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35"/>
  </p:notesMasterIdLst>
  <p:handoutMasterIdLst>
    <p:handoutMasterId r:id="rId36"/>
  </p:handoutMasterIdLst>
  <p:sldIdLst>
    <p:sldId id="257" r:id="rId3"/>
    <p:sldId id="275" r:id="rId4"/>
    <p:sldId id="258" r:id="rId5"/>
    <p:sldId id="276" r:id="rId6"/>
    <p:sldId id="259" r:id="rId7"/>
    <p:sldId id="260" r:id="rId8"/>
    <p:sldId id="278" r:id="rId9"/>
    <p:sldId id="261" r:id="rId10"/>
    <p:sldId id="262" r:id="rId11"/>
    <p:sldId id="264" r:id="rId12"/>
    <p:sldId id="265" r:id="rId13"/>
    <p:sldId id="289" r:id="rId14"/>
    <p:sldId id="290" r:id="rId15"/>
    <p:sldId id="280" r:id="rId16"/>
    <p:sldId id="269" r:id="rId17"/>
    <p:sldId id="283" r:id="rId18"/>
    <p:sldId id="277" r:id="rId19"/>
    <p:sldId id="282" r:id="rId20"/>
    <p:sldId id="279" r:id="rId21"/>
    <p:sldId id="263" r:id="rId22"/>
    <p:sldId id="285" r:id="rId23"/>
    <p:sldId id="284" r:id="rId24"/>
    <p:sldId id="286" r:id="rId25"/>
    <p:sldId id="287" r:id="rId26"/>
    <p:sldId id="288" r:id="rId27"/>
    <p:sldId id="270" r:id="rId28"/>
    <p:sldId id="271" r:id="rId29"/>
    <p:sldId id="291" r:id="rId30"/>
    <p:sldId id="272" r:id="rId31"/>
    <p:sldId id="274" r:id="rId32"/>
    <p:sldId id="268" r:id="rId33"/>
    <p:sldId id="281" r:id="rId34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6" autoAdjust="0"/>
    <p:restoredTop sz="86102" autoAdjust="0"/>
  </p:normalViewPr>
  <p:slideViewPr>
    <p:cSldViewPr>
      <p:cViewPr varScale="1">
        <p:scale>
          <a:sx n="107" d="100"/>
          <a:sy n="107" d="100"/>
        </p:scale>
        <p:origin x="-102" y="-240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5B4EDC-59C0-49C7-8ADA-5A781B329E02}" type="datetimeFigureOut">
              <a:rPr lang="en-US"/>
              <a:pPr/>
              <a:t>4/29/2015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429053-DC2A-4342-ADD4-2FD729D91E2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42320457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D8D46A-B586-417D-BFBD-8C8FE0AAF762}" type="datetimeFigureOut">
              <a:rPr lang="en-US"/>
              <a:pPr/>
              <a:t>4/29/2015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BA5BD7-F043-4D1B-AA17-CD412FC534D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76705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A5BD7-F043-4D1B-AA17-CD412FC534D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3666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</a:t>
            </a:r>
            <a:r>
              <a:rPr lang="en-US" baseline="0" dirty="0" smtClean="0"/>
              <a:t> the mid to late 2000s, cybersecurity experts were having discussions and workshops on moving the practices of cybersecurity from art to a scientific discipline.  This was needed to parlay the ever increasing 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A5BD7-F043-4D1B-AA17-CD412FC534D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77013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Committee:</a:t>
            </a:r>
          </a:p>
          <a:p>
            <a:r>
              <a:rPr lang="en-US" sz="16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Dr. Whitfield </a:t>
            </a:r>
            <a:r>
              <a:rPr lang="en-US" sz="16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Diffie</a:t>
            </a:r>
            <a:r>
              <a:rPr lang="en-US" sz="16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Cybersecurity Advisor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Dr. Dan Geer, In-Q-Tel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Dr. John McLean, Naval Research Laboratory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Prof. Angela </a:t>
            </a:r>
            <a:r>
              <a:rPr lang="en-US" sz="16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Sasse</a:t>
            </a:r>
            <a:r>
              <a:rPr lang="en-US" sz="16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University College London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Prof. Fred Schneider, Cornell University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Mr. Phil </a:t>
            </a:r>
            <a:r>
              <a:rPr lang="en-US" sz="16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Venables</a:t>
            </a:r>
            <a:r>
              <a:rPr lang="en-US" sz="16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Goldman Sachs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Prof. David Wagner, University California at Berkeley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Dr. Jeannette Wing, Microsoft Research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A5BD7-F043-4D1B-AA17-CD412FC534D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2691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A5BD7-F043-4D1B-AA17-CD412FC534DE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0846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diagonals"/>
          <p:cNvGrpSpPr/>
          <p:nvPr/>
        </p:nvGrpSpPr>
        <p:grpSpPr>
          <a:xfrm>
            <a:off x="7516443" y="4145281"/>
            <a:ext cx="4686117" cy="2731407"/>
            <a:chOff x="5638800" y="3108960"/>
            <a:chExt cx="3515503" cy="2048555"/>
          </a:xfrm>
        </p:grpSpPr>
        <p:cxnSp>
          <p:nvCxnSpPr>
            <p:cNvPr id="14" name="Straight Connector 13"/>
            <p:cNvCxnSpPr/>
            <p:nvPr/>
          </p:nvCxnSpPr>
          <p:spPr>
            <a:xfrm flipV="1">
              <a:off x="5638800" y="3108960"/>
              <a:ext cx="3515503" cy="2037116"/>
            </a:xfrm>
            <a:prstGeom prst="line">
              <a:avLst/>
            </a:pr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6004643" y="3333750"/>
              <a:ext cx="3149660" cy="1823765"/>
            </a:xfrm>
            <a:prstGeom prst="line">
              <a:avLst/>
            </a:pr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6388342" y="3549891"/>
              <a:ext cx="2765961" cy="1600149"/>
            </a:xfrm>
            <a:prstGeom prst="line">
              <a:avLst/>
            </a:pr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2" name="bottom lines"/>
          <p:cNvGrpSpPr/>
          <p:nvPr/>
        </p:nvGrpSpPr>
        <p:grpSpPr>
          <a:xfrm>
            <a:off x="-8916" y="6057149"/>
            <a:ext cx="5498726" cy="820207"/>
            <a:chOff x="-6689" y="4553748"/>
            <a:chExt cx="4125119" cy="615155"/>
          </a:xfrm>
        </p:grpSpPr>
        <p:sp>
          <p:nvSpPr>
            <p:cNvPr id="9" name="Freeform 8"/>
            <p:cNvSpPr/>
            <p:nvPr/>
          </p:nvSpPr>
          <p:spPr>
            <a:xfrm rot="16200000">
              <a:off x="1754302" y="2802395"/>
              <a:ext cx="612775" cy="411548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4115481 h 4115481"/>
                <a:gd name="connsiteX1" fmla="*/ 612775 w 612775"/>
                <a:gd name="connsiteY1" fmla="*/ 3180443 h 4115481"/>
                <a:gd name="connsiteX2" fmla="*/ 612775 w 612775"/>
                <a:gd name="connsiteY2" fmla="*/ 0 h 4115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2775" h="4115481">
                  <a:moveTo>
                    <a:pt x="0" y="4115481"/>
                  </a:moveTo>
                  <a:lnTo>
                    <a:pt x="612775" y="3180443"/>
                  </a:lnTo>
                  <a:lnTo>
                    <a:pt x="612775" y="0"/>
                  </a:lnTo>
                </a:path>
              </a:pathLst>
            </a:cu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  <p:sp>
          <p:nvSpPr>
            <p:cNvPr id="10" name="Freeform 9"/>
            <p:cNvSpPr/>
            <p:nvPr/>
          </p:nvSpPr>
          <p:spPr>
            <a:xfrm rot="16200000">
              <a:off x="1604659" y="3152814"/>
              <a:ext cx="410751" cy="3621427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202024 w 612775"/>
                <a:gd name="connsiteY1" fmla="*/ 3607676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10751 w 410751"/>
                <a:gd name="connsiteY2" fmla="*/ 0 h 3607676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09575 w 410751"/>
                <a:gd name="connsiteY2" fmla="*/ 185820 h 3607676"/>
                <a:gd name="connsiteX3" fmla="*/ 410751 w 410751"/>
                <a:gd name="connsiteY3" fmla="*/ 0 h 3607676"/>
                <a:gd name="connsiteX0" fmla="*/ 0 w 410751"/>
                <a:gd name="connsiteY0" fmla="*/ 3421856 h 3421856"/>
                <a:gd name="connsiteX1" fmla="*/ 410751 w 410751"/>
                <a:gd name="connsiteY1" fmla="*/ 2798680 h 3421856"/>
                <a:gd name="connsiteX2" fmla="*/ 409575 w 410751"/>
                <a:gd name="connsiteY2" fmla="*/ 0 h 3421856"/>
                <a:gd name="connsiteX0" fmla="*/ 0 w 410751"/>
                <a:gd name="connsiteY0" fmla="*/ 3614170 h 3614170"/>
                <a:gd name="connsiteX1" fmla="*/ 410751 w 410751"/>
                <a:gd name="connsiteY1" fmla="*/ 2990994 h 3614170"/>
                <a:gd name="connsiteX2" fmla="*/ 405947 w 410751"/>
                <a:gd name="connsiteY2" fmla="*/ 0 h 3614170"/>
                <a:gd name="connsiteX0" fmla="*/ 0 w 410751"/>
                <a:gd name="connsiteY0" fmla="*/ 3621427 h 3621427"/>
                <a:gd name="connsiteX1" fmla="*/ 410751 w 410751"/>
                <a:gd name="connsiteY1" fmla="*/ 2998251 h 3621427"/>
                <a:gd name="connsiteX2" fmla="*/ 405947 w 410751"/>
                <a:gd name="connsiteY2" fmla="*/ 0 h 3621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751" h="3621427">
                  <a:moveTo>
                    <a:pt x="0" y="3621427"/>
                  </a:moveTo>
                  <a:lnTo>
                    <a:pt x="410751" y="2998251"/>
                  </a:lnTo>
                  <a:cubicBezTo>
                    <a:pt x="410359" y="2065358"/>
                    <a:pt x="406339" y="932893"/>
                    <a:pt x="405947" y="0"/>
                  </a:cubicBezTo>
                </a:path>
              </a:pathLst>
            </a:cu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  <p:sp>
          <p:nvSpPr>
            <p:cNvPr id="11" name="Freeform 10"/>
            <p:cNvSpPr/>
            <p:nvPr/>
          </p:nvSpPr>
          <p:spPr>
            <a:xfrm rot="16200000">
              <a:off x="1462308" y="3453376"/>
              <a:ext cx="241768" cy="317976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373856 w 612775"/>
                <a:gd name="connsiteY1" fmla="*/ 3344891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919 w 238919"/>
                <a:gd name="connsiteY2" fmla="*/ 0 h 3344891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125 w 238919"/>
                <a:gd name="connsiteY2" fmla="*/ 368330 h 3344891"/>
                <a:gd name="connsiteX3" fmla="*/ 238919 w 238919"/>
                <a:gd name="connsiteY3" fmla="*/ 0 h 3344891"/>
                <a:gd name="connsiteX0" fmla="*/ 0 w 238919"/>
                <a:gd name="connsiteY0" fmla="*/ 2976561 h 2976561"/>
                <a:gd name="connsiteX1" fmla="*/ 238919 w 238919"/>
                <a:gd name="connsiteY1" fmla="*/ 2616170 h 2976561"/>
                <a:gd name="connsiteX2" fmla="*/ 238125 w 238919"/>
                <a:gd name="connsiteY2" fmla="*/ 0 h 2976561"/>
                <a:gd name="connsiteX0" fmla="*/ 0 w 241768"/>
                <a:gd name="connsiteY0" fmla="*/ 3179761 h 3179761"/>
                <a:gd name="connsiteX1" fmla="*/ 238919 w 241768"/>
                <a:gd name="connsiteY1" fmla="*/ 2819370 h 3179761"/>
                <a:gd name="connsiteX2" fmla="*/ 241754 w 241768"/>
                <a:gd name="connsiteY2" fmla="*/ 0 h 3179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1768" h="3179761">
                  <a:moveTo>
                    <a:pt x="0" y="3179761"/>
                  </a:moveTo>
                  <a:lnTo>
                    <a:pt x="238919" y="2819370"/>
                  </a:lnTo>
                  <a:cubicBezTo>
                    <a:pt x="238654" y="1947313"/>
                    <a:pt x="242019" y="872057"/>
                    <a:pt x="241754" y="0"/>
                  </a:cubicBezTo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176" y="584200"/>
            <a:ext cx="8735325" cy="200025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176" y="2616200"/>
            <a:ext cx="8735325" cy="1752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cap="all" spc="200" baseline="0">
                <a:solidFill>
                  <a:schemeClr val="accent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pPr/>
              <a:t>4/29/2015</a:t>
            </a:fld>
            <a:endParaRPr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847488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pPr/>
              <a:t>4/29/2015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406769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177" y="2209801"/>
            <a:ext cx="8938472" cy="2764335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5176" y="4951266"/>
            <a:ext cx="7069519" cy="1220933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800" cap="all" spc="200" baseline="0">
                <a:solidFill>
                  <a:schemeClr val="accent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pPr/>
              <a:t>4/29/2015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pPr/>
              <a:t>‹#›</a:t>
            </a:fld>
            <a:endParaRPr/>
          </a:p>
        </p:txBody>
      </p:sp>
      <p:grpSp>
        <p:nvGrpSpPr>
          <p:cNvPr id="11" name="diagonals"/>
          <p:cNvGrpSpPr/>
          <p:nvPr/>
        </p:nvGrpSpPr>
        <p:grpSpPr>
          <a:xfrm>
            <a:off x="7516443" y="4145281"/>
            <a:ext cx="4686117" cy="2731407"/>
            <a:chOff x="5638800" y="3108960"/>
            <a:chExt cx="3515503" cy="2048555"/>
          </a:xfrm>
        </p:grpSpPr>
        <p:cxnSp>
          <p:nvCxnSpPr>
            <p:cNvPr id="12" name="Straight Connector 11"/>
            <p:cNvCxnSpPr/>
            <p:nvPr/>
          </p:nvCxnSpPr>
          <p:spPr>
            <a:xfrm flipV="1">
              <a:off x="5638800" y="3108960"/>
              <a:ext cx="3515503" cy="2037116"/>
            </a:xfrm>
            <a:prstGeom prst="line">
              <a:avLst/>
            </a:pr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6004643" y="3333750"/>
              <a:ext cx="3149660" cy="1823765"/>
            </a:xfrm>
            <a:prstGeom prst="line">
              <a:avLst/>
            </a:pr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6388342" y="3549891"/>
              <a:ext cx="2765961" cy="1600149"/>
            </a:xfrm>
            <a:prstGeom prst="line">
              <a:avLst/>
            </a:pr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616330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8883" y="1706880"/>
            <a:ext cx="5078677" cy="446532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0707" y="1706880"/>
            <a:ext cx="5078677" cy="446532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pPr/>
              <a:t>4/29/2015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557647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1701800"/>
            <a:ext cx="5082740" cy="91440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 b="0" cap="all" spc="200" baseline="0">
                <a:solidFill>
                  <a:schemeClr val="accent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8883" y="2717800"/>
            <a:ext cx="5078677" cy="3454400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 baseline="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96644" y="1701800"/>
            <a:ext cx="5082740" cy="91440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 b="0" cap="all" spc="200" baseline="0">
                <a:solidFill>
                  <a:schemeClr val="accent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0707" y="2717800"/>
            <a:ext cx="5078677" cy="3454400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 baseline="0"/>
            </a:lvl6pPr>
            <a:lvl7pPr>
              <a:defRPr sz="2000" baseline="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pPr/>
              <a:t>4/29/2015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595381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pPr/>
              <a:t>4/29/2015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515229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pPr/>
              <a:t>4/29/2015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172478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2" y="1701800"/>
            <a:ext cx="4062942" cy="2438400"/>
          </a:xfrm>
        </p:spPr>
        <p:txBody>
          <a:bodyPr anchor="b">
            <a:normAutofit/>
          </a:bodyPr>
          <a:lstStyle>
            <a:lvl1pPr algn="l">
              <a:defRPr sz="2800" b="0" cap="all" spc="20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4971" y="584200"/>
            <a:ext cx="6094413" cy="5588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8882" y="4241800"/>
            <a:ext cx="4062942" cy="19304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pPr/>
              <a:t>4/29/2015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618139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882" y="1701800"/>
            <a:ext cx="4062942" cy="2438400"/>
          </a:xfrm>
        </p:spPr>
        <p:txBody>
          <a:bodyPr anchor="b">
            <a:normAutofit/>
          </a:bodyPr>
          <a:lstStyle>
            <a:lvl1pPr algn="l">
              <a:defRPr sz="2800" b="0" cap="all" spc="20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4971" y="584200"/>
            <a:ext cx="6094413" cy="5588000"/>
          </a:xfrm>
          <a:ln w="12700">
            <a:solidFill>
              <a:schemeClr val="bg1">
                <a:lumMod val="75000"/>
                <a:lumOff val="25000"/>
              </a:schemeClr>
            </a:solidFill>
            <a:miter lim="800000"/>
          </a:ln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8882" y="4241800"/>
            <a:ext cx="4062942" cy="19304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pPr/>
              <a:t>4/29/2015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4223431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pPr/>
              <a:t>4/29/2015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996675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584200"/>
            <a:ext cx="2742486" cy="558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8882" y="584200"/>
            <a:ext cx="7414869" cy="55880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D029-FB74-4578-B929-F66AA97659CA}" type="datetimeFigureOut">
              <a:rPr lang="en-US"/>
              <a:pPr/>
              <a:t>4/29/2015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595886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100000"/>
                <a:shade val="0"/>
                <a:satMod val="100000"/>
              </a:schemeClr>
            </a:gs>
            <a:gs pos="85000">
              <a:schemeClr val="bg2">
                <a:tint val="100000"/>
                <a:shade val="30000"/>
                <a:satMod val="100000"/>
              </a:schemeClr>
            </a:gs>
            <a:gs pos="100000">
              <a:schemeClr val="bg2">
                <a:shade val="60000"/>
                <a:satMod val="10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left lines"/>
          <p:cNvGrpSpPr/>
          <p:nvPr/>
        </p:nvGrpSpPr>
        <p:grpSpPr>
          <a:xfrm>
            <a:off x="-15870" y="-3174"/>
            <a:ext cx="819993" cy="5229225"/>
            <a:chOff x="-11906" y="-2381"/>
            <a:chExt cx="615155" cy="3921919"/>
          </a:xfrm>
        </p:grpSpPr>
        <p:sp>
          <p:nvSpPr>
            <p:cNvPr id="10" name="Freeform 9"/>
            <p:cNvSpPr/>
            <p:nvPr/>
          </p:nvSpPr>
          <p:spPr>
            <a:xfrm>
              <a:off x="-9526" y="0"/>
              <a:ext cx="612775" cy="3919538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2775" h="3919538">
                  <a:moveTo>
                    <a:pt x="0" y="3919538"/>
                  </a:moveTo>
                  <a:lnTo>
                    <a:pt x="612775" y="2984500"/>
                  </a:lnTo>
                  <a:lnTo>
                    <a:pt x="612775" y="0"/>
                  </a:lnTo>
                </a:path>
              </a:pathLst>
            </a:cu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Freeform 10"/>
            <p:cNvSpPr/>
            <p:nvPr/>
          </p:nvSpPr>
          <p:spPr>
            <a:xfrm>
              <a:off x="-11906" y="0"/>
              <a:ext cx="410751" cy="3421856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202024 w 612775"/>
                <a:gd name="connsiteY1" fmla="*/ 3607676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10751 w 410751"/>
                <a:gd name="connsiteY2" fmla="*/ 0 h 3607676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09575 w 410751"/>
                <a:gd name="connsiteY2" fmla="*/ 185820 h 3607676"/>
                <a:gd name="connsiteX3" fmla="*/ 410751 w 410751"/>
                <a:gd name="connsiteY3" fmla="*/ 0 h 3607676"/>
                <a:gd name="connsiteX0" fmla="*/ 0 w 410751"/>
                <a:gd name="connsiteY0" fmla="*/ 3421856 h 3421856"/>
                <a:gd name="connsiteX1" fmla="*/ 410751 w 410751"/>
                <a:gd name="connsiteY1" fmla="*/ 2798680 h 3421856"/>
                <a:gd name="connsiteX2" fmla="*/ 409575 w 410751"/>
                <a:gd name="connsiteY2" fmla="*/ 0 h 3421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751" h="3421856">
                  <a:moveTo>
                    <a:pt x="0" y="3421856"/>
                  </a:moveTo>
                  <a:lnTo>
                    <a:pt x="410751" y="2798680"/>
                  </a:lnTo>
                  <a:lnTo>
                    <a:pt x="409575" y="0"/>
                  </a:lnTo>
                </a:path>
              </a:pathLst>
            </a:cu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Freeform 13"/>
            <p:cNvSpPr/>
            <p:nvPr/>
          </p:nvSpPr>
          <p:spPr>
            <a:xfrm>
              <a:off x="-7144" y="-2381"/>
              <a:ext cx="238919" cy="297656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373856 w 612775"/>
                <a:gd name="connsiteY1" fmla="*/ 3344891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919 w 238919"/>
                <a:gd name="connsiteY2" fmla="*/ 0 h 3344891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125 w 238919"/>
                <a:gd name="connsiteY2" fmla="*/ 368330 h 3344891"/>
                <a:gd name="connsiteX3" fmla="*/ 238919 w 238919"/>
                <a:gd name="connsiteY3" fmla="*/ 0 h 3344891"/>
                <a:gd name="connsiteX0" fmla="*/ 0 w 238919"/>
                <a:gd name="connsiteY0" fmla="*/ 2976561 h 2976561"/>
                <a:gd name="connsiteX1" fmla="*/ 238919 w 238919"/>
                <a:gd name="connsiteY1" fmla="*/ 2616170 h 2976561"/>
                <a:gd name="connsiteX2" fmla="*/ 238125 w 238919"/>
                <a:gd name="connsiteY2" fmla="*/ 0 h 2976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919" h="2976561">
                  <a:moveTo>
                    <a:pt x="0" y="2976561"/>
                  </a:moveTo>
                  <a:lnTo>
                    <a:pt x="238919" y="2616170"/>
                  </a:lnTo>
                  <a:cubicBezTo>
                    <a:pt x="238654" y="1744113"/>
                    <a:pt x="238390" y="872057"/>
                    <a:pt x="238125" y="0"/>
                  </a:cubicBezTo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8883" y="274637"/>
            <a:ext cx="10360501" cy="1223963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1701797"/>
            <a:ext cx="10360501" cy="4462272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18882" y="6356352"/>
            <a:ext cx="2234618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FD029-FB74-4578-B929-F66AA97659CA}" type="datetimeFigureOut">
              <a:rPr lang="en-US"/>
              <a:pPr/>
              <a:t>4/29/2015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53501" y="6356352"/>
            <a:ext cx="5281824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63649" y="6356352"/>
            <a:ext cx="1015735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4DD1E-5D91-48A3-AD6D-45FBA980D10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3952758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1218987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0000"/>
        </a:lnSpc>
        <a:spcBef>
          <a:spcPts val="1600"/>
        </a:spcBef>
        <a:buClr>
          <a:schemeClr val="accent1"/>
        </a:buClr>
        <a:buSzPct val="10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18987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73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48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133227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43797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74272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gif"/><Relationship Id="rId4" Type="http://schemas.openxmlformats.org/officeDocument/2006/relationships/image" Target="../media/image17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os-vo.org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Engaging the Academic Community to Build a </a:t>
            </a:r>
            <a:br>
              <a:rPr lang="en-US" dirty="0" smtClean="0"/>
            </a:br>
            <a:r>
              <a:rPr lang="en-US" dirty="0" smtClean="0"/>
              <a:t>Science of Security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Adam Tagert, Ph.D.</a:t>
            </a:r>
          </a:p>
          <a:p>
            <a:r>
              <a:rPr lang="en-US" dirty="0" smtClean="0"/>
              <a:t>National Security Agency</a:t>
            </a:r>
          </a:p>
          <a:p>
            <a:r>
              <a:rPr lang="en-US" dirty="0" smtClean="0"/>
              <a:t>Research Directorate</a:t>
            </a:r>
          </a:p>
          <a:p>
            <a:r>
              <a:rPr lang="en-US" dirty="0" smtClean="0"/>
              <a:t>Science of Security</a:t>
            </a:r>
          </a:p>
          <a:p>
            <a:r>
              <a:rPr lang="en-US" dirty="0" smtClean="0"/>
              <a:t>Adam.c.tagert.civ@mail.mil</a:t>
            </a:r>
            <a:endParaRPr lang="en-US" dirty="0"/>
          </a:p>
        </p:txBody>
      </p:sp>
      <p:pic>
        <p:nvPicPr>
          <p:cNvPr id="4" name="Picture 1" descr="S:\SoS\SoS Logos\SoS_VO_Logos\Gold_SoS_LogoSoSVO_black_wording.png"/>
          <p:cNvPicPr>
            <a:picLocks noChangeAspect="1" noChangeArrowheads="1"/>
          </p:cNvPicPr>
          <p:nvPr/>
        </p:nvPicPr>
        <p:blipFill>
          <a:blip r:embed="rId2" cstate="print"/>
          <a:srcRect b="13636"/>
          <a:stretch>
            <a:fillRect/>
          </a:stretch>
        </p:blipFill>
        <p:spPr bwMode="auto">
          <a:xfrm>
            <a:off x="7389812" y="2590800"/>
            <a:ext cx="3810000" cy="27379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332291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6412" y="5029200"/>
            <a:ext cx="5638800" cy="93667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Cybersecurity, not a success story, yet….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012" y="3174207"/>
            <a:ext cx="2233612" cy="2705225"/>
          </a:xfrm>
          <a:ln>
            <a:solidFill>
              <a:schemeClr val="bg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/>
          <a:srcRect l="2500" t="15185" r="76250" b="17407"/>
          <a:stretch/>
        </p:blipFill>
        <p:spPr>
          <a:xfrm>
            <a:off x="9433652" y="1682747"/>
            <a:ext cx="2345245" cy="418465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 cstate="print"/>
          <a:srcRect l="11250" t="22964" r="34999" b="57777"/>
          <a:stretch/>
        </p:blipFill>
        <p:spPr>
          <a:xfrm>
            <a:off x="608012" y="1541713"/>
            <a:ext cx="6019800" cy="121329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 cstate="print"/>
          <a:srcRect l="11250" t="25555" r="18333" b="46297"/>
          <a:stretch/>
        </p:blipFill>
        <p:spPr>
          <a:xfrm>
            <a:off x="5027612" y="7667605"/>
            <a:ext cx="5761851" cy="129556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8" cstate="print"/>
          <a:srcRect l="6250" t="26296" r="16667" b="48519"/>
          <a:stretch/>
        </p:blipFill>
        <p:spPr>
          <a:xfrm>
            <a:off x="4570412" y="2208373"/>
            <a:ext cx="4114800" cy="75623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9" cstate="print"/>
          <a:srcRect l="2916" t="32222" r="32501" b="51482"/>
          <a:stretch/>
        </p:blipFill>
        <p:spPr>
          <a:xfrm>
            <a:off x="2817812" y="3429000"/>
            <a:ext cx="6172200" cy="87605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0" cstate="print"/>
          <a:srcRect l="10417" t="30741" r="37083" b="56666"/>
          <a:stretch/>
        </p:blipFill>
        <p:spPr>
          <a:xfrm>
            <a:off x="1370012" y="4876800"/>
            <a:ext cx="6466298" cy="87243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208212" y="2895600"/>
            <a:ext cx="6629400" cy="3878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89212" y="5867400"/>
            <a:ext cx="3429000" cy="63588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522412" y="4267200"/>
            <a:ext cx="7858765" cy="9906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41612" y="5638800"/>
            <a:ext cx="5410200" cy="75605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90230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Fundamental 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Mid 2000s, a focus effort need to move from Art to Science</a:t>
            </a:r>
          </a:p>
          <a:p>
            <a:r>
              <a:rPr lang="en-US" dirty="0" smtClean="0"/>
              <a:t>Doing it twice, two results</a:t>
            </a:r>
          </a:p>
          <a:p>
            <a:r>
              <a:rPr lang="en-US" dirty="0" smtClean="0"/>
              <a:t>Lack of scientific reasons for taking an approach</a:t>
            </a:r>
          </a:p>
          <a:p>
            <a:pPr lvl="1"/>
            <a:r>
              <a:rPr lang="en-US" dirty="0" smtClean="0"/>
              <a:t>Fundamentals in other </a:t>
            </a:r>
            <a:r>
              <a:rPr lang="en-US" dirty="0" err="1" smtClean="0"/>
              <a:t>disaplines</a:t>
            </a:r>
            <a:endParaRPr lang="en-US" dirty="0" smtClean="0"/>
          </a:p>
          <a:p>
            <a:r>
              <a:rPr lang="en-US" dirty="0" smtClean="0"/>
              <a:t>Many Compare to need for building and fire codes</a:t>
            </a:r>
            <a:endParaRPr lang="en-US" dirty="0"/>
          </a:p>
        </p:txBody>
      </p:sp>
      <p:pic>
        <p:nvPicPr>
          <p:cNvPr id="2055" name="Picture 7" descr="C:\Users\actager\AppData\Local\Microsoft\Windows\Temporary Internet Files\Content.IE5\EK9103RI\fire_hydrant_png_file_by_lavitadistress-d6le4qk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0412" y="2914650"/>
            <a:ext cx="3943350" cy="39433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47702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science?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Rigorous</a:t>
            </a:r>
          </a:p>
          <a:p>
            <a:r>
              <a:rPr lang="en-US" dirty="0" smtClean="0"/>
              <a:t>Repeatable</a:t>
            </a:r>
          </a:p>
          <a:p>
            <a:r>
              <a:rPr lang="en-US" dirty="0" smtClean="0"/>
              <a:t>Predictable</a:t>
            </a:r>
          </a:p>
          <a:p>
            <a:r>
              <a:rPr lang="en-US" dirty="0" smtClean="0"/>
              <a:t>Long lasting impact</a:t>
            </a:r>
          </a:p>
          <a:p>
            <a:endParaRPr lang="en-US" dirty="0" smtClean="0"/>
          </a:p>
          <a:p>
            <a:r>
              <a:rPr lang="en-US" dirty="0" smtClean="0"/>
              <a:t>Not </a:t>
            </a:r>
            <a:r>
              <a:rPr lang="en-US" dirty="0" smtClean="0"/>
              <a:t>completely there yet.</a:t>
            </a:r>
          </a:p>
        </p:txBody>
      </p:sp>
    </p:spTree>
    <p:extLst>
      <p:ext uri="{BB962C8B-B14F-4D97-AF65-F5344CB8AC3E}">
        <p14:creationId xmlns:p14="http://schemas.microsoft.com/office/powerpoint/2010/main" xmlns="" val="4058278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Establishment of Science of Security (</a:t>
            </a:r>
            <a:r>
              <a:rPr lang="en-US" dirty="0" err="1" smtClean="0"/>
              <a:t>SoS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nudge the creation of a science?</a:t>
            </a:r>
          </a:p>
          <a:p>
            <a:r>
              <a:rPr lang="en-US" dirty="0" smtClean="0"/>
              <a:t>Lots of meetings, workshop at Berkeley. Greater than NSA</a:t>
            </a:r>
          </a:p>
          <a:p>
            <a:r>
              <a:rPr lang="en-US" dirty="0" smtClean="0"/>
              <a:t>2012 NSA starts a Science of Security Initiative in Research Directorate</a:t>
            </a:r>
          </a:p>
          <a:p>
            <a:pPr lvl="1"/>
            <a:r>
              <a:rPr lang="en-US" dirty="0" smtClean="0"/>
              <a:t>Completely Open and Unclassified</a:t>
            </a:r>
          </a:p>
          <a:p>
            <a:pPr lvl="1"/>
            <a:r>
              <a:rPr lang="en-US" dirty="0" smtClean="0"/>
              <a:t>Foundational</a:t>
            </a:r>
          </a:p>
          <a:p>
            <a:r>
              <a:rPr lang="en-US" dirty="0" smtClean="0"/>
              <a:t>Goal of self sustaining field</a:t>
            </a:r>
          </a:p>
        </p:txBody>
      </p:sp>
    </p:spTree>
    <p:extLst>
      <p:ext uri="{BB962C8B-B14F-4D97-AF65-F5344CB8AC3E}">
        <p14:creationId xmlns:p14="http://schemas.microsoft.com/office/powerpoint/2010/main" xmlns="" val="48367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Parts of Building a Science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Foundational Research</a:t>
            </a:r>
          </a:p>
          <a:p>
            <a:r>
              <a:rPr lang="en-US" dirty="0" smtClean="0"/>
              <a:t>Rigorous Research Methods</a:t>
            </a:r>
          </a:p>
          <a:p>
            <a:r>
              <a:rPr lang="en-US" dirty="0" smtClean="0"/>
              <a:t>Growing a </a:t>
            </a:r>
            <a:r>
              <a:rPr lang="en-US" dirty="0" err="1" smtClean="0"/>
              <a:t>SoS</a:t>
            </a:r>
            <a:r>
              <a:rPr lang="en-US" dirty="0" smtClean="0"/>
              <a:t> Community</a:t>
            </a:r>
          </a:p>
        </p:txBody>
      </p:sp>
    </p:spTree>
    <p:extLst>
      <p:ext uri="{BB962C8B-B14F-4D97-AF65-F5344CB8AC3E}">
        <p14:creationId xmlns:p14="http://schemas.microsoft.com/office/powerpoint/2010/main" xmlns="" val="3418122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Foundational Research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Lablets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Lablet</a:t>
            </a:r>
            <a:r>
              <a:rPr lang="en-US" dirty="0" smtClean="0"/>
              <a:t> – a small lab</a:t>
            </a:r>
          </a:p>
          <a:p>
            <a:r>
              <a:rPr lang="en-US" dirty="0" smtClean="0"/>
              <a:t>Competitive Selection</a:t>
            </a:r>
          </a:p>
          <a:p>
            <a:r>
              <a:rPr lang="en-US" dirty="0" smtClean="0"/>
              <a:t>Began 2012 with an ARL grant to 3 universities</a:t>
            </a:r>
          </a:p>
          <a:p>
            <a:r>
              <a:rPr lang="en-US" dirty="0" smtClean="0"/>
              <a:t>2014 – NSA contract with 4 Universities </a:t>
            </a:r>
          </a:p>
          <a:p>
            <a:pPr lvl="1"/>
            <a:r>
              <a:rPr lang="en-US" dirty="0" smtClean="0"/>
              <a:t>From a BAA</a:t>
            </a:r>
          </a:p>
          <a:p>
            <a:pPr lvl="1"/>
            <a:r>
              <a:rPr lang="en-US" dirty="0" smtClean="0"/>
              <a:t>About $8 million per year total</a:t>
            </a:r>
          </a:p>
          <a:p>
            <a:pPr lvl="1"/>
            <a:r>
              <a:rPr lang="en-US" dirty="0" smtClean="0"/>
              <a:t>20% of funding to other institutions (29 other Universities)</a:t>
            </a:r>
          </a:p>
          <a:p>
            <a:pPr lvl="1"/>
            <a:r>
              <a:rPr lang="en-US" dirty="0" smtClean="0"/>
              <a:t>For Research and to build a science</a:t>
            </a:r>
          </a:p>
          <a:p>
            <a:r>
              <a:rPr lang="en-US" dirty="0" smtClean="0"/>
              <a:t>Over 230 Published Documents</a:t>
            </a:r>
          </a:p>
          <a:p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94824" y="929065"/>
            <a:ext cx="1843088" cy="154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brand.ncsu.edu/img/logo/2x2whit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2612" y="6006846"/>
            <a:ext cx="1335851" cy="609600"/>
          </a:xfrm>
          <a:prstGeom prst="rect">
            <a:avLst/>
          </a:prstGeom>
          <a:noFill/>
        </p:spPr>
      </p:pic>
      <p:pic>
        <p:nvPicPr>
          <p:cNvPr id="6" name="Picture 6" descr="http://urhome.umd.edu/marketing/brandtoolkit/images/6420e6_65635f965637c8d98422afb90604d286.gif_srz_476_78_75_22_0.50_1.20_0-1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66212" y="6136909"/>
            <a:ext cx="2171700" cy="355867"/>
          </a:xfrm>
          <a:prstGeom prst="rect">
            <a:avLst/>
          </a:prstGeom>
          <a:noFill/>
        </p:spPr>
      </p:pic>
      <p:pic>
        <p:nvPicPr>
          <p:cNvPr id="7" name="Picture 8" descr="http://identitystandards.illinois.edu/assets/images/logos_display/campus_bold_horz_large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7293" y="6143759"/>
            <a:ext cx="2028825" cy="335773"/>
          </a:xfrm>
          <a:prstGeom prst="rect">
            <a:avLst/>
          </a:prstGeom>
          <a:noFill/>
        </p:spPr>
      </p:pic>
      <p:pic>
        <p:nvPicPr>
          <p:cNvPr id="8" name="Picture 10" descr="http://www.unmannedsystemstechnology.com/wp-content/uploads/2013/02/CMULOGO.jpg"/>
          <p:cNvPicPr>
            <a:picLocks noChangeAspect="1" noChangeArrowheads="1"/>
          </p:cNvPicPr>
          <p:nvPr/>
        </p:nvPicPr>
        <p:blipFill>
          <a:blip r:embed="rId6" cstate="print"/>
          <a:srcRect t="38793" b="41379"/>
          <a:stretch>
            <a:fillRect/>
          </a:stretch>
        </p:blipFill>
        <p:spPr bwMode="auto">
          <a:xfrm>
            <a:off x="608012" y="6159057"/>
            <a:ext cx="2438400" cy="320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875226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Lablet</a:t>
            </a:r>
            <a:r>
              <a:rPr lang="en-US" dirty="0" smtClean="0"/>
              <a:t> Funding Supports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Research</a:t>
            </a:r>
          </a:p>
          <a:p>
            <a:r>
              <a:rPr lang="en-US" dirty="0" smtClean="0"/>
              <a:t>Salaries and/or Tuition of Professors, Researchers, Post-Docs, Ph.D. Students, Masters Students, and undergraduate research</a:t>
            </a:r>
          </a:p>
          <a:p>
            <a:r>
              <a:rPr lang="en-US" dirty="0" smtClean="0"/>
              <a:t>Outreach activities for making a science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3" descr="IMG_851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389812" y="3810000"/>
            <a:ext cx="43434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48854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</a:t>
            </a:r>
            <a:r>
              <a:rPr lang="en-US" dirty="0"/>
              <a:t>cience of </a:t>
            </a:r>
            <a:r>
              <a:rPr lang="en-US" dirty="0" err="1"/>
              <a:t>Sec</a:t>
            </a:r>
            <a:r>
              <a:rPr lang="en-US" b="1" dirty="0" err="1"/>
              <a:t>U</a:t>
            </a:r>
            <a:r>
              <a:rPr lang="en-US" dirty="0" err="1"/>
              <a:t>re</a:t>
            </a:r>
            <a:r>
              <a:rPr lang="en-US" dirty="0"/>
              <a:t> and </a:t>
            </a:r>
            <a:r>
              <a:rPr lang="en-US" b="1" dirty="0" err="1"/>
              <a:t>RE</a:t>
            </a:r>
            <a:r>
              <a:rPr lang="en-US" dirty="0" err="1"/>
              <a:t>silient</a:t>
            </a:r>
            <a:r>
              <a:rPr lang="en-US" dirty="0"/>
              <a:t> Cyber-Physical Systems (SURE)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Additional Research</a:t>
            </a:r>
          </a:p>
          <a:p>
            <a:r>
              <a:rPr lang="en-US" dirty="0" smtClean="0"/>
              <a:t>Foundational Research on Cyber Physical Systems – Internet of Things</a:t>
            </a:r>
          </a:p>
          <a:p>
            <a:r>
              <a:rPr lang="en-US" dirty="0" smtClean="0"/>
              <a:t>About $1 million / year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6641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 Hard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Measure for Progress</a:t>
            </a:r>
          </a:p>
          <a:p>
            <a:r>
              <a:rPr lang="en-US" dirty="0" smtClean="0"/>
              <a:t>Developed by </a:t>
            </a:r>
            <a:r>
              <a:rPr lang="en-US" dirty="0" err="1" smtClean="0"/>
              <a:t>lablet</a:t>
            </a:r>
            <a:r>
              <a:rPr lang="en-US" dirty="0" smtClean="0"/>
              <a:t> PIs</a:t>
            </a:r>
          </a:p>
          <a:p>
            <a:r>
              <a:rPr lang="en-US" dirty="0" smtClean="0"/>
              <a:t>Not all inclusive</a:t>
            </a:r>
          </a:p>
          <a:p>
            <a:r>
              <a:rPr lang="en-US" dirty="0" smtClean="0"/>
              <a:t>Needed for improving cybersecurity situation</a:t>
            </a:r>
          </a:p>
          <a:p>
            <a:r>
              <a:rPr lang="en-US" dirty="0" smtClean="0"/>
              <a:t>Resilient Architectures; Scalability and Composability; Secure Collaboration; Metrics; Human Behavior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4018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Highlights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Resilient Architectures</a:t>
            </a:r>
          </a:p>
          <a:p>
            <a:pPr lvl="1"/>
            <a:r>
              <a:rPr lang="en-US" dirty="0" smtClean="0"/>
              <a:t>Power Grid (UIUC)</a:t>
            </a:r>
          </a:p>
          <a:p>
            <a:r>
              <a:rPr lang="en-US" dirty="0" smtClean="0"/>
              <a:t>Scalability and </a:t>
            </a:r>
            <a:r>
              <a:rPr lang="en-US" dirty="0" err="1" smtClean="0"/>
              <a:t>Composability</a:t>
            </a:r>
            <a:endParaRPr lang="en-US" dirty="0" smtClean="0"/>
          </a:p>
          <a:p>
            <a:pPr lvl="1"/>
            <a:r>
              <a:rPr lang="en-US" dirty="0" smtClean="0"/>
              <a:t>WYVERN (CMU)</a:t>
            </a:r>
          </a:p>
          <a:p>
            <a:r>
              <a:rPr lang="en-US" dirty="0" smtClean="0"/>
              <a:t>Human Behavior</a:t>
            </a:r>
          </a:p>
          <a:p>
            <a:pPr lvl="1"/>
            <a:r>
              <a:rPr lang="en-US" dirty="0" smtClean="0"/>
              <a:t>Model of Human Circumvention (UIUC</a:t>
            </a:r>
            <a:r>
              <a:rPr lang="en-US" dirty="0" smtClean="0"/>
              <a:t>)</a:t>
            </a:r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Highlights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Secure Collaboration</a:t>
            </a:r>
          </a:p>
          <a:p>
            <a:pPr lvl="1"/>
            <a:r>
              <a:rPr lang="en-US" dirty="0" smtClean="0"/>
              <a:t>E-voting Protocol (UMD)</a:t>
            </a:r>
          </a:p>
          <a:p>
            <a:r>
              <a:rPr lang="en-US" dirty="0" smtClean="0"/>
              <a:t>Metrics</a:t>
            </a:r>
          </a:p>
          <a:p>
            <a:pPr lvl="1"/>
            <a:r>
              <a:rPr lang="en-US" dirty="0" smtClean="0"/>
              <a:t>Attack Surface and Defense-in-Depth Metrics </a:t>
            </a:r>
            <a:r>
              <a:rPr lang="en-US" dirty="0" smtClean="0"/>
              <a:t>(NCSU)</a:t>
            </a:r>
          </a:p>
          <a:p>
            <a:r>
              <a:rPr lang="en-US" dirty="0" smtClean="0"/>
              <a:t>CPS</a:t>
            </a:r>
          </a:p>
          <a:p>
            <a:pPr lvl="1"/>
            <a:r>
              <a:rPr lang="en-US" dirty="0" smtClean="0"/>
              <a:t>Cube Sat Command &amp; Control (Vanderbilt)</a:t>
            </a: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Rigorous Research Methods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Scientific Cybersecurity Paper Competition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Identify and Recognize the best cybersecurity paper</a:t>
            </a:r>
          </a:p>
          <a:p>
            <a:r>
              <a:rPr lang="en-US" dirty="0" smtClean="0"/>
              <a:t>Purpose: to hold up the best example of scientific work as an example</a:t>
            </a:r>
          </a:p>
          <a:p>
            <a:r>
              <a:rPr lang="en-US" dirty="0" smtClean="0"/>
              <a:t>Papers are Reviewed by Panel of Distinguished Experts</a:t>
            </a:r>
          </a:p>
          <a:p>
            <a:pPr lvl="1"/>
            <a:r>
              <a:rPr lang="en-US" dirty="0" smtClean="0"/>
              <a:t>Findings sent to RD Director for Selection</a:t>
            </a:r>
          </a:p>
          <a:p>
            <a:r>
              <a:rPr lang="en-US" dirty="0" smtClean="0"/>
              <a:t>Current Status – Papers under review</a:t>
            </a:r>
          </a:p>
          <a:p>
            <a:pPr lvl="1"/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Annual, 50 </a:t>
            </a:r>
            <a:r>
              <a:rPr lang="en-US" dirty="0" smtClean="0"/>
              <a:t>nominations</a:t>
            </a:r>
            <a:endParaRPr lang="en-US" dirty="0" smtClean="0"/>
          </a:p>
        </p:txBody>
      </p:sp>
      <p:pic>
        <p:nvPicPr>
          <p:cNvPr id="2050" name="Picture 2" descr="S:\SoS\Paper Comp Graphics\3rd Annual Paper Competition Graphics\WIKI_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52012" y="3200400"/>
            <a:ext cx="1870526" cy="27908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02596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8883" y="1701797"/>
            <a:ext cx="4570729" cy="4462272"/>
          </a:xfrm>
        </p:spPr>
        <p:txBody>
          <a:bodyPr/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Winners:  Memory Trace Oblivious Program Execution (University of </a:t>
            </a:r>
            <a:r>
              <a:rPr lang="en-US" dirty="0" smtClean="0"/>
              <a:t>Maryland)</a:t>
            </a:r>
          </a:p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Honorable </a:t>
            </a:r>
            <a:r>
              <a:rPr lang="en-US" dirty="0" smtClean="0"/>
              <a:t>Mention: Rethinking SSL Development in an </a:t>
            </a:r>
            <a:r>
              <a:rPr lang="en-US" dirty="0" err="1" smtClean="0"/>
              <a:t>Appified</a:t>
            </a:r>
            <a:r>
              <a:rPr lang="en-US" dirty="0" smtClean="0"/>
              <a:t> World (Leibniz University in Hannover, Germany)</a:t>
            </a:r>
          </a:p>
          <a:p>
            <a:endParaRPr lang="en-US" dirty="0"/>
          </a:p>
        </p:txBody>
      </p:sp>
      <p:pic>
        <p:nvPicPr>
          <p:cNvPr id="1026" name="Picture 2" descr="S:\SoS\2013 Paper Competition\77785_RD_Best_Research_paper_on_Cybersecurity_award--ppmurdo-shared\77785 RD Best Research paper on Cybersecurity award\SRM_4503-4x6.jpg"/>
          <p:cNvPicPr>
            <a:picLocks noChangeAspect="1" noChangeArrowheads="1"/>
          </p:cNvPicPr>
          <p:nvPr/>
        </p:nvPicPr>
        <p:blipFill>
          <a:blip r:embed="rId2" cstate="print"/>
          <a:srcRect l="10667" r="12000"/>
          <a:stretch>
            <a:fillRect/>
          </a:stretch>
        </p:blipFill>
        <p:spPr bwMode="auto">
          <a:xfrm>
            <a:off x="5865812" y="1371600"/>
            <a:ext cx="6099048" cy="52578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Intel Science </a:t>
            </a:r>
            <a:r>
              <a:rPr lang="en-US" dirty="0" smtClean="0"/>
              <a:t>and Engineering Fair </a:t>
            </a:r>
            <a:r>
              <a:rPr lang="en-US" dirty="0" smtClean="0"/>
              <a:t>Award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Sponsor of Intel science fair</a:t>
            </a:r>
          </a:p>
          <a:p>
            <a:pPr lvl="1"/>
            <a:r>
              <a:rPr lang="en-US" dirty="0" smtClean="0"/>
              <a:t>Intel as CPU manufacture rather than intelligence</a:t>
            </a:r>
          </a:p>
          <a:p>
            <a:r>
              <a:rPr lang="en-US" dirty="0" smtClean="0"/>
              <a:t>Recognize top high school cyber security projects</a:t>
            </a:r>
          </a:p>
          <a:p>
            <a:r>
              <a:rPr lang="en-US" dirty="0" smtClean="0"/>
              <a:t>Encourage students to enter cyber security research</a:t>
            </a:r>
          </a:p>
          <a:p>
            <a:endParaRPr lang="en-US" dirty="0"/>
          </a:p>
        </p:txBody>
      </p:sp>
      <p:pic>
        <p:nvPicPr>
          <p:cNvPr id="15362" name="Picture 2" descr="https://member.societyforscience.org/view.image?Id=2408"/>
          <p:cNvPicPr>
            <a:picLocks noChangeAspect="1" noChangeArrowheads="1"/>
          </p:cNvPicPr>
          <p:nvPr/>
        </p:nvPicPr>
        <p:blipFill>
          <a:blip r:embed="rId2" cstate="print"/>
          <a:srcRect l="42667" t="22400" r="6667" b="10400"/>
          <a:stretch>
            <a:fillRect/>
          </a:stretch>
        </p:blipFill>
        <p:spPr bwMode="auto">
          <a:xfrm>
            <a:off x="9599612" y="1066800"/>
            <a:ext cx="1447800" cy="1600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43875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Lablets</a:t>
            </a:r>
            <a:r>
              <a:rPr lang="en-US" dirty="0" smtClean="0"/>
              <a:t> Adding Science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Security Science Classes</a:t>
            </a:r>
          </a:p>
          <a:p>
            <a:r>
              <a:rPr lang="en-US" dirty="0" smtClean="0"/>
              <a:t>Revising curriculum to include security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Growing a Community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Lablets</a:t>
            </a:r>
            <a:r>
              <a:rPr lang="en-US" dirty="0" smtClean="0"/>
              <a:t> for </a:t>
            </a:r>
            <a:r>
              <a:rPr lang="en-US" dirty="0" err="1" smtClean="0"/>
              <a:t>Grwoth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Intra </a:t>
            </a:r>
            <a:r>
              <a:rPr lang="en-US" dirty="0"/>
              <a:t>and inter institutional collaboration</a:t>
            </a:r>
          </a:p>
          <a:p>
            <a:r>
              <a:rPr lang="en-US" dirty="0"/>
              <a:t>New doctors become </a:t>
            </a:r>
            <a:r>
              <a:rPr lang="en-US" dirty="0" smtClean="0"/>
              <a:t>professors, </a:t>
            </a:r>
            <a:r>
              <a:rPr lang="en-US" dirty="0"/>
              <a:t>other field, carrying </a:t>
            </a:r>
            <a:r>
              <a:rPr lang="en-US" dirty="0" err="1" smtClean="0"/>
              <a:t>SoS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1976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41812" y="6400800"/>
            <a:ext cx="4599709" cy="304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5812" y="685800"/>
            <a:ext cx="8661236" cy="54790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51012" y="2286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Science of Security </a:t>
            </a:r>
            <a:r>
              <a:rPr lang="en-US" sz="3200" dirty="0" err="1" smtClean="0"/>
              <a:t>Lablets</a:t>
            </a:r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3412" y="6248400"/>
            <a:ext cx="8763000" cy="381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46212" y="533400"/>
            <a:ext cx="9596917" cy="53567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74812" y="3048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Science of Security </a:t>
            </a:r>
            <a:r>
              <a:rPr lang="en-US" sz="3200" dirty="0" err="1" smtClean="0"/>
              <a:t>Lablets</a:t>
            </a:r>
            <a:r>
              <a:rPr lang="en-US" sz="3200" dirty="0" smtClean="0"/>
              <a:t> &amp; Sub-</a:t>
            </a:r>
            <a:r>
              <a:rPr lang="en-US" sz="3200" dirty="0" err="1" smtClean="0"/>
              <a:t>Lablets</a:t>
            </a:r>
            <a:endParaRPr lang="en-US" sz="3200" dirty="0"/>
          </a:p>
        </p:txBody>
      </p:sp>
      <p:sp>
        <p:nvSpPr>
          <p:cNvPr id="7" name="Right Arrow 6"/>
          <p:cNvSpPr/>
          <p:nvPr/>
        </p:nvSpPr>
        <p:spPr>
          <a:xfrm>
            <a:off x="10209212" y="152400"/>
            <a:ext cx="1562984" cy="474315"/>
          </a:xfrm>
          <a:prstGeom prst="rightArrow">
            <a:avLst/>
          </a:prstGeom>
          <a:solidFill>
            <a:srgbClr val="00206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0285412" y="304800"/>
            <a:ext cx="1362011" cy="158517"/>
            <a:chOff x="7084546" y="116302"/>
            <a:chExt cx="1938707" cy="22563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84546" y="116302"/>
              <a:ext cx="1723031" cy="22563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97618" y="116302"/>
              <a:ext cx="225635" cy="22563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60612" y="6400800"/>
            <a:ext cx="8364682" cy="2921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5212" y="533400"/>
            <a:ext cx="10051976" cy="56107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03412" y="1524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Science of Security </a:t>
            </a:r>
            <a:r>
              <a:rPr lang="en-US" sz="3200" dirty="0" err="1" smtClean="0"/>
              <a:t>Lablets</a:t>
            </a:r>
            <a:r>
              <a:rPr lang="en-US" sz="3200" dirty="0" smtClean="0"/>
              <a:t>, Sub-</a:t>
            </a:r>
            <a:r>
              <a:rPr lang="en-US" sz="3200" dirty="0" err="1" smtClean="0"/>
              <a:t>Lablets</a:t>
            </a:r>
            <a:r>
              <a:rPr lang="en-US" sz="3200" dirty="0" smtClean="0"/>
              <a:t> and SURE</a:t>
            </a:r>
            <a:endParaRPr lang="en-US" sz="3200" dirty="0"/>
          </a:p>
        </p:txBody>
      </p:sp>
      <p:grpSp>
        <p:nvGrpSpPr>
          <p:cNvPr id="9" name="Group 8"/>
          <p:cNvGrpSpPr/>
          <p:nvPr/>
        </p:nvGrpSpPr>
        <p:grpSpPr>
          <a:xfrm>
            <a:off x="10625841" y="685800"/>
            <a:ext cx="1562984" cy="474315"/>
            <a:chOff x="10361612" y="381000"/>
            <a:chExt cx="1562984" cy="474315"/>
          </a:xfrm>
        </p:grpSpPr>
        <p:sp>
          <p:nvSpPr>
            <p:cNvPr id="5" name="Right Arrow 4"/>
            <p:cNvSpPr/>
            <p:nvPr/>
          </p:nvSpPr>
          <p:spPr>
            <a:xfrm>
              <a:off x="10361612" y="381000"/>
              <a:ext cx="1562984" cy="474315"/>
            </a:xfrm>
            <a:prstGeom prst="rightArrow">
              <a:avLst/>
            </a:prstGeom>
            <a:solidFill>
              <a:srgbClr val="00206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10437812" y="533400"/>
              <a:ext cx="1362011" cy="158517"/>
              <a:chOff x="7084546" y="116302"/>
              <a:chExt cx="1938707" cy="225635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7084546" y="116302"/>
                <a:ext cx="1723031" cy="225635"/>
              </a:xfrm>
              <a:prstGeom prst="rect">
                <a:avLst/>
              </a:prstGeom>
            </p:spPr>
          </p:pic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8797618" y="116302"/>
                <a:ext cx="225635" cy="225635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6612" y="609600"/>
            <a:ext cx="10209212" cy="55888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8012" y="6400800"/>
            <a:ext cx="10495197" cy="2952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9012" y="152400"/>
            <a:ext cx="10742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Science of Security </a:t>
            </a:r>
            <a:r>
              <a:rPr lang="en-US" sz="3200" dirty="0" err="1" smtClean="0"/>
              <a:t>Lablets</a:t>
            </a:r>
            <a:r>
              <a:rPr lang="en-US" sz="3200" dirty="0" smtClean="0"/>
              <a:t>, Sub-</a:t>
            </a:r>
            <a:r>
              <a:rPr lang="en-US" sz="3200" dirty="0" err="1" smtClean="0"/>
              <a:t>Lablets</a:t>
            </a:r>
            <a:r>
              <a:rPr lang="en-US" sz="3200" dirty="0" smtClean="0"/>
              <a:t>, SURE and Collaborators</a:t>
            </a:r>
            <a:endParaRPr lang="en-US" sz="3200" dirty="0"/>
          </a:p>
        </p:txBody>
      </p:sp>
      <p:grpSp>
        <p:nvGrpSpPr>
          <p:cNvPr id="5" name="Group 4"/>
          <p:cNvGrpSpPr/>
          <p:nvPr/>
        </p:nvGrpSpPr>
        <p:grpSpPr>
          <a:xfrm>
            <a:off x="10971212" y="762000"/>
            <a:ext cx="809691" cy="245715"/>
            <a:chOff x="10361612" y="381000"/>
            <a:chExt cx="1562984" cy="474315"/>
          </a:xfrm>
        </p:grpSpPr>
        <p:sp>
          <p:nvSpPr>
            <p:cNvPr id="6" name="Right Arrow 5"/>
            <p:cNvSpPr/>
            <p:nvPr/>
          </p:nvSpPr>
          <p:spPr>
            <a:xfrm>
              <a:off x="10361612" y="381000"/>
              <a:ext cx="1562984" cy="474315"/>
            </a:xfrm>
            <a:prstGeom prst="rightArrow">
              <a:avLst/>
            </a:prstGeom>
            <a:solidFill>
              <a:srgbClr val="00206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5"/>
            <p:cNvGrpSpPr/>
            <p:nvPr/>
          </p:nvGrpSpPr>
          <p:grpSpPr>
            <a:xfrm>
              <a:off x="10437812" y="533400"/>
              <a:ext cx="1362011" cy="158517"/>
              <a:chOff x="7084546" y="116302"/>
              <a:chExt cx="1938707" cy="225635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7084546" y="116302"/>
                <a:ext cx="1723031" cy="225635"/>
              </a:xfrm>
              <a:prstGeom prst="rect">
                <a:avLst/>
              </a:prstGeom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8797618" y="116302"/>
                <a:ext cx="225635" cy="225635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/>
          <a:srcRect l="14097"/>
          <a:stretch/>
        </p:blipFill>
        <p:spPr>
          <a:xfrm>
            <a:off x="-10703" y="990600"/>
            <a:ext cx="12067544" cy="5867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1412" y="152400"/>
            <a:ext cx="1059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Science of Security International Sub-</a:t>
            </a:r>
            <a:r>
              <a:rPr lang="en-US" sz="3200" dirty="0" err="1" smtClean="0"/>
              <a:t>Lablets</a:t>
            </a:r>
            <a:r>
              <a:rPr lang="en-US" sz="3200" dirty="0" smtClean="0"/>
              <a:t> and Collaborators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9812" y="6096000"/>
            <a:ext cx="4342062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HOT-SOS – Hot Topics in Science of Security: Symposium and </a:t>
            </a:r>
            <a:r>
              <a:rPr lang="en-US" dirty="0" err="1" smtClean="0"/>
              <a:t>Bootcamp</a:t>
            </a:r>
            <a:r>
              <a:rPr lang="en-US" dirty="0" smtClean="0"/>
              <a:t> on the Science of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Annual Public Meeting for the Science of Security Community</a:t>
            </a:r>
          </a:p>
          <a:p>
            <a:r>
              <a:rPr lang="en-US" dirty="0" smtClean="0"/>
              <a:t>Goal of becoming a premier conference of </a:t>
            </a:r>
            <a:r>
              <a:rPr lang="en-US" dirty="0" err="1" smtClean="0"/>
              <a:t>SoS</a:t>
            </a:r>
            <a:endParaRPr lang="en-US" dirty="0" smtClean="0"/>
          </a:p>
          <a:p>
            <a:r>
              <a:rPr lang="en-US" dirty="0" smtClean="0"/>
              <a:t>Academic Gathering, partial sponsorship by ACM</a:t>
            </a:r>
          </a:p>
          <a:p>
            <a:r>
              <a:rPr lang="en-US" dirty="0" smtClean="0"/>
              <a:t>2015 Meeting in Pittsburgh.  See VO for </a:t>
            </a:r>
            <a:r>
              <a:rPr lang="en-US" dirty="0" smtClean="0"/>
              <a:t>updates</a:t>
            </a:r>
          </a:p>
          <a:p>
            <a:r>
              <a:rPr lang="en-US" dirty="0" smtClean="0"/>
              <a:t>http://www.hot-sos.org</a:t>
            </a:r>
            <a:endParaRPr lang="en-US" dirty="0" smtClean="0"/>
          </a:p>
        </p:txBody>
      </p:sp>
      <p:pic>
        <p:nvPicPr>
          <p:cNvPr id="1026" name="Picture 2" descr="http://cps-vo.org/sites/default/files/u10106/ACM_In-Cooperation_medium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47212" y="4953000"/>
            <a:ext cx="2106925" cy="652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94812" y="2362200"/>
            <a:ext cx="2438400" cy="2323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502682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Science of Security Virtual Organization (</a:t>
            </a:r>
            <a:r>
              <a:rPr lang="en-US" dirty="0" err="1" smtClean="0"/>
              <a:t>SoS</a:t>
            </a:r>
            <a:r>
              <a:rPr lang="en-US" dirty="0" smtClean="0"/>
              <a:t>-VO)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8883" y="1701797"/>
            <a:ext cx="7009129" cy="4462272"/>
          </a:xfrm>
        </p:spPr>
        <p:txBody>
          <a:bodyPr/>
          <a:lstStyle/>
          <a:p>
            <a:r>
              <a:rPr lang="en-US" dirty="0" smtClean="0"/>
              <a:t>A website built on NSF collaboration platform</a:t>
            </a:r>
          </a:p>
          <a:p>
            <a:r>
              <a:rPr lang="en-US" dirty="0" smtClean="0"/>
              <a:t>Building a place to enable a geographically disperse community to engage and collaborate</a:t>
            </a:r>
          </a:p>
          <a:p>
            <a:r>
              <a:rPr lang="en-US" dirty="0" smtClean="0"/>
              <a:t>Find News, </a:t>
            </a:r>
            <a:r>
              <a:rPr lang="en-US" dirty="0" err="1" smtClean="0"/>
              <a:t>SoS</a:t>
            </a:r>
            <a:r>
              <a:rPr lang="en-US" dirty="0" smtClean="0"/>
              <a:t> Projects, Papers, Events, Funding Opportunities, News Letter</a:t>
            </a:r>
          </a:p>
          <a:p>
            <a:r>
              <a:rPr lang="en-US" dirty="0" smtClean="0"/>
              <a:t>Over 650 members</a:t>
            </a:r>
          </a:p>
          <a:p>
            <a:r>
              <a:rPr lang="en-US" dirty="0" smtClean="0"/>
              <a:t>URL: http://www.sos.-vo.org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23488" r="24838"/>
          <a:stretch>
            <a:fillRect/>
          </a:stretch>
        </p:blipFill>
        <p:spPr bwMode="auto">
          <a:xfrm>
            <a:off x="8228011" y="1721412"/>
            <a:ext cx="3546027" cy="41459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954143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=Sum(Slides)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Summing UP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Happen to be on JWICS?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 </a:t>
            </a:r>
            <a:r>
              <a:rPr lang="en-US" dirty="0" err="1" smtClean="0"/>
              <a:t>SoS</a:t>
            </a:r>
            <a:r>
              <a:rPr lang="en-US" dirty="0" smtClean="0"/>
              <a:t>-Wiki</a:t>
            </a:r>
          </a:p>
          <a:p>
            <a:r>
              <a:rPr lang="en-US" dirty="0" smtClean="0"/>
              <a:t>Go </a:t>
            </a:r>
            <a:r>
              <a:rPr lang="en-US" dirty="0" err="1" smtClean="0"/>
              <a:t>Testflight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22330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the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Results are Publically Published.</a:t>
            </a:r>
          </a:p>
          <a:p>
            <a:r>
              <a:rPr lang="en-US" dirty="0" smtClean="0"/>
              <a:t>Digestion challenge.  </a:t>
            </a:r>
          </a:p>
          <a:p>
            <a:pPr lvl="1"/>
            <a:r>
              <a:rPr lang="en-US" dirty="0" smtClean="0"/>
              <a:t>Still an unsolved question of how to have others use it. </a:t>
            </a:r>
          </a:p>
          <a:p>
            <a:pPr lvl="1"/>
            <a:r>
              <a:rPr lang="en-US" dirty="0" smtClean="0"/>
              <a:t>Mostly foundational Research, not products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87067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Participating in the Science of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Join the </a:t>
            </a:r>
            <a:r>
              <a:rPr lang="en-US" dirty="0" err="1" smtClean="0"/>
              <a:t>SoS</a:t>
            </a:r>
            <a:r>
              <a:rPr lang="en-US" dirty="0" smtClean="0"/>
              <a:t> VO – </a:t>
            </a:r>
            <a:r>
              <a:rPr lang="en-US" dirty="0" smtClean="0">
                <a:hlinkClick r:id="rId2"/>
              </a:rPr>
              <a:t>http://www.sos-vo.org</a:t>
            </a:r>
            <a:endParaRPr lang="en-US" dirty="0" smtClean="0"/>
          </a:p>
          <a:p>
            <a:pPr lvl="1"/>
            <a:r>
              <a:rPr lang="en-US" dirty="0" smtClean="0"/>
              <a:t>Contribute to the Discussion and engage with Researchers</a:t>
            </a:r>
          </a:p>
          <a:p>
            <a:pPr lvl="1"/>
            <a:r>
              <a:rPr lang="en-US" dirty="0" smtClean="0"/>
              <a:t>Find the papers published by </a:t>
            </a:r>
            <a:r>
              <a:rPr lang="en-US" dirty="0" err="1" smtClean="0"/>
              <a:t>SoS</a:t>
            </a:r>
            <a:r>
              <a:rPr lang="en-US" dirty="0" smtClean="0"/>
              <a:t> Researchers</a:t>
            </a:r>
          </a:p>
          <a:p>
            <a:pPr lvl="1"/>
            <a:r>
              <a:rPr lang="en-US" dirty="0" smtClean="0"/>
              <a:t>Other Relevant Materials for </a:t>
            </a:r>
            <a:r>
              <a:rPr lang="en-US" dirty="0" err="1" smtClean="0"/>
              <a:t>SoS</a:t>
            </a:r>
            <a:endParaRPr lang="en-US" dirty="0" smtClean="0"/>
          </a:p>
          <a:p>
            <a:r>
              <a:rPr lang="en-US" dirty="0" smtClean="0"/>
              <a:t>Nominate Papers for the Paper </a:t>
            </a:r>
            <a:r>
              <a:rPr lang="en-US" dirty="0" smtClean="0"/>
              <a:t>Competition</a:t>
            </a:r>
          </a:p>
          <a:p>
            <a:r>
              <a:rPr lang="en-US" dirty="0" smtClean="0"/>
              <a:t>Attend HOT-</a:t>
            </a:r>
            <a:r>
              <a:rPr lang="en-US" dirty="0" err="1" smtClean="0"/>
              <a:t>SoS</a:t>
            </a:r>
            <a:r>
              <a:rPr lang="en-US" dirty="0" smtClean="0"/>
              <a:t> 16</a:t>
            </a:r>
          </a:p>
          <a:p>
            <a:r>
              <a:rPr lang="en-US" dirty="0" smtClean="0"/>
              <a:t>Read The Next Wave</a:t>
            </a:r>
            <a:endParaRPr lang="en-US" dirty="0" smtClean="0"/>
          </a:p>
          <a:p>
            <a:r>
              <a:rPr lang="en-US" dirty="0" smtClean="0"/>
              <a:t>Apply Scientific Principles to Your Cybersecurity Issues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9758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/ Questions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ch 16x9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>
    <a:spDef>
      <a:spPr/>
      <a:bodyPr rtlCol="0" anchor="ctr"/>
      <a:lstStyle>
        <a:defPPr algn="ctr">
          <a:defRPr sz="28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8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836F65B-1B07-41EE-A0E8-BC6EF385522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Triple circuit lines presentation (widescreen)</Template>
  <TotalTime>0</TotalTime>
  <Words>799</Words>
  <Application>Microsoft Office PowerPoint</Application>
  <PresentationFormat>Custom</PresentationFormat>
  <Paragraphs>137</Paragraphs>
  <Slides>32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Tech 16x9</vt:lpstr>
      <vt:lpstr>Engaging the Academic Community to Build a  Science of Security</vt:lpstr>
      <vt:lpstr>Cybersecurity, not a success story, yet….</vt:lpstr>
      <vt:lpstr>A Fundamental Challenge</vt:lpstr>
      <vt:lpstr>What is science?</vt:lpstr>
      <vt:lpstr>Establishment of Science of Security (SoS)</vt:lpstr>
      <vt:lpstr>Parts of Building a Science</vt:lpstr>
      <vt:lpstr>Foundational Research</vt:lpstr>
      <vt:lpstr>Lablets</vt:lpstr>
      <vt:lpstr>Lablet Funding Supports</vt:lpstr>
      <vt:lpstr>Science of SecUre and REsilient Cyber-Physical Systems (SURE)</vt:lpstr>
      <vt:lpstr>5 Hard Problems</vt:lpstr>
      <vt:lpstr>Research Highlights 1</vt:lpstr>
      <vt:lpstr>Research Highlights 2</vt:lpstr>
      <vt:lpstr>Rigorous Research Methods</vt:lpstr>
      <vt:lpstr>Best Scientific Cybersecurity Paper Competition</vt:lpstr>
      <vt:lpstr>Winners</vt:lpstr>
      <vt:lpstr>Intel Science and Engineering Fair Award</vt:lpstr>
      <vt:lpstr>Lablets Adding Science</vt:lpstr>
      <vt:lpstr>Growing a Community</vt:lpstr>
      <vt:lpstr>Lablets for Grwoth</vt:lpstr>
      <vt:lpstr>Slide 21</vt:lpstr>
      <vt:lpstr>Slide 22</vt:lpstr>
      <vt:lpstr>Slide 23</vt:lpstr>
      <vt:lpstr>Slide 24</vt:lpstr>
      <vt:lpstr>Slide 25</vt:lpstr>
      <vt:lpstr>HOT-SOS – Hot Topics in Science of Security: Symposium and Bootcamp on the Science of Security</vt:lpstr>
      <vt:lpstr>Science of Security Virtual Organization (SoS-VO)</vt:lpstr>
      <vt:lpstr>=Sum(Slides)</vt:lpstr>
      <vt:lpstr>Happen to be on JWICS?</vt:lpstr>
      <vt:lpstr>Using the Results</vt:lpstr>
      <vt:lpstr>Participating in the Science of Security</vt:lpstr>
      <vt:lpstr>Thank You / Questions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2015-04-06T21:45:30Z</dcterms:created>
  <dcterms:modified xsi:type="dcterms:W3CDTF">2015-04-29T22:12:04Z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TC027879909991</vt:lpwstr>
  </property>
</Properties>
</file>