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9" r:id="rId2"/>
  </p:sldIdLst>
  <p:sldSz cx="32918400" cy="21945600"/>
  <p:notesSz cx="6858000" cy="9144000"/>
  <p:defaultTextStyle>
    <a:defPPr>
      <a:defRPr lang="en-US"/>
    </a:defPPr>
    <a:lvl1pPr marL="0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105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209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1314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8415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5519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2624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69728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6833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694"/>
  </p:normalViewPr>
  <p:slideViewPr>
    <p:cSldViewPr snapToGrid="0" snapToObjects="1">
      <p:cViewPr>
        <p:scale>
          <a:sx n="30" d="100"/>
          <a:sy n="30" d="100"/>
        </p:scale>
        <p:origin x="509" y="-830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319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8AFAB-209D-7EFE-75F6-A57BA7E1A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3776E-5EAD-0E9A-8DA8-DB9BDDAE85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A77A-C28B-4B1E-B0FB-9096597056A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0AD0B-A935-639E-C641-665A01837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6E685-13C2-7190-F069-63899E95B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8C6A-3087-47EC-A905-6EB283BE7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9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571213" y="743728"/>
            <a:ext cx="30000100" cy="2016301"/>
          </a:xfrm>
          <a:prstGeom prst="rect">
            <a:avLst/>
          </a:prstGeom>
        </p:spPr>
        <p:txBody>
          <a:bodyPr lIns="65306" tIns="32653" rIns="65306" bIns="32653">
            <a:normAutofit/>
          </a:bodyPr>
          <a:lstStyle>
            <a:lvl1pPr algn="l">
              <a:defRPr sz="60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581743" y="3736794"/>
            <a:ext cx="30000100" cy="647700"/>
          </a:xfrm>
          <a:prstGeom prst="rect">
            <a:avLst/>
          </a:prstGeom>
        </p:spPr>
        <p:txBody>
          <a:bodyPr lIns="65306" tIns="32653" rIns="65306" bIns="32653">
            <a:noAutofit/>
          </a:bodyPr>
          <a:lstStyle>
            <a:lvl1pPr algn="l">
              <a:buNone/>
              <a:defRPr sz="36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571213" y="3004343"/>
            <a:ext cx="30000100" cy="588579"/>
          </a:xfrm>
          <a:prstGeom prst="rect">
            <a:avLst/>
          </a:prstGeom>
        </p:spPr>
        <p:txBody>
          <a:bodyPr lIns="65306" tIns="32653" rIns="65306" bIns="32653" anchor="ctr">
            <a:noAutofit/>
          </a:bodyPr>
          <a:lstStyle>
            <a:lvl1pPr algn="l">
              <a:buNone/>
              <a:defRPr sz="4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571213" y="11655848"/>
            <a:ext cx="30000101" cy="304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65306" tIns="32653" rIns="65306" bIns="32653" numCol="2">
            <a:normAutofit/>
          </a:bodyPr>
          <a:lstStyle>
            <a:lvl1pPr marL="326532" indent="-457145" algn="l">
              <a:defRPr sz="4300">
                <a:solidFill>
                  <a:schemeClr val="tx1"/>
                </a:solidFill>
                <a:latin typeface="+mj-lt"/>
              </a:defRPr>
            </a:lvl1pPr>
            <a:lvl2pPr marL="1110210" indent="-522452" algn="l">
              <a:defRPr sz="3600">
                <a:solidFill>
                  <a:schemeClr val="tx1"/>
                </a:solidFill>
                <a:latin typeface="+mj-lt"/>
              </a:defRPr>
            </a:lvl2pPr>
            <a:lvl3pPr marL="1502048" indent="-326532" algn="l">
              <a:defRPr sz="3100">
                <a:solidFill>
                  <a:schemeClr val="tx1"/>
                </a:solidFill>
                <a:latin typeface="+mj-lt"/>
              </a:defRPr>
            </a:lvl3pPr>
            <a:lvl4pPr marL="2024500" indent="-457145" algn="l">
              <a:defRPr sz="2900">
                <a:solidFill>
                  <a:schemeClr val="tx1"/>
                </a:solidFill>
                <a:latin typeface="+mj-lt"/>
              </a:defRPr>
            </a:lvl4pPr>
            <a:lvl5pPr marL="2416339" indent="-326532" algn="l">
              <a:defRPr sz="2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15149897"/>
            <a:ext cx="9674904" cy="3227073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3" y="6701048"/>
            <a:ext cx="14537795" cy="4645041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>
              <a:defRPr sz="430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7033518" y="6701048"/>
            <a:ext cx="14537795" cy="4645041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>
              <a:defRPr sz="430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15174131"/>
            <a:ext cx="9674904" cy="3227073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15174131"/>
            <a:ext cx="9674904" cy="3227073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571213" y="4530927"/>
            <a:ext cx="30000101" cy="2170121"/>
          </a:xfrm>
          <a:prstGeom prst="rect">
            <a:avLst/>
          </a:prstGeom>
        </p:spPr>
        <p:txBody>
          <a:bodyPr lIns="65306" tIns="32653" rIns="65306" bIns="32653"/>
          <a:lstStyle>
            <a:lvl1pPr marL="0" indent="0">
              <a:buNone/>
              <a:defRPr sz="4300">
                <a:solidFill>
                  <a:srgbClr val="FFFFFF"/>
                </a:solidFill>
              </a:defRPr>
            </a:lvl1pPr>
            <a:lvl2pPr marL="653064" indent="0">
              <a:buNone/>
              <a:defRPr sz="3400">
                <a:solidFill>
                  <a:srgbClr val="FFFFFF"/>
                </a:solidFill>
              </a:defRPr>
            </a:lvl2pPr>
            <a:lvl3pPr marL="1240823" indent="0">
              <a:buNone/>
              <a:defRPr sz="3100">
                <a:solidFill>
                  <a:srgbClr val="FFFFFF"/>
                </a:solidFill>
              </a:defRPr>
            </a:lvl3pPr>
            <a:lvl4pPr marL="1697968" indent="0">
              <a:buNone/>
              <a:defRPr sz="2600">
                <a:solidFill>
                  <a:srgbClr val="FFFFFF"/>
                </a:solidFill>
              </a:defRPr>
            </a:lvl4pPr>
            <a:lvl5pPr marL="2024500" indent="0">
              <a:buNone/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Use this space as you wish, but consider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67355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16" indent="-1175516" algn="l" defTabSz="15673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51" indent="-979597" algn="l" defTabSz="1567355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87" indent="-783677" algn="l" defTabSz="1567355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42" indent="-783677" algn="l" defTabSz="1567355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096" indent="-783677" algn="l" defTabSz="1567355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5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806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16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515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55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71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06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41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77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12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483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838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1058">
            <a:extLst>
              <a:ext uri="{FF2B5EF4-FFF2-40B4-BE49-F238E27FC236}">
                <a16:creationId xmlns:a16="http://schemas.microsoft.com/office/drawing/2014/main" id="{817335EB-38FA-8158-6EEF-5FC4E5EECF17}"/>
              </a:ext>
            </a:extLst>
          </p:cNvPr>
          <p:cNvSpPr/>
          <p:nvPr/>
        </p:nvSpPr>
        <p:spPr>
          <a:xfrm>
            <a:off x="16954221" y="10989425"/>
            <a:ext cx="15180886" cy="8642064"/>
          </a:xfrm>
          <a:prstGeom prst="rect">
            <a:avLst/>
          </a:prstGeom>
          <a:solidFill>
            <a:srgbClr val="D7E4BD"/>
          </a:solidFill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61" y="278216"/>
            <a:ext cx="30015619" cy="120144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Leveraging LLMs in Assuring Next Generation Safety and Security Critical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106488" y="1409895"/>
            <a:ext cx="27470792" cy="568534"/>
          </a:xfrm>
        </p:spPr>
        <p:txBody>
          <a:bodyPr/>
          <a:lstStyle/>
          <a:p>
            <a:pPr algn="ctr"/>
            <a:r>
              <a:rPr lang="en-US" sz="4000" dirty="0"/>
              <a:t>Srivatsan Varadarajan, Robin Bloomfield, Gopal Gupta, Devesh Bhatt, Hao Ren, John Rushby, Anitha Murugesan,  Isaac Hong Wong</a:t>
            </a:r>
          </a:p>
          <a:p>
            <a:pPr algn="ctr"/>
            <a:r>
              <a:rPr lang="en-US" sz="4000" dirty="0"/>
              <a:t>Contact: </a:t>
            </a:r>
            <a:r>
              <a:rPr lang="en-US" sz="4000" u="sng" dirty="0"/>
              <a:t>srivatsan.varadarajan@honeywell.com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>
          <a:xfrm>
            <a:off x="24360278" y="12127026"/>
            <a:ext cx="7421415" cy="4717882"/>
          </a:xfrm>
        </p:spPr>
        <p:txBody>
          <a:bodyPr/>
          <a:lstStyle/>
          <a:p>
            <a:pPr marL="391839" lvl="1" indent="-391839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“</a:t>
            </a:r>
            <a:r>
              <a:rPr lang="en-US" sz="1800" i="1" dirty="0">
                <a:solidFill>
                  <a:schemeClr val="tx2"/>
                </a:solidFill>
              </a:rPr>
              <a:t>event calculus</a:t>
            </a:r>
            <a:r>
              <a:rPr lang="en-US" sz="1800" dirty="0">
                <a:solidFill>
                  <a:schemeClr val="tx2"/>
                </a:solidFill>
              </a:rPr>
              <a:t>”</a:t>
            </a:r>
            <a:r>
              <a:rPr lang="en-US" sz="1800" i="1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is a logical language for representing and reasoning about events and their effects</a:t>
            </a:r>
          </a:p>
          <a:p>
            <a:pPr marL="391839" lvl="1" indent="-391839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Cyber-physical systems can be modeled directly using event calculus</a:t>
            </a:r>
          </a:p>
          <a:p>
            <a:pPr marL="783678" lvl="2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Actuator actions map to events (switch on the home heating system)</a:t>
            </a:r>
          </a:p>
          <a:p>
            <a:pPr marL="783678" lvl="2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Sensor readings map to </a:t>
            </a:r>
            <a:r>
              <a:rPr lang="en-US" sz="1600" dirty="0" err="1">
                <a:solidFill>
                  <a:schemeClr val="tx2"/>
                </a:solidFill>
              </a:rPr>
              <a:t>fluents</a:t>
            </a:r>
            <a:r>
              <a:rPr lang="en-US" sz="1600" dirty="0">
                <a:solidFill>
                  <a:schemeClr val="tx2"/>
                </a:solidFill>
              </a:rPr>
              <a:t> (room temperature) </a:t>
            </a:r>
          </a:p>
          <a:p>
            <a:pPr marL="783678" lvl="2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Conditions on sensors map to triggers (temperature exceeds 80oF)</a:t>
            </a:r>
          </a:p>
          <a:p>
            <a:pPr marL="391839" lvl="1" indent="-391839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event calculus can be elegantly coded in Answer Set Programming (ASP)  and executed on s(CASP)</a:t>
            </a:r>
          </a:p>
          <a:p>
            <a:pPr marL="783678" lvl="2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The encoding is used for checking feasibility &amp; consistency of requirements by executing appropriate queries against it; Additional ASP-coded knowledge used for completeness checking</a:t>
            </a:r>
          </a:p>
          <a:p>
            <a:pPr marL="391839" lvl="1" indent="-391839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Given the close correspondence between the EARS requirements and event calculus code,  generate the s(CASP) event calculus “executable” code and queries directly from English EARS description using LLMs</a:t>
            </a:r>
          </a:p>
          <a:p>
            <a:pPr marL="783678" lvl="2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Event triggers and state qualifies identified using EARS keywords</a:t>
            </a:r>
          </a:p>
          <a:p>
            <a:pPr marL="783678" lvl="2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Level of Temporal Abstraction elegantly represented in the event calculus</a:t>
            </a:r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84F268-F60E-A0F5-A0EC-E165B009EDAC}"/>
              </a:ext>
            </a:extLst>
          </p:cNvPr>
          <p:cNvSpPr/>
          <p:nvPr/>
        </p:nvSpPr>
        <p:spPr>
          <a:xfrm>
            <a:off x="4904509" y="3025833"/>
            <a:ext cx="26666804" cy="131498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9B2CC2D-C8E0-C035-FB49-132DFB33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46" y="3133865"/>
            <a:ext cx="3687424" cy="12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CEDC8C-6A9E-3327-AB84-B83BBB201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585" y="3429008"/>
            <a:ext cx="5257335" cy="414557"/>
          </a:xfrm>
          <a:prstGeom prst="rect">
            <a:avLst/>
          </a:prstGeom>
        </p:spPr>
      </p:pic>
      <p:pic>
        <p:nvPicPr>
          <p:cNvPr id="1028" name="Picture 4" descr="University of Texas at Dallas - Study International">
            <a:extLst>
              <a:ext uri="{FF2B5EF4-FFF2-40B4-BE49-F238E27FC236}">
                <a16:creationId xmlns:a16="http://schemas.microsoft.com/office/drawing/2014/main" id="{A25C70B1-8976-57BA-219C-9DF24322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696" y="3042458"/>
            <a:ext cx="3822446" cy="13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">
            <a:extLst>
              <a:ext uri="{FF2B5EF4-FFF2-40B4-BE49-F238E27FC236}">
                <a16:creationId xmlns:a16="http://schemas.microsoft.com/office/drawing/2014/main" id="{5D868F93-257F-9DC2-91DC-6164A90B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73" y="3096798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1" name="Group 1310">
            <a:extLst>
              <a:ext uri="{FF2B5EF4-FFF2-40B4-BE49-F238E27FC236}">
                <a16:creationId xmlns:a16="http://schemas.microsoft.com/office/drawing/2014/main" id="{C2C4DF4E-E99C-F09A-191C-4D2C7313C9BC}"/>
              </a:ext>
            </a:extLst>
          </p:cNvPr>
          <p:cNvGrpSpPr/>
          <p:nvPr/>
        </p:nvGrpSpPr>
        <p:grpSpPr>
          <a:xfrm>
            <a:off x="16954221" y="11032634"/>
            <a:ext cx="15119685" cy="8598855"/>
            <a:chOff x="245639" y="10594317"/>
            <a:chExt cx="15119685" cy="8598855"/>
          </a:xfrm>
        </p:grpSpPr>
        <p:sp>
          <p:nvSpPr>
            <p:cNvPr id="1187" name="TextBox 1186">
              <a:extLst>
                <a:ext uri="{FF2B5EF4-FFF2-40B4-BE49-F238E27FC236}">
                  <a16:creationId xmlns:a16="http://schemas.microsoft.com/office/drawing/2014/main" id="{731F3E31-13EC-06A7-E43C-C27528C639DB}"/>
                </a:ext>
              </a:extLst>
            </p:cNvPr>
            <p:cNvSpPr txBox="1"/>
            <p:nvPr/>
          </p:nvSpPr>
          <p:spPr>
            <a:xfrm>
              <a:off x="1052164" y="10594317"/>
              <a:ext cx="13637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From </a:t>
              </a:r>
              <a:r>
                <a:rPr lang="en-US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 Requirements </a:t>
              </a:r>
              <a:r>
                <a:rPr lang="en-US" sz="3600" b="1" dirty="0">
                  <a:solidFill>
                    <a:schemeClr val="tx2"/>
                  </a:solidFill>
                </a:rPr>
                <a:t>to Synthesized </a:t>
              </a:r>
              <a:r>
                <a:rPr lang="en-US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Executable Models for V&amp;V</a:t>
              </a:r>
            </a:p>
          </p:txBody>
        </p:sp>
        <p:grpSp>
          <p:nvGrpSpPr>
            <p:cNvPr id="1309" name="Group 1308">
              <a:extLst>
                <a:ext uri="{FF2B5EF4-FFF2-40B4-BE49-F238E27FC236}">
                  <a16:creationId xmlns:a16="http://schemas.microsoft.com/office/drawing/2014/main" id="{F1C9E461-70B3-1686-B92A-974D443C783D}"/>
                </a:ext>
              </a:extLst>
            </p:cNvPr>
            <p:cNvGrpSpPr/>
            <p:nvPr/>
          </p:nvGrpSpPr>
          <p:grpSpPr>
            <a:xfrm>
              <a:off x="245639" y="11349837"/>
              <a:ext cx="6981011" cy="7843335"/>
              <a:chOff x="245639" y="11349837"/>
              <a:chExt cx="6981011" cy="784333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6B1C22C-5AC2-F2BA-AE41-982B98267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018" y="14308699"/>
                <a:ext cx="6434842" cy="396140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FBB970-768E-2F2F-4CE7-0BA265C693C3}"/>
                  </a:ext>
                </a:extLst>
              </p:cNvPr>
              <p:cNvSpPr txBox="1"/>
              <p:nvPr/>
            </p:nvSpPr>
            <p:spPr>
              <a:xfrm>
                <a:off x="642349" y="18239065"/>
                <a:ext cx="52347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/>
                  <a:t>Z-Ladder </a:t>
                </a:r>
                <a:r>
                  <a:rPr lang="en-US" sz="3200" dirty="0"/>
                  <a:t>of Intent Refinement</a:t>
                </a:r>
              </a:p>
              <a:p>
                <a:pPr algn="ctr"/>
                <a:r>
                  <a:rPr lang="en-US" sz="2400" dirty="0"/>
                  <a:t>Separating “what” from “how” </a:t>
                </a:r>
              </a:p>
            </p:txBody>
          </p:sp>
          <p:pic>
            <p:nvPicPr>
              <p:cNvPr id="1293" name="Picture 1292">
                <a:extLst>
                  <a:ext uri="{FF2B5EF4-FFF2-40B4-BE49-F238E27FC236}">
                    <a16:creationId xmlns:a16="http://schemas.microsoft.com/office/drawing/2014/main" id="{F336CA8D-EFF7-577D-F3B9-2635627EE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39" y="11349837"/>
                <a:ext cx="6981011" cy="2663438"/>
              </a:xfrm>
              <a:prstGeom prst="rect">
                <a:avLst/>
              </a:prstGeom>
            </p:spPr>
          </p:pic>
        </p:grpSp>
        <p:grpSp>
          <p:nvGrpSpPr>
            <p:cNvPr id="1308" name="Group 1307">
              <a:extLst>
                <a:ext uri="{FF2B5EF4-FFF2-40B4-BE49-F238E27FC236}">
                  <a16:creationId xmlns:a16="http://schemas.microsoft.com/office/drawing/2014/main" id="{7C68A70D-9CCC-7323-2DAB-1E4DD9886797}"/>
                </a:ext>
              </a:extLst>
            </p:cNvPr>
            <p:cNvGrpSpPr/>
            <p:nvPr/>
          </p:nvGrpSpPr>
          <p:grpSpPr>
            <a:xfrm>
              <a:off x="7278483" y="11401333"/>
              <a:ext cx="8086841" cy="7492741"/>
              <a:chOff x="7278483" y="11401333"/>
              <a:chExt cx="8086841" cy="7492741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7B6B5FC-D23B-5816-2644-0DDC520ABB29}"/>
                  </a:ext>
                </a:extLst>
              </p:cNvPr>
              <p:cNvSpPr/>
              <p:nvPr/>
            </p:nvSpPr>
            <p:spPr>
              <a:xfrm>
                <a:off x="7426152" y="11401333"/>
                <a:ext cx="7866249" cy="5100123"/>
              </a:xfrm>
              <a:prstGeom prst="roundRect">
                <a:avLst/>
              </a:prstGeom>
              <a:noFill/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04" name="Picture 1303">
                <a:extLst>
                  <a:ext uri="{FF2B5EF4-FFF2-40B4-BE49-F238E27FC236}">
                    <a16:creationId xmlns:a16="http://schemas.microsoft.com/office/drawing/2014/main" id="{06251230-1759-1D12-E4CE-19342BD2B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78483" y="16733834"/>
                <a:ext cx="4030963" cy="21602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</p:pic>
          <p:pic>
            <p:nvPicPr>
              <p:cNvPr id="1305" name="Picture 1304">
                <a:extLst>
                  <a:ext uri="{FF2B5EF4-FFF2-40B4-BE49-F238E27FC236}">
                    <a16:creationId xmlns:a16="http://schemas.microsoft.com/office/drawing/2014/main" id="{9E6C2909-34E1-4346-C002-1D1F95F31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37119" y="17089515"/>
                <a:ext cx="4028205" cy="1220341"/>
              </a:xfrm>
              <a:prstGeom prst="rect">
                <a:avLst/>
              </a:prstGeom>
            </p:spPr>
          </p:pic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A11E4403-FE30-A961-7095-F83C02852895}"/>
              </a:ext>
            </a:extLst>
          </p:cNvPr>
          <p:cNvGrpSpPr/>
          <p:nvPr/>
        </p:nvGrpSpPr>
        <p:grpSpPr>
          <a:xfrm>
            <a:off x="2200804" y="4566407"/>
            <a:ext cx="11320385" cy="6084620"/>
            <a:chOff x="2404075" y="4508038"/>
            <a:chExt cx="10864014" cy="5659158"/>
          </a:xfrm>
        </p:grpSpPr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9715AC39-A78F-301E-031E-63010472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04075" y="4564486"/>
              <a:ext cx="10864014" cy="56027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1"/>
              </a:solidFill>
            </a:ln>
          </p:spPr>
        </p:pic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398B6117-0128-ED21-5034-EB17985E1173}"/>
                </a:ext>
              </a:extLst>
            </p:cNvPr>
            <p:cNvSpPr txBox="1"/>
            <p:nvPr/>
          </p:nvSpPr>
          <p:spPr>
            <a:xfrm>
              <a:off x="2404075" y="4508038"/>
              <a:ext cx="2316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</a:rPr>
                <a:t>Motivation</a:t>
              </a:r>
              <a:endPara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ADC1D53-DC5F-33FE-0F6E-F68C16291983}"/>
              </a:ext>
            </a:extLst>
          </p:cNvPr>
          <p:cNvSpPr/>
          <p:nvPr/>
        </p:nvSpPr>
        <p:spPr>
          <a:xfrm>
            <a:off x="15794182" y="4470305"/>
            <a:ext cx="16792924" cy="6006101"/>
          </a:xfrm>
          <a:prstGeom prst="rect">
            <a:avLst/>
          </a:prstGeom>
          <a:solidFill>
            <a:srgbClr val="D7E4BD"/>
          </a:solidFill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E55B04-8892-9447-8965-0343C53A7B21}"/>
              </a:ext>
            </a:extLst>
          </p:cNvPr>
          <p:cNvSpPr txBox="1"/>
          <p:nvPr/>
        </p:nvSpPr>
        <p:spPr>
          <a:xfrm>
            <a:off x="18324615" y="4375279"/>
            <a:ext cx="1210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From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Language Specifications </a:t>
            </a:r>
            <a:r>
              <a:rPr lang="en-US" sz="3600" b="1" dirty="0">
                <a:solidFill>
                  <a:schemeClr val="tx2"/>
                </a:solidFill>
              </a:rPr>
              <a:t>to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DF378-046F-046F-3885-49CEE03D2200}"/>
              </a:ext>
            </a:extLst>
          </p:cNvPr>
          <p:cNvSpPr txBox="1"/>
          <p:nvPr/>
        </p:nvSpPr>
        <p:spPr>
          <a:xfrm>
            <a:off x="18241968" y="4951772"/>
            <a:ext cx="3148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Software Industry Paradigm</a:t>
            </a:r>
            <a:endParaRPr lang="en-US" sz="16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831F225-002B-65A7-93BA-212C6DB8EB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81968" y="5300443"/>
            <a:ext cx="4280942" cy="153225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>
          <a:xfrm>
            <a:off x="16429269" y="6911187"/>
            <a:ext cx="11320385" cy="9851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Generative AI works as a coding assistant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Automating detailed design, coding, debugging, explaining using Generative AI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49E6F5-3658-7575-C3B1-A3EC5A10810A}"/>
              </a:ext>
            </a:extLst>
          </p:cNvPr>
          <p:cNvSpPr txBox="1"/>
          <p:nvPr/>
        </p:nvSpPr>
        <p:spPr>
          <a:xfrm>
            <a:off x="27478689" y="4887034"/>
            <a:ext cx="2358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Aerospace Paradigm</a:t>
            </a:r>
            <a:endParaRPr lang="en-US" sz="1600" dirty="0"/>
          </a:p>
        </p:txBody>
      </p:sp>
      <p:sp>
        <p:nvSpPr>
          <p:cNvPr id="51" name="Content Placeholder 8">
            <a:extLst>
              <a:ext uri="{FF2B5EF4-FFF2-40B4-BE49-F238E27FC236}">
                <a16:creationId xmlns:a16="http://schemas.microsoft.com/office/drawing/2014/main" id="{D30E4E2C-EF9A-688B-EE81-410DA3D597E2}"/>
              </a:ext>
            </a:extLst>
          </p:cNvPr>
          <p:cNvSpPr txBox="1">
            <a:spLocks/>
          </p:cNvSpPr>
          <p:nvPr/>
        </p:nvSpPr>
        <p:spPr>
          <a:xfrm>
            <a:off x="16126691" y="7819200"/>
            <a:ext cx="4921134" cy="2647148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828581" indent="-522452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20419" indent="-326532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808177" indent="-326532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134710" indent="-326532" algn="l" defTabSz="1567355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862045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7806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516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2515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Advantages for general purpose coding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Breadth of general algorithms knowledge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Interactive chat interface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Fast response and incremental code change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A variety of handy functionalities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Software developer’s learning assistant</a:t>
            </a:r>
          </a:p>
        </p:txBody>
      </p:sp>
      <p:sp>
        <p:nvSpPr>
          <p:cNvPr id="52" name="Content Placeholder 8">
            <a:extLst>
              <a:ext uri="{FF2B5EF4-FFF2-40B4-BE49-F238E27FC236}">
                <a16:creationId xmlns:a16="http://schemas.microsoft.com/office/drawing/2014/main" id="{F64C3EB4-7CBA-A507-D531-25EEFF2CC735}"/>
              </a:ext>
            </a:extLst>
          </p:cNvPr>
          <p:cNvSpPr txBox="1">
            <a:spLocks/>
          </p:cNvSpPr>
          <p:nvPr/>
        </p:nvSpPr>
        <p:spPr>
          <a:xfrm>
            <a:off x="20451635" y="7825158"/>
            <a:ext cx="4921134" cy="2612934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828581" indent="-522452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20419" indent="-326532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808177" indent="-326532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134710" indent="-326532" algn="l" defTabSz="1567355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862045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7806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516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2515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Limitation for safety-critical systems 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Lack of system-level understanding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Cannot handle complex behaviors and corner cases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Code piece needs to be tweaked, integrated, and reviewed in the integrated code context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Generated code can often be incorrect, human code review is not an easy job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Limited scope of domain-specific software specification and  development approach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Font typeface="Arial"/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EBC2151-3F4D-FD76-07A5-FD3BD9F3EB4D}"/>
              </a:ext>
            </a:extLst>
          </p:cNvPr>
          <p:cNvSpPr/>
          <p:nvPr/>
        </p:nvSpPr>
        <p:spPr>
          <a:xfrm>
            <a:off x="15963800" y="7730442"/>
            <a:ext cx="9408969" cy="2612934"/>
          </a:xfrm>
          <a:prstGeom prst="roundRec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5" name="Picture 1054">
            <a:extLst>
              <a:ext uri="{FF2B5EF4-FFF2-40B4-BE49-F238E27FC236}">
                <a16:creationId xmlns:a16="http://schemas.microsoft.com/office/drawing/2014/main" id="{461BAFE6-3EC1-F057-1DD5-187EE9A97F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38182" y="5281326"/>
            <a:ext cx="7440155" cy="1971907"/>
          </a:xfrm>
          <a:prstGeom prst="rect">
            <a:avLst/>
          </a:prstGeom>
        </p:spPr>
      </p:pic>
      <p:pic>
        <p:nvPicPr>
          <p:cNvPr id="1064" name="Picture 1063">
            <a:extLst>
              <a:ext uri="{FF2B5EF4-FFF2-40B4-BE49-F238E27FC236}">
                <a16:creationId xmlns:a16="http://schemas.microsoft.com/office/drawing/2014/main" id="{B1A7378B-1ADC-3249-7E34-7F07A51877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80171" y="7135109"/>
            <a:ext cx="4891849" cy="825833"/>
          </a:xfrm>
          <a:prstGeom prst="rect">
            <a:avLst/>
          </a:prstGeom>
        </p:spPr>
      </p:pic>
      <p:sp>
        <p:nvSpPr>
          <p:cNvPr id="1065" name="Rectangle: Rounded Corners 1064">
            <a:extLst>
              <a:ext uri="{FF2B5EF4-FFF2-40B4-BE49-F238E27FC236}">
                <a16:creationId xmlns:a16="http://schemas.microsoft.com/office/drawing/2014/main" id="{44152B9D-638E-214F-A52A-7C57D3B437EC}"/>
              </a:ext>
            </a:extLst>
          </p:cNvPr>
          <p:cNvSpPr/>
          <p:nvPr/>
        </p:nvSpPr>
        <p:spPr>
          <a:xfrm>
            <a:off x="25525170" y="8025832"/>
            <a:ext cx="6853168" cy="2253292"/>
          </a:xfrm>
          <a:prstGeom prst="roundRec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Content Placeholder 8">
            <a:extLst>
              <a:ext uri="{FF2B5EF4-FFF2-40B4-BE49-F238E27FC236}">
                <a16:creationId xmlns:a16="http://schemas.microsoft.com/office/drawing/2014/main" id="{8520413A-A3C1-9FA3-7C93-A112D3894470}"/>
              </a:ext>
            </a:extLst>
          </p:cNvPr>
          <p:cNvSpPr txBox="1">
            <a:spLocks/>
          </p:cNvSpPr>
          <p:nvPr/>
        </p:nvSpPr>
        <p:spPr>
          <a:xfrm>
            <a:off x="25648969" y="8051568"/>
            <a:ext cx="6779243" cy="1879486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828581" indent="-522452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20419" indent="-326532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808177" indent="-326532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134710" indent="-326532" algn="l" defTabSz="1567355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862045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7806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516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2515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System Development : specification-based rather than coding-based </a:t>
            </a:r>
          </a:p>
          <a:p>
            <a:pPr marL="391839" lvl="1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Code is generated from specification models by certified code generators</a:t>
            </a:r>
          </a:p>
          <a:p>
            <a:pPr marL="391839" lvl="1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Models are direct translation of system requirement  </a:t>
            </a:r>
          </a:p>
          <a:p>
            <a:pPr marL="391839" lvl="1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Requirements in CLEAR (Constrained  Language Enhanced Approach to Requirements) are in a more human-readable language that is closer to the Generative AI database</a:t>
            </a:r>
          </a:p>
          <a:p>
            <a:pPr marL="391839" lvl="1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Requires no further training other than feeding Generative AI the requirement grammar</a:t>
            </a:r>
          </a:p>
        </p:txBody>
      </p:sp>
      <p:sp>
        <p:nvSpPr>
          <p:cNvPr id="1074" name="Arrow: Right 1073">
            <a:extLst>
              <a:ext uri="{FF2B5EF4-FFF2-40B4-BE49-F238E27FC236}">
                <a16:creationId xmlns:a16="http://schemas.microsoft.com/office/drawing/2014/main" id="{CF531E89-A3C0-9D03-C542-6B544CEAA0C8}"/>
              </a:ext>
            </a:extLst>
          </p:cNvPr>
          <p:cNvSpPr/>
          <p:nvPr/>
        </p:nvSpPr>
        <p:spPr>
          <a:xfrm>
            <a:off x="14526435" y="6872050"/>
            <a:ext cx="415198" cy="6013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Arrow: Right 1074">
            <a:extLst>
              <a:ext uri="{FF2B5EF4-FFF2-40B4-BE49-F238E27FC236}">
                <a16:creationId xmlns:a16="http://schemas.microsoft.com/office/drawing/2014/main" id="{EEE8772E-2921-433A-64A3-186AF67DE166}"/>
              </a:ext>
            </a:extLst>
          </p:cNvPr>
          <p:cNvSpPr/>
          <p:nvPr/>
        </p:nvSpPr>
        <p:spPr>
          <a:xfrm>
            <a:off x="15919092" y="14747016"/>
            <a:ext cx="415198" cy="601305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Arrow: Right 1075">
            <a:extLst>
              <a:ext uri="{FF2B5EF4-FFF2-40B4-BE49-F238E27FC236}">
                <a16:creationId xmlns:a16="http://schemas.microsoft.com/office/drawing/2014/main" id="{B40C8828-69DA-3703-250F-AA1CA1EE08FF}"/>
              </a:ext>
            </a:extLst>
          </p:cNvPr>
          <p:cNvSpPr/>
          <p:nvPr/>
        </p:nvSpPr>
        <p:spPr>
          <a:xfrm>
            <a:off x="24123854" y="10444952"/>
            <a:ext cx="415198" cy="601305"/>
          </a:xfrm>
          <a:prstGeom prst="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635AD-61ED-9559-D6CF-05A3F1472217}"/>
              </a:ext>
            </a:extLst>
          </p:cNvPr>
          <p:cNvSpPr/>
          <p:nvPr/>
        </p:nvSpPr>
        <p:spPr>
          <a:xfrm>
            <a:off x="783294" y="10999430"/>
            <a:ext cx="14515868" cy="8236436"/>
          </a:xfrm>
          <a:prstGeom prst="rect">
            <a:avLst/>
          </a:prstGeom>
          <a:solidFill>
            <a:srgbClr val="D7E4BD"/>
          </a:solidFill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340AF-A06E-0223-E8E1-0F0E11F3E1D8}"/>
              </a:ext>
            </a:extLst>
          </p:cNvPr>
          <p:cNvSpPr txBox="1"/>
          <p:nvPr/>
        </p:nvSpPr>
        <p:spPr>
          <a:xfrm>
            <a:off x="1561661" y="11141823"/>
            <a:ext cx="1352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Generation of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 Case </a:t>
            </a:r>
            <a:r>
              <a:rPr lang="en-US" sz="3600" b="1" dirty="0">
                <a:solidFill>
                  <a:schemeClr val="tx2"/>
                </a:solidFill>
              </a:rPr>
              <a:t>and L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ogic Models </a:t>
            </a:r>
            <a:r>
              <a:rPr lang="en-US" sz="3600" b="1" dirty="0">
                <a:solidFill>
                  <a:schemeClr val="tx2"/>
                </a:solidFill>
              </a:rPr>
              <a:t>for Semantic Analysis</a:t>
            </a:r>
          </a:p>
        </p:txBody>
      </p:sp>
      <p:pic>
        <p:nvPicPr>
          <p:cNvPr id="1077" name="Picture 1076">
            <a:extLst>
              <a:ext uri="{FF2B5EF4-FFF2-40B4-BE49-F238E27FC236}">
                <a16:creationId xmlns:a16="http://schemas.microsoft.com/office/drawing/2014/main" id="{B7C330F9-8FDC-AD5C-9826-FCE45D17A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789" y="14335217"/>
            <a:ext cx="4846837" cy="4831101"/>
          </a:xfrm>
          <a:prstGeom prst="rect">
            <a:avLst/>
          </a:prstGeom>
        </p:spPr>
      </p:pic>
      <p:pic>
        <p:nvPicPr>
          <p:cNvPr id="1158" name="Picture 1157">
            <a:extLst>
              <a:ext uri="{FF2B5EF4-FFF2-40B4-BE49-F238E27FC236}">
                <a16:creationId xmlns:a16="http://schemas.microsoft.com/office/drawing/2014/main" id="{646BC6F0-CA07-13B8-2780-B26693C4FB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38548" y="11884330"/>
            <a:ext cx="7455812" cy="2183641"/>
          </a:xfrm>
          <a:prstGeom prst="rect">
            <a:avLst/>
          </a:prstGeom>
        </p:spPr>
      </p:pic>
      <p:pic>
        <p:nvPicPr>
          <p:cNvPr id="1160" name="Picture 1159">
            <a:extLst>
              <a:ext uri="{FF2B5EF4-FFF2-40B4-BE49-F238E27FC236}">
                <a16:creationId xmlns:a16="http://schemas.microsoft.com/office/drawing/2014/main" id="{9530037B-10AD-B9E2-254E-F8686E2D9F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51731" y="13998389"/>
            <a:ext cx="3912324" cy="543706"/>
          </a:xfrm>
          <a:prstGeom prst="rect">
            <a:avLst/>
          </a:prstGeom>
        </p:spPr>
      </p:pic>
      <p:pic>
        <p:nvPicPr>
          <p:cNvPr id="1181" name="Picture 1180">
            <a:extLst>
              <a:ext uri="{FF2B5EF4-FFF2-40B4-BE49-F238E27FC236}">
                <a16:creationId xmlns:a16="http://schemas.microsoft.com/office/drawing/2014/main" id="{1D1A0846-A10D-F893-BA13-9300D7FB08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0911" y="11988861"/>
            <a:ext cx="2735100" cy="2032504"/>
          </a:xfrm>
          <a:prstGeom prst="rect">
            <a:avLst/>
          </a:prstGeom>
        </p:spPr>
      </p:pic>
      <p:pic>
        <p:nvPicPr>
          <p:cNvPr id="1183" name="Picture 1182">
            <a:extLst>
              <a:ext uri="{FF2B5EF4-FFF2-40B4-BE49-F238E27FC236}">
                <a16:creationId xmlns:a16="http://schemas.microsoft.com/office/drawing/2014/main" id="{E6D17CD6-2DE3-A359-E7F4-51A8521B92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0889" y="11649630"/>
            <a:ext cx="4002600" cy="543706"/>
          </a:xfrm>
          <a:prstGeom prst="rect">
            <a:avLst/>
          </a:prstGeom>
        </p:spPr>
      </p:pic>
      <p:pic>
        <p:nvPicPr>
          <p:cNvPr id="1194" name="Picture 1193">
            <a:extLst>
              <a:ext uri="{FF2B5EF4-FFF2-40B4-BE49-F238E27FC236}">
                <a16:creationId xmlns:a16="http://schemas.microsoft.com/office/drawing/2014/main" id="{E214AA0F-B4FA-54CA-4ED5-21DF43E9ED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42367" y="14197496"/>
            <a:ext cx="8915180" cy="2462786"/>
          </a:xfrm>
          <a:prstGeom prst="rect">
            <a:avLst/>
          </a:prstGeom>
        </p:spPr>
      </p:pic>
      <p:sp>
        <p:nvSpPr>
          <p:cNvPr id="1202" name="Rectangle: Rounded Corners 1201">
            <a:extLst>
              <a:ext uri="{FF2B5EF4-FFF2-40B4-BE49-F238E27FC236}">
                <a16:creationId xmlns:a16="http://schemas.microsoft.com/office/drawing/2014/main" id="{76728B24-575F-003B-2F52-1C63ACEAEB56}"/>
              </a:ext>
            </a:extLst>
          </p:cNvPr>
          <p:cNvSpPr/>
          <p:nvPr/>
        </p:nvSpPr>
        <p:spPr>
          <a:xfrm>
            <a:off x="6529478" y="16800323"/>
            <a:ext cx="8099385" cy="2295502"/>
          </a:xfrm>
          <a:prstGeom prst="roundRec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Content Placeholder 7">
            <a:extLst>
              <a:ext uri="{FF2B5EF4-FFF2-40B4-BE49-F238E27FC236}">
                <a16:creationId xmlns:a16="http://schemas.microsoft.com/office/drawing/2014/main" id="{0720B2B2-2F38-3CB3-2C26-76F11F8BA648}"/>
              </a:ext>
            </a:extLst>
          </p:cNvPr>
          <p:cNvSpPr txBox="1">
            <a:spLocks/>
          </p:cNvSpPr>
          <p:nvPr/>
        </p:nvSpPr>
        <p:spPr>
          <a:xfrm>
            <a:off x="6631907" y="16996496"/>
            <a:ext cx="7864882" cy="2065438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175516" indent="-522452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567355" indent="-326532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024500" indent="-326532" algn="l" defTabSz="1567355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351032" indent="-326532" algn="l" defTabSz="1567355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862045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7806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5161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2515" indent="-783677" algn="l" defTabSz="1567355" rtl="0" eaLnBrk="1" latinLnBrk="0" hangingPunct="1">
              <a:spcBef>
                <a:spcPct val="20000"/>
              </a:spcBef>
              <a:buFont typeface="Arial"/>
              <a:buChar char="•"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839" lvl="1" indent="-391839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Assessing accuracy of translation and back translation</a:t>
            </a:r>
            <a:endParaRPr lang="en-US" sz="1600" dirty="0">
              <a:solidFill>
                <a:schemeClr val="tx2"/>
              </a:solidFill>
            </a:endParaRPr>
          </a:p>
          <a:p>
            <a:pPr marL="783678" lvl="2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Using corpus of anonymized claims, based on actual cases</a:t>
            </a:r>
          </a:p>
          <a:p>
            <a:pPr marL="783678" lvl="2" indent="-391839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Accuracy of NL -&gt; formalized claims, currently ~90%</a:t>
            </a:r>
          </a:p>
          <a:p>
            <a:pPr marL="391839" lvl="1" indent="-391839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A failure mode is likely to occur at 3.4% </a:t>
            </a:r>
            <a:r>
              <a:rPr lang="en-US" sz="1800" i="1" dirty="0">
                <a:solidFill>
                  <a:schemeClr val="tx2"/>
                </a:solidFill>
              </a:rPr>
              <a:t>e.g.  Claim is too generic where more context is needed, elaboration of existing claims or unreliable external sources</a:t>
            </a:r>
          </a:p>
          <a:p>
            <a:pPr marL="391839" lvl="1" indent="-391839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Consider transition issues, confidentiality issues and standalone LLMs – model size vs training in-session  vs accuracy tradeoffs (with UTD).</a:t>
            </a:r>
          </a:p>
          <a:p>
            <a:pPr marL="391839" lvl="1" indent="-391839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7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493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Leveraging LLMs in Assuring Next Generation Safety and Security Critical Systems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Varadarajan, Srivatsan (MN10)</cp:lastModifiedBy>
  <cp:revision>112</cp:revision>
  <dcterms:created xsi:type="dcterms:W3CDTF">2015-11-02T16:42:22Z</dcterms:created>
  <dcterms:modified xsi:type="dcterms:W3CDTF">2023-09-04T02:54:53Z</dcterms:modified>
</cp:coreProperties>
</file>