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</p:sldIdLst>
  <p:sldSz cx="21945600" cy="32918400"/>
  <p:notesSz cx="6858000" cy="9144000"/>
  <p:defaultTextStyle>
    <a:defPPr>
      <a:defRPr lang="en-US"/>
    </a:defPPr>
    <a:lvl1pPr marL="0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67105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134209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701314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268415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835519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402624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969728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536833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ED60F-85CF-4442-8E27-1CDFB0D5D7E0}" v="150" dt="2023-09-01T19:51:49.011"/>
    <p1510:client id="{CE266DB9-0DC6-436F-A605-627EF6162E5C}" vWet="4" dt="2023-09-01T20:39:34.927"/>
    <p1510:client id="{EB92DE5C-51CC-4281-87B2-A870A8A14511}" v="22" dt="2023-09-01T20:55:33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5"/>
    <p:restoredTop sz="94718"/>
  </p:normalViewPr>
  <p:slideViewPr>
    <p:cSldViewPr snapToGrid="0" snapToObjects="1">
      <p:cViewPr>
        <p:scale>
          <a:sx n="25" d="100"/>
          <a:sy n="25" d="100"/>
        </p:scale>
        <p:origin x="2106" y="-252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1037364" y="1298160"/>
            <a:ext cx="20908236" cy="4155555"/>
          </a:xfrm>
          <a:prstGeom prst="rect">
            <a:avLst/>
          </a:prstGeom>
        </p:spPr>
        <p:txBody>
          <a:bodyPr lIns="65306" tIns="32653" rIns="65306" bIns="32653">
            <a:normAutofit/>
          </a:bodyPr>
          <a:lstStyle>
            <a:lvl1pPr algn="l">
              <a:defRPr sz="6000" b="1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037364" y="6343631"/>
            <a:ext cx="20908236" cy="971550"/>
          </a:xfrm>
          <a:prstGeom prst="rect">
            <a:avLst/>
          </a:prstGeom>
        </p:spPr>
        <p:txBody>
          <a:bodyPr lIns="65306" tIns="32653" rIns="65306" bIns="32653">
            <a:noAutofit/>
          </a:bodyPr>
          <a:lstStyle>
            <a:lvl1pPr algn="l">
              <a:buNone/>
              <a:defRPr sz="36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037364" y="5460764"/>
            <a:ext cx="20908236" cy="882868"/>
          </a:xfrm>
          <a:prstGeom prst="rect">
            <a:avLst/>
          </a:prstGeom>
        </p:spPr>
        <p:txBody>
          <a:bodyPr lIns="65306" tIns="32653" rIns="65306" bIns="32653" anchor="ctr">
            <a:noAutofit/>
          </a:bodyPr>
          <a:lstStyle>
            <a:lvl1pPr algn="l">
              <a:buNone/>
              <a:defRPr sz="4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/>
          </p:nvPr>
        </p:nvSpPr>
        <p:spPr>
          <a:xfrm>
            <a:off x="1047475" y="19148992"/>
            <a:ext cx="20000067" cy="457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65306" tIns="32653" rIns="65306" bIns="32653" numCol="2">
            <a:normAutofit/>
          </a:bodyPr>
          <a:lstStyle>
            <a:lvl1pPr marL="326532" indent="-457145" algn="l">
              <a:defRPr sz="4300">
                <a:solidFill>
                  <a:schemeClr val="tx1"/>
                </a:solidFill>
                <a:latin typeface="+mj-lt"/>
              </a:defRPr>
            </a:lvl1pPr>
            <a:lvl2pPr marL="1110210" indent="-522452" algn="l">
              <a:defRPr sz="3600">
                <a:solidFill>
                  <a:schemeClr val="tx1"/>
                </a:solidFill>
                <a:latin typeface="+mj-lt"/>
              </a:defRPr>
            </a:lvl2pPr>
            <a:lvl3pPr marL="1502048" indent="-326532" algn="l">
              <a:defRPr sz="3100">
                <a:solidFill>
                  <a:schemeClr val="tx1"/>
                </a:solidFill>
                <a:latin typeface="+mj-lt"/>
              </a:defRPr>
            </a:lvl3pPr>
            <a:lvl4pPr marL="2024500" indent="-457145" algn="l">
              <a:defRPr sz="2900">
                <a:solidFill>
                  <a:schemeClr val="tx1"/>
                </a:solidFill>
                <a:latin typeface="+mj-lt"/>
              </a:defRPr>
            </a:lvl4pPr>
            <a:lvl5pPr marL="2416339" indent="-326532" algn="l">
              <a:defRPr sz="2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054495" y="24390064"/>
            <a:ext cx="6449936" cy="4840609"/>
          </a:xfrm>
          <a:prstGeom prst="rect">
            <a:avLst/>
          </a:prstGeom>
        </p:spPr>
        <p:txBody>
          <a:bodyPr lIns="65306" tIns="32653" rIns="65306" bIns="32653"/>
          <a:lstStyle>
            <a:lvl1pPr marL="391839" indent="-391839">
              <a:defRPr sz="4300">
                <a:solidFill>
                  <a:srgbClr val="FFFFFF"/>
                </a:solidFill>
              </a:defRPr>
            </a:lvl1pPr>
            <a:lvl2pPr marL="1828581" indent="-522452">
              <a:defRPr sz="3400">
                <a:solidFill>
                  <a:srgbClr val="FFFFFF"/>
                </a:solidFill>
              </a:defRPr>
            </a:lvl2pPr>
            <a:lvl3pPr marL="2220419" indent="-326532">
              <a:defRPr sz="3100">
                <a:solidFill>
                  <a:srgbClr val="FFFFFF"/>
                </a:solidFill>
              </a:defRPr>
            </a:lvl3pPr>
            <a:lvl4pPr marL="2808177" indent="-326532">
              <a:defRPr sz="2600">
                <a:solidFill>
                  <a:srgbClr val="FFFFFF"/>
                </a:solidFill>
              </a:defRPr>
            </a:lvl4pPr>
            <a:lvl5pPr marL="3134710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047475" y="11505098"/>
            <a:ext cx="9691863" cy="6967562"/>
          </a:xfrm>
          <a:prstGeom prst="rect">
            <a:avLst/>
          </a:prstGeom>
        </p:spPr>
        <p:txBody>
          <a:bodyPr lIns="65306" tIns="32653" rIns="65306" bIns="32653"/>
          <a:lstStyle>
            <a:lvl1pPr marL="326532" indent="-457145">
              <a:defRPr sz="4300">
                <a:solidFill>
                  <a:srgbClr val="FFFFFF"/>
                </a:solidFill>
              </a:defRPr>
            </a:lvl1pPr>
            <a:lvl2pPr marL="1175516" indent="-522452">
              <a:defRPr sz="3400">
                <a:solidFill>
                  <a:srgbClr val="FFFFFF"/>
                </a:solidFill>
              </a:defRPr>
            </a:lvl2pPr>
            <a:lvl3pPr marL="1567355" indent="-326532">
              <a:defRPr sz="3100">
                <a:solidFill>
                  <a:srgbClr val="FFFFFF"/>
                </a:solidFill>
              </a:defRPr>
            </a:lvl3pPr>
            <a:lvl4pPr marL="2024500" indent="-326532">
              <a:defRPr sz="2600">
                <a:solidFill>
                  <a:srgbClr val="FFFFFF"/>
                </a:solidFill>
              </a:defRPr>
            </a:lvl4pPr>
            <a:lvl5pPr marL="2351032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1206263" y="11505098"/>
            <a:ext cx="9691863" cy="6967562"/>
          </a:xfrm>
          <a:prstGeom prst="rect">
            <a:avLst/>
          </a:prstGeom>
        </p:spPr>
        <p:txBody>
          <a:bodyPr lIns="65306" tIns="32653" rIns="65306" bIns="32653"/>
          <a:lstStyle>
            <a:lvl1pPr marL="326532" indent="-457145">
              <a:defRPr sz="4300">
                <a:solidFill>
                  <a:srgbClr val="FFFFFF"/>
                </a:solidFill>
              </a:defRPr>
            </a:lvl1pPr>
            <a:lvl2pPr marL="1175516" indent="-522452">
              <a:defRPr sz="3400">
                <a:solidFill>
                  <a:srgbClr val="FFFFFF"/>
                </a:solidFill>
              </a:defRPr>
            </a:lvl2pPr>
            <a:lvl3pPr marL="1567355" indent="-326532">
              <a:defRPr sz="3100">
                <a:solidFill>
                  <a:srgbClr val="FFFFFF"/>
                </a:solidFill>
              </a:defRPr>
            </a:lvl3pPr>
            <a:lvl4pPr marL="2024500" indent="-326532">
              <a:defRPr sz="2600">
                <a:solidFill>
                  <a:srgbClr val="FFFFFF"/>
                </a:solidFill>
              </a:defRPr>
            </a:lvl4pPr>
            <a:lvl5pPr marL="2351032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7831879" y="24426416"/>
            <a:ext cx="6449936" cy="4840609"/>
          </a:xfrm>
          <a:prstGeom prst="rect">
            <a:avLst/>
          </a:prstGeom>
        </p:spPr>
        <p:txBody>
          <a:bodyPr lIns="65306" tIns="32653" rIns="65306" bIns="32653"/>
          <a:lstStyle>
            <a:lvl1pPr marL="391839" indent="-391839">
              <a:defRPr sz="4300">
                <a:solidFill>
                  <a:srgbClr val="FFFFFF"/>
                </a:solidFill>
              </a:defRPr>
            </a:lvl1pPr>
            <a:lvl2pPr marL="1828581" indent="-522452">
              <a:defRPr sz="3400">
                <a:solidFill>
                  <a:srgbClr val="FFFFFF"/>
                </a:solidFill>
              </a:defRPr>
            </a:lvl2pPr>
            <a:lvl3pPr marL="2220419" indent="-326532">
              <a:defRPr sz="3100">
                <a:solidFill>
                  <a:srgbClr val="FFFFFF"/>
                </a:solidFill>
              </a:defRPr>
            </a:lvl3pPr>
            <a:lvl4pPr marL="2808177" indent="-326532">
              <a:defRPr sz="2600">
                <a:solidFill>
                  <a:srgbClr val="FFFFFF"/>
                </a:solidFill>
              </a:defRPr>
            </a:lvl4pPr>
            <a:lvl5pPr marL="3134710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14597606" y="24426416"/>
            <a:ext cx="6449936" cy="4840609"/>
          </a:xfrm>
          <a:prstGeom prst="rect">
            <a:avLst/>
          </a:prstGeom>
        </p:spPr>
        <p:txBody>
          <a:bodyPr lIns="65306" tIns="32653" rIns="65306" bIns="32653"/>
          <a:lstStyle>
            <a:lvl1pPr marL="391839" indent="-391839">
              <a:defRPr sz="4300">
                <a:solidFill>
                  <a:srgbClr val="FFFFFF"/>
                </a:solidFill>
              </a:defRPr>
            </a:lvl1pPr>
            <a:lvl2pPr marL="1828581" indent="-522452">
              <a:defRPr sz="3400">
                <a:solidFill>
                  <a:srgbClr val="FFFFFF"/>
                </a:solidFill>
              </a:defRPr>
            </a:lvl2pPr>
            <a:lvl3pPr marL="2220419" indent="-326532">
              <a:defRPr sz="3100">
                <a:solidFill>
                  <a:srgbClr val="FFFFFF"/>
                </a:solidFill>
              </a:defRPr>
            </a:lvl3pPr>
            <a:lvl4pPr marL="2808177" indent="-326532">
              <a:defRPr sz="2600">
                <a:solidFill>
                  <a:srgbClr val="FFFFFF"/>
                </a:solidFill>
              </a:defRPr>
            </a:lvl4pPr>
            <a:lvl5pPr marL="3134710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037364" y="9001559"/>
            <a:ext cx="20010180" cy="2503539"/>
          </a:xfrm>
          <a:prstGeom prst="rect">
            <a:avLst/>
          </a:prstGeom>
        </p:spPr>
        <p:txBody>
          <a:bodyPr lIns="65306" tIns="32653" rIns="65306" bIns="32653"/>
          <a:lstStyle>
            <a:lvl1pPr marL="0" marR="0" indent="0" algn="l" defTabSz="1567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 baseline="0">
                <a:solidFill>
                  <a:srgbClr val="FFFFFF"/>
                </a:solidFill>
              </a:defRPr>
            </a:lvl1pPr>
            <a:lvl2pPr marL="1175516" indent="-522452">
              <a:defRPr sz="3400">
                <a:solidFill>
                  <a:srgbClr val="FFFFFF"/>
                </a:solidFill>
              </a:defRPr>
            </a:lvl2pPr>
            <a:lvl3pPr marL="1567355" indent="-326532">
              <a:defRPr sz="3100">
                <a:solidFill>
                  <a:srgbClr val="FFFFFF"/>
                </a:solidFill>
              </a:defRPr>
            </a:lvl3pPr>
            <a:lvl4pPr marL="2024500" indent="-326532">
              <a:defRPr sz="2600">
                <a:solidFill>
                  <a:srgbClr val="FFFFFF"/>
                </a:solidFill>
              </a:defRPr>
            </a:lvl4pPr>
            <a:lvl5pPr marL="2351032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Use this space as you wish, but consider this structure</a:t>
            </a:r>
          </a:p>
          <a:p>
            <a:pPr marL="0" marR="0" lvl="0" indent="0" algn="l" defTabSz="1567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</a:rPr>
              <a:t>More information about the project can be placed here.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DA33F-2C33-F6D1-986A-1D17B1488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03216" y="-32657"/>
            <a:ext cx="22214130" cy="333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567355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516" indent="-1175516" algn="l" defTabSz="1567355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951" indent="-979597" algn="l" defTabSz="1567355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387" indent="-783677" algn="l" defTabSz="1567355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742" indent="-783677" algn="l" defTabSz="1567355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096" indent="-783677" algn="l" defTabSz="1567355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451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7806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5161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2515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355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710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064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419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836774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129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1483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838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Pretraining for Proof Repair with Infrastructure for Supervised Models (P</a:t>
            </a:r>
            <a:r>
              <a:rPr lang="en-US" baseline="30000" dirty="0"/>
              <a:t>2</a:t>
            </a:r>
            <a:r>
              <a:rPr lang="en-US" dirty="0"/>
              <a:t>RISM)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037364" y="6604889"/>
            <a:ext cx="20908236" cy="971550"/>
          </a:xfrm>
        </p:spPr>
        <p:txBody>
          <a:bodyPr/>
          <a:lstStyle/>
          <a:p>
            <a:r>
              <a:rPr lang="en-US" sz="2400" dirty="0"/>
              <a:t>Paper: https://drops.dagstuhl.de/opus/frontdoor.php?source_opus=18401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PI: Andrew Gardner, Radiance Technologies, Inc.</a:t>
            </a:r>
          </a:p>
          <a:p>
            <a:pPr>
              <a:spcBef>
                <a:spcPts val="0"/>
              </a:spcBef>
            </a:pPr>
            <a:r>
              <a:rPr lang="en-US" dirty="0"/>
              <a:t>Co-PI: Andrew Touchet, Radiance Technologies, Inc.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762001" y="19994480"/>
                <a:ext cx="15849600" cy="3536012"/>
              </a:xfrm>
            </p:spPr>
            <p:txBody>
              <a:bodyPr numCol="1" anchor="ctr" anchorCtr="0">
                <a:normAutofit lnSpcReduction="10000"/>
              </a:bodyPr>
              <a:lstStyle/>
              <a:p>
                <a:pPr marL="285750" indent="0">
                  <a:buNone/>
                </a:pPr>
                <a:r>
                  <a:rPr lang="en-US" sz="3600" dirty="0"/>
                  <a:t>Repair examples are mined by partitioning changes</a:t>
                </a:r>
              </a:p>
              <a:p>
                <a:pPr marL="742950" indent="-457200">
                  <a:tabLst>
                    <a:tab pos="457200" algn="l"/>
                  </a:tabLst>
                </a:pPr>
                <a:r>
                  <a:rPr lang="en-US" sz="2400" dirty="0"/>
                  <a:t>Changes are decomposed into complementary patches: </a:t>
                </a:r>
                <a:br>
                  <a:rPr lang="en-US" sz="2400" dirty="0"/>
                </a:br>
                <a:r>
                  <a:rPr lang="en-US" sz="2400" dirty="0"/>
                  <a:t>one induces an error by omission, the other supplies a repair</a:t>
                </a:r>
              </a:p>
              <a:p>
                <a:pPr marL="742950" indent="-457200"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changed proofs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repair examples</a:t>
                </a:r>
              </a:p>
              <a:p>
                <a:pPr marL="742950" indent="-457200">
                  <a:tabLst>
                    <a:tab pos="457200" algn="l"/>
                  </a:tabLst>
                </a:pPr>
                <a:r>
                  <a:rPr lang="en-US" sz="2400" dirty="0"/>
                  <a:t>We also capture changes to specifications</a:t>
                </a:r>
              </a:p>
              <a:p>
                <a:pPr marL="742950" indent="-457200">
                  <a:tabLst>
                    <a:tab pos="457200" algn="l"/>
                  </a:tabLst>
                </a:pPr>
                <a:r>
                  <a:rPr lang="en-US" sz="2400" dirty="0"/>
                  <a:t>Repair examples capture build environments, errors, and detailed</a:t>
                </a:r>
                <a:br>
                  <a:rPr lang="en-US" sz="2400" dirty="0"/>
                </a:br>
                <a:r>
                  <a:rPr lang="en-US" sz="2400" dirty="0"/>
                  <a:t>context for each compiled Coq sentence </a:t>
                </a:r>
              </a:p>
              <a:p>
                <a:pPr marL="742950" indent="-457200">
                  <a:tabLst>
                    <a:tab pos="457200" algn="l"/>
                  </a:tabLst>
                </a:pPr>
                <a:r>
                  <a:rPr lang="en-US" sz="2400" dirty="0"/>
                  <a:t>Everything needed to reproduce the error and repair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762001" y="19994480"/>
                <a:ext cx="15849600" cy="3536012"/>
              </a:xfrm>
              <a:blipFill>
                <a:blip r:embed="rId2"/>
                <a:stretch>
                  <a:fillRect t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600" dirty="0"/>
                  <a:t>Repair mining bears fruit</a:t>
                </a:r>
              </a:p>
              <a:p>
                <a:r>
                  <a:rPr lang="en-US" sz="2400" dirty="0"/>
                  <a:t>10,365 repair examples mined from 20 projects</a:t>
                </a:r>
              </a:p>
              <a:p>
                <a:pPr marL="800100" indent="-390525"/>
                <a:r>
                  <a:rPr lang="en-US" sz="2400" dirty="0"/>
                  <a:t>7136 repairs to theorems</a:t>
                </a:r>
              </a:p>
              <a:p>
                <a:pPr marL="800100" indent="-390525"/>
                <a:r>
                  <a:rPr lang="en-US" sz="2400" dirty="0"/>
                  <a:t>4329 repairs to </a:t>
                </a:r>
                <a:br>
                  <a:rPr lang="en-US" sz="2400" dirty="0"/>
                </a:br>
                <a:r>
                  <a:rPr lang="en-US" sz="2400" dirty="0"/>
                  <a:t>proof bodies</a:t>
                </a:r>
              </a:p>
              <a:p>
                <a:r>
                  <a:rPr lang="en-US" sz="2400" dirty="0"/>
                  <a:t>155,178 proofs from </a:t>
                </a:r>
                <a:br>
                  <a:rPr lang="en-US" sz="2400" dirty="0"/>
                </a:br>
                <a:r>
                  <a:rPr lang="en-US" sz="2400" dirty="0"/>
                  <a:t>182 projects</a:t>
                </a:r>
              </a:p>
              <a:p>
                <a:r>
                  <a:rPr lang="en-US" sz="2400" dirty="0"/>
                  <a:t>More on the way</a:t>
                </a:r>
              </a:p>
              <a:p>
                <a:pPr marL="800100" indent="-390525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≈5</m:t>
                    </m:r>
                  </m:oMath>
                </a14:m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10×</m:t>
                    </m:r>
                  </m:oMath>
                </a14:m>
                <a:r>
                  <a:rPr lang="en-US" sz="2400" dirty="0"/>
                  <a:t> more </a:t>
                </a:r>
                <a:br>
                  <a:rPr lang="en-US" sz="2400" dirty="0"/>
                </a:br>
                <a:r>
                  <a:rPr lang="en-US" sz="2400" dirty="0"/>
                  <a:t>examples expected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0"/>
              </p:nvPr>
            </p:nvSpPr>
            <p:spPr>
              <a:blipFill>
                <a:blip r:embed="rId3"/>
                <a:stretch>
                  <a:fillRect l="-3308" t="-2267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But getting data can be challenging</a:t>
            </a:r>
          </a:p>
          <a:p>
            <a:r>
              <a:rPr lang="en-US" sz="2400" dirty="0"/>
              <a:t>No pre-existing large-scale proof repair datasets</a:t>
            </a:r>
          </a:p>
          <a:p>
            <a:r>
              <a:rPr lang="en-US" sz="2400" dirty="0"/>
              <a:t>Extensible grammar means parsing requires execution</a:t>
            </a:r>
          </a:p>
          <a:p>
            <a:r>
              <a:rPr lang="en-US" sz="2400" dirty="0"/>
              <a:t>No standard processes for building projects or extracting context</a:t>
            </a:r>
          </a:p>
          <a:p>
            <a:r>
              <a:rPr lang="en-US" sz="2400" dirty="0"/>
              <a:t>No standard means to specify external dependencies</a:t>
            </a:r>
          </a:p>
          <a:p>
            <a:r>
              <a:rPr lang="en-US" sz="2400" dirty="0"/>
              <a:t>Coq frequently introduces backwards incompatible changes</a:t>
            </a:r>
          </a:p>
          <a:p>
            <a:r>
              <a:rPr lang="en-US" sz="2400" dirty="0"/>
              <a:t>Resolved by novel project management infrastructure (below)</a:t>
            </a:r>
          </a:p>
          <a:p>
            <a:r>
              <a:rPr lang="en-US" sz="2400" dirty="0"/>
              <a:t>Solution based in part on experimental Coq serialization library </a:t>
            </a:r>
            <a:r>
              <a:rPr lang="en-US" sz="2400" dirty="0" err="1"/>
              <a:t>SerAPI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Sequential Git commits supply repair examples</a:t>
            </a:r>
          </a:p>
          <a:p>
            <a:r>
              <a:rPr lang="en-US" sz="2400" dirty="0"/>
              <a:t>Requires </a:t>
            </a:r>
            <a:r>
              <a:rPr lang="en-US" sz="2400" i="1" dirty="0"/>
              <a:t>aligning </a:t>
            </a:r>
            <a:r>
              <a:rPr lang="en-US" sz="2400" dirty="0"/>
              <a:t>Coq</a:t>
            </a:r>
            <a:r>
              <a:rPr lang="en-US" sz="2400" i="1" dirty="0"/>
              <a:t> </a:t>
            </a:r>
            <a:r>
              <a:rPr lang="en-US" sz="2400" dirty="0"/>
              <a:t>commands</a:t>
            </a:r>
          </a:p>
          <a:p>
            <a:r>
              <a:rPr lang="en-US" sz="2400" dirty="0"/>
              <a:t>Commands may move, be renamed, or otherwise changed</a:t>
            </a:r>
          </a:p>
          <a:p>
            <a:r>
              <a:rPr lang="en-US" sz="2400" dirty="0"/>
              <a:t>A normalized </a:t>
            </a:r>
            <a:r>
              <a:rPr lang="en-US" sz="2400" dirty="0" err="1"/>
              <a:t>Levenshtein</a:t>
            </a:r>
            <a:r>
              <a:rPr lang="en-US" sz="2400" dirty="0"/>
              <a:t> distance provides cost of alignments</a:t>
            </a:r>
          </a:p>
          <a:p>
            <a:pPr>
              <a:tabLst>
                <a:tab pos="457200" algn="l"/>
              </a:tabLst>
            </a:pPr>
            <a:r>
              <a:rPr lang="en-US" sz="2400" dirty="0"/>
              <a:t>Alignment requires building projects first to identify command locations</a:t>
            </a:r>
          </a:p>
          <a:p>
            <a:pPr>
              <a:tabLst>
                <a:tab pos="457200" algn="l"/>
              </a:tabLst>
            </a:pPr>
            <a:r>
              <a:rPr lang="en-US" sz="2400" dirty="0"/>
              <a:t>Commits considered for repair mining are thus error-free</a:t>
            </a:r>
          </a:p>
          <a:p>
            <a:pPr>
              <a:tabLst>
                <a:tab pos="457200" algn="l"/>
              </a:tabLst>
            </a:pP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5"/>
          </p:nvPr>
        </p:nvSpPr>
        <p:spPr>
          <a:xfrm>
            <a:off x="1037364" y="7590697"/>
            <a:ext cx="20010180" cy="3914402"/>
          </a:xfrm>
        </p:spPr>
        <p:txBody>
          <a:bodyPr/>
          <a:lstStyle/>
          <a:p>
            <a:r>
              <a:rPr lang="en-US" sz="3600" dirty="0"/>
              <a:t>Formal verification of software is expensive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Specialized proof engineers spend many hours verifying and </a:t>
            </a:r>
            <a:r>
              <a:rPr lang="en-US" sz="2400" i="1" dirty="0"/>
              <a:t>maintaining</a:t>
            </a:r>
            <a:r>
              <a:rPr lang="en-US" sz="2400" dirty="0"/>
              <a:t> specifications with esoteric tools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Broadening access to journeyman developers will vastly reduce costs and enable verification of novel applications</a:t>
            </a:r>
          </a:p>
          <a:p>
            <a:r>
              <a:rPr lang="en-US" sz="3600" dirty="0"/>
              <a:t>Large language models (LLMs) can help generate new and repaired proofs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Pretrain on the Coq Proof Assistant’s formal specification language (right) using open-source Git repositories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Provide LLM with sufficient context of in-scope terms to generate semantically relevant code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Perform reinforcement learning to guide and refine LLM for optimal repair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Integrate LLM into Visual Studio Code extension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201AC77-712E-D705-2762-428D915DB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68461" y="15413050"/>
            <a:ext cx="8649889" cy="4249858"/>
          </a:xfrm>
          <a:prstGeom prst="rect">
            <a:avLst/>
          </a:prstGeom>
        </p:spPr>
      </p:pic>
      <p:pic>
        <p:nvPicPr>
          <p:cNvPr id="14" name="Picture 36">
            <a:extLst>
              <a:ext uri="{FF2B5EF4-FFF2-40B4-BE49-F238E27FC236}">
                <a16:creationId xmlns:a16="http://schemas.microsoft.com/office/drawing/2014/main" id="{F30BC558-D8CA-9A24-1C94-20AAAFEDC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2328743" y="18831776"/>
            <a:ext cx="7030719" cy="5367788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436F614-850E-BD4D-B0AF-7561A30882ED}"/>
              </a:ext>
            </a:extLst>
          </p:cNvPr>
          <p:cNvSpPr txBox="1">
            <a:spLocks/>
          </p:cNvSpPr>
          <p:nvPr/>
        </p:nvSpPr>
        <p:spPr>
          <a:xfrm>
            <a:off x="1037364" y="0"/>
            <a:ext cx="20010180" cy="971550"/>
          </a:xfrm>
          <a:prstGeom prst="rect">
            <a:avLst/>
          </a:prstGeom>
        </p:spPr>
        <p:txBody>
          <a:bodyPr lIns="65306" tIns="32653" rIns="65306" bIns="32653">
            <a:noAutofit/>
          </a:bodyPr>
          <a:lstStyle>
            <a:lvl1pPr marL="1175516" indent="-1175516" algn="l" defTabSz="1567355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2546951" indent="-979597" algn="l" defTabSz="1567355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18387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5742" indent="-783677" algn="l" defTabSz="1567355" rtl="0" eaLnBrk="1" latinLnBrk="0" hangingPunct="1">
              <a:spcBef>
                <a:spcPct val="20000"/>
              </a:spcBef>
              <a:buFont typeface="Arial"/>
              <a:buChar char="–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53096" indent="-783677" algn="l" defTabSz="1567355" rtl="0" eaLnBrk="1" latinLnBrk="0" hangingPunct="1">
              <a:spcBef>
                <a:spcPct val="20000"/>
              </a:spcBef>
              <a:buFont typeface="Arial"/>
              <a:buChar char="»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20451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7806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5161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2515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Distribution Statement A. Approved for public release: distribution unlimited.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55424C-E3CF-D6DD-79CD-412F9E5D31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2910" y="26102384"/>
            <a:ext cx="3021521" cy="31282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E23CB8-AA4D-C95D-4F56-72F19F55BD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44103" y="7273075"/>
            <a:ext cx="5054022" cy="4224894"/>
          </a:xfrm>
          <a:prstGeom prst="rect">
            <a:avLst/>
          </a:prstGeom>
        </p:spPr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A7A59FC2-CEDE-8D2D-0F8B-514DD909CBD2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7831879" y="24426416"/>
            <a:ext cx="3895373" cy="484060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Future work</a:t>
            </a:r>
          </a:p>
          <a:p>
            <a:r>
              <a:rPr lang="en-US" sz="2400" dirty="0"/>
              <a:t>Use full context in repair examples to enrich LLMs with knowledge</a:t>
            </a:r>
          </a:p>
          <a:p>
            <a:r>
              <a:rPr lang="en-US" sz="2400" dirty="0"/>
              <a:t>In-situ evaluation of LLM outputs for interactive feedback from Coq</a:t>
            </a:r>
          </a:p>
          <a:p>
            <a:r>
              <a:rPr lang="en-US" sz="2400" dirty="0"/>
              <a:t>Transition to new Coq language server protocol to support newer versions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38FD9AE-C192-D5B7-A523-3FCFF63EE1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27252" y="14534953"/>
            <a:ext cx="7945854" cy="3889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AC609F-9CC7-FD90-8D76-6F850BD759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70898" y="24558680"/>
            <a:ext cx="9220207" cy="484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44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75E6D4C999614BA1D93226A581A55C" ma:contentTypeVersion="7" ma:contentTypeDescription="Create a new document." ma:contentTypeScope="" ma:versionID="0aa8165060b5c1d2277ddb25dba17309">
  <xsd:schema xmlns:xsd="http://www.w3.org/2001/XMLSchema" xmlns:xs="http://www.w3.org/2001/XMLSchema" xmlns:p="http://schemas.microsoft.com/office/2006/metadata/properties" xmlns:ns2="3cf4fa67-7593-48d3-97b5-0f76e5810851" targetNamespace="http://schemas.microsoft.com/office/2006/metadata/properties" ma:root="true" ma:fieldsID="ca05aee608a6d06cf5dc2e21ada5bf87" ns2:_="">
    <xsd:import namespace="3cf4fa67-7593-48d3-97b5-0f76e58108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4fa67-7593-48d3-97b5-0f76e58108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C46996-AA41-4FB0-BB25-6A48705A14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01A5FB-1375-4B7D-88EA-8562B8CDB6AD}">
  <ds:schemaRefs>
    <ds:schemaRef ds:uri="3cf4fa67-7593-48d3-97b5-0f76e58108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8FB38AC-29F3-49E9-9681-7120E643A94A}">
  <ds:schemaRefs>
    <ds:schemaRef ds:uri="http://schemas.openxmlformats.org/package/2006/metadata/core-properties"/>
    <ds:schemaRef ds:uri="3cf4fa67-7593-48d3-97b5-0f76e5810851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4412</TotalTime>
  <Words>400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 Math</vt:lpstr>
      <vt:lpstr>Office Theme</vt:lpstr>
      <vt:lpstr>Pretraining for Proof Repair with Infrastructure for Supervised Models (P2RISM)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Drew Gardner</cp:lastModifiedBy>
  <cp:revision>21</cp:revision>
  <dcterms:created xsi:type="dcterms:W3CDTF">2015-11-02T16:42:22Z</dcterms:created>
  <dcterms:modified xsi:type="dcterms:W3CDTF">2023-09-01T20:55:33Z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0x010100DF75E6D4C999614BA1D93226A581A55C</vt:lpwstr>
  </property>
</Properties>
</file>