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377" r:id="rId3"/>
    <p:sldId id="378" r:id="rId4"/>
    <p:sldId id="385" r:id="rId5"/>
    <p:sldId id="386" r:id="rId6"/>
    <p:sldId id="384" r:id="rId7"/>
    <p:sldId id="387" r:id="rId8"/>
    <p:sldId id="379" r:id="rId9"/>
    <p:sldId id="307" r:id="rId10"/>
    <p:sldId id="308" r:id="rId11"/>
    <p:sldId id="310" r:id="rId12"/>
    <p:sldId id="381" r:id="rId13"/>
    <p:sldId id="344" r:id="rId14"/>
    <p:sldId id="345" r:id="rId15"/>
    <p:sldId id="286" r:id="rId16"/>
    <p:sldId id="313" r:id="rId17"/>
    <p:sldId id="322" r:id="rId18"/>
    <p:sldId id="323" r:id="rId19"/>
    <p:sldId id="388" r:id="rId20"/>
    <p:sldId id="389" r:id="rId21"/>
    <p:sldId id="278" r:id="rId22"/>
    <p:sldId id="35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4"/>
    <p:restoredTop sz="92656"/>
  </p:normalViewPr>
  <p:slideViewPr>
    <p:cSldViewPr snapToGrid="0" snapToObjects="1">
      <p:cViewPr varScale="1">
        <p:scale>
          <a:sx n="97" d="100"/>
          <a:sy n="97" d="100"/>
        </p:scale>
        <p:origin x="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B8C2-A346-1840-8109-1A328A68CC73}" type="datetimeFigureOut">
              <a:rPr lang="en-US" smtClean="0"/>
              <a:t>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93854-A633-F54C-9172-9E6F9674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93854-A633-F54C-9172-9E6F967431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2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15485-3049-4D5E-AB83-3CAAED0E56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6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15485-3049-4D5E-AB83-3CAAED0E56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0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15485-3049-4D5E-AB83-3CAAED0E56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8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15485-3049-4D5E-AB83-3CAAED0E56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2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15485-3049-4D5E-AB83-3CAAED0E56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3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15485-3049-4D5E-AB83-3CAAED0E56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84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93854-A633-F54C-9172-9E6F967431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0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15485-3049-4D5E-AB83-3CAAED0E56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4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475117"/>
            <a:ext cx="10084279" cy="203484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108" y="6244983"/>
            <a:ext cx="2743200" cy="365125"/>
          </a:xfrm>
        </p:spPr>
        <p:txBody>
          <a:bodyPr/>
          <a:lstStyle/>
          <a:p>
            <a:fld id="{D28CE1E5-5D19-FF46-97DD-7A809428ED47}" type="datetime1">
              <a:rPr lang="en-US" smtClean="0"/>
              <a:t>1/10/24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44983"/>
            <a:ext cx="2743200" cy="365125"/>
          </a:xfrm>
        </p:spPr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88C41-F62F-45C3-9E48-5AB25D698503}"/>
              </a:ext>
            </a:extLst>
          </p:cNvPr>
          <p:cNvSpPr/>
          <p:nvPr userDrawn="1"/>
        </p:nvSpPr>
        <p:spPr>
          <a:xfrm>
            <a:off x="9169879" y="0"/>
            <a:ext cx="3022121" cy="14147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05FD15-3BE9-400D-963F-54ABD318E1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656" y="5428357"/>
            <a:ext cx="2743200" cy="11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5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A67B-A591-A048-B505-4666F63C6B68}" type="datetime1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Natalie M. Scala,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2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7609" y="1652952"/>
            <a:ext cx="2628900" cy="452401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652954"/>
            <a:ext cx="8219831" cy="452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4C36-82D9-EB46-AC8B-B78E993C5B72}" type="datetime1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Natalie M. Scala,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B567-ED17-DB43-A223-16EB97C616D7}" type="datetime1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Natalie M. Scala,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CE23-15F6-264C-A5F5-AC299E199320}" type="datetime1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Natalie M. Scala,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4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D272-6F23-F64A-B701-52E5BF52B8AD}" type="datetime1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Natalie M. Scala,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2046"/>
            <a:ext cx="10636372" cy="1115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C7864-64C7-F34F-8A3F-691855B26CC9}" type="datetime1">
              <a:rPr lang="en-US" smtClean="0"/>
              <a:t>1/10/24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Natalie M. Scala,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9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A579-8784-D74E-B8C5-0081655A2284}" type="datetime1">
              <a:rPr lang="en-US" smtClean="0"/>
              <a:t>1/10/24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Natalie M. Scala,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2F16-7348-C54B-9689-6279C7944A25}" type="datetime1">
              <a:rPr lang="en-US" smtClean="0"/>
              <a:t>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Natalie M. Scala,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031"/>
            <a:ext cx="3932237" cy="973015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5031"/>
            <a:ext cx="6172200" cy="42960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37692"/>
            <a:ext cx="3932237" cy="32312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F573-2E65-444C-885A-7586379EA798}" type="datetime1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Natalie M. Scala,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65031"/>
            <a:ext cx="3932237" cy="803030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565031"/>
            <a:ext cx="6172200" cy="4296020"/>
          </a:xfrm>
          <a:noFill/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91154"/>
            <a:ext cx="3932237" cy="33778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93AE-525A-7546-BDD4-FED9E38A3D85}" type="datetime1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(c) Natalie M. Scala,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3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48604"/>
            <a:ext cx="850420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E2154-6F80-1844-9964-E13B8EE762A5}" type="datetime1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Natalie M. Scala,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065AB7-5123-4D83-A751-8428D565BE7D}"/>
              </a:ext>
            </a:extLst>
          </p:cNvPr>
          <p:cNvSpPr/>
          <p:nvPr userDrawn="1"/>
        </p:nvSpPr>
        <p:spPr>
          <a:xfrm>
            <a:off x="10006642" y="48604"/>
            <a:ext cx="2185358" cy="632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6AE61-981A-9210-C91D-CC37F2CF67D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036240" y="454487"/>
            <a:ext cx="2987296" cy="8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5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77C7B48-90A5-0838-36B0-4EF6D6AA3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885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C4E5DC-F785-3C44-8D74-72C83B990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68" y="1351117"/>
            <a:ext cx="10536864" cy="2034845"/>
          </a:xfrm>
        </p:spPr>
        <p:txBody>
          <a:bodyPr>
            <a:noAutofit/>
          </a:bodyPr>
          <a:lstStyle/>
          <a:p>
            <a:r>
              <a:rPr lang="en-US" sz="4000" dirty="0"/>
              <a:t>Quantitative Threat Modeling and Risk Assessment in Socio-Technical Critical Infrastructure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3FB4D-68CC-6D49-9F8F-3A82CADE9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Natalie M. Scala (PI) and Dr. Josh </a:t>
            </a:r>
            <a:r>
              <a:rPr lang="en-US" dirty="0" err="1"/>
              <a:t>Dehlinger</a:t>
            </a:r>
            <a:endParaRPr lang="en-US" sz="1200" dirty="0"/>
          </a:p>
          <a:p>
            <a:endParaRPr lang="en-US" sz="1800" dirty="0"/>
          </a:p>
          <a:p>
            <a:r>
              <a:rPr lang="en-US" sz="1800" dirty="0"/>
              <a:t>SoS Virtual Institute (VI) Kick-off Meeting</a:t>
            </a:r>
          </a:p>
          <a:p>
            <a:r>
              <a:rPr lang="en-US" sz="1800" dirty="0"/>
              <a:t>January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1A9A7-851F-FBB4-4FF4-71409C22D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200" y="201679"/>
            <a:ext cx="2921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6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E542-7DAB-0340-8675-C33456D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604"/>
            <a:ext cx="8504207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Example: Mail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B7BEC-B2B6-2444-8495-49B205B52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42408" y="2974357"/>
            <a:ext cx="10650896" cy="2387600"/>
          </a:xfrm>
        </p:spPr>
        <p:txBody>
          <a:bodyPr>
            <a:normAutofit/>
          </a:bodyPr>
          <a:lstStyle/>
          <a:p>
            <a:r>
              <a:rPr lang="en-US" sz="2000" dirty="0"/>
              <a:t>EAC (2009) tree</a:t>
            </a:r>
          </a:p>
          <a:p>
            <a:r>
              <a:rPr lang="en-US" sz="2000" dirty="0"/>
              <a:t>Threat scenarios</a:t>
            </a:r>
          </a:p>
          <a:p>
            <a:pPr lvl="1"/>
            <a:r>
              <a:rPr lang="en-US" sz="1800" dirty="0"/>
              <a:t>Insider = 32</a:t>
            </a:r>
          </a:p>
          <a:p>
            <a:pPr lvl="1"/>
            <a:r>
              <a:rPr lang="en-US" sz="1800" dirty="0"/>
              <a:t>External = 16</a:t>
            </a:r>
          </a:p>
          <a:p>
            <a:pPr lvl="1"/>
            <a:r>
              <a:rPr lang="en-US" sz="1800" dirty="0"/>
              <a:t>Voter error = 9</a:t>
            </a:r>
          </a:p>
          <a:p>
            <a:pPr lvl="1"/>
            <a:r>
              <a:rPr lang="en-US" sz="1800" dirty="0"/>
              <a:t>Total = 57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176E2E-A5F8-6145-B0AE-4A9A342A4B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1" y="2400365"/>
            <a:ext cx="9055757" cy="3050492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33C1B-B735-B64E-91E1-AFF29425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anchor="ctr">
            <a:normAutofit/>
          </a:bodyPr>
          <a:lstStyle/>
          <a:p>
            <a:r>
              <a:rPr lang="en-US" dirty="0"/>
              <a:t>© Empowering Secure Elections,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BBB28-393E-E44B-86DA-B7AB7F66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977278-7687-3448-A6B0-227CFE0C97B6}" type="slidenum">
              <a:rPr lang="en-US" sz="1400" smtClean="0"/>
              <a:pPr>
                <a:spcAft>
                  <a:spcPts val="600"/>
                </a:spcAft>
              </a:pPr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456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E542-7DAB-0340-8675-C33456D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604"/>
            <a:ext cx="8504207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Example: Updated Attack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B7BEC-B2B6-2444-8495-49B205B52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203" y="4998408"/>
            <a:ext cx="10515600" cy="148971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30 new threats</a:t>
            </a:r>
          </a:p>
          <a:p>
            <a:r>
              <a:rPr lang="en-US" sz="2000" dirty="0"/>
              <a:t>Threat scenarios</a:t>
            </a:r>
          </a:p>
          <a:p>
            <a:pPr lvl="1"/>
            <a:r>
              <a:rPr lang="en-US" sz="1800" dirty="0"/>
              <a:t>Insider = 40</a:t>
            </a:r>
          </a:p>
          <a:p>
            <a:pPr lvl="1"/>
            <a:r>
              <a:rPr lang="en-US" sz="1800" dirty="0"/>
              <a:t>External = 23</a:t>
            </a:r>
          </a:p>
          <a:p>
            <a:pPr lvl="1"/>
            <a:r>
              <a:rPr lang="en-US" sz="1800" dirty="0"/>
              <a:t>Voter error = 10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33C1B-B735-B64E-91E1-AFF29425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anchor="ctr">
            <a:normAutofit/>
          </a:bodyPr>
          <a:lstStyle/>
          <a:p>
            <a:r>
              <a:rPr lang="en-US" dirty="0"/>
              <a:t>© Empowering Secure Elections,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BBB28-393E-E44B-86DA-B7AB7F66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977278-7687-3448-A6B0-227CFE0C97B6}" type="slidenum">
              <a:rPr lang="en-US" sz="1400" smtClean="0"/>
              <a:pPr>
                <a:spcAft>
                  <a:spcPts val="600"/>
                </a:spcAft>
              </a:pPr>
              <a:t>11</a:t>
            </a:fld>
            <a:endParaRPr lang="en-US" sz="1400" dirty="0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4BC12CB-018E-D442-8C9F-C96A987EFB0F}"/>
              </a:ext>
            </a:extLst>
          </p:cNvPr>
          <p:cNvPicPr/>
          <p:nvPr/>
        </p:nvPicPr>
        <p:blipFill rotWithShape="1">
          <a:blip r:embed="rId2"/>
          <a:srcRect l="13141" t="33163" r="17628" b="37265"/>
          <a:stretch/>
        </p:blipFill>
        <p:spPr bwMode="auto">
          <a:xfrm>
            <a:off x="982203" y="2004052"/>
            <a:ext cx="10227594" cy="2730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834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A458-7684-46A6-A9B0-EAF3997F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PCOS different?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F4E57-F000-60A7-4FE2-346EA20FF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Much larger problem space</a:t>
            </a:r>
          </a:p>
          <a:p>
            <a:r>
              <a:rPr lang="en-US" sz="2000" dirty="0"/>
              <a:t>7 branches</a:t>
            </a:r>
          </a:p>
          <a:p>
            <a:r>
              <a:rPr lang="en-US" sz="2000" dirty="0"/>
              <a:t>1000+ threats</a:t>
            </a:r>
          </a:p>
          <a:p>
            <a:r>
              <a:rPr lang="en-US" sz="2000" dirty="0"/>
              <a:t>Three phases: Set up, voting, tear down</a:t>
            </a:r>
          </a:p>
          <a:p>
            <a:endParaRPr lang="en-US" sz="2000" dirty="0"/>
          </a:p>
          <a:p>
            <a:r>
              <a:rPr lang="en-US" sz="2000" dirty="0"/>
              <a:t>Broader sense of critical infrastructure</a:t>
            </a:r>
          </a:p>
          <a:p>
            <a:pPr lvl="1"/>
            <a:r>
              <a:rPr lang="en-US" sz="1800" dirty="0"/>
              <a:t>Systematic approach to building and revising trees</a:t>
            </a:r>
          </a:p>
          <a:p>
            <a:r>
              <a:rPr lang="en-US" sz="2000" dirty="0"/>
              <a:t>How do we validate a complete tree?</a:t>
            </a:r>
          </a:p>
          <a:p>
            <a:pPr lvl="1"/>
            <a:r>
              <a:rPr lang="en-US" sz="1800" dirty="0"/>
              <a:t>Failure Modes and Effects Analysis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070FF-64CD-5FD5-DD54-AED6EED2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612E2-112F-D49F-6898-ECD3472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DBEE-A87B-4B89-886E-F5396A16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Cyber, Physical, Insider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E0CCD-BFCA-4296-B031-1675B471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Each threat and systemic interplay</a:t>
            </a:r>
          </a:p>
          <a:p>
            <a:r>
              <a:rPr lang="en-US" sz="2000" dirty="0"/>
              <a:t>Framing extends beyond elections</a:t>
            </a:r>
          </a:p>
          <a:p>
            <a:r>
              <a:rPr lang="en-US" sz="2000" dirty="0"/>
              <a:t>Cyber </a:t>
            </a:r>
          </a:p>
          <a:p>
            <a:pPr lvl="1"/>
            <a:r>
              <a:rPr lang="en-US" sz="1800" dirty="0"/>
              <a:t>Digital machines and media</a:t>
            </a:r>
          </a:p>
          <a:p>
            <a:pPr lvl="1"/>
            <a:r>
              <a:rPr lang="en-US" sz="1800" dirty="0"/>
              <a:t>Regardless of Internet connection</a:t>
            </a:r>
          </a:p>
          <a:p>
            <a:r>
              <a:rPr lang="en-US" sz="2000" dirty="0"/>
              <a:t>Physical </a:t>
            </a:r>
          </a:p>
          <a:p>
            <a:pPr lvl="1"/>
            <a:r>
              <a:rPr lang="en-US" sz="1800" dirty="0"/>
              <a:t>Tampering with or disrupting equipment</a:t>
            </a:r>
          </a:p>
          <a:p>
            <a:r>
              <a:rPr lang="en-US" sz="2000" dirty="0"/>
              <a:t>Insider </a:t>
            </a:r>
          </a:p>
          <a:p>
            <a:pPr lvl="1"/>
            <a:r>
              <a:rPr lang="en-US" sz="1800" dirty="0"/>
              <a:t>Adversaries and insiders</a:t>
            </a:r>
          </a:p>
          <a:p>
            <a:pPr lvl="1"/>
            <a:r>
              <a:rPr lang="en-US" sz="1800" dirty="0"/>
              <a:t>Simple, honest mistakes</a:t>
            </a:r>
          </a:p>
          <a:p>
            <a:pPr lvl="1"/>
            <a:r>
              <a:rPr lang="en-US" sz="1800" dirty="0"/>
              <a:t>Deliberate actions with ill-harm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z="1400" smtClean="0"/>
              <a:t>13</a:t>
            </a:fld>
            <a:endParaRPr lang="en-US" sz="14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DB70199-8F0B-6564-BB69-580BFE28C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</p:spTree>
    <p:extLst>
      <p:ext uri="{BB962C8B-B14F-4D97-AF65-F5344CB8AC3E}">
        <p14:creationId xmlns:p14="http://schemas.microsoft.com/office/powerpoint/2010/main" val="201260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CACA-94CE-4A3F-A330-0EF17255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Threat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EBF1B1-AC33-4EE8-8764-796D32DEF428}"/>
              </a:ext>
            </a:extLst>
          </p:cNvPr>
          <p:cNvGrpSpPr/>
          <p:nvPr/>
        </p:nvGrpSpPr>
        <p:grpSpPr>
          <a:xfrm>
            <a:off x="187578" y="2384748"/>
            <a:ext cx="4213541" cy="3820734"/>
            <a:chOff x="1880309" y="871470"/>
            <a:chExt cx="4213541" cy="382073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E33D0F-BE6C-4CF8-BECD-9A07F8D21B5F}"/>
                </a:ext>
              </a:extLst>
            </p:cNvPr>
            <p:cNvSpPr/>
            <p:nvPr/>
          </p:nvSpPr>
          <p:spPr>
            <a:xfrm>
              <a:off x="3436516" y="2303171"/>
              <a:ext cx="1107583" cy="103031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C91EAE-F966-459A-82B3-3A7CC600F470}"/>
                </a:ext>
              </a:extLst>
            </p:cNvPr>
            <p:cNvSpPr/>
            <p:nvPr/>
          </p:nvSpPr>
          <p:spPr>
            <a:xfrm>
              <a:off x="3434368" y="871470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44D7E8-1151-498B-8B23-E4AECE2E8165}"/>
                </a:ext>
              </a:extLst>
            </p:cNvPr>
            <p:cNvSpPr/>
            <p:nvPr/>
          </p:nvSpPr>
          <p:spPr>
            <a:xfrm>
              <a:off x="2723882" y="3638284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F38C1D-D66B-4A00-986D-F9EB6D235B1E}"/>
                </a:ext>
              </a:extLst>
            </p:cNvPr>
            <p:cNvSpPr/>
            <p:nvPr/>
          </p:nvSpPr>
          <p:spPr>
            <a:xfrm>
              <a:off x="4730835" y="1420965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DD60EB-D745-42DD-9922-1A09B005A308}"/>
                </a:ext>
              </a:extLst>
            </p:cNvPr>
            <p:cNvSpPr/>
            <p:nvPr/>
          </p:nvSpPr>
          <p:spPr>
            <a:xfrm>
              <a:off x="2140037" y="1431696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3CBD68-41CC-4E42-8427-5EE070131F9C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>
              <a:off x="3988160" y="1901780"/>
              <a:ext cx="2146" cy="407826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A33A3B6-F3BD-4941-919F-E5CDC79F7BFB}"/>
                </a:ext>
              </a:extLst>
            </p:cNvPr>
            <p:cNvSpPr/>
            <p:nvPr/>
          </p:nvSpPr>
          <p:spPr>
            <a:xfrm>
              <a:off x="4099767" y="3661894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233950B-8312-4B9C-898B-03F8C05BBAC9}"/>
                </a:ext>
              </a:extLst>
            </p:cNvPr>
            <p:cNvSpPr/>
            <p:nvPr/>
          </p:nvSpPr>
          <p:spPr>
            <a:xfrm>
              <a:off x="4986267" y="2642314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FC64441-CA63-4C9B-BD00-43080BD11C19}"/>
                </a:ext>
              </a:extLst>
            </p:cNvPr>
            <p:cNvSpPr/>
            <p:nvPr/>
          </p:nvSpPr>
          <p:spPr>
            <a:xfrm>
              <a:off x="1880309" y="2653045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D51F532-0283-4540-9EEF-9C80F42F21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4682" y="2240924"/>
              <a:ext cx="379916" cy="298356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ECD856-F394-4684-A0C8-11A0EA275B71}"/>
                </a:ext>
              </a:extLst>
            </p:cNvPr>
            <p:cNvCxnSpPr>
              <a:cxnSpLocks/>
            </p:cNvCxnSpPr>
            <p:nvPr/>
          </p:nvCxnSpPr>
          <p:spPr>
            <a:xfrm>
              <a:off x="3136012" y="2238776"/>
              <a:ext cx="379916" cy="298356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A94347-CBE8-4E2F-8027-4B3E254418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8585" y="2906332"/>
              <a:ext cx="493679" cy="15884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AEA1C1-A96B-4026-96D6-F6D2325422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24786" y="2917063"/>
              <a:ext cx="493679" cy="15884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E79D60-C3E1-4F20-98ED-EABF4A917B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5928" y="3290554"/>
              <a:ext cx="253284" cy="39280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893E19-7A95-49BA-8602-CE5E1C6958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96364" y="3301285"/>
              <a:ext cx="253284" cy="39280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DAF226-4FC0-4E60-A5DC-3B570EBC8A60}"/>
                </a:ext>
              </a:extLst>
            </p:cNvPr>
            <p:cNvSpPr txBox="1"/>
            <p:nvPr/>
          </p:nvSpPr>
          <p:spPr>
            <a:xfrm>
              <a:off x="3647917" y="1041041"/>
              <a:ext cx="67358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>
                  <a:latin typeface="Proxima Nova" panose="02000506030000020004"/>
                </a:rPr>
                <a:t>Flash</a:t>
              </a:r>
            </a:p>
            <a:p>
              <a:pPr algn="ctr"/>
              <a:r>
                <a:rPr lang="en-US" sz="1700" dirty="0">
                  <a:latin typeface="Proxima Nova" panose="02000506030000020004"/>
                </a:rPr>
                <a:t>Drives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4CB617-6652-419D-9820-03FF4B40355F}"/>
                </a:ext>
              </a:extLst>
            </p:cNvPr>
            <p:cNvSpPr txBox="1"/>
            <p:nvPr/>
          </p:nvSpPr>
          <p:spPr>
            <a:xfrm>
              <a:off x="3610443" y="2610123"/>
              <a:ext cx="718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Proxima Nova" panose="02000506030000020004"/>
                </a:rPr>
                <a:t>Cyber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804DE4-C279-4FEE-87F0-E71238056918}"/>
                </a:ext>
              </a:extLst>
            </p:cNvPr>
            <p:cNvSpPr txBox="1"/>
            <p:nvPr/>
          </p:nvSpPr>
          <p:spPr>
            <a:xfrm>
              <a:off x="4864816" y="1644203"/>
              <a:ext cx="83702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>
                  <a:latin typeface="Proxima Nova" panose="02000506030000020004"/>
                </a:rPr>
                <a:t>Memory</a:t>
              </a:r>
            </a:p>
            <a:p>
              <a:pPr algn="ctr"/>
              <a:r>
                <a:rPr lang="en-US" sz="1700" dirty="0">
                  <a:latin typeface="Proxima Nova" panose="02000506030000020004"/>
                </a:rPr>
                <a:t>Cards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092EF0-9A56-4412-A710-06D091B85D1E}"/>
                </a:ext>
              </a:extLst>
            </p:cNvPr>
            <p:cNvSpPr txBox="1"/>
            <p:nvPr/>
          </p:nvSpPr>
          <p:spPr>
            <a:xfrm>
              <a:off x="5143471" y="2968580"/>
              <a:ext cx="84208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>
                  <a:latin typeface="Proxima Nova" panose="02000506030000020004"/>
                </a:rPr>
                <a:t>Network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29DD86-66F9-4370-B1A0-9DC0CD204F70}"/>
                </a:ext>
              </a:extLst>
            </p:cNvPr>
            <p:cNvSpPr txBox="1"/>
            <p:nvPr/>
          </p:nvSpPr>
          <p:spPr>
            <a:xfrm>
              <a:off x="4134463" y="3855076"/>
              <a:ext cx="102701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>
                  <a:latin typeface="Proxima Nova" panose="02000506030000020004"/>
                </a:rPr>
                <a:t>Electronic</a:t>
              </a:r>
            </a:p>
            <a:p>
              <a:pPr algn="ctr"/>
              <a:r>
                <a:rPr lang="en-US" sz="1700" dirty="0">
                  <a:latin typeface="Proxima Nova" panose="02000506030000020004"/>
                </a:rPr>
                <a:t>Poll Books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A81081-2D1E-4251-B915-CE7C146A3427}"/>
                </a:ext>
              </a:extLst>
            </p:cNvPr>
            <p:cNvSpPr txBox="1"/>
            <p:nvPr/>
          </p:nvSpPr>
          <p:spPr>
            <a:xfrm>
              <a:off x="2801649" y="3955960"/>
              <a:ext cx="95801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>
                  <a:latin typeface="Proxima Nova" panose="02000506030000020004"/>
                </a:rPr>
                <a:t>Database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4CBC81-0C7E-48C0-BCDD-AFAA3230C561}"/>
                </a:ext>
              </a:extLst>
            </p:cNvPr>
            <p:cNvSpPr txBox="1"/>
            <p:nvPr/>
          </p:nvSpPr>
          <p:spPr>
            <a:xfrm>
              <a:off x="2018836" y="2820473"/>
              <a:ext cx="8451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>
                  <a:latin typeface="Proxima Nova" panose="02000506030000020004"/>
                </a:rPr>
                <a:t>Optical</a:t>
              </a:r>
            </a:p>
            <a:p>
              <a:pPr algn="ctr"/>
              <a:r>
                <a:rPr lang="en-US" sz="1700" dirty="0">
                  <a:latin typeface="Proxima Nova" panose="02000506030000020004"/>
                </a:rPr>
                <a:t>Scanner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FDD1B-5E28-4797-A20D-104F8E155A6B}"/>
                </a:ext>
              </a:extLst>
            </p:cNvPr>
            <p:cNvSpPr txBox="1"/>
            <p:nvPr/>
          </p:nvSpPr>
          <p:spPr>
            <a:xfrm>
              <a:off x="2263058" y="1569076"/>
              <a:ext cx="84176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700" dirty="0">
                  <a:latin typeface="Proxima Nova" panose="02000506030000020004"/>
                </a:rPr>
                <a:t>Ballot</a:t>
              </a:r>
            </a:p>
            <a:p>
              <a:pPr algn="ctr">
                <a:lnSpc>
                  <a:spcPts val="1800"/>
                </a:lnSpc>
              </a:pPr>
              <a:r>
                <a:rPr lang="en-US" sz="1700" dirty="0">
                  <a:latin typeface="Proxima Nova" panose="02000506030000020004"/>
                </a:rPr>
                <a:t>Marking</a:t>
              </a:r>
            </a:p>
            <a:p>
              <a:pPr algn="ctr">
                <a:lnSpc>
                  <a:spcPts val="1800"/>
                </a:lnSpc>
              </a:pPr>
              <a:r>
                <a:rPr lang="en-US" sz="1700" dirty="0">
                  <a:latin typeface="Proxima Nova" panose="02000506030000020004"/>
                </a:rPr>
                <a:t>Device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45D03E-EE1A-4BF0-86FA-6D6D316F176B}"/>
              </a:ext>
            </a:extLst>
          </p:cNvPr>
          <p:cNvGrpSpPr/>
          <p:nvPr/>
        </p:nvGrpSpPr>
        <p:grpSpPr>
          <a:xfrm>
            <a:off x="4404338" y="1580890"/>
            <a:ext cx="3917324" cy="3668336"/>
            <a:chOff x="596716" y="925134"/>
            <a:chExt cx="3917324" cy="366833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9CA84D0-28C2-44F3-89A7-0FBAEE13E83C}"/>
                </a:ext>
              </a:extLst>
            </p:cNvPr>
            <p:cNvSpPr/>
            <p:nvPr/>
          </p:nvSpPr>
          <p:spPr>
            <a:xfrm>
              <a:off x="1983348" y="2240924"/>
              <a:ext cx="1107583" cy="103031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800000"/>
                </a:highlight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445FBA6-5E92-4041-85D3-49CA944487EB}"/>
                </a:ext>
              </a:extLst>
            </p:cNvPr>
            <p:cNvSpPr/>
            <p:nvPr/>
          </p:nvSpPr>
          <p:spPr>
            <a:xfrm>
              <a:off x="1981200" y="925134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7DB0195-2DDD-4E0E-BCB3-D78803F4ECA9}"/>
                </a:ext>
              </a:extLst>
            </p:cNvPr>
            <p:cNvSpPr/>
            <p:nvPr/>
          </p:nvSpPr>
          <p:spPr>
            <a:xfrm>
              <a:off x="1979052" y="3563160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07B6E84-783A-4B5E-9BBC-EBEDA880805C}"/>
                </a:ext>
              </a:extLst>
            </p:cNvPr>
            <p:cNvSpPr/>
            <p:nvPr/>
          </p:nvSpPr>
          <p:spPr>
            <a:xfrm>
              <a:off x="3406457" y="2247368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8ECFE8D-C0C5-4073-A0E7-FE1EAF2CEFB5}"/>
                </a:ext>
              </a:extLst>
            </p:cNvPr>
            <p:cNvSpPr/>
            <p:nvPr/>
          </p:nvSpPr>
          <p:spPr>
            <a:xfrm>
              <a:off x="596716" y="2245220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9152EB6-9661-491A-92B9-72E8B7A7E04C}"/>
                </a:ext>
              </a:extLst>
            </p:cNvPr>
            <p:cNvCxnSpPr/>
            <p:nvPr/>
          </p:nvCxnSpPr>
          <p:spPr>
            <a:xfrm>
              <a:off x="2537138" y="1955444"/>
              <a:ext cx="0" cy="2919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50F06BD-70B5-4441-B51B-F7C18063067F}"/>
                </a:ext>
              </a:extLst>
            </p:cNvPr>
            <p:cNvCxnSpPr/>
            <p:nvPr/>
          </p:nvCxnSpPr>
          <p:spPr>
            <a:xfrm>
              <a:off x="2534990" y="3266943"/>
              <a:ext cx="0" cy="2919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7DC2512-4AA2-40C2-A0B7-1C61BC1C14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56209" y="2648758"/>
              <a:ext cx="0" cy="2919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BC2570F-D859-4959-B048-DAD74E1EC8C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50265" y="2646610"/>
              <a:ext cx="0" cy="2919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16252D-E8CE-4485-BF68-E54647E0386E}"/>
                </a:ext>
              </a:extLst>
            </p:cNvPr>
            <p:cNvSpPr txBox="1"/>
            <p:nvPr/>
          </p:nvSpPr>
          <p:spPr>
            <a:xfrm>
              <a:off x="2177970" y="1120465"/>
              <a:ext cx="73289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>
                  <a:latin typeface="Proxima Nova" panose="02000506030000020004"/>
                </a:rPr>
                <a:t>Supply</a:t>
              </a:r>
            </a:p>
            <a:p>
              <a:pPr algn="ctr"/>
              <a:r>
                <a:rPr lang="en-US" sz="1700" dirty="0">
                  <a:latin typeface="Proxima Nova" panose="02000506030000020004"/>
                </a:rPr>
                <a:t>Chain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B2778D-8E18-4B06-BD29-813DDF7CFB14}"/>
                </a:ext>
              </a:extLst>
            </p:cNvPr>
            <p:cNvSpPr txBox="1"/>
            <p:nvPr/>
          </p:nvSpPr>
          <p:spPr>
            <a:xfrm>
              <a:off x="2016324" y="3797127"/>
              <a:ext cx="105189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>
                  <a:latin typeface="Proxima Nova" panose="02000506030000020004"/>
                </a:rPr>
                <a:t>Equipment</a:t>
              </a:r>
            </a:p>
            <a:p>
              <a:pPr algn="ctr"/>
              <a:r>
                <a:rPr lang="en-US" sz="1700" dirty="0">
                  <a:latin typeface="Proxima Nova" panose="02000506030000020004"/>
                </a:rPr>
                <a:t>Security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88F2513-04AB-4B24-B5E2-6A916B0BBA0A}"/>
                </a:ext>
              </a:extLst>
            </p:cNvPr>
            <p:cNvSpPr txBox="1"/>
            <p:nvPr/>
          </p:nvSpPr>
          <p:spPr>
            <a:xfrm>
              <a:off x="758608" y="2444843"/>
              <a:ext cx="81124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>
                  <a:latin typeface="Proxima Nova" panose="02000506030000020004"/>
                </a:rPr>
                <a:t>Forge</a:t>
              </a:r>
            </a:p>
            <a:p>
              <a:pPr algn="ctr"/>
              <a:r>
                <a:rPr lang="en-US" sz="1700" dirty="0">
                  <a:latin typeface="Proxima Nova" panose="02000506030000020004"/>
                </a:rPr>
                <a:t>Reports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812641F-9737-4922-85C8-082D9C83B6D0}"/>
                </a:ext>
              </a:extLst>
            </p:cNvPr>
            <p:cNvSpPr txBox="1"/>
            <p:nvPr/>
          </p:nvSpPr>
          <p:spPr>
            <a:xfrm>
              <a:off x="3532649" y="2455574"/>
              <a:ext cx="84830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>
                  <a:latin typeface="Proxima Nova" panose="02000506030000020004"/>
                </a:rPr>
                <a:t>Chain of</a:t>
              </a:r>
            </a:p>
            <a:p>
              <a:pPr algn="ctr"/>
              <a:r>
                <a:rPr lang="en-US" sz="1700" dirty="0">
                  <a:latin typeface="Proxima Nova" panose="02000506030000020004"/>
                </a:rPr>
                <a:t>Custody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FFEB6F-2DEA-463B-8734-9430AAD1C238}"/>
                </a:ext>
              </a:extLst>
            </p:cNvPr>
            <p:cNvSpPr txBox="1"/>
            <p:nvPr/>
          </p:nvSpPr>
          <p:spPr>
            <a:xfrm>
              <a:off x="2059862" y="2571488"/>
              <a:ext cx="960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Proxima Nova" panose="02000506030000020004"/>
                </a:rPr>
                <a:t>Physical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32B83C-B8B7-43C4-9505-EE44DF743CBB}"/>
              </a:ext>
            </a:extLst>
          </p:cNvPr>
          <p:cNvGrpSpPr/>
          <p:nvPr/>
        </p:nvGrpSpPr>
        <p:grpSpPr>
          <a:xfrm>
            <a:off x="8203109" y="3166064"/>
            <a:ext cx="3971020" cy="3408608"/>
            <a:chOff x="4960511" y="935865"/>
            <a:chExt cx="3971020" cy="340860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DE33D0F-BE6C-4CF8-BECD-9A07F8D21B5F}"/>
                </a:ext>
              </a:extLst>
            </p:cNvPr>
            <p:cNvSpPr/>
            <p:nvPr/>
          </p:nvSpPr>
          <p:spPr>
            <a:xfrm>
              <a:off x="6347143" y="2251655"/>
              <a:ext cx="1107583" cy="103031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9C91EAE-F966-459A-82B3-3A7CC600F470}"/>
                </a:ext>
              </a:extLst>
            </p:cNvPr>
            <p:cNvSpPr/>
            <p:nvPr/>
          </p:nvSpPr>
          <p:spPr>
            <a:xfrm>
              <a:off x="6344995" y="935865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B44D7E8-1151-498B-8B23-E4AECE2E8165}"/>
                </a:ext>
              </a:extLst>
            </p:cNvPr>
            <p:cNvSpPr/>
            <p:nvPr/>
          </p:nvSpPr>
          <p:spPr>
            <a:xfrm>
              <a:off x="5402687" y="3290553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5F38C1D-D66B-4A00-986D-F9EB6D235B1E}"/>
                </a:ext>
              </a:extLst>
            </p:cNvPr>
            <p:cNvSpPr/>
            <p:nvPr/>
          </p:nvSpPr>
          <p:spPr>
            <a:xfrm>
              <a:off x="7770252" y="1820214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6DD60EB-D745-42DD-9922-1A09B005A308}"/>
                </a:ext>
              </a:extLst>
            </p:cNvPr>
            <p:cNvSpPr/>
            <p:nvPr/>
          </p:nvSpPr>
          <p:spPr>
            <a:xfrm>
              <a:off x="4960511" y="1818066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83CBD68-41CC-4E42-8427-5EE070131F9C}"/>
                </a:ext>
              </a:extLst>
            </p:cNvPr>
            <p:cNvCxnSpPr/>
            <p:nvPr/>
          </p:nvCxnSpPr>
          <p:spPr>
            <a:xfrm>
              <a:off x="6900933" y="1966175"/>
              <a:ext cx="0" cy="2919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A33A3B6-F3BD-4941-919F-E5CDC79F7BFB}"/>
                </a:ext>
              </a:extLst>
            </p:cNvPr>
            <p:cNvSpPr/>
            <p:nvPr/>
          </p:nvSpPr>
          <p:spPr>
            <a:xfrm>
              <a:off x="7293732" y="3314163"/>
              <a:ext cx="1107583" cy="10303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E919BBA-F65A-4B11-BCDB-C7530E4E2E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39700" y="2498501"/>
              <a:ext cx="343431" cy="14382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FB98E92-EDDC-49AF-890E-B9D69EBEF970}"/>
                </a:ext>
              </a:extLst>
            </p:cNvPr>
            <p:cNvCxnSpPr>
              <a:cxnSpLocks/>
            </p:cNvCxnSpPr>
            <p:nvPr/>
          </p:nvCxnSpPr>
          <p:spPr>
            <a:xfrm>
              <a:off x="6033753" y="2496353"/>
              <a:ext cx="343431" cy="14382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D01679E-0A44-4033-B0A1-1F41B96B8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3525" y="3166064"/>
              <a:ext cx="206058" cy="2554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CB56A62-EA18-467A-AD21-CE01859DD5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87294" y="3151037"/>
              <a:ext cx="206058" cy="2554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D9698E9-08C0-428A-A8A7-54ACB1A5DB04}"/>
                </a:ext>
              </a:extLst>
            </p:cNvPr>
            <p:cNvSpPr txBox="1"/>
            <p:nvPr/>
          </p:nvSpPr>
          <p:spPr>
            <a:xfrm>
              <a:off x="6502255" y="2595100"/>
              <a:ext cx="829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Proxima Nova" panose="02000506030000020004"/>
                </a:rPr>
                <a:t>Insider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316AFEE-A7AB-41C3-BA58-8EF5D208CAA0}"/>
                </a:ext>
              </a:extLst>
            </p:cNvPr>
            <p:cNvSpPr txBox="1"/>
            <p:nvPr/>
          </p:nvSpPr>
          <p:spPr>
            <a:xfrm>
              <a:off x="6476503" y="1152662"/>
              <a:ext cx="82907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>
                  <a:latin typeface="Proxima Nova" panose="02000506030000020004"/>
                </a:rPr>
                <a:t>Election</a:t>
              </a:r>
            </a:p>
            <a:p>
              <a:pPr algn="ctr"/>
              <a:r>
                <a:rPr lang="en-US" sz="1700" dirty="0">
                  <a:latin typeface="Proxima Nova" panose="02000506030000020004"/>
                </a:rPr>
                <a:t>Judges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D6C1200-2318-4549-9398-6082CA9C64B7}"/>
                </a:ext>
              </a:extLst>
            </p:cNvPr>
            <p:cNvSpPr txBox="1"/>
            <p:nvPr/>
          </p:nvSpPr>
          <p:spPr>
            <a:xfrm>
              <a:off x="5153280" y="2052037"/>
              <a:ext cx="74090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>
                  <a:latin typeface="Proxima Nova" panose="02000506030000020004"/>
                </a:rPr>
                <a:t>County</a:t>
              </a:r>
            </a:p>
            <a:p>
              <a:pPr algn="ctr"/>
              <a:r>
                <a:rPr lang="en-US" sz="1700" dirty="0">
                  <a:latin typeface="Proxima Nova" panose="02000506030000020004"/>
                </a:rPr>
                <a:t>Tech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29FE47E-6D19-481E-BAE0-487759513A15}"/>
                </a:ext>
              </a:extLst>
            </p:cNvPr>
            <p:cNvSpPr txBox="1"/>
            <p:nvPr/>
          </p:nvSpPr>
          <p:spPr>
            <a:xfrm>
              <a:off x="5434262" y="3518081"/>
              <a:ext cx="10504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500" dirty="0">
                  <a:latin typeface="Proxima Nova" panose="02000506030000020004"/>
                </a:rPr>
                <a:t>Election Day</a:t>
              </a:r>
            </a:p>
            <a:p>
              <a:pPr algn="ctr">
                <a:lnSpc>
                  <a:spcPts val="1600"/>
                </a:lnSpc>
              </a:pPr>
              <a:r>
                <a:rPr lang="en-US" sz="1500" dirty="0">
                  <a:latin typeface="Proxima Nova" panose="02000506030000020004"/>
                </a:rPr>
                <a:t>Support</a:t>
              </a:r>
            </a:p>
            <a:p>
              <a:pPr algn="ctr">
                <a:lnSpc>
                  <a:spcPts val="1600"/>
                </a:lnSpc>
              </a:pPr>
              <a:r>
                <a:rPr lang="en-US" sz="1500" dirty="0">
                  <a:latin typeface="Proxima Nova" panose="02000506030000020004"/>
                </a:rPr>
                <a:t> Staff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3293E02-8660-4355-A0BA-F085DFE87F61}"/>
                </a:ext>
              </a:extLst>
            </p:cNvPr>
            <p:cNvSpPr txBox="1"/>
            <p:nvPr/>
          </p:nvSpPr>
          <p:spPr>
            <a:xfrm>
              <a:off x="7423901" y="3503054"/>
              <a:ext cx="8274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500" dirty="0">
                  <a:latin typeface="Proxima Nova" panose="02000506030000020004"/>
                </a:rPr>
                <a:t>Board of</a:t>
              </a:r>
            </a:p>
            <a:p>
              <a:pPr algn="ctr">
                <a:lnSpc>
                  <a:spcPts val="1600"/>
                </a:lnSpc>
              </a:pPr>
              <a:r>
                <a:rPr lang="en-US" sz="1500" dirty="0">
                  <a:latin typeface="Proxima Nova" panose="02000506030000020004"/>
                </a:rPr>
                <a:t>Elections</a:t>
              </a:r>
            </a:p>
            <a:p>
              <a:pPr algn="ctr">
                <a:lnSpc>
                  <a:spcPts val="1600"/>
                </a:lnSpc>
              </a:pPr>
              <a:r>
                <a:rPr lang="en-US" sz="1500" dirty="0">
                  <a:latin typeface="Proxima Nova" panose="02000506030000020004"/>
                </a:rPr>
                <a:t> Staff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C1B7C45-FC87-4233-8C5F-9578D4996C8C}"/>
                </a:ext>
              </a:extLst>
            </p:cNvPr>
            <p:cNvSpPr txBox="1"/>
            <p:nvPr/>
          </p:nvSpPr>
          <p:spPr>
            <a:xfrm>
              <a:off x="7705361" y="2064916"/>
              <a:ext cx="12261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Proxima Nova" panose="02000506030000020004"/>
                </a:rPr>
                <a:t>Challengers/</a:t>
              </a:r>
            </a:p>
            <a:p>
              <a:pPr algn="ctr"/>
              <a:r>
                <a:rPr lang="en-US" sz="1600" dirty="0">
                  <a:latin typeface="Proxima Nova" panose="02000506030000020004"/>
                </a:rPr>
                <a:t>Watchers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9641E-9DB7-B543-95D0-776EDE08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6785" y="6430160"/>
            <a:ext cx="2743200" cy="365125"/>
          </a:xfrm>
        </p:spPr>
        <p:txBody>
          <a:bodyPr/>
          <a:lstStyle/>
          <a:p>
            <a:fld id="{01977278-7687-3448-A6B0-227CFE0C97B6}" type="slidenum">
              <a:rPr lang="en-US" sz="1400" smtClean="0"/>
              <a:t>14</a:t>
            </a:fld>
            <a:endParaRPr lang="en-US" sz="1400" dirty="0"/>
          </a:p>
        </p:txBody>
      </p:sp>
      <p:sp>
        <p:nvSpPr>
          <p:cNvPr id="63" name="Footer Placeholder 2">
            <a:extLst>
              <a:ext uri="{FF2B5EF4-FFF2-40B4-BE49-F238E27FC236}">
                <a16:creationId xmlns:a16="http://schemas.microsoft.com/office/drawing/2014/main" id="{DEDDB444-FF74-CA7E-360C-49E2FD8F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</p:spTree>
    <p:extLst>
      <p:ext uri="{BB962C8B-B14F-4D97-AF65-F5344CB8AC3E}">
        <p14:creationId xmlns:p14="http://schemas.microsoft.com/office/powerpoint/2010/main" val="251070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CACA-94CE-4A3F-A330-0EF17255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FCC17-6042-4137-8E8F-57611CA31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sz="2000" dirty="0"/>
              <a:t>Relative strength or likelihood of threat</a:t>
            </a:r>
          </a:p>
          <a:p>
            <a:pPr fontAlgn="base"/>
            <a:r>
              <a:rPr lang="en-US" sz="2000" dirty="0"/>
              <a:t>Each terminal node assessed for utility on three dimensions</a:t>
            </a:r>
          </a:p>
          <a:p>
            <a:pPr lvl="1" fontAlgn="base"/>
            <a:r>
              <a:rPr lang="en-US" sz="1800" dirty="0"/>
              <a:t>Attack cost (AC) </a:t>
            </a:r>
            <a:r>
              <a:rPr lang="en-US" sz="1800" i="1" dirty="0"/>
              <a:t>u</a:t>
            </a:r>
            <a:r>
              <a:rPr lang="en-US" sz="1800" i="1" baseline="-25000" dirty="0"/>
              <a:t>1</a:t>
            </a:r>
          </a:p>
          <a:p>
            <a:pPr lvl="1" fontAlgn="base"/>
            <a:r>
              <a:rPr lang="en-US" sz="1800" dirty="0"/>
              <a:t>Technical difficulty (TD) </a:t>
            </a:r>
            <a:r>
              <a:rPr lang="en-US" sz="1800" i="1" dirty="0"/>
              <a:t>u</a:t>
            </a:r>
            <a:r>
              <a:rPr lang="en-US" sz="1800" i="1" baseline="-25000" dirty="0"/>
              <a:t>2</a:t>
            </a:r>
          </a:p>
          <a:p>
            <a:pPr lvl="1" fontAlgn="base"/>
            <a:r>
              <a:rPr lang="en-US" sz="1800" dirty="0"/>
              <a:t>Discovering difficulty (DD) </a:t>
            </a:r>
            <a:r>
              <a:rPr lang="en-US" sz="1800" i="1" dirty="0"/>
              <a:t>u</a:t>
            </a:r>
            <a:r>
              <a:rPr lang="en-US" sz="1800" i="1" baseline="-25000" dirty="0"/>
              <a:t>3</a:t>
            </a:r>
          </a:p>
          <a:p>
            <a:pPr fontAlgn="base"/>
            <a:r>
              <a:rPr lang="en-US" sz="2000" dirty="0"/>
              <a:t>Criteria adapted from Du and Zhu (2013)</a:t>
            </a:r>
          </a:p>
          <a:p>
            <a:pPr fontAlgn="base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z="1400" smtClean="0"/>
              <a:t>15</a:t>
            </a:fld>
            <a:endParaRPr lang="en-US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34A6B-BE80-0941-8216-21195C93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484C4E-384B-4245-A598-F7261C7164FA}"/>
              </a:ext>
            </a:extLst>
          </p:cNvPr>
          <p:cNvGraphicFramePr>
            <a:graphicFrameLocks noGrp="1"/>
          </p:cNvGraphicFramePr>
          <p:nvPr/>
        </p:nvGraphicFramePr>
        <p:xfrm>
          <a:off x="1444666" y="4001294"/>
          <a:ext cx="9007366" cy="175275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770192">
                  <a:extLst>
                    <a:ext uri="{9D8B030D-6E8A-4147-A177-3AD203B41FA5}">
                      <a16:colId xmlns:a16="http://schemas.microsoft.com/office/drawing/2014/main" val="1500160221"/>
                    </a:ext>
                  </a:extLst>
                </a:gridCol>
                <a:gridCol w="2921418">
                  <a:extLst>
                    <a:ext uri="{9D8B030D-6E8A-4147-A177-3AD203B41FA5}">
                      <a16:colId xmlns:a16="http://schemas.microsoft.com/office/drawing/2014/main" val="2001211607"/>
                    </a:ext>
                  </a:extLst>
                </a:gridCol>
                <a:gridCol w="770192">
                  <a:extLst>
                    <a:ext uri="{9D8B030D-6E8A-4147-A177-3AD203B41FA5}">
                      <a16:colId xmlns:a16="http://schemas.microsoft.com/office/drawing/2014/main" val="2070320297"/>
                    </a:ext>
                  </a:extLst>
                </a:gridCol>
                <a:gridCol w="1883600">
                  <a:extLst>
                    <a:ext uri="{9D8B030D-6E8A-4147-A177-3AD203B41FA5}">
                      <a16:colId xmlns:a16="http://schemas.microsoft.com/office/drawing/2014/main" val="2027960389"/>
                    </a:ext>
                  </a:extLst>
                </a:gridCol>
                <a:gridCol w="778364">
                  <a:extLst>
                    <a:ext uri="{9D8B030D-6E8A-4147-A177-3AD203B41FA5}">
                      <a16:colId xmlns:a16="http://schemas.microsoft.com/office/drawing/2014/main" val="1105438468"/>
                    </a:ext>
                  </a:extLst>
                </a:gridCol>
                <a:gridCol w="1883600">
                  <a:extLst>
                    <a:ext uri="{9D8B030D-6E8A-4147-A177-3AD203B41FA5}">
                      <a16:colId xmlns:a16="http://schemas.microsoft.com/office/drawing/2014/main" val="814530283"/>
                    </a:ext>
                  </a:extLst>
                </a:gridCol>
              </a:tblGrid>
              <a:tr h="28971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Attack Cost (AC)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Technical Difficulty (TD)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Discovering Difficulty (DD)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231794"/>
                  </a:ext>
                </a:extLst>
              </a:tr>
              <a:tr h="2422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Grade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Standard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Grade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Standard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Grade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Standard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51367472"/>
                  </a:ext>
                </a:extLst>
              </a:tr>
              <a:tr h="2422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5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Severe consequences likely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Extremely difficult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Extremely difficult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80880477"/>
                  </a:ext>
                </a:extLst>
              </a:tr>
              <a:tr h="2422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consequences likely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Difficult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Difficult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60730980"/>
                  </a:ext>
                </a:extLst>
              </a:tr>
              <a:tr h="2422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3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Moderate consequences likely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Moderate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Moderate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0183440"/>
                  </a:ext>
                </a:extLst>
              </a:tr>
              <a:tr h="2422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Mild consequences likely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Simple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Simple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09923155"/>
                  </a:ext>
                </a:extLst>
              </a:tr>
              <a:tr h="2422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Little to no consequences likely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Very simple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Very simple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538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71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CACA-94CE-4A3F-A330-0EF17255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Relative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FCC17-6042-4137-8E8F-57611CA313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fontAlgn="base"/>
                <a:r>
                  <a:rPr lang="en-US" sz="2000" dirty="0"/>
                  <a:t>Relative likelihood for each terminal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  <a:p>
                <a:pPr marL="0" indent="0" fontAlgn="base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 marL="0" indent="0" fontAlgn="base">
                  <a:buNone/>
                </a:pPr>
                <a:endParaRPr lang="en-US" dirty="0"/>
              </a:p>
              <a:p>
                <a:pPr lvl="1" fontAlgn="base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∈{1, 2, …,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terminal nodes</a:t>
                </a:r>
              </a:p>
              <a:p>
                <a:pPr lvl="1"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∈{1, 2, 3}</m:t>
                    </m:r>
                  </m:oMath>
                </a14:m>
                <a:r>
                  <a:rPr lang="en-US" sz="1800" dirty="0"/>
                  <a:t>, weight assigned to utility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800" dirty="0"/>
              </a:p>
              <a:p>
                <a:pPr lvl="2"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dirty="0"/>
              </a:p>
              <a:p>
                <a:pPr lvl="1" fontAlgn="base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 1]</m:t>
                    </m:r>
                  </m:oMath>
                </a14:m>
                <a:r>
                  <a:rPr lang="en-US" sz="1800" dirty="0"/>
                  <a:t>, using scale factor (0.2) to convert ordinal scales</a:t>
                </a:r>
              </a:p>
              <a:p>
                <a:pPr lvl="1" fontAlgn="base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FCC17-6042-4137-8E8F-57611CA31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83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z="1400" smtClean="0"/>
              <a:t>16</a:t>
            </a:fld>
            <a:endParaRPr lang="en-US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34A6B-BE80-0941-8216-21195C93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35C507CE-5A27-B545-8FD2-D6AFEEC87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130BEF8F-7CDF-524A-AF9D-378D73341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4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ECD8-F876-7148-BECE-78C02C31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604"/>
            <a:ext cx="8504207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Our Team: PI</a:t>
            </a:r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115FD285-CF0C-49D7-B3EB-272872159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Dr. Natalie M. Scala</a:t>
            </a:r>
            <a:br>
              <a:rPr lang="en-US" sz="2000" dirty="0"/>
            </a:br>
            <a:r>
              <a:rPr lang="en-US" sz="2000" dirty="0"/>
              <a:t>Associate Professor</a:t>
            </a:r>
            <a:br>
              <a:rPr lang="en-US" sz="2000" dirty="0"/>
            </a:br>
            <a:r>
              <a:rPr lang="en-US" sz="2000" dirty="0"/>
              <a:t>Department of Business Analytics and Technology Management</a:t>
            </a:r>
          </a:p>
          <a:p>
            <a:r>
              <a:rPr lang="en-US" sz="2000" dirty="0"/>
              <a:t>Director, Graduate Program in Supply Chain Management</a:t>
            </a:r>
          </a:p>
          <a:p>
            <a:r>
              <a:rPr lang="en-US" sz="2000" dirty="0"/>
              <a:t>Faculty Affiliate: University of Maryland Applied Research Lab for Intelligence and Security</a:t>
            </a:r>
          </a:p>
          <a:p>
            <a:r>
              <a:rPr lang="en-US" sz="2000" dirty="0"/>
              <a:t>Research</a:t>
            </a:r>
          </a:p>
          <a:p>
            <a:pPr lvl="1"/>
            <a:r>
              <a:rPr lang="en-US" sz="2000" dirty="0"/>
              <a:t>Decision modeling, military applications, cybersecurity, election security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C11D9-1846-1641-BE53-FD9B0A52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1977278-7687-3448-A6B0-227CFE0C97B6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AC115-F5E4-9992-CB0E-5554FD49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D1F8D-B36A-02AE-9C69-DC82E1FED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04" y="1821658"/>
            <a:ext cx="4445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17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0D51-380B-8842-821E-8D97403E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Team: Co-PI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DF20E-8FBF-BE47-9897-2CA4399B98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Dr. Josh </a:t>
            </a:r>
            <a:r>
              <a:rPr lang="en-US" sz="2000" dirty="0" err="1"/>
              <a:t>Dehlinger</a:t>
            </a:r>
            <a:br>
              <a:rPr lang="en-US" sz="2000" dirty="0"/>
            </a:br>
            <a:r>
              <a:rPr lang="en-US" sz="2000" dirty="0"/>
              <a:t>Professor</a:t>
            </a:r>
            <a:br>
              <a:rPr lang="en-US" sz="2000" dirty="0"/>
            </a:br>
            <a:r>
              <a:rPr lang="en-US" sz="2000" dirty="0"/>
              <a:t>Department of Computer and Information Sciences</a:t>
            </a:r>
          </a:p>
          <a:p>
            <a:r>
              <a:rPr lang="en-US" sz="2000" dirty="0"/>
              <a:t>Director, Undergraduate Program in Computer Science</a:t>
            </a:r>
          </a:p>
          <a:p>
            <a:r>
              <a:rPr lang="en-US" sz="2000" dirty="0"/>
              <a:t>Research</a:t>
            </a:r>
          </a:p>
          <a:p>
            <a:pPr lvl="1"/>
            <a:r>
              <a:rPr lang="en-US" sz="2000" dirty="0"/>
              <a:t>Software engineering, software safety/reliability, cybersecurity, election security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4AF99-CE58-5345-B9C4-3A2D2DB6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0F261-03B7-1165-348B-48C19179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309DA-4D91-BF86-9BB8-78B219043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83347"/>
            <a:ext cx="3789697" cy="47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18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0D51-380B-8842-821E-8D97403E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Team: Contingent Assistant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DF20E-8FBF-BE47-9897-2CA4399B98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Vince Schiavone</a:t>
            </a:r>
          </a:p>
          <a:p>
            <a:r>
              <a:rPr lang="en-US" sz="2000" dirty="0"/>
              <a:t>MS Supply Chain Management, Towson University</a:t>
            </a:r>
          </a:p>
          <a:p>
            <a:r>
              <a:rPr lang="en-US" sz="2000" dirty="0"/>
              <a:t>Northrup Grumman: Operations Project Manager</a:t>
            </a:r>
          </a:p>
          <a:p>
            <a:r>
              <a:rPr lang="en-US" sz="2000" dirty="0"/>
              <a:t>Research</a:t>
            </a:r>
          </a:p>
          <a:p>
            <a:pPr lvl="1"/>
            <a:r>
              <a:rPr lang="en-US" sz="2000" dirty="0"/>
              <a:t>Collaborative scheduling, project management, statistical analysis, data mining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4AF99-CE58-5345-B9C4-3A2D2DB6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19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C9FD99A-3CD6-7264-279B-2691C189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5CFDB-D553-5A61-6D54-1FDA10BAF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0980"/>
            <a:ext cx="3791989" cy="43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3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A458-7684-46A6-A9B0-EAF3997F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F4E57-F000-60A7-4FE2-346EA20FF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16 critical infrastructure sectors, as defined by DHS</a:t>
            </a:r>
          </a:p>
          <a:p>
            <a:r>
              <a:rPr lang="en-US" sz="2000" dirty="0"/>
              <a:t>Assets, systems, networks – physical or virtual</a:t>
            </a:r>
          </a:p>
          <a:p>
            <a:r>
              <a:rPr lang="en-US" sz="2000" dirty="0"/>
              <a:t>Problems </a:t>
            </a:r>
            <a:r>
              <a:rPr lang="en-US" sz="2100" dirty="0"/>
              <a:t>lead to significant impacts to national security, economic security, public health and safety, etc.</a:t>
            </a:r>
          </a:p>
          <a:p>
            <a:r>
              <a:rPr lang="en-US" sz="2100" dirty="0"/>
              <a:t>Key target for cyber attacks</a:t>
            </a:r>
          </a:p>
          <a:p>
            <a:r>
              <a:rPr lang="en-US" sz="2100" dirty="0"/>
              <a:t>Study and model systems within the sectors</a:t>
            </a:r>
          </a:p>
          <a:p>
            <a:pPr lvl="1"/>
            <a:r>
              <a:rPr lang="en-US" sz="1800" dirty="0"/>
              <a:t>Identify vulnerabilities</a:t>
            </a:r>
          </a:p>
          <a:p>
            <a:pPr lvl="1"/>
            <a:r>
              <a:rPr lang="en-US" sz="1800" dirty="0"/>
              <a:t>Develop strategies</a:t>
            </a:r>
          </a:p>
          <a:p>
            <a:pPr lvl="1"/>
            <a:r>
              <a:rPr lang="en-US" sz="1800" dirty="0"/>
              <a:t>Intent to prevent and respond to attacks, helping to safeguard infrastructure</a:t>
            </a: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070FF-64CD-5FD5-DD54-AED6EED2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612E2-112F-D49F-6898-ECD3472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03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A458-7684-46A6-A9B0-EAF3997F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F4E57-F000-60A7-4FE2-346EA20F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21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Graduate Research Assistant: Hao Nguyen</a:t>
            </a:r>
          </a:p>
          <a:p>
            <a:r>
              <a:rPr lang="en-US" sz="2000" dirty="0"/>
              <a:t>MS Thesis Student: Skylar </a:t>
            </a:r>
            <a:r>
              <a:rPr lang="en-US" sz="2000" dirty="0" err="1"/>
              <a:t>Gayhart</a:t>
            </a:r>
            <a:endParaRPr lang="en-US" sz="2000" dirty="0"/>
          </a:p>
          <a:p>
            <a:r>
              <a:rPr lang="en-US" sz="2000" dirty="0"/>
              <a:t>Undergraduates: Vanessa Gregorio, Erich Newman, </a:t>
            </a:r>
            <a:r>
              <a:rPr lang="en-US" sz="2000" dirty="0" err="1"/>
              <a:t>Yavor</a:t>
            </a:r>
            <a:r>
              <a:rPr lang="en-US" sz="2000" dirty="0"/>
              <a:t> Gray</a:t>
            </a:r>
          </a:p>
          <a:p>
            <a:r>
              <a:rPr lang="en-US" sz="2000" dirty="0"/>
              <a:t>University of Maryland Undergraduates: Noah </a:t>
            </a:r>
            <a:r>
              <a:rPr lang="en-US" sz="2000" dirty="0" err="1"/>
              <a:t>Hibbler</a:t>
            </a:r>
            <a:r>
              <a:rPr lang="en-US" sz="2000" dirty="0"/>
              <a:t>, Aaryan Patel</a:t>
            </a:r>
          </a:p>
          <a:p>
            <a:endParaRPr lang="en-US" sz="2000" dirty="0"/>
          </a:p>
          <a:p>
            <a:r>
              <a:rPr lang="en-US" sz="2000" dirty="0"/>
              <a:t>Students working on adjacent projects: Amara </a:t>
            </a:r>
            <a:r>
              <a:rPr lang="en-US" sz="2000" dirty="0" err="1"/>
              <a:t>Offor</a:t>
            </a:r>
            <a:r>
              <a:rPr lang="en-US" sz="2000" dirty="0"/>
              <a:t>, Sadie Barrett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070FF-64CD-5FD5-DD54-AED6EED2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612E2-112F-D49F-6898-ECD3472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65B82-6519-AD9A-D3AE-9A5363F35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658" y="1922463"/>
            <a:ext cx="43815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14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A458-7684-46A6-A9B0-EAF3997F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F4E57-F000-60A7-4FE2-346EA20F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6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Dr. Natalie M. Scala</a:t>
            </a:r>
          </a:p>
          <a:p>
            <a:pPr marL="0" indent="0">
              <a:buNone/>
            </a:pPr>
            <a:r>
              <a:rPr lang="en-US" sz="2000" dirty="0"/>
              <a:t>Email: </a:t>
            </a:r>
            <a:r>
              <a:rPr lang="en-US" sz="2000" dirty="0" err="1"/>
              <a:t>nscala@towson.edu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Web: </a:t>
            </a:r>
            <a:r>
              <a:rPr lang="en-US" sz="2000" dirty="0" err="1"/>
              <a:t>www.drnataliescala.com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Dr. Josh </a:t>
            </a:r>
            <a:r>
              <a:rPr lang="en-US" sz="2000" dirty="0" err="1"/>
              <a:t>Dehlinger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Email: </a:t>
            </a:r>
            <a:r>
              <a:rPr lang="en-US" sz="2000" dirty="0" err="1"/>
              <a:t>jdehlinger@towson.edu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BB64F-8331-781D-AE91-F0AFDFF6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065959F-150D-B1C2-F907-172518AC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AB55AB-8D5A-A5BA-708A-84849F996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966" y="2536158"/>
            <a:ext cx="3421270" cy="29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13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19E7-CE78-2B4D-A7F2-F4CB726D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1A168-771D-0141-BC4D-476A040EB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1900" dirty="0"/>
              <a:t>Scala, N. M., Goethals, P. L., </a:t>
            </a:r>
            <a:r>
              <a:rPr lang="en-US" sz="1900" dirty="0" err="1"/>
              <a:t>Dehlinger</a:t>
            </a:r>
            <a:r>
              <a:rPr lang="en-US" sz="1900" dirty="0"/>
              <a:t>, J., </a:t>
            </a:r>
            <a:r>
              <a:rPr lang="en-US" sz="1900" dirty="0" err="1"/>
              <a:t>Mezgebe</a:t>
            </a:r>
            <a:r>
              <a:rPr lang="en-US" sz="1900" dirty="0"/>
              <a:t>, Y., </a:t>
            </a:r>
            <a:r>
              <a:rPr lang="en-US" sz="1900" dirty="0" err="1"/>
              <a:t>Jilcha</a:t>
            </a:r>
            <a:r>
              <a:rPr lang="en-US" sz="1900" dirty="0"/>
              <a:t>, B., &amp; </a:t>
            </a:r>
            <a:r>
              <a:rPr lang="en-US" sz="1900" dirty="0" err="1"/>
              <a:t>Bloomquist</a:t>
            </a:r>
            <a:r>
              <a:rPr lang="en-US" sz="1900" dirty="0"/>
              <a:t>, I. (2022). Evaluating mail-in security for electoral processes using attack trees. In </a:t>
            </a:r>
            <a:r>
              <a:rPr lang="en-US" sz="1900" i="1" dirty="0"/>
              <a:t>Risk Analysis.</a:t>
            </a:r>
            <a:endParaRPr lang="en-US" sz="1900" dirty="0"/>
          </a:p>
          <a:p>
            <a:r>
              <a:rPr lang="en-US" sz="1900" dirty="0" err="1"/>
              <a:t>Dehlinger</a:t>
            </a:r>
            <a:r>
              <a:rPr lang="en-US" sz="1900" dirty="0"/>
              <a:t>, J., Harrison, S., &amp; Scala, N. M. (2021). </a:t>
            </a:r>
            <a:r>
              <a:rPr lang="en-US" sz="1900" dirty="0" err="1"/>
              <a:t>Pollworker</a:t>
            </a:r>
            <a:r>
              <a:rPr lang="en-US" sz="1900" dirty="0"/>
              <a:t> security: Assessment and design of usability and performance. </a:t>
            </a:r>
            <a:r>
              <a:rPr lang="en-US" sz="1900" i="1" dirty="0"/>
              <a:t>Proceedings of the 2021 IISE Annual Conference. </a:t>
            </a:r>
            <a:r>
              <a:rPr lang="en-US" sz="1900" dirty="0"/>
              <a:t>https://</a:t>
            </a:r>
            <a:r>
              <a:rPr lang="en-US" sz="1900" dirty="0" err="1"/>
              <a:t>tinyurl.com</a:t>
            </a:r>
            <a:r>
              <a:rPr lang="en-US" sz="1900" dirty="0"/>
              <a:t>/hvwde2ep</a:t>
            </a:r>
          </a:p>
          <a:p>
            <a:r>
              <a:rPr lang="en-US" sz="1900" dirty="0" err="1"/>
              <a:t>Locraft</a:t>
            </a:r>
            <a:r>
              <a:rPr lang="en-US" sz="1900" dirty="0"/>
              <a:t>, H., </a:t>
            </a:r>
            <a:r>
              <a:rPr lang="en-US" sz="1900" dirty="0" err="1"/>
              <a:t>Gajendiran</a:t>
            </a:r>
            <a:r>
              <a:rPr lang="en-US" sz="1900" dirty="0"/>
              <a:t>, P., Price, M., Scala, N. M., &amp; Goethals, P. L. (2019). Sources of risk in elections security. </a:t>
            </a:r>
            <a:r>
              <a:rPr lang="en-US" sz="1900" i="1" dirty="0"/>
              <a:t>Proceedings of the 2019 IISE Annual Conference. </a:t>
            </a:r>
            <a:r>
              <a:rPr lang="en-US" sz="1900" dirty="0"/>
              <a:t>https://</a:t>
            </a:r>
            <a:r>
              <a:rPr lang="en-US" sz="1900" dirty="0" err="1"/>
              <a:t>tinyurl.com</a:t>
            </a:r>
            <a:r>
              <a:rPr lang="en-US" sz="1900" dirty="0"/>
              <a:t>/LocraftEtAl2019</a:t>
            </a:r>
          </a:p>
          <a:p>
            <a:r>
              <a:rPr lang="en-US" sz="1900" dirty="0"/>
              <a:t>Price, M., Scala, N. M., &amp; Goethals, P. L. (2019). Protecting Maryland’s voting processes. </a:t>
            </a:r>
            <a:r>
              <a:rPr lang="en-US" sz="1900" i="1" dirty="0"/>
              <a:t>Baltimore Business Review: A Maryland Journal</a:t>
            </a:r>
            <a:r>
              <a:rPr lang="en-US" sz="1900" dirty="0"/>
              <a:t>. https://</a:t>
            </a:r>
            <a:r>
              <a:rPr lang="en-US" sz="1900" dirty="0" err="1"/>
              <a:t>www.cfasociety.org</a:t>
            </a:r>
            <a:r>
              <a:rPr lang="en-US" sz="1900" dirty="0"/>
              <a:t>/</a:t>
            </a:r>
            <a:r>
              <a:rPr lang="en-US" sz="1900" dirty="0" err="1"/>
              <a:t>baltimore</a:t>
            </a:r>
            <a:r>
              <a:rPr lang="en-US" sz="1900" dirty="0"/>
              <a:t>/Documents/BBR_2019%20Final.pdf#page=38</a:t>
            </a:r>
          </a:p>
          <a:p>
            <a:r>
              <a:rPr lang="en-US" sz="1900" dirty="0"/>
              <a:t>Scala, N. M., </a:t>
            </a:r>
            <a:r>
              <a:rPr lang="en-US" sz="1900" dirty="0" err="1"/>
              <a:t>Dehlinger</a:t>
            </a:r>
            <a:r>
              <a:rPr lang="en-US" sz="1900" dirty="0"/>
              <a:t>, J., Black, L., Harrison, S., Delgado </a:t>
            </a:r>
            <a:r>
              <a:rPr lang="en-US" sz="1900" dirty="0" err="1"/>
              <a:t>Licona</a:t>
            </a:r>
            <a:r>
              <a:rPr lang="en-US" sz="1900" dirty="0"/>
              <a:t>, K., &amp; </a:t>
            </a:r>
            <a:r>
              <a:rPr lang="en-US" sz="1900" dirty="0" err="1"/>
              <a:t>Ieromonahos</a:t>
            </a:r>
            <a:r>
              <a:rPr lang="en-US" sz="1900" dirty="0"/>
              <a:t>, A. (2020). Empowering election judges to secure our elections</a:t>
            </a:r>
            <a:r>
              <a:rPr lang="en-US" sz="1900" i="1" dirty="0"/>
              <a:t>. Baltimore Business Review: A Maryland Journal,</a:t>
            </a:r>
            <a:r>
              <a:rPr lang="en-US" sz="1900" dirty="0"/>
              <a:t> 8-20.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784AD-039A-B144-A6D9-469A1000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22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31037F0-921C-C726-2C03-6BE53AFF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</p:spTree>
    <p:extLst>
      <p:ext uri="{BB962C8B-B14F-4D97-AF65-F5344CB8AC3E}">
        <p14:creationId xmlns:p14="http://schemas.microsoft.com/office/powerpoint/2010/main" val="301136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A458-7684-46A6-A9B0-EAF3997F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F4E57-F000-60A7-4FE2-346EA20FF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Considering national critical infrastructure sociotechnical systems and processes: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Develop and disseminate a systematic threat and mitigation analysis approach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Address cyber, physical, and insider risks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Adversaries and trusted insiders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Create a framework to model a relative likelihood risk assessment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Include actions of adversaries and trusted insiders as contributors to cyber, physical, and insider threat scenarios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Develop, model, and analyze policy implications and security mitigations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Quantify ability to reduce cyber, physical, and insider risks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070FF-64CD-5FD5-DD54-AED6EED2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612E2-112F-D49F-6898-ECD3472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A458-7684-46A6-A9B0-EAF3997F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Going To Do This?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F4E57-F000-60A7-4FE2-346EA20FF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Government Facilities sector</a:t>
            </a:r>
          </a:p>
          <a:p>
            <a:pPr lvl="1"/>
            <a:r>
              <a:rPr lang="en-US" sz="1800" dirty="0"/>
              <a:t>Subsector: Election Infrastructure</a:t>
            </a:r>
          </a:p>
          <a:p>
            <a:r>
              <a:rPr lang="en-US" sz="2000" dirty="0"/>
              <a:t>Case study / test bed</a:t>
            </a:r>
          </a:p>
          <a:p>
            <a:endParaRPr lang="en-US" sz="2000" dirty="0"/>
          </a:p>
          <a:p>
            <a:r>
              <a:rPr lang="en-US" sz="2000" dirty="0"/>
              <a:t>Security and integrity of elections are in forefront of national discourse</a:t>
            </a:r>
          </a:p>
          <a:p>
            <a:pPr lvl="1"/>
            <a:r>
              <a:rPr lang="en-US" sz="1800" dirty="0"/>
              <a:t>Russian Federation interference in 2016</a:t>
            </a:r>
          </a:p>
          <a:p>
            <a:pPr lvl="1"/>
            <a:r>
              <a:rPr lang="en-US" sz="1800" dirty="0"/>
              <a:t>Senate Intelligence Committee (2019): Election systems in all 50 states targeted in 2016</a:t>
            </a:r>
          </a:p>
          <a:p>
            <a:pPr lvl="1"/>
            <a:r>
              <a:rPr lang="en-US" sz="1800" dirty="0"/>
              <a:t>Robert S. Mueller, III (2019): Interference ongoing</a:t>
            </a:r>
          </a:p>
          <a:p>
            <a:pPr lvl="1"/>
            <a:r>
              <a:rPr lang="en-US" sz="1800" dirty="0"/>
              <a:t>Director of National Intelligence (2020): Iran and Russia obtained US voter registration information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070FF-64CD-5FD5-DD54-AED6EED2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612E2-112F-D49F-6898-ECD3472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9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A458-7684-46A6-A9B0-EAF3997F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Empowering Secure Elections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F4E57-F000-60A7-4FE2-346EA20FF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Research lab at Towson University</a:t>
            </a:r>
          </a:p>
          <a:p>
            <a:r>
              <a:rPr lang="en-US" sz="2000" dirty="0"/>
              <a:t>First to define threats to elections as a systemic interplay </a:t>
            </a:r>
          </a:p>
          <a:p>
            <a:pPr lvl="1"/>
            <a:r>
              <a:rPr lang="en-US" sz="1800" dirty="0"/>
              <a:t>Cyber, physical, and insider risks </a:t>
            </a:r>
          </a:p>
          <a:p>
            <a:r>
              <a:rPr lang="en-US" sz="2000" dirty="0"/>
              <a:t>Risk analysis of mail voting  </a:t>
            </a:r>
          </a:p>
          <a:p>
            <a:pPr lvl="1"/>
            <a:r>
              <a:rPr lang="en-US" sz="1800" dirty="0"/>
              <a:t>Expanded mail voting disincentivizes adversarial interference and increases voting access </a:t>
            </a:r>
          </a:p>
          <a:p>
            <a:r>
              <a:rPr lang="en-US" sz="2000" dirty="0"/>
              <a:t>Poll worker training</a:t>
            </a:r>
          </a:p>
          <a:p>
            <a:pPr lvl="1"/>
            <a:r>
              <a:rPr lang="en-US" sz="1800" dirty="0"/>
              <a:t>Increase security and integrity of critical elections infrastructure </a:t>
            </a:r>
          </a:p>
          <a:p>
            <a:r>
              <a:rPr lang="en-US" sz="2000" dirty="0"/>
              <a:t>U.S. Election Assistance Commission: Clearinghouse Award for Outstanding Innovation in Election Cybersecurity and Technology </a:t>
            </a:r>
          </a:p>
          <a:p>
            <a:r>
              <a:rPr lang="en-US" sz="2000" dirty="0"/>
              <a:t>University of Maryland Board of Regents Award for Excellence in Public Service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070FF-64CD-5FD5-DD54-AED6EED2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612E2-112F-D49F-6898-ECD3472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A458-7684-46A6-A9B0-EAF3997F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F4E57-F000-60A7-4FE2-346EA20FF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Model the relative risks of adversaries and trusted insiders exploiting threat scenarios in developed attack trees, using critical infrastructure precinct count optical scanner (PCOS) in-person voting machines as a case study. </a:t>
            </a:r>
          </a:p>
          <a:p>
            <a:endParaRPr lang="en-US" sz="2000" dirty="0"/>
          </a:p>
          <a:p>
            <a:r>
              <a:rPr lang="en-US" sz="2000" dirty="0"/>
              <a:t>PCOS</a:t>
            </a:r>
          </a:p>
          <a:p>
            <a:pPr lvl="1"/>
            <a:r>
              <a:rPr lang="en-US" sz="1800" dirty="0"/>
              <a:t>Auditable paper trail </a:t>
            </a:r>
          </a:p>
          <a:p>
            <a:pPr lvl="1"/>
            <a:r>
              <a:rPr lang="en-US" sz="1800" dirty="0"/>
              <a:t>Will be used in almost 70% of the country in 2024 (Verified Voting)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070FF-64CD-5FD5-DD54-AED6EED2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612E2-112F-D49F-6898-ECD3472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1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A458-7684-46A6-A9B0-EAF3997F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and Objectives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070FF-64CD-5FD5-DD54-AED6EED2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612E2-112F-D49F-6898-ECD3472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DEB7DB-EF7F-66AC-CA64-9BCF75138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96691"/>
              </p:ext>
            </p:extLst>
          </p:nvPr>
        </p:nvGraphicFramePr>
        <p:xfrm>
          <a:off x="425449" y="2238662"/>
          <a:ext cx="11341101" cy="345255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6709368">
                  <a:extLst>
                    <a:ext uri="{9D8B030D-6E8A-4147-A177-3AD203B41FA5}">
                      <a16:colId xmlns:a16="http://schemas.microsoft.com/office/drawing/2014/main" val="2956743398"/>
                    </a:ext>
                  </a:extLst>
                </a:gridCol>
                <a:gridCol w="1595042">
                  <a:extLst>
                    <a:ext uri="{9D8B030D-6E8A-4147-A177-3AD203B41FA5}">
                      <a16:colId xmlns:a16="http://schemas.microsoft.com/office/drawing/2014/main" val="3799311941"/>
                    </a:ext>
                  </a:extLst>
                </a:gridCol>
                <a:gridCol w="1207062">
                  <a:extLst>
                    <a:ext uri="{9D8B030D-6E8A-4147-A177-3AD203B41FA5}">
                      <a16:colId xmlns:a16="http://schemas.microsoft.com/office/drawing/2014/main" val="821865442"/>
                    </a:ext>
                  </a:extLst>
                </a:gridCol>
                <a:gridCol w="1704473">
                  <a:extLst>
                    <a:ext uri="{9D8B030D-6E8A-4147-A177-3AD203B41FA5}">
                      <a16:colId xmlns:a16="http://schemas.microsoft.com/office/drawing/2014/main" val="1954644019"/>
                    </a:ext>
                  </a:extLst>
                </a:gridCol>
                <a:gridCol w="125156">
                  <a:extLst>
                    <a:ext uri="{9D8B030D-6E8A-4147-A177-3AD203B41FA5}">
                      <a16:colId xmlns:a16="http://schemas.microsoft.com/office/drawing/2014/main" val="4137398925"/>
                    </a:ext>
                  </a:extLst>
                </a:gridCol>
              </a:tblGrid>
              <a:tr h="199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Year 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Year 2</a:t>
                      </a:r>
                      <a:endParaRPr lang="en-US" b="1" dirty="0"/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Year 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00377"/>
                  </a:ext>
                </a:extLst>
              </a:tr>
              <a:tr h="498778">
                <a:tc>
                  <a:txBody>
                    <a:bodyPr/>
                    <a:lstStyle/>
                    <a:p>
                      <a:pPr marL="131445" marR="0" indent="-1314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 A comprehensive, updated attack tree and mitigation analysis for critical infrastructure equipment and processes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√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dirty="0"/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077217"/>
                  </a:ext>
                </a:extLst>
              </a:tr>
              <a:tr h="498778">
                <a:tc>
                  <a:txBody>
                    <a:bodyPr/>
                    <a:lstStyle/>
                    <a:p>
                      <a:pPr marL="131445" marR="0" indent="-1314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 A scenario analysis to categorize threat scenarios as cyber, physical, or insider with an adversarial or insider source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√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411456"/>
                  </a:ext>
                </a:extLst>
              </a:tr>
              <a:tr h="831297">
                <a:tc>
                  <a:txBody>
                    <a:bodyPr/>
                    <a:lstStyle/>
                    <a:p>
                      <a:pPr marL="142875" marR="0" indent="-1428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 A risk assessment of threat scenarios on the updated attack tree that considers insider / adversarial attack costs and technical difficulties as well as information assurance assessments of the difficulties to discover an attack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√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√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201609"/>
                  </a:ext>
                </a:extLst>
              </a:tr>
              <a:tr h="332519">
                <a:tc>
                  <a:txBody>
                    <a:bodyPr/>
                    <a:lstStyle/>
                    <a:p>
                      <a:pPr marL="131445" marR="0" indent="-1314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 The identification of risks of most concern within the process across temporal phases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√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0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91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A458-7684-46A6-A9B0-EAF3997F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and Objectives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070FF-64CD-5FD5-DD54-AED6EED24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612E2-112F-D49F-6898-ECD3472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DEB7DB-EF7F-66AC-CA64-9BCF75138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20538"/>
              </p:ext>
            </p:extLst>
          </p:nvPr>
        </p:nvGraphicFramePr>
        <p:xfrm>
          <a:off x="425449" y="2162438"/>
          <a:ext cx="11341101" cy="375735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6709368">
                  <a:extLst>
                    <a:ext uri="{9D8B030D-6E8A-4147-A177-3AD203B41FA5}">
                      <a16:colId xmlns:a16="http://schemas.microsoft.com/office/drawing/2014/main" val="2956743398"/>
                    </a:ext>
                  </a:extLst>
                </a:gridCol>
                <a:gridCol w="1595042">
                  <a:extLst>
                    <a:ext uri="{9D8B030D-6E8A-4147-A177-3AD203B41FA5}">
                      <a16:colId xmlns:a16="http://schemas.microsoft.com/office/drawing/2014/main" val="3799311941"/>
                    </a:ext>
                  </a:extLst>
                </a:gridCol>
                <a:gridCol w="1207062">
                  <a:extLst>
                    <a:ext uri="{9D8B030D-6E8A-4147-A177-3AD203B41FA5}">
                      <a16:colId xmlns:a16="http://schemas.microsoft.com/office/drawing/2014/main" val="821865442"/>
                    </a:ext>
                  </a:extLst>
                </a:gridCol>
                <a:gridCol w="1571895">
                  <a:extLst>
                    <a:ext uri="{9D8B030D-6E8A-4147-A177-3AD203B41FA5}">
                      <a16:colId xmlns:a16="http://schemas.microsoft.com/office/drawing/2014/main" val="1954644019"/>
                    </a:ext>
                  </a:extLst>
                </a:gridCol>
                <a:gridCol w="257734">
                  <a:extLst>
                    <a:ext uri="{9D8B030D-6E8A-4147-A177-3AD203B41FA5}">
                      <a16:colId xmlns:a16="http://schemas.microsoft.com/office/drawing/2014/main" val="4137398925"/>
                    </a:ext>
                  </a:extLst>
                </a:gridCol>
              </a:tblGrid>
              <a:tr h="199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Year 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Year 2</a:t>
                      </a:r>
                      <a:endParaRPr lang="en-US" sz="2000" b="1" dirty="0"/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Year 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00377"/>
                  </a:ext>
                </a:extLst>
              </a:tr>
              <a:tr h="831297">
                <a:tc>
                  <a:txBody>
                    <a:bodyPr/>
                    <a:lstStyle/>
                    <a:p>
                      <a:pPr marL="131445" marR="0" indent="-1314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 An impact analysis of suggested policy implications and security mitigations (e.g., adversarial implications, human behavior interdictions) and their ability to reduce cyber, physical, and insider risks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√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608334"/>
                  </a:ext>
                </a:extLst>
              </a:tr>
              <a:tr h="332519">
                <a:tc>
                  <a:txBody>
                    <a:bodyPr/>
                    <a:lstStyle/>
                    <a:p>
                      <a:pPr marL="131445" marR="0" indent="-1314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 The dissemination of the threat and mitigation analyses results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√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√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46466"/>
                  </a:ext>
                </a:extLst>
              </a:tr>
              <a:tr h="831297">
                <a:tc>
                  <a:txBody>
                    <a:bodyPr/>
                    <a:lstStyle/>
                    <a:p>
                      <a:pPr marL="131445" marR="0" indent="-13144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 An assessment of the systematic threat and mitigation analysis approach's utility for use in national critical infrastructure socio-technical systems and processes, and recommendations for the adoption of the approach at the national level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√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817" marR="748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√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9756" marR="99756" marT="49878" marB="498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6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03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E542-7DAB-0340-8675-C33456D2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Attack Tree + Mitigation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B7BEC-B2B6-2444-8495-49B205B5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Elections Assistance Commission (2009) attack tree data</a:t>
            </a:r>
          </a:p>
          <a:p>
            <a:r>
              <a:rPr lang="en-US" sz="2000" dirty="0"/>
              <a:t>Attack tree: Inventory of risks</a:t>
            </a:r>
          </a:p>
          <a:p>
            <a:pPr lvl="1"/>
            <a:r>
              <a:rPr lang="en-US" sz="1800" dirty="0"/>
              <a:t>Does not identify strength or likelihood</a:t>
            </a:r>
          </a:p>
          <a:p>
            <a:r>
              <a:rPr lang="en-US" sz="2000" dirty="0"/>
              <a:t>Decompose complex actions into hierarchical levels</a:t>
            </a:r>
          </a:p>
          <a:p>
            <a:r>
              <a:rPr lang="en-US" sz="2000" dirty="0"/>
              <a:t>Graphic representation of security problem</a:t>
            </a:r>
          </a:p>
          <a:p>
            <a:r>
              <a:rPr lang="en-US" sz="2000" dirty="0"/>
              <a:t>Much has changed</a:t>
            </a:r>
          </a:p>
          <a:p>
            <a:pPr lvl="1"/>
            <a:r>
              <a:rPr lang="en-US" sz="1800" dirty="0"/>
              <a:t>Critical infrastructure designation</a:t>
            </a:r>
          </a:p>
          <a:p>
            <a:pPr lvl="1"/>
            <a:r>
              <a:rPr lang="en-US" sz="1800" dirty="0"/>
              <a:t>COVID-19</a:t>
            </a:r>
          </a:p>
          <a:p>
            <a:pPr lvl="1"/>
            <a:r>
              <a:rPr lang="en-US" sz="1800" dirty="0"/>
              <a:t>Adaptive adversary</a:t>
            </a:r>
          </a:p>
          <a:p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33C1B-B735-B64E-91E1-AFF29425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Empowering Secure Elections,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BBB28-393E-E44B-86DA-B7AB7F66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z="1400" smtClean="0"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6272258"/>
      </p:ext>
    </p:extLst>
  </p:cSld>
  <p:clrMapOvr>
    <a:masterClrMapping/>
  </p:clrMapOvr>
</p:sld>
</file>

<file path=ppt/theme/theme1.xml><?xml version="1.0" encoding="utf-8"?>
<a:theme xmlns:a="http://schemas.openxmlformats.org/drawingml/2006/main" name="SCM Layout">
  <a:themeElements>
    <a:clrScheme name="Towson">
      <a:dk1>
        <a:srgbClr val="000000"/>
      </a:dk1>
      <a:lt1>
        <a:srgbClr val="FFFFFF"/>
      </a:lt1>
      <a:dk2>
        <a:srgbClr val="44546A"/>
      </a:dk2>
      <a:lt2>
        <a:srgbClr val="DDDDDD"/>
      </a:lt2>
      <a:accent1>
        <a:srgbClr val="FFBB00"/>
      </a:accent1>
      <a:accent2>
        <a:srgbClr val="DDDDDD"/>
      </a:accent2>
      <a:accent3>
        <a:srgbClr val="3C3C3C"/>
      </a:accent3>
      <a:accent4>
        <a:srgbClr val="FFC000"/>
      </a:accent4>
      <a:accent5>
        <a:srgbClr val="CC9900"/>
      </a:accent5>
      <a:accent6>
        <a:srgbClr val="70AD47"/>
      </a:accent6>
      <a:hlink>
        <a:srgbClr val="CC9900"/>
      </a:hlink>
      <a:folHlink>
        <a:srgbClr val="DDDDD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 Charcoal43.potx" id="{1AC52F87-55F4-4A89-9A01-A18AA6F7BA0F}" vid="{D8A7A110-8785-40B1-AE65-C31EDA4792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TUPPT-Graphite-169</Template>
  <TotalTime>3804</TotalTime>
  <Words>1637</Words>
  <Application>Microsoft Macintosh PowerPoint</Application>
  <PresentationFormat>Widescreen</PresentationFormat>
  <Paragraphs>322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Proxima Nova</vt:lpstr>
      <vt:lpstr>Times New Roman</vt:lpstr>
      <vt:lpstr>SCM Layout</vt:lpstr>
      <vt:lpstr>Quantitative Threat Modeling and Risk Assessment in Socio-Technical Critical Infrastructure Systems</vt:lpstr>
      <vt:lpstr>Motivation</vt:lpstr>
      <vt:lpstr>Goals</vt:lpstr>
      <vt:lpstr>How Are We Going To Do This?</vt:lpstr>
      <vt:lpstr>Empowering Secure Elections</vt:lpstr>
      <vt:lpstr>Problem Statement</vt:lpstr>
      <vt:lpstr>Outcomes and Objectives</vt:lpstr>
      <vt:lpstr>Outcomes and Objectives</vt:lpstr>
      <vt:lpstr>1. Attack Tree + Mitigation Analysis</vt:lpstr>
      <vt:lpstr>Example: Mail Voting</vt:lpstr>
      <vt:lpstr>Example: Updated Attack Tree</vt:lpstr>
      <vt:lpstr>How is PCOS different?</vt:lpstr>
      <vt:lpstr>2. Cyber, Physical, Insider</vt:lpstr>
      <vt:lpstr>Sources of Threat</vt:lpstr>
      <vt:lpstr>3. Risk Assessment</vt:lpstr>
      <vt:lpstr>Calculating Relative Likelihood</vt:lpstr>
      <vt:lpstr>Our Team: PI</vt:lpstr>
      <vt:lpstr>Our Team: Co-PI</vt:lpstr>
      <vt:lpstr>Our Team: Contingent Assistant</vt:lpstr>
      <vt:lpstr>Our Team</vt:lpstr>
      <vt:lpstr>Questions?</vt:lpstr>
      <vt:lpstr>Our Papers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rakshitha rao</dc:creator>
  <cp:lastModifiedBy>Scala, Natalie M.</cp:lastModifiedBy>
  <cp:revision>73</cp:revision>
  <dcterms:created xsi:type="dcterms:W3CDTF">2019-03-14T01:42:34Z</dcterms:created>
  <dcterms:modified xsi:type="dcterms:W3CDTF">2024-01-11T02:45:57Z</dcterms:modified>
</cp:coreProperties>
</file>