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85" r:id="rId5"/>
    <p:sldId id="293" r:id="rId6"/>
    <p:sldId id="258" r:id="rId7"/>
    <p:sldId id="259" r:id="rId8"/>
    <p:sldId id="260" r:id="rId9"/>
    <p:sldId id="266" r:id="rId10"/>
    <p:sldId id="347" r:id="rId11"/>
    <p:sldId id="261" r:id="rId12"/>
    <p:sldId id="267" r:id="rId13"/>
    <p:sldId id="262" r:id="rId14"/>
    <p:sldId id="268" r:id="rId15"/>
    <p:sldId id="292" r:id="rId16"/>
    <p:sldId id="270" r:id="rId17"/>
    <p:sldId id="272" r:id="rId18"/>
    <p:sldId id="278" r:id="rId19"/>
    <p:sldId id="273" r:id="rId20"/>
    <p:sldId id="274" r:id="rId21"/>
    <p:sldId id="279" r:id="rId22"/>
    <p:sldId id="275" r:id="rId23"/>
    <p:sldId id="263" r:id="rId24"/>
    <p:sldId id="276" r:id="rId25"/>
    <p:sldId id="264"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96A27-1F27-B6D4-FC63-0EF802DCF0C2}" name="Katherine Morgan" initials="KM" userId="S::kmorgan@iise.org::0916383d-e5ab-4414-b23c-4aa49f1040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5"/>
    <a:srgbClr val="00B1E1"/>
    <a:srgbClr val="02123D"/>
    <a:srgbClr val="4DBA82"/>
    <a:srgbClr val="636462"/>
    <a:srgbClr val="7C3A7A"/>
    <a:srgbClr val="007698"/>
    <a:srgbClr val="E05439"/>
    <a:srgbClr val="5D9FCA"/>
    <a:srgbClr val="BBD2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5"/>
    <p:restoredTop sz="82051"/>
  </p:normalViewPr>
  <p:slideViewPr>
    <p:cSldViewPr snapToGrid="0" snapToObjects="1">
      <p:cViewPr varScale="1">
        <p:scale>
          <a:sx n="88" d="100"/>
          <a:sy n="88" d="100"/>
        </p:scale>
        <p:origin x="1040" y="19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3" d="100"/>
          <a:sy n="93" d="100"/>
        </p:scale>
        <p:origin x="357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00D50-4DB3-504F-AA2F-A28A98352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4D1449-930C-E742-B7F6-7F14C0426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BDD3B-E10E-2D48-AC97-177206A1E5BC}" type="datetimeFigureOut">
              <a:rPr lang="en-US" smtClean="0"/>
              <a:t>5/21/24</a:t>
            </a:fld>
            <a:endParaRPr lang="en-US"/>
          </a:p>
        </p:txBody>
      </p:sp>
      <p:sp>
        <p:nvSpPr>
          <p:cNvPr id="4" name="Footer Placeholder 3">
            <a:extLst>
              <a:ext uri="{FF2B5EF4-FFF2-40B4-BE49-F238E27FC236}">
                <a16:creationId xmlns:a16="http://schemas.microsoft.com/office/drawing/2014/main" id="{B86D8B2E-84C6-3E4E-98CE-1C024EA102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FA3581-08A4-EE40-9824-C074A097A3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6D6F2-F05C-9642-A511-F268C361B4EF}" type="slidenum">
              <a:rPr lang="en-US" smtClean="0"/>
              <a:t>‹#›</a:t>
            </a:fld>
            <a:endParaRPr lang="en-US"/>
          </a:p>
        </p:txBody>
      </p:sp>
    </p:spTree>
    <p:extLst>
      <p:ext uri="{BB962C8B-B14F-4D97-AF65-F5344CB8AC3E}">
        <p14:creationId xmlns:p14="http://schemas.microsoft.com/office/powerpoint/2010/main" val="21123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5/21/24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mentioned, our lab is interested in understanding and analyzing the cyber, physical, and insider threats within U.S. election processes and equipment. And, given the climate around this topic over the last few election cycle, it is important to us to emphasize that we are a </a:t>
            </a:r>
            <a:r>
              <a:rPr lang="en-US" b="1" dirty="0"/>
              <a:t>non-partisan</a:t>
            </a:r>
            <a:r>
              <a:rPr lang="en-US" dirty="0"/>
              <a:t>, interdisciplinary research lab not affiliated or funded by any political party or group. </a:t>
            </a:r>
          </a:p>
          <a:p>
            <a:endParaRPr lang="en-US" dirty="0"/>
          </a:p>
          <a:p>
            <a:r>
              <a:rPr lang="en-US" dirty="0"/>
              <a:t>In prior work, we have primarily focused on improving the understanding and ability for poll workers at the local, precinct level to identify and mitigate any threats that might arise. In doing so, we partnered with several Maryland Boards of Elections prior to the 2020 and 2022 elections to develop targeted training modules that could be “injected” into whatever their existing training practices where, which in some cases is very little and does not include any security training besides active shooter training. This training was research based and tied actual risks to poll worker processes.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Yu Mincho" panose="02020400000000000000" pitchFamily="18" charset="-128"/>
              </a:rPr>
              <a:t>These were used to train thousands of poll workers in Maryland, complementing Maryland’s standard poll worker training, and was recognized following the 2020 election by the Elections Assistance Commission with a Clearinghouse Award.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Yu Mincho"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Yu Mincho" panose="02020400000000000000" pitchFamily="18" charset="-128"/>
                <a:cs typeface="+mn-cs"/>
              </a:rPr>
              <a:t>In the run up to the 2020 election, we also examined the rapid expansion of mail voting opportunities and the potential threats/risks to the mode of voting and quantitatively showed that mail voting increases voter access and disincentivizes attacks from adversaries.   </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793854-A633-F54C-9172-9E6F96743128}" type="slidenum">
              <a:rPr lang="en-US" smtClean="0"/>
              <a:t>2</a:t>
            </a:fld>
            <a:endParaRPr lang="en-US"/>
          </a:p>
        </p:txBody>
      </p:sp>
    </p:spTree>
    <p:extLst>
      <p:ext uri="{BB962C8B-B14F-4D97-AF65-F5344CB8AC3E}">
        <p14:creationId xmlns:p14="http://schemas.microsoft.com/office/powerpoint/2010/main" val="17467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93854-A633-F54C-9172-9E6F96743128}" type="slidenum">
              <a:rPr lang="en-US" smtClean="0"/>
              <a:t>7</a:t>
            </a:fld>
            <a:endParaRPr lang="en-US"/>
          </a:p>
        </p:txBody>
      </p:sp>
    </p:spTree>
    <p:extLst>
      <p:ext uri="{BB962C8B-B14F-4D97-AF65-F5344CB8AC3E}">
        <p14:creationId xmlns:p14="http://schemas.microsoft.com/office/powerpoint/2010/main" val="3096546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8" hasCustomPrompt="1"/>
          </p:nvPr>
        </p:nvSpPr>
        <p:spPr>
          <a:xfrm>
            <a:off x="1236231" y="2975450"/>
            <a:ext cx="9600112" cy="701874"/>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chemeClr val="bg1"/>
                </a:solidFill>
              </a:defRPr>
            </a:lvl1pPr>
          </a:lstStyle>
          <a:p>
            <a:pPr lvl="0"/>
            <a:r>
              <a:rPr lang="en-US" dirty="0"/>
              <a:t>Title of Presentation</a:t>
            </a:r>
          </a:p>
        </p:txBody>
      </p:sp>
      <p:sp>
        <p:nvSpPr>
          <p:cNvPr id="19" name="Text Placeholder 18"/>
          <p:cNvSpPr>
            <a:spLocks noGrp="1"/>
          </p:cNvSpPr>
          <p:nvPr>
            <p:ph type="body" sz="quarter" idx="19" hasCustomPrompt="1"/>
          </p:nvPr>
        </p:nvSpPr>
        <p:spPr>
          <a:xfrm>
            <a:off x="1236231" y="3677324"/>
            <a:ext cx="9600112" cy="1344612"/>
          </a:xfrm>
        </p:spPr>
        <p:txBody>
          <a:bodyPr>
            <a:noAutofit/>
          </a:bodyPr>
          <a:lstStyle>
            <a:lvl1pPr marL="0" indent="0">
              <a:buNone/>
              <a:defRPr sz="2800">
                <a:solidFill>
                  <a:schemeClr val="bg1"/>
                </a:solidFill>
              </a:defRPr>
            </a:lvl1pPr>
          </a:lstStyle>
          <a:p>
            <a:pPr lvl="0"/>
            <a:r>
              <a:rPr lang="en-US" dirty="0"/>
              <a:t>This is a subtitle for the presentation that can be extended to three lines</a:t>
            </a:r>
          </a:p>
        </p:txBody>
      </p:sp>
      <p:sp>
        <p:nvSpPr>
          <p:cNvPr id="18" name="Text Placeholder 6"/>
          <p:cNvSpPr>
            <a:spLocks noGrp="1"/>
          </p:cNvSpPr>
          <p:nvPr>
            <p:ph type="body" sz="quarter" idx="21" hasCustomPrompt="1"/>
          </p:nvPr>
        </p:nvSpPr>
        <p:spPr>
          <a:xfrm>
            <a:off x="1236231" y="5021937"/>
            <a:ext cx="9600112" cy="917618"/>
          </a:xfrm>
        </p:spPr>
        <p:txBody>
          <a:bodyPr>
            <a:normAutofit/>
          </a:bodyPr>
          <a:lstStyle>
            <a:lvl1pPr marL="0" indent="0">
              <a:buNone/>
              <a:defRPr sz="1600" baseline="0">
                <a:solidFill>
                  <a:schemeClr val="bg1"/>
                </a:solidFill>
              </a:defRPr>
            </a:lvl1pPr>
          </a:lstStyle>
          <a:p>
            <a:pPr lvl="0"/>
            <a:r>
              <a:rPr lang="en-US" dirty="0"/>
              <a:t>Name</a:t>
            </a:r>
            <a:br>
              <a:rPr lang="en-US" dirty="0"/>
            </a:br>
            <a:r>
              <a:rPr lang="en-US" dirty="0"/>
              <a:t>Title</a:t>
            </a:r>
            <a:br>
              <a:rPr lang="en-US" dirty="0"/>
            </a:br>
            <a:r>
              <a:rPr lang="en-US" dirty="0"/>
              <a:t>Company</a:t>
            </a:r>
            <a:br>
              <a:rPr lang="en-US" dirty="0"/>
            </a:br>
            <a:endParaRPr lang="en-US" dirty="0"/>
          </a:p>
        </p:txBody>
      </p:sp>
    </p:spTree>
    <p:extLst>
      <p:ext uri="{BB962C8B-B14F-4D97-AF65-F5344CB8AC3E}">
        <p14:creationId xmlns:p14="http://schemas.microsoft.com/office/powerpoint/2010/main" val="3709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54144-5DE0-4C40-B0C9-8364A0B94A6F}"/>
              </a:ext>
            </a:extLst>
          </p:cNvPr>
          <p:cNvPicPr>
            <a:picLocks noChangeAspect="1"/>
          </p:cNvPicPr>
          <p:nvPr userDrawn="1"/>
        </p:nvPicPr>
        <p:blipFill>
          <a:blip r:embed="rId3"/>
          <a:stretch>
            <a:fillRect/>
          </a:stretch>
        </p:blipFill>
        <p:spPr>
          <a:xfrm>
            <a:off x="0" y="3347"/>
            <a:ext cx="12192000" cy="6854653"/>
          </a:xfrm>
          <a:prstGeom prst="rect">
            <a:avLst/>
          </a:prstGeom>
        </p:spPr>
      </p:pic>
      <p:sp>
        <p:nvSpPr>
          <p:cNvPr id="2" name="Title 1"/>
          <p:cNvSpPr>
            <a:spLocks noGrp="1"/>
          </p:cNvSpPr>
          <p:nvPr>
            <p:ph type="title"/>
          </p:nvPr>
        </p:nvSpPr>
        <p:spPr>
          <a:xfrm>
            <a:off x="350874" y="242324"/>
            <a:ext cx="11386553" cy="1035171"/>
          </a:xfrm>
        </p:spPr>
        <p:txBody>
          <a:bodyPr anchor="b"/>
          <a:lstStyle>
            <a:lvl1pPr>
              <a:defRPr>
                <a:solidFill>
                  <a:srgbClr val="003A65"/>
                </a:solidFill>
              </a:defRPr>
            </a:lvl1pPr>
          </a:lstStyle>
          <a:p>
            <a:r>
              <a:rPr lang="en-US"/>
              <a:t>Click to edit Master title style</a:t>
            </a:r>
            <a:endParaRPr lang="en-US" dirty="0"/>
          </a:p>
        </p:txBody>
      </p:sp>
      <p:sp>
        <p:nvSpPr>
          <p:cNvPr id="4" name="Text Placeholder 2"/>
          <p:cNvSpPr>
            <a:spLocks noGrp="1"/>
          </p:cNvSpPr>
          <p:nvPr>
            <p:ph idx="1"/>
          </p:nvPr>
        </p:nvSpPr>
        <p:spPr>
          <a:xfrm>
            <a:off x="350875" y="1456268"/>
            <a:ext cx="11386553" cy="4187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amp;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8" hasCustomPrompt="1"/>
          </p:nvPr>
        </p:nvSpPr>
        <p:spPr>
          <a:xfrm>
            <a:off x="6831106" y="2998282"/>
            <a:ext cx="4652682" cy="1080820"/>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chemeClr val="bg1"/>
                </a:solidFill>
              </a:defRPr>
            </a:lvl1pPr>
          </a:lstStyle>
          <a:p>
            <a:pPr lvl="0"/>
            <a:r>
              <a:rPr lang="en-US" dirty="0"/>
              <a:t>Q&amp;A</a:t>
            </a:r>
          </a:p>
        </p:txBody>
      </p:sp>
      <p:sp>
        <p:nvSpPr>
          <p:cNvPr id="19" name="Text Placeholder 18"/>
          <p:cNvSpPr>
            <a:spLocks noGrp="1"/>
          </p:cNvSpPr>
          <p:nvPr>
            <p:ph type="body" sz="quarter" idx="19" hasCustomPrompt="1"/>
          </p:nvPr>
        </p:nvSpPr>
        <p:spPr>
          <a:xfrm>
            <a:off x="6831106" y="4228489"/>
            <a:ext cx="4652682" cy="711063"/>
          </a:xfrm>
        </p:spPr>
        <p:txBody>
          <a:bodyPr>
            <a:noAutofit/>
          </a:bodyPr>
          <a:lstStyle>
            <a:lvl1pPr marL="0" indent="0" algn="ctr">
              <a:buNone/>
              <a:defRPr sz="2800">
                <a:solidFill>
                  <a:schemeClr val="bg1"/>
                </a:solidFill>
              </a:defRPr>
            </a:lvl1pPr>
          </a:lstStyle>
          <a:p>
            <a:pPr lvl="0"/>
            <a:r>
              <a:rPr lang="en-US" dirty="0"/>
              <a:t>Presenter’s email</a:t>
            </a:r>
          </a:p>
        </p:txBody>
      </p:sp>
      <p:sp>
        <p:nvSpPr>
          <p:cNvPr id="9" name="TextBox 8"/>
          <p:cNvSpPr txBox="1"/>
          <p:nvPr userDrawn="1"/>
        </p:nvSpPr>
        <p:spPr>
          <a:xfrm>
            <a:off x="6348412" y="5681191"/>
            <a:ext cx="5843588" cy="307777"/>
          </a:xfrm>
          <a:prstGeom prst="rect">
            <a:avLst/>
          </a:prstGeom>
          <a:noFill/>
        </p:spPr>
        <p:txBody>
          <a:bodyPr wrap="square" rtlCol="0">
            <a:spAutoFit/>
          </a:bodyPr>
          <a:lstStyle/>
          <a:p>
            <a:r>
              <a:rPr lang="en-US" sz="1400" i="1" dirty="0">
                <a:solidFill>
                  <a:schemeClr val="bg1"/>
                </a:solidFill>
                <a:latin typeface="Arial" charset="0"/>
                <a:ea typeface="Arial" charset="0"/>
                <a:cs typeface="Arial" charset="0"/>
              </a:rPr>
              <a:t>Remember to complete your evaluation for this session within the app!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68A2F-68F5-CB43-A185-DE86886D23B9}" type="datetime1">
              <a:rPr lang="en-US" smtClean="0"/>
              <a:t>5/21/24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05168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C5D272-6F23-F64A-B701-52E5BF52B8AD}" type="datetime1">
              <a:rPr lang="en-US" smtClean="0"/>
              <a:t>5/21/24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(c) Natalie M. Scala, 2023</a:t>
            </a:r>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725313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13140"/>
            <a:ext cx="11201400" cy="45810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5" r:id="rId4"/>
    <p:sldLayoutId id="2147483666" r:id="rId5"/>
  </p:sldLayoutIdLst>
  <p:hf hdr="0" ftr="0" dt="0"/>
  <p:txStyles>
    <p:titleStyle>
      <a:lvl1pPr algn="l" defTabSz="457200" rtl="0" eaLnBrk="1" latinLnBrk="0" hangingPunct="1">
        <a:spcBef>
          <a:spcPct val="0"/>
        </a:spcBef>
        <a:buNone/>
        <a:defRPr sz="3000" b="1" kern="1200">
          <a:solidFill>
            <a:srgbClr val="02123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5A9391-DAE4-0F4B-985B-ACD420E697F2}"/>
              </a:ext>
            </a:extLst>
          </p:cNvPr>
          <p:cNvSpPr>
            <a:spLocks noGrp="1"/>
          </p:cNvSpPr>
          <p:nvPr>
            <p:ph type="body" sz="quarter" idx="18"/>
          </p:nvPr>
        </p:nvSpPr>
        <p:spPr>
          <a:xfrm>
            <a:off x="1236231" y="2975449"/>
            <a:ext cx="9600112" cy="1678193"/>
          </a:xfrm>
        </p:spPr>
        <p:txBody>
          <a:bodyPr>
            <a:noAutofit/>
          </a:bodyPr>
          <a:lstStyle/>
          <a:p>
            <a:r>
              <a:rPr lang="en-US" dirty="0"/>
              <a:t>Analysis of Security Behaviors of Supply Chain Professionals</a:t>
            </a:r>
          </a:p>
        </p:txBody>
      </p:sp>
      <p:sp>
        <p:nvSpPr>
          <p:cNvPr id="6" name="Text Placeholder 5">
            <a:extLst>
              <a:ext uri="{FF2B5EF4-FFF2-40B4-BE49-F238E27FC236}">
                <a16:creationId xmlns:a16="http://schemas.microsoft.com/office/drawing/2014/main" id="{E734B233-DE41-C447-9A4F-4B49FB04B831}"/>
              </a:ext>
            </a:extLst>
          </p:cNvPr>
          <p:cNvSpPr>
            <a:spLocks noGrp="1"/>
          </p:cNvSpPr>
          <p:nvPr>
            <p:ph type="body" sz="quarter" idx="21"/>
          </p:nvPr>
        </p:nvSpPr>
        <p:spPr>
          <a:xfrm>
            <a:off x="1236231" y="4819691"/>
            <a:ext cx="9600112" cy="1283123"/>
          </a:xfrm>
        </p:spPr>
        <p:txBody>
          <a:bodyPr/>
          <a:lstStyle/>
          <a:p>
            <a:pPr algn="ctr">
              <a:defRPr/>
            </a:pPr>
            <a:r>
              <a:rPr lang="en-US" sz="1600" dirty="0"/>
              <a:t>Hao Nguyen</a:t>
            </a:r>
            <a:r>
              <a:rPr lang="en-US" sz="1600" baseline="30000" dirty="0"/>
              <a:t>1</a:t>
            </a:r>
            <a:r>
              <a:rPr lang="en-US" sz="1600" dirty="0"/>
              <a:t>, Natalie M. Scala</a:t>
            </a:r>
            <a:r>
              <a:rPr lang="en-US" sz="1600" baseline="30000" dirty="0"/>
              <a:t>1</a:t>
            </a:r>
            <a:r>
              <a:rPr lang="en-US" sz="1600" dirty="0"/>
              <a:t>, </a:t>
            </a:r>
            <a:r>
              <a:rPr lang="en-US" sz="1600" b="1" dirty="0"/>
              <a:t>Josh Dehlinger</a:t>
            </a:r>
            <a:r>
              <a:rPr lang="en-US" sz="1600" baseline="30000" dirty="0"/>
              <a:t>2</a:t>
            </a:r>
            <a:r>
              <a:rPr lang="en-US" sz="1600" b="1" dirty="0"/>
              <a:t> </a:t>
            </a:r>
          </a:p>
          <a:p>
            <a:pPr algn="ctr">
              <a:defRPr/>
            </a:pPr>
            <a:r>
              <a:rPr lang="en-US" sz="1600" baseline="30000" dirty="0"/>
              <a:t>1</a:t>
            </a:r>
            <a:r>
              <a:rPr lang="en-US" sz="1600" i="1" dirty="0">
                <a:solidFill>
                  <a:schemeClr val="bg1"/>
                </a:solidFill>
                <a:latin typeface="Arial"/>
                <a:cs typeface="Arial"/>
              </a:rPr>
              <a:t>Department of Business Analytics &amp; Technology Management</a:t>
            </a:r>
            <a:br>
              <a:rPr lang="en-US" sz="1600" i="1" dirty="0">
                <a:solidFill>
                  <a:schemeClr val="bg1"/>
                </a:solidFill>
                <a:latin typeface="Arial"/>
                <a:cs typeface="Arial"/>
              </a:rPr>
            </a:br>
            <a:r>
              <a:rPr lang="en-US" sz="1600" baseline="30000" dirty="0"/>
              <a:t>2</a:t>
            </a:r>
            <a:r>
              <a:rPr lang="en-US" sz="1600" i="1" dirty="0">
                <a:solidFill>
                  <a:schemeClr val="bg1"/>
                </a:solidFill>
                <a:latin typeface="Arial"/>
                <a:cs typeface="Arial"/>
              </a:rPr>
              <a:t>Department of Computer &amp; Information Sciences</a:t>
            </a:r>
            <a:br>
              <a:rPr lang="en-US" sz="1600" i="1" dirty="0">
                <a:solidFill>
                  <a:schemeClr val="bg1"/>
                </a:solidFill>
                <a:latin typeface="Arial"/>
                <a:cs typeface="Arial"/>
              </a:rPr>
            </a:br>
            <a:r>
              <a:rPr lang="en-US" sz="1600" i="1" dirty="0">
                <a:solidFill>
                  <a:schemeClr val="bg1"/>
                </a:solidFill>
                <a:latin typeface="Arial"/>
                <a:cs typeface="Arial"/>
              </a:rPr>
              <a:t>Towson University</a:t>
            </a:r>
          </a:p>
          <a:p>
            <a:endParaRPr lang="en-US" dirty="0"/>
          </a:p>
        </p:txBody>
      </p:sp>
    </p:spTree>
    <p:extLst>
      <p:ext uri="{BB962C8B-B14F-4D97-AF65-F5344CB8AC3E}">
        <p14:creationId xmlns:p14="http://schemas.microsoft.com/office/powerpoint/2010/main" val="258713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Data Analysis</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lstStyle/>
          <a:p>
            <a:pPr>
              <a:lnSpc>
                <a:spcPct val="107000"/>
              </a:lnSpc>
              <a:spcBef>
                <a:spcPts val="0"/>
              </a:spcBef>
              <a:spcAft>
                <a:spcPts val="800"/>
              </a:spcAft>
            </a:pPr>
            <a:r>
              <a:rPr lang="en-US" sz="2400" dirty="0"/>
              <a:t>Employing Information Theory to measure the uncertainty or information content in random variables: </a:t>
            </a:r>
          </a:p>
          <a:p>
            <a:pPr lvl="1">
              <a:buFont typeface="Courier New" panose="02070309020205020404" pitchFamily="49" charset="0"/>
              <a:buChar char="o"/>
            </a:pPr>
            <a:r>
              <a:rPr lang="en-US" sz="2400" dirty="0">
                <a:latin typeface="Calibri" panose="020F0502020204030204" pitchFamily="34" charset="0"/>
                <a:cs typeface="Times New Roman" panose="02020603050405020304" pitchFamily="18" charset="0"/>
              </a:rPr>
              <a:t>A mathematical discipline concerned with quantifying and managing information </a:t>
            </a:r>
          </a:p>
          <a:p>
            <a:pPr lvl="1">
              <a:buFont typeface="Courier New" panose="02070309020205020404" pitchFamily="49" charset="0"/>
              <a:buChar char="o"/>
            </a:pPr>
            <a:r>
              <a:rPr lang="en-US" sz="2400" dirty="0">
                <a:latin typeface="Calibri" panose="020F0502020204030204" pitchFamily="34" charset="0"/>
                <a:cs typeface="Times New Roman" panose="02020603050405020304" pitchFamily="18" charset="0"/>
              </a:rPr>
              <a:t>Sidestep controversies surrounding the classification of Likert scale data (ordinal or continuous )</a:t>
            </a:r>
          </a:p>
          <a:p>
            <a:pPr lvl="1">
              <a:buFont typeface="Courier New" panose="02070309020205020404" pitchFamily="49" charset="0"/>
              <a:buChar char="o"/>
            </a:pPr>
            <a:r>
              <a:rPr lang="en-US" sz="2400" dirty="0">
                <a:latin typeface="Calibri" panose="020F0502020204030204" pitchFamily="34" charset="0"/>
                <a:cs typeface="Times New Roman" panose="02020603050405020304" pitchFamily="18" charset="0"/>
              </a:rPr>
              <a:t>Permits the exploration of relationships, patterns, and dependencies within the data without the need for rigid assumptions about the nature of the scale. </a:t>
            </a:r>
          </a:p>
          <a:p>
            <a:pPr marL="457200" lvl="1" indent="0">
              <a:buNone/>
            </a:pPr>
            <a:endParaRPr lang="en-US" dirty="0">
              <a:latin typeface="Calibri" panose="020F0502020204030204" pitchFamily="34" charset="0"/>
              <a:cs typeface="Times New Roman" panose="02020603050405020304" pitchFamily="18" charset="0"/>
            </a:endParaRPr>
          </a:p>
          <a:p>
            <a:pPr lvl="1">
              <a:buFont typeface="Courier New" panose="02070309020205020404" pitchFamily="49" charset="0"/>
              <a:buChar char="o"/>
            </a:pPr>
            <a:endParaRPr lang="en-US" sz="1800" dirty="0">
              <a:solidFill>
                <a:srgbClr val="000000"/>
              </a:solidFill>
              <a:latin typeface="Calibri" panose="020F0502020204030204" pitchFamily="34" charset="0"/>
              <a:ea typeface="Calibri" panose="020F0502020204030204" pitchFamily="34" charset="0"/>
            </a:endParaRPr>
          </a:p>
          <a:p>
            <a:pPr lvl="1">
              <a:buFont typeface="Courier New" panose="02070309020205020404" pitchFamily="49" charset="0"/>
              <a:buChar char="o"/>
            </a:pPr>
            <a:endParaRPr lang="en-US" dirty="0"/>
          </a:p>
          <a:p>
            <a:pPr marL="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31486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434471" y="48604"/>
            <a:ext cx="7886700" cy="1243418"/>
          </a:xfrm>
        </p:spPr>
        <p:txBody>
          <a:bodyPr anchor="b">
            <a:normAutofit/>
          </a:bodyPr>
          <a:lstStyle/>
          <a:p>
            <a:r>
              <a:rPr lang="en-US" dirty="0"/>
              <a:t>Data Analysis</a:t>
            </a:r>
          </a:p>
        </p:txBody>
      </p:sp>
      <p:pic>
        <p:nvPicPr>
          <p:cNvPr id="3" name="Content Placeholder 2" descr="A graph of different colored lines&#10;&#10;Description automatically generated">
            <a:extLst>
              <a:ext uri="{FF2B5EF4-FFF2-40B4-BE49-F238E27FC236}">
                <a16:creationId xmlns:a16="http://schemas.microsoft.com/office/drawing/2014/main" id="{14D11E35-7AB4-B409-BEDF-256467BF7A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5592" y="1438979"/>
            <a:ext cx="10100793" cy="4444345"/>
          </a:xfrm>
          <a:prstGeom prst="rect">
            <a:avLst/>
          </a:prstGeom>
          <a:noFill/>
        </p:spPr>
      </p:pic>
    </p:spTree>
    <p:extLst>
      <p:ext uri="{BB962C8B-B14F-4D97-AF65-F5344CB8AC3E}">
        <p14:creationId xmlns:p14="http://schemas.microsoft.com/office/powerpoint/2010/main" val="399081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Data Analysis</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marL="0" indent="-1270">
              <a:lnSpc>
                <a:spcPct val="107000"/>
              </a:lnSpc>
              <a:spcBef>
                <a:spcPts val="0"/>
              </a:spcBef>
              <a:spcAft>
                <a:spcPts val="800"/>
              </a:spcAft>
            </a:pPr>
            <a:r>
              <a:rPr lang="en-US" sz="2800" dirty="0"/>
              <a:t> Assessing behaviors with potential risks</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Entropy (H(x)), measures the uncertainty or randomness in a set of data</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Relatively high entropy value for each question, with an average of 2.14, indicating uncertainty in security behaviors of supply chain professionals</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Average entropy value for </a:t>
            </a:r>
            <a:r>
              <a:rPr lang="en-US" sz="2400" dirty="0" err="1">
                <a:latin typeface="Calibri" panose="020F0502020204030204" pitchFamily="34" charset="0"/>
                <a:ea typeface="Calibri" panose="020F0502020204030204" pitchFamily="34" charset="0"/>
                <a:cs typeface="Times New Roman" panose="02020603050405020304" pitchFamily="18" charset="0"/>
              </a:rPr>
              <a:t>SeBIS</a:t>
            </a:r>
            <a:r>
              <a:rPr lang="en-US" sz="2400" dirty="0">
                <a:latin typeface="Calibri" panose="020F0502020204030204" pitchFamily="34" charset="0"/>
                <a:ea typeface="Calibri" panose="020F0502020204030204" pitchFamily="34" charset="0"/>
                <a:cs typeface="Times New Roman" panose="02020603050405020304" pitchFamily="18" charset="0"/>
              </a:rPr>
              <a:t> (2.13) is higher than that for HAIS-Q (2.15)</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The uncertainty is evident in the majority of median values being 3 </a:t>
            </a:r>
            <a:r>
              <a:rPr lang="en-US" sz="2400" i="1" dirty="0">
                <a:latin typeface="Calibri" panose="020F0502020204030204" pitchFamily="34" charset="0"/>
                <a:ea typeface="Calibri" panose="020F0502020204030204" pitchFamily="34" charset="0"/>
                <a:cs typeface="Times New Roman" panose="02020603050405020304" pitchFamily="18" charset="0"/>
              </a:rPr>
              <a:t>(Sometimes) </a:t>
            </a:r>
            <a:r>
              <a:rPr lang="en-US" sz="2400" dirty="0">
                <a:latin typeface="Calibri" panose="020F0502020204030204" pitchFamily="34" charset="0"/>
                <a:ea typeface="Calibri" panose="020F0502020204030204" pitchFamily="34" charset="0"/>
                <a:cs typeface="Times New Roman" panose="02020603050405020304" pitchFamily="18" charset="0"/>
              </a:rPr>
              <a:t>and 4 </a:t>
            </a:r>
            <a:r>
              <a:rPr lang="en-US" sz="2400" i="1" dirty="0">
                <a:latin typeface="Calibri" panose="020F0502020204030204" pitchFamily="34" charset="0"/>
                <a:ea typeface="Calibri" panose="020F0502020204030204" pitchFamily="34" charset="0"/>
                <a:cs typeface="Times New Roman" panose="02020603050405020304" pitchFamily="18" charset="0"/>
              </a:rPr>
              <a:t>(Often) , </a:t>
            </a:r>
            <a:r>
              <a:rPr lang="en-US" sz="2400" dirty="0">
                <a:latin typeface="Calibri" panose="020F0502020204030204" pitchFamily="34" charset="0"/>
                <a:ea typeface="Calibri" panose="020F0502020204030204" pitchFamily="34" charset="0"/>
                <a:cs typeface="Times New Roman" panose="02020603050405020304" pitchFamily="18" charset="0"/>
              </a:rPr>
              <a:t>implying</a:t>
            </a:r>
            <a:r>
              <a:rPr lang="en-US" sz="2400" i="1"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behaviors vary and do not exhibit a clear positive toward either extreme</a:t>
            </a:r>
          </a:p>
          <a:p>
            <a:pPr lvl="1">
              <a:lnSpc>
                <a:spcPct val="107000"/>
              </a:lnSpc>
              <a:spcBef>
                <a:spcPts val="0"/>
              </a:spcBef>
              <a:spcAft>
                <a:spcPts val="800"/>
              </a:spcAft>
              <a:buFont typeface="Courier New" panose="02070309020205020404" pitchFamily="49" charset="0"/>
              <a:buChar char="o"/>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90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506186" y="48604"/>
            <a:ext cx="7814985" cy="1243418"/>
          </a:xfrm>
        </p:spPr>
        <p:txBody>
          <a:bodyPr anchor="b">
            <a:normAutofit/>
          </a:bodyPr>
          <a:lstStyle/>
          <a:p>
            <a:r>
              <a:rPr lang="en-US" dirty="0"/>
              <a:t>Data Analysis</a:t>
            </a:r>
          </a:p>
        </p:txBody>
      </p:sp>
      <p:pic>
        <p:nvPicPr>
          <p:cNvPr id="3" name="Picture 2" descr="A list of information on a table&#10;&#10;Description automatically generated">
            <a:extLst>
              <a:ext uri="{FF2B5EF4-FFF2-40B4-BE49-F238E27FC236}">
                <a16:creationId xmlns:a16="http://schemas.microsoft.com/office/drawing/2014/main" id="{930A7E61-5CB8-8D96-6D24-81985E74F6A3}"/>
              </a:ext>
            </a:extLst>
          </p:cNvPr>
          <p:cNvPicPr>
            <a:picLocks noChangeAspect="1"/>
          </p:cNvPicPr>
          <p:nvPr/>
        </p:nvPicPr>
        <p:blipFill>
          <a:blip r:embed="rId2"/>
          <a:stretch>
            <a:fillRect/>
          </a:stretch>
        </p:blipFill>
        <p:spPr>
          <a:xfrm>
            <a:off x="3255785" y="670313"/>
            <a:ext cx="8629689" cy="5091516"/>
          </a:xfrm>
          <a:prstGeom prst="rect">
            <a:avLst/>
          </a:prstGeom>
          <a:noFill/>
        </p:spPr>
      </p:pic>
    </p:spTree>
    <p:extLst>
      <p:ext uri="{BB962C8B-B14F-4D97-AF65-F5344CB8AC3E}">
        <p14:creationId xmlns:p14="http://schemas.microsoft.com/office/powerpoint/2010/main" val="124485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Data Analysis</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marL="0" indent="-1270">
              <a:lnSpc>
                <a:spcPct val="107000"/>
              </a:lnSpc>
              <a:spcBef>
                <a:spcPts val="0"/>
              </a:spcBef>
              <a:spcAft>
                <a:spcPts val="800"/>
              </a:spcAft>
            </a:pPr>
            <a:r>
              <a:rPr lang="en-US" sz="2400" dirty="0"/>
              <a:t> Behaviors with strong relationship</a:t>
            </a:r>
          </a:p>
          <a:p>
            <a:pPr lvl="1">
              <a:lnSpc>
                <a:spcPct val="107000"/>
              </a:lnSpc>
              <a:spcBef>
                <a:spcPts val="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Mutual information (MI) is the concept in information theory that measures the amount of information that two random variables share</a:t>
            </a:r>
          </a:p>
          <a:p>
            <a:pPr lvl="1">
              <a:lnSpc>
                <a:spcPct val="107000"/>
              </a:lnSpc>
              <a:spcBef>
                <a:spcPts val="0"/>
              </a:spcBef>
              <a:spcAft>
                <a:spcPts val="800"/>
              </a:spcAft>
              <a:buFont typeface="Courier New" panose="02070309020205020404" pitchFamily="49" charset="0"/>
              <a:buChar char="o"/>
            </a:pPr>
            <a:r>
              <a:rPr lang="en-US" sz="2200" dirty="0">
                <a:latin typeface="Calibri" panose="020F0502020204030204" pitchFamily="34" charset="0"/>
                <a:cs typeface="Times New Roman" panose="02020603050405020304" pitchFamily="18" charset="0"/>
              </a:rPr>
              <a:t>It is the reduction in the uncertainty of one random variable due to the knowledge of the other </a:t>
            </a:r>
          </a:p>
          <a:p>
            <a:pPr lvl="1">
              <a:lnSpc>
                <a:spcPct val="107000"/>
              </a:lnSpc>
              <a:spcBef>
                <a:spcPts val="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A higher MI value indicates a stronger correlation between the variables, suggesting that knowing the value of one variable provides more information about the other</a:t>
            </a:r>
          </a:p>
          <a:p>
            <a:pPr lvl="1">
              <a:lnSpc>
                <a:spcPct val="107000"/>
              </a:lnSpc>
              <a:spcBef>
                <a:spcPts val="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imes New Roman" panose="02020603050405020304" pitchFamily="18" charset="0"/>
              </a:rPr>
              <a:t>Q8 and Q9, Q18 and Q21, Q2 and Q4; Q6 </a:t>
            </a:r>
            <a:r>
              <a:rPr lang="en-US" sz="2200" i="1" dirty="0">
                <a:latin typeface="Calibri" panose="020F0502020204030204" pitchFamily="34" charset="0"/>
                <a:ea typeface="Calibri" panose="020F0502020204030204" pitchFamily="34" charset="0"/>
                <a:cs typeface="Times New Roman" panose="02020603050405020304" pitchFamily="18" charset="0"/>
              </a:rPr>
              <a:t>and Q7</a:t>
            </a:r>
            <a:r>
              <a:rPr lang="en-US" sz="2200" dirty="0">
                <a:latin typeface="Calibri" panose="020F0502020204030204" pitchFamily="34" charset="0"/>
                <a:ea typeface="Calibri" panose="020F0502020204030204" pitchFamily="34" charset="0"/>
                <a:cs typeface="Times New Roman" panose="02020603050405020304" pitchFamily="18" charset="0"/>
              </a:rPr>
              <a:t>; Q14 </a:t>
            </a:r>
            <a:r>
              <a:rPr lang="en-US" sz="2200" i="1" dirty="0">
                <a:latin typeface="Calibri" panose="020F0502020204030204" pitchFamily="34" charset="0"/>
                <a:ea typeface="Calibri" panose="020F0502020204030204" pitchFamily="34" charset="0"/>
                <a:cs typeface="Times New Roman" panose="02020603050405020304" pitchFamily="18" charset="0"/>
              </a:rPr>
              <a:t>and Q15; </a:t>
            </a:r>
            <a:r>
              <a:rPr lang="en-US" sz="2200" dirty="0">
                <a:latin typeface="Calibri" panose="020F0502020204030204" pitchFamily="34" charset="0"/>
                <a:ea typeface="Calibri" panose="020F0502020204030204" pitchFamily="34" charset="0"/>
                <a:cs typeface="Times New Roman" panose="02020603050405020304" pitchFamily="18" charset="0"/>
              </a:rPr>
              <a:t>Q25 </a:t>
            </a:r>
            <a:r>
              <a:rPr lang="en-US" sz="2200" i="1" dirty="0">
                <a:latin typeface="Calibri" panose="020F0502020204030204" pitchFamily="34" charset="0"/>
                <a:ea typeface="Calibri" panose="020F0502020204030204" pitchFamily="34" charset="0"/>
                <a:cs typeface="Times New Roman" panose="02020603050405020304" pitchFamily="18" charset="0"/>
              </a:rPr>
              <a:t>and Q27</a:t>
            </a:r>
            <a:r>
              <a:rPr lang="en-US" sz="2200" dirty="0">
                <a:latin typeface="Calibri" panose="020F0502020204030204" pitchFamily="34" charset="0"/>
                <a:ea typeface="Calibri" panose="020F0502020204030204" pitchFamily="34" charset="0"/>
                <a:cs typeface="Times New Roman" panose="02020603050405020304" pitchFamily="18" charset="0"/>
              </a:rPr>
              <a:t>; Q17 </a:t>
            </a:r>
            <a:r>
              <a:rPr lang="en-US" sz="2200" i="1" dirty="0">
                <a:latin typeface="Calibri" panose="020F0502020204030204" pitchFamily="34" charset="0"/>
                <a:ea typeface="Calibri" panose="020F0502020204030204" pitchFamily="34" charset="0"/>
                <a:cs typeface="Times New Roman" panose="02020603050405020304" pitchFamily="18" charset="0"/>
              </a:rPr>
              <a:t>and Q22,  </a:t>
            </a:r>
            <a:r>
              <a:rPr lang="en-US" sz="2200" dirty="0">
                <a:latin typeface="Calibri" panose="020F0502020204030204" pitchFamily="34" charset="0"/>
                <a:ea typeface="Calibri" panose="020F0502020204030204" pitchFamily="34" charset="0"/>
                <a:cs typeface="Times New Roman" panose="02020603050405020304" pitchFamily="18" charset="0"/>
              </a:rPr>
              <a:t>their MI values rank highest in both directions</a:t>
            </a:r>
            <a:endParaRPr lang="en-US" sz="2200" dirty="0">
              <a:effectLst/>
            </a:endParaRPr>
          </a:p>
        </p:txBody>
      </p:sp>
    </p:spTree>
    <p:extLst>
      <p:ext uri="{BB962C8B-B14F-4D97-AF65-F5344CB8AC3E}">
        <p14:creationId xmlns:p14="http://schemas.microsoft.com/office/powerpoint/2010/main" val="6747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a:lnSpc>
                <a:spcPct val="107000"/>
              </a:lnSpc>
              <a:spcBef>
                <a:spcPts val="0"/>
              </a:spcBef>
              <a:spcAft>
                <a:spcPts val="800"/>
              </a:spcAft>
            </a:pPr>
            <a:r>
              <a:rPr lang="en-US" sz="3200" dirty="0"/>
              <a:t>Considering demographics connection with security behaviors</a:t>
            </a:r>
          </a:p>
          <a:p>
            <a:pPr lvl="1">
              <a:lnSpc>
                <a:spcPct val="107000"/>
              </a:lnSpc>
              <a:spcBef>
                <a:spcPts val="0"/>
              </a:spcBef>
              <a:spcAft>
                <a:spcPts val="80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MI values between the behavior and demographics are quite high, promising in providing information between security behaviors and demographic characteristics. </a:t>
            </a:r>
          </a:p>
          <a:p>
            <a:pPr lvl="1">
              <a:lnSpc>
                <a:spcPct val="107000"/>
              </a:lnSpc>
              <a:spcBef>
                <a:spcPts val="0"/>
              </a:spcBef>
              <a:spcAft>
                <a:spcPts val="800"/>
              </a:spcAft>
              <a:buFont typeface="Courier New" panose="02070309020205020404" pitchFamily="49" charset="0"/>
              <a:buChar char="o"/>
            </a:pPr>
            <a:r>
              <a:rPr lang="en-US" sz="2800" i="1" dirty="0">
                <a:latin typeface="Calibri" panose="020F0502020204030204" pitchFamily="34" charset="0"/>
                <a:ea typeface="Calibri" panose="020F0502020204030204" pitchFamily="34" charset="0"/>
                <a:cs typeface="Times New Roman" panose="02020603050405020304" pitchFamily="18" charset="0"/>
              </a:rPr>
              <a:t>Employment Type</a:t>
            </a:r>
            <a:r>
              <a:rPr lang="en-US" sz="2800" dirty="0">
                <a:latin typeface="Calibri" panose="020F0502020204030204" pitchFamily="34" charset="0"/>
                <a:ea typeface="Calibri" panose="020F0502020204030204" pitchFamily="34" charset="0"/>
                <a:cs typeface="Times New Roman" panose="02020603050405020304" pitchFamily="18" charset="0"/>
              </a:rPr>
              <a:t> is the characteristic with the highest value of MI with the behaviors, followed </a:t>
            </a:r>
            <a:r>
              <a:rPr lang="en-US" sz="2800" i="1" dirty="0">
                <a:latin typeface="Calibri" panose="020F0502020204030204" pitchFamily="34" charset="0"/>
                <a:ea typeface="Calibri" panose="020F0502020204030204" pitchFamily="34" charset="0"/>
                <a:cs typeface="Times New Roman" panose="02020603050405020304" pitchFamily="18" charset="0"/>
              </a:rPr>
              <a:t>by Level of comfort using computers</a:t>
            </a:r>
            <a:r>
              <a:rPr lang="en-US" sz="3200" dirty="0">
                <a:effectLst/>
              </a:rPr>
              <a:t> </a:t>
            </a:r>
          </a:p>
          <a:p>
            <a:pPr lvl="1">
              <a:lnSpc>
                <a:spcPct val="107000"/>
              </a:lnSpc>
              <a:spcBef>
                <a:spcPts val="0"/>
              </a:spcBef>
              <a:spcAft>
                <a:spcPts val="800"/>
              </a:spcAft>
              <a:buFont typeface="Courier New" panose="02070309020205020404" pitchFamily="49" charset="0"/>
              <a:buChar char="o"/>
            </a:pPr>
            <a:r>
              <a:rPr lang="en-US" sz="2800" i="1" dirty="0">
                <a:latin typeface="Calibri" panose="020F0502020204030204" pitchFamily="34" charset="0"/>
                <a:ea typeface="Calibri" panose="020F0502020204030204" pitchFamily="34" charset="0"/>
                <a:cs typeface="Times New Roman" panose="02020603050405020304" pitchFamily="18" charset="0"/>
              </a:rPr>
              <a:t>Age</a:t>
            </a:r>
            <a:r>
              <a:rPr lang="en-US" sz="2800" dirty="0">
                <a:latin typeface="Calibri" panose="020F0502020204030204" pitchFamily="34" charset="0"/>
                <a:ea typeface="Calibri" panose="020F0502020204030204" pitchFamily="34" charset="0"/>
                <a:cs typeface="Times New Roman" panose="02020603050405020304" pitchFamily="18" charset="0"/>
              </a:rPr>
              <a:t> and </a:t>
            </a:r>
            <a:r>
              <a:rPr lang="en-US" sz="2800" i="1" dirty="0">
                <a:latin typeface="Calibri" panose="020F0502020204030204" pitchFamily="34" charset="0"/>
                <a:ea typeface="Calibri" panose="020F0502020204030204" pitchFamily="34" charset="0"/>
                <a:cs typeface="Times New Roman" panose="02020603050405020304" pitchFamily="18" charset="0"/>
              </a:rPr>
              <a:t>Level of Education</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
        <p:nvSpPr>
          <p:cNvPr id="6" name="Title 1">
            <a:extLst>
              <a:ext uri="{FF2B5EF4-FFF2-40B4-BE49-F238E27FC236}">
                <a16:creationId xmlns:a16="http://schemas.microsoft.com/office/drawing/2014/main" id="{3356F2EB-6619-2008-FBD9-C3FAF099628C}"/>
              </a:ext>
            </a:extLst>
          </p:cNvPr>
          <p:cNvSpPr txBox="1">
            <a:spLocks/>
          </p:cNvSpPr>
          <p:nvPr/>
        </p:nvSpPr>
        <p:spPr>
          <a:xfrm>
            <a:off x="538843" y="48604"/>
            <a:ext cx="7929296" cy="12434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2123D"/>
                </a:solidFill>
                <a:latin typeface="Arial"/>
                <a:ea typeface="+mj-ea"/>
                <a:cs typeface="Arial"/>
              </a:defRPr>
            </a:lvl1pPr>
          </a:lstStyle>
          <a:p>
            <a:r>
              <a:rPr lang="en-US" sz="3600" dirty="0"/>
              <a:t>Data Analysis</a:t>
            </a:r>
          </a:p>
        </p:txBody>
      </p:sp>
    </p:spTree>
    <p:extLst>
      <p:ext uri="{BB962C8B-B14F-4D97-AF65-F5344CB8AC3E}">
        <p14:creationId xmlns:p14="http://schemas.microsoft.com/office/powerpoint/2010/main" val="3561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table of numbers and a number of classes&#10;&#10;Description automatically generated with medium confidence">
            <a:extLst>
              <a:ext uri="{FF2B5EF4-FFF2-40B4-BE49-F238E27FC236}">
                <a16:creationId xmlns:a16="http://schemas.microsoft.com/office/drawing/2014/main" id="{624E3D54-333B-4C4E-AF6B-CBE1B72E559C}"/>
              </a:ext>
            </a:extLst>
          </p:cNvPr>
          <p:cNvPicPr>
            <a:picLocks noGrp="1" noChangeAspect="1"/>
          </p:cNvPicPr>
          <p:nvPr>
            <p:ph idx="1"/>
          </p:nvPr>
        </p:nvPicPr>
        <p:blipFill>
          <a:blip r:embed="rId2"/>
          <a:stretch>
            <a:fillRect/>
          </a:stretch>
        </p:blipFill>
        <p:spPr>
          <a:xfrm>
            <a:off x="2152650" y="1292022"/>
            <a:ext cx="7886700" cy="4179949"/>
          </a:xfrm>
          <a:noFill/>
        </p:spPr>
      </p:pic>
      <p:sp>
        <p:nvSpPr>
          <p:cNvPr id="3" name="Oval 2">
            <a:extLst>
              <a:ext uri="{FF2B5EF4-FFF2-40B4-BE49-F238E27FC236}">
                <a16:creationId xmlns:a16="http://schemas.microsoft.com/office/drawing/2014/main" id="{63FA7947-8D21-3986-642C-0E4230D7FA5E}"/>
              </a:ext>
            </a:extLst>
          </p:cNvPr>
          <p:cNvSpPr/>
          <p:nvPr/>
        </p:nvSpPr>
        <p:spPr>
          <a:xfrm>
            <a:off x="2840334" y="3520623"/>
            <a:ext cx="512466" cy="190919"/>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0DEBBF9-6065-5667-82A4-F5B6DE8DA75F}"/>
              </a:ext>
            </a:extLst>
          </p:cNvPr>
          <p:cNvSpPr/>
          <p:nvPr/>
        </p:nvSpPr>
        <p:spPr>
          <a:xfrm>
            <a:off x="5372522" y="3520623"/>
            <a:ext cx="482321" cy="190919"/>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90D7200-B893-4672-B391-C0AA975A29D9}"/>
              </a:ext>
            </a:extLst>
          </p:cNvPr>
          <p:cNvSpPr/>
          <p:nvPr/>
        </p:nvSpPr>
        <p:spPr>
          <a:xfrm>
            <a:off x="9050215" y="3520623"/>
            <a:ext cx="552660" cy="190919"/>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9866ED1-5FA6-9C50-6DFF-9AC96FE522AD}"/>
              </a:ext>
            </a:extLst>
          </p:cNvPr>
          <p:cNvSpPr>
            <a:spLocks noGrp="1"/>
          </p:cNvSpPr>
          <p:nvPr>
            <p:ph type="title"/>
          </p:nvPr>
        </p:nvSpPr>
        <p:spPr>
          <a:xfrm>
            <a:off x="538843" y="48604"/>
            <a:ext cx="7929296" cy="1243418"/>
          </a:xfrm>
        </p:spPr>
        <p:txBody>
          <a:bodyPr>
            <a:normAutofit/>
          </a:bodyPr>
          <a:lstStyle/>
          <a:p>
            <a:r>
              <a:rPr lang="en-US" sz="3600" dirty="0"/>
              <a:t>Data Analysis</a:t>
            </a:r>
          </a:p>
        </p:txBody>
      </p:sp>
    </p:spTree>
    <p:extLst>
      <p:ext uri="{BB962C8B-B14F-4D97-AF65-F5344CB8AC3E}">
        <p14:creationId xmlns:p14="http://schemas.microsoft.com/office/powerpoint/2010/main" val="259498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marL="0" indent="-1270">
              <a:lnSpc>
                <a:spcPct val="107000"/>
              </a:lnSpc>
              <a:spcBef>
                <a:spcPts val="0"/>
              </a:spcBef>
              <a:spcAft>
                <a:spcPts val="800"/>
              </a:spcAft>
            </a:pPr>
            <a:r>
              <a:rPr lang="en-US" sz="3200" dirty="0"/>
              <a:t> Chow-Liu tree in forming suggested security behaviors</a:t>
            </a:r>
          </a:p>
          <a:p>
            <a:pPr lvl="1">
              <a:lnSpc>
                <a:spcPct val="107000"/>
              </a:lnSpc>
              <a:spcBef>
                <a:spcPts val="0"/>
              </a:spcBef>
              <a:spcAft>
                <a:spcPts val="800"/>
              </a:spcAft>
              <a:buFont typeface="Courier New" panose="02070309020205020404" pitchFamily="49" charset="0"/>
              <a:buChar char="o"/>
            </a:pPr>
            <a:r>
              <a:rPr lang="en-US" sz="2800" dirty="0">
                <a:latin typeface="Calibri" panose="020F0502020204030204" pitchFamily="34" charset="0"/>
                <a:cs typeface="Times New Roman" panose="02020603050405020304" pitchFamily="18" charset="0"/>
              </a:rPr>
              <a:t>The Chow-Liu tree </a:t>
            </a:r>
            <a:r>
              <a:rPr lang="en-US" dirty="0">
                <a:latin typeface="Calibri" panose="020F0502020204030204" pitchFamily="34" charset="0"/>
                <a:cs typeface="Times New Roman" panose="02020603050405020304" pitchFamily="18" charset="0"/>
              </a:rPr>
              <a:t>(Chow&amp; Liu, 1968)</a:t>
            </a:r>
            <a:r>
              <a:rPr lang="en-US" sz="2800" dirty="0">
                <a:latin typeface="Calibri" panose="020F0502020204030204" pitchFamily="34" charset="0"/>
                <a:cs typeface="Times New Roman" panose="02020603050405020304" pitchFamily="18" charset="0"/>
              </a:rPr>
              <a:t> is a graphical model used in probabilistic graphical models and machine learning</a:t>
            </a:r>
          </a:p>
          <a:p>
            <a:pPr lvl="1">
              <a:lnSpc>
                <a:spcPct val="107000"/>
              </a:lnSpc>
              <a:spcBef>
                <a:spcPts val="0"/>
              </a:spcBef>
              <a:spcAft>
                <a:spcPts val="800"/>
              </a:spcAft>
              <a:buFont typeface="Courier New" panose="02070309020205020404" pitchFamily="49" charset="0"/>
              <a:buChar char="o"/>
            </a:pPr>
            <a:r>
              <a:rPr lang="en-US" sz="2800" dirty="0">
                <a:latin typeface="Calibri" panose="020F0502020204030204" pitchFamily="34" charset="0"/>
                <a:cs typeface="Times New Roman" panose="02020603050405020304" pitchFamily="18" charset="0"/>
              </a:rPr>
              <a:t>Visually represent the conditional dependencies between variables by forming a spanning tree structure </a:t>
            </a:r>
            <a:r>
              <a:rPr lang="en-US" dirty="0">
                <a:latin typeface="Calibri" panose="020F0502020204030204" pitchFamily="34" charset="0"/>
                <a:cs typeface="Times New Roman" panose="02020603050405020304" pitchFamily="18" charset="0"/>
              </a:rPr>
              <a:t>(</a:t>
            </a:r>
            <a:r>
              <a:rPr lang="en-US" dirty="0" err="1">
                <a:latin typeface="Calibri" panose="020F0502020204030204" pitchFamily="34" charset="0"/>
                <a:cs typeface="Times New Roman" panose="02020603050405020304" pitchFamily="18" charset="0"/>
              </a:rPr>
              <a:t>Meila</a:t>
            </a:r>
            <a:r>
              <a:rPr lang="en-US" dirty="0">
                <a:latin typeface="Calibri" panose="020F0502020204030204" pitchFamily="34" charset="0"/>
                <a:cs typeface="Times New Roman" panose="02020603050405020304" pitchFamily="18" charset="0"/>
              </a:rPr>
              <a:t>, 1999)</a:t>
            </a:r>
            <a:endParaRPr lang="en-US" sz="2800" dirty="0">
              <a:latin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Courier New" panose="02070309020205020404" pitchFamily="49" charset="0"/>
              <a:buChar char="o"/>
            </a:pPr>
            <a:r>
              <a:rPr lang="en-US" sz="2800" dirty="0">
                <a:latin typeface="Calibri" panose="020F0502020204030204" pitchFamily="34" charset="0"/>
                <a:cs typeface="Times New Roman" panose="02020603050405020304" pitchFamily="18" charset="0"/>
              </a:rPr>
              <a:t>Assist identifying important feature of the problem space and understanding relationships between variables </a:t>
            </a:r>
            <a:r>
              <a:rPr lang="en-US" dirty="0">
                <a:latin typeface="Calibri" panose="020F0502020204030204" pitchFamily="34" charset="0"/>
                <a:cs typeface="Times New Roman" panose="02020603050405020304" pitchFamily="18" charset="0"/>
              </a:rPr>
              <a:t>(Scala, 2022)</a:t>
            </a:r>
            <a:endParaRPr lang="en-US" sz="2800" dirty="0">
              <a:latin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93207076-4E10-95AA-EDB1-F3044ED2D6A6}"/>
              </a:ext>
            </a:extLst>
          </p:cNvPr>
          <p:cNvSpPr>
            <a:spLocks noGrp="1"/>
          </p:cNvSpPr>
          <p:nvPr>
            <p:ph type="title"/>
          </p:nvPr>
        </p:nvSpPr>
        <p:spPr>
          <a:xfrm>
            <a:off x="538843" y="48604"/>
            <a:ext cx="7929296" cy="1243418"/>
          </a:xfrm>
        </p:spPr>
        <p:txBody>
          <a:bodyPr>
            <a:normAutofit/>
          </a:bodyPr>
          <a:lstStyle/>
          <a:p>
            <a:r>
              <a:rPr lang="en-US" sz="3600" dirty="0"/>
              <a:t>Data Analysis</a:t>
            </a:r>
          </a:p>
        </p:txBody>
      </p:sp>
    </p:spTree>
    <p:extLst>
      <p:ext uri="{BB962C8B-B14F-4D97-AF65-F5344CB8AC3E}">
        <p14:creationId xmlns:p14="http://schemas.microsoft.com/office/powerpoint/2010/main" val="46128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marL="0" indent="-1270">
              <a:lnSpc>
                <a:spcPct val="107000"/>
              </a:lnSpc>
              <a:spcBef>
                <a:spcPts val="0"/>
              </a:spcBef>
              <a:spcAft>
                <a:spcPts val="800"/>
              </a:spcAft>
            </a:pPr>
            <a:r>
              <a:rPr lang="en-US" sz="2800" dirty="0"/>
              <a:t> Chow-Liu tree in forming suggested security behaviors</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The Chow-Liu tree starts with the root node of Q4 </a:t>
            </a:r>
            <a:r>
              <a:rPr lang="en-US" sz="2400" i="1" dirty="0">
                <a:latin typeface="Calibri" panose="020F0502020204030204" pitchFamily="34" charset="0"/>
                <a:ea typeface="Calibri" panose="020F0502020204030204" pitchFamily="34" charset="0"/>
                <a:cs typeface="Times New Roman" panose="02020603050405020304" pitchFamily="18" charset="0"/>
              </a:rPr>
              <a:t>(Using PIN/ passcode to unlock mobile phone)</a:t>
            </a:r>
            <a:r>
              <a:rPr lang="en-US" sz="2400" dirty="0">
                <a:latin typeface="Calibri" panose="020F0502020204030204" pitchFamily="34" charset="0"/>
                <a:ea typeface="Calibri" panose="020F0502020204030204" pitchFamily="34" charset="0"/>
                <a:cs typeface="Times New Roman" panose="02020603050405020304" pitchFamily="18" charset="0"/>
              </a:rPr>
              <a:t>, with the highest MI with Q2 </a:t>
            </a:r>
            <a:r>
              <a:rPr lang="en-US" sz="2400" i="1" dirty="0">
                <a:latin typeface="Calibri" panose="020F0502020204030204" pitchFamily="34" charset="0"/>
                <a:ea typeface="Calibri" panose="020F0502020204030204" pitchFamily="34" charset="0"/>
                <a:cs typeface="Times New Roman" panose="02020603050405020304" pitchFamily="18" charset="0"/>
              </a:rPr>
              <a:t>(Using PIN/password to unlock laptop/tablet)</a:t>
            </a:r>
            <a:r>
              <a:rPr lang="en-US" sz="2400" dirty="0">
                <a:latin typeface="Calibri" panose="020F0502020204030204" pitchFamily="34" charset="0"/>
                <a:ea typeface="Calibri" panose="020F0502020204030204" pitchFamily="34" charset="0"/>
                <a:cs typeface="Times New Roman" panose="02020603050405020304" pitchFamily="18" charset="0"/>
              </a:rPr>
              <a:t>, 0.4433</a:t>
            </a:r>
          </a:p>
          <a:p>
            <a:pPr lvl="1">
              <a:lnSpc>
                <a:spcPct val="107000"/>
              </a:lnSpc>
              <a:spcBef>
                <a:spcPts val="0"/>
              </a:spcBef>
              <a:spcAft>
                <a:spcPts val="80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Q6 and Q7, Q8 and Q9, Q14 and Q15 are pairs with robust and bidirectional connection between them</a:t>
            </a:r>
          </a:p>
          <a:p>
            <a:pPr lvl="1">
              <a:lnSpc>
                <a:spcPct val="107000"/>
              </a:lnSpc>
              <a:spcBef>
                <a:spcPts val="0"/>
              </a:spcBef>
              <a:spcAft>
                <a:spcPts val="800"/>
              </a:spcAft>
              <a:buFont typeface="Courier New" panose="02070309020205020404" pitchFamily="49" charset="0"/>
              <a:buChar char="o"/>
            </a:pPr>
            <a:r>
              <a:rPr lang="en-US" sz="2400" i="1" dirty="0">
                <a:latin typeface="Calibri" panose="020F0502020204030204" pitchFamily="34" charset="0"/>
                <a:ea typeface="Calibri" panose="020F0502020204030204" pitchFamily="34" charset="0"/>
                <a:cs typeface="Times New Roman" panose="02020603050405020304" pitchFamily="18" charset="0"/>
              </a:rPr>
              <a:t>Device Securement</a:t>
            </a:r>
            <a:r>
              <a:rPr lang="en-US" sz="2400" dirty="0">
                <a:latin typeface="Calibri" panose="020F0502020204030204" pitchFamily="34" charset="0"/>
                <a:ea typeface="Calibri" panose="020F0502020204030204" pitchFamily="34" charset="0"/>
                <a:cs typeface="Times New Roman" panose="02020603050405020304" pitchFamily="18" charset="0"/>
              </a:rPr>
              <a:t> group has stronger relations with the </a:t>
            </a:r>
            <a:r>
              <a:rPr lang="en-US" sz="2400" i="1" dirty="0">
                <a:latin typeface="Calibri" panose="020F0502020204030204" pitchFamily="34" charset="0"/>
                <a:ea typeface="Calibri" panose="020F0502020204030204" pitchFamily="34" charset="0"/>
                <a:cs typeface="Times New Roman" panose="02020603050405020304" pitchFamily="18" charset="0"/>
              </a:rPr>
              <a:t>Password Generation</a:t>
            </a:r>
            <a:r>
              <a:rPr lang="en-US" sz="2400" dirty="0">
                <a:latin typeface="Calibri" panose="020F0502020204030204" pitchFamily="34" charset="0"/>
                <a:ea typeface="Calibri" panose="020F0502020204030204" pitchFamily="34" charset="0"/>
                <a:cs typeface="Times New Roman" panose="02020603050405020304" pitchFamily="18" charset="0"/>
              </a:rPr>
              <a:t> group rather than </a:t>
            </a:r>
            <a:r>
              <a:rPr lang="en-US" sz="2400" i="1" dirty="0">
                <a:latin typeface="Calibri" panose="020F0502020204030204" pitchFamily="34" charset="0"/>
                <a:ea typeface="Calibri" panose="020F0502020204030204" pitchFamily="34" charset="0"/>
                <a:cs typeface="Times New Roman" panose="02020603050405020304" pitchFamily="18" charset="0"/>
              </a:rPr>
              <a:t>Updating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rPr>
              <a:t>suggesting focusing efforts on </a:t>
            </a:r>
            <a:r>
              <a:rPr lang="en-US" sz="2400" i="1" dirty="0">
                <a:latin typeface="Calibri" panose="020F0502020204030204" pitchFamily="34" charset="0"/>
                <a:cs typeface="Times New Roman" panose="02020603050405020304" pitchFamily="18" charset="0"/>
              </a:rPr>
              <a:t>Device Securement </a:t>
            </a:r>
            <a:r>
              <a:rPr lang="en-US" sz="2400" dirty="0">
                <a:latin typeface="Calibri" panose="020F0502020204030204" pitchFamily="34" charset="0"/>
                <a:cs typeface="Times New Roman" panose="02020603050405020304" pitchFamily="18" charset="0"/>
              </a:rPr>
              <a:t>and </a:t>
            </a:r>
            <a:r>
              <a:rPr lang="en-US" sz="2400" i="1" dirty="0">
                <a:latin typeface="Calibri" panose="020F0502020204030204" pitchFamily="34" charset="0"/>
                <a:cs typeface="Times New Roman" panose="02020603050405020304" pitchFamily="18" charset="0"/>
              </a:rPr>
              <a:t>Password Generation </a:t>
            </a:r>
            <a:r>
              <a:rPr lang="en-US" sz="2400" dirty="0">
                <a:latin typeface="Calibri" panose="020F0502020204030204" pitchFamily="34" charset="0"/>
                <a:cs typeface="Times New Roman" panose="02020603050405020304" pitchFamily="18" charset="0"/>
              </a:rPr>
              <a:t>aspects could yield better results</a:t>
            </a:r>
          </a:p>
        </p:txBody>
      </p:sp>
      <p:sp>
        <p:nvSpPr>
          <p:cNvPr id="6" name="Title 1">
            <a:extLst>
              <a:ext uri="{FF2B5EF4-FFF2-40B4-BE49-F238E27FC236}">
                <a16:creationId xmlns:a16="http://schemas.microsoft.com/office/drawing/2014/main" id="{17F11611-37F5-1403-7E95-1DC65292B685}"/>
              </a:ext>
            </a:extLst>
          </p:cNvPr>
          <p:cNvSpPr>
            <a:spLocks noGrp="1"/>
          </p:cNvSpPr>
          <p:nvPr>
            <p:ph type="title"/>
          </p:nvPr>
        </p:nvSpPr>
        <p:spPr>
          <a:xfrm>
            <a:off x="538843" y="48604"/>
            <a:ext cx="7929296" cy="1243418"/>
          </a:xfrm>
        </p:spPr>
        <p:txBody>
          <a:bodyPr>
            <a:normAutofit/>
          </a:bodyPr>
          <a:lstStyle/>
          <a:p>
            <a:r>
              <a:rPr lang="en-US" sz="3600" dirty="0"/>
              <a:t>Data Analysis</a:t>
            </a:r>
          </a:p>
        </p:txBody>
      </p:sp>
    </p:spTree>
    <p:extLst>
      <p:ext uri="{BB962C8B-B14F-4D97-AF65-F5344CB8AC3E}">
        <p14:creationId xmlns:p14="http://schemas.microsoft.com/office/powerpoint/2010/main" val="160364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ee&#10;&#10;Description automatically generated">
            <a:extLst>
              <a:ext uri="{FF2B5EF4-FFF2-40B4-BE49-F238E27FC236}">
                <a16:creationId xmlns:a16="http://schemas.microsoft.com/office/drawing/2014/main" id="{45AA1E5E-F6C1-8B87-76F5-0E652CE029B3}"/>
              </a:ext>
            </a:extLst>
          </p:cNvPr>
          <p:cNvPicPr>
            <a:picLocks noChangeAspect="1"/>
          </p:cNvPicPr>
          <p:nvPr/>
        </p:nvPicPr>
        <p:blipFill>
          <a:blip r:embed="rId2"/>
          <a:stretch>
            <a:fillRect/>
          </a:stretch>
        </p:blipFill>
        <p:spPr>
          <a:xfrm>
            <a:off x="5909033" y="1046807"/>
            <a:ext cx="4916810" cy="4764388"/>
          </a:xfrm>
          <a:prstGeom prst="rect">
            <a:avLst/>
          </a:prstGeom>
        </p:spPr>
      </p:pic>
      <p:pic>
        <p:nvPicPr>
          <p:cNvPr id="3" name="Picture 2" descr="A diagram of a tree&#10;&#10;Description automatically generated">
            <a:extLst>
              <a:ext uri="{FF2B5EF4-FFF2-40B4-BE49-F238E27FC236}">
                <a16:creationId xmlns:a16="http://schemas.microsoft.com/office/drawing/2014/main" id="{FAF1D471-B5D4-F33A-2D22-FC77AE79BD49}"/>
              </a:ext>
            </a:extLst>
          </p:cNvPr>
          <p:cNvPicPr>
            <a:picLocks noChangeAspect="1"/>
          </p:cNvPicPr>
          <p:nvPr/>
        </p:nvPicPr>
        <p:blipFill>
          <a:blip r:embed="rId3"/>
          <a:stretch>
            <a:fillRect/>
          </a:stretch>
        </p:blipFill>
        <p:spPr>
          <a:xfrm>
            <a:off x="1262742" y="1046806"/>
            <a:ext cx="4998024" cy="4764388"/>
          </a:xfrm>
          <a:prstGeom prst="rect">
            <a:avLst/>
          </a:prstGeom>
        </p:spPr>
      </p:pic>
      <p:sp>
        <p:nvSpPr>
          <p:cNvPr id="7" name="Title 1">
            <a:extLst>
              <a:ext uri="{FF2B5EF4-FFF2-40B4-BE49-F238E27FC236}">
                <a16:creationId xmlns:a16="http://schemas.microsoft.com/office/drawing/2014/main" id="{28B2F86C-1502-27B9-E0EC-ADF798FF97D7}"/>
              </a:ext>
            </a:extLst>
          </p:cNvPr>
          <p:cNvSpPr>
            <a:spLocks noGrp="1"/>
          </p:cNvSpPr>
          <p:nvPr>
            <p:ph type="title"/>
          </p:nvPr>
        </p:nvSpPr>
        <p:spPr>
          <a:xfrm>
            <a:off x="538843" y="48604"/>
            <a:ext cx="7929296" cy="1243418"/>
          </a:xfrm>
        </p:spPr>
        <p:txBody>
          <a:bodyPr>
            <a:normAutofit/>
          </a:bodyPr>
          <a:lstStyle/>
          <a:p>
            <a:r>
              <a:rPr lang="en-US" sz="3600" dirty="0"/>
              <a:t>Data Analysis</a:t>
            </a:r>
          </a:p>
        </p:txBody>
      </p:sp>
    </p:spTree>
    <p:extLst>
      <p:ext uri="{BB962C8B-B14F-4D97-AF65-F5344CB8AC3E}">
        <p14:creationId xmlns:p14="http://schemas.microsoft.com/office/powerpoint/2010/main" val="202282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A458-7684-46A6-A9B0-EAF3997F3901}"/>
              </a:ext>
            </a:extLst>
          </p:cNvPr>
          <p:cNvSpPr>
            <a:spLocks noGrp="1"/>
          </p:cNvSpPr>
          <p:nvPr>
            <p:ph type="title"/>
          </p:nvPr>
        </p:nvSpPr>
        <p:spPr/>
        <p:txBody>
          <a:bodyPr>
            <a:normAutofit/>
          </a:bodyPr>
          <a:lstStyle/>
          <a:p>
            <a:r>
              <a:rPr lang="en-US" sz="3600" dirty="0"/>
              <a:t>About Us</a:t>
            </a:r>
          </a:p>
        </p:txBody>
      </p:sp>
      <p:sp>
        <p:nvSpPr>
          <p:cNvPr id="4" name="Content Placeholder 3">
            <a:extLst>
              <a:ext uri="{FF2B5EF4-FFF2-40B4-BE49-F238E27FC236}">
                <a16:creationId xmlns:a16="http://schemas.microsoft.com/office/drawing/2014/main" id="{479F4E57-F000-60A7-4FE2-346EA20FF81A}"/>
              </a:ext>
            </a:extLst>
          </p:cNvPr>
          <p:cNvSpPr>
            <a:spLocks noGrp="1"/>
          </p:cNvSpPr>
          <p:nvPr>
            <p:ph idx="1"/>
          </p:nvPr>
        </p:nvSpPr>
        <p:spPr/>
        <p:txBody>
          <a:bodyPr>
            <a:normAutofit/>
          </a:bodyPr>
          <a:lstStyle/>
          <a:p>
            <a:r>
              <a:rPr lang="en-US" dirty="0"/>
              <a:t>Empowering Secure Elections Research Lab at Towson University</a:t>
            </a:r>
          </a:p>
          <a:p>
            <a:pPr lvl="1"/>
            <a:r>
              <a:rPr lang="en-US" dirty="0"/>
              <a:t>Non-partisan, interdisciplinary research lab focused understanding the risks to election processes and developing mitigations to the cyber, physical, and insider risks that can arise</a:t>
            </a:r>
          </a:p>
          <a:p>
            <a:pPr lvl="1"/>
            <a:r>
              <a:rPr lang="en-US" dirty="0"/>
              <a:t>Partnered with Maryland Boards of Elections to develop targeted, poll worker training modules to develop awareness of threats in elections processes and equipment</a:t>
            </a:r>
          </a:p>
          <a:p>
            <a:pPr lvl="1"/>
            <a:r>
              <a:rPr lang="en-US" dirty="0"/>
              <a:t>2020 U.S. Elections Assistance Commission Clearinghouse Award for Outstanding Innovation in Election Cybersecurity and Technology</a:t>
            </a:r>
          </a:p>
          <a:p>
            <a:pPr lvl="1"/>
            <a:r>
              <a:rPr lang="en-US" dirty="0"/>
              <a:t>Analyzed risks to mail-based voting processes, updated the EAC’s attack tree, and were the first to develop a relative risk assessment for U.S. elections (Scala et al., 2022)</a:t>
            </a:r>
          </a:p>
          <a:p>
            <a:pPr lvl="2"/>
            <a:r>
              <a:rPr lang="en-US" sz="1800" dirty="0"/>
              <a:t>Demonstrated that mail-based voting increases voter access and disincentivizes attacks from adversaries </a:t>
            </a:r>
          </a:p>
        </p:txBody>
      </p:sp>
      <p:sp>
        <p:nvSpPr>
          <p:cNvPr id="5" name="Slide Number Placeholder 4">
            <a:extLst>
              <a:ext uri="{FF2B5EF4-FFF2-40B4-BE49-F238E27FC236}">
                <a16:creationId xmlns:a16="http://schemas.microsoft.com/office/drawing/2014/main" id="{305612E2-112F-D49F-6898-ECD3472EF70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2101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Results and Recommendations</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r>
              <a:rPr lang="en-US" sz="2800" dirty="0"/>
              <a:t>Considerable uncertainty in information security behaviors among professionals working in supply chain</a:t>
            </a:r>
          </a:p>
          <a:p>
            <a:r>
              <a:rPr lang="en-US" sz="2800" dirty="0"/>
              <a:t>Strong connection of </a:t>
            </a:r>
            <a:r>
              <a:rPr lang="en-US" sz="2800" i="1" dirty="0"/>
              <a:t>Employment Type </a:t>
            </a:r>
            <a:r>
              <a:rPr lang="en-US" sz="2800" dirty="0"/>
              <a:t>and the behaviors, particularly with </a:t>
            </a:r>
            <a:r>
              <a:rPr lang="en-US" sz="2800" i="1" dirty="0"/>
              <a:t>Proactive Awareness </a:t>
            </a:r>
            <a:r>
              <a:rPr lang="en-US" sz="2800" dirty="0"/>
              <a:t>and </a:t>
            </a:r>
            <a:r>
              <a:rPr lang="en-US" sz="2800" i="1" dirty="0"/>
              <a:t>Incident Reporting</a:t>
            </a:r>
          </a:p>
          <a:p>
            <a:r>
              <a:rPr lang="en-US" sz="2800" i="1" dirty="0"/>
              <a:t>Level of comfort using computers</a:t>
            </a:r>
            <a:r>
              <a:rPr lang="en-US" sz="2800" dirty="0"/>
              <a:t>, </a:t>
            </a:r>
            <a:r>
              <a:rPr lang="en-US" sz="2800" i="1" dirty="0"/>
              <a:t>Age</a:t>
            </a:r>
            <a:r>
              <a:rPr lang="en-US" sz="2800" dirty="0"/>
              <a:t> and </a:t>
            </a:r>
            <a:r>
              <a:rPr lang="en-US" sz="2800" i="1" dirty="0"/>
              <a:t>Level of Education </a:t>
            </a:r>
            <a:r>
              <a:rPr lang="en-US" sz="2800" dirty="0"/>
              <a:t>are the other three elements that share information about security behaviors of supply chain professionals</a:t>
            </a:r>
          </a:p>
          <a:p>
            <a:endParaRPr lang="en-US" dirty="0"/>
          </a:p>
        </p:txBody>
      </p:sp>
    </p:spTree>
    <p:extLst>
      <p:ext uri="{BB962C8B-B14F-4D97-AF65-F5344CB8AC3E}">
        <p14:creationId xmlns:p14="http://schemas.microsoft.com/office/powerpoint/2010/main" val="163528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734786" y="330827"/>
            <a:ext cx="7733352" cy="1243418"/>
          </a:xfrm>
        </p:spPr>
        <p:txBody>
          <a:bodyPr>
            <a:normAutofit/>
          </a:bodyPr>
          <a:lstStyle/>
          <a:p>
            <a:r>
              <a:rPr lang="en-US" sz="3600" dirty="0"/>
              <a:t>Results and Recommendations</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pPr>
              <a:spcAft>
                <a:spcPts val="800"/>
              </a:spcAft>
            </a:pPr>
            <a:r>
              <a:rPr lang="en-US" sz="2800" dirty="0"/>
              <a:t>To enhance efficiency in training programs with limited resources, corporations can prioritize the behaviors that exert greater impacts on others</a:t>
            </a:r>
          </a:p>
          <a:p>
            <a:pPr>
              <a:spcAft>
                <a:spcPts val="800"/>
              </a:spcAft>
            </a:pPr>
            <a:r>
              <a:rPr lang="en-US" sz="2800" dirty="0"/>
              <a:t>Connection among behaviors is beneficial when recognizing the impact of one specific behavior on others</a:t>
            </a:r>
          </a:p>
        </p:txBody>
      </p:sp>
    </p:spTree>
    <p:extLst>
      <p:ext uri="{BB962C8B-B14F-4D97-AF65-F5344CB8AC3E}">
        <p14:creationId xmlns:p14="http://schemas.microsoft.com/office/powerpoint/2010/main" val="146569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lstStyle/>
          <a:p>
            <a:r>
              <a:rPr lang="en-US" sz="3600" dirty="0"/>
              <a:t>Conclusion</a:t>
            </a:r>
            <a:endParaRPr lang="en-US" dirty="0"/>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r>
              <a:rPr lang="en-US" sz="2400" dirty="0"/>
              <a:t>Considerable inconsistency the behaviors of supply chain professionals, indicated by high entropy values and occasional frequency of practice</a:t>
            </a:r>
          </a:p>
          <a:p>
            <a:r>
              <a:rPr lang="en-US" sz="2400" dirty="0"/>
              <a:t>The high MI values among the behaviors share the strong connection between them</a:t>
            </a:r>
          </a:p>
          <a:p>
            <a:r>
              <a:rPr lang="en-US" sz="2400" dirty="0"/>
              <a:t>Strong dependency between behaviors and demographics</a:t>
            </a:r>
          </a:p>
          <a:p>
            <a:r>
              <a:rPr lang="en-US" sz="2400" dirty="0"/>
              <a:t>These connections are useful for improving or designing training programs, prioritizing groups of actions for specific groups to mitigate potential cyber incidents caused by human errors</a:t>
            </a:r>
          </a:p>
        </p:txBody>
      </p:sp>
    </p:spTree>
    <p:extLst>
      <p:ext uri="{BB962C8B-B14F-4D97-AF65-F5344CB8AC3E}">
        <p14:creationId xmlns:p14="http://schemas.microsoft.com/office/powerpoint/2010/main" val="35236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B71813-183F-FE4C-A516-0E715D3A5DB1}"/>
              </a:ext>
            </a:extLst>
          </p:cNvPr>
          <p:cNvSpPr>
            <a:spLocks noGrp="1"/>
          </p:cNvSpPr>
          <p:nvPr>
            <p:ph type="body" sz="quarter" idx="18"/>
          </p:nvPr>
        </p:nvSpPr>
        <p:spPr/>
        <p:txBody>
          <a:bodyPr/>
          <a:lstStyle/>
          <a:p>
            <a:endParaRPr lang="en-US" dirty="0"/>
          </a:p>
        </p:txBody>
      </p:sp>
      <p:sp>
        <p:nvSpPr>
          <p:cNvPr id="4" name="Text Placeholder 3">
            <a:extLst>
              <a:ext uri="{FF2B5EF4-FFF2-40B4-BE49-F238E27FC236}">
                <a16:creationId xmlns:a16="http://schemas.microsoft.com/office/drawing/2014/main" id="{DD7CBD34-A684-8541-8598-C8B582350483}"/>
              </a:ext>
            </a:extLst>
          </p:cNvPr>
          <p:cNvSpPr>
            <a:spLocks noGrp="1"/>
          </p:cNvSpPr>
          <p:nvPr>
            <p:ph type="body" sz="quarter" idx="19"/>
          </p:nvPr>
        </p:nvSpPr>
        <p:spPr/>
        <p:txBody>
          <a:bodyPr/>
          <a:lstStyle/>
          <a:p>
            <a:pPr marL="0" indent="0">
              <a:buNone/>
            </a:pPr>
            <a:r>
              <a:rPr lang="en-US" sz="2800" dirty="0"/>
              <a:t>Dr. Josh </a:t>
            </a:r>
            <a:r>
              <a:rPr lang="en-US" sz="2800" dirty="0" err="1"/>
              <a:t>Dehlinger</a:t>
            </a:r>
            <a:endParaRPr lang="en-US" sz="2800" dirty="0"/>
          </a:p>
          <a:p>
            <a:pPr marL="0" indent="0">
              <a:buNone/>
            </a:pPr>
            <a:r>
              <a:rPr lang="en-US" sz="2800" dirty="0" err="1"/>
              <a:t>jdehlinger@towson.edu</a:t>
            </a:r>
            <a:endParaRPr lang="en-US" sz="2800" dirty="0"/>
          </a:p>
          <a:p>
            <a:endParaRPr lang="en-US" dirty="0"/>
          </a:p>
        </p:txBody>
      </p:sp>
    </p:spTree>
    <p:extLst>
      <p:ext uri="{BB962C8B-B14F-4D97-AF65-F5344CB8AC3E}">
        <p14:creationId xmlns:p14="http://schemas.microsoft.com/office/powerpoint/2010/main" val="132244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Problem Motivation</a:t>
            </a:r>
          </a:p>
        </p:txBody>
      </p:sp>
      <p:sp>
        <p:nvSpPr>
          <p:cNvPr id="4"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r>
              <a:rPr lang="en-US" sz="2800" dirty="0"/>
              <a:t>In 2022, 633% year over year increase in attacks, hitting over 88,000 known instances </a:t>
            </a:r>
            <a:r>
              <a:rPr lang="en-US" sz="2000" dirty="0"/>
              <a:t>(</a:t>
            </a:r>
            <a:r>
              <a:rPr lang="en-US" sz="2000" dirty="0" err="1"/>
              <a:t>Sonatype</a:t>
            </a:r>
            <a:r>
              <a:rPr lang="en-US" sz="2000" dirty="0"/>
              <a:t>, 2022)</a:t>
            </a:r>
            <a:endParaRPr lang="en-US" sz="2800" dirty="0"/>
          </a:p>
          <a:p>
            <a:pPr>
              <a:tabLst>
                <a:tab pos="5641975" algn="l"/>
              </a:tabLst>
            </a:pPr>
            <a:r>
              <a:rPr lang="en-US" sz="2800" dirty="0"/>
              <a:t>74% of all breaches include the </a:t>
            </a:r>
            <a:r>
              <a:rPr lang="en-US" sz="2800" i="1" dirty="0">
                <a:solidFill>
                  <a:srgbClr val="C00000"/>
                </a:solidFill>
              </a:rPr>
              <a:t>human element</a:t>
            </a:r>
            <a:r>
              <a:rPr lang="en-US" sz="2800" dirty="0"/>
              <a:t> </a:t>
            </a:r>
            <a:r>
              <a:rPr lang="en-US" sz="2000" dirty="0"/>
              <a:t>(Error, Privilege Misuse, Use of stolen credentials or Social Engineering) </a:t>
            </a:r>
            <a:r>
              <a:rPr lang="en-US" sz="2800" i="1" dirty="0"/>
              <a:t> </a:t>
            </a:r>
          </a:p>
          <a:p>
            <a:r>
              <a:rPr lang="en-US" sz="2800" dirty="0"/>
              <a:t>Cybersecurity in supply chain cannot be viewed as an IT problem only, it’s a people, processes, and knowledge problem </a:t>
            </a:r>
            <a:r>
              <a:rPr lang="en-US" sz="2000" dirty="0"/>
              <a:t>(NIST)</a:t>
            </a:r>
          </a:p>
        </p:txBody>
      </p:sp>
    </p:spTree>
    <p:extLst>
      <p:ext uri="{BB962C8B-B14F-4D97-AF65-F5344CB8AC3E}">
        <p14:creationId xmlns:p14="http://schemas.microsoft.com/office/powerpoint/2010/main" val="150286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Problem Motivation</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a:bodyPr>
          <a:lstStyle/>
          <a:p>
            <a:r>
              <a:rPr lang="en-US" sz="2800" dirty="0"/>
              <a:t>The research will analyze the information security behaviors of supply chain professionals:</a:t>
            </a:r>
          </a:p>
          <a:p>
            <a:pPr lvl="1">
              <a:buFont typeface="Courier New" panose="02070309020205020404" pitchFamily="49" charset="0"/>
              <a:buChar char="o"/>
            </a:pPr>
            <a:r>
              <a:rPr lang="en-US" sz="2800" dirty="0"/>
              <a:t>Which behaviors are posing threat to information security</a:t>
            </a:r>
          </a:p>
          <a:p>
            <a:pPr lvl="1">
              <a:buFont typeface="Courier New" panose="02070309020205020404" pitchFamily="49" charset="0"/>
              <a:buChar char="o"/>
            </a:pPr>
            <a:r>
              <a:rPr lang="en-US" sz="2800" dirty="0"/>
              <a:t>Which behaviors have strong relationships with each other</a:t>
            </a:r>
          </a:p>
          <a:p>
            <a:pPr lvl="1">
              <a:buFont typeface="Courier New" panose="02070309020205020404" pitchFamily="49" charset="0"/>
              <a:buChar char="o"/>
            </a:pPr>
            <a:r>
              <a:rPr lang="en-US" sz="2800" dirty="0"/>
              <a:t>Which demographics can provide more information about security behaviors</a:t>
            </a:r>
          </a:p>
          <a:p>
            <a:pPr lvl="1">
              <a:buFont typeface="Courier New" panose="02070309020205020404" pitchFamily="49" charset="0"/>
              <a:buChar char="o"/>
            </a:pPr>
            <a:r>
              <a:rPr lang="en-US" sz="2800" dirty="0"/>
              <a:t>Which behaviors bring back more efficiencies for specific groups of employees with similar characteristics</a:t>
            </a:r>
          </a:p>
          <a:p>
            <a:pPr marL="457200" lvl="1" indent="0">
              <a:buNone/>
            </a:pPr>
            <a:endParaRPr lang="en-US" dirty="0"/>
          </a:p>
          <a:p>
            <a:pPr lvl="1">
              <a:buFont typeface="Courier New" panose="02070309020205020404" pitchFamily="49" charset="0"/>
              <a:buChar char="o"/>
            </a:pPr>
            <a:endParaRPr lang="en-US" dirty="0"/>
          </a:p>
          <a:p>
            <a:pPr marL="0" indent="0">
              <a:buNone/>
            </a:pPr>
            <a:endParaRPr lang="en-US" dirty="0"/>
          </a:p>
        </p:txBody>
      </p:sp>
    </p:spTree>
    <p:extLst>
      <p:ext uri="{BB962C8B-B14F-4D97-AF65-F5344CB8AC3E}">
        <p14:creationId xmlns:p14="http://schemas.microsoft.com/office/powerpoint/2010/main" val="191374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lstStyle/>
          <a:p>
            <a:r>
              <a:rPr lang="en-US" sz="3600" dirty="0"/>
              <a:t>Background</a:t>
            </a:r>
            <a:endParaRPr lang="en-US" dirty="0"/>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fontScale="55000" lnSpcReduction="20000"/>
          </a:bodyPr>
          <a:lstStyle/>
          <a:p>
            <a:pPr>
              <a:lnSpc>
                <a:spcPct val="110000"/>
              </a:lnSpc>
            </a:pPr>
            <a:r>
              <a:rPr lang="en-US" sz="5100" dirty="0"/>
              <a:t>A limited number of papers adopting quantitative research approaches to study cybersecurity in logistics and supply chain management </a:t>
            </a:r>
            <a:r>
              <a:rPr lang="en-US" sz="3600" dirty="0"/>
              <a:t>(</a:t>
            </a:r>
            <a:r>
              <a:rPr lang="en-US" sz="3600" i="1" dirty="0"/>
              <a:t>Chung et al., 2020)</a:t>
            </a:r>
            <a:endParaRPr lang="en-US" sz="3600" dirty="0"/>
          </a:p>
          <a:p>
            <a:pPr>
              <a:lnSpc>
                <a:spcPct val="110000"/>
              </a:lnSpc>
            </a:pPr>
            <a:r>
              <a:rPr lang="en-US" sz="5100" dirty="0"/>
              <a:t>Humans, intentionally or through negligence, are a great potential risk to the security of information assets </a:t>
            </a:r>
            <a:r>
              <a:rPr lang="en-US" sz="3600" dirty="0"/>
              <a:t>(</a:t>
            </a:r>
            <a:r>
              <a:rPr lang="en-US" sz="3600" i="1" dirty="0"/>
              <a:t>Safa &amp; Maple, 2016</a:t>
            </a:r>
            <a:r>
              <a:rPr lang="en-US" sz="3600" dirty="0"/>
              <a:t>)</a:t>
            </a:r>
          </a:p>
          <a:p>
            <a:r>
              <a:rPr lang="en-US" sz="5100" dirty="0"/>
              <a:t>Information security initiatives have a positive influence on an organization’s supply chain robustness</a:t>
            </a:r>
            <a:r>
              <a:rPr lang="en-US" sz="2600" dirty="0"/>
              <a:t>:</a:t>
            </a:r>
          </a:p>
          <a:p>
            <a:pPr lvl="1">
              <a:buFont typeface="Courier New" panose="02070309020205020404" pitchFamily="49" charset="0"/>
              <a:buChar char="o"/>
            </a:pPr>
            <a:r>
              <a:rPr lang="en-US" sz="3200" dirty="0"/>
              <a:t>Physical and logical access controls</a:t>
            </a:r>
          </a:p>
          <a:p>
            <a:pPr lvl="1">
              <a:buFont typeface="Courier New" panose="02070309020205020404" pitchFamily="49" charset="0"/>
              <a:buChar char="o"/>
            </a:pPr>
            <a:r>
              <a:rPr lang="en-US" sz="3200" dirty="0"/>
              <a:t>Good cultural climate</a:t>
            </a:r>
          </a:p>
          <a:p>
            <a:pPr lvl="1">
              <a:buFont typeface="Courier New" panose="02070309020205020404" pitchFamily="49" charset="0"/>
              <a:buChar char="o"/>
            </a:pPr>
            <a:r>
              <a:rPr lang="en-US" sz="3200" dirty="0"/>
              <a:t>Training and awareness</a:t>
            </a:r>
          </a:p>
          <a:p>
            <a:pPr lvl="1">
              <a:buFont typeface="Courier New" panose="02070309020205020404" pitchFamily="49" charset="0"/>
              <a:buChar char="o"/>
            </a:pPr>
            <a:r>
              <a:rPr lang="en-US" sz="3200" dirty="0"/>
              <a:t>Well- documented security policies</a:t>
            </a:r>
          </a:p>
          <a:p>
            <a:pPr lvl="1">
              <a:buFont typeface="Courier New" panose="02070309020205020404" pitchFamily="49" charset="0"/>
              <a:buChar char="o"/>
            </a:pPr>
            <a:r>
              <a:rPr lang="en-US" sz="3200" dirty="0"/>
              <a:t>Open communication channels	</a:t>
            </a:r>
            <a:r>
              <a:rPr lang="en-US" dirty="0"/>
              <a:t>	</a:t>
            </a:r>
          </a:p>
        </p:txBody>
      </p:sp>
    </p:spTree>
    <p:extLst>
      <p:ext uri="{BB962C8B-B14F-4D97-AF65-F5344CB8AC3E}">
        <p14:creationId xmlns:p14="http://schemas.microsoft.com/office/powerpoint/2010/main" val="26980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lstStyle/>
          <a:p>
            <a:r>
              <a:rPr lang="en-US" sz="3600" dirty="0"/>
              <a:t>Background</a:t>
            </a:r>
            <a:endParaRPr lang="en-US" dirty="0"/>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p:txBody>
          <a:bodyPr>
            <a:normAutofit fontScale="77500" lnSpcReduction="20000"/>
          </a:bodyPr>
          <a:lstStyle/>
          <a:p>
            <a:pPr>
              <a:lnSpc>
                <a:spcPct val="110000"/>
              </a:lnSpc>
            </a:pPr>
            <a:r>
              <a:rPr lang="en-US" sz="3800" dirty="0"/>
              <a:t>Most employees make more mistakes when they are stressed, over two-fifths say they are more error-prone when they are tired and distracted</a:t>
            </a:r>
          </a:p>
          <a:p>
            <a:pPr>
              <a:lnSpc>
                <a:spcPct val="110000"/>
              </a:lnSpc>
            </a:pPr>
            <a:r>
              <a:rPr lang="en-US" sz="3800" dirty="0"/>
              <a:t>Mistakes can have serious consequences for cybersecurity, especially when people are in control of so much sensitive data - such as customers, financial and employee information - and systems</a:t>
            </a:r>
          </a:p>
          <a:p>
            <a:pPr>
              <a:lnSpc>
                <a:spcPct val="110000"/>
              </a:lnSpc>
            </a:pPr>
            <a:r>
              <a:rPr lang="en-US" sz="3800" dirty="0"/>
              <a:t>Training is incredibly important in raising employee awareness, “needs to be tailored if it’s going to resonate and stick”</a:t>
            </a:r>
            <a:endParaRPr lang="en-US" sz="1900" dirty="0"/>
          </a:p>
          <a:p>
            <a:pPr marL="0" indent="0">
              <a:buNone/>
            </a:pPr>
            <a:endParaRPr lang="en-US" dirty="0"/>
          </a:p>
        </p:txBody>
      </p:sp>
    </p:spTree>
    <p:extLst>
      <p:ext uri="{BB962C8B-B14F-4D97-AF65-F5344CB8AC3E}">
        <p14:creationId xmlns:p14="http://schemas.microsoft.com/office/powerpoint/2010/main" val="1945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8C9A-6633-EA4F-2E76-D7B0608DDCF5}"/>
              </a:ext>
            </a:extLst>
          </p:cNvPr>
          <p:cNvSpPr>
            <a:spLocks noGrp="1"/>
          </p:cNvSpPr>
          <p:nvPr>
            <p:ph type="title"/>
          </p:nvPr>
        </p:nvSpPr>
        <p:spPr>
          <a:xfrm>
            <a:off x="498763" y="425040"/>
            <a:ext cx="11194474" cy="1035171"/>
          </a:xfrm>
        </p:spPr>
        <p:txBody>
          <a:bodyPr>
            <a:noAutofit/>
          </a:bodyPr>
          <a:lstStyle/>
          <a:p>
            <a:r>
              <a:rPr lang="en-US" sz="3600" dirty="0"/>
              <a:t>Security Behaviors and Intentions Scale Inventory </a:t>
            </a:r>
          </a:p>
        </p:txBody>
      </p:sp>
      <p:graphicFrame>
        <p:nvGraphicFramePr>
          <p:cNvPr id="9" name="Content Placeholder 8">
            <a:extLst>
              <a:ext uri="{FF2B5EF4-FFF2-40B4-BE49-F238E27FC236}">
                <a16:creationId xmlns:a16="http://schemas.microsoft.com/office/drawing/2014/main" id="{3610B097-0860-F29A-EB26-C2D295DC0DC8}"/>
              </a:ext>
            </a:extLst>
          </p:cNvPr>
          <p:cNvGraphicFramePr>
            <a:graphicFrameLocks noGrp="1"/>
          </p:cNvGraphicFramePr>
          <p:nvPr>
            <p:ph sz="half" idx="1"/>
          </p:nvPr>
        </p:nvGraphicFramePr>
        <p:xfrm>
          <a:off x="354516" y="1460211"/>
          <a:ext cx="6146037" cy="4367985"/>
        </p:xfrm>
        <a:graphic>
          <a:graphicData uri="http://schemas.openxmlformats.org/drawingml/2006/table">
            <a:tbl>
              <a:tblPr>
                <a:tableStyleId>{00A15C55-8517-42AA-B614-E9B94910E393}</a:tableStyleId>
              </a:tblPr>
              <a:tblGrid>
                <a:gridCol w="271646">
                  <a:extLst>
                    <a:ext uri="{9D8B030D-6E8A-4147-A177-3AD203B41FA5}">
                      <a16:colId xmlns:a16="http://schemas.microsoft.com/office/drawing/2014/main" val="2928950202"/>
                    </a:ext>
                  </a:extLst>
                </a:gridCol>
                <a:gridCol w="5874391">
                  <a:extLst>
                    <a:ext uri="{9D8B030D-6E8A-4147-A177-3AD203B41FA5}">
                      <a16:colId xmlns:a16="http://schemas.microsoft.com/office/drawing/2014/main" val="2520514319"/>
                    </a:ext>
                  </a:extLst>
                </a:gridCol>
              </a:tblGrid>
              <a:tr h="185250">
                <a:tc gridSpan="2">
                  <a:txBody>
                    <a:bodyPr/>
                    <a:lstStyle/>
                    <a:p>
                      <a:pPr algn="ctr" fontAlgn="b"/>
                      <a:r>
                        <a:rPr lang="en-US" sz="1200" u="none" strike="noStrike">
                          <a:effectLst/>
                        </a:rPr>
                        <a:t>SeBIS Inventory Questions</a:t>
                      </a:r>
                      <a:endParaRPr lang="en-US" sz="12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225511156"/>
                  </a:ext>
                </a:extLst>
              </a:tr>
              <a:tr h="185250">
                <a:tc gridSpan="2">
                  <a:txBody>
                    <a:bodyPr/>
                    <a:lstStyle/>
                    <a:p>
                      <a:pPr algn="l" fontAlgn="b"/>
                      <a:r>
                        <a:rPr lang="en-US" sz="1100" u="none" strike="noStrike" dirty="0">
                          <a:effectLst/>
                        </a:rPr>
                        <a:t>Device Securement</a:t>
                      </a:r>
                      <a:endParaRPr lang="en-US" sz="11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4251999493"/>
                  </a:ext>
                </a:extLst>
              </a:tr>
              <a:tr h="185250">
                <a:tc>
                  <a:txBody>
                    <a:bodyPr/>
                    <a:lstStyle/>
                    <a:p>
                      <a:pPr algn="ctr" fontAlgn="b"/>
                      <a:r>
                        <a:rPr lang="en-US" sz="1100" u="none" strike="noStrike">
                          <a:effectLst/>
                        </a:rPr>
                        <a:t>F1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set my computer screen to automatically lock (i.e., sleep) if I don't use it for a prolonged period of time.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892124"/>
                  </a:ext>
                </a:extLst>
              </a:tr>
              <a:tr h="185250">
                <a:tc>
                  <a:txBody>
                    <a:bodyPr/>
                    <a:lstStyle/>
                    <a:p>
                      <a:pPr algn="ctr" fontAlgn="b"/>
                      <a:r>
                        <a:rPr lang="en-US" sz="1100" u="none" strike="noStrike">
                          <a:effectLst/>
                        </a:rPr>
                        <a:t>F2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use a password/passcode to unlock my laptop or tablet.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7557990"/>
                  </a:ext>
                </a:extLst>
              </a:tr>
              <a:tr h="185250">
                <a:tc>
                  <a:txBody>
                    <a:bodyPr/>
                    <a:lstStyle/>
                    <a:p>
                      <a:pPr algn="ctr" fontAlgn="b"/>
                      <a:r>
                        <a:rPr lang="en-US" sz="1100" u="none" strike="noStrike">
                          <a:effectLst/>
                        </a:rPr>
                        <a:t>F3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manually lock my computer screen when I step away from it.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5522172"/>
                  </a:ext>
                </a:extLst>
              </a:tr>
              <a:tr h="185250">
                <a:tc>
                  <a:txBody>
                    <a:bodyPr/>
                    <a:lstStyle/>
                    <a:p>
                      <a:pPr algn="ctr" fontAlgn="b"/>
                      <a:r>
                        <a:rPr lang="en-US" sz="1100" u="none" strike="noStrike">
                          <a:effectLst/>
                        </a:rPr>
                        <a:t>F4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 use a PIN or passcode to unlock my mobile phone.</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5264331"/>
                  </a:ext>
                </a:extLst>
              </a:tr>
              <a:tr h="0">
                <a:tc gridSpan="2">
                  <a:txBody>
                    <a:bodyPr/>
                    <a:lstStyle/>
                    <a:p>
                      <a:pPr algn="l" fontAlgn="b"/>
                      <a:r>
                        <a:rPr lang="en-US" sz="1100" u="none" strike="noStrike">
                          <a:effectLst/>
                        </a:rPr>
                        <a:t>Password Generation</a:t>
                      </a:r>
                      <a:endParaRPr lang="en-US" sz="11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4236694307"/>
                  </a:ext>
                </a:extLst>
              </a:tr>
              <a:tr h="185250">
                <a:tc>
                  <a:txBody>
                    <a:bodyPr/>
                    <a:lstStyle/>
                    <a:p>
                      <a:pPr algn="ctr" fontAlgn="b"/>
                      <a:r>
                        <a:rPr lang="en-US" sz="1100" u="none" strike="noStrike">
                          <a:effectLst/>
                        </a:rPr>
                        <a:t>F5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do not change my passwords, unless I have to.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5816830"/>
                  </a:ext>
                </a:extLst>
              </a:tr>
              <a:tr h="185250">
                <a:tc>
                  <a:txBody>
                    <a:bodyPr/>
                    <a:lstStyle/>
                    <a:p>
                      <a:pPr algn="ctr" fontAlgn="b"/>
                      <a:r>
                        <a:rPr lang="en-US" sz="1100" u="none" strike="noStrike">
                          <a:effectLst/>
                        </a:rPr>
                        <a:t>F6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use different passwords for different accounts that I have.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9376085"/>
                  </a:ext>
                </a:extLst>
              </a:tr>
              <a:tr h="314347">
                <a:tc>
                  <a:txBody>
                    <a:bodyPr/>
                    <a:lstStyle/>
                    <a:p>
                      <a:pPr algn="ctr" fontAlgn="b"/>
                      <a:r>
                        <a:rPr lang="en-US" sz="1100" u="none" strike="noStrike">
                          <a:effectLst/>
                        </a:rPr>
                        <a:t>F7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When I create a new online account, I try to use a password that goes beyond the site's minimum requirements.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301339"/>
                  </a:ext>
                </a:extLst>
              </a:tr>
              <a:tr h="185250">
                <a:tc>
                  <a:txBody>
                    <a:bodyPr/>
                    <a:lstStyle/>
                    <a:p>
                      <a:pPr algn="ctr" fontAlgn="b"/>
                      <a:r>
                        <a:rPr lang="en-US" sz="1100" u="none" strike="noStrike">
                          <a:effectLst/>
                        </a:rPr>
                        <a:t>F8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do not include special characters in my password if it's not required.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7225007"/>
                  </a:ext>
                </a:extLst>
              </a:tr>
              <a:tr h="185250">
                <a:tc gridSpan="2">
                  <a:txBody>
                    <a:bodyPr/>
                    <a:lstStyle/>
                    <a:p>
                      <a:pPr algn="l" fontAlgn="b"/>
                      <a:r>
                        <a:rPr lang="en-US" sz="1100" u="none" strike="noStrike" dirty="0">
                          <a:effectLst/>
                        </a:rPr>
                        <a:t>Proactive Awareness</a:t>
                      </a:r>
                      <a:endParaRPr lang="en-US" sz="11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274299540"/>
                  </a:ext>
                </a:extLst>
              </a:tr>
              <a:tr h="185250">
                <a:tc>
                  <a:txBody>
                    <a:bodyPr/>
                    <a:lstStyle/>
                    <a:p>
                      <a:pPr algn="ctr" fontAlgn="b"/>
                      <a:r>
                        <a:rPr lang="en-US" sz="1100" u="none" strike="noStrike">
                          <a:effectLst/>
                        </a:rPr>
                        <a:t>F9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When someone sends me a link, I open it without verifying where it goes.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0220074"/>
                  </a:ext>
                </a:extLst>
              </a:tr>
              <a:tr h="185250">
                <a:tc>
                  <a:txBody>
                    <a:bodyPr/>
                    <a:lstStyle/>
                    <a:p>
                      <a:pPr algn="ctr" fontAlgn="b"/>
                      <a:r>
                        <a:rPr lang="en-US" sz="1100" u="none" strike="noStrike">
                          <a:effectLst/>
                        </a:rPr>
                        <a:t>F10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know what website I'm visiting based on its look and feel, rather than by looking at the URL bar.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7660384"/>
                  </a:ext>
                </a:extLst>
              </a:tr>
              <a:tr h="314347">
                <a:tc>
                  <a:txBody>
                    <a:bodyPr/>
                    <a:lstStyle/>
                    <a:p>
                      <a:pPr algn="ctr" fontAlgn="b"/>
                      <a:r>
                        <a:rPr lang="en-US" sz="1100" u="none" strike="noStrike">
                          <a:effectLst/>
                        </a:rPr>
                        <a:t>F11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 submit information to websites without first verifying that it will be sent securely (e.g., SSL, https, a lock icon).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1267808"/>
                  </a:ext>
                </a:extLst>
              </a:tr>
              <a:tr h="185250">
                <a:tc>
                  <a:txBody>
                    <a:bodyPr/>
                    <a:lstStyle/>
                    <a:p>
                      <a:pPr algn="ctr" fontAlgn="b"/>
                      <a:r>
                        <a:rPr lang="en-US" sz="1100" u="none" strike="noStrike" dirty="0">
                          <a:effectLst/>
                        </a:rPr>
                        <a:t>.F12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When browsing websites, I mouse over links to see where they go, before clicking them.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041147"/>
                  </a:ext>
                </a:extLst>
              </a:tr>
              <a:tr h="185250">
                <a:tc>
                  <a:txBody>
                    <a:bodyPr/>
                    <a:lstStyle/>
                    <a:p>
                      <a:pPr algn="ctr" fontAlgn="b"/>
                      <a:r>
                        <a:rPr lang="en-US" sz="1100" u="none" strike="noStrike">
                          <a:effectLst/>
                        </a:rPr>
                        <a:t>F13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If I discover a security problem, I continue what I was doing because I assume someone else will fix it.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243565"/>
                  </a:ext>
                </a:extLst>
              </a:tr>
              <a:tr h="185250">
                <a:tc gridSpan="2">
                  <a:txBody>
                    <a:bodyPr/>
                    <a:lstStyle/>
                    <a:p>
                      <a:pPr algn="l" fontAlgn="b"/>
                      <a:r>
                        <a:rPr lang="en-US" sz="1100" u="none" strike="noStrike">
                          <a:effectLst/>
                        </a:rPr>
                        <a:t>Updating</a:t>
                      </a:r>
                      <a:endParaRPr lang="en-US" sz="11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158007376"/>
                  </a:ext>
                </a:extLst>
              </a:tr>
              <a:tr h="185250">
                <a:tc>
                  <a:txBody>
                    <a:bodyPr/>
                    <a:lstStyle/>
                    <a:p>
                      <a:pPr algn="ctr" fontAlgn="b"/>
                      <a:r>
                        <a:rPr lang="en-US" sz="1100" u="none" strike="noStrike">
                          <a:effectLst/>
                        </a:rPr>
                        <a:t>F14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When I'm prompted about a software update, I install it right away.</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5042369"/>
                  </a:ext>
                </a:extLst>
              </a:tr>
              <a:tr h="185250">
                <a:tc>
                  <a:txBody>
                    <a:bodyPr/>
                    <a:lstStyle/>
                    <a:p>
                      <a:pPr algn="ctr" fontAlgn="b"/>
                      <a:r>
                        <a:rPr lang="en-US" sz="1100" u="none" strike="noStrike">
                          <a:effectLst/>
                        </a:rPr>
                        <a:t>F15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 try to make sure that the programs I use are up-to-date.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4377736"/>
                  </a:ext>
                </a:extLst>
              </a:tr>
              <a:tr h="185250">
                <a:tc>
                  <a:txBody>
                    <a:bodyPr/>
                    <a:lstStyle/>
                    <a:p>
                      <a:pPr algn="ctr" fontAlgn="b"/>
                      <a:r>
                        <a:rPr lang="en-US" sz="1100" u="none" strike="noStrike">
                          <a:effectLst/>
                        </a:rPr>
                        <a:t>F16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 verify that my anti-virus software has been regularly updating itself.</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0859946"/>
                  </a:ext>
                </a:extLst>
              </a:tr>
            </a:tbl>
          </a:graphicData>
        </a:graphic>
      </p:graphicFrame>
      <p:sp>
        <p:nvSpPr>
          <p:cNvPr id="10" name="Content Placeholder 9">
            <a:extLst>
              <a:ext uri="{FF2B5EF4-FFF2-40B4-BE49-F238E27FC236}">
                <a16:creationId xmlns:a16="http://schemas.microsoft.com/office/drawing/2014/main" id="{4B696F6D-2196-12F3-AA1A-C221D18A4232}"/>
              </a:ext>
            </a:extLst>
          </p:cNvPr>
          <p:cNvSpPr>
            <a:spLocks noGrp="1"/>
          </p:cNvSpPr>
          <p:nvPr>
            <p:ph sz="half" idx="2"/>
          </p:nvPr>
        </p:nvSpPr>
        <p:spPr>
          <a:xfrm>
            <a:off x="7091916" y="1460211"/>
            <a:ext cx="4261884" cy="4550410"/>
          </a:xfrm>
        </p:spPr>
        <p:txBody>
          <a:bodyPr>
            <a:normAutofit lnSpcReduction="10000"/>
          </a:bodyPr>
          <a:lstStyle/>
          <a:p>
            <a:r>
              <a:rPr lang="en-US" sz="2400" dirty="0">
                <a:effectLst/>
                <a:latin typeface="LinLibertineT"/>
              </a:rPr>
              <a:t>Validated and accepted by the usable security community to create characterizations based on the respondents’ level of cyber and computer security knowledge and savvy </a:t>
            </a:r>
            <a:endParaRPr lang="en-US" sz="3600" dirty="0"/>
          </a:p>
          <a:p>
            <a:r>
              <a:rPr lang="en-US" sz="2400" dirty="0">
                <a:effectLst/>
                <a:latin typeface="LinLibertineT"/>
              </a:rPr>
              <a:t>Measures participant intentions related to security and how those intentions may vary between individuals; it does not measure or predict actual behavior </a:t>
            </a:r>
          </a:p>
        </p:txBody>
      </p:sp>
      <p:sp>
        <p:nvSpPr>
          <p:cNvPr id="5" name="Slide Number Placeholder 4">
            <a:extLst>
              <a:ext uri="{FF2B5EF4-FFF2-40B4-BE49-F238E27FC236}">
                <a16:creationId xmlns:a16="http://schemas.microsoft.com/office/drawing/2014/main" id="{30DE4472-10F2-1B8A-80E7-6136BE10BD8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1768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43E3-34C1-46DC-9731-4795FD4A082B}"/>
              </a:ext>
            </a:extLst>
          </p:cNvPr>
          <p:cNvSpPr>
            <a:spLocks noGrp="1"/>
          </p:cNvSpPr>
          <p:nvPr>
            <p:ph type="title"/>
          </p:nvPr>
        </p:nvSpPr>
        <p:spPr>
          <a:xfrm>
            <a:off x="609600" y="48604"/>
            <a:ext cx="7858539" cy="1243418"/>
          </a:xfrm>
        </p:spPr>
        <p:txBody>
          <a:bodyPr>
            <a:normAutofit/>
          </a:bodyPr>
          <a:lstStyle/>
          <a:p>
            <a:r>
              <a:rPr lang="en-US" sz="3600" dirty="0"/>
              <a:t>Data</a:t>
            </a:r>
          </a:p>
        </p:txBody>
      </p:sp>
      <p:sp>
        <p:nvSpPr>
          <p:cNvPr id="5" name="Content Placeholder 3">
            <a:extLst>
              <a:ext uri="{FF2B5EF4-FFF2-40B4-BE49-F238E27FC236}">
                <a16:creationId xmlns:a16="http://schemas.microsoft.com/office/drawing/2014/main" id="{CBF41078-F088-49B3-A1AF-878989F41807}"/>
              </a:ext>
            </a:extLst>
          </p:cNvPr>
          <p:cNvSpPr>
            <a:spLocks noGrp="1"/>
          </p:cNvSpPr>
          <p:nvPr>
            <p:ph idx="1"/>
          </p:nvPr>
        </p:nvSpPr>
        <p:spPr>
          <a:xfrm>
            <a:off x="609600" y="1613140"/>
            <a:ext cx="11201400" cy="4118189"/>
          </a:xfrm>
        </p:spPr>
        <p:txBody>
          <a:bodyPr>
            <a:normAutofit/>
          </a:bodyPr>
          <a:lstStyle/>
          <a:p>
            <a:r>
              <a:rPr lang="en-US" sz="2400" dirty="0"/>
              <a:t>Likert-scale questionnaire include:	</a:t>
            </a:r>
          </a:p>
          <a:p>
            <a:pPr lvl="1">
              <a:buFont typeface="Courier New" panose="02070309020205020404" pitchFamily="49" charset="0"/>
              <a:buChar char="o"/>
            </a:pPr>
            <a:r>
              <a:rPr lang="en-US" sz="2400" dirty="0">
                <a:latin typeface="Calibri" panose="020F0502020204030204" pitchFamily="34" charset="0"/>
                <a:cs typeface="Times New Roman" panose="02020603050405020304" pitchFamily="18" charset="0"/>
              </a:rPr>
              <a:t>16 </a:t>
            </a:r>
            <a:r>
              <a:rPr lang="en-US" sz="2400" dirty="0" err="1">
                <a:latin typeface="Calibri" panose="020F0502020204030204" pitchFamily="34" charset="0"/>
                <a:cs typeface="Times New Roman" panose="02020603050405020304" pitchFamily="18" charset="0"/>
              </a:rPr>
              <a:t>SeBIS</a:t>
            </a:r>
            <a:r>
              <a:rPr lang="en-US" sz="2400" dirty="0">
                <a:latin typeface="Calibri" panose="020F0502020204030204" pitchFamily="34" charset="0"/>
                <a:cs typeface="Times New Roman" panose="02020603050405020304" pitchFamily="18" charset="0"/>
              </a:rPr>
              <a:t> questions, measuring factors like </a:t>
            </a:r>
            <a:r>
              <a:rPr lang="en-US" sz="2400" i="1" dirty="0">
                <a:latin typeface="Calibri" panose="020F0502020204030204" pitchFamily="34" charset="0"/>
                <a:cs typeface="Times New Roman" panose="02020603050405020304" pitchFamily="18" charset="0"/>
              </a:rPr>
              <a:t>Device Securement, Password Generation, Proactive Awareness, Updating</a:t>
            </a:r>
            <a:endParaRPr lang="en-US" sz="2400" dirty="0">
              <a:latin typeface="Calibri" panose="020F0502020204030204" pitchFamily="34" charset="0"/>
              <a:cs typeface="Times New Roman" panose="02020603050405020304" pitchFamily="18" charset="0"/>
            </a:endParaRPr>
          </a:p>
          <a:p>
            <a:r>
              <a:rPr lang="en-US" sz="2400" dirty="0"/>
              <a:t>Data collected during Summer 2022, a final usable dataset of 763 responses was obtained, comprised individuals from various occupations</a:t>
            </a:r>
          </a:p>
          <a:p>
            <a:r>
              <a:rPr lang="en-US" sz="2400" dirty="0"/>
              <a:t>In this research, we will analyze a sub-sample N = 167, consisting of people working from different sectors within the supply chain field:</a:t>
            </a:r>
          </a:p>
          <a:p>
            <a:pPr lvl="1">
              <a:buFont typeface="Courier New" panose="02070309020205020404" pitchFamily="49" charset="0"/>
              <a:buChar char="o"/>
            </a:pPr>
            <a:r>
              <a:rPr lang="en-US" sz="2400" dirty="0">
                <a:latin typeface="Calibri" panose="020F0502020204030204" pitchFamily="34" charset="0"/>
                <a:cs typeface="Times New Roman" panose="02020603050405020304" pitchFamily="18" charset="0"/>
              </a:rPr>
              <a:t>Construction, Manufacturing, Transportation and warehousing, Retail Trade, Wholesale Trade</a:t>
            </a:r>
          </a:p>
        </p:txBody>
      </p:sp>
    </p:spTree>
    <p:extLst>
      <p:ext uri="{BB962C8B-B14F-4D97-AF65-F5344CB8AC3E}">
        <p14:creationId xmlns:p14="http://schemas.microsoft.com/office/powerpoint/2010/main" val="99361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numbers and percentages&#10;&#10;Description automatically generated">
            <a:extLst>
              <a:ext uri="{FF2B5EF4-FFF2-40B4-BE49-F238E27FC236}">
                <a16:creationId xmlns:a16="http://schemas.microsoft.com/office/drawing/2014/main" id="{797563D0-0091-BDC1-B930-FD0AA119E31C}"/>
              </a:ext>
            </a:extLst>
          </p:cNvPr>
          <p:cNvPicPr>
            <a:picLocks noChangeAspect="1"/>
          </p:cNvPicPr>
          <p:nvPr/>
        </p:nvPicPr>
        <p:blipFill>
          <a:blip r:embed="rId2"/>
          <a:stretch>
            <a:fillRect/>
          </a:stretch>
        </p:blipFill>
        <p:spPr>
          <a:xfrm>
            <a:off x="2786893" y="469446"/>
            <a:ext cx="6846964" cy="5135223"/>
          </a:xfrm>
          <a:prstGeom prst="rect">
            <a:avLst/>
          </a:prstGeom>
          <a:noFill/>
        </p:spPr>
      </p:pic>
      <p:sp>
        <p:nvSpPr>
          <p:cNvPr id="6" name="Title 1">
            <a:extLst>
              <a:ext uri="{FF2B5EF4-FFF2-40B4-BE49-F238E27FC236}">
                <a16:creationId xmlns:a16="http://schemas.microsoft.com/office/drawing/2014/main" id="{F24B8638-7090-B905-2897-D07CC46F2241}"/>
              </a:ext>
            </a:extLst>
          </p:cNvPr>
          <p:cNvSpPr txBox="1">
            <a:spLocks/>
          </p:cNvSpPr>
          <p:nvPr/>
        </p:nvSpPr>
        <p:spPr>
          <a:xfrm>
            <a:off x="609600" y="48604"/>
            <a:ext cx="7858539" cy="12434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2123D"/>
                </a:solidFill>
                <a:latin typeface="Arial"/>
                <a:ea typeface="+mj-ea"/>
                <a:cs typeface="Arial"/>
              </a:defRPr>
            </a:lvl1pPr>
          </a:lstStyle>
          <a:p>
            <a:r>
              <a:rPr lang="en-US" sz="3600"/>
              <a:t>Data</a:t>
            </a:r>
            <a:endParaRPr lang="en-US" sz="3600" dirty="0"/>
          </a:p>
        </p:txBody>
      </p:sp>
    </p:spTree>
    <p:extLst>
      <p:ext uri="{BB962C8B-B14F-4D97-AF65-F5344CB8AC3E}">
        <p14:creationId xmlns:p14="http://schemas.microsoft.com/office/powerpoint/2010/main" val="3309463713"/>
      </p:ext>
    </p:extLst>
  </p:cSld>
  <p:clrMapOvr>
    <a:masterClrMapping/>
  </p:clrMapOvr>
</p:sld>
</file>

<file path=ppt/theme/theme1.xml><?xml version="1.0" encoding="utf-8"?>
<a:theme xmlns:a="http://schemas.openxmlformats.org/drawingml/2006/main" name="nchcmmConference">
  <a:themeElements>
    <a:clrScheme name="Ascend 2021">
      <a:dk1>
        <a:srgbClr val="000000"/>
      </a:dk1>
      <a:lt1>
        <a:srgbClr val="FFFFFF"/>
      </a:lt1>
      <a:dk2>
        <a:srgbClr val="003F73"/>
      </a:dk2>
      <a:lt2>
        <a:srgbClr val="808285"/>
      </a:lt2>
      <a:accent1>
        <a:srgbClr val="00B0DF"/>
      </a:accent1>
      <a:accent2>
        <a:srgbClr val="BD472A"/>
      </a:accent2>
      <a:accent3>
        <a:srgbClr val="490011"/>
      </a:accent3>
      <a:accent4>
        <a:srgbClr val="41404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cend PowerPoint Template.pptx" id="{6B76EA3F-413A-4ECD-A6FD-E5093A6E2ACC}" vid="{158D9025-9686-4332-ACDE-B7620EF3A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AD032E54BCC34BB442A166A80F2351" ma:contentTypeVersion="15" ma:contentTypeDescription="Create a new document." ma:contentTypeScope="" ma:versionID="74dc3bec814b3b864a795b8856fb0b91">
  <xsd:schema xmlns:xsd="http://www.w3.org/2001/XMLSchema" xmlns:xs="http://www.w3.org/2001/XMLSchema" xmlns:p="http://schemas.microsoft.com/office/2006/metadata/properties" xmlns:ns2="135a7d23-24e9-4f3f-aad8-e9b7487a6b08" xmlns:ns3="0a8d8fc1-40cc-486f-b290-7340ee6fc528" targetNamespace="http://schemas.microsoft.com/office/2006/metadata/properties" ma:root="true" ma:fieldsID="712915a7270be322d2628c6486c9d842" ns2:_="" ns3:_="">
    <xsd:import namespace="135a7d23-24e9-4f3f-aad8-e9b7487a6b08"/>
    <xsd:import namespace="0a8d8fc1-40cc-486f-b290-7340ee6fc5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a7d23-24e9-4f3f-aad8-e9b7487a6b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ddd9f83-29a2-468d-9ded-f61cdcadb28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8d8fc1-40cc-486f-b290-7340ee6fc52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d35315-2d2f-40b2-a99e-22abb041151a}" ma:internalName="TaxCatchAll" ma:showField="CatchAllData" ma:web="0a8d8fc1-40cc-486f-b290-7340ee6fc5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5a7d23-24e9-4f3f-aad8-e9b7487a6b08">
      <Terms xmlns="http://schemas.microsoft.com/office/infopath/2007/PartnerControls"/>
    </lcf76f155ced4ddcb4097134ff3c332f>
    <TaxCatchAll xmlns="0a8d8fc1-40cc-486f-b290-7340ee6fc528" xsi:nil="true"/>
  </documentManagement>
</p:properties>
</file>

<file path=customXml/itemProps1.xml><?xml version="1.0" encoding="utf-8"?>
<ds:datastoreItem xmlns:ds="http://schemas.openxmlformats.org/officeDocument/2006/customXml" ds:itemID="{66C942A9-BBE7-4603-9088-E142528CD1F7}">
  <ds:schemaRefs>
    <ds:schemaRef ds:uri="http://schemas.microsoft.com/sharepoint/v3/contenttype/forms"/>
  </ds:schemaRefs>
</ds:datastoreItem>
</file>

<file path=customXml/itemProps2.xml><?xml version="1.0" encoding="utf-8"?>
<ds:datastoreItem xmlns:ds="http://schemas.openxmlformats.org/officeDocument/2006/customXml" ds:itemID="{59D8FF3A-F6FA-4882-8ED4-4D67AF755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a7d23-24e9-4f3f-aad8-e9b7487a6b08"/>
    <ds:schemaRef ds:uri="0a8d8fc1-40cc-486f-b290-7340ee6fc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AABF7-201E-474B-B029-40D6853E15D3}">
  <ds:schemaRefs>
    <ds:schemaRef ds:uri="http://schemas.microsoft.com/office/2006/metadata/properties"/>
    <ds:schemaRef ds:uri="http://schemas.microsoft.com/office/infopath/2007/PartnerControls"/>
    <ds:schemaRef ds:uri="135a7d23-24e9-4f3f-aad8-e9b7487a6b08"/>
    <ds:schemaRef ds:uri="0a8d8fc1-40cc-486f-b290-7340ee6fc528"/>
  </ds:schemaRefs>
</ds:datastoreItem>
</file>

<file path=docProps/app.xml><?xml version="1.0" encoding="utf-8"?>
<Properties xmlns="http://schemas.openxmlformats.org/officeDocument/2006/extended-properties" xmlns:vt="http://schemas.openxmlformats.org/officeDocument/2006/docPropsVTypes">
  <Template>Ascend-2021-presentation-template (1)</Template>
  <TotalTime>291</TotalTime>
  <Words>1817</Words>
  <Application>Microsoft Macintosh PowerPoint</Application>
  <PresentationFormat>Widescreen</PresentationFormat>
  <Paragraphs>142</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LinLibertineT</vt:lpstr>
      <vt:lpstr>Times New Roman</vt:lpstr>
      <vt:lpstr>nchcmmConference</vt:lpstr>
      <vt:lpstr>PowerPoint Presentation</vt:lpstr>
      <vt:lpstr>About Us</vt:lpstr>
      <vt:lpstr>Problem Motivation</vt:lpstr>
      <vt:lpstr>Problem Motivation</vt:lpstr>
      <vt:lpstr>Background</vt:lpstr>
      <vt:lpstr>Background</vt:lpstr>
      <vt:lpstr>Security Behaviors and Intentions Scale Inventory </vt:lpstr>
      <vt:lpstr>Data</vt:lpstr>
      <vt:lpstr>PowerPoint Presentation</vt:lpstr>
      <vt:lpstr>Data Analysis</vt:lpstr>
      <vt:lpstr>Data Analysis</vt:lpstr>
      <vt:lpstr>Data Analysis</vt:lpstr>
      <vt:lpstr>Data Analysis</vt:lpstr>
      <vt:lpstr>Data Analysis</vt:lpstr>
      <vt:lpstr>PowerPoint Presentation</vt:lpstr>
      <vt:lpstr>Data Analysis</vt:lpstr>
      <vt:lpstr>Data Analysis</vt:lpstr>
      <vt:lpstr>Data Analysis</vt:lpstr>
      <vt:lpstr>Data Analysis</vt:lpstr>
      <vt:lpstr>Results and Recommendations</vt:lpstr>
      <vt:lpstr>Results and Recommendations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Morgan</dc:creator>
  <cp:lastModifiedBy>Dehlinger, Josh</cp:lastModifiedBy>
  <cp:revision>13</cp:revision>
  <dcterms:created xsi:type="dcterms:W3CDTF">2021-10-19T13:12:44Z</dcterms:created>
  <dcterms:modified xsi:type="dcterms:W3CDTF">2024-05-21T14:10:30Z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0x01010065AD032E54BCC34BB442A166A80F2351</vt:lpwstr>
  </property>
</Properties>
</file>