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-19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9920B-0441-334A-B7E2-96799A391AFD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0EB60-09FE-A642-ABB1-AE0F25D1D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4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0EB60-09FE-A642-ABB1-AE0F25D1D2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1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5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1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9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9" y="266701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9" y="273052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9" y="2438401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1"/>
            <a:ext cx="5711824" cy="895351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1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1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9" y="6356351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7E52C1C-E3C5-C24C-9D29-47BA931143B0}" type="datetimeFigureOut">
              <a:rPr lang="en-US" smtClean="0"/>
              <a:t>11/19/14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7" y="6356351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80" y="6356351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0D8FFDF-CFAB-E740-A951-71E5358A0DA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5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5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5.emf"/><Relationship Id="rId6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2029"/>
          </a:xfrm>
        </p:spPr>
        <p:txBody>
          <a:bodyPr/>
          <a:lstStyle/>
          <a:p>
            <a:r>
              <a:rPr lang="en-US" sz="3200" dirty="0" smtClean="0"/>
              <a:t>Science of Security Research Locations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70" y="969476"/>
            <a:ext cx="8686800" cy="58710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27133" y="2702385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6000"/>
                </a:schemeClr>
              </a:gs>
              <a:gs pos="35000">
                <a:schemeClr val="accent2">
                  <a:tint val="37000"/>
                  <a:satMod val="300000"/>
                  <a:alpha val="66000"/>
                </a:schemeClr>
              </a:gs>
              <a:gs pos="100000">
                <a:schemeClr val="accent2">
                  <a:tint val="15000"/>
                  <a:satMod val="350000"/>
                  <a:alpha val="6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UIUC</a:t>
            </a:r>
            <a:endParaRPr lang="en-US" sz="12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64848" y="2306308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6000"/>
                </a:schemeClr>
              </a:gs>
              <a:gs pos="35000">
                <a:schemeClr val="accent2">
                  <a:tint val="37000"/>
                  <a:satMod val="300000"/>
                  <a:alpha val="66000"/>
                </a:schemeClr>
              </a:gs>
              <a:gs pos="100000">
                <a:schemeClr val="accent2">
                  <a:tint val="15000"/>
                  <a:satMod val="350000"/>
                  <a:alpha val="6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CMU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30555" y="2470208"/>
            <a:ext cx="606145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6000"/>
                </a:schemeClr>
              </a:gs>
              <a:gs pos="35000">
                <a:schemeClr val="accent2">
                  <a:tint val="37000"/>
                  <a:satMod val="300000"/>
                  <a:alpha val="66000"/>
                </a:schemeClr>
              </a:gs>
              <a:gs pos="100000">
                <a:schemeClr val="accent2">
                  <a:tint val="15000"/>
                  <a:satMod val="350000"/>
                  <a:alpha val="6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UMD</a:t>
            </a:r>
            <a:endParaRPr lang="en-US" sz="1200" b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12042" y="3148402"/>
            <a:ext cx="637651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6000"/>
                </a:schemeClr>
              </a:gs>
              <a:gs pos="35000">
                <a:schemeClr val="accent2">
                  <a:tint val="37000"/>
                  <a:satMod val="300000"/>
                  <a:alpha val="66000"/>
                </a:schemeClr>
              </a:gs>
              <a:gs pos="100000">
                <a:schemeClr val="accent2">
                  <a:tint val="15000"/>
                  <a:satMod val="350000"/>
                  <a:alpha val="6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NCSU</a:t>
            </a:r>
            <a:endParaRPr lang="en-US" sz="1200" b="1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13198" y="6337016"/>
            <a:ext cx="2430802" cy="520984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117" y="6399479"/>
            <a:ext cx="266700" cy="4191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105247" y="6423549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LABLET (4)</a:t>
            </a:r>
            <a:endParaRPr lang="en-US" sz="1400" b="1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297" y="2444152"/>
            <a:ext cx="266700" cy="419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726" y="2689206"/>
            <a:ext cx="266700" cy="4191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527" y="3134185"/>
            <a:ext cx="266700" cy="419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230" y="2291752"/>
            <a:ext cx="266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98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70" y="969476"/>
            <a:ext cx="8686800" cy="58710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27133" y="2701071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7000"/>
                </a:schemeClr>
              </a:gs>
              <a:gs pos="35000">
                <a:schemeClr val="accent2">
                  <a:tint val="37000"/>
                  <a:satMod val="300000"/>
                  <a:alpha val="67000"/>
                </a:schemeClr>
              </a:gs>
              <a:gs pos="100000">
                <a:schemeClr val="accent2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UIUC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24760" y="2483546"/>
            <a:ext cx="606145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0000"/>
                </a:schemeClr>
              </a:gs>
              <a:gs pos="35000">
                <a:schemeClr val="accent2">
                  <a:tint val="37000"/>
                  <a:satMod val="300000"/>
                  <a:alpha val="70000"/>
                </a:schemeClr>
              </a:gs>
              <a:gs pos="100000">
                <a:schemeClr val="accent2">
                  <a:tint val="15000"/>
                  <a:satMod val="350000"/>
                  <a:alpha val="7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UMD</a:t>
            </a:r>
            <a:endParaRPr lang="en-US" sz="1200" b="1" dirty="0">
              <a:latin typeface="+mj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713198" y="5774267"/>
            <a:ext cx="2430802" cy="1083733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117" y="5883013"/>
            <a:ext cx="266700" cy="4191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105247" y="5907083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LABLET (4)</a:t>
            </a:r>
            <a:endParaRPr lang="en-US" sz="14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8463" y="2709538"/>
            <a:ext cx="4081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  <a:endParaRPr lang="en-US" sz="12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" y="2722674"/>
            <a:ext cx="88064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</a:p>
          <a:p>
            <a:pPr algn="ctr"/>
            <a:r>
              <a:rPr lang="en-US" sz="1200" b="1" dirty="0" smtClean="0">
                <a:latin typeface="+mj-lt"/>
              </a:rPr>
              <a:t>BERKELEY</a:t>
            </a:r>
            <a:endParaRPr lang="en-US" sz="1200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85653" y="2444152"/>
            <a:ext cx="4985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UNL</a:t>
            </a:r>
            <a:endParaRPr lang="en-US" sz="1200" b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81931" y="2096102"/>
            <a:ext cx="42940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IIT</a:t>
            </a:r>
            <a:endParaRPr lang="en-US" sz="1200" b="1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726" y="2687757"/>
            <a:ext cx="266700" cy="419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117" y="6367947"/>
            <a:ext cx="266700" cy="4191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105247" y="6367947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SUB-LABLET (25)</a:t>
            </a:r>
            <a:endParaRPr lang="en-US" sz="1400" b="1" dirty="0">
              <a:latin typeface="+mj-lt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847" y="2701071"/>
            <a:ext cx="266700" cy="4191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97" y="2701071"/>
            <a:ext cx="266700" cy="4191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20" y="2433773"/>
            <a:ext cx="266700" cy="4191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726" y="2082202"/>
            <a:ext cx="266700" cy="4191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274999" y="2475079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PU</a:t>
            </a:r>
            <a:endParaRPr lang="en-US" sz="1200" b="1" dirty="0">
              <a:latin typeface="+mj-lt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117" y="2478207"/>
            <a:ext cx="266700" cy="4191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329198" y="2793520"/>
            <a:ext cx="3459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I</a:t>
            </a:r>
            <a:r>
              <a:rPr lang="en-US" sz="1200" b="1" dirty="0" smtClean="0">
                <a:latin typeface="+mj-lt"/>
              </a:rPr>
              <a:t>U</a:t>
            </a:r>
            <a:endParaRPr lang="en-US" sz="1200" b="1" dirty="0">
              <a:latin typeface="+mj-lt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335" y="2776587"/>
            <a:ext cx="266700" cy="4191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793973" y="1957005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WSU</a:t>
            </a:r>
            <a:endParaRPr lang="en-US" sz="1200" b="1" dirty="0">
              <a:latin typeface="+mj-lt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718" y="1933926"/>
            <a:ext cx="266700" cy="4191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955957" y="1681211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RIT</a:t>
            </a:r>
            <a:endParaRPr lang="en-US" sz="1200" b="1" dirty="0">
              <a:latin typeface="+mj-lt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597" y="1663102"/>
            <a:ext cx="266700" cy="4191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712831" y="1823943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C</a:t>
            </a:r>
            <a:r>
              <a:rPr lang="en-US" sz="1200" b="1" dirty="0" smtClean="0">
                <a:latin typeface="+mj-lt"/>
              </a:rPr>
              <a:t>U</a:t>
            </a:r>
            <a:endParaRPr lang="en-US" sz="1200" b="1" dirty="0">
              <a:latin typeface="+mj-lt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997" y="1815502"/>
            <a:ext cx="266700" cy="4191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14023" y="2302711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1000"/>
                </a:schemeClr>
              </a:gs>
              <a:gs pos="35000">
                <a:schemeClr val="accent2">
                  <a:tint val="37000"/>
                  <a:satMod val="300000"/>
                  <a:alpha val="71000"/>
                </a:schemeClr>
              </a:gs>
              <a:gs pos="100000">
                <a:schemeClr val="accent2">
                  <a:tint val="15000"/>
                  <a:satMod val="350000"/>
                  <a:alpha val="7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CMU</a:t>
            </a:r>
            <a:endParaRPr lang="en-US" sz="1200" b="1" dirty="0"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225992" y="1457760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DC</a:t>
            </a:r>
            <a:endParaRPr lang="en-US" sz="1200" b="1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391" y="1453552"/>
            <a:ext cx="266700" cy="4191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8001434" y="2181146"/>
            <a:ext cx="5922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PENN</a:t>
            </a:r>
            <a:endParaRPr lang="en-US" sz="1200" b="1" dirty="0">
              <a:latin typeface="+mj-lt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760" y="2163551"/>
            <a:ext cx="266700" cy="4191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756399" y="2353026"/>
            <a:ext cx="452967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PITT</a:t>
            </a:r>
            <a:endParaRPr lang="en-US" sz="1200" b="1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54" y="2444152"/>
            <a:ext cx="266700" cy="4191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056" y="2458145"/>
            <a:ext cx="266700" cy="4191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481" y="2444152"/>
            <a:ext cx="266700" cy="4191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915737" y="2671952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GMU</a:t>
            </a:r>
            <a:endParaRPr lang="en-US" sz="1200" b="1" dirty="0">
              <a:latin typeface="+mj-lt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2653702"/>
            <a:ext cx="266700" cy="4191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762" y="2324829"/>
            <a:ext cx="266700" cy="419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930" y="2291752"/>
            <a:ext cx="266700" cy="4191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6756399" y="2918688"/>
            <a:ext cx="3980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VT</a:t>
            </a:r>
            <a:endParaRPr lang="en-US" sz="1200" b="1" dirty="0">
              <a:latin typeface="+mj-lt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91" y="2893258"/>
            <a:ext cx="266700" cy="4191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12831" y="3152635"/>
            <a:ext cx="637651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4000"/>
                </a:schemeClr>
              </a:gs>
              <a:gs pos="35000">
                <a:schemeClr val="accent2">
                  <a:tint val="37000"/>
                  <a:satMod val="300000"/>
                  <a:alpha val="74000"/>
                </a:schemeClr>
              </a:gs>
              <a:gs pos="100000">
                <a:schemeClr val="accent2">
                  <a:tint val="15000"/>
                  <a:satMod val="350000"/>
                  <a:alpha val="7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NCSU</a:t>
            </a:r>
            <a:endParaRPr lang="en-US" sz="1200" b="1" dirty="0">
              <a:latin typeface="+mj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527" y="3134185"/>
            <a:ext cx="266700" cy="4191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6606850" y="3383408"/>
            <a:ext cx="7071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UNCC</a:t>
            </a:r>
            <a:endParaRPr lang="en-US" sz="1200" b="1" dirty="0">
              <a:latin typeface="+mj-lt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286" y="3263136"/>
            <a:ext cx="266700" cy="4191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6992943" y="3195687"/>
            <a:ext cx="5735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</a:t>
            </a:r>
            <a:endParaRPr lang="en-US" sz="1200" b="1" dirty="0">
              <a:latin typeface="+mj-lt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630" y="3102808"/>
            <a:ext cx="266700" cy="4191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806608" y="3828858"/>
            <a:ext cx="40945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UA</a:t>
            </a:r>
            <a:endParaRPr lang="en-US" sz="1200" b="1" dirty="0">
              <a:latin typeface="+mj-lt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362" y="3811925"/>
            <a:ext cx="266700" cy="41910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419391" y="4700631"/>
            <a:ext cx="5928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UTSA</a:t>
            </a:r>
            <a:endParaRPr lang="en-US" sz="1200" b="1" dirty="0">
              <a:latin typeface="+mj-lt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064" y="4663450"/>
            <a:ext cx="266700" cy="4191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4563964" y="4415314"/>
            <a:ext cx="477931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UTA</a:t>
            </a:r>
            <a:endParaRPr lang="en-US" sz="1200" b="1" dirty="0">
              <a:latin typeface="+mj-lt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403" y="4378133"/>
            <a:ext cx="266700" cy="4191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131028" y="4624574"/>
            <a:ext cx="57550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RICE</a:t>
            </a:r>
            <a:endParaRPr lang="en-US" sz="1200" b="1" dirty="0">
              <a:latin typeface="+mj-lt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167" y="4587393"/>
            <a:ext cx="266700" cy="4191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433505" y="3502316"/>
            <a:ext cx="4953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USC</a:t>
            </a:r>
            <a:endParaRPr lang="en-US" sz="1200" b="1" dirty="0">
              <a:latin typeface="+mj-lt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997" y="3493849"/>
            <a:ext cx="266700" cy="419100"/>
          </a:xfrm>
          <a:prstGeom prst="rect">
            <a:avLst/>
          </a:prstGeom>
        </p:spPr>
      </p:pic>
      <p:cxnSp>
        <p:nvCxnSpPr>
          <p:cNvPr id="10" name="Straight Connector 9"/>
          <p:cNvCxnSpPr>
            <a:stCxn id="58" idx="3"/>
          </p:cNvCxnSpPr>
          <p:nvPr/>
        </p:nvCxnSpPr>
        <p:spPr>
          <a:xfrm>
            <a:off x="7846181" y="2653702"/>
            <a:ext cx="584724" cy="2831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8291191" y="279091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NAVY</a:t>
            </a:r>
            <a:endParaRPr lang="en-US" sz="1200" b="1" dirty="0">
              <a:latin typeface="+mj-lt"/>
            </a:endParaRPr>
          </a:p>
        </p:txBody>
      </p:sp>
      <p:cxnSp>
        <p:nvCxnSpPr>
          <p:cNvPr id="13" name="Straight Connector 12"/>
          <p:cNvCxnSpPr>
            <a:stCxn id="61" idx="3"/>
          </p:cNvCxnSpPr>
          <p:nvPr/>
        </p:nvCxnSpPr>
        <p:spPr>
          <a:xfrm>
            <a:off x="7803753" y="2688335"/>
            <a:ext cx="627152" cy="4960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8400849" y="313418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GWU</a:t>
            </a:r>
            <a:endParaRPr lang="en-US" sz="1200" b="1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659554" y="273874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UVA</a:t>
            </a:r>
            <a:endParaRPr lang="en-US" sz="1200" b="1" dirty="0">
              <a:latin typeface="+mj-lt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053" y="2478785"/>
            <a:ext cx="266700" cy="419100"/>
          </a:xfrm>
          <a:prstGeom prst="rect">
            <a:avLst/>
          </a:prstGeom>
        </p:spPr>
      </p:pic>
      <p:sp>
        <p:nvSpPr>
          <p:cNvPr id="83" name="Title 5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747214"/>
          </a:xfrm>
        </p:spPr>
        <p:txBody>
          <a:bodyPr/>
          <a:lstStyle/>
          <a:p>
            <a:pPr algn="l"/>
            <a:r>
              <a:rPr lang="en-US" sz="2800" dirty="0" smtClean="0"/>
              <a:t>Science of Security Research Locations</a:t>
            </a:r>
            <a:endParaRPr lang="en-US" sz="2800" dirty="0"/>
          </a:p>
        </p:txBody>
      </p:sp>
      <p:sp>
        <p:nvSpPr>
          <p:cNvPr id="84" name="TextBox 83"/>
          <p:cNvSpPr txBox="1"/>
          <p:nvPr/>
        </p:nvSpPr>
        <p:spPr>
          <a:xfrm>
            <a:off x="7337965" y="285549"/>
            <a:ext cx="151182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</a:t>
            </a:r>
            <a:r>
              <a:rPr lang="en-US" sz="2400" b="1" dirty="0" smtClean="0">
                <a:latin typeface="+mj-lt"/>
              </a:rPr>
              <a:t>UK</a:t>
            </a:r>
            <a:endParaRPr lang="en-US" sz="2400" b="1" dirty="0">
              <a:latin typeface="+mj-lt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341085"/>
            <a:ext cx="266700" cy="419100"/>
          </a:xfrm>
          <a:prstGeom prst="rect">
            <a:avLst/>
          </a:prstGeom>
        </p:spPr>
      </p:pic>
      <p:sp>
        <p:nvSpPr>
          <p:cNvPr id="86" name="Right Triangle 85"/>
          <p:cNvSpPr/>
          <p:nvPr/>
        </p:nvSpPr>
        <p:spPr>
          <a:xfrm rot="13523721">
            <a:off x="8557687" y="270447"/>
            <a:ext cx="465667" cy="465667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8149589" y="371494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latin typeface="+mj-lt"/>
              </a:rPr>
              <a:t>UoN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969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70" y="969476"/>
            <a:ext cx="8686800" cy="58710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27133" y="2701071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7000"/>
                </a:schemeClr>
              </a:gs>
              <a:gs pos="35000">
                <a:schemeClr val="accent2">
                  <a:tint val="37000"/>
                  <a:satMod val="300000"/>
                  <a:alpha val="67000"/>
                </a:schemeClr>
              </a:gs>
              <a:gs pos="100000">
                <a:schemeClr val="accent2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UIUC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24760" y="2483546"/>
            <a:ext cx="606145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0000"/>
                </a:schemeClr>
              </a:gs>
              <a:gs pos="35000">
                <a:schemeClr val="accent2">
                  <a:tint val="37000"/>
                  <a:satMod val="300000"/>
                  <a:alpha val="70000"/>
                </a:schemeClr>
              </a:gs>
              <a:gs pos="100000">
                <a:schemeClr val="accent2">
                  <a:tint val="15000"/>
                  <a:satMod val="350000"/>
                  <a:alpha val="7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UMD</a:t>
            </a:r>
            <a:endParaRPr lang="en-US" sz="12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8463" y="2709538"/>
            <a:ext cx="4081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  <a:endParaRPr lang="en-US" sz="12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" y="2722674"/>
            <a:ext cx="88064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</a:p>
          <a:p>
            <a:pPr algn="ctr"/>
            <a:r>
              <a:rPr lang="en-US" sz="1200" b="1" dirty="0" smtClean="0">
                <a:latin typeface="+mj-lt"/>
              </a:rPr>
              <a:t>BERKELEY</a:t>
            </a:r>
            <a:endParaRPr lang="en-US" sz="1200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85653" y="2444152"/>
            <a:ext cx="4985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UNL</a:t>
            </a:r>
            <a:endParaRPr lang="en-US" sz="1200" b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81931" y="2096102"/>
            <a:ext cx="42940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IIT</a:t>
            </a:r>
            <a:endParaRPr lang="en-US" sz="1200" b="1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726" y="2687757"/>
            <a:ext cx="266700" cy="4191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847" y="2701071"/>
            <a:ext cx="266700" cy="4191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97" y="2701071"/>
            <a:ext cx="266700" cy="4191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20" y="2433773"/>
            <a:ext cx="266700" cy="4191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726" y="2082202"/>
            <a:ext cx="266700" cy="4191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274999" y="2475079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PU</a:t>
            </a:r>
            <a:endParaRPr lang="en-US" sz="1200" b="1" dirty="0">
              <a:latin typeface="+mj-lt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117" y="2478207"/>
            <a:ext cx="266700" cy="4191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329198" y="2793520"/>
            <a:ext cx="3459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I</a:t>
            </a:r>
            <a:r>
              <a:rPr lang="en-US" sz="1200" b="1" dirty="0" smtClean="0">
                <a:latin typeface="+mj-lt"/>
              </a:rPr>
              <a:t>U</a:t>
            </a:r>
            <a:endParaRPr lang="en-US" sz="1200" b="1" dirty="0">
              <a:latin typeface="+mj-lt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335" y="2776587"/>
            <a:ext cx="266700" cy="4191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799692" y="1957005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WSU</a:t>
            </a:r>
            <a:endParaRPr lang="en-US" sz="1200" b="1" dirty="0">
              <a:latin typeface="+mj-lt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718" y="1933926"/>
            <a:ext cx="266700" cy="4191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955957" y="1681211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RIT</a:t>
            </a:r>
            <a:endParaRPr lang="en-US" sz="1200" b="1" dirty="0">
              <a:latin typeface="+mj-lt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597" y="1663102"/>
            <a:ext cx="266700" cy="4191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712831" y="1823943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C</a:t>
            </a:r>
            <a:r>
              <a:rPr lang="en-US" sz="1200" b="1" dirty="0" smtClean="0">
                <a:latin typeface="+mj-lt"/>
              </a:rPr>
              <a:t>U</a:t>
            </a:r>
            <a:endParaRPr lang="en-US" sz="1200" b="1" dirty="0">
              <a:latin typeface="+mj-lt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997" y="1815502"/>
            <a:ext cx="266700" cy="4191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14023" y="2302711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1000"/>
                </a:schemeClr>
              </a:gs>
              <a:gs pos="35000">
                <a:schemeClr val="accent2">
                  <a:tint val="37000"/>
                  <a:satMod val="300000"/>
                  <a:alpha val="71000"/>
                </a:schemeClr>
              </a:gs>
              <a:gs pos="100000">
                <a:schemeClr val="accent2">
                  <a:tint val="15000"/>
                  <a:satMod val="350000"/>
                  <a:alpha val="7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CMU</a:t>
            </a:r>
            <a:endParaRPr lang="en-US" sz="1200" b="1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01434" y="2181146"/>
            <a:ext cx="5922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PENN</a:t>
            </a:r>
            <a:endParaRPr lang="en-US" sz="1200" b="1" dirty="0">
              <a:latin typeface="+mj-lt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760" y="2163551"/>
            <a:ext cx="266700" cy="4191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756399" y="2353026"/>
            <a:ext cx="452967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PITT</a:t>
            </a:r>
            <a:endParaRPr lang="en-US" sz="1200" b="1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54" y="2444152"/>
            <a:ext cx="266700" cy="4191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056" y="2458145"/>
            <a:ext cx="266700" cy="4191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481" y="2444152"/>
            <a:ext cx="266700" cy="4191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915737" y="2671952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GMU</a:t>
            </a:r>
            <a:endParaRPr lang="en-US" sz="1200" b="1" dirty="0">
              <a:latin typeface="+mj-lt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2653702"/>
            <a:ext cx="266700" cy="4191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762" y="2324829"/>
            <a:ext cx="266700" cy="419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930" y="2291752"/>
            <a:ext cx="266700" cy="4191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6756399" y="2918688"/>
            <a:ext cx="3980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VT</a:t>
            </a:r>
            <a:endParaRPr lang="en-US" sz="1200" b="1" dirty="0">
              <a:latin typeface="+mj-lt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91" y="2893258"/>
            <a:ext cx="266700" cy="4191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12831" y="3152635"/>
            <a:ext cx="637651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4000"/>
                </a:schemeClr>
              </a:gs>
              <a:gs pos="35000">
                <a:schemeClr val="accent2">
                  <a:tint val="37000"/>
                  <a:satMod val="300000"/>
                  <a:alpha val="74000"/>
                </a:schemeClr>
              </a:gs>
              <a:gs pos="100000">
                <a:schemeClr val="accent2">
                  <a:tint val="15000"/>
                  <a:satMod val="350000"/>
                  <a:alpha val="7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NCSU</a:t>
            </a:r>
            <a:endParaRPr lang="en-US" sz="1200" b="1" dirty="0">
              <a:latin typeface="+mj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527" y="3134185"/>
            <a:ext cx="266700" cy="4191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6606850" y="3383408"/>
            <a:ext cx="7071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UNCC</a:t>
            </a:r>
            <a:endParaRPr lang="en-US" sz="1200" b="1" dirty="0">
              <a:latin typeface="+mj-lt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286" y="3263136"/>
            <a:ext cx="266700" cy="4191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6992943" y="3195687"/>
            <a:ext cx="5735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</a:t>
            </a:r>
            <a:endParaRPr lang="en-US" sz="1200" b="1" dirty="0">
              <a:latin typeface="+mj-lt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630" y="3102808"/>
            <a:ext cx="266700" cy="4191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806608" y="3828858"/>
            <a:ext cx="40945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UA</a:t>
            </a:r>
            <a:endParaRPr lang="en-US" sz="1200" b="1" dirty="0">
              <a:latin typeface="+mj-lt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362" y="3811925"/>
            <a:ext cx="266700" cy="41910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419391" y="4700631"/>
            <a:ext cx="5928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UTSA</a:t>
            </a:r>
            <a:endParaRPr lang="en-US" sz="1200" b="1" dirty="0">
              <a:latin typeface="+mj-lt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064" y="4663450"/>
            <a:ext cx="266700" cy="4191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4563964" y="4415314"/>
            <a:ext cx="477931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UTA</a:t>
            </a:r>
            <a:endParaRPr lang="en-US" sz="1200" b="1" dirty="0">
              <a:latin typeface="+mj-lt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403" y="4378133"/>
            <a:ext cx="266700" cy="4191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131028" y="4624574"/>
            <a:ext cx="57550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RICE</a:t>
            </a:r>
            <a:endParaRPr lang="en-US" sz="1200" b="1" dirty="0">
              <a:latin typeface="+mj-lt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167" y="4587393"/>
            <a:ext cx="266700" cy="4191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433505" y="3502316"/>
            <a:ext cx="4953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USC</a:t>
            </a:r>
            <a:endParaRPr lang="en-US" sz="1200" b="1" dirty="0">
              <a:latin typeface="+mj-lt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997" y="3493849"/>
            <a:ext cx="266700" cy="419100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6713198" y="5370125"/>
            <a:ext cx="2430802" cy="1487876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58000"/>
                </a:schemeClr>
              </a:gs>
              <a:gs pos="35000">
                <a:schemeClr val="accent6">
                  <a:tint val="37000"/>
                  <a:satMod val="300000"/>
                  <a:alpha val="58000"/>
                </a:schemeClr>
              </a:gs>
              <a:gs pos="100000">
                <a:schemeClr val="accent6">
                  <a:tint val="15000"/>
                  <a:satMod val="350000"/>
                  <a:alpha val="5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117" y="5465390"/>
            <a:ext cx="266700" cy="4191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7105247" y="5489460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LABLET (4)</a:t>
            </a:r>
            <a:endParaRPr lang="en-US" sz="1400" b="1" dirty="0">
              <a:latin typeface="+mj-lt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117" y="5920788"/>
            <a:ext cx="266700" cy="4191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7105247" y="5950324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SUB-LABLET (25)</a:t>
            </a:r>
            <a:endParaRPr lang="en-US" sz="1400" b="1" dirty="0"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105247" y="6381885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SURE (4)</a:t>
            </a:r>
            <a:endParaRPr lang="en-US" sz="1400" b="1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8117" y="6378576"/>
            <a:ext cx="266700" cy="4191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5865549" y="3312358"/>
            <a:ext cx="409450" cy="27699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VU</a:t>
            </a:r>
            <a:endParaRPr lang="en-US" sz="1200" b="1" dirty="0">
              <a:latin typeface="+mj-lt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5443" y="3292766"/>
            <a:ext cx="266700" cy="419100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4081781" y="5950324"/>
            <a:ext cx="1129554" cy="27699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UH </a:t>
            </a:r>
            <a:r>
              <a:rPr lang="en-US" sz="1200" b="1" dirty="0" err="1" smtClean="0">
                <a:latin typeface="+mj-lt"/>
              </a:rPr>
              <a:t>Manoa</a:t>
            </a:r>
            <a:endParaRPr lang="en-US" sz="1200" b="1" dirty="0">
              <a:latin typeface="+mj-lt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656" y="5901196"/>
            <a:ext cx="266700" cy="41910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662" y="2567437"/>
            <a:ext cx="266700" cy="4191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225992" y="1457760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DC</a:t>
            </a:r>
            <a:endParaRPr lang="en-US" sz="1200" b="1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391" y="1453552"/>
            <a:ext cx="266700" cy="419100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82074" y="1705223"/>
            <a:ext cx="540103" cy="27699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MIT</a:t>
            </a:r>
            <a:endParaRPr lang="en-US" sz="1200" b="1" dirty="0">
              <a:latin typeface="+mj-lt"/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440" y="1663102"/>
            <a:ext cx="266700" cy="419100"/>
          </a:xfrm>
          <a:prstGeom prst="rect">
            <a:avLst/>
          </a:prstGeom>
        </p:spPr>
      </p:pic>
      <p:cxnSp>
        <p:nvCxnSpPr>
          <p:cNvPr id="92" name="Straight Connector 91"/>
          <p:cNvCxnSpPr/>
          <p:nvPr/>
        </p:nvCxnSpPr>
        <p:spPr>
          <a:xfrm>
            <a:off x="7846181" y="2653702"/>
            <a:ext cx="584724" cy="2831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8291191" y="279091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NAVY</a:t>
            </a:r>
            <a:endParaRPr lang="en-US" sz="1200" b="1" dirty="0">
              <a:latin typeface="+mj-lt"/>
            </a:endParaRPr>
          </a:p>
        </p:txBody>
      </p:sp>
      <p:cxnSp>
        <p:nvCxnSpPr>
          <p:cNvPr id="94" name="Straight Connector 93"/>
          <p:cNvCxnSpPr/>
          <p:nvPr/>
        </p:nvCxnSpPr>
        <p:spPr>
          <a:xfrm>
            <a:off x="7803753" y="2688335"/>
            <a:ext cx="627152" cy="4960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8400849" y="313418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GWU</a:t>
            </a:r>
            <a:endParaRPr lang="en-US" sz="1200" b="1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659554" y="2738745"/>
            <a:ext cx="60377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UVA</a:t>
            </a:r>
            <a:endParaRPr lang="en-US" sz="1200" b="1" dirty="0">
              <a:latin typeface="+mj-lt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053" y="2478785"/>
            <a:ext cx="266700" cy="419100"/>
          </a:xfrm>
          <a:prstGeom prst="rect">
            <a:avLst/>
          </a:prstGeom>
        </p:spPr>
      </p:pic>
      <p:sp>
        <p:nvSpPr>
          <p:cNvPr id="101" name="Title 5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747214"/>
          </a:xfrm>
        </p:spPr>
        <p:txBody>
          <a:bodyPr/>
          <a:lstStyle/>
          <a:p>
            <a:pPr algn="l"/>
            <a:r>
              <a:rPr lang="en-US" sz="2800" dirty="0" smtClean="0"/>
              <a:t>Science of Security Research Locations</a:t>
            </a:r>
            <a:endParaRPr lang="en-US" sz="2800" dirty="0"/>
          </a:p>
        </p:txBody>
      </p:sp>
      <p:sp>
        <p:nvSpPr>
          <p:cNvPr id="102" name="TextBox 101"/>
          <p:cNvSpPr txBox="1"/>
          <p:nvPr/>
        </p:nvSpPr>
        <p:spPr>
          <a:xfrm>
            <a:off x="7337965" y="285549"/>
            <a:ext cx="151182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</a:t>
            </a:r>
            <a:r>
              <a:rPr lang="en-US" sz="2400" b="1" dirty="0" smtClean="0">
                <a:latin typeface="+mj-lt"/>
              </a:rPr>
              <a:t>UK</a:t>
            </a:r>
            <a:endParaRPr lang="en-US" sz="2400" b="1" dirty="0">
              <a:latin typeface="+mj-lt"/>
            </a:endParaRPr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341085"/>
            <a:ext cx="266700" cy="419100"/>
          </a:xfrm>
          <a:prstGeom prst="rect">
            <a:avLst/>
          </a:prstGeom>
        </p:spPr>
      </p:pic>
      <p:sp>
        <p:nvSpPr>
          <p:cNvPr id="104" name="Right Triangle 103"/>
          <p:cNvSpPr/>
          <p:nvPr/>
        </p:nvSpPr>
        <p:spPr>
          <a:xfrm rot="13523721">
            <a:off x="8557687" y="270447"/>
            <a:ext cx="465667" cy="465667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8149589" y="371494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latin typeface="+mj-lt"/>
              </a:rPr>
              <a:t>UoN</a:t>
            </a:r>
            <a:endParaRPr lang="en-US" sz="1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139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70" y="969476"/>
            <a:ext cx="8686800" cy="5871022"/>
          </a:xfrm>
          <a:prstGeom prst="rect">
            <a:avLst/>
          </a:prstGeom>
        </p:spPr>
      </p:pic>
      <p:sp>
        <p:nvSpPr>
          <p:cNvPr id="125" name="TextBox 124"/>
          <p:cNvSpPr txBox="1"/>
          <p:nvPr/>
        </p:nvSpPr>
        <p:spPr>
          <a:xfrm>
            <a:off x="6993207" y="1191658"/>
            <a:ext cx="882655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POTSDAM</a:t>
            </a:r>
          </a:p>
          <a:p>
            <a:r>
              <a:rPr lang="en-US" sz="1000" b="1" dirty="0" smtClean="0">
                <a:latin typeface="+mj-lt"/>
              </a:rPr>
              <a:t>CU</a:t>
            </a:r>
            <a:endParaRPr lang="en-US" sz="1000" b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7133" y="2701071"/>
            <a:ext cx="575733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67000"/>
                </a:schemeClr>
              </a:gs>
              <a:gs pos="35000">
                <a:schemeClr val="accent2">
                  <a:tint val="37000"/>
                  <a:satMod val="300000"/>
                  <a:alpha val="67000"/>
                </a:schemeClr>
              </a:gs>
              <a:gs pos="100000">
                <a:schemeClr val="accent2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UIUC</a:t>
            </a:r>
            <a:endParaRPr lang="en-US" sz="1200" b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24760" y="2483546"/>
            <a:ext cx="606145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0000"/>
                </a:schemeClr>
              </a:gs>
              <a:gs pos="35000">
                <a:schemeClr val="accent2">
                  <a:tint val="37000"/>
                  <a:satMod val="300000"/>
                  <a:alpha val="70000"/>
                </a:schemeClr>
              </a:gs>
              <a:gs pos="100000">
                <a:schemeClr val="accent2">
                  <a:tint val="15000"/>
                  <a:satMod val="350000"/>
                  <a:alpha val="7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UMD</a:t>
            </a:r>
            <a:endParaRPr lang="en-US" sz="12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08463" y="2709538"/>
            <a:ext cx="4081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  <a:endParaRPr lang="en-US" sz="12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1" y="2722674"/>
            <a:ext cx="88064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</a:t>
            </a:r>
          </a:p>
          <a:p>
            <a:pPr algn="ctr"/>
            <a:r>
              <a:rPr lang="en-US" sz="1200" b="1" dirty="0" smtClean="0">
                <a:latin typeface="+mj-lt"/>
              </a:rPr>
              <a:t>BERKELEY</a:t>
            </a:r>
            <a:endParaRPr lang="en-US" sz="1200" b="1" dirty="0"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85653" y="2444152"/>
            <a:ext cx="49850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UNL</a:t>
            </a:r>
            <a:endParaRPr lang="en-US" sz="1200" b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06926" y="2136621"/>
            <a:ext cx="42940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IIT</a:t>
            </a:r>
            <a:endParaRPr lang="en-US" sz="1200" b="1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726" y="2687757"/>
            <a:ext cx="266700" cy="4191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847" y="2701071"/>
            <a:ext cx="266700" cy="41910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97" y="2701071"/>
            <a:ext cx="266700" cy="4191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520" y="2433773"/>
            <a:ext cx="266700" cy="4191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21" y="2122721"/>
            <a:ext cx="266700" cy="4191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274999" y="2475079"/>
            <a:ext cx="429732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PU</a:t>
            </a:r>
            <a:endParaRPr lang="en-US" sz="1200" b="1" dirty="0">
              <a:latin typeface="+mj-lt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117" y="2478207"/>
            <a:ext cx="266700" cy="4191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329198" y="2793520"/>
            <a:ext cx="3459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I</a:t>
            </a:r>
            <a:r>
              <a:rPr lang="en-US" sz="1200" b="1" dirty="0" smtClean="0">
                <a:latin typeface="+mj-lt"/>
              </a:rPr>
              <a:t>U</a:t>
            </a:r>
            <a:endParaRPr lang="en-US" sz="1200" b="1" dirty="0">
              <a:latin typeface="+mj-lt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335" y="2776587"/>
            <a:ext cx="266700" cy="4191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801306" y="1957005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WSU</a:t>
            </a:r>
            <a:endParaRPr lang="en-US" sz="1200" b="1" dirty="0">
              <a:latin typeface="+mj-lt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718" y="1933926"/>
            <a:ext cx="266700" cy="4191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955957" y="1681211"/>
            <a:ext cx="542249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RIT</a:t>
            </a:r>
            <a:endParaRPr lang="en-US" sz="1000" b="1" dirty="0">
              <a:latin typeface="+mj-lt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1597" y="1663102"/>
            <a:ext cx="266700" cy="4191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698400" y="1896093"/>
            <a:ext cx="429732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+mj-lt"/>
              </a:rPr>
              <a:t>C</a:t>
            </a:r>
            <a:r>
              <a:rPr lang="en-US" sz="1000" b="1" dirty="0" smtClean="0">
                <a:latin typeface="+mj-lt"/>
              </a:rPr>
              <a:t>U</a:t>
            </a:r>
            <a:endParaRPr lang="en-US" sz="1000" b="1" dirty="0">
              <a:latin typeface="+mj-lt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997" y="1815502"/>
            <a:ext cx="266700" cy="4191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314023" y="2277026"/>
            <a:ext cx="575733" cy="246221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1000"/>
                </a:schemeClr>
              </a:gs>
              <a:gs pos="35000">
                <a:schemeClr val="accent2">
                  <a:tint val="37000"/>
                  <a:satMod val="300000"/>
                  <a:alpha val="71000"/>
                </a:schemeClr>
              </a:gs>
              <a:gs pos="100000">
                <a:schemeClr val="accent2">
                  <a:tint val="15000"/>
                  <a:satMod val="350000"/>
                  <a:alpha val="7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CMU</a:t>
            </a:r>
            <a:endParaRPr lang="en-US" sz="1000" b="1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01434" y="2181146"/>
            <a:ext cx="592232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PENN</a:t>
            </a:r>
            <a:endParaRPr lang="en-US" sz="1000" b="1" dirty="0">
              <a:latin typeface="+mj-lt"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4760" y="2163551"/>
            <a:ext cx="266700" cy="4191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756399" y="2353026"/>
            <a:ext cx="452967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PITT</a:t>
            </a:r>
            <a:endParaRPr lang="en-US" sz="1200" b="1" dirty="0">
              <a:latin typeface="+mj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554" y="2444152"/>
            <a:ext cx="266700" cy="4191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056" y="2458145"/>
            <a:ext cx="266700" cy="419100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481" y="2444152"/>
            <a:ext cx="266700" cy="41910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915737" y="2671952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GMU</a:t>
            </a:r>
            <a:endParaRPr lang="en-US" sz="1200" b="1" dirty="0">
              <a:latin typeface="+mj-lt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2653702"/>
            <a:ext cx="266700" cy="41910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8762" y="2324829"/>
            <a:ext cx="266700" cy="419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930" y="2281935"/>
            <a:ext cx="266700" cy="4191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6756399" y="2918688"/>
            <a:ext cx="39808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VT</a:t>
            </a:r>
            <a:endParaRPr lang="en-US" sz="1200" b="1" dirty="0">
              <a:latin typeface="+mj-lt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91" y="2893258"/>
            <a:ext cx="266700" cy="4191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712831" y="3152635"/>
            <a:ext cx="637651" cy="276999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74000"/>
                </a:schemeClr>
              </a:gs>
              <a:gs pos="35000">
                <a:schemeClr val="accent2">
                  <a:tint val="37000"/>
                  <a:satMod val="300000"/>
                  <a:alpha val="74000"/>
                </a:schemeClr>
              </a:gs>
              <a:gs pos="100000">
                <a:schemeClr val="accent2">
                  <a:tint val="15000"/>
                  <a:satMod val="350000"/>
                  <a:alpha val="7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NCSU</a:t>
            </a:r>
            <a:endParaRPr lang="en-US" sz="1200" b="1" dirty="0">
              <a:latin typeface="+mj-lt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6527" y="3134185"/>
            <a:ext cx="266700" cy="419100"/>
          </a:xfrm>
          <a:prstGeom prst="rect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6606850" y="3383408"/>
            <a:ext cx="7071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UNCC</a:t>
            </a:r>
            <a:endParaRPr lang="en-US" sz="1200" b="1" dirty="0">
              <a:latin typeface="+mj-lt"/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286" y="3263136"/>
            <a:ext cx="266700" cy="4191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6992943" y="3195687"/>
            <a:ext cx="573584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UNC</a:t>
            </a:r>
            <a:endParaRPr lang="en-US" sz="1200" b="1" dirty="0">
              <a:latin typeface="+mj-lt"/>
            </a:endParaRP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630" y="3102808"/>
            <a:ext cx="266700" cy="4191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818904" y="3833091"/>
            <a:ext cx="40945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UA</a:t>
            </a:r>
            <a:endParaRPr lang="en-US" sz="1200" b="1" dirty="0">
              <a:latin typeface="+mj-lt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362" y="3816158"/>
            <a:ext cx="266700" cy="419100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4563964" y="4415314"/>
            <a:ext cx="477931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UTA</a:t>
            </a:r>
            <a:endParaRPr lang="en-US" sz="1200" b="1" dirty="0">
              <a:latin typeface="+mj-lt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403" y="4378133"/>
            <a:ext cx="266700" cy="4191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5131028" y="4624574"/>
            <a:ext cx="57550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RICE</a:t>
            </a:r>
            <a:endParaRPr lang="en-US" sz="1200" b="1" dirty="0">
              <a:latin typeface="+mj-lt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167" y="4587393"/>
            <a:ext cx="266700" cy="419100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433505" y="3502316"/>
            <a:ext cx="4953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USC</a:t>
            </a:r>
            <a:endParaRPr lang="en-US" sz="1200" b="1" dirty="0">
              <a:latin typeface="+mj-lt"/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997" y="3493849"/>
            <a:ext cx="266700" cy="419100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6713198" y="5213188"/>
            <a:ext cx="2430802" cy="1644813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58000"/>
                </a:schemeClr>
              </a:gs>
              <a:gs pos="35000">
                <a:schemeClr val="accent6">
                  <a:tint val="37000"/>
                  <a:satMod val="300000"/>
                  <a:alpha val="58000"/>
                </a:schemeClr>
              </a:gs>
              <a:gs pos="100000">
                <a:schemeClr val="accent6">
                  <a:tint val="15000"/>
                  <a:satMod val="350000"/>
                  <a:alpha val="5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0918" y="5288174"/>
            <a:ext cx="266700" cy="419100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7075715" y="5312244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LABLET (4)</a:t>
            </a:r>
            <a:endParaRPr lang="en-US" sz="1400" b="1" dirty="0">
              <a:latin typeface="+mj-lt"/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0918" y="5669732"/>
            <a:ext cx="266700" cy="4191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7075715" y="5699268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SUB-LABLET (25)</a:t>
            </a:r>
            <a:endParaRPr lang="en-US" sz="1400" b="1" dirty="0"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075715" y="6056989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SURE (4)</a:t>
            </a:r>
            <a:endParaRPr lang="en-US" sz="1400" b="1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0918" y="6053680"/>
            <a:ext cx="266700" cy="4191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5865549" y="3312358"/>
            <a:ext cx="409450" cy="27699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VU</a:t>
            </a:r>
            <a:endParaRPr lang="en-US" sz="1200" b="1" dirty="0">
              <a:latin typeface="+mj-lt"/>
            </a:endParaRPr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5443" y="3292766"/>
            <a:ext cx="266700" cy="419100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4081781" y="5950324"/>
            <a:ext cx="1129554" cy="276999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UH </a:t>
            </a:r>
            <a:r>
              <a:rPr lang="en-US" sz="1200" b="1" dirty="0" err="1" smtClean="0">
                <a:latin typeface="+mj-lt"/>
              </a:rPr>
              <a:t>Manoa</a:t>
            </a:r>
            <a:endParaRPr lang="en-US" sz="1200" b="1" dirty="0">
              <a:latin typeface="+mj-lt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656" y="5901196"/>
            <a:ext cx="266700" cy="4191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8238691" y="1342320"/>
            <a:ext cx="429732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DC</a:t>
            </a:r>
            <a:endParaRPr lang="en-US" sz="1000" b="1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090" y="1338112"/>
            <a:ext cx="266700" cy="419100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482074" y="1705223"/>
            <a:ext cx="540103" cy="215444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+mj-lt"/>
              </a:rPr>
              <a:t>MIT</a:t>
            </a:r>
            <a:endParaRPr lang="en-US" sz="800" b="1" dirty="0">
              <a:latin typeface="+mj-lt"/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440" y="1663102"/>
            <a:ext cx="266700" cy="4191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7075715" y="6430565"/>
            <a:ext cx="2222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COLLABORATORS (49)</a:t>
            </a:r>
            <a:endParaRPr lang="en-US" sz="1400" b="1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0918" y="6443244"/>
            <a:ext cx="266700" cy="41910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97" y="2550995"/>
            <a:ext cx="266700" cy="41910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847" y="2529195"/>
            <a:ext cx="266700" cy="41910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5304526" y="1871440"/>
            <a:ext cx="429402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UW</a:t>
            </a:r>
            <a:endParaRPr lang="en-US" sz="1200" b="1" dirty="0">
              <a:latin typeface="+mj-lt"/>
            </a:endParaRPr>
          </a:p>
        </p:txBody>
      </p:sp>
      <p:pic>
        <p:nvPicPr>
          <p:cNvPr id="95" name="Picture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0442" y="1872652"/>
            <a:ext cx="266700" cy="419100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6089927" y="1954284"/>
            <a:ext cx="546553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NWU</a:t>
            </a:r>
            <a:endParaRPr lang="en-US" sz="1200" b="1" dirty="0">
              <a:latin typeface="+mj-lt"/>
            </a:endParaRP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7142" y="1941685"/>
            <a:ext cx="266700" cy="4191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4965802" y="4161730"/>
            <a:ext cx="786065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TEXAS A&amp;M</a:t>
            </a:r>
            <a:endParaRPr lang="en-US" sz="1000" b="1" dirty="0">
              <a:latin typeface="+mj-lt"/>
            </a:endParaRPr>
          </a:p>
        </p:txBody>
      </p:sp>
      <p:pic>
        <p:nvPicPr>
          <p:cNvPr id="99" name="Picture 9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817" y="4147754"/>
            <a:ext cx="266700" cy="419100"/>
          </a:xfrm>
          <a:prstGeom prst="rect">
            <a:avLst/>
          </a:prstGeom>
        </p:spPr>
      </p:pic>
      <p:sp>
        <p:nvSpPr>
          <p:cNvPr id="100" name="TextBox 99"/>
          <p:cNvSpPr txBox="1"/>
          <p:nvPr/>
        </p:nvSpPr>
        <p:spPr>
          <a:xfrm>
            <a:off x="6692119" y="3875321"/>
            <a:ext cx="841878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AUBURN</a:t>
            </a:r>
            <a:endParaRPr lang="en-US" sz="1200" b="1" dirty="0">
              <a:latin typeface="+mj-lt"/>
            </a:endParaRPr>
          </a:p>
        </p:txBody>
      </p:sp>
      <p:pic>
        <p:nvPicPr>
          <p:cNvPr id="101" name="Picture 1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334" y="3862722"/>
            <a:ext cx="266700" cy="419100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7472612" y="4598625"/>
            <a:ext cx="528822" cy="27699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UCF</a:t>
            </a:r>
            <a:endParaRPr lang="en-US" sz="1200" b="1" dirty="0">
              <a:latin typeface="+mj-lt"/>
            </a:endParaRPr>
          </a:p>
        </p:txBody>
      </p:sp>
      <p:pic>
        <p:nvPicPr>
          <p:cNvPr id="103" name="Picture 1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827" y="4586026"/>
            <a:ext cx="266700" cy="419100"/>
          </a:xfrm>
          <a:prstGeom prst="rect">
            <a:avLst/>
          </a:prstGeom>
        </p:spPr>
      </p:pic>
      <p:cxnSp>
        <p:nvCxnSpPr>
          <p:cNvPr id="106" name="Straight Connector 105"/>
          <p:cNvCxnSpPr/>
          <p:nvPr/>
        </p:nvCxnSpPr>
        <p:spPr>
          <a:xfrm>
            <a:off x="7846181" y="2653702"/>
            <a:ext cx="584724" cy="28312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8291191" y="2790915"/>
            <a:ext cx="603779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NAVY</a:t>
            </a:r>
            <a:endParaRPr lang="en-US" sz="1000" b="1" dirty="0">
              <a:latin typeface="+mj-lt"/>
            </a:endParaRPr>
          </a:p>
        </p:txBody>
      </p:sp>
      <p:cxnSp>
        <p:nvCxnSpPr>
          <p:cNvPr id="108" name="Straight Connector 107"/>
          <p:cNvCxnSpPr/>
          <p:nvPr/>
        </p:nvCxnSpPr>
        <p:spPr>
          <a:xfrm>
            <a:off x="7803753" y="2688335"/>
            <a:ext cx="627152" cy="4960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8400849" y="3134185"/>
            <a:ext cx="603779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GWU</a:t>
            </a:r>
            <a:endParaRPr lang="en-US" sz="1000" b="1" dirty="0"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659554" y="2738745"/>
            <a:ext cx="603779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UVA</a:t>
            </a:r>
            <a:endParaRPr lang="en-US" sz="1000" b="1" dirty="0">
              <a:latin typeface="+mj-lt"/>
            </a:endParaRP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7053" y="2478785"/>
            <a:ext cx="266700" cy="419100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8416749" y="1943702"/>
            <a:ext cx="478222" cy="21544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+mj-lt"/>
              </a:rPr>
              <a:t>MITLL</a:t>
            </a:r>
            <a:endParaRPr lang="en-US" sz="800" b="1" dirty="0">
              <a:latin typeface="+mj-lt"/>
            </a:endParaRP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258" y="1801463"/>
            <a:ext cx="266700" cy="419100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8482074" y="1526595"/>
            <a:ext cx="480388" cy="21544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+mj-lt"/>
              </a:rPr>
              <a:t>RSA</a:t>
            </a:r>
            <a:endParaRPr lang="en-US" sz="800" b="1" dirty="0">
              <a:latin typeface="+mj-lt"/>
            </a:endParaRPr>
          </a:p>
        </p:txBody>
      </p:sp>
      <p:pic>
        <p:nvPicPr>
          <p:cNvPr id="116" name="Picture 1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3330" y="1154424"/>
            <a:ext cx="383142" cy="602081"/>
          </a:xfrm>
          <a:prstGeom prst="rect">
            <a:avLst/>
          </a:prstGeom>
        </p:spPr>
      </p:pic>
      <p:sp>
        <p:nvSpPr>
          <p:cNvPr id="120" name="Title 5"/>
          <p:cNvSpPr txBox="1">
            <a:spLocks/>
          </p:cNvSpPr>
          <p:nvPr/>
        </p:nvSpPr>
        <p:spPr>
          <a:xfrm>
            <a:off x="457200" y="1"/>
            <a:ext cx="8229600" cy="7472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Science of Security Research Locations</a:t>
            </a:r>
            <a:endParaRPr lang="en-US" sz="2800" dirty="0"/>
          </a:p>
        </p:txBody>
      </p:sp>
      <p:sp>
        <p:nvSpPr>
          <p:cNvPr id="121" name="TextBox 120"/>
          <p:cNvSpPr txBox="1"/>
          <p:nvPr/>
        </p:nvSpPr>
        <p:spPr>
          <a:xfrm>
            <a:off x="7337965" y="285549"/>
            <a:ext cx="1511826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    </a:t>
            </a:r>
            <a:r>
              <a:rPr lang="en-US" sz="2400" b="1" dirty="0" smtClean="0">
                <a:latin typeface="+mj-lt"/>
              </a:rPr>
              <a:t>UK</a:t>
            </a:r>
            <a:endParaRPr lang="en-US" sz="2400" b="1" dirty="0">
              <a:latin typeface="+mj-lt"/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457" y="341085"/>
            <a:ext cx="266700" cy="419100"/>
          </a:xfrm>
          <a:prstGeom prst="rect">
            <a:avLst/>
          </a:prstGeom>
        </p:spPr>
      </p:pic>
      <p:sp>
        <p:nvSpPr>
          <p:cNvPr id="123" name="Right Triangle 122"/>
          <p:cNvSpPr/>
          <p:nvPr/>
        </p:nvSpPr>
        <p:spPr>
          <a:xfrm rot="13523721">
            <a:off x="8557687" y="270447"/>
            <a:ext cx="465667" cy="465667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/>
          <p:cNvSpPr txBox="1"/>
          <p:nvPr/>
        </p:nvSpPr>
        <p:spPr>
          <a:xfrm>
            <a:off x="8149589" y="371494"/>
            <a:ext cx="542249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86000"/>
                </a:schemeClr>
              </a:gs>
              <a:gs pos="35000">
                <a:schemeClr val="accent1">
                  <a:tint val="37000"/>
                  <a:satMod val="300000"/>
                  <a:alpha val="86000"/>
                </a:schemeClr>
              </a:gs>
              <a:gs pos="100000">
                <a:schemeClr val="accent1">
                  <a:tint val="15000"/>
                  <a:satMod val="350000"/>
                  <a:alpha val="86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>
                <a:latin typeface="+mj-lt"/>
              </a:rPr>
              <a:t>UoN</a:t>
            </a:r>
            <a:endParaRPr lang="en-US" sz="1200" b="1" dirty="0">
              <a:latin typeface="+mj-lt"/>
            </a:endParaRPr>
          </a:p>
        </p:txBody>
      </p:sp>
      <p:pic>
        <p:nvPicPr>
          <p:cNvPr id="113" name="Picture 1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7555" y="1513673"/>
            <a:ext cx="266700" cy="419100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5863" y="1651064"/>
            <a:ext cx="266700" cy="419100"/>
          </a:xfrm>
          <a:prstGeom prst="rect">
            <a:avLst/>
          </a:prstGeom>
        </p:spPr>
      </p:pic>
      <p:cxnSp>
        <p:nvCxnSpPr>
          <p:cNvPr id="130" name="Straight Connector 129"/>
          <p:cNvCxnSpPr/>
          <p:nvPr/>
        </p:nvCxnSpPr>
        <p:spPr>
          <a:xfrm flipH="1" flipV="1">
            <a:off x="8149589" y="2056689"/>
            <a:ext cx="444078" cy="217164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27" name="Picture 1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212" y="1709399"/>
            <a:ext cx="391637" cy="615430"/>
          </a:xfrm>
          <a:prstGeom prst="rect">
            <a:avLst/>
          </a:prstGeom>
        </p:spPr>
      </p:pic>
      <p:sp>
        <p:nvSpPr>
          <p:cNvPr id="129" name="TextBox 128"/>
          <p:cNvSpPr txBox="1"/>
          <p:nvPr/>
        </p:nvSpPr>
        <p:spPr>
          <a:xfrm>
            <a:off x="8589046" y="2181146"/>
            <a:ext cx="611848" cy="58477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+mj-lt"/>
              </a:rPr>
              <a:t>BC</a:t>
            </a:r>
          </a:p>
          <a:p>
            <a:r>
              <a:rPr lang="en-US" sz="800" b="1" dirty="0" smtClean="0">
                <a:latin typeface="+mj-lt"/>
              </a:rPr>
              <a:t>AT&amp;T</a:t>
            </a:r>
          </a:p>
          <a:p>
            <a:r>
              <a:rPr lang="en-US" sz="800" b="1" dirty="0" smtClean="0">
                <a:latin typeface="+mj-lt"/>
              </a:rPr>
              <a:t>SIEMENS</a:t>
            </a:r>
          </a:p>
          <a:p>
            <a:r>
              <a:rPr lang="en-US" sz="800" b="1" dirty="0" smtClean="0">
                <a:latin typeface="+mj-lt"/>
              </a:rPr>
              <a:t>RUTGERS</a:t>
            </a:r>
            <a:endParaRPr lang="en-US" sz="800" b="1" dirty="0">
              <a:latin typeface="+mj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756920" y="2936826"/>
            <a:ext cx="362869" cy="21544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latin typeface="+mj-lt"/>
              </a:rPr>
              <a:t>ARL</a:t>
            </a:r>
            <a:endParaRPr lang="en-US" sz="800" b="1" dirty="0">
              <a:latin typeface="+mj-lt"/>
            </a:endParaRPr>
          </a:p>
        </p:txBody>
      </p:sp>
      <p:cxnSp>
        <p:nvCxnSpPr>
          <p:cNvPr id="7" name="Straight Connector 6"/>
          <p:cNvCxnSpPr>
            <a:stCxn id="107" idx="3"/>
          </p:cNvCxnSpPr>
          <p:nvPr/>
        </p:nvCxnSpPr>
        <p:spPr>
          <a:xfrm flipH="1" flipV="1">
            <a:off x="7911305" y="2518925"/>
            <a:ext cx="983665" cy="395101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05" name="Picture 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519" y="2389831"/>
            <a:ext cx="266700" cy="419100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3295716" y="3510617"/>
            <a:ext cx="786065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UNM</a:t>
            </a:r>
          </a:p>
          <a:p>
            <a:pPr algn="ctr"/>
            <a:r>
              <a:rPr lang="en-US" sz="1200" b="1" dirty="0" smtClean="0">
                <a:latin typeface="+mj-lt"/>
              </a:rPr>
              <a:t>AFRL</a:t>
            </a:r>
          </a:p>
        </p:txBody>
      </p:sp>
      <p:pic>
        <p:nvPicPr>
          <p:cNvPr id="137" name="Picture 1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2784" y="3413249"/>
            <a:ext cx="400522" cy="629392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419391" y="4700631"/>
            <a:ext cx="592873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+mj-lt"/>
              </a:rPr>
              <a:t>UTSA</a:t>
            </a:r>
            <a:endParaRPr lang="en-US" sz="1200" b="1" dirty="0">
              <a:latin typeface="+mj-lt"/>
            </a:endParaRPr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064" y="4663450"/>
            <a:ext cx="266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7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5"/>
          <p:cNvSpPr txBox="1">
            <a:spLocks/>
          </p:cNvSpPr>
          <p:nvPr/>
        </p:nvSpPr>
        <p:spPr>
          <a:xfrm>
            <a:off x="457200" y="1"/>
            <a:ext cx="8686800" cy="7472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International Science of Security Research Locations</a:t>
            </a:r>
            <a:endParaRPr lang="en-US" sz="28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/>
          <a:srcRect t="2686" b="2686"/>
          <a:stretch>
            <a:fillRect/>
          </a:stretch>
        </p:blipFill>
        <p:spPr>
          <a:xfrm>
            <a:off x="158744" y="1600200"/>
            <a:ext cx="8855128" cy="4869979"/>
          </a:xfrm>
        </p:spPr>
      </p:pic>
      <p:sp>
        <p:nvSpPr>
          <p:cNvPr id="12" name="Rectangle 11"/>
          <p:cNvSpPr/>
          <p:nvPr/>
        </p:nvSpPr>
        <p:spPr>
          <a:xfrm>
            <a:off x="0" y="5213188"/>
            <a:ext cx="2430802" cy="1644813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58000"/>
                </a:schemeClr>
              </a:gs>
              <a:gs pos="35000">
                <a:schemeClr val="accent6">
                  <a:tint val="37000"/>
                  <a:satMod val="300000"/>
                  <a:alpha val="58000"/>
                </a:schemeClr>
              </a:gs>
              <a:gs pos="100000">
                <a:schemeClr val="accent6">
                  <a:tint val="15000"/>
                  <a:satMod val="350000"/>
                  <a:alpha val="58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0" y="5288174"/>
            <a:ext cx="266700" cy="4191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2517" y="5312244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LABLET (4)</a:t>
            </a:r>
            <a:endParaRPr lang="en-US" sz="1400" b="1" dirty="0"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0" y="5669732"/>
            <a:ext cx="266700" cy="419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2517" y="5699268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SUB-LABLET (25)</a:t>
            </a:r>
            <a:endParaRPr lang="en-US" sz="1400" b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517" y="6056989"/>
            <a:ext cx="153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SURE (4)</a:t>
            </a:r>
            <a:endParaRPr lang="en-US" sz="1400" b="1" dirty="0">
              <a:latin typeface="+mj-lt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20" y="6053680"/>
            <a:ext cx="266700" cy="4191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62517" y="6430565"/>
            <a:ext cx="22229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+mj-lt"/>
              </a:rPr>
              <a:t>COLLABORATORS (49)</a:t>
            </a:r>
            <a:endParaRPr lang="en-US" sz="1400" b="1" dirty="0">
              <a:latin typeface="+mj-lt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20" y="6443244"/>
            <a:ext cx="266700" cy="4191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87585" y="3712831"/>
            <a:ext cx="899337" cy="246221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67000"/>
                </a:schemeClr>
              </a:gs>
              <a:gs pos="35000">
                <a:schemeClr val="accent6">
                  <a:tint val="37000"/>
                  <a:satMod val="300000"/>
                  <a:alpha val="67000"/>
                </a:schemeClr>
              </a:gs>
              <a:gs pos="100000">
                <a:schemeClr val="accent6">
                  <a:tint val="15000"/>
                  <a:satMod val="350000"/>
                  <a:alpha val="67000"/>
                </a:schemeClr>
              </a:gs>
            </a:gsLst>
            <a:lin ang="16200000" scaled="1"/>
            <a:tileRect/>
          </a:gradFill>
          <a:ln>
            <a:solidFill>
              <a:srgbClr val="66006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  UH </a:t>
            </a:r>
            <a:r>
              <a:rPr lang="en-US" sz="1000" b="1" dirty="0" err="1" smtClean="0">
                <a:latin typeface="+mj-lt"/>
              </a:rPr>
              <a:t>Manoa</a:t>
            </a:r>
            <a:endParaRPr lang="en-US" sz="1000" b="1" dirty="0">
              <a:latin typeface="+mj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075" y="3693360"/>
            <a:ext cx="266700" cy="4191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3598" y="2859832"/>
            <a:ext cx="477755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err="1" smtClean="0">
                <a:latin typeface="+mj-lt"/>
              </a:rPr>
              <a:t>UVic</a:t>
            </a:r>
            <a:endParaRPr lang="en-US" sz="1000" b="1" dirty="0">
              <a:latin typeface="+mj-lt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4767" y="2829336"/>
            <a:ext cx="266700" cy="4191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68452" y="3086477"/>
            <a:ext cx="606423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UOFW</a:t>
            </a:r>
            <a:endParaRPr lang="en-US" sz="1000" b="1" dirty="0">
              <a:latin typeface="+mj-lt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538" y="3062763"/>
            <a:ext cx="266700" cy="4191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665603" y="2609572"/>
            <a:ext cx="427098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err="1" smtClean="0">
                <a:latin typeface="+mj-lt"/>
              </a:rPr>
              <a:t>UiO</a:t>
            </a:r>
            <a:endParaRPr lang="en-US" sz="1000" b="1" dirty="0">
              <a:latin typeface="+mj-lt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8688" y="2585858"/>
            <a:ext cx="266700" cy="4191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644900" y="2093266"/>
            <a:ext cx="609601" cy="830997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+mj-lt"/>
              </a:rPr>
              <a:t>UWAR</a:t>
            </a:r>
          </a:p>
          <a:p>
            <a:r>
              <a:rPr lang="en-US" sz="800" b="1" dirty="0" smtClean="0">
                <a:latin typeface="+mj-lt"/>
              </a:rPr>
              <a:t>UL</a:t>
            </a:r>
          </a:p>
          <a:p>
            <a:r>
              <a:rPr lang="en-US" sz="800" b="1" dirty="0" smtClean="0">
                <a:latin typeface="+mj-lt"/>
              </a:rPr>
              <a:t>OXFORD</a:t>
            </a:r>
          </a:p>
          <a:p>
            <a:r>
              <a:rPr lang="en-US" sz="800" b="1" dirty="0" smtClean="0">
                <a:latin typeface="+mj-lt"/>
              </a:rPr>
              <a:t>KENT</a:t>
            </a:r>
          </a:p>
          <a:p>
            <a:r>
              <a:rPr lang="en-US" sz="800" b="1" dirty="0" smtClean="0">
                <a:latin typeface="+mj-lt"/>
              </a:rPr>
              <a:t>LU</a:t>
            </a:r>
          </a:p>
          <a:p>
            <a:r>
              <a:rPr lang="en-US" sz="800" b="1" dirty="0" smtClean="0">
                <a:latin typeface="+mj-lt"/>
              </a:rPr>
              <a:t>UNDA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8966" y="2514640"/>
            <a:ext cx="400522" cy="62939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744198" y="2924263"/>
            <a:ext cx="634023" cy="2462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  <a:alpha val="69000"/>
                </a:schemeClr>
              </a:gs>
              <a:gs pos="35000">
                <a:schemeClr val="accent1">
                  <a:tint val="37000"/>
                  <a:satMod val="300000"/>
                  <a:alpha val="69000"/>
                </a:schemeClr>
              </a:gs>
              <a:gs pos="100000">
                <a:schemeClr val="accent1">
                  <a:tint val="15000"/>
                  <a:satMod val="350000"/>
                  <a:alpha val="69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IMDEA</a:t>
            </a:r>
            <a:endParaRPr lang="en-US" sz="1000" b="1" dirty="0">
              <a:latin typeface="+mj-lt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1" y="2829336"/>
            <a:ext cx="266700" cy="4191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85170" y="3004958"/>
            <a:ext cx="507531" cy="40011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000" b="1" dirty="0" smtClean="0">
                <a:latin typeface="+mj-lt"/>
              </a:rPr>
              <a:t>UDS</a:t>
            </a:r>
          </a:p>
          <a:p>
            <a:pPr algn="r"/>
            <a:r>
              <a:rPr lang="en-US" sz="1000" b="1" dirty="0" smtClean="0">
                <a:latin typeface="+mj-lt"/>
              </a:rPr>
              <a:t>EPFL</a:t>
            </a:r>
            <a:endParaRPr lang="en-US" sz="1000" b="1" dirty="0">
              <a:latin typeface="+mj-lt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220" y="2829336"/>
            <a:ext cx="400522" cy="629392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44198" y="3282659"/>
            <a:ext cx="427098" cy="553998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+mj-lt"/>
              </a:rPr>
              <a:t>UP</a:t>
            </a:r>
          </a:p>
          <a:p>
            <a:r>
              <a:rPr lang="en-US" sz="1000" b="1" dirty="0" smtClean="0">
                <a:latin typeface="+mj-lt"/>
              </a:rPr>
              <a:t>UNL</a:t>
            </a:r>
          </a:p>
          <a:p>
            <a:r>
              <a:rPr lang="en-US" sz="1000" b="1" dirty="0" smtClean="0">
                <a:latin typeface="+mj-lt"/>
              </a:rPr>
              <a:t>UPV</a:t>
            </a:r>
            <a:endParaRPr lang="en-US" sz="1000" b="1" dirty="0">
              <a:latin typeface="+mj-lt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3821" y="3277361"/>
            <a:ext cx="266700" cy="4191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2650" y="3272313"/>
            <a:ext cx="266700" cy="4191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501" y="3313708"/>
            <a:ext cx="266700" cy="4191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685836" y="3481863"/>
            <a:ext cx="427098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IUT</a:t>
            </a:r>
            <a:endParaRPr lang="en-US" sz="1000" b="1" dirty="0">
              <a:latin typeface="+mj-lt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9101" y="3458728"/>
            <a:ext cx="266700" cy="4191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137869" y="4324296"/>
            <a:ext cx="460963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SMU</a:t>
            </a:r>
            <a:endParaRPr lang="en-US" sz="1000" b="1" dirty="0">
              <a:latin typeface="+mj-lt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1135" y="4301161"/>
            <a:ext cx="266700" cy="4191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263687" y="3062763"/>
            <a:ext cx="460963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THU</a:t>
            </a:r>
            <a:endParaRPr lang="en-US" sz="1000" b="1" dirty="0">
              <a:latin typeface="+mj-lt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6953" y="3039628"/>
            <a:ext cx="266700" cy="4191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6790025" y="3281930"/>
            <a:ext cx="460963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???</a:t>
            </a:r>
            <a:endParaRPr lang="en-US" sz="1000" b="1" dirty="0">
              <a:latin typeface="+mj-lt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2086" y="3258795"/>
            <a:ext cx="266700" cy="41910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217835" y="5520859"/>
            <a:ext cx="715204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UNIMELB</a:t>
            </a:r>
            <a:endParaRPr lang="en-US" sz="1000" b="1" dirty="0">
              <a:latin typeface="+mj-lt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2595" y="5497724"/>
            <a:ext cx="266700" cy="4191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166568" y="5714128"/>
            <a:ext cx="507532" cy="246221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  <a:alpha val="64000"/>
                </a:schemeClr>
              </a:gs>
              <a:gs pos="35000">
                <a:schemeClr val="accent5">
                  <a:tint val="37000"/>
                  <a:satMod val="300000"/>
                  <a:alpha val="64000"/>
                </a:schemeClr>
              </a:gs>
              <a:gs pos="100000">
                <a:schemeClr val="accent5">
                  <a:tint val="15000"/>
                  <a:satMod val="350000"/>
                  <a:alpha val="64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latin typeface="+mj-lt"/>
              </a:rPr>
              <a:t>VUW</a:t>
            </a:r>
            <a:endParaRPr lang="en-US" sz="1000" b="1" dirty="0">
              <a:latin typeface="+mj-lt"/>
            </a:endParaRP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7901" y="5690993"/>
            <a:ext cx="2667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7272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357</TotalTime>
  <Words>249</Words>
  <Application>Microsoft Macintosh PowerPoint</Application>
  <PresentationFormat>On-screen Show (4:3)</PresentationFormat>
  <Paragraphs>164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Executive</vt:lpstr>
      <vt:lpstr>Science of Security Research Locations</vt:lpstr>
      <vt:lpstr>Science of Security Research Locations</vt:lpstr>
      <vt:lpstr>Science of Security Research Locations</vt:lpstr>
      <vt:lpstr>PowerPoint Presentation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45</cp:revision>
  <dcterms:created xsi:type="dcterms:W3CDTF">2014-11-19T15:57:16Z</dcterms:created>
  <dcterms:modified xsi:type="dcterms:W3CDTF">2014-11-19T21:55:39Z</dcterms:modified>
</cp:coreProperties>
</file>