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8" r:id="rId1"/>
  </p:sldMasterIdLst>
  <p:notesMasterIdLst>
    <p:notesMasterId r:id="rId14"/>
  </p:notesMasterIdLst>
  <p:sldIdLst>
    <p:sldId id="307" r:id="rId2"/>
    <p:sldId id="308" r:id="rId3"/>
    <p:sldId id="300" r:id="rId4"/>
    <p:sldId id="295" r:id="rId5"/>
    <p:sldId id="263" r:id="rId6"/>
    <p:sldId id="261" r:id="rId7"/>
    <p:sldId id="297" r:id="rId8"/>
    <p:sldId id="266" r:id="rId9"/>
    <p:sldId id="268" r:id="rId10"/>
    <p:sldId id="269" r:id="rId11"/>
    <p:sldId id="270" r:id="rId12"/>
    <p:sldId id="267" r:id="rId13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3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080" y="-120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9920B-0441-334A-B7E2-96799A391AFD}" type="datetimeFigureOut">
              <a:rPr lang="en-US" smtClean="0"/>
              <a:t>4/18/16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0EB60-09FE-A642-ABB1-AE0F25D1D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4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15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15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15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15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15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1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7E52C1C-E3C5-C24C-9D29-47BA931143B0}" type="datetimeFigureOut">
              <a:rPr lang="en-US" smtClean="0"/>
              <a:t>4/18/16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5.emf"/><Relationship Id="rId5" Type="http://schemas.openxmlformats.org/officeDocument/2006/relationships/image" Target="../media/image7.emf"/><Relationship Id="rId6" Type="http://schemas.openxmlformats.org/officeDocument/2006/relationships/image" Target="../media/image8.emf"/><Relationship Id="rId7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Relationship Id="rId3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emf"/><Relationship Id="rId3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648" y="1036851"/>
            <a:ext cx="8599767" cy="544014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0" y="111077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550" y="6575050"/>
            <a:ext cx="2108200" cy="1397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819830" y="101367"/>
            <a:ext cx="1178505" cy="2997433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819830" y="187112"/>
            <a:ext cx="117850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bg2"/>
                </a:solidFill>
              </a:rPr>
              <a:t>CARNEGIE MELLON UNIVERSITY</a:t>
            </a:r>
          </a:p>
          <a:p>
            <a:r>
              <a:rPr lang="en-US" sz="800" dirty="0" smtClean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Bill </a:t>
            </a:r>
            <a:r>
              <a:rPr lang="en-US" sz="800" dirty="0" err="1" smtClean="0">
                <a:solidFill>
                  <a:schemeClr val="bg2"/>
                </a:solidFill>
              </a:rPr>
              <a:t>Scherlis</a:t>
            </a:r>
            <a:endParaRPr lang="en-US" sz="800" dirty="0" smtClean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Jonathan Aldrich</a:t>
            </a:r>
          </a:p>
          <a:p>
            <a:endParaRPr lang="en-US" sz="800" b="1" dirty="0" smtClean="0">
              <a:solidFill>
                <a:schemeClr val="bg2"/>
              </a:solidFill>
            </a:endParaRPr>
          </a:p>
          <a:p>
            <a:r>
              <a:rPr lang="en-US" sz="800" b="1" dirty="0" smtClean="0">
                <a:solidFill>
                  <a:schemeClr val="bg2"/>
                </a:solidFill>
              </a:rPr>
              <a:t>NORTH CAROLINA STATE UNIVERSITY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Laurie Williams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err="1" smtClean="0">
                <a:solidFill>
                  <a:schemeClr val="bg2"/>
                </a:solidFill>
              </a:rPr>
              <a:t>Munindar</a:t>
            </a:r>
            <a:r>
              <a:rPr lang="en-US" sz="800" dirty="0" smtClean="0">
                <a:solidFill>
                  <a:schemeClr val="bg2"/>
                </a:solidFill>
              </a:rPr>
              <a:t> Singh</a:t>
            </a:r>
            <a:endParaRPr lang="en-US" sz="800" dirty="0">
              <a:solidFill>
                <a:schemeClr val="bg2"/>
              </a:solidFill>
            </a:endParaRP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b="1" dirty="0" smtClean="0">
                <a:solidFill>
                  <a:schemeClr val="bg2"/>
                </a:solidFill>
              </a:rPr>
              <a:t>UNIVERSITY OF ILLINOIS URBANA-CHAMPAIGN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</a:t>
            </a:r>
            <a:r>
              <a:rPr lang="en-US" sz="800" dirty="0" smtClean="0">
                <a:solidFill>
                  <a:schemeClr val="bg2"/>
                </a:solidFill>
              </a:rPr>
              <a:t>PI: 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David </a:t>
            </a:r>
            <a:r>
              <a:rPr lang="en-US" sz="800" dirty="0" err="1" smtClean="0">
                <a:solidFill>
                  <a:schemeClr val="bg2"/>
                </a:solidFill>
              </a:rPr>
              <a:t>Nicol</a:t>
            </a:r>
            <a:endParaRPr lang="en-US" sz="800" dirty="0">
              <a:solidFill>
                <a:schemeClr val="bg2"/>
              </a:solidFill>
            </a:endParaRPr>
          </a:p>
          <a:p>
            <a:endParaRPr lang="en-US" sz="800" b="1" dirty="0" smtClean="0">
              <a:solidFill>
                <a:schemeClr val="bg2"/>
              </a:solidFill>
            </a:endParaRPr>
          </a:p>
          <a:p>
            <a:r>
              <a:rPr lang="en-US" sz="800" b="1" dirty="0" smtClean="0">
                <a:solidFill>
                  <a:schemeClr val="bg2"/>
                </a:solidFill>
              </a:rPr>
              <a:t>UNIVERSITY </a:t>
            </a:r>
            <a:r>
              <a:rPr lang="en-US" sz="800" b="1" dirty="0">
                <a:solidFill>
                  <a:schemeClr val="bg2"/>
                </a:solidFill>
              </a:rPr>
              <a:t>OF MARYLAND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</a:t>
            </a:r>
            <a:r>
              <a:rPr lang="en-US" sz="800" dirty="0" smtClean="0">
                <a:solidFill>
                  <a:schemeClr val="bg2"/>
                </a:solidFill>
              </a:rPr>
              <a:t>PI: 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Jonathan Katz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64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9031770" y="213127"/>
            <a:ext cx="2966566" cy="5627441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3" y="813296"/>
            <a:ext cx="8427758" cy="47107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555" y="4151453"/>
            <a:ext cx="1701839" cy="2255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" y="101367"/>
            <a:ext cx="895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 and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46" y="6568422"/>
            <a:ext cx="3225313" cy="1463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236" y="5298264"/>
            <a:ext cx="919401" cy="1227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3637" y="5304657"/>
            <a:ext cx="94512" cy="930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47299" y="338103"/>
            <a:ext cx="1178505" cy="5386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bg2"/>
                </a:solidFill>
              </a:rPr>
              <a:t>CARNEGIE MELLON UNIVERSITY</a:t>
            </a:r>
          </a:p>
          <a:p>
            <a:r>
              <a:rPr lang="en-US" sz="800" dirty="0" smtClean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Bill </a:t>
            </a:r>
            <a:r>
              <a:rPr lang="en-US" sz="800" dirty="0" err="1" smtClean="0">
                <a:solidFill>
                  <a:schemeClr val="bg2"/>
                </a:solidFill>
              </a:rPr>
              <a:t>Scherlis</a:t>
            </a:r>
            <a:endParaRPr lang="en-US" sz="800" dirty="0" smtClean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Jonathan Aldrich</a:t>
            </a: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</a:t>
            </a:r>
            <a:r>
              <a:rPr lang="en-US" sz="800" dirty="0">
                <a:solidFill>
                  <a:schemeClr val="bg2"/>
                </a:solidFill>
              </a:rPr>
              <a:t>-</a:t>
            </a:r>
            <a:r>
              <a:rPr lang="en-US" sz="800" dirty="0" err="1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Cornell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George Mason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International Computer Science Inst. at Berkeley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Pittsburgh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California – Berkeley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Texas – San Antonio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Nebraska Lincoln</a:t>
            </a:r>
          </a:p>
          <a:p>
            <a:pPr marL="109538" indent="-60325">
              <a:buFont typeface="Arial"/>
              <a:buChar char="•"/>
            </a:pPr>
            <a:endParaRPr lang="en-US" sz="800" dirty="0" smtClean="0">
              <a:solidFill>
                <a:schemeClr val="bg2"/>
              </a:solidFill>
            </a:endParaRPr>
          </a:p>
          <a:p>
            <a:endParaRPr lang="en-US" sz="800" b="1" dirty="0" smtClean="0">
              <a:solidFill>
                <a:schemeClr val="bg2"/>
              </a:solidFill>
            </a:endParaRPr>
          </a:p>
          <a:p>
            <a:r>
              <a:rPr lang="en-US" sz="800" b="1" dirty="0" smtClean="0">
                <a:solidFill>
                  <a:schemeClr val="bg2"/>
                </a:solidFill>
              </a:rPr>
              <a:t>NORTH CAROLINA STATE UNIVERSITY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Laurie Williams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err="1" smtClean="0">
                <a:solidFill>
                  <a:schemeClr val="bg2"/>
                </a:solidFill>
              </a:rPr>
              <a:t>Munindar</a:t>
            </a:r>
            <a:r>
              <a:rPr lang="en-US" sz="800" dirty="0" smtClean="0">
                <a:solidFill>
                  <a:schemeClr val="bg2"/>
                </a:solidFill>
              </a:rPr>
              <a:t> Singh</a:t>
            </a: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</a:t>
            </a:r>
            <a:r>
              <a:rPr lang="en-US" sz="800" dirty="0">
                <a:solidFill>
                  <a:schemeClr val="bg2"/>
                </a:solidFill>
              </a:rPr>
              <a:t>-</a:t>
            </a:r>
            <a:r>
              <a:rPr lang="en-US" sz="800" dirty="0" err="1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Purdue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Rochester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Alabama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North Carolina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North Carolina – Charlotte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</a:t>
            </a:r>
            <a:r>
              <a:rPr lang="en-US" sz="800" dirty="0" smtClean="0">
                <a:solidFill>
                  <a:schemeClr val="bg2"/>
                </a:solidFill>
              </a:rPr>
              <a:t>Virginia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49313" y="348030"/>
            <a:ext cx="1178505" cy="4647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bg2"/>
                </a:solidFill>
              </a:rPr>
              <a:t>UNIVERSITY OF ILLINOIS URBANA-CHAMPAIGN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</a:t>
            </a:r>
            <a:r>
              <a:rPr lang="en-US" sz="800" dirty="0" smtClean="0">
                <a:solidFill>
                  <a:schemeClr val="bg2"/>
                </a:solidFill>
              </a:rPr>
              <a:t>PI: 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David </a:t>
            </a:r>
            <a:r>
              <a:rPr lang="en-US" sz="800" dirty="0" err="1" smtClean="0">
                <a:solidFill>
                  <a:schemeClr val="bg2"/>
                </a:solidFill>
              </a:rPr>
              <a:t>Nicol</a:t>
            </a:r>
            <a:endParaRPr lang="en-US" sz="800" dirty="0" smtClean="0">
              <a:solidFill>
                <a:schemeClr val="bg2"/>
              </a:solidFill>
            </a:endParaRP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</a:t>
            </a:r>
            <a:r>
              <a:rPr lang="en-US" sz="800" dirty="0">
                <a:solidFill>
                  <a:schemeClr val="bg2"/>
                </a:solidFill>
              </a:rPr>
              <a:t>-</a:t>
            </a:r>
            <a:r>
              <a:rPr lang="en-US" sz="800" dirty="0" err="1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Dartmouth College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Illinois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Newcastle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Rice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Pennsylvania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Southern California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Wayne State University</a:t>
            </a:r>
          </a:p>
          <a:p>
            <a:pPr marL="109538" indent="-60325">
              <a:buFont typeface="Arial"/>
              <a:buChar char="•"/>
            </a:pPr>
            <a:endParaRPr lang="en-US" sz="800" dirty="0">
              <a:solidFill>
                <a:schemeClr val="bg2"/>
              </a:solidFill>
            </a:endParaRPr>
          </a:p>
          <a:p>
            <a:endParaRPr lang="en-US" sz="800" b="1" dirty="0" smtClean="0">
              <a:solidFill>
                <a:schemeClr val="bg2"/>
              </a:solidFill>
            </a:endParaRPr>
          </a:p>
          <a:p>
            <a:r>
              <a:rPr lang="en-US" sz="800" b="1" dirty="0" smtClean="0">
                <a:solidFill>
                  <a:schemeClr val="bg2"/>
                </a:solidFill>
              </a:rPr>
              <a:t>UNIVERSITY </a:t>
            </a:r>
            <a:r>
              <a:rPr lang="en-US" sz="800" b="1" dirty="0">
                <a:solidFill>
                  <a:schemeClr val="bg2"/>
                </a:solidFill>
              </a:rPr>
              <a:t>OF MARYLAND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</a:t>
            </a:r>
            <a:r>
              <a:rPr lang="en-US" sz="800" dirty="0" smtClean="0">
                <a:solidFill>
                  <a:schemeClr val="bg2"/>
                </a:solidFill>
              </a:rPr>
              <a:t>PI: 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Jonathan Katz</a:t>
            </a:r>
          </a:p>
          <a:p>
            <a:r>
              <a:rPr lang="en-US" sz="800" dirty="0">
                <a:solidFill>
                  <a:schemeClr val="bg2"/>
                </a:solidFill>
              </a:rPr>
              <a:t>Sub-</a:t>
            </a:r>
            <a:r>
              <a:rPr lang="en-US" sz="800" dirty="0" err="1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George Washington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Indiana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United States Naval Academy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Texas – Arlington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Virginia Polytechnic Institute and State </a:t>
            </a:r>
            <a:r>
              <a:rPr lang="en-US" sz="800" dirty="0" smtClean="0">
                <a:solidFill>
                  <a:schemeClr val="bg2"/>
                </a:solidFill>
              </a:rPr>
              <a:t>University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64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3" y="800824"/>
            <a:ext cx="8427758" cy="4710768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9031770" y="213127"/>
            <a:ext cx="2966566" cy="5927735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555" y="4151453"/>
            <a:ext cx="1701839" cy="2255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" y="101367"/>
            <a:ext cx="895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Science of Security </a:t>
            </a:r>
            <a:r>
              <a:rPr lang="en-US" sz="2400" dirty="0" err="1">
                <a:solidFill>
                  <a:schemeClr val="bg1"/>
                </a:solidFill>
              </a:rPr>
              <a:t>Lablets</a:t>
            </a:r>
            <a:r>
              <a:rPr lang="en-US" sz="2400" dirty="0">
                <a:solidFill>
                  <a:schemeClr val="bg1"/>
                </a:solidFill>
              </a:rPr>
              <a:t>, Sub-</a:t>
            </a:r>
            <a:r>
              <a:rPr lang="en-US" sz="2400" dirty="0" err="1">
                <a:solidFill>
                  <a:schemeClr val="bg1"/>
                </a:solidFill>
              </a:rPr>
              <a:t>Lablets</a:t>
            </a:r>
            <a:r>
              <a:rPr lang="en-US" sz="2400" dirty="0">
                <a:solidFill>
                  <a:schemeClr val="bg1"/>
                </a:solidFill>
              </a:rPr>
              <a:t>, and SURE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46" y="6568422"/>
            <a:ext cx="3225313" cy="1463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236" y="5298264"/>
            <a:ext cx="919401" cy="1227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3637" y="5304657"/>
            <a:ext cx="94512" cy="930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47299" y="383208"/>
            <a:ext cx="1178505" cy="459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b="1" dirty="0" smtClean="0">
                <a:solidFill>
                  <a:schemeClr val="bg2"/>
                </a:solidFill>
              </a:rPr>
              <a:t>CARNEGIE MELLON UNIVERSITY</a:t>
            </a:r>
          </a:p>
          <a:p>
            <a:r>
              <a:rPr lang="en-US" sz="750" dirty="0" smtClean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Bill </a:t>
            </a:r>
            <a:r>
              <a:rPr lang="en-US" sz="750" dirty="0" err="1" smtClean="0">
                <a:solidFill>
                  <a:schemeClr val="bg2"/>
                </a:solidFill>
              </a:rPr>
              <a:t>Scherlis</a:t>
            </a:r>
            <a:endParaRPr lang="en-US" sz="750" dirty="0" smtClean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Jonathan Aldrich</a:t>
            </a:r>
          </a:p>
          <a:p>
            <a:endParaRPr lang="en-US" sz="750" dirty="0" smtClean="0">
              <a:solidFill>
                <a:schemeClr val="bg2"/>
              </a:solidFill>
            </a:endParaRPr>
          </a:p>
          <a:p>
            <a:r>
              <a:rPr lang="en-US" sz="750" dirty="0" smtClean="0">
                <a:solidFill>
                  <a:schemeClr val="bg2"/>
                </a:solidFill>
              </a:rPr>
              <a:t>Sub</a:t>
            </a:r>
            <a:r>
              <a:rPr lang="en-US" sz="750" dirty="0">
                <a:solidFill>
                  <a:schemeClr val="bg2"/>
                </a:solidFill>
              </a:rPr>
              <a:t>-</a:t>
            </a:r>
            <a:r>
              <a:rPr lang="en-US" sz="750" dirty="0" err="1">
                <a:solidFill>
                  <a:schemeClr val="bg2"/>
                </a:solidFill>
              </a:rPr>
              <a:t>lablets</a:t>
            </a:r>
            <a:r>
              <a:rPr lang="en-US" sz="75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Cornell University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George Mason University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International Computer Science Inst. at Berkeley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Pittsburgh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California – Berkeley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Texas – San Antonio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Nebraska </a:t>
            </a:r>
            <a:r>
              <a:rPr lang="en-US" sz="750" dirty="0" smtClean="0">
                <a:solidFill>
                  <a:schemeClr val="bg2"/>
                </a:solidFill>
              </a:rPr>
              <a:t>Lincoln</a:t>
            </a:r>
          </a:p>
          <a:p>
            <a:endParaRPr lang="en-US" sz="750" b="1" dirty="0" smtClean="0">
              <a:solidFill>
                <a:schemeClr val="bg2"/>
              </a:solidFill>
            </a:endParaRPr>
          </a:p>
          <a:p>
            <a:r>
              <a:rPr lang="en-US" sz="750" b="1" dirty="0" smtClean="0">
                <a:solidFill>
                  <a:schemeClr val="bg2"/>
                </a:solidFill>
              </a:rPr>
              <a:t>NORTH CAROLINA STATE UNIVERSITY</a:t>
            </a:r>
          </a:p>
          <a:p>
            <a:r>
              <a:rPr lang="en-US" sz="750" dirty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Laurie Williams</a:t>
            </a:r>
            <a:endParaRPr lang="en-US" sz="75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750" dirty="0" err="1" smtClean="0">
                <a:solidFill>
                  <a:schemeClr val="bg2"/>
                </a:solidFill>
              </a:rPr>
              <a:t>Munindar</a:t>
            </a:r>
            <a:r>
              <a:rPr lang="en-US" sz="750" dirty="0" smtClean="0">
                <a:solidFill>
                  <a:schemeClr val="bg2"/>
                </a:solidFill>
              </a:rPr>
              <a:t> Singh</a:t>
            </a:r>
          </a:p>
          <a:p>
            <a:endParaRPr lang="en-US" sz="750" dirty="0" smtClean="0">
              <a:solidFill>
                <a:schemeClr val="bg2"/>
              </a:solidFill>
            </a:endParaRPr>
          </a:p>
          <a:p>
            <a:r>
              <a:rPr lang="en-US" sz="750" dirty="0" smtClean="0">
                <a:solidFill>
                  <a:schemeClr val="bg2"/>
                </a:solidFill>
              </a:rPr>
              <a:t>Sub</a:t>
            </a:r>
            <a:r>
              <a:rPr lang="en-US" sz="750" dirty="0">
                <a:solidFill>
                  <a:schemeClr val="bg2"/>
                </a:solidFill>
              </a:rPr>
              <a:t>-</a:t>
            </a:r>
            <a:r>
              <a:rPr lang="en-US" sz="750" dirty="0" err="1">
                <a:solidFill>
                  <a:schemeClr val="bg2"/>
                </a:solidFill>
              </a:rPr>
              <a:t>lablets</a:t>
            </a:r>
            <a:r>
              <a:rPr lang="en-US" sz="75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Purdue University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Rochester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Alabama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North Carolina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North Carolina – Charlotte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</a:t>
            </a:r>
            <a:r>
              <a:rPr lang="en-US" sz="750" dirty="0" smtClean="0">
                <a:solidFill>
                  <a:schemeClr val="bg2"/>
                </a:solidFill>
              </a:rPr>
              <a:t>Virginia</a:t>
            </a:r>
            <a:endParaRPr lang="en-US" sz="75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49313" y="393135"/>
            <a:ext cx="1178505" cy="574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b="1" dirty="0" smtClean="0">
                <a:solidFill>
                  <a:schemeClr val="bg2"/>
                </a:solidFill>
              </a:rPr>
              <a:t>UNIVERSITY OF ILLINOIS URBANA-CHAMPAIGN</a:t>
            </a:r>
          </a:p>
          <a:p>
            <a:r>
              <a:rPr lang="en-US" sz="750" dirty="0" smtClean="0">
                <a:solidFill>
                  <a:schemeClr val="bg2"/>
                </a:solidFill>
              </a:rPr>
              <a:t>Lead PI: </a:t>
            </a:r>
          </a:p>
          <a:p>
            <a:pPr marL="109538" indent="-60325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David </a:t>
            </a:r>
            <a:r>
              <a:rPr lang="en-US" sz="750" dirty="0" err="1" smtClean="0">
                <a:solidFill>
                  <a:schemeClr val="bg2"/>
                </a:solidFill>
              </a:rPr>
              <a:t>Nicol</a:t>
            </a:r>
            <a:endParaRPr lang="en-US" sz="750" dirty="0" smtClean="0">
              <a:solidFill>
                <a:schemeClr val="bg2"/>
              </a:solidFill>
            </a:endParaRPr>
          </a:p>
          <a:p>
            <a:endParaRPr lang="en-US" sz="750" dirty="0" smtClean="0">
              <a:solidFill>
                <a:schemeClr val="bg2"/>
              </a:solidFill>
            </a:endParaRPr>
          </a:p>
          <a:p>
            <a:r>
              <a:rPr lang="en-US" sz="750" dirty="0" smtClean="0">
                <a:solidFill>
                  <a:schemeClr val="bg2"/>
                </a:solidFill>
              </a:rPr>
              <a:t>Sub-</a:t>
            </a:r>
            <a:r>
              <a:rPr lang="en-US" sz="750" dirty="0" err="1" smtClean="0">
                <a:solidFill>
                  <a:schemeClr val="bg2"/>
                </a:solidFill>
              </a:rPr>
              <a:t>lablets</a:t>
            </a:r>
            <a:r>
              <a:rPr lang="en-US" sz="750" dirty="0" smtClean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Dartmouth College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Illinois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Newcastle University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Rice University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University of Pennsylvania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University of Southern California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Wayne State University</a:t>
            </a:r>
            <a:endParaRPr lang="en-US" sz="750" dirty="0">
              <a:solidFill>
                <a:schemeClr val="bg2"/>
              </a:solidFill>
            </a:endParaRPr>
          </a:p>
          <a:p>
            <a:endParaRPr lang="en-US" sz="750" b="1" dirty="0" smtClean="0">
              <a:solidFill>
                <a:schemeClr val="bg2"/>
              </a:solidFill>
            </a:endParaRPr>
          </a:p>
          <a:p>
            <a:r>
              <a:rPr lang="en-US" sz="750" b="1" dirty="0" smtClean="0">
                <a:solidFill>
                  <a:schemeClr val="bg2"/>
                </a:solidFill>
              </a:rPr>
              <a:t>UNIVERSITY </a:t>
            </a:r>
            <a:r>
              <a:rPr lang="en-US" sz="750" b="1" dirty="0">
                <a:solidFill>
                  <a:schemeClr val="bg2"/>
                </a:solidFill>
              </a:rPr>
              <a:t>OF MARYLAND</a:t>
            </a:r>
          </a:p>
          <a:p>
            <a:r>
              <a:rPr lang="en-US" sz="750" dirty="0">
                <a:solidFill>
                  <a:schemeClr val="bg2"/>
                </a:solidFill>
              </a:rPr>
              <a:t>Lead </a:t>
            </a:r>
            <a:r>
              <a:rPr lang="en-US" sz="750" dirty="0" smtClean="0">
                <a:solidFill>
                  <a:schemeClr val="bg2"/>
                </a:solidFill>
              </a:rPr>
              <a:t>PI: </a:t>
            </a:r>
            <a:endParaRPr lang="en-US" sz="75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750" dirty="0" smtClean="0">
                <a:solidFill>
                  <a:schemeClr val="bg2"/>
                </a:solidFill>
              </a:rPr>
              <a:t>Jonathan Katz</a:t>
            </a:r>
          </a:p>
          <a:p>
            <a:r>
              <a:rPr lang="en-US" sz="750" dirty="0">
                <a:solidFill>
                  <a:schemeClr val="bg2"/>
                </a:solidFill>
              </a:rPr>
              <a:t>Sub-</a:t>
            </a:r>
            <a:r>
              <a:rPr lang="en-US" sz="750" dirty="0" err="1">
                <a:solidFill>
                  <a:schemeClr val="bg2"/>
                </a:solidFill>
              </a:rPr>
              <a:t>lablets</a:t>
            </a:r>
            <a:r>
              <a:rPr lang="en-US" sz="75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George Washington University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Indiana University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United States Naval Academy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Texas – Arlington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Virginia Polytechnic Institute and State </a:t>
            </a:r>
            <a:r>
              <a:rPr lang="en-US" sz="750" dirty="0" smtClean="0">
                <a:solidFill>
                  <a:schemeClr val="bg2"/>
                </a:solidFill>
              </a:rPr>
              <a:t>University</a:t>
            </a:r>
          </a:p>
          <a:p>
            <a:pPr marL="111125" indent="-50800">
              <a:buFont typeface="Arial"/>
              <a:buChar char="•"/>
            </a:pPr>
            <a:endParaRPr lang="en-US" sz="750" dirty="0">
              <a:solidFill>
                <a:schemeClr val="bg2"/>
              </a:solidFill>
            </a:endParaRPr>
          </a:p>
          <a:p>
            <a:r>
              <a:rPr lang="en-US" sz="750" b="1" dirty="0">
                <a:solidFill>
                  <a:schemeClr val="bg2"/>
                </a:solidFill>
              </a:rPr>
              <a:t>SURE</a:t>
            </a:r>
          </a:p>
          <a:p>
            <a:pPr marL="49213"/>
            <a:r>
              <a:rPr lang="en-US" sz="750" dirty="0">
                <a:solidFill>
                  <a:schemeClr val="bg2"/>
                </a:solidFill>
              </a:rPr>
              <a:t>Lead PI:</a:t>
            </a:r>
          </a:p>
          <a:p>
            <a:pPr marL="109538" indent="-60325">
              <a:buFont typeface="Arial"/>
              <a:buChar char="•"/>
            </a:pPr>
            <a:r>
              <a:rPr lang="en-US" sz="750" dirty="0" err="1">
                <a:solidFill>
                  <a:schemeClr val="bg2"/>
                </a:solidFill>
              </a:rPr>
              <a:t>Xenofon</a:t>
            </a:r>
            <a:r>
              <a:rPr lang="en-US" sz="750" dirty="0">
                <a:solidFill>
                  <a:schemeClr val="bg2"/>
                </a:solidFill>
              </a:rPr>
              <a:t> </a:t>
            </a:r>
            <a:r>
              <a:rPr lang="en-US" sz="750" dirty="0" err="1">
                <a:solidFill>
                  <a:schemeClr val="bg2"/>
                </a:solidFill>
              </a:rPr>
              <a:t>Koutsoukos</a:t>
            </a:r>
            <a:endParaRPr lang="en-US" sz="750" dirty="0">
              <a:solidFill>
                <a:schemeClr val="bg2"/>
              </a:solidFill>
            </a:endParaRPr>
          </a:p>
          <a:p>
            <a:endParaRPr lang="en-US" sz="750" dirty="0">
              <a:solidFill>
                <a:schemeClr val="bg2"/>
              </a:solidFill>
            </a:endParaRPr>
          </a:p>
          <a:p>
            <a:r>
              <a:rPr lang="en-US" sz="750" dirty="0">
                <a:solidFill>
                  <a:schemeClr val="bg2"/>
                </a:solidFill>
              </a:rPr>
              <a:t>Sub-</a:t>
            </a:r>
            <a:r>
              <a:rPr lang="en-US" sz="750" dirty="0" err="1">
                <a:solidFill>
                  <a:schemeClr val="bg2"/>
                </a:solidFill>
              </a:rPr>
              <a:t>lablets</a:t>
            </a:r>
            <a:r>
              <a:rPr lang="en-US" sz="75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Massachusetts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Vanderbilt University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California – Berkeley</a:t>
            </a:r>
          </a:p>
          <a:p>
            <a:pPr marL="111125" indent="-50800">
              <a:buFont typeface="Arial"/>
              <a:buChar char="•"/>
            </a:pPr>
            <a:r>
              <a:rPr lang="en-US" sz="750" dirty="0">
                <a:solidFill>
                  <a:schemeClr val="bg2"/>
                </a:solidFill>
              </a:rPr>
              <a:t>University of Hawaii – </a:t>
            </a:r>
            <a:r>
              <a:rPr lang="en-US" sz="750" dirty="0" err="1" smtClean="0">
                <a:solidFill>
                  <a:schemeClr val="bg2"/>
                </a:solidFill>
              </a:rPr>
              <a:t>Manoa</a:t>
            </a:r>
            <a:endParaRPr lang="en-US" sz="7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58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85" y="720508"/>
            <a:ext cx="10012200" cy="5770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47" y="6571536"/>
            <a:ext cx="5298678" cy="1476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01367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SURE, and Collaborators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72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85" y="720506"/>
            <a:ext cx="10012200" cy="57702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01367"/>
            <a:ext cx="1218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SURE, Collaborators, 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and Paper Competition Winners/Honorable Mentions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46" y="6569692"/>
            <a:ext cx="6694030" cy="14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2166" y="1080533"/>
            <a:ext cx="13374378" cy="56259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International Locations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32" y="6567236"/>
            <a:ext cx="3504887" cy="1486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2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9031770" y="213127"/>
            <a:ext cx="2966566" cy="5627441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3" y="813296"/>
            <a:ext cx="8427758" cy="47107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555" y="4151453"/>
            <a:ext cx="1701839" cy="2255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" y="101367"/>
            <a:ext cx="895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 and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46" y="6568422"/>
            <a:ext cx="3225313" cy="1463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4236" y="5298264"/>
            <a:ext cx="919401" cy="1227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3637" y="5304657"/>
            <a:ext cx="94512" cy="930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47299" y="338103"/>
            <a:ext cx="1178505" cy="5386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bg2"/>
                </a:solidFill>
              </a:rPr>
              <a:t>CARNEGIE MELLON UNIVERSITY</a:t>
            </a:r>
          </a:p>
          <a:p>
            <a:r>
              <a:rPr lang="en-US" sz="800" dirty="0" smtClean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Bill </a:t>
            </a:r>
            <a:r>
              <a:rPr lang="en-US" sz="800" dirty="0" err="1" smtClean="0">
                <a:solidFill>
                  <a:schemeClr val="bg2"/>
                </a:solidFill>
              </a:rPr>
              <a:t>Scherlis</a:t>
            </a:r>
            <a:endParaRPr lang="en-US" sz="800" dirty="0" smtClean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Jonathan Aldrich</a:t>
            </a: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</a:t>
            </a:r>
            <a:r>
              <a:rPr lang="en-US" sz="800" dirty="0">
                <a:solidFill>
                  <a:schemeClr val="bg2"/>
                </a:solidFill>
              </a:rPr>
              <a:t>-</a:t>
            </a:r>
            <a:r>
              <a:rPr lang="en-US" sz="800" dirty="0" err="1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Cornell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George Mason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International Computer Science Inst. at Berkeley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Pittsburgh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California – Berkeley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Texas – San Antonio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Nebraska Lincoln</a:t>
            </a:r>
          </a:p>
          <a:p>
            <a:pPr marL="109538" indent="-60325">
              <a:buFont typeface="Arial"/>
              <a:buChar char="•"/>
            </a:pPr>
            <a:endParaRPr lang="en-US" sz="800" dirty="0" smtClean="0">
              <a:solidFill>
                <a:schemeClr val="bg2"/>
              </a:solidFill>
            </a:endParaRPr>
          </a:p>
          <a:p>
            <a:endParaRPr lang="en-US" sz="800" b="1" dirty="0" smtClean="0">
              <a:solidFill>
                <a:schemeClr val="bg2"/>
              </a:solidFill>
            </a:endParaRPr>
          </a:p>
          <a:p>
            <a:r>
              <a:rPr lang="en-US" sz="800" b="1" dirty="0" smtClean="0">
                <a:solidFill>
                  <a:schemeClr val="bg2"/>
                </a:solidFill>
              </a:rPr>
              <a:t>NORTH CAROLINA STATE UNIVERSITY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Laurie Williams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err="1" smtClean="0">
                <a:solidFill>
                  <a:schemeClr val="bg2"/>
                </a:solidFill>
              </a:rPr>
              <a:t>Munindar</a:t>
            </a:r>
            <a:r>
              <a:rPr lang="en-US" sz="800" dirty="0" smtClean="0">
                <a:solidFill>
                  <a:schemeClr val="bg2"/>
                </a:solidFill>
              </a:rPr>
              <a:t> Singh</a:t>
            </a: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</a:t>
            </a:r>
            <a:r>
              <a:rPr lang="en-US" sz="800" dirty="0">
                <a:solidFill>
                  <a:schemeClr val="bg2"/>
                </a:solidFill>
              </a:rPr>
              <a:t>-</a:t>
            </a:r>
            <a:r>
              <a:rPr lang="en-US" sz="800" dirty="0" err="1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Purdue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Rochester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Alabama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North Carolina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North Carolina – Charlotte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</a:t>
            </a:r>
            <a:r>
              <a:rPr lang="en-US" sz="800" dirty="0" smtClean="0">
                <a:solidFill>
                  <a:schemeClr val="bg2"/>
                </a:solidFill>
              </a:rPr>
              <a:t>Virginia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49313" y="348030"/>
            <a:ext cx="1178505" cy="4647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bg2"/>
                </a:solidFill>
              </a:rPr>
              <a:t>UNIVERSITY OF ILLINOIS URBANA-CHAMPAIGN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</a:t>
            </a:r>
            <a:r>
              <a:rPr lang="en-US" sz="800" dirty="0" smtClean="0">
                <a:solidFill>
                  <a:schemeClr val="bg2"/>
                </a:solidFill>
              </a:rPr>
              <a:t>PI: 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David </a:t>
            </a:r>
            <a:r>
              <a:rPr lang="en-US" sz="800" dirty="0" err="1" smtClean="0">
                <a:solidFill>
                  <a:schemeClr val="bg2"/>
                </a:solidFill>
              </a:rPr>
              <a:t>Nicol</a:t>
            </a:r>
            <a:endParaRPr lang="en-US" sz="800" dirty="0" smtClean="0">
              <a:solidFill>
                <a:schemeClr val="bg2"/>
              </a:solidFill>
            </a:endParaRP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</a:t>
            </a:r>
            <a:r>
              <a:rPr lang="en-US" sz="800" dirty="0">
                <a:solidFill>
                  <a:schemeClr val="bg2"/>
                </a:solidFill>
              </a:rPr>
              <a:t>-</a:t>
            </a:r>
            <a:r>
              <a:rPr lang="en-US" sz="800" dirty="0" err="1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Dartmouth College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Illinois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Newcastle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Rice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Pennsylvania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Southern California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Wayne State University</a:t>
            </a:r>
          </a:p>
          <a:p>
            <a:pPr marL="109538" indent="-60325">
              <a:buFont typeface="Arial"/>
              <a:buChar char="•"/>
            </a:pPr>
            <a:endParaRPr lang="en-US" sz="800" dirty="0">
              <a:solidFill>
                <a:schemeClr val="bg2"/>
              </a:solidFill>
            </a:endParaRPr>
          </a:p>
          <a:p>
            <a:endParaRPr lang="en-US" sz="800" b="1" dirty="0" smtClean="0">
              <a:solidFill>
                <a:schemeClr val="bg2"/>
              </a:solidFill>
            </a:endParaRPr>
          </a:p>
          <a:p>
            <a:r>
              <a:rPr lang="en-US" sz="800" b="1" dirty="0" smtClean="0">
                <a:solidFill>
                  <a:schemeClr val="bg2"/>
                </a:solidFill>
              </a:rPr>
              <a:t>UNIVERSITY </a:t>
            </a:r>
            <a:r>
              <a:rPr lang="en-US" sz="800" b="1" dirty="0">
                <a:solidFill>
                  <a:schemeClr val="bg2"/>
                </a:solidFill>
              </a:rPr>
              <a:t>OF MARYLAND</a:t>
            </a:r>
          </a:p>
          <a:p>
            <a:r>
              <a:rPr lang="en-US" sz="800" dirty="0">
                <a:solidFill>
                  <a:schemeClr val="bg2"/>
                </a:solidFill>
              </a:rPr>
              <a:t>Lead </a:t>
            </a:r>
            <a:r>
              <a:rPr lang="en-US" sz="800" dirty="0" smtClean="0">
                <a:solidFill>
                  <a:schemeClr val="bg2"/>
                </a:solidFill>
              </a:rPr>
              <a:t>PI: 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Jonathan Katz</a:t>
            </a:r>
          </a:p>
          <a:p>
            <a:r>
              <a:rPr lang="en-US" sz="800" dirty="0">
                <a:solidFill>
                  <a:schemeClr val="bg2"/>
                </a:solidFill>
              </a:rPr>
              <a:t>Sub-</a:t>
            </a:r>
            <a:r>
              <a:rPr lang="en-US" sz="800" dirty="0" err="1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George Washington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Indiana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United States Naval Academy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Texas – Arlington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Virginia Polytechnic Institute and State </a:t>
            </a:r>
            <a:r>
              <a:rPr lang="en-US" sz="800" dirty="0" smtClean="0">
                <a:solidFill>
                  <a:schemeClr val="bg2"/>
                </a:solidFill>
              </a:rPr>
              <a:t>University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86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08" y="869838"/>
            <a:ext cx="9334500" cy="5422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Carnegie Mellon University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25" y="6490969"/>
            <a:ext cx="1701171" cy="1447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788335" y="163792"/>
            <a:ext cx="1178505" cy="2772448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788335" y="249536"/>
            <a:ext cx="1178505" cy="255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Bill </a:t>
            </a:r>
            <a:r>
              <a:rPr lang="en-US" sz="800" dirty="0" err="1" smtClean="0">
                <a:solidFill>
                  <a:schemeClr val="bg2"/>
                </a:solidFill>
              </a:rPr>
              <a:t>Scherlis</a:t>
            </a:r>
            <a:endParaRPr lang="en-US" sz="800" dirty="0" smtClean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Jonathan Aldrich</a:t>
            </a:r>
            <a:endParaRPr lang="en-US" sz="800" dirty="0">
              <a:solidFill>
                <a:schemeClr val="bg2"/>
              </a:solidFill>
            </a:endParaRPr>
          </a:p>
          <a:p>
            <a:pPr marL="49213"/>
            <a:endParaRPr lang="en-US" sz="800" dirty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Sub-</a:t>
            </a:r>
            <a:r>
              <a:rPr lang="en-US" sz="800" dirty="0" err="1" smtClean="0">
                <a:solidFill>
                  <a:schemeClr val="bg2"/>
                </a:solidFill>
              </a:rPr>
              <a:t>lablets</a:t>
            </a:r>
            <a:r>
              <a:rPr lang="en-US" sz="800" dirty="0" smtClean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Cornell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George Mason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International Computer Science Inst. at Berkeley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Pittsburgh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California – Berkeley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Texas – San Antonio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Nebraska Lincoln</a:t>
            </a:r>
          </a:p>
        </p:txBody>
      </p:sp>
    </p:spTree>
    <p:extLst>
      <p:ext uri="{BB962C8B-B14F-4D97-AF65-F5344CB8AC3E}">
        <p14:creationId xmlns:p14="http://schemas.microsoft.com/office/powerpoint/2010/main" val="30871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University of Illinois at Urbana-Champaign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183" y="878948"/>
            <a:ext cx="8572500" cy="54229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25" y="6490969"/>
            <a:ext cx="1701171" cy="1447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159" y="4473872"/>
            <a:ext cx="1701839" cy="22555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840" y="5620683"/>
            <a:ext cx="919401" cy="1227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6241" y="5627076"/>
            <a:ext cx="94512" cy="930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43735">
            <a:off x="7879050" y="2627776"/>
            <a:ext cx="2971800" cy="3683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788335" y="163792"/>
            <a:ext cx="1178505" cy="2270958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0788335" y="249536"/>
            <a:ext cx="11785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David </a:t>
            </a:r>
            <a:r>
              <a:rPr lang="en-US" sz="800" dirty="0" err="1" smtClean="0">
                <a:solidFill>
                  <a:schemeClr val="bg2"/>
                </a:solidFill>
              </a:rPr>
              <a:t>Nicol</a:t>
            </a:r>
            <a:endParaRPr lang="en-US" sz="800" dirty="0" smtClean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endParaRPr lang="en-US" sz="800" dirty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Sub-</a:t>
            </a:r>
            <a:r>
              <a:rPr lang="en-US" sz="800" dirty="0" err="1" smtClean="0">
                <a:solidFill>
                  <a:schemeClr val="bg2"/>
                </a:solidFill>
              </a:rPr>
              <a:t>lablets</a:t>
            </a:r>
            <a:r>
              <a:rPr lang="en-US" sz="800" dirty="0" smtClean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Dartmouth College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Illinois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Newcastle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Rice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Pennsylvania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Southern California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Wayne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367832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838" y="878948"/>
            <a:ext cx="8953500" cy="542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University of Maryland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25" y="6490969"/>
            <a:ext cx="1701171" cy="1447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819830" y="101367"/>
            <a:ext cx="1178505" cy="2154153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819830" y="187112"/>
            <a:ext cx="1178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</a:rPr>
              <a:t>Lead PI: </a:t>
            </a:r>
            <a:endParaRPr lang="en-US" sz="800" dirty="0">
              <a:solidFill>
                <a:schemeClr val="bg2"/>
              </a:solidFill>
            </a:endParaRPr>
          </a:p>
          <a:p>
            <a:pPr marL="109538" indent="-60325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Jonathan Katz</a:t>
            </a: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Sub-</a:t>
            </a:r>
            <a:r>
              <a:rPr lang="en-US" sz="800" dirty="0" err="1" smtClean="0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George Washington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Indiana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United States Naval Academy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Texas – Arlington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Virginia Polytechnic Institute and State University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10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175" y="878948"/>
            <a:ext cx="8572500" cy="542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North Carolina State University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25" y="6490969"/>
            <a:ext cx="1701171" cy="1447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819830" y="101367"/>
            <a:ext cx="1178505" cy="2347193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819830" y="187112"/>
            <a:ext cx="117850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/>
                </a:solidFill>
              </a:rPr>
              <a:t>Lead PIs: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Laurie Williams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err="1">
                <a:solidFill>
                  <a:schemeClr val="bg2"/>
                </a:solidFill>
              </a:rPr>
              <a:t>Munindar</a:t>
            </a:r>
            <a:r>
              <a:rPr lang="en-US" sz="800" dirty="0">
                <a:solidFill>
                  <a:schemeClr val="bg2"/>
                </a:solidFill>
              </a:rPr>
              <a:t> Singh</a:t>
            </a: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Sub-</a:t>
            </a:r>
            <a:r>
              <a:rPr lang="en-US" sz="800" dirty="0" err="1" smtClean="0">
                <a:solidFill>
                  <a:schemeClr val="bg2"/>
                </a:solidFill>
              </a:rPr>
              <a:t>lablets</a:t>
            </a:r>
            <a:r>
              <a:rPr lang="en-US" sz="800" dirty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Purdue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Rochester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Alabama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North Carolina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>
                <a:solidFill>
                  <a:schemeClr val="bg2"/>
                </a:solidFill>
              </a:rPr>
              <a:t>University of North </a:t>
            </a:r>
            <a:r>
              <a:rPr lang="en-US" sz="800" dirty="0" smtClean="0">
                <a:solidFill>
                  <a:schemeClr val="bg2"/>
                </a:solidFill>
              </a:rPr>
              <a:t>Carolina – Charlotte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Virginia</a:t>
            </a:r>
          </a:p>
        </p:txBody>
      </p:sp>
    </p:spTree>
    <p:extLst>
      <p:ext uri="{BB962C8B-B14F-4D97-AF65-F5344CB8AC3E}">
        <p14:creationId xmlns:p14="http://schemas.microsoft.com/office/powerpoint/2010/main" val="372514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</a:t>
            </a:r>
            <a:r>
              <a:rPr lang="en-US" sz="2400" dirty="0" err="1" smtClean="0">
                <a:solidFill>
                  <a:schemeClr val="bg1"/>
                </a:solidFill>
              </a:rPr>
              <a:t>SecUre</a:t>
            </a:r>
            <a:r>
              <a:rPr lang="en-US" sz="2400" dirty="0" smtClean="0">
                <a:solidFill>
                  <a:schemeClr val="bg1"/>
                </a:solidFill>
              </a:rPr>
              <a:t> and </a:t>
            </a:r>
            <a:r>
              <a:rPr lang="en-US" sz="2400" dirty="0" err="1" smtClean="0">
                <a:solidFill>
                  <a:schemeClr val="bg1"/>
                </a:solidFill>
              </a:rPr>
              <a:t>REsilient</a:t>
            </a:r>
            <a:r>
              <a:rPr lang="en-US" sz="2400" dirty="0" smtClean="0">
                <a:solidFill>
                  <a:schemeClr val="bg1"/>
                </a:solidFill>
              </a:rPr>
              <a:t> CPS Project Locations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997" y="866966"/>
            <a:ext cx="9105900" cy="5422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25" y="6490969"/>
            <a:ext cx="594360" cy="1447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68036" y="6406973"/>
            <a:ext cx="1849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http://</a:t>
            </a:r>
            <a:r>
              <a:rPr lang="en-US" sz="1400" dirty="0" err="1" smtClean="0">
                <a:solidFill>
                  <a:schemeClr val="bg1"/>
                </a:solidFill>
              </a:rPr>
              <a:t>sos-vo.org</a:t>
            </a:r>
            <a:r>
              <a:rPr lang="en-US" sz="1400" dirty="0" smtClean="0">
                <a:solidFill>
                  <a:schemeClr val="bg1"/>
                </a:solidFill>
              </a:rPr>
              <a:t>/map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788335" y="163791"/>
            <a:ext cx="1178505" cy="2152689"/>
          </a:xfrm>
          <a:prstGeom prst="roundRect">
            <a:avLst/>
          </a:prstGeom>
          <a:solidFill>
            <a:schemeClr val="accent1">
              <a:alpha val="61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788335" y="249536"/>
            <a:ext cx="117850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2"/>
                </a:solidFill>
              </a:rPr>
              <a:t>Lead PI: </a:t>
            </a:r>
          </a:p>
          <a:p>
            <a:pPr marL="109538" indent="-60325">
              <a:buFont typeface="Arial"/>
              <a:buChar char="•"/>
            </a:pPr>
            <a:r>
              <a:rPr lang="en-US" sz="800" dirty="0" err="1">
                <a:solidFill>
                  <a:schemeClr val="bg2"/>
                </a:solidFill>
              </a:rPr>
              <a:t>Xenofon</a:t>
            </a:r>
            <a:r>
              <a:rPr lang="en-US" sz="800" dirty="0">
                <a:solidFill>
                  <a:schemeClr val="bg2"/>
                </a:solidFill>
              </a:rPr>
              <a:t> </a:t>
            </a:r>
            <a:r>
              <a:rPr lang="en-US" sz="800" dirty="0" err="1">
                <a:solidFill>
                  <a:schemeClr val="bg2"/>
                </a:solidFill>
              </a:rPr>
              <a:t>Koutsoukos</a:t>
            </a:r>
            <a:endParaRPr lang="en-US" sz="800" dirty="0">
              <a:solidFill>
                <a:schemeClr val="bg2"/>
              </a:solidFill>
            </a:endParaRPr>
          </a:p>
          <a:p>
            <a:endParaRPr lang="en-US" sz="800" dirty="0" smtClean="0">
              <a:solidFill>
                <a:schemeClr val="bg2"/>
              </a:solidFill>
            </a:endParaRPr>
          </a:p>
          <a:p>
            <a:r>
              <a:rPr lang="en-US" sz="800" dirty="0" smtClean="0">
                <a:solidFill>
                  <a:schemeClr val="bg2"/>
                </a:solidFill>
              </a:rPr>
              <a:t>Sub-</a:t>
            </a:r>
            <a:r>
              <a:rPr lang="en-US" sz="800" dirty="0" err="1" smtClean="0">
                <a:solidFill>
                  <a:schemeClr val="bg2"/>
                </a:solidFill>
              </a:rPr>
              <a:t>lablets</a:t>
            </a:r>
            <a:r>
              <a:rPr lang="en-US" sz="800" dirty="0" smtClean="0">
                <a:solidFill>
                  <a:schemeClr val="bg2"/>
                </a:solidFill>
              </a:rPr>
              <a:t>: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Massachusetts Institute of Technology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Vanderbilt University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California – Berkeley</a:t>
            </a:r>
          </a:p>
          <a:p>
            <a:pPr marL="111125" indent="-50800">
              <a:buFont typeface="Arial"/>
              <a:buChar char="•"/>
            </a:pPr>
            <a:r>
              <a:rPr lang="en-US" sz="800" dirty="0" smtClean="0">
                <a:solidFill>
                  <a:schemeClr val="bg2"/>
                </a:solidFill>
              </a:rPr>
              <a:t>University of Hawaii – </a:t>
            </a:r>
            <a:r>
              <a:rPr lang="en-US" sz="800" dirty="0" err="1" smtClean="0">
                <a:solidFill>
                  <a:schemeClr val="bg2"/>
                </a:solidFill>
              </a:rPr>
              <a:t>Manoa</a:t>
            </a:r>
            <a:endParaRPr lang="en-US" sz="800" dirty="0" smtClean="0">
              <a:solidFill>
                <a:schemeClr val="bg2"/>
              </a:solidFill>
            </a:endParaRPr>
          </a:p>
          <a:p>
            <a:pPr marL="111125" indent="-50800">
              <a:buFont typeface="Arial"/>
              <a:buChar char="•"/>
            </a:pPr>
            <a:endParaRPr lang="en-US" sz="800" dirty="0" smtClean="0">
              <a:solidFill>
                <a:schemeClr val="bg2"/>
              </a:solidFill>
            </a:endParaRPr>
          </a:p>
          <a:p>
            <a:pPr marL="111125" indent="-50800">
              <a:buFont typeface="Arial"/>
              <a:buChar char="•"/>
            </a:pPr>
            <a:endParaRPr lang="en-US" sz="8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45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1444</TotalTime>
  <Words>888</Words>
  <Application>Microsoft Macintosh PowerPoint</Application>
  <PresentationFormat>Custom</PresentationFormat>
  <Paragraphs>256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Clarity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182</cp:revision>
  <dcterms:created xsi:type="dcterms:W3CDTF">2014-11-19T15:57:16Z</dcterms:created>
  <dcterms:modified xsi:type="dcterms:W3CDTF">2016-04-18T18:34:29Z</dcterms:modified>
</cp:coreProperties>
</file>