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57" r:id="rId2"/>
    <p:sldId id="294" r:id="rId3"/>
    <p:sldId id="295" r:id="rId4"/>
    <p:sldId id="322" r:id="rId5"/>
    <p:sldId id="293" r:id="rId6"/>
    <p:sldId id="297" r:id="rId7"/>
    <p:sldId id="298" r:id="rId8"/>
    <p:sldId id="299" r:id="rId9"/>
    <p:sldId id="300" r:id="rId10"/>
    <p:sldId id="301" r:id="rId11"/>
    <p:sldId id="304" r:id="rId12"/>
    <p:sldId id="305" r:id="rId13"/>
    <p:sldId id="302" r:id="rId14"/>
    <p:sldId id="316" r:id="rId15"/>
    <p:sldId id="317" r:id="rId16"/>
    <p:sldId id="318" r:id="rId17"/>
    <p:sldId id="308" r:id="rId18"/>
    <p:sldId id="312" r:id="rId19"/>
    <p:sldId id="314" r:id="rId20"/>
    <p:sldId id="315" r:id="rId21"/>
    <p:sldId id="324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MC" initials="E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E7FE"/>
    <a:srgbClr val="EFEE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87914" autoAdjust="0"/>
  </p:normalViewPr>
  <p:slideViewPr>
    <p:cSldViewPr>
      <p:cViewPr varScale="1">
        <p:scale>
          <a:sx n="65" d="100"/>
          <a:sy n="65" d="100"/>
        </p:scale>
        <p:origin x="1536" y="78"/>
      </p:cViewPr>
      <p:guideLst>
        <p:guide orient="horz" pos="2160"/>
        <p:guide pos="288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preaa\Documents\Research\DNSTraffic\code\results\stat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opreaa\Documents\Research\DNSTraffic\code\results\sta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'Data Reduction - I'!$B$1</c:f>
              <c:strCache>
                <c:ptCount val="1"/>
                <c:pt idx="0">
                  <c:v># Domains</c:v>
                </c:pt>
              </c:strCache>
            </c:strRef>
          </c:tx>
          <c:invertIfNegative val="0"/>
          <c:cat>
            <c:strRef>
              <c:f>'Data Reduction - I'!$A$2:$A$5</c:f>
              <c:strCache>
                <c:ptCount val="4"/>
                <c:pt idx="0">
                  <c:v>All</c:v>
                </c:pt>
                <c:pt idx="1">
                  <c:v>Internal</c:v>
                </c:pt>
                <c:pt idx="2">
                  <c:v>Servers</c:v>
                </c:pt>
                <c:pt idx="3">
                  <c:v>Fold</c:v>
                </c:pt>
              </c:strCache>
            </c:strRef>
          </c:cat>
          <c:val>
            <c:numRef>
              <c:f>'Data Reduction - I'!$B$2:$B$5</c:f>
              <c:numCache>
                <c:formatCode>General</c:formatCode>
                <c:ptCount val="4"/>
                <c:pt idx="0">
                  <c:v>735562</c:v>
                </c:pt>
                <c:pt idx="1">
                  <c:v>688066</c:v>
                </c:pt>
                <c:pt idx="2">
                  <c:v>219570</c:v>
                </c:pt>
                <c:pt idx="3">
                  <c:v>172262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8017320"/>
        <c:axId val="308011048"/>
      </c:barChart>
      <c:catAx>
        <c:axId val="30801732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/>
                </a:pPr>
                <a:r>
                  <a:rPr lang="en-US" sz="1400"/>
                  <a:t>Stage</a:t>
                </a:r>
              </a:p>
            </c:rich>
          </c:tx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08011048"/>
        <c:crosses val="autoZero"/>
        <c:auto val="1"/>
        <c:lblAlgn val="ctr"/>
        <c:lblOffset val="100"/>
        <c:noMultiLvlLbl val="0"/>
      </c:catAx>
      <c:valAx>
        <c:axId val="3080110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# Domains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08017320"/>
        <c:crosses val="autoZero"/>
        <c:crossBetween val="between"/>
      </c:valAx>
    </c:plotArea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'Data Reduction - II'!$B$1</c:f>
              <c:strCache>
                <c:ptCount val="1"/>
                <c:pt idx="0">
                  <c:v>#Domains after folding</c:v>
                </c:pt>
              </c:strCache>
            </c:strRef>
          </c:tx>
          <c:invertIfNegative val="0"/>
          <c:cat>
            <c:strRef>
              <c:f>'Data Reduction - II'!$A$2:$A$8</c:f>
              <c:strCache>
                <c:ptCount val="7"/>
                <c:pt idx="0">
                  <c:v>03-04 Mon</c:v>
                </c:pt>
                <c:pt idx="1">
                  <c:v>03-05 Tue</c:v>
                </c:pt>
                <c:pt idx="2">
                  <c:v>03-06 Wed</c:v>
                </c:pt>
                <c:pt idx="3">
                  <c:v>03-07 Thu</c:v>
                </c:pt>
                <c:pt idx="4">
                  <c:v>03-08 Fri</c:v>
                </c:pt>
                <c:pt idx="5">
                  <c:v>03-09 Sat</c:v>
                </c:pt>
                <c:pt idx="6">
                  <c:v>03-10 Sun</c:v>
                </c:pt>
              </c:strCache>
            </c:strRef>
          </c:cat>
          <c:val>
            <c:numRef>
              <c:f>'Data Reduction - II'!$B$2:$B$8</c:f>
              <c:numCache>
                <c:formatCode>General</c:formatCode>
                <c:ptCount val="7"/>
                <c:pt idx="0">
                  <c:v>260625</c:v>
                </c:pt>
                <c:pt idx="1">
                  <c:v>251827</c:v>
                </c:pt>
                <c:pt idx="2">
                  <c:v>248586</c:v>
                </c:pt>
                <c:pt idx="3">
                  <c:v>236613</c:v>
                </c:pt>
                <c:pt idx="4">
                  <c:v>185396</c:v>
                </c:pt>
                <c:pt idx="5">
                  <c:v>50638</c:v>
                </c:pt>
                <c:pt idx="6">
                  <c:v>44509</c:v>
                </c:pt>
              </c:numCache>
            </c:numRef>
          </c:val>
        </c:ser>
        <c:ser>
          <c:idx val="1"/>
          <c:order val="1"/>
          <c:tx>
            <c:strRef>
              <c:f>'Data Reduction - II'!$F$1</c:f>
              <c:strCache>
                <c:ptCount val="1"/>
                <c:pt idx="0">
                  <c:v>#New AND Unpopular Domains</c:v>
                </c:pt>
              </c:strCache>
            </c:strRef>
          </c:tx>
          <c:invertIfNegative val="0"/>
          <c:cat>
            <c:strRef>
              <c:f>'Data Reduction - II'!$A$2:$A$8</c:f>
              <c:strCache>
                <c:ptCount val="7"/>
                <c:pt idx="0">
                  <c:v>03-04 Mon</c:v>
                </c:pt>
                <c:pt idx="1">
                  <c:v>03-05 Tue</c:v>
                </c:pt>
                <c:pt idx="2">
                  <c:v>03-06 Wed</c:v>
                </c:pt>
                <c:pt idx="3">
                  <c:v>03-07 Thu</c:v>
                </c:pt>
                <c:pt idx="4">
                  <c:v>03-08 Fri</c:v>
                </c:pt>
                <c:pt idx="5">
                  <c:v>03-09 Sat</c:v>
                </c:pt>
                <c:pt idx="6">
                  <c:v>03-10 Sun</c:v>
                </c:pt>
              </c:strCache>
            </c:strRef>
          </c:cat>
          <c:val>
            <c:numRef>
              <c:f>'Data Reduction - II'!$F$2:$F$8</c:f>
              <c:numCache>
                <c:formatCode>General</c:formatCode>
                <c:ptCount val="7"/>
                <c:pt idx="0">
                  <c:v>55033</c:v>
                </c:pt>
                <c:pt idx="1">
                  <c:v>50719</c:v>
                </c:pt>
                <c:pt idx="2">
                  <c:v>47803</c:v>
                </c:pt>
                <c:pt idx="3">
                  <c:v>42666</c:v>
                </c:pt>
                <c:pt idx="4">
                  <c:v>29480</c:v>
                </c:pt>
                <c:pt idx="5">
                  <c:v>4734</c:v>
                </c:pt>
                <c:pt idx="6">
                  <c:v>3760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08016144"/>
        <c:axId val="231579448"/>
      </c:barChart>
      <c:catAx>
        <c:axId val="30801614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Day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231579448"/>
        <c:crosses val="autoZero"/>
        <c:auto val="1"/>
        <c:lblAlgn val="ctr"/>
        <c:lblOffset val="100"/>
        <c:noMultiLvlLbl val="0"/>
      </c:catAx>
      <c:valAx>
        <c:axId val="23157944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sz="1400"/>
                  <a:t># Domains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en-US"/>
          </a:p>
        </c:txPr>
        <c:crossAx val="308016144"/>
        <c:crosses val="autoZero"/>
        <c:crossBetween val="between"/>
      </c:valAx>
    </c:plotArea>
    <c:legend>
      <c:legendPos val="t"/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spPr>
    <a:ln>
      <a:noFill/>
    </a:ln>
  </c:sp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77C0E4-30D6-42E9-9015-2C7595C4DE76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A6EA49-640E-4F3A-9DD6-91D72B90E5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10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3C306-04F3-DD4D-B7C2-9C2D3AFF798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957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A33C306-04F3-DD4D-B7C2-9C2D3AFF7988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389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800" dirty="0" smtClean="0"/>
              <a:t>- 400 MB for </a:t>
            </a:r>
            <a:r>
              <a:rPr lang="en-US" sz="800" dirty="0" err="1" smtClean="0"/>
              <a:t>query_host</a:t>
            </a:r>
            <a:r>
              <a:rPr lang="en-US" sz="800" dirty="0" smtClean="0"/>
              <a:t> and 500MB</a:t>
            </a:r>
            <a:r>
              <a:rPr lang="en-US" sz="800" baseline="0" dirty="0" smtClean="0"/>
              <a:t> for </a:t>
            </a:r>
            <a:r>
              <a:rPr lang="en-US" sz="800" baseline="0" dirty="0" err="1" smtClean="0"/>
              <a:t>resp_dom</a:t>
            </a:r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6EA49-640E-4F3A-9DD6-91D72B90E52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06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6EA49-640E-4F3A-9DD6-91D72B90E52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521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A6EA49-640E-4F3A-9DD6-91D72B90E524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3965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4D72D-252D-4D7D-926B-31FF47A463BC}" type="datetimeFigureOut">
              <a:rPr lang="en-US" smtClean="0"/>
              <a:pPr/>
              <a:t>1/21/2014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F905C-02C6-46DF-B2F2-46B4E7494EF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wmf"/><Relationship Id="rId10" Type="http://schemas.openxmlformats.org/officeDocument/2006/relationships/image" Target="../media/image9.wmf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1475" y="914400"/>
            <a:ext cx="8763886" cy="2209800"/>
          </a:xfrm>
        </p:spPr>
        <p:txBody>
          <a:bodyPr>
            <a:normAutofit/>
          </a:bodyPr>
          <a:lstStyle/>
          <a:p>
            <a:r>
              <a:rPr lang="en-US" dirty="0" smtClean="0"/>
              <a:t>APT Detection Using Belief Propagation on DNS Data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3352800"/>
            <a:ext cx="7659576" cy="16002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Alina Oprea and Zhou Li        Peter Chin</a:t>
            </a:r>
            <a:endParaRPr lang="en-US" b="1" dirty="0">
              <a:solidFill>
                <a:srgbClr val="C00000"/>
              </a:solidFill>
            </a:endParaRPr>
          </a:p>
          <a:p>
            <a:r>
              <a:rPr lang="en-US" sz="2400" b="1" dirty="0" smtClean="0">
                <a:solidFill>
                  <a:srgbClr val="0070C0"/>
                </a:solidFill>
              </a:rPr>
              <a:t>                 RSA Laboratories</a:t>
            </a:r>
            <a:r>
              <a:rPr lang="en-US" b="1" dirty="0">
                <a:solidFill>
                  <a:srgbClr val="C00000"/>
                </a:solidFill>
              </a:rPr>
              <a:t> </a:t>
            </a:r>
            <a:r>
              <a:rPr lang="en-US" b="1" dirty="0" smtClean="0">
                <a:solidFill>
                  <a:srgbClr val="C00000"/>
                </a:solidFill>
              </a:rPr>
              <a:t>                </a:t>
            </a:r>
            <a:r>
              <a:rPr lang="en-US" sz="2400" b="1" dirty="0" smtClean="0">
                <a:solidFill>
                  <a:srgbClr val="0070C0"/>
                </a:solidFill>
              </a:rPr>
              <a:t>Draper Laboratory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		                                BU University</a:t>
            </a:r>
          </a:p>
          <a:p>
            <a:endParaRPr lang="en-US" b="1" dirty="0" smtClean="0">
              <a:solidFill>
                <a:srgbClr val="C0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875739" y="5105400"/>
            <a:ext cx="1848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January 13</a:t>
            </a:r>
            <a:r>
              <a:rPr lang="en-US" baseline="30000" dirty="0" smtClean="0"/>
              <a:t>th</a:t>
            </a:r>
            <a:r>
              <a:rPr lang="en-US" dirty="0" smtClean="0"/>
              <a:t> 2014</a:t>
            </a:r>
            <a:endParaRPr lang="en-US" dirty="0"/>
          </a:p>
        </p:txBody>
      </p:sp>
      <p:pic>
        <p:nvPicPr>
          <p:cNvPr id="6" name="Picture 6" descr="http://www.nfrastructure.com/images/partners/rsa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5791200"/>
            <a:ext cx="1143000" cy="793569"/>
          </a:xfrm>
          <a:prstGeom prst="rect">
            <a:avLst/>
          </a:prstGeom>
          <a:noFill/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2125" y="5867400"/>
            <a:ext cx="1666875" cy="53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577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1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868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</a:t>
            </a:r>
            <a:r>
              <a:rPr lang="en-US" dirty="0" smtClean="0"/>
              <a:t>ew and unpopular domains contacted by compromised host</a:t>
            </a: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 rot="5400000">
            <a:off x="4680466" y="3527048"/>
            <a:ext cx="3200400" cy="369332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  <a:r>
              <a:rPr lang="en-US" dirty="0">
                <a:solidFill>
                  <a:srgbClr val="002060"/>
                </a:solidFill>
              </a:rPr>
              <a:t>shrdhost.mungled.wad</a:t>
            </a:r>
          </a:p>
        </p:txBody>
      </p:sp>
      <p:grpSp>
        <p:nvGrpSpPr>
          <p:cNvPr id="47" name="Group 46"/>
          <p:cNvGrpSpPr/>
          <p:nvPr/>
        </p:nvGrpSpPr>
        <p:grpSpPr>
          <a:xfrm>
            <a:off x="685800" y="1670856"/>
            <a:ext cx="8116974" cy="3641058"/>
            <a:chOff x="685800" y="1388142"/>
            <a:chExt cx="8116974" cy="3641058"/>
          </a:xfrm>
        </p:grpSpPr>
        <p:cxnSp>
          <p:nvCxnSpPr>
            <p:cNvPr id="5" name="Straight Arrow Connector 4"/>
            <p:cNvCxnSpPr/>
            <p:nvPr/>
          </p:nvCxnSpPr>
          <p:spPr>
            <a:xfrm>
              <a:off x="685800" y="4507468"/>
              <a:ext cx="78486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7961226" y="4659868"/>
              <a:ext cx="649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8" name="Oval 7"/>
            <p:cNvSpPr/>
            <p:nvPr/>
          </p:nvSpPr>
          <p:spPr>
            <a:xfrm>
              <a:off x="1066800" y="442271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1295400" y="4407880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 rot="5400000">
              <a:off x="258346" y="3279646"/>
              <a:ext cx="185717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002060"/>
                  </a:solidFill>
                </a:rPr>
                <a:t>aqryo6cefn3.wad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 rot="5400000">
              <a:off x="191194" y="2959118"/>
              <a:ext cx="24253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dirty="0">
                  <a:solidFill>
                    <a:srgbClr val="002060"/>
                  </a:solidFill>
                </a:rPr>
                <a:t>aqryo6cefn3.sharif.wad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926068" y="4596724"/>
              <a:ext cx="902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7:26</a:t>
              </a:r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2133600" y="4420988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2667000" y="443265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200400" y="443265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Oval 15"/>
            <p:cNvSpPr/>
            <p:nvPr/>
          </p:nvSpPr>
          <p:spPr>
            <a:xfrm>
              <a:off x="3836504" y="443265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4012096" y="443265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5715000" y="443265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5943600" y="443265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6172200" y="443265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7010400" y="443265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7239000" y="443265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164496" y="443265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1764268" y="4598308"/>
              <a:ext cx="902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10:24</a:t>
              </a:r>
              <a:endParaRPr lang="en-US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450068" y="4596724"/>
              <a:ext cx="902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10:56</a:t>
              </a:r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3352800" y="4432656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048000" y="4598308"/>
              <a:ext cx="902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11:07</a:t>
              </a:r>
              <a:endParaRPr lang="en-US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745468" y="4585056"/>
              <a:ext cx="902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11:21</a:t>
              </a:r>
              <a:endParaRPr lang="en-US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5638800" y="4585056"/>
              <a:ext cx="902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15:04</a:t>
              </a:r>
              <a:endParaRPr lang="en-US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6869668" y="4585056"/>
              <a:ext cx="9027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16:24</a:t>
              </a:r>
              <a:endParaRPr lang="en-US" dirty="0"/>
            </a:p>
          </p:txBody>
        </p:sp>
        <p:sp>
          <p:nvSpPr>
            <p:cNvPr id="32" name="TextBox 31"/>
            <p:cNvSpPr txBox="1"/>
            <p:nvPr/>
          </p:nvSpPr>
          <p:spPr>
            <a:xfrm rot="5400000">
              <a:off x="4880978" y="3257390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 </a:t>
              </a:r>
              <a:r>
                <a:rPr lang="en-US" dirty="0">
                  <a:solidFill>
                    <a:srgbClr val="002060"/>
                  </a:solidFill>
                </a:rPr>
                <a:t>glazes.mrsifor.in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 rot="5400000">
              <a:off x="1080051" y="3059470"/>
              <a:ext cx="219496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aev4ewfd2.fifths.wad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 rot="5400000">
              <a:off x="1255949" y="2703752"/>
              <a:ext cx="29099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cot.ai65-x0kvt61ck0wh9.wad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 rot="5400000">
              <a:off x="2054008" y="2988246"/>
              <a:ext cx="235731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atrvqg-8v.fiberglas.wad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 rot="5400000">
              <a:off x="2139565" y="2873093"/>
              <a:ext cx="2650021" cy="33575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ag3rramh8xygf2xs-8p.wad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 rot="5400000">
              <a:off x="2875140" y="3129821"/>
              <a:ext cx="20569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seasick.adx0w0.don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 rot="5400000">
              <a:off x="3031446" y="3276429"/>
              <a:ext cx="215517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viagra.adx0w0.don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 rot="5400000">
              <a:off x="3378929" y="3526721"/>
              <a:ext cx="2023426" cy="2774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tut.adx0w0.don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 rot="5400000">
              <a:off x="5109578" y="3333786"/>
              <a:ext cx="1828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 grandfenagle.in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 rot="5400000">
              <a:off x="5614801" y="2643005"/>
              <a:ext cx="287905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>
                  <a:solidFill>
                    <a:srgbClr val="002060"/>
                  </a:solidFill>
                </a:rPr>
                <a:t> </a:t>
              </a:r>
              <a:r>
                <a:rPr lang="en-US" dirty="0" smtClean="0">
                  <a:solidFill>
                    <a:srgbClr val="002060"/>
                  </a:solidFill>
                </a:rPr>
                <a:t>aa8n-1tan7-289-9ts90*.wad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 rot="5400000">
              <a:off x="6615532" y="3504124"/>
              <a:ext cx="1540211" cy="27748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>
                  <a:solidFill>
                    <a:srgbClr val="002060"/>
                  </a:solidFill>
                </a:rPr>
                <a:t>cot.abtir.wad</a:t>
              </a:r>
              <a:endParaRPr lang="en-US" dirty="0">
                <a:solidFill>
                  <a:srgbClr val="002060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848600" y="1600200"/>
              <a:ext cx="95417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dirty="0" smtClean="0">
                  <a:solidFill>
                    <a:srgbClr val="C00000"/>
                  </a:solidFill>
                </a:rPr>
                <a:t>03-04</a:t>
              </a:r>
              <a:endParaRPr lang="en-US" sz="2400" dirty="0">
                <a:solidFill>
                  <a:srgbClr val="C00000"/>
                </a:solidFill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5486399" y="5311914"/>
            <a:ext cx="18992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1. Beaconing at 19 minutes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6119192" y="2060738"/>
            <a:ext cx="369332" cy="312335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 50"/>
          <p:cNvSpPr/>
          <p:nvPr/>
        </p:nvSpPr>
        <p:spPr>
          <a:xfrm>
            <a:off x="5610712" y="2048566"/>
            <a:ext cx="854620" cy="3123356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187363" y="6019800"/>
            <a:ext cx="281363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00B050"/>
                </a:solidFill>
              </a:rPr>
              <a:t>2</a:t>
            </a:r>
            <a:r>
              <a:rPr lang="en-US" sz="2000" b="1" dirty="0" smtClean="0">
                <a:solidFill>
                  <a:srgbClr val="00B050"/>
                </a:solidFill>
              </a:rPr>
              <a:t>. Expand to domains contacted close in time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77875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6" grpId="0"/>
      <p:bldP spid="50" grpId="0" animBg="1"/>
      <p:bldP spid="50" grpId="1" animBg="1"/>
      <p:bldP spid="51" grpId="0" animBg="1"/>
      <p:bldP spid="5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838200"/>
            <a:ext cx="86868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2209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Hosts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2209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Domains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7400" y="2819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4088" y="3810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7400" y="4876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" y="2743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74.92.98.236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810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74.92.150.196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888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74.92.169.145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410200" y="28194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420140" y="3352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420140" y="4495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52920" y="2743200"/>
            <a:ext cx="11164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bniely.rd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>
            <a:stCxn id="9" idx="6"/>
            <a:endCxn id="15" idx="2"/>
          </p:cNvCxnSpPr>
          <p:nvPr/>
        </p:nvCxnSpPr>
        <p:spPr>
          <a:xfrm>
            <a:off x="2362200" y="2971800"/>
            <a:ext cx="3048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6"/>
            <a:endCxn id="15" idx="2"/>
          </p:cNvCxnSpPr>
          <p:nvPr/>
        </p:nvCxnSpPr>
        <p:spPr>
          <a:xfrm flipV="1">
            <a:off x="2358888" y="2971800"/>
            <a:ext cx="3051312" cy="990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324600" y="3276600"/>
            <a:ext cx="169373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cot.abu2i.wad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7" name="Straight Connector 26"/>
          <p:cNvCxnSpPr>
            <a:stCxn id="11" idx="6"/>
            <a:endCxn id="16" idx="2"/>
          </p:cNvCxnSpPr>
          <p:nvPr/>
        </p:nvCxnSpPr>
        <p:spPr>
          <a:xfrm flipV="1">
            <a:off x="2362200" y="3505200"/>
            <a:ext cx="3057940" cy="15240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351104" y="3638490"/>
            <a:ext cx="24548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andean.asebfray.wad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37" name="Straight Connector 36"/>
          <p:cNvCxnSpPr>
            <a:stCxn id="11" idx="6"/>
            <a:endCxn id="17" idx="2"/>
          </p:cNvCxnSpPr>
          <p:nvPr/>
        </p:nvCxnSpPr>
        <p:spPr>
          <a:xfrm flipV="1">
            <a:off x="2362200" y="4648200"/>
            <a:ext cx="3057940" cy="3810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620000" y="1981200"/>
            <a:ext cx="95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03-05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8382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N</a:t>
            </a:r>
            <a:r>
              <a:rPr lang="en-US" dirty="0" smtClean="0"/>
              <a:t>ew and unpopular domains with automated activities contacted by at least one compromised host 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5423452" y="3733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/>
          <p:cNvSpPr/>
          <p:nvPr/>
        </p:nvSpPr>
        <p:spPr>
          <a:xfrm>
            <a:off x="5423452" y="4114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Oval 33"/>
          <p:cNvSpPr/>
          <p:nvPr/>
        </p:nvSpPr>
        <p:spPr>
          <a:xfrm>
            <a:off x="5423452" y="4876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Oval 35"/>
          <p:cNvSpPr/>
          <p:nvPr/>
        </p:nvSpPr>
        <p:spPr>
          <a:xfrm>
            <a:off x="5410200" y="5257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Oval 39"/>
          <p:cNvSpPr/>
          <p:nvPr/>
        </p:nvSpPr>
        <p:spPr>
          <a:xfrm>
            <a:off x="5410200" y="5638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029200" y="6172200"/>
            <a:ext cx="1600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105 domains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6324600" y="4019490"/>
            <a:ext cx="26327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ajk3llkryfp0q-xuzz.wad</a:t>
            </a:r>
          </a:p>
        </p:txBody>
      </p:sp>
      <p:sp>
        <p:nvSpPr>
          <p:cNvPr id="42" name="Rectangle 41"/>
          <p:cNvSpPr/>
          <p:nvPr/>
        </p:nvSpPr>
        <p:spPr>
          <a:xfrm>
            <a:off x="6324600" y="4324290"/>
            <a:ext cx="24658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ar8tzyhw.fatality.wad</a:t>
            </a:r>
          </a:p>
        </p:txBody>
      </p:sp>
      <p:sp>
        <p:nvSpPr>
          <p:cNvPr id="43" name="Rectangle 42"/>
          <p:cNvSpPr/>
          <p:nvPr/>
        </p:nvSpPr>
        <p:spPr>
          <a:xfrm>
            <a:off x="6324600" y="4724400"/>
            <a:ext cx="82426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l8h.us</a:t>
            </a:r>
          </a:p>
        </p:txBody>
      </p:sp>
      <p:sp>
        <p:nvSpPr>
          <p:cNvPr id="44" name="Rectangle 43"/>
          <p:cNvSpPr/>
          <p:nvPr/>
        </p:nvSpPr>
        <p:spPr>
          <a:xfrm>
            <a:off x="6324600" y="5086290"/>
            <a:ext cx="36740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9" name="Straight Connector 18"/>
          <p:cNvCxnSpPr>
            <a:stCxn id="11" idx="6"/>
            <a:endCxn id="30" idx="2"/>
          </p:cNvCxnSpPr>
          <p:nvPr/>
        </p:nvCxnSpPr>
        <p:spPr>
          <a:xfrm flipV="1">
            <a:off x="2362200" y="3886200"/>
            <a:ext cx="3061252" cy="11430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11" idx="6"/>
            <a:endCxn id="34" idx="2"/>
          </p:cNvCxnSpPr>
          <p:nvPr/>
        </p:nvCxnSpPr>
        <p:spPr>
          <a:xfrm>
            <a:off x="2362200" y="5029200"/>
            <a:ext cx="306125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/>
          <p:cNvCxnSpPr>
            <a:stCxn id="11" idx="6"/>
            <a:endCxn id="36" idx="2"/>
          </p:cNvCxnSpPr>
          <p:nvPr/>
        </p:nvCxnSpPr>
        <p:spPr>
          <a:xfrm>
            <a:off x="2362200" y="5029200"/>
            <a:ext cx="3048000" cy="3810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11" idx="6"/>
            <a:endCxn id="40" idx="2"/>
          </p:cNvCxnSpPr>
          <p:nvPr/>
        </p:nvCxnSpPr>
        <p:spPr>
          <a:xfrm>
            <a:off x="2362200" y="5029200"/>
            <a:ext cx="3048000" cy="7620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013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/>
      <p:bldP spid="23" grpId="0"/>
      <p:bldP spid="31" grpId="0"/>
      <p:bldP spid="39" grpId="0"/>
      <p:bldP spid="30" grpId="0" animBg="1"/>
      <p:bldP spid="32" grpId="0" animBg="1"/>
      <p:bldP spid="34" grpId="0" animBg="1"/>
      <p:bldP spid="36" grpId="0" animBg="1"/>
      <p:bldP spid="40" grpId="0" animBg="1"/>
      <p:bldP spid="3" grpId="0"/>
      <p:bldP spid="41" grpId="0"/>
      <p:bldP spid="42" grpId="0"/>
      <p:bldP spid="43" grpId="0"/>
      <p:bldP spid="4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838200"/>
            <a:ext cx="86868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2209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Hosts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2209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Domains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7400" y="2819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4088" y="3810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7400" y="4876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" y="2743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74.92.98.236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810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74.92.150.196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888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74.92.169.145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410200" y="28194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420140" y="40386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52920" y="2743200"/>
            <a:ext cx="111645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bniely.rd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>
            <a:stCxn id="9" idx="6"/>
            <a:endCxn id="15" idx="2"/>
          </p:cNvCxnSpPr>
          <p:nvPr/>
        </p:nvCxnSpPr>
        <p:spPr>
          <a:xfrm>
            <a:off x="2362200" y="2971800"/>
            <a:ext cx="3048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6"/>
            <a:endCxn id="15" idx="2"/>
          </p:cNvCxnSpPr>
          <p:nvPr/>
        </p:nvCxnSpPr>
        <p:spPr>
          <a:xfrm flipV="1">
            <a:off x="2358888" y="2971800"/>
            <a:ext cx="3051312" cy="990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324600" y="3962400"/>
            <a:ext cx="1566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austerfold.rd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6351104" y="4800600"/>
            <a:ext cx="185916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pucker.a5sk3.rd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620000" y="1981200"/>
            <a:ext cx="95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03-05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228600" y="914400"/>
            <a:ext cx="8686800" cy="8382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N</a:t>
            </a:r>
            <a:r>
              <a:rPr lang="en-US" dirty="0" smtClean="0"/>
              <a:t>ew and unpopular domains contacted by at least two compromised hosts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5423452" y="4876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6172200" y="3124200"/>
            <a:ext cx="1767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Beaconing at 59 minutes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8" name="Straight Connector 7"/>
          <p:cNvCxnSpPr>
            <a:stCxn id="9" idx="6"/>
            <a:endCxn id="16" idx="2"/>
          </p:cNvCxnSpPr>
          <p:nvPr/>
        </p:nvCxnSpPr>
        <p:spPr>
          <a:xfrm>
            <a:off x="2362200" y="2971800"/>
            <a:ext cx="3057940" cy="12192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9" idx="6"/>
            <a:endCxn id="30" idx="2"/>
          </p:cNvCxnSpPr>
          <p:nvPr/>
        </p:nvCxnSpPr>
        <p:spPr>
          <a:xfrm>
            <a:off x="2362200" y="2971800"/>
            <a:ext cx="3061252" cy="2057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10" idx="6"/>
            <a:endCxn id="16" idx="2"/>
          </p:cNvCxnSpPr>
          <p:nvPr/>
        </p:nvCxnSpPr>
        <p:spPr>
          <a:xfrm>
            <a:off x="2358888" y="3962400"/>
            <a:ext cx="3061252" cy="228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>
            <a:stCxn id="10" idx="6"/>
            <a:endCxn id="30" idx="2"/>
          </p:cNvCxnSpPr>
          <p:nvPr/>
        </p:nvCxnSpPr>
        <p:spPr>
          <a:xfrm>
            <a:off x="2358888" y="3962400"/>
            <a:ext cx="3064564" cy="10668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Oval 2"/>
          <p:cNvSpPr/>
          <p:nvPr/>
        </p:nvSpPr>
        <p:spPr>
          <a:xfrm>
            <a:off x="1905000" y="2609910"/>
            <a:ext cx="609600" cy="188589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212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3" grpId="0"/>
      <p:bldP spid="31" grpId="0"/>
      <p:bldP spid="30" grpId="0" animBg="1"/>
      <p:bldP spid="3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2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828800" y="1447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Hosts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29200" y="1447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Domains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057400" y="2057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054088" y="3048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057400" y="4114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457200" y="1981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74.92.56.31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57200" y="30480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74.92.12.12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7200" y="4126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74.92.32.119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410200" y="20574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5420140" y="30480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5420140" y="4081668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52920" y="1981200"/>
            <a:ext cx="247003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flashforward.narc.dw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>
            <a:stCxn id="9" idx="6"/>
            <a:endCxn id="15" idx="2"/>
          </p:cNvCxnSpPr>
          <p:nvPr/>
        </p:nvCxnSpPr>
        <p:spPr>
          <a:xfrm>
            <a:off x="2362200" y="2209800"/>
            <a:ext cx="30480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6"/>
            <a:endCxn id="15" idx="2"/>
          </p:cNvCxnSpPr>
          <p:nvPr/>
        </p:nvCxnSpPr>
        <p:spPr>
          <a:xfrm flipV="1">
            <a:off x="2358888" y="2209800"/>
            <a:ext cx="3051312" cy="990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6351104" y="3028890"/>
            <a:ext cx="22530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groverly.action.don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7" name="Straight Connector 26"/>
          <p:cNvCxnSpPr>
            <a:stCxn id="11" idx="6"/>
            <a:endCxn id="16" idx="2"/>
          </p:cNvCxnSpPr>
          <p:nvPr/>
        </p:nvCxnSpPr>
        <p:spPr>
          <a:xfrm flipV="1">
            <a:off x="2362200" y="3200400"/>
            <a:ext cx="3057940" cy="10668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9" idx="6"/>
            <a:endCxn id="16" idx="2"/>
          </p:cNvCxnSpPr>
          <p:nvPr/>
        </p:nvCxnSpPr>
        <p:spPr>
          <a:xfrm>
            <a:off x="2362200" y="2209800"/>
            <a:ext cx="3057940" cy="990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/>
          <p:cNvSpPr/>
          <p:nvPr/>
        </p:nvSpPr>
        <p:spPr>
          <a:xfrm>
            <a:off x="6351104" y="4629090"/>
            <a:ext cx="23584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westeros.action.don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7620000" y="1219200"/>
            <a:ext cx="95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03-12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2057400" y="5029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457200" y="50408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74.92.32.72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45" name="Straight Connector 44"/>
          <p:cNvCxnSpPr>
            <a:stCxn id="10" idx="6"/>
            <a:endCxn id="16" idx="2"/>
          </p:cNvCxnSpPr>
          <p:nvPr/>
        </p:nvCxnSpPr>
        <p:spPr>
          <a:xfrm>
            <a:off x="2358888" y="3200400"/>
            <a:ext cx="3061252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>
            <a:stCxn id="42" idx="6"/>
            <a:endCxn id="16" idx="2"/>
          </p:cNvCxnSpPr>
          <p:nvPr/>
        </p:nvCxnSpPr>
        <p:spPr>
          <a:xfrm flipV="1">
            <a:off x="2362200" y="3200400"/>
            <a:ext cx="3057940" cy="19812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701618" y="3352800"/>
            <a:ext cx="1527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74.146.246.44</a:t>
            </a:r>
          </a:p>
        </p:txBody>
      </p:sp>
      <p:sp>
        <p:nvSpPr>
          <p:cNvPr id="49" name="Oval 48"/>
          <p:cNvSpPr/>
          <p:nvPr/>
        </p:nvSpPr>
        <p:spPr>
          <a:xfrm>
            <a:off x="5449956" y="47244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486400" y="53340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>
            <a:stCxn id="10" idx="6"/>
            <a:endCxn id="49" idx="2"/>
          </p:cNvCxnSpPr>
          <p:nvPr/>
        </p:nvCxnSpPr>
        <p:spPr>
          <a:xfrm>
            <a:off x="2358888" y="3200400"/>
            <a:ext cx="3091068" cy="1676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>
            <a:stCxn id="42" idx="6"/>
            <a:endCxn id="50" idx="2"/>
          </p:cNvCxnSpPr>
          <p:nvPr/>
        </p:nvCxnSpPr>
        <p:spPr>
          <a:xfrm>
            <a:off x="2362200" y="5181600"/>
            <a:ext cx="3124200" cy="3048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>
            <a:stCxn id="11" idx="6"/>
            <a:endCxn id="17" idx="2"/>
          </p:cNvCxnSpPr>
          <p:nvPr/>
        </p:nvCxnSpPr>
        <p:spPr>
          <a:xfrm flipV="1">
            <a:off x="2362200" y="4234068"/>
            <a:ext cx="3057940" cy="33132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Rectangle 56"/>
          <p:cNvSpPr/>
          <p:nvPr/>
        </p:nvSpPr>
        <p:spPr>
          <a:xfrm>
            <a:off x="6781800" y="4953000"/>
            <a:ext cx="15279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74.146.246.44</a:t>
            </a:r>
          </a:p>
        </p:txBody>
      </p:sp>
      <p:sp>
        <p:nvSpPr>
          <p:cNvPr id="5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59" name="Rectangle 58"/>
          <p:cNvSpPr/>
          <p:nvPr/>
        </p:nvSpPr>
        <p:spPr>
          <a:xfrm>
            <a:off x="6781800" y="2286000"/>
            <a:ext cx="1654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74.119.145.200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57199" y="5924490"/>
            <a:ext cx="83657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C00000"/>
                </a:solidFill>
              </a:rPr>
              <a:t>Label malicious all domains in same /24 subnet with known malicious domain</a:t>
            </a:r>
            <a:endParaRPr lang="en-US" sz="2000" dirty="0">
              <a:solidFill>
                <a:srgbClr val="C00000"/>
              </a:solidFill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6477000" y="3943290"/>
            <a:ext cx="189923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No beaconing!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62" name="Content Placeholder 2"/>
          <p:cNvSpPr txBox="1">
            <a:spLocks/>
          </p:cNvSpPr>
          <p:nvPr/>
        </p:nvSpPr>
        <p:spPr>
          <a:xfrm>
            <a:off x="76200" y="838200"/>
            <a:ext cx="8915400" cy="809655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But malicious domains could be contacted by only one host!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29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 animBg="1"/>
      <p:bldP spid="16" grpId="0" animBg="1"/>
      <p:bldP spid="17" grpId="0" animBg="1"/>
      <p:bldP spid="18" grpId="0"/>
      <p:bldP spid="23" grpId="0"/>
      <p:bldP spid="31" grpId="0"/>
      <p:bldP spid="39" grpId="0"/>
      <p:bldP spid="42" grpId="0" animBg="1"/>
      <p:bldP spid="43" grpId="0"/>
      <p:bldP spid="48" grpId="0"/>
      <p:bldP spid="49" grpId="0" animBg="1"/>
      <p:bldP spid="50" grpId="0" animBg="1"/>
      <p:bldP spid="57" grpId="0"/>
      <p:bldP spid="59" grpId="0"/>
      <p:bldP spid="60" grpId="0"/>
      <p:bldP spid="6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3 - Belief Propagation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1066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Hosts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1066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Domains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286000" y="182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82688" y="2819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3400" y="1752600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74.92.144.170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2819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252.90.88.2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105400" y="1828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14711" y="1600200"/>
            <a:ext cx="1448089" cy="400110"/>
          </a:xfrm>
          <a:prstGeom prst="rect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ainbow-.c3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>
            <a:stCxn id="9" idx="6"/>
            <a:endCxn id="15" idx="2"/>
          </p:cNvCxnSpPr>
          <p:nvPr/>
        </p:nvCxnSpPr>
        <p:spPr>
          <a:xfrm>
            <a:off x="2590800" y="1981200"/>
            <a:ext cx="25146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6"/>
            <a:endCxn id="15" idx="2"/>
          </p:cNvCxnSpPr>
          <p:nvPr/>
        </p:nvCxnSpPr>
        <p:spPr>
          <a:xfrm flipV="1">
            <a:off x="2587488" y="1981200"/>
            <a:ext cx="2517912" cy="990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105400" y="26670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791200" y="2536686"/>
            <a:ext cx="1503232" cy="400110"/>
          </a:xfrm>
          <a:prstGeom prst="rect">
            <a:avLst/>
          </a:prstGeom>
          <a:ln w="25400">
            <a:solidFill>
              <a:schemeClr val="accent6">
                <a:lumMod val="75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fluttershy.c3</a:t>
            </a:r>
          </a:p>
        </p:txBody>
      </p:sp>
      <p:sp>
        <p:nvSpPr>
          <p:cNvPr id="40" name="Oval 39"/>
          <p:cNvSpPr/>
          <p:nvPr/>
        </p:nvSpPr>
        <p:spPr>
          <a:xfrm>
            <a:off x="2282688" y="37454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33400" y="3745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74.92.144.27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2282688" y="45074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33400" y="45074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74.92.144.31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4" name="Straight Connector 3"/>
          <p:cNvCxnSpPr>
            <a:stCxn id="9" idx="6"/>
            <a:endCxn id="27" idx="2"/>
          </p:cNvCxnSpPr>
          <p:nvPr/>
        </p:nvCxnSpPr>
        <p:spPr>
          <a:xfrm>
            <a:off x="2590800" y="1981200"/>
            <a:ext cx="2514600" cy="8382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6"/>
            <a:endCxn id="27" idx="2"/>
          </p:cNvCxnSpPr>
          <p:nvPr/>
        </p:nvCxnSpPr>
        <p:spPr>
          <a:xfrm flipV="1">
            <a:off x="2587488" y="2819400"/>
            <a:ext cx="2517912" cy="152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0" idx="6"/>
            <a:endCxn id="27" idx="2"/>
          </p:cNvCxnSpPr>
          <p:nvPr/>
        </p:nvCxnSpPr>
        <p:spPr>
          <a:xfrm flipV="1">
            <a:off x="2587488" y="2819400"/>
            <a:ext cx="2517912" cy="10784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2" idx="6"/>
            <a:endCxn id="27" idx="2"/>
          </p:cNvCxnSpPr>
          <p:nvPr/>
        </p:nvCxnSpPr>
        <p:spPr>
          <a:xfrm flipV="1">
            <a:off x="2587488" y="2819400"/>
            <a:ext cx="2517912" cy="18404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105400" y="32766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105400" y="3733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105400" y="41910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105400" y="46482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stCxn id="9" idx="6"/>
            <a:endCxn id="49" idx="2"/>
          </p:cNvCxnSpPr>
          <p:nvPr/>
        </p:nvCxnSpPr>
        <p:spPr>
          <a:xfrm>
            <a:off x="2590800" y="1981200"/>
            <a:ext cx="2514600" cy="14478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0" idx="6"/>
            <a:endCxn id="49" idx="2"/>
          </p:cNvCxnSpPr>
          <p:nvPr/>
        </p:nvCxnSpPr>
        <p:spPr>
          <a:xfrm>
            <a:off x="2587488" y="2971800"/>
            <a:ext cx="2517912" cy="4572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40" idx="6"/>
            <a:endCxn id="51" idx="2"/>
          </p:cNvCxnSpPr>
          <p:nvPr/>
        </p:nvCxnSpPr>
        <p:spPr>
          <a:xfrm>
            <a:off x="2587488" y="3897868"/>
            <a:ext cx="2517912" cy="445532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2" idx="6"/>
            <a:endCxn id="51" idx="2"/>
          </p:cNvCxnSpPr>
          <p:nvPr/>
        </p:nvCxnSpPr>
        <p:spPr>
          <a:xfrm flipV="1">
            <a:off x="2587488" y="4343400"/>
            <a:ext cx="2517912" cy="3164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0" idx="6"/>
            <a:endCxn id="50" idx="2"/>
          </p:cNvCxnSpPr>
          <p:nvPr/>
        </p:nvCxnSpPr>
        <p:spPr>
          <a:xfrm flipV="1">
            <a:off x="2587488" y="3886200"/>
            <a:ext cx="2517912" cy="116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152399" y="5257800"/>
            <a:ext cx="9220201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Identify one or several malicious domains (beaconing)</a:t>
            </a:r>
          </a:p>
          <a:p>
            <a:r>
              <a:rPr lang="en-US" sz="2400" dirty="0" smtClean="0"/>
              <a:t>Augment set of compromised hosts 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xpand set of domains (new and unpopular domains)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914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Iteration 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86600" y="1578114"/>
            <a:ext cx="1767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Beaconing at 10 minutes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39000" y="2514600"/>
            <a:ext cx="176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/24 subnet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7656426" y="681335"/>
            <a:ext cx="95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03-19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5638800" y="1981200"/>
            <a:ext cx="1771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191.146.166.145</a:t>
            </a:r>
          </a:p>
        </p:txBody>
      </p:sp>
      <p:sp>
        <p:nvSpPr>
          <p:cNvPr id="58" name="Rectangle 57"/>
          <p:cNvSpPr/>
          <p:nvPr/>
        </p:nvSpPr>
        <p:spPr>
          <a:xfrm>
            <a:off x="5715000" y="2983468"/>
            <a:ext cx="16546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191.146.166.31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592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5" grpId="0" animBg="1"/>
      <p:bldP spid="18" grpId="0" animBg="1"/>
      <p:bldP spid="27" grpId="0" animBg="1"/>
      <p:bldP spid="32" grpId="0" animBg="1"/>
      <p:bldP spid="40" grpId="0" animBg="1"/>
      <p:bldP spid="41" grpId="0"/>
      <p:bldP spid="42" grpId="0" animBg="1"/>
      <p:bldP spid="43" grpId="0"/>
      <p:bldP spid="49" grpId="0" animBg="1"/>
      <p:bldP spid="50" grpId="0" animBg="1"/>
      <p:bldP spid="51" grpId="0" animBg="1"/>
      <p:bldP spid="52" grpId="0" animBg="1"/>
      <p:bldP spid="45" grpId="0"/>
      <p:bldP spid="47" grpId="0"/>
      <p:bldP spid="56" grpId="0"/>
      <p:bldP spid="5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3 - Belief Propagation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1066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Hosts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1066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Domains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286000" y="182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82688" y="2819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3400" y="1752600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74.92.144.170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2819400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252.90.88.2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105400" y="1828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14711" y="1752600"/>
            <a:ext cx="14480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ainbow-.c3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>
            <a:stCxn id="9" idx="6"/>
            <a:endCxn id="15" idx="2"/>
          </p:cNvCxnSpPr>
          <p:nvPr/>
        </p:nvCxnSpPr>
        <p:spPr>
          <a:xfrm>
            <a:off x="2590800" y="1981200"/>
            <a:ext cx="25146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6"/>
            <a:endCxn id="15" idx="2"/>
          </p:cNvCxnSpPr>
          <p:nvPr/>
        </p:nvCxnSpPr>
        <p:spPr>
          <a:xfrm flipV="1">
            <a:off x="2587488" y="1981200"/>
            <a:ext cx="2517912" cy="990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105400" y="26670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791200" y="2536686"/>
            <a:ext cx="15032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fluttershy.c3</a:t>
            </a:r>
          </a:p>
        </p:txBody>
      </p:sp>
      <p:sp>
        <p:nvSpPr>
          <p:cNvPr id="40" name="Oval 39"/>
          <p:cNvSpPr/>
          <p:nvPr/>
        </p:nvSpPr>
        <p:spPr>
          <a:xfrm>
            <a:off x="2282688" y="37454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33400" y="3745468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74.92.144.27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2282688" y="45074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33400" y="4507468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74.92.144.31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4" name="Straight Connector 3"/>
          <p:cNvCxnSpPr>
            <a:stCxn id="9" idx="6"/>
            <a:endCxn id="27" idx="2"/>
          </p:cNvCxnSpPr>
          <p:nvPr/>
        </p:nvCxnSpPr>
        <p:spPr>
          <a:xfrm>
            <a:off x="2590800" y="1981200"/>
            <a:ext cx="2514600" cy="8382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6"/>
            <a:endCxn id="27" idx="2"/>
          </p:cNvCxnSpPr>
          <p:nvPr/>
        </p:nvCxnSpPr>
        <p:spPr>
          <a:xfrm flipV="1">
            <a:off x="2587488" y="2819400"/>
            <a:ext cx="2517912" cy="152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0" idx="6"/>
            <a:endCxn id="27" idx="2"/>
          </p:cNvCxnSpPr>
          <p:nvPr/>
        </p:nvCxnSpPr>
        <p:spPr>
          <a:xfrm flipV="1">
            <a:off x="2587488" y="2819400"/>
            <a:ext cx="2517912" cy="10784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2" idx="6"/>
            <a:endCxn id="27" idx="2"/>
          </p:cNvCxnSpPr>
          <p:nvPr/>
        </p:nvCxnSpPr>
        <p:spPr>
          <a:xfrm flipV="1">
            <a:off x="2587488" y="2819400"/>
            <a:ext cx="2517912" cy="18404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105400" y="32766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105400" y="3733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105400" y="41910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105400" y="46482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stCxn id="9" idx="6"/>
            <a:endCxn id="49" idx="2"/>
          </p:cNvCxnSpPr>
          <p:nvPr/>
        </p:nvCxnSpPr>
        <p:spPr>
          <a:xfrm>
            <a:off x="2590800" y="1981200"/>
            <a:ext cx="2514600" cy="14478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0" idx="6"/>
            <a:endCxn id="49" idx="2"/>
          </p:cNvCxnSpPr>
          <p:nvPr/>
        </p:nvCxnSpPr>
        <p:spPr>
          <a:xfrm>
            <a:off x="2587488" y="2971800"/>
            <a:ext cx="2517912" cy="4572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>
            <a:stCxn id="40" idx="6"/>
            <a:endCxn id="51" idx="2"/>
          </p:cNvCxnSpPr>
          <p:nvPr/>
        </p:nvCxnSpPr>
        <p:spPr>
          <a:xfrm>
            <a:off x="2587488" y="3897868"/>
            <a:ext cx="2517912" cy="445532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42" idx="6"/>
            <a:endCxn id="51" idx="2"/>
          </p:cNvCxnSpPr>
          <p:nvPr/>
        </p:nvCxnSpPr>
        <p:spPr>
          <a:xfrm flipV="1">
            <a:off x="2587488" y="4343400"/>
            <a:ext cx="2517912" cy="3164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0" idx="6"/>
            <a:endCxn id="50" idx="2"/>
          </p:cNvCxnSpPr>
          <p:nvPr/>
        </p:nvCxnSpPr>
        <p:spPr>
          <a:xfrm flipV="1">
            <a:off x="2587488" y="3886200"/>
            <a:ext cx="2517912" cy="116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44" name="Content Placeholder 2"/>
          <p:cNvSpPr txBox="1">
            <a:spLocks/>
          </p:cNvSpPr>
          <p:nvPr/>
        </p:nvSpPr>
        <p:spPr>
          <a:xfrm>
            <a:off x="152399" y="5257800"/>
            <a:ext cx="9220201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Identify one or several malicious domains (max score)</a:t>
            </a:r>
          </a:p>
          <a:p>
            <a:r>
              <a:rPr lang="en-US" sz="2400" dirty="0" smtClean="0"/>
              <a:t>Augment set of compromised hosts 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xpand set of domains (new and unpopular domains)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914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Iteration 2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86600" y="1578114"/>
            <a:ext cx="1767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Beaconing at 10 minutes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39000" y="2514600"/>
            <a:ext cx="176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/24 subnet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782408" y="3257490"/>
            <a:ext cx="1532792" cy="400110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pinkiepie.c3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656426" y="681335"/>
            <a:ext cx="95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03-19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239000" y="3200400"/>
            <a:ext cx="176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Max score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0249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228600" y="4953000"/>
            <a:ext cx="3048000" cy="1676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3 - Belief Propagation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057400" y="1066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Hosts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24400" y="10668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Domains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2286000" y="1828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2282688" y="2819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533400" y="1752600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74.92.144.170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33400" y="2819400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252.90.88.2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105400" y="1828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5714711" y="1752600"/>
            <a:ext cx="14480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ainbow-.c3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>
            <a:stCxn id="9" idx="6"/>
            <a:endCxn id="15" idx="2"/>
          </p:cNvCxnSpPr>
          <p:nvPr/>
        </p:nvCxnSpPr>
        <p:spPr>
          <a:xfrm>
            <a:off x="2590800" y="1981200"/>
            <a:ext cx="25146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6"/>
            <a:endCxn id="15" idx="2"/>
          </p:cNvCxnSpPr>
          <p:nvPr/>
        </p:nvCxnSpPr>
        <p:spPr>
          <a:xfrm flipV="1">
            <a:off x="2587488" y="1981200"/>
            <a:ext cx="2517912" cy="990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105400" y="26670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5791200" y="2536686"/>
            <a:ext cx="15032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fluttershy.c3</a:t>
            </a:r>
          </a:p>
        </p:txBody>
      </p:sp>
      <p:sp>
        <p:nvSpPr>
          <p:cNvPr id="40" name="Oval 39"/>
          <p:cNvSpPr/>
          <p:nvPr/>
        </p:nvSpPr>
        <p:spPr>
          <a:xfrm>
            <a:off x="2282688" y="37454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533400" y="3745468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74.92.144.27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2282688" y="45074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533400" y="4507468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74.92.144.31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4" name="Straight Connector 3"/>
          <p:cNvCxnSpPr>
            <a:stCxn id="9" idx="6"/>
            <a:endCxn id="27" idx="2"/>
          </p:cNvCxnSpPr>
          <p:nvPr/>
        </p:nvCxnSpPr>
        <p:spPr>
          <a:xfrm>
            <a:off x="2590800" y="1981200"/>
            <a:ext cx="2514600" cy="8382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0" idx="6"/>
            <a:endCxn id="27" idx="2"/>
          </p:cNvCxnSpPr>
          <p:nvPr/>
        </p:nvCxnSpPr>
        <p:spPr>
          <a:xfrm flipV="1">
            <a:off x="2587488" y="2819400"/>
            <a:ext cx="2517912" cy="152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stCxn id="40" idx="6"/>
            <a:endCxn id="27" idx="2"/>
          </p:cNvCxnSpPr>
          <p:nvPr/>
        </p:nvCxnSpPr>
        <p:spPr>
          <a:xfrm flipV="1">
            <a:off x="2587488" y="2819400"/>
            <a:ext cx="2517912" cy="10784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2" idx="6"/>
            <a:endCxn id="27" idx="2"/>
          </p:cNvCxnSpPr>
          <p:nvPr/>
        </p:nvCxnSpPr>
        <p:spPr>
          <a:xfrm flipV="1">
            <a:off x="2587488" y="2819400"/>
            <a:ext cx="2517912" cy="18404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5105400" y="32766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5105400" y="3733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5105400" y="41910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5105400" y="46482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4" name="Straight Connector 53"/>
          <p:cNvCxnSpPr>
            <a:stCxn id="9" idx="6"/>
            <a:endCxn id="49" idx="2"/>
          </p:cNvCxnSpPr>
          <p:nvPr/>
        </p:nvCxnSpPr>
        <p:spPr>
          <a:xfrm>
            <a:off x="2590800" y="1981200"/>
            <a:ext cx="2514600" cy="14478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>
            <a:stCxn id="10" idx="6"/>
            <a:endCxn id="49" idx="2"/>
          </p:cNvCxnSpPr>
          <p:nvPr/>
        </p:nvCxnSpPr>
        <p:spPr>
          <a:xfrm>
            <a:off x="2587488" y="2971800"/>
            <a:ext cx="2517912" cy="4572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Connector 62"/>
          <p:cNvCxnSpPr>
            <a:stCxn id="40" idx="6"/>
            <a:endCxn id="50" idx="2"/>
          </p:cNvCxnSpPr>
          <p:nvPr/>
        </p:nvCxnSpPr>
        <p:spPr>
          <a:xfrm flipV="1">
            <a:off x="2587488" y="3886200"/>
            <a:ext cx="2517912" cy="116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8580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9144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Iteration 3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7086600" y="1578114"/>
            <a:ext cx="1767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Beaconing at 10 minutes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7239000" y="2514600"/>
            <a:ext cx="176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/24 subnet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782408" y="3257490"/>
            <a:ext cx="1532792" cy="400110"/>
          </a:xfrm>
          <a:prstGeom prst="rect">
            <a:avLst/>
          </a:prstGeom>
          <a:noFill/>
          <a:ln w="25400">
            <a:noFill/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pinkiepie.c3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656426" y="681335"/>
            <a:ext cx="95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03-19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791200" y="4095690"/>
            <a:ext cx="1508746" cy="400110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applejack.c3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>
            <a:stCxn id="10" idx="6"/>
            <a:endCxn id="51" idx="2"/>
          </p:cNvCxnSpPr>
          <p:nvPr/>
        </p:nvCxnSpPr>
        <p:spPr>
          <a:xfrm>
            <a:off x="2587488" y="2971800"/>
            <a:ext cx="2517912" cy="1371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239000" y="4114800"/>
            <a:ext cx="176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Max score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5" name="Oval 54"/>
          <p:cNvSpPr/>
          <p:nvPr/>
        </p:nvSpPr>
        <p:spPr>
          <a:xfrm>
            <a:off x="2286000" y="5105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TextBox 55"/>
          <p:cNvSpPr txBox="1"/>
          <p:nvPr/>
        </p:nvSpPr>
        <p:spPr>
          <a:xfrm>
            <a:off x="533400" y="51170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74.92.144.137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58" name="Oval 57"/>
          <p:cNvSpPr/>
          <p:nvPr/>
        </p:nvSpPr>
        <p:spPr>
          <a:xfrm>
            <a:off x="2286000" y="5867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533400" y="58790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74.92.144.186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16" name="Straight Connector 15"/>
          <p:cNvCxnSpPr>
            <a:stCxn id="55" idx="6"/>
            <a:endCxn id="51" idx="2"/>
          </p:cNvCxnSpPr>
          <p:nvPr/>
        </p:nvCxnSpPr>
        <p:spPr>
          <a:xfrm flipV="1">
            <a:off x="2590800" y="4343400"/>
            <a:ext cx="2514600" cy="914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58" idx="6"/>
            <a:endCxn id="51" idx="2"/>
          </p:cNvCxnSpPr>
          <p:nvPr/>
        </p:nvCxnSpPr>
        <p:spPr>
          <a:xfrm flipV="1">
            <a:off x="2590800" y="4343400"/>
            <a:ext cx="2514600" cy="1676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Content Placeholder 2"/>
          <p:cNvSpPr txBox="1">
            <a:spLocks/>
          </p:cNvSpPr>
          <p:nvPr/>
        </p:nvSpPr>
        <p:spPr>
          <a:xfrm>
            <a:off x="152399" y="5257800"/>
            <a:ext cx="9220201" cy="12954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 smtClean="0"/>
              <a:t>Identify one or several malicious domains (max score)</a:t>
            </a:r>
          </a:p>
          <a:p>
            <a:r>
              <a:rPr lang="en-US" sz="2400" dirty="0" smtClean="0"/>
              <a:t>Augment set of compromised hosts </a:t>
            </a:r>
          </a:p>
          <a:p>
            <a:r>
              <a:rPr lang="en-US" sz="2400" dirty="0"/>
              <a:t>E</a:t>
            </a:r>
            <a:r>
              <a:rPr lang="en-US" sz="2400" dirty="0" smtClean="0"/>
              <a:t>xpand set of domains (new and unpopular domains)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7975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55" grpId="0" animBg="1"/>
      <p:bldP spid="56" grpId="0"/>
      <p:bldP spid="58" grpId="0" animBg="1"/>
      <p:bldP spid="60" grpId="0"/>
      <p:bldP spid="4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Computing domain score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95600" y="838200"/>
            <a:ext cx="32765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Score is function of: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1578114"/>
            <a:ext cx="2057400" cy="70788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Overlap with set of malicious hosts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04821" y="3341132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Hosts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033421" y="3950732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3030109" y="4572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030109" y="5257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3030109" y="5867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4938421" y="3309732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Domains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319421" y="3919332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329361" y="4909932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5329361" y="59436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>
            <a:stCxn id="7" idx="6"/>
            <a:endCxn id="12" idx="2"/>
          </p:cNvCxnSpPr>
          <p:nvPr/>
        </p:nvCxnSpPr>
        <p:spPr>
          <a:xfrm flipV="1">
            <a:off x="3338221" y="4071732"/>
            <a:ext cx="1981200" cy="31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8" idx="6"/>
            <a:endCxn id="12" idx="3"/>
          </p:cNvCxnSpPr>
          <p:nvPr/>
        </p:nvCxnSpPr>
        <p:spPr>
          <a:xfrm flipV="1">
            <a:off x="3334909" y="4179495"/>
            <a:ext cx="2029149" cy="54490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43000" y="2464713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00000"/>
                </a:solidFill>
              </a:rPr>
              <a:t>2</a:t>
            </a:r>
            <a:endParaRPr lang="en-US" sz="2200" dirty="0">
              <a:solidFill>
                <a:srgbClr val="C0000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312504" y="1371600"/>
            <a:ext cx="2133600" cy="1015663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Similar /16 subnet with malicious domain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3124200" y="2438400"/>
            <a:ext cx="533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00000"/>
                </a:solidFill>
              </a:rPr>
              <a:t>No</a:t>
            </a:r>
            <a:endParaRPr lang="en-US" sz="2200" dirty="0">
              <a:solidFill>
                <a:srgbClr val="C0000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572000" y="1600200"/>
            <a:ext cx="2209800" cy="707886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Timing correlation across hosts</a:t>
            </a:r>
          </a:p>
        </p:txBody>
      </p:sp>
      <p:sp>
        <p:nvSpPr>
          <p:cNvPr id="24" name="Rectangle 23"/>
          <p:cNvSpPr/>
          <p:nvPr/>
        </p:nvSpPr>
        <p:spPr>
          <a:xfrm>
            <a:off x="5852821" y="4800600"/>
            <a:ext cx="150323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fluttershy.c3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852821" y="3886200"/>
            <a:ext cx="144808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r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ainbow-.c3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5852821" y="5867400"/>
            <a:ext cx="1532792" cy="400110"/>
          </a:xfrm>
          <a:prstGeom prst="rect">
            <a:avLst/>
          </a:prstGeom>
          <a:ln w="25400">
            <a:solidFill>
              <a:srgbClr val="C00000"/>
            </a:solidFill>
          </a:ln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pinkiepie.c3 </a:t>
            </a:r>
          </a:p>
        </p:txBody>
      </p:sp>
      <p:cxnSp>
        <p:nvCxnSpPr>
          <p:cNvPr id="28" name="Straight Connector 27"/>
          <p:cNvCxnSpPr>
            <a:stCxn id="7" idx="6"/>
            <a:endCxn id="14" idx="2"/>
          </p:cNvCxnSpPr>
          <p:nvPr/>
        </p:nvCxnSpPr>
        <p:spPr>
          <a:xfrm>
            <a:off x="3338221" y="4103132"/>
            <a:ext cx="1991140" cy="1992868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stCxn id="8" idx="6"/>
            <a:endCxn id="14" idx="2"/>
          </p:cNvCxnSpPr>
          <p:nvPr/>
        </p:nvCxnSpPr>
        <p:spPr>
          <a:xfrm>
            <a:off x="3334909" y="4724400"/>
            <a:ext cx="1994452" cy="1371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4100221" y="47244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16:15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719221" y="54102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16:15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334000" y="2438400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00000"/>
                </a:solidFill>
              </a:rPr>
              <a:t>Yes</a:t>
            </a:r>
            <a:endParaRPr lang="en-US" sz="2200" dirty="0">
              <a:solidFill>
                <a:srgbClr val="C0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871621" y="3733800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16:16</a:t>
            </a:r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3795421" y="4126468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16:16</a:t>
            </a:r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6894444" y="1295400"/>
            <a:ext cx="2209800" cy="1117229"/>
          </a:xfrm>
          <a:prstGeom prst="rect">
            <a:avLst/>
          </a:prstGeom>
          <a:noFill/>
          <a:ln w="254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Timing correlation with known malicious domain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7696200" y="2435088"/>
            <a:ext cx="685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solidFill>
                  <a:srgbClr val="C00000"/>
                </a:solidFill>
              </a:rPr>
              <a:t>Yes</a:t>
            </a:r>
            <a:endParaRPr lang="en-US" sz="2200" dirty="0">
              <a:solidFill>
                <a:srgbClr val="C0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1137213" y="3897868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74.92.144.170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1137213" y="4572000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252.90.88.2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1137213" y="5269468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74.92.144.27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1137213" y="5867400"/>
            <a:ext cx="1524000" cy="369332"/>
          </a:xfrm>
          <a:prstGeom prst="rect">
            <a:avLst/>
          </a:prstGeom>
          <a:solidFill>
            <a:srgbClr val="FF0000"/>
          </a:solidFill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74.92.144.31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3" name="Oval 42"/>
          <p:cNvSpPr/>
          <p:nvPr/>
        </p:nvSpPr>
        <p:spPr>
          <a:xfrm>
            <a:off x="2868917" y="3745396"/>
            <a:ext cx="706696" cy="1328532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TextBox 43"/>
          <p:cNvSpPr txBox="1"/>
          <p:nvPr/>
        </p:nvSpPr>
        <p:spPr>
          <a:xfrm>
            <a:off x="5937813" y="6248400"/>
            <a:ext cx="140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93.31.34.158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861613" y="5181600"/>
            <a:ext cx="16450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191.146.166.31</a:t>
            </a:r>
          </a:p>
        </p:txBody>
      </p:sp>
      <p:sp>
        <p:nvSpPr>
          <p:cNvPr id="46" name="Rectangle 45"/>
          <p:cNvSpPr/>
          <p:nvPr/>
        </p:nvSpPr>
        <p:spPr>
          <a:xfrm>
            <a:off x="5772161" y="4252364"/>
            <a:ext cx="177163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191.146.166.145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7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381000" y="3272135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Iteration 2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2525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9" grpId="0"/>
      <p:bldP spid="20" grpId="0" animBg="1"/>
      <p:bldP spid="21" grpId="0"/>
      <p:bldP spid="23" grpId="0" animBg="1"/>
      <p:bldP spid="31" grpId="0"/>
      <p:bldP spid="32" grpId="0"/>
      <p:bldP spid="33" grpId="0"/>
      <p:bldP spid="34" grpId="0"/>
      <p:bldP spid="35" grpId="0"/>
      <p:bldP spid="36" grpId="0" animBg="1"/>
      <p:bldP spid="37" grpId="0"/>
      <p:bldP spid="43" grpId="0" animBg="1"/>
      <p:bldP spid="44" grpId="0"/>
      <p:bldP spid="45" grpId="0"/>
      <p:bldP spid="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Box 88"/>
          <p:cNvSpPr txBox="1"/>
          <p:nvPr/>
        </p:nvSpPr>
        <p:spPr>
          <a:xfrm>
            <a:off x="5105400" y="5715000"/>
            <a:ext cx="232242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New and unpopular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Automated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453 domains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</a:t>
            </a:r>
            <a:r>
              <a:rPr lang="en-US" dirty="0"/>
              <a:t>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600200" y="1833265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Hosts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14800" y="1833265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Domains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1828800" y="2442865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1825488" y="3200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28600" y="2366665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74.92.25.58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8600" y="3200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252.90.88.2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4495800" y="2442865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4876511" y="2214265"/>
            <a:ext cx="20585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otyugh.muck.don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20" name="Straight Connector 19"/>
          <p:cNvCxnSpPr>
            <a:stCxn id="9" idx="6"/>
            <a:endCxn id="15" idx="2"/>
          </p:cNvCxnSpPr>
          <p:nvPr/>
        </p:nvCxnSpPr>
        <p:spPr>
          <a:xfrm>
            <a:off x="2133600" y="2595265"/>
            <a:ext cx="23622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10" idx="6"/>
            <a:endCxn id="15" idx="2"/>
          </p:cNvCxnSpPr>
          <p:nvPr/>
        </p:nvCxnSpPr>
        <p:spPr>
          <a:xfrm flipV="1">
            <a:off x="2130288" y="2595265"/>
            <a:ext cx="2365512" cy="75753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427826" y="1600200"/>
            <a:ext cx="95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03-22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839200" cy="685800"/>
          </a:xfrm>
        </p:spPr>
        <p:txBody>
          <a:bodyPr>
            <a:noAutofit/>
          </a:bodyPr>
          <a:lstStyle/>
          <a:p>
            <a:r>
              <a:rPr lang="en-US" sz="2400" dirty="0" smtClean="0"/>
              <a:t>Start with new and unpopular domains with automated activities</a:t>
            </a:r>
          </a:p>
          <a:p>
            <a:r>
              <a:rPr lang="en-US" sz="2400" dirty="0" smtClean="0"/>
              <a:t>Contacted by at least 2 hosts with similar inter-connection patterns </a:t>
            </a:r>
            <a:endParaRPr lang="en-US" sz="2400" dirty="0"/>
          </a:p>
        </p:txBody>
      </p:sp>
      <p:sp>
        <p:nvSpPr>
          <p:cNvPr id="38" name="TextBox 37"/>
          <p:cNvSpPr txBox="1"/>
          <p:nvPr/>
        </p:nvSpPr>
        <p:spPr>
          <a:xfrm>
            <a:off x="7208862" y="2138065"/>
            <a:ext cx="1767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Beaconing at </a:t>
            </a:r>
            <a:r>
              <a:rPr lang="en-US" sz="2000" b="1" dirty="0">
                <a:solidFill>
                  <a:srgbClr val="00B050"/>
                </a:solidFill>
              </a:rPr>
              <a:t>3</a:t>
            </a:r>
            <a:r>
              <a:rPr lang="en-US" sz="2000" b="1" dirty="0" smtClean="0">
                <a:solidFill>
                  <a:srgbClr val="00B050"/>
                </a:solidFill>
              </a:rPr>
              <a:t>0 minutes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4495800" y="3281065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4876800" y="3128665"/>
            <a:ext cx="248529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</a:rPr>
              <a:t>nalfeshnee.muck.don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926148" y="2606933"/>
            <a:ext cx="1537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74.125.138.45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876800" y="3445133"/>
            <a:ext cx="14205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74.125.32.78</a:t>
            </a:r>
          </a:p>
        </p:txBody>
      </p:sp>
      <p:sp>
        <p:nvSpPr>
          <p:cNvPr id="40" name="Oval 39"/>
          <p:cNvSpPr/>
          <p:nvPr/>
        </p:nvSpPr>
        <p:spPr>
          <a:xfrm>
            <a:off x="1825488" y="3974068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TextBox 40"/>
          <p:cNvSpPr txBox="1"/>
          <p:nvPr/>
        </p:nvSpPr>
        <p:spPr>
          <a:xfrm>
            <a:off x="228600" y="3974068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74.92.56.28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1825488" y="4724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228600" y="47244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74.92.137.28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19" name="Straight Connector 18"/>
          <p:cNvCxnSpPr>
            <a:stCxn id="10" idx="6"/>
            <a:endCxn id="27" idx="2"/>
          </p:cNvCxnSpPr>
          <p:nvPr/>
        </p:nvCxnSpPr>
        <p:spPr>
          <a:xfrm>
            <a:off x="2130288" y="3352800"/>
            <a:ext cx="2365512" cy="8066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>
            <a:stCxn id="42" idx="6"/>
            <a:endCxn id="27" idx="2"/>
          </p:cNvCxnSpPr>
          <p:nvPr/>
        </p:nvCxnSpPr>
        <p:spPr>
          <a:xfrm flipV="1">
            <a:off x="2130288" y="3433465"/>
            <a:ext cx="2365512" cy="144333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Oval 48"/>
          <p:cNvSpPr/>
          <p:nvPr/>
        </p:nvSpPr>
        <p:spPr>
          <a:xfrm>
            <a:off x="4495800" y="4195465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95800" y="4957465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4495800" y="5638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7300131" y="3030379"/>
            <a:ext cx="1767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Beaconing at </a:t>
            </a:r>
            <a:r>
              <a:rPr lang="en-US" sz="2000" b="1" dirty="0">
                <a:solidFill>
                  <a:srgbClr val="00B050"/>
                </a:solidFill>
              </a:rPr>
              <a:t>3</a:t>
            </a:r>
            <a:r>
              <a:rPr lang="en-US" sz="2000" b="1" dirty="0" smtClean="0">
                <a:solidFill>
                  <a:srgbClr val="00B050"/>
                </a:solidFill>
              </a:rPr>
              <a:t>0 minutes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8" name="Straight Connector 7"/>
          <p:cNvCxnSpPr>
            <a:stCxn id="40" idx="6"/>
            <a:endCxn id="15" idx="2"/>
          </p:cNvCxnSpPr>
          <p:nvPr/>
        </p:nvCxnSpPr>
        <p:spPr>
          <a:xfrm flipV="1">
            <a:off x="2130288" y="2595265"/>
            <a:ext cx="2365512" cy="1531203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>
            <a:stCxn id="10" idx="6"/>
            <a:endCxn id="49" idx="2"/>
          </p:cNvCxnSpPr>
          <p:nvPr/>
        </p:nvCxnSpPr>
        <p:spPr>
          <a:xfrm>
            <a:off x="2130288" y="3352800"/>
            <a:ext cx="2365512" cy="99506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>
            <a:stCxn id="42" idx="6"/>
            <a:endCxn id="49" idx="2"/>
          </p:cNvCxnSpPr>
          <p:nvPr/>
        </p:nvCxnSpPr>
        <p:spPr>
          <a:xfrm flipV="1">
            <a:off x="2130288" y="4347865"/>
            <a:ext cx="2365512" cy="52893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0" idx="6"/>
            <a:endCxn id="49" idx="2"/>
          </p:cNvCxnSpPr>
          <p:nvPr/>
        </p:nvCxnSpPr>
        <p:spPr>
          <a:xfrm>
            <a:off x="2130288" y="4126468"/>
            <a:ext cx="2365512" cy="221397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stCxn id="9" idx="6"/>
            <a:endCxn id="49" idx="2"/>
          </p:cNvCxnSpPr>
          <p:nvPr/>
        </p:nvCxnSpPr>
        <p:spPr>
          <a:xfrm>
            <a:off x="2133600" y="2595265"/>
            <a:ext cx="2362200" cy="1752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/>
          <p:cNvSpPr/>
          <p:nvPr/>
        </p:nvSpPr>
        <p:spPr>
          <a:xfrm>
            <a:off x="4953000" y="3966865"/>
            <a:ext cx="11696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d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elver.h0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953000" y="4283333"/>
            <a:ext cx="1303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222.76.9.36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6766731" y="3868579"/>
            <a:ext cx="2453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Overlap 4 hosts</a:t>
            </a: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Timing correlations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6" name="Rectangle 55"/>
          <p:cNvSpPr/>
          <p:nvPr/>
        </p:nvSpPr>
        <p:spPr>
          <a:xfrm>
            <a:off x="4953000" y="4728865"/>
            <a:ext cx="217149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>
                <a:solidFill>
                  <a:schemeClr val="accent6">
                    <a:lumMod val="50000"/>
                  </a:schemeClr>
                </a:solidFill>
              </a:rPr>
              <a:t>derrick.formian.h0</a:t>
            </a:r>
          </a:p>
        </p:txBody>
      </p:sp>
      <p:sp>
        <p:nvSpPr>
          <p:cNvPr id="57" name="Rectangle 56"/>
          <p:cNvSpPr/>
          <p:nvPr/>
        </p:nvSpPr>
        <p:spPr>
          <a:xfrm>
            <a:off x="5029200" y="5045333"/>
            <a:ext cx="130356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222.76.9.42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7315200" y="4781490"/>
            <a:ext cx="17676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/24 subnet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1825488" y="5410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228600" y="5410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74.92.171.7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1825488" y="6172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228600" y="617220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002060"/>
                </a:solidFill>
              </a:rPr>
              <a:t>74.92.92.140</a:t>
            </a:r>
            <a:endParaRPr lang="en-US" b="1" dirty="0">
              <a:solidFill>
                <a:srgbClr val="002060"/>
              </a:solidFill>
            </a:endParaRPr>
          </a:p>
        </p:txBody>
      </p:sp>
      <p:cxnSp>
        <p:nvCxnSpPr>
          <p:cNvPr id="34" name="Straight Connector 33"/>
          <p:cNvCxnSpPr>
            <a:stCxn id="59" idx="6"/>
            <a:endCxn id="51" idx="2"/>
          </p:cNvCxnSpPr>
          <p:nvPr/>
        </p:nvCxnSpPr>
        <p:spPr>
          <a:xfrm flipV="1">
            <a:off x="2130288" y="5109865"/>
            <a:ext cx="2365512" cy="45273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>
            <a:stCxn id="61" idx="6"/>
            <a:endCxn id="51" idx="2"/>
          </p:cNvCxnSpPr>
          <p:nvPr/>
        </p:nvCxnSpPr>
        <p:spPr>
          <a:xfrm flipV="1">
            <a:off x="2130288" y="5109865"/>
            <a:ext cx="2365512" cy="121473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>
            <a:stCxn id="10" idx="6"/>
            <a:endCxn id="51" idx="2"/>
          </p:cNvCxnSpPr>
          <p:nvPr/>
        </p:nvCxnSpPr>
        <p:spPr>
          <a:xfrm>
            <a:off x="2130288" y="3352800"/>
            <a:ext cx="2365512" cy="175706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>
            <a:stCxn id="40" idx="6"/>
            <a:endCxn id="51" idx="2"/>
          </p:cNvCxnSpPr>
          <p:nvPr/>
        </p:nvCxnSpPr>
        <p:spPr>
          <a:xfrm>
            <a:off x="2130288" y="4126468"/>
            <a:ext cx="2365512" cy="983397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>
            <a:stCxn id="9" idx="6"/>
            <a:endCxn id="51" idx="2"/>
          </p:cNvCxnSpPr>
          <p:nvPr/>
        </p:nvCxnSpPr>
        <p:spPr>
          <a:xfrm>
            <a:off x="2133600" y="2595265"/>
            <a:ext cx="2362200" cy="2514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5029200" y="5486400"/>
            <a:ext cx="119301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b="1" dirty="0" err="1">
                <a:solidFill>
                  <a:schemeClr val="accent6">
                    <a:lumMod val="50000"/>
                  </a:schemeClr>
                </a:solidFill>
              </a:rPr>
              <a:t>p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</a:rPr>
              <a:t>hasm.rd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5029200" y="5802868"/>
            <a:ext cx="15376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220.236.25.18</a:t>
            </a:r>
          </a:p>
        </p:txBody>
      </p:sp>
      <p:sp>
        <p:nvSpPr>
          <p:cNvPr id="74" name="Oval 73"/>
          <p:cNvSpPr/>
          <p:nvPr/>
        </p:nvSpPr>
        <p:spPr>
          <a:xfrm>
            <a:off x="4495800" y="61722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5" name="TextBox 74"/>
          <p:cNvSpPr txBox="1"/>
          <p:nvPr/>
        </p:nvSpPr>
        <p:spPr>
          <a:xfrm>
            <a:off x="6781800" y="5410200"/>
            <a:ext cx="24534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Overlap 3 hosts</a:t>
            </a:r>
          </a:p>
          <a:p>
            <a:pPr algn="ctr"/>
            <a:r>
              <a:rPr lang="en-US" sz="2000" b="1" dirty="0" smtClean="0">
                <a:solidFill>
                  <a:srgbClr val="00B050"/>
                </a:solidFill>
              </a:rPr>
              <a:t>Timing correlations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cxnSp>
        <p:nvCxnSpPr>
          <p:cNvPr id="77" name="Straight Connector 76"/>
          <p:cNvCxnSpPr>
            <a:endCxn id="52" idx="2"/>
          </p:cNvCxnSpPr>
          <p:nvPr/>
        </p:nvCxnSpPr>
        <p:spPr>
          <a:xfrm>
            <a:off x="2209800" y="3433465"/>
            <a:ext cx="2286000" cy="235773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>
            <a:stCxn id="42" idx="6"/>
            <a:endCxn id="52" idx="2"/>
          </p:cNvCxnSpPr>
          <p:nvPr/>
        </p:nvCxnSpPr>
        <p:spPr>
          <a:xfrm>
            <a:off x="2130288" y="4876800"/>
            <a:ext cx="2365512" cy="914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9" idx="6"/>
            <a:endCxn id="52" idx="2"/>
          </p:cNvCxnSpPr>
          <p:nvPr/>
        </p:nvCxnSpPr>
        <p:spPr>
          <a:xfrm>
            <a:off x="2133600" y="2595265"/>
            <a:ext cx="2362200" cy="3195935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7" name="TextBox 86"/>
          <p:cNvSpPr txBox="1"/>
          <p:nvPr/>
        </p:nvSpPr>
        <p:spPr>
          <a:xfrm>
            <a:off x="5181600" y="5845314"/>
            <a:ext cx="2362200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New and unpopular 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40 domains</a:t>
            </a:r>
            <a:endParaRPr lang="en-US" sz="2000" b="1" dirty="0">
              <a:solidFill>
                <a:srgbClr val="00B05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5029200" y="5921514"/>
            <a:ext cx="2375452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B050"/>
                </a:solidFill>
              </a:rPr>
              <a:t>New and unpopular </a:t>
            </a:r>
          </a:p>
          <a:p>
            <a:r>
              <a:rPr lang="en-US" sz="2000" b="1" dirty="0" smtClean="0">
                <a:solidFill>
                  <a:srgbClr val="00B050"/>
                </a:solidFill>
              </a:rPr>
              <a:t>39 domains</a:t>
            </a:r>
            <a:endParaRPr lang="en-US" sz="2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138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" grpId="0"/>
      <p:bldP spid="6" grpId="0"/>
      <p:bldP spid="9" grpId="0" animBg="1"/>
      <p:bldP spid="10" grpId="0" animBg="1"/>
      <p:bldP spid="12" grpId="0"/>
      <p:bldP spid="13" grpId="0"/>
      <p:bldP spid="18" grpId="0"/>
      <p:bldP spid="38" grpId="0"/>
      <p:bldP spid="32" grpId="0"/>
      <p:bldP spid="35" grpId="0"/>
      <p:bldP spid="36" grpId="0"/>
      <p:bldP spid="40" grpId="0" animBg="1"/>
      <p:bldP spid="41" grpId="0"/>
      <p:bldP spid="42" grpId="0" animBg="1"/>
      <p:bldP spid="43" grpId="0"/>
      <p:bldP spid="49" grpId="0" animBg="1"/>
      <p:bldP spid="49" grpId="1" animBg="1"/>
      <p:bldP spid="49" grpId="2" animBg="1"/>
      <p:bldP spid="51" grpId="0" animBg="1"/>
      <p:bldP spid="51" grpId="1" animBg="1"/>
      <p:bldP spid="51" grpId="2" animBg="1"/>
      <p:bldP spid="52" grpId="0" animBg="1"/>
      <p:bldP spid="52" grpId="1" animBg="1"/>
      <p:bldP spid="52" grpId="2" animBg="1"/>
      <p:bldP spid="52" grpId="3" animBg="1"/>
      <p:bldP spid="52" grpId="4" animBg="1"/>
      <p:bldP spid="45" grpId="0"/>
      <p:bldP spid="47" grpId="0"/>
      <p:bldP spid="48" grpId="0"/>
      <p:bldP spid="55" grpId="0"/>
      <p:bldP spid="56" grpId="0"/>
      <p:bldP spid="57" grpId="0"/>
      <p:bldP spid="58" grpId="0"/>
      <p:bldP spid="59" grpId="0" animBg="1"/>
      <p:bldP spid="60" grpId="0"/>
      <p:bldP spid="61" grpId="0" animBg="1"/>
      <p:bldP spid="62" grpId="0"/>
      <p:bldP spid="72" grpId="0"/>
      <p:bldP spid="73" grpId="0"/>
      <p:bldP spid="74" grpId="0" animBg="1"/>
      <p:bldP spid="74" grpId="1" animBg="1"/>
      <p:bldP spid="74" grpId="2" animBg="1"/>
      <p:bldP spid="74" grpId="3" animBg="1"/>
      <p:bldP spid="74" grpId="4" animBg="1"/>
      <p:bldP spid="75" grpId="0"/>
      <p:bldP spid="87" grpId="0" animBg="1"/>
      <p:bldP spid="87" grpId="1" animBg="1"/>
      <p:bldP spid="88" grpId="0" animBg="1"/>
      <p:bldP spid="88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Challenge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229600" cy="54864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Case 1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N</a:t>
            </a:r>
            <a:r>
              <a:rPr lang="en-US" i="1" dirty="0" smtClean="0">
                <a:solidFill>
                  <a:srgbClr val="C00000"/>
                </a:solidFill>
              </a:rPr>
              <a:t>ew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unpopular</a:t>
            </a:r>
            <a:r>
              <a:rPr lang="en-US" dirty="0" smtClean="0"/>
              <a:t> domains with </a:t>
            </a:r>
            <a:r>
              <a:rPr lang="en-US" i="1" dirty="0" smtClean="0">
                <a:solidFill>
                  <a:srgbClr val="C00000"/>
                </a:solidFill>
              </a:rPr>
              <a:t>beaconing</a:t>
            </a:r>
            <a:r>
              <a:rPr lang="en-US" dirty="0" smtClean="0"/>
              <a:t> activity contacted by compromised host</a:t>
            </a:r>
          </a:p>
          <a:p>
            <a:pPr lvl="1"/>
            <a:r>
              <a:rPr lang="en-US" dirty="0" smtClean="0"/>
              <a:t>Expand with other new and unpopular domains contacted </a:t>
            </a:r>
            <a:r>
              <a:rPr lang="en-US" i="1" dirty="0" smtClean="0">
                <a:solidFill>
                  <a:srgbClr val="C00000"/>
                </a:solidFill>
              </a:rPr>
              <a:t>close in time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Case 2</a:t>
            </a:r>
          </a:p>
          <a:p>
            <a:pPr lvl="1"/>
            <a:r>
              <a:rPr lang="en-US" i="1" dirty="0" smtClean="0">
                <a:solidFill>
                  <a:srgbClr val="C00000"/>
                </a:solidFill>
              </a:rPr>
              <a:t>New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unpopular</a:t>
            </a:r>
            <a:r>
              <a:rPr lang="en-US" dirty="0" smtClean="0"/>
              <a:t> domains contacted by </a:t>
            </a:r>
            <a:r>
              <a:rPr lang="en-US" i="1" dirty="0" smtClean="0">
                <a:solidFill>
                  <a:srgbClr val="C00000"/>
                </a:solidFill>
              </a:rPr>
              <a:t>at least 2 compromised hosts</a:t>
            </a:r>
          </a:p>
          <a:p>
            <a:pPr lvl="1"/>
            <a:r>
              <a:rPr lang="en-US" dirty="0" smtClean="0"/>
              <a:t>Consider </a:t>
            </a:r>
            <a:r>
              <a:rPr lang="en-US" i="1" dirty="0" smtClean="0">
                <a:solidFill>
                  <a:srgbClr val="C00000"/>
                </a:solidFill>
              </a:rPr>
              <a:t>new domains per host</a:t>
            </a:r>
            <a:r>
              <a:rPr lang="en-US" dirty="0" smtClean="0"/>
              <a:t>, in addition to globally new</a:t>
            </a:r>
          </a:p>
          <a:p>
            <a:pPr lvl="1"/>
            <a:r>
              <a:rPr lang="en-US" dirty="0" smtClean="0"/>
              <a:t>Other domains with IP address in </a:t>
            </a:r>
            <a:r>
              <a:rPr lang="en-US" i="1" dirty="0" smtClean="0">
                <a:solidFill>
                  <a:srgbClr val="C00000"/>
                </a:solidFill>
              </a:rPr>
              <a:t>same /24 subnet</a:t>
            </a:r>
            <a:r>
              <a:rPr lang="en-US" dirty="0" smtClean="0"/>
              <a:t> as a malicious domain</a:t>
            </a:r>
          </a:p>
          <a:p>
            <a:pPr lvl="1"/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451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APT “Kill-Chain”</a:t>
            </a:r>
            <a:endParaRPr lang="en-US" sz="4000" dirty="0"/>
          </a:p>
        </p:txBody>
      </p:sp>
      <p:pic>
        <p:nvPicPr>
          <p:cNvPr id="1027" name="Picture 3" descr="C:\Users\yent\AppData\Local\Microsoft\Windows\Temporary Internet Files\Content.IE5\4BFX85CS\MC900441455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981200" y="1524000"/>
            <a:ext cx="1523829" cy="1523829"/>
          </a:xfrm>
          <a:prstGeom prst="rect">
            <a:avLst/>
          </a:prstGeom>
          <a:noFill/>
        </p:spPr>
      </p:pic>
      <p:pic>
        <p:nvPicPr>
          <p:cNvPr id="1028" name="Picture 4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43600" y="1524000"/>
            <a:ext cx="1492836" cy="1524000"/>
          </a:xfrm>
          <a:prstGeom prst="rect">
            <a:avLst/>
          </a:prstGeom>
          <a:noFill/>
        </p:spPr>
      </p:pic>
      <p:pic>
        <p:nvPicPr>
          <p:cNvPr id="29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60186" y="5291325"/>
            <a:ext cx="952500" cy="95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7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83936" y="3969871"/>
            <a:ext cx="952500" cy="95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8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12686" y="4597749"/>
            <a:ext cx="952500" cy="95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9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86615" y="5297100"/>
            <a:ext cx="952500" cy="95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29" name="Picture 5" descr="C:\Users\yent\AppData\Local\Microsoft\Windows\Temporary Internet Files\Content.IE5\4BFX85CS\MC900434845[1]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56798" y="4898644"/>
            <a:ext cx="1714500" cy="1714500"/>
          </a:xfrm>
          <a:prstGeom prst="rect">
            <a:avLst/>
          </a:prstGeom>
          <a:noFill/>
        </p:spPr>
      </p:pic>
      <p:pic>
        <p:nvPicPr>
          <p:cNvPr id="42" name="Picture 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734300" y="3581400"/>
            <a:ext cx="952500" cy="95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" name="Picture 2" descr="virus.WMF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75465" y="1371600"/>
            <a:ext cx="1446266" cy="1329001"/>
          </a:xfrm>
          <a:prstGeom prst="rect">
            <a:avLst/>
          </a:prstGeom>
        </p:spPr>
      </p:pic>
      <p:cxnSp>
        <p:nvCxnSpPr>
          <p:cNvPr id="11" name="Straight Arrow Connector 10"/>
          <p:cNvCxnSpPr/>
          <p:nvPr/>
        </p:nvCxnSpPr>
        <p:spPr>
          <a:xfrm>
            <a:off x="6889114" y="3168250"/>
            <a:ext cx="0" cy="769471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277406" y="4773826"/>
            <a:ext cx="391883" cy="643451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710667" y="5786813"/>
            <a:ext cx="1135752" cy="122735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keys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148" y="3113963"/>
            <a:ext cx="776189" cy="776189"/>
          </a:xfrm>
          <a:prstGeom prst="rect">
            <a:avLst/>
          </a:prstGeom>
        </p:spPr>
      </p:pic>
      <p:pic>
        <p:nvPicPr>
          <p:cNvPr id="33" name="Picture 32" descr="keys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709" y="4807175"/>
            <a:ext cx="776189" cy="776189"/>
          </a:xfrm>
          <a:prstGeom prst="rect">
            <a:avLst/>
          </a:prstGeom>
        </p:spPr>
      </p:pic>
      <p:pic>
        <p:nvPicPr>
          <p:cNvPr id="34" name="Picture 33" descr="keys.PNG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829" y="5793236"/>
            <a:ext cx="776189" cy="776189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2970072" y="2754868"/>
            <a:ext cx="247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Social Engineering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4705766" y="3843068"/>
            <a:ext cx="247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Lateral Movement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603504" y="4228417"/>
            <a:ext cx="247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Data Exfiltration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768096" y="2803494"/>
            <a:ext cx="2688702" cy="2487834"/>
          </a:xfrm>
          <a:prstGeom prst="straightConnector1">
            <a:avLst/>
          </a:prstGeom>
          <a:ln w="38100" cmpd="sng">
            <a:solidFill>
              <a:srgbClr val="C0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3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78" y="921258"/>
            <a:ext cx="1869034" cy="177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Arrow Connector 7"/>
          <p:cNvCxnSpPr/>
          <p:nvPr/>
        </p:nvCxnSpPr>
        <p:spPr>
          <a:xfrm>
            <a:off x="2426208" y="2659784"/>
            <a:ext cx="2974848" cy="24384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6" name="Picture 15" descr="trophy.PNG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2735" y="5175179"/>
            <a:ext cx="1268419" cy="1268419"/>
          </a:xfrm>
          <a:prstGeom prst="rect">
            <a:avLst/>
          </a:prstGeom>
        </p:spPr>
      </p:pic>
      <p:cxnSp>
        <p:nvCxnSpPr>
          <p:cNvPr id="12" name="Straight Arrow Connector 11"/>
          <p:cNvCxnSpPr/>
          <p:nvPr/>
        </p:nvCxnSpPr>
        <p:spPr>
          <a:xfrm flipH="1">
            <a:off x="2260708" y="1808226"/>
            <a:ext cx="3045215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2720136" y="1283804"/>
            <a:ext cx="247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Command-and-Control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 flipV="1">
            <a:off x="2170176" y="2700602"/>
            <a:ext cx="3523842" cy="259072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2</a:t>
            </a:fld>
            <a:endParaRPr lang="en-US"/>
          </a:p>
        </p:txBody>
      </p:sp>
      <p:cxnSp>
        <p:nvCxnSpPr>
          <p:cNvPr id="32" name="Straight Arrow Connector 31"/>
          <p:cNvCxnSpPr/>
          <p:nvPr/>
        </p:nvCxnSpPr>
        <p:spPr>
          <a:xfrm flipH="1">
            <a:off x="2362200" y="2438400"/>
            <a:ext cx="3045215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2872536" y="2057400"/>
            <a:ext cx="247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Download malware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681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167 -3.33333E-6 L 0.34167 -3.33333E-6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2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68 -0.12234 L -0.35382 -0.51319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757" y="-19542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44" grpId="0"/>
      <p:bldP spid="46" grpId="0"/>
      <p:bldP spid="40" grpId="0"/>
      <p:bldP spid="3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Challenge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Case </a:t>
            </a:r>
            <a:r>
              <a:rPr lang="en-US" dirty="0">
                <a:solidFill>
                  <a:srgbClr val="002060"/>
                </a:solidFill>
              </a:rPr>
              <a:t>3</a:t>
            </a:r>
          </a:p>
          <a:p>
            <a:pPr lvl="1"/>
            <a:r>
              <a:rPr lang="en-US" i="1" dirty="0">
                <a:solidFill>
                  <a:srgbClr val="C00000"/>
                </a:solidFill>
              </a:rPr>
              <a:t>Belief propagation </a:t>
            </a:r>
            <a:r>
              <a:rPr lang="en-US" dirty="0" smtClean="0"/>
              <a:t>algorithm, start with compromised host </a:t>
            </a:r>
          </a:p>
          <a:p>
            <a:pPr lvl="1"/>
            <a:r>
              <a:rPr lang="en-US" dirty="0"/>
              <a:t>L</a:t>
            </a:r>
            <a:r>
              <a:rPr lang="en-US" dirty="0" smtClean="0"/>
              <a:t>abel malicious either </a:t>
            </a:r>
            <a:r>
              <a:rPr lang="en-US" i="1" dirty="0" smtClean="0">
                <a:solidFill>
                  <a:srgbClr val="C00000"/>
                </a:solidFill>
              </a:rPr>
              <a:t>beaconing</a:t>
            </a:r>
            <a:r>
              <a:rPr lang="en-US" i="1" dirty="0" smtClean="0"/>
              <a:t> </a:t>
            </a:r>
            <a:r>
              <a:rPr lang="en-US" dirty="0" smtClean="0"/>
              <a:t>domain or domain of </a:t>
            </a:r>
            <a:r>
              <a:rPr lang="en-US" i="1" dirty="0" smtClean="0">
                <a:solidFill>
                  <a:srgbClr val="C00000"/>
                </a:solidFill>
              </a:rPr>
              <a:t>maximum score</a:t>
            </a:r>
            <a:r>
              <a:rPr lang="en-US" dirty="0" smtClean="0"/>
              <a:t> among all </a:t>
            </a:r>
            <a:r>
              <a:rPr lang="en-US" i="1" dirty="0" smtClean="0">
                <a:solidFill>
                  <a:srgbClr val="C00000"/>
                </a:solidFill>
              </a:rPr>
              <a:t>new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unpopular</a:t>
            </a:r>
            <a:r>
              <a:rPr lang="en-US" dirty="0" smtClean="0"/>
              <a:t> domains contacted by set of compromised hosts</a:t>
            </a:r>
          </a:p>
          <a:p>
            <a:pPr lvl="1"/>
            <a:r>
              <a:rPr lang="en-US" dirty="0" smtClean="0"/>
              <a:t>Score is function of 4 features: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Overlap with set of compromised hosts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IP address with similar /16 subnet as malicious domain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Timing correlation across hosts</a:t>
            </a:r>
          </a:p>
          <a:p>
            <a:pPr lvl="2"/>
            <a:r>
              <a:rPr lang="en-US" dirty="0" smtClean="0">
                <a:solidFill>
                  <a:srgbClr val="7030A0"/>
                </a:solidFill>
              </a:rPr>
              <a:t>Timing correlation with malicious domain</a:t>
            </a:r>
          </a:p>
          <a:p>
            <a:pPr lvl="1"/>
            <a:r>
              <a:rPr lang="en-US" dirty="0" smtClean="0"/>
              <a:t>Augment set of compromised hosts with those contacting newly labeled malicious domains and iterate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Case 4</a:t>
            </a:r>
          </a:p>
          <a:p>
            <a:pPr lvl="1"/>
            <a:r>
              <a:rPr lang="en-US" dirty="0" smtClean="0"/>
              <a:t>Start with </a:t>
            </a:r>
            <a:r>
              <a:rPr lang="en-US" i="1" dirty="0" smtClean="0">
                <a:solidFill>
                  <a:srgbClr val="C00000"/>
                </a:solidFill>
              </a:rPr>
              <a:t>new</a:t>
            </a:r>
            <a:r>
              <a:rPr lang="en-US" dirty="0" smtClean="0"/>
              <a:t> and </a:t>
            </a:r>
            <a:r>
              <a:rPr lang="en-US" i="1" dirty="0" smtClean="0">
                <a:solidFill>
                  <a:srgbClr val="C00000"/>
                </a:solidFill>
              </a:rPr>
              <a:t>unpopular</a:t>
            </a:r>
            <a:r>
              <a:rPr lang="en-US" dirty="0" smtClean="0"/>
              <a:t> </a:t>
            </a:r>
            <a:r>
              <a:rPr lang="en-US" i="1" dirty="0" smtClean="0">
                <a:solidFill>
                  <a:srgbClr val="C00000"/>
                </a:solidFill>
              </a:rPr>
              <a:t>beaconing</a:t>
            </a:r>
            <a:r>
              <a:rPr lang="en-US" dirty="0" smtClean="0"/>
              <a:t> domains contacted by </a:t>
            </a:r>
            <a:r>
              <a:rPr lang="en-US" i="1" dirty="0" smtClean="0">
                <a:solidFill>
                  <a:srgbClr val="C00000"/>
                </a:solidFill>
              </a:rPr>
              <a:t>at least 2 hosts</a:t>
            </a:r>
            <a:r>
              <a:rPr lang="en-US" dirty="0" smtClean="0"/>
              <a:t> with similar distribution</a:t>
            </a:r>
          </a:p>
          <a:p>
            <a:pPr lvl="1"/>
            <a:r>
              <a:rPr lang="en-US" dirty="0" smtClean="0"/>
              <a:t>Apply belief propagation algorithm from case 3</a:t>
            </a:r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284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3878154"/>
              </p:ext>
            </p:extLst>
          </p:nvPr>
        </p:nvGraphicFramePr>
        <p:xfrm>
          <a:off x="457200" y="2057400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Case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True Positives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False</a:t>
                      </a:r>
                      <a:r>
                        <a:rPr lang="en-US" baseline="0" dirty="0" smtClean="0">
                          <a:solidFill>
                            <a:srgbClr val="C00000"/>
                          </a:solidFill>
                        </a:rPr>
                        <a:t> Positives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rgbClr val="C00000"/>
                          </a:solidFill>
                        </a:rPr>
                        <a:t>False Negatives</a:t>
                      </a:r>
                      <a:endParaRPr lang="en-US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Case 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Case 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Case 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Case 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62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1094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4000" dirty="0" smtClean="0"/>
              <a:t>Suspicious external connections</a:t>
            </a:r>
            <a:endParaRPr lang="en-US" sz="4000" dirty="0"/>
          </a:p>
        </p:txBody>
      </p:sp>
      <p:pic>
        <p:nvPicPr>
          <p:cNvPr id="1028" name="Picture 4" descr="C:\Program Files\Microsoft Office\MEDIA\CAGCAT10\j0195384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943600" y="1524000"/>
            <a:ext cx="1492836" cy="1524000"/>
          </a:xfrm>
          <a:prstGeom prst="rect">
            <a:avLst/>
          </a:prstGeom>
          <a:noFill/>
        </p:spPr>
      </p:pic>
      <p:pic>
        <p:nvPicPr>
          <p:cNvPr id="29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60186" y="5291325"/>
            <a:ext cx="952500" cy="95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7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83936" y="3969871"/>
            <a:ext cx="952500" cy="95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8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12686" y="4597749"/>
            <a:ext cx="952500" cy="95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39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86615" y="5297100"/>
            <a:ext cx="952500" cy="95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1029" name="Picture 5" descr="C:\Users\yent\AppData\Local\Microsoft\Windows\Temporary Internet Files\Content.IE5\4BFX85CS\MC900434845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456798" y="4898644"/>
            <a:ext cx="1714500" cy="1714500"/>
          </a:xfrm>
          <a:prstGeom prst="rect">
            <a:avLst/>
          </a:prstGeom>
          <a:noFill/>
        </p:spPr>
      </p:pic>
      <p:pic>
        <p:nvPicPr>
          <p:cNvPr id="42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734300" y="3581400"/>
            <a:ext cx="952500" cy="952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cxnSp>
        <p:nvCxnSpPr>
          <p:cNvPr id="11" name="Straight Arrow Connector 10"/>
          <p:cNvCxnSpPr/>
          <p:nvPr/>
        </p:nvCxnSpPr>
        <p:spPr>
          <a:xfrm>
            <a:off x="6889114" y="3168250"/>
            <a:ext cx="0" cy="769471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H="1">
            <a:off x="6277406" y="4773826"/>
            <a:ext cx="391883" cy="643451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>
            <a:off x="4710667" y="5786813"/>
            <a:ext cx="1135752" cy="122735"/>
          </a:xfrm>
          <a:prstGeom prst="straightConnector1">
            <a:avLst/>
          </a:prstGeom>
          <a:ln w="38100" cmpd="sng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7" name="Picture 16" descr="keys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148" y="3113963"/>
            <a:ext cx="776189" cy="776189"/>
          </a:xfrm>
          <a:prstGeom prst="rect">
            <a:avLst/>
          </a:prstGeom>
        </p:spPr>
      </p:pic>
      <p:pic>
        <p:nvPicPr>
          <p:cNvPr id="33" name="Picture 32" descr="keys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7709" y="4807175"/>
            <a:ext cx="776189" cy="776189"/>
          </a:xfrm>
          <a:prstGeom prst="rect">
            <a:avLst/>
          </a:prstGeom>
        </p:spPr>
      </p:pic>
      <p:pic>
        <p:nvPicPr>
          <p:cNvPr id="34" name="Picture 33" descr="keys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7829" y="5793236"/>
            <a:ext cx="776189" cy="776189"/>
          </a:xfrm>
          <a:prstGeom prst="rect">
            <a:avLst/>
          </a:prstGeom>
        </p:spPr>
      </p:pic>
      <p:sp>
        <p:nvSpPr>
          <p:cNvPr id="44" name="TextBox 43"/>
          <p:cNvSpPr txBox="1"/>
          <p:nvPr/>
        </p:nvSpPr>
        <p:spPr>
          <a:xfrm>
            <a:off x="4705766" y="3843068"/>
            <a:ext cx="247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Lateral Movement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956987" y="4507468"/>
            <a:ext cx="247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Data Exfiltration</a:t>
            </a:r>
            <a:endParaRPr lang="en-US" b="1" dirty="0">
              <a:solidFill>
                <a:srgbClr val="C00000"/>
              </a:solidFill>
            </a:endParaRPr>
          </a:p>
        </p:txBody>
      </p:sp>
      <p:cxnSp>
        <p:nvCxnSpPr>
          <p:cNvPr id="27" name="Straight Arrow Connector 26"/>
          <p:cNvCxnSpPr/>
          <p:nvPr/>
        </p:nvCxnSpPr>
        <p:spPr>
          <a:xfrm flipH="1" flipV="1">
            <a:off x="768096" y="2803494"/>
            <a:ext cx="2688702" cy="2487834"/>
          </a:xfrm>
          <a:prstGeom prst="straightConnector1">
            <a:avLst/>
          </a:prstGeom>
          <a:ln w="38100" cmpd="sng">
            <a:solidFill>
              <a:srgbClr val="C00000"/>
            </a:solidFill>
            <a:prstDash val="solid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3" descr="C:\Program Files (x86)\Microsoft Office\MEDIA\CAGCAT10\j0292020.wm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778" y="921258"/>
            <a:ext cx="1869034" cy="1773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2" name="Straight Arrow Connector 11"/>
          <p:cNvCxnSpPr/>
          <p:nvPr/>
        </p:nvCxnSpPr>
        <p:spPr>
          <a:xfrm flipH="1">
            <a:off x="2260708" y="1808226"/>
            <a:ext cx="3045215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 flipV="1">
            <a:off x="2170176" y="2700602"/>
            <a:ext cx="3523842" cy="2590726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3090587" y="1383268"/>
            <a:ext cx="247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Command-and-Control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395387" y="3135868"/>
            <a:ext cx="247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Command-and-Control</a:t>
            </a:r>
            <a:endParaRPr lang="en-US" b="1" dirty="0">
              <a:solidFill>
                <a:srgbClr val="C00000"/>
              </a:solidFill>
            </a:endParaRPr>
          </a:p>
        </p:txBody>
      </p:sp>
      <p:sp>
        <p:nvSpPr>
          <p:cNvPr id="5" name="Arc 4"/>
          <p:cNvSpPr/>
          <p:nvPr/>
        </p:nvSpPr>
        <p:spPr>
          <a:xfrm rot="1800000">
            <a:off x="457200" y="838200"/>
            <a:ext cx="2438400" cy="3346283"/>
          </a:xfrm>
          <a:prstGeom prst="arc">
            <a:avLst>
              <a:gd name="adj1" fmla="val 16690267"/>
              <a:gd name="adj2" fmla="val 5201547"/>
            </a:avLst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48000" y="2679201"/>
            <a:ext cx="4038600" cy="151179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Monitor external DNS queries to detect connections to suspicious domains</a:t>
            </a:r>
            <a:endParaRPr lang="en-US" sz="2400" dirty="0"/>
          </a:p>
        </p:txBody>
      </p:sp>
      <p:cxnSp>
        <p:nvCxnSpPr>
          <p:cNvPr id="28" name="Straight Arrow Connector 27"/>
          <p:cNvCxnSpPr/>
          <p:nvPr/>
        </p:nvCxnSpPr>
        <p:spPr>
          <a:xfrm flipH="1">
            <a:off x="2362200" y="2438400"/>
            <a:ext cx="3045215" cy="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166787" y="2057400"/>
            <a:ext cx="2472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Download malware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12830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7543800" cy="5486400"/>
          </a:xfrm>
        </p:spPr>
        <p:txBody>
          <a:bodyPr>
            <a:normAutofit fontScale="85000" lnSpcReduction="20000"/>
          </a:bodyPr>
          <a:lstStyle/>
          <a:p>
            <a:r>
              <a:rPr lang="en-US" sz="3500" dirty="0" smtClean="0">
                <a:solidFill>
                  <a:srgbClr val="C00000"/>
                </a:solidFill>
              </a:rPr>
              <a:t>Situational awareness</a:t>
            </a:r>
          </a:p>
          <a:p>
            <a:pPr lvl="1"/>
            <a:r>
              <a:rPr lang="en-US" dirty="0" smtClean="0"/>
              <a:t>Identify internal subnets, end hosts and servers</a:t>
            </a:r>
          </a:p>
          <a:p>
            <a:r>
              <a:rPr lang="en-US" sz="3500" dirty="0" smtClean="0">
                <a:solidFill>
                  <a:srgbClr val="C00000"/>
                </a:solidFill>
              </a:rPr>
              <a:t>Data reduction and normalization</a:t>
            </a:r>
          </a:p>
          <a:p>
            <a:pPr lvl="1"/>
            <a:r>
              <a:rPr lang="en-US" dirty="0" smtClean="0"/>
              <a:t>Filter internal queries and queries made by servers</a:t>
            </a:r>
          </a:p>
          <a:p>
            <a:r>
              <a:rPr lang="en-US" sz="3500" dirty="0" smtClean="0">
                <a:solidFill>
                  <a:srgbClr val="C00000"/>
                </a:solidFill>
              </a:rPr>
              <a:t>Profile typical host activity </a:t>
            </a:r>
          </a:p>
          <a:p>
            <a:pPr lvl="1"/>
            <a:r>
              <a:rPr lang="en-US" dirty="0" smtClean="0"/>
              <a:t>Domains contacted by each 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    host during training month</a:t>
            </a:r>
          </a:p>
          <a:p>
            <a:r>
              <a:rPr lang="en-US" sz="3500" dirty="0" smtClean="0">
                <a:solidFill>
                  <a:srgbClr val="C00000"/>
                </a:solidFill>
              </a:rPr>
              <a:t>Detect new, suspicious activity</a:t>
            </a:r>
          </a:p>
          <a:p>
            <a:pPr lvl="1"/>
            <a:r>
              <a:rPr lang="en-US" dirty="0" smtClean="0"/>
              <a:t>Belief propagation on bipartite</a:t>
            </a:r>
          </a:p>
          <a:p>
            <a:pPr marL="457200" lvl="1" indent="0">
              <a:buNone/>
            </a:pPr>
            <a:r>
              <a:rPr lang="en-US" dirty="0" smtClean="0"/>
              <a:t>    graph </a:t>
            </a:r>
            <a:r>
              <a:rPr lang="en-US" dirty="0"/>
              <a:t>with host-to-domain edges</a:t>
            </a:r>
            <a:endParaRPr lang="en-US" dirty="0" smtClean="0"/>
          </a:p>
          <a:p>
            <a:pPr lvl="1"/>
            <a:r>
              <a:rPr lang="en-US" dirty="0" smtClean="0"/>
              <a:t>Start with set of known </a:t>
            </a:r>
          </a:p>
          <a:p>
            <a:pPr marL="457200" lvl="1" indent="0">
              <a:buNone/>
            </a:pPr>
            <a:r>
              <a:rPr lang="en-US" dirty="0" smtClean="0"/>
              <a:t>    compromised hosts when available</a:t>
            </a:r>
          </a:p>
          <a:p>
            <a:pPr lvl="1"/>
            <a:r>
              <a:rPr lang="en-US" dirty="0"/>
              <a:t>At each iteration, detect malicious domains </a:t>
            </a: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    and augment </a:t>
            </a:r>
            <a:r>
              <a:rPr lang="en-US" dirty="0"/>
              <a:t>set of </a:t>
            </a:r>
            <a:r>
              <a:rPr lang="en-US" dirty="0" smtClean="0"/>
              <a:t>compromised hosts</a:t>
            </a:r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19800" y="2895600"/>
            <a:ext cx="2667000" cy="2438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>
            <a:off x="6553200" y="33528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848600" y="33528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7848600" y="38862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324600" y="2895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</a:rPr>
              <a:t>Hosts</a:t>
            </a:r>
            <a:endParaRPr lang="en-US" sz="2000" b="1" dirty="0">
              <a:solidFill>
                <a:srgbClr val="00206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467600" y="2895600"/>
            <a:ext cx="1219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</a:rPr>
              <a:t>Domains</a:t>
            </a:r>
            <a:endParaRPr lang="en-US" sz="2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cxnSp>
        <p:nvCxnSpPr>
          <p:cNvPr id="12" name="Straight Connector 11"/>
          <p:cNvCxnSpPr>
            <a:stCxn id="6" idx="6"/>
          </p:cNvCxnSpPr>
          <p:nvPr/>
        </p:nvCxnSpPr>
        <p:spPr>
          <a:xfrm>
            <a:off x="6858000" y="3505200"/>
            <a:ext cx="990600" cy="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>
            <a:stCxn id="6" idx="6"/>
            <a:endCxn id="8" idx="2"/>
          </p:cNvCxnSpPr>
          <p:nvPr/>
        </p:nvCxnSpPr>
        <p:spPr>
          <a:xfrm>
            <a:off x="6858000" y="3505200"/>
            <a:ext cx="990600" cy="5334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553200" y="38100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6553200" y="42672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>
            <a:stCxn id="15" idx="7"/>
            <a:endCxn id="7" idx="2"/>
          </p:cNvCxnSpPr>
          <p:nvPr/>
        </p:nvCxnSpPr>
        <p:spPr>
          <a:xfrm flipV="1">
            <a:off x="6813363" y="3505200"/>
            <a:ext cx="1035237" cy="349437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stCxn id="16" idx="6"/>
          </p:cNvCxnSpPr>
          <p:nvPr/>
        </p:nvCxnSpPr>
        <p:spPr>
          <a:xfrm flipV="1">
            <a:off x="6858000" y="4038600"/>
            <a:ext cx="990600" cy="3810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848600" y="43434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848600" y="4800600"/>
            <a:ext cx="304800" cy="304800"/>
          </a:xfrm>
          <a:prstGeom prst="ellips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>
            <a:stCxn id="16" idx="6"/>
            <a:endCxn id="21" idx="2"/>
          </p:cNvCxnSpPr>
          <p:nvPr/>
        </p:nvCxnSpPr>
        <p:spPr>
          <a:xfrm>
            <a:off x="6858000" y="4419600"/>
            <a:ext cx="990600" cy="762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stCxn id="15" idx="7"/>
            <a:endCxn id="21" idx="2"/>
          </p:cNvCxnSpPr>
          <p:nvPr/>
        </p:nvCxnSpPr>
        <p:spPr>
          <a:xfrm>
            <a:off x="6813363" y="3854637"/>
            <a:ext cx="1035237" cy="641163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stCxn id="15" idx="7"/>
            <a:endCxn id="22" idx="1"/>
          </p:cNvCxnSpPr>
          <p:nvPr/>
        </p:nvCxnSpPr>
        <p:spPr>
          <a:xfrm>
            <a:off x="6813363" y="3854637"/>
            <a:ext cx="1079874" cy="9906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Oval 24"/>
          <p:cNvSpPr/>
          <p:nvPr/>
        </p:nvSpPr>
        <p:spPr>
          <a:xfrm>
            <a:off x="6553200" y="4724400"/>
            <a:ext cx="304800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>
            <a:stCxn id="25" idx="6"/>
            <a:endCxn id="22" idx="1"/>
          </p:cNvCxnSpPr>
          <p:nvPr/>
        </p:nvCxnSpPr>
        <p:spPr>
          <a:xfrm flipV="1">
            <a:off x="6858000" y="4845237"/>
            <a:ext cx="1035237" cy="31563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>
            <a:stCxn id="25" idx="6"/>
          </p:cNvCxnSpPr>
          <p:nvPr/>
        </p:nvCxnSpPr>
        <p:spPr>
          <a:xfrm flipV="1">
            <a:off x="6858000" y="4495800"/>
            <a:ext cx="990600" cy="381000"/>
          </a:xfrm>
          <a:prstGeom prst="line">
            <a:avLst/>
          </a:prstGeom>
          <a:ln w="254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1515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animBg="1"/>
      <p:bldP spid="6" grpId="0" animBg="1"/>
      <p:bldP spid="7" grpId="0" animBg="1"/>
      <p:bldP spid="8" grpId="0" animBg="1"/>
      <p:bldP spid="9" grpId="0"/>
      <p:bldP spid="10" grpId="0"/>
      <p:bldP spid="15" grpId="0" animBg="1"/>
      <p:bldP spid="16" grpId="0" animBg="1"/>
      <p:bldP spid="21" grpId="0" animBg="1"/>
      <p:bldP spid="22" grpId="0" animBg="1"/>
      <p:bldP spid="2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Situational awareness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40546"/>
              </p:ext>
            </p:extLst>
          </p:nvPr>
        </p:nvGraphicFramePr>
        <p:xfrm>
          <a:off x="2209800" y="2973762"/>
          <a:ext cx="4191000" cy="3470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40269"/>
                <a:gridCol w="1450731"/>
              </a:tblGrid>
              <a:tr h="2840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Domain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No. hosts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40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err="1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hat.webb.bin</a:t>
                      </a: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22085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40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gig.webb.bin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21560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40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baas.webb.bin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17220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1172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cot.webb.bin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16572</a:t>
                      </a:r>
                      <a:endParaRPr lang="en-US" sz="1800" b="0" i="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40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weediest.webb.bin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14157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40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ego.webb.bin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11867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40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impregnates.webb.bin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11845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40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skateboards.webb.bin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11561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40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urey.webb.bin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11376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8401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err="1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decamped.webb.bin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10880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15240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No of unique </a:t>
            </a:r>
            <a:r>
              <a:rPr lang="en-US" sz="2800" dirty="0" smtClean="0"/>
              <a:t>domains (on 02-01): 735,562</a:t>
            </a:r>
            <a:endParaRPr lang="en-US" sz="2800" dirty="0"/>
          </a:p>
          <a:p>
            <a:r>
              <a:rPr lang="en-US" sz="2800" dirty="0"/>
              <a:t>No of unique </a:t>
            </a:r>
            <a:r>
              <a:rPr lang="en-US" sz="2800" dirty="0" smtClean="0"/>
              <a:t>source IPs (on 02-01):  83,472 </a:t>
            </a:r>
          </a:p>
          <a:p>
            <a:r>
              <a:rPr lang="en-US" sz="2800" dirty="0" smtClean="0"/>
              <a:t>Most popular domain: </a:t>
            </a:r>
            <a:r>
              <a:rPr lang="en-US" sz="2800" dirty="0" err="1" smtClean="0"/>
              <a:t>webb.bin</a:t>
            </a:r>
            <a:r>
              <a:rPr lang="en-US" sz="2800" dirty="0" smtClean="0"/>
              <a:t> (</a:t>
            </a:r>
            <a:r>
              <a:rPr lang="en-US" sz="2800" dirty="0" smtClean="0">
                <a:solidFill>
                  <a:srgbClr val="C00000"/>
                </a:solidFill>
              </a:rPr>
              <a:t>internal site</a:t>
            </a:r>
            <a:r>
              <a:rPr lang="en-US" sz="2800" dirty="0" smtClean="0"/>
              <a:t>)</a:t>
            </a:r>
            <a:endParaRPr lang="en-US" sz="2800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318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 internal servers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074969"/>
              </p:ext>
            </p:extLst>
          </p:nvPr>
        </p:nvGraphicFramePr>
        <p:xfrm>
          <a:off x="2714625" y="1716151"/>
          <a:ext cx="3838576" cy="1261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33575"/>
                <a:gridCol w="1905001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Mail server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No. queries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252.90.88.52</a:t>
                      </a:r>
                      <a:endParaRPr lang="en-US" sz="1800" b="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30480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252.90.88.53</a:t>
                      </a:r>
                      <a:endParaRPr lang="en-US" sz="1800" b="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27020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252.90.88.28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8758</a:t>
                      </a:r>
                      <a:endParaRPr lang="en-US" sz="1800" b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458200" cy="6096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Parse MX records to identify internal mail servers</a:t>
            </a:r>
            <a:endParaRPr lang="en-US" sz="2800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4694472"/>
              </p:ext>
            </p:extLst>
          </p:nvPr>
        </p:nvGraphicFramePr>
        <p:xfrm>
          <a:off x="1295401" y="3810000"/>
          <a:ext cx="7010398" cy="252374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99946"/>
                <a:gridCol w="2655226"/>
                <a:gridCol w="2655226"/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DNS Server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No. queries generated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 smtClean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No. queries received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252.90.88.59 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263519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5259406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252.90.88.58 </a:t>
                      </a:r>
                      <a:endParaRPr lang="en-US" sz="1800" b="0" i="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258687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5149688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74.92.185.4 </a:t>
                      </a:r>
                      <a:endParaRPr lang="en-US" sz="1800" b="0" i="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257164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48554974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74.92.185.33 </a:t>
                      </a:r>
                      <a:endParaRPr lang="en-US" sz="1800" b="0" i="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54025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2550625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252.90.214.1 </a:t>
                      </a:r>
                      <a:endParaRPr lang="en-US" sz="1800" b="0" i="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8069</a:t>
                      </a:r>
                      <a:endParaRPr lang="en-US" sz="1800" b="0" i="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5264109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74.92.251.88 </a:t>
                      </a:r>
                      <a:endParaRPr lang="en-US" sz="1800" b="0" i="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3492</a:t>
                      </a:r>
                      <a:endParaRPr lang="en-US" sz="1800" b="0" i="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2851958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74.92.168.21 </a:t>
                      </a:r>
                      <a:endParaRPr lang="en-US" sz="1800" b="0" i="0" baseline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1644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baseline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389541</a:t>
                      </a:r>
                      <a:endParaRPr lang="en-US" sz="1800" b="0" i="0" baseline="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2"/>
          <p:cNvSpPr txBox="1">
            <a:spLocks/>
          </p:cNvSpPr>
          <p:nvPr/>
        </p:nvSpPr>
        <p:spPr>
          <a:xfrm>
            <a:off x="457200" y="3124200"/>
            <a:ext cx="8458200" cy="609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I</a:t>
            </a:r>
            <a:r>
              <a:rPr lang="en-US" sz="2800" dirty="0" smtClean="0"/>
              <a:t>dentify internal DNS servers</a:t>
            </a:r>
          </a:p>
          <a:p>
            <a:pPr marL="457200" lvl="1" indent="0">
              <a:buFont typeface="Arial" pitchFamily="34" charset="0"/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43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Data reduction and normalization</a:t>
            </a:r>
            <a:endParaRPr lang="en-US" dirty="0"/>
          </a:p>
        </p:txBody>
      </p:sp>
      <p:graphicFrame>
        <p:nvGraphicFramePr>
          <p:cNvPr id="3" name="Chart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9420420"/>
              </p:ext>
            </p:extLst>
          </p:nvPr>
        </p:nvGraphicFramePr>
        <p:xfrm>
          <a:off x="1524000" y="2061865"/>
          <a:ext cx="6095999" cy="33456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Rounded Rectangle 3"/>
          <p:cNvSpPr/>
          <p:nvPr/>
        </p:nvSpPr>
        <p:spPr>
          <a:xfrm>
            <a:off x="3124200" y="1107841"/>
            <a:ext cx="1600200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Filter queries to internal resources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Up Arrow 4"/>
          <p:cNvSpPr/>
          <p:nvPr/>
        </p:nvSpPr>
        <p:spPr>
          <a:xfrm rot="19200000">
            <a:off x="4151204" y="2000841"/>
            <a:ext cx="60852" cy="609600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4800600" y="2393169"/>
            <a:ext cx="1600200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Filter queries made by servers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Up Arrow 6"/>
          <p:cNvSpPr/>
          <p:nvPr/>
        </p:nvSpPr>
        <p:spPr>
          <a:xfrm>
            <a:off x="5574636" y="3357265"/>
            <a:ext cx="60852" cy="609600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6858000" y="2747665"/>
            <a:ext cx="1368287" cy="91440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Folding to third-level domain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Up Arrow 9"/>
          <p:cNvSpPr/>
          <p:nvPr/>
        </p:nvSpPr>
        <p:spPr>
          <a:xfrm rot="2100000">
            <a:off x="6997149" y="3655441"/>
            <a:ext cx="60852" cy="513520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600200" y="5791200"/>
            <a:ext cx="437818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002060"/>
                </a:solidFill>
              </a:rPr>
              <a:t>r13-</a:t>
            </a:r>
            <a:r>
              <a:rPr lang="en-US" sz="1400" dirty="0">
                <a:solidFill>
                  <a:srgbClr val="002060"/>
                </a:solidFill>
              </a:rPr>
              <a:t>--sn-p5qlsnel.c.youtube.com</a:t>
            </a:r>
          </a:p>
          <a:p>
            <a:r>
              <a:rPr lang="en-US" sz="1400" dirty="0">
                <a:solidFill>
                  <a:srgbClr val="002060"/>
                </a:solidFill>
              </a:rPr>
              <a:t>as-api-elb-1971836622.us-west-2.elb.amazonaws.com</a:t>
            </a:r>
          </a:p>
          <a:p>
            <a:r>
              <a:rPr lang="en-US" sz="1400" dirty="0">
                <a:solidFill>
                  <a:srgbClr val="002060"/>
                </a:solidFill>
              </a:rPr>
              <a:t>scontent-b-lga.xx.fbcdn.net</a:t>
            </a:r>
          </a:p>
        </p:txBody>
      </p:sp>
      <p:sp>
        <p:nvSpPr>
          <p:cNvPr id="12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943600" y="5814536"/>
            <a:ext cx="22826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C00000"/>
                </a:solidFill>
              </a:rPr>
              <a:t>c.youtube.com</a:t>
            </a:r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elb.amazonaws.com</a:t>
            </a:r>
            <a:endParaRPr lang="en-US" sz="1400" dirty="0">
              <a:solidFill>
                <a:srgbClr val="C00000"/>
              </a:solidFill>
            </a:endParaRPr>
          </a:p>
          <a:p>
            <a:r>
              <a:rPr lang="en-US" sz="1400" dirty="0" smtClean="0">
                <a:solidFill>
                  <a:srgbClr val="C00000"/>
                </a:solidFill>
              </a:rPr>
              <a:t>xx.fbcdn.net</a:t>
            </a:r>
            <a:endParaRPr lang="en-US" sz="1400" dirty="0">
              <a:solidFill>
                <a:srgbClr val="C0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14600" y="5486400"/>
            <a:ext cx="184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Domain names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928252" y="5498068"/>
            <a:ext cx="184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Folded domains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7696200" y="838200"/>
            <a:ext cx="95417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02-01</a:t>
            </a:r>
            <a:endParaRPr lang="en-US" sz="2400" dirty="0">
              <a:solidFill>
                <a:srgbClr val="C0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71801" y="5075872"/>
            <a:ext cx="3886199" cy="147732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dirty="0" smtClean="0"/>
              <a:t>Normalized representation daily: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each host and folded domain keep list of query timestamps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 each domain store list of IP addresses to which it resolves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99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10" grpId="0" animBg="1"/>
      <p:bldP spid="11" grpId="0"/>
      <p:bldP spid="11" grpId="1"/>
      <p:bldP spid="13" grpId="0"/>
      <p:bldP spid="13" grpId="1"/>
      <p:bldP spid="9" grpId="0"/>
      <p:bldP spid="9" grpId="1"/>
      <p:bldP spid="14" grpId="0"/>
      <p:bldP spid="14" grpId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Profiling external destinations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458200" cy="13716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Profile domains visited by each host during training month</a:t>
            </a:r>
          </a:p>
          <a:p>
            <a:pPr>
              <a:buClr>
                <a:schemeClr val="tx1"/>
              </a:buClr>
            </a:pPr>
            <a:r>
              <a:rPr lang="en-US" sz="2800" i="1" dirty="0" smtClean="0">
                <a:solidFill>
                  <a:srgbClr val="C00000"/>
                </a:solidFill>
              </a:rPr>
              <a:t>New domains</a:t>
            </a:r>
            <a:r>
              <a:rPr lang="en-US" sz="2800" dirty="0" smtClean="0"/>
              <a:t>: domains never visited before by any host</a:t>
            </a:r>
          </a:p>
          <a:p>
            <a:pPr>
              <a:buClr>
                <a:schemeClr val="tx1"/>
              </a:buClr>
            </a:pPr>
            <a:r>
              <a:rPr lang="en-US" sz="2800" i="1" dirty="0" smtClean="0">
                <a:solidFill>
                  <a:srgbClr val="C00000"/>
                </a:solidFill>
              </a:rPr>
              <a:t>Unpopular domains</a:t>
            </a:r>
            <a:r>
              <a:rPr lang="en-US" sz="2800" dirty="0" smtClean="0"/>
              <a:t>: domains visited by a small number of hosts </a:t>
            </a:r>
            <a:endParaRPr lang="en-US" sz="2800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8</a:t>
            </a:fld>
            <a:endParaRPr lang="en-US" dirty="0"/>
          </a:p>
        </p:txBody>
      </p:sp>
      <p:graphicFrame>
        <p:nvGraphicFramePr>
          <p:cNvPr id="6" name="Char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4550390"/>
              </p:ext>
            </p:extLst>
          </p:nvPr>
        </p:nvGraphicFramePr>
        <p:xfrm>
          <a:off x="1828800" y="2895600"/>
          <a:ext cx="5629275" cy="32918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21221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  <p:bldGraphic spid="6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389585" y="2115616"/>
            <a:ext cx="3022403" cy="4277572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28185" y="2141212"/>
            <a:ext cx="3022403" cy="427757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/>
          <a:lstStyle/>
          <a:p>
            <a:r>
              <a:rPr lang="en-US" dirty="0" smtClean="0"/>
              <a:t>Detect suspicious domains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838199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Consider new and unpopular domains </a:t>
            </a:r>
          </a:p>
          <a:p>
            <a:r>
              <a:rPr lang="en-US" dirty="0" smtClean="0"/>
              <a:t>Identify automated activity (not human generated)</a:t>
            </a:r>
          </a:p>
          <a:p>
            <a:endParaRPr lang="en-US" dirty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324600"/>
            <a:ext cx="2133600" cy="365125"/>
          </a:xfrm>
        </p:spPr>
        <p:txBody>
          <a:bodyPr/>
          <a:lstStyle/>
          <a:p>
            <a:fld id="{DD6A6AC6-A282-46E1-8533-CFAC30F03FF4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1066800" y="2373868"/>
            <a:ext cx="7239000" cy="521732"/>
            <a:chOff x="1066800" y="2895600"/>
            <a:chExt cx="7239000" cy="521732"/>
          </a:xfrm>
        </p:grpSpPr>
        <p:cxnSp>
          <p:nvCxnSpPr>
            <p:cNvPr id="5" name="Straight Arrow Connector 4"/>
            <p:cNvCxnSpPr/>
            <p:nvPr/>
          </p:nvCxnSpPr>
          <p:spPr>
            <a:xfrm flipV="1">
              <a:off x="1066800" y="2983468"/>
              <a:ext cx="6934200" cy="5834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7656426" y="3048000"/>
              <a:ext cx="64937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Time</a:t>
              </a:r>
              <a:endParaRPr lang="en-US" dirty="0"/>
            </a:p>
          </p:txBody>
        </p:sp>
        <p:sp>
          <p:nvSpPr>
            <p:cNvPr id="7" name="Oval 6"/>
            <p:cNvSpPr/>
            <p:nvPr/>
          </p:nvSpPr>
          <p:spPr>
            <a:xfrm>
              <a:off x="2667000" y="2907268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962400" y="2907268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Oval 9"/>
            <p:cNvSpPr/>
            <p:nvPr/>
          </p:nvSpPr>
          <p:spPr>
            <a:xfrm>
              <a:off x="4648200" y="2907268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Oval 10"/>
            <p:cNvSpPr/>
            <p:nvPr/>
          </p:nvSpPr>
          <p:spPr>
            <a:xfrm>
              <a:off x="4953000" y="2907268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5486400" y="2907268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6096000" y="2907268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Oval 13"/>
            <p:cNvSpPr/>
            <p:nvPr/>
          </p:nvSpPr>
          <p:spPr>
            <a:xfrm>
              <a:off x="6655904" y="2895600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Oval 16"/>
            <p:cNvSpPr/>
            <p:nvPr/>
          </p:nvSpPr>
          <p:spPr>
            <a:xfrm>
              <a:off x="2030896" y="2907268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1371600" y="2907268"/>
              <a:ext cx="152400" cy="164068"/>
            </a:xfrm>
            <a:prstGeom prst="ellipse">
              <a:avLst/>
            </a:prstGeom>
            <a:solidFill>
              <a:srgbClr val="C0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3" name="Rounded Rectangle 22"/>
          <p:cNvSpPr/>
          <p:nvPr/>
        </p:nvSpPr>
        <p:spPr>
          <a:xfrm>
            <a:off x="2971800" y="3276600"/>
            <a:ext cx="1371600" cy="82540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Inter-connection histogram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7010400" y="3276600"/>
            <a:ext cx="1371600" cy="825402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Periodic histogram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411896" y="3352800"/>
            <a:ext cx="483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/>
              <a:t>p</a:t>
            </a:r>
            <a:r>
              <a:rPr lang="en-US" sz="2400" i="1" baseline="-25000" dirty="0" smtClean="0"/>
              <a:t>i</a:t>
            </a:r>
            <a:endParaRPr lang="en-US" sz="2400" i="1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6374296" y="3352800"/>
            <a:ext cx="483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/>
              <a:t>q</a:t>
            </a:r>
            <a:r>
              <a:rPr lang="en-US" sz="2400" i="1" baseline="-25000" dirty="0" smtClean="0"/>
              <a:t>i</a:t>
            </a:r>
            <a:endParaRPr lang="en-US" sz="2400" i="1" baseline="-25000" dirty="0"/>
          </a:p>
        </p:txBody>
      </p:sp>
      <p:sp>
        <p:nvSpPr>
          <p:cNvPr id="27" name="TextBox 26"/>
          <p:cNvSpPr txBox="1"/>
          <p:nvPr/>
        </p:nvSpPr>
        <p:spPr>
          <a:xfrm>
            <a:off x="1739348" y="5791200"/>
            <a:ext cx="19944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Jeffrey divergence: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3657600" y="5696658"/>
                <a:ext cx="3467100" cy="780342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nary>
                      <m:naryPr>
                        <m:chr m:val="∑"/>
                        <m:ctrlPr>
                          <a:rPr lang="pt-BR" sz="2400" i="1" smtClean="0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𝑖</m:t>
                        </m:r>
                        <m:r>
                          <a:rPr lang="pt-BR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1</m:t>
                        </m:r>
                      </m:sub>
                      <m:sup>
                        <m:r>
                          <a:rPr lang="pt-BR" sz="240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𝑛</m:t>
                        </m:r>
                      </m:sup>
                      <m:e>
                        <m:sSub>
                          <m:sSubPr>
                            <m:ctrlP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𝑝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func>
                          <m:funcPr>
                            <m:ctrlPr>
                              <a:rPr lang="en-US" sz="2400" b="0" i="1" smtClean="0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rgbClr val="C00000"/>
                                </a:solidFill>
                                <a:latin typeface="Cambria Math"/>
                              </a:rPr>
                              <m:t>log</m:t>
                            </m:r>
                          </m:fName>
                          <m:e>
                            <m:f>
                              <m:fPr>
                                <m:ctrlPr>
                                  <a:rPr lang="en-US" sz="2400" b="0" i="1" smtClean="0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sSub>
                                  <m:sSubPr>
                                    <m:ctrlPr>
                                      <a:rPr lang="en-US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𝑞</m:t>
                                    </m:r>
                                  </m:e>
                                  <m:sub>
                                    <m:r>
                                      <a:rPr lang="en-US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num>
                              <m:den>
                                <m:eqArr>
                                  <m:eqArrPr>
                                    <m:ctrlPr>
                                      <a:rPr lang="en-US" sz="2400" b="0" i="1" smtClean="0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sSub>
                                      <m:sSubPr>
                                        <m:ctrlPr>
                                          <a:rPr lang="en-US" sz="24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lang="en-US" sz="24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𝑚</m:t>
                                        </m:r>
                                      </m:e>
                                      <m:sub>
                                        <m:r>
                                          <a:rPr lang="en-US" sz="2400" b="0" i="1" smtClean="0">
                                            <a:solidFill>
                                              <a:srgbClr val="C00000"/>
                                            </a:solidFill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e/>
                                </m:eqArr>
                              </m:den>
                            </m:f>
                          </m:e>
                        </m:func>
                      </m:e>
                    </m:nary>
                  </m:oMath>
                </a14:m>
                <a:r>
                  <a:rPr lang="en-US" sz="2400" dirty="0" smtClean="0">
                    <a:solidFill>
                      <a:srgbClr val="C00000"/>
                    </a:solidFill>
                  </a:rPr>
                  <a:t> +</a:t>
                </a:r>
                <a:r>
                  <a:rPr lang="en-US" sz="2400" dirty="0">
                    <a:solidFill>
                      <a:srgbClr val="C00000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rgbClr val="C00000"/>
                            </a:solidFill>
                            <a:latin typeface="Cambria Math"/>
                          </a:rPr>
                          <m:t>𝑞</m:t>
                        </m:r>
                      </m:e>
                      <m:sub>
                        <m:r>
                          <a:rPr lang="en-US" sz="2400" i="1">
                            <a:solidFill>
                              <a:srgbClr val="C00000"/>
                            </a:solidFill>
                            <a:latin typeface="Cambria Math"/>
                          </a:rPr>
                          <m:t>𝑖</m:t>
                        </m:r>
                      </m:sub>
                    </m:sSub>
                    <m:func>
                      <m:funcPr>
                        <m:ctrlPr>
                          <a:rPr lang="en-US" sz="2400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>
                            <a:solidFill>
                              <a:srgbClr val="C00000"/>
                            </a:solidFill>
                            <a:latin typeface="Cambria Math"/>
                          </a:rPr>
                          <m:t>log</m:t>
                        </m:r>
                      </m:fName>
                      <m:e>
                        <m:f>
                          <m:fPr>
                            <m:ctrlPr>
                              <a:rPr lang="en-US" sz="2400" i="1">
                                <a:solidFill>
                                  <a:srgbClr val="C0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sSub>
                              <m:sSubPr>
                                <m:ctrlP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2400" b="0" i="1" smtClean="0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𝑝</m:t>
                                </m:r>
                              </m:e>
                              <m:sub>
                                <m: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</m:num>
                          <m:den>
                            <m:eqArr>
                              <m:eqArrPr>
                                <m:ctrlPr>
                                  <a:rPr lang="en-US" sz="2400" i="1">
                                    <a:solidFill>
                                      <a:srgbClr val="C0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sSub>
                                  <m:sSubPr>
                                    <m:ctrlPr>
                                      <a:rPr lang="en-US" sz="2400" i="1">
                                        <a:solidFill>
                                          <a:srgbClr val="C0000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4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𝑚</m:t>
                                    </m:r>
                                  </m:e>
                                  <m:sub>
                                    <m:r>
                                      <a:rPr lang="en-US" sz="2400" i="1">
                                        <a:solidFill>
                                          <a:srgbClr val="C00000"/>
                                        </a:solidFill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e/>
                            </m:eqArr>
                          </m:den>
                        </m:f>
                      </m:e>
                    </m:func>
                  </m:oMath>
                </a14:m>
                <a:r>
                  <a:rPr lang="en-US" sz="2400" dirty="0" smtClean="0">
                    <a:solidFill>
                      <a:srgbClr val="C00000"/>
                    </a:solidFill>
                  </a:rPr>
                  <a:t> </a:t>
                </a:r>
                <a:endParaRPr lang="en-US" sz="24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5696658"/>
                <a:ext cx="3467100" cy="78034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4339992" y="6412468"/>
                <a:ext cx="190840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𝑚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=(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𝑝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𝑖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)/2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9992" y="6412468"/>
                <a:ext cx="1908408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/>
          <p:cNvSpPr txBox="1"/>
          <p:nvPr/>
        </p:nvSpPr>
        <p:spPr>
          <a:xfrm>
            <a:off x="1291626" y="2602468"/>
            <a:ext cx="584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7:30</a:t>
            </a:r>
            <a:endParaRPr lang="en-US" sz="1400" dirty="0"/>
          </a:p>
        </p:txBody>
      </p:sp>
      <p:sp>
        <p:nvSpPr>
          <p:cNvPr id="31" name="TextBox 30"/>
          <p:cNvSpPr txBox="1"/>
          <p:nvPr/>
        </p:nvSpPr>
        <p:spPr>
          <a:xfrm>
            <a:off x="1899238" y="2590800"/>
            <a:ext cx="57142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8:00</a:t>
            </a:r>
            <a:endParaRPr lang="en-US" sz="1400" dirty="0"/>
          </a:p>
        </p:txBody>
      </p:sp>
      <p:sp>
        <p:nvSpPr>
          <p:cNvPr id="32" name="TextBox 31"/>
          <p:cNvSpPr txBox="1"/>
          <p:nvPr/>
        </p:nvSpPr>
        <p:spPr>
          <a:xfrm>
            <a:off x="2558534" y="2590800"/>
            <a:ext cx="5217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8</a:t>
            </a:r>
            <a:r>
              <a:rPr lang="en-US" sz="1400" dirty="0" smtClean="0"/>
              <a:t>:30</a:t>
            </a:r>
            <a:endParaRPr lang="en-US" sz="1400" dirty="0"/>
          </a:p>
        </p:txBody>
      </p:sp>
      <p:sp>
        <p:nvSpPr>
          <p:cNvPr id="33" name="TextBox 32"/>
          <p:cNvSpPr txBox="1"/>
          <p:nvPr/>
        </p:nvSpPr>
        <p:spPr>
          <a:xfrm>
            <a:off x="3825076" y="2590800"/>
            <a:ext cx="59452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9</a:t>
            </a:r>
            <a:r>
              <a:rPr lang="en-US" sz="1400" dirty="0" smtClean="0"/>
              <a:t>:30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4468368" y="2590800"/>
            <a:ext cx="511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9:59</a:t>
            </a:r>
            <a:endParaRPr lang="en-US" sz="1400" dirty="0"/>
          </a:p>
        </p:txBody>
      </p:sp>
      <p:sp>
        <p:nvSpPr>
          <p:cNvPr id="35" name="TextBox 34"/>
          <p:cNvSpPr txBox="1"/>
          <p:nvPr/>
        </p:nvSpPr>
        <p:spPr>
          <a:xfrm>
            <a:off x="4888468" y="2590800"/>
            <a:ext cx="9027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10:05</a:t>
            </a:r>
            <a:endParaRPr lang="en-US" sz="1400" dirty="0"/>
          </a:p>
        </p:txBody>
      </p:sp>
      <p:sp>
        <p:nvSpPr>
          <p:cNvPr id="36" name="TextBox 35"/>
          <p:cNvSpPr txBox="1"/>
          <p:nvPr/>
        </p:nvSpPr>
        <p:spPr>
          <a:xfrm>
            <a:off x="5345668" y="2590800"/>
            <a:ext cx="9027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10:35</a:t>
            </a:r>
            <a:endParaRPr lang="en-US" sz="1400" dirty="0"/>
          </a:p>
        </p:txBody>
      </p:sp>
      <p:sp>
        <p:nvSpPr>
          <p:cNvPr id="37" name="TextBox 36"/>
          <p:cNvSpPr txBox="1"/>
          <p:nvPr/>
        </p:nvSpPr>
        <p:spPr>
          <a:xfrm>
            <a:off x="5955268" y="2590800"/>
            <a:ext cx="660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11:05</a:t>
            </a:r>
            <a:endParaRPr lang="en-US" sz="1400" dirty="0"/>
          </a:p>
        </p:txBody>
      </p:sp>
      <p:sp>
        <p:nvSpPr>
          <p:cNvPr id="38" name="TextBox 37"/>
          <p:cNvSpPr txBox="1"/>
          <p:nvPr/>
        </p:nvSpPr>
        <p:spPr>
          <a:xfrm>
            <a:off x="6477000" y="2590800"/>
            <a:ext cx="6608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11:35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2743200" y="1828800"/>
            <a:ext cx="4114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C00000"/>
                </a:solidFill>
              </a:rPr>
              <a:t>DNS </a:t>
            </a:r>
            <a:r>
              <a:rPr lang="en-US" b="1" dirty="0">
                <a:solidFill>
                  <a:srgbClr val="C00000"/>
                </a:solidFill>
              </a:rPr>
              <a:t>q</a:t>
            </a:r>
            <a:r>
              <a:rPr lang="en-US" b="1" dirty="0" smtClean="0">
                <a:solidFill>
                  <a:srgbClr val="C00000"/>
                </a:solidFill>
              </a:rPr>
              <a:t>uery times from a host to a domain</a:t>
            </a:r>
            <a:endParaRPr lang="en-US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5098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75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5" grpId="0"/>
      <p:bldP spid="26" grpId="0"/>
      <p:bldP spid="27" grpId="0"/>
      <p:bldP spid="28" grpId="0" animBg="1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8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1.5|0.4|0.6|0.3|0.3|0.2|0.2|0.2|0.2|0.2|0.4|0.3|0.3|0.7|2.9|1.3|1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3|1.5|0.4|0.6|0.3|0.3|0.2|0.2|0.2|0.2|0.2|0.4|0.3|0.3|0.7|2.9|1.3|1.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11542</TotalTime>
  <Words>1065</Words>
  <Application>Microsoft Office PowerPoint</Application>
  <PresentationFormat>On-screen Show (4:3)</PresentationFormat>
  <Paragraphs>406</Paragraphs>
  <Slides>21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Cambria Math</vt:lpstr>
      <vt:lpstr>Times New Roman</vt:lpstr>
      <vt:lpstr>Office Theme</vt:lpstr>
      <vt:lpstr>APT Detection Using Belief Propagation on DNS Data</vt:lpstr>
      <vt:lpstr>APT “Kill-Chain”</vt:lpstr>
      <vt:lpstr>Suspicious external connections</vt:lpstr>
      <vt:lpstr>Overview</vt:lpstr>
      <vt:lpstr>Situational awareness</vt:lpstr>
      <vt:lpstr>Identify internal servers</vt:lpstr>
      <vt:lpstr>Data reduction and normalization</vt:lpstr>
      <vt:lpstr>Profiling external destinations</vt:lpstr>
      <vt:lpstr>Detect suspicious domains</vt:lpstr>
      <vt:lpstr>Case 1 </vt:lpstr>
      <vt:lpstr>Case 2</vt:lpstr>
      <vt:lpstr>Case 2</vt:lpstr>
      <vt:lpstr>Case 2</vt:lpstr>
      <vt:lpstr>Case 3 - Belief Propagation</vt:lpstr>
      <vt:lpstr>Case 3 - Belief Propagation</vt:lpstr>
      <vt:lpstr>Case 3 - Belief Propagation</vt:lpstr>
      <vt:lpstr>Computing domain score</vt:lpstr>
      <vt:lpstr>Case 4</vt:lpstr>
      <vt:lpstr>Challenge Summary</vt:lpstr>
      <vt:lpstr>Challenge Summary</vt:lpstr>
      <vt:lpstr>Results</vt:lpstr>
    </vt:vector>
  </TitlesOfParts>
  <Company>EMC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Beehive: Log Analytics for  Anomaly Detection in the Enterprise</dc:title>
  <dc:creator>EMC</dc:creator>
  <cp:lastModifiedBy>Lisa Coote</cp:lastModifiedBy>
  <cp:revision>599</cp:revision>
  <dcterms:created xsi:type="dcterms:W3CDTF">2013-10-07T13:55:52Z</dcterms:created>
  <dcterms:modified xsi:type="dcterms:W3CDTF">2014-01-21T17:00:16Z</dcterms:modified>
</cp:coreProperties>
</file>