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97" r:id="rId2"/>
    <p:sldId id="349" r:id="rId3"/>
    <p:sldId id="350" r:id="rId4"/>
    <p:sldId id="351" r:id="rId5"/>
    <p:sldId id="310" r:id="rId6"/>
    <p:sldId id="322" r:id="rId7"/>
    <p:sldId id="324" r:id="rId8"/>
    <p:sldId id="328" r:id="rId9"/>
    <p:sldId id="345" r:id="rId10"/>
    <p:sldId id="352" r:id="rId11"/>
    <p:sldId id="312" r:id="rId12"/>
    <p:sldId id="341" r:id="rId13"/>
    <p:sldId id="330" r:id="rId14"/>
    <p:sldId id="34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9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9" autoAdjust="0"/>
    <p:restoredTop sz="96236" autoAdjust="0"/>
  </p:normalViewPr>
  <p:slideViewPr>
    <p:cSldViewPr snapToGrid="0">
      <p:cViewPr varScale="1">
        <p:scale>
          <a:sx n="76" d="100"/>
          <a:sy n="76" d="100"/>
        </p:scale>
        <p:origin x="-160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-358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BE38D-AE23-4567-9FA4-988FBD9CEAE4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5CD16-B8E5-4D20-958A-7FAEEB9E3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69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B0246EEC-65BE-4DE4-8C5B-5B46C4F13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10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E9709-581F-47DE-A645-AFF82647B32F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322"/>
            <a:fld id="{4BE55D96-6134-44A3-B77F-04F75C714403}" type="slidenum">
              <a:rPr lang="en-US" smtClean="0">
                <a:latin typeface="Arial" charset="0"/>
                <a:ea typeface="ＭＳ Ｐゴシック" pitchFamily="34" charset="-128"/>
              </a:rPr>
              <a:pPr defTabSz="911322"/>
              <a:t>7</a:t>
            </a:fld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6750"/>
            <a:ext cx="4629150" cy="3473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992" y="4361201"/>
            <a:ext cx="5050321" cy="4070766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5579" y="8688049"/>
            <a:ext cx="2972421" cy="4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06E2970-0238-4A83-8738-7203C7D5FE63}" type="slidenum">
              <a:rPr lang="en-US" sz="1200"/>
              <a:pPr algn="r"/>
              <a:t>8</a:t>
            </a:fld>
            <a:endParaRPr lang="en-US" sz="120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66750"/>
            <a:ext cx="4632325" cy="347503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992" y="4361202"/>
            <a:ext cx="5050321" cy="4069205"/>
          </a:xfrm>
          <a:noFill/>
          <a:ln/>
        </p:spPr>
        <p:txBody>
          <a:bodyPr lIns="91429" rIns="91429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201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 anchor="b"/>
          <a:lstStyle/>
          <a:p>
            <a:pPr algn="r"/>
            <a:fld id="{E5E2F32E-5B4D-4E64-AA39-4149944F7B7C}" type="slidenum">
              <a:rPr lang="en-US" sz="1200"/>
              <a:pPr algn="r"/>
              <a:t>9</a:t>
            </a:fld>
            <a:endParaRPr lang="en-US" sz="1200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66750"/>
            <a:ext cx="4632325" cy="347503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475" y="4360863"/>
            <a:ext cx="5049838" cy="4068762"/>
          </a:xfrm>
          <a:noFill/>
          <a:ln/>
        </p:spPr>
        <p:txBody>
          <a:bodyPr lIns="91418" rIns="91418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DECOM Banner for PP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4513"/>
            <a:ext cx="91440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tagli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724400"/>
            <a:ext cx="6248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 userDrawn="1"/>
        </p:nvSpPr>
        <p:spPr bwMode="auto">
          <a:xfrm>
            <a:off x="3362325" y="1196975"/>
            <a:ext cx="426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en-US" sz="1600" b="1">
                <a:ea typeface="ＭＳ Ｐゴシック" pitchFamily="28" charset="-128"/>
                <a:cs typeface="Arial" charset="0"/>
              </a:rPr>
              <a:t>U.S. Army Research, Development and Engineering Command</a:t>
            </a:r>
          </a:p>
          <a:p>
            <a:pPr eaLnBrk="1" hangingPunct="1">
              <a:defRPr/>
            </a:pPr>
            <a:endParaRPr lang="en-US" sz="1400" b="1">
              <a:ea typeface="ＭＳ Ｐゴシック" pitchFamily="28" charset="-128"/>
              <a:cs typeface="Arial" charset="0"/>
            </a:endParaRPr>
          </a:p>
        </p:txBody>
      </p:sp>
      <p:pic>
        <p:nvPicPr>
          <p:cNvPr id="7" name="Picture 23" descr="logo_usarmy_amc(black-red)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" y="1042988"/>
            <a:ext cx="26606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ARL_logo_blackandgold_FINAL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5350" y="2511425"/>
            <a:ext cx="361473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019800"/>
            <a:ext cx="4267200" cy="442913"/>
          </a:xfrm>
        </p:spPr>
        <p:txBody>
          <a:bodyPr lIns="91440" tIns="45720" rIns="91440" bIns="45720" anchor="ctr"/>
          <a:lstStyle>
            <a:lvl1pPr marL="0" indent="0">
              <a:buFontTx/>
              <a:buNone/>
              <a:defRPr sz="1200">
                <a:solidFill>
                  <a:schemeClr val="folHlink"/>
                </a:solidFill>
                <a:latin typeface="Arial Black" pitchFamily="2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5181600"/>
            <a:ext cx="54864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084" y="-1"/>
            <a:ext cx="4608871" cy="100188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62084" y="-1"/>
            <a:ext cx="4608871" cy="100188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62084" y="258090"/>
            <a:ext cx="4608871" cy="50144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wmf"/><Relationship Id="rId9" Type="http://schemas.openxmlformats.org/officeDocument/2006/relationships/image" Target="../media/image4.wmf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988827"/>
            <a:ext cx="9144000" cy="5869173"/>
          </a:xfrm>
          <a:prstGeom prst="rect">
            <a:avLst/>
          </a:prstGeom>
          <a:gradFill>
            <a:gsLst>
              <a:gs pos="2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026" name="Picture 16" descr="RDECOM Banner Top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0" descr="Fade1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6718300"/>
            <a:ext cx="2743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tagline1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6527800"/>
            <a:ext cx="37338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4" descr="AMC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7513" y="257175"/>
            <a:ext cx="2508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4" descr="logo_us_army(gold gradient)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3125" y="173038"/>
            <a:ext cx="17780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8" descr="rdecom_black_gold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27888" y="127000"/>
            <a:ext cx="14081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-1" y="6679137"/>
            <a:ext cx="9144001" cy="2308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75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025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900" b="1" baseline="0" dirty="0">
                <a:solidFill>
                  <a:srgbClr val="00B050"/>
                </a:solidFill>
              </a:rPr>
              <a:t>UNCLASSIFIED // </a:t>
            </a:r>
            <a:r>
              <a:rPr lang="en-US" sz="900" b="1" baseline="0" dirty="0" smtClean="0">
                <a:solidFill>
                  <a:srgbClr val="00B050"/>
                </a:solidFill>
              </a:rPr>
              <a:t>Distribution Unlimited</a:t>
            </a:r>
            <a:endParaRPr lang="en-US" sz="900" b="1" baseline="0" dirty="0">
              <a:solidFill>
                <a:srgbClr val="00B05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1" y="-40572"/>
            <a:ext cx="9144000" cy="2308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75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025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900" b="1" baseline="0" dirty="0">
                <a:solidFill>
                  <a:srgbClr val="00B050"/>
                </a:solidFill>
              </a:rPr>
              <a:t>UNCLASSIFIED // </a:t>
            </a:r>
            <a:r>
              <a:rPr lang="en-US" sz="900" b="1" baseline="0" dirty="0" smtClean="0">
                <a:solidFill>
                  <a:srgbClr val="00B050"/>
                </a:solidFill>
              </a:rPr>
              <a:t>Distribution Unlimited</a:t>
            </a:r>
            <a:endParaRPr lang="en-US" sz="900" b="1" baseline="0" dirty="0">
              <a:solidFill>
                <a:srgbClr val="00B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57" r:id="rId2"/>
    <p:sldLayoutId id="2147483780" r:id="rId3"/>
    <p:sldLayoutId id="2147483782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2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2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2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2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2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2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2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4.wmf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bert.F.Erbacher@us.army.mil" TargetMode="External"/><Relationship Id="rId3" Type="http://schemas.openxmlformats.org/officeDocument/2006/relationships/hyperlink" Target="mailto:Robert.F.Erbacher.civ@mail.mi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jpe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nnovative Cross-Genre S&amp;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0" y="5545667"/>
            <a:ext cx="7924800" cy="1241778"/>
          </a:xfrm>
          <a:prstGeom prst="rect">
            <a:avLst/>
          </a:prstGeom>
          <a:gradFill flip="none" rotWithShape="1">
            <a:gsLst>
              <a:gs pos="37000">
                <a:schemeClr val="tx1">
                  <a:alpha val="76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txBody>
          <a:bodyPr lIns="548640" tIns="0" rIns="182880" anchor="t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aseline="0" dirty="0">
                <a:ln w="3175">
                  <a:noFill/>
                </a:ln>
                <a:gradFill flip="none" rotWithShape="1">
                  <a:gsLst>
                    <a:gs pos="47000">
                      <a:schemeClr val="bg1"/>
                    </a:gs>
                    <a:gs pos="76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  <a:effectLst>
                  <a:glow rad="63500">
                    <a:srgbClr val="000090">
                      <a:alpha val="1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Dr. </a:t>
            </a:r>
            <a:r>
              <a:rPr lang="en-US" sz="2800" baseline="0" dirty="0" smtClean="0">
                <a:ln w="3175">
                  <a:noFill/>
                </a:ln>
                <a:gradFill flip="none" rotWithShape="1">
                  <a:gsLst>
                    <a:gs pos="47000">
                      <a:schemeClr val="bg1"/>
                    </a:gs>
                    <a:gs pos="76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  <a:effectLst>
                  <a:glow rad="63500">
                    <a:srgbClr val="000090">
                      <a:alpha val="1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Robert F. Erbacher</a:t>
            </a:r>
            <a:r>
              <a:rPr lang="en-US" sz="2800" baseline="0" dirty="0">
                <a:ln w="3175">
                  <a:noFill/>
                </a:ln>
                <a:gradFill flip="none" rotWithShape="1">
                  <a:gsLst>
                    <a:gs pos="47000">
                      <a:schemeClr val="bg1"/>
                    </a:gs>
                    <a:gs pos="76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  <a:effectLst>
                  <a:glow rad="63500">
                    <a:srgbClr val="000090">
                      <a:alpha val="1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/>
            </a:r>
            <a:br>
              <a:rPr lang="en-US" sz="2800" baseline="0" dirty="0">
                <a:ln w="3175">
                  <a:noFill/>
                </a:ln>
                <a:gradFill flip="none" rotWithShape="1">
                  <a:gsLst>
                    <a:gs pos="47000">
                      <a:schemeClr val="bg1"/>
                    </a:gs>
                    <a:gs pos="76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  <a:effectLst>
                  <a:glow rad="63500">
                    <a:srgbClr val="000090">
                      <a:alpha val="1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</a:br>
            <a:r>
              <a:rPr lang="en-US" sz="1600" b="1" kern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Network Security Branch</a:t>
            </a:r>
            <a:endParaRPr lang="en-US" sz="1600" b="1" kern="0" baseline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U.S</a:t>
            </a:r>
            <a:r>
              <a:rPr lang="en-US" sz="1600" b="1" kern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. Army Research Laboratory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>
          <a:xfrm>
            <a:off x="7720923" y="427408"/>
            <a:ext cx="1126210" cy="280949"/>
            <a:chOff x="417513" y="173038"/>
            <a:chExt cx="2233612" cy="557212"/>
          </a:xfrm>
          <a:effectLst>
            <a:outerShdw blurRad="63500" sx="102000" sy="102000" algn="ctr">
              <a:srgbClr val="000000">
                <a:alpha val="43000"/>
              </a:srgbClr>
            </a:outerShdw>
          </a:effectLst>
        </p:grpSpPr>
        <p:pic>
          <p:nvPicPr>
            <p:cNvPr id="10" name="Picture 7" descr="AM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513" y="257175"/>
              <a:ext cx="250825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logo_us_army(gold gradient)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3125" y="173038"/>
              <a:ext cx="1778000" cy="55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100667" y="126999"/>
            <a:ext cx="7115078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182880">
            <a:spAutoFit/>
          </a:bodyPr>
          <a:lstStyle/>
          <a:p>
            <a:pPr>
              <a:lnSpc>
                <a:spcPts val="3900"/>
              </a:lnSpc>
              <a:spcBef>
                <a:spcPts val="600"/>
              </a:spcBef>
              <a:defRPr/>
            </a:pPr>
            <a:r>
              <a:rPr lang="en-US" sz="3900" baseline="0" dirty="0" smtClean="0">
                <a:ln w="3175">
                  <a:solidFill>
                    <a:srgbClr val="3366FF"/>
                  </a:solidFill>
                </a:ln>
                <a:gradFill flip="none" rotWithShape="1">
                  <a:gsLst>
                    <a:gs pos="21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4">
                      <a:satMod val="175000"/>
                      <a:alpha val="21000"/>
                    </a:schemeClr>
                  </a:glow>
                  <a:outerShdw blurRad="165100" dist="38100" dir="2700000" algn="tl">
                    <a:srgbClr val="000000">
                      <a:alpha val="76000"/>
                    </a:srgbClr>
                  </a:outerShdw>
                </a:effectLst>
                <a:latin typeface="+mj-lt"/>
              </a:rPr>
              <a:t>ARL Science of </a:t>
            </a:r>
            <a:r>
              <a:rPr lang="en-US" sz="3900" baseline="0" dirty="0" err="1" smtClean="0">
                <a:ln w="3175">
                  <a:solidFill>
                    <a:srgbClr val="3366FF"/>
                  </a:solidFill>
                </a:ln>
                <a:gradFill flip="none" rotWithShape="1">
                  <a:gsLst>
                    <a:gs pos="21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4">
                      <a:satMod val="175000"/>
                      <a:alpha val="21000"/>
                    </a:schemeClr>
                  </a:glow>
                  <a:outerShdw blurRad="165100" dist="38100" dir="2700000" algn="tl">
                    <a:srgbClr val="000000">
                      <a:alpha val="76000"/>
                    </a:srgbClr>
                  </a:outerShdw>
                </a:effectLst>
                <a:latin typeface="+mj-lt"/>
              </a:rPr>
              <a:t>CyberSecurity</a:t>
            </a:r>
            <a:r>
              <a:rPr lang="en-US" sz="3900" baseline="0" dirty="0" smtClean="0">
                <a:ln w="3175">
                  <a:solidFill>
                    <a:srgbClr val="3366FF"/>
                  </a:solidFill>
                </a:ln>
                <a:gradFill flip="none" rotWithShape="1">
                  <a:gsLst>
                    <a:gs pos="21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accent4">
                      <a:satMod val="175000"/>
                      <a:alpha val="21000"/>
                    </a:schemeClr>
                  </a:glow>
                  <a:outerShdw blurRad="165100" dist="38100" dir="2700000" algn="tl">
                    <a:srgbClr val="000000">
                      <a:alpha val="76000"/>
                    </a:srgbClr>
                  </a:outerShdw>
                </a:effectLst>
                <a:latin typeface="+mj-lt"/>
              </a:rPr>
              <a:t>: Needs and Approach</a:t>
            </a:r>
            <a:endParaRPr lang="en-US" sz="3900" baseline="0" dirty="0">
              <a:ln w="3175">
                <a:solidFill>
                  <a:srgbClr val="3366FF"/>
                </a:solidFill>
              </a:ln>
              <a:gradFill flip="none" rotWithShape="1">
                <a:gsLst>
                  <a:gs pos="21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  <a:effectLst>
                <a:glow rad="38100">
                  <a:schemeClr val="accent4">
                    <a:satMod val="175000"/>
                    <a:alpha val="21000"/>
                  </a:schemeClr>
                </a:glow>
                <a:outerShdw blurRad="165100" dist="38100" dir="2700000" algn="tl">
                  <a:srgbClr val="000000">
                    <a:alpha val="76000"/>
                  </a:srgbClr>
                </a:outerShdw>
              </a:effectLst>
              <a:latin typeface="+mj-lt"/>
            </a:endParaRPr>
          </a:p>
        </p:txBody>
      </p:sp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0925" y="795338"/>
            <a:ext cx="722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1" y="6700403"/>
            <a:ext cx="9144001" cy="2308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75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025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900" b="1" baseline="0" dirty="0">
                <a:solidFill>
                  <a:srgbClr val="FFFF00"/>
                </a:solidFill>
              </a:rPr>
              <a:t>UNCLASSIFIED // </a:t>
            </a:r>
            <a:r>
              <a:rPr lang="en-US" sz="900" b="1" baseline="0" dirty="0" smtClean="0">
                <a:solidFill>
                  <a:srgbClr val="FFFF00"/>
                </a:solidFill>
              </a:rPr>
              <a:t>Distribution Unlimited</a:t>
            </a:r>
            <a:endParaRPr lang="en-US" sz="900" b="1" baseline="0" dirty="0">
              <a:solidFill>
                <a:srgbClr val="FFFF0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" y="-51205"/>
            <a:ext cx="9144000" cy="2308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75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025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algn="l" defTabSz="5715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900" b="1" baseline="0" dirty="0">
                <a:solidFill>
                  <a:srgbClr val="FFFF00"/>
                </a:solidFill>
              </a:rPr>
              <a:t>UNCLASSIFIED // </a:t>
            </a:r>
            <a:r>
              <a:rPr lang="en-US" sz="900" b="1" baseline="0" dirty="0" smtClean="0">
                <a:solidFill>
                  <a:srgbClr val="FFFF00"/>
                </a:solidFill>
              </a:rPr>
              <a:t>Distribution Unlimited</a:t>
            </a:r>
            <a:endParaRPr lang="en-US" sz="900" b="1" baseline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084" y="297723"/>
            <a:ext cx="4608871" cy="1001889"/>
          </a:xfrm>
        </p:spPr>
        <p:txBody>
          <a:bodyPr/>
          <a:lstStyle/>
          <a:p>
            <a:pPr lvl="0"/>
            <a:r>
              <a:rPr lang="en-US" sz="1800" dirty="0" smtClean="0"/>
              <a:t>Intrusion</a:t>
            </a:r>
            <a:br>
              <a:rPr lang="en-US" sz="1800" dirty="0" smtClean="0"/>
            </a:br>
            <a:r>
              <a:rPr lang="en-US" sz="1800" dirty="0" smtClean="0"/>
              <a:t>Detection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222" y="1828800"/>
            <a:ext cx="6773334" cy="3970867"/>
          </a:xfrm>
        </p:spPr>
        <p:txBody>
          <a:bodyPr/>
          <a:lstStyle/>
          <a:p>
            <a:pPr marL="457200" lvl="0" indent="-457200">
              <a:spcBef>
                <a:spcPts val="1200"/>
              </a:spcBef>
            </a:pPr>
            <a:r>
              <a:rPr lang="en-US" sz="2400" i="1" kern="1200" dirty="0" err="1" smtClean="0">
                <a:ea typeface="+mj-ea"/>
                <a:cs typeface="+mj-cs"/>
              </a:rPr>
              <a:t>Nd</a:t>
            </a:r>
            <a:r>
              <a:rPr lang="en-US" sz="2400" i="1" kern="1200" dirty="0" smtClean="0">
                <a:ea typeface="+mj-ea"/>
                <a:cs typeface="+mj-cs"/>
              </a:rPr>
              <a:t>, Ta, I → Td </a:t>
            </a:r>
            <a:r>
              <a:rPr lang="en-US" sz="2400" kern="1200" dirty="0" smtClean="0">
                <a:ea typeface="+mj-ea"/>
                <a:cs typeface="+mj-cs"/>
              </a:rPr>
              <a:t/>
            </a:r>
            <a:br>
              <a:rPr lang="en-US" sz="2400" kern="1200" dirty="0" smtClean="0">
                <a:ea typeface="+mj-ea"/>
                <a:cs typeface="+mj-cs"/>
              </a:rPr>
            </a:br>
            <a:r>
              <a:rPr lang="en-US" sz="2400" kern="1200" dirty="0" smtClean="0">
                <a:ea typeface="+mj-ea"/>
                <a:cs typeface="Arial"/>
              </a:rPr>
              <a:t>Synthesis &amp; characterization of tools </a:t>
            </a:r>
            <a:br>
              <a:rPr lang="en-US" sz="2400" kern="1200" dirty="0" smtClean="0">
                <a:ea typeface="+mj-ea"/>
                <a:cs typeface="Arial"/>
              </a:rPr>
            </a:br>
            <a:r>
              <a:rPr lang="en-US" sz="2400" kern="1200" dirty="0" smtClean="0">
                <a:ea typeface="+mj-ea"/>
                <a:cs typeface="Arial"/>
              </a:rPr>
              <a:t>&amp; techniques for incident detection </a:t>
            </a:r>
            <a:br>
              <a:rPr lang="en-US" sz="2400" kern="1200" dirty="0" smtClean="0">
                <a:ea typeface="+mj-ea"/>
                <a:cs typeface="Arial"/>
              </a:rPr>
            </a:br>
            <a:r>
              <a:rPr lang="en-US" sz="2400" kern="1200" dirty="0" smtClean="0">
                <a:ea typeface="+mj-ea"/>
                <a:cs typeface="Arial"/>
              </a:rPr>
              <a:t>&amp; prevention</a:t>
            </a:r>
          </a:p>
          <a:p>
            <a:pPr marL="457200" indent="-457200">
              <a:spcBef>
                <a:spcPts val="1200"/>
              </a:spcBef>
            </a:pPr>
            <a:r>
              <a:rPr lang="en-US" sz="2400" kern="1200" dirty="0" smtClean="0">
                <a:ea typeface="+mj-ea"/>
                <a:cs typeface="+mj-cs"/>
              </a:rPr>
              <a:t>Including </a:t>
            </a:r>
          </a:p>
          <a:p>
            <a:pPr marL="914400" lvl="1" indent="-457200">
              <a:spcBef>
                <a:spcPts val="1200"/>
              </a:spcBef>
              <a:buChar char="•"/>
            </a:pPr>
            <a:r>
              <a:rPr lang="en-US" sz="2400" kern="1200" dirty="0" smtClean="0">
                <a:ea typeface="+mj-ea"/>
                <a:cs typeface="+mj-cs"/>
              </a:rPr>
              <a:t>Synthesis of IDS &amp; IPS</a:t>
            </a:r>
          </a:p>
          <a:p>
            <a:pPr marL="914400" lvl="1" indent="-457200">
              <a:spcBef>
                <a:spcPts val="1200"/>
              </a:spcBef>
              <a:buChar char="•"/>
            </a:pPr>
            <a:r>
              <a:rPr lang="en-US" sz="2400" kern="1200" dirty="0" smtClean="0">
                <a:ea typeface="+mj-ea"/>
                <a:cs typeface="+mj-cs"/>
              </a:rPr>
              <a:t>Techniques of intrusion analysis </a:t>
            </a:r>
            <a:br>
              <a:rPr lang="en-US" sz="2400" kern="1200" dirty="0" smtClean="0">
                <a:ea typeface="+mj-ea"/>
                <a:cs typeface="+mj-cs"/>
              </a:rPr>
            </a:br>
            <a:r>
              <a:rPr lang="en-US" sz="2400" kern="1200" dirty="0" smtClean="0">
                <a:ea typeface="+mj-ea"/>
                <a:cs typeface="+mj-cs"/>
              </a:rPr>
              <a:t>&amp; defense</a:t>
            </a:r>
          </a:p>
        </p:txBody>
      </p:sp>
      <p:sp>
        <p:nvSpPr>
          <p:cNvPr id="7" name="Pentagon 6"/>
          <p:cNvSpPr/>
          <p:nvPr/>
        </p:nvSpPr>
        <p:spPr bwMode="auto">
          <a:xfrm>
            <a:off x="1001890" y="1930399"/>
            <a:ext cx="352777" cy="211666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99000">
                <a:srgbClr val="FF6600"/>
              </a:gs>
            </a:gsLst>
            <a:lin ang="5520000" scaled="0"/>
            <a:tileRect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1001890" y="3524954"/>
            <a:ext cx="352777" cy="211666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99000">
                <a:srgbClr val="FF6600"/>
              </a:gs>
            </a:gsLst>
            <a:lin ang="5520000" scaled="0"/>
            <a:tileRect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084" y="541488"/>
            <a:ext cx="4608871" cy="832555"/>
          </a:xfrm>
        </p:spPr>
        <p:txBody>
          <a:bodyPr anchor="t"/>
          <a:lstStyle/>
          <a:p>
            <a:pPr lvl="0"/>
            <a:r>
              <a:rPr lang="en-US" sz="1800" dirty="0" smtClean="0"/>
              <a:t>Cyber Maneuver</a:t>
            </a: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71222" y="1828800"/>
            <a:ext cx="6773334" cy="397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spcBef>
                <a:spcPts val="1200"/>
              </a:spcBef>
              <a:buFontTx/>
              <a:buChar char="•"/>
            </a:pPr>
            <a:r>
              <a:rPr lang="en-US" baseline="0" dirty="0" smtClean="0">
                <a:latin typeface="+mn-lt"/>
                <a:ea typeface="+mj-ea"/>
                <a:cs typeface="+mj-cs"/>
              </a:rPr>
              <a:t>If </a:t>
            </a:r>
            <a:r>
              <a:rPr lang="en-US" i="1" baseline="0" dirty="0" smtClean="0">
                <a:latin typeface="+mn-lt"/>
                <a:ea typeface="+mj-ea"/>
                <a:cs typeface="Arial"/>
              </a:rPr>
              <a:t>Td = {</a:t>
            </a:r>
            <a:r>
              <a:rPr lang="en-US" i="1" baseline="0" dirty="0" err="1" smtClean="0">
                <a:latin typeface="+mn-lt"/>
                <a:ea typeface="+mj-ea"/>
                <a:cs typeface="Arial"/>
              </a:rPr>
              <a:t>STd</a:t>
            </a:r>
            <a:r>
              <a:rPr lang="en-US" i="1" baseline="0" dirty="0" smtClean="0">
                <a:latin typeface="+mn-lt"/>
                <a:ea typeface="+mj-ea"/>
                <a:cs typeface="Arial"/>
              </a:rPr>
              <a:t>, </a:t>
            </a:r>
            <a:r>
              <a:rPr lang="en-US" i="1" baseline="0" dirty="0" err="1" smtClean="0">
                <a:latin typeface="+mn-lt"/>
                <a:ea typeface="+mj-ea"/>
                <a:cs typeface="Arial"/>
              </a:rPr>
              <a:t>BTd</a:t>
            </a:r>
            <a:r>
              <a:rPr lang="en-US" i="1" baseline="0" dirty="0" smtClean="0">
                <a:latin typeface="+mn-lt"/>
                <a:ea typeface="+mj-ea"/>
                <a:cs typeface="Arial"/>
              </a:rPr>
              <a:t>(t)}</a:t>
            </a:r>
            <a:r>
              <a:rPr lang="en-US" baseline="0" dirty="0" smtClean="0">
                <a:latin typeface="+mn-lt"/>
                <a:ea typeface="+mj-ea"/>
                <a:cs typeface="Arial"/>
              </a:rPr>
              <a:t>, where </a:t>
            </a:r>
            <a:r>
              <a:rPr lang="en-US" i="1" baseline="0" dirty="0" err="1" smtClean="0">
                <a:latin typeface="+mn-lt"/>
                <a:ea typeface="+mj-ea"/>
                <a:cs typeface="Arial"/>
              </a:rPr>
              <a:t>BTd(t)</a:t>
            </a:r>
            <a:r>
              <a:rPr lang="en-US" baseline="0" dirty="0" err="1" smtClean="0">
                <a:latin typeface="+mn-lt"/>
                <a:ea typeface="+mj-ea"/>
                <a:cs typeface="Arial"/>
              </a:rPr>
              <a:t> is defender’s behavior &amp; actions,</a:t>
            </a:r>
          </a:p>
          <a:p>
            <a:pPr marL="457200" lvl="0" indent="-457200">
              <a:spcBef>
                <a:spcPts val="1200"/>
              </a:spcBef>
              <a:buFont typeface="Arial"/>
              <a:buChar char="•"/>
            </a:pPr>
            <a:r>
              <a:rPr lang="en-US" baseline="0" dirty="0" err="1" smtClean="0">
                <a:latin typeface="+mn-lt"/>
                <a:ea typeface="+mj-ea"/>
                <a:cs typeface="+mj-cs"/>
              </a:rPr>
              <a:t>Then</a:t>
            </a:r>
            <a:r>
              <a:rPr lang="en-US" baseline="0" dirty="0" smtClean="0">
                <a:latin typeface="+mn-lt"/>
                <a:ea typeface="+mj-ea"/>
                <a:cs typeface="Arial"/>
              </a:rPr>
              <a:t> </a:t>
            </a:r>
            <a:r>
              <a:rPr lang="en-US" i="1" baseline="0" dirty="0" smtClean="0">
                <a:latin typeface="+mn-lt"/>
                <a:ea typeface="+mj-ea"/>
                <a:cs typeface="Arial"/>
              </a:rPr>
              <a:t>Nd, Ta, I → BTd(t) </a:t>
            </a:r>
            <a:r>
              <a:rPr lang="en-US" baseline="0" dirty="0" smtClean="0">
                <a:latin typeface="+mn-lt"/>
                <a:ea typeface="+mj-ea"/>
                <a:cs typeface="Arial"/>
              </a:rPr>
              <a:t>is the problem </a:t>
            </a:r>
            <a:br>
              <a:rPr lang="en-US" baseline="0" dirty="0" smtClean="0">
                <a:latin typeface="+mn-lt"/>
                <a:ea typeface="+mj-ea"/>
                <a:cs typeface="Arial"/>
              </a:rPr>
            </a:br>
            <a:r>
              <a:rPr lang="en-US" baseline="0" dirty="0" smtClean="0">
                <a:latin typeface="+mn-lt"/>
                <a:ea typeface="+mj-ea"/>
                <a:cs typeface="Arial"/>
              </a:rPr>
              <a:t>of synthesis &amp; control of defenders course of action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Including </a:t>
            </a:r>
          </a:p>
          <a:p>
            <a:pPr marL="914400" lvl="1" indent="-457200">
              <a:spcBef>
                <a:spcPts val="600"/>
              </a:spcBef>
              <a:buFontTx/>
              <a:buChar char="•"/>
            </a:pPr>
            <a:r>
              <a:rPr lang="en-US" baseline="0" dirty="0" smtClean="0">
                <a:latin typeface="+mn-lt"/>
                <a:ea typeface="+mj-ea"/>
                <a:cs typeface="+mj-cs"/>
              </a:rPr>
              <a:t>Network operations </a:t>
            </a:r>
          </a:p>
          <a:p>
            <a:pPr marL="914400" lvl="1" indent="-457200">
              <a:spcBef>
                <a:spcPts val="600"/>
              </a:spcBef>
              <a:buFontTx/>
              <a:buChar char="•"/>
            </a:pPr>
            <a:r>
              <a:rPr lang="en-US" baseline="0" dirty="0" smtClean="0">
                <a:latin typeface="+mn-lt"/>
                <a:ea typeface="+mj-ea"/>
                <a:cs typeface="+mj-cs"/>
              </a:rPr>
              <a:t>Damage control </a:t>
            </a:r>
          </a:p>
          <a:p>
            <a:pPr marL="914400" lvl="1" indent="-457200">
              <a:spcBef>
                <a:spcPts val="600"/>
              </a:spcBef>
              <a:buFontTx/>
              <a:buChar char="•"/>
            </a:pPr>
            <a:r>
              <a:rPr lang="en-US" baseline="0" dirty="0" smtClean="0">
                <a:latin typeface="+mn-lt"/>
                <a:ea typeface="+mj-ea"/>
                <a:cs typeface="+mj-cs"/>
              </a:rPr>
              <a:t>Cyber maneuver </a:t>
            </a:r>
          </a:p>
          <a:p>
            <a:pPr marL="914400" lvl="1" indent="-457200">
              <a:spcBef>
                <a:spcPts val="600"/>
              </a:spcBef>
              <a:buFontTx/>
              <a:buChar char="•"/>
            </a:pPr>
            <a:r>
              <a:rPr lang="en-US" baseline="0" dirty="0" smtClean="0">
                <a:latin typeface="+mn-lt"/>
                <a:ea typeface="+mj-ea"/>
                <a:cs typeface="+mj-cs"/>
              </a:rPr>
              <a:t>Moving target defense</a:t>
            </a:r>
          </a:p>
        </p:txBody>
      </p:sp>
      <p:sp>
        <p:nvSpPr>
          <p:cNvPr id="10" name="Pentagon 9"/>
          <p:cNvSpPr/>
          <p:nvPr/>
        </p:nvSpPr>
        <p:spPr bwMode="auto">
          <a:xfrm>
            <a:off x="1001890" y="1930399"/>
            <a:ext cx="352777" cy="211666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99000">
                <a:srgbClr val="FF6600"/>
              </a:gs>
            </a:gsLst>
            <a:lin ang="5520000" scaled="0"/>
            <a:tileRect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1" name="Pentagon 10"/>
          <p:cNvSpPr/>
          <p:nvPr/>
        </p:nvSpPr>
        <p:spPr bwMode="auto">
          <a:xfrm>
            <a:off x="1001890" y="2847620"/>
            <a:ext cx="352777" cy="211666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99000">
                <a:srgbClr val="FF6600"/>
              </a:gs>
            </a:gsLst>
            <a:lin ang="5520000" scaled="0"/>
            <a:tileRect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Pentagon 11"/>
          <p:cNvSpPr/>
          <p:nvPr/>
        </p:nvSpPr>
        <p:spPr bwMode="auto">
          <a:xfrm>
            <a:off x="1001890" y="4061176"/>
            <a:ext cx="352777" cy="211666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99000">
                <a:srgbClr val="FF6600"/>
              </a:gs>
            </a:gsLst>
            <a:lin ang="5520000" scaled="0"/>
            <a:tileRect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084" y="528549"/>
            <a:ext cx="4608871" cy="501445"/>
          </a:xfrm>
        </p:spPr>
        <p:txBody>
          <a:bodyPr/>
          <a:lstStyle/>
          <a:p>
            <a:r>
              <a:rPr lang="en-US" sz="1800" dirty="0" smtClean="0"/>
              <a:t>Unified Intra-</a:t>
            </a:r>
            <a:r>
              <a:rPr lang="en-US" sz="1800" dirty="0" err="1" smtClean="0"/>
              <a:t>CyberSecurity</a:t>
            </a:r>
            <a:r>
              <a:rPr lang="en-US" sz="1800" dirty="0" smtClean="0"/>
              <a:t> Theory</a:t>
            </a:r>
            <a:endParaRPr lang="en-US" sz="1800" dirty="0"/>
          </a:p>
        </p:txBody>
      </p:sp>
      <p:pic>
        <p:nvPicPr>
          <p:cNvPr id="3" name="Picture 2" descr="UnifiedModel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7900" y="991673"/>
            <a:ext cx="4958366" cy="5383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988827"/>
            <a:ext cx="9144000" cy="5507665"/>
          </a:xfrm>
          <a:prstGeom prst="rect">
            <a:avLst/>
          </a:prstGeom>
          <a:gradFill>
            <a:gsLst>
              <a:gs pos="2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084" y="333301"/>
            <a:ext cx="4608871" cy="832555"/>
          </a:xfrm>
        </p:spPr>
        <p:txBody>
          <a:bodyPr anchor="ctr"/>
          <a:lstStyle/>
          <a:p>
            <a:pPr lvl="0"/>
            <a:r>
              <a:rPr lang="en-US" sz="1800" dirty="0" smtClean="0"/>
              <a:t>Conclusions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919"/>
            <a:ext cx="8542867" cy="5633155"/>
          </a:xfrm>
        </p:spPr>
        <p:txBody>
          <a:bodyPr/>
          <a:lstStyle/>
          <a:p>
            <a:pPr marL="457200" indent="-457200">
              <a:spcBef>
                <a:spcPts val="1200"/>
              </a:spcBef>
            </a:pPr>
            <a:r>
              <a:rPr lang="en-US" b="1" dirty="0" smtClean="0"/>
              <a:t>As a research area, Cyber Science can be defined by a coherent, </a:t>
            </a:r>
            <a:br>
              <a:rPr lang="en-US" b="1" dirty="0" smtClean="0"/>
            </a:br>
            <a:r>
              <a:rPr lang="en-US" b="1" dirty="0" smtClean="0"/>
              <a:t>linked set of characteristic problem classes</a:t>
            </a:r>
          </a:p>
          <a:p>
            <a:pPr marL="457200" indent="-457200">
              <a:spcBef>
                <a:spcPts val="1200"/>
              </a:spcBef>
            </a:pPr>
            <a:r>
              <a:rPr lang="en-US" b="1" dirty="0" smtClean="0"/>
              <a:t>These classes inform the needs for general models that would </a:t>
            </a:r>
            <a:br>
              <a:rPr lang="en-US" b="1" dirty="0" smtClean="0"/>
            </a:br>
            <a:r>
              <a:rPr lang="en-US" b="1" dirty="0" smtClean="0"/>
              <a:t>comprise Cyber Science </a:t>
            </a:r>
          </a:p>
          <a:p>
            <a:pPr marL="457200" indent="-457200">
              <a:spcBef>
                <a:spcPts val="1200"/>
              </a:spcBef>
            </a:pPr>
            <a:r>
              <a:rPr lang="en-US" b="1" dirty="0" smtClean="0"/>
              <a:t>Priorities of US national science &amp; technology leadership focus </a:t>
            </a:r>
            <a:br>
              <a:rPr lang="en-US" b="1" dirty="0" smtClean="0"/>
            </a:br>
            <a:r>
              <a:rPr lang="en-US" b="1" dirty="0" smtClean="0"/>
              <a:t>on important subset of these classes </a:t>
            </a:r>
          </a:p>
          <a:p>
            <a:pPr marL="457200" indent="-457200">
              <a:spcBef>
                <a:spcPts val="1200"/>
              </a:spcBef>
            </a:pPr>
            <a:r>
              <a:rPr lang="en-US" b="1" dirty="0" smtClean="0"/>
              <a:t>Much of the current research in Cyber Science are in early </a:t>
            </a:r>
            <a:br>
              <a:rPr lang="en-US" b="1" dirty="0" smtClean="0"/>
            </a:br>
            <a:r>
              <a:rPr lang="en-US" b="1" dirty="0" smtClean="0"/>
              <a:t>“observation” phase of scientific method: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Exploratory point solutions serve accumulation of observations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Leading to formulation of rigorous hypothesis &amp; models</a:t>
            </a:r>
          </a:p>
          <a:p>
            <a:pPr indent="-457200">
              <a:spcBef>
                <a:spcPts val="1200"/>
              </a:spcBef>
            </a:pPr>
            <a:r>
              <a:rPr lang="en-US" b="1" dirty="0" smtClean="0"/>
              <a:t>Maturation of Cyber Science will see emergence of models that: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Are informed by observations gained in practice of cyber defense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Address significantly general subsets of the characteristic problem classes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Are at least partially theoretically grounded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Are empirically validated</a:t>
            </a:r>
          </a:p>
        </p:txBody>
      </p:sp>
      <p:sp>
        <p:nvSpPr>
          <p:cNvPr id="7" name="Pentagon 6"/>
          <p:cNvSpPr/>
          <p:nvPr/>
        </p:nvSpPr>
        <p:spPr bwMode="auto">
          <a:xfrm>
            <a:off x="225776" y="1029575"/>
            <a:ext cx="352777" cy="211666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99000">
                <a:srgbClr val="FF6600"/>
              </a:gs>
            </a:gsLst>
            <a:lin ang="5520000" scaled="0"/>
            <a:tileRect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225776" y="1721021"/>
            <a:ext cx="352777" cy="211666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99000">
                <a:srgbClr val="FF6600"/>
              </a:gs>
            </a:gsLst>
            <a:lin ang="5520000" scaled="0"/>
            <a:tileRect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225776" y="2412467"/>
            <a:ext cx="352777" cy="211666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99000">
                <a:srgbClr val="FF6600"/>
              </a:gs>
            </a:gsLst>
            <a:lin ang="5520000" scaled="0"/>
            <a:tileRect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1" name="Pentagon 10"/>
          <p:cNvSpPr/>
          <p:nvPr/>
        </p:nvSpPr>
        <p:spPr bwMode="auto">
          <a:xfrm>
            <a:off x="225776" y="3118019"/>
            <a:ext cx="352777" cy="211666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99000">
                <a:srgbClr val="FF6600"/>
              </a:gs>
            </a:gsLst>
            <a:lin ang="5520000" scaled="0"/>
            <a:tileRect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Pentagon 11"/>
          <p:cNvSpPr/>
          <p:nvPr/>
        </p:nvSpPr>
        <p:spPr bwMode="auto">
          <a:xfrm>
            <a:off x="225776" y="4585577"/>
            <a:ext cx="352777" cy="211666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99000">
                <a:srgbClr val="FF6600"/>
              </a:gs>
            </a:gsLst>
            <a:lin ang="5520000" scaled="0"/>
            <a:tileRect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988827"/>
            <a:ext cx="9144000" cy="5528931"/>
          </a:xfrm>
          <a:prstGeom prst="rect">
            <a:avLst/>
          </a:prstGeom>
          <a:gradFill>
            <a:gsLst>
              <a:gs pos="2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084" y="528549"/>
            <a:ext cx="4608871" cy="501445"/>
          </a:xfrm>
        </p:spPr>
        <p:txBody>
          <a:bodyPr/>
          <a:lstStyle/>
          <a:p>
            <a:pPr algn="ctr"/>
            <a:r>
              <a:rPr lang="en-US" sz="1800" dirty="0" smtClean="0"/>
              <a:t>Joint Research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Collaboration with universities</a:t>
            </a:r>
          </a:p>
          <a:p>
            <a:pPr lvl="1"/>
            <a:r>
              <a:rPr lang="en-US" sz="2000" dirty="0" smtClean="0"/>
              <a:t>Cooperative agreements</a:t>
            </a:r>
          </a:p>
          <a:p>
            <a:pPr lvl="1"/>
            <a:r>
              <a:rPr lang="en-US" sz="2000" dirty="0" smtClean="0"/>
              <a:t>Expand research capabilities</a:t>
            </a:r>
          </a:p>
          <a:p>
            <a:r>
              <a:rPr lang="en-US" sz="2400" dirty="0" smtClean="0"/>
              <a:t>Post-docs, Summer Faculty, Senior Researchers </a:t>
            </a:r>
          </a:p>
          <a:p>
            <a:pPr lvl="1"/>
            <a:r>
              <a:rPr lang="en-US" sz="2000" dirty="0" smtClean="0"/>
              <a:t>Research area: Science of Cyber Security</a:t>
            </a:r>
          </a:p>
          <a:p>
            <a:pPr lvl="1"/>
            <a:r>
              <a:rPr lang="en-US" sz="1600" dirty="0" smtClean="0"/>
              <a:t>ORAU: </a:t>
            </a:r>
            <a:br>
              <a:rPr lang="en-US" sz="1600" dirty="0" smtClean="0"/>
            </a:br>
            <a:r>
              <a:rPr lang="en-US" sz="1600" u="sng" dirty="0" smtClean="0"/>
              <a:t>http://www.orau.org/arlpostdocfellowship/applicants/cisd/cisd-science_cyber_security.html</a:t>
            </a:r>
            <a:endParaRPr lang="en-US" sz="1600" dirty="0" smtClean="0"/>
          </a:p>
          <a:p>
            <a:pPr lvl="1"/>
            <a:r>
              <a:rPr lang="en-US" sz="1600" dirty="0" smtClean="0"/>
              <a:t>NRC: </a:t>
            </a:r>
            <a:r>
              <a:rPr lang="en-US" sz="1600" u="sng" dirty="0" smtClean="0"/>
              <a:t>http://nrc58.nas.edu/RAPLab10/Opportunity/Opportunity.aspx?LabCode=76&amp;ROPCD=763602&amp;RONum=B7556</a:t>
            </a:r>
          </a:p>
          <a:p>
            <a:r>
              <a:rPr lang="en-US" sz="2400" dirty="0" smtClean="0"/>
              <a:t>Interns, coops</a:t>
            </a:r>
          </a:p>
          <a:p>
            <a:r>
              <a:rPr lang="en-US" sz="2400" dirty="0" smtClean="0"/>
              <a:t>US Citizens</a:t>
            </a:r>
          </a:p>
          <a:p>
            <a:r>
              <a:rPr lang="en-US" sz="2400" dirty="0" smtClean="0"/>
              <a:t>Email me:	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2"/>
              </a:rPr>
              <a:t>Robert.F.Erbacher@us.army.mil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3"/>
              </a:rPr>
              <a:t>Robert.F.Erbacher.civ@mail.mil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4572000" cy="990600"/>
          </a:xfrm>
        </p:spPr>
        <p:txBody>
          <a:bodyPr/>
          <a:lstStyle/>
          <a:p>
            <a:pPr algn="ctr" eaLnBrk="1" hangingPunct="1"/>
            <a:r>
              <a:rPr lang="en-US" sz="1800" dirty="0" smtClean="0"/>
              <a:t>Data Scale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41148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50+ TB of data</a:t>
            </a:r>
          </a:p>
          <a:p>
            <a:pPr lvl="1" eaLnBrk="1" hangingPunct="1"/>
            <a:r>
              <a:rPr lang="en-US" dirty="0" smtClean="0"/>
              <a:t>Goal is 500+ TB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3000" dirty="0" smtClean="0"/>
              <a:t>50+ CNDSP customers</a:t>
            </a:r>
          </a:p>
          <a:p>
            <a:pPr eaLnBrk="1" hangingPunct="1"/>
            <a:r>
              <a:rPr lang="en-US" sz="3000" dirty="0" smtClean="0"/>
              <a:t>300+ sensors</a:t>
            </a:r>
          </a:p>
          <a:p>
            <a:pPr eaLnBrk="1" hangingPunct="1"/>
            <a:r>
              <a:rPr lang="en-US" sz="3000" dirty="0" smtClean="0"/>
              <a:t>Millions of IPs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362200" y="546279"/>
            <a:ext cx="5334000" cy="990600"/>
          </a:xfrm>
        </p:spPr>
        <p:txBody>
          <a:bodyPr/>
          <a:lstStyle/>
          <a:p>
            <a:pPr algn="ctr" eaLnBrk="1" hangingPunct="1"/>
            <a:r>
              <a:rPr lang="en-US" sz="1800" dirty="0" smtClean="0"/>
              <a:t>Advanced Persistent Threat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83820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n-US" sz="3000" dirty="0" smtClean="0"/>
              <a:t>Main research goal:</a:t>
            </a:r>
          </a:p>
          <a:p>
            <a:pPr eaLnBrk="1" hangingPunct="1"/>
            <a:r>
              <a:rPr lang="en-US" sz="3000" dirty="0" smtClean="0"/>
              <a:t>Support analysis of advanced persistent threat</a:t>
            </a:r>
          </a:p>
          <a:p>
            <a:pPr eaLnBrk="1" hangingPunct="1"/>
            <a:r>
              <a:rPr lang="en-US" sz="3000" dirty="0" smtClean="0"/>
              <a:t>Automate analysis of other threats</a:t>
            </a:r>
          </a:p>
          <a:p>
            <a:pPr lvl="1" eaLnBrk="1" hangingPunct="1"/>
            <a:r>
              <a:rPr lang="en-US" dirty="0" smtClean="0"/>
              <a:t>Automated alert fusion and correlation</a:t>
            </a:r>
          </a:p>
          <a:p>
            <a:pPr eaLnBrk="1" hangingPunct="1"/>
            <a:r>
              <a:rPr lang="en-US" sz="3000" dirty="0" smtClean="0"/>
              <a:t>Novel techniques to support this process</a:t>
            </a:r>
          </a:p>
          <a:p>
            <a:pPr lvl="1" eaLnBrk="1" hangingPunct="1"/>
            <a:r>
              <a:rPr lang="en-US" dirty="0" smtClean="0"/>
              <a:t>Intrusion detection</a:t>
            </a:r>
          </a:p>
          <a:p>
            <a:pPr eaLnBrk="1" hangingPunct="1"/>
            <a:r>
              <a:rPr lang="en-US" sz="3000" dirty="0" smtClean="0"/>
              <a:t>Visualization</a:t>
            </a:r>
          </a:p>
          <a:p>
            <a:pPr lvl="1" eaLnBrk="1" hangingPunct="1"/>
            <a:r>
              <a:rPr lang="en-US" dirty="0" smtClean="0"/>
              <a:t>Longer term goal</a:t>
            </a:r>
          </a:p>
          <a:p>
            <a:pPr lvl="1" eaLnBrk="1" hangingPunct="1"/>
            <a:r>
              <a:rPr lang="en-US" dirty="0" smtClean="0"/>
              <a:t>Improve display and interpretation of alerts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BriefingBG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70566" y="-715434"/>
            <a:ext cx="6002866" cy="9144004"/>
          </a:xfrm>
          <a:prstGeom prst="rect">
            <a:avLst/>
          </a:prstGeom>
          <a:effectLst>
            <a:innerShdw blurRad="63500" dist="50800" dir="16200000">
              <a:srgbClr val="000000">
                <a:alpha val="50000"/>
              </a:srgbClr>
            </a:innerShdw>
          </a:effectLst>
        </p:spPr>
      </p:pic>
      <p:sp>
        <p:nvSpPr>
          <p:cNvPr id="5171" name="Rectangle 3"/>
          <p:cNvSpPr txBox="1">
            <a:spLocks noChangeArrowheads="1"/>
          </p:cNvSpPr>
          <p:nvPr/>
        </p:nvSpPr>
        <p:spPr bwMode="auto">
          <a:xfrm>
            <a:off x="819150" y="974725"/>
            <a:ext cx="2089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2227263" algn="l"/>
              </a:tabLst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MS PGothic" pitchFamily="34" charset="-128"/>
              </a:rPr>
              <a:t>Network Metrics</a:t>
            </a:r>
          </a:p>
        </p:txBody>
      </p:sp>
      <p:pic>
        <p:nvPicPr>
          <p:cNvPr id="5172" name="Picture 36" descr="Network_Ris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6175" y="1327150"/>
            <a:ext cx="1433513" cy="11287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sp>
        <p:nvSpPr>
          <p:cNvPr id="5166" name="Rectangle 3"/>
          <p:cNvSpPr txBox="1">
            <a:spLocks noChangeArrowheads="1"/>
          </p:cNvSpPr>
          <p:nvPr/>
        </p:nvSpPr>
        <p:spPr bwMode="auto">
          <a:xfrm>
            <a:off x="317500" y="2997200"/>
            <a:ext cx="203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2227263" algn="l"/>
              </a:tabLst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MS PGothic" pitchFamily="34" charset="-128"/>
              </a:rPr>
              <a:t>Network Sensing</a:t>
            </a:r>
          </a:p>
        </p:txBody>
      </p:sp>
      <p:pic>
        <p:nvPicPr>
          <p:cNvPr id="5167" name="Picture 6" descr="Network_IDS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4350" y="3462338"/>
            <a:ext cx="1636713" cy="1227137"/>
          </a:xfrm>
          <a:prstGeom prst="rect">
            <a:avLst/>
          </a:prstGeom>
          <a:noFill/>
          <a:ln>
            <a:noFill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sp>
        <p:nvSpPr>
          <p:cNvPr id="5161" name="Rectangle 3"/>
          <p:cNvSpPr txBox="1">
            <a:spLocks noChangeArrowheads="1"/>
          </p:cNvSpPr>
          <p:nvPr/>
        </p:nvSpPr>
        <p:spPr bwMode="auto">
          <a:xfrm>
            <a:off x="349250" y="5065713"/>
            <a:ext cx="1997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2227263" algn="l"/>
              </a:tabLst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MS PGothic" pitchFamily="34" charset="-128"/>
              </a:rPr>
              <a:t>Advanced Detection</a:t>
            </a:r>
          </a:p>
        </p:txBody>
      </p:sp>
      <p:sp>
        <p:nvSpPr>
          <p:cNvPr id="5156" name="Rectangle 3"/>
          <p:cNvSpPr txBox="1">
            <a:spLocks noChangeArrowheads="1"/>
          </p:cNvSpPr>
          <p:nvPr/>
        </p:nvSpPr>
        <p:spPr bwMode="auto">
          <a:xfrm>
            <a:off x="2951163" y="5065713"/>
            <a:ext cx="299243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2227263" algn="l"/>
              </a:tabLst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MS PGothic" pitchFamily="34" charset="-128"/>
              </a:rPr>
              <a:t>Defense of Complex Networks</a:t>
            </a:r>
          </a:p>
        </p:txBody>
      </p:sp>
      <p:pic>
        <p:nvPicPr>
          <p:cNvPr id="515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65524" y="5570322"/>
            <a:ext cx="1712882" cy="103395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/>
            </a:glow>
          </a:effectLst>
        </p:spPr>
      </p:pic>
      <p:sp>
        <p:nvSpPr>
          <p:cNvPr id="25" name="Right Arrow 24"/>
          <p:cNvSpPr/>
          <p:nvPr/>
        </p:nvSpPr>
        <p:spPr bwMode="auto">
          <a:xfrm rot="21600000">
            <a:off x="2586567" y="1505038"/>
            <a:ext cx="3365500" cy="550862"/>
          </a:xfrm>
          <a:prstGeom prst="rightArrow">
            <a:avLst/>
          </a:prstGeom>
          <a:gradFill flip="none" rotWithShape="1">
            <a:gsLst>
              <a:gs pos="27000">
                <a:schemeClr val="bg1">
                  <a:lumMod val="75000"/>
                  <a:alpha val="50000"/>
                </a:schemeClr>
              </a:gs>
              <a:gs pos="86000">
                <a:srgbClr val="FFFFFF">
                  <a:alpha val="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  <a:latin typeface="Arial Black"/>
              <a:ea typeface="ＭＳ Ｐゴシック" pitchFamily="28" charset="-128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1888067" y="5814159"/>
            <a:ext cx="1354365" cy="573087"/>
          </a:xfrm>
          <a:prstGeom prst="rightArrow">
            <a:avLst/>
          </a:prstGeom>
          <a:gradFill flip="none" rotWithShape="1">
            <a:gsLst>
              <a:gs pos="27000">
                <a:schemeClr val="bg1">
                  <a:lumMod val="75000"/>
                  <a:alpha val="50000"/>
                </a:schemeClr>
              </a:gs>
              <a:gs pos="86000">
                <a:srgbClr val="FFFFFF">
                  <a:alpha val="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  <a:latin typeface="Arial Black"/>
              <a:ea typeface="ＭＳ Ｐゴシック" pitchFamily="28" charset="-128"/>
            </a:endParaRPr>
          </a:p>
        </p:txBody>
      </p:sp>
      <p:pic>
        <p:nvPicPr>
          <p:cNvPr id="5150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55351" y="1415660"/>
            <a:ext cx="2118182" cy="88118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/>
            </a:glow>
          </a:effectLst>
        </p:spPr>
      </p:pic>
      <p:sp>
        <p:nvSpPr>
          <p:cNvPr id="5152" name="Rectangle 3"/>
          <p:cNvSpPr txBox="1">
            <a:spLocks noChangeArrowheads="1"/>
          </p:cNvSpPr>
          <p:nvPr/>
        </p:nvSpPr>
        <p:spPr bwMode="auto">
          <a:xfrm>
            <a:off x="6202363" y="960438"/>
            <a:ext cx="22240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2227263" algn="l"/>
              </a:tabLst>
              <a:defRPr/>
            </a:pPr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MS PGothic" pitchFamily="34" charset="-128"/>
              </a:rPr>
              <a:t>Trust in Networks </a:t>
            </a:r>
          </a:p>
        </p:txBody>
      </p:sp>
      <p:sp>
        <p:nvSpPr>
          <p:cNvPr id="5148" name="Rectangle 3"/>
          <p:cNvSpPr txBox="1">
            <a:spLocks noChangeArrowheads="1"/>
          </p:cNvSpPr>
          <p:nvPr/>
        </p:nvSpPr>
        <p:spPr bwMode="auto">
          <a:xfrm>
            <a:off x="2765425" y="2922588"/>
            <a:ext cx="33639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2227263" algn="l"/>
              </a:tabLst>
              <a:defRPr/>
            </a:pPr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MS PGothic" pitchFamily="34" charset="-128"/>
              </a:rPr>
              <a:t>Intrusion Understanding</a:t>
            </a: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3282950"/>
            <a:ext cx="21478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rotWithShape="0">
              <a:srgbClr val="000000">
                <a:alpha val="42999"/>
              </a:srgbClr>
            </a:outerShdw>
          </a:effectLst>
        </p:spPr>
      </p:pic>
      <p:sp>
        <p:nvSpPr>
          <p:cNvPr id="5143" name="Rectangle 3"/>
          <p:cNvSpPr txBox="1">
            <a:spLocks noChangeArrowheads="1"/>
          </p:cNvSpPr>
          <p:nvPr/>
        </p:nvSpPr>
        <p:spPr bwMode="auto">
          <a:xfrm>
            <a:off x="6462713" y="2997200"/>
            <a:ext cx="23145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2227263" algn="l"/>
              </a:tabLst>
              <a:defRPr/>
            </a:pPr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MS PGothic" pitchFamily="34" charset="-128"/>
              </a:rPr>
              <a:t>Adversarial Dynamics</a:t>
            </a:r>
          </a:p>
        </p:txBody>
      </p:sp>
      <p:pic>
        <p:nvPicPr>
          <p:cNvPr id="5144" name="Picture 2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0817" y="3437469"/>
            <a:ext cx="1538312" cy="101756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/>
            </a:glow>
          </a:effectLst>
        </p:spPr>
      </p:pic>
      <p:sp>
        <p:nvSpPr>
          <p:cNvPr id="41" name="Right Arrow 40"/>
          <p:cNvSpPr/>
          <p:nvPr/>
        </p:nvSpPr>
        <p:spPr bwMode="auto">
          <a:xfrm rot="16200000" flipH="1">
            <a:off x="4128284" y="4571125"/>
            <a:ext cx="587371" cy="503238"/>
          </a:xfrm>
          <a:prstGeom prst="rightArrow">
            <a:avLst/>
          </a:prstGeom>
          <a:gradFill flip="none" rotWithShape="1">
            <a:gsLst>
              <a:gs pos="27000">
                <a:schemeClr val="bg1">
                  <a:lumMod val="75000"/>
                  <a:alpha val="50000"/>
                </a:schemeClr>
              </a:gs>
              <a:gs pos="86000">
                <a:srgbClr val="FFFFFF">
                  <a:alpha val="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  <a:latin typeface="Arial Black"/>
              <a:ea typeface="ＭＳ Ｐゴシック" pitchFamily="28" charset="-128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0800000" flipH="1">
            <a:off x="1952626" y="3680385"/>
            <a:ext cx="1432090" cy="557213"/>
          </a:xfrm>
          <a:prstGeom prst="rightArrow">
            <a:avLst/>
          </a:prstGeom>
          <a:gradFill flip="none" rotWithShape="1">
            <a:gsLst>
              <a:gs pos="27000">
                <a:schemeClr val="bg1">
                  <a:lumMod val="75000"/>
                  <a:alpha val="50000"/>
                </a:schemeClr>
              </a:gs>
              <a:gs pos="86000">
                <a:srgbClr val="FFFFFF">
                  <a:alpha val="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  <a:latin typeface="Arial Black"/>
              <a:ea typeface="ＭＳ Ｐゴシック" pitchFamily="28" charset="-128"/>
            </a:endParaRPr>
          </a:p>
        </p:txBody>
      </p:sp>
      <p:sp>
        <p:nvSpPr>
          <p:cNvPr id="5133" name="Rectangle 3"/>
          <p:cNvSpPr txBox="1">
            <a:spLocks noChangeArrowheads="1"/>
          </p:cNvSpPr>
          <p:nvPr/>
        </p:nvSpPr>
        <p:spPr bwMode="auto">
          <a:xfrm>
            <a:off x="6480175" y="5065713"/>
            <a:ext cx="22574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2227263" algn="l"/>
              </a:tabLst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MS PGothic" pitchFamily="34" charset="-128"/>
              </a:rPr>
              <a:t>Cyber 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MS PGothic" pitchFamily="34" charset="-128"/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MS PGothic" pitchFamily="34" charset="-128"/>
              </a:rPr>
              <a:t>Maneuver</a:t>
            </a:r>
          </a:p>
        </p:txBody>
      </p:sp>
      <p:pic>
        <p:nvPicPr>
          <p:cNvPr id="6175" name="Picture 39" descr="CM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81813" y="5630863"/>
            <a:ext cx="162718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ight Arrow 25"/>
          <p:cNvSpPr/>
          <p:nvPr/>
        </p:nvSpPr>
        <p:spPr bwMode="auto">
          <a:xfrm rot="16200000" flipH="1">
            <a:off x="7309352" y="4461403"/>
            <a:ext cx="621244" cy="514350"/>
          </a:xfrm>
          <a:prstGeom prst="rightArrow">
            <a:avLst/>
          </a:prstGeom>
          <a:gradFill flip="none" rotWithShape="1">
            <a:gsLst>
              <a:gs pos="27000">
                <a:schemeClr val="bg1">
                  <a:lumMod val="75000"/>
                  <a:alpha val="50000"/>
                </a:schemeClr>
              </a:gs>
              <a:gs pos="86000">
                <a:srgbClr val="FFFFFF">
                  <a:alpha val="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  <a:latin typeface="Arial Black"/>
              <a:ea typeface="ＭＳ Ｐゴシック" pitchFamily="28" charset="-128"/>
            </a:endParaRPr>
          </a:p>
        </p:txBody>
      </p:sp>
      <p:sp>
        <p:nvSpPr>
          <p:cNvPr id="49" name="Right Arrow 48"/>
          <p:cNvSpPr/>
          <p:nvPr/>
        </p:nvSpPr>
        <p:spPr bwMode="auto">
          <a:xfrm rot="18875398" flipH="1">
            <a:off x="5261125" y="2167048"/>
            <a:ext cx="1203281" cy="525463"/>
          </a:xfrm>
          <a:prstGeom prst="rightArrow">
            <a:avLst/>
          </a:prstGeom>
          <a:gradFill flip="none" rotWithShape="1">
            <a:gsLst>
              <a:gs pos="27000">
                <a:schemeClr val="bg1">
                  <a:lumMod val="75000"/>
                  <a:alpha val="50000"/>
                </a:schemeClr>
              </a:gs>
              <a:gs pos="86000">
                <a:srgbClr val="FFFFFF">
                  <a:alpha val="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  <a:latin typeface="Arial Black"/>
              <a:ea typeface="ＭＳ Ｐゴシック" pitchFamily="28" charset="-128"/>
            </a:endParaRPr>
          </a:p>
        </p:txBody>
      </p:sp>
      <p:sp>
        <p:nvSpPr>
          <p:cNvPr id="50" name="Right Arrow 49"/>
          <p:cNvSpPr/>
          <p:nvPr/>
        </p:nvSpPr>
        <p:spPr bwMode="auto">
          <a:xfrm flipH="1">
            <a:off x="5552181" y="5837971"/>
            <a:ext cx="1311110" cy="525463"/>
          </a:xfrm>
          <a:prstGeom prst="rightArrow">
            <a:avLst/>
          </a:prstGeom>
          <a:gradFill flip="none" rotWithShape="1">
            <a:gsLst>
              <a:gs pos="27000">
                <a:schemeClr val="bg1">
                  <a:lumMod val="75000"/>
                  <a:alpha val="50000"/>
                </a:schemeClr>
              </a:gs>
              <a:gs pos="86000">
                <a:srgbClr val="FFFFFF">
                  <a:alpha val="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  <a:latin typeface="Arial Black"/>
              <a:ea typeface="ＭＳ Ｐゴシック" pitchFamily="28" charset="-128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2724602">
            <a:off x="2382838" y="2181852"/>
            <a:ext cx="1148930" cy="525463"/>
          </a:xfrm>
          <a:prstGeom prst="rightArrow">
            <a:avLst/>
          </a:prstGeom>
          <a:gradFill flip="none" rotWithShape="1">
            <a:gsLst>
              <a:gs pos="27000">
                <a:schemeClr val="bg1">
                  <a:lumMod val="75000"/>
                  <a:alpha val="50000"/>
                </a:schemeClr>
              </a:gs>
              <a:gs pos="86000">
                <a:srgbClr val="FFFFFF">
                  <a:alpha val="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  <a:latin typeface="Arial Black"/>
              <a:ea typeface="ＭＳ Ｐゴシック" pitchFamily="28" charset="-128"/>
            </a:endParaRPr>
          </a:p>
        </p:txBody>
      </p:sp>
      <p:sp>
        <p:nvSpPr>
          <p:cNvPr id="53" name="Right Arrow 52"/>
          <p:cNvSpPr/>
          <p:nvPr/>
        </p:nvSpPr>
        <p:spPr bwMode="auto">
          <a:xfrm flipH="1">
            <a:off x="5342048" y="3616750"/>
            <a:ext cx="1460151" cy="525463"/>
          </a:xfrm>
          <a:prstGeom prst="rightArrow">
            <a:avLst/>
          </a:prstGeom>
          <a:gradFill flip="none" rotWithShape="1">
            <a:gsLst>
              <a:gs pos="27000">
                <a:schemeClr val="bg1">
                  <a:lumMod val="75000"/>
                  <a:alpha val="50000"/>
                </a:schemeClr>
              </a:gs>
              <a:gs pos="86000">
                <a:srgbClr val="FFFFFF">
                  <a:alpha val="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FFFFFF"/>
              </a:solidFill>
              <a:latin typeface="Arial Black"/>
              <a:ea typeface="ＭＳ Ｐゴシック" pitchFamily="28" charset="-128"/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2662084" y="502791"/>
            <a:ext cx="4608871" cy="501445"/>
          </a:xfrm>
        </p:spPr>
        <p:txBody>
          <a:bodyPr/>
          <a:lstStyle/>
          <a:p>
            <a:r>
              <a:rPr lang="en-US" sz="1800" dirty="0" smtClean="0">
                <a:latin typeface="Arial Black" charset="0"/>
                <a:ea typeface="ＭＳ Ｐゴシック" charset="-128"/>
                <a:cs typeface="ＭＳ Ｐゴシック" charset="-128"/>
              </a:rPr>
              <a:t>ARL Cyber Research Portfolio</a:t>
            </a:r>
            <a:endParaRPr lang="en-US" sz="1800" dirty="0"/>
          </a:p>
        </p:txBody>
      </p:sp>
      <p:pic>
        <p:nvPicPr>
          <p:cNvPr id="34" name="Picture 33" descr="rMap-Flowchart-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6822" y="5499560"/>
            <a:ext cx="1435608" cy="1076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084" y="265824"/>
            <a:ext cx="4608871" cy="1001889"/>
          </a:xfrm>
        </p:spPr>
        <p:txBody>
          <a:bodyPr/>
          <a:lstStyle/>
          <a:p>
            <a:pPr lvl="0"/>
            <a:r>
              <a:rPr lang="en-US" sz="1800" dirty="0" smtClean="0"/>
              <a:t>Characteristic Problems </a:t>
            </a:r>
            <a:br>
              <a:rPr lang="en-US" sz="1800" dirty="0" smtClean="0"/>
            </a:br>
            <a:r>
              <a:rPr lang="en-US" sz="1800" dirty="0" smtClean="0"/>
              <a:t>in Science of Cyber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7667"/>
            <a:ext cx="8534400" cy="5630333"/>
          </a:xfrm>
        </p:spPr>
        <p:txBody>
          <a:bodyPr/>
          <a:lstStyle/>
          <a:p>
            <a:pPr marL="0" indent="-45720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kern="1200" dirty="0" smtClean="0">
                <a:ea typeface="+mj-ea"/>
                <a:cs typeface="+mj-cs"/>
              </a:rPr>
              <a:t>The science of (cyber)security is a study </a:t>
            </a:r>
            <a:br>
              <a:rPr lang="en-US" sz="2400" kern="1200" dirty="0" smtClean="0">
                <a:ea typeface="+mj-ea"/>
                <a:cs typeface="+mj-cs"/>
              </a:rPr>
            </a:br>
            <a:r>
              <a:rPr lang="en-US" sz="2400" kern="1200" dirty="0" smtClean="0">
                <a:ea typeface="+mj-ea"/>
                <a:cs typeface="+mj-cs"/>
              </a:rPr>
              <a:t>of relations between policy, attacker, and defender</a:t>
            </a:r>
          </a:p>
          <a:p>
            <a:pPr marL="457200" indent="-457200">
              <a:spcBef>
                <a:spcPts val="1200"/>
              </a:spcBef>
            </a:pPr>
            <a:r>
              <a:rPr lang="en-US" sz="2400" b="1" kern="1200" dirty="0" smtClean="0">
                <a:ea typeface="+mj-ea"/>
                <a:cs typeface="+mj-cs"/>
              </a:rPr>
              <a:t>Policy </a:t>
            </a:r>
            <a:r>
              <a:rPr lang="en-US" sz="2400" b="1" i="1" kern="1200" dirty="0" smtClean="0">
                <a:ea typeface="+mj-ea"/>
                <a:cs typeface="+mj-cs"/>
              </a:rPr>
              <a:t>P</a:t>
            </a:r>
            <a:r>
              <a:rPr lang="en-US" sz="2400" b="1" kern="1200" dirty="0" smtClean="0">
                <a:ea typeface="+mj-ea"/>
                <a:cs typeface="+mj-cs"/>
              </a:rPr>
              <a:t>: </a:t>
            </a:r>
            <a:r>
              <a:rPr lang="en-US" sz="2400" kern="1200" dirty="0" smtClean="0">
                <a:ea typeface="+mj-ea"/>
                <a:cs typeface="Arial"/>
              </a:rPr>
              <a:t>a set of assertions about what event </a:t>
            </a:r>
            <a:br>
              <a:rPr lang="en-US" sz="2400" kern="1200" dirty="0" smtClean="0">
                <a:ea typeface="+mj-ea"/>
                <a:cs typeface="Arial"/>
              </a:rPr>
            </a:br>
            <a:r>
              <a:rPr lang="en-US" sz="2400" kern="1200" dirty="0" smtClean="0">
                <a:ea typeface="+mj-ea"/>
                <a:cs typeface="Arial"/>
              </a:rPr>
              <a:t>should and should not happen. To simplify, focus </a:t>
            </a:r>
            <a:br>
              <a:rPr lang="en-US" sz="2400" kern="1200" dirty="0" smtClean="0">
                <a:ea typeface="+mj-ea"/>
                <a:cs typeface="Arial"/>
              </a:rPr>
            </a:br>
            <a:r>
              <a:rPr lang="en-US" sz="2400" kern="1200" dirty="0" smtClean="0">
                <a:ea typeface="+mj-ea"/>
                <a:cs typeface="Arial"/>
              </a:rPr>
              <a:t>on incidents </a:t>
            </a:r>
            <a:r>
              <a:rPr lang="en-US" sz="2400" i="1" kern="1200" dirty="0" smtClean="0">
                <a:ea typeface="+mj-ea"/>
                <a:cs typeface="Arial"/>
              </a:rPr>
              <a:t>I</a:t>
            </a:r>
            <a:r>
              <a:rPr lang="en-US" sz="2400" kern="1200" dirty="0" smtClean="0">
                <a:ea typeface="+mj-ea"/>
                <a:cs typeface="Arial"/>
              </a:rPr>
              <a:t>: events that should not happen. </a:t>
            </a:r>
          </a:p>
          <a:p>
            <a:pPr marL="457200" indent="-457200">
              <a:spcBef>
                <a:spcPts val="1200"/>
              </a:spcBef>
            </a:pPr>
            <a:r>
              <a:rPr lang="en-US" sz="2400" b="1" kern="1200" dirty="0" smtClean="0">
                <a:ea typeface="+mj-ea"/>
                <a:cs typeface="+mj-cs"/>
              </a:rPr>
              <a:t>Defender </a:t>
            </a:r>
            <a:r>
              <a:rPr lang="en-US" sz="2400" b="1" i="1" kern="1200" dirty="0" smtClean="0">
                <a:ea typeface="+mj-ea"/>
                <a:cs typeface="+mj-cs"/>
              </a:rPr>
              <a:t>D</a:t>
            </a:r>
            <a:r>
              <a:rPr lang="en-US" sz="2400" b="1" kern="1200" dirty="0" smtClean="0">
                <a:ea typeface="+mj-ea"/>
                <a:cs typeface="+mj-cs"/>
              </a:rPr>
              <a:t>: </a:t>
            </a:r>
            <a:r>
              <a:rPr lang="en-US" sz="2400" kern="1200" dirty="0" smtClean="0">
                <a:ea typeface="+mj-ea"/>
                <a:cs typeface="Arial"/>
              </a:rPr>
              <a:t>a model / description of defender’s defensive tools and techniques </a:t>
            </a:r>
            <a:r>
              <a:rPr lang="en-US" sz="2400" i="1" kern="1200" dirty="0" smtClean="0">
                <a:ea typeface="+mj-ea"/>
                <a:cs typeface="Arial"/>
              </a:rPr>
              <a:t>Td</a:t>
            </a:r>
            <a:r>
              <a:rPr lang="en-US" sz="2400" kern="1200" dirty="0" smtClean="0">
                <a:ea typeface="+mj-ea"/>
                <a:cs typeface="Arial"/>
              </a:rPr>
              <a:t>, and operational assets, networks and systems </a:t>
            </a:r>
            <a:r>
              <a:rPr lang="en-US" sz="2400" i="1" kern="1200" dirty="0" err="1" smtClean="0">
                <a:ea typeface="+mj-ea"/>
                <a:cs typeface="Arial"/>
              </a:rPr>
              <a:t>Nd</a:t>
            </a:r>
            <a:endParaRPr lang="en-US" sz="2400" i="1" kern="1200" dirty="0" smtClean="0">
              <a:ea typeface="+mj-ea"/>
              <a:cs typeface="Arial"/>
            </a:endParaRPr>
          </a:p>
          <a:p>
            <a:pPr marL="457200" indent="-457200">
              <a:spcBef>
                <a:spcPts val="1200"/>
              </a:spcBef>
            </a:pPr>
            <a:r>
              <a:rPr lang="en-US" sz="2400" b="1" kern="1200" dirty="0" smtClean="0">
                <a:ea typeface="+mj-ea"/>
                <a:cs typeface="+mj-cs"/>
              </a:rPr>
              <a:t>Attacker </a:t>
            </a:r>
            <a:r>
              <a:rPr lang="en-US" sz="2400" b="1" i="1" kern="1200" dirty="0" smtClean="0">
                <a:ea typeface="+mj-ea"/>
                <a:cs typeface="+mj-cs"/>
              </a:rPr>
              <a:t>A</a:t>
            </a:r>
            <a:r>
              <a:rPr lang="en-US" sz="2400" b="1" kern="1200" dirty="0" smtClean="0">
                <a:ea typeface="+mj-ea"/>
                <a:cs typeface="+mj-cs"/>
              </a:rPr>
              <a:t>: </a:t>
            </a:r>
            <a:r>
              <a:rPr lang="en-US" sz="2400" kern="1200" dirty="0" smtClean="0">
                <a:ea typeface="+mj-ea"/>
                <a:cs typeface="Arial"/>
              </a:rPr>
              <a:t>a model / description of attacker’s </a:t>
            </a:r>
            <a:br>
              <a:rPr lang="en-US" sz="2400" kern="1200" dirty="0" smtClean="0">
                <a:ea typeface="+mj-ea"/>
                <a:cs typeface="Arial"/>
              </a:rPr>
            </a:br>
            <a:r>
              <a:rPr lang="en-US" sz="2400" kern="1200" dirty="0" smtClean="0">
                <a:ea typeface="+mj-ea"/>
                <a:cs typeface="Arial"/>
              </a:rPr>
              <a:t>tools and techniques </a:t>
            </a:r>
            <a:r>
              <a:rPr lang="en-US" sz="2400" i="1" kern="1200" dirty="0" smtClean="0">
                <a:ea typeface="+mj-ea"/>
                <a:cs typeface="Arial"/>
              </a:rPr>
              <a:t>Ta</a:t>
            </a:r>
          </a:p>
        </p:txBody>
      </p:sp>
      <p:sp>
        <p:nvSpPr>
          <p:cNvPr id="7" name="Pentagon 6"/>
          <p:cNvSpPr/>
          <p:nvPr/>
        </p:nvSpPr>
        <p:spPr bwMode="auto">
          <a:xfrm>
            <a:off x="169334" y="2370666"/>
            <a:ext cx="352777" cy="211666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99000">
                <a:srgbClr val="FF6600"/>
              </a:gs>
            </a:gsLst>
            <a:lin ang="5520000" scaled="0"/>
            <a:tileRect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169334" y="3612443"/>
            <a:ext cx="352777" cy="211666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99000">
                <a:srgbClr val="FF6600"/>
              </a:gs>
            </a:gsLst>
            <a:lin ang="5520000" scaled="0"/>
            <a:tileRect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169334" y="4854221"/>
            <a:ext cx="352777" cy="211666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99000">
                <a:srgbClr val="FF6600"/>
              </a:gs>
            </a:gsLst>
            <a:lin ang="5520000" scaled="0"/>
            <a:tileRect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084" y="265824"/>
            <a:ext cx="4608871" cy="1001889"/>
          </a:xfrm>
        </p:spPr>
        <p:txBody>
          <a:bodyPr/>
          <a:lstStyle/>
          <a:p>
            <a:pPr lvl="0"/>
            <a:r>
              <a:rPr lang="en-US" sz="1800" dirty="0" smtClean="0"/>
              <a:t>Characteristic Problems </a:t>
            </a:r>
            <a:br>
              <a:rPr lang="en-US" sz="1800" dirty="0" smtClean="0"/>
            </a:br>
            <a:r>
              <a:rPr lang="en-US" sz="1800" dirty="0" smtClean="0"/>
              <a:t>in Science of Cyber (2)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5333"/>
            <a:ext cx="8534400" cy="5139267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400" kern="1200" dirty="0" smtClean="0">
                <a:ea typeface="+mj-ea"/>
                <a:cs typeface="+mj-cs"/>
              </a:rPr>
              <a:t>Then, science of cyber is to seek models </a:t>
            </a:r>
            <a:br>
              <a:rPr lang="en-US" sz="2400" kern="1200" dirty="0" smtClean="0">
                <a:ea typeface="+mj-ea"/>
                <a:cs typeface="+mj-cs"/>
              </a:rPr>
            </a:br>
            <a:r>
              <a:rPr lang="en-US" sz="2400" kern="1200" dirty="0" smtClean="0">
                <a:ea typeface="+mj-ea"/>
                <a:cs typeface="+mj-cs"/>
              </a:rPr>
              <a:t>of relations between </a:t>
            </a:r>
            <a:r>
              <a:rPr lang="en-US" sz="2400" i="1" kern="1200" dirty="0" smtClean="0">
                <a:ea typeface="+mj-ea"/>
                <a:cs typeface="Arial"/>
              </a:rPr>
              <a:t>I, Td, </a:t>
            </a:r>
            <a:r>
              <a:rPr lang="en-US" sz="2400" i="1" kern="1200" dirty="0" err="1" smtClean="0">
                <a:ea typeface="+mj-ea"/>
                <a:cs typeface="Arial"/>
              </a:rPr>
              <a:t>Nd</a:t>
            </a:r>
            <a:r>
              <a:rPr lang="en-US" sz="2400" i="1" kern="1200" dirty="0" smtClean="0">
                <a:ea typeface="+mj-ea"/>
                <a:cs typeface="Arial"/>
              </a:rPr>
              <a:t>, Ta:</a:t>
            </a:r>
          </a:p>
          <a:p>
            <a:pPr marL="0" lvl="2" indent="0" algn="ctr">
              <a:buNone/>
            </a:pPr>
            <a:r>
              <a:rPr lang="en-US" sz="2400" i="1" dirty="0" smtClean="0">
                <a:cs typeface="Arial Black"/>
              </a:rPr>
              <a:t>(</a:t>
            </a:r>
            <a:r>
              <a:rPr lang="en-US" sz="2400" i="1" dirty="0">
                <a:cs typeface="Arial Black"/>
              </a:rPr>
              <a:t>I,  Td, </a:t>
            </a:r>
            <a:r>
              <a:rPr lang="en-US" sz="2400" i="1" dirty="0" err="1">
                <a:cs typeface="Arial Black"/>
              </a:rPr>
              <a:t>Nd</a:t>
            </a:r>
            <a:r>
              <a:rPr lang="en-US" sz="2400" i="1" dirty="0">
                <a:cs typeface="Arial Black"/>
              </a:rPr>
              <a:t>, Ta) = </a:t>
            </a:r>
            <a:r>
              <a:rPr lang="en-US" sz="2400" i="1" dirty="0" smtClean="0">
                <a:cs typeface="Arial Black"/>
              </a:rPr>
              <a:t>0</a:t>
            </a:r>
            <a:endParaRPr lang="en-US" sz="2400" i="1" dirty="0">
              <a:cs typeface="Arial Black"/>
            </a:endParaRPr>
          </a:p>
          <a:p>
            <a:pPr lvl="0"/>
            <a:endParaRPr lang="en-US" sz="2400" dirty="0" smtClean="0"/>
          </a:p>
          <a:p>
            <a:pPr marL="0" lvl="0" indent="-45720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400" i="1" kern="1200" dirty="0" smtClean="0">
                <a:ea typeface="+mj-ea"/>
                <a:cs typeface="Arial"/>
              </a:rPr>
              <a:t>Note: The above does not mean I expect to see a fundamental equation of this form. It is merely a shorthand for models that relate I, Td, </a:t>
            </a:r>
            <a:r>
              <a:rPr lang="en-US" sz="2400" i="1" kern="1200" dirty="0" err="1" smtClean="0">
                <a:ea typeface="+mj-ea"/>
                <a:cs typeface="Arial"/>
              </a:rPr>
              <a:t>Nd</a:t>
            </a:r>
            <a:r>
              <a:rPr lang="en-US" sz="2400" i="1" kern="1200" dirty="0" smtClean="0">
                <a:ea typeface="+mj-ea"/>
                <a:cs typeface="Arial"/>
              </a:rPr>
              <a:t>, Ta</a:t>
            </a:r>
            <a:endParaRPr lang="en-US" sz="2400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r>
              <a:rPr lang="en-US" sz="2400" dirty="0" smtClean="0"/>
              <a:t>Similar perspective in:</a:t>
            </a:r>
          </a:p>
          <a:p>
            <a:pPr marL="228600" lvl="0" indent="-228600"/>
            <a:r>
              <a:rPr lang="en-US" sz="1400" dirty="0" smtClean="0"/>
              <a:t>Schneider,  F. B., “Blueprint for a Science of </a:t>
            </a:r>
            <a:r>
              <a:rPr lang="en-US" sz="1400" dirty="0" err="1" smtClean="0"/>
              <a:t>Cybersecurity</a:t>
            </a:r>
            <a:r>
              <a:rPr lang="en-US" sz="1400" dirty="0" smtClean="0"/>
              <a:t>,” The Next Wave,  Vol. 19, No.2, 2012</a:t>
            </a:r>
          </a:p>
          <a:p>
            <a:pPr marL="228600" lvl="0" indent="-228600"/>
            <a:r>
              <a:rPr lang="en-US" sz="1400" dirty="0" err="1" smtClean="0"/>
              <a:t>Bau</a:t>
            </a:r>
            <a:r>
              <a:rPr lang="en-US" sz="1400" dirty="0" smtClean="0"/>
              <a:t>, J., and Mitchell, J.C., “Security Modeling and Analysis ,” Security &amp; Privacy, IEEE, May-June 2011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2084" y="95696"/>
            <a:ext cx="4608871" cy="100188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ts val="2000"/>
              </a:lnSpc>
              <a:defRPr/>
            </a:pPr>
            <a:r>
              <a:rPr lang="en-US" sz="1800" dirty="0" smtClean="0"/>
              <a:t>Example: </a:t>
            </a:r>
            <a:r>
              <a:rPr sz="1800" dirty="0" smtClean="0"/>
              <a:t>Intrusion </a:t>
            </a:r>
            <a:r>
              <a:rPr sz="1800" dirty="0"/>
              <a:t>Detection </a:t>
            </a:r>
            <a:r>
              <a:rPr lang="en-US" sz="1800" dirty="0"/>
              <a:t/>
            </a:r>
            <a:br>
              <a:rPr lang="en-US" sz="1800" dirty="0"/>
            </a:br>
            <a:r>
              <a:rPr sz="1800" dirty="0"/>
              <a:t>for </a:t>
            </a:r>
            <a:r>
              <a:rPr lang="en-US" sz="1800" dirty="0" smtClean="0"/>
              <a:t>Converged &amp; Mobile</a:t>
            </a:r>
            <a:r>
              <a:rPr sz="1800" dirty="0" smtClean="0"/>
              <a:t> </a:t>
            </a:r>
            <a:r>
              <a:rPr sz="1800" dirty="0"/>
              <a:t>Tactical Networks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03949" y="1496878"/>
            <a:ext cx="4640051" cy="4415677"/>
            <a:chOff x="4495799" y="1863768"/>
            <a:chExt cx="3826727" cy="3641682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799" y="1863768"/>
              <a:ext cx="3826727" cy="364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5"/>
            <p:cNvGrpSpPr/>
            <p:nvPr/>
          </p:nvGrpSpPr>
          <p:grpSpPr>
            <a:xfrm>
              <a:off x="4738129" y="2370863"/>
              <a:ext cx="3246589" cy="2685747"/>
              <a:chOff x="1110018" y="22290535"/>
              <a:chExt cx="6978237" cy="4896992"/>
            </a:xfrm>
          </p:grpSpPr>
          <p:sp>
            <p:nvSpPr>
              <p:cNvPr id="7" name="TextBox 45"/>
              <p:cNvSpPr txBox="1">
                <a:spLocks noChangeArrowheads="1"/>
              </p:cNvSpPr>
              <p:nvPr/>
            </p:nvSpPr>
            <p:spPr bwMode="auto">
              <a:xfrm>
                <a:off x="3904229" y="22290535"/>
                <a:ext cx="1671650" cy="393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b="1" baseline="0" dirty="0">
                    <a:solidFill>
                      <a:srgbClr val="FFFF00"/>
                    </a:solidFill>
                  </a:rPr>
                  <a:t>Analysis</a:t>
                </a:r>
              </a:p>
            </p:txBody>
          </p:sp>
          <p:sp>
            <p:nvSpPr>
              <p:cNvPr id="8" name="TextBox 46"/>
              <p:cNvSpPr txBox="1">
                <a:spLocks noChangeArrowheads="1"/>
              </p:cNvSpPr>
              <p:nvPr/>
            </p:nvSpPr>
            <p:spPr bwMode="auto">
              <a:xfrm>
                <a:off x="1110018" y="23104916"/>
                <a:ext cx="1054112" cy="393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b="1" baseline="0">
                    <a:solidFill>
                      <a:srgbClr val="FFFF00"/>
                    </a:solidFill>
                  </a:rPr>
                  <a:t>Data</a:t>
                </a:r>
              </a:p>
            </p:txBody>
          </p:sp>
          <p:sp>
            <p:nvSpPr>
              <p:cNvPr id="9" name="TextBox 47"/>
              <p:cNvSpPr txBox="1">
                <a:spLocks noChangeArrowheads="1"/>
              </p:cNvSpPr>
              <p:nvPr/>
            </p:nvSpPr>
            <p:spPr bwMode="auto">
              <a:xfrm>
                <a:off x="2879173" y="24570304"/>
                <a:ext cx="2266335" cy="393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b="1" baseline="0">
                    <a:solidFill>
                      <a:srgbClr val="FFFF00"/>
                    </a:solidFill>
                  </a:rPr>
                  <a:t>Computation</a:t>
                </a:r>
              </a:p>
            </p:txBody>
          </p:sp>
          <p:sp>
            <p:nvSpPr>
              <p:cNvPr id="10" name="TextBox 48"/>
              <p:cNvSpPr txBox="1">
                <a:spLocks noChangeArrowheads="1"/>
              </p:cNvSpPr>
              <p:nvPr/>
            </p:nvSpPr>
            <p:spPr bwMode="auto">
              <a:xfrm>
                <a:off x="6393876" y="24875817"/>
                <a:ext cx="1306536" cy="393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b="1" baseline="0">
                    <a:solidFill>
                      <a:srgbClr val="FFFF00"/>
                    </a:solidFill>
                  </a:rPr>
                  <a:t>Ingest</a:t>
                </a:r>
              </a:p>
            </p:txBody>
          </p:sp>
          <p:sp>
            <p:nvSpPr>
              <p:cNvPr id="11" name="TextBox 50"/>
              <p:cNvSpPr txBox="1">
                <a:spLocks noChangeArrowheads="1"/>
              </p:cNvSpPr>
              <p:nvPr/>
            </p:nvSpPr>
            <p:spPr bwMode="auto">
              <a:xfrm>
                <a:off x="4284308" y="26123950"/>
                <a:ext cx="1424826" cy="393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b="1" baseline="0">
                    <a:solidFill>
                      <a:srgbClr val="FFFF00"/>
                    </a:solidFill>
                  </a:rPr>
                  <a:t>Sensor</a:t>
                </a:r>
              </a:p>
            </p:txBody>
          </p:sp>
          <p:sp>
            <p:nvSpPr>
              <p:cNvPr id="12" name="TextBox 53"/>
              <p:cNvSpPr txBox="1">
                <a:spLocks noChangeArrowheads="1"/>
              </p:cNvSpPr>
              <p:nvPr/>
            </p:nvSpPr>
            <p:spPr bwMode="auto">
              <a:xfrm>
                <a:off x="6663429" y="26794137"/>
                <a:ext cx="1424826" cy="393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b="1" baseline="0">
                    <a:solidFill>
                      <a:srgbClr val="FFFF00"/>
                    </a:solidFill>
                  </a:rPr>
                  <a:t>Sensor</a:t>
                </a:r>
              </a:p>
            </p:txBody>
          </p:sp>
          <p:sp>
            <p:nvSpPr>
              <p:cNvPr id="13" name="TextBox 55"/>
              <p:cNvSpPr txBox="1">
                <a:spLocks noChangeArrowheads="1"/>
              </p:cNvSpPr>
              <p:nvPr/>
            </p:nvSpPr>
            <p:spPr bwMode="auto">
              <a:xfrm>
                <a:off x="3345375" y="26676514"/>
                <a:ext cx="1424826" cy="393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b="1" baseline="0">
                    <a:solidFill>
                      <a:srgbClr val="FFFF00"/>
                    </a:solidFill>
                  </a:rPr>
                  <a:t>Sensor</a:t>
                </a:r>
              </a:p>
            </p:txBody>
          </p:sp>
          <p:sp>
            <p:nvSpPr>
              <p:cNvPr id="14" name="TextBox 56"/>
              <p:cNvSpPr txBox="1">
                <a:spLocks noChangeArrowheads="1"/>
              </p:cNvSpPr>
              <p:nvPr/>
            </p:nvSpPr>
            <p:spPr bwMode="auto">
              <a:xfrm>
                <a:off x="1204231" y="25857852"/>
                <a:ext cx="1424826" cy="393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b="1" baseline="0">
                    <a:solidFill>
                      <a:srgbClr val="FFFF00"/>
                    </a:solidFill>
                  </a:rPr>
                  <a:t>Sensor</a:t>
                </a:r>
              </a:p>
            </p:txBody>
          </p:sp>
          <p:sp>
            <p:nvSpPr>
              <p:cNvPr id="15" name="TextBox 57"/>
              <p:cNvSpPr txBox="1">
                <a:spLocks noChangeArrowheads="1"/>
              </p:cNvSpPr>
              <p:nvPr/>
            </p:nvSpPr>
            <p:spPr bwMode="auto">
              <a:xfrm>
                <a:off x="2505931" y="25235235"/>
                <a:ext cx="1424826" cy="393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100" b="1" baseline="0">
                    <a:solidFill>
                      <a:srgbClr val="FFFF00"/>
                    </a:solidFill>
                  </a:rPr>
                  <a:t>Sensor</a:t>
                </a:r>
              </a:p>
            </p:txBody>
          </p:sp>
        </p:grpSp>
      </p:grp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-1" y="1001888"/>
            <a:ext cx="4543779" cy="585611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rgbClr val="3366FF">
                    <a:alpha val="0"/>
                  </a:srgbClr>
                </a:gs>
                <a:gs pos="51000">
                  <a:srgbClr val="000090"/>
                </a:gs>
                <a:gs pos="100000">
                  <a:srgbClr val="3366FF">
                    <a:alpha val="0"/>
                  </a:srgbClr>
                </a:gs>
              </a:gsLst>
              <a:lin ang="16200000" scaled="0"/>
              <a:tileRect/>
            </a:gradFill>
            <a:miter lim="800000"/>
            <a:headEnd/>
            <a:tailEnd/>
          </a:ln>
        </p:spPr>
        <p:txBody>
          <a:bodyPr lIns="182880" tIns="320040" rIns="274320" bIns="137160"/>
          <a:lstStyle/>
          <a:p>
            <a:pPr marL="228600" indent="-228600" eaLnBrk="0" hangingPunct="0">
              <a:spcBef>
                <a:spcPts val="600"/>
              </a:spcBef>
              <a:defRPr/>
            </a:pPr>
            <a:r>
              <a:rPr lang="en-US" sz="1800" baseline="0" dirty="0">
                <a:solidFill>
                  <a:srgbClr val="000090"/>
                </a:solidFill>
                <a:latin typeface="Arial Black" charset="0"/>
                <a:ea typeface="MS PGothic" pitchFamily="34" charset="-128"/>
              </a:rPr>
              <a:t>Research Issues:</a:t>
            </a:r>
          </a:p>
          <a:p>
            <a:pPr marL="228600" indent="-228600" eaLnBrk="0" hangingPunct="0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1800" baseline="0" dirty="0">
                <a:ea typeface="MS PGothic" pitchFamily="34" charset="-128"/>
              </a:rPr>
              <a:t>How to utilize minimum resources to transmit intrusion data and achieve high detection rate?</a:t>
            </a:r>
          </a:p>
          <a:p>
            <a:pPr marL="228600" indent="-228600" eaLnBrk="0" hangingPunct="0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1800" baseline="0" dirty="0">
                <a:ea typeface="MS PGothic" pitchFamily="34" charset="-128"/>
              </a:rPr>
              <a:t>How to accelerate filtering and pattern matching while preserving detection rates?</a:t>
            </a:r>
            <a:endParaRPr lang="en-US" sz="1800" baseline="0" dirty="0">
              <a:solidFill>
                <a:srgbClr val="000090"/>
              </a:solidFill>
              <a:latin typeface="Arial Black" charset="0"/>
              <a:ea typeface="MS PGothic" pitchFamily="34" charset="-128"/>
            </a:endParaRPr>
          </a:p>
          <a:p>
            <a:pPr marL="228600" indent="-228600" eaLnBrk="0" hangingPunct="0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1800" baseline="0" dirty="0">
                <a:ea typeface="MS PGothic" pitchFamily="34" charset="-128"/>
              </a:rPr>
              <a:t>Are there suitable sampling and</a:t>
            </a:r>
            <a:r>
              <a:rPr lang="en-US" sz="1800" baseline="0" dirty="0" smtClean="0">
                <a:ea typeface="MS PGothic" pitchFamily="34" charset="-128"/>
              </a:rPr>
              <a:t> </a:t>
            </a:r>
            <a:br>
              <a:rPr lang="en-US" sz="1800" baseline="0" dirty="0" smtClean="0">
                <a:ea typeface="MS PGothic" pitchFamily="34" charset="-128"/>
              </a:rPr>
            </a:br>
            <a:r>
              <a:rPr lang="en-US" sz="1800" baseline="0" dirty="0" smtClean="0">
                <a:ea typeface="MS PGothic" pitchFamily="34" charset="-128"/>
              </a:rPr>
              <a:t>in-network </a:t>
            </a:r>
            <a:r>
              <a:rPr lang="en-US" sz="1800" baseline="0" dirty="0">
                <a:ea typeface="MS PGothic" pitchFamily="34" charset="-128"/>
              </a:rPr>
              <a:t>aggregation techniques?</a:t>
            </a:r>
          </a:p>
          <a:p>
            <a:pPr marL="228600" indent="-228600" eaLnBrk="0" hangingPunct="0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1800" baseline="0" dirty="0">
                <a:ea typeface="MS PGothic" pitchFamily="34" charset="-128"/>
              </a:rPr>
              <a:t>Can we perform an information theoretic evaluation of detection accuracy in bandwidth-restricted environments?</a:t>
            </a:r>
          </a:p>
          <a:p>
            <a:pPr marL="228600" indent="-228600" eaLnBrk="0" hangingPunct="0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1800" baseline="0" dirty="0">
                <a:ea typeface="MS PGothic" pitchFamily="34" charset="-128"/>
              </a:rPr>
              <a:t>How to empirically characterize loss of detection accuracy in bandwidth-restricted environments?</a:t>
            </a:r>
          </a:p>
          <a:p>
            <a:pPr marL="228600" indent="-228600" eaLnBrk="0" hangingPunct="0">
              <a:spcBef>
                <a:spcPts val="800"/>
              </a:spcBef>
              <a:buFont typeface="Arial" charset="0"/>
              <a:buChar char="•"/>
              <a:defRPr/>
            </a:pPr>
            <a:endParaRPr lang="en-US" sz="1800" baseline="0" dirty="0">
              <a:latin typeface="Arial Black" charset="0"/>
              <a:ea typeface="MS PGothic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360333" y="987778"/>
            <a:ext cx="4783667" cy="5870221"/>
          </a:xfrm>
          <a:prstGeom prst="rect">
            <a:avLst/>
          </a:prstGeom>
          <a:noFill/>
          <a:ln w="9525">
            <a:gradFill flip="none" rotWithShape="1">
              <a:gsLst>
                <a:gs pos="13000">
                  <a:srgbClr val="3366FF">
                    <a:alpha val="0"/>
                  </a:srgbClr>
                </a:gs>
                <a:gs pos="62000">
                  <a:srgbClr val="000090"/>
                </a:gs>
                <a:gs pos="95000">
                  <a:srgbClr val="3366FF">
                    <a:alpha val="0"/>
                  </a:srgbClr>
                </a:gs>
              </a:gsLst>
              <a:lin ang="16200000" scaled="0"/>
              <a:tileRect/>
            </a:gradFill>
            <a:miter lim="800000"/>
            <a:headEnd/>
            <a:tailEnd/>
          </a:ln>
          <a:effectLst/>
        </p:spPr>
        <p:txBody>
          <a:bodyPr lIns="182880" tIns="320040" rIns="274320" bIns="137160"/>
          <a:lstStyle/>
          <a:p>
            <a:pPr marL="347663" indent="-228600">
              <a:spcBef>
                <a:spcPts val="800"/>
              </a:spcBef>
              <a:tabLst>
                <a:tab pos="347663" algn="l"/>
              </a:tabLst>
              <a:defRPr/>
            </a:pPr>
            <a:r>
              <a:rPr lang="en-US" sz="1800" baseline="0" dirty="0">
                <a:solidFill>
                  <a:srgbClr val="000090"/>
                </a:solidFill>
                <a:latin typeface="Arial Black" charset="0"/>
                <a:ea typeface="MS PGothic" pitchFamily="34" charset="-128"/>
              </a:rPr>
              <a:t>Research Issues:</a:t>
            </a:r>
          </a:p>
          <a:p>
            <a:pPr marL="347663" indent="-228600">
              <a:spcBef>
                <a:spcPts val="800"/>
              </a:spcBef>
              <a:buFont typeface="Arial" charset="0"/>
              <a:buChar char="•"/>
              <a:tabLst>
                <a:tab pos="347663" algn="l"/>
              </a:tabLst>
              <a:defRPr/>
            </a:pPr>
            <a:r>
              <a:rPr lang="en-US" sz="1800" baseline="0" dirty="0">
                <a:ea typeface="MS PGothic" pitchFamily="34" charset="-128"/>
              </a:rPr>
              <a:t>Why are attempts to develop effective visualizations for cyber defense so unsuccessful?</a:t>
            </a:r>
          </a:p>
          <a:p>
            <a:pPr marL="347663" indent="-228600">
              <a:spcBef>
                <a:spcPts val="800"/>
              </a:spcBef>
              <a:buFont typeface="Arial" charset="0"/>
              <a:buChar char="•"/>
              <a:tabLst>
                <a:tab pos="347663" algn="l"/>
              </a:tabLst>
              <a:defRPr/>
            </a:pPr>
            <a:r>
              <a:rPr lang="en-US" sz="1800" baseline="0" dirty="0">
                <a:ea typeface="MS PGothic" pitchFamily="34" charset="-128"/>
              </a:rPr>
              <a:t>Is there a better way to do quantitative user-independent evaluation of cyber defense visualization techniques?</a:t>
            </a:r>
          </a:p>
          <a:p>
            <a:pPr marL="347663" indent="-228600">
              <a:spcBef>
                <a:spcPts val="800"/>
              </a:spcBef>
              <a:buFont typeface="Arial" charset="0"/>
              <a:buChar char="•"/>
              <a:tabLst>
                <a:tab pos="347663" algn="l"/>
              </a:tabLst>
              <a:defRPr/>
            </a:pPr>
            <a:r>
              <a:rPr lang="en-US" sz="1800" baseline="0" dirty="0">
                <a:ea typeface="MS PGothic" pitchFamily="34" charset="-128"/>
              </a:rPr>
              <a:t>Does the cyber analyst need a broader network context, and what could it be?</a:t>
            </a:r>
          </a:p>
          <a:p>
            <a:pPr marL="347663" indent="-228600">
              <a:spcBef>
                <a:spcPts val="800"/>
              </a:spcBef>
              <a:buFont typeface="Arial" charset="0"/>
              <a:buChar char="•"/>
              <a:tabLst>
                <a:tab pos="347663" algn="l"/>
              </a:tabLst>
              <a:defRPr/>
            </a:pPr>
            <a:r>
              <a:rPr lang="en-US" sz="1800" baseline="0" dirty="0">
                <a:ea typeface="MS PGothic" pitchFamily="34" charset="-128"/>
              </a:rPr>
              <a:t>Can we leverage neuroscience?</a:t>
            </a:r>
          </a:p>
          <a:p>
            <a:pPr marL="346075" lvl="1" indent="-234950">
              <a:spcBef>
                <a:spcPts val="800"/>
              </a:spcBef>
              <a:buFont typeface="Arial" charset="0"/>
              <a:buChar char="•"/>
              <a:tabLst>
                <a:tab pos="347663" algn="l"/>
              </a:tabLst>
              <a:defRPr/>
            </a:pPr>
            <a:r>
              <a:rPr lang="en-US" sz="1800" baseline="0" dirty="0">
                <a:ea typeface="MS PGothic" pitchFamily="34" charset="-128"/>
              </a:rPr>
              <a:t>Are there better way to aggregate information for better anomaly detection by human analyst?</a:t>
            </a:r>
            <a:endParaRPr lang="en-US" sz="1800" baseline="0" dirty="0">
              <a:solidFill>
                <a:srgbClr val="000090"/>
              </a:solidFill>
              <a:latin typeface="Arial Black" charset="0"/>
              <a:ea typeface="MS PGothic" pitchFamily="34" charset="-128"/>
            </a:endParaRPr>
          </a:p>
          <a:p>
            <a:pPr marL="576263" lvl="1" indent="-228600">
              <a:spcBef>
                <a:spcPts val="800"/>
              </a:spcBef>
              <a:tabLst>
                <a:tab pos="347663" algn="l"/>
              </a:tabLst>
              <a:defRPr/>
            </a:pPr>
            <a:endParaRPr lang="en-US" sz="1800" baseline="0" dirty="0">
              <a:ea typeface="MS PGothic" pitchFamily="34" charset="-128"/>
            </a:endParaRPr>
          </a:p>
          <a:p>
            <a:pPr marL="576263" lvl="1" indent="-228600">
              <a:spcBef>
                <a:spcPts val="800"/>
              </a:spcBef>
              <a:tabLst>
                <a:tab pos="347663" algn="l"/>
              </a:tabLst>
              <a:defRPr/>
            </a:pPr>
            <a:endParaRPr lang="en-US" sz="1800" baseline="0" dirty="0">
              <a:ea typeface="MS PGothic" pitchFamily="34" charset="-128"/>
            </a:endParaRPr>
          </a:p>
          <a:p>
            <a:pPr marL="576263" lvl="1" indent="-228600">
              <a:spcBef>
                <a:spcPts val="800"/>
              </a:spcBef>
              <a:tabLst>
                <a:tab pos="347663" algn="l"/>
              </a:tabLst>
              <a:defRPr/>
            </a:pPr>
            <a:endParaRPr lang="en-US" sz="1800" baseline="0" dirty="0">
              <a:ea typeface="MS PGothic" pitchFamily="34" charset="-128"/>
            </a:endParaRPr>
          </a:p>
        </p:txBody>
      </p:sp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D0000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0" y="990600"/>
            <a:ext cx="876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68261" y="85065"/>
            <a:ext cx="4996518" cy="93133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ts val="2000"/>
              </a:lnSpc>
              <a:defRPr/>
            </a:pPr>
            <a:r>
              <a:rPr lang="en-US" sz="1800" dirty="0" smtClean="0"/>
              <a:t>Example: </a:t>
            </a:r>
            <a:r>
              <a:rPr sz="1800" dirty="0" smtClean="0"/>
              <a:t>Aggregation </a:t>
            </a:r>
            <a:r>
              <a:rPr sz="1800" dirty="0"/>
              <a:t>&amp; </a:t>
            </a:r>
            <a:r>
              <a:rPr lang="en-US" sz="1800" dirty="0"/>
              <a:t/>
            </a:r>
            <a:br>
              <a:rPr lang="en-US" sz="1800" dirty="0"/>
            </a:br>
            <a:r>
              <a:rPr sz="1800" dirty="0"/>
              <a:t>Visualization </a:t>
            </a:r>
            <a:r>
              <a:rPr sz="1800" dirty="0" smtClean="0"/>
              <a:t>for </a:t>
            </a:r>
            <a:r>
              <a:rPr lang="en-US" sz="1800" dirty="0" smtClean="0"/>
              <a:t>Anticipation </a:t>
            </a:r>
            <a:br>
              <a:rPr lang="en-US" sz="1800" dirty="0" smtClean="0"/>
            </a:br>
            <a:r>
              <a:rPr lang="en-US" sz="1800" dirty="0" smtClean="0"/>
              <a:t>of Attacks</a:t>
            </a:r>
            <a:endParaRPr sz="1800" dirty="0"/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112888" y="3708399"/>
            <a:ext cx="4081463" cy="2903538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5400000">
              <a:srgbClr val="000000">
                <a:alpha val="43000"/>
              </a:srgb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55" y="990424"/>
            <a:ext cx="42751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502990" y="983412"/>
            <a:ext cx="4641010" cy="5434642"/>
          </a:xfrm>
          <a:prstGeom prst="rect">
            <a:avLst/>
          </a:prstGeom>
          <a:noFill/>
          <a:ln w="9525">
            <a:gradFill flip="none" rotWithShape="1">
              <a:gsLst>
                <a:gs pos="13000">
                  <a:srgbClr val="3366FF">
                    <a:alpha val="0"/>
                  </a:srgbClr>
                </a:gs>
                <a:gs pos="62000">
                  <a:srgbClr val="000090"/>
                </a:gs>
                <a:gs pos="95000">
                  <a:srgbClr val="3366FF">
                    <a:alpha val="0"/>
                  </a:srgbClr>
                </a:gs>
              </a:gsLst>
              <a:lin ang="16200000" scaled="0"/>
              <a:tileRect/>
            </a:gradFill>
            <a:miter lim="800000"/>
            <a:headEnd/>
            <a:tailEnd/>
          </a:ln>
        </p:spPr>
        <p:txBody>
          <a:bodyPr lIns="182880" tIns="0" rIns="274320" bIns="137160"/>
          <a:lstStyle/>
          <a:p>
            <a:pPr marL="347663" indent="-228600">
              <a:spcBef>
                <a:spcPts val="0"/>
              </a:spcBef>
              <a:tabLst>
                <a:tab pos="347663" algn="l"/>
              </a:tabLst>
              <a:defRPr/>
            </a:pPr>
            <a:r>
              <a:rPr lang="en-US" sz="2000" dirty="0">
                <a:solidFill>
                  <a:srgbClr val="000090"/>
                </a:solidFill>
                <a:latin typeface="Arial Black" charset="0"/>
                <a:ea typeface="MS PGothic" pitchFamily="34" charset="-128"/>
                <a:cs typeface="Arial" charset="0"/>
              </a:rPr>
              <a:t>Technical Objectives:</a:t>
            </a:r>
          </a:p>
          <a:p>
            <a:pPr marL="347663" indent="-228600">
              <a:spcBef>
                <a:spcPts val="600"/>
              </a:spcBef>
              <a:buFont typeface="Arial" charset="0"/>
              <a:buChar char="•"/>
              <a:tabLst>
                <a:tab pos="347663" algn="l"/>
              </a:tabLst>
              <a:defRPr/>
            </a:pPr>
            <a:r>
              <a:rPr lang="en-US" sz="1400" baseline="0" dirty="0">
                <a:latin typeface="Arial" pitchFamily="34" charset="0"/>
                <a:ea typeface="MS PGothic" pitchFamily="34" charset="-128"/>
                <a:cs typeface="Arial" charset="0"/>
              </a:rPr>
              <a:t>Approaches to aggregation of alerts that are consistent with cognitive needs of the analysts</a:t>
            </a:r>
          </a:p>
          <a:p>
            <a:pPr marL="347663" indent="-228600">
              <a:spcBef>
                <a:spcPts val="600"/>
              </a:spcBef>
              <a:buFont typeface="Arial" charset="0"/>
              <a:buChar char="•"/>
              <a:tabLst>
                <a:tab pos="347663" algn="l"/>
              </a:tabLst>
              <a:defRPr/>
            </a:pPr>
            <a:r>
              <a:rPr lang="en-US" sz="1400" baseline="0" dirty="0">
                <a:latin typeface="Arial" pitchFamily="34" charset="0"/>
                <a:ea typeface="MS PGothic" pitchFamily="34" charset="-128"/>
                <a:cs typeface="Arial" charset="0"/>
              </a:rPr>
              <a:t>Discovery of barriers to adoption of visual aids via quantitative objective evaluation </a:t>
            </a:r>
            <a:br>
              <a:rPr lang="en-US" sz="1400" baseline="0" dirty="0">
                <a:latin typeface="Arial" pitchFamily="34" charset="0"/>
                <a:ea typeface="MS PGothic" pitchFamily="34" charset="-128"/>
                <a:cs typeface="Arial" charset="0"/>
              </a:rPr>
            </a:br>
            <a:r>
              <a:rPr lang="en-US" sz="1400" baseline="0" dirty="0">
                <a:latin typeface="Arial" pitchFamily="34" charset="0"/>
                <a:ea typeface="MS PGothic" pitchFamily="34" charset="-128"/>
                <a:cs typeface="Arial" charset="0"/>
              </a:rPr>
              <a:t>of cyber analysis visualization </a:t>
            </a:r>
            <a:r>
              <a:rPr lang="en-US" sz="1400" baseline="0" dirty="0" smtClean="0">
                <a:latin typeface="Arial" pitchFamily="34" charset="0"/>
                <a:ea typeface="MS PGothic" pitchFamily="34" charset="-128"/>
                <a:cs typeface="Arial" charset="0"/>
              </a:rPr>
              <a:t>techniques</a:t>
            </a:r>
          </a:p>
          <a:p>
            <a:pPr marL="347663" indent="-228600">
              <a:spcBef>
                <a:spcPts val="600"/>
              </a:spcBef>
              <a:buFont typeface="Arial" charset="0"/>
              <a:buChar char="•"/>
              <a:tabLst>
                <a:tab pos="347663" algn="l"/>
              </a:tabLst>
              <a:defRPr/>
            </a:pPr>
            <a:endParaRPr lang="en-US" sz="1400" baseline="0" dirty="0">
              <a:latin typeface="Arial" pitchFamily="34" charset="0"/>
              <a:ea typeface="MS PGothic" pitchFamily="34" charset="-128"/>
              <a:cs typeface="Arial" charset="0"/>
            </a:endParaRPr>
          </a:p>
          <a:p>
            <a:pPr marL="347663" indent="-228600">
              <a:spcBef>
                <a:spcPts val="600"/>
              </a:spcBef>
              <a:tabLst>
                <a:tab pos="347663" algn="l"/>
              </a:tabLst>
              <a:defRPr/>
            </a:pPr>
            <a:r>
              <a:rPr lang="en-US" sz="2000" dirty="0">
                <a:solidFill>
                  <a:srgbClr val="000090"/>
                </a:solidFill>
                <a:latin typeface="Arial Black" charset="0"/>
                <a:ea typeface="MS PGothic" pitchFamily="34" charset="-128"/>
                <a:cs typeface="Arial" charset="0"/>
              </a:rPr>
              <a:t>Technical Approaches:</a:t>
            </a:r>
          </a:p>
          <a:p>
            <a:pPr marL="347663" indent="-228600">
              <a:spcBef>
                <a:spcPts val="600"/>
              </a:spcBef>
              <a:buFont typeface="Arial" charset="0"/>
              <a:buChar char="•"/>
              <a:tabLst>
                <a:tab pos="347663" algn="l"/>
              </a:tabLst>
              <a:defRPr/>
            </a:pPr>
            <a:r>
              <a:rPr lang="en-US" sz="1400" baseline="0" dirty="0">
                <a:latin typeface="Arial" pitchFamily="34" charset="0"/>
                <a:ea typeface="MS PGothic" pitchFamily="34" charset="-128"/>
                <a:cs typeface="Arial" charset="0"/>
              </a:rPr>
              <a:t>Adapt neuroscience based saliency</a:t>
            </a:r>
            <a:br>
              <a:rPr lang="en-US" sz="1400" baseline="0" dirty="0">
                <a:latin typeface="Arial" pitchFamily="34" charset="0"/>
                <a:ea typeface="MS PGothic" pitchFamily="34" charset="-128"/>
                <a:cs typeface="Arial" charset="0"/>
              </a:rPr>
            </a:br>
            <a:r>
              <a:rPr lang="en-US" sz="1400" baseline="0" dirty="0">
                <a:latin typeface="Arial" pitchFamily="34" charset="0"/>
                <a:ea typeface="MS PGothic" pitchFamily="34" charset="-128"/>
                <a:cs typeface="Arial" charset="0"/>
              </a:rPr>
              <a:t>( with </a:t>
            </a:r>
            <a:r>
              <a:rPr lang="en-US" sz="1400" baseline="0" dirty="0" err="1">
                <a:latin typeface="Arial" pitchFamily="34" charset="0"/>
                <a:ea typeface="MS PGothic" pitchFamily="34" charset="-128"/>
                <a:cs typeface="Arial" charset="0"/>
              </a:rPr>
              <a:t>Itti</a:t>
            </a:r>
            <a:r>
              <a:rPr lang="en-US" sz="1400" baseline="0" dirty="0">
                <a:latin typeface="Arial" pitchFamily="34" charset="0"/>
                <a:ea typeface="MS PGothic" pitchFamily="34" charset="-128"/>
                <a:cs typeface="Arial" charset="0"/>
              </a:rPr>
              <a:t>, USC)</a:t>
            </a:r>
          </a:p>
          <a:p>
            <a:pPr marL="346075" lvl="1" indent="-234950">
              <a:spcBef>
                <a:spcPts val="600"/>
              </a:spcBef>
              <a:buFont typeface="Arial" charset="0"/>
              <a:buChar char="•"/>
              <a:tabLst>
                <a:tab pos="347663" algn="l"/>
              </a:tabLst>
              <a:defRPr/>
            </a:pPr>
            <a:r>
              <a:rPr lang="en-US" sz="1400" baseline="0" dirty="0">
                <a:latin typeface="Arial" pitchFamily="34" charset="0"/>
                <a:ea typeface="MS PGothic" pitchFamily="34" charset="-128"/>
                <a:cs typeface="Arial" charset="0"/>
              </a:rPr>
              <a:t>Investigation of effects of alert aggregation </a:t>
            </a:r>
          </a:p>
          <a:p>
            <a:pPr marL="346075" lvl="1" indent="-234950">
              <a:spcBef>
                <a:spcPts val="600"/>
              </a:spcBef>
              <a:buFont typeface="Arial" charset="0"/>
              <a:buChar char="•"/>
              <a:tabLst>
                <a:tab pos="347663" algn="l"/>
              </a:tabLst>
              <a:defRPr/>
            </a:pPr>
            <a:r>
              <a:rPr lang="en-US" sz="1400" baseline="0" dirty="0">
                <a:latin typeface="Arial" pitchFamily="34" charset="0"/>
                <a:ea typeface="MS PGothic" pitchFamily="34" charset="-128"/>
                <a:cs typeface="Arial" charset="0"/>
              </a:rPr>
              <a:t>Explore the paradigm of fine-grain characterization to improve detection accuracy (with </a:t>
            </a:r>
            <a:r>
              <a:rPr lang="en-US" sz="1400" baseline="0" dirty="0" err="1">
                <a:latin typeface="Arial" pitchFamily="34" charset="0"/>
                <a:ea typeface="MS PGothic" pitchFamily="34" charset="-128"/>
                <a:cs typeface="Arial" charset="0"/>
              </a:rPr>
              <a:t>Arbaugh</a:t>
            </a:r>
            <a:r>
              <a:rPr lang="en-US" sz="1400" baseline="0" dirty="0">
                <a:latin typeface="Arial" pitchFamily="34" charset="0"/>
                <a:ea typeface="MS PGothic" pitchFamily="34" charset="-128"/>
                <a:cs typeface="Arial" charset="0"/>
              </a:rPr>
              <a:t>, UMD)</a:t>
            </a:r>
          </a:p>
          <a:p>
            <a:pPr marL="576263" lvl="1" indent="-228600">
              <a:spcBef>
                <a:spcPts val="600"/>
              </a:spcBef>
              <a:tabLst>
                <a:tab pos="347663" algn="l"/>
              </a:tabLst>
              <a:defRPr/>
            </a:pPr>
            <a:endParaRPr lang="en-US" sz="2000" dirty="0" smtClean="0">
              <a:latin typeface="Arial" pitchFamily="34" charset="0"/>
              <a:ea typeface="MS PGothic" pitchFamily="34" charset="-128"/>
              <a:cs typeface="Arial" charset="0"/>
            </a:endParaRPr>
          </a:p>
          <a:p>
            <a:pPr marL="347472" lvl="1" indent="-228600">
              <a:spcBef>
                <a:spcPts val="600"/>
              </a:spcBef>
              <a:tabLst>
                <a:tab pos="347663" algn="l"/>
              </a:tabLst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 Black" charset="0"/>
                <a:ea typeface="MS PGothic" pitchFamily="34" charset="-128"/>
                <a:cs typeface="Arial" charset="0"/>
              </a:rPr>
              <a:t>Prior </a:t>
            </a:r>
            <a:r>
              <a:rPr lang="en-US" sz="2000" dirty="0">
                <a:solidFill>
                  <a:srgbClr val="000090"/>
                </a:solidFill>
                <a:latin typeface="Arial Black" charset="0"/>
                <a:ea typeface="MS PGothic" pitchFamily="34" charset="-128"/>
                <a:cs typeface="Arial" charset="0"/>
              </a:rPr>
              <a:t>Accomplishments:</a:t>
            </a:r>
          </a:p>
          <a:p>
            <a:pPr marL="576263" lvl="1" indent="-228600">
              <a:spcBef>
                <a:spcPts val="600"/>
              </a:spcBef>
              <a:buFont typeface="Arial" pitchFamily="34" charset="0"/>
              <a:buChar char="•"/>
              <a:tabLst>
                <a:tab pos="347663" algn="l"/>
              </a:tabLst>
              <a:defRPr/>
            </a:pPr>
            <a:r>
              <a:rPr lang="en-US" sz="1400" baseline="0" dirty="0">
                <a:latin typeface="Arial" pitchFamily="34" charset="0"/>
                <a:ea typeface="MS PGothic" pitchFamily="34" charset="-128"/>
                <a:cs typeface="Arial" charset="0"/>
              </a:rPr>
              <a:t>Prototyped innovative network visualizations to support anomaly detection</a:t>
            </a:r>
          </a:p>
          <a:p>
            <a:pPr marL="576263" lvl="1" indent="-228600">
              <a:spcBef>
                <a:spcPts val="600"/>
              </a:spcBef>
              <a:buFont typeface="Arial" pitchFamily="34" charset="0"/>
              <a:buChar char="•"/>
              <a:tabLst>
                <a:tab pos="347663" algn="l"/>
              </a:tabLst>
              <a:defRPr/>
            </a:pPr>
            <a:r>
              <a:rPr lang="en-US" sz="1400" baseline="0" dirty="0">
                <a:latin typeface="Arial" pitchFamily="34" charset="0"/>
                <a:ea typeface="MS PGothic" pitchFamily="34" charset="-128"/>
                <a:cs typeface="Arial" charset="0"/>
              </a:rPr>
              <a:t>Developed Interrogator Alert Correlation tool</a:t>
            </a:r>
          </a:p>
          <a:p>
            <a:pPr marL="576263" lvl="1" indent="-228600">
              <a:spcBef>
                <a:spcPts val="600"/>
              </a:spcBef>
              <a:tabLst>
                <a:tab pos="347663" algn="l"/>
              </a:tabLst>
              <a:defRPr/>
            </a:pPr>
            <a:endParaRPr lang="en-US" sz="1600" baseline="0" dirty="0">
              <a:latin typeface="Arial" pitchFamily="34" charset="0"/>
              <a:ea typeface="MS PGothic" pitchFamily="34" charset="-128"/>
              <a:cs typeface="Arial" charset="0"/>
            </a:endParaRPr>
          </a:p>
          <a:p>
            <a:pPr marL="576263" lvl="1" indent="-228600">
              <a:spcBef>
                <a:spcPts val="600"/>
              </a:spcBef>
              <a:tabLst>
                <a:tab pos="347663" algn="l"/>
              </a:tabLst>
              <a:defRPr/>
            </a:pPr>
            <a:endParaRPr lang="en-US" sz="1600" baseline="0" dirty="0">
              <a:latin typeface="Arial" pitchFamily="34" charset="0"/>
              <a:ea typeface="MS PGothic" pitchFamily="34" charset="-128"/>
              <a:cs typeface="Arial" charset="0"/>
            </a:endParaRPr>
          </a:p>
          <a:p>
            <a:pPr marL="576263" lvl="1" indent="-228600">
              <a:spcBef>
                <a:spcPts val="600"/>
              </a:spcBef>
              <a:tabLst>
                <a:tab pos="347663" algn="l"/>
              </a:tabLst>
              <a:defRPr/>
            </a:pPr>
            <a:endParaRPr lang="en-US" sz="2000" dirty="0">
              <a:latin typeface="Arial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843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D0000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0" y="990600"/>
            <a:ext cx="876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/>
          </a:p>
        </p:txBody>
      </p:sp>
      <p:sp>
        <p:nvSpPr>
          <p:cNvPr id="18437" name="Title 6"/>
          <p:cNvSpPr>
            <a:spLocks noGrp="1"/>
          </p:cNvSpPr>
          <p:nvPr>
            <p:ph type="title"/>
          </p:nvPr>
        </p:nvSpPr>
        <p:spPr bwMode="auto">
          <a:xfrm>
            <a:off x="2662084" y="245211"/>
            <a:ext cx="4608871" cy="5014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/>
              <a:t>Aggregation &amp; Visualization for Intrusion Analyst</a:t>
            </a: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76200" y="3581400"/>
            <a:ext cx="4081463" cy="2903538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976313"/>
            <a:ext cx="42751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RDEC_template">
  <a:themeElements>
    <a:clrScheme name="CERDEC_template 9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8B001D"/>
      </a:accent1>
      <a:accent2>
        <a:srgbClr val="808080"/>
      </a:accent2>
      <a:accent3>
        <a:srgbClr val="FFFFFF"/>
      </a:accent3>
      <a:accent4>
        <a:srgbClr val="000000"/>
      </a:accent4>
      <a:accent5>
        <a:srgbClr val="C4AAAB"/>
      </a:accent5>
      <a:accent6>
        <a:srgbClr val="737373"/>
      </a:accent6>
      <a:hlink>
        <a:srgbClr val="8B001D"/>
      </a:hlink>
      <a:folHlink>
        <a:srgbClr val="BCAE7A"/>
      </a:folHlink>
    </a:clrScheme>
    <a:fontScheme name="CERDEC_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CERDEC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DEC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DEC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DEC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DEC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DEC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DEC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DEC_template 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B001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C4AAAB"/>
        </a:accent5>
        <a:accent6>
          <a:srgbClr val="737373"/>
        </a:accent6>
        <a:hlink>
          <a:srgbClr val="BCAE7A"/>
        </a:hlink>
        <a:folHlink>
          <a:srgbClr val="BCAE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DEC_template 9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8B001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C4AAAB"/>
        </a:accent5>
        <a:accent6>
          <a:srgbClr val="737373"/>
        </a:accent6>
        <a:hlink>
          <a:srgbClr val="8B001D"/>
        </a:hlink>
        <a:folHlink>
          <a:srgbClr val="BCAE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6484</TotalTime>
  <Words>388</Words>
  <Application>Microsoft Macintosh PowerPoint</Application>
  <PresentationFormat>On-screen Show (4:3)</PresentationFormat>
  <Paragraphs>124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CERDEC_template</vt:lpstr>
      <vt:lpstr>PowerPoint Presentation</vt:lpstr>
      <vt:lpstr>Data Scale</vt:lpstr>
      <vt:lpstr>Advanced Persistent Threat</vt:lpstr>
      <vt:lpstr>ARL Cyber Research Portfolio</vt:lpstr>
      <vt:lpstr>Characteristic Problems  in Science of Cyber</vt:lpstr>
      <vt:lpstr>Characteristic Problems  in Science of Cyber (2)</vt:lpstr>
      <vt:lpstr>Example: Intrusion Detection  for Converged &amp; Mobile Tactical Networks</vt:lpstr>
      <vt:lpstr>Example: Aggregation &amp;  Visualization for Anticipation  of Attacks</vt:lpstr>
      <vt:lpstr>Aggregation &amp; Visualization for Intrusion Analyst</vt:lpstr>
      <vt:lpstr>Intrusion Detection</vt:lpstr>
      <vt:lpstr>Cyber Maneuver</vt:lpstr>
      <vt:lpstr>Unified Intra-CyberSecurity Theory</vt:lpstr>
      <vt:lpstr>Conclusions</vt:lpstr>
      <vt:lpstr>Joint Research</vt:lpstr>
    </vt:vector>
  </TitlesOfParts>
  <Company>HQ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keith.schoeneick</dc:creator>
  <cp:lastModifiedBy>Katie Dey</cp:lastModifiedBy>
  <cp:revision>82</cp:revision>
  <dcterms:created xsi:type="dcterms:W3CDTF">2012-08-21T14:32:29Z</dcterms:created>
  <dcterms:modified xsi:type="dcterms:W3CDTF">2012-12-03T14:57:01Z</dcterms:modified>
</cp:coreProperties>
</file>