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1281" autoAdjust="0"/>
  </p:normalViewPr>
  <p:slideViewPr>
    <p:cSldViewPr>
      <p:cViewPr>
        <p:scale>
          <a:sx n="54" d="100"/>
          <a:sy n="54" d="100"/>
        </p:scale>
        <p:origin x="-888" y="-80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6C332-B162-CF42-AAD6-2CFF63B6B32F}" type="doc">
      <dgm:prSet loTypeId="urn:microsoft.com/office/officeart/2005/8/layout/radial4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95EBDBE-C64F-8144-979D-E76AD2C19B73}">
      <dgm:prSet phldrT="[Text]" custT="1"/>
      <dgm:spPr/>
      <dgm:t>
        <a:bodyPr/>
        <a:lstStyle/>
        <a:p>
          <a:r>
            <a:rPr lang="en-US" sz="3200" smtClean="0"/>
            <a:t>Policy Change</a:t>
          </a:r>
          <a:endParaRPr lang="en-US" sz="3200" dirty="0"/>
        </a:p>
      </dgm:t>
    </dgm:pt>
    <dgm:pt modelId="{DD8C2895-ACB8-2B4F-9BB6-97DCB41525BA}" type="parTrans" cxnId="{D85E16B5-FEE7-4F4E-9D84-8DACCD4B4BC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F268CAE-88FA-0148-BA0F-50104543C20A}" type="sibTrans" cxnId="{D85E16B5-FEE7-4F4E-9D84-8DACCD4B4BC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613FE64-D2AB-8A4C-89ED-BC7E888534FC}">
      <dgm:prSet phldrT="[Text]" custT="1"/>
      <dgm:spPr/>
      <dgm:t>
        <a:bodyPr/>
        <a:lstStyle/>
        <a:p>
          <a:r>
            <a:rPr lang="en-GB" sz="2000" smtClean="0">
              <a:latin typeface="Arial" charset="0"/>
              <a:ea typeface="ＭＳ Ｐゴシック" charset="0"/>
              <a:cs typeface="Arial" charset="0"/>
            </a:rPr>
            <a:t>New security requirements emerge </a:t>
          </a:r>
          <a:endParaRPr lang="en-US" sz="2000" dirty="0"/>
        </a:p>
      </dgm:t>
    </dgm:pt>
    <dgm:pt modelId="{567C2485-3F04-074A-8F13-4A46388BF2F1}" type="parTrans" cxnId="{21AE8AAD-0FB8-8D44-88A0-8D15444AB3E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2232542-9E59-694B-BEF0-C63259136213}" type="sibTrans" cxnId="{21AE8AAD-0FB8-8D44-88A0-8D15444AB3E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72345B-C0B8-194A-8AE5-AC3A1BC03A57}">
      <dgm:prSet phldrT="[Text]" custT="1"/>
      <dgm:spPr/>
      <dgm:t>
        <a:bodyPr/>
        <a:lstStyle/>
        <a:p>
          <a:r>
            <a:rPr lang="en-GB" sz="2000" dirty="0" smtClean="0">
              <a:latin typeface="Arial" charset="0"/>
              <a:ea typeface="ＭＳ Ｐゴシック" charset="0"/>
              <a:cs typeface="Arial" charset="0"/>
            </a:rPr>
            <a:t>The business environment changes</a:t>
          </a:r>
          <a:endParaRPr lang="en-US" sz="2000" dirty="0"/>
        </a:p>
      </dgm:t>
    </dgm:pt>
    <dgm:pt modelId="{0E6433E0-5248-304E-BEF0-F1FFDC253DA9}" type="parTrans" cxnId="{37274469-C7F5-3F47-986C-DE737A73720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F4F360-5D68-D148-ABB3-BD7EBCF005AA}" type="sibTrans" cxnId="{37274469-C7F5-3F47-986C-DE737A73720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97B0510-1748-CE46-A07D-BC1B4B7A3200}">
      <dgm:prSet phldrT="[Text]" custT="1"/>
      <dgm:spPr/>
      <dgm:t>
        <a:bodyPr/>
        <a:lstStyle/>
        <a:p>
          <a:r>
            <a:rPr lang="en-GB" sz="2000" dirty="0" smtClean="0">
              <a:latin typeface="Arial" charset="0"/>
              <a:ea typeface="ＭＳ Ｐゴシック" charset="0"/>
              <a:cs typeface="Arial" charset="0"/>
            </a:rPr>
            <a:t>New computers and resources are added</a:t>
          </a:r>
          <a:endParaRPr lang="en-US" sz="2000" dirty="0"/>
        </a:p>
      </dgm:t>
    </dgm:pt>
    <dgm:pt modelId="{20C177C1-5541-8945-9D71-2967D76875AA}" type="parTrans" cxnId="{BF761659-BB10-B245-8B1B-0770BD39160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B23A1D7-E524-5B42-87EE-1E870540969D}" type="sibTrans" cxnId="{BF761659-BB10-B245-8B1B-0770BD39160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B6B4707-40FA-F148-BA5C-DE22A7E4DD57}">
      <dgm:prSet phldrT="[Text]" custT="1"/>
      <dgm:spPr/>
      <dgm:t>
        <a:bodyPr/>
        <a:lstStyle/>
        <a:p>
          <a:r>
            <a:rPr lang="en-GB" sz="2000" dirty="0" smtClean="0">
              <a:latin typeface="Arial" charset="0"/>
              <a:ea typeface="ＭＳ Ｐゴシック" charset="0"/>
              <a:cs typeface="Arial" charset="0"/>
            </a:rPr>
            <a:t>Repair policy faults</a:t>
          </a:r>
          <a:endParaRPr lang="en-US" sz="2000" dirty="0"/>
        </a:p>
      </dgm:t>
    </dgm:pt>
    <dgm:pt modelId="{58AF2BFE-82F1-5444-B762-8B110453FCAD}" type="parTrans" cxnId="{6B5F497A-1C54-D840-80C2-B48B6EE23E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57C3AC-D1A0-7543-98F7-6F139D41FD77}" type="sibTrans" cxnId="{6B5F497A-1C54-D840-80C2-B48B6EE23E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13546BF-6D33-7744-B164-B18970137827}">
      <dgm:prSet phldrT="[Text]" custT="1"/>
      <dgm:spPr/>
      <dgm:t>
        <a:bodyPr/>
        <a:lstStyle/>
        <a:p>
          <a:r>
            <a:rPr lang="en-US" sz="2000" dirty="0" smtClean="0"/>
            <a:t>Other</a:t>
          </a:r>
          <a:endParaRPr lang="en-US" sz="2000" dirty="0"/>
        </a:p>
      </dgm:t>
    </dgm:pt>
    <dgm:pt modelId="{59BF00B8-1E5E-F143-AB44-8FE312741D3E}" type="parTrans" cxnId="{FF7A7C8D-95C7-3E44-942A-5011AD3026C3}">
      <dgm:prSet/>
      <dgm:spPr/>
      <dgm:t>
        <a:bodyPr/>
        <a:lstStyle/>
        <a:p>
          <a:endParaRPr lang="en-US" sz="2400"/>
        </a:p>
      </dgm:t>
    </dgm:pt>
    <dgm:pt modelId="{B62B9A73-7E88-454C-AF47-B75897B25AD9}" type="sibTrans" cxnId="{FF7A7C8D-95C7-3E44-942A-5011AD3026C3}">
      <dgm:prSet/>
      <dgm:spPr/>
      <dgm:t>
        <a:bodyPr/>
        <a:lstStyle/>
        <a:p>
          <a:endParaRPr lang="en-US" sz="2400"/>
        </a:p>
      </dgm:t>
    </dgm:pt>
    <dgm:pt modelId="{ADF64BD5-7367-5744-A086-DFCC10F5E71A}" type="pres">
      <dgm:prSet presAssocID="{D946C332-B162-CF42-AAD6-2CFF63B6B3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DA859-3B38-A143-9526-FDF269647D42}" type="pres">
      <dgm:prSet presAssocID="{C95EBDBE-C64F-8144-979D-E76AD2C19B73}" presName="centerShape" presStyleLbl="node0" presStyleIdx="0" presStyleCnt="1"/>
      <dgm:spPr/>
      <dgm:t>
        <a:bodyPr/>
        <a:lstStyle/>
        <a:p>
          <a:endParaRPr lang="en-US"/>
        </a:p>
      </dgm:t>
    </dgm:pt>
    <dgm:pt modelId="{1B470D4E-791E-8248-AE0D-912068AE1DD2}" type="pres">
      <dgm:prSet presAssocID="{567C2485-3F04-074A-8F13-4A46388BF2F1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6A3F2CFC-0E5C-024F-AF88-C21DF04114C7}" type="pres">
      <dgm:prSet presAssocID="{9613FE64-D2AB-8A4C-89ED-BC7E888534F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5C83-4A80-3445-BE2A-0FED46C317A7}" type="pres">
      <dgm:prSet presAssocID="{0E6433E0-5248-304E-BEF0-F1FFDC253DA9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E163F6D0-E037-194F-B5B4-7E0AFA4E0BB3}" type="pres">
      <dgm:prSet presAssocID="{B372345B-C0B8-194A-8AE5-AC3A1BC03A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5E3AA-60DD-B54A-8308-FBF1ADC0263E}" type="pres">
      <dgm:prSet presAssocID="{20C177C1-5541-8945-9D71-2967D76875A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16E982E-52DD-8F42-9363-1ACDEB88F6E7}" type="pres">
      <dgm:prSet presAssocID="{797B0510-1748-CE46-A07D-BC1B4B7A32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01650-363D-6845-B8CD-94B2EE391DE4}" type="pres">
      <dgm:prSet presAssocID="{58AF2BFE-82F1-5444-B762-8B110453FCAD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91A8C3F-4747-FD43-A257-79FA1B2E5505}" type="pres">
      <dgm:prSet presAssocID="{5B6B4707-40FA-F148-BA5C-DE22A7E4DD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3A63C-9543-0D47-8A76-65E0C30E801D}" type="pres">
      <dgm:prSet presAssocID="{59BF00B8-1E5E-F143-AB44-8FE312741D3E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AFE8B74D-3F3B-8345-B29F-BB4C083247DC}" type="pres">
      <dgm:prSet presAssocID="{313546BF-6D33-7744-B164-B189701378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2BC85-1EBE-614C-957C-E4093DE19C4E}" type="presOf" srcId="{9613FE64-D2AB-8A4C-89ED-BC7E888534FC}" destId="{6A3F2CFC-0E5C-024F-AF88-C21DF04114C7}" srcOrd="0" destOrd="0" presId="urn:microsoft.com/office/officeart/2005/8/layout/radial4"/>
    <dgm:cxn modelId="{57E6DAAF-8430-3547-B384-9B33963118DD}" type="presOf" srcId="{5B6B4707-40FA-F148-BA5C-DE22A7E4DD57}" destId="{A91A8C3F-4747-FD43-A257-79FA1B2E5505}" srcOrd="0" destOrd="0" presId="urn:microsoft.com/office/officeart/2005/8/layout/radial4"/>
    <dgm:cxn modelId="{86F960EB-1D19-704B-82FE-1E144AE28ADE}" type="presOf" srcId="{B372345B-C0B8-194A-8AE5-AC3A1BC03A57}" destId="{E163F6D0-E037-194F-B5B4-7E0AFA4E0BB3}" srcOrd="0" destOrd="0" presId="urn:microsoft.com/office/officeart/2005/8/layout/radial4"/>
    <dgm:cxn modelId="{EA7D4D1F-06AE-A247-9002-6DCB7DC4B477}" type="presOf" srcId="{58AF2BFE-82F1-5444-B762-8B110453FCAD}" destId="{3F201650-363D-6845-B8CD-94B2EE391DE4}" srcOrd="0" destOrd="0" presId="urn:microsoft.com/office/officeart/2005/8/layout/radial4"/>
    <dgm:cxn modelId="{285525C2-A742-9A43-9683-C750EE829F86}" type="presOf" srcId="{0E6433E0-5248-304E-BEF0-F1FFDC253DA9}" destId="{4FA35C83-4A80-3445-BE2A-0FED46C317A7}" srcOrd="0" destOrd="0" presId="urn:microsoft.com/office/officeart/2005/8/layout/radial4"/>
    <dgm:cxn modelId="{9408A2C6-81D7-494C-8841-71BC23CB297C}" type="presOf" srcId="{797B0510-1748-CE46-A07D-BC1B4B7A3200}" destId="{216E982E-52DD-8F42-9363-1ACDEB88F6E7}" srcOrd="0" destOrd="0" presId="urn:microsoft.com/office/officeart/2005/8/layout/radial4"/>
    <dgm:cxn modelId="{06FDD34B-BFC0-9A4A-819E-03391FE0590D}" type="presOf" srcId="{313546BF-6D33-7744-B164-B18970137827}" destId="{AFE8B74D-3F3B-8345-B29F-BB4C083247DC}" srcOrd="0" destOrd="0" presId="urn:microsoft.com/office/officeart/2005/8/layout/radial4"/>
    <dgm:cxn modelId="{6B5F497A-1C54-D840-80C2-B48B6EE23E9A}" srcId="{C95EBDBE-C64F-8144-979D-E76AD2C19B73}" destId="{5B6B4707-40FA-F148-BA5C-DE22A7E4DD57}" srcOrd="3" destOrd="0" parTransId="{58AF2BFE-82F1-5444-B762-8B110453FCAD}" sibTransId="{E657C3AC-D1A0-7543-98F7-6F139D41FD77}"/>
    <dgm:cxn modelId="{FF7A7C8D-95C7-3E44-942A-5011AD3026C3}" srcId="{C95EBDBE-C64F-8144-979D-E76AD2C19B73}" destId="{313546BF-6D33-7744-B164-B18970137827}" srcOrd="4" destOrd="0" parTransId="{59BF00B8-1E5E-F143-AB44-8FE312741D3E}" sibTransId="{B62B9A73-7E88-454C-AF47-B75897B25AD9}"/>
    <dgm:cxn modelId="{3EE40D65-130E-094D-AAC1-9DB938EEAC5F}" type="presOf" srcId="{D946C332-B162-CF42-AAD6-2CFF63B6B32F}" destId="{ADF64BD5-7367-5744-A086-DFCC10F5E71A}" srcOrd="0" destOrd="0" presId="urn:microsoft.com/office/officeart/2005/8/layout/radial4"/>
    <dgm:cxn modelId="{1EA3C1FB-99A5-7244-AA74-9851426712E4}" type="presOf" srcId="{59BF00B8-1E5E-F143-AB44-8FE312741D3E}" destId="{8EF3A63C-9543-0D47-8A76-65E0C30E801D}" srcOrd="0" destOrd="0" presId="urn:microsoft.com/office/officeart/2005/8/layout/radial4"/>
    <dgm:cxn modelId="{BF761659-BB10-B245-8B1B-0770BD39160F}" srcId="{C95EBDBE-C64F-8144-979D-E76AD2C19B73}" destId="{797B0510-1748-CE46-A07D-BC1B4B7A3200}" srcOrd="2" destOrd="0" parTransId="{20C177C1-5541-8945-9D71-2967D76875AA}" sibTransId="{AB23A1D7-E524-5B42-87EE-1E870540969D}"/>
    <dgm:cxn modelId="{699135DC-7449-8549-B9BD-3252BCF9DCC3}" type="presOf" srcId="{C95EBDBE-C64F-8144-979D-E76AD2C19B73}" destId="{6E3DA859-3B38-A143-9526-FDF269647D42}" srcOrd="0" destOrd="0" presId="urn:microsoft.com/office/officeart/2005/8/layout/radial4"/>
    <dgm:cxn modelId="{21AE8AAD-0FB8-8D44-88A0-8D15444AB3EC}" srcId="{C95EBDBE-C64F-8144-979D-E76AD2C19B73}" destId="{9613FE64-D2AB-8A4C-89ED-BC7E888534FC}" srcOrd="0" destOrd="0" parTransId="{567C2485-3F04-074A-8F13-4A46388BF2F1}" sibTransId="{72232542-9E59-694B-BEF0-C63259136213}"/>
    <dgm:cxn modelId="{37274469-C7F5-3F47-986C-DE737A737201}" srcId="{C95EBDBE-C64F-8144-979D-E76AD2C19B73}" destId="{B372345B-C0B8-194A-8AE5-AC3A1BC03A57}" srcOrd="1" destOrd="0" parTransId="{0E6433E0-5248-304E-BEF0-F1FFDC253DA9}" sibTransId="{3AF4F360-5D68-D148-ABB3-BD7EBCF005AA}"/>
    <dgm:cxn modelId="{D85E16B5-FEE7-4F4E-9D84-8DACCD4B4BCB}" srcId="{D946C332-B162-CF42-AAD6-2CFF63B6B32F}" destId="{C95EBDBE-C64F-8144-979D-E76AD2C19B73}" srcOrd="0" destOrd="0" parTransId="{DD8C2895-ACB8-2B4F-9BB6-97DCB41525BA}" sibTransId="{7F268CAE-88FA-0148-BA0F-50104543C20A}"/>
    <dgm:cxn modelId="{DBB64247-D7B5-0040-A4D4-D2986330F4A8}" type="presOf" srcId="{567C2485-3F04-074A-8F13-4A46388BF2F1}" destId="{1B470D4E-791E-8248-AE0D-912068AE1DD2}" srcOrd="0" destOrd="0" presId="urn:microsoft.com/office/officeart/2005/8/layout/radial4"/>
    <dgm:cxn modelId="{82C5A9EC-7CC7-7F4F-99D0-48885FF14381}" type="presOf" srcId="{20C177C1-5541-8945-9D71-2967D76875AA}" destId="{93B5E3AA-60DD-B54A-8308-FBF1ADC0263E}" srcOrd="0" destOrd="0" presId="urn:microsoft.com/office/officeart/2005/8/layout/radial4"/>
    <dgm:cxn modelId="{EEBF0028-1060-A648-8914-776E9F028841}" type="presParOf" srcId="{ADF64BD5-7367-5744-A086-DFCC10F5E71A}" destId="{6E3DA859-3B38-A143-9526-FDF269647D42}" srcOrd="0" destOrd="0" presId="urn:microsoft.com/office/officeart/2005/8/layout/radial4"/>
    <dgm:cxn modelId="{1EA9C1C6-2F75-214B-9489-5BC6031576E8}" type="presParOf" srcId="{ADF64BD5-7367-5744-A086-DFCC10F5E71A}" destId="{1B470D4E-791E-8248-AE0D-912068AE1DD2}" srcOrd="1" destOrd="0" presId="urn:microsoft.com/office/officeart/2005/8/layout/radial4"/>
    <dgm:cxn modelId="{C6B972A2-4E1D-104A-BDB6-20F5FBF736DA}" type="presParOf" srcId="{ADF64BD5-7367-5744-A086-DFCC10F5E71A}" destId="{6A3F2CFC-0E5C-024F-AF88-C21DF04114C7}" srcOrd="2" destOrd="0" presId="urn:microsoft.com/office/officeart/2005/8/layout/radial4"/>
    <dgm:cxn modelId="{59BFF82F-CBF8-5249-8247-E654453B009D}" type="presParOf" srcId="{ADF64BD5-7367-5744-A086-DFCC10F5E71A}" destId="{4FA35C83-4A80-3445-BE2A-0FED46C317A7}" srcOrd="3" destOrd="0" presId="urn:microsoft.com/office/officeart/2005/8/layout/radial4"/>
    <dgm:cxn modelId="{FE227000-35AD-7749-973B-C35E575F38E7}" type="presParOf" srcId="{ADF64BD5-7367-5744-A086-DFCC10F5E71A}" destId="{E163F6D0-E037-194F-B5B4-7E0AFA4E0BB3}" srcOrd="4" destOrd="0" presId="urn:microsoft.com/office/officeart/2005/8/layout/radial4"/>
    <dgm:cxn modelId="{A32D3D72-6CB1-1C4D-B618-9C0B588B6ED0}" type="presParOf" srcId="{ADF64BD5-7367-5744-A086-DFCC10F5E71A}" destId="{93B5E3AA-60DD-B54A-8308-FBF1ADC0263E}" srcOrd="5" destOrd="0" presId="urn:microsoft.com/office/officeart/2005/8/layout/radial4"/>
    <dgm:cxn modelId="{A3BA0E10-0D65-3E40-930F-90F5D54DEF41}" type="presParOf" srcId="{ADF64BD5-7367-5744-A086-DFCC10F5E71A}" destId="{216E982E-52DD-8F42-9363-1ACDEB88F6E7}" srcOrd="6" destOrd="0" presId="urn:microsoft.com/office/officeart/2005/8/layout/radial4"/>
    <dgm:cxn modelId="{F2F4331B-B89B-DF4F-BD45-1D6A45E34CA8}" type="presParOf" srcId="{ADF64BD5-7367-5744-A086-DFCC10F5E71A}" destId="{3F201650-363D-6845-B8CD-94B2EE391DE4}" srcOrd="7" destOrd="0" presId="urn:microsoft.com/office/officeart/2005/8/layout/radial4"/>
    <dgm:cxn modelId="{1144F8F6-6994-9647-9938-25192C7FEDE8}" type="presParOf" srcId="{ADF64BD5-7367-5744-A086-DFCC10F5E71A}" destId="{A91A8C3F-4747-FD43-A257-79FA1B2E5505}" srcOrd="8" destOrd="0" presId="urn:microsoft.com/office/officeart/2005/8/layout/radial4"/>
    <dgm:cxn modelId="{2FBF6842-40D4-BF43-8D62-481814412E69}" type="presParOf" srcId="{ADF64BD5-7367-5744-A086-DFCC10F5E71A}" destId="{8EF3A63C-9543-0D47-8A76-65E0C30E801D}" srcOrd="9" destOrd="0" presId="urn:microsoft.com/office/officeart/2005/8/layout/radial4"/>
    <dgm:cxn modelId="{8E36B3AB-7B02-9442-9F5E-5F7DC709DF5B}" type="presParOf" srcId="{ADF64BD5-7367-5744-A086-DFCC10F5E71A}" destId="{AFE8B74D-3F3B-8345-B29F-BB4C083247D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DA859-3B38-A143-9526-FDF269647D42}">
      <dsp:nvSpPr>
        <dsp:cNvPr id="0" name=""/>
        <dsp:cNvSpPr/>
      </dsp:nvSpPr>
      <dsp:spPr>
        <a:xfrm>
          <a:off x="3406402" y="2939710"/>
          <a:ext cx="2178794" cy="2178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Policy Change</a:t>
          </a:r>
          <a:endParaRPr lang="en-US" sz="3200" kern="1200" dirty="0"/>
        </a:p>
      </dsp:txBody>
      <dsp:txXfrm>
        <a:off x="3725479" y="3258787"/>
        <a:ext cx="1540640" cy="1540640"/>
      </dsp:txXfrm>
    </dsp:sp>
    <dsp:sp modelId="{1B470D4E-791E-8248-AE0D-912068AE1DD2}">
      <dsp:nvSpPr>
        <dsp:cNvPr id="0" name=""/>
        <dsp:cNvSpPr/>
      </dsp:nvSpPr>
      <dsp:spPr>
        <a:xfrm rot="10800000">
          <a:off x="1295990" y="3718629"/>
          <a:ext cx="1994339" cy="62095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2CFC-0E5C-024F-AF88-C21DF04114C7}">
      <dsp:nvSpPr>
        <dsp:cNvPr id="0" name=""/>
        <dsp:cNvSpPr/>
      </dsp:nvSpPr>
      <dsp:spPr>
        <a:xfrm>
          <a:off x="261063" y="3201165"/>
          <a:ext cx="2069854" cy="165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Arial" charset="0"/>
              <a:ea typeface="ＭＳ Ｐゴシック" charset="0"/>
              <a:cs typeface="Arial" charset="0"/>
            </a:rPr>
            <a:t>New security requirements emerge </a:t>
          </a:r>
          <a:endParaRPr lang="en-US" sz="2000" kern="1200" dirty="0"/>
        </a:p>
      </dsp:txBody>
      <dsp:txXfrm>
        <a:off x="309562" y="3249664"/>
        <a:ext cx="1972856" cy="1558885"/>
      </dsp:txXfrm>
    </dsp:sp>
    <dsp:sp modelId="{4FA35C83-4A80-3445-BE2A-0FED46C317A7}">
      <dsp:nvSpPr>
        <dsp:cNvPr id="0" name=""/>
        <dsp:cNvSpPr/>
      </dsp:nvSpPr>
      <dsp:spPr>
        <a:xfrm rot="13500000">
          <a:off x="1941128" y="2161127"/>
          <a:ext cx="1994339" cy="62095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3F6D0-E037-194F-B5B4-7E0AFA4E0BB3}">
      <dsp:nvSpPr>
        <dsp:cNvPr id="0" name=""/>
        <dsp:cNvSpPr/>
      </dsp:nvSpPr>
      <dsp:spPr>
        <a:xfrm>
          <a:off x="1198265" y="938558"/>
          <a:ext cx="2069854" cy="165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charset="0"/>
              <a:ea typeface="ＭＳ Ｐゴシック" charset="0"/>
              <a:cs typeface="Arial" charset="0"/>
            </a:rPr>
            <a:t>The business environment changes</a:t>
          </a:r>
          <a:endParaRPr lang="en-US" sz="2000" kern="1200" dirty="0"/>
        </a:p>
      </dsp:txBody>
      <dsp:txXfrm>
        <a:off x="1246764" y="987057"/>
        <a:ext cx="1972856" cy="1558885"/>
      </dsp:txXfrm>
    </dsp:sp>
    <dsp:sp modelId="{93B5E3AA-60DD-B54A-8308-FBF1ADC0263E}">
      <dsp:nvSpPr>
        <dsp:cNvPr id="0" name=""/>
        <dsp:cNvSpPr/>
      </dsp:nvSpPr>
      <dsp:spPr>
        <a:xfrm rot="16200000">
          <a:off x="3498630" y="1515989"/>
          <a:ext cx="1994339" cy="62095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E982E-52DD-8F42-9363-1ACDEB88F6E7}">
      <dsp:nvSpPr>
        <dsp:cNvPr id="0" name=""/>
        <dsp:cNvSpPr/>
      </dsp:nvSpPr>
      <dsp:spPr>
        <a:xfrm>
          <a:off x="3460872" y="1356"/>
          <a:ext cx="2069854" cy="165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charset="0"/>
              <a:ea typeface="ＭＳ Ｐゴシック" charset="0"/>
              <a:cs typeface="Arial" charset="0"/>
            </a:rPr>
            <a:t>New computers and resources are added</a:t>
          </a:r>
          <a:endParaRPr lang="en-US" sz="2000" kern="1200" dirty="0"/>
        </a:p>
      </dsp:txBody>
      <dsp:txXfrm>
        <a:off x="3509371" y="49855"/>
        <a:ext cx="1972856" cy="1558885"/>
      </dsp:txXfrm>
    </dsp:sp>
    <dsp:sp modelId="{3F201650-363D-6845-B8CD-94B2EE391DE4}">
      <dsp:nvSpPr>
        <dsp:cNvPr id="0" name=""/>
        <dsp:cNvSpPr/>
      </dsp:nvSpPr>
      <dsp:spPr>
        <a:xfrm rot="18900000">
          <a:off x="5056131" y="2161127"/>
          <a:ext cx="1994339" cy="62095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A8C3F-4747-FD43-A257-79FA1B2E5505}">
      <dsp:nvSpPr>
        <dsp:cNvPr id="0" name=""/>
        <dsp:cNvSpPr/>
      </dsp:nvSpPr>
      <dsp:spPr>
        <a:xfrm>
          <a:off x="5723479" y="938558"/>
          <a:ext cx="2069854" cy="165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charset="0"/>
              <a:ea typeface="ＭＳ Ｐゴシック" charset="0"/>
              <a:cs typeface="Arial" charset="0"/>
            </a:rPr>
            <a:t>Repair policy faults</a:t>
          </a:r>
          <a:endParaRPr lang="en-US" sz="2000" kern="1200" dirty="0"/>
        </a:p>
      </dsp:txBody>
      <dsp:txXfrm>
        <a:off x="5771978" y="987057"/>
        <a:ext cx="1972856" cy="1558885"/>
      </dsp:txXfrm>
    </dsp:sp>
    <dsp:sp modelId="{8EF3A63C-9543-0D47-8A76-65E0C30E801D}">
      <dsp:nvSpPr>
        <dsp:cNvPr id="0" name=""/>
        <dsp:cNvSpPr/>
      </dsp:nvSpPr>
      <dsp:spPr>
        <a:xfrm>
          <a:off x="5701269" y="3718629"/>
          <a:ext cx="1994339" cy="62095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8B74D-3F3B-8345-B29F-BB4C083247DC}">
      <dsp:nvSpPr>
        <dsp:cNvPr id="0" name=""/>
        <dsp:cNvSpPr/>
      </dsp:nvSpPr>
      <dsp:spPr>
        <a:xfrm>
          <a:off x="6660681" y="3201165"/>
          <a:ext cx="2069854" cy="1655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</a:t>
          </a:r>
          <a:endParaRPr lang="en-US" sz="2000" kern="1200" dirty="0"/>
        </a:p>
      </dsp:txBody>
      <dsp:txXfrm>
        <a:off x="6709180" y="3249664"/>
        <a:ext cx="1972856" cy="155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680C-67E1-469A-96B0-F224150FE90C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C4E5-71E4-4366-8A17-39394DC25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80"/>
            <a:ext cx="23317200" cy="7840133"/>
          </a:xfrm>
        </p:spPr>
        <p:txBody>
          <a:bodyPr>
            <a:normAutofit/>
          </a:bodyPr>
          <a:lstStyle>
            <a:lvl1pPr>
              <a:defRPr sz="9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0" y="5858934"/>
            <a:ext cx="24688800" cy="124832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0" y="5858934"/>
            <a:ext cx="73609200" cy="124832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83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34137600"/>
            <a:ext cx="49149000" cy="96553867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92600" y="34137600"/>
            <a:ext cx="49149000" cy="96553867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80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7653880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14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47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1D20-B974-4109-8DF3-5B498D916744}" type="datetimeFigureOut">
              <a:rPr lang="en-US" smtClean="0"/>
              <a:pPr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47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47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7D35-D957-46D8-8343-BE0AA8DF8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.xml"/><Relationship Id="rId12" Type="http://schemas.openxmlformats.org/officeDocument/2006/relationships/image" Target="../media/image5.emf"/><Relationship Id="rId13" Type="http://schemas.openxmlformats.org/officeDocument/2006/relationships/image" Target="../media/image6.emf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-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"/>
            <a:ext cx="27428574" cy="60952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34107124"/>
            <a:ext cx="13101816" cy="2554545"/>
            <a:chOff x="10591800" y="24780240"/>
            <a:chExt cx="13708381" cy="2735152"/>
          </a:xfrm>
        </p:grpSpPr>
        <p:pic>
          <p:nvPicPr>
            <p:cNvPr id="7" name="Picture 6" descr="300px-National_Security_Agency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17001" y="24780240"/>
              <a:ext cx="2583180" cy="2643429"/>
            </a:xfrm>
            <a:prstGeom prst="rect">
              <a:avLst/>
            </a:prstGeom>
          </p:spPr>
        </p:pic>
        <p:pic>
          <p:nvPicPr>
            <p:cNvPr id="9" name="Picture 8" descr="300px-locks-glob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1800" y="24780240"/>
              <a:ext cx="2583180" cy="26434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030199" y="24780240"/>
              <a:ext cx="8915000" cy="273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/>
                <a:t>Science of Security</a:t>
              </a:r>
            </a:p>
            <a:p>
              <a:pPr algn="ctr"/>
              <a:r>
                <a:rPr lang="en-US" sz="8000" b="1" dirty="0"/>
                <a:t>Lablet</a:t>
              </a:r>
              <a:endParaRPr lang="en-US" b="1" dirty="0"/>
            </a:p>
          </p:txBody>
        </p:sp>
      </p:grpSp>
      <p:pic>
        <p:nvPicPr>
          <p:cNvPr id="14" name="Picture 13" descr="NCSUbrick_CSC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02400" y="34107128"/>
            <a:ext cx="8229600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371600"/>
            <a:ext cx="23317200" cy="2540000"/>
          </a:xfrm>
        </p:spPr>
        <p:txBody>
          <a:bodyPr>
            <a:noAutofit/>
          </a:bodyPr>
          <a:lstStyle/>
          <a:p>
            <a:r>
              <a:rPr lang="en-US" b="1" dirty="0" smtClean="0"/>
              <a:t>Access </a:t>
            </a:r>
            <a:r>
              <a:rPr lang="en-US" b="1" dirty="0"/>
              <a:t>Control Policy Evolution: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 </a:t>
            </a:r>
            <a:r>
              <a:rPr lang="en-US" b="1" dirty="0"/>
              <a:t>Empirical Study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038605"/>
            <a:ext cx="19202400" cy="1574800"/>
          </a:xfrm>
        </p:spPr>
        <p:txBody>
          <a:bodyPr>
            <a:noAutofit/>
          </a:bodyPr>
          <a:lstStyle/>
          <a:p>
            <a:r>
              <a:rPr lang="en-US" sz="6800" dirty="0" err="1">
                <a:solidFill>
                  <a:schemeClr val="tx1"/>
                </a:solidFill>
              </a:rPr>
              <a:t>JeeHyun</a:t>
            </a:r>
            <a:r>
              <a:rPr lang="en-US" sz="6800" dirty="0">
                <a:solidFill>
                  <a:schemeClr val="tx1"/>
                </a:solidFill>
              </a:rPr>
              <a:t> Hwang, Laurie Williams, and </a:t>
            </a:r>
            <a:r>
              <a:rPr lang="en-US" sz="6800" dirty="0" err="1">
                <a:solidFill>
                  <a:schemeClr val="tx1"/>
                </a:solidFill>
              </a:rPr>
              <a:t>Mladen</a:t>
            </a:r>
            <a:r>
              <a:rPr lang="en-US" sz="6800" dirty="0">
                <a:solidFill>
                  <a:schemeClr val="tx1"/>
                </a:solidFill>
              </a:rPr>
              <a:t> </a:t>
            </a:r>
            <a:r>
              <a:rPr lang="en-US" sz="6800" dirty="0" err="1">
                <a:solidFill>
                  <a:schemeClr val="tx1"/>
                </a:solidFill>
              </a:rPr>
              <a:t>Vouk</a:t>
            </a:r>
            <a:r>
              <a:rPr lang="en-US" sz="6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9583400"/>
            <a:ext cx="13716000" cy="1461515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en-US" b="1" u="sng" dirty="0" smtClean="0"/>
              <a:t>Policy Change Patterns</a:t>
            </a:r>
            <a:endParaRPr lang="en-US" altLang="ko-KR" sz="5600" dirty="0"/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Some of permissions are related and assigned together</a:t>
            </a:r>
          </a:p>
          <a:p>
            <a:pPr marL="2514600" lvl="2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read, </a:t>
            </a:r>
            <a:r>
              <a:rPr lang="en-US" sz="4800" dirty="0" err="1">
                <a:ea typeface="ＭＳ Ｐゴシック" charset="0"/>
                <a:cs typeface="Arial" charset="0"/>
              </a:rPr>
              <a:t>Ioctl</a:t>
            </a:r>
            <a:r>
              <a:rPr lang="en-US" sz="4800" dirty="0">
                <a:ea typeface="ＭＳ Ｐゴシック" charset="0"/>
                <a:cs typeface="Arial" charset="0"/>
              </a:rPr>
              <a:t>, lock to read a folder</a:t>
            </a:r>
          </a:p>
          <a:p>
            <a:pPr marL="685800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Some of the evolution patterns appear to occur more frequently</a:t>
            </a:r>
          </a:p>
          <a:p>
            <a:pPr marL="2514600" lvl="2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Five evolution patterns covered 86% (</a:t>
            </a:r>
            <a:r>
              <a:rPr lang="en-US" sz="4800" dirty="0" err="1">
                <a:ea typeface="ＭＳ Ｐゴシック" charset="0"/>
                <a:cs typeface="Arial" charset="0"/>
              </a:rPr>
              <a:t>SELinux</a:t>
            </a:r>
            <a:r>
              <a:rPr lang="en-US" sz="4800" dirty="0">
                <a:ea typeface="ＭＳ Ｐゴシック" charset="0"/>
                <a:cs typeface="Arial" charset="0"/>
              </a:rPr>
              <a:t>) and one evolution pattern covered 100% (VCL)</a:t>
            </a:r>
          </a:p>
          <a:p>
            <a:pPr marL="2514600" lvl="2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For example, in </a:t>
            </a:r>
            <a:r>
              <a:rPr lang="en-US" sz="4800" dirty="0" err="1">
                <a:ea typeface="ＭＳ Ｐゴシック" charset="0"/>
                <a:cs typeface="Arial" charset="0"/>
              </a:rPr>
              <a:t>SELinux</a:t>
            </a:r>
            <a:r>
              <a:rPr lang="en-US" sz="4800" dirty="0">
                <a:ea typeface="ＭＳ Ｐゴシック" charset="0"/>
                <a:cs typeface="Arial" charset="0"/>
              </a:rPr>
              <a:t>, one pattern happened 568 times (46%) out of the total number of folder permission changes</a:t>
            </a:r>
            <a:endParaRPr lang="en-US" altLang="ko-KR" sz="4800" dirty="0">
              <a:ea typeface="ＭＳ Ｐゴシック" charset="0"/>
              <a:cs typeface="Arial" charset="0"/>
            </a:endParaRPr>
          </a:p>
          <a:p>
            <a:pPr marL="2286000" lvl="1" indent="-457200">
              <a:buFont typeface="Arial" pitchFamily="34" charset="0"/>
              <a:buChar char="•"/>
            </a:pPr>
            <a:endParaRPr lang="en-US" sz="6800" dirty="0"/>
          </a:p>
          <a:p>
            <a:pPr marL="2286000" lvl="1" indent="-457200">
              <a:buFont typeface="Arial" pitchFamily="34" charset="0"/>
              <a:buChar char="•"/>
            </a:pPr>
            <a:endParaRPr lang="en-US" sz="6800" dirty="0"/>
          </a:p>
          <a:p>
            <a:pPr marL="2286000" lvl="1" indent="-457200">
              <a:buFont typeface="Arial" pitchFamily="34" charset="0"/>
              <a:buChar char="•"/>
            </a:pPr>
            <a:endParaRPr lang="en-US" sz="6800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00" y="19583400"/>
            <a:ext cx="13716000" cy="1455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en-US" b="1" u="sng" dirty="0" smtClean="0"/>
              <a:t>Benefits &amp; Future Work</a:t>
            </a:r>
            <a:endParaRPr lang="en-US" altLang="ko-KR" sz="5600" dirty="0"/>
          </a:p>
          <a:p>
            <a:pPr marL="457200" indent="-457200"/>
            <a:endParaRPr lang="en-US" altLang="ko-KR" sz="5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5600" dirty="0"/>
              <a:t>Benefits:</a:t>
            </a:r>
          </a:p>
          <a:p>
            <a:pPr marL="2286000" lvl="1" indent="-457200">
              <a:buFont typeface="Arial" pitchFamily="34" charset="0"/>
              <a:buChar char="•"/>
            </a:pPr>
            <a:r>
              <a:rPr lang="en-US" altLang="ko-KR" sz="5600" dirty="0"/>
              <a:t>Discover frequent patterns that help specify policies correctly and efficiently</a:t>
            </a:r>
          </a:p>
          <a:p>
            <a:pPr marL="2286000" lvl="1" indent="-457200">
              <a:buFont typeface="Arial" pitchFamily="34" charset="0"/>
              <a:buChar char="•"/>
            </a:pPr>
            <a:r>
              <a:rPr lang="en-US" altLang="ko-KR" sz="5600" dirty="0"/>
              <a:t>Discover anomalies in policies effectively based on patterns</a:t>
            </a:r>
          </a:p>
          <a:p>
            <a:pPr marL="2286000" lvl="1" indent="-457200">
              <a:buFont typeface="Arial" pitchFamily="34" charset="0"/>
              <a:buChar char="•"/>
            </a:pPr>
            <a:r>
              <a:rPr lang="en-US" altLang="ko-KR" sz="5600" dirty="0"/>
              <a:t>Estimate the cost &amp; schedule</a:t>
            </a:r>
            <a:endParaRPr lang="en-US" sz="5600" dirty="0"/>
          </a:p>
          <a:p>
            <a:pPr marL="2286000" lvl="1" indent="-457200">
              <a:buFont typeface="Arial" pitchFamily="34" charset="0"/>
              <a:buChar char="•"/>
            </a:pPr>
            <a:endParaRPr lang="en-US" sz="5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5600" dirty="0"/>
              <a:t>Our future work:</a:t>
            </a:r>
          </a:p>
          <a:p>
            <a:pPr marL="2286000" lvl="2" indent="-457200">
              <a:buFont typeface="Arial" pitchFamily="34" charset="0"/>
              <a:buChar char="•"/>
            </a:pPr>
            <a:r>
              <a:rPr lang="en-US" sz="5600" dirty="0"/>
              <a:t>Mine patterns of policy changes</a:t>
            </a:r>
          </a:p>
          <a:p>
            <a:pPr marL="2286000" lvl="2" indent="-457200">
              <a:buFont typeface="Arial" pitchFamily="34" charset="0"/>
              <a:buChar char="•"/>
            </a:pPr>
            <a:r>
              <a:rPr lang="en-US" sz="5600" dirty="0"/>
              <a:t>Study why policies evolve</a:t>
            </a:r>
          </a:p>
          <a:p>
            <a:pPr marL="2286000" lvl="2" indent="-457200">
              <a:buFont typeface="Arial" pitchFamily="34" charset="0"/>
              <a:buChar char="•"/>
            </a:pPr>
            <a:r>
              <a:rPr lang="en-US" sz="5600" dirty="0"/>
              <a:t>Develop tools that help correctly change policies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5600" dirty="0"/>
          </a:p>
          <a:p>
            <a:pPr marL="457200" indent="-457200">
              <a:buFont typeface="Arial" pitchFamily="34" charset="0"/>
              <a:buChar char="•"/>
            </a:pPr>
            <a:endParaRPr lang="en-US" sz="56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  <a:p>
            <a:pPr marL="457200" indent="-457200">
              <a:buFont typeface="Arial" pitchFamily="34" charset="0"/>
              <a:buChar char="•"/>
            </a:pPr>
            <a:endParaRPr lang="en-US" sz="68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111243"/>
            <a:ext cx="13716000" cy="1347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en-US" altLang="ko-KR" b="1" u="sng" dirty="0" smtClean="0"/>
              <a:t>Access Control Policy Evolution</a:t>
            </a:r>
            <a:endParaRPr lang="en-US" b="1" u="sng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5600" dirty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5600" dirty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5600" dirty="0"/>
          </a:p>
          <a:p>
            <a:endParaRPr lang="en-US" sz="5600" dirty="0"/>
          </a:p>
          <a:p>
            <a:pPr marL="685800" indent="-685800"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An access control policy is a set of rules which specify “who” (e.g., authorized users) can perform “what” actions on “which” resources</a:t>
            </a:r>
          </a:p>
          <a:p>
            <a:pPr marL="685800" indent="-685800">
              <a:buFont typeface="Arial"/>
              <a:buChar char="•"/>
            </a:pPr>
            <a:r>
              <a:rPr lang="en-GB" sz="4800" dirty="0">
                <a:ea typeface="ＭＳ Ｐゴシック" charset="0"/>
                <a:cs typeface="Arial" charset="0"/>
              </a:rPr>
              <a:t>Policy change is inevitable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0" y="6111243"/>
            <a:ext cx="13716000" cy="1347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en-US" b="1" u="sng" dirty="0" smtClean="0"/>
              <a:t>Empirical Observations</a:t>
            </a:r>
            <a:endParaRPr lang="en-US" altLang="ko-KR" sz="5600" dirty="0"/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685800" lvl="1" indent="-685800">
              <a:lnSpc>
                <a:spcPct val="90000"/>
              </a:lnSpc>
              <a:buFont typeface="Arial"/>
              <a:buChar char="•"/>
            </a:pPr>
            <a:endParaRPr lang="en-US" sz="4800" dirty="0">
              <a:ea typeface="ＭＳ Ｐゴシック" charset="0"/>
              <a:cs typeface="Arial" charset="0"/>
            </a:endParaRPr>
          </a:p>
          <a:p>
            <a:pPr marL="0" lvl="1">
              <a:lnSpc>
                <a:spcPct val="90000"/>
              </a:lnSpc>
            </a:pPr>
            <a:r>
              <a:rPr lang="en-US" sz="4800" dirty="0">
                <a:ea typeface="ＭＳ Ｐゴシック" charset="0"/>
                <a:cs typeface="Arial" charset="0"/>
              </a:rPr>
              <a:t>Policy Growth </a:t>
            </a:r>
            <a:r>
              <a:rPr lang="en-US" sz="4800" dirty="0" err="1">
                <a:ea typeface="ＭＳ Ｐゴシック" charset="0"/>
                <a:cs typeface="Arial" charset="0"/>
              </a:rPr>
              <a:t>vs</a:t>
            </a:r>
            <a:r>
              <a:rPr lang="en-US" sz="4800" dirty="0">
                <a:ea typeface="ＭＳ Ｐゴシック" charset="0"/>
                <a:cs typeface="Arial" charset="0"/>
              </a:rPr>
              <a:t> Change</a:t>
            </a:r>
          </a:p>
          <a:p>
            <a:pPr marL="685800" lvl="2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Growth along policy evolution appears to be more or less linear</a:t>
            </a:r>
          </a:p>
          <a:p>
            <a:pPr marL="685800" lvl="2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Policy changes frequently</a:t>
            </a:r>
          </a:p>
          <a:p>
            <a:pPr marL="2514600" lvl="4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# policy revisions: </a:t>
            </a:r>
            <a:br>
              <a:rPr lang="en-US" sz="4800" dirty="0">
                <a:ea typeface="ＭＳ Ｐゴシック" charset="0"/>
                <a:cs typeface="Arial" charset="0"/>
              </a:rPr>
            </a:br>
            <a:r>
              <a:rPr lang="en-US" sz="4800" dirty="0">
                <a:ea typeface="ＭＳ Ｐゴシック" charset="0"/>
                <a:cs typeface="Arial" charset="0"/>
              </a:rPr>
              <a:t>	5,489 (</a:t>
            </a:r>
            <a:r>
              <a:rPr lang="en-US" sz="4800" dirty="0" err="1">
                <a:ea typeface="ＭＳ Ｐゴシック" charset="0"/>
                <a:cs typeface="Arial" charset="0"/>
              </a:rPr>
              <a:t>SELinux</a:t>
            </a:r>
            <a:r>
              <a:rPr lang="en-US" sz="4800" dirty="0">
                <a:ea typeface="ＭＳ Ｐゴシック" charset="0"/>
                <a:cs typeface="Arial" charset="0"/>
              </a:rPr>
              <a:t>) and 896 (VCL)</a:t>
            </a:r>
          </a:p>
          <a:p>
            <a:pPr marL="2514600" lvl="4" indent="-685800">
              <a:lnSpc>
                <a:spcPct val="90000"/>
              </a:lnSpc>
              <a:buFont typeface="Arial"/>
              <a:buChar char="•"/>
            </a:pPr>
            <a:r>
              <a:rPr lang="en-US" sz="4800" dirty="0">
                <a:ea typeface="ＭＳ Ｐゴシック" charset="0"/>
                <a:cs typeface="Arial" charset="0"/>
              </a:rPr>
              <a:t># permission changes: </a:t>
            </a:r>
            <a:br>
              <a:rPr lang="en-US" sz="4800" dirty="0">
                <a:ea typeface="ＭＳ Ｐゴシック" charset="0"/>
                <a:cs typeface="Arial" charset="0"/>
              </a:rPr>
            </a:br>
            <a:r>
              <a:rPr lang="en-US" sz="4800" dirty="0">
                <a:ea typeface="ＭＳ Ｐゴシック" charset="0"/>
                <a:cs typeface="Arial" charset="0"/>
              </a:rPr>
              <a:t>	2,714 (</a:t>
            </a:r>
            <a:r>
              <a:rPr lang="en-US" sz="4800" dirty="0" err="1">
                <a:ea typeface="ＭＳ Ｐゴシック" charset="0"/>
                <a:cs typeface="Arial" charset="0"/>
              </a:rPr>
              <a:t>SELinux</a:t>
            </a:r>
            <a:r>
              <a:rPr lang="en-US" sz="4800" dirty="0">
                <a:ea typeface="ＭＳ Ｐゴシック" charset="0"/>
                <a:cs typeface="Arial" charset="0"/>
              </a:rPr>
              <a:t>) and 7 (VCL)</a:t>
            </a:r>
          </a:p>
          <a:p>
            <a:endParaRPr lang="en-US" sz="6000" dirty="0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562600" y="8896587"/>
            <a:ext cx="1219200" cy="99060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1440" tIns="45720" rIns="91440" bIns="45720" anchor="ctr">
            <a:flatTx/>
          </a:bodyPr>
          <a:lstStyle/>
          <a:p>
            <a:pPr algn="ctr"/>
            <a:r>
              <a:rPr lang="en-US" altLang="ko-KR" sz="2000" dirty="0">
                <a:ea typeface="굴림" pitchFamily="50" charset="-127"/>
                <a:cs typeface="Arial" pitchFamily="34" charset="0"/>
              </a:rPr>
              <a:t>Policy </a:t>
            </a:r>
          </a:p>
          <a:p>
            <a:pPr algn="ctr"/>
            <a:r>
              <a:rPr lang="en-US" altLang="ko-KR" sz="2000" dirty="0">
                <a:ea typeface="굴림" pitchFamily="50" charset="-127"/>
                <a:cs typeface="Arial" pitchFamily="34" charset="0"/>
              </a:rPr>
              <a:t>Evaluation</a:t>
            </a:r>
          </a:p>
          <a:p>
            <a:pPr algn="ctr"/>
            <a:r>
              <a:rPr lang="en-US" altLang="ko-KR" sz="2000" dirty="0">
                <a:ea typeface="굴림" pitchFamily="50" charset="-127"/>
                <a:cs typeface="Arial" pitchFamily="34" charset="0"/>
              </a:rPr>
              <a:t>Engine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rot="5400000" flipV="1">
            <a:off x="4724400" y="8439389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40" tIns="45720" rIns="91440" bIns="45720"/>
          <a:lstStyle/>
          <a:p>
            <a:endParaRPr lang="ko-KR" alt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rot="5400000">
            <a:off x="4724400" y="879816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40" tIns="45720" rIns="91440" bIns="45720"/>
          <a:lstStyle/>
          <a:p>
            <a:endParaRPr lang="ko-KR" altLang="en-US"/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3810000" y="843939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ea typeface="굴림" pitchFamily="50" charset="-127"/>
                <a:cs typeface="Arial" pitchFamily="34" charset="0"/>
              </a:rPr>
              <a:t>Access Request</a:t>
            </a:r>
            <a:endParaRPr lang="en-US" altLang="ko-KR" sz="1600" dirty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3886200" y="9582392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dirty="0">
                <a:ea typeface="굴림" pitchFamily="50" charset="-127"/>
                <a:cs typeface="Arial" pitchFamily="34" charset="0"/>
              </a:rPr>
              <a:t>Response</a:t>
            </a:r>
          </a:p>
        </p:txBody>
      </p:sp>
      <p:sp>
        <p:nvSpPr>
          <p:cNvPr id="31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8801580"/>
            <a:ext cx="2133600" cy="1091089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endParaRPr lang="en-GB" sz="1600" b="1" dirty="0">
              <a:cs typeface="Arial" pitchFamily="34" charset="0"/>
            </a:endParaRPr>
          </a:p>
          <a:p>
            <a:pPr algn="ctr"/>
            <a:r>
              <a:rPr lang="en-GB" sz="2000" b="1" dirty="0">
                <a:cs typeface="Arial" pitchFamily="34" charset="0"/>
              </a:rPr>
              <a:t>Application</a:t>
            </a:r>
          </a:p>
          <a:p>
            <a:pPr algn="ctr" eaLnBrk="0" hangingPunct="0"/>
            <a:endParaRPr lang="en-US" sz="1600" dirty="0">
              <a:latin typeface="Calibri (Body)"/>
              <a:cs typeface="Calibri (Body)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8077208"/>
            <a:ext cx="3200400" cy="22467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rbel"/>
                <a:cs typeface="Corbel"/>
              </a:rPr>
              <a:t>An access control policy 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orbel"/>
                <a:cs typeface="Corbel"/>
              </a:rPr>
              <a:t>The administrator is permitted to create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orbel"/>
                <a:cs typeface="Corbel"/>
              </a:rPr>
              <a:t>The operator is denied to write the document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rot="5400000">
            <a:off x="7239000" y="906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40" tIns="45720" rIns="91440" bIns="45720"/>
          <a:lstStyle/>
          <a:p>
            <a:endParaRPr lang="ko-KR" altLang="en-US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857676239"/>
              </p:ext>
            </p:extLst>
          </p:nvPr>
        </p:nvGraphicFramePr>
        <p:xfrm>
          <a:off x="1981200" y="13868400"/>
          <a:ext cx="8991600" cy="511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58759"/>
              </p:ext>
            </p:extLst>
          </p:nvPr>
        </p:nvGraphicFramePr>
        <p:xfrm>
          <a:off x="1219200" y="21412205"/>
          <a:ext cx="10591800" cy="3810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69073"/>
                <a:gridCol w="2353734"/>
                <a:gridCol w="2321043"/>
                <a:gridCol w="2647950"/>
              </a:tblGrid>
              <a:tr h="1671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Policy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# Permission</a:t>
                      </a:r>
                      <a:r>
                        <a:rPr lang="en-US" sz="3200" baseline="0" dirty="0" smtClean="0">
                          <a:effectLst/>
                        </a:rPr>
                        <a:t> Changes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# Frequent Patterns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200" dirty="0">
                          <a:effectLst/>
                        </a:rPr>
                        <a:t>%</a:t>
                      </a:r>
                      <a:r>
                        <a:rPr lang="en-US" sz="3200" dirty="0" smtClean="0">
                          <a:effectLst/>
                        </a:rPr>
                        <a:t>Coverage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</a:tr>
              <a:tr h="1604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</a:rPr>
                        <a:t>SELinux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(Folder Permission)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1222</a:t>
                      </a:r>
                      <a:endParaRPr lang="en-US" sz="320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86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</a:tr>
              <a:tr h="534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VCL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</a:t>
                      </a:r>
                      <a:endParaRPr lang="en-US" sz="320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100</a:t>
                      </a:r>
                      <a:endParaRPr lang="en-US" sz="3200" dirty="0">
                        <a:effectLst/>
                        <a:latin typeface="Times New Roman"/>
                        <a:ea typeface="바탕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/>
          <a:srcRect b="11164"/>
          <a:stretch/>
        </p:blipFill>
        <p:spPr>
          <a:xfrm>
            <a:off x="14859000" y="8229600"/>
            <a:ext cx="5410200" cy="4458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b="12247"/>
          <a:stretch/>
        </p:blipFill>
        <p:spPr>
          <a:xfrm>
            <a:off x="21107405" y="8382000"/>
            <a:ext cx="4894773" cy="3960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059400" y="7772400"/>
            <a:ext cx="2209800" cy="4873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Arial" charset="0"/>
              </a:rPr>
              <a:t>Open Source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07400" y="12725403"/>
            <a:ext cx="5181600" cy="4873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Arial" charset="0"/>
              </a:rPr>
              <a:t>NCSU Virtual Computing Lab (VCL)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145000" y="12725403"/>
            <a:ext cx="1371600" cy="4873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Arial" charset="0"/>
              </a:rPr>
              <a:t>SELinux</a:t>
            </a:r>
            <a:endParaRPr lang="en-US" sz="2800" dirty="0">
              <a:ea typeface="ＭＳ Ｐゴシック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98200" y="7772400"/>
            <a:ext cx="2209800" cy="4873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Arial" charset="0"/>
              </a:rPr>
              <a:t>Private Cloud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306800" y="10210808"/>
            <a:ext cx="1905000" cy="37446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Arial" charset="0"/>
              </a:rPr>
              <a:t>Reference Policy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73600" y="8763011"/>
            <a:ext cx="990600" cy="37446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Arial" charset="0"/>
              </a:rPr>
              <a:t>System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088600" y="8763011"/>
            <a:ext cx="990600" cy="37446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Arial" charset="0"/>
              </a:rPr>
              <a:t>System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93400" y="10515608"/>
            <a:ext cx="914400" cy="37446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Arial" charset="0"/>
              </a:rPr>
              <a:t>Policy </a:t>
            </a:r>
          </a:p>
        </p:txBody>
      </p:sp>
      <p:pic>
        <p:nvPicPr>
          <p:cNvPr id="11" name="Picture 10" descr="gradient-banner.png"/>
          <p:cNvPicPr>
            <a:picLocks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34061400"/>
            <a:ext cx="19202400" cy="2514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2649200" y="34271950"/>
            <a:ext cx="2209800" cy="229578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4442400"/>
            <a:ext cx="6324600" cy="177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290</Words>
  <Application>Microsoft Macintosh PowerPoint</Application>
  <PresentationFormat>Custom</PresentationFormat>
  <Paragraphs>98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Access Control Policy Evolution:  An Empirical Study </vt:lpstr>
    </vt:vector>
  </TitlesOfParts>
  <Company>NCSU Computer Science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David R. Wright</dc:creator>
  <cp:lastModifiedBy>Katie Dey</cp:lastModifiedBy>
  <cp:revision>34</cp:revision>
  <dcterms:created xsi:type="dcterms:W3CDTF">2013-02-25T20:30:10Z</dcterms:created>
  <dcterms:modified xsi:type="dcterms:W3CDTF">2014-06-04T13:22:01Z</dcterms:modified>
</cp:coreProperties>
</file>