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58" r:id="rId3"/>
    <p:sldId id="560" r:id="rId4"/>
    <p:sldId id="568" r:id="rId5"/>
    <p:sldId id="562" r:id="rId6"/>
    <p:sldId id="564" r:id="rId7"/>
  </p:sldIdLst>
  <p:sldSz cx="9144000" cy="6858000" type="screen4x3"/>
  <p:notesSz cx="9372600" cy="7086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232" userDrawn="1">
          <p15:clr>
            <a:srgbClr val="A4A3A4"/>
          </p15:clr>
        </p15:guide>
        <p15:guide id="2" pos="295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8CEE"/>
    <a:srgbClr val="F6FCA2"/>
    <a:srgbClr val="FF6969"/>
    <a:srgbClr val="FF0000"/>
    <a:srgbClr val="00FF00"/>
    <a:srgbClr val="CEFED4"/>
    <a:srgbClr val="FFFFFF"/>
    <a:srgbClr val="FE6150"/>
    <a:srgbClr val="AAF4D3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88" autoAdjust="0"/>
    <p:restoredTop sz="95410" autoAdjust="0"/>
  </p:normalViewPr>
  <p:slideViewPr>
    <p:cSldViewPr>
      <p:cViewPr varScale="1">
        <p:scale>
          <a:sx n="125" d="100"/>
          <a:sy n="125" d="100"/>
        </p:scale>
        <p:origin x="-6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-72"/>
      </p:cViewPr>
      <p:guideLst>
        <p:guide orient="horz" pos="2232"/>
        <p:guide pos="29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46C332-B162-CF42-AAD6-2CFF63B6B32F}" type="doc">
      <dgm:prSet loTypeId="urn:microsoft.com/office/officeart/2005/8/layout/radial4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95EBDBE-C64F-8144-979D-E76AD2C19B73}">
      <dgm:prSet phldrT="[Text]"/>
      <dgm:spPr/>
      <dgm:t>
        <a:bodyPr/>
        <a:lstStyle/>
        <a:p>
          <a:r>
            <a:rPr lang="en-US" smtClean="0"/>
            <a:t>Policy Change</a:t>
          </a:r>
          <a:endParaRPr lang="en-US" dirty="0"/>
        </a:p>
      </dgm:t>
    </dgm:pt>
    <dgm:pt modelId="{DD8C2895-ACB8-2B4F-9BB6-97DCB41525BA}" type="parTrans" cxnId="{D85E16B5-FEE7-4F4E-9D84-8DACCD4B4B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268CAE-88FA-0148-BA0F-50104543C20A}" type="sibTrans" cxnId="{D85E16B5-FEE7-4F4E-9D84-8DACCD4B4B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613FE64-D2AB-8A4C-89ED-BC7E888534FC}">
      <dgm:prSet phldrT="[Text]"/>
      <dgm:spPr/>
      <dgm:t>
        <a:bodyPr/>
        <a:lstStyle/>
        <a:p>
          <a:r>
            <a:rPr lang="en-GB" smtClean="0">
              <a:latin typeface="Arial" charset="0"/>
              <a:ea typeface="ＭＳ Ｐゴシック" charset="0"/>
              <a:cs typeface="Arial" charset="0"/>
            </a:rPr>
            <a:t>New security requirements emerge </a:t>
          </a:r>
          <a:endParaRPr lang="en-US" dirty="0"/>
        </a:p>
      </dgm:t>
    </dgm:pt>
    <dgm:pt modelId="{567C2485-3F04-074A-8F13-4A46388BF2F1}" type="parTrans" cxnId="{21AE8AAD-0FB8-8D44-88A0-8D15444AB3E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232542-9E59-694B-BEF0-C63259136213}" type="sibTrans" cxnId="{21AE8AAD-0FB8-8D44-88A0-8D15444AB3E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72345B-C0B8-194A-8AE5-AC3A1BC03A57}">
      <dgm:prSet phldrT="[Text]"/>
      <dgm:spPr/>
      <dgm:t>
        <a:bodyPr/>
        <a:lstStyle/>
        <a:p>
          <a:r>
            <a:rPr lang="en-GB" dirty="0" smtClean="0">
              <a:latin typeface="Arial" charset="0"/>
              <a:ea typeface="ＭＳ Ｐゴシック" charset="0"/>
              <a:cs typeface="Arial" charset="0"/>
            </a:rPr>
            <a:t>The business environment changes</a:t>
          </a:r>
          <a:endParaRPr lang="en-US" dirty="0"/>
        </a:p>
      </dgm:t>
    </dgm:pt>
    <dgm:pt modelId="{0E6433E0-5248-304E-BEF0-F1FFDC253DA9}" type="parTrans" cxnId="{37274469-C7F5-3F47-986C-DE737A7372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F4F360-5D68-D148-ABB3-BD7EBCF005AA}" type="sibTrans" cxnId="{37274469-C7F5-3F47-986C-DE737A7372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7B0510-1748-CE46-A07D-BC1B4B7A3200}">
      <dgm:prSet phldrT="[Text]"/>
      <dgm:spPr/>
      <dgm:t>
        <a:bodyPr/>
        <a:lstStyle/>
        <a:p>
          <a:r>
            <a:rPr lang="en-GB" dirty="0" smtClean="0">
              <a:latin typeface="Arial" charset="0"/>
              <a:ea typeface="ＭＳ Ｐゴシック" charset="0"/>
              <a:cs typeface="Arial" charset="0"/>
            </a:rPr>
            <a:t>New computers and resources are added</a:t>
          </a:r>
          <a:endParaRPr lang="en-US" dirty="0"/>
        </a:p>
      </dgm:t>
    </dgm:pt>
    <dgm:pt modelId="{20C177C1-5541-8945-9D71-2967D76875AA}" type="parTrans" cxnId="{BF761659-BB10-B245-8B1B-0770BD3916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B23A1D7-E524-5B42-87EE-1E870540969D}" type="sibTrans" cxnId="{BF761659-BB10-B245-8B1B-0770BD3916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6B4707-40FA-F148-BA5C-DE22A7E4DD57}">
      <dgm:prSet phldrT="[Text]"/>
      <dgm:spPr/>
      <dgm:t>
        <a:bodyPr/>
        <a:lstStyle/>
        <a:p>
          <a:r>
            <a:rPr lang="en-GB" dirty="0" smtClean="0">
              <a:latin typeface="Arial" charset="0"/>
              <a:ea typeface="ＭＳ Ｐゴシック" charset="0"/>
              <a:cs typeface="Arial" charset="0"/>
            </a:rPr>
            <a:t>Repair policy faults</a:t>
          </a:r>
          <a:endParaRPr lang="en-US" dirty="0"/>
        </a:p>
      </dgm:t>
    </dgm:pt>
    <dgm:pt modelId="{58AF2BFE-82F1-5444-B762-8B110453FCAD}" type="parTrans" cxnId="{6B5F497A-1C54-D840-80C2-B48B6EE23E9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657C3AC-D1A0-7543-98F7-6F139D41FD77}" type="sibTrans" cxnId="{6B5F497A-1C54-D840-80C2-B48B6EE23E9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13546BF-6D33-7744-B164-B18970137827}">
      <dgm:prSet phldrT="[Text]"/>
      <dgm:spPr/>
      <dgm:t>
        <a:bodyPr/>
        <a:lstStyle/>
        <a:p>
          <a:r>
            <a:rPr lang="en-US" dirty="0" smtClean="0"/>
            <a:t>Other</a:t>
          </a:r>
          <a:endParaRPr lang="en-US" dirty="0"/>
        </a:p>
      </dgm:t>
    </dgm:pt>
    <dgm:pt modelId="{59BF00B8-1E5E-F143-AB44-8FE312741D3E}" type="parTrans" cxnId="{FF7A7C8D-95C7-3E44-942A-5011AD3026C3}">
      <dgm:prSet/>
      <dgm:spPr/>
      <dgm:t>
        <a:bodyPr/>
        <a:lstStyle/>
        <a:p>
          <a:endParaRPr lang="en-US"/>
        </a:p>
      </dgm:t>
    </dgm:pt>
    <dgm:pt modelId="{B62B9A73-7E88-454C-AF47-B75897B25AD9}" type="sibTrans" cxnId="{FF7A7C8D-95C7-3E44-942A-5011AD3026C3}">
      <dgm:prSet/>
      <dgm:spPr/>
      <dgm:t>
        <a:bodyPr/>
        <a:lstStyle/>
        <a:p>
          <a:endParaRPr lang="en-US"/>
        </a:p>
      </dgm:t>
    </dgm:pt>
    <dgm:pt modelId="{ADF64BD5-7367-5744-A086-DFCC10F5E71A}" type="pres">
      <dgm:prSet presAssocID="{D946C332-B162-CF42-AAD6-2CFF63B6B32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3DA859-3B38-A143-9526-FDF269647D42}" type="pres">
      <dgm:prSet presAssocID="{C95EBDBE-C64F-8144-979D-E76AD2C19B73}" presName="centerShape" presStyleLbl="node0" presStyleIdx="0" presStyleCnt="1"/>
      <dgm:spPr/>
      <dgm:t>
        <a:bodyPr/>
        <a:lstStyle/>
        <a:p>
          <a:endParaRPr lang="en-US"/>
        </a:p>
      </dgm:t>
    </dgm:pt>
    <dgm:pt modelId="{1B470D4E-791E-8248-AE0D-912068AE1DD2}" type="pres">
      <dgm:prSet presAssocID="{567C2485-3F04-074A-8F13-4A46388BF2F1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6A3F2CFC-0E5C-024F-AF88-C21DF04114C7}" type="pres">
      <dgm:prSet presAssocID="{9613FE64-D2AB-8A4C-89ED-BC7E888534F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35C83-4A80-3445-BE2A-0FED46C317A7}" type="pres">
      <dgm:prSet presAssocID="{0E6433E0-5248-304E-BEF0-F1FFDC253DA9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E163F6D0-E037-194F-B5B4-7E0AFA4E0BB3}" type="pres">
      <dgm:prSet presAssocID="{B372345B-C0B8-194A-8AE5-AC3A1BC03A5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5E3AA-60DD-B54A-8308-FBF1ADC0263E}" type="pres">
      <dgm:prSet presAssocID="{20C177C1-5541-8945-9D71-2967D76875AA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216E982E-52DD-8F42-9363-1ACDEB88F6E7}" type="pres">
      <dgm:prSet presAssocID="{797B0510-1748-CE46-A07D-BC1B4B7A320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01650-363D-6845-B8CD-94B2EE391DE4}" type="pres">
      <dgm:prSet presAssocID="{58AF2BFE-82F1-5444-B762-8B110453FCAD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A91A8C3F-4747-FD43-A257-79FA1B2E5505}" type="pres">
      <dgm:prSet presAssocID="{5B6B4707-40FA-F148-BA5C-DE22A7E4DD5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3A63C-9543-0D47-8A76-65E0C30E801D}" type="pres">
      <dgm:prSet presAssocID="{59BF00B8-1E5E-F143-AB44-8FE312741D3E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AFE8B74D-3F3B-8345-B29F-BB4C083247DC}" type="pres">
      <dgm:prSet presAssocID="{313546BF-6D33-7744-B164-B1897013782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AEB587-8D9C-564C-AD1B-0D8D178B75CB}" type="presOf" srcId="{58AF2BFE-82F1-5444-B762-8B110453FCAD}" destId="{3F201650-363D-6845-B8CD-94B2EE391DE4}" srcOrd="0" destOrd="0" presId="urn:microsoft.com/office/officeart/2005/8/layout/radial4"/>
    <dgm:cxn modelId="{D342B9FD-5AA3-AB4A-AEDE-43CEFF70DF00}" type="presOf" srcId="{567C2485-3F04-074A-8F13-4A46388BF2F1}" destId="{1B470D4E-791E-8248-AE0D-912068AE1DD2}" srcOrd="0" destOrd="0" presId="urn:microsoft.com/office/officeart/2005/8/layout/radial4"/>
    <dgm:cxn modelId="{6B5F497A-1C54-D840-80C2-B48B6EE23E9A}" srcId="{C95EBDBE-C64F-8144-979D-E76AD2C19B73}" destId="{5B6B4707-40FA-F148-BA5C-DE22A7E4DD57}" srcOrd="3" destOrd="0" parTransId="{58AF2BFE-82F1-5444-B762-8B110453FCAD}" sibTransId="{E657C3AC-D1A0-7543-98F7-6F139D41FD77}"/>
    <dgm:cxn modelId="{FF7A7C8D-95C7-3E44-942A-5011AD3026C3}" srcId="{C95EBDBE-C64F-8144-979D-E76AD2C19B73}" destId="{313546BF-6D33-7744-B164-B18970137827}" srcOrd="4" destOrd="0" parTransId="{59BF00B8-1E5E-F143-AB44-8FE312741D3E}" sibTransId="{B62B9A73-7E88-454C-AF47-B75897B25AD9}"/>
    <dgm:cxn modelId="{BF761659-BB10-B245-8B1B-0770BD39160F}" srcId="{C95EBDBE-C64F-8144-979D-E76AD2C19B73}" destId="{797B0510-1748-CE46-A07D-BC1B4B7A3200}" srcOrd="2" destOrd="0" parTransId="{20C177C1-5541-8945-9D71-2967D76875AA}" sibTransId="{AB23A1D7-E524-5B42-87EE-1E870540969D}"/>
    <dgm:cxn modelId="{157CB288-7EFD-CA42-94AA-2E428A4F6F90}" type="presOf" srcId="{797B0510-1748-CE46-A07D-BC1B4B7A3200}" destId="{216E982E-52DD-8F42-9363-1ACDEB88F6E7}" srcOrd="0" destOrd="0" presId="urn:microsoft.com/office/officeart/2005/8/layout/radial4"/>
    <dgm:cxn modelId="{A28C10E9-EE48-B84B-A598-9196D0A35B8F}" type="presOf" srcId="{B372345B-C0B8-194A-8AE5-AC3A1BC03A57}" destId="{E163F6D0-E037-194F-B5B4-7E0AFA4E0BB3}" srcOrd="0" destOrd="0" presId="urn:microsoft.com/office/officeart/2005/8/layout/radial4"/>
    <dgm:cxn modelId="{F97FE8D2-6912-1F41-AD0D-76EF4114C0B0}" type="presOf" srcId="{59BF00B8-1E5E-F143-AB44-8FE312741D3E}" destId="{8EF3A63C-9543-0D47-8A76-65E0C30E801D}" srcOrd="0" destOrd="0" presId="urn:microsoft.com/office/officeart/2005/8/layout/radial4"/>
    <dgm:cxn modelId="{87D56BFC-D505-F148-A52C-43257335D503}" type="presOf" srcId="{5B6B4707-40FA-F148-BA5C-DE22A7E4DD57}" destId="{A91A8C3F-4747-FD43-A257-79FA1B2E5505}" srcOrd="0" destOrd="0" presId="urn:microsoft.com/office/officeart/2005/8/layout/radial4"/>
    <dgm:cxn modelId="{CAFAD752-7B3D-5F4C-8784-12E57259DC6F}" type="presOf" srcId="{313546BF-6D33-7744-B164-B18970137827}" destId="{AFE8B74D-3F3B-8345-B29F-BB4C083247DC}" srcOrd="0" destOrd="0" presId="urn:microsoft.com/office/officeart/2005/8/layout/radial4"/>
    <dgm:cxn modelId="{C433EA36-38FD-6A43-9533-0006FF85C0B1}" type="presOf" srcId="{9613FE64-D2AB-8A4C-89ED-BC7E888534FC}" destId="{6A3F2CFC-0E5C-024F-AF88-C21DF04114C7}" srcOrd="0" destOrd="0" presId="urn:microsoft.com/office/officeart/2005/8/layout/radial4"/>
    <dgm:cxn modelId="{21AE8AAD-0FB8-8D44-88A0-8D15444AB3EC}" srcId="{C95EBDBE-C64F-8144-979D-E76AD2C19B73}" destId="{9613FE64-D2AB-8A4C-89ED-BC7E888534FC}" srcOrd="0" destOrd="0" parTransId="{567C2485-3F04-074A-8F13-4A46388BF2F1}" sibTransId="{72232542-9E59-694B-BEF0-C63259136213}"/>
    <dgm:cxn modelId="{37274469-C7F5-3F47-986C-DE737A737201}" srcId="{C95EBDBE-C64F-8144-979D-E76AD2C19B73}" destId="{B372345B-C0B8-194A-8AE5-AC3A1BC03A57}" srcOrd="1" destOrd="0" parTransId="{0E6433E0-5248-304E-BEF0-F1FFDC253DA9}" sibTransId="{3AF4F360-5D68-D148-ABB3-BD7EBCF005AA}"/>
    <dgm:cxn modelId="{86DD2BAF-A413-B449-A5E4-7E550F51F507}" type="presOf" srcId="{0E6433E0-5248-304E-BEF0-F1FFDC253DA9}" destId="{4FA35C83-4A80-3445-BE2A-0FED46C317A7}" srcOrd="0" destOrd="0" presId="urn:microsoft.com/office/officeart/2005/8/layout/radial4"/>
    <dgm:cxn modelId="{D85E16B5-FEE7-4F4E-9D84-8DACCD4B4BCB}" srcId="{D946C332-B162-CF42-AAD6-2CFF63B6B32F}" destId="{C95EBDBE-C64F-8144-979D-E76AD2C19B73}" srcOrd="0" destOrd="0" parTransId="{DD8C2895-ACB8-2B4F-9BB6-97DCB41525BA}" sibTransId="{7F268CAE-88FA-0148-BA0F-50104543C20A}"/>
    <dgm:cxn modelId="{D426CA31-E3E9-684E-96A5-105A73159E2C}" type="presOf" srcId="{C95EBDBE-C64F-8144-979D-E76AD2C19B73}" destId="{6E3DA859-3B38-A143-9526-FDF269647D42}" srcOrd="0" destOrd="0" presId="urn:microsoft.com/office/officeart/2005/8/layout/radial4"/>
    <dgm:cxn modelId="{898778BE-B2C5-CD44-B394-E6B624F517E1}" type="presOf" srcId="{D946C332-B162-CF42-AAD6-2CFF63B6B32F}" destId="{ADF64BD5-7367-5744-A086-DFCC10F5E71A}" srcOrd="0" destOrd="0" presId="urn:microsoft.com/office/officeart/2005/8/layout/radial4"/>
    <dgm:cxn modelId="{ECBAF3FD-3CE7-5748-AEFD-6567728B05C8}" type="presOf" srcId="{20C177C1-5541-8945-9D71-2967D76875AA}" destId="{93B5E3AA-60DD-B54A-8308-FBF1ADC0263E}" srcOrd="0" destOrd="0" presId="urn:microsoft.com/office/officeart/2005/8/layout/radial4"/>
    <dgm:cxn modelId="{5FACD048-2554-1B4E-A5C0-BBD914BC1D77}" type="presParOf" srcId="{ADF64BD5-7367-5744-A086-DFCC10F5E71A}" destId="{6E3DA859-3B38-A143-9526-FDF269647D42}" srcOrd="0" destOrd="0" presId="urn:microsoft.com/office/officeart/2005/8/layout/radial4"/>
    <dgm:cxn modelId="{88A45C9B-2DFE-E548-A020-DF7B18A1190E}" type="presParOf" srcId="{ADF64BD5-7367-5744-A086-DFCC10F5E71A}" destId="{1B470D4E-791E-8248-AE0D-912068AE1DD2}" srcOrd="1" destOrd="0" presId="urn:microsoft.com/office/officeart/2005/8/layout/radial4"/>
    <dgm:cxn modelId="{E5BF16FA-AE6F-9C47-988B-6B6592B01FDF}" type="presParOf" srcId="{ADF64BD5-7367-5744-A086-DFCC10F5E71A}" destId="{6A3F2CFC-0E5C-024F-AF88-C21DF04114C7}" srcOrd="2" destOrd="0" presId="urn:microsoft.com/office/officeart/2005/8/layout/radial4"/>
    <dgm:cxn modelId="{61E7A55E-3016-C040-BF19-D95B8CF51A6B}" type="presParOf" srcId="{ADF64BD5-7367-5744-A086-DFCC10F5E71A}" destId="{4FA35C83-4A80-3445-BE2A-0FED46C317A7}" srcOrd="3" destOrd="0" presId="urn:microsoft.com/office/officeart/2005/8/layout/radial4"/>
    <dgm:cxn modelId="{FE853A57-0172-B145-A8BE-4ED8D3FE37C1}" type="presParOf" srcId="{ADF64BD5-7367-5744-A086-DFCC10F5E71A}" destId="{E163F6D0-E037-194F-B5B4-7E0AFA4E0BB3}" srcOrd="4" destOrd="0" presId="urn:microsoft.com/office/officeart/2005/8/layout/radial4"/>
    <dgm:cxn modelId="{AAA68740-99CE-964A-8C3D-C1DB457143EE}" type="presParOf" srcId="{ADF64BD5-7367-5744-A086-DFCC10F5E71A}" destId="{93B5E3AA-60DD-B54A-8308-FBF1ADC0263E}" srcOrd="5" destOrd="0" presId="urn:microsoft.com/office/officeart/2005/8/layout/radial4"/>
    <dgm:cxn modelId="{CAE6AD80-A482-5949-98A6-A8D562595929}" type="presParOf" srcId="{ADF64BD5-7367-5744-A086-DFCC10F5E71A}" destId="{216E982E-52DD-8F42-9363-1ACDEB88F6E7}" srcOrd="6" destOrd="0" presId="urn:microsoft.com/office/officeart/2005/8/layout/radial4"/>
    <dgm:cxn modelId="{56706D70-ECEC-D147-BBA3-DF0E34A72A27}" type="presParOf" srcId="{ADF64BD5-7367-5744-A086-DFCC10F5E71A}" destId="{3F201650-363D-6845-B8CD-94B2EE391DE4}" srcOrd="7" destOrd="0" presId="urn:microsoft.com/office/officeart/2005/8/layout/radial4"/>
    <dgm:cxn modelId="{ED18F518-85CC-1347-98EA-FFE911554125}" type="presParOf" srcId="{ADF64BD5-7367-5744-A086-DFCC10F5E71A}" destId="{A91A8C3F-4747-FD43-A257-79FA1B2E5505}" srcOrd="8" destOrd="0" presId="urn:microsoft.com/office/officeart/2005/8/layout/radial4"/>
    <dgm:cxn modelId="{64724CA6-88EC-CD4D-A9C8-68B987A7B4B5}" type="presParOf" srcId="{ADF64BD5-7367-5744-A086-DFCC10F5E71A}" destId="{8EF3A63C-9543-0D47-8A76-65E0C30E801D}" srcOrd="9" destOrd="0" presId="urn:microsoft.com/office/officeart/2005/8/layout/radial4"/>
    <dgm:cxn modelId="{CFC4AF28-BAB7-4D47-8281-024AA85E4312}" type="presParOf" srcId="{ADF64BD5-7367-5744-A086-DFCC10F5E71A}" destId="{AFE8B74D-3F3B-8345-B29F-BB4C083247DC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DA859-3B38-A143-9526-FDF269647D42}">
      <dsp:nvSpPr>
        <dsp:cNvPr id="0" name=""/>
        <dsp:cNvSpPr/>
      </dsp:nvSpPr>
      <dsp:spPr>
        <a:xfrm>
          <a:off x="1726007" y="1701043"/>
          <a:ext cx="1196185" cy="11961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Policy Change</a:t>
          </a:r>
          <a:endParaRPr lang="en-US" sz="1800" kern="1200" dirty="0"/>
        </a:p>
      </dsp:txBody>
      <dsp:txXfrm>
        <a:off x="1901184" y="1876220"/>
        <a:ext cx="845831" cy="845831"/>
      </dsp:txXfrm>
    </dsp:sp>
    <dsp:sp modelId="{1B470D4E-791E-8248-AE0D-912068AE1DD2}">
      <dsp:nvSpPr>
        <dsp:cNvPr id="0" name=""/>
        <dsp:cNvSpPr/>
      </dsp:nvSpPr>
      <dsp:spPr>
        <a:xfrm rot="10800000">
          <a:off x="568543" y="2128680"/>
          <a:ext cx="1093803" cy="34091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F2CFC-0E5C-024F-AF88-C21DF04114C7}">
      <dsp:nvSpPr>
        <dsp:cNvPr id="0" name=""/>
        <dsp:cNvSpPr/>
      </dsp:nvSpPr>
      <dsp:spPr>
        <a:xfrm>
          <a:off x="355" y="1844586"/>
          <a:ext cx="1136375" cy="909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>
              <a:latin typeface="Arial" charset="0"/>
              <a:ea typeface="ＭＳ Ｐゴシック" charset="0"/>
              <a:cs typeface="Arial" charset="0"/>
            </a:rPr>
            <a:t>New security requirements emerge </a:t>
          </a:r>
          <a:endParaRPr lang="en-US" sz="1200" kern="1200" dirty="0"/>
        </a:p>
      </dsp:txBody>
      <dsp:txXfrm>
        <a:off x="26982" y="1871213"/>
        <a:ext cx="1083121" cy="855846"/>
      </dsp:txXfrm>
    </dsp:sp>
    <dsp:sp modelId="{4FA35C83-4A80-3445-BE2A-0FED46C317A7}">
      <dsp:nvSpPr>
        <dsp:cNvPr id="0" name=""/>
        <dsp:cNvSpPr/>
      </dsp:nvSpPr>
      <dsp:spPr>
        <a:xfrm rot="13500000">
          <a:off x="922550" y="1274032"/>
          <a:ext cx="1093803" cy="34091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3F6D0-E037-194F-B5B4-7E0AFA4E0BB3}">
      <dsp:nvSpPr>
        <dsp:cNvPr id="0" name=""/>
        <dsp:cNvSpPr/>
      </dsp:nvSpPr>
      <dsp:spPr>
        <a:xfrm>
          <a:off x="514546" y="603220"/>
          <a:ext cx="1136375" cy="909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charset="0"/>
              <a:ea typeface="ＭＳ Ｐゴシック" charset="0"/>
              <a:cs typeface="Arial" charset="0"/>
            </a:rPr>
            <a:t>The business environment changes</a:t>
          </a:r>
          <a:endParaRPr lang="en-US" sz="1200" kern="1200" dirty="0"/>
        </a:p>
      </dsp:txBody>
      <dsp:txXfrm>
        <a:off x="541173" y="629847"/>
        <a:ext cx="1083121" cy="855846"/>
      </dsp:txXfrm>
    </dsp:sp>
    <dsp:sp modelId="{93B5E3AA-60DD-B54A-8308-FBF1ADC0263E}">
      <dsp:nvSpPr>
        <dsp:cNvPr id="0" name=""/>
        <dsp:cNvSpPr/>
      </dsp:nvSpPr>
      <dsp:spPr>
        <a:xfrm rot="16200000">
          <a:off x="1777198" y="920025"/>
          <a:ext cx="1093803" cy="34091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6E982E-52DD-8F42-9363-1ACDEB88F6E7}">
      <dsp:nvSpPr>
        <dsp:cNvPr id="0" name=""/>
        <dsp:cNvSpPr/>
      </dsp:nvSpPr>
      <dsp:spPr>
        <a:xfrm>
          <a:off x="1755912" y="89029"/>
          <a:ext cx="1136375" cy="909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charset="0"/>
              <a:ea typeface="ＭＳ Ｐゴシック" charset="0"/>
              <a:cs typeface="Arial" charset="0"/>
            </a:rPr>
            <a:t>New computers and resources are added</a:t>
          </a:r>
          <a:endParaRPr lang="en-US" sz="1200" kern="1200" dirty="0"/>
        </a:p>
      </dsp:txBody>
      <dsp:txXfrm>
        <a:off x="1782539" y="115656"/>
        <a:ext cx="1083121" cy="855846"/>
      </dsp:txXfrm>
    </dsp:sp>
    <dsp:sp modelId="{3F201650-363D-6845-B8CD-94B2EE391DE4}">
      <dsp:nvSpPr>
        <dsp:cNvPr id="0" name=""/>
        <dsp:cNvSpPr/>
      </dsp:nvSpPr>
      <dsp:spPr>
        <a:xfrm rot="18900000">
          <a:off x="2631846" y="1274032"/>
          <a:ext cx="1093803" cy="34091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A8C3F-4747-FD43-A257-79FA1B2E5505}">
      <dsp:nvSpPr>
        <dsp:cNvPr id="0" name=""/>
        <dsp:cNvSpPr/>
      </dsp:nvSpPr>
      <dsp:spPr>
        <a:xfrm>
          <a:off x="2997277" y="603220"/>
          <a:ext cx="1136375" cy="909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charset="0"/>
              <a:ea typeface="ＭＳ Ｐゴシック" charset="0"/>
              <a:cs typeface="Arial" charset="0"/>
            </a:rPr>
            <a:t>Repair policy faults</a:t>
          </a:r>
          <a:endParaRPr lang="en-US" sz="1200" kern="1200" dirty="0"/>
        </a:p>
      </dsp:txBody>
      <dsp:txXfrm>
        <a:off x="3023904" y="629847"/>
        <a:ext cx="1083121" cy="855846"/>
      </dsp:txXfrm>
    </dsp:sp>
    <dsp:sp modelId="{8EF3A63C-9543-0D47-8A76-65E0C30E801D}">
      <dsp:nvSpPr>
        <dsp:cNvPr id="0" name=""/>
        <dsp:cNvSpPr/>
      </dsp:nvSpPr>
      <dsp:spPr>
        <a:xfrm>
          <a:off x="2985853" y="2128680"/>
          <a:ext cx="1093803" cy="340912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8B74D-3F3B-8345-B29F-BB4C083247DC}">
      <dsp:nvSpPr>
        <dsp:cNvPr id="0" name=""/>
        <dsp:cNvSpPr/>
      </dsp:nvSpPr>
      <dsp:spPr>
        <a:xfrm>
          <a:off x="3511468" y="1844586"/>
          <a:ext cx="1136375" cy="909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Other</a:t>
          </a:r>
          <a:endParaRPr lang="en-US" sz="1200" kern="1200" dirty="0"/>
        </a:p>
      </dsp:txBody>
      <dsp:txXfrm>
        <a:off x="3538095" y="1871213"/>
        <a:ext cx="1083121" cy="855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062100" cy="35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49" tIns="44475" rIns="88949" bIns="44475" numCol="1" anchor="t" anchorCtr="0" compatLnSpc="1">
            <a:prstTxWarp prst="textNoShape">
              <a:avLst/>
            </a:prstTxWarp>
          </a:bodyPr>
          <a:lstStyle>
            <a:lvl1pPr defTabSz="88982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08902" y="0"/>
            <a:ext cx="4062100" cy="35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49" tIns="44475" rIns="88949" bIns="44475" numCol="1" anchor="t" anchorCtr="0" compatLnSpc="1">
            <a:prstTxWarp prst="textNoShape">
              <a:avLst/>
            </a:prstTxWarp>
          </a:bodyPr>
          <a:lstStyle>
            <a:lvl1pPr algn="r" defTabSz="88982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730345"/>
            <a:ext cx="4062100" cy="35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49" tIns="44475" rIns="88949" bIns="44475" numCol="1" anchor="b" anchorCtr="0" compatLnSpc="1">
            <a:prstTxWarp prst="textNoShape">
              <a:avLst/>
            </a:prstTxWarp>
          </a:bodyPr>
          <a:lstStyle>
            <a:lvl1pPr defTabSz="88982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08902" y="6730345"/>
            <a:ext cx="4062100" cy="35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49" tIns="44475" rIns="88949" bIns="44475" numCol="1" anchor="b" anchorCtr="0" compatLnSpc="1">
            <a:prstTxWarp prst="textNoShape">
              <a:avLst/>
            </a:prstTxWarp>
          </a:bodyPr>
          <a:lstStyle>
            <a:lvl1pPr algn="r" defTabSz="88982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fld id="{CD9825EC-0FE9-4563-9E04-69D27F9CC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35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62100" cy="35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7" tIns="47009" rIns="94017" bIns="47009" numCol="1" anchor="t" anchorCtr="0" compatLnSpc="1">
            <a:prstTxWarp prst="textNoShape">
              <a:avLst/>
            </a:prstTxWarp>
          </a:bodyPr>
          <a:lstStyle>
            <a:lvl1pPr defTabSz="93880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10501" y="1"/>
            <a:ext cx="4062100" cy="35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7" tIns="47009" rIns="94017" bIns="47009" numCol="1" anchor="t" anchorCtr="0" compatLnSpc="1">
            <a:prstTxWarp prst="textNoShape">
              <a:avLst/>
            </a:prstTxWarp>
          </a:bodyPr>
          <a:lstStyle>
            <a:lvl1pPr algn="r" defTabSz="93880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6238" y="531813"/>
            <a:ext cx="3540125" cy="2655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002" y="3366778"/>
            <a:ext cx="6872600" cy="318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7" tIns="47009" rIns="94017" bIns="470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730346"/>
            <a:ext cx="4062100" cy="35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7" tIns="47009" rIns="94017" bIns="47009" numCol="1" anchor="b" anchorCtr="0" compatLnSpc="1">
            <a:prstTxWarp prst="textNoShape">
              <a:avLst/>
            </a:prstTxWarp>
          </a:bodyPr>
          <a:lstStyle>
            <a:lvl1pPr defTabSz="93880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10501" y="6730346"/>
            <a:ext cx="4062100" cy="35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7" tIns="47009" rIns="94017" bIns="47009" numCol="1" anchor="b" anchorCtr="0" compatLnSpc="1">
            <a:prstTxWarp prst="textNoShape">
              <a:avLst/>
            </a:prstTxWarp>
          </a:bodyPr>
          <a:lstStyle>
            <a:lvl1pPr algn="r" defTabSz="938806">
              <a:defRPr sz="1100">
                <a:ea typeface="ＭＳ Ｐゴシック" pitchFamily="1" charset="-128"/>
              </a:defRPr>
            </a:lvl1pPr>
          </a:lstStyle>
          <a:p>
            <a:pPr>
              <a:defRPr/>
            </a:pPr>
            <a:fld id="{87B57BF5-5132-4E22-B036-CBDA1024E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24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7325"/>
            <a:fld id="{65B8C0D6-5A5D-4341-8B6E-4135896EA837}" type="slidenum">
              <a:rPr lang="en-US" smtClean="0">
                <a:ea typeface="ＭＳ Ｐゴシック" pitchFamily="34" charset="-128"/>
              </a:rPr>
              <a:pPr defTabSz="937325"/>
              <a:t>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3538" y="506413"/>
            <a:ext cx="3573462" cy="26812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3214" y="3368382"/>
            <a:ext cx="6786172" cy="3214325"/>
          </a:xfrm>
          <a:noFill/>
          <a:ln/>
        </p:spPr>
        <p:txBody>
          <a:bodyPr/>
          <a:lstStyle/>
          <a:p>
            <a:pPr eaLnBrk="1" hangingPunct="1"/>
            <a:r>
              <a:rPr lang="en-US" b="0" i="0" dirty="0" smtClean="0">
                <a:ea typeface="ＭＳ Ｐゴシック" pitchFamily="34" charset="-128"/>
              </a:rPr>
              <a:t>Good morning,</a:t>
            </a:r>
            <a:r>
              <a:rPr lang="en-US" b="0" i="0" baseline="0" dirty="0" smtClean="0">
                <a:ea typeface="ＭＳ Ｐゴシック" pitchFamily="34" charset="-128"/>
              </a:rPr>
              <a:t> everybody. Thank you for attending to my final oral examination. My dissertation title is “</a:t>
            </a:r>
            <a:r>
              <a:rPr lang="en-US" dirty="0"/>
              <a:t>Improving the Quality of Security Polices</a:t>
            </a:r>
            <a:r>
              <a:rPr lang="en-US" dirty="0">
                <a:ea typeface="ＭＳ Ｐゴシック" pitchFamily="34" charset="-128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149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²"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Evolution</a:t>
            </a:r>
          </a:p>
          <a:p>
            <a:pPr lvl="1" eaLnBrk="1" hangingPunct="1">
              <a:buFont typeface="Wingdings" charset="0"/>
              <a:buChar char="§"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The stage in a software system</a:t>
            </a:r>
            <a:r>
              <a:rPr lang="ja-JP" altLang="en-US" dirty="0" smtClean="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s life cycle where it is in operational use and is evolving as new requirements are proposed and implemented in the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B57BF5-5132-4E22-B036-CBDA1024E3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7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BAA28-EE71-904E-ACB6-0640B71292FF}" type="slidenum">
              <a:rPr lang="en-US"/>
              <a:pPr/>
              <a:t>3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My hypothesis is that there is still a lot of room for growth: new drivers, file systems, architectures.</a:t>
            </a:r>
          </a:p>
          <a:p>
            <a:r>
              <a:rPr lang="en-US"/>
              <a:t>Also, the bandwagon is very popular right now.  IBM, Dell and other heavyweights are strongly committed to Linux (including support).</a:t>
            </a:r>
          </a:p>
        </p:txBody>
      </p:sp>
    </p:spTree>
    <p:extLst>
      <p:ext uri="{BB962C8B-B14F-4D97-AF65-F5344CB8AC3E}">
        <p14:creationId xmlns:p14="http://schemas.microsoft.com/office/powerpoint/2010/main" val="25312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BAA28-EE71-904E-ACB6-0640B71292FF}" type="slidenum">
              <a:rPr lang="en-US"/>
              <a:pPr/>
              <a:t>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My hypothesis is that there is still a lot of room for growth: new drivers, file systems, architectures.</a:t>
            </a:r>
          </a:p>
          <a:p>
            <a:r>
              <a:rPr lang="en-US"/>
              <a:t>Also, the bandwagon is very popular right now.  IBM, Dell and other heavyweights are strongly committed to Linux (including support).</a:t>
            </a:r>
          </a:p>
        </p:txBody>
      </p:sp>
    </p:spTree>
    <p:extLst>
      <p:ext uri="{BB962C8B-B14F-4D97-AF65-F5344CB8AC3E}">
        <p14:creationId xmlns:p14="http://schemas.microsoft.com/office/powerpoint/2010/main" val="253123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16238" y="531813"/>
            <a:ext cx="3540125" cy="2655887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2904">
              <a:defRPr/>
            </a:pPr>
            <a:r>
              <a:rPr lang="en-US" dirty="0"/>
              <a:t>We next present our pattern mining research project.</a:t>
            </a:r>
          </a:p>
          <a:p>
            <a:r>
              <a:rPr lang="en-US" dirty="0"/>
              <a:t>Mining is the process for extracting previously unknown patterns from large data. What we did was this.</a:t>
            </a:r>
          </a:p>
          <a:p>
            <a:r>
              <a:rPr lang="en-US" dirty="0"/>
              <a:t>We used an existing mining approach to find common patterns in specifying and maintaining security policies. I will explain our approach and mined patterns at the next slide.  </a:t>
            </a:r>
          </a:p>
          <a:p>
            <a:r>
              <a:rPr lang="en-US" dirty="0"/>
              <a:t>Some may have a question - why patterns are related to the quality of security policies? </a:t>
            </a:r>
          </a:p>
          <a:p>
            <a:r>
              <a:rPr lang="en-US" dirty="0"/>
              <a:t>Previous research work showed that patterns help identify suspicious behaviors such as attacks, credit card suspicious transactions . Like this research work, we find patterns to identify v</a:t>
            </a:r>
            <a:r>
              <a:rPr lang="en-US" dirty="0" smtClean="0"/>
              <a:t>iolations of patterns as candidates for inspection.</a:t>
            </a:r>
            <a:endParaRPr lang="en-US" baseline="0" dirty="0" smtClean="0">
              <a:ea typeface="ＭＳ Ｐゴシック" pitchFamily="34" charset="-128"/>
            </a:endParaRPr>
          </a:p>
          <a:p>
            <a:endParaRPr lang="en-US" baseline="0" dirty="0" smtClean="0">
              <a:ea typeface="ＭＳ Ｐゴシック" pitchFamily="34" charset="-128"/>
            </a:endParaRPr>
          </a:p>
          <a:p>
            <a:endParaRPr lang="en-US" baseline="0" dirty="0" smtClean="0">
              <a:ea typeface="ＭＳ Ｐゴシック" pitchFamily="34" charset="-128"/>
            </a:endParaRPr>
          </a:p>
          <a:p>
            <a:endParaRPr lang="en-US" baseline="0" dirty="0" smtClean="0">
              <a:ea typeface="ＭＳ Ｐゴシック" pitchFamily="34" charset="-128"/>
            </a:endParaRPr>
          </a:p>
          <a:p>
            <a:endParaRPr lang="en-US" baseline="0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7325"/>
            <a:fld id="{EA95E500-A443-48C6-8505-9C9D174952CE}" type="slidenum">
              <a:rPr lang="en-US" smtClean="0">
                <a:ea typeface="ＭＳ Ｐゴシック" pitchFamily="34" charset="-128"/>
              </a:rPr>
              <a:pPr defTabSz="937325"/>
              <a:t>5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2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81000" y="685800"/>
            <a:ext cx="8382000" cy="76200"/>
          </a:xfrm>
          <a:prstGeom prst="rect">
            <a:avLst/>
          </a:prstGeom>
          <a:solidFill>
            <a:srgbClr val="9A00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81000" y="6096000"/>
            <a:ext cx="8382000" cy="76200"/>
          </a:xfrm>
          <a:prstGeom prst="rect">
            <a:avLst/>
          </a:prstGeom>
          <a:solidFill>
            <a:srgbClr val="9A00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000">
              <a:ea typeface="ＭＳ Ｐゴシック" pitchFamily="1" charset="-128"/>
            </a:endParaRPr>
          </a:p>
        </p:txBody>
      </p:sp>
      <p:pic>
        <p:nvPicPr>
          <p:cNvPr id="6" name="Picture 7" descr="se-realsearch-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248401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ncsu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1" y="6324601"/>
            <a:ext cx="17748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2514600" y="6248400"/>
            <a:ext cx="4419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 smtClean="0">
                <a:ea typeface="ＭＳ Ｐゴシック" pitchFamily="1" charset="-128"/>
              </a:defRPr>
            </a:lvl1pPr>
          </a:lstStyle>
          <a:p>
            <a:pPr>
              <a:defRPr/>
            </a:pPr>
            <a:fld id="{67C1CDFB-C688-409D-8735-ADF75B32A1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381000" y="6335713"/>
            <a:ext cx="8382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8800D6A5-CCEB-4A55-A579-2BC8C69A4051}" type="slidenum">
              <a:rPr lang="en-US" sz="1600" b="0"/>
              <a:pPr algn="ctr">
                <a:defRPr/>
              </a:pPr>
              <a:t>‹#›</a:t>
            </a:fld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9" descr="se-realsearch-bar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6243638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0" descr="ncsu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1" y="6324601"/>
            <a:ext cx="17748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76800"/>
            <a:ext cx="84582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err="1" smtClean="0">
                <a:solidFill>
                  <a:schemeClr val="accent2"/>
                </a:solidFill>
              </a:rPr>
              <a:t>JeeHyun</a:t>
            </a:r>
            <a:r>
              <a:rPr lang="en-US" sz="2400" dirty="0" smtClean="0">
                <a:solidFill>
                  <a:schemeClr val="accent2"/>
                </a:solidFill>
              </a:rPr>
              <a:t> Hwang, Laurie Williams, </a:t>
            </a:r>
            <a:r>
              <a:rPr lang="en-US" sz="2400" dirty="0">
                <a:solidFill>
                  <a:schemeClr val="accent2"/>
                </a:solidFill>
              </a:rPr>
              <a:t>and </a:t>
            </a:r>
            <a:r>
              <a:rPr lang="en-US" sz="2400" dirty="0" err="1">
                <a:solidFill>
                  <a:schemeClr val="accent2"/>
                </a:solidFill>
              </a:rPr>
              <a:t>Mladen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Vouk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914400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sz="3600" b="1" dirty="0" smtClean="0"/>
              <a:t>Access </a:t>
            </a:r>
            <a:r>
              <a:rPr lang="en-US" sz="3600" b="1" dirty="0"/>
              <a:t>Control Policy Evolution: An Empirical </a:t>
            </a:r>
            <a:r>
              <a:rPr lang="en-US" sz="3600" b="1" dirty="0" smtClean="0"/>
              <a:t>Study</a:t>
            </a:r>
            <a:endParaRPr lang="en-US" sz="3600" b="1" dirty="0"/>
          </a:p>
          <a:p>
            <a:pPr eaLnBrk="1" hangingPunct="1"/>
            <a:endParaRPr lang="en-US" sz="3600" b="1" i="1" dirty="0" smtClean="0">
              <a:solidFill>
                <a:schemeClr val="tx1"/>
              </a:solidFill>
            </a:endParaRP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4343400" y="3124200"/>
            <a:ext cx="1219200" cy="99060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  <a:cs typeface="Arial" pitchFamily="34" charset="0"/>
              </a:rPr>
              <a:t>Policy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  <a:cs typeface="Arial" pitchFamily="34" charset="0"/>
              </a:rPr>
              <a:t>Evaluation</a:t>
            </a:r>
          </a:p>
          <a:p>
            <a:pPr algn="ctr"/>
            <a:r>
              <a:rPr lang="en-US" altLang="ko-KR" sz="1400" dirty="0" smtClean="0">
                <a:ea typeface="굴림" pitchFamily="50" charset="-127"/>
                <a:cs typeface="Arial" pitchFamily="34" charset="0"/>
              </a:rPr>
              <a:t>Engine</a:t>
            </a:r>
            <a:endParaRPr lang="en-US" altLang="ko-KR" sz="1400" dirty="0">
              <a:solidFill>
                <a:schemeClr val="tx1"/>
              </a:solidFill>
              <a:ea typeface="굴림" pitchFamily="50" charset="-127"/>
              <a:cs typeface="Arial" pitchFamily="34" charset="0"/>
            </a:endParaRPr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 rot="5400000" flipV="1">
            <a:off x="3505200" y="2743201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800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 rot="5400000">
            <a:off x="3505200" y="3101976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80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2667000" y="3124200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 smtClean="0">
                <a:ea typeface="굴림" pitchFamily="50" charset="-127"/>
                <a:cs typeface="Arial" pitchFamily="34" charset="0"/>
              </a:rPr>
              <a:t>Access Request</a:t>
            </a:r>
            <a:endParaRPr lang="en-US" altLang="ko-KR" sz="1100" dirty="0">
              <a:solidFill>
                <a:schemeClr val="tx1"/>
              </a:solidFill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2667000" y="3733800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 smtClean="0">
                <a:ea typeface="굴림" pitchFamily="50" charset="-127"/>
                <a:cs typeface="Arial" pitchFamily="34" charset="0"/>
              </a:rPr>
              <a:t>Response</a:t>
            </a:r>
            <a:endParaRPr lang="en-US" altLang="ko-KR" sz="1400" dirty="0">
              <a:solidFill>
                <a:schemeClr val="tx1"/>
              </a:solidFill>
              <a:ea typeface="굴림" pitchFamily="50" charset="-127"/>
              <a:cs typeface="Arial" pitchFamily="34" charset="0"/>
            </a:endParaRPr>
          </a:p>
        </p:txBody>
      </p:sp>
      <p:sp>
        <p:nvSpPr>
          <p:cNvPr id="11" name="AutoShap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3200400"/>
            <a:ext cx="1447800" cy="827723"/>
          </a:xfrm>
          <a:prstGeom prst="vertic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endParaRPr lang="en-GB" sz="1200" b="1" dirty="0" smtClean="0">
              <a:cs typeface="Arial" pitchFamily="34" charset="0"/>
            </a:endParaRPr>
          </a:p>
          <a:p>
            <a:pPr algn="just"/>
            <a:r>
              <a:rPr lang="en-GB" sz="1400" b="1" dirty="0" smtClean="0">
                <a:cs typeface="Arial" pitchFamily="34" charset="0"/>
              </a:rPr>
              <a:t>Application</a:t>
            </a:r>
          </a:p>
          <a:p>
            <a:pPr algn="ctr" eaLnBrk="0" hangingPunct="0"/>
            <a:endParaRPr lang="en-US" sz="1200" dirty="0" smtClean="0">
              <a:latin typeface="Calibri (Body)"/>
              <a:cs typeface="Calibri (Body)"/>
            </a:endParaRPr>
          </a:p>
        </p:txBody>
      </p:sp>
      <p:sp>
        <p:nvSpPr>
          <p:cNvPr id="13" name="Line 29"/>
          <p:cNvSpPr>
            <a:spLocks noChangeShapeType="1"/>
          </p:cNvSpPr>
          <p:nvPr/>
        </p:nvSpPr>
        <p:spPr bwMode="auto">
          <a:xfrm rot="5400000">
            <a:off x="60198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800"/>
          </a:p>
        </p:txBody>
      </p:sp>
      <p:sp>
        <p:nvSpPr>
          <p:cNvPr id="15" name="AutoShape 1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48400" y="2971800"/>
            <a:ext cx="1295400" cy="1128712"/>
          </a:xfrm>
          <a:prstGeom prst="vertic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GB" sz="1400" b="1" dirty="0" smtClean="0">
                <a:cs typeface="Arial" pitchFamily="34" charset="0"/>
              </a:rPr>
              <a:t>Access</a:t>
            </a:r>
          </a:p>
          <a:p>
            <a:pPr algn="ctr"/>
            <a:r>
              <a:rPr lang="en-GB" sz="1400" b="1" dirty="0" smtClean="0">
                <a:cs typeface="Arial" pitchFamily="34" charset="0"/>
              </a:rPr>
              <a:t>Control</a:t>
            </a:r>
          </a:p>
          <a:p>
            <a:pPr algn="ctr"/>
            <a:r>
              <a:rPr lang="en-GB" sz="1400" b="1" dirty="0" smtClean="0">
                <a:cs typeface="Arial" pitchFamily="34" charset="0"/>
              </a:rPr>
              <a:t>Policy</a:t>
            </a:r>
          </a:p>
          <a:p>
            <a:pPr algn="ctr" eaLnBrk="0" hangingPunct="0"/>
            <a:endParaRPr lang="en-US" sz="1200" dirty="0" smtClean="0">
              <a:latin typeface="Calibri (Body)"/>
              <a:cs typeface="Calibri (Body)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ea typeface="ＭＳ Ｐゴシック" charset="0"/>
              </a:rPr>
              <a:t>Access Control Policy Evolution</a:t>
            </a:r>
            <a:endParaRPr lang="en-GB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79918993"/>
              </p:ext>
            </p:extLst>
          </p:nvPr>
        </p:nvGraphicFramePr>
        <p:xfrm>
          <a:off x="2209800" y="2971800"/>
          <a:ext cx="4648200" cy="2986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685800"/>
          </a:xfrm>
        </p:spPr>
        <p:txBody>
          <a:bodyPr/>
          <a:lstStyle/>
          <a:p>
            <a:r>
              <a:rPr lang="en-GB" sz="2800" dirty="0">
                <a:ea typeface="ＭＳ Ｐゴシック" charset="0"/>
                <a:cs typeface="Arial" charset="0"/>
              </a:rPr>
              <a:t>Policy change </a:t>
            </a:r>
            <a:r>
              <a:rPr lang="en-GB" sz="2800" dirty="0" smtClean="0">
                <a:ea typeface="ＭＳ Ｐゴシック" charset="0"/>
                <a:cs typeface="Arial" charset="0"/>
              </a:rPr>
              <a:t>is inevitable</a:t>
            </a:r>
          </a:p>
          <a:p>
            <a:r>
              <a:rPr lang="en-US" sz="2800" dirty="0"/>
              <a:t>Permissions (“what” actions) change over time are the driver for access control policy evolution.</a:t>
            </a:r>
          </a:p>
          <a:p>
            <a:endParaRPr lang="en-GB" sz="2800" dirty="0" smtClean="0">
              <a:ea typeface="ＭＳ Ｐゴシック" charset="0"/>
              <a:cs typeface="Arial" charset="0"/>
            </a:endParaRPr>
          </a:p>
          <a:p>
            <a:endParaRPr lang="en-GB" dirty="0"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95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Observations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733800"/>
            <a:ext cx="8229600" cy="23622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dirty="0" smtClean="0"/>
              <a:t>Growth </a:t>
            </a:r>
            <a:r>
              <a:rPr lang="en-US" dirty="0" err="1" smtClean="0"/>
              <a:t>vs</a:t>
            </a:r>
            <a:r>
              <a:rPr lang="en-US" dirty="0" smtClean="0"/>
              <a:t> Change</a:t>
            </a:r>
          </a:p>
          <a:p>
            <a:pPr marL="742950" lvl="2" indent="-342900">
              <a:lnSpc>
                <a:spcPct val="90000"/>
              </a:lnSpc>
            </a:pPr>
            <a:r>
              <a:rPr lang="en-US" dirty="0" smtClean="0"/>
              <a:t>Growth </a:t>
            </a:r>
            <a:r>
              <a:rPr lang="en-US" dirty="0"/>
              <a:t>along policy evolution </a:t>
            </a:r>
            <a:r>
              <a:rPr lang="en-US" dirty="0" smtClean="0"/>
              <a:t>appears to be more or less linear</a:t>
            </a:r>
          </a:p>
          <a:p>
            <a:pPr marL="742950" lvl="2" indent="-342900">
              <a:lnSpc>
                <a:spcPct val="90000"/>
              </a:lnSpc>
            </a:pPr>
            <a:r>
              <a:rPr lang="en-US" dirty="0" smtClean="0"/>
              <a:t>Policy changes frequently</a:t>
            </a:r>
          </a:p>
          <a:p>
            <a:pPr marL="1200150" lvl="3" indent="-342900">
              <a:lnSpc>
                <a:spcPct val="90000"/>
              </a:lnSpc>
            </a:pPr>
            <a:r>
              <a:rPr lang="en-US" dirty="0"/>
              <a:t># policy </a:t>
            </a:r>
            <a:r>
              <a:rPr lang="en-US" dirty="0" smtClean="0"/>
              <a:t>revisions: 5,489 </a:t>
            </a:r>
            <a:r>
              <a:rPr lang="en-US" dirty="0"/>
              <a:t>(</a:t>
            </a:r>
            <a:r>
              <a:rPr lang="en-US" dirty="0" err="1"/>
              <a:t>SELinux</a:t>
            </a:r>
            <a:r>
              <a:rPr lang="en-US" dirty="0"/>
              <a:t>) and 896 (VCL)</a:t>
            </a:r>
          </a:p>
          <a:p>
            <a:pPr marL="1200150" lvl="3" indent="-342900">
              <a:lnSpc>
                <a:spcPct val="90000"/>
              </a:lnSpc>
            </a:pPr>
            <a:r>
              <a:rPr lang="en-US" dirty="0"/>
              <a:t># permission </a:t>
            </a:r>
            <a:r>
              <a:rPr lang="en-US" dirty="0" smtClean="0"/>
              <a:t>changes: </a:t>
            </a:r>
            <a:r>
              <a:rPr lang="en-US" dirty="0"/>
              <a:t>2,714 (</a:t>
            </a:r>
            <a:r>
              <a:rPr lang="en-US" dirty="0" err="1"/>
              <a:t>SELinux</a:t>
            </a:r>
            <a:r>
              <a:rPr lang="en-US" dirty="0"/>
              <a:t>) and 7 (VCL)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3276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SELinux</a:t>
            </a:r>
            <a:r>
              <a:rPr lang="en-US" sz="1800" dirty="0" smtClean="0"/>
              <a:t> </a:t>
            </a:r>
            <a:r>
              <a:rPr lang="en-US" sz="1800" dirty="0"/>
              <a:t>reference policy </a:t>
            </a:r>
            <a:endParaRPr lang="en-US" sz="1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3048000"/>
            <a:ext cx="2971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NCSU Virtual Computing Lab (VCL) operation policy 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781800" y="10668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Private Cloud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Open Source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00200"/>
            <a:ext cx="3750934" cy="1685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1371600"/>
            <a:ext cx="2310134" cy="176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2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Observations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733800"/>
            <a:ext cx="8229600" cy="23622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dirty="0" smtClean="0"/>
              <a:t>Growth </a:t>
            </a:r>
            <a:r>
              <a:rPr lang="en-US" dirty="0" err="1" smtClean="0"/>
              <a:t>vs</a:t>
            </a:r>
            <a:r>
              <a:rPr lang="en-US" dirty="0" smtClean="0"/>
              <a:t> Change</a:t>
            </a:r>
          </a:p>
          <a:p>
            <a:pPr marL="742950" lvl="2" indent="-342900">
              <a:lnSpc>
                <a:spcPct val="90000"/>
              </a:lnSpc>
            </a:pPr>
            <a:r>
              <a:rPr lang="en-US" dirty="0" smtClean="0"/>
              <a:t>Growth </a:t>
            </a:r>
            <a:r>
              <a:rPr lang="en-US" dirty="0"/>
              <a:t>along policy evolution </a:t>
            </a:r>
            <a:r>
              <a:rPr lang="en-US" dirty="0" smtClean="0"/>
              <a:t>appears to be more or less linear</a:t>
            </a:r>
          </a:p>
          <a:p>
            <a:pPr marL="742950" lvl="2" indent="-342900">
              <a:lnSpc>
                <a:spcPct val="90000"/>
              </a:lnSpc>
            </a:pPr>
            <a:r>
              <a:rPr lang="en-US" dirty="0" smtClean="0"/>
              <a:t>Policy changes frequently</a:t>
            </a:r>
          </a:p>
          <a:p>
            <a:pPr marL="1200150" lvl="3" indent="-342900">
              <a:lnSpc>
                <a:spcPct val="90000"/>
              </a:lnSpc>
            </a:pPr>
            <a:r>
              <a:rPr lang="en-US" dirty="0"/>
              <a:t># policy </a:t>
            </a:r>
            <a:r>
              <a:rPr lang="en-US" dirty="0" smtClean="0"/>
              <a:t>revisions: 5,489 </a:t>
            </a:r>
            <a:r>
              <a:rPr lang="en-US" dirty="0"/>
              <a:t>(</a:t>
            </a:r>
            <a:r>
              <a:rPr lang="en-US" dirty="0" err="1"/>
              <a:t>SELinux</a:t>
            </a:r>
            <a:r>
              <a:rPr lang="en-US" dirty="0"/>
              <a:t>) and 896 (VCL)</a:t>
            </a:r>
          </a:p>
          <a:p>
            <a:pPr marL="1200150" lvl="3" indent="-342900">
              <a:lnSpc>
                <a:spcPct val="90000"/>
              </a:lnSpc>
            </a:pPr>
            <a:r>
              <a:rPr lang="en-US" dirty="0"/>
              <a:t># permission </a:t>
            </a:r>
            <a:r>
              <a:rPr lang="en-US" dirty="0" smtClean="0"/>
              <a:t>changes: </a:t>
            </a:r>
            <a:r>
              <a:rPr lang="en-US" dirty="0"/>
              <a:t>2,714 (</a:t>
            </a:r>
            <a:r>
              <a:rPr lang="en-US" dirty="0" err="1"/>
              <a:t>SELinux</a:t>
            </a:r>
            <a:r>
              <a:rPr lang="en-US" dirty="0"/>
              <a:t>) and 7 (VCL)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3276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SELinux</a:t>
            </a:r>
            <a:r>
              <a:rPr lang="en-US" sz="1800" dirty="0" smtClean="0"/>
              <a:t> </a:t>
            </a:r>
            <a:r>
              <a:rPr lang="en-US" sz="1800" dirty="0"/>
              <a:t>reference policy </a:t>
            </a:r>
            <a:endParaRPr lang="en-US" sz="1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3048000"/>
            <a:ext cx="2971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NCSU Virtual Computing Lab (VCL) operation policy 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781800" y="10668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Private Cloud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Open Source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00200"/>
            <a:ext cx="3750934" cy="1685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1371600"/>
            <a:ext cx="2310134" cy="176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26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Change Patterns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7848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Some of permissions are related and assigned together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  <a:cs typeface="+mn-cs"/>
              </a:rPr>
              <a:t>read, 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Ioctl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, lock to read a folder</a:t>
            </a:r>
          </a:p>
          <a:p>
            <a:r>
              <a:rPr lang="en-US" dirty="0">
                <a:solidFill>
                  <a:srgbClr val="000000"/>
                </a:solidFill>
              </a:rPr>
              <a:t>Some of the evolution patterns appear to occur more frequently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  <a:cs typeface="+mn-cs"/>
              </a:rPr>
              <a:t>F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ive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evolution patterns 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covered 86%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SELinux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) and one evolution pattern 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covered 100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% (VCL)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  <a:cs typeface="+mn-cs"/>
              </a:rPr>
              <a:t>For example, 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in </a:t>
            </a:r>
            <a:r>
              <a:rPr lang="en-US" sz="3200" dirty="0" err="1" smtClean="0">
                <a:solidFill>
                  <a:srgbClr val="000000"/>
                </a:solidFill>
                <a:cs typeface="+mn-cs"/>
              </a:rPr>
              <a:t>SELinux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, one pattern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happened 568 times (46%) out of the total number of 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folder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permission </a:t>
            </a:r>
            <a:r>
              <a:rPr lang="en-US" sz="3200" dirty="0" smtClean="0">
                <a:solidFill>
                  <a:srgbClr val="000000"/>
                </a:solidFill>
                <a:cs typeface="+mn-cs"/>
              </a:rPr>
              <a:t>changes</a:t>
            </a:r>
            <a:endParaRPr lang="en-US" sz="3200" dirty="0">
              <a:solidFill>
                <a:srgbClr val="000000"/>
              </a:solidFill>
              <a:cs typeface="+mn-c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72025"/>
              </p:ext>
            </p:extLst>
          </p:nvPr>
        </p:nvGraphicFramePr>
        <p:xfrm>
          <a:off x="1219200" y="1295400"/>
          <a:ext cx="6172200" cy="157480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05000"/>
                <a:gridCol w="1371600"/>
                <a:gridCol w="1352550"/>
                <a:gridCol w="1543050"/>
              </a:tblGrid>
              <a:tr h="467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Policy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# Permission</a:t>
                      </a:r>
                      <a:r>
                        <a:rPr lang="en-US" sz="1400" baseline="0" dirty="0" smtClean="0">
                          <a:effectLst/>
                        </a:rPr>
                        <a:t> Changes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# Frequent Patterns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r>
                        <a:rPr lang="en-US" sz="1400" dirty="0" smtClean="0">
                          <a:effectLst/>
                        </a:rPr>
                        <a:t>Coverage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SELinux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(Folder Permission)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1222</a:t>
                      </a:r>
                      <a:endParaRPr lang="en-US" sz="140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86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VCL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57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charset="0"/>
                <a:ea typeface="ＭＳ Ｐゴシック" charset="0"/>
              </a:rPr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 empirical study of the evolution of access control policies of the two systems:  </a:t>
            </a:r>
            <a:r>
              <a:rPr lang="en-US" sz="2800" dirty="0" err="1"/>
              <a:t>SELinux</a:t>
            </a:r>
            <a:r>
              <a:rPr lang="en-US" sz="2800" dirty="0"/>
              <a:t> and </a:t>
            </a:r>
            <a:r>
              <a:rPr lang="en-US" sz="2800" dirty="0" smtClean="0"/>
              <a:t>VCL </a:t>
            </a:r>
            <a:endParaRPr lang="en-US" sz="2800" dirty="0"/>
          </a:p>
          <a:p>
            <a:pPr lvl="1"/>
            <a:r>
              <a:rPr lang="en-US" sz="2400" dirty="0" smtClean="0"/>
              <a:t>Frequently </a:t>
            </a:r>
            <a:r>
              <a:rPr lang="en-US" sz="2400" dirty="0"/>
              <a:t>policy </a:t>
            </a:r>
            <a:r>
              <a:rPr lang="en-US" sz="2400" dirty="0" smtClean="0"/>
              <a:t>changes</a:t>
            </a:r>
            <a:endParaRPr lang="en-US" sz="2400" dirty="0"/>
          </a:p>
          <a:p>
            <a:pPr lvl="1"/>
            <a:r>
              <a:rPr lang="en-US" sz="2400" dirty="0" smtClean="0"/>
              <a:t># policy </a:t>
            </a:r>
            <a:r>
              <a:rPr lang="en-US" sz="2400" dirty="0"/>
              <a:t>lines </a:t>
            </a:r>
            <a:r>
              <a:rPr lang="en-US" sz="2400" dirty="0" smtClean="0"/>
              <a:t>of policies increased more or less linearly </a:t>
            </a:r>
            <a:r>
              <a:rPr lang="en-US" sz="2400" dirty="0"/>
              <a:t>over </a:t>
            </a:r>
            <a:r>
              <a:rPr lang="en-US" sz="2400" dirty="0" smtClean="0"/>
              <a:t>time </a:t>
            </a:r>
            <a:endParaRPr lang="en-US" sz="2400" dirty="0"/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ome </a:t>
            </a:r>
            <a:r>
              <a:rPr lang="en-US" sz="2400" dirty="0"/>
              <a:t>of evolution patterns </a:t>
            </a:r>
            <a:r>
              <a:rPr lang="en-US" sz="2400" dirty="0" err="1" smtClean="0"/>
              <a:t>occured</a:t>
            </a:r>
            <a:r>
              <a:rPr lang="en-US" sz="2400" dirty="0" smtClean="0"/>
              <a:t> </a:t>
            </a:r>
            <a:r>
              <a:rPr lang="en-US" sz="2400" dirty="0"/>
              <a:t>more </a:t>
            </a:r>
            <a:r>
              <a:rPr lang="en-US" sz="2400" dirty="0" smtClean="0"/>
              <a:t>frequently</a:t>
            </a:r>
            <a:endParaRPr lang="en-US" sz="2400" dirty="0"/>
          </a:p>
          <a:p>
            <a:r>
              <a:rPr lang="en-US" sz="2800" dirty="0" smtClean="0"/>
              <a:t>Our future work</a:t>
            </a:r>
          </a:p>
          <a:p>
            <a:pPr lvl="1"/>
            <a:r>
              <a:rPr lang="en-US" sz="2400" dirty="0" smtClean="0"/>
              <a:t>Mine patterns of policy changes</a:t>
            </a:r>
          </a:p>
          <a:p>
            <a:pPr lvl="1"/>
            <a:r>
              <a:rPr lang="en-US" sz="2400" dirty="0" smtClean="0"/>
              <a:t>Study why policies evolve</a:t>
            </a:r>
          </a:p>
          <a:p>
            <a:pPr lvl="1"/>
            <a:r>
              <a:rPr lang="en-US" sz="2400" dirty="0" smtClean="0"/>
              <a:t>Develop tools that help correctly change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2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19856</TotalTime>
  <Words>622</Words>
  <Application>Microsoft Macintosh PowerPoint</Application>
  <PresentationFormat>On-screen Show (4:3)</PresentationFormat>
  <Paragraphs>89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Access Control Policy Evolution</vt:lpstr>
      <vt:lpstr>Empirical Observations</vt:lpstr>
      <vt:lpstr>Empirical Observations</vt:lpstr>
      <vt:lpstr>Policy Change Patterns</vt:lpstr>
      <vt:lpstr>Conclusion and Future Work</vt:lpstr>
    </vt:vector>
  </TitlesOfParts>
  <Company>North Carolina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Smith</dc:creator>
  <cp:lastModifiedBy>Katie Dey</cp:lastModifiedBy>
  <cp:revision>1496</cp:revision>
  <cp:lastPrinted>2014-04-04T17:48:28Z</cp:lastPrinted>
  <dcterms:created xsi:type="dcterms:W3CDTF">2011-04-16T17:27:57Z</dcterms:created>
  <dcterms:modified xsi:type="dcterms:W3CDTF">2014-06-04T13:21:43Z</dcterms:modified>
</cp:coreProperties>
</file>