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13" r:id="rId3"/>
    <p:sldId id="317" r:id="rId4"/>
    <p:sldId id="314" r:id="rId5"/>
    <p:sldId id="291" r:id="rId6"/>
    <p:sldId id="292" r:id="rId7"/>
    <p:sldId id="293" r:id="rId8"/>
    <p:sldId id="294" r:id="rId9"/>
    <p:sldId id="315" r:id="rId10"/>
    <p:sldId id="316" r:id="rId11"/>
    <p:sldId id="310" r:id="rId12"/>
    <p:sldId id="318" r:id="rId13"/>
    <p:sldId id="319" r:id="rId14"/>
    <p:sldId id="311" r:id="rId15"/>
    <p:sldId id="308" r:id="rId16"/>
    <p:sldId id="309" r:id="rId17"/>
    <p:sldId id="312" r:id="rId18"/>
    <p:sldId id="288" r:id="rId19"/>
    <p:sldId id="279" r:id="rId20"/>
  </p:sldIdLst>
  <p:sldSz cx="9144000" cy="6858000" type="screen4x3"/>
  <p:notesSz cx="6934200" cy="9220200"/>
  <p:defaultTextStyle>
    <a:defPPr>
      <a:defRPr lang="en-US"/>
    </a:defPPr>
    <a:lvl1pPr algn="ctr" rtl="0" fontAlgn="base">
      <a:spcBef>
        <a:spcPct val="50000"/>
      </a:spcBef>
      <a:spcAft>
        <a:spcPct val="0"/>
      </a:spcAft>
      <a:defRPr sz="2000" b="1" kern="1200">
        <a:solidFill>
          <a:schemeClr val="tx1"/>
        </a:solidFill>
        <a:latin typeface="Arial" charset="0"/>
        <a:ea typeface="ＭＳ Ｐゴシック" pitchFamily="1" charset="-128"/>
        <a:cs typeface="+mn-cs"/>
      </a:defRPr>
    </a:lvl1pPr>
    <a:lvl2pPr marL="457200" algn="ctr" rtl="0" fontAlgn="base">
      <a:spcBef>
        <a:spcPct val="50000"/>
      </a:spcBef>
      <a:spcAft>
        <a:spcPct val="0"/>
      </a:spcAft>
      <a:defRPr sz="2000" b="1" kern="1200">
        <a:solidFill>
          <a:schemeClr val="tx1"/>
        </a:solidFill>
        <a:latin typeface="Arial" charset="0"/>
        <a:ea typeface="ＭＳ Ｐゴシック" pitchFamily="1" charset="-128"/>
        <a:cs typeface="+mn-cs"/>
      </a:defRPr>
    </a:lvl2pPr>
    <a:lvl3pPr marL="914400" algn="ctr" rtl="0" fontAlgn="base">
      <a:spcBef>
        <a:spcPct val="50000"/>
      </a:spcBef>
      <a:spcAft>
        <a:spcPct val="0"/>
      </a:spcAft>
      <a:defRPr sz="2000" b="1" kern="1200">
        <a:solidFill>
          <a:schemeClr val="tx1"/>
        </a:solidFill>
        <a:latin typeface="Arial" charset="0"/>
        <a:ea typeface="ＭＳ Ｐゴシック" pitchFamily="1" charset="-128"/>
        <a:cs typeface="+mn-cs"/>
      </a:defRPr>
    </a:lvl3pPr>
    <a:lvl4pPr marL="1371600" algn="ctr" rtl="0" fontAlgn="base">
      <a:spcBef>
        <a:spcPct val="50000"/>
      </a:spcBef>
      <a:spcAft>
        <a:spcPct val="0"/>
      </a:spcAft>
      <a:defRPr sz="2000" b="1" kern="1200">
        <a:solidFill>
          <a:schemeClr val="tx1"/>
        </a:solidFill>
        <a:latin typeface="Arial" charset="0"/>
        <a:ea typeface="ＭＳ Ｐゴシック" pitchFamily="1" charset="-128"/>
        <a:cs typeface="+mn-cs"/>
      </a:defRPr>
    </a:lvl4pPr>
    <a:lvl5pPr marL="1828800" algn="ctr" rtl="0" fontAlgn="base">
      <a:spcBef>
        <a:spcPct val="50000"/>
      </a:spcBef>
      <a:spcAft>
        <a:spcPct val="0"/>
      </a:spcAft>
      <a:defRPr sz="2000" b="1" kern="1200">
        <a:solidFill>
          <a:schemeClr val="tx1"/>
        </a:solidFill>
        <a:latin typeface="Arial" charset="0"/>
        <a:ea typeface="ＭＳ Ｐゴシック" pitchFamily="1" charset="-128"/>
        <a:cs typeface="+mn-cs"/>
      </a:defRPr>
    </a:lvl5pPr>
    <a:lvl6pPr marL="2286000" algn="l" defTabSz="914400" rtl="0" eaLnBrk="1" latinLnBrk="0" hangingPunct="1">
      <a:defRPr sz="2000" b="1" kern="1200">
        <a:solidFill>
          <a:schemeClr val="tx1"/>
        </a:solidFill>
        <a:latin typeface="Arial" charset="0"/>
        <a:ea typeface="ＭＳ Ｐゴシック" pitchFamily="1" charset="-128"/>
        <a:cs typeface="+mn-cs"/>
      </a:defRPr>
    </a:lvl6pPr>
    <a:lvl7pPr marL="2743200" algn="l" defTabSz="914400" rtl="0" eaLnBrk="1" latinLnBrk="0" hangingPunct="1">
      <a:defRPr sz="2000" b="1" kern="1200">
        <a:solidFill>
          <a:schemeClr val="tx1"/>
        </a:solidFill>
        <a:latin typeface="Arial" charset="0"/>
        <a:ea typeface="ＭＳ Ｐゴシック" pitchFamily="1" charset="-128"/>
        <a:cs typeface="+mn-cs"/>
      </a:defRPr>
    </a:lvl7pPr>
    <a:lvl8pPr marL="3200400" algn="l" defTabSz="914400" rtl="0" eaLnBrk="1" latinLnBrk="0" hangingPunct="1">
      <a:defRPr sz="2000" b="1" kern="1200">
        <a:solidFill>
          <a:schemeClr val="tx1"/>
        </a:solidFill>
        <a:latin typeface="Arial" charset="0"/>
        <a:ea typeface="ＭＳ Ｐゴシック" pitchFamily="1" charset="-128"/>
        <a:cs typeface="+mn-cs"/>
      </a:defRPr>
    </a:lvl8pPr>
    <a:lvl9pPr marL="3657600" algn="l" defTabSz="914400" rtl="0" eaLnBrk="1" latinLnBrk="0" hangingPunct="1">
      <a:defRPr sz="2000" b="1"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xmlns="">
        <p15:guide id="1" orient="horz" pos="288">
          <p15:clr>
            <a:srgbClr val="A4A3A4"/>
          </p15:clr>
        </p15:guide>
        <p15:guide id="2" orient="horz" pos="3744">
          <p15:clr>
            <a:srgbClr val="A4A3A4"/>
          </p15:clr>
        </p15:guide>
        <p15:guide id="3" orient="horz" pos="960">
          <p15:clr>
            <a:srgbClr val="A4A3A4"/>
          </p15:clr>
        </p15:guide>
        <p15:guide id="4" orient="horz" pos="720">
          <p15:clr>
            <a:srgbClr val="A4A3A4"/>
          </p15:clr>
        </p15:guide>
        <p15:guide id="5" pos="336">
          <p15:clr>
            <a:srgbClr val="A4A3A4"/>
          </p15:clr>
        </p15:guide>
        <p15:guide id="6" pos="5472">
          <p15:clr>
            <a:srgbClr val="A4A3A4"/>
          </p15:clr>
        </p15:guide>
      </p15:sldGuideLst>
    </p:ext>
    <p:ext uri="{2D200454-40CA-4A62-9FC3-DE9A4176ACB9}">
      <p15:notesGuideLst xmlns:p15="http://schemas.microsoft.com/office/powerpoint/2012/main" xmlns="">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E5"/>
    <a:srgbClr val="5CA1FB"/>
    <a:srgbClr val="3C4F82"/>
    <a:srgbClr val="777777"/>
    <a:srgbClr val="8BADE5"/>
    <a:srgbClr val="B3C2D7"/>
    <a:srgbClr val="33339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2102" autoAdjust="0"/>
  </p:normalViewPr>
  <p:slideViewPr>
    <p:cSldViewPr>
      <p:cViewPr varScale="1">
        <p:scale>
          <a:sx n="102" d="100"/>
          <a:sy n="102" d="100"/>
        </p:scale>
        <p:origin x="-104" y="-104"/>
      </p:cViewPr>
      <p:guideLst>
        <p:guide orient="horz" pos="288"/>
        <p:guide orient="horz" pos="3744"/>
        <p:guide orient="horz" pos="960"/>
        <p:guide orient="horz" pos="720"/>
        <p:guide pos="336"/>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802" y="-114"/>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pn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100" name="Rectangle 20"/>
          <p:cNvSpPr>
            <a:spLocks noChangeArrowheads="1"/>
          </p:cNvSpPr>
          <p:nvPr/>
        </p:nvSpPr>
        <p:spPr bwMode="auto">
          <a:xfrm>
            <a:off x="4070350" y="8660584"/>
            <a:ext cx="2133600" cy="464497"/>
          </a:xfrm>
          <a:prstGeom prst="rect">
            <a:avLst/>
          </a:prstGeom>
          <a:noFill/>
          <a:ln w="9525">
            <a:noFill/>
            <a:miter lim="800000"/>
            <a:headEnd/>
            <a:tailEnd/>
          </a:ln>
          <a:effectLst/>
        </p:spPr>
        <p:txBody>
          <a:bodyPr lIns="18906" tIns="0" rIns="18906" bIns="0" anchor="b"/>
          <a:lstStyle/>
          <a:p>
            <a:pPr algn="r" defTabSz="949325">
              <a:lnSpc>
                <a:spcPct val="89000"/>
              </a:lnSpc>
              <a:spcBef>
                <a:spcPct val="40000"/>
              </a:spcBef>
            </a:pPr>
            <a:r>
              <a:rPr lang="en-US" sz="900" b="0" dirty="0"/>
              <a:t>© </a:t>
            </a:r>
            <a:r>
              <a:rPr lang="en-US" sz="900" b="0" dirty="0" smtClean="0"/>
              <a:t>2014 Carnegie </a:t>
            </a:r>
            <a:r>
              <a:rPr lang="en-US" sz="900" b="0" dirty="0"/>
              <a:t>Mellon University</a:t>
            </a:r>
          </a:p>
          <a:p>
            <a:pPr algn="l" defTabSz="949325">
              <a:lnSpc>
                <a:spcPct val="89000"/>
              </a:lnSpc>
              <a:spcBef>
                <a:spcPct val="40000"/>
              </a:spcBef>
            </a:pPr>
            <a:r>
              <a:rPr lang="en-US" sz="800" b="0" i="1" dirty="0">
                <a:latin typeface="Times New Roman" pitchFamily="18" charset="0"/>
              </a:rPr>
              <a:t>  </a:t>
            </a:r>
          </a:p>
        </p:txBody>
      </p:sp>
      <p:sp>
        <p:nvSpPr>
          <p:cNvPr id="46101" name="Rectangle 21"/>
          <p:cNvSpPr>
            <a:spLocks noChangeArrowheads="1"/>
          </p:cNvSpPr>
          <p:nvPr/>
        </p:nvSpPr>
        <p:spPr bwMode="auto">
          <a:xfrm>
            <a:off x="6447479" y="8801677"/>
            <a:ext cx="335269" cy="227585"/>
          </a:xfrm>
          <a:prstGeom prst="rect">
            <a:avLst/>
          </a:prstGeom>
          <a:noFill/>
          <a:ln w="9525">
            <a:noFill/>
            <a:miter lim="800000"/>
            <a:headEnd/>
            <a:tailEnd/>
          </a:ln>
          <a:effectLst/>
        </p:spPr>
        <p:txBody>
          <a:bodyPr wrap="none" lIns="88226" tIns="44112" rIns="88226" bIns="44112">
            <a:spAutoFit/>
          </a:bodyPr>
          <a:lstStyle/>
          <a:p>
            <a:pPr defTabSz="901700" eaLnBrk="0" hangingPunct="0">
              <a:lnSpc>
                <a:spcPct val="90000"/>
              </a:lnSpc>
              <a:spcBef>
                <a:spcPct val="0"/>
              </a:spcBef>
            </a:pPr>
            <a:fld id="{AC363E17-291A-4AC6-942A-2CC827AAF43E}" type="slidenum">
              <a:rPr lang="en-US" sz="1000"/>
              <a:pPr defTabSz="901700" eaLnBrk="0" hangingPunct="0">
                <a:lnSpc>
                  <a:spcPct val="90000"/>
                </a:lnSpc>
                <a:spcBef>
                  <a:spcPct val="0"/>
                </a:spcBef>
              </a:pPr>
              <a:t>‹#›</a:t>
            </a:fld>
            <a:endParaRPr lang="en-US" sz="1000"/>
          </a:p>
        </p:txBody>
      </p:sp>
      <p:sp>
        <p:nvSpPr>
          <p:cNvPr id="46102" name="Line 22"/>
          <p:cNvSpPr>
            <a:spLocks noChangeShapeType="1"/>
          </p:cNvSpPr>
          <p:nvPr/>
        </p:nvSpPr>
        <p:spPr bwMode="auto">
          <a:xfrm flipH="1">
            <a:off x="228600" y="8687534"/>
            <a:ext cx="6477000" cy="0"/>
          </a:xfrm>
          <a:prstGeom prst="line">
            <a:avLst/>
          </a:prstGeom>
          <a:noFill/>
          <a:ln w="6350">
            <a:solidFill>
              <a:schemeClr val="tx1"/>
            </a:solidFill>
            <a:round/>
            <a:headEnd/>
            <a:tailEnd/>
          </a:ln>
          <a:effectLst/>
        </p:spPr>
        <p:txBody>
          <a:bodyPr wrap="none" anchor="ctr">
            <a:spAutoFit/>
          </a:bodyPr>
          <a:lstStyle/>
          <a:p>
            <a:endParaRPr lang="en-US"/>
          </a:p>
        </p:txBody>
      </p:sp>
      <p:pic>
        <p:nvPicPr>
          <p:cNvPr id="46103" name="Picture 2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350" y="8799115"/>
            <a:ext cx="3727450" cy="189020"/>
          </a:xfrm>
          <a:prstGeom prst="rect">
            <a:avLst/>
          </a:prstGeom>
          <a:noFill/>
        </p:spPr>
      </p:pic>
      <p:sp>
        <p:nvSpPr>
          <p:cNvPr id="46104" name="Rectangle 24"/>
          <p:cNvSpPr>
            <a:spLocks noGrp="1" noChangeArrowheads="1"/>
          </p:cNvSpPr>
          <p:nvPr>
            <p:ph type="hdr" sz="quarter"/>
          </p:nvPr>
        </p:nvSpPr>
        <p:spPr bwMode="auto">
          <a:xfrm>
            <a:off x="573088" y="296455"/>
            <a:ext cx="2703512" cy="46608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defTabSz="949325">
              <a:lnSpc>
                <a:spcPct val="90000"/>
              </a:lnSpc>
              <a:defRPr sz="900"/>
            </a:lvl1pPr>
          </a:lstStyle>
          <a:p>
            <a:r>
              <a:rPr lang="en-US" dirty="0" smtClean="0"/>
              <a:t>Author</a:t>
            </a:r>
          </a:p>
          <a:p>
            <a:r>
              <a:rPr lang="en-US" dirty="0" smtClean="0"/>
              <a:t>Program</a:t>
            </a:r>
            <a:endParaRPr lang="en-US" dirty="0"/>
          </a:p>
        </p:txBody>
      </p:sp>
      <p:sp>
        <p:nvSpPr>
          <p:cNvPr id="46105" name="Rectangle 25"/>
          <p:cNvSpPr>
            <a:spLocks noGrp="1" noChangeArrowheads="1"/>
          </p:cNvSpPr>
          <p:nvPr>
            <p:ph type="dt" idx="1"/>
          </p:nvPr>
        </p:nvSpPr>
        <p:spPr bwMode="auto">
          <a:xfrm>
            <a:off x="3733801" y="296455"/>
            <a:ext cx="2703513" cy="466083"/>
          </a:xfrm>
          <a:prstGeom prst="rect">
            <a:avLst/>
          </a:prstGeom>
          <a:noFill/>
          <a:ln w="9525">
            <a:noFill/>
            <a:miter lim="800000"/>
            <a:headEnd/>
            <a:tailEnd/>
          </a:ln>
          <a:effectLst/>
        </p:spPr>
        <p:txBody>
          <a:bodyPr vert="horz" wrap="square" lIns="18906" tIns="0" rIns="18906" bIns="0" numCol="1" anchor="t" anchorCtr="0" compatLnSpc="1">
            <a:prstTxWarp prst="textNoShape">
              <a:avLst/>
            </a:prstTxWarp>
          </a:bodyPr>
          <a:lstStyle>
            <a:lvl1pPr algn="r" defTabSz="949325" eaLnBrk="0" hangingPunct="0">
              <a:spcBef>
                <a:spcPct val="0"/>
              </a:spcBef>
              <a:defRPr sz="1000" b="0"/>
            </a:lvl1pPr>
          </a:lstStyle>
          <a:p>
            <a:fld id="{CAB69371-DCFD-464A-8AB5-7F64F0E06424}" type="datetime1">
              <a:rPr lang="en-US"/>
              <a:pPr/>
              <a:t>1/23/15</a:t>
            </a:fld>
            <a:endParaRPr lang="en-US"/>
          </a:p>
        </p:txBody>
      </p:sp>
    </p:spTree>
    <p:extLst>
      <p:ext uri="{BB962C8B-B14F-4D97-AF65-F5344CB8AC3E}">
        <p14:creationId xmlns:p14="http://schemas.microsoft.com/office/powerpoint/2010/main" val="6890550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2"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923925" y="4380229"/>
            <a:ext cx="5086350" cy="4147188"/>
          </a:xfrm>
          <a:prstGeom prst="rect">
            <a:avLst/>
          </a:prstGeom>
          <a:noFill/>
          <a:ln w="9525">
            <a:noFill/>
            <a:miter lim="800000"/>
            <a:headEnd/>
            <a:tailEnd/>
          </a:ln>
        </p:spPr>
        <p:txBody>
          <a:bodyPr vert="horz" wrap="square" lIns="92309" tIns="46154" rIns="92309" bIns="46154" numCol="1" anchor="t" anchorCtr="0" compatLnSpc="1">
            <a:prstTxWarp prst="textNoShape">
              <a:avLst/>
            </a:prstTxWarp>
          </a:bodyPr>
          <a:lstStyle/>
          <a:p>
            <a:pPr lvl="0"/>
            <a:r>
              <a:rPr lang="en-US" smtClean="0"/>
              <a:t>Click to edit Master text styles</a:t>
            </a:r>
          </a:p>
        </p:txBody>
      </p:sp>
      <p:sp>
        <p:nvSpPr>
          <p:cNvPr id="7188" name="Rectangle 20"/>
          <p:cNvSpPr>
            <a:spLocks noChangeArrowheads="1"/>
          </p:cNvSpPr>
          <p:nvPr/>
        </p:nvSpPr>
        <p:spPr bwMode="auto">
          <a:xfrm>
            <a:off x="4070350" y="8660584"/>
            <a:ext cx="2133600" cy="464497"/>
          </a:xfrm>
          <a:prstGeom prst="rect">
            <a:avLst/>
          </a:prstGeom>
          <a:noFill/>
          <a:ln w="9525">
            <a:noFill/>
            <a:miter lim="800000"/>
            <a:headEnd/>
            <a:tailEnd/>
          </a:ln>
          <a:effectLst/>
        </p:spPr>
        <p:txBody>
          <a:bodyPr lIns="18906" tIns="0" rIns="18906" bIns="0" anchor="b"/>
          <a:lstStyle/>
          <a:p>
            <a:pPr algn="r" defTabSz="949325">
              <a:lnSpc>
                <a:spcPct val="89000"/>
              </a:lnSpc>
              <a:spcBef>
                <a:spcPct val="40000"/>
              </a:spcBef>
            </a:pPr>
            <a:r>
              <a:rPr lang="en-US" sz="900" b="0" dirty="0"/>
              <a:t>© </a:t>
            </a:r>
            <a:r>
              <a:rPr lang="en-US" sz="900" b="0" dirty="0" smtClean="0"/>
              <a:t>2014 Carnegie </a:t>
            </a:r>
            <a:r>
              <a:rPr lang="en-US" sz="900" b="0" dirty="0"/>
              <a:t>Mellon University</a:t>
            </a:r>
          </a:p>
          <a:p>
            <a:pPr algn="l" defTabSz="949325">
              <a:lnSpc>
                <a:spcPct val="89000"/>
              </a:lnSpc>
              <a:spcBef>
                <a:spcPct val="40000"/>
              </a:spcBef>
            </a:pPr>
            <a:r>
              <a:rPr lang="en-US" sz="800" b="0" i="1" dirty="0">
                <a:latin typeface="Times New Roman" pitchFamily="18" charset="0"/>
              </a:rPr>
              <a:t>  </a:t>
            </a:r>
          </a:p>
        </p:txBody>
      </p:sp>
      <p:sp>
        <p:nvSpPr>
          <p:cNvPr id="7189" name="Rectangle 21"/>
          <p:cNvSpPr>
            <a:spLocks noChangeArrowheads="1"/>
          </p:cNvSpPr>
          <p:nvPr/>
        </p:nvSpPr>
        <p:spPr bwMode="auto">
          <a:xfrm>
            <a:off x="6447479" y="8801677"/>
            <a:ext cx="335269" cy="227585"/>
          </a:xfrm>
          <a:prstGeom prst="rect">
            <a:avLst/>
          </a:prstGeom>
          <a:noFill/>
          <a:ln w="9525">
            <a:noFill/>
            <a:miter lim="800000"/>
            <a:headEnd/>
            <a:tailEnd/>
          </a:ln>
          <a:effectLst/>
        </p:spPr>
        <p:txBody>
          <a:bodyPr wrap="none" lIns="88226" tIns="44112" rIns="88226" bIns="44112">
            <a:spAutoFit/>
          </a:bodyPr>
          <a:lstStyle/>
          <a:p>
            <a:pPr defTabSz="901700" eaLnBrk="0" hangingPunct="0">
              <a:lnSpc>
                <a:spcPct val="90000"/>
              </a:lnSpc>
              <a:spcBef>
                <a:spcPct val="0"/>
              </a:spcBef>
            </a:pPr>
            <a:fld id="{96682DAF-BC0D-4CE6-B4F0-24EEC6997256}" type="slidenum">
              <a:rPr lang="en-US" sz="1000"/>
              <a:pPr defTabSz="901700" eaLnBrk="0" hangingPunct="0">
                <a:lnSpc>
                  <a:spcPct val="90000"/>
                </a:lnSpc>
                <a:spcBef>
                  <a:spcPct val="0"/>
                </a:spcBef>
              </a:pPr>
              <a:t>‹#›</a:t>
            </a:fld>
            <a:endParaRPr lang="en-US" sz="1000"/>
          </a:p>
        </p:txBody>
      </p:sp>
      <p:sp>
        <p:nvSpPr>
          <p:cNvPr id="7190" name="Line 22"/>
          <p:cNvSpPr>
            <a:spLocks noChangeShapeType="1"/>
          </p:cNvSpPr>
          <p:nvPr/>
        </p:nvSpPr>
        <p:spPr bwMode="auto">
          <a:xfrm flipH="1">
            <a:off x="228600" y="8687534"/>
            <a:ext cx="6477000" cy="0"/>
          </a:xfrm>
          <a:prstGeom prst="line">
            <a:avLst/>
          </a:prstGeom>
          <a:noFill/>
          <a:ln w="6350">
            <a:solidFill>
              <a:schemeClr val="tx1"/>
            </a:solidFill>
            <a:round/>
            <a:headEnd/>
            <a:tailEnd/>
          </a:ln>
          <a:effectLst/>
        </p:spPr>
        <p:txBody>
          <a:bodyPr wrap="none" anchor="ctr">
            <a:spAutoFit/>
          </a:bodyPr>
          <a:lstStyle/>
          <a:p>
            <a:endParaRPr lang="en-US"/>
          </a:p>
        </p:txBody>
      </p:sp>
      <p:pic>
        <p:nvPicPr>
          <p:cNvPr id="7191" name="Picture 2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350" y="8799115"/>
            <a:ext cx="3727450" cy="189020"/>
          </a:xfrm>
          <a:prstGeom prst="rect">
            <a:avLst/>
          </a:prstGeom>
          <a:noFill/>
        </p:spPr>
      </p:pic>
      <p:sp>
        <p:nvSpPr>
          <p:cNvPr id="7192" name="Rectangle 24"/>
          <p:cNvSpPr>
            <a:spLocks noGrp="1" noChangeArrowheads="1"/>
          </p:cNvSpPr>
          <p:nvPr>
            <p:ph type="hdr" sz="quarter"/>
          </p:nvPr>
        </p:nvSpPr>
        <p:spPr bwMode="auto">
          <a:xfrm>
            <a:off x="573088" y="296455"/>
            <a:ext cx="2703512" cy="46608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defTabSz="949325">
              <a:lnSpc>
                <a:spcPct val="90000"/>
              </a:lnSpc>
              <a:defRPr sz="900"/>
            </a:lvl1pPr>
          </a:lstStyle>
          <a:p>
            <a:r>
              <a:rPr lang="en-US" dirty="0" smtClean="0"/>
              <a:t>Author</a:t>
            </a:r>
          </a:p>
          <a:p>
            <a:r>
              <a:rPr lang="en-US" dirty="0" smtClean="0"/>
              <a:t>Program</a:t>
            </a:r>
            <a:endParaRPr lang="en-US" dirty="0"/>
          </a:p>
        </p:txBody>
      </p:sp>
      <p:sp>
        <p:nvSpPr>
          <p:cNvPr id="7193" name="Rectangle 25"/>
          <p:cNvSpPr>
            <a:spLocks noGrp="1" noChangeArrowheads="1"/>
          </p:cNvSpPr>
          <p:nvPr>
            <p:ph type="dt" idx="1"/>
          </p:nvPr>
        </p:nvSpPr>
        <p:spPr bwMode="auto">
          <a:xfrm>
            <a:off x="3733801" y="296455"/>
            <a:ext cx="2703513" cy="466083"/>
          </a:xfrm>
          <a:prstGeom prst="rect">
            <a:avLst/>
          </a:prstGeom>
          <a:noFill/>
          <a:ln w="9525">
            <a:noFill/>
            <a:miter lim="800000"/>
            <a:headEnd/>
            <a:tailEnd/>
          </a:ln>
          <a:effectLst/>
        </p:spPr>
        <p:txBody>
          <a:bodyPr vert="horz" wrap="square" lIns="18906" tIns="0" rIns="18906" bIns="0" numCol="1" anchor="t" anchorCtr="0" compatLnSpc="1">
            <a:prstTxWarp prst="textNoShape">
              <a:avLst/>
            </a:prstTxWarp>
          </a:bodyPr>
          <a:lstStyle>
            <a:lvl1pPr algn="r" defTabSz="949325" eaLnBrk="0" hangingPunct="0">
              <a:spcBef>
                <a:spcPct val="0"/>
              </a:spcBef>
              <a:defRPr sz="1000" b="0"/>
            </a:lvl1pPr>
          </a:lstStyle>
          <a:p>
            <a:fld id="{454AB770-A45E-4881-B684-B36680350C26}" type="datetime1">
              <a:rPr lang="en-US"/>
              <a:pPr/>
              <a:t>1/23/15</a:t>
            </a:fld>
            <a:endParaRPr lang="en-US"/>
          </a:p>
        </p:txBody>
      </p:sp>
    </p:spTree>
    <p:extLst>
      <p:ext uri="{BB962C8B-B14F-4D97-AF65-F5344CB8AC3E}">
        <p14:creationId xmlns:p14="http://schemas.microsoft.com/office/powerpoint/2010/main" val="1720265549"/>
      </p:ext>
    </p:extLst>
  </p:cSld>
  <p:clrMap bg1="lt1" tx1="dk1" bg2="lt2" tx2="dk2" accent1="accent1" accent2="accent2" accent3="accent3" accent4="accent4" accent5="accent5" accent6="accent6" hlink="hlink" folHlink="folHlink"/>
  <p:hf ftr="0"/>
  <p:notesStyle>
    <a:lvl1pPr algn="l" rtl="0" fontAlgn="base">
      <a:spcBef>
        <a:spcPct val="30000"/>
      </a:spcBef>
      <a:spcAft>
        <a:spcPct val="0"/>
      </a:spcAft>
      <a:tabLst>
        <a:tab pos="292100" algn="l"/>
        <a:tab pos="571500" algn="l"/>
      </a:tabLst>
      <a:defRPr sz="1000" kern="1200">
        <a:solidFill>
          <a:schemeClr val="tx1"/>
        </a:solidFill>
        <a:latin typeface="Arial" charset="0"/>
        <a:ea typeface="ＭＳ Ｐゴシック" pitchFamily="1" charset="-128"/>
        <a:cs typeface="+mn-cs"/>
      </a:defRPr>
    </a:lvl1pPr>
    <a:lvl2pPr marL="342900" algn="l" rtl="0" fontAlgn="base">
      <a:spcBef>
        <a:spcPct val="30000"/>
      </a:spcBef>
      <a:spcAft>
        <a:spcPct val="0"/>
      </a:spcAft>
      <a:tabLst>
        <a:tab pos="292100" algn="l"/>
        <a:tab pos="571500" algn="l"/>
      </a:tabLst>
      <a:defRPr sz="1000" kern="1200">
        <a:solidFill>
          <a:schemeClr val="tx1"/>
        </a:solidFill>
        <a:latin typeface="Arial" charset="0"/>
        <a:ea typeface="ＭＳ Ｐゴシック" pitchFamily="1" charset="-128"/>
        <a:cs typeface="+mn-cs"/>
      </a:defRPr>
    </a:lvl2pPr>
    <a:lvl3pPr marL="635000" algn="l" rtl="0" fontAlgn="base">
      <a:spcBef>
        <a:spcPct val="30000"/>
      </a:spcBef>
      <a:spcAft>
        <a:spcPct val="0"/>
      </a:spcAft>
      <a:tabLst>
        <a:tab pos="292100" algn="l"/>
        <a:tab pos="571500" algn="l"/>
      </a:tabLst>
      <a:defRPr sz="1000" kern="1200">
        <a:solidFill>
          <a:schemeClr val="tx1"/>
        </a:solidFill>
        <a:latin typeface="Arial" charset="0"/>
        <a:ea typeface="ＭＳ Ｐゴシック" pitchFamily="1" charset="-128"/>
        <a:cs typeface="+mn-cs"/>
      </a:defRPr>
    </a:lvl3pPr>
    <a:lvl4pPr marL="914400" algn="l" rtl="0" fontAlgn="base">
      <a:spcBef>
        <a:spcPct val="30000"/>
      </a:spcBef>
      <a:spcAft>
        <a:spcPct val="0"/>
      </a:spcAft>
      <a:buChar char="•"/>
      <a:tabLst>
        <a:tab pos="292100" algn="l"/>
        <a:tab pos="571500" algn="l"/>
      </a:tabLst>
      <a:defRPr sz="10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tabLst>
        <a:tab pos="292100" algn="l"/>
        <a:tab pos="571500" algn="l"/>
      </a:tabLst>
      <a:defRPr sz="10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Grp="1" noChangeArrowheads="1"/>
          </p:cNvSpPr>
          <p:nvPr>
            <p:ph type="hdr" sz="quarter"/>
          </p:nvPr>
        </p:nvSpPr>
        <p:spPr>
          <a:ln/>
        </p:spPr>
        <p:txBody>
          <a:bodyPr/>
          <a:lstStyle/>
          <a:p>
            <a:r>
              <a:rPr lang="en-US" dirty="0" smtClean="0"/>
              <a:t>Author</a:t>
            </a:r>
            <a:endParaRPr lang="en-US" dirty="0"/>
          </a:p>
          <a:p>
            <a:r>
              <a:rPr lang="en-US" dirty="0" smtClean="0"/>
              <a:t>Software Engineering Institute</a:t>
            </a:r>
            <a:endParaRPr lang="en-US" dirty="0"/>
          </a:p>
        </p:txBody>
      </p:sp>
      <p:sp>
        <p:nvSpPr>
          <p:cNvPr id="5" name="Rectangle 25"/>
          <p:cNvSpPr>
            <a:spLocks noGrp="1" noChangeArrowheads="1"/>
          </p:cNvSpPr>
          <p:nvPr>
            <p:ph type="dt" idx="1"/>
          </p:nvPr>
        </p:nvSpPr>
        <p:spPr>
          <a:ln/>
        </p:spPr>
        <p:txBody>
          <a:bodyPr/>
          <a:lstStyle/>
          <a:p>
            <a:fld id="{D8F348F5-97A1-4309-ADC6-A00DD72A5AB8}" type="datetime1">
              <a:rPr lang="en-US"/>
              <a:pPr/>
              <a:t>1/23/15</a:t>
            </a:fld>
            <a:endParaRPr lang="en-US"/>
          </a:p>
        </p:txBody>
      </p:sp>
      <p:sp>
        <p:nvSpPr>
          <p:cNvPr id="876546" name="Rectangle 2"/>
          <p:cNvSpPr>
            <a:spLocks noGrp="1" noRot="1" noChangeAspect="1" noChangeArrowheads="1" noTextEdit="1"/>
          </p:cNvSpPr>
          <p:nvPr>
            <p:ph type="sldImg"/>
          </p:nvPr>
        </p:nvSpPr>
        <p:spPr>
          <a:ln/>
        </p:spPr>
      </p:sp>
      <p:sp>
        <p:nvSpPr>
          <p:cNvPr id="876547" name="Rectangle 3"/>
          <p:cNvSpPr>
            <a:spLocks noGrp="1" noChangeArrowheads="1"/>
          </p:cNvSpPr>
          <p:nvPr>
            <p:ph type="body" idx="1"/>
          </p:nvPr>
        </p:nvSpPr>
        <p:spPr/>
        <p:txBody>
          <a:bodyPr/>
          <a:lstStyle/>
          <a:p>
            <a:pPr marL="228600" indent="-228600"/>
            <a:r>
              <a:rPr lang="en-US" b="1" dirty="0"/>
              <a:t>Title Slide</a:t>
            </a:r>
          </a:p>
          <a:p>
            <a:pPr marL="685800" lvl="1" indent="-342900"/>
            <a:r>
              <a:rPr lang="en-US" dirty="0"/>
              <a:t>Title and Subtitle text blocks should not be moved from their position if at all possible.</a:t>
            </a:r>
          </a:p>
          <a:p>
            <a:pPr marL="228600" indent="-228600"/>
            <a:endParaRPr lang="en-US" dirty="0"/>
          </a:p>
          <a:p>
            <a:pPr marL="228600" indent="-228600"/>
            <a:endParaRPr lang="en-US" dirty="0"/>
          </a:p>
          <a:p>
            <a:pPr marL="228600" indent="-228600"/>
            <a:endParaRPr lang="en-US" dirty="0"/>
          </a:p>
        </p:txBody>
      </p:sp>
    </p:spTree>
    <p:extLst>
      <p:ext uri="{BB962C8B-B14F-4D97-AF65-F5344CB8AC3E}">
        <p14:creationId xmlns:p14="http://schemas.microsoft.com/office/powerpoint/2010/main" val="2111371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Grp="1" noChangeArrowheads="1"/>
          </p:cNvSpPr>
          <p:nvPr>
            <p:ph type="hdr" sz="quarter"/>
          </p:nvPr>
        </p:nvSpPr>
        <p:spPr>
          <a:ln/>
        </p:spPr>
        <p:txBody>
          <a:bodyPr/>
          <a:lstStyle/>
          <a:p>
            <a:r>
              <a:rPr lang="en-US" dirty="0" smtClean="0"/>
              <a:t>Author</a:t>
            </a:r>
            <a:endParaRPr lang="en-US" dirty="0"/>
          </a:p>
          <a:p>
            <a:r>
              <a:rPr lang="en-US" dirty="0" smtClean="0"/>
              <a:t>Software Engineering Institute</a:t>
            </a:r>
            <a:endParaRPr lang="en-US" dirty="0"/>
          </a:p>
        </p:txBody>
      </p:sp>
      <p:sp>
        <p:nvSpPr>
          <p:cNvPr id="5" name="Rectangle 25"/>
          <p:cNvSpPr>
            <a:spLocks noGrp="1" noChangeArrowheads="1"/>
          </p:cNvSpPr>
          <p:nvPr>
            <p:ph type="dt" idx="1"/>
          </p:nvPr>
        </p:nvSpPr>
        <p:spPr>
          <a:ln/>
        </p:spPr>
        <p:txBody>
          <a:bodyPr/>
          <a:lstStyle/>
          <a:p>
            <a:fld id="{7714C061-06BC-4B45-90DB-3968B0D850B7}" type="datetime1">
              <a:rPr lang="en-US"/>
              <a:pPr/>
              <a:t>1/23/15</a:t>
            </a:fld>
            <a:endParaRPr lang="en-US"/>
          </a:p>
        </p:txBody>
      </p:sp>
      <p:sp>
        <p:nvSpPr>
          <p:cNvPr id="923650" name="Rectangle 2"/>
          <p:cNvSpPr>
            <a:spLocks noGrp="1" noRot="1" noChangeAspect="1" noChangeArrowheads="1" noTextEdit="1"/>
          </p:cNvSpPr>
          <p:nvPr>
            <p:ph type="sldImg"/>
          </p:nvPr>
        </p:nvSpPr>
        <p:spPr>
          <a:ln/>
        </p:spPr>
      </p:sp>
      <p:sp>
        <p:nvSpPr>
          <p:cNvPr id="923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7680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Header Placeholder 3"/>
          <p:cNvSpPr>
            <a:spLocks noGrp="1"/>
          </p:cNvSpPr>
          <p:nvPr>
            <p:ph type="hdr" sz="quarter" idx="10"/>
          </p:nvPr>
        </p:nvSpPr>
        <p:spPr/>
        <p:txBody>
          <a:bodyPr/>
          <a:lstStyle/>
          <a:p>
            <a:r>
              <a:rPr lang="en-US" smtClean="0"/>
              <a:t>Author</a:t>
            </a:r>
          </a:p>
          <a:p>
            <a:r>
              <a:rPr lang="en-US" smtClean="0"/>
              <a:t>Program</a:t>
            </a:r>
            <a:endParaRPr lang="en-US" dirty="0"/>
          </a:p>
        </p:txBody>
      </p:sp>
      <p:sp>
        <p:nvSpPr>
          <p:cNvPr id="5" name="Date Placeholder 4"/>
          <p:cNvSpPr>
            <a:spLocks noGrp="1"/>
          </p:cNvSpPr>
          <p:nvPr>
            <p:ph type="dt" idx="11"/>
          </p:nvPr>
        </p:nvSpPr>
        <p:spPr/>
        <p:txBody>
          <a:bodyPr/>
          <a:lstStyle/>
          <a:p>
            <a:fld id="{454AB770-A45E-4881-B684-B36680350C26}" type="datetime1">
              <a:rPr lang="en-US" smtClean="0"/>
              <a:pPr/>
              <a:t>1/23/15</a:t>
            </a:fld>
            <a:endParaRPr lang="en-US"/>
          </a:p>
        </p:txBody>
      </p:sp>
    </p:spTree>
    <p:extLst>
      <p:ext uri="{BB962C8B-B14F-4D97-AF65-F5344CB8AC3E}">
        <p14:creationId xmlns:p14="http://schemas.microsoft.com/office/powerpoint/2010/main" val="1693047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Justifying belief in a hypothesis is a classical philosophical</a:t>
            </a:r>
            <a:r>
              <a:rPr lang="en-US" baseline="0" dirty="0" smtClean="0"/>
              <a:t> problem of induction. One form of induction commonly used for this purpose is enumerative induction. In enumerative induction, …</a:t>
            </a:r>
            <a:endParaRPr lang="en-US" dirty="0"/>
          </a:p>
        </p:txBody>
      </p:sp>
      <p:sp>
        <p:nvSpPr>
          <p:cNvPr id="4" name="Header Placeholder 3"/>
          <p:cNvSpPr>
            <a:spLocks noGrp="1"/>
          </p:cNvSpPr>
          <p:nvPr>
            <p:ph type="hdr" sz="quarter" idx="10"/>
          </p:nvPr>
        </p:nvSpPr>
        <p:spPr/>
        <p:txBody>
          <a:bodyPr/>
          <a:lstStyle/>
          <a:p>
            <a:r>
              <a:rPr lang="en-US" smtClean="0"/>
              <a:t>Author</a:t>
            </a:r>
          </a:p>
          <a:p>
            <a:r>
              <a:rPr lang="en-US" smtClean="0"/>
              <a:t>Program</a:t>
            </a:r>
            <a:endParaRPr lang="en-US" dirty="0"/>
          </a:p>
        </p:txBody>
      </p:sp>
      <p:sp>
        <p:nvSpPr>
          <p:cNvPr id="5" name="Date Placeholder 4"/>
          <p:cNvSpPr>
            <a:spLocks noGrp="1"/>
          </p:cNvSpPr>
          <p:nvPr>
            <p:ph type="dt" idx="11"/>
          </p:nvPr>
        </p:nvSpPr>
        <p:spPr/>
        <p:txBody>
          <a:bodyPr/>
          <a:lstStyle/>
          <a:p>
            <a:fld id="{454AB770-A45E-4881-B684-B36680350C26}" type="datetime1">
              <a:rPr lang="en-US" smtClean="0"/>
              <a:pPr/>
              <a:t>1/23/15</a:t>
            </a:fld>
            <a:endParaRPr lang="en-US"/>
          </a:p>
        </p:txBody>
      </p:sp>
    </p:spTree>
    <p:extLst>
      <p:ext uri="{BB962C8B-B14F-4D97-AF65-F5344CB8AC3E}">
        <p14:creationId xmlns:p14="http://schemas.microsoft.com/office/powerpoint/2010/main" val="714647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Author</a:t>
            </a:r>
          </a:p>
          <a:p>
            <a:r>
              <a:rPr lang="en-US" smtClean="0"/>
              <a:t>Program</a:t>
            </a:r>
            <a:endParaRPr lang="en-US" dirty="0"/>
          </a:p>
        </p:txBody>
      </p:sp>
      <p:sp>
        <p:nvSpPr>
          <p:cNvPr id="5" name="Date Placeholder 4"/>
          <p:cNvSpPr>
            <a:spLocks noGrp="1"/>
          </p:cNvSpPr>
          <p:nvPr>
            <p:ph type="dt" idx="11"/>
          </p:nvPr>
        </p:nvSpPr>
        <p:spPr/>
        <p:txBody>
          <a:bodyPr/>
          <a:lstStyle/>
          <a:p>
            <a:fld id="{454AB770-A45E-4881-B684-B36680350C26}" type="datetime1">
              <a:rPr lang="en-US" smtClean="0"/>
              <a:pPr/>
              <a:t>1/23/15</a:t>
            </a:fld>
            <a:endParaRPr lang="en-US"/>
          </a:p>
        </p:txBody>
      </p:sp>
    </p:spTree>
    <p:extLst>
      <p:ext uri="{BB962C8B-B14F-4D97-AF65-F5344CB8AC3E}">
        <p14:creationId xmlns:p14="http://schemas.microsoft.com/office/powerpoint/2010/main" val="359791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Author</a:t>
            </a:r>
          </a:p>
          <a:p>
            <a:r>
              <a:rPr lang="en-US" smtClean="0"/>
              <a:t>Program</a:t>
            </a:r>
            <a:endParaRPr lang="en-US" dirty="0"/>
          </a:p>
        </p:txBody>
      </p:sp>
      <p:sp>
        <p:nvSpPr>
          <p:cNvPr id="5" name="Date Placeholder 4"/>
          <p:cNvSpPr>
            <a:spLocks noGrp="1"/>
          </p:cNvSpPr>
          <p:nvPr>
            <p:ph type="dt" idx="11"/>
          </p:nvPr>
        </p:nvSpPr>
        <p:spPr/>
        <p:txBody>
          <a:bodyPr/>
          <a:lstStyle/>
          <a:p>
            <a:fld id="{454AB770-A45E-4881-B684-B36680350C26}" type="datetime1">
              <a:rPr lang="en-US" smtClean="0"/>
              <a:pPr/>
              <a:t>1/23/15</a:t>
            </a:fld>
            <a:endParaRPr lang="en-US"/>
          </a:p>
        </p:txBody>
      </p:sp>
    </p:spTree>
    <p:extLst>
      <p:ext uri="{BB962C8B-B14F-4D97-AF65-F5344CB8AC3E}">
        <p14:creationId xmlns:p14="http://schemas.microsoft.com/office/powerpoint/2010/main" val="2202416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only kinds of doubts needed in an eliminative argument</a:t>
            </a:r>
            <a:endParaRPr lang="en-US" dirty="0"/>
          </a:p>
        </p:txBody>
      </p:sp>
      <p:sp>
        <p:nvSpPr>
          <p:cNvPr id="4" name="Header Placeholder 3"/>
          <p:cNvSpPr>
            <a:spLocks noGrp="1"/>
          </p:cNvSpPr>
          <p:nvPr>
            <p:ph type="hdr" sz="quarter" idx="10"/>
          </p:nvPr>
        </p:nvSpPr>
        <p:spPr/>
        <p:txBody>
          <a:bodyPr/>
          <a:lstStyle/>
          <a:p>
            <a:r>
              <a:rPr lang="en-US" smtClean="0"/>
              <a:t>Author</a:t>
            </a:r>
          </a:p>
          <a:p>
            <a:r>
              <a:rPr lang="en-US" smtClean="0"/>
              <a:t>Program</a:t>
            </a:r>
            <a:endParaRPr lang="en-US" dirty="0"/>
          </a:p>
        </p:txBody>
      </p:sp>
      <p:sp>
        <p:nvSpPr>
          <p:cNvPr id="5" name="Date Placeholder 4"/>
          <p:cNvSpPr>
            <a:spLocks noGrp="1"/>
          </p:cNvSpPr>
          <p:nvPr>
            <p:ph type="dt" idx="11"/>
          </p:nvPr>
        </p:nvSpPr>
        <p:spPr/>
        <p:txBody>
          <a:bodyPr/>
          <a:lstStyle/>
          <a:p>
            <a:fld id="{454AB770-A45E-4881-B684-B36680350C26}" type="datetime1">
              <a:rPr lang="en-US" smtClean="0"/>
              <a:pPr/>
              <a:t>1/23/15</a:t>
            </a:fld>
            <a:endParaRPr lang="en-US"/>
          </a:p>
        </p:txBody>
      </p:sp>
    </p:spTree>
    <p:extLst>
      <p:ext uri="{BB962C8B-B14F-4D97-AF65-F5344CB8AC3E}">
        <p14:creationId xmlns:p14="http://schemas.microsoft.com/office/powerpoint/2010/main" val="3870609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Grp="1" noChangeArrowheads="1"/>
          </p:cNvSpPr>
          <p:nvPr>
            <p:ph type="hdr" sz="quarter"/>
          </p:nvPr>
        </p:nvSpPr>
        <p:spPr>
          <a:ln/>
        </p:spPr>
        <p:txBody>
          <a:bodyPr/>
          <a:lstStyle/>
          <a:p>
            <a:r>
              <a:rPr lang="en-US" dirty="0" smtClean="0"/>
              <a:t>Author</a:t>
            </a:r>
            <a:endParaRPr lang="en-US" dirty="0"/>
          </a:p>
          <a:p>
            <a:r>
              <a:rPr lang="en-US" dirty="0" smtClean="0"/>
              <a:t>Software Engineering Institute</a:t>
            </a:r>
            <a:endParaRPr lang="en-US" dirty="0"/>
          </a:p>
        </p:txBody>
      </p:sp>
      <p:sp>
        <p:nvSpPr>
          <p:cNvPr id="5" name="Rectangle 25"/>
          <p:cNvSpPr>
            <a:spLocks noGrp="1" noChangeArrowheads="1"/>
          </p:cNvSpPr>
          <p:nvPr>
            <p:ph type="dt" idx="1"/>
          </p:nvPr>
        </p:nvSpPr>
        <p:spPr>
          <a:ln/>
        </p:spPr>
        <p:txBody>
          <a:bodyPr/>
          <a:lstStyle/>
          <a:p>
            <a:fld id="{7714C061-06BC-4B45-90DB-3968B0D850B7}" type="datetime1">
              <a:rPr lang="en-US"/>
              <a:pPr/>
              <a:t>1/23/15</a:t>
            </a:fld>
            <a:endParaRPr lang="en-US"/>
          </a:p>
        </p:txBody>
      </p:sp>
      <p:sp>
        <p:nvSpPr>
          <p:cNvPr id="923650" name="Rectangle 2"/>
          <p:cNvSpPr>
            <a:spLocks noGrp="1" noRot="1" noChangeAspect="1" noChangeArrowheads="1" noTextEdit="1"/>
          </p:cNvSpPr>
          <p:nvPr>
            <p:ph type="sldImg"/>
          </p:nvPr>
        </p:nvSpPr>
        <p:spPr>
          <a:ln/>
        </p:spPr>
      </p:sp>
      <p:sp>
        <p:nvSpPr>
          <p:cNvPr id="923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4193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3C4F82"/>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dt" sz="half" idx="2"/>
          </p:nvPr>
        </p:nvSpPr>
        <p:spPr/>
        <p:txBody>
          <a:bodyPr/>
          <a:lstStyle>
            <a:lvl1pPr>
              <a:defRPr/>
            </a:lvl1pPr>
          </a:lstStyle>
          <a:p>
            <a:endParaRPr lang="en-US"/>
          </a:p>
        </p:txBody>
      </p:sp>
      <p:sp>
        <p:nvSpPr>
          <p:cNvPr id="3075" name="Rectangle 3"/>
          <p:cNvSpPr>
            <a:spLocks noChangeArrowheads="1"/>
          </p:cNvSpPr>
          <p:nvPr userDrawn="1"/>
        </p:nvSpPr>
        <p:spPr bwMode="auto">
          <a:xfrm>
            <a:off x="0" y="6151563"/>
            <a:ext cx="9144000" cy="706437"/>
          </a:xfrm>
          <a:prstGeom prst="rect">
            <a:avLst/>
          </a:prstGeom>
          <a:solidFill>
            <a:srgbClr val="000000"/>
          </a:solidFill>
          <a:ln w="9525">
            <a:noFill/>
            <a:miter lim="800000"/>
            <a:headEnd/>
            <a:tailEnd/>
          </a:ln>
          <a:effectLst/>
        </p:spPr>
        <p:txBody>
          <a:bodyPr lIns="0" tIns="0" rIns="0" bIns="0" anchor="ctr">
            <a:spAutoFit/>
          </a:bodyPr>
          <a:lstStyle/>
          <a:p>
            <a:endParaRPr lang="en-US"/>
          </a:p>
        </p:txBody>
      </p:sp>
      <p:sp>
        <p:nvSpPr>
          <p:cNvPr id="3084" name="Rectangle 12"/>
          <p:cNvSpPr>
            <a:spLocks noGrp="1" noChangeArrowheads="1"/>
          </p:cNvSpPr>
          <p:nvPr>
            <p:ph type="ctrTitle"/>
          </p:nvPr>
        </p:nvSpPr>
        <p:spPr bwMode="white">
          <a:xfrm>
            <a:off x="4267200" y="2293938"/>
            <a:ext cx="4267200" cy="1143000"/>
          </a:xfrm>
        </p:spPr>
        <p:txBody>
          <a:bodyPr lIns="91428" tIns="45714" rIns="91428" bIns="45714"/>
          <a:lstStyle>
            <a:lvl1pPr>
              <a:lnSpc>
                <a:spcPct val="100000"/>
              </a:lnSpc>
              <a:defRPr sz="2200">
                <a:solidFill>
                  <a:schemeClr val="bg1"/>
                </a:solidFill>
              </a:defRPr>
            </a:lvl1pPr>
          </a:lstStyle>
          <a:p>
            <a:r>
              <a:rPr lang="en-US" smtClean="0"/>
              <a:t>Click to edit Master title style</a:t>
            </a:r>
            <a:endParaRPr lang="en-US"/>
          </a:p>
        </p:txBody>
      </p:sp>
      <p:sp>
        <p:nvSpPr>
          <p:cNvPr id="3085" name="Rectangle 13"/>
          <p:cNvSpPr>
            <a:spLocks noGrp="1" noChangeArrowheads="1"/>
          </p:cNvSpPr>
          <p:nvPr>
            <p:ph type="subTitle" idx="1"/>
          </p:nvPr>
        </p:nvSpPr>
        <p:spPr bwMode="white">
          <a:xfrm>
            <a:off x="4267200" y="3894138"/>
            <a:ext cx="4267200" cy="1751012"/>
          </a:xfrm>
        </p:spPr>
        <p:txBody>
          <a:bodyPr lIns="91428" tIns="45714" rIns="91428" bIns="45714"/>
          <a:lstStyle>
            <a:lvl1pPr>
              <a:spcAft>
                <a:spcPct val="0"/>
              </a:spcAft>
              <a:defRPr sz="1800">
                <a:solidFill>
                  <a:schemeClr val="bg1"/>
                </a:solidFill>
              </a:defRPr>
            </a:lvl1pPr>
          </a:lstStyle>
          <a:p>
            <a:r>
              <a:rPr lang="en-US" smtClean="0"/>
              <a:t>Click to edit Master subtitle style</a:t>
            </a:r>
            <a:endParaRPr lang="en-US"/>
          </a:p>
        </p:txBody>
      </p:sp>
      <p:sp>
        <p:nvSpPr>
          <p:cNvPr id="3097" name="Rectangle 25"/>
          <p:cNvSpPr>
            <a:spLocks noChangeArrowheads="1"/>
          </p:cNvSpPr>
          <p:nvPr userDrawn="1"/>
        </p:nvSpPr>
        <p:spPr bwMode="white">
          <a:xfrm>
            <a:off x="7210425" y="6408738"/>
            <a:ext cx="1665288" cy="203041"/>
          </a:xfrm>
          <a:prstGeom prst="rect">
            <a:avLst/>
          </a:prstGeom>
          <a:noFill/>
          <a:ln w="9525">
            <a:noFill/>
            <a:miter lim="800000"/>
            <a:headEnd/>
            <a:tailEnd/>
          </a:ln>
          <a:effectLst/>
        </p:spPr>
        <p:txBody>
          <a:bodyPr lIns="0" tIns="0" rIns="91428" bIns="45714">
            <a:spAutoFit/>
          </a:bodyPr>
          <a:lstStyle/>
          <a:p>
            <a:pPr algn="l" eaLnBrk="0" hangingPunct="0">
              <a:lnSpc>
                <a:spcPts val="1300"/>
              </a:lnSpc>
              <a:spcBef>
                <a:spcPct val="0"/>
              </a:spcBef>
            </a:pPr>
            <a:r>
              <a:rPr lang="en-US" sz="700" dirty="0">
                <a:solidFill>
                  <a:schemeClr val="bg1"/>
                </a:solidFill>
              </a:rPr>
              <a:t>© </a:t>
            </a:r>
            <a:r>
              <a:rPr lang="en-US" sz="700" dirty="0" smtClean="0">
                <a:solidFill>
                  <a:schemeClr val="bg1"/>
                </a:solidFill>
              </a:rPr>
              <a:t>2015 </a:t>
            </a:r>
            <a:r>
              <a:rPr lang="en-US" sz="700" dirty="0">
                <a:solidFill>
                  <a:schemeClr val="bg1"/>
                </a:solidFill>
              </a:rPr>
              <a:t>Carnegie Mellon University</a:t>
            </a:r>
          </a:p>
        </p:txBody>
      </p:sp>
      <p:grpSp>
        <p:nvGrpSpPr>
          <p:cNvPr id="3121" name="Group 49"/>
          <p:cNvGrpSpPr>
            <a:grpSpLocks/>
          </p:cNvGrpSpPr>
          <p:nvPr userDrawn="1"/>
        </p:nvGrpSpPr>
        <p:grpSpPr bwMode="auto">
          <a:xfrm>
            <a:off x="26988" y="23813"/>
            <a:ext cx="4057650" cy="6094412"/>
            <a:chOff x="17" y="15"/>
            <a:chExt cx="2728" cy="3839"/>
          </a:xfrm>
        </p:grpSpPr>
        <p:sp>
          <p:nvSpPr>
            <p:cNvPr id="3110" name="Freeform 38"/>
            <p:cNvSpPr>
              <a:spLocks/>
            </p:cNvSpPr>
            <p:nvPr userDrawn="1"/>
          </p:nvSpPr>
          <p:spPr bwMode="auto">
            <a:xfrm>
              <a:off x="17" y="2179"/>
              <a:ext cx="1004" cy="98"/>
            </a:xfrm>
            <a:custGeom>
              <a:avLst/>
              <a:gdLst/>
              <a:ahLst/>
              <a:cxnLst>
                <a:cxn ang="0">
                  <a:pos x="1004" y="0"/>
                </a:cxn>
                <a:cxn ang="0">
                  <a:pos x="0" y="0"/>
                </a:cxn>
                <a:cxn ang="0">
                  <a:pos x="0" y="98"/>
                </a:cxn>
                <a:cxn ang="0">
                  <a:pos x="906" y="98"/>
                </a:cxn>
                <a:cxn ang="0">
                  <a:pos x="1004" y="0"/>
                </a:cxn>
              </a:cxnLst>
              <a:rect l="0" t="0" r="r" b="b"/>
              <a:pathLst>
                <a:path w="1004" h="98">
                  <a:moveTo>
                    <a:pt x="1004" y="0"/>
                  </a:moveTo>
                  <a:lnTo>
                    <a:pt x="0" y="0"/>
                  </a:lnTo>
                  <a:lnTo>
                    <a:pt x="0" y="98"/>
                  </a:lnTo>
                  <a:lnTo>
                    <a:pt x="906" y="98"/>
                  </a:lnTo>
                  <a:lnTo>
                    <a:pt x="1004" y="0"/>
                  </a:lnTo>
                  <a:close/>
                </a:path>
              </a:pathLst>
            </a:custGeom>
            <a:solidFill>
              <a:srgbClr val="506697"/>
            </a:solidFill>
            <a:ln w="14351">
              <a:noFill/>
              <a:prstDash val="solid"/>
              <a:round/>
              <a:headEnd/>
              <a:tailEnd/>
            </a:ln>
          </p:spPr>
          <p:txBody>
            <a:bodyPr/>
            <a:lstStyle/>
            <a:p>
              <a:endParaRPr lang="en-US"/>
            </a:p>
          </p:txBody>
        </p:sp>
        <p:sp>
          <p:nvSpPr>
            <p:cNvPr id="3111" name="Freeform 39"/>
            <p:cNvSpPr>
              <a:spLocks/>
            </p:cNvSpPr>
            <p:nvPr userDrawn="1"/>
          </p:nvSpPr>
          <p:spPr bwMode="auto">
            <a:xfrm>
              <a:off x="17" y="1011"/>
              <a:ext cx="409" cy="98"/>
            </a:xfrm>
            <a:custGeom>
              <a:avLst/>
              <a:gdLst/>
              <a:ahLst/>
              <a:cxnLst>
                <a:cxn ang="0">
                  <a:pos x="311" y="0"/>
                </a:cxn>
                <a:cxn ang="0">
                  <a:pos x="0" y="0"/>
                </a:cxn>
                <a:cxn ang="0">
                  <a:pos x="0" y="98"/>
                </a:cxn>
                <a:cxn ang="0">
                  <a:pos x="409" y="98"/>
                </a:cxn>
                <a:cxn ang="0">
                  <a:pos x="311" y="0"/>
                </a:cxn>
              </a:cxnLst>
              <a:rect l="0" t="0" r="r" b="b"/>
              <a:pathLst>
                <a:path w="409" h="98">
                  <a:moveTo>
                    <a:pt x="311" y="0"/>
                  </a:moveTo>
                  <a:lnTo>
                    <a:pt x="0" y="0"/>
                  </a:lnTo>
                  <a:lnTo>
                    <a:pt x="0" y="98"/>
                  </a:lnTo>
                  <a:lnTo>
                    <a:pt x="409" y="98"/>
                  </a:lnTo>
                  <a:lnTo>
                    <a:pt x="311" y="0"/>
                  </a:lnTo>
                  <a:close/>
                </a:path>
              </a:pathLst>
            </a:custGeom>
            <a:solidFill>
              <a:srgbClr val="506697"/>
            </a:solidFill>
            <a:ln w="14351">
              <a:noFill/>
              <a:prstDash val="solid"/>
              <a:round/>
              <a:headEnd/>
              <a:tailEnd/>
            </a:ln>
          </p:spPr>
          <p:txBody>
            <a:bodyPr/>
            <a:lstStyle/>
            <a:p>
              <a:endParaRPr lang="en-US"/>
            </a:p>
          </p:txBody>
        </p:sp>
        <p:sp>
          <p:nvSpPr>
            <p:cNvPr id="3112" name="Freeform 40"/>
            <p:cNvSpPr>
              <a:spLocks/>
            </p:cNvSpPr>
            <p:nvPr userDrawn="1"/>
          </p:nvSpPr>
          <p:spPr bwMode="auto">
            <a:xfrm>
              <a:off x="17" y="2775"/>
              <a:ext cx="418" cy="107"/>
            </a:xfrm>
            <a:custGeom>
              <a:avLst/>
              <a:gdLst/>
              <a:ahLst/>
              <a:cxnLst>
                <a:cxn ang="0">
                  <a:pos x="418" y="0"/>
                </a:cxn>
                <a:cxn ang="0">
                  <a:pos x="0" y="0"/>
                </a:cxn>
                <a:cxn ang="0">
                  <a:pos x="0" y="107"/>
                </a:cxn>
                <a:cxn ang="0">
                  <a:pos x="311" y="107"/>
                </a:cxn>
                <a:cxn ang="0">
                  <a:pos x="418" y="0"/>
                </a:cxn>
              </a:cxnLst>
              <a:rect l="0" t="0" r="r" b="b"/>
              <a:pathLst>
                <a:path w="418" h="107">
                  <a:moveTo>
                    <a:pt x="418" y="0"/>
                  </a:moveTo>
                  <a:lnTo>
                    <a:pt x="0" y="0"/>
                  </a:lnTo>
                  <a:lnTo>
                    <a:pt x="0" y="107"/>
                  </a:lnTo>
                  <a:lnTo>
                    <a:pt x="311" y="107"/>
                  </a:lnTo>
                  <a:lnTo>
                    <a:pt x="418" y="0"/>
                  </a:lnTo>
                  <a:close/>
                </a:path>
              </a:pathLst>
            </a:custGeom>
            <a:solidFill>
              <a:srgbClr val="506697"/>
            </a:solidFill>
            <a:ln w="14351">
              <a:noFill/>
              <a:prstDash val="solid"/>
              <a:round/>
              <a:headEnd/>
              <a:tailEnd/>
            </a:ln>
          </p:spPr>
          <p:txBody>
            <a:bodyPr/>
            <a:lstStyle/>
            <a:p>
              <a:endParaRPr lang="en-US"/>
            </a:p>
          </p:txBody>
        </p:sp>
        <p:sp>
          <p:nvSpPr>
            <p:cNvPr id="3113" name="Freeform 41"/>
            <p:cNvSpPr>
              <a:spLocks/>
            </p:cNvSpPr>
            <p:nvPr userDrawn="1"/>
          </p:nvSpPr>
          <p:spPr bwMode="auto">
            <a:xfrm>
              <a:off x="17" y="1591"/>
              <a:ext cx="1004" cy="98"/>
            </a:xfrm>
            <a:custGeom>
              <a:avLst/>
              <a:gdLst/>
              <a:ahLst/>
              <a:cxnLst>
                <a:cxn ang="0">
                  <a:pos x="906" y="0"/>
                </a:cxn>
                <a:cxn ang="0">
                  <a:pos x="0" y="0"/>
                </a:cxn>
                <a:cxn ang="0">
                  <a:pos x="0" y="98"/>
                </a:cxn>
                <a:cxn ang="0">
                  <a:pos x="1004" y="98"/>
                </a:cxn>
                <a:cxn ang="0">
                  <a:pos x="906" y="0"/>
                </a:cxn>
              </a:cxnLst>
              <a:rect l="0" t="0" r="r" b="b"/>
              <a:pathLst>
                <a:path w="1004" h="98">
                  <a:moveTo>
                    <a:pt x="906" y="0"/>
                  </a:moveTo>
                  <a:lnTo>
                    <a:pt x="0" y="0"/>
                  </a:lnTo>
                  <a:lnTo>
                    <a:pt x="0" y="98"/>
                  </a:lnTo>
                  <a:lnTo>
                    <a:pt x="1004" y="98"/>
                  </a:lnTo>
                  <a:lnTo>
                    <a:pt x="906" y="0"/>
                  </a:lnTo>
                  <a:close/>
                </a:path>
              </a:pathLst>
            </a:custGeom>
            <a:solidFill>
              <a:srgbClr val="506697"/>
            </a:solidFill>
            <a:ln w="14351">
              <a:noFill/>
              <a:prstDash val="solid"/>
              <a:round/>
              <a:headEnd/>
              <a:tailEnd/>
            </a:ln>
          </p:spPr>
          <p:txBody>
            <a:bodyPr/>
            <a:lstStyle/>
            <a:p>
              <a:endParaRPr lang="en-US"/>
            </a:p>
          </p:txBody>
        </p:sp>
        <p:sp>
          <p:nvSpPr>
            <p:cNvPr id="3114" name="Freeform 42"/>
            <p:cNvSpPr>
              <a:spLocks/>
            </p:cNvSpPr>
            <p:nvPr userDrawn="1"/>
          </p:nvSpPr>
          <p:spPr bwMode="auto">
            <a:xfrm>
              <a:off x="17" y="1216"/>
              <a:ext cx="2266" cy="285"/>
            </a:xfrm>
            <a:custGeom>
              <a:avLst/>
              <a:gdLst/>
              <a:ahLst/>
              <a:cxnLst>
                <a:cxn ang="0">
                  <a:pos x="0" y="285"/>
                </a:cxn>
                <a:cxn ang="0">
                  <a:pos x="2266" y="285"/>
                </a:cxn>
                <a:cxn ang="0">
                  <a:pos x="1982" y="0"/>
                </a:cxn>
                <a:cxn ang="0">
                  <a:pos x="0" y="0"/>
                </a:cxn>
                <a:cxn ang="0">
                  <a:pos x="0" y="285"/>
                </a:cxn>
              </a:cxnLst>
              <a:rect l="0" t="0" r="r" b="b"/>
              <a:pathLst>
                <a:path w="2266" h="285">
                  <a:moveTo>
                    <a:pt x="0" y="285"/>
                  </a:moveTo>
                  <a:lnTo>
                    <a:pt x="2266" y="285"/>
                  </a:lnTo>
                  <a:lnTo>
                    <a:pt x="1982" y="0"/>
                  </a:lnTo>
                  <a:lnTo>
                    <a:pt x="0" y="0"/>
                  </a:lnTo>
                  <a:lnTo>
                    <a:pt x="0" y="285"/>
                  </a:lnTo>
                  <a:close/>
                </a:path>
              </a:pathLst>
            </a:custGeom>
            <a:solidFill>
              <a:srgbClr val="506697"/>
            </a:solidFill>
            <a:ln w="14351">
              <a:noFill/>
              <a:prstDash val="solid"/>
              <a:round/>
              <a:headEnd/>
              <a:tailEnd/>
            </a:ln>
          </p:spPr>
          <p:txBody>
            <a:bodyPr/>
            <a:lstStyle/>
            <a:p>
              <a:endParaRPr lang="en-US"/>
            </a:p>
          </p:txBody>
        </p:sp>
        <p:sp>
          <p:nvSpPr>
            <p:cNvPr id="3115" name="Freeform 43"/>
            <p:cNvSpPr>
              <a:spLocks/>
            </p:cNvSpPr>
            <p:nvPr userDrawn="1"/>
          </p:nvSpPr>
          <p:spPr bwMode="auto">
            <a:xfrm>
              <a:off x="17" y="2383"/>
              <a:ext cx="2275" cy="285"/>
            </a:xfrm>
            <a:custGeom>
              <a:avLst/>
              <a:gdLst/>
              <a:ahLst/>
              <a:cxnLst>
                <a:cxn ang="0">
                  <a:pos x="0" y="285"/>
                </a:cxn>
                <a:cxn ang="0">
                  <a:pos x="1991" y="285"/>
                </a:cxn>
                <a:cxn ang="0">
                  <a:pos x="2275" y="0"/>
                </a:cxn>
                <a:cxn ang="0">
                  <a:pos x="0" y="0"/>
                </a:cxn>
                <a:cxn ang="0">
                  <a:pos x="0" y="285"/>
                </a:cxn>
              </a:cxnLst>
              <a:rect l="0" t="0" r="r" b="b"/>
              <a:pathLst>
                <a:path w="2275" h="285">
                  <a:moveTo>
                    <a:pt x="0" y="285"/>
                  </a:moveTo>
                  <a:lnTo>
                    <a:pt x="1991" y="285"/>
                  </a:lnTo>
                  <a:lnTo>
                    <a:pt x="2275" y="0"/>
                  </a:lnTo>
                  <a:lnTo>
                    <a:pt x="0" y="0"/>
                  </a:lnTo>
                  <a:lnTo>
                    <a:pt x="0" y="285"/>
                  </a:lnTo>
                  <a:close/>
                </a:path>
              </a:pathLst>
            </a:custGeom>
            <a:solidFill>
              <a:srgbClr val="506697"/>
            </a:solidFill>
            <a:ln w="14351">
              <a:noFill/>
              <a:prstDash val="solid"/>
              <a:round/>
              <a:headEnd/>
              <a:tailEnd/>
            </a:ln>
          </p:spPr>
          <p:txBody>
            <a:bodyPr/>
            <a:lstStyle/>
            <a:p>
              <a:endParaRPr lang="en-US"/>
            </a:p>
          </p:txBody>
        </p:sp>
        <p:sp>
          <p:nvSpPr>
            <p:cNvPr id="3116" name="Freeform 44"/>
            <p:cNvSpPr>
              <a:spLocks/>
            </p:cNvSpPr>
            <p:nvPr userDrawn="1"/>
          </p:nvSpPr>
          <p:spPr bwMode="auto">
            <a:xfrm>
              <a:off x="17" y="1796"/>
              <a:ext cx="2728" cy="285"/>
            </a:xfrm>
            <a:custGeom>
              <a:avLst/>
              <a:gdLst/>
              <a:ahLst/>
              <a:cxnLst>
                <a:cxn ang="0">
                  <a:pos x="2586" y="0"/>
                </a:cxn>
                <a:cxn ang="0">
                  <a:pos x="0" y="0"/>
                </a:cxn>
                <a:cxn ang="0">
                  <a:pos x="0" y="285"/>
                </a:cxn>
                <a:cxn ang="0">
                  <a:pos x="2586" y="285"/>
                </a:cxn>
                <a:cxn ang="0">
                  <a:pos x="2728" y="142"/>
                </a:cxn>
                <a:cxn ang="0">
                  <a:pos x="2586" y="0"/>
                </a:cxn>
              </a:cxnLst>
              <a:rect l="0" t="0" r="r" b="b"/>
              <a:pathLst>
                <a:path w="2728" h="285">
                  <a:moveTo>
                    <a:pt x="2586" y="0"/>
                  </a:moveTo>
                  <a:lnTo>
                    <a:pt x="0" y="0"/>
                  </a:lnTo>
                  <a:lnTo>
                    <a:pt x="0" y="285"/>
                  </a:lnTo>
                  <a:lnTo>
                    <a:pt x="2586" y="285"/>
                  </a:lnTo>
                  <a:lnTo>
                    <a:pt x="2728" y="142"/>
                  </a:lnTo>
                  <a:lnTo>
                    <a:pt x="2586" y="0"/>
                  </a:lnTo>
                  <a:close/>
                </a:path>
              </a:pathLst>
            </a:custGeom>
            <a:solidFill>
              <a:srgbClr val="506697"/>
            </a:solidFill>
            <a:ln w="14351">
              <a:noFill/>
              <a:prstDash val="solid"/>
              <a:round/>
              <a:headEnd/>
              <a:tailEnd/>
            </a:ln>
          </p:spPr>
          <p:txBody>
            <a:bodyPr/>
            <a:lstStyle/>
            <a:p>
              <a:endParaRPr lang="en-US"/>
            </a:p>
          </p:txBody>
        </p:sp>
        <p:sp>
          <p:nvSpPr>
            <p:cNvPr id="3117" name="Freeform 45"/>
            <p:cNvSpPr>
              <a:spLocks/>
            </p:cNvSpPr>
            <p:nvPr userDrawn="1"/>
          </p:nvSpPr>
          <p:spPr bwMode="auto">
            <a:xfrm>
              <a:off x="17" y="2979"/>
              <a:ext cx="1671" cy="285"/>
            </a:xfrm>
            <a:custGeom>
              <a:avLst/>
              <a:gdLst/>
              <a:ahLst/>
              <a:cxnLst>
                <a:cxn ang="0">
                  <a:pos x="0" y="285"/>
                </a:cxn>
                <a:cxn ang="0">
                  <a:pos x="1386" y="285"/>
                </a:cxn>
                <a:cxn ang="0">
                  <a:pos x="1671" y="0"/>
                </a:cxn>
                <a:cxn ang="0">
                  <a:pos x="0" y="0"/>
                </a:cxn>
                <a:cxn ang="0">
                  <a:pos x="0" y="285"/>
                </a:cxn>
              </a:cxnLst>
              <a:rect l="0" t="0" r="r" b="b"/>
              <a:pathLst>
                <a:path w="1671" h="285">
                  <a:moveTo>
                    <a:pt x="0" y="285"/>
                  </a:moveTo>
                  <a:lnTo>
                    <a:pt x="1386" y="285"/>
                  </a:lnTo>
                  <a:lnTo>
                    <a:pt x="1671" y="0"/>
                  </a:lnTo>
                  <a:lnTo>
                    <a:pt x="0" y="0"/>
                  </a:lnTo>
                  <a:lnTo>
                    <a:pt x="0" y="285"/>
                  </a:lnTo>
                  <a:close/>
                </a:path>
              </a:pathLst>
            </a:custGeom>
            <a:solidFill>
              <a:srgbClr val="506697"/>
            </a:solidFill>
            <a:ln w="14351">
              <a:noFill/>
              <a:prstDash val="solid"/>
              <a:round/>
              <a:headEnd/>
              <a:tailEnd/>
            </a:ln>
          </p:spPr>
          <p:txBody>
            <a:bodyPr/>
            <a:lstStyle/>
            <a:p>
              <a:endParaRPr lang="en-US"/>
            </a:p>
          </p:txBody>
        </p:sp>
        <p:sp>
          <p:nvSpPr>
            <p:cNvPr id="3118" name="Freeform 46"/>
            <p:cNvSpPr>
              <a:spLocks/>
            </p:cNvSpPr>
            <p:nvPr userDrawn="1"/>
          </p:nvSpPr>
          <p:spPr bwMode="auto">
            <a:xfrm>
              <a:off x="17" y="3570"/>
              <a:ext cx="1066" cy="284"/>
            </a:xfrm>
            <a:custGeom>
              <a:avLst/>
              <a:gdLst/>
              <a:ahLst/>
              <a:cxnLst>
                <a:cxn ang="0">
                  <a:pos x="0" y="284"/>
                </a:cxn>
                <a:cxn ang="0">
                  <a:pos x="782" y="284"/>
                </a:cxn>
                <a:cxn ang="0">
                  <a:pos x="1066" y="0"/>
                </a:cxn>
                <a:cxn ang="0">
                  <a:pos x="0" y="0"/>
                </a:cxn>
                <a:cxn ang="0">
                  <a:pos x="0" y="284"/>
                </a:cxn>
              </a:cxnLst>
              <a:rect l="0" t="0" r="r" b="b"/>
              <a:pathLst>
                <a:path w="1066" h="284">
                  <a:moveTo>
                    <a:pt x="0" y="284"/>
                  </a:moveTo>
                  <a:lnTo>
                    <a:pt x="782" y="284"/>
                  </a:lnTo>
                  <a:lnTo>
                    <a:pt x="1066" y="0"/>
                  </a:lnTo>
                  <a:lnTo>
                    <a:pt x="0" y="0"/>
                  </a:lnTo>
                  <a:lnTo>
                    <a:pt x="0" y="284"/>
                  </a:lnTo>
                  <a:close/>
                </a:path>
              </a:pathLst>
            </a:custGeom>
            <a:solidFill>
              <a:srgbClr val="506697"/>
            </a:solidFill>
            <a:ln w="14351">
              <a:noFill/>
              <a:prstDash val="solid"/>
              <a:round/>
              <a:headEnd/>
              <a:tailEnd/>
            </a:ln>
          </p:spPr>
          <p:txBody>
            <a:bodyPr/>
            <a:lstStyle/>
            <a:p>
              <a:endParaRPr lang="en-US"/>
            </a:p>
          </p:txBody>
        </p:sp>
        <p:sp>
          <p:nvSpPr>
            <p:cNvPr id="3119" name="Freeform 47"/>
            <p:cNvSpPr>
              <a:spLocks/>
            </p:cNvSpPr>
            <p:nvPr userDrawn="1"/>
          </p:nvSpPr>
          <p:spPr bwMode="auto">
            <a:xfrm>
              <a:off x="17" y="15"/>
              <a:ext cx="1084" cy="285"/>
            </a:xfrm>
            <a:custGeom>
              <a:avLst/>
              <a:gdLst/>
              <a:ahLst/>
              <a:cxnLst>
                <a:cxn ang="0">
                  <a:pos x="0" y="285"/>
                </a:cxn>
                <a:cxn ang="0">
                  <a:pos x="1084" y="285"/>
                </a:cxn>
                <a:cxn ang="0">
                  <a:pos x="800" y="0"/>
                </a:cxn>
                <a:cxn ang="0">
                  <a:pos x="0" y="0"/>
                </a:cxn>
                <a:cxn ang="0">
                  <a:pos x="0" y="285"/>
                </a:cxn>
              </a:cxnLst>
              <a:rect l="0" t="0" r="r" b="b"/>
              <a:pathLst>
                <a:path w="1084" h="285">
                  <a:moveTo>
                    <a:pt x="0" y="285"/>
                  </a:moveTo>
                  <a:lnTo>
                    <a:pt x="1084" y="285"/>
                  </a:lnTo>
                  <a:lnTo>
                    <a:pt x="800" y="0"/>
                  </a:lnTo>
                  <a:lnTo>
                    <a:pt x="0" y="0"/>
                  </a:lnTo>
                  <a:lnTo>
                    <a:pt x="0" y="285"/>
                  </a:lnTo>
                  <a:close/>
                </a:path>
              </a:pathLst>
            </a:custGeom>
            <a:solidFill>
              <a:srgbClr val="506697"/>
            </a:solidFill>
            <a:ln w="14351">
              <a:noFill/>
              <a:prstDash val="solid"/>
              <a:round/>
              <a:headEnd/>
              <a:tailEnd/>
            </a:ln>
          </p:spPr>
          <p:txBody>
            <a:bodyPr/>
            <a:lstStyle/>
            <a:p>
              <a:endParaRPr lang="en-US"/>
            </a:p>
          </p:txBody>
        </p:sp>
        <p:sp>
          <p:nvSpPr>
            <p:cNvPr id="3120" name="Freeform 48"/>
            <p:cNvSpPr>
              <a:spLocks/>
            </p:cNvSpPr>
            <p:nvPr userDrawn="1"/>
          </p:nvSpPr>
          <p:spPr bwMode="auto">
            <a:xfrm>
              <a:off x="17" y="611"/>
              <a:ext cx="1680" cy="285"/>
            </a:xfrm>
            <a:custGeom>
              <a:avLst/>
              <a:gdLst/>
              <a:ahLst/>
              <a:cxnLst>
                <a:cxn ang="0">
                  <a:pos x="0" y="285"/>
                </a:cxn>
                <a:cxn ang="0">
                  <a:pos x="1680" y="285"/>
                </a:cxn>
                <a:cxn ang="0">
                  <a:pos x="1395" y="0"/>
                </a:cxn>
                <a:cxn ang="0">
                  <a:pos x="0" y="0"/>
                </a:cxn>
                <a:cxn ang="0">
                  <a:pos x="0" y="285"/>
                </a:cxn>
              </a:cxnLst>
              <a:rect l="0" t="0" r="r" b="b"/>
              <a:pathLst>
                <a:path w="1680" h="285">
                  <a:moveTo>
                    <a:pt x="0" y="285"/>
                  </a:moveTo>
                  <a:lnTo>
                    <a:pt x="1680" y="285"/>
                  </a:lnTo>
                  <a:lnTo>
                    <a:pt x="1395" y="0"/>
                  </a:lnTo>
                  <a:lnTo>
                    <a:pt x="0" y="0"/>
                  </a:lnTo>
                  <a:lnTo>
                    <a:pt x="0" y="285"/>
                  </a:lnTo>
                  <a:close/>
                </a:path>
              </a:pathLst>
            </a:custGeom>
            <a:solidFill>
              <a:srgbClr val="506697"/>
            </a:solidFill>
            <a:ln w="14351">
              <a:noFill/>
              <a:prstDash val="solid"/>
              <a:round/>
              <a:headEnd/>
              <a:tailEnd/>
            </a:ln>
          </p:spPr>
          <p:txBody>
            <a:bodyPr/>
            <a:lstStyle/>
            <a:p>
              <a:endParaRPr lang="en-US"/>
            </a:p>
          </p:txBody>
        </p:sp>
      </p:grpSp>
      <p:pic>
        <p:nvPicPr>
          <p:cNvPr id="3122" name="Picture 50"/>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38150" y="6368896"/>
            <a:ext cx="5581650" cy="286058"/>
          </a:xfrm>
          <a:prstGeom prst="rect">
            <a:avLst/>
          </a:prstGeom>
          <a:noFill/>
        </p:spPr>
      </p:pic>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22275"/>
            <a:ext cx="2038350" cy="5673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22275"/>
            <a:ext cx="5962650" cy="5673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84175"/>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533400" y="1295400"/>
            <a:ext cx="4000500" cy="4800600"/>
          </a:xfrm>
        </p:spPr>
        <p:txBody>
          <a:bodyPr/>
          <a:lstStyle/>
          <a:p>
            <a:r>
              <a:rPr lang="en-US" smtClean="0"/>
              <a:t>Click icon to add chart</a:t>
            </a:r>
            <a:endParaRPr lang="en-US"/>
          </a:p>
        </p:txBody>
      </p:sp>
      <p:sp>
        <p:nvSpPr>
          <p:cNvPr id="4" name="Text Placeholder 3"/>
          <p:cNvSpPr>
            <a:spLocks noGrp="1"/>
          </p:cNvSpPr>
          <p:nvPr>
            <p:ph type="body" sz="half" idx="2"/>
          </p:nvPr>
        </p:nvSpPr>
        <p:spPr>
          <a:xfrm>
            <a:off x="4686300" y="1295400"/>
            <a:ext cx="40005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9988"/>
            <a:ext cx="1905000" cy="455612"/>
          </a:xfrm>
        </p:spPr>
        <p:txBody>
          <a:bodyPr/>
          <a:lstStyle>
            <a:lvl1pPr>
              <a:defRPr/>
            </a:lvl1pPr>
          </a:lstStyle>
          <a:p>
            <a:endParaRPr lang="en-US" dirty="0"/>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2747905"/>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31" name="Rectangle 7"/>
          <p:cNvSpPr>
            <a:spLocks noGrp="1" noChangeArrowheads="1"/>
          </p:cNvSpPr>
          <p:nvPr>
            <p:ph type="dt" sz="half" idx="2"/>
          </p:nvPr>
        </p:nvSpPr>
        <p:spPr bwMode="auto">
          <a:xfrm>
            <a:off x="685800" y="6249988"/>
            <a:ext cx="1905000" cy="455612"/>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l" eaLnBrk="0" hangingPunct="0">
              <a:spcBef>
                <a:spcPct val="0"/>
              </a:spcBef>
              <a:defRPr sz="1300" b="0">
                <a:latin typeface="Times" pitchFamily="1" charset="0"/>
              </a:defRPr>
            </a:lvl1pPr>
          </a:lstStyle>
          <a:p>
            <a:endParaRPr lang="en-US"/>
          </a:p>
        </p:txBody>
      </p:sp>
      <p:sp>
        <p:nvSpPr>
          <p:cNvPr id="1032" name="Rectangle 8"/>
          <p:cNvSpPr>
            <a:spLocks noChangeArrowheads="1"/>
          </p:cNvSpPr>
          <p:nvPr/>
        </p:nvSpPr>
        <p:spPr bwMode="auto">
          <a:xfrm>
            <a:off x="0" y="6151563"/>
            <a:ext cx="9144000" cy="706437"/>
          </a:xfrm>
          <a:prstGeom prst="rect">
            <a:avLst/>
          </a:prstGeom>
          <a:solidFill>
            <a:srgbClr val="000000"/>
          </a:solidFill>
          <a:ln w="9525">
            <a:noFill/>
            <a:miter lim="800000"/>
            <a:headEnd/>
            <a:tailEnd/>
          </a:ln>
          <a:effectLst/>
        </p:spPr>
        <p:txBody>
          <a:bodyPr lIns="0" tIns="0" rIns="0" bIns="0" anchor="ctr">
            <a:spAutoFit/>
          </a:bodyPr>
          <a:lstStyle/>
          <a:p>
            <a:endParaRPr lang="en-US"/>
          </a:p>
        </p:txBody>
      </p:sp>
      <p:sp>
        <p:nvSpPr>
          <p:cNvPr id="1033" name="Rectangle 9"/>
          <p:cNvSpPr>
            <a:spLocks noGrp="1" noChangeArrowheads="1"/>
          </p:cNvSpPr>
          <p:nvPr>
            <p:ph type="body" idx="1"/>
          </p:nvPr>
        </p:nvSpPr>
        <p:spPr bwMode="gray">
          <a:xfrm>
            <a:off x="533400" y="1295400"/>
            <a:ext cx="8153400" cy="4800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4" name="Rectangle 10"/>
          <p:cNvSpPr>
            <a:spLocks noGrp="1" noChangeArrowheads="1"/>
          </p:cNvSpPr>
          <p:nvPr>
            <p:ph type="title"/>
          </p:nvPr>
        </p:nvSpPr>
        <p:spPr bwMode="auto">
          <a:xfrm>
            <a:off x="533400" y="422275"/>
            <a:ext cx="8153400" cy="3841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35" name="Rectangle 11"/>
          <p:cNvSpPr>
            <a:spLocks noChangeArrowheads="1"/>
          </p:cNvSpPr>
          <p:nvPr/>
        </p:nvSpPr>
        <p:spPr bwMode="ltGray">
          <a:xfrm>
            <a:off x="7823200" y="6430963"/>
            <a:ext cx="838200" cy="165100"/>
          </a:xfrm>
          <a:prstGeom prst="rect">
            <a:avLst/>
          </a:prstGeom>
          <a:noFill/>
          <a:ln w="9525">
            <a:noFill/>
            <a:miter lim="800000"/>
            <a:headEnd/>
            <a:tailEnd/>
          </a:ln>
          <a:effectLst/>
        </p:spPr>
        <p:txBody>
          <a:bodyPr lIns="0" tIns="0" rIns="0" bIns="0" anchor="ctr">
            <a:spAutoFit/>
          </a:bodyPr>
          <a:lstStyle/>
          <a:p>
            <a:pPr algn="r" eaLnBrk="0" hangingPunct="0">
              <a:lnSpc>
                <a:spcPts val="1300"/>
              </a:lnSpc>
              <a:spcBef>
                <a:spcPct val="0"/>
              </a:spcBef>
            </a:pPr>
            <a:fld id="{5AA1AC9C-678F-4F94-BEAA-24498E25E435}" type="slidenum">
              <a:rPr lang="en-US" sz="800">
                <a:solidFill>
                  <a:schemeClr val="bg1"/>
                </a:solidFill>
              </a:rPr>
              <a:pPr algn="r" eaLnBrk="0" hangingPunct="0">
                <a:lnSpc>
                  <a:spcPts val="1300"/>
                </a:lnSpc>
                <a:spcBef>
                  <a:spcPct val="0"/>
                </a:spcBef>
              </a:pPr>
              <a:t>‹#›</a:t>
            </a:fld>
            <a:endParaRPr lang="en-US" sz="800">
              <a:solidFill>
                <a:schemeClr val="bg1"/>
              </a:solidFill>
            </a:endParaRPr>
          </a:p>
        </p:txBody>
      </p:sp>
      <p:sp>
        <p:nvSpPr>
          <p:cNvPr id="1097" name="Rectangle 73"/>
          <p:cNvSpPr>
            <a:spLocks noChangeArrowheads="1"/>
          </p:cNvSpPr>
          <p:nvPr/>
        </p:nvSpPr>
        <p:spPr bwMode="ltGray">
          <a:xfrm>
            <a:off x="6172200" y="6247268"/>
            <a:ext cx="2286000" cy="530902"/>
          </a:xfrm>
          <a:prstGeom prst="rect">
            <a:avLst/>
          </a:prstGeom>
          <a:noFill/>
          <a:ln w="9525">
            <a:noFill/>
            <a:miter lim="800000"/>
            <a:headEnd/>
            <a:tailEnd/>
          </a:ln>
          <a:effectLst/>
        </p:spPr>
        <p:txBody>
          <a:bodyPr lIns="45714" tIns="45714" rIns="45714" bIns="45714" anchor="ctr">
            <a:spAutoFit/>
          </a:bodyPr>
          <a:lstStyle/>
          <a:p>
            <a:pPr algn="l" eaLnBrk="0" hangingPunct="0">
              <a:spcBef>
                <a:spcPct val="0"/>
              </a:spcBef>
            </a:pPr>
            <a:r>
              <a:rPr lang="en-US" sz="900" dirty="0" smtClean="0">
                <a:solidFill>
                  <a:schemeClr val="bg1"/>
                </a:solidFill>
              </a:rPr>
              <a:t>Assurance Cases</a:t>
            </a:r>
            <a:endParaRPr lang="en-US" sz="900" b="0" dirty="0" smtClean="0">
              <a:solidFill>
                <a:schemeClr val="bg1"/>
              </a:solidFill>
            </a:endParaRPr>
          </a:p>
          <a:p>
            <a:pPr algn="l" eaLnBrk="0" hangingPunct="0">
              <a:spcBef>
                <a:spcPct val="0"/>
              </a:spcBef>
            </a:pPr>
            <a:r>
              <a:rPr lang="en-US" sz="900" dirty="0" smtClean="0">
                <a:solidFill>
                  <a:schemeClr val="bg1"/>
                </a:solidFill>
              </a:rPr>
              <a:t>Charles B. Weinstock, January</a:t>
            </a:r>
            <a:r>
              <a:rPr lang="en-US" sz="900" baseline="0" dirty="0" smtClean="0">
                <a:solidFill>
                  <a:schemeClr val="bg1"/>
                </a:solidFill>
              </a:rPr>
              <a:t> 2015</a:t>
            </a:r>
            <a:endParaRPr lang="en-US" sz="700" dirty="0" smtClean="0">
              <a:solidFill>
                <a:schemeClr val="bg1"/>
              </a:solidFill>
            </a:endParaRPr>
          </a:p>
          <a:p>
            <a:pPr algn="l" eaLnBrk="0" hangingPunct="0">
              <a:lnSpc>
                <a:spcPct val="150000"/>
              </a:lnSpc>
              <a:spcBef>
                <a:spcPct val="0"/>
              </a:spcBef>
            </a:pPr>
            <a:r>
              <a:rPr lang="en-US" sz="700" b="1" spc="0" dirty="0" smtClean="0">
                <a:solidFill>
                  <a:schemeClr val="bg1"/>
                </a:solidFill>
              </a:rPr>
              <a:t>©</a:t>
            </a:r>
            <a:r>
              <a:rPr lang="en-US" sz="700" b="1" spc="0" baseline="0" dirty="0" smtClean="0">
                <a:solidFill>
                  <a:schemeClr val="bg1"/>
                </a:solidFill>
              </a:rPr>
              <a:t> 2015 Carnegie Mellon University</a:t>
            </a:r>
            <a:endParaRPr lang="en-US" sz="700" b="0" spc="0" dirty="0">
              <a:solidFill>
                <a:schemeClr val="bg1"/>
              </a:solidFill>
            </a:endParaRPr>
          </a:p>
        </p:txBody>
      </p:sp>
      <p:pic>
        <p:nvPicPr>
          <p:cNvPr id="1099" name="Picture 75"/>
          <p:cNvPicPr>
            <a:picLocks noChangeAspect="1" noChangeArrowheads="1"/>
          </p:cNvPicPr>
          <p:nvPr/>
        </p:nvPicPr>
        <p:blipFill>
          <a:blip r:embed="rId15" cstate="print">
            <a:extLst>
              <a:ext uri="{28A0092B-C50C-407E-A947-70E740481C1C}">
                <a14:useLocalDpi xmlns:a14="http://schemas.microsoft.com/office/drawing/2010/main" val="0"/>
              </a:ext>
            </a:extLst>
          </a:blip>
          <a:stretch>
            <a:fillRect/>
          </a:stretch>
        </p:blipFill>
        <p:spPr bwMode="auto">
          <a:xfrm>
            <a:off x="438150" y="6368896"/>
            <a:ext cx="5581650" cy="28605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p:txStyles>
    <p:titleStyle>
      <a:lvl1pPr algn="l" rtl="0" eaLnBrk="1" fontAlgn="base" hangingPunct="1">
        <a:lnSpc>
          <a:spcPct val="90000"/>
        </a:lnSpc>
        <a:spcBef>
          <a:spcPct val="0"/>
        </a:spcBef>
        <a:spcAft>
          <a:spcPct val="0"/>
        </a:spcAft>
        <a:defRPr sz="2800" b="1">
          <a:solidFill>
            <a:schemeClr val="tx1"/>
          </a:solidFill>
          <a:latin typeface="+mj-lt"/>
          <a:ea typeface="+mj-ea"/>
          <a:cs typeface="+mj-cs"/>
        </a:defRPr>
      </a:lvl1pPr>
      <a:lvl2pPr algn="l" rtl="0" eaLnBrk="1" fontAlgn="base" hangingPunct="1">
        <a:lnSpc>
          <a:spcPct val="90000"/>
        </a:lnSpc>
        <a:spcBef>
          <a:spcPct val="0"/>
        </a:spcBef>
        <a:spcAft>
          <a:spcPct val="0"/>
        </a:spcAft>
        <a:defRPr sz="2800" b="1">
          <a:solidFill>
            <a:schemeClr val="tx1"/>
          </a:solidFill>
          <a:latin typeface="Arial" charset="0"/>
        </a:defRPr>
      </a:lvl2pPr>
      <a:lvl3pPr algn="l" rtl="0" eaLnBrk="1" fontAlgn="base" hangingPunct="1">
        <a:lnSpc>
          <a:spcPct val="90000"/>
        </a:lnSpc>
        <a:spcBef>
          <a:spcPct val="0"/>
        </a:spcBef>
        <a:spcAft>
          <a:spcPct val="0"/>
        </a:spcAft>
        <a:defRPr sz="2800" b="1">
          <a:solidFill>
            <a:schemeClr val="tx1"/>
          </a:solidFill>
          <a:latin typeface="Arial" charset="0"/>
        </a:defRPr>
      </a:lvl3pPr>
      <a:lvl4pPr algn="l" rtl="0" eaLnBrk="1" fontAlgn="base" hangingPunct="1">
        <a:lnSpc>
          <a:spcPct val="90000"/>
        </a:lnSpc>
        <a:spcBef>
          <a:spcPct val="0"/>
        </a:spcBef>
        <a:spcAft>
          <a:spcPct val="0"/>
        </a:spcAft>
        <a:defRPr sz="2800" b="1">
          <a:solidFill>
            <a:schemeClr val="tx1"/>
          </a:solidFill>
          <a:latin typeface="Arial" charset="0"/>
        </a:defRPr>
      </a:lvl4pPr>
      <a:lvl5pPr algn="l" rtl="0" eaLnBrk="1" fontAlgn="base" hangingPunct="1">
        <a:lnSpc>
          <a:spcPct val="90000"/>
        </a:lnSpc>
        <a:spcBef>
          <a:spcPct val="0"/>
        </a:spcBef>
        <a:spcAft>
          <a:spcPct val="0"/>
        </a:spcAft>
        <a:defRPr sz="2800" b="1">
          <a:solidFill>
            <a:schemeClr val="tx1"/>
          </a:solidFill>
          <a:latin typeface="Arial" charset="0"/>
        </a:defRPr>
      </a:lvl5pPr>
      <a:lvl6pPr marL="457200" algn="l" rtl="0" eaLnBrk="1" fontAlgn="base" hangingPunct="1">
        <a:lnSpc>
          <a:spcPct val="90000"/>
        </a:lnSpc>
        <a:spcBef>
          <a:spcPct val="0"/>
        </a:spcBef>
        <a:spcAft>
          <a:spcPct val="0"/>
        </a:spcAft>
        <a:defRPr sz="2800" b="1">
          <a:solidFill>
            <a:schemeClr val="tx1"/>
          </a:solidFill>
          <a:latin typeface="Arial" charset="0"/>
        </a:defRPr>
      </a:lvl6pPr>
      <a:lvl7pPr marL="914400" algn="l" rtl="0" eaLnBrk="1" fontAlgn="base" hangingPunct="1">
        <a:lnSpc>
          <a:spcPct val="90000"/>
        </a:lnSpc>
        <a:spcBef>
          <a:spcPct val="0"/>
        </a:spcBef>
        <a:spcAft>
          <a:spcPct val="0"/>
        </a:spcAft>
        <a:defRPr sz="2800" b="1">
          <a:solidFill>
            <a:schemeClr val="tx1"/>
          </a:solidFill>
          <a:latin typeface="Arial" charset="0"/>
        </a:defRPr>
      </a:lvl7pPr>
      <a:lvl8pPr marL="1371600" algn="l" rtl="0" eaLnBrk="1" fontAlgn="base" hangingPunct="1">
        <a:lnSpc>
          <a:spcPct val="90000"/>
        </a:lnSpc>
        <a:spcBef>
          <a:spcPct val="0"/>
        </a:spcBef>
        <a:spcAft>
          <a:spcPct val="0"/>
        </a:spcAft>
        <a:defRPr sz="2800" b="1">
          <a:solidFill>
            <a:schemeClr val="tx1"/>
          </a:solidFill>
          <a:latin typeface="Arial" charset="0"/>
        </a:defRPr>
      </a:lvl8pPr>
      <a:lvl9pPr marL="1828800" algn="l" rtl="0" eaLnBrk="1" fontAlgn="base" hangingPunct="1">
        <a:lnSpc>
          <a:spcPct val="90000"/>
        </a:lnSpc>
        <a:spcBef>
          <a:spcPct val="0"/>
        </a:spcBef>
        <a:spcAft>
          <a:spcPct val="0"/>
        </a:spcAft>
        <a:defRPr sz="2800" b="1">
          <a:solidFill>
            <a:schemeClr val="tx1"/>
          </a:solidFill>
          <a:latin typeface="Arial" charset="0"/>
        </a:defRPr>
      </a:lvl9pPr>
    </p:titleStyle>
    <p:bodyStyle>
      <a:lvl1pPr algn="l" rtl="0" eaLnBrk="1" fontAlgn="base" hangingPunct="1">
        <a:lnSpc>
          <a:spcPct val="95000"/>
        </a:lnSpc>
        <a:spcBef>
          <a:spcPct val="0"/>
        </a:spcBef>
        <a:spcAft>
          <a:spcPct val="25000"/>
        </a:spcAft>
        <a:buSzPct val="70000"/>
        <a:defRPr sz="2000">
          <a:solidFill>
            <a:schemeClr val="tx1"/>
          </a:solidFill>
          <a:latin typeface="+mn-lt"/>
          <a:ea typeface="+mn-ea"/>
          <a:cs typeface="+mn-cs"/>
        </a:defRPr>
      </a:lvl1pPr>
      <a:lvl2pPr marL="284163" indent="-169863" algn="l" rtl="0" eaLnBrk="1" fontAlgn="base" hangingPunct="1">
        <a:lnSpc>
          <a:spcPct val="95000"/>
        </a:lnSpc>
        <a:spcBef>
          <a:spcPct val="0"/>
        </a:spcBef>
        <a:spcAft>
          <a:spcPct val="25000"/>
        </a:spcAft>
        <a:buFont typeface="Times" pitchFamily="1" charset="0"/>
        <a:buChar char="•"/>
        <a:defRPr>
          <a:solidFill>
            <a:srgbClr val="3C4F82"/>
          </a:solidFill>
          <a:latin typeface="+mn-lt"/>
        </a:defRPr>
      </a:lvl2pPr>
      <a:lvl3pPr marL="576263" indent="-179388" algn="l" rtl="0" eaLnBrk="1" fontAlgn="base" hangingPunct="1">
        <a:lnSpc>
          <a:spcPct val="95000"/>
        </a:lnSpc>
        <a:spcBef>
          <a:spcPct val="0"/>
        </a:spcBef>
        <a:spcAft>
          <a:spcPct val="25000"/>
        </a:spcAft>
        <a:buFont typeface="Times" pitchFamily="1" charset="0"/>
        <a:buChar char="–"/>
        <a:defRPr>
          <a:solidFill>
            <a:srgbClr val="3C4F82"/>
          </a:solidFill>
          <a:latin typeface="+mn-lt"/>
        </a:defRPr>
      </a:lvl3pPr>
      <a:lvl4pPr marL="858838" indent="-168275" algn="l" rtl="0" eaLnBrk="1" fontAlgn="base" hangingPunct="1">
        <a:lnSpc>
          <a:spcPct val="95000"/>
        </a:lnSpc>
        <a:spcBef>
          <a:spcPct val="0"/>
        </a:spcBef>
        <a:spcAft>
          <a:spcPct val="25000"/>
        </a:spcAft>
        <a:buChar char="•"/>
        <a:defRPr>
          <a:solidFill>
            <a:srgbClr val="727272"/>
          </a:solidFill>
          <a:latin typeface="+mn-lt"/>
        </a:defRPr>
      </a:lvl4pPr>
      <a:lvl5pPr marL="11430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5pPr>
      <a:lvl6pPr marL="16002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6pPr>
      <a:lvl7pPr marL="20574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7pPr>
      <a:lvl8pPr marL="25146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8pPr>
      <a:lvl9pPr marL="29718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6.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17.emf"/><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18.png"/><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19.png"/><Relationship Id="rId5" Type="http://schemas.openxmlformats.org/officeDocument/2006/relationships/image" Target="../media/image20.png"/><Relationship Id="rId6" Type="http://schemas.openxmlformats.org/officeDocument/2006/relationships/image" Target="../media/image21.png"/><Relationship Id="rId7" Type="http://schemas.openxmlformats.org/officeDocument/2006/relationships/image" Target="../media/image18.png"/><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17.emf"/><Relationship Id="rId1" Type="http://schemas.openxmlformats.org/officeDocument/2006/relationships/tags" Target="../tags/tag4.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2.e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23.emf"/><Relationship Id="rId5" Type="http://schemas.openxmlformats.org/officeDocument/2006/relationships/image" Target="../media/image24.emf"/><Relationship Id="rId6" Type="http://schemas.openxmlformats.org/officeDocument/2006/relationships/image" Target="../media/image25.emf"/><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png"/><Relationship Id="rId3" Type="http://schemas.openxmlformats.org/officeDocument/2006/relationships/image" Target="../media/image2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7.emf"/><Relationship Id="rId5" Type="http://schemas.openxmlformats.org/officeDocument/2006/relationships/image" Target="../media/image8.emf"/><Relationship Id="rId6" Type="http://schemas.openxmlformats.org/officeDocument/2006/relationships/image" Target="../media/image9.emf"/><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4" Type="http://schemas.openxmlformats.org/officeDocument/2006/relationships/image" Target="../media/image12.emf"/><Relationship Id="rId5" Type="http://schemas.openxmlformats.org/officeDocument/2006/relationships/image" Target="../media/image13.emf"/><Relationship Id="rId6" Type="http://schemas.openxmlformats.org/officeDocument/2006/relationships/image" Target="../media/image14.emf"/><Relationship Id="rId1" Type="http://schemas.openxmlformats.org/officeDocument/2006/relationships/slideLayout" Target="../slideLayouts/slideLayout2.xml"/><Relationship Id="rId2"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Rectangle 2"/>
          <p:cNvSpPr>
            <a:spLocks noChangeArrowheads="1"/>
          </p:cNvSpPr>
          <p:nvPr/>
        </p:nvSpPr>
        <p:spPr bwMode="auto">
          <a:xfrm>
            <a:off x="4181475" y="5726113"/>
            <a:ext cx="184150" cy="396875"/>
          </a:xfrm>
          <a:prstGeom prst="rect">
            <a:avLst/>
          </a:prstGeom>
          <a:noFill/>
          <a:ln w="6350">
            <a:noFill/>
            <a:miter lim="800000"/>
            <a:headEnd/>
            <a:tailEnd/>
          </a:ln>
          <a:effectLst/>
        </p:spPr>
        <p:txBody>
          <a:bodyPr wrap="none" anchor="ctr">
            <a:spAutoFit/>
          </a:bodyPr>
          <a:lstStyle/>
          <a:p>
            <a:endParaRPr lang="en-US" b="0"/>
          </a:p>
        </p:txBody>
      </p:sp>
      <p:sp>
        <p:nvSpPr>
          <p:cNvPr id="875523" name="Rectangle 3"/>
          <p:cNvSpPr>
            <a:spLocks noGrp="1" noChangeArrowheads="1"/>
          </p:cNvSpPr>
          <p:nvPr>
            <p:ph type="ctrTitle"/>
          </p:nvPr>
        </p:nvSpPr>
        <p:spPr>
          <a:xfrm>
            <a:off x="4267200" y="2293938"/>
            <a:ext cx="4267200" cy="430875"/>
          </a:xfrm>
        </p:spPr>
        <p:txBody>
          <a:bodyPr/>
          <a:lstStyle/>
          <a:p>
            <a:r>
              <a:rPr lang="en-US" dirty="0" smtClean="0"/>
              <a:t>Assurance Cases</a:t>
            </a:r>
            <a:endParaRPr lang="en-US" dirty="0"/>
          </a:p>
        </p:txBody>
      </p:sp>
      <p:sp>
        <p:nvSpPr>
          <p:cNvPr id="875524" name="Rectangle 4"/>
          <p:cNvSpPr>
            <a:spLocks noGrp="1" noChangeArrowheads="1"/>
          </p:cNvSpPr>
          <p:nvPr>
            <p:ph type="subTitle" idx="1"/>
          </p:nvPr>
        </p:nvSpPr>
        <p:spPr/>
        <p:txBody>
          <a:bodyPr/>
          <a:lstStyle/>
          <a:p>
            <a:r>
              <a:rPr lang="en-US" dirty="0"/>
              <a:t>Software Engineering Institute</a:t>
            </a:r>
          </a:p>
          <a:p>
            <a:r>
              <a:rPr lang="en-US" dirty="0"/>
              <a:t>Carnegie Mellon University</a:t>
            </a:r>
          </a:p>
          <a:p>
            <a:r>
              <a:rPr lang="en-US" dirty="0"/>
              <a:t>Pittsburgh, PA  15213</a:t>
            </a:r>
          </a:p>
          <a:p>
            <a:endParaRPr lang="en-US" dirty="0"/>
          </a:p>
          <a:p>
            <a:r>
              <a:rPr lang="en-US" dirty="0" smtClean="0"/>
              <a:t>Charles B. Weinstock</a:t>
            </a:r>
            <a:endParaRPr lang="en-US" dirty="0"/>
          </a:p>
          <a:p>
            <a:r>
              <a:rPr lang="en-US" dirty="0" smtClean="0"/>
              <a:t>January 26, 2015</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562100" y="1625600"/>
          <a:ext cx="6096000" cy="4064000"/>
        </p:xfrm>
        <a:graphic>
          <a:graphicData uri="http://schemas.openxmlformats.org/presentationml/2006/ole">
            <mc:AlternateContent xmlns:mc="http://schemas.openxmlformats.org/markup-compatibility/2006">
              <mc:Choice xmlns:v="urn:schemas-microsoft-com:vml" Requires="v">
                <p:oleObj spid="_x0000_s1046" name="Acrobat Document" r:id="rId3" imgW="0" imgH="0" progId="AcroExch.Document.7">
                  <p:embed/>
                </p:oleObj>
              </mc:Choice>
              <mc:Fallback>
                <p:oleObj name="Acrobat Document" r:id="rId3" imgW="0" imgH="0" progId="AcroExch.Document.7">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62100" y="1625600"/>
                        <a:ext cx="6096000"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3795" name="Picture 3"/>
          <p:cNvPicPr>
            <a:picLocks noChangeAspect="1" noChangeArrowheads="1"/>
          </p:cNvPicPr>
          <p:nvPr/>
        </p:nvPicPr>
        <p:blipFill>
          <a:blip r:embed="rId4" cstate="print"/>
          <a:srcRect/>
          <a:stretch>
            <a:fillRect/>
          </a:stretch>
        </p:blipFill>
        <p:spPr bwMode="auto">
          <a:xfrm>
            <a:off x="0" y="1"/>
            <a:ext cx="9144000" cy="6950344"/>
          </a:xfrm>
          <a:prstGeom prst="rect">
            <a:avLst/>
          </a:prstGeom>
          <a:noFill/>
          <a:ln w="9525">
            <a:noFill/>
            <a:miter lim="800000"/>
            <a:headEnd/>
            <a:tailEnd/>
          </a:ln>
        </p:spPr>
      </p:pic>
      <p:sp>
        <p:nvSpPr>
          <p:cNvPr id="6" name="TextBox 5"/>
          <p:cNvSpPr txBox="1"/>
          <p:nvPr/>
        </p:nvSpPr>
        <p:spPr>
          <a:xfrm>
            <a:off x="2057400" y="6258580"/>
            <a:ext cx="6934200" cy="523220"/>
          </a:xfrm>
          <a:prstGeom prst="rect">
            <a:avLst/>
          </a:prstGeom>
          <a:solidFill>
            <a:schemeClr val="accent1">
              <a:lumMod val="40000"/>
              <a:lumOff val="60000"/>
            </a:schemeClr>
          </a:solidFill>
        </p:spPr>
        <p:txBody>
          <a:bodyPr wrap="square" rtlCol="0">
            <a:spAutoFit/>
          </a:bodyPr>
          <a:lstStyle/>
          <a:p>
            <a:r>
              <a:rPr lang="en-US" sz="1400" dirty="0" smtClean="0"/>
              <a:t>Extracted from “Assuring Operational Systems — A Safety Case Study” by Simon Di </a:t>
            </a:r>
            <a:r>
              <a:rPr lang="en-US" sz="1400" dirty="0" err="1" smtClean="0"/>
              <a:t>Nucci</a:t>
            </a:r>
            <a:r>
              <a:rPr lang="en-US" sz="1400" dirty="0" smtClean="0"/>
              <a:t>, Systems and Software Technology Conference, 2008</a:t>
            </a:r>
            <a:endParaRPr lang="en-US" sz="1400" dirty="0"/>
          </a:p>
        </p:txBody>
      </p:sp>
    </p:spTree>
    <p:extLst>
      <p:ext uri="{BB962C8B-B14F-4D97-AF65-F5344CB8AC3E}">
        <p14:creationId xmlns:p14="http://schemas.microsoft.com/office/powerpoint/2010/main" val="294961645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94980"/>
          </a:xfrm>
        </p:spPr>
        <p:txBody>
          <a:bodyPr/>
          <a:lstStyle/>
          <a:p>
            <a:r>
              <a:rPr lang="en-US" dirty="0" smtClean="0"/>
              <a:t>What confidence should be placed on an AC?</a:t>
            </a:r>
            <a:endParaRPr lang="en-US" dirty="0"/>
          </a:p>
        </p:txBody>
      </p:sp>
      <p:sp>
        <p:nvSpPr>
          <p:cNvPr id="932915" name="Rectangle 5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 name="Picture 66"/>
          <p:cNvPicPr>
            <a:picLocks noChangeAspect="1" noChangeArrowheads="1"/>
          </p:cNvPicPr>
          <p:nvPr/>
        </p:nvPicPr>
        <p:blipFill>
          <a:blip r:embed="rId4" cstate="print">
            <a:lum/>
          </a:blip>
          <a:srcRect/>
          <a:stretch>
            <a:fillRect/>
          </a:stretch>
        </p:blipFill>
        <p:spPr bwMode="auto">
          <a:xfrm>
            <a:off x="1752600" y="2042525"/>
            <a:ext cx="7888475" cy="3820847"/>
          </a:xfrm>
          <a:prstGeom prst="rect">
            <a:avLst/>
          </a:prstGeom>
          <a:noFill/>
          <a:ln w="9525">
            <a:noFill/>
            <a:miter lim="800000"/>
            <a:headEnd/>
            <a:tailEnd/>
          </a:ln>
          <a:effectLst/>
        </p:spPr>
      </p:pic>
      <p:sp>
        <p:nvSpPr>
          <p:cNvPr id="3" name="Content Placeholder 2"/>
          <p:cNvSpPr>
            <a:spLocks noGrp="1"/>
          </p:cNvSpPr>
          <p:nvPr>
            <p:ph idx="1"/>
          </p:nvPr>
        </p:nvSpPr>
        <p:spPr>
          <a:xfrm>
            <a:off x="533400" y="1088592"/>
            <a:ext cx="8153400" cy="1108343"/>
          </a:xfrm>
          <a:solidFill>
            <a:schemeClr val="bg1">
              <a:alpha val="72000"/>
            </a:schemeClr>
          </a:solidFill>
        </p:spPr>
        <p:txBody>
          <a:bodyPr/>
          <a:lstStyle/>
          <a:p>
            <a:r>
              <a:rPr lang="en-US" dirty="0" smtClean="0"/>
              <a:t>Given the evidence, how confident should we be in the claim C1? Why?</a:t>
            </a:r>
          </a:p>
          <a:p>
            <a:r>
              <a:rPr lang="en-US" dirty="0" smtClean="0"/>
              <a:t>What does it mean to have confidence in the claim?</a:t>
            </a:r>
          </a:p>
          <a:p>
            <a:r>
              <a:rPr lang="en-US" dirty="0" smtClean="0"/>
              <a:t>What could be done to improve confidence? Why?</a:t>
            </a:r>
          </a:p>
        </p:txBody>
      </p:sp>
    </p:spTree>
    <p:custDataLst>
      <p:tags r:id="rId1"/>
    </p:custDataLst>
    <p:extLst>
      <p:ext uri="{BB962C8B-B14F-4D97-AF65-F5344CB8AC3E}">
        <p14:creationId xmlns:p14="http://schemas.microsoft.com/office/powerpoint/2010/main" val="62652753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Basis for Confidence in a Claim</a:t>
            </a:r>
            <a:endParaRPr lang="en-US" dirty="0"/>
          </a:p>
        </p:txBody>
      </p:sp>
      <p:sp>
        <p:nvSpPr>
          <p:cNvPr id="3" name="Content Placeholder 2"/>
          <p:cNvSpPr>
            <a:spLocks noGrp="1"/>
          </p:cNvSpPr>
          <p:nvPr>
            <p:ph idx="1"/>
          </p:nvPr>
        </p:nvSpPr>
        <p:spPr>
          <a:xfrm>
            <a:off x="533400" y="1295400"/>
            <a:ext cx="8153400" cy="1752600"/>
          </a:xfrm>
        </p:spPr>
        <p:txBody>
          <a:bodyPr/>
          <a:lstStyle/>
          <a:p>
            <a:r>
              <a:rPr lang="en-US" dirty="0" smtClean="0"/>
              <a:t>A classic philosophical problem: </a:t>
            </a:r>
          </a:p>
          <a:p>
            <a:pPr lvl="1"/>
            <a:r>
              <a:rPr lang="en-US" dirty="0" smtClean="0"/>
              <a:t>Justify belief </a:t>
            </a:r>
            <a:r>
              <a:rPr lang="en-US" dirty="0"/>
              <a:t>in a hypothesis</a:t>
            </a:r>
          </a:p>
          <a:p>
            <a:r>
              <a:rPr lang="en-US" dirty="0" smtClean="0"/>
              <a:t>Use Induction</a:t>
            </a:r>
          </a:p>
          <a:p>
            <a:pPr lvl="1"/>
            <a:r>
              <a:rPr lang="en-US" b="1" u="sng" dirty="0" smtClean="0"/>
              <a:t>Enumerative</a:t>
            </a:r>
            <a:r>
              <a:rPr lang="en-US" dirty="0" smtClean="0"/>
              <a:t>: Support increases as </a:t>
            </a:r>
            <a:r>
              <a:rPr lang="en-US" b="1" dirty="0" smtClean="0"/>
              <a:t>confirming instances</a:t>
            </a:r>
            <a:r>
              <a:rPr lang="en-US" dirty="0" smtClean="0"/>
              <a:t> are found</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276600"/>
            <a:ext cx="1696978" cy="169697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65422" y="3276600"/>
            <a:ext cx="1696978" cy="169697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1822" y="3276600"/>
            <a:ext cx="1696978" cy="169697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18222" y="3276600"/>
            <a:ext cx="1696978" cy="1696978"/>
          </a:xfrm>
          <a:prstGeom prst="rect">
            <a:avLst/>
          </a:prstGeom>
        </p:spPr>
      </p:pic>
      <p:sp>
        <p:nvSpPr>
          <p:cNvPr id="8" name="TextBox 7"/>
          <p:cNvSpPr txBox="1"/>
          <p:nvPr/>
        </p:nvSpPr>
        <p:spPr>
          <a:xfrm>
            <a:off x="533400" y="5181600"/>
            <a:ext cx="8305800" cy="400110"/>
          </a:xfrm>
          <a:prstGeom prst="rect">
            <a:avLst/>
          </a:prstGeom>
          <a:noFill/>
        </p:spPr>
        <p:txBody>
          <a:bodyPr wrap="square" rtlCol="0">
            <a:spAutoFit/>
          </a:bodyPr>
          <a:lstStyle/>
          <a:p>
            <a:pPr algn="l"/>
            <a:r>
              <a:rPr lang="en-US" dirty="0" smtClean="0"/>
              <a:t>Using past experience as the basis for predicting future behavior</a:t>
            </a:r>
            <a:endParaRPr lang="en-US" dirty="0"/>
          </a:p>
        </p:txBody>
      </p:sp>
      <p:sp>
        <p:nvSpPr>
          <p:cNvPr id="10" name="TextBox 9"/>
          <p:cNvSpPr txBox="1"/>
          <p:nvPr/>
        </p:nvSpPr>
        <p:spPr>
          <a:xfrm>
            <a:off x="5650375" y="3299750"/>
            <a:ext cx="1524000" cy="1524001"/>
          </a:xfrm>
          <a:prstGeom prst="rect">
            <a:avLst/>
          </a:prstGeom>
          <a:solidFill>
            <a:schemeClr val="bg1"/>
          </a:solidFill>
          <a:ln>
            <a:solidFill>
              <a:schemeClr val="tx1"/>
            </a:solidFill>
          </a:ln>
        </p:spPr>
        <p:txBody>
          <a:bodyPr wrap="square" rtlCol="0" anchor="ctr" anchorCtr="0">
            <a:noAutofit/>
          </a:bodyPr>
          <a:lstStyle/>
          <a:p>
            <a:r>
              <a:rPr lang="en-US" sz="3200" dirty="0" smtClean="0"/>
              <a:t>?</a:t>
            </a:r>
            <a:endParaRPr lang="en-US" sz="3200" dirty="0"/>
          </a:p>
        </p:txBody>
      </p:sp>
    </p:spTree>
    <p:custDataLst>
      <p:tags r:id="rId1"/>
    </p:custDataLst>
    <p:extLst>
      <p:ext uri="{BB962C8B-B14F-4D97-AF65-F5344CB8AC3E}">
        <p14:creationId xmlns:p14="http://schemas.microsoft.com/office/powerpoint/2010/main" val="3650998990"/>
      </p:ext>
    </p:extLst>
  </p:cSld>
  <p:clrMapOvr>
    <a:masterClrMapping/>
  </p:clrMapOvr>
  <p:transition xmlns:p14="http://schemas.microsoft.com/office/powerpoint/2010/main" advTm="2287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Eliminative Induction</a:t>
            </a:r>
            <a:endParaRPr lang="en-US" dirty="0"/>
          </a:p>
        </p:txBody>
      </p:sp>
      <p:sp>
        <p:nvSpPr>
          <p:cNvPr id="3" name="Content Placeholder 2"/>
          <p:cNvSpPr>
            <a:spLocks noGrp="1"/>
          </p:cNvSpPr>
          <p:nvPr>
            <p:ph idx="1"/>
          </p:nvPr>
        </p:nvSpPr>
        <p:spPr>
          <a:xfrm>
            <a:off x="533400" y="1295400"/>
            <a:ext cx="8153400" cy="1752600"/>
          </a:xfrm>
        </p:spPr>
        <p:txBody>
          <a:bodyPr/>
          <a:lstStyle/>
          <a:p>
            <a:r>
              <a:rPr lang="en-US" dirty="0" smtClean="0"/>
              <a:t>Support for a claim </a:t>
            </a:r>
            <a:r>
              <a:rPr lang="en-US" dirty="0"/>
              <a:t>increases as </a:t>
            </a:r>
            <a:r>
              <a:rPr lang="en-US" b="1" dirty="0"/>
              <a:t>reasons for doubt</a:t>
            </a:r>
            <a:r>
              <a:rPr lang="en-US" dirty="0"/>
              <a:t> are </a:t>
            </a:r>
            <a:r>
              <a:rPr lang="en-US" dirty="0" smtClean="0"/>
              <a:t>eliminated</a:t>
            </a:r>
          </a:p>
          <a:p>
            <a:endParaRPr lang="en-US" dirty="0"/>
          </a:p>
          <a:p>
            <a:r>
              <a:rPr lang="en-US" dirty="0" smtClean="0"/>
              <a:t>CLAIM: The light turns on (when the switch is flicked).</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0413" y="3705089"/>
            <a:ext cx="1685609" cy="1685609"/>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57677" y="3695881"/>
            <a:ext cx="1685609" cy="1685609"/>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5027" y="3684512"/>
            <a:ext cx="1685609" cy="1685609"/>
          </a:xfrm>
          <a:prstGeom prst="rect">
            <a:avLst/>
          </a:prstGeom>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18222" y="3684512"/>
            <a:ext cx="1696978" cy="1696978"/>
          </a:xfrm>
          <a:prstGeom prst="rect">
            <a:avLst/>
          </a:prstGeom>
        </p:spPr>
      </p:pic>
      <p:sp>
        <p:nvSpPr>
          <p:cNvPr id="15" name="TextBox 14"/>
          <p:cNvSpPr txBox="1"/>
          <p:nvPr/>
        </p:nvSpPr>
        <p:spPr>
          <a:xfrm>
            <a:off x="5650375" y="3705089"/>
            <a:ext cx="1524000" cy="1524001"/>
          </a:xfrm>
          <a:prstGeom prst="rect">
            <a:avLst/>
          </a:prstGeom>
          <a:solidFill>
            <a:schemeClr val="bg1"/>
          </a:solidFill>
          <a:ln>
            <a:solidFill>
              <a:schemeClr val="tx1"/>
            </a:solidFill>
          </a:ln>
        </p:spPr>
        <p:txBody>
          <a:bodyPr wrap="square" rtlCol="0" anchor="ctr" anchorCtr="0">
            <a:noAutofit/>
          </a:bodyPr>
          <a:lstStyle/>
          <a:p>
            <a:r>
              <a:rPr lang="en-US" sz="3200" dirty="0" smtClean="0"/>
              <a:t>?</a:t>
            </a:r>
            <a:endParaRPr lang="en-US" sz="3200" dirty="0"/>
          </a:p>
        </p:txBody>
      </p:sp>
      <p:sp>
        <p:nvSpPr>
          <p:cNvPr id="16" name="TextBox 15"/>
          <p:cNvSpPr txBox="1"/>
          <p:nvPr/>
        </p:nvSpPr>
        <p:spPr>
          <a:xfrm>
            <a:off x="3872261" y="3561898"/>
            <a:ext cx="990600" cy="1107996"/>
          </a:xfrm>
          <a:prstGeom prst="rect">
            <a:avLst/>
          </a:prstGeom>
          <a:noFill/>
        </p:spPr>
        <p:txBody>
          <a:bodyPr wrap="square" rtlCol="0">
            <a:spAutoFit/>
          </a:bodyPr>
          <a:lstStyle/>
          <a:p>
            <a:r>
              <a:rPr lang="en-US" sz="6600" dirty="0" smtClean="0">
                <a:sym typeface="Wingdings"/>
              </a:rPr>
              <a:t></a:t>
            </a:r>
            <a:endParaRPr lang="en-US" sz="6600" dirty="0"/>
          </a:p>
        </p:txBody>
      </p:sp>
      <p:sp>
        <p:nvSpPr>
          <p:cNvPr id="17" name="TextBox 16"/>
          <p:cNvSpPr txBox="1"/>
          <p:nvPr/>
        </p:nvSpPr>
        <p:spPr>
          <a:xfrm>
            <a:off x="2298288" y="3552690"/>
            <a:ext cx="990600" cy="1107996"/>
          </a:xfrm>
          <a:prstGeom prst="rect">
            <a:avLst/>
          </a:prstGeom>
          <a:noFill/>
        </p:spPr>
        <p:txBody>
          <a:bodyPr wrap="square" rtlCol="0">
            <a:spAutoFit/>
          </a:bodyPr>
          <a:lstStyle/>
          <a:p>
            <a:r>
              <a:rPr lang="en-US" sz="6600" dirty="0" smtClean="0">
                <a:sym typeface="Wingdings"/>
              </a:rPr>
              <a:t></a:t>
            </a:r>
            <a:endParaRPr lang="en-US" sz="6600" dirty="0"/>
          </a:p>
        </p:txBody>
      </p:sp>
      <p:sp>
        <p:nvSpPr>
          <p:cNvPr id="18" name="TextBox 17"/>
          <p:cNvSpPr txBox="1"/>
          <p:nvPr/>
        </p:nvSpPr>
        <p:spPr>
          <a:xfrm>
            <a:off x="602414" y="4033525"/>
            <a:ext cx="990600" cy="1107996"/>
          </a:xfrm>
          <a:prstGeom prst="rect">
            <a:avLst/>
          </a:prstGeom>
          <a:noFill/>
        </p:spPr>
        <p:txBody>
          <a:bodyPr wrap="square" rtlCol="0">
            <a:spAutoFit/>
          </a:bodyPr>
          <a:lstStyle/>
          <a:p>
            <a:r>
              <a:rPr lang="en-US" sz="6600" dirty="0" smtClean="0">
                <a:sym typeface="Wingdings"/>
              </a:rPr>
              <a:t></a:t>
            </a:r>
            <a:endParaRPr lang="en-US" sz="6600" dirty="0"/>
          </a:p>
        </p:txBody>
      </p:sp>
      <p:sp>
        <p:nvSpPr>
          <p:cNvPr id="20" name="Content Placeholder 2"/>
          <p:cNvSpPr txBox="1">
            <a:spLocks/>
          </p:cNvSpPr>
          <p:nvPr/>
        </p:nvSpPr>
        <p:spPr>
          <a:xfrm>
            <a:off x="2357677" y="3320389"/>
            <a:ext cx="1600200" cy="382714"/>
          </a:xfrm>
          <a:prstGeom prst="rect">
            <a:avLst/>
          </a:prstGeom>
          <a:noFill/>
        </p:spPr>
        <p:txBody>
          <a:bodyPr/>
          <a:lstStyle>
            <a:lvl1pPr algn="l" rtl="0" eaLnBrk="1" fontAlgn="base" hangingPunct="1">
              <a:lnSpc>
                <a:spcPct val="95000"/>
              </a:lnSpc>
              <a:spcBef>
                <a:spcPct val="0"/>
              </a:spcBef>
              <a:spcAft>
                <a:spcPct val="25000"/>
              </a:spcAft>
              <a:buSzPct val="70000"/>
              <a:defRPr sz="2000">
                <a:solidFill>
                  <a:schemeClr val="tx1"/>
                </a:solidFill>
                <a:latin typeface="+mn-lt"/>
                <a:ea typeface="+mn-ea"/>
                <a:cs typeface="+mn-cs"/>
              </a:defRPr>
            </a:lvl1pPr>
            <a:lvl2pPr marL="284163" indent="-169863" algn="l" rtl="0" eaLnBrk="1" fontAlgn="base" hangingPunct="1">
              <a:lnSpc>
                <a:spcPct val="95000"/>
              </a:lnSpc>
              <a:spcBef>
                <a:spcPct val="0"/>
              </a:spcBef>
              <a:spcAft>
                <a:spcPct val="25000"/>
              </a:spcAft>
              <a:buFont typeface="Times" pitchFamily="1" charset="0"/>
              <a:buChar char="•"/>
              <a:defRPr>
                <a:solidFill>
                  <a:srgbClr val="3C4F82"/>
                </a:solidFill>
                <a:latin typeface="+mn-lt"/>
              </a:defRPr>
            </a:lvl2pPr>
            <a:lvl3pPr marL="576263" indent="-179388" algn="l" rtl="0" eaLnBrk="1" fontAlgn="base" hangingPunct="1">
              <a:lnSpc>
                <a:spcPct val="95000"/>
              </a:lnSpc>
              <a:spcBef>
                <a:spcPct val="0"/>
              </a:spcBef>
              <a:spcAft>
                <a:spcPct val="25000"/>
              </a:spcAft>
              <a:buFont typeface="Times" pitchFamily="1" charset="0"/>
              <a:buChar char="–"/>
              <a:defRPr>
                <a:solidFill>
                  <a:srgbClr val="3C4F82"/>
                </a:solidFill>
                <a:latin typeface="+mn-lt"/>
              </a:defRPr>
            </a:lvl3pPr>
            <a:lvl4pPr marL="858838" indent="-168275" algn="l" rtl="0" eaLnBrk="1" fontAlgn="base" hangingPunct="1">
              <a:lnSpc>
                <a:spcPct val="95000"/>
              </a:lnSpc>
              <a:spcBef>
                <a:spcPct val="0"/>
              </a:spcBef>
              <a:spcAft>
                <a:spcPct val="25000"/>
              </a:spcAft>
              <a:buChar char="•"/>
              <a:defRPr>
                <a:solidFill>
                  <a:srgbClr val="727272"/>
                </a:solidFill>
                <a:latin typeface="+mn-lt"/>
              </a:defRPr>
            </a:lvl4pPr>
            <a:lvl5pPr marL="11430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5pPr>
            <a:lvl6pPr marL="16002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6pPr>
            <a:lvl7pPr marL="20574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7pPr>
            <a:lvl8pPr marL="25146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8pPr>
            <a:lvl9pPr marL="29718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9pPr>
          </a:lstStyle>
          <a:p>
            <a:pPr algn="ctr"/>
            <a:r>
              <a:rPr lang="en-US" sz="2400" dirty="0" smtClean="0"/>
              <a:t>Power?</a:t>
            </a:r>
            <a:endParaRPr lang="en-US" sz="2400" dirty="0"/>
          </a:p>
        </p:txBody>
      </p:sp>
      <p:sp>
        <p:nvSpPr>
          <p:cNvPr id="21" name="Content Placeholder 2"/>
          <p:cNvSpPr txBox="1">
            <a:spLocks/>
          </p:cNvSpPr>
          <p:nvPr/>
        </p:nvSpPr>
        <p:spPr>
          <a:xfrm>
            <a:off x="593437" y="3309020"/>
            <a:ext cx="1948787" cy="382714"/>
          </a:xfrm>
          <a:prstGeom prst="rect">
            <a:avLst/>
          </a:prstGeom>
          <a:noFill/>
        </p:spPr>
        <p:txBody>
          <a:bodyPr/>
          <a:lstStyle>
            <a:lvl1pPr algn="l" rtl="0" eaLnBrk="1" fontAlgn="base" hangingPunct="1">
              <a:lnSpc>
                <a:spcPct val="95000"/>
              </a:lnSpc>
              <a:spcBef>
                <a:spcPct val="0"/>
              </a:spcBef>
              <a:spcAft>
                <a:spcPct val="25000"/>
              </a:spcAft>
              <a:buSzPct val="70000"/>
              <a:defRPr sz="2000">
                <a:solidFill>
                  <a:schemeClr val="tx1"/>
                </a:solidFill>
                <a:latin typeface="+mn-lt"/>
                <a:ea typeface="+mn-ea"/>
                <a:cs typeface="+mn-cs"/>
              </a:defRPr>
            </a:lvl1pPr>
            <a:lvl2pPr marL="284163" indent="-169863" algn="l" rtl="0" eaLnBrk="1" fontAlgn="base" hangingPunct="1">
              <a:lnSpc>
                <a:spcPct val="95000"/>
              </a:lnSpc>
              <a:spcBef>
                <a:spcPct val="0"/>
              </a:spcBef>
              <a:spcAft>
                <a:spcPct val="25000"/>
              </a:spcAft>
              <a:buFont typeface="Times" pitchFamily="1" charset="0"/>
              <a:buChar char="•"/>
              <a:defRPr>
                <a:solidFill>
                  <a:srgbClr val="3C4F82"/>
                </a:solidFill>
                <a:latin typeface="+mn-lt"/>
              </a:defRPr>
            </a:lvl2pPr>
            <a:lvl3pPr marL="576263" indent="-179388" algn="l" rtl="0" eaLnBrk="1" fontAlgn="base" hangingPunct="1">
              <a:lnSpc>
                <a:spcPct val="95000"/>
              </a:lnSpc>
              <a:spcBef>
                <a:spcPct val="0"/>
              </a:spcBef>
              <a:spcAft>
                <a:spcPct val="25000"/>
              </a:spcAft>
              <a:buFont typeface="Times" pitchFamily="1" charset="0"/>
              <a:buChar char="–"/>
              <a:defRPr>
                <a:solidFill>
                  <a:srgbClr val="3C4F82"/>
                </a:solidFill>
                <a:latin typeface="+mn-lt"/>
              </a:defRPr>
            </a:lvl3pPr>
            <a:lvl4pPr marL="858838" indent="-168275" algn="l" rtl="0" eaLnBrk="1" fontAlgn="base" hangingPunct="1">
              <a:lnSpc>
                <a:spcPct val="95000"/>
              </a:lnSpc>
              <a:spcBef>
                <a:spcPct val="0"/>
              </a:spcBef>
              <a:spcAft>
                <a:spcPct val="25000"/>
              </a:spcAft>
              <a:buChar char="•"/>
              <a:defRPr>
                <a:solidFill>
                  <a:srgbClr val="727272"/>
                </a:solidFill>
                <a:latin typeface="+mn-lt"/>
              </a:defRPr>
            </a:lvl4pPr>
            <a:lvl5pPr marL="11430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5pPr>
            <a:lvl6pPr marL="16002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6pPr>
            <a:lvl7pPr marL="20574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7pPr>
            <a:lvl8pPr marL="25146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8pPr>
            <a:lvl9pPr marL="29718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9pPr>
          </a:lstStyle>
          <a:p>
            <a:pPr algn="ctr"/>
            <a:r>
              <a:rPr lang="en-US" sz="2400" dirty="0" smtClean="0"/>
              <a:t>Bulb OK?</a:t>
            </a:r>
            <a:endParaRPr lang="en-US" sz="2400" dirty="0"/>
          </a:p>
        </p:txBody>
      </p:sp>
      <p:sp>
        <p:nvSpPr>
          <p:cNvPr id="22" name="Content Placeholder 2"/>
          <p:cNvSpPr txBox="1">
            <a:spLocks/>
          </p:cNvSpPr>
          <p:nvPr/>
        </p:nvSpPr>
        <p:spPr>
          <a:xfrm>
            <a:off x="3993117" y="3314978"/>
            <a:ext cx="1600200" cy="382714"/>
          </a:xfrm>
          <a:prstGeom prst="rect">
            <a:avLst/>
          </a:prstGeom>
          <a:noFill/>
        </p:spPr>
        <p:txBody>
          <a:bodyPr/>
          <a:lstStyle>
            <a:lvl1pPr algn="l" rtl="0" eaLnBrk="1" fontAlgn="base" hangingPunct="1">
              <a:lnSpc>
                <a:spcPct val="95000"/>
              </a:lnSpc>
              <a:spcBef>
                <a:spcPct val="0"/>
              </a:spcBef>
              <a:spcAft>
                <a:spcPct val="25000"/>
              </a:spcAft>
              <a:buSzPct val="70000"/>
              <a:defRPr sz="2000">
                <a:solidFill>
                  <a:schemeClr val="tx1"/>
                </a:solidFill>
                <a:latin typeface="+mn-lt"/>
                <a:ea typeface="+mn-ea"/>
                <a:cs typeface="+mn-cs"/>
              </a:defRPr>
            </a:lvl1pPr>
            <a:lvl2pPr marL="284163" indent="-169863" algn="l" rtl="0" eaLnBrk="1" fontAlgn="base" hangingPunct="1">
              <a:lnSpc>
                <a:spcPct val="95000"/>
              </a:lnSpc>
              <a:spcBef>
                <a:spcPct val="0"/>
              </a:spcBef>
              <a:spcAft>
                <a:spcPct val="25000"/>
              </a:spcAft>
              <a:buFont typeface="Times" pitchFamily="1" charset="0"/>
              <a:buChar char="•"/>
              <a:defRPr>
                <a:solidFill>
                  <a:srgbClr val="3C4F82"/>
                </a:solidFill>
                <a:latin typeface="+mn-lt"/>
              </a:defRPr>
            </a:lvl2pPr>
            <a:lvl3pPr marL="576263" indent="-179388" algn="l" rtl="0" eaLnBrk="1" fontAlgn="base" hangingPunct="1">
              <a:lnSpc>
                <a:spcPct val="95000"/>
              </a:lnSpc>
              <a:spcBef>
                <a:spcPct val="0"/>
              </a:spcBef>
              <a:spcAft>
                <a:spcPct val="25000"/>
              </a:spcAft>
              <a:buFont typeface="Times" pitchFamily="1" charset="0"/>
              <a:buChar char="–"/>
              <a:defRPr>
                <a:solidFill>
                  <a:srgbClr val="3C4F82"/>
                </a:solidFill>
                <a:latin typeface="+mn-lt"/>
              </a:defRPr>
            </a:lvl3pPr>
            <a:lvl4pPr marL="858838" indent="-168275" algn="l" rtl="0" eaLnBrk="1" fontAlgn="base" hangingPunct="1">
              <a:lnSpc>
                <a:spcPct val="95000"/>
              </a:lnSpc>
              <a:spcBef>
                <a:spcPct val="0"/>
              </a:spcBef>
              <a:spcAft>
                <a:spcPct val="25000"/>
              </a:spcAft>
              <a:buChar char="•"/>
              <a:defRPr>
                <a:solidFill>
                  <a:srgbClr val="727272"/>
                </a:solidFill>
                <a:latin typeface="+mn-lt"/>
              </a:defRPr>
            </a:lvl4pPr>
            <a:lvl5pPr marL="11430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5pPr>
            <a:lvl6pPr marL="16002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6pPr>
            <a:lvl7pPr marL="20574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7pPr>
            <a:lvl8pPr marL="25146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8pPr>
            <a:lvl9pPr marL="29718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9pPr>
          </a:lstStyle>
          <a:p>
            <a:pPr algn="ctr"/>
            <a:r>
              <a:rPr lang="en-US" sz="2400" dirty="0" smtClean="0"/>
              <a:t>Wired?</a:t>
            </a:r>
            <a:endParaRPr lang="en-US" sz="2400" dirty="0"/>
          </a:p>
        </p:txBody>
      </p:sp>
      <p:sp>
        <p:nvSpPr>
          <p:cNvPr id="19" name="TextBox 18"/>
          <p:cNvSpPr txBox="1"/>
          <p:nvPr/>
        </p:nvSpPr>
        <p:spPr>
          <a:xfrm>
            <a:off x="533400" y="5427264"/>
            <a:ext cx="8305800" cy="400110"/>
          </a:xfrm>
          <a:prstGeom prst="rect">
            <a:avLst/>
          </a:prstGeom>
          <a:noFill/>
        </p:spPr>
        <p:txBody>
          <a:bodyPr wrap="square" rtlCol="0">
            <a:spAutoFit/>
          </a:bodyPr>
          <a:lstStyle/>
          <a:p>
            <a:pPr algn="l"/>
            <a:r>
              <a:rPr lang="en-US" dirty="0" smtClean="0"/>
              <a:t>Confidence increases as doubts are eliminated</a:t>
            </a:r>
            <a:endParaRPr lang="en-US" dirty="0"/>
          </a:p>
        </p:txBody>
      </p:sp>
      <p:sp>
        <p:nvSpPr>
          <p:cNvPr id="23" name="Rectangle 22"/>
          <p:cNvSpPr/>
          <p:nvPr/>
        </p:nvSpPr>
        <p:spPr bwMode="auto">
          <a:xfrm>
            <a:off x="228600" y="5815176"/>
            <a:ext cx="8686800" cy="304800"/>
          </a:xfrm>
          <a:prstGeom prst="rect">
            <a:avLst/>
          </a:prstGeom>
          <a:solidFill>
            <a:schemeClr val="bg1"/>
          </a:solidFill>
          <a:ln w="38100" cap="flat" cmpd="sng" algn="ctr">
            <a:solidFill>
              <a:schemeClr val="bg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Tree>
    <p:custDataLst>
      <p:tags r:id="rId1"/>
    </p:custDataLst>
    <p:extLst>
      <p:ext uri="{BB962C8B-B14F-4D97-AF65-F5344CB8AC3E}">
        <p14:creationId xmlns:p14="http://schemas.microsoft.com/office/powerpoint/2010/main" val="3934222497"/>
      </p:ext>
    </p:extLst>
  </p:cSld>
  <p:clrMapOvr>
    <a:masterClrMapping/>
  </p:clrMapOvr>
  <p:transition xmlns:p14="http://schemas.microsoft.com/office/powerpoint/2010/main" advTm="38263"/>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p:bldP spid="17" grpId="0"/>
      <p:bldP spid="18" grpId="0"/>
      <p:bldP spid="20" grpId="0"/>
      <p:bldP spid="21" grpId="0"/>
      <p:bldP spid="22"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94980"/>
          </a:xfrm>
        </p:spPr>
        <p:txBody>
          <a:bodyPr/>
          <a:lstStyle/>
          <a:p>
            <a:r>
              <a:rPr lang="en-US" dirty="0" smtClean="0"/>
              <a:t>What confidence should be placed on an AC?</a:t>
            </a:r>
            <a:endParaRPr lang="en-US" dirty="0"/>
          </a:p>
        </p:txBody>
      </p:sp>
      <p:sp>
        <p:nvSpPr>
          <p:cNvPr id="3" name="Content Placeholder 2"/>
          <p:cNvSpPr>
            <a:spLocks noGrp="1"/>
          </p:cNvSpPr>
          <p:nvPr>
            <p:ph idx="1"/>
          </p:nvPr>
        </p:nvSpPr>
        <p:spPr>
          <a:xfrm>
            <a:off x="533400" y="1088675"/>
            <a:ext cx="8153400" cy="1219200"/>
          </a:xfrm>
        </p:spPr>
        <p:txBody>
          <a:bodyPr/>
          <a:lstStyle/>
          <a:p>
            <a:r>
              <a:rPr lang="en-US" dirty="0" smtClean="0"/>
              <a:t>How confident in C1? Why? </a:t>
            </a:r>
            <a:r>
              <a:rPr lang="en-US" dirty="0" smtClean="0">
                <a:solidFill>
                  <a:srgbClr val="C00000"/>
                </a:solidFill>
              </a:rPr>
              <a:t>(Number of uneliminated doubts)</a:t>
            </a:r>
          </a:p>
          <a:p>
            <a:r>
              <a:rPr lang="en-US" dirty="0" smtClean="0"/>
              <a:t>What does it mean to have confidence? </a:t>
            </a:r>
            <a:r>
              <a:rPr lang="en-US" dirty="0" smtClean="0">
                <a:solidFill>
                  <a:srgbClr val="C00000"/>
                </a:solidFill>
              </a:rPr>
              <a:t>(Lack of doubt)</a:t>
            </a:r>
          </a:p>
          <a:p>
            <a:r>
              <a:rPr lang="en-US" dirty="0" smtClean="0"/>
              <a:t>What could be done to improve confidence? Why? </a:t>
            </a:r>
            <a:r>
              <a:rPr lang="en-US" dirty="0" smtClean="0">
                <a:solidFill>
                  <a:srgbClr val="C00000"/>
                </a:solidFill>
              </a:rPr>
              <a:t>(</a:t>
            </a:r>
            <a:r>
              <a:rPr lang="en-US" dirty="0" err="1" smtClean="0">
                <a:solidFill>
                  <a:srgbClr val="C00000"/>
                </a:solidFill>
              </a:rPr>
              <a:t>Elim</a:t>
            </a:r>
            <a:r>
              <a:rPr lang="en-US" dirty="0" smtClean="0">
                <a:solidFill>
                  <a:srgbClr val="C00000"/>
                </a:solidFill>
              </a:rPr>
              <a:t>. more doubts)</a:t>
            </a:r>
          </a:p>
        </p:txBody>
      </p:sp>
      <p:sp>
        <p:nvSpPr>
          <p:cNvPr id="932915" name="Rectangle 5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 name="Picture 66"/>
          <p:cNvPicPr>
            <a:picLocks noChangeAspect="1" noChangeArrowheads="1"/>
          </p:cNvPicPr>
          <p:nvPr/>
        </p:nvPicPr>
        <p:blipFill>
          <a:blip r:embed="rId4" cstate="print"/>
          <a:srcRect/>
          <a:stretch>
            <a:fillRect/>
          </a:stretch>
        </p:blipFill>
        <p:spPr bwMode="auto">
          <a:xfrm>
            <a:off x="1752600" y="2006900"/>
            <a:ext cx="7888475" cy="3820847"/>
          </a:xfrm>
          <a:prstGeom prst="rect">
            <a:avLst/>
          </a:prstGeom>
          <a:noFill/>
          <a:ln w="9525">
            <a:noFill/>
            <a:miter lim="800000"/>
            <a:headEnd/>
            <a:tailEnd/>
          </a:ln>
          <a:effectLst/>
        </p:spPr>
      </p:pic>
    </p:spTree>
    <p:custDataLst>
      <p:tags r:id="rId1"/>
    </p:custDataLst>
    <p:extLst>
      <p:ext uri="{BB962C8B-B14F-4D97-AF65-F5344CB8AC3E}">
        <p14:creationId xmlns:p14="http://schemas.microsoft.com/office/powerpoint/2010/main" val="89161846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990600" y="422275"/>
            <a:ext cx="8153400" cy="384175"/>
          </a:xfrm>
        </p:spPr>
        <p:txBody>
          <a:bodyPr>
            <a:normAutofit/>
          </a:bodyPr>
          <a:lstStyle/>
          <a:p>
            <a:r>
              <a:rPr lang="en-US" dirty="0" smtClean="0"/>
              <a:t>A Small Example</a:t>
            </a:r>
            <a:endParaRPr lang="en-US" dirty="0"/>
          </a:p>
        </p:txBody>
      </p:sp>
      <p:cxnSp>
        <p:nvCxnSpPr>
          <p:cNvPr id="7" name="Straight Arrow Connector 6"/>
          <p:cNvCxnSpPr/>
          <p:nvPr/>
        </p:nvCxnSpPr>
        <p:spPr>
          <a:xfrm>
            <a:off x="3337286" y="2019300"/>
            <a:ext cx="632734" cy="487680"/>
          </a:xfrm>
          <a:prstGeom prst="straightConnector1">
            <a:avLst/>
          </a:prstGeom>
          <a:ln w="19050">
            <a:solidFill>
              <a:schemeClr val="bg1">
                <a:lumMod val="75000"/>
              </a:schemeClr>
            </a:solidFill>
            <a:headEnd w="lg" len="med"/>
            <a:tailEnd type="triangle" w="lg" len="lg"/>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1887699" y="1657270"/>
            <a:ext cx="1625121" cy="430887"/>
            <a:chOff x="5080479" y="628570"/>
            <a:chExt cx="1625121" cy="430887"/>
          </a:xfrm>
        </p:grpSpPr>
        <p:sp>
          <p:nvSpPr>
            <p:cNvPr id="11" name="Rounded Rectangle 10"/>
            <p:cNvSpPr/>
            <p:nvPr/>
          </p:nvSpPr>
          <p:spPr>
            <a:xfrm>
              <a:off x="5080479" y="628570"/>
              <a:ext cx="1625121" cy="430887"/>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080480" y="628570"/>
              <a:ext cx="1625120" cy="430887"/>
            </a:xfrm>
            <a:prstGeom prst="rect">
              <a:avLst/>
            </a:prstGeom>
            <a:noFill/>
          </p:spPr>
          <p:txBody>
            <a:bodyPr wrap="square" lIns="0" rIns="0" rtlCol="0">
              <a:spAutoFit/>
            </a:bodyPr>
            <a:lstStyle/>
            <a:p>
              <a:pPr algn="ctr"/>
              <a:r>
                <a:rPr lang="en-US" sz="1100" b="1" u="sng" dirty="0" smtClean="0">
                  <a:latin typeface="Calibri" panose="020F0502020204030204" pitchFamily="34" charset="0"/>
                </a:rPr>
                <a:t>Rebutting</a:t>
              </a:r>
              <a:r>
                <a:rPr lang="en-US" sz="1100" b="1" dirty="0" smtClean="0">
                  <a:latin typeface="Calibri" panose="020F0502020204030204" pitchFamily="34" charset="0"/>
                </a:rPr>
                <a:t> defeaters  (R) attack claim validity</a:t>
              </a:r>
              <a:endParaRPr lang="en-US" sz="1100" b="1" dirty="0">
                <a:latin typeface="Calibri" panose="020F0502020204030204" pitchFamily="34" charset="0"/>
              </a:endParaRPr>
            </a:p>
          </p:txBody>
        </p:sp>
      </p:grpSp>
      <p:grpSp>
        <p:nvGrpSpPr>
          <p:cNvPr id="14" name="Group 13"/>
          <p:cNvGrpSpPr/>
          <p:nvPr/>
        </p:nvGrpSpPr>
        <p:grpSpPr>
          <a:xfrm>
            <a:off x="6496690" y="1736204"/>
            <a:ext cx="1363753" cy="600164"/>
            <a:chOff x="7602826" y="1438246"/>
            <a:chExt cx="1363753" cy="600164"/>
          </a:xfrm>
        </p:grpSpPr>
        <p:sp>
          <p:nvSpPr>
            <p:cNvPr id="15" name="Rounded Rectangle 14"/>
            <p:cNvSpPr/>
            <p:nvPr/>
          </p:nvSpPr>
          <p:spPr>
            <a:xfrm>
              <a:off x="7602826" y="1438246"/>
              <a:ext cx="1363753" cy="60016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602827" y="1438246"/>
              <a:ext cx="1363752" cy="600164"/>
            </a:xfrm>
            <a:prstGeom prst="rect">
              <a:avLst/>
            </a:prstGeom>
            <a:noFill/>
          </p:spPr>
          <p:txBody>
            <a:bodyPr wrap="square" lIns="91440" rIns="91440" rtlCol="0">
              <a:spAutoFit/>
            </a:bodyPr>
            <a:lstStyle/>
            <a:p>
              <a:pPr algn="ctr"/>
              <a:r>
                <a:rPr lang="en-US" sz="1100" b="1" u="sng" dirty="0" smtClean="0">
                  <a:latin typeface="Calibri" panose="020F0502020204030204" pitchFamily="34" charset="0"/>
                </a:rPr>
                <a:t>Inference rule</a:t>
              </a:r>
              <a:r>
                <a:rPr lang="en-US" sz="1100" b="1" dirty="0" smtClean="0">
                  <a:latin typeface="Calibri" panose="020F0502020204030204" pitchFamily="34" charset="0"/>
                </a:rPr>
                <a:t> (IR) for validating a claim</a:t>
              </a:r>
              <a:endParaRPr lang="en-US" sz="1100" b="1" dirty="0">
                <a:latin typeface="Calibri" panose="020F0502020204030204" pitchFamily="34" charset="0"/>
              </a:endParaRPr>
            </a:p>
          </p:txBody>
        </p:sp>
      </p:grpSp>
      <p:cxnSp>
        <p:nvCxnSpPr>
          <p:cNvPr id="17" name="Straight Arrow Connector 16"/>
          <p:cNvCxnSpPr/>
          <p:nvPr/>
        </p:nvCxnSpPr>
        <p:spPr>
          <a:xfrm flipH="1">
            <a:off x="6403011" y="2336368"/>
            <a:ext cx="302589" cy="318566"/>
          </a:xfrm>
          <a:prstGeom prst="straightConnector1">
            <a:avLst/>
          </a:prstGeom>
          <a:ln w="19050">
            <a:solidFill>
              <a:schemeClr val="bg1">
                <a:lumMod val="75000"/>
              </a:schemeClr>
            </a:solidFill>
            <a:headEnd w="lg" len="med"/>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6149340" y="3855720"/>
            <a:ext cx="1126974" cy="949672"/>
          </a:xfrm>
          <a:prstGeom prst="straightConnector1">
            <a:avLst/>
          </a:prstGeom>
          <a:ln w="38100">
            <a:solidFill>
              <a:schemeClr val="bg1">
                <a:lumMod val="75000"/>
              </a:schemeClr>
            </a:solidFill>
            <a:headEnd w="lg" len="med"/>
            <a:tailEnd type="triangle" w="lg" len="lg"/>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6403011" y="4785360"/>
            <a:ext cx="1905001" cy="473286"/>
            <a:chOff x="5334000" y="4784514"/>
            <a:chExt cx="1905001" cy="473286"/>
          </a:xfrm>
        </p:grpSpPr>
        <p:sp>
          <p:nvSpPr>
            <p:cNvPr id="23" name="Rounded Rectangle 22"/>
            <p:cNvSpPr/>
            <p:nvPr/>
          </p:nvSpPr>
          <p:spPr>
            <a:xfrm>
              <a:off x="5334000" y="4804546"/>
              <a:ext cx="1905001" cy="45325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334001" y="4784514"/>
              <a:ext cx="1905000" cy="430887"/>
            </a:xfrm>
            <a:prstGeom prst="rect">
              <a:avLst/>
            </a:prstGeom>
            <a:noFill/>
          </p:spPr>
          <p:txBody>
            <a:bodyPr wrap="square" rtlCol="0">
              <a:spAutoFit/>
            </a:bodyPr>
            <a:lstStyle/>
            <a:p>
              <a:pPr algn="ctr"/>
              <a:r>
                <a:rPr lang="en-US" sz="1100" b="1" u="sng" dirty="0" smtClean="0">
                  <a:latin typeface="Calibri" panose="020F0502020204030204" pitchFamily="34" charset="0"/>
                </a:rPr>
                <a:t>Undercutting</a:t>
              </a:r>
              <a:r>
                <a:rPr lang="en-US" sz="1100" b="1" dirty="0" smtClean="0">
                  <a:latin typeface="Calibri" panose="020F0502020204030204" pitchFamily="34" charset="0"/>
                </a:rPr>
                <a:t> defeaters  (UC) attack rule sufficiency</a:t>
              </a:r>
              <a:endParaRPr lang="en-US" sz="1100" b="1" dirty="0">
                <a:latin typeface="Calibri" panose="020F0502020204030204" pitchFamily="34" charset="0"/>
              </a:endParaRPr>
            </a:p>
          </p:txBody>
        </p:sp>
      </p:grpSp>
      <p:grpSp>
        <p:nvGrpSpPr>
          <p:cNvPr id="26" name="Group 25"/>
          <p:cNvGrpSpPr/>
          <p:nvPr/>
        </p:nvGrpSpPr>
        <p:grpSpPr>
          <a:xfrm>
            <a:off x="535304" y="5416023"/>
            <a:ext cx="1715070" cy="600164"/>
            <a:chOff x="1219199" y="4930248"/>
            <a:chExt cx="1715070" cy="600164"/>
          </a:xfrm>
        </p:grpSpPr>
        <p:sp>
          <p:nvSpPr>
            <p:cNvPr id="27" name="Rounded Rectangle 26"/>
            <p:cNvSpPr/>
            <p:nvPr/>
          </p:nvSpPr>
          <p:spPr>
            <a:xfrm>
              <a:off x="1219199" y="4930249"/>
              <a:ext cx="1715070" cy="58827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219200" y="4930248"/>
              <a:ext cx="1715069" cy="600164"/>
            </a:xfrm>
            <a:prstGeom prst="rect">
              <a:avLst/>
            </a:prstGeom>
            <a:noFill/>
          </p:spPr>
          <p:txBody>
            <a:bodyPr wrap="square" rtlCol="0">
              <a:spAutoFit/>
            </a:bodyPr>
            <a:lstStyle/>
            <a:p>
              <a:pPr algn="ctr"/>
              <a:r>
                <a:rPr lang="en-US" sz="1100" b="1" u="sng" dirty="0" smtClean="0">
                  <a:latin typeface="Calibri" panose="020F0502020204030204" pitchFamily="34" charset="0"/>
                </a:rPr>
                <a:t>Undermining</a:t>
              </a:r>
              <a:r>
                <a:rPr lang="en-US" sz="1100" b="1" dirty="0" smtClean="0">
                  <a:latin typeface="Calibri" panose="020F0502020204030204" pitchFamily="34" charset="0"/>
                </a:rPr>
                <a:t> defeaters (UM) attack evidence validity</a:t>
              </a:r>
              <a:endParaRPr lang="en-US" sz="1100" b="1" dirty="0">
                <a:latin typeface="Calibri" panose="020F0502020204030204" pitchFamily="34" charset="0"/>
              </a:endParaRPr>
            </a:p>
          </p:txBody>
        </p:sp>
      </p:grpSp>
      <p:cxnSp>
        <p:nvCxnSpPr>
          <p:cNvPr id="29" name="Straight Arrow Connector 28"/>
          <p:cNvCxnSpPr/>
          <p:nvPr/>
        </p:nvCxnSpPr>
        <p:spPr>
          <a:xfrm>
            <a:off x="2250374" y="5778290"/>
            <a:ext cx="378526" cy="226012"/>
          </a:xfrm>
          <a:prstGeom prst="straightConnector1">
            <a:avLst/>
          </a:prstGeom>
          <a:ln w="19050">
            <a:solidFill>
              <a:schemeClr val="bg1">
                <a:lumMod val="75000"/>
              </a:schemeClr>
            </a:solidFill>
            <a:headEnd w="lg" len="med"/>
            <a:tailEnd type="triangle" w="lg" len="lg"/>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2"/>
          <a:stretch>
            <a:fillRect/>
          </a:stretch>
        </p:blipFill>
        <p:spPr>
          <a:xfrm>
            <a:off x="1999730" y="1291013"/>
            <a:ext cx="4421632" cy="5486400"/>
          </a:xfrm>
          <a:prstGeom prst="rect">
            <a:avLst/>
          </a:prstGeom>
        </p:spPr>
      </p:pic>
    </p:spTree>
    <p:extLst>
      <p:ext uri="{BB962C8B-B14F-4D97-AF65-F5344CB8AC3E}">
        <p14:creationId xmlns:p14="http://schemas.microsoft.com/office/powerpoint/2010/main" val="285018374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Ideas</a:t>
            </a:r>
            <a:endParaRPr lang="en-US" dirty="0"/>
          </a:p>
        </p:txBody>
      </p:sp>
      <p:sp>
        <p:nvSpPr>
          <p:cNvPr id="3" name="Content Placeholder 2"/>
          <p:cNvSpPr>
            <a:spLocks noGrp="1"/>
          </p:cNvSpPr>
          <p:nvPr>
            <p:ph idx="1"/>
          </p:nvPr>
        </p:nvSpPr>
        <p:spPr>
          <a:xfrm>
            <a:off x="533399" y="1295400"/>
            <a:ext cx="6931925" cy="4800600"/>
          </a:xfrm>
        </p:spPr>
        <p:txBody>
          <a:bodyPr>
            <a:normAutofit/>
          </a:bodyPr>
          <a:lstStyle/>
          <a:p>
            <a:pPr marL="0" marR="0" lvl="0" indent="0" algn="l" defTabSz="914400" rtl="0" eaLnBrk="1" fontAlgn="base" latinLnBrk="0" hangingPunct="1">
              <a:lnSpc>
                <a:spcPct val="95000"/>
              </a:lnSpc>
              <a:spcBef>
                <a:spcPts val="600"/>
              </a:spcBef>
              <a:spcAft>
                <a:spcPts val="1200"/>
              </a:spcAft>
              <a:buClrTx/>
              <a:buSzPct val="70000"/>
              <a:buFontTx/>
              <a:buNone/>
              <a:tabLst/>
              <a:defRPr/>
            </a:pPr>
            <a:r>
              <a:rPr lang="en-US" sz="2000" dirty="0" smtClean="0">
                <a:solidFill>
                  <a:schemeClr val="tx1"/>
                </a:solidFill>
                <a:effectLst/>
                <a:latin typeface="+mn-lt"/>
                <a:ea typeface="+mn-ea"/>
                <a:cs typeface="+mn-cs"/>
              </a:rPr>
              <a:t>Confidence grows</a:t>
            </a:r>
            <a:r>
              <a:rPr lang="en-US" sz="2000" baseline="0" dirty="0" smtClean="0">
                <a:solidFill>
                  <a:schemeClr val="tx1"/>
                </a:solidFill>
                <a:effectLst/>
                <a:latin typeface="+mn-lt"/>
                <a:ea typeface="+mn-ea"/>
                <a:cs typeface="+mn-cs"/>
              </a:rPr>
              <a:t> as doubts are identified and eliminated</a:t>
            </a:r>
            <a:endParaRPr lang="en-US" dirty="0" smtClean="0"/>
          </a:p>
          <a:p>
            <a:pPr lvl="1"/>
            <a:r>
              <a:rPr lang="en-US" dirty="0" smtClean="0"/>
              <a:t>Doubts about a claim (</a:t>
            </a:r>
            <a:r>
              <a:rPr lang="en-US" u="sng" dirty="0" smtClean="0"/>
              <a:t>rebutting</a:t>
            </a:r>
            <a:r>
              <a:rPr lang="en-US" dirty="0" smtClean="0"/>
              <a:t> defeater)</a:t>
            </a:r>
          </a:p>
          <a:p>
            <a:pPr lvl="2">
              <a:spcAft>
                <a:spcPts val="1200"/>
              </a:spcAft>
            </a:pPr>
            <a:r>
              <a:rPr lang="en-US" dirty="0" smtClean="0"/>
              <a:t>Why claim may be </a:t>
            </a:r>
            <a:r>
              <a:rPr lang="en-US" b="1" dirty="0" smtClean="0"/>
              <a:t>invalid</a:t>
            </a:r>
          </a:p>
          <a:p>
            <a:pPr lvl="1">
              <a:spcBef>
                <a:spcPts val="6000"/>
              </a:spcBef>
            </a:pPr>
            <a:r>
              <a:rPr lang="en-US" dirty="0" smtClean="0"/>
              <a:t>Doubts about evidence (</a:t>
            </a:r>
            <a:r>
              <a:rPr lang="en-US" u="sng" dirty="0" smtClean="0"/>
              <a:t>undermining</a:t>
            </a:r>
            <a:r>
              <a:rPr lang="en-US" dirty="0" smtClean="0"/>
              <a:t> defeater)</a:t>
            </a:r>
          </a:p>
          <a:p>
            <a:pPr lvl="2">
              <a:spcAft>
                <a:spcPts val="1200"/>
              </a:spcAft>
            </a:pPr>
            <a:r>
              <a:rPr lang="en-US" dirty="0" smtClean="0"/>
              <a:t>Why evidence may be </a:t>
            </a:r>
            <a:r>
              <a:rPr lang="en-US" b="1" dirty="0" smtClean="0"/>
              <a:t>invalid</a:t>
            </a:r>
          </a:p>
          <a:p>
            <a:pPr lvl="1">
              <a:spcBef>
                <a:spcPts val="6000"/>
              </a:spcBef>
              <a:spcAft>
                <a:spcPts val="540"/>
              </a:spcAft>
            </a:pPr>
            <a:r>
              <a:rPr lang="en-US" dirty="0" smtClean="0"/>
              <a:t>Doubts about reasoning (</a:t>
            </a:r>
            <a:r>
              <a:rPr lang="en-US" u="sng" dirty="0" smtClean="0"/>
              <a:t>undercutting</a:t>
            </a:r>
            <a:r>
              <a:rPr lang="en-US" dirty="0" smtClean="0"/>
              <a:t> defeater)</a:t>
            </a:r>
          </a:p>
          <a:p>
            <a:pPr lvl="2">
              <a:spcAft>
                <a:spcPts val="1200"/>
              </a:spcAft>
            </a:pPr>
            <a:r>
              <a:rPr lang="en-US" dirty="0" smtClean="0"/>
              <a:t>Premise ok; </a:t>
            </a:r>
            <a:r>
              <a:rPr lang="en-US" b="1" dirty="0" smtClean="0"/>
              <a:t>conclusion</a:t>
            </a:r>
            <a:r>
              <a:rPr lang="en-US" dirty="0" smtClean="0"/>
              <a:t> </a:t>
            </a:r>
            <a:r>
              <a:rPr lang="en-US" b="1" dirty="0" smtClean="0"/>
              <a:t>uncertain</a:t>
            </a:r>
          </a:p>
          <a:p>
            <a:pPr lvl="0"/>
            <a:endParaRPr lang="en-US" dirty="0" smtClean="0"/>
          </a:p>
          <a:p>
            <a:endParaRPr lang="en-US" b="1" dirty="0" smtClean="0"/>
          </a:p>
          <a:p>
            <a:endParaRPr lang="en-US" b="1" dirty="0" smtClean="0"/>
          </a:p>
          <a:p>
            <a:endParaRPr lang="en-US" b="1" dirty="0"/>
          </a:p>
          <a:p>
            <a:endParaRPr lang="en-US" dirty="0"/>
          </a:p>
        </p:txBody>
      </p:sp>
      <p:pic>
        <p:nvPicPr>
          <p:cNvPr id="4" name="Picture 3"/>
          <p:cNvPicPr>
            <a:picLocks noChangeAspect="1"/>
          </p:cNvPicPr>
          <p:nvPr/>
        </p:nvPicPr>
        <p:blipFill>
          <a:blip r:embed="rId4"/>
          <a:stretch>
            <a:fillRect/>
          </a:stretch>
        </p:blipFill>
        <p:spPr>
          <a:xfrm>
            <a:off x="5638800" y="1676400"/>
            <a:ext cx="1395900" cy="1192860"/>
          </a:xfrm>
          <a:prstGeom prst="rect">
            <a:avLst/>
          </a:prstGeom>
        </p:spPr>
      </p:pic>
      <p:pic>
        <p:nvPicPr>
          <p:cNvPr id="5" name="Picture 4"/>
          <p:cNvPicPr>
            <a:picLocks noChangeAspect="1"/>
          </p:cNvPicPr>
          <p:nvPr/>
        </p:nvPicPr>
        <p:blipFill>
          <a:blip r:embed="rId5"/>
          <a:stretch>
            <a:fillRect/>
          </a:stretch>
        </p:blipFill>
        <p:spPr>
          <a:xfrm>
            <a:off x="5715000" y="3200400"/>
            <a:ext cx="1675080" cy="1015200"/>
          </a:xfrm>
          <a:prstGeom prst="rect">
            <a:avLst/>
          </a:prstGeom>
        </p:spPr>
      </p:pic>
      <p:pic>
        <p:nvPicPr>
          <p:cNvPr id="11" name="Picture 10"/>
          <p:cNvPicPr>
            <a:picLocks noChangeAspect="1"/>
          </p:cNvPicPr>
          <p:nvPr/>
        </p:nvPicPr>
        <p:blipFill>
          <a:blip r:embed="rId6"/>
          <a:stretch>
            <a:fillRect/>
          </a:stretch>
        </p:blipFill>
        <p:spPr>
          <a:xfrm>
            <a:off x="5791200" y="4572000"/>
            <a:ext cx="1218240" cy="1116720"/>
          </a:xfrm>
          <a:prstGeom prst="rect">
            <a:avLst/>
          </a:prstGeom>
        </p:spPr>
      </p:pic>
    </p:spTree>
    <p:custDataLst>
      <p:tags r:id="rId1"/>
    </p:custDataLst>
    <p:extLst>
      <p:ext uri="{BB962C8B-B14F-4D97-AF65-F5344CB8AC3E}">
        <p14:creationId xmlns:p14="http://schemas.microsoft.com/office/powerpoint/2010/main" val="729086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94980"/>
          </a:xfrm>
        </p:spPr>
        <p:txBody>
          <a:bodyPr/>
          <a:lstStyle/>
          <a:p>
            <a:r>
              <a:rPr lang="en-US" dirty="0" smtClean="0"/>
              <a:t>Other State of the Art</a:t>
            </a:r>
            <a:endParaRPr lang="en-US" dirty="0"/>
          </a:p>
        </p:txBody>
      </p:sp>
      <p:sp>
        <p:nvSpPr>
          <p:cNvPr id="3" name="Content Placeholder 2"/>
          <p:cNvSpPr>
            <a:spLocks noGrp="1"/>
          </p:cNvSpPr>
          <p:nvPr>
            <p:ph idx="1"/>
          </p:nvPr>
        </p:nvSpPr>
        <p:spPr>
          <a:xfrm>
            <a:off x="533400" y="1295400"/>
            <a:ext cx="4495800" cy="4800600"/>
          </a:xfrm>
        </p:spPr>
        <p:txBody>
          <a:bodyPr/>
          <a:lstStyle/>
          <a:p>
            <a:r>
              <a:rPr lang="en-US" dirty="0" smtClean="0"/>
              <a:t>John Knight – University of Virginia</a:t>
            </a:r>
          </a:p>
          <a:p>
            <a:pPr lvl="1"/>
            <a:r>
              <a:rPr lang="en-US" dirty="0" smtClean="0"/>
              <a:t>Confidence cases: a confidence argument created in parallel to the safety argument that documents the confidence in the structure and basis of the safety argument.</a:t>
            </a:r>
          </a:p>
          <a:p>
            <a:pPr>
              <a:lnSpc>
                <a:spcPct val="200000"/>
              </a:lnSpc>
            </a:pPr>
            <a:r>
              <a:rPr lang="en-US" dirty="0" smtClean="0"/>
              <a:t>Tim Kelly – University of York</a:t>
            </a:r>
          </a:p>
          <a:p>
            <a:pPr lvl="1"/>
            <a:r>
              <a:rPr lang="en-US" dirty="0" smtClean="0"/>
              <a:t>Evidence elaboration: modeling evidence to better understand it and its evaluation for the purpose of explicit integration of the source data of evidence and the safety case argument.</a:t>
            </a:r>
          </a:p>
          <a:p>
            <a:endParaRPr lang="en-US" dirty="0"/>
          </a:p>
        </p:txBody>
      </p:sp>
      <p:pic>
        <p:nvPicPr>
          <p:cNvPr id="4" name="Picture 3" descr="Screen Shot 2015-01-13 at 12.58.0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3429000"/>
            <a:ext cx="3962400" cy="2608320"/>
          </a:xfrm>
          <a:prstGeom prst="rect">
            <a:avLst/>
          </a:prstGeom>
        </p:spPr>
      </p:pic>
      <p:pic>
        <p:nvPicPr>
          <p:cNvPr id="5" name="Picture 4" descr="Screen Shot 2015-01-13 at 1.09.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1219200"/>
            <a:ext cx="2857500" cy="1905000"/>
          </a:xfrm>
          <a:prstGeom prst="rect">
            <a:avLst/>
          </a:prstGeom>
        </p:spPr>
      </p:pic>
    </p:spTree>
    <p:extLst>
      <p:ext uri="{BB962C8B-B14F-4D97-AF65-F5344CB8AC3E}">
        <p14:creationId xmlns:p14="http://schemas.microsoft.com/office/powerpoint/2010/main" val="5316683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94980"/>
          </a:xfrm>
        </p:spPr>
        <p:txBody>
          <a:bodyPr/>
          <a:lstStyle/>
          <a:p>
            <a:r>
              <a:rPr lang="en-US" dirty="0" smtClean="0"/>
              <a:t>Concluding Thoughts</a:t>
            </a:r>
            <a:endParaRPr lang="en-US" dirty="0"/>
          </a:p>
        </p:txBody>
      </p:sp>
      <p:sp>
        <p:nvSpPr>
          <p:cNvPr id="3" name="Content Placeholder 2"/>
          <p:cNvSpPr>
            <a:spLocks noGrp="1"/>
          </p:cNvSpPr>
          <p:nvPr>
            <p:ph idx="1"/>
          </p:nvPr>
        </p:nvSpPr>
        <p:spPr/>
        <p:txBody>
          <a:bodyPr/>
          <a:lstStyle/>
          <a:p>
            <a:r>
              <a:rPr lang="en-US" dirty="0" smtClean="0"/>
              <a:t>This has been a quick overview of assurance cases and confidence and an introduction to the concept eliminative argumentation as developed by the SEI.</a:t>
            </a:r>
          </a:p>
          <a:p>
            <a:pPr lvl="1"/>
            <a:r>
              <a:rPr lang="en-US" dirty="0" smtClean="0"/>
              <a:t>It is not a comprehensive review of all that is happening in the area.</a:t>
            </a:r>
          </a:p>
          <a:p>
            <a:pPr lvl="1"/>
            <a:r>
              <a:rPr lang="en-US" dirty="0" smtClean="0"/>
              <a:t>The SEI has been applying Baconian probabilities to confidence maps to show how much different portions of the argument contribute to overall confidence – something that may prove useful for incremental certification.</a:t>
            </a:r>
          </a:p>
          <a:p>
            <a:r>
              <a:rPr lang="en-US" dirty="0" smtClean="0"/>
              <a:t>Assurance cases have been proven effective in the safety domain.</a:t>
            </a:r>
          </a:p>
          <a:p>
            <a:pPr lvl="1"/>
            <a:r>
              <a:rPr lang="en-US" dirty="0" smtClean="0"/>
              <a:t>The effectiveness of confidence cases and eliminative induction have yet to be demonstrated in practice.</a:t>
            </a:r>
            <a:endParaRPr lang="en-US" dirty="0"/>
          </a:p>
        </p:txBody>
      </p:sp>
    </p:spTree>
    <p:extLst>
      <p:ext uri="{BB962C8B-B14F-4D97-AF65-F5344CB8AC3E}">
        <p14:creationId xmlns:p14="http://schemas.microsoft.com/office/powerpoint/2010/main" val="16994739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a:xfrm>
            <a:off x="533400" y="457200"/>
            <a:ext cx="8153400" cy="394980"/>
          </a:xfrm>
        </p:spPr>
        <p:txBody>
          <a:bodyPr/>
          <a:lstStyle/>
          <a:p>
            <a:r>
              <a:rPr lang="en-US" dirty="0"/>
              <a:t>Contact </a:t>
            </a:r>
            <a:r>
              <a:rPr lang="en-US" dirty="0" smtClean="0"/>
              <a:t>Information</a:t>
            </a:r>
            <a:endParaRPr lang="en-US" dirty="0"/>
          </a:p>
        </p:txBody>
      </p:sp>
      <p:graphicFrame>
        <p:nvGraphicFramePr>
          <p:cNvPr id="922648" name="Group 24"/>
          <p:cNvGraphicFramePr>
            <a:graphicFrameLocks noGrp="1"/>
          </p:cNvGraphicFramePr>
          <p:nvPr>
            <p:ph idx="1"/>
            <p:extLst>
              <p:ext uri="{D42A27DB-BD31-4B8C-83A1-F6EECF244321}">
                <p14:modId xmlns:p14="http://schemas.microsoft.com/office/powerpoint/2010/main" val="2995076703"/>
              </p:ext>
            </p:extLst>
          </p:nvPr>
        </p:nvGraphicFramePr>
        <p:xfrm>
          <a:off x="533400" y="1303338"/>
          <a:ext cx="8120317" cy="2400300"/>
        </p:xfrm>
        <a:graphic>
          <a:graphicData uri="http://schemas.openxmlformats.org/drawingml/2006/table">
            <a:tbl>
              <a:tblPr/>
              <a:tblGrid>
                <a:gridCol w="4043617"/>
                <a:gridCol w="4076700"/>
              </a:tblGrid>
              <a:tr h="2400300">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1" i="0" u="none" strike="noStrike" cap="none" normalizeH="0" baseline="0" dirty="0" smtClean="0">
                          <a:ln>
                            <a:noFill/>
                          </a:ln>
                          <a:solidFill>
                            <a:schemeClr val="tx2"/>
                          </a:solidFill>
                          <a:effectLst/>
                          <a:latin typeface="Arial" charset="0"/>
                        </a:rPr>
                        <a:t>Charles B. Weinstock</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Principal Researcher</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Software Solutions Division</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Telephone:  +1 412-268-7719</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Email:</a:t>
                      </a:r>
                      <a:r>
                        <a:rPr kumimoji="0" lang="en-US" sz="2000" b="0" i="0" u="none" strike="noStrike" cap="none" normalizeH="0" baseline="0" dirty="0" smtClean="0">
                          <a:ln>
                            <a:noFill/>
                          </a:ln>
                          <a:solidFill>
                            <a:schemeClr val="tx2"/>
                          </a:solidFill>
                          <a:effectLst/>
                          <a:latin typeface="Arial" charset="0"/>
                        </a:rPr>
                        <a:t>  </a:t>
                      </a:r>
                      <a:r>
                        <a:rPr kumimoji="0" lang="en-US" sz="2000" b="0" i="0" u="none" strike="noStrike" cap="none" normalizeH="0" baseline="0" dirty="0" err="1" smtClean="0">
                          <a:ln>
                            <a:noFill/>
                          </a:ln>
                          <a:solidFill>
                            <a:schemeClr val="tx1"/>
                          </a:solidFill>
                          <a:effectLst/>
                          <a:latin typeface="Arial" charset="0"/>
                        </a:rPr>
                        <a:t>weinstock@sei.cmu.edu</a:t>
                      </a:r>
                      <a:endParaRPr kumimoji="0" lang="en-US" sz="2000" b="0" i="0" u="none" strike="noStrike" cap="none" normalizeH="0" baseline="0" dirty="0" smtClean="0">
                        <a:ln>
                          <a:noFill/>
                        </a:ln>
                        <a:solidFill>
                          <a:schemeClr val="tx1"/>
                        </a:solidFill>
                        <a:effectLst/>
                        <a:latin typeface="Arial" charset="0"/>
                      </a:endParaRPr>
                    </a:p>
                  </a:txBody>
                  <a:tcPr marL="0" marR="0" marT="0" marB="0"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1" i="0" u="none" strike="noStrike" cap="none" normalizeH="0" baseline="0" dirty="0" smtClean="0">
                          <a:ln>
                            <a:noFill/>
                          </a:ln>
                          <a:solidFill>
                            <a:schemeClr val="tx2"/>
                          </a:solidFill>
                          <a:effectLst/>
                          <a:latin typeface="Arial" charset="0"/>
                        </a:rPr>
                        <a:t>U.S. Mail</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Software Engineering Institute</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4500 Fifth Avenue</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Pittsburgh, PA 15213-2612</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USA</a:t>
                      </a:r>
                      <a:endParaRPr kumimoji="0" lang="en-US" sz="2000" b="1" i="0" u="none" strike="noStrike" cap="none" normalizeH="0" baseline="0" dirty="0" smtClean="0">
                        <a:ln>
                          <a:noFill/>
                        </a:ln>
                        <a:solidFill>
                          <a:schemeClr val="tx2"/>
                        </a:solidFill>
                        <a:effectLst/>
                        <a:latin typeface="Arial" charset="0"/>
                      </a:endParaRPr>
                    </a:p>
                    <a:p>
                      <a:pPr marL="0" marR="0" lvl="0" indent="0" algn="l" defTabSz="914400" rtl="0" eaLnBrk="1" fontAlgn="base" latinLnBrk="0" hangingPunct="1">
                        <a:lnSpc>
                          <a:spcPct val="95000"/>
                        </a:lnSpc>
                        <a:spcBef>
                          <a:spcPct val="0"/>
                        </a:spcBef>
                        <a:spcAft>
                          <a:spcPct val="25000"/>
                        </a:spcAft>
                        <a:buClrTx/>
                        <a:buSzPct val="70000"/>
                        <a:buFontTx/>
                        <a:buNone/>
                        <a:tabLst/>
                      </a:pPr>
                      <a:endParaRPr kumimoji="0" lang="en-US" sz="2000" b="0" i="0" u="none" strike="noStrike" cap="none" normalizeH="0" baseline="0" dirty="0" smtClean="0">
                        <a:ln>
                          <a:noFill/>
                        </a:ln>
                        <a:solidFill>
                          <a:schemeClr val="tx1"/>
                        </a:solidFill>
                        <a:effectLst/>
                        <a:latin typeface="Arial" charset="0"/>
                      </a:endParaRPr>
                    </a:p>
                  </a:txBody>
                  <a:tcPr marL="0" marR="0" marT="0" marB="0" horzOverflow="overflow">
                    <a:lnL>
                      <a:noFill/>
                    </a:lnL>
                    <a:lnR cap="flat">
                      <a:noFill/>
                    </a:lnR>
                    <a:lnT cap="flat">
                      <a:noFill/>
                    </a:lnT>
                    <a:lnB>
                      <a:noFill/>
                    </a:lnB>
                    <a:lnTlToBr>
                      <a:noFill/>
                    </a:lnTlToBr>
                    <a:lnBlToTr>
                      <a:noFill/>
                    </a:lnBlToTr>
                    <a:noFill/>
                  </a:tcPr>
                </a:tc>
              </a:tr>
            </a:tbl>
          </a:graphicData>
        </a:graphic>
      </p:graphicFrame>
      <p:pic>
        <p:nvPicPr>
          <p:cNvPr id="4" name="Picture 3" descr="chuck head shot.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7601" y="3695700"/>
            <a:ext cx="1965399" cy="190500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4294967295"/>
          </p:nvPr>
        </p:nvSpPr>
        <p:spPr>
          <a:xfrm>
            <a:off x="533400" y="228600"/>
            <a:ext cx="8153400" cy="5943600"/>
          </a:xfrm>
        </p:spPr>
        <p:txBody>
          <a:bodyPr>
            <a:noAutofit/>
          </a:bodyPr>
          <a:lstStyle/>
          <a:p>
            <a:r>
              <a:rPr lang="en-US" sz="1100" dirty="0"/>
              <a:t>Copyright 2015 Carnegie Mellon University</a:t>
            </a:r>
            <a:br>
              <a:rPr lang="en-US" sz="1100" dirty="0"/>
            </a:br>
            <a:r>
              <a:rPr lang="en-US" sz="1100" dirty="0"/>
              <a:t/>
            </a:r>
            <a:br>
              <a:rPr lang="en-US" sz="1100" dirty="0"/>
            </a:br>
            <a:r>
              <a:rPr lang="en-US" sz="1100" dirty="0"/>
              <a:t>This material is based upon work funded and supported by the Department of Defense under Contract No. FA8721-05-C-0003 with Carnegie Mellon University for the operation of the Software Engineering Institute, a federally funded research and development center.</a:t>
            </a:r>
            <a:br>
              <a:rPr lang="en-US" sz="1100" dirty="0"/>
            </a:br>
            <a:r>
              <a:rPr lang="en-US" sz="1100" dirty="0"/>
              <a:t/>
            </a:r>
            <a:br>
              <a:rPr lang="en-US" sz="1100" dirty="0"/>
            </a:br>
            <a:r>
              <a:rPr lang="en-US" sz="1100" dirty="0"/>
              <a:t>NO WARRANTY. THIS CARNEGIE MELLON UNIVERSITY AND SOFTWARE ENGINEERING INSTITUTE MATERIAL IS FURNISHED ON AN “AS-IS” BASIS. CARNEGIE MELLON UNIVERSITY MAKES NO WARRANTIES OF ANY KIND, EITHER EXPRESSED OR IMPLIED, AS TO ANY MATTER INCLUDING, BUT NOT LIMITED TO, WARRANTY OF FITNESS FOR PURPOSE OR MERCHANTABILITY, EXCLUSIVITY, OR RESULTS OBTAINED FROM USE OF THE MATERIAL. CARNEGIE MELLON UNIVERSITY DOES NOT MAKE ANY WARRANTY OF ANY KIND WITH RESPECT TO FREEDOM FROM PATENT, TRADEMARK, OR COPYRIGHT INFRINGEMENT.</a:t>
            </a:r>
            <a:br>
              <a:rPr lang="en-US" sz="1100" dirty="0"/>
            </a:br>
            <a:r>
              <a:rPr lang="en-US" sz="1100" dirty="0"/>
              <a:t/>
            </a:r>
            <a:br>
              <a:rPr lang="en-US" sz="1100" dirty="0"/>
            </a:br>
            <a:r>
              <a:rPr lang="en-US" sz="1100" dirty="0"/>
              <a:t>This material has been approved for public release and unlimited distribution.</a:t>
            </a:r>
            <a:br>
              <a:rPr lang="en-US" sz="1100" dirty="0"/>
            </a:br>
            <a:r>
              <a:rPr lang="en-US" sz="1100" dirty="0"/>
              <a:t/>
            </a:r>
            <a:br>
              <a:rPr lang="en-US" sz="1100" dirty="0"/>
            </a:br>
            <a:r>
              <a:rPr lang="en-US" sz="1100" dirty="0"/>
              <a:t>This material may be reproduced in its entirety, without modification, and freely distributed in written or electronic form without requesting formal permission. Permission is required for any other use. Requests for permission should be directed to the Software Engineering Institute at permission@sei.cmu.edu.</a:t>
            </a:r>
            <a:br>
              <a:rPr lang="en-US" sz="1100" dirty="0"/>
            </a:br>
            <a:r>
              <a:rPr lang="en-US" sz="1100" dirty="0"/>
              <a:t/>
            </a:r>
            <a:br>
              <a:rPr lang="en-US" sz="1100" dirty="0"/>
            </a:br>
            <a:r>
              <a:rPr lang="en-US" sz="1100"/>
              <a:t>DM-0002075</a:t>
            </a:r>
            <a:br>
              <a:rPr lang="en-US" sz="1100"/>
            </a:br>
            <a:r>
              <a:rPr lang="en-US" sz="1100" dirty="0"/>
              <a:t/>
            </a:r>
            <a:br>
              <a:rPr lang="en-US" sz="1100" dirty="0"/>
            </a:br>
            <a:endParaRPr lang="en-US" sz="1100" dirty="0"/>
          </a:p>
          <a:p>
            <a:endParaRPr lang="en-US" sz="1100" dirty="0"/>
          </a:p>
          <a:p>
            <a:pPr lvl="0">
              <a:spcBef>
                <a:spcPts val="600"/>
              </a:spcBef>
              <a:spcAft>
                <a:spcPts val="600"/>
              </a:spcAft>
            </a:pPr>
            <a:endParaRPr lang="en-US" sz="1100" dirty="0" smtClean="0"/>
          </a:p>
        </p:txBody>
      </p:sp>
    </p:spTree>
    <p:extLst>
      <p:ext uri="{BB962C8B-B14F-4D97-AF65-F5344CB8AC3E}">
        <p14:creationId xmlns:p14="http://schemas.microsoft.com/office/powerpoint/2010/main" val="3463729067"/>
      </p:ext>
    </p:extLst>
  </p:cSld>
  <p:clrMapOvr>
    <a:masterClrMapping/>
  </p:clrMapOvr>
  <p:transition xmlns:p14="http://schemas.microsoft.com/office/powerpoint/2010/main" advTm="167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94980"/>
          </a:xfrm>
        </p:spPr>
        <p:txBody>
          <a:bodyPr/>
          <a:lstStyle/>
          <a:p>
            <a:r>
              <a:rPr lang="en-US" dirty="0" smtClean="0"/>
              <a:t>Overview</a:t>
            </a:r>
            <a:endParaRPr lang="en-US" dirty="0"/>
          </a:p>
        </p:txBody>
      </p:sp>
      <p:sp>
        <p:nvSpPr>
          <p:cNvPr id="3" name="Content Placeholder 2"/>
          <p:cNvSpPr>
            <a:spLocks noGrp="1"/>
          </p:cNvSpPr>
          <p:nvPr>
            <p:ph idx="1"/>
          </p:nvPr>
        </p:nvSpPr>
        <p:spPr/>
        <p:txBody>
          <a:bodyPr/>
          <a:lstStyle/>
          <a:p>
            <a:pPr>
              <a:lnSpc>
                <a:spcPct val="120000"/>
              </a:lnSpc>
            </a:pPr>
            <a:r>
              <a:rPr lang="en-US" dirty="0" smtClean="0"/>
              <a:t>Maturity of Assurance Cases</a:t>
            </a:r>
          </a:p>
          <a:p>
            <a:pPr>
              <a:lnSpc>
                <a:spcPct val="120000"/>
              </a:lnSpc>
            </a:pPr>
            <a:r>
              <a:rPr lang="en-US" dirty="0" smtClean="0"/>
              <a:t>ISO 15026-2 Assurance Case Standard</a:t>
            </a:r>
          </a:p>
          <a:p>
            <a:pPr>
              <a:lnSpc>
                <a:spcPct val="120000"/>
              </a:lnSpc>
            </a:pPr>
            <a:r>
              <a:rPr lang="en-US" dirty="0" smtClean="0"/>
              <a:t>Goal Structured Notation</a:t>
            </a:r>
          </a:p>
          <a:p>
            <a:pPr>
              <a:lnSpc>
                <a:spcPct val="120000"/>
              </a:lnSpc>
            </a:pPr>
            <a:r>
              <a:rPr lang="en-US" dirty="0" smtClean="0"/>
              <a:t>Example from Industry</a:t>
            </a:r>
          </a:p>
          <a:p>
            <a:pPr>
              <a:lnSpc>
                <a:spcPct val="120000"/>
              </a:lnSpc>
            </a:pPr>
            <a:r>
              <a:rPr lang="en-US" dirty="0" smtClean="0"/>
              <a:t>Confidence Work at the SEI</a:t>
            </a:r>
          </a:p>
          <a:p>
            <a:pPr>
              <a:lnSpc>
                <a:spcPct val="120000"/>
              </a:lnSpc>
            </a:pPr>
            <a:r>
              <a:rPr lang="en-US" dirty="0" smtClean="0"/>
              <a:t>Other Current Work on Assurance Cases</a:t>
            </a:r>
          </a:p>
          <a:p>
            <a:pPr>
              <a:lnSpc>
                <a:spcPct val="120000"/>
              </a:lnSpc>
            </a:pPr>
            <a:r>
              <a:rPr lang="en-US" dirty="0" smtClean="0"/>
              <a:t>Closing Thoughts</a:t>
            </a:r>
          </a:p>
        </p:txBody>
      </p:sp>
    </p:spTree>
    <p:extLst>
      <p:ext uri="{BB962C8B-B14F-4D97-AF65-F5344CB8AC3E}">
        <p14:creationId xmlns:p14="http://schemas.microsoft.com/office/powerpoint/2010/main" val="1468949940"/>
      </p:ext>
    </p:extLst>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Maturity of Assurance Case Technology</a:t>
            </a:r>
            <a:endParaRPr lang="en-US" dirty="0"/>
          </a:p>
        </p:txBody>
      </p:sp>
      <p:sp>
        <p:nvSpPr>
          <p:cNvPr id="3" name="Content Placeholder 2"/>
          <p:cNvSpPr>
            <a:spLocks noGrp="1"/>
          </p:cNvSpPr>
          <p:nvPr>
            <p:ph idx="1"/>
          </p:nvPr>
        </p:nvSpPr>
        <p:spPr/>
        <p:txBody>
          <a:bodyPr/>
          <a:lstStyle/>
          <a:p>
            <a:r>
              <a:rPr lang="en-US" dirty="0" smtClean="0"/>
              <a:t>Developed in late 90s in Europe</a:t>
            </a:r>
          </a:p>
          <a:p>
            <a:r>
              <a:rPr lang="en-US" dirty="0" smtClean="0"/>
              <a:t>Used for safety cases in Europe for over 20 years</a:t>
            </a:r>
          </a:p>
          <a:p>
            <a:r>
              <a:rPr lang="en-US" dirty="0" smtClean="0"/>
              <a:t>The UK Ministry of </a:t>
            </a:r>
            <a:r>
              <a:rPr lang="en-US" dirty="0" err="1" smtClean="0"/>
              <a:t>Defence</a:t>
            </a:r>
            <a:r>
              <a:rPr lang="en-US" dirty="0" smtClean="0"/>
              <a:t> </a:t>
            </a:r>
            <a:r>
              <a:rPr lang="en-US" i="1" dirty="0" smtClean="0"/>
              <a:t>requires</a:t>
            </a:r>
            <a:r>
              <a:rPr lang="en-US" dirty="0" smtClean="0"/>
              <a:t> generation of a compelling case to support claims that specific safety requirements are met:</a:t>
            </a:r>
          </a:p>
          <a:p>
            <a:pPr lvl="1" indent="1588">
              <a:buNone/>
            </a:pPr>
            <a:r>
              <a:rPr lang="en-US" dirty="0" smtClean="0"/>
              <a:t>“The safety case shall consist of a </a:t>
            </a:r>
            <a:r>
              <a:rPr lang="en-US" b="1" u="sng" dirty="0" smtClean="0"/>
              <a:t>structured argument</a:t>
            </a:r>
            <a:r>
              <a:rPr lang="en-US" dirty="0" smtClean="0"/>
              <a:t>, supported by a </a:t>
            </a:r>
            <a:br>
              <a:rPr lang="en-US" dirty="0" smtClean="0"/>
            </a:br>
            <a:r>
              <a:rPr lang="en-US" b="1" u="sng" dirty="0" smtClean="0"/>
              <a:t>body of evidence</a:t>
            </a:r>
            <a:r>
              <a:rPr lang="en-US" dirty="0" smtClean="0"/>
              <a:t>, that provides a compelling, comprehensible and valid case that a </a:t>
            </a:r>
            <a:r>
              <a:rPr lang="en-US" b="1" u="sng" dirty="0" smtClean="0"/>
              <a:t>system is safe </a:t>
            </a:r>
            <a:r>
              <a:rPr lang="en-US" dirty="0" smtClean="0"/>
              <a:t>for a given application in a given operating environment.” [DEFSTAN 00-56 (Part 1)/4]</a:t>
            </a:r>
          </a:p>
          <a:p>
            <a:r>
              <a:rPr lang="en-US" dirty="0" smtClean="0"/>
              <a:t>ISO standard under development (ISO 15026-2)</a:t>
            </a:r>
          </a:p>
          <a:p>
            <a:r>
              <a:rPr lang="en-US" dirty="0" smtClean="0"/>
              <a:t>NRC Report: “Software for Dependable Systems: Sufficient Evidence?”</a:t>
            </a:r>
            <a:endParaRPr lang="en-US" dirty="0"/>
          </a:p>
        </p:txBody>
      </p:sp>
    </p:spTree>
    <p:extLst>
      <p:ext uri="{BB962C8B-B14F-4D97-AF65-F5344CB8AC3E}">
        <p14:creationId xmlns:p14="http://schemas.microsoft.com/office/powerpoint/2010/main" val="25035029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94980"/>
          </a:xfrm>
        </p:spPr>
        <p:txBody>
          <a:bodyPr/>
          <a:lstStyle/>
          <a:p>
            <a:r>
              <a:rPr lang="en-US" dirty="0"/>
              <a:t>ISO/IEC 15026-</a:t>
            </a:r>
            <a:r>
              <a:rPr lang="en-US" dirty="0" smtClean="0"/>
              <a:t>2: Assurance Case</a:t>
            </a:r>
            <a:endParaRPr lang="en-US" dirty="0"/>
          </a:p>
        </p:txBody>
      </p:sp>
      <p:pic>
        <p:nvPicPr>
          <p:cNvPr id="21" name="Picture 20" descr="ISO_IEC_15026_2_02-15-2011 cover-1.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1" y="1295400"/>
            <a:ext cx="2536317" cy="3200400"/>
          </a:xfrm>
          <a:prstGeom prst="rect">
            <a:avLst/>
          </a:prstGeom>
        </p:spPr>
      </p:pic>
      <p:sp>
        <p:nvSpPr>
          <p:cNvPr id="22" name="Content Placeholder 21"/>
          <p:cNvSpPr>
            <a:spLocks noGrp="1"/>
          </p:cNvSpPr>
          <p:nvPr>
            <p:ph idx="1"/>
          </p:nvPr>
        </p:nvSpPr>
        <p:spPr>
          <a:xfrm>
            <a:off x="3352800" y="1295400"/>
            <a:ext cx="5334000" cy="4800600"/>
          </a:xfrm>
        </p:spPr>
        <p:txBody>
          <a:bodyPr/>
          <a:lstStyle/>
          <a:p>
            <a:r>
              <a:rPr lang="en-US" i="1" dirty="0" smtClean="0"/>
              <a:t>Claim: </a:t>
            </a:r>
            <a:r>
              <a:rPr lang="en-US" dirty="0" smtClean="0"/>
              <a:t>A proposition to be assured (e.g., “The system is safe”)</a:t>
            </a:r>
          </a:p>
          <a:p>
            <a:r>
              <a:rPr lang="en-US" i="1" dirty="0" smtClean="0"/>
              <a:t>Evidence: </a:t>
            </a:r>
            <a:r>
              <a:rPr lang="en-US" dirty="0" smtClean="0"/>
              <a:t>A fact, datum, object, claim, or other assurance case</a:t>
            </a:r>
            <a:endParaRPr lang="en-US" dirty="0"/>
          </a:p>
          <a:p>
            <a:r>
              <a:rPr lang="en-US" i="1" dirty="0" smtClean="0"/>
              <a:t>Argument: </a:t>
            </a:r>
            <a:r>
              <a:rPr lang="en-US" dirty="0" smtClean="0"/>
              <a:t>A reason why the set of evidence shows that the claim is true</a:t>
            </a:r>
          </a:p>
          <a:p>
            <a:r>
              <a:rPr lang="en-US" i="1" dirty="0" smtClean="0"/>
              <a:t>Justification: </a:t>
            </a:r>
            <a:r>
              <a:rPr lang="en-US" dirty="0" smtClean="0"/>
              <a:t>A reason why a claim has been chosen</a:t>
            </a:r>
          </a:p>
          <a:p>
            <a:r>
              <a:rPr lang="en-US" i="1" dirty="0" smtClean="0"/>
              <a:t>Assumption: </a:t>
            </a:r>
            <a:r>
              <a:rPr lang="en-US" dirty="0" smtClean="0"/>
              <a:t>A claim that appears as evidence</a:t>
            </a:r>
          </a:p>
          <a:p>
            <a:r>
              <a:rPr lang="en-US" dirty="0" smtClean="0"/>
              <a:t>An </a:t>
            </a:r>
            <a:r>
              <a:rPr lang="en-US" i="1" dirty="0" smtClean="0"/>
              <a:t>Assurance Case </a:t>
            </a:r>
            <a:r>
              <a:rPr lang="en-US" dirty="0" smtClean="0"/>
              <a:t>is a quadruple a=(</a:t>
            </a:r>
            <a:r>
              <a:rPr lang="en-US" dirty="0" err="1" smtClean="0"/>
              <a:t>c,j,es,g</a:t>
            </a:r>
            <a:r>
              <a:rPr lang="en-US" dirty="0" smtClean="0"/>
              <a:t>) where c is a claim, j is a justification, </a:t>
            </a:r>
            <a:r>
              <a:rPr lang="en-US" dirty="0" err="1" smtClean="0"/>
              <a:t>es</a:t>
            </a:r>
            <a:r>
              <a:rPr lang="en-US" dirty="0" smtClean="0"/>
              <a:t> is a set of evidence, and g is an argument which assures c using </a:t>
            </a:r>
            <a:r>
              <a:rPr lang="en-US" dirty="0" err="1" smtClean="0"/>
              <a:t>es</a:t>
            </a:r>
            <a:r>
              <a:rPr lang="en-US" dirty="0" smtClean="0"/>
              <a:t>.</a:t>
            </a:r>
            <a:endParaRPr lang="en-US" dirty="0"/>
          </a:p>
        </p:txBody>
      </p:sp>
      <p:sp>
        <p:nvSpPr>
          <p:cNvPr id="25" name="Rounded Rectangle 24"/>
          <p:cNvSpPr/>
          <p:nvPr/>
        </p:nvSpPr>
        <p:spPr bwMode="auto">
          <a:xfrm>
            <a:off x="457200" y="4724400"/>
            <a:ext cx="2667000" cy="1219200"/>
          </a:xfrm>
          <a:prstGeom prst="roundRect">
            <a:avLst/>
          </a:prstGeom>
          <a:solidFill>
            <a:srgbClr val="CCFFCC"/>
          </a:solidFill>
          <a:ln w="381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rmAutofit/>
          </a:bodyPr>
          <a:lstStyle/>
          <a:p>
            <a:pPr marL="0" marR="0" indent="0" defTabSz="914400" rtl="0" eaLnBrk="1" fontAlgn="base" latinLnBrk="0" hangingPunct="1">
              <a:lnSpc>
                <a:spcPct val="100000"/>
              </a:lnSpc>
              <a:spcBef>
                <a:spcPct val="5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1" charset="-128"/>
              </a:rPr>
              <a:t>The assurance case</a:t>
            </a:r>
            <a:r>
              <a:rPr kumimoji="0" lang="en-US" sz="1800" b="1" i="0" u="none" strike="noStrike" cap="none" normalizeH="0" dirty="0" smtClean="0">
                <a:ln>
                  <a:noFill/>
                </a:ln>
                <a:solidFill>
                  <a:schemeClr val="tx1"/>
                </a:solidFill>
                <a:effectLst/>
                <a:latin typeface="Arial" charset="0"/>
                <a:ea typeface="ＭＳ Ｐゴシック" pitchFamily="1" charset="-128"/>
              </a:rPr>
              <a:t> is to be delivered and maintained with the system</a:t>
            </a:r>
            <a:endParaRPr kumimoji="0" lang="en-US" sz="18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6" name="Rounded Rectangle 5"/>
          <p:cNvSpPr/>
          <p:nvPr/>
        </p:nvSpPr>
        <p:spPr bwMode="auto">
          <a:xfrm>
            <a:off x="3505200" y="5562600"/>
            <a:ext cx="3124200" cy="381000"/>
          </a:xfrm>
          <a:prstGeom prst="roundRect">
            <a:avLst/>
          </a:prstGeom>
          <a:solidFill>
            <a:srgbClr val="CCFFCC"/>
          </a:solidFill>
          <a:ln w="381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rmAutofit/>
          </a:bodyPr>
          <a:lstStyle/>
          <a:p>
            <a:r>
              <a:rPr kumimoji="0" lang="en-US" sz="1800" b="1" i="0" u="none" strike="noStrike" cap="none" normalizeH="0" baseline="0" dirty="0" smtClean="0">
                <a:ln>
                  <a:noFill/>
                </a:ln>
                <a:solidFill>
                  <a:schemeClr val="tx1"/>
                </a:solidFill>
                <a:effectLst/>
                <a:latin typeface="Arial" charset="0"/>
                <a:ea typeface="ＭＳ Ｐゴシック" pitchFamily="1" charset="-128"/>
              </a:rPr>
              <a:t>This</a:t>
            </a:r>
            <a:r>
              <a:rPr lang="en-US" sz="1800" dirty="0"/>
              <a:t> </a:t>
            </a:r>
            <a:r>
              <a:rPr lang="en-US" sz="1800" dirty="0" smtClean="0"/>
              <a:t>definition is </a:t>
            </a:r>
            <a:r>
              <a:rPr lang="en-US" sz="1800" dirty="0"/>
              <a:t>recursive</a:t>
            </a:r>
            <a:endParaRPr kumimoji="0" lang="en-US" sz="1800" b="1" i="0" u="none" strike="noStrike" cap="none" normalizeH="0" baseline="0" dirty="0" smtClean="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312129484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type="title"/>
          </p:nvPr>
        </p:nvSpPr>
        <p:spPr>
          <a:xfrm>
            <a:off x="338138" y="304800"/>
            <a:ext cx="8501062" cy="394980"/>
          </a:xfrm>
        </p:spPr>
        <p:txBody>
          <a:bodyPr/>
          <a:lstStyle/>
          <a:p>
            <a:pPr eaLnBrk="1" hangingPunct="1"/>
            <a:r>
              <a:rPr lang="en-US" dirty="0"/>
              <a:t>Goal Structuring </a:t>
            </a:r>
            <a:r>
              <a:rPr lang="en-US" dirty="0" smtClean="0"/>
              <a:t>Notation (GSN) – Kelly 1998</a:t>
            </a:r>
            <a:endParaRPr lang="en-US" dirty="0"/>
          </a:p>
        </p:txBody>
      </p:sp>
      <p:sp>
        <p:nvSpPr>
          <p:cNvPr id="59396" name="Rectangle 3"/>
          <p:cNvSpPr>
            <a:spLocks noGrp="1" noChangeArrowheads="1"/>
          </p:cNvSpPr>
          <p:nvPr>
            <p:ph type="body" idx="1"/>
          </p:nvPr>
        </p:nvSpPr>
        <p:spPr/>
        <p:txBody>
          <a:bodyPr>
            <a:normAutofit fontScale="92500" lnSpcReduction="10000"/>
          </a:bodyPr>
          <a:lstStyle/>
          <a:p>
            <a:pPr>
              <a:spcAft>
                <a:spcPct val="100000"/>
              </a:spcAft>
            </a:pPr>
            <a:r>
              <a:rPr lang="en-US" dirty="0"/>
              <a:t>A specific </a:t>
            </a:r>
            <a:r>
              <a:rPr lang="en-US" dirty="0" smtClean="0"/>
              <a:t>notation for an </a:t>
            </a:r>
            <a:r>
              <a:rPr lang="en-US" dirty="0"/>
              <a:t>assurance case consistent with 15026-2.</a:t>
            </a:r>
          </a:p>
          <a:p>
            <a:pPr eaLnBrk="1" hangingPunct="1">
              <a:spcAft>
                <a:spcPct val="100000"/>
              </a:spcAft>
            </a:pPr>
            <a:r>
              <a:rPr lang="en-US" dirty="0" smtClean="0"/>
              <a:t>Developed to help organize and structure safety cases in a readily reviewable form</a:t>
            </a:r>
          </a:p>
          <a:p>
            <a:pPr eaLnBrk="1" hangingPunct="1">
              <a:spcAft>
                <a:spcPct val="100000"/>
              </a:spcAft>
            </a:pPr>
            <a:r>
              <a:rPr lang="en-US" dirty="0" smtClean="0"/>
              <a:t>Used successfully for over a decade to document safety cases for aircraft avionics, rail signaling, air traffic control, and nuclear reactor shutdown</a:t>
            </a:r>
            <a:endParaRPr lang="en-GB" dirty="0" smtClean="0"/>
          </a:p>
          <a:p>
            <a:pPr eaLnBrk="1" hangingPunct="1">
              <a:spcAft>
                <a:spcPct val="100000"/>
              </a:spcAft>
            </a:pPr>
            <a:r>
              <a:rPr lang="en-GB" dirty="0" smtClean="0"/>
              <a:t>Shows </a:t>
            </a:r>
            <a:r>
              <a:rPr lang="en-GB" dirty="0"/>
              <a:t>how </a:t>
            </a:r>
            <a:r>
              <a:rPr lang="en-GB" b="1" dirty="0">
                <a:solidFill>
                  <a:schemeClr val="accent2"/>
                </a:solidFill>
              </a:rPr>
              <a:t>claims</a:t>
            </a:r>
            <a:r>
              <a:rPr lang="en-GB" dirty="0"/>
              <a:t>	            are broken down into sub-claims,</a:t>
            </a:r>
          </a:p>
          <a:p>
            <a:pPr eaLnBrk="1" hangingPunct="1">
              <a:spcAft>
                <a:spcPct val="100000"/>
              </a:spcAft>
            </a:pPr>
            <a:r>
              <a:rPr lang="en-GB" dirty="0"/>
              <a:t>and eventually supported by </a:t>
            </a:r>
            <a:r>
              <a:rPr lang="en-GB" b="1" dirty="0" smtClean="0">
                <a:solidFill>
                  <a:schemeClr val="accent2"/>
                </a:solidFill>
              </a:rPr>
              <a:t>evidence               </a:t>
            </a:r>
            <a:r>
              <a:rPr lang="en-GB" dirty="0" smtClean="0"/>
              <a:t>or  </a:t>
            </a:r>
            <a:endParaRPr lang="en-GB" i="1" dirty="0"/>
          </a:p>
          <a:p>
            <a:pPr eaLnBrk="1" hangingPunct="1">
              <a:spcAft>
                <a:spcPct val="100000"/>
              </a:spcAft>
            </a:pPr>
            <a:r>
              <a:rPr lang="en-GB" dirty="0"/>
              <a:t>while making clear the argumentation </a:t>
            </a:r>
            <a:r>
              <a:rPr lang="en-GB" b="1" dirty="0">
                <a:solidFill>
                  <a:schemeClr val="accent2"/>
                </a:solidFill>
              </a:rPr>
              <a:t>strategies</a:t>
            </a:r>
            <a:r>
              <a:rPr lang="en-GB" dirty="0"/>
              <a:t>	        </a:t>
            </a:r>
            <a:r>
              <a:rPr lang="en-GB" dirty="0" smtClean="0"/>
              <a:t> adopted</a:t>
            </a:r>
            <a:r>
              <a:rPr lang="en-GB" dirty="0"/>
              <a:t>,</a:t>
            </a:r>
          </a:p>
          <a:p>
            <a:pPr eaLnBrk="1" hangingPunct="1">
              <a:spcAft>
                <a:spcPct val="100000"/>
              </a:spcAft>
            </a:pPr>
            <a:r>
              <a:rPr lang="en-GB" dirty="0"/>
              <a:t>the rationale for the approach (</a:t>
            </a:r>
            <a:r>
              <a:rPr lang="en-GB" b="1" dirty="0">
                <a:solidFill>
                  <a:schemeClr val="accent2"/>
                </a:solidFill>
              </a:rPr>
              <a:t>assumptions, justifications</a:t>
            </a:r>
            <a:r>
              <a:rPr lang="en-GB" dirty="0"/>
              <a:t>)</a:t>
            </a:r>
          </a:p>
          <a:p>
            <a:pPr eaLnBrk="1" hangingPunct="1">
              <a:spcAft>
                <a:spcPct val="100000"/>
              </a:spcAft>
            </a:pPr>
            <a:r>
              <a:rPr lang="en-GB" dirty="0"/>
              <a:t>and the </a:t>
            </a:r>
            <a:r>
              <a:rPr lang="en-GB" b="1" dirty="0">
                <a:solidFill>
                  <a:schemeClr val="accent2"/>
                </a:solidFill>
              </a:rPr>
              <a:t>context</a:t>
            </a:r>
            <a:r>
              <a:rPr lang="en-GB" dirty="0"/>
              <a:t>	                  in which claims are stated </a:t>
            </a:r>
            <a:endParaRPr lang="en-GB" dirty="0" smtClean="0"/>
          </a:p>
          <a:p>
            <a:pPr eaLnBrk="1" hangingPunct="1">
              <a:spcAft>
                <a:spcPct val="100000"/>
              </a:spcAft>
            </a:pPr>
            <a:endParaRPr lang="en-GB" dirty="0"/>
          </a:p>
        </p:txBody>
      </p:sp>
      <p:sp>
        <p:nvSpPr>
          <p:cNvPr id="11" name="Rectangle 10"/>
          <p:cNvSpPr/>
          <p:nvPr/>
        </p:nvSpPr>
        <p:spPr bwMode="auto">
          <a:xfrm>
            <a:off x="2895600" y="3352800"/>
            <a:ext cx="990600" cy="457200"/>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12" name="Parallelogram 11"/>
          <p:cNvSpPr/>
          <p:nvPr/>
        </p:nvSpPr>
        <p:spPr bwMode="auto">
          <a:xfrm>
            <a:off x="5791200" y="4419600"/>
            <a:ext cx="685800" cy="381000"/>
          </a:xfrm>
          <a:prstGeom prst="parallelogram">
            <a:avLst/>
          </a:prstGeom>
          <a:no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13" name="Oval 12"/>
          <p:cNvSpPr/>
          <p:nvPr/>
        </p:nvSpPr>
        <p:spPr bwMode="auto">
          <a:xfrm>
            <a:off x="4800600" y="3733800"/>
            <a:ext cx="685800" cy="685800"/>
          </a:xfrm>
          <a:prstGeom prst="ellipse">
            <a:avLst/>
          </a:prstGeom>
          <a:no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14" name="Rounded Rectangle 13"/>
          <p:cNvSpPr/>
          <p:nvPr/>
        </p:nvSpPr>
        <p:spPr bwMode="auto">
          <a:xfrm>
            <a:off x="6096000" y="3810000"/>
            <a:ext cx="1219200" cy="457200"/>
          </a:xfrm>
          <a:prstGeom prst="roundRect">
            <a:avLst/>
          </a:prstGeom>
          <a:no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15" name="Rounded Rectangle 14"/>
          <p:cNvSpPr/>
          <p:nvPr/>
        </p:nvSpPr>
        <p:spPr bwMode="auto">
          <a:xfrm>
            <a:off x="2362200" y="5410200"/>
            <a:ext cx="1066800" cy="457200"/>
          </a:xfrm>
          <a:prstGeom prst="roundRect">
            <a:avLst>
              <a:gd name="adj" fmla="val 50000"/>
            </a:avLst>
          </a:prstGeom>
          <a:no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grpSp>
        <p:nvGrpSpPr>
          <p:cNvPr id="3" name="Group 2"/>
          <p:cNvGrpSpPr/>
          <p:nvPr/>
        </p:nvGrpSpPr>
        <p:grpSpPr>
          <a:xfrm>
            <a:off x="7199312" y="4876800"/>
            <a:ext cx="1563688" cy="609600"/>
            <a:chOff x="7086600" y="4953000"/>
            <a:chExt cx="1563688" cy="609600"/>
          </a:xfrm>
        </p:grpSpPr>
        <p:sp>
          <p:nvSpPr>
            <p:cNvPr id="59402" name="Text Box 8"/>
            <p:cNvSpPr txBox="1">
              <a:spLocks noChangeArrowheads="1"/>
            </p:cNvSpPr>
            <p:nvPr/>
          </p:nvSpPr>
          <p:spPr bwMode="auto">
            <a:xfrm>
              <a:off x="7924800" y="5257800"/>
              <a:ext cx="725488" cy="304800"/>
            </a:xfrm>
            <a:prstGeom prst="rect">
              <a:avLst/>
            </a:prstGeom>
            <a:noFill/>
            <a:ln w="12700">
              <a:noFill/>
              <a:miter lim="800000"/>
              <a:headEnd/>
              <a:tailEnd/>
            </a:ln>
          </p:spPr>
          <p:txBody>
            <a:bodyPr>
              <a:prstTxWarp prst="textNoShape">
                <a:avLst/>
              </a:prstTxWarp>
              <a:spAutoFit/>
            </a:bodyPr>
            <a:lstStyle/>
            <a:p>
              <a:pPr algn="l" defTabSz="762000" eaLnBrk="0" hangingPunct="0"/>
              <a:r>
                <a:rPr lang="en-GB" sz="1400" b="1" dirty="0"/>
                <a:t>A/J</a:t>
              </a:r>
            </a:p>
          </p:txBody>
        </p:sp>
        <p:sp>
          <p:nvSpPr>
            <p:cNvPr id="16" name="Oval 15"/>
            <p:cNvSpPr/>
            <p:nvPr/>
          </p:nvSpPr>
          <p:spPr bwMode="auto">
            <a:xfrm>
              <a:off x="7086600" y="4953000"/>
              <a:ext cx="933450" cy="533400"/>
            </a:xfrm>
            <a:prstGeom prst="ellipse">
              <a:avLst/>
            </a:prstGeom>
            <a:no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grpSp>
    </p:spTree>
    <p:extLst>
      <p:ext uri="{BB962C8B-B14F-4D97-AF65-F5344CB8AC3E}">
        <p14:creationId xmlns:p14="http://schemas.microsoft.com/office/powerpoint/2010/main" val="31766447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138" y="304800"/>
            <a:ext cx="8501062" cy="394980"/>
          </a:xfrm>
        </p:spPr>
        <p:txBody>
          <a:bodyPr/>
          <a:lstStyle/>
          <a:p>
            <a:r>
              <a:rPr lang="en-US" dirty="0" smtClean="0"/>
              <a:t>Example: Battery Exhaustion – Part One</a:t>
            </a:r>
            <a:endParaRPr lang="en-US" dirty="0"/>
          </a:p>
        </p:txBody>
      </p:sp>
      <p:pic>
        <p:nvPicPr>
          <p:cNvPr id="91140" name="Picture 4"/>
          <p:cNvPicPr>
            <a:picLocks noChangeAspect="1" noChangeArrowheads="1"/>
          </p:cNvPicPr>
          <p:nvPr/>
        </p:nvPicPr>
        <p:blipFill>
          <a:blip r:embed="rId2" cstate="print"/>
          <a:srcRect/>
          <a:stretch>
            <a:fillRect/>
          </a:stretch>
        </p:blipFill>
        <p:spPr bwMode="auto">
          <a:xfrm>
            <a:off x="3567113" y="1241425"/>
            <a:ext cx="1038225" cy="733425"/>
          </a:xfrm>
          <a:prstGeom prst="rect">
            <a:avLst/>
          </a:prstGeom>
          <a:noFill/>
          <a:ln w="9525">
            <a:noFill/>
            <a:miter lim="800000"/>
            <a:headEnd/>
            <a:tailEnd/>
          </a:ln>
          <a:effectLst/>
        </p:spPr>
      </p:pic>
      <p:pic>
        <p:nvPicPr>
          <p:cNvPr id="91141" name="Picture 5"/>
          <p:cNvPicPr>
            <a:picLocks noChangeAspect="1" noChangeArrowheads="1"/>
          </p:cNvPicPr>
          <p:nvPr/>
        </p:nvPicPr>
        <p:blipFill>
          <a:blip r:embed="rId3" cstate="print"/>
          <a:srcRect/>
          <a:stretch>
            <a:fillRect/>
          </a:stretch>
        </p:blipFill>
        <p:spPr bwMode="auto">
          <a:xfrm>
            <a:off x="1624013" y="1966913"/>
            <a:ext cx="3438525" cy="1333500"/>
          </a:xfrm>
          <a:prstGeom prst="rect">
            <a:avLst/>
          </a:prstGeom>
          <a:noFill/>
          <a:ln w="9525">
            <a:noFill/>
            <a:miter lim="800000"/>
            <a:headEnd/>
            <a:tailEnd/>
          </a:ln>
          <a:effectLst/>
        </p:spPr>
      </p:pic>
      <p:pic>
        <p:nvPicPr>
          <p:cNvPr id="91142" name="Picture 6"/>
          <p:cNvPicPr>
            <a:picLocks noChangeAspect="1" noChangeArrowheads="1"/>
          </p:cNvPicPr>
          <p:nvPr/>
        </p:nvPicPr>
        <p:blipFill>
          <a:blip r:embed="rId4" cstate="print"/>
          <a:srcRect/>
          <a:stretch>
            <a:fillRect/>
          </a:stretch>
        </p:blipFill>
        <p:spPr bwMode="auto">
          <a:xfrm>
            <a:off x="1049338" y="3271838"/>
            <a:ext cx="3876675" cy="1352550"/>
          </a:xfrm>
          <a:prstGeom prst="rect">
            <a:avLst/>
          </a:prstGeom>
          <a:noFill/>
          <a:ln w="9525">
            <a:noFill/>
            <a:miter lim="800000"/>
            <a:headEnd/>
            <a:tailEnd/>
          </a:ln>
          <a:effectLst/>
        </p:spPr>
      </p:pic>
      <p:pic>
        <p:nvPicPr>
          <p:cNvPr id="91143" name="Picture 7"/>
          <p:cNvPicPr>
            <a:picLocks noChangeAspect="1" noChangeArrowheads="1"/>
          </p:cNvPicPr>
          <p:nvPr/>
        </p:nvPicPr>
        <p:blipFill>
          <a:blip r:embed="rId5" cstate="print"/>
          <a:srcRect/>
          <a:stretch>
            <a:fillRect/>
          </a:stretch>
        </p:blipFill>
        <p:spPr bwMode="auto">
          <a:xfrm>
            <a:off x="4659313" y="3600450"/>
            <a:ext cx="2085975" cy="1057275"/>
          </a:xfrm>
          <a:prstGeom prst="rect">
            <a:avLst/>
          </a:prstGeom>
          <a:noFill/>
          <a:ln w="9525">
            <a:noFill/>
            <a:miter lim="800000"/>
            <a:headEnd/>
            <a:tailEnd/>
          </a:ln>
          <a:effectLst/>
        </p:spPr>
      </p:pic>
      <p:pic>
        <p:nvPicPr>
          <p:cNvPr id="91144" name="Picture 8"/>
          <p:cNvPicPr>
            <a:picLocks noChangeAspect="1" noChangeArrowheads="1"/>
          </p:cNvPicPr>
          <p:nvPr/>
        </p:nvPicPr>
        <p:blipFill>
          <a:blip r:embed="rId6" cstate="print"/>
          <a:srcRect/>
          <a:stretch>
            <a:fillRect/>
          </a:stretch>
        </p:blipFill>
        <p:spPr bwMode="auto">
          <a:xfrm>
            <a:off x="3052763" y="4605338"/>
            <a:ext cx="1647825" cy="1066800"/>
          </a:xfrm>
          <a:prstGeom prst="rect">
            <a:avLst/>
          </a:prstGeom>
          <a:noFill/>
          <a:ln w="9525">
            <a:noFill/>
            <a:miter lim="800000"/>
            <a:headEnd/>
            <a:tailEnd/>
          </a:ln>
          <a:effectLst/>
        </p:spPr>
      </p:pic>
    </p:spTree>
    <p:extLst>
      <p:ext uri="{BB962C8B-B14F-4D97-AF65-F5344CB8AC3E}">
        <p14:creationId xmlns:p14="http://schemas.microsoft.com/office/powerpoint/2010/main" val="407747221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1141"/>
                                        </p:tgtEl>
                                        <p:attrNameLst>
                                          <p:attrName>style.visibility</p:attrName>
                                        </p:attrNameLst>
                                      </p:cBhvr>
                                      <p:to>
                                        <p:strVal val="visible"/>
                                      </p:to>
                                    </p:set>
                                    <p:animEffect transition="in" filter="dissolve">
                                      <p:cBhvr>
                                        <p:cTn id="7" dur="500"/>
                                        <p:tgtEl>
                                          <p:spTgt spid="911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1142"/>
                                        </p:tgtEl>
                                        <p:attrNameLst>
                                          <p:attrName>style.visibility</p:attrName>
                                        </p:attrNameLst>
                                      </p:cBhvr>
                                      <p:to>
                                        <p:strVal val="visible"/>
                                      </p:to>
                                    </p:set>
                                    <p:animEffect transition="in" filter="dissolve">
                                      <p:cBhvr>
                                        <p:cTn id="12" dur="500"/>
                                        <p:tgtEl>
                                          <p:spTgt spid="9114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1143"/>
                                        </p:tgtEl>
                                        <p:attrNameLst>
                                          <p:attrName>style.visibility</p:attrName>
                                        </p:attrNameLst>
                                      </p:cBhvr>
                                      <p:to>
                                        <p:strVal val="visible"/>
                                      </p:to>
                                    </p:set>
                                    <p:animEffect transition="in" filter="dissolve">
                                      <p:cBhvr>
                                        <p:cTn id="17" dur="500"/>
                                        <p:tgtEl>
                                          <p:spTgt spid="9114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1144"/>
                                        </p:tgtEl>
                                        <p:attrNameLst>
                                          <p:attrName>style.visibility</p:attrName>
                                        </p:attrNameLst>
                                      </p:cBhvr>
                                      <p:to>
                                        <p:strVal val="visible"/>
                                      </p:to>
                                    </p:set>
                                    <p:animEffect transition="in" filter="dissolve">
                                      <p:cBhvr>
                                        <p:cTn id="22" dur="500"/>
                                        <p:tgtEl>
                                          <p:spTgt spid="91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138" y="304800"/>
            <a:ext cx="8501062" cy="394980"/>
          </a:xfrm>
        </p:spPr>
        <p:txBody>
          <a:bodyPr/>
          <a:lstStyle/>
          <a:p>
            <a:r>
              <a:rPr lang="en-US" dirty="0" smtClean="0"/>
              <a:t>Example: Battery Exhaustion – </a:t>
            </a:r>
            <a:r>
              <a:rPr lang="en-US" dirty="0"/>
              <a:t>Part </a:t>
            </a:r>
            <a:r>
              <a:rPr lang="en-US" dirty="0" smtClean="0"/>
              <a:t>Two</a:t>
            </a:r>
            <a:endParaRPr lang="en-US" dirty="0"/>
          </a:p>
        </p:txBody>
      </p:sp>
      <p:pic>
        <p:nvPicPr>
          <p:cNvPr id="92167" name="Picture 7"/>
          <p:cNvPicPr>
            <a:picLocks noChangeAspect="1" noChangeArrowheads="1"/>
          </p:cNvPicPr>
          <p:nvPr/>
        </p:nvPicPr>
        <p:blipFill>
          <a:blip r:embed="rId2" cstate="print"/>
          <a:srcRect/>
          <a:stretch>
            <a:fillRect/>
          </a:stretch>
        </p:blipFill>
        <p:spPr bwMode="auto">
          <a:xfrm>
            <a:off x="1209675" y="3038475"/>
            <a:ext cx="2438400" cy="1533525"/>
          </a:xfrm>
          <a:prstGeom prst="rect">
            <a:avLst/>
          </a:prstGeom>
          <a:noFill/>
          <a:ln w="9525">
            <a:noFill/>
            <a:miter lim="800000"/>
            <a:headEnd/>
            <a:tailEnd/>
          </a:ln>
          <a:effectLst/>
        </p:spPr>
      </p:pic>
      <p:pic>
        <p:nvPicPr>
          <p:cNvPr id="92169" name="Picture 9"/>
          <p:cNvPicPr>
            <a:picLocks noChangeAspect="1" noChangeArrowheads="1"/>
          </p:cNvPicPr>
          <p:nvPr/>
        </p:nvPicPr>
        <p:blipFill>
          <a:blip r:embed="rId3" cstate="print"/>
          <a:srcRect/>
          <a:stretch>
            <a:fillRect/>
          </a:stretch>
        </p:blipFill>
        <p:spPr bwMode="auto">
          <a:xfrm>
            <a:off x="3548063" y="1262063"/>
            <a:ext cx="1647825" cy="742950"/>
          </a:xfrm>
          <a:prstGeom prst="rect">
            <a:avLst/>
          </a:prstGeom>
          <a:noFill/>
          <a:ln w="9525">
            <a:noFill/>
            <a:miter lim="800000"/>
            <a:headEnd/>
            <a:tailEnd/>
          </a:ln>
          <a:effectLst/>
        </p:spPr>
      </p:pic>
      <p:pic>
        <p:nvPicPr>
          <p:cNvPr id="92170" name="Picture 10"/>
          <p:cNvPicPr>
            <a:picLocks noChangeAspect="1" noChangeArrowheads="1"/>
          </p:cNvPicPr>
          <p:nvPr/>
        </p:nvPicPr>
        <p:blipFill>
          <a:blip r:embed="rId4" cstate="print"/>
          <a:srcRect/>
          <a:stretch>
            <a:fillRect/>
          </a:stretch>
        </p:blipFill>
        <p:spPr bwMode="auto">
          <a:xfrm>
            <a:off x="3609975" y="1938338"/>
            <a:ext cx="4000500" cy="1333500"/>
          </a:xfrm>
          <a:prstGeom prst="rect">
            <a:avLst/>
          </a:prstGeom>
          <a:noFill/>
          <a:ln w="9525">
            <a:noFill/>
            <a:miter lim="800000"/>
            <a:headEnd/>
            <a:tailEnd/>
          </a:ln>
          <a:effectLst/>
        </p:spPr>
      </p:pic>
      <p:pic>
        <p:nvPicPr>
          <p:cNvPr id="92171" name="Picture 11"/>
          <p:cNvPicPr>
            <a:picLocks noChangeAspect="1" noChangeArrowheads="1"/>
          </p:cNvPicPr>
          <p:nvPr/>
        </p:nvPicPr>
        <p:blipFill>
          <a:blip r:embed="rId5" cstate="print"/>
          <a:srcRect/>
          <a:stretch>
            <a:fillRect/>
          </a:stretch>
        </p:blipFill>
        <p:spPr bwMode="auto">
          <a:xfrm>
            <a:off x="3200400" y="3043238"/>
            <a:ext cx="4210050" cy="1524000"/>
          </a:xfrm>
          <a:prstGeom prst="rect">
            <a:avLst/>
          </a:prstGeom>
          <a:noFill/>
          <a:ln w="9525">
            <a:noFill/>
            <a:miter lim="800000"/>
            <a:headEnd/>
            <a:tailEnd/>
          </a:ln>
          <a:effectLst/>
        </p:spPr>
      </p:pic>
      <p:pic>
        <p:nvPicPr>
          <p:cNvPr id="92172" name="Picture 12"/>
          <p:cNvPicPr>
            <a:picLocks noChangeAspect="1" noChangeArrowheads="1"/>
          </p:cNvPicPr>
          <p:nvPr/>
        </p:nvPicPr>
        <p:blipFill>
          <a:blip r:embed="rId6" cstate="print"/>
          <a:srcRect/>
          <a:stretch>
            <a:fillRect/>
          </a:stretch>
        </p:blipFill>
        <p:spPr bwMode="auto">
          <a:xfrm>
            <a:off x="2162175" y="4564063"/>
            <a:ext cx="3695700" cy="1428750"/>
          </a:xfrm>
          <a:prstGeom prst="rect">
            <a:avLst/>
          </a:prstGeom>
          <a:noFill/>
          <a:ln w="9525">
            <a:noFill/>
            <a:miter lim="800000"/>
            <a:headEnd/>
            <a:tailEnd/>
          </a:ln>
          <a:effectLst/>
        </p:spPr>
      </p:pic>
    </p:spTree>
    <p:extLst>
      <p:ext uri="{BB962C8B-B14F-4D97-AF65-F5344CB8AC3E}">
        <p14:creationId xmlns:p14="http://schemas.microsoft.com/office/powerpoint/2010/main" val="25051355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2170"/>
                                        </p:tgtEl>
                                        <p:attrNameLst>
                                          <p:attrName>style.visibility</p:attrName>
                                        </p:attrNameLst>
                                      </p:cBhvr>
                                      <p:to>
                                        <p:strVal val="visible"/>
                                      </p:to>
                                    </p:set>
                                    <p:animEffect transition="in" filter="dissolve">
                                      <p:cBhvr>
                                        <p:cTn id="7" dur="500"/>
                                        <p:tgtEl>
                                          <p:spTgt spid="921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2167"/>
                                        </p:tgtEl>
                                        <p:attrNameLst>
                                          <p:attrName>style.visibility</p:attrName>
                                        </p:attrNameLst>
                                      </p:cBhvr>
                                      <p:to>
                                        <p:strVal val="visible"/>
                                      </p:to>
                                    </p:set>
                                    <p:animEffect transition="in" filter="dissolve">
                                      <p:cBhvr>
                                        <p:cTn id="12" dur="500"/>
                                        <p:tgtEl>
                                          <p:spTgt spid="9216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2171"/>
                                        </p:tgtEl>
                                        <p:attrNameLst>
                                          <p:attrName>style.visibility</p:attrName>
                                        </p:attrNameLst>
                                      </p:cBhvr>
                                      <p:to>
                                        <p:strVal val="visible"/>
                                      </p:to>
                                    </p:set>
                                    <p:animEffect transition="in" filter="dissolve">
                                      <p:cBhvr>
                                        <p:cTn id="17" dur="500"/>
                                        <p:tgtEl>
                                          <p:spTgt spid="9217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2172"/>
                                        </p:tgtEl>
                                        <p:attrNameLst>
                                          <p:attrName>style.visibility</p:attrName>
                                        </p:attrNameLst>
                                      </p:cBhvr>
                                      <p:to>
                                        <p:strVal val="visible"/>
                                      </p:to>
                                    </p:set>
                                    <p:animEffect transition="in" filter="dissolve">
                                      <p:cBhvr>
                                        <p:cTn id="22" dur="500"/>
                                        <p:tgtEl>
                                          <p:spTgt spid="92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6866" name="Picture 2"/>
          <p:cNvPicPr>
            <a:picLocks noChangeAspect="1" noChangeArrowheads="1"/>
          </p:cNvPicPr>
          <p:nvPr/>
        </p:nvPicPr>
        <p:blipFill>
          <a:blip r:embed="rId2" cstate="print"/>
          <a:srcRect/>
          <a:stretch>
            <a:fillRect/>
          </a:stretch>
        </p:blipFill>
        <p:spPr bwMode="auto">
          <a:xfrm>
            <a:off x="-47625" y="0"/>
            <a:ext cx="9191625" cy="7107786"/>
          </a:xfrm>
          <a:prstGeom prst="rect">
            <a:avLst/>
          </a:prstGeom>
          <a:noFill/>
          <a:ln w="9525">
            <a:noFill/>
            <a:miter lim="800000"/>
            <a:headEnd/>
            <a:tailEnd/>
          </a:ln>
        </p:spPr>
      </p:pic>
      <p:sp>
        <p:nvSpPr>
          <p:cNvPr id="5" name="TextBox 4"/>
          <p:cNvSpPr txBox="1"/>
          <p:nvPr/>
        </p:nvSpPr>
        <p:spPr>
          <a:xfrm>
            <a:off x="2057400" y="6258580"/>
            <a:ext cx="6934200" cy="523220"/>
          </a:xfrm>
          <a:prstGeom prst="rect">
            <a:avLst/>
          </a:prstGeom>
          <a:solidFill>
            <a:schemeClr val="accent1">
              <a:lumMod val="40000"/>
              <a:lumOff val="60000"/>
            </a:schemeClr>
          </a:solidFill>
        </p:spPr>
        <p:txBody>
          <a:bodyPr wrap="square" rtlCol="0">
            <a:spAutoFit/>
          </a:bodyPr>
          <a:lstStyle/>
          <a:p>
            <a:r>
              <a:rPr lang="en-US" sz="1400" dirty="0" smtClean="0"/>
              <a:t>Extracted from “Assuring Operational Systems — A Safety Case Study” by Simon Di </a:t>
            </a:r>
            <a:r>
              <a:rPr lang="en-US" sz="1400" dirty="0" err="1" smtClean="0"/>
              <a:t>Nucci</a:t>
            </a:r>
            <a:r>
              <a:rPr lang="en-US" sz="1400" dirty="0" smtClean="0"/>
              <a:t>, Systems and Software Technology Conference, 2008</a:t>
            </a:r>
            <a:endParaRPr lang="en-US" sz="1400" dirty="0"/>
          </a:p>
        </p:txBody>
      </p:sp>
    </p:spTree>
    <p:extLst>
      <p:ext uri="{BB962C8B-B14F-4D97-AF65-F5344CB8AC3E}">
        <p14:creationId xmlns:p14="http://schemas.microsoft.com/office/powerpoint/2010/main" val="335396847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3|35.4|0.9"/>
</p:tagLst>
</file>

<file path=ppt/tags/tag2.xml><?xml version="1.0" encoding="utf-8"?>
<p:tagLst xmlns:a="http://schemas.openxmlformats.org/drawingml/2006/main" xmlns:r="http://schemas.openxmlformats.org/officeDocument/2006/relationships" xmlns:p="http://schemas.openxmlformats.org/presentationml/2006/main">
  <p:tag name="TIMING" val="|19.2|0.6|0.3|0.4|0.6|0.4"/>
</p:tagLst>
</file>

<file path=ppt/tags/tag3.xml><?xml version="1.0" encoding="utf-8"?>
<p:tagLst xmlns:a="http://schemas.openxmlformats.org/drawingml/2006/main" xmlns:r="http://schemas.openxmlformats.org/officeDocument/2006/relationships" xmlns:p="http://schemas.openxmlformats.org/presentationml/2006/main">
  <p:tag name="TIMING" val="|3.6|3.1|1.5|2.1|1.1|1.9|1.1|7.4|1.4"/>
</p:tagLst>
</file>

<file path=ppt/tags/tag4.xml><?xml version="1.0" encoding="utf-8"?>
<p:tagLst xmlns:a="http://schemas.openxmlformats.org/drawingml/2006/main" xmlns:r="http://schemas.openxmlformats.org/officeDocument/2006/relationships" xmlns:p="http://schemas.openxmlformats.org/presentationml/2006/main">
  <p:tag name="TIMING" val="|4.1|10.2|2.9"/>
</p:tagLst>
</file>

<file path=ppt/tags/tag5.xml><?xml version="1.0" encoding="utf-8"?>
<p:tagLst xmlns:a="http://schemas.openxmlformats.org/drawingml/2006/main" xmlns:r="http://schemas.openxmlformats.org/officeDocument/2006/relationships" xmlns:p="http://schemas.openxmlformats.org/presentationml/2006/main">
  <p:tag name="TIMING" val="|33.8"/>
</p:tagLst>
</file>

<file path=ppt/theme/theme1.xml><?xml version="1.0" encoding="utf-8"?>
<a:theme xmlns:a="http://schemas.openxmlformats.org/drawingml/2006/main" name="presentation-fullcolor">
  <a:themeElements>
    <a:clrScheme name="">
      <a:dk1>
        <a:srgbClr val="000000"/>
      </a:dk1>
      <a:lt1>
        <a:srgbClr val="FFFFFF"/>
      </a:lt1>
      <a:dk2>
        <a:srgbClr val="000000"/>
      </a:dk2>
      <a:lt2>
        <a:srgbClr val="808080"/>
      </a:lt2>
      <a:accent1>
        <a:srgbClr val="0066FF"/>
      </a:accent1>
      <a:accent2>
        <a:srgbClr val="9933FF"/>
      </a:accent2>
      <a:accent3>
        <a:srgbClr val="FFFFFF"/>
      </a:accent3>
      <a:accent4>
        <a:srgbClr val="000000"/>
      </a:accent4>
      <a:accent5>
        <a:srgbClr val="AAB8FF"/>
      </a:accent5>
      <a:accent6>
        <a:srgbClr val="8A2DE7"/>
      </a:accent6>
      <a:hlink>
        <a:srgbClr val="3C4F82"/>
      </a:hlink>
      <a:folHlink>
        <a:srgbClr val="33CC33"/>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CA1FB"/>
        </a:solidFill>
        <a:ln w="38100"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rgbClr val="5CA1FB"/>
        </a:solidFill>
        <a:ln w="38100"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3399"/>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800000"/>
        </a:hlink>
        <a:folHlink>
          <a:srgbClr val="80000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66FF"/>
        </a:hlink>
        <a:folHlink>
          <a:srgbClr val="0066FF"/>
        </a:folHlink>
      </a:clrScheme>
      <a:clrMap bg1="lt1" tx1="dk1" bg2="lt2" tx2="dk2" accent1="accent1" accent2="accent2" accent3="accent3" accent4="accent4" accent5="accent5" accent6="accent6" hlink="hlink" folHlink="folHlink"/>
    </a:extraClrScheme>
    <a:extraClrScheme>
      <a:clrScheme name="Blank Presentation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3C4F82"/>
        </a:hlink>
        <a:folHlink>
          <a:srgbClr val="0066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B17B50F0-A7A2-4F08-B7B0-7BD53C084C56}" vid="{8913C94E-9336-4C7E-A817-69736CA8537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610</TotalTime>
  <Words>949</Words>
  <Application>Microsoft Macintosh PowerPoint</Application>
  <PresentationFormat>On-screen Show (4:3)</PresentationFormat>
  <Paragraphs>140</Paragraphs>
  <Slides>19</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presentation-fullcolor</vt:lpstr>
      <vt:lpstr>Acrobat Document</vt:lpstr>
      <vt:lpstr>Assurance Cases</vt:lpstr>
      <vt:lpstr>PowerPoint Presentation</vt:lpstr>
      <vt:lpstr>Overview</vt:lpstr>
      <vt:lpstr>Maturity of Assurance Case Technology</vt:lpstr>
      <vt:lpstr>ISO/IEC 15026-2: Assurance Case</vt:lpstr>
      <vt:lpstr>Goal Structuring Notation (GSN) – Kelly 1998</vt:lpstr>
      <vt:lpstr>Example: Battery Exhaustion – Part One</vt:lpstr>
      <vt:lpstr>Example: Battery Exhaustion – Part Two</vt:lpstr>
      <vt:lpstr>PowerPoint Presentation</vt:lpstr>
      <vt:lpstr>PowerPoint Presentation</vt:lpstr>
      <vt:lpstr>What confidence should be placed on an AC?</vt:lpstr>
      <vt:lpstr>The Basis for Confidence in a Claim</vt:lpstr>
      <vt:lpstr>Eliminative Induction</vt:lpstr>
      <vt:lpstr>What confidence should be placed on an AC?</vt:lpstr>
      <vt:lpstr>A Small Example</vt:lpstr>
      <vt:lpstr>Key Ideas</vt:lpstr>
      <vt:lpstr>Other State of the Art</vt:lpstr>
      <vt:lpstr>Concluding Thoughts</vt:lpstr>
      <vt:lpstr>Contact Information</vt:lpstr>
    </vt:vector>
  </TitlesOfParts>
  <Company>Software Engineering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SEI Presentation (Full Color): Preformatted Design and Template Items</dc:title>
  <dc:creator>Mary Van Tyne</dc:creator>
  <cp:lastModifiedBy>Chuck Weinstock</cp:lastModifiedBy>
  <cp:revision>75</cp:revision>
  <cp:lastPrinted>2006-06-21T20:45:34Z</cp:lastPrinted>
  <dcterms:created xsi:type="dcterms:W3CDTF">2013-12-16T13:47:47Z</dcterms:created>
  <dcterms:modified xsi:type="dcterms:W3CDTF">2015-01-23T15:52:26Z</dcterms:modified>
</cp:coreProperties>
</file>