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1" r:id="rId3"/>
    <p:sldId id="280" r:id="rId4"/>
    <p:sldId id="265" r:id="rId5"/>
    <p:sldId id="264" r:id="rId6"/>
    <p:sldId id="274" r:id="rId7"/>
    <p:sldId id="278" r:id="rId8"/>
    <p:sldId id="270" r:id="rId9"/>
    <p:sldId id="258" r:id="rId10"/>
    <p:sldId id="281" r:id="rId11"/>
    <p:sldId id="275" r:id="rId12"/>
    <p:sldId id="283" r:id="rId13"/>
    <p:sldId id="267" r:id="rId14"/>
    <p:sldId id="25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F4E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823" autoAdjust="0"/>
  </p:normalViewPr>
  <p:slideViewPr>
    <p:cSldViewPr snapToGrid="0" snapToObjects="1">
      <p:cViewPr varScale="1">
        <p:scale>
          <a:sx n="74" d="100"/>
          <a:sy n="74" d="100"/>
        </p:scale>
        <p:origin x="126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BFCAC8-C389-1549-A186-494A52953D20}"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2FDD9B-E0C6-444A-8E2D-B993D0EB137C}" type="slidenum">
              <a:rPr lang="en-US" smtClean="0"/>
              <a:t>‹#›</a:t>
            </a:fld>
            <a:endParaRPr lang="en-US"/>
          </a:p>
        </p:txBody>
      </p:sp>
    </p:spTree>
    <p:extLst>
      <p:ext uri="{BB962C8B-B14F-4D97-AF65-F5344CB8AC3E}">
        <p14:creationId xmlns:p14="http://schemas.microsoft.com/office/powerpoint/2010/main" val="398142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BFCAC8-C389-1549-A186-494A52953D20}"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2FDD9B-E0C6-444A-8E2D-B993D0EB137C}" type="slidenum">
              <a:rPr lang="en-US" smtClean="0"/>
              <a:t>‹#›</a:t>
            </a:fld>
            <a:endParaRPr lang="en-US"/>
          </a:p>
        </p:txBody>
      </p:sp>
    </p:spTree>
    <p:extLst>
      <p:ext uri="{BB962C8B-B14F-4D97-AF65-F5344CB8AC3E}">
        <p14:creationId xmlns:p14="http://schemas.microsoft.com/office/powerpoint/2010/main" val="3237016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BFCAC8-C389-1549-A186-494A52953D20}"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2FDD9B-E0C6-444A-8E2D-B993D0EB137C}" type="slidenum">
              <a:rPr lang="en-US" smtClean="0"/>
              <a:t>‹#›</a:t>
            </a:fld>
            <a:endParaRPr lang="en-US"/>
          </a:p>
        </p:txBody>
      </p:sp>
    </p:spTree>
    <p:extLst>
      <p:ext uri="{BB962C8B-B14F-4D97-AF65-F5344CB8AC3E}">
        <p14:creationId xmlns:p14="http://schemas.microsoft.com/office/powerpoint/2010/main" val="3198163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BFCAC8-C389-1549-A186-494A52953D20}"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2FDD9B-E0C6-444A-8E2D-B993D0EB137C}" type="slidenum">
              <a:rPr lang="en-US" smtClean="0"/>
              <a:t>‹#›</a:t>
            </a:fld>
            <a:endParaRPr lang="en-US"/>
          </a:p>
        </p:txBody>
      </p:sp>
    </p:spTree>
    <p:extLst>
      <p:ext uri="{BB962C8B-B14F-4D97-AF65-F5344CB8AC3E}">
        <p14:creationId xmlns:p14="http://schemas.microsoft.com/office/powerpoint/2010/main" val="3419186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BFCAC8-C389-1549-A186-494A52953D20}"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2FDD9B-E0C6-444A-8E2D-B993D0EB137C}" type="slidenum">
              <a:rPr lang="en-US" smtClean="0"/>
              <a:t>‹#›</a:t>
            </a:fld>
            <a:endParaRPr lang="en-US"/>
          </a:p>
        </p:txBody>
      </p:sp>
    </p:spTree>
    <p:extLst>
      <p:ext uri="{BB962C8B-B14F-4D97-AF65-F5344CB8AC3E}">
        <p14:creationId xmlns:p14="http://schemas.microsoft.com/office/powerpoint/2010/main" val="3266381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BFCAC8-C389-1549-A186-494A52953D20}" type="datetimeFigureOut">
              <a:rPr lang="en-US" smtClean="0"/>
              <a:t>1/21/2014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2FDD9B-E0C6-444A-8E2D-B993D0EB137C}" type="slidenum">
              <a:rPr lang="en-US" smtClean="0"/>
              <a:t>‹#›</a:t>
            </a:fld>
            <a:endParaRPr lang="en-US"/>
          </a:p>
        </p:txBody>
      </p:sp>
    </p:spTree>
    <p:extLst>
      <p:ext uri="{BB962C8B-B14F-4D97-AF65-F5344CB8AC3E}">
        <p14:creationId xmlns:p14="http://schemas.microsoft.com/office/powerpoint/2010/main" val="2975771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BFCAC8-C389-1549-A186-494A52953D20}" type="datetimeFigureOut">
              <a:rPr lang="en-US" smtClean="0"/>
              <a:t>1/21/2014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2FDD9B-E0C6-444A-8E2D-B993D0EB137C}" type="slidenum">
              <a:rPr lang="en-US" smtClean="0"/>
              <a:t>‹#›</a:t>
            </a:fld>
            <a:endParaRPr lang="en-US"/>
          </a:p>
        </p:txBody>
      </p:sp>
    </p:spTree>
    <p:extLst>
      <p:ext uri="{BB962C8B-B14F-4D97-AF65-F5344CB8AC3E}">
        <p14:creationId xmlns:p14="http://schemas.microsoft.com/office/powerpoint/2010/main" val="3550604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BFCAC8-C389-1549-A186-494A52953D20}" type="datetimeFigureOut">
              <a:rPr lang="en-US" smtClean="0"/>
              <a:t>1/21/2014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2FDD9B-E0C6-444A-8E2D-B993D0EB137C}" type="slidenum">
              <a:rPr lang="en-US" smtClean="0"/>
              <a:t>‹#›</a:t>
            </a:fld>
            <a:endParaRPr lang="en-US"/>
          </a:p>
        </p:txBody>
      </p:sp>
    </p:spTree>
    <p:extLst>
      <p:ext uri="{BB962C8B-B14F-4D97-AF65-F5344CB8AC3E}">
        <p14:creationId xmlns:p14="http://schemas.microsoft.com/office/powerpoint/2010/main" val="2982517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BFCAC8-C389-1549-A186-494A52953D20}" type="datetimeFigureOut">
              <a:rPr lang="en-US" smtClean="0"/>
              <a:t>1/21/2014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2FDD9B-E0C6-444A-8E2D-B993D0EB137C}" type="slidenum">
              <a:rPr lang="en-US" smtClean="0"/>
              <a:t>‹#›</a:t>
            </a:fld>
            <a:endParaRPr lang="en-US"/>
          </a:p>
        </p:txBody>
      </p:sp>
    </p:spTree>
    <p:extLst>
      <p:ext uri="{BB962C8B-B14F-4D97-AF65-F5344CB8AC3E}">
        <p14:creationId xmlns:p14="http://schemas.microsoft.com/office/powerpoint/2010/main" val="3900280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BFCAC8-C389-1549-A186-494A52953D20}" type="datetimeFigureOut">
              <a:rPr lang="en-US" smtClean="0"/>
              <a:t>1/21/2014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2FDD9B-E0C6-444A-8E2D-B993D0EB137C}" type="slidenum">
              <a:rPr lang="en-US" smtClean="0"/>
              <a:t>‹#›</a:t>
            </a:fld>
            <a:endParaRPr lang="en-US"/>
          </a:p>
        </p:txBody>
      </p:sp>
    </p:spTree>
    <p:extLst>
      <p:ext uri="{BB962C8B-B14F-4D97-AF65-F5344CB8AC3E}">
        <p14:creationId xmlns:p14="http://schemas.microsoft.com/office/powerpoint/2010/main" val="1269252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BFCAC8-C389-1549-A186-494A52953D20}" type="datetimeFigureOut">
              <a:rPr lang="en-US" smtClean="0"/>
              <a:t>1/21/2014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2FDD9B-E0C6-444A-8E2D-B993D0EB137C}" type="slidenum">
              <a:rPr lang="en-US" smtClean="0"/>
              <a:t>‹#›</a:t>
            </a:fld>
            <a:endParaRPr lang="en-US"/>
          </a:p>
        </p:txBody>
      </p:sp>
    </p:spTree>
    <p:extLst>
      <p:ext uri="{BB962C8B-B14F-4D97-AF65-F5344CB8AC3E}">
        <p14:creationId xmlns:p14="http://schemas.microsoft.com/office/powerpoint/2010/main" val="2780283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FCAC8-C389-1549-A186-494A52953D20}" type="datetimeFigureOut">
              <a:rPr lang="en-US" smtClean="0"/>
              <a:t>1/21/2014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2FDD9B-E0C6-444A-8E2D-B993D0EB137C}" type="slidenum">
              <a:rPr lang="en-US" smtClean="0"/>
              <a:t>‹#›</a:t>
            </a:fld>
            <a:endParaRPr lang="en-US"/>
          </a:p>
        </p:txBody>
      </p:sp>
    </p:spTree>
    <p:extLst>
      <p:ext uri="{BB962C8B-B14F-4D97-AF65-F5344CB8AC3E}">
        <p14:creationId xmlns:p14="http://schemas.microsoft.com/office/powerpoint/2010/main" val="293825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50925"/>
            <a:ext cx="7772400" cy="1470025"/>
          </a:xfrm>
        </p:spPr>
        <p:txBody>
          <a:bodyPr/>
          <a:lstStyle/>
          <a:p>
            <a:r>
              <a:rPr lang="en-US" dirty="0"/>
              <a:t>A Quorum Detection Algorithm for Tracking APT Infections</a:t>
            </a:r>
          </a:p>
        </p:txBody>
      </p:sp>
      <p:sp>
        <p:nvSpPr>
          <p:cNvPr id="3" name="Subtitle 2"/>
          <p:cNvSpPr>
            <a:spLocks noGrp="1"/>
          </p:cNvSpPr>
          <p:nvPr>
            <p:ph type="subTitle" idx="1"/>
          </p:nvPr>
        </p:nvSpPr>
        <p:spPr>
          <a:xfrm>
            <a:off x="0" y="3547533"/>
            <a:ext cx="9144000" cy="2790922"/>
          </a:xfrm>
        </p:spPr>
        <p:txBody>
          <a:bodyPr>
            <a:normAutofit fontScale="92500"/>
          </a:bodyPr>
          <a:lstStyle/>
          <a:p>
            <a:r>
              <a:rPr lang="en-US" dirty="0" smtClean="0"/>
              <a:t>C3E January 13 2014</a:t>
            </a:r>
          </a:p>
          <a:p>
            <a:endParaRPr lang="en-US" dirty="0" smtClean="0"/>
          </a:p>
          <a:p>
            <a:r>
              <a:rPr lang="en-US" sz="3000" dirty="0" err="1" smtClean="0"/>
              <a:t>Shalini</a:t>
            </a:r>
            <a:r>
              <a:rPr lang="en-US" sz="3000" dirty="0" smtClean="0"/>
              <a:t> </a:t>
            </a:r>
            <a:r>
              <a:rPr lang="en-US" sz="3000" dirty="0" err="1" smtClean="0"/>
              <a:t>Ghosh</a:t>
            </a:r>
            <a:r>
              <a:rPr lang="en-US" sz="3000" dirty="0" smtClean="0"/>
              <a:t>, Patrick Lincoln, Phil </a:t>
            </a:r>
            <a:r>
              <a:rPr lang="en-US" sz="3000" dirty="0" err="1" smtClean="0"/>
              <a:t>Porras</a:t>
            </a:r>
            <a:r>
              <a:rPr lang="en-US" sz="3000" dirty="0" smtClean="0"/>
              <a:t>, </a:t>
            </a:r>
            <a:r>
              <a:rPr lang="en-US" sz="3000" dirty="0" err="1" smtClean="0"/>
              <a:t>Vinod</a:t>
            </a:r>
            <a:r>
              <a:rPr lang="en-US" sz="3000" dirty="0" smtClean="0"/>
              <a:t> </a:t>
            </a:r>
            <a:r>
              <a:rPr lang="en-US" sz="3000" dirty="0" err="1" smtClean="0"/>
              <a:t>Yegneswaran</a:t>
            </a:r>
            <a:endParaRPr lang="en-US" sz="3000" dirty="0" smtClean="0"/>
          </a:p>
          <a:p>
            <a:r>
              <a:rPr lang="en-US" sz="3000" dirty="0" smtClean="0"/>
              <a:t>Computer Science Lab</a:t>
            </a:r>
          </a:p>
          <a:p>
            <a:r>
              <a:rPr lang="en-US" sz="3000" dirty="0" smtClean="0"/>
              <a:t>SRI International</a:t>
            </a:r>
          </a:p>
          <a:p>
            <a:endParaRPr lang="en-US" dirty="0" smtClean="0"/>
          </a:p>
        </p:txBody>
      </p:sp>
    </p:spTree>
    <p:extLst>
      <p:ext uri="{BB962C8B-B14F-4D97-AF65-F5344CB8AC3E}">
        <p14:creationId xmlns:p14="http://schemas.microsoft.com/office/powerpoint/2010/main" val="37432902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30779"/>
          </a:xfrm>
        </p:spPr>
        <p:txBody>
          <a:bodyPr>
            <a:normAutofit/>
          </a:bodyPr>
          <a:lstStyle/>
          <a:p>
            <a:r>
              <a:rPr lang="en-US" sz="3600" b="1" dirty="0" smtClean="0"/>
              <a:t>Example</a:t>
            </a:r>
            <a:r>
              <a:rPr lang="en-US" sz="3600" b="1" smtClean="0"/>
              <a:t>: </a:t>
            </a:r>
            <a:r>
              <a:rPr lang="en-US" sz="3600" b="1"/>
              <a:t>P</a:t>
            </a:r>
            <a:r>
              <a:rPr lang="en-US" sz="3600" b="1" smtClean="0"/>
              <a:t>attern </a:t>
            </a:r>
            <a:r>
              <a:rPr lang="en-US" sz="3600" b="1" dirty="0" smtClean="0"/>
              <a:t>of APT on March 6</a:t>
            </a:r>
            <a:endParaRPr lang="en-US" sz="3600" b="1" dirty="0"/>
          </a:p>
        </p:txBody>
      </p:sp>
      <p:sp>
        <p:nvSpPr>
          <p:cNvPr id="3" name="Content Placeholder 2"/>
          <p:cNvSpPr>
            <a:spLocks noGrp="1"/>
          </p:cNvSpPr>
          <p:nvPr>
            <p:ph idx="1"/>
          </p:nvPr>
        </p:nvSpPr>
        <p:spPr>
          <a:xfrm>
            <a:off x="457200" y="1206500"/>
            <a:ext cx="8229600" cy="4919663"/>
          </a:xfrm>
        </p:spPr>
        <p:txBody>
          <a:bodyPr>
            <a:normAutofit fontScale="47500" lnSpcReduction="20000"/>
          </a:bodyPr>
          <a:lstStyle/>
          <a:p>
            <a:pPr marL="0" indent="0">
              <a:buNone/>
            </a:pPr>
            <a:endParaRPr lang="en-US" b="1" i="1" dirty="0" smtClean="0">
              <a:solidFill>
                <a:schemeClr val="bg2">
                  <a:lumMod val="50000"/>
                </a:schemeClr>
              </a:solidFill>
            </a:endParaRPr>
          </a:p>
          <a:p>
            <a:pPr marL="0" indent="0">
              <a:buNone/>
            </a:pPr>
            <a:endParaRPr lang="en-US" b="1" i="1" dirty="0">
              <a:solidFill>
                <a:schemeClr val="bg2">
                  <a:lumMod val="50000"/>
                </a:schemeClr>
              </a:solidFill>
            </a:endParaRPr>
          </a:p>
          <a:p>
            <a:pPr marL="0" indent="0">
              <a:buNone/>
            </a:pPr>
            <a:r>
              <a:rPr lang="en-US" b="1" i="1" dirty="0" smtClean="0">
                <a:solidFill>
                  <a:schemeClr val="bg2">
                    <a:lumMod val="50000"/>
                  </a:schemeClr>
                </a:solidFill>
              </a:rPr>
              <a:t>74.92.44.97</a:t>
            </a:r>
            <a:r>
              <a:rPr lang="en-US" dirty="0" smtClean="0"/>
              <a:t>,74.92.185.4</a:t>
            </a:r>
            <a:r>
              <a:rPr lang="en-US" dirty="0"/>
              <a:t>,</a:t>
            </a:r>
            <a:r>
              <a:rPr lang="en-US" dirty="0">
                <a:solidFill>
                  <a:srgbClr val="FF0000"/>
                </a:solidFill>
              </a:rPr>
              <a:t>aejqxgsy.e2</a:t>
            </a:r>
            <a:r>
              <a:rPr lang="en-US" dirty="0"/>
              <a:t>,1,0,0,0,252.153.165.50,aejqxgsy.e2,2013-03-</a:t>
            </a:r>
            <a:r>
              <a:rPr lang="en-US" dirty="0" smtClean="0"/>
              <a:t>06, </a:t>
            </a:r>
            <a:r>
              <a:rPr lang="en-US" b="1" dirty="0" smtClean="0">
                <a:solidFill>
                  <a:schemeClr val="accent6">
                    <a:lumMod val="60000"/>
                    <a:lumOff val="40000"/>
                  </a:schemeClr>
                </a:solidFill>
              </a:rPr>
              <a:t>13</a:t>
            </a:r>
            <a:r>
              <a:rPr lang="en-US" b="1" dirty="0">
                <a:solidFill>
                  <a:schemeClr val="accent6">
                    <a:lumMod val="60000"/>
                    <a:lumOff val="40000"/>
                  </a:schemeClr>
                </a:solidFill>
              </a:rPr>
              <a:t>:42:05</a:t>
            </a:r>
          </a:p>
          <a:p>
            <a:pPr marL="0" indent="0">
              <a:buNone/>
            </a:pPr>
            <a:r>
              <a:rPr lang="en-US" b="1" i="1" dirty="0">
                <a:solidFill>
                  <a:schemeClr val="tx2">
                    <a:lumMod val="75000"/>
                  </a:schemeClr>
                </a:solidFill>
              </a:rPr>
              <a:t>74.92.150.220</a:t>
            </a:r>
            <a:r>
              <a:rPr lang="en-US" dirty="0"/>
              <a:t>,74.92.185.4,</a:t>
            </a:r>
            <a:r>
              <a:rPr lang="en-US" dirty="0">
                <a:solidFill>
                  <a:srgbClr val="FF0000"/>
                </a:solidFill>
              </a:rPr>
              <a:t>aejqxgsy.e2</a:t>
            </a:r>
            <a:r>
              <a:rPr lang="en-US" dirty="0"/>
              <a:t>,1,0,0,0,252.153.165.50,aejqxgsy.e2,2013-03-</a:t>
            </a:r>
            <a:r>
              <a:rPr lang="en-US" dirty="0" smtClean="0"/>
              <a:t>06, </a:t>
            </a:r>
            <a:r>
              <a:rPr lang="en-US" b="1" dirty="0" smtClean="0">
                <a:solidFill>
                  <a:srgbClr val="FAC090"/>
                </a:solidFill>
              </a:rPr>
              <a:t>13</a:t>
            </a:r>
            <a:r>
              <a:rPr lang="en-US" b="1" dirty="0">
                <a:solidFill>
                  <a:srgbClr val="FAC090"/>
                </a:solidFill>
              </a:rPr>
              <a:t>:53:02</a:t>
            </a:r>
          </a:p>
          <a:p>
            <a:pPr marL="0" indent="0">
              <a:buNone/>
            </a:pPr>
            <a:r>
              <a:rPr lang="en-US" b="1" i="1" dirty="0">
                <a:solidFill>
                  <a:schemeClr val="accent2">
                    <a:lumMod val="75000"/>
                  </a:schemeClr>
                </a:solidFill>
              </a:rPr>
              <a:t>74.92.227.1</a:t>
            </a:r>
            <a:r>
              <a:rPr lang="en-US" dirty="0"/>
              <a:t>,74.92.185.4,</a:t>
            </a:r>
            <a:r>
              <a:rPr lang="en-US" dirty="0">
                <a:solidFill>
                  <a:srgbClr val="FF0000"/>
                </a:solidFill>
              </a:rPr>
              <a:t>aejqxgsy.e2</a:t>
            </a:r>
            <a:r>
              <a:rPr lang="en-US" dirty="0"/>
              <a:t>,1,0,0,0,252.153.165.50,aejqxgsy.e2,2013-03-</a:t>
            </a:r>
            <a:r>
              <a:rPr lang="en-US" dirty="0" smtClean="0"/>
              <a:t>06,</a:t>
            </a:r>
            <a:r>
              <a:rPr lang="en-US" dirty="0"/>
              <a:t> </a:t>
            </a:r>
            <a:r>
              <a:rPr lang="en-US" b="1" dirty="0" smtClean="0">
                <a:solidFill>
                  <a:schemeClr val="accent6">
                    <a:lumMod val="60000"/>
                    <a:lumOff val="40000"/>
                  </a:schemeClr>
                </a:solidFill>
              </a:rPr>
              <a:t>14</a:t>
            </a:r>
            <a:r>
              <a:rPr lang="en-US" b="1" dirty="0">
                <a:solidFill>
                  <a:schemeClr val="accent6">
                    <a:lumMod val="60000"/>
                    <a:lumOff val="40000"/>
                  </a:schemeClr>
                </a:solidFill>
              </a:rPr>
              <a:t>:04:37</a:t>
            </a:r>
          </a:p>
          <a:p>
            <a:pPr marL="0" indent="0">
              <a:buNone/>
            </a:pPr>
            <a:endParaRPr lang="en-US" dirty="0" smtClean="0"/>
          </a:p>
          <a:p>
            <a:pPr marL="0" indent="0">
              <a:buNone/>
            </a:pPr>
            <a:endParaRPr lang="en-US" dirty="0" smtClean="0"/>
          </a:p>
          <a:p>
            <a:pPr marL="0" indent="0">
              <a:buNone/>
            </a:pPr>
            <a:endParaRPr lang="en-US" dirty="0" smtClean="0"/>
          </a:p>
          <a:p>
            <a:pPr marL="0" indent="0">
              <a:buNone/>
            </a:pPr>
            <a:r>
              <a:rPr lang="en-US" b="1" i="1" dirty="0" smtClean="0">
                <a:solidFill>
                  <a:srgbClr val="948A54"/>
                </a:solidFill>
              </a:rPr>
              <a:t>74.92.44.97</a:t>
            </a:r>
            <a:r>
              <a:rPr lang="en-US" dirty="0" smtClean="0"/>
              <a:t>,74.92.185.4</a:t>
            </a:r>
            <a:r>
              <a:rPr lang="en-US" dirty="0"/>
              <a:t>,</a:t>
            </a:r>
            <a:r>
              <a:rPr lang="en-US" dirty="0">
                <a:solidFill>
                  <a:srgbClr val="0000FF"/>
                </a:solidFill>
              </a:rPr>
              <a:t>augerhost.e2</a:t>
            </a:r>
            <a:r>
              <a:rPr lang="en-US" dirty="0"/>
              <a:t>,1,0,0,0,252.153.165.75,augerhost.e2,2013-03-</a:t>
            </a:r>
            <a:r>
              <a:rPr lang="en-US" dirty="0" smtClean="0"/>
              <a:t>06, </a:t>
            </a:r>
            <a:r>
              <a:rPr lang="en-US" b="1" dirty="0" smtClean="0">
                <a:solidFill>
                  <a:srgbClr val="FAC090"/>
                </a:solidFill>
              </a:rPr>
              <a:t>13</a:t>
            </a:r>
            <a:r>
              <a:rPr lang="en-US" b="1" dirty="0">
                <a:solidFill>
                  <a:srgbClr val="FAC090"/>
                </a:solidFill>
              </a:rPr>
              <a:t>:42:05</a:t>
            </a:r>
          </a:p>
          <a:p>
            <a:pPr marL="0" indent="0">
              <a:buNone/>
            </a:pPr>
            <a:r>
              <a:rPr lang="en-US" b="1" i="1" dirty="0">
                <a:solidFill>
                  <a:srgbClr val="17375E"/>
                </a:solidFill>
              </a:rPr>
              <a:t>74.92.150.220</a:t>
            </a:r>
            <a:r>
              <a:rPr lang="en-US" dirty="0"/>
              <a:t>,74.92.185.4,</a:t>
            </a:r>
            <a:r>
              <a:rPr lang="en-US" dirty="0">
                <a:solidFill>
                  <a:srgbClr val="0000FF"/>
                </a:solidFill>
              </a:rPr>
              <a:t>augerhost.e2</a:t>
            </a:r>
            <a:r>
              <a:rPr lang="en-US" dirty="0"/>
              <a:t>,1,0,0,0,252.153.165.75,augerhost.e2,2013-03-</a:t>
            </a:r>
            <a:r>
              <a:rPr lang="en-US" dirty="0" smtClean="0"/>
              <a:t>06,</a:t>
            </a:r>
            <a:r>
              <a:rPr lang="en-US" b="1" dirty="0" smtClean="0">
                <a:solidFill>
                  <a:srgbClr val="FAC090"/>
                </a:solidFill>
              </a:rPr>
              <a:t> 13</a:t>
            </a:r>
            <a:r>
              <a:rPr lang="en-US" b="1" dirty="0">
                <a:solidFill>
                  <a:srgbClr val="FAC090"/>
                </a:solidFill>
              </a:rPr>
              <a:t>:53:02</a:t>
            </a:r>
          </a:p>
          <a:p>
            <a:pPr marL="0" indent="0">
              <a:buNone/>
            </a:pPr>
            <a:r>
              <a:rPr lang="en-US" b="1" i="1" dirty="0">
                <a:solidFill>
                  <a:srgbClr val="953735"/>
                </a:solidFill>
              </a:rPr>
              <a:t>74.92.227.1</a:t>
            </a:r>
            <a:r>
              <a:rPr lang="en-US" dirty="0"/>
              <a:t>,74.92.185.4,</a:t>
            </a:r>
            <a:r>
              <a:rPr lang="en-US" dirty="0">
                <a:solidFill>
                  <a:srgbClr val="0000FF"/>
                </a:solidFill>
              </a:rPr>
              <a:t>augerhost.e2</a:t>
            </a:r>
            <a:r>
              <a:rPr lang="en-US" dirty="0"/>
              <a:t>,1,0,0,0,252.153.165.75,augerhost.e2,2013-03-</a:t>
            </a:r>
            <a:r>
              <a:rPr lang="en-US" dirty="0" smtClean="0"/>
              <a:t>06,</a:t>
            </a:r>
            <a:r>
              <a:rPr lang="en-US" dirty="0"/>
              <a:t> </a:t>
            </a:r>
            <a:r>
              <a:rPr lang="en-US" b="1" dirty="0" smtClean="0">
                <a:solidFill>
                  <a:srgbClr val="FAC090"/>
                </a:solidFill>
              </a:rPr>
              <a:t>14</a:t>
            </a:r>
            <a:r>
              <a:rPr lang="en-US" b="1" dirty="0">
                <a:solidFill>
                  <a:srgbClr val="FAC090"/>
                </a:solidFill>
              </a:rPr>
              <a:t>:04:37</a:t>
            </a:r>
          </a:p>
          <a:p>
            <a:pPr marL="0" indent="0">
              <a:buNone/>
            </a:pPr>
            <a:endParaRPr lang="tr-TR" dirty="0" smtClean="0"/>
          </a:p>
          <a:p>
            <a:pPr marL="0" indent="0">
              <a:buNone/>
            </a:pPr>
            <a:endParaRPr lang="tr-TR" dirty="0" smtClean="0"/>
          </a:p>
          <a:p>
            <a:pPr marL="0" indent="0">
              <a:buNone/>
            </a:pPr>
            <a:endParaRPr lang="tr-TR" dirty="0" smtClean="0"/>
          </a:p>
          <a:p>
            <a:pPr marL="0" indent="0">
              <a:buNone/>
            </a:pPr>
            <a:r>
              <a:rPr lang="tr-TR" b="1" i="1" dirty="0" smtClean="0">
                <a:solidFill>
                  <a:srgbClr val="948A54"/>
                </a:solidFill>
              </a:rPr>
              <a:t>74.92.44.97</a:t>
            </a:r>
            <a:r>
              <a:rPr lang="tr-TR" dirty="0" smtClean="0"/>
              <a:t>,74.92.185.4</a:t>
            </a:r>
            <a:r>
              <a:rPr lang="tr-TR" dirty="0"/>
              <a:t>,</a:t>
            </a:r>
            <a:r>
              <a:rPr lang="tr-TR" dirty="0">
                <a:solidFill>
                  <a:srgbClr val="008000"/>
                </a:solidFill>
              </a:rPr>
              <a:t>provayder.cc</a:t>
            </a:r>
            <a:r>
              <a:rPr lang="tr-TR" dirty="0"/>
              <a:t>,</a:t>
            </a:r>
            <a:r>
              <a:rPr lang="tr-TR" b="1" dirty="0">
                <a:solidFill>
                  <a:schemeClr val="accent4">
                    <a:lumMod val="60000"/>
                    <a:lumOff val="40000"/>
                  </a:schemeClr>
                </a:solidFill>
              </a:rPr>
              <a:t>20</a:t>
            </a:r>
            <a:r>
              <a:rPr lang="tr-TR" dirty="0"/>
              <a:t>,</a:t>
            </a:r>
            <a:r>
              <a:rPr lang="tr-TR" b="1" dirty="0">
                <a:solidFill>
                  <a:schemeClr val="tx1">
                    <a:lumMod val="65000"/>
                    <a:lumOff val="35000"/>
                  </a:schemeClr>
                </a:solidFill>
              </a:rPr>
              <a:t>1137</a:t>
            </a:r>
            <a:r>
              <a:rPr lang="tr-TR" dirty="0"/>
              <a:t>,0,1,55.3.197.114,provayder.cc,2013-03-</a:t>
            </a:r>
            <a:r>
              <a:rPr lang="tr-TR" dirty="0" smtClean="0"/>
              <a:t>06, </a:t>
            </a:r>
            <a:r>
              <a:rPr lang="tr-TR" b="1" dirty="0" smtClean="0">
                <a:solidFill>
                  <a:srgbClr val="FAC090"/>
                </a:solidFill>
              </a:rPr>
              <a:t>16</a:t>
            </a:r>
            <a:r>
              <a:rPr lang="tr-TR" b="1" dirty="0">
                <a:solidFill>
                  <a:srgbClr val="FAC090"/>
                </a:solidFill>
              </a:rPr>
              <a:t>:42:08</a:t>
            </a:r>
          </a:p>
          <a:p>
            <a:pPr marL="0" indent="0">
              <a:buNone/>
            </a:pPr>
            <a:r>
              <a:rPr lang="tr-TR" b="1" i="1" dirty="0">
                <a:solidFill>
                  <a:srgbClr val="17375E"/>
                </a:solidFill>
              </a:rPr>
              <a:t>74.92.150.220</a:t>
            </a:r>
            <a:r>
              <a:rPr lang="tr-TR" dirty="0"/>
              <a:t>,74.92.185.4,</a:t>
            </a:r>
            <a:r>
              <a:rPr lang="tr-TR" dirty="0">
                <a:solidFill>
                  <a:srgbClr val="008000"/>
                </a:solidFill>
              </a:rPr>
              <a:t>provayder.cc</a:t>
            </a:r>
            <a:r>
              <a:rPr lang="tr-TR" dirty="0"/>
              <a:t>,</a:t>
            </a:r>
            <a:r>
              <a:rPr lang="tr-TR" b="1" dirty="0">
                <a:solidFill>
                  <a:srgbClr val="B3A2C7"/>
                </a:solidFill>
              </a:rPr>
              <a:t>19,</a:t>
            </a:r>
            <a:r>
              <a:rPr lang="tr-TR" b="1" dirty="0">
                <a:solidFill>
                  <a:srgbClr val="595959"/>
                </a:solidFill>
              </a:rPr>
              <a:t>1134</a:t>
            </a:r>
            <a:r>
              <a:rPr lang="tr-TR" dirty="0"/>
              <a:t>,0,1,55.3.197.114,provayder.cc,2013-03-</a:t>
            </a:r>
            <a:r>
              <a:rPr lang="tr-TR" dirty="0" smtClean="0"/>
              <a:t>06, </a:t>
            </a:r>
            <a:r>
              <a:rPr lang="tr-TR" b="1" dirty="0" smtClean="0">
                <a:solidFill>
                  <a:srgbClr val="FAC090"/>
                </a:solidFill>
              </a:rPr>
              <a:t>16</a:t>
            </a:r>
            <a:r>
              <a:rPr lang="tr-TR" b="1" dirty="0">
                <a:solidFill>
                  <a:srgbClr val="FAC090"/>
                </a:solidFill>
              </a:rPr>
              <a:t>:53:14</a:t>
            </a:r>
          </a:p>
          <a:p>
            <a:pPr marL="0" indent="0">
              <a:buNone/>
            </a:pPr>
            <a:r>
              <a:rPr lang="tr-TR" b="1" i="1" dirty="0">
                <a:solidFill>
                  <a:srgbClr val="953735"/>
                </a:solidFill>
              </a:rPr>
              <a:t>74.92.227.1</a:t>
            </a:r>
            <a:r>
              <a:rPr lang="tr-TR" dirty="0"/>
              <a:t>,74.92.185.4,</a:t>
            </a:r>
            <a:r>
              <a:rPr lang="tr-TR" dirty="0">
                <a:solidFill>
                  <a:srgbClr val="008000"/>
                </a:solidFill>
              </a:rPr>
              <a:t>provayder.cc</a:t>
            </a:r>
            <a:r>
              <a:rPr lang="tr-TR" dirty="0"/>
              <a:t>,</a:t>
            </a:r>
            <a:r>
              <a:rPr lang="tr-TR" b="1" dirty="0">
                <a:solidFill>
                  <a:srgbClr val="B3A2C7"/>
                </a:solidFill>
              </a:rPr>
              <a:t>19,</a:t>
            </a:r>
            <a:r>
              <a:rPr lang="tr-TR" b="1" dirty="0">
                <a:solidFill>
                  <a:srgbClr val="595959"/>
                </a:solidFill>
              </a:rPr>
              <a:t>1138</a:t>
            </a:r>
            <a:r>
              <a:rPr lang="tr-TR" dirty="0"/>
              <a:t>,0,1,55.3.197.114,provayder.cc,2013-03-</a:t>
            </a:r>
            <a:r>
              <a:rPr lang="tr-TR" dirty="0" smtClean="0"/>
              <a:t>06,</a:t>
            </a:r>
            <a:r>
              <a:rPr lang="tr-TR" dirty="0"/>
              <a:t> </a:t>
            </a:r>
            <a:r>
              <a:rPr lang="tr-TR" b="1" dirty="0" smtClean="0">
                <a:solidFill>
                  <a:srgbClr val="FAC090"/>
                </a:solidFill>
              </a:rPr>
              <a:t>17</a:t>
            </a:r>
            <a:r>
              <a:rPr lang="tr-TR" b="1" dirty="0">
                <a:solidFill>
                  <a:srgbClr val="FAC090"/>
                </a:solidFill>
              </a:rPr>
              <a:t>:04:37</a:t>
            </a:r>
          </a:p>
          <a:p>
            <a:pPr marL="0" indent="0">
              <a:buNone/>
            </a:pPr>
            <a:endParaRPr lang="en-US" dirty="0"/>
          </a:p>
        </p:txBody>
      </p:sp>
      <p:sp>
        <p:nvSpPr>
          <p:cNvPr id="6" name="Rounded Rectangular Callout 5"/>
          <p:cNvSpPr/>
          <p:nvPr/>
        </p:nvSpPr>
        <p:spPr>
          <a:xfrm>
            <a:off x="3291417" y="5636683"/>
            <a:ext cx="1068916" cy="613833"/>
          </a:xfrm>
          <a:prstGeom prst="wedgeRoundRectCallout">
            <a:avLst>
              <a:gd name="adj1" fmla="val -18160"/>
              <a:gd name="adj2" fmla="val -137500"/>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dirty="0" smtClean="0"/>
              <a:t>As it occurs more than 9 times</a:t>
            </a:r>
            <a:endParaRPr lang="en-US" sz="1400" dirty="0"/>
          </a:p>
        </p:txBody>
      </p:sp>
      <p:sp>
        <p:nvSpPr>
          <p:cNvPr id="7" name="Rounded Rectangular Callout 6"/>
          <p:cNvSpPr/>
          <p:nvPr/>
        </p:nvSpPr>
        <p:spPr>
          <a:xfrm>
            <a:off x="4444996" y="5143500"/>
            <a:ext cx="1714503" cy="800100"/>
          </a:xfrm>
          <a:prstGeom prst="wedgeRoundRectCallout">
            <a:avLst>
              <a:gd name="adj1" fmla="val -74596"/>
              <a:gd name="adj2" fmla="val -61638"/>
              <a:gd name="adj3" fmla="val 16667"/>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1400" dirty="0" smtClean="0"/>
              <a:t>And time interval of repeating &gt; 1000 </a:t>
            </a:r>
            <a:endParaRPr lang="en-US" sz="1400" dirty="0"/>
          </a:p>
        </p:txBody>
      </p:sp>
      <p:sp>
        <p:nvSpPr>
          <p:cNvPr id="8" name="Rounded Rectangular Callout 7"/>
          <p:cNvSpPr/>
          <p:nvPr/>
        </p:nvSpPr>
        <p:spPr>
          <a:xfrm>
            <a:off x="1873250" y="5653616"/>
            <a:ext cx="1238250" cy="613833"/>
          </a:xfrm>
          <a:prstGeom prst="wedgeRoundRectCallout">
            <a:avLst>
              <a:gd name="adj1" fmla="val 6593"/>
              <a:gd name="adj2" fmla="val -142672"/>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tr-TR" sz="1400" dirty="0" err="1" smtClean="0">
                <a:solidFill>
                  <a:srgbClr val="008000"/>
                </a:solidFill>
              </a:rPr>
              <a:t>provayder.cc</a:t>
            </a:r>
            <a:r>
              <a:rPr lang="tr-TR" sz="1400" dirty="0" smtClean="0">
                <a:solidFill>
                  <a:srgbClr val="008000"/>
                </a:solidFill>
              </a:rPr>
              <a:t> </a:t>
            </a:r>
            <a:r>
              <a:rPr lang="en-US" sz="1400" dirty="0" smtClean="0"/>
              <a:t>is a beacon</a:t>
            </a:r>
            <a:endParaRPr lang="en-US" sz="1400" dirty="0"/>
          </a:p>
        </p:txBody>
      </p:sp>
      <p:sp>
        <p:nvSpPr>
          <p:cNvPr id="9" name="Rounded Rectangular Callout 8"/>
          <p:cNvSpPr/>
          <p:nvPr/>
        </p:nvSpPr>
        <p:spPr>
          <a:xfrm>
            <a:off x="374651" y="5636683"/>
            <a:ext cx="1382182" cy="946150"/>
          </a:xfrm>
          <a:prstGeom prst="wedgeRoundRectCallout">
            <a:avLst>
              <a:gd name="adj1" fmla="val -18160"/>
              <a:gd name="adj2" fmla="val -137500"/>
              <a:gd name="adj3" fmla="val 16667"/>
            </a:avLst>
          </a:prstGeom>
          <a:solidFill>
            <a:schemeClr val="accent1">
              <a:lumMod val="60000"/>
              <a:lumOff val="4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These 3 IPs are part of the </a:t>
            </a:r>
            <a:r>
              <a:rPr lang="en-US" sz="1400" dirty="0" err="1" smtClean="0"/>
              <a:t>linkset</a:t>
            </a:r>
            <a:r>
              <a:rPr lang="en-US" sz="1400" dirty="0" smtClean="0"/>
              <a:t> for </a:t>
            </a:r>
            <a:r>
              <a:rPr lang="tr-TR" sz="1400" dirty="0" err="1">
                <a:solidFill>
                  <a:srgbClr val="008000"/>
                </a:solidFill>
              </a:rPr>
              <a:t>provayder.cc</a:t>
            </a:r>
            <a:endParaRPr lang="en-US" sz="1400" dirty="0"/>
          </a:p>
        </p:txBody>
      </p:sp>
      <p:sp>
        <p:nvSpPr>
          <p:cNvPr id="10" name="Rounded Rectangular Callout 9"/>
          <p:cNvSpPr/>
          <p:nvPr/>
        </p:nvSpPr>
        <p:spPr>
          <a:xfrm>
            <a:off x="527050" y="458257"/>
            <a:ext cx="1515533" cy="1118659"/>
          </a:xfrm>
          <a:prstGeom prst="wedgeRoundRectCallout">
            <a:avLst>
              <a:gd name="adj1" fmla="val -37302"/>
              <a:gd name="adj2" fmla="val 85095"/>
              <a:gd name="adj3" fmla="val 16667"/>
            </a:avLst>
          </a:prstGeom>
          <a:solidFill>
            <a:srgbClr val="95B3D7"/>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dirty="0" smtClean="0"/>
              <a:t>Quorum of 3 IPs also query a newbie domain </a:t>
            </a:r>
            <a:r>
              <a:rPr lang="en-US" sz="1400" dirty="0">
                <a:solidFill>
                  <a:srgbClr val="FF0000"/>
                </a:solidFill>
              </a:rPr>
              <a:t>aejqxgsy.e2</a:t>
            </a:r>
            <a:endParaRPr lang="en-US" sz="1400" dirty="0"/>
          </a:p>
        </p:txBody>
      </p:sp>
      <p:sp>
        <p:nvSpPr>
          <p:cNvPr id="11" name="Rounded Rectangular Callout 10"/>
          <p:cNvSpPr/>
          <p:nvPr/>
        </p:nvSpPr>
        <p:spPr>
          <a:xfrm>
            <a:off x="7255934" y="197380"/>
            <a:ext cx="1888066" cy="1118659"/>
          </a:xfrm>
          <a:prstGeom prst="wedgeRoundRectCallout">
            <a:avLst>
              <a:gd name="adj1" fmla="val -37302"/>
              <a:gd name="adj2" fmla="val 85095"/>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smtClean="0"/>
              <a:t>Queries to newbie </a:t>
            </a:r>
            <a:r>
              <a:rPr lang="en-US" sz="1400" dirty="0" smtClean="0">
                <a:solidFill>
                  <a:srgbClr val="FF0000"/>
                </a:solidFill>
              </a:rPr>
              <a:t>aejqxgsy.e2 </a:t>
            </a:r>
            <a:r>
              <a:rPr lang="en-US" sz="1400" dirty="0" smtClean="0">
                <a:solidFill>
                  <a:schemeClr val="tx1"/>
                </a:solidFill>
              </a:rPr>
              <a:t>temporally precede queries to beacon </a:t>
            </a:r>
            <a:r>
              <a:rPr lang="tr-TR" sz="1400" dirty="0" err="1">
                <a:solidFill>
                  <a:srgbClr val="008000"/>
                </a:solidFill>
              </a:rPr>
              <a:t>provayder.cc</a:t>
            </a:r>
            <a:r>
              <a:rPr lang="tr-TR" sz="1400" dirty="0">
                <a:solidFill>
                  <a:srgbClr val="008000"/>
                </a:solidFill>
              </a:rPr>
              <a:t> </a:t>
            </a:r>
            <a:endParaRPr lang="en-US" sz="1400" dirty="0">
              <a:solidFill>
                <a:schemeClr val="tx1"/>
              </a:solidFill>
            </a:endParaRPr>
          </a:p>
        </p:txBody>
      </p:sp>
      <p:sp>
        <p:nvSpPr>
          <p:cNvPr id="12" name="Rounded Rectangular Callout 11"/>
          <p:cNvSpPr/>
          <p:nvPr/>
        </p:nvSpPr>
        <p:spPr>
          <a:xfrm>
            <a:off x="3291417" y="1936750"/>
            <a:ext cx="1576916" cy="1445683"/>
          </a:xfrm>
          <a:prstGeom prst="wedgeRoundRectCallout">
            <a:avLst>
              <a:gd name="adj1" fmla="val -61172"/>
              <a:gd name="adj2" fmla="val 124701"/>
              <a:gd name="adj3" fmla="val 16667"/>
            </a:avLst>
          </a:prstGeom>
          <a:solidFill>
            <a:schemeClr val="accent2">
              <a:lumMod val="40000"/>
              <a:lumOff val="60000"/>
            </a:schemeClr>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tr-TR" sz="1400" dirty="0" err="1" smtClean="0">
                <a:solidFill>
                  <a:srgbClr val="008000"/>
                </a:solidFill>
              </a:rPr>
              <a:t>provayder.cc</a:t>
            </a:r>
            <a:r>
              <a:rPr lang="tr-TR" sz="1400" dirty="0" smtClean="0">
                <a:solidFill>
                  <a:srgbClr val="008000"/>
                </a:solidFill>
              </a:rPr>
              <a:t> </a:t>
            </a:r>
            <a:r>
              <a:rPr lang="en-US" sz="1400" dirty="0" smtClean="0"/>
              <a:t>is detected as an APT beacon </a:t>
            </a:r>
          </a:p>
          <a:p>
            <a:pPr algn="ctr"/>
            <a:r>
              <a:rPr lang="en-US" sz="1400" dirty="0" smtClean="0"/>
              <a:t>(verified by hint) </a:t>
            </a:r>
            <a:endParaRPr lang="en-US" sz="1400" dirty="0"/>
          </a:p>
        </p:txBody>
      </p:sp>
    </p:spTree>
    <p:extLst>
      <p:ext uri="{BB962C8B-B14F-4D97-AF65-F5344CB8AC3E}">
        <p14:creationId xmlns:p14="http://schemas.microsoft.com/office/powerpoint/2010/main" val="675165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1"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7779"/>
          </a:xfrm>
        </p:spPr>
        <p:txBody>
          <a:bodyPr>
            <a:normAutofit/>
          </a:bodyPr>
          <a:lstStyle/>
          <a:p>
            <a:r>
              <a:rPr lang="en-US" sz="3600" b="1" dirty="0" smtClean="0"/>
              <a:t>Future Work</a:t>
            </a:r>
            <a:r>
              <a:rPr lang="en-US" sz="3600" b="1" dirty="0"/>
              <a:t>: Algorithm Extension </a:t>
            </a:r>
          </a:p>
        </p:txBody>
      </p:sp>
      <p:sp>
        <p:nvSpPr>
          <p:cNvPr id="3" name="Content Placeholder 2"/>
          <p:cNvSpPr>
            <a:spLocks noGrp="1"/>
          </p:cNvSpPr>
          <p:nvPr>
            <p:ph idx="1"/>
          </p:nvPr>
        </p:nvSpPr>
        <p:spPr>
          <a:xfrm>
            <a:off x="264583" y="1600200"/>
            <a:ext cx="8625417" cy="4525963"/>
          </a:xfrm>
        </p:spPr>
        <p:txBody>
          <a:bodyPr>
            <a:noAutofit/>
          </a:bodyPr>
          <a:lstStyle/>
          <a:p>
            <a:r>
              <a:rPr lang="en-US" sz="2400" dirty="0" smtClean="0"/>
              <a:t>We are designing an extension of this algorithm that can identify more complex APT patterns</a:t>
            </a:r>
          </a:p>
          <a:p>
            <a:endParaRPr lang="en-US" sz="2400" b="1" i="1" dirty="0" smtClean="0">
              <a:solidFill>
                <a:srgbClr val="008000"/>
              </a:solidFill>
            </a:endParaRPr>
          </a:p>
          <a:p>
            <a:r>
              <a:rPr lang="en-US" sz="2400" dirty="0" smtClean="0"/>
              <a:t>Main idea: </a:t>
            </a:r>
          </a:p>
          <a:p>
            <a:pPr lvl="1"/>
            <a:r>
              <a:rPr lang="en-US" sz="2000" dirty="0" smtClean="0"/>
              <a:t>Relax the beacon filters and do additional post-processing to identifying the APTs present</a:t>
            </a:r>
          </a:p>
          <a:p>
            <a:pPr lvl="1"/>
            <a:endParaRPr lang="en-US" sz="2400" dirty="0" smtClean="0"/>
          </a:p>
          <a:p>
            <a:r>
              <a:rPr lang="en-US" sz="2400" dirty="0" smtClean="0"/>
              <a:t>Current Issue:</a:t>
            </a:r>
          </a:p>
          <a:p>
            <a:pPr lvl="1"/>
            <a:r>
              <a:rPr lang="en-US" sz="2000" dirty="0" smtClean="0"/>
              <a:t>Filter relaxation is leading to data explosion on a </a:t>
            </a:r>
            <a:r>
              <a:rPr lang="en-US" sz="2000" dirty="0"/>
              <a:t>single </a:t>
            </a:r>
            <a:r>
              <a:rPr lang="en-US" sz="2000" dirty="0" smtClean="0"/>
              <a:t>machine, may </a:t>
            </a:r>
            <a:r>
              <a:rPr lang="en-US" sz="2000" dirty="0"/>
              <a:t>require </a:t>
            </a:r>
            <a:r>
              <a:rPr lang="en-US" sz="2000" dirty="0" smtClean="0"/>
              <a:t>a more scalable </a:t>
            </a:r>
            <a:r>
              <a:rPr lang="en-US" sz="2000" dirty="0" err="1"/>
              <a:t>bigdata</a:t>
            </a:r>
            <a:r>
              <a:rPr lang="en-US" sz="2000" dirty="0"/>
              <a:t> analysis </a:t>
            </a:r>
            <a:r>
              <a:rPr lang="en-US" sz="2000" dirty="0" smtClean="0"/>
              <a:t>framework.</a:t>
            </a:r>
            <a:endParaRPr lang="en-US" sz="3600" dirty="0"/>
          </a:p>
          <a:p>
            <a:endParaRPr lang="en-US" sz="2400" dirty="0" smtClean="0"/>
          </a:p>
          <a:p>
            <a:endParaRPr lang="en-US" sz="2400" dirty="0" smtClean="0"/>
          </a:p>
          <a:p>
            <a:pPr lvl="1"/>
            <a:endParaRPr lang="en-US" sz="2000" dirty="0" smtClean="0"/>
          </a:p>
          <a:p>
            <a:endParaRPr lang="en-US" sz="2400" dirty="0"/>
          </a:p>
        </p:txBody>
      </p:sp>
    </p:spTree>
    <p:extLst>
      <p:ext uri="{BB962C8B-B14F-4D97-AF65-F5344CB8AC3E}">
        <p14:creationId xmlns:p14="http://schemas.microsoft.com/office/powerpoint/2010/main" val="29396660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1927818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97"/>
            <a:ext cx="8229600" cy="931862"/>
          </a:xfrm>
        </p:spPr>
        <p:txBody>
          <a:bodyPr>
            <a:normAutofit/>
          </a:bodyPr>
          <a:lstStyle/>
          <a:p>
            <a:r>
              <a:rPr lang="en-US" sz="3600" b="1" dirty="0" smtClean="0"/>
              <a:t>Some Questions</a:t>
            </a:r>
            <a:endParaRPr lang="en-US" sz="3600" b="1" dirty="0"/>
          </a:p>
        </p:txBody>
      </p:sp>
      <p:sp>
        <p:nvSpPr>
          <p:cNvPr id="3" name="Content Placeholder 2"/>
          <p:cNvSpPr>
            <a:spLocks noGrp="1"/>
          </p:cNvSpPr>
          <p:nvPr>
            <p:ph idx="1"/>
          </p:nvPr>
        </p:nvSpPr>
        <p:spPr>
          <a:xfrm>
            <a:off x="0" y="779929"/>
            <a:ext cx="9143999" cy="5517154"/>
          </a:xfrm>
        </p:spPr>
        <p:txBody>
          <a:bodyPr>
            <a:noAutofit/>
          </a:bodyPr>
          <a:lstStyle/>
          <a:p>
            <a:pPr>
              <a:spcAft>
                <a:spcPts val="1200"/>
              </a:spcAft>
            </a:pPr>
            <a:r>
              <a:rPr lang="en-US" sz="2400" dirty="0" smtClean="0"/>
              <a:t>Where is the rest of March?  We just have up to March 6th</a:t>
            </a:r>
          </a:p>
          <a:p>
            <a:pPr>
              <a:spcAft>
                <a:spcPts val="1200"/>
              </a:spcAft>
            </a:pPr>
            <a:r>
              <a:rPr lang="en-US" sz="2400" dirty="0" smtClean="0"/>
              <a:t>Hints for case 2 do not provide rough time frame … whereas challenge description indicates you are provided with rough timeframe.  Will you provide a timeframe?</a:t>
            </a:r>
          </a:p>
          <a:p>
            <a:pPr>
              <a:spcAft>
                <a:spcPts val="1200"/>
              </a:spcAft>
            </a:pPr>
            <a:r>
              <a:rPr lang="en-US" sz="2400" dirty="0" smtClean="0"/>
              <a:t>Hint file 1 is inconsistent.  It initially says the infected emails arrives around 12:30, and then in the bullets it says the infected email arrives around </a:t>
            </a:r>
            <a:r>
              <a:rPr lang="en-US" sz="2400" dirty="0" err="1" smtClean="0"/>
              <a:t>around</a:t>
            </a:r>
            <a:r>
              <a:rPr lang="en-US" sz="2400" dirty="0" smtClean="0"/>
              <a:t> 2:30.</a:t>
            </a:r>
          </a:p>
          <a:p>
            <a:pPr>
              <a:spcAft>
                <a:spcPts val="1200"/>
              </a:spcAft>
            </a:pPr>
            <a:r>
              <a:rPr lang="en-US" sz="2400" dirty="0" smtClean="0"/>
              <a:t>There are signficant numbers of cases where either the Query is seen but there is no corresponding Reply … or vice versa … or my code is buggy.</a:t>
            </a:r>
          </a:p>
          <a:p>
            <a:pPr>
              <a:spcAft>
                <a:spcPts val="1200"/>
              </a:spcAft>
            </a:pPr>
            <a:r>
              <a:rPr lang="en-US" sz="2400" dirty="0" smtClean="0"/>
              <a:t>During APT propagation, will the infected host be expected to make DNS queries to find other victim hosts in the network.  (Typically, we’d expect them to perform direct IP lookups and bypass DNS.   Other thoughts?).</a:t>
            </a:r>
          </a:p>
        </p:txBody>
      </p:sp>
    </p:spTree>
    <p:extLst>
      <p:ext uri="{BB962C8B-B14F-4D97-AF65-F5344CB8AC3E}">
        <p14:creationId xmlns:p14="http://schemas.microsoft.com/office/powerpoint/2010/main" val="17121702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78945"/>
          </a:xfrm>
        </p:spPr>
        <p:txBody>
          <a:bodyPr>
            <a:normAutofit/>
          </a:bodyPr>
          <a:lstStyle/>
          <a:p>
            <a:r>
              <a:rPr lang="en-US" sz="3600" b="1" dirty="0" smtClean="0"/>
              <a:t>Details of Algorithm Extension</a:t>
            </a:r>
            <a:endParaRPr lang="en-US" sz="3600" b="1" dirty="0"/>
          </a:p>
        </p:txBody>
      </p:sp>
      <p:sp>
        <p:nvSpPr>
          <p:cNvPr id="3" name="Content Placeholder 2"/>
          <p:cNvSpPr>
            <a:spLocks noGrp="1"/>
          </p:cNvSpPr>
          <p:nvPr>
            <p:ph idx="1"/>
          </p:nvPr>
        </p:nvSpPr>
        <p:spPr/>
        <p:txBody>
          <a:bodyPr>
            <a:normAutofit/>
          </a:bodyPr>
          <a:lstStyle/>
          <a:p>
            <a:r>
              <a:rPr lang="en-US" sz="2800" dirty="0" smtClean="0"/>
              <a:t>We make the following modification to the current APT detection code, to get more recall</a:t>
            </a:r>
            <a:endParaRPr lang="en-US" sz="2800" dirty="0"/>
          </a:p>
          <a:p>
            <a:pPr lvl="1"/>
            <a:r>
              <a:rPr lang="en-US" sz="2200" dirty="0" smtClean="0"/>
              <a:t>If we see that </a:t>
            </a:r>
            <a:r>
              <a:rPr lang="en-US" sz="2200" b="1" i="1" dirty="0" smtClean="0"/>
              <a:t>two or more IPs </a:t>
            </a:r>
            <a:r>
              <a:rPr lang="en-US" sz="2200" dirty="0" smtClean="0"/>
              <a:t>(instead of &gt;= 3 in the original algorithm) that issue a newbie beacon also issued </a:t>
            </a:r>
            <a:r>
              <a:rPr lang="en-US" sz="2200" b="1" i="1" dirty="0" smtClean="0"/>
              <a:t>at least 2 other newbie beacons </a:t>
            </a:r>
            <a:r>
              <a:rPr lang="en-US" sz="2200" dirty="0" smtClean="0"/>
              <a:t>earlier in the same day, then we mark the IPs as part of a "strong quorum". </a:t>
            </a:r>
          </a:p>
          <a:p>
            <a:pPr lvl="1"/>
            <a:r>
              <a:rPr lang="en-US" sz="2200" dirty="0" smtClean="0"/>
              <a:t>For each IP of the strong quorum, we list all the newbie beacons issued by them as potential APT domains.</a:t>
            </a:r>
          </a:p>
          <a:p>
            <a:pPr lvl="1"/>
            <a:endParaRPr lang="en-US" sz="2200" dirty="0"/>
          </a:p>
          <a:p>
            <a:r>
              <a:rPr lang="en-US" sz="2800" dirty="0" smtClean="0"/>
              <a:t>This increases the recall of APT domain detection, at the cost of reducing precision.</a:t>
            </a:r>
            <a:endParaRPr lang="en-US" sz="2800" dirty="0"/>
          </a:p>
        </p:txBody>
      </p:sp>
    </p:spTree>
    <p:extLst>
      <p:ext uri="{BB962C8B-B14F-4D97-AF65-F5344CB8AC3E}">
        <p14:creationId xmlns:p14="http://schemas.microsoft.com/office/powerpoint/2010/main" val="13373526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911" y="21035"/>
            <a:ext cx="8229600" cy="602420"/>
          </a:xfrm>
        </p:spPr>
        <p:txBody>
          <a:bodyPr>
            <a:normAutofit fontScale="90000"/>
          </a:bodyPr>
          <a:lstStyle/>
          <a:p>
            <a:r>
              <a:rPr lang="en-US" sz="3600" b="1" dirty="0" smtClean="0"/>
              <a:t>Challenge</a:t>
            </a:r>
            <a:endParaRPr lang="en-US" sz="3600" b="1" dirty="0"/>
          </a:p>
        </p:txBody>
      </p:sp>
      <p:sp>
        <p:nvSpPr>
          <p:cNvPr id="3" name="Content Placeholder 2"/>
          <p:cNvSpPr>
            <a:spLocks noGrp="1"/>
          </p:cNvSpPr>
          <p:nvPr>
            <p:ph idx="1"/>
          </p:nvPr>
        </p:nvSpPr>
        <p:spPr>
          <a:xfrm>
            <a:off x="0" y="598946"/>
            <a:ext cx="9144000" cy="905932"/>
          </a:xfrm>
        </p:spPr>
        <p:txBody>
          <a:bodyPr>
            <a:normAutofit/>
          </a:bodyPr>
          <a:lstStyle/>
          <a:p>
            <a:pPr marL="0" indent="0" algn="ctr">
              <a:buNone/>
            </a:pPr>
            <a:r>
              <a:rPr lang="en-US" sz="2000" b="1" i="1" dirty="0" smtClean="0">
                <a:solidFill>
                  <a:srgbClr val="008000"/>
                </a:solidFill>
              </a:rPr>
              <a:t>Given DNS logs for a site, </a:t>
            </a:r>
            <a:r>
              <a:rPr lang="en-US" sz="2000" b="1" i="1" dirty="0">
                <a:solidFill>
                  <a:srgbClr val="008000"/>
                </a:solidFill>
              </a:rPr>
              <a:t>identify </a:t>
            </a:r>
            <a:r>
              <a:rPr lang="en-US" sz="2000" b="1" i="1" dirty="0" smtClean="0">
                <a:solidFill>
                  <a:srgbClr val="008000"/>
                </a:solidFill>
              </a:rPr>
              <a:t>infected internal and external hosts</a:t>
            </a:r>
            <a:endParaRPr lang="en-US" sz="2000" b="1" i="1" dirty="0">
              <a:solidFill>
                <a:srgbClr val="008000"/>
              </a:solidFill>
            </a:endParaRPr>
          </a:p>
        </p:txBody>
      </p:sp>
      <p:sp>
        <p:nvSpPr>
          <p:cNvPr id="4" name="Rectangle 3"/>
          <p:cNvSpPr/>
          <p:nvPr/>
        </p:nvSpPr>
        <p:spPr>
          <a:xfrm>
            <a:off x="112890" y="1104013"/>
            <a:ext cx="9031110" cy="5509200"/>
          </a:xfrm>
          <a:prstGeom prst="rect">
            <a:avLst/>
          </a:prstGeom>
        </p:spPr>
        <p:txBody>
          <a:bodyPr wrap="square">
            <a:spAutoFit/>
          </a:bodyPr>
          <a:lstStyle/>
          <a:p>
            <a:r>
              <a:rPr lang="en-US" sz="2400" dirty="0" smtClean="0"/>
              <a:t>Hypothetical APT Timeline</a:t>
            </a:r>
          </a:p>
          <a:p>
            <a:pPr marL="225425" indent="-225425">
              <a:buAutoNum type="arabicPeriod"/>
            </a:pPr>
            <a:endParaRPr lang="en-US" sz="1600" dirty="0" smtClean="0"/>
          </a:p>
          <a:p>
            <a:pPr marL="225425" indent="-225425">
              <a:buAutoNum type="arabicPeriod"/>
            </a:pPr>
            <a:r>
              <a:rPr lang="en-US" sz="1600" dirty="0" smtClean="0"/>
              <a:t>Phishing email with an enticing link to a malicious site (terrible.au) is sent to staff at some site (</a:t>
            </a:r>
            <a:r>
              <a:rPr lang="en-US" sz="1600" dirty="0" err="1" smtClean="0"/>
              <a:t>lanl</a:t>
            </a:r>
            <a:r>
              <a:rPr lang="en-US" sz="1600" dirty="0" smtClean="0"/>
              <a:t>).</a:t>
            </a:r>
          </a:p>
          <a:p>
            <a:pPr marL="342900" indent="-342900">
              <a:buAutoNum type="arabicPeriod"/>
            </a:pPr>
            <a:endParaRPr lang="en-US" sz="800" dirty="0" smtClean="0"/>
          </a:p>
          <a:p>
            <a:pPr marL="225425" indent="-225425"/>
            <a:r>
              <a:rPr lang="en-US" sz="1600" dirty="0" smtClean="0"/>
              <a:t>2. (Minutes to hours later) The recipients see the emails and some click the link. The loaded page detects their browser and OS version, and redirects them to a new host (zaphod.be) with an exploit payload.</a:t>
            </a:r>
          </a:p>
          <a:p>
            <a:pPr marL="225425" indent="-225425"/>
            <a:endParaRPr lang="en-US" sz="800" dirty="0" smtClean="0"/>
          </a:p>
          <a:p>
            <a:pPr marL="225425" indent="-225425"/>
            <a:r>
              <a:rPr lang="en-US" sz="1600" dirty="0" smtClean="0"/>
              <a:t>3. (Moments later) On some systems the exploit payload is successful. Compromised browser then downloads and executes the second stage.</a:t>
            </a:r>
          </a:p>
          <a:p>
            <a:pPr marL="225425" indent="-225425"/>
            <a:endParaRPr lang="en-US" sz="800" dirty="0" smtClean="0"/>
          </a:p>
          <a:p>
            <a:pPr marL="225425" indent="-225425"/>
            <a:r>
              <a:rPr lang="en-US" sz="1600" dirty="0" smtClean="0"/>
              <a:t>4. (Twenty minutes later) The second stage begins beaconing home to a third host (gig.bacon.ca).</a:t>
            </a:r>
          </a:p>
          <a:p>
            <a:pPr marL="225425" indent="-225425"/>
            <a:endParaRPr lang="en-US" sz="800" dirty="0" smtClean="0"/>
          </a:p>
          <a:p>
            <a:pPr marL="225425" indent="-225425"/>
            <a:r>
              <a:rPr lang="en-US" sz="1600" dirty="0" smtClean="0"/>
              <a:t>5. (Several hours later) </a:t>
            </a:r>
            <a:r>
              <a:rPr lang="en-US" sz="1600" dirty="0"/>
              <a:t>A</a:t>
            </a:r>
            <a:r>
              <a:rPr lang="en-US" sz="1600" dirty="0" smtClean="0"/>
              <a:t> malicious actor sends </a:t>
            </a:r>
            <a:r>
              <a:rPr lang="en-US" sz="1600" dirty="0"/>
              <a:t>a</a:t>
            </a:r>
            <a:r>
              <a:rPr lang="en-US" sz="1600" dirty="0" smtClean="0"/>
              <a:t> command to hosts that beacon to establish a control tunnel to the beaconing host over http.  Optionally installs backdoors and perniciously persistent presence on compromised machines.</a:t>
            </a:r>
          </a:p>
          <a:p>
            <a:pPr marL="225425" indent="-225425"/>
            <a:endParaRPr lang="en-US" sz="800" dirty="0" smtClean="0"/>
          </a:p>
          <a:p>
            <a:pPr marL="225425" indent="-225425"/>
            <a:r>
              <a:rPr lang="en-US" sz="1600" dirty="0" smtClean="0"/>
              <a:t>6. (Over the next several hours) The malicious actor gathers documents from that host, and sends them out over https to an external staging area (</a:t>
            </a:r>
            <a:r>
              <a:rPr lang="en-US" sz="1600" dirty="0" err="1" smtClean="0"/>
              <a:t>gord.third.clam</a:t>
            </a:r>
            <a:r>
              <a:rPr lang="en-US" sz="1600" dirty="0" smtClean="0"/>
              <a:t>).</a:t>
            </a:r>
          </a:p>
          <a:p>
            <a:pPr marL="225425" indent="-225425"/>
            <a:endParaRPr lang="en-US" sz="800" dirty="0" smtClean="0"/>
          </a:p>
          <a:p>
            <a:pPr marL="225425" indent="-225425"/>
            <a:r>
              <a:rPr lang="en-US" sz="1600" dirty="0" smtClean="0"/>
              <a:t>7. (Over the next few weeks) The malicious actor moves laterally.  Infects different hosts in the local network near the newly infected machine, </a:t>
            </a:r>
            <a:r>
              <a:rPr lang="en-US" sz="1600" dirty="0" err="1" smtClean="0"/>
              <a:t>proxying</a:t>
            </a:r>
            <a:r>
              <a:rPr lang="en-US" sz="1600" dirty="0" smtClean="0"/>
              <a:t> through the initially infected host. Documents gathered are sent to the staging area directly (</a:t>
            </a:r>
            <a:r>
              <a:rPr lang="en-US" sz="1600" dirty="0" err="1" smtClean="0"/>
              <a:t>gord.third.clam</a:t>
            </a:r>
            <a:r>
              <a:rPr lang="en-US" sz="1600" dirty="0" smtClean="0"/>
              <a:t>).</a:t>
            </a:r>
          </a:p>
          <a:p>
            <a:pPr marL="225425" indent="-225425"/>
            <a:endParaRPr lang="en-US" sz="800" dirty="0" smtClean="0"/>
          </a:p>
          <a:p>
            <a:pPr marL="225425" indent="-225425"/>
            <a:r>
              <a:rPr lang="en-US" sz="1600" dirty="0" smtClean="0"/>
              <a:t>8. (Indefinitely) Backdoors are established on additional hosts (not all are utilized for document exfiltration and infection spreading). </a:t>
            </a:r>
            <a:endParaRPr lang="en-US" sz="1600" dirty="0"/>
          </a:p>
        </p:txBody>
      </p:sp>
    </p:spTree>
    <p:extLst>
      <p:ext uri="{BB962C8B-B14F-4D97-AF65-F5344CB8AC3E}">
        <p14:creationId xmlns:p14="http://schemas.microsoft.com/office/powerpoint/2010/main" val="16662831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45911" y="0"/>
            <a:ext cx="8229600" cy="824089"/>
          </a:xfrm>
        </p:spPr>
        <p:txBody>
          <a:bodyPr>
            <a:normAutofit/>
          </a:bodyPr>
          <a:lstStyle/>
          <a:p>
            <a:r>
              <a:rPr lang="en-US" sz="3600" b="1" dirty="0" smtClean="0"/>
              <a:t>Challenge Problem: Cases</a:t>
            </a:r>
            <a:endParaRPr lang="en-US" sz="3600" b="1"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925" y="799217"/>
            <a:ext cx="8802021" cy="5703182"/>
          </a:xfrm>
          <a:prstGeom prst="rect">
            <a:avLst/>
          </a:prstGeom>
        </p:spPr>
      </p:pic>
      <p:sp>
        <p:nvSpPr>
          <p:cNvPr id="2" name="Rectangle 1"/>
          <p:cNvSpPr/>
          <p:nvPr/>
        </p:nvSpPr>
        <p:spPr>
          <a:xfrm>
            <a:off x="158925" y="824089"/>
            <a:ext cx="8614658" cy="1525411"/>
          </a:xfrm>
          <a:prstGeom prst="rect">
            <a:avLst/>
          </a:prstGeom>
          <a:noFill/>
          <a:ln w="19050" cmpd="sng">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dirty="0"/>
          </a:p>
        </p:txBody>
      </p:sp>
    </p:spTree>
    <p:extLst>
      <p:ext uri="{BB962C8B-B14F-4D97-AF65-F5344CB8AC3E}">
        <p14:creationId xmlns:p14="http://schemas.microsoft.com/office/powerpoint/2010/main" val="6660354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044" y="1830916"/>
            <a:ext cx="8229600" cy="3503083"/>
          </a:xfrm>
        </p:spPr>
        <p:txBody>
          <a:bodyPr>
            <a:noAutofit/>
          </a:bodyPr>
          <a:lstStyle/>
          <a:p>
            <a:pPr algn="l"/>
            <a:r>
              <a:rPr lang="en-US" sz="3200" b="1" dirty="0" smtClean="0"/>
              <a:t>Given</a:t>
            </a:r>
            <a:r>
              <a:rPr lang="en-US" sz="3200" dirty="0" smtClean="0"/>
              <a:t>:  Infected IP, Initial list of malicious DNS, no timeframe</a:t>
            </a:r>
            <a:br>
              <a:rPr lang="en-US" sz="3200" dirty="0" smtClean="0"/>
            </a:br>
            <a:r>
              <a:rPr lang="en-US" sz="3200" dirty="0" smtClean="0"/>
              <a:t/>
            </a:r>
            <a:br>
              <a:rPr lang="en-US" sz="3200" dirty="0" smtClean="0"/>
            </a:br>
            <a:r>
              <a:rPr lang="en-US" sz="3200" b="1" dirty="0" smtClean="0"/>
              <a:t>Challenge</a:t>
            </a:r>
            <a:r>
              <a:rPr lang="en-US" sz="3200" dirty="0" smtClean="0"/>
              <a:t>: Derive a criteria to locate other APT-related domains</a:t>
            </a:r>
            <a:endParaRPr lang="en-US" sz="3200" dirty="0"/>
          </a:p>
        </p:txBody>
      </p:sp>
      <p:sp>
        <p:nvSpPr>
          <p:cNvPr id="4" name="Title 1"/>
          <p:cNvSpPr txBox="1">
            <a:spLocks/>
          </p:cNvSpPr>
          <p:nvPr/>
        </p:nvSpPr>
        <p:spPr>
          <a:xfrm>
            <a:off x="412044" y="77090"/>
            <a:ext cx="8229600" cy="8754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smtClean="0"/>
              <a:t>Our Focus: “Case 1”</a:t>
            </a:r>
            <a:endParaRPr lang="en-US" sz="3600" b="1" dirty="0"/>
          </a:p>
        </p:txBody>
      </p:sp>
      <p:sp>
        <p:nvSpPr>
          <p:cNvPr id="5" name="Rectangle 4"/>
          <p:cNvSpPr/>
          <p:nvPr/>
        </p:nvSpPr>
        <p:spPr>
          <a:xfrm>
            <a:off x="370114" y="5718129"/>
            <a:ext cx="8469085" cy="646331"/>
          </a:xfrm>
          <a:prstGeom prst="rect">
            <a:avLst/>
          </a:prstGeom>
        </p:spPr>
        <p:txBody>
          <a:bodyPr wrap="square">
            <a:spAutoFit/>
          </a:bodyPr>
          <a:lstStyle/>
          <a:p>
            <a:r>
              <a:rPr lang="en-US" sz="1200" dirty="0" smtClean="0"/>
              <a:t>For the first case you will receive a tip concerning a host that has been talking communicating with a malicious IP address and the approximate time the communication started. From this you will need to find the malicious domains used in the attack, only some of which will be connected with the malicious IP given.</a:t>
            </a:r>
            <a:endParaRPr lang="en-US" sz="1200" dirty="0"/>
          </a:p>
        </p:txBody>
      </p:sp>
    </p:spTree>
    <p:extLst>
      <p:ext uri="{BB962C8B-B14F-4D97-AF65-F5344CB8AC3E}">
        <p14:creationId xmlns:p14="http://schemas.microsoft.com/office/powerpoint/2010/main" val="23707129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489" y="0"/>
            <a:ext cx="7512755" cy="745067"/>
          </a:xfrm>
        </p:spPr>
        <p:txBody>
          <a:bodyPr>
            <a:normAutofit/>
          </a:bodyPr>
          <a:lstStyle/>
          <a:p>
            <a:r>
              <a:rPr lang="en-US" sz="3600" b="1" dirty="0" smtClean="0"/>
              <a:t>Sample Hints in Data</a:t>
            </a:r>
            <a:endParaRPr lang="en-US" sz="3600" b="1" dirty="0"/>
          </a:p>
        </p:txBody>
      </p:sp>
      <p:sp>
        <p:nvSpPr>
          <p:cNvPr id="3" name="Content Placeholder 2"/>
          <p:cNvSpPr>
            <a:spLocks noGrp="1"/>
          </p:cNvSpPr>
          <p:nvPr>
            <p:ph idx="1"/>
          </p:nvPr>
        </p:nvSpPr>
        <p:spPr>
          <a:xfrm>
            <a:off x="526696" y="1811144"/>
            <a:ext cx="3612445" cy="2968997"/>
          </a:xfrm>
        </p:spPr>
        <p:txBody>
          <a:bodyPr>
            <a:normAutofit/>
          </a:bodyPr>
          <a:lstStyle/>
          <a:p>
            <a:pPr marL="0" indent="0">
              <a:buNone/>
            </a:pPr>
            <a:r>
              <a:rPr lang="en-US" sz="1400" dirty="0" smtClean="0"/>
              <a:t>Host (74.92.226.44) received a potentially malicious email at 12:30 PM.</a:t>
            </a:r>
          </a:p>
          <a:p>
            <a:pPr marL="0" indent="0">
              <a:buNone/>
            </a:pPr>
            <a:r>
              <a:rPr lang="en-US" sz="1400" dirty="0" smtClean="0"/>
              <a:t>Timeline:</a:t>
            </a:r>
          </a:p>
          <a:p>
            <a:pPr marL="225425" indent="-225425"/>
            <a:r>
              <a:rPr lang="en-US" sz="1200" dirty="0" smtClean="0"/>
              <a:t>2:30:20 - User at (74.92.226.44) receives email containing malicious PDF.</a:t>
            </a:r>
          </a:p>
          <a:p>
            <a:pPr marL="225425" indent="-225425"/>
            <a:r>
              <a:rPr lang="en-US" sz="1200" dirty="0" smtClean="0"/>
              <a:t>2:31:35 - User has opened attachment, which exploits vulnerable adobe acrobat (stage 1)</a:t>
            </a:r>
          </a:p>
          <a:p>
            <a:pPr marL="225425" indent="-225425"/>
            <a:r>
              <a:rPr lang="en-US" sz="1200" dirty="0" smtClean="0"/>
              <a:t>2:31:36 - Stage 1 contacts malicious domain (</a:t>
            </a:r>
            <a:r>
              <a:rPr lang="en-US" sz="1200" dirty="0" err="1" smtClean="0"/>
              <a:t>zarflugal.noe</a:t>
            </a:r>
            <a:r>
              <a:rPr lang="en-US" sz="1200" dirty="0" smtClean="0"/>
              <a:t>) over http, and downloads second stage.</a:t>
            </a:r>
          </a:p>
          <a:p>
            <a:pPr marL="225425" indent="-225425"/>
            <a:r>
              <a:rPr lang="en-US" sz="1200" dirty="0" smtClean="0"/>
              <a:t>2:31:42 - Stage 2 starts periodic http callbacks to second malicious domain (askerpat1sk8nd2.aa9kz-j.ho.ari.do).</a:t>
            </a:r>
          </a:p>
          <a:p>
            <a:pPr marL="0" indent="0">
              <a:buNone/>
            </a:pPr>
            <a:endParaRPr lang="en-US" sz="1200" dirty="0" smtClean="0"/>
          </a:p>
        </p:txBody>
      </p:sp>
      <p:sp>
        <p:nvSpPr>
          <p:cNvPr id="4" name="Rectangle 3"/>
          <p:cNvSpPr/>
          <p:nvPr/>
        </p:nvSpPr>
        <p:spPr>
          <a:xfrm>
            <a:off x="5547968" y="4417421"/>
            <a:ext cx="2714977" cy="1938992"/>
          </a:xfrm>
          <a:prstGeom prst="rect">
            <a:avLst/>
          </a:prstGeom>
        </p:spPr>
        <p:txBody>
          <a:bodyPr wrap="square">
            <a:spAutoFit/>
          </a:bodyPr>
          <a:lstStyle/>
          <a:p>
            <a:endParaRPr lang="en-US" sz="1200" dirty="0" smtClean="0"/>
          </a:p>
          <a:p>
            <a:r>
              <a:rPr lang="en-US" sz="1200" dirty="0" smtClean="0"/>
              <a:t>As per 2013-03-02, except:</a:t>
            </a:r>
          </a:p>
          <a:p>
            <a:endParaRPr lang="en-US" sz="1200" dirty="0" smtClean="0"/>
          </a:p>
          <a:p>
            <a:r>
              <a:rPr lang="en-US" sz="1200" dirty="0" smtClean="0"/>
              <a:t>host - 74.92.150.57.</a:t>
            </a:r>
          </a:p>
          <a:p>
            <a:r>
              <a:rPr lang="en-US" sz="1200" dirty="0" smtClean="0"/>
              <a:t>email received - 11 AM</a:t>
            </a:r>
          </a:p>
          <a:p>
            <a:endParaRPr lang="en-US" sz="1200" dirty="0" smtClean="0"/>
          </a:p>
          <a:p>
            <a:r>
              <a:rPr lang="en-US" sz="1200" dirty="0" smtClean="0"/>
              <a:t>There are three domains involved:</a:t>
            </a:r>
          </a:p>
          <a:p>
            <a:r>
              <a:rPr lang="en-US" sz="1200" dirty="0" smtClean="0"/>
              <a:t>telamundo.in (Stage 1 fetch)</a:t>
            </a:r>
          </a:p>
          <a:p>
            <a:r>
              <a:rPr lang="en-US" sz="1200" dirty="0" smtClean="0"/>
              <a:t>ethereal.in (Stage 2 fetch)</a:t>
            </a:r>
          </a:p>
          <a:p>
            <a:r>
              <a:rPr lang="en-US" sz="1200" dirty="0" err="1" smtClean="0"/>
              <a:t>conventional.noe</a:t>
            </a:r>
            <a:r>
              <a:rPr lang="en-US" sz="1200" dirty="0" smtClean="0"/>
              <a:t> (Callback)</a:t>
            </a:r>
          </a:p>
        </p:txBody>
      </p:sp>
      <p:sp>
        <p:nvSpPr>
          <p:cNvPr id="5" name="Rectangle 4"/>
          <p:cNvSpPr/>
          <p:nvPr/>
        </p:nvSpPr>
        <p:spPr>
          <a:xfrm>
            <a:off x="5442138" y="1401300"/>
            <a:ext cx="2456909" cy="1685077"/>
          </a:xfrm>
          <a:prstGeom prst="rect">
            <a:avLst/>
          </a:prstGeom>
        </p:spPr>
        <p:txBody>
          <a:bodyPr wrap="square">
            <a:spAutoFit/>
          </a:bodyPr>
          <a:lstStyle/>
          <a:p>
            <a:r>
              <a:rPr lang="en-US" sz="1200" dirty="0"/>
              <a:t>As per 2013-03-02, except:</a:t>
            </a:r>
          </a:p>
          <a:p>
            <a:endParaRPr lang="en-US" sz="700" dirty="0"/>
          </a:p>
          <a:p>
            <a:r>
              <a:rPr lang="en-US" sz="1200" dirty="0"/>
              <a:t>host - 74.92.103.13</a:t>
            </a:r>
          </a:p>
          <a:p>
            <a:r>
              <a:rPr lang="en-US" sz="1200" dirty="0"/>
              <a:t>email received - 2:47 PM</a:t>
            </a:r>
          </a:p>
          <a:p>
            <a:endParaRPr lang="en-US" sz="900" dirty="0"/>
          </a:p>
          <a:p>
            <a:r>
              <a:rPr lang="en-US" sz="1200" dirty="0"/>
              <a:t>There are three domains involved:</a:t>
            </a:r>
          </a:p>
          <a:p>
            <a:r>
              <a:rPr lang="en-US" sz="1200" dirty="0"/>
              <a:t>glazes.mrsifor.in (Stage 1 fetch)</a:t>
            </a:r>
          </a:p>
          <a:p>
            <a:r>
              <a:rPr lang="en-US" sz="1200" dirty="0"/>
              <a:t>grandfenagle.in (Stage 2 fetch)</a:t>
            </a:r>
          </a:p>
          <a:p>
            <a:r>
              <a:rPr lang="en-US" sz="1200" dirty="0" err="1"/>
              <a:t>shrdhost.mungled.wad</a:t>
            </a:r>
            <a:r>
              <a:rPr lang="en-US" sz="1200" dirty="0"/>
              <a:t> (Callback)</a:t>
            </a:r>
          </a:p>
        </p:txBody>
      </p:sp>
      <p:sp>
        <p:nvSpPr>
          <p:cNvPr id="8" name="Rectangle 7"/>
          <p:cNvSpPr/>
          <p:nvPr/>
        </p:nvSpPr>
        <p:spPr>
          <a:xfrm>
            <a:off x="361244" y="993421"/>
            <a:ext cx="4073173" cy="4425245"/>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150555" y="3812812"/>
            <a:ext cx="3877734" cy="2607734"/>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68489" y="1207910"/>
            <a:ext cx="1261884" cy="369332"/>
          </a:xfrm>
          <a:prstGeom prst="rect">
            <a:avLst/>
          </a:prstGeom>
          <a:noFill/>
        </p:spPr>
        <p:txBody>
          <a:bodyPr wrap="none" rtlCol="0">
            <a:spAutoFit/>
          </a:bodyPr>
          <a:lstStyle/>
          <a:p>
            <a:r>
              <a:rPr lang="en-US" b="1" dirty="0" smtClean="0"/>
              <a:t>2013-03-02</a:t>
            </a:r>
            <a:endParaRPr lang="en-US" b="1" dirty="0"/>
          </a:p>
        </p:txBody>
      </p:sp>
      <p:sp>
        <p:nvSpPr>
          <p:cNvPr id="11" name="TextBox 10"/>
          <p:cNvSpPr txBox="1"/>
          <p:nvPr/>
        </p:nvSpPr>
        <p:spPr>
          <a:xfrm>
            <a:off x="5298018" y="4070562"/>
            <a:ext cx="1261884" cy="369332"/>
          </a:xfrm>
          <a:prstGeom prst="rect">
            <a:avLst/>
          </a:prstGeom>
          <a:noFill/>
        </p:spPr>
        <p:txBody>
          <a:bodyPr wrap="none" rtlCol="0">
            <a:spAutoFit/>
          </a:bodyPr>
          <a:lstStyle/>
          <a:p>
            <a:r>
              <a:rPr lang="en-US" b="1" dirty="0" smtClean="0"/>
              <a:t>2013-03-03</a:t>
            </a:r>
            <a:endParaRPr lang="en-US" b="1" dirty="0"/>
          </a:p>
        </p:txBody>
      </p:sp>
      <p:sp>
        <p:nvSpPr>
          <p:cNvPr id="12" name="Rectangle 11"/>
          <p:cNvSpPr/>
          <p:nvPr/>
        </p:nvSpPr>
        <p:spPr>
          <a:xfrm>
            <a:off x="5139269" y="762697"/>
            <a:ext cx="3485442" cy="2602795"/>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5298018" y="882701"/>
            <a:ext cx="1952976" cy="369332"/>
          </a:xfrm>
          <a:prstGeom prst="rect">
            <a:avLst/>
          </a:prstGeom>
          <a:noFill/>
        </p:spPr>
        <p:txBody>
          <a:bodyPr wrap="square" rtlCol="0">
            <a:spAutoFit/>
          </a:bodyPr>
          <a:lstStyle/>
          <a:p>
            <a:r>
              <a:rPr lang="en-US" b="1" dirty="0" smtClean="0"/>
              <a:t>2013-03-04</a:t>
            </a:r>
            <a:endParaRPr lang="en-US" b="1" dirty="0"/>
          </a:p>
        </p:txBody>
      </p:sp>
      <p:sp>
        <p:nvSpPr>
          <p:cNvPr id="18" name="TextBox 17"/>
          <p:cNvSpPr txBox="1"/>
          <p:nvPr/>
        </p:nvSpPr>
        <p:spPr>
          <a:xfrm>
            <a:off x="3395838" y="4864805"/>
            <a:ext cx="829073" cy="369332"/>
          </a:xfrm>
          <a:prstGeom prst="rect">
            <a:avLst/>
          </a:prstGeom>
          <a:solidFill>
            <a:schemeClr val="bg1"/>
          </a:solidFill>
        </p:spPr>
        <p:txBody>
          <a:bodyPr wrap="none" rtlCol="0">
            <a:spAutoFit/>
          </a:bodyPr>
          <a:lstStyle/>
          <a:p>
            <a:r>
              <a:rPr lang="en-US" dirty="0" smtClean="0">
                <a:solidFill>
                  <a:srgbClr val="FF0000"/>
                </a:solidFill>
              </a:rPr>
              <a:t>CASE 1</a:t>
            </a:r>
            <a:endParaRPr lang="en-US" dirty="0">
              <a:solidFill>
                <a:srgbClr val="FF0000"/>
              </a:solidFill>
            </a:endParaRPr>
          </a:p>
        </p:txBody>
      </p:sp>
      <p:sp>
        <p:nvSpPr>
          <p:cNvPr id="19" name="TextBox 18"/>
          <p:cNvSpPr txBox="1"/>
          <p:nvPr/>
        </p:nvSpPr>
        <p:spPr>
          <a:xfrm>
            <a:off x="7921978" y="3885896"/>
            <a:ext cx="829073" cy="369332"/>
          </a:xfrm>
          <a:prstGeom prst="rect">
            <a:avLst/>
          </a:prstGeom>
          <a:solidFill>
            <a:schemeClr val="bg1"/>
          </a:solidFill>
        </p:spPr>
        <p:txBody>
          <a:bodyPr wrap="none" rtlCol="0">
            <a:spAutoFit/>
          </a:bodyPr>
          <a:lstStyle/>
          <a:p>
            <a:r>
              <a:rPr lang="en-US" dirty="0" smtClean="0">
                <a:solidFill>
                  <a:srgbClr val="FF0000"/>
                </a:solidFill>
              </a:rPr>
              <a:t>CASE 1</a:t>
            </a:r>
            <a:endParaRPr lang="en-US" dirty="0">
              <a:solidFill>
                <a:srgbClr val="FF0000"/>
              </a:solidFill>
            </a:endParaRPr>
          </a:p>
        </p:txBody>
      </p:sp>
      <p:sp>
        <p:nvSpPr>
          <p:cNvPr id="20" name="TextBox 19"/>
          <p:cNvSpPr txBox="1"/>
          <p:nvPr/>
        </p:nvSpPr>
        <p:spPr>
          <a:xfrm>
            <a:off x="7619622" y="882701"/>
            <a:ext cx="829073" cy="369332"/>
          </a:xfrm>
          <a:prstGeom prst="rect">
            <a:avLst/>
          </a:prstGeom>
          <a:noFill/>
        </p:spPr>
        <p:txBody>
          <a:bodyPr wrap="none" rtlCol="0">
            <a:spAutoFit/>
          </a:bodyPr>
          <a:lstStyle/>
          <a:p>
            <a:r>
              <a:rPr lang="en-US" dirty="0" smtClean="0">
                <a:solidFill>
                  <a:srgbClr val="FF0000"/>
                </a:solidFill>
              </a:rPr>
              <a:t>CASE 1</a:t>
            </a:r>
            <a:endParaRPr lang="en-US" dirty="0">
              <a:solidFill>
                <a:srgbClr val="FF0000"/>
              </a:solidFill>
            </a:endParaRPr>
          </a:p>
        </p:txBody>
      </p:sp>
    </p:spTree>
    <p:extLst>
      <p:ext uri="{BB962C8B-B14F-4D97-AF65-F5344CB8AC3E}">
        <p14:creationId xmlns:p14="http://schemas.microsoft.com/office/powerpoint/2010/main" val="23336942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3600" b="1" dirty="0"/>
              <a:t>Algorithm: Multi-Host APT Outbreak Detection</a:t>
            </a:r>
          </a:p>
        </p:txBody>
      </p:sp>
      <p:sp>
        <p:nvSpPr>
          <p:cNvPr id="3" name="Content Placeholder 2"/>
          <p:cNvSpPr>
            <a:spLocks noGrp="1"/>
          </p:cNvSpPr>
          <p:nvPr>
            <p:ph idx="1"/>
          </p:nvPr>
        </p:nvSpPr>
        <p:spPr>
          <a:xfrm>
            <a:off x="457199" y="1600200"/>
            <a:ext cx="8475133" cy="4525963"/>
          </a:xfrm>
        </p:spPr>
        <p:txBody>
          <a:bodyPr>
            <a:normAutofit lnSpcReduction="10000"/>
          </a:bodyPr>
          <a:lstStyle/>
          <a:p>
            <a:r>
              <a:rPr lang="en-US" b="1" dirty="0" smtClean="0"/>
              <a:t>Filtering: </a:t>
            </a:r>
          </a:p>
          <a:p>
            <a:pPr lvl="1"/>
            <a:r>
              <a:rPr lang="en-US" dirty="0" smtClean="0"/>
              <a:t>Detect potential APT domains from the massive background domain lookups by benign applications</a:t>
            </a:r>
          </a:p>
          <a:p>
            <a:pPr lvl="2"/>
            <a:r>
              <a:rPr lang="en-US" dirty="0" smtClean="0"/>
              <a:t>Use overlapping filters</a:t>
            </a:r>
          </a:p>
          <a:p>
            <a:pPr lvl="1"/>
            <a:endParaRPr lang="en-US" dirty="0" smtClean="0"/>
          </a:p>
          <a:p>
            <a:r>
              <a:rPr lang="en-US" b="1" dirty="0" smtClean="0"/>
              <a:t>Detection: </a:t>
            </a:r>
          </a:p>
          <a:p>
            <a:pPr lvl="1"/>
            <a:r>
              <a:rPr lang="en-US" dirty="0" smtClean="0"/>
              <a:t>Identify APT beacons using unique behavioral patterns, e.g.,</a:t>
            </a:r>
          </a:p>
          <a:p>
            <a:pPr lvl="2"/>
            <a:r>
              <a:rPr lang="en-US" dirty="0" smtClean="0"/>
              <a:t>Quorum of IP </a:t>
            </a:r>
            <a:r>
              <a:rPr lang="en-US" dirty="0" err="1" smtClean="0"/>
              <a:t>linksets</a:t>
            </a:r>
            <a:r>
              <a:rPr lang="en-US" dirty="0" smtClean="0"/>
              <a:t> querying the beacon also query a common newbie domain preceding the beacon</a:t>
            </a:r>
          </a:p>
          <a:p>
            <a:pPr lvl="1"/>
            <a:endParaRPr lang="en-US" dirty="0" smtClean="0"/>
          </a:p>
        </p:txBody>
      </p:sp>
    </p:spTree>
    <p:extLst>
      <p:ext uri="{BB962C8B-B14F-4D97-AF65-F5344CB8AC3E}">
        <p14:creationId xmlns:p14="http://schemas.microsoft.com/office/powerpoint/2010/main" val="16664198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10"/>
          <p:cNvSpPr/>
          <p:nvPr/>
        </p:nvSpPr>
        <p:spPr>
          <a:xfrm>
            <a:off x="1005407" y="782639"/>
            <a:ext cx="7111999" cy="6022445"/>
          </a:xfrm>
          <a:prstGeom prst="ellipse">
            <a:avLst/>
          </a:prstGeom>
          <a:solidFill>
            <a:srgbClr val="DFF4E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Oval 3"/>
          <p:cNvSpPr/>
          <p:nvPr/>
        </p:nvSpPr>
        <p:spPr>
          <a:xfrm>
            <a:off x="2031982" y="1068909"/>
            <a:ext cx="5080017" cy="5259917"/>
          </a:xfrm>
          <a:prstGeom prst="ellipse">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a:off x="3513667" y="1979077"/>
            <a:ext cx="3227916" cy="3238500"/>
          </a:xfrm>
          <a:prstGeom prst="ellipse">
            <a:avLst/>
          </a:prstGeom>
          <a:solidFill>
            <a:schemeClr val="accent5">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5037649" y="2963326"/>
            <a:ext cx="1545183" cy="1534583"/>
          </a:xfrm>
          <a:prstGeom prst="ellipse">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itle 1"/>
          <p:cNvSpPr>
            <a:spLocks noGrp="1"/>
          </p:cNvSpPr>
          <p:nvPr>
            <p:ph type="title"/>
          </p:nvPr>
        </p:nvSpPr>
        <p:spPr>
          <a:xfrm>
            <a:off x="457200" y="62442"/>
            <a:ext cx="8229600" cy="773112"/>
          </a:xfrm>
        </p:spPr>
        <p:txBody>
          <a:bodyPr>
            <a:normAutofit/>
          </a:bodyPr>
          <a:lstStyle/>
          <a:p>
            <a:r>
              <a:rPr lang="en-US" sz="3600" b="1" dirty="0" smtClean="0"/>
              <a:t>Algorithm Schematic</a:t>
            </a:r>
            <a:endParaRPr lang="en-US" sz="3600" b="1" dirty="0"/>
          </a:p>
        </p:txBody>
      </p:sp>
      <p:sp>
        <p:nvSpPr>
          <p:cNvPr id="8" name="TextBox 7"/>
          <p:cNvSpPr txBox="1"/>
          <p:nvPr/>
        </p:nvSpPr>
        <p:spPr>
          <a:xfrm>
            <a:off x="2561171" y="1979076"/>
            <a:ext cx="1327148" cy="830997"/>
          </a:xfrm>
          <a:prstGeom prst="rect">
            <a:avLst/>
          </a:prstGeom>
          <a:noFill/>
        </p:spPr>
        <p:txBody>
          <a:bodyPr wrap="square" rtlCol="0">
            <a:spAutoFit/>
          </a:bodyPr>
          <a:lstStyle/>
          <a:p>
            <a:r>
              <a:rPr lang="en-US" sz="1200" b="1" dirty="0" smtClean="0"/>
              <a:t>Pre-processing :</a:t>
            </a:r>
            <a:r>
              <a:rPr lang="en-US" sz="1200" dirty="0" smtClean="0"/>
              <a:t> Set of domains that exhibit beacon behavior</a:t>
            </a:r>
            <a:endParaRPr lang="en-US" sz="1200" dirty="0"/>
          </a:p>
        </p:txBody>
      </p:sp>
      <p:sp>
        <p:nvSpPr>
          <p:cNvPr id="9" name="TextBox 8"/>
          <p:cNvSpPr txBox="1"/>
          <p:nvPr/>
        </p:nvSpPr>
        <p:spPr>
          <a:xfrm>
            <a:off x="3994149" y="2475460"/>
            <a:ext cx="1604434" cy="646331"/>
          </a:xfrm>
          <a:prstGeom prst="rect">
            <a:avLst/>
          </a:prstGeom>
          <a:noFill/>
        </p:spPr>
        <p:txBody>
          <a:bodyPr wrap="square" rtlCol="0">
            <a:spAutoFit/>
          </a:bodyPr>
          <a:lstStyle/>
          <a:p>
            <a:r>
              <a:rPr lang="en-US" sz="1200" b="1" dirty="0" smtClean="0"/>
              <a:t>Filtering: </a:t>
            </a:r>
            <a:r>
              <a:rPr lang="en-US" sz="1200" dirty="0" smtClean="0"/>
              <a:t>Generates </a:t>
            </a:r>
            <a:r>
              <a:rPr lang="en-US" sz="1200" b="1" dirty="0" smtClean="0"/>
              <a:t> </a:t>
            </a:r>
            <a:r>
              <a:rPr lang="en-US" sz="1200" dirty="0"/>
              <a:t>f</a:t>
            </a:r>
            <a:r>
              <a:rPr lang="en-US" sz="1200" dirty="0" smtClean="0"/>
              <a:t>iltered set of beacons via successive filters </a:t>
            </a:r>
            <a:endParaRPr lang="en-US" sz="1200" dirty="0"/>
          </a:p>
        </p:txBody>
      </p:sp>
      <p:sp>
        <p:nvSpPr>
          <p:cNvPr id="10" name="TextBox 9"/>
          <p:cNvSpPr txBox="1"/>
          <p:nvPr/>
        </p:nvSpPr>
        <p:spPr>
          <a:xfrm>
            <a:off x="5115983" y="3324192"/>
            <a:ext cx="1466849" cy="646331"/>
          </a:xfrm>
          <a:prstGeom prst="rect">
            <a:avLst/>
          </a:prstGeom>
          <a:noFill/>
        </p:spPr>
        <p:txBody>
          <a:bodyPr wrap="square" rtlCol="0">
            <a:spAutoFit/>
          </a:bodyPr>
          <a:lstStyle/>
          <a:p>
            <a:r>
              <a:rPr lang="en-US" sz="1200" b="1" dirty="0" smtClean="0"/>
              <a:t>Detection: </a:t>
            </a:r>
            <a:r>
              <a:rPr lang="en-US" sz="1200" dirty="0" smtClean="0"/>
              <a:t>Identifies APT beacons using novel algorithm</a:t>
            </a:r>
            <a:endParaRPr lang="en-US" sz="1200" dirty="0"/>
          </a:p>
        </p:txBody>
      </p:sp>
      <p:sp>
        <p:nvSpPr>
          <p:cNvPr id="12" name="TextBox 11"/>
          <p:cNvSpPr txBox="1"/>
          <p:nvPr/>
        </p:nvSpPr>
        <p:spPr>
          <a:xfrm>
            <a:off x="1690140" y="1979076"/>
            <a:ext cx="683683" cy="461665"/>
          </a:xfrm>
          <a:prstGeom prst="rect">
            <a:avLst/>
          </a:prstGeom>
          <a:noFill/>
        </p:spPr>
        <p:txBody>
          <a:bodyPr wrap="square" rtlCol="0">
            <a:spAutoFit/>
          </a:bodyPr>
          <a:lstStyle/>
          <a:p>
            <a:r>
              <a:rPr lang="en-US" sz="1200" dirty="0" smtClean="0"/>
              <a:t>Original</a:t>
            </a:r>
          </a:p>
          <a:p>
            <a:r>
              <a:rPr lang="en-US" sz="1200" dirty="0" smtClean="0"/>
              <a:t>data</a:t>
            </a:r>
            <a:endParaRPr lang="en-US" sz="1200" dirty="0"/>
          </a:p>
        </p:txBody>
      </p:sp>
    </p:spTree>
    <p:extLst>
      <p:ext uri="{BB962C8B-B14F-4D97-AF65-F5344CB8AC3E}">
        <p14:creationId xmlns:p14="http://schemas.microsoft.com/office/powerpoint/2010/main" val="34798808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Before we get into details:</a:t>
            </a:r>
            <a:br>
              <a:rPr lang="en-US" sz="3600" b="1" dirty="0" smtClean="0"/>
            </a:br>
            <a:r>
              <a:rPr lang="en-US" sz="3600" b="1" dirty="0"/>
              <a:t>S</a:t>
            </a:r>
            <a:r>
              <a:rPr lang="en-US" sz="3600" b="1" dirty="0" smtClean="0"/>
              <a:t>ome </a:t>
            </a:r>
            <a:r>
              <a:rPr lang="en-US" sz="3600" b="1" dirty="0"/>
              <a:t>d</a:t>
            </a:r>
            <a:r>
              <a:rPr lang="en-US" sz="3600" b="1" dirty="0" smtClean="0"/>
              <a:t>efinitions</a:t>
            </a:r>
            <a:endParaRPr lang="en-US" sz="3600" b="1" dirty="0"/>
          </a:p>
        </p:txBody>
      </p:sp>
      <p:sp>
        <p:nvSpPr>
          <p:cNvPr id="3" name="Content Placeholder 2"/>
          <p:cNvSpPr>
            <a:spLocks noGrp="1"/>
          </p:cNvSpPr>
          <p:nvPr>
            <p:ph idx="1"/>
          </p:nvPr>
        </p:nvSpPr>
        <p:spPr/>
        <p:txBody>
          <a:bodyPr>
            <a:normAutofit lnSpcReduction="10000"/>
          </a:bodyPr>
          <a:lstStyle/>
          <a:p>
            <a:endParaRPr lang="en-US" b="1" dirty="0" smtClean="0"/>
          </a:p>
          <a:p>
            <a:r>
              <a:rPr lang="en-US" b="1" dirty="0" smtClean="0"/>
              <a:t>Newbie:</a:t>
            </a:r>
            <a:r>
              <a:rPr lang="en-US" dirty="0"/>
              <a:t>  </a:t>
            </a:r>
            <a:r>
              <a:rPr lang="en-US" dirty="0" smtClean="0"/>
              <a:t>A domain </a:t>
            </a:r>
            <a:r>
              <a:rPr lang="en-US" dirty="0"/>
              <a:t>that has not been seen prior to the </a:t>
            </a:r>
            <a:r>
              <a:rPr lang="en-US" dirty="0" smtClean="0"/>
              <a:t>current (</a:t>
            </a:r>
            <a:r>
              <a:rPr lang="en-US" dirty="0" err="1" smtClean="0"/>
              <a:t>eg</a:t>
            </a:r>
            <a:r>
              <a:rPr lang="en-US" dirty="0" smtClean="0"/>
              <a:t>. day of) analysis</a:t>
            </a:r>
          </a:p>
          <a:p>
            <a:pPr marL="0" indent="0">
              <a:buNone/>
            </a:pPr>
            <a:endParaRPr lang="en-US" dirty="0" smtClean="0"/>
          </a:p>
          <a:p>
            <a:r>
              <a:rPr lang="en-US" b="1" dirty="0" smtClean="0"/>
              <a:t>Beacon: </a:t>
            </a:r>
            <a:r>
              <a:rPr lang="en-US" dirty="0" smtClean="0"/>
              <a:t>A </a:t>
            </a:r>
            <a:r>
              <a:rPr lang="en-US" dirty="0"/>
              <a:t>domain </a:t>
            </a:r>
            <a:r>
              <a:rPr lang="en-US" dirty="0" smtClean="0"/>
              <a:t>that</a:t>
            </a:r>
          </a:p>
          <a:p>
            <a:pPr lvl="1"/>
            <a:r>
              <a:rPr lang="en-US" dirty="0"/>
              <a:t>O</a:t>
            </a:r>
            <a:r>
              <a:rPr lang="en-US" dirty="0" smtClean="0"/>
              <a:t>ccurs at least minimum number of times</a:t>
            </a:r>
          </a:p>
          <a:p>
            <a:pPr lvl="1"/>
            <a:r>
              <a:rPr lang="en-US" dirty="0" smtClean="0"/>
              <a:t>Occurs with long repeat cycle</a:t>
            </a:r>
          </a:p>
          <a:p>
            <a:pPr lvl="1"/>
            <a:r>
              <a:rPr lang="en-US" dirty="0" smtClean="0"/>
              <a:t>Occurs with limited jitter of repeat cycle</a:t>
            </a:r>
          </a:p>
          <a:p>
            <a:pPr lvl="1"/>
            <a:r>
              <a:rPr lang="en-US" dirty="0" smtClean="0"/>
              <a:t>Etc.</a:t>
            </a:r>
            <a:endParaRPr lang="en-US" dirty="0"/>
          </a:p>
        </p:txBody>
      </p:sp>
    </p:spTree>
    <p:extLst>
      <p:ext uri="{BB962C8B-B14F-4D97-AF65-F5344CB8AC3E}">
        <p14:creationId xmlns:p14="http://schemas.microsoft.com/office/powerpoint/2010/main" val="33372442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88445"/>
          </a:xfrm>
        </p:spPr>
        <p:txBody>
          <a:bodyPr>
            <a:noAutofit/>
          </a:bodyPr>
          <a:lstStyle/>
          <a:p>
            <a:r>
              <a:rPr lang="en-US" sz="3600" b="1" dirty="0" smtClean="0"/>
              <a:t>Algorithm Details</a:t>
            </a:r>
            <a:endParaRPr lang="en-US" sz="3600" b="1" dirty="0"/>
          </a:p>
        </p:txBody>
      </p:sp>
      <p:sp>
        <p:nvSpPr>
          <p:cNvPr id="3" name="Content Placeholder 2"/>
          <p:cNvSpPr>
            <a:spLocks noGrp="1"/>
          </p:cNvSpPr>
          <p:nvPr>
            <p:ph idx="1"/>
          </p:nvPr>
        </p:nvSpPr>
        <p:spPr>
          <a:xfrm>
            <a:off x="275167" y="1600200"/>
            <a:ext cx="8561915" cy="4525963"/>
          </a:xfrm>
        </p:spPr>
        <p:txBody>
          <a:bodyPr>
            <a:normAutofit fontScale="92500"/>
          </a:bodyPr>
          <a:lstStyle/>
          <a:p>
            <a:r>
              <a:rPr lang="en-US" b="1" dirty="0" smtClean="0"/>
              <a:t>Key Steps:</a:t>
            </a:r>
          </a:p>
          <a:p>
            <a:pPr lvl="1"/>
            <a:r>
              <a:rPr lang="en-US" dirty="0" smtClean="0"/>
              <a:t>Successive, overlapping filtering of beacons</a:t>
            </a:r>
          </a:p>
          <a:p>
            <a:pPr lvl="1"/>
            <a:r>
              <a:rPr lang="en-US" dirty="0" smtClean="0"/>
              <a:t>Identify </a:t>
            </a:r>
            <a:r>
              <a:rPr lang="en-US" dirty="0" err="1" smtClean="0"/>
              <a:t>linksets</a:t>
            </a:r>
            <a:r>
              <a:rPr lang="en-US" dirty="0" smtClean="0"/>
              <a:t> (groups of IPs that query a beacon)</a:t>
            </a:r>
          </a:p>
          <a:p>
            <a:pPr lvl="1"/>
            <a:r>
              <a:rPr lang="en-US" dirty="0" smtClean="0"/>
              <a:t>Identify APT beacons as ones for which a quorum </a:t>
            </a:r>
            <a:r>
              <a:rPr lang="en-US" dirty="0"/>
              <a:t>of </a:t>
            </a:r>
            <a:r>
              <a:rPr lang="en-US" dirty="0" err="1" smtClean="0"/>
              <a:t>linkset</a:t>
            </a:r>
            <a:r>
              <a:rPr lang="en-US" dirty="0" smtClean="0"/>
              <a:t> IPs queried a common preceding newbie domain</a:t>
            </a:r>
          </a:p>
          <a:p>
            <a:pPr lvl="1"/>
            <a:endParaRPr lang="en-US" dirty="0"/>
          </a:p>
          <a:p>
            <a:r>
              <a:rPr lang="en-US" b="1" dirty="0"/>
              <a:t>Results:</a:t>
            </a:r>
            <a:r>
              <a:rPr lang="en-US" dirty="0"/>
              <a:t> </a:t>
            </a:r>
            <a:endParaRPr lang="en-US" dirty="0" smtClean="0"/>
          </a:p>
          <a:p>
            <a:pPr lvl="1"/>
            <a:r>
              <a:rPr lang="en-US" dirty="0" smtClean="0"/>
              <a:t>Can </a:t>
            </a:r>
            <a:r>
              <a:rPr lang="en-US" dirty="0"/>
              <a:t>isolate the four </a:t>
            </a:r>
            <a:r>
              <a:rPr lang="en-US" dirty="0" err="1"/>
              <a:t>multihost</a:t>
            </a:r>
            <a:r>
              <a:rPr lang="en-US" dirty="0"/>
              <a:t> APT outbreaks found within the LANL APT dataset on March 5-8</a:t>
            </a:r>
          </a:p>
          <a:p>
            <a:pPr lvl="1"/>
            <a:endParaRPr lang="en-US" dirty="0" smtClean="0"/>
          </a:p>
        </p:txBody>
      </p:sp>
    </p:spTree>
    <p:extLst>
      <p:ext uri="{BB962C8B-B14F-4D97-AF65-F5344CB8AC3E}">
        <p14:creationId xmlns:p14="http://schemas.microsoft.com/office/powerpoint/2010/main" val="3923751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461</TotalTime>
  <Words>1103</Words>
  <Application>Microsoft Office PowerPoint</Application>
  <PresentationFormat>On-screen Show (4:3)</PresentationFormat>
  <Paragraphs>141</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A Quorum Detection Algorithm for Tracking APT Infections</vt:lpstr>
      <vt:lpstr>Challenge</vt:lpstr>
      <vt:lpstr>Challenge Problem: Cases</vt:lpstr>
      <vt:lpstr>Given:  Infected IP, Initial list of malicious DNS, no timeframe  Challenge: Derive a criteria to locate other APT-related domains</vt:lpstr>
      <vt:lpstr>Sample Hints in Data</vt:lpstr>
      <vt:lpstr>Algorithm: Multi-Host APT Outbreak Detection</vt:lpstr>
      <vt:lpstr>Algorithm Schematic</vt:lpstr>
      <vt:lpstr>Before we get into details: Some definitions</vt:lpstr>
      <vt:lpstr>Algorithm Details</vt:lpstr>
      <vt:lpstr>Example: Pattern of APT on March 6</vt:lpstr>
      <vt:lpstr>Future Work: Algorithm Extension </vt:lpstr>
      <vt:lpstr>Questions?</vt:lpstr>
      <vt:lpstr>Some Questions</vt:lpstr>
      <vt:lpstr>Details of Algorithm Extension</vt:lpstr>
    </vt:vector>
  </TitlesOfParts>
  <Company>SRI International</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Shalini Ghosh</dc:creator>
  <cp:lastModifiedBy>Lisa Coote</cp:lastModifiedBy>
  <cp:revision>386</cp:revision>
  <dcterms:created xsi:type="dcterms:W3CDTF">2014-01-08T23:06:39Z</dcterms:created>
  <dcterms:modified xsi:type="dcterms:W3CDTF">2014-01-21T16:40:52Z</dcterms:modified>
</cp:coreProperties>
</file>