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902" r:id="rId2"/>
    <p:sldId id="273" r:id="rId3"/>
    <p:sldId id="326" r:id="rId4"/>
    <p:sldId id="340" r:id="rId5"/>
    <p:sldId id="926" r:id="rId6"/>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besh, Bohdan" initials="NB" lastIdx="1" clrIdx="0">
    <p:extLst>
      <p:ext uri="{19B8F6BF-5375-455C-9EA6-DF929625EA0E}">
        <p15:presenceInfo xmlns:p15="http://schemas.microsoft.com/office/powerpoint/2012/main" userId="S-1-5-21-2732034605-1931156061-4022686524-12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1348" autoAdjust="0"/>
    <p:restoredTop sz="86395" autoAdjust="0"/>
  </p:normalViewPr>
  <p:slideViewPr>
    <p:cSldViewPr snapToGrid="0" snapToObjects="1">
      <p:cViewPr varScale="1">
        <p:scale>
          <a:sx n="86" d="100"/>
          <a:sy n="86" d="100"/>
        </p:scale>
        <p:origin x="1350" y="96"/>
      </p:cViewPr>
      <p:guideLst>
        <p:guide orient="horz" pos="2160"/>
        <p:guide pos="2880"/>
      </p:guideLst>
    </p:cSldViewPr>
  </p:slideViewPr>
  <p:outlineViewPr>
    <p:cViewPr>
      <p:scale>
        <a:sx n="33" d="100"/>
        <a:sy n="33" d="100"/>
      </p:scale>
      <p:origin x="0" y="-41346"/>
    </p:cViewPr>
  </p:outlineViewPr>
  <p:notesTextViewPr>
    <p:cViewPr>
      <p:scale>
        <a:sx n="3" d="2"/>
        <a:sy n="3" d="2"/>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8C0CFBD1-594A-1C4A-A0D6-4C81E4618A72}" type="datetimeFigureOut">
              <a:rPr lang="en-US" smtClean="0"/>
              <a:t>1/30/2020</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817AEFEE-B566-5944-9713-603C98F64751}" type="slidenum">
              <a:rPr lang="en-US" smtClean="0"/>
              <a:t>‹#›</a:t>
            </a:fld>
            <a:endParaRPr lang="en-US" dirty="0"/>
          </a:p>
        </p:txBody>
      </p:sp>
    </p:spTree>
    <p:extLst>
      <p:ext uri="{BB962C8B-B14F-4D97-AF65-F5344CB8AC3E}">
        <p14:creationId xmlns:p14="http://schemas.microsoft.com/office/powerpoint/2010/main" val="1688524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91D1CC97-9CD6-4F43-8E2C-82FBEAB19AE9}" type="datetimeFigureOut">
              <a:rPr lang="en-US" smtClean="0"/>
              <a:t>1/30/2020</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181AB320-695D-8B42-8F9E-366E782FCF12}" type="slidenum">
              <a:rPr lang="en-US" smtClean="0"/>
              <a:t>‹#›</a:t>
            </a:fld>
            <a:endParaRPr lang="en-US" dirty="0"/>
          </a:p>
        </p:txBody>
      </p:sp>
    </p:spTree>
    <p:extLst>
      <p:ext uri="{BB962C8B-B14F-4D97-AF65-F5344CB8AC3E}">
        <p14:creationId xmlns:p14="http://schemas.microsoft.com/office/powerpoint/2010/main" val="14548602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0526F1-FA47-44C5-BC64-E8957EBED971}" type="slidenum">
              <a:rPr lang="en-US" smtClean="0"/>
              <a:t>2</a:t>
            </a:fld>
            <a:endParaRPr lang="en-US" dirty="0"/>
          </a:p>
        </p:txBody>
      </p:sp>
    </p:spTree>
    <p:extLst>
      <p:ext uri="{BB962C8B-B14F-4D97-AF65-F5344CB8AC3E}">
        <p14:creationId xmlns:p14="http://schemas.microsoft.com/office/powerpoint/2010/main" val="3971672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17431B-7674-4BF8-A87F-54CF307975FD}"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7B9E73-336B-FD4D-B522-7E376F2F25EE}" type="slidenum">
              <a:rPr lang="en-US" smtClean="0"/>
              <a:t>‹#›</a:t>
            </a:fld>
            <a:endParaRPr lang="en-US" dirty="0"/>
          </a:p>
        </p:txBody>
      </p:sp>
      <p:pic>
        <p:nvPicPr>
          <p:cNvPr id="7" name="Picture 6" descr="SCORE.jpg">
            <a:extLst>
              <a:ext uri="{FF2B5EF4-FFF2-40B4-BE49-F238E27FC236}">
                <a16:creationId xmlns:a16="http://schemas.microsoft.com/office/drawing/2014/main" id="{5E393340-E132-41EA-8BE1-13BF1E67F8C9}"/>
              </a:ext>
            </a:extLst>
          </p:cNvPr>
          <p:cNvPicPr/>
          <p:nvPr userDrawn="1"/>
        </p:nvPicPr>
        <p:blipFill>
          <a:blip r:embed="rId2" cstate="print"/>
          <a:srcRect/>
          <a:stretch>
            <a:fillRect/>
          </a:stretch>
        </p:blipFill>
        <p:spPr bwMode="auto">
          <a:xfrm>
            <a:off x="328633" y="314257"/>
            <a:ext cx="1699345" cy="1035586"/>
          </a:xfrm>
          <a:prstGeom prst="rect">
            <a:avLst/>
          </a:prstGeom>
          <a:noFill/>
          <a:ln w="9525">
            <a:noFill/>
            <a:miter lim="800000"/>
            <a:headEnd/>
            <a:tailEnd/>
          </a:ln>
        </p:spPr>
      </p:pic>
      <p:pic>
        <p:nvPicPr>
          <p:cNvPr id="8" name="Picture 7" descr="SCORE_Logo.png">
            <a:extLst>
              <a:ext uri="{FF2B5EF4-FFF2-40B4-BE49-F238E27FC236}">
                <a16:creationId xmlns:a16="http://schemas.microsoft.com/office/drawing/2014/main" id="{8A977E50-4E52-48D3-900D-BD01005F298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9387" y="158654"/>
            <a:ext cx="1427414" cy="1441546"/>
          </a:xfrm>
          <a:prstGeom prst="rect">
            <a:avLst/>
          </a:prstGeom>
        </p:spPr>
      </p:pic>
    </p:spTree>
    <p:extLst>
      <p:ext uri="{BB962C8B-B14F-4D97-AF65-F5344CB8AC3E}">
        <p14:creationId xmlns:p14="http://schemas.microsoft.com/office/powerpoint/2010/main" val="238170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8BAB8C-55FC-402A-8602-1895C87954E5}"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153816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70B397-9ACE-4716-BDCF-E79363831C2A}"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394591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92F02-33FE-4DE2-8ECB-5B172DEFA1E0}"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3274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934DAD-32CE-4BFE-BEEA-89F7D1573CA0}"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293395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106EFC-25AB-450F-B935-C9B4639A25B0}" type="datetime1">
              <a:rPr lang="en-US" smtClean="0"/>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294213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DC7C30-A84F-4C0E-84B6-2BBF9E045CED}" type="datetime1">
              <a:rPr lang="en-US" smtClean="0"/>
              <a:t>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142351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0D0D84-A186-439E-97CE-B125EC4E276E}" type="datetime1">
              <a:rPr lang="en-US" smtClean="0"/>
              <a:t>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137778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01AC5-BDA0-45E0-BB2E-E2B4E75F4AF9}" type="datetime1">
              <a:rPr lang="en-US" smtClean="0"/>
              <a:t>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25450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1390231"/>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537398"/>
            <a:ext cx="5111750" cy="45887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552281"/>
            <a:ext cx="3008313" cy="35738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6CB7A5B6-FE37-4813-8526-499A03968B1A}" type="datetime1">
              <a:rPr lang="en-US" smtClean="0"/>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2644743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276141"/>
            <a:ext cx="5486400" cy="34514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D9EB94-3064-44A5-91BC-B5726D3AE747}" type="datetime1">
              <a:rPr lang="en-US" smtClean="0"/>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7B9E73-336B-FD4D-B522-7E376F2F25EE}" type="slidenum">
              <a:rPr lang="en-US" smtClean="0"/>
              <a:t>‹#›</a:t>
            </a:fld>
            <a:endParaRPr lang="en-US" dirty="0"/>
          </a:p>
        </p:txBody>
      </p:sp>
    </p:spTree>
    <p:extLst>
      <p:ext uri="{BB962C8B-B14F-4D97-AF65-F5344CB8AC3E}">
        <p14:creationId xmlns:p14="http://schemas.microsoft.com/office/powerpoint/2010/main" val="628901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49864" y="274638"/>
            <a:ext cx="5285433"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2B329-A807-403D-A102-EF1190DB8652}" type="datetime1">
              <a:rPr lang="en-US" smtClean="0"/>
              <a:t>1/30/2020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B9E73-336B-FD4D-B522-7E376F2F25EE}" type="slidenum">
              <a:rPr lang="en-US" smtClean="0"/>
              <a:t>‹#›</a:t>
            </a:fld>
            <a:endParaRPr lang="en-US" dirty="0"/>
          </a:p>
        </p:txBody>
      </p:sp>
      <p:pic>
        <p:nvPicPr>
          <p:cNvPr id="7" name="Picture 6" descr="SCORE.jpg">
            <a:extLst>
              <a:ext uri="{FF2B5EF4-FFF2-40B4-BE49-F238E27FC236}">
                <a16:creationId xmlns:a16="http://schemas.microsoft.com/office/drawing/2014/main" id="{BF3DFA8C-D33E-4CC3-8CCA-B53D534FAF0C}"/>
              </a:ext>
            </a:extLst>
          </p:cNvPr>
          <p:cNvPicPr/>
          <p:nvPr userDrawn="1"/>
        </p:nvPicPr>
        <p:blipFill>
          <a:blip r:embed="rId13" cstate="print"/>
          <a:srcRect/>
          <a:stretch>
            <a:fillRect/>
          </a:stretch>
        </p:blipFill>
        <p:spPr bwMode="auto">
          <a:xfrm>
            <a:off x="328633" y="314257"/>
            <a:ext cx="1699345" cy="1035586"/>
          </a:xfrm>
          <a:prstGeom prst="rect">
            <a:avLst/>
          </a:prstGeom>
          <a:noFill/>
          <a:ln w="9525">
            <a:noFill/>
            <a:miter lim="800000"/>
            <a:headEnd/>
            <a:tailEnd/>
          </a:ln>
        </p:spPr>
      </p:pic>
      <p:pic>
        <p:nvPicPr>
          <p:cNvPr id="8" name="Picture 7" descr="SCORE_Logo.png">
            <a:extLst>
              <a:ext uri="{FF2B5EF4-FFF2-40B4-BE49-F238E27FC236}">
                <a16:creationId xmlns:a16="http://schemas.microsoft.com/office/drawing/2014/main" id="{4DC65546-052D-49ED-9D3D-46E24F37086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259387" y="158654"/>
            <a:ext cx="1427414" cy="1441546"/>
          </a:xfrm>
          <a:prstGeom prst="rect">
            <a:avLst/>
          </a:prstGeom>
        </p:spPr>
      </p:pic>
    </p:spTree>
    <p:extLst>
      <p:ext uri="{BB962C8B-B14F-4D97-AF65-F5344CB8AC3E}">
        <p14:creationId xmlns:p14="http://schemas.microsoft.com/office/powerpoint/2010/main" val="305994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ps-vo.org/group/c3e/challeng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76F8C12-EBC1-4F41-BE2A-A98CD4042049}"/>
              </a:ext>
            </a:extLst>
          </p:cNvPr>
          <p:cNvSpPr>
            <a:spLocks noGrp="1"/>
          </p:cNvSpPr>
          <p:nvPr>
            <p:ph type="ctrTitle"/>
          </p:nvPr>
        </p:nvSpPr>
        <p:spPr/>
        <p:txBody>
          <a:bodyPr/>
          <a:lstStyle/>
          <a:p>
            <a:r>
              <a:rPr lang="en-US" dirty="0"/>
              <a:t>Challenge</a:t>
            </a:r>
            <a:r>
              <a:rPr lang="en-US" baseline="0" dirty="0"/>
              <a:t> Problems</a:t>
            </a:r>
            <a:endParaRPr lang="en-US" dirty="0"/>
          </a:p>
        </p:txBody>
      </p:sp>
      <p:sp>
        <p:nvSpPr>
          <p:cNvPr id="7" name="Subtitle 6">
            <a:extLst>
              <a:ext uri="{FF2B5EF4-FFF2-40B4-BE49-F238E27FC236}">
                <a16:creationId xmlns:a16="http://schemas.microsoft.com/office/drawing/2014/main" id="{5F6FC81B-FC9F-43B7-B883-F71AC6944ACA}"/>
              </a:ext>
            </a:extLst>
          </p:cNvPr>
          <p:cNvSpPr>
            <a:spLocks noGrp="1"/>
          </p:cNvSpPr>
          <p:nvPr>
            <p:ph type="subTitle" idx="1"/>
          </p:nvPr>
        </p:nvSpPr>
        <p:spPr/>
        <p:txBody>
          <a:bodyPr/>
          <a:lstStyle/>
          <a:p>
            <a:endParaRPr lang="en-US" dirty="0"/>
          </a:p>
        </p:txBody>
      </p:sp>
      <p:sp>
        <p:nvSpPr>
          <p:cNvPr id="4" name="Date Placeholder 3">
            <a:extLst>
              <a:ext uri="{FF2B5EF4-FFF2-40B4-BE49-F238E27FC236}">
                <a16:creationId xmlns:a16="http://schemas.microsoft.com/office/drawing/2014/main" id="{7EB0929F-9B1B-41DB-AB39-A4BC1F3705E7}"/>
              </a:ext>
            </a:extLst>
          </p:cNvPr>
          <p:cNvSpPr>
            <a:spLocks noGrp="1"/>
          </p:cNvSpPr>
          <p:nvPr>
            <p:ph type="dt" sz="half" idx="10"/>
          </p:nvPr>
        </p:nvSpPr>
        <p:spPr/>
        <p:txBody>
          <a:bodyPr/>
          <a:lstStyle/>
          <a:p>
            <a:fld id="{A0792F02-33FE-4DE2-8ECB-5B172DEFA1E0}" type="datetime1">
              <a:rPr lang="en-US" smtClean="0"/>
              <a:t>1/30/2020</a:t>
            </a:fld>
            <a:endParaRPr lang="en-US" dirty="0"/>
          </a:p>
        </p:txBody>
      </p:sp>
      <p:sp>
        <p:nvSpPr>
          <p:cNvPr id="5" name="Slide Number Placeholder 4">
            <a:extLst>
              <a:ext uri="{FF2B5EF4-FFF2-40B4-BE49-F238E27FC236}">
                <a16:creationId xmlns:a16="http://schemas.microsoft.com/office/drawing/2014/main" id="{459DD7EC-534D-44EF-A1D3-4E634F270783}"/>
              </a:ext>
            </a:extLst>
          </p:cNvPr>
          <p:cNvSpPr>
            <a:spLocks noGrp="1"/>
          </p:cNvSpPr>
          <p:nvPr>
            <p:ph type="sldNum" sz="quarter" idx="12"/>
          </p:nvPr>
        </p:nvSpPr>
        <p:spPr/>
        <p:txBody>
          <a:bodyPr/>
          <a:lstStyle/>
          <a:p>
            <a:fld id="{0A7B9E73-336B-FD4D-B522-7E376F2F25EE}" type="slidenum">
              <a:rPr lang="en-US" smtClean="0"/>
              <a:t>1</a:t>
            </a:fld>
            <a:endParaRPr lang="en-US" dirty="0"/>
          </a:p>
        </p:txBody>
      </p:sp>
    </p:spTree>
    <p:extLst>
      <p:ext uri="{BB962C8B-B14F-4D97-AF65-F5344CB8AC3E}">
        <p14:creationId xmlns:p14="http://schemas.microsoft.com/office/powerpoint/2010/main" val="4010146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History of C3E Cybersecurity Challenge Problems</a:t>
            </a:r>
          </a:p>
        </p:txBody>
      </p:sp>
      <p:sp>
        <p:nvSpPr>
          <p:cNvPr id="3" name="Content Placeholder 2"/>
          <p:cNvSpPr>
            <a:spLocks noGrp="1"/>
          </p:cNvSpPr>
          <p:nvPr>
            <p:ph idx="1"/>
          </p:nvPr>
        </p:nvSpPr>
        <p:spPr/>
        <p:txBody>
          <a:bodyPr>
            <a:normAutofit fontScale="92500" lnSpcReduction="20000"/>
          </a:bodyPr>
          <a:lstStyle/>
          <a:p>
            <a:r>
              <a:rPr lang="en-US" dirty="0"/>
              <a:t>Identity Discovery Challenge (2012)</a:t>
            </a:r>
          </a:p>
          <a:p>
            <a:r>
              <a:rPr lang="en-US" dirty="0"/>
              <a:t>APT Infection Discovery Using DNS Data (2013)</a:t>
            </a:r>
          </a:p>
          <a:p>
            <a:r>
              <a:rPr lang="en-US" dirty="0"/>
              <a:t>Metadata-based Malicious Cyber</a:t>
            </a:r>
            <a:br>
              <a:rPr lang="en-US" dirty="0"/>
            </a:br>
            <a:r>
              <a:rPr lang="en-US" dirty="0"/>
              <a:t>Discovery (2014)</a:t>
            </a:r>
          </a:p>
          <a:p>
            <a:r>
              <a:rPr lang="en-US" dirty="0"/>
              <a:t>Novel Approaches to Avoid Misattribution of Malicious Cyber Activity (2015)</a:t>
            </a:r>
          </a:p>
          <a:p>
            <a:r>
              <a:rPr lang="en-US" dirty="0"/>
              <a:t>Modeling Consequences of Ransomware on Critical Infrastructures (2016-17)</a:t>
            </a:r>
          </a:p>
          <a:p>
            <a:r>
              <a:rPr lang="en-US" dirty="0"/>
              <a:t>AI/ML Cyber Defense (2018)</a:t>
            </a:r>
          </a:p>
          <a:p>
            <a:r>
              <a:rPr lang="en-US" dirty="0">
                <a:hlinkClick r:id="rId3">
                  <a:extLst>
                    <a:ext uri="{A12FA001-AC4F-418D-AE19-62706E023703}">
                      <ahyp:hlinkClr xmlns:ahyp="http://schemas.microsoft.com/office/drawing/2018/hyperlinkcolor" val="tx"/>
                    </a:ext>
                  </a:extLst>
                </a:hlinkClick>
              </a:rPr>
              <a:t>https://cps-vo.org/group/c3e/challenge</a:t>
            </a:r>
            <a:r>
              <a:rPr lang="en-US" dirty="0"/>
              <a:t>		</a:t>
            </a:r>
          </a:p>
        </p:txBody>
      </p:sp>
      <p:sp>
        <p:nvSpPr>
          <p:cNvPr id="8" name="Date Placeholder 7">
            <a:extLst>
              <a:ext uri="{FF2B5EF4-FFF2-40B4-BE49-F238E27FC236}">
                <a16:creationId xmlns:a16="http://schemas.microsoft.com/office/drawing/2014/main" id="{E984DE35-87DC-4548-8D89-2814B79C99D8}"/>
              </a:ext>
            </a:extLst>
          </p:cNvPr>
          <p:cNvSpPr>
            <a:spLocks noGrp="1"/>
          </p:cNvSpPr>
          <p:nvPr>
            <p:ph type="dt" sz="half" idx="10"/>
          </p:nvPr>
        </p:nvSpPr>
        <p:spPr/>
        <p:txBody>
          <a:bodyPr/>
          <a:lstStyle/>
          <a:p>
            <a:fld id="{B6671872-183C-4F99-86E0-4466F3BE5DE2}" type="datetime1">
              <a:rPr lang="en-US" smtClean="0"/>
              <a:pPr/>
              <a:t>1/30/2020</a:t>
            </a:fld>
            <a:endParaRPr lang="en-US" dirty="0"/>
          </a:p>
        </p:txBody>
      </p:sp>
      <p:sp>
        <p:nvSpPr>
          <p:cNvPr id="9" name="Slide Number Placeholder 8">
            <a:extLst>
              <a:ext uri="{FF2B5EF4-FFF2-40B4-BE49-F238E27FC236}">
                <a16:creationId xmlns:a16="http://schemas.microsoft.com/office/drawing/2014/main" id="{836F00D1-8BDD-49C4-B573-5A1BF7512078}"/>
              </a:ext>
            </a:extLst>
          </p:cNvPr>
          <p:cNvSpPr>
            <a:spLocks noGrp="1"/>
          </p:cNvSpPr>
          <p:nvPr>
            <p:ph type="sldNum" sz="quarter" idx="12"/>
          </p:nvPr>
        </p:nvSpPr>
        <p:spPr/>
        <p:txBody>
          <a:bodyPr/>
          <a:lstStyle/>
          <a:p>
            <a:fld id="{0A7B9E73-336B-FD4D-B522-7E376F2F25EE}" type="slidenum">
              <a:rPr lang="en-US" smtClean="0"/>
              <a:pPr/>
              <a:t>2</a:t>
            </a:fld>
            <a:endParaRPr lang="en-US" dirty="0"/>
          </a:p>
        </p:txBody>
      </p:sp>
    </p:spTree>
    <p:extLst>
      <p:ext uri="{BB962C8B-B14F-4D97-AF65-F5344CB8AC3E}">
        <p14:creationId xmlns:p14="http://schemas.microsoft.com/office/powerpoint/2010/main" val="3581622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ABC6C-5450-DA43-9F12-8F1D32CA0BB3}"/>
              </a:ext>
            </a:extLst>
          </p:cNvPr>
          <p:cNvSpPr>
            <a:spLocks noGrp="1"/>
          </p:cNvSpPr>
          <p:nvPr>
            <p:ph type="title"/>
          </p:nvPr>
        </p:nvSpPr>
        <p:spPr>
          <a:xfrm>
            <a:off x="2049864" y="274638"/>
            <a:ext cx="5285433" cy="1143000"/>
          </a:xfrm>
        </p:spPr>
        <p:txBody>
          <a:bodyPr>
            <a:noAutofit/>
          </a:bodyPr>
          <a:lstStyle/>
          <a:p>
            <a:r>
              <a:rPr lang="en-US" sz="3600" dirty="0"/>
              <a:t>2019 Challenge Problems – Cognitive Security</a:t>
            </a:r>
          </a:p>
        </p:txBody>
      </p:sp>
      <p:sp>
        <p:nvSpPr>
          <p:cNvPr id="3" name="Content Placeholder 2">
            <a:extLst>
              <a:ext uri="{FF2B5EF4-FFF2-40B4-BE49-F238E27FC236}">
                <a16:creationId xmlns:a16="http://schemas.microsoft.com/office/drawing/2014/main" id="{D1786BDC-B69B-EE46-BCBE-2D70231B512B}"/>
              </a:ext>
            </a:extLst>
          </p:cNvPr>
          <p:cNvSpPr>
            <a:spLocks noGrp="1"/>
          </p:cNvSpPr>
          <p:nvPr>
            <p:ph idx="1"/>
          </p:nvPr>
        </p:nvSpPr>
        <p:spPr/>
        <p:txBody>
          <a:bodyPr/>
          <a:lstStyle/>
          <a:p>
            <a:r>
              <a:rPr lang="en-US" dirty="0"/>
              <a:t>Develop cognitive models which consider contextual information of configurations, skills to exploit various systems, complex network structures, etc. while predicting hacker’s decisions. These models can act as synthetic hackers to test various defense algorithms</a:t>
            </a:r>
          </a:p>
        </p:txBody>
      </p:sp>
      <p:sp>
        <p:nvSpPr>
          <p:cNvPr id="8" name="Date Placeholder 7">
            <a:extLst>
              <a:ext uri="{FF2B5EF4-FFF2-40B4-BE49-F238E27FC236}">
                <a16:creationId xmlns:a16="http://schemas.microsoft.com/office/drawing/2014/main" id="{34CD373A-B341-4FCF-8127-1E231C88C99E}"/>
              </a:ext>
            </a:extLst>
          </p:cNvPr>
          <p:cNvSpPr>
            <a:spLocks noGrp="1"/>
          </p:cNvSpPr>
          <p:nvPr>
            <p:ph type="dt" sz="half" idx="10"/>
          </p:nvPr>
        </p:nvSpPr>
        <p:spPr/>
        <p:txBody>
          <a:bodyPr/>
          <a:lstStyle/>
          <a:p>
            <a:fld id="{052CDF59-6EC4-4186-ACA1-EB4F8FB59743}" type="datetime1">
              <a:rPr lang="en-US" smtClean="0"/>
              <a:t>1/30/2020</a:t>
            </a:fld>
            <a:endParaRPr lang="en-US" dirty="0"/>
          </a:p>
        </p:txBody>
      </p:sp>
      <p:sp>
        <p:nvSpPr>
          <p:cNvPr id="9" name="Slide Number Placeholder 8">
            <a:extLst>
              <a:ext uri="{FF2B5EF4-FFF2-40B4-BE49-F238E27FC236}">
                <a16:creationId xmlns:a16="http://schemas.microsoft.com/office/drawing/2014/main" id="{12431881-B9E7-4E58-AA12-29196CCF6C24}"/>
              </a:ext>
            </a:extLst>
          </p:cNvPr>
          <p:cNvSpPr>
            <a:spLocks noGrp="1"/>
          </p:cNvSpPr>
          <p:nvPr>
            <p:ph type="sldNum" sz="quarter" idx="12"/>
          </p:nvPr>
        </p:nvSpPr>
        <p:spPr/>
        <p:txBody>
          <a:bodyPr/>
          <a:lstStyle/>
          <a:p>
            <a:fld id="{0A7B9E73-336B-FD4D-B522-7E376F2F25EE}" type="slidenum">
              <a:rPr lang="en-US" smtClean="0"/>
              <a:t>3</a:t>
            </a:fld>
            <a:endParaRPr lang="en-US" dirty="0"/>
          </a:p>
        </p:txBody>
      </p:sp>
    </p:spTree>
    <p:extLst>
      <p:ext uri="{BB962C8B-B14F-4D97-AF65-F5344CB8AC3E}">
        <p14:creationId xmlns:p14="http://schemas.microsoft.com/office/powerpoint/2010/main" val="114438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ABC6C-5450-DA43-9F12-8F1D32CA0BB3}"/>
              </a:ext>
            </a:extLst>
          </p:cNvPr>
          <p:cNvSpPr>
            <a:spLocks noGrp="1"/>
          </p:cNvSpPr>
          <p:nvPr>
            <p:ph type="title"/>
          </p:nvPr>
        </p:nvSpPr>
        <p:spPr/>
        <p:txBody>
          <a:bodyPr>
            <a:noAutofit/>
          </a:bodyPr>
          <a:lstStyle/>
          <a:p>
            <a:r>
              <a:rPr lang="en-US" sz="3600" dirty="0"/>
              <a:t>2019 Challenge Problems – Human Machine Teaming</a:t>
            </a:r>
          </a:p>
        </p:txBody>
      </p:sp>
      <p:sp>
        <p:nvSpPr>
          <p:cNvPr id="3" name="Content Placeholder 2">
            <a:extLst>
              <a:ext uri="{FF2B5EF4-FFF2-40B4-BE49-F238E27FC236}">
                <a16:creationId xmlns:a16="http://schemas.microsoft.com/office/drawing/2014/main" id="{D1786BDC-B69B-EE46-BCBE-2D70231B512B}"/>
              </a:ext>
            </a:extLst>
          </p:cNvPr>
          <p:cNvSpPr>
            <a:spLocks noGrp="1"/>
          </p:cNvSpPr>
          <p:nvPr>
            <p:ph idx="1"/>
          </p:nvPr>
        </p:nvSpPr>
        <p:spPr/>
        <p:txBody>
          <a:bodyPr/>
          <a:lstStyle/>
          <a:p>
            <a:r>
              <a:rPr lang="en-US" dirty="0"/>
              <a:t>Identify issues associated with HMT in a cyber defense scenario and use that information to better understand the underlying events taking place in the scenario</a:t>
            </a:r>
          </a:p>
          <a:p>
            <a:r>
              <a:rPr lang="en-US" dirty="0"/>
              <a:t>Develop approaches to solutions to mitigate the problems identified in the first challenge.</a:t>
            </a:r>
          </a:p>
        </p:txBody>
      </p:sp>
      <p:sp>
        <p:nvSpPr>
          <p:cNvPr id="8" name="Date Placeholder 7">
            <a:extLst>
              <a:ext uri="{FF2B5EF4-FFF2-40B4-BE49-F238E27FC236}">
                <a16:creationId xmlns:a16="http://schemas.microsoft.com/office/drawing/2014/main" id="{AEDD5470-5FDD-4CD6-9FB4-4280C284AA6E}"/>
              </a:ext>
            </a:extLst>
          </p:cNvPr>
          <p:cNvSpPr>
            <a:spLocks noGrp="1"/>
          </p:cNvSpPr>
          <p:nvPr>
            <p:ph type="dt" sz="half" idx="10"/>
          </p:nvPr>
        </p:nvSpPr>
        <p:spPr/>
        <p:txBody>
          <a:bodyPr/>
          <a:lstStyle/>
          <a:p>
            <a:fld id="{3CA9B693-D2DD-4089-BE65-F845A7B0E9CC}" type="datetime1">
              <a:rPr lang="en-US" smtClean="0"/>
              <a:t>1/30/2020</a:t>
            </a:fld>
            <a:endParaRPr lang="en-US" dirty="0"/>
          </a:p>
        </p:txBody>
      </p:sp>
      <p:sp>
        <p:nvSpPr>
          <p:cNvPr id="9" name="Slide Number Placeholder 8">
            <a:extLst>
              <a:ext uri="{FF2B5EF4-FFF2-40B4-BE49-F238E27FC236}">
                <a16:creationId xmlns:a16="http://schemas.microsoft.com/office/drawing/2014/main" id="{9BA2DC48-9A68-4EB4-88B4-28869177FDDE}"/>
              </a:ext>
            </a:extLst>
          </p:cNvPr>
          <p:cNvSpPr>
            <a:spLocks noGrp="1"/>
          </p:cNvSpPr>
          <p:nvPr>
            <p:ph type="sldNum" sz="quarter" idx="12"/>
          </p:nvPr>
        </p:nvSpPr>
        <p:spPr/>
        <p:txBody>
          <a:bodyPr/>
          <a:lstStyle/>
          <a:p>
            <a:fld id="{0A7B9E73-336B-FD4D-B522-7E376F2F25EE}" type="slidenum">
              <a:rPr lang="en-US" smtClean="0"/>
              <a:t>4</a:t>
            </a:fld>
            <a:endParaRPr lang="en-US" dirty="0"/>
          </a:p>
        </p:txBody>
      </p:sp>
    </p:spTree>
    <p:extLst>
      <p:ext uri="{BB962C8B-B14F-4D97-AF65-F5344CB8AC3E}">
        <p14:creationId xmlns:p14="http://schemas.microsoft.com/office/powerpoint/2010/main" val="1249052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73F58-AB45-479A-A031-2B022F4C5073}"/>
              </a:ext>
            </a:extLst>
          </p:cNvPr>
          <p:cNvSpPr>
            <a:spLocks noGrp="1"/>
          </p:cNvSpPr>
          <p:nvPr>
            <p:ph type="title"/>
          </p:nvPr>
        </p:nvSpPr>
        <p:spPr/>
        <p:txBody>
          <a:bodyPr>
            <a:normAutofit fontScale="90000"/>
          </a:bodyPr>
          <a:lstStyle/>
          <a:p>
            <a:r>
              <a:rPr lang="en-US" dirty="0"/>
              <a:t>Challenge Problem Next Steps</a:t>
            </a:r>
          </a:p>
        </p:txBody>
      </p:sp>
      <p:sp>
        <p:nvSpPr>
          <p:cNvPr id="3" name="Content Placeholder 2">
            <a:extLst>
              <a:ext uri="{FF2B5EF4-FFF2-40B4-BE49-F238E27FC236}">
                <a16:creationId xmlns:a16="http://schemas.microsoft.com/office/drawing/2014/main" id="{20B0B3CE-87B1-4C75-AA85-94E2623BED83}"/>
              </a:ext>
            </a:extLst>
          </p:cNvPr>
          <p:cNvSpPr>
            <a:spLocks noGrp="1"/>
          </p:cNvSpPr>
          <p:nvPr>
            <p:ph idx="1"/>
          </p:nvPr>
        </p:nvSpPr>
        <p:spPr/>
        <p:txBody>
          <a:bodyPr/>
          <a:lstStyle/>
          <a:p>
            <a:r>
              <a:rPr lang="en-US" dirty="0"/>
              <a:t>Finalize description of CP with track themes &amp; inputs</a:t>
            </a:r>
          </a:p>
          <a:p>
            <a:r>
              <a:rPr lang="en-US" dirty="0"/>
              <a:t>Submit NSF proposal for workshop support</a:t>
            </a:r>
          </a:p>
          <a:p>
            <a:r>
              <a:rPr lang="en-US" dirty="0"/>
              <a:t>Solicit white papers on approaches</a:t>
            </a:r>
          </a:p>
          <a:p>
            <a:r>
              <a:rPr lang="en-US" dirty="0"/>
              <a:t>Begin peer review, award potential stipends, &amp; begin research</a:t>
            </a:r>
          </a:p>
          <a:p>
            <a:r>
              <a:rPr lang="en-US" dirty="0"/>
              <a:t>Present interim results at Mid-Year C3E 2020</a:t>
            </a:r>
          </a:p>
          <a:p>
            <a:r>
              <a:rPr lang="en-US" dirty="0"/>
              <a:t>Present final results at C3E 2020</a:t>
            </a:r>
          </a:p>
          <a:p>
            <a:endParaRPr lang="en-US" dirty="0"/>
          </a:p>
          <a:p>
            <a:endParaRPr lang="en-US" dirty="0"/>
          </a:p>
        </p:txBody>
      </p:sp>
      <p:sp>
        <p:nvSpPr>
          <p:cNvPr id="4" name="Date Placeholder 3">
            <a:extLst>
              <a:ext uri="{FF2B5EF4-FFF2-40B4-BE49-F238E27FC236}">
                <a16:creationId xmlns:a16="http://schemas.microsoft.com/office/drawing/2014/main" id="{AE26845D-5919-44B8-9585-882142F70795}"/>
              </a:ext>
            </a:extLst>
          </p:cNvPr>
          <p:cNvSpPr>
            <a:spLocks noGrp="1"/>
          </p:cNvSpPr>
          <p:nvPr>
            <p:ph type="dt" sz="half" idx="10"/>
          </p:nvPr>
        </p:nvSpPr>
        <p:spPr/>
        <p:txBody>
          <a:bodyPr/>
          <a:lstStyle/>
          <a:p>
            <a:fld id="{A0792F02-33FE-4DE2-8ECB-5B172DEFA1E0}" type="datetime1">
              <a:rPr lang="en-US" smtClean="0"/>
              <a:t>1/30/2020</a:t>
            </a:fld>
            <a:endParaRPr lang="en-US" dirty="0"/>
          </a:p>
        </p:txBody>
      </p:sp>
      <p:sp>
        <p:nvSpPr>
          <p:cNvPr id="5" name="Slide Number Placeholder 4">
            <a:extLst>
              <a:ext uri="{FF2B5EF4-FFF2-40B4-BE49-F238E27FC236}">
                <a16:creationId xmlns:a16="http://schemas.microsoft.com/office/drawing/2014/main" id="{C7A62DE3-B6C7-46B0-A7A7-7D375EAB95AA}"/>
              </a:ext>
            </a:extLst>
          </p:cNvPr>
          <p:cNvSpPr>
            <a:spLocks noGrp="1"/>
          </p:cNvSpPr>
          <p:nvPr>
            <p:ph type="sldNum" sz="quarter" idx="12"/>
          </p:nvPr>
        </p:nvSpPr>
        <p:spPr/>
        <p:txBody>
          <a:bodyPr/>
          <a:lstStyle/>
          <a:p>
            <a:fld id="{0A7B9E73-336B-FD4D-B522-7E376F2F25EE}" type="slidenum">
              <a:rPr lang="en-US" smtClean="0"/>
              <a:t>5</a:t>
            </a:fld>
            <a:endParaRPr lang="en-US" dirty="0"/>
          </a:p>
        </p:txBody>
      </p:sp>
    </p:spTree>
    <p:extLst>
      <p:ext uri="{BB962C8B-B14F-4D97-AF65-F5344CB8AC3E}">
        <p14:creationId xmlns:p14="http://schemas.microsoft.com/office/powerpoint/2010/main" val="1247410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1493</TotalTime>
  <Words>224</Words>
  <Application>Microsoft Office PowerPoint</Application>
  <PresentationFormat>On-screen Show (4:3)</PresentationFormat>
  <Paragraphs>32</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Challenge Problems</vt:lpstr>
      <vt:lpstr>History of C3E Cybersecurity Challenge Problems</vt:lpstr>
      <vt:lpstr>2019 Challenge Problems – Cognitive Security</vt:lpstr>
      <vt:lpstr>2019 Challenge Problems – Human Machine Teaming</vt:lpstr>
      <vt:lpstr>Challenge Problem Next Steps</vt:lpstr>
    </vt:vector>
  </TitlesOfParts>
  <Company>Cyber Pack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SCORE Workshops</dc:title>
  <dc:creator>Dan Wolf</dc:creator>
  <cp:lastModifiedBy>Mark - Sandy LOEPKER</cp:lastModifiedBy>
  <cp:revision>208</cp:revision>
  <cp:lastPrinted>2019-12-03T14:26:13Z</cp:lastPrinted>
  <dcterms:created xsi:type="dcterms:W3CDTF">2016-04-29T06:52:36Z</dcterms:created>
  <dcterms:modified xsi:type="dcterms:W3CDTF">2020-01-30T17:02:39Z</dcterms:modified>
</cp:coreProperties>
</file>