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13"/>
  </p:notesMasterIdLst>
  <p:sldIdLst>
    <p:sldId id="256" r:id="rId2"/>
    <p:sldId id="260" r:id="rId3"/>
    <p:sldId id="265" r:id="rId4"/>
    <p:sldId id="288" r:id="rId5"/>
    <p:sldId id="257" r:id="rId6"/>
    <p:sldId id="268" r:id="rId7"/>
    <p:sldId id="280" r:id="rId8"/>
    <p:sldId id="272" r:id="rId9"/>
    <p:sldId id="273" r:id="rId10"/>
    <p:sldId id="287" r:id="rId11"/>
    <p:sldId id="28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87"/>
  </p:normalViewPr>
  <p:slideViewPr>
    <p:cSldViewPr snapToGrid="0" snapToObjects="1">
      <p:cViewPr varScale="1">
        <p:scale>
          <a:sx n="133" d="100"/>
          <a:sy n="133" d="100"/>
        </p:scale>
        <p:origin x="1584" y="184"/>
      </p:cViewPr>
      <p:guideLst>
        <p:guide orient="horz" pos="2160"/>
        <p:guide pos="2880"/>
      </p:guideLst>
    </p:cSldViewPr>
  </p:slideViewPr>
  <p:notesTextViewPr>
    <p:cViewPr>
      <p:scale>
        <a:sx n="100" d="100"/>
        <a:sy n="100" d="100"/>
      </p:scale>
      <p:origin x="0" y="-12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FFB24-8071-416B-AF54-8A5845003F47}"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4A19945C-B325-46EE-A989-7949B403A942}">
      <dgm:prSet phldrT="[Text]">
        <dgm:style>
          <a:lnRef idx="2">
            <a:schemeClr val="dk1"/>
          </a:lnRef>
          <a:fillRef idx="1">
            <a:schemeClr val="lt1"/>
          </a:fillRef>
          <a:effectRef idx="0">
            <a:schemeClr val="dk1"/>
          </a:effectRef>
          <a:fontRef idx="minor">
            <a:schemeClr val="dk1"/>
          </a:fontRef>
        </dgm:style>
      </dgm:prSet>
      <dgm:spPr>
        <a:ln w="28575"/>
      </dgm:spPr>
      <dgm:t>
        <a:bodyPr/>
        <a:lstStyle/>
        <a:p>
          <a:r>
            <a:rPr lang="en-US" dirty="0"/>
            <a:t>Phase 1</a:t>
          </a:r>
        </a:p>
      </dgm:t>
    </dgm:pt>
    <dgm:pt modelId="{27316876-6370-4372-A4E3-CAECBCBAAD5C}" type="parTrans" cxnId="{1A706EF9-AE36-466C-B989-1E1C32A4CE13}">
      <dgm:prSet/>
      <dgm:spPr/>
      <dgm:t>
        <a:bodyPr/>
        <a:lstStyle/>
        <a:p>
          <a:endParaRPr lang="en-US"/>
        </a:p>
      </dgm:t>
    </dgm:pt>
    <dgm:pt modelId="{25ED06FF-632E-467F-8FDF-8EB3D93A42B8}" type="sibTrans" cxnId="{1A706EF9-AE36-466C-B989-1E1C32A4CE13}">
      <dgm:prSet/>
      <dgm:spPr/>
      <dgm:t>
        <a:bodyPr/>
        <a:lstStyle/>
        <a:p>
          <a:endParaRPr lang="en-US"/>
        </a:p>
      </dgm:t>
    </dgm:pt>
    <dgm:pt modelId="{A86225D8-3A42-4D61-BFD6-A03C5182B11B}">
      <dgm:prSet phldrT="[Text]">
        <dgm:style>
          <a:lnRef idx="2">
            <a:schemeClr val="dk1"/>
          </a:lnRef>
          <a:fillRef idx="1">
            <a:schemeClr val="lt1"/>
          </a:fillRef>
          <a:effectRef idx="0">
            <a:schemeClr val="dk1"/>
          </a:effectRef>
          <a:fontRef idx="minor">
            <a:schemeClr val="dk1"/>
          </a:fontRef>
        </dgm:style>
      </dgm:prSet>
      <dgm:spPr>
        <a:ln w="28575">
          <a:solidFill>
            <a:srgbClr val="FF0000"/>
          </a:solidFill>
        </a:ln>
      </dgm:spPr>
      <dgm:t>
        <a:bodyPr/>
        <a:lstStyle/>
        <a:p>
          <a:r>
            <a:rPr lang="en-US" dirty="0"/>
            <a:t>Phase 2</a:t>
          </a:r>
        </a:p>
      </dgm:t>
    </dgm:pt>
    <dgm:pt modelId="{E0A37342-65A6-40FD-A4A5-EDE228C5C248}" type="parTrans" cxnId="{EC441D68-8C11-48AD-9FAA-AB662BEAFC91}">
      <dgm:prSet/>
      <dgm:spPr/>
      <dgm:t>
        <a:bodyPr/>
        <a:lstStyle/>
        <a:p>
          <a:endParaRPr lang="en-US"/>
        </a:p>
      </dgm:t>
    </dgm:pt>
    <dgm:pt modelId="{DEB37506-5163-4F94-A6C9-EF6C0C4328A5}" type="sibTrans" cxnId="{EC441D68-8C11-48AD-9FAA-AB662BEAFC91}">
      <dgm:prSet/>
      <dgm:spPr/>
      <dgm:t>
        <a:bodyPr/>
        <a:lstStyle/>
        <a:p>
          <a:endParaRPr lang="en-US"/>
        </a:p>
      </dgm:t>
    </dgm:pt>
    <dgm:pt modelId="{1638EFE6-CD73-405B-A1CA-A25257A3CB61}">
      <dgm:prSet phldrT="[Text]">
        <dgm:style>
          <a:lnRef idx="2">
            <a:schemeClr val="dk1"/>
          </a:lnRef>
          <a:fillRef idx="1">
            <a:schemeClr val="lt1"/>
          </a:fillRef>
          <a:effectRef idx="0">
            <a:schemeClr val="dk1"/>
          </a:effectRef>
          <a:fontRef idx="minor">
            <a:schemeClr val="dk1"/>
          </a:fontRef>
        </dgm:style>
      </dgm:prSet>
      <dgm:spPr>
        <a:ln w="28575">
          <a:solidFill>
            <a:srgbClr val="FF0000"/>
          </a:solidFill>
        </a:ln>
      </dgm:spPr>
      <dgm:t>
        <a:bodyPr/>
        <a:lstStyle/>
        <a:p>
          <a:r>
            <a:rPr lang="en-US" dirty="0"/>
            <a:t>Decoys are present</a:t>
          </a:r>
        </a:p>
      </dgm:t>
    </dgm:pt>
    <dgm:pt modelId="{E3B927FF-3579-4A87-8FB1-6667DC5C11AE}" type="parTrans" cxnId="{9D937503-0D2B-4562-831E-C53301217EED}">
      <dgm:prSet/>
      <dgm:spPr/>
      <dgm:t>
        <a:bodyPr/>
        <a:lstStyle/>
        <a:p>
          <a:endParaRPr lang="en-US"/>
        </a:p>
      </dgm:t>
    </dgm:pt>
    <dgm:pt modelId="{D77DD0DF-0139-44E3-925B-00D45890387F}" type="sibTrans" cxnId="{9D937503-0D2B-4562-831E-C53301217EED}">
      <dgm:prSet/>
      <dgm:spPr/>
      <dgm:t>
        <a:bodyPr/>
        <a:lstStyle/>
        <a:p>
          <a:endParaRPr lang="en-US"/>
        </a:p>
      </dgm:t>
    </dgm:pt>
    <dgm:pt modelId="{23583009-D61D-4733-A556-3057992B1B56}">
      <dgm:prSet phldrT="[Text]">
        <dgm:style>
          <a:lnRef idx="2">
            <a:schemeClr val="dk1"/>
          </a:lnRef>
          <a:fillRef idx="1">
            <a:schemeClr val="lt1"/>
          </a:fillRef>
          <a:effectRef idx="0">
            <a:schemeClr val="dk1"/>
          </a:effectRef>
          <a:fontRef idx="minor">
            <a:schemeClr val="dk1"/>
          </a:fontRef>
        </dgm:style>
      </dgm:prSet>
      <dgm:spPr>
        <a:ln w="28575">
          <a:solidFill>
            <a:srgbClr val="FF0000"/>
          </a:solidFill>
        </a:ln>
      </dgm:spPr>
      <dgm:t>
        <a:bodyPr/>
        <a:lstStyle/>
        <a:p>
          <a:r>
            <a:rPr lang="en-US" dirty="0">
              <a:solidFill>
                <a:srgbClr val="FF0000"/>
              </a:solidFill>
            </a:rPr>
            <a:t>Red team is told there is deception</a:t>
          </a:r>
        </a:p>
      </dgm:t>
    </dgm:pt>
    <dgm:pt modelId="{CFE999D2-CB1C-4B36-8B75-E7B15228066C}" type="parTrans" cxnId="{214AFBC1-DA5A-4F0A-9399-CB40D4C1D390}">
      <dgm:prSet/>
      <dgm:spPr/>
      <dgm:t>
        <a:bodyPr/>
        <a:lstStyle/>
        <a:p>
          <a:endParaRPr lang="en-US"/>
        </a:p>
      </dgm:t>
    </dgm:pt>
    <dgm:pt modelId="{A1CC123A-1E16-454D-AFF4-BD2501A1D746}" type="sibTrans" cxnId="{214AFBC1-DA5A-4F0A-9399-CB40D4C1D390}">
      <dgm:prSet/>
      <dgm:spPr/>
      <dgm:t>
        <a:bodyPr/>
        <a:lstStyle/>
        <a:p>
          <a:endParaRPr lang="en-US"/>
        </a:p>
      </dgm:t>
    </dgm:pt>
    <dgm:pt modelId="{411CF907-3FFD-45AB-9E08-ABD69B1CD17A}">
      <dgm:prSet phldrT="[Text]">
        <dgm:style>
          <a:lnRef idx="2">
            <a:schemeClr val="dk1"/>
          </a:lnRef>
          <a:fillRef idx="1">
            <a:schemeClr val="lt1"/>
          </a:fillRef>
          <a:effectRef idx="0">
            <a:schemeClr val="dk1"/>
          </a:effectRef>
          <a:fontRef idx="minor">
            <a:schemeClr val="dk1"/>
          </a:fontRef>
        </dgm:style>
      </dgm:prSet>
      <dgm:spPr>
        <a:ln w="28575"/>
      </dgm:spPr>
      <dgm:t>
        <a:bodyPr/>
        <a:lstStyle/>
        <a:p>
          <a:r>
            <a:rPr lang="en-US" dirty="0"/>
            <a:t>Decoys present</a:t>
          </a:r>
        </a:p>
      </dgm:t>
    </dgm:pt>
    <dgm:pt modelId="{F7E4138C-7A57-46D1-8000-199714415B84}" type="parTrans" cxnId="{645F4FAA-9627-4064-A6EA-2B858E0E451A}">
      <dgm:prSet/>
      <dgm:spPr/>
      <dgm:t>
        <a:bodyPr/>
        <a:lstStyle/>
        <a:p>
          <a:endParaRPr lang="en-US"/>
        </a:p>
      </dgm:t>
    </dgm:pt>
    <dgm:pt modelId="{3405AF41-90EF-42F8-8889-074C7DDF908C}" type="sibTrans" cxnId="{645F4FAA-9627-4064-A6EA-2B858E0E451A}">
      <dgm:prSet/>
      <dgm:spPr/>
      <dgm:t>
        <a:bodyPr/>
        <a:lstStyle/>
        <a:p>
          <a:endParaRPr lang="en-US"/>
        </a:p>
      </dgm:t>
    </dgm:pt>
    <dgm:pt modelId="{BDA8AF22-5D40-4744-8AC7-F5E039232D6C}">
      <dgm:prSet phldrT="[Text]">
        <dgm:style>
          <a:lnRef idx="2">
            <a:schemeClr val="dk1"/>
          </a:lnRef>
          <a:fillRef idx="1">
            <a:schemeClr val="lt1"/>
          </a:fillRef>
          <a:effectRef idx="0">
            <a:schemeClr val="dk1"/>
          </a:effectRef>
          <a:fontRef idx="minor">
            <a:schemeClr val="dk1"/>
          </a:fontRef>
        </dgm:style>
      </dgm:prSet>
      <dgm:spPr>
        <a:ln w="28575">
          <a:solidFill>
            <a:srgbClr val="FF0000"/>
          </a:solidFill>
        </a:ln>
      </dgm:spPr>
      <dgm:t>
        <a:bodyPr/>
        <a:lstStyle/>
        <a:p>
          <a:r>
            <a:rPr lang="en-US" dirty="0"/>
            <a:t>Phase 3</a:t>
          </a:r>
        </a:p>
      </dgm:t>
    </dgm:pt>
    <dgm:pt modelId="{E193C696-9D5C-4118-AD9A-5228C24F2DA5}" type="parTrans" cxnId="{2587E63D-57FA-417C-BBE2-E68F8F786AC4}">
      <dgm:prSet/>
      <dgm:spPr/>
      <dgm:t>
        <a:bodyPr/>
        <a:lstStyle/>
        <a:p>
          <a:endParaRPr lang="en-US"/>
        </a:p>
      </dgm:t>
    </dgm:pt>
    <dgm:pt modelId="{E1E27C84-B3B5-4BC9-A6E8-1F438E743F8F}" type="sibTrans" cxnId="{2587E63D-57FA-417C-BBE2-E68F8F786AC4}">
      <dgm:prSet/>
      <dgm:spPr/>
      <dgm:t>
        <a:bodyPr/>
        <a:lstStyle/>
        <a:p>
          <a:endParaRPr lang="en-US"/>
        </a:p>
      </dgm:t>
    </dgm:pt>
    <dgm:pt modelId="{7734D90F-DFC4-4980-B34B-5A56180E33A6}">
      <dgm:prSet phldrT="[Text]">
        <dgm:style>
          <a:lnRef idx="2">
            <a:schemeClr val="dk1"/>
          </a:lnRef>
          <a:fillRef idx="1">
            <a:schemeClr val="lt1"/>
          </a:fillRef>
          <a:effectRef idx="0">
            <a:schemeClr val="dk1"/>
          </a:effectRef>
          <a:fontRef idx="minor">
            <a:schemeClr val="dk1"/>
          </a:fontRef>
        </dgm:style>
      </dgm:prSet>
      <dgm:spPr>
        <a:ln w="28575">
          <a:solidFill>
            <a:srgbClr val="FF0000"/>
          </a:solidFill>
        </a:ln>
      </dgm:spPr>
      <dgm:t>
        <a:bodyPr/>
        <a:lstStyle/>
        <a:p>
          <a:r>
            <a:rPr lang="en-US" dirty="0"/>
            <a:t>No decoys</a:t>
          </a:r>
        </a:p>
      </dgm:t>
    </dgm:pt>
    <dgm:pt modelId="{6A31A7DF-B7DB-4305-8FA5-A5DFD1F3E4E0}" type="parTrans" cxnId="{E6B157C8-EEE1-4CFB-A9A8-CAE3ECC7F2D0}">
      <dgm:prSet/>
      <dgm:spPr/>
      <dgm:t>
        <a:bodyPr/>
        <a:lstStyle/>
        <a:p>
          <a:endParaRPr lang="en-US"/>
        </a:p>
      </dgm:t>
    </dgm:pt>
    <dgm:pt modelId="{DE4CA88A-5B19-4A1F-BC49-E371DAEFA57A}" type="sibTrans" cxnId="{E6B157C8-EEE1-4CFB-A9A8-CAE3ECC7F2D0}">
      <dgm:prSet/>
      <dgm:spPr/>
      <dgm:t>
        <a:bodyPr/>
        <a:lstStyle/>
        <a:p>
          <a:endParaRPr lang="en-US"/>
        </a:p>
      </dgm:t>
    </dgm:pt>
    <dgm:pt modelId="{0B494FAC-EA7A-4558-8E7E-4691CA0E6729}">
      <dgm:prSet phldrT="[Text]">
        <dgm:style>
          <a:lnRef idx="2">
            <a:schemeClr val="dk1"/>
          </a:lnRef>
          <a:fillRef idx="1">
            <a:schemeClr val="lt1"/>
          </a:fillRef>
          <a:effectRef idx="0">
            <a:schemeClr val="dk1"/>
          </a:effectRef>
          <a:fontRef idx="minor">
            <a:schemeClr val="dk1"/>
          </a:fontRef>
        </dgm:style>
      </dgm:prSet>
      <dgm:spPr>
        <a:ln w="28575">
          <a:solidFill>
            <a:srgbClr val="FF0000"/>
          </a:solidFill>
        </a:ln>
      </dgm:spPr>
      <dgm:t>
        <a:bodyPr/>
        <a:lstStyle/>
        <a:p>
          <a:r>
            <a:rPr lang="en-US" dirty="0">
              <a:solidFill>
                <a:srgbClr val="FF0000"/>
              </a:solidFill>
            </a:rPr>
            <a:t>Red team infers deception from Phase 2</a:t>
          </a:r>
        </a:p>
      </dgm:t>
    </dgm:pt>
    <dgm:pt modelId="{6BB76444-6441-4F24-BA5C-B8959F380745}" type="parTrans" cxnId="{4B82207F-3AE6-4D61-A9E3-5EC0854D7C69}">
      <dgm:prSet/>
      <dgm:spPr/>
      <dgm:t>
        <a:bodyPr/>
        <a:lstStyle/>
        <a:p>
          <a:endParaRPr lang="en-US"/>
        </a:p>
      </dgm:t>
    </dgm:pt>
    <dgm:pt modelId="{A22A5A42-066C-4D39-AAE4-881C3131B617}" type="sibTrans" cxnId="{4B82207F-3AE6-4D61-A9E3-5EC0854D7C69}">
      <dgm:prSet/>
      <dgm:spPr/>
      <dgm:t>
        <a:bodyPr/>
        <a:lstStyle/>
        <a:p>
          <a:endParaRPr lang="en-US"/>
        </a:p>
      </dgm:t>
    </dgm:pt>
    <dgm:pt modelId="{05F5037D-4C96-43E9-B235-57E78CEA92C5}">
      <dgm:prSet phldrT="[Text]">
        <dgm:style>
          <a:lnRef idx="2">
            <a:schemeClr val="dk1"/>
          </a:lnRef>
          <a:fillRef idx="1">
            <a:schemeClr val="lt1"/>
          </a:fillRef>
          <a:effectRef idx="0">
            <a:schemeClr val="dk1"/>
          </a:effectRef>
          <a:fontRef idx="minor">
            <a:schemeClr val="dk1"/>
          </a:fontRef>
        </dgm:style>
      </dgm:prSet>
      <dgm:spPr>
        <a:ln w="28575"/>
      </dgm:spPr>
      <dgm:t>
        <a:bodyPr/>
        <a:lstStyle/>
        <a:p>
          <a:r>
            <a:rPr lang="en-US" b="1" dirty="0"/>
            <a:t>No one is told deception is present.</a:t>
          </a:r>
        </a:p>
      </dgm:t>
    </dgm:pt>
    <dgm:pt modelId="{D9FDAAFE-654F-49E3-AC57-3F4FA5D7B36D}" type="parTrans" cxnId="{B3AED721-0432-4487-A697-8ED5220C52E6}">
      <dgm:prSet/>
      <dgm:spPr/>
      <dgm:t>
        <a:bodyPr/>
        <a:lstStyle/>
        <a:p>
          <a:endParaRPr lang="en-US"/>
        </a:p>
      </dgm:t>
    </dgm:pt>
    <dgm:pt modelId="{FFABC1A7-0B98-4589-84A5-9C49EE302838}" type="sibTrans" cxnId="{B3AED721-0432-4487-A697-8ED5220C52E6}">
      <dgm:prSet/>
      <dgm:spPr/>
      <dgm:t>
        <a:bodyPr/>
        <a:lstStyle/>
        <a:p>
          <a:endParaRPr lang="en-US"/>
        </a:p>
      </dgm:t>
    </dgm:pt>
    <dgm:pt modelId="{37F5999A-1DB5-4ACF-A30F-DAD99D62E671}" type="pres">
      <dgm:prSet presAssocID="{F1BFFB24-8071-416B-AF54-8A5845003F47}" presName="Name0" presStyleCnt="0">
        <dgm:presLayoutVars>
          <dgm:dir/>
          <dgm:resizeHandles val="exact"/>
        </dgm:presLayoutVars>
      </dgm:prSet>
      <dgm:spPr/>
    </dgm:pt>
    <dgm:pt modelId="{BDA5739F-3326-41C8-8D5F-863F5DF3AABE}" type="pres">
      <dgm:prSet presAssocID="{4A19945C-B325-46EE-A989-7949B403A942}" presName="node" presStyleLbl="node1" presStyleIdx="0" presStyleCnt="3">
        <dgm:presLayoutVars>
          <dgm:bulletEnabled val="1"/>
        </dgm:presLayoutVars>
      </dgm:prSet>
      <dgm:spPr/>
    </dgm:pt>
    <dgm:pt modelId="{121DBFF3-8BF4-44F0-87A2-8A749463E577}" type="pres">
      <dgm:prSet presAssocID="{25ED06FF-632E-467F-8FDF-8EB3D93A42B8}" presName="sibTrans" presStyleCnt="0"/>
      <dgm:spPr/>
    </dgm:pt>
    <dgm:pt modelId="{FDF5AC36-F101-429E-9EBA-DD20BF5D0EE4}" type="pres">
      <dgm:prSet presAssocID="{A86225D8-3A42-4D61-BFD6-A03C5182B11B}" presName="node" presStyleLbl="node1" presStyleIdx="1" presStyleCnt="3">
        <dgm:presLayoutVars>
          <dgm:bulletEnabled val="1"/>
        </dgm:presLayoutVars>
      </dgm:prSet>
      <dgm:spPr/>
    </dgm:pt>
    <dgm:pt modelId="{C33CAB99-EFC9-44B1-BA5E-7A65EFAA0B49}" type="pres">
      <dgm:prSet presAssocID="{DEB37506-5163-4F94-A6C9-EF6C0C4328A5}" presName="sibTrans" presStyleCnt="0"/>
      <dgm:spPr/>
    </dgm:pt>
    <dgm:pt modelId="{E59CE33F-C726-4A2F-93F2-CB87EF163703}" type="pres">
      <dgm:prSet presAssocID="{BDA8AF22-5D40-4744-8AC7-F5E039232D6C}" presName="node" presStyleLbl="node1" presStyleIdx="2" presStyleCnt="3">
        <dgm:presLayoutVars>
          <dgm:bulletEnabled val="1"/>
        </dgm:presLayoutVars>
      </dgm:prSet>
      <dgm:spPr/>
    </dgm:pt>
  </dgm:ptLst>
  <dgm:cxnLst>
    <dgm:cxn modelId="{9D937503-0D2B-4562-831E-C53301217EED}" srcId="{A86225D8-3A42-4D61-BFD6-A03C5182B11B}" destId="{1638EFE6-CD73-405B-A1CA-A25257A3CB61}" srcOrd="0" destOrd="0" parTransId="{E3B927FF-3579-4A87-8FB1-6667DC5C11AE}" sibTransId="{D77DD0DF-0139-44E3-925B-00D45890387F}"/>
    <dgm:cxn modelId="{FE65B809-0872-40AC-B573-E1B09A305819}" type="presOf" srcId="{411CF907-3FFD-45AB-9E08-ABD69B1CD17A}" destId="{BDA5739F-3326-41C8-8D5F-863F5DF3AABE}" srcOrd="0" destOrd="1" presId="urn:microsoft.com/office/officeart/2005/8/layout/hList6"/>
    <dgm:cxn modelId="{77549719-4C06-4296-942A-66A20E579AA3}" type="presOf" srcId="{A86225D8-3A42-4D61-BFD6-A03C5182B11B}" destId="{FDF5AC36-F101-429E-9EBA-DD20BF5D0EE4}" srcOrd="0" destOrd="0" presId="urn:microsoft.com/office/officeart/2005/8/layout/hList6"/>
    <dgm:cxn modelId="{B3AED721-0432-4487-A697-8ED5220C52E6}" srcId="{4A19945C-B325-46EE-A989-7949B403A942}" destId="{05F5037D-4C96-43E9-B235-57E78CEA92C5}" srcOrd="1" destOrd="0" parTransId="{D9FDAAFE-654F-49E3-AC57-3F4FA5D7B36D}" sibTransId="{FFABC1A7-0B98-4589-84A5-9C49EE302838}"/>
    <dgm:cxn modelId="{509BB035-FEB1-488D-97CF-7913EF7230A4}" type="presOf" srcId="{4A19945C-B325-46EE-A989-7949B403A942}" destId="{BDA5739F-3326-41C8-8D5F-863F5DF3AABE}" srcOrd="0" destOrd="0" presId="urn:microsoft.com/office/officeart/2005/8/layout/hList6"/>
    <dgm:cxn modelId="{2587E63D-57FA-417C-BBE2-E68F8F786AC4}" srcId="{F1BFFB24-8071-416B-AF54-8A5845003F47}" destId="{BDA8AF22-5D40-4744-8AC7-F5E039232D6C}" srcOrd="2" destOrd="0" parTransId="{E193C696-9D5C-4118-AD9A-5228C24F2DA5}" sibTransId="{E1E27C84-B3B5-4BC9-A6E8-1F438E743F8F}"/>
    <dgm:cxn modelId="{EC441D68-8C11-48AD-9FAA-AB662BEAFC91}" srcId="{F1BFFB24-8071-416B-AF54-8A5845003F47}" destId="{A86225D8-3A42-4D61-BFD6-A03C5182B11B}" srcOrd="1" destOrd="0" parTransId="{E0A37342-65A6-40FD-A4A5-EDE228C5C248}" sibTransId="{DEB37506-5163-4F94-A6C9-EF6C0C4328A5}"/>
    <dgm:cxn modelId="{D2A8A97A-16DA-4171-906C-C3E199E21BEC}" type="presOf" srcId="{7734D90F-DFC4-4980-B34B-5A56180E33A6}" destId="{E59CE33F-C726-4A2F-93F2-CB87EF163703}" srcOrd="0" destOrd="1" presId="urn:microsoft.com/office/officeart/2005/8/layout/hList6"/>
    <dgm:cxn modelId="{4B82207F-3AE6-4D61-A9E3-5EC0854D7C69}" srcId="{BDA8AF22-5D40-4744-8AC7-F5E039232D6C}" destId="{0B494FAC-EA7A-4558-8E7E-4691CA0E6729}" srcOrd="1" destOrd="0" parTransId="{6BB76444-6441-4F24-BA5C-B8959F380745}" sibTransId="{A22A5A42-066C-4D39-AAE4-881C3131B617}"/>
    <dgm:cxn modelId="{9BC64684-493F-4921-A9AC-78CF233E4040}" type="presOf" srcId="{0B494FAC-EA7A-4558-8E7E-4691CA0E6729}" destId="{E59CE33F-C726-4A2F-93F2-CB87EF163703}" srcOrd="0" destOrd="2" presId="urn:microsoft.com/office/officeart/2005/8/layout/hList6"/>
    <dgm:cxn modelId="{E3CD909B-5CDD-4726-852F-C6C620B38805}" type="presOf" srcId="{1638EFE6-CD73-405B-A1CA-A25257A3CB61}" destId="{FDF5AC36-F101-429E-9EBA-DD20BF5D0EE4}" srcOrd="0" destOrd="1" presId="urn:microsoft.com/office/officeart/2005/8/layout/hList6"/>
    <dgm:cxn modelId="{6B7718A0-4137-4C90-B0B8-6F6BEAB78028}" type="presOf" srcId="{F1BFFB24-8071-416B-AF54-8A5845003F47}" destId="{37F5999A-1DB5-4ACF-A30F-DAD99D62E671}" srcOrd="0" destOrd="0" presId="urn:microsoft.com/office/officeart/2005/8/layout/hList6"/>
    <dgm:cxn modelId="{645F4FAA-9627-4064-A6EA-2B858E0E451A}" srcId="{4A19945C-B325-46EE-A989-7949B403A942}" destId="{411CF907-3FFD-45AB-9E08-ABD69B1CD17A}" srcOrd="0" destOrd="0" parTransId="{F7E4138C-7A57-46D1-8000-199714415B84}" sibTransId="{3405AF41-90EF-42F8-8889-074C7DDF908C}"/>
    <dgm:cxn modelId="{AAA835AF-7501-4952-9E09-5343DA919767}" type="presOf" srcId="{23583009-D61D-4733-A556-3057992B1B56}" destId="{FDF5AC36-F101-429E-9EBA-DD20BF5D0EE4}" srcOrd="0" destOrd="2" presId="urn:microsoft.com/office/officeart/2005/8/layout/hList6"/>
    <dgm:cxn modelId="{214AFBC1-DA5A-4F0A-9399-CB40D4C1D390}" srcId="{A86225D8-3A42-4D61-BFD6-A03C5182B11B}" destId="{23583009-D61D-4733-A556-3057992B1B56}" srcOrd="1" destOrd="0" parTransId="{CFE999D2-CB1C-4B36-8B75-E7B15228066C}" sibTransId="{A1CC123A-1E16-454D-AFF4-BD2501A1D746}"/>
    <dgm:cxn modelId="{E6B157C8-EEE1-4CFB-A9A8-CAE3ECC7F2D0}" srcId="{BDA8AF22-5D40-4744-8AC7-F5E039232D6C}" destId="{7734D90F-DFC4-4980-B34B-5A56180E33A6}" srcOrd="0" destOrd="0" parTransId="{6A31A7DF-B7DB-4305-8FA5-A5DFD1F3E4E0}" sibTransId="{DE4CA88A-5B19-4A1F-BC49-E371DAEFA57A}"/>
    <dgm:cxn modelId="{BA5844EB-05C5-491C-A5B7-4C5C3B81E1FA}" type="presOf" srcId="{BDA8AF22-5D40-4744-8AC7-F5E039232D6C}" destId="{E59CE33F-C726-4A2F-93F2-CB87EF163703}" srcOrd="0" destOrd="0" presId="urn:microsoft.com/office/officeart/2005/8/layout/hList6"/>
    <dgm:cxn modelId="{3A2D61F4-CB8C-4955-9866-9830CE589842}" type="presOf" srcId="{05F5037D-4C96-43E9-B235-57E78CEA92C5}" destId="{BDA5739F-3326-41C8-8D5F-863F5DF3AABE}" srcOrd="0" destOrd="2" presId="urn:microsoft.com/office/officeart/2005/8/layout/hList6"/>
    <dgm:cxn modelId="{1A706EF9-AE36-466C-B989-1E1C32A4CE13}" srcId="{F1BFFB24-8071-416B-AF54-8A5845003F47}" destId="{4A19945C-B325-46EE-A989-7949B403A942}" srcOrd="0" destOrd="0" parTransId="{27316876-6370-4372-A4E3-CAECBCBAAD5C}" sibTransId="{25ED06FF-632E-467F-8FDF-8EB3D93A42B8}"/>
    <dgm:cxn modelId="{17A38297-8446-456E-971F-71559831D5F0}" type="presParOf" srcId="{37F5999A-1DB5-4ACF-A30F-DAD99D62E671}" destId="{BDA5739F-3326-41C8-8D5F-863F5DF3AABE}" srcOrd="0" destOrd="0" presId="urn:microsoft.com/office/officeart/2005/8/layout/hList6"/>
    <dgm:cxn modelId="{C61B2578-F23C-4FCE-B03D-AF0EBB5C4008}" type="presParOf" srcId="{37F5999A-1DB5-4ACF-A30F-DAD99D62E671}" destId="{121DBFF3-8BF4-44F0-87A2-8A749463E577}" srcOrd="1" destOrd="0" presId="urn:microsoft.com/office/officeart/2005/8/layout/hList6"/>
    <dgm:cxn modelId="{41B68AF9-8311-43A4-A2F5-B94A647B1A2C}" type="presParOf" srcId="{37F5999A-1DB5-4ACF-A30F-DAD99D62E671}" destId="{FDF5AC36-F101-429E-9EBA-DD20BF5D0EE4}" srcOrd="2" destOrd="0" presId="urn:microsoft.com/office/officeart/2005/8/layout/hList6"/>
    <dgm:cxn modelId="{E72F06FF-B6C6-4307-87E8-C17F565EA1A7}" type="presParOf" srcId="{37F5999A-1DB5-4ACF-A30F-DAD99D62E671}" destId="{C33CAB99-EFC9-44B1-BA5E-7A65EFAA0B49}" srcOrd="3" destOrd="0" presId="urn:microsoft.com/office/officeart/2005/8/layout/hList6"/>
    <dgm:cxn modelId="{010E9592-2C81-4517-9CD0-7B0A0116C18D}" type="presParOf" srcId="{37F5999A-1DB5-4ACF-A30F-DAD99D62E671}" destId="{E59CE33F-C726-4A2F-93F2-CB87EF163703}"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5739F-3326-41C8-8D5F-863F5DF3AABE}">
      <dsp:nvSpPr>
        <dsp:cNvPr id="0" name=""/>
        <dsp:cNvSpPr/>
      </dsp:nvSpPr>
      <dsp:spPr>
        <a:xfrm rot="16200000">
          <a:off x="-197353" y="197946"/>
          <a:ext cx="1939276" cy="1543382"/>
        </a:xfrm>
        <a:prstGeom prst="flowChartManualOperation">
          <a:avLst/>
        </a:prstGeom>
        <a:solidFill>
          <a:schemeClr val="lt1"/>
        </a:solidFill>
        <a:ln w="28575"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1600" tIns="0" rIns="104289" bIns="0" numCol="1" spcCol="1270" anchor="t" anchorCtr="0">
          <a:noAutofit/>
        </a:bodyPr>
        <a:lstStyle/>
        <a:p>
          <a:pPr marL="0" lvl="0" indent="0" algn="l" defTabSz="711200">
            <a:lnSpc>
              <a:spcPct val="90000"/>
            </a:lnSpc>
            <a:spcBef>
              <a:spcPct val="0"/>
            </a:spcBef>
            <a:spcAft>
              <a:spcPct val="35000"/>
            </a:spcAft>
            <a:buNone/>
          </a:pPr>
          <a:r>
            <a:rPr lang="en-US" sz="1600" kern="1200" dirty="0"/>
            <a:t>Phase 1</a:t>
          </a:r>
        </a:p>
        <a:p>
          <a:pPr marL="114300" lvl="1" indent="-114300" algn="l" defTabSz="533400">
            <a:lnSpc>
              <a:spcPct val="90000"/>
            </a:lnSpc>
            <a:spcBef>
              <a:spcPct val="0"/>
            </a:spcBef>
            <a:spcAft>
              <a:spcPct val="15000"/>
            </a:spcAft>
            <a:buChar char="•"/>
          </a:pPr>
          <a:r>
            <a:rPr lang="en-US" sz="1200" kern="1200" dirty="0"/>
            <a:t>Decoys present</a:t>
          </a:r>
        </a:p>
        <a:p>
          <a:pPr marL="114300" lvl="1" indent="-114300" algn="l" defTabSz="533400">
            <a:lnSpc>
              <a:spcPct val="90000"/>
            </a:lnSpc>
            <a:spcBef>
              <a:spcPct val="0"/>
            </a:spcBef>
            <a:spcAft>
              <a:spcPct val="15000"/>
            </a:spcAft>
            <a:buChar char="•"/>
          </a:pPr>
          <a:r>
            <a:rPr lang="en-US" sz="1200" b="1" kern="1200" dirty="0"/>
            <a:t>No one is told deception is present.</a:t>
          </a:r>
        </a:p>
      </dsp:txBody>
      <dsp:txXfrm rot="5400000">
        <a:off x="594" y="387854"/>
        <a:ext cx="1543382" cy="1163566"/>
      </dsp:txXfrm>
    </dsp:sp>
    <dsp:sp modelId="{FDF5AC36-F101-429E-9EBA-DD20BF5D0EE4}">
      <dsp:nvSpPr>
        <dsp:cNvPr id="0" name=""/>
        <dsp:cNvSpPr/>
      </dsp:nvSpPr>
      <dsp:spPr>
        <a:xfrm rot="16200000">
          <a:off x="1461782" y="197946"/>
          <a:ext cx="1939276" cy="1543382"/>
        </a:xfrm>
        <a:prstGeom prst="flowChartManualOperation">
          <a:avLst/>
        </a:prstGeom>
        <a:solidFill>
          <a:schemeClr val="lt1"/>
        </a:solidFill>
        <a:ln w="28575" cap="flat" cmpd="sng" algn="ctr">
          <a:solidFill>
            <a:srgbClr val="FF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1600" tIns="0" rIns="104289" bIns="0" numCol="1" spcCol="1270" anchor="t" anchorCtr="0">
          <a:noAutofit/>
        </a:bodyPr>
        <a:lstStyle/>
        <a:p>
          <a:pPr marL="0" lvl="0" indent="0" algn="l" defTabSz="711200">
            <a:lnSpc>
              <a:spcPct val="90000"/>
            </a:lnSpc>
            <a:spcBef>
              <a:spcPct val="0"/>
            </a:spcBef>
            <a:spcAft>
              <a:spcPct val="35000"/>
            </a:spcAft>
            <a:buNone/>
          </a:pPr>
          <a:r>
            <a:rPr lang="en-US" sz="1600" kern="1200" dirty="0"/>
            <a:t>Phase 2</a:t>
          </a:r>
        </a:p>
        <a:p>
          <a:pPr marL="114300" lvl="1" indent="-114300" algn="l" defTabSz="533400">
            <a:lnSpc>
              <a:spcPct val="90000"/>
            </a:lnSpc>
            <a:spcBef>
              <a:spcPct val="0"/>
            </a:spcBef>
            <a:spcAft>
              <a:spcPct val="15000"/>
            </a:spcAft>
            <a:buChar char="•"/>
          </a:pPr>
          <a:r>
            <a:rPr lang="en-US" sz="1200" kern="1200" dirty="0"/>
            <a:t>Decoys are present</a:t>
          </a:r>
        </a:p>
        <a:p>
          <a:pPr marL="114300" lvl="1" indent="-114300" algn="l" defTabSz="533400">
            <a:lnSpc>
              <a:spcPct val="90000"/>
            </a:lnSpc>
            <a:spcBef>
              <a:spcPct val="0"/>
            </a:spcBef>
            <a:spcAft>
              <a:spcPct val="15000"/>
            </a:spcAft>
            <a:buChar char="•"/>
          </a:pPr>
          <a:r>
            <a:rPr lang="en-US" sz="1200" kern="1200" dirty="0">
              <a:solidFill>
                <a:srgbClr val="FF0000"/>
              </a:solidFill>
            </a:rPr>
            <a:t>Red team is told there is deception</a:t>
          </a:r>
        </a:p>
      </dsp:txBody>
      <dsp:txXfrm rot="5400000">
        <a:off x="1659729" y="387854"/>
        <a:ext cx="1543382" cy="1163566"/>
      </dsp:txXfrm>
    </dsp:sp>
    <dsp:sp modelId="{E59CE33F-C726-4A2F-93F2-CB87EF163703}">
      <dsp:nvSpPr>
        <dsp:cNvPr id="0" name=""/>
        <dsp:cNvSpPr/>
      </dsp:nvSpPr>
      <dsp:spPr>
        <a:xfrm rot="16200000">
          <a:off x="3120918" y="197946"/>
          <a:ext cx="1939276" cy="1543382"/>
        </a:xfrm>
        <a:prstGeom prst="flowChartManualOperation">
          <a:avLst/>
        </a:prstGeom>
        <a:solidFill>
          <a:schemeClr val="lt1"/>
        </a:solidFill>
        <a:ln w="28575" cap="flat" cmpd="sng" algn="ctr">
          <a:solidFill>
            <a:srgbClr val="FF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1600" tIns="0" rIns="104289" bIns="0" numCol="1" spcCol="1270" anchor="t" anchorCtr="0">
          <a:noAutofit/>
        </a:bodyPr>
        <a:lstStyle/>
        <a:p>
          <a:pPr marL="0" lvl="0" indent="0" algn="l" defTabSz="711200">
            <a:lnSpc>
              <a:spcPct val="90000"/>
            </a:lnSpc>
            <a:spcBef>
              <a:spcPct val="0"/>
            </a:spcBef>
            <a:spcAft>
              <a:spcPct val="35000"/>
            </a:spcAft>
            <a:buNone/>
          </a:pPr>
          <a:r>
            <a:rPr lang="en-US" sz="1600" kern="1200" dirty="0"/>
            <a:t>Phase 3</a:t>
          </a:r>
        </a:p>
        <a:p>
          <a:pPr marL="114300" lvl="1" indent="-114300" algn="l" defTabSz="533400">
            <a:lnSpc>
              <a:spcPct val="90000"/>
            </a:lnSpc>
            <a:spcBef>
              <a:spcPct val="0"/>
            </a:spcBef>
            <a:spcAft>
              <a:spcPct val="15000"/>
            </a:spcAft>
            <a:buChar char="•"/>
          </a:pPr>
          <a:r>
            <a:rPr lang="en-US" sz="1200" kern="1200" dirty="0"/>
            <a:t>No decoys</a:t>
          </a:r>
        </a:p>
        <a:p>
          <a:pPr marL="114300" lvl="1" indent="-114300" algn="l" defTabSz="533400">
            <a:lnSpc>
              <a:spcPct val="90000"/>
            </a:lnSpc>
            <a:spcBef>
              <a:spcPct val="0"/>
            </a:spcBef>
            <a:spcAft>
              <a:spcPct val="15000"/>
            </a:spcAft>
            <a:buChar char="•"/>
          </a:pPr>
          <a:r>
            <a:rPr lang="en-US" sz="1200" kern="1200" dirty="0">
              <a:solidFill>
                <a:srgbClr val="FF0000"/>
              </a:solidFill>
            </a:rPr>
            <a:t>Red team infers deception from Phase 2</a:t>
          </a:r>
        </a:p>
      </dsp:txBody>
      <dsp:txXfrm rot="5400000">
        <a:off x="3318865" y="387854"/>
        <a:ext cx="1543382" cy="116356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04B16F-E512-4BC7-9BA9-74987E88F463}" type="datetimeFigureOut">
              <a:rPr lang="en-US" smtClean="0"/>
              <a:t>9/10/19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67903B-93C1-4281-A248-C633F801AAB2}" type="slidenum">
              <a:rPr lang="en-US" smtClean="0"/>
              <a:t>‹#›</a:t>
            </a:fld>
            <a:endParaRPr lang="en-US"/>
          </a:p>
        </p:txBody>
      </p:sp>
    </p:spTree>
    <p:extLst>
      <p:ext uri="{BB962C8B-B14F-4D97-AF65-F5344CB8AC3E}">
        <p14:creationId xmlns:p14="http://schemas.microsoft.com/office/powerpoint/2010/main" val="4101876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an incredible range of computer systems put at risk by malicious cyber activity.</a:t>
            </a:r>
          </a:p>
          <a:p>
            <a:endParaRPr lang="en-US" dirty="0"/>
          </a:p>
          <a:p>
            <a:r>
              <a:rPr lang="en-US" dirty="0"/>
              <a:t>The activity ranges from targeted to indiscriminate, and the perpetrators do not always get identified and stopped.</a:t>
            </a:r>
          </a:p>
          <a:p>
            <a:endParaRPr lang="en-US" dirty="0"/>
          </a:p>
          <a:p>
            <a:r>
              <a:rPr lang="en-US" dirty="0"/>
              <a:t>Proliferation of electronics - IoT</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a:t>
            </a:fld>
            <a:endParaRPr lang="en-US"/>
          </a:p>
        </p:txBody>
      </p:sp>
    </p:spTree>
    <p:extLst>
      <p:ext uri="{BB962C8B-B14F-4D97-AF65-F5344CB8AC3E}">
        <p14:creationId xmlns:p14="http://schemas.microsoft.com/office/powerpoint/2010/main" val="2923964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3500" b="1" dirty="0"/>
              <a:t>What do cyber defenders do?</a:t>
            </a:r>
            <a:endParaRPr lang="en-US" sz="2200" dirty="0"/>
          </a:p>
          <a:p>
            <a:pPr marL="402336" lvl="1" indent="0">
              <a:buNone/>
            </a:pPr>
            <a:endParaRPr lang="en-US" sz="2600" dirty="0">
              <a:solidFill>
                <a:srgbClr val="FF0000"/>
              </a:solidFill>
            </a:endParaRPr>
          </a:p>
          <a:p>
            <a:pPr marL="402336" lvl="1" indent="0">
              <a:buNone/>
            </a:pPr>
            <a:r>
              <a:rPr lang="en-US" sz="2600" dirty="0">
                <a:solidFill>
                  <a:schemeClr val="tx1"/>
                </a:solidFill>
              </a:rPr>
              <a:t>Human Factors science is not fully realized </a:t>
            </a:r>
            <a:r>
              <a:rPr lang="en-US" sz="1500" dirty="0">
                <a:solidFill>
                  <a:schemeClr val="tx1"/>
                </a:solidFill>
              </a:rPr>
              <a:t>(Gutzwiller, Fugate, Sawyer &amp; Hancock, 2015).</a:t>
            </a:r>
            <a:endParaRPr lang="en-US" sz="1200" dirty="0">
              <a:solidFill>
                <a:schemeClr val="tx1"/>
              </a:solidFill>
            </a:endParaRPr>
          </a:p>
          <a:p>
            <a:r>
              <a:rPr lang="en-US" b="1" dirty="0"/>
              <a:t>Note that it *HAS* grown since the 2015 paper we wrote.</a:t>
            </a:r>
          </a:p>
        </p:txBody>
      </p:sp>
      <p:sp>
        <p:nvSpPr>
          <p:cNvPr id="4" name="Slide Number Placeholder 3"/>
          <p:cNvSpPr>
            <a:spLocks noGrp="1"/>
          </p:cNvSpPr>
          <p:nvPr>
            <p:ph type="sldNum" sz="quarter" idx="10"/>
          </p:nvPr>
        </p:nvSpPr>
        <p:spPr/>
        <p:txBody>
          <a:bodyPr/>
          <a:lstStyle/>
          <a:p>
            <a:fld id="{E0746DE6-3336-457D-A091-FA20AC1C536E}" type="slidenum">
              <a:rPr lang="en-US" smtClean="0"/>
              <a:t>3</a:t>
            </a:fld>
            <a:endParaRPr lang="en-US"/>
          </a:p>
        </p:txBody>
      </p:sp>
    </p:spTree>
    <p:extLst>
      <p:ext uri="{BB962C8B-B14F-4D97-AF65-F5344CB8AC3E}">
        <p14:creationId xmlns:p14="http://schemas.microsoft.com/office/powerpoint/2010/main" val="2991286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highlight>
                  <a:srgbClr val="FFFF00"/>
                </a:highlight>
              </a:rPr>
              <a:t>Less studied, but an opportunity for this community to help cyber defenders in another way.</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4</a:t>
            </a:fld>
            <a:endParaRPr lang="en-US"/>
          </a:p>
        </p:txBody>
      </p:sp>
    </p:spTree>
    <p:extLst>
      <p:ext uri="{BB962C8B-B14F-4D97-AF65-F5344CB8AC3E}">
        <p14:creationId xmlns:p14="http://schemas.microsoft.com/office/powerpoint/2010/main" val="3356591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WANT is to turn capable attackers into the TV character, Barney Fife, who has trouble putting bullets in his gun and is either constantly questioning his own capabilities and actions, OR, incredibly, over-confidently incorrect in his theories/actions).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Disrupting attacker cognition can take many forms, and we have begun to explore them.</a:t>
            </a:r>
          </a:p>
          <a:p>
            <a:pPr marL="0" indent="0">
              <a:lnSpc>
                <a:spcPct val="102000"/>
              </a:lnSpc>
              <a:buNone/>
            </a:pPr>
            <a:r>
              <a:rPr lang="en-US" sz="2400" b="1" dirty="0">
                <a:solidFill>
                  <a:schemeClr val="tx2"/>
                </a:solidFill>
              </a:rPr>
              <a:t>****Attention – main focus of this paper</a:t>
            </a:r>
          </a:p>
          <a:p>
            <a:pPr marL="0" indent="0">
              <a:lnSpc>
                <a:spcPct val="102000"/>
              </a:lnSpc>
              <a:buNone/>
            </a:pPr>
            <a:endParaRPr lang="en-US" sz="2400" b="1" dirty="0">
              <a:solidFill>
                <a:schemeClr val="tx2"/>
              </a:solidFill>
            </a:endParaRPr>
          </a:p>
          <a:p>
            <a:pPr marL="0" marR="0" lvl="0" indent="0" algn="l" defTabSz="914400" rtl="0" eaLnBrk="1" fontAlgn="auto" latinLnBrk="0" hangingPunct="1">
              <a:lnSpc>
                <a:spcPct val="102000"/>
              </a:lnSpc>
              <a:spcBef>
                <a:spcPts val="0"/>
              </a:spcBef>
              <a:spcAft>
                <a:spcPts val="0"/>
              </a:spcAft>
              <a:buClrTx/>
              <a:buSzTx/>
              <a:buFontTx/>
              <a:buNone/>
              <a:tabLst/>
              <a:defRPr/>
            </a:pPr>
            <a:r>
              <a:rPr lang="en-US" sz="2400" dirty="0"/>
              <a:t> - Each of these areas has a wealth of literature, some robust findings that can be tested for their oppositional value, and some direct applications to cybersecurity domains.</a:t>
            </a:r>
          </a:p>
          <a:p>
            <a:pPr marL="0" indent="0">
              <a:lnSpc>
                <a:spcPct val="102000"/>
              </a:lnSpc>
              <a:buNone/>
            </a:pPr>
            <a:endParaRPr lang="en-US" sz="2400" b="1"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6</a:t>
            </a:fld>
            <a:endParaRPr lang="en-US"/>
          </a:p>
        </p:txBody>
      </p:sp>
    </p:spTree>
    <p:extLst>
      <p:ext uri="{BB962C8B-B14F-4D97-AF65-F5344CB8AC3E}">
        <p14:creationId xmlns:p14="http://schemas.microsoft.com/office/powerpoint/2010/main" val="1112815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was not designed to examine cognitive bias or research OHF…. But they were still apparent.</a:t>
            </a:r>
          </a:p>
          <a:p>
            <a:endParaRPr lang="en-US" dirty="0"/>
          </a:p>
          <a:p>
            <a:r>
              <a:rPr lang="en-US" dirty="0"/>
              <a:t>After the results were published, we were able to examine the transcripts for evidence.</a:t>
            </a:r>
          </a:p>
          <a:p>
            <a:endParaRPr lang="en-US" dirty="0"/>
          </a:p>
          <a:p>
            <a:r>
              <a:rPr lang="en-US" dirty="0"/>
              <a:t>Infers INCORRECTLY</a:t>
            </a:r>
          </a:p>
        </p:txBody>
      </p:sp>
      <p:sp>
        <p:nvSpPr>
          <p:cNvPr id="4" name="Slide Number Placeholder 3"/>
          <p:cNvSpPr>
            <a:spLocks noGrp="1"/>
          </p:cNvSpPr>
          <p:nvPr>
            <p:ph type="sldNum" sz="quarter" idx="10"/>
          </p:nvPr>
        </p:nvSpPr>
        <p:spPr/>
        <p:txBody>
          <a:bodyPr/>
          <a:lstStyle/>
          <a:p>
            <a:fld id="{E0746DE6-3336-457D-A091-FA20AC1C536E}" type="slidenum">
              <a:rPr lang="en-US" smtClean="0"/>
              <a:t>7</a:t>
            </a:fld>
            <a:endParaRPr lang="en-US"/>
          </a:p>
        </p:txBody>
      </p:sp>
    </p:spTree>
    <p:extLst>
      <p:ext uri="{BB962C8B-B14F-4D97-AF65-F5344CB8AC3E}">
        <p14:creationId xmlns:p14="http://schemas.microsoft.com/office/powerpoint/2010/main" val="872415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suggests a </a:t>
            </a:r>
            <a:r>
              <a:rPr lang="en-US" sz="1200" i="1" kern="1200" dirty="0">
                <a:solidFill>
                  <a:schemeClr val="tx1"/>
                </a:solidFill>
                <a:effectLst/>
                <a:latin typeface="+mn-lt"/>
                <a:ea typeface="+mn-ea"/>
                <a:cs typeface="+mn-cs"/>
              </a:rPr>
              <a:t>framing effect </a:t>
            </a:r>
            <a:r>
              <a:rPr lang="en-US" sz="1200" kern="1200" dirty="0">
                <a:solidFill>
                  <a:schemeClr val="tx1"/>
                </a:solidFill>
                <a:effectLst/>
                <a:latin typeface="+mn-lt"/>
                <a:ea typeface="+mn-ea"/>
                <a:cs typeface="+mn-cs"/>
              </a:rPr>
              <a:t>which then appears to lead to </a:t>
            </a:r>
            <a:r>
              <a:rPr lang="en-US" sz="1200" i="1" kern="1200" dirty="0">
                <a:solidFill>
                  <a:schemeClr val="tx1"/>
                </a:solidFill>
                <a:effectLst/>
                <a:latin typeface="+mn-lt"/>
                <a:ea typeface="+mn-ea"/>
                <a:cs typeface="+mn-cs"/>
              </a:rPr>
              <a:t>attentional tunneling</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**Natural messiness of the network.  Plausible deniability**</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8</a:t>
            </a:fld>
            <a:endParaRPr lang="en-US"/>
          </a:p>
        </p:txBody>
      </p:sp>
    </p:spTree>
    <p:extLst>
      <p:ext uri="{BB962C8B-B14F-4D97-AF65-F5344CB8AC3E}">
        <p14:creationId xmlns:p14="http://schemas.microsoft.com/office/powerpoint/2010/main" val="2415989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anchoring</a:t>
            </a:r>
            <a:r>
              <a:rPr lang="en-US" sz="1200" b="0" i="0" u="none" strike="noStrike" kern="1200" dirty="0">
                <a:solidFill>
                  <a:schemeClr val="tx1"/>
                </a:solidFill>
                <a:effectLst/>
                <a:latin typeface="+mn-lt"/>
                <a:ea typeface="+mn-ea"/>
                <a:cs typeface="+mn-cs"/>
              </a:rPr>
              <a:t>: fixation on information that biases future responses; can happen with numbers especially. Here we think of it in terms of anchoring on the fact that deception may be present.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However, the machine is real and the user name is actual valid. This is an example of the </a:t>
            </a:r>
            <a:r>
              <a:rPr lang="en-US" sz="1200" i="1" kern="1200" dirty="0">
                <a:solidFill>
                  <a:schemeClr val="tx1"/>
                </a:solidFill>
                <a:effectLst/>
                <a:latin typeface="+mn-lt"/>
                <a:ea typeface="+mn-ea"/>
                <a:cs typeface="+mn-cs"/>
              </a:rPr>
              <a:t>anchoring bias</a:t>
            </a:r>
            <a:r>
              <a:rPr lang="en-US" sz="1200" kern="1200" dirty="0">
                <a:solidFill>
                  <a:schemeClr val="tx1"/>
                </a:solidFill>
                <a:effectLst/>
                <a:latin typeface="+mn-lt"/>
                <a:ea typeface="+mn-ea"/>
                <a:cs typeface="+mn-cs"/>
              </a:rPr>
              <a:t>, where the participant is relying too heavily on the information given at the start of the study that deception might be present, and continues to insist the machine is a really impressive fake instead of real. We also observed many instances where red team confidence in a system being fake increased throughout the day even when no additional evidence was available. This is a clear example of </a:t>
            </a:r>
            <a:r>
              <a:rPr lang="en-US" sz="1200" i="1" kern="1200" dirty="0">
                <a:solidFill>
                  <a:schemeClr val="tx1"/>
                </a:solidFill>
                <a:effectLst/>
                <a:latin typeface="+mn-lt"/>
                <a:ea typeface="+mn-ea"/>
                <a:cs typeface="+mn-cs"/>
              </a:rPr>
              <a:t>irrational escalation, </a:t>
            </a:r>
            <a:r>
              <a:rPr lang="en-US" sz="1200" kern="1200" dirty="0">
                <a:solidFill>
                  <a:schemeClr val="tx1"/>
                </a:solidFill>
                <a:effectLst/>
                <a:latin typeface="+mn-lt"/>
                <a:ea typeface="+mn-ea"/>
                <a:cs typeface="+mn-cs"/>
              </a:rPr>
              <a:t>gradually increasing their estimation of the correctness of a judgement based on incomplete and insufficient evidence</a:t>
            </a:r>
            <a:r>
              <a:rPr lang="en-US" sz="1200" i="1" kern="1200" dirty="0">
                <a:solidFill>
                  <a:schemeClr val="tx1"/>
                </a:solidFill>
                <a:effectLst/>
                <a:latin typeface="+mn-lt"/>
                <a:ea typeface="+mn-ea"/>
                <a:cs typeface="+mn-cs"/>
              </a:rPr>
              <a:t>. </a:t>
            </a:r>
            <a:endParaRPr lang="en-US" dirty="0">
              <a:effectLst/>
            </a:endParaRPr>
          </a:p>
          <a:p>
            <a:endParaRPr lang="en-US" dirty="0"/>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 with that knowledge I know that they're out there, so I'm trying to find which ones are fake and I'm very impressed with this one because the, I know for a fact that that SID is not valid because it does not show up in the infrastructure. So I use that a, that script to automate the process of validating all my User names and so I know it's fake, and so I connected to the machine and I'm greeted with what looks correct.”…“Let me, let me finish poking and prodding at these servers that I know are fake.</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9</a:t>
            </a:fld>
            <a:endParaRPr lang="en-US"/>
          </a:p>
        </p:txBody>
      </p:sp>
    </p:spTree>
    <p:extLst>
      <p:ext uri="{BB962C8B-B14F-4D97-AF65-F5344CB8AC3E}">
        <p14:creationId xmlns:p14="http://schemas.microsoft.com/office/powerpoint/2010/main" val="2147248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t>
            </a:r>
            <a:r>
              <a:rPr lang="en-US" sz="1200" b="1" i="0" u="none" strike="noStrike" kern="1200" dirty="0">
                <a:solidFill>
                  <a:schemeClr val="tx1"/>
                </a:solidFill>
                <a:effectLst/>
                <a:latin typeface="+mn-lt"/>
                <a:ea typeface="+mn-ea"/>
                <a:cs typeface="+mn-cs"/>
              </a:rPr>
              <a:t> framing effect</a:t>
            </a:r>
            <a:r>
              <a:rPr lang="en-US" sz="1200" b="0" i="0" u="none" strike="noStrike" kern="1200" dirty="0">
                <a:solidFill>
                  <a:schemeClr val="tx1"/>
                </a:solidFill>
                <a:effectLst/>
                <a:latin typeface="+mn-lt"/>
                <a:ea typeface="+mn-ea"/>
                <a:cs typeface="+mn-cs"/>
              </a:rPr>
              <a:t>: all about how people view information. Printers (originally would be framed as gain, as they are vulnerable) now being framed as potential loss (if printers are fake and reveal or disrupt red team actions)</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10</a:t>
            </a:fld>
            <a:endParaRPr lang="en-US"/>
          </a:p>
        </p:txBody>
      </p:sp>
    </p:spTree>
    <p:extLst>
      <p:ext uri="{BB962C8B-B14F-4D97-AF65-F5344CB8AC3E}">
        <p14:creationId xmlns:p14="http://schemas.microsoft.com/office/powerpoint/2010/main" val="2500689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**Future Work**</a:t>
            </a:r>
          </a:p>
          <a:p>
            <a:r>
              <a:rPr lang="en-US" dirty="0"/>
              <a:t>In conclusion, we believe oppositional human factors provides a new direction for how the human factors community can help cyber defenders to protect and defend against cyber attacks. Focusing on ATTENTION allocation is a great place to start.</a:t>
            </a:r>
          </a:p>
        </p:txBody>
      </p:sp>
      <p:sp>
        <p:nvSpPr>
          <p:cNvPr id="4" name="Slide Number Placeholder 3"/>
          <p:cNvSpPr>
            <a:spLocks noGrp="1"/>
          </p:cNvSpPr>
          <p:nvPr>
            <p:ph type="sldNum" sz="quarter" idx="10"/>
          </p:nvPr>
        </p:nvSpPr>
        <p:spPr/>
        <p:txBody>
          <a:bodyPr/>
          <a:lstStyle/>
          <a:p>
            <a:fld id="{E0746DE6-3336-457D-A091-FA20AC1C536E}" type="slidenum">
              <a:rPr lang="en-US" smtClean="0"/>
              <a:t>11</a:t>
            </a:fld>
            <a:endParaRPr lang="en-US"/>
          </a:p>
        </p:txBody>
      </p:sp>
    </p:spTree>
    <p:extLst>
      <p:ext uri="{BB962C8B-B14F-4D97-AF65-F5344CB8AC3E}">
        <p14:creationId xmlns:p14="http://schemas.microsoft.com/office/powerpoint/2010/main" val="27446439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34E7EE-5907-4306-90BD-C0EAC78955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97"/>
            <a:ext cx="9143244" cy="6857433"/>
          </a:xfrm>
          <a:prstGeom prst="rect">
            <a:avLst/>
          </a:prstGeom>
        </p:spPr>
      </p:pic>
      <p:sp>
        <p:nvSpPr>
          <p:cNvPr id="2" name="Title 1">
            <a:extLst>
              <a:ext uri="{FF2B5EF4-FFF2-40B4-BE49-F238E27FC236}">
                <a16:creationId xmlns:a16="http://schemas.microsoft.com/office/drawing/2014/main" id="{18E2016F-E147-44F9-A135-C9E1425FC323}"/>
              </a:ext>
            </a:extLst>
          </p:cNvPr>
          <p:cNvSpPr>
            <a:spLocks noGrp="1"/>
          </p:cNvSpPr>
          <p:nvPr>
            <p:ph type="ctrTitle"/>
          </p:nvPr>
        </p:nvSpPr>
        <p:spPr>
          <a:xfrm>
            <a:off x="1143000" y="1722474"/>
            <a:ext cx="6858000" cy="210873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0E09BB-1AC6-4934-86FE-642E55335F83}"/>
              </a:ext>
            </a:extLst>
          </p:cNvPr>
          <p:cNvSpPr>
            <a:spLocks noGrp="1"/>
          </p:cNvSpPr>
          <p:nvPr>
            <p:ph type="subTitle" idx="1"/>
          </p:nvPr>
        </p:nvSpPr>
        <p:spPr>
          <a:xfrm>
            <a:off x="1143000" y="4157330"/>
            <a:ext cx="6858000" cy="14407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E88EC0-A4A4-4B4A-954D-BBDFE590000A}"/>
              </a:ext>
            </a:extLst>
          </p:cNvPr>
          <p:cNvSpPr>
            <a:spLocks noGrp="1"/>
          </p:cNvSpPr>
          <p:nvPr>
            <p:ph type="dt" sz="half" idx="10"/>
          </p:nvPr>
        </p:nvSpPr>
        <p:spPr/>
        <p:txBody>
          <a:bodyPr/>
          <a:lstStyle/>
          <a:p>
            <a:fld id="{920B3F4C-67BA-4731-B91C-39DFC073220A}" type="datetime1">
              <a:rPr lang="en-US" smtClean="0"/>
              <a:t>9/10/19</a:t>
            </a:fld>
            <a:endParaRPr lang="en-US"/>
          </a:p>
        </p:txBody>
      </p:sp>
      <p:sp>
        <p:nvSpPr>
          <p:cNvPr id="5" name="Footer Placeholder 4">
            <a:extLst>
              <a:ext uri="{FF2B5EF4-FFF2-40B4-BE49-F238E27FC236}">
                <a16:creationId xmlns:a16="http://schemas.microsoft.com/office/drawing/2014/main" id="{2FF9A629-F7F4-4FDE-A22A-613E1EFD68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D4D752-5478-49D5-A1BC-4B13B3F00A2D}"/>
              </a:ext>
            </a:extLst>
          </p:cNvPr>
          <p:cNvSpPr>
            <a:spLocks noGrp="1"/>
          </p:cNvSpPr>
          <p:nvPr>
            <p:ph type="sldNum" sz="quarter" idx="12"/>
          </p:nvPr>
        </p:nvSpPr>
        <p:spPr/>
        <p:txBody>
          <a:bodyPr/>
          <a:lstStyle/>
          <a:p>
            <a:fld id="{85F723C3-D0DB-4559-A289-3BE910849772}" type="slidenum">
              <a:rPr lang="en-US" smtClean="0"/>
              <a:t>‹#›</a:t>
            </a:fld>
            <a:endParaRPr lang="en-US"/>
          </a:p>
        </p:txBody>
      </p:sp>
    </p:spTree>
    <p:extLst>
      <p:ext uri="{BB962C8B-B14F-4D97-AF65-F5344CB8AC3E}">
        <p14:creationId xmlns:p14="http://schemas.microsoft.com/office/powerpoint/2010/main" val="2743666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8F57E-D70F-48D9-9098-8DA85A5B1C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D161A6-0DD6-4BEF-A30E-8F730EA5A6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870326-D26C-4A69-8D0C-9ACF9AD9A838}"/>
              </a:ext>
            </a:extLst>
          </p:cNvPr>
          <p:cNvSpPr>
            <a:spLocks noGrp="1"/>
          </p:cNvSpPr>
          <p:nvPr>
            <p:ph type="dt" sz="half" idx="10"/>
          </p:nvPr>
        </p:nvSpPr>
        <p:spPr/>
        <p:txBody>
          <a:bodyPr/>
          <a:lstStyle/>
          <a:p>
            <a:fld id="{65B471CF-52CC-4648-8F30-13ACF345B263}" type="datetime1">
              <a:rPr lang="en-US" smtClean="0"/>
              <a:t>9/10/19</a:t>
            </a:fld>
            <a:endParaRPr lang="en-US"/>
          </a:p>
        </p:txBody>
      </p:sp>
      <p:sp>
        <p:nvSpPr>
          <p:cNvPr id="5" name="Footer Placeholder 4">
            <a:extLst>
              <a:ext uri="{FF2B5EF4-FFF2-40B4-BE49-F238E27FC236}">
                <a16:creationId xmlns:a16="http://schemas.microsoft.com/office/drawing/2014/main" id="{14440F8C-9D1B-4335-ACAF-DC0BA6E40D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8FC616-3785-4500-81DA-168F83FEFD6A}"/>
              </a:ext>
            </a:extLst>
          </p:cNvPr>
          <p:cNvSpPr>
            <a:spLocks noGrp="1"/>
          </p:cNvSpPr>
          <p:nvPr>
            <p:ph type="sldNum" sz="quarter" idx="12"/>
          </p:nvPr>
        </p:nvSpPr>
        <p:spPr/>
        <p:txBody>
          <a:bodyPr/>
          <a:lstStyle/>
          <a:p>
            <a:fld id="{85F723C3-D0DB-4559-A289-3BE910849772}" type="slidenum">
              <a:rPr lang="en-US" smtClean="0"/>
              <a:t>‹#›</a:t>
            </a:fld>
            <a:endParaRPr lang="en-US"/>
          </a:p>
        </p:txBody>
      </p:sp>
    </p:spTree>
    <p:extLst>
      <p:ext uri="{BB962C8B-B14F-4D97-AF65-F5344CB8AC3E}">
        <p14:creationId xmlns:p14="http://schemas.microsoft.com/office/powerpoint/2010/main" val="315924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0345B-DE49-4DDE-9274-A64F907ABB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D426A1C-ECAD-4A69-B5D8-B35EE914D0AF}"/>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177821-43B6-4348-ABA9-15CD56ACA3A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8FFACD-00D4-49E5-8BA4-9DD9119BA5FF}"/>
              </a:ext>
            </a:extLst>
          </p:cNvPr>
          <p:cNvSpPr>
            <a:spLocks noGrp="1"/>
          </p:cNvSpPr>
          <p:nvPr>
            <p:ph type="dt" sz="half" idx="10"/>
          </p:nvPr>
        </p:nvSpPr>
        <p:spPr/>
        <p:txBody>
          <a:bodyPr/>
          <a:lstStyle/>
          <a:p>
            <a:fld id="{6A6A1ED4-6F8F-4A45-9C8F-C6423368FBF6}" type="datetime1">
              <a:rPr lang="en-US" smtClean="0"/>
              <a:t>9/10/19</a:t>
            </a:fld>
            <a:endParaRPr lang="en-US"/>
          </a:p>
        </p:txBody>
      </p:sp>
      <p:sp>
        <p:nvSpPr>
          <p:cNvPr id="6" name="Footer Placeholder 5">
            <a:extLst>
              <a:ext uri="{FF2B5EF4-FFF2-40B4-BE49-F238E27FC236}">
                <a16:creationId xmlns:a16="http://schemas.microsoft.com/office/drawing/2014/main" id="{5E8D621A-0182-4713-901C-6D75F0835E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B25B01-721B-438E-A99E-6A2793FA94D6}"/>
              </a:ext>
            </a:extLst>
          </p:cNvPr>
          <p:cNvSpPr>
            <a:spLocks noGrp="1"/>
          </p:cNvSpPr>
          <p:nvPr>
            <p:ph type="sldNum" sz="quarter" idx="12"/>
          </p:nvPr>
        </p:nvSpPr>
        <p:spPr/>
        <p:txBody>
          <a:bodyPr/>
          <a:lstStyle/>
          <a:p>
            <a:fld id="{85F723C3-D0DB-4559-A289-3BE910849772}" type="slidenum">
              <a:rPr lang="en-US" smtClean="0"/>
              <a:t>‹#›</a:t>
            </a:fld>
            <a:endParaRPr lang="en-US"/>
          </a:p>
        </p:txBody>
      </p:sp>
    </p:spTree>
    <p:extLst>
      <p:ext uri="{BB962C8B-B14F-4D97-AF65-F5344CB8AC3E}">
        <p14:creationId xmlns:p14="http://schemas.microsoft.com/office/powerpoint/2010/main" val="1729998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53957-5C53-4DB5-9E74-480DCD21B29F}"/>
              </a:ext>
            </a:extLst>
          </p:cNvPr>
          <p:cNvSpPr>
            <a:spLocks noGrp="1"/>
          </p:cNvSpPr>
          <p:nvPr>
            <p:ph type="title"/>
          </p:nvPr>
        </p:nvSpPr>
        <p:spPr>
          <a:xfrm>
            <a:off x="1371600" y="365125"/>
            <a:ext cx="7145338" cy="96394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09707A30-CC04-4AC9-BDFD-BC5139C0897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B9DC30-7F46-4665-835E-EC519678908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35D520-BFD0-44CA-AAE3-208E75A4BD8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7A4B55-9B7D-4D3A-A2C0-BF9B2845179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5A2055-7023-49BD-9704-35DE017A7228}"/>
              </a:ext>
            </a:extLst>
          </p:cNvPr>
          <p:cNvSpPr>
            <a:spLocks noGrp="1"/>
          </p:cNvSpPr>
          <p:nvPr>
            <p:ph type="dt" sz="half" idx="10"/>
          </p:nvPr>
        </p:nvSpPr>
        <p:spPr/>
        <p:txBody>
          <a:bodyPr/>
          <a:lstStyle/>
          <a:p>
            <a:fld id="{532E0433-77C1-4A16-9ADE-04DC826FD8A1}" type="datetime1">
              <a:rPr lang="en-US" smtClean="0"/>
              <a:t>9/10/19</a:t>
            </a:fld>
            <a:endParaRPr lang="en-US"/>
          </a:p>
        </p:txBody>
      </p:sp>
      <p:sp>
        <p:nvSpPr>
          <p:cNvPr id="8" name="Footer Placeholder 7">
            <a:extLst>
              <a:ext uri="{FF2B5EF4-FFF2-40B4-BE49-F238E27FC236}">
                <a16:creationId xmlns:a16="http://schemas.microsoft.com/office/drawing/2014/main" id="{13335C09-BCE9-4EEF-8425-26B098248A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63C3F2-F4F2-4421-B4D3-E578B61ED5D4}"/>
              </a:ext>
            </a:extLst>
          </p:cNvPr>
          <p:cNvSpPr>
            <a:spLocks noGrp="1"/>
          </p:cNvSpPr>
          <p:nvPr>
            <p:ph type="sldNum" sz="quarter" idx="12"/>
          </p:nvPr>
        </p:nvSpPr>
        <p:spPr/>
        <p:txBody>
          <a:bodyPr/>
          <a:lstStyle/>
          <a:p>
            <a:fld id="{85F723C3-D0DB-4559-A289-3BE910849772}" type="slidenum">
              <a:rPr lang="en-US" smtClean="0"/>
              <a:t>‹#›</a:t>
            </a:fld>
            <a:endParaRPr lang="en-US"/>
          </a:p>
        </p:txBody>
      </p:sp>
    </p:spTree>
    <p:extLst>
      <p:ext uri="{BB962C8B-B14F-4D97-AF65-F5344CB8AC3E}">
        <p14:creationId xmlns:p14="http://schemas.microsoft.com/office/powerpoint/2010/main" val="3487268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64CE-C86D-47F1-A010-C176A93CD2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69142B-4866-43EE-B0C9-C0A2A829DB26}"/>
              </a:ext>
            </a:extLst>
          </p:cNvPr>
          <p:cNvSpPr>
            <a:spLocks noGrp="1"/>
          </p:cNvSpPr>
          <p:nvPr>
            <p:ph type="dt" sz="half" idx="10"/>
          </p:nvPr>
        </p:nvSpPr>
        <p:spPr/>
        <p:txBody>
          <a:bodyPr/>
          <a:lstStyle/>
          <a:p>
            <a:fld id="{F242DBD1-8B0B-4375-903C-F8EC3625E878}" type="datetime1">
              <a:rPr lang="en-US" smtClean="0"/>
              <a:t>9/10/19</a:t>
            </a:fld>
            <a:endParaRPr lang="en-US"/>
          </a:p>
        </p:txBody>
      </p:sp>
      <p:sp>
        <p:nvSpPr>
          <p:cNvPr id="4" name="Footer Placeholder 3">
            <a:extLst>
              <a:ext uri="{FF2B5EF4-FFF2-40B4-BE49-F238E27FC236}">
                <a16:creationId xmlns:a16="http://schemas.microsoft.com/office/drawing/2014/main" id="{58CA8455-A8B8-489B-97D9-902C6FA1F0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C0BF73-0DB5-42DE-B34B-648999B54CD0}"/>
              </a:ext>
            </a:extLst>
          </p:cNvPr>
          <p:cNvSpPr>
            <a:spLocks noGrp="1"/>
          </p:cNvSpPr>
          <p:nvPr>
            <p:ph type="sldNum" sz="quarter" idx="12"/>
          </p:nvPr>
        </p:nvSpPr>
        <p:spPr/>
        <p:txBody>
          <a:bodyPr/>
          <a:lstStyle/>
          <a:p>
            <a:fld id="{85F723C3-D0DB-4559-A289-3BE910849772}" type="slidenum">
              <a:rPr lang="en-US" smtClean="0"/>
              <a:t>‹#›</a:t>
            </a:fld>
            <a:endParaRPr lang="en-US"/>
          </a:p>
        </p:txBody>
      </p:sp>
    </p:spTree>
    <p:extLst>
      <p:ext uri="{BB962C8B-B14F-4D97-AF65-F5344CB8AC3E}">
        <p14:creationId xmlns:p14="http://schemas.microsoft.com/office/powerpoint/2010/main" val="2050410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69B4B9-21E3-4189-872E-339A9A30C6F7}"/>
              </a:ext>
            </a:extLst>
          </p:cNvPr>
          <p:cNvSpPr>
            <a:spLocks noGrp="1"/>
          </p:cNvSpPr>
          <p:nvPr>
            <p:ph type="dt" sz="half" idx="10"/>
          </p:nvPr>
        </p:nvSpPr>
        <p:spPr/>
        <p:txBody>
          <a:bodyPr/>
          <a:lstStyle/>
          <a:p>
            <a:fld id="{8A3FDBF6-A12E-4B8D-8141-FDD18E1DFEFD}" type="datetime1">
              <a:rPr lang="en-US" smtClean="0"/>
              <a:t>9/10/19</a:t>
            </a:fld>
            <a:endParaRPr lang="en-US"/>
          </a:p>
        </p:txBody>
      </p:sp>
      <p:sp>
        <p:nvSpPr>
          <p:cNvPr id="3" name="Footer Placeholder 2">
            <a:extLst>
              <a:ext uri="{FF2B5EF4-FFF2-40B4-BE49-F238E27FC236}">
                <a16:creationId xmlns:a16="http://schemas.microsoft.com/office/drawing/2014/main" id="{0942B1EF-6F1D-4607-9FA2-24A7362D66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999734-2A8D-4FC6-9751-6E14961C6828}"/>
              </a:ext>
            </a:extLst>
          </p:cNvPr>
          <p:cNvSpPr>
            <a:spLocks noGrp="1"/>
          </p:cNvSpPr>
          <p:nvPr>
            <p:ph type="sldNum" sz="quarter" idx="12"/>
          </p:nvPr>
        </p:nvSpPr>
        <p:spPr/>
        <p:txBody>
          <a:bodyPr/>
          <a:lstStyle/>
          <a:p>
            <a:fld id="{85F723C3-D0DB-4559-A289-3BE910849772}" type="slidenum">
              <a:rPr lang="en-US" smtClean="0"/>
              <a:t>‹#›</a:t>
            </a:fld>
            <a:endParaRPr lang="en-US"/>
          </a:p>
        </p:txBody>
      </p:sp>
    </p:spTree>
    <p:extLst>
      <p:ext uri="{BB962C8B-B14F-4D97-AF65-F5344CB8AC3E}">
        <p14:creationId xmlns:p14="http://schemas.microsoft.com/office/powerpoint/2010/main" val="222597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35C20-A6AC-484B-8FCE-441E1FFD31AD}"/>
              </a:ext>
            </a:extLst>
          </p:cNvPr>
          <p:cNvSpPr>
            <a:spLocks noGrp="1"/>
          </p:cNvSpPr>
          <p:nvPr>
            <p:ph type="title"/>
          </p:nvPr>
        </p:nvSpPr>
        <p:spPr>
          <a:xfrm>
            <a:off x="630238" y="1365361"/>
            <a:ext cx="2949575" cy="866553"/>
          </a:xfrm>
        </p:spPr>
        <p:txBody>
          <a:bodyPr anchor="b">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DDBD3A86-4E8C-4315-840D-DEC8CC2BB006}"/>
              </a:ext>
            </a:extLst>
          </p:cNvPr>
          <p:cNvSpPr>
            <a:spLocks noGrp="1"/>
          </p:cNvSpPr>
          <p:nvPr>
            <p:ph idx="1"/>
          </p:nvPr>
        </p:nvSpPr>
        <p:spPr>
          <a:xfrm>
            <a:off x="3887788" y="680485"/>
            <a:ext cx="4629150" cy="5180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E63C-F29D-4F6E-858C-2F396F2A38DE}"/>
              </a:ext>
            </a:extLst>
          </p:cNvPr>
          <p:cNvSpPr>
            <a:spLocks noGrp="1"/>
          </p:cNvSpPr>
          <p:nvPr>
            <p:ph type="body" sz="half" idx="2"/>
          </p:nvPr>
        </p:nvSpPr>
        <p:spPr>
          <a:xfrm>
            <a:off x="630238" y="2286000"/>
            <a:ext cx="2949575" cy="3582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9E86D74-5EFA-475D-BD47-46D2C4626C59}"/>
              </a:ext>
            </a:extLst>
          </p:cNvPr>
          <p:cNvSpPr>
            <a:spLocks noGrp="1"/>
          </p:cNvSpPr>
          <p:nvPr>
            <p:ph type="dt" sz="half" idx="10"/>
          </p:nvPr>
        </p:nvSpPr>
        <p:spPr/>
        <p:txBody>
          <a:bodyPr/>
          <a:lstStyle/>
          <a:p>
            <a:fld id="{22602D90-32C3-49DD-B7EF-3DE0CD41C64D}" type="datetime1">
              <a:rPr lang="en-US" smtClean="0"/>
              <a:t>9/10/19</a:t>
            </a:fld>
            <a:endParaRPr lang="en-US"/>
          </a:p>
        </p:txBody>
      </p:sp>
      <p:sp>
        <p:nvSpPr>
          <p:cNvPr id="6" name="Footer Placeholder 5">
            <a:extLst>
              <a:ext uri="{FF2B5EF4-FFF2-40B4-BE49-F238E27FC236}">
                <a16:creationId xmlns:a16="http://schemas.microsoft.com/office/drawing/2014/main" id="{43FB0215-AFF1-43F4-A472-946E248A36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10B4-F134-41DA-8519-83122FCE4315}"/>
              </a:ext>
            </a:extLst>
          </p:cNvPr>
          <p:cNvSpPr>
            <a:spLocks noGrp="1"/>
          </p:cNvSpPr>
          <p:nvPr>
            <p:ph type="sldNum" sz="quarter" idx="12"/>
          </p:nvPr>
        </p:nvSpPr>
        <p:spPr/>
        <p:txBody>
          <a:bodyPr/>
          <a:lstStyle/>
          <a:p>
            <a:fld id="{85F723C3-D0DB-4559-A289-3BE910849772}" type="slidenum">
              <a:rPr lang="en-US" smtClean="0"/>
              <a:t>‹#›</a:t>
            </a:fld>
            <a:endParaRPr lang="en-US"/>
          </a:p>
        </p:txBody>
      </p:sp>
    </p:spTree>
    <p:extLst>
      <p:ext uri="{BB962C8B-B14F-4D97-AF65-F5344CB8AC3E}">
        <p14:creationId xmlns:p14="http://schemas.microsoft.com/office/powerpoint/2010/main" val="2520343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9C895-27AF-476D-A24E-DA4FCC415157}"/>
              </a:ext>
            </a:extLst>
          </p:cNvPr>
          <p:cNvSpPr>
            <a:spLocks noGrp="1"/>
          </p:cNvSpPr>
          <p:nvPr>
            <p:ph type="title"/>
          </p:nvPr>
        </p:nvSpPr>
        <p:spPr>
          <a:xfrm>
            <a:off x="630238" y="1322829"/>
            <a:ext cx="2949575" cy="892212"/>
          </a:xfrm>
        </p:spPr>
        <p:txBody>
          <a:bodyPr anchor="b">
            <a:no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5C9C8381-7F2C-40D1-B87F-F4E755001044}"/>
              </a:ext>
            </a:extLst>
          </p:cNvPr>
          <p:cNvSpPr>
            <a:spLocks noGrp="1"/>
          </p:cNvSpPr>
          <p:nvPr>
            <p:ph type="pic" idx="1"/>
          </p:nvPr>
        </p:nvSpPr>
        <p:spPr>
          <a:xfrm>
            <a:off x="3887788" y="691117"/>
            <a:ext cx="4629150" cy="51699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B15CE7-BD29-4B1A-82A2-90A2307B792B}"/>
              </a:ext>
            </a:extLst>
          </p:cNvPr>
          <p:cNvSpPr>
            <a:spLocks noGrp="1"/>
          </p:cNvSpPr>
          <p:nvPr>
            <p:ph type="body" sz="half" idx="2"/>
          </p:nvPr>
        </p:nvSpPr>
        <p:spPr>
          <a:xfrm>
            <a:off x="630238" y="2296632"/>
            <a:ext cx="2949575" cy="35723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D22956E-346F-4E5B-A36D-5611C082FF18}"/>
              </a:ext>
            </a:extLst>
          </p:cNvPr>
          <p:cNvSpPr>
            <a:spLocks noGrp="1"/>
          </p:cNvSpPr>
          <p:nvPr>
            <p:ph type="dt" sz="half" idx="10"/>
          </p:nvPr>
        </p:nvSpPr>
        <p:spPr/>
        <p:txBody>
          <a:bodyPr/>
          <a:lstStyle/>
          <a:p>
            <a:fld id="{A21DB16C-25F4-427B-9EC7-807F64668B5F}" type="datetime1">
              <a:rPr lang="en-US" smtClean="0"/>
              <a:t>9/10/19</a:t>
            </a:fld>
            <a:endParaRPr lang="en-US"/>
          </a:p>
        </p:txBody>
      </p:sp>
      <p:sp>
        <p:nvSpPr>
          <p:cNvPr id="6" name="Footer Placeholder 5">
            <a:extLst>
              <a:ext uri="{FF2B5EF4-FFF2-40B4-BE49-F238E27FC236}">
                <a16:creationId xmlns:a16="http://schemas.microsoft.com/office/drawing/2014/main" id="{A3CAB409-3C27-4E7C-BF03-9C3C16CD9F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9B1502-343E-4479-84B4-230A90AA52D4}"/>
              </a:ext>
            </a:extLst>
          </p:cNvPr>
          <p:cNvSpPr>
            <a:spLocks noGrp="1"/>
          </p:cNvSpPr>
          <p:nvPr>
            <p:ph type="sldNum" sz="quarter" idx="12"/>
          </p:nvPr>
        </p:nvSpPr>
        <p:spPr/>
        <p:txBody>
          <a:bodyPr/>
          <a:lstStyle/>
          <a:p>
            <a:fld id="{85F723C3-D0DB-4559-A289-3BE910849772}" type="slidenum">
              <a:rPr lang="en-US" smtClean="0"/>
              <a:t>‹#›</a:t>
            </a:fld>
            <a:endParaRPr lang="en-US"/>
          </a:p>
        </p:txBody>
      </p:sp>
    </p:spTree>
    <p:extLst>
      <p:ext uri="{BB962C8B-B14F-4D97-AF65-F5344CB8AC3E}">
        <p14:creationId xmlns:p14="http://schemas.microsoft.com/office/powerpoint/2010/main" val="1862918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BB8F278-A6B2-47F4-8F9D-70B1F1FDC84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567"/>
            <a:ext cx="9143244" cy="6857433"/>
          </a:xfrm>
          <a:prstGeom prst="rect">
            <a:avLst/>
          </a:prstGeom>
        </p:spPr>
      </p:pic>
      <p:sp>
        <p:nvSpPr>
          <p:cNvPr id="2" name="Title Placeholder 1">
            <a:extLst>
              <a:ext uri="{FF2B5EF4-FFF2-40B4-BE49-F238E27FC236}">
                <a16:creationId xmlns:a16="http://schemas.microsoft.com/office/drawing/2014/main" id="{6FE68077-1E06-494C-A361-9F26E351F6E6}"/>
              </a:ext>
            </a:extLst>
          </p:cNvPr>
          <p:cNvSpPr>
            <a:spLocks noGrp="1"/>
          </p:cNvSpPr>
          <p:nvPr>
            <p:ph type="title"/>
          </p:nvPr>
        </p:nvSpPr>
        <p:spPr>
          <a:xfrm>
            <a:off x="1467293" y="334869"/>
            <a:ext cx="7048057" cy="90387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95220CD-E0BB-4F54-8BDC-3A08389C3552}"/>
              </a:ext>
            </a:extLst>
          </p:cNvPr>
          <p:cNvSpPr>
            <a:spLocks noGrp="1"/>
          </p:cNvSpPr>
          <p:nvPr>
            <p:ph type="body" idx="1"/>
          </p:nvPr>
        </p:nvSpPr>
        <p:spPr>
          <a:xfrm>
            <a:off x="628650" y="1573050"/>
            <a:ext cx="7886700" cy="46039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4646849-3766-45E5-A3D9-F1E515E1639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bg1"/>
                </a:solidFill>
              </a:defRPr>
            </a:lvl1pPr>
          </a:lstStyle>
          <a:p>
            <a:fld id="{BF9BF794-2B4C-442D-94E6-FB6D4422551A}" type="datetime1">
              <a:rPr lang="en-US" smtClean="0"/>
              <a:pPr/>
              <a:t>9/10/19</a:t>
            </a:fld>
            <a:endParaRPr lang="en-US" dirty="0"/>
          </a:p>
        </p:txBody>
      </p:sp>
      <p:sp>
        <p:nvSpPr>
          <p:cNvPr id="5" name="Footer Placeholder 4">
            <a:extLst>
              <a:ext uri="{FF2B5EF4-FFF2-40B4-BE49-F238E27FC236}">
                <a16:creationId xmlns:a16="http://schemas.microsoft.com/office/drawing/2014/main" id="{71CD5AF5-5548-4CA8-961C-B08BE2B6ABC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1481F3-FF2E-41A3-9EA8-BD405D04A34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bg1"/>
                </a:solidFill>
              </a:defRPr>
            </a:lvl1pPr>
          </a:lstStyle>
          <a:p>
            <a:fld id="{85F723C3-D0DB-4559-A289-3BE910849772}" type="slidenum">
              <a:rPr lang="en-US" smtClean="0"/>
              <a:pPr/>
              <a:t>‹#›</a:t>
            </a:fld>
            <a:endParaRPr lang="en-US" dirty="0"/>
          </a:p>
        </p:txBody>
      </p:sp>
    </p:spTree>
    <p:extLst>
      <p:ext uri="{BB962C8B-B14F-4D97-AF65-F5344CB8AC3E}">
        <p14:creationId xmlns:p14="http://schemas.microsoft.com/office/powerpoint/2010/main" val="1841904229"/>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6" r:id="rId3"/>
    <p:sldLayoutId id="2147483657" r:id="rId4"/>
    <p:sldLayoutId id="2147483658" r:id="rId5"/>
    <p:sldLayoutId id="2147483659" r:id="rId6"/>
    <p:sldLayoutId id="2147483660" r:id="rId7"/>
    <p:sldLayoutId id="2147483661" r:id="rId8"/>
  </p:sldLayoutIdLst>
  <p:hf hdr="0" ftr="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tif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lstStyle/>
          <a:p>
            <a:r>
              <a:rPr lang="en-US" dirty="0"/>
              <a:t>Cognitive Security</a:t>
            </a:r>
          </a:p>
        </p:txBody>
      </p:sp>
      <p:sp>
        <p:nvSpPr>
          <p:cNvPr id="3" name="Subtitle 2"/>
          <p:cNvSpPr>
            <a:spLocks noGrp="1"/>
          </p:cNvSpPr>
          <p:nvPr>
            <p:ph type="subTitle" idx="1"/>
          </p:nvPr>
        </p:nvSpPr>
        <p:spPr>
          <a:xfrm>
            <a:off x="1143000" y="3110848"/>
            <a:ext cx="6858000" cy="1440712"/>
          </a:xfrm>
        </p:spPr>
        <p:txBody>
          <a:bodyPr>
            <a:normAutofit fontScale="92500" lnSpcReduction="20000"/>
          </a:bodyPr>
          <a:lstStyle/>
          <a:p>
            <a:r>
              <a:rPr lang="en-US" dirty="0"/>
              <a:t>Oppositional Human Factors</a:t>
            </a:r>
          </a:p>
          <a:p>
            <a:endParaRPr lang="en-US" dirty="0"/>
          </a:p>
          <a:p>
            <a:r>
              <a:rPr lang="en-US" dirty="0"/>
              <a:t>Presented by: Kimberly Ferguson-Walter</a:t>
            </a:r>
          </a:p>
          <a:p>
            <a:r>
              <a:rPr lang="en-US" dirty="0"/>
              <a:t>NSA, Laboratory for Advanced Cybersecurity Research</a:t>
            </a:r>
          </a:p>
        </p:txBody>
      </p:sp>
      <p:sp>
        <p:nvSpPr>
          <p:cNvPr id="4" name="Date Placeholder 3">
            <a:extLst>
              <a:ext uri="{FF2B5EF4-FFF2-40B4-BE49-F238E27FC236}">
                <a16:creationId xmlns:a16="http://schemas.microsoft.com/office/drawing/2014/main" id="{029FC250-D334-456C-A251-65F9D0E1EB81}"/>
              </a:ext>
            </a:extLst>
          </p:cNvPr>
          <p:cNvSpPr>
            <a:spLocks noGrp="1"/>
          </p:cNvSpPr>
          <p:nvPr>
            <p:ph type="dt" sz="half" idx="10"/>
          </p:nvPr>
        </p:nvSpPr>
        <p:spPr/>
        <p:txBody>
          <a:bodyPr/>
          <a:lstStyle/>
          <a:p>
            <a:fld id="{D6976C2B-40E6-4993-A6C1-7B7F6BB461C3}" type="datetime1">
              <a:rPr lang="en-US" smtClean="0"/>
              <a:t>9/10/19</a:t>
            </a:fld>
            <a:endParaRPr lang="en-US"/>
          </a:p>
        </p:txBody>
      </p:sp>
      <p:sp>
        <p:nvSpPr>
          <p:cNvPr id="5" name="Slide Number Placeholder 4">
            <a:extLst>
              <a:ext uri="{FF2B5EF4-FFF2-40B4-BE49-F238E27FC236}">
                <a16:creationId xmlns:a16="http://schemas.microsoft.com/office/drawing/2014/main" id="{2F5F03A3-5696-464F-BB89-D19346B3DB2A}"/>
              </a:ext>
            </a:extLst>
          </p:cNvPr>
          <p:cNvSpPr>
            <a:spLocks noGrp="1"/>
          </p:cNvSpPr>
          <p:nvPr>
            <p:ph type="sldNum" sz="quarter" idx="12"/>
          </p:nvPr>
        </p:nvSpPr>
        <p:spPr/>
        <p:txBody>
          <a:bodyPr/>
          <a:lstStyle/>
          <a:p>
            <a:fld id="{C1156BDC-39D2-0144-A6F1-BC1D1723C4EE}" type="slidenum">
              <a:rPr lang="en-US" smtClean="0"/>
              <a:pPr/>
              <a:t>1</a:t>
            </a:fld>
            <a:endParaRPr lang="en-US"/>
          </a:p>
        </p:txBody>
      </p:sp>
      <p:sp>
        <p:nvSpPr>
          <p:cNvPr id="7" name="TextBox 6">
            <a:extLst>
              <a:ext uri="{FF2B5EF4-FFF2-40B4-BE49-F238E27FC236}">
                <a16:creationId xmlns:a16="http://schemas.microsoft.com/office/drawing/2014/main" id="{2A5132A6-FF00-9848-A067-8DBDDEC0DA87}"/>
              </a:ext>
            </a:extLst>
          </p:cNvPr>
          <p:cNvSpPr txBox="1"/>
          <p:nvPr/>
        </p:nvSpPr>
        <p:spPr>
          <a:xfrm>
            <a:off x="395555" y="5767376"/>
            <a:ext cx="8352890" cy="523220"/>
          </a:xfrm>
          <a:prstGeom prst="rect">
            <a:avLst/>
          </a:prstGeom>
          <a:noFill/>
        </p:spPr>
        <p:txBody>
          <a:bodyPr wrap="square" rtlCol="0">
            <a:spAutoFit/>
          </a:bodyPr>
          <a:lstStyle/>
          <a:p>
            <a:r>
              <a:rPr lang="en-US" sz="1400" dirty="0">
                <a:solidFill>
                  <a:schemeClr val="bg1">
                    <a:lumMod val="85000"/>
                  </a:schemeClr>
                </a:solidFill>
              </a:rPr>
              <a:t>R.S. </a:t>
            </a:r>
            <a:r>
              <a:rPr lang="en-US" sz="1400" dirty="0" err="1">
                <a:solidFill>
                  <a:schemeClr val="bg1">
                    <a:lumMod val="85000"/>
                  </a:schemeClr>
                </a:solidFill>
              </a:rPr>
              <a:t>Gutzwiller</a:t>
            </a:r>
            <a:r>
              <a:rPr lang="en-US" sz="1400" dirty="0">
                <a:solidFill>
                  <a:schemeClr val="bg1">
                    <a:lumMod val="85000"/>
                  </a:schemeClr>
                </a:solidFill>
              </a:rPr>
              <a:t>, K.J. Ferguson-Walter, S.J. Fugate, A.V. Rogers, </a:t>
            </a:r>
            <a:r>
              <a:rPr lang="en-US" sz="1400" i="1" dirty="0">
                <a:solidFill>
                  <a:schemeClr val="bg1">
                    <a:lumMod val="85000"/>
                  </a:schemeClr>
                </a:solidFill>
              </a:rPr>
              <a:t>“Oh, look, a butterfly!” Distracting Attackers To Improve Cyber Defense</a:t>
            </a:r>
            <a:r>
              <a:rPr lang="en-US" sz="1400" dirty="0">
                <a:solidFill>
                  <a:schemeClr val="bg1">
                    <a:lumMod val="85000"/>
                  </a:schemeClr>
                </a:solidFill>
              </a:rPr>
              <a:t>, Human Factors and Ergonomics Society, October 2018.</a:t>
            </a:r>
          </a:p>
        </p:txBody>
      </p:sp>
    </p:spTree>
    <p:extLst>
      <p:ext uri="{BB962C8B-B14F-4D97-AF65-F5344CB8AC3E}">
        <p14:creationId xmlns:p14="http://schemas.microsoft.com/office/powerpoint/2010/main" val="4288858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979996D-7D84-D147-8FE9-BCCC2D224781}"/>
              </a:ext>
            </a:extLst>
          </p:cNvPr>
          <p:cNvSpPr txBox="1">
            <a:spLocks/>
          </p:cNvSpPr>
          <p:nvPr/>
        </p:nvSpPr>
        <p:spPr>
          <a:xfrm>
            <a:off x="3611880" y="1277009"/>
            <a:ext cx="4960619" cy="4241367"/>
          </a:xfrm>
          <a:prstGeom prst="rect">
            <a:avLst/>
          </a:prstGeom>
        </p:spPr>
        <p:txBody>
          <a:bodyPr vert="horz" lIns="68580" tIns="34290" rIns="68580" bIns="34290" rtlCol="0">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endParaRPr lang="en-US" sz="1500" dirty="0">
              <a:solidFill>
                <a:schemeClr val="bg1"/>
              </a:solidFill>
            </a:endParaRPr>
          </a:p>
          <a:p>
            <a:endParaRPr lang="en-US" sz="1500" dirty="0">
              <a:solidFill>
                <a:schemeClr val="bg1"/>
              </a:solidFill>
            </a:endParaRPr>
          </a:p>
          <a:p>
            <a:endParaRPr lang="en-US" sz="1500" dirty="0">
              <a:solidFill>
                <a:schemeClr val="bg1"/>
              </a:solidFill>
            </a:endParaRPr>
          </a:p>
        </p:txBody>
      </p:sp>
      <p:sp>
        <p:nvSpPr>
          <p:cNvPr id="13" name="Title 1">
            <a:extLst>
              <a:ext uri="{FF2B5EF4-FFF2-40B4-BE49-F238E27FC236}">
                <a16:creationId xmlns:a16="http://schemas.microsoft.com/office/drawing/2014/main" id="{B705A602-9EA8-4552-8312-D56C5D49EAA4}"/>
              </a:ext>
            </a:extLst>
          </p:cNvPr>
          <p:cNvSpPr txBox="1">
            <a:spLocks/>
          </p:cNvSpPr>
          <p:nvPr/>
        </p:nvSpPr>
        <p:spPr>
          <a:xfrm>
            <a:off x="214789" y="995417"/>
            <a:ext cx="5604986" cy="3714369"/>
          </a:xfrm>
          <a:prstGeom prst="rect">
            <a:avLst/>
          </a:prstGeom>
        </p:spPr>
        <p:txBody>
          <a:bodyPr vert="horz" lIns="68580" tIns="34290" rIns="68580" bIns="34290" rtlCol="0" anchor="t">
            <a:norm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l"/>
            <a:r>
              <a:rPr lang="en-US" sz="3300" dirty="0">
                <a:solidFill>
                  <a:schemeClr val="bg1"/>
                </a:solidFill>
              </a:rPr>
              <a:t>Example 3</a:t>
            </a:r>
          </a:p>
        </p:txBody>
      </p:sp>
      <p:sp>
        <p:nvSpPr>
          <p:cNvPr id="3" name="TextBox 2">
            <a:extLst>
              <a:ext uri="{FF2B5EF4-FFF2-40B4-BE49-F238E27FC236}">
                <a16:creationId xmlns:a16="http://schemas.microsoft.com/office/drawing/2014/main" id="{A45B9177-15BC-47B0-8B0F-4214B2009BD4}"/>
              </a:ext>
            </a:extLst>
          </p:cNvPr>
          <p:cNvSpPr txBox="1"/>
          <p:nvPr/>
        </p:nvSpPr>
        <p:spPr>
          <a:xfrm>
            <a:off x="191835" y="1727737"/>
            <a:ext cx="5435631" cy="3924151"/>
          </a:xfrm>
          <a:prstGeom prst="rect">
            <a:avLst/>
          </a:prstGeom>
          <a:noFill/>
        </p:spPr>
        <p:txBody>
          <a:bodyPr wrap="square" rtlCol="0">
            <a:spAutoFit/>
          </a:bodyPr>
          <a:lstStyle/>
          <a:p>
            <a:pPr marL="214313" indent="-214313">
              <a:buFont typeface="Arial" panose="020B0604020202020204" pitchFamily="34" charset="0"/>
              <a:buChar char="•"/>
            </a:pPr>
            <a:r>
              <a:rPr lang="en-US" sz="1500" dirty="0">
                <a:solidFill>
                  <a:schemeClr val="bg1"/>
                </a:solidFill>
              </a:rPr>
              <a:t>Attackers in Phase 1 sought out printers to attack and were successful. </a:t>
            </a:r>
          </a:p>
          <a:p>
            <a:pPr marL="214313" indent="-214313">
              <a:buFont typeface="Arial" panose="020B0604020202020204" pitchFamily="34" charset="0"/>
              <a:buChar char="•"/>
            </a:pPr>
            <a:endParaRPr lang="en-US" sz="1500" dirty="0">
              <a:solidFill>
                <a:schemeClr val="bg1"/>
              </a:solidFill>
            </a:endParaRPr>
          </a:p>
          <a:p>
            <a:pPr marL="214313" indent="-214313">
              <a:buFont typeface="Arial" panose="020B0604020202020204" pitchFamily="34" charset="0"/>
              <a:buChar char="•"/>
            </a:pPr>
            <a:r>
              <a:rPr lang="en-US" sz="1500" dirty="0">
                <a:solidFill>
                  <a:schemeClr val="bg1"/>
                </a:solidFill>
              </a:rPr>
              <a:t>But when </a:t>
            </a:r>
            <a:r>
              <a:rPr lang="en-US" sz="1500" i="1" dirty="0">
                <a:solidFill>
                  <a:schemeClr val="bg1"/>
                </a:solidFill>
              </a:rPr>
              <a:t>informed</a:t>
            </a:r>
            <a:r>
              <a:rPr lang="en-US" sz="1500" dirty="0">
                <a:solidFill>
                  <a:schemeClr val="bg1"/>
                </a:solidFill>
              </a:rPr>
              <a:t> (thus, framed), </a:t>
            </a:r>
            <a:r>
              <a:rPr lang="en-US" sz="1500" b="1" dirty="0">
                <a:solidFill>
                  <a:schemeClr val="bg1"/>
                </a:solidFill>
              </a:rPr>
              <a:t>the </a:t>
            </a:r>
            <a:r>
              <a:rPr lang="en-US" sz="1500" b="1" i="1" dirty="0">
                <a:solidFill>
                  <a:schemeClr val="bg1"/>
                </a:solidFill>
              </a:rPr>
              <a:t>possibility</a:t>
            </a:r>
            <a:r>
              <a:rPr lang="en-US" sz="1500" b="1" dirty="0">
                <a:solidFill>
                  <a:schemeClr val="bg1"/>
                </a:solidFill>
              </a:rPr>
              <a:t> of deception --- not its existence --- made the participant attackers </a:t>
            </a:r>
            <a:r>
              <a:rPr lang="en-US" sz="1500" b="1" u="sng" dirty="0">
                <a:solidFill>
                  <a:schemeClr val="bg1"/>
                </a:solidFill>
              </a:rPr>
              <a:t>suspicious</a:t>
            </a:r>
            <a:r>
              <a:rPr lang="en-US" sz="1500" b="1" dirty="0">
                <a:solidFill>
                  <a:schemeClr val="bg1"/>
                </a:solidFill>
              </a:rPr>
              <a:t> of printers</a:t>
            </a:r>
            <a:r>
              <a:rPr lang="en-US" sz="1500" dirty="0">
                <a:solidFill>
                  <a:schemeClr val="bg1"/>
                </a:solidFill>
              </a:rPr>
              <a:t>, and led them to speculate printers were intentionally presented as vulnerable targets in order to seduce them.</a:t>
            </a: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r>
              <a:rPr lang="en-US" b="1" dirty="0">
                <a:solidFill>
                  <a:schemeClr val="bg1"/>
                </a:solidFill>
              </a:rPr>
              <a:t>Deception information functioned as </a:t>
            </a:r>
            <a:r>
              <a:rPr lang="en-US" b="1" i="1" dirty="0">
                <a:solidFill>
                  <a:schemeClr val="bg1"/>
                </a:solidFill>
              </a:rPr>
              <a:t>framing effect</a:t>
            </a:r>
          </a:p>
          <a:p>
            <a:pPr marL="557213" lvl="1" indent="-214313">
              <a:buFont typeface="Arial" panose="020B0604020202020204" pitchFamily="34" charset="0"/>
              <a:buChar char="•"/>
            </a:pPr>
            <a:endParaRPr lang="en-US" dirty="0">
              <a:solidFill>
                <a:schemeClr val="bg1"/>
              </a:solidFill>
            </a:endParaRPr>
          </a:p>
        </p:txBody>
      </p:sp>
      <p:sp>
        <p:nvSpPr>
          <p:cNvPr id="19" name="Content Placeholder 2">
            <a:extLst>
              <a:ext uri="{FF2B5EF4-FFF2-40B4-BE49-F238E27FC236}">
                <a16:creationId xmlns:a16="http://schemas.microsoft.com/office/drawing/2014/main" id="{CF61F5DC-F78F-4307-9A58-947FEC3B80A5}"/>
              </a:ext>
            </a:extLst>
          </p:cNvPr>
          <p:cNvSpPr txBox="1">
            <a:spLocks/>
          </p:cNvSpPr>
          <p:nvPr/>
        </p:nvSpPr>
        <p:spPr>
          <a:xfrm>
            <a:off x="7005638" y="928741"/>
            <a:ext cx="2057400" cy="1597994"/>
          </a:xfrm>
          <a:prstGeom prst="rect">
            <a:avLst/>
          </a:prstGeom>
          <a:solidFill>
            <a:schemeClr val="bg1"/>
          </a:solidFill>
          <a:ln>
            <a:solidFill>
              <a:srgbClr val="00B050"/>
            </a:solidFill>
          </a:ln>
        </p:spPr>
        <p:txBody>
          <a:bodyPr vert="horz" lIns="68580" tIns="34290" rIns="68580" bIns="34290" rtlCol="0">
            <a:normAutofit lnSpcReduction="10000"/>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lgn="just">
              <a:buNone/>
            </a:pPr>
            <a:r>
              <a:rPr lang="en-US" sz="2250" b="1" dirty="0">
                <a:solidFill>
                  <a:srgbClr val="00B050"/>
                </a:solidFill>
              </a:rPr>
              <a:t>Attackers showed:</a:t>
            </a:r>
          </a:p>
          <a:p>
            <a:pPr algn="just"/>
            <a:r>
              <a:rPr lang="en-US" sz="2100" b="1" dirty="0">
                <a:solidFill>
                  <a:srgbClr val="00B050"/>
                </a:solidFill>
              </a:rPr>
              <a:t>Framing Effects</a:t>
            </a:r>
          </a:p>
        </p:txBody>
      </p:sp>
      <p:sp>
        <p:nvSpPr>
          <p:cNvPr id="22" name="Rectangle 21">
            <a:extLst>
              <a:ext uri="{FF2B5EF4-FFF2-40B4-BE49-F238E27FC236}">
                <a16:creationId xmlns:a16="http://schemas.microsoft.com/office/drawing/2014/main" id="{1D9D150E-57F7-284E-92D1-90B1165C3A50}"/>
              </a:ext>
            </a:extLst>
          </p:cNvPr>
          <p:cNvSpPr/>
          <p:nvPr/>
        </p:nvSpPr>
        <p:spPr>
          <a:xfrm>
            <a:off x="398987" y="3555962"/>
            <a:ext cx="4653779" cy="1061829"/>
          </a:xfrm>
          <a:prstGeom prst="rect">
            <a:avLst/>
          </a:prstGeom>
          <a:solidFill>
            <a:schemeClr val="bg1"/>
          </a:solidFill>
        </p:spPr>
        <p:txBody>
          <a:bodyPr wrap="square">
            <a:spAutoFit/>
          </a:bodyPr>
          <a:lstStyle/>
          <a:p>
            <a:pPr defTabSz="685800">
              <a:defRPr/>
            </a:pPr>
            <a:r>
              <a:rPr lang="en-US" sz="2100" dirty="0"/>
              <a:t>“And I have a printer here. Do we care about printers? I remember the day when we used to... (laughter)”   </a:t>
            </a:r>
            <a:r>
              <a:rPr lang="en-US" sz="1500" dirty="0"/>
              <a:t>- Participant</a:t>
            </a:r>
            <a:endParaRPr lang="en-US" sz="2100" dirty="0"/>
          </a:p>
        </p:txBody>
      </p:sp>
      <p:pic>
        <p:nvPicPr>
          <p:cNvPr id="18" name="Picture 17">
            <a:extLst>
              <a:ext uri="{FF2B5EF4-FFF2-40B4-BE49-F238E27FC236}">
                <a16:creationId xmlns:a16="http://schemas.microsoft.com/office/drawing/2014/main" id="{A6BF02D6-0A1E-43F0-922B-9A778ACC640C}"/>
              </a:ext>
            </a:extLst>
          </p:cNvPr>
          <p:cNvPicPr>
            <a:picLocks noChangeAspect="1"/>
          </p:cNvPicPr>
          <p:nvPr/>
        </p:nvPicPr>
        <p:blipFill>
          <a:blip r:embed="rId3"/>
          <a:stretch>
            <a:fillRect/>
          </a:stretch>
        </p:blipFill>
        <p:spPr>
          <a:xfrm>
            <a:off x="5609238" y="3221028"/>
            <a:ext cx="3401863" cy="2222185"/>
          </a:xfrm>
          <a:prstGeom prst="rect">
            <a:avLst/>
          </a:prstGeom>
        </p:spPr>
      </p:pic>
      <p:pic>
        <p:nvPicPr>
          <p:cNvPr id="2" name="Picture 1">
            <a:extLst>
              <a:ext uri="{FF2B5EF4-FFF2-40B4-BE49-F238E27FC236}">
                <a16:creationId xmlns:a16="http://schemas.microsoft.com/office/drawing/2014/main" id="{2DD7587E-5977-42E1-A076-48DCDA2E6154}"/>
              </a:ext>
            </a:extLst>
          </p:cNvPr>
          <p:cNvPicPr>
            <a:picLocks noChangeAspect="1"/>
          </p:cNvPicPr>
          <p:nvPr/>
        </p:nvPicPr>
        <p:blipFill>
          <a:blip r:embed="rId4"/>
          <a:stretch>
            <a:fillRect/>
          </a:stretch>
        </p:blipFill>
        <p:spPr>
          <a:xfrm>
            <a:off x="5609237" y="3217077"/>
            <a:ext cx="3401863" cy="2222185"/>
          </a:xfrm>
          <a:prstGeom prst="rect">
            <a:avLst/>
          </a:prstGeom>
        </p:spPr>
      </p:pic>
    </p:spTree>
    <p:extLst>
      <p:ext uri="{BB962C8B-B14F-4D97-AF65-F5344CB8AC3E}">
        <p14:creationId xmlns:p14="http://schemas.microsoft.com/office/powerpoint/2010/main" val="274738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F828E7-58F9-ED4D-B822-12535C1F7509}"/>
              </a:ext>
            </a:extLst>
          </p:cNvPr>
          <p:cNvSpPr>
            <a:spLocks noGrp="1"/>
          </p:cNvSpPr>
          <p:nvPr>
            <p:ph idx="1"/>
          </p:nvPr>
        </p:nvSpPr>
        <p:spPr>
          <a:xfrm>
            <a:off x="145156" y="1469707"/>
            <a:ext cx="8318154" cy="2399649"/>
          </a:xfrm>
        </p:spPr>
        <p:txBody>
          <a:bodyPr>
            <a:noAutofit/>
          </a:bodyPr>
          <a:lstStyle/>
          <a:p>
            <a:pPr>
              <a:lnSpc>
                <a:spcPct val="102000"/>
              </a:lnSpc>
            </a:pPr>
            <a:r>
              <a:rPr lang="en-US" sz="2000" b="1" dirty="0"/>
              <a:t>Observational data are supportive of using oppositional human factors in design to disrupt attackers.</a:t>
            </a:r>
          </a:p>
          <a:p>
            <a:pPr lvl="1">
              <a:lnSpc>
                <a:spcPct val="102000"/>
              </a:lnSpc>
              <a:buFont typeface="Arial" panose="020B0604020202020204" pitchFamily="34" charset="0"/>
              <a:buChar char="•"/>
            </a:pPr>
            <a:r>
              <a:rPr lang="en-US" sz="2000" dirty="0"/>
              <a:t>In further analysis of Ferguson-Walter et al. (2017), we found </a:t>
            </a:r>
          </a:p>
          <a:p>
            <a:pPr lvl="2">
              <a:lnSpc>
                <a:spcPct val="102000"/>
              </a:lnSpc>
            </a:pPr>
            <a:r>
              <a:rPr lang="en-US" dirty="0"/>
              <a:t>* Confirmation bias ||  Anchoring ||  Illusion of control </a:t>
            </a:r>
          </a:p>
          <a:p>
            <a:pPr lvl="2">
              <a:lnSpc>
                <a:spcPct val="102000"/>
              </a:lnSpc>
            </a:pPr>
            <a:r>
              <a:rPr lang="en-US" dirty="0"/>
              <a:t>* Sunk-cost-fallacy || Belief revision || Mere exposure</a:t>
            </a:r>
          </a:p>
          <a:p>
            <a:pPr lvl="2">
              <a:lnSpc>
                <a:spcPct val="102000"/>
              </a:lnSpc>
            </a:pPr>
            <a:r>
              <a:rPr lang="en-US" dirty="0"/>
              <a:t>* Irrational escalation || Hindsight bias</a:t>
            </a:r>
          </a:p>
          <a:p>
            <a:r>
              <a:rPr lang="en-US" sz="2000" dirty="0"/>
              <a:t>Analysis of new cyber deception study: </a:t>
            </a:r>
          </a:p>
          <a:p>
            <a:pPr lvl="1">
              <a:lnSpc>
                <a:spcPct val="102000"/>
              </a:lnSpc>
              <a:buFont typeface="Arial" panose="020B0604020202020204" pitchFamily="34" charset="0"/>
              <a:buChar char="•"/>
            </a:pPr>
            <a:r>
              <a:rPr lang="en-US" sz="2000" dirty="0"/>
              <a:t>Data from 130+ professional red teamers </a:t>
            </a:r>
          </a:p>
          <a:p>
            <a:pPr lvl="1">
              <a:lnSpc>
                <a:spcPct val="102000"/>
              </a:lnSpc>
            </a:pPr>
            <a:r>
              <a:rPr lang="en-US" sz="1200" dirty="0">
                <a:solidFill>
                  <a:schemeClr val="bg1">
                    <a:lumMod val="85000"/>
                  </a:schemeClr>
                </a:solidFill>
                <a:latin typeface="Arial" panose="020B0604020202020204" pitchFamily="34" charset="0"/>
                <a:cs typeface="Arial" panose="020B0604020202020204" pitchFamily="34" charset="0"/>
              </a:rPr>
              <a:t>Ferguson-Walter, K. J., Shade, T. B., Rogers, A. V., </a:t>
            </a:r>
            <a:r>
              <a:rPr lang="en-US" sz="1200" dirty="0" err="1">
                <a:solidFill>
                  <a:schemeClr val="bg1">
                    <a:lumMod val="85000"/>
                  </a:schemeClr>
                </a:solidFill>
                <a:latin typeface="Arial" panose="020B0604020202020204" pitchFamily="34" charset="0"/>
                <a:cs typeface="Arial" panose="020B0604020202020204" pitchFamily="34" charset="0"/>
              </a:rPr>
              <a:t>Niedbala</a:t>
            </a:r>
            <a:r>
              <a:rPr lang="en-US" sz="1200" dirty="0">
                <a:solidFill>
                  <a:schemeClr val="bg1">
                    <a:lumMod val="85000"/>
                  </a:schemeClr>
                </a:solidFill>
                <a:latin typeface="Arial" panose="020B0604020202020204" pitchFamily="34" charset="0"/>
                <a:cs typeface="Arial" panose="020B0604020202020204" pitchFamily="34" charset="0"/>
              </a:rPr>
              <a:t>, E. M., Trumbo, M. C., </a:t>
            </a:r>
            <a:r>
              <a:rPr lang="en-US" sz="1200" dirty="0" err="1">
                <a:solidFill>
                  <a:schemeClr val="bg1">
                    <a:lumMod val="85000"/>
                  </a:schemeClr>
                </a:solidFill>
                <a:latin typeface="Arial" panose="020B0604020202020204" pitchFamily="34" charset="0"/>
                <a:cs typeface="Arial" panose="020B0604020202020204" pitchFamily="34" charset="0"/>
              </a:rPr>
              <a:t>Nauer</a:t>
            </a:r>
            <a:r>
              <a:rPr lang="en-US" sz="1200" dirty="0">
                <a:solidFill>
                  <a:schemeClr val="bg1">
                    <a:lumMod val="85000"/>
                  </a:schemeClr>
                </a:solidFill>
                <a:latin typeface="Arial" panose="020B0604020202020204" pitchFamily="34" charset="0"/>
                <a:cs typeface="Arial" panose="020B0604020202020204" pitchFamily="34" charset="0"/>
              </a:rPr>
              <a:t>, K., </a:t>
            </a:r>
            <a:r>
              <a:rPr lang="en-US" sz="1200" dirty="0" err="1">
                <a:solidFill>
                  <a:schemeClr val="bg1">
                    <a:lumMod val="85000"/>
                  </a:schemeClr>
                </a:solidFill>
                <a:latin typeface="Arial" panose="020B0604020202020204" pitchFamily="34" charset="0"/>
                <a:cs typeface="Arial" panose="020B0604020202020204" pitchFamily="34" charset="0"/>
              </a:rPr>
              <a:t>Divis</a:t>
            </a:r>
            <a:r>
              <a:rPr lang="en-US" sz="1200" dirty="0">
                <a:solidFill>
                  <a:schemeClr val="bg1">
                    <a:lumMod val="85000"/>
                  </a:schemeClr>
                </a:solidFill>
                <a:latin typeface="Arial" panose="020B0604020202020204" pitchFamily="34" charset="0"/>
                <a:cs typeface="Arial" panose="020B0604020202020204" pitchFamily="34" charset="0"/>
              </a:rPr>
              <a:t>, K. M., Jones, A. P., Combs, A., and Abbott, R. G. (2019). The Tularosa Study: An Experimental Design and Implementation to Quantify the Effectiveness of Cyber Deception. In </a:t>
            </a:r>
            <a:r>
              <a:rPr lang="en-US" sz="1200" i="1" dirty="0">
                <a:solidFill>
                  <a:schemeClr val="bg1">
                    <a:lumMod val="85000"/>
                  </a:schemeClr>
                </a:solidFill>
                <a:latin typeface="Arial" panose="020B0604020202020204" pitchFamily="34" charset="0"/>
                <a:cs typeface="Arial" panose="020B0604020202020204" pitchFamily="34" charset="0"/>
              </a:rPr>
              <a:t>Hawaii International Conference on System Sciences (HICSS)</a:t>
            </a:r>
            <a:r>
              <a:rPr lang="en-US" sz="1200" dirty="0">
                <a:solidFill>
                  <a:schemeClr val="bg1">
                    <a:lumMod val="85000"/>
                  </a:schemeClr>
                </a:solidFill>
                <a:latin typeface="Arial" panose="020B0604020202020204" pitchFamily="34" charset="0"/>
                <a:cs typeface="Arial" panose="020B0604020202020204" pitchFamily="34" charset="0"/>
              </a:rPr>
              <a:t>, Maui, Hawaii, January 2019.</a:t>
            </a:r>
            <a:endParaRPr lang="en-US" dirty="0">
              <a:solidFill>
                <a:schemeClr val="bg1">
                  <a:lumMod val="85000"/>
                </a:schemeClr>
              </a:solidFill>
            </a:endParaRPr>
          </a:p>
          <a:p>
            <a:pPr>
              <a:lnSpc>
                <a:spcPct val="102000"/>
              </a:lnSpc>
            </a:pPr>
            <a:r>
              <a:rPr lang="en-US" sz="2000" dirty="0"/>
              <a:t>Design of OHF Studies </a:t>
            </a:r>
          </a:p>
          <a:p>
            <a:pPr>
              <a:lnSpc>
                <a:spcPct val="102000"/>
              </a:lnSpc>
            </a:pPr>
            <a:r>
              <a:rPr lang="en-US" sz="2000" b="1" dirty="0"/>
              <a:t>Attackers cannot easily overcome oppositional human factors design, and the approach should scale without impacting end-users.</a:t>
            </a:r>
          </a:p>
          <a:p>
            <a:pPr>
              <a:lnSpc>
                <a:spcPct val="102000"/>
              </a:lnSpc>
            </a:pPr>
            <a:endParaRPr lang="en-US" sz="2000" dirty="0"/>
          </a:p>
        </p:txBody>
      </p:sp>
      <p:sp>
        <p:nvSpPr>
          <p:cNvPr id="12" name="TextBox 11">
            <a:extLst>
              <a:ext uri="{FF2B5EF4-FFF2-40B4-BE49-F238E27FC236}">
                <a16:creationId xmlns:a16="http://schemas.microsoft.com/office/drawing/2014/main" id="{403200C4-DE59-764C-8937-D3FC52DA9749}"/>
              </a:ext>
            </a:extLst>
          </p:cNvPr>
          <p:cNvSpPr txBox="1"/>
          <p:nvPr/>
        </p:nvSpPr>
        <p:spPr>
          <a:xfrm>
            <a:off x="405294" y="6557918"/>
            <a:ext cx="7943850" cy="300082"/>
          </a:xfrm>
          <a:prstGeom prst="rect">
            <a:avLst/>
          </a:prstGeom>
          <a:noFill/>
        </p:spPr>
        <p:txBody>
          <a:bodyPr wrap="square" rtlCol="0">
            <a:spAutoFit/>
          </a:bodyPr>
          <a:lstStyle/>
          <a:p>
            <a:pPr algn="ctr"/>
            <a:r>
              <a:rPr lang="en-US" sz="1350" dirty="0">
                <a:solidFill>
                  <a:srgbClr val="FF0000"/>
                </a:solidFill>
              </a:rPr>
              <a:t>Approved for public release</a:t>
            </a:r>
          </a:p>
        </p:txBody>
      </p:sp>
      <p:sp>
        <p:nvSpPr>
          <p:cNvPr id="8" name="Title 7">
            <a:extLst>
              <a:ext uri="{FF2B5EF4-FFF2-40B4-BE49-F238E27FC236}">
                <a16:creationId xmlns:a16="http://schemas.microsoft.com/office/drawing/2014/main" id="{05C53A68-3C06-7D48-A9DD-E02AECDD0F0F}"/>
              </a:ext>
            </a:extLst>
          </p:cNvPr>
          <p:cNvSpPr>
            <a:spLocks noGrp="1"/>
          </p:cNvSpPr>
          <p:nvPr>
            <p:ph type="title"/>
          </p:nvPr>
        </p:nvSpPr>
        <p:spPr>
          <a:xfrm>
            <a:off x="1467292" y="334869"/>
            <a:ext cx="7676707" cy="1012668"/>
          </a:xfrm>
        </p:spPr>
        <p:txBody>
          <a:bodyPr>
            <a:normAutofit fontScale="90000"/>
          </a:bodyPr>
          <a:lstStyle/>
          <a:p>
            <a:r>
              <a:rPr lang="en-US" dirty="0"/>
              <a:t>Support for Oppositional Human Factors Approach for Cyber Defense</a:t>
            </a:r>
          </a:p>
        </p:txBody>
      </p:sp>
    </p:spTree>
    <p:extLst>
      <p:ext uri="{BB962C8B-B14F-4D97-AF65-F5344CB8AC3E}">
        <p14:creationId xmlns:p14="http://schemas.microsoft.com/office/powerpoint/2010/main" val="3342072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9FC6610-A5F8-45EA-B7D4-AFDF75D208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1749153"/>
            <a:ext cx="305991" cy="614363"/>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1" name="Straight Connector 10">
            <a:extLst>
              <a:ext uri="{FF2B5EF4-FFF2-40B4-BE49-F238E27FC236}">
                <a16:creationId xmlns:a16="http://schemas.microsoft.com/office/drawing/2014/main" id="{4E9AB7A3-4EBC-40F6-99B4-4B1FE7F9DD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0391" y="1800225"/>
            <a:ext cx="0" cy="420052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A55BA332-743B-47CA-A26A-612B441C1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2" name="Title 1"/>
          <p:cNvSpPr>
            <a:spLocks noGrp="1"/>
          </p:cNvSpPr>
          <p:nvPr>
            <p:ph type="title"/>
          </p:nvPr>
        </p:nvSpPr>
        <p:spPr>
          <a:xfrm>
            <a:off x="0" y="876769"/>
            <a:ext cx="6455470" cy="614363"/>
          </a:xfrm>
        </p:spPr>
        <p:txBody>
          <a:bodyPr vert="horz" lIns="68580" tIns="34290" rIns="68580" bIns="34290" rtlCol="0" anchor="ctr">
            <a:normAutofit/>
          </a:bodyPr>
          <a:lstStyle/>
          <a:p>
            <a:pPr algn="l">
              <a:lnSpc>
                <a:spcPct val="85000"/>
              </a:lnSpc>
            </a:pPr>
            <a:r>
              <a:rPr lang="en-US" sz="3000" dirty="0">
                <a:solidFill>
                  <a:schemeClr val="tx1"/>
                </a:solidFill>
              </a:rPr>
              <a:t>Malicious actions in cyberspace</a:t>
            </a:r>
          </a:p>
        </p:txBody>
      </p:sp>
      <p:sp>
        <p:nvSpPr>
          <p:cNvPr id="15" name="Freeform 6">
            <a:extLst>
              <a:ext uri="{FF2B5EF4-FFF2-40B4-BE49-F238E27FC236}">
                <a16:creationId xmlns:a16="http://schemas.microsoft.com/office/drawing/2014/main" id="{C11EBC8E-474B-4959-BDBE-ED4FA17305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9" y="857250"/>
            <a:ext cx="305991" cy="614363"/>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cxnSp>
        <p:nvCxnSpPr>
          <p:cNvPr id="17" name="Straight Connector 16">
            <a:extLst>
              <a:ext uri="{FF2B5EF4-FFF2-40B4-BE49-F238E27FC236}">
                <a16:creationId xmlns:a16="http://schemas.microsoft.com/office/drawing/2014/main" id="{B43093BA-D7C0-401B-9B54-E2965B1493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3904487" y="3525878"/>
            <a:ext cx="3493008"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2DB1EFE-47EE-5A45-B7CA-2FE5AAF78416}"/>
              </a:ext>
            </a:extLst>
          </p:cNvPr>
          <p:cNvSpPr txBox="1"/>
          <p:nvPr/>
        </p:nvSpPr>
        <p:spPr>
          <a:xfrm>
            <a:off x="333375" y="5600700"/>
            <a:ext cx="7943850" cy="300082"/>
          </a:xfrm>
          <a:prstGeom prst="rect">
            <a:avLst/>
          </a:prstGeom>
          <a:noFill/>
        </p:spPr>
        <p:txBody>
          <a:bodyPr wrap="square" rtlCol="0">
            <a:spAutoFit/>
          </a:bodyPr>
          <a:lstStyle/>
          <a:p>
            <a:pPr algn="ctr"/>
            <a:r>
              <a:rPr lang="en-US" sz="1350" dirty="0">
                <a:solidFill>
                  <a:srgbClr val="FF0000"/>
                </a:solidFill>
              </a:rPr>
              <a:t>Approved for public release</a:t>
            </a:r>
          </a:p>
        </p:txBody>
      </p:sp>
      <p:sp>
        <p:nvSpPr>
          <p:cNvPr id="5" name="Rectangle 4">
            <a:extLst>
              <a:ext uri="{FF2B5EF4-FFF2-40B4-BE49-F238E27FC236}">
                <a16:creationId xmlns:a16="http://schemas.microsoft.com/office/drawing/2014/main" id="{B9B01C00-1299-A44B-BE4F-C014403B432D}"/>
              </a:ext>
            </a:extLst>
          </p:cNvPr>
          <p:cNvSpPr/>
          <p:nvPr/>
        </p:nvSpPr>
        <p:spPr>
          <a:xfrm>
            <a:off x="6455470" y="4814015"/>
            <a:ext cx="2261246" cy="276999"/>
          </a:xfrm>
          <a:prstGeom prst="rect">
            <a:avLst/>
          </a:prstGeom>
        </p:spPr>
        <p:txBody>
          <a:bodyPr wrap="square">
            <a:spAutoFit/>
          </a:bodyPr>
          <a:lstStyle/>
          <a:p>
            <a:r>
              <a:rPr lang="en-US" sz="600" dirty="0">
                <a:solidFill>
                  <a:schemeClr val="bg1">
                    <a:lumMod val="75000"/>
                  </a:schemeClr>
                </a:solidFill>
              </a:rPr>
              <a:t>https://</a:t>
            </a:r>
            <a:r>
              <a:rPr lang="en-US" sz="600" dirty="0" err="1">
                <a:solidFill>
                  <a:schemeClr val="bg1">
                    <a:lumMod val="75000"/>
                  </a:schemeClr>
                </a:solidFill>
              </a:rPr>
              <a:t>pixabay.com</a:t>
            </a:r>
            <a:r>
              <a:rPr lang="en-US" sz="600" dirty="0">
                <a:solidFill>
                  <a:schemeClr val="bg1">
                    <a:lumMod val="75000"/>
                  </a:schemeClr>
                </a:solidFill>
              </a:rPr>
              <a:t>/</a:t>
            </a:r>
            <a:r>
              <a:rPr lang="en-US" sz="600" dirty="0" err="1">
                <a:solidFill>
                  <a:schemeClr val="bg1">
                    <a:lumMod val="75000"/>
                  </a:schemeClr>
                </a:solidFill>
              </a:rPr>
              <a:t>en</a:t>
            </a:r>
            <a:r>
              <a:rPr lang="en-US" sz="600" dirty="0">
                <a:solidFill>
                  <a:schemeClr val="bg1">
                    <a:lumMod val="75000"/>
                  </a:schemeClr>
                </a:solidFill>
              </a:rPr>
              <a:t>/anonymous-hacker-network-mask-2821433/</a:t>
            </a:r>
          </a:p>
        </p:txBody>
      </p:sp>
      <p:sp>
        <p:nvSpPr>
          <p:cNvPr id="6" name="TextBox 5">
            <a:extLst>
              <a:ext uri="{FF2B5EF4-FFF2-40B4-BE49-F238E27FC236}">
                <a16:creationId xmlns:a16="http://schemas.microsoft.com/office/drawing/2014/main" id="{5A9883B3-911A-4401-898A-49638C0FD7B4}"/>
              </a:ext>
            </a:extLst>
          </p:cNvPr>
          <p:cNvSpPr txBox="1"/>
          <p:nvPr/>
        </p:nvSpPr>
        <p:spPr>
          <a:xfrm>
            <a:off x="209136" y="1661163"/>
            <a:ext cx="5480491" cy="2862322"/>
          </a:xfrm>
          <a:prstGeom prst="rect">
            <a:avLst/>
          </a:prstGeom>
          <a:noFill/>
        </p:spPr>
        <p:txBody>
          <a:bodyPr wrap="square" rtlCol="0">
            <a:spAutoFit/>
          </a:bodyPr>
          <a:lstStyle/>
          <a:p>
            <a:r>
              <a:rPr lang="en-US" dirty="0"/>
              <a:t>Very large range of potential targets</a:t>
            </a:r>
          </a:p>
          <a:p>
            <a:endParaRPr lang="en-US" dirty="0"/>
          </a:p>
          <a:p>
            <a:r>
              <a:rPr lang="en-US" dirty="0"/>
              <a:t>Results in everything from loss of privacy, loss of productivity to loss of operational security and potentially loss of life.</a:t>
            </a:r>
          </a:p>
          <a:p>
            <a:endParaRPr lang="en-US" dirty="0"/>
          </a:p>
          <a:p>
            <a:endParaRPr lang="en-US" dirty="0"/>
          </a:p>
          <a:p>
            <a:endParaRPr lang="en-US" dirty="0"/>
          </a:p>
          <a:p>
            <a:endParaRPr lang="en-US" dirty="0"/>
          </a:p>
          <a:p>
            <a:endParaRPr lang="en-US" dirty="0"/>
          </a:p>
        </p:txBody>
      </p:sp>
      <p:pic>
        <p:nvPicPr>
          <p:cNvPr id="21" name="Picture 20">
            <a:extLst>
              <a:ext uri="{FF2B5EF4-FFF2-40B4-BE49-F238E27FC236}">
                <a16:creationId xmlns:a16="http://schemas.microsoft.com/office/drawing/2014/main" id="{FAA07406-EAFA-4015-BF86-84D5A435CE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9691" y="3284616"/>
            <a:ext cx="3054888" cy="2068083"/>
          </a:xfrm>
          <a:prstGeom prst="rect">
            <a:avLst/>
          </a:prstGeom>
        </p:spPr>
      </p:pic>
      <p:sp>
        <p:nvSpPr>
          <p:cNvPr id="22" name="TextBox 21">
            <a:extLst>
              <a:ext uri="{FF2B5EF4-FFF2-40B4-BE49-F238E27FC236}">
                <a16:creationId xmlns:a16="http://schemas.microsoft.com/office/drawing/2014/main" id="{8BDF8BD6-D367-40B7-BBB0-943A07C6199A}"/>
              </a:ext>
            </a:extLst>
          </p:cNvPr>
          <p:cNvSpPr txBox="1"/>
          <p:nvPr/>
        </p:nvSpPr>
        <p:spPr>
          <a:xfrm>
            <a:off x="294370" y="4263114"/>
            <a:ext cx="2099576" cy="830997"/>
          </a:xfrm>
          <a:prstGeom prst="rect">
            <a:avLst/>
          </a:prstGeom>
          <a:noFill/>
        </p:spPr>
        <p:txBody>
          <a:bodyPr wrap="square" rtlCol="0">
            <a:spAutoFit/>
          </a:bodyPr>
          <a:lstStyle/>
          <a:p>
            <a:r>
              <a:rPr lang="en-US" sz="1200" dirty="0"/>
              <a:t>Aurora Test (2007) @ Idaho National Labs – </a:t>
            </a:r>
          </a:p>
          <a:p>
            <a:r>
              <a:rPr lang="en-US" sz="1200" dirty="0"/>
              <a:t>$1M generator destroyed by remote hack</a:t>
            </a:r>
          </a:p>
        </p:txBody>
      </p:sp>
      <p:sp>
        <p:nvSpPr>
          <p:cNvPr id="20" name="Rectangle 19">
            <a:extLst>
              <a:ext uri="{FF2B5EF4-FFF2-40B4-BE49-F238E27FC236}">
                <a16:creationId xmlns:a16="http://schemas.microsoft.com/office/drawing/2014/main" id="{69B4C213-F617-4828-87B8-2E420671CF88}"/>
              </a:ext>
            </a:extLst>
          </p:cNvPr>
          <p:cNvSpPr/>
          <p:nvPr/>
        </p:nvSpPr>
        <p:spPr>
          <a:xfrm>
            <a:off x="1761677" y="5130384"/>
            <a:ext cx="5311386" cy="830997"/>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b="1" dirty="0"/>
              <a:t>How can we stop or disrupt cyber attacks?</a:t>
            </a:r>
            <a:endParaRPr lang="en-US" sz="2100" dirty="0"/>
          </a:p>
        </p:txBody>
      </p:sp>
      <p:grpSp>
        <p:nvGrpSpPr>
          <p:cNvPr id="26" name="Group 25">
            <a:extLst>
              <a:ext uri="{FF2B5EF4-FFF2-40B4-BE49-F238E27FC236}">
                <a16:creationId xmlns:a16="http://schemas.microsoft.com/office/drawing/2014/main" id="{685FCF70-425F-4FA0-BBE4-75F21C4E7A7B}"/>
              </a:ext>
            </a:extLst>
          </p:cNvPr>
          <p:cNvGrpSpPr/>
          <p:nvPr/>
        </p:nvGrpSpPr>
        <p:grpSpPr>
          <a:xfrm>
            <a:off x="5687597" y="1766336"/>
            <a:ext cx="3430555" cy="3053594"/>
            <a:chOff x="7381927" y="1143526"/>
            <a:chExt cx="4574074" cy="4071459"/>
          </a:xfrm>
        </p:grpSpPr>
        <p:pic>
          <p:nvPicPr>
            <p:cNvPr id="4" name="Picture 3">
              <a:extLst>
                <a:ext uri="{FF2B5EF4-FFF2-40B4-BE49-F238E27FC236}">
                  <a16:creationId xmlns:a16="http://schemas.microsoft.com/office/drawing/2014/main" id="{D9DAE6BF-0A4A-5C40-966E-C8F9E496F3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85946" y="1660375"/>
              <a:ext cx="2366037" cy="3554610"/>
            </a:xfrm>
            <a:prstGeom prst="rect">
              <a:avLst/>
            </a:prstGeom>
          </p:spPr>
        </p:pic>
        <p:sp>
          <p:nvSpPr>
            <p:cNvPr id="24" name="Rectangle 23">
              <a:extLst>
                <a:ext uri="{FF2B5EF4-FFF2-40B4-BE49-F238E27FC236}">
                  <a16:creationId xmlns:a16="http://schemas.microsoft.com/office/drawing/2014/main" id="{E0A141A2-A84E-4E3E-89BC-E2ED39FB4E93}"/>
                </a:ext>
              </a:extLst>
            </p:cNvPr>
            <p:cNvSpPr/>
            <p:nvPr/>
          </p:nvSpPr>
          <p:spPr>
            <a:xfrm>
              <a:off x="7381927" y="1143526"/>
              <a:ext cx="4574074" cy="615553"/>
            </a:xfrm>
            <a:prstGeom prst="rect">
              <a:avLst/>
            </a:prstGeom>
            <a:solidFill>
              <a:srgbClr val="FFFF00"/>
            </a:solidFill>
          </p:spPr>
          <p:txBody>
            <a:bodyPr wrap="none">
              <a:spAutoFit/>
            </a:bodyPr>
            <a:lstStyle/>
            <a:p>
              <a:pPr algn="ctr"/>
              <a:r>
                <a:rPr lang="en-US" sz="2400" dirty="0"/>
                <a:t>By disrupting the attacker.</a:t>
              </a:r>
            </a:p>
          </p:txBody>
        </p:sp>
      </p:grpSp>
    </p:spTree>
    <p:extLst>
      <p:ext uri="{BB962C8B-B14F-4D97-AF65-F5344CB8AC3E}">
        <p14:creationId xmlns:p14="http://schemas.microsoft.com/office/powerpoint/2010/main" val="165295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1452B-6107-8E40-B8FB-94D73562B5EF}"/>
              </a:ext>
            </a:extLst>
          </p:cNvPr>
          <p:cNvSpPr>
            <a:spLocks noGrp="1"/>
          </p:cNvSpPr>
          <p:nvPr>
            <p:ph type="title"/>
          </p:nvPr>
        </p:nvSpPr>
        <p:spPr>
          <a:xfrm>
            <a:off x="561709" y="988860"/>
            <a:ext cx="3619502" cy="3714369"/>
          </a:xfrm>
        </p:spPr>
        <p:txBody>
          <a:bodyPr>
            <a:normAutofit/>
          </a:bodyPr>
          <a:lstStyle/>
          <a:p>
            <a:r>
              <a:rPr lang="en-US" dirty="0"/>
              <a:t>Cyberspace is a human-system environment.</a:t>
            </a:r>
            <a:br>
              <a:rPr lang="en-US" dirty="0"/>
            </a:br>
            <a:endParaRPr lang="en-US" dirty="0"/>
          </a:p>
        </p:txBody>
      </p:sp>
      <p:sp>
        <p:nvSpPr>
          <p:cNvPr id="3" name="Content Placeholder 2">
            <a:extLst>
              <a:ext uri="{FF2B5EF4-FFF2-40B4-BE49-F238E27FC236}">
                <a16:creationId xmlns:a16="http://schemas.microsoft.com/office/drawing/2014/main" id="{A4D04A6C-26E2-0141-8692-AE8DB93D7072}"/>
              </a:ext>
            </a:extLst>
          </p:cNvPr>
          <p:cNvSpPr>
            <a:spLocks noGrp="1"/>
          </p:cNvSpPr>
          <p:nvPr>
            <p:ph idx="1"/>
          </p:nvPr>
        </p:nvSpPr>
        <p:spPr>
          <a:xfrm>
            <a:off x="4543425" y="1284049"/>
            <a:ext cx="4029074" cy="4282361"/>
          </a:xfrm>
        </p:spPr>
        <p:txBody>
          <a:bodyPr>
            <a:normAutofit lnSpcReduction="10000"/>
          </a:bodyPr>
          <a:lstStyle/>
          <a:p>
            <a:pPr marL="0" indent="0">
              <a:buNone/>
            </a:pPr>
            <a:r>
              <a:rPr lang="en-US" sz="2625" b="1" dirty="0"/>
              <a:t>Defenders keep attackers at bay…but….</a:t>
            </a:r>
            <a:br>
              <a:rPr lang="en-US" sz="1350" dirty="0"/>
            </a:br>
            <a:endParaRPr lang="en-US" sz="1425" dirty="0">
              <a:solidFill>
                <a:srgbClr val="FF0000"/>
              </a:solidFill>
            </a:endParaRPr>
          </a:p>
          <a:p>
            <a:pPr lvl="1">
              <a:buFont typeface="Arial" panose="020B0604020202020204" pitchFamily="34" charset="0"/>
              <a:buChar char="•"/>
            </a:pPr>
            <a:r>
              <a:rPr lang="en-US" sz="1650" b="1" dirty="0">
                <a:solidFill>
                  <a:srgbClr val="FF0000"/>
                </a:solidFill>
              </a:rPr>
              <a:t>Asymmetrical disadvantage</a:t>
            </a:r>
          </a:p>
          <a:p>
            <a:pPr lvl="1">
              <a:buFont typeface="Arial" panose="020B0604020202020204" pitchFamily="34" charset="0"/>
              <a:buChar char="•"/>
            </a:pPr>
            <a:r>
              <a:rPr lang="en-US" sz="1650" dirty="0"/>
              <a:t>Difficult job, never-ending, no feedback</a:t>
            </a:r>
          </a:p>
          <a:p>
            <a:pPr lvl="1">
              <a:buFont typeface="Arial" panose="020B0604020202020204" pitchFamily="34" charset="0"/>
              <a:buChar char="•"/>
            </a:pPr>
            <a:r>
              <a:rPr lang="en-US" sz="1650" dirty="0"/>
              <a:t>Limited by software (no windows in cyberspace!)</a:t>
            </a:r>
          </a:p>
          <a:p>
            <a:pPr lvl="1">
              <a:buFont typeface="Arial" panose="020B0604020202020204" pitchFamily="34" charset="0"/>
              <a:buChar char="•"/>
            </a:pPr>
            <a:r>
              <a:rPr lang="en-US" sz="1650" dirty="0"/>
              <a:t>Few trained operators</a:t>
            </a:r>
          </a:p>
          <a:p>
            <a:pPr lvl="1">
              <a:buFont typeface="Arial" panose="020B0604020202020204" pitchFamily="34" charset="0"/>
              <a:buChar char="•"/>
            </a:pPr>
            <a:r>
              <a:rPr lang="en-US" sz="1650" dirty="0"/>
              <a:t>Less flashy vs offense!</a:t>
            </a:r>
          </a:p>
          <a:p>
            <a:pPr lvl="1">
              <a:buFont typeface="Arial" panose="020B0604020202020204" pitchFamily="34" charset="0"/>
              <a:buChar char="•"/>
            </a:pPr>
            <a:r>
              <a:rPr lang="en-US" sz="1650" dirty="0"/>
              <a:t>Confidence in results maybe impossible</a:t>
            </a:r>
          </a:p>
          <a:p>
            <a:pPr marL="301752" lvl="1" indent="0">
              <a:buNone/>
            </a:pPr>
            <a:endParaRPr lang="en-US" sz="1950" dirty="0">
              <a:solidFill>
                <a:srgbClr val="FF0000"/>
              </a:solidFill>
            </a:endParaRPr>
          </a:p>
          <a:p>
            <a:pPr marL="301752" lvl="1" indent="0">
              <a:buNone/>
            </a:pPr>
            <a:r>
              <a:rPr lang="en-US" sz="1950" dirty="0">
                <a:solidFill>
                  <a:schemeClr val="tx1"/>
                </a:solidFill>
              </a:rPr>
              <a:t>Human Factors for cyber defense is not fully realized </a:t>
            </a:r>
            <a:r>
              <a:rPr lang="en-US" sz="1125" dirty="0">
                <a:solidFill>
                  <a:schemeClr val="tx1"/>
                </a:solidFill>
              </a:rPr>
              <a:t>(Gutzwiller, Fugate, Sawyer &amp; Hancock, 2015).</a:t>
            </a:r>
            <a:endParaRPr lang="en-US" sz="900" dirty="0">
              <a:solidFill>
                <a:schemeClr val="tx1"/>
              </a:solidFill>
            </a:endParaRPr>
          </a:p>
        </p:txBody>
      </p:sp>
      <p:grpSp>
        <p:nvGrpSpPr>
          <p:cNvPr id="4" name="Group 3">
            <a:extLst>
              <a:ext uri="{FF2B5EF4-FFF2-40B4-BE49-F238E27FC236}">
                <a16:creationId xmlns:a16="http://schemas.microsoft.com/office/drawing/2014/main" id="{8BCA83B0-A1D1-4658-9187-3CF00494201B}"/>
              </a:ext>
            </a:extLst>
          </p:cNvPr>
          <p:cNvGrpSpPr/>
          <p:nvPr/>
        </p:nvGrpSpPr>
        <p:grpSpPr>
          <a:xfrm>
            <a:off x="715339" y="3696755"/>
            <a:ext cx="3103658" cy="2172385"/>
            <a:chOff x="537540" y="3590551"/>
            <a:chExt cx="3563290" cy="2257585"/>
          </a:xfrm>
        </p:grpSpPr>
        <p:pic>
          <p:nvPicPr>
            <p:cNvPr id="5" name="Picture 4">
              <a:extLst>
                <a:ext uri="{FF2B5EF4-FFF2-40B4-BE49-F238E27FC236}">
                  <a16:creationId xmlns:a16="http://schemas.microsoft.com/office/drawing/2014/main" id="{CF7B4F55-31A3-CE47-8D04-8E8CC127D6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3198" y="4945812"/>
              <a:ext cx="902324" cy="902324"/>
            </a:xfrm>
            <a:prstGeom prst="rect">
              <a:avLst/>
            </a:prstGeom>
          </p:spPr>
        </p:pic>
        <p:pic>
          <p:nvPicPr>
            <p:cNvPr id="11" name="Picture 10">
              <a:extLst>
                <a:ext uri="{FF2B5EF4-FFF2-40B4-BE49-F238E27FC236}">
                  <a16:creationId xmlns:a16="http://schemas.microsoft.com/office/drawing/2014/main" id="{14660D7C-ED3C-467F-B845-ECCE99A0DB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7540" y="4133703"/>
              <a:ext cx="540560" cy="812109"/>
            </a:xfrm>
            <a:prstGeom prst="rect">
              <a:avLst/>
            </a:prstGeom>
          </p:spPr>
        </p:pic>
        <p:pic>
          <p:nvPicPr>
            <p:cNvPr id="12" name="Picture 11">
              <a:extLst>
                <a:ext uri="{FF2B5EF4-FFF2-40B4-BE49-F238E27FC236}">
                  <a16:creationId xmlns:a16="http://schemas.microsoft.com/office/drawing/2014/main" id="{7545E993-49EC-4C47-9D3D-73D130242E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7760" y="3727648"/>
              <a:ext cx="540560" cy="812109"/>
            </a:xfrm>
            <a:prstGeom prst="rect">
              <a:avLst/>
            </a:prstGeom>
          </p:spPr>
        </p:pic>
        <p:pic>
          <p:nvPicPr>
            <p:cNvPr id="13" name="Picture 12">
              <a:extLst>
                <a:ext uri="{FF2B5EF4-FFF2-40B4-BE49-F238E27FC236}">
                  <a16:creationId xmlns:a16="http://schemas.microsoft.com/office/drawing/2014/main" id="{9549D717-A61C-4BF6-9570-98DF87E485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23800" y="3590552"/>
              <a:ext cx="540560" cy="812109"/>
            </a:xfrm>
            <a:prstGeom prst="rect">
              <a:avLst/>
            </a:prstGeom>
          </p:spPr>
        </p:pic>
        <p:pic>
          <p:nvPicPr>
            <p:cNvPr id="14" name="Picture 13">
              <a:extLst>
                <a:ext uri="{FF2B5EF4-FFF2-40B4-BE49-F238E27FC236}">
                  <a16:creationId xmlns:a16="http://schemas.microsoft.com/office/drawing/2014/main" id="{3DE191CE-1238-449C-B165-557FEBA4D3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49830" y="3590551"/>
              <a:ext cx="540560" cy="812109"/>
            </a:xfrm>
            <a:prstGeom prst="rect">
              <a:avLst/>
            </a:prstGeom>
          </p:spPr>
        </p:pic>
        <p:pic>
          <p:nvPicPr>
            <p:cNvPr id="15" name="Picture 14">
              <a:extLst>
                <a:ext uri="{FF2B5EF4-FFF2-40B4-BE49-F238E27FC236}">
                  <a16:creationId xmlns:a16="http://schemas.microsoft.com/office/drawing/2014/main" id="{AD7F08FE-7771-43C0-97C9-6C5FBE2197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55880" y="3727648"/>
              <a:ext cx="540560" cy="812109"/>
            </a:xfrm>
            <a:prstGeom prst="rect">
              <a:avLst/>
            </a:prstGeom>
          </p:spPr>
        </p:pic>
        <p:pic>
          <p:nvPicPr>
            <p:cNvPr id="16" name="Picture 15">
              <a:extLst>
                <a:ext uri="{FF2B5EF4-FFF2-40B4-BE49-F238E27FC236}">
                  <a16:creationId xmlns:a16="http://schemas.microsoft.com/office/drawing/2014/main" id="{BE22462B-696B-423B-99E2-F101448363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0270" y="4133703"/>
              <a:ext cx="540560" cy="812109"/>
            </a:xfrm>
            <a:prstGeom prst="rect">
              <a:avLst/>
            </a:prstGeom>
          </p:spPr>
        </p:pic>
      </p:grpSp>
    </p:spTree>
    <p:extLst>
      <p:ext uri="{BB962C8B-B14F-4D97-AF65-F5344CB8AC3E}">
        <p14:creationId xmlns:p14="http://schemas.microsoft.com/office/powerpoint/2010/main" val="1433248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40BF86-1545-454F-930D-D633E83BA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endParaRPr>
          </a:p>
        </p:txBody>
      </p:sp>
      <p:sp>
        <p:nvSpPr>
          <p:cNvPr id="2" name="Title 1"/>
          <p:cNvSpPr>
            <a:spLocks noGrp="1"/>
          </p:cNvSpPr>
          <p:nvPr>
            <p:ph type="title"/>
          </p:nvPr>
        </p:nvSpPr>
        <p:spPr>
          <a:xfrm>
            <a:off x="488825" y="1339849"/>
            <a:ext cx="2879536" cy="3964946"/>
          </a:xfrm>
        </p:spPr>
        <p:txBody>
          <a:bodyPr anchor="t">
            <a:normAutofit/>
          </a:bodyPr>
          <a:lstStyle/>
          <a:p>
            <a:r>
              <a:rPr lang="en-US" sz="3000" dirty="0">
                <a:solidFill>
                  <a:schemeClr val="tx1"/>
                </a:solidFill>
              </a:rPr>
              <a:t>Attacker Cognition</a:t>
            </a:r>
          </a:p>
        </p:txBody>
      </p:sp>
      <p:cxnSp>
        <p:nvCxnSpPr>
          <p:cNvPr id="11" name="Straight Connector 10">
            <a:extLst>
              <a:ext uri="{FF2B5EF4-FFF2-40B4-BE49-F238E27FC236}">
                <a16:creationId xmlns:a16="http://schemas.microsoft.com/office/drawing/2014/main" id="{6BAD51BF-92DF-4BA7-A185-7E1D78DF4E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6947" y="1339849"/>
            <a:ext cx="0" cy="4660901"/>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Freeform 6">
            <a:extLst>
              <a:ext uri="{FF2B5EF4-FFF2-40B4-BE49-F238E27FC236}">
                <a16:creationId xmlns:a16="http://schemas.microsoft.com/office/drawing/2014/main" id="{4FA98957-023B-4B4C-B8F5-A60254A63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9" y="4892684"/>
            <a:ext cx="305991" cy="614363"/>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3" name="Content Placeholder 2"/>
          <p:cNvSpPr>
            <a:spLocks noGrp="1"/>
          </p:cNvSpPr>
          <p:nvPr>
            <p:ph idx="1"/>
          </p:nvPr>
        </p:nvSpPr>
        <p:spPr>
          <a:xfrm>
            <a:off x="3628163" y="1339849"/>
            <a:ext cx="4880043" cy="4137800"/>
          </a:xfrm>
        </p:spPr>
        <p:txBody>
          <a:bodyPr>
            <a:normAutofit fontScale="77500" lnSpcReduction="20000"/>
          </a:bodyPr>
          <a:lstStyle/>
          <a:p>
            <a:pPr marL="0" indent="0">
              <a:buNone/>
            </a:pPr>
            <a:r>
              <a:rPr lang="en-US" b="1" dirty="0">
                <a:solidFill>
                  <a:schemeClr val="tx1"/>
                </a:solidFill>
              </a:rPr>
              <a:t>How we disrupt attackers today has cognitive implications, though they are indirect.</a:t>
            </a:r>
          </a:p>
          <a:p>
            <a:r>
              <a:rPr lang="en-US" dirty="0">
                <a:solidFill>
                  <a:schemeClr val="tx1"/>
                </a:solidFill>
              </a:rPr>
              <a:t>Cyber deception shows the importance of attacker cognition:</a:t>
            </a:r>
            <a:endParaRPr lang="en-US" dirty="0">
              <a:solidFill>
                <a:schemeClr val="tx1"/>
              </a:solidFill>
              <a:highlight>
                <a:srgbClr val="FFFF00"/>
              </a:highlight>
            </a:endParaRPr>
          </a:p>
          <a:p>
            <a:pPr lvl="1">
              <a:buFont typeface="Wingdings" panose="05000000000000000000" pitchFamily="2" charset="2"/>
              <a:buChar char="Ø"/>
            </a:pPr>
            <a:r>
              <a:rPr lang="en-US" b="1" dirty="0">
                <a:solidFill>
                  <a:schemeClr val="tx1"/>
                </a:solidFill>
              </a:rPr>
              <a:t>Distract</a:t>
            </a:r>
            <a:r>
              <a:rPr lang="en-US" dirty="0">
                <a:solidFill>
                  <a:schemeClr val="tx1"/>
                </a:solidFill>
              </a:rPr>
              <a:t> attackers from real assets and content </a:t>
            </a:r>
            <a:r>
              <a:rPr lang="en-US" i="1" dirty="0">
                <a:solidFill>
                  <a:schemeClr val="tx1"/>
                </a:solidFill>
              </a:rPr>
              <a:t>(slows even persistent attacker)</a:t>
            </a:r>
          </a:p>
          <a:p>
            <a:pPr lvl="1">
              <a:buFont typeface="Wingdings" panose="05000000000000000000" pitchFamily="2" charset="2"/>
              <a:buChar char="Ø"/>
            </a:pPr>
            <a:r>
              <a:rPr lang="en-US" dirty="0">
                <a:solidFill>
                  <a:schemeClr val="tx1"/>
                </a:solidFill>
              </a:rPr>
              <a:t>Provide </a:t>
            </a:r>
            <a:r>
              <a:rPr lang="en-US" b="1" dirty="0">
                <a:solidFill>
                  <a:schemeClr val="tx1"/>
                </a:solidFill>
              </a:rPr>
              <a:t>incorrect understanding </a:t>
            </a:r>
            <a:r>
              <a:rPr lang="en-US" dirty="0">
                <a:solidFill>
                  <a:schemeClr val="tx1"/>
                </a:solidFill>
              </a:rPr>
              <a:t>of network topology </a:t>
            </a:r>
            <a:r>
              <a:rPr lang="en-US" i="1" dirty="0">
                <a:solidFill>
                  <a:schemeClr val="tx1"/>
                </a:solidFill>
              </a:rPr>
              <a:t>(waste attacker resources)</a:t>
            </a:r>
          </a:p>
          <a:p>
            <a:pPr lvl="1">
              <a:buFont typeface="Wingdings" panose="05000000000000000000" pitchFamily="2" charset="2"/>
              <a:buChar char="Ø"/>
            </a:pPr>
            <a:r>
              <a:rPr lang="en-US" dirty="0">
                <a:solidFill>
                  <a:schemeClr val="tx1"/>
                </a:solidFill>
              </a:rPr>
              <a:t>Creates </a:t>
            </a:r>
            <a:r>
              <a:rPr lang="en-US" b="1" dirty="0">
                <a:solidFill>
                  <a:schemeClr val="tx1"/>
                </a:solidFill>
              </a:rPr>
              <a:t>confusion and frustration </a:t>
            </a:r>
            <a:r>
              <a:rPr lang="en-US" dirty="0">
                <a:solidFill>
                  <a:schemeClr val="tx1"/>
                </a:solidFill>
              </a:rPr>
              <a:t>(increase human error, fatigue)</a:t>
            </a:r>
          </a:p>
          <a:p>
            <a:pPr lvl="1"/>
            <a:endParaRPr lang="en-US" dirty="0">
              <a:solidFill>
                <a:schemeClr val="tx1"/>
              </a:solidFill>
              <a:highlight>
                <a:srgbClr val="FFFF00"/>
              </a:highlight>
            </a:endParaRPr>
          </a:p>
          <a:p>
            <a:r>
              <a:rPr lang="en-US" dirty="0">
                <a:solidFill>
                  <a:schemeClr val="tx1"/>
                </a:solidFill>
              </a:rPr>
              <a:t>Suggests attacker cognition matters: </a:t>
            </a:r>
          </a:p>
          <a:p>
            <a:pPr lvl="1">
              <a:buFont typeface="Wingdings" panose="05000000000000000000" pitchFamily="2" charset="2"/>
              <a:buChar char="§"/>
            </a:pPr>
            <a:r>
              <a:rPr lang="en-US" dirty="0">
                <a:solidFill>
                  <a:schemeClr val="tx1"/>
                </a:solidFill>
              </a:rPr>
              <a:t>Why not shift that usability landscape directly?</a:t>
            </a:r>
          </a:p>
          <a:p>
            <a:pPr lvl="1"/>
            <a:endParaRPr lang="en-US" dirty="0">
              <a:solidFill>
                <a:schemeClr val="tx1"/>
              </a:solidFill>
              <a:highlight>
                <a:srgbClr val="FFFF00"/>
              </a:highlight>
            </a:endParaRPr>
          </a:p>
        </p:txBody>
      </p:sp>
      <p:pic>
        <p:nvPicPr>
          <p:cNvPr id="2050" name="Picture 2" descr="Image result for butterfly">
            <a:extLst>
              <a:ext uri="{FF2B5EF4-FFF2-40B4-BE49-F238E27FC236}">
                <a16:creationId xmlns:a16="http://schemas.microsoft.com/office/drawing/2014/main" id="{BD99A2FB-1FDA-48EA-9156-EF9E13EBF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4351">
            <a:off x="579894" y="3022501"/>
            <a:ext cx="2234314" cy="18116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FA5BF61-3183-2B4E-8399-1B42A5C5E6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93" y="2833789"/>
            <a:ext cx="3596640" cy="2471006"/>
          </a:xfrm>
          <a:prstGeom prst="rect">
            <a:avLst/>
          </a:prstGeom>
        </p:spPr>
      </p:pic>
      <p:pic>
        <p:nvPicPr>
          <p:cNvPr id="10" name="Picture 2" descr="Image result for butterfly">
            <a:extLst>
              <a:ext uri="{FF2B5EF4-FFF2-40B4-BE49-F238E27FC236}">
                <a16:creationId xmlns:a16="http://schemas.microsoft.com/office/drawing/2014/main" id="{B38789EF-7A63-2B4C-A77A-FE13D5DF3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531" y="3260370"/>
            <a:ext cx="1369603" cy="808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21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Oppositional Human Factors</a:t>
            </a:r>
          </a:p>
        </p:txBody>
      </p:sp>
      <p:sp>
        <p:nvSpPr>
          <p:cNvPr id="3" name="Content Placeholder 2"/>
          <p:cNvSpPr>
            <a:spLocks noGrp="1"/>
          </p:cNvSpPr>
          <p:nvPr>
            <p:ph idx="1"/>
          </p:nvPr>
        </p:nvSpPr>
        <p:spPr>
          <a:xfrm>
            <a:off x="359378" y="1276157"/>
            <a:ext cx="7886700" cy="2207840"/>
          </a:xfrm>
        </p:spPr>
        <p:txBody>
          <a:bodyPr/>
          <a:lstStyle/>
          <a:p>
            <a:pPr marL="0" indent="0">
              <a:buNone/>
            </a:pPr>
            <a:r>
              <a:rPr lang="en-US" sz="2400" dirty="0"/>
              <a:t>Use of </a:t>
            </a:r>
            <a:r>
              <a:rPr lang="en-US" sz="2400" b="1" dirty="0"/>
              <a:t>human factors theory, technique and practice</a:t>
            </a:r>
            <a:r>
              <a:rPr lang="en-US" sz="2400" dirty="0"/>
              <a:t> to disrupt usability, understanding and improvement of interaction with systems </a:t>
            </a:r>
            <a:r>
              <a:rPr lang="en-US" sz="2400" b="1" dirty="0"/>
              <a:t>for malicious actors.</a:t>
            </a:r>
          </a:p>
          <a:p>
            <a:endParaRPr lang="en-US" dirty="0"/>
          </a:p>
        </p:txBody>
      </p:sp>
      <p:sp>
        <p:nvSpPr>
          <p:cNvPr id="4" name="Date Placeholder 3">
            <a:extLst>
              <a:ext uri="{FF2B5EF4-FFF2-40B4-BE49-F238E27FC236}">
                <a16:creationId xmlns:a16="http://schemas.microsoft.com/office/drawing/2014/main" id="{508D33EE-38D7-410D-B675-1437BDFB7A27}"/>
              </a:ext>
            </a:extLst>
          </p:cNvPr>
          <p:cNvSpPr>
            <a:spLocks noGrp="1"/>
          </p:cNvSpPr>
          <p:nvPr>
            <p:ph type="dt" sz="half" idx="10"/>
          </p:nvPr>
        </p:nvSpPr>
        <p:spPr/>
        <p:txBody>
          <a:bodyPr/>
          <a:lstStyle/>
          <a:p>
            <a:fld id="{63379760-AB34-43D6-B911-F22D6C44A590}" type="datetime1">
              <a:rPr lang="en-US" smtClean="0"/>
              <a:t>9/10/19</a:t>
            </a:fld>
            <a:endParaRPr lang="en-US" dirty="0"/>
          </a:p>
        </p:txBody>
      </p:sp>
      <p:sp>
        <p:nvSpPr>
          <p:cNvPr id="5" name="Slide Number Placeholder 4">
            <a:extLst>
              <a:ext uri="{FF2B5EF4-FFF2-40B4-BE49-F238E27FC236}">
                <a16:creationId xmlns:a16="http://schemas.microsoft.com/office/drawing/2014/main" id="{F5162DE2-E34B-4090-B6CF-53EF39EB63C8}"/>
              </a:ext>
            </a:extLst>
          </p:cNvPr>
          <p:cNvSpPr>
            <a:spLocks noGrp="1"/>
          </p:cNvSpPr>
          <p:nvPr>
            <p:ph type="sldNum" sz="quarter" idx="12"/>
          </p:nvPr>
        </p:nvSpPr>
        <p:spPr/>
        <p:txBody>
          <a:bodyPr/>
          <a:lstStyle/>
          <a:p>
            <a:fld id="{C1156BDC-39D2-0144-A6F1-BC1D1723C4EE}" type="slidenum">
              <a:rPr lang="en-US" smtClean="0"/>
              <a:t>5</a:t>
            </a:fld>
            <a:endParaRPr lang="en-US"/>
          </a:p>
        </p:txBody>
      </p:sp>
      <p:pic>
        <p:nvPicPr>
          <p:cNvPr id="6" name="Picture 5">
            <a:extLst>
              <a:ext uri="{FF2B5EF4-FFF2-40B4-BE49-F238E27FC236}">
                <a16:creationId xmlns:a16="http://schemas.microsoft.com/office/drawing/2014/main" id="{4B00EC86-8E16-364B-81C2-FA9AB105D5EF}"/>
              </a:ext>
            </a:extLst>
          </p:cNvPr>
          <p:cNvPicPr>
            <a:picLocks noChangeAspect="1"/>
          </p:cNvPicPr>
          <p:nvPr/>
        </p:nvPicPr>
        <p:blipFill>
          <a:blip r:embed="rId2"/>
          <a:stretch>
            <a:fillRect/>
          </a:stretch>
        </p:blipFill>
        <p:spPr>
          <a:xfrm>
            <a:off x="4908884" y="2491686"/>
            <a:ext cx="2109112" cy="2930284"/>
          </a:xfrm>
          <a:prstGeom prst="rect">
            <a:avLst/>
          </a:prstGeom>
        </p:spPr>
      </p:pic>
      <p:pic>
        <p:nvPicPr>
          <p:cNvPr id="7" name="Picture 6">
            <a:extLst>
              <a:ext uri="{FF2B5EF4-FFF2-40B4-BE49-F238E27FC236}">
                <a16:creationId xmlns:a16="http://schemas.microsoft.com/office/drawing/2014/main" id="{6A8FD554-3027-E740-A334-3A67B68C1616}"/>
              </a:ext>
            </a:extLst>
          </p:cNvPr>
          <p:cNvPicPr>
            <a:picLocks noChangeAspect="1"/>
          </p:cNvPicPr>
          <p:nvPr/>
        </p:nvPicPr>
        <p:blipFill>
          <a:blip r:embed="rId3"/>
          <a:stretch>
            <a:fillRect/>
          </a:stretch>
        </p:blipFill>
        <p:spPr>
          <a:xfrm>
            <a:off x="7019339" y="2491529"/>
            <a:ext cx="1843382" cy="2925367"/>
          </a:xfrm>
          <a:prstGeom prst="rect">
            <a:avLst/>
          </a:prstGeom>
        </p:spPr>
      </p:pic>
      <p:sp>
        <p:nvSpPr>
          <p:cNvPr id="8" name="TextBox 7">
            <a:extLst>
              <a:ext uri="{FF2B5EF4-FFF2-40B4-BE49-F238E27FC236}">
                <a16:creationId xmlns:a16="http://schemas.microsoft.com/office/drawing/2014/main" id="{FEE6052B-4CCF-E44F-9400-2510DE3D3406}"/>
              </a:ext>
            </a:extLst>
          </p:cNvPr>
          <p:cNvSpPr txBox="1"/>
          <p:nvPr/>
        </p:nvSpPr>
        <p:spPr>
          <a:xfrm>
            <a:off x="6406477" y="6298260"/>
            <a:ext cx="1199559" cy="276999"/>
          </a:xfrm>
          <a:prstGeom prst="rect">
            <a:avLst/>
          </a:prstGeom>
          <a:noFill/>
        </p:spPr>
        <p:txBody>
          <a:bodyPr wrap="none" rtlCol="0">
            <a:spAutoFit/>
          </a:bodyPr>
          <a:lstStyle/>
          <a:p>
            <a:r>
              <a:rPr lang="en-US" sz="1200" b="1" dirty="0"/>
              <a:t>Andrew Rogers</a:t>
            </a:r>
          </a:p>
        </p:txBody>
      </p:sp>
      <p:sp>
        <p:nvSpPr>
          <p:cNvPr id="9" name="TextBox 8">
            <a:extLst>
              <a:ext uri="{FF2B5EF4-FFF2-40B4-BE49-F238E27FC236}">
                <a16:creationId xmlns:a16="http://schemas.microsoft.com/office/drawing/2014/main" id="{68152B7B-7E55-8447-9A7C-B83C5EE2D831}"/>
              </a:ext>
            </a:extLst>
          </p:cNvPr>
          <p:cNvSpPr txBox="1"/>
          <p:nvPr/>
        </p:nvSpPr>
        <p:spPr>
          <a:xfrm>
            <a:off x="6406476" y="5151644"/>
            <a:ext cx="1199559" cy="276999"/>
          </a:xfrm>
          <a:prstGeom prst="rect">
            <a:avLst/>
          </a:prstGeom>
          <a:noFill/>
        </p:spPr>
        <p:txBody>
          <a:bodyPr wrap="none" rtlCol="0">
            <a:spAutoFit/>
          </a:bodyPr>
          <a:lstStyle/>
          <a:p>
            <a:r>
              <a:rPr lang="en-US" sz="1200" b="1" dirty="0">
                <a:solidFill>
                  <a:schemeClr val="bg1">
                    <a:lumMod val="85000"/>
                  </a:schemeClr>
                </a:solidFill>
              </a:rPr>
              <a:t>Andrew Rogers</a:t>
            </a:r>
          </a:p>
        </p:txBody>
      </p:sp>
      <p:sp>
        <p:nvSpPr>
          <p:cNvPr id="10" name="TextBox 9">
            <a:extLst>
              <a:ext uri="{FF2B5EF4-FFF2-40B4-BE49-F238E27FC236}">
                <a16:creationId xmlns:a16="http://schemas.microsoft.com/office/drawing/2014/main" id="{9A6C2F10-CA96-DB40-BD4B-47A6AF960FC8}"/>
              </a:ext>
            </a:extLst>
          </p:cNvPr>
          <p:cNvSpPr txBox="1"/>
          <p:nvPr/>
        </p:nvSpPr>
        <p:spPr>
          <a:xfrm>
            <a:off x="574616" y="2884812"/>
            <a:ext cx="3811712" cy="1538883"/>
          </a:xfrm>
          <a:prstGeom prst="rect">
            <a:avLst/>
          </a:prstGeom>
          <a:noFill/>
        </p:spPr>
        <p:txBody>
          <a:bodyPr wrap="square" rtlCol="0">
            <a:spAutoFit/>
          </a:bodyPr>
          <a:lstStyle/>
          <a:p>
            <a:pPr algn="ctr"/>
            <a:endParaRPr lang="en-US" sz="2800" b="1" i="1" dirty="0">
              <a:solidFill>
                <a:schemeClr val="bg1"/>
              </a:solidFill>
            </a:endParaRPr>
          </a:p>
          <a:p>
            <a:pPr algn="ctr"/>
            <a:r>
              <a:rPr lang="en-US" sz="2400" b="1" i="1" dirty="0">
                <a:solidFill>
                  <a:schemeClr val="bg1"/>
                </a:solidFill>
              </a:rPr>
              <a:t>Attackers should not expect or receive good usability </a:t>
            </a:r>
          </a:p>
          <a:p>
            <a:pPr algn="ctr"/>
            <a:endParaRPr lang="en-US" dirty="0">
              <a:solidFill>
                <a:schemeClr val="bg1"/>
              </a:solidFill>
            </a:endParaRPr>
          </a:p>
        </p:txBody>
      </p:sp>
      <p:sp>
        <p:nvSpPr>
          <p:cNvPr id="11" name="TextBox 10">
            <a:extLst>
              <a:ext uri="{FF2B5EF4-FFF2-40B4-BE49-F238E27FC236}">
                <a16:creationId xmlns:a16="http://schemas.microsoft.com/office/drawing/2014/main" id="{70790B5B-F83C-1A48-88C3-3A48B086C3CA}"/>
              </a:ext>
            </a:extLst>
          </p:cNvPr>
          <p:cNvSpPr txBox="1"/>
          <p:nvPr/>
        </p:nvSpPr>
        <p:spPr>
          <a:xfrm>
            <a:off x="259707" y="5542171"/>
            <a:ext cx="8603014" cy="1138773"/>
          </a:xfrm>
          <a:prstGeom prst="rect">
            <a:avLst/>
          </a:prstGeom>
          <a:noFill/>
        </p:spPr>
        <p:txBody>
          <a:bodyPr wrap="square" rtlCol="0">
            <a:spAutoFit/>
          </a:bodyPr>
          <a:lstStyle/>
          <a:p>
            <a:r>
              <a:rPr lang="en-US" sz="1200" dirty="0">
                <a:solidFill>
                  <a:schemeClr val="bg1">
                    <a:lumMod val="85000"/>
                  </a:schemeClr>
                </a:solidFill>
              </a:rPr>
              <a:t>R.S. </a:t>
            </a:r>
            <a:r>
              <a:rPr lang="en-US" sz="1200" dirty="0" err="1">
                <a:solidFill>
                  <a:schemeClr val="bg1">
                    <a:lumMod val="85000"/>
                  </a:schemeClr>
                </a:solidFill>
              </a:rPr>
              <a:t>Gutzwiller</a:t>
            </a:r>
            <a:r>
              <a:rPr lang="en-US" sz="1200" dirty="0">
                <a:solidFill>
                  <a:schemeClr val="bg1">
                    <a:lumMod val="85000"/>
                  </a:schemeClr>
                </a:solidFill>
              </a:rPr>
              <a:t>, K.J. Ferguson-Walter, S.J. Fugate, A.V. Rogers, </a:t>
            </a:r>
            <a:r>
              <a:rPr lang="en-US" sz="1200" i="1" dirty="0">
                <a:solidFill>
                  <a:schemeClr val="bg1">
                    <a:lumMod val="85000"/>
                  </a:schemeClr>
                </a:solidFill>
              </a:rPr>
              <a:t>“Oh, look, a butterfly!” Distracting Attackers To Improve Cyber Defense</a:t>
            </a:r>
            <a:r>
              <a:rPr lang="en-US" sz="1200" dirty="0">
                <a:solidFill>
                  <a:schemeClr val="bg1">
                    <a:lumMod val="85000"/>
                  </a:schemeClr>
                </a:solidFill>
              </a:rPr>
              <a:t>, Human Factors and Ergonomics Society (HFES), Oct 2018.</a:t>
            </a:r>
          </a:p>
          <a:p>
            <a:endParaRPr lang="en-US" sz="800" dirty="0">
              <a:solidFill>
                <a:schemeClr val="bg1">
                  <a:lumMod val="85000"/>
                </a:schemeClr>
              </a:solidFill>
            </a:endParaRPr>
          </a:p>
          <a:p>
            <a:r>
              <a:rPr lang="en-US" sz="1200" dirty="0">
                <a:solidFill>
                  <a:schemeClr val="bg1">
                    <a:lumMod val="85000"/>
                  </a:schemeClr>
                </a:solidFill>
                <a:cs typeface="Arial" panose="020B0604020202020204" pitchFamily="34" charset="0"/>
              </a:rPr>
              <a:t>R. S. </a:t>
            </a:r>
            <a:r>
              <a:rPr lang="en-US" sz="1200" dirty="0" err="1">
                <a:solidFill>
                  <a:schemeClr val="bg1">
                    <a:lumMod val="85000"/>
                  </a:schemeClr>
                </a:solidFill>
                <a:cs typeface="Arial" panose="020B0604020202020204" pitchFamily="34" charset="0"/>
              </a:rPr>
              <a:t>Gutzwiller</a:t>
            </a:r>
            <a:r>
              <a:rPr lang="en-US" sz="1200" dirty="0">
                <a:solidFill>
                  <a:schemeClr val="bg1">
                    <a:lumMod val="85000"/>
                  </a:schemeClr>
                </a:solidFill>
                <a:cs typeface="Arial" panose="020B0604020202020204" pitchFamily="34" charset="0"/>
              </a:rPr>
              <a:t>, K. J. Ferguson-Walter, and S. J. Fugate. </a:t>
            </a:r>
            <a:r>
              <a:rPr lang="en-US" sz="1200" i="1" dirty="0">
                <a:solidFill>
                  <a:schemeClr val="bg1">
                    <a:lumMod val="85000"/>
                  </a:schemeClr>
                </a:solidFill>
                <a:cs typeface="Arial" panose="020B0604020202020204" pitchFamily="34" charset="0"/>
              </a:rPr>
              <a:t>Are cyber attackers thinking fast and slow? Evidence for cognitive biases in red teamers reveals a method for disruption</a:t>
            </a:r>
            <a:r>
              <a:rPr lang="en-US" sz="1200" dirty="0">
                <a:solidFill>
                  <a:schemeClr val="bg1">
                    <a:lumMod val="85000"/>
                  </a:schemeClr>
                </a:solidFill>
                <a:cs typeface="Arial" panose="020B0604020202020204" pitchFamily="34" charset="0"/>
              </a:rPr>
              <a:t>. Proceedings of the Human Factors and Ergonomics Society Annual Meeting (HFES), Oct 2019.</a:t>
            </a:r>
          </a:p>
          <a:p>
            <a:endParaRPr lang="en-US" sz="1200" dirty="0">
              <a:solidFill>
                <a:schemeClr val="bg1">
                  <a:lumMod val="85000"/>
                </a:schemeClr>
              </a:solidFill>
            </a:endParaRPr>
          </a:p>
        </p:txBody>
      </p:sp>
    </p:spTree>
    <p:extLst>
      <p:ext uri="{BB962C8B-B14F-4D97-AF65-F5344CB8AC3E}">
        <p14:creationId xmlns:p14="http://schemas.microsoft.com/office/powerpoint/2010/main" val="1360403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617A8F1-7D10-48DF-AD9F-04AB1B261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2" name="Title 1">
            <a:extLst>
              <a:ext uri="{FF2B5EF4-FFF2-40B4-BE49-F238E27FC236}">
                <a16:creationId xmlns:a16="http://schemas.microsoft.com/office/drawing/2014/main" id="{DA4A4899-3B6F-6644-ABB7-B1041AAD4333}"/>
              </a:ext>
            </a:extLst>
          </p:cNvPr>
          <p:cNvSpPr>
            <a:spLocks noGrp="1"/>
          </p:cNvSpPr>
          <p:nvPr>
            <p:ph type="title"/>
          </p:nvPr>
        </p:nvSpPr>
        <p:spPr>
          <a:xfrm>
            <a:off x="152995" y="1200799"/>
            <a:ext cx="4686299" cy="1113206"/>
          </a:xfrm>
        </p:spPr>
        <p:txBody>
          <a:bodyPr>
            <a:normAutofit fontScale="90000"/>
          </a:bodyPr>
          <a:lstStyle/>
          <a:p>
            <a:pPr algn="l"/>
            <a:r>
              <a:rPr lang="en-US" dirty="0">
                <a:solidFill>
                  <a:schemeClr val="tx2"/>
                </a:solidFill>
              </a:rPr>
              <a:t>Oppositional Human Factors for Cyber</a:t>
            </a:r>
            <a:br>
              <a:rPr lang="en-US" dirty="0">
                <a:solidFill>
                  <a:schemeClr val="tx2"/>
                </a:solidFill>
              </a:rPr>
            </a:br>
            <a:endParaRPr lang="en-US" i="0" dirty="0">
              <a:solidFill>
                <a:schemeClr val="tx2"/>
              </a:solidFill>
            </a:endParaRPr>
          </a:p>
        </p:txBody>
      </p:sp>
      <p:sp>
        <p:nvSpPr>
          <p:cNvPr id="3" name="Content Placeholder 2">
            <a:extLst>
              <a:ext uri="{FF2B5EF4-FFF2-40B4-BE49-F238E27FC236}">
                <a16:creationId xmlns:a16="http://schemas.microsoft.com/office/drawing/2014/main" id="{4548C5FC-D3FD-EF4D-8C94-2ADC90FF9A71}"/>
              </a:ext>
            </a:extLst>
          </p:cNvPr>
          <p:cNvSpPr>
            <a:spLocks noGrp="1"/>
          </p:cNvSpPr>
          <p:nvPr>
            <p:ph idx="1"/>
          </p:nvPr>
        </p:nvSpPr>
        <p:spPr>
          <a:xfrm>
            <a:off x="4534494" y="977151"/>
            <a:ext cx="4762501" cy="5374284"/>
          </a:xfrm>
        </p:spPr>
        <p:txBody>
          <a:bodyPr>
            <a:normAutofit/>
          </a:bodyPr>
          <a:lstStyle/>
          <a:p>
            <a:pPr marL="301752" lvl="1" indent="0">
              <a:lnSpc>
                <a:spcPct val="102000"/>
              </a:lnSpc>
              <a:buNone/>
            </a:pPr>
            <a:r>
              <a:rPr lang="en-US" sz="1800" dirty="0">
                <a:solidFill>
                  <a:schemeClr val="tx1"/>
                </a:solidFill>
              </a:rPr>
              <a:t>Information altered to disrupt and influence attacker perception, cognition &amp;  action based on HFE theory</a:t>
            </a:r>
          </a:p>
          <a:p>
            <a:pPr marL="0" indent="0">
              <a:lnSpc>
                <a:spcPct val="102000"/>
              </a:lnSpc>
              <a:buNone/>
            </a:pPr>
            <a:r>
              <a:rPr lang="en-US" sz="1800" dirty="0">
                <a:solidFill>
                  <a:schemeClr val="tx1"/>
                </a:solidFill>
              </a:rPr>
              <a:t>	</a:t>
            </a:r>
            <a:r>
              <a:rPr lang="en-US" sz="1800" b="1" dirty="0">
                <a:solidFill>
                  <a:schemeClr val="tx1"/>
                </a:solidFill>
              </a:rPr>
              <a:t>Attention</a:t>
            </a:r>
          </a:p>
          <a:p>
            <a:pPr lvl="3">
              <a:lnSpc>
                <a:spcPct val="102000"/>
              </a:lnSpc>
              <a:buFont typeface="Arial" panose="020B0604020202020204" pitchFamily="34" charset="0"/>
              <a:buChar char="•"/>
            </a:pPr>
            <a:r>
              <a:rPr lang="en-US" dirty="0">
                <a:solidFill>
                  <a:schemeClr val="tx1"/>
                </a:solidFill>
              </a:rPr>
              <a:t>Interruptions</a:t>
            </a:r>
          </a:p>
          <a:p>
            <a:pPr lvl="3">
              <a:lnSpc>
                <a:spcPct val="102000"/>
              </a:lnSpc>
              <a:buFont typeface="Arial" panose="020B0604020202020204" pitchFamily="34" charset="0"/>
              <a:buChar char="•"/>
            </a:pPr>
            <a:r>
              <a:rPr lang="en-US" dirty="0">
                <a:solidFill>
                  <a:schemeClr val="tx1"/>
                </a:solidFill>
              </a:rPr>
              <a:t>Distraction</a:t>
            </a:r>
          </a:p>
          <a:p>
            <a:pPr lvl="3">
              <a:lnSpc>
                <a:spcPct val="102000"/>
              </a:lnSpc>
              <a:buFont typeface="Arial" panose="020B0604020202020204" pitchFamily="34" charset="0"/>
              <a:buChar char="•"/>
            </a:pPr>
            <a:r>
              <a:rPr lang="en-US" dirty="0">
                <a:solidFill>
                  <a:schemeClr val="tx1"/>
                </a:solidFill>
              </a:rPr>
              <a:t>Cognitive tunneling</a:t>
            </a:r>
          </a:p>
          <a:p>
            <a:pPr marL="0" indent="0">
              <a:lnSpc>
                <a:spcPct val="102000"/>
              </a:lnSpc>
              <a:buNone/>
            </a:pPr>
            <a:r>
              <a:rPr lang="en-US" sz="1800" b="1" dirty="0">
                <a:solidFill>
                  <a:schemeClr val="tx1"/>
                </a:solidFill>
              </a:rPr>
              <a:t>	Decision-making</a:t>
            </a:r>
          </a:p>
          <a:p>
            <a:pPr lvl="3"/>
            <a:r>
              <a:rPr lang="en-US" dirty="0">
                <a:solidFill>
                  <a:schemeClr val="tx1"/>
                </a:solidFill>
              </a:rPr>
              <a:t>Heuristics &amp; Biases </a:t>
            </a:r>
          </a:p>
          <a:p>
            <a:pPr marL="0" indent="0">
              <a:buNone/>
            </a:pPr>
            <a:r>
              <a:rPr lang="en-US" sz="1800" b="1" dirty="0">
                <a:solidFill>
                  <a:schemeClr val="tx1"/>
                </a:solidFill>
              </a:rPr>
              <a:t>	Team Cognition</a:t>
            </a:r>
          </a:p>
          <a:p>
            <a:pPr lvl="3">
              <a:lnSpc>
                <a:spcPct val="102000"/>
              </a:lnSpc>
              <a:buFont typeface="Arial" panose="020B0604020202020204" pitchFamily="34" charset="0"/>
              <a:buChar char="•"/>
            </a:pPr>
            <a:r>
              <a:rPr lang="en-US" dirty="0">
                <a:solidFill>
                  <a:schemeClr val="tx1"/>
                </a:solidFill>
              </a:rPr>
              <a:t>Communication</a:t>
            </a:r>
          </a:p>
          <a:p>
            <a:pPr lvl="3">
              <a:lnSpc>
                <a:spcPct val="102000"/>
              </a:lnSpc>
              <a:buFont typeface="Arial" panose="020B0604020202020204" pitchFamily="34" charset="0"/>
              <a:buChar char="•"/>
            </a:pPr>
            <a:r>
              <a:rPr lang="en-US" dirty="0">
                <a:solidFill>
                  <a:schemeClr val="tx1"/>
                </a:solidFill>
              </a:rPr>
              <a:t>Shared mental models</a:t>
            </a:r>
          </a:p>
          <a:p>
            <a:pPr lvl="3">
              <a:lnSpc>
                <a:spcPct val="102000"/>
              </a:lnSpc>
              <a:buFont typeface="Arial" panose="020B0604020202020204" pitchFamily="34" charset="0"/>
              <a:buChar char="•"/>
            </a:pPr>
            <a:r>
              <a:rPr lang="en-US" dirty="0">
                <a:solidFill>
                  <a:schemeClr val="tx1"/>
                </a:solidFill>
              </a:rPr>
              <a:t>Trust</a:t>
            </a:r>
            <a:endParaRPr lang="en-US" b="1" dirty="0">
              <a:solidFill>
                <a:schemeClr val="tx1"/>
              </a:solidFill>
            </a:endParaRPr>
          </a:p>
        </p:txBody>
      </p:sp>
      <p:sp>
        <p:nvSpPr>
          <p:cNvPr id="12" name="Freeform 6">
            <a:extLst>
              <a:ext uri="{FF2B5EF4-FFF2-40B4-BE49-F238E27FC236}">
                <a16:creationId xmlns:a16="http://schemas.microsoft.com/office/drawing/2014/main" id="{A0A8D2D9-6EB6-4B53-B77C-3B07A2BC3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4892685"/>
            <a:ext cx="305991" cy="614363"/>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lumMod val="85000"/>
              <a:lumOff val="15000"/>
            </a:schemeClr>
          </a:solidFill>
          <a:ln w="0">
            <a:noFill/>
            <a:prstDash val="solid"/>
            <a:round/>
            <a:headEnd/>
            <a:tailEnd/>
          </a:ln>
        </p:spPr>
      </p:sp>
      <p:cxnSp>
        <p:nvCxnSpPr>
          <p:cNvPr id="14" name="Straight Connector 13">
            <a:extLst>
              <a:ext uri="{FF2B5EF4-FFF2-40B4-BE49-F238E27FC236}">
                <a16:creationId xmlns:a16="http://schemas.microsoft.com/office/drawing/2014/main" id="{E388D78C-8BD3-45E2-A562-101603FF5C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86200" y="5507048"/>
            <a:ext cx="52578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2" descr="Image result for black hat cyber confused">
            <a:extLst>
              <a:ext uri="{FF2B5EF4-FFF2-40B4-BE49-F238E27FC236}">
                <a16:creationId xmlns:a16="http://schemas.microsoft.com/office/drawing/2014/main" id="{3D8E1651-5A0E-4158-ACE7-C04157D5F5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84" t="15789"/>
          <a:stretch/>
        </p:blipFill>
        <p:spPr bwMode="auto">
          <a:xfrm>
            <a:off x="2594937" y="3187703"/>
            <a:ext cx="1601669" cy="173289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9F4A97A8-7F0C-4170-B939-3C32744460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5190" y="2966081"/>
            <a:ext cx="1263650" cy="1898442"/>
          </a:xfrm>
          <a:prstGeom prst="rect">
            <a:avLst/>
          </a:prstGeom>
        </p:spPr>
      </p:pic>
      <p:sp>
        <p:nvSpPr>
          <p:cNvPr id="8" name="Arrow: Right 7">
            <a:extLst>
              <a:ext uri="{FF2B5EF4-FFF2-40B4-BE49-F238E27FC236}">
                <a16:creationId xmlns:a16="http://schemas.microsoft.com/office/drawing/2014/main" id="{4094EE70-5E3C-4D47-8FB0-0A1CD64ADDDF}"/>
              </a:ext>
            </a:extLst>
          </p:cNvPr>
          <p:cNvSpPr/>
          <p:nvPr/>
        </p:nvSpPr>
        <p:spPr>
          <a:xfrm>
            <a:off x="1825844" y="4240579"/>
            <a:ext cx="584200" cy="406400"/>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Arrow: Right 20">
            <a:extLst>
              <a:ext uri="{FF2B5EF4-FFF2-40B4-BE49-F238E27FC236}">
                <a16:creationId xmlns:a16="http://schemas.microsoft.com/office/drawing/2014/main" id="{79BB02C4-F621-4C9C-8D10-808B53F6AEB3}"/>
              </a:ext>
            </a:extLst>
          </p:cNvPr>
          <p:cNvSpPr/>
          <p:nvPr/>
        </p:nvSpPr>
        <p:spPr>
          <a:xfrm>
            <a:off x="1825845" y="3576728"/>
            <a:ext cx="584200" cy="406400"/>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D05ED19E-52D5-4D8E-9812-8EE28A3A21FC}"/>
              </a:ext>
            </a:extLst>
          </p:cNvPr>
          <p:cNvSpPr/>
          <p:nvPr/>
        </p:nvSpPr>
        <p:spPr>
          <a:xfrm>
            <a:off x="2898844" y="6013639"/>
            <a:ext cx="6153587" cy="369332"/>
          </a:xfrm>
          <a:prstGeom prst="rect">
            <a:avLst/>
          </a:prstGeom>
          <a:solidFill>
            <a:srgbClr val="00B050"/>
          </a:solidFill>
          <a:ln>
            <a:solidFill>
              <a:schemeClr val="bg1"/>
            </a:solidFill>
          </a:ln>
        </p:spPr>
        <p:txBody>
          <a:bodyPr wrap="square">
            <a:spAutoFit/>
          </a:bodyPr>
          <a:lstStyle/>
          <a:p>
            <a:r>
              <a:rPr lang="en-US" b="1" dirty="0">
                <a:solidFill>
                  <a:schemeClr val="bg1"/>
                </a:solidFill>
              </a:rPr>
              <a:t>This can be a general strategy that </a:t>
            </a:r>
            <a:r>
              <a:rPr lang="en-US" b="1" u="sng" dirty="0">
                <a:solidFill>
                  <a:schemeClr val="bg1"/>
                </a:solidFill>
              </a:rPr>
              <a:t>doesn’t</a:t>
            </a:r>
            <a:r>
              <a:rPr lang="en-US" b="1" dirty="0">
                <a:solidFill>
                  <a:schemeClr val="bg1"/>
                </a:solidFill>
              </a:rPr>
              <a:t> disrupt end-users. </a:t>
            </a:r>
          </a:p>
        </p:txBody>
      </p:sp>
      <p:sp>
        <p:nvSpPr>
          <p:cNvPr id="4" name="TextBox 3">
            <a:extLst>
              <a:ext uri="{FF2B5EF4-FFF2-40B4-BE49-F238E27FC236}">
                <a16:creationId xmlns:a16="http://schemas.microsoft.com/office/drawing/2014/main" id="{BECB93F9-4DCB-4702-8069-36D9142DA2CD}"/>
              </a:ext>
            </a:extLst>
          </p:cNvPr>
          <p:cNvSpPr txBox="1"/>
          <p:nvPr/>
        </p:nvSpPr>
        <p:spPr>
          <a:xfrm>
            <a:off x="29616" y="2684994"/>
            <a:ext cx="2241704" cy="300082"/>
          </a:xfrm>
          <a:prstGeom prst="rect">
            <a:avLst/>
          </a:prstGeom>
          <a:noFill/>
        </p:spPr>
        <p:txBody>
          <a:bodyPr wrap="none" rtlCol="0">
            <a:spAutoFit/>
          </a:bodyPr>
          <a:lstStyle/>
          <a:p>
            <a:r>
              <a:rPr lang="en-US" sz="1350" dirty="0"/>
              <a:t>Turn capable attackers into….</a:t>
            </a:r>
          </a:p>
        </p:txBody>
      </p:sp>
      <p:sp>
        <p:nvSpPr>
          <p:cNvPr id="16" name="TextBox 15">
            <a:extLst>
              <a:ext uri="{FF2B5EF4-FFF2-40B4-BE49-F238E27FC236}">
                <a16:creationId xmlns:a16="http://schemas.microsoft.com/office/drawing/2014/main" id="{6F026B0C-721E-442C-B8EA-BA0C9EB1FA93}"/>
              </a:ext>
            </a:extLst>
          </p:cNvPr>
          <p:cNvSpPr txBox="1"/>
          <p:nvPr/>
        </p:nvSpPr>
        <p:spPr>
          <a:xfrm>
            <a:off x="2365522" y="2893626"/>
            <a:ext cx="2344681" cy="300082"/>
          </a:xfrm>
          <a:prstGeom prst="rect">
            <a:avLst/>
          </a:prstGeom>
          <a:noFill/>
        </p:spPr>
        <p:txBody>
          <a:bodyPr wrap="none" rtlCol="0">
            <a:spAutoFit/>
          </a:bodyPr>
          <a:lstStyle/>
          <a:p>
            <a:r>
              <a:rPr lang="en-US" sz="1350" dirty="0"/>
              <a:t>… incompetent TV comedians?</a:t>
            </a:r>
          </a:p>
        </p:txBody>
      </p:sp>
    </p:spTree>
    <p:extLst>
      <p:ext uri="{BB962C8B-B14F-4D97-AF65-F5344CB8AC3E}">
        <p14:creationId xmlns:p14="http://schemas.microsoft.com/office/powerpoint/2010/main" val="30127239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500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200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Right 12">
            <a:extLst>
              <a:ext uri="{FF2B5EF4-FFF2-40B4-BE49-F238E27FC236}">
                <a16:creationId xmlns:a16="http://schemas.microsoft.com/office/drawing/2014/main" id="{C779CA4C-D117-4D82-A2EC-C267E0FAF816}"/>
              </a:ext>
            </a:extLst>
          </p:cNvPr>
          <p:cNvSpPr/>
          <p:nvPr/>
        </p:nvSpPr>
        <p:spPr>
          <a:xfrm>
            <a:off x="1619251" y="3791772"/>
            <a:ext cx="6022226" cy="623248"/>
          </a:xfrm>
          <a:prstGeom prst="righ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2" name="Title 1">
            <a:extLst>
              <a:ext uri="{FF2B5EF4-FFF2-40B4-BE49-F238E27FC236}">
                <a16:creationId xmlns:a16="http://schemas.microsoft.com/office/drawing/2014/main" id="{35B0D428-4910-5F47-AFE8-994C6FE329F0}"/>
              </a:ext>
            </a:extLst>
          </p:cNvPr>
          <p:cNvSpPr>
            <a:spLocks noGrp="1"/>
          </p:cNvSpPr>
          <p:nvPr>
            <p:ph type="title"/>
          </p:nvPr>
        </p:nvSpPr>
        <p:spPr>
          <a:xfrm>
            <a:off x="0" y="920085"/>
            <a:ext cx="9252617" cy="1732862"/>
          </a:xfrm>
        </p:spPr>
        <p:txBody>
          <a:bodyPr>
            <a:noAutofit/>
          </a:bodyPr>
          <a:lstStyle/>
          <a:p>
            <a:pPr algn="ctr"/>
            <a:r>
              <a:rPr lang="en-US" sz="3600" dirty="0"/>
              <a:t>Experimental evidence for attacker behaviors</a:t>
            </a:r>
            <a:br>
              <a:rPr lang="en-US" sz="3600" dirty="0"/>
            </a:br>
            <a:endParaRPr lang="en-US" sz="3600" dirty="0"/>
          </a:p>
        </p:txBody>
      </p:sp>
      <p:sp>
        <p:nvSpPr>
          <p:cNvPr id="10" name="TextBox 9">
            <a:extLst>
              <a:ext uri="{FF2B5EF4-FFF2-40B4-BE49-F238E27FC236}">
                <a16:creationId xmlns:a16="http://schemas.microsoft.com/office/drawing/2014/main" id="{1FCAAD38-EE5A-49E9-BD61-0945DEDC4BB6}"/>
              </a:ext>
            </a:extLst>
          </p:cNvPr>
          <p:cNvSpPr txBox="1"/>
          <p:nvPr/>
        </p:nvSpPr>
        <p:spPr>
          <a:xfrm>
            <a:off x="987435" y="2510509"/>
            <a:ext cx="7676653" cy="323165"/>
          </a:xfrm>
          <a:prstGeom prst="rect">
            <a:avLst/>
          </a:prstGeom>
          <a:noFill/>
        </p:spPr>
        <p:txBody>
          <a:bodyPr wrap="none" rtlCol="0">
            <a:spAutoFit/>
          </a:bodyPr>
          <a:lstStyle/>
          <a:p>
            <a:r>
              <a:rPr lang="en-US" sz="1500" dirty="0">
                <a:solidFill>
                  <a:schemeClr val="bg1"/>
                </a:solidFill>
              </a:rPr>
              <a:t>Same three participants performing adversary emulation (red teaming) in deception experiment</a:t>
            </a:r>
          </a:p>
        </p:txBody>
      </p:sp>
      <p:sp>
        <p:nvSpPr>
          <p:cNvPr id="11" name="Rectangle 10">
            <a:extLst>
              <a:ext uri="{FF2B5EF4-FFF2-40B4-BE49-F238E27FC236}">
                <a16:creationId xmlns:a16="http://schemas.microsoft.com/office/drawing/2014/main" id="{C2B2322B-9EE0-4DF8-AB77-DF206046D759}"/>
              </a:ext>
            </a:extLst>
          </p:cNvPr>
          <p:cNvSpPr/>
          <p:nvPr/>
        </p:nvSpPr>
        <p:spPr>
          <a:xfrm>
            <a:off x="282585" y="2025761"/>
            <a:ext cx="1782283" cy="461665"/>
          </a:xfrm>
          <a:prstGeom prst="rect">
            <a:avLst/>
          </a:prstGeom>
        </p:spPr>
        <p:txBody>
          <a:bodyPr wrap="none">
            <a:spAutoFit/>
          </a:bodyPr>
          <a:lstStyle/>
          <a:p>
            <a:r>
              <a:rPr lang="en-US" sz="2400" b="1" dirty="0">
                <a:solidFill>
                  <a:schemeClr val="bg1"/>
                </a:solidFill>
              </a:rPr>
              <a:t>Background:</a:t>
            </a:r>
          </a:p>
        </p:txBody>
      </p:sp>
      <p:graphicFrame>
        <p:nvGraphicFramePr>
          <p:cNvPr id="12" name="Diagram 11">
            <a:extLst>
              <a:ext uri="{FF2B5EF4-FFF2-40B4-BE49-F238E27FC236}">
                <a16:creationId xmlns:a16="http://schemas.microsoft.com/office/drawing/2014/main" id="{4B5A559A-19F2-45EB-A738-F8ABDD35F5A8}"/>
              </a:ext>
            </a:extLst>
          </p:cNvPr>
          <p:cNvGraphicFramePr/>
          <p:nvPr>
            <p:extLst>
              <p:ext uri="{D42A27DB-BD31-4B8C-83A1-F6EECF244321}">
                <p14:modId xmlns:p14="http://schemas.microsoft.com/office/powerpoint/2010/main" val="3850719699"/>
              </p:ext>
            </p:extLst>
          </p:nvPr>
        </p:nvGraphicFramePr>
        <p:xfrm>
          <a:off x="2192209" y="3133757"/>
          <a:ext cx="4862841" cy="1939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a:extLst>
              <a:ext uri="{FF2B5EF4-FFF2-40B4-BE49-F238E27FC236}">
                <a16:creationId xmlns:a16="http://schemas.microsoft.com/office/drawing/2014/main" id="{940E743A-B70C-483E-9D7E-445588A4D82D}"/>
              </a:ext>
            </a:extLst>
          </p:cNvPr>
          <p:cNvSpPr/>
          <p:nvPr/>
        </p:nvSpPr>
        <p:spPr>
          <a:xfrm>
            <a:off x="90828" y="5373116"/>
            <a:ext cx="8962343" cy="830997"/>
          </a:xfrm>
          <a:prstGeom prst="rect">
            <a:avLst/>
          </a:prstGeom>
        </p:spPr>
        <p:txBody>
          <a:bodyPr wrap="square">
            <a:spAutoFit/>
          </a:bodyPr>
          <a:lstStyle/>
          <a:p>
            <a:r>
              <a:rPr lang="en-US" sz="1200" dirty="0">
                <a:solidFill>
                  <a:schemeClr val="bg1">
                    <a:lumMod val="85000"/>
                  </a:schemeClr>
                </a:solidFill>
                <a:latin typeface="Arial" panose="020B0604020202020204" pitchFamily="34" charset="0"/>
                <a:cs typeface="Arial" panose="020B0604020202020204" pitchFamily="34" charset="0"/>
              </a:rPr>
              <a:t>Ferguson-Walter, K. J., </a:t>
            </a:r>
            <a:r>
              <a:rPr lang="en-US" sz="1200" dirty="0" err="1">
                <a:solidFill>
                  <a:schemeClr val="bg1">
                    <a:lumMod val="85000"/>
                  </a:schemeClr>
                </a:solidFill>
                <a:latin typeface="Arial" panose="020B0604020202020204" pitchFamily="34" charset="0"/>
                <a:cs typeface="Arial" panose="020B0604020202020204" pitchFamily="34" charset="0"/>
              </a:rPr>
              <a:t>LaFon</a:t>
            </a:r>
            <a:r>
              <a:rPr lang="en-US" sz="1200" dirty="0">
                <a:solidFill>
                  <a:schemeClr val="bg1">
                    <a:lumMod val="85000"/>
                  </a:schemeClr>
                </a:solidFill>
                <a:latin typeface="Arial" panose="020B0604020202020204" pitchFamily="34" charset="0"/>
                <a:cs typeface="Arial" panose="020B0604020202020204" pitchFamily="34" charset="0"/>
              </a:rPr>
              <a:t>, D. S., &amp; Shade, T. B. (2017). Friend or faux: Deception for cyber defense. </a:t>
            </a:r>
            <a:r>
              <a:rPr lang="en-US" sz="1200" i="1" dirty="0">
                <a:solidFill>
                  <a:schemeClr val="bg1">
                    <a:lumMod val="85000"/>
                  </a:schemeClr>
                </a:solidFill>
                <a:latin typeface="Arial" panose="020B0604020202020204" pitchFamily="34" charset="0"/>
                <a:cs typeface="Arial" panose="020B0604020202020204" pitchFamily="34" charset="0"/>
              </a:rPr>
              <a:t>Journal of Information Warfare (JIW), 16</a:t>
            </a:r>
            <a:r>
              <a:rPr lang="en-US" sz="1200" dirty="0">
                <a:solidFill>
                  <a:schemeClr val="bg1">
                    <a:lumMod val="85000"/>
                  </a:schemeClr>
                </a:solidFill>
                <a:latin typeface="Arial" panose="020B0604020202020204" pitchFamily="34" charset="0"/>
                <a:cs typeface="Arial" panose="020B0604020202020204" pitchFamily="34" charset="0"/>
              </a:rPr>
              <a:t>(2), 28–42.</a:t>
            </a:r>
          </a:p>
          <a:p>
            <a:endParaRPr lang="en-US" sz="1200" dirty="0">
              <a:solidFill>
                <a:schemeClr val="bg1"/>
              </a:solidFill>
              <a:latin typeface="Arial" panose="020B0604020202020204" pitchFamily="34" charset="0"/>
              <a:cs typeface="Arial" panose="020B0604020202020204" pitchFamily="34" charset="0"/>
            </a:endParaRPr>
          </a:p>
          <a:p>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507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BDA5739F-3326-41C8-8D5F-863F5DF3AAB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FDF5AC36-F101-429E-9EBA-DD20BF5D0EE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dgm id="{E59CE33F-C726-4A2F-93F2-CB87EF16370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277CC-45CF-A54A-BD6F-1610B713EDF9}"/>
              </a:ext>
            </a:extLst>
          </p:cNvPr>
          <p:cNvSpPr>
            <a:spLocks noGrp="1"/>
          </p:cNvSpPr>
          <p:nvPr>
            <p:ph type="title"/>
          </p:nvPr>
        </p:nvSpPr>
        <p:spPr>
          <a:xfrm>
            <a:off x="214790" y="995417"/>
            <a:ext cx="3108960" cy="701905"/>
          </a:xfrm>
        </p:spPr>
        <p:txBody>
          <a:bodyPr>
            <a:normAutofit/>
          </a:bodyPr>
          <a:lstStyle/>
          <a:p>
            <a:pPr algn="l"/>
            <a:r>
              <a:rPr lang="en-US" sz="3300" dirty="0"/>
              <a:t>Example 1</a:t>
            </a:r>
          </a:p>
        </p:txBody>
      </p:sp>
      <p:sp>
        <p:nvSpPr>
          <p:cNvPr id="3" name="Content Placeholder 2">
            <a:extLst>
              <a:ext uri="{FF2B5EF4-FFF2-40B4-BE49-F238E27FC236}">
                <a16:creationId xmlns:a16="http://schemas.microsoft.com/office/drawing/2014/main" id="{FCDC5152-830E-694E-9434-C8706116CB08}"/>
              </a:ext>
            </a:extLst>
          </p:cNvPr>
          <p:cNvSpPr>
            <a:spLocks noGrp="1"/>
          </p:cNvSpPr>
          <p:nvPr>
            <p:ph idx="1"/>
          </p:nvPr>
        </p:nvSpPr>
        <p:spPr>
          <a:xfrm>
            <a:off x="7005638" y="928741"/>
            <a:ext cx="2057400" cy="2057400"/>
          </a:xfrm>
          <a:solidFill>
            <a:schemeClr val="bg1"/>
          </a:solidFill>
          <a:ln>
            <a:solidFill>
              <a:srgbClr val="00B050"/>
            </a:solidFill>
          </a:ln>
        </p:spPr>
        <p:txBody>
          <a:bodyPr>
            <a:normAutofit/>
          </a:bodyPr>
          <a:lstStyle/>
          <a:p>
            <a:pPr marL="0" indent="0" algn="just">
              <a:buNone/>
            </a:pPr>
            <a:r>
              <a:rPr lang="en-US" sz="2025" b="1" dirty="0">
                <a:solidFill>
                  <a:srgbClr val="00B050"/>
                </a:solidFill>
              </a:rPr>
              <a:t>Attackers showed:</a:t>
            </a:r>
          </a:p>
          <a:p>
            <a:pPr lvl="1" algn="just">
              <a:buFont typeface="Arial" panose="020B0604020202020204" pitchFamily="34" charset="0"/>
              <a:buChar char="•"/>
            </a:pPr>
            <a:r>
              <a:rPr lang="en-US" sz="2025" b="1" dirty="0">
                <a:solidFill>
                  <a:srgbClr val="00B050"/>
                </a:solidFill>
              </a:rPr>
              <a:t>Framing Effect</a:t>
            </a:r>
          </a:p>
          <a:p>
            <a:pPr lvl="1" algn="just">
              <a:buFont typeface="Arial" panose="020B0604020202020204" pitchFamily="34" charset="0"/>
              <a:buChar char="•"/>
            </a:pPr>
            <a:r>
              <a:rPr lang="en-US" sz="2025" b="1" dirty="0">
                <a:solidFill>
                  <a:srgbClr val="00B050"/>
                </a:solidFill>
              </a:rPr>
              <a:t>Tunneling</a:t>
            </a:r>
          </a:p>
        </p:txBody>
      </p:sp>
      <p:sp>
        <p:nvSpPr>
          <p:cNvPr id="7" name="Rectangle 6">
            <a:extLst>
              <a:ext uri="{FF2B5EF4-FFF2-40B4-BE49-F238E27FC236}">
                <a16:creationId xmlns:a16="http://schemas.microsoft.com/office/drawing/2014/main" id="{2C139BA0-2191-6A45-94CD-FABCC2645E51}"/>
              </a:ext>
            </a:extLst>
          </p:cNvPr>
          <p:cNvSpPr/>
          <p:nvPr/>
        </p:nvSpPr>
        <p:spPr>
          <a:xfrm>
            <a:off x="204189" y="1697322"/>
            <a:ext cx="5451815" cy="2539157"/>
          </a:xfrm>
          <a:prstGeom prst="rect">
            <a:avLst/>
          </a:prstGeom>
        </p:spPr>
        <p:txBody>
          <a:bodyPr wrap="square">
            <a:spAutoFit/>
          </a:bodyPr>
          <a:lstStyle/>
          <a:p>
            <a:pPr marL="257175" indent="-257175" defTabSz="685800">
              <a:buFont typeface="Arial" panose="020B0604020202020204" pitchFamily="34" charset="0"/>
              <a:buChar char="•"/>
              <a:defRPr/>
            </a:pPr>
            <a:r>
              <a:rPr lang="en-US" sz="1650" dirty="0">
                <a:solidFill>
                  <a:schemeClr val="bg1"/>
                </a:solidFill>
              </a:rPr>
              <a:t>Told there was deception</a:t>
            </a:r>
          </a:p>
          <a:p>
            <a:pPr marL="257175" indent="-257175" defTabSz="685800">
              <a:buFont typeface="Arial" panose="020B0604020202020204" pitchFamily="34" charset="0"/>
              <a:buChar char="•"/>
              <a:defRPr/>
            </a:pPr>
            <a:r>
              <a:rPr lang="en-US" sz="1650" dirty="0">
                <a:solidFill>
                  <a:schemeClr val="bg1"/>
                </a:solidFill>
              </a:rPr>
              <a:t>Red team made very different assessments from nearly identical behavior of systems </a:t>
            </a:r>
          </a:p>
          <a:p>
            <a:pPr marL="600075" lvl="1" indent="-257175" defTabSz="685800">
              <a:buFont typeface="Arial" panose="020B0604020202020204" pitchFamily="34" charset="0"/>
              <a:buChar char="•"/>
              <a:defRPr/>
            </a:pPr>
            <a:r>
              <a:rPr lang="en-US" sz="1500" dirty="0">
                <a:solidFill>
                  <a:schemeClr val="bg1"/>
                </a:solidFill>
              </a:rPr>
              <a:t>Font size</a:t>
            </a:r>
          </a:p>
          <a:p>
            <a:pPr marL="600075" lvl="1" indent="-257175" defTabSz="685800">
              <a:buFont typeface="Arial" panose="020B0604020202020204" pitchFamily="34" charset="0"/>
              <a:buChar char="•"/>
              <a:defRPr/>
            </a:pPr>
            <a:r>
              <a:rPr lang="en-US" sz="1500" dirty="0">
                <a:solidFill>
                  <a:schemeClr val="bg1"/>
                </a:solidFill>
              </a:rPr>
              <a:t>Differential locking behavior</a:t>
            </a:r>
          </a:p>
          <a:p>
            <a:pPr marL="600075" lvl="1" indent="-257175" defTabSz="685800">
              <a:buFont typeface="Arial" panose="020B0604020202020204" pitchFamily="34" charset="0"/>
              <a:buChar char="•"/>
              <a:defRPr/>
            </a:pPr>
            <a:r>
              <a:rPr lang="en-US" sz="1500" dirty="0">
                <a:solidFill>
                  <a:schemeClr val="bg1"/>
                </a:solidFill>
              </a:rPr>
              <a:t>Different RDP connection times</a:t>
            </a:r>
          </a:p>
          <a:p>
            <a:pPr lvl="1" defTabSz="685800">
              <a:defRPr/>
            </a:pPr>
            <a:endParaRPr lang="en-US" sz="1500" dirty="0">
              <a:solidFill>
                <a:schemeClr val="bg1"/>
              </a:solidFill>
            </a:endParaRPr>
          </a:p>
          <a:p>
            <a:pPr marL="257175" indent="-257175" defTabSz="685800">
              <a:buFont typeface="Arial" panose="020B0604020202020204" pitchFamily="34" charset="0"/>
              <a:buChar char="•"/>
              <a:defRPr/>
            </a:pPr>
            <a:r>
              <a:rPr lang="en-US" sz="1650" dirty="0">
                <a:solidFill>
                  <a:schemeClr val="bg1"/>
                </a:solidFill>
              </a:rPr>
              <a:t>Spent significantly more time attempting to find indicators that systems are fake, (A </a:t>
            </a:r>
            <a:r>
              <a:rPr lang="en-US" sz="1650" i="1" dirty="0">
                <a:solidFill>
                  <a:schemeClr val="bg1"/>
                </a:solidFill>
              </a:rPr>
              <a:t>secondary</a:t>
            </a:r>
            <a:r>
              <a:rPr lang="en-US" sz="1650" dirty="0">
                <a:solidFill>
                  <a:schemeClr val="bg1"/>
                </a:solidFill>
              </a:rPr>
              <a:t> task)……  	INSTEAD OF data exfiltration (A </a:t>
            </a:r>
            <a:r>
              <a:rPr lang="en-US" sz="1650" b="1" dirty="0">
                <a:solidFill>
                  <a:schemeClr val="bg1"/>
                </a:solidFill>
              </a:rPr>
              <a:t>PRIMARY</a:t>
            </a:r>
            <a:r>
              <a:rPr lang="en-US" sz="1650" dirty="0">
                <a:solidFill>
                  <a:schemeClr val="bg1"/>
                </a:solidFill>
              </a:rPr>
              <a:t> TASK)</a:t>
            </a:r>
          </a:p>
        </p:txBody>
      </p:sp>
      <p:sp>
        <p:nvSpPr>
          <p:cNvPr id="13" name="Rectangle 12">
            <a:extLst>
              <a:ext uri="{FF2B5EF4-FFF2-40B4-BE49-F238E27FC236}">
                <a16:creationId xmlns:a16="http://schemas.microsoft.com/office/drawing/2014/main" id="{F9D42256-D7CF-1B44-801C-56F45B052C36}"/>
              </a:ext>
            </a:extLst>
          </p:cNvPr>
          <p:cNvSpPr/>
          <p:nvPr/>
        </p:nvSpPr>
        <p:spPr>
          <a:xfrm>
            <a:off x="204189" y="4450845"/>
            <a:ext cx="4971953" cy="877163"/>
          </a:xfrm>
          <a:prstGeom prst="rect">
            <a:avLst/>
          </a:prstGeom>
          <a:solidFill>
            <a:schemeClr val="bg1"/>
          </a:solidFill>
        </p:spPr>
        <p:txBody>
          <a:bodyPr wrap="square">
            <a:spAutoFit/>
          </a:bodyPr>
          <a:lstStyle/>
          <a:p>
            <a:r>
              <a:rPr lang="en-US" i="1" dirty="0"/>
              <a:t>“…</a:t>
            </a:r>
            <a:r>
              <a:rPr lang="en-US" dirty="0"/>
              <a:t>instead of just targeting the most interesting assets, we actually spent time comparing them.” </a:t>
            </a:r>
            <a:r>
              <a:rPr lang="en-US" i="1" dirty="0"/>
              <a:t>  </a:t>
            </a:r>
          </a:p>
          <a:p>
            <a:r>
              <a:rPr lang="en-US" sz="1500" dirty="0"/>
              <a:t>- Participant</a:t>
            </a:r>
          </a:p>
        </p:txBody>
      </p:sp>
      <p:pic>
        <p:nvPicPr>
          <p:cNvPr id="6" name="Picture 5">
            <a:extLst>
              <a:ext uri="{FF2B5EF4-FFF2-40B4-BE49-F238E27FC236}">
                <a16:creationId xmlns:a16="http://schemas.microsoft.com/office/drawing/2014/main" id="{861D62A0-7907-4B23-9330-A17FB1661E8E}"/>
              </a:ext>
            </a:extLst>
          </p:cNvPr>
          <p:cNvPicPr>
            <a:picLocks noChangeAspect="1"/>
          </p:cNvPicPr>
          <p:nvPr/>
        </p:nvPicPr>
        <p:blipFill>
          <a:blip r:embed="rId3"/>
          <a:stretch>
            <a:fillRect/>
          </a:stretch>
        </p:blipFill>
        <p:spPr>
          <a:xfrm>
            <a:off x="5609238" y="3221028"/>
            <a:ext cx="3401863" cy="2222185"/>
          </a:xfrm>
          <a:prstGeom prst="rect">
            <a:avLst/>
          </a:prstGeom>
        </p:spPr>
      </p:pic>
      <p:pic>
        <p:nvPicPr>
          <p:cNvPr id="8" name="Picture 7">
            <a:extLst>
              <a:ext uri="{FF2B5EF4-FFF2-40B4-BE49-F238E27FC236}">
                <a16:creationId xmlns:a16="http://schemas.microsoft.com/office/drawing/2014/main" id="{E0CCA50C-7305-40D5-9941-EBE671808866}"/>
              </a:ext>
            </a:extLst>
          </p:cNvPr>
          <p:cNvPicPr>
            <a:picLocks noChangeAspect="1"/>
          </p:cNvPicPr>
          <p:nvPr/>
        </p:nvPicPr>
        <p:blipFill>
          <a:blip r:embed="rId4"/>
          <a:stretch>
            <a:fillRect/>
          </a:stretch>
        </p:blipFill>
        <p:spPr>
          <a:xfrm>
            <a:off x="5609238" y="3221028"/>
            <a:ext cx="3401863" cy="2222185"/>
          </a:xfrm>
          <a:prstGeom prst="rect">
            <a:avLst/>
          </a:prstGeom>
        </p:spPr>
      </p:pic>
      <p:sp>
        <p:nvSpPr>
          <p:cNvPr id="4" name="TextBox 3">
            <a:extLst>
              <a:ext uri="{FF2B5EF4-FFF2-40B4-BE49-F238E27FC236}">
                <a16:creationId xmlns:a16="http://schemas.microsoft.com/office/drawing/2014/main" id="{97951FAE-7586-8A44-9179-3F53A0EB2DF1}"/>
              </a:ext>
            </a:extLst>
          </p:cNvPr>
          <p:cNvSpPr txBox="1"/>
          <p:nvPr/>
        </p:nvSpPr>
        <p:spPr>
          <a:xfrm>
            <a:off x="-5822576" y="-255495"/>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114830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979996D-7D84-D147-8FE9-BCCC2D224781}"/>
              </a:ext>
            </a:extLst>
          </p:cNvPr>
          <p:cNvSpPr txBox="1">
            <a:spLocks/>
          </p:cNvSpPr>
          <p:nvPr/>
        </p:nvSpPr>
        <p:spPr>
          <a:xfrm>
            <a:off x="3611880" y="1277009"/>
            <a:ext cx="4960619" cy="4241367"/>
          </a:xfrm>
          <a:prstGeom prst="rect">
            <a:avLst/>
          </a:prstGeom>
        </p:spPr>
        <p:txBody>
          <a:bodyPr vert="horz" lIns="68580" tIns="34290" rIns="68580" bIns="34290" rtlCol="0">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endParaRPr lang="en-US" sz="1500" dirty="0"/>
          </a:p>
          <a:p>
            <a:endParaRPr lang="en-US" sz="1500" dirty="0"/>
          </a:p>
          <a:p>
            <a:endParaRPr lang="en-US" sz="1500" dirty="0"/>
          </a:p>
        </p:txBody>
      </p:sp>
      <p:sp>
        <p:nvSpPr>
          <p:cNvPr id="11" name="Rectangle 10">
            <a:extLst>
              <a:ext uri="{FF2B5EF4-FFF2-40B4-BE49-F238E27FC236}">
                <a16:creationId xmlns:a16="http://schemas.microsoft.com/office/drawing/2014/main" id="{7DD38B74-3333-4A4F-9972-B0AD41984C8F}"/>
              </a:ext>
            </a:extLst>
          </p:cNvPr>
          <p:cNvSpPr/>
          <p:nvPr/>
        </p:nvSpPr>
        <p:spPr>
          <a:xfrm>
            <a:off x="161106" y="1742575"/>
            <a:ext cx="5003588" cy="1938992"/>
          </a:xfrm>
          <a:prstGeom prst="rect">
            <a:avLst/>
          </a:prstGeom>
        </p:spPr>
        <p:txBody>
          <a:bodyPr wrap="square">
            <a:spAutoFit/>
          </a:bodyPr>
          <a:lstStyle/>
          <a:p>
            <a:pPr marL="257175" indent="-257175" defTabSz="685800">
              <a:buFont typeface="Arial" panose="020B0604020202020204" pitchFamily="34" charset="0"/>
              <a:buChar char="•"/>
              <a:defRPr/>
            </a:pPr>
            <a:r>
              <a:rPr lang="en-US" sz="1500" b="1" dirty="0">
                <a:solidFill>
                  <a:schemeClr val="bg1"/>
                </a:solidFill>
              </a:rPr>
              <a:t>Red team anchoring on “deception present” information</a:t>
            </a:r>
            <a:endParaRPr lang="en-US" sz="1500" dirty="0">
              <a:solidFill>
                <a:schemeClr val="bg1"/>
              </a:solidFill>
            </a:endParaRPr>
          </a:p>
          <a:p>
            <a:pPr marL="257175" indent="-257175" defTabSz="685800">
              <a:buFont typeface="Arial" panose="020B0604020202020204" pitchFamily="34" charset="0"/>
              <a:buChar char="•"/>
              <a:defRPr/>
            </a:pPr>
            <a:endParaRPr lang="en-US" sz="1500" dirty="0">
              <a:solidFill>
                <a:schemeClr val="bg1"/>
              </a:solidFill>
            </a:endParaRPr>
          </a:p>
          <a:p>
            <a:pPr marL="257175" indent="-257175" defTabSz="685800">
              <a:buFont typeface="Arial" panose="020B0604020202020204" pitchFamily="34" charset="0"/>
              <a:buChar char="•"/>
              <a:defRPr/>
            </a:pPr>
            <a:r>
              <a:rPr lang="en-US" sz="1500" dirty="0">
                <a:solidFill>
                  <a:schemeClr val="bg1"/>
                </a:solidFill>
              </a:rPr>
              <a:t>One operator continued to insist a machine was an impressive fake, and, continued to work with it</a:t>
            </a:r>
          </a:p>
          <a:p>
            <a:pPr marL="214313" indent="-214313" defTabSz="685800">
              <a:buFontTx/>
              <a:buChar char="-"/>
              <a:defRPr/>
            </a:pPr>
            <a:endParaRPr lang="en-US" sz="1500" dirty="0">
              <a:solidFill>
                <a:schemeClr val="bg1"/>
              </a:solidFill>
            </a:endParaRPr>
          </a:p>
          <a:p>
            <a:pPr marL="214313" indent="-214313" defTabSz="685800">
              <a:buFontTx/>
              <a:buChar char="-"/>
              <a:defRPr/>
            </a:pPr>
            <a:endParaRPr lang="en-US" sz="1500" dirty="0">
              <a:solidFill>
                <a:schemeClr val="bg1"/>
              </a:solidFill>
            </a:endParaRPr>
          </a:p>
          <a:p>
            <a:pPr marL="214313" indent="-214313" defTabSz="685800">
              <a:buFontTx/>
              <a:buChar char="-"/>
              <a:defRPr/>
            </a:pPr>
            <a:endParaRPr lang="en-US" sz="1500" dirty="0">
              <a:solidFill>
                <a:schemeClr val="bg1"/>
              </a:solidFill>
            </a:endParaRPr>
          </a:p>
          <a:p>
            <a:pPr defTabSz="685800">
              <a:defRPr/>
            </a:pPr>
            <a:endParaRPr lang="en-US" sz="1500" dirty="0">
              <a:solidFill>
                <a:schemeClr val="bg1"/>
              </a:solidFill>
            </a:endParaRPr>
          </a:p>
        </p:txBody>
      </p:sp>
      <p:sp>
        <p:nvSpPr>
          <p:cNvPr id="4" name="Rectangle 3">
            <a:extLst>
              <a:ext uri="{FF2B5EF4-FFF2-40B4-BE49-F238E27FC236}">
                <a16:creationId xmlns:a16="http://schemas.microsoft.com/office/drawing/2014/main" id="{3A1D77F6-BCBF-2740-A1C8-B4B90A292145}"/>
              </a:ext>
            </a:extLst>
          </p:cNvPr>
          <p:cNvSpPr/>
          <p:nvPr/>
        </p:nvSpPr>
        <p:spPr>
          <a:xfrm>
            <a:off x="283372" y="3375028"/>
            <a:ext cx="4653779" cy="969496"/>
          </a:xfrm>
          <a:prstGeom prst="rect">
            <a:avLst/>
          </a:prstGeom>
          <a:solidFill>
            <a:schemeClr val="bg1"/>
          </a:solidFill>
        </p:spPr>
        <p:txBody>
          <a:bodyPr wrap="square">
            <a:spAutoFit/>
          </a:bodyPr>
          <a:lstStyle/>
          <a:p>
            <a:r>
              <a:rPr lang="en-US" sz="2100" i="1" dirty="0"/>
              <a:t>“…let me finish poking and prodding at these servers</a:t>
            </a:r>
          </a:p>
          <a:p>
            <a:r>
              <a:rPr lang="en-US" sz="1500" dirty="0"/>
              <a:t>- Participant</a:t>
            </a:r>
            <a:endParaRPr lang="en-US" sz="2100" dirty="0"/>
          </a:p>
        </p:txBody>
      </p:sp>
      <p:sp>
        <p:nvSpPr>
          <p:cNvPr id="13" name="Title 1">
            <a:extLst>
              <a:ext uri="{FF2B5EF4-FFF2-40B4-BE49-F238E27FC236}">
                <a16:creationId xmlns:a16="http://schemas.microsoft.com/office/drawing/2014/main" id="{B705A602-9EA8-4552-8312-D56C5D49EAA4}"/>
              </a:ext>
            </a:extLst>
          </p:cNvPr>
          <p:cNvSpPr txBox="1">
            <a:spLocks/>
          </p:cNvSpPr>
          <p:nvPr/>
        </p:nvSpPr>
        <p:spPr>
          <a:xfrm>
            <a:off x="214790" y="995417"/>
            <a:ext cx="3108960" cy="3714369"/>
          </a:xfrm>
          <a:prstGeom prst="rect">
            <a:avLst/>
          </a:prstGeom>
        </p:spPr>
        <p:txBody>
          <a:bodyPr vert="horz" lIns="68580" tIns="34290" rIns="68580" bIns="34290" rtlCol="0" anchor="t">
            <a:normAutofit/>
          </a:bodyPr>
          <a:lst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a:lstStyle>
          <a:p>
            <a:pPr algn="l"/>
            <a:r>
              <a:rPr lang="en-US" sz="3300" dirty="0">
                <a:solidFill>
                  <a:schemeClr val="bg1"/>
                </a:solidFill>
              </a:rPr>
              <a:t>Example 2</a:t>
            </a:r>
          </a:p>
        </p:txBody>
      </p:sp>
      <p:sp>
        <p:nvSpPr>
          <p:cNvPr id="22" name="Content Placeholder 2">
            <a:extLst>
              <a:ext uri="{FF2B5EF4-FFF2-40B4-BE49-F238E27FC236}">
                <a16:creationId xmlns:a16="http://schemas.microsoft.com/office/drawing/2014/main" id="{3F10F73B-AED0-4DA9-BC8C-F661CD5D093A}"/>
              </a:ext>
            </a:extLst>
          </p:cNvPr>
          <p:cNvSpPr txBox="1">
            <a:spLocks/>
          </p:cNvSpPr>
          <p:nvPr/>
        </p:nvSpPr>
        <p:spPr>
          <a:xfrm>
            <a:off x="7005638" y="928741"/>
            <a:ext cx="2057400" cy="2057400"/>
          </a:xfrm>
          <a:prstGeom prst="rect">
            <a:avLst/>
          </a:prstGeom>
          <a:solidFill>
            <a:schemeClr val="bg1"/>
          </a:solidFill>
          <a:ln>
            <a:solidFill>
              <a:srgbClr val="00B050"/>
            </a:solidFill>
          </a:ln>
        </p:spPr>
        <p:txBody>
          <a:bodyPr vert="horz" lIns="68580" tIns="34290" rIns="68580" bIns="34290" rtlCol="0">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lgn="just">
              <a:buNone/>
            </a:pPr>
            <a:r>
              <a:rPr lang="en-US" sz="2100" b="1" dirty="0">
                <a:solidFill>
                  <a:srgbClr val="00B050"/>
                </a:solidFill>
              </a:rPr>
              <a:t>Attackers showed:</a:t>
            </a:r>
          </a:p>
          <a:p>
            <a:pPr lvl="1" algn="just">
              <a:buFont typeface="Arial" panose="020B0604020202020204" pitchFamily="34" charset="0"/>
              <a:buChar char="•"/>
            </a:pPr>
            <a:r>
              <a:rPr lang="en-US" sz="2100" b="1" dirty="0">
                <a:solidFill>
                  <a:srgbClr val="00B050"/>
                </a:solidFill>
              </a:rPr>
              <a:t>Anchoring</a:t>
            </a:r>
          </a:p>
          <a:p>
            <a:pPr lvl="1" algn="just">
              <a:buFont typeface="Arial" panose="020B0604020202020204" pitchFamily="34" charset="0"/>
              <a:buChar char="•"/>
            </a:pPr>
            <a:r>
              <a:rPr lang="en-US" sz="2100" b="1" dirty="0">
                <a:solidFill>
                  <a:srgbClr val="00B050"/>
                </a:solidFill>
              </a:rPr>
              <a:t>Tunneling</a:t>
            </a:r>
          </a:p>
        </p:txBody>
      </p:sp>
      <p:sp>
        <p:nvSpPr>
          <p:cNvPr id="2" name="Rectangle 1">
            <a:extLst>
              <a:ext uri="{FF2B5EF4-FFF2-40B4-BE49-F238E27FC236}">
                <a16:creationId xmlns:a16="http://schemas.microsoft.com/office/drawing/2014/main" id="{64CA72C4-ECCD-43CD-AC72-AA676BD33F75}"/>
              </a:ext>
            </a:extLst>
          </p:cNvPr>
          <p:cNvSpPr/>
          <p:nvPr/>
        </p:nvSpPr>
        <p:spPr>
          <a:xfrm>
            <a:off x="371318" y="4672723"/>
            <a:ext cx="4353503" cy="51297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There were no fake systems!</a:t>
            </a:r>
          </a:p>
        </p:txBody>
      </p:sp>
      <p:sp>
        <p:nvSpPr>
          <p:cNvPr id="3" name="Rectangle 2">
            <a:extLst>
              <a:ext uri="{FF2B5EF4-FFF2-40B4-BE49-F238E27FC236}">
                <a16:creationId xmlns:a16="http://schemas.microsoft.com/office/drawing/2014/main" id="{F9EBB386-CF15-4DEF-AA6B-1D15E198D6F6}"/>
              </a:ext>
            </a:extLst>
          </p:cNvPr>
          <p:cNvSpPr/>
          <p:nvPr/>
        </p:nvSpPr>
        <p:spPr>
          <a:xfrm>
            <a:off x="1717510" y="3695329"/>
            <a:ext cx="2356030" cy="415498"/>
          </a:xfrm>
          <a:prstGeom prst="rect">
            <a:avLst/>
          </a:prstGeom>
        </p:spPr>
        <p:txBody>
          <a:bodyPr wrap="none">
            <a:spAutoFit/>
          </a:bodyPr>
          <a:lstStyle/>
          <a:p>
            <a:r>
              <a:rPr lang="en-US" sz="2100" i="1" u="sng" dirty="0">
                <a:solidFill>
                  <a:prstClr val="black"/>
                </a:solidFill>
              </a:rPr>
              <a:t>that I know are fake</a:t>
            </a:r>
            <a:endParaRPr lang="en-US" sz="1350" dirty="0"/>
          </a:p>
        </p:txBody>
      </p:sp>
      <p:sp>
        <p:nvSpPr>
          <p:cNvPr id="5" name="Rectangle 4">
            <a:extLst>
              <a:ext uri="{FF2B5EF4-FFF2-40B4-BE49-F238E27FC236}">
                <a16:creationId xmlns:a16="http://schemas.microsoft.com/office/drawing/2014/main" id="{C50A4000-2407-4666-B94E-FBE0A6F06E7A}"/>
              </a:ext>
            </a:extLst>
          </p:cNvPr>
          <p:cNvSpPr/>
          <p:nvPr/>
        </p:nvSpPr>
        <p:spPr>
          <a:xfrm>
            <a:off x="3832053" y="3695329"/>
            <a:ext cx="405367" cy="415498"/>
          </a:xfrm>
          <a:prstGeom prst="rect">
            <a:avLst/>
          </a:prstGeom>
        </p:spPr>
        <p:txBody>
          <a:bodyPr wrap="none">
            <a:spAutoFit/>
          </a:bodyPr>
          <a:lstStyle/>
          <a:p>
            <a:r>
              <a:rPr lang="en-US" sz="2100" i="1" dirty="0">
                <a:solidFill>
                  <a:prstClr val="black"/>
                </a:solidFill>
              </a:rPr>
              <a:t>.” </a:t>
            </a:r>
            <a:endParaRPr lang="en-US" sz="1350" dirty="0"/>
          </a:p>
        </p:txBody>
      </p:sp>
      <p:pic>
        <p:nvPicPr>
          <p:cNvPr id="21" name="Picture 20">
            <a:extLst>
              <a:ext uri="{FF2B5EF4-FFF2-40B4-BE49-F238E27FC236}">
                <a16:creationId xmlns:a16="http://schemas.microsoft.com/office/drawing/2014/main" id="{88381582-3D9E-4BCA-8437-B34F958E3901}"/>
              </a:ext>
            </a:extLst>
          </p:cNvPr>
          <p:cNvPicPr>
            <a:picLocks noChangeAspect="1"/>
          </p:cNvPicPr>
          <p:nvPr/>
        </p:nvPicPr>
        <p:blipFill>
          <a:blip r:embed="rId3"/>
          <a:stretch>
            <a:fillRect/>
          </a:stretch>
        </p:blipFill>
        <p:spPr>
          <a:xfrm>
            <a:off x="5609238" y="3221028"/>
            <a:ext cx="3401863" cy="2222185"/>
          </a:xfrm>
          <a:prstGeom prst="rect">
            <a:avLst/>
          </a:prstGeom>
        </p:spPr>
      </p:pic>
      <p:pic>
        <p:nvPicPr>
          <p:cNvPr id="7" name="Picture 6">
            <a:extLst>
              <a:ext uri="{FF2B5EF4-FFF2-40B4-BE49-F238E27FC236}">
                <a16:creationId xmlns:a16="http://schemas.microsoft.com/office/drawing/2014/main" id="{0B90264C-457F-45C2-A33E-C53A71EA4725}"/>
              </a:ext>
            </a:extLst>
          </p:cNvPr>
          <p:cNvPicPr>
            <a:picLocks noChangeAspect="1"/>
          </p:cNvPicPr>
          <p:nvPr/>
        </p:nvPicPr>
        <p:blipFill>
          <a:blip r:embed="rId4"/>
          <a:stretch>
            <a:fillRect/>
          </a:stretch>
        </p:blipFill>
        <p:spPr>
          <a:xfrm>
            <a:off x="5609237" y="3221028"/>
            <a:ext cx="3401863" cy="2222185"/>
          </a:xfrm>
          <a:prstGeom prst="rect">
            <a:avLst/>
          </a:prstGeom>
        </p:spPr>
      </p:pic>
    </p:spTree>
    <p:extLst>
      <p:ext uri="{BB962C8B-B14F-4D97-AF65-F5344CB8AC3E}">
        <p14:creationId xmlns:p14="http://schemas.microsoft.com/office/powerpoint/2010/main" val="3226546378"/>
      </p:ext>
    </p:extLst>
  </p:cSld>
  <p:clrMapOvr>
    <a:masterClrMapping/>
  </p:clrMapOvr>
  <mc:AlternateContent xmlns:mc="http://schemas.openxmlformats.org/markup-compatibility/2006" xmlns:p14="http://schemas.microsoft.com/office/powerpoint/2010/main">
    <mc:Choice Requires="p14">
      <p:transition spd="slow" p14:dur="2000" advTm="71256"/>
    </mc:Choice>
    <mc:Fallback xmlns="">
      <p:transition spd="slow" advTm="712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iterate type="lt">
                                    <p:tmAbs val="0"/>
                                  </p:iterate>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animBg="1"/>
      <p:bldP spid="22" grpId="0" animBg="1"/>
      <p:bldP spid="2" grpId="0" animBg="1"/>
      <p:bldP spid="3"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TotalTime>
  <Words>1241</Words>
  <Application>Microsoft Macintosh PowerPoint</Application>
  <PresentationFormat>On-screen Show (4:3)</PresentationFormat>
  <Paragraphs>176</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Custom Design</vt:lpstr>
      <vt:lpstr>Cognitive Security</vt:lpstr>
      <vt:lpstr>Malicious actions in cyberspace</vt:lpstr>
      <vt:lpstr>Cyberspace is a human-system environment. </vt:lpstr>
      <vt:lpstr>Attacker Cognition</vt:lpstr>
      <vt:lpstr>Oppositional Human Factors</vt:lpstr>
      <vt:lpstr>Oppositional Human Factors for Cyber </vt:lpstr>
      <vt:lpstr>Experimental evidence for attacker behaviors </vt:lpstr>
      <vt:lpstr>Example 1</vt:lpstr>
      <vt:lpstr>PowerPoint Presentation</vt:lpstr>
      <vt:lpstr>PowerPoint Presentation</vt:lpstr>
      <vt:lpstr>Support for Oppositional Human Factors Approach for Cyber Defense</vt:lpstr>
    </vt:vector>
  </TitlesOfParts>
  <Company>Vanderbilt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Karns</dc:creator>
  <cp:lastModifiedBy>Kimberly</cp:lastModifiedBy>
  <cp:revision>28</cp:revision>
  <dcterms:created xsi:type="dcterms:W3CDTF">2016-02-05T15:54:26Z</dcterms:created>
  <dcterms:modified xsi:type="dcterms:W3CDTF">2019-09-10T19:45:34Z</dcterms:modified>
</cp:coreProperties>
</file>