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9" r:id="rId4"/>
    <p:sldId id="258" r:id="rId5"/>
    <p:sldId id="259" r:id="rId6"/>
    <p:sldId id="260" r:id="rId7"/>
    <p:sldId id="261" r:id="rId8"/>
    <p:sldId id="280" r:id="rId9"/>
    <p:sldId id="262" r:id="rId10"/>
    <p:sldId id="263" r:id="rId11"/>
    <p:sldId id="264" r:id="rId12"/>
    <p:sldId id="281" r:id="rId13"/>
    <p:sldId id="265" r:id="rId14"/>
    <p:sldId id="266" r:id="rId15"/>
    <p:sldId id="267" r:id="rId16"/>
    <p:sldId id="268" r:id="rId17"/>
    <p:sldId id="269" r:id="rId18"/>
    <p:sldId id="270" r:id="rId19"/>
    <p:sldId id="282" r:id="rId20"/>
    <p:sldId id="271" r:id="rId21"/>
    <p:sldId id="272" r:id="rId22"/>
    <p:sldId id="273" r:id="rId23"/>
    <p:sldId id="274"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B37"/>
    <a:srgbClr val="2D204A"/>
    <a:srgbClr val="EE8166"/>
    <a:srgbClr val="CE327C"/>
    <a:srgbClr val="D63882"/>
    <a:srgbClr val="F38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89" d="100"/>
          <a:sy n="89" d="100"/>
        </p:scale>
        <p:origin x="114" y="78"/>
      </p:cViewPr>
      <p:guideLst/>
    </p:cSldViewPr>
  </p:slideViewPr>
  <p:notesTextViewPr>
    <p:cViewPr>
      <p:scale>
        <a:sx n="1" d="1"/>
        <a:sy n="1" d="1"/>
      </p:scale>
      <p:origin x="0" y="0"/>
    </p:cViewPr>
  </p:notesTextViewPr>
  <p:sorterViewPr>
    <p:cViewPr>
      <p:scale>
        <a:sx n="200" d="100"/>
        <a:sy n="200" d="100"/>
      </p:scale>
      <p:origin x="0" y="-1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2/18/2020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2/18/2020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2/18/2020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Machine Teaming</a:t>
            </a:r>
          </a:p>
        </p:txBody>
      </p:sp>
      <p:sp>
        <p:nvSpPr>
          <p:cNvPr id="3" name="Subtitle 2"/>
          <p:cNvSpPr>
            <a:spLocks noGrp="1"/>
          </p:cNvSpPr>
          <p:nvPr>
            <p:ph type="subTitle" idx="1"/>
          </p:nvPr>
        </p:nvSpPr>
        <p:spPr/>
        <p:txBody>
          <a:bodyPr/>
          <a:lstStyle/>
          <a:p>
            <a:r>
              <a:rPr lang="en-US" dirty="0"/>
              <a:t>Bill </a:t>
            </a:r>
            <a:r>
              <a:rPr lang="en-US" dirty="0" err="1"/>
              <a:t>Streilein</a:t>
            </a:r>
            <a:r>
              <a:rPr lang="en-US" dirty="0"/>
              <a:t>, Danko Nebesh and Sarah Joseph</a:t>
            </a:r>
          </a:p>
        </p:txBody>
      </p:sp>
    </p:spTree>
    <p:extLst>
      <p:ext uri="{BB962C8B-B14F-4D97-AF65-F5344CB8AC3E}">
        <p14:creationId xmlns:p14="http://schemas.microsoft.com/office/powerpoint/2010/main" val="383124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effectiveness of human-machine team system</a:t>
            </a:r>
          </a:p>
        </p:txBody>
      </p:sp>
      <p:sp>
        <p:nvSpPr>
          <p:cNvPr id="3" name="Content Placeholder 2"/>
          <p:cNvSpPr>
            <a:spLocks noGrp="1"/>
          </p:cNvSpPr>
          <p:nvPr>
            <p:ph sz="half" idx="1"/>
          </p:nvPr>
        </p:nvSpPr>
        <p:spPr/>
        <p:txBody>
          <a:bodyPr>
            <a:normAutofit fontScale="85000" lnSpcReduction="10000"/>
          </a:bodyPr>
          <a:lstStyle/>
          <a:p>
            <a:r>
              <a:rPr lang="en-US" dirty="0"/>
              <a:t>Is the team balanced (in terms of what)? </a:t>
            </a:r>
          </a:p>
          <a:p>
            <a:r>
              <a:rPr lang="en-US" dirty="0"/>
              <a:t>Need metrics beyond accuracy and speed, such as trust</a:t>
            </a:r>
          </a:p>
          <a:p>
            <a:r>
              <a:rPr lang="en-US" dirty="0"/>
              <a:t>What are the tools that are being used for human-machine teaming domains?</a:t>
            </a:r>
          </a:p>
          <a:p>
            <a:r>
              <a:rPr lang="en-US" sz="1600" dirty="0"/>
              <a:t>How do you measure cognitive load?</a:t>
            </a:r>
          </a:p>
          <a:p>
            <a:r>
              <a:rPr lang="en-US" dirty="0"/>
              <a:t>How do you train a human to know what capabilities they aren’t doing?</a:t>
            </a:r>
            <a:endParaRPr lang="en-US" sz="1600" dirty="0"/>
          </a:p>
          <a:p>
            <a:r>
              <a:rPr lang="en-US" dirty="0"/>
              <a:t>What % of the machine is being used?</a:t>
            </a:r>
          </a:p>
          <a:p>
            <a:r>
              <a:rPr lang="en-US" sz="1600" dirty="0"/>
              <a:t>What level of coverage for a job role is being utilized?</a:t>
            </a:r>
          </a:p>
          <a:p>
            <a:endParaRPr lang="en-US" sz="16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0"/>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What are the confidence intervals on the decisions of the machine?</a:t>
            </a:r>
            <a:endParaRPr lang="en-US" sz="1600" dirty="0"/>
          </a:p>
          <a:p>
            <a:r>
              <a:rPr lang="en-US" dirty="0"/>
              <a:t>How do you move from cyber physical to the information domain</a:t>
            </a:r>
          </a:p>
          <a:p>
            <a:r>
              <a:rPr lang="en-US" dirty="0"/>
              <a:t>How many tasks can be monitored at once?</a:t>
            </a:r>
            <a:endParaRPr lang="en-US" sz="1600" dirty="0"/>
          </a:p>
          <a:p>
            <a:r>
              <a:rPr lang="en-US" dirty="0"/>
              <a:t>How do these apply to the team?</a:t>
            </a:r>
            <a:endParaRPr lang="en-US" sz="1600" dirty="0"/>
          </a:p>
          <a:p>
            <a:r>
              <a:rPr lang="en-US" dirty="0"/>
              <a:t>How do humans interact w/ these systems?</a:t>
            </a:r>
          </a:p>
          <a:p>
            <a:r>
              <a:rPr lang="en-US" dirty="0"/>
              <a:t>How do we instrument the human to give feedback to the machine</a:t>
            </a:r>
            <a:endParaRPr lang="en-US" sz="1600" dirty="0"/>
          </a:p>
          <a:p>
            <a:r>
              <a:rPr lang="en-US" dirty="0"/>
              <a:t>Can you measure how ethical a HMT’s decisions are?</a:t>
            </a:r>
            <a:endParaRPr lang="en-US" sz="1600" dirty="0"/>
          </a:p>
          <a:p>
            <a:endParaRPr lang="en-US" dirty="0"/>
          </a:p>
        </p:txBody>
      </p:sp>
    </p:spTree>
    <p:extLst>
      <p:ext uri="{BB962C8B-B14F-4D97-AF65-F5344CB8AC3E}">
        <p14:creationId xmlns:p14="http://schemas.microsoft.com/office/powerpoint/2010/main" val="18357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for judging effectiveness of human-machine team system. </a:t>
            </a:r>
            <a:br>
              <a:rPr lang="en-US" dirty="0"/>
            </a:br>
            <a:endParaRPr lang="en-US" dirty="0"/>
          </a:p>
        </p:txBody>
      </p:sp>
      <p:sp>
        <p:nvSpPr>
          <p:cNvPr id="3" name="Content Placeholder 2"/>
          <p:cNvSpPr>
            <a:spLocks noGrp="1"/>
          </p:cNvSpPr>
          <p:nvPr>
            <p:ph idx="1"/>
          </p:nvPr>
        </p:nvSpPr>
        <p:spPr>
          <a:xfrm>
            <a:off x="1154954" y="2603500"/>
            <a:ext cx="9496113" cy="3955344"/>
          </a:xfrm>
        </p:spPr>
        <p:txBody>
          <a:bodyPr>
            <a:normAutofit/>
          </a:bodyPr>
          <a:lstStyle/>
          <a:p>
            <a:pPr lvl="1"/>
            <a:r>
              <a:rPr lang="en-US" sz="1800" dirty="0"/>
              <a:t>How do we instrument the human to give feedback to the machine</a:t>
            </a:r>
            <a:endParaRPr lang="en-US" dirty="0"/>
          </a:p>
          <a:p>
            <a:pPr lvl="1"/>
            <a:r>
              <a:rPr lang="en-US" sz="1800" dirty="0"/>
              <a:t>Can you measure how ethical a HMT’s decisions are?</a:t>
            </a:r>
          </a:p>
          <a:p>
            <a:pPr lvl="1"/>
            <a:r>
              <a:rPr lang="en-US" sz="1800" dirty="0"/>
              <a:t>How can cyber phenomena be measured?</a:t>
            </a:r>
            <a:r>
              <a:rPr lang="en-US" dirty="0"/>
              <a:t> </a:t>
            </a:r>
            <a:r>
              <a:rPr lang="en-US" sz="1800" dirty="0"/>
              <a:t>What metrics matter?</a:t>
            </a:r>
          </a:p>
          <a:p>
            <a:pPr lvl="1"/>
            <a:r>
              <a:rPr lang="en-US" sz="1800" dirty="0"/>
              <a:t>What is self measurement for a machine or human to judge performance?</a:t>
            </a:r>
            <a:endParaRPr lang="en-US" dirty="0"/>
          </a:p>
          <a:p>
            <a:pPr lvl="1"/>
            <a:r>
              <a:rPr lang="en-US" sz="1800" dirty="0"/>
              <a:t>How do we measure importance? Does a computer or a host say what matters?</a:t>
            </a:r>
            <a:endParaRPr lang="en-US" dirty="0"/>
          </a:p>
          <a:p>
            <a:pPr lvl="1"/>
            <a:r>
              <a:rPr lang="en-US" sz="1800" dirty="0"/>
              <a:t>Find a metric for “mission importance” of devices</a:t>
            </a:r>
            <a:endParaRPr lang="en-US" dirty="0"/>
          </a:p>
          <a:p>
            <a:pPr lvl="1"/>
            <a:r>
              <a:rPr lang="en-US" sz="1800" dirty="0"/>
              <a:t>How do you bootstrap a novice using data collected on experts?</a:t>
            </a:r>
          </a:p>
        </p:txBody>
      </p:sp>
    </p:spTree>
    <p:extLst>
      <p:ext uri="{BB962C8B-B14F-4D97-AF65-F5344CB8AC3E}">
        <p14:creationId xmlns:p14="http://schemas.microsoft.com/office/powerpoint/2010/main" val="5534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pic>
        <p:nvPicPr>
          <p:cNvPr id="4" name="Content Placeholder 3"/>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2355015" y="414867"/>
            <a:ext cx="8307340" cy="6230506"/>
          </a:xfrm>
        </p:spPr>
      </p:pic>
    </p:spTree>
    <p:extLst>
      <p:ext uri="{BB962C8B-B14F-4D97-AF65-F5344CB8AC3E}">
        <p14:creationId xmlns:p14="http://schemas.microsoft.com/office/powerpoint/2010/main" val="336426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lnSpcReduction="10000"/>
          </a:bodyPr>
          <a:lstStyle/>
          <a:p>
            <a:r>
              <a:rPr lang="en-US" dirty="0"/>
              <a:t>People + machine are better than an individual. </a:t>
            </a:r>
          </a:p>
          <a:p>
            <a:r>
              <a:rPr lang="en-US" dirty="0"/>
              <a:t>Power of using passive voice, and what it might do to power imbalance, where things are more suggestive in nature</a:t>
            </a:r>
          </a:p>
          <a:p>
            <a:pPr lvl="1"/>
            <a:r>
              <a:rPr lang="en-US" dirty="0"/>
              <a:t>Suggestions from machines that would not be taken critically. </a:t>
            </a:r>
          </a:p>
          <a:p>
            <a:pPr lvl="1"/>
            <a:r>
              <a:rPr lang="en-US" dirty="0"/>
              <a:t>Machines asking “are you sure”?  At random times</a:t>
            </a:r>
          </a:p>
          <a:p>
            <a:pPr lvl="1"/>
            <a:r>
              <a:rPr lang="en-US" dirty="0"/>
              <a:t>Prompts affect decision-making process</a:t>
            </a:r>
          </a:p>
          <a:p>
            <a:pPr lvl="1"/>
            <a:r>
              <a:rPr lang="en-US" dirty="0"/>
              <a:t>Discourse, argumentation – with/from a system</a:t>
            </a:r>
          </a:p>
          <a:p>
            <a:pPr lvl="1"/>
            <a:r>
              <a:rPr lang="en-US" dirty="0"/>
              <a:t>Interfaces? 2D, 2.5D, 3D, natural language, graphical?</a:t>
            </a:r>
          </a:p>
          <a:p>
            <a:pPr lvl="1"/>
            <a:r>
              <a:rPr lang="en-US" dirty="0"/>
              <a:t>System randomly asks “are you sure?” – how might this impact analytic tradecraft</a:t>
            </a:r>
          </a:p>
          <a:p>
            <a:endParaRPr lang="en-US" dirty="0"/>
          </a:p>
        </p:txBody>
      </p:sp>
    </p:spTree>
    <p:extLst>
      <p:ext uri="{BB962C8B-B14F-4D97-AF65-F5344CB8AC3E}">
        <p14:creationId xmlns:p14="http://schemas.microsoft.com/office/powerpoint/2010/main" val="363012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a:bodyPr>
          <a:lstStyle/>
          <a:p>
            <a:r>
              <a:rPr lang="en-US" dirty="0"/>
              <a:t>I don’t need to understand how it works, but someone should.</a:t>
            </a:r>
          </a:p>
          <a:p>
            <a:pPr lvl="1"/>
            <a:r>
              <a:rPr lang="en-US" dirty="0"/>
              <a:t>Semi-autonomous cars</a:t>
            </a:r>
          </a:p>
          <a:p>
            <a:pPr lvl="1"/>
            <a:r>
              <a:rPr lang="en-US" dirty="0"/>
              <a:t>Antilock breaking</a:t>
            </a:r>
          </a:p>
          <a:p>
            <a:pPr lvl="1"/>
            <a:r>
              <a:rPr lang="en-US" dirty="0"/>
              <a:t>SPAM filters</a:t>
            </a:r>
          </a:p>
          <a:p>
            <a:pPr lvl="1"/>
            <a:r>
              <a:rPr lang="en-US" dirty="0"/>
              <a:t>Google assistant</a:t>
            </a:r>
          </a:p>
          <a:p>
            <a:r>
              <a:rPr lang="en-US" dirty="0"/>
              <a:t>Levels of abstraction of common ground</a:t>
            </a:r>
          </a:p>
          <a:p>
            <a:pPr lvl="1"/>
            <a:r>
              <a:rPr lang="en-US" dirty="0"/>
              <a:t>Mismatch between H and MT</a:t>
            </a:r>
          </a:p>
          <a:p>
            <a:pPr lvl="1"/>
            <a:r>
              <a:rPr lang="en-US" dirty="0"/>
              <a:t>Figure out how to overcome mismatch</a:t>
            </a:r>
          </a:p>
          <a:p>
            <a:pPr lvl="1"/>
            <a:r>
              <a:rPr lang="en-US" dirty="0"/>
              <a:t>Levels of fidelity and abstraction necessary to gain/maintain trust</a:t>
            </a:r>
          </a:p>
          <a:p>
            <a:pPr lvl="1"/>
            <a:endParaRPr lang="en-US" dirty="0"/>
          </a:p>
        </p:txBody>
      </p:sp>
    </p:spTree>
    <p:extLst>
      <p:ext uri="{BB962C8B-B14F-4D97-AF65-F5344CB8AC3E}">
        <p14:creationId xmlns:p14="http://schemas.microsoft.com/office/powerpoint/2010/main" val="373221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What to share?</a:t>
            </a:r>
          </a:p>
          <a:p>
            <a:pPr lvl="1"/>
            <a:r>
              <a:rPr lang="en-US" dirty="0"/>
              <a:t>Specification of goals</a:t>
            </a:r>
          </a:p>
          <a:p>
            <a:pPr lvl="1"/>
            <a:r>
              <a:rPr lang="en-US" dirty="0"/>
              <a:t>Exposure of intent</a:t>
            </a:r>
          </a:p>
          <a:p>
            <a:pPr lvl="1"/>
            <a:r>
              <a:rPr lang="en-US" dirty="0"/>
              <a:t>Joint activity</a:t>
            </a:r>
          </a:p>
          <a:p>
            <a:pPr lvl="1"/>
            <a:r>
              <a:rPr lang="en-US" dirty="0"/>
              <a:t>Teammate continuum of what is shared</a:t>
            </a:r>
          </a:p>
          <a:p>
            <a:pPr lvl="1"/>
            <a:r>
              <a:rPr lang="en-US" dirty="0"/>
              <a:t>Mechanics for sharing including nonverbal cues</a:t>
            </a:r>
          </a:p>
          <a:p>
            <a:pPr lvl="1"/>
            <a:r>
              <a:rPr lang="en-US" dirty="0"/>
              <a:t>Boundary definition</a:t>
            </a:r>
          </a:p>
          <a:p>
            <a:pPr lvl="1"/>
            <a:endParaRPr lang="en-US" dirty="0"/>
          </a:p>
          <a:p>
            <a:pPr lvl="1"/>
            <a:endParaRPr lang="en-US" dirty="0"/>
          </a:p>
        </p:txBody>
      </p:sp>
    </p:spTree>
    <p:extLst>
      <p:ext uri="{BB962C8B-B14F-4D97-AF65-F5344CB8AC3E}">
        <p14:creationId xmlns:p14="http://schemas.microsoft.com/office/powerpoint/2010/main" val="26801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Relationship structures</a:t>
            </a:r>
          </a:p>
          <a:p>
            <a:pPr lvl="1"/>
            <a:r>
              <a:rPr lang="en-US" dirty="0"/>
              <a:t>Equals?</a:t>
            </a:r>
          </a:p>
          <a:p>
            <a:pPr lvl="1"/>
            <a:r>
              <a:rPr lang="en-US" dirty="0"/>
              <a:t>Hierarchical</a:t>
            </a:r>
          </a:p>
          <a:p>
            <a:pPr lvl="1"/>
            <a:r>
              <a:rPr lang="en-US" dirty="0"/>
              <a:t>Role based</a:t>
            </a:r>
          </a:p>
          <a:p>
            <a:pPr lvl="1"/>
            <a:r>
              <a:rPr lang="en-US" dirty="0"/>
              <a:t>Others</a:t>
            </a:r>
          </a:p>
          <a:p>
            <a:r>
              <a:rPr lang="en-US" dirty="0"/>
              <a:t>Analogy to programming paradigms</a:t>
            </a:r>
          </a:p>
          <a:p>
            <a:pPr lvl="1"/>
            <a:r>
              <a:rPr lang="en-US" dirty="0"/>
              <a:t>Functional</a:t>
            </a:r>
          </a:p>
          <a:p>
            <a:pPr lvl="1"/>
            <a:r>
              <a:rPr lang="en-US" dirty="0" err="1"/>
              <a:t>Imperitive</a:t>
            </a:r>
            <a:endParaRPr lang="en-US" dirty="0"/>
          </a:p>
          <a:p>
            <a:pPr lvl="1"/>
            <a:r>
              <a:rPr lang="en-US" dirty="0"/>
              <a:t>Others</a:t>
            </a:r>
          </a:p>
        </p:txBody>
      </p:sp>
    </p:spTree>
    <p:extLst>
      <p:ext uri="{BB962C8B-B14F-4D97-AF65-F5344CB8AC3E}">
        <p14:creationId xmlns:p14="http://schemas.microsoft.com/office/powerpoint/2010/main" val="386354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normAutofit lnSpcReduction="10000"/>
          </a:bodyPr>
          <a:lstStyle/>
          <a:p>
            <a:r>
              <a:rPr lang="en-US" dirty="0"/>
              <a:t>Argumentation and Discourse</a:t>
            </a:r>
          </a:p>
          <a:p>
            <a:pPr lvl="1"/>
            <a:r>
              <a:rPr lang="en-US" dirty="0"/>
              <a:t>What will it look like?</a:t>
            </a:r>
          </a:p>
          <a:p>
            <a:pPr lvl="1"/>
            <a:r>
              <a:rPr lang="en-US" dirty="0"/>
              <a:t>What paradigms are effective?</a:t>
            </a:r>
          </a:p>
          <a:p>
            <a:pPr lvl="1"/>
            <a:r>
              <a:rPr lang="en-US" dirty="0"/>
              <a:t>How does this differ from H-H discourse?</a:t>
            </a:r>
          </a:p>
          <a:p>
            <a:pPr lvl="1"/>
            <a:r>
              <a:rPr lang="en-US" dirty="0"/>
              <a:t>What to base it on?</a:t>
            </a:r>
          </a:p>
          <a:p>
            <a:pPr lvl="2"/>
            <a:r>
              <a:rPr lang="en-US" dirty="0"/>
              <a:t>Language</a:t>
            </a:r>
          </a:p>
          <a:p>
            <a:pPr lvl="2"/>
            <a:r>
              <a:rPr lang="en-US" dirty="0"/>
              <a:t>Philosophy</a:t>
            </a:r>
          </a:p>
          <a:p>
            <a:pPr lvl="2"/>
            <a:r>
              <a:rPr lang="en-US" dirty="0"/>
              <a:t>Developmental psychology</a:t>
            </a:r>
          </a:p>
          <a:p>
            <a:pPr lvl="2"/>
            <a:r>
              <a:rPr lang="en-US" dirty="0"/>
              <a:t>Sociology</a:t>
            </a:r>
          </a:p>
          <a:p>
            <a:pPr lvl="2"/>
            <a:r>
              <a:rPr lang="en-US" dirty="0"/>
              <a:t>Library science</a:t>
            </a:r>
          </a:p>
          <a:p>
            <a:pPr lvl="2"/>
            <a:endParaRPr lang="en-US" dirty="0"/>
          </a:p>
        </p:txBody>
      </p:sp>
    </p:spTree>
    <p:extLst>
      <p:ext uri="{BB962C8B-B14F-4D97-AF65-F5344CB8AC3E}">
        <p14:creationId xmlns:p14="http://schemas.microsoft.com/office/powerpoint/2010/main" val="152172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Role of machine learning</a:t>
            </a:r>
          </a:p>
          <a:p>
            <a:pPr lvl="1"/>
            <a:r>
              <a:rPr lang="en-US" dirty="0"/>
              <a:t>What models do we use?</a:t>
            </a:r>
          </a:p>
          <a:p>
            <a:pPr lvl="1"/>
            <a:r>
              <a:rPr lang="en-US" dirty="0"/>
              <a:t>Are existing techniques sufficient?</a:t>
            </a:r>
          </a:p>
          <a:p>
            <a:pPr lvl="1"/>
            <a:r>
              <a:rPr lang="en-US" dirty="0"/>
              <a:t>Decision process exposition</a:t>
            </a:r>
          </a:p>
          <a:p>
            <a:pPr lvl="1"/>
            <a:r>
              <a:rPr lang="en-US" dirty="0"/>
              <a:t>Worst case reachability</a:t>
            </a:r>
          </a:p>
          <a:p>
            <a:pPr lvl="1"/>
            <a:r>
              <a:rPr lang="en-US" dirty="0"/>
              <a:t>Is it safe?</a:t>
            </a:r>
          </a:p>
          <a:p>
            <a:pPr lvl="1"/>
            <a:r>
              <a:rPr lang="en-US" dirty="0"/>
              <a:t>Machine metacognition and reflection</a:t>
            </a:r>
          </a:p>
        </p:txBody>
      </p:sp>
    </p:spTree>
    <p:extLst>
      <p:ext uri="{BB962C8B-B14F-4D97-AF65-F5344CB8AC3E}">
        <p14:creationId xmlns:p14="http://schemas.microsoft.com/office/powerpoint/2010/main" val="161747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6" y="533401"/>
            <a:ext cx="8761413" cy="706964"/>
          </a:xfrm>
        </p:spPr>
        <p:txBody>
          <a:bodyPr/>
          <a:lstStyle/>
          <a:p>
            <a:r>
              <a:rPr lang="en-US" dirty="0"/>
              <a:t>Anthropomorphism</a:t>
            </a:r>
          </a:p>
        </p:txBody>
      </p:sp>
      <p:pic>
        <p:nvPicPr>
          <p:cNvPr id="4" name="Content Placeholder 3"/>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1975465" y="402166"/>
            <a:ext cx="8489334" cy="6367001"/>
          </a:xfrm>
        </p:spPr>
      </p:pic>
    </p:spTree>
    <p:extLst>
      <p:ext uri="{BB962C8B-B14F-4D97-AF65-F5344CB8AC3E}">
        <p14:creationId xmlns:p14="http://schemas.microsoft.com/office/powerpoint/2010/main" val="327114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Human-Machine Teaming Track: Focus Areas</a:t>
            </a:r>
          </a:p>
        </p:txBody>
      </p:sp>
      <p:sp>
        <p:nvSpPr>
          <p:cNvPr id="3" name="Content Placeholder 2"/>
          <p:cNvSpPr>
            <a:spLocks noGrp="1"/>
          </p:cNvSpPr>
          <p:nvPr>
            <p:ph idx="1"/>
          </p:nvPr>
        </p:nvSpPr>
        <p:spPr>
          <a:xfrm>
            <a:off x="1154954" y="2603500"/>
            <a:ext cx="9637884" cy="3416300"/>
          </a:xfrm>
        </p:spPr>
        <p:txBody>
          <a:bodyPr>
            <a:normAutofit/>
          </a:bodyPr>
          <a:lstStyle/>
          <a:p>
            <a:r>
              <a:rPr lang="en-US" b="1" dirty="0"/>
              <a:t>Theory of Mind </a:t>
            </a:r>
            <a:r>
              <a:rPr lang="en-US" dirty="0"/>
              <a:t>– “Theory of mind broadly refers to humans' ability to represent the mental states of others, including their desires, beliefs, and intentions”</a:t>
            </a:r>
          </a:p>
          <a:p>
            <a:r>
              <a:rPr lang="en-US" b="1" dirty="0"/>
              <a:t>Context </a:t>
            </a:r>
            <a:r>
              <a:rPr lang="en-US" dirty="0"/>
              <a:t>– “As decision makers interact with a dynamic task, they recognize a situation according to its similarity to past instances, adapt their judgment strategies from heuristic-based to instance-based, and refine the accumulated knowledge according to feedback on the result of their actions”</a:t>
            </a:r>
          </a:p>
          <a:p>
            <a:r>
              <a:rPr lang="en-US" b="1" dirty="0"/>
              <a:t>Interactions</a:t>
            </a:r>
            <a:r>
              <a:rPr lang="en-US" dirty="0"/>
              <a:t> – “...Challenges for making automation components into effective "team players" when they interact with people in significant ways”</a:t>
            </a:r>
          </a:p>
          <a:p>
            <a:r>
              <a:rPr lang="en-US" b="1" dirty="0"/>
              <a:t>Quantification</a:t>
            </a:r>
            <a:r>
              <a:rPr lang="en-US" dirty="0"/>
              <a:t> – “Accurately and effectively measuring system performance of an HMT is crucial for moving the design of these systems forward”</a:t>
            </a:r>
          </a:p>
        </p:txBody>
      </p:sp>
    </p:spTree>
    <p:extLst>
      <p:ext uri="{BB962C8B-B14F-4D97-AF65-F5344CB8AC3E}">
        <p14:creationId xmlns:p14="http://schemas.microsoft.com/office/powerpoint/2010/main" val="187728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normAutofit/>
          </a:bodyPr>
          <a:lstStyle/>
          <a:p>
            <a:pPr lvl="0"/>
            <a:r>
              <a:rPr lang="en-US" dirty="0"/>
              <a:t>Will it help with work or a task. </a:t>
            </a:r>
          </a:p>
          <a:p>
            <a:r>
              <a:rPr lang="en-US" dirty="0"/>
              <a:t>Low fidelity, demographic effects. </a:t>
            </a:r>
          </a:p>
          <a:p>
            <a:pPr lvl="0"/>
            <a:r>
              <a:rPr lang="en-US" dirty="0"/>
              <a:t>An effective interface has emotional feedback. </a:t>
            </a:r>
          </a:p>
          <a:p>
            <a:pPr lvl="1"/>
            <a:r>
              <a:rPr lang="en-US" dirty="0"/>
              <a:t>Effectiveness may depend on the type of work you’re doing. </a:t>
            </a:r>
          </a:p>
          <a:p>
            <a:pPr lvl="1"/>
            <a:r>
              <a:rPr lang="en-US" dirty="0"/>
              <a:t>Emotional feedback. Adoption issues with interfaces that give emotional feedback. </a:t>
            </a:r>
          </a:p>
          <a:p>
            <a:pPr lvl="1"/>
            <a:r>
              <a:rPr lang="en-US" dirty="0"/>
              <a:t>How can effective computing with emotional feedback help give security advice?</a:t>
            </a:r>
          </a:p>
          <a:p>
            <a:pPr lvl="1"/>
            <a:r>
              <a:rPr lang="en-US" dirty="0"/>
              <a:t>What are the questions for using something with face feedback or other emotional feedbacks? </a:t>
            </a:r>
          </a:p>
          <a:p>
            <a:endParaRPr lang="en-US" dirty="0"/>
          </a:p>
        </p:txBody>
      </p:sp>
    </p:spTree>
    <p:extLst>
      <p:ext uri="{BB962C8B-B14F-4D97-AF65-F5344CB8AC3E}">
        <p14:creationId xmlns:p14="http://schemas.microsoft.com/office/powerpoint/2010/main" val="83293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lstStyle/>
          <a:p>
            <a:pPr lvl="0"/>
            <a:r>
              <a:rPr lang="en-US" dirty="0"/>
              <a:t>Using multiple AIs to help in decision-making and to build more trust. </a:t>
            </a:r>
          </a:p>
          <a:p>
            <a:pPr lvl="1"/>
            <a:r>
              <a:rPr lang="en-US" dirty="0"/>
              <a:t>Comparing the performance of AIs over a period of time. </a:t>
            </a:r>
          </a:p>
          <a:p>
            <a:pPr lvl="1"/>
            <a:r>
              <a:rPr lang="en-US" dirty="0"/>
              <a:t>Learning the personalities of multiple AIs. </a:t>
            </a:r>
          </a:p>
          <a:p>
            <a:pPr lvl="1"/>
            <a:r>
              <a:rPr lang="en-US" dirty="0"/>
              <a:t>Too many AIs could lead to misleading. </a:t>
            </a:r>
          </a:p>
          <a:p>
            <a:pPr lvl="1"/>
            <a:r>
              <a:rPr lang="en-US" dirty="0"/>
              <a:t>Multiple AIs federated by one AI</a:t>
            </a:r>
          </a:p>
          <a:p>
            <a:pPr lvl="1"/>
            <a:endParaRPr lang="en-US" dirty="0"/>
          </a:p>
          <a:p>
            <a:r>
              <a:rPr lang="en-US" dirty="0"/>
              <a:t>How do you build trust with AI? </a:t>
            </a:r>
          </a:p>
          <a:p>
            <a:pPr lvl="1"/>
            <a:r>
              <a:rPr lang="en-US" dirty="0"/>
              <a:t>May feel manipulative or insincere. </a:t>
            </a:r>
          </a:p>
          <a:p>
            <a:endParaRPr lang="en-US" dirty="0"/>
          </a:p>
        </p:txBody>
      </p:sp>
    </p:spTree>
    <p:extLst>
      <p:ext uri="{BB962C8B-B14F-4D97-AF65-F5344CB8AC3E}">
        <p14:creationId xmlns:p14="http://schemas.microsoft.com/office/powerpoint/2010/main" val="312842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lstStyle/>
          <a:p>
            <a:r>
              <a:rPr lang="en-US" dirty="0"/>
              <a:t>Not always needed or desired, depends on work type</a:t>
            </a:r>
          </a:p>
          <a:p>
            <a:r>
              <a:rPr lang="en-US" dirty="0"/>
              <a:t>Doesn’t need to mimic humans</a:t>
            </a:r>
          </a:p>
          <a:p>
            <a:r>
              <a:rPr lang="en-US" dirty="0"/>
              <a:t>Behaviors needed</a:t>
            </a:r>
          </a:p>
          <a:p>
            <a:r>
              <a:rPr lang="en-US" dirty="0"/>
              <a:t>Human is like coach/quarterback</a:t>
            </a:r>
          </a:p>
          <a:p>
            <a:r>
              <a:rPr lang="en-US" dirty="0"/>
              <a:t>Machine is teammate/lineman</a:t>
            </a:r>
          </a:p>
          <a:p>
            <a:pPr lvl="1"/>
            <a:endParaRPr lang="en-US" dirty="0"/>
          </a:p>
        </p:txBody>
      </p:sp>
    </p:spTree>
    <p:extLst>
      <p:ext uri="{BB962C8B-B14F-4D97-AF65-F5344CB8AC3E}">
        <p14:creationId xmlns:p14="http://schemas.microsoft.com/office/powerpoint/2010/main" val="219499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Anthropomorphism</a:t>
            </a:r>
          </a:p>
        </p:txBody>
      </p:sp>
      <p:sp>
        <p:nvSpPr>
          <p:cNvPr id="3" name="Content Placeholder 2"/>
          <p:cNvSpPr>
            <a:spLocks noGrp="1"/>
          </p:cNvSpPr>
          <p:nvPr>
            <p:ph idx="1"/>
          </p:nvPr>
        </p:nvSpPr>
        <p:spPr/>
        <p:txBody>
          <a:bodyPr>
            <a:normAutofit lnSpcReduction="10000"/>
          </a:bodyPr>
          <a:lstStyle/>
          <a:p>
            <a:r>
              <a:rPr lang="en-US" dirty="0"/>
              <a:t>Adoption issues</a:t>
            </a:r>
          </a:p>
          <a:p>
            <a:pPr lvl="1"/>
            <a:r>
              <a:rPr lang="en-US" dirty="0"/>
              <a:t>Slow feature creep</a:t>
            </a:r>
          </a:p>
          <a:p>
            <a:pPr lvl="1"/>
            <a:r>
              <a:rPr lang="en-US" dirty="0"/>
              <a:t>Adjustment time needed to build trust assess risk</a:t>
            </a:r>
          </a:p>
          <a:p>
            <a:pPr lvl="1"/>
            <a:r>
              <a:rPr lang="en-US" dirty="0"/>
              <a:t>Non-technical users misuse – asleep at the wheel</a:t>
            </a:r>
          </a:p>
          <a:p>
            <a:pPr lvl="1"/>
            <a:r>
              <a:rPr lang="en-US" dirty="0"/>
              <a:t>Have one AI you build relationship with</a:t>
            </a:r>
          </a:p>
          <a:p>
            <a:pPr lvl="2"/>
            <a:r>
              <a:rPr lang="en-US" dirty="0"/>
              <a:t>Add new features</a:t>
            </a:r>
          </a:p>
          <a:p>
            <a:pPr lvl="2"/>
            <a:r>
              <a:rPr lang="en-US" dirty="0"/>
              <a:t>Work/life team family based</a:t>
            </a:r>
          </a:p>
          <a:p>
            <a:pPr lvl="3"/>
            <a:r>
              <a:rPr lang="en-US" dirty="0"/>
              <a:t>Do H &amp; MT bonds transfer to others</a:t>
            </a:r>
          </a:p>
          <a:p>
            <a:pPr lvl="2"/>
            <a:r>
              <a:rPr lang="en-US" dirty="0"/>
              <a:t>Voting amount multiple AI’s builds trust</a:t>
            </a:r>
          </a:p>
          <a:p>
            <a:pPr lvl="2"/>
            <a:r>
              <a:rPr lang="en-US" dirty="0"/>
              <a:t>AI’s optimized for different purposes</a:t>
            </a:r>
          </a:p>
          <a:p>
            <a:pPr lvl="2"/>
            <a:endParaRPr lang="en-US" dirty="0"/>
          </a:p>
        </p:txBody>
      </p:sp>
    </p:spTree>
    <p:extLst>
      <p:ext uri="{BB962C8B-B14F-4D97-AF65-F5344CB8AC3E}">
        <p14:creationId xmlns:p14="http://schemas.microsoft.com/office/powerpoint/2010/main" val="12467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Ideas (1/2)</a:t>
            </a:r>
          </a:p>
        </p:txBody>
      </p:sp>
      <p:sp>
        <p:nvSpPr>
          <p:cNvPr id="3" name="Content Placeholder 2"/>
          <p:cNvSpPr>
            <a:spLocks noGrp="1"/>
          </p:cNvSpPr>
          <p:nvPr>
            <p:ph idx="1"/>
          </p:nvPr>
        </p:nvSpPr>
        <p:spPr/>
        <p:txBody>
          <a:bodyPr>
            <a:normAutofit fontScale="85000" lnSpcReduction="10000"/>
          </a:bodyPr>
          <a:lstStyle/>
          <a:p>
            <a:r>
              <a:rPr lang="en-US" dirty="0"/>
              <a:t>Assumption: </a:t>
            </a:r>
          </a:p>
          <a:p>
            <a:pPr lvl="1"/>
            <a:r>
              <a:rPr lang="en-US" dirty="0"/>
              <a:t>Machine Teammate must have capability for independent action and joint activity and not just be a tool or analytic.</a:t>
            </a:r>
          </a:p>
          <a:p>
            <a:pPr lvl="1"/>
            <a:r>
              <a:rPr lang="en-US" dirty="0"/>
              <a:t>A cyber environment is one where the machine is working much faster than the human,</a:t>
            </a:r>
          </a:p>
          <a:p>
            <a:r>
              <a:rPr lang="en-US" dirty="0"/>
              <a:t>What is the appropriate framework for human machine teammate  interaction to not just include task interaction but include trust and theory of mind. How does the human still participate? What are the touchpoints?</a:t>
            </a:r>
          </a:p>
          <a:p>
            <a:r>
              <a:rPr lang="en-US" dirty="0"/>
              <a:t>What information exchange needs to be supported base on elements of the task and goals? What is the mode of the exchange? How do we map the attributes to the information that needs to be shared?</a:t>
            </a:r>
          </a:p>
          <a:p>
            <a:r>
              <a:rPr lang="en-US" dirty="0"/>
              <a:t>What are the possible structures of sharing and interaction?</a:t>
            </a:r>
          </a:p>
          <a:p>
            <a:r>
              <a:rPr lang="en-US" dirty="0"/>
              <a:t>For a given task what is the appropriate composition of humans and machine teaming? </a:t>
            </a:r>
          </a:p>
        </p:txBody>
      </p:sp>
    </p:spTree>
    <p:extLst>
      <p:ext uri="{BB962C8B-B14F-4D97-AF65-F5344CB8AC3E}">
        <p14:creationId xmlns:p14="http://schemas.microsoft.com/office/powerpoint/2010/main" val="53310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Ideas (2/2)</a:t>
            </a:r>
          </a:p>
        </p:txBody>
      </p:sp>
      <p:sp>
        <p:nvSpPr>
          <p:cNvPr id="3" name="Content Placeholder 2"/>
          <p:cNvSpPr>
            <a:spLocks noGrp="1"/>
          </p:cNvSpPr>
          <p:nvPr>
            <p:ph idx="1"/>
          </p:nvPr>
        </p:nvSpPr>
        <p:spPr/>
        <p:txBody>
          <a:bodyPr>
            <a:normAutofit/>
          </a:bodyPr>
          <a:lstStyle/>
          <a:p>
            <a:r>
              <a:rPr lang="en-US" dirty="0"/>
              <a:t>How do you have a discourse between the MT and H?</a:t>
            </a:r>
          </a:p>
          <a:p>
            <a:r>
              <a:rPr lang="en-US" dirty="0"/>
              <a:t>Sharing information can calibrate trust. What type of information needs to be shared? How much information should be shared? Context </a:t>
            </a:r>
            <a:r>
              <a:rPr lang="en-US" dirty="0" err="1"/>
              <a:t>dependant</a:t>
            </a:r>
            <a:r>
              <a:rPr lang="en-US" dirty="0"/>
              <a:t>.</a:t>
            </a:r>
          </a:p>
          <a:p>
            <a:r>
              <a:rPr lang="en-US" dirty="0"/>
              <a:t>How do we evaluate?</a:t>
            </a:r>
          </a:p>
          <a:p>
            <a:r>
              <a:rPr lang="en-US" dirty="0"/>
              <a:t>What would it take for a machine to explain why it didn’t do something?</a:t>
            </a:r>
          </a:p>
          <a:p>
            <a:r>
              <a:rPr lang="en-US" dirty="0"/>
              <a:t>Does the MT adhere to human ethics when looking at data? My AI is not working towards my best interests but is working ethically adhering to privacy expectations.</a:t>
            </a:r>
          </a:p>
        </p:txBody>
      </p:sp>
    </p:spTree>
    <p:extLst>
      <p:ext uri="{BB962C8B-B14F-4D97-AF65-F5344CB8AC3E}">
        <p14:creationId xmlns:p14="http://schemas.microsoft.com/office/powerpoint/2010/main" val="295003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p:cNvSpPr/>
          <p:nvPr/>
        </p:nvSpPr>
        <p:spPr>
          <a:xfrm rot="10800000">
            <a:off x="1504701" y="2550534"/>
            <a:ext cx="9374144" cy="1287687"/>
          </a:xfrm>
          <a:prstGeom prst="triangle">
            <a:avLst>
              <a:gd name="adj" fmla="val 49037"/>
            </a:avLst>
          </a:prstGeom>
          <a:gradFill flip="none" rotWithShape="1">
            <a:gsLst>
              <a:gs pos="0">
                <a:srgbClr val="600B37">
                  <a:alpha val="17000"/>
                  <a:lumMod val="48000"/>
                </a:srgbClr>
              </a:gs>
              <a:gs pos="100000">
                <a:srgbClr val="CE327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546950" y="3590833"/>
            <a:ext cx="7393988" cy="1114216"/>
          </a:xfrm>
          <a:prstGeom prst="triangle">
            <a:avLst/>
          </a:prstGeom>
          <a:gradFill flip="none" rotWithShape="1">
            <a:gsLst>
              <a:gs pos="0">
                <a:srgbClr val="600B37">
                  <a:alpha val="22000"/>
                </a:srgbClr>
              </a:gs>
              <a:gs pos="100000">
                <a:srgbClr val="F3886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Track Evolution</a:t>
            </a:r>
          </a:p>
        </p:txBody>
      </p:sp>
      <p:sp>
        <p:nvSpPr>
          <p:cNvPr id="4" name="TextBox 3"/>
          <p:cNvSpPr txBox="1"/>
          <p:nvPr/>
        </p:nvSpPr>
        <p:spPr>
          <a:xfrm>
            <a:off x="1633880" y="2247810"/>
            <a:ext cx="182614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Theory of Mind</a:t>
            </a:r>
          </a:p>
        </p:txBody>
      </p:sp>
      <p:sp>
        <p:nvSpPr>
          <p:cNvPr id="5" name="TextBox 4"/>
          <p:cNvSpPr txBox="1"/>
          <p:nvPr/>
        </p:nvSpPr>
        <p:spPr>
          <a:xfrm>
            <a:off x="4517629" y="2247810"/>
            <a:ext cx="10823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Context</a:t>
            </a:r>
          </a:p>
        </p:txBody>
      </p:sp>
      <p:sp>
        <p:nvSpPr>
          <p:cNvPr id="6" name="TextBox 5"/>
          <p:cNvSpPr txBox="1"/>
          <p:nvPr/>
        </p:nvSpPr>
        <p:spPr>
          <a:xfrm>
            <a:off x="6657585" y="2257537"/>
            <a:ext cx="148951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Interactions</a:t>
            </a:r>
          </a:p>
        </p:txBody>
      </p:sp>
      <p:sp>
        <p:nvSpPr>
          <p:cNvPr id="7" name="TextBox 6"/>
          <p:cNvSpPr txBox="1"/>
          <p:nvPr/>
        </p:nvSpPr>
        <p:spPr>
          <a:xfrm>
            <a:off x="9204702" y="2247810"/>
            <a:ext cx="179087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Quantification</a:t>
            </a:r>
          </a:p>
        </p:txBody>
      </p:sp>
      <p:sp>
        <p:nvSpPr>
          <p:cNvPr id="16" name="TextBox 15"/>
          <p:cNvSpPr txBox="1"/>
          <p:nvPr/>
        </p:nvSpPr>
        <p:spPr>
          <a:xfrm>
            <a:off x="5117164" y="6014020"/>
            <a:ext cx="2388795" cy="369332"/>
          </a:xfrm>
          <a:prstGeom prst="rect">
            <a:avLst/>
          </a:prstGeom>
          <a:solidFill>
            <a:srgbClr val="2D204A"/>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Research Directions</a:t>
            </a:r>
          </a:p>
        </p:txBody>
      </p:sp>
      <p:sp>
        <p:nvSpPr>
          <p:cNvPr id="19" name="TextBox 18"/>
          <p:cNvSpPr txBox="1"/>
          <p:nvPr/>
        </p:nvSpPr>
        <p:spPr>
          <a:xfrm>
            <a:off x="5278264" y="3544655"/>
            <a:ext cx="2099025" cy="369332"/>
          </a:xfrm>
          <a:prstGeom prst="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Cyber Use Cases</a:t>
            </a:r>
          </a:p>
        </p:txBody>
      </p:sp>
      <p:sp>
        <p:nvSpPr>
          <p:cNvPr id="20" name="Isosceles Triangle 19"/>
          <p:cNvSpPr/>
          <p:nvPr/>
        </p:nvSpPr>
        <p:spPr>
          <a:xfrm rot="10800000">
            <a:off x="2696870" y="4717175"/>
            <a:ext cx="7094145" cy="1319222"/>
          </a:xfrm>
          <a:prstGeom prst="triangle">
            <a:avLst>
              <a:gd name="adj" fmla="val 49117"/>
            </a:avLst>
          </a:prstGeom>
          <a:gradFill flip="none" rotWithShape="1">
            <a:gsLst>
              <a:gs pos="4000">
                <a:srgbClr val="600B37">
                  <a:alpha val="30000"/>
                  <a:lumMod val="71000"/>
                  <a:lumOff val="29000"/>
                </a:srgbClr>
              </a:gs>
              <a:gs pos="0">
                <a:srgbClr val="600B37">
                  <a:alpha val="17000"/>
                  <a:lumMod val="48000"/>
                </a:srgbClr>
              </a:gs>
              <a:gs pos="100000">
                <a:srgbClr val="EE81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46950" y="4550645"/>
            <a:ext cx="979755"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Metrics</a:t>
            </a:r>
          </a:p>
        </p:txBody>
      </p:sp>
      <p:sp>
        <p:nvSpPr>
          <p:cNvPr id="9" name="TextBox 8"/>
          <p:cNvSpPr txBox="1"/>
          <p:nvPr/>
        </p:nvSpPr>
        <p:spPr>
          <a:xfrm>
            <a:off x="5806454" y="4550645"/>
            <a:ext cx="1010213"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Sharing</a:t>
            </a:r>
          </a:p>
        </p:txBody>
      </p:sp>
      <p:sp>
        <p:nvSpPr>
          <p:cNvPr id="10" name="TextBox 9"/>
          <p:cNvSpPr txBox="1"/>
          <p:nvPr/>
        </p:nvSpPr>
        <p:spPr>
          <a:xfrm>
            <a:off x="8375502" y="4550645"/>
            <a:ext cx="2331087" cy="369332"/>
          </a:xfrm>
          <a:prstGeom prst="rect">
            <a:avLst/>
          </a:prstGeom>
          <a:effectLst>
            <a:outerShdw blurRad="508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Anthropomorphism</a:t>
            </a:r>
          </a:p>
        </p:txBody>
      </p:sp>
    </p:spTree>
    <p:extLst>
      <p:ext uri="{BB962C8B-B14F-4D97-AF65-F5344CB8AC3E}">
        <p14:creationId xmlns:p14="http://schemas.microsoft.com/office/powerpoint/2010/main" val="39298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9" grpId="0" animBg="1"/>
      <p:bldP spid="20"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a:xfrm>
            <a:off x="1154954" y="2603500"/>
            <a:ext cx="9763255" cy="3920130"/>
          </a:xfrm>
        </p:spPr>
        <p:txBody>
          <a:bodyPr>
            <a:normAutofit/>
          </a:bodyPr>
          <a:lstStyle/>
          <a:p>
            <a:pPr lvl="0"/>
            <a:r>
              <a:rPr lang="en-US" sz="2800" dirty="0"/>
              <a:t>Security offices assistant</a:t>
            </a:r>
          </a:p>
          <a:p>
            <a:pPr lvl="1"/>
            <a:r>
              <a:rPr lang="en-US" sz="2400" dirty="0"/>
              <a:t> Monitoring </a:t>
            </a:r>
            <a:r>
              <a:rPr lang="en-US" sz="2400" dirty="0" err="1"/>
              <a:t>DDoS</a:t>
            </a:r>
            <a:r>
              <a:rPr lang="en-US" sz="2400" dirty="0"/>
              <a:t> attack or Exfiltration of a large file</a:t>
            </a:r>
          </a:p>
          <a:p>
            <a:pPr lvl="2"/>
            <a:r>
              <a:rPr lang="en-US" sz="2000" dirty="0"/>
              <a:t>Is there an attack?</a:t>
            </a:r>
          </a:p>
          <a:p>
            <a:pPr lvl="2"/>
            <a:r>
              <a:rPr lang="en-US" sz="2000" dirty="0"/>
              <a:t>What should I do about it?</a:t>
            </a:r>
          </a:p>
          <a:p>
            <a:pPr lvl="1"/>
            <a:r>
              <a:rPr lang="en-US" sz="2400" dirty="0"/>
              <a:t>Support analysis</a:t>
            </a:r>
          </a:p>
          <a:p>
            <a:pPr lvl="2"/>
            <a:r>
              <a:rPr lang="en-US" sz="2000" dirty="0"/>
              <a:t>Investigate in more detail than normal for examples in which novel zero-day attacks are encountered.</a:t>
            </a:r>
          </a:p>
          <a:p>
            <a:pPr lvl="2"/>
            <a:r>
              <a:rPr lang="en-US" sz="2000" dirty="0"/>
              <a:t>System thinks something bad is happening – user disagrees. What does the team do? </a:t>
            </a:r>
          </a:p>
        </p:txBody>
      </p:sp>
    </p:spTree>
    <p:extLst>
      <p:ext uri="{BB962C8B-B14F-4D97-AF65-F5344CB8AC3E}">
        <p14:creationId xmlns:p14="http://schemas.microsoft.com/office/powerpoint/2010/main" val="28642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p:txBody>
          <a:bodyPr>
            <a:normAutofit fontScale="77500" lnSpcReduction="20000"/>
          </a:bodyPr>
          <a:lstStyle/>
          <a:p>
            <a:pPr lvl="0"/>
            <a:r>
              <a:rPr lang="en-US" dirty="0"/>
              <a:t>Dynamic honeypots. </a:t>
            </a:r>
          </a:p>
          <a:p>
            <a:pPr lvl="1"/>
            <a:r>
              <a:rPr lang="en-US" dirty="0"/>
              <a:t>Where should you be putting your resources for honeypots?</a:t>
            </a:r>
          </a:p>
          <a:p>
            <a:pPr lvl="1"/>
            <a:r>
              <a:rPr lang="en-US" dirty="0"/>
              <a:t>Having an agent allocate resources for honeypots. </a:t>
            </a:r>
          </a:p>
          <a:p>
            <a:r>
              <a:rPr lang="en-US" dirty="0"/>
              <a:t>Intermittent Monitoring</a:t>
            </a:r>
          </a:p>
          <a:p>
            <a:pPr lvl="1"/>
            <a:r>
              <a:rPr lang="en-US" dirty="0"/>
              <a:t>How can you look at information once a day, once a week and quickly orient.</a:t>
            </a:r>
          </a:p>
          <a:p>
            <a:pPr lvl="0"/>
            <a:r>
              <a:rPr lang="en-US" dirty="0"/>
              <a:t>Network Monitoring - </a:t>
            </a:r>
            <a:r>
              <a:rPr lang="en-US" dirty="0" err="1"/>
              <a:t>DDoS</a:t>
            </a:r>
            <a:r>
              <a:rPr lang="en-US" dirty="0"/>
              <a:t> at Bank of America. </a:t>
            </a:r>
          </a:p>
          <a:p>
            <a:pPr lvl="1"/>
            <a:r>
              <a:rPr lang="en-US" dirty="0"/>
              <a:t>60 people working together to keep bad traffic out.</a:t>
            </a:r>
          </a:p>
          <a:p>
            <a:pPr lvl="1"/>
            <a:r>
              <a:rPr lang="en-US" dirty="0"/>
              <a:t>Could ML reduce number of people? </a:t>
            </a:r>
          </a:p>
          <a:p>
            <a:pPr lvl="1"/>
            <a:r>
              <a:rPr lang="en-US" dirty="0"/>
              <a:t>Could MT reduce Human to human - high pressure communication?</a:t>
            </a:r>
          </a:p>
          <a:p>
            <a:pPr lvl="1"/>
            <a:r>
              <a:rPr lang="en-US" dirty="0"/>
              <a:t>How can an agent pair with a novice user in a cybersecurity position?</a:t>
            </a:r>
            <a:endParaRPr lang="en-US" sz="1400" dirty="0"/>
          </a:p>
          <a:p>
            <a:pPr lvl="1"/>
            <a:r>
              <a:rPr lang="en-US" dirty="0"/>
              <a:t>MT can draw analogies with historic data that users may not know about. </a:t>
            </a:r>
            <a:endParaRPr lang="en-US" sz="1400" dirty="0"/>
          </a:p>
          <a:p>
            <a:pPr lvl="1"/>
            <a:r>
              <a:rPr lang="en-US" dirty="0"/>
              <a:t>Take advantage of computers good at bookkeeping capabilities.</a:t>
            </a:r>
            <a:endParaRPr lang="en-US" sz="1400" dirty="0"/>
          </a:p>
          <a:p>
            <a:pPr lvl="1"/>
            <a:endParaRPr lang="en-US" dirty="0"/>
          </a:p>
          <a:p>
            <a:endParaRPr lang="en-US" dirty="0"/>
          </a:p>
        </p:txBody>
      </p:sp>
    </p:spTree>
    <p:extLst>
      <p:ext uri="{BB962C8B-B14F-4D97-AF65-F5344CB8AC3E}">
        <p14:creationId xmlns:p14="http://schemas.microsoft.com/office/powerpoint/2010/main" val="105026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Use Cases for HMT</a:t>
            </a:r>
          </a:p>
        </p:txBody>
      </p:sp>
      <p:sp>
        <p:nvSpPr>
          <p:cNvPr id="3" name="Content Placeholder 2"/>
          <p:cNvSpPr>
            <a:spLocks noGrp="1"/>
          </p:cNvSpPr>
          <p:nvPr>
            <p:ph idx="1"/>
          </p:nvPr>
        </p:nvSpPr>
        <p:spPr/>
        <p:txBody>
          <a:bodyPr/>
          <a:lstStyle/>
          <a:p>
            <a:pPr lvl="0"/>
            <a:r>
              <a:rPr lang="en-US" dirty="0"/>
              <a:t>Spear phishing </a:t>
            </a:r>
          </a:p>
          <a:p>
            <a:pPr lvl="1"/>
            <a:r>
              <a:rPr lang="en-US" dirty="0"/>
              <a:t>MT can help identify suspicious inputs, emails.</a:t>
            </a:r>
          </a:p>
          <a:p>
            <a:pPr lvl="1"/>
            <a:r>
              <a:rPr lang="en-US" dirty="0"/>
              <a:t>MT can form, ask, and evaluate authentication question. </a:t>
            </a:r>
          </a:p>
          <a:p>
            <a:r>
              <a:rPr lang="en-US" dirty="0"/>
              <a:t>Target data breach</a:t>
            </a:r>
          </a:p>
          <a:p>
            <a:pPr lvl="1"/>
            <a:r>
              <a:rPr lang="en-US" dirty="0"/>
              <a:t>Can MT using ML identify and reduce false positives </a:t>
            </a:r>
          </a:p>
        </p:txBody>
      </p:sp>
    </p:spTree>
    <p:extLst>
      <p:ext uri="{BB962C8B-B14F-4D97-AF65-F5344CB8AC3E}">
        <p14:creationId xmlns:p14="http://schemas.microsoft.com/office/powerpoint/2010/main" val="40819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Data</a:t>
            </a:r>
          </a:p>
        </p:txBody>
      </p:sp>
      <p:sp>
        <p:nvSpPr>
          <p:cNvPr id="3" name="Content Placeholder 2"/>
          <p:cNvSpPr>
            <a:spLocks noGrp="1"/>
          </p:cNvSpPr>
          <p:nvPr>
            <p:ph idx="1"/>
          </p:nvPr>
        </p:nvSpPr>
        <p:spPr/>
        <p:txBody>
          <a:bodyPr>
            <a:normAutofit fontScale="85000" lnSpcReduction="20000"/>
          </a:bodyPr>
          <a:lstStyle/>
          <a:p>
            <a:pPr marL="0" lvl="0" indent="0">
              <a:buNone/>
            </a:pPr>
            <a:endParaRPr lang="en-US" dirty="0"/>
          </a:p>
          <a:p>
            <a:r>
              <a:rPr lang="en-US" dirty="0"/>
              <a:t>Having a dataset that we can test against. </a:t>
            </a:r>
          </a:p>
          <a:p>
            <a:r>
              <a:rPr lang="en-US" dirty="0"/>
              <a:t>What data do we need?</a:t>
            </a:r>
          </a:p>
          <a:p>
            <a:pPr lvl="1"/>
            <a:r>
              <a:rPr lang="en-US" dirty="0"/>
              <a:t>Historical</a:t>
            </a:r>
          </a:p>
          <a:p>
            <a:pPr lvl="1"/>
            <a:r>
              <a:rPr lang="en-US" dirty="0"/>
              <a:t>Red/Blue</a:t>
            </a:r>
          </a:p>
          <a:p>
            <a:pPr lvl="1"/>
            <a:r>
              <a:rPr lang="en-US" dirty="0"/>
              <a:t>Shared testbed – challenge style</a:t>
            </a:r>
          </a:p>
          <a:p>
            <a:r>
              <a:rPr lang="en-US" dirty="0"/>
              <a:t>Can we trust it?</a:t>
            </a:r>
          </a:p>
          <a:p>
            <a:r>
              <a:rPr lang="en-US" dirty="0"/>
              <a:t>What data do you show human? What data do you show MT? How can you measure it if you do not show all the data?</a:t>
            </a:r>
          </a:p>
          <a:p>
            <a:r>
              <a:rPr lang="en-US" dirty="0"/>
              <a:t>If MT fails, can I do an analysis with generated data? </a:t>
            </a:r>
          </a:p>
          <a:p>
            <a:r>
              <a:rPr lang="en-US" dirty="0"/>
              <a:t>is the data overtraining or non-representative?</a:t>
            </a:r>
          </a:p>
        </p:txBody>
      </p:sp>
    </p:spTree>
    <p:extLst>
      <p:ext uri="{BB962C8B-B14F-4D97-AF65-F5344CB8AC3E}">
        <p14:creationId xmlns:p14="http://schemas.microsoft.com/office/powerpoint/2010/main" val="379913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t>
            </a:r>
          </a:p>
        </p:txBody>
      </p:sp>
      <p:pic>
        <p:nvPicPr>
          <p:cNvPr id="6" name="Content Placeholder 5"/>
          <p:cNvPicPr>
            <a:picLocks noGrp="1" noChangeAspect="1"/>
          </p:cNvPicPr>
          <p:nvPr>
            <p:ph idx="1"/>
          </p:nvPr>
        </p:nvPicPr>
        <p:blipFill>
          <a:blip r:embed="rId2">
            <a:clrChange>
              <a:clrFrom>
                <a:srgbClr val="222222"/>
              </a:clrFrom>
              <a:clrTo>
                <a:srgbClr val="222222">
                  <a:alpha val="0"/>
                </a:srgbClr>
              </a:clrTo>
            </a:clrChange>
            <a:extLst>
              <a:ext uri="{28A0092B-C50C-407E-A947-70E740481C1C}">
                <a14:useLocalDpi xmlns:a14="http://schemas.microsoft.com/office/drawing/2010/main" val="0"/>
              </a:ext>
            </a:extLst>
          </a:blip>
          <a:stretch>
            <a:fillRect/>
          </a:stretch>
        </p:blipFill>
        <p:spPr>
          <a:xfrm>
            <a:off x="2110932" y="452966"/>
            <a:ext cx="8376445" cy="6282334"/>
          </a:xfrm>
        </p:spPr>
      </p:pic>
    </p:spTree>
    <p:extLst>
      <p:ext uri="{BB962C8B-B14F-4D97-AF65-F5344CB8AC3E}">
        <p14:creationId xmlns:p14="http://schemas.microsoft.com/office/powerpoint/2010/main" val="416783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 Communication</a:t>
            </a:r>
          </a:p>
        </p:txBody>
      </p:sp>
      <p:sp>
        <p:nvSpPr>
          <p:cNvPr id="3" name="Content Placeholder 2"/>
          <p:cNvSpPr>
            <a:spLocks noGrp="1"/>
          </p:cNvSpPr>
          <p:nvPr>
            <p:ph sz="half" idx="1"/>
          </p:nvPr>
        </p:nvSpPr>
        <p:spPr/>
        <p:txBody>
          <a:bodyPr>
            <a:normAutofit fontScale="92500" lnSpcReduction="10000"/>
          </a:bodyPr>
          <a:lstStyle/>
          <a:p>
            <a:r>
              <a:rPr lang="en-US" dirty="0"/>
              <a:t>What is the common ground? </a:t>
            </a:r>
          </a:p>
          <a:p>
            <a:r>
              <a:rPr lang="en-US" dirty="0"/>
              <a:t>What does it mean to be understood by a computer? </a:t>
            </a:r>
            <a:endParaRPr lang="en-US" sz="1600" dirty="0"/>
          </a:p>
          <a:p>
            <a:r>
              <a:rPr lang="en-US" dirty="0"/>
              <a:t>What does it mean to be understood by a human? </a:t>
            </a:r>
            <a:endParaRPr lang="en-US" sz="1600" dirty="0"/>
          </a:p>
          <a:p>
            <a:r>
              <a:rPr lang="en-US" dirty="0"/>
              <a:t>Failure states of the machines (When is it going to fail). </a:t>
            </a:r>
            <a:endParaRPr lang="en-US" sz="1600" dirty="0"/>
          </a:p>
          <a:p>
            <a:r>
              <a:rPr lang="en-US" dirty="0"/>
              <a:t>What percentage of the machine’s capability are you using?</a:t>
            </a:r>
            <a:endParaRPr lang="en-US" sz="1600" dirty="0"/>
          </a:p>
          <a:p>
            <a:r>
              <a:rPr lang="en-US" dirty="0"/>
              <a:t>How confident are you in either decision? </a:t>
            </a:r>
            <a:endParaRPr lang="en-US" sz="1600" dirty="0"/>
          </a:p>
          <a:p>
            <a:endParaRPr lang="en-US" sz="1600" dirty="0"/>
          </a:p>
        </p:txBody>
      </p:sp>
      <p:sp>
        <p:nvSpPr>
          <p:cNvPr id="4" name="Content Placeholder 3"/>
          <p:cNvSpPr>
            <a:spLocks noGrp="1"/>
          </p:cNvSpPr>
          <p:nvPr>
            <p:ph sz="half" idx="2"/>
          </p:nvPr>
        </p:nvSpPr>
        <p:spPr/>
        <p:txBody>
          <a:bodyPr>
            <a:normAutofit fontScale="92500" lnSpcReduction="10000"/>
          </a:bodyPr>
          <a:lstStyle/>
          <a:p>
            <a:r>
              <a:rPr lang="en-US" dirty="0"/>
              <a:t>How do we move metrics to the information domain? </a:t>
            </a:r>
            <a:endParaRPr lang="en-US" sz="1600" dirty="0"/>
          </a:p>
          <a:p>
            <a:r>
              <a:rPr lang="en-US" dirty="0"/>
              <a:t>How many tasks can we monitor at once? </a:t>
            </a:r>
            <a:endParaRPr lang="en-US" sz="1600" dirty="0"/>
          </a:p>
          <a:p>
            <a:r>
              <a:rPr lang="en-US" dirty="0"/>
              <a:t>How do we discover hidden states and when do we show it to the human?</a:t>
            </a:r>
          </a:p>
          <a:p>
            <a:r>
              <a:rPr lang="en-US" dirty="0"/>
              <a:t>Prompts you to ask questions you should be asking. </a:t>
            </a:r>
          </a:p>
          <a:p>
            <a:r>
              <a:rPr lang="en-US" sz="1600" dirty="0"/>
              <a:t>How do you share information of multiple humans of different levels and job roles?</a:t>
            </a:r>
            <a:endParaRPr lang="en-US" sz="1400" dirty="0"/>
          </a:p>
          <a:p>
            <a:r>
              <a:rPr lang="en-US" sz="1600" dirty="0"/>
              <a:t>How do you test for failure and find the models that fit?</a:t>
            </a:r>
            <a:endParaRPr lang="en-US" sz="1400" dirty="0"/>
          </a:p>
          <a:p>
            <a:endParaRPr lang="en-US" dirty="0"/>
          </a:p>
        </p:txBody>
      </p:sp>
    </p:spTree>
    <p:extLst>
      <p:ext uri="{BB962C8B-B14F-4D97-AF65-F5344CB8AC3E}">
        <p14:creationId xmlns:p14="http://schemas.microsoft.com/office/powerpoint/2010/main" val="1996453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143</TotalTime>
  <Words>1553</Words>
  <Application>Microsoft Office PowerPoint</Application>
  <PresentationFormat>Widescreen</PresentationFormat>
  <Paragraphs>204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Human Machine Teaming</vt:lpstr>
      <vt:lpstr>Human-Machine Teaming Track: Focus Areas</vt:lpstr>
      <vt:lpstr>Track Evolution</vt:lpstr>
      <vt:lpstr>Cyber Use Cases for HMT</vt:lpstr>
      <vt:lpstr>Cyber Use Cases for HMT</vt:lpstr>
      <vt:lpstr>Cyber Use Cases for HMT</vt:lpstr>
      <vt:lpstr>Metrics - Data</vt:lpstr>
      <vt:lpstr>Metrics -</vt:lpstr>
      <vt:lpstr>Metrics - Communication</vt:lpstr>
      <vt:lpstr>Metrics - effectiveness of human-machine team system</vt:lpstr>
      <vt:lpstr>Metrics - for judging effectiveness of human-machine team system.  </vt:lpstr>
      <vt:lpstr>Sharing</vt:lpstr>
      <vt:lpstr>Sharing</vt:lpstr>
      <vt:lpstr>Sharing</vt:lpstr>
      <vt:lpstr>Sharing</vt:lpstr>
      <vt:lpstr>Sharing</vt:lpstr>
      <vt:lpstr>Sharing</vt:lpstr>
      <vt:lpstr>Sharing</vt:lpstr>
      <vt:lpstr>Anthropomorphism</vt:lpstr>
      <vt:lpstr>Anthropomorphism</vt:lpstr>
      <vt:lpstr>Anthropomorphism</vt:lpstr>
      <vt:lpstr>Anthropomorphism</vt:lpstr>
      <vt:lpstr>Anthropomorphism</vt:lpstr>
      <vt:lpstr>Research Ideas (1/2)</vt:lpstr>
      <vt:lpstr>Research Ideas (2/2)</vt:lpstr>
    </vt:vector>
  </TitlesOfParts>
  <Company>Amazon.com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Machine Teaming</dc:title>
  <dc:creator>Nebesh, Bohdan</dc:creator>
  <cp:lastModifiedBy>Mark - Sandy LOEPKER</cp:lastModifiedBy>
  <cp:revision>65</cp:revision>
  <dcterms:created xsi:type="dcterms:W3CDTF">2019-09-18T02:21:13Z</dcterms:created>
  <dcterms:modified xsi:type="dcterms:W3CDTF">2020-02-18T22:12:58Z</dcterms:modified>
</cp:coreProperties>
</file>