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6.webp"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8" r:id="rId2"/>
    <p:sldId id="891" r:id="rId3"/>
    <p:sldId id="261" r:id="rId4"/>
    <p:sldId id="903" r:id="rId5"/>
    <p:sldId id="892" r:id="rId6"/>
    <p:sldId id="257" r:id="rId7"/>
    <p:sldId id="323" r:id="rId8"/>
    <p:sldId id="324" r:id="rId9"/>
    <p:sldId id="325" r:id="rId10"/>
    <p:sldId id="893" r:id="rId11"/>
    <p:sldId id="894" r:id="rId12"/>
    <p:sldId id="256" r:id="rId13"/>
    <p:sldId id="927" r:id="rId14"/>
    <p:sldId id="928" r:id="rId15"/>
    <p:sldId id="929" r:id="rId16"/>
    <p:sldId id="930" r:id="rId17"/>
    <p:sldId id="931" r:id="rId18"/>
    <p:sldId id="932" r:id="rId19"/>
    <p:sldId id="933" r:id="rId20"/>
    <p:sldId id="934" r:id="rId21"/>
    <p:sldId id="935" r:id="rId22"/>
    <p:sldId id="936" r:id="rId23"/>
    <p:sldId id="937" r:id="rId24"/>
    <p:sldId id="907" r:id="rId25"/>
    <p:sldId id="912" r:id="rId26"/>
    <p:sldId id="913" r:id="rId27"/>
    <p:sldId id="899" r:id="rId28"/>
    <p:sldId id="908" r:id="rId29"/>
    <p:sldId id="909" r:id="rId30"/>
    <p:sldId id="914" r:id="rId31"/>
    <p:sldId id="915" r:id="rId32"/>
    <p:sldId id="916" r:id="rId33"/>
    <p:sldId id="917" r:id="rId34"/>
    <p:sldId id="918" r:id="rId35"/>
    <p:sldId id="919" r:id="rId36"/>
    <p:sldId id="920" r:id="rId37"/>
    <p:sldId id="921" r:id="rId38"/>
    <p:sldId id="922" r:id="rId39"/>
    <p:sldId id="923" r:id="rId4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besh, Bohdan" initials="NB" lastIdx="1" clrIdx="0">
    <p:extLst>
      <p:ext uri="{19B8F6BF-5375-455C-9EA6-DF929625EA0E}">
        <p15:presenceInfo xmlns:p15="http://schemas.microsoft.com/office/powerpoint/2012/main" userId="S-1-5-21-2732034605-1931156061-4022686524-12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snapToObjects="1">
      <p:cViewPr varScale="1">
        <p:scale>
          <a:sx n="81" d="100"/>
          <a:sy n="81" d="100"/>
        </p:scale>
        <p:origin x="1386" y="84"/>
      </p:cViewPr>
      <p:guideLst>
        <p:guide orient="horz" pos="2160"/>
        <p:guide pos="2880"/>
      </p:guideLst>
    </p:cSldViewPr>
  </p:slideViewPr>
  <p:outlineViewPr>
    <p:cViewPr>
      <p:scale>
        <a:sx n="33" d="100"/>
        <a:sy n="33" d="100"/>
      </p:scale>
      <p:origin x="0" y="-41346"/>
    </p:cViewPr>
  </p:outlineViewPr>
  <p:notesTextViewPr>
    <p:cViewPr>
      <p:scale>
        <a:sx n="3" d="2"/>
        <a:sy n="3" d="2"/>
      </p:scale>
      <p:origin x="0" y="0"/>
    </p:cViewPr>
  </p:notesTextViewPr>
  <p:sorterViewPr>
    <p:cViewPr>
      <p:scale>
        <a:sx n="120" d="100"/>
        <a:sy n="120" d="100"/>
      </p:scale>
      <p:origin x="0" y="-20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C0CFBD1-594A-1C4A-A0D6-4C81E4618A72}" type="datetimeFigureOut">
              <a:rPr lang="en-US" smtClean="0"/>
              <a:t>1/30/2020</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817AEFEE-B566-5944-9713-603C98F64751}" type="slidenum">
              <a:rPr lang="en-US" smtClean="0"/>
              <a:t>‹#›</a:t>
            </a:fld>
            <a:endParaRPr lang="en-US" dirty="0"/>
          </a:p>
        </p:txBody>
      </p:sp>
    </p:spTree>
    <p:extLst>
      <p:ext uri="{BB962C8B-B14F-4D97-AF65-F5344CB8AC3E}">
        <p14:creationId xmlns:p14="http://schemas.microsoft.com/office/powerpoint/2010/main" val="1688524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1D1CC97-9CD6-4F43-8E2C-82FBEAB19AE9}" type="datetimeFigureOut">
              <a:rPr lang="en-US" smtClean="0"/>
              <a:t>1/30/2020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181AB320-695D-8B42-8F9E-366E782FCF12}" type="slidenum">
              <a:rPr lang="en-US" smtClean="0"/>
              <a:t>‹#›</a:t>
            </a:fld>
            <a:endParaRPr lang="en-US" dirty="0"/>
          </a:p>
        </p:txBody>
      </p:sp>
    </p:spTree>
    <p:extLst>
      <p:ext uri="{BB962C8B-B14F-4D97-AF65-F5344CB8AC3E}">
        <p14:creationId xmlns:p14="http://schemas.microsoft.com/office/powerpoint/2010/main" val="1454860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E02315-34B6-44E5-9F78-B9A57BF4C6BA}" type="slidenum">
              <a:rPr lang="en-US" smtClean="0"/>
              <a:pPr/>
              <a:t>3</a:t>
            </a:fld>
            <a:endParaRPr lang="en-US" dirty="0"/>
          </a:p>
        </p:txBody>
      </p:sp>
    </p:spTree>
    <p:extLst>
      <p:ext uri="{BB962C8B-B14F-4D97-AF65-F5344CB8AC3E}">
        <p14:creationId xmlns:p14="http://schemas.microsoft.com/office/powerpoint/2010/main" val="241787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AB320-695D-8B42-8F9E-366E782FCF12}" type="slidenum">
              <a:rPr lang="en-US" smtClean="0"/>
              <a:t>6</a:t>
            </a:fld>
            <a:endParaRPr lang="en-US" dirty="0"/>
          </a:p>
        </p:txBody>
      </p:sp>
    </p:spTree>
    <p:extLst>
      <p:ext uri="{BB962C8B-B14F-4D97-AF65-F5344CB8AC3E}">
        <p14:creationId xmlns:p14="http://schemas.microsoft.com/office/powerpoint/2010/main" val="286170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AB320-695D-8B42-8F9E-366E782FCF12}" type="slidenum">
              <a:rPr lang="en-US" smtClean="0"/>
              <a:t>7</a:t>
            </a:fld>
            <a:endParaRPr lang="en-US" dirty="0"/>
          </a:p>
        </p:txBody>
      </p:sp>
    </p:spTree>
    <p:extLst>
      <p:ext uri="{BB962C8B-B14F-4D97-AF65-F5344CB8AC3E}">
        <p14:creationId xmlns:p14="http://schemas.microsoft.com/office/powerpoint/2010/main" val="3394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AB320-695D-8B42-8F9E-366E782FCF12}" type="slidenum">
              <a:rPr lang="en-US" smtClean="0"/>
              <a:t>8</a:t>
            </a:fld>
            <a:endParaRPr lang="en-US" dirty="0"/>
          </a:p>
        </p:txBody>
      </p:sp>
    </p:spTree>
    <p:extLst>
      <p:ext uri="{BB962C8B-B14F-4D97-AF65-F5344CB8AC3E}">
        <p14:creationId xmlns:p14="http://schemas.microsoft.com/office/powerpoint/2010/main" val="284021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AB320-695D-8B42-8F9E-366E782FCF12}" type="slidenum">
              <a:rPr lang="en-US" smtClean="0"/>
              <a:t>9</a:t>
            </a:fld>
            <a:endParaRPr lang="en-US" dirty="0"/>
          </a:p>
        </p:txBody>
      </p:sp>
    </p:spTree>
    <p:extLst>
      <p:ext uri="{BB962C8B-B14F-4D97-AF65-F5344CB8AC3E}">
        <p14:creationId xmlns:p14="http://schemas.microsoft.com/office/powerpoint/2010/main" val="200379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AB320-695D-8B42-8F9E-366E782FCF12}" type="slidenum">
              <a:rPr lang="en-US" smtClean="0"/>
              <a:t>14</a:t>
            </a:fld>
            <a:endParaRPr lang="en-US" dirty="0"/>
          </a:p>
        </p:txBody>
      </p:sp>
    </p:spTree>
    <p:extLst>
      <p:ext uri="{BB962C8B-B14F-4D97-AF65-F5344CB8AC3E}">
        <p14:creationId xmlns:p14="http://schemas.microsoft.com/office/powerpoint/2010/main" val="92987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903B-93C1-4281-A248-C633F801AAB2}" type="slidenum">
              <a:rPr lang="en-US" smtClean="0"/>
              <a:t>29</a:t>
            </a:fld>
            <a:endParaRPr lang="en-US"/>
          </a:p>
        </p:txBody>
      </p:sp>
    </p:spTree>
    <p:extLst>
      <p:ext uri="{BB962C8B-B14F-4D97-AF65-F5344CB8AC3E}">
        <p14:creationId xmlns:p14="http://schemas.microsoft.com/office/powerpoint/2010/main" val="2455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AB320-695D-8B42-8F9E-366E782FCF12}" type="slidenum">
              <a:rPr lang="en-US" smtClean="0"/>
              <a:t>30</a:t>
            </a:fld>
            <a:endParaRPr lang="en-US" dirty="0"/>
          </a:p>
        </p:txBody>
      </p:sp>
    </p:spTree>
    <p:extLst>
      <p:ext uri="{BB962C8B-B14F-4D97-AF65-F5344CB8AC3E}">
        <p14:creationId xmlns:p14="http://schemas.microsoft.com/office/powerpoint/2010/main" val="168003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AB320-695D-8B42-8F9E-366E782FCF12}" type="slidenum">
              <a:rPr lang="en-US" smtClean="0"/>
              <a:t>33</a:t>
            </a:fld>
            <a:endParaRPr lang="en-US" dirty="0"/>
          </a:p>
        </p:txBody>
      </p:sp>
    </p:spTree>
    <p:extLst>
      <p:ext uri="{BB962C8B-B14F-4D97-AF65-F5344CB8AC3E}">
        <p14:creationId xmlns:p14="http://schemas.microsoft.com/office/powerpoint/2010/main" val="2657675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7431B-7674-4BF8-A87F-54CF307975FD}"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7B9E73-336B-FD4D-B522-7E376F2F25EE}" type="slidenum">
              <a:rPr lang="en-US" smtClean="0"/>
              <a:t>‹#›</a:t>
            </a:fld>
            <a:endParaRPr lang="en-US" dirty="0"/>
          </a:p>
        </p:txBody>
      </p:sp>
      <p:pic>
        <p:nvPicPr>
          <p:cNvPr id="7" name="Picture 6" descr="SCORE.jpg">
            <a:extLst>
              <a:ext uri="{FF2B5EF4-FFF2-40B4-BE49-F238E27FC236}">
                <a16:creationId xmlns:a16="http://schemas.microsoft.com/office/drawing/2014/main" id="{5E393340-E132-41EA-8BE1-13BF1E67F8C9}"/>
              </a:ext>
            </a:extLst>
          </p:cNvPr>
          <p:cNvPicPr/>
          <p:nvPr userDrawn="1"/>
        </p:nvPicPr>
        <p:blipFill>
          <a:blip r:embed="rId2" cstate="print"/>
          <a:srcRect/>
          <a:stretch>
            <a:fillRect/>
          </a:stretch>
        </p:blipFill>
        <p:spPr bwMode="auto">
          <a:xfrm>
            <a:off x="328633" y="314257"/>
            <a:ext cx="1699345" cy="1035586"/>
          </a:xfrm>
          <a:prstGeom prst="rect">
            <a:avLst/>
          </a:prstGeom>
          <a:noFill/>
          <a:ln w="9525">
            <a:noFill/>
            <a:miter lim="800000"/>
            <a:headEnd/>
            <a:tailEnd/>
          </a:ln>
        </p:spPr>
      </p:pic>
      <p:pic>
        <p:nvPicPr>
          <p:cNvPr id="8" name="Picture 7" descr="SCORE_Logo.png">
            <a:extLst>
              <a:ext uri="{FF2B5EF4-FFF2-40B4-BE49-F238E27FC236}">
                <a16:creationId xmlns:a16="http://schemas.microsoft.com/office/drawing/2014/main" id="{8A977E50-4E52-48D3-900D-BD01005F2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387" y="158654"/>
            <a:ext cx="1427414" cy="1441546"/>
          </a:xfrm>
          <a:prstGeom prst="rect">
            <a:avLst/>
          </a:prstGeom>
        </p:spPr>
      </p:pic>
    </p:spTree>
    <p:extLst>
      <p:ext uri="{BB962C8B-B14F-4D97-AF65-F5344CB8AC3E}">
        <p14:creationId xmlns:p14="http://schemas.microsoft.com/office/powerpoint/2010/main" val="238170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BAB8C-55FC-402A-8602-1895C87954E5}"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153816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70B397-9ACE-4716-BDCF-E79363831C2A}"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394591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69960" y="609600"/>
            <a:ext cx="5275385" cy="1143000"/>
          </a:xfrm>
        </p:spPr>
        <p:txBody>
          <a:body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F29DB1-9B2F-4C7A-A22A-7A534B1255DE}"/>
              </a:ext>
            </a:extLst>
          </p:cNvPr>
          <p:cNvSpPr>
            <a:spLocks noGrp="1" noChangeArrowheads="1"/>
          </p:cNvSpPr>
          <p:nvPr>
            <p:ph type="dt" sz="half" idx="10"/>
          </p:nvPr>
        </p:nvSpPr>
        <p:spPr>
          <a:ln/>
        </p:spPr>
        <p:txBody>
          <a:bodyPr/>
          <a:lstStyle>
            <a:lvl1pPr>
              <a:defRPr/>
            </a:lvl1pPr>
          </a:lstStyle>
          <a:p>
            <a:pPr>
              <a:defRPr/>
            </a:pPr>
            <a:fld id="{EEC0227F-0F79-455E-8DD8-027A7763EF39}" type="datetime1">
              <a:rPr lang="en-US" smtClean="0"/>
              <a:t>1/30/2020</a:t>
            </a:fld>
            <a:endParaRPr lang="en-US" dirty="0"/>
          </a:p>
        </p:txBody>
      </p:sp>
      <p:sp>
        <p:nvSpPr>
          <p:cNvPr id="6" name="Rectangle 5">
            <a:extLst>
              <a:ext uri="{FF2B5EF4-FFF2-40B4-BE49-F238E27FC236}">
                <a16:creationId xmlns:a16="http://schemas.microsoft.com/office/drawing/2014/main" id="{AD1D35C9-FEE7-4479-B0DB-E3047B6D9F1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19C45BD0-B23D-4C31-AFC3-E43035E6C19A}"/>
              </a:ext>
            </a:extLst>
          </p:cNvPr>
          <p:cNvSpPr>
            <a:spLocks noGrp="1" noChangeArrowheads="1"/>
          </p:cNvSpPr>
          <p:nvPr>
            <p:ph type="sldNum" sz="quarter" idx="12"/>
          </p:nvPr>
        </p:nvSpPr>
        <p:spPr>
          <a:ln/>
        </p:spPr>
        <p:txBody>
          <a:bodyPr/>
          <a:lstStyle>
            <a:lvl1pPr>
              <a:defRPr/>
            </a:lvl1pPr>
          </a:lstStyle>
          <a:p>
            <a:pPr>
              <a:defRPr/>
            </a:pPr>
            <a:fld id="{55FABECE-A8F4-421E-B3D0-6925736414DD}" type="slidenum">
              <a:rPr lang="en-US" altLang="en-US"/>
              <a:pPr>
                <a:defRPr/>
              </a:pPr>
              <a:t>‹#›</a:t>
            </a:fld>
            <a:endParaRPr lang="en-US" altLang="en-US" dirty="0"/>
          </a:p>
        </p:txBody>
      </p:sp>
    </p:spTree>
    <p:extLst>
      <p:ext uri="{BB962C8B-B14F-4D97-AF65-F5344CB8AC3E}">
        <p14:creationId xmlns:p14="http://schemas.microsoft.com/office/powerpoint/2010/main" val="363144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92F02-33FE-4DE2-8ECB-5B172DEFA1E0}"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3274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934DAD-32CE-4BFE-BEEA-89F7D1573CA0}"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293395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06EFC-25AB-450F-B935-C9B4639A25B0}" type="datetime1">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294213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DC7C30-A84F-4C0E-84B6-2BBF9E045CED}" type="datetime1">
              <a:rPr lang="en-US" smtClean="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142351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0D0D84-A186-439E-97CE-B125EC4E276E}" type="datetime1">
              <a:rPr lang="en-US" smtClean="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137778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01AC5-BDA0-45E0-BB2E-E2B4E75F4AF9}" type="datetime1">
              <a:rPr lang="en-US" smtClean="0"/>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25450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39023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537398"/>
            <a:ext cx="5111750" cy="45887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52281"/>
            <a:ext cx="3008313" cy="35738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CB7A5B6-FE37-4813-8526-499A03968B1A}" type="datetime1">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264474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76141"/>
            <a:ext cx="5486400" cy="3451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D9EB94-3064-44A5-91BC-B5726D3AE747}" type="datetime1">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7B9E73-336B-FD4D-B522-7E376F2F25EE}" type="slidenum">
              <a:rPr lang="en-US" smtClean="0"/>
              <a:t>‹#›</a:t>
            </a:fld>
            <a:endParaRPr lang="en-US" dirty="0"/>
          </a:p>
        </p:txBody>
      </p:sp>
    </p:spTree>
    <p:extLst>
      <p:ext uri="{BB962C8B-B14F-4D97-AF65-F5344CB8AC3E}">
        <p14:creationId xmlns:p14="http://schemas.microsoft.com/office/powerpoint/2010/main" val="62890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49864" y="274638"/>
            <a:ext cx="528543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2B329-A807-403D-A102-EF1190DB8652}" type="datetime1">
              <a:rPr lang="en-US" smtClean="0"/>
              <a:t>1/30/2020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B9E73-336B-FD4D-B522-7E376F2F25EE}" type="slidenum">
              <a:rPr lang="en-US" smtClean="0"/>
              <a:t>‹#›</a:t>
            </a:fld>
            <a:endParaRPr lang="en-US" dirty="0"/>
          </a:p>
        </p:txBody>
      </p:sp>
      <p:pic>
        <p:nvPicPr>
          <p:cNvPr id="7" name="Picture 6" descr="SCORE.jpg">
            <a:extLst>
              <a:ext uri="{FF2B5EF4-FFF2-40B4-BE49-F238E27FC236}">
                <a16:creationId xmlns:a16="http://schemas.microsoft.com/office/drawing/2014/main" id="{BF3DFA8C-D33E-4CC3-8CCA-B53D534FAF0C}"/>
              </a:ext>
            </a:extLst>
          </p:cNvPr>
          <p:cNvPicPr/>
          <p:nvPr userDrawn="1"/>
        </p:nvPicPr>
        <p:blipFill>
          <a:blip r:embed="rId14" cstate="print"/>
          <a:srcRect/>
          <a:stretch>
            <a:fillRect/>
          </a:stretch>
        </p:blipFill>
        <p:spPr bwMode="auto">
          <a:xfrm>
            <a:off x="328633" y="314257"/>
            <a:ext cx="1699345" cy="1035586"/>
          </a:xfrm>
          <a:prstGeom prst="rect">
            <a:avLst/>
          </a:prstGeom>
          <a:noFill/>
          <a:ln w="9525">
            <a:noFill/>
            <a:miter lim="800000"/>
            <a:headEnd/>
            <a:tailEnd/>
          </a:ln>
        </p:spPr>
      </p:pic>
      <p:pic>
        <p:nvPicPr>
          <p:cNvPr id="8" name="Picture 7" descr="SCORE_Logo.png">
            <a:extLst>
              <a:ext uri="{FF2B5EF4-FFF2-40B4-BE49-F238E27FC236}">
                <a16:creationId xmlns:a16="http://schemas.microsoft.com/office/drawing/2014/main" id="{4DC65546-052D-49ED-9D3D-46E24F37086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259387" y="158654"/>
            <a:ext cx="1427414" cy="1441546"/>
          </a:xfrm>
          <a:prstGeom prst="rect">
            <a:avLst/>
          </a:prstGeom>
        </p:spPr>
      </p:pic>
    </p:spTree>
    <p:extLst>
      <p:ext uri="{BB962C8B-B14F-4D97-AF65-F5344CB8AC3E}">
        <p14:creationId xmlns:p14="http://schemas.microsoft.com/office/powerpoint/2010/main" val="305994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C3E 2019 Workshop Summary</a:t>
            </a:r>
          </a:p>
        </p:txBody>
      </p:sp>
      <p:sp>
        <p:nvSpPr>
          <p:cNvPr id="3" name="Subtitle 2"/>
          <p:cNvSpPr>
            <a:spLocks noGrp="1"/>
          </p:cNvSpPr>
          <p:nvPr>
            <p:ph type="subTitle" idx="1"/>
          </p:nvPr>
        </p:nvSpPr>
        <p:spPr/>
        <p:txBody>
          <a:bodyPr>
            <a:normAutofit fontScale="70000" lnSpcReduction="20000"/>
          </a:bodyPr>
          <a:lstStyle/>
          <a:p>
            <a:r>
              <a:rPr lang="en-US" dirty="0"/>
              <a:t>Computational Cybersecurity in </a:t>
            </a:r>
          </a:p>
          <a:p>
            <a:r>
              <a:rPr lang="en-US" dirty="0"/>
              <a:t>Compromised Environments (C3E)</a:t>
            </a:r>
          </a:p>
          <a:p>
            <a:endParaRPr lang="en-US" dirty="0"/>
          </a:p>
          <a:p>
            <a:endParaRPr lang="en-US" dirty="0"/>
          </a:p>
          <a:p>
            <a:r>
              <a:rPr lang="en-US" dirty="0"/>
              <a:t>December 6, 2019</a:t>
            </a:r>
          </a:p>
        </p:txBody>
      </p:sp>
      <p:pic>
        <p:nvPicPr>
          <p:cNvPr id="4" name="Picture 3" descr="SCORE.jpg"/>
          <p:cNvPicPr/>
          <p:nvPr/>
        </p:nvPicPr>
        <p:blipFill>
          <a:blip r:embed="rId2" cstate="print"/>
          <a:srcRect/>
          <a:stretch>
            <a:fillRect/>
          </a:stretch>
        </p:blipFill>
        <p:spPr bwMode="auto">
          <a:xfrm>
            <a:off x="328633" y="314257"/>
            <a:ext cx="1699345" cy="1035586"/>
          </a:xfrm>
          <a:prstGeom prst="rect">
            <a:avLst/>
          </a:prstGeom>
          <a:noFill/>
          <a:ln w="9525">
            <a:noFill/>
            <a:miter lim="800000"/>
            <a:headEnd/>
            <a:tailEnd/>
          </a:ln>
        </p:spPr>
      </p:pic>
      <p:pic>
        <p:nvPicPr>
          <p:cNvPr id="5" name="Picture 4" descr="SCORE_Logo.png">
            <a:extLst>
              <a:ext uri="{FF2B5EF4-FFF2-40B4-BE49-F238E27FC236}">
                <a16:creationId xmlns:a16="http://schemas.microsoft.com/office/drawing/2014/main" id="{97B7980C-CA72-FB46-B2A7-4754FD14B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387" y="158654"/>
            <a:ext cx="1427414" cy="1441546"/>
          </a:xfrm>
          <a:prstGeom prst="rect">
            <a:avLst/>
          </a:prstGeom>
        </p:spPr>
      </p:pic>
      <p:sp>
        <p:nvSpPr>
          <p:cNvPr id="10" name="Date Placeholder 9">
            <a:extLst>
              <a:ext uri="{FF2B5EF4-FFF2-40B4-BE49-F238E27FC236}">
                <a16:creationId xmlns:a16="http://schemas.microsoft.com/office/drawing/2014/main" id="{971BD7D8-98DA-4B5A-B3D7-BEC7E6E5E572}"/>
              </a:ext>
            </a:extLst>
          </p:cNvPr>
          <p:cNvSpPr>
            <a:spLocks noGrp="1"/>
          </p:cNvSpPr>
          <p:nvPr>
            <p:ph type="dt" sz="half" idx="10"/>
          </p:nvPr>
        </p:nvSpPr>
        <p:spPr/>
        <p:txBody>
          <a:bodyPr/>
          <a:lstStyle/>
          <a:p>
            <a:fld id="{12A9A7B4-2AF8-4DBB-862A-4A409FB05FEF}" type="datetime1">
              <a:rPr lang="en-US" smtClean="0"/>
              <a:t>1/30/2020</a:t>
            </a:fld>
            <a:endParaRPr lang="en-US" dirty="0"/>
          </a:p>
        </p:txBody>
      </p:sp>
      <p:sp>
        <p:nvSpPr>
          <p:cNvPr id="11" name="Slide Number Placeholder 10">
            <a:extLst>
              <a:ext uri="{FF2B5EF4-FFF2-40B4-BE49-F238E27FC236}">
                <a16:creationId xmlns:a16="http://schemas.microsoft.com/office/drawing/2014/main" id="{00B5B301-B550-4FBA-83AE-7FBF14DA3D1E}"/>
              </a:ext>
            </a:extLst>
          </p:cNvPr>
          <p:cNvSpPr>
            <a:spLocks noGrp="1"/>
          </p:cNvSpPr>
          <p:nvPr>
            <p:ph type="sldNum" sz="quarter" idx="12"/>
          </p:nvPr>
        </p:nvSpPr>
        <p:spPr/>
        <p:txBody>
          <a:bodyPr/>
          <a:lstStyle/>
          <a:p>
            <a:fld id="{0A7B9E73-336B-FD4D-B522-7E376F2F25EE}" type="slidenum">
              <a:rPr lang="en-US" smtClean="0"/>
              <a:t>1</a:t>
            </a:fld>
            <a:endParaRPr lang="en-US" dirty="0"/>
          </a:p>
        </p:txBody>
      </p:sp>
    </p:spTree>
    <p:extLst>
      <p:ext uri="{BB962C8B-B14F-4D97-AF65-F5344CB8AC3E}">
        <p14:creationId xmlns:p14="http://schemas.microsoft.com/office/powerpoint/2010/main" val="207148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0717-0B43-4D75-A74D-DA8251918118}"/>
              </a:ext>
            </a:extLst>
          </p:cNvPr>
          <p:cNvSpPr>
            <a:spLocks noGrp="1"/>
          </p:cNvSpPr>
          <p:nvPr>
            <p:ph type="title"/>
          </p:nvPr>
        </p:nvSpPr>
        <p:spPr/>
        <p:txBody>
          <a:bodyPr/>
          <a:lstStyle/>
          <a:p>
            <a:r>
              <a:rPr lang="en-US" dirty="0"/>
              <a:t>Invited Talks</a:t>
            </a:r>
          </a:p>
        </p:txBody>
      </p:sp>
      <p:sp>
        <p:nvSpPr>
          <p:cNvPr id="3" name="Content Placeholder 2">
            <a:extLst>
              <a:ext uri="{FF2B5EF4-FFF2-40B4-BE49-F238E27FC236}">
                <a16:creationId xmlns:a16="http://schemas.microsoft.com/office/drawing/2014/main" id="{D9AFDD6A-6DE4-4435-90D0-49513D21973C}"/>
              </a:ext>
            </a:extLst>
          </p:cNvPr>
          <p:cNvSpPr>
            <a:spLocks noGrp="1"/>
          </p:cNvSpPr>
          <p:nvPr>
            <p:ph idx="1"/>
          </p:nvPr>
        </p:nvSpPr>
        <p:spPr/>
        <p:txBody>
          <a:bodyPr>
            <a:normAutofit fontScale="85000" lnSpcReduction="20000"/>
          </a:bodyPr>
          <a:lstStyle/>
          <a:p>
            <a:pPr lvl="0"/>
            <a:r>
              <a:rPr lang="en-US" dirty="0"/>
              <a:t>David Burke – Human-Machine Teaming: Theme and Variations</a:t>
            </a:r>
          </a:p>
          <a:p>
            <a:pPr lvl="0"/>
            <a:r>
              <a:rPr lang="en-US" dirty="0"/>
              <a:t>Col Benjamin Ring – Data Driven Decisions</a:t>
            </a:r>
          </a:p>
          <a:p>
            <a:pPr lvl="0"/>
            <a:r>
              <a:rPr lang="en-US" dirty="0"/>
              <a:t>Coty Gonzalez – Role of Deception in Attack Decisions Using Cybersecurity Scenarios</a:t>
            </a:r>
          </a:p>
          <a:p>
            <a:pPr lvl="0"/>
            <a:r>
              <a:rPr lang="en-US" dirty="0"/>
              <a:t>William W Streilein – Role of Cognitive Fatigue and Overload in Facilitating Cognitive Compromise</a:t>
            </a:r>
          </a:p>
          <a:p>
            <a:pPr lvl="0"/>
            <a:r>
              <a:rPr lang="en-US" dirty="0"/>
              <a:t>Rebecca Goolsby – Human, Bots and Cyborgs: Social Cyber Behavior and the Challenge of Online Influence</a:t>
            </a:r>
          </a:p>
          <a:p>
            <a:pPr lvl="0"/>
            <a:r>
              <a:rPr lang="en-US" dirty="0"/>
              <a:t>Patrick Lincoln – Engineering Teams of Humans and Machines</a:t>
            </a:r>
          </a:p>
        </p:txBody>
      </p:sp>
      <p:sp>
        <p:nvSpPr>
          <p:cNvPr id="4" name="Date Placeholder 3">
            <a:extLst>
              <a:ext uri="{FF2B5EF4-FFF2-40B4-BE49-F238E27FC236}">
                <a16:creationId xmlns:a16="http://schemas.microsoft.com/office/drawing/2014/main" id="{220B83AD-8A0A-48A3-A2F7-13817737B298}"/>
              </a:ext>
            </a:extLst>
          </p:cNvPr>
          <p:cNvSpPr>
            <a:spLocks noGrp="1"/>
          </p:cNvSpPr>
          <p:nvPr>
            <p:ph type="dt" sz="half" idx="10"/>
          </p:nvPr>
        </p:nvSpPr>
        <p:spPr/>
        <p:txBody>
          <a:bodyPr/>
          <a:lstStyle/>
          <a:p>
            <a:fld id="{3FE4B13A-98C0-4D95-B52A-83FAED8A923D}" type="datetime1">
              <a:rPr lang="en-US" smtClean="0"/>
              <a:t>1/30/2020</a:t>
            </a:fld>
            <a:endParaRPr lang="en-US" dirty="0"/>
          </a:p>
        </p:txBody>
      </p:sp>
      <p:sp>
        <p:nvSpPr>
          <p:cNvPr id="5" name="Slide Number Placeholder 4">
            <a:extLst>
              <a:ext uri="{FF2B5EF4-FFF2-40B4-BE49-F238E27FC236}">
                <a16:creationId xmlns:a16="http://schemas.microsoft.com/office/drawing/2014/main" id="{B683CD9E-E205-4FFF-8098-B1F95790B1E4}"/>
              </a:ext>
            </a:extLst>
          </p:cNvPr>
          <p:cNvSpPr>
            <a:spLocks noGrp="1"/>
          </p:cNvSpPr>
          <p:nvPr>
            <p:ph type="sldNum" sz="quarter" idx="12"/>
          </p:nvPr>
        </p:nvSpPr>
        <p:spPr/>
        <p:txBody>
          <a:bodyPr/>
          <a:lstStyle/>
          <a:p>
            <a:fld id="{85F723C3-D0DB-4559-A289-3BE910849772}" type="slidenum">
              <a:rPr lang="en-US" smtClean="0"/>
              <a:pPr/>
              <a:t>10</a:t>
            </a:fld>
            <a:endParaRPr lang="en-US" dirty="0"/>
          </a:p>
        </p:txBody>
      </p:sp>
    </p:spTree>
    <p:extLst>
      <p:ext uri="{BB962C8B-B14F-4D97-AF65-F5344CB8AC3E}">
        <p14:creationId xmlns:p14="http://schemas.microsoft.com/office/powerpoint/2010/main" val="408190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7E05-1184-4811-9C18-406222FE0464}"/>
              </a:ext>
            </a:extLst>
          </p:cNvPr>
          <p:cNvSpPr>
            <a:spLocks noGrp="1"/>
          </p:cNvSpPr>
          <p:nvPr>
            <p:ph type="ctrTitle"/>
          </p:nvPr>
        </p:nvSpPr>
        <p:spPr/>
        <p:txBody>
          <a:bodyPr/>
          <a:lstStyle/>
          <a:p>
            <a:r>
              <a:rPr lang="en-US" dirty="0"/>
              <a:t>Track Outcomes</a:t>
            </a:r>
          </a:p>
        </p:txBody>
      </p:sp>
      <p:sp>
        <p:nvSpPr>
          <p:cNvPr id="12" name="Subtitle 11">
            <a:extLst>
              <a:ext uri="{FF2B5EF4-FFF2-40B4-BE49-F238E27FC236}">
                <a16:creationId xmlns:a16="http://schemas.microsoft.com/office/drawing/2014/main" id="{F5B10D7F-1519-4718-9E0D-09C1A67392D2}"/>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624A5E2D-0AE6-4D08-97D6-E693A76EAFBE}"/>
              </a:ext>
            </a:extLst>
          </p:cNvPr>
          <p:cNvSpPr>
            <a:spLocks noGrp="1"/>
          </p:cNvSpPr>
          <p:nvPr>
            <p:ph type="dt" sz="half" idx="10"/>
          </p:nvPr>
        </p:nvSpPr>
        <p:spPr/>
        <p:txBody>
          <a:bodyPr/>
          <a:lstStyle/>
          <a:p>
            <a:fld id="{7E7753B1-A3B6-427D-98E8-B538E833F2E9}" type="datetime1">
              <a:rPr lang="en-US" smtClean="0"/>
              <a:t>1/30/2020</a:t>
            </a:fld>
            <a:endParaRPr lang="en-US" dirty="0"/>
          </a:p>
        </p:txBody>
      </p:sp>
      <p:sp>
        <p:nvSpPr>
          <p:cNvPr id="5" name="Slide Number Placeholder 4">
            <a:extLst>
              <a:ext uri="{FF2B5EF4-FFF2-40B4-BE49-F238E27FC236}">
                <a16:creationId xmlns:a16="http://schemas.microsoft.com/office/drawing/2014/main" id="{2C92B2E1-8CED-4D9E-8CF5-CB76A13DDB29}"/>
              </a:ext>
            </a:extLst>
          </p:cNvPr>
          <p:cNvSpPr>
            <a:spLocks noGrp="1"/>
          </p:cNvSpPr>
          <p:nvPr>
            <p:ph type="sldNum" sz="quarter" idx="12"/>
          </p:nvPr>
        </p:nvSpPr>
        <p:spPr/>
        <p:txBody>
          <a:bodyPr/>
          <a:lstStyle/>
          <a:p>
            <a:fld id="{85F723C3-D0DB-4559-A289-3BE910849772}" type="slidenum">
              <a:rPr lang="en-US" smtClean="0"/>
              <a:pPr/>
              <a:t>11</a:t>
            </a:fld>
            <a:endParaRPr lang="en-US" dirty="0"/>
          </a:p>
        </p:txBody>
      </p:sp>
    </p:spTree>
    <p:extLst>
      <p:ext uri="{BB962C8B-B14F-4D97-AF65-F5344CB8AC3E}">
        <p14:creationId xmlns:p14="http://schemas.microsoft.com/office/powerpoint/2010/main" val="145881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Cognitive Security Track Results</a:t>
            </a:r>
          </a:p>
        </p:txBody>
      </p:sp>
      <p:sp>
        <p:nvSpPr>
          <p:cNvPr id="3" name="Subtitle 2"/>
          <p:cNvSpPr>
            <a:spLocks noGrp="1"/>
          </p:cNvSpPr>
          <p:nvPr>
            <p:ph type="subTitle" idx="1"/>
          </p:nvPr>
        </p:nvSpPr>
        <p:spPr/>
        <p:txBody>
          <a:bodyPr/>
          <a:lstStyle/>
          <a:p>
            <a:r>
              <a:rPr lang="en-US" dirty="0"/>
              <a:t>Kimberly Ferguson-Walter (NSA R2)</a:t>
            </a:r>
          </a:p>
          <a:p>
            <a:r>
              <a:rPr lang="en-US" dirty="0"/>
              <a:t>Adam Hill (UC Berkeley)</a:t>
            </a:r>
          </a:p>
          <a:p>
            <a:r>
              <a:rPr lang="en-US" dirty="0"/>
              <a:t>Palvi Aggarwal (CMU)</a:t>
            </a:r>
          </a:p>
        </p:txBody>
      </p:sp>
      <p:sp>
        <p:nvSpPr>
          <p:cNvPr id="4" name="Date Placeholder 3">
            <a:extLst>
              <a:ext uri="{FF2B5EF4-FFF2-40B4-BE49-F238E27FC236}">
                <a16:creationId xmlns:a16="http://schemas.microsoft.com/office/drawing/2014/main" id="{029FC250-D334-456C-A251-65F9D0E1EB81}"/>
              </a:ext>
            </a:extLst>
          </p:cNvPr>
          <p:cNvSpPr>
            <a:spLocks noGrp="1"/>
          </p:cNvSpPr>
          <p:nvPr>
            <p:ph type="dt" sz="half" idx="10"/>
          </p:nvPr>
        </p:nvSpPr>
        <p:spPr/>
        <p:txBody>
          <a:bodyPr/>
          <a:lstStyle/>
          <a:p>
            <a:fld id="{B673E7F1-5952-4661-81D8-3C121C7A46E1}" type="datetime1">
              <a:rPr lang="en-US" smtClean="0"/>
              <a:t>1/30/2020</a:t>
            </a:fld>
            <a:endParaRPr lang="en-US" dirty="0"/>
          </a:p>
        </p:txBody>
      </p:sp>
      <p:sp>
        <p:nvSpPr>
          <p:cNvPr id="5" name="Slide Number Placeholder 4">
            <a:extLst>
              <a:ext uri="{FF2B5EF4-FFF2-40B4-BE49-F238E27FC236}">
                <a16:creationId xmlns:a16="http://schemas.microsoft.com/office/drawing/2014/main" id="{2F5F03A3-5696-464F-BB89-D19346B3DB2A}"/>
              </a:ext>
            </a:extLst>
          </p:cNvPr>
          <p:cNvSpPr>
            <a:spLocks noGrp="1"/>
          </p:cNvSpPr>
          <p:nvPr>
            <p:ph type="sldNum" sz="quarter" idx="12"/>
          </p:nvPr>
        </p:nvSpPr>
        <p:spPr/>
        <p:txBody>
          <a:bodyPr/>
          <a:lstStyle/>
          <a:p>
            <a:fld id="{C1156BDC-39D2-0144-A6F1-BC1D1723C4EE}" type="slidenum">
              <a:rPr lang="en-US" smtClean="0"/>
              <a:pPr/>
              <a:t>12</a:t>
            </a:fld>
            <a:endParaRPr lang="en-US" dirty="0"/>
          </a:p>
        </p:txBody>
      </p:sp>
    </p:spTree>
    <p:extLst>
      <p:ext uri="{BB962C8B-B14F-4D97-AF65-F5344CB8AC3E}">
        <p14:creationId xmlns:p14="http://schemas.microsoft.com/office/powerpoint/2010/main" val="428885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Cognitive Security</a:t>
            </a:r>
            <a:r>
              <a:rPr lang="en-US" baseline="0" dirty="0"/>
              <a:t> Track</a:t>
            </a:r>
            <a:endParaRPr lang="en-US" dirty="0"/>
          </a:p>
        </p:txBody>
      </p:sp>
      <p:sp>
        <p:nvSpPr>
          <p:cNvPr id="3" name="Content Placeholder 2"/>
          <p:cNvSpPr>
            <a:spLocks noGrp="1"/>
          </p:cNvSpPr>
          <p:nvPr>
            <p:ph idx="1"/>
          </p:nvPr>
        </p:nvSpPr>
        <p:spPr/>
        <p:txBody>
          <a:bodyPr>
            <a:normAutofit fontScale="70000" lnSpcReduction="20000"/>
          </a:bodyPr>
          <a:lstStyle/>
          <a:p>
            <a:r>
              <a:rPr lang="en-US" dirty="0"/>
              <a:t>Humans are subject to cognitive limitations and bias, which leads to lower quality decision making and bad decisions. </a:t>
            </a:r>
          </a:p>
          <a:p>
            <a:r>
              <a:rPr lang="en-US" dirty="0"/>
              <a:t>Cyber attackers take advantage "cognitive biases" to launch various attacks. </a:t>
            </a:r>
          </a:p>
          <a:p>
            <a:r>
              <a:rPr lang="en-US" dirty="0"/>
              <a:t>Improved understanding of cognitive biases in cyber domain could be used to strengthen cybersecurity. </a:t>
            </a:r>
          </a:p>
          <a:p>
            <a:r>
              <a:rPr lang="en-US" dirty="0"/>
              <a:t>Network owners &amp; defenders can use the “home-field advantage” to present information to attackers to exacerbate innate human biases in order to delay, disrupt, or deter the attack. </a:t>
            </a:r>
          </a:p>
          <a:p>
            <a:r>
              <a:rPr lang="en-US" dirty="0"/>
              <a:t>Improve the cognitive security of a relevant population by detecting and mitigating individual and group-level biases. </a:t>
            </a:r>
          </a:p>
          <a:p>
            <a:r>
              <a:rPr lang="en-US" dirty="0"/>
              <a:t>Explore means to detect and mitigate biases; decision-making processes at risk; and methods for exploit biases in attackers</a:t>
            </a:r>
          </a:p>
          <a:p>
            <a:r>
              <a:rPr lang="en-US" dirty="0"/>
              <a:t>Track leads: Adam Hill, Kim Ferguson-Walter, Palvi Agarwall</a:t>
            </a:r>
          </a:p>
        </p:txBody>
      </p:sp>
      <p:pic>
        <p:nvPicPr>
          <p:cNvPr id="4" name="Picture 3" descr="SCORE.jpg"/>
          <p:cNvPicPr/>
          <p:nvPr/>
        </p:nvPicPr>
        <p:blipFill>
          <a:blip r:embed="rId2" cstate="print"/>
          <a:srcRect/>
          <a:stretch>
            <a:fillRect/>
          </a:stretch>
        </p:blipFill>
        <p:spPr bwMode="auto">
          <a:xfrm>
            <a:off x="328633" y="314257"/>
            <a:ext cx="1699345" cy="1035586"/>
          </a:xfrm>
          <a:prstGeom prst="rect">
            <a:avLst/>
          </a:prstGeom>
          <a:noFill/>
          <a:ln w="9525">
            <a:noFill/>
            <a:miter lim="800000"/>
            <a:headEnd/>
            <a:tailEnd/>
          </a:ln>
        </p:spPr>
      </p:pic>
      <p:pic>
        <p:nvPicPr>
          <p:cNvPr id="5" name="Picture 4" descr="SCOR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387" y="158654"/>
            <a:ext cx="1427414" cy="1441546"/>
          </a:xfrm>
          <a:prstGeom prst="rect">
            <a:avLst/>
          </a:prstGeom>
        </p:spPr>
      </p:pic>
      <p:sp>
        <p:nvSpPr>
          <p:cNvPr id="10" name="Date Placeholder 9">
            <a:extLst>
              <a:ext uri="{FF2B5EF4-FFF2-40B4-BE49-F238E27FC236}">
                <a16:creationId xmlns:a16="http://schemas.microsoft.com/office/drawing/2014/main" id="{A8604F87-AC74-4A72-A46C-DB0BFD054944}"/>
              </a:ext>
            </a:extLst>
          </p:cNvPr>
          <p:cNvSpPr>
            <a:spLocks noGrp="1"/>
          </p:cNvSpPr>
          <p:nvPr>
            <p:ph type="dt" sz="half" idx="10"/>
          </p:nvPr>
        </p:nvSpPr>
        <p:spPr/>
        <p:txBody>
          <a:bodyPr/>
          <a:lstStyle/>
          <a:p>
            <a:fld id="{355168F1-03AD-443C-9CF4-B00A6409251F}" type="datetime1">
              <a:rPr lang="en-US" smtClean="0"/>
              <a:t>1/30/2020</a:t>
            </a:fld>
            <a:endParaRPr lang="en-US" dirty="0"/>
          </a:p>
        </p:txBody>
      </p:sp>
      <p:sp>
        <p:nvSpPr>
          <p:cNvPr id="11" name="Slide Number Placeholder 10">
            <a:extLst>
              <a:ext uri="{FF2B5EF4-FFF2-40B4-BE49-F238E27FC236}">
                <a16:creationId xmlns:a16="http://schemas.microsoft.com/office/drawing/2014/main" id="{39082025-FB02-4AD5-99E0-C0A5E329EE66}"/>
              </a:ext>
            </a:extLst>
          </p:cNvPr>
          <p:cNvSpPr>
            <a:spLocks noGrp="1"/>
          </p:cNvSpPr>
          <p:nvPr>
            <p:ph type="sldNum" sz="quarter" idx="12"/>
          </p:nvPr>
        </p:nvSpPr>
        <p:spPr/>
        <p:txBody>
          <a:bodyPr/>
          <a:lstStyle/>
          <a:p>
            <a:fld id="{0A7B9E73-336B-FD4D-B522-7E376F2F25EE}" type="slidenum">
              <a:rPr lang="en-US" smtClean="0"/>
              <a:t>13</a:t>
            </a:fld>
            <a:endParaRPr lang="en-US" dirty="0"/>
          </a:p>
        </p:txBody>
      </p:sp>
    </p:spTree>
    <p:extLst>
      <p:ext uri="{BB962C8B-B14F-4D97-AF65-F5344CB8AC3E}">
        <p14:creationId xmlns:p14="http://schemas.microsoft.com/office/powerpoint/2010/main" val="74889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7284-47C2-49D5-9096-D037675A6836}"/>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52BC2B53-1658-4709-B978-D3EAB2DB9509}"/>
              </a:ext>
            </a:extLst>
          </p:cNvPr>
          <p:cNvSpPr>
            <a:spLocks noGrp="1"/>
          </p:cNvSpPr>
          <p:nvPr>
            <p:ph idx="1"/>
          </p:nvPr>
        </p:nvSpPr>
        <p:spPr/>
        <p:txBody>
          <a:bodyPr/>
          <a:lstStyle/>
          <a:p>
            <a:r>
              <a:rPr lang="en-US" dirty="0"/>
              <a:t>Four Track Sessions</a:t>
            </a:r>
          </a:p>
          <a:p>
            <a:r>
              <a:rPr lang="en-US" dirty="0"/>
              <a:t>Guiding Questions</a:t>
            </a:r>
          </a:p>
          <a:p>
            <a:pPr lvl="1"/>
            <a:r>
              <a:rPr lang="en-US" dirty="0"/>
              <a:t>How to take advantage of the attacker’s cognitive biases for adaptive and personalized defense?</a:t>
            </a:r>
          </a:p>
          <a:p>
            <a:pPr lvl="1"/>
            <a:r>
              <a:rPr lang="en-US" dirty="0"/>
              <a:t>How to detect and mitigate biases to ensure security?</a:t>
            </a:r>
          </a:p>
          <a:p>
            <a:pPr lvl="0"/>
            <a:r>
              <a:rPr lang="en-US" dirty="0"/>
              <a:t>Focus on Developing Research Proposal and Challenge Problem Ideas</a:t>
            </a:r>
          </a:p>
        </p:txBody>
      </p:sp>
      <p:sp>
        <p:nvSpPr>
          <p:cNvPr id="4" name="Date Placeholder 3">
            <a:extLst>
              <a:ext uri="{FF2B5EF4-FFF2-40B4-BE49-F238E27FC236}">
                <a16:creationId xmlns:a16="http://schemas.microsoft.com/office/drawing/2014/main" id="{338E56B7-18B4-450C-8FF2-3537700EF27F}"/>
              </a:ext>
            </a:extLst>
          </p:cNvPr>
          <p:cNvSpPr>
            <a:spLocks noGrp="1"/>
          </p:cNvSpPr>
          <p:nvPr>
            <p:ph type="dt" sz="half" idx="10"/>
          </p:nvPr>
        </p:nvSpPr>
        <p:spPr/>
        <p:txBody>
          <a:bodyPr/>
          <a:lstStyle/>
          <a:p>
            <a:fld id="{57D887EF-0DC3-4A43-B199-2E974F0260E7}" type="datetime1">
              <a:rPr lang="en-US" smtClean="0"/>
              <a:t>1/30/2020</a:t>
            </a:fld>
            <a:endParaRPr lang="en-US" dirty="0"/>
          </a:p>
        </p:txBody>
      </p:sp>
      <p:sp>
        <p:nvSpPr>
          <p:cNvPr id="5" name="Slide Number Placeholder 4">
            <a:extLst>
              <a:ext uri="{FF2B5EF4-FFF2-40B4-BE49-F238E27FC236}">
                <a16:creationId xmlns:a16="http://schemas.microsoft.com/office/drawing/2014/main" id="{1F9A7B3F-5994-4B7F-9B2A-AB27C26A5336}"/>
              </a:ext>
            </a:extLst>
          </p:cNvPr>
          <p:cNvSpPr>
            <a:spLocks noGrp="1"/>
          </p:cNvSpPr>
          <p:nvPr>
            <p:ph type="sldNum" sz="quarter" idx="12"/>
          </p:nvPr>
        </p:nvSpPr>
        <p:spPr/>
        <p:txBody>
          <a:bodyPr/>
          <a:lstStyle/>
          <a:p>
            <a:fld id="{85F723C3-D0DB-4559-A289-3BE910849772}" type="slidenum">
              <a:rPr lang="en-US" smtClean="0"/>
              <a:pPr/>
              <a:t>14</a:t>
            </a:fld>
            <a:endParaRPr lang="en-US" dirty="0"/>
          </a:p>
        </p:txBody>
      </p:sp>
    </p:spTree>
    <p:extLst>
      <p:ext uri="{BB962C8B-B14F-4D97-AF65-F5344CB8AC3E}">
        <p14:creationId xmlns:p14="http://schemas.microsoft.com/office/powerpoint/2010/main" val="123237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F657CE-631F-46CB-AD6C-A80E5C882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01"/>
            <a:ext cx="4114800" cy="3892600"/>
          </a:xfrm>
          <a:prstGeom prst="rect">
            <a:avLst/>
          </a:prstGeom>
        </p:spPr>
      </p:pic>
      <p:sp>
        <p:nvSpPr>
          <p:cNvPr id="3" name="Title 2">
            <a:extLst>
              <a:ext uri="{FF2B5EF4-FFF2-40B4-BE49-F238E27FC236}">
                <a16:creationId xmlns:a16="http://schemas.microsoft.com/office/drawing/2014/main" id="{DDEB4FDD-0F5E-4C69-BD2D-CC0923020850}"/>
              </a:ext>
            </a:extLst>
          </p:cNvPr>
          <p:cNvSpPr>
            <a:spLocks noGrp="1"/>
          </p:cNvSpPr>
          <p:nvPr>
            <p:ph type="title"/>
          </p:nvPr>
        </p:nvSpPr>
        <p:spPr/>
        <p:txBody>
          <a:bodyPr/>
          <a:lstStyle/>
          <a:p>
            <a:r>
              <a:rPr lang="en-US" dirty="0"/>
              <a:t>Track Sessions</a:t>
            </a:r>
          </a:p>
        </p:txBody>
      </p:sp>
      <p:sp>
        <p:nvSpPr>
          <p:cNvPr id="12" name="Text Placeholder 11">
            <a:extLst>
              <a:ext uri="{FF2B5EF4-FFF2-40B4-BE49-F238E27FC236}">
                <a16:creationId xmlns:a16="http://schemas.microsoft.com/office/drawing/2014/main" id="{E84A7FF9-431A-461D-810F-917EA25DD88E}"/>
              </a:ext>
            </a:extLst>
          </p:cNvPr>
          <p:cNvSpPr>
            <a:spLocks noGrp="1"/>
          </p:cNvSpPr>
          <p:nvPr>
            <p:ph type="body" sz="half" idx="2"/>
          </p:nvPr>
        </p:nvSpPr>
        <p:spPr/>
        <p:txBody>
          <a:bodyPr>
            <a:normAutofit fontScale="62500" lnSpcReduction="20000"/>
          </a:bodyPr>
          <a:lstStyle/>
          <a:p>
            <a:r>
              <a:rPr lang="en-US" dirty="0"/>
              <a:t>Session 1</a:t>
            </a:r>
          </a:p>
          <a:p>
            <a:pPr lvl="1"/>
            <a:r>
              <a:rPr lang="en-US" dirty="0"/>
              <a:t>General Discussions on Guiding Questions</a:t>
            </a:r>
          </a:p>
          <a:p>
            <a:pPr lvl="1"/>
            <a:r>
              <a:rPr lang="en-US" dirty="0"/>
              <a:t>Develop Focus Questions</a:t>
            </a:r>
          </a:p>
          <a:p>
            <a:pPr lvl="1"/>
            <a:r>
              <a:rPr lang="en-US" dirty="0"/>
              <a:t>Assign and Split Into Subgroups</a:t>
            </a:r>
          </a:p>
          <a:p>
            <a:r>
              <a:rPr lang="en-US" dirty="0"/>
              <a:t>Session 2 </a:t>
            </a:r>
          </a:p>
          <a:p>
            <a:pPr lvl="1"/>
            <a:r>
              <a:rPr lang="en-US" dirty="0"/>
              <a:t>Subgroup Discussions</a:t>
            </a:r>
          </a:p>
          <a:p>
            <a:r>
              <a:rPr lang="en-US" dirty="0"/>
              <a:t>Session 3</a:t>
            </a:r>
          </a:p>
          <a:p>
            <a:pPr lvl="1"/>
            <a:r>
              <a:rPr lang="en-US" dirty="0"/>
              <a:t>Subgroup Discussions</a:t>
            </a:r>
          </a:p>
          <a:p>
            <a:pPr lvl="1"/>
            <a:r>
              <a:rPr lang="en-US" dirty="0"/>
              <a:t>Identify Research Proposal &amp; Challenge Problems</a:t>
            </a:r>
          </a:p>
          <a:p>
            <a:r>
              <a:rPr lang="en-US" dirty="0"/>
              <a:t>Session 4</a:t>
            </a:r>
          </a:p>
          <a:p>
            <a:pPr lvl="1"/>
            <a:r>
              <a:rPr lang="en-US" dirty="0"/>
              <a:t>Subgroups Develop Write-Ups</a:t>
            </a:r>
          </a:p>
        </p:txBody>
      </p:sp>
      <p:sp>
        <p:nvSpPr>
          <p:cNvPr id="10" name="Date Placeholder 9">
            <a:extLst>
              <a:ext uri="{FF2B5EF4-FFF2-40B4-BE49-F238E27FC236}">
                <a16:creationId xmlns:a16="http://schemas.microsoft.com/office/drawing/2014/main" id="{2605F317-39AB-4F2A-9629-59A80F344D32}"/>
              </a:ext>
            </a:extLst>
          </p:cNvPr>
          <p:cNvSpPr>
            <a:spLocks noGrp="1"/>
          </p:cNvSpPr>
          <p:nvPr>
            <p:ph type="dt" sz="half" idx="10"/>
          </p:nvPr>
        </p:nvSpPr>
        <p:spPr/>
        <p:txBody>
          <a:bodyPr/>
          <a:lstStyle/>
          <a:p>
            <a:pPr>
              <a:defRPr/>
            </a:pPr>
            <a:fld id="{4B97D73F-ABB0-4248-A796-00AE9CC98A2B}" type="datetime1">
              <a:rPr lang="en-US" smtClean="0"/>
              <a:t>1/30/2020</a:t>
            </a:fld>
            <a:endParaRPr lang="en-US" dirty="0"/>
          </a:p>
        </p:txBody>
      </p:sp>
      <p:sp>
        <p:nvSpPr>
          <p:cNvPr id="11" name="Slide Number Placeholder 10">
            <a:extLst>
              <a:ext uri="{FF2B5EF4-FFF2-40B4-BE49-F238E27FC236}">
                <a16:creationId xmlns:a16="http://schemas.microsoft.com/office/drawing/2014/main" id="{A96A2A9B-0634-48AC-91FC-B49F4C7D4DA2}"/>
              </a:ext>
            </a:extLst>
          </p:cNvPr>
          <p:cNvSpPr>
            <a:spLocks noGrp="1"/>
          </p:cNvSpPr>
          <p:nvPr>
            <p:ph type="sldNum" sz="quarter" idx="12"/>
          </p:nvPr>
        </p:nvSpPr>
        <p:spPr/>
        <p:txBody>
          <a:bodyPr/>
          <a:lstStyle/>
          <a:p>
            <a:pPr>
              <a:defRPr/>
            </a:pPr>
            <a:fld id="{55FABECE-A8F4-421E-B3D0-6925736414DD}" type="slidenum">
              <a:rPr lang="en-US" altLang="en-US" smtClean="0"/>
              <a:pPr>
                <a:defRPr/>
              </a:pPr>
              <a:t>15</a:t>
            </a:fld>
            <a:endParaRPr lang="en-US" altLang="en-US" dirty="0"/>
          </a:p>
        </p:txBody>
      </p:sp>
    </p:spTree>
    <p:extLst>
      <p:ext uri="{BB962C8B-B14F-4D97-AF65-F5344CB8AC3E}">
        <p14:creationId xmlns:p14="http://schemas.microsoft.com/office/powerpoint/2010/main" val="198337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Resulting Focus Areas</a:t>
            </a:r>
          </a:p>
        </p:txBody>
      </p:sp>
      <p:sp>
        <p:nvSpPr>
          <p:cNvPr id="3" name="Content Placeholder 2"/>
          <p:cNvSpPr>
            <a:spLocks noGrp="1"/>
          </p:cNvSpPr>
          <p:nvPr>
            <p:ph idx="1"/>
          </p:nvPr>
        </p:nvSpPr>
        <p:spPr/>
        <p:txBody>
          <a:bodyPr/>
          <a:lstStyle/>
          <a:p>
            <a:r>
              <a:rPr lang="en-US" dirty="0"/>
              <a:t>White Paper/Challenge Problem/Proposal</a:t>
            </a:r>
          </a:p>
          <a:p>
            <a:r>
              <a:rPr lang="en-US" dirty="0"/>
              <a:t>Identifying Data</a:t>
            </a:r>
          </a:p>
          <a:p>
            <a:r>
              <a:rPr lang="en-US" dirty="0"/>
              <a:t>Bias Differences</a:t>
            </a:r>
          </a:p>
          <a:p>
            <a:r>
              <a:rPr lang="en-US" dirty="0"/>
              <a:t>Identifying Biases</a:t>
            </a:r>
          </a:p>
          <a:p>
            <a:r>
              <a:rPr lang="en-US" dirty="0"/>
              <a:t>Understanding Attackers</a:t>
            </a:r>
          </a:p>
          <a:p>
            <a:r>
              <a:rPr lang="en-US" dirty="0"/>
              <a:t>Technology</a:t>
            </a:r>
          </a:p>
        </p:txBody>
      </p:sp>
      <p:sp>
        <p:nvSpPr>
          <p:cNvPr id="4" name="Date Placeholder 3">
            <a:extLst>
              <a:ext uri="{FF2B5EF4-FFF2-40B4-BE49-F238E27FC236}">
                <a16:creationId xmlns:a16="http://schemas.microsoft.com/office/drawing/2014/main" id="{508D33EE-38D7-410D-B675-1437BDFB7A27}"/>
              </a:ext>
            </a:extLst>
          </p:cNvPr>
          <p:cNvSpPr>
            <a:spLocks noGrp="1"/>
          </p:cNvSpPr>
          <p:nvPr>
            <p:ph type="dt" sz="half" idx="10"/>
          </p:nvPr>
        </p:nvSpPr>
        <p:spPr/>
        <p:txBody>
          <a:bodyPr/>
          <a:lstStyle/>
          <a:p>
            <a:fld id="{81C6D7C8-8310-420F-8394-8F1F34867A6F}" type="datetime1">
              <a:rPr lang="en-US" smtClean="0"/>
              <a:t>1/30/2020</a:t>
            </a:fld>
            <a:endParaRPr lang="en-US" dirty="0"/>
          </a:p>
        </p:txBody>
      </p:sp>
      <p:sp>
        <p:nvSpPr>
          <p:cNvPr id="5" name="Slide Number Placeholder 4">
            <a:extLst>
              <a:ext uri="{FF2B5EF4-FFF2-40B4-BE49-F238E27FC236}">
                <a16:creationId xmlns:a16="http://schemas.microsoft.com/office/drawing/2014/main" id="{F5162DE2-E34B-4090-B6CF-53EF39EB63C8}"/>
              </a:ext>
            </a:extLst>
          </p:cNvPr>
          <p:cNvSpPr>
            <a:spLocks noGrp="1"/>
          </p:cNvSpPr>
          <p:nvPr>
            <p:ph type="sldNum" sz="quarter" idx="12"/>
          </p:nvPr>
        </p:nvSpPr>
        <p:spPr/>
        <p:txBody>
          <a:bodyPr/>
          <a:lstStyle/>
          <a:p>
            <a:fld id="{C1156BDC-39D2-0144-A6F1-BC1D1723C4EE}" type="slidenum">
              <a:rPr lang="en-US" smtClean="0"/>
              <a:pPr/>
              <a:t>16</a:t>
            </a:fld>
            <a:endParaRPr lang="en-US" dirty="0"/>
          </a:p>
        </p:txBody>
      </p:sp>
    </p:spTree>
    <p:extLst>
      <p:ext uri="{BB962C8B-B14F-4D97-AF65-F5344CB8AC3E}">
        <p14:creationId xmlns:p14="http://schemas.microsoft.com/office/powerpoint/2010/main" val="334126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27670E0-DBCE-4E5B-98ED-2A75C4541D34}"/>
              </a:ext>
            </a:extLst>
          </p:cNvPr>
          <p:cNvSpPr>
            <a:spLocks noGrp="1"/>
          </p:cNvSpPr>
          <p:nvPr>
            <p:ph type="title"/>
          </p:nvPr>
        </p:nvSpPr>
        <p:spPr/>
        <p:txBody>
          <a:bodyPr/>
          <a:lstStyle/>
          <a:p>
            <a:r>
              <a:rPr lang="en-US" dirty="0"/>
              <a:t>Research Proposals</a:t>
            </a:r>
          </a:p>
        </p:txBody>
      </p:sp>
      <p:pic>
        <p:nvPicPr>
          <p:cNvPr id="12" name="Content Placeholder 11" descr="A close up of a sign&#10;&#10;Description automatically generated">
            <a:extLst>
              <a:ext uri="{FF2B5EF4-FFF2-40B4-BE49-F238E27FC236}">
                <a16:creationId xmlns:a16="http://schemas.microsoft.com/office/drawing/2014/main" id="{A5B7F320-8358-4E08-8834-6D3A5ACD991B}"/>
              </a:ext>
            </a:extLst>
          </p:cNvPr>
          <p:cNvPicPr>
            <a:picLocks noGrp="1" noChangeAspect="1"/>
          </p:cNvPicPr>
          <p:nvPr>
            <p:ph sz="half" idx="1"/>
          </p:nvPr>
        </p:nvPicPr>
        <p:blipFill>
          <a:blip r:embed="rId2"/>
          <a:stretch>
            <a:fillRect/>
          </a:stretch>
        </p:blipFill>
        <p:spPr>
          <a:xfrm>
            <a:off x="457200" y="1658706"/>
            <a:ext cx="4038600" cy="4408951"/>
          </a:xfrm>
        </p:spPr>
      </p:pic>
      <p:sp>
        <p:nvSpPr>
          <p:cNvPr id="14" name="Content Placeholder 13">
            <a:extLst>
              <a:ext uri="{FF2B5EF4-FFF2-40B4-BE49-F238E27FC236}">
                <a16:creationId xmlns:a16="http://schemas.microsoft.com/office/drawing/2014/main" id="{0D3CA629-75E1-41C4-AAD4-D24B307EE52F}"/>
              </a:ext>
            </a:extLst>
          </p:cNvPr>
          <p:cNvSpPr>
            <a:spLocks noGrp="1"/>
          </p:cNvSpPr>
          <p:nvPr>
            <p:ph sz="half" idx="2"/>
          </p:nvPr>
        </p:nvSpPr>
        <p:spPr/>
        <p:txBody>
          <a:bodyPr/>
          <a:lstStyle/>
          <a:p>
            <a:r>
              <a:rPr lang="en-US" dirty="0"/>
              <a:t>Hacking Sunk Costs</a:t>
            </a:r>
          </a:p>
          <a:p>
            <a:r>
              <a:rPr lang="en-US" dirty="0"/>
              <a:t>Human Cognition</a:t>
            </a:r>
          </a:p>
          <a:p>
            <a:r>
              <a:rPr lang="en-US" dirty="0"/>
              <a:t>Cognitive Security Data Mining</a:t>
            </a:r>
          </a:p>
          <a:p>
            <a:r>
              <a:rPr lang="en-US" dirty="0"/>
              <a:t>Defense Through Transparency</a:t>
            </a:r>
          </a:p>
          <a:p>
            <a:r>
              <a:rPr lang="en-US" dirty="0"/>
              <a:t>Attacker Taxonomy</a:t>
            </a:r>
          </a:p>
          <a:p>
            <a:r>
              <a:rPr lang="en-US" dirty="0"/>
              <a:t>Bias Questions</a:t>
            </a:r>
          </a:p>
        </p:txBody>
      </p:sp>
      <p:sp>
        <p:nvSpPr>
          <p:cNvPr id="4" name="Date Placeholder 3">
            <a:extLst>
              <a:ext uri="{FF2B5EF4-FFF2-40B4-BE49-F238E27FC236}">
                <a16:creationId xmlns:a16="http://schemas.microsoft.com/office/drawing/2014/main" id="{A4B378C4-F29E-4FDE-B938-D34E3CB765FF}"/>
              </a:ext>
            </a:extLst>
          </p:cNvPr>
          <p:cNvSpPr>
            <a:spLocks noGrp="1"/>
          </p:cNvSpPr>
          <p:nvPr>
            <p:ph type="dt" sz="half" idx="10"/>
          </p:nvPr>
        </p:nvSpPr>
        <p:spPr/>
        <p:txBody>
          <a:bodyPr/>
          <a:lstStyle/>
          <a:p>
            <a:fld id="{2652C7F2-2E39-4A42-9FAB-FC00830DF9D2}" type="datetime1">
              <a:rPr lang="en-US" smtClean="0"/>
              <a:t>1/30/2020</a:t>
            </a:fld>
            <a:endParaRPr lang="en-US" dirty="0"/>
          </a:p>
        </p:txBody>
      </p:sp>
      <p:sp>
        <p:nvSpPr>
          <p:cNvPr id="5" name="Slide Number Placeholder 4">
            <a:extLst>
              <a:ext uri="{FF2B5EF4-FFF2-40B4-BE49-F238E27FC236}">
                <a16:creationId xmlns:a16="http://schemas.microsoft.com/office/drawing/2014/main" id="{4BDBE235-B7D4-41CD-BFFE-3D91EB30CCC3}"/>
              </a:ext>
            </a:extLst>
          </p:cNvPr>
          <p:cNvSpPr>
            <a:spLocks noGrp="1"/>
          </p:cNvSpPr>
          <p:nvPr>
            <p:ph type="sldNum" sz="quarter" idx="12"/>
          </p:nvPr>
        </p:nvSpPr>
        <p:spPr/>
        <p:txBody>
          <a:bodyPr/>
          <a:lstStyle/>
          <a:p>
            <a:fld id="{85F723C3-D0DB-4559-A289-3BE910849772}" type="slidenum">
              <a:rPr lang="en-US" smtClean="0"/>
              <a:pPr/>
              <a:t>17</a:t>
            </a:fld>
            <a:endParaRPr lang="en-US" dirty="0"/>
          </a:p>
        </p:txBody>
      </p:sp>
    </p:spTree>
    <p:extLst>
      <p:ext uri="{BB962C8B-B14F-4D97-AF65-F5344CB8AC3E}">
        <p14:creationId xmlns:p14="http://schemas.microsoft.com/office/powerpoint/2010/main" val="241537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p:txBody>
          <a:bodyPr/>
          <a:lstStyle/>
          <a:p>
            <a:r>
              <a:rPr lang="en-US" dirty="0"/>
              <a:t>Hacking Sunk Cost</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idx="1"/>
          </p:nvPr>
        </p:nvSpPr>
        <p:spPr>
          <a:xfrm>
            <a:off x="457200" y="1600200"/>
            <a:ext cx="8229600" cy="4756150"/>
          </a:xfrm>
        </p:spPr>
        <p:txBody>
          <a:bodyPr>
            <a:normAutofit fontScale="92500" lnSpcReduction="20000"/>
          </a:bodyPr>
          <a:lstStyle/>
          <a:p>
            <a:r>
              <a:rPr lang="en-US" dirty="0"/>
              <a:t>Induce and exacerbate biases in cyber attackers to increase attacker cost</a:t>
            </a:r>
          </a:p>
          <a:p>
            <a:r>
              <a:rPr lang="en-US" dirty="0"/>
              <a:t>Develop scenarios in HackIT to induce and exacerbate sunk cost bias</a:t>
            </a:r>
          </a:p>
          <a:p>
            <a:r>
              <a:rPr lang="en-US" dirty="0"/>
              <a:t>Conduct experiments with human subject experiments to test hypotheses</a:t>
            </a:r>
          </a:p>
          <a:p>
            <a:r>
              <a:rPr lang="en-US" dirty="0"/>
              <a:t>Formal proposal developed: Arizona State University (lead); Carnegie Mellon University; University of Texas El Paso; NSA Research advisor</a:t>
            </a:r>
          </a:p>
          <a:p>
            <a:r>
              <a:rPr lang="en-US" dirty="0"/>
              <a:t>Builds on existing work across collaborators; New collaboration opportunity due to C3E</a:t>
            </a:r>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01665179-B7E5-4521-B23B-9AD9A7F49509}" type="datetime1">
              <a:rPr lang="en-US" smtClean="0"/>
              <a:t>1/30/2020</a:t>
            </a:fld>
            <a:endParaRPr lang="en-US" dirty="0"/>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18</a:t>
            </a:fld>
            <a:endParaRPr lang="en-US" dirty="0"/>
          </a:p>
        </p:txBody>
      </p:sp>
    </p:spTree>
    <p:extLst>
      <p:ext uri="{BB962C8B-B14F-4D97-AF65-F5344CB8AC3E}">
        <p14:creationId xmlns:p14="http://schemas.microsoft.com/office/powerpoint/2010/main" val="249946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6208-9690-4C09-A24D-35F3D2260F57}"/>
              </a:ext>
            </a:extLst>
          </p:cNvPr>
          <p:cNvSpPr>
            <a:spLocks noGrp="1"/>
          </p:cNvSpPr>
          <p:nvPr>
            <p:ph type="title"/>
          </p:nvPr>
        </p:nvSpPr>
        <p:spPr/>
        <p:txBody>
          <a:bodyPr/>
          <a:lstStyle/>
          <a:p>
            <a:pPr lvl="0"/>
            <a:r>
              <a:rPr lang="en-US" dirty="0"/>
              <a:t>Human Cognition</a:t>
            </a:r>
          </a:p>
        </p:txBody>
      </p:sp>
      <p:sp>
        <p:nvSpPr>
          <p:cNvPr id="3" name="Content Placeholder 2">
            <a:extLst>
              <a:ext uri="{FF2B5EF4-FFF2-40B4-BE49-F238E27FC236}">
                <a16:creationId xmlns:a16="http://schemas.microsoft.com/office/drawing/2014/main" id="{4E6A4184-EE43-434A-91E0-2D4A467FA298}"/>
              </a:ext>
            </a:extLst>
          </p:cNvPr>
          <p:cNvSpPr>
            <a:spLocks noGrp="1"/>
          </p:cNvSpPr>
          <p:nvPr>
            <p:ph idx="1"/>
          </p:nvPr>
        </p:nvSpPr>
        <p:spPr/>
        <p:txBody>
          <a:bodyPr>
            <a:normAutofit fontScale="92500" lnSpcReduction="10000"/>
          </a:bodyPr>
          <a:lstStyle/>
          <a:p>
            <a:r>
              <a:rPr lang="en-US" dirty="0"/>
              <a:t>Computational Cognition</a:t>
            </a:r>
          </a:p>
          <a:p>
            <a:r>
              <a:rPr lang="en-US" dirty="0"/>
              <a:t>Define a cyber security modeling framework built on the theory of human cognition in a similar fashion that the theory of computational complexity played in modern cryptography.</a:t>
            </a:r>
          </a:p>
          <a:p>
            <a:r>
              <a:rPr lang="en-US" dirty="0"/>
              <a:t>Resolve the runaway engineering practices of cyber deceit by scientific theories of cyber security</a:t>
            </a:r>
          </a:p>
          <a:p>
            <a:r>
              <a:rPr lang="en-US" dirty="0"/>
              <a:t>Re-cast the theory of cyber security as a theory of cyber-social security</a:t>
            </a:r>
          </a:p>
        </p:txBody>
      </p:sp>
      <p:sp>
        <p:nvSpPr>
          <p:cNvPr id="4" name="Date Placeholder 3">
            <a:extLst>
              <a:ext uri="{FF2B5EF4-FFF2-40B4-BE49-F238E27FC236}">
                <a16:creationId xmlns:a16="http://schemas.microsoft.com/office/drawing/2014/main" id="{01485BF3-5669-4464-A322-EF25BD4785B3}"/>
              </a:ext>
            </a:extLst>
          </p:cNvPr>
          <p:cNvSpPr>
            <a:spLocks noGrp="1"/>
          </p:cNvSpPr>
          <p:nvPr>
            <p:ph type="dt" sz="half" idx="10"/>
          </p:nvPr>
        </p:nvSpPr>
        <p:spPr/>
        <p:txBody>
          <a:bodyPr/>
          <a:lstStyle/>
          <a:p>
            <a:fld id="{53AE9503-9F92-4379-B1F9-EF4186A39A47}" type="datetime1">
              <a:rPr lang="en-US" smtClean="0"/>
              <a:t>1/30/2020</a:t>
            </a:fld>
            <a:endParaRPr lang="en-US" dirty="0"/>
          </a:p>
        </p:txBody>
      </p:sp>
      <p:sp>
        <p:nvSpPr>
          <p:cNvPr id="5" name="Slide Number Placeholder 4">
            <a:extLst>
              <a:ext uri="{FF2B5EF4-FFF2-40B4-BE49-F238E27FC236}">
                <a16:creationId xmlns:a16="http://schemas.microsoft.com/office/drawing/2014/main" id="{5F2AAB45-0A72-4CD3-A2D9-BFD93B3888EB}"/>
              </a:ext>
            </a:extLst>
          </p:cNvPr>
          <p:cNvSpPr>
            <a:spLocks noGrp="1"/>
          </p:cNvSpPr>
          <p:nvPr>
            <p:ph type="sldNum" sz="quarter" idx="12"/>
          </p:nvPr>
        </p:nvSpPr>
        <p:spPr/>
        <p:txBody>
          <a:bodyPr/>
          <a:lstStyle/>
          <a:p>
            <a:fld id="{85F723C3-D0DB-4559-A289-3BE910849772}" type="slidenum">
              <a:rPr lang="en-US" smtClean="0"/>
              <a:pPr/>
              <a:t>19</a:t>
            </a:fld>
            <a:endParaRPr lang="en-US" dirty="0"/>
          </a:p>
        </p:txBody>
      </p:sp>
    </p:spTree>
    <p:extLst>
      <p:ext uri="{BB962C8B-B14F-4D97-AF65-F5344CB8AC3E}">
        <p14:creationId xmlns:p14="http://schemas.microsoft.com/office/powerpoint/2010/main" val="33708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C656-9305-46D7-A78F-81FFA9D236F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6B2B3A5-5CBE-4404-97C1-D808BF87DA91}"/>
              </a:ext>
            </a:extLst>
          </p:cNvPr>
          <p:cNvSpPr>
            <a:spLocks noGrp="1"/>
          </p:cNvSpPr>
          <p:nvPr>
            <p:ph idx="1"/>
          </p:nvPr>
        </p:nvSpPr>
        <p:spPr/>
        <p:txBody>
          <a:bodyPr>
            <a:normAutofit fontScale="92500" lnSpcReduction="20000"/>
          </a:bodyPr>
          <a:lstStyle/>
          <a:p>
            <a:r>
              <a:rPr lang="en-US" dirty="0"/>
              <a:t>Workshop Introduction</a:t>
            </a:r>
          </a:p>
          <a:p>
            <a:pPr lvl="1"/>
            <a:r>
              <a:rPr lang="en-US" dirty="0"/>
              <a:t>Brad Martin &amp; Dan Wolf</a:t>
            </a:r>
          </a:p>
          <a:p>
            <a:r>
              <a:rPr lang="en-US" dirty="0"/>
              <a:t>2019 C3E Workshop Overview</a:t>
            </a:r>
          </a:p>
          <a:p>
            <a:pPr lvl="1"/>
            <a:r>
              <a:rPr lang="en-US" dirty="0"/>
              <a:t>Dan Wolf</a:t>
            </a:r>
          </a:p>
          <a:p>
            <a:r>
              <a:rPr lang="en-US" dirty="0"/>
              <a:t>Track Outcomes</a:t>
            </a:r>
          </a:p>
          <a:p>
            <a:pPr lvl="1"/>
            <a:r>
              <a:rPr lang="en-US" dirty="0"/>
              <a:t>Kimberly Ferguson-Walter</a:t>
            </a:r>
          </a:p>
          <a:p>
            <a:pPr lvl="1"/>
            <a:r>
              <a:rPr lang="en-US" dirty="0"/>
              <a:t>Danko Nebesh</a:t>
            </a:r>
          </a:p>
          <a:p>
            <a:r>
              <a:rPr lang="en-US" dirty="0"/>
              <a:t>Challenge Problem </a:t>
            </a:r>
          </a:p>
          <a:p>
            <a:pPr lvl="1"/>
            <a:r>
              <a:rPr lang="en-US" dirty="0"/>
              <a:t>Dan Wolf</a:t>
            </a:r>
          </a:p>
          <a:p>
            <a:r>
              <a:rPr lang="en-US" dirty="0"/>
              <a:t>2020 Workshop Proposed Topics</a:t>
            </a:r>
          </a:p>
        </p:txBody>
      </p:sp>
      <p:sp>
        <p:nvSpPr>
          <p:cNvPr id="4" name="Date Placeholder 3">
            <a:extLst>
              <a:ext uri="{FF2B5EF4-FFF2-40B4-BE49-F238E27FC236}">
                <a16:creationId xmlns:a16="http://schemas.microsoft.com/office/drawing/2014/main" id="{33E51AA1-1EDE-484B-A874-CD9346EDDEE9}"/>
              </a:ext>
            </a:extLst>
          </p:cNvPr>
          <p:cNvSpPr>
            <a:spLocks noGrp="1"/>
          </p:cNvSpPr>
          <p:nvPr>
            <p:ph type="dt" sz="half" idx="10"/>
          </p:nvPr>
        </p:nvSpPr>
        <p:spPr/>
        <p:txBody>
          <a:bodyPr/>
          <a:lstStyle/>
          <a:p>
            <a:fld id="{395D8536-D7B5-42A0-BB80-BDBCB7C1A679}" type="datetime1">
              <a:rPr lang="en-US" smtClean="0"/>
              <a:t>1/30/2020</a:t>
            </a:fld>
            <a:endParaRPr lang="en-US" dirty="0"/>
          </a:p>
        </p:txBody>
      </p:sp>
      <p:sp>
        <p:nvSpPr>
          <p:cNvPr id="5" name="Slide Number Placeholder 4">
            <a:extLst>
              <a:ext uri="{FF2B5EF4-FFF2-40B4-BE49-F238E27FC236}">
                <a16:creationId xmlns:a16="http://schemas.microsoft.com/office/drawing/2014/main" id="{F90026C9-CBAF-4861-8613-0DD34659100F}"/>
              </a:ext>
            </a:extLst>
          </p:cNvPr>
          <p:cNvSpPr>
            <a:spLocks noGrp="1"/>
          </p:cNvSpPr>
          <p:nvPr>
            <p:ph type="sldNum" sz="quarter" idx="12"/>
          </p:nvPr>
        </p:nvSpPr>
        <p:spPr/>
        <p:txBody>
          <a:bodyPr/>
          <a:lstStyle/>
          <a:p>
            <a:fld id="{85F723C3-D0DB-4559-A289-3BE910849772}" type="slidenum">
              <a:rPr lang="en-US" smtClean="0"/>
              <a:pPr/>
              <a:t>2</a:t>
            </a:fld>
            <a:endParaRPr lang="en-US" dirty="0"/>
          </a:p>
        </p:txBody>
      </p:sp>
    </p:spTree>
    <p:extLst>
      <p:ext uri="{BB962C8B-B14F-4D97-AF65-F5344CB8AC3E}">
        <p14:creationId xmlns:p14="http://schemas.microsoft.com/office/powerpoint/2010/main" val="260209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D2AE-005B-407D-B5E6-362AFA0305C1}"/>
              </a:ext>
            </a:extLst>
          </p:cNvPr>
          <p:cNvSpPr>
            <a:spLocks noGrp="1"/>
          </p:cNvSpPr>
          <p:nvPr>
            <p:ph type="title"/>
          </p:nvPr>
        </p:nvSpPr>
        <p:spPr/>
        <p:txBody>
          <a:bodyPr>
            <a:normAutofit fontScale="90000"/>
          </a:bodyPr>
          <a:lstStyle/>
          <a:p>
            <a:r>
              <a:rPr lang="en-US" dirty="0"/>
              <a:t>Cognitive Security Data Mining</a:t>
            </a:r>
          </a:p>
        </p:txBody>
      </p:sp>
      <p:sp>
        <p:nvSpPr>
          <p:cNvPr id="3" name="Content Placeholder 2">
            <a:extLst>
              <a:ext uri="{FF2B5EF4-FFF2-40B4-BE49-F238E27FC236}">
                <a16:creationId xmlns:a16="http://schemas.microsoft.com/office/drawing/2014/main" id="{98E05BB8-ACF5-4968-91E9-FF591728A791}"/>
              </a:ext>
            </a:extLst>
          </p:cNvPr>
          <p:cNvSpPr>
            <a:spLocks noGrp="1"/>
          </p:cNvSpPr>
          <p:nvPr>
            <p:ph idx="1"/>
          </p:nvPr>
        </p:nvSpPr>
        <p:spPr/>
        <p:txBody>
          <a:bodyPr>
            <a:normAutofit lnSpcReduction="10000"/>
          </a:bodyPr>
          <a:lstStyle/>
          <a:p>
            <a:r>
              <a:rPr lang="en-US" dirty="0"/>
              <a:t>Identify existing data sets suitable for use in modeling cognitive bias in cybersecurity, simulating cyber-attack behaviors, training artificial intelligence models, and developing human-computer teaming for cyber defense. </a:t>
            </a:r>
          </a:p>
          <a:p>
            <a:r>
              <a:rPr lang="en-US" dirty="0"/>
              <a:t>Locating Existing Data Sets</a:t>
            </a:r>
          </a:p>
          <a:p>
            <a:r>
              <a:rPr lang="en-US" dirty="0"/>
              <a:t>Data Standards</a:t>
            </a:r>
          </a:p>
          <a:p>
            <a:r>
              <a:rPr lang="en-US" dirty="0"/>
              <a:t>Data Access And Sharing</a:t>
            </a:r>
          </a:p>
          <a:p>
            <a:r>
              <a:rPr lang="en-US" dirty="0"/>
              <a:t>Data Requirements For Modeling</a:t>
            </a:r>
          </a:p>
        </p:txBody>
      </p:sp>
      <p:sp>
        <p:nvSpPr>
          <p:cNvPr id="4" name="Date Placeholder 3">
            <a:extLst>
              <a:ext uri="{FF2B5EF4-FFF2-40B4-BE49-F238E27FC236}">
                <a16:creationId xmlns:a16="http://schemas.microsoft.com/office/drawing/2014/main" id="{E05F0D06-4E64-478E-918D-0A6AF763ECC9}"/>
              </a:ext>
            </a:extLst>
          </p:cNvPr>
          <p:cNvSpPr>
            <a:spLocks noGrp="1"/>
          </p:cNvSpPr>
          <p:nvPr>
            <p:ph type="dt" sz="half" idx="10"/>
          </p:nvPr>
        </p:nvSpPr>
        <p:spPr/>
        <p:txBody>
          <a:bodyPr/>
          <a:lstStyle/>
          <a:p>
            <a:fld id="{F6001AD2-6985-4681-973E-A3B8E5DD5D1A}" type="datetime1">
              <a:rPr lang="en-US" smtClean="0"/>
              <a:t>1/30/2020</a:t>
            </a:fld>
            <a:endParaRPr lang="en-US" dirty="0"/>
          </a:p>
        </p:txBody>
      </p:sp>
      <p:sp>
        <p:nvSpPr>
          <p:cNvPr id="5" name="Slide Number Placeholder 4">
            <a:extLst>
              <a:ext uri="{FF2B5EF4-FFF2-40B4-BE49-F238E27FC236}">
                <a16:creationId xmlns:a16="http://schemas.microsoft.com/office/drawing/2014/main" id="{F55D2B48-5DE2-434D-8903-21641771A521}"/>
              </a:ext>
            </a:extLst>
          </p:cNvPr>
          <p:cNvSpPr>
            <a:spLocks noGrp="1"/>
          </p:cNvSpPr>
          <p:nvPr>
            <p:ph type="sldNum" sz="quarter" idx="12"/>
          </p:nvPr>
        </p:nvSpPr>
        <p:spPr/>
        <p:txBody>
          <a:bodyPr/>
          <a:lstStyle/>
          <a:p>
            <a:fld id="{85F723C3-D0DB-4559-A289-3BE910849772}" type="slidenum">
              <a:rPr lang="en-US" smtClean="0"/>
              <a:pPr/>
              <a:t>20</a:t>
            </a:fld>
            <a:endParaRPr lang="en-US" dirty="0"/>
          </a:p>
        </p:txBody>
      </p:sp>
    </p:spTree>
    <p:extLst>
      <p:ext uri="{BB962C8B-B14F-4D97-AF65-F5344CB8AC3E}">
        <p14:creationId xmlns:p14="http://schemas.microsoft.com/office/powerpoint/2010/main" val="408230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02E9-5C10-472F-8843-B6AC63EB6914}"/>
              </a:ext>
            </a:extLst>
          </p:cNvPr>
          <p:cNvSpPr>
            <a:spLocks noGrp="1"/>
          </p:cNvSpPr>
          <p:nvPr>
            <p:ph type="title"/>
          </p:nvPr>
        </p:nvSpPr>
        <p:spPr/>
        <p:txBody>
          <a:bodyPr>
            <a:normAutofit fontScale="90000"/>
          </a:bodyPr>
          <a:lstStyle/>
          <a:p>
            <a:r>
              <a:rPr lang="en-US" dirty="0"/>
              <a:t>Defense Through Transparency</a:t>
            </a:r>
          </a:p>
        </p:txBody>
      </p:sp>
      <p:sp>
        <p:nvSpPr>
          <p:cNvPr id="3" name="Content Placeholder 2">
            <a:extLst>
              <a:ext uri="{FF2B5EF4-FFF2-40B4-BE49-F238E27FC236}">
                <a16:creationId xmlns:a16="http://schemas.microsoft.com/office/drawing/2014/main" id="{CB9E48D0-F5BF-48F2-93D1-FD5BA3B89FEE}"/>
              </a:ext>
            </a:extLst>
          </p:cNvPr>
          <p:cNvSpPr>
            <a:spLocks noGrp="1"/>
          </p:cNvSpPr>
          <p:nvPr>
            <p:ph idx="1"/>
          </p:nvPr>
        </p:nvSpPr>
        <p:spPr/>
        <p:txBody>
          <a:bodyPr>
            <a:normAutofit fontScale="92500" lnSpcReduction="20000"/>
          </a:bodyPr>
          <a:lstStyle/>
          <a:p>
            <a:r>
              <a:rPr lang="en-US" dirty="0"/>
              <a:t>Develop methods and mechanisms that give people more understanding of an influence campaign and thus are able to make better decisions</a:t>
            </a:r>
          </a:p>
          <a:p>
            <a:pPr lvl="1"/>
            <a:r>
              <a:rPr lang="en-US" dirty="0"/>
              <a:t>National Public Social Media</a:t>
            </a:r>
          </a:p>
          <a:p>
            <a:r>
              <a:rPr lang="en-US" dirty="0"/>
              <a:t>Disinformation is constructed carefully – identify the tactics, techniques and procedures</a:t>
            </a:r>
          </a:p>
          <a:p>
            <a:r>
              <a:rPr lang="en-US" dirty="0"/>
              <a:t>Empowering the individual would raise the cost of the Disinformer</a:t>
            </a:r>
          </a:p>
          <a:p>
            <a:r>
              <a:rPr lang="en-US" dirty="0"/>
              <a:t>Invert costs of misinformation and reality-based information </a:t>
            </a:r>
          </a:p>
        </p:txBody>
      </p:sp>
      <p:sp>
        <p:nvSpPr>
          <p:cNvPr id="4" name="Date Placeholder 3">
            <a:extLst>
              <a:ext uri="{FF2B5EF4-FFF2-40B4-BE49-F238E27FC236}">
                <a16:creationId xmlns:a16="http://schemas.microsoft.com/office/drawing/2014/main" id="{F70B6492-74D3-46F0-B4A7-B1FAE02E2504}"/>
              </a:ext>
            </a:extLst>
          </p:cNvPr>
          <p:cNvSpPr>
            <a:spLocks noGrp="1"/>
          </p:cNvSpPr>
          <p:nvPr>
            <p:ph type="dt" sz="half" idx="10"/>
          </p:nvPr>
        </p:nvSpPr>
        <p:spPr/>
        <p:txBody>
          <a:bodyPr/>
          <a:lstStyle/>
          <a:p>
            <a:fld id="{CC61A3BD-D670-4134-AD52-F0264A0600C8}" type="datetime1">
              <a:rPr lang="en-US" smtClean="0"/>
              <a:t>1/30/2020</a:t>
            </a:fld>
            <a:endParaRPr lang="en-US" dirty="0"/>
          </a:p>
        </p:txBody>
      </p:sp>
      <p:sp>
        <p:nvSpPr>
          <p:cNvPr id="5" name="Slide Number Placeholder 4">
            <a:extLst>
              <a:ext uri="{FF2B5EF4-FFF2-40B4-BE49-F238E27FC236}">
                <a16:creationId xmlns:a16="http://schemas.microsoft.com/office/drawing/2014/main" id="{CE958275-C5DE-4F64-A1DA-97C4B748FA1E}"/>
              </a:ext>
            </a:extLst>
          </p:cNvPr>
          <p:cNvSpPr>
            <a:spLocks noGrp="1"/>
          </p:cNvSpPr>
          <p:nvPr>
            <p:ph type="sldNum" sz="quarter" idx="12"/>
          </p:nvPr>
        </p:nvSpPr>
        <p:spPr/>
        <p:txBody>
          <a:bodyPr/>
          <a:lstStyle/>
          <a:p>
            <a:fld id="{85F723C3-D0DB-4559-A289-3BE910849772}" type="slidenum">
              <a:rPr lang="en-US" smtClean="0"/>
              <a:pPr/>
              <a:t>21</a:t>
            </a:fld>
            <a:endParaRPr lang="en-US" dirty="0"/>
          </a:p>
        </p:txBody>
      </p:sp>
    </p:spTree>
    <p:extLst>
      <p:ext uri="{BB962C8B-B14F-4D97-AF65-F5344CB8AC3E}">
        <p14:creationId xmlns:p14="http://schemas.microsoft.com/office/powerpoint/2010/main" val="58077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9AFB-D995-4928-BDC1-648489A4B43F}"/>
              </a:ext>
            </a:extLst>
          </p:cNvPr>
          <p:cNvSpPr>
            <a:spLocks noGrp="1"/>
          </p:cNvSpPr>
          <p:nvPr>
            <p:ph type="title"/>
          </p:nvPr>
        </p:nvSpPr>
        <p:spPr/>
        <p:txBody>
          <a:bodyPr/>
          <a:lstStyle/>
          <a:p>
            <a:r>
              <a:rPr lang="en-US" dirty="0"/>
              <a:t>Attacker Taxonomy</a:t>
            </a:r>
          </a:p>
        </p:txBody>
      </p:sp>
      <p:sp>
        <p:nvSpPr>
          <p:cNvPr id="3" name="Content Placeholder 2">
            <a:extLst>
              <a:ext uri="{FF2B5EF4-FFF2-40B4-BE49-F238E27FC236}">
                <a16:creationId xmlns:a16="http://schemas.microsoft.com/office/drawing/2014/main" id="{6D613A5F-9EFD-4B63-8EF5-856F5E6A94EF}"/>
              </a:ext>
            </a:extLst>
          </p:cNvPr>
          <p:cNvSpPr>
            <a:spLocks noGrp="1"/>
          </p:cNvSpPr>
          <p:nvPr>
            <p:ph idx="1"/>
          </p:nvPr>
        </p:nvSpPr>
        <p:spPr/>
        <p:txBody>
          <a:bodyPr>
            <a:normAutofit fontScale="85000" lnSpcReduction="20000"/>
          </a:bodyPr>
          <a:lstStyle/>
          <a:p>
            <a:r>
              <a:rPr lang="en-US" dirty="0"/>
              <a:t>Formulate An Attacker Taxonomy</a:t>
            </a:r>
          </a:p>
          <a:p>
            <a:pPr lvl="1"/>
            <a:r>
              <a:rPr lang="en-US" dirty="0"/>
              <a:t>Not An Attack Taxonomy</a:t>
            </a:r>
          </a:p>
          <a:p>
            <a:pPr lvl="1"/>
            <a:r>
              <a:rPr lang="en-US" dirty="0"/>
              <a:t>Cognitive Attributes</a:t>
            </a:r>
          </a:p>
          <a:p>
            <a:r>
              <a:rPr lang="en-US" dirty="0"/>
              <a:t>Goal: Better understand attackers to improve defenses</a:t>
            </a:r>
          </a:p>
          <a:p>
            <a:r>
              <a:rPr lang="en-US" dirty="0"/>
              <a:t>Develop and validate an attacker taxonomy</a:t>
            </a:r>
          </a:p>
          <a:p>
            <a:r>
              <a:rPr lang="en-US" dirty="0"/>
              <a:t>Investigate techniques for measuring cognitive and socio-cultural dimensions of cyber attackers</a:t>
            </a:r>
          </a:p>
          <a:p>
            <a:r>
              <a:rPr lang="en-US" dirty="0"/>
              <a:t>Conduct experiments to evaluate the use of the taxonomy and associated measurements</a:t>
            </a:r>
          </a:p>
          <a:p>
            <a:r>
              <a:rPr lang="en-US" dirty="0"/>
              <a:t>Exploit these measures to inform effective defensive strategy</a:t>
            </a:r>
          </a:p>
        </p:txBody>
      </p:sp>
      <p:sp>
        <p:nvSpPr>
          <p:cNvPr id="4" name="Date Placeholder 3">
            <a:extLst>
              <a:ext uri="{FF2B5EF4-FFF2-40B4-BE49-F238E27FC236}">
                <a16:creationId xmlns:a16="http://schemas.microsoft.com/office/drawing/2014/main" id="{60D282AF-5677-4B06-AE02-924ED455F828}"/>
              </a:ext>
            </a:extLst>
          </p:cNvPr>
          <p:cNvSpPr>
            <a:spLocks noGrp="1"/>
          </p:cNvSpPr>
          <p:nvPr>
            <p:ph type="dt" sz="half" idx="10"/>
          </p:nvPr>
        </p:nvSpPr>
        <p:spPr/>
        <p:txBody>
          <a:bodyPr/>
          <a:lstStyle/>
          <a:p>
            <a:fld id="{2A00280F-895F-416D-BDDE-015A396034CE}" type="datetime1">
              <a:rPr lang="en-US" smtClean="0"/>
              <a:t>1/30/2020</a:t>
            </a:fld>
            <a:endParaRPr lang="en-US" dirty="0"/>
          </a:p>
        </p:txBody>
      </p:sp>
      <p:sp>
        <p:nvSpPr>
          <p:cNvPr id="5" name="Slide Number Placeholder 4">
            <a:extLst>
              <a:ext uri="{FF2B5EF4-FFF2-40B4-BE49-F238E27FC236}">
                <a16:creationId xmlns:a16="http://schemas.microsoft.com/office/drawing/2014/main" id="{45CFBFFB-02A9-4B5D-82B8-6B0989B0E2E3}"/>
              </a:ext>
            </a:extLst>
          </p:cNvPr>
          <p:cNvSpPr>
            <a:spLocks noGrp="1"/>
          </p:cNvSpPr>
          <p:nvPr>
            <p:ph type="sldNum" sz="quarter" idx="12"/>
          </p:nvPr>
        </p:nvSpPr>
        <p:spPr/>
        <p:txBody>
          <a:bodyPr/>
          <a:lstStyle/>
          <a:p>
            <a:fld id="{85F723C3-D0DB-4559-A289-3BE910849772}" type="slidenum">
              <a:rPr lang="en-US" smtClean="0"/>
              <a:pPr/>
              <a:t>22</a:t>
            </a:fld>
            <a:endParaRPr lang="en-US" dirty="0"/>
          </a:p>
        </p:txBody>
      </p:sp>
    </p:spTree>
    <p:extLst>
      <p:ext uri="{BB962C8B-B14F-4D97-AF65-F5344CB8AC3E}">
        <p14:creationId xmlns:p14="http://schemas.microsoft.com/office/powerpoint/2010/main" val="279974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D4BC-FE47-4877-8D5A-170FE8F6D26C}"/>
              </a:ext>
            </a:extLst>
          </p:cNvPr>
          <p:cNvSpPr>
            <a:spLocks noGrp="1"/>
          </p:cNvSpPr>
          <p:nvPr>
            <p:ph type="title"/>
          </p:nvPr>
        </p:nvSpPr>
        <p:spPr/>
        <p:txBody>
          <a:bodyPr/>
          <a:lstStyle/>
          <a:p>
            <a:r>
              <a:rPr lang="en-US" dirty="0"/>
              <a:t>Bias Questions</a:t>
            </a:r>
          </a:p>
        </p:txBody>
      </p:sp>
      <p:sp>
        <p:nvSpPr>
          <p:cNvPr id="3" name="Content Placeholder 2">
            <a:extLst>
              <a:ext uri="{FF2B5EF4-FFF2-40B4-BE49-F238E27FC236}">
                <a16:creationId xmlns:a16="http://schemas.microsoft.com/office/drawing/2014/main" id="{F438A916-15DE-481A-A2E3-24AC5BEA5A6B}"/>
              </a:ext>
            </a:extLst>
          </p:cNvPr>
          <p:cNvSpPr>
            <a:spLocks noGrp="1"/>
          </p:cNvSpPr>
          <p:nvPr>
            <p:ph idx="1"/>
          </p:nvPr>
        </p:nvSpPr>
        <p:spPr/>
        <p:txBody>
          <a:bodyPr>
            <a:normAutofit fontScale="70000" lnSpcReduction="20000"/>
          </a:bodyPr>
          <a:lstStyle/>
          <a:p>
            <a:r>
              <a:rPr lang="en-US" dirty="0"/>
              <a:t>How do biases differ depending on culture, identities, skills, and generations?</a:t>
            </a:r>
          </a:p>
          <a:p>
            <a:r>
              <a:rPr lang="en-US" dirty="0"/>
              <a:t>How do cyber attackers different from the general population? </a:t>
            </a:r>
          </a:p>
          <a:p>
            <a:r>
              <a:rPr lang="en-US" dirty="0"/>
              <a:t>Are there individual differences such as personality and decision making style, that tend to make a cyber operator more or less vulnerable to a bias? </a:t>
            </a:r>
          </a:p>
          <a:p>
            <a:r>
              <a:rPr lang="en-US" dirty="0"/>
              <a:t>Can we identify key cues or signals about what hackers use to determine to avoid or attack a victim? </a:t>
            </a:r>
          </a:p>
          <a:p>
            <a:r>
              <a:rPr lang="en-US" dirty="0"/>
              <a:t>Which mathematical models can be used to express known cognitive biases?</a:t>
            </a:r>
          </a:p>
          <a:p>
            <a:r>
              <a:rPr lang="en-US" dirty="0"/>
              <a:t>Are there tests out there already, that measures personality traits of hackers? If so what types of results came out?</a:t>
            </a:r>
          </a:p>
          <a:p>
            <a:r>
              <a:rPr lang="en-US" dirty="0"/>
              <a:t>What existing research results directly applies to cyber and which do not and why?</a:t>
            </a:r>
          </a:p>
        </p:txBody>
      </p:sp>
      <p:sp>
        <p:nvSpPr>
          <p:cNvPr id="4" name="Date Placeholder 3">
            <a:extLst>
              <a:ext uri="{FF2B5EF4-FFF2-40B4-BE49-F238E27FC236}">
                <a16:creationId xmlns:a16="http://schemas.microsoft.com/office/drawing/2014/main" id="{F3603FDB-1CC7-4221-B280-F3FC47B70A65}"/>
              </a:ext>
            </a:extLst>
          </p:cNvPr>
          <p:cNvSpPr>
            <a:spLocks noGrp="1"/>
          </p:cNvSpPr>
          <p:nvPr>
            <p:ph type="dt" sz="half" idx="10"/>
          </p:nvPr>
        </p:nvSpPr>
        <p:spPr/>
        <p:txBody>
          <a:bodyPr/>
          <a:lstStyle/>
          <a:p>
            <a:fld id="{FA69F5D6-286E-43D1-8A86-0446384A1679}" type="datetime1">
              <a:rPr lang="en-US" smtClean="0"/>
              <a:t>1/30/2020</a:t>
            </a:fld>
            <a:endParaRPr lang="en-US" dirty="0"/>
          </a:p>
        </p:txBody>
      </p:sp>
      <p:sp>
        <p:nvSpPr>
          <p:cNvPr id="5" name="Slide Number Placeholder 4">
            <a:extLst>
              <a:ext uri="{FF2B5EF4-FFF2-40B4-BE49-F238E27FC236}">
                <a16:creationId xmlns:a16="http://schemas.microsoft.com/office/drawing/2014/main" id="{0E0D6281-B833-4A78-9317-B671E48C7675}"/>
              </a:ext>
            </a:extLst>
          </p:cNvPr>
          <p:cNvSpPr>
            <a:spLocks noGrp="1"/>
          </p:cNvSpPr>
          <p:nvPr>
            <p:ph type="sldNum" sz="quarter" idx="12"/>
          </p:nvPr>
        </p:nvSpPr>
        <p:spPr/>
        <p:txBody>
          <a:bodyPr/>
          <a:lstStyle/>
          <a:p>
            <a:fld id="{85F723C3-D0DB-4559-A289-3BE910849772}" type="slidenum">
              <a:rPr lang="en-US" smtClean="0"/>
              <a:pPr/>
              <a:t>23</a:t>
            </a:fld>
            <a:endParaRPr lang="en-US" dirty="0"/>
          </a:p>
        </p:txBody>
      </p:sp>
    </p:spTree>
    <p:extLst>
      <p:ext uri="{BB962C8B-B14F-4D97-AF65-F5344CB8AC3E}">
        <p14:creationId xmlns:p14="http://schemas.microsoft.com/office/powerpoint/2010/main" val="605189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44" y="1722474"/>
            <a:ext cx="8973312" cy="2108730"/>
          </a:xfrm>
        </p:spPr>
        <p:txBody>
          <a:bodyPr/>
          <a:lstStyle/>
          <a:p>
            <a:r>
              <a:rPr lang="en-US" dirty="0"/>
              <a:t>Human Machine Teaming Results</a:t>
            </a:r>
          </a:p>
        </p:txBody>
      </p:sp>
      <p:sp>
        <p:nvSpPr>
          <p:cNvPr id="3" name="Subtitle 2"/>
          <p:cNvSpPr>
            <a:spLocks noGrp="1"/>
          </p:cNvSpPr>
          <p:nvPr>
            <p:ph type="subTitle" idx="1"/>
          </p:nvPr>
        </p:nvSpPr>
        <p:spPr/>
        <p:txBody>
          <a:bodyPr>
            <a:normAutofit fontScale="85000" lnSpcReduction="20000"/>
          </a:bodyPr>
          <a:lstStyle/>
          <a:p>
            <a:r>
              <a:rPr lang="en-US" dirty="0" err="1"/>
              <a:t>Danko</a:t>
            </a:r>
            <a:r>
              <a:rPr lang="en-US" dirty="0"/>
              <a:t> Nebesh (NSA R6)</a:t>
            </a:r>
          </a:p>
          <a:p>
            <a:r>
              <a:rPr lang="en-US" dirty="0"/>
              <a:t>Sarah Joseph (NSA R6)</a:t>
            </a:r>
          </a:p>
          <a:p>
            <a:r>
              <a:rPr lang="en-US" dirty="0"/>
              <a:t>Bill </a:t>
            </a:r>
            <a:r>
              <a:rPr lang="en-US" dirty="0" err="1"/>
              <a:t>Streilein</a:t>
            </a:r>
            <a:r>
              <a:rPr lang="en-US" dirty="0"/>
              <a:t> (MIT LL)</a:t>
            </a:r>
          </a:p>
          <a:p>
            <a:r>
              <a:rPr lang="en-US" dirty="0"/>
              <a:t>Marco Carvalho (FIT)</a:t>
            </a:r>
          </a:p>
        </p:txBody>
      </p:sp>
      <p:sp>
        <p:nvSpPr>
          <p:cNvPr id="4" name="Date Placeholder 3">
            <a:extLst>
              <a:ext uri="{FF2B5EF4-FFF2-40B4-BE49-F238E27FC236}">
                <a16:creationId xmlns:a16="http://schemas.microsoft.com/office/drawing/2014/main" id="{029FC250-D334-456C-A251-65F9D0E1EB81}"/>
              </a:ext>
            </a:extLst>
          </p:cNvPr>
          <p:cNvSpPr>
            <a:spLocks noGrp="1"/>
          </p:cNvSpPr>
          <p:nvPr>
            <p:ph type="dt" sz="half" idx="10"/>
          </p:nvPr>
        </p:nvSpPr>
        <p:spPr/>
        <p:txBody>
          <a:bodyPr/>
          <a:lstStyle/>
          <a:p>
            <a:fld id="{D6976C2B-40E6-4993-A6C1-7B7F6BB461C3}" type="datetime1">
              <a:rPr lang="en-US" smtClean="0"/>
              <a:t>1/30/2020</a:t>
            </a:fld>
            <a:endParaRPr lang="en-US"/>
          </a:p>
        </p:txBody>
      </p:sp>
      <p:sp>
        <p:nvSpPr>
          <p:cNvPr id="5" name="Slide Number Placeholder 4">
            <a:extLst>
              <a:ext uri="{FF2B5EF4-FFF2-40B4-BE49-F238E27FC236}">
                <a16:creationId xmlns:a16="http://schemas.microsoft.com/office/drawing/2014/main" id="{2F5F03A3-5696-464F-BB89-D19346B3DB2A}"/>
              </a:ext>
            </a:extLst>
          </p:cNvPr>
          <p:cNvSpPr>
            <a:spLocks noGrp="1"/>
          </p:cNvSpPr>
          <p:nvPr>
            <p:ph type="sldNum" sz="quarter" idx="12"/>
          </p:nvPr>
        </p:nvSpPr>
        <p:spPr/>
        <p:txBody>
          <a:bodyPr/>
          <a:lstStyle/>
          <a:p>
            <a:fld id="{C1156BDC-39D2-0144-A6F1-BC1D1723C4EE}" type="slidenum">
              <a:rPr lang="en-US" smtClean="0"/>
              <a:pPr/>
              <a:t>24</a:t>
            </a:fld>
            <a:endParaRPr lang="en-US"/>
          </a:p>
        </p:txBody>
      </p:sp>
    </p:spTree>
    <p:extLst>
      <p:ext uri="{BB962C8B-B14F-4D97-AF65-F5344CB8AC3E}">
        <p14:creationId xmlns:p14="http://schemas.microsoft.com/office/powerpoint/2010/main" val="111020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7284-47C2-49D5-9096-D037675A6836}"/>
              </a:ext>
            </a:extLst>
          </p:cNvPr>
          <p:cNvSpPr>
            <a:spLocks noGrp="1"/>
          </p:cNvSpPr>
          <p:nvPr>
            <p:ph type="title"/>
          </p:nvPr>
        </p:nvSpPr>
        <p:spPr/>
        <p:txBody>
          <a:bodyPr>
            <a:normAutofit fontScale="90000"/>
          </a:bodyPr>
          <a:lstStyle/>
          <a:p>
            <a:r>
              <a:rPr lang="en-US" dirty="0"/>
              <a:t>Human Machine Teaming</a:t>
            </a:r>
          </a:p>
        </p:txBody>
      </p:sp>
      <p:sp>
        <p:nvSpPr>
          <p:cNvPr id="7" name="Content Placeholder 4"/>
          <p:cNvSpPr>
            <a:spLocks noGrp="1"/>
          </p:cNvSpPr>
          <p:nvPr>
            <p:ph idx="1"/>
          </p:nvPr>
        </p:nvSpPr>
        <p:spPr>
          <a:xfrm>
            <a:off x="457200" y="1757548"/>
            <a:ext cx="8229600" cy="4368615"/>
          </a:xfrm>
        </p:spPr>
        <p:txBody>
          <a:bodyPr>
            <a:normAutofit lnSpcReduction="10000"/>
          </a:bodyPr>
          <a:lstStyle/>
          <a:p>
            <a:pPr marL="0" indent="0" algn="ctr">
              <a:buNone/>
            </a:pPr>
            <a:r>
              <a:rPr lang="en-US" altLang="en-US" dirty="0"/>
              <a:t>J.C.R. </a:t>
            </a:r>
            <a:r>
              <a:rPr lang="en-US" altLang="en-US" dirty="0" err="1"/>
              <a:t>Licklider’s</a:t>
            </a:r>
            <a:r>
              <a:rPr lang="en-US" altLang="en-US" dirty="0"/>
              <a:t> vision as described in his 1960 paper titled “Man-Computer Symbiosis.”</a:t>
            </a:r>
          </a:p>
          <a:p>
            <a:pPr marL="0" indent="0" algn="ctr">
              <a:buNone/>
            </a:pPr>
            <a:endParaRPr lang="en-US" altLang="en-US" dirty="0"/>
          </a:p>
          <a:p>
            <a:pPr marL="457200" lvl="1" indent="0">
              <a:buNone/>
            </a:pPr>
            <a:r>
              <a:rPr lang="en-US" altLang="en-US" i="1" dirty="0"/>
              <a:t>To combine human and computer capabilities so that “human brains and computing machines will be coupled together very tightly, and that the resulting partnership will think as no human brain has ever thought and process data in a way not approached by the information-handling machines we know today.”</a:t>
            </a:r>
          </a:p>
          <a:p>
            <a:pPr lvl="1"/>
            <a:endParaRPr lang="en-US" altLang="en-US" dirty="0"/>
          </a:p>
          <a:p>
            <a:pPr lvl="1"/>
            <a:endParaRPr lang="en-US" altLang="en-US" dirty="0"/>
          </a:p>
          <a:p>
            <a:endParaRPr lang="en-US" altLang="en-US" dirty="0"/>
          </a:p>
          <a:p>
            <a:endParaRPr lang="en-US" altLang="en-US" dirty="0"/>
          </a:p>
          <a:p>
            <a:endParaRPr lang="en-US" altLang="en-US" dirty="0"/>
          </a:p>
          <a:p>
            <a:endParaRPr lang="en-US" dirty="0"/>
          </a:p>
        </p:txBody>
      </p:sp>
      <p:sp>
        <p:nvSpPr>
          <p:cNvPr id="4" name="Date Placeholder 3">
            <a:extLst>
              <a:ext uri="{FF2B5EF4-FFF2-40B4-BE49-F238E27FC236}">
                <a16:creationId xmlns:a16="http://schemas.microsoft.com/office/drawing/2014/main" id="{338E56B7-18B4-450C-8FF2-3537700EF27F}"/>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1F9A7B3F-5994-4B7F-9B2A-AB27C26A5336}"/>
              </a:ext>
            </a:extLst>
          </p:cNvPr>
          <p:cNvSpPr>
            <a:spLocks noGrp="1"/>
          </p:cNvSpPr>
          <p:nvPr>
            <p:ph type="sldNum" sz="quarter" idx="12"/>
          </p:nvPr>
        </p:nvSpPr>
        <p:spPr/>
        <p:txBody>
          <a:bodyPr/>
          <a:lstStyle/>
          <a:p>
            <a:fld id="{85F723C3-D0DB-4559-A289-3BE910849772}" type="slidenum">
              <a:rPr lang="en-US" smtClean="0"/>
              <a:pPr/>
              <a:t>25</a:t>
            </a:fld>
            <a:endParaRPr lang="en-US"/>
          </a:p>
        </p:txBody>
      </p:sp>
    </p:spTree>
    <p:extLst>
      <p:ext uri="{BB962C8B-B14F-4D97-AF65-F5344CB8AC3E}">
        <p14:creationId xmlns:p14="http://schemas.microsoft.com/office/powerpoint/2010/main" val="191939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7284-47C2-49D5-9096-D037675A6836}"/>
              </a:ext>
            </a:extLst>
          </p:cNvPr>
          <p:cNvSpPr>
            <a:spLocks noGrp="1"/>
          </p:cNvSpPr>
          <p:nvPr>
            <p:ph type="title"/>
          </p:nvPr>
        </p:nvSpPr>
        <p:spPr/>
        <p:txBody>
          <a:bodyPr/>
          <a:lstStyle/>
          <a:p>
            <a:r>
              <a:rPr lang="en-US" dirty="0"/>
              <a:t>What is a team?</a:t>
            </a:r>
          </a:p>
        </p:txBody>
      </p:sp>
      <p:sp>
        <p:nvSpPr>
          <p:cNvPr id="9" name="Content Placeholder 4"/>
          <p:cNvSpPr>
            <a:spLocks noGrp="1"/>
          </p:cNvSpPr>
          <p:nvPr>
            <p:ph idx="1"/>
          </p:nvPr>
        </p:nvSpPr>
        <p:spPr>
          <a:xfrm>
            <a:off x="457200" y="1852551"/>
            <a:ext cx="8229600" cy="4273612"/>
          </a:xfrm>
        </p:spPr>
        <p:txBody>
          <a:bodyPr/>
          <a:lstStyle/>
          <a:p>
            <a:pPr marL="0" indent="0" algn="ctr">
              <a:buNone/>
            </a:pPr>
            <a:r>
              <a:rPr lang="en-US" dirty="0"/>
              <a:t>A </a:t>
            </a:r>
            <a:r>
              <a:rPr lang="en-US" b="1" dirty="0">
                <a:solidFill>
                  <a:schemeClr val="tx2">
                    <a:lumMod val="60000"/>
                    <a:lumOff val="40000"/>
                  </a:schemeClr>
                </a:solidFill>
              </a:rPr>
              <a:t>team</a:t>
            </a:r>
            <a:r>
              <a:rPr lang="en-US" dirty="0"/>
              <a:t> is a group of people who come together to accomplish a common goal.</a:t>
            </a:r>
          </a:p>
          <a:p>
            <a:pPr marL="0" indent="0" algn="ctr">
              <a:buNone/>
            </a:pPr>
            <a:endParaRPr lang="en-US" dirty="0"/>
          </a:p>
          <a:p>
            <a:pPr marL="0" indent="0" algn="ctr">
              <a:buNone/>
            </a:pPr>
            <a:r>
              <a:rPr lang="en-US" b="1" dirty="0">
                <a:solidFill>
                  <a:schemeClr val="tx2">
                    <a:lumMod val="60000"/>
                    <a:lumOff val="40000"/>
                  </a:schemeClr>
                </a:solidFill>
              </a:rPr>
              <a:t>Team members </a:t>
            </a:r>
            <a:r>
              <a:rPr lang="en-US" dirty="0"/>
              <a:t>leverage their individual strengths as they coordinate activities and solve problems together.</a:t>
            </a:r>
          </a:p>
        </p:txBody>
      </p:sp>
      <p:sp>
        <p:nvSpPr>
          <p:cNvPr id="4" name="Date Placeholder 3">
            <a:extLst>
              <a:ext uri="{FF2B5EF4-FFF2-40B4-BE49-F238E27FC236}">
                <a16:creationId xmlns:a16="http://schemas.microsoft.com/office/drawing/2014/main" id="{338E56B7-18B4-450C-8FF2-3537700EF27F}"/>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1F9A7B3F-5994-4B7F-9B2A-AB27C26A5336}"/>
              </a:ext>
            </a:extLst>
          </p:cNvPr>
          <p:cNvSpPr>
            <a:spLocks noGrp="1"/>
          </p:cNvSpPr>
          <p:nvPr>
            <p:ph type="sldNum" sz="quarter" idx="12"/>
          </p:nvPr>
        </p:nvSpPr>
        <p:spPr/>
        <p:txBody>
          <a:bodyPr/>
          <a:lstStyle/>
          <a:p>
            <a:fld id="{85F723C3-D0DB-4559-A289-3BE910849772}" type="slidenum">
              <a:rPr lang="en-US" smtClean="0"/>
              <a:pPr/>
              <a:t>26</a:t>
            </a:fld>
            <a:endParaRPr lang="en-US"/>
          </a:p>
        </p:txBody>
      </p:sp>
    </p:spTree>
    <p:extLst>
      <p:ext uri="{BB962C8B-B14F-4D97-AF65-F5344CB8AC3E}">
        <p14:creationId xmlns:p14="http://schemas.microsoft.com/office/powerpoint/2010/main" val="1444063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7284-47C2-49D5-9096-D037675A6836}"/>
              </a:ext>
            </a:extLst>
          </p:cNvPr>
          <p:cNvSpPr>
            <a:spLocks noGrp="1"/>
          </p:cNvSpPr>
          <p:nvPr>
            <p:ph type="title"/>
          </p:nvPr>
        </p:nvSpPr>
        <p:spPr/>
        <p:txBody>
          <a:bodyPr/>
          <a:lstStyle/>
          <a:p>
            <a:r>
              <a:rPr lang="en-US" dirty="0"/>
              <a:t>HMT Tradeoffs</a:t>
            </a:r>
          </a:p>
        </p:txBody>
      </p:sp>
      <p:sp>
        <p:nvSpPr>
          <p:cNvPr id="7" name="Content Placeholder 2"/>
          <p:cNvSpPr>
            <a:spLocks noGrp="1"/>
          </p:cNvSpPr>
          <p:nvPr>
            <p:ph sz="half" idx="1"/>
          </p:nvPr>
        </p:nvSpPr>
        <p:spPr/>
        <p:txBody>
          <a:bodyPr>
            <a:normAutofit fontScale="62500" lnSpcReduction="20000"/>
          </a:bodyPr>
          <a:lstStyle/>
          <a:p>
            <a:pPr marL="0" indent="0">
              <a:buNone/>
            </a:pPr>
            <a:r>
              <a:rPr lang="en-US" b="1" dirty="0"/>
              <a:t>Strengths</a:t>
            </a:r>
          </a:p>
          <a:p>
            <a:r>
              <a:rPr lang="en-US" dirty="0"/>
              <a:t>Increased trust in and use of automation</a:t>
            </a:r>
          </a:p>
          <a:p>
            <a:r>
              <a:rPr lang="en-US" dirty="0"/>
              <a:t>Allows people to contribute when work proceeds at machine speeds</a:t>
            </a:r>
          </a:p>
          <a:p>
            <a:r>
              <a:rPr lang="en-US" dirty="0"/>
              <a:t>Ability to offload some cognitive work onto machine teammate</a:t>
            </a:r>
          </a:p>
          <a:p>
            <a:r>
              <a:rPr lang="en-US" dirty="0"/>
              <a:t>Integrated provenance information across disparate tools &amp; data</a:t>
            </a:r>
          </a:p>
          <a:p>
            <a:r>
              <a:rPr lang="en-US" dirty="0"/>
              <a:t>Increased efficiency, completeness, correctness, and volume of work.</a:t>
            </a:r>
          </a:p>
          <a:p>
            <a:r>
              <a:rPr lang="en-US" dirty="0"/>
              <a:t>Take advantage of natural assets of humans and machines</a:t>
            </a:r>
          </a:p>
          <a:p>
            <a:pPr lvl="1"/>
            <a:r>
              <a:rPr lang="en-US" dirty="0"/>
              <a:t>Human: Creativity, context-sensitivity, real-work knowledge</a:t>
            </a:r>
          </a:p>
          <a:p>
            <a:pPr lvl="1"/>
            <a:r>
              <a:rPr lang="en-US" dirty="0"/>
              <a:t>Machine: speed, memory, capacity, indefatigability, computational rigor</a:t>
            </a:r>
          </a:p>
          <a:p>
            <a:endParaRPr lang="en-US" dirty="0"/>
          </a:p>
          <a:p>
            <a:pPr lvl="1"/>
            <a:endParaRPr lang="en-US" dirty="0"/>
          </a:p>
        </p:txBody>
      </p:sp>
      <p:sp>
        <p:nvSpPr>
          <p:cNvPr id="3" name="Content Placeholder 2">
            <a:extLst>
              <a:ext uri="{FF2B5EF4-FFF2-40B4-BE49-F238E27FC236}">
                <a16:creationId xmlns:a16="http://schemas.microsoft.com/office/drawing/2014/main" id="{081A88A6-A18C-4569-8724-62BAFB344208}"/>
              </a:ext>
            </a:extLst>
          </p:cNvPr>
          <p:cNvSpPr>
            <a:spLocks noGrp="1"/>
          </p:cNvSpPr>
          <p:nvPr>
            <p:ph sz="half" idx="2"/>
          </p:nvPr>
        </p:nvSpPr>
        <p:spPr/>
        <p:txBody>
          <a:bodyPr>
            <a:normAutofit fontScale="62500" lnSpcReduction="20000"/>
          </a:bodyPr>
          <a:lstStyle/>
          <a:p>
            <a:pPr marL="0" indent="0">
              <a:buNone/>
            </a:pPr>
            <a:r>
              <a:rPr lang="en-US" b="1" dirty="0"/>
              <a:t>Weaknesses</a:t>
            </a:r>
          </a:p>
          <a:p>
            <a:r>
              <a:rPr lang="en-US" dirty="0"/>
              <a:t>Loss of control by user</a:t>
            </a:r>
          </a:p>
          <a:p>
            <a:r>
              <a:rPr lang="en-US" dirty="0"/>
              <a:t>Wasted compute on dead ends</a:t>
            </a:r>
          </a:p>
          <a:p>
            <a:r>
              <a:rPr lang="en-US" dirty="0"/>
              <a:t>Difficult for person to specify needs (person may not know needs)</a:t>
            </a:r>
          </a:p>
          <a:p>
            <a:r>
              <a:rPr lang="en-US" dirty="0"/>
              <a:t>Privacy concerns (machine monitoring user, storing knowledge about user)</a:t>
            </a:r>
          </a:p>
          <a:p>
            <a:r>
              <a:rPr lang="en-US" dirty="0"/>
              <a:t>Increased communications cost</a:t>
            </a:r>
          </a:p>
          <a:p>
            <a:r>
              <a:rPr lang="en-US" dirty="0"/>
              <a:t>Greater burden on user to keep track of computer-assisted work.</a:t>
            </a:r>
          </a:p>
          <a:p>
            <a:r>
              <a:rPr lang="en-US" dirty="0"/>
              <a:t>Attentional costs for human</a:t>
            </a:r>
          </a:p>
          <a:p>
            <a:r>
              <a:rPr lang="en-US" dirty="0"/>
              <a:t>Potential over-reliance on automation</a:t>
            </a:r>
          </a:p>
        </p:txBody>
      </p:sp>
      <p:sp>
        <p:nvSpPr>
          <p:cNvPr id="4" name="Date Placeholder 3">
            <a:extLst>
              <a:ext uri="{FF2B5EF4-FFF2-40B4-BE49-F238E27FC236}">
                <a16:creationId xmlns:a16="http://schemas.microsoft.com/office/drawing/2014/main" id="{338E56B7-18B4-450C-8FF2-3537700EF27F}"/>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1F9A7B3F-5994-4B7F-9B2A-AB27C26A5336}"/>
              </a:ext>
            </a:extLst>
          </p:cNvPr>
          <p:cNvSpPr>
            <a:spLocks noGrp="1"/>
          </p:cNvSpPr>
          <p:nvPr>
            <p:ph type="sldNum" sz="quarter" idx="12"/>
          </p:nvPr>
        </p:nvSpPr>
        <p:spPr/>
        <p:txBody>
          <a:bodyPr/>
          <a:lstStyle/>
          <a:p>
            <a:fld id="{85F723C3-D0DB-4559-A289-3BE910849772}" type="slidenum">
              <a:rPr lang="en-US" smtClean="0"/>
              <a:pPr/>
              <a:t>27</a:t>
            </a:fld>
            <a:endParaRPr lang="en-US"/>
          </a:p>
        </p:txBody>
      </p:sp>
    </p:spTree>
    <p:extLst>
      <p:ext uri="{BB962C8B-B14F-4D97-AF65-F5344CB8AC3E}">
        <p14:creationId xmlns:p14="http://schemas.microsoft.com/office/powerpoint/2010/main" val="371800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694098-BDEE-0B4C-8164-670CE3C3E140}"/>
              </a:ext>
            </a:extLst>
          </p:cNvPr>
          <p:cNvPicPr>
            <a:picLocks noChangeAspect="1"/>
          </p:cNvPicPr>
          <p:nvPr/>
        </p:nvPicPr>
        <p:blipFill>
          <a:blip r:embed="rId2"/>
          <a:stretch>
            <a:fillRect/>
          </a:stretch>
        </p:blipFill>
        <p:spPr>
          <a:xfrm>
            <a:off x="0" y="5152654"/>
            <a:ext cx="9144000" cy="1705346"/>
          </a:xfrm>
          <a:prstGeom prst="rect">
            <a:avLst/>
          </a:prstGeom>
        </p:spPr>
      </p:pic>
      <p:sp>
        <p:nvSpPr>
          <p:cNvPr id="2" name="Title 1">
            <a:extLst>
              <a:ext uri="{FF2B5EF4-FFF2-40B4-BE49-F238E27FC236}">
                <a16:creationId xmlns:a16="http://schemas.microsoft.com/office/drawing/2014/main" id="{2F377284-47C2-49D5-9096-D037675A6836}"/>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52BC2B53-1658-4709-B978-D3EAB2DB9509}"/>
              </a:ext>
            </a:extLst>
          </p:cNvPr>
          <p:cNvSpPr>
            <a:spLocks noGrp="1"/>
          </p:cNvSpPr>
          <p:nvPr>
            <p:ph idx="1"/>
          </p:nvPr>
        </p:nvSpPr>
        <p:spPr>
          <a:xfrm>
            <a:off x="228600" y="1600200"/>
            <a:ext cx="8686800" cy="3552454"/>
          </a:xfrm>
        </p:spPr>
        <p:txBody>
          <a:bodyPr>
            <a:normAutofit fontScale="77500" lnSpcReduction="20000"/>
          </a:bodyPr>
          <a:lstStyle/>
          <a:p>
            <a:r>
              <a:rPr lang="en-US" dirty="0"/>
              <a:t>Four Track Questions</a:t>
            </a:r>
          </a:p>
          <a:p>
            <a:pPr marL="971550" lvl="1" indent="-514350">
              <a:buFont typeface="+mj-lt"/>
              <a:buAutoNum type="arabicPeriod"/>
            </a:pPr>
            <a:r>
              <a:rPr lang="en-US" dirty="0"/>
              <a:t>How do humans and automation properly share internal mental states (beliefs, intentions, etc.) with one another? </a:t>
            </a:r>
          </a:p>
          <a:p>
            <a:pPr marL="971550" lvl="1" indent="-514350">
              <a:buFont typeface="+mj-lt"/>
              <a:buAutoNum type="arabicPeriod"/>
            </a:pPr>
            <a:r>
              <a:rPr lang="en-US" dirty="0"/>
              <a:t>How to create and maintain a shared context between humans and machine/automation?</a:t>
            </a:r>
          </a:p>
          <a:p>
            <a:pPr marL="971550" lvl="1" indent="-514350">
              <a:buFont typeface="+mj-lt"/>
              <a:buAutoNum type="arabicPeriod"/>
            </a:pPr>
            <a:r>
              <a:rPr lang="en-US" dirty="0"/>
              <a:t>What are the most appropriate modes of interaction between humans and automation/intelligent systems in cyber operations?  </a:t>
            </a:r>
          </a:p>
          <a:p>
            <a:pPr marL="971550" lvl="1" indent="-514350">
              <a:buFont typeface="+mj-lt"/>
              <a:buAutoNum type="arabicPeriod"/>
            </a:pPr>
            <a:r>
              <a:rPr lang="en-US" dirty="0"/>
              <a:t>How do we quantify the performance or effectiveness of human-machine teams?</a:t>
            </a:r>
          </a:p>
          <a:p>
            <a:pPr lvl="0" rtl="0" eaLnBrk="0" fontAlgn="base" hangingPunct="0"/>
            <a:r>
              <a:rPr lang="en-US" dirty="0">
                <a:effectLst/>
              </a:rPr>
              <a:t>Focus on Developing Research </a:t>
            </a:r>
            <a:r>
              <a:rPr lang="en-US" dirty="0"/>
              <a:t>Agenda</a:t>
            </a:r>
            <a:r>
              <a:rPr lang="en-US" dirty="0">
                <a:effectLst/>
              </a:rPr>
              <a:t> and Challenge Problem Ideas</a:t>
            </a:r>
          </a:p>
        </p:txBody>
      </p:sp>
      <p:sp>
        <p:nvSpPr>
          <p:cNvPr id="4" name="Date Placeholder 3">
            <a:extLst>
              <a:ext uri="{FF2B5EF4-FFF2-40B4-BE49-F238E27FC236}">
                <a16:creationId xmlns:a16="http://schemas.microsoft.com/office/drawing/2014/main" id="{338E56B7-18B4-450C-8FF2-3537700EF27F}"/>
              </a:ext>
            </a:extLst>
          </p:cNvPr>
          <p:cNvSpPr>
            <a:spLocks noGrp="1"/>
          </p:cNvSpPr>
          <p:nvPr>
            <p:ph type="dt" sz="half" idx="10"/>
          </p:nvPr>
        </p:nvSpPr>
        <p:spPr/>
        <p:txBody>
          <a:bodyPr/>
          <a:lstStyle/>
          <a:p>
            <a:fld id="{65B471CF-52CC-4648-8F30-13ACF345B263}" type="datetime1">
              <a:rPr lang="en-US" smtClean="0"/>
              <a:t>1/30/2020</a:t>
            </a:fld>
            <a:endParaRPr lang="en-US"/>
          </a:p>
        </p:txBody>
      </p:sp>
      <p:sp>
        <p:nvSpPr>
          <p:cNvPr id="5" name="Slide Number Placeholder 4">
            <a:extLst>
              <a:ext uri="{FF2B5EF4-FFF2-40B4-BE49-F238E27FC236}">
                <a16:creationId xmlns:a16="http://schemas.microsoft.com/office/drawing/2014/main" id="{1F9A7B3F-5994-4B7F-9B2A-AB27C26A5336}"/>
              </a:ext>
            </a:extLst>
          </p:cNvPr>
          <p:cNvSpPr>
            <a:spLocks noGrp="1"/>
          </p:cNvSpPr>
          <p:nvPr>
            <p:ph type="sldNum" sz="quarter" idx="12"/>
          </p:nvPr>
        </p:nvSpPr>
        <p:spPr/>
        <p:txBody>
          <a:bodyPr/>
          <a:lstStyle/>
          <a:p>
            <a:fld id="{85F723C3-D0DB-4559-A289-3BE910849772}" type="slidenum">
              <a:rPr lang="en-US" smtClean="0"/>
              <a:t>28</a:t>
            </a:fld>
            <a:endParaRPr lang="en-US"/>
          </a:p>
        </p:txBody>
      </p:sp>
    </p:spTree>
    <p:extLst>
      <p:ext uri="{BB962C8B-B14F-4D97-AF65-F5344CB8AC3E}">
        <p14:creationId xmlns:p14="http://schemas.microsoft.com/office/powerpoint/2010/main" val="1292842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84A7FF9-431A-461D-810F-917EA25DD88E}"/>
              </a:ext>
            </a:extLst>
          </p:cNvPr>
          <p:cNvSpPr>
            <a:spLocks noGrp="1"/>
          </p:cNvSpPr>
          <p:nvPr>
            <p:ph idx="1"/>
          </p:nvPr>
        </p:nvSpPr>
        <p:spPr>
          <a:xfrm>
            <a:off x="457200" y="1600200"/>
            <a:ext cx="4610100" cy="4756150"/>
          </a:xfrm>
        </p:spPr>
        <p:txBody>
          <a:bodyPr vert="horz" lIns="91440" tIns="45720" rIns="91440" bIns="45720" rtlCol="0" anchor="t">
            <a:normAutofit fontScale="92500" lnSpcReduction="10000"/>
          </a:bodyPr>
          <a:lstStyle/>
          <a:p>
            <a:pPr marL="0" indent="0">
              <a:buNone/>
            </a:pPr>
            <a:r>
              <a:rPr lang="en-US" sz="2000" u="sng" dirty="0">
                <a:solidFill>
                  <a:schemeClr val="tx1"/>
                </a:solidFill>
              </a:rPr>
              <a:t>Session 1 - Theory of Mind</a:t>
            </a:r>
          </a:p>
          <a:p>
            <a:r>
              <a:rPr lang="en-US" sz="2000" dirty="0">
                <a:solidFill>
                  <a:schemeClr val="tx1"/>
                </a:solidFill>
              </a:rPr>
              <a:t>Brief: </a:t>
            </a:r>
            <a:r>
              <a:rPr lang="en-US" sz="2000" i="1" dirty="0">
                <a:solidFill>
                  <a:schemeClr val="tx1"/>
                </a:solidFill>
              </a:rPr>
              <a:t>HMT: Theme and Variations</a:t>
            </a:r>
          </a:p>
          <a:p>
            <a:r>
              <a:rPr lang="en-US" sz="2000" dirty="0">
                <a:solidFill>
                  <a:schemeClr val="tx1"/>
                </a:solidFill>
              </a:rPr>
              <a:t>Brainstorming</a:t>
            </a:r>
          </a:p>
          <a:p>
            <a:pPr marL="0" indent="0">
              <a:buNone/>
            </a:pPr>
            <a:r>
              <a:rPr lang="en-US" sz="2000" u="sng" dirty="0">
                <a:solidFill>
                  <a:schemeClr val="tx1"/>
                </a:solidFill>
              </a:rPr>
              <a:t>Session 2  - Context</a:t>
            </a:r>
          </a:p>
          <a:p>
            <a:r>
              <a:rPr lang="en-US" sz="2000" dirty="0">
                <a:solidFill>
                  <a:schemeClr val="tx1"/>
                </a:solidFill>
              </a:rPr>
              <a:t>Brief: </a:t>
            </a:r>
            <a:r>
              <a:rPr lang="en-US" sz="2000" i="1" dirty="0">
                <a:solidFill>
                  <a:schemeClr val="tx1"/>
                </a:solidFill>
              </a:rPr>
              <a:t>HMT: The Importance of</a:t>
            </a:r>
            <a:br>
              <a:rPr lang="en-US" sz="2000" i="1" dirty="0">
                <a:solidFill>
                  <a:schemeClr val="tx1"/>
                </a:solidFill>
              </a:rPr>
            </a:br>
            <a:r>
              <a:rPr lang="en-US" sz="2000" i="1" dirty="0">
                <a:solidFill>
                  <a:schemeClr val="tx1"/>
                </a:solidFill>
              </a:rPr>
              <a:t>Common Ground </a:t>
            </a:r>
          </a:p>
          <a:p>
            <a:r>
              <a:rPr lang="en-US" sz="2000" dirty="0">
                <a:solidFill>
                  <a:schemeClr val="tx1"/>
                </a:solidFill>
              </a:rPr>
              <a:t>Brainstorming</a:t>
            </a:r>
          </a:p>
          <a:p>
            <a:pPr marL="0" indent="0">
              <a:buNone/>
            </a:pPr>
            <a:r>
              <a:rPr lang="en-US" sz="2000" u="sng" dirty="0">
                <a:solidFill>
                  <a:schemeClr val="tx1"/>
                </a:solidFill>
              </a:rPr>
              <a:t>Session 3 - Interactions</a:t>
            </a:r>
          </a:p>
          <a:p>
            <a:r>
              <a:rPr lang="en-US" sz="2000" dirty="0">
                <a:solidFill>
                  <a:schemeClr val="tx1"/>
                </a:solidFill>
              </a:rPr>
              <a:t>Brief: </a:t>
            </a:r>
            <a:r>
              <a:rPr lang="en-US" sz="2000" i="1" dirty="0">
                <a:solidFill>
                  <a:schemeClr val="tx1"/>
                </a:solidFill>
              </a:rPr>
              <a:t>What to Talk About in Cyberspace: </a:t>
            </a:r>
            <a:br>
              <a:rPr lang="en-US" sz="2000" i="1" dirty="0">
                <a:solidFill>
                  <a:schemeClr val="tx1"/>
                </a:solidFill>
              </a:rPr>
            </a:br>
            <a:r>
              <a:rPr lang="en-US" sz="2000" i="1" dirty="0">
                <a:solidFill>
                  <a:schemeClr val="tx1"/>
                </a:solidFill>
              </a:rPr>
              <a:t>Interacting with a Machine Teammate</a:t>
            </a:r>
          </a:p>
          <a:p>
            <a:r>
              <a:rPr lang="en-US" sz="2000" dirty="0">
                <a:solidFill>
                  <a:schemeClr val="tx1"/>
                </a:solidFill>
              </a:rPr>
              <a:t>Brainstorming</a:t>
            </a:r>
          </a:p>
          <a:p>
            <a:pPr marL="0" indent="0">
              <a:buNone/>
            </a:pPr>
            <a:r>
              <a:rPr lang="en-US" sz="2000" u="sng" dirty="0">
                <a:solidFill>
                  <a:schemeClr val="tx1"/>
                </a:solidFill>
              </a:rPr>
              <a:t>Session 4 – Wrap-up</a:t>
            </a:r>
          </a:p>
          <a:p>
            <a:r>
              <a:rPr lang="en-US" sz="2000" dirty="0">
                <a:solidFill>
                  <a:schemeClr val="tx1"/>
                </a:solidFill>
              </a:rPr>
              <a:t>Summarize discussions</a:t>
            </a:r>
          </a:p>
          <a:p>
            <a:r>
              <a:rPr lang="en-US" sz="2000" dirty="0">
                <a:solidFill>
                  <a:schemeClr val="tx1"/>
                </a:solidFill>
              </a:rPr>
              <a:t>Propose research ideas</a:t>
            </a:r>
          </a:p>
          <a:p>
            <a:r>
              <a:rPr lang="en-US" sz="2000" dirty="0">
                <a:solidFill>
                  <a:schemeClr val="tx1"/>
                </a:solidFill>
              </a:rPr>
              <a:t>Develop </a:t>
            </a:r>
            <a:r>
              <a:rPr lang="en-US" sz="2000" dirty="0" err="1">
                <a:solidFill>
                  <a:schemeClr val="tx1"/>
                </a:solidFill>
              </a:rPr>
              <a:t>outbrief</a:t>
            </a:r>
            <a:endParaRPr lang="en-US" sz="2000" dirty="0">
              <a:solidFill>
                <a:schemeClr val="tx1"/>
              </a:solidFill>
            </a:endParaRPr>
          </a:p>
        </p:txBody>
      </p:sp>
      <p:pic>
        <p:nvPicPr>
          <p:cNvPr id="4" name="Picture 3" descr="A group of people standing in a room&#10;&#10;Description automatically generated">
            <a:extLst>
              <a:ext uri="{FF2B5EF4-FFF2-40B4-BE49-F238E27FC236}">
                <a16:creationId xmlns:a16="http://schemas.microsoft.com/office/drawing/2014/main" id="{70712053-8CDF-5E49-BBC0-738346A0921D}"/>
              </a:ext>
            </a:extLst>
          </p:cNvPr>
          <p:cNvPicPr>
            <a:picLocks noChangeAspect="1"/>
          </p:cNvPicPr>
          <p:nvPr/>
        </p:nvPicPr>
        <p:blipFill rotWithShape="1">
          <a:blip r:embed="rId3"/>
          <a:srcRect l="2315" r="9843"/>
          <a:stretch/>
        </p:blipFill>
        <p:spPr>
          <a:xfrm>
            <a:off x="4625884" y="10"/>
            <a:ext cx="4518116"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3" name="Title 2">
            <a:extLst>
              <a:ext uri="{FF2B5EF4-FFF2-40B4-BE49-F238E27FC236}">
                <a16:creationId xmlns:a16="http://schemas.microsoft.com/office/drawing/2014/main" id="{DDEB4FDD-0F5E-4C69-BD2D-CC0923020850}"/>
              </a:ext>
            </a:extLst>
          </p:cNvPr>
          <p:cNvSpPr>
            <a:spLocks noGrp="1"/>
          </p:cNvSpPr>
          <p:nvPr>
            <p:ph type="title"/>
          </p:nvPr>
        </p:nvSpPr>
        <p:spPr>
          <a:xfrm>
            <a:off x="2049865" y="274638"/>
            <a:ext cx="2576020" cy="1143000"/>
          </a:xfrm>
        </p:spPr>
        <p:txBody>
          <a:bodyPr vert="horz" lIns="91440" tIns="45720" rIns="91440" bIns="45720" rtlCol="0" anchor="ctr">
            <a:normAutofit fontScale="90000"/>
          </a:bodyPr>
          <a:lstStyle/>
          <a:p>
            <a:r>
              <a:rPr lang="en-US" dirty="0">
                <a:ln w="12700">
                  <a:noFill/>
                </a:ln>
                <a:solidFill>
                  <a:schemeClr val="tx1"/>
                </a:solidFill>
              </a:rPr>
              <a:t>Track</a:t>
            </a:r>
            <a:br>
              <a:rPr lang="en-US" dirty="0">
                <a:ln w="12700">
                  <a:noFill/>
                </a:ln>
                <a:solidFill>
                  <a:schemeClr val="tx1"/>
                </a:solidFill>
              </a:rPr>
            </a:br>
            <a:r>
              <a:rPr lang="en-US" dirty="0">
                <a:ln w="12700">
                  <a:noFill/>
                </a:ln>
                <a:solidFill>
                  <a:schemeClr val="tx1"/>
                </a:solidFill>
              </a:rPr>
              <a:t>Sessions</a:t>
            </a:r>
          </a:p>
        </p:txBody>
      </p:sp>
      <p:pic>
        <p:nvPicPr>
          <p:cNvPr id="5" name="Picture 4">
            <a:extLst>
              <a:ext uri="{FF2B5EF4-FFF2-40B4-BE49-F238E27FC236}">
                <a16:creationId xmlns:a16="http://schemas.microsoft.com/office/drawing/2014/main" id="{CFD555A8-66F3-C548-A590-421D4EC51C0D}"/>
              </a:ext>
            </a:extLst>
          </p:cNvPr>
          <p:cNvPicPr>
            <a:picLocks noChangeAspect="1"/>
          </p:cNvPicPr>
          <p:nvPr/>
        </p:nvPicPr>
        <p:blipFill>
          <a:blip r:embed="rId4"/>
          <a:stretch>
            <a:fillRect/>
          </a:stretch>
        </p:blipFill>
        <p:spPr>
          <a:xfrm>
            <a:off x="3860800" y="5410200"/>
            <a:ext cx="1422400" cy="1447800"/>
          </a:xfrm>
          <a:prstGeom prst="rect">
            <a:avLst/>
          </a:prstGeom>
        </p:spPr>
      </p:pic>
      <p:sp>
        <p:nvSpPr>
          <p:cNvPr id="9" name="Date Placeholder 3">
            <a:extLst>
              <a:ext uri="{FF2B5EF4-FFF2-40B4-BE49-F238E27FC236}">
                <a16:creationId xmlns:a16="http://schemas.microsoft.com/office/drawing/2014/main" id="{B0939865-1CA8-344A-B5F8-8840E9545DD5}"/>
              </a:ext>
            </a:extLst>
          </p:cNvPr>
          <p:cNvSpPr>
            <a:spLocks noGrp="1"/>
          </p:cNvSpPr>
          <p:nvPr>
            <p:ph type="dt" sz="half" idx="10"/>
          </p:nvPr>
        </p:nvSpPr>
        <p:spPr>
          <a:xfrm>
            <a:off x="457200" y="6356350"/>
            <a:ext cx="2133600" cy="365125"/>
          </a:xfrm>
        </p:spPr>
        <p:txBody>
          <a:bodyPr/>
          <a:lstStyle/>
          <a:p>
            <a:fld id="{65B471CF-52CC-4648-8F30-13ACF345B263}" type="datetime1">
              <a:rPr lang="en-US" smtClean="0"/>
              <a:t>1/30/2020</a:t>
            </a:fld>
            <a:endParaRPr lang="en-US" dirty="0"/>
          </a:p>
        </p:txBody>
      </p:sp>
      <p:sp>
        <p:nvSpPr>
          <p:cNvPr id="10" name="Slide Number Placeholder 4">
            <a:extLst>
              <a:ext uri="{FF2B5EF4-FFF2-40B4-BE49-F238E27FC236}">
                <a16:creationId xmlns:a16="http://schemas.microsoft.com/office/drawing/2014/main" id="{A23CF627-4634-2849-97D8-B89219081495}"/>
              </a:ext>
            </a:extLst>
          </p:cNvPr>
          <p:cNvSpPr>
            <a:spLocks noGrp="1"/>
          </p:cNvSpPr>
          <p:nvPr>
            <p:ph type="sldNum" sz="quarter" idx="12"/>
          </p:nvPr>
        </p:nvSpPr>
        <p:spPr>
          <a:xfrm>
            <a:off x="6553200" y="6356350"/>
            <a:ext cx="2133600" cy="365125"/>
          </a:xfrm>
        </p:spPr>
        <p:txBody>
          <a:bodyPr/>
          <a:lstStyle/>
          <a:p>
            <a:fld id="{85F723C3-D0DB-4559-A289-3BE910849772}" type="slidenum">
              <a:rPr lang="en-US" smtClean="0"/>
              <a:t>29</a:t>
            </a:fld>
            <a:endParaRPr lang="en-US"/>
          </a:p>
        </p:txBody>
      </p:sp>
    </p:spTree>
    <p:extLst>
      <p:ext uri="{BB962C8B-B14F-4D97-AF65-F5344CB8AC3E}">
        <p14:creationId xmlns:p14="http://schemas.microsoft.com/office/powerpoint/2010/main" val="413994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C3E </a:t>
            </a:r>
          </a:p>
        </p:txBody>
      </p:sp>
      <p:sp>
        <p:nvSpPr>
          <p:cNvPr id="3" name="Content Placeholder 2"/>
          <p:cNvSpPr>
            <a:spLocks noGrp="1"/>
          </p:cNvSpPr>
          <p:nvPr>
            <p:ph idx="1"/>
          </p:nvPr>
        </p:nvSpPr>
        <p:spPr/>
        <p:txBody>
          <a:bodyPr>
            <a:normAutofit fontScale="77500" lnSpcReduction="20000"/>
          </a:bodyPr>
          <a:lstStyle/>
          <a:p>
            <a:r>
              <a:rPr lang="en-US" dirty="0"/>
              <a:t>C3E has become a community of interest focused on novel approaches and solutions needed, drawn from multiple areas</a:t>
            </a:r>
          </a:p>
          <a:p>
            <a:pPr lvl="1"/>
            <a:r>
              <a:rPr lang="en-US" dirty="0"/>
              <a:t>Identify ideas for strategic and near-term research</a:t>
            </a:r>
          </a:p>
          <a:p>
            <a:r>
              <a:rPr lang="en-US" dirty="0"/>
              <a:t>Recent workshops placed more emphasis on diversity of disciplines from the astronomy, behavioral sciences, biomedical informatics, financial assessment, and other areas.</a:t>
            </a:r>
          </a:p>
          <a:p>
            <a:r>
              <a:rPr lang="en-US" dirty="0"/>
              <a:t>1st Challenge problem involving epidemiological intelligence reaffirmed the value of analytic diversity for emerging problems </a:t>
            </a:r>
          </a:p>
          <a:p>
            <a:pPr lvl="1"/>
            <a:r>
              <a:rPr lang="en-US" dirty="0"/>
              <a:t>C3E 2013/4/5/6/7/8 Challenge Problems focused more directly on cyber security</a:t>
            </a:r>
          </a:p>
        </p:txBody>
      </p:sp>
      <p:sp>
        <p:nvSpPr>
          <p:cNvPr id="8" name="Date Placeholder 7">
            <a:extLst>
              <a:ext uri="{FF2B5EF4-FFF2-40B4-BE49-F238E27FC236}">
                <a16:creationId xmlns:a16="http://schemas.microsoft.com/office/drawing/2014/main" id="{F347A85A-E60E-4824-B484-E907087F5432}"/>
              </a:ext>
            </a:extLst>
          </p:cNvPr>
          <p:cNvSpPr>
            <a:spLocks noGrp="1"/>
          </p:cNvSpPr>
          <p:nvPr>
            <p:ph type="dt" sz="half" idx="10"/>
          </p:nvPr>
        </p:nvSpPr>
        <p:spPr/>
        <p:txBody>
          <a:bodyPr/>
          <a:lstStyle/>
          <a:p>
            <a:fld id="{60C0DA82-8022-4B06-B8C1-B64B4D807758}" type="datetime1">
              <a:rPr lang="en-US" smtClean="0"/>
              <a:pPr/>
              <a:t>1/30/2020</a:t>
            </a:fld>
            <a:endParaRPr lang="en-US" dirty="0"/>
          </a:p>
        </p:txBody>
      </p:sp>
      <p:sp>
        <p:nvSpPr>
          <p:cNvPr id="9" name="Slide Number Placeholder 8">
            <a:extLst>
              <a:ext uri="{FF2B5EF4-FFF2-40B4-BE49-F238E27FC236}">
                <a16:creationId xmlns:a16="http://schemas.microsoft.com/office/drawing/2014/main" id="{C89C876A-407C-4A26-A57C-54AA28325364}"/>
              </a:ext>
            </a:extLst>
          </p:cNvPr>
          <p:cNvSpPr>
            <a:spLocks noGrp="1"/>
          </p:cNvSpPr>
          <p:nvPr>
            <p:ph type="sldNum" sz="quarter" idx="12"/>
          </p:nvPr>
        </p:nvSpPr>
        <p:spPr/>
        <p:txBody>
          <a:bodyPr/>
          <a:lstStyle/>
          <a:p>
            <a:fld id="{0A7B9E73-336B-FD4D-B522-7E376F2F25EE}" type="slidenum">
              <a:rPr lang="en-US" smtClean="0"/>
              <a:pPr/>
              <a:t>3</a:t>
            </a:fld>
            <a:endParaRPr lang="en-US" dirty="0"/>
          </a:p>
        </p:txBody>
      </p:sp>
    </p:spTree>
    <p:extLst>
      <p:ext uri="{BB962C8B-B14F-4D97-AF65-F5344CB8AC3E}">
        <p14:creationId xmlns:p14="http://schemas.microsoft.com/office/powerpoint/2010/main" val="246880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27670E0-DBCE-4E5B-98ED-2A75C4541D34}"/>
              </a:ext>
            </a:extLst>
          </p:cNvPr>
          <p:cNvSpPr>
            <a:spLocks noGrp="1"/>
          </p:cNvSpPr>
          <p:nvPr>
            <p:ph type="title"/>
          </p:nvPr>
        </p:nvSpPr>
        <p:spPr/>
        <p:txBody>
          <a:bodyPr/>
          <a:lstStyle/>
          <a:p>
            <a:r>
              <a:rPr lang="en-US" dirty="0"/>
              <a:t>Research Questions</a:t>
            </a:r>
          </a:p>
        </p:txBody>
      </p:sp>
      <p:sp>
        <p:nvSpPr>
          <p:cNvPr id="14" name="Content Placeholder 13">
            <a:extLst>
              <a:ext uri="{FF2B5EF4-FFF2-40B4-BE49-F238E27FC236}">
                <a16:creationId xmlns:a16="http://schemas.microsoft.com/office/drawing/2014/main" id="{0D3CA629-75E1-41C4-AAD4-D24B307EE52F}"/>
              </a:ext>
            </a:extLst>
          </p:cNvPr>
          <p:cNvSpPr>
            <a:spLocks noGrp="1"/>
          </p:cNvSpPr>
          <p:nvPr>
            <p:ph sz="half" idx="2"/>
          </p:nvPr>
        </p:nvSpPr>
        <p:spPr>
          <a:xfrm>
            <a:off x="3352800" y="1825625"/>
            <a:ext cx="5162550" cy="4351338"/>
          </a:xfrm>
        </p:spPr>
        <p:txBody>
          <a:bodyPr>
            <a:normAutofit fontScale="77500" lnSpcReduction="20000"/>
          </a:bodyPr>
          <a:lstStyle/>
          <a:p>
            <a:r>
              <a:rPr lang="en-US" dirty="0"/>
              <a:t>What carries over from HHT to HMT?</a:t>
            </a:r>
          </a:p>
          <a:p>
            <a:r>
              <a:rPr lang="en-US" dirty="0"/>
              <a:t>What role does inter-predictability play?</a:t>
            </a:r>
          </a:p>
          <a:p>
            <a:r>
              <a:rPr lang="en-US" dirty="0"/>
              <a:t>How are human and machine teammates to maintain common ground?</a:t>
            </a:r>
          </a:p>
          <a:p>
            <a:r>
              <a:rPr lang="en-US" dirty="0"/>
              <a:t>What should a non-physical MT look like?</a:t>
            </a:r>
          </a:p>
          <a:p>
            <a:r>
              <a:rPr lang="en-US" dirty="0"/>
              <a:t>How is the domain to be depicted?</a:t>
            </a:r>
          </a:p>
          <a:p>
            <a:r>
              <a:rPr lang="en-US" dirty="0"/>
              <a:t>What internal metrics of teamwork are useful for HMT in Cyber?</a:t>
            </a:r>
          </a:p>
          <a:p>
            <a:r>
              <a:rPr lang="en-US" dirty="0"/>
              <a:t>How are roles determined within cyber HMT?</a:t>
            </a:r>
          </a:p>
          <a:p>
            <a:r>
              <a:rPr lang="en-US" dirty="0"/>
              <a:t>How will HMT in Cyber fit into organizational and social contexts?</a:t>
            </a:r>
          </a:p>
          <a:p>
            <a:pPr marL="0" indent="0">
              <a:buNone/>
            </a:pPr>
            <a:endParaRPr lang="en-US" dirty="0"/>
          </a:p>
        </p:txBody>
      </p:sp>
      <p:sp>
        <p:nvSpPr>
          <p:cNvPr id="4" name="Date Placeholder 3">
            <a:extLst>
              <a:ext uri="{FF2B5EF4-FFF2-40B4-BE49-F238E27FC236}">
                <a16:creationId xmlns:a16="http://schemas.microsoft.com/office/drawing/2014/main" id="{A4B378C4-F29E-4FDE-B938-D34E3CB765FF}"/>
              </a:ext>
            </a:extLst>
          </p:cNvPr>
          <p:cNvSpPr>
            <a:spLocks noGrp="1"/>
          </p:cNvSpPr>
          <p:nvPr>
            <p:ph type="dt" sz="half" idx="10"/>
          </p:nvPr>
        </p:nvSpPr>
        <p:spPr/>
        <p:txBody>
          <a:bodyPr/>
          <a:lstStyle/>
          <a:p>
            <a:fld id="{65B471CF-52CC-4648-8F30-13ACF345B263}" type="datetime1">
              <a:rPr lang="en-US" smtClean="0"/>
              <a:t>1/30/2020</a:t>
            </a:fld>
            <a:endParaRPr lang="en-US"/>
          </a:p>
        </p:txBody>
      </p:sp>
      <p:sp>
        <p:nvSpPr>
          <p:cNvPr id="5" name="Slide Number Placeholder 4">
            <a:extLst>
              <a:ext uri="{FF2B5EF4-FFF2-40B4-BE49-F238E27FC236}">
                <a16:creationId xmlns:a16="http://schemas.microsoft.com/office/drawing/2014/main" id="{4BDBE235-B7D4-41CD-BFFE-3D91EB30CCC3}"/>
              </a:ext>
            </a:extLst>
          </p:cNvPr>
          <p:cNvSpPr>
            <a:spLocks noGrp="1"/>
          </p:cNvSpPr>
          <p:nvPr>
            <p:ph type="sldNum" sz="quarter" idx="12"/>
          </p:nvPr>
        </p:nvSpPr>
        <p:spPr/>
        <p:txBody>
          <a:bodyPr/>
          <a:lstStyle/>
          <a:p>
            <a:fld id="{85F723C3-D0DB-4559-A289-3BE910849772}" type="slidenum">
              <a:rPr lang="en-US" smtClean="0"/>
              <a:t>30</a:t>
            </a:fld>
            <a:endParaRPr lang="en-US"/>
          </a:p>
        </p:txBody>
      </p:sp>
      <p:pic>
        <p:nvPicPr>
          <p:cNvPr id="8" name="Picture 7">
            <a:extLst>
              <a:ext uri="{FF2B5EF4-FFF2-40B4-BE49-F238E27FC236}">
                <a16:creationId xmlns:a16="http://schemas.microsoft.com/office/drawing/2014/main" id="{D8A0FDA7-8A1D-EE4C-BEFB-37D94AEAE11E}"/>
              </a:ext>
            </a:extLst>
          </p:cNvPr>
          <p:cNvPicPr>
            <a:picLocks noChangeAspect="1"/>
          </p:cNvPicPr>
          <p:nvPr/>
        </p:nvPicPr>
        <p:blipFill>
          <a:blip r:embed="rId3"/>
          <a:stretch>
            <a:fillRect/>
          </a:stretch>
        </p:blipFill>
        <p:spPr>
          <a:xfrm>
            <a:off x="241300" y="2605723"/>
            <a:ext cx="2349500" cy="3571240"/>
          </a:xfrm>
          <a:prstGeom prst="rect">
            <a:avLst/>
          </a:prstGeom>
        </p:spPr>
      </p:pic>
    </p:spTree>
    <p:extLst>
      <p:ext uri="{BB962C8B-B14F-4D97-AF65-F5344CB8AC3E}">
        <p14:creationId xmlns:p14="http://schemas.microsoft.com/office/powerpoint/2010/main" val="3301648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p:txBody>
          <a:bodyPr>
            <a:normAutofit fontScale="90000"/>
          </a:bodyPr>
          <a:lstStyle/>
          <a:p>
            <a:r>
              <a:rPr lang="en-US" dirty="0"/>
              <a:t>What carries over from HHT to HMT?</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sz="half" idx="1"/>
          </p:nvPr>
        </p:nvSpPr>
        <p:spPr>
          <a:xfrm>
            <a:off x="3401367" y="1692234"/>
            <a:ext cx="5285433" cy="4457741"/>
          </a:xfrm>
        </p:spPr>
        <p:txBody>
          <a:bodyPr>
            <a:normAutofit fontScale="85000" lnSpcReduction="20000"/>
          </a:bodyPr>
          <a:lstStyle/>
          <a:p>
            <a:pPr fontAlgn="base"/>
            <a:r>
              <a:rPr lang="en-US" sz="3100" dirty="0"/>
              <a:t>What’s different</a:t>
            </a:r>
            <a:r>
              <a:rPr lang="en-US" sz="3100" i="1" dirty="0"/>
              <a:t> </a:t>
            </a:r>
            <a:r>
              <a:rPr lang="en-US" sz="3100" dirty="0"/>
              <a:t>in teaming with non-physical machines in general and in cyber in particular?</a:t>
            </a:r>
          </a:p>
          <a:p>
            <a:pPr fontAlgn="base"/>
            <a:r>
              <a:rPr lang="en-US" sz="3100" dirty="0"/>
              <a:t>Are there differences in the content and maintenance of common ground in cyber HMT? </a:t>
            </a:r>
          </a:p>
          <a:p>
            <a:pPr fontAlgn="base"/>
            <a:r>
              <a:rPr lang="en-US" sz="3100" dirty="0"/>
              <a:t>What elements of cyber context need to be considered and represented for enabling effective teamwork in cyber?</a:t>
            </a:r>
          </a:p>
          <a:p>
            <a:pPr fontAlgn="base"/>
            <a:r>
              <a:rPr lang="en-US" sz="3100" dirty="0"/>
              <a:t>What is the mechanism for trust calibration in cyber HMT?</a:t>
            </a:r>
          </a:p>
          <a:p>
            <a:endParaRPr lang="en-US" dirty="0"/>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31</a:t>
            </a:fld>
            <a:endParaRPr lang="en-US"/>
          </a:p>
        </p:txBody>
      </p:sp>
      <p:pic>
        <p:nvPicPr>
          <p:cNvPr id="6" name="Content Placeholder 3"/>
          <p:cNvPicPr>
            <a:picLocks noChangeAspect="1"/>
          </p:cNvPicPr>
          <p:nvPr/>
        </p:nvPicPr>
        <p:blipFill>
          <a:blip r:embed="rId2">
            <a:clrChange>
              <a:clrFrom>
                <a:srgbClr val="222222"/>
              </a:clrFrom>
              <a:clrTo>
                <a:srgbClr val="222222">
                  <a:alpha val="0"/>
                </a:srgbClr>
              </a:clrTo>
            </a:clrChange>
            <a:extLst>
              <a:ext uri="{28A0092B-C50C-407E-A947-70E740481C1C}">
                <a14:useLocalDpi xmlns:a14="http://schemas.microsoft.com/office/drawing/2010/main" val="0"/>
              </a:ext>
            </a:extLst>
          </a:blip>
          <a:stretch>
            <a:fillRect/>
          </a:stretch>
        </p:blipFill>
        <p:spPr>
          <a:xfrm>
            <a:off x="0" y="1830129"/>
            <a:ext cx="3788229" cy="3335637"/>
          </a:xfrm>
          <a:prstGeom prst="rect">
            <a:avLst/>
          </a:prstGeom>
        </p:spPr>
      </p:pic>
    </p:spTree>
    <p:extLst>
      <p:ext uri="{BB962C8B-B14F-4D97-AF65-F5344CB8AC3E}">
        <p14:creationId xmlns:p14="http://schemas.microsoft.com/office/powerpoint/2010/main" val="4132326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p:txBody>
          <a:bodyPr>
            <a:normAutofit fontScale="90000"/>
          </a:bodyPr>
          <a:lstStyle/>
          <a:p>
            <a:r>
              <a:rPr lang="en-US" dirty="0"/>
              <a:t>What role does inter-predictability play?</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idx="1"/>
          </p:nvPr>
        </p:nvSpPr>
        <p:spPr/>
        <p:txBody>
          <a:bodyPr>
            <a:normAutofit fontScale="92500" lnSpcReduction="20000"/>
          </a:bodyPr>
          <a:lstStyle/>
          <a:p>
            <a:r>
              <a:rPr lang="en-US" dirty="0"/>
              <a:t>Can a deep neural network serve to predict human behavior for a machine?</a:t>
            </a:r>
          </a:p>
          <a:p>
            <a:r>
              <a:rPr lang="en-US" dirty="0"/>
              <a:t>Does the machine need an explicit representation of human beliefs and tendencies?</a:t>
            </a:r>
          </a:p>
          <a:p>
            <a:r>
              <a:rPr lang="en-US" dirty="0"/>
              <a:t>What are the equivalent knowledge requirements for people about their machine teammates? </a:t>
            </a:r>
          </a:p>
          <a:p>
            <a:pPr lvl="1"/>
            <a:r>
              <a:rPr lang="en-US" dirty="0"/>
              <a:t>Especially in a cyber environment running at machine speed.</a:t>
            </a:r>
          </a:p>
          <a:p>
            <a:r>
              <a:rPr lang="en-US" dirty="0"/>
              <a:t>What role does explanation play?</a:t>
            </a:r>
          </a:p>
          <a:p>
            <a:r>
              <a:rPr lang="en-US" dirty="0"/>
              <a:t>How can humans communicate change in mental availability (migraine)? </a:t>
            </a:r>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32</a:t>
            </a:fld>
            <a:endParaRPr lang="en-US"/>
          </a:p>
        </p:txBody>
      </p:sp>
    </p:spTree>
    <p:extLst>
      <p:ext uri="{BB962C8B-B14F-4D97-AF65-F5344CB8AC3E}">
        <p14:creationId xmlns:p14="http://schemas.microsoft.com/office/powerpoint/2010/main" val="2066644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p:txBody>
          <a:bodyPr>
            <a:noAutofit/>
          </a:bodyPr>
          <a:lstStyle/>
          <a:p>
            <a:r>
              <a:rPr lang="en-US" sz="3600" dirty="0"/>
              <a:t>How do HT and MT maintain common ground?</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idx="1"/>
          </p:nvPr>
        </p:nvSpPr>
        <p:spPr>
          <a:xfrm>
            <a:off x="457200" y="1600200"/>
            <a:ext cx="4922322" cy="4622470"/>
          </a:xfrm>
        </p:spPr>
        <p:txBody>
          <a:bodyPr>
            <a:normAutofit fontScale="85000" lnSpcReduction="20000"/>
          </a:bodyPr>
          <a:lstStyle/>
          <a:p>
            <a:r>
              <a:rPr lang="en-US" dirty="0"/>
              <a:t>What is the nature of their interaction in doing this? Dialogue?</a:t>
            </a:r>
          </a:p>
          <a:p>
            <a:pPr lvl="1"/>
            <a:r>
              <a:rPr lang="en-US" dirty="0"/>
              <a:t>Interaction dialogue will be embodied in various modalities: visual interaction, text and speech, perhaps VR/AR.</a:t>
            </a:r>
          </a:p>
          <a:p>
            <a:pPr lvl="1"/>
            <a:r>
              <a:rPr lang="en-US" dirty="0"/>
              <a:t>What is the content of that dialogue?</a:t>
            </a:r>
          </a:p>
          <a:p>
            <a:pPr lvl="1"/>
            <a:r>
              <a:rPr lang="en-US" dirty="0"/>
              <a:t>How will dialogue repair be conducted when misunderstandings or incomplete information transfer happen?</a:t>
            </a:r>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33</a:t>
            </a:fld>
            <a:endParaRPr lang="en-US"/>
          </a:p>
        </p:txBody>
      </p:sp>
      <p:pic>
        <p:nvPicPr>
          <p:cNvPr id="6" name="Content Placeholder 3"/>
          <p:cNvPicPr>
            <a:picLocks noChangeAspect="1"/>
          </p:cNvPicPr>
          <p:nvPr/>
        </p:nvPicPr>
        <p:blipFill>
          <a:blip r:embed="rId3">
            <a:clrChange>
              <a:clrFrom>
                <a:srgbClr val="222222"/>
              </a:clrFrom>
              <a:clrTo>
                <a:srgbClr val="222222">
                  <a:alpha val="0"/>
                </a:srgbClr>
              </a:clrTo>
            </a:clrChange>
            <a:extLst>
              <a:ext uri="{28A0092B-C50C-407E-A947-70E740481C1C}">
                <a14:useLocalDpi xmlns:a14="http://schemas.microsoft.com/office/drawing/2010/main" val="0"/>
              </a:ext>
            </a:extLst>
          </a:blip>
          <a:stretch>
            <a:fillRect/>
          </a:stretch>
        </p:blipFill>
        <p:spPr>
          <a:xfrm>
            <a:off x="4952010" y="1522928"/>
            <a:ext cx="4191990" cy="3953936"/>
          </a:xfrm>
          <a:prstGeom prst="rect">
            <a:avLst/>
          </a:prstGeom>
        </p:spPr>
      </p:pic>
    </p:spTree>
    <p:extLst>
      <p:ext uri="{BB962C8B-B14F-4D97-AF65-F5344CB8AC3E}">
        <p14:creationId xmlns:p14="http://schemas.microsoft.com/office/powerpoint/2010/main" val="3923711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p:txBody>
          <a:bodyPr>
            <a:normAutofit fontScale="90000"/>
          </a:bodyPr>
          <a:lstStyle/>
          <a:p>
            <a:r>
              <a:rPr lang="en-US" dirty="0"/>
              <a:t>What should a non-physical HMT look like?</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idx="1"/>
          </p:nvPr>
        </p:nvSpPr>
        <p:spPr>
          <a:xfrm>
            <a:off x="3657600" y="1711325"/>
            <a:ext cx="5029200" cy="4645025"/>
          </a:xfrm>
        </p:spPr>
        <p:txBody>
          <a:bodyPr>
            <a:normAutofit fontScale="77500" lnSpcReduction="20000"/>
          </a:bodyPr>
          <a:lstStyle/>
          <a:p>
            <a:r>
              <a:rPr lang="en-US" dirty="0"/>
              <a:t>How should a non-physical teammate present itself?</a:t>
            </a:r>
          </a:p>
          <a:p>
            <a:r>
              <a:rPr lang="en-US" dirty="0"/>
              <a:t>What effect will the presentation have on cyber teamwork?</a:t>
            </a:r>
          </a:p>
          <a:p>
            <a:r>
              <a:rPr lang="en-US" dirty="0"/>
              <a:t>Is anthropomorphism to be embraced or countered in particular contexts (Cyber)?</a:t>
            </a:r>
          </a:p>
          <a:p>
            <a:r>
              <a:rPr lang="en-US" dirty="0"/>
              <a:t>What is the goal of anthropomorphic design?</a:t>
            </a:r>
          </a:p>
          <a:p>
            <a:pPr lvl="1"/>
            <a:r>
              <a:rPr lang="en-US" dirty="0"/>
              <a:t>Improve communication?</a:t>
            </a:r>
          </a:p>
          <a:p>
            <a:pPr lvl="1"/>
            <a:r>
              <a:rPr lang="en-US" dirty="0"/>
              <a:t>Improve performance?</a:t>
            </a:r>
          </a:p>
          <a:p>
            <a:pPr lvl="1"/>
            <a:r>
              <a:rPr lang="en-US" dirty="0"/>
              <a:t>Increase trust?</a:t>
            </a:r>
          </a:p>
          <a:p>
            <a:pPr lvl="1"/>
            <a:r>
              <a:rPr lang="en-US" dirty="0"/>
              <a:t>Build relationship?</a:t>
            </a:r>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34</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79" y="1965212"/>
            <a:ext cx="3302017" cy="36887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95768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p:txBody>
          <a:bodyPr>
            <a:normAutofit fontScale="90000"/>
          </a:bodyPr>
          <a:lstStyle/>
          <a:p>
            <a:r>
              <a:rPr lang="en-US" dirty="0"/>
              <a:t>How is the domain to be depicted?</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idx="1"/>
          </p:nvPr>
        </p:nvSpPr>
        <p:spPr>
          <a:xfrm>
            <a:off x="439272" y="1721922"/>
            <a:ext cx="4862944" cy="4465122"/>
          </a:xfrm>
        </p:spPr>
        <p:txBody>
          <a:bodyPr>
            <a:normAutofit fontScale="85000" lnSpcReduction="10000"/>
          </a:bodyPr>
          <a:lstStyle/>
          <a:p>
            <a:r>
              <a:rPr lang="en-US" dirty="0"/>
              <a:t>How are levels of abstraction to be represented and navigated?</a:t>
            </a:r>
          </a:p>
          <a:p>
            <a:r>
              <a:rPr lang="en-US" dirty="0"/>
              <a:t>What interaction metaphors and modalities are appropriate for HMT in cyber?</a:t>
            </a:r>
          </a:p>
          <a:p>
            <a:r>
              <a:rPr lang="en-US" dirty="0"/>
              <a:t>How are elements of common ground and other elements of teamwork to be represented for cyber HMT?</a:t>
            </a:r>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216" y="2179415"/>
            <a:ext cx="3672230" cy="3827321"/>
          </a:xfrm>
          <a:prstGeom prst="ellipse">
            <a:avLst/>
          </a:prstGeom>
          <a:ln>
            <a:noFill/>
          </a:ln>
          <a:effectLst>
            <a:softEdge rad="112500"/>
          </a:effectLst>
        </p:spPr>
      </p:pic>
    </p:spTree>
    <p:extLst>
      <p:ext uri="{BB962C8B-B14F-4D97-AF65-F5344CB8AC3E}">
        <p14:creationId xmlns:p14="http://schemas.microsoft.com/office/powerpoint/2010/main" val="561074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a:xfrm>
            <a:off x="2049864" y="460035"/>
            <a:ext cx="5285433" cy="763010"/>
          </a:xfrm>
        </p:spPr>
        <p:txBody>
          <a:bodyPr>
            <a:normAutofit fontScale="90000"/>
          </a:bodyPr>
          <a:lstStyle/>
          <a:p>
            <a:r>
              <a:rPr lang="en-US" dirty="0"/>
              <a:t>What metrics are useful for HMT in Cyber?</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idx="1"/>
          </p:nvPr>
        </p:nvSpPr>
        <p:spPr>
          <a:xfrm>
            <a:off x="3740726" y="1698170"/>
            <a:ext cx="4774623" cy="4658179"/>
          </a:xfrm>
        </p:spPr>
        <p:txBody>
          <a:bodyPr>
            <a:normAutofit fontScale="85000" lnSpcReduction="10000"/>
          </a:bodyPr>
          <a:lstStyle/>
          <a:p>
            <a:pPr fontAlgn="base"/>
            <a:r>
              <a:rPr lang="en-US" dirty="0" err="1"/>
              <a:t>Interpredictability</a:t>
            </a:r>
            <a:r>
              <a:rPr lang="en-US" dirty="0"/>
              <a:t>?</a:t>
            </a:r>
          </a:p>
          <a:p>
            <a:pPr fontAlgn="base"/>
            <a:r>
              <a:rPr lang="en-US" dirty="0"/>
              <a:t>Common ground agreement?</a:t>
            </a:r>
          </a:p>
          <a:p>
            <a:pPr fontAlgn="base"/>
            <a:r>
              <a:rPr lang="en-US" dirty="0"/>
              <a:t>Congruence of teammates’ models of context?</a:t>
            </a:r>
          </a:p>
          <a:p>
            <a:pPr fontAlgn="base"/>
            <a:r>
              <a:rPr lang="en-US" dirty="0"/>
              <a:t>Accuracy and completeness of teammates’ models of each other?</a:t>
            </a:r>
          </a:p>
          <a:p>
            <a:pPr fontAlgn="base"/>
            <a:r>
              <a:rPr lang="en-US" dirty="0"/>
              <a:t>Calibration of trust within the team?</a:t>
            </a:r>
          </a:p>
          <a:p>
            <a:pPr fontAlgn="base"/>
            <a:r>
              <a:rPr lang="en-US" dirty="0"/>
              <a:t>Comparison with H-H teams?</a:t>
            </a:r>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36</a:t>
            </a:fld>
            <a:endParaRPr lang="en-US"/>
          </a:p>
        </p:txBody>
      </p:sp>
      <p:pic>
        <p:nvPicPr>
          <p:cNvPr id="6" name="Content Placeholder 5">
            <a:extLst>
              <a:ext uri="{FF2B5EF4-FFF2-40B4-BE49-F238E27FC236}">
                <a16:creationId xmlns:a16="http://schemas.microsoft.com/office/drawing/2014/main" id="{1D7C4E3C-E37F-0D4F-9DB8-CC2273009C22}"/>
              </a:ext>
            </a:extLst>
          </p:cNvPr>
          <p:cNvPicPr>
            <a:picLocks noChangeAspect="1"/>
          </p:cNvPicPr>
          <p:nvPr/>
        </p:nvPicPr>
        <p:blipFill rotWithShape="1">
          <a:blip r:embed="rId2">
            <a:clrChange>
              <a:clrFrom>
                <a:srgbClr val="222222"/>
              </a:clrFrom>
              <a:clrTo>
                <a:srgbClr val="222222">
                  <a:alpha val="0"/>
                </a:srgbClr>
              </a:clrTo>
            </a:clrChange>
            <a:extLst>
              <a:ext uri="{28A0092B-C50C-407E-A947-70E740481C1C}">
                <a14:useLocalDpi xmlns:a14="http://schemas.microsoft.com/office/drawing/2010/main" val="0"/>
              </a:ext>
            </a:extLst>
          </a:blip>
          <a:srcRect l="13984" t="2754" r="14102" b="-1302"/>
          <a:stretch/>
        </p:blipFill>
        <p:spPr>
          <a:xfrm>
            <a:off x="175344" y="2273060"/>
            <a:ext cx="3291840" cy="3383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14879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a:xfrm>
            <a:off x="2049864" y="575974"/>
            <a:ext cx="5285433" cy="1143000"/>
          </a:xfrm>
        </p:spPr>
        <p:txBody>
          <a:bodyPr>
            <a:normAutofit fontScale="90000"/>
          </a:bodyPr>
          <a:lstStyle/>
          <a:p>
            <a:r>
              <a:rPr lang="en-US" dirty="0"/>
              <a:t>How are roles determined within cyber HMT?</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idx="1"/>
          </p:nvPr>
        </p:nvSpPr>
        <p:spPr>
          <a:xfrm>
            <a:off x="457200" y="2320132"/>
            <a:ext cx="5642264" cy="3902508"/>
          </a:xfrm>
        </p:spPr>
        <p:txBody>
          <a:bodyPr>
            <a:normAutofit fontScale="92500" lnSpcReduction="20000"/>
          </a:bodyPr>
          <a:lstStyle/>
          <a:p>
            <a:r>
              <a:rPr lang="en-US" dirty="0"/>
              <a:t>Dynamic role allocation is important to team effectiveness and resilience.</a:t>
            </a:r>
          </a:p>
          <a:p>
            <a:pPr lvl="1"/>
            <a:r>
              <a:rPr lang="en-US" dirty="0"/>
              <a:t>How much authority/autonomy  does the machine teammate have to allocate roles?</a:t>
            </a:r>
          </a:p>
          <a:p>
            <a:pPr lvl="1"/>
            <a:r>
              <a:rPr lang="en-US" dirty="0"/>
              <a:t>What roles in which contexts are better accomplished by people and by machines?</a:t>
            </a:r>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3" y="2416609"/>
            <a:ext cx="2473036" cy="3709554"/>
          </a:xfrm>
          <a:prstGeom prst="rect">
            <a:avLst/>
          </a:prstGeom>
        </p:spPr>
      </p:pic>
    </p:spTree>
    <p:extLst>
      <p:ext uri="{BB962C8B-B14F-4D97-AF65-F5344CB8AC3E}">
        <p14:creationId xmlns:p14="http://schemas.microsoft.com/office/powerpoint/2010/main" val="3359763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a:xfrm>
            <a:off x="2049864" y="659101"/>
            <a:ext cx="5285433" cy="1143000"/>
          </a:xfrm>
        </p:spPr>
        <p:txBody>
          <a:bodyPr>
            <a:noAutofit/>
          </a:bodyPr>
          <a:lstStyle/>
          <a:p>
            <a:r>
              <a:rPr lang="en-US" sz="3200" dirty="0"/>
              <a:t>How will HMT in Cyber fit into organizational and social contexts?</a:t>
            </a:r>
          </a:p>
        </p:txBody>
      </p:sp>
      <p:sp>
        <p:nvSpPr>
          <p:cNvPr id="3" name="Content Placeholder 2">
            <a:extLst>
              <a:ext uri="{FF2B5EF4-FFF2-40B4-BE49-F238E27FC236}">
                <a16:creationId xmlns:a16="http://schemas.microsoft.com/office/drawing/2014/main" id="{38E3D015-258E-4643-B02C-A17151CF4911}"/>
              </a:ext>
            </a:extLst>
          </p:cNvPr>
          <p:cNvSpPr>
            <a:spLocks noGrp="1"/>
          </p:cNvSpPr>
          <p:nvPr>
            <p:ph idx="1"/>
          </p:nvPr>
        </p:nvSpPr>
        <p:spPr>
          <a:xfrm>
            <a:off x="457200" y="2173184"/>
            <a:ext cx="4987636" cy="4025715"/>
          </a:xfrm>
        </p:spPr>
        <p:txBody>
          <a:bodyPr>
            <a:normAutofit fontScale="92500" lnSpcReduction="20000"/>
          </a:bodyPr>
          <a:lstStyle/>
          <a:p>
            <a:r>
              <a:rPr lang="en-US" sz="2800" dirty="0"/>
              <a:t>What organizational and social factors are relevant to HMT in cyber?</a:t>
            </a:r>
          </a:p>
          <a:p>
            <a:r>
              <a:rPr lang="en-US" sz="2800" dirty="0"/>
              <a:t>What factors will affect adoption of HMT in cyber?</a:t>
            </a:r>
          </a:p>
          <a:p>
            <a:r>
              <a:rPr lang="en-US" sz="2800" dirty="0"/>
              <a:t>How can HMT be introduced to gain trust?</a:t>
            </a:r>
          </a:p>
          <a:p>
            <a:r>
              <a:rPr lang="en-US" sz="2800" dirty="0"/>
              <a:t>What is the role of privacy in HMT?</a:t>
            </a:r>
          </a:p>
          <a:p>
            <a:r>
              <a:rPr lang="en-US" sz="2800" dirty="0"/>
              <a:t>How do non-digital artifacts come into the HMT context?</a:t>
            </a:r>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836" y="2495404"/>
            <a:ext cx="3558239" cy="2362022"/>
          </a:xfrm>
          <a:prstGeom prst="rect">
            <a:avLst/>
          </a:prstGeom>
        </p:spPr>
      </p:pic>
    </p:spTree>
    <p:extLst>
      <p:ext uri="{BB962C8B-B14F-4D97-AF65-F5344CB8AC3E}">
        <p14:creationId xmlns:p14="http://schemas.microsoft.com/office/powerpoint/2010/main" val="3287949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4F-CB02-4EC6-9F1C-7E46249DDFA5}"/>
              </a:ext>
            </a:extLst>
          </p:cNvPr>
          <p:cNvSpPr>
            <a:spLocks noGrp="1"/>
          </p:cNvSpPr>
          <p:nvPr>
            <p:ph type="title"/>
          </p:nvPr>
        </p:nvSpPr>
        <p:spPr/>
        <p:txBody>
          <a:bodyPr/>
          <a:lstStyle/>
          <a:p>
            <a:r>
              <a:rPr lang="en-US" dirty="0"/>
              <a:t>HMT: </a:t>
            </a:r>
            <a:r>
              <a:rPr lang="en-US"/>
              <a:t>TURNSTONE2 </a:t>
            </a:r>
            <a:endParaRPr lang="en-US" dirty="0"/>
          </a:p>
        </p:txBody>
      </p:sp>
      <p:sp>
        <p:nvSpPr>
          <p:cNvPr id="9" name="Content Placeholder 8">
            <a:extLst>
              <a:ext uri="{FF2B5EF4-FFF2-40B4-BE49-F238E27FC236}">
                <a16:creationId xmlns:a16="http://schemas.microsoft.com/office/drawing/2014/main" id="{D9351B56-DCB8-4923-B639-490EC22D046E}"/>
              </a:ext>
            </a:extLst>
          </p:cNvPr>
          <p:cNvSpPr>
            <a:spLocks noGrp="1"/>
          </p:cNvSpPr>
          <p:nvPr>
            <p:ph idx="1"/>
          </p:nvPr>
        </p:nvSpPr>
        <p:spPr/>
        <p:txBody>
          <a:bodyPr>
            <a:normAutofit fontScale="70000" lnSpcReduction="20000"/>
          </a:bodyPr>
          <a:lstStyle/>
          <a:p>
            <a:r>
              <a:rPr lang="en-US" dirty="0"/>
              <a:t>Overall Goal: To define what the analyst work environment looks like in 10 years in an AI/ML-enabled future and provide guidance and requirements to NSA AI/ML investments</a:t>
            </a:r>
          </a:p>
          <a:p>
            <a:r>
              <a:rPr lang="en-US" dirty="0"/>
              <a:t>Activities:</a:t>
            </a:r>
          </a:p>
          <a:p>
            <a:pPr lvl="1"/>
            <a:r>
              <a:rPr lang="en-US" dirty="0"/>
              <a:t>Design thinking workshops: Work with analysts to elicit ideas of a future human/machine teaming environment</a:t>
            </a:r>
          </a:p>
          <a:p>
            <a:pPr lvl="1"/>
            <a:r>
              <a:rPr lang="en-US" dirty="0"/>
              <a:t>Design socials: Engage with the wider NSA analytic workforce to socialize, discuss, and iterate on early use cases of AI/ML work environments</a:t>
            </a:r>
          </a:p>
          <a:p>
            <a:pPr lvl="1"/>
            <a:r>
              <a:rPr lang="en-US" dirty="0"/>
              <a:t>Design requirements: Develop a set of notional use case scenarios and program requirements to inspire, inform, and direct existing and new investments in AI/ML technologies</a:t>
            </a:r>
          </a:p>
          <a:p>
            <a:r>
              <a:rPr lang="en-US" dirty="0"/>
              <a:t>Findings</a:t>
            </a:r>
          </a:p>
          <a:p>
            <a:pPr lvl="1"/>
            <a:r>
              <a:rPr lang="en-US" dirty="0"/>
              <a:t>Initial findings expected January/February 2020.</a:t>
            </a:r>
          </a:p>
          <a:p>
            <a:endParaRPr lang="en-US" dirty="0"/>
          </a:p>
        </p:txBody>
      </p:sp>
      <p:sp>
        <p:nvSpPr>
          <p:cNvPr id="4" name="Date Placeholder 3">
            <a:extLst>
              <a:ext uri="{FF2B5EF4-FFF2-40B4-BE49-F238E27FC236}">
                <a16:creationId xmlns:a16="http://schemas.microsoft.com/office/drawing/2014/main" id="{84CF1C43-68C1-493D-BE20-8137C0DFBA2B}"/>
              </a:ext>
            </a:extLst>
          </p:cNvPr>
          <p:cNvSpPr>
            <a:spLocks noGrp="1"/>
          </p:cNvSpPr>
          <p:nvPr>
            <p:ph type="dt" sz="half" idx="10"/>
          </p:nvPr>
        </p:nvSpPr>
        <p:spPr/>
        <p:txBody>
          <a:bodyPr/>
          <a:lstStyle/>
          <a:p>
            <a:fld id="{65B471CF-52CC-4648-8F30-13ACF345B263}" type="datetime1">
              <a:rPr lang="en-US" smtClean="0"/>
              <a:pPr/>
              <a:t>1/30/2020</a:t>
            </a:fld>
            <a:endParaRPr lang="en-US"/>
          </a:p>
        </p:txBody>
      </p:sp>
      <p:sp>
        <p:nvSpPr>
          <p:cNvPr id="5" name="Slide Number Placeholder 4">
            <a:extLst>
              <a:ext uri="{FF2B5EF4-FFF2-40B4-BE49-F238E27FC236}">
                <a16:creationId xmlns:a16="http://schemas.microsoft.com/office/drawing/2014/main" id="{6576B151-7805-4B40-BDA0-96A58C135C9C}"/>
              </a:ext>
            </a:extLst>
          </p:cNvPr>
          <p:cNvSpPr>
            <a:spLocks noGrp="1"/>
          </p:cNvSpPr>
          <p:nvPr>
            <p:ph type="sldNum" sz="quarter" idx="12"/>
          </p:nvPr>
        </p:nvSpPr>
        <p:spPr/>
        <p:txBody>
          <a:bodyPr/>
          <a:lstStyle/>
          <a:p>
            <a:fld id="{85F723C3-D0DB-4559-A289-3BE910849772}" type="slidenum">
              <a:rPr lang="en-US" smtClean="0"/>
              <a:pPr/>
              <a:t>39</a:t>
            </a:fld>
            <a:endParaRPr lang="en-US"/>
          </a:p>
        </p:txBody>
      </p:sp>
    </p:spTree>
    <p:extLst>
      <p:ext uri="{BB962C8B-B14F-4D97-AF65-F5344CB8AC3E}">
        <p14:creationId xmlns:p14="http://schemas.microsoft.com/office/powerpoint/2010/main" val="367694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FCCCD3-491D-4FBB-9651-F615D67D1758}"/>
              </a:ext>
            </a:extLst>
          </p:cNvPr>
          <p:cNvSpPr>
            <a:spLocks noGrp="1"/>
          </p:cNvSpPr>
          <p:nvPr>
            <p:ph type="ctrTitle"/>
          </p:nvPr>
        </p:nvSpPr>
        <p:spPr>
          <a:xfrm>
            <a:off x="685800" y="1151906"/>
            <a:ext cx="7772400" cy="1484417"/>
          </a:xfrm>
        </p:spPr>
        <p:txBody>
          <a:bodyPr>
            <a:normAutofit/>
          </a:bodyPr>
          <a:lstStyle/>
          <a:p>
            <a:r>
              <a:rPr lang="en-US" dirty="0"/>
              <a:t>2019 C3E Workshop</a:t>
            </a:r>
            <a:br>
              <a:rPr lang="en-US" dirty="0"/>
            </a:br>
            <a:r>
              <a:rPr lang="en-US" dirty="0"/>
              <a:t>SRI – Menlo Park CA</a:t>
            </a:r>
          </a:p>
        </p:txBody>
      </p:sp>
      <p:pic>
        <p:nvPicPr>
          <p:cNvPr id="8" name="Picture 7">
            <a:extLst>
              <a:ext uri="{FF2B5EF4-FFF2-40B4-BE49-F238E27FC236}">
                <a16:creationId xmlns:a16="http://schemas.microsoft.com/office/drawing/2014/main" id="{9FE2D784-7637-4905-9EAC-DC73727970D2}"/>
              </a:ext>
            </a:extLst>
          </p:cNvPr>
          <p:cNvPicPr>
            <a:picLocks noChangeAspect="1"/>
          </p:cNvPicPr>
          <p:nvPr/>
        </p:nvPicPr>
        <p:blipFill>
          <a:blip r:embed="rId2"/>
          <a:stretch>
            <a:fillRect/>
          </a:stretch>
        </p:blipFill>
        <p:spPr>
          <a:xfrm>
            <a:off x="973778" y="2752190"/>
            <a:ext cx="7208322" cy="3604162"/>
          </a:xfrm>
          <a:prstGeom prst="rect">
            <a:avLst/>
          </a:prstGeom>
        </p:spPr>
      </p:pic>
      <p:sp>
        <p:nvSpPr>
          <p:cNvPr id="4" name="Date Placeholder 3">
            <a:extLst>
              <a:ext uri="{FF2B5EF4-FFF2-40B4-BE49-F238E27FC236}">
                <a16:creationId xmlns:a16="http://schemas.microsoft.com/office/drawing/2014/main" id="{2C984E15-EFA4-4AA7-9B66-80CCE02575CA}"/>
              </a:ext>
            </a:extLst>
          </p:cNvPr>
          <p:cNvSpPr>
            <a:spLocks noGrp="1"/>
          </p:cNvSpPr>
          <p:nvPr>
            <p:ph type="dt" sz="half" idx="10"/>
          </p:nvPr>
        </p:nvSpPr>
        <p:spPr/>
        <p:txBody>
          <a:bodyPr/>
          <a:lstStyle/>
          <a:p>
            <a:fld id="{A0792F02-33FE-4DE2-8ECB-5B172DEFA1E0}" type="datetime1">
              <a:rPr lang="en-US" smtClean="0"/>
              <a:t>1/30/2020</a:t>
            </a:fld>
            <a:endParaRPr lang="en-US" dirty="0"/>
          </a:p>
        </p:txBody>
      </p:sp>
      <p:sp>
        <p:nvSpPr>
          <p:cNvPr id="5" name="Slide Number Placeholder 4">
            <a:extLst>
              <a:ext uri="{FF2B5EF4-FFF2-40B4-BE49-F238E27FC236}">
                <a16:creationId xmlns:a16="http://schemas.microsoft.com/office/drawing/2014/main" id="{9F42F0EA-4AA5-4D67-85C1-9F4A70AAA206}"/>
              </a:ext>
            </a:extLst>
          </p:cNvPr>
          <p:cNvSpPr>
            <a:spLocks noGrp="1"/>
          </p:cNvSpPr>
          <p:nvPr>
            <p:ph type="sldNum" sz="quarter" idx="12"/>
          </p:nvPr>
        </p:nvSpPr>
        <p:spPr/>
        <p:txBody>
          <a:bodyPr/>
          <a:lstStyle/>
          <a:p>
            <a:fld id="{0A7B9E73-336B-FD4D-B522-7E376F2F25EE}" type="slidenum">
              <a:rPr lang="en-US" smtClean="0"/>
              <a:t>4</a:t>
            </a:fld>
            <a:endParaRPr lang="en-US" dirty="0"/>
          </a:p>
        </p:txBody>
      </p:sp>
    </p:spTree>
    <p:extLst>
      <p:ext uri="{BB962C8B-B14F-4D97-AF65-F5344CB8AC3E}">
        <p14:creationId xmlns:p14="http://schemas.microsoft.com/office/powerpoint/2010/main" val="65943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E419-6916-453E-BBD7-E6CFB3CC1F7F}"/>
              </a:ext>
            </a:extLst>
          </p:cNvPr>
          <p:cNvSpPr>
            <a:spLocks noGrp="1"/>
          </p:cNvSpPr>
          <p:nvPr>
            <p:ph type="title"/>
          </p:nvPr>
        </p:nvSpPr>
        <p:spPr/>
        <p:txBody>
          <a:bodyPr/>
          <a:lstStyle/>
          <a:p>
            <a:r>
              <a:rPr lang="en-US" dirty="0"/>
              <a:t>Workshop Overview</a:t>
            </a:r>
          </a:p>
        </p:txBody>
      </p:sp>
      <p:sp>
        <p:nvSpPr>
          <p:cNvPr id="3" name="Content Placeholder 2">
            <a:extLst>
              <a:ext uri="{FF2B5EF4-FFF2-40B4-BE49-F238E27FC236}">
                <a16:creationId xmlns:a16="http://schemas.microsoft.com/office/drawing/2014/main" id="{C8B4741E-E4C9-4EAA-B5F9-FE4816653741}"/>
              </a:ext>
            </a:extLst>
          </p:cNvPr>
          <p:cNvSpPr>
            <a:spLocks noGrp="1"/>
          </p:cNvSpPr>
          <p:nvPr>
            <p:ph idx="1"/>
          </p:nvPr>
        </p:nvSpPr>
        <p:spPr/>
        <p:txBody>
          <a:bodyPr>
            <a:normAutofit fontScale="92500" lnSpcReduction="20000"/>
          </a:bodyPr>
          <a:lstStyle/>
          <a:p>
            <a:r>
              <a:rPr lang="en-US" dirty="0"/>
              <a:t>Examine key elements explored during 2018 Workshop</a:t>
            </a:r>
          </a:p>
          <a:p>
            <a:pPr lvl="1"/>
            <a:r>
              <a:rPr lang="en-US" dirty="0"/>
              <a:t>Cognitive Security &amp; Human-Machine Teaming</a:t>
            </a:r>
          </a:p>
          <a:p>
            <a:pPr lvl="0"/>
            <a:r>
              <a:rPr lang="en-US" dirty="0"/>
              <a:t>Secure and support cognitive activities (e.g. decision-making, analytic judgements) that may be vulnerable to incorrect, incomplete, or misinformation in cyber contexts</a:t>
            </a:r>
          </a:p>
          <a:p>
            <a:pPr lvl="0"/>
            <a:r>
              <a:rPr lang="en-US" dirty="0"/>
              <a:t>Consider the role of AI, human, and cyber context in decision-making and its influence; the accuracy of human behavior modelling; the role of humans and machines as advisors of each other</a:t>
            </a:r>
          </a:p>
        </p:txBody>
      </p:sp>
      <p:sp>
        <p:nvSpPr>
          <p:cNvPr id="4" name="Date Placeholder 3">
            <a:extLst>
              <a:ext uri="{FF2B5EF4-FFF2-40B4-BE49-F238E27FC236}">
                <a16:creationId xmlns:a16="http://schemas.microsoft.com/office/drawing/2014/main" id="{6F9B58DF-382B-4CB0-9BE1-328CA413EE0F}"/>
              </a:ext>
            </a:extLst>
          </p:cNvPr>
          <p:cNvSpPr>
            <a:spLocks noGrp="1"/>
          </p:cNvSpPr>
          <p:nvPr>
            <p:ph type="dt" sz="half" idx="10"/>
          </p:nvPr>
        </p:nvSpPr>
        <p:spPr/>
        <p:txBody>
          <a:bodyPr/>
          <a:lstStyle/>
          <a:p>
            <a:fld id="{9C1136C2-113D-4312-ADC5-023DB059DC47}" type="datetime1">
              <a:rPr lang="en-US" smtClean="0"/>
              <a:t>1/30/2020</a:t>
            </a:fld>
            <a:endParaRPr lang="en-US" dirty="0"/>
          </a:p>
        </p:txBody>
      </p:sp>
      <p:sp>
        <p:nvSpPr>
          <p:cNvPr id="5" name="Slide Number Placeholder 4">
            <a:extLst>
              <a:ext uri="{FF2B5EF4-FFF2-40B4-BE49-F238E27FC236}">
                <a16:creationId xmlns:a16="http://schemas.microsoft.com/office/drawing/2014/main" id="{FF829593-3D62-481F-9F79-21032BD8AA13}"/>
              </a:ext>
            </a:extLst>
          </p:cNvPr>
          <p:cNvSpPr>
            <a:spLocks noGrp="1"/>
          </p:cNvSpPr>
          <p:nvPr>
            <p:ph type="sldNum" sz="quarter" idx="12"/>
          </p:nvPr>
        </p:nvSpPr>
        <p:spPr/>
        <p:txBody>
          <a:bodyPr/>
          <a:lstStyle/>
          <a:p>
            <a:fld id="{85F723C3-D0DB-4559-A289-3BE910849772}" type="slidenum">
              <a:rPr lang="en-US" smtClean="0"/>
              <a:pPr/>
              <a:t>5</a:t>
            </a:fld>
            <a:endParaRPr lang="en-US" dirty="0"/>
          </a:p>
        </p:txBody>
      </p:sp>
    </p:spTree>
    <p:extLst>
      <p:ext uri="{BB962C8B-B14F-4D97-AF65-F5344CB8AC3E}">
        <p14:creationId xmlns:p14="http://schemas.microsoft.com/office/powerpoint/2010/main" val="396187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C3E 2019 Workshop</a:t>
            </a:r>
          </a:p>
        </p:txBody>
      </p:sp>
      <p:sp>
        <p:nvSpPr>
          <p:cNvPr id="7" name="Content Placeholder 6"/>
          <p:cNvSpPr>
            <a:spLocks noGrp="1"/>
          </p:cNvSpPr>
          <p:nvPr>
            <p:ph idx="1"/>
          </p:nvPr>
        </p:nvSpPr>
        <p:spPr/>
        <p:txBody>
          <a:bodyPr>
            <a:normAutofit fontScale="62500" lnSpcReduction="20000"/>
          </a:bodyPr>
          <a:lstStyle/>
          <a:p>
            <a:r>
              <a:rPr lang="en-US" dirty="0"/>
              <a:t>2019 Theme:  Role of Humans in Cyber Environment</a:t>
            </a:r>
          </a:p>
          <a:p>
            <a:r>
              <a:rPr lang="en-US" dirty="0"/>
              <a:t>Cognitive Security</a:t>
            </a:r>
          </a:p>
          <a:p>
            <a:pPr lvl="1"/>
            <a:r>
              <a:rPr lang="en-US" dirty="0"/>
              <a:t>Decision–making and analytic judgements</a:t>
            </a:r>
          </a:p>
          <a:p>
            <a:pPr lvl="1"/>
            <a:r>
              <a:rPr lang="en-US" dirty="0"/>
              <a:t>Purposeful misinformation</a:t>
            </a:r>
          </a:p>
          <a:p>
            <a:pPr lvl="1"/>
            <a:r>
              <a:rPr lang="en-US" dirty="0"/>
              <a:t>Cognitive biases</a:t>
            </a:r>
          </a:p>
          <a:p>
            <a:pPr lvl="1"/>
            <a:r>
              <a:rPr lang="en-US" dirty="0"/>
              <a:t>Explicit adversarial manipulation</a:t>
            </a:r>
          </a:p>
          <a:p>
            <a:r>
              <a:rPr lang="en-US" dirty="0"/>
              <a:t>Human Behavior</a:t>
            </a:r>
          </a:p>
          <a:p>
            <a:pPr lvl="1"/>
            <a:r>
              <a:rPr lang="en-US" dirty="0"/>
              <a:t>Role of AI, human, and cyber context in decision–making</a:t>
            </a:r>
          </a:p>
          <a:p>
            <a:pPr lvl="1"/>
            <a:r>
              <a:rPr lang="en-US" dirty="0"/>
              <a:t>Accuracy of human behavior modeling</a:t>
            </a:r>
          </a:p>
          <a:p>
            <a:pPr lvl="1"/>
            <a:r>
              <a:rPr lang="en-US" dirty="0"/>
              <a:t>Leveraging of human biases to the defender's advantage</a:t>
            </a:r>
          </a:p>
          <a:p>
            <a:r>
              <a:rPr lang="en-US" dirty="0"/>
              <a:t>Location:  SRI International, Menlo Park, CA</a:t>
            </a:r>
          </a:p>
          <a:p>
            <a:r>
              <a:rPr lang="en-US" dirty="0"/>
              <a:t>Attendees: 72+ registered  (23/Gov 28/Academic 9/Industry 3/Other plus support)</a:t>
            </a:r>
          </a:p>
          <a:p>
            <a:r>
              <a:rPr lang="en-US" dirty="0"/>
              <a:t>Co-Chairs: Celeste Paul &amp; Dan Wolf</a:t>
            </a:r>
          </a:p>
          <a:p>
            <a:r>
              <a:rPr lang="en-US" dirty="0"/>
              <a:t>Dates : 16-18 September 2019</a:t>
            </a:r>
          </a:p>
        </p:txBody>
      </p:sp>
      <p:sp>
        <p:nvSpPr>
          <p:cNvPr id="10" name="Date Placeholder 9">
            <a:extLst>
              <a:ext uri="{FF2B5EF4-FFF2-40B4-BE49-F238E27FC236}">
                <a16:creationId xmlns:a16="http://schemas.microsoft.com/office/drawing/2014/main" id="{FE8DBEE2-B1F9-44B9-8FB1-12DB8DDA70DA}"/>
              </a:ext>
            </a:extLst>
          </p:cNvPr>
          <p:cNvSpPr>
            <a:spLocks noGrp="1"/>
          </p:cNvSpPr>
          <p:nvPr>
            <p:ph type="dt" sz="half" idx="10"/>
          </p:nvPr>
        </p:nvSpPr>
        <p:spPr/>
        <p:txBody>
          <a:bodyPr/>
          <a:lstStyle/>
          <a:p>
            <a:fld id="{5E449B37-953F-4061-84E1-6094017618D4}" type="datetime1">
              <a:rPr lang="en-US" smtClean="0"/>
              <a:t>1/30/2020</a:t>
            </a:fld>
            <a:endParaRPr lang="en-US" dirty="0"/>
          </a:p>
        </p:txBody>
      </p:sp>
      <p:sp>
        <p:nvSpPr>
          <p:cNvPr id="11" name="Slide Number Placeholder 10">
            <a:extLst>
              <a:ext uri="{FF2B5EF4-FFF2-40B4-BE49-F238E27FC236}">
                <a16:creationId xmlns:a16="http://schemas.microsoft.com/office/drawing/2014/main" id="{AEC8AC98-CD55-42C9-AE3D-710F78C41BF1}"/>
              </a:ext>
            </a:extLst>
          </p:cNvPr>
          <p:cNvSpPr>
            <a:spLocks noGrp="1"/>
          </p:cNvSpPr>
          <p:nvPr>
            <p:ph type="sldNum" sz="quarter" idx="12"/>
          </p:nvPr>
        </p:nvSpPr>
        <p:spPr/>
        <p:txBody>
          <a:bodyPr/>
          <a:lstStyle/>
          <a:p>
            <a:fld id="{0A7B9E73-336B-FD4D-B522-7E376F2F25EE}" type="slidenum">
              <a:rPr lang="en-US" smtClean="0"/>
              <a:t>6</a:t>
            </a:fld>
            <a:endParaRPr lang="en-US" dirty="0"/>
          </a:p>
        </p:txBody>
      </p:sp>
    </p:spTree>
    <p:extLst>
      <p:ext uri="{BB962C8B-B14F-4D97-AF65-F5344CB8AC3E}">
        <p14:creationId xmlns:p14="http://schemas.microsoft.com/office/powerpoint/2010/main" val="281129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CF80E7-2E62-AE4A-8D1F-1BDA621DD1F8}"/>
              </a:ext>
            </a:extLst>
          </p:cNvPr>
          <p:cNvGraphicFramePr>
            <a:graphicFrameLocks noGrp="1"/>
          </p:cNvGraphicFramePr>
          <p:nvPr>
            <p:extLst>
              <p:ext uri="{D42A27DB-BD31-4B8C-83A1-F6EECF244321}">
                <p14:modId xmlns:p14="http://schemas.microsoft.com/office/powerpoint/2010/main" val="398383316"/>
              </p:ext>
            </p:extLst>
          </p:nvPr>
        </p:nvGraphicFramePr>
        <p:xfrm>
          <a:off x="101921" y="190460"/>
          <a:ext cx="8716076" cy="6329610"/>
        </p:xfrm>
        <a:graphic>
          <a:graphicData uri="http://schemas.openxmlformats.org/drawingml/2006/table">
            <a:tbl>
              <a:tblPr firstRow="1" bandRow="1">
                <a:tableStyleId>{5C22544A-7EE6-4342-B048-85BDC9FD1C3A}</a:tableStyleId>
              </a:tblPr>
              <a:tblGrid>
                <a:gridCol w="1394186">
                  <a:extLst>
                    <a:ext uri="{9D8B030D-6E8A-4147-A177-3AD203B41FA5}">
                      <a16:colId xmlns:a16="http://schemas.microsoft.com/office/drawing/2014/main" val="3909601372"/>
                    </a:ext>
                  </a:extLst>
                </a:gridCol>
                <a:gridCol w="7321890">
                  <a:extLst>
                    <a:ext uri="{9D8B030D-6E8A-4147-A177-3AD203B41FA5}">
                      <a16:colId xmlns:a16="http://schemas.microsoft.com/office/drawing/2014/main" val="3649648888"/>
                    </a:ext>
                  </a:extLst>
                </a:gridCol>
              </a:tblGrid>
              <a:tr h="484621">
                <a:tc>
                  <a:txBody>
                    <a:bodyPr/>
                    <a:lstStyle/>
                    <a:p>
                      <a:pPr algn="ctr"/>
                      <a:r>
                        <a:rPr lang="en-US" dirty="0"/>
                        <a:t>Monday </a:t>
                      </a:r>
                    </a:p>
                  </a:txBody>
                  <a:tcPr/>
                </a:tc>
                <a:tc>
                  <a:txBody>
                    <a:bodyPr/>
                    <a:lstStyle/>
                    <a:p>
                      <a:pPr algn="ctr"/>
                      <a:r>
                        <a:rPr lang="en-US" dirty="0"/>
                        <a:t>September 16, 2019</a:t>
                      </a:r>
                    </a:p>
                  </a:txBody>
                  <a:tcPr/>
                </a:tc>
                <a:extLst>
                  <a:ext uri="{0D108BD9-81ED-4DB2-BD59-A6C34878D82A}">
                    <a16:rowId xmlns:a16="http://schemas.microsoft.com/office/drawing/2014/main" val="612681400"/>
                  </a:ext>
                </a:extLst>
              </a:tr>
              <a:tr h="934478">
                <a:tc>
                  <a:txBody>
                    <a:bodyPr/>
                    <a:lstStyle/>
                    <a:p>
                      <a:pPr algn="ctr"/>
                      <a:r>
                        <a:rPr lang="en-US" b="1" dirty="0"/>
                        <a:t>8:45 AM</a:t>
                      </a:r>
                    </a:p>
                  </a:txBody>
                  <a:tcPr/>
                </a:tc>
                <a:tc>
                  <a:txBody>
                    <a:bodyPr/>
                    <a:lstStyle/>
                    <a:p>
                      <a:r>
                        <a:rPr lang="en-US" b="1" dirty="0"/>
                        <a:t>Welcome </a:t>
                      </a:r>
                    </a:p>
                    <a:p>
                      <a:r>
                        <a:rPr lang="en-US" b="1" dirty="0"/>
                        <a:t>- Brad Martin, Celeste Paul, Dan Wolf</a:t>
                      </a:r>
                    </a:p>
                    <a:p>
                      <a:r>
                        <a:rPr lang="en-US" b="1" dirty="0"/>
                        <a:t>- Pat Lincoln, SRI International, Director, Computer Science Lab</a:t>
                      </a:r>
                    </a:p>
                  </a:txBody>
                  <a:tcPr/>
                </a:tc>
                <a:extLst>
                  <a:ext uri="{0D108BD9-81ED-4DB2-BD59-A6C34878D82A}">
                    <a16:rowId xmlns:a16="http://schemas.microsoft.com/office/drawing/2014/main" val="1781417800"/>
                  </a:ext>
                </a:extLst>
              </a:tr>
              <a:tr h="654135">
                <a:tc>
                  <a:txBody>
                    <a:bodyPr/>
                    <a:lstStyle/>
                    <a:p>
                      <a:pPr algn="ctr"/>
                      <a:r>
                        <a:rPr lang="en-US" b="1" dirty="0"/>
                        <a:t>9:15 AM</a:t>
                      </a:r>
                    </a:p>
                  </a:txBody>
                  <a:tcPr/>
                </a:tc>
                <a:tc>
                  <a:txBody>
                    <a:bodyPr/>
                    <a:lstStyle/>
                    <a:p>
                      <a:r>
                        <a:rPr lang="en-US" b="1" dirty="0"/>
                        <a:t>2019 C3E Challenge Problem</a:t>
                      </a:r>
                    </a:p>
                    <a:p>
                      <a:r>
                        <a:rPr lang="en-US" b="1" dirty="0"/>
                        <a:t>- Dan Wolf</a:t>
                      </a:r>
                    </a:p>
                  </a:txBody>
                  <a:tcPr/>
                </a:tc>
                <a:extLst>
                  <a:ext uri="{0D108BD9-81ED-4DB2-BD59-A6C34878D82A}">
                    <a16:rowId xmlns:a16="http://schemas.microsoft.com/office/drawing/2014/main" val="3892993245"/>
                  </a:ext>
                </a:extLst>
              </a:tr>
              <a:tr h="491351">
                <a:tc>
                  <a:txBody>
                    <a:bodyPr/>
                    <a:lstStyle/>
                    <a:p>
                      <a:pPr algn="ctr"/>
                      <a:r>
                        <a:rPr lang="en-US" b="1" dirty="0"/>
                        <a:t>10 AM</a:t>
                      </a:r>
                    </a:p>
                  </a:txBody>
                  <a:tcPr/>
                </a:tc>
                <a:tc>
                  <a:txBody>
                    <a:bodyPr/>
                    <a:lstStyle/>
                    <a:p>
                      <a:r>
                        <a:rPr lang="en-US" b="1" dirty="0"/>
                        <a:t>Invited Talk – David Burke, Galois Inc.</a:t>
                      </a:r>
                    </a:p>
                  </a:txBody>
                  <a:tcPr/>
                </a:tc>
                <a:extLst>
                  <a:ext uri="{0D108BD9-81ED-4DB2-BD59-A6C34878D82A}">
                    <a16:rowId xmlns:a16="http://schemas.microsoft.com/office/drawing/2014/main" val="1865887639"/>
                  </a:ext>
                </a:extLst>
              </a:tr>
              <a:tr h="654135">
                <a:tc>
                  <a:txBody>
                    <a:bodyPr/>
                    <a:lstStyle/>
                    <a:p>
                      <a:pPr algn="ctr"/>
                      <a:r>
                        <a:rPr lang="en-US" b="1" dirty="0"/>
                        <a:t>11 AM</a:t>
                      </a:r>
                    </a:p>
                  </a:txBody>
                  <a:tcPr/>
                </a:tc>
                <a:tc>
                  <a:txBody>
                    <a:bodyPr/>
                    <a:lstStyle/>
                    <a:p>
                      <a:r>
                        <a:rPr lang="en-US" sz="1800" b="1" kern="1200" dirty="0">
                          <a:solidFill>
                            <a:schemeClr val="dk1"/>
                          </a:solidFill>
                          <a:effectLst/>
                          <a:latin typeface="+mn-lt"/>
                          <a:ea typeface="+mn-ea"/>
                          <a:cs typeface="+mn-cs"/>
                        </a:rPr>
                        <a:t>Plenary Introduction of Human Machine Teaming  </a:t>
                      </a:r>
                    </a:p>
                    <a:p>
                      <a:r>
                        <a:rPr lang="en-US" sz="1800" b="1" kern="1200" dirty="0">
                          <a:solidFill>
                            <a:schemeClr val="dk1"/>
                          </a:solidFill>
                          <a:effectLst/>
                          <a:latin typeface="+mn-lt"/>
                          <a:ea typeface="+mn-ea"/>
                          <a:cs typeface="+mn-cs"/>
                        </a:rPr>
                        <a:t>– Danko Nebesh, Bill Streilein </a:t>
                      </a:r>
                      <a:endParaRPr lang="en-US" b="1" dirty="0"/>
                    </a:p>
                  </a:txBody>
                  <a:tcPr/>
                </a:tc>
                <a:extLst>
                  <a:ext uri="{0D108BD9-81ED-4DB2-BD59-A6C34878D82A}">
                    <a16:rowId xmlns:a16="http://schemas.microsoft.com/office/drawing/2014/main" val="1306979099"/>
                  </a:ext>
                </a:extLst>
              </a:tr>
              <a:tr h="491351">
                <a:tc>
                  <a:txBody>
                    <a:bodyPr/>
                    <a:lstStyle/>
                    <a:p>
                      <a:pPr algn="ctr"/>
                      <a:r>
                        <a:rPr lang="en-US" b="1" dirty="0"/>
                        <a:t>11:30 AM</a:t>
                      </a:r>
                    </a:p>
                  </a:txBody>
                  <a:tcPr/>
                </a:tc>
                <a:tc>
                  <a:txBody>
                    <a:bodyPr/>
                    <a:lstStyle/>
                    <a:p>
                      <a:r>
                        <a:rPr lang="en-US" b="1" dirty="0"/>
                        <a:t>Lunch Speaker – Col Benjamin Ring, USCYBERCOM</a:t>
                      </a:r>
                    </a:p>
                  </a:txBody>
                  <a:tcPr/>
                </a:tc>
                <a:extLst>
                  <a:ext uri="{0D108BD9-81ED-4DB2-BD59-A6C34878D82A}">
                    <a16:rowId xmlns:a16="http://schemas.microsoft.com/office/drawing/2014/main" val="2943114542"/>
                  </a:ext>
                </a:extLst>
              </a:tr>
              <a:tr h="491351">
                <a:tc>
                  <a:txBody>
                    <a:bodyPr/>
                    <a:lstStyle/>
                    <a:p>
                      <a:pPr algn="ctr"/>
                      <a:r>
                        <a:rPr lang="en-US" b="1" dirty="0"/>
                        <a:t>1 PM</a:t>
                      </a:r>
                    </a:p>
                  </a:txBody>
                  <a:tcPr/>
                </a:tc>
                <a:tc>
                  <a:txBody>
                    <a:bodyPr/>
                    <a:lstStyle/>
                    <a:p>
                      <a:r>
                        <a:rPr lang="en-US" sz="1800" b="1" kern="1200" dirty="0">
                          <a:solidFill>
                            <a:schemeClr val="dk1"/>
                          </a:solidFill>
                          <a:effectLst/>
                          <a:latin typeface="+mn-lt"/>
                          <a:ea typeface="+mn-ea"/>
                          <a:cs typeface="+mn-cs"/>
                        </a:rPr>
                        <a:t>Invited Talk – Rebecca Goolsby , Office of Naval Intelligence</a:t>
                      </a:r>
                      <a:endParaRPr lang="en-US" b="1" dirty="0"/>
                    </a:p>
                  </a:txBody>
                  <a:tcPr/>
                </a:tc>
                <a:extLst>
                  <a:ext uri="{0D108BD9-81ED-4DB2-BD59-A6C34878D82A}">
                    <a16:rowId xmlns:a16="http://schemas.microsoft.com/office/drawing/2014/main" val="2072099521"/>
                  </a:ext>
                </a:extLst>
              </a:tr>
              <a:tr h="654135">
                <a:tc>
                  <a:txBody>
                    <a:bodyPr/>
                    <a:lstStyle/>
                    <a:p>
                      <a:pPr algn="ctr"/>
                      <a:r>
                        <a:rPr lang="en-US" b="1" dirty="0"/>
                        <a:t>2 PM</a:t>
                      </a:r>
                    </a:p>
                  </a:txBody>
                  <a:tcPr/>
                </a:tc>
                <a:tc>
                  <a:txBody>
                    <a:bodyPr/>
                    <a:lstStyle/>
                    <a:p>
                      <a:r>
                        <a:rPr lang="en-US" sz="1800" b="1" kern="1200" dirty="0">
                          <a:solidFill>
                            <a:schemeClr val="dk1"/>
                          </a:solidFill>
                          <a:effectLst/>
                          <a:latin typeface="+mn-lt"/>
                          <a:ea typeface="+mn-ea"/>
                          <a:cs typeface="+mn-cs"/>
                        </a:rPr>
                        <a:t>Plenary Introduction of Cognitive Security </a:t>
                      </a:r>
                    </a:p>
                    <a:p>
                      <a:r>
                        <a:rPr lang="en-US" sz="1800" b="1" kern="1200" dirty="0">
                          <a:solidFill>
                            <a:schemeClr val="dk1"/>
                          </a:solidFill>
                          <a:effectLst/>
                          <a:latin typeface="+mn-lt"/>
                          <a:ea typeface="+mn-ea"/>
                          <a:cs typeface="+mn-cs"/>
                        </a:rPr>
                        <a:t>– Kimberly Ferguson-Walter, Adam Hill</a:t>
                      </a:r>
                      <a:r>
                        <a:rPr lang="en-US" b="1" dirty="0">
                          <a:effectLst/>
                        </a:rPr>
                        <a:t> </a:t>
                      </a:r>
                      <a:endParaRPr lang="en-US" b="1" dirty="0"/>
                    </a:p>
                  </a:txBody>
                  <a:tcPr/>
                </a:tc>
                <a:extLst>
                  <a:ext uri="{0D108BD9-81ED-4DB2-BD59-A6C34878D82A}">
                    <a16:rowId xmlns:a16="http://schemas.microsoft.com/office/drawing/2014/main" val="791757434"/>
                  </a:ext>
                </a:extLst>
              </a:tr>
              <a:tr h="491351">
                <a:tc>
                  <a:txBody>
                    <a:bodyPr/>
                    <a:lstStyle/>
                    <a:p>
                      <a:pPr algn="ctr"/>
                      <a:r>
                        <a:rPr lang="en-US" b="1" dirty="0"/>
                        <a:t>2:20 PM </a:t>
                      </a:r>
                    </a:p>
                  </a:txBody>
                  <a:tcPr/>
                </a:tc>
                <a:tc>
                  <a:txBody>
                    <a:bodyPr/>
                    <a:lstStyle/>
                    <a:p>
                      <a:r>
                        <a:rPr lang="en-US" sz="1800" b="1" kern="1200" dirty="0">
                          <a:solidFill>
                            <a:schemeClr val="dk1"/>
                          </a:solidFill>
                          <a:effectLst/>
                          <a:latin typeface="+mn-lt"/>
                          <a:ea typeface="+mn-ea"/>
                          <a:cs typeface="+mn-cs"/>
                        </a:rPr>
                        <a:t>--------   Initial Track Sessions -------- </a:t>
                      </a:r>
                      <a:endParaRPr lang="en-US" b="1" dirty="0"/>
                    </a:p>
                  </a:txBody>
                  <a:tcPr/>
                </a:tc>
                <a:extLst>
                  <a:ext uri="{0D108BD9-81ED-4DB2-BD59-A6C34878D82A}">
                    <a16:rowId xmlns:a16="http://schemas.microsoft.com/office/drawing/2014/main" val="2210914354"/>
                  </a:ext>
                </a:extLst>
              </a:tr>
              <a:tr h="491351">
                <a:tc>
                  <a:txBody>
                    <a:bodyPr/>
                    <a:lstStyle/>
                    <a:p>
                      <a:pPr algn="ctr"/>
                      <a:r>
                        <a:rPr lang="en-US" b="1" dirty="0"/>
                        <a:t>4:15 PM</a:t>
                      </a:r>
                    </a:p>
                  </a:txBody>
                  <a:tcPr/>
                </a:tc>
                <a:tc>
                  <a:txBody>
                    <a:bodyPr/>
                    <a:lstStyle/>
                    <a:p>
                      <a:r>
                        <a:rPr lang="en-US" sz="1800" b="1" kern="1200" dirty="0">
                          <a:solidFill>
                            <a:schemeClr val="dk1"/>
                          </a:solidFill>
                          <a:effectLst/>
                          <a:latin typeface="+mn-lt"/>
                          <a:ea typeface="+mn-ea"/>
                          <a:cs typeface="+mn-cs"/>
                        </a:rPr>
                        <a:t>-------    Plenary Discussion: Track Ideas Incubation Panel ------- </a:t>
                      </a:r>
                      <a:endParaRPr lang="en-US" b="1" dirty="0"/>
                    </a:p>
                  </a:txBody>
                  <a:tcPr/>
                </a:tc>
                <a:extLst>
                  <a:ext uri="{0D108BD9-81ED-4DB2-BD59-A6C34878D82A}">
                    <a16:rowId xmlns:a16="http://schemas.microsoft.com/office/drawing/2014/main" val="3076774160"/>
                  </a:ext>
                </a:extLst>
              </a:tr>
              <a:tr h="491351">
                <a:tc>
                  <a:txBody>
                    <a:bodyPr/>
                    <a:lstStyle/>
                    <a:p>
                      <a:pPr algn="ctr"/>
                      <a:r>
                        <a:rPr lang="en-US" b="1" dirty="0"/>
                        <a:t>5 PM</a:t>
                      </a:r>
                    </a:p>
                  </a:txBody>
                  <a:tcPr/>
                </a:tc>
                <a:tc>
                  <a:txBody>
                    <a:bodyPr/>
                    <a:lstStyle/>
                    <a:p>
                      <a:r>
                        <a:rPr lang="en-US" b="1" dirty="0"/>
                        <a:t>Agenda Review</a:t>
                      </a:r>
                    </a:p>
                  </a:txBody>
                  <a:tcPr/>
                </a:tc>
                <a:extLst>
                  <a:ext uri="{0D108BD9-81ED-4DB2-BD59-A6C34878D82A}">
                    <a16:rowId xmlns:a16="http://schemas.microsoft.com/office/drawing/2014/main" val="995841978"/>
                  </a:ext>
                </a:extLst>
              </a:tr>
            </a:tbl>
          </a:graphicData>
        </a:graphic>
      </p:graphicFrame>
      <p:sp>
        <p:nvSpPr>
          <p:cNvPr id="2" name="Date Placeholder 1">
            <a:extLst>
              <a:ext uri="{FF2B5EF4-FFF2-40B4-BE49-F238E27FC236}">
                <a16:creationId xmlns:a16="http://schemas.microsoft.com/office/drawing/2014/main" id="{61628A78-BB29-4D74-A964-D3DB998A900A}"/>
              </a:ext>
            </a:extLst>
          </p:cNvPr>
          <p:cNvSpPr>
            <a:spLocks noGrp="1"/>
          </p:cNvSpPr>
          <p:nvPr>
            <p:ph type="dt" sz="half" idx="10"/>
          </p:nvPr>
        </p:nvSpPr>
        <p:spPr/>
        <p:txBody>
          <a:bodyPr/>
          <a:lstStyle/>
          <a:p>
            <a:fld id="{FED3FA8D-178C-4DF4-8A80-C1240B292363}" type="datetime1">
              <a:rPr lang="en-US" smtClean="0"/>
              <a:t>1/30/2020</a:t>
            </a:fld>
            <a:endParaRPr lang="en-US" dirty="0"/>
          </a:p>
        </p:txBody>
      </p:sp>
      <p:sp>
        <p:nvSpPr>
          <p:cNvPr id="3" name="Slide Number Placeholder 2">
            <a:extLst>
              <a:ext uri="{FF2B5EF4-FFF2-40B4-BE49-F238E27FC236}">
                <a16:creationId xmlns:a16="http://schemas.microsoft.com/office/drawing/2014/main" id="{12C4EEF2-079E-47B0-9EC8-7A8715B1406C}"/>
              </a:ext>
            </a:extLst>
          </p:cNvPr>
          <p:cNvSpPr>
            <a:spLocks noGrp="1"/>
          </p:cNvSpPr>
          <p:nvPr>
            <p:ph type="sldNum" sz="quarter" idx="12"/>
          </p:nvPr>
        </p:nvSpPr>
        <p:spPr/>
        <p:txBody>
          <a:bodyPr/>
          <a:lstStyle/>
          <a:p>
            <a:fld id="{0A7B9E73-336B-FD4D-B522-7E376F2F25EE}" type="slidenum">
              <a:rPr lang="en-US" smtClean="0"/>
              <a:t>7</a:t>
            </a:fld>
            <a:endParaRPr lang="en-US" dirty="0"/>
          </a:p>
        </p:txBody>
      </p:sp>
    </p:spTree>
    <p:extLst>
      <p:ext uri="{BB962C8B-B14F-4D97-AF65-F5344CB8AC3E}">
        <p14:creationId xmlns:p14="http://schemas.microsoft.com/office/powerpoint/2010/main" val="323249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CF80E7-2E62-AE4A-8D1F-1BDA621DD1F8}"/>
              </a:ext>
            </a:extLst>
          </p:cNvPr>
          <p:cNvGraphicFramePr>
            <a:graphicFrameLocks noGrp="1"/>
          </p:cNvGraphicFramePr>
          <p:nvPr>
            <p:extLst>
              <p:ext uri="{D42A27DB-BD31-4B8C-83A1-F6EECF244321}">
                <p14:modId xmlns:p14="http://schemas.microsoft.com/office/powerpoint/2010/main" val="1388376868"/>
              </p:ext>
            </p:extLst>
          </p:nvPr>
        </p:nvGraphicFramePr>
        <p:xfrm>
          <a:off x="101921" y="190460"/>
          <a:ext cx="8716076" cy="6149182"/>
        </p:xfrm>
        <a:graphic>
          <a:graphicData uri="http://schemas.openxmlformats.org/drawingml/2006/table">
            <a:tbl>
              <a:tblPr firstRow="1" bandRow="1">
                <a:tableStyleId>{5C22544A-7EE6-4342-B048-85BDC9FD1C3A}</a:tableStyleId>
              </a:tblPr>
              <a:tblGrid>
                <a:gridCol w="1394186">
                  <a:extLst>
                    <a:ext uri="{9D8B030D-6E8A-4147-A177-3AD203B41FA5}">
                      <a16:colId xmlns:a16="http://schemas.microsoft.com/office/drawing/2014/main" val="3909601372"/>
                    </a:ext>
                  </a:extLst>
                </a:gridCol>
                <a:gridCol w="7321890">
                  <a:extLst>
                    <a:ext uri="{9D8B030D-6E8A-4147-A177-3AD203B41FA5}">
                      <a16:colId xmlns:a16="http://schemas.microsoft.com/office/drawing/2014/main" val="3649648888"/>
                    </a:ext>
                  </a:extLst>
                </a:gridCol>
              </a:tblGrid>
              <a:tr h="484621">
                <a:tc>
                  <a:txBody>
                    <a:bodyPr/>
                    <a:lstStyle/>
                    <a:p>
                      <a:pPr algn="ctr"/>
                      <a:r>
                        <a:rPr lang="en-US" dirty="0"/>
                        <a:t>Tuesday </a:t>
                      </a:r>
                    </a:p>
                  </a:txBody>
                  <a:tcPr/>
                </a:tc>
                <a:tc>
                  <a:txBody>
                    <a:bodyPr/>
                    <a:lstStyle/>
                    <a:p>
                      <a:pPr algn="ctr"/>
                      <a:r>
                        <a:rPr lang="en-US" dirty="0"/>
                        <a:t>September 17, 2019</a:t>
                      </a:r>
                    </a:p>
                  </a:txBody>
                  <a:tcPr/>
                </a:tc>
                <a:extLst>
                  <a:ext uri="{0D108BD9-81ED-4DB2-BD59-A6C34878D82A}">
                    <a16:rowId xmlns:a16="http://schemas.microsoft.com/office/drawing/2014/main" val="612681400"/>
                  </a:ext>
                </a:extLst>
              </a:tr>
              <a:tr h="451354">
                <a:tc>
                  <a:txBody>
                    <a:bodyPr/>
                    <a:lstStyle/>
                    <a:p>
                      <a:pPr algn="ctr"/>
                      <a:r>
                        <a:rPr lang="en-US" sz="1800" b="1" dirty="0">
                          <a:latin typeface="+mn-lt"/>
                        </a:rPr>
                        <a:t>8:40 AM</a:t>
                      </a:r>
                    </a:p>
                  </a:txBody>
                  <a:tcPr/>
                </a:tc>
                <a:tc>
                  <a:txBody>
                    <a:bodyPr/>
                    <a:lstStyle/>
                    <a:p>
                      <a:pPr marL="36830" marR="0">
                        <a:lnSpc>
                          <a:spcPct val="115000"/>
                        </a:lnSpc>
                        <a:spcBef>
                          <a:spcPts val="300"/>
                        </a:spcBef>
                        <a:spcAft>
                          <a:spcPts val="300"/>
                        </a:spcAft>
                      </a:pPr>
                      <a:r>
                        <a:rPr lang="en-US" sz="1800" b="1" dirty="0">
                          <a:effectLst/>
                          <a:latin typeface="+mn-lt"/>
                          <a:ea typeface="Times New Roman" panose="02020603050405020304" pitchFamily="18" charset="0"/>
                          <a:cs typeface="Times New Roman" panose="02020603050405020304" pitchFamily="18" charset="0"/>
                        </a:rPr>
                        <a:t>Call to Order SRI Auditorium – Celeste Paul, Dan Wolf, C3E Co-Chairs</a:t>
                      </a:r>
                    </a:p>
                  </a:txBody>
                  <a:tcPr marL="0" marR="0" marT="0" marB="0" anchor="ctr"/>
                </a:tc>
                <a:extLst>
                  <a:ext uri="{0D108BD9-81ED-4DB2-BD59-A6C34878D82A}">
                    <a16:rowId xmlns:a16="http://schemas.microsoft.com/office/drawing/2014/main" val="1781417800"/>
                  </a:ext>
                </a:extLst>
              </a:tr>
              <a:tr h="477078">
                <a:tc>
                  <a:txBody>
                    <a:bodyPr/>
                    <a:lstStyle/>
                    <a:p>
                      <a:pPr algn="ctr"/>
                      <a:r>
                        <a:rPr lang="en-US" sz="1800" b="1" dirty="0">
                          <a:latin typeface="+mn-lt"/>
                        </a:rPr>
                        <a:t>8:45 AM</a:t>
                      </a:r>
                    </a:p>
                  </a:txBody>
                  <a:tcPr/>
                </a:tc>
                <a:tc>
                  <a:txBody>
                    <a:bodyPr/>
                    <a:lstStyle/>
                    <a:p>
                      <a:pPr marL="36830" marR="0">
                        <a:lnSpc>
                          <a:spcPct val="115000"/>
                        </a:lnSpc>
                        <a:spcBef>
                          <a:spcPts val="300"/>
                        </a:spcBef>
                        <a:spcAft>
                          <a:spcPts val="300"/>
                        </a:spcAft>
                      </a:pPr>
                      <a:r>
                        <a:rPr lang="en-US" sz="1800" b="1" dirty="0">
                          <a:effectLst/>
                          <a:latin typeface="+mn-lt"/>
                          <a:ea typeface="Times New Roman" panose="02020603050405020304" pitchFamily="18" charset="0"/>
                          <a:cs typeface="Times New Roman" panose="02020603050405020304" pitchFamily="18" charset="0"/>
                        </a:rPr>
                        <a:t>Invited Talk </a:t>
                      </a:r>
                      <a:r>
                        <a:rPr lang="en-US" sz="1800" b="1" dirty="0">
                          <a:effectLst/>
                          <a:latin typeface="+mn-lt"/>
                          <a:ea typeface="Times New Roman" panose="02020603050405020304" pitchFamily="18" charset="0"/>
                          <a:cs typeface="Arial" panose="020B0604020202020204" pitchFamily="34" charset="0"/>
                        </a:rPr>
                        <a:t>–</a:t>
                      </a:r>
                      <a:r>
                        <a:rPr lang="en-US" sz="1800" b="1" dirty="0">
                          <a:effectLst/>
                          <a:latin typeface="+mn-lt"/>
                          <a:ea typeface="Times New Roman" panose="02020603050405020304" pitchFamily="18" charset="0"/>
                          <a:cs typeface="Times New Roman" panose="02020603050405020304" pitchFamily="18" charset="0"/>
                        </a:rPr>
                        <a:t> </a:t>
                      </a:r>
                      <a:r>
                        <a:rPr lang="en-US" sz="1800" b="1" dirty="0">
                          <a:effectLst/>
                          <a:latin typeface="+mn-lt"/>
                          <a:ea typeface="Times New Roman" panose="02020603050405020304" pitchFamily="18" charset="0"/>
                          <a:cs typeface="Arial" panose="020B0604020202020204" pitchFamily="34" charset="0"/>
                        </a:rPr>
                        <a:t>Coty Gonzalez, Carnegie Mellon University</a:t>
                      </a:r>
                      <a:r>
                        <a:rPr lang="en-US" sz="1800" b="1" dirty="0">
                          <a:effectLst/>
                          <a:latin typeface="+mn-lt"/>
                          <a:ea typeface="Times New Roman" panose="02020603050405020304" pitchFamily="18" charset="0"/>
                          <a:cs typeface="Times New Roman" panose="02020603050405020304" pitchFamily="18" charset="0"/>
                        </a:rPr>
                        <a:t> </a:t>
                      </a:r>
                      <a:r>
                        <a:rPr lang="en-US" sz="1800" b="1" dirty="0">
                          <a:solidFill>
                            <a:srgbClr val="FF0000"/>
                          </a:solidFill>
                          <a:effectLst/>
                          <a:latin typeface="+mn-lt"/>
                          <a:ea typeface="Times New Roman" panose="02020603050405020304" pitchFamily="18" charset="0"/>
                          <a:cs typeface="Arial" panose="020B0604020202020204" pitchFamily="34" charset="0"/>
                        </a:rPr>
                        <a:t> </a:t>
                      </a:r>
                      <a:endParaRPr lang="en-US" sz="1800" b="1"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92993245"/>
                  </a:ext>
                </a:extLst>
              </a:tr>
              <a:tr h="491351">
                <a:tc>
                  <a:txBody>
                    <a:bodyPr/>
                    <a:lstStyle/>
                    <a:p>
                      <a:pPr algn="ctr"/>
                      <a:r>
                        <a:rPr lang="en-US" sz="1800" b="1" dirty="0">
                          <a:latin typeface="+mn-lt"/>
                        </a:rPr>
                        <a:t>9:45 AM</a:t>
                      </a:r>
                    </a:p>
                  </a:txBody>
                  <a:tcPr/>
                </a:tc>
                <a:tc>
                  <a:txBody>
                    <a:bodyPr/>
                    <a:lstStyle/>
                    <a:p>
                      <a:r>
                        <a:rPr lang="en-US" sz="1800" b="1" kern="1200" dirty="0">
                          <a:solidFill>
                            <a:schemeClr val="dk1"/>
                          </a:solidFill>
                          <a:effectLst/>
                          <a:latin typeface="+mn-lt"/>
                          <a:ea typeface="+mn-ea"/>
                          <a:cs typeface="+mn-cs"/>
                        </a:rPr>
                        <a:t>------------ Morning Track Sessions ------------</a:t>
                      </a:r>
                    </a:p>
                    <a:p>
                      <a:r>
                        <a:rPr lang="en-US" sz="1800" b="1" kern="1200" dirty="0">
                          <a:solidFill>
                            <a:schemeClr val="dk1"/>
                          </a:solidFill>
                          <a:effectLst/>
                          <a:latin typeface="+mn-lt"/>
                          <a:ea typeface="+mn-ea"/>
                          <a:cs typeface="+mn-cs"/>
                        </a:rPr>
                        <a:t>Cognitive Security</a:t>
                      </a:r>
                    </a:p>
                    <a:p>
                      <a:r>
                        <a:rPr lang="en-US" sz="1800" b="1" kern="1200" dirty="0">
                          <a:solidFill>
                            <a:schemeClr val="dk1"/>
                          </a:solidFill>
                          <a:effectLst/>
                          <a:latin typeface="+mn-lt"/>
                          <a:ea typeface="+mn-ea"/>
                          <a:cs typeface="+mn-cs"/>
                        </a:rPr>
                        <a:t>Human Machine Teaming</a:t>
                      </a:r>
                    </a:p>
                  </a:txBody>
                  <a:tcPr/>
                </a:tc>
                <a:extLst>
                  <a:ext uri="{0D108BD9-81ED-4DB2-BD59-A6C34878D82A}">
                    <a16:rowId xmlns:a16="http://schemas.microsoft.com/office/drawing/2014/main" val="1865887639"/>
                  </a:ext>
                </a:extLst>
              </a:tr>
              <a:tr h="450574">
                <a:tc>
                  <a:txBody>
                    <a:bodyPr/>
                    <a:lstStyle/>
                    <a:p>
                      <a:pPr algn="ctr"/>
                      <a:r>
                        <a:rPr lang="en-US" sz="1800" b="1" dirty="0">
                          <a:latin typeface="+mn-lt"/>
                        </a:rPr>
                        <a:t>11:45 AM</a:t>
                      </a:r>
                    </a:p>
                  </a:txBody>
                  <a:tcPr/>
                </a:tc>
                <a:tc>
                  <a:txBody>
                    <a:bodyPr/>
                    <a:lstStyle/>
                    <a:p>
                      <a:r>
                        <a:rPr lang="en-US" sz="1800" b="1" kern="1200" dirty="0">
                          <a:solidFill>
                            <a:schemeClr val="dk1"/>
                          </a:solidFill>
                          <a:effectLst/>
                          <a:latin typeface="+mn-lt"/>
                          <a:ea typeface="+mn-ea"/>
                          <a:cs typeface="+mn-cs"/>
                        </a:rPr>
                        <a:t>Lunch Speaker – C3E Workshop Exercise </a:t>
                      </a:r>
                      <a:endParaRPr lang="en-US" sz="1800" b="1" dirty="0">
                        <a:latin typeface="+mn-lt"/>
                      </a:endParaRPr>
                    </a:p>
                  </a:txBody>
                  <a:tcPr/>
                </a:tc>
                <a:extLst>
                  <a:ext uri="{0D108BD9-81ED-4DB2-BD59-A6C34878D82A}">
                    <a16:rowId xmlns:a16="http://schemas.microsoft.com/office/drawing/2014/main" val="1306979099"/>
                  </a:ext>
                </a:extLst>
              </a:tr>
              <a:tr h="491351">
                <a:tc>
                  <a:txBody>
                    <a:bodyPr/>
                    <a:lstStyle/>
                    <a:p>
                      <a:pPr algn="ctr"/>
                      <a:r>
                        <a:rPr lang="en-US" sz="1800" b="1" dirty="0">
                          <a:latin typeface="+mn-lt"/>
                        </a:rPr>
                        <a:t>1 PM</a:t>
                      </a:r>
                    </a:p>
                  </a:txBody>
                  <a:tcPr/>
                </a:tc>
                <a:tc>
                  <a:txBody>
                    <a:bodyPr/>
                    <a:lstStyle/>
                    <a:p>
                      <a:r>
                        <a:rPr lang="en-US" sz="1800" b="1" kern="1200" dirty="0">
                          <a:solidFill>
                            <a:schemeClr val="dk1"/>
                          </a:solidFill>
                          <a:effectLst/>
                          <a:latin typeface="+mn-lt"/>
                          <a:ea typeface="+mn-ea"/>
                          <a:cs typeface="+mn-cs"/>
                        </a:rPr>
                        <a:t>Invited Talk – William W. Streilein, MIT Lincoln Laboratories </a:t>
                      </a:r>
                      <a:endParaRPr lang="en-US" sz="1800" b="1" dirty="0">
                        <a:latin typeface="+mn-lt"/>
                      </a:endParaRPr>
                    </a:p>
                  </a:txBody>
                  <a:tcPr/>
                </a:tc>
                <a:extLst>
                  <a:ext uri="{0D108BD9-81ED-4DB2-BD59-A6C34878D82A}">
                    <a16:rowId xmlns:a16="http://schemas.microsoft.com/office/drawing/2014/main" val="2943114542"/>
                  </a:ext>
                </a:extLst>
              </a:tr>
              <a:tr h="491351">
                <a:tc>
                  <a:txBody>
                    <a:bodyPr/>
                    <a:lstStyle/>
                    <a:p>
                      <a:pPr algn="ctr"/>
                      <a:r>
                        <a:rPr lang="en-US" sz="1800" b="1" dirty="0">
                          <a:latin typeface="+mn-lt"/>
                        </a:rPr>
                        <a:t>2 PM</a:t>
                      </a:r>
                    </a:p>
                  </a:txBody>
                  <a:tcPr/>
                </a:tc>
                <a:tc>
                  <a:txBody>
                    <a:bodyPr/>
                    <a:lstStyle/>
                    <a:p>
                      <a:r>
                        <a:rPr lang="en-US" sz="1800" b="1" kern="1200" dirty="0">
                          <a:solidFill>
                            <a:schemeClr val="dk1"/>
                          </a:solidFill>
                          <a:effectLst/>
                          <a:latin typeface="+mn-lt"/>
                          <a:ea typeface="+mn-ea"/>
                          <a:cs typeface="+mn-cs"/>
                        </a:rPr>
                        <a:t>------------ Afternoon Track Sessions -------------</a:t>
                      </a:r>
                    </a:p>
                    <a:p>
                      <a:r>
                        <a:rPr lang="en-US" sz="1800" b="1" kern="1200" dirty="0">
                          <a:solidFill>
                            <a:schemeClr val="dk1"/>
                          </a:solidFill>
                          <a:effectLst/>
                          <a:latin typeface="+mn-lt"/>
                          <a:ea typeface="+mn-ea"/>
                          <a:cs typeface="+mn-cs"/>
                        </a:rPr>
                        <a:t>Cognitive Security</a:t>
                      </a:r>
                    </a:p>
                    <a:p>
                      <a:r>
                        <a:rPr lang="en-US" sz="1800" b="1" kern="1200" dirty="0">
                          <a:solidFill>
                            <a:schemeClr val="dk1"/>
                          </a:solidFill>
                          <a:effectLst/>
                          <a:latin typeface="+mn-lt"/>
                          <a:ea typeface="+mn-ea"/>
                          <a:cs typeface="+mn-cs"/>
                        </a:rPr>
                        <a:t>Human Machine Teaming </a:t>
                      </a:r>
                      <a:endParaRPr lang="en-US" sz="1800" b="1" dirty="0">
                        <a:latin typeface="+mn-lt"/>
                      </a:endParaRPr>
                    </a:p>
                  </a:txBody>
                  <a:tcPr/>
                </a:tc>
                <a:extLst>
                  <a:ext uri="{0D108BD9-81ED-4DB2-BD59-A6C34878D82A}">
                    <a16:rowId xmlns:a16="http://schemas.microsoft.com/office/drawing/2014/main" val="2072099521"/>
                  </a:ext>
                </a:extLst>
              </a:tr>
              <a:tr h="491351">
                <a:tc>
                  <a:txBody>
                    <a:bodyPr/>
                    <a:lstStyle/>
                    <a:p>
                      <a:pPr algn="ctr"/>
                      <a:r>
                        <a:rPr lang="en-US" sz="1800" b="1" dirty="0">
                          <a:latin typeface="+mn-lt"/>
                        </a:rPr>
                        <a:t>4:15 PM</a:t>
                      </a:r>
                    </a:p>
                  </a:txBody>
                  <a:tcPr/>
                </a:tc>
                <a:tc>
                  <a:txBody>
                    <a:bodyPr/>
                    <a:lstStyle/>
                    <a:p>
                      <a:r>
                        <a:rPr lang="en-US" sz="1800" b="1" kern="1200" dirty="0">
                          <a:solidFill>
                            <a:schemeClr val="dk1"/>
                          </a:solidFill>
                          <a:effectLst/>
                          <a:latin typeface="+mn-lt"/>
                          <a:ea typeface="+mn-ea"/>
                          <a:cs typeface="+mn-cs"/>
                        </a:rPr>
                        <a:t>-------    Plenary Discussion: Track Ideas Incubation Panel ------- </a:t>
                      </a:r>
                      <a:endParaRPr lang="en-US" sz="1800" b="1" dirty="0">
                        <a:latin typeface="+mn-lt"/>
                      </a:endParaRPr>
                    </a:p>
                  </a:txBody>
                  <a:tcPr/>
                </a:tc>
                <a:extLst>
                  <a:ext uri="{0D108BD9-81ED-4DB2-BD59-A6C34878D82A}">
                    <a16:rowId xmlns:a16="http://schemas.microsoft.com/office/drawing/2014/main" val="3076774160"/>
                  </a:ext>
                </a:extLst>
              </a:tr>
              <a:tr h="491351">
                <a:tc>
                  <a:txBody>
                    <a:bodyPr/>
                    <a:lstStyle/>
                    <a:p>
                      <a:pPr algn="ctr"/>
                      <a:r>
                        <a:rPr lang="en-US" sz="1800" b="1" dirty="0">
                          <a:latin typeface="+mn-lt"/>
                        </a:rPr>
                        <a:t>5 PM</a:t>
                      </a:r>
                    </a:p>
                  </a:txBody>
                  <a:tcPr/>
                </a:tc>
                <a:tc>
                  <a:txBody>
                    <a:bodyPr/>
                    <a:lstStyle/>
                    <a:p>
                      <a:r>
                        <a:rPr lang="en-US" sz="1800" b="1" dirty="0">
                          <a:latin typeface="+mn-lt"/>
                        </a:rPr>
                        <a:t>Agenda Review</a:t>
                      </a:r>
                    </a:p>
                  </a:txBody>
                  <a:tcPr/>
                </a:tc>
                <a:extLst>
                  <a:ext uri="{0D108BD9-81ED-4DB2-BD59-A6C34878D82A}">
                    <a16:rowId xmlns:a16="http://schemas.microsoft.com/office/drawing/2014/main" val="995841978"/>
                  </a:ext>
                </a:extLst>
              </a:tr>
              <a:tr h="491351">
                <a:tc>
                  <a:txBody>
                    <a:bodyPr/>
                    <a:lstStyle/>
                    <a:p>
                      <a:pPr algn="ctr"/>
                      <a:r>
                        <a:rPr lang="en-US" sz="1800" b="1" dirty="0">
                          <a:latin typeface="+mn-lt"/>
                        </a:rPr>
                        <a:t>5:05 PM</a:t>
                      </a:r>
                    </a:p>
                  </a:txBody>
                  <a:tcPr/>
                </a:tc>
                <a:tc>
                  <a:txBody>
                    <a:bodyPr/>
                    <a:lstStyle/>
                    <a:p>
                      <a:r>
                        <a:rPr lang="en-US" sz="1800" b="1" kern="1200" dirty="0">
                          <a:solidFill>
                            <a:schemeClr val="dk1"/>
                          </a:solidFill>
                          <a:effectLst/>
                          <a:latin typeface="+mn-lt"/>
                          <a:ea typeface="+mn-ea"/>
                          <a:cs typeface="+mn-cs"/>
                        </a:rPr>
                        <a:t>C3E Poster Session </a:t>
                      </a:r>
                      <a:endParaRPr lang="en-US" sz="1800" b="1" dirty="0">
                        <a:latin typeface="+mn-lt"/>
                      </a:endParaRPr>
                    </a:p>
                  </a:txBody>
                  <a:tcPr/>
                </a:tc>
                <a:extLst>
                  <a:ext uri="{0D108BD9-81ED-4DB2-BD59-A6C34878D82A}">
                    <a16:rowId xmlns:a16="http://schemas.microsoft.com/office/drawing/2014/main" val="2728137984"/>
                  </a:ext>
                </a:extLst>
              </a:tr>
              <a:tr h="491351">
                <a:tc>
                  <a:txBody>
                    <a:bodyPr/>
                    <a:lstStyle/>
                    <a:p>
                      <a:pPr algn="ctr"/>
                      <a:r>
                        <a:rPr lang="en-US" sz="1800" b="1" dirty="0">
                          <a:latin typeface="+mn-lt"/>
                        </a:rPr>
                        <a:t>6 PM</a:t>
                      </a:r>
                    </a:p>
                  </a:txBody>
                  <a:tcPr/>
                </a:tc>
                <a:tc>
                  <a:txBody>
                    <a:bodyPr/>
                    <a:lstStyle/>
                    <a:p>
                      <a:pPr marL="36830" marR="0">
                        <a:lnSpc>
                          <a:spcPct val="115000"/>
                        </a:lnSpc>
                        <a:spcBef>
                          <a:spcPts val="300"/>
                        </a:spcBef>
                        <a:spcAft>
                          <a:spcPts val="300"/>
                        </a:spcAft>
                      </a:pPr>
                      <a:r>
                        <a:rPr lang="en-US" sz="1800" b="1" dirty="0">
                          <a:effectLst/>
                          <a:latin typeface="+mn-lt"/>
                          <a:ea typeface="Times New Roman" panose="02020603050405020304" pitchFamily="18" charset="0"/>
                          <a:cs typeface="Times New Roman" panose="02020603050405020304" pitchFamily="18" charset="0"/>
                        </a:rPr>
                        <a:t>No Host Dinner at </a:t>
                      </a:r>
                      <a:r>
                        <a:rPr lang="en-US" sz="1800" b="1" dirty="0">
                          <a:solidFill>
                            <a:srgbClr val="222222"/>
                          </a:solidFill>
                          <a:effectLst/>
                          <a:latin typeface="+mn-lt"/>
                          <a:ea typeface="Times New Roman" panose="02020603050405020304" pitchFamily="18" charset="0"/>
                          <a:cs typeface="Arial" panose="020B0604020202020204" pitchFamily="34" charset="0"/>
                        </a:rPr>
                        <a:t>Mama Coco Cocina Mexicana</a:t>
                      </a:r>
                      <a:r>
                        <a:rPr lang="en-US" sz="1800" b="1" dirty="0">
                          <a:effectLst/>
                          <a:latin typeface="+mn-lt"/>
                          <a:ea typeface="Times New Roman" panose="02020603050405020304" pitchFamily="18" charset="0"/>
                          <a:cs typeface="Times New Roman" panose="02020603050405020304" pitchFamily="18" charset="0"/>
                        </a:rPr>
                        <a:t>. Optional.  </a:t>
                      </a:r>
                    </a:p>
                  </a:txBody>
                  <a:tcPr marL="0" marR="0" marT="0" marB="0" anchor="ctr"/>
                </a:tc>
                <a:extLst>
                  <a:ext uri="{0D108BD9-81ED-4DB2-BD59-A6C34878D82A}">
                    <a16:rowId xmlns:a16="http://schemas.microsoft.com/office/drawing/2014/main" val="42416698"/>
                  </a:ext>
                </a:extLst>
              </a:tr>
            </a:tbl>
          </a:graphicData>
        </a:graphic>
      </p:graphicFrame>
      <p:sp>
        <p:nvSpPr>
          <p:cNvPr id="2" name="Date Placeholder 1">
            <a:extLst>
              <a:ext uri="{FF2B5EF4-FFF2-40B4-BE49-F238E27FC236}">
                <a16:creationId xmlns:a16="http://schemas.microsoft.com/office/drawing/2014/main" id="{2CD8FD77-AAB0-45C8-920E-F553496D444E}"/>
              </a:ext>
            </a:extLst>
          </p:cNvPr>
          <p:cNvSpPr>
            <a:spLocks noGrp="1"/>
          </p:cNvSpPr>
          <p:nvPr>
            <p:ph type="dt" sz="half" idx="10"/>
          </p:nvPr>
        </p:nvSpPr>
        <p:spPr/>
        <p:txBody>
          <a:bodyPr/>
          <a:lstStyle/>
          <a:p>
            <a:fld id="{AE560B89-A481-4442-A145-AD7E5B3B4BB4}" type="datetime1">
              <a:rPr lang="en-US" smtClean="0"/>
              <a:t>1/30/2020</a:t>
            </a:fld>
            <a:endParaRPr lang="en-US" dirty="0"/>
          </a:p>
        </p:txBody>
      </p:sp>
      <p:sp>
        <p:nvSpPr>
          <p:cNvPr id="3" name="Slide Number Placeholder 2">
            <a:extLst>
              <a:ext uri="{FF2B5EF4-FFF2-40B4-BE49-F238E27FC236}">
                <a16:creationId xmlns:a16="http://schemas.microsoft.com/office/drawing/2014/main" id="{9E84EF75-3948-4E5E-9801-71CB128CF2CD}"/>
              </a:ext>
            </a:extLst>
          </p:cNvPr>
          <p:cNvSpPr>
            <a:spLocks noGrp="1"/>
          </p:cNvSpPr>
          <p:nvPr>
            <p:ph type="sldNum" sz="quarter" idx="12"/>
          </p:nvPr>
        </p:nvSpPr>
        <p:spPr/>
        <p:txBody>
          <a:bodyPr/>
          <a:lstStyle/>
          <a:p>
            <a:fld id="{0A7B9E73-336B-FD4D-B522-7E376F2F25EE}" type="slidenum">
              <a:rPr lang="en-US" smtClean="0"/>
              <a:t>8</a:t>
            </a:fld>
            <a:endParaRPr lang="en-US" dirty="0"/>
          </a:p>
        </p:txBody>
      </p:sp>
    </p:spTree>
    <p:extLst>
      <p:ext uri="{BB962C8B-B14F-4D97-AF65-F5344CB8AC3E}">
        <p14:creationId xmlns:p14="http://schemas.microsoft.com/office/powerpoint/2010/main" val="84799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CF80E7-2E62-AE4A-8D1F-1BDA621DD1F8}"/>
              </a:ext>
            </a:extLst>
          </p:cNvPr>
          <p:cNvGraphicFramePr>
            <a:graphicFrameLocks noGrp="1"/>
          </p:cNvGraphicFramePr>
          <p:nvPr>
            <p:extLst>
              <p:ext uri="{D42A27DB-BD31-4B8C-83A1-F6EECF244321}">
                <p14:modId xmlns:p14="http://schemas.microsoft.com/office/powerpoint/2010/main" val="3280776022"/>
              </p:ext>
            </p:extLst>
          </p:nvPr>
        </p:nvGraphicFramePr>
        <p:xfrm>
          <a:off x="101921" y="190915"/>
          <a:ext cx="8716076" cy="3760729"/>
        </p:xfrm>
        <a:graphic>
          <a:graphicData uri="http://schemas.openxmlformats.org/drawingml/2006/table">
            <a:tbl>
              <a:tblPr firstRow="1" bandRow="1">
                <a:tableStyleId>{5C22544A-7EE6-4342-B048-85BDC9FD1C3A}</a:tableStyleId>
              </a:tblPr>
              <a:tblGrid>
                <a:gridCol w="1394186">
                  <a:extLst>
                    <a:ext uri="{9D8B030D-6E8A-4147-A177-3AD203B41FA5}">
                      <a16:colId xmlns:a16="http://schemas.microsoft.com/office/drawing/2014/main" val="3909601372"/>
                    </a:ext>
                  </a:extLst>
                </a:gridCol>
                <a:gridCol w="7321890">
                  <a:extLst>
                    <a:ext uri="{9D8B030D-6E8A-4147-A177-3AD203B41FA5}">
                      <a16:colId xmlns:a16="http://schemas.microsoft.com/office/drawing/2014/main" val="3649648888"/>
                    </a:ext>
                  </a:extLst>
                </a:gridCol>
              </a:tblGrid>
              <a:tr h="484621">
                <a:tc>
                  <a:txBody>
                    <a:bodyPr/>
                    <a:lstStyle/>
                    <a:p>
                      <a:pPr algn="ctr"/>
                      <a:r>
                        <a:rPr lang="en-US" dirty="0"/>
                        <a:t>Wednesday </a:t>
                      </a:r>
                    </a:p>
                  </a:txBody>
                  <a:tcPr/>
                </a:tc>
                <a:tc>
                  <a:txBody>
                    <a:bodyPr/>
                    <a:lstStyle/>
                    <a:p>
                      <a:pPr algn="ctr"/>
                      <a:r>
                        <a:rPr lang="en-US" dirty="0"/>
                        <a:t>September 18, 2019</a:t>
                      </a:r>
                    </a:p>
                  </a:txBody>
                  <a:tcPr/>
                </a:tc>
                <a:extLst>
                  <a:ext uri="{0D108BD9-81ED-4DB2-BD59-A6C34878D82A}">
                    <a16:rowId xmlns:a16="http://schemas.microsoft.com/office/drawing/2014/main" val="612681400"/>
                  </a:ext>
                </a:extLst>
              </a:tr>
              <a:tr h="451354">
                <a:tc>
                  <a:txBody>
                    <a:bodyPr/>
                    <a:lstStyle/>
                    <a:p>
                      <a:pPr algn="ctr"/>
                      <a:r>
                        <a:rPr lang="en-US" sz="1800" b="1" dirty="0">
                          <a:latin typeface="+mn-lt"/>
                        </a:rPr>
                        <a:t>8:15 AM</a:t>
                      </a:r>
                    </a:p>
                  </a:txBody>
                  <a:tcPr/>
                </a:tc>
                <a:tc>
                  <a:txBody>
                    <a:bodyPr/>
                    <a:lstStyle/>
                    <a:p>
                      <a:pPr marL="36830" marR="0">
                        <a:lnSpc>
                          <a:spcPct val="115000"/>
                        </a:lnSpc>
                        <a:spcBef>
                          <a:spcPts val="300"/>
                        </a:spcBef>
                        <a:spcAft>
                          <a:spcPts val="300"/>
                        </a:spcAft>
                      </a:pPr>
                      <a:r>
                        <a:rPr lang="en-US" sz="1800" b="1" dirty="0">
                          <a:effectLst/>
                          <a:latin typeface="+mn-lt"/>
                          <a:ea typeface="Times New Roman" panose="02020603050405020304" pitchFamily="18" charset="0"/>
                          <a:cs typeface="Times New Roman" panose="02020603050405020304" pitchFamily="18" charset="0"/>
                        </a:rPr>
                        <a:t>Call to Order SRI Auditorium – Celeste Paul, Dan Wolf, C3E Co-Chairs</a:t>
                      </a:r>
                    </a:p>
                  </a:txBody>
                  <a:tcPr marL="0" marR="0" marT="0" marB="0" anchor="ctr"/>
                </a:tc>
                <a:extLst>
                  <a:ext uri="{0D108BD9-81ED-4DB2-BD59-A6C34878D82A}">
                    <a16:rowId xmlns:a16="http://schemas.microsoft.com/office/drawing/2014/main" val="1781417800"/>
                  </a:ext>
                </a:extLst>
              </a:tr>
              <a:tr h="477078">
                <a:tc>
                  <a:txBody>
                    <a:bodyPr/>
                    <a:lstStyle/>
                    <a:p>
                      <a:pPr algn="ctr"/>
                      <a:r>
                        <a:rPr lang="en-US" sz="1800" b="1" dirty="0">
                          <a:latin typeface="+mn-lt"/>
                        </a:rPr>
                        <a:t>8:30 AM</a:t>
                      </a:r>
                    </a:p>
                  </a:txBody>
                  <a:tcPr/>
                </a:tc>
                <a:tc>
                  <a:txBody>
                    <a:bodyPr/>
                    <a:lstStyle/>
                    <a:p>
                      <a:pPr marL="36830" marR="0">
                        <a:lnSpc>
                          <a:spcPct val="115000"/>
                        </a:lnSpc>
                        <a:spcBef>
                          <a:spcPts val="300"/>
                        </a:spcBef>
                        <a:spcAft>
                          <a:spcPts val="300"/>
                        </a:spcAft>
                      </a:pPr>
                      <a:r>
                        <a:rPr lang="en-US" sz="1800" b="1" kern="1200" dirty="0">
                          <a:solidFill>
                            <a:schemeClr val="dk1"/>
                          </a:solidFill>
                          <a:effectLst/>
                          <a:latin typeface="+mn-lt"/>
                          <a:ea typeface="+mn-ea"/>
                          <a:cs typeface="+mn-cs"/>
                        </a:rPr>
                        <a:t>Invited Talk </a:t>
                      </a:r>
                      <a:r>
                        <a:rPr lang="en-US" sz="1800" b="1" dirty="0">
                          <a:effectLst/>
                          <a:latin typeface="+mn-lt"/>
                          <a:ea typeface="Times New Roman" panose="02020603050405020304" pitchFamily="18" charset="0"/>
                          <a:cs typeface="Arial" panose="020B0604020202020204" pitchFamily="34" charset="0"/>
                        </a:rPr>
                        <a:t>–</a:t>
                      </a:r>
                      <a:r>
                        <a:rPr lang="en-US" sz="1800" b="1" kern="1200" dirty="0">
                          <a:solidFill>
                            <a:schemeClr val="dk1"/>
                          </a:solidFill>
                          <a:effectLst/>
                          <a:latin typeface="+mn-lt"/>
                          <a:ea typeface="+mn-ea"/>
                          <a:cs typeface="+mn-cs"/>
                        </a:rPr>
                        <a:t> Patrick Lincoln, SRI International </a:t>
                      </a:r>
                      <a:endParaRPr lang="en-US" sz="1800" b="1"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92993245"/>
                  </a:ext>
                </a:extLst>
              </a:tr>
              <a:tr h="491351">
                <a:tc>
                  <a:txBody>
                    <a:bodyPr/>
                    <a:lstStyle/>
                    <a:p>
                      <a:pPr algn="ctr"/>
                      <a:r>
                        <a:rPr lang="en-US" sz="1800" b="1" dirty="0">
                          <a:latin typeface="+mn-lt"/>
                        </a:rPr>
                        <a:t>9:45 AM</a:t>
                      </a:r>
                    </a:p>
                  </a:txBody>
                  <a:tcPr/>
                </a:tc>
                <a:tc>
                  <a:txBody>
                    <a:bodyPr/>
                    <a:lstStyle/>
                    <a:p>
                      <a:r>
                        <a:rPr lang="en-US" sz="1800" b="1" kern="1200" dirty="0">
                          <a:solidFill>
                            <a:schemeClr val="dk1"/>
                          </a:solidFill>
                          <a:effectLst/>
                          <a:latin typeface="+mn-lt"/>
                          <a:ea typeface="+mn-ea"/>
                          <a:cs typeface="+mn-cs"/>
                        </a:rPr>
                        <a:t>------------ Final Track Sessions ------------</a:t>
                      </a:r>
                    </a:p>
                    <a:p>
                      <a:r>
                        <a:rPr lang="en-US" sz="1800" b="1" kern="1200" dirty="0">
                          <a:solidFill>
                            <a:schemeClr val="dk1"/>
                          </a:solidFill>
                          <a:effectLst/>
                          <a:latin typeface="+mn-lt"/>
                          <a:ea typeface="+mn-ea"/>
                          <a:cs typeface="+mn-cs"/>
                        </a:rPr>
                        <a:t>Cognitive Security </a:t>
                      </a:r>
                    </a:p>
                    <a:p>
                      <a:r>
                        <a:rPr lang="en-US" sz="1800" b="1" kern="1200" dirty="0">
                          <a:solidFill>
                            <a:schemeClr val="dk1"/>
                          </a:solidFill>
                          <a:effectLst/>
                          <a:latin typeface="+mn-lt"/>
                          <a:ea typeface="+mn-ea"/>
                          <a:cs typeface="+mn-cs"/>
                        </a:rPr>
                        <a:t>Human Machine Teaming</a:t>
                      </a:r>
                    </a:p>
                  </a:txBody>
                  <a:tcPr/>
                </a:tc>
                <a:extLst>
                  <a:ext uri="{0D108BD9-81ED-4DB2-BD59-A6C34878D82A}">
                    <a16:rowId xmlns:a16="http://schemas.microsoft.com/office/drawing/2014/main" val="1865887639"/>
                  </a:ext>
                </a:extLst>
              </a:tr>
              <a:tr h="450574">
                <a:tc>
                  <a:txBody>
                    <a:bodyPr/>
                    <a:lstStyle/>
                    <a:p>
                      <a:pPr algn="ctr"/>
                      <a:r>
                        <a:rPr lang="en-US" sz="1800" b="1" dirty="0">
                          <a:latin typeface="+mn-lt"/>
                        </a:rPr>
                        <a:t>11:00 AM</a:t>
                      </a:r>
                    </a:p>
                  </a:txBody>
                  <a:tcPr/>
                </a:tc>
                <a:tc>
                  <a:txBody>
                    <a:bodyPr/>
                    <a:lstStyle/>
                    <a:p>
                      <a:r>
                        <a:rPr lang="en-US" sz="1800" b="1" kern="1200" dirty="0">
                          <a:solidFill>
                            <a:schemeClr val="dk1"/>
                          </a:solidFill>
                          <a:effectLst/>
                          <a:latin typeface="+mn-lt"/>
                          <a:ea typeface="+mn-ea"/>
                          <a:cs typeface="+mn-cs"/>
                        </a:rPr>
                        <a:t>Plenary Review of Track Efforts </a:t>
                      </a:r>
                      <a:endParaRPr lang="en-US" sz="1800" b="1" dirty="0">
                        <a:latin typeface="+mn-lt"/>
                      </a:endParaRPr>
                    </a:p>
                  </a:txBody>
                  <a:tcPr/>
                </a:tc>
                <a:extLst>
                  <a:ext uri="{0D108BD9-81ED-4DB2-BD59-A6C34878D82A}">
                    <a16:rowId xmlns:a16="http://schemas.microsoft.com/office/drawing/2014/main" val="1306979099"/>
                  </a:ext>
                </a:extLst>
              </a:tr>
              <a:tr h="491351">
                <a:tc>
                  <a:txBody>
                    <a:bodyPr/>
                    <a:lstStyle/>
                    <a:p>
                      <a:pPr algn="ctr"/>
                      <a:r>
                        <a:rPr lang="en-US" sz="1800" b="1" dirty="0">
                          <a:latin typeface="+mn-lt"/>
                        </a:rPr>
                        <a:t>11:45 PM</a:t>
                      </a:r>
                    </a:p>
                  </a:txBody>
                  <a:tcPr/>
                </a:tc>
                <a:tc>
                  <a:txBody>
                    <a:bodyPr/>
                    <a:lstStyle/>
                    <a:p>
                      <a:pPr marL="36830" marR="0">
                        <a:lnSpc>
                          <a:spcPct val="115000"/>
                        </a:lnSpc>
                        <a:spcBef>
                          <a:spcPts val="300"/>
                        </a:spcBef>
                        <a:spcAft>
                          <a:spcPts val="300"/>
                        </a:spcAft>
                      </a:pPr>
                      <a:r>
                        <a:rPr lang="en-US" sz="1800" b="1" dirty="0">
                          <a:effectLst/>
                          <a:latin typeface="+mn-lt"/>
                          <a:ea typeface="Times New Roman" panose="02020603050405020304" pitchFamily="18" charset="0"/>
                          <a:cs typeface="Times New Roman" panose="02020603050405020304" pitchFamily="18" charset="0"/>
                        </a:rPr>
                        <a:t>Summary and Closing Remarks – Brad Martin, Celeste Paul, Dan Wolf</a:t>
                      </a:r>
                    </a:p>
                  </a:txBody>
                  <a:tcPr marL="0" marR="0" marT="0" marB="0" anchor="ctr"/>
                </a:tc>
                <a:extLst>
                  <a:ext uri="{0D108BD9-81ED-4DB2-BD59-A6C34878D82A}">
                    <a16:rowId xmlns:a16="http://schemas.microsoft.com/office/drawing/2014/main" val="2943114542"/>
                  </a:ext>
                </a:extLst>
              </a:tr>
              <a:tr h="491351">
                <a:tc>
                  <a:txBody>
                    <a:bodyPr/>
                    <a:lstStyle/>
                    <a:p>
                      <a:pPr algn="ctr"/>
                      <a:r>
                        <a:rPr lang="en-US" sz="1800" b="1" dirty="0">
                          <a:latin typeface="+mn-lt"/>
                        </a:rPr>
                        <a:t>12 PM</a:t>
                      </a:r>
                    </a:p>
                  </a:txBody>
                  <a:tcPr/>
                </a:tc>
                <a:tc>
                  <a:txBody>
                    <a:bodyPr/>
                    <a:lstStyle/>
                    <a:p>
                      <a:r>
                        <a:rPr lang="en-US" sz="1800" b="1" kern="1200" dirty="0">
                          <a:solidFill>
                            <a:schemeClr val="dk1"/>
                          </a:solidFill>
                          <a:effectLst/>
                          <a:latin typeface="+mn-lt"/>
                          <a:ea typeface="+mn-ea"/>
                          <a:cs typeface="+mn-cs"/>
                        </a:rPr>
                        <a:t>Workshop Adjourns</a:t>
                      </a:r>
                      <a:r>
                        <a:rPr lang="en-US" sz="1800" b="1" dirty="0">
                          <a:effectLst/>
                          <a:latin typeface="+mn-lt"/>
                        </a:rPr>
                        <a:t> </a:t>
                      </a:r>
                      <a:endParaRPr lang="en-US" sz="1800" b="1" dirty="0">
                        <a:latin typeface="+mn-lt"/>
                      </a:endParaRPr>
                    </a:p>
                  </a:txBody>
                  <a:tcPr/>
                </a:tc>
                <a:extLst>
                  <a:ext uri="{0D108BD9-81ED-4DB2-BD59-A6C34878D82A}">
                    <a16:rowId xmlns:a16="http://schemas.microsoft.com/office/drawing/2014/main" val="2072099521"/>
                  </a:ext>
                </a:extLst>
              </a:tr>
            </a:tbl>
          </a:graphicData>
        </a:graphic>
      </p:graphicFrame>
      <p:graphicFrame>
        <p:nvGraphicFramePr>
          <p:cNvPr id="5" name="Table 4">
            <a:extLst>
              <a:ext uri="{FF2B5EF4-FFF2-40B4-BE49-F238E27FC236}">
                <a16:creationId xmlns:a16="http://schemas.microsoft.com/office/drawing/2014/main" id="{30241341-89BD-CE42-B87E-8751102D7C88}"/>
              </a:ext>
            </a:extLst>
          </p:cNvPr>
          <p:cNvGraphicFramePr>
            <a:graphicFrameLocks noGrp="1"/>
          </p:cNvGraphicFramePr>
          <p:nvPr>
            <p:extLst>
              <p:ext uri="{D42A27DB-BD31-4B8C-83A1-F6EECF244321}">
                <p14:modId xmlns:p14="http://schemas.microsoft.com/office/powerpoint/2010/main" val="2892389240"/>
              </p:ext>
            </p:extLst>
          </p:nvPr>
        </p:nvGraphicFramePr>
        <p:xfrm>
          <a:off x="101921" y="3951189"/>
          <a:ext cx="8716076" cy="928432"/>
        </p:xfrm>
        <a:graphic>
          <a:graphicData uri="http://schemas.openxmlformats.org/drawingml/2006/table">
            <a:tbl>
              <a:tblPr firstRow="1" bandRow="1">
                <a:tableStyleId>{5C22544A-7EE6-4342-B048-85BDC9FD1C3A}</a:tableStyleId>
              </a:tblPr>
              <a:tblGrid>
                <a:gridCol w="1394186">
                  <a:extLst>
                    <a:ext uri="{9D8B030D-6E8A-4147-A177-3AD203B41FA5}">
                      <a16:colId xmlns:a16="http://schemas.microsoft.com/office/drawing/2014/main" val="3909601372"/>
                    </a:ext>
                  </a:extLst>
                </a:gridCol>
                <a:gridCol w="7321890">
                  <a:extLst>
                    <a:ext uri="{9D8B030D-6E8A-4147-A177-3AD203B41FA5}">
                      <a16:colId xmlns:a16="http://schemas.microsoft.com/office/drawing/2014/main" val="3649648888"/>
                    </a:ext>
                  </a:extLst>
                </a:gridCol>
              </a:tblGrid>
              <a:tr h="451354">
                <a:tc>
                  <a:txBody>
                    <a:bodyPr/>
                    <a:lstStyle/>
                    <a:p>
                      <a:pPr algn="ctr"/>
                      <a:r>
                        <a:rPr lang="en-US" sz="1800" b="1" dirty="0">
                          <a:solidFill>
                            <a:schemeClr val="tx1"/>
                          </a:solidFill>
                          <a:latin typeface="+mn-lt"/>
                        </a:rPr>
                        <a:t>1 PM</a:t>
                      </a:r>
                    </a:p>
                  </a:txBody>
                  <a:tcPr>
                    <a:solidFill>
                      <a:schemeClr val="accent1">
                        <a:lumMod val="40000"/>
                        <a:lumOff val="60000"/>
                      </a:schemeClr>
                    </a:solidFill>
                  </a:tcPr>
                </a:tc>
                <a:tc>
                  <a:txBody>
                    <a:bodyPr/>
                    <a:lstStyle/>
                    <a:p>
                      <a:pPr marL="36830" marR="0">
                        <a:lnSpc>
                          <a:spcPct val="115000"/>
                        </a:lnSpc>
                        <a:spcBef>
                          <a:spcPts val="300"/>
                        </a:spcBef>
                        <a:spcAft>
                          <a:spcPts val="300"/>
                        </a:spcAft>
                      </a:pPr>
                      <a:r>
                        <a:rPr lang="en-US" sz="1800" b="1" dirty="0">
                          <a:solidFill>
                            <a:schemeClr val="tx1"/>
                          </a:solidFill>
                          <a:effectLst/>
                          <a:latin typeface="+mn-lt"/>
                          <a:ea typeface="Times New Roman" panose="02020603050405020304" pitchFamily="18" charset="0"/>
                          <a:cs typeface="Times New Roman" panose="02020603050405020304" pitchFamily="18" charset="0"/>
                        </a:rPr>
                        <a:t>Post Workshop </a:t>
                      </a:r>
                      <a:r>
                        <a:rPr lang="en-US" sz="1800" b="1" dirty="0">
                          <a:solidFill>
                            <a:schemeClr val="tx1"/>
                          </a:solidFill>
                          <a:effectLst/>
                          <a:latin typeface="+mn-lt"/>
                          <a:ea typeface="Times New Roman" panose="02020603050405020304" pitchFamily="18" charset="0"/>
                          <a:cs typeface="Arial" panose="020B0604020202020204" pitchFamily="34" charset="0"/>
                        </a:rPr>
                        <a:t>–</a:t>
                      </a:r>
                      <a:r>
                        <a:rPr lang="en-US" sz="1800" b="1" dirty="0">
                          <a:solidFill>
                            <a:schemeClr val="tx1"/>
                          </a:solidFill>
                          <a:effectLst/>
                          <a:latin typeface="+mn-lt"/>
                          <a:ea typeface="Times New Roman" panose="02020603050405020304" pitchFamily="18" charset="0"/>
                          <a:cs typeface="Times New Roman" panose="02020603050405020304" pitchFamily="18" charset="0"/>
                        </a:rPr>
                        <a:t> Government Only Session – Review of Outcomes</a:t>
                      </a:r>
                    </a:p>
                  </a:txBody>
                  <a:tcPr marL="0" marR="0" marT="0" marB="0" anchor="ctr">
                    <a:solidFill>
                      <a:schemeClr val="accent1">
                        <a:lumMod val="40000"/>
                        <a:lumOff val="60000"/>
                      </a:schemeClr>
                    </a:solidFill>
                  </a:tcPr>
                </a:tc>
                <a:extLst>
                  <a:ext uri="{0D108BD9-81ED-4DB2-BD59-A6C34878D82A}">
                    <a16:rowId xmlns:a16="http://schemas.microsoft.com/office/drawing/2014/main" val="1781417800"/>
                  </a:ext>
                </a:extLst>
              </a:tr>
              <a:tr h="477078">
                <a:tc>
                  <a:txBody>
                    <a:bodyPr/>
                    <a:lstStyle/>
                    <a:p>
                      <a:pPr algn="ctr"/>
                      <a:r>
                        <a:rPr lang="en-US" sz="1800" b="1" dirty="0">
                          <a:latin typeface="+mn-lt"/>
                        </a:rPr>
                        <a:t>2:30 PM </a:t>
                      </a:r>
                    </a:p>
                  </a:txBody>
                  <a:tcPr/>
                </a:tc>
                <a:tc>
                  <a:txBody>
                    <a:bodyPr/>
                    <a:lstStyle/>
                    <a:p>
                      <a:pPr marL="36830" marR="0">
                        <a:lnSpc>
                          <a:spcPct val="115000"/>
                        </a:lnSpc>
                        <a:spcBef>
                          <a:spcPts val="300"/>
                        </a:spcBef>
                        <a:spcAft>
                          <a:spcPts val="300"/>
                        </a:spcAft>
                      </a:pPr>
                      <a:r>
                        <a:rPr lang="en-US" sz="1800" b="1" kern="1200" dirty="0">
                          <a:solidFill>
                            <a:schemeClr val="dk1"/>
                          </a:solidFill>
                          <a:effectLst/>
                          <a:latin typeface="+mn-lt"/>
                          <a:ea typeface="+mn-ea"/>
                          <a:cs typeface="+mn-cs"/>
                        </a:rPr>
                        <a:t>Post Workshop Discussions Adjourn</a:t>
                      </a:r>
                      <a:endParaRPr lang="en-US" sz="1800" b="1"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92993245"/>
                  </a:ext>
                </a:extLst>
              </a:tr>
            </a:tbl>
          </a:graphicData>
        </a:graphic>
      </p:graphicFrame>
      <p:sp>
        <p:nvSpPr>
          <p:cNvPr id="2" name="Date Placeholder 1">
            <a:extLst>
              <a:ext uri="{FF2B5EF4-FFF2-40B4-BE49-F238E27FC236}">
                <a16:creationId xmlns:a16="http://schemas.microsoft.com/office/drawing/2014/main" id="{A55FA002-CE0D-4B0D-9D5D-7B0BA850EFA4}"/>
              </a:ext>
            </a:extLst>
          </p:cNvPr>
          <p:cNvSpPr>
            <a:spLocks noGrp="1"/>
          </p:cNvSpPr>
          <p:nvPr>
            <p:ph type="dt" sz="half" idx="10"/>
          </p:nvPr>
        </p:nvSpPr>
        <p:spPr/>
        <p:txBody>
          <a:bodyPr/>
          <a:lstStyle/>
          <a:p>
            <a:fld id="{5687CA8A-A404-4DC6-97B6-6C13B182A6DA}" type="datetime1">
              <a:rPr lang="en-US" smtClean="0"/>
              <a:t>1/30/2020</a:t>
            </a:fld>
            <a:endParaRPr lang="en-US" dirty="0"/>
          </a:p>
        </p:txBody>
      </p:sp>
      <p:sp>
        <p:nvSpPr>
          <p:cNvPr id="3" name="Slide Number Placeholder 2">
            <a:extLst>
              <a:ext uri="{FF2B5EF4-FFF2-40B4-BE49-F238E27FC236}">
                <a16:creationId xmlns:a16="http://schemas.microsoft.com/office/drawing/2014/main" id="{72EBA392-8C94-4631-90A8-EFC6360AE104}"/>
              </a:ext>
            </a:extLst>
          </p:cNvPr>
          <p:cNvSpPr>
            <a:spLocks noGrp="1"/>
          </p:cNvSpPr>
          <p:nvPr>
            <p:ph type="sldNum" sz="quarter" idx="12"/>
          </p:nvPr>
        </p:nvSpPr>
        <p:spPr/>
        <p:txBody>
          <a:bodyPr/>
          <a:lstStyle/>
          <a:p>
            <a:fld id="{0A7B9E73-336B-FD4D-B522-7E376F2F25EE}" type="slidenum">
              <a:rPr lang="en-US" smtClean="0"/>
              <a:t>9</a:t>
            </a:fld>
            <a:endParaRPr lang="en-US" dirty="0"/>
          </a:p>
        </p:txBody>
      </p:sp>
    </p:spTree>
    <p:extLst>
      <p:ext uri="{BB962C8B-B14F-4D97-AF65-F5344CB8AC3E}">
        <p14:creationId xmlns:p14="http://schemas.microsoft.com/office/powerpoint/2010/main" val="4255166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1494</TotalTime>
  <Words>2545</Words>
  <Application>Microsoft Office PowerPoint</Application>
  <PresentationFormat>On-screen Show (4:3)</PresentationFormat>
  <Paragraphs>417</Paragraphs>
  <Slides>39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C3E 2019 Workshop Summary</vt:lpstr>
      <vt:lpstr>Agenda</vt:lpstr>
      <vt:lpstr>Evolution of C3E </vt:lpstr>
      <vt:lpstr>2019 C3E Workshop SRI – Menlo Park CA</vt:lpstr>
      <vt:lpstr>Workshop Overview</vt:lpstr>
      <vt:lpstr>C3E 2019 Workshop</vt:lpstr>
      <vt:lpstr>PowerPoint Presentation</vt:lpstr>
      <vt:lpstr>PowerPoint Presentation</vt:lpstr>
      <vt:lpstr>PowerPoint Presentation</vt:lpstr>
      <vt:lpstr>Invited Talks</vt:lpstr>
      <vt:lpstr>Track Outcomes</vt:lpstr>
      <vt:lpstr>Cognitive Security Track Results</vt:lpstr>
      <vt:lpstr>Cognitive Security Track</vt:lpstr>
      <vt:lpstr>Methodology</vt:lpstr>
      <vt:lpstr>Track Sessions</vt:lpstr>
      <vt:lpstr>Resulting Focus Areas</vt:lpstr>
      <vt:lpstr>Research Proposals</vt:lpstr>
      <vt:lpstr>Hacking Sunk Cost</vt:lpstr>
      <vt:lpstr>Human Cognition</vt:lpstr>
      <vt:lpstr>Cognitive Security Data Mining</vt:lpstr>
      <vt:lpstr>Defense Through Transparency</vt:lpstr>
      <vt:lpstr>Attacker Taxonomy</vt:lpstr>
      <vt:lpstr>Bias Questions</vt:lpstr>
      <vt:lpstr>Human Machine Teaming Results</vt:lpstr>
      <vt:lpstr>Human Machine Teaming</vt:lpstr>
      <vt:lpstr>What is a team?</vt:lpstr>
      <vt:lpstr>HMT Tradeoffs</vt:lpstr>
      <vt:lpstr>Methodology</vt:lpstr>
      <vt:lpstr>Track Sessions</vt:lpstr>
      <vt:lpstr>Research Questions</vt:lpstr>
      <vt:lpstr>What carries over from HHT to HMT?</vt:lpstr>
      <vt:lpstr>What role does inter-predictability play?</vt:lpstr>
      <vt:lpstr>How do HT and MT maintain common ground?</vt:lpstr>
      <vt:lpstr>What should a non-physical HMT look like?</vt:lpstr>
      <vt:lpstr>How is the domain to be depicted?</vt:lpstr>
      <vt:lpstr>What metrics are useful for HMT in Cyber?</vt:lpstr>
      <vt:lpstr>How are roles determined within cyber HMT?</vt:lpstr>
      <vt:lpstr>How will HMT in Cyber fit into organizational and social contexts?</vt:lpstr>
      <vt:lpstr>HMT: TURNSTONE2 </vt:lpstr>
    </vt:vector>
  </TitlesOfParts>
  <Company>Cyber Pack Ventures,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 Workshops</dc:title>
  <dc:creator>Dan Wolf</dc:creator>
  <cp:lastModifiedBy>Mark - Sandy LOEPKER</cp:lastModifiedBy>
  <cp:revision>208</cp:revision>
  <cp:lastPrinted>2019-12-03T14:26:13Z</cp:lastPrinted>
  <dcterms:created xsi:type="dcterms:W3CDTF">2016-04-29T06:52:36Z</dcterms:created>
  <dcterms:modified xsi:type="dcterms:W3CDTF">2020-01-30T16:51:20Z</dcterms:modified>
</cp:coreProperties>
</file>