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90" r:id="rId2"/>
  </p:sldMasterIdLst>
  <p:notesMasterIdLst>
    <p:notesMasterId r:id="rId22"/>
  </p:notesMasterIdLst>
  <p:handoutMasterIdLst>
    <p:handoutMasterId r:id="rId23"/>
  </p:handoutMasterIdLst>
  <p:sldIdLst>
    <p:sldId id="343" r:id="rId3"/>
    <p:sldId id="391" r:id="rId4"/>
    <p:sldId id="385" r:id="rId5"/>
    <p:sldId id="393" r:id="rId6"/>
    <p:sldId id="394" r:id="rId7"/>
    <p:sldId id="386" r:id="rId8"/>
    <p:sldId id="395" r:id="rId9"/>
    <p:sldId id="387" r:id="rId10"/>
    <p:sldId id="396" r:id="rId11"/>
    <p:sldId id="390" r:id="rId12"/>
    <p:sldId id="392" r:id="rId13"/>
    <p:sldId id="398" r:id="rId14"/>
    <p:sldId id="397" r:id="rId15"/>
    <p:sldId id="399" r:id="rId16"/>
    <p:sldId id="400" r:id="rId17"/>
    <p:sldId id="402" r:id="rId18"/>
    <p:sldId id="403" r:id="rId19"/>
    <p:sldId id="404" r:id="rId20"/>
    <p:sldId id="401" r:id="rId21"/>
  </p:sldIdLst>
  <p:sldSz cx="9144000" cy="6858000" type="screen4x3"/>
  <p:notesSz cx="6858000" cy="9637713"/>
  <p:embeddedFontLst>
    <p:embeddedFont>
      <p:font typeface="Arial Narrow" panose="020B0606020202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3558">
          <p15:clr>
            <a:srgbClr val="A4A3A4"/>
          </p15:clr>
        </p15:guide>
        <p15:guide id="3" orient="horz" pos="3697">
          <p15:clr>
            <a:srgbClr val="A4A3A4"/>
          </p15:clr>
        </p15:guide>
        <p15:guide id="4" pos="474">
          <p15:clr>
            <a:srgbClr val="A4A3A4"/>
          </p15:clr>
        </p15:guide>
        <p15:guide id="5" pos="5286">
          <p15:clr>
            <a:srgbClr val="A4A3A4"/>
          </p15:clr>
        </p15:guide>
        <p15:guide id="6" pos="5475">
          <p15:clr>
            <a:srgbClr val="A4A3A4"/>
          </p15:clr>
        </p15:guide>
        <p15:guide id="7" pos="192">
          <p15:clr>
            <a:srgbClr val="A4A3A4"/>
          </p15:clr>
        </p15:guide>
        <p15:guide id="8" pos="5382">
          <p15:clr>
            <a:srgbClr val="A4A3A4"/>
          </p15:clr>
        </p15:guide>
        <p15:guide id="9" pos="5004">
          <p15:clr>
            <a:srgbClr val="A4A3A4"/>
          </p15:clr>
        </p15:guide>
        <p15:guide id="10" pos="42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3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8F7"/>
    <a:srgbClr val="9B98C4"/>
    <a:srgbClr val="FBC09B"/>
    <a:srgbClr val="D6E5AE"/>
    <a:srgbClr val="FFE6A9"/>
    <a:srgbClr val="C9ABD1"/>
    <a:srgbClr val="ACD0AA"/>
    <a:srgbClr val="A7919E"/>
    <a:srgbClr val="78576A"/>
    <a:srgbClr val="605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0" autoAdjust="0"/>
    <p:restoredTop sz="76588" autoAdjust="0"/>
  </p:normalViewPr>
  <p:slideViewPr>
    <p:cSldViewPr showGuides="1">
      <p:cViewPr varScale="1">
        <p:scale>
          <a:sx n="74" d="100"/>
          <a:sy n="74" d="100"/>
        </p:scale>
        <p:origin x="1266" y="72"/>
      </p:cViewPr>
      <p:guideLst>
        <p:guide orient="horz" pos="1008"/>
        <p:guide orient="horz" pos="3558"/>
        <p:guide orient="horz" pos="3697"/>
        <p:guide pos="474"/>
        <p:guide pos="5286"/>
        <p:guide pos="5475"/>
        <p:guide pos="192"/>
        <p:guide pos="5382"/>
        <p:guide pos="5004"/>
        <p:guide pos="4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2214" y="-90"/>
      </p:cViewPr>
      <p:guideLst>
        <p:guide orient="horz" pos="3036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288993131177751E-2"/>
          <c:y val="2.1640140727089963E-2"/>
          <c:w val="0.75522248282794435"/>
          <c:h val="0.8717937119562182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Sheet1!$C$36</c:f>
              <c:strCache>
                <c:ptCount val="1"/>
                <c:pt idx="0">
                  <c:v>GCUPS</c:v>
                </c:pt>
              </c:strCache>
            </c:strRef>
          </c:tx>
          <c:invertIfNegative val="0"/>
          <c:cat>
            <c:strRef>
              <c:f>Sheet1!$A$37:$A$38</c:f>
              <c:strCache>
                <c:ptCount val="2"/>
                <c:pt idx="0">
                  <c:v>CPU</c:v>
                </c:pt>
                <c:pt idx="1">
                  <c:v>FPGA Accelerator</c:v>
                </c:pt>
              </c:strCache>
            </c:strRef>
          </c:cat>
          <c:val>
            <c:numRef>
              <c:f>Sheet1!$C$37:$C$38</c:f>
              <c:numCache>
                <c:formatCode>General</c:formatCode>
                <c:ptCount val="2"/>
                <c:pt idx="0">
                  <c:v>19</c:v>
                </c:pt>
                <c:pt idx="1">
                  <c:v>24.7</c:v>
                </c:pt>
              </c:numCache>
            </c:numRef>
          </c:val>
        </c:ser>
        <c:ser>
          <c:idx val="2"/>
          <c:order val="1"/>
          <c:tx>
            <c:strRef>
              <c:f>Sheet1!$D$36</c:f>
              <c:strCache>
                <c:ptCount val="1"/>
                <c:pt idx="0">
                  <c:v>100GCUPS/J</c:v>
                </c:pt>
              </c:strCache>
            </c:strRef>
          </c:tx>
          <c:invertIfNegative val="0"/>
          <c:cat>
            <c:strRef>
              <c:f>Sheet1!$A$37:$A$38</c:f>
              <c:strCache>
                <c:ptCount val="2"/>
                <c:pt idx="0">
                  <c:v>CPU</c:v>
                </c:pt>
                <c:pt idx="1">
                  <c:v>FPGA Accelerator</c:v>
                </c:pt>
              </c:strCache>
            </c:strRef>
          </c:cat>
          <c:val>
            <c:numRef>
              <c:f>Sheet1!$D$37:$D$38</c:f>
              <c:numCache>
                <c:formatCode>General</c:formatCode>
                <c:ptCount val="2"/>
                <c:pt idx="0">
                  <c:v>14.615384615384615</c:v>
                </c:pt>
                <c:pt idx="1">
                  <c:v>98.8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4110584"/>
        <c:axId val="394108624"/>
      </c:barChart>
      <c:catAx>
        <c:axId val="394110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4108624"/>
        <c:crosses val="autoZero"/>
        <c:auto val="1"/>
        <c:lblAlgn val="ctr"/>
        <c:lblOffset val="100"/>
        <c:noMultiLvlLbl val="0"/>
      </c:catAx>
      <c:valAx>
        <c:axId val="394108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41105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18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18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43D3B-6EF7-4EF7-930A-23D7E9D81BFE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54154"/>
            <a:ext cx="2971800" cy="481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154154"/>
            <a:ext cx="2971800" cy="481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D8918-2BE0-4E2E-981E-618535A02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59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18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18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D9CE8-4C25-483E-91C9-91383A4B7A6E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9175" y="722313"/>
            <a:ext cx="4819650" cy="3614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77914"/>
            <a:ext cx="5486400" cy="43369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54154"/>
            <a:ext cx="2971800" cy="481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154154"/>
            <a:ext cx="2971800" cy="481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731A5-374A-4324-BDE8-D9921A02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4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31A5-374A-4324-BDE8-D9921A02F9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28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31A5-374A-4324-BDE8-D9921A02F9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21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31A5-374A-4324-BDE8-D9921A02F9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90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31A5-374A-4324-BDE8-D9921A02F9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72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31A5-374A-4324-BDE8-D9921A02F9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52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31A5-374A-4324-BDE8-D9921A02F9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07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31A5-374A-4324-BDE8-D9921A02F9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19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31A5-374A-4324-BDE8-D9921A02F9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24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31A5-374A-4324-BDE8-D9921A02F9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45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31A5-374A-4324-BDE8-D9921A02F9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0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31A5-374A-4324-BDE8-D9921A02F9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7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31A5-374A-4324-BDE8-D9921A02F9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21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31A5-374A-4324-BDE8-D9921A02F9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77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31A5-374A-4324-BDE8-D9921A02F9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11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31A5-374A-4324-BDE8-D9921A02F9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40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31A5-374A-4324-BDE8-D9921A02F9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12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31A5-374A-4324-BDE8-D9921A02F9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19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31A5-374A-4324-BDE8-D9921A02F9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78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31A5-374A-4324-BDE8-D9921A02F9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6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/>
          <p:cNvGrpSpPr/>
          <p:nvPr userDrawn="1"/>
        </p:nvGrpSpPr>
        <p:grpSpPr>
          <a:xfrm>
            <a:off x="152400" y="0"/>
            <a:ext cx="8839200" cy="3291840"/>
            <a:chOff x="152400" y="0"/>
            <a:chExt cx="8839200" cy="3291840"/>
          </a:xfrm>
        </p:grpSpPr>
        <p:sp>
          <p:nvSpPr>
            <p:cNvPr id="137" name="Line 8"/>
            <p:cNvSpPr>
              <a:spLocks noChangeShapeType="1"/>
            </p:cNvSpPr>
            <p:nvPr/>
          </p:nvSpPr>
          <p:spPr bwMode="auto">
            <a:xfrm>
              <a:off x="601850" y="0"/>
              <a:ext cx="129" cy="329184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49"/>
            <p:cNvSpPr>
              <a:spLocks noChangeShapeType="1"/>
            </p:cNvSpPr>
            <p:nvPr/>
          </p:nvSpPr>
          <p:spPr bwMode="auto">
            <a:xfrm>
              <a:off x="6744348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57"/>
            <p:cNvSpPr>
              <a:spLocks noChangeShapeType="1"/>
            </p:cNvSpPr>
            <p:nvPr/>
          </p:nvSpPr>
          <p:spPr bwMode="auto">
            <a:xfrm>
              <a:off x="7942884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5"/>
            <p:cNvSpPr>
              <a:spLocks noChangeShapeType="1"/>
            </p:cNvSpPr>
            <p:nvPr/>
          </p:nvSpPr>
          <p:spPr bwMode="auto">
            <a:xfrm>
              <a:off x="15240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7"/>
            <p:cNvSpPr>
              <a:spLocks noChangeShapeType="1"/>
            </p:cNvSpPr>
            <p:nvPr/>
          </p:nvSpPr>
          <p:spPr bwMode="auto">
            <a:xfrm>
              <a:off x="45203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9"/>
            <p:cNvSpPr>
              <a:spLocks noChangeShapeType="1"/>
            </p:cNvSpPr>
            <p:nvPr/>
          </p:nvSpPr>
          <p:spPr bwMode="auto">
            <a:xfrm>
              <a:off x="75166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11"/>
            <p:cNvSpPr>
              <a:spLocks noChangeShapeType="1"/>
            </p:cNvSpPr>
            <p:nvPr/>
          </p:nvSpPr>
          <p:spPr bwMode="auto">
            <a:xfrm>
              <a:off x="105130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13"/>
            <p:cNvSpPr>
              <a:spLocks noChangeShapeType="1"/>
            </p:cNvSpPr>
            <p:nvPr/>
          </p:nvSpPr>
          <p:spPr bwMode="auto">
            <a:xfrm>
              <a:off x="135093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15"/>
            <p:cNvSpPr>
              <a:spLocks noChangeShapeType="1"/>
            </p:cNvSpPr>
            <p:nvPr/>
          </p:nvSpPr>
          <p:spPr bwMode="auto">
            <a:xfrm>
              <a:off x="165057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17"/>
            <p:cNvSpPr>
              <a:spLocks noChangeShapeType="1"/>
            </p:cNvSpPr>
            <p:nvPr/>
          </p:nvSpPr>
          <p:spPr bwMode="auto">
            <a:xfrm>
              <a:off x="195020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19"/>
            <p:cNvSpPr>
              <a:spLocks noChangeShapeType="1"/>
            </p:cNvSpPr>
            <p:nvPr/>
          </p:nvSpPr>
          <p:spPr bwMode="auto">
            <a:xfrm>
              <a:off x="224983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21"/>
            <p:cNvSpPr>
              <a:spLocks noChangeShapeType="1"/>
            </p:cNvSpPr>
            <p:nvPr/>
          </p:nvSpPr>
          <p:spPr bwMode="auto">
            <a:xfrm>
              <a:off x="254947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23"/>
            <p:cNvSpPr>
              <a:spLocks noChangeShapeType="1"/>
            </p:cNvSpPr>
            <p:nvPr/>
          </p:nvSpPr>
          <p:spPr bwMode="auto">
            <a:xfrm>
              <a:off x="284910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25"/>
            <p:cNvSpPr>
              <a:spLocks noChangeShapeType="1"/>
            </p:cNvSpPr>
            <p:nvPr/>
          </p:nvSpPr>
          <p:spPr bwMode="auto">
            <a:xfrm>
              <a:off x="314874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27"/>
            <p:cNvSpPr>
              <a:spLocks noChangeShapeType="1"/>
            </p:cNvSpPr>
            <p:nvPr/>
          </p:nvSpPr>
          <p:spPr bwMode="auto">
            <a:xfrm>
              <a:off x="344837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29"/>
            <p:cNvSpPr>
              <a:spLocks noChangeShapeType="1"/>
            </p:cNvSpPr>
            <p:nvPr/>
          </p:nvSpPr>
          <p:spPr bwMode="auto">
            <a:xfrm>
              <a:off x="374800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31"/>
            <p:cNvSpPr>
              <a:spLocks noChangeShapeType="1"/>
            </p:cNvSpPr>
            <p:nvPr/>
          </p:nvSpPr>
          <p:spPr bwMode="auto">
            <a:xfrm>
              <a:off x="404764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33"/>
            <p:cNvSpPr>
              <a:spLocks noChangeShapeType="1"/>
            </p:cNvSpPr>
            <p:nvPr/>
          </p:nvSpPr>
          <p:spPr bwMode="auto">
            <a:xfrm>
              <a:off x="434727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35"/>
            <p:cNvSpPr>
              <a:spLocks noChangeShapeType="1"/>
            </p:cNvSpPr>
            <p:nvPr/>
          </p:nvSpPr>
          <p:spPr bwMode="auto">
            <a:xfrm>
              <a:off x="464691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37"/>
            <p:cNvSpPr>
              <a:spLocks noChangeShapeType="1"/>
            </p:cNvSpPr>
            <p:nvPr/>
          </p:nvSpPr>
          <p:spPr bwMode="auto">
            <a:xfrm>
              <a:off x="494654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39"/>
            <p:cNvSpPr>
              <a:spLocks noChangeShapeType="1"/>
            </p:cNvSpPr>
            <p:nvPr/>
          </p:nvSpPr>
          <p:spPr bwMode="auto">
            <a:xfrm>
              <a:off x="524617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41"/>
            <p:cNvSpPr>
              <a:spLocks noChangeShapeType="1"/>
            </p:cNvSpPr>
            <p:nvPr/>
          </p:nvSpPr>
          <p:spPr bwMode="auto">
            <a:xfrm>
              <a:off x="554581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43"/>
            <p:cNvSpPr>
              <a:spLocks noChangeShapeType="1"/>
            </p:cNvSpPr>
            <p:nvPr/>
          </p:nvSpPr>
          <p:spPr bwMode="auto">
            <a:xfrm>
              <a:off x="584544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45"/>
            <p:cNvSpPr>
              <a:spLocks noChangeShapeType="1"/>
            </p:cNvSpPr>
            <p:nvPr/>
          </p:nvSpPr>
          <p:spPr bwMode="auto">
            <a:xfrm>
              <a:off x="614508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47"/>
            <p:cNvSpPr>
              <a:spLocks noChangeShapeType="1"/>
            </p:cNvSpPr>
            <p:nvPr/>
          </p:nvSpPr>
          <p:spPr bwMode="auto">
            <a:xfrm>
              <a:off x="644471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51"/>
            <p:cNvSpPr>
              <a:spLocks noChangeShapeType="1"/>
            </p:cNvSpPr>
            <p:nvPr/>
          </p:nvSpPr>
          <p:spPr bwMode="auto">
            <a:xfrm>
              <a:off x="704398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52"/>
            <p:cNvSpPr>
              <a:spLocks noChangeShapeType="1"/>
            </p:cNvSpPr>
            <p:nvPr/>
          </p:nvSpPr>
          <p:spPr bwMode="auto">
            <a:xfrm>
              <a:off x="7193799" y="0"/>
              <a:ext cx="0" cy="120700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53"/>
            <p:cNvSpPr>
              <a:spLocks noChangeShapeType="1"/>
            </p:cNvSpPr>
            <p:nvPr/>
          </p:nvSpPr>
          <p:spPr bwMode="auto">
            <a:xfrm>
              <a:off x="734361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55"/>
            <p:cNvSpPr>
              <a:spLocks noChangeShapeType="1"/>
            </p:cNvSpPr>
            <p:nvPr/>
          </p:nvSpPr>
          <p:spPr bwMode="auto">
            <a:xfrm>
              <a:off x="764325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59"/>
            <p:cNvSpPr>
              <a:spLocks noChangeShapeType="1"/>
            </p:cNvSpPr>
            <p:nvPr/>
          </p:nvSpPr>
          <p:spPr bwMode="auto">
            <a:xfrm>
              <a:off x="824251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61"/>
            <p:cNvSpPr>
              <a:spLocks noChangeShapeType="1"/>
            </p:cNvSpPr>
            <p:nvPr/>
          </p:nvSpPr>
          <p:spPr bwMode="auto">
            <a:xfrm>
              <a:off x="854215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6"/>
            <p:cNvSpPr>
              <a:spLocks noChangeShapeType="1"/>
            </p:cNvSpPr>
            <p:nvPr/>
          </p:nvSpPr>
          <p:spPr bwMode="auto">
            <a:xfrm>
              <a:off x="30221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10"/>
            <p:cNvSpPr>
              <a:spLocks noChangeShapeType="1"/>
            </p:cNvSpPr>
            <p:nvPr/>
          </p:nvSpPr>
          <p:spPr bwMode="auto">
            <a:xfrm>
              <a:off x="90148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14"/>
            <p:cNvSpPr>
              <a:spLocks noChangeShapeType="1"/>
            </p:cNvSpPr>
            <p:nvPr/>
          </p:nvSpPr>
          <p:spPr bwMode="auto">
            <a:xfrm>
              <a:off x="150075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Line 18"/>
            <p:cNvSpPr>
              <a:spLocks noChangeShapeType="1"/>
            </p:cNvSpPr>
            <p:nvPr/>
          </p:nvSpPr>
          <p:spPr bwMode="auto">
            <a:xfrm>
              <a:off x="210002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Line 22"/>
            <p:cNvSpPr>
              <a:spLocks noChangeShapeType="1"/>
            </p:cNvSpPr>
            <p:nvPr/>
          </p:nvSpPr>
          <p:spPr bwMode="auto">
            <a:xfrm>
              <a:off x="269928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26"/>
            <p:cNvSpPr>
              <a:spLocks noChangeShapeType="1"/>
            </p:cNvSpPr>
            <p:nvPr/>
          </p:nvSpPr>
          <p:spPr bwMode="auto">
            <a:xfrm>
              <a:off x="329855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30"/>
            <p:cNvSpPr>
              <a:spLocks noChangeShapeType="1"/>
            </p:cNvSpPr>
            <p:nvPr/>
          </p:nvSpPr>
          <p:spPr bwMode="auto">
            <a:xfrm>
              <a:off x="389782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449709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38"/>
            <p:cNvSpPr>
              <a:spLocks noChangeShapeType="1"/>
            </p:cNvSpPr>
            <p:nvPr/>
          </p:nvSpPr>
          <p:spPr bwMode="auto">
            <a:xfrm>
              <a:off x="509636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42"/>
            <p:cNvSpPr>
              <a:spLocks noChangeShapeType="1"/>
            </p:cNvSpPr>
            <p:nvPr/>
          </p:nvSpPr>
          <p:spPr bwMode="auto">
            <a:xfrm>
              <a:off x="569562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46"/>
            <p:cNvSpPr>
              <a:spLocks noChangeShapeType="1"/>
            </p:cNvSpPr>
            <p:nvPr/>
          </p:nvSpPr>
          <p:spPr bwMode="auto">
            <a:xfrm>
              <a:off x="629489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50"/>
            <p:cNvSpPr>
              <a:spLocks noChangeShapeType="1"/>
            </p:cNvSpPr>
            <p:nvPr/>
          </p:nvSpPr>
          <p:spPr bwMode="auto">
            <a:xfrm>
              <a:off x="689416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54"/>
            <p:cNvSpPr>
              <a:spLocks noChangeShapeType="1"/>
            </p:cNvSpPr>
            <p:nvPr/>
          </p:nvSpPr>
          <p:spPr bwMode="auto">
            <a:xfrm>
              <a:off x="749343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58"/>
            <p:cNvSpPr>
              <a:spLocks noChangeShapeType="1"/>
            </p:cNvSpPr>
            <p:nvPr/>
          </p:nvSpPr>
          <p:spPr bwMode="auto">
            <a:xfrm>
              <a:off x="809270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62"/>
            <p:cNvSpPr>
              <a:spLocks noChangeShapeType="1"/>
            </p:cNvSpPr>
            <p:nvPr/>
          </p:nvSpPr>
          <p:spPr bwMode="auto">
            <a:xfrm>
              <a:off x="869196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63"/>
            <p:cNvSpPr>
              <a:spLocks noChangeShapeType="1"/>
            </p:cNvSpPr>
            <p:nvPr/>
          </p:nvSpPr>
          <p:spPr bwMode="auto">
            <a:xfrm>
              <a:off x="884178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12"/>
            <p:cNvSpPr>
              <a:spLocks noChangeShapeType="1"/>
            </p:cNvSpPr>
            <p:nvPr/>
          </p:nvSpPr>
          <p:spPr bwMode="auto">
            <a:xfrm>
              <a:off x="120111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16"/>
            <p:cNvSpPr>
              <a:spLocks noChangeShapeType="1"/>
            </p:cNvSpPr>
            <p:nvPr/>
          </p:nvSpPr>
          <p:spPr bwMode="auto">
            <a:xfrm>
              <a:off x="180038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20"/>
            <p:cNvSpPr>
              <a:spLocks noChangeShapeType="1"/>
            </p:cNvSpPr>
            <p:nvPr/>
          </p:nvSpPr>
          <p:spPr bwMode="auto">
            <a:xfrm>
              <a:off x="239965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Line 24"/>
            <p:cNvSpPr>
              <a:spLocks noChangeShapeType="1"/>
            </p:cNvSpPr>
            <p:nvPr/>
          </p:nvSpPr>
          <p:spPr bwMode="auto">
            <a:xfrm>
              <a:off x="299892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Line 28"/>
            <p:cNvSpPr>
              <a:spLocks noChangeShapeType="1"/>
            </p:cNvSpPr>
            <p:nvPr/>
          </p:nvSpPr>
          <p:spPr bwMode="auto">
            <a:xfrm>
              <a:off x="3598191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32"/>
            <p:cNvSpPr>
              <a:spLocks noChangeShapeType="1"/>
            </p:cNvSpPr>
            <p:nvPr/>
          </p:nvSpPr>
          <p:spPr bwMode="auto">
            <a:xfrm>
              <a:off x="419745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36"/>
            <p:cNvSpPr>
              <a:spLocks noChangeShapeType="1"/>
            </p:cNvSpPr>
            <p:nvPr/>
          </p:nvSpPr>
          <p:spPr bwMode="auto">
            <a:xfrm>
              <a:off x="479672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40"/>
            <p:cNvSpPr>
              <a:spLocks noChangeShapeType="1"/>
            </p:cNvSpPr>
            <p:nvPr/>
          </p:nvSpPr>
          <p:spPr bwMode="auto">
            <a:xfrm>
              <a:off x="539599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Line 44"/>
            <p:cNvSpPr>
              <a:spLocks noChangeShapeType="1"/>
            </p:cNvSpPr>
            <p:nvPr/>
          </p:nvSpPr>
          <p:spPr bwMode="auto">
            <a:xfrm>
              <a:off x="599526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Line 48"/>
            <p:cNvSpPr>
              <a:spLocks noChangeShapeType="1"/>
            </p:cNvSpPr>
            <p:nvPr/>
          </p:nvSpPr>
          <p:spPr bwMode="auto">
            <a:xfrm>
              <a:off x="6594531" y="0"/>
              <a:ext cx="0" cy="267004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Line 56"/>
            <p:cNvSpPr>
              <a:spLocks noChangeShapeType="1"/>
            </p:cNvSpPr>
            <p:nvPr/>
          </p:nvSpPr>
          <p:spPr bwMode="auto">
            <a:xfrm>
              <a:off x="779306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Line 60"/>
            <p:cNvSpPr>
              <a:spLocks noChangeShapeType="1"/>
            </p:cNvSpPr>
            <p:nvPr/>
          </p:nvSpPr>
          <p:spPr bwMode="auto">
            <a:xfrm>
              <a:off x="8392335" y="903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Line 64"/>
            <p:cNvSpPr>
              <a:spLocks noChangeShapeType="1"/>
            </p:cNvSpPr>
            <p:nvPr/>
          </p:nvSpPr>
          <p:spPr bwMode="auto">
            <a:xfrm>
              <a:off x="8991600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1566164"/>
            <a:ext cx="5575174" cy="1470025"/>
          </a:xfrm>
        </p:spPr>
        <p:txBody>
          <a:bodyPr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Type Title Here</a:t>
            </a:r>
            <a:br>
              <a:rPr lang="en-US" dirty="0" smtClean="0"/>
            </a:br>
            <a:r>
              <a:rPr lang="en-US" dirty="0" smtClean="0"/>
              <a:t>Not to Exceed</a:t>
            </a:r>
            <a:br>
              <a:rPr lang="en-US" dirty="0" smtClean="0"/>
            </a:br>
            <a:r>
              <a:rPr lang="en-US" dirty="0" smtClean="0"/>
              <a:t>Three 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43700" y="1666240"/>
            <a:ext cx="1947672" cy="1021716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000">
                <a:solidFill>
                  <a:srgbClr val="E9002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Bold Arial</a:t>
            </a:r>
            <a:br>
              <a:rPr lang="en-US" dirty="0" smtClean="0"/>
            </a:br>
            <a:r>
              <a:rPr lang="en-US" dirty="0" smtClean="0"/>
              <a:t>All Else Regular Arial </a:t>
            </a:r>
          </a:p>
        </p:txBody>
      </p:sp>
      <p:sp>
        <p:nvSpPr>
          <p:cNvPr id="198" name="Text Placeholder 197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" y="3141345"/>
            <a:ext cx="2447925" cy="18288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Type Date Here</a:t>
            </a:r>
            <a:endParaRPr lang="en-US" dirty="0"/>
          </a:p>
        </p:txBody>
      </p:sp>
      <p:pic>
        <p:nvPicPr>
          <p:cNvPr id="200" name="Picture 19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131587"/>
            <a:ext cx="1497330" cy="3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1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494728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912301"/>
            <a:ext cx="4947286" cy="373602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996940" y="1211580"/>
            <a:ext cx="2689860" cy="639762"/>
          </a:xfrm>
        </p:spPr>
        <p:txBody>
          <a:bodyPr anchor="b"/>
          <a:lstStyle>
            <a:lvl1pPr marL="0" indent="0"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6940" y="1912301"/>
            <a:ext cx="2689860" cy="3736023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200" smtClean="0"/>
            </a:lvl1pPr>
            <a:lvl2pPr marL="347663" indent="-114300">
              <a:spcBef>
                <a:spcPts val="300"/>
              </a:spcBef>
              <a:defRPr lang="en-US" sz="1200" smtClean="0"/>
            </a:lvl2pPr>
            <a:lvl3pPr marL="576263" indent="-114300">
              <a:spcBef>
                <a:spcPts val="200"/>
              </a:spcBef>
              <a:defRPr lang="en-US" sz="1200" smtClean="0"/>
            </a:lvl3pPr>
            <a:lvl4pPr marL="804863" indent="-114300">
              <a:spcBef>
                <a:spcPts val="200"/>
              </a:spcBef>
              <a:defRPr lang="en-US" sz="1000" smtClean="0"/>
            </a:lvl4pPr>
            <a:lvl5pPr marL="971550" indent="-114300">
              <a:spcBef>
                <a:spcPts val="200"/>
              </a:spcBef>
              <a:defRPr lang="en-US"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C3 Cyber Discovery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1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3581400" y="1600200"/>
            <a:ext cx="5110163" cy="40481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1840" y="1211580"/>
            <a:ext cx="2689860" cy="639762"/>
          </a:xfrm>
        </p:spPr>
        <p:txBody>
          <a:bodyPr anchor="b"/>
          <a:lstStyle>
            <a:lvl1pPr marL="0" indent="0"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840" y="1912301"/>
            <a:ext cx="2689860" cy="3736023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200" smtClean="0"/>
            </a:lvl1pPr>
            <a:lvl2pPr marL="347663" indent="-114300">
              <a:spcBef>
                <a:spcPts val="300"/>
              </a:spcBef>
              <a:defRPr lang="en-US" sz="1200" smtClean="0"/>
            </a:lvl2pPr>
            <a:lvl3pPr marL="576263" indent="-114300">
              <a:spcBef>
                <a:spcPts val="200"/>
              </a:spcBef>
              <a:defRPr lang="en-US" sz="1200" smtClean="0"/>
            </a:lvl3pPr>
            <a:lvl4pPr marL="804863" indent="-114300">
              <a:spcBef>
                <a:spcPts val="200"/>
              </a:spcBef>
              <a:defRPr lang="en-US" sz="1000" smtClean="0"/>
            </a:lvl4pPr>
            <a:lvl5pPr marL="971550" indent="-114300">
              <a:spcBef>
                <a:spcPts val="200"/>
              </a:spcBef>
              <a:defRPr lang="en-US"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C3 Cyber Discovery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7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374637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874201"/>
            <a:ext cx="3746373" cy="373602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30000"/>
              </a:lnSpc>
              <a:spcBef>
                <a:spcPts val="1800"/>
              </a:spcBef>
              <a:buNone/>
              <a:defRPr lang="en-US" smtClean="0"/>
            </a:lvl1pPr>
            <a:lvl2pPr marL="457200" indent="-160338">
              <a:lnSpc>
                <a:spcPct val="100000"/>
              </a:lnSpc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98920" y="1539874"/>
            <a:ext cx="208788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1834577"/>
            <a:ext cx="2087880" cy="968059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300" smtClean="0"/>
            </a:lvl1pPr>
            <a:lvl2pPr marL="347663" indent="-114300">
              <a:spcBef>
                <a:spcPts val="300"/>
              </a:spcBef>
              <a:defRPr lang="en-US" sz="1300" smtClean="0"/>
            </a:lvl2pPr>
            <a:lvl3pPr marL="255588" indent="-114300">
              <a:spcBef>
                <a:spcPts val="300"/>
              </a:spcBef>
              <a:defRPr lang="en-US" sz="1300" smtClean="0"/>
            </a:lvl3pPr>
            <a:lvl4pPr marL="400050" indent="-122238">
              <a:spcBef>
                <a:spcPts val="300"/>
              </a:spcBef>
              <a:defRPr lang="en-US" sz="1300" smtClean="0"/>
            </a:lvl4pPr>
            <a:lvl5pPr marL="530225" indent="-114300">
              <a:spcBef>
                <a:spcPts val="300"/>
              </a:spcBef>
              <a:defRPr lang="en-US" sz="1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C3 Cyber Discovery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598920" y="3025140"/>
            <a:ext cx="208788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2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6598920" y="3319843"/>
            <a:ext cx="2087880" cy="968059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300" smtClean="0"/>
            </a:lvl1pPr>
            <a:lvl2pPr marL="347663" indent="-114300">
              <a:spcBef>
                <a:spcPts val="300"/>
              </a:spcBef>
              <a:defRPr lang="en-US" sz="1300" smtClean="0"/>
            </a:lvl2pPr>
            <a:lvl3pPr marL="255588" indent="-114300">
              <a:spcBef>
                <a:spcPts val="300"/>
              </a:spcBef>
              <a:defRPr lang="en-US" sz="1300" smtClean="0"/>
            </a:lvl3pPr>
            <a:lvl4pPr marL="400050" indent="-122238">
              <a:spcBef>
                <a:spcPts val="300"/>
              </a:spcBef>
              <a:defRPr lang="en-US" sz="1300" smtClean="0"/>
            </a:lvl4pPr>
            <a:lvl5pPr marL="530225" indent="-114300">
              <a:spcBef>
                <a:spcPts val="300"/>
              </a:spcBef>
              <a:defRPr lang="en-US" sz="1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598920" y="4457700"/>
            <a:ext cx="208788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3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598920" y="4752403"/>
            <a:ext cx="2087880" cy="968059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300" smtClean="0"/>
            </a:lvl1pPr>
            <a:lvl2pPr marL="347663" indent="-114300">
              <a:spcBef>
                <a:spcPts val="300"/>
              </a:spcBef>
              <a:defRPr lang="en-US" sz="1300" smtClean="0"/>
            </a:lvl2pPr>
            <a:lvl3pPr marL="255588" indent="-114300">
              <a:spcBef>
                <a:spcPts val="300"/>
              </a:spcBef>
              <a:defRPr lang="en-US" sz="1300" smtClean="0"/>
            </a:lvl3pPr>
            <a:lvl4pPr marL="400050" indent="-122238">
              <a:spcBef>
                <a:spcPts val="300"/>
              </a:spcBef>
              <a:defRPr lang="en-US" sz="1300" smtClean="0"/>
            </a:lvl4pPr>
            <a:lvl5pPr marL="530225" indent="-114300">
              <a:spcBef>
                <a:spcPts val="300"/>
              </a:spcBef>
              <a:defRPr lang="en-US" sz="1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4724400" y="1616075"/>
            <a:ext cx="1600200" cy="1203325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4724400" y="3071495"/>
            <a:ext cx="1600200" cy="1203325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4724400" y="4542155"/>
            <a:ext cx="1600200" cy="1203325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076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2474" y="4450080"/>
            <a:ext cx="228600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625792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874201"/>
            <a:ext cx="6257925" cy="830899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30000"/>
              </a:lnSpc>
              <a:spcBef>
                <a:spcPts val="800"/>
              </a:spcBef>
              <a:buNone/>
              <a:defRPr lang="en-US" smtClean="0"/>
            </a:lvl1pPr>
            <a:lvl2pPr marL="160338" indent="-160338">
              <a:lnSpc>
                <a:spcPct val="130000"/>
              </a:lnSpc>
              <a:spcBef>
                <a:spcPts val="8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C3 Cyber Discovery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752474" y="2819400"/>
            <a:ext cx="2286000" cy="1417320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3419665" y="2819400"/>
            <a:ext cx="2286000" cy="1417320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6086856" y="2819400"/>
            <a:ext cx="2286000" cy="1417320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419665" y="4450080"/>
            <a:ext cx="228600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2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086856" y="4450080"/>
            <a:ext cx="228600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3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0"/>
          </p:nvPr>
        </p:nvSpPr>
        <p:spPr>
          <a:xfrm>
            <a:off x="752475" y="4724400"/>
            <a:ext cx="2295525" cy="1144588"/>
          </a:xfrm>
        </p:spPr>
        <p:txBody>
          <a:bodyPr/>
          <a:lstStyle>
            <a:lvl1pPr>
              <a:defRPr sz="1300"/>
            </a:lvl1pPr>
            <a:lvl2pPr marL="511175" indent="-152400">
              <a:spcBef>
                <a:spcPts val="300"/>
              </a:spcBef>
              <a:defRPr sz="13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31"/>
          </p:nvPr>
        </p:nvSpPr>
        <p:spPr>
          <a:xfrm>
            <a:off x="3419665" y="4724400"/>
            <a:ext cx="2295525" cy="1144588"/>
          </a:xfrm>
        </p:spPr>
        <p:txBody>
          <a:bodyPr/>
          <a:lstStyle>
            <a:lvl1pPr>
              <a:defRPr sz="1300"/>
            </a:lvl1pPr>
            <a:lvl2pPr marL="511175" indent="-152400">
              <a:spcBef>
                <a:spcPts val="300"/>
              </a:spcBef>
              <a:defRPr sz="13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32"/>
          </p:nvPr>
        </p:nvSpPr>
        <p:spPr>
          <a:xfrm>
            <a:off x="6086856" y="4724400"/>
            <a:ext cx="2295525" cy="1144588"/>
          </a:xfrm>
        </p:spPr>
        <p:txBody>
          <a:bodyPr/>
          <a:lstStyle>
            <a:lvl1pPr>
              <a:defRPr sz="1300"/>
            </a:lvl1pPr>
            <a:lvl2pPr marL="511175" indent="-152400">
              <a:spcBef>
                <a:spcPts val="300"/>
              </a:spcBef>
              <a:defRPr sz="13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06644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C3 Cyber Discovery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914400"/>
            <a:ext cx="7239000" cy="4572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Add Secondary Title in Keysight Gray (28 Pt)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C3 Cyber Discovery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gilent Widescree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988"/>
            <a:ext cx="8126413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433454" y="1139588"/>
            <a:ext cx="4033578" cy="2169994"/>
          </a:xfrm>
        </p:spPr>
        <p:txBody>
          <a:bodyPr tIns="0" rIns="0" bIns="0" anchor="ctr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3433455" y="3541594"/>
            <a:ext cx="4033577" cy="2169994"/>
          </a:xfrm>
        </p:spPr>
        <p:txBody>
          <a:bodyPr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1D6FA48-383B-470A-94FE-A5F64E6F9CD9}" type="datetime1">
              <a:rPr lang="en-US" smtClean="0">
                <a:solidFill>
                  <a:srgbClr val="4D4D4D">
                    <a:lumMod val="50000"/>
                    <a:lumOff val="50000"/>
                  </a:srgbClr>
                </a:solidFill>
              </a:rPr>
              <a:t>10/28/2014</a:t>
            </a:fld>
            <a:endParaRPr>
              <a:solidFill>
                <a:srgbClr val="4D4D4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4D4D4D">
                    <a:lumMod val="50000"/>
                    <a:lumOff val="50000"/>
                  </a:srgbClr>
                </a:solidFill>
              </a:rPr>
              <a:t>C3 Cyber Discovery</a:t>
            </a:r>
            <a:endParaRPr lang="en-US">
              <a:solidFill>
                <a:srgbClr val="4D4D4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>
                <a:solidFill>
                  <a:srgbClr val="4D4D4D">
                    <a:lumMod val="50000"/>
                    <a:lumOff val="50000"/>
                  </a:srgbClr>
                </a:solidFill>
              </a:rPr>
              <a:t>Page </a:t>
            </a:r>
            <a:fld id="{05263C3F-C4E9-43CD-8790-55D6B155BA96}" type="slidenum">
              <a:rPr>
                <a:solidFill>
                  <a:srgbClr val="4D4D4D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>
              <a:solidFill>
                <a:srgbClr val="4D4D4D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14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ilent Widescreen Title Slide w/ Speak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988"/>
            <a:ext cx="8126413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435858" y="1143000"/>
            <a:ext cx="4032504" cy="2167128"/>
          </a:xfrm>
        </p:spPr>
        <p:txBody>
          <a:bodyPr tIns="0" rIns="0" bIns="0" anchor="ctr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4665689" y="3538728"/>
            <a:ext cx="2802674" cy="2167128"/>
          </a:xfrm>
        </p:spPr>
        <p:txBody>
          <a:bodyPr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27036" y="3725397"/>
            <a:ext cx="1088162" cy="1578560"/>
          </a:xfrm>
          <a:ln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black"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F1E4F8D-D754-4A8A-9953-2D172A71D119}" type="datetime1">
              <a:rPr lang="en-US" smtClean="0">
                <a:solidFill>
                  <a:srgbClr val="4D4D4D">
                    <a:lumMod val="50000"/>
                    <a:lumOff val="50000"/>
                  </a:srgbClr>
                </a:solidFill>
              </a:rPr>
              <a:t>10/28/2014</a:t>
            </a:fld>
            <a:endParaRPr>
              <a:solidFill>
                <a:srgbClr val="4D4D4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 bwMode="black"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4D4D4D">
                    <a:lumMod val="50000"/>
                    <a:lumOff val="50000"/>
                  </a:srgbClr>
                </a:solidFill>
              </a:rPr>
              <a:t>C3 Cyber Discovery</a:t>
            </a:r>
            <a:endParaRPr lang="en-US">
              <a:solidFill>
                <a:srgbClr val="4D4D4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>
                <a:solidFill>
                  <a:srgbClr val="4D4D4D">
                    <a:lumMod val="50000"/>
                    <a:lumOff val="50000"/>
                  </a:srgbClr>
                </a:solidFill>
              </a:rPr>
              <a:t>Page </a:t>
            </a:r>
            <a:fld id="{B5D556C1-C96A-4437-8E42-30E3F42196A4}" type="slidenum">
              <a:rPr>
                <a:solidFill>
                  <a:srgbClr val="4D4D4D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>
              <a:solidFill>
                <a:srgbClr val="4D4D4D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18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ilent Widescreen 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08760"/>
            <a:ext cx="8686800" cy="4672584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182880" indent="-182880">
              <a:defRPr>
                <a:latin typeface="+mn-lt"/>
              </a:defRPr>
            </a:lvl2pPr>
            <a:lvl3pPr marL="384048" indent="-182880">
              <a:defRPr>
                <a:latin typeface="+mn-lt"/>
              </a:defRPr>
            </a:lvl3pPr>
            <a:lvl4pPr marL="548640" indent="-182880">
              <a:defRPr>
                <a:latin typeface="+mn-lt"/>
              </a:defRPr>
            </a:lvl4pPr>
            <a:lvl5pPr marL="731520" indent="-182880"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10A5-9318-4E11-9F38-344943447FE4}" type="datetime1">
              <a:rPr lang="en-US" smtClean="0"/>
              <a:t>10/28/2014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C3 Cyber Discovery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Page </a:t>
            </a:r>
            <a:fld id="{4D917C84-E553-4418-9C06-7C83072D5E3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3658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gilent Widescreen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228B-313E-496C-A852-08DB2A5AE272}" type="datetime1">
              <a:rPr lang="en-US" smtClean="0"/>
              <a:t>10/28/2014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C3 Cyber Discovery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Page </a:t>
            </a:r>
            <a:fld id="{44F2175B-3880-407B-A7A8-B06BC2C31DA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516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72"/>
          <a:stretch/>
        </p:blipFill>
        <p:spPr>
          <a:xfrm>
            <a:off x="4386805" y="2492875"/>
            <a:ext cx="4454981" cy="4380974"/>
          </a:xfrm>
          <a:prstGeom prst="rect">
            <a:avLst/>
          </a:prstGeom>
        </p:spPr>
      </p:pic>
      <p:grpSp>
        <p:nvGrpSpPr>
          <p:cNvPr id="136" name="Group 135"/>
          <p:cNvGrpSpPr/>
          <p:nvPr userDrawn="1"/>
        </p:nvGrpSpPr>
        <p:grpSpPr>
          <a:xfrm>
            <a:off x="152400" y="0"/>
            <a:ext cx="8839200" cy="3291840"/>
            <a:chOff x="152400" y="0"/>
            <a:chExt cx="8839200" cy="3291840"/>
          </a:xfrm>
        </p:grpSpPr>
        <p:sp>
          <p:nvSpPr>
            <p:cNvPr id="137" name="Line 8"/>
            <p:cNvSpPr>
              <a:spLocks noChangeShapeType="1"/>
            </p:cNvSpPr>
            <p:nvPr/>
          </p:nvSpPr>
          <p:spPr bwMode="auto">
            <a:xfrm>
              <a:off x="601850" y="0"/>
              <a:ext cx="129" cy="329184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49"/>
            <p:cNvSpPr>
              <a:spLocks noChangeShapeType="1"/>
            </p:cNvSpPr>
            <p:nvPr/>
          </p:nvSpPr>
          <p:spPr bwMode="auto">
            <a:xfrm>
              <a:off x="6744348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57"/>
            <p:cNvSpPr>
              <a:spLocks noChangeShapeType="1"/>
            </p:cNvSpPr>
            <p:nvPr/>
          </p:nvSpPr>
          <p:spPr bwMode="auto">
            <a:xfrm>
              <a:off x="7942884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5"/>
            <p:cNvSpPr>
              <a:spLocks noChangeShapeType="1"/>
            </p:cNvSpPr>
            <p:nvPr/>
          </p:nvSpPr>
          <p:spPr bwMode="auto">
            <a:xfrm>
              <a:off x="15240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7"/>
            <p:cNvSpPr>
              <a:spLocks noChangeShapeType="1"/>
            </p:cNvSpPr>
            <p:nvPr/>
          </p:nvSpPr>
          <p:spPr bwMode="auto">
            <a:xfrm>
              <a:off x="45203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9"/>
            <p:cNvSpPr>
              <a:spLocks noChangeShapeType="1"/>
            </p:cNvSpPr>
            <p:nvPr/>
          </p:nvSpPr>
          <p:spPr bwMode="auto">
            <a:xfrm>
              <a:off x="75166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11"/>
            <p:cNvSpPr>
              <a:spLocks noChangeShapeType="1"/>
            </p:cNvSpPr>
            <p:nvPr/>
          </p:nvSpPr>
          <p:spPr bwMode="auto">
            <a:xfrm>
              <a:off x="105130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13"/>
            <p:cNvSpPr>
              <a:spLocks noChangeShapeType="1"/>
            </p:cNvSpPr>
            <p:nvPr/>
          </p:nvSpPr>
          <p:spPr bwMode="auto">
            <a:xfrm>
              <a:off x="135093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15"/>
            <p:cNvSpPr>
              <a:spLocks noChangeShapeType="1"/>
            </p:cNvSpPr>
            <p:nvPr/>
          </p:nvSpPr>
          <p:spPr bwMode="auto">
            <a:xfrm>
              <a:off x="165057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17"/>
            <p:cNvSpPr>
              <a:spLocks noChangeShapeType="1"/>
            </p:cNvSpPr>
            <p:nvPr/>
          </p:nvSpPr>
          <p:spPr bwMode="auto">
            <a:xfrm>
              <a:off x="195020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19"/>
            <p:cNvSpPr>
              <a:spLocks noChangeShapeType="1"/>
            </p:cNvSpPr>
            <p:nvPr/>
          </p:nvSpPr>
          <p:spPr bwMode="auto">
            <a:xfrm>
              <a:off x="224983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21"/>
            <p:cNvSpPr>
              <a:spLocks noChangeShapeType="1"/>
            </p:cNvSpPr>
            <p:nvPr/>
          </p:nvSpPr>
          <p:spPr bwMode="auto">
            <a:xfrm>
              <a:off x="254947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23"/>
            <p:cNvSpPr>
              <a:spLocks noChangeShapeType="1"/>
            </p:cNvSpPr>
            <p:nvPr/>
          </p:nvSpPr>
          <p:spPr bwMode="auto">
            <a:xfrm>
              <a:off x="284910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25"/>
            <p:cNvSpPr>
              <a:spLocks noChangeShapeType="1"/>
            </p:cNvSpPr>
            <p:nvPr/>
          </p:nvSpPr>
          <p:spPr bwMode="auto">
            <a:xfrm>
              <a:off x="314874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27"/>
            <p:cNvSpPr>
              <a:spLocks noChangeShapeType="1"/>
            </p:cNvSpPr>
            <p:nvPr/>
          </p:nvSpPr>
          <p:spPr bwMode="auto">
            <a:xfrm>
              <a:off x="344837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29"/>
            <p:cNvSpPr>
              <a:spLocks noChangeShapeType="1"/>
            </p:cNvSpPr>
            <p:nvPr/>
          </p:nvSpPr>
          <p:spPr bwMode="auto">
            <a:xfrm>
              <a:off x="374800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31"/>
            <p:cNvSpPr>
              <a:spLocks noChangeShapeType="1"/>
            </p:cNvSpPr>
            <p:nvPr/>
          </p:nvSpPr>
          <p:spPr bwMode="auto">
            <a:xfrm>
              <a:off x="404764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33"/>
            <p:cNvSpPr>
              <a:spLocks noChangeShapeType="1"/>
            </p:cNvSpPr>
            <p:nvPr/>
          </p:nvSpPr>
          <p:spPr bwMode="auto">
            <a:xfrm>
              <a:off x="434727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35"/>
            <p:cNvSpPr>
              <a:spLocks noChangeShapeType="1"/>
            </p:cNvSpPr>
            <p:nvPr/>
          </p:nvSpPr>
          <p:spPr bwMode="auto">
            <a:xfrm>
              <a:off x="464691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37"/>
            <p:cNvSpPr>
              <a:spLocks noChangeShapeType="1"/>
            </p:cNvSpPr>
            <p:nvPr/>
          </p:nvSpPr>
          <p:spPr bwMode="auto">
            <a:xfrm>
              <a:off x="494654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39"/>
            <p:cNvSpPr>
              <a:spLocks noChangeShapeType="1"/>
            </p:cNvSpPr>
            <p:nvPr/>
          </p:nvSpPr>
          <p:spPr bwMode="auto">
            <a:xfrm>
              <a:off x="524617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41"/>
            <p:cNvSpPr>
              <a:spLocks noChangeShapeType="1"/>
            </p:cNvSpPr>
            <p:nvPr/>
          </p:nvSpPr>
          <p:spPr bwMode="auto">
            <a:xfrm>
              <a:off x="554581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43"/>
            <p:cNvSpPr>
              <a:spLocks noChangeShapeType="1"/>
            </p:cNvSpPr>
            <p:nvPr/>
          </p:nvSpPr>
          <p:spPr bwMode="auto">
            <a:xfrm>
              <a:off x="584544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45"/>
            <p:cNvSpPr>
              <a:spLocks noChangeShapeType="1"/>
            </p:cNvSpPr>
            <p:nvPr/>
          </p:nvSpPr>
          <p:spPr bwMode="auto">
            <a:xfrm>
              <a:off x="614508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47"/>
            <p:cNvSpPr>
              <a:spLocks noChangeShapeType="1"/>
            </p:cNvSpPr>
            <p:nvPr/>
          </p:nvSpPr>
          <p:spPr bwMode="auto">
            <a:xfrm>
              <a:off x="644471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51"/>
            <p:cNvSpPr>
              <a:spLocks noChangeShapeType="1"/>
            </p:cNvSpPr>
            <p:nvPr/>
          </p:nvSpPr>
          <p:spPr bwMode="auto">
            <a:xfrm>
              <a:off x="704398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52"/>
            <p:cNvSpPr>
              <a:spLocks noChangeShapeType="1"/>
            </p:cNvSpPr>
            <p:nvPr/>
          </p:nvSpPr>
          <p:spPr bwMode="auto">
            <a:xfrm>
              <a:off x="7193799" y="0"/>
              <a:ext cx="0" cy="120700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53"/>
            <p:cNvSpPr>
              <a:spLocks noChangeShapeType="1"/>
            </p:cNvSpPr>
            <p:nvPr/>
          </p:nvSpPr>
          <p:spPr bwMode="auto">
            <a:xfrm>
              <a:off x="734361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55"/>
            <p:cNvSpPr>
              <a:spLocks noChangeShapeType="1"/>
            </p:cNvSpPr>
            <p:nvPr/>
          </p:nvSpPr>
          <p:spPr bwMode="auto">
            <a:xfrm>
              <a:off x="764325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59"/>
            <p:cNvSpPr>
              <a:spLocks noChangeShapeType="1"/>
            </p:cNvSpPr>
            <p:nvPr/>
          </p:nvSpPr>
          <p:spPr bwMode="auto">
            <a:xfrm>
              <a:off x="824251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61"/>
            <p:cNvSpPr>
              <a:spLocks noChangeShapeType="1"/>
            </p:cNvSpPr>
            <p:nvPr/>
          </p:nvSpPr>
          <p:spPr bwMode="auto">
            <a:xfrm>
              <a:off x="854215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6"/>
            <p:cNvSpPr>
              <a:spLocks noChangeShapeType="1"/>
            </p:cNvSpPr>
            <p:nvPr/>
          </p:nvSpPr>
          <p:spPr bwMode="auto">
            <a:xfrm>
              <a:off x="30221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10"/>
            <p:cNvSpPr>
              <a:spLocks noChangeShapeType="1"/>
            </p:cNvSpPr>
            <p:nvPr/>
          </p:nvSpPr>
          <p:spPr bwMode="auto">
            <a:xfrm>
              <a:off x="90148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14"/>
            <p:cNvSpPr>
              <a:spLocks noChangeShapeType="1"/>
            </p:cNvSpPr>
            <p:nvPr/>
          </p:nvSpPr>
          <p:spPr bwMode="auto">
            <a:xfrm>
              <a:off x="150075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Line 18"/>
            <p:cNvSpPr>
              <a:spLocks noChangeShapeType="1"/>
            </p:cNvSpPr>
            <p:nvPr/>
          </p:nvSpPr>
          <p:spPr bwMode="auto">
            <a:xfrm>
              <a:off x="210002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Line 22"/>
            <p:cNvSpPr>
              <a:spLocks noChangeShapeType="1"/>
            </p:cNvSpPr>
            <p:nvPr/>
          </p:nvSpPr>
          <p:spPr bwMode="auto">
            <a:xfrm>
              <a:off x="269928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26"/>
            <p:cNvSpPr>
              <a:spLocks noChangeShapeType="1"/>
            </p:cNvSpPr>
            <p:nvPr/>
          </p:nvSpPr>
          <p:spPr bwMode="auto">
            <a:xfrm>
              <a:off x="329855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30"/>
            <p:cNvSpPr>
              <a:spLocks noChangeShapeType="1"/>
            </p:cNvSpPr>
            <p:nvPr/>
          </p:nvSpPr>
          <p:spPr bwMode="auto">
            <a:xfrm>
              <a:off x="389782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449709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38"/>
            <p:cNvSpPr>
              <a:spLocks noChangeShapeType="1"/>
            </p:cNvSpPr>
            <p:nvPr/>
          </p:nvSpPr>
          <p:spPr bwMode="auto">
            <a:xfrm>
              <a:off x="509636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42"/>
            <p:cNvSpPr>
              <a:spLocks noChangeShapeType="1"/>
            </p:cNvSpPr>
            <p:nvPr/>
          </p:nvSpPr>
          <p:spPr bwMode="auto">
            <a:xfrm>
              <a:off x="569562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46"/>
            <p:cNvSpPr>
              <a:spLocks noChangeShapeType="1"/>
            </p:cNvSpPr>
            <p:nvPr/>
          </p:nvSpPr>
          <p:spPr bwMode="auto">
            <a:xfrm>
              <a:off x="629489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50"/>
            <p:cNvSpPr>
              <a:spLocks noChangeShapeType="1"/>
            </p:cNvSpPr>
            <p:nvPr/>
          </p:nvSpPr>
          <p:spPr bwMode="auto">
            <a:xfrm>
              <a:off x="689416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54"/>
            <p:cNvSpPr>
              <a:spLocks noChangeShapeType="1"/>
            </p:cNvSpPr>
            <p:nvPr/>
          </p:nvSpPr>
          <p:spPr bwMode="auto">
            <a:xfrm>
              <a:off x="749343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58"/>
            <p:cNvSpPr>
              <a:spLocks noChangeShapeType="1"/>
            </p:cNvSpPr>
            <p:nvPr/>
          </p:nvSpPr>
          <p:spPr bwMode="auto">
            <a:xfrm>
              <a:off x="809270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62"/>
            <p:cNvSpPr>
              <a:spLocks noChangeShapeType="1"/>
            </p:cNvSpPr>
            <p:nvPr/>
          </p:nvSpPr>
          <p:spPr bwMode="auto">
            <a:xfrm>
              <a:off x="869196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63"/>
            <p:cNvSpPr>
              <a:spLocks noChangeShapeType="1"/>
            </p:cNvSpPr>
            <p:nvPr/>
          </p:nvSpPr>
          <p:spPr bwMode="auto">
            <a:xfrm>
              <a:off x="884178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12"/>
            <p:cNvSpPr>
              <a:spLocks noChangeShapeType="1"/>
            </p:cNvSpPr>
            <p:nvPr/>
          </p:nvSpPr>
          <p:spPr bwMode="auto">
            <a:xfrm>
              <a:off x="120111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16"/>
            <p:cNvSpPr>
              <a:spLocks noChangeShapeType="1"/>
            </p:cNvSpPr>
            <p:nvPr/>
          </p:nvSpPr>
          <p:spPr bwMode="auto">
            <a:xfrm>
              <a:off x="180038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20"/>
            <p:cNvSpPr>
              <a:spLocks noChangeShapeType="1"/>
            </p:cNvSpPr>
            <p:nvPr/>
          </p:nvSpPr>
          <p:spPr bwMode="auto">
            <a:xfrm>
              <a:off x="239965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Line 24"/>
            <p:cNvSpPr>
              <a:spLocks noChangeShapeType="1"/>
            </p:cNvSpPr>
            <p:nvPr/>
          </p:nvSpPr>
          <p:spPr bwMode="auto">
            <a:xfrm>
              <a:off x="299892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Line 28"/>
            <p:cNvSpPr>
              <a:spLocks noChangeShapeType="1"/>
            </p:cNvSpPr>
            <p:nvPr/>
          </p:nvSpPr>
          <p:spPr bwMode="auto">
            <a:xfrm>
              <a:off x="3598191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32"/>
            <p:cNvSpPr>
              <a:spLocks noChangeShapeType="1"/>
            </p:cNvSpPr>
            <p:nvPr/>
          </p:nvSpPr>
          <p:spPr bwMode="auto">
            <a:xfrm>
              <a:off x="419745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36"/>
            <p:cNvSpPr>
              <a:spLocks noChangeShapeType="1"/>
            </p:cNvSpPr>
            <p:nvPr/>
          </p:nvSpPr>
          <p:spPr bwMode="auto">
            <a:xfrm>
              <a:off x="479672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40"/>
            <p:cNvSpPr>
              <a:spLocks noChangeShapeType="1"/>
            </p:cNvSpPr>
            <p:nvPr/>
          </p:nvSpPr>
          <p:spPr bwMode="auto">
            <a:xfrm>
              <a:off x="539599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Line 44"/>
            <p:cNvSpPr>
              <a:spLocks noChangeShapeType="1"/>
            </p:cNvSpPr>
            <p:nvPr/>
          </p:nvSpPr>
          <p:spPr bwMode="auto">
            <a:xfrm>
              <a:off x="599526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Line 48"/>
            <p:cNvSpPr>
              <a:spLocks noChangeShapeType="1"/>
            </p:cNvSpPr>
            <p:nvPr/>
          </p:nvSpPr>
          <p:spPr bwMode="auto">
            <a:xfrm>
              <a:off x="6594531" y="0"/>
              <a:ext cx="0" cy="267004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Line 56"/>
            <p:cNvSpPr>
              <a:spLocks noChangeShapeType="1"/>
            </p:cNvSpPr>
            <p:nvPr/>
          </p:nvSpPr>
          <p:spPr bwMode="auto">
            <a:xfrm>
              <a:off x="779306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Line 60"/>
            <p:cNvSpPr>
              <a:spLocks noChangeShapeType="1"/>
            </p:cNvSpPr>
            <p:nvPr/>
          </p:nvSpPr>
          <p:spPr bwMode="auto">
            <a:xfrm>
              <a:off x="8392335" y="903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Line 64"/>
            <p:cNvSpPr>
              <a:spLocks noChangeShapeType="1"/>
            </p:cNvSpPr>
            <p:nvPr/>
          </p:nvSpPr>
          <p:spPr bwMode="auto">
            <a:xfrm>
              <a:off x="8991600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1566164"/>
            <a:ext cx="5575174" cy="1470025"/>
          </a:xfrm>
        </p:spPr>
        <p:txBody>
          <a:bodyPr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Type Title Here</a:t>
            </a:r>
            <a:br>
              <a:rPr lang="en-US" dirty="0" smtClean="0"/>
            </a:br>
            <a:r>
              <a:rPr lang="en-US" dirty="0" smtClean="0"/>
              <a:t>Not to Exceed</a:t>
            </a:r>
            <a:br>
              <a:rPr lang="en-US" dirty="0" smtClean="0"/>
            </a:br>
            <a:r>
              <a:rPr lang="en-US" dirty="0" smtClean="0"/>
              <a:t>Three 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43700" y="1666240"/>
            <a:ext cx="1947672" cy="1021716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000">
                <a:solidFill>
                  <a:srgbClr val="E9002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Bold Arial</a:t>
            </a:r>
            <a:br>
              <a:rPr lang="en-US" dirty="0" smtClean="0"/>
            </a:br>
            <a:r>
              <a:rPr lang="en-US" dirty="0" smtClean="0"/>
              <a:t>All Else Regular Arial </a:t>
            </a:r>
          </a:p>
        </p:txBody>
      </p:sp>
      <p:sp>
        <p:nvSpPr>
          <p:cNvPr id="198" name="Text Placeholder 197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" y="3141345"/>
            <a:ext cx="2447925" cy="18288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Type Date Here</a:t>
            </a:r>
            <a:endParaRPr lang="en-US" dirty="0"/>
          </a:p>
        </p:txBody>
      </p:sp>
      <p:pic>
        <p:nvPicPr>
          <p:cNvPr id="200" name="Picture 19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131587"/>
            <a:ext cx="1497330" cy="3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51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gilent Widescree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6F06A-1489-420D-A6C4-512D7F9A7D6D}" type="datetime1">
              <a:rPr lang="en-US" smtClean="0"/>
              <a:t>10/28/2014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C3 Cyber Discovery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Page </a:t>
            </a:r>
            <a:fld id="{D75C06FA-2FBD-44B8-ADDB-D49D9CD3D5D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8669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gilent Widescreen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86" y="2914793"/>
            <a:ext cx="7770114" cy="1362075"/>
          </a:xfrm>
        </p:spPr>
        <p:txBody>
          <a:bodyPr>
            <a:noAutofit/>
          </a:bodyPr>
          <a:lstStyle>
            <a:lvl1pPr>
              <a:defRPr sz="4000" b="1" cap="all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886" y="4414409"/>
            <a:ext cx="7770114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AAD86-9DD4-4F53-8C9D-FACAF8664FD1}" type="datetime1">
              <a:rPr lang="en-US" smtClean="0"/>
              <a:t>10/28/2014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C3 Cyber Discovery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Page </a:t>
            </a:r>
            <a:fld id="{2A454971-F22C-44BF-A7DD-8369FA91F39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679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gilent Widescreen Whi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08760"/>
            <a:ext cx="4206240" cy="4672584"/>
          </a:xfrm>
        </p:spPr>
        <p:txBody>
          <a:bodyPr/>
          <a:lstStyle>
            <a:lvl1pPr>
              <a:defRPr sz="22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446" y="1508760"/>
            <a:ext cx="4203954" cy="4672584"/>
          </a:xfrm>
        </p:spPr>
        <p:txBody>
          <a:bodyPr/>
          <a:lstStyle>
            <a:lvl1pPr>
              <a:defRPr sz="22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5AA9E-A50D-4650-8934-FAE0638ECD8D}" type="datetime1">
              <a:rPr lang="en-US" smtClean="0"/>
              <a:t>10/28/2014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C3 Cyber Discovery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Page </a:t>
            </a:r>
            <a:fld id="{D4CF54E2-E05E-4DC1-AA52-BD223E67E6F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9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Agilent Widescree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08760"/>
            <a:ext cx="4206240" cy="576072"/>
          </a:xfrm>
        </p:spPr>
        <p:txBody>
          <a:bodyPr anchor="ctr">
            <a:norm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84832"/>
            <a:ext cx="4206240" cy="4087368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038" y="1508760"/>
            <a:ext cx="4206240" cy="576072"/>
          </a:xfrm>
        </p:spPr>
        <p:txBody>
          <a:bodyPr anchor="ctr">
            <a:norm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1038" y="2084834"/>
            <a:ext cx="4206240" cy="4087367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468D8-9439-4F22-9DFA-651A4AC268C2}" type="datetime1">
              <a:rPr lang="en-US" smtClean="0"/>
              <a:t>10/28/2014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C3 Cyber Discovery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Page </a:t>
            </a:r>
            <a:fld id="{58B777D0-CFE9-485A-BC46-3DC2659D115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74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gilent Widescreen Content with Left 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304801"/>
            <a:ext cx="3010662" cy="1130808"/>
          </a:xfrm>
        </p:spPr>
        <p:txBody>
          <a:bodyPr anchor="b">
            <a:normAutofit/>
          </a:bodyPr>
          <a:lstStyle>
            <a:lvl1pPr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018" y="304800"/>
            <a:ext cx="5109210" cy="5821680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486" y="1600200"/>
            <a:ext cx="3010662" cy="452628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E953D-C431-475E-AF20-3B99CFD4E502}" type="datetime1">
              <a:rPr lang="en-US" smtClean="0"/>
              <a:t>10/28/2014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C3 Cyber Discovery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Page </a:t>
            </a:r>
            <a:fld id="{FB5C9DDB-9135-455A-B3B2-FF231152C33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6499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gilent Widescreen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882" y="4800600"/>
            <a:ext cx="5486400" cy="457200"/>
          </a:xfrm>
        </p:spPr>
        <p:txBody>
          <a:bodyPr anchor="ctr"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0882" y="61264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0882" y="5257800"/>
            <a:ext cx="5486400" cy="80467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9ACB-1AD6-4180-9E15-7AE4B235E7BF}" type="datetime1">
              <a:rPr lang="en-US" smtClean="0"/>
              <a:t>10/28/2014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C3 Cyber Discovery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Page </a:t>
            </a:r>
            <a:fld id="{A1332A93-3EBB-4044-B590-12B7C841D96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9616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Agilent Widescreen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08760"/>
            <a:ext cx="8686800" cy="4672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A8190-EEC2-4F51-97B9-3E7334116244}" type="datetime1">
              <a:rPr lang="en-US" smtClean="0"/>
              <a:t>10/28/2014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C3 Cyber Discovery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Page </a:t>
            </a:r>
            <a:fld id="{9605BDDA-ABF4-4AD9-9D60-401143D85F5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4681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Agilent Widescreen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802"/>
            <a:ext cx="1971675" cy="5872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1" y="304802"/>
            <a:ext cx="6200775" cy="587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36FB3-E104-4162-9981-068A6B6D79E4}" type="datetime1">
              <a:rPr lang="en-US" smtClean="0"/>
              <a:t>10/28/2014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C3 Cyber Discovery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Page </a:t>
            </a:r>
            <a:fld id="{019D056E-D4F9-469A-B2DE-A544C4509FC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849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831215"/>
            <a:ext cx="5575174" cy="1470025"/>
          </a:xfrm>
        </p:spPr>
        <p:txBody>
          <a:bodyPr anchor="t"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Type Title Here</a:t>
            </a:r>
            <a:br>
              <a:rPr lang="en-US" dirty="0" smtClean="0"/>
            </a:br>
            <a:r>
              <a:rPr lang="en-US" dirty="0" smtClean="0"/>
              <a:t>Not to Exceed</a:t>
            </a:r>
            <a:br>
              <a:rPr lang="en-US" dirty="0" smtClean="0"/>
            </a:br>
            <a:r>
              <a:rPr lang="en-US" dirty="0" smtClean="0"/>
              <a:t>Three 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42647" y="5029200"/>
            <a:ext cx="1948915" cy="1021716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000">
                <a:solidFill>
                  <a:srgbClr val="E9002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Bold Arial</a:t>
            </a:r>
            <a:br>
              <a:rPr lang="en-US" dirty="0" smtClean="0"/>
            </a:br>
            <a:r>
              <a:rPr lang="en-US" dirty="0" smtClean="0"/>
              <a:t>All Else Regular Arial </a:t>
            </a:r>
          </a:p>
        </p:txBody>
      </p:sp>
      <p:sp>
        <p:nvSpPr>
          <p:cNvPr id="198" name="Text Placeholder 197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" y="2337181"/>
            <a:ext cx="2447925" cy="18288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Date Here Move Up as Needed</a:t>
            </a:r>
            <a:endParaRPr lang="en-US" dirty="0"/>
          </a:p>
        </p:txBody>
      </p:sp>
      <p:grpSp>
        <p:nvGrpSpPr>
          <p:cNvPr id="71" name="Group 70"/>
          <p:cNvGrpSpPr/>
          <p:nvPr userDrawn="1"/>
        </p:nvGrpSpPr>
        <p:grpSpPr>
          <a:xfrm flipV="1">
            <a:off x="152400" y="903989"/>
            <a:ext cx="8839200" cy="5137033"/>
            <a:chOff x="152400" y="-1606182"/>
            <a:chExt cx="8839200" cy="5137033"/>
          </a:xfrm>
        </p:grpSpPr>
        <p:sp>
          <p:nvSpPr>
            <p:cNvPr id="72" name="Line 8"/>
            <p:cNvSpPr>
              <a:spLocks noChangeShapeType="1"/>
            </p:cNvSpPr>
            <p:nvPr/>
          </p:nvSpPr>
          <p:spPr bwMode="auto">
            <a:xfrm>
              <a:off x="601850" y="0"/>
              <a:ext cx="129" cy="3530851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49"/>
            <p:cNvSpPr>
              <a:spLocks noChangeShapeType="1"/>
            </p:cNvSpPr>
            <p:nvPr/>
          </p:nvSpPr>
          <p:spPr bwMode="auto">
            <a:xfrm>
              <a:off x="6744348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57"/>
            <p:cNvSpPr>
              <a:spLocks noChangeShapeType="1"/>
            </p:cNvSpPr>
            <p:nvPr/>
          </p:nvSpPr>
          <p:spPr bwMode="auto">
            <a:xfrm>
              <a:off x="7942884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15240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"/>
            <p:cNvSpPr>
              <a:spLocks noChangeShapeType="1"/>
            </p:cNvSpPr>
            <p:nvPr/>
          </p:nvSpPr>
          <p:spPr bwMode="auto">
            <a:xfrm>
              <a:off x="45203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9"/>
            <p:cNvSpPr>
              <a:spLocks noChangeShapeType="1"/>
            </p:cNvSpPr>
            <p:nvPr/>
          </p:nvSpPr>
          <p:spPr bwMode="auto">
            <a:xfrm>
              <a:off x="75166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11"/>
            <p:cNvSpPr>
              <a:spLocks noChangeShapeType="1"/>
            </p:cNvSpPr>
            <p:nvPr/>
          </p:nvSpPr>
          <p:spPr bwMode="auto">
            <a:xfrm>
              <a:off x="105130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3"/>
            <p:cNvSpPr>
              <a:spLocks noChangeShapeType="1"/>
            </p:cNvSpPr>
            <p:nvPr/>
          </p:nvSpPr>
          <p:spPr bwMode="auto">
            <a:xfrm>
              <a:off x="135093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165057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17"/>
            <p:cNvSpPr>
              <a:spLocks noChangeShapeType="1"/>
            </p:cNvSpPr>
            <p:nvPr/>
          </p:nvSpPr>
          <p:spPr bwMode="auto">
            <a:xfrm>
              <a:off x="195020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19"/>
            <p:cNvSpPr>
              <a:spLocks noChangeShapeType="1"/>
            </p:cNvSpPr>
            <p:nvPr/>
          </p:nvSpPr>
          <p:spPr bwMode="auto">
            <a:xfrm>
              <a:off x="224983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21"/>
            <p:cNvSpPr>
              <a:spLocks noChangeShapeType="1"/>
            </p:cNvSpPr>
            <p:nvPr/>
          </p:nvSpPr>
          <p:spPr bwMode="auto">
            <a:xfrm>
              <a:off x="254947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23"/>
            <p:cNvSpPr>
              <a:spLocks noChangeShapeType="1"/>
            </p:cNvSpPr>
            <p:nvPr/>
          </p:nvSpPr>
          <p:spPr bwMode="auto">
            <a:xfrm>
              <a:off x="284910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25"/>
            <p:cNvSpPr>
              <a:spLocks noChangeShapeType="1"/>
            </p:cNvSpPr>
            <p:nvPr/>
          </p:nvSpPr>
          <p:spPr bwMode="auto">
            <a:xfrm>
              <a:off x="314874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27"/>
            <p:cNvSpPr>
              <a:spLocks noChangeShapeType="1"/>
            </p:cNvSpPr>
            <p:nvPr/>
          </p:nvSpPr>
          <p:spPr bwMode="auto">
            <a:xfrm>
              <a:off x="344837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29"/>
            <p:cNvSpPr>
              <a:spLocks noChangeShapeType="1"/>
            </p:cNvSpPr>
            <p:nvPr/>
          </p:nvSpPr>
          <p:spPr bwMode="auto">
            <a:xfrm>
              <a:off x="374800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31"/>
            <p:cNvSpPr>
              <a:spLocks noChangeShapeType="1"/>
            </p:cNvSpPr>
            <p:nvPr/>
          </p:nvSpPr>
          <p:spPr bwMode="auto">
            <a:xfrm>
              <a:off x="404764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33"/>
            <p:cNvSpPr>
              <a:spLocks noChangeShapeType="1"/>
            </p:cNvSpPr>
            <p:nvPr/>
          </p:nvSpPr>
          <p:spPr bwMode="auto">
            <a:xfrm>
              <a:off x="434727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35"/>
            <p:cNvSpPr>
              <a:spLocks noChangeShapeType="1"/>
            </p:cNvSpPr>
            <p:nvPr/>
          </p:nvSpPr>
          <p:spPr bwMode="auto">
            <a:xfrm>
              <a:off x="464691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37"/>
            <p:cNvSpPr>
              <a:spLocks noChangeShapeType="1"/>
            </p:cNvSpPr>
            <p:nvPr/>
          </p:nvSpPr>
          <p:spPr bwMode="auto">
            <a:xfrm>
              <a:off x="494654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39"/>
            <p:cNvSpPr>
              <a:spLocks noChangeShapeType="1"/>
            </p:cNvSpPr>
            <p:nvPr/>
          </p:nvSpPr>
          <p:spPr bwMode="auto">
            <a:xfrm>
              <a:off x="524617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41"/>
            <p:cNvSpPr>
              <a:spLocks noChangeShapeType="1"/>
            </p:cNvSpPr>
            <p:nvPr/>
          </p:nvSpPr>
          <p:spPr bwMode="auto">
            <a:xfrm>
              <a:off x="554581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43"/>
            <p:cNvSpPr>
              <a:spLocks noChangeShapeType="1"/>
            </p:cNvSpPr>
            <p:nvPr/>
          </p:nvSpPr>
          <p:spPr bwMode="auto">
            <a:xfrm>
              <a:off x="584544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45"/>
            <p:cNvSpPr>
              <a:spLocks noChangeShapeType="1"/>
            </p:cNvSpPr>
            <p:nvPr/>
          </p:nvSpPr>
          <p:spPr bwMode="auto">
            <a:xfrm>
              <a:off x="614508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47"/>
            <p:cNvSpPr>
              <a:spLocks noChangeShapeType="1"/>
            </p:cNvSpPr>
            <p:nvPr/>
          </p:nvSpPr>
          <p:spPr bwMode="auto">
            <a:xfrm>
              <a:off x="644471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51"/>
            <p:cNvSpPr>
              <a:spLocks noChangeShapeType="1"/>
            </p:cNvSpPr>
            <p:nvPr/>
          </p:nvSpPr>
          <p:spPr bwMode="auto">
            <a:xfrm>
              <a:off x="704398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52"/>
            <p:cNvSpPr>
              <a:spLocks noChangeShapeType="1"/>
            </p:cNvSpPr>
            <p:nvPr/>
          </p:nvSpPr>
          <p:spPr bwMode="auto">
            <a:xfrm>
              <a:off x="7193799" y="0"/>
              <a:ext cx="0" cy="120700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53"/>
            <p:cNvSpPr>
              <a:spLocks noChangeShapeType="1"/>
            </p:cNvSpPr>
            <p:nvPr/>
          </p:nvSpPr>
          <p:spPr bwMode="auto">
            <a:xfrm>
              <a:off x="734361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55"/>
            <p:cNvSpPr>
              <a:spLocks noChangeShapeType="1"/>
            </p:cNvSpPr>
            <p:nvPr/>
          </p:nvSpPr>
          <p:spPr bwMode="auto">
            <a:xfrm>
              <a:off x="764325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59"/>
            <p:cNvSpPr>
              <a:spLocks noChangeShapeType="1"/>
            </p:cNvSpPr>
            <p:nvPr/>
          </p:nvSpPr>
          <p:spPr bwMode="auto">
            <a:xfrm>
              <a:off x="824251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61"/>
            <p:cNvSpPr>
              <a:spLocks noChangeShapeType="1"/>
            </p:cNvSpPr>
            <p:nvPr/>
          </p:nvSpPr>
          <p:spPr bwMode="auto">
            <a:xfrm>
              <a:off x="854215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6"/>
            <p:cNvSpPr>
              <a:spLocks noChangeShapeType="1"/>
            </p:cNvSpPr>
            <p:nvPr/>
          </p:nvSpPr>
          <p:spPr bwMode="auto">
            <a:xfrm>
              <a:off x="30221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10"/>
            <p:cNvSpPr>
              <a:spLocks noChangeShapeType="1"/>
            </p:cNvSpPr>
            <p:nvPr/>
          </p:nvSpPr>
          <p:spPr bwMode="auto">
            <a:xfrm>
              <a:off x="90148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14"/>
            <p:cNvSpPr>
              <a:spLocks noChangeShapeType="1"/>
            </p:cNvSpPr>
            <p:nvPr/>
          </p:nvSpPr>
          <p:spPr bwMode="auto">
            <a:xfrm>
              <a:off x="150075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18"/>
            <p:cNvSpPr>
              <a:spLocks noChangeShapeType="1"/>
            </p:cNvSpPr>
            <p:nvPr/>
          </p:nvSpPr>
          <p:spPr bwMode="auto">
            <a:xfrm>
              <a:off x="210002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22"/>
            <p:cNvSpPr>
              <a:spLocks noChangeShapeType="1"/>
            </p:cNvSpPr>
            <p:nvPr/>
          </p:nvSpPr>
          <p:spPr bwMode="auto">
            <a:xfrm>
              <a:off x="269928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26"/>
            <p:cNvSpPr>
              <a:spLocks noChangeShapeType="1"/>
            </p:cNvSpPr>
            <p:nvPr/>
          </p:nvSpPr>
          <p:spPr bwMode="auto">
            <a:xfrm>
              <a:off x="329855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30"/>
            <p:cNvSpPr>
              <a:spLocks noChangeShapeType="1"/>
            </p:cNvSpPr>
            <p:nvPr/>
          </p:nvSpPr>
          <p:spPr bwMode="auto">
            <a:xfrm>
              <a:off x="389782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34"/>
            <p:cNvSpPr>
              <a:spLocks noChangeShapeType="1"/>
            </p:cNvSpPr>
            <p:nvPr/>
          </p:nvSpPr>
          <p:spPr bwMode="auto">
            <a:xfrm>
              <a:off x="449709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38"/>
            <p:cNvSpPr>
              <a:spLocks noChangeShapeType="1"/>
            </p:cNvSpPr>
            <p:nvPr/>
          </p:nvSpPr>
          <p:spPr bwMode="auto">
            <a:xfrm>
              <a:off x="509636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42"/>
            <p:cNvSpPr>
              <a:spLocks noChangeShapeType="1"/>
            </p:cNvSpPr>
            <p:nvPr/>
          </p:nvSpPr>
          <p:spPr bwMode="auto">
            <a:xfrm>
              <a:off x="569562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46"/>
            <p:cNvSpPr>
              <a:spLocks noChangeShapeType="1"/>
            </p:cNvSpPr>
            <p:nvPr/>
          </p:nvSpPr>
          <p:spPr bwMode="auto">
            <a:xfrm>
              <a:off x="629489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50"/>
            <p:cNvSpPr>
              <a:spLocks noChangeShapeType="1"/>
            </p:cNvSpPr>
            <p:nvPr/>
          </p:nvSpPr>
          <p:spPr bwMode="auto">
            <a:xfrm>
              <a:off x="689416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54"/>
            <p:cNvSpPr>
              <a:spLocks noChangeShapeType="1"/>
            </p:cNvSpPr>
            <p:nvPr/>
          </p:nvSpPr>
          <p:spPr bwMode="auto">
            <a:xfrm>
              <a:off x="749343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58"/>
            <p:cNvSpPr>
              <a:spLocks noChangeShapeType="1"/>
            </p:cNvSpPr>
            <p:nvPr/>
          </p:nvSpPr>
          <p:spPr bwMode="auto">
            <a:xfrm>
              <a:off x="809270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62"/>
            <p:cNvSpPr>
              <a:spLocks noChangeShapeType="1"/>
            </p:cNvSpPr>
            <p:nvPr/>
          </p:nvSpPr>
          <p:spPr bwMode="auto">
            <a:xfrm>
              <a:off x="869196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63"/>
            <p:cNvSpPr>
              <a:spLocks noChangeShapeType="1"/>
            </p:cNvSpPr>
            <p:nvPr/>
          </p:nvSpPr>
          <p:spPr bwMode="auto">
            <a:xfrm>
              <a:off x="884178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12"/>
            <p:cNvSpPr>
              <a:spLocks noChangeShapeType="1"/>
            </p:cNvSpPr>
            <p:nvPr/>
          </p:nvSpPr>
          <p:spPr bwMode="auto">
            <a:xfrm>
              <a:off x="120111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16"/>
            <p:cNvSpPr>
              <a:spLocks noChangeShapeType="1"/>
            </p:cNvSpPr>
            <p:nvPr/>
          </p:nvSpPr>
          <p:spPr bwMode="auto">
            <a:xfrm>
              <a:off x="180038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20"/>
            <p:cNvSpPr>
              <a:spLocks noChangeShapeType="1"/>
            </p:cNvSpPr>
            <p:nvPr/>
          </p:nvSpPr>
          <p:spPr bwMode="auto">
            <a:xfrm>
              <a:off x="239965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24"/>
            <p:cNvSpPr>
              <a:spLocks noChangeShapeType="1"/>
            </p:cNvSpPr>
            <p:nvPr/>
          </p:nvSpPr>
          <p:spPr bwMode="auto">
            <a:xfrm>
              <a:off x="299892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28"/>
            <p:cNvSpPr>
              <a:spLocks noChangeShapeType="1"/>
            </p:cNvSpPr>
            <p:nvPr/>
          </p:nvSpPr>
          <p:spPr bwMode="auto">
            <a:xfrm>
              <a:off x="3598191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32"/>
            <p:cNvSpPr>
              <a:spLocks noChangeShapeType="1"/>
            </p:cNvSpPr>
            <p:nvPr/>
          </p:nvSpPr>
          <p:spPr bwMode="auto">
            <a:xfrm>
              <a:off x="419745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36"/>
            <p:cNvSpPr>
              <a:spLocks noChangeShapeType="1"/>
            </p:cNvSpPr>
            <p:nvPr/>
          </p:nvSpPr>
          <p:spPr bwMode="auto">
            <a:xfrm>
              <a:off x="479672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40"/>
            <p:cNvSpPr>
              <a:spLocks noChangeShapeType="1"/>
            </p:cNvSpPr>
            <p:nvPr/>
          </p:nvSpPr>
          <p:spPr bwMode="auto">
            <a:xfrm>
              <a:off x="539599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44"/>
            <p:cNvSpPr>
              <a:spLocks noChangeShapeType="1"/>
            </p:cNvSpPr>
            <p:nvPr/>
          </p:nvSpPr>
          <p:spPr bwMode="auto">
            <a:xfrm>
              <a:off x="599526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48"/>
            <p:cNvSpPr>
              <a:spLocks noChangeShapeType="1"/>
            </p:cNvSpPr>
            <p:nvPr/>
          </p:nvSpPr>
          <p:spPr bwMode="auto">
            <a:xfrm>
              <a:off x="6594531" y="-1606182"/>
              <a:ext cx="0" cy="2816352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56"/>
            <p:cNvSpPr>
              <a:spLocks noChangeShapeType="1"/>
            </p:cNvSpPr>
            <p:nvPr/>
          </p:nvSpPr>
          <p:spPr bwMode="auto">
            <a:xfrm>
              <a:off x="779306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60"/>
            <p:cNvSpPr>
              <a:spLocks noChangeShapeType="1"/>
            </p:cNvSpPr>
            <p:nvPr/>
          </p:nvSpPr>
          <p:spPr bwMode="auto">
            <a:xfrm>
              <a:off x="8392335" y="903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64"/>
            <p:cNvSpPr>
              <a:spLocks noChangeShapeType="1"/>
            </p:cNvSpPr>
            <p:nvPr/>
          </p:nvSpPr>
          <p:spPr bwMode="auto">
            <a:xfrm>
              <a:off x="8991600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32" name="Picture 1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131587"/>
            <a:ext cx="1497330" cy="3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3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1566164"/>
            <a:ext cx="5575174" cy="1470025"/>
          </a:xfrm>
        </p:spPr>
        <p:txBody>
          <a:bodyPr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Type Title Here</a:t>
            </a:r>
            <a:br>
              <a:rPr lang="en-US" dirty="0" smtClean="0"/>
            </a:br>
            <a:r>
              <a:rPr lang="en-US" dirty="0" smtClean="0"/>
              <a:t>Not to Exceed</a:t>
            </a:r>
            <a:br>
              <a:rPr lang="en-US" dirty="0" smtClean="0"/>
            </a:br>
            <a:r>
              <a:rPr lang="en-US" dirty="0" smtClean="0"/>
              <a:t>Three Lines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90029"/>
                </a:solidFill>
              </a:defRPr>
            </a:lvl1pPr>
          </a:lstStyle>
          <a:p>
            <a:r>
              <a:rPr lang="en-US" smtClean="0"/>
              <a:t>C3 Cyber Discovery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7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1623061"/>
            <a:ext cx="5291709" cy="434340"/>
          </a:xfrm>
        </p:spPr>
        <p:txBody>
          <a:bodyPr anchor="t"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Divider 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525" y="2439782"/>
            <a:ext cx="5292276" cy="2818017"/>
          </a:xfrm>
        </p:spPr>
        <p:txBody>
          <a:bodyPr anchor="t"/>
          <a:lstStyle>
            <a:lvl1pPr marL="0" indent="0" algn="l">
              <a:lnSpc>
                <a:spcPct val="94000"/>
              </a:lnSpc>
              <a:spcBef>
                <a:spcPts val="0"/>
              </a:spcBef>
              <a:buNone/>
              <a:defRPr sz="3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copy or delete placeholder if not needed.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52400" y="0"/>
            <a:ext cx="8839200" cy="2021022"/>
            <a:chOff x="152400" y="0"/>
            <a:chExt cx="8839200" cy="2021022"/>
          </a:xfrm>
        </p:grpSpPr>
        <p:sp>
          <p:nvSpPr>
            <p:cNvPr id="70" name="Line 8"/>
            <p:cNvSpPr>
              <a:spLocks noChangeShapeType="1"/>
            </p:cNvSpPr>
            <p:nvPr/>
          </p:nvSpPr>
          <p:spPr bwMode="auto">
            <a:xfrm>
              <a:off x="601851" y="0"/>
              <a:ext cx="0" cy="2021022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49"/>
            <p:cNvSpPr>
              <a:spLocks noChangeShapeType="1"/>
            </p:cNvSpPr>
            <p:nvPr/>
          </p:nvSpPr>
          <p:spPr bwMode="auto">
            <a:xfrm>
              <a:off x="6744348" y="0"/>
              <a:ext cx="0" cy="402336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57"/>
            <p:cNvSpPr>
              <a:spLocks noChangeShapeType="1"/>
            </p:cNvSpPr>
            <p:nvPr/>
          </p:nvSpPr>
          <p:spPr bwMode="auto">
            <a:xfrm>
              <a:off x="7942884" y="0"/>
              <a:ext cx="0" cy="402336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5"/>
            <p:cNvSpPr>
              <a:spLocks noChangeShapeType="1"/>
            </p:cNvSpPr>
            <p:nvPr/>
          </p:nvSpPr>
          <p:spPr bwMode="auto">
            <a:xfrm>
              <a:off x="15240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7"/>
            <p:cNvSpPr>
              <a:spLocks noChangeShapeType="1"/>
            </p:cNvSpPr>
            <p:nvPr/>
          </p:nvSpPr>
          <p:spPr bwMode="auto">
            <a:xfrm>
              <a:off x="45203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9"/>
            <p:cNvSpPr>
              <a:spLocks noChangeShapeType="1"/>
            </p:cNvSpPr>
            <p:nvPr/>
          </p:nvSpPr>
          <p:spPr bwMode="auto">
            <a:xfrm>
              <a:off x="75166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11"/>
            <p:cNvSpPr>
              <a:spLocks noChangeShapeType="1"/>
            </p:cNvSpPr>
            <p:nvPr/>
          </p:nvSpPr>
          <p:spPr bwMode="auto">
            <a:xfrm>
              <a:off x="105130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13"/>
            <p:cNvSpPr>
              <a:spLocks noChangeShapeType="1"/>
            </p:cNvSpPr>
            <p:nvPr/>
          </p:nvSpPr>
          <p:spPr bwMode="auto">
            <a:xfrm>
              <a:off x="135093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15"/>
            <p:cNvSpPr>
              <a:spLocks noChangeShapeType="1"/>
            </p:cNvSpPr>
            <p:nvPr/>
          </p:nvSpPr>
          <p:spPr bwMode="auto">
            <a:xfrm>
              <a:off x="165057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17"/>
            <p:cNvSpPr>
              <a:spLocks noChangeShapeType="1"/>
            </p:cNvSpPr>
            <p:nvPr/>
          </p:nvSpPr>
          <p:spPr bwMode="auto">
            <a:xfrm>
              <a:off x="195020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19"/>
            <p:cNvSpPr>
              <a:spLocks noChangeShapeType="1"/>
            </p:cNvSpPr>
            <p:nvPr/>
          </p:nvSpPr>
          <p:spPr bwMode="auto">
            <a:xfrm>
              <a:off x="224983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21"/>
            <p:cNvSpPr>
              <a:spLocks noChangeShapeType="1"/>
            </p:cNvSpPr>
            <p:nvPr/>
          </p:nvSpPr>
          <p:spPr bwMode="auto">
            <a:xfrm>
              <a:off x="254947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23"/>
            <p:cNvSpPr>
              <a:spLocks noChangeShapeType="1"/>
            </p:cNvSpPr>
            <p:nvPr/>
          </p:nvSpPr>
          <p:spPr bwMode="auto">
            <a:xfrm>
              <a:off x="284910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25"/>
            <p:cNvSpPr>
              <a:spLocks noChangeShapeType="1"/>
            </p:cNvSpPr>
            <p:nvPr/>
          </p:nvSpPr>
          <p:spPr bwMode="auto">
            <a:xfrm>
              <a:off x="314874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27"/>
            <p:cNvSpPr>
              <a:spLocks noChangeShapeType="1"/>
            </p:cNvSpPr>
            <p:nvPr/>
          </p:nvSpPr>
          <p:spPr bwMode="auto">
            <a:xfrm>
              <a:off x="344837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29"/>
            <p:cNvSpPr>
              <a:spLocks noChangeShapeType="1"/>
            </p:cNvSpPr>
            <p:nvPr/>
          </p:nvSpPr>
          <p:spPr bwMode="auto">
            <a:xfrm>
              <a:off x="374800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31"/>
            <p:cNvSpPr>
              <a:spLocks noChangeShapeType="1"/>
            </p:cNvSpPr>
            <p:nvPr/>
          </p:nvSpPr>
          <p:spPr bwMode="auto">
            <a:xfrm>
              <a:off x="404764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33"/>
            <p:cNvSpPr>
              <a:spLocks noChangeShapeType="1"/>
            </p:cNvSpPr>
            <p:nvPr/>
          </p:nvSpPr>
          <p:spPr bwMode="auto">
            <a:xfrm>
              <a:off x="434727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35"/>
            <p:cNvSpPr>
              <a:spLocks noChangeShapeType="1"/>
            </p:cNvSpPr>
            <p:nvPr/>
          </p:nvSpPr>
          <p:spPr bwMode="auto">
            <a:xfrm>
              <a:off x="464691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37"/>
            <p:cNvSpPr>
              <a:spLocks noChangeShapeType="1"/>
            </p:cNvSpPr>
            <p:nvPr/>
          </p:nvSpPr>
          <p:spPr bwMode="auto">
            <a:xfrm>
              <a:off x="494654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39"/>
            <p:cNvSpPr>
              <a:spLocks noChangeShapeType="1"/>
            </p:cNvSpPr>
            <p:nvPr/>
          </p:nvSpPr>
          <p:spPr bwMode="auto">
            <a:xfrm>
              <a:off x="524617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41"/>
            <p:cNvSpPr>
              <a:spLocks noChangeShapeType="1"/>
            </p:cNvSpPr>
            <p:nvPr/>
          </p:nvSpPr>
          <p:spPr bwMode="auto">
            <a:xfrm>
              <a:off x="554581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43"/>
            <p:cNvSpPr>
              <a:spLocks noChangeShapeType="1"/>
            </p:cNvSpPr>
            <p:nvPr/>
          </p:nvSpPr>
          <p:spPr bwMode="auto">
            <a:xfrm>
              <a:off x="584544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45"/>
            <p:cNvSpPr>
              <a:spLocks noChangeShapeType="1"/>
            </p:cNvSpPr>
            <p:nvPr/>
          </p:nvSpPr>
          <p:spPr bwMode="auto">
            <a:xfrm>
              <a:off x="614508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47"/>
            <p:cNvSpPr>
              <a:spLocks noChangeShapeType="1"/>
            </p:cNvSpPr>
            <p:nvPr/>
          </p:nvSpPr>
          <p:spPr bwMode="auto">
            <a:xfrm>
              <a:off x="644471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51"/>
            <p:cNvSpPr>
              <a:spLocks noChangeShapeType="1"/>
            </p:cNvSpPr>
            <p:nvPr/>
          </p:nvSpPr>
          <p:spPr bwMode="auto">
            <a:xfrm>
              <a:off x="704398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52"/>
            <p:cNvSpPr>
              <a:spLocks noChangeShapeType="1"/>
            </p:cNvSpPr>
            <p:nvPr/>
          </p:nvSpPr>
          <p:spPr bwMode="auto">
            <a:xfrm>
              <a:off x="7193799" y="0"/>
              <a:ext cx="0" cy="121920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53"/>
            <p:cNvSpPr>
              <a:spLocks noChangeShapeType="1"/>
            </p:cNvSpPr>
            <p:nvPr/>
          </p:nvSpPr>
          <p:spPr bwMode="auto">
            <a:xfrm>
              <a:off x="734361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55"/>
            <p:cNvSpPr>
              <a:spLocks noChangeShapeType="1"/>
            </p:cNvSpPr>
            <p:nvPr/>
          </p:nvSpPr>
          <p:spPr bwMode="auto">
            <a:xfrm>
              <a:off x="764325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59"/>
            <p:cNvSpPr>
              <a:spLocks noChangeShapeType="1"/>
            </p:cNvSpPr>
            <p:nvPr/>
          </p:nvSpPr>
          <p:spPr bwMode="auto">
            <a:xfrm>
              <a:off x="824251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61"/>
            <p:cNvSpPr>
              <a:spLocks noChangeShapeType="1"/>
            </p:cNvSpPr>
            <p:nvPr/>
          </p:nvSpPr>
          <p:spPr bwMode="auto">
            <a:xfrm>
              <a:off x="854215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6"/>
            <p:cNvSpPr>
              <a:spLocks noChangeShapeType="1"/>
            </p:cNvSpPr>
            <p:nvPr/>
          </p:nvSpPr>
          <p:spPr bwMode="auto">
            <a:xfrm>
              <a:off x="30221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10"/>
            <p:cNvSpPr>
              <a:spLocks noChangeShapeType="1"/>
            </p:cNvSpPr>
            <p:nvPr/>
          </p:nvSpPr>
          <p:spPr bwMode="auto">
            <a:xfrm>
              <a:off x="90148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14"/>
            <p:cNvSpPr>
              <a:spLocks noChangeShapeType="1"/>
            </p:cNvSpPr>
            <p:nvPr/>
          </p:nvSpPr>
          <p:spPr bwMode="auto">
            <a:xfrm>
              <a:off x="150075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18"/>
            <p:cNvSpPr>
              <a:spLocks noChangeShapeType="1"/>
            </p:cNvSpPr>
            <p:nvPr/>
          </p:nvSpPr>
          <p:spPr bwMode="auto">
            <a:xfrm>
              <a:off x="210002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22"/>
            <p:cNvSpPr>
              <a:spLocks noChangeShapeType="1"/>
            </p:cNvSpPr>
            <p:nvPr/>
          </p:nvSpPr>
          <p:spPr bwMode="auto">
            <a:xfrm>
              <a:off x="269928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26"/>
            <p:cNvSpPr>
              <a:spLocks noChangeShapeType="1"/>
            </p:cNvSpPr>
            <p:nvPr/>
          </p:nvSpPr>
          <p:spPr bwMode="auto">
            <a:xfrm>
              <a:off x="329855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30"/>
            <p:cNvSpPr>
              <a:spLocks noChangeShapeType="1"/>
            </p:cNvSpPr>
            <p:nvPr/>
          </p:nvSpPr>
          <p:spPr bwMode="auto">
            <a:xfrm>
              <a:off x="389782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34"/>
            <p:cNvSpPr>
              <a:spLocks noChangeShapeType="1"/>
            </p:cNvSpPr>
            <p:nvPr/>
          </p:nvSpPr>
          <p:spPr bwMode="auto">
            <a:xfrm>
              <a:off x="449709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Line 38"/>
            <p:cNvSpPr>
              <a:spLocks noChangeShapeType="1"/>
            </p:cNvSpPr>
            <p:nvPr/>
          </p:nvSpPr>
          <p:spPr bwMode="auto">
            <a:xfrm>
              <a:off x="509636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Line 42"/>
            <p:cNvSpPr>
              <a:spLocks noChangeShapeType="1"/>
            </p:cNvSpPr>
            <p:nvPr/>
          </p:nvSpPr>
          <p:spPr bwMode="auto">
            <a:xfrm>
              <a:off x="569562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46"/>
            <p:cNvSpPr>
              <a:spLocks noChangeShapeType="1"/>
            </p:cNvSpPr>
            <p:nvPr/>
          </p:nvSpPr>
          <p:spPr bwMode="auto">
            <a:xfrm>
              <a:off x="629489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50"/>
            <p:cNvSpPr>
              <a:spLocks noChangeShapeType="1"/>
            </p:cNvSpPr>
            <p:nvPr/>
          </p:nvSpPr>
          <p:spPr bwMode="auto">
            <a:xfrm>
              <a:off x="689416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54"/>
            <p:cNvSpPr>
              <a:spLocks noChangeShapeType="1"/>
            </p:cNvSpPr>
            <p:nvPr/>
          </p:nvSpPr>
          <p:spPr bwMode="auto">
            <a:xfrm>
              <a:off x="749343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58"/>
            <p:cNvSpPr>
              <a:spLocks noChangeShapeType="1"/>
            </p:cNvSpPr>
            <p:nvPr/>
          </p:nvSpPr>
          <p:spPr bwMode="auto">
            <a:xfrm>
              <a:off x="809270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62"/>
            <p:cNvSpPr>
              <a:spLocks noChangeShapeType="1"/>
            </p:cNvSpPr>
            <p:nvPr/>
          </p:nvSpPr>
          <p:spPr bwMode="auto">
            <a:xfrm>
              <a:off x="869196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63"/>
            <p:cNvSpPr>
              <a:spLocks noChangeShapeType="1"/>
            </p:cNvSpPr>
            <p:nvPr/>
          </p:nvSpPr>
          <p:spPr bwMode="auto">
            <a:xfrm>
              <a:off x="884178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12"/>
            <p:cNvSpPr>
              <a:spLocks noChangeShapeType="1"/>
            </p:cNvSpPr>
            <p:nvPr/>
          </p:nvSpPr>
          <p:spPr bwMode="auto">
            <a:xfrm>
              <a:off x="1201119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16"/>
            <p:cNvSpPr>
              <a:spLocks noChangeShapeType="1"/>
            </p:cNvSpPr>
            <p:nvPr/>
          </p:nvSpPr>
          <p:spPr bwMode="auto">
            <a:xfrm>
              <a:off x="180038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20"/>
            <p:cNvSpPr>
              <a:spLocks noChangeShapeType="1"/>
            </p:cNvSpPr>
            <p:nvPr/>
          </p:nvSpPr>
          <p:spPr bwMode="auto">
            <a:xfrm>
              <a:off x="2399655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24"/>
            <p:cNvSpPr>
              <a:spLocks noChangeShapeType="1"/>
            </p:cNvSpPr>
            <p:nvPr/>
          </p:nvSpPr>
          <p:spPr bwMode="auto">
            <a:xfrm>
              <a:off x="2998923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28"/>
            <p:cNvSpPr>
              <a:spLocks noChangeShapeType="1"/>
            </p:cNvSpPr>
            <p:nvPr/>
          </p:nvSpPr>
          <p:spPr bwMode="auto">
            <a:xfrm>
              <a:off x="3598191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32"/>
            <p:cNvSpPr>
              <a:spLocks noChangeShapeType="1"/>
            </p:cNvSpPr>
            <p:nvPr/>
          </p:nvSpPr>
          <p:spPr bwMode="auto">
            <a:xfrm>
              <a:off x="4197459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36"/>
            <p:cNvSpPr>
              <a:spLocks noChangeShapeType="1"/>
            </p:cNvSpPr>
            <p:nvPr/>
          </p:nvSpPr>
          <p:spPr bwMode="auto">
            <a:xfrm>
              <a:off x="479672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40"/>
            <p:cNvSpPr>
              <a:spLocks noChangeShapeType="1"/>
            </p:cNvSpPr>
            <p:nvPr/>
          </p:nvSpPr>
          <p:spPr bwMode="auto">
            <a:xfrm>
              <a:off x="5395995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Line 44"/>
            <p:cNvSpPr>
              <a:spLocks noChangeShapeType="1"/>
            </p:cNvSpPr>
            <p:nvPr/>
          </p:nvSpPr>
          <p:spPr bwMode="auto">
            <a:xfrm>
              <a:off x="5995263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Line 48"/>
            <p:cNvSpPr>
              <a:spLocks noChangeShapeType="1"/>
            </p:cNvSpPr>
            <p:nvPr/>
          </p:nvSpPr>
          <p:spPr bwMode="auto">
            <a:xfrm>
              <a:off x="6594531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56"/>
            <p:cNvSpPr>
              <a:spLocks noChangeShapeType="1"/>
            </p:cNvSpPr>
            <p:nvPr/>
          </p:nvSpPr>
          <p:spPr bwMode="auto">
            <a:xfrm>
              <a:off x="779306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60"/>
            <p:cNvSpPr>
              <a:spLocks noChangeShapeType="1"/>
            </p:cNvSpPr>
            <p:nvPr/>
          </p:nvSpPr>
          <p:spPr bwMode="auto">
            <a:xfrm>
              <a:off x="8392335" y="903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64"/>
            <p:cNvSpPr>
              <a:spLocks noChangeShapeType="1"/>
            </p:cNvSpPr>
            <p:nvPr/>
          </p:nvSpPr>
          <p:spPr bwMode="auto">
            <a:xfrm>
              <a:off x="8991600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131587"/>
            <a:ext cx="1497330" cy="3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9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4" y="1555115"/>
            <a:ext cx="7172326" cy="4024074"/>
          </a:xfrm>
        </p:spPr>
        <p:txBody>
          <a:bodyPr/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C3 Cyber Discovery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914400"/>
            <a:ext cx="7239000" cy="457200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Add Secondary Title in Keysight Gray (28 Pt)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 userDrawn="1"/>
        </p:nvGrpSpPr>
        <p:grpSpPr>
          <a:xfrm>
            <a:off x="152400" y="401320"/>
            <a:ext cx="8839200" cy="1618488"/>
            <a:chOff x="152400" y="401320"/>
            <a:chExt cx="8839200" cy="1618488"/>
          </a:xfrm>
        </p:grpSpPr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15240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6"/>
            <p:cNvSpPr>
              <a:spLocks noChangeShapeType="1"/>
            </p:cNvSpPr>
            <p:nvPr/>
          </p:nvSpPr>
          <p:spPr bwMode="auto">
            <a:xfrm>
              <a:off x="30221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>
              <a:off x="45203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9"/>
            <p:cNvSpPr>
              <a:spLocks noChangeShapeType="1"/>
            </p:cNvSpPr>
            <p:nvPr/>
          </p:nvSpPr>
          <p:spPr bwMode="auto">
            <a:xfrm>
              <a:off x="75166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0"/>
            <p:cNvSpPr>
              <a:spLocks noChangeShapeType="1"/>
            </p:cNvSpPr>
            <p:nvPr/>
          </p:nvSpPr>
          <p:spPr bwMode="auto">
            <a:xfrm>
              <a:off x="90148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11"/>
            <p:cNvSpPr>
              <a:spLocks noChangeShapeType="1"/>
            </p:cNvSpPr>
            <p:nvPr/>
          </p:nvSpPr>
          <p:spPr bwMode="auto">
            <a:xfrm>
              <a:off x="105130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12"/>
            <p:cNvSpPr>
              <a:spLocks noChangeShapeType="1"/>
            </p:cNvSpPr>
            <p:nvPr/>
          </p:nvSpPr>
          <p:spPr bwMode="auto">
            <a:xfrm>
              <a:off x="120111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13"/>
            <p:cNvSpPr>
              <a:spLocks noChangeShapeType="1"/>
            </p:cNvSpPr>
            <p:nvPr/>
          </p:nvSpPr>
          <p:spPr bwMode="auto">
            <a:xfrm>
              <a:off x="135093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14"/>
            <p:cNvSpPr>
              <a:spLocks noChangeShapeType="1"/>
            </p:cNvSpPr>
            <p:nvPr/>
          </p:nvSpPr>
          <p:spPr bwMode="auto">
            <a:xfrm>
              <a:off x="150075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15"/>
            <p:cNvSpPr>
              <a:spLocks noChangeShapeType="1"/>
            </p:cNvSpPr>
            <p:nvPr/>
          </p:nvSpPr>
          <p:spPr bwMode="auto">
            <a:xfrm>
              <a:off x="165057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16"/>
            <p:cNvSpPr>
              <a:spLocks noChangeShapeType="1"/>
            </p:cNvSpPr>
            <p:nvPr/>
          </p:nvSpPr>
          <p:spPr bwMode="auto">
            <a:xfrm>
              <a:off x="180038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17"/>
            <p:cNvSpPr>
              <a:spLocks noChangeShapeType="1"/>
            </p:cNvSpPr>
            <p:nvPr/>
          </p:nvSpPr>
          <p:spPr bwMode="auto">
            <a:xfrm>
              <a:off x="195020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18"/>
            <p:cNvSpPr>
              <a:spLocks noChangeShapeType="1"/>
            </p:cNvSpPr>
            <p:nvPr/>
          </p:nvSpPr>
          <p:spPr bwMode="auto">
            <a:xfrm>
              <a:off x="210002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19"/>
            <p:cNvSpPr>
              <a:spLocks noChangeShapeType="1"/>
            </p:cNvSpPr>
            <p:nvPr/>
          </p:nvSpPr>
          <p:spPr bwMode="auto">
            <a:xfrm>
              <a:off x="224983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20"/>
            <p:cNvSpPr>
              <a:spLocks noChangeShapeType="1"/>
            </p:cNvSpPr>
            <p:nvPr/>
          </p:nvSpPr>
          <p:spPr bwMode="auto">
            <a:xfrm>
              <a:off x="239965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21"/>
            <p:cNvSpPr>
              <a:spLocks noChangeShapeType="1"/>
            </p:cNvSpPr>
            <p:nvPr/>
          </p:nvSpPr>
          <p:spPr bwMode="auto">
            <a:xfrm>
              <a:off x="254947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22"/>
            <p:cNvSpPr>
              <a:spLocks noChangeShapeType="1"/>
            </p:cNvSpPr>
            <p:nvPr/>
          </p:nvSpPr>
          <p:spPr bwMode="auto">
            <a:xfrm>
              <a:off x="269928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23"/>
            <p:cNvSpPr>
              <a:spLocks noChangeShapeType="1"/>
            </p:cNvSpPr>
            <p:nvPr/>
          </p:nvSpPr>
          <p:spPr bwMode="auto">
            <a:xfrm>
              <a:off x="284910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24"/>
            <p:cNvSpPr>
              <a:spLocks noChangeShapeType="1"/>
            </p:cNvSpPr>
            <p:nvPr/>
          </p:nvSpPr>
          <p:spPr bwMode="auto">
            <a:xfrm>
              <a:off x="299892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25"/>
            <p:cNvSpPr>
              <a:spLocks noChangeShapeType="1"/>
            </p:cNvSpPr>
            <p:nvPr/>
          </p:nvSpPr>
          <p:spPr bwMode="auto">
            <a:xfrm>
              <a:off x="314874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26"/>
            <p:cNvSpPr>
              <a:spLocks noChangeShapeType="1"/>
            </p:cNvSpPr>
            <p:nvPr/>
          </p:nvSpPr>
          <p:spPr bwMode="auto">
            <a:xfrm>
              <a:off x="329855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27"/>
            <p:cNvSpPr>
              <a:spLocks noChangeShapeType="1"/>
            </p:cNvSpPr>
            <p:nvPr/>
          </p:nvSpPr>
          <p:spPr bwMode="auto">
            <a:xfrm>
              <a:off x="344837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28"/>
            <p:cNvSpPr>
              <a:spLocks noChangeShapeType="1"/>
            </p:cNvSpPr>
            <p:nvPr/>
          </p:nvSpPr>
          <p:spPr bwMode="auto">
            <a:xfrm>
              <a:off x="359819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29"/>
            <p:cNvSpPr>
              <a:spLocks noChangeShapeType="1"/>
            </p:cNvSpPr>
            <p:nvPr/>
          </p:nvSpPr>
          <p:spPr bwMode="auto">
            <a:xfrm>
              <a:off x="374800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30"/>
            <p:cNvSpPr>
              <a:spLocks noChangeShapeType="1"/>
            </p:cNvSpPr>
            <p:nvPr/>
          </p:nvSpPr>
          <p:spPr bwMode="auto">
            <a:xfrm>
              <a:off x="389782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31"/>
            <p:cNvSpPr>
              <a:spLocks noChangeShapeType="1"/>
            </p:cNvSpPr>
            <p:nvPr/>
          </p:nvSpPr>
          <p:spPr bwMode="auto">
            <a:xfrm>
              <a:off x="404764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32"/>
            <p:cNvSpPr>
              <a:spLocks noChangeShapeType="1"/>
            </p:cNvSpPr>
            <p:nvPr/>
          </p:nvSpPr>
          <p:spPr bwMode="auto">
            <a:xfrm>
              <a:off x="419745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33"/>
            <p:cNvSpPr>
              <a:spLocks noChangeShapeType="1"/>
            </p:cNvSpPr>
            <p:nvPr/>
          </p:nvSpPr>
          <p:spPr bwMode="auto">
            <a:xfrm>
              <a:off x="434727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34"/>
            <p:cNvSpPr>
              <a:spLocks noChangeShapeType="1"/>
            </p:cNvSpPr>
            <p:nvPr/>
          </p:nvSpPr>
          <p:spPr bwMode="auto">
            <a:xfrm>
              <a:off x="449709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35"/>
            <p:cNvSpPr>
              <a:spLocks noChangeShapeType="1"/>
            </p:cNvSpPr>
            <p:nvPr/>
          </p:nvSpPr>
          <p:spPr bwMode="auto">
            <a:xfrm>
              <a:off x="464691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36"/>
            <p:cNvSpPr>
              <a:spLocks noChangeShapeType="1"/>
            </p:cNvSpPr>
            <p:nvPr/>
          </p:nvSpPr>
          <p:spPr bwMode="auto">
            <a:xfrm>
              <a:off x="479672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37"/>
            <p:cNvSpPr>
              <a:spLocks noChangeShapeType="1"/>
            </p:cNvSpPr>
            <p:nvPr/>
          </p:nvSpPr>
          <p:spPr bwMode="auto">
            <a:xfrm>
              <a:off x="494654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38"/>
            <p:cNvSpPr>
              <a:spLocks noChangeShapeType="1"/>
            </p:cNvSpPr>
            <p:nvPr/>
          </p:nvSpPr>
          <p:spPr bwMode="auto">
            <a:xfrm>
              <a:off x="509636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39"/>
            <p:cNvSpPr>
              <a:spLocks noChangeShapeType="1"/>
            </p:cNvSpPr>
            <p:nvPr/>
          </p:nvSpPr>
          <p:spPr bwMode="auto">
            <a:xfrm>
              <a:off x="524617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40"/>
            <p:cNvSpPr>
              <a:spLocks noChangeShapeType="1"/>
            </p:cNvSpPr>
            <p:nvPr/>
          </p:nvSpPr>
          <p:spPr bwMode="auto">
            <a:xfrm>
              <a:off x="539599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41"/>
            <p:cNvSpPr>
              <a:spLocks noChangeShapeType="1"/>
            </p:cNvSpPr>
            <p:nvPr/>
          </p:nvSpPr>
          <p:spPr bwMode="auto">
            <a:xfrm>
              <a:off x="554581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42"/>
            <p:cNvSpPr>
              <a:spLocks noChangeShapeType="1"/>
            </p:cNvSpPr>
            <p:nvPr/>
          </p:nvSpPr>
          <p:spPr bwMode="auto">
            <a:xfrm>
              <a:off x="569562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43"/>
            <p:cNvSpPr>
              <a:spLocks noChangeShapeType="1"/>
            </p:cNvSpPr>
            <p:nvPr/>
          </p:nvSpPr>
          <p:spPr bwMode="auto">
            <a:xfrm>
              <a:off x="584544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44"/>
            <p:cNvSpPr>
              <a:spLocks noChangeShapeType="1"/>
            </p:cNvSpPr>
            <p:nvPr/>
          </p:nvSpPr>
          <p:spPr bwMode="auto">
            <a:xfrm>
              <a:off x="599526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45"/>
            <p:cNvSpPr>
              <a:spLocks noChangeShapeType="1"/>
            </p:cNvSpPr>
            <p:nvPr/>
          </p:nvSpPr>
          <p:spPr bwMode="auto">
            <a:xfrm>
              <a:off x="614508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46"/>
            <p:cNvSpPr>
              <a:spLocks noChangeShapeType="1"/>
            </p:cNvSpPr>
            <p:nvPr/>
          </p:nvSpPr>
          <p:spPr bwMode="auto">
            <a:xfrm>
              <a:off x="629489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47"/>
            <p:cNvSpPr>
              <a:spLocks noChangeShapeType="1"/>
            </p:cNvSpPr>
            <p:nvPr/>
          </p:nvSpPr>
          <p:spPr bwMode="auto">
            <a:xfrm>
              <a:off x="644471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48"/>
            <p:cNvSpPr>
              <a:spLocks noChangeShapeType="1"/>
            </p:cNvSpPr>
            <p:nvPr/>
          </p:nvSpPr>
          <p:spPr bwMode="auto">
            <a:xfrm>
              <a:off x="659453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50"/>
            <p:cNvSpPr>
              <a:spLocks noChangeShapeType="1"/>
            </p:cNvSpPr>
            <p:nvPr/>
          </p:nvSpPr>
          <p:spPr bwMode="auto">
            <a:xfrm>
              <a:off x="689416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51"/>
            <p:cNvSpPr>
              <a:spLocks noChangeShapeType="1"/>
            </p:cNvSpPr>
            <p:nvPr/>
          </p:nvSpPr>
          <p:spPr bwMode="auto">
            <a:xfrm>
              <a:off x="704398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52"/>
            <p:cNvSpPr>
              <a:spLocks noChangeShapeType="1"/>
            </p:cNvSpPr>
            <p:nvPr/>
          </p:nvSpPr>
          <p:spPr bwMode="auto">
            <a:xfrm>
              <a:off x="719379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53"/>
            <p:cNvSpPr>
              <a:spLocks noChangeShapeType="1"/>
            </p:cNvSpPr>
            <p:nvPr/>
          </p:nvSpPr>
          <p:spPr bwMode="auto">
            <a:xfrm>
              <a:off x="734361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54"/>
            <p:cNvSpPr>
              <a:spLocks noChangeShapeType="1"/>
            </p:cNvSpPr>
            <p:nvPr/>
          </p:nvSpPr>
          <p:spPr bwMode="auto">
            <a:xfrm>
              <a:off x="749343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55"/>
            <p:cNvSpPr>
              <a:spLocks noChangeShapeType="1"/>
            </p:cNvSpPr>
            <p:nvPr/>
          </p:nvSpPr>
          <p:spPr bwMode="auto">
            <a:xfrm>
              <a:off x="764325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56"/>
            <p:cNvSpPr>
              <a:spLocks noChangeShapeType="1"/>
            </p:cNvSpPr>
            <p:nvPr/>
          </p:nvSpPr>
          <p:spPr bwMode="auto">
            <a:xfrm>
              <a:off x="779306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58"/>
            <p:cNvSpPr>
              <a:spLocks noChangeShapeType="1"/>
            </p:cNvSpPr>
            <p:nvPr/>
          </p:nvSpPr>
          <p:spPr bwMode="auto">
            <a:xfrm>
              <a:off x="809270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59"/>
            <p:cNvSpPr>
              <a:spLocks noChangeShapeType="1"/>
            </p:cNvSpPr>
            <p:nvPr/>
          </p:nvSpPr>
          <p:spPr bwMode="auto">
            <a:xfrm>
              <a:off x="824251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60"/>
            <p:cNvSpPr>
              <a:spLocks noChangeShapeType="1"/>
            </p:cNvSpPr>
            <p:nvPr/>
          </p:nvSpPr>
          <p:spPr bwMode="auto">
            <a:xfrm>
              <a:off x="8392335" y="40433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61"/>
            <p:cNvSpPr>
              <a:spLocks noChangeShapeType="1"/>
            </p:cNvSpPr>
            <p:nvPr/>
          </p:nvSpPr>
          <p:spPr bwMode="auto">
            <a:xfrm>
              <a:off x="854215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62"/>
            <p:cNvSpPr>
              <a:spLocks noChangeShapeType="1"/>
            </p:cNvSpPr>
            <p:nvPr/>
          </p:nvSpPr>
          <p:spPr bwMode="auto">
            <a:xfrm>
              <a:off x="869196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63"/>
            <p:cNvSpPr>
              <a:spLocks noChangeShapeType="1"/>
            </p:cNvSpPr>
            <p:nvPr/>
          </p:nvSpPr>
          <p:spPr bwMode="auto">
            <a:xfrm>
              <a:off x="884178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64"/>
            <p:cNvSpPr>
              <a:spLocks noChangeShapeType="1"/>
            </p:cNvSpPr>
            <p:nvPr/>
          </p:nvSpPr>
          <p:spPr bwMode="auto">
            <a:xfrm>
              <a:off x="899160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8"/>
            <p:cNvSpPr>
              <a:spLocks noChangeShapeType="1"/>
            </p:cNvSpPr>
            <p:nvPr/>
          </p:nvSpPr>
          <p:spPr bwMode="auto">
            <a:xfrm>
              <a:off x="601851" y="401320"/>
              <a:ext cx="0" cy="161848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49"/>
            <p:cNvSpPr>
              <a:spLocks noChangeShapeType="1"/>
            </p:cNvSpPr>
            <p:nvPr/>
          </p:nvSpPr>
          <p:spPr bwMode="auto">
            <a:xfrm>
              <a:off x="6744348" y="401320"/>
              <a:ext cx="0" cy="161848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57"/>
            <p:cNvSpPr>
              <a:spLocks noChangeShapeType="1"/>
            </p:cNvSpPr>
            <p:nvPr/>
          </p:nvSpPr>
          <p:spPr bwMode="auto">
            <a:xfrm>
              <a:off x="7942884" y="401320"/>
              <a:ext cx="0" cy="161848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1840" y="1353820"/>
            <a:ext cx="5709920" cy="73787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Agenda or Section Slide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4" y="2598419"/>
            <a:ext cx="6004375" cy="3041729"/>
          </a:xfrm>
        </p:spPr>
        <p:txBody>
          <a:bodyPr/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5940" y="1580515"/>
            <a:ext cx="1038860" cy="464185"/>
          </a:xfrm>
        </p:spPr>
        <p:txBody>
          <a:bodyPr/>
          <a:lstStyle>
            <a:lvl1pPr>
              <a:defRPr>
                <a:solidFill>
                  <a:srgbClr val="E90029"/>
                </a:solidFill>
              </a:defRPr>
            </a:lvl1pPr>
          </a:lstStyle>
          <a:p>
            <a:r>
              <a:rPr lang="en-US" smtClean="0"/>
              <a:t>C3 Cyber Discovery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6288" y="1679575"/>
            <a:ext cx="275272" cy="365125"/>
          </a:xfrm>
        </p:spPr>
        <p:txBody>
          <a:bodyPr/>
          <a:lstStyle>
            <a:lvl1pPr>
              <a:defRPr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5" name="Picture 1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131587"/>
            <a:ext cx="1497330" cy="346050"/>
          </a:xfrm>
          <a:prstGeom prst="rect">
            <a:avLst/>
          </a:prstGeom>
        </p:spPr>
      </p:pic>
      <p:sp>
        <p:nvSpPr>
          <p:cNvPr id="136" name="TextBox 135"/>
          <p:cNvSpPr txBox="1"/>
          <p:nvPr userDrawn="1"/>
        </p:nvSpPr>
        <p:spPr>
          <a:xfrm>
            <a:off x="8084820" y="1892351"/>
            <a:ext cx="269304" cy="15234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dirty="0" smtClean="0">
                <a:solidFill>
                  <a:srgbClr val="E90029"/>
                </a:solidFill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204629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562101"/>
            <a:ext cx="3819525" cy="407670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62101"/>
            <a:ext cx="3822192" cy="407670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C3 Cyber Discovery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914400"/>
            <a:ext cx="7239000" cy="4572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Add Secondary Title in Keysight Gray (28 Pt)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382219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912301"/>
            <a:ext cx="3822192" cy="373602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76800" y="1211580"/>
            <a:ext cx="3822192" cy="639762"/>
          </a:xfrm>
        </p:spPr>
        <p:txBody>
          <a:bodyPr anchor="b"/>
          <a:lstStyle>
            <a:lvl1pPr marL="0" indent="0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1912301"/>
            <a:ext cx="3822192" cy="373602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90029"/>
                </a:solidFill>
              </a:defRPr>
            </a:lvl1pPr>
          </a:lstStyle>
          <a:p>
            <a:r>
              <a:rPr lang="en-US" smtClean="0"/>
              <a:t>C3 Cyber Discovery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1840" y="400050"/>
            <a:ext cx="7192010" cy="5143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474" y="1555115"/>
            <a:ext cx="7172326" cy="4024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85940" y="6029960"/>
            <a:ext cx="1038860" cy="46418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r>
              <a:rPr lang="en-US" smtClean="0"/>
              <a:t>C3 Cyber Discovery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6288" y="6129020"/>
            <a:ext cx="27527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131587"/>
            <a:ext cx="1497330" cy="346050"/>
          </a:xfrm>
          <a:prstGeom prst="rect">
            <a:avLst/>
          </a:prstGeom>
        </p:spPr>
      </p:pic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6742655" y="6052820"/>
            <a:ext cx="0" cy="403390"/>
          </a:xfrm>
          <a:prstGeom prst="line">
            <a:avLst/>
          </a:prstGeom>
          <a:noFill/>
          <a:ln w="6350" cap="flat">
            <a:solidFill>
              <a:srgbClr val="E9002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7941580" y="6052820"/>
            <a:ext cx="0" cy="403390"/>
          </a:xfrm>
          <a:prstGeom prst="line">
            <a:avLst/>
          </a:prstGeom>
          <a:noFill/>
          <a:ln w="6350" cap="flat">
            <a:solidFill>
              <a:srgbClr val="E9002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8084820" y="6341796"/>
            <a:ext cx="269304" cy="15234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dirty="0" smtClean="0">
                <a:solidFill>
                  <a:srgbClr val="E90029"/>
                </a:solidFill>
              </a:rPr>
              <a:t>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9" r:id="rId2"/>
    <p:sldLayoutId id="2147483668" r:id="rId3"/>
    <p:sldLayoutId id="2147483659" r:id="rId4"/>
    <p:sldLayoutId id="2147483662" r:id="rId5"/>
    <p:sldLayoutId id="2147483650" r:id="rId6"/>
    <p:sldLayoutId id="2147483656" r:id="rId7"/>
    <p:sldLayoutId id="2147483652" r:id="rId8"/>
    <p:sldLayoutId id="2147483653" r:id="rId9"/>
    <p:sldLayoutId id="2147483663" r:id="rId10"/>
    <p:sldLayoutId id="2147483671" r:id="rId11"/>
    <p:sldLayoutId id="2147483665" r:id="rId12"/>
    <p:sldLayoutId id="2147483672" r:id="rId13"/>
    <p:sldLayoutId id="2147483654" r:id="rId14"/>
    <p:sldLayoutId id="214748365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E90029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87375" indent="-169863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55575" algn="l" defTabSz="893763" rtl="0" eaLnBrk="1" latinLnBrk="0" hangingPunct="1">
        <a:spcBef>
          <a:spcPts val="600"/>
        </a:spcBef>
        <a:buClr>
          <a:srgbClr val="9C9C9C"/>
        </a:buClr>
        <a:buFont typeface="Arial" panose="020B0604020202020204" pitchFamily="34" charset="0"/>
        <a:buChar char="-"/>
        <a:defRPr sz="1800" kern="1200">
          <a:solidFill>
            <a:srgbClr val="9C9C9C"/>
          </a:solidFill>
          <a:latin typeface="+mn-lt"/>
          <a:ea typeface="+mn-ea"/>
          <a:cs typeface="+mn-cs"/>
        </a:defRPr>
      </a:lvl3pPr>
      <a:lvl4pPr marL="1177925" indent="-161925" algn="l" defTabSz="914400" rtl="0" eaLnBrk="1" latinLnBrk="0" hangingPunct="1">
        <a:spcBef>
          <a:spcPts val="4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171450" algn="l" defTabSz="914400" rtl="0" eaLnBrk="1" latinLnBrk="0" hangingPunct="1">
        <a:spcBef>
          <a:spcPts val="300"/>
        </a:spcBef>
        <a:buFont typeface="Arial" pitchFamily="34" charset="0"/>
        <a:buChar char="-"/>
        <a:defRPr sz="1400" kern="1200">
          <a:solidFill>
            <a:srgbClr val="9C9C9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9142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301625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503363"/>
            <a:ext cx="8686800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7543800" y="6534150"/>
            <a:ext cx="1371600" cy="1190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600" kern="1200">
                <a:solidFill>
                  <a:srgbClr val="BFE0F4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6C091C-FD56-4FF8-81E4-56CC0EB190CB}" type="datetime1">
              <a:rPr lang="en-US" smtClean="0"/>
              <a:t>10/28/2014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6858000" y="6392863"/>
            <a:ext cx="2057400" cy="1190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rgbClr val="BFE0F4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C3 Cyber Discovery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456613" y="6675438"/>
            <a:ext cx="458787" cy="1190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600" kern="1200">
                <a:solidFill>
                  <a:srgbClr val="BFE0F4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t>Page </a:t>
            </a:r>
            <a:fld id="{4296AFAD-75D2-4717-B98F-56BB61E850A1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/>
          </a:p>
        </p:txBody>
      </p:sp>
      <p:pic>
        <p:nvPicPr>
          <p:cNvPr id="3080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99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hd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Narrow" pitchFamily="34" charset="0"/>
          <a:cs typeface="Arial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Narrow" pitchFamily="34" charset="0"/>
          <a:cs typeface="Arial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Narrow" pitchFamily="34" charset="0"/>
          <a:cs typeface="Arial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Narrow" pitchFamily="34" charset="0"/>
          <a:cs typeface="Arial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defTabSz="685800" rtl="0" eaLnBrk="0" fontAlgn="base" hangingPunct="0">
        <a:spcBef>
          <a:spcPts val="1200"/>
        </a:spcBef>
        <a:spcAft>
          <a:spcPct val="0"/>
        </a:spcAft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2563" indent="-182563" algn="l" defTabSz="685800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82588" indent="-182563" algn="l" defTabSz="685800" rtl="0" eaLnBrk="0" fontAlgn="base" hangingPunct="0">
        <a:spcBef>
          <a:spcPts val="600"/>
        </a:spcBef>
        <a:spcAft>
          <a:spcPct val="0"/>
        </a:spcAft>
        <a:buFont typeface="Arial" charset="0"/>
        <a:buChar char="-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47688" indent="-182563" algn="l" defTabSz="685800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30250" indent="-182563" algn="l" defTabSz="685800" rtl="0" eaLnBrk="0" fontAlgn="base" hangingPunct="0">
        <a:spcBef>
          <a:spcPts val="600"/>
        </a:spcBef>
        <a:spcAft>
          <a:spcPct val="0"/>
        </a:spcAft>
        <a:buFont typeface="Arial" charset="0"/>
        <a:buChar char="-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C3E Malicious Cyber Discovery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Doug Carson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August </a:t>
            </a:r>
            <a:r>
              <a:rPr lang="en-US" dirty="0"/>
              <a:t>7,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81008" y="6490156"/>
            <a:ext cx="18533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EMG material rebranded to Keysight</a:t>
            </a:r>
          </a:p>
        </p:txBody>
      </p:sp>
    </p:spTree>
    <p:extLst>
      <p:ext uri="{BB962C8B-B14F-4D97-AF65-F5344CB8AC3E}">
        <p14:creationId xmlns:p14="http://schemas.microsoft.com/office/powerpoint/2010/main" val="36909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Accelerated Processing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C3 Cyber Discovery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76CC5-45CB-4597-A6EC-9A7B1CA49A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953338"/>
              </p:ext>
            </p:extLst>
          </p:nvPr>
        </p:nvGraphicFramePr>
        <p:xfrm>
          <a:off x="609600" y="1321568"/>
          <a:ext cx="4114799" cy="437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5FFF7"/>
              </a:clrFrom>
              <a:clrTo>
                <a:srgbClr val="F5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5476" y="1140419"/>
            <a:ext cx="1531242" cy="22354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66509" y="4757564"/>
            <a:ext cx="3103841" cy="95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 rot="3440260">
            <a:off x="6536078" y="4704981"/>
            <a:ext cx="144410" cy="12330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152309" y="5062363"/>
            <a:ext cx="86612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237909" y="4301654"/>
            <a:ext cx="330612" cy="457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PE</a:t>
            </a:r>
          </a:p>
          <a:p>
            <a:pPr algn="ctr"/>
            <a:r>
              <a:rPr lang="en-GB" sz="800" dirty="0"/>
              <a:t>1</a:t>
            </a:r>
            <a:endParaRPr lang="en-US" sz="800" dirty="0"/>
          </a:p>
        </p:txBody>
      </p:sp>
      <p:sp>
        <p:nvSpPr>
          <p:cNvPr id="16" name="Rectangle 15"/>
          <p:cNvSpPr/>
          <p:nvPr/>
        </p:nvSpPr>
        <p:spPr>
          <a:xfrm>
            <a:off x="5695109" y="4009769"/>
            <a:ext cx="330612" cy="457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PE</a:t>
            </a:r>
          </a:p>
          <a:p>
            <a:pPr algn="ctr"/>
            <a:r>
              <a:rPr lang="en-GB" sz="800" dirty="0" smtClean="0"/>
              <a:t>2</a:t>
            </a:r>
            <a:endParaRPr lang="en-US" sz="800" dirty="0"/>
          </a:p>
        </p:txBody>
      </p:sp>
      <p:sp>
        <p:nvSpPr>
          <p:cNvPr id="17" name="Rectangle 16"/>
          <p:cNvSpPr/>
          <p:nvPr/>
        </p:nvSpPr>
        <p:spPr>
          <a:xfrm>
            <a:off x="6139431" y="3552569"/>
            <a:ext cx="330612" cy="457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PE</a:t>
            </a:r>
          </a:p>
          <a:p>
            <a:pPr algn="ctr"/>
            <a:r>
              <a:rPr lang="en-GB" sz="800" dirty="0" smtClean="0"/>
              <a:t>3</a:t>
            </a:r>
            <a:endParaRPr lang="en-US" sz="800" dirty="0"/>
          </a:p>
        </p:txBody>
      </p:sp>
      <p:sp>
        <p:nvSpPr>
          <p:cNvPr id="18" name="Rectangle 17"/>
          <p:cNvSpPr/>
          <p:nvPr/>
        </p:nvSpPr>
        <p:spPr>
          <a:xfrm>
            <a:off x="6590192" y="3216772"/>
            <a:ext cx="330612" cy="457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PE</a:t>
            </a:r>
          </a:p>
          <a:p>
            <a:pPr algn="ctr"/>
            <a:r>
              <a:rPr lang="en-GB" sz="800" dirty="0"/>
              <a:t>4</a:t>
            </a:r>
            <a:endParaRPr lang="en-US" sz="800" dirty="0"/>
          </a:p>
        </p:txBody>
      </p:sp>
      <p:sp>
        <p:nvSpPr>
          <p:cNvPr id="19" name="Rectangle 18"/>
          <p:cNvSpPr/>
          <p:nvPr/>
        </p:nvSpPr>
        <p:spPr>
          <a:xfrm>
            <a:off x="7040953" y="2880975"/>
            <a:ext cx="330612" cy="457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PE</a:t>
            </a:r>
          </a:p>
          <a:p>
            <a:pPr algn="ctr"/>
            <a:r>
              <a:rPr lang="en-GB" sz="800" dirty="0" smtClean="0"/>
              <a:t>5</a:t>
            </a:r>
            <a:endParaRPr lang="en-US" sz="800" dirty="0"/>
          </a:p>
        </p:txBody>
      </p:sp>
      <p:cxnSp>
        <p:nvCxnSpPr>
          <p:cNvPr id="20" name="Straight Arrow Connector 19"/>
          <p:cNvCxnSpPr>
            <a:endCxn id="15" idx="2"/>
          </p:cNvCxnSpPr>
          <p:nvPr/>
        </p:nvCxnSpPr>
        <p:spPr>
          <a:xfrm flipH="1" flipV="1">
            <a:off x="5403215" y="4758854"/>
            <a:ext cx="749094" cy="836909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6" idx="2"/>
          </p:cNvCxnSpPr>
          <p:nvPr/>
        </p:nvCxnSpPr>
        <p:spPr>
          <a:xfrm flipH="1" flipV="1">
            <a:off x="5860415" y="4466969"/>
            <a:ext cx="526933" cy="990600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7" idx="2"/>
          </p:cNvCxnSpPr>
          <p:nvPr/>
        </p:nvCxnSpPr>
        <p:spPr>
          <a:xfrm flipH="1" flipV="1">
            <a:off x="6304737" y="4009769"/>
            <a:ext cx="303546" cy="1311721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8" idx="2"/>
          </p:cNvCxnSpPr>
          <p:nvPr/>
        </p:nvCxnSpPr>
        <p:spPr>
          <a:xfrm flipH="1" flipV="1">
            <a:off x="6755498" y="3673972"/>
            <a:ext cx="82611" cy="1483760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9" idx="2"/>
          </p:cNvCxnSpPr>
          <p:nvPr/>
        </p:nvCxnSpPr>
        <p:spPr>
          <a:xfrm flipV="1">
            <a:off x="7040953" y="3338175"/>
            <a:ext cx="165306" cy="1724188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6" idx="1"/>
          </p:cNvCxnSpPr>
          <p:nvPr/>
        </p:nvCxnSpPr>
        <p:spPr>
          <a:xfrm flipV="1">
            <a:off x="5568521" y="4238369"/>
            <a:ext cx="126588" cy="291885"/>
          </a:xfrm>
          <a:prstGeom prst="line">
            <a:avLst/>
          </a:prstGeom>
          <a:ln w="28575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6" idx="3"/>
            <a:endCxn id="17" idx="1"/>
          </p:cNvCxnSpPr>
          <p:nvPr/>
        </p:nvCxnSpPr>
        <p:spPr>
          <a:xfrm flipV="1">
            <a:off x="6025721" y="3781169"/>
            <a:ext cx="113710" cy="457200"/>
          </a:xfrm>
          <a:prstGeom prst="line">
            <a:avLst/>
          </a:prstGeom>
          <a:ln w="28575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7" idx="3"/>
            <a:endCxn id="18" idx="1"/>
          </p:cNvCxnSpPr>
          <p:nvPr/>
        </p:nvCxnSpPr>
        <p:spPr>
          <a:xfrm flipV="1">
            <a:off x="6470043" y="3445372"/>
            <a:ext cx="120149" cy="335797"/>
          </a:xfrm>
          <a:prstGeom prst="line">
            <a:avLst/>
          </a:prstGeom>
          <a:ln w="28575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8" idx="3"/>
            <a:endCxn id="19" idx="1"/>
          </p:cNvCxnSpPr>
          <p:nvPr/>
        </p:nvCxnSpPr>
        <p:spPr>
          <a:xfrm flipV="1">
            <a:off x="6920804" y="3109575"/>
            <a:ext cx="120149" cy="335797"/>
          </a:xfrm>
          <a:prstGeom prst="line">
            <a:avLst/>
          </a:prstGeom>
          <a:ln w="28575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166269" y="4758854"/>
            <a:ext cx="1119640" cy="30350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172614" y="3074705"/>
            <a:ext cx="676937" cy="1828800"/>
          </a:xfrm>
          <a:custGeom>
            <a:avLst/>
            <a:gdLst>
              <a:gd name="connsiteX0" fmla="*/ 0 w 676937"/>
              <a:gd name="connsiteY0" fmla="*/ 1828800 h 1828800"/>
              <a:gd name="connsiteX1" fmla="*/ 674176 w 676937"/>
              <a:gd name="connsiteY1" fmla="*/ 999641 h 1828800"/>
              <a:gd name="connsiteX2" fmla="*/ 193729 w 676937"/>
              <a:gd name="connsiteY2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937" h="1828800">
                <a:moveTo>
                  <a:pt x="0" y="1828800"/>
                </a:moveTo>
                <a:cubicBezTo>
                  <a:pt x="320944" y="1566620"/>
                  <a:pt x="641888" y="1304441"/>
                  <a:pt x="674176" y="999641"/>
                </a:cubicBezTo>
                <a:cubicBezTo>
                  <a:pt x="706464" y="694841"/>
                  <a:pt x="450096" y="347420"/>
                  <a:pt x="193729" y="0"/>
                </a:cubicBezTo>
              </a:path>
            </a:pathLst>
          </a:custGeom>
          <a:noFill/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485251" y="2745190"/>
            <a:ext cx="158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Systolic Array</a:t>
            </a:r>
            <a:endParaRPr lang="en-US" dirty="0"/>
          </a:p>
        </p:txBody>
      </p:sp>
      <p:sp>
        <p:nvSpPr>
          <p:cNvPr id="32" name="Up Arrow 31"/>
          <p:cNvSpPr/>
          <p:nvPr/>
        </p:nvSpPr>
        <p:spPr>
          <a:xfrm>
            <a:off x="5288915" y="3893151"/>
            <a:ext cx="228600" cy="408503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628490" y="1729376"/>
            <a:ext cx="1776457" cy="1057486"/>
          </a:xfrm>
          <a:custGeom>
            <a:avLst/>
            <a:gdLst>
              <a:gd name="connsiteX0" fmla="*/ 1600200 w 1776457"/>
              <a:gd name="connsiteY0" fmla="*/ 1057486 h 1057486"/>
              <a:gd name="connsiteX1" fmla="*/ 1628775 w 1776457"/>
              <a:gd name="connsiteY1" fmla="*/ 28786 h 1057486"/>
              <a:gd name="connsiteX2" fmla="*/ 0 w 1776457"/>
              <a:gd name="connsiteY2" fmla="*/ 385974 h 105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6457" h="1057486">
                <a:moveTo>
                  <a:pt x="1600200" y="1057486"/>
                </a:moveTo>
                <a:cubicBezTo>
                  <a:pt x="1747837" y="599095"/>
                  <a:pt x="1895475" y="140705"/>
                  <a:pt x="1628775" y="28786"/>
                </a:cubicBezTo>
                <a:cubicBezTo>
                  <a:pt x="1362075" y="-83133"/>
                  <a:pt x="681037" y="151420"/>
                  <a:pt x="0" y="385974"/>
                </a:cubicBezTo>
              </a:path>
            </a:pathLst>
          </a:custGeom>
          <a:noFill/>
          <a:ln w="5715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No PREDICT Data?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752475" y="1562101"/>
            <a:ext cx="3133726" cy="4076700"/>
          </a:xfrm>
        </p:spPr>
        <p:txBody>
          <a:bodyPr/>
          <a:lstStyle/>
          <a:p>
            <a:r>
              <a:rPr lang="en-GB" dirty="0" smtClean="0"/>
              <a:t>No PREDICT access to UK researchers…yet.</a:t>
            </a:r>
          </a:p>
          <a:p>
            <a:r>
              <a:rPr lang="en-GB" dirty="0" smtClean="0"/>
              <a:t>Strong support from HMG and DHS S&amp;T to build partnerships</a:t>
            </a:r>
          </a:p>
          <a:p>
            <a:r>
              <a:rPr lang="en-GB" dirty="0" err="1" smtClean="0"/>
              <a:t>Contagio</a:t>
            </a:r>
            <a:r>
              <a:rPr lang="en-GB" dirty="0" smtClean="0"/>
              <a:t> used a data source</a:t>
            </a:r>
          </a:p>
          <a:p>
            <a:pPr lvl="1"/>
            <a:r>
              <a:rPr lang="en-GB" dirty="0" smtClean="0"/>
              <a:t>Gh0st</a:t>
            </a:r>
          </a:p>
          <a:p>
            <a:pPr lvl="1"/>
            <a:r>
              <a:rPr lang="en-GB" dirty="0" err="1" smtClean="0"/>
              <a:t>Taidoor</a:t>
            </a:r>
            <a:endParaRPr lang="en-GB" dirty="0" smtClean="0"/>
          </a:p>
          <a:p>
            <a:pPr lvl="1"/>
            <a:r>
              <a:rPr lang="en-GB" dirty="0" smtClean="0"/>
              <a:t>IXESHE</a:t>
            </a:r>
          </a:p>
          <a:p>
            <a:pPr lvl="1"/>
            <a:r>
              <a:rPr lang="en-GB" dirty="0" err="1" smtClean="0"/>
              <a:t>Enfal</a:t>
            </a:r>
            <a:r>
              <a:rPr lang="en-GB" dirty="0" smtClean="0"/>
              <a:t>-Lurid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C3 Cyber Discovery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11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47472" y="1671637"/>
            <a:ext cx="4763175" cy="382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7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Experiment 1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Is there correlation between network malware samples?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Heatmap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67" y="1555750"/>
            <a:ext cx="6704541" cy="40227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C3 Cyber Discovery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Classification Results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67" y="1555750"/>
            <a:ext cx="6704541" cy="40227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C3 Cyber Discovery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 Metadata Similarity Network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990600"/>
            <a:ext cx="8666328" cy="496356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C3 Cyber Discovery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Experiment 2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Is there correlation at a client / server level?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105775" y="6029325"/>
            <a:ext cx="1038225" cy="465138"/>
          </a:xfrm>
        </p:spPr>
        <p:txBody>
          <a:bodyPr/>
          <a:lstStyle/>
          <a:p>
            <a:r>
              <a:rPr lang="en-US" smtClean="0"/>
              <a:t>C3 Cyber Discovery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869363" y="6129338"/>
            <a:ext cx="274637" cy="365125"/>
          </a:xfrm>
        </p:spPr>
        <p:txBody>
          <a:bodyPr/>
          <a:lstStyle/>
          <a:p>
            <a:fld id="{0D558541-60C9-42A2-8392-FF12533A6B7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Client Server View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57" y="1555750"/>
            <a:ext cx="7034361" cy="40227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C3 Cyber Discovery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5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Strong Correlation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57" y="1555750"/>
            <a:ext cx="7034361" cy="40227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C3 Cyber Discovery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0" y="1219200"/>
            <a:ext cx="7172326" cy="4024074"/>
          </a:xfrm>
        </p:spPr>
        <p:txBody>
          <a:bodyPr/>
          <a:lstStyle/>
          <a:p>
            <a:r>
              <a:rPr lang="en-GB" dirty="0" smtClean="0"/>
              <a:t>Simple underlying technique</a:t>
            </a:r>
          </a:p>
          <a:p>
            <a:pPr lvl="1"/>
            <a:r>
              <a:rPr lang="en-GB" dirty="0" smtClean="0"/>
              <a:t>Well established in bioinformatics</a:t>
            </a:r>
          </a:p>
          <a:p>
            <a:pPr lvl="1"/>
            <a:r>
              <a:rPr lang="en-GB" dirty="0" smtClean="0"/>
              <a:t>Can be accelerated for low </a:t>
            </a:r>
            <a:r>
              <a:rPr lang="en-GB" dirty="0" err="1" smtClean="0"/>
              <a:t>SWaP</a:t>
            </a:r>
            <a:endParaRPr lang="en-GB" dirty="0" smtClean="0"/>
          </a:p>
          <a:p>
            <a:r>
              <a:rPr lang="en-GB" dirty="0" smtClean="0"/>
              <a:t>Machine metadata is useful complement to discovery task</a:t>
            </a:r>
          </a:p>
          <a:p>
            <a:pPr lvl="1"/>
            <a:r>
              <a:rPr lang="en-GB" dirty="0" smtClean="0"/>
              <a:t>Good performance in identifying malware strains</a:t>
            </a:r>
          </a:p>
          <a:p>
            <a:pPr lvl="1"/>
            <a:r>
              <a:rPr lang="en-GB" dirty="0" smtClean="0"/>
              <a:t>Provides additional features to classify against OSINT</a:t>
            </a:r>
          </a:p>
          <a:p>
            <a:r>
              <a:rPr lang="en-GB" dirty="0" smtClean="0"/>
              <a:t>Similarity networks on network metadata insufficient for discovery. Additional features required</a:t>
            </a:r>
          </a:p>
          <a:p>
            <a:pPr lvl="1"/>
            <a:r>
              <a:rPr lang="en-GB" dirty="0" smtClean="0"/>
              <a:t>Connection / flow metrics</a:t>
            </a:r>
          </a:p>
          <a:p>
            <a:pPr lvl="1"/>
            <a:r>
              <a:rPr lang="en-GB" dirty="0" smtClean="0"/>
              <a:t>Endpoint metadata</a:t>
            </a:r>
          </a:p>
          <a:p>
            <a:r>
              <a:rPr lang="en-GB" dirty="0" smtClean="0"/>
              <a:t>Sequencing can be used to derive signatures / fingerprints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C3 Cyber Discovery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C3 Cyber Discovery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Picture 2" descr="C:\Users\emg00\AppData\Local\Microsoft\Windows\Temporary Internet Files\Content.Outlook\L141P9I2\Split-Graphic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3765" y="3641513"/>
            <a:ext cx="3531115" cy="19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44880" y="4316989"/>
            <a:ext cx="1579920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GB" b="1" dirty="0" smtClean="0"/>
              <a:t>Electronic </a:t>
            </a:r>
          </a:p>
          <a:p>
            <a:pPr algn="ctr"/>
            <a:r>
              <a:rPr lang="en-GB" b="1" dirty="0" smtClean="0"/>
              <a:t>Measurement</a:t>
            </a:r>
            <a:endParaRPr lang="en-US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168261" y="4316990"/>
            <a:ext cx="1631216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GB" b="1" dirty="0" smtClean="0"/>
              <a:t>Life Sciences </a:t>
            </a:r>
          </a:p>
          <a:p>
            <a:pPr algn="ctr"/>
            <a:r>
              <a:rPr lang="en-GB" b="1" dirty="0" smtClean="0"/>
              <a:t>Measurement</a:t>
            </a:r>
            <a:endParaRPr lang="en-US" b="1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32" y="1676400"/>
            <a:ext cx="5699760" cy="10972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4" name="Down Arrow 13"/>
          <p:cNvSpPr/>
          <p:nvPr/>
        </p:nvSpPr>
        <p:spPr>
          <a:xfrm>
            <a:off x="3931622" y="2773680"/>
            <a:ext cx="1295400" cy="960120"/>
          </a:xfrm>
          <a:prstGeom prst="downArrow">
            <a:avLst/>
          </a:prstGeom>
          <a:solidFill>
            <a:srgbClr val="E9002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22629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Analysis Technique - Similarity Networks</a:t>
            </a:r>
          </a:p>
        </p:txBody>
      </p:sp>
      <p:pic>
        <p:nvPicPr>
          <p:cNvPr id="12291" name="Content Placeholder 4" descr="journal.pone.0004345.g003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936543"/>
            <a:ext cx="4724400" cy="4550391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C3 Cyber Discovery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76CC5-45CB-4597-A6EC-9A7B1CA49A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304800" y="5478462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/>
              <a:t>Atkinson, Holly J., et al. "Using sequence similarity networks for visualization of relationships across diverse protein </a:t>
            </a:r>
            <a:r>
              <a:rPr lang="en-US" sz="1400" dirty="0" err="1"/>
              <a:t>superfamilies</a:t>
            </a:r>
            <a:r>
              <a:rPr lang="en-US" sz="1400" dirty="0"/>
              <a:t>." </a:t>
            </a:r>
            <a:r>
              <a:rPr lang="en-US" sz="1400" i="1" dirty="0" err="1"/>
              <a:t>PloS</a:t>
            </a:r>
            <a:r>
              <a:rPr lang="en-US" sz="1400" i="1" dirty="0"/>
              <a:t> one</a:t>
            </a:r>
            <a:r>
              <a:rPr lang="en-US" sz="1400" dirty="0"/>
              <a:t> 4.2 (2009): e4345.</a:t>
            </a:r>
            <a:endParaRPr lang="en-GB" sz="1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0" y="1524000"/>
            <a:ext cx="3505200" cy="3657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Similarity networks are used to visually identify proteins with similar biological functions using a </a:t>
            </a:r>
            <a:r>
              <a:rPr lang="en-GB" sz="2000" dirty="0" smtClean="0">
                <a:latin typeface="+mn-lt"/>
                <a:cs typeface="+mn-cs"/>
              </a:rPr>
              <a:t>metric </a:t>
            </a:r>
            <a:r>
              <a:rPr lang="en-GB" sz="2000" dirty="0">
                <a:latin typeface="+mn-lt"/>
                <a:cs typeface="+mn-cs"/>
              </a:rPr>
              <a:t>based on DNA sequence similarity</a:t>
            </a:r>
            <a:r>
              <a:rPr lang="en-GB" sz="2000" dirty="0" smtClean="0">
                <a:latin typeface="+mn-lt"/>
                <a:cs typeface="+mn-cs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Force directed display to identify clusters</a:t>
            </a:r>
            <a:endParaRPr lang="en-GB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Deriving a Similarity Metric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0600"/>
            <a:ext cx="6324600" cy="505968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C3 Cyber Discovery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7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Distance Metric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C3 Cyber Discovery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33873" y="2212453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2212453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25668" y="2209800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3340" y="2219614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3483548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3340" y="3483548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64068" y="3472175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3200" y="3472175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41084" y="3407348"/>
            <a:ext cx="415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9484" y="2209800"/>
            <a:ext cx="415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Up Arrow Callout 17"/>
          <p:cNvSpPr/>
          <p:nvPr/>
        </p:nvSpPr>
        <p:spPr>
          <a:xfrm>
            <a:off x="3735477" y="4393230"/>
            <a:ext cx="1026714" cy="838200"/>
          </a:xfrm>
          <a:prstGeom prst="upArrowCallout">
            <a:avLst/>
          </a:prstGeom>
          <a:solidFill>
            <a:srgbClr val="E9002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dirty="0" smtClean="0"/>
              <a:t>Delete</a:t>
            </a:r>
          </a:p>
          <a:p>
            <a:pPr algn="ctr"/>
            <a:r>
              <a:rPr lang="en-GB" sz="1900" dirty="0" smtClean="0"/>
              <a:t>+1</a:t>
            </a:r>
            <a:endParaRPr lang="en-US" sz="1900" dirty="0" smtClean="0"/>
          </a:p>
        </p:txBody>
      </p:sp>
      <p:sp>
        <p:nvSpPr>
          <p:cNvPr id="19" name="Up Arrow Callout 18"/>
          <p:cNvSpPr/>
          <p:nvPr/>
        </p:nvSpPr>
        <p:spPr>
          <a:xfrm>
            <a:off x="6173876" y="4395505"/>
            <a:ext cx="1026714" cy="838200"/>
          </a:xfrm>
          <a:prstGeom prst="upArrowCallout">
            <a:avLst/>
          </a:prstGeom>
          <a:solidFill>
            <a:srgbClr val="E9002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dirty="0" smtClean="0"/>
              <a:t>Insert</a:t>
            </a:r>
          </a:p>
          <a:p>
            <a:pPr algn="ctr"/>
            <a:r>
              <a:rPr lang="en-GB" sz="1900" dirty="0" smtClean="0"/>
              <a:t>+1</a:t>
            </a:r>
            <a:endParaRPr lang="en-US" sz="1900" dirty="0" smtClean="0"/>
          </a:p>
        </p:txBody>
      </p:sp>
      <p:sp>
        <p:nvSpPr>
          <p:cNvPr id="20" name="Up Arrow Callout 19"/>
          <p:cNvSpPr/>
          <p:nvPr/>
        </p:nvSpPr>
        <p:spPr>
          <a:xfrm>
            <a:off x="4914591" y="4409152"/>
            <a:ext cx="1026714" cy="838200"/>
          </a:xfrm>
          <a:prstGeom prst="upArrowCallout">
            <a:avLst/>
          </a:prstGeom>
          <a:solidFill>
            <a:srgbClr val="E9002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dirty="0" smtClean="0"/>
              <a:t>Match</a:t>
            </a:r>
          </a:p>
          <a:p>
            <a:pPr algn="ctr"/>
            <a:r>
              <a:rPr lang="en-GB" sz="1900" dirty="0" smtClean="0"/>
              <a:t>+0</a:t>
            </a:r>
            <a:endParaRPr lang="en-US" sz="1900" dirty="0" smtClean="0"/>
          </a:p>
        </p:txBody>
      </p:sp>
      <p:sp>
        <p:nvSpPr>
          <p:cNvPr id="21" name="Up Arrow Callout 20"/>
          <p:cNvSpPr/>
          <p:nvPr/>
        </p:nvSpPr>
        <p:spPr>
          <a:xfrm>
            <a:off x="2572245" y="4393230"/>
            <a:ext cx="1026714" cy="838200"/>
          </a:xfrm>
          <a:prstGeom prst="upArrowCallout">
            <a:avLst/>
          </a:prstGeom>
          <a:solidFill>
            <a:srgbClr val="E9002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dirty="0" smtClean="0"/>
              <a:t>Match</a:t>
            </a:r>
          </a:p>
          <a:p>
            <a:pPr algn="ctr"/>
            <a:r>
              <a:rPr lang="en-GB" sz="1900" dirty="0" smtClean="0"/>
              <a:t>+0</a:t>
            </a:r>
            <a:endParaRPr lang="en-US" sz="1900" dirty="0" smtClean="0"/>
          </a:p>
        </p:txBody>
      </p:sp>
      <p:sp>
        <p:nvSpPr>
          <p:cNvPr id="22" name="Up Arrow Callout 21"/>
          <p:cNvSpPr/>
          <p:nvPr/>
        </p:nvSpPr>
        <p:spPr>
          <a:xfrm>
            <a:off x="914400" y="4377308"/>
            <a:ext cx="1560304" cy="870044"/>
          </a:xfrm>
          <a:prstGeom prst="upArrowCallout">
            <a:avLst/>
          </a:prstGeom>
          <a:solidFill>
            <a:srgbClr val="E9002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dirty="0" smtClean="0"/>
              <a:t>Mismatch</a:t>
            </a:r>
          </a:p>
          <a:p>
            <a:pPr algn="ctr"/>
            <a:r>
              <a:rPr lang="en-GB" sz="1900" dirty="0" smtClean="0"/>
              <a:t>+1</a:t>
            </a:r>
            <a:endParaRPr lang="en-US" sz="19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7315200" y="4498365"/>
            <a:ext cx="1165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 3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6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Dynamic Programming Algorithm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C3 Cyber Discovery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76CC5-45CB-4597-A6EC-9A7B1CA49A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 smtClean="0"/>
              <a:t>Levenshtein</a:t>
            </a:r>
            <a:r>
              <a:rPr lang="en-GB" dirty="0" smtClean="0"/>
              <a:t> Metric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4294967295"/>
          </p:nvPr>
        </p:nvSpPr>
        <p:spPr>
          <a:xfrm>
            <a:off x="7772400" y="6534150"/>
            <a:ext cx="1371600" cy="1190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FA46678-F435-4C10-91CB-5EC22AEC6BF4}" type="datetime1">
              <a:rPr lang="en-US" smtClean="0"/>
              <a:t>10/28/2014</a:t>
            </a:fld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4419600" cy="462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5105400" y="2286000"/>
            <a:ext cx="228600" cy="6858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83078" y="2302166"/>
            <a:ext cx="2846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At least </a:t>
            </a:r>
            <a:r>
              <a:rPr lang="en-GB" dirty="0"/>
              <a:t>1</a:t>
            </a:r>
            <a:r>
              <a:rPr lang="en-GB" dirty="0" smtClean="0"/>
              <a:t>M cell updates per pair of samples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4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Similarity Networks Applied to Cyber Discovery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C3 Cyber Discovery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24420" y="1059524"/>
            <a:ext cx="2667000" cy="2057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900" dirty="0" smtClean="0"/>
              <a:t>PC/Server</a:t>
            </a:r>
            <a:endParaRPr lang="en-US" sz="19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029220" y="2431124"/>
            <a:ext cx="2057400" cy="685800"/>
          </a:xfrm>
          <a:prstGeom prst="rect">
            <a:avLst/>
          </a:prstGeom>
          <a:solidFill>
            <a:srgbClr val="E9002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dirty="0" smtClean="0"/>
              <a:t>Sandbox</a:t>
            </a:r>
          </a:p>
          <a:p>
            <a:pPr algn="ctr"/>
            <a:r>
              <a:rPr lang="en-GB" sz="1900" dirty="0" smtClean="0"/>
              <a:t>Bare metal</a:t>
            </a:r>
            <a:endParaRPr lang="en-US" sz="1900" dirty="0" smtClean="0"/>
          </a:p>
        </p:txBody>
      </p:sp>
      <p:pic>
        <p:nvPicPr>
          <p:cNvPr id="9" name="Picture 6" descr="http://openclipart.org/image/300px/svg_to_png/168159/virus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06" y="1669144"/>
            <a:ext cx="893628" cy="68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0376" y="3574124"/>
            <a:ext cx="2435087" cy="1893363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1" name="Down Arrow 10"/>
          <p:cNvSpPr/>
          <p:nvPr/>
        </p:nvSpPr>
        <p:spPr>
          <a:xfrm>
            <a:off x="1611106" y="3116924"/>
            <a:ext cx="893628" cy="457200"/>
          </a:xfrm>
          <a:prstGeom prst="downArrow">
            <a:avLst/>
          </a:prstGeom>
          <a:solidFill>
            <a:srgbClr val="E9002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096332" y="5616896"/>
            <a:ext cx="1990288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dirty="0" smtClean="0"/>
              <a:t>Machine metadata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5641327"/>
            <a:ext cx="2772554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dirty="0" smtClean="0"/>
              <a:t>In-band network metadata</a:t>
            </a:r>
            <a:endParaRPr lang="en-US" dirty="0" smtClean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029200" y="1059524"/>
            <a:ext cx="0" cy="440796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91400" y="1059524"/>
            <a:ext cx="0" cy="440796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-Right Arrow 18"/>
          <p:cNvSpPr/>
          <p:nvPr/>
        </p:nvSpPr>
        <p:spPr>
          <a:xfrm>
            <a:off x="3391420" y="1828800"/>
            <a:ext cx="1637780" cy="685800"/>
          </a:xfrm>
          <a:prstGeom prst="leftRightArrow">
            <a:avLst/>
          </a:prstGeom>
          <a:solidFill>
            <a:srgbClr val="E9002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 smtClean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029200" y="1295400"/>
            <a:ext cx="2362200" cy="3737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029200" y="1790945"/>
            <a:ext cx="2362200" cy="798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29200" y="1964005"/>
            <a:ext cx="2362200" cy="3737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5022376" y="2209800"/>
            <a:ext cx="2402006" cy="982638"/>
          </a:xfrm>
          <a:custGeom>
            <a:avLst/>
            <a:gdLst>
              <a:gd name="connsiteX0" fmla="*/ 40943 w 2402006"/>
              <a:gd name="connsiteY0" fmla="*/ 0 h 982638"/>
              <a:gd name="connsiteX1" fmla="*/ 2402006 w 2402006"/>
              <a:gd name="connsiteY1" fmla="*/ 395785 h 982638"/>
              <a:gd name="connsiteX2" fmla="*/ 2388358 w 2402006"/>
              <a:gd name="connsiteY2" fmla="*/ 982638 h 982638"/>
              <a:gd name="connsiteX3" fmla="*/ 0 w 2402006"/>
              <a:gd name="connsiteY3" fmla="*/ 573206 h 982638"/>
              <a:gd name="connsiteX4" fmla="*/ 40943 w 2402006"/>
              <a:gd name="connsiteY4" fmla="*/ 0 h 98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2006" h="982638">
                <a:moveTo>
                  <a:pt x="40943" y="0"/>
                </a:moveTo>
                <a:lnTo>
                  <a:pt x="2402006" y="395785"/>
                </a:lnTo>
                <a:lnTo>
                  <a:pt x="2388358" y="982638"/>
                </a:lnTo>
                <a:lnTo>
                  <a:pt x="0" y="573206"/>
                </a:lnTo>
                <a:lnTo>
                  <a:pt x="40943" y="0"/>
                </a:lnTo>
                <a:close/>
              </a:path>
            </a:pathLst>
          </a:custGeom>
          <a:solidFill>
            <a:srgbClr val="E9002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GET /</a:t>
            </a:r>
            <a:endParaRPr lang="en-US" dirty="0" smtClean="0"/>
          </a:p>
        </p:txBody>
      </p:sp>
      <p:sp>
        <p:nvSpPr>
          <p:cNvPr id="29" name="Freeform 28"/>
          <p:cNvSpPr/>
          <p:nvPr/>
        </p:nvSpPr>
        <p:spPr>
          <a:xfrm>
            <a:off x="5049672" y="3383507"/>
            <a:ext cx="2361062" cy="832513"/>
          </a:xfrm>
          <a:custGeom>
            <a:avLst/>
            <a:gdLst>
              <a:gd name="connsiteX0" fmla="*/ 2361062 w 2361062"/>
              <a:gd name="connsiteY0" fmla="*/ 0 h 832513"/>
              <a:gd name="connsiteX1" fmla="*/ 0 w 2361062"/>
              <a:gd name="connsiteY1" fmla="*/ 232012 h 832513"/>
              <a:gd name="connsiteX2" fmla="*/ 13647 w 2361062"/>
              <a:gd name="connsiteY2" fmla="*/ 832513 h 832513"/>
              <a:gd name="connsiteX3" fmla="*/ 2361062 w 2361062"/>
              <a:gd name="connsiteY3" fmla="*/ 545910 h 832513"/>
              <a:gd name="connsiteX4" fmla="*/ 2361062 w 2361062"/>
              <a:gd name="connsiteY4" fmla="*/ 0 h 8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1062" h="832513">
                <a:moveTo>
                  <a:pt x="2361062" y="0"/>
                </a:moveTo>
                <a:lnTo>
                  <a:pt x="0" y="232012"/>
                </a:lnTo>
                <a:lnTo>
                  <a:pt x="13647" y="832513"/>
                </a:lnTo>
                <a:lnTo>
                  <a:pt x="2361062" y="545910"/>
                </a:lnTo>
                <a:lnTo>
                  <a:pt x="2361062" y="0"/>
                </a:lnTo>
                <a:close/>
              </a:path>
            </a:pathLst>
          </a:custGeom>
          <a:solidFill>
            <a:srgbClr val="E9002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Response Header</a:t>
            </a:r>
            <a:endParaRPr lang="en-US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5022376" y="4343400"/>
            <a:ext cx="2369024" cy="111100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900" dirty="0" smtClean="0"/>
              <a:t>Ignored</a:t>
            </a: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34651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Machine Metadata </a:t>
            </a:r>
            <a:r>
              <a:rPr lang="en-GB" dirty="0" err="1" smtClean="0"/>
              <a:t>Heatmap</a:t>
            </a:r>
            <a:endParaRPr lang="en-GB" dirty="0" smtClean="0"/>
          </a:p>
        </p:txBody>
      </p:sp>
      <p:pic>
        <p:nvPicPr>
          <p:cNvPr id="16387" name="Content Placeholder 3" descr="confusion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67" y="1555750"/>
            <a:ext cx="6704541" cy="4022725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C3 Cyber Discovery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76CC5-45CB-4597-A6EC-9A7B1CA49A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295400" y="5627934"/>
            <a:ext cx="6105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dirty="0"/>
              <a:t>25 hours to compute on 4 core / 2 </a:t>
            </a:r>
            <a:r>
              <a:rPr lang="en-GB" dirty="0" err="1"/>
              <a:t>hyperthread</a:t>
            </a:r>
            <a:r>
              <a:rPr lang="en-GB" dirty="0"/>
              <a:t> </a:t>
            </a:r>
            <a:r>
              <a:rPr lang="en-GB" dirty="0" err="1"/>
              <a:t>Westmere</a:t>
            </a:r>
            <a:r>
              <a:rPr lang="en-GB" dirty="0"/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477287" y="1675153"/>
            <a:ext cx="696131" cy="304800"/>
            <a:chOff x="8105614" y="2209800"/>
            <a:chExt cx="696131" cy="304800"/>
          </a:xfrm>
        </p:grpSpPr>
        <p:sp>
          <p:nvSpPr>
            <p:cNvPr id="9" name="Rectangle 8"/>
            <p:cNvSpPr/>
            <p:nvPr/>
          </p:nvSpPr>
          <p:spPr>
            <a:xfrm>
              <a:off x="8105614" y="2209800"/>
              <a:ext cx="685800" cy="3048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8153400" y="22098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53400" y="22098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29600" y="22098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305800" y="22098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382000" y="22098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458200" y="22098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458200" y="22098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534400" y="22098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610600" y="22098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686800" y="22098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105614" y="24384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114654" y="23622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115945" y="22860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 flipV="1">
            <a:off x="7046562" y="1992868"/>
            <a:ext cx="1116525" cy="72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781800" y="1675154"/>
            <a:ext cx="695487" cy="206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55379" y="199286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~20x20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2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Machine Metadata Malware Similarity Network</a:t>
            </a:r>
          </a:p>
        </p:txBody>
      </p:sp>
      <p:pic>
        <p:nvPicPr>
          <p:cNvPr id="18435" name="Content Placeholder 3" descr="cyto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8209815" cy="247074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C3 Cyber Discovery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76CC5-45CB-4597-A6EC-9A7B1CA49A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8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ysight 4x3 Format">
  <a:themeElements>
    <a:clrScheme name="Keysight Theme">
      <a:dk1>
        <a:sysClr val="windowText" lastClr="000000"/>
      </a:dk1>
      <a:lt1>
        <a:sysClr val="window" lastClr="FFFFFF"/>
      </a:lt1>
      <a:dk2>
        <a:srgbClr val="555555"/>
      </a:dk2>
      <a:lt2>
        <a:srgbClr val="E8E8E8"/>
      </a:lt2>
      <a:accent1>
        <a:srgbClr val="8B3C8F"/>
      </a:accent1>
      <a:accent2>
        <a:srgbClr val="24377C"/>
      </a:accent2>
      <a:accent3>
        <a:srgbClr val="ED5E1A"/>
      </a:accent3>
      <a:accent4>
        <a:srgbClr val="8DC229"/>
      </a:accent4>
      <a:accent5>
        <a:srgbClr val="E90029"/>
      </a:accent5>
      <a:accent6>
        <a:srgbClr val="891518"/>
      </a:accent6>
      <a:hlink>
        <a:srgbClr val="E90029"/>
      </a:hlink>
      <a:folHlink>
        <a:srgbClr val="891518"/>
      </a:folHlink>
    </a:clrScheme>
    <a:fontScheme name="AGILENT PPT &amp; OUTLOOK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90029"/>
        </a:solidFill>
        <a:ln w="6350">
          <a:noFill/>
        </a:ln>
      </a:spPr>
      <a:bodyPr rtlCol="0" anchor="ctr"/>
      <a:lstStyle>
        <a:defPPr>
          <a:defRPr sz="19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gilent Widescreen">
  <a:themeElements>
    <a:clrScheme name="AGILENT COLORS">
      <a:dk1>
        <a:srgbClr val="4D4D4D"/>
      </a:dk1>
      <a:lt1>
        <a:srgbClr val="FFFFFF"/>
      </a:lt1>
      <a:dk2>
        <a:srgbClr val="000000"/>
      </a:dk2>
      <a:lt2>
        <a:srgbClr val="FFFFFF"/>
      </a:lt2>
      <a:accent1>
        <a:srgbClr val="0085D5"/>
      </a:accent1>
      <a:accent2>
        <a:srgbClr val="FFBA00"/>
      </a:accent2>
      <a:accent3>
        <a:srgbClr val="7EAC28"/>
      </a:accent3>
      <a:accent4>
        <a:srgbClr val="672069"/>
      </a:accent4>
      <a:accent5>
        <a:srgbClr val="003972"/>
      </a:accent5>
      <a:accent6>
        <a:srgbClr val="B21811"/>
      </a:accent6>
      <a:hlink>
        <a:srgbClr val="0085D5"/>
      </a:hlink>
      <a:folHlink>
        <a:srgbClr val="672069"/>
      </a:folHlink>
    </a:clrScheme>
    <a:fontScheme name="AGILENT PPT &amp; OUTLOOK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gilent Widescreen" id="{F2CE2E33-93F0-4204-8813-F70B46750BAC}" vid="{A95751E2-D28F-4912-98EE-6839C5872C28}"/>
    </a:ext>
  </a:extLst>
</a:theme>
</file>

<file path=ppt/theme/theme3.xml><?xml version="1.0" encoding="utf-8"?>
<a:theme xmlns:a="http://schemas.openxmlformats.org/drawingml/2006/main" name="Office Theme">
  <a:themeElements>
    <a:clrScheme name="Keysight V02">
      <a:dk1>
        <a:sysClr val="windowText" lastClr="000000"/>
      </a:dk1>
      <a:lt1>
        <a:sysClr val="window" lastClr="FFFFFF"/>
      </a:lt1>
      <a:dk2>
        <a:srgbClr val="555555"/>
      </a:dk2>
      <a:lt2>
        <a:srgbClr val="E8E8E8"/>
      </a:lt2>
      <a:accent1>
        <a:srgbClr val="009FE4"/>
      </a:accent1>
      <a:accent2>
        <a:srgbClr val="24377C"/>
      </a:accent2>
      <a:accent3>
        <a:srgbClr val="ED5E1A"/>
      </a:accent3>
      <a:accent4>
        <a:srgbClr val="97C228"/>
      </a:accent4>
      <a:accent5>
        <a:srgbClr val="E90029"/>
      </a:accent5>
      <a:accent6>
        <a:srgbClr val="891518"/>
      </a:accent6>
      <a:hlink>
        <a:srgbClr val="555555"/>
      </a:hlink>
      <a:folHlink>
        <a:srgbClr val="55555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Keysight V02">
      <a:dk1>
        <a:sysClr val="windowText" lastClr="000000"/>
      </a:dk1>
      <a:lt1>
        <a:sysClr val="window" lastClr="FFFFFF"/>
      </a:lt1>
      <a:dk2>
        <a:srgbClr val="555555"/>
      </a:dk2>
      <a:lt2>
        <a:srgbClr val="E8E8E8"/>
      </a:lt2>
      <a:accent1>
        <a:srgbClr val="009FE4"/>
      </a:accent1>
      <a:accent2>
        <a:srgbClr val="24377C"/>
      </a:accent2>
      <a:accent3>
        <a:srgbClr val="ED5E1A"/>
      </a:accent3>
      <a:accent4>
        <a:srgbClr val="97C228"/>
      </a:accent4>
      <a:accent5>
        <a:srgbClr val="E90029"/>
      </a:accent5>
      <a:accent6>
        <a:srgbClr val="891518"/>
      </a:accent6>
      <a:hlink>
        <a:srgbClr val="555555"/>
      </a:hlink>
      <a:folHlink>
        <a:srgbClr val="55555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Keysight 4x3 Format.pptx</Template>
  <TotalTime>1951</TotalTime>
  <Words>396</Words>
  <Application>Microsoft Office PowerPoint</Application>
  <PresentationFormat>On-screen Show (4:3)</PresentationFormat>
  <Paragraphs>150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 Narrow</vt:lpstr>
      <vt:lpstr>Arial</vt:lpstr>
      <vt:lpstr>Keysight 4x3 Format</vt:lpstr>
      <vt:lpstr>Agilent Widescreen</vt:lpstr>
      <vt:lpstr>C3E Malicious Cyber Discovery </vt:lpstr>
      <vt:lpstr>Background</vt:lpstr>
      <vt:lpstr>Analysis Technique - Similarity Networks</vt:lpstr>
      <vt:lpstr>Deriving a Similarity Metric</vt:lpstr>
      <vt:lpstr>Distance Metric</vt:lpstr>
      <vt:lpstr>Dynamic Programming Algorithm</vt:lpstr>
      <vt:lpstr>Similarity Networks Applied to Cyber Discovery</vt:lpstr>
      <vt:lpstr>Machine Metadata Heatmap</vt:lpstr>
      <vt:lpstr>Machine Metadata Malware Similarity Network</vt:lpstr>
      <vt:lpstr>Accelerated Processing</vt:lpstr>
      <vt:lpstr>Why No PREDICT Data?</vt:lpstr>
      <vt:lpstr>Experiment 1 </vt:lpstr>
      <vt:lpstr>Heatmap</vt:lpstr>
      <vt:lpstr>Classification Results</vt:lpstr>
      <vt:lpstr>Network Metadata Similarity Network</vt:lpstr>
      <vt:lpstr>Experiment 2</vt:lpstr>
      <vt:lpstr>Client Server View</vt:lpstr>
      <vt:lpstr>Strong Correlation</vt:lpstr>
      <vt:lpstr>Conclusions</vt:lpstr>
    </vt:vector>
  </TitlesOfParts>
  <Company>Agilent Technologies,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Agilent Technologies 2014 Analyst Day Meeting</dc:title>
  <dc:creator>Derrick A. Ijames</dc:creator>
  <cp:lastModifiedBy>Lisa Coote</cp:lastModifiedBy>
  <cp:revision>38</cp:revision>
  <cp:lastPrinted>2014-10-18T17:09:12Z</cp:lastPrinted>
  <dcterms:created xsi:type="dcterms:W3CDTF">2014-07-29T19:42:31Z</dcterms:created>
  <dcterms:modified xsi:type="dcterms:W3CDTF">2014-10-28T19:30:11Z</dcterms:modified>
</cp:coreProperties>
</file>