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docx" ContentType="application/vnd.openxmlformats-officedocument.wordprocessingml.document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14"/>
  </p:notesMasterIdLst>
  <p:handoutMasterIdLst>
    <p:handoutMasterId r:id="rId15"/>
  </p:handoutMasterIdLst>
  <p:sldIdLst>
    <p:sldId id="256" r:id="rId2"/>
    <p:sldId id="289" r:id="rId3"/>
    <p:sldId id="292" r:id="rId4"/>
    <p:sldId id="294" r:id="rId5"/>
    <p:sldId id="293" r:id="rId6"/>
    <p:sldId id="287" r:id="rId7"/>
    <p:sldId id="288" r:id="rId8"/>
    <p:sldId id="264" r:id="rId9"/>
    <p:sldId id="290" r:id="rId10"/>
    <p:sldId id="286" r:id="rId11"/>
    <p:sldId id="267" r:id="rId12"/>
    <p:sldId id="268" r:id="rId13"/>
  </p:sldIdLst>
  <p:sldSz cx="9144000" cy="6858000" type="screen4x3"/>
  <p:notesSz cx="7315200" cy="9601200"/>
  <p:defaultTextStyle>
    <a:defPPr>
      <a:defRPr lang="en-GB"/>
    </a:defPPr>
    <a:lvl1pPr algn="ctr" defTabSz="457200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charset="0"/>
      <a:defRPr kern="1200">
        <a:solidFill>
          <a:schemeClr val="bg1"/>
        </a:solidFill>
        <a:latin typeface="Arial" charset="0"/>
        <a:ea typeface="ＭＳ Ｐゴシック" charset="0"/>
        <a:cs typeface="+mn-cs"/>
      </a:defRPr>
    </a:lvl1pPr>
    <a:lvl2pPr marL="742950" indent="-285750" algn="ctr" defTabSz="457200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charset="0"/>
      <a:defRPr kern="1200">
        <a:solidFill>
          <a:schemeClr val="bg1"/>
        </a:solidFill>
        <a:latin typeface="Arial" charset="0"/>
        <a:ea typeface="ＭＳ Ｐゴシック" charset="0"/>
        <a:cs typeface="+mn-cs"/>
      </a:defRPr>
    </a:lvl2pPr>
    <a:lvl3pPr marL="1143000" indent="-228600" algn="ctr" defTabSz="457200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charset="0"/>
      <a:defRPr kern="1200">
        <a:solidFill>
          <a:schemeClr val="bg1"/>
        </a:solidFill>
        <a:latin typeface="Arial" charset="0"/>
        <a:ea typeface="ＭＳ Ｐゴシック" charset="0"/>
        <a:cs typeface="+mn-cs"/>
      </a:defRPr>
    </a:lvl3pPr>
    <a:lvl4pPr marL="1600200" indent="-228600" algn="ctr" defTabSz="457200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charset="0"/>
      <a:defRPr kern="1200">
        <a:solidFill>
          <a:schemeClr val="bg1"/>
        </a:solidFill>
        <a:latin typeface="Arial" charset="0"/>
        <a:ea typeface="ＭＳ Ｐゴシック" charset="0"/>
        <a:cs typeface="+mn-cs"/>
      </a:defRPr>
    </a:lvl4pPr>
    <a:lvl5pPr marL="2057400" indent="-228600" algn="ctr" defTabSz="457200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charset="0"/>
      <a:defRPr kern="1200">
        <a:solidFill>
          <a:schemeClr val="bg1"/>
        </a:solidFill>
        <a:latin typeface="Arial" charset="0"/>
        <a:ea typeface="ＭＳ Ｐゴシック" charset="0"/>
        <a:cs typeface="+mn-cs"/>
      </a:defRPr>
    </a:lvl5pPr>
    <a:lvl6pPr marL="2286000" algn="l" defTabSz="457200" rtl="0" eaLnBrk="1" latinLnBrk="0" hangingPunct="1">
      <a:defRPr kern="1200">
        <a:solidFill>
          <a:schemeClr val="bg1"/>
        </a:solidFill>
        <a:latin typeface="Arial" charset="0"/>
        <a:ea typeface="ＭＳ Ｐゴシック" charset="0"/>
        <a:cs typeface="+mn-cs"/>
      </a:defRPr>
    </a:lvl6pPr>
    <a:lvl7pPr marL="2743200" algn="l" defTabSz="457200" rtl="0" eaLnBrk="1" latinLnBrk="0" hangingPunct="1">
      <a:defRPr kern="1200">
        <a:solidFill>
          <a:schemeClr val="bg1"/>
        </a:solidFill>
        <a:latin typeface="Arial" charset="0"/>
        <a:ea typeface="ＭＳ Ｐゴシック" charset="0"/>
        <a:cs typeface="+mn-cs"/>
      </a:defRPr>
    </a:lvl7pPr>
    <a:lvl8pPr marL="3200400" algn="l" defTabSz="457200" rtl="0" eaLnBrk="1" latinLnBrk="0" hangingPunct="1">
      <a:defRPr kern="1200">
        <a:solidFill>
          <a:schemeClr val="bg1"/>
        </a:solidFill>
        <a:latin typeface="Arial" charset="0"/>
        <a:ea typeface="ＭＳ Ｐゴシック" charset="0"/>
        <a:cs typeface="+mn-cs"/>
      </a:defRPr>
    </a:lvl8pPr>
    <a:lvl9pPr marL="3657600" algn="l" defTabSz="457200" rtl="0" eaLnBrk="1" latinLnBrk="0" hangingPunct="1">
      <a:defRPr kern="1200">
        <a:solidFill>
          <a:schemeClr val="bg1"/>
        </a:solidFill>
        <a:latin typeface="Arial" charset="0"/>
        <a:ea typeface="ＭＳ Ｐゴシック" charset="0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2D5B7A"/>
    <a:srgbClr val="27427B"/>
    <a:srgbClr val="28437A"/>
    <a:srgbClr val="4876D3"/>
    <a:srgbClr val="666797"/>
    <a:srgbClr val="60606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850" autoAdjust="0"/>
    <p:restoredTop sz="85285" autoAdjust="0"/>
  </p:normalViewPr>
  <p:slideViewPr>
    <p:cSldViewPr>
      <p:cViewPr varScale="1">
        <p:scale>
          <a:sx n="63" d="100"/>
          <a:sy n="63" d="100"/>
        </p:scale>
        <p:origin x="1872" y="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2" d="100"/>
        <a:sy n="102" d="100"/>
      </p:scale>
      <p:origin x="0" y="0"/>
    </p:cViewPr>
  </p:sorterViewPr>
  <p:notesViewPr>
    <p:cSldViewPr>
      <p:cViewPr varScale="1">
        <p:scale>
          <a:sx n="66" d="100"/>
          <a:sy n="66" d="100"/>
        </p:scale>
        <p:origin x="19" y="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3375" y="0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A79FDAD-7901-3142-93E4-EE571223F67F}" type="datetimeFigureOut">
              <a:rPr lang="en-US" smtClean="0"/>
              <a:t>1/21/2014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120188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375" y="9120188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7B274CF-5547-CC45-A6EA-64311CC82A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616436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AutoShape 1"/>
          <p:cNvSpPr>
            <a:spLocks noChangeArrowheads="1"/>
          </p:cNvSpPr>
          <p:nvPr/>
        </p:nvSpPr>
        <p:spPr bwMode="auto">
          <a:xfrm>
            <a:off x="0" y="0"/>
            <a:ext cx="7315200" cy="9601200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36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50" name="AutoShape 2"/>
          <p:cNvSpPr>
            <a:spLocks noChangeArrowheads="1"/>
          </p:cNvSpPr>
          <p:nvPr/>
        </p:nvSpPr>
        <p:spPr bwMode="auto">
          <a:xfrm>
            <a:off x="0" y="0"/>
            <a:ext cx="7315200" cy="9601200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51" name="AutoShape 3"/>
          <p:cNvSpPr>
            <a:spLocks noChangeArrowheads="1"/>
          </p:cNvSpPr>
          <p:nvPr/>
        </p:nvSpPr>
        <p:spPr bwMode="auto">
          <a:xfrm>
            <a:off x="0" y="0"/>
            <a:ext cx="7315200" cy="9601200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52" name="AutoShape 4"/>
          <p:cNvSpPr>
            <a:spLocks noChangeArrowheads="1"/>
          </p:cNvSpPr>
          <p:nvPr/>
        </p:nvSpPr>
        <p:spPr bwMode="auto">
          <a:xfrm>
            <a:off x="0" y="0"/>
            <a:ext cx="7315200" cy="9601200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53" name="AutoShape 5"/>
          <p:cNvSpPr>
            <a:spLocks noChangeArrowheads="1"/>
          </p:cNvSpPr>
          <p:nvPr/>
        </p:nvSpPr>
        <p:spPr bwMode="auto">
          <a:xfrm>
            <a:off x="0" y="0"/>
            <a:ext cx="7315200" cy="9601200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54" name="AutoShape 6"/>
          <p:cNvSpPr>
            <a:spLocks noChangeArrowheads="1"/>
          </p:cNvSpPr>
          <p:nvPr/>
        </p:nvSpPr>
        <p:spPr bwMode="auto">
          <a:xfrm>
            <a:off x="0" y="0"/>
            <a:ext cx="7315200" cy="9601200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55" name="AutoShape 7"/>
          <p:cNvSpPr>
            <a:spLocks noChangeArrowheads="1"/>
          </p:cNvSpPr>
          <p:nvPr/>
        </p:nvSpPr>
        <p:spPr bwMode="auto">
          <a:xfrm>
            <a:off x="0" y="0"/>
            <a:ext cx="7315200" cy="9601200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56" name="Rectangle 8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0" y="0"/>
            <a:ext cx="3586163" cy="3586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2057" name="Rectangle 9"/>
          <p:cNvSpPr>
            <a:spLocks noGrp="1" noChangeArrowheads="1"/>
          </p:cNvSpPr>
          <p:nvPr>
            <p:ph type="body"/>
          </p:nvPr>
        </p:nvSpPr>
        <p:spPr bwMode="auto">
          <a:xfrm>
            <a:off x="777875" y="4776788"/>
            <a:ext cx="6205538" cy="4513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/>
          </a:p>
        </p:txBody>
      </p:sp>
      <p:sp>
        <p:nvSpPr>
          <p:cNvPr id="2058" name="Rectangle 10"/>
          <p:cNvSpPr>
            <a:spLocks noGrp="1" noChangeArrowheads="1"/>
          </p:cNvSpPr>
          <p:nvPr>
            <p:ph type="hdr"/>
          </p:nvPr>
        </p:nvSpPr>
        <p:spPr bwMode="auto">
          <a:xfrm>
            <a:off x="0" y="0"/>
            <a:ext cx="3360738" cy="490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lnSpc>
                <a:spcPct val="102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000000"/>
                </a:solidFill>
                <a:latin typeface="Times New Roman" charset="0"/>
              </a:defRPr>
            </a:lvl1pPr>
          </a:lstStyle>
          <a:p>
            <a:endParaRPr lang="en-GB"/>
          </a:p>
        </p:txBody>
      </p:sp>
      <p:sp>
        <p:nvSpPr>
          <p:cNvPr id="2059" name="Rectangle 11"/>
          <p:cNvSpPr>
            <a:spLocks noGrp="1" noChangeArrowheads="1"/>
          </p:cNvSpPr>
          <p:nvPr>
            <p:ph type="dt"/>
          </p:nvPr>
        </p:nvSpPr>
        <p:spPr bwMode="auto">
          <a:xfrm>
            <a:off x="4398963" y="0"/>
            <a:ext cx="3360737" cy="490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102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000000"/>
                </a:solidFill>
                <a:latin typeface="Times New Roman" charset="0"/>
              </a:defRPr>
            </a:lvl1pPr>
          </a:lstStyle>
          <a:p>
            <a:endParaRPr lang="en-GB"/>
          </a:p>
        </p:txBody>
      </p:sp>
      <p:sp>
        <p:nvSpPr>
          <p:cNvPr id="2060" name="Rectangle 12"/>
          <p:cNvSpPr>
            <a:spLocks noGrp="1" noChangeArrowheads="1"/>
          </p:cNvSpPr>
          <p:nvPr>
            <p:ph type="ftr"/>
          </p:nvPr>
        </p:nvSpPr>
        <p:spPr bwMode="auto">
          <a:xfrm>
            <a:off x="0" y="9555163"/>
            <a:ext cx="3360738" cy="490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l">
              <a:lnSpc>
                <a:spcPct val="102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000000"/>
                </a:solidFill>
                <a:latin typeface="Times New Roman" charset="0"/>
              </a:defRPr>
            </a:lvl1pPr>
          </a:lstStyle>
          <a:p>
            <a:endParaRPr lang="en-GB"/>
          </a:p>
        </p:txBody>
      </p:sp>
      <p:sp>
        <p:nvSpPr>
          <p:cNvPr id="2061" name="Rectangle 13"/>
          <p:cNvSpPr>
            <a:spLocks noGrp="1" noChangeArrowheads="1"/>
          </p:cNvSpPr>
          <p:nvPr>
            <p:ph type="sldNum"/>
          </p:nvPr>
        </p:nvSpPr>
        <p:spPr bwMode="auto">
          <a:xfrm>
            <a:off x="4398963" y="9555163"/>
            <a:ext cx="3360737" cy="490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>
              <a:lnSpc>
                <a:spcPct val="102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000000"/>
                </a:solidFill>
                <a:latin typeface="Times New Roman" charset="0"/>
              </a:defRPr>
            </a:lvl1pPr>
          </a:lstStyle>
          <a:p>
            <a:fld id="{B4735062-5665-DB45-9BA4-0E603B5DBA50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4399255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charset="0"/>
      <a:defRPr sz="1200" kern="1200">
        <a:solidFill>
          <a:srgbClr val="000000"/>
        </a:solidFill>
        <a:latin typeface="Times New Roman" charset="0"/>
        <a:ea typeface="ＭＳ Ｐゴシック" charset="0"/>
        <a:cs typeface="+mn-cs"/>
      </a:defRPr>
    </a:lvl1pPr>
    <a:lvl2pPr marL="742950" indent="-28575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charset="0"/>
      <a:defRPr sz="1200" kern="1200">
        <a:solidFill>
          <a:srgbClr val="000000"/>
        </a:solidFill>
        <a:latin typeface="Times New Roman" charset="0"/>
        <a:ea typeface="ＭＳ Ｐゴシック" charset="0"/>
        <a:cs typeface="+mn-cs"/>
      </a:defRPr>
    </a:lvl2pPr>
    <a:lvl3pPr marL="11430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charset="0"/>
      <a:defRPr sz="1200" kern="1200">
        <a:solidFill>
          <a:srgbClr val="000000"/>
        </a:solidFill>
        <a:latin typeface="Times New Roman" charset="0"/>
        <a:ea typeface="ＭＳ Ｐゴシック" charset="0"/>
        <a:cs typeface="+mn-cs"/>
      </a:defRPr>
    </a:lvl3pPr>
    <a:lvl4pPr marL="16002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charset="0"/>
      <a:defRPr sz="1200" kern="1200">
        <a:solidFill>
          <a:srgbClr val="000000"/>
        </a:solidFill>
        <a:latin typeface="Times New Roman" charset="0"/>
        <a:ea typeface="ＭＳ Ｐゴシック" charset="0"/>
        <a:cs typeface="+mn-cs"/>
      </a:defRPr>
    </a:lvl4pPr>
    <a:lvl5pPr marL="20574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charset="0"/>
      <a:defRPr sz="1200" kern="1200">
        <a:solidFill>
          <a:srgbClr val="000000"/>
        </a:solidFill>
        <a:latin typeface="Times New Roman" charset="0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3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1686DCEE-E976-1E42-8077-F5982634B285}" type="slidenum">
              <a:rPr lang="en-GB"/>
              <a:pPr/>
              <a:t>1</a:t>
            </a:fld>
            <a:endParaRPr lang="en-GB"/>
          </a:p>
        </p:txBody>
      </p:sp>
      <p:sp>
        <p:nvSpPr>
          <p:cNvPr id="5121" name="Text Box 1"/>
          <p:cNvSpPr txBox="1">
            <a:spLocks noChangeArrowheads="1"/>
          </p:cNvSpPr>
          <p:nvPr/>
        </p:nvSpPr>
        <p:spPr bwMode="auto">
          <a:xfrm>
            <a:off x="1257300" y="719138"/>
            <a:ext cx="4800600" cy="360045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122" name="Text Box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731838" y="4560888"/>
            <a:ext cx="5851525" cy="432117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6480" tIns="48240" rIns="96480" bIns="48240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spcBef>
                <a:spcPts val="450"/>
              </a:spcBef>
            </a:pPr>
            <a:endParaRPr lang="en-US" dirty="0">
              <a:latin typeface="Arial" charset="0"/>
              <a:cs typeface="Bitstream Vera San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81419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596900" y="0"/>
            <a:ext cx="4779963" cy="358616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That is,</a:t>
            </a:r>
            <a:r>
              <a:rPr lang="en-US" baseline="0" dirty="0" smtClean="0"/>
              <a:t> mitigation shouldn’t have to equal patch, or remove.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B4735062-5665-DB45-9BA4-0E603B5DBA50}" type="slidenum">
              <a:rPr lang="en-GB" smtClean="0"/>
              <a:pPr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7310826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596900" y="0"/>
            <a:ext cx="4779963" cy="358616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Believe it</a:t>
            </a:r>
            <a:r>
              <a:rPr lang="en-US" baseline="0" dirty="0" smtClean="0"/>
              <a:t> or not, it turns out that after the war, it was confirmed that every single German agent was either captured, or turned (with one possible suicide)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B4735062-5665-DB45-9BA4-0E603B5DBA50}" type="slidenum">
              <a:rPr lang="en-GB" smtClean="0"/>
              <a:pPr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8166531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596900" y="0"/>
            <a:ext cx="4779963" cy="358616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Some of the double agents were informed by radio after the invasion</a:t>
            </a:r>
            <a:r>
              <a:rPr lang="en-US" baseline="0" dirty="0" smtClean="0"/>
              <a:t> that they had been awarded the Iron Cross.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In the case of the V1s, telemetry was ignored in favor of the human intelligence!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B4735062-5665-DB45-9BA4-0E603B5DBA50}" type="slidenum">
              <a:rPr lang="en-GB" smtClean="0"/>
              <a:pPr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0954151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596900" y="0"/>
            <a:ext cx="4779963" cy="358616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Just trying to give the flavor of our work – a broad</a:t>
            </a:r>
            <a:r>
              <a:rPr lang="en-US" baseline="0" dirty="0" smtClean="0"/>
              <a:t> overview, as opposed to diving into the particulars…</a:t>
            </a:r>
          </a:p>
          <a:p>
            <a:endParaRPr lang="en-US" baseline="0" dirty="0" smtClean="0"/>
          </a:p>
          <a:p>
            <a:r>
              <a:rPr lang="en-US" baseline="0" dirty="0" smtClean="0"/>
              <a:t>Looked to the natural world for models of successful defense against sophisticated adversaries.  Yes, they might not be conscious, but who says that moving target defense needs to be conscious?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B4735062-5665-DB45-9BA4-0E603B5DBA50}" type="slidenum">
              <a:rPr lang="en-GB" smtClean="0"/>
              <a:pPr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5985710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596900" y="0"/>
            <a:ext cx="4779963" cy="358616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/>
              <a:defRPr/>
            </a:pPr>
            <a:r>
              <a:rPr lang="en-US" dirty="0" smtClean="0">
                <a:solidFill>
                  <a:srgbClr val="3366FF"/>
                </a:solidFill>
              </a:rPr>
              <a:t>(even though the experimental subjects are unwilling parties)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B4735062-5665-DB45-9BA4-0E603B5DBA50}" type="slidenum">
              <a:rPr lang="en-GB" smtClean="0"/>
              <a:pPr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6525471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596900" y="0"/>
            <a:ext cx="4779963" cy="358616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Barton Whaley is the key scholar</a:t>
            </a:r>
            <a:r>
              <a:rPr lang="en-US" baseline="0" dirty="0" smtClean="0"/>
              <a:t> here.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B4735062-5665-DB45-9BA4-0E603B5DBA50}" type="slidenum">
              <a:rPr lang="en-GB" smtClean="0"/>
              <a:pPr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829551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7" name="Picture 1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413" y="76200"/>
            <a:ext cx="8942387" cy="6740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9229" name="Rectangle 13"/>
          <p:cNvSpPr>
            <a:spLocks noChangeArrowheads="1"/>
          </p:cNvSpPr>
          <p:nvPr/>
        </p:nvSpPr>
        <p:spPr bwMode="auto">
          <a:xfrm>
            <a:off x="195263" y="3810000"/>
            <a:ext cx="8801100" cy="381000"/>
          </a:xfrm>
          <a:prstGeom prst="rect">
            <a:avLst/>
          </a:prstGeom>
          <a:solidFill>
            <a:srgbClr val="385D7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95782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04013" y="231775"/>
            <a:ext cx="2132012" cy="62452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231775"/>
            <a:ext cx="6246813" cy="62452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26471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20842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731667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374775"/>
            <a:ext cx="4189413" cy="51022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6613" y="1374775"/>
            <a:ext cx="4189412" cy="51022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33334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80041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24724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7483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123075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485152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D5B7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AutoShape 1"/>
          <p:cNvSpPr>
            <a:spLocks noChangeArrowheads="1"/>
          </p:cNvSpPr>
          <p:nvPr/>
        </p:nvSpPr>
        <p:spPr bwMode="auto">
          <a:xfrm>
            <a:off x="152400" y="152400"/>
            <a:ext cx="8839200" cy="6553200"/>
          </a:xfrm>
          <a:prstGeom prst="roundRect">
            <a:avLst>
              <a:gd name="adj" fmla="val 1139"/>
            </a:avLst>
          </a:prstGeom>
          <a:solidFill>
            <a:srgbClr val="FFFFFF"/>
          </a:solidFill>
          <a:ln w="9360">
            <a:solidFill>
              <a:srgbClr val="385D7C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304800" y="231775"/>
            <a:ext cx="8531225" cy="896938"/>
          </a:xfrm>
          <a:prstGeom prst="rect">
            <a:avLst/>
          </a:prstGeom>
          <a:noFill/>
          <a:ln>
            <a:noFill/>
          </a:ln>
          <a:effectLst>
            <a:outerShdw blurRad="25400" dist="12700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Master title style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body" idx="1"/>
          </p:nvPr>
        </p:nvSpPr>
        <p:spPr bwMode="auto">
          <a:xfrm>
            <a:off x="304800" y="1374775"/>
            <a:ext cx="8531225" cy="5102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152400" y="6438900"/>
            <a:ext cx="34290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pPr algn="l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900" i="1" dirty="0">
                <a:solidFill>
                  <a:srgbClr val="5C5C5C"/>
                </a:solidFill>
                <a:latin typeface="Palatino Linotype" charset="0"/>
                <a:cs typeface="Arial" charset="0"/>
              </a:rPr>
              <a:t>© </a:t>
            </a:r>
            <a:r>
              <a:rPr lang="en-US" sz="900" i="1" dirty="0" smtClean="0">
                <a:solidFill>
                  <a:srgbClr val="5C5C5C"/>
                </a:solidFill>
                <a:latin typeface="Palatino Linotype" charset="0"/>
              </a:rPr>
              <a:t>2013 </a:t>
            </a:r>
            <a:r>
              <a:rPr lang="en-US" sz="900" i="1" dirty="0">
                <a:solidFill>
                  <a:srgbClr val="5C5C5C"/>
                </a:solidFill>
                <a:latin typeface="Palatino Linotype" charset="0"/>
              </a:rPr>
              <a:t>Galois, Inc. All rights reserved.</a:t>
            </a:r>
          </a:p>
        </p:txBody>
      </p:sp>
      <p:sp>
        <p:nvSpPr>
          <p:cNvPr id="1033" name="Line 9"/>
          <p:cNvSpPr>
            <a:spLocks noChangeShapeType="1"/>
          </p:cNvSpPr>
          <p:nvPr/>
        </p:nvSpPr>
        <p:spPr bwMode="auto">
          <a:xfrm>
            <a:off x="152400" y="1524000"/>
            <a:ext cx="1588" cy="1588"/>
          </a:xfrm>
          <a:prstGeom prst="line">
            <a:avLst/>
          </a:prstGeom>
          <a:noFill/>
          <a:ln w="9360">
            <a:solidFill>
              <a:srgbClr val="4F4F4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037" name="Picture 13" descr="lh"/>
          <p:cNvPicPr>
            <a:picLocks noChangeAspect="1" noChangeArrowheads="1"/>
          </p:cNvPicPr>
          <p:nvPr userDrawn="1"/>
        </p:nvPicPr>
        <p:blipFill>
          <a:blip r:embed="rId1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8175" y="152400"/>
            <a:ext cx="733425" cy="735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3000">
          <a:solidFill>
            <a:srgbClr val="606060"/>
          </a:solidFill>
          <a:latin typeface="+mj-lt"/>
          <a:ea typeface="+mj-ea"/>
          <a:cs typeface="+mj-cs"/>
        </a:defRPr>
      </a:lvl1pPr>
      <a:lvl2pPr marL="742950" indent="-285750" algn="r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3600">
          <a:solidFill>
            <a:srgbClr val="FFFFFF"/>
          </a:solidFill>
          <a:latin typeface="Arial" charset="0"/>
          <a:ea typeface="Bitstream Vera Sans" charset="0"/>
          <a:cs typeface="Bitstream Vera Sans" charset="0"/>
        </a:defRPr>
      </a:lvl2pPr>
      <a:lvl3pPr marL="1143000" indent="-228600" algn="r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3600">
          <a:solidFill>
            <a:srgbClr val="FFFFFF"/>
          </a:solidFill>
          <a:latin typeface="Arial" charset="0"/>
          <a:ea typeface="Bitstream Vera Sans" charset="0"/>
          <a:cs typeface="Bitstream Vera Sans" charset="0"/>
        </a:defRPr>
      </a:lvl3pPr>
      <a:lvl4pPr marL="1600200" indent="-228600" algn="r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3600">
          <a:solidFill>
            <a:srgbClr val="FFFFFF"/>
          </a:solidFill>
          <a:latin typeface="Arial" charset="0"/>
          <a:ea typeface="Bitstream Vera Sans" charset="0"/>
          <a:cs typeface="Bitstream Vera Sans" charset="0"/>
        </a:defRPr>
      </a:lvl4pPr>
      <a:lvl5pPr marL="2057400" indent="-228600" algn="r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3600">
          <a:solidFill>
            <a:srgbClr val="FFFFFF"/>
          </a:solidFill>
          <a:latin typeface="Arial" charset="0"/>
          <a:ea typeface="Bitstream Vera Sans" charset="0"/>
          <a:cs typeface="Bitstream Vera Sans" charset="0"/>
        </a:defRPr>
      </a:lvl5pPr>
      <a:lvl6pPr marL="2514600" indent="-228600" algn="r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3600">
          <a:solidFill>
            <a:srgbClr val="FFFFFF"/>
          </a:solidFill>
          <a:latin typeface="Arial" charset="0"/>
          <a:ea typeface="Bitstream Vera Sans" charset="0"/>
          <a:cs typeface="Bitstream Vera Sans" charset="0"/>
        </a:defRPr>
      </a:lvl6pPr>
      <a:lvl7pPr marL="2971800" indent="-228600" algn="r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3600">
          <a:solidFill>
            <a:srgbClr val="FFFFFF"/>
          </a:solidFill>
          <a:latin typeface="Arial" charset="0"/>
          <a:ea typeface="Bitstream Vera Sans" charset="0"/>
          <a:cs typeface="Bitstream Vera Sans" charset="0"/>
        </a:defRPr>
      </a:lvl7pPr>
      <a:lvl8pPr marL="3429000" indent="-228600" algn="r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3600">
          <a:solidFill>
            <a:srgbClr val="FFFFFF"/>
          </a:solidFill>
          <a:latin typeface="Arial" charset="0"/>
          <a:ea typeface="Bitstream Vera Sans" charset="0"/>
          <a:cs typeface="Bitstream Vera Sans" charset="0"/>
        </a:defRPr>
      </a:lvl8pPr>
      <a:lvl9pPr marL="3886200" indent="-228600" algn="r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3600">
          <a:solidFill>
            <a:srgbClr val="FFFFFF"/>
          </a:solidFill>
          <a:latin typeface="Arial" charset="0"/>
          <a:ea typeface="Bitstream Vera Sans" charset="0"/>
          <a:cs typeface="Bitstream Vera Sans" charset="0"/>
        </a:defRPr>
      </a:lvl9pPr>
    </p:titleStyle>
    <p:bodyStyle>
      <a:lvl1pPr marL="342900" indent="-342900" algn="l" defTabSz="457200" rtl="0" fontAlgn="base">
        <a:spcBef>
          <a:spcPts val="800"/>
        </a:spcBef>
        <a:spcAft>
          <a:spcPct val="0"/>
        </a:spcAft>
        <a:buClr>
          <a:schemeClr val="bg2"/>
        </a:buClr>
        <a:buSzPct val="100000"/>
        <a:buFont typeface="Wingdings" charset="0"/>
        <a:buChar char="§"/>
        <a:defRPr sz="2400">
          <a:solidFill>
            <a:srgbClr val="5F5F5F"/>
          </a:solidFill>
          <a:latin typeface="+mn-lt"/>
          <a:ea typeface="+mn-ea"/>
          <a:cs typeface="+mn-cs"/>
        </a:defRPr>
      </a:lvl1pPr>
      <a:lvl2pPr marL="742950" indent="-285750" algn="l" defTabSz="457200" rtl="0" fontAlgn="base">
        <a:spcBef>
          <a:spcPts val="700"/>
        </a:spcBef>
        <a:spcAft>
          <a:spcPct val="0"/>
        </a:spcAft>
        <a:buClr>
          <a:schemeClr val="bg2"/>
        </a:buClr>
        <a:buSzPct val="100000"/>
        <a:buFont typeface="Times" charset="0"/>
        <a:buChar char="•"/>
        <a:defRPr sz="2000">
          <a:solidFill>
            <a:srgbClr val="5F5F5F"/>
          </a:solidFill>
          <a:latin typeface="+mn-lt"/>
          <a:ea typeface="Bitstream Vera Sans" charset="0"/>
          <a:cs typeface="+mn-cs"/>
        </a:defRPr>
      </a:lvl2pPr>
      <a:lvl3pPr marL="1143000" indent="-228600" algn="l" defTabSz="457200" rtl="0" fontAlgn="base">
        <a:spcBef>
          <a:spcPts val="600"/>
        </a:spcBef>
        <a:spcAft>
          <a:spcPct val="0"/>
        </a:spcAft>
        <a:buClr>
          <a:schemeClr val="bg2"/>
        </a:buClr>
        <a:buSzPct val="100000"/>
        <a:buFont typeface="Times New Roman" charset="0"/>
        <a:buChar char="–"/>
        <a:defRPr>
          <a:solidFill>
            <a:srgbClr val="5F5F5F"/>
          </a:solidFill>
          <a:latin typeface="+mn-lt"/>
          <a:ea typeface="Bitstream Vera Sans" charset="0"/>
          <a:cs typeface="+mn-cs"/>
        </a:defRPr>
      </a:lvl3pPr>
      <a:lvl4pPr marL="1600200" indent="-228600" algn="l" defTabSz="457200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>
          <a:solidFill>
            <a:srgbClr val="5F5F5F"/>
          </a:solidFill>
          <a:latin typeface="+mn-lt"/>
          <a:ea typeface="Bitstream Vera Sans" charset="0"/>
          <a:cs typeface="+mn-cs"/>
        </a:defRPr>
      </a:lvl4pPr>
      <a:lvl5pPr marL="2057400" indent="-228600" algn="l" defTabSz="457200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>
          <a:solidFill>
            <a:srgbClr val="5F5F5F"/>
          </a:solidFill>
          <a:latin typeface="+mn-lt"/>
          <a:ea typeface="Bitstream Vera Sans" charset="0"/>
          <a:cs typeface="+mn-cs"/>
        </a:defRPr>
      </a:lvl5pPr>
      <a:lvl6pPr marL="2514600" indent="-228600" algn="l" defTabSz="457200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>
          <a:solidFill>
            <a:srgbClr val="5F5F5F"/>
          </a:solidFill>
          <a:latin typeface="+mn-lt"/>
          <a:ea typeface="Bitstream Vera Sans" charset="0"/>
          <a:cs typeface="+mn-cs"/>
        </a:defRPr>
      </a:lvl6pPr>
      <a:lvl7pPr marL="2971800" indent="-228600" algn="l" defTabSz="457200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>
          <a:solidFill>
            <a:srgbClr val="5F5F5F"/>
          </a:solidFill>
          <a:latin typeface="+mn-lt"/>
          <a:ea typeface="Bitstream Vera Sans" charset="0"/>
          <a:cs typeface="+mn-cs"/>
        </a:defRPr>
      </a:lvl7pPr>
      <a:lvl8pPr marL="3429000" indent="-228600" algn="l" defTabSz="457200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>
          <a:solidFill>
            <a:srgbClr val="5F5F5F"/>
          </a:solidFill>
          <a:latin typeface="+mn-lt"/>
          <a:ea typeface="Bitstream Vera Sans" charset="0"/>
          <a:cs typeface="+mn-cs"/>
        </a:defRPr>
      </a:lvl8pPr>
      <a:lvl9pPr marL="3886200" indent="-228600" algn="l" defTabSz="457200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>
          <a:solidFill>
            <a:srgbClr val="5F5F5F"/>
          </a:solidFill>
          <a:latin typeface="+mn-lt"/>
          <a:ea typeface="Bitstream Vera Sans" charset="0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3.png"/><Relationship Id="rId4" Type="http://schemas.openxmlformats.org/officeDocument/2006/relationships/package" Target="../embeddings/Microsoft_Word_Document1.docx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228600" y="685800"/>
            <a:ext cx="8610600" cy="297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/>
          <a:p>
            <a: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3600" dirty="0" smtClean="0">
                <a:solidFill>
                  <a:srgbClr val="0000FF"/>
                </a:solidFill>
              </a:rPr>
              <a:t>DNS Challenge:</a:t>
            </a:r>
          </a:p>
          <a:p>
            <a: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3200" dirty="0" smtClean="0">
                <a:solidFill>
                  <a:srgbClr val="0000FF"/>
                </a:solidFill>
              </a:rPr>
              <a:t>Food for thought on </a:t>
            </a:r>
            <a:r>
              <a:rPr lang="en-GB" sz="3200" dirty="0" err="1" smtClean="0">
                <a:solidFill>
                  <a:srgbClr val="0000FF"/>
                </a:solidFill>
              </a:rPr>
              <a:t>counterdeception</a:t>
            </a:r>
            <a:r>
              <a:rPr lang="en-GB" sz="3200" dirty="0" smtClean="0">
                <a:solidFill>
                  <a:srgbClr val="0000FF"/>
                </a:solidFill>
              </a:rPr>
              <a:t> – </a:t>
            </a:r>
          </a:p>
          <a:p>
            <a: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3200" dirty="0" smtClean="0">
                <a:solidFill>
                  <a:srgbClr val="0000FF"/>
                </a:solidFill>
              </a:rPr>
              <a:t>a lesson from history</a:t>
            </a:r>
          </a:p>
          <a:p>
            <a: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GB" sz="3600" dirty="0">
              <a:solidFill>
                <a:srgbClr val="0000FF"/>
              </a:solidFill>
            </a:endParaRPr>
          </a:p>
          <a:p>
            <a: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dirty="0" smtClean="0">
                <a:solidFill>
                  <a:srgbClr val="008000"/>
                </a:solidFill>
              </a:rPr>
              <a:t>David Burke </a:t>
            </a:r>
            <a:r>
              <a:rPr lang="en-GB" dirty="0">
                <a:solidFill>
                  <a:srgbClr val="008000"/>
                </a:solidFill>
                <a:latin typeface="Century Gothic" charset="0"/>
              </a:rPr>
              <a:t>|</a:t>
            </a:r>
            <a:r>
              <a:rPr lang="en-GB" dirty="0">
                <a:solidFill>
                  <a:srgbClr val="008000"/>
                </a:solidFill>
              </a:rPr>
              <a:t> </a:t>
            </a:r>
            <a:r>
              <a:rPr lang="en-GB" dirty="0" smtClean="0">
                <a:solidFill>
                  <a:srgbClr val="008000"/>
                </a:solidFill>
              </a:rPr>
              <a:t>C3E Workshop </a:t>
            </a:r>
            <a:r>
              <a:rPr lang="en-GB" dirty="0">
                <a:solidFill>
                  <a:srgbClr val="008000"/>
                </a:solidFill>
                <a:latin typeface="Century Gothic" charset="0"/>
              </a:rPr>
              <a:t>|</a:t>
            </a:r>
            <a:r>
              <a:rPr lang="en-GB" dirty="0">
                <a:solidFill>
                  <a:srgbClr val="008000"/>
                </a:solidFill>
              </a:rPr>
              <a:t> </a:t>
            </a:r>
            <a:r>
              <a:rPr lang="en-GB" dirty="0" smtClean="0">
                <a:solidFill>
                  <a:srgbClr val="008000"/>
                </a:solidFill>
              </a:rPr>
              <a:t>13 Jan 2014</a:t>
            </a:r>
          </a:p>
          <a:p>
            <a: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GB" dirty="0" smtClean="0">
              <a:solidFill>
                <a:srgbClr val="008000"/>
              </a:solidFill>
            </a:endParaRPr>
          </a:p>
          <a:p>
            <a:pPr algn="l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GB" dirty="0">
              <a:solidFill>
                <a:srgbClr val="0000FF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381000"/>
            <a:ext cx="8531225" cy="896938"/>
          </a:xfrm>
        </p:spPr>
        <p:txBody>
          <a:bodyPr/>
          <a:lstStyle/>
          <a:p>
            <a:r>
              <a:rPr lang="en-US" dirty="0" smtClean="0">
                <a:solidFill>
                  <a:srgbClr val="008000"/>
                </a:solidFill>
              </a:rPr>
              <a:t>Food for thought:</a:t>
            </a:r>
            <a:endParaRPr lang="en-US" dirty="0">
              <a:solidFill>
                <a:srgbClr val="008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905001"/>
            <a:ext cx="8531225" cy="1219200"/>
          </a:xfrm>
        </p:spPr>
        <p:txBody>
          <a:bodyPr/>
          <a:lstStyle/>
          <a:p>
            <a:r>
              <a:rPr lang="en-US" dirty="0" smtClean="0">
                <a:solidFill>
                  <a:srgbClr val="0000FF"/>
                </a:solidFill>
              </a:rPr>
              <a:t>Mitigations don’t have to be purely technical in nature: they can also exploit cognitive biases in the adversary.</a:t>
            </a:r>
          </a:p>
          <a:p>
            <a:r>
              <a:rPr lang="en-US" dirty="0" smtClean="0">
                <a:solidFill>
                  <a:srgbClr val="0000FF"/>
                </a:solidFill>
              </a:rPr>
              <a:t>What kinds of experiments can be done to better understand these cognitive biases?  What data sets might help?</a:t>
            </a:r>
          </a:p>
        </p:txBody>
      </p:sp>
    </p:spTree>
    <p:extLst>
      <p:ext uri="{BB962C8B-B14F-4D97-AF65-F5344CB8AC3E}">
        <p14:creationId xmlns:p14="http://schemas.microsoft.com/office/powerpoint/2010/main" val="81004597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00FF"/>
                </a:solidFill>
              </a:rPr>
              <a:t>Questions?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1" y="1374775"/>
            <a:ext cx="5334000" cy="2435225"/>
          </a:xfrm>
        </p:spPr>
        <p:txBody>
          <a:bodyPr/>
          <a:lstStyle/>
          <a:p>
            <a:r>
              <a:rPr lang="en-US" dirty="0" smtClean="0">
                <a:solidFill>
                  <a:srgbClr val="0000FF"/>
                </a:solidFill>
              </a:rPr>
              <a:t>David Burke</a:t>
            </a:r>
          </a:p>
          <a:p>
            <a:pPr lvl="1"/>
            <a:r>
              <a:rPr lang="en-US" dirty="0" err="1" smtClean="0">
                <a:solidFill>
                  <a:srgbClr val="660066"/>
                </a:solidFill>
              </a:rPr>
              <a:t>davidb@galois.com</a:t>
            </a:r>
            <a:endParaRPr lang="en-US" dirty="0" smtClean="0">
              <a:solidFill>
                <a:srgbClr val="660066"/>
              </a:solidFill>
            </a:endParaRPr>
          </a:p>
          <a:p>
            <a:pPr lvl="1"/>
            <a:r>
              <a:rPr lang="en-US" dirty="0" smtClean="0">
                <a:solidFill>
                  <a:srgbClr val="660066"/>
                </a:solidFill>
              </a:rPr>
              <a:t>(503) 330-9512</a:t>
            </a:r>
          </a:p>
          <a:p>
            <a:pPr marL="0" indent="0">
              <a:buNone/>
            </a:pPr>
            <a:endParaRPr lang="en-US" dirty="0" smtClean="0">
              <a:solidFill>
                <a:srgbClr val="6600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524622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solidFill>
                  <a:srgbClr val="3366FF"/>
                </a:solidFill>
              </a:rPr>
              <a:t>Counterdeception</a:t>
            </a:r>
            <a:r>
              <a:rPr lang="en-US" dirty="0">
                <a:solidFill>
                  <a:srgbClr val="3366FF"/>
                </a:solidFill>
              </a:rPr>
              <a:t> is </a:t>
            </a:r>
            <a:r>
              <a:rPr lang="en-US" i="1" dirty="0">
                <a:solidFill>
                  <a:srgbClr val="3366FF"/>
                </a:solidFill>
              </a:rPr>
              <a:t>S</a:t>
            </a:r>
            <a:r>
              <a:rPr lang="en-US" i="1" dirty="0" smtClean="0">
                <a:solidFill>
                  <a:srgbClr val="3366FF"/>
                </a:solidFill>
              </a:rPr>
              <a:t>till</a:t>
            </a:r>
            <a:r>
              <a:rPr lang="en-US" dirty="0" smtClean="0">
                <a:solidFill>
                  <a:srgbClr val="3366FF"/>
                </a:solidFill>
              </a:rPr>
              <a:t> </a:t>
            </a:r>
            <a:r>
              <a:rPr lang="en-US" dirty="0">
                <a:solidFill>
                  <a:srgbClr val="3366FF"/>
                </a:solidFill>
              </a:rPr>
              <a:t>P</a:t>
            </a:r>
            <a:r>
              <a:rPr lang="en-US" dirty="0" smtClean="0">
                <a:solidFill>
                  <a:srgbClr val="3366FF"/>
                </a:solidFill>
              </a:rPr>
              <a:t>ossible</a:t>
            </a:r>
            <a:endParaRPr lang="en-US" dirty="0">
              <a:solidFill>
                <a:srgbClr val="3366FF"/>
              </a:solidFill>
            </a:endParaRPr>
          </a:p>
        </p:txBody>
      </p:sp>
      <p:sp>
        <p:nvSpPr>
          <p:cNvPr id="1228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solidFill>
                  <a:srgbClr val="008000"/>
                </a:solidFill>
              </a:rPr>
              <a:t>“No model can be perfect unless it is an exact replica of the original -- and even then the perfection is spoilt </a:t>
            </a:r>
            <a:r>
              <a:rPr lang="en-US" dirty="0" smtClean="0">
                <a:solidFill>
                  <a:srgbClr val="008000"/>
                </a:solidFill>
              </a:rPr>
              <a:t>by </a:t>
            </a:r>
            <a:r>
              <a:rPr lang="en-US" dirty="0">
                <a:solidFill>
                  <a:srgbClr val="008000"/>
                </a:solidFill>
              </a:rPr>
              <a:t>the fact that now two exist where there was one before.” R.V. Jones</a:t>
            </a:r>
          </a:p>
          <a:p>
            <a:r>
              <a:rPr lang="en-US" dirty="0">
                <a:solidFill>
                  <a:srgbClr val="008000"/>
                </a:solidFill>
              </a:rPr>
              <a:t>Deceiver must mimic a sufficient number of signals; uncovering just one can expose the deception.</a:t>
            </a:r>
          </a:p>
          <a:p>
            <a:r>
              <a:rPr lang="en-US" dirty="0" err="1">
                <a:solidFill>
                  <a:srgbClr val="008000"/>
                </a:solidFill>
              </a:rPr>
              <a:t>Locard’s</a:t>
            </a:r>
            <a:r>
              <a:rPr lang="en-US" dirty="0">
                <a:solidFill>
                  <a:srgbClr val="008000"/>
                </a:solidFill>
              </a:rPr>
              <a:t> Exchange Principle -- the perpetrator of a crime always leaves some traces, and </a:t>
            </a:r>
            <a:r>
              <a:rPr lang="en-US" dirty="0" smtClean="0">
                <a:solidFill>
                  <a:srgbClr val="008000"/>
                </a:solidFill>
              </a:rPr>
              <a:t>takes </a:t>
            </a:r>
            <a:r>
              <a:rPr lang="en-US" dirty="0">
                <a:solidFill>
                  <a:srgbClr val="008000"/>
                </a:solidFill>
              </a:rPr>
              <a:t>some away.</a:t>
            </a:r>
          </a:p>
          <a:p>
            <a:r>
              <a:rPr lang="en-US" dirty="0">
                <a:solidFill>
                  <a:srgbClr val="008000"/>
                </a:solidFill>
              </a:rPr>
              <a:t>“Law of multiple sensors”</a:t>
            </a:r>
          </a:p>
          <a:p>
            <a:r>
              <a:rPr lang="en-US" dirty="0">
                <a:solidFill>
                  <a:srgbClr val="008000"/>
                </a:solidFill>
              </a:rPr>
              <a:t>Honest signals</a:t>
            </a:r>
          </a:p>
        </p:txBody>
      </p:sp>
    </p:spTree>
    <p:extLst>
      <p:ext uri="{BB962C8B-B14F-4D97-AF65-F5344CB8AC3E}">
        <p14:creationId xmlns:p14="http://schemas.microsoft.com/office/powerpoint/2010/main" val="20023273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8000"/>
                </a:solidFill>
              </a:rPr>
              <a:t>How this presentation came about:</a:t>
            </a:r>
            <a:endParaRPr lang="en-US" dirty="0">
              <a:solidFill>
                <a:srgbClr val="008000"/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00FF"/>
                </a:solidFill>
              </a:rPr>
              <a:t>In addition to working directly on the DNS Challenge problem, Galois has been working on a couple of projects that are both very similar in spirit to it.</a:t>
            </a:r>
          </a:p>
          <a:p>
            <a:r>
              <a:rPr lang="en-US" dirty="0" smtClean="0">
                <a:solidFill>
                  <a:srgbClr val="0000FF"/>
                </a:solidFill>
              </a:rPr>
              <a:t>Both of them have a focus that is centered on adversarial reasoning:</a:t>
            </a:r>
          </a:p>
          <a:p>
            <a:pPr lvl="1"/>
            <a:r>
              <a:rPr lang="en-US" dirty="0" smtClean="0">
                <a:solidFill>
                  <a:srgbClr val="0000FF"/>
                </a:solidFill>
              </a:rPr>
              <a:t>Multi-agent reasoning about APT presence on a network</a:t>
            </a:r>
          </a:p>
          <a:p>
            <a:pPr lvl="1"/>
            <a:r>
              <a:rPr lang="en-US" dirty="0" smtClean="0">
                <a:solidFill>
                  <a:srgbClr val="0000FF"/>
                </a:solidFill>
              </a:rPr>
              <a:t>Threat Fusion -&gt; Risk Scoring &amp; Prioritization -&gt; Mitigations</a:t>
            </a:r>
          </a:p>
          <a:p>
            <a:r>
              <a:rPr lang="en-US" dirty="0" smtClean="0">
                <a:solidFill>
                  <a:srgbClr val="0000FF"/>
                </a:solidFill>
              </a:rPr>
              <a:t>Suppose you have decided that a particular threat is relevant, or that an APT is taken up residence on your network.</a:t>
            </a:r>
          </a:p>
          <a:p>
            <a:r>
              <a:rPr lang="en-US" dirty="0" smtClean="0">
                <a:solidFill>
                  <a:srgbClr val="0000FF"/>
                </a:solidFill>
              </a:rPr>
              <a:t>We started thinking more about “what next?”, and started looking at mitigation strategies.</a:t>
            </a:r>
          </a:p>
          <a:p>
            <a:endParaRPr lang="en-US" dirty="0" smtClean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22032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3200"/>
            <a:ext cx="8531225" cy="896938"/>
          </a:xfrm>
        </p:spPr>
        <p:txBody>
          <a:bodyPr/>
          <a:lstStyle/>
          <a:p>
            <a:r>
              <a:rPr lang="en-US" sz="2800" dirty="0" smtClean="0">
                <a:solidFill>
                  <a:srgbClr val="0000FF"/>
                </a:solidFill>
              </a:rPr>
              <a:t>We noticed that many of the mitigation classes</a:t>
            </a:r>
            <a:br>
              <a:rPr lang="en-US" sz="2800" dirty="0" smtClean="0">
                <a:solidFill>
                  <a:srgbClr val="0000FF"/>
                </a:solidFill>
              </a:rPr>
            </a:br>
            <a:r>
              <a:rPr lang="en-US" sz="2800" dirty="0" smtClean="0">
                <a:solidFill>
                  <a:srgbClr val="0000FF"/>
                </a:solidFill>
              </a:rPr>
              <a:t>in this taxonomy have a </a:t>
            </a:r>
            <a:r>
              <a:rPr lang="en-US" sz="2800" dirty="0" err="1" smtClean="0">
                <a:solidFill>
                  <a:srgbClr val="0000FF"/>
                </a:solidFill>
              </a:rPr>
              <a:t>counterdeceptive</a:t>
            </a:r>
            <a:r>
              <a:rPr lang="en-US" sz="2800" dirty="0" smtClean="0">
                <a:solidFill>
                  <a:srgbClr val="0000FF"/>
                </a:solidFill>
              </a:rPr>
              <a:t> element.</a:t>
            </a:r>
            <a:endParaRPr lang="en-US" sz="28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29884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304801" y="231775"/>
            <a:ext cx="6172200" cy="896938"/>
          </a:xfrm>
        </p:spPr>
        <p:txBody>
          <a:bodyPr/>
          <a:lstStyle/>
          <a:p>
            <a:r>
              <a:rPr lang="en-US" dirty="0" smtClean="0">
                <a:solidFill>
                  <a:srgbClr val="0000FF"/>
                </a:solidFill>
              </a:rPr>
              <a:t>Mitigation Taxonomy </a:t>
            </a:r>
            <a:endParaRPr lang="en-US" dirty="0">
              <a:solidFill>
                <a:srgbClr val="0000FF"/>
              </a:solidFill>
            </a:endParaRPr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16618168"/>
              </p:ext>
            </p:extLst>
          </p:nvPr>
        </p:nvGraphicFramePr>
        <p:xfrm>
          <a:off x="1600200" y="1066800"/>
          <a:ext cx="6096000" cy="5397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1" name="Document" r:id="rId4" imgW="6096000" imgH="5397500" progId="Word.Document.12">
                  <p:embed/>
                </p:oleObj>
              </mc:Choice>
              <mc:Fallback>
                <p:oleObj name="Document" r:id="rId4" imgW="6096000" imgH="53975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600200" y="1066800"/>
                        <a:ext cx="6096000" cy="5397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7000835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1" y="2590800"/>
            <a:ext cx="7620000" cy="896938"/>
          </a:xfrm>
        </p:spPr>
        <p:txBody>
          <a:bodyPr/>
          <a:lstStyle/>
          <a:p>
            <a:r>
              <a:rPr lang="en-US" dirty="0">
                <a:solidFill>
                  <a:srgbClr val="0000FF"/>
                </a:solidFill>
              </a:rPr>
              <a:t>W</a:t>
            </a:r>
            <a:r>
              <a:rPr lang="en-US" dirty="0" smtClean="0">
                <a:solidFill>
                  <a:srgbClr val="0000FF"/>
                </a:solidFill>
              </a:rPr>
              <a:t>e went back to the historical record </a:t>
            </a:r>
            <a:br>
              <a:rPr lang="en-US" dirty="0" smtClean="0">
                <a:solidFill>
                  <a:srgbClr val="0000FF"/>
                </a:solidFill>
              </a:rPr>
            </a:br>
            <a:r>
              <a:rPr lang="en-US" dirty="0" smtClean="0">
                <a:solidFill>
                  <a:srgbClr val="0000FF"/>
                </a:solidFill>
              </a:rPr>
              <a:t>on </a:t>
            </a:r>
            <a:r>
              <a:rPr lang="en-US" dirty="0" err="1" smtClean="0">
                <a:solidFill>
                  <a:srgbClr val="0000FF"/>
                </a:solidFill>
              </a:rPr>
              <a:t>counterdeception</a:t>
            </a:r>
            <a:r>
              <a:rPr lang="en-US" dirty="0" smtClean="0">
                <a:solidFill>
                  <a:srgbClr val="0000FF"/>
                </a:solidFill>
              </a:rPr>
              <a:t> as a mitigation strategy…</a:t>
            </a:r>
            <a:endParaRPr lang="en-US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65238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231775"/>
            <a:ext cx="7315200" cy="896938"/>
          </a:xfrm>
        </p:spPr>
        <p:txBody>
          <a:bodyPr/>
          <a:lstStyle/>
          <a:p>
            <a:r>
              <a:rPr lang="en-US" dirty="0" smtClean="0">
                <a:solidFill>
                  <a:srgbClr val="008000"/>
                </a:solidFill>
              </a:rPr>
              <a:t>“The Double-Cross System”</a:t>
            </a:r>
            <a:endParaRPr lang="en-US" dirty="0">
              <a:solidFill>
                <a:srgbClr val="008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374775"/>
            <a:ext cx="6324600" cy="5102225"/>
          </a:xfrm>
        </p:spPr>
        <p:txBody>
          <a:bodyPr/>
          <a:lstStyle/>
          <a:p>
            <a:r>
              <a:rPr lang="en-US" dirty="0">
                <a:solidFill>
                  <a:srgbClr val="0000FF"/>
                </a:solidFill>
              </a:rPr>
              <a:t>O</a:t>
            </a:r>
            <a:r>
              <a:rPr lang="en-US" dirty="0" smtClean="0">
                <a:solidFill>
                  <a:srgbClr val="0000FF"/>
                </a:solidFill>
              </a:rPr>
              <a:t>utset of WWII: In England, a recognition that borders were porous and that German agents would be able to get through.</a:t>
            </a:r>
          </a:p>
          <a:p>
            <a:r>
              <a:rPr lang="en-US" dirty="0" smtClean="0">
                <a:solidFill>
                  <a:srgbClr val="0000FF"/>
                </a:solidFill>
              </a:rPr>
              <a:t>Original goal: turn as many as possible into double agents and find out more about German plans.</a:t>
            </a:r>
          </a:p>
          <a:p>
            <a:r>
              <a:rPr lang="en-US" dirty="0" smtClean="0">
                <a:solidFill>
                  <a:srgbClr val="0000FF"/>
                </a:solidFill>
              </a:rPr>
              <a:t>As the war progressed, increased recognition that there was an opportunity for active deceptions.</a:t>
            </a:r>
          </a:p>
        </p:txBody>
      </p:sp>
      <p:pic>
        <p:nvPicPr>
          <p:cNvPr id="5" name="Picture 4" descr="DoubleCross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1800" y="1905000"/>
            <a:ext cx="1933113" cy="2971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84465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8000"/>
                </a:solidFill>
              </a:rPr>
              <a:t>What happened?</a:t>
            </a:r>
            <a:endParaRPr lang="en-US" dirty="0">
              <a:solidFill>
                <a:srgbClr val="008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143000"/>
            <a:ext cx="8531225" cy="5102225"/>
          </a:xfrm>
        </p:spPr>
        <p:txBody>
          <a:bodyPr/>
          <a:lstStyle/>
          <a:p>
            <a:r>
              <a:rPr lang="en-US" dirty="0">
                <a:solidFill>
                  <a:srgbClr val="0000FF"/>
                </a:solidFill>
              </a:rPr>
              <a:t>Many </a:t>
            </a:r>
            <a:r>
              <a:rPr lang="en-US" dirty="0" err="1" smtClean="0">
                <a:solidFill>
                  <a:srgbClr val="0000FF"/>
                </a:solidFill>
              </a:rPr>
              <a:t>counterdeceptive</a:t>
            </a:r>
            <a:r>
              <a:rPr lang="en-US" dirty="0" smtClean="0">
                <a:solidFill>
                  <a:srgbClr val="0000FF"/>
                </a:solidFill>
              </a:rPr>
              <a:t> </a:t>
            </a:r>
            <a:r>
              <a:rPr lang="en-US" dirty="0">
                <a:solidFill>
                  <a:srgbClr val="0000FF"/>
                </a:solidFill>
              </a:rPr>
              <a:t>operations worked:</a:t>
            </a:r>
          </a:p>
          <a:p>
            <a:pPr lvl="1"/>
            <a:r>
              <a:rPr lang="en-US" sz="2400" dirty="0">
                <a:solidFill>
                  <a:srgbClr val="0000FF"/>
                </a:solidFill>
              </a:rPr>
              <a:t>Operation Fortitude – Deception to support the D-Day landings; 15 reserve divisions were kept in Calais for days, in case Normandy was a diversion. </a:t>
            </a:r>
          </a:p>
          <a:p>
            <a:pPr lvl="1"/>
            <a:r>
              <a:rPr lang="en-US" sz="2400" dirty="0">
                <a:solidFill>
                  <a:srgbClr val="0000FF"/>
                </a:solidFill>
              </a:rPr>
              <a:t>V-1 rockets – double agents exaggerated the number of hits to the NW of London, so the Germans overcompensated towards the SE.</a:t>
            </a:r>
          </a:p>
          <a:p>
            <a:r>
              <a:rPr lang="en-US" dirty="0" smtClean="0">
                <a:solidFill>
                  <a:srgbClr val="0000FF"/>
                </a:solidFill>
              </a:rPr>
              <a:t>The Germans refused to believe that their agents had been turned. </a:t>
            </a:r>
            <a:r>
              <a:rPr lang="en-US" dirty="0">
                <a:solidFill>
                  <a:srgbClr val="0000FF"/>
                </a:solidFill>
              </a:rPr>
              <a:t> </a:t>
            </a:r>
            <a:r>
              <a:rPr lang="en-US" dirty="0" smtClean="0">
                <a:solidFill>
                  <a:srgbClr val="0000FF"/>
                </a:solidFill>
              </a:rPr>
              <a:t>Some potential reasons why:</a:t>
            </a:r>
          </a:p>
          <a:p>
            <a:pPr lvl="1"/>
            <a:r>
              <a:rPr lang="en-US" sz="2400" dirty="0" smtClean="0">
                <a:solidFill>
                  <a:srgbClr val="0000FF"/>
                </a:solidFill>
              </a:rPr>
              <a:t>Money</a:t>
            </a:r>
          </a:p>
          <a:p>
            <a:pPr lvl="1"/>
            <a:r>
              <a:rPr lang="en-US" sz="2400" dirty="0" smtClean="0">
                <a:solidFill>
                  <a:srgbClr val="0000FF"/>
                </a:solidFill>
              </a:rPr>
              <a:t>Professionalism</a:t>
            </a:r>
          </a:p>
          <a:p>
            <a:pPr lvl="1"/>
            <a:r>
              <a:rPr lang="en-US" sz="2400" dirty="0" smtClean="0">
                <a:solidFill>
                  <a:srgbClr val="0000FF"/>
                </a:solidFill>
              </a:rPr>
              <a:t>Arrogance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506637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8000"/>
                </a:solidFill>
              </a:rPr>
              <a:t>Two Cognitive Biases that mattered:</a:t>
            </a:r>
            <a:endParaRPr lang="en-US" dirty="0">
              <a:solidFill>
                <a:srgbClr val="008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i="1" dirty="0">
                <a:solidFill>
                  <a:srgbClr val="0000FF"/>
                </a:solidFill>
              </a:rPr>
              <a:t>C</a:t>
            </a:r>
            <a:r>
              <a:rPr lang="en-US" sz="2800" i="1" dirty="0" smtClean="0">
                <a:solidFill>
                  <a:srgbClr val="0000FF"/>
                </a:solidFill>
              </a:rPr>
              <a:t>onfirmation </a:t>
            </a:r>
            <a:r>
              <a:rPr lang="en-US" sz="2800" i="1" dirty="0">
                <a:solidFill>
                  <a:srgbClr val="0000FF"/>
                </a:solidFill>
              </a:rPr>
              <a:t>bias </a:t>
            </a:r>
            <a:r>
              <a:rPr lang="en-US" sz="2800" dirty="0">
                <a:solidFill>
                  <a:srgbClr val="0000FF"/>
                </a:solidFill>
              </a:rPr>
              <a:t>- the phenomenon whereby people tend to gravitate to information that confirms their existing </a:t>
            </a:r>
            <a:r>
              <a:rPr lang="en-US" sz="2800" dirty="0" smtClean="0">
                <a:solidFill>
                  <a:srgbClr val="0000FF"/>
                </a:solidFill>
              </a:rPr>
              <a:t>beliefs.</a:t>
            </a:r>
          </a:p>
          <a:p>
            <a:r>
              <a:rPr lang="en-US" sz="2800" i="1" dirty="0" smtClean="0">
                <a:solidFill>
                  <a:srgbClr val="0000FF"/>
                </a:solidFill>
              </a:rPr>
              <a:t>Motivated reasoning </a:t>
            </a:r>
            <a:r>
              <a:rPr lang="en-US" sz="2800" dirty="0" smtClean="0">
                <a:solidFill>
                  <a:srgbClr val="0000FF"/>
                </a:solidFill>
              </a:rPr>
              <a:t>- </a:t>
            </a:r>
            <a:r>
              <a:rPr lang="en-US" sz="2800" dirty="0">
                <a:solidFill>
                  <a:srgbClr val="0000FF"/>
                </a:solidFill>
              </a:rPr>
              <a:t>rather than </a:t>
            </a:r>
            <a:r>
              <a:rPr lang="en-US" sz="2800" dirty="0" smtClean="0">
                <a:solidFill>
                  <a:srgbClr val="0000FF"/>
                </a:solidFill>
              </a:rPr>
              <a:t>an impartial search for </a:t>
            </a:r>
            <a:r>
              <a:rPr lang="en-US" sz="2800" dirty="0">
                <a:solidFill>
                  <a:srgbClr val="0000FF"/>
                </a:solidFill>
              </a:rPr>
              <a:t>information that either confirms or disconfirms a particular belief, people actually seek out information that confirms what they already </a:t>
            </a:r>
            <a:r>
              <a:rPr lang="en-US" sz="2800" dirty="0" smtClean="0">
                <a:solidFill>
                  <a:srgbClr val="0000FF"/>
                </a:solidFill>
              </a:rPr>
              <a:t>believe.</a:t>
            </a:r>
          </a:p>
        </p:txBody>
      </p:sp>
    </p:spTree>
    <p:extLst>
      <p:ext uri="{BB962C8B-B14F-4D97-AF65-F5344CB8AC3E}">
        <p14:creationId xmlns:p14="http://schemas.microsoft.com/office/powerpoint/2010/main" val="399596849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8000"/>
                </a:solidFill>
              </a:rPr>
              <a:t>A potential analogy</a:t>
            </a:r>
            <a:endParaRPr lang="en-US" dirty="0">
              <a:solidFill>
                <a:srgbClr val="008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00FF"/>
                </a:solidFill>
              </a:rPr>
              <a:t>Porous English borders = C3E paradigm</a:t>
            </a:r>
          </a:p>
          <a:p>
            <a:r>
              <a:rPr lang="en-US" dirty="0" smtClean="0">
                <a:solidFill>
                  <a:srgbClr val="0000FF"/>
                </a:solidFill>
              </a:rPr>
              <a:t>German spy handlers = APT hackers</a:t>
            </a:r>
          </a:p>
          <a:p>
            <a:r>
              <a:rPr lang="en-US" dirty="0" smtClean="0">
                <a:solidFill>
                  <a:srgbClr val="0000FF"/>
                </a:solidFill>
              </a:rPr>
              <a:t>German agents = Compromised systems</a:t>
            </a:r>
          </a:p>
          <a:p>
            <a:r>
              <a:rPr lang="en-US" dirty="0" smtClean="0">
                <a:solidFill>
                  <a:srgbClr val="0000FF"/>
                </a:solidFill>
              </a:rPr>
              <a:t>Creating double agents = Deceptive mitigations to compromised systems</a:t>
            </a:r>
          </a:p>
          <a:p>
            <a:endParaRPr lang="en-US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1804032"/>
      </p:ext>
    </p:extLst>
  </p:cSld>
  <p:clrMapOvr>
    <a:masterClrMapping/>
  </p:clrMapOvr>
</p:sld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Blank Presentation">
      <a:majorFont>
        <a:latin typeface="Arial"/>
        <a:ea typeface="ＭＳ Ｐゴシック"/>
        <a:cs typeface="Bitstream Vera Sans"/>
      </a:majorFont>
      <a:minorFont>
        <a:latin typeface="Arial"/>
        <a:ea typeface="ＭＳ Ｐゴシック"/>
        <a:cs typeface="Bitstream Vera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385D7C"/>
        </a:solidFill>
        <a:ln>
          <a:noFill/>
        </a:ln>
        <a:effectLst/>
        <a:extLst>
          <a:ext uri="{91240B29-F687-4f45-9708-019B960494DF}">
            <a14:hiddenLine xmlns:a14="http://schemas.microsoft.com/office/drawing/2010/main" xmlns=""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rgbClr val="000000">
                    <a:alpha val="74998"/>
                  </a:srgbClr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385D7C"/>
        </a:solidFill>
        <a:ln>
          <a:noFill/>
        </a:ln>
        <a:effectLst/>
        <a:extLst>
          <a:ext uri="{91240B29-F687-4f45-9708-019B960494DF}">
            <a14:hiddenLine xmlns:a14="http://schemas.microsoft.com/office/drawing/2010/main" xmlns=""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rgbClr val="000000">
                    <a:alpha val="74998"/>
                  </a:srgbClr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ＭＳ Ｐゴシック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6185</TotalTime>
  <Words>676</Words>
  <Application>Microsoft Office PowerPoint</Application>
  <PresentationFormat>On-screen Show (4:3)</PresentationFormat>
  <Paragraphs>65</Paragraphs>
  <Slides>12</Slides>
  <Notes>7</Notes>
  <HiddenSlides>0</HiddenSlides>
  <MMClips>0</MMClips>
  <ScaleCrop>false</ScaleCrop>
  <HeadingPairs>
    <vt:vector size="8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22" baseType="lpstr">
      <vt:lpstr>ＭＳ Ｐゴシック</vt:lpstr>
      <vt:lpstr>Arial</vt:lpstr>
      <vt:lpstr>Bitstream Vera Sans</vt:lpstr>
      <vt:lpstr>Century Gothic</vt:lpstr>
      <vt:lpstr>Palatino Linotype</vt:lpstr>
      <vt:lpstr>Times</vt:lpstr>
      <vt:lpstr>Times New Roman</vt:lpstr>
      <vt:lpstr>Wingdings</vt:lpstr>
      <vt:lpstr>Blank Presentation</vt:lpstr>
      <vt:lpstr>Document</vt:lpstr>
      <vt:lpstr>PowerPoint Presentation</vt:lpstr>
      <vt:lpstr>How this presentation came about:</vt:lpstr>
      <vt:lpstr>We noticed that many of the mitigation classes in this taxonomy have a counterdeceptive element.</vt:lpstr>
      <vt:lpstr>Mitigation Taxonomy </vt:lpstr>
      <vt:lpstr>We went back to the historical record  on counterdeception as a mitigation strategy…</vt:lpstr>
      <vt:lpstr>“The Double-Cross System”</vt:lpstr>
      <vt:lpstr>What happened?</vt:lpstr>
      <vt:lpstr>Two Cognitive Biases that mattered:</vt:lpstr>
      <vt:lpstr>A potential analogy</vt:lpstr>
      <vt:lpstr>Food for thought:</vt:lpstr>
      <vt:lpstr>Questions?</vt:lpstr>
      <vt:lpstr>Counterdeception is Still Possible</vt:lpstr>
    </vt:vector>
  </TitlesOfParts>
  <Company>Galois, Inc.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Lisa</dc:creator>
  <cp:lastModifiedBy>Lisa Coote</cp:lastModifiedBy>
  <cp:revision>150</cp:revision>
  <cp:lastPrinted>2009-04-22T19:24:48Z</cp:lastPrinted>
  <dcterms:created xsi:type="dcterms:W3CDTF">2009-08-10T22:29:06Z</dcterms:created>
  <dcterms:modified xsi:type="dcterms:W3CDTF">2014-01-21T16:39:58Z</dcterms:modified>
</cp:coreProperties>
</file>