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68" r:id="rId5"/>
    <p:sldId id="277" r:id="rId6"/>
    <p:sldId id="274" r:id="rId7"/>
    <p:sldId id="273" r:id="rId8"/>
    <p:sldId id="278" r:id="rId9"/>
    <p:sldId id="269" r:id="rId10"/>
    <p:sldId id="264" r:id="rId11"/>
    <p:sldId id="270" r:id="rId12"/>
    <p:sldId id="259" r:id="rId13"/>
    <p:sldId id="260" r:id="rId14"/>
    <p:sldId id="261" r:id="rId15"/>
    <p:sldId id="262" r:id="rId16"/>
    <p:sldId id="271" r:id="rId17"/>
    <p:sldId id="265" r:id="rId18"/>
    <p:sldId id="267" r:id="rId19"/>
    <p:sldId id="266" r:id="rId20"/>
  </p:sldIdLst>
  <p:sldSz cx="9144000" cy="6858000" type="screen4x3"/>
  <p:notesSz cx="7315200" cy="9601200"/>
  <p:defaultTextStyle>
    <a:defPPr>
      <a:defRPr lang="en-GB"/>
    </a:defPPr>
    <a:lvl1pPr algn="ctr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ＭＳ Ｐゴシック" charset="0"/>
        <a:cs typeface="+mn-cs"/>
      </a:defRPr>
    </a:lvl1pPr>
    <a:lvl2pPr marL="742950" indent="-285750" algn="ctr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ＭＳ Ｐゴシック" charset="0"/>
        <a:cs typeface="+mn-cs"/>
      </a:defRPr>
    </a:lvl2pPr>
    <a:lvl3pPr marL="1143000" indent="-228600" algn="ctr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ＭＳ Ｐゴシック" charset="0"/>
        <a:cs typeface="+mn-cs"/>
      </a:defRPr>
    </a:lvl3pPr>
    <a:lvl4pPr marL="1600200" indent="-228600" algn="ctr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ＭＳ Ｐゴシック" charset="0"/>
        <a:cs typeface="+mn-cs"/>
      </a:defRPr>
    </a:lvl4pPr>
    <a:lvl5pPr marL="2057400" indent="-228600" algn="ctr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kern="1200">
        <a:solidFill>
          <a:schemeClr val="bg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kern="1200">
        <a:solidFill>
          <a:schemeClr val="bg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kern="1200">
        <a:solidFill>
          <a:schemeClr val="bg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kern="1200">
        <a:solidFill>
          <a:schemeClr val="bg1"/>
        </a:solidFill>
        <a:latin typeface="Arial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75" d="100"/>
          <a:sy n="75" d="100"/>
        </p:scale>
        <p:origin x="-159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6E8E4B-9DB5-6C49-9F0C-E91220722902}" type="datetimeFigureOut">
              <a:rPr lang="en-US" smtClean="0"/>
              <a:t>10/28/15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EFD783-8B29-4F41-A008-3D6EC1BF7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081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EFD783-8B29-4F41-A008-3D6EC1BF7B4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055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7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76200"/>
            <a:ext cx="8942387" cy="674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229" name="Rectangle 13"/>
          <p:cNvSpPr>
            <a:spLocks noChangeArrowheads="1"/>
          </p:cNvSpPr>
          <p:nvPr/>
        </p:nvSpPr>
        <p:spPr bwMode="auto">
          <a:xfrm>
            <a:off x="195263" y="3810000"/>
            <a:ext cx="8801100" cy="381000"/>
          </a:xfrm>
          <a:prstGeom prst="rect">
            <a:avLst/>
          </a:prstGeom>
          <a:solidFill>
            <a:srgbClr val="385D7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578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4013" y="231775"/>
            <a:ext cx="2132012" cy="62452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231775"/>
            <a:ext cx="6246813" cy="62452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6471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4CE0B4F-48CD-4D4E-824B-768650F006C9}" type="datetimeFigureOut">
              <a:rPr lang="en-US" smtClean="0"/>
              <a:t>10/28/15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10D489-B718-E74A-B32C-F3B4766BA4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68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084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3166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374775"/>
            <a:ext cx="4189413" cy="5102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374775"/>
            <a:ext cx="4189412" cy="5102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333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004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472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48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12307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8515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5B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AutoShape 1"/>
          <p:cNvSpPr>
            <a:spLocks noChangeArrowheads="1"/>
          </p:cNvSpPr>
          <p:nvPr/>
        </p:nvSpPr>
        <p:spPr bwMode="auto">
          <a:xfrm>
            <a:off x="153988" y="114184"/>
            <a:ext cx="8839200" cy="6553200"/>
          </a:xfrm>
          <a:prstGeom prst="roundRect">
            <a:avLst>
              <a:gd name="adj" fmla="val 1139"/>
            </a:avLst>
          </a:prstGeom>
          <a:solidFill>
            <a:srgbClr val="FFFFFF"/>
          </a:solidFill>
          <a:ln w="9360">
            <a:solidFill>
              <a:srgbClr val="385D7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231775"/>
            <a:ext cx="8531225" cy="896938"/>
          </a:xfrm>
          <a:prstGeom prst="rect">
            <a:avLst/>
          </a:prstGeom>
          <a:noFill/>
          <a:ln>
            <a:noFill/>
          </a:ln>
          <a:effectLst>
            <a:outerShdw blurRad="25400" dist="12700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374775"/>
            <a:ext cx="8531225" cy="510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152400" y="6438900"/>
            <a:ext cx="3429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l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900" i="1" dirty="0">
              <a:solidFill>
                <a:srgbClr val="5C5C5C"/>
              </a:solidFill>
              <a:latin typeface="Palatino Linotype" charset="0"/>
            </a:endParaRPr>
          </a:p>
        </p:txBody>
      </p:sp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152400" y="1524000"/>
            <a:ext cx="1588" cy="1588"/>
          </a:xfrm>
          <a:prstGeom prst="line">
            <a:avLst/>
          </a:prstGeom>
          <a:noFill/>
          <a:ln w="9360">
            <a:solidFill>
              <a:srgbClr val="4F4F4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000">
          <a:solidFill>
            <a:srgbClr val="606060"/>
          </a:solidFill>
          <a:latin typeface="+mj-lt"/>
          <a:ea typeface="+mj-ea"/>
          <a:cs typeface="+mj-cs"/>
        </a:defRPr>
      </a:lvl1pPr>
      <a:lvl2pPr marL="742950" indent="-285750" algn="r" defTabSz="457200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>
          <a:solidFill>
            <a:srgbClr val="FFFFFF"/>
          </a:solidFill>
          <a:latin typeface="Arial" charset="0"/>
          <a:ea typeface="Bitstream Vera Sans" charset="0"/>
          <a:cs typeface="Bitstream Vera Sans" charset="0"/>
        </a:defRPr>
      </a:lvl2pPr>
      <a:lvl3pPr marL="1143000" indent="-228600" algn="r" defTabSz="457200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>
          <a:solidFill>
            <a:srgbClr val="FFFFFF"/>
          </a:solidFill>
          <a:latin typeface="Arial" charset="0"/>
          <a:ea typeface="Bitstream Vera Sans" charset="0"/>
          <a:cs typeface="Bitstream Vera Sans" charset="0"/>
        </a:defRPr>
      </a:lvl3pPr>
      <a:lvl4pPr marL="1600200" indent="-228600" algn="r" defTabSz="457200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>
          <a:solidFill>
            <a:srgbClr val="FFFFFF"/>
          </a:solidFill>
          <a:latin typeface="Arial" charset="0"/>
          <a:ea typeface="Bitstream Vera Sans" charset="0"/>
          <a:cs typeface="Bitstream Vera Sans" charset="0"/>
        </a:defRPr>
      </a:lvl4pPr>
      <a:lvl5pPr marL="2057400" indent="-228600" algn="r" defTabSz="457200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>
          <a:solidFill>
            <a:srgbClr val="FFFFFF"/>
          </a:solidFill>
          <a:latin typeface="Arial" charset="0"/>
          <a:ea typeface="Bitstream Vera Sans" charset="0"/>
          <a:cs typeface="Bitstream Vera Sans" charset="0"/>
        </a:defRPr>
      </a:lvl5pPr>
      <a:lvl6pPr marL="2514600" indent="-228600" algn="r" defTabSz="457200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>
          <a:solidFill>
            <a:srgbClr val="FFFFFF"/>
          </a:solidFill>
          <a:latin typeface="Arial" charset="0"/>
          <a:ea typeface="Bitstream Vera Sans" charset="0"/>
          <a:cs typeface="Bitstream Vera Sans" charset="0"/>
        </a:defRPr>
      </a:lvl6pPr>
      <a:lvl7pPr marL="2971800" indent="-228600" algn="r" defTabSz="457200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>
          <a:solidFill>
            <a:srgbClr val="FFFFFF"/>
          </a:solidFill>
          <a:latin typeface="Arial" charset="0"/>
          <a:ea typeface="Bitstream Vera Sans" charset="0"/>
          <a:cs typeface="Bitstream Vera Sans" charset="0"/>
        </a:defRPr>
      </a:lvl7pPr>
      <a:lvl8pPr marL="3429000" indent="-228600" algn="r" defTabSz="457200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>
          <a:solidFill>
            <a:srgbClr val="FFFFFF"/>
          </a:solidFill>
          <a:latin typeface="Arial" charset="0"/>
          <a:ea typeface="Bitstream Vera Sans" charset="0"/>
          <a:cs typeface="Bitstream Vera Sans" charset="0"/>
        </a:defRPr>
      </a:lvl8pPr>
      <a:lvl9pPr marL="3886200" indent="-228600" algn="r" defTabSz="457200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>
          <a:solidFill>
            <a:srgbClr val="FFFFFF"/>
          </a:solidFill>
          <a:latin typeface="Arial" charset="0"/>
          <a:ea typeface="Bitstream Vera Sans" charset="0"/>
          <a:cs typeface="Bitstream Vera Sans" charset="0"/>
        </a:defRPr>
      </a:lvl9pPr>
    </p:titleStyle>
    <p:bodyStyle>
      <a:lvl1pPr marL="342900" indent="-342900" algn="l" defTabSz="457200" rtl="0" eaLnBrk="1" fontAlgn="base" hangingPunct="1">
        <a:spcBef>
          <a:spcPts val="800"/>
        </a:spcBef>
        <a:spcAft>
          <a:spcPct val="0"/>
        </a:spcAft>
        <a:buClr>
          <a:schemeClr val="bg2"/>
        </a:buClr>
        <a:buSzPct val="100000"/>
        <a:buFont typeface="Wingdings" charset="0"/>
        <a:buChar char="§"/>
        <a:defRPr sz="2400">
          <a:solidFill>
            <a:srgbClr val="5F5F5F"/>
          </a:solidFill>
          <a:latin typeface="+mn-lt"/>
          <a:ea typeface="+mn-ea"/>
          <a:cs typeface="+mn-cs"/>
        </a:defRPr>
      </a:lvl1pPr>
      <a:lvl2pPr marL="742950" indent="-285750" algn="l" defTabSz="457200" rtl="0" eaLnBrk="1" fontAlgn="base" hangingPunct="1">
        <a:spcBef>
          <a:spcPts val="700"/>
        </a:spcBef>
        <a:spcAft>
          <a:spcPct val="0"/>
        </a:spcAft>
        <a:buClr>
          <a:schemeClr val="bg2"/>
        </a:buClr>
        <a:buSzPct val="100000"/>
        <a:buFont typeface="Times" charset="0"/>
        <a:buChar char="•"/>
        <a:defRPr sz="2000">
          <a:solidFill>
            <a:srgbClr val="5F5F5F"/>
          </a:solidFill>
          <a:latin typeface="+mn-lt"/>
          <a:ea typeface="Bitstream Vera Sans" charset="0"/>
          <a:cs typeface="+mn-cs"/>
        </a:defRPr>
      </a:lvl2pPr>
      <a:lvl3pPr marL="1143000" indent="-228600" algn="l" defTabSz="457200" rtl="0" eaLnBrk="1" fontAlgn="base" hangingPunct="1">
        <a:spcBef>
          <a:spcPts val="600"/>
        </a:spcBef>
        <a:spcAft>
          <a:spcPct val="0"/>
        </a:spcAft>
        <a:buClr>
          <a:schemeClr val="bg2"/>
        </a:buClr>
        <a:buSzPct val="100000"/>
        <a:buFont typeface="Times New Roman" charset="0"/>
        <a:buChar char="–"/>
        <a:defRPr>
          <a:solidFill>
            <a:srgbClr val="5F5F5F"/>
          </a:solidFill>
          <a:latin typeface="+mn-lt"/>
          <a:ea typeface="Bitstream Vera Sans" charset="0"/>
          <a:cs typeface="+mn-cs"/>
        </a:defRPr>
      </a:lvl3pPr>
      <a:lvl4pPr marL="1600200" indent="-228600" algn="l" defTabSz="457200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5F5F5F"/>
          </a:solidFill>
          <a:latin typeface="+mn-lt"/>
          <a:ea typeface="Bitstream Vera Sans" charset="0"/>
          <a:cs typeface="+mn-cs"/>
        </a:defRPr>
      </a:lvl4pPr>
      <a:lvl5pPr marL="2057400" indent="-228600" algn="l" defTabSz="457200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5F5F5F"/>
          </a:solidFill>
          <a:latin typeface="+mn-lt"/>
          <a:ea typeface="Bitstream Vera Sans" charset="0"/>
          <a:cs typeface="+mn-cs"/>
        </a:defRPr>
      </a:lvl5pPr>
      <a:lvl6pPr marL="2514600" indent="-228600" algn="l" defTabSz="457200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5F5F5F"/>
          </a:solidFill>
          <a:latin typeface="+mn-lt"/>
          <a:ea typeface="Bitstream Vera Sans" charset="0"/>
          <a:cs typeface="+mn-cs"/>
        </a:defRPr>
      </a:lvl6pPr>
      <a:lvl7pPr marL="2971800" indent="-228600" algn="l" defTabSz="457200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5F5F5F"/>
          </a:solidFill>
          <a:latin typeface="+mn-lt"/>
          <a:ea typeface="Bitstream Vera Sans" charset="0"/>
          <a:cs typeface="+mn-cs"/>
        </a:defRPr>
      </a:lvl7pPr>
      <a:lvl8pPr marL="3429000" indent="-228600" algn="l" defTabSz="457200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5F5F5F"/>
          </a:solidFill>
          <a:latin typeface="+mn-lt"/>
          <a:ea typeface="Bitstream Vera Sans" charset="0"/>
          <a:cs typeface="+mn-cs"/>
        </a:defRPr>
      </a:lvl8pPr>
      <a:lvl9pPr marL="3886200" indent="-228600" algn="l" defTabSz="457200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5F5F5F"/>
          </a:solidFill>
          <a:latin typeface="+mn-lt"/>
          <a:ea typeface="Bitstream Vera Sans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g"/><Relationship Id="rId3" Type="http://schemas.openxmlformats.org/officeDocument/2006/relationships/image" Target="../media/image6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82907" y="1770487"/>
            <a:ext cx="6429114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0090"/>
                </a:solidFill>
              </a:rPr>
              <a:t>Recognizing the Adversary:</a:t>
            </a:r>
          </a:p>
          <a:p>
            <a:r>
              <a:rPr lang="en-US" sz="3200" dirty="0" smtClean="0">
                <a:solidFill>
                  <a:srgbClr val="000090"/>
                </a:solidFill>
              </a:rPr>
              <a:t>Track Report</a:t>
            </a:r>
          </a:p>
          <a:p>
            <a:r>
              <a:rPr lang="en-US" sz="3200" dirty="0" smtClean="0">
                <a:solidFill>
                  <a:srgbClr val="000090"/>
                </a:solidFill>
              </a:rPr>
              <a:t>C3E 2015</a:t>
            </a:r>
          </a:p>
        </p:txBody>
      </p:sp>
    </p:spTree>
    <p:extLst>
      <p:ext uri="{BB962C8B-B14F-4D97-AF65-F5344CB8AC3E}">
        <p14:creationId xmlns:p14="http://schemas.microsoft.com/office/powerpoint/2010/main" val="2821905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ynamicAttributionProfiles_Final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4" t="2282" r="12879" b="3612"/>
          <a:stretch/>
        </p:blipFill>
        <p:spPr>
          <a:xfrm rot="5400000">
            <a:off x="1870466" y="-1040729"/>
            <a:ext cx="5369200" cy="877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408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7709" y="2653242"/>
            <a:ext cx="6685492" cy="896938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Recognize the Adversary through </a:t>
            </a:r>
            <a:r>
              <a:rPr lang="en-US" dirty="0" smtClean="0">
                <a:solidFill>
                  <a:srgbClr val="0000FF"/>
                </a:solidFill>
              </a:rPr>
              <a:t/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dirty="0" smtClean="0">
                <a:solidFill>
                  <a:srgbClr val="0000FF"/>
                </a:solidFill>
              </a:rPr>
              <a:t>Smart </a:t>
            </a:r>
            <a:r>
              <a:rPr lang="en-US" dirty="0">
                <a:solidFill>
                  <a:srgbClr val="0000FF"/>
                </a:solidFill>
              </a:rPr>
              <a:t>Data </a:t>
            </a:r>
            <a:r>
              <a:rPr lang="en-US" dirty="0" smtClean="0">
                <a:solidFill>
                  <a:srgbClr val="0000FF"/>
                </a:solidFill>
              </a:rPr>
              <a:t>and </a:t>
            </a:r>
            <a:r>
              <a:rPr lang="en-US" dirty="0">
                <a:solidFill>
                  <a:srgbClr val="0000FF"/>
                </a:solidFill>
              </a:rPr>
              <a:t>Hoop Jumping</a:t>
            </a:r>
            <a:br>
              <a:rPr lang="en-US" dirty="0">
                <a:solidFill>
                  <a:srgbClr val="0000FF"/>
                </a:solidFill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3225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6378"/>
            <a:ext cx="7772400" cy="1470025"/>
          </a:xfrm>
        </p:spPr>
        <p:txBody>
          <a:bodyPr/>
          <a:lstStyle/>
          <a:p>
            <a:r>
              <a:rPr lang="en-US" dirty="0" smtClean="0"/>
              <a:t>Recognize the Adversary through Smart Data and Hoop Jumping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754089"/>
            <a:ext cx="6400800" cy="1752600"/>
          </a:xfrm>
        </p:spPr>
        <p:txBody>
          <a:bodyPr/>
          <a:lstStyle/>
          <a:p>
            <a:r>
              <a:rPr lang="en-US" dirty="0" smtClean="0"/>
              <a:t>You steal my cycles to steal my data.</a:t>
            </a:r>
          </a:p>
          <a:p>
            <a:r>
              <a:rPr lang="en-US" dirty="0" smtClean="0"/>
              <a:t>You give me your cycles to enable you to do what I want with my data</a:t>
            </a:r>
            <a:endParaRPr lang="en-US" dirty="0"/>
          </a:p>
        </p:txBody>
      </p:sp>
      <p:pic>
        <p:nvPicPr>
          <p:cNvPr id="4" name="Picture 3" descr="hoop-jump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96" y="3617126"/>
            <a:ext cx="3333841" cy="2802510"/>
          </a:xfrm>
          <a:prstGeom prst="rect">
            <a:avLst/>
          </a:prstGeom>
        </p:spPr>
      </p:pic>
      <p:pic>
        <p:nvPicPr>
          <p:cNvPr id="5" name="Picture 4" descr="hedgeho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3617126"/>
            <a:ext cx="4253659" cy="265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309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319"/>
            <a:ext cx="8229600" cy="773941"/>
          </a:xfrm>
        </p:spPr>
        <p:txBody>
          <a:bodyPr/>
          <a:lstStyle/>
          <a:p>
            <a:r>
              <a:rPr lang="en-US" dirty="0" smtClean="0"/>
              <a:t>The big idea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92260"/>
            <a:ext cx="8229600" cy="6065740"/>
          </a:xfrm>
        </p:spPr>
        <p:txBody>
          <a:bodyPr>
            <a:normAutofit/>
          </a:bodyPr>
          <a:lstStyle/>
          <a:p>
            <a:r>
              <a:rPr lang="en-US" dirty="0" smtClean="0"/>
              <a:t>Redesign the concept of “data” from flat, static ones and zeros and turn “data” into an active “smart” living element</a:t>
            </a:r>
          </a:p>
          <a:p>
            <a:pPr lvl="1"/>
            <a:r>
              <a:rPr lang="en-US" dirty="0" smtClean="0"/>
              <a:t>If you want the information in the data you must engage with the data via some kind protocol. This protocol then gives the defender a set options.</a:t>
            </a:r>
          </a:p>
          <a:p>
            <a:pPr lvl="1"/>
            <a:r>
              <a:rPr lang="en-US" dirty="0" smtClean="0"/>
              <a:t>If you want the information without using the protocol the expense is high on a per data element basis</a:t>
            </a:r>
          </a:p>
          <a:p>
            <a:r>
              <a:rPr lang="en-US" dirty="0" smtClean="0"/>
              <a:t>Build a set of layered defenses around this smart data that acts like a cyber maze, make the adversary jump through hoops</a:t>
            </a:r>
          </a:p>
          <a:p>
            <a:pPr lvl="1"/>
            <a:r>
              <a:rPr lang="en-US" dirty="0" smtClean="0"/>
              <a:t>The way the maze is run increases the amount of information leaked</a:t>
            </a:r>
          </a:p>
          <a:p>
            <a:pPr lvl="1"/>
            <a:r>
              <a:rPr lang="en-US" dirty="0" smtClean="0"/>
              <a:t>The details of the maze run provides information to the smart data for inform how it should interact with the environment outside its normal operating environment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0038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3177"/>
            <a:ext cx="8229600" cy="599178"/>
          </a:xfrm>
        </p:spPr>
        <p:txBody>
          <a:bodyPr>
            <a:normAutofit/>
          </a:bodyPr>
          <a:lstStyle/>
          <a:p>
            <a:r>
              <a:rPr lang="en-US" dirty="0" smtClean="0"/>
              <a:t>Impacts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62166"/>
            <a:ext cx="8229600" cy="5778836"/>
          </a:xfrm>
        </p:spPr>
        <p:txBody>
          <a:bodyPr/>
          <a:lstStyle/>
          <a:p>
            <a:r>
              <a:rPr lang="en-US" dirty="0" smtClean="0"/>
              <a:t>Cultural shift in infrastructure and data storage</a:t>
            </a:r>
          </a:p>
          <a:p>
            <a:pPr lvl="1"/>
            <a:r>
              <a:rPr lang="en-US" dirty="0" smtClean="0"/>
              <a:t>Increased cost to the adversary &amp; defender</a:t>
            </a:r>
          </a:p>
          <a:p>
            <a:pPr lvl="1"/>
            <a:r>
              <a:rPr lang="en-US" dirty="0" smtClean="0"/>
              <a:t>Increased risk of exposure of the adversary</a:t>
            </a:r>
          </a:p>
          <a:p>
            <a:pPr lvl="1"/>
            <a:r>
              <a:rPr lang="en-US" dirty="0" smtClean="0"/>
              <a:t>Increased positive control of ones own data</a:t>
            </a:r>
          </a:p>
          <a:p>
            <a:pPr lvl="1"/>
            <a:r>
              <a:rPr lang="en-US" dirty="0" smtClean="0"/>
              <a:t>Increased options for action</a:t>
            </a:r>
          </a:p>
          <a:p>
            <a:r>
              <a:rPr lang="en-US" dirty="0" smtClean="0"/>
              <a:t>Defender shift in shaping the cyber terrain</a:t>
            </a:r>
          </a:p>
          <a:p>
            <a:pPr lvl="1"/>
            <a:r>
              <a:rPr lang="en-US" dirty="0" smtClean="0"/>
              <a:t>Reduced misattribution</a:t>
            </a:r>
          </a:p>
          <a:p>
            <a:pPr lvl="1"/>
            <a:r>
              <a:rPr lang="en-US" dirty="0" smtClean="0"/>
              <a:t>Shorter attribution lifecycle</a:t>
            </a:r>
          </a:p>
          <a:p>
            <a:pPr lvl="1"/>
            <a:r>
              <a:rPr lang="en-US" dirty="0" smtClean="0"/>
              <a:t>Increased diversity of response options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863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Consequences of Attribution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7690"/>
          </a:xfrm>
        </p:spPr>
        <p:txBody>
          <a:bodyPr>
            <a:normAutofit/>
          </a:bodyPr>
          <a:lstStyle/>
          <a:p>
            <a:r>
              <a:rPr lang="en-US" dirty="0" smtClean="0"/>
              <a:t>Why be able to recognize the adversary?</a:t>
            </a:r>
          </a:p>
          <a:p>
            <a:pPr lvl="1"/>
            <a:r>
              <a:rPr lang="en-US" dirty="0" smtClean="0"/>
              <a:t>Attribution enables directed measured response</a:t>
            </a:r>
          </a:p>
          <a:p>
            <a:pPr lvl="1"/>
            <a:r>
              <a:rPr lang="en-US" dirty="0" smtClean="0"/>
              <a:t>That response enables deterrence</a:t>
            </a:r>
          </a:p>
          <a:p>
            <a:r>
              <a:rPr lang="en-US" dirty="0" smtClean="0"/>
              <a:t>Higher fidelity attribution enables a wider range of response options </a:t>
            </a:r>
          </a:p>
          <a:p>
            <a:r>
              <a:rPr lang="en-US" dirty="0" smtClean="0"/>
              <a:t>There is a potential difference between who took the data and who currently has the data</a:t>
            </a:r>
          </a:p>
          <a:p>
            <a:pPr lvl="1"/>
            <a:r>
              <a:rPr lang="en-US" dirty="0" smtClean="0"/>
              <a:t>We can enable non-repudiation for “where is </a:t>
            </a:r>
            <a:r>
              <a:rPr lang="en-US" dirty="0"/>
              <a:t>W</a:t>
            </a:r>
            <a:r>
              <a:rPr lang="en-US" dirty="0" smtClean="0"/>
              <a:t>aldo now”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0974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8" y="2737908"/>
            <a:ext cx="4978400" cy="896938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Herding the Adversary</a:t>
            </a:r>
            <a:br>
              <a:rPr lang="en-US" dirty="0">
                <a:solidFill>
                  <a:srgbClr val="0000FF"/>
                </a:solidFill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67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ullSizeRender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5" y="220133"/>
            <a:ext cx="7708050" cy="628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8786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llSizeRend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2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6960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llSizeRender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66" y="321734"/>
            <a:ext cx="8483600" cy="635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5353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427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2600"/>
            <a:ext cx="9144000" cy="3333281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90"/>
                </a:solidFill>
              </a:rPr>
              <a:t>Work in Progress – organizing </a:t>
            </a:r>
            <a:r>
              <a:rPr lang="en-US" dirty="0">
                <a:solidFill>
                  <a:srgbClr val="000090"/>
                </a:solidFill>
              </a:rPr>
              <a:t>i</a:t>
            </a:r>
            <a:r>
              <a:rPr lang="en-US" dirty="0" smtClean="0">
                <a:solidFill>
                  <a:srgbClr val="000090"/>
                </a:solidFill>
              </a:rPr>
              <a:t>deas</a:t>
            </a:r>
            <a:endParaRPr lang="en-US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691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90"/>
                </a:solidFill>
              </a:rPr>
              <a:t>Recognizing the Adversary – Work Groups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rgbClr val="0000FF"/>
                </a:solidFill>
              </a:rPr>
              <a:t>IOT Sensors for Shared Situational Awareness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rgbClr val="0000FF"/>
                </a:solidFill>
              </a:rPr>
              <a:t>Building Attribution Profiles &amp; Self-tracking Data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rgbClr val="0000FF"/>
                </a:solidFill>
              </a:rPr>
              <a:t>Recognize the Adversary through Smart Data &amp; Hoop Jumping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rgbClr val="0000FF"/>
                </a:solidFill>
              </a:rPr>
              <a:t>Herding the Adversary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674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2704042"/>
            <a:ext cx="8531225" cy="896938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IOT Sensors for Shared Situational Awareness</a:t>
            </a:r>
            <a:br>
              <a:rPr lang="en-US" dirty="0">
                <a:solidFill>
                  <a:srgbClr val="0000FF"/>
                </a:solidFill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6972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uturescap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7867" y="1219201"/>
            <a:ext cx="8568266" cy="5212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24908" y="770732"/>
            <a:ext cx="8531225" cy="896938"/>
          </a:xfrm>
        </p:spPr>
        <p:txBody>
          <a:bodyPr/>
          <a:lstStyle/>
          <a:p>
            <a:pPr algn="ctr"/>
            <a:r>
              <a:rPr lang="en-US" dirty="0" err="1">
                <a:solidFill>
                  <a:srgbClr val="000090"/>
                </a:solidFill>
                <a:latin typeface="Tahoma" charset="0"/>
              </a:rPr>
              <a:t>IoT</a:t>
            </a:r>
            <a:r>
              <a:rPr lang="en-US" dirty="0">
                <a:solidFill>
                  <a:srgbClr val="000090"/>
                </a:solidFill>
                <a:latin typeface="Tahoma" charset="0"/>
              </a:rPr>
              <a:t> Sensors for Shared Situational Awareness </a:t>
            </a:r>
            <a:br>
              <a:rPr lang="en-US" dirty="0">
                <a:solidFill>
                  <a:srgbClr val="000090"/>
                </a:solidFill>
                <a:latin typeface="Tahoma" charset="0"/>
              </a:rPr>
            </a:br>
            <a:r>
              <a:rPr lang="en-US" b="1" i="1" dirty="0">
                <a:solidFill>
                  <a:srgbClr val="000090"/>
                </a:solidFill>
                <a:latin typeface="Tahoma" charset="0"/>
              </a:rPr>
              <a:t>Big Network</a:t>
            </a:r>
            <a:r>
              <a:rPr lang="en-US" dirty="0">
                <a:solidFill>
                  <a:srgbClr val="000090"/>
                </a:solidFill>
                <a:latin typeface="Tahoma" charset="0"/>
              </a:rPr>
              <a:t/>
            </a:r>
            <a:br>
              <a:rPr lang="en-US" dirty="0">
                <a:solidFill>
                  <a:srgbClr val="000090"/>
                </a:solidFill>
                <a:latin typeface="Tahoma" charset="0"/>
              </a:rPr>
            </a:br>
            <a:r>
              <a:rPr lang="en-US" dirty="0">
                <a:solidFill>
                  <a:srgbClr val="000090"/>
                </a:solidFill>
                <a:latin typeface="Tahoma" charset="0"/>
              </a:rPr>
              <a:t>&amp;</a:t>
            </a:r>
            <a:br>
              <a:rPr lang="en-US" dirty="0">
                <a:solidFill>
                  <a:srgbClr val="000090"/>
                </a:solidFill>
                <a:latin typeface="Tahoma" charset="0"/>
              </a:rPr>
            </a:br>
            <a:r>
              <a:rPr lang="en-US" sz="2800" i="1" dirty="0">
                <a:solidFill>
                  <a:srgbClr val="000090"/>
                </a:solidFill>
                <a:latin typeface="Tahoma" charset="0"/>
              </a:rPr>
              <a:t>Recognizing the Adversary</a:t>
            </a:r>
            <a:endParaRPr lang="en-US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5164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</a:rPr>
              <a:t>New Ideas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buFontTx/>
              <a:buChar char="•"/>
              <a:defRPr/>
            </a:pPr>
            <a:r>
              <a:rPr lang="en-US" dirty="0" smtClean="0"/>
              <a:t>Deploy </a:t>
            </a:r>
            <a:r>
              <a:rPr lang="en-US" dirty="0" err="1" smtClean="0"/>
              <a:t>IoT</a:t>
            </a:r>
            <a:r>
              <a:rPr lang="en-US" dirty="0" smtClean="0"/>
              <a:t> sensors and for Monitoring (e.g., Sprint, Quest)</a:t>
            </a:r>
          </a:p>
          <a:p>
            <a:pPr>
              <a:defRPr/>
            </a:pPr>
            <a:endParaRPr lang="en-US" dirty="0" smtClean="0">
              <a:ea typeface="+mn-ea"/>
            </a:endParaRPr>
          </a:p>
          <a:p>
            <a:pPr lvl="1">
              <a:defRPr/>
            </a:pPr>
            <a:r>
              <a:rPr lang="en-US" dirty="0" smtClean="0">
                <a:solidFill>
                  <a:srgbClr val="009900"/>
                </a:solidFill>
              </a:rPr>
              <a:t>Situational analytics </a:t>
            </a:r>
            <a:r>
              <a:rPr lang="en-US" dirty="0" smtClean="0"/>
              <a:t>applications </a:t>
            </a:r>
          </a:p>
          <a:p>
            <a:pPr lvl="1">
              <a:defRPr/>
            </a:pPr>
            <a:r>
              <a:rPr lang="en-US" dirty="0" smtClean="0"/>
              <a:t>based on </a:t>
            </a:r>
            <a:r>
              <a:rPr lang="en-US" dirty="0" smtClean="0">
                <a:solidFill>
                  <a:srgbClr val="009900"/>
                </a:solidFill>
              </a:rPr>
              <a:t>classifier and property</a:t>
            </a:r>
          </a:p>
          <a:p>
            <a:pPr lvl="1">
              <a:defRPr/>
            </a:pPr>
            <a:r>
              <a:rPr lang="en-US" dirty="0" smtClean="0"/>
              <a:t>at ISP infrastructure</a:t>
            </a:r>
          </a:p>
          <a:p>
            <a:pPr lvl="2">
              <a:defRPr/>
            </a:pPr>
            <a:r>
              <a:rPr lang="en-US" i="1" dirty="0" smtClean="0">
                <a:solidFill>
                  <a:srgbClr val="009900"/>
                </a:solidFill>
              </a:rPr>
              <a:t>Monitor</a:t>
            </a:r>
            <a:r>
              <a:rPr lang="en-US" dirty="0" smtClean="0"/>
              <a:t> cybersecurity</a:t>
            </a:r>
          </a:p>
          <a:p>
            <a:pPr lvl="2">
              <a:defRPr/>
            </a:pPr>
            <a:r>
              <a:rPr lang="en-US" dirty="0" smtClean="0">
                <a:solidFill>
                  <a:srgbClr val="002060"/>
                </a:solidFill>
              </a:rPr>
              <a:t>Smart City</a:t>
            </a: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9D043804-DF9C-C74D-9467-9CD8D5FB075C}" type="slidenum">
              <a:rPr lang="en-US" sz="1400"/>
              <a:pPr eaLnBrk="1" hangingPunct="1"/>
              <a:t>6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67479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</a:rPr>
              <a:t>Objectives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Tahoma" charset="0"/>
              </a:rPr>
              <a:t>Obtaining data </a:t>
            </a:r>
            <a:r>
              <a:rPr lang="en-US">
                <a:solidFill>
                  <a:srgbClr val="009900"/>
                </a:solidFill>
                <a:latin typeface="Tahoma" charset="0"/>
              </a:rPr>
              <a:t>we did not have before</a:t>
            </a:r>
          </a:p>
          <a:p>
            <a:pPr lvl="1"/>
            <a:r>
              <a:rPr lang="en-US">
                <a:latin typeface="Tahoma" charset="0"/>
              </a:rPr>
              <a:t>Physical data</a:t>
            </a:r>
          </a:p>
          <a:p>
            <a:pPr lvl="1"/>
            <a:r>
              <a:rPr lang="en-US">
                <a:latin typeface="Tahoma" charset="0"/>
              </a:rPr>
              <a:t>Environmental data</a:t>
            </a:r>
          </a:p>
          <a:p>
            <a:r>
              <a:rPr lang="en-US">
                <a:latin typeface="Tahoma" charset="0"/>
              </a:rPr>
              <a:t>More timely </a:t>
            </a:r>
          </a:p>
          <a:p>
            <a:pPr lvl="1"/>
            <a:r>
              <a:rPr lang="en-US">
                <a:latin typeface="Tahoma" charset="0"/>
              </a:rPr>
              <a:t>Allows faster response (&amp; mitigation) to surprising (</a:t>
            </a:r>
            <a:r>
              <a:rPr lang="en-US">
                <a:solidFill>
                  <a:srgbClr val="009900"/>
                </a:solidFill>
                <a:latin typeface="Tahoma" charset="0"/>
              </a:rPr>
              <a:t>adversarial</a:t>
            </a:r>
            <a:r>
              <a:rPr lang="en-US">
                <a:latin typeface="Tahoma" charset="0"/>
              </a:rPr>
              <a:t>?) patterns</a:t>
            </a:r>
          </a:p>
          <a:p>
            <a:r>
              <a:rPr lang="en-US">
                <a:latin typeface="Tahoma" charset="0"/>
              </a:rPr>
              <a:t>Data from the physical and technical edge</a:t>
            </a:r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851500AC-E8FB-F145-ADAE-89C70B2E0A76}" type="slidenum">
              <a:rPr lang="en-US" sz="1400"/>
              <a:pPr eaLnBrk="1" hangingPunct="1"/>
              <a:t>7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675559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</a:rPr>
              <a:t>Schedule and Budget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Tahoma" charset="0"/>
              </a:rPr>
              <a:t>Align with OSTP smart city initiative</a:t>
            </a:r>
          </a:p>
          <a:p>
            <a:pPr lvl="1"/>
            <a:r>
              <a:rPr lang="en-US">
                <a:latin typeface="Tahoma" charset="0"/>
              </a:rPr>
              <a:t>Seeding with NSA IOT Lab</a:t>
            </a:r>
          </a:p>
          <a:p>
            <a:r>
              <a:rPr lang="en-US">
                <a:latin typeface="Tahoma" charset="0"/>
              </a:rPr>
              <a:t>Obviously, &lt; $500k</a:t>
            </a:r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6BF337B0-DC9A-334C-9D53-459C2E394085}" type="slidenum">
              <a:rPr lang="en-US" sz="1400"/>
              <a:pPr eaLnBrk="1" hangingPunct="1"/>
              <a:t>8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3968785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266" y="2585509"/>
            <a:ext cx="8531225" cy="896938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Building Attribution Profiles &amp; Self-tracking Data</a:t>
            </a:r>
            <a:br>
              <a:rPr lang="en-US" dirty="0">
                <a:solidFill>
                  <a:srgbClr val="0000FF"/>
                </a:solidFill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332943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ＭＳ Ｐゴシック"/>
        <a:cs typeface="Bitstream Vera Sans"/>
      </a:majorFont>
      <a:minorFont>
        <a:latin typeface="Arial"/>
        <a:ea typeface="ＭＳ Ｐゴシック"/>
        <a:cs typeface="Bitstream Vera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385D7C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385D7C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1180</TotalTime>
  <Words>444</Words>
  <Application>Microsoft Macintosh PowerPoint</Application>
  <PresentationFormat>On-screen Show (4:3)</PresentationFormat>
  <Paragraphs>64</Paragraphs>
  <Slides>19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Default Theme</vt:lpstr>
      <vt:lpstr>PowerPoint Presentation</vt:lpstr>
      <vt:lpstr>Work in Progress – organizing ideas</vt:lpstr>
      <vt:lpstr>Recognizing the Adversary – Work Groups</vt:lpstr>
      <vt:lpstr>IOT Sensors for Shared Situational Awareness </vt:lpstr>
      <vt:lpstr>IoT Sensors for Shared Situational Awareness  Big Network &amp; Recognizing the Adversary</vt:lpstr>
      <vt:lpstr>New Ideas</vt:lpstr>
      <vt:lpstr>Objectives</vt:lpstr>
      <vt:lpstr>Schedule and Budget</vt:lpstr>
      <vt:lpstr>Building Attribution Profiles &amp; Self-tracking Data </vt:lpstr>
      <vt:lpstr>PowerPoint Presentation</vt:lpstr>
      <vt:lpstr>Recognize the Adversary through  Smart Data and Hoop Jumping </vt:lpstr>
      <vt:lpstr>Recognize the Adversary through Smart Data and Hoop Jumping</vt:lpstr>
      <vt:lpstr>The big idea</vt:lpstr>
      <vt:lpstr>Impacts</vt:lpstr>
      <vt:lpstr>Consequences of Attribution</vt:lpstr>
      <vt:lpstr>Herding the Adversary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Burke</dc:creator>
  <cp:lastModifiedBy>David Burke</cp:lastModifiedBy>
  <cp:revision>11</cp:revision>
  <dcterms:created xsi:type="dcterms:W3CDTF">2015-10-27T19:48:36Z</dcterms:created>
  <dcterms:modified xsi:type="dcterms:W3CDTF">2015-10-28T15:28:56Z</dcterms:modified>
</cp:coreProperties>
</file>