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480" r:id="rId3"/>
    <p:sldId id="257" r:id="rId4"/>
    <p:sldId id="258" r:id="rId5"/>
    <p:sldId id="496" r:id="rId6"/>
    <p:sldId id="259" r:id="rId7"/>
    <p:sldId id="260" r:id="rId8"/>
    <p:sldId id="261" r:id="rId9"/>
    <p:sldId id="544" r:id="rId10"/>
    <p:sldId id="545" r:id="rId11"/>
    <p:sldId id="546" r:id="rId12"/>
    <p:sldId id="281" r:id="rId13"/>
    <p:sldId id="265" r:id="rId14"/>
    <p:sldId id="280" r:id="rId15"/>
    <p:sldId id="275" r:id="rId16"/>
    <p:sldId id="527" r:id="rId17"/>
    <p:sldId id="268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277" r:id="rId33"/>
    <p:sldId id="278" r:id="rId34"/>
    <p:sldId id="561" r:id="rId35"/>
    <p:sldId id="497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C0"/>
    <a:srgbClr val="008080"/>
    <a:srgbClr val="FA8072"/>
    <a:srgbClr val="0000F5"/>
    <a:srgbClr val="2A6495"/>
    <a:srgbClr val="A02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16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DB5A-F3D7-4F20-82F6-9A80C69098FE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4B36-66D6-417F-8699-9AD284F6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176C1-3273-4A95-B096-4030754FA8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176C1-3273-4A95-B096-4030754FA8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176C1-3273-4A95-B096-4030754FA8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B80F9-5E8C-4AF2-93C2-AFBDBD75B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0F307A-7D36-4456-AECE-B34A05283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A1B023-007F-465D-B94D-BEB1CA9D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B15E-F15F-4B8F-92E1-3F470F92726F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BF47F-5B9E-47AB-BB37-C5DC9F83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917F-A508-4F98-87D9-7F798847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1355E-7900-495E-98FA-A056B50B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D47EA5-3B02-4269-ADFD-AE8E902DD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4E8504-E296-437B-A360-E29F5FCF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98C-75EE-436C-B3AF-882A5BDC4DDB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D9AE01-EDEA-4B8E-B8DE-3B6A6B64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CB64-C903-43C7-B1AC-6A8682D1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F928F4-C6D1-4A95-A645-ED9DC9CAA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4B1FF-5A4D-4EE8-9AE2-A3AF21165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F12F9-6ADF-4742-B9EA-E2A04675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4E88-00A9-4F9C-9F7D-A269F6229BF4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197A36-A422-45F8-8B8D-286D9A09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401068-A840-497B-B7E5-E2F7B544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958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F7A86-DE35-4151-B3E6-9555A615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D6380-A2A4-4DC3-AA34-CEDE31BCD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F8FED-0B5C-4BBC-B429-1D123C64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25CA-2443-4E74-83C0-4CDF02DA9B67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7CB73-C75F-4274-BAA9-009E7487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32E3FC-1140-4834-843E-451EA4F9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1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DF7DA-94DC-4F45-A742-80FFA9AA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F13063-6F4D-4CD6-8DFA-B93A09050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49E37-FCEB-4A31-B1B8-FF56F45D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8A6-5AC1-4576-8588-BB1B1E7274F6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0E0BD5-43A7-45F7-82AE-9F5FC79A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9D20F-0DE1-4233-9816-8DB50B98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5EE68-71C1-428E-A381-CB39239B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A7AE6-A7F9-4A23-B30B-34FCD9484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AB4216-C191-45F3-8153-E0AE41FA4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253257-A4C0-454A-A2B4-82864E5C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2C64-C3E8-442B-AB02-5D185EAFC74A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F9AB8B-A029-4732-90FD-58F0BB05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EDAFF6-4056-45CD-895D-0E64BFAB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03127-3F7A-4575-9623-D8E43C6D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AF6AA-244D-48FC-96DE-2B8BEDDE1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A73A4F-8967-4D72-86FC-F581A030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5AF274-C7CC-49D0-B267-24AA89345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78E7AE-F6DF-4639-A633-577683701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181535-35AC-4508-8C4D-9AF37306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C19-01DD-4608-A600-1FD6F23EBDEA}" type="datetime1">
              <a:rPr lang="en-US" smtClean="0"/>
              <a:t>5/1/19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67486B-C53F-4E40-AA5B-EA552034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9FCC4A-1B8B-40EB-B1DD-95D3968E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FF44D-A078-4CA4-BC99-5A57ECC1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160C9BA-79DD-41AD-A417-D9B99FAA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9FE0-489E-4158-BE3B-56F12ECE0275}" type="datetime1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EAA08C-51DB-4506-94AF-4AE5068D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1296EC-1B8F-469E-BA6B-4106F1B7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125428-9797-4BB6-B1A8-B3DD832B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4AE6-F626-4E62-B250-1145D84FAE50}" type="datetime1">
              <a:rPr lang="en-US" smtClean="0"/>
              <a:t>5/1/19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D2379C-6CD6-4244-822C-BB20A1A7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72E42E-BF54-41F3-9C14-D65EB19B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4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65B3E-AEA2-44AA-8780-B2F34AAE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935861-5F49-4D05-93FB-BA15422C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DB87E5-6134-4557-8B5B-523F6C167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4F6B97-DC36-4CD4-A64B-03287F8B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8829-906B-4022-993F-05F9AE1FCCB7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C43AF-E188-4801-8A4E-A30558E6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F08F9-7ADC-4DFA-BD19-6935FB7B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2B542-8D21-44D9-B336-B4EFFD6E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50AECA-A7EB-4133-A0A5-05885780D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8B6564-3BCB-4B36-8309-891BE9E79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A8DC7-D46A-4F0E-B707-4CD3E9A7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8F5B-8D76-41AB-A534-26F74018B5D5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5B0A4-4213-49C5-A158-253AC030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99489B-EE94-493F-9802-73307BEA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9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9F713C-1110-4B43-9F75-736C1546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F2E459-218C-405A-B032-95FA43496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EECC09-5597-41D4-8A49-6B011E57C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51A6-6E95-4220-B6BB-6FD98B05189D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E7F93-AB3D-4BF9-A261-B1D4245B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A76DB-B46C-4CA8-9D7C-E951FA68B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6C93-8316-4A49-99C6-B9950635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4" Type="http://schemas.openxmlformats.org/officeDocument/2006/relationships/image" Target="../media/image9.tmp"/><Relationship Id="rId5" Type="http://schemas.openxmlformats.org/officeDocument/2006/relationships/image" Target="../media/image10.tm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4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icrosoft/checkedc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icrosoft/checkedc" TargetMode="Externa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EED35-E5FD-47A2-90B2-6986576CB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9" y="1122363"/>
            <a:ext cx="12055364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Checked C: Safe C, Incrementally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C04BCB-F14D-409D-9354-04927DBFE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382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b="1" dirty="0"/>
              <a:t>Michael Hicks (</a:t>
            </a:r>
            <a:r>
              <a:rPr lang="en-US" sz="3000" b="1" dirty="0" smtClean="0"/>
              <a:t>UMD &amp; Correct Computation, Inc.) </a:t>
            </a:r>
            <a:endParaRPr lang="en-US" sz="3000" b="1" dirty="0" smtClean="0"/>
          </a:p>
          <a:p>
            <a:r>
              <a:rPr lang="en-US" dirty="0" smtClean="0"/>
              <a:t>Joint work with Andrew </a:t>
            </a:r>
            <a:r>
              <a:rPr lang="en-US" dirty="0"/>
              <a:t>Ruef (</a:t>
            </a:r>
            <a:r>
              <a:rPr lang="en-US" dirty="0" smtClean="0"/>
              <a:t>UMD, IDA/CCS), Leonidas </a:t>
            </a:r>
            <a:r>
              <a:rPr lang="en-US" dirty="0" err="1" smtClean="0"/>
              <a:t>Lampropoulos</a:t>
            </a:r>
            <a:r>
              <a:rPr lang="en-US" dirty="0" smtClean="0"/>
              <a:t> (UMD, </a:t>
            </a:r>
            <a:r>
              <a:rPr lang="en-US" dirty="0" err="1" smtClean="0"/>
              <a:t>Upenn</a:t>
            </a:r>
            <a:r>
              <a:rPr lang="en-US" dirty="0" smtClean="0"/>
              <a:t>), Ian Sweet (UMD), David </a:t>
            </a:r>
            <a:r>
              <a:rPr lang="en-US" dirty="0"/>
              <a:t>Tarditi (MSR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High Confidence Software and Systems (HCSS)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88608-7ED7-4985-A940-244D29E8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</a:t>
            </a:r>
            <a:r>
              <a:rPr lang="en-US" dirty="0" smtClean="0"/>
              <a:t>Declarations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18E6B09E-1CAB-42C3-BEA0-0684C404BBF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5355" y="1661122"/>
              <a:ext cx="11081290" cy="2758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0645">
                      <a:extLst>
                        <a:ext uri="{9D8B030D-6E8A-4147-A177-3AD203B41FA5}">
                          <a16:colId xmlns:a16="http://schemas.microsoft.com/office/drawing/2014/main" xmlns="" val="1383747502"/>
                        </a:ext>
                      </a:extLst>
                    </a:gridCol>
                    <a:gridCol w="5540645">
                      <a:extLst>
                        <a:ext uri="{9D8B030D-6E8A-4147-A177-3AD203B41FA5}">
                          <a16:colId xmlns:a16="http://schemas.microsoft.com/office/drawing/2014/main" xmlns="" val="3740535901"/>
                        </a:ext>
                      </a:extLst>
                    </a:gridCol>
                  </a:tblGrid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Declaration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Invariant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80853970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p : bounds(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l,u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&lt;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46780337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p : count(n)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91980948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p : 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byte_count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</m:oMath>
                          </a14:m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(</a:t>
                          </a:r>
                          <a:r>
                            <a:rPr lang="en-US" sz="2400" dirty="0">
                              <a:solidFill>
                                <a:srgbClr val="2A6495"/>
                              </a:solidFill>
                              <a:latin typeface="Consolas" panose="020B0609020204030204" pitchFamily="49" charset="0"/>
                            </a:rPr>
                            <a:t>char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 *)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2400632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Nt_array_ptr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: bounds(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l,u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*c</a:t>
                          </a:r>
                          <a:r>
                            <a:rPr lang="en-US" sz="2400" baseline="0" dirty="0">
                              <a:latin typeface="Consolas" panose="020B0609020204030204" pitchFamily="49" charset="0"/>
                            </a:rPr>
                            <a:t> == </a:t>
                          </a:r>
                          <a:r>
                            <a:rPr lang="en-US" sz="2400" baseline="0" dirty="0">
                              <a:solidFill>
                                <a:srgbClr val="C00000"/>
                              </a:solidFill>
                              <a:latin typeface="Consolas" panose="020B0609020204030204" pitchFamily="49" charset="0"/>
                            </a:rPr>
                            <a:t>‘\0’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75953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E6B09E-1CAB-42C3-BEA0-0684C404BBF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5355" y="1661122"/>
              <a:ext cx="11081290" cy="2758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06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83747502"/>
                        </a:ext>
                      </a:extLst>
                    </a:gridCol>
                    <a:gridCol w="55406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0535901"/>
                        </a:ext>
                      </a:extLst>
                    </a:gridCol>
                  </a:tblGrid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Declaration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Invariant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80853970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p : bounds(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l,u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0" t="-108791" r="-550" b="-3890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46780337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p : count(n)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0" t="-211111" r="-550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91980948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p : 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byte_count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0" t="-307692" r="-550" b="-190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2400632"/>
                      </a:ext>
                    </a:extLst>
                  </a:tr>
                  <a:tr h="5517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_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Nt_array_ptr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&lt;T&gt; : bounds(</a:t>
                          </a:r>
                          <a:r>
                            <a:rPr lang="en-US" sz="2400" dirty="0" err="1">
                              <a:latin typeface="Consolas" panose="020B0609020204030204" pitchFamily="49" charset="0"/>
                            </a:rPr>
                            <a:t>l,u</a:t>
                          </a:r>
                          <a:r>
                            <a:rPr lang="en-US" sz="2400" dirty="0">
                              <a:latin typeface="Consolas" panose="020B0609020204030204" pitchFamily="49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0" t="-407692" r="-550" b="-90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575953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782348-F2B9-4BD9-B9B6-55A6A8C9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1002"/>
            <a:ext cx="10515600" cy="2059293"/>
          </a:xfrm>
        </p:spPr>
        <p:txBody>
          <a:bodyPr/>
          <a:lstStyle/>
          <a:p>
            <a:r>
              <a:rPr lang="en-US" dirty="0"/>
              <a:t>Expressions in </a:t>
            </a:r>
            <a:r>
              <a:rPr lang="en-US" dirty="0">
                <a:latin typeface="Consolas" panose="020B0609020204030204" pitchFamily="49" charset="0"/>
              </a:rPr>
              <a:t>bounds(</a:t>
            </a:r>
            <a:r>
              <a:rPr lang="en-US" dirty="0" err="1">
                <a:latin typeface="Consolas" panose="020B0609020204030204" pitchFamily="49" charset="0"/>
              </a:rPr>
              <a:t>l,u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must be non-modifying</a:t>
            </a:r>
          </a:p>
          <a:p>
            <a:pPr lvl="1"/>
            <a:r>
              <a:rPr lang="en-US" dirty="0"/>
              <a:t>No mutations</a:t>
            </a:r>
          </a:p>
          <a:p>
            <a:pPr lvl="1"/>
            <a:r>
              <a:rPr lang="en-US" dirty="0"/>
              <a:t>No calls</a:t>
            </a:r>
          </a:p>
          <a:p>
            <a:r>
              <a:rPr lang="en-US" dirty="0">
                <a:latin typeface="Consolas" panose="020B0609020204030204" pitchFamily="49" charset="0"/>
              </a:rPr>
              <a:t>_</a:t>
            </a:r>
            <a:r>
              <a:rPr lang="en-US" dirty="0" err="1">
                <a:latin typeface="Consolas" panose="020B0609020204030204" pitchFamily="49" charset="0"/>
              </a:rPr>
              <a:t>Nt_array_ptr</a:t>
            </a:r>
            <a:r>
              <a:rPr lang="en-US" dirty="0"/>
              <a:t>: Can read </a:t>
            </a:r>
            <a:r>
              <a:rPr lang="en-US" dirty="0">
                <a:latin typeface="Consolas" panose="020B0609020204030204" pitchFamily="49" charset="0"/>
              </a:rPr>
              <a:t>*u</a:t>
            </a:r>
            <a:r>
              <a:rPr lang="en-US" dirty="0"/>
              <a:t> or write </a:t>
            </a:r>
            <a:r>
              <a:rPr lang="en-US" dirty="0">
                <a:latin typeface="Consolas" panose="020B0609020204030204" pitchFamily="49" charset="0"/>
              </a:rPr>
              <a:t>‘\0’</a:t>
            </a:r>
            <a:r>
              <a:rPr lang="en-US" dirty="0"/>
              <a:t> to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FAFFE4-C25E-4238-ADF9-4FC6466D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3EAF5-23A1-4001-82B1-6C6BD37D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64E00-E44D-40C3-B3A1-2FA3B53A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4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my_strlcpy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sz="2200" dirty="0"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sz="2200" dirty="0">
                <a:latin typeface="Consolas" panose="020B0609020204030204" pitchFamily="49" charset="0"/>
              </a:rPr>
              <a:t>&gt; </a:t>
            </a:r>
            <a:r>
              <a:rPr lang="en-US" sz="2200" dirty="0" err="1">
                <a:latin typeface="Consolas" panose="020B0609020204030204" pitchFamily="49" charset="0"/>
              </a:rPr>
              <a:t>dst</a:t>
            </a:r>
            <a:r>
              <a:rPr lang="en-US" sz="2200" dirty="0">
                <a:latin typeface="Consolas" panose="020B0609020204030204" pitchFamily="49" charset="0"/>
              </a:rPr>
              <a:t> :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count</a:t>
            </a:r>
            <a:r>
              <a:rPr lang="en-US" sz="2200" dirty="0">
                <a:latin typeface="Consolas" panose="020B0609020204030204" pitchFamily="49" charset="0"/>
              </a:rPr>
              <a:t>(dst_sz-1),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             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sz="2200" dirty="0"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sz="2200" dirty="0">
                <a:latin typeface="Consolas" panose="020B0609020204030204" pitchFamily="49" charset="0"/>
              </a:rPr>
              <a:t>&gt; </a:t>
            </a:r>
            <a:r>
              <a:rPr lang="en-US" sz="2200" dirty="0" err="1">
                <a:latin typeface="Consolas" panose="020B0609020204030204" pitchFamily="49" charset="0"/>
              </a:rPr>
              <a:t>src</a:t>
            </a:r>
            <a:r>
              <a:rPr lang="en-US" sz="2200" dirty="0"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dst_sz</a:t>
            </a:r>
            <a:r>
              <a:rPr lang="en-US" sz="2200" dirty="0">
                <a:latin typeface="Consolas" panose="020B0609020204030204" pitchFamily="49" charset="0"/>
              </a:rPr>
              <a:t>) {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sz="2200" dirty="0"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sz="2200" dirty="0">
                <a:latin typeface="Consolas" panose="020B0609020204030204" pitchFamily="49" charset="0"/>
              </a:rPr>
              <a:t>&gt; s :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count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) = </a:t>
            </a:r>
            <a:r>
              <a:rPr lang="en-US" sz="2200" dirty="0" err="1">
                <a:latin typeface="Consolas" panose="020B0609020204030204" pitchFamily="49" charset="0"/>
              </a:rPr>
              <a:t>src</a:t>
            </a:r>
            <a:r>
              <a:rPr 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while</a:t>
            </a:r>
            <a:r>
              <a:rPr lang="en-US" sz="2200" dirty="0">
                <a:latin typeface="Consolas" panose="020B0609020204030204" pitchFamily="49" charset="0"/>
              </a:rPr>
              <a:t>(s[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!= ‘\0’ &amp;&amp;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dst_sz</a:t>
            </a:r>
            <a:r>
              <a:rPr lang="en-US" sz="2200" dirty="0">
                <a:latin typeface="Consolas" panose="020B0609020204030204" pitchFamily="49" charset="0"/>
              </a:rPr>
              <a:t> – 1) {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A020D3"/>
                </a:solidFill>
                <a:latin typeface="Consolas" panose="020B0609020204030204" pitchFamily="49" charset="0"/>
              </a:rPr>
              <a:t>// bounds on s may expand by 1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dst</a:t>
            </a: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= s[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];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++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</a:rPr>
              <a:t>dst</a:t>
            </a: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= ‘\0’; </a:t>
            </a:r>
            <a:r>
              <a:rPr lang="en-US" sz="2200" dirty="0">
                <a:solidFill>
                  <a:srgbClr val="A020D3"/>
                </a:solidFill>
                <a:latin typeface="Consolas" panose="020B0609020204030204" pitchFamily="49" charset="0"/>
              </a:rPr>
              <a:t>// OK to write to upper bound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latin typeface="Consolas" panose="020B0609020204030204" pitchFamily="49" charset="0"/>
              </a:rPr>
              <a:t> I;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5D3FF4-062D-4623-A072-6AD3DAF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C6C31-26A5-4DA9-AEBF-8128D10E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Bounds and Checks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C6ABD-FFA6-4391-97ED-2E96FAAE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63020" cy="4486275"/>
          </a:xfrm>
        </p:spPr>
        <p:txBody>
          <a:bodyPr>
            <a:normAutofit/>
          </a:bodyPr>
          <a:lstStyle/>
          <a:p>
            <a:r>
              <a:rPr lang="en-US" dirty="0"/>
              <a:t>Bounds declarations are program invariants</a:t>
            </a:r>
          </a:p>
          <a:p>
            <a:pPr lvl="1"/>
            <a:r>
              <a:rPr lang="en-US" dirty="0" smtClean="0"/>
              <a:t>Verified at </a:t>
            </a:r>
            <a:r>
              <a:rPr lang="en-US" dirty="0"/>
              <a:t>compile time</a:t>
            </a:r>
          </a:p>
          <a:p>
            <a:r>
              <a:rPr lang="en-US" dirty="0"/>
              <a:t>Accesses </a:t>
            </a:r>
            <a:r>
              <a:rPr lang="en-US" dirty="0" smtClean="0"/>
              <a:t>dynamically checked </a:t>
            </a:r>
            <a:r>
              <a:rPr lang="en-US" dirty="0"/>
              <a:t>against bounds at run time</a:t>
            </a:r>
          </a:p>
          <a:p>
            <a:pPr lvl="1"/>
            <a:r>
              <a:rPr lang="en-US" dirty="0"/>
              <a:t>Unless proved safe at compile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Checks inserted at</a:t>
            </a:r>
          </a:p>
          <a:p>
            <a:pPr lvl="1"/>
            <a:r>
              <a:rPr lang="en-US" dirty="0" smtClean="0"/>
              <a:t>Pointer </a:t>
            </a:r>
            <a:r>
              <a:rPr lang="en-US" dirty="0"/>
              <a:t>dereference: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*p;</a:t>
            </a:r>
          </a:p>
          <a:p>
            <a:pPr lvl="1"/>
            <a:r>
              <a:rPr lang="en-US" dirty="0"/>
              <a:t>Assignment: *p = 0;</a:t>
            </a:r>
          </a:p>
          <a:p>
            <a:pPr lvl="1"/>
            <a:r>
              <a:rPr lang="en-US" dirty="0"/>
              <a:t>Compound assignment: *p += 1;</a:t>
            </a:r>
          </a:p>
          <a:p>
            <a:pPr lvl="1"/>
            <a:r>
              <a:rPr lang="en-US" dirty="0"/>
              <a:t>Increment/Decrement (*p</a:t>
            </a:r>
            <a:r>
              <a:rPr lang="en-US" dirty="0" smtClean="0"/>
              <a:t>)++;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28BB79-FD86-4D20-80DC-CF110F4D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3BDA1-D466-4102-8EA8-147E564D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</a:t>
            </a:r>
            <a:r>
              <a:rPr lang="en-US" dirty="0" smtClean="0"/>
              <a:t>Converted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66AA42-435C-4ABD-A1D6-6DABBD18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may not want to, or be able to, port all the code at once</a:t>
            </a:r>
          </a:p>
          <a:p>
            <a:r>
              <a:rPr lang="en-US" dirty="0"/>
              <a:t>We can use checked types piecemeal</a:t>
            </a:r>
          </a:p>
          <a:p>
            <a:pPr lvl="1"/>
            <a:r>
              <a:rPr lang="en-US" dirty="0"/>
              <a:t>Reduces, but does not eliminate, risk of spatial problems</a:t>
            </a:r>
          </a:p>
          <a:p>
            <a:pPr lvl="1"/>
            <a:r>
              <a:rPr lang="en-US" dirty="0"/>
              <a:t>Allows some hard-to-prove-safe idioms</a:t>
            </a:r>
          </a:p>
          <a:p>
            <a:endParaRPr lang="en-US" dirty="0"/>
          </a:p>
          <a:p>
            <a:r>
              <a:rPr lang="en-US" dirty="0"/>
              <a:t>The piecemeal approach has dangers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39BA0D-7F89-4AD1-9424-4A9C8CB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3BDA1-D466-4102-8EA8-147E564D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Unsafe Code</a:t>
            </a:r>
            <a:endParaRPr lang="en-US" dirty="0"/>
          </a:p>
        </p:txBody>
      </p:sp>
      <p:sp>
        <p:nvSpPr>
          <p:cNvPr id="4" name="void more(int *b, int idx, ptr&lt;int *&gt;out) {…">
            <a:extLst>
              <a:ext uri="{FF2B5EF4-FFF2-40B4-BE49-F238E27FC236}">
                <a16:creationId xmlns:a16="http://schemas.microsoft.com/office/drawing/2014/main" xmlns="" id="{5EFBE718-A3AF-4831-9631-8080E7996FB5}"/>
              </a:ext>
            </a:extLst>
          </p:cNvPr>
          <p:cNvSpPr txBox="1"/>
          <p:nvPr/>
        </p:nvSpPr>
        <p:spPr>
          <a:xfrm>
            <a:off x="1627238" y="1690688"/>
            <a:ext cx="9726562" cy="3057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F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void </a:t>
            </a:r>
            <a:r>
              <a:rPr sz="2400" dirty="0">
                <a:latin typeface="Consolas" panose="020B0609020204030204" pitchFamily="49" charset="0"/>
              </a:rPr>
              <a:t>more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2A6495"/>
                </a:solidFill>
                <a:latin typeface="Consolas" panose="020B0609020204030204" pitchFamily="49" charset="0"/>
              </a:rPr>
              <a:t>*</a:t>
            </a:r>
            <a:r>
              <a:rPr sz="2400" dirty="0">
                <a:latin typeface="Consolas" panose="020B0609020204030204" pitchFamily="49" charset="0"/>
              </a:rPr>
              <a:t>b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int </a:t>
            </a:r>
            <a:r>
              <a:rPr sz="2400" dirty="0">
                <a:latin typeface="Consolas" panose="020B0609020204030204" pitchFamily="49" charset="0"/>
              </a:rPr>
              <a:t>idx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sz="2400" dirty="0">
                <a:latin typeface="Consolas" panose="020B0609020204030204" pitchFamily="49" charset="0"/>
              </a:rPr>
              <a:t>ptr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2A6495"/>
                </a:solidFill>
                <a:latin typeface="Consolas" panose="020B0609020204030204" pitchFamily="49" charset="0"/>
              </a:rPr>
              <a:t> *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</a:rPr>
              <a:t>r</a:t>
            </a:r>
            <a:r>
              <a:rPr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F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int </a:t>
            </a:r>
            <a:r>
              <a:rPr sz="2400" dirty="0" err="1">
                <a:latin typeface="Consolas" panose="020B0609020204030204" pitchFamily="49" charset="0"/>
              </a:rPr>
              <a:t>oldidx</a:t>
            </a:r>
            <a:r>
              <a:rPr sz="2400" dirty="0">
                <a:latin typeface="Consolas" panose="020B0609020204030204" pitchFamily="49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sz="2400" dirty="0" err="1">
                <a:latin typeface="Consolas" panose="020B0609020204030204" pitchFamily="49" charset="0"/>
              </a:rPr>
              <a:t>idx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sz="2400" dirty="0">
                <a:latin typeface="Consolas" panose="020B0609020204030204" pitchFamily="49" charset="0"/>
              </a:rPr>
              <a:t>c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2A649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sz="2400" dirty="0">
                <a:latin typeface="Consolas" panose="020B0609020204030204" pitchFamily="49" charset="0"/>
              </a:rPr>
              <a:t>do 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F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sz="2400" dirty="0">
                <a:latin typeface="Consolas" panose="020B0609020204030204" pitchFamily="49" charset="0"/>
              </a:rPr>
              <a:t>   c 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sz="2400" dirty="0" err="1">
                <a:latin typeface="Consolas" panose="020B0609020204030204" pitchFamily="49" charset="0"/>
              </a:rPr>
              <a:t>readvalue</a:t>
            </a:r>
            <a:r>
              <a:rPr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latin typeface="Consolas" panose="020B0609020204030204" pitchFamily="49" charset="0"/>
              </a:rPr>
              <a:t>    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b</a:t>
            </a:r>
            <a:r>
              <a:rPr sz="2400" dirty="0">
                <a:latin typeface="Consolas" panose="020B0609020204030204" pitchFamily="49" charset="0"/>
              </a:rPr>
              <a:t>[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idx</a:t>
            </a:r>
            <a:r>
              <a:rPr sz="2400" dirty="0">
                <a:latin typeface="Consolas" panose="020B0609020204030204" pitchFamily="49" charset="0"/>
              </a:rPr>
              <a:t>++] = 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c</a:t>
            </a:r>
            <a:r>
              <a:rPr sz="2400" dirty="0">
                <a:latin typeface="Consolas" panose="020B0609020204030204" pitchFamily="49" charset="0"/>
              </a:rPr>
              <a:t>; </a:t>
            </a:r>
            <a:r>
              <a:rPr sz="2400" dirty="0">
                <a:solidFill>
                  <a:srgbClr val="A020D3"/>
                </a:solidFill>
                <a:latin typeface="Consolas" panose="020B0609020204030204" pitchFamily="49" charset="0"/>
              </a:rPr>
              <a:t>//could overflow </a:t>
            </a:r>
            <a:r>
              <a:rPr sz="2400" dirty="0" smtClean="0">
                <a:solidFill>
                  <a:srgbClr val="A020D3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 smtClean="0">
                <a:solidFill>
                  <a:srgbClr val="A020D3"/>
                </a:solidFill>
                <a:latin typeface="Consolas" panose="020B0609020204030204" pitchFamily="49" charset="0"/>
              </a:rPr>
              <a:t> to corrupt r</a:t>
            </a:r>
            <a:r>
              <a:rPr sz="2400" dirty="0" smtClean="0">
                <a:solidFill>
                  <a:srgbClr val="A020D3"/>
                </a:solidFill>
                <a:latin typeface="Consolas" panose="020B0609020204030204" pitchFamily="49" charset="0"/>
              </a:rPr>
              <a:t>?</a:t>
            </a:r>
            <a:endParaRPr sz="2400" dirty="0">
              <a:solidFill>
                <a:srgbClr val="A020D3"/>
              </a:solidFill>
              <a:latin typeface="Consolas" panose="020B0609020204030204" pitchFamily="49" charset="0"/>
            </a:endParaRP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latin typeface="Consolas" panose="020B0609020204030204" pitchFamily="49" charset="0"/>
              </a:rPr>
              <a:t>  } </a:t>
            </a:r>
            <a:r>
              <a:rPr sz="2400" dirty="0">
                <a:solidFill>
                  <a:srgbClr val="2A6495"/>
                </a:solidFill>
                <a:latin typeface="Consolas" panose="020B0609020204030204" pitchFamily="49" charset="0"/>
              </a:rPr>
              <a:t>while </a:t>
            </a:r>
            <a:r>
              <a:rPr sz="2400" dirty="0">
                <a:latin typeface="Consolas" panose="020B0609020204030204" pitchFamily="49" charset="0"/>
              </a:rPr>
              <a:t>(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c </a:t>
            </a:r>
            <a:r>
              <a:rPr sz="2400" dirty="0">
                <a:latin typeface="Consolas" panose="020B0609020204030204" pitchFamily="49" charset="0"/>
              </a:rPr>
              <a:t>!= 0);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F5"/>
                </a:solidFill>
                <a:latin typeface="Consolas" panose="020B0609020204030204" pitchFamily="49" charset="0"/>
              </a:rPr>
              <a:t>*r </a:t>
            </a:r>
            <a:r>
              <a:rPr sz="2400" dirty="0" smtClean="0">
                <a:latin typeface="Consolas" panose="020B0609020204030204" pitchFamily="49" charset="0"/>
              </a:rPr>
              <a:t>= 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b</a:t>
            </a:r>
            <a:r>
              <a:rPr sz="2400" dirty="0">
                <a:latin typeface="Consolas" panose="020B0609020204030204" pitchFamily="49" charset="0"/>
              </a:rPr>
              <a:t>+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idx</a:t>
            </a:r>
            <a:r>
              <a:rPr sz="2400" dirty="0">
                <a:latin typeface="Consolas" panose="020B0609020204030204" pitchFamily="49" charset="0"/>
              </a:rPr>
              <a:t>-</a:t>
            </a:r>
            <a:r>
              <a:rPr sz="2400" dirty="0">
                <a:solidFill>
                  <a:srgbClr val="0000F5"/>
                </a:solidFill>
                <a:latin typeface="Consolas" panose="020B0609020204030204" pitchFamily="49" charset="0"/>
              </a:rPr>
              <a:t>oldidx</a:t>
            </a:r>
            <a:r>
              <a:rPr sz="2400" dirty="0">
                <a:latin typeface="Consolas" panose="020B0609020204030204" pitchFamily="49" charset="0"/>
              </a:rPr>
              <a:t>; </a:t>
            </a:r>
            <a:r>
              <a:rPr sz="2400" dirty="0">
                <a:solidFill>
                  <a:srgbClr val="A020D3"/>
                </a:solidFill>
                <a:latin typeface="Consolas" panose="020B0609020204030204" pitchFamily="49" charset="0"/>
              </a:rPr>
              <a:t>//bad if </a:t>
            </a:r>
            <a:r>
              <a:rPr lang="en-US" sz="2400" dirty="0" smtClean="0">
                <a:solidFill>
                  <a:srgbClr val="A020D3"/>
                </a:solidFill>
                <a:latin typeface="Consolas" panose="020B0609020204030204" pitchFamily="49" charset="0"/>
              </a:rPr>
              <a:t>r now bogus</a:t>
            </a:r>
            <a:endParaRPr sz="2400" dirty="0">
              <a:solidFill>
                <a:srgbClr val="A020D3"/>
              </a:solidFill>
              <a:latin typeface="Consolas" panose="020B0609020204030204" pitchFamily="49" charset="0"/>
            </a:endParaRP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995CB7-1A4C-4677-8929-A2AEF7DA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hecked Reg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smtClean="0"/>
              <a:t>Checked</a:t>
            </a:r>
            <a:r>
              <a:rPr lang="en-US" dirty="0" smtClean="0"/>
              <a:t> </a:t>
            </a:r>
            <a:r>
              <a:rPr dirty="0" smtClean="0"/>
              <a:t>Regions</a:t>
            </a:r>
            <a:endParaRPr dirty="0"/>
          </a:p>
        </p:txBody>
      </p:sp>
      <p:sp>
        <p:nvSpPr>
          <p:cNvPr id="338" name="Checked regions are scopes (or functions or files) that are internally safe. Made so by disallowing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dirty="0"/>
              <a:t>Checked regions are scopes (or functions or files) that are </a:t>
            </a:r>
            <a:r>
              <a:rPr dirty="0">
                <a:ea typeface="Gill Sans"/>
                <a:cs typeface="Gill Sans"/>
                <a:sym typeface="Gill Sans"/>
              </a:rPr>
              <a:t>internally safe</a:t>
            </a:r>
            <a:r>
              <a:rPr dirty="0"/>
              <a:t>. </a:t>
            </a:r>
            <a:r>
              <a:rPr lang="en-US" dirty="0" smtClean="0"/>
              <a:t>Within a checked region, we disallow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i="1" dirty="0">
              <a:ea typeface="Gill Sans"/>
              <a:cs typeface="Gill Sans"/>
              <a:sym typeface="Gill Sans"/>
            </a:endParaRPr>
          </a:p>
          <a:p>
            <a:pPr lvl="1">
              <a:spcBef>
                <a:spcPts val="1125"/>
              </a:spcBef>
            </a:pPr>
            <a:r>
              <a:rPr lang="en-US" sz="2800" dirty="0" smtClean="0"/>
              <a:t>uses </a:t>
            </a:r>
            <a:r>
              <a:rPr lang="en-US" sz="2800" dirty="0"/>
              <a:t>of unchecked pointers/array types</a:t>
            </a:r>
            <a:endParaRPr lang="en-US" sz="2800" dirty="0">
              <a:ea typeface="Gill Sans"/>
              <a:cs typeface="Gill Sans"/>
              <a:sym typeface="Gill Sans"/>
            </a:endParaRPr>
          </a:p>
          <a:p>
            <a:pPr lvl="1">
              <a:spcBef>
                <a:spcPts val="1125"/>
              </a:spcBef>
            </a:pPr>
            <a:r>
              <a:rPr lang="en-US" sz="2800" dirty="0" smtClean="0">
                <a:ea typeface="Gill Sans"/>
                <a:cs typeface="Gill Sans"/>
                <a:sym typeface="Gill Sans"/>
              </a:rPr>
              <a:t>most </a:t>
            </a:r>
            <a:r>
              <a:rPr lang="en-US" sz="2800" dirty="0">
                <a:ea typeface="Gill Sans"/>
                <a:cs typeface="Gill Sans"/>
                <a:sym typeface="Gill Sans"/>
              </a:rPr>
              <a:t>pointer casts</a:t>
            </a:r>
          </a:p>
          <a:p>
            <a:pPr lvl="1">
              <a:spcBef>
                <a:spcPts val="1125"/>
              </a:spcBef>
            </a:pPr>
            <a:r>
              <a:rPr lang="en-US" sz="2800" dirty="0" err="1" smtClean="0">
                <a:ea typeface="Gill Sans"/>
                <a:cs typeface="Gill Sans"/>
                <a:sym typeface="Gill Sans"/>
              </a:rPr>
              <a:t>v</a:t>
            </a:r>
            <a:r>
              <a:rPr sz="2800" dirty="0" err="1">
                <a:ea typeface="Gill Sans"/>
                <a:cs typeface="Gill Sans"/>
                <a:sym typeface="Gill Sans"/>
              </a:rPr>
              <a:t>arargs</a:t>
            </a:r>
            <a:endParaRPr sz="2800" dirty="0"/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59" y="365125"/>
            <a:ext cx="4918882" cy="6055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63" y="1690688"/>
            <a:ext cx="4234071" cy="1469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045" y="3546214"/>
            <a:ext cx="4234071" cy="22811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8427" y="1163058"/>
            <a:ext cx="4561614" cy="5193292"/>
          </a:xfrm>
          <a:prstGeom prst="rect">
            <a:avLst/>
          </a:prstGeom>
          <a:solidFill>
            <a:schemeClr val="accent6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98224" y="3113480"/>
            <a:ext cx="2526223" cy="1055564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C3E57-29C7-4C8B-8904-F3A12EE7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BBF73-EC88-4BA5-9421-39C6DA41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8200" cy="4351338"/>
          </a:xfrm>
        </p:spPr>
        <p:txBody>
          <a:bodyPr>
            <a:noAutofit/>
          </a:bodyPr>
          <a:lstStyle/>
          <a:p>
            <a:r>
              <a:rPr lang="en-US" sz="3200" dirty="0"/>
              <a:t>What assurance do checked regions give 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If checked pointers </a:t>
            </a:r>
            <a:r>
              <a:rPr lang="en-US" sz="2800" dirty="0" smtClean="0"/>
              <a:t>reachable </a:t>
            </a:r>
            <a:r>
              <a:rPr lang="en-US" sz="2800" dirty="0"/>
              <a:t>from </a:t>
            </a:r>
            <a:r>
              <a:rPr lang="en-US" sz="2800" dirty="0" smtClean="0"/>
              <a:t>checked regions </a:t>
            </a:r>
            <a:r>
              <a:rPr lang="en-US" sz="2800" dirty="0"/>
              <a:t>are well formed, then </a:t>
            </a:r>
            <a:r>
              <a:rPr lang="en-US" sz="2800" dirty="0" smtClean="0"/>
              <a:t>pointer accesses by checked regions </a:t>
            </a:r>
            <a:r>
              <a:rPr lang="en-US" sz="2800" dirty="0"/>
              <a:t>are safe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Checked regions preserve well-formedness of pointers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Hence: Checked code cannot be blamed for faults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We proved this property in a simple formalization of Checked </a:t>
            </a:r>
            <a:r>
              <a:rPr lang="en-US" sz="3200" dirty="0" smtClean="0"/>
              <a:t>C</a:t>
            </a:r>
          </a:p>
          <a:p>
            <a:pPr lvl="1"/>
            <a:r>
              <a:rPr lang="en-US" sz="2800" dirty="0" smtClean="0"/>
              <a:t>Called </a:t>
            </a:r>
            <a:r>
              <a:rPr lang="en-US" sz="2800" i="1" dirty="0" err="1" smtClean="0"/>
              <a:t>CoreChkC</a:t>
            </a:r>
            <a:endParaRPr lang="en-US" sz="2800" i="1" dirty="0" smtClean="0"/>
          </a:p>
          <a:p>
            <a:pPr lvl="1"/>
            <a:r>
              <a:rPr lang="en-US" sz="2800" dirty="0" smtClean="0"/>
              <a:t>Development mechanized in </a:t>
            </a:r>
            <a:r>
              <a:rPr lang="en-US" sz="2800" dirty="0" smtClean="0"/>
              <a:t>Coq (see POST’19 paper)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23F7AD-F14A-4E6F-A05A-9C0F1D5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0A649-F237-4C19-B10E-7705DA4A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Checked </a:t>
            </a: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21114-3C55-49CA-80CB-13697E1A1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do we use existing libraries (or system calls) that are not checked?</a:t>
            </a:r>
          </a:p>
          <a:p>
            <a:r>
              <a:rPr lang="en-US" dirty="0"/>
              <a:t>Annotate unchecked pointers with bounds at declaration sites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fwrite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*p : 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byte_count</a:t>
            </a:r>
            <a:r>
              <a:rPr lang="en-US" dirty="0">
                <a:latin typeface="Consolas" panose="020B0609020204030204" pitchFamily="49" charset="0"/>
              </a:rPr>
              <a:t>(s*n),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</a:t>
            </a:r>
            <a:r>
              <a:rPr lang="en-US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s,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</a:t>
            </a:r>
            <a:r>
              <a:rPr lang="en-US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n,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*</a:t>
            </a:r>
            <a:r>
              <a:rPr lang="en-US" dirty="0" err="1">
                <a:latin typeface="Consolas" panose="020B0609020204030204" pitchFamily="49" charset="0"/>
              </a:rPr>
              <a:t>st</a:t>
            </a:r>
            <a:r>
              <a:rPr lang="en-US" dirty="0"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itype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Ptr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&gt;));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Code of </a:t>
            </a:r>
            <a:r>
              <a:rPr lang="en-US" dirty="0" err="1">
                <a:latin typeface="Consolas" panose="020B0609020204030204" pitchFamily="49" charset="0"/>
              </a:rPr>
              <a:t>fwrite</a:t>
            </a:r>
            <a:r>
              <a:rPr lang="en-US" dirty="0"/>
              <a:t> unchanged </a:t>
            </a:r>
            <a:r>
              <a:rPr lang="en-US" dirty="0" smtClean="0"/>
              <a:t>(must be </a:t>
            </a:r>
            <a:r>
              <a:rPr lang="en-US" dirty="0" smtClean="0"/>
              <a:t>proved </a:t>
            </a:r>
            <a:r>
              <a:rPr lang="en-US" dirty="0"/>
              <a:t>safe via other </a:t>
            </a:r>
            <a:r>
              <a:rPr lang="en-US" dirty="0" smtClean="0"/>
              <a:t>means)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A234EF-A2B2-4001-869F-257C9D1E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E49A7-D8D5-4FFD-A047-B00AD182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A71749-851D-40CF-85CF-84FF93DA3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673" y="1825625"/>
            <a:ext cx="8632654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4BBBCA-8A08-4271-A5FA-2173575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62" dirty="0"/>
              <a:t>I get older, the problems stay the same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408584"/>
            <a:ext cx="7328337" cy="499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19" y="3261613"/>
            <a:ext cx="25578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Buffer errors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053255" y="3547241"/>
            <a:ext cx="4661339" cy="2005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63146" y="6407305"/>
            <a:ext cx="7519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https://</a:t>
            </a:r>
            <a:r>
              <a:rPr lang="en-US" sz="1200" err="1"/>
              <a:t>nvd.nist.gov</a:t>
            </a:r>
            <a:r>
              <a:rPr lang="en-US" sz="1200"/>
              <a:t>/general/visualizations/vulnerability-visualizations/</a:t>
            </a:r>
            <a:r>
              <a:rPr lang="en-US" sz="1200" err="1"/>
              <a:t>cwe-over-time#vuln-type-total-by-year-title</a:t>
            </a:r>
            <a:endParaRPr lang="en-US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DC1399-36A5-44EB-8040-88920EC7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C52-BE35-1A46-886F-65EC924EED28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56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02E9B-9672-45F5-9324-748FA414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2C9846-B52F-41F6-9B72-3C4BC466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C grammar implemented in clang</a:t>
            </a:r>
          </a:p>
          <a:p>
            <a:r>
              <a:rPr lang="en-US" dirty="0" smtClean="0"/>
              <a:t>Extended </a:t>
            </a:r>
            <a:r>
              <a:rPr lang="en-US" dirty="0"/>
              <a:t>clang type checker and code generator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CA5E54-FBF7-4704-B753-652121DF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DD89D-7BD8-472E-8273-DF2047DC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081C1-6B31-49BC-AC89-C507D381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code must be changed to port some C code to Checked C?</a:t>
            </a:r>
          </a:p>
          <a:p>
            <a:r>
              <a:rPr lang="en-US" dirty="0"/>
              <a:t>How hard are those changes?</a:t>
            </a:r>
          </a:p>
          <a:p>
            <a:r>
              <a:rPr lang="en-US" dirty="0"/>
              <a:t>Once changed, what is the overhead added:</a:t>
            </a:r>
          </a:p>
          <a:p>
            <a:pPr lvl="1"/>
            <a:r>
              <a:rPr lang="en-US" dirty="0"/>
              <a:t>Running time</a:t>
            </a:r>
          </a:p>
          <a:p>
            <a:pPr lvl="1"/>
            <a:r>
              <a:rPr lang="en-US" dirty="0"/>
              <a:t>Compilation time</a:t>
            </a:r>
          </a:p>
          <a:p>
            <a:pPr lvl="1"/>
            <a:r>
              <a:rPr lang="en-US" dirty="0"/>
              <a:t>Executable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55A9E2-0D5C-4EFC-9A66-BFC180BA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80F61-7D13-4389-A7AE-E7879D79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49418-9769-40B8-AE7D-FD918D01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benchmark suites, total of 15 programs:</a:t>
            </a:r>
          </a:p>
          <a:p>
            <a:pPr lvl="1"/>
            <a:r>
              <a:rPr lang="en-US" dirty="0"/>
              <a:t>Olden</a:t>
            </a:r>
          </a:p>
          <a:p>
            <a:pPr lvl="1"/>
            <a:r>
              <a:rPr lang="en-US" dirty="0" err="1"/>
              <a:t>Ptrdist</a:t>
            </a:r>
            <a:endParaRPr lang="en-US" dirty="0"/>
          </a:p>
          <a:p>
            <a:r>
              <a:rPr lang="en-US" dirty="0"/>
              <a:t>Benchmarks used by prior work on “safer C” (</a:t>
            </a:r>
            <a:r>
              <a:rPr lang="en-US" dirty="0" err="1"/>
              <a:t>CCured</a:t>
            </a:r>
            <a:r>
              <a:rPr lang="en-US" dirty="0"/>
              <a:t>, Deputy)</a:t>
            </a:r>
          </a:p>
          <a:p>
            <a:r>
              <a:rPr lang="en-US" dirty="0"/>
              <a:t>Converted by hand</a:t>
            </a:r>
          </a:p>
          <a:p>
            <a:r>
              <a:rPr lang="en-US" dirty="0"/>
              <a:t>12 Core Intel Xeon, 32GB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E556EC-A3CC-43C9-9B7C-24D95EDA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67F92-8753-4F03-9FEE-886FEC8D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10608"/>
            <a:ext cx="10515600" cy="1325563"/>
          </a:xfrm>
        </p:spPr>
        <p:txBody>
          <a:bodyPr/>
          <a:lstStyle/>
          <a:p>
            <a:r>
              <a:rPr lang="en-US" dirty="0"/>
              <a:t>Benchmarks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04BFD1B-D741-49CA-9EDF-7E76555FAD7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79699" y="784875"/>
          <a:ext cx="6832601" cy="590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69">
                  <a:extLst>
                    <a:ext uri="{9D8B030D-6E8A-4147-A177-3AD203B41FA5}">
                      <a16:colId xmlns:a16="http://schemas.microsoft.com/office/drawing/2014/main" xmlns="" val="3871894251"/>
                    </a:ext>
                  </a:extLst>
                </a:gridCol>
                <a:gridCol w="725135">
                  <a:extLst>
                    <a:ext uri="{9D8B030D-6E8A-4147-A177-3AD203B41FA5}">
                      <a16:colId xmlns:a16="http://schemas.microsoft.com/office/drawing/2014/main" xmlns="" val="3139003058"/>
                    </a:ext>
                  </a:extLst>
                </a:gridCol>
                <a:gridCol w="4828997">
                  <a:extLst>
                    <a:ext uri="{9D8B030D-6E8A-4147-A177-3AD203B41FA5}">
                      <a16:colId xmlns:a16="http://schemas.microsoft.com/office/drawing/2014/main" xmlns="" val="251370285"/>
                    </a:ext>
                  </a:extLst>
                </a:gridCol>
              </a:tblGrid>
              <a:tr h="416771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2210462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 err="1"/>
                        <a:t>bh</a:t>
                      </a:r>
                      <a:endParaRPr lang="en-US" dirty="0"/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1162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Barnes &amp; Hut N-body force computation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1601633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 err="1"/>
                        <a:t>bisort</a:t>
                      </a:r>
                      <a:endParaRPr lang="en-US" dirty="0"/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 &amp; Backward </a:t>
                      </a:r>
                      <a:r>
                        <a:rPr lang="en-US" dirty="0" err="1"/>
                        <a:t>Bitonic</a:t>
                      </a:r>
                      <a:r>
                        <a:rPr lang="en-US" dirty="0"/>
                        <a:t> Sort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439712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em3d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478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3D Electromagnetic Wave Propagation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7225227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389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Colombian Health Care Simulation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993402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 err="1"/>
                        <a:t>mst</a:t>
                      </a:r>
                      <a:endParaRPr lang="en-US" dirty="0"/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328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Spanning Tree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283284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perimeter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399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Perimeters of Regions on Images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609790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458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Pricing Optimization Solver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572078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 err="1"/>
                        <a:t>treeadd</a:t>
                      </a:r>
                      <a:endParaRPr lang="en-US" dirty="0"/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Recursive Sum Over Tree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971777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tsp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Traveling Salesman Problem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060862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i="1" dirty="0" err="1"/>
                        <a:t>voronoi</a:t>
                      </a:r>
                      <a:endParaRPr lang="en-US" i="1" dirty="0"/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814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Computes Voronoi diagram of a set of points</a:t>
                      </a:r>
                    </a:p>
                  </a:txBody>
                  <a:tcPr>
                    <a:solidFill>
                      <a:srgbClr val="FA8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651274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anagram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Finding Anagrams from a Dictionary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819100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i="1" dirty="0" err="1"/>
                        <a:t>bc</a:t>
                      </a:r>
                      <a:endParaRPr lang="en-US" i="1" dirty="0"/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5194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Arbitrary Precision Calculator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751871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ft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893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Spanning Tree </a:t>
                      </a:r>
                      <a:r>
                        <a:rPr lang="en-US" dirty="0" err="1"/>
                        <a:t>uing</a:t>
                      </a:r>
                      <a:r>
                        <a:rPr lang="en-US" dirty="0"/>
                        <a:t> Fibonacci Heaps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987562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 err="1"/>
                        <a:t>ks</a:t>
                      </a:r>
                      <a:endParaRPr lang="en-US" dirty="0"/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552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Schweikert</a:t>
                      </a:r>
                      <a:r>
                        <a:rPr lang="en-US" dirty="0"/>
                        <a:t>-Kernighan Graph Partitioning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281837"/>
                  </a:ext>
                </a:extLst>
              </a:tr>
              <a:tr h="332515">
                <a:tc>
                  <a:txBody>
                    <a:bodyPr/>
                    <a:lstStyle/>
                    <a:p>
                      <a:r>
                        <a:rPr lang="en-US" dirty="0"/>
                        <a:t>yacr2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2529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VSLI Channel Router</a:t>
                      </a:r>
                    </a:p>
                  </a:txBody>
                  <a:tcPr>
                    <a:solidFill>
                      <a:srgbClr val="0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9282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970DFE-77F8-4C1F-B267-F2F02D5B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08F4A-667B-423C-8079-48A529F3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943946"/>
          </a:xfrm>
        </p:spPr>
        <p:txBody>
          <a:bodyPr>
            <a:normAutofit/>
          </a:bodyPr>
          <a:lstStyle/>
          <a:p>
            <a:r>
              <a:rPr lang="en-US" sz="5062" dirty="0"/>
              <a:t>Code modifications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AFFBA4-EF4A-4EB5-8C42-6D8E30065E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E37E4B-9BFA-4BCF-8E23-98B93ECB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836"/>
            <a:ext cx="3639290" cy="34156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6EC710B-0AF8-40EC-9BC5-57F689CD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57" y="1594657"/>
            <a:ext cx="3839143" cy="35010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AF42187-FAE0-4789-B86D-ECE974EBA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32" y="1613836"/>
            <a:ext cx="3843483" cy="34626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4A1CCFA-46D2-4C6E-9861-85823660A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44" y="4708918"/>
            <a:ext cx="899681" cy="892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79654" y="4834424"/>
            <a:ext cx="79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“easy”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08F4A-667B-423C-8079-48A529F3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943946"/>
          </a:xfrm>
        </p:spPr>
        <p:txBody>
          <a:bodyPr>
            <a:normAutofit/>
          </a:bodyPr>
          <a:lstStyle/>
          <a:p>
            <a:r>
              <a:rPr lang="en-US" sz="5062" dirty="0"/>
              <a:t>Performance overhead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AFFBA4-EF4A-4EB5-8C42-6D8E30065E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60155F-2063-4E01-A1C5-54522C35F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1615313"/>
            <a:ext cx="3311530" cy="3042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1E27E5-F770-4979-BC98-38F4A4871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10" y="1683687"/>
            <a:ext cx="3311530" cy="298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5C78B6-FB3D-4085-AF49-2CBA2DEB5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5" y="1641646"/>
            <a:ext cx="4232805" cy="299003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41FE91A-28D4-4B76-9761-4D4596C06F9B}"/>
              </a:ext>
            </a:extLst>
          </p:cNvPr>
          <p:cNvSpPr txBox="1">
            <a:spLocks/>
          </p:cNvSpPr>
          <p:nvPr/>
        </p:nvSpPr>
        <p:spPr>
          <a:xfrm>
            <a:off x="838200" y="4840013"/>
            <a:ext cx="10515600" cy="13369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F8C5724-F88A-411E-BF9B-69FFC506281F}"/>
              </a:ext>
            </a:extLst>
          </p:cNvPr>
          <p:cNvSpPr txBox="1">
            <a:spLocks/>
          </p:cNvSpPr>
          <p:nvPr/>
        </p:nvSpPr>
        <p:spPr>
          <a:xfrm>
            <a:off x="838200" y="4811069"/>
            <a:ext cx="10515600" cy="13658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+8.6% running time slowdown </a:t>
            </a:r>
          </a:p>
          <a:p>
            <a:r>
              <a:rPr lang="en-US" dirty="0"/>
              <a:t>+7.4% executable size change</a:t>
            </a:r>
          </a:p>
          <a:p>
            <a:r>
              <a:rPr lang="en-US" dirty="0"/>
              <a:t>+24.3% compile time slowdown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4719" y="6176962"/>
            <a:ext cx="4908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More details in SecDev’18 paper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321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F6E70-1346-46D0-9D83-39AB495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Gears: Automated 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0630A-3693-4317-BE02-9AF5A619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clang tool </a:t>
            </a:r>
            <a:r>
              <a:rPr lang="en-US" dirty="0" smtClean="0"/>
              <a:t>identifies </a:t>
            </a:r>
            <a:r>
              <a:rPr lang="en-US" dirty="0">
                <a:solidFill>
                  <a:srgbClr val="FF0000"/>
                </a:solidFill>
              </a:rPr>
              <a:t>when pointers can be converted to safe pointers</a:t>
            </a:r>
          </a:p>
          <a:p>
            <a:r>
              <a:rPr lang="en-US" dirty="0" smtClean="0"/>
              <a:t>Outputs partially annotated source </a:t>
            </a:r>
            <a:r>
              <a:rPr lang="en-US" dirty="0"/>
              <a:t>code </a:t>
            </a:r>
            <a:endParaRPr lang="en-US" dirty="0" smtClean="0"/>
          </a:p>
          <a:p>
            <a:pPr lvl="1"/>
            <a:r>
              <a:rPr lang="en-US" dirty="0"/>
              <a:t>Works on whole programs or parts of programs</a:t>
            </a:r>
          </a:p>
          <a:p>
            <a:pPr lvl="1"/>
            <a:r>
              <a:rPr lang="en-US" dirty="0" smtClean="0"/>
              <a:t>Complicated analysis done just once, not each time you make a small change and recompile</a:t>
            </a:r>
          </a:p>
          <a:p>
            <a:pPr lvl="1"/>
            <a:r>
              <a:rPr lang="en-US" dirty="0"/>
              <a:t>Developers can modify it </a:t>
            </a:r>
            <a:r>
              <a:rPr lang="en-US" dirty="0" smtClean="0"/>
              <a:t>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F6E70-1346-46D0-9D83-39AB495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in Constraint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5471" y="1690688"/>
            <a:ext cx="5842861" cy="1904919"/>
          </a:xfrm>
        </p:spPr>
        <p:txBody>
          <a:bodyPr/>
          <a:lstStyle/>
          <a:p>
            <a:r>
              <a:rPr lang="en-US" dirty="0" smtClean="0"/>
              <a:t>Rather than force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/>
              <a:t> to be unchecked, we can insert a cast at the call to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</a:p>
          <a:p>
            <a:pPr lvl="1"/>
            <a:r>
              <a:rPr lang="en-US" dirty="0" smtClean="0"/>
              <a:t>Better than whole-program, unification based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10" y="2431511"/>
            <a:ext cx="3263146" cy="331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15" y="3457493"/>
            <a:ext cx="3555312" cy="2293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370508" y="4742482"/>
            <a:ext cx="1771986" cy="15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F6E70-1346-46D0-9D83-39AB495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in Constraint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78464" y="3638229"/>
            <a:ext cx="5842861" cy="1904919"/>
          </a:xfrm>
        </p:spPr>
        <p:txBody>
          <a:bodyPr>
            <a:normAutofit/>
          </a:bodyPr>
          <a:lstStyle/>
          <a:p>
            <a:r>
              <a:rPr lang="en-US" dirty="0" smtClean="0"/>
              <a:t>Rather than force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to be unchecked, we give it an interface type</a:t>
            </a:r>
          </a:p>
          <a:p>
            <a:pPr lvl="1"/>
            <a:r>
              <a:rPr lang="en-US" dirty="0" smtClean="0"/>
              <a:t>Treats it internally as if a </a:t>
            </a:r>
            <a:r>
              <a:rPr lang="en-US" dirty="0" smtClean="0">
                <a:solidFill>
                  <a:schemeClr val="accent1"/>
                </a:solidFill>
              </a:rPr>
              <a:t>_</a:t>
            </a:r>
            <a:r>
              <a:rPr lang="en-US" dirty="0" err="1" smtClean="0">
                <a:solidFill>
                  <a:schemeClr val="accent1"/>
                </a:solidFill>
              </a:rPr>
              <a:t>Ptr</a:t>
            </a:r>
            <a:r>
              <a:rPr lang="en-US" dirty="0" smtClean="0">
                <a:solidFill>
                  <a:schemeClr val="accent1"/>
                </a:solidFill>
              </a:rPr>
              <a:t>&lt;</a:t>
            </a:r>
            <a:r>
              <a:rPr lang="en-US" dirty="0" err="1" smtClean="0">
                <a:solidFill>
                  <a:schemeClr val="accent1"/>
                </a:solidFill>
              </a:rPr>
              <a:t>int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  <a:r>
              <a:rPr lang="en-US" dirty="0" smtClean="0"/>
              <a:t>, but callers can pass in unchecked pointers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" y="1995233"/>
            <a:ext cx="3931613" cy="3398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25" y="1840250"/>
            <a:ext cx="5801839" cy="1400444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3075887" y="1718974"/>
            <a:ext cx="5858360" cy="552518"/>
          </a:xfrm>
          <a:prstGeom prst="arc">
            <a:avLst>
              <a:gd name="adj1" fmla="val 10833551"/>
              <a:gd name="adj2" fmla="val 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F6E70-1346-46D0-9D83-39AB4956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Automated Porting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AE6819C-30F5-43B7-A030-05C336268D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2806" y="1917235"/>
          <a:ext cx="11404240" cy="325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30">
                  <a:extLst>
                    <a:ext uri="{9D8B030D-6E8A-4147-A177-3AD203B41FA5}">
                      <a16:colId xmlns:a16="http://schemas.microsoft.com/office/drawing/2014/main" xmlns="" val="3293894310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353925858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733000600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2441910544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4030787273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3091418408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2972004751"/>
                    </a:ext>
                  </a:extLst>
                </a:gridCol>
                <a:gridCol w="1425530">
                  <a:extLst>
                    <a:ext uri="{9D8B030D-6E8A-4147-A177-3AD203B41FA5}">
                      <a16:colId xmlns:a16="http://schemas.microsoft.com/office/drawing/2014/main" xmlns="" val="1544139185"/>
                    </a:ext>
                  </a:extLst>
                </a:gridCol>
              </a:tblGrid>
              <a:tr h="524518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%/#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%/# </a:t>
                      </a:r>
                      <a:r>
                        <a:rPr lang="en-US" dirty="0" err="1"/>
                        <a:t>Arr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%/# </a:t>
                      </a:r>
                      <a:r>
                        <a:rPr lang="en-US" dirty="0" err="1"/>
                        <a:t>Unk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Casts(Calls)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</a:t>
                      </a:r>
                      <a:r>
                        <a:rPr lang="en-US" dirty="0" err="1"/>
                        <a:t>itype</a:t>
                      </a:r>
                      <a:r>
                        <a:rPr lang="en-US" dirty="0"/>
                        <a:t> (Functions)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0376824"/>
                  </a:ext>
                </a:extLst>
              </a:tr>
              <a:tr h="522641">
                <a:tc>
                  <a:txBody>
                    <a:bodyPr/>
                    <a:lstStyle/>
                    <a:p>
                      <a:r>
                        <a:rPr lang="en-US" dirty="0" err="1"/>
                        <a:t>zlib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46%/2076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5%/222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49%/2216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464 (1188)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998003"/>
                  </a:ext>
                </a:extLst>
              </a:tr>
              <a:tr h="522641">
                <a:tc>
                  <a:txBody>
                    <a:bodyPr/>
                    <a:lstStyle/>
                    <a:p>
                      <a:r>
                        <a:rPr lang="en-US" dirty="0" err="1"/>
                        <a:t>sqlite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38%/11348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3%/910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59%/20172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2096 (29462)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9132 (23305)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247245"/>
                  </a:ext>
                </a:extLst>
              </a:tr>
              <a:tr h="522641">
                <a:tc>
                  <a:txBody>
                    <a:bodyPr/>
                    <a:lstStyle/>
                    <a:p>
                      <a:r>
                        <a:rPr lang="en-US" dirty="0"/>
                        <a:t>parson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35%/392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64%/726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(378)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 (454)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65409"/>
                  </a:ext>
                </a:extLst>
              </a:tr>
              <a:tr h="522641">
                <a:tc>
                  <a:txBody>
                    <a:bodyPr/>
                    <a:lstStyle/>
                    <a:p>
                      <a:r>
                        <a:rPr lang="en-US" dirty="0" err="1"/>
                        <a:t>lua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23%/3464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1%/103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76%/11547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 (1443)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784 (2708)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229600"/>
                  </a:ext>
                </a:extLst>
              </a:tr>
              <a:tr h="522641">
                <a:tc>
                  <a:txBody>
                    <a:bodyPr/>
                    <a:lstStyle/>
                    <a:p>
                      <a:r>
                        <a:rPr lang="en-US" dirty="0" err="1"/>
                        <a:t>libtiff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26%/8940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1%/424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73%/25154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495 (1986)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1916 (5812)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591618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92336C1-F783-438F-93CF-320BE20E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76" y="5397067"/>
            <a:ext cx="10515600" cy="1033485"/>
          </a:xfrm>
        </p:spPr>
        <p:txBody>
          <a:bodyPr/>
          <a:lstStyle/>
          <a:p>
            <a:r>
              <a:rPr lang="en-US" dirty="0"/>
              <a:t>34% of pointers can be changed to “safer” pointers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292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E8361-B9B9-41E2-8894-78152B00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77509-607D-4386-BBE8-0954B3D1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existing C code out there</a:t>
            </a:r>
          </a:p>
          <a:p>
            <a:pPr lvl="1"/>
            <a:r>
              <a:rPr lang="en-US" dirty="0"/>
              <a:t>One estimate – 8.5 billion lines of C code</a:t>
            </a:r>
          </a:p>
          <a:p>
            <a:pPr lvl="1"/>
            <a:r>
              <a:rPr lang="en-US" dirty="0"/>
              <a:t>How much of it is safe?</a:t>
            </a:r>
          </a:p>
          <a:p>
            <a:pPr lvl="1"/>
            <a:r>
              <a:rPr lang="en-US" dirty="0"/>
              <a:t>How much of it do we have to trust?</a:t>
            </a:r>
          </a:p>
          <a:p>
            <a:r>
              <a:rPr lang="en-US" dirty="0"/>
              <a:t>Paths to trusting this code:</a:t>
            </a:r>
          </a:p>
          <a:p>
            <a:pPr lvl="1"/>
            <a:r>
              <a:rPr lang="en-US" dirty="0"/>
              <a:t>Find and fix the bugs (fuzzing, static analysis)</a:t>
            </a:r>
          </a:p>
          <a:p>
            <a:pPr lvl="1"/>
            <a:r>
              <a:rPr lang="en-US" dirty="0"/>
              <a:t>Mitigate the bugs (CET, MPX, ASLR)</a:t>
            </a:r>
          </a:p>
          <a:p>
            <a:pPr lvl="1"/>
            <a:r>
              <a:rPr lang="en-US" dirty="0"/>
              <a:t>Rewrite the code </a:t>
            </a:r>
          </a:p>
          <a:p>
            <a:pPr lvl="2"/>
            <a:r>
              <a:rPr lang="en-US" dirty="0"/>
              <a:t>A new language, Java, Rust, etc.</a:t>
            </a:r>
          </a:p>
          <a:p>
            <a:pPr lvl="2"/>
            <a:r>
              <a:rPr lang="en-US" dirty="0"/>
              <a:t>A new dialect of C, Cyclone, </a:t>
            </a:r>
            <a:r>
              <a:rPr lang="en-US" dirty="0" err="1"/>
              <a:t>CCured</a:t>
            </a:r>
            <a:r>
              <a:rPr lang="en-US" dirty="0"/>
              <a:t>, Deputy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F9FBFE-48FB-4D0F-A456-F7F0D3CE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Related: Migratory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from dynamically typed to statically typed/annotated code</a:t>
            </a:r>
          </a:p>
          <a:p>
            <a:r>
              <a:rPr lang="en-US" dirty="0" smtClean="0"/>
              <a:t>Typical theorems: </a:t>
            </a:r>
          </a:p>
          <a:p>
            <a:pPr lvl="1"/>
            <a:r>
              <a:rPr lang="en-US" dirty="0" smtClean="0"/>
              <a:t>Prove fully statically typed program safe</a:t>
            </a:r>
          </a:p>
          <a:p>
            <a:pPr lvl="1"/>
            <a:r>
              <a:rPr lang="en-US" dirty="0" smtClean="0"/>
              <a:t>Prove that use of run-time checks blames dynamic code</a:t>
            </a:r>
          </a:p>
          <a:p>
            <a:r>
              <a:rPr lang="en-US" dirty="0" smtClean="0"/>
              <a:t>But: What about “erasure semantics” with no checks?</a:t>
            </a:r>
          </a:p>
          <a:p>
            <a:pPr lvl="1"/>
            <a:r>
              <a:rPr lang="en-US" dirty="0" smtClean="0"/>
              <a:t>No theorem when something goes wrong</a:t>
            </a:r>
          </a:p>
          <a:p>
            <a:pPr lvl="1"/>
            <a:r>
              <a:rPr lang="en-US" dirty="0" smtClean="0"/>
              <a:t>Our work fills that gap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3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Related: 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Checked C, aims to be memory/type safe</a:t>
            </a:r>
          </a:p>
          <a:p>
            <a:r>
              <a:rPr lang="en-US" dirty="0" smtClean="0"/>
              <a:t>Like </a:t>
            </a:r>
            <a:r>
              <a:rPr lang="en-US" dirty="0" smtClean="0"/>
              <a:t>Checked C, has designated unchecked regions</a:t>
            </a:r>
          </a:p>
          <a:p>
            <a:r>
              <a:rPr lang="en-US" dirty="0" smtClean="0"/>
              <a:t>Unlike Checked C, much harder to port to</a:t>
            </a:r>
          </a:p>
          <a:p>
            <a:pPr lvl="1"/>
            <a:r>
              <a:rPr lang="en-US" dirty="0" smtClean="0"/>
              <a:t>But also </a:t>
            </a:r>
            <a:r>
              <a:rPr lang="en-US" smtClean="0"/>
              <a:t>includes temporal </a:t>
            </a:r>
            <a:r>
              <a:rPr lang="en-US" dirty="0" smtClean="0"/>
              <a:t>safety</a:t>
            </a:r>
            <a:endParaRPr lang="en-US" dirty="0" smtClean="0"/>
          </a:p>
          <a:p>
            <a:r>
              <a:rPr lang="en-US" dirty="0" err="1" smtClean="0"/>
              <a:t>RustBelt</a:t>
            </a:r>
            <a:r>
              <a:rPr lang="en-US" dirty="0" smtClean="0"/>
              <a:t> </a:t>
            </a:r>
            <a:r>
              <a:rPr lang="en-US" dirty="0" smtClean="0"/>
              <a:t>project: Semantic typing, plus verification conditions for unsafe code</a:t>
            </a:r>
          </a:p>
          <a:p>
            <a:pPr lvl="1"/>
            <a:r>
              <a:rPr lang="en-US" dirty="0" smtClean="0"/>
              <a:t>Heavyweight</a:t>
            </a:r>
          </a:p>
          <a:p>
            <a:pPr lvl="1"/>
            <a:r>
              <a:rPr lang="en-US" dirty="0" smtClean="0"/>
              <a:t>Our approach </a:t>
            </a:r>
            <a:r>
              <a:rPr lang="en-US" dirty="0" smtClean="0"/>
              <a:t>to blame is </a:t>
            </a:r>
            <a:r>
              <a:rPr lang="en-US" dirty="0" smtClean="0"/>
              <a:t>syntactic; can view as a first step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E49C1-E1D1-4BD6-AAE1-68C21373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2BE15-7ECC-4AFD-AD8D-AC875969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Expanding automatic </a:t>
            </a:r>
            <a:r>
              <a:rPr lang="en-US" dirty="0"/>
              <a:t>conversion of C </a:t>
            </a:r>
            <a:r>
              <a:rPr lang="en-US" dirty="0" smtClean="0"/>
              <a:t>code</a:t>
            </a:r>
            <a:endParaRPr lang="en-US" dirty="0"/>
          </a:p>
          <a:p>
            <a:pPr lvl="1"/>
            <a:r>
              <a:rPr lang="en-US" dirty="0"/>
              <a:t>Working on inferring bounds expressions via abstract </a:t>
            </a:r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Automatically inferring checked </a:t>
            </a:r>
            <a:r>
              <a:rPr lang="en-US" dirty="0" smtClean="0"/>
              <a:t>regions</a:t>
            </a:r>
          </a:p>
          <a:p>
            <a:r>
              <a:rPr lang="en-US" dirty="0" smtClean="0"/>
              <a:t>Support for C++</a:t>
            </a:r>
          </a:p>
          <a:p>
            <a:r>
              <a:rPr lang="en-US" dirty="0" smtClean="0"/>
              <a:t>Support for temporal safety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experience writing code in Checked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B2D022-7AD2-467E-8A96-22835AE7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C7B8E-A3EE-44CD-90FA-938C2421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C6A4B-9A47-4FE2-8E12-D9B3806A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Checked C is a new effort to make C </a:t>
            </a:r>
            <a:r>
              <a:rPr lang="en-US" dirty="0" smtClean="0"/>
              <a:t>safer</a:t>
            </a:r>
            <a:endParaRPr lang="en-US" dirty="0"/>
          </a:p>
          <a:p>
            <a:pPr lvl="1"/>
            <a:r>
              <a:rPr lang="en-US" dirty="0"/>
              <a:t>Binary compatible with C – pointer representation unchanged</a:t>
            </a:r>
          </a:p>
          <a:p>
            <a:pPr lvl="1"/>
            <a:r>
              <a:rPr lang="en-US" dirty="0" smtClean="0"/>
              <a:t>Built </a:t>
            </a:r>
            <a:r>
              <a:rPr lang="en-US" dirty="0"/>
              <a:t>on top of LLVM – production quality C compiler with robust optimizations and frontend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Good performance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Extension, not replacement – incremental conversion a first class </a:t>
            </a:r>
            <a:r>
              <a:rPr lang="en-US" sz="2800" dirty="0" smtClean="0"/>
              <a:t>concept. </a:t>
            </a:r>
            <a:endParaRPr lang="en-US" sz="2800" dirty="0"/>
          </a:p>
          <a:p>
            <a:pPr lvl="1"/>
            <a:r>
              <a:rPr lang="en-US" dirty="0" smtClean="0"/>
              <a:t>Theorem: Checked Code Cannot be Blamed</a:t>
            </a:r>
          </a:p>
          <a:p>
            <a:pPr lvl="1"/>
            <a:r>
              <a:rPr lang="en-US" dirty="0" smtClean="0"/>
              <a:t>Flexibility with porting </a:t>
            </a:r>
            <a:r>
              <a:rPr lang="mr-IN" dirty="0" smtClean="0"/>
              <a:t>–</a:t>
            </a:r>
            <a:r>
              <a:rPr lang="en-US" dirty="0" smtClean="0"/>
              <a:t> not all pointers need to be converted</a:t>
            </a: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github.com/Microsoft/checkedc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054CB9-53E6-4B2C-8214-122469B5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4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3EAF5-23A1-4001-82B1-6C6BD37D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64E00-E44D-40C3-B3A1-2FA3B53A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4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my_strlcpy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sz="2200" dirty="0"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sz="2200" dirty="0">
                <a:latin typeface="Consolas" panose="020B0609020204030204" pitchFamily="49" charset="0"/>
              </a:rPr>
              <a:t>&gt; </a:t>
            </a:r>
            <a:r>
              <a:rPr lang="en-US" sz="2200" dirty="0" err="1">
                <a:latin typeface="Consolas" panose="020B0609020204030204" pitchFamily="49" charset="0"/>
              </a:rPr>
              <a:t>dst</a:t>
            </a:r>
            <a:r>
              <a:rPr lang="en-US" sz="2200" dirty="0">
                <a:latin typeface="Consolas" panose="020B0609020204030204" pitchFamily="49" charset="0"/>
              </a:rPr>
              <a:t> :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count</a:t>
            </a:r>
            <a:r>
              <a:rPr lang="en-US" sz="2200" dirty="0">
                <a:latin typeface="Consolas" panose="020B0609020204030204" pitchFamily="49" charset="0"/>
              </a:rPr>
              <a:t>(dst_sz-1),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             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sz="2200" dirty="0"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sz="2200" dirty="0">
                <a:latin typeface="Consolas" panose="020B0609020204030204" pitchFamily="49" charset="0"/>
              </a:rPr>
              <a:t>&gt; </a:t>
            </a:r>
            <a:r>
              <a:rPr lang="en-US" sz="2200" dirty="0" err="1">
                <a:latin typeface="Consolas" panose="020B0609020204030204" pitchFamily="49" charset="0"/>
              </a:rPr>
              <a:t>src</a:t>
            </a:r>
            <a:r>
              <a:rPr lang="en-US" sz="2200" dirty="0"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dst_sz</a:t>
            </a:r>
            <a:r>
              <a:rPr lang="en-US" sz="2200" dirty="0">
                <a:latin typeface="Consolas" panose="020B0609020204030204" pitchFamily="49" charset="0"/>
              </a:rPr>
              <a:t>) {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2A6495"/>
                </a:solidFill>
                <a:latin typeface="Consolas" panose="020B0609020204030204" pitchFamily="49" charset="0"/>
              </a:rPr>
              <a:t>size_t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200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sz="2200" dirty="0"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sz="2200" dirty="0">
                <a:latin typeface="Consolas" panose="020B0609020204030204" pitchFamily="49" charset="0"/>
              </a:rPr>
              <a:t>&gt; s : </a:t>
            </a:r>
            <a:r>
              <a:rPr lang="en-US" sz="2200" dirty="0">
                <a:solidFill>
                  <a:srgbClr val="0000F5"/>
                </a:solidFill>
                <a:latin typeface="Consolas" panose="020B0609020204030204" pitchFamily="49" charset="0"/>
              </a:rPr>
              <a:t>count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) = </a:t>
            </a:r>
            <a:r>
              <a:rPr lang="en-US" sz="2200" dirty="0" err="1">
                <a:latin typeface="Consolas" panose="020B0609020204030204" pitchFamily="49" charset="0"/>
              </a:rPr>
              <a:t>src</a:t>
            </a:r>
            <a:r>
              <a:rPr 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while</a:t>
            </a:r>
            <a:r>
              <a:rPr lang="en-US" sz="2200" dirty="0">
                <a:latin typeface="Consolas" panose="020B0609020204030204" pitchFamily="49" charset="0"/>
              </a:rPr>
              <a:t>(s[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!= ‘\0’ &amp;&amp;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dst_sz</a:t>
            </a:r>
            <a:r>
              <a:rPr lang="en-US" sz="2200" dirty="0">
                <a:latin typeface="Consolas" panose="020B0609020204030204" pitchFamily="49" charset="0"/>
              </a:rPr>
              <a:t> – 1) {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A020D3"/>
                </a:solidFill>
                <a:latin typeface="Consolas" panose="020B0609020204030204" pitchFamily="49" charset="0"/>
              </a:rPr>
              <a:t>// bounds on s may expand by 1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dst</a:t>
            </a: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= s[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];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  ++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</a:rPr>
              <a:t>dst</a:t>
            </a: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= ‘\0’; </a:t>
            </a:r>
            <a:r>
              <a:rPr lang="en-US" sz="2200" dirty="0">
                <a:solidFill>
                  <a:srgbClr val="A020D3"/>
                </a:solidFill>
                <a:latin typeface="Consolas" panose="020B0609020204030204" pitchFamily="49" charset="0"/>
              </a:rPr>
              <a:t>// OK to write to upper bound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2A6495"/>
                </a:solidFill>
                <a:latin typeface="Consolas" panose="020B0609020204030204" pitchFamily="49" charset="0"/>
              </a:rPr>
              <a:t>return</a:t>
            </a:r>
            <a:r>
              <a:rPr lang="en-US" sz="2200" dirty="0">
                <a:latin typeface="Consolas" panose="020B0609020204030204" pitchFamily="49" charset="0"/>
              </a:rPr>
              <a:t> I;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5D3FF4-062D-4623-A072-6AD3DAF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Syntax: Types, </a:t>
            </a:r>
            <a:r>
              <a:rPr lang="en-US" dirty="0" err="1" smtClean="0"/>
              <a:t>Defs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32" y="1690688"/>
            <a:ext cx="632460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236" y="2929692"/>
            <a:ext cx="44831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5778" y="4230340"/>
            <a:ext cx="794044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Pointers annotated with mode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i="1" dirty="0" smtClean="0"/>
              <a:t>c</a:t>
            </a:r>
            <a:r>
              <a:rPr lang="en-US" sz="2800" dirty="0" smtClean="0"/>
              <a:t> = checked (e.g., _</a:t>
            </a:r>
            <a:r>
              <a:rPr lang="en-US" sz="2800" dirty="0" err="1" smtClean="0"/>
              <a:t>Ptr</a:t>
            </a:r>
            <a:r>
              <a:rPr lang="en-US" sz="2800" dirty="0" smtClean="0"/>
              <a:t>&lt;T&gt;), </a:t>
            </a:r>
            <a:r>
              <a:rPr lang="en-US" sz="2800" i="1" dirty="0" smtClean="0"/>
              <a:t>u</a:t>
            </a:r>
            <a:r>
              <a:rPr lang="en-US" sz="2800" dirty="0" smtClean="0"/>
              <a:t> = unchecked (e.g., T*)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Array types carry their (constant) size</a:t>
            </a:r>
          </a:p>
        </p:txBody>
      </p:sp>
    </p:spTree>
    <p:extLst>
      <p:ext uri="{BB962C8B-B14F-4D97-AF65-F5344CB8AC3E}">
        <p14:creationId xmlns:p14="http://schemas.microsoft.com/office/powerpoint/2010/main" val="12069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Syntax: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6658" y="3458922"/>
            <a:ext cx="1074576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Numbers </a:t>
            </a:r>
            <a:r>
              <a:rPr lang="en-US" sz="2800" i="1" dirty="0" smtClean="0"/>
              <a:t>n</a:t>
            </a:r>
            <a:r>
              <a:rPr lang="en-US" sz="2800" dirty="0" smtClean="0"/>
              <a:t> annotated with intended type </a:t>
            </a:r>
            <a:r>
              <a:rPr lang="en-US" sz="2800" i="1" dirty="0" err="1"/>
              <a:t>τ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Either </a:t>
            </a:r>
            <a:r>
              <a:rPr lang="en-US" sz="2800" dirty="0" err="1" smtClean="0"/>
              <a:t>int</a:t>
            </a:r>
            <a:r>
              <a:rPr lang="en-US" sz="2800" dirty="0" smtClean="0"/>
              <a:t> or </a:t>
            </a:r>
            <a:r>
              <a:rPr lang="en-US" sz="2800" dirty="0" err="1" smtClean="0"/>
              <a:t>ptr</a:t>
            </a:r>
            <a:r>
              <a:rPr lang="en-US" sz="2800" dirty="0" smtClean="0"/>
              <a:t> (can cast between them)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Simplified to focus on the essence of safe/unsafe pointer use, and blame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No functions, control operators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Arrays are constant sized (but dynamically indexed)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94" y="1917460"/>
            <a:ext cx="10440691" cy="9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526223"/>
            <a:ext cx="10515600" cy="3650739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H </a:t>
            </a:r>
            <a:r>
              <a:rPr lang="en-US" dirty="0" smtClean="0"/>
              <a:t>is the </a:t>
            </a:r>
            <a:r>
              <a:rPr lang="en-US" i="1" dirty="0" smtClean="0"/>
              <a:t>heap</a:t>
            </a:r>
            <a:r>
              <a:rPr lang="en-US" dirty="0" smtClean="0"/>
              <a:t>, a partial function from unsigned </a:t>
            </a:r>
            <a:r>
              <a:rPr lang="en-US" dirty="0" err="1" smtClean="0"/>
              <a:t>ints</a:t>
            </a:r>
            <a:r>
              <a:rPr lang="en-US" dirty="0" smtClean="0"/>
              <a:t> to values </a:t>
            </a:r>
          </a:p>
          <a:p>
            <a:pPr lvl="1"/>
            <a:r>
              <a:rPr lang="en-US" dirty="0" smtClean="0"/>
              <a:t>Values are type-annotated numbers,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τ</a:t>
            </a:r>
            <a:endParaRPr lang="en-US" i="1" baseline="30000" dirty="0" smtClean="0"/>
          </a:p>
          <a:p>
            <a:r>
              <a:rPr lang="en-US" i="1" dirty="0" smtClean="0"/>
              <a:t>m </a:t>
            </a:r>
            <a:r>
              <a:rPr lang="en-US" dirty="0" smtClean="0"/>
              <a:t>is the </a:t>
            </a:r>
            <a:r>
              <a:rPr lang="en-US" i="1" dirty="0" smtClean="0"/>
              <a:t>execution mode </a:t>
            </a:r>
            <a:r>
              <a:rPr lang="mr-IN" dirty="0" smtClean="0"/>
              <a:t>–</a:t>
            </a:r>
            <a:r>
              <a:rPr lang="en-US" dirty="0" smtClean="0"/>
              <a:t> either within a checked block or an unchecked one</a:t>
            </a:r>
            <a:endParaRPr lang="en-US" i="1" dirty="0" smtClean="0"/>
          </a:p>
          <a:p>
            <a:r>
              <a:rPr lang="en-US" i="1" dirty="0" smtClean="0"/>
              <a:t>r</a:t>
            </a:r>
            <a:r>
              <a:rPr lang="en-US" dirty="0" smtClean="0"/>
              <a:t> is a </a:t>
            </a:r>
            <a:r>
              <a:rPr lang="en-US" i="1" dirty="0" smtClean="0"/>
              <a:t>result</a:t>
            </a:r>
            <a:r>
              <a:rPr lang="en-US" dirty="0" smtClean="0"/>
              <a:t>, which is either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τ</a:t>
            </a:r>
            <a:endParaRPr lang="en-US" i="1" baseline="30000" dirty="0" smtClean="0"/>
          </a:p>
          <a:p>
            <a:pPr lvl="1"/>
            <a:r>
              <a:rPr lang="en-US" dirty="0" smtClean="0"/>
              <a:t>Null pointer exception,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Null</a:t>
            </a:r>
          </a:p>
          <a:p>
            <a:pPr lvl="1"/>
            <a:r>
              <a:rPr lang="en-US" dirty="0" smtClean="0"/>
              <a:t>Array out-of-bounds exception,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Bounds</a:t>
            </a:r>
          </a:p>
          <a:p>
            <a:r>
              <a:rPr lang="en-US" i="1" dirty="0" smtClean="0"/>
              <a:t>Failure</a:t>
            </a:r>
            <a:r>
              <a:rPr lang="en-US" dirty="0" smtClean="0"/>
              <a:t> occurs if program ends in </a:t>
            </a:r>
            <a:r>
              <a:rPr lang="en-US" i="1" dirty="0" smtClean="0"/>
              <a:t>stuck state</a:t>
            </a:r>
            <a:r>
              <a:rPr lang="en-US" dirty="0" smtClean="0"/>
              <a:t> (i.e., non-result)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690688"/>
            <a:ext cx="3086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" y="1489211"/>
            <a:ext cx="6069552" cy="412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06" y="446417"/>
            <a:ext cx="5898208" cy="3381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3756" y="4219550"/>
            <a:ext cx="491970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Type annotations on </a:t>
            </a:r>
            <a:r>
              <a:rPr lang="en-US" sz="2400" dirty="0" err="1" smtClean="0"/>
              <a:t>nums</a:t>
            </a:r>
            <a:r>
              <a:rPr lang="en-US" sz="2400" dirty="0" smtClean="0"/>
              <a:t> support run-time checks, pointer arithmetic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Annotation ignored if it’s not a checked pointer type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Execution mode determined by syntactic structure; or unchecked</a:t>
            </a:r>
          </a:p>
        </p:txBody>
      </p:sp>
    </p:spTree>
    <p:extLst>
      <p:ext uri="{BB962C8B-B14F-4D97-AF65-F5344CB8AC3E}">
        <p14:creationId xmlns:p14="http://schemas.microsoft.com/office/powerpoint/2010/main" val="17577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08E4B-2ECD-40AA-AE08-E38B7B65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Checked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1A18A-A13A-49B7-874F-78D676603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different take at making C more reliable and secure</a:t>
            </a:r>
          </a:p>
          <a:p>
            <a:r>
              <a:rPr lang="en-US" b="1" dirty="0"/>
              <a:t>Extension</a:t>
            </a:r>
            <a:r>
              <a:rPr lang="en-US" dirty="0"/>
              <a:t> to C with new types that can express spatial memory safety</a:t>
            </a:r>
          </a:p>
          <a:p>
            <a:r>
              <a:rPr lang="en-US" dirty="0" smtClean="0"/>
              <a:t>Language supports </a:t>
            </a:r>
            <a:r>
              <a:rPr lang="en-US" b="1" dirty="0"/>
              <a:t>incremental</a:t>
            </a:r>
            <a:r>
              <a:rPr lang="en-US" dirty="0"/>
              <a:t> conversion</a:t>
            </a:r>
          </a:p>
          <a:p>
            <a:pPr lvl="1"/>
            <a:r>
              <a:rPr lang="en-US" dirty="0"/>
              <a:t>Mix checked and unchecked types</a:t>
            </a:r>
          </a:p>
          <a:p>
            <a:pPr lvl="1"/>
            <a:r>
              <a:rPr lang="en-US" dirty="0"/>
              <a:t>Checked </a:t>
            </a:r>
            <a:r>
              <a:rPr lang="en-US" b="1" dirty="0"/>
              <a:t>regions</a:t>
            </a:r>
            <a:r>
              <a:rPr lang="en-US" dirty="0"/>
              <a:t> enforce safety within those regions</a:t>
            </a:r>
          </a:p>
          <a:p>
            <a:r>
              <a:rPr lang="en-US" dirty="0" smtClean="0"/>
              <a:t>Automated </a:t>
            </a:r>
            <a:r>
              <a:rPr lang="en-US" dirty="0"/>
              <a:t>conversion </a:t>
            </a:r>
            <a:r>
              <a:rPr lang="en-US" dirty="0" smtClean="0"/>
              <a:t>tool to add annotations for more safety</a:t>
            </a:r>
            <a:endParaRPr lang="en-US" dirty="0"/>
          </a:p>
          <a:p>
            <a:r>
              <a:rPr lang="en-US" dirty="0" smtClean="0"/>
              <a:t>Implemented </a:t>
            </a:r>
            <a:r>
              <a:rPr lang="en-US" dirty="0"/>
              <a:t>on top of clang/LLVM: </a:t>
            </a:r>
            <a:r>
              <a:rPr lang="en-US" dirty="0">
                <a:hlinkClick r:id="rId2"/>
              </a:rPr>
              <a:t>https://github.com/Microsoft/checkedc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6" name="Picture 2" descr="Image result for fork me on github">
            <a:extLst>
              <a:ext uri="{FF2B5EF4-FFF2-40B4-BE49-F238E27FC236}">
                <a16:creationId xmlns:a16="http://schemas.microsoft.com/office/drawing/2014/main" xmlns="" id="{8E3B4D51-1EB5-4A44-B1E1-F784143D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0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A52789-CA50-48A2-8F0E-B4483C7A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526223"/>
            <a:ext cx="10515600" cy="3650739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Γ</a:t>
            </a:r>
            <a:r>
              <a:rPr lang="en-US" i="1" dirty="0" smtClean="0"/>
              <a:t> </a:t>
            </a:r>
            <a:r>
              <a:rPr lang="en-US" dirty="0" smtClean="0"/>
              <a:t>is the </a:t>
            </a:r>
            <a:r>
              <a:rPr lang="en-US" i="1" dirty="0" smtClean="0"/>
              <a:t>environment</a:t>
            </a:r>
            <a:r>
              <a:rPr lang="en-US" dirty="0" smtClean="0"/>
              <a:t>, a partial function from variables to types </a:t>
            </a:r>
            <a:r>
              <a:rPr lang="en-US" dirty="0" err="1" smtClean="0"/>
              <a:t>τ</a:t>
            </a:r>
            <a:endParaRPr lang="en-US" dirty="0" smtClean="0"/>
          </a:p>
          <a:p>
            <a:r>
              <a:rPr lang="en-US" i="1" dirty="0" err="1" smtClean="0"/>
              <a:t>σ</a:t>
            </a:r>
            <a:r>
              <a:rPr lang="en-US" i="1" dirty="0" smtClean="0"/>
              <a:t> </a:t>
            </a:r>
            <a:r>
              <a:rPr lang="en-US" dirty="0" smtClean="0"/>
              <a:t>is the </a:t>
            </a:r>
            <a:r>
              <a:rPr lang="en-US" i="1" dirty="0" smtClean="0"/>
              <a:t>scope</a:t>
            </a:r>
          </a:p>
          <a:p>
            <a:pPr lvl="1"/>
            <a:r>
              <a:rPr lang="en-US" dirty="0" smtClean="0"/>
              <a:t>Set of values previously seen during typing, to handle cycles in heap</a:t>
            </a:r>
            <a:endParaRPr lang="en-US" i="1" dirty="0" smtClean="0"/>
          </a:p>
          <a:p>
            <a:r>
              <a:rPr lang="en-US" i="1" dirty="0" smtClean="0"/>
              <a:t>m </a:t>
            </a:r>
            <a:r>
              <a:rPr lang="en-US" dirty="0" smtClean="0"/>
              <a:t>is the </a:t>
            </a:r>
            <a:r>
              <a:rPr lang="en-US" i="1" dirty="0" smtClean="0"/>
              <a:t>execution mode</a:t>
            </a:r>
          </a:p>
          <a:p>
            <a:pPr lvl="1"/>
            <a:r>
              <a:rPr lang="en-US" dirty="0" smtClean="0"/>
              <a:t>Rules differ if in checked blocks or unchecked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0" y="1498855"/>
            <a:ext cx="2959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Typing: Dereferencing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4671311"/>
            <a:ext cx="9658350" cy="1387987"/>
          </a:xfrm>
        </p:spPr>
        <p:txBody>
          <a:bodyPr/>
          <a:lstStyle/>
          <a:p>
            <a:r>
              <a:rPr lang="en-US" dirty="0" smtClean="0"/>
              <a:t>May only dereference unchecked pointers in unchecked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30" y="1838670"/>
            <a:ext cx="3452247" cy="2134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30" y="2536369"/>
            <a:ext cx="3594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Typing: Making Checked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121" y="4959822"/>
            <a:ext cx="7645955" cy="16696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Checked pointers safely constructed from </a:t>
            </a:r>
            <a:r>
              <a:rPr lang="en-US" dirty="0" err="1" smtClean="0"/>
              <a:t>malloc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a checked block:</a:t>
            </a:r>
          </a:p>
          <a:p>
            <a:pPr lvl="1"/>
            <a:r>
              <a:rPr lang="en-US" dirty="0" smtClean="0"/>
              <a:t>Can take </a:t>
            </a:r>
            <a:r>
              <a:rPr lang="en-US" dirty="0" err="1" smtClean="0"/>
              <a:t>addr</a:t>
            </a:r>
            <a:r>
              <a:rPr lang="en-US" dirty="0" smtClean="0"/>
              <a:t> of checked pointer field</a:t>
            </a:r>
            <a:endParaRPr lang="en-US" dirty="0"/>
          </a:p>
          <a:p>
            <a:pPr lvl="1"/>
            <a:r>
              <a:rPr lang="en-US" i="1" dirty="0" smtClean="0"/>
              <a:t>Cannot</a:t>
            </a:r>
            <a:r>
              <a:rPr lang="en-US" dirty="0" smtClean="0"/>
              <a:t> cast to a checked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3" y="1372469"/>
            <a:ext cx="4089168" cy="1952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499" y="1818786"/>
            <a:ext cx="4082142" cy="147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074" y="3248653"/>
            <a:ext cx="8050202" cy="14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Typing: Checked Pointers WF in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767" y="4015030"/>
            <a:ext cx="8102465" cy="25238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Checked pointers in main expression point to heap</a:t>
            </a:r>
          </a:p>
          <a:p>
            <a:r>
              <a:rPr lang="en-US" dirty="0" smtClean="0"/>
              <a:t>Confirm that declared type of pointer matches that of heap, recursively</a:t>
            </a:r>
          </a:p>
          <a:p>
            <a:r>
              <a:rPr lang="en-US" dirty="0" smtClean="0"/>
              <a:t>Scope </a:t>
            </a:r>
            <a:r>
              <a:rPr lang="en-US" dirty="0" err="1" smtClean="0"/>
              <a:t>σ</a:t>
            </a:r>
            <a:r>
              <a:rPr lang="en-US" dirty="0" smtClean="0"/>
              <a:t> keeps track of previously (or now-being) checked pointers to heap blocks</a:t>
            </a:r>
          </a:p>
          <a:p>
            <a:pPr lvl="1"/>
            <a:r>
              <a:rPr lang="en-US" dirty="0" smtClean="0"/>
              <a:t>Same pointer may appear with multiple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07" y="1690688"/>
            <a:ext cx="6538993" cy="2013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64" y="2048490"/>
            <a:ext cx="2602387" cy="16352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892800" y="2590800"/>
            <a:ext cx="482600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196" y="2060020"/>
            <a:ext cx="5486400" cy="201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96" y="734457"/>
            <a:ext cx="6337300" cy="100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65943"/>
            <a:ext cx="5194300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387" y="5188807"/>
            <a:ext cx="6375400" cy="127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8248" y="1876924"/>
            <a:ext cx="253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Yields the following heap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53820" y="365125"/>
            <a:ext cx="186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 this code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4169848"/>
            <a:ext cx="355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checking the returned pointer: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322981"/>
            <a:ext cx="403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because of the following two facts: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Lemma: Strengthening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1139"/>
            <a:ext cx="10515600" cy="2875824"/>
          </a:xfrm>
        </p:spPr>
        <p:txBody>
          <a:bodyPr/>
          <a:lstStyle/>
          <a:p>
            <a:r>
              <a:rPr lang="en-US" dirty="0" smtClean="0"/>
              <a:t>Informally: We can remove n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τ2</a:t>
            </a:r>
            <a:r>
              <a:rPr lang="en-US" dirty="0" smtClean="0"/>
              <a:t> from the scope s because if that fact is used in the proof of n</a:t>
            </a:r>
            <a:r>
              <a:rPr lang="en-US" baseline="-25000" dirty="0" smtClean="0"/>
              <a:t>1</a:t>
            </a:r>
            <a:r>
              <a:rPr lang="en-US" baseline="30000" dirty="0"/>
              <a:t>τ</a:t>
            </a:r>
            <a:r>
              <a:rPr lang="en-US" baseline="30000" dirty="0" smtClean="0"/>
              <a:t>1</a:t>
            </a:r>
            <a:r>
              <a:rPr lang="en-US" dirty="0" smtClean="0"/>
              <a:t>, then we can just use the fact that n</a:t>
            </a:r>
            <a:r>
              <a:rPr lang="en-US" baseline="-25000" dirty="0" smtClean="0"/>
              <a:t>2</a:t>
            </a:r>
            <a:r>
              <a:rPr lang="en-US" baseline="30000" dirty="0"/>
              <a:t>τ</a:t>
            </a:r>
            <a:r>
              <a:rPr lang="en-US" baseline="30000" dirty="0" smtClean="0"/>
              <a:t>2</a:t>
            </a:r>
            <a:r>
              <a:rPr lang="en-US" dirty="0" smtClean="0"/>
              <a:t> holds in the empty scope instead</a:t>
            </a:r>
          </a:p>
          <a:p>
            <a:pPr lvl="1"/>
            <a:r>
              <a:rPr lang="en-US" dirty="0" smtClean="0"/>
              <a:t>This is, in essence, a </a:t>
            </a:r>
            <a:r>
              <a:rPr lang="en-US" dirty="0" err="1" smtClean="0"/>
              <a:t>coinductive</a:t>
            </a:r>
            <a:r>
              <a:rPr lang="en-US" dirty="0" smtClean="0"/>
              <a:t> argument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0075"/>
            <a:ext cx="10821787" cy="11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 Code Cannot Be Blamed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Theorem: Suppose we start with a well-typed term. Then if the term ever gets stuck, then the source of the issue is unchecked code</a:t>
            </a:r>
          </a:p>
          <a:p>
            <a:endParaRPr lang="en-US" dirty="0" smtClean="0"/>
          </a:p>
          <a:p>
            <a:r>
              <a:rPr lang="en-US" dirty="0" smtClean="0"/>
              <a:t>Proof by </a:t>
            </a:r>
            <a:r>
              <a:rPr lang="en-US" i="1" dirty="0" smtClean="0"/>
              <a:t>Progress</a:t>
            </a:r>
            <a:r>
              <a:rPr lang="en-US" dirty="0" smtClean="0"/>
              <a:t> and </a:t>
            </a:r>
            <a:r>
              <a:rPr lang="en-US" i="1" dirty="0" smtClean="0"/>
              <a:t>Preservation</a:t>
            </a:r>
            <a:r>
              <a:rPr lang="en-US" dirty="0" smtClean="0"/>
              <a:t>. These are mode-specific:</a:t>
            </a:r>
          </a:p>
          <a:p>
            <a:pPr lvl="1"/>
            <a:r>
              <a:rPr lang="en-US" i="1" dirty="0" smtClean="0"/>
              <a:t>Progress</a:t>
            </a:r>
            <a:r>
              <a:rPr lang="en-US" dirty="0" smtClean="0"/>
              <a:t>: If a program is well-typed but stuck, then its </a:t>
            </a:r>
            <a:r>
              <a:rPr lang="en-US" dirty="0" err="1" smtClean="0"/>
              <a:t>redex</a:t>
            </a:r>
            <a:r>
              <a:rPr lang="en-US" dirty="0" smtClean="0"/>
              <a:t> must be in unchecked mode</a:t>
            </a:r>
          </a:p>
          <a:p>
            <a:pPr lvl="1"/>
            <a:r>
              <a:rPr lang="en-US" i="1" dirty="0" smtClean="0"/>
              <a:t>Preservation</a:t>
            </a:r>
            <a:r>
              <a:rPr lang="en-US" dirty="0" smtClean="0"/>
              <a:t>: Well-typed programs in checked mode step to well-typed programs in checked mode</a:t>
            </a:r>
          </a:p>
          <a:p>
            <a:pPr lvl="2"/>
            <a:r>
              <a:rPr lang="en-US" dirty="0" smtClean="0"/>
              <a:t>Hence, if the program becomes stuck, at some point the term must not have been well typed, but that could only be the fault of taking a step in unchecked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 Checked </a:t>
            </a:r>
            <a:r>
              <a:rPr lang="en-US" dirty="0" smtClean="0"/>
              <a:t>C’s safe pointers</a:t>
            </a:r>
            <a:endParaRPr lang="en-US" dirty="0"/>
          </a:p>
          <a:p>
            <a:r>
              <a:rPr lang="en-US" dirty="0" smtClean="0"/>
              <a:t>Supporting incremental porting: Checked regions</a:t>
            </a:r>
          </a:p>
          <a:p>
            <a:pPr lvl="1"/>
            <a:r>
              <a:rPr lang="en-US" dirty="0" smtClean="0"/>
              <a:t>Checked </a:t>
            </a:r>
            <a:r>
              <a:rPr lang="en-US" dirty="0" smtClean="0"/>
              <a:t>regions cannot be </a:t>
            </a:r>
            <a:r>
              <a:rPr lang="en-US" b="1" dirty="0" smtClean="0"/>
              <a:t>blamed</a:t>
            </a:r>
            <a:r>
              <a:rPr lang="en-US" dirty="0" smtClean="0"/>
              <a:t> for run-time error</a:t>
            </a:r>
          </a:p>
          <a:p>
            <a:pPr lvl="1"/>
            <a:r>
              <a:rPr lang="en-US" dirty="0" smtClean="0"/>
              <a:t>Property formalized and proved in an idealized core calculus</a:t>
            </a:r>
            <a:endParaRPr lang="en-US" i="1" dirty="0" smtClean="0"/>
          </a:p>
          <a:p>
            <a:r>
              <a:rPr lang="en-US" dirty="0" smtClean="0"/>
              <a:t>Implementation and Evaluation</a:t>
            </a:r>
          </a:p>
          <a:p>
            <a:pPr lvl="1"/>
            <a:r>
              <a:rPr lang="en-US" dirty="0" smtClean="0"/>
              <a:t>Code changes small, run-time overhead small, too</a:t>
            </a:r>
          </a:p>
          <a:p>
            <a:r>
              <a:rPr lang="en-US" dirty="0" smtClean="0"/>
              <a:t>Automated </a:t>
            </a:r>
            <a:r>
              <a:rPr lang="en-US" dirty="0" smtClean="0"/>
              <a:t>porting tool</a:t>
            </a:r>
          </a:p>
          <a:p>
            <a:pPr lvl="1"/>
            <a:r>
              <a:rPr lang="en-US" dirty="0" smtClean="0"/>
              <a:t>Converts C program to one with Checked C annotations</a:t>
            </a:r>
          </a:p>
          <a:p>
            <a:pPr lvl="1"/>
            <a:r>
              <a:rPr lang="en-US" dirty="0" smtClean="0"/>
              <a:t>Takes advantage of Checked C’s incremental nature to avoid over-conservatism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F8514-BDC3-4C64-BF84-D2DFFD09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 C: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FF823-26C7-491F-A9F3-36D7AC182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code </a:t>
            </a:r>
            <a:r>
              <a:rPr lang="en-US" dirty="0" smtClean="0"/>
              <a:t>spatially safe</a:t>
            </a:r>
            <a:r>
              <a:rPr lang="en-US" dirty="0"/>
              <a:t>: </a:t>
            </a:r>
            <a:r>
              <a:rPr lang="en-US" b="1" dirty="0"/>
              <a:t>checked types</a:t>
            </a:r>
            <a:r>
              <a:rPr lang="en-US" dirty="0"/>
              <a:t> with declared bounds</a:t>
            </a:r>
          </a:p>
          <a:p>
            <a:pPr lvl="1"/>
            <a:r>
              <a:rPr lang="en-US" dirty="0"/>
              <a:t>Dynamic bounds checking with opportunistic static elimination</a:t>
            </a:r>
          </a:p>
          <a:p>
            <a:pPr lvl="1"/>
            <a:r>
              <a:rPr lang="en-US" dirty="0"/>
              <a:t>Safe initialization</a:t>
            </a:r>
          </a:p>
          <a:p>
            <a:pPr lvl="1"/>
            <a:r>
              <a:rPr lang="en-US" dirty="0"/>
              <a:t>No temporal safety yet</a:t>
            </a:r>
          </a:p>
          <a:p>
            <a:r>
              <a:rPr lang="en-US" dirty="0"/>
              <a:t>Backward compatibility </a:t>
            </a:r>
          </a:p>
          <a:p>
            <a:pPr lvl="1"/>
            <a:r>
              <a:rPr lang="en-US" dirty="0"/>
              <a:t>Strict extension to C</a:t>
            </a:r>
          </a:p>
          <a:p>
            <a:pPr lvl="1"/>
            <a:r>
              <a:rPr lang="en-US" dirty="0"/>
              <a:t>No pointer representation change </a:t>
            </a:r>
          </a:p>
          <a:p>
            <a:pPr lvl="1"/>
            <a:r>
              <a:rPr lang="en-US" dirty="0"/>
              <a:t>Unchecked and checked types can co-exist within the same function</a:t>
            </a:r>
          </a:p>
          <a:p>
            <a:pPr lvl="1"/>
            <a:r>
              <a:rPr lang="en-US" dirty="0"/>
              <a:t>Checked regions: full spatial safety</a:t>
            </a:r>
          </a:p>
          <a:p>
            <a:pPr lvl="2"/>
            <a:r>
              <a:rPr lang="en-US" dirty="0"/>
              <a:t>Can prove a “blame” property that characterizes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FCD69F-DF45-406B-9B1F-45DA3660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DD8DD-6031-4B12-8613-664B0667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65429-5E30-4BC1-B7A7-2AF84FF4D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a;</a:t>
            </a:r>
          </a:p>
          <a:p>
            <a:pPr marL="0" indent="0">
              <a:buNone/>
            </a:pP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*b = &amp;a;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Ptr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&gt; b = &amp;a;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Singleton pointers (</a:t>
            </a:r>
            <a:r>
              <a:rPr lang="en-US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Ptr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) can be dereferenced safely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F6515A-D663-458B-BA12-8A89E5AD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A0796-03EE-4B00-AC4C-BF4DDCB1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Arrays and </a:t>
            </a:r>
            <a:r>
              <a:rPr lang="en-US" dirty="0" smtClean="0"/>
              <a:t>Pointers </a:t>
            </a:r>
            <a:r>
              <a:rPr lang="en-US" dirty="0"/>
              <a:t>to </a:t>
            </a: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AEBEF-1550-4AFB-A097-6262C78B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</a:rPr>
              <a:t>vals</a:t>
            </a:r>
            <a:r>
              <a:rPr lang="en-US" sz="2600" dirty="0">
                <a:latin typeface="Consolas" panose="020B0609020204030204" pitchFamily="49" charset="0"/>
              </a:rPr>
              <a:t>[50] = { 0 };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latin typeface="Consolas" panose="020B0609020204030204" pitchFamily="49" charset="0"/>
              </a:rPr>
              <a:t> *</a:t>
            </a:r>
            <a:r>
              <a:rPr lang="en-US" sz="2600" dirty="0" err="1">
                <a:latin typeface="Consolas" panose="020B0609020204030204" pitchFamily="49" charset="0"/>
              </a:rPr>
              <a:t>pvals</a:t>
            </a:r>
            <a:r>
              <a:rPr lang="en-US" sz="2600" dirty="0">
                <a:latin typeface="Consolas" panose="020B0609020204030204" pitchFamily="49" charset="0"/>
              </a:rPr>
              <a:t> = </a:t>
            </a:r>
            <a:r>
              <a:rPr lang="en-US" sz="2600" dirty="0" err="1">
                <a:latin typeface="Consolas" panose="020B0609020204030204" pitchFamily="49" charset="0"/>
              </a:rPr>
              <a:t>calloc</a:t>
            </a:r>
            <a:r>
              <a:rPr lang="en-US" sz="2600" dirty="0">
                <a:latin typeface="Consolas" panose="020B0609020204030204" pitchFamily="49" charset="0"/>
              </a:rPr>
              <a:t>(n, </a:t>
            </a:r>
            <a:r>
              <a:rPr lang="en-US" sz="2600" dirty="0" err="1">
                <a:latin typeface="Consolas" panose="020B0609020204030204" pitchFamily="49" charset="0"/>
              </a:rPr>
              <a:t>sizeof</a:t>
            </a:r>
            <a:r>
              <a:rPr lang="en-US" sz="2600" dirty="0"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becomes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</a:rPr>
              <a:t>vals</a:t>
            </a:r>
            <a:r>
              <a:rPr lang="en-US" sz="2600" dirty="0"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5"/>
                </a:solidFill>
                <a:latin typeface="Consolas" panose="020B0609020204030204" pitchFamily="49" charset="0"/>
              </a:rPr>
              <a:t>checked</a:t>
            </a:r>
            <a:r>
              <a:rPr lang="en-US" sz="2600" dirty="0">
                <a:latin typeface="Consolas" panose="020B0609020204030204" pitchFamily="49" charset="0"/>
              </a:rPr>
              <a:t>[50] = { 0 };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sz="2600" dirty="0" err="1">
                <a:solidFill>
                  <a:srgbClr val="0000F5"/>
                </a:solidFill>
                <a:latin typeface="Consolas" panose="020B0609020204030204" pitchFamily="49" charset="0"/>
              </a:rPr>
              <a:t>Array_ptr</a:t>
            </a:r>
            <a:r>
              <a:rPr lang="en-US" sz="2600" dirty="0">
                <a:latin typeface="Consolas" panose="020B0609020204030204" pitchFamily="49" charset="0"/>
              </a:rPr>
              <a:t>&lt;</a:t>
            </a:r>
            <a:r>
              <a:rPr lang="en-US" sz="26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latin typeface="Consolas" panose="020B0609020204030204" pitchFamily="49" charset="0"/>
              </a:rPr>
              <a:t>&gt; </a:t>
            </a:r>
            <a:r>
              <a:rPr lang="en-US" sz="2600" dirty="0" err="1">
                <a:latin typeface="Consolas" panose="020B0609020204030204" pitchFamily="49" charset="0"/>
              </a:rPr>
              <a:t>pvals</a:t>
            </a:r>
            <a:r>
              <a:rPr lang="en-US" sz="2600" dirty="0">
                <a:latin typeface="Consolas" panose="020B0609020204030204" pitchFamily="49" charset="0"/>
              </a:rPr>
              <a:t> : </a:t>
            </a:r>
            <a:r>
              <a:rPr lang="en-US" sz="2600" dirty="0">
                <a:solidFill>
                  <a:srgbClr val="0000F5"/>
                </a:solidFill>
                <a:latin typeface="Consolas" panose="020B0609020204030204" pitchFamily="49" charset="0"/>
              </a:rPr>
              <a:t>count</a:t>
            </a:r>
            <a:r>
              <a:rPr lang="en-US" sz="2600" dirty="0">
                <a:latin typeface="Consolas" panose="020B0609020204030204" pitchFamily="49" charset="0"/>
              </a:rPr>
              <a:t>(n) = </a:t>
            </a:r>
            <a:r>
              <a:rPr lang="en-US" sz="2600" dirty="0" err="1">
                <a:latin typeface="Consolas" panose="020B0609020204030204" pitchFamily="49" charset="0"/>
              </a:rPr>
              <a:t>calloc</a:t>
            </a:r>
            <a:r>
              <a:rPr lang="en-US" sz="2600" dirty="0">
                <a:latin typeface="Consolas" panose="020B0609020204030204" pitchFamily="49" charset="0"/>
              </a:rPr>
              <a:t>(n, </a:t>
            </a:r>
            <a:r>
              <a:rPr lang="en-US" sz="2600" dirty="0" err="1">
                <a:latin typeface="Consolas" panose="020B0609020204030204" pitchFamily="49" charset="0"/>
              </a:rPr>
              <a:t>sizeof</a:t>
            </a:r>
            <a:r>
              <a:rPr lang="en-US" sz="2600" dirty="0"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2A6495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Declarations of pointers to arrays are decorated with their </a:t>
            </a:r>
            <a:r>
              <a:rPr lang="en-US" dirty="0" smtClean="0"/>
              <a:t>bounds</a:t>
            </a:r>
          </a:p>
          <a:p>
            <a:r>
              <a:rPr lang="en-US" dirty="0" smtClean="0"/>
              <a:t>Also a variant for NUL-terminated arrays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629AA1-880B-4F57-8032-6106F00D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BBF7E-9FD9-4EA4-AD7F-8924AB5B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NUL Terminated Pointers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6F4922-0922-4E94-9D94-1145F552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 *str = </a:t>
            </a:r>
            <a:r>
              <a:rPr lang="en-US" dirty="0" err="1">
                <a:latin typeface="Consolas" panose="020B0609020204030204" pitchFamily="49" charset="0"/>
              </a:rPr>
              <a:t>calloc</a:t>
            </a:r>
            <a:r>
              <a:rPr lang="en-US" dirty="0">
                <a:latin typeface="Consolas" panose="020B0609020204030204" pitchFamily="49" charset="0"/>
              </a:rPr>
              <a:t>(n,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 str2[N] = { …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5"/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0000F5"/>
                </a:solidFill>
                <a:latin typeface="Consolas" panose="020B0609020204030204" pitchFamily="49" charset="0"/>
              </a:rPr>
              <a:t>Nt_array_ptr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&gt; str : </a:t>
            </a:r>
            <a:r>
              <a:rPr lang="en-US" dirty="0">
                <a:solidFill>
                  <a:srgbClr val="0000F5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latin typeface="Consolas" panose="020B0609020204030204" pitchFamily="49" charset="0"/>
              </a:rPr>
              <a:t>(n-1) =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calloc</a:t>
            </a:r>
            <a:r>
              <a:rPr lang="en-US" dirty="0">
                <a:latin typeface="Consolas" panose="020B0609020204030204" pitchFamily="49" charset="0"/>
              </a:rPr>
              <a:t>(n,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A6495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 str </a:t>
            </a:r>
            <a:r>
              <a:rPr lang="en-US" dirty="0">
                <a:solidFill>
                  <a:srgbClr val="0000F5"/>
                </a:solidFill>
                <a:latin typeface="Consolas" panose="020B0609020204030204" pitchFamily="49" charset="0"/>
              </a:rPr>
              <a:t>checked</a:t>
            </a:r>
            <a:r>
              <a:rPr lang="en-US" dirty="0">
                <a:latin typeface="Consolas" panose="020B0609020204030204" pitchFamily="49" charset="0"/>
              </a:rPr>
              <a:t>[N+1] = { …, ‘\0’};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AC2787-CA8F-4823-8B23-B1E7B696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6C93-8316-4A49-99C6-B995063569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2317</Words>
  <Application>Microsoft Macintosh PowerPoint</Application>
  <PresentationFormat>Widescreen</PresentationFormat>
  <Paragraphs>442</Paragraphs>
  <Slides>46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Calibri</vt:lpstr>
      <vt:lpstr>Calibri Light</vt:lpstr>
      <vt:lpstr>Cambria Math</vt:lpstr>
      <vt:lpstr>Consolas</vt:lpstr>
      <vt:lpstr>Courier</vt:lpstr>
      <vt:lpstr>Courier New</vt:lpstr>
      <vt:lpstr>Gill Sans</vt:lpstr>
      <vt:lpstr>Mangal</vt:lpstr>
      <vt:lpstr>Arial</vt:lpstr>
      <vt:lpstr>Office Theme</vt:lpstr>
      <vt:lpstr>Checked C: Safe C, Incrementally</vt:lpstr>
      <vt:lpstr>I get older, the problems stay the same</vt:lpstr>
      <vt:lpstr>Motivation</vt:lpstr>
      <vt:lpstr>Checked C</vt:lpstr>
      <vt:lpstr>This Talk</vt:lpstr>
      <vt:lpstr>Checked C: Design</vt:lpstr>
      <vt:lpstr>Example: Pointers</vt:lpstr>
      <vt:lpstr>Example: Arrays and Pointers to Arrays</vt:lpstr>
      <vt:lpstr>Example: NUL Terminated Pointers</vt:lpstr>
      <vt:lpstr>Bounds Declarations Summary</vt:lpstr>
      <vt:lpstr>Bounds expansion</vt:lpstr>
      <vt:lpstr>Bounds and Checks</vt:lpstr>
      <vt:lpstr>Partially Converted Code</vt:lpstr>
      <vt:lpstr>Unsafe Code</vt:lpstr>
      <vt:lpstr>Checked Regions</vt:lpstr>
      <vt:lpstr>Example</vt:lpstr>
      <vt:lpstr>Blame</vt:lpstr>
      <vt:lpstr>Checked Interfaces</vt:lpstr>
      <vt:lpstr>Implementation</vt:lpstr>
      <vt:lpstr>Implementation</vt:lpstr>
      <vt:lpstr>Evaluation</vt:lpstr>
      <vt:lpstr>Setup</vt:lpstr>
      <vt:lpstr>Benchmarks</vt:lpstr>
      <vt:lpstr>Code modifications</vt:lpstr>
      <vt:lpstr>Performance overhead</vt:lpstr>
      <vt:lpstr>Switching Gears: Automated Porting</vt:lpstr>
      <vt:lpstr>Flexibility in Constraint Resolution</vt:lpstr>
      <vt:lpstr>Flexibility in Constraint Resolution</vt:lpstr>
      <vt:lpstr>Experience with Automated Porting</vt:lpstr>
      <vt:lpstr>Related: Migratory Typing</vt:lpstr>
      <vt:lpstr>Related: Rust</vt:lpstr>
      <vt:lpstr>Future work</vt:lpstr>
      <vt:lpstr>Summary</vt:lpstr>
      <vt:lpstr>EXTRA</vt:lpstr>
      <vt:lpstr>Bounds expansion</vt:lpstr>
      <vt:lpstr>Syntax: Types, Defs</vt:lpstr>
      <vt:lpstr>Syntax: Expressions</vt:lpstr>
      <vt:lpstr>Operational Semantics</vt:lpstr>
      <vt:lpstr>Operational Semantics</vt:lpstr>
      <vt:lpstr>Typing</vt:lpstr>
      <vt:lpstr>Typing: Dereferencing Pointers</vt:lpstr>
      <vt:lpstr>Typing: Making Checked Pointers</vt:lpstr>
      <vt:lpstr>Typing: Checked Pointers WF in Heap</vt:lpstr>
      <vt:lpstr>Example</vt:lpstr>
      <vt:lpstr>Useful Lemma: Strengthening</vt:lpstr>
      <vt:lpstr>Checked Code Cannot Be Blamed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Checked C</dc:title>
  <dc:creator>Andrew Ruef</dc:creator>
  <cp:lastModifiedBy>Michael W. Hicks</cp:lastModifiedBy>
  <cp:revision>107</cp:revision>
  <dcterms:created xsi:type="dcterms:W3CDTF">2018-09-08T19:18:44Z</dcterms:created>
  <dcterms:modified xsi:type="dcterms:W3CDTF">2019-05-01T17:32:31Z</dcterms:modified>
</cp:coreProperties>
</file>