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5" r:id="rId3"/>
    <p:sldId id="269" r:id="rId4"/>
    <p:sldId id="257" r:id="rId5"/>
    <p:sldId id="278" r:id="rId6"/>
    <p:sldId id="279" r:id="rId7"/>
    <p:sldId id="258" r:id="rId8"/>
    <p:sldId id="266" r:id="rId9"/>
    <p:sldId id="268" r:id="rId10"/>
    <p:sldId id="276" r:id="rId11"/>
    <p:sldId id="289" r:id="rId12"/>
    <p:sldId id="290" r:id="rId13"/>
    <p:sldId id="272" r:id="rId14"/>
    <p:sldId id="273" r:id="rId15"/>
    <p:sldId id="274" r:id="rId16"/>
    <p:sldId id="275" r:id="rId17"/>
    <p:sldId id="263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70465-109F-434B-9B15-55E8C5EC1FCE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1A78B-B419-4857-ADB8-817BFDFE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8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Defenders point of view,</a:t>
            </a:r>
            <a:r>
              <a:rPr lang="en-US" baseline="0" dirty="0" smtClean="0"/>
              <a:t> seemed that lack of awareness of playing field was slowing down decision process:</a:t>
            </a:r>
          </a:p>
          <a:p>
            <a:r>
              <a:rPr lang="en-US" dirty="0" smtClean="0"/>
              <a:t>Ivan:  Very difficult to anticipate</a:t>
            </a:r>
            <a:r>
              <a:rPr lang="en-US" baseline="0" dirty="0" smtClean="0"/>
              <a:t> alternatives the attacker had.  Each time we had a round, attacker did something unexpected.  All possible futures, put in brainstorming.</a:t>
            </a:r>
          </a:p>
          <a:p>
            <a:r>
              <a:rPr lang="en-US" baseline="0" dirty="0" smtClean="0"/>
              <a:t>    Lunchtime speaker that we had, this was a feature we had, trouble figuring out range of alternatives that had and might have against them. </a:t>
            </a:r>
          </a:p>
          <a:p>
            <a:r>
              <a:rPr lang="en-US" baseline="0" dirty="0" smtClean="0"/>
              <a:t>    The range of things attacker can do is huge.  Contingency plans against a variety of entities.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Would contingency planning have helped? </a:t>
            </a:r>
          </a:p>
          <a:p>
            <a:r>
              <a:rPr lang="en-US" baseline="0" dirty="0" smtClean="0"/>
              <a:t>    Plan a mission since once first contact occurs, lets you know who you need to </a:t>
            </a:r>
            <a:r>
              <a:rPr lang="en-US" baseline="0" dirty="0" err="1" smtClean="0"/>
              <a:t>communicat</a:t>
            </a:r>
            <a:r>
              <a:rPr lang="en-US" baseline="0" dirty="0" smtClean="0"/>
              <a:t> with.  Gets your Tactics, Techniques, Procedures Down.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Respose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Consequences:</a:t>
            </a:r>
          </a:p>
          <a:p>
            <a:r>
              <a:rPr lang="en-US" baseline="0" dirty="0" smtClean="0"/>
              <a:t>    This act called the adversary to do something else.</a:t>
            </a:r>
          </a:p>
          <a:p>
            <a:r>
              <a:rPr lang="en-US" baseline="0" dirty="0" smtClean="0"/>
              <a:t>    </a:t>
            </a:r>
            <a:r>
              <a:rPr lang="en-US" baseline="0" dirty="0" err="1" smtClean="0"/>
              <a:t>DDoS</a:t>
            </a:r>
            <a:r>
              <a:rPr lang="en-US" baseline="0" dirty="0" smtClean="0"/>
              <a:t> attack.  Adversary gets into a </a:t>
            </a:r>
            <a:r>
              <a:rPr lang="en-US" baseline="0" dirty="0" err="1" smtClean="0"/>
              <a:t>dfifferent</a:t>
            </a:r>
            <a:r>
              <a:rPr lang="en-US" baseline="0" dirty="0" smtClean="0"/>
              <a:t> type of attack mode?  What’s the likely that can mitigate or accelerate the other activity.</a:t>
            </a:r>
          </a:p>
          <a:p>
            <a:r>
              <a:rPr lang="en-US" baseline="0" dirty="0" smtClean="0"/>
              <a:t>       consequences relative to a profile of attacker and actions.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Profiling: </a:t>
            </a:r>
          </a:p>
          <a:p>
            <a:r>
              <a:rPr lang="en-US" baseline="0" dirty="0" smtClean="0"/>
              <a:t>    How to profile attacker?  Difficult to profile attacker based on observables.  </a:t>
            </a:r>
          </a:p>
          <a:p>
            <a:r>
              <a:rPr lang="en-US" baseline="0" dirty="0" smtClean="0"/>
              <a:t>    An enterprise must have cyber intelligence but also, some ability to asses who attacking you and what objectives.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did you evaluate responses?</a:t>
            </a:r>
          </a:p>
          <a:p>
            <a:r>
              <a:rPr lang="en-US" baseline="0" dirty="0" smtClean="0"/>
              <a:t>     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Boozing/Ankle</a:t>
            </a:r>
            <a:r>
              <a:rPr lang="en-US" baseline="0" dirty="0" smtClean="0"/>
              <a:t> Biters:</a:t>
            </a:r>
            <a:endParaRPr lang="en-US" dirty="0" smtClean="0"/>
          </a:p>
          <a:p>
            <a:r>
              <a:rPr lang="en-US" dirty="0" smtClean="0"/>
              <a:t>Marco:  Honeypot was last phase of what we did.  If was to clarify 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is difficult to know motivation from the indicators what the intent is.  Having just seen RSA thing.</a:t>
            </a:r>
          </a:p>
          <a:p>
            <a:r>
              <a:rPr lang="en-US" baseline="0" dirty="0" smtClean="0"/>
              <a:t>What are some details that would help him?</a:t>
            </a:r>
          </a:p>
          <a:p>
            <a:r>
              <a:rPr lang="en-US" baseline="0" dirty="0" smtClean="0"/>
              <a:t>  + I roamed in the honeypot </a:t>
            </a:r>
          </a:p>
          <a:p>
            <a:r>
              <a:rPr lang="en-US" baseline="0" dirty="0" smtClean="0"/>
              <a:t>  + router infrastructure, wouldn’t find in your honey net.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First isolation was a VLAN: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were thinking about consequences:  </a:t>
            </a:r>
          </a:p>
          <a:p>
            <a:r>
              <a:rPr lang="en-US" baseline="0" dirty="0" smtClean="0"/>
              <a:t>  + What are we doing that tactical versus </a:t>
            </a:r>
            <a:r>
              <a:rPr lang="en-US" baseline="0" dirty="0" err="1" smtClean="0"/>
              <a:t>strategicf</a:t>
            </a:r>
            <a:r>
              <a:rPr lang="en-US" baseline="0" dirty="0" smtClean="0"/>
              <a:t>.  We were consciously trying to say that.</a:t>
            </a:r>
          </a:p>
          <a:p>
            <a:r>
              <a:rPr lang="en-US" baseline="0" dirty="0" smtClean="0"/>
              <a:t>  + Tried to keep asking questions.  </a:t>
            </a:r>
          </a:p>
          <a:p>
            <a:r>
              <a:rPr lang="en-US" baseline="0" dirty="0" smtClean="0"/>
              <a:t>  + Build an index from action to pros and cons. (pros were low cost and insight), (cons:  not tip hand, escalate, PR problem, cost)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+ Response cost versus attack sophistication, we need to develop this curve.  </a:t>
            </a:r>
          </a:p>
          <a:p>
            <a:r>
              <a:rPr lang="en-US" baseline="0" dirty="0" smtClean="0"/>
              <a:t>   If we had this curve based on previous results.  z</a:t>
            </a:r>
          </a:p>
          <a:p>
            <a:r>
              <a:rPr lang="en-US" baseline="0" dirty="0" smtClean="0"/>
              <a:t>  Any isolating event tells you nothing:  Axiom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Was the exploit directed in a functional group? </a:t>
            </a:r>
          </a:p>
          <a:p>
            <a:r>
              <a:rPr lang="en-US" baseline="0" dirty="0" smtClean="0"/>
              <a:t>  + consistent with internal target</a:t>
            </a:r>
          </a:p>
          <a:p>
            <a:r>
              <a:rPr lang="en-US" baseline="0" dirty="0" err="1" smtClean="0"/>
              <a:t>Relaiable</a:t>
            </a:r>
            <a:r>
              <a:rPr lang="en-US" baseline="0" dirty="0" smtClean="0"/>
              <a:t> indicator?</a:t>
            </a:r>
          </a:p>
          <a:p>
            <a:r>
              <a:rPr lang="en-US" baseline="0" dirty="0" smtClean="0"/>
              <a:t>  + a nation state may try to cover its tracks.</a:t>
            </a:r>
          </a:p>
          <a:p>
            <a:r>
              <a:rPr lang="en-US" baseline="0" dirty="0" smtClean="0"/>
              <a:t>  + in a honey pot without realizing it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were the consequences?</a:t>
            </a:r>
          </a:p>
          <a:p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We were set up to be more risk averse.  </a:t>
            </a:r>
          </a:p>
          <a:p>
            <a:endParaRPr lang="en-US" dirty="0" smtClean="0"/>
          </a:p>
          <a:p>
            <a:r>
              <a:rPr lang="en-US" dirty="0" smtClean="0"/>
              <a:t>What would be </a:t>
            </a:r>
            <a:r>
              <a:rPr lang="en-US" dirty="0" err="1" smtClean="0"/>
              <a:t>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1DF98-043D-864A-BA24-2CC4702D7D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4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Boozing/Ankle</a:t>
            </a:r>
            <a:r>
              <a:rPr lang="en-US" baseline="0" dirty="0" smtClean="0"/>
              <a:t> Biters:</a:t>
            </a:r>
            <a:endParaRPr lang="en-US" dirty="0" smtClean="0"/>
          </a:p>
          <a:p>
            <a:r>
              <a:rPr lang="en-US" dirty="0" smtClean="0"/>
              <a:t>Marco:  Honeypot was last phase of what we did.  If was to clarify 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is difficult to know motivation from the indicators what the intent is.  Having just seen RSA thing.</a:t>
            </a:r>
          </a:p>
          <a:p>
            <a:r>
              <a:rPr lang="en-US" baseline="0" dirty="0" smtClean="0"/>
              <a:t>What are some details that would help him?</a:t>
            </a:r>
          </a:p>
          <a:p>
            <a:r>
              <a:rPr lang="en-US" baseline="0" dirty="0" smtClean="0"/>
              <a:t>  + I roamed in the honeypot </a:t>
            </a:r>
          </a:p>
          <a:p>
            <a:r>
              <a:rPr lang="en-US" baseline="0" dirty="0" smtClean="0"/>
              <a:t>  + router infrastructure, wouldn’t find in your honey net.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First isolation was a VLAN: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were thinking about consequences:  </a:t>
            </a:r>
          </a:p>
          <a:p>
            <a:r>
              <a:rPr lang="en-US" baseline="0" dirty="0" smtClean="0"/>
              <a:t>  + What are we doing that tactical versus </a:t>
            </a:r>
            <a:r>
              <a:rPr lang="en-US" baseline="0" dirty="0" err="1" smtClean="0"/>
              <a:t>strategicf</a:t>
            </a:r>
            <a:r>
              <a:rPr lang="en-US" baseline="0" dirty="0" smtClean="0"/>
              <a:t>.  We were consciously trying to say that.</a:t>
            </a:r>
          </a:p>
          <a:p>
            <a:r>
              <a:rPr lang="en-US" baseline="0" dirty="0" smtClean="0"/>
              <a:t>  + Tried to keep asking questions.  </a:t>
            </a:r>
          </a:p>
          <a:p>
            <a:r>
              <a:rPr lang="en-US" baseline="0" dirty="0" smtClean="0"/>
              <a:t>  + Build an index from action to pros and cons. (pros were low cost and insight), (cons:  not tip hand, escalate, PR problem, cost)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+ Response cost versus attack sophistication, we need to develop this curve.  </a:t>
            </a:r>
          </a:p>
          <a:p>
            <a:r>
              <a:rPr lang="en-US" baseline="0" dirty="0" smtClean="0"/>
              <a:t>   If we had this curve based on previous results.  z</a:t>
            </a:r>
          </a:p>
          <a:p>
            <a:r>
              <a:rPr lang="en-US" baseline="0" dirty="0" smtClean="0"/>
              <a:t>  Any isolating event tells you nothing:  Axiom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Was the exploit directed in a functional group? </a:t>
            </a:r>
          </a:p>
          <a:p>
            <a:r>
              <a:rPr lang="en-US" baseline="0" dirty="0" smtClean="0"/>
              <a:t>  + consistent with internal target</a:t>
            </a:r>
          </a:p>
          <a:p>
            <a:r>
              <a:rPr lang="en-US" baseline="0" dirty="0" err="1" smtClean="0"/>
              <a:t>Relaiable</a:t>
            </a:r>
            <a:r>
              <a:rPr lang="en-US" baseline="0" dirty="0" smtClean="0"/>
              <a:t> indicator?</a:t>
            </a:r>
          </a:p>
          <a:p>
            <a:r>
              <a:rPr lang="en-US" baseline="0" dirty="0" smtClean="0"/>
              <a:t>  + a nation state may try to cover its tracks.</a:t>
            </a:r>
          </a:p>
          <a:p>
            <a:r>
              <a:rPr lang="en-US" baseline="0" dirty="0" smtClean="0"/>
              <a:t>  + in a honey pot without realizing it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were the consequences?</a:t>
            </a:r>
          </a:p>
          <a:p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We were set up to be more risk averse.  </a:t>
            </a:r>
          </a:p>
          <a:p>
            <a:endParaRPr lang="en-US" dirty="0" smtClean="0"/>
          </a:p>
          <a:p>
            <a:r>
              <a:rPr lang="en-US" dirty="0" smtClean="0"/>
              <a:t>What would be </a:t>
            </a:r>
            <a:r>
              <a:rPr lang="en-US" dirty="0" err="1" smtClean="0"/>
              <a:t>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1DF98-043D-864A-BA24-2CC4702D7D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98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Boozing/Ankle</a:t>
            </a:r>
            <a:r>
              <a:rPr lang="en-US" baseline="0" dirty="0" smtClean="0"/>
              <a:t> Biters:</a:t>
            </a:r>
            <a:endParaRPr lang="en-US" dirty="0" smtClean="0"/>
          </a:p>
          <a:p>
            <a:r>
              <a:rPr lang="en-US" dirty="0" smtClean="0"/>
              <a:t>Marco:  Honeypot was last phase of what we did.  If was to clarify 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is difficult to know motivation from the indicators what the intent is.  Having just seen RSA thing.</a:t>
            </a:r>
          </a:p>
          <a:p>
            <a:r>
              <a:rPr lang="en-US" baseline="0" dirty="0" smtClean="0"/>
              <a:t>What are some details that would help him?</a:t>
            </a:r>
          </a:p>
          <a:p>
            <a:r>
              <a:rPr lang="en-US" baseline="0" dirty="0" smtClean="0"/>
              <a:t>  + I roamed in the honeypot </a:t>
            </a:r>
          </a:p>
          <a:p>
            <a:r>
              <a:rPr lang="en-US" baseline="0" dirty="0" smtClean="0"/>
              <a:t>  + router infrastructure, wouldn’t find in your honey net.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First isolation was a VLAN: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were thinking about consequences:  </a:t>
            </a:r>
          </a:p>
          <a:p>
            <a:r>
              <a:rPr lang="en-US" baseline="0" dirty="0" smtClean="0"/>
              <a:t>  + What are we doing that tactical versus </a:t>
            </a:r>
            <a:r>
              <a:rPr lang="en-US" baseline="0" dirty="0" err="1" smtClean="0"/>
              <a:t>strategicf</a:t>
            </a:r>
            <a:r>
              <a:rPr lang="en-US" baseline="0" dirty="0" smtClean="0"/>
              <a:t>.  We were consciously trying to say that.</a:t>
            </a:r>
          </a:p>
          <a:p>
            <a:r>
              <a:rPr lang="en-US" baseline="0" dirty="0" smtClean="0"/>
              <a:t>  + Tried to keep asking questions.  </a:t>
            </a:r>
          </a:p>
          <a:p>
            <a:r>
              <a:rPr lang="en-US" baseline="0" dirty="0" smtClean="0"/>
              <a:t>  + Build an index from action to pros and cons. (pros were low cost and insight), (cons:  not tip hand, escalate, PR problem, cost)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+ Response cost versus attack sophistication, we need to develop this curve.  </a:t>
            </a:r>
          </a:p>
          <a:p>
            <a:r>
              <a:rPr lang="en-US" baseline="0" dirty="0" smtClean="0"/>
              <a:t>   If we had this curve based on previous results.  z</a:t>
            </a:r>
          </a:p>
          <a:p>
            <a:r>
              <a:rPr lang="en-US" baseline="0" dirty="0" smtClean="0"/>
              <a:t>  Any isolating event tells you nothing:  Axiom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Was the exploit directed in a functional group? </a:t>
            </a:r>
          </a:p>
          <a:p>
            <a:r>
              <a:rPr lang="en-US" baseline="0" dirty="0" smtClean="0"/>
              <a:t>  + consistent with internal target</a:t>
            </a:r>
          </a:p>
          <a:p>
            <a:r>
              <a:rPr lang="en-US" baseline="0" dirty="0" err="1" smtClean="0"/>
              <a:t>Relaiable</a:t>
            </a:r>
            <a:r>
              <a:rPr lang="en-US" baseline="0" dirty="0" smtClean="0"/>
              <a:t> indicator?</a:t>
            </a:r>
          </a:p>
          <a:p>
            <a:r>
              <a:rPr lang="en-US" baseline="0" dirty="0" smtClean="0"/>
              <a:t>  + a nation state may try to cover its tracks.</a:t>
            </a:r>
          </a:p>
          <a:p>
            <a:r>
              <a:rPr lang="en-US" baseline="0" dirty="0" smtClean="0"/>
              <a:t>  + in a honey pot without realizing it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were the consequences?</a:t>
            </a:r>
          </a:p>
          <a:p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We were set up to be more risk averse.  </a:t>
            </a:r>
          </a:p>
          <a:p>
            <a:endParaRPr lang="en-US" dirty="0" smtClean="0"/>
          </a:p>
          <a:p>
            <a:r>
              <a:rPr lang="en-US" dirty="0" smtClean="0"/>
              <a:t>What would be </a:t>
            </a:r>
            <a:r>
              <a:rPr lang="en-US" dirty="0" err="1" smtClean="0"/>
              <a:t>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1DF98-043D-864A-BA24-2CC4702D7D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9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7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9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2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8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4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5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0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0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BD67D-EDE0-40DC-AB76-511C3973CE0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BF61-649F-4135-AC7B-58F6CB5B9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0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Understanding Consequences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Track Leads: Tom Longstaff, Carl </a:t>
            </a:r>
            <a:r>
              <a:rPr lang="en-US" dirty="0" err="1" smtClean="0"/>
              <a:t>Landwehr</a:t>
            </a:r>
            <a:r>
              <a:rPr lang="en-US" dirty="0" smtClean="0"/>
              <a:t>, Charles Nelson, Patricia O’Neil Brown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4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Alex </a:t>
            </a:r>
            <a:r>
              <a:rPr lang="en-US" dirty="0" err="1" smtClean="0"/>
              <a:t>Wissner</a:t>
            </a:r>
            <a:r>
              <a:rPr lang="en-US" dirty="0" smtClean="0"/>
              <a:t>-Gross </a:t>
            </a:r>
            <a:r>
              <a:rPr lang="en-US" sz="2400" dirty="0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dirty="0"/>
              <a:t>have to scope the problem very well to gain benefit from the use entropic models or game theory</a:t>
            </a:r>
          </a:p>
          <a:p>
            <a:r>
              <a:rPr lang="en-US" dirty="0"/>
              <a:t>“It's like driving by looking at the rear view mirror, you'd need a very good map to not crash.”</a:t>
            </a:r>
          </a:p>
          <a:p>
            <a:r>
              <a:rPr lang="en-US" dirty="0"/>
              <a:t>Alex's current formulation is most useful when you can write down equations, which we currently cannot do for cybersecurity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br>
              <a:rPr lang="en-US" dirty="0" smtClean="0"/>
            </a:br>
            <a:r>
              <a:rPr lang="en-US" dirty="0" smtClean="0"/>
              <a:t>Attacker/Defender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Operation Tri-dent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286" y="4558359"/>
            <a:ext cx="19558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7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Nation-State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Campaign 1</a:t>
            </a:r>
          </a:p>
          <a:p>
            <a:pPr lvl="1"/>
            <a:r>
              <a:rPr lang="en-US" dirty="0" smtClean="0"/>
              <a:t>Embed malware on embedded device that sleeps for a period of time, activated after powered on</a:t>
            </a:r>
          </a:p>
          <a:p>
            <a:r>
              <a:rPr lang="en-US" dirty="0" smtClean="0"/>
              <a:t>Campaign 2</a:t>
            </a:r>
          </a:p>
          <a:p>
            <a:pPr lvl="1"/>
            <a:r>
              <a:rPr lang="en-US" dirty="0" smtClean="0"/>
              <a:t>Data exfiltration of Intellectual Property associated with image processing capability</a:t>
            </a:r>
          </a:p>
          <a:p>
            <a:r>
              <a:rPr lang="en-US" dirty="0" smtClean="0"/>
              <a:t>Campaign 3</a:t>
            </a:r>
          </a:p>
          <a:p>
            <a:pPr lvl="1"/>
            <a:r>
              <a:rPr lang="en-US" dirty="0" smtClean="0"/>
              <a:t>Data exfiltration of HR data, </a:t>
            </a:r>
            <a:r>
              <a:rPr lang="en-US" dirty="0" smtClean="0"/>
              <a:t>PII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7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Methodologies for Response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we had this (organizational) curve, we could decide how to respond. </a:t>
            </a:r>
          </a:p>
          <a:p>
            <a:r>
              <a:rPr lang="en-US" dirty="0" smtClean="0"/>
              <a:t>Attacker Profiling:</a:t>
            </a:r>
          </a:p>
          <a:p>
            <a:pPr lvl="1"/>
            <a:r>
              <a:rPr lang="en-US" dirty="0" smtClean="0"/>
              <a:t>Historical Information.   Response data in a common format.</a:t>
            </a:r>
          </a:p>
          <a:p>
            <a:pPr lvl="1"/>
            <a:r>
              <a:rPr lang="en-US" dirty="0" smtClean="0"/>
              <a:t>Info sharing an issue</a:t>
            </a:r>
          </a:p>
          <a:p>
            <a:r>
              <a:rPr lang="en-US" dirty="0" smtClean="0"/>
              <a:t>Not like chess, here you have things that teleport</a:t>
            </a:r>
          </a:p>
          <a:p>
            <a:pPr lvl="1"/>
            <a:r>
              <a:rPr lang="en-US" dirty="0" smtClean="0"/>
              <a:t>Don’t know physics of space</a:t>
            </a:r>
            <a:endParaRPr lang="en-US" dirty="0"/>
          </a:p>
          <a:p>
            <a:pPr lvl="1"/>
            <a:r>
              <a:rPr lang="en-US" dirty="0" smtClean="0"/>
              <a:t>Capabilities of </a:t>
            </a:r>
            <a:r>
              <a:rPr lang="en-US" dirty="0" smtClean="0"/>
              <a:t>adversaries</a:t>
            </a:r>
            <a:endParaRPr lang="en-US" dirty="0" smtClean="0"/>
          </a:p>
          <a:p>
            <a:pPr lvl="1"/>
            <a:r>
              <a:rPr lang="en-US" dirty="0" smtClean="0"/>
              <a:t>How predict consequences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169458" y="2511426"/>
            <a:ext cx="25400" cy="27098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169458" y="5221288"/>
            <a:ext cx="3098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06200" y="5380593"/>
            <a:ext cx="215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Attack Sophistication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45712" y="3291960"/>
            <a:ext cx="1549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Potential</a:t>
            </a:r>
          </a:p>
          <a:p>
            <a:r>
              <a:rPr lang="en-US" dirty="0"/>
              <a:t>Response Cost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237899" y="6285468"/>
            <a:ext cx="4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N.S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194858" y="2524126"/>
            <a:ext cx="2260600" cy="26971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Evaluating Consequences as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7385051" cy="398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An index from responses to pros and cons. </a:t>
            </a:r>
            <a:endParaRPr lang="en-US" dirty="0"/>
          </a:p>
          <a:p>
            <a:r>
              <a:rPr lang="en-US" dirty="0" smtClean="0"/>
              <a:t>Analysis of Competing Hypotheses</a:t>
            </a:r>
          </a:p>
          <a:p>
            <a:pPr lvl="1"/>
            <a:r>
              <a:rPr lang="en-US" dirty="0" smtClean="0"/>
              <a:t>When do you share? Vulnerabilities, shareholder value.  </a:t>
            </a:r>
          </a:p>
          <a:p>
            <a:r>
              <a:rPr lang="en-US" dirty="0" smtClean="0"/>
              <a:t>Example Consequences</a:t>
            </a:r>
            <a:endParaRPr lang="en-US" dirty="0"/>
          </a:p>
          <a:p>
            <a:pPr lvl="1"/>
            <a:r>
              <a:rPr lang="en-US" dirty="0" smtClean="0"/>
              <a:t>Shareholder value, </a:t>
            </a:r>
            <a:r>
              <a:rPr lang="en-US" dirty="0" smtClean="0"/>
              <a:t>reputation</a:t>
            </a:r>
            <a:endParaRPr lang="en-US" dirty="0" smtClean="0"/>
          </a:p>
          <a:p>
            <a:pPr lvl="1"/>
            <a:r>
              <a:rPr lang="en-US" dirty="0" smtClean="0"/>
              <a:t>Viability</a:t>
            </a:r>
          </a:p>
          <a:p>
            <a:pPr lvl="1"/>
            <a:r>
              <a:rPr lang="en-US" dirty="0" smtClean="0"/>
              <a:t>cost </a:t>
            </a:r>
          </a:p>
          <a:p>
            <a:pPr lvl="1"/>
            <a:r>
              <a:rPr lang="en-US" dirty="0" smtClean="0"/>
              <a:t>Collecting information. </a:t>
            </a:r>
          </a:p>
          <a:p>
            <a:pPr lvl="1"/>
            <a:r>
              <a:rPr lang="en-US" dirty="0" smtClean="0"/>
              <a:t>Visibility to adversary </a:t>
            </a:r>
            <a:endParaRPr lang="en-US" dirty="0"/>
          </a:p>
          <a:p>
            <a:r>
              <a:rPr lang="en-US" dirty="0" smtClean="0"/>
              <a:t> Sharing</a:t>
            </a:r>
          </a:p>
          <a:p>
            <a:pPr lvl="1"/>
            <a:r>
              <a:rPr lang="en-US" dirty="0" smtClean="0"/>
              <a:t>Data, attack data</a:t>
            </a:r>
          </a:p>
          <a:p>
            <a:pPr lvl="1"/>
            <a:r>
              <a:rPr lang="en-US" dirty="0" smtClean="0"/>
              <a:t>Response data as well</a:t>
            </a:r>
          </a:p>
          <a:p>
            <a:pPr lvl="1"/>
            <a:r>
              <a:rPr lang="en-US" dirty="0" smtClean="0"/>
              <a:t>Actual consequences</a:t>
            </a:r>
          </a:p>
          <a:p>
            <a:pPr lvl="1"/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60800" y="5619750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01930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Insight, Low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Visibility,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Insight,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2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Response Tactics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 an Observables curve</a:t>
            </a:r>
          </a:p>
          <a:p>
            <a:r>
              <a:rPr lang="en-US" dirty="0" smtClean="0"/>
              <a:t>Whack-a-mole.  Easy to become reactive. </a:t>
            </a:r>
          </a:p>
          <a:p>
            <a:r>
              <a:rPr lang="en-US" dirty="0" smtClean="0"/>
              <a:t>Ensure integrity of data</a:t>
            </a:r>
          </a:p>
          <a:p>
            <a:pPr lvl="1"/>
            <a:r>
              <a:rPr lang="en-US" dirty="0" smtClean="0"/>
              <a:t>C-suite “hurt” via child porn.</a:t>
            </a:r>
          </a:p>
          <a:p>
            <a:pPr lvl="1"/>
            <a:r>
              <a:rPr lang="en-US" dirty="0" smtClean="0"/>
              <a:t>Need to have ground truth in order to move forward.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951898" y="2305051"/>
            <a:ext cx="25400" cy="27098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6951898" y="5014913"/>
            <a:ext cx="3098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88640" y="5174218"/>
            <a:ext cx="649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Time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11851" y="3270250"/>
            <a:ext cx="1047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Certainty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801697" y="5174218"/>
            <a:ext cx="4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N.S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977298" y="2317751"/>
            <a:ext cx="2260600" cy="26971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6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Important Question: What is existential for enterprise/company/org?</a:t>
            </a:r>
          </a:p>
          <a:p>
            <a:r>
              <a:rPr lang="en-US" dirty="0" smtClean="0"/>
              <a:t>Critical Question: What &amp; Where are the most important assets?</a:t>
            </a:r>
          </a:p>
          <a:p>
            <a:pPr lvl="1"/>
            <a:r>
              <a:rPr lang="en-US" dirty="0" smtClean="0"/>
              <a:t>Continuing ops not as important as source code in this scenario</a:t>
            </a:r>
          </a:p>
          <a:p>
            <a:r>
              <a:rPr lang="en-US" dirty="0" smtClean="0"/>
              <a:t>All actors involved are not necessarily “rational actors.”</a:t>
            </a:r>
          </a:p>
          <a:p>
            <a:r>
              <a:rPr lang="en-US" dirty="0" smtClean="0"/>
              <a:t>All negative activity not necessarily related tor important </a:t>
            </a:r>
          </a:p>
          <a:p>
            <a:pPr lvl="1"/>
            <a:r>
              <a:rPr lang="en-US" dirty="0" smtClean="0"/>
              <a:t>What is the company definition of “noise?”</a:t>
            </a:r>
          </a:p>
          <a:p>
            <a:r>
              <a:rPr lang="en-US" dirty="0" smtClean="0"/>
              <a:t>Sharing information worked to our advantage.</a:t>
            </a:r>
          </a:p>
          <a:p>
            <a:pPr lvl="1"/>
            <a:r>
              <a:rPr lang="en-US" dirty="0" smtClean="0"/>
              <a:t>Need to determine criteria or guidelines on when it is to your advantage/not to your advantage</a:t>
            </a:r>
          </a:p>
          <a:p>
            <a:pPr lvl="1"/>
            <a:r>
              <a:rPr lang="en-US" dirty="0" smtClean="0"/>
              <a:t>Based on Question #1: Is Brand more important than specific producer/service?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975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 Track Participants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58377" y="1828800"/>
            <a:ext cx="3503053" cy="46261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Van </a:t>
            </a:r>
            <a:r>
              <a:rPr lang="en-US" dirty="0" err="1" smtClean="0"/>
              <a:t>Parunak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Dusko</a:t>
            </a:r>
            <a:r>
              <a:rPr lang="en-US" dirty="0" smtClean="0"/>
              <a:t> </a:t>
            </a:r>
            <a:r>
              <a:rPr lang="en-US" dirty="0" err="1" smtClean="0"/>
              <a:t>Pavlovic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William </a:t>
            </a:r>
            <a:r>
              <a:rPr lang="en-US" dirty="0" err="1" smtClean="0"/>
              <a:t>Strelein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Alina Oprea</a:t>
            </a:r>
          </a:p>
          <a:p>
            <a:pPr marL="0" indent="0">
              <a:buNone/>
            </a:pPr>
            <a:r>
              <a:rPr lang="en-US" dirty="0" smtClean="0"/>
              <a:t>Ivan Sutherland</a:t>
            </a:r>
          </a:p>
          <a:p>
            <a:pPr marL="0" indent="0">
              <a:buNone/>
            </a:pPr>
            <a:r>
              <a:rPr lang="en-US" dirty="0" smtClean="0"/>
              <a:t>Beth Walton</a:t>
            </a:r>
          </a:p>
          <a:p>
            <a:pPr marL="0" indent="0">
              <a:buNone/>
            </a:pPr>
            <a:r>
              <a:rPr lang="en-US" dirty="0" smtClean="0"/>
              <a:t>Alex </a:t>
            </a:r>
            <a:r>
              <a:rPr lang="en-US" dirty="0" err="1" smtClean="0"/>
              <a:t>Wissner</a:t>
            </a:r>
            <a:r>
              <a:rPr lang="en-US" dirty="0" smtClean="0"/>
              <a:t> </a:t>
            </a:r>
            <a:r>
              <a:rPr lang="en-US" dirty="0" smtClean="0"/>
              <a:t>Gross</a:t>
            </a:r>
          </a:p>
          <a:p>
            <a:pPr marL="0" indent="0">
              <a:buNone/>
            </a:pPr>
            <a:r>
              <a:rPr lang="en-US" dirty="0" smtClean="0"/>
              <a:t>Lisa Coote</a:t>
            </a:r>
          </a:p>
          <a:p>
            <a:pPr marL="0" indent="0">
              <a:buNone/>
            </a:pPr>
            <a:r>
              <a:rPr lang="en-US" dirty="0" smtClean="0"/>
              <a:t>Gabe Stocco</a:t>
            </a:r>
          </a:p>
          <a:p>
            <a:pPr marL="0" indent="0">
              <a:buNone/>
            </a:pPr>
            <a:r>
              <a:rPr lang="en-US" dirty="0" smtClean="0"/>
              <a:t>Gabe Weaver</a:t>
            </a:r>
          </a:p>
          <a:p>
            <a:pPr marL="0" indent="0">
              <a:buNone/>
            </a:pPr>
            <a:r>
              <a:rPr lang="en-US" dirty="0" smtClean="0"/>
              <a:t>Michael Maass</a:t>
            </a:r>
            <a:endParaRPr lang="en-US" dirty="0" smtClean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990600" y="1978025"/>
            <a:ext cx="33860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David Burke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Marco Carvalho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Sang (Peter) Chin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Joshua Haines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Angelos Keromytis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John Launchbury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Victor Marek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Owen McCusker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Jeff Moulton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283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br>
              <a:rPr lang="en-US" dirty="0" smtClean="0"/>
            </a:br>
            <a:r>
              <a:rPr lang="en-US" dirty="0" smtClean="0"/>
              <a:t>Actor - Nation State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Operation Tri-dent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286" y="4558359"/>
            <a:ext cx="19558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2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Parallel Campaigns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Campaign 1</a:t>
            </a:r>
          </a:p>
          <a:p>
            <a:pPr lvl="1"/>
            <a:r>
              <a:rPr lang="en-US" dirty="0" smtClean="0"/>
              <a:t>Embed malware on embedded device that sleeps for a period of time, activated after powered on</a:t>
            </a:r>
          </a:p>
          <a:p>
            <a:r>
              <a:rPr lang="en-US" dirty="0" smtClean="0"/>
              <a:t>Campaign 2</a:t>
            </a:r>
          </a:p>
          <a:p>
            <a:pPr lvl="1"/>
            <a:r>
              <a:rPr lang="en-US" dirty="0" smtClean="0"/>
              <a:t>Data exfiltration of Intellectual Property associated with image processing capability</a:t>
            </a:r>
          </a:p>
          <a:p>
            <a:r>
              <a:rPr lang="en-US" dirty="0" smtClean="0"/>
              <a:t>Campaign 3</a:t>
            </a:r>
          </a:p>
          <a:p>
            <a:pPr lvl="1"/>
            <a:r>
              <a:rPr lang="en-US" dirty="0" smtClean="0"/>
              <a:t>Data exfiltration of HR data, PII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193" y="210577"/>
            <a:ext cx="10515600" cy="1325563"/>
          </a:xfrm>
        </p:spPr>
        <p:txBody>
          <a:bodyPr/>
          <a:lstStyle/>
          <a:p>
            <a:r>
              <a:rPr lang="en-US" dirty="0" smtClean="0"/>
              <a:t>Purpose of Consequences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300766"/>
            <a:ext cx="10787130" cy="544776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Thinking through consequences beyond immediate actions</a:t>
            </a:r>
            <a:endParaRPr lang="en-US" dirty="0"/>
          </a:p>
          <a:p>
            <a:r>
              <a:rPr lang="en-US" dirty="0" smtClean="0"/>
              <a:t>Considering consequences from a strategic level and taking action accordingly</a:t>
            </a:r>
          </a:p>
          <a:p>
            <a:pPr lvl="1"/>
            <a:r>
              <a:rPr lang="en-US" dirty="0" smtClean="0"/>
              <a:t>Sam Curry RSA Presentation </a:t>
            </a:r>
          </a:p>
          <a:p>
            <a:pPr lvl="1"/>
            <a:r>
              <a:rPr lang="en-US" dirty="0"/>
              <a:t>Richard </a:t>
            </a:r>
            <a:r>
              <a:rPr lang="en-US" dirty="0" err="1"/>
              <a:t>Bejtlich</a:t>
            </a:r>
            <a:r>
              <a:rPr lang="en-US" dirty="0"/>
              <a:t> </a:t>
            </a:r>
            <a:r>
              <a:rPr lang="en-US" dirty="0" err="1" smtClean="0"/>
              <a:t>FireEye</a:t>
            </a:r>
            <a:endParaRPr lang="en-US" dirty="0"/>
          </a:p>
          <a:p>
            <a:r>
              <a:rPr lang="en-US" dirty="0" smtClean="0"/>
              <a:t>Attack is goal oriented</a:t>
            </a:r>
          </a:p>
          <a:p>
            <a:r>
              <a:rPr lang="en-US" dirty="0" smtClean="0"/>
              <a:t>Cyber defense drives one to be tactical</a:t>
            </a:r>
          </a:p>
          <a:p>
            <a:r>
              <a:rPr lang="en-US" dirty="0" smtClean="0"/>
              <a:t>Risk goes out the window when you’re desperate</a:t>
            </a:r>
          </a:p>
          <a:p>
            <a:r>
              <a:rPr lang="en-US" dirty="0" smtClean="0"/>
              <a:t>Consequence analysis requires</a:t>
            </a:r>
          </a:p>
          <a:p>
            <a:r>
              <a:rPr lang="en-US" dirty="0"/>
              <a:t>S</a:t>
            </a:r>
            <a:r>
              <a:rPr lang="en-US" dirty="0" smtClean="0"/>
              <a:t>trategic thinking</a:t>
            </a:r>
          </a:p>
          <a:p>
            <a:r>
              <a:rPr lang="en-US" dirty="0" smtClean="0"/>
              <a:t>Consequence analysis was observed in the Red teams but not in the Blue teams</a:t>
            </a:r>
          </a:p>
          <a:p>
            <a:pPr lvl="1"/>
            <a:r>
              <a:rPr lang="en-US" dirty="0" smtClean="0"/>
              <a:t>Defenders only thought about immediate consequence to themselves</a:t>
            </a:r>
          </a:p>
          <a:p>
            <a:pPr lvl="1"/>
            <a:r>
              <a:rPr lang="en-US" dirty="0" smtClean="0"/>
              <a:t>You cant attack without a plan; you CAN defend without a plan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2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Subcontractor creating embedded devices for submarine community</a:t>
            </a:r>
          </a:p>
          <a:p>
            <a:pPr lvl="1"/>
            <a:r>
              <a:rPr lang="en-US" dirty="0" smtClean="0"/>
              <a:t>Looking for VPN access to prime </a:t>
            </a:r>
          </a:p>
          <a:p>
            <a:pPr lvl="1"/>
            <a:r>
              <a:rPr lang="en-US" dirty="0" smtClean="0"/>
              <a:t>Looking for products that can deliver malware to prime, and platforms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387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Delivered Internet enabled televisions with backdoor that is activated and dial back home through various hop points</a:t>
            </a:r>
          </a:p>
          <a:p>
            <a:r>
              <a:rPr lang="en-US" dirty="0" smtClean="0"/>
              <a:t>Delivered Smart Meters that look for network traffic delivered over power lines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555" y="4348163"/>
            <a:ext cx="2781300" cy="177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4441708"/>
            <a:ext cx="2184400" cy="153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866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a number of companies that performing social network analysis</a:t>
            </a:r>
          </a:p>
          <a:p>
            <a:pPr lvl="1"/>
            <a:r>
              <a:rPr lang="en-US" dirty="0" smtClean="0"/>
              <a:t>Facebook, </a:t>
            </a:r>
            <a:r>
              <a:rPr lang="en-US" dirty="0" err="1" smtClean="0"/>
              <a:t>Linkedin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Developing social networks</a:t>
            </a:r>
          </a:p>
          <a:p>
            <a:r>
              <a:rPr lang="en-US" dirty="0" smtClean="0"/>
              <a:t>Create false identities, get control of C-Suite social network accounts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Red-herring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741" y="4772849"/>
            <a:ext cx="2741319" cy="84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753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8975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Setup Rogue AP </a:t>
            </a:r>
          </a:p>
          <a:p>
            <a:pPr lvl="1"/>
            <a:r>
              <a:rPr lang="en-US" dirty="0" smtClean="0"/>
              <a:t>Man in the middle, </a:t>
            </a:r>
          </a:p>
          <a:p>
            <a:pPr lvl="1"/>
            <a:r>
              <a:rPr lang="en-US" dirty="0" smtClean="0"/>
              <a:t>Grab passwords</a:t>
            </a:r>
          </a:p>
          <a:p>
            <a:pPr lvl="1"/>
            <a:r>
              <a:rPr lang="en-US" dirty="0" smtClean="0"/>
              <a:t>Found disgruntled worker (put in PLEK500 power line)</a:t>
            </a:r>
          </a:p>
          <a:p>
            <a:r>
              <a:rPr lang="en-US" dirty="0" smtClean="0"/>
              <a:t>Get access through their Internet TV</a:t>
            </a:r>
          </a:p>
          <a:p>
            <a:pPr lvl="1"/>
            <a:r>
              <a:rPr lang="en-US" dirty="0" smtClean="0"/>
              <a:t>Pivot point, Get access to Active Directory Service</a:t>
            </a:r>
          </a:p>
          <a:p>
            <a:pPr lvl="1"/>
            <a:r>
              <a:rPr lang="en-US" dirty="0" smtClean="0"/>
              <a:t>Get a list of user names, sweep/scan</a:t>
            </a:r>
          </a:p>
          <a:p>
            <a:pPr lvl="1"/>
            <a:r>
              <a:rPr lang="en-US" dirty="0" smtClean="0"/>
              <a:t>Get access to servers</a:t>
            </a:r>
          </a:p>
          <a:p>
            <a:pPr lvl="1"/>
            <a:r>
              <a:rPr lang="en-US" dirty="0" smtClean="0"/>
              <a:t>Find a user machine to ship archive </a:t>
            </a:r>
            <a:r>
              <a:rPr lang="en-US" dirty="0" err="1" smtClean="0"/>
              <a:t>Rar</a:t>
            </a:r>
            <a:r>
              <a:rPr lang="en-US" dirty="0" smtClean="0"/>
              <a:t> files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03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8975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Execute library drop into embedded system</a:t>
            </a:r>
          </a:p>
          <a:p>
            <a:pPr lvl="1"/>
            <a:r>
              <a:rPr lang="en-US" dirty="0" smtClean="0"/>
              <a:t>Sweep network to find development box</a:t>
            </a:r>
          </a:p>
          <a:p>
            <a:pPr lvl="1"/>
            <a:r>
              <a:rPr lang="en-US" dirty="0" smtClean="0"/>
              <a:t>Understand deployment </a:t>
            </a:r>
            <a:r>
              <a:rPr lang="en-US" dirty="0" err="1" smtClean="0"/>
              <a:t>env</a:t>
            </a:r>
            <a:endParaRPr lang="en-US" dirty="0" smtClean="0"/>
          </a:p>
          <a:p>
            <a:pPr lvl="1"/>
            <a:r>
              <a:rPr lang="en-US" dirty="0" smtClean="0"/>
              <a:t>Drop in library containing malware</a:t>
            </a:r>
          </a:p>
          <a:p>
            <a:r>
              <a:rPr lang="en-US" dirty="0" smtClean="0"/>
              <a:t>Execute Data </a:t>
            </a:r>
            <a:r>
              <a:rPr lang="en-US" dirty="0" err="1" smtClean="0"/>
              <a:t>Exfil</a:t>
            </a:r>
            <a:r>
              <a:rPr lang="en-US" dirty="0" smtClean="0"/>
              <a:t> 1 Campaign </a:t>
            </a:r>
          </a:p>
          <a:p>
            <a:pPr lvl="1"/>
            <a:r>
              <a:rPr lang="en-US" dirty="0" smtClean="0"/>
              <a:t>Package data on server in </a:t>
            </a:r>
            <a:r>
              <a:rPr lang="en-US" dirty="0" err="1" smtClean="0"/>
              <a:t>tmp</a:t>
            </a:r>
            <a:r>
              <a:rPr lang="en-US" dirty="0" smtClean="0"/>
              <a:t> </a:t>
            </a:r>
            <a:r>
              <a:rPr lang="en-US" dirty="0" err="1" smtClean="0"/>
              <a:t>dir</a:t>
            </a:r>
            <a:endParaRPr lang="en-US" dirty="0" smtClean="0"/>
          </a:p>
          <a:p>
            <a:pPr lvl="1"/>
            <a:r>
              <a:rPr lang="en-US" dirty="0" smtClean="0"/>
              <a:t>Move </a:t>
            </a:r>
            <a:r>
              <a:rPr lang="en-US" dirty="0" err="1" smtClean="0"/>
              <a:t>rar</a:t>
            </a:r>
            <a:r>
              <a:rPr lang="en-US" dirty="0" smtClean="0"/>
              <a:t> files to HR computer (no admin access)</a:t>
            </a:r>
          </a:p>
          <a:p>
            <a:pPr lvl="1"/>
            <a:r>
              <a:rPr lang="en-US" dirty="0" smtClean="0"/>
              <a:t>Ship </a:t>
            </a:r>
            <a:r>
              <a:rPr lang="en-US" dirty="0" err="1" smtClean="0"/>
              <a:t>rar</a:t>
            </a:r>
            <a:r>
              <a:rPr lang="en-US" dirty="0" smtClean="0"/>
              <a:t> files out to hop point compressed over port 80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93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6-10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8975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 Release</a:t>
            </a:r>
          </a:p>
          <a:p>
            <a:pPr lvl="1"/>
            <a:r>
              <a:rPr lang="en-US" dirty="0" smtClean="0"/>
              <a:t>News agency put out article on issues from businesses</a:t>
            </a:r>
          </a:p>
          <a:p>
            <a:pPr lvl="2"/>
            <a:r>
              <a:rPr lang="en-US" dirty="0" err="1" smtClean="0"/>
              <a:t>Xandia</a:t>
            </a:r>
            <a:r>
              <a:rPr lang="en-US" dirty="0" smtClean="0"/>
              <a:t>, (Booz Allen, Boeing…) Boozing, etc…</a:t>
            </a:r>
          </a:p>
          <a:p>
            <a:r>
              <a:rPr lang="en-US" dirty="0" smtClean="0"/>
              <a:t>Accelerate campaigns </a:t>
            </a:r>
          </a:p>
          <a:p>
            <a:pPr lvl="1"/>
            <a:r>
              <a:rPr lang="en-US" dirty="0" smtClean="0"/>
              <a:t>Activate </a:t>
            </a:r>
            <a:r>
              <a:rPr lang="en-US" dirty="0" err="1" smtClean="0"/>
              <a:t>Exfil</a:t>
            </a:r>
            <a:r>
              <a:rPr lang="en-US" dirty="0" smtClean="0"/>
              <a:t> campaign 2</a:t>
            </a:r>
          </a:p>
          <a:p>
            <a:pPr lvl="1"/>
            <a:r>
              <a:rPr lang="en-US" dirty="0" smtClean="0"/>
              <a:t>Send </a:t>
            </a:r>
            <a:r>
              <a:rPr lang="en-US" dirty="0" err="1" smtClean="0"/>
              <a:t>rar</a:t>
            </a:r>
            <a:r>
              <a:rPr lang="en-US" dirty="0" smtClean="0"/>
              <a:t> files through Smart TV, route via the smart meter to another hop point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5091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11-15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8975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Embedded Campaign thwarted</a:t>
            </a:r>
          </a:p>
          <a:p>
            <a:pPr lvl="1"/>
            <a:r>
              <a:rPr lang="en-US" dirty="0" err="1" smtClean="0"/>
              <a:t>Xandia</a:t>
            </a:r>
            <a:r>
              <a:rPr lang="en-US" dirty="0" smtClean="0"/>
              <a:t> took the developer box offline</a:t>
            </a:r>
          </a:p>
          <a:p>
            <a:pPr lvl="1"/>
            <a:r>
              <a:rPr lang="en-US" dirty="0" smtClean="0"/>
              <a:t>We saw the machine no longer has the same MAC address</a:t>
            </a:r>
            <a:endParaRPr lang="en-US" dirty="0"/>
          </a:p>
          <a:p>
            <a:r>
              <a:rPr lang="en-US" dirty="0" smtClean="0"/>
              <a:t>Data </a:t>
            </a:r>
            <a:r>
              <a:rPr lang="en-US" dirty="0" err="1" smtClean="0"/>
              <a:t>Exfil</a:t>
            </a:r>
            <a:r>
              <a:rPr lang="en-US" dirty="0" smtClean="0"/>
              <a:t> was thwarted</a:t>
            </a:r>
          </a:p>
          <a:p>
            <a:pPr lvl="1"/>
            <a:r>
              <a:rPr lang="en-US" dirty="0" smtClean="0"/>
              <a:t>FBI called in first hop point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Exfil</a:t>
            </a:r>
            <a:r>
              <a:rPr lang="en-US" dirty="0" smtClean="0"/>
              <a:t> two still ongoing</a:t>
            </a:r>
          </a:p>
          <a:p>
            <a:pPr lvl="1"/>
            <a:r>
              <a:rPr lang="en-US" dirty="0" smtClean="0"/>
              <a:t>Needed to monitoring internal network</a:t>
            </a:r>
          </a:p>
          <a:p>
            <a:pPr lvl="1"/>
            <a:r>
              <a:rPr lang="en-US" dirty="0" smtClean="0"/>
              <a:t>Shutdown access on Smart TV</a:t>
            </a:r>
          </a:p>
          <a:p>
            <a:pPr lvl="1"/>
            <a:r>
              <a:rPr lang="en-US" dirty="0" smtClean="0"/>
              <a:t>Find power line NIC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312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Tenets for Consequence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holistic approach requires and end to end view of ones mission enterprise and human elements and choosing courses of action</a:t>
            </a:r>
          </a:p>
          <a:p>
            <a:r>
              <a:rPr lang="en-US" dirty="0" smtClean="0"/>
              <a:t>The Human Skills Level</a:t>
            </a:r>
          </a:p>
          <a:p>
            <a:pPr lvl="1"/>
            <a:r>
              <a:rPr lang="en-US" dirty="0" smtClean="0"/>
              <a:t>Human skills require constant practice and exercise</a:t>
            </a:r>
          </a:p>
          <a:p>
            <a:pPr lvl="1"/>
            <a:r>
              <a:rPr lang="en-US" dirty="0" smtClean="0"/>
              <a:t>Practice and exercise should focus on the consequence analysis</a:t>
            </a:r>
          </a:p>
          <a:p>
            <a:r>
              <a:rPr lang="en-US" dirty="0" smtClean="0"/>
              <a:t>Force yourself to think strategically while being driven tactically</a:t>
            </a:r>
          </a:p>
          <a:p>
            <a:r>
              <a:rPr lang="en-US" dirty="0" smtClean="0"/>
              <a:t>Mission, infrastructure and partner dependencies are not always obvious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48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CAMAT 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Discussed detailed attacks designed to motivate how consequences of response actions </a:t>
            </a:r>
            <a:r>
              <a:rPr lang="en-US" dirty="0" smtClean="0"/>
              <a:t>motivate show </a:t>
            </a:r>
            <a:r>
              <a:rPr lang="en-US" dirty="0"/>
              <a:t>consequences of </a:t>
            </a:r>
            <a:r>
              <a:rPr lang="en-US" dirty="0" smtClean="0"/>
              <a:t>response </a:t>
            </a:r>
            <a:r>
              <a:rPr lang="en-US" dirty="0"/>
              <a:t>actions motivates or demotivates attackers </a:t>
            </a:r>
            <a:r>
              <a:rPr lang="en-US" dirty="0" smtClean="0"/>
              <a:t>today</a:t>
            </a:r>
          </a:p>
          <a:p>
            <a:r>
              <a:rPr lang="en-US" dirty="0" smtClean="0"/>
              <a:t>Insight</a:t>
            </a:r>
          </a:p>
          <a:p>
            <a:pPr lvl="1"/>
            <a:r>
              <a:rPr lang="en-US" dirty="0" smtClean="0"/>
              <a:t>When asked who felt qualified to be an attacker, very few people volunteered</a:t>
            </a:r>
            <a:endParaRPr lang="en-US" dirty="0"/>
          </a:p>
          <a:p>
            <a:pPr lvl="1"/>
            <a:r>
              <a:rPr lang="en-US" dirty="0" smtClean="0"/>
              <a:t>Definition</a:t>
            </a:r>
            <a:r>
              <a:rPr lang="en-US" dirty="0" smtClean="0"/>
              <a:t> of these tools are open ended</a:t>
            </a:r>
          </a:p>
          <a:p>
            <a:pPr lvl="1"/>
            <a:r>
              <a:rPr lang="en-US" dirty="0" smtClean="0"/>
              <a:t>Attackers don’t really know attacks they know tools</a:t>
            </a:r>
          </a:p>
          <a:p>
            <a:pPr lvl="1"/>
            <a:r>
              <a:rPr lang="en-US" dirty="0" smtClean="0"/>
              <a:t>End up taking advantage of tools</a:t>
            </a:r>
          </a:p>
          <a:p>
            <a:pPr lvl="1"/>
            <a:r>
              <a:rPr lang="en-US" dirty="0" smtClean="0"/>
              <a:t>Invisible group of experts: those who develop the tools but don’t launch the attack</a:t>
            </a:r>
          </a:p>
          <a:p>
            <a:pPr lvl="1"/>
            <a:r>
              <a:rPr lang="en-US" dirty="0" smtClean="0"/>
              <a:t>In order to predict consequences you need to know the art of the possible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CAMAT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Hypothesis: Sophisticated nations states use the same tools from the web</a:t>
            </a:r>
          </a:p>
          <a:p>
            <a:pPr lvl="1"/>
            <a:r>
              <a:rPr lang="en-US" dirty="0" smtClean="0"/>
              <a:t>Not the only tools used (CAMAT)</a:t>
            </a:r>
          </a:p>
          <a:p>
            <a:pPr lvl="1"/>
            <a:r>
              <a:rPr lang="en-US" dirty="0" smtClean="0"/>
              <a:t>Understanding the patterns</a:t>
            </a:r>
          </a:p>
          <a:p>
            <a:pPr lvl="1"/>
            <a:r>
              <a:rPr lang="en-US" dirty="0" smtClean="0"/>
              <a:t>Understanding cost of attack</a:t>
            </a:r>
          </a:p>
          <a:p>
            <a:pPr lvl="2"/>
            <a:r>
              <a:rPr lang="en-US" dirty="0" err="1" smtClean="0"/>
              <a:t>Broadbased</a:t>
            </a:r>
            <a:r>
              <a:rPr lang="en-US" dirty="0" smtClean="0"/>
              <a:t> attack, phishing attack</a:t>
            </a:r>
          </a:p>
          <a:p>
            <a:pPr lvl="2"/>
            <a:r>
              <a:rPr lang="en-US" dirty="0" smtClean="0"/>
              <a:t>Evidence of threat is lost</a:t>
            </a:r>
          </a:p>
          <a:p>
            <a:pPr lvl="1"/>
            <a:r>
              <a:rPr lang="en-US" dirty="0" smtClean="0"/>
              <a:t>Consequence</a:t>
            </a:r>
          </a:p>
          <a:p>
            <a:pPr lvl="2"/>
            <a:r>
              <a:rPr lang="en-US" dirty="0" smtClean="0"/>
              <a:t>May not understand of the threats</a:t>
            </a:r>
          </a:p>
          <a:p>
            <a:pPr lvl="2"/>
            <a:r>
              <a:rPr lang="en-US" dirty="0" smtClean="0"/>
              <a:t>State of available attacker tools, highly sophisticated where you are on this curve</a:t>
            </a:r>
          </a:p>
          <a:p>
            <a:pPr lvl="3"/>
            <a:r>
              <a:rPr lang="en-US" dirty="0" smtClean="0"/>
              <a:t>Response </a:t>
            </a:r>
            <a:r>
              <a:rPr lang="en-US" dirty="0" err="1" smtClean="0"/>
              <a:t>vs</a:t>
            </a:r>
            <a:r>
              <a:rPr lang="en-US" dirty="0" smtClean="0"/>
              <a:t> sophistication</a:t>
            </a:r>
          </a:p>
        </p:txBody>
      </p:sp>
    </p:spTree>
    <p:extLst>
      <p:ext uri="{BB962C8B-B14F-4D97-AF65-F5344CB8AC3E}">
        <p14:creationId xmlns:p14="http://schemas.microsoft.com/office/powerpoint/2010/main" val="15201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CAMAT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Approaches tools are small percentage of and understanding of the threat</a:t>
            </a:r>
          </a:p>
          <a:p>
            <a:pPr lvl="1"/>
            <a:r>
              <a:rPr lang="en-US" dirty="0" smtClean="0"/>
              <a:t>Focus energy on much more sophisticated threats</a:t>
            </a:r>
          </a:p>
          <a:p>
            <a:pPr lvl="1"/>
            <a:r>
              <a:rPr lang="en-US" dirty="0" smtClean="0"/>
              <a:t>Focus on the Tier 3, Threats</a:t>
            </a:r>
          </a:p>
          <a:p>
            <a:r>
              <a:rPr lang="en-US" dirty="0" smtClean="0"/>
              <a:t>Send spam</a:t>
            </a:r>
          </a:p>
          <a:p>
            <a:r>
              <a:rPr lang="en-US" dirty="0" smtClean="0"/>
              <a:t>80/20 rule</a:t>
            </a:r>
          </a:p>
          <a:p>
            <a:pPr lvl="1"/>
            <a:r>
              <a:rPr lang="en-US" dirty="0" smtClean="0"/>
              <a:t>80% attacks coming from 20% issues</a:t>
            </a:r>
          </a:p>
          <a:p>
            <a:pPr lvl="1"/>
            <a:r>
              <a:rPr lang="en-US" dirty="0" smtClean="0"/>
              <a:t>Cyber hygiene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74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Rules for Cybersecurity Consequences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Every </a:t>
            </a:r>
            <a:r>
              <a:rPr lang="en-US" sz="2000" dirty="0" smtClean="0"/>
              <a:t>Action has </a:t>
            </a:r>
            <a:r>
              <a:rPr lang="en-US" sz="2000" dirty="0" smtClean="0"/>
              <a:t>consequences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Every </a:t>
            </a:r>
            <a:r>
              <a:rPr lang="en-US" sz="2000" dirty="0" smtClean="0"/>
              <a:t>action has both Good and Bad consequences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Defenders usually only think about good </a:t>
            </a:r>
            <a:r>
              <a:rPr lang="en-US" sz="2000" dirty="0" smtClean="0"/>
              <a:t>consequences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You haven’t even imagined the worse that could happen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When it hits the fan, risk are forgotten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No benefit to healthy organs in a Cadaver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Know all the consequences. Except the worst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Insights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Why are these important in predicting consequences?</a:t>
            </a:r>
          </a:p>
          <a:p>
            <a:endParaRPr lang="en-US" dirty="0"/>
          </a:p>
          <a:p>
            <a:r>
              <a:rPr lang="en-US" dirty="0"/>
              <a:t>Used to frame “How to predict consequences?”</a:t>
            </a:r>
          </a:p>
          <a:p>
            <a:endParaRPr lang="en-US" dirty="0"/>
          </a:p>
          <a:p>
            <a:r>
              <a:rPr lang="en-US" dirty="0"/>
              <a:t>What is the immediate Consequences of my tactic on me?</a:t>
            </a:r>
          </a:p>
          <a:p>
            <a:endParaRPr lang="en-US" dirty="0"/>
          </a:p>
          <a:p>
            <a:r>
              <a:rPr lang="en-US" dirty="0"/>
              <a:t>What are the observables of the attack?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7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000000"/>
                </a:solidFill>
                <a:latin typeface="Calibri Light"/>
              </a:rPr>
              <a:t>Alex Wissner Gross Presentation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709292" y="1602395"/>
            <a:ext cx="10514880" cy="4350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C00000"/>
                </a:solidFill>
                <a:latin typeface="Calibri"/>
              </a:rPr>
              <a:t>Goal: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Reason about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consequences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C00000"/>
                </a:solidFill>
                <a:latin typeface="Calibri"/>
              </a:rPr>
              <a:t>Approach: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Causal Entropy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Forces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C00000"/>
                </a:solidFill>
                <a:latin typeface="Calibri"/>
              </a:rPr>
              <a:t>Hypothesis: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Intelligent systems seek to maximize their future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flexibility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C00000"/>
                </a:solidFill>
                <a:latin typeface="Calibri"/>
              </a:rPr>
              <a:t>Simulation Exhibits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: Systems that maximize future flexibility exhibit interesting behavior that appears intelligent</a:t>
            </a:r>
            <a:endParaRPr dirty="0"/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82657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Alex </a:t>
            </a:r>
            <a:r>
              <a:rPr lang="en-US" dirty="0" err="1" smtClean="0"/>
              <a:t>Wissner</a:t>
            </a:r>
            <a:r>
              <a:rPr lang="en-US" dirty="0" smtClean="0"/>
              <a:t> Gross </a:t>
            </a:r>
            <a:r>
              <a:rPr lang="en-US" sz="2400" dirty="0" smtClean="0"/>
              <a:t>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>
                <a:solidFill>
                  <a:srgbClr val="C00000"/>
                </a:solidFill>
              </a:rPr>
              <a:t>Link to Consequences: </a:t>
            </a:r>
            <a:r>
              <a:rPr lang="en-US" dirty="0">
                <a:solidFill>
                  <a:srgbClr val="000000"/>
                </a:solidFill>
              </a:rPr>
              <a:t>Both the attacker and the defender want to take actions that will maximize their future ability to maneuver and limit their opponents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C00000"/>
                </a:solidFill>
              </a:rPr>
              <a:t>Take Away: </a:t>
            </a:r>
          </a:p>
          <a:p>
            <a:pPr lvl="1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It is difficult to motivate all of the things that an opponent might do, information theory may provide an approach for reasoning about some of them</a:t>
            </a:r>
          </a:p>
          <a:p>
            <a:pPr lvl="1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You can influence your opponent’s actions, survival is the defender’s </a:t>
            </a:r>
            <a:r>
              <a:rPr lang="en-US" sz="2800" dirty="0" smtClean="0">
                <a:solidFill>
                  <a:srgbClr val="000000"/>
                </a:solidFill>
              </a:rPr>
              <a:t>goal</a:t>
            </a:r>
          </a:p>
          <a:p>
            <a:pPr lvl="1">
              <a:buFont typeface="Arial"/>
              <a:buChar char="•"/>
            </a:pPr>
            <a:r>
              <a:rPr lang="en-US" sz="2800" dirty="0"/>
              <a:t>The attacker may not be interested in </a:t>
            </a:r>
            <a:r>
              <a:rPr lang="en-US" sz="2800" dirty="0" smtClean="0"/>
              <a:t>surviving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We need generative computational cyber security models to operationalize this theory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Computational </a:t>
            </a:r>
            <a:r>
              <a:rPr lang="en-US" dirty="0"/>
              <a:t>= feasible in terms of dimensions such as probability and utility</a:t>
            </a:r>
          </a:p>
          <a:p>
            <a:pPr lvl="1">
              <a:buFont typeface="Arial"/>
              <a:buChar char="•"/>
            </a:pPr>
            <a:endParaRPr lang="en-US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2301</Words>
  <Application>Microsoft Office PowerPoint</Application>
  <PresentationFormat>Widescreen</PresentationFormat>
  <Paragraphs>355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Understanding Consequences</vt:lpstr>
      <vt:lpstr>Purpose of Consequences Track</vt:lpstr>
      <vt:lpstr>Tenets for Consequence Analysis</vt:lpstr>
      <vt:lpstr>CAMAT LITE</vt:lpstr>
      <vt:lpstr>CAMAT - 1</vt:lpstr>
      <vt:lpstr>CAMAT 2</vt:lpstr>
      <vt:lpstr>7 Rules for Cybersecurity Consequences</vt:lpstr>
      <vt:lpstr>PowerPoint Presentation</vt:lpstr>
      <vt:lpstr>Alex Wissner Gross (continued)</vt:lpstr>
      <vt:lpstr>Alex Wissner-Gross (continued)</vt:lpstr>
      <vt:lpstr>Consequences Attacker/Defender</vt:lpstr>
      <vt:lpstr>Example: Nation-State Attack</vt:lpstr>
      <vt:lpstr>Methodologies for Response Strategy</vt:lpstr>
      <vt:lpstr>Evaluating Consequences as Strategy</vt:lpstr>
      <vt:lpstr>Response Tactics</vt:lpstr>
      <vt:lpstr>Takeaways</vt:lpstr>
      <vt:lpstr>Consequence Track Participants</vt:lpstr>
      <vt:lpstr>Consequences Actor - Nation State</vt:lpstr>
      <vt:lpstr>3 Parallel Campaigns </vt:lpstr>
      <vt:lpstr>Target</vt:lpstr>
      <vt:lpstr>Background</vt:lpstr>
      <vt:lpstr>Background</vt:lpstr>
      <vt:lpstr>Day One</vt:lpstr>
      <vt:lpstr>Day 2-5</vt:lpstr>
      <vt:lpstr>Day 6-10</vt:lpstr>
      <vt:lpstr>Day 11-15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Consequences</dc:title>
  <dc:creator>Lisa Coote</dc:creator>
  <cp:lastModifiedBy>Lisa Coote</cp:lastModifiedBy>
  <cp:revision>20</cp:revision>
  <dcterms:created xsi:type="dcterms:W3CDTF">2014-01-13T21:04:24Z</dcterms:created>
  <dcterms:modified xsi:type="dcterms:W3CDTF">2014-01-15T16:00:54Z</dcterms:modified>
</cp:coreProperties>
</file>