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9"/>
  </p:notesMasterIdLst>
  <p:handoutMasterIdLst>
    <p:handoutMasterId r:id="rId30"/>
  </p:handoutMasterIdLst>
  <p:sldIdLst>
    <p:sldId id="256" r:id="rId2"/>
    <p:sldId id="569" r:id="rId3"/>
    <p:sldId id="550" r:id="rId4"/>
    <p:sldId id="490" r:id="rId5"/>
    <p:sldId id="492" r:id="rId6"/>
    <p:sldId id="551" r:id="rId7"/>
    <p:sldId id="552" r:id="rId8"/>
    <p:sldId id="553" r:id="rId9"/>
    <p:sldId id="554" r:id="rId10"/>
    <p:sldId id="555" r:id="rId11"/>
    <p:sldId id="556" r:id="rId12"/>
    <p:sldId id="571" r:id="rId13"/>
    <p:sldId id="558" r:id="rId14"/>
    <p:sldId id="557" r:id="rId15"/>
    <p:sldId id="562" r:id="rId16"/>
    <p:sldId id="561" r:id="rId17"/>
    <p:sldId id="566" r:id="rId18"/>
    <p:sldId id="567" r:id="rId19"/>
    <p:sldId id="568" r:id="rId20"/>
    <p:sldId id="564" r:id="rId21"/>
    <p:sldId id="572" r:id="rId22"/>
    <p:sldId id="517" r:id="rId23"/>
    <p:sldId id="559" r:id="rId24"/>
    <p:sldId id="560" r:id="rId25"/>
    <p:sldId id="563" r:id="rId26"/>
    <p:sldId id="565" r:id="rId27"/>
    <p:sldId id="570" r:id="rId2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928">
          <p15:clr>
            <a:srgbClr val="A4A3A4"/>
          </p15:clr>
        </p15:guide>
        <p15:guide id="3" orient="horz" pos="2255">
          <p15:clr>
            <a:srgbClr val="A4A3A4"/>
          </p15:clr>
        </p15:guide>
        <p15:guide id="4" orient="horz" pos="3320">
          <p15:clr>
            <a:srgbClr val="A4A3A4"/>
          </p15:clr>
        </p15:guide>
        <p15:guide id="5" orient="horz" pos="266">
          <p15:clr>
            <a:srgbClr val="A4A3A4"/>
          </p15:clr>
        </p15:guide>
        <p15:guide id="6" pos="4869">
          <p15:clr>
            <a:srgbClr val="A4A3A4"/>
          </p15:clr>
        </p15:guide>
        <p15:guide id="7" pos="1489">
          <p15:clr>
            <a:srgbClr val="A4A3A4"/>
          </p15:clr>
        </p15:guide>
        <p15:guide id="8" pos="5759">
          <p15:clr>
            <a:srgbClr val="A4A3A4"/>
          </p15:clr>
        </p15:guide>
        <p15:guide id="9" pos="711">
          <p15:clr>
            <a:srgbClr val="A4A3A4"/>
          </p15:clr>
        </p15:guide>
        <p15:guide id="10" pos="1669">
          <p15:clr>
            <a:srgbClr val="A4A3A4"/>
          </p15:clr>
        </p15:guide>
        <p15:guide id="11" pos="5687">
          <p15:clr>
            <a:srgbClr val="A4A3A4"/>
          </p15:clr>
        </p15:guide>
        <p15:guide id="12" pos="2058">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5"/>
    <a:srgbClr val="FFFF00"/>
    <a:srgbClr val="FFCC00"/>
    <a:srgbClr val="CC00CC"/>
    <a:srgbClr val="6600CC"/>
    <a:srgbClr val="919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5" autoAdjust="0"/>
    <p:restoredTop sz="72638" autoAdjust="0"/>
  </p:normalViewPr>
  <p:slideViewPr>
    <p:cSldViewPr snapToGrid="0">
      <p:cViewPr varScale="1">
        <p:scale>
          <a:sx n="95" d="100"/>
          <a:sy n="95" d="100"/>
        </p:scale>
        <p:origin x="2688" y="168"/>
      </p:cViewPr>
      <p:guideLst>
        <p:guide orient="horz" pos="1534"/>
        <p:guide orient="horz" pos="928"/>
        <p:guide orient="horz" pos="2255"/>
        <p:guide orient="horz" pos="3320"/>
        <p:guide orient="horz" pos="266"/>
        <p:guide pos="4869"/>
        <p:guide pos="1489"/>
        <p:guide pos="5759"/>
        <p:guide pos="711"/>
        <p:guide pos="1669"/>
        <p:guide pos="5687"/>
        <p:guide pos="20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744"/>
    </p:cViewPr>
  </p:sorterViewPr>
  <p:notesViewPr>
    <p:cSldViewPr snapToGrid="0">
      <p:cViewPr varScale="1">
        <p:scale>
          <a:sx n="110" d="100"/>
          <a:sy n="110" d="100"/>
        </p:scale>
        <p:origin x="-1440"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483F3-5BA3-7743-88DD-C0BC1CAAB0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102E65-030E-F542-A9E1-D3A357801B1C}">
      <dgm:prSet/>
      <dgm:spPr/>
      <dgm:t>
        <a:bodyPr/>
        <a:lstStyle/>
        <a:p>
          <a:r>
            <a:rPr lang="en-US" dirty="0"/>
            <a:t>Beliefs match the world </a:t>
          </a:r>
        </a:p>
      </dgm:t>
    </dgm:pt>
    <dgm:pt modelId="{698093E9-382A-1C4F-902C-38D4DEAA8BAF}" type="parTrans" cxnId="{6DE94FE1-57F8-D049-A989-B542FD9414F5}">
      <dgm:prSet/>
      <dgm:spPr/>
      <dgm:t>
        <a:bodyPr/>
        <a:lstStyle/>
        <a:p>
          <a:endParaRPr lang="en-US"/>
        </a:p>
      </dgm:t>
    </dgm:pt>
    <dgm:pt modelId="{C2C98D52-1C3A-104C-BA8B-85955D3A9CC7}" type="sibTrans" cxnId="{6DE94FE1-57F8-D049-A989-B542FD9414F5}">
      <dgm:prSet/>
      <dgm:spPr/>
      <dgm:t>
        <a:bodyPr/>
        <a:lstStyle/>
        <a:p>
          <a:endParaRPr lang="en-US"/>
        </a:p>
      </dgm:t>
    </dgm:pt>
    <dgm:pt modelId="{29DDA911-7210-DA46-A49D-96CC38D3D2AF}">
      <dgm:prSet/>
      <dgm:spPr/>
      <dgm:t>
        <a:bodyPr/>
        <a:lstStyle/>
        <a:p>
          <a:r>
            <a:rPr lang="en-US" dirty="0"/>
            <a:t>World matches our desires </a:t>
          </a:r>
        </a:p>
      </dgm:t>
    </dgm:pt>
    <dgm:pt modelId="{D635663F-988D-D246-8006-0DB29802A085}" type="parTrans" cxnId="{ABE26877-6C31-F84A-BC6C-0401E54E4969}">
      <dgm:prSet/>
      <dgm:spPr/>
      <dgm:t>
        <a:bodyPr/>
        <a:lstStyle/>
        <a:p>
          <a:endParaRPr lang="en-US"/>
        </a:p>
      </dgm:t>
    </dgm:pt>
    <dgm:pt modelId="{4C241899-35AC-5D47-A5A7-A99327A57759}" type="sibTrans" cxnId="{ABE26877-6C31-F84A-BC6C-0401E54E4969}">
      <dgm:prSet/>
      <dgm:spPr/>
      <dgm:t>
        <a:bodyPr/>
        <a:lstStyle/>
        <a:p>
          <a:endParaRPr lang="en-US"/>
        </a:p>
      </dgm:t>
    </dgm:pt>
    <dgm:pt modelId="{01396652-3605-C44C-B891-C9C60A54A4BE}">
      <dgm:prSet/>
      <dgm:spPr/>
      <dgm:t>
        <a:bodyPr/>
        <a:lstStyle/>
        <a:p>
          <a:r>
            <a:rPr lang="en-US" dirty="0"/>
            <a:t>Direction of fit</a:t>
          </a:r>
        </a:p>
      </dgm:t>
    </dgm:pt>
    <dgm:pt modelId="{09AFB8E5-517C-C341-B5C7-60350890CF34}" type="parTrans" cxnId="{B4F1F9AE-AF5F-FC4F-B772-4AF0558F8525}">
      <dgm:prSet/>
      <dgm:spPr/>
      <dgm:t>
        <a:bodyPr/>
        <a:lstStyle/>
        <a:p>
          <a:endParaRPr lang="en-US"/>
        </a:p>
      </dgm:t>
    </dgm:pt>
    <dgm:pt modelId="{69DFF631-E388-7C41-8E99-2A83944CB5FE}" type="sibTrans" cxnId="{B4F1F9AE-AF5F-FC4F-B772-4AF0558F8525}">
      <dgm:prSet/>
      <dgm:spPr/>
      <dgm:t>
        <a:bodyPr/>
        <a:lstStyle/>
        <a:p>
          <a:endParaRPr lang="en-US"/>
        </a:p>
      </dgm:t>
    </dgm:pt>
    <dgm:pt modelId="{A119BF22-C8BB-2648-A9E5-19601059149F}">
      <dgm:prSet/>
      <dgm:spPr/>
      <dgm:t>
        <a:bodyPr/>
        <a:lstStyle/>
        <a:p>
          <a:r>
            <a:rPr lang="en-US" dirty="0"/>
            <a:t>Expected utility theory</a:t>
          </a:r>
        </a:p>
      </dgm:t>
    </dgm:pt>
    <dgm:pt modelId="{C1035504-AD5C-5241-BF80-6DA0826BCFA3}" type="parTrans" cxnId="{880B7431-CF0E-CF47-B492-44C51F42A89A}">
      <dgm:prSet/>
      <dgm:spPr/>
      <dgm:t>
        <a:bodyPr/>
        <a:lstStyle/>
        <a:p>
          <a:endParaRPr lang="en-US"/>
        </a:p>
      </dgm:t>
    </dgm:pt>
    <dgm:pt modelId="{0B978D8B-FDDE-A94B-89B5-1D67DC9FD7EB}" type="sibTrans" cxnId="{880B7431-CF0E-CF47-B492-44C51F42A89A}">
      <dgm:prSet/>
      <dgm:spPr/>
      <dgm:t>
        <a:bodyPr/>
        <a:lstStyle/>
        <a:p>
          <a:endParaRPr lang="en-US"/>
        </a:p>
      </dgm:t>
    </dgm:pt>
    <dgm:pt modelId="{12BA9770-9A54-8C46-8A86-BF87639964A6}">
      <dgm:prSet/>
      <dgm:spPr/>
      <dgm:t>
        <a:bodyPr/>
        <a:lstStyle/>
        <a:p>
          <a:r>
            <a:rPr lang="en-US" i="0" dirty="0"/>
            <a:t>State of world</a:t>
          </a:r>
        </a:p>
      </dgm:t>
    </dgm:pt>
    <dgm:pt modelId="{4F6BA40C-2289-9842-A660-33C79820D7DB}" type="parTrans" cxnId="{B9E74706-40C9-E147-9521-6E5FD2EF1D21}">
      <dgm:prSet/>
      <dgm:spPr/>
      <dgm:t>
        <a:bodyPr/>
        <a:lstStyle/>
        <a:p>
          <a:endParaRPr lang="en-US"/>
        </a:p>
      </dgm:t>
    </dgm:pt>
    <dgm:pt modelId="{42C5DF0B-8CF0-7941-9654-84AC25453B05}" type="sibTrans" cxnId="{B9E74706-40C9-E147-9521-6E5FD2EF1D21}">
      <dgm:prSet/>
      <dgm:spPr/>
      <dgm:t>
        <a:bodyPr/>
        <a:lstStyle/>
        <a:p>
          <a:endParaRPr lang="en-US"/>
        </a:p>
      </dgm:t>
    </dgm:pt>
    <dgm:pt modelId="{333E2174-8BCA-964D-9913-98E247AEC6CC}">
      <dgm:prSet/>
      <dgm:spPr/>
      <dgm:t>
        <a:bodyPr/>
        <a:lstStyle/>
        <a:p>
          <a:r>
            <a:rPr lang="en-US" i="0" dirty="0"/>
            <a:t>Preferences</a:t>
          </a:r>
        </a:p>
      </dgm:t>
    </dgm:pt>
    <dgm:pt modelId="{34922CA6-7F1B-AC48-8DF2-6690D3ACA073}" type="parTrans" cxnId="{5CC42E42-552E-0646-A01F-D9A55099BC13}">
      <dgm:prSet/>
      <dgm:spPr/>
      <dgm:t>
        <a:bodyPr/>
        <a:lstStyle/>
        <a:p>
          <a:endParaRPr lang="en-US"/>
        </a:p>
      </dgm:t>
    </dgm:pt>
    <dgm:pt modelId="{64BF87B7-8495-3844-9FA9-E027271CB3A2}" type="sibTrans" cxnId="{5CC42E42-552E-0646-A01F-D9A55099BC13}">
      <dgm:prSet/>
      <dgm:spPr/>
      <dgm:t>
        <a:bodyPr/>
        <a:lstStyle/>
        <a:p>
          <a:endParaRPr lang="en-US"/>
        </a:p>
      </dgm:t>
    </dgm:pt>
    <dgm:pt modelId="{DD8C7A91-1831-514D-9F86-4A085C3CB48E}">
      <dgm:prSet/>
      <dgm:spPr/>
      <dgm:t>
        <a:bodyPr/>
        <a:lstStyle/>
        <a:p>
          <a:r>
            <a:rPr lang="en-US" i="0" dirty="0"/>
            <a:t>Outcomes</a:t>
          </a:r>
        </a:p>
      </dgm:t>
    </dgm:pt>
    <dgm:pt modelId="{2B442E41-351A-214E-85FC-2CBF53315FC0}" type="parTrans" cxnId="{3818F3EB-F1A8-FA40-A613-A451432E503C}">
      <dgm:prSet/>
      <dgm:spPr/>
      <dgm:t>
        <a:bodyPr/>
        <a:lstStyle/>
        <a:p>
          <a:endParaRPr lang="en-US"/>
        </a:p>
      </dgm:t>
    </dgm:pt>
    <dgm:pt modelId="{D8AF251C-759D-DA49-B9B4-3A7002206541}" type="sibTrans" cxnId="{3818F3EB-F1A8-FA40-A613-A451432E503C}">
      <dgm:prSet/>
      <dgm:spPr/>
      <dgm:t>
        <a:bodyPr/>
        <a:lstStyle/>
        <a:p>
          <a:endParaRPr lang="en-US"/>
        </a:p>
      </dgm:t>
    </dgm:pt>
    <dgm:pt modelId="{3488D631-BA1C-E54D-8C72-C3A1F6259349}" type="pres">
      <dgm:prSet presAssocID="{69A483F3-5BA3-7743-88DD-C0BC1CAAB04D}" presName="linear" presStyleCnt="0">
        <dgm:presLayoutVars>
          <dgm:animLvl val="lvl"/>
          <dgm:resizeHandles val="exact"/>
        </dgm:presLayoutVars>
      </dgm:prSet>
      <dgm:spPr/>
    </dgm:pt>
    <dgm:pt modelId="{E8C10163-9EC1-2641-B1E8-7F289F5868B1}" type="pres">
      <dgm:prSet presAssocID="{01396652-3605-C44C-B891-C9C60A54A4BE}" presName="parentText" presStyleLbl="node1" presStyleIdx="0" presStyleCnt="2">
        <dgm:presLayoutVars>
          <dgm:chMax val="0"/>
          <dgm:bulletEnabled val="1"/>
        </dgm:presLayoutVars>
      </dgm:prSet>
      <dgm:spPr/>
    </dgm:pt>
    <dgm:pt modelId="{3882C831-9425-394F-BCFE-471A2F0B0DC1}" type="pres">
      <dgm:prSet presAssocID="{01396652-3605-C44C-B891-C9C60A54A4BE}" presName="childText" presStyleLbl="revTx" presStyleIdx="0" presStyleCnt="2">
        <dgm:presLayoutVars>
          <dgm:bulletEnabled val="1"/>
        </dgm:presLayoutVars>
      </dgm:prSet>
      <dgm:spPr/>
    </dgm:pt>
    <dgm:pt modelId="{BFE8440F-40D4-D148-862E-7F91E17B6795}" type="pres">
      <dgm:prSet presAssocID="{A119BF22-C8BB-2648-A9E5-19601059149F}" presName="parentText" presStyleLbl="node1" presStyleIdx="1" presStyleCnt="2">
        <dgm:presLayoutVars>
          <dgm:chMax val="0"/>
          <dgm:bulletEnabled val="1"/>
        </dgm:presLayoutVars>
      </dgm:prSet>
      <dgm:spPr/>
    </dgm:pt>
    <dgm:pt modelId="{3A1E9126-C66C-FA4B-AC31-5B415013A580}" type="pres">
      <dgm:prSet presAssocID="{A119BF22-C8BB-2648-A9E5-19601059149F}" presName="childText" presStyleLbl="revTx" presStyleIdx="1" presStyleCnt="2">
        <dgm:presLayoutVars>
          <dgm:bulletEnabled val="1"/>
        </dgm:presLayoutVars>
      </dgm:prSet>
      <dgm:spPr/>
    </dgm:pt>
  </dgm:ptLst>
  <dgm:cxnLst>
    <dgm:cxn modelId="{B9E74706-40C9-E147-9521-6E5FD2EF1D21}" srcId="{A119BF22-C8BB-2648-A9E5-19601059149F}" destId="{12BA9770-9A54-8C46-8A86-BF87639964A6}" srcOrd="0" destOrd="0" parTransId="{4F6BA40C-2289-9842-A660-33C79820D7DB}" sibTransId="{42C5DF0B-8CF0-7941-9654-84AC25453B05}"/>
    <dgm:cxn modelId="{880B7431-CF0E-CF47-B492-44C51F42A89A}" srcId="{69A483F3-5BA3-7743-88DD-C0BC1CAAB04D}" destId="{A119BF22-C8BB-2648-A9E5-19601059149F}" srcOrd="1" destOrd="0" parTransId="{C1035504-AD5C-5241-BF80-6DA0826BCFA3}" sibTransId="{0B978D8B-FDDE-A94B-89B5-1D67DC9FD7EB}"/>
    <dgm:cxn modelId="{9AA4063B-37EC-7348-86ED-B0C5EEBD75F2}" type="presOf" srcId="{29DDA911-7210-DA46-A49D-96CC38D3D2AF}" destId="{3882C831-9425-394F-BCFE-471A2F0B0DC1}" srcOrd="0" destOrd="1" presId="urn:microsoft.com/office/officeart/2005/8/layout/vList2"/>
    <dgm:cxn modelId="{5CC42E42-552E-0646-A01F-D9A55099BC13}" srcId="{A119BF22-C8BB-2648-A9E5-19601059149F}" destId="{333E2174-8BCA-964D-9913-98E247AEC6CC}" srcOrd="1" destOrd="0" parTransId="{34922CA6-7F1B-AC48-8DF2-6690D3ACA073}" sibTransId="{64BF87B7-8495-3844-9FA9-E027271CB3A2}"/>
    <dgm:cxn modelId="{5119B561-A644-4142-97EB-951284B89A42}" type="presOf" srcId="{8A102E65-030E-F542-A9E1-D3A357801B1C}" destId="{3882C831-9425-394F-BCFE-471A2F0B0DC1}" srcOrd="0" destOrd="0" presId="urn:microsoft.com/office/officeart/2005/8/layout/vList2"/>
    <dgm:cxn modelId="{ABE26877-6C31-F84A-BC6C-0401E54E4969}" srcId="{01396652-3605-C44C-B891-C9C60A54A4BE}" destId="{29DDA911-7210-DA46-A49D-96CC38D3D2AF}" srcOrd="1" destOrd="0" parTransId="{D635663F-988D-D246-8006-0DB29802A085}" sibTransId="{4C241899-35AC-5D47-A5A7-A99327A57759}"/>
    <dgm:cxn modelId="{004B827A-9F36-5740-BF3F-E049EDF469A3}" type="presOf" srcId="{69A483F3-5BA3-7743-88DD-C0BC1CAAB04D}" destId="{3488D631-BA1C-E54D-8C72-C3A1F6259349}" srcOrd="0" destOrd="0" presId="urn:microsoft.com/office/officeart/2005/8/layout/vList2"/>
    <dgm:cxn modelId="{6F1C729C-3E8B-F344-B4C8-AEBB063FB8E2}" type="presOf" srcId="{333E2174-8BCA-964D-9913-98E247AEC6CC}" destId="{3A1E9126-C66C-FA4B-AC31-5B415013A580}" srcOrd="0" destOrd="1" presId="urn:microsoft.com/office/officeart/2005/8/layout/vList2"/>
    <dgm:cxn modelId="{B4F1F9AE-AF5F-FC4F-B772-4AF0558F8525}" srcId="{69A483F3-5BA3-7743-88DD-C0BC1CAAB04D}" destId="{01396652-3605-C44C-B891-C9C60A54A4BE}" srcOrd="0" destOrd="0" parTransId="{09AFB8E5-517C-C341-B5C7-60350890CF34}" sibTransId="{69DFF631-E388-7C41-8E99-2A83944CB5FE}"/>
    <dgm:cxn modelId="{61A95DC1-62FE-4545-BC3F-BF73BFC1D68F}" type="presOf" srcId="{01396652-3605-C44C-B891-C9C60A54A4BE}" destId="{E8C10163-9EC1-2641-B1E8-7F289F5868B1}" srcOrd="0" destOrd="0" presId="urn:microsoft.com/office/officeart/2005/8/layout/vList2"/>
    <dgm:cxn modelId="{500B2FD5-5A37-3F44-987D-0AA631A9C9E8}" type="presOf" srcId="{A119BF22-C8BB-2648-A9E5-19601059149F}" destId="{BFE8440F-40D4-D148-862E-7F91E17B6795}" srcOrd="0" destOrd="0" presId="urn:microsoft.com/office/officeart/2005/8/layout/vList2"/>
    <dgm:cxn modelId="{6DE94FE1-57F8-D049-A989-B542FD9414F5}" srcId="{01396652-3605-C44C-B891-C9C60A54A4BE}" destId="{8A102E65-030E-F542-A9E1-D3A357801B1C}" srcOrd="0" destOrd="0" parTransId="{698093E9-382A-1C4F-902C-38D4DEAA8BAF}" sibTransId="{C2C98D52-1C3A-104C-BA8B-85955D3A9CC7}"/>
    <dgm:cxn modelId="{3818F3EB-F1A8-FA40-A613-A451432E503C}" srcId="{A119BF22-C8BB-2648-A9E5-19601059149F}" destId="{DD8C7A91-1831-514D-9F86-4A085C3CB48E}" srcOrd="2" destOrd="0" parTransId="{2B442E41-351A-214E-85FC-2CBF53315FC0}" sibTransId="{D8AF251C-759D-DA49-B9B4-3A7002206541}"/>
    <dgm:cxn modelId="{47479DF2-4353-EB45-9B02-6DDB419229C6}" type="presOf" srcId="{DD8C7A91-1831-514D-9F86-4A085C3CB48E}" destId="{3A1E9126-C66C-FA4B-AC31-5B415013A580}" srcOrd="0" destOrd="2" presId="urn:microsoft.com/office/officeart/2005/8/layout/vList2"/>
    <dgm:cxn modelId="{88E949FA-D426-3746-BE5B-7E44338E283B}" type="presOf" srcId="{12BA9770-9A54-8C46-8A86-BF87639964A6}" destId="{3A1E9126-C66C-FA4B-AC31-5B415013A580}" srcOrd="0" destOrd="0" presId="urn:microsoft.com/office/officeart/2005/8/layout/vList2"/>
    <dgm:cxn modelId="{4228DC92-A947-C64C-8AA2-A93589E937E9}" type="presParOf" srcId="{3488D631-BA1C-E54D-8C72-C3A1F6259349}" destId="{E8C10163-9EC1-2641-B1E8-7F289F5868B1}" srcOrd="0" destOrd="0" presId="urn:microsoft.com/office/officeart/2005/8/layout/vList2"/>
    <dgm:cxn modelId="{70B1C15A-4298-9B4C-9886-43A685E13418}" type="presParOf" srcId="{3488D631-BA1C-E54D-8C72-C3A1F6259349}" destId="{3882C831-9425-394F-BCFE-471A2F0B0DC1}" srcOrd="1" destOrd="0" presId="urn:microsoft.com/office/officeart/2005/8/layout/vList2"/>
    <dgm:cxn modelId="{36A9C8C0-7E4D-5346-B13E-10B43E971B6B}" type="presParOf" srcId="{3488D631-BA1C-E54D-8C72-C3A1F6259349}" destId="{BFE8440F-40D4-D148-862E-7F91E17B6795}" srcOrd="2" destOrd="0" presId="urn:microsoft.com/office/officeart/2005/8/layout/vList2"/>
    <dgm:cxn modelId="{F2248599-5A74-054F-8897-6491BC4F47ED}" type="presParOf" srcId="{3488D631-BA1C-E54D-8C72-C3A1F6259349}" destId="{3A1E9126-C66C-FA4B-AC31-5B415013A58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C1D28D-AA2C-904E-9380-6D310039643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AFE7272-A99C-CD44-9A92-F0BD94AD3E48}">
      <dgm:prSet/>
      <dgm:spPr/>
      <dgm:t>
        <a:bodyPr/>
        <a:lstStyle/>
        <a:p>
          <a:r>
            <a:rPr lang="en-US"/>
            <a:t>MC is driving the crisis in cognition more than failures of individual reasoning</a:t>
          </a:r>
        </a:p>
      </dgm:t>
    </dgm:pt>
    <dgm:pt modelId="{8B21C8CB-4DEB-5445-BAC6-031F77E2C071}" type="parTrans" cxnId="{FAF13EBA-E916-2246-9693-C45E464AEC55}">
      <dgm:prSet/>
      <dgm:spPr/>
      <dgm:t>
        <a:bodyPr/>
        <a:lstStyle/>
        <a:p>
          <a:endParaRPr lang="en-US"/>
        </a:p>
      </dgm:t>
    </dgm:pt>
    <dgm:pt modelId="{704FC50E-5F37-784D-BC9A-43FF6CB69D61}" type="sibTrans" cxnId="{FAF13EBA-E916-2246-9693-C45E464AEC55}">
      <dgm:prSet/>
      <dgm:spPr/>
      <dgm:t>
        <a:bodyPr/>
        <a:lstStyle/>
        <a:p>
          <a:endParaRPr lang="en-US"/>
        </a:p>
      </dgm:t>
    </dgm:pt>
    <dgm:pt modelId="{CF0323FB-D51C-E545-9DC6-FD15EF71C181}">
      <dgm:prSet/>
      <dgm:spPr/>
      <dgm:t>
        <a:bodyPr/>
        <a:lstStyle/>
        <a:p>
          <a:r>
            <a:rPr lang="en-US" dirty="0"/>
            <a:t>SNS accelerate the creation and scale of MC </a:t>
          </a:r>
        </a:p>
      </dgm:t>
    </dgm:pt>
    <dgm:pt modelId="{45B208FD-FDEF-A841-8036-57822F84A07F}" type="parTrans" cxnId="{6CDBD37F-8329-FF4E-9D56-B245CA67946E}">
      <dgm:prSet/>
      <dgm:spPr/>
      <dgm:t>
        <a:bodyPr/>
        <a:lstStyle/>
        <a:p>
          <a:endParaRPr lang="en-US"/>
        </a:p>
      </dgm:t>
    </dgm:pt>
    <dgm:pt modelId="{9B82DB14-94D3-B448-B2E0-53290D5226FA}" type="sibTrans" cxnId="{6CDBD37F-8329-FF4E-9D56-B245CA67946E}">
      <dgm:prSet/>
      <dgm:spPr/>
      <dgm:t>
        <a:bodyPr/>
        <a:lstStyle/>
        <a:p>
          <a:endParaRPr lang="en-US"/>
        </a:p>
      </dgm:t>
    </dgm:pt>
    <dgm:pt modelId="{921B02FC-88C1-7640-9878-02BDCFD11E6D}">
      <dgm:prSet/>
      <dgm:spPr/>
      <dgm:t>
        <a:bodyPr/>
        <a:lstStyle/>
        <a:p>
          <a:r>
            <a:rPr lang="en-US" dirty="0"/>
            <a:t>In turn, MC accelerates the types of cognitive failures that lead to cyber vulnerabilities</a:t>
          </a:r>
        </a:p>
      </dgm:t>
    </dgm:pt>
    <dgm:pt modelId="{C5334258-6C56-8F47-B806-154154EE7392}" type="parTrans" cxnId="{BD0A5CC2-71E8-2148-AA57-D8B4A78E6FCC}">
      <dgm:prSet/>
      <dgm:spPr/>
      <dgm:t>
        <a:bodyPr/>
        <a:lstStyle/>
        <a:p>
          <a:endParaRPr lang="en-US"/>
        </a:p>
      </dgm:t>
    </dgm:pt>
    <dgm:pt modelId="{E93EBD2F-3131-434B-BFAD-51D6DA502748}" type="sibTrans" cxnId="{BD0A5CC2-71E8-2148-AA57-D8B4A78E6FCC}">
      <dgm:prSet/>
      <dgm:spPr/>
      <dgm:t>
        <a:bodyPr/>
        <a:lstStyle/>
        <a:p>
          <a:endParaRPr lang="en-US"/>
        </a:p>
      </dgm:t>
    </dgm:pt>
    <dgm:pt modelId="{23809360-6614-6C4B-B092-28B576A62F17}">
      <dgm:prSet/>
      <dgm:spPr/>
      <dgm:t>
        <a:bodyPr/>
        <a:lstStyle/>
        <a:p>
          <a:r>
            <a:rPr lang="en-US" dirty="0"/>
            <a:t>Direction of the bias is uniform across groups </a:t>
          </a:r>
        </a:p>
      </dgm:t>
    </dgm:pt>
    <dgm:pt modelId="{DE41C848-7E42-C944-87FE-91D474C79E49}" type="parTrans" cxnId="{F550A2BE-E29F-9949-814E-CD061EB9C67A}">
      <dgm:prSet/>
      <dgm:spPr/>
      <dgm:t>
        <a:bodyPr/>
        <a:lstStyle/>
        <a:p>
          <a:endParaRPr lang="en-US"/>
        </a:p>
      </dgm:t>
    </dgm:pt>
    <dgm:pt modelId="{C360FD64-FE84-C84C-9157-E587AB14ED24}" type="sibTrans" cxnId="{F550A2BE-E29F-9949-814E-CD061EB9C67A}">
      <dgm:prSet/>
      <dgm:spPr/>
      <dgm:t>
        <a:bodyPr/>
        <a:lstStyle/>
        <a:p>
          <a:endParaRPr lang="en-US"/>
        </a:p>
      </dgm:t>
    </dgm:pt>
    <dgm:pt modelId="{E32BE439-0228-7248-BCA3-A9A1696F70C8}">
      <dgm:prSet/>
      <dgm:spPr/>
      <dgm:t>
        <a:bodyPr/>
        <a:lstStyle/>
        <a:p>
          <a:r>
            <a:rPr lang="en-US" dirty="0"/>
            <a:t>As opposed to individual-level bias, in which errors aren’t always correlated </a:t>
          </a:r>
        </a:p>
      </dgm:t>
    </dgm:pt>
    <dgm:pt modelId="{9DFC0C15-BC5B-624D-B4A3-4F56773F9BCC}" type="parTrans" cxnId="{150DD4FF-8B6D-7941-B864-43C5297DB75C}">
      <dgm:prSet/>
      <dgm:spPr/>
      <dgm:t>
        <a:bodyPr/>
        <a:lstStyle/>
        <a:p>
          <a:endParaRPr lang="en-US"/>
        </a:p>
      </dgm:t>
    </dgm:pt>
    <dgm:pt modelId="{029F49E6-6175-2F41-9643-FD7D7B6B25FF}" type="sibTrans" cxnId="{150DD4FF-8B6D-7941-B864-43C5297DB75C}">
      <dgm:prSet/>
      <dgm:spPr/>
      <dgm:t>
        <a:bodyPr/>
        <a:lstStyle/>
        <a:p>
          <a:endParaRPr lang="en-US"/>
        </a:p>
      </dgm:t>
    </dgm:pt>
    <dgm:pt modelId="{2B03CFDF-B97E-3849-8458-ACAE0D337D76}">
      <dgm:prSet/>
      <dgm:spPr/>
      <dgm:t>
        <a:bodyPr/>
        <a:lstStyle/>
        <a:p>
          <a:r>
            <a:rPr lang="en-US" dirty="0"/>
            <a:t>Individual cognitive errors "wash out"</a:t>
          </a:r>
        </a:p>
      </dgm:t>
    </dgm:pt>
    <dgm:pt modelId="{A84D5711-6F20-0B45-A003-E293B2A5BE22}" type="parTrans" cxnId="{A983430A-5F2F-974F-A160-B497CBF5AA2E}">
      <dgm:prSet/>
      <dgm:spPr/>
      <dgm:t>
        <a:bodyPr/>
        <a:lstStyle/>
        <a:p>
          <a:endParaRPr lang="en-US"/>
        </a:p>
      </dgm:t>
    </dgm:pt>
    <dgm:pt modelId="{852D706B-9528-DD4A-AE5C-E812E9398FAC}" type="sibTrans" cxnId="{A983430A-5F2F-974F-A160-B497CBF5AA2E}">
      <dgm:prSet/>
      <dgm:spPr/>
      <dgm:t>
        <a:bodyPr/>
        <a:lstStyle/>
        <a:p>
          <a:endParaRPr lang="en-US"/>
        </a:p>
      </dgm:t>
    </dgm:pt>
    <dgm:pt modelId="{678757FD-7482-E049-B2E6-AE5AB19C9C8C}" type="pres">
      <dgm:prSet presAssocID="{FEC1D28D-AA2C-904E-9380-6D310039643E}" presName="Name0" presStyleCnt="0">
        <dgm:presLayoutVars>
          <dgm:dir/>
          <dgm:animLvl val="lvl"/>
          <dgm:resizeHandles val="exact"/>
        </dgm:presLayoutVars>
      </dgm:prSet>
      <dgm:spPr/>
    </dgm:pt>
    <dgm:pt modelId="{63A28A20-EC33-144D-BB9E-0D1964E81C01}" type="pres">
      <dgm:prSet presAssocID="{0AFE7272-A99C-CD44-9A92-F0BD94AD3E48}" presName="linNode" presStyleCnt="0"/>
      <dgm:spPr/>
    </dgm:pt>
    <dgm:pt modelId="{7EE4DE4D-FE1D-B844-AAD2-1702F95C9FED}" type="pres">
      <dgm:prSet presAssocID="{0AFE7272-A99C-CD44-9A92-F0BD94AD3E48}" presName="parentText" presStyleLbl="node1" presStyleIdx="0" presStyleCnt="3">
        <dgm:presLayoutVars>
          <dgm:chMax val="1"/>
          <dgm:bulletEnabled val="1"/>
        </dgm:presLayoutVars>
      </dgm:prSet>
      <dgm:spPr/>
    </dgm:pt>
    <dgm:pt modelId="{CC8EBE13-AABB-5848-BC29-2384E6EBAAAB}" type="pres">
      <dgm:prSet presAssocID="{0AFE7272-A99C-CD44-9A92-F0BD94AD3E48}" presName="descendantText" presStyleLbl="alignAccFollowNode1" presStyleIdx="0" presStyleCnt="3">
        <dgm:presLayoutVars>
          <dgm:bulletEnabled val="1"/>
        </dgm:presLayoutVars>
      </dgm:prSet>
      <dgm:spPr/>
    </dgm:pt>
    <dgm:pt modelId="{ECEB5DAB-6A83-C24C-A7B6-321459936FCC}" type="pres">
      <dgm:prSet presAssocID="{704FC50E-5F37-784D-BC9A-43FF6CB69D61}" presName="sp" presStyleCnt="0"/>
      <dgm:spPr/>
    </dgm:pt>
    <dgm:pt modelId="{5ABCA6BA-7CD2-1945-B1B4-498A84FE445D}" type="pres">
      <dgm:prSet presAssocID="{921B02FC-88C1-7640-9878-02BDCFD11E6D}" presName="linNode" presStyleCnt="0"/>
      <dgm:spPr/>
    </dgm:pt>
    <dgm:pt modelId="{32003601-2CFD-AC4D-B5E5-00924BD21527}" type="pres">
      <dgm:prSet presAssocID="{921B02FC-88C1-7640-9878-02BDCFD11E6D}" presName="parentText" presStyleLbl="node1" presStyleIdx="1" presStyleCnt="3">
        <dgm:presLayoutVars>
          <dgm:chMax val="1"/>
          <dgm:bulletEnabled val="1"/>
        </dgm:presLayoutVars>
      </dgm:prSet>
      <dgm:spPr/>
    </dgm:pt>
    <dgm:pt modelId="{D75538FC-EA3A-4243-B5CD-CFC428A9B1F1}" type="pres">
      <dgm:prSet presAssocID="{921B02FC-88C1-7640-9878-02BDCFD11E6D}" presName="descendantText" presStyleLbl="alignAccFollowNode1" presStyleIdx="1" presStyleCnt="3">
        <dgm:presLayoutVars>
          <dgm:bulletEnabled val="1"/>
        </dgm:presLayoutVars>
      </dgm:prSet>
      <dgm:spPr/>
    </dgm:pt>
    <dgm:pt modelId="{EA270BB2-A42A-FD4C-9882-F83AEB342516}" type="pres">
      <dgm:prSet presAssocID="{E93EBD2F-3131-434B-BFAD-51D6DA502748}" presName="sp" presStyleCnt="0"/>
      <dgm:spPr/>
    </dgm:pt>
    <dgm:pt modelId="{417E9748-602E-9B48-B79C-BEDD80806148}" type="pres">
      <dgm:prSet presAssocID="{E32BE439-0228-7248-BCA3-A9A1696F70C8}" presName="linNode" presStyleCnt="0"/>
      <dgm:spPr/>
    </dgm:pt>
    <dgm:pt modelId="{AAFC3EDD-1281-E843-9977-A32F25AF7473}" type="pres">
      <dgm:prSet presAssocID="{E32BE439-0228-7248-BCA3-A9A1696F70C8}" presName="parentText" presStyleLbl="node1" presStyleIdx="2" presStyleCnt="3">
        <dgm:presLayoutVars>
          <dgm:chMax val="1"/>
          <dgm:bulletEnabled val="1"/>
        </dgm:presLayoutVars>
      </dgm:prSet>
      <dgm:spPr/>
    </dgm:pt>
    <dgm:pt modelId="{6DECF50F-6B66-954D-81F7-B998E10B67BD}" type="pres">
      <dgm:prSet presAssocID="{E32BE439-0228-7248-BCA3-A9A1696F70C8}" presName="descendantText" presStyleLbl="alignAccFollowNode1" presStyleIdx="2" presStyleCnt="3">
        <dgm:presLayoutVars>
          <dgm:bulletEnabled val="1"/>
        </dgm:presLayoutVars>
      </dgm:prSet>
      <dgm:spPr/>
    </dgm:pt>
  </dgm:ptLst>
  <dgm:cxnLst>
    <dgm:cxn modelId="{A983430A-5F2F-974F-A160-B497CBF5AA2E}" srcId="{E32BE439-0228-7248-BCA3-A9A1696F70C8}" destId="{2B03CFDF-B97E-3849-8458-ACAE0D337D76}" srcOrd="0" destOrd="0" parTransId="{A84D5711-6F20-0B45-A003-E293B2A5BE22}" sibTransId="{852D706B-9528-DD4A-AE5C-E812E9398FAC}"/>
    <dgm:cxn modelId="{BA427212-93BB-1E48-9055-05A3174E7876}" type="presOf" srcId="{CF0323FB-D51C-E545-9DC6-FD15EF71C181}" destId="{CC8EBE13-AABB-5848-BC29-2384E6EBAAAB}" srcOrd="0" destOrd="0" presId="urn:microsoft.com/office/officeart/2005/8/layout/vList5"/>
    <dgm:cxn modelId="{EC373760-EF97-F841-82B0-14808A8C534C}" type="presOf" srcId="{921B02FC-88C1-7640-9878-02BDCFD11E6D}" destId="{32003601-2CFD-AC4D-B5E5-00924BD21527}" srcOrd="0" destOrd="0" presId="urn:microsoft.com/office/officeart/2005/8/layout/vList5"/>
    <dgm:cxn modelId="{C4EE8F65-559C-2744-893F-A4150FB88B05}" type="presOf" srcId="{23809360-6614-6C4B-B092-28B576A62F17}" destId="{D75538FC-EA3A-4243-B5CD-CFC428A9B1F1}" srcOrd="0" destOrd="0" presId="urn:microsoft.com/office/officeart/2005/8/layout/vList5"/>
    <dgm:cxn modelId="{6CDBD37F-8329-FF4E-9D56-B245CA67946E}" srcId="{0AFE7272-A99C-CD44-9A92-F0BD94AD3E48}" destId="{CF0323FB-D51C-E545-9DC6-FD15EF71C181}" srcOrd="0" destOrd="0" parTransId="{45B208FD-FDEF-A841-8036-57822F84A07F}" sibTransId="{9B82DB14-94D3-B448-B2E0-53290D5226FA}"/>
    <dgm:cxn modelId="{1981AEA5-F4DA-C841-98B2-FF5EEB55A12E}" type="presOf" srcId="{0AFE7272-A99C-CD44-9A92-F0BD94AD3E48}" destId="{7EE4DE4D-FE1D-B844-AAD2-1702F95C9FED}" srcOrd="0" destOrd="0" presId="urn:microsoft.com/office/officeart/2005/8/layout/vList5"/>
    <dgm:cxn modelId="{A0D644B0-B985-D34D-ACEC-2D19B3882FBC}" type="presOf" srcId="{E32BE439-0228-7248-BCA3-A9A1696F70C8}" destId="{AAFC3EDD-1281-E843-9977-A32F25AF7473}" srcOrd="0" destOrd="0" presId="urn:microsoft.com/office/officeart/2005/8/layout/vList5"/>
    <dgm:cxn modelId="{FAF13EBA-E916-2246-9693-C45E464AEC55}" srcId="{FEC1D28D-AA2C-904E-9380-6D310039643E}" destId="{0AFE7272-A99C-CD44-9A92-F0BD94AD3E48}" srcOrd="0" destOrd="0" parTransId="{8B21C8CB-4DEB-5445-BAC6-031F77E2C071}" sibTransId="{704FC50E-5F37-784D-BC9A-43FF6CB69D61}"/>
    <dgm:cxn modelId="{F550A2BE-E29F-9949-814E-CD061EB9C67A}" srcId="{921B02FC-88C1-7640-9878-02BDCFD11E6D}" destId="{23809360-6614-6C4B-B092-28B576A62F17}" srcOrd="0" destOrd="0" parTransId="{DE41C848-7E42-C944-87FE-91D474C79E49}" sibTransId="{C360FD64-FE84-C84C-9157-E587AB14ED24}"/>
    <dgm:cxn modelId="{BD0A5CC2-71E8-2148-AA57-D8B4A78E6FCC}" srcId="{FEC1D28D-AA2C-904E-9380-6D310039643E}" destId="{921B02FC-88C1-7640-9878-02BDCFD11E6D}" srcOrd="1" destOrd="0" parTransId="{C5334258-6C56-8F47-B806-154154EE7392}" sibTransId="{E93EBD2F-3131-434B-BFAD-51D6DA502748}"/>
    <dgm:cxn modelId="{A81F00CD-10BE-3547-8BAD-272ACC045DF3}" type="presOf" srcId="{FEC1D28D-AA2C-904E-9380-6D310039643E}" destId="{678757FD-7482-E049-B2E6-AE5AB19C9C8C}" srcOrd="0" destOrd="0" presId="urn:microsoft.com/office/officeart/2005/8/layout/vList5"/>
    <dgm:cxn modelId="{567D06CE-28F2-2248-9369-39565310EE29}" type="presOf" srcId="{2B03CFDF-B97E-3849-8458-ACAE0D337D76}" destId="{6DECF50F-6B66-954D-81F7-B998E10B67BD}" srcOrd="0" destOrd="0" presId="urn:microsoft.com/office/officeart/2005/8/layout/vList5"/>
    <dgm:cxn modelId="{150DD4FF-8B6D-7941-B864-43C5297DB75C}" srcId="{FEC1D28D-AA2C-904E-9380-6D310039643E}" destId="{E32BE439-0228-7248-BCA3-A9A1696F70C8}" srcOrd="2" destOrd="0" parTransId="{9DFC0C15-BC5B-624D-B4A3-4F56773F9BCC}" sibTransId="{029F49E6-6175-2F41-9643-FD7D7B6B25FF}"/>
    <dgm:cxn modelId="{2CABC46C-F5E2-F145-AE4F-0BE4077BA183}" type="presParOf" srcId="{678757FD-7482-E049-B2E6-AE5AB19C9C8C}" destId="{63A28A20-EC33-144D-BB9E-0D1964E81C01}" srcOrd="0" destOrd="0" presId="urn:microsoft.com/office/officeart/2005/8/layout/vList5"/>
    <dgm:cxn modelId="{610EBE30-8A66-2A44-98F4-95212142D88A}" type="presParOf" srcId="{63A28A20-EC33-144D-BB9E-0D1964E81C01}" destId="{7EE4DE4D-FE1D-B844-AAD2-1702F95C9FED}" srcOrd="0" destOrd="0" presId="urn:microsoft.com/office/officeart/2005/8/layout/vList5"/>
    <dgm:cxn modelId="{A17BEA30-F28E-6D48-A338-02E5F978F636}" type="presParOf" srcId="{63A28A20-EC33-144D-BB9E-0D1964E81C01}" destId="{CC8EBE13-AABB-5848-BC29-2384E6EBAAAB}" srcOrd="1" destOrd="0" presId="urn:microsoft.com/office/officeart/2005/8/layout/vList5"/>
    <dgm:cxn modelId="{33DC92FA-5C57-A142-A086-86E029641AB7}" type="presParOf" srcId="{678757FD-7482-E049-B2E6-AE5AB19C9C8C}" destId="{ECEB5DAB-6A83-C24C-A7B6-321459936FCC}" srcOrd="1" destOrd="0" presId="urn:microsoft.com/office/officeart/2005/8/layout/vList5"/>
    <dgm:cxn modelId="{D4507A91-7DB9-834E-A7F7-2AF3B9F71CB4}" type="presParOf" srcId="{678757FD-7482-E049-B2E6-AE5AB19C9C8C}" destId="{5ABCA6BA-7CD2-1945-B1B4-498A84FE445D}" srcOrd="2" destOrd="0" presId="urn:microsoft.com/office/officeart/2005/8/layout/vList5"/>
    <dgm:cxn modelId="{EB4AE76E-026B-CD48-BBB9-B007332491DD}" type="presParOf" srcId="{5ABCA6BA-7CD2-1945-B1B4-498A84FE445D}" destId="{32003601-2CFD-AC4D-B5E5-00924BD21527}" srcOrd="0" destOrd="0" presId="urn:microsoft.com/office/officeart/2005/8/layout/vList5"/>
    <dgm:cxn modelId="{AA0E63CE-C92F-2347-9447-07A1008FD308}" type="presParOf" srcId="{5ABCA6BA-7CD2-1945-B1B4-498A84FE445D}" destId="{D75538FC-EA3A-4243-B5CD-CFC428A9B1F1}" srcOrd="1" destOrd="0" presId="urn:microsoft.com/office/officeart/2005/8/layout/vList5"/>
    <dgm:cxn modelId="{C65B66E2-F688-5646-849F-BB628334790A}" type="presParOf" srcId="{678757FD-7482-E049-B2E6-AE5AB19C9C8C}" destId="{EA270BB2-A42A-FD4C-9882-F83AEB342516}" srcOrd="3" destOrd="0" presId="urn:microsoft.com/office/officeart/2005/8/layout/vList5"/>
    <dgm:cxn modelId="{3FA9C7AF-7DF5-DC4C-B6A3-ABDEE3552B5F}" type="presParOf" srcId="{678757FD-7482-E049-B2E6-AE5AB19C9C8C}" destId="{417E9748-602E-9B48-B79C-BEDD80806148}" srcOrd="4" destOrd="0" presId="urn:microsoft.com/office/officeart/2005/8/layout/vList5"/>
    <dgm:cxn modelId="{BE3F9DA0-AD57-7A4D-A4AF-9EED7991A22C}" type="presParOf" srcId="{417E9748-602E-9B48-B79C-BEDD80806148}" destId="{AAFC3EDD-1281-E843-9977-A32F25AF7473}" srcOrd="0" destOrd="0" presId="urn:microsoft.com/office/officeart/2005/8/layout/vList5"/>
    <dgm:cxn modelId="{6CF16384-00EB-C74D-B8F7-254E0C92C698}" type="presParOf" srcId="{417E9748-602E-9B48-B79C-BEDD80806148}" destId="{6DECF50F-6B66-954D-81F7-B998E10B67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6348B9-691F-E345-BE31-2E94B8202C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E4902-4DB6-0642-A69B-DF2F3767EA83}">
      <dgm:prSet/>
      <dgm:spPr/>
      <dgm:t>
        <a:bodyPr/>
        <a:lstStyle/>
        <a:p>
          <a:r>
            <a:rPr lang="en-US" dirty="0"/>
            <a:t>Individuals use SNS to </a:t>
          </a:r>
          <a:r>
            <a:rPr lang="en-US" i="1" dirty="0"/>
            <a:t>assemble</a:t>
          </a:r>
          <a:r>
            <a:rPr lang="en-US" dirty="0"/>
            <a:t> publics</a:t>
          </a:r>
        </a:p>
      </dgm:t>
    </dgm:pt>
    <dgm:pt modelId="{A2D82366-4E2B-2444-9608-AF6196A8FBC6}" type="parTrans" cxnId="{62639063-BD09-4641-8259-432F2BA6EC35}">
      <dgm:prSet/>
      <dgm:spPr/>
      <dgm:t>
        <a:bodyPr/>
        <a:lstStyle/>
        <a:p>
          <a:endParaRPr lang="en-US"/>
        </a:p>
      </dgm:t>
    </dgm:pt>
    <dgm:pt modelId="{E1AF7964-0080-E949-A86B-518F519BD5E4}" type="sibTrans" cxnId="{62639063-BD09-4641-8259-432F2BA6EC35}">
      <dgm:prSet/>
      <dgm:spPr/>
      <dgm:t>
        <a:bodyPr/>
        <a:lstStyle/>
        <a:p>
          <a:endParaRPr lang="en-US"/>
        </a:p>
      </dgm:t>
    </dgm:pt>
    <dgm:pt modelId="{E869068C-009F-7648-99BF-5C804377A897}">
      <dgm:prSet/>
      <dgm:spPr/>
      <dgm:t>
        <a:bodyPr/>
        <a:lstStyle/>
        <a:p>
          <a:r>
            <a:rPr lang="en-US"/>
            <a:t>They are platforms of association, not just communication</a:t>
          </a:r>
        </a:p>
      </dgm:t>
    </dgm:pt>
    <dgm:pt modelId="{806D179A-A49B-C640-8532-AB7897B5537A}" type="parTrans" cxnId="{A73468A6-5AEC-304F-AED7-824C8CC48879}">
      <dgm:prSet/>
      <dgm:spPr/>
      <dgm:t>
        <a:bodyPr/>
        <a:lstStyle/>
        <a:p>
          <a:endParaRPr lang="en-US"/>
        </a:p>
      </dgm:t>
    </dgm:pt>
    <dgm:pt modelId="{18F43289-9B68-CD46-B08B-99F51B65D141}" type="sibTrans" cxnId="{A73468A6-5AEC-304F-AED7-824C8CC48879}">
      <dgm:prSet/>
      <dgm:spPr/>
      <dgm:t>
        <a:bodyPr/>
        <a:lstStyle/>
        <a:p>
          <a:endParaRPr lang="en-US"/>
        </a:p>
      </dgm:t>
    </dgm:pt>
    <dgm:pt modelId="{C360192B-4B9F-4443-9183-F65FEC1A7E61}">
      <dgm:prSet/>
      <dgm:spPr/>
      <dgm:t>
        <a:bodyPr/>
        <a:lstStyle/>
        <a:p>
          <a:r>
            <a:rPr lang="en-US" dirty="0"/>
            <a:t>SNS drive users to see their own social agency in terms of collective goals, which can best be realized through technical affordances provided by SNS </a:t>
          </a:r>
        </a:p>
      </dgm:t>
    </dgm:pt>
    <dgm:pt modelId="{87B1F8A7-09FB-064B-A956-CD1DD470F809}" type="parTrans" cxnId="{B4D0BEA7-0EF6-7A40-B109-8DDEABE3358D}">
      <dgm:prSet/>
      <dgm:spPr/>
      <dgm:t>
        <a:bodyPr/>
        <a:lstStyle/>
        <a:p>
          <a:endParaRPr lang="en-US"/>
        </a:p>
      </dgm:t>
    </dgm:pt>
    <dgm:pt modelId="{76B02C05-CD98-E74B-BB6D-AE5E493EAD56}" type="sibTrans" cxnId="{B4D0BEA7-0EF6-7A40-B109-8DDEABE3358D}">
      <dgm:prSet/>
      <dgm:spPr/>
      <dgm:t>
        <a:bodyPr/>
        <a:lstStyle/>
        <a:p>
          <a:endParaRPr lang="en-US"/>
        </a:p>
      </dgm:t>
    </dgm:pt>
    <dgm:pt modelId="{990BCFD2-CA5B-4842-8CDF-38D3CBFB007D}">
      <dgm:prSet/>
      <dgm:spPr/>
      <dgm:t>
        <a:bodyPr/>
        <a:lstStyle/>
        <a:p>
          <a:r>
            <a:rPr lang="en-US" dirty="0"/>
            <a:t>Unlike other communication technologies, such as email or phone calls, which are primarily used as 1-to-1 or one-to-many modes of communication, SNS are default to group communication</a:t>
          </a:r>
        </a:p>
      </dgm:t>
    </dgm:pt>
    <dgm:pt modelId="{636EA909-20B0-8C45-A3AA-1B3461BA30C1}" type="parTrans" cxnId="{B4548E1E-1348-A844-B0F5-6034F40A793F}">
      <dgm:prSet/>
      <dgm:spPr/>
      <dgm:t>
        <a:bodyPr/>
        <a:lstStyle/>
        <a:p>
          <a:endParaRPr lang="en-US"/>
        </a:p>
      </dgm:t>
    </dgm:pt>
    <dgm:pt modelId="{428B6F73-15DD-5747-AD68-1890A2661F94}" type="sibTrans" cxnId="{B4548E1E-1348-A844-B0F5-6034F40A793F}">
      <dgm:prSet/>
      <dgm:spPr/>
      <dgm:t>
        <a:bodyPr/>
        <a:lstStyle/>
        <a:p>
          <a:endParaRPr lang="en-US"/>
        </a:p>
      </dgm:t>
    </dgm:pt>
    <dgm:pt modelId="{78B2727E-CAF5-6242-98AC-66AEE0D89138}">
      <dgm:prSet/>
      <dgm:spPr/>
      <dgm:t>
        <a:bodyPr/>
        <a:lstStyle/>
        <a:p>
          <a:r>
            <a:rPr lang="en-US" dirty="0"/>
            <a:t>Creates an active ongoing relationship between the user and the community. </a:t>
          </a:r>
        </a:p>
      </dgm:t>
    </dgm:pt>
    <dgm:pt modelId="{23D24168-9DFC-8F44-AA32-671510B1706E}" type="parTrans" cxnId="{9ED9E16A-4A95-BF47-9587-5201D316E9FF}">
      <dgm:prSet/>
      <dgm:spPr/>
      <dgm:t>
        <a:bodyPr/>
        <a:lstStyle/>
        <a:p>
          <a:endParaRPr lang="en-US"/>
        </a:p>
      </dgm:t>
    </dgm:pt>
    <dgm:pt modelId="{5F260735-07AB-B541-AB2D-A0106DE1869A}" type="sibTrans" cxnId="{9ED9E16A-4A95-BF47-9587-5201D316E9FF}">
      <dgm:prSet/>
      <dgm:spPr/>
      <dgm:t>
        <a:bodyPr/>
        <a:lstStyle/>
        <a:p>
          <a:endParaRPr lang="en-US"/>
        </a:p>
      </dgm:t>
    </dgm:pt>
    <dgm:pt modelId="{6AA63DEA-DC81-9346-8FB8-261A1DDE0908}">
      <dgm:prSet/>
      <dgm:spPr/>
      <dgm:t>
        <a:bodyPr/>
        <a:lstStyle/>
        <a:p>
          <a:r>
            <a:rPr lang="en-US" dirty="0"/>
            <a:t>Default posture is one of support for a user’s network. </a:t>
          </a:r>
        </a:p>
      </dgm:t>
    </dgm:pt>
    <dgm:pt modelId="{EABDC16D-728C-D344-8873-B93AAD3AEDAA}" type="parTrans" cxnId="{667E2D52-89C5-A84D-B1D7-516A5190C2BA}">
      <dgm:prSet/>
      <dgm:spPr/>
      <dgm:t>
        <a:bodyPr/>
        <a:lstStyle/>
        <a:p>
          <a:endParaRPr lang="en-US"/>
        </a:p>
      </dgm:t>
    </dgm:pt>
    <dgm:pt modelId="{F969457C-DF28-C84A-A2B4-4D5C819342F5}" type="sibTrans" cxnId="{667E2D52-89C5-A84D-B1D7-516A5190C2BA}">
      <dgm:prSet/>
      <dgm:spPr/>
      <dgm:t>
        <a:bodyPr/>
        <a:lstStyle/>
        <a:p>
          <a:endParaRPr lang="en-US"/>
        </a:p>
      </dgm:t>
    </dgm:pt>
    <dgm:pt modelId="{D4FAB304-DD00-3946-B20F-D0CBF5E1B63B}">
      <dgm:prSet/>
      <dgm:spPr/>
      <dgm:t>
        <a:bodyPr/>
        <a:lstStyle/>
        <a:p>
          <a:r>
            <a:rPr lang="en-US" dirty="0"/>
            <a:t>Exit can occur, but typically requires something akin to a permanent withdrawal from the network.</a:t>
          </a:r>
        </a:p>
      </dgm:t>
    </dgm:pt>
    <dgm:pt modelId="{A5A05834-1021-1A4D-A98B-0E3427BC651F}" type="parTrans" cxnId="{97CF17CC-F8BD-FA45-92C5-D2933802A541}">
      <dgm:prSet/>
      <dgm:spPr/>
      <dgm:t>
        <a:bodyPr/>
        <a:lstStyle/>
        <a:p>
          <a:endParaRPr lang="en-US"/>
        </a:p>
      </dgm:t>
    </dgm:pt>
    <dgm:pt modelId="{DB6B5D68-750D-D243-938B-BDDC3A90D7EB}" type="sibTrans" cxnId="{97CF17CC-F8BD-FA45-92C5-D2933802A541}">
      <dgm:prSet/>
      <dgm:spPr/>
      <dgm:t>
        <a:bodyPr/>
        <a:lstStyle/>
        <a:p>
          <a:endParaRPr lang="en-US"/>
        </a:p>
      </dgm:t>
    </dgm:pt>
    <dgm:pt modelId="{A6A07648-7D39-694C-9EF8-EE0416820C03}" type="pres">
      <dgm:prSet presAssocID="{CF6348B9-691F-E345-BE31-2E94B8202C34}" presName="linear" presStyleCnt="0">
        <dgm:presLayoutVars>
          <dgm:animLvl val="lvl"/>
          <dgm:resizeHandles val="exact"/>
        </dgm:presLayoutVars>
      </dgm:prSet>
      <dgm:spPr/>
    </dgm:pt>
    <dgm:pt modelId="{900331D6-B906-3C42-94FF-D5BD652BF397}" type="pres">
      <dgm:prSet presAssocID="{E83E4902-4DB6-0642-A69B-DF2F3767EA83}" presName="parentText" presStyleLbl="node1" presStyleIdx="0" presStyleCnt="3">
        <dgm:presLayoutVars>
          <dgm:chMax val="0"/>
          <dgm:bulletEnabled val="1"/>
        </dgm:presLayoutVars>
      </dgm:prSet>
      <dgm:spPr/>
    </dgm:pt>
    <dgm:pt modelId="{5B91BA57-8050-7D4E-9E59-385C9513E5AB}" type="pres">
      <dgm:prSet presAssocID="{E83E4902-4DB6-0642-A69B-DF2F3767EA83}" presName="childText" presStyleLbl="revTx" presStyleIdx="0" presStyleCnt="3">
        <dgm:presLayoutVars>
          <dgm:bulletEnabled val="1"/>
        </dgm:presLayoutVars>
      </dgm:prSet>
      <dgm:spPr/>
    </dgm:pt>
    <dgm:pt modelId="{10A60663-4490-7E4F-8C79-944AE27C1DEA}" type="pres">
      <dgm:prSet presAssocID="{C360192B-4B9F-4443-9183-F65FEC1A7E61}" presName="parentText" presStyleLbl="node1" presStyleIdx="1" presStyleCnt="3">
        <dgm:presLayoutVars>
          <dgm:chMax val="0"/>
          <dgm:bulletEnabled val="1"/>
        </dgm:presLayoutVars>
      </dgm:prSet>
      <dgm:spPr/>
    </dgm:pt>
    <dgm:pt modelId="{E1F0801C-3209-E142-B65F-47C3863EC7D9}" type="pres">
      <dgm:prSet presAssocID="{C360192B-4B9F-4443-9183-F65FEC1A7E61}" presName="childText" presStyleLbl="revTx" presStyleIdx="1" presStyleCnt="3">
        <dgm:presLayoutVars>
          <dgm:bulletEnabled val="1"/>
        </dgm:presLayoutVars>
      </dgm:prSet>
      <dgm:spPr/>
    </dgm:pt>
    <dgm:pt modelId="{626D04D5-F8B1-CB46-84AE-23EE750ED42F}" type="pres">
      <dgm:prSet presAssocID="{78B2727E-CAF5-6242-98AC-66AEE0D89138}" presName="parentText" presStyleLbl="node1" presStyleIdx="2" presStyleCnt="3">
        <dgm:presLayoutVars>
          <dgm:chMax val="0"/>
          <dgm:bulletEnabled val="1"/>
        </dgm:presLayoutVars>
      </dgm:prSet>
      <dgm:spPr/>
    </dgm:pt>
    <dgm:pt modelId="{89CEB807-8D0F-0946-9B1E-CF4BC47CDD79}" type="pres">
      <dgm:prSet presAssocID="{78B2727E-CAF5-6242-98AC-66AEE0D89138}" presName="childText" presStyleLbl="revTx" presStyleIdx="2" presStyleCnt="3">
        <dgm:presLayoutVars>
          <dgm:bulletEnabled val="1"/>
        </dgm:presLayoutVars>
      </dgm:prSet>
      <dgm:spPr/>
    </dgm:pt>
  </dgm:ptLst>
  <dgm:cxnLst>
    <dgm:cxn modelId="{B4548E1E-1348-A844-B0F5-6034F40A793F}" srcId="{C360192B-4B9F-4443-9183-F65FEC1A7E61}" destId="{990BCFD2-CA5B-4842-8CDF-38D3CBFB007D}" srcOrd="0" destOrd="0" parTransId="{636EA909-20B0-8C45-A3AA-1B3461BA30C1}" sibTransId="{428B6F73-15DD-5747-AD68-1890A2661F94}"/>
    <dgm:cxn modelId="{11E97C3E-6992-174E-AAC8-A6980E28E0DC}" type="presOf" srcId="{C360192B-4B9F-4443-9183-F65FEC1A7E61}" destId="{10A60663-4490-7E4F-8C79-944AE27C1DEA}" srcOrd="0" destOrd="0" presId="urn:microsoft.com/office/officeart/2005/8/layout/vList2"/>
    <dgm:cxn modelId="{D8C25A48-D3B1-EC48-ABC5-A74206CC9DBF}" type="presOf" srcId="{6AA63DEA-DC81-9346-8FB8-261A1DDE0908}" destId="{89CEB807-8D0F-0946-9B1E-CF4BC47CDD79}" srcOrd="0" destOrd="0" presId="urn:microsoft.com/office/officeart/2005/8/layout/vList2"/>
    <dgm:cxn modelId="{667E2D52-89C5-A84D-B1D7-516A5190C2BA}" srcId="{78B2727E-CAF5-6242-98AC-66AEE0D89138}" destId="{6AA63DEA-DC81-9346-8FB8-261A1DDE0908}" srcOrd="0" destOrd="0" parTransId="{EABDC16D-728C-D344-8873-B93AAD3AEDAA}" sibTransId="{F969457C-DF28-C84A-A2B4-4D5C819342F5}"/>
    <dgm:cxn modelId="{62639063-BD09-4641-8259-432F2BA6EC35}" srcId="{CF6348B9-691F-E345-BE31-2E94B8202C34}" destId="{E83E4902-4DB6-0642-A69B-DF2F3767EA83}" srcOrd="0" destOrd="0" parTransId="{A2D82366-4E2B-2444-9608-AF6196A8FBC6}" sibTransId="{E1AF7964-0080-E949-A86B-518F519BD5E4}"/>
    <dgm:cxn modelId="{9ED9E16A-4A95-BF47-9587-5201D316E9FF}" srcId="{CF6348B9-691F-E345-BE31-2E94B8202C34}" destId="{78B2727E-CAF5-6242-98AC-66AEE0D89138}" srcOrd="2" destOrd="0" parTransId="{23D24168-9DFC-8F44-AA32-671510B1706E}" sibTransId="{5F260735-07AB-B541-AB2D-A0106DE1869A}"/>
    <dgm:cxn modelId="{9F58DF6C-FDEB-A148-A2C0-3AC764132F92}" type="presOf" srcId="{D4FAB304-DD00-3946-B20F-D0CBF5E1B63B}" destId="{89CEB807-8D0F-0946-9B1E-CF4BC47CDD79}" srcOrd="0" destOrd="1" presId="urn:microsoft.com/office/officeart/2005/8/layout/vList2"/>
    <dgm:cxn modelId="{A73468A6-5AEC-304F-AED7-824C8CC48879}" srcId="{E83E4902-4DB6-0642-A69B-DF2F3767EA83}" destId="{E869068C-009F-7648-99BF-5C804377A897}" srcOrd="0" destOrd="0" parTransId="{806D179A-A49B-C640-8532-AB7897B5537A}" sibTransId="{18F43289-9B68-CD46-B08B-99F51B65D141}"/>
    <dgm:cxn modelId="{B4D0BEA7-0EF6-7A40-B109-8DDEABE3358D}" srcId="{CF6348B9-691F-E345-BE31-2E94B8202C34}" destId="{C360192B-4B9F-4443-9183-F65FEC1A7E61}" srcOrd="1" destOrd="0" parTransId="{87B1F8A7-09FB-064B-A956-CD1DD470F809}" sibTransId="{76B02C05-CD98-E74B-BB6D-AE5E493EAD56}"/>
    <dgm:cxn modelId="{90C7E1BF-A408-114C-A509-1FB5454F444F}" type="presOf" srcId="{78B2727E-CAF5-6242-98AC-66AEE0D89138}" destId="{626D04D5-F8B1-CB46-84AE-23EE750ED42F}" srcOrd="0" destOrd="0" presId="urn:microsoft.com/office/officeart/2005/8/layout/vList2"/>
    <dgm:cxn modelId="{009BE5C5-6BA7-A740-84FC-73AE866012DE}" type="presOf" srcId="{990BCFD2-CA5B-4842-8CDF-38D3CBFB007D}" destId="{E1F0801C-3209-E142-B65F-47C3863EC7D9}" srcOrd="0" destOrd="0" presId="urn:microsoft.com/office/officeart/2005/8/layout/vList2"/>
    <dgm:cxn modelId="{97CF17CC-F8BD-FA45-92C5-D2933802A541}" srcId="{6AA63DEA-DC81-9346-8FB8-261A1DDE0908}" destId="{D4FAB304-DD00-3946-B20F-D0CBF5E1B63B}" srcOrd="0" destOrd="0" parTransId="{A5A05834-1021-1A4D-A98B-0E3427BC651F}" sibTransId="{DB6B5D68-750D-D243-938B-BDDC3A90D7EB}"/>
    <dgm:cxn modelId="{814970CF-A8EE-6A40-A8EE-5913BAA4E25A}" type="presOf" srcId="{CF6348B9-691F-E345-BE31-2E94B8202C34}" destId="{A6A07648-7D39-694C-9EF8-EE0416820C03}" srcOrd="0" destOrd="0" presId="urn:microsoft.com/office/officeart/2005/8/layout/vList2"/>
    <dgm:cxn modelId="{DCE1F6D0-1CF0-C34F-87C5-845355753637}" type="presOf" srcId="{E83E4902-4DB6-0642-A69B-DF2F3767EA83}" destId="{900331D6-B906-3C42-94FF-D5BD652BF397}" srcOrd="0" destOrd="0" presId="urn:microsoft.com/office/officeart/2005/8/layout/vList2"/>
    <dgm:cxn modelId="{57432CDF-2788-0B49-AF10-428E2C002977}" type="presOf" srcId="{E869068C-009F-7648-99BF-5C804377A897}" destId="{5B91BA57-8050-7D4E-9E59-385C9513E5AB}" srcOrd="0" destOrd="0" presId="urn:microsoft.com/office/officeart/2005/8/layout/vList2"/>
    <dgm:cxn modelId="{2C6BB740-54C2-3544-8864-2CCD8184AA78}" type="presParOf" srcId="{A6A07648-7D39-694C-9EF8-EE0416820C03}" destId="{900331D6-B906-3C42-94FF-D5BD652BF397}" srcOrd="0" destOrd="0" presId="urn:microsoft.com/office/officeart/2005/8/layout/vList2"/>
    <dgm:cxn modelId="{6538ACF9-315E-3E46-BD2E-DC821C7EF720}" type="presParOf" srcId="{A6A07648-7D39-694C-9EF8-EE0416820C03}" destId="{5B91BA57-8050-7D4E-9E59-385C9513E5AB}" srcOrd="1" destOrd="0" presId="urn:microsoft.com/office/officeart/2005/8/layout/vList2"/>
    <dgm:cxn modelId="{06D0E4B5-44CF-7E41-B30F-5158FE8BED47}" type="presParOf" srcId="{A6A07648-7D39-694C-9EF8-EE0416820C03}" destId="{10A60663-4490-7E4F-8C79-944AE27C1DEA}" srcOrd="2" destOrd="0" presId="urn:microsoft.com/office/officeart/2005/8/layout/vList2"/>
    <dgm:cxn modelId="{BCC223F7-9E20-1E48-AA1F-4AFA436CBDF2}" type="presParOf" srcId="{A6A07648-7D39-694C-9EF8-EE0416820C03}" destId="{E1F0801C-3209-E142-B65F-47C3863EC7D9}" srcOrd="3" destOrd="0" presId="urn:microsoft.com/office/officeart/2005/8/layout/vList2"/>
    <dgm:cxn modelId="{1D85B73B-A5A8-B441-94E4-EEEA1DB21128}" type="presParOf" srcId="{A6A07648-7D39-694C-9EF8-EE0416820C03}" destId="{626D04D5-F8B1-CB46-84AE-23EE750ED42F}" srcOrd="4" destOrd="0" presId="urn:microsoft.com/office/officeart/2005/8/layout/vList2"/>
    <dgm:cxn modelId="{54C5EC1B-6BE4-4F4C-ADFC-9329B010F6C8}" type="presParOf" srcId="{A6A07648-7D39-694C-9EF8-EE0416820C03}" destId="{89CEB807-8D0F-0946-9B1E-CF4BC47CDD7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6C48E8-C064-BA4B-81CD-3F94DEB36A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4295D9-9FC2-1349-9920-283AB7AC2233}">
      <dgm:prSet/>
      <dgm:spPr/>
      <dgm:t>
        <a:bodyPr/>
        <a:lstStyle/>
        <a:p>
          <a:r>
            <a:rPr lang="en-US"/>
            <a:t>New SNS users must decide where to channel own preexisting beliefs and preferences. </a:t>
          </a:r>
        </a:p>
      </dgm:t>
    </dgm:pt>
    <dgm:pt modelId="{DBEE9853-4C6E-4A40-BD4B-9C6BCA3A2F96}" type="parTrans" cxnId="{80079DC2-0041-E84C-9ADC-61EA410C066F}">
      <dgm:prSet/>
      <dgm:spPr/>
      <dgm:t>
        <a:bodyPr/>
        <a:lstStyle/>
        <a:p>
          <a:endParaRPr lang="en-US"/>
        </a:p>
      </dgm:t>
    </dgm:pt>
    <dgm:pt modelId="{0E57E566-A46B-F34E-8CB7-D1A3C73E2B91}" type="sibTrans" cxnId="{80079DC2-0041-E84C-9ADC-61EA410C066F}">
      <dgm:prSet/>
      <dgm:spPr/>
      <dgm:t>
        <a:bodyPr/>
        <a:lstStyle/>
        <a:p>
          <a:endParaRPr lang="en-US"/>
        </a:p>
      </dgm:t>
    </dgm:pt>
    <dgm:pt modelId="{936FAB94-EE32-CA49-ADAF-2344376E4B2C}">
      <dgm:prSet/>
      <dgm:spPr/>
      <dgm:t>
        <a:bodyPr/>
        <a:lstStyle/>
        <a:p>
          <a:r>
            <a:rPr lang="en-US" dirty="0"/>
            <a:t>Almost by necessity, it will be toward high status personas who represent groups with collective goals. </a:t>
          </a:r>
        </a:p>
      </dgm:t>
    </dgm:pt>
    <dgm:pt modelId="{9EF3114D-912E-F149-8091-E9ED199B26B1}" type="parTrans" cxnId="{EB8D4B15-3167-3441-BB3E-78AA7F6A54CA}">
      <dgm:prSet/>
      <dgm:spPr/>
      <dgm:t>
        <a:bodyPr/>
        <a:lstStyle/>
        <a:p>
          <a:endParaRPr lang="en-US"/>
        </a:p>
      </dgm:t>
    </dgm:pt>
    <dgm:pt modelId="{37217814-5FB0-6942-AEFA-323B5E9A8166}" type="sibTrans" cxnId="{EB8D4B15-3167-3441-BB3E-78AA7F6A54CA}">
      <dgm:prSet/>
      <dgm:spPr/>
      <dgm:t>
        <a:bodyPr/>
        <a:lstStyle/>
        <a:p>
          <a:endParaRPr lang="en-US"/>
        </a:p>
      </dgm:t>
    </dgm:pt>
    <dgm:pt modelId="{0930AA50-59CA-BD42-858D-D9A0372FD57A}">
      <dgm:prSet/>
      <dgm:spPr/>
      <dgm:t>
        <a:bodyPr/>
        <a:lstStyle/>
        <a:p>
          <a:r>
            <a:rPr lang="en-US" dirty="0"/>
            <a:t>Users convey passive support for their (now) shared goal. </a:t>
          </a:r>
        </a:p>
      </dgm:t>
    </dgm:pt>
    <dgm:pt modelId="{599A100D-6514-284B-8A71-02111D9C3BEC}" type="parTrans" cxnId="{D9F7697D-193C-AD49-9AE2-38D107B7C5A5}">
      <dgm:prSet/>
      <dgm:spPr/>
      <dgm:t>
        <a:bodyPr/>
        <a:lstStyle/>
        <a:p>
          <a:endParaRPr lang="en-US"/>
        </a:p>
      </dgm:t>
    </dgm:pt>
    <dgm:pt modelId="{176347FB-9B9A-6143-9A35-2B73C96D71DD}" type="sibTrans" cxnId="{D9F7697D-193C-AD49-9AE2-38D107B7C5A5}">
      <dgm:prSet/>
      <dgm:spPr/>
      <dgm:t>
        <a:bodyPr/>
        <a:lstStyle/>
        <a:p>
          <a:endParaRPr lang="en-US"/>
        </a:p>
      </dgm:t>
    </dgm:pt>
    <dgm:pt modelId="{635C07EE-39A0-7E46-8122-DB0C471935E2}">
      <dgm:prSet/>
      <dgm:spPr/>
      <dgm:t>
        <a:bodyPr/>
        <a:lstStyle/>
        <a:p>
          <a:r>
            <a:rPr lang="en-US" dirty="0"/>
            <a:t>Collective goals reinforced relentlessly by algorithms that move high controversy posts to the top of users timelines. </a:t>
          </a:r>
        </a:p>
      </dgm:t>
    </dgm:pt>
    <dgm:pt modelId="{94310F5E-F9B0-1D48-B5DD-9E5C2CB7B07C}" type="parTrans" cxnId="{BF1FDEFE-A872-B54F-8C97-1652E59244A6}">
      <dgm:prSet/>
      <dgm:spPr/>
      <dgm:t>
        <a:bodyPr/>
        <a:lstStyle/>
        <a:p>
          <a:endParaRPr lang="en-US"/>
        </a:p>
      </dgm:t>
    </dgm:pt>
    <dgm:pt modelId="{AAAF70E2-643E-7B47-B933-9D6E1F06F13C}" type="sibTrans" cxnId="{BF1FDEFE-A872-B54F-8C97-1652E59244A6}">
      <dgm:prSet/>
      <dgm:spPr/>
      <dgm:t>
        <a:bodyPr/>
        <a:lstStyle/>
        <a:p>
          <a:endParaRPr lang="en-US"/>
        </a:p>
      </dgm:t>
    </dgm:pt>
    <dgm:pt modelId="{AAD5A983-558C-3749-A460-83C1C127CB90}">
      <dgm:prSet/>
      <dgm:spPr/>
      <dgm:t>
        <a:bodyPr/>
        <a:lstStyle/>
        <a:p>
          <a:r>
            <a:rPr lang="en-US" dirty="0"/>
            <a:t>Shared goals and discourses become largely stable and persistent across a user’s platform experience.</a:t>
          </a:r>
        </a:p>
      </dgm:t>
    </dgm:pt>
    <dgm:pt modelId="{E434DAF1-7FDF-3341-9AED-F5D6196B1C2C}" type="parTrans" cxnId="{5A1B469B-0C77-5645-9151-0DEBC57B61F1}">
      <dgm:prSet/>
      <dgm:spPr/>
    </dgm:pt>
    <dgm:pt modelId="{94FBB3C7-E787-B14E-A8B6-4D92A727CBB2}" type="sibTrans" cxnId="{5A1B469B-0C77-5645-9151-0DEBC57B61F1}">
      <dgm:prSet/>
      <dgm:spPr/>
    </dgm:pt>
    <dgm:pt modelId="{804A557F-6608-4A49-92CB-767F00779838}" type="pres">
      <dgm:prSet presAssocID="{386C48E8-C064-BA4B-81CD-3F94DEB36A54}" presName="Name0" presStyleCnt="0">
        <dgm:presLayoutVars>
          <dgm:dir/>
          <dgm:animLvl val="lvl"/>
          <dgm:resizeHandles val="exact"/>
        </dgm:presLayoutVars>
      </dgm:prSet>
      <dgm:spPr/>
    </dgm:pt>
    <dgm:pt modelId="{39B6A499-D186-BE42-9D6E-8ABEC3771D35}" type="pres">
      <dgm:prSet presAssocID="{884295D9-9FC2-1349-9920-283AB7AC2233}" presName="linNode" presStyleCnt="0"/>
      <dgm:spPr/>
    </dgm:pt>
    <dgm:pt modelId="{C3530C76-FD66-3740-BA9C-09C9824493AC}" type="pres">
      <dgm:prSet presAssocID="{884295D9-9FC2-1349-9920-283AB7AC2233}" presName="parentText" presStyleLbl="node1" presStyleIdx="0" presStyleCnt="2">
        <dgm:presLayoutVars>
          <dgm:chMax val="1"/>
          <dgm:bulletEnabled val="1"/>
        </dgm:presLayoutVars>
      </dgm:prSet>
      <dgm:spPr/>
    </dgm:pt>
    <dgm:pt modelId="{AE635316-08F0-5F44-8DA2-55A3CB20CFFF}" type="pres">
      <dgm:prSet presAssocID="{884295D9-9FC2-1349-9920-283AB7AC2233}" presName="descendantText" presStyleLbl="alignAccFollowNode1" presStyleIdx="0" presStyleCnt="2">
        <dgm:presLayoutVars>
          <dgm:bulletEnabled val="1"/>
        </dgm:presLayoutVars>
      </dgm:prSet>
      <dgm:spPr/>
    </dgm:pt>
    <dgm:pt modelId="{C1AB0D8F-36C6-5E42-82AB-34456192704B}" type="pres">
      <dgm:prSet presAssocID="{0E57E566-A46B-F34E-8CB7-D1A3C73E2B91}" presName="sp" presStyleCnt="0"/>
      <dgm:spPr/>
    </dgm:pt>
    <dgm:pt modelId="{F2F7BACD-E379-334F-ABF9-C6E69263C92F}" type="pres">
      <dgm:prSet presAssocID="{0930AA50-59CA-BD42-858D-D9A0372FD57A}" presName="linNode" presStyleCnt="0"/>
      <dgm:spPr/>
    </dgm:pt>
    <dgm:pt modelId="{3A5494C5-C920-DD44-88D7-13AC8F1B6591}" type="pres">
      <dgm:prSet presAssocID="{0930AA50-59CA-BD42-858D-D9A0372FD57A}" presName="parentText" presStyleLbl="node1" presStyleIdx="1" presStyleCnt="2">
        <dgm:presLayoutVars>
          <dgm:chMax val="1"/>
          <dgm:bulletEnabled val="1"/>
        </dgm:presLayoutVars>
      </dgm:prSet>
      <dgm:spPr/>
    </dgm:pt>
    <dgm:pt modelId="{D7A1D514-0863-9248-B6B6-8BFE9E08045A}" type="pres">
      <dgm:prSet presAssocID="{0930AA50-59CA-BD42-858D-D9A0372FD57A}" presName="descendantText" presStyleLbl="alignAccFollowNode1" presStyleIdx="1" presStyleCnt="2">
        <dgm:presLayoutVars>
          <dgm:bulletEnabled val="1"/>
        </dgm:presLayoutVars>
      </dgm:prSet>
      <dgm:spPr/>
    </dgm:pt>
  </dgm:ptLst>
  <dgm:cxnLst>
    <dgm:cxn modelId="{66744105-022B-1944-A8F2-C7CE30083C2A}" type="presOf" srcId="{635C07EE-39A0-7E46-8122-DB0C471935E2}" destId="{D7A1D514-0863-9248-B6B6-8BFE9E08045A}" srcOrd="0" destOrd="0" presId="urn:microsoft.com/office/officeart/2005/8/layout/vList5"/>
    <dgm:cxn modelId="{EB8D4B15-3167-3441-BB3E-78AA7F6A54CA}" srcId="{884295D9-9FC2-1349-9920-283AB7AC2233}" destId="{936FAB94-EE32-CA49-ADAF-2344376E4B2C}" srcOrd="0" destOrd="0" parTransId="{9EF3114D-912E-F149-8091-E9ED199B26B1}" sibTransId="{37217814-5FB0-6942-AEFA-323B5E9A8166}"/>
    <dgm:cxn modelId="{C29AC92A-AE87-2C48-862E-A14C8D82DF11}" type="presOf" srcId="{386C48E8-C064-BA4B-81CD-3F94DEB36A54}" destId="{804A557F-6608-4A49-92CB-767F00779838}" srcOrd="0" destOrd="0" presId="urn:microsoft.com/office/officeart/2005/8/layout/vList5"/>
    <dgm:cxn modelId="{D9F7697D-193C-AD49-9AE2-38D107B7C5A5}" srcId="{386C48E8-C064-BA4B-81CD-3F94DEB36A54}" destId="{0930AA50-59CA-BD42-858D-D9A0372FD57A}" srcOrd="1" destOrd="0" parTransId="{599A100D-6514-284B-8A71-02111D9C3BEC}" sibTransId="{176347FB-9B9A-6143-9A35-2B73C96D71DD}"/>
    <dgm:cxn modelId="{5A1B469B-0C77-5645-9151-0DEBC57B61F1}" srcId="{0930AA50-59CA-BD42-858D-D9A0372FD57A}" destId="{AAD5A983-558C-3749-A460-83C1C127CB90}" srcOrd="1" destOrd="0" parTransId="{E434DAF1-7FDF-3341-9AED-F5D6196B1C2C}" sibTransId="{94FBB3C7-E787-B14E-A8B6-4D92A727CBB2}"/>
    <dgm:cxn modelId="{8B1295AC-8BC0-9D45-9C78-42BCAC927FE2}" type="presOf" srcId="{884295D9-9FC2-1349-9920-283AB7AC2233}" destId="{C3530C76-FD66-3740-BA9C-09C9824493AC}" srcOrd="0" destOrd="0" presId="urn:microsoft.com/office/officeart/2005/8/layout/vList5"/>
    <dgm:cxn modelId="{2A1285B8-1F92-3841-9AD9-09B4B95C483E}" type="presOf" srcId="{AAD5A983-558C-3749-A460-83C1C127CB90}" destId="{D7A1D514-0863-9248-B6B6-8BFE9E08045A}" srcOrd="0" destOrd="1" presId="urn:microsoft.com/office/officeart/2005/8/layout/vList5"/>
    <dgm:cxn modelId="{238DE1C0-289F-D943-8EBA-759EDD4F7FBE}" type="presOf" srcId="{0930AA50-59CA-BD42-858D-D9A0372FD57A}" destId="{3A5494C5-C920-DD44-88D7-13AC8F1B6591}" srcOrd="0" destOrd="0" presId="urn:microsoft.com/office/officeart/2005/8/layout/vList5"/>
    <dgm:cxn modelId="{80079DC2-0041-E84C-9ADC-61EA410C066F}" srcId="{386C48E8-C064-BA4B-81CD-3F94DEB36A54}" destId="{884295D9-9FC2-1349-9920-283AB7AC2233}" srcOrd="0" destOrd="0" parTransId="{DBEE9853-4C6E-4A40-BD4B-9C6BCA3A2F96}" sibTransId="{0E57E566-A46B-F34E-8CB7-D1A3C73E2B91}"/>
    <dgm:cxn modelId="{AF24F1F6-BBBC-1C41-9205-E671BCB599A9}" type="presOf" srcId="{936FAB94-EE32-CA49-ADAF-2344376E4B2C}" destId="{AE635316-08F0-5F44-8DA2-55A3CB20CFFF}" srcOrd="0" destOrd="0" presId="urn:microsoft.com/office/officeart/2005/8/layout/vList5"/>
    <dgm:cxn modelId="{BF1FDEFE-A872-B54F-8C97-1652E59244A6}" srcId="{0930AA50-59CA-BD42-858D-D9A0372FD57A}" destId="{635C07EE-39A0-7E46-8122-DB0C471935E2}" srcOrd="0" destOrd="0" parTransId="{94310F5E-F9B0-1D48-B5DD-9E5C2CB7B07C}" sibTransId="{AAAF70E2-643E-7B47-B933-9D6E1F06F13C}"/>
    <dgm:cxn modelId="{754CD9C9-CDBA-D241-AA47-4B2D3A9D9B7A}" type="presParOf" srcId="{804A557F-6608-4A49-92CB-767F00779838}" destId="{39B6A499-D186-BE42-9D6E-8ABEC3771D35}" srcOrd="0" destOrd="0" presId="urn:microsoft.com/office/officeart/2005/8/layout/vList5"/>
    <dgm:cxn modelId="{99C8076E-FE99-0844-AF9D-9FE9FAD4F4D7}" type="presParOf" srcId="{39B6A499-D186-BE42-9D6E-8ABEC3771D35}" destId="{C3530C76-FD66-3740-BA9C-09C9824493AC}" srcOrd="0" destOrd="0" presId="urn:microsoft.com/office/officeart/2005/8/layout/vList5"/>
    <dgm:cxn modelId="{1344E004-1572-2244-BEDD-66902E3DF33C}" type="presParOf" srcId="{39B6A499-D186-BE42-9D6E-8ABEC3771D35}" destId="{AE635316-08F0-5F44-8DA2-55A3CB20CFFF}" srcOrd="1" destOrd="0" presId="urn:microsoft.com/office/officeart/2005/8/layout/vList5"/>
    <dgm:cxn modelId="{9E0D653C-69E9-BD47-A4D9-B99D5D39A7C6}" type="presParOf" srcId="{804A557F-6608-4A49-92CB-767F00779838}" destId="{C1AB0D8F-36C6-5E42-82AB-34456192704B}" srcOrd="1" destOrd="0" presId="urn:microsoft.com/office/officeart/2005/8/layout/vList5"/>
    <dgm:cxn modelId="{0A507C06-F312-4E43-A271-DF926BBAF53F}" type="presParOf" srcId="{804A557F-6608-4A49-92CB-767F00779838}" destId="{F2F7BACD-E379-334F-ABF9-C6E69263C92F}" srcOrd="2" destOrd="0" presId="urn:microsoft.com/office/officeart/2005/8/layout/vList5"/>
    <dgm:cxn modelId="{C07C1E39-9F06-0D4A-9433-2D103B0C4404}" type="presParOf" srcId="{F2F7BACD-E379-334F-ABF9-C6E69263C92F}" destId="{3A5494C5-C920-DD44-88D7-13AC8F1B6591}" srcOrd="0" destOrd="0" presId="urn:microsoft.com/office/officeart/2005/8/layout/vList5"/>
    <dgm:cxn modelId="{E45DB104-0BC8-CE41-B538-CCEB64BAEFFF}" type="presParOf" srcId="{F2F7BACD-E379-334F-ABF9-C6E69263C92F}" destId="{D7A1D514-0863-9248-B6B6-8BFE9E08045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C0BDAE-CC18-3E41-8715-A9290AD678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CA930C-4AB1-1748-938E-84B3CD66296B}">
      <dgm:prSet/>
      <dgm:spPr/>
      <dgm:t>
        <a:bodyPr/>
        <a:lstStyle/>
        <a:p>
          <a:r>
            <a:rPr lang="en-US" dirty="0"/>
            <a:t>Premise of informational nudges is that they engage a user’s System 2 cognition, which involves the slow, deliberate processing of information. </a:t>
          </a:r>
        </a:p>
      </dgm:t>
    </dgm:pt>
    <dgm:pt modelId="{A56ACD8E-3163-1F45-BF5E-E6E2DC9FC2F3}" type="parTrans" cxnId="{D788FF28-4629-584A-B79F-DA427E819ED5}">
      <dgm:prSet/>
      <dgm:spPr/>
      <dgm:t>
        <a:bodyPr/>
        <a:lstStyle/>
        <a:p>
          <a:endParaRPr lang="en-US"/>
        </a:p>
      </dgm:t>
    </dgm:pt>
    <dgm:pt modelId="{1A2D99F3-6CA4-AD4C-802D-6D8C1FF364EC}" type="sibTrans" cxnId="{D788FF28-4629-584A-B79F-DA427E819ED5}">
      <dgm:prSet/>
      <dgm:spPr/>
      <dgm:t>
        <a:bodyPr/>
        <a:lstStyle/>
        <a:p>
          <a:endParaRPr lang="en-US"/>
        </a:p>
      </dgm:t>
    </dgm:pt>
    <dgm:pt modelId="{FC5689C6-D3C8-AE49-939B-5F9CDA1F56F2}">
      <dgm:prSet/>
      <dgm:spPr/>
      <dgm:t>
        <a:bodyPr/>
        <a:lstStyle/>
        <a:p>
          <a:r>
            <a:rPr lang="en-US" dirty="0"/>
            <a:t>Assumption: the educating information helps the subject “get where she wants to go.”  </a:t>
          </a:r>
        </a:p>
      </dgm:t>
    </dgm:pt>
    <dgm:pt modelId="{00F1E652-BA37-0945-A665-8FC5FB3A8DA1}" type="parTrans" cxnId="{0879BF32-4D03-5B40-A3AA-77E49DEFE753}">
      <dgm:prSet/>
      <dgm:spPr/>
      <dgm:t>
        <a:bodyPr/>
        <a:lstStyle/>
        <a:p>
          <a:endParaRPr lang="en-US"/>
        </a:p>
      </dgm:t>
    </dgm:pt>
    <dgm:pt modelId="{BC4C4E7A-2E78-DC41-AB73-6F2876C3D68D}" type="sibTrans" cxnId="{0879BF32-4D03-5B40-A3AA-77E49DEFE753}">
      <dgm:prSet/>
      <dgm:spPr/>
      <dgm:t>
        <a:bodyPr/>
        <a:lstStyle/>
        <a:p>
          <a:endParaRPr lang="en-US"/>
        </a:p>
      </dgm:t>
    </dgm:pt>
    <dgm:pt modelId="{C35FC7DA-B0E4-ED40-AD0B-480F2872D562}">
      <dgm:prSet/>
      <dgm:spPr/>
      <dgm:t>
        <a:bodyPr/>
        <a:lstStyle/>
        <a:p>
          <a:r>
            <a:rPr lang="en-US"/>
            <a:t>If the educative nudge is designed to hinder the success of a shared project supported by MC norms, however, the individual’s investment in the shared goal will blunt the impact of the nudge.</a:t>
          </a:r>
        </a:p>
      </dgm:t>
    </dgm:pt>
    <dgm:pt modelId="{E0272F76-848D-AB4B-86DE-66401EBB44CD}" type="parTrans" cxnId="{319E8B73-7820-7249-9AA8-56E6FC25EEEB}">
      <dgm:prSet/>
      <dgm:spPr/>
      <dgm:t>
        <a:bodyPr/>
        <a:lstStyle/>
        <a:p>
          <a:endParaRPr lang="en-US"/>
        </a:p>
      </dgm:t>
    </dgm:pt>
    <dgm:pt modelId="{BCAA746C-B76E-B04A-899C-84049BDCF1FF}" type="sibTrans" cxnId="{319E8B73-7820-7249-9AA8-56E6FC25EEEB}">
      <dgm:prSet/>
      <dgm:spPr/>
      <dgm:t>
        <a:bodyPr/>
        <a:lstStyle/>
        <a:p>
          <a:endParaRPr lang="en-US"/>
        </a:p>
      </dgm:t>
    </dgm:pt>
    <dgm:pt modelId="{C73A2598-BDA3-9544-9280-64CA56736458}">
      <dgm:prSet/>
      <dgm:spPr/>
      <dgm:t>
        <a:bodyPr/>
        <a:lstStyle/>
        <a:p>
          <a:r>
            <a:rPr lang="en-US" dirty="0"/>
            <a:t>Individual has already decided where they want to go</a:t>
          </a:r>
        </a:p>
      </dgm:t>
    </dgm:pt>
    <dgm:pt modelId="{33542454-D047-C149-BE77-C02BED5AE215}" type="parTrans" cxnId="{519F1477-CE9E-2C49-83F9-6FB25FC9BB58}">
      <dgm:prSet/>
      <dgm:spPr/>
      <dgm:t>
        <a:bodyPr/>
        <a:lstStyle/>
        <a:p>
          <a:endParaRPr lang="en-US"/>
        </a:p>
      </dgm:t>
    </dgm:pt>
    <dgm:pt modelId="{3D01CA45-7456-1A4E-86AE-7F1F6B677762}" type="sibTrans" cxnId="{519F1477-CE9E-2C49-83F9-6FB25FC9BB58}">
      <dgm:prSet/>
      <dgm:spPr/>
      <dgm:t>
        <a:bodyPr/>
        <a:lstStyle/>
        <a:p>
          <a:endParaRPr lang="en-US"/>
        </a:p>
      </dgm:t>
    </dgm:pt>
    <dgm:pt modelId="{154B6F81-8549-DE4C-9BEE-EEE0A1EED9AA}" type="pres">
      <dgm:prSet presAssocID="{D4C0BDAE-CC18-3E41-8715-A9290AD678D6}" presName="linear" presStyleCnt="0">
        <dgm:presLayoutVars>
          <dgm:animLvl val="lvl"/>
          <dgm:resizeHandles val="exact"/>
        </dgm:presLayoutVars>
      </dgm:prSet>
      <dgm:spPr/>
    </dgm:pt>
    <dgm:pt modelId="{749AFADA-A0E9-4A4A-B96F-C5F91E278A66}" type="pres">
      <dgm:prSet presAssocID="{98CA930C-4AB1-1748-938E-84B3CD66296B}" presName="parentText" presStyleLbl="node1" presStyleIdx="0" presStyleCnt="2">
        <dgm:presLayoutVars>
          <dgm:chMax val="0"/>
          <dgm:bulletEnabled val="1"/>
        </dgm:presLayoutVars>
      </dgm:prSet>
      <dgm:spPr/>
    </dgm:pt>
    <dgm:pt modelId="{4C857FAD-55FD-3541-9492-CAB567EADA76}" type="pres">
      <dgm:prSet presAssocID="{98CA930C-4AB1-1748-938E-84B3CD66296B}" presName="childText" presStyleLbl="revTx" presStyleIdx="0" presStyleCnt="2">
        <dgm:presLayoutVars>
          <dgm:bulletEnabled val="1"/>
        </dgm:presLayoutVars>
      </dgm:prSet>
      <dgm:spPr/>
    </dgm:pt>
    <dgm:pt modelId="{167EA2D2-5D06-AA4B-8F15-09F584B3E32C}" type="pres">
      <dgm:prSet presAssocID="{C35FC7DA-B0E4-ED40-AD0B-480F2872D562}" presName="parentText" presStyleLbl="node1" presStyleIdx="1" presStyleCnt="2">
        <dgm:presLayoutVars>
          <dgm:chMax val="0"/>
          <dgm:bulletEnabled val="1"/>
        </dgm:presLayoutVars>
      </dgm:prSet>
      <dgm:spPr/>
    </dgm:pt>
    <dgm:pt modelId="{21A8F4B8-B386-2F44-BCCD-AFB10195AA58}" type="pres">
      <dgm:prSet presAssocID="{C35FC7DA-B0E4-ED40-AD0B-480F2872D562}" presName="childText" presStyleLbl="revTx" presStyleIdx="1" presStyleCnt="2">
        <dgm:presLayoutVars>
          <dgm:bulletEnabled val="1"/>
        </dgm:presLayoutVars>
      </dgm:prSet>
      <dgm:spPr/>
    </dgm:pt>
  </dgm:ptLst>
  <dgm:cxnLst>
    <dgm:cxn modelId="{423D320F-C9A9-F149-86C1-4FBD156654D5}" type="presOf" srcId="{C73A2598-BDA3-9544-9280-64CA56736458}" destId="{21A8F4B8-B386-2F44-BCCD-AFB10195AA58}" srcOrd="0" destOrd="0" presId="urn:microsoft.com/office/officeart/2005/8/layout/vList2"/>
    <dgm:cxn modelId="{D788FF28-4629-584A-B79F-DA427E819ED5}" srcId="{D4C0BDAE-CC18-3E41-8715-A9290AD678D6}" destId="{98CA930C-4AB1-1748-938E-84B3CD66296B}" srcOrd="0" destOrd="0" parTransId="{A56ACD8E-3163-1F45-BF5E-E6E2DC9FC2F3}" sibTransId="{1A2D99F3-6CA4-AD4C-802D-6D8C1FF364EC}"/>
    <dgm:cxn modelId="{0879BF32-4D03-5B40-A3AA-77E49DEFE753}" srcId="{98CA930C-4AB1-1748-938E-84B3CD66296B}" destId="{FC5689C6-D3C8-AE49-939B-5F9CDA1F56F2}" srcOrd="0" destOrd="0" parTransId="{00F1E652-BA37-0945-A665-8FC5FB3A8DA1}" sibTransId="{BC4C4E7A-2E78-DC41-AB73-6F2876C3D68D}"/>
    <dgm:cxn modelId="{247EA467-1E35-8C4B-B2F9-8694BAA54A66}" type="presOf" srcId="{C35FC7DA-B0E4-ED40-AD0B-480F2872D562}" destId="{167EA2D2-5D06-AA4B-8F15-09F584B3E32C}" srcOrd="0" destOrd="0" presId="urn:microsoft.com/office/officeart/2005/8/layout/vList2"/>
    <dgm:cxn modelId="{66D48C6B-1A68-0D47-87CA-EE699ED25D0C}" type="presOf" srcId="{D4C0BDAE-CC18-3E41-8715-A9290AD678D6}" destId="{154B6F81-8549-DE4C-9BEE-EEE0A1EED9AA}" srcOrd="0" destOrd="0" presId="urn:microsoft.com/office/officeart/2005/8/layout/vList2"/>
    <dgm:cxn modelId="{319E8B73-7820-7249-9AA8-56E6FC25EEEB}" srcId="{D4C0BDAE-CC18-3E41-8715-A9290AD678D6}" destId="{C35FC7DA-B0E4-ED40-AD0B-480F2872D562}" srcOrd="1" destOrd="0" parTransId="{E0272F76-848D-AB4B-86DE-66401EBB44CD}" sibTransId="{BCAA746C-B76E-B04A-899C-84049BDCF1FF}"/>
    <dgm:cxn modelId="{519F1477-CE9E-2C49-83F9-6FB25FC9BB58}" srcId="{C35FC7DA-B0E4-ED40-AD0B-480F2872D562}" destId="{C73A2598-BDA3-9544-9280-64CA56736458}" srcOrd="0" destOrd="0" parTransId="{33542454-D047-C149-BE77-C02BED5AE215}" sibTransId="{3D01CA45-7456-1A4E-86AE-7F1F6B677762}"/>
    <dgm:cxn modelId="{6202388C-3001-724F-A97D-741E302FE251}" type="presOf" srcId="{FC5689C6-D3C8-AE49-939B-5F9CDA1F56F2}" destId="{4C857FAD-55FD-3541-9492-CAB567EADA76}" srcOrd="0" destOrd="0" presId="urn:microsoft.com/office/officeart/2005/8/layout/vList2"/>
    <dgm:cxn modelId="{7C5176DC-9488-6E42-99AB-E1E9E0965923}" type="presOf" srcId="{98CA930C-4AB1-1748-938E-84B3CD66296B}" destId="{749AFADA-A0E9-4A4A-B96F-C5F91E278A66}" srcOrd="0" destOrd="0" presId="urn:microsoft.com/office/officeart/2005/8/layout/vList2"/>
    <dgm:cxn modelId="{67FB351D-E2A9-6045-8C23-C2689C4A5991}" type="presParOf" srcId="{154B6F81-8549-DE4C-9BEE-EEE0A1EED9AA}" destId="{749AFADA-A0E9-4A4A-B96F-C5F91E278A66}" srcOrd="0" destOrd="0" presId="urn:microsoft.com/office/officeart/2005/8/layout/vList2"/>
    <dgm:cxn modelId="{E3512C19-E62B-6345-A0F0-0F65A8ADE584}" type="presParOf" srcId="{154B6F81-8549-DE4C-9BEE-EEE0A1EED9AA}" destId="{4C857FAD-55FD-3541-9492-CAB567EADA76}" srcOrd="1" destOrd="0" presId="urn:microsoft.com/office/officeart/2005/8/layout/vList2"/>
    <dgm:cxn modelId="{17B6FCCA-D187-A04D-98BE-1585F515535D}" type="presParOf" srcId="{154B6F81-8549-DE4C-9BEE-EEE0A1EED9AA}" destId="{167EA2D2-5D06-AA4B-8F15-09F584B3E32C}" srcOrd="2" destOrd="0" presId="urn:microsoft.com/office/officeart/2005/8/layout/vList2"/>
    <dgm:cxn modelId="{AF529D5C-6F20-524C-93FB-0B12DB927910}" type="presParOf" srcId="{154B6F81-8549-DE4C-9BEE-EEE0A1EED9AA}" destId="{21A8F4B8-B386-2F44-BCCD-AFB10195AA5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E6A27-15E9-B048-81F3-725ED448F0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9D6158-248E-4548-86D4-7FAB70E4854B}">
      <dgm:prSet/>
      <dgm:spPr/>
      <dgm:t>
        <a:bodyPr/>
        <a:lstStyle/>
        <a:p>
          <a:r>
            <a:rPr lang="en-US" dirty="0"/>
            <a:t>Biases in reasoning</a:t>
          </a:r>
        </a:p>
      </dgm:t>
    </dgm:pt>
    <dgm:pt modelId="{DCB45538-2CB0-914B-BE24-9FBAB3165F98}" type="parTrans" cxnId="{1BD4BF6C-FA16-2F40-A340-8E58EF98855A}">
      <dgm:prSet/>
      <dgm:spPr/>
      <dgm:t>
        <a:bodyPr/>
        <a:lstStyle/>
        <a:p>
          <a:endParaRPr lang="en-US"/>
        </a:p>
      </dgm:t>
    </dgm:pt>
    <dgm:pt modelId="{60C79582-3301-D34A-9CC0-643B2C3AD4BE}" type="sibTrans" cxnId="{1BD4BF6C-FA16-2F40-A340-8E58EF98855A}">
      <dgm:prSet/>
      <dgm:spPr/>
      <dgm:t>
        <a:bodyPr/>
        <a:lstStyle/>
        <a:p>
          <a:endParaRPr lang="en-US"/>
        </a:p>
      </dgm:t>
    </dgm:pt>
    <dgm:pt modelId="{E05A5E78-9BC2-7F44-9893-45FB2653AB0B}">
      <dgm:prSet/>
      <dgm:spPr/>
      <dgm:t>
        <a:bodyPr/>
        <a:lstStyle/>
        <a:p>
          <a:r>
            <a:rPr lang="en-US" dirty="0"/>
            <a:t>Diminishing critical thinking and analysis</a:t>
          </a:r>
        </a:p>
      </dgm:t>
    </dgm:pt>
    <dgm:pt modelId="{98FBD8B1-A227-644B-AC16-DC22B8A36F3D}" type="parTrans" cxnId="{D5777F51-810D-B741-8235-7C4F2ABD8D7E}">
      <dgm:prSet/>
      <dgm:spPr/>
      <dgm:t>
        <a:bodyPr/>
        <a:lstStyle/>
        <a:p>
          <a:endParaRPr lang="en-US"/>
        </a:p>
      </dgm:t>
    </dgm:pt>
    <dgm:pt modelId="{93E5A3D3-82E6-7D4B-A592-B584D38C4A09}" type="sibTrans" cxnId="{D5777F51-810D-B741-8235-7C4F2ABD8D7E}">
      <dgm:prSet/>
      <dgm:spPr/>
      <dgm:t>
        <a:bodyPr/>
        <a:lstStyle/>
        <a:p>
          <a:endParaRPr lang="en-US"/>
        </a:p>
      </dgm:t>
    </dgm:pt>
    <dgm:pt modelId="{C1243644-DBFD-A646-8A4F-79C6663AF275}">
      <dgm:prSet/>
      <dgm:spPr/>
      <dgm:t>
        <a:bodyPr/>
        <a:lstStyle/>
        <a:p>
          <a:r>
            <a:rPr lang="en-US" dirty="0"/>
            <a:t>Exposing individuals to covert exploitation</a:t>
          </a:r>
        </a:p>
      </dgm:t>
    </dgm:pt>
    <dgm:pt modelId="{4E5F7A4B-A29D-1A45-87F4-279F3F22C30A}" type="parTrans" cxnId="{3BC443A4-4B24-1E44-BC3D-52B8C9DC366F}">
      <dgm:prSet/>
      <dgm:spPr/>
      <dgm:t>
        <a:bodyPr/>
        <a:lstStyle/>
        <a:p>
          <a:endParaRPr lang="en-US"/>
        </a:p>
      </dgm:t>
    </dgm:pt>
    <dgm:pt modelId="{7E93DDD5-C669-D84E-8528-EECF988465B7}" type="sibTrans" cxnId="{3BC443A4-4B24-1E44-BC3D-52B8C9DC366F}">
      <dgm:prSet/>
      <dgm:spPr/>
      <dgm:t>
        <a:bodyPr/>
        <a:lstStyle/>
        <a:p>
          <a:endParaRPr lang="en-US"/>
        </a:p>
      </dgm:t>
    </dgm:pt>
    <dgm:pt modelId="{63EAC7F2-E56A-E348-97FD-6172F8CB5124}">
      <dgm:prSet/>
      <dgm:spPr/>
      <dgm:t>
        <a:bodyPr/>
        <a:lstStyle/>
        <a:p>
          <a:r>
            <a:rPr lang="en-US" b="0" dirty="0"/>
            <a:t>Eroding Cognitive Performance</a:t>
          </a:r>
        </a:p>
      </dgm:t>
    </dgm:pt>
    <dgm:pt modelId="{E903297B-F67C-5440-A3D5-13BF8CC9C2D3}" type="sibTrans" cxnId="{8BC43B80-1424-4441-BC21-AAC92F9EEF77}">
      <dgm:prSet/>
      <dgm:spPr/>
      <dgm:t>
        <a:bodyPr/>
        <a:lstStyle/>
        <a:p>
          <a:endParaRPr lang="en-US"/>
        </a:p>
      </dgm:t>
    </dgm:pt>
    <dgm:pt modelId="{BBF58FD0-6706-FD4D-B23E-F6F5CB73D0B5}" type="parTrans" cxnId="{8BC43B80-1424-4441-BC21-AAC92F9EEF77}">
      <dgm:prSet/>
      <dgm:spPr/>
      <dgm:t>
        <a:bodyPr/>
        <a:lstStyle/>
        <a:p>
          <a:endParaRPr lang="en-US"/>
        </a:p>
      </dgm:t>
    </dgm:pt>
    <dgm:pt modelId="{0973E722-1B31-6A4C-8AC6-B9E1B403B897}">
      <dgm:prSet/>
      <dgm:spPr/>
      <dgm:t>
        <a:bodyPr/>
        <a:lstStyle/>
        <a:p>
          <a:r>
            <a:rPr lang="en-US" dirty="0"/>
            <a:t>Net effect</a:t>
          </a:r>
        </a:p>
      </dgm:t>
    </dgm:pt>
    <dgm:pt modelId="{4B2D4BDB-DC41-B242-8B13-C1F44C2B6052}" type="parTrans" cxnId="{E1D02C98-1D08-DD4C-B309-3696A4AB08A8}">
      <dgm:prSet/>
      <dgm:spPr/>
      <dgm:t>
        <a:bodyPr/>
        <a:lstStyle/>
        <a:p>
          <a:endParaRPr lang="en-US"/>
        </a:p>
      </dgm:t>
    </dgm:pt>
    <dgm:pt modelId="{597EFCA2-AA47-D941-9373-9AF744B500E9}" type="sibTrans" cxnId="{E1D02C98-1D08-DD4C-B309-3696A4AB08A8}">
      <dgm:prSet/>
      <dgm:spPr/>
      <dgm:t>
        <a:bodyPr/>
        <a:lstStyle/>
        <a:p>
          <a:endParaRPr lang="en-US"/>
        </a:p>
      </dgm:t>
    </dgm:pt>
    <dgm:pt modelId="{3F8C2B0D-B272-6748-8933-F9D71E561A3D}">
      <dgm:prSet/>
      <dgm:spPr/>
      <dgm:t>
        <a:bodyPr/>
        <a:lstStyle/>
        <a:p>
          <a:r>
            <a:rPr lang="en-US" dirty="0"/>
            <a:t>Slack in </a:t>
          </a:r>
          <a:r>
            <a:rPr lang="en-US" dirty="0" err="1"/>
            <a:t>DoF</a:t>
          </a:r>
          <a:endParaRPr lang="en-US" dirty="0"/>
        </a:p>
      </dgm:t>
    </dgm:pt>
    <dgm:pt modelId="{6DA53BD7-604F-1345-AE9E-3C402CF9C18E}" type="parTrans" cxnId="{54705CFD-F5AE-6849-A193-070CD6FD315A}">
      <dgm:prSet/>
      <dgm:spPr/>
      <dgm:t>
        <a:bodyPr/>
        <a:lstStyle/>
        <a:p>
          <a:endParaRPr lang="en-US"/>
        </a:p>
      </dgm:t>
    </dgm:pt>
    <dgm:pt modelId="{71F022FF-0935-2F40-9E21-1A9CFF7FB830}" type="sibTrans" cxnId="{54705CFD-F5AE-6849-A193-070CD6FD315A}">
      <dgm:prSet/>
      <dgm:spPr/>
      <dgm:t>
        <a:bodyPr/>
        <a:lstStyle/>
        <a:p>
          <a:endParaRPr lang="en-US"/>
        </a:p>
      </dgm:t>
    </dgm:pt>
    <dgm:pt modelId="{1C9DD253-619F-3C40-8285-92946AEF9168}">
      <dgm:prSet/>
      <dgm:spPr/>
      <dgm:t>
        <a:bodyPr/>
        <a:lstStyle/>
        <a:p>
          <a:r>
            <a:rPr lang="en-US" dirty="0"/>
            <a:t>Bad decision-making, bad outcomes</a:t>
          </a:r>
        </a:p>
      </dgm:t>
    </dgm:pt>
    <dgm:pt modelId="{FDA928FA-389B-6B4D-8D0A-1F69107040C5}" type="parTrans" cxnId="{698B1567-3556-5B45-844D-86893FE2F4BF}">
      <dgm:prSet/>
      <dgm:spPr/>
      <dgm:t>
        <a:bodyPr/>
        <a:lstStyle/>
        <a:p>
          <a:endParaRPr lang="en-US"/>
        </a:p>
      </dgm:t>
    </dgm:pt>
    <dgm:pt modelId="{E0506E90-09CD-C243-9C89-877A5F274BC8}" type="sibTrans" cxnId="{698B1567-3556-5B45-844D-86893FE2F4BF}">
      <dgm:prSet/>
      <dgm:spPr/>
      <dgm:t>
        <a:bodyPr/>
        <a:lstStyle/>
        <a:p>
          <a:endParaRPr lang="en-US"/>
        </a:p>
      </dgm:t>
    </dgm:pt>
    <dgm:pt modelId="{CD46FF7B-2575-4F40-903B-14D0F3FB6246}" type="pres">
      <dgm:prSet presAssocID="{32EE6A27-15E9-B048-81F3-725ED448F0B2}" presName="linear" presStyleCnt="0">
        <dgm:presLayoutVars>
          <dgm:animLvl val="lvl"/>
          <dgm:resizeHandles val="exact"/>
        </dgm:presLayoutVars>
      </dgm:prSet>
      <dgm:spPr/>
    </dgm:pt>
    <dgm:pt modelId="{A632A833-04B3-4B42-BD67-9F364F90CC40}" type="pres">
      <dgm:prSet presAssocID="{63EAC7F2-E56A-E348-97FD-6172F8CB5124}" presName="parentText" presStyleLbl="node1" presStyleIdx="0" presStyleCnt="2">
        <dgm:presLayoutVars>
          <dgm:chMax val="0"/>
          <dgm:bulletEnabled val="1"/>
        </dgm:presLayoutVars>
      </dgm:prSet>
      <dgm:spPr/>
    </dgm:pt>
    <dgm:pt modelId="{794B966B-D7BF-E445-9E56-9E4990C95555}" type="pres">
      <dgm:prSet presAssocID="{63EAC7F2-E56A-E348-97FD-6172F8CB5124}" presName="childText" presStyleLbl="revTx" presStyleIdx="0" presStyleCnt="2">
        <dgm:presLayoutVars>
          <dgm:bulletEnabled val="1"/>
        </dgm:presLayoutVars>
      </dgm:prSet>
      <dgm:spPr/>
    </dgm:pt>
    <dgm:pt modelId="{D0F114C4-5697-5741-B4F1-2F81854968F4}" type="pres">
      <dgm:prSet presAssocID="{0973E722-1B31-6A4C-8AC6-B9E1B403B897}" presName="parentText" presStyleLbl="node1" presStyleIdx="1" presStyleCnt="2">
        <dgm:presLayoutVars>
          <dgm:chMax val="0"/>
          <dgm:bulletEnabled val="1"/>
        </dgm:presLayoutVars>
      </dgm:prSet>
      <dgm:spPr/>
    </dgm:pt>
    <dgm:pt modelId="{0941BFFF-D622-C24C-ACA7-85BD8FCE38FF}" type="pres">
      <dgm:prSet presAssocID="{0973E722-1B31-6A4C-8AC6-B9E1B403B897}" presName="childText" presStyleLbl="revTx" presStyleIdx="1" presStyleCnt="2">
        <dgm:presLayoutVars>
          <dgm:bulletEnabled val="1"/>
        </dgm:presLayoutVars>
      </dgm:prSet>
      <dgm:spPr/>
    </dgm:pt>
  </dgm:ptLst>
  <dgm:cxnLst>
    <dgm:cxn modelId="{0E7CC31F-7154-484C-8EF6-92D88ABD43B0}" type="presOf" srcId="{3F8C2B0D-B272-6748-8933-F9D71E561A3D}" destId="{0941BFFF-D622-C24C-ACA7-85BD8FCE38FF}" srcOrd="0" destOrd="0" presId="urn:microsoft.com/office/officeart/2005/8/layout/vList2"/>
    <dgm:cxn modelId="{D5777F51-810D-B741-8235-7C4F2ABD8D7E}" srcId="{63EAC7F2-E56A-E348-97FD-6172F8CB5124}" destId="{E05A5E78-9BC2-7F44-9893-45FB2653AB0B}" srcOrd="1" destOrd="0" parTransId="{98FBD8B1-A227-644B-AC16-DC22B8A36F3D}" sibTransId="{93E5A3D3-82E6-7D4B-A592-B584D38C4A09}"/>
    <dgm:cxn modelId="{EFE6F456-F25D-7249-A2F4-7353A2A5EAB0}" type="presOf" srcId="{1C9DD253-619F-3C40-8285-92946AEF9168}" destId="{0941BFFF-D622-C24C-ACA7-85BD8FCE38FF}" srcOrd="0" destOrd="1" presId="urn:microsoft.com/office/officeart/2005/8/layout/vList2"/>
    <dgm:cxn modelId="{8F16855E-69B1-E74C-A2DD-877BDC88CFAC}" type="presOf" srcId="{0973E722-1B31-6A4C-8AC6-B9E1B403B897}" destId="{D0F114C4-5697-5741-B4F1-2F81854968F4}" srcOrd="0" destOrd="0" presId="urn:microsoft.com/office/officeart/2005/8/layout/vList2"/>
    <dgm:cxn modelId="{698B1567-3556-5B45-844D-86893FE2F4BF}" srcId="{0973E722-1B31-6A4C-8AC6-B9E1B403B897}" destId="{1C9DD253-619F-3C40-8285-92946AEF9168}" srcOrd="1" destOrd="0" parTransId="{FDA928FA-389B-6B4D-8D0A-1F69107040C5}" sibTransId="{E0506E90-09CD-C243-9C89-877A5F274BC8}"/>
    <dgm:cxn modelId="{1BD4BF6C-FA16-2F40-A340-8E58EF98855A}" srcId="{63EAC7F2-E56A-E348-97FD-6172F8CB5124}" destId="{559D6158-248E-4548-86D4-7FAB70E4854B}" srcOrd="0" destOrd="0" parTransId="{DCB45538-2CB0-914B-BE24-9FBAB3165F98}" sibTransId="{60C79582-3301-D34A-9CC0-643B2C3AD4BE}"/>
    <dgm:cxn modelId="{8BC43B80-1424-4441-BC21-AAC92F9EEF77}" srcId="{32EE6A27-15E9-B048-81F3-725ED448F0B2}" destId="{63EAC7F2-E56A-E348-97FD-6172F8CB5124}" srcOrd="0" destOrd="0" parTransId="{BBF58FD0-6706-FD4D-B23E-F6F5CB73D0B5}" sibTransId="{E903297B-F67C-5440-A3D5-13BF8CC9C2D3}"/>
    <dgm:cxn modelId="{E1D02C98-1D08-DD4C-B309-3696A4AB08A8}" srcId="{32EE6A27-15E9-B048-81F3-725ED448F0B2}" destId="{0973E722-1B31-6A4C-8AC6-B9E1B403B897}" srcOrd="1" destOrd="0" parTransId="{4B2D4BDB-DC41-B242-8B13-C1F44C2B6052}" sibTransId="{597EFCA2-AA47-D941-9373-9AF744B500E9}"/>
    <dgm:cxn modelId="{3BC443A4-4B24-1E44-BC3D-52B8C9DC366F}" srcId="{63EAC7F2-E56A-E348-97FD-6172F8CB5124}" destId="{C1243644-DBFD-A646-8A4F-79C6663AF275}" srcOrd="2" destOrd="0" parTransId="{4E5F7A4B-A29D-1A45-87F4-279F3F22C30A}" sibTransId="{7E93DDD5-C669-D84E-8528-EECF988465B7}"/>
    <dgm:cxn modelId="{BFC35BAD-B0F8-4641-82C3-D91A93AC72C3}" type="presOf" srcId="{32EE6A27-15E9-B048-81F3-725ED448F0B2}" destId="{CD46FF7B-2575-4F40-903B-14D0F3FB6246}" srcOrd="0" destOrd="0" presId="urn:microsoft.com/office/officeart/2005/8/layout/vList2"/>
    <dgm:cxn modelId="{B875C5C8-E330-1B49-BB76-6E9C85B4F747}" type="presOf" srcId="{C1243644-DBFD-A646-8A4F-79C6663AF275}" destId="{794B966B-D7BF-E445-9E56-9E4990C95555}" srcOrd="0" destOrd="2" presId="urn:microsoft.com/office/officeart/2005/8/layout/vList2"/>
    <dgm:cxn modelId="{51A9D7D7-B254-5F48-B1CF-578F0E43B604}" type="presOf" srcId="{E05A5E78-9BC2-7F44-9893-45FB2653AB0B}" destId="{794B966B-D7BF-E445-9E56-9E4990C95555}" srcOrd="0" destOrd="1" presId="urn:microsoft.com/office/officeart/2005/8/layout/vList2"/>
    <dgm:cxn modelId="{430B38DD-3E27-1D4A-9C76-DDCCD1C797BD}" type="presOf" srcId="{63EAC7F2-E56A-E348-97FD-6172F8CB5124}" destId="{A632A833-04B3-4B42-BD67-9F364F90CC40}" srcOrd="0" destOrd="0" presId="urn:microsoft.com/office/officeart/2005/8/layout/vList2"/>
    <dgm:cxn modelId="{2DA290ED-90E7-6740-A599-FE13BA582C40}" type="presOf" srcId="{559D6158-248E-4548-86D4-7FAB70E4854B}" destId="{794B966B-D7BF-E445-9E56-9E4990C95555}" srcOrd="0" destOrd="0" presId="urn:microsoft.com/office/officeart/2005/8/layout/vList2"/>
    <dgm:cxn modelId="{54705CFD-F5AE-6849-A193-070CD6FD315A}" srcId="{0973E722-1B31-6A4C-8AC6-B9E1B403B897}" destId="{3F8C2B0D-B272-6748-8933-F9D71E561A3D}" srcOrd="0" destOrd="0" parTransId="{6DA53BD7-604F-1345-AE9E-3C402CF9C18E}" sibTransId="{71F022FF-0935-2F40-9E21-1A9CFF7FB830}"/>
    <dgm:cxn modelId="{FE98BC37-1FBF-7A40-8B42-3085B656765B}" type="presParOf" srcId="{CD46FF7B-2575-4F40-903B-14D0F3FB6246}" destId="{A632A833-04B3-4B42-BD67-9F364F90CC40}" srcOrd="0" destOrd="0" presId="urn:microsoft.com/office/officeart/2005/8/layout/vList2"/>
    <dgm:cxn modelId="{D58C6B09-60E4-4040-8E04-A9A94EF28A76}" type="presParOf" srcId="{CD46FF7B-2575-4F40-903B-14D0F3FB6246}" destId="{794B966B-D7BF-E445-9E56-9E4990C95555}" srcOrd="1" destOrd="0" presId="urn:microsoft.com/office/officeart/2005/8/layout/vList2"/>
    <dgm:cxn modelId="{44C689EF-0C39-F642-ABB1-FBAD3A5BD3F7}" type="presParOf" srcId="{CD46FF7B-2575-4F40-903B-14D0F3FB6246}" destId="{D0F114C4-5697-5741-B4F1-2F81854968F4}" srcOrd="2" destOrd="0" presId="urn:microsoft.com/office/officeart/2005/8/layout/vList2"/>
    <dgm:cxn modelId="{9D975A09-0223-BB49-A62E-F2EA3ED740D5}" type="presParOf" srcId="{CD46FF7B-2575-4F40-903B-14D0F3FB6246}" destId="{0941BFFF-D622-C24C-ACA7-85BD8FCE38F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052AFF-A915-8E43-BD78-D6CEEDA9027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08A540-16B8-BB41-846C-58B9B5E20405}">
      <dgm:prSet/>
      <dgm:spPr/>
      <dgm:t>
        <a:bodyPr/>
        <a:lstStyle/>
        <a:p>
          <a:r>
            <a:rPr lang="en-US" b="1" dirty="0"/>
            <a:t>from decreased cognitive performance </a:t>
          </a:r>
          <a:endParaRPr lang="en-US" dirty="0"/>
        </a:p>
      </dgm:t>
    </dgm:pt>
    <dgm:pt modelId="{FDEAECF6-1D7D-1646-9945-50ABAFB4E1CB}" type="parTrans" cxnId="{E7EF8E5D-E01B-FB44-9E24-48129FD3A289}">
      <dgm:prSet/>
      <dgm:spPr/>
      <dgm:t>
        <a:bodyPr/>
        <a:lstStyle/>
        <a:p>
          <a:endParaRPr lang="en-US"/>
        </a:p>
      </dgm:t>
    </dgm:pt>
    <dgm:pt modelId="{7F1F1CCA-1E80-C64A-AFB4-2A89C13BFBE5}" type="sibTrans" cxnId="{E7EF8E5D-E01B-FB44-9E24-48129FD3A289}">
      <dgm:prSet/>
      <dgm:spPr/>
      <dgm:t>
        <a:bodyPr/>
        <a:lstStyle/>
        <a:p>
          <a:endParaRPr lang="en-US"/>
        </a:p>
      </dgm:t>
    </dgm:pt>
    <dgm:pt modelId="{6138B5AE-09F5-024A-9C84-E37C7CEA6F39}">
      <dgm:prSet/>
      <dgm:spPr/>
      <dgm:t>
        <a:bodyPr/>
        <a:lstStyle/>
        <a:p>
          <a:r>
            <a:rPr lang="en-US" dirty="0"/>
            <a:t>Too much or too little </a:t>
          </a:r>
          <a:r>
            <a:rPr lang="en-US" b="1" dirty="0"/>
            <a:t>trust</a:t>
          </a:r>
          <a:endParaRPr lang="en-US" dirty="0"/>
        </a:p>
      </dgm:t>
    </dgm:pt>
    <dgm:pt modelId="{91CEE4E1-8C5C-EB49-92EE-28BB16DC8425}" type="parTrans" cxnId="{57070227-648D-1E40-9852-575544B7001D}">
      <dgm:prSet/>
      <dgm:spPr/>
      <dgm:t>
        <a:bodyPr/>
        <a:lstStyle/>
        <a:p>
          <a:endParaRPr lang="en-US"/>
        </a:p>
      </dgm:t>
    </dgm:pt>
    <dgm:pt modelId="{AB3E0A69-414A-3D4A-924B-B8806398ABDE}" type="sibTrans" cxnId="{57070227-648D-1E40-9852-575544B7001D}">
      <dgm:prSet/>
      <dgm:spPr/>
      <dgm:t>
        <a:bodyPr/>
        <a:lstStyle/>
        <a:p>
          <a:endParaRPr lang="en-US"/>
        </a:p>
      </dgm:t>
    </dgm:pt>
    <dgm:pt modelId="{90619010-96F5-8A42-8D5F-8028413EA9D9}">
      <dgm:prSet/>
      <dgm:spPr/>
      <dgm:t>
        <a:bodyPr/>
        <a:lstStyle/>
        <a:p>
          <a:r>
            <a:rPr lang="en-US" dirty="0"/>
            <a:t>Confusion around </a:t>
          </a:r>
          <a:r>
            <a:rPr lang="en-US" b="1" dirty="0"/>
            <a:t>identity</a:t>
          </a:r>
          <a:endParaRPr lang="en-US" dirty="0"/>
        </a:p>
      </dgm:t>
    </dgm:pt>
    <dgm:pt modelId="{BC75EFC6-09AA-9943-9911-99FDB65DED1D}" type="parTrans" cxnId="{74AE6986-B100-AD4A-AA3E-87936E85F443}">
      <dgm:prSet/>
      <dgm:spPr/>
      <dgm:t>
        <a:bodyPr/>
        <a:lstStyle/>
        <a:p>
          <a:endParaRPr lang="en-US"/>
        </a:p>
      </dgm:t>
    </dgm:pt>
    <dgm:pt modelId="{9DCBA6CA-F2F6-2A48-A86C-D727A55E2888}" type="sibTrans" cxnId="{74AE6986-B100-AD4A-AA3E-87936E85F443}">
      <dgm:prSet/>
      <dgm:spPr/>
      <dgm:t>
        <a:bodyPr/>
        <a:lstStyle/>
        <a:p>
          <a:endParaRPr lang="en-US"/>
        </a:p>
      </dgm:t>
    </dgm:pt>
    <dgm:pt modelId="{6E52EBAF-542B-524C-9F3B-BEC905F040B8}">
      <dgm:prSet/>
      <dgm:spPr/>
      <dgm:t>
        <a:bodyPr/>
        <a:lstStyle/>
        <a:p>
          <a:r>
            <a:rPr lang="en-US" dirty="0"/>
            <a:t>Too much or too little deference to </a:t>
          </a:r>
          <a:r>
            <a:rPr lang="en-US" b="1" dirty="0"/>
            <a:t>authority and expertise</a:t>
          </a:r>
          <a:endParaRPr lang="en-US" dirty="0"/>
        </a:p>
      </dgm:t>
    </dgm:pt>
    <dgm:pt modelId="{578C71C6-338C-BF4E-9397-A0AFDD9C3B76}" type="parTrans" cxnId="{D3660861-108F-D246-93B5-40DA489AEEB9}">
      <dgm:prSet/>
      <dgm:spPr/>
      <dgm:t>
        <a:bodyPr/>
        <a:lstStyle/>
        <a:p>
          <a:endParaRPr lang="en-US"/>
        </a:p>
      </dgm:t>
    </dgm:pt>
    <dgm:pt modelId="{650ACB77-1D01-874E-B30E-E67D8B301C75}" type="sibTrans" cxnId="{D3660861-108F-D246-93B5-40DA489AEEB9}">
      <dgm:prSet/>
      <dgm:spPr/>
      <dgm:t>
        <a:bodyPr/>
        <a:lstStyle/>
        <a:p>
          <a:endParaRPr lang="en-US"/>
        </a:p>
      </dgm:t>
    </dgm:pt>
    <dgm:pt modelId="{D93ACFB8-4DFD-6E48-975F-A6298A1CEC66}">
      <dgm:prSet/>
      <dgm:spPr/>
      <dgm:t>
        <a:bodyPr/>
        <a:lstStyle/>
        <a:p>
          <a:r>
            <a:rPr lang="en-US" b="1"/>
            <a:t>from violations of norms (ethical, social)</a:t>
          </a:r>
          <a:endParaRPr lang="en-US"/>
        </a:p>
      </dgm:t>
    </dgm:pt>
    <dgm:pt modelId="{78A051B5-EE49-9E4A-889A-6AC2DAD32916}" type="parTrans" cxnId="{8970A1F9-C48F-0B49-895B-B7A91EFC0F54}">
      <dgm:prSet/>
      <dgm:spPr/>
      <dgm:t>
        <a:bodyPr/>
        <a:lstStyle/>
        <a:p>
          <a:endParaRPr lang="en-US"/>
        </a:p>
      </dgm:t>
    </dgm:pt>
    <dgm:pt modelId="{394C50DD-A6A1-8E4C-883F-35F1CA8D5AB4}" type="sibTrans" cxnId="{8970A1F9-C48F-0B49-895B-B7A91EFC0F54}">
      <dgm:prSet/>
      <dgm:spPr/>
      <dgm:t>
        <a:bodyPr/>
        <a:lstStyle/>
        <a:p>
          <a:endParaRPr lang="en-US"/>
        </a:p>
      </dgm:t>
    </dgm:pt>
    <dgm:pt modelId="{8B51E381-FAEC-2141-B998-59A3436FD972}">
      <dgm:prSet/>
      <dgm:spPr/>
      <dgm:t>
        <a:bodyPr/>
        <a:lstStyle/>
        <a:p>
          <a:r>
            <a:rPr lang="en-US"/>
            <a:t>Degradation of norms of confidentiality, integrity, and access (CIA)</a:t>
          </a:r>
        </a:p>
      </dgm:t>
    </dgm:pt>
    <dgm:pt modelId="{14231C16-107F-B24E-A9ED-A0CD7C9C471B}" type="parTrans" cxnId="{67045BC0-F124-EF49-B732-1A6654E1E30E}">
      <dgm:prSet/>
      <dgm:spPr/>
      <dgm:t>
        <a:bodyPr/>
        <a:lstStyle/>
        <a:p>
          <a:endParaRPr lang="en-US"/>
        </a:p>
      </dgm:t>
    </dgm:pt>
    <dgm:pt modelId="{95AE569B-814A-B74C-9BFA-0FF41D3A0C1F}" type="sibTrans" cxnId="{67045BC0-F124-EF49-B732-1A6654E1E30E}">
      <dgm:prSet/>
      <dgm:spPr/>
      <dgm:t>
        <a:bodyPr/>
        <a:lstStyle/>
        <a:p>
          <a:endParaRPr lang="en-US"/>
        </a:p>
      </dgm:t>
    </dgm:pt>
    <dgm:pt modelId="{32DF905E-D11B-6E42-B4C2-0685A55627F5}" type="pres">
      <dgm:prSet presAssocID="{BE052AFF-A915-8E43-BD78-D6CEEDA90277}" presName="linear" presStyleCnt="0">
        <dgm:presLayoutVars>
          <dgm:animLvl val="lvl"/>
          <dgm:resizeHandles val="exact"/>
        </dgm:presLayoutVars>
      </dgm:prSet>
      <dgm:spPr/>
    </dgm:pt>
    <dgm:pt modelId="{4C9A2C70-1D03-0140-A066-1FF21E2B45B8}" type="pres">
      <dgm:prSet presAssocID="{2C08A540-16B8-BB41-846C-58B9B5E20405}" presName="parentText" presStyleLbl="node1" presStyleIdx="0" presStyleCnt="2">
        <dgm:presLayoutVars>
          <dgm:chMax val="0"/>
          <dgm:bulletEnabled val="1"/>
        </dgm:presLayoutVars>
      </dgm:prSet>
      <dgm:spPr/>
    </dgm:pt>
    <dgm:pt modelId="{D354D6EA-9D1A-7C4B-9890-DBE6D7A9807E}" type="pres">
      <dgm:prSet presAssocID="{2C08A540-16B8-BB41-846C-58B9B5E20405}" presName="childText" presStyleLbl="revTx" presStyleIdx="0" presStyleCnt="2">
        <dgm:presLayoutVars>
          <dgm:bulletEnabled val="1"/>
        </dgm:presLayoutVars>
      </dgm:prSet>
      <dgm:spPr/>
    </dgm:pt>
    <dgm:pt modelId="{049E0EF5-B2AE-D247-A12A-9615D9C8CC14}" type="pres">
      <dgm:prSet presAssocID="{D93ACFB8-4DFD-6E48-975F-A6298A1CEC66}" presName="parentText" presStyleLbl="node1" presStyleIdx="1" presStyleCnt="2">
        <dgm:presLayoutVars>
          <dgm:chMax val="0"/>
          <dgm:bulletEnabled val="1"/>
        </dgm:presLayoutVars>
      </dgm:prSet>
      <dgm:spPr/>
    </dgm:pt>
    <dgm:pt modelId="{1D6B6A23-0023-C34C-9910-D6CEF886004F}" type="pres">
      <dgm:prSet presAssocID="{D93ACFB8-4DFD-6E48-975F-A6298A1CEC66}" presName="childText" presStyleLbl="revTx" presStyleIdx="1" presStyleCnt="2">
        <dgm:presLayoutVars>
          <dgm:bulletEnabled val="1"/>
        </dgm:presLayoutVars>
      </dgm:prSet>
      <dgm:spPr/>
    </dgm:pt>
  </dgm:ptLst>
  <dgm:cxnLst>
    <dgm:cxn modelId="{57070227-648D-1E40-9852-575544B7001D}" srcId="{2C08A540-16B8-BB41-846C-58B9B5E20405}" destId="{6138B5AE-09F5-024A-9C84-E37C7CEA6F39}" srcOrd="0" destOrd="0" parTransId="{91CEE4E1-8C5C-EB49-92EE-28BB16DC8425}" sibTransId="{AB3E0A69-414A-3D4A-924B-B8806398ABDE}"/>
    <dgm:cxn modelId="{3480D632-8A74-FF46-A73B-1704C101DB17}" type="presOf" srcId="{2C08A540-16B8-BB41-846C-58B9B5E20405}" destId="{4C9A2C70-1D03-0140-A066-1FF21E2B45B8}" srcOrd="0" destOrd="0" presId="urn:microsoft.com/office/officeart/2005/8/layout/vList2"/>
    <dgm:cxn modelId="{56BF9640-7315-4240-AD47-4AA85CEA0DCD}" type="presOf" srcId="{90619010-96F5-8A42-8D5F-8028413EA9D9}" destId="{D354D6EA-9D1A-7C4B-9890-DBE6D7A9807E}" srcOrd="0" destOrd="1" presId="urn:microsoft.com/office/officeart/2005/8/layout/vList2"/>
    <dgm:cxn modelId="{E62A9F40-0E7C-FA4D-B93B-EC0C36DB2ADE}" type="presOf" srcId="{6138B5AE-09F5-024A-9C84-E37C7CEA6F39}" destId="{D354D6EA-9D1A-7C4B-9890-DBE6D7A9807E}" srcOrd="0" destOrd="0" presId="urn:microsoft.com/office/officeart/2005/8/layout/vList2"/>
    <dgm:cxn modelId="{391D1F41-E9A7-424B-86AF-AABD64F1B3E9}" type="presOf" srcId="{D93ACFB8-4DFD-6E48-975F-A6298A1CEC66}" destId="{049E0EF5-B2AE-D247-A12A-9615D9C8CC14}" srcOrd="0" destOrd="0" presId="urn:microsoft.com/office/officeart/2005/8/layout/vList2"/>
    <dgm:cxn modelId="{F1C55445-6572-E14D-8479-E1914475400B}" type="presOf" srcId="{6E52EBAF-542B-524C-9F3B-BEC905F040B8}" destId="{D354D6EA-9D1A-7C4B-9890-DBE6D7A9807E}" srcOrd="0" destOrd="2" presId="urn:microsoft.com/office/officeart/2005/8/layout/vList2"/>
    <dgm:cxn modelId="{E7EF8E5D-E01B-FB44-9E24-48129FD3A289}" srcId="{BE052AFF-A915-8E43-BD78-D6CEEDA90277}" destId="{2C08A540-16B8-BB41-846C-58B9B5E20405}" srcOrd="0" destOrd="0" parTransId="{FDEAECF6-1D7D-1646-9945-50ABAFB4E1CB}" sibTransId="{7F1F1CCA-1E80-C64A-AFB4-2A89C13BFBE5}"/>
    <dgm:cxn modelId="{D3660861-108F-D246-93B5-40DA489AEEB9}" srcId="{2C08A540-16B8-BB41-846C-58B9B5E20405}" destId="{6E52EBAF-542B-524C-9F3B-BEC905F040B8}" srcOrd="2" destOrd="0" parTransId="{578C71C6-338C-BF4E-9397-A0AFDD9C3B76}" sibTransId="{650ACB77-1D01-874E-B30E-E67D8B301C75}"/>
    <dgm:cxn modelId="{74AE6986-B100-AD4A-AA3E-87936E85F443}" srcId="{2C08A540-16B8-BB41-846C-58B9B5E20405}" destId="{90619010-96F5-8A42-8D5F-8028413EA9D9}" srcOrd="1" destOrd="0" parTransId="{BC75EFC6-09AA-9943-9911-99FDB65DED1D}" sibTransId="{9DCBA6CA-F2F6-2A48-A86C-D727A55E2888}"/>
    <dgm:cxn modelId="{22A2CF91-7426-AD42-971D-8BCFEA1BE11B}" type="presOf" srcId="{BE052AFF-A915-8E43-BD78-D6CEEDA90277}" destId="{32DF905E-D11B-6E42-B4C2-0685A55627F5}" srcOrd="0" destOrd="0" presId="urn:microsoft.com/office/officeart/2005/8/layout/vList2"/>
    <dgm:cxn modelId="{00450A9C-02EB-A247-804D-6F6657EADC22}" type="presOf" srcId="{8B51E381-FAEC-2141-B998-59A3436FD972}" destId="{1D6B6A23-0023-C34C-9910-D6CEF886004F}" srcOrd="0" destOrd="0" presId="urn:microsoft.com/office/officeart/2005/8/layout/vList2"/>
    <dgm:cxn modelId="{67045BC0-F124-EF49-B732-1A6654E1E30E}" srcId="{D93ACFB8-4DFD-6E48-975F-A6298A1CEC66}" destId="{8B51E381-FAEC-2141-B998-59A3436FD972}" srcOrd="0" destOrd="0" parTransId="{14231C16-107F-B24E-A9ED-A0CD7C9C471B}" sibTransId="{95AE569B-814A-B74C-9BFA-0FF41D3A0C1F}"/>
    <dgm:cxn modelId="{8970A1F9-C48F-0B49-895B-B7A91EFC0F54}" srcId="{BE052AFF-A915-8E43-BD78-D6CEEDA90277}" destId="{D93ACFB8-4DFD-6E48-975F-A6298A1CEC66}" srcOrd="1" destOrd="0" parTransId="{78A051B5-EE49-9E4A-889A-6AC2DAD32916}" sibTransId="{394C50DD-A6A1-8E4C-883F-35F1CA8D5AB4}"/>
    <dgm:cxn modelId="{A4392CC7-2923-314A-B9FB-74C825E833CC}" type="presParOf" srcId="{32DF905E-D11B-6E42-B4C2-0685A55627F5}" destId="{4C9A2C70-1D03-0140-A066-1FF21E2B45B8}" srcOrd="0" destOrd="0" presId="urn:microsoft.com/office/officeart/2005/8/layout/vList2"/>
    <dgm:cxn modelId="{979486EE-3556-4449-B19E-427912B81B3E}" type="presParOf" srcId="{32DF905E-D11B-6E42-B4C2-0685A55627F5}" destId="{D354D6EA-9D1A-7C4B-9890-DBE6D7A9807E}" srcOrd="1" destOrd="0" presId="urn:microsoft.com/office/officeart/2005/8/layout/vList2"/>
    <dgm:cxn modelId="{A66845CD-5893-6B47-AA2B-C9C76F3C8263}" type="presParOf" srcId="{32DF905E-D11B-6E42-B4C2-0685A55627F5}" destId="{049E0EF5-B2AE-D247-A12A-9615D9C8CC14}" srcOrd="2" destOrd="0" presId="urn:microsoft.com/office/officeart/2005/8/layout/vList2"/>
    <dgm:cxn modelId="{77BF1E32-438E-0441-9D81-6155470C7FBA}" type="presParOf" srcId="{32DF905E-D11B-6E42-B4C2-0685A55627F5}" destId="{1D6B6A23-0023-C34C-9910-D6CEF886004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20894-216D-2047-A9B5-EB1DF17F228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6E7D64A-E389-0C42-AC2A-CC4C59135706}">
      <dgm:prSet/>
      <dgm:spPr/>
      <dgm:t>
        <a:bodyPr/>
        <a:lstStyle/>
        <a:p>
          <a:r>
            <a:rPr lang="en-US" dirty="0"/>
            <a:t>Social Networking Sites (SNS)  </a:t>
          </a:r>
        </a:p>
      </dgm:t>
    </dgm:pt>
    <dgm:pt modelId="{7BA673FA-6FBE-5247-9683-1D7AFC6C2C37}" type="parTrans" cxnId="{279284FA-77EA-9144-8F58-436F0EA3FA23}">
      <dgm:prSet/>
      <dgm:spPr/>
      <dgm:t>
        <a:bodyPr/>
        <a:lstStyle/>
        <a:p>
          <a:endParaRPr lang="en-US"/>
        </a:p>
      </dgm:t>
    </dgm:pt>
    <dgm:pt modelId="{E5AC3E24-6FC6-8F49-AA74-8268258A3A55}" type="sibTrans" cxnId="{279284FA-77EA-9144-8F58-436F0EA3FA23}">
      <dgm:prSet/>
      <dgm:spPr/>
      <dgm:t>
        <a:bodyPr/>
        <a:lstStyle/>
        <a:p>
          <a:endParaRPr lang="en-US"/>
        </a:p>
      </dgm:t>
    </dgm:pt>
    <dgm:pt modelId="{13D97327-DACB-6F4A-909B-A7548F2C155D}">
      <dgm:prSet/>
      <dgm:spPr/>
      <dgm:t>
        <a:bodyPr/>
        <a:lstStyle/>
        <a:p>
          <a:r>
            <a:rPr lang="en-US" dirty="0"/>
            <a:t>“Shape human experience on a global scale”</a:t>
          </a:r>
        </a:p>
      </dgm:t>
    </dgm:pt>
    <dgm:pt modelId="{91C68C1C-1399-EE4C-B6C5-E3551BDA93F4}" type="parTrans" cxnId="{95A80B6E-9111-614B-AA2B-6BBEEE7B26CA}">
      <dgm:prSet/>
      <dgm:spPr/>
      <dgm:t>
        <a:bodyPr/>
        <a:lstStyle/>
        <a:p>
          <a:endParaRPr lang="en-US"/>
        </a:p>
      </dgm:t>
    </dgm:pt>
    <dgm:pt modelId="{3FD6980A-B4B5-B64C-8563-6620A8E62D40}" type="sibTrans" cxnId="{95A80B6E-9111-614B-AA2B-6BBEEE7B26CA}">
      <dgm:prSet/>
      <dgm:spPr/>
      <dgm:t>
        <a:bodyPr/>
        <a:lstStyle/>
        <a:p>
          <a:endParaRPr lang="en-US"/>
        </a:p>
      </dgm:t>
    </dgm:pt>
    <dgm:pt modelId="{A64711B1-5B75-6747-9DF5-436063DC1199}">
      <dgm:prSet/>
      <dgm:spPr/>
      <dgm:t>
        <a:bodyPr/>
        <a:lstStyle/>
        <a:p>
          <a:r>
            <a:rPr lang="en-US" dirty="0"/>
            <a:t>Key attributes of SNS</a:t>
          </a:r>
        </a:p>
      </dgm:t>
    </dgm:pt>
    <dgm:pt modelId="{40ADF5D3-41F8-124A-AF92-639D0C3EB32B}" type="parTrans" cxnId="{7FA5302B-8ECD-6A46-846F-89D0262199A1}">
      <dgm:prSet/>
      <dgm:spPr/>
      <dgm:t>
        <a:bodyPr/>
        <a:lstStyle/>
        <a:p>
          <a:endParaRPr lang="en-US"/>
        </a:p>
      </dgm:t>
    </dgm:pt>
    <dgm:pt modelId="{39254E99-EA47-CC4E-B289-26C463B86D6B}" type="sibTrans" cxnId="{7FA5302B-8ECD-6A46-846F-89D0262199A1}">
      <dgm:prSet/>
      <dgm:spPr/>
      <dgm:t>
        <a:bodyPr/>
        <a:lstStyle/>
        <a:p>
          <a:endParaRPr lang="en-US"/>
        </a:p>
      </dgm:t>
    </dgm:pt>
    <dgm:pt modelId="{8FAAE02D-687C-0049-B363-8A6740A2797F}">
      <dgm:prSet/>
      <dgm:spPr/>
      <dgm:t>
        <a:bodyPr/>
        <a:lstStyle/>
        <a:p>
          <a:r>
            <a:rPr lang="en-US"/>
            <a:t>User profiles</a:t>
          </a:r>
        </a:p>
      </dgm:t>
    </dgm:pt>
    <dgm:pt modelId="{86AB9BCB-BC6F-ED4D-A811-B19DC5E3178A}" type="parTrans" cxnId="{41DAF336-3AC4-294D-87D0-FA685C5091B3}">
      <dgm:prSet/>
      <dgm:spPr/>
      <dgm:t>
        <a:bodyPr/>
        <a:lstStyle/>
        <a:p>
          <a:endParaRPr lang="en-US"/>
        </a:p>
      </dgm:t>
    </dgm:pt>
    <dgm:pt modelId="{3253F5CE-969F-DF40-8F12-309A3CFC34C3}" type="sibTrans" cxnId="{41DAF336-3AC4-294D-87D0-FA685C5091B3}">
      <dgm:prSet/>
      <dgm:spPr/>
      <dgm:t>
        <a:bodyPr/>
        <a:lstStyle/>
        <a:p>
          <a:endParaRPr lang="en-US"/>
        </a:p>
      </dgm:t>
    </dgm:pt>
    <dgm:pt modelId="{E51E3201-69D4-D743-9E56-FFFF58E1034B}">
      <dgm:prSet/>
      <dgm:spPr/>
      <dgm:t>
        <a:bodyPr/>
        <a:lstStyle/>
        <a:p>
          <a:r>
            <a:rPr lang="en-US"/>
            <a:t>Public lists of “friends” (viewable)</a:t>
          </a:r>
        </a:p>
      </dgm:t>
    </dgm:pt>
    <dgm:pt modelId="{03172E9E-0BAB-6642-9D70-75C86D61A991}" type="parTrans" cxnId="{5D860782-CA3B-8F48-A14C-CFAAB1A03E50}">
      <dgm:prSet/>
      <dgm:spPr/>
      <dgm:t>
        <a:bodyPr/>
        <a:lstStyle/>
        <a:p>
          <a:endParaRPr lang="en-US"/>
        </a:p>
      </dgm:t>
    </dgm:pt>
    <dgm:pt modelId="{0DF35F85-6177-BD4C-992A-E1332F2A6824}" type="sibTrans" cxnId="{5D860782-CA3B-8F48-A14C-CFAAB1A03E50}">
      <dgm:prSet/>
      <dgm:spPr/>
      <dgm:t>
        <a:bodyPr/>
        <a:lstStyle/>
        <a:p>
          <a:endParaRPr lang="en-US"/>
        </a:p>
      </dgm:t>
    </dgm:pt>
    <dgm:pt modelId="{74713CCF-D663-D14A-AF94-6E4A806FDEDA}">
      <dgm:prSet/>
      <dgm:spPr/>
      <dgm:t>
        <a:bodyPr/>
        <a:lstStyle/>
        <a:p>
          <a:r>
            <a:rPr lang="en-US" dirty="0"/>
            <a:t>Most or all actions public by default </a:t>
          </a:r>
        </a:p>
      </dgm:t>
    </dgm:pt>
    <dgm:pt modelId="{300CA112-B0A3-2D4A-9AEF-FF907780B619}" type="parTrans" cxnId="{0BEE5762-A5EE-5A49-AA5B-175CCCE21C6D}">
      <dgm:prSet/>
      <dgm:spPr/>
      <dgm:t>
        <a:bodyPr/>
        <a:lstStyle/>
        <a:p>
          <a:endParaRPr lang="en-US"/>
        </a:p>
      </dgm:t>
    </dgm:pt>
    <dgm:pt modelId="{72C4E7C9-C12A-D04F-974B-9B4AC97CA2EE}" type="sibTrans" cxnId="{0BEE5762-A5EE-5A49-AA5B-175CCCE21C6D}">
      <dgm:prSet/>
      <dgm:spPr/>
      <dgm:t>
        <a:bodyPr/>
        <a:lstStyle/>
        <a:p>
          <a:endParaRPr lang="en-US"/>
        </a:p>
      </dgm:t>
    </dgm:pt>
    <dgm:pt modelId="{3BA5028F-F156-3142-9B88-FE3EE8B5D98C}">
      <dgm:prSet/>
      <dgm:spPr/>
      <dgm:t>
        <a:bodyPr/>
        <a:lstStyle/>
        <a:p>
          <a:r>
            <a:rPr lang="en-US" dirty="0"/>
            <a:t>Facebook</a:t>
          </a:r>
        </a:p>
      </dgm:t>
    </dgm:pt>
    <dgm:pt modelId="{6F36D576-25B1-C74E-9E4D-C9B695D47DB2}" type="parTrans" cxnId="{B2D12545-4830-5943-932D-C7EC4BEC3228}">
      <dgm:prSet/>
      <dgm:spPr/>
      <dgm:t>
        <a:bodyPr/>
        <a:lstStyle/>
        <a:p>
          <a:endParaRPr lang="en-US"/>
        </a:p>
      </dgm:t>
    </dgm:pt>
    <dgm:pt modelId="{99A24B79-64CA-834C-9A11-BDA0E3FEFDA1}" type="sibTrans" cxnId="{B2D12545-4830-5943-932D-C7EC4BEC3228}">
      <dgm:prSet/>
      <dgm:spPr/>
      <dgm:t>
        <a:bodyPr/>
        <a:lstStyle/>
        <a:p>
          <a:endParaRPr lang="en-US"/>
        </a:p>
      </dgm:t>
    </dgm:pt>
    <dgm:pt modelId="{D403C3CA-AF79-3342-B726-885B8392FE09}">
      <dgm:prSet/>
      <dgm:spPr/>
      <dgm:t>
        <a:bodyPr/>
        <a:lstStyle/>
        <a:p>
          <a:r>
            <a:rPr lang="en-US" dirty="0"/>
            <a:t>YouTube</a:t>
          </a:r>
        </a:p>
      </dgm:t>
    </dgm:pt>
    <dgm:pt modelId="{33167FE8-6E0E-6146-8001-D71D233E78A5}" type="parTrans" cxnId="{141318DA-B6EA-7E4B-BFA4-6BEC7AEAF849}">
      <dgm:prSet/>
      <dgm:spPr/>
      <dgm:t>
        <a:bodyPr/>
        <a:lstStyle/>
        <a:p>
          <a:endParaRPr lang="en-US"/>
        </a:p>
      </dgm:t>
    </dgm:pt>
    <dgm:pt modelId="{A3B7AF45-2C50-1140-B3CF-F2AFE2859A63}" type="sibTrans" cxnId="{141318DA-B6EA-7E4B-BFA4-6BEC7AEAF849}">
      <dgm:prSet/>
      <dgm:spPr/>
      <dgm:t>
        <a:bodyPr/>
        <a:lstStyle/>
        <a:p>
          <a:endParaRPr lang="en-US"/>
        </a:p>
      </dgm:t>
    </dgm:pt>
    <dgm:pt modelId="{05120E34-E77E-C640-8E4C-CDFB25CD29B3}">
      <dgm:prSet/>
      <dgm:spPr/>
      <dgm:t>
        <a:bodyPr/>
        <a:lstStyle/>
        <a:p>
          <a:r>
            <a:rPr lang="en-US" dirty="0"/>
            <a:t>Reddit</a:t>
          </a:r>
        </a:p>
      </dgm:t>
    </dgm:pt>
    <dgm:pt modelId="{5ECAC836-A9C6-BE40-BFE7-9F9D18A19F12}" type="parTrans" cxnId="{35D7CF8F-EF16-2247-B1D2-42748BD65D5C}">
      <dgm:prSet/>
      <dgm:spPr/>
      <dgm:t>
        <a:bodyPr/>
        <a:lstStyle/>
        <a:p>
          <a:endParaRPr lang="en-US"/>
        </a:p>
      </dgm:t>
    </dgm:pt>
    <dgm:pt modelId="{C6428FA2-8962-9C4B-973D-2DD3DCF3DD81}" type="sibTrans" cxnId="{35D7CF8F-EF16-2247-B1D2-42748BD65D5C}">
      <dgm:prSet/>
      <dgm:spPr/>
      <dgm:t>
        <a:bodyPr/>
        <a:lstStyle/>
        <a:p>
          <a:endParaRPr lang="en-US"/>
        </a:p>
      </dgm:t>
    </dgm:pt>
    <dgm:pt modelId="{62733370-98FA-7C46-AFD9-A7B7670286C6}">
      <dgm:prSet/>
      <dgm:spPr/>
      <dgm:t>
        <a:bodyPr/>
        <a:lstStyle/>
        <a:p>
          <a:r>
            <a:rPr lang="en-US" dirty="0"/>
            <a:t>All social media platforms moderate</a:t>
          </a:r>
        </a:p>
      </dgm:t>
    </dgm:pt>
    <dgm:pt modelId="{5FA62F36-A24A-0244-9F23-F9F3B0DA09A8}" type="parTrans" cxnId="{A30A9B46-6ADD-9C4F-A7A5-A53EA8DB9202}">
      <dgm:prSet/>
      <dgm:spPr/>
      <dgm:t>
        <a:bodyPr/>
        <a:lstStyle/>
        <a:p>
          <a:endParaRPr lang="en-US"/>
        </a:p>
      </dgm:t>
    </dgm:pt>
    <dgm:pt modelId="{DC3F5636-4E85-EB45-8ABE-C9435BE50AB3}" type="sibTrans" cxnId="{A30A9B46-6ADD-9C4F-A7A5-A53EA8DB9202}">
      <dgm:prSet/>
      <dgm:spPr/>
      <dgm:t>
        <a:bodyPr/>
        <a:lstStyle/>
        <a:p>
          <a:endParaRPr lang="en-US"/>
        </a:p>
      </dgm:t>
    </dgm:pt>
    <dgm:pt modelId="{7E311798-2CF6-7345-8D6A-2FB413DAAC22}">
      <dgm:prSet/>
      <dgm:spPr/>
      <dgm:t>
        <a:bodyPr/>
        <a:lstStyle/>
        <a:p>
          <a:r>
            <a:rPr lang="en-US" dirty="0"/>
            <a:t>“Platform politics”</a:t>
          </a:r>
        </a:p>
      </dgm:t>
    </dgm:pt>
    <dgm:pt modelId="{39F83743-222A-434C-B7AD-CC086865BE06}" type="parTrans" cxnId="{85929309-E63E-DF48-AE1A-95DB0706B8B9}">
      <dgm:prSet/>
      <dgm:spPr/>
      <dgm:t>
        <a:bodyPr/>
        <a:lstStyle/>
        <a:p>
          <a:endParaRPr lang="en-US"/>
        </a:p>
      </dgm:t>
    </dgm:pt>
    <dgm:pt modelId="{F9237EBE-6CEA-E84B-8C84-9C85FC500B7A}" type="sibTrans" cxnId="{85929309-E63E-DF48-AE1A-95DB0706B8B9}">
      <dgm:prSet/>
      <dgm:spPr/>
      <dgm:t>
        <a:bodyPr/>
        <a:lstStyle/>
        <a:p>
          <a:endParaRPr lang="en-US"/>
        </a:p>
      </dgm:t>
    </dgm:pt>
    <dgm:pt modelId="{460E0EC2-A3F7-8842-948A-38CF7200AA7D}" type="pres">
      <dgm:prSet presAssocID="{A5820894-216D-2047-A9B5-EB1DF17F2282}" presName="Name0" presStyleCnt="0">
        <dgm:presLayoutVars>
          <dgm:dir/>
          <dgm:animLvl val="lvl"/>
          <dgm:resizeHandles val="exact"/>
        </dgm:presLayoutVars>
      </dgm:prSet>
      <dgm:spPr/>
    </dgm:pt>
    <dgm:pt modelId="{A2F29BFD-ABC8-924A-94A4-398F6D4014FC}" type="pres">
      <dgm:prSet presAssocID="{66E7D64A-E389-0C42-AC2A-CC4C59135706}" presName="composite" presStyleCnt="0"/>
      <dgm:spPr/>
    </dgm:pt>
    <dgm:pt modelId="{17D1DF54-C13D-3247-B98E-C35ACD10376B}" type="pres">
      <dgm:prSet presAssocID="{66E7D64A-E389-0C42-AC2A-CC4C59135706}" presName="parTx" presStyleLbl="alignNode1" presStyleIdx="0" presStyleCnt="3">
        <dgm:presLayoutVars>
          <dgm:chMax val="0"/>
          <dgm:chPref val="0"/>
          <dgm:bulletEnabled val="1"/>
        </dgm:presLayoutVars>
      </dgm:prSet>
      <dgm:spPr/>
    </dgm:pt>
    <dgm:pt modelId="{D5855BA7-02B0-8C4D-A21D-F2A364EDC106}" type="pres">
      <dgm:prSet presAssocID="{66E7D64A-E389-0C42-AC2A-CC4C59135706}" presName="desTx" presStyleLbl="alignAccFollowNode1" presStyleIdx="0" presStyleCnt="3">
        <dgm:presLayoutVars>
          <dgm:bulletEnabled val="1"/>
        </dgm:presLayoutVars>
      </dgm:prSet>
      <dgm:spPr/>
    </dgm:pt>
    <dgm:pt modelId="{B03BF7E8-B291-BC4C-A282-F85F1BEFC937}" type="pres">
      <dgm:prSet presAssocID="{E5AC3E24-6FC6-8F49-AA74-8268258A3A55}" presName="space" presStyleCnt="0"/>
      <dgm:spPr/>
    </dgm:pt>
    <dgm:pt modelId="{CA7B413C-CE46-1947-9576-41475DBA0261}" type="pres">
      <dgm:prSet presAssocID="{13D97327-DACB-6F4A-909B-A7548F2C155D}" presName="composite" presStyleCnt="0"/>
      <dgm:spPr/>
    </dgm:pt>
    <dgm:pt modelId="{1E3B9286-BE71-7148-A35B-4C0E3B1327A8}" type="pres">
      <dgm:prSet presAssocID="{13D97327-DACB-6F4A-909B-A7548F2C155D}" presName="parTx" presStyleLbl="alignNode1" presStyleIdx="1" presStyleCnt="3">
        <dgm:presLayoutVars>
          <dgm:chMax val="0"/>
          <dgm:chPref val="0"/>
          <dgm:bulletEnabled val="1"/>
        </dgm:presLayoutVars>
      </dgm:prSet>
      <dgm:spPr/>
    </dgm:pt>
    <dgm:pt modelId="{E524E12A-76E4-3246-93F4-D20DDA0D8BDB}" type="pres">
      <dgm:prSet presAssocID="{13D97327-DACB-6F4A-909B-A7548F2C155D}" presName="desTx" presStyleLbl="alignAccFollowNode1" presStyleIdx="1" presStyleCnt="3">
        <dgm:presLayoutVars>
          <dgm:bulletEnabled val="1"/>
        </dgm:presLayoutVars>
      </dgm:prSet>
      <dgm:spPr/>
    </dgm:pt>
    <dgm:pt modelId="{2E0CF449-820E-C34C-AF92-4500E09F608E}" type="pres">
      <dgm:prSet presAssocID="{3FD6980A-B4B5-B64C-8563-6620A8E62D40}" presName="space" presStyleCnt="0"/>
      <dgm:spPr/>
    </dgm:pt>
    <dgm:pt modelId="{D2B5CD5D-A5BE-F146-8D7C-189DF3230D8F}" type="pres">
      <dgm:prSet presAssocID="{A64711B1-5B75-6747-9DF5-436063DC1199}" presName="composite" presStyleCnt="0"/>
      <dgm:spPr/>
    </dgm:pt>
    <dgm:pt modelId="{7A39F531-0BD3-D942-AE31-9A9204415738}" type="pres">
      <dgm:prSet presAssocID="{A64711B1-5B75-6747-9DF5-436063DC1199}" presName="parTx" presStyleLbl="alignNode1" presStyleIdx="2" presStyleCnt="3">
        <dgm:presLayoutVars>
          <dgm:chMax val="0"/>
          <dgm:chPref val="0"/>
          <dgm:bulletEnabled val="1"/>
        </dgm:presLayoutVars>
      </dgm:prSet>
      <dgm:spPr/>
    </dgm:pt>
    <dgm:pt modelId="{3570B586-4077-7A40-8948-2FAB094014D2}" type="pres">
      <dgm:prSet presAssocID="{A64711B1-5B75-6747-9DF5-436063DC1199}" presName="desTx" presStyleLbl="alignAccFollowNode1" presStyleIdx="2" presStyleCnt="3">
        <dgm:presLayoutVars>
          <dgm:bulletEnabled val="1"/>
        </dgm:presLayoutVars>
      </dgm:prSet>
      <dgm:spPr/>
    </dgm:pt>
  </dgm:ptLst>
  <dgm:cxnLst>
    <dgm:cxn modelId="{85929309-E63E-DF48-AE1A-95DB0706B8B9}" srcId="{13D97327-DACB-6F4A-909B-A7548F2C155D}" destId="{7E311798-2CF6-7345-8D6A-2FB413DAAC22}" srcOrd="1" destOrd="0" parTransId="{39F83743-222A-434C-B7AD-CC086865BE06}" sibTransId="{F9237EBE-6CEA-E84B-8C84-9C85FC500B7A}"/>
    <dgm:cxn modelId="{7A4EF210-DE4B-AB4C-8DCE-F945B9DA4AE6}" type="presOf" srcId="{74713CCF-D663-D14A-AF94-6E4A806FDEDA}" destId="{3570B586-4077-7A40-8948-2FAB094014D2}" srcOrd="0" destOrd="2" presId="urn:microsoft.com/office/officeart/2005/8/layout/hList1"/>
    <dgm:cxn modelId="{7FA5302B-8ECD-6A46-846F-89D0262199A1}" srcId="{A5820894-216D-2047-A9B5-EB1DF17F2282}" destId="{A64711B1-5B75-6747-9DF5-436063DC1199}" srcOrd="2" destOrd="0" parTransId="{40ADF5D3-41F8-124A-AF92-639D0C3EB32B}" sibTransId="{39254E99-EA47-CC4E-B289-26C463B86D6B}"/>
    <dgm:cxn modelId="{4704E236-8EDB-A148-83FE-AC333A1CB1AD}" type="presOf" srcId="{13D97327-DACB-6F4A-909B-A7548F2C155D}" destId="{1E3B9286-BE71-7148-A35B-4C0E3B1327A8}" srcOrd="0" destOrd="0" presId="urn:microsoft.com/office/officeart/2005/8/layout/hList1"/>
    <dgm:cxn modelId="{41DAF336-3AC4-294D-87D0-FA685C5091B3}" srcId="{A64711B1-5B75-6747-9DF5-436063DC1199}" destId="{8FAAE02D-687C-0049-B363-8A6740A2797F}" srcOrd="0" destOrd="0" parTransId="{86AB9BCB-BC6F-ED4D-A811-B19DC5E3178A}" sibTransId="{3253F5CE-969F-DF40-8F12-309A3CFC34C3}"/>
    <dgm:cxn modelId="{B2D12545-4830-5943-932D-C7EC4BEC3228}" srcId="{66E7D64A-E389-0C42-AC2A-CC4C59135706}" destId="{3BA5028F-F156-3142-9B88-FE3EE8B5D98C}" srcOrd="0" destOrd="0" parTransId="{6F36D576-25B1-C74E-9E4D-C9B695D47DB2}" sibTransId="{99A24B79-64CA-834C-9A11-BDA0E3FEFDA1}"/>
    <dgm:cxn modelId="{A30A9B46-6ADD-9C4F-A7A5-A53EA8DB9202}" srcId="{13D97327-DACB-6F4A-909B-A7548F2C155D}" destId="{62733370-98FA-7C46-AFD9-A7B7670286C6}" srcOrd="0" destOrd="0" parTransId="{5FA62F36-A24A-0244-9F23-F9F3B0DA09A8}" sibTransId="{DC3F5636-4E85-EB45-8ABE-C9435BE50AB3}"/>
    <dgm:cxn modelId="{1076AA4B-3F81-4649-8B38-0C593F449EC7}" type="presOf" srcId="{7E311798-2CF6-7345-8D6A-2FB413DAAC22}" destId="{E524E12A-76E4-3246-93F4-D20DDA0D8BDB}" srcOrd="0" destOrd="1" presId="urn:microsoft.com/office/officeart/2005/8/layout/hList1"/>
    <dgm:cxn modelId="{B0433851-A29A-3345-9BAD-40BF22E56CD5}" type="presOf" srcId="{66E7D64A-E389-0C42-AC2A-CC4C59135706}" destId="{17D1DF54-C13D-3247-B98E-C35ACD10376B}" srcOrd="0" destOrd="0" presId="urn:microsoft.com/office/officeart/2005/8/layout/hList1"/>
    <dgm:cxn modelId="{3FE7CD60-691E-004B-B749-1CBF405A7709}" type="presOf" srcId="{8FAAE02D-687C-0049-B363-8A6740A2797F}" destId="{3570B586-4077-7A40-8948-2FAB094014D2}" srcOrd="0" destOrd="0" presId="urn:microsoft.com/office/officeart/2005/8/layout/hList1"/>
    <dgm:cxn modelId="{0BEE5762-A5EE-5A49-AA5B-175CCCE21C6D}" srcId="{A64711B1-5B75-6747-9DF5-436063DC1199}" destId="{74713CCF-D663-D14A-AF94-6E4A806FDEDA}" srcOrd="2" destOrd="0" parTransId="{300CA112-B0A3-2D4A-9AEF-FF907780B619}" sibTransId="{72C4E7C9-C12A-D04F-974B-9B4AC97CA2EE}"/>
    <dgm:cxn modelId="{95A80B6E-9111-614B-AA2B-6BBEEE7B26CA}" srcId="{A5820894-216D-2047-A9B5-EB1DF17F2282}" destId="{13D97327-DACB-6F4A-909B-A7548F2C155D}" srcOrd="1" destOrd="0" parTransId="{91C68C1C-1399-EE4C-B6C5-E3551BDA93F4}" sibTransId="{3FD6980A-B4B5-B64C-8563-6620A8E62D40}"/>
    <dgm:cxn modelId="{6F280D80-C702-AE40-A752-3777BE27241F}" type="presOf" srcId="{A5820894-216D-2047-A9B5-EB1DF17F2282}" destId="{460E0EC2-A3F7-8842-948A-38CF7200AA7D}" srcOrd="0" destOrd="0" presId="urn:microsoft.com/office/officeart/2005/8/layout/hList1"/>
    <dgm:cxn modelId="{5D860782-CA3B-8F48-A14C-CFAAB1A03E50}" srcId="{A64711B1-5B75-6747-9DF5-436063DC1199}" destId="{E51E3201-69D4-D743-9E56-FFFF58E1034B}" srcOrd="1" destOrd="0" parTransId="{03172E9E-0BAB-6642-9D70-75C86D61A991}" sibTransId="{0DF35F85-6177-BD4C-992A-E1332F2A6824}"/>
    <dgm:cxn modelId="{6EDFB18B-C1B6-C34A-AA8A-45EE8FF70FDC}" type="presOf" srcId="{A64711B1-5B75-6747-9DF5-436063DC1199}" destId="{7A39F531-0BD3-D942-AE31-9A9204415738}" srcOrd="0" destOrd="0" presId="urn:microsoft.com/office/officeart/2005/8/layout/hList1"/>
    <dgm:cxn modelId="{706CFF8D-A604-F343-823B-13EC7773AA23}" type="presOf" srcId="{05120E34-E77E-C640-8E4C-CDFB25CD29B3}" destId="{D5855BA7-02B0-8C4D-A21D-F2A364EDC106}" srcOrd="0" destOrd="2" presId="urn:microsoft.com/office/officeart/2005/8/layout/hList1"/>
    <dgm:cxn modelId="{35D7CF8F-EF16-2247-B1D2-42748BD65D5C}" srcId="{66E7D64A-E389-0C42-AC2A-CC4C59135706}" destId="{05120E34-E77E-C640-8E4C-CDFB25CD29B3}" srcOrd="2" destOrd="0" parTransId="{5ECAC836-A9C6-BE40-BFE7-9F9D18A19F12}" sibTransId="{C6428FA2-8962-9C4B-973D-2DD3DCF3DD81}"/>
    <dgm:cxn modelId="{800AEE8F-39DE-9244-AA1A-CF381C1501BF}" type="presOf" srcId="{3BA5028F-F156-3142-9B88-FE3EE8B5D98C}" destId="{D5855BA7-02B0-8C4D-A21D-F2A364EDC106}" srcOrd="0" destOrd="0" presId="urn:microsoft.com/office/officeart/2005/8/layout/hList1"/>
    <dgm:cxn modelId="{E2296AA6-4C77-7841-A230-C29D5853213D}" type="presOf" srcId="{D403C3CA-AF79-3342-B726-885B8392FE09}" destId="{D5855BA7-02B0-8C4D-A21D-F2A364EDC106}" srcOrd="0" destOrd="1" presId="urn:microsoft.com/office/officeart/2005/8/layout/hList1"/>
    <dgm:cxn modelId="{141318DA-B6EA-7E4B-BFA4-6BEC7AEAF849}" srcId="{66E7D64A-E389-0C42-AC2A-CC4C59135706}" destId="{D403C3CA-AF79-3342-B726-885B8392FE09}" srcOrd="1" destOrd="0" parTransId="{33167FE8-6E0E-6146-8001-D71D233E78A5}" sibTransId="{A3B7AF45-2C50-1140-B3CF-F2AFE2859A63}"/>
    <dgm:cxn modelId="{59FF96DB-6EB5-744F-938C-B2836A719992}" type="presOf" srcId="{62733370-98FA-7C46-AFD9-A7B7670286C6}" destId="{E524E12A-76E4-3246-93F4-D20DDA0D8BDB}" srcOrd="0" destOrd="0" presId="urn:microsoft.com/office/officeart/2005/8/layout/hList1"/>
    <dgm:cxn modelId="{99827FED-9F3A-9144-9993-25085B35DE12}" type="presOf" srcId="{E51E3201-69D4-D743-9E56-FFFF58E1034B}" destId="{3570B586-4077-7A40-8948-2FAB094014D2}" srcOrd="0" destOrd="1" presId="urn:microsoft.com/office/officeart/2005/8/layout/hList1"/>
    <dgm:cxn modelId="{279284FA-77EA-9144-8F58-436F0EA3FA23}" srcId="{A5820894-216D-2047-A9B5-EB1DF17F2282}" destId="{66E7D64A-E389-0C42-AC2A-CC4C59135706}" srcOrd="0" destOrd="0" parTransId="{7BA673FA-6FBE-5247-9683-1D7AFC6C2C37}" sibTransId="{E5AC3E24-6FC6-8F49-AA74-8268258A3A55}"/>
    <dgm:cxn modelId="{FAA152C6-8FEA-7043-AFD3-D8502BF55268}" type="presParOf" srcId="{460E0EC2-A3F7-8842-948A-38CF7200AA7D}" destId="{A2F29BFD-ABC8-924A-94A4-398F6D4014FC}" srcOrd="0" destOrd="0" presId="urn:microsoft.com/office/officeart/2005/8/layout/hList1"/>
    <dgm:cxn modelId="{DEFC15CF-F65A-F148-975C-346794722490}" type="presParOf" srcId="{A2F29BFD-ABC8-924A-94A4-398F6D4014FC}" destId="{17D1DF54-C13D-3247-B98E-C35ACD10376B}" srcOrd="0" destOrd="0" presId="urn:microsoft.com/office/officeart/2005/8/layout/hList1"/>
    <dgm:cxn modelId="{0031DC1C-396E-F946-A96D-A51ABBF3E3BD}" type="presParOf" srcId="{A2F29BFD-ABC8-924A-94A4-398F6D4014FC}" destId="{D5855BA7-02B0-8C4D-A21D-F2A364EDC106}" srcOrd="1" destOrd="0" presId="urn:microsoft.com/office/officeart/2005/8/layout/hList1"/>
    <dgm:cxn modelId="{F56F646A-092F-FD49-8AB9-5904E01FFE9F}" type="presParOf" srcId="{460E0EC2-A3F7-8842-948A-38CF7200AA7D}" destId="{B03BF7E8-B291-BC4C-A282-F85F1BEFC937}" srcOrd="1" destOrd="0" presId="urn:microsoft.com/office/officeart/2005/8/layout/hList1"/>
    <dgm:cxn modelId="{041AC58C-9F0A-EE4E-95FE-C16487D2268C}" type="presParOf" srcId="{460E0EC2-A3F7-8842-948A-38CF7200AA7D}" destId="{CA7B413C-CE46-1947-9576-41475DBA0261}" srcOrd="2" destOrd="0" presId="urn:microsoft.com/office/officeart/2005/8/layout/hList1"/>
    <dgm:cxn modelId="{D805B522-1BED-434B-AE42-2751BA28C5CC}" type="presParOf" srcId="{CA7B413C-CE46-1947-9576-41475DBA0261}" destId="{1E3B9286-BE71-7148-A35B-4C0E3B1327A8}" srcOrd="0" destOrd="0" presId="urn:microsoft.com/office/officeart/2005/8/layout/hList1"/>
    <dgm:cxn modelId="{F0890C4B-694B-E241-A4F1-81FA07F0D032}" type="presParOf" srcId="{CA7B413C-CE46-1947-9576-41475DBA0261}" destId="{E524E12A-76E4-3246-93F4-D20DDA0D8BDB}" srcOrd="1" destOrd="0" presId="urn:microsoft.com/office/officeart/2005/8/layout/hList1"/>
    <dgm:cxn modelId="{25D1166E-02FD-6D4B-BC65-0EDF9205DEC8}" type="presParOf" srcId="{460E0EC2-A3F7-8842-948A-38CF7200AA7D}" destId="{2E0CF449-820E-C34C-AF92-4500E09F608E}" srcOrd="3" destOrd="0" presId="urn:microsoft.com/office/officeart/2005/8/layout/hList1"/>
    <dgm:cxn modelId="{A6C356E5-BD0C-5F4B-886F-DF14672C151B}" type="presParOf" srcId="{460E0EC2-A3F7-8842-948A-38CF7200AA7D}" destId="{D2B5CD5D-A5BE-F146-8D7C-189DF3230D8F}" srcOrd="4" destOrd="0" presId="urn:microsoft.com/office/officeart/2005/8/layout/hList1"/>
    <dgm:cxn modelId="{58DC1230-FC55-6447-B853-B17134418A7B}" type="presParOf" srcId="{D2B5CD5D-A5BE-F146-8D7C-189DF3230D8F}" destId="{7A39F531-0BD3-D942-AE31-9A9204415738}" srcOrd="0" destOrd="0" presId="urn:microsoft.com/office/officeart/2005/8/layout/hList1"/>
    <dgm:cxn modelId="{C4AE3688-9973-D146-9E54-50FD006CFE09}" type="presParOf" srcId="{D2B5CD5D-A5BE-F146-8D7C-189DF3230D8F}" destId="{3570B586-4077-7A40-8948-2FAB094014D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C2AD66-9E9E-DC4E-8106-CC7CB51491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95D108-822F-8F4A-904F-75A54BD04C1C}">
      <dgm:prSet/>
      <dgm:spPr/>
      <dgm:t>
        <a:bodyPr/>
        <a:lstStyle/>
        <a:p>
          <a:r>
            <a:rPr lang="en-US" dirty="0"/>
            <a:t>Two categories of intervention </a:t>
          </a:r>
        </a:p>
      </dgm:t>
    </dgm:pt>
    <dgm:pt modelId="{08C2EC78-9014-F343-BA0F-D5BEBA3C11A0}" type="parTrans" cxnId="{92EB3B24-A795-7740-A4CA-9A605B01DEDB}">
      <dgm:prSet/>
      <dgm:spPr/>
      <dgm:t>
        <a:bodyPr/>
        <a:lstStyle/>
        <a:p>
          <a:endParaRPr lang="en-US"/>
        </a:p>
      </dgm:t>
    </dgm:pt>
    <dgm:pt modelId="{CA4E02D4-D7AE-7E4F-BB4C-DD1C0FB52E13}" type="sibTrans" cxnId="{92EB3B24-A795-7740-A4CA-9A605B01DEDB}">
      <dgm:prSet/>
      <dgm:spPr/>
      <dgm:t>
        <a:bodyPr/>
        <a:lstStyle/>
        <a:p>
          <a:endParaRPr lang="en-US"/>
        </a:p>
      </dgm:t>
    </dgm:pt>
    <dgm:pt modelId="{E06E6B3C-175A-AE4A-8324-ED610688AA54}">
      <dgm:prSet/>
      <dgm:spPr/>
      <dgm:t>
        <a:bodyPr/>
        <a:lstStyle/>
        <a:p>
          <a:r>
            <a:rPr lang="en-US" dirty="0"/>
            <a:t>Informational nudges </a:t>
          </a:r>
        </a:p>
      </dgm:t>
    </dgm:pt>
    <dgm:pt modelId="{9AA24966-667A-1B41-956E-1243C3C1E19D}" type="parTrans" cxnId="{37AAD84C-0F7F-964D-9AE8-E0DD7D18C8BD}">
      <dgm:prSet/>
      <dgm:spPr/>
      <dgm:t>
        <a:bodyPr/>
        <a:lstStyle/>
        <a:p>
          <a:endParaRPr lang="en-US"/>
        </a:p>
      </dgm:t>
    </dgm:pt>
    <dgm:pt modelId="{C062B862-2B63-3F4E-8E32-F2FC2564BDDA}" type="sibTrans" cxnId="{37AAD84C-0F7F-964D-9AE8-E0DD7D18C8BD}">
      <dgm:prSet/>
      <dgm:spPr/>
      <dgm:t>
        <a:bodyPr/>
        <a:lstStyle/>
        <a:p>
          <a:endParaRPr lang="en-US"/>
        </a:p>
      </dgm:t>
    </dgm:pt>
    <dgm:pt modelId="{00020A7B-D144-054F-84E3-8A5778E17B22}">
      <dgm:prSet/>
      <dgm:spPr/>
      <dgm:t>
        <a:bodyPr/>
        <a:lstStyle/>
        <a:p>
          <a:r>
            <a:rPr lang="en-US" dirty="0"/>
            <a:t>Exposure control</a:t>
          </a:r>
        </a:p>
      </dgm:t>
    </dgm:pt>
    <dgm:pt modelId="{4BDAFC55-76C3-814B-B878-C3B7F376CD35}" type="parTrans" cxnId="{553334A6-2513-214D-9DA8-B18CB9BB6E7D}">
      <dgm:prSet/>
      <dgm:spPr/>
      <dgm:t>
        <a:bodyPr/>
        <a:lstStyle/>
        <a:p>
          <a:endParaRPr lang="en-US"/>
        </a:p>
      </dgm:t>
    </dgm:pt>
    <dgm:pt modelId="{BA3F4D4E-4D5D-304A-A98F-7B533BECFAAD}" type="sibTrans" cxnId="{553334A6-2513-214D-9DA8-B18CB9BB6E7D}">
      <dgm:prSet/>
      <dgm:spPr/>
      <dgm:t>
        <a:bodyPr/>
        <a:lstStyle/>
        <a:p>
          <a:endParaRPr lang="en-US"/>
        </a:p>
      </dgm:t>
    </dgm:pt>
    <dgm:pt modelId="{0F20940E-E30E-1D46-82BD-BCCC2F792615}">
      <dgm:prSet/>
      <dgm:spPr/>
      <dgm:t>
        <a:bodyPr/>
        <a:lstStyle/>
        <a:p>
          <a:r>
            <a:rPr lang="en-US" dirty="0"/>
            <a:t>Proprietary combinations of background behavioral signals (e.g., repeated sign ups from the same IP address) and human moderation to reduce exposure</a:t>
          </a:r>
        </a:p>
      </dgm:t>
    </dgm:pt>
    <dgm:pt modelId="{967959D0-531D-474C-90E9-358670AFDC7A}" type="parTrans" cxnId="{A319A69B-25F5-D34F-8A30-211D04D611C6}">
      <dgm:prSet/>
      <dgm:spPr/>
      <dgm:t>
        <a:bodyPr/>
        <a:lstStyle/>
        <a:p>
          <a:endParaRPr lang="en-US"/>
        </a:p>
      </dgm:t>
    </dgm:pt>
    <dgm:pt modelId="{3C10B05D-E585-F741-A4B5-5D9F188C4B24}" type="sibTrans" cxnId="{A319A69B-25F5-D34F-8A30-211D04D611C6}">
      <dgm:prSet/>
      <dgm:spPr/>
      <dgm:t>
        <a:bodyPr/>
        <a:lstStyle/>
        <a:p>
          <a:endParaRPr lang="en-US"/>
        </a:p>
      </dgm:t>
    </dgm:pt>
    <dgm:pt modelId="{626C578E-9C63-4442-B57F-2F160CFE6305}">
      <dgm:prSet/>
      <dgm:spPr/>
      <dgm:t>
        <a:bodyPr/>
        <a:lstStyle/>
        <a:p>
          <a:r>
            <a:rPr lang="en-US" dirty="0"/>
            <a:t>Give users the info they need to succeed </a:t>
          </a:r>
        </a:p>
      </dgm:t>
    </dgm:pt>
    <dgm:pt modelId="{86A7E41B-D3AE-8743-BBFE-1485F159240A}" type="parTrans" cxnId="{E7E01FFE-ED68-7D49-9760-1AE7FFFA6786}">
      <dgm:prSet/>
      <dgm:spPr/>
    </dgm:pt>
    <dgm:pt modelId="{93BAE083-5B40-6F4F-A40D-1958CF1505DB}" type="sibTrans" cxnId="{E7E01FFE-ED68-7D49-9760-1AE7FFFA6786}">
      <dgm:prSet/>
      <dgm:spPr/>
    </dgm:pt>
    <dgm:pt modelId="{DFFECE0C-B481-D441-8E03-96E6F7B6C4E6}" type="pres">
      <dgm:prSet presAssocID="{72C2AD66-9E9E-DC4E-8106-CC7CB5149123}" presName="linear" presStyleCnt="0">
        <dgm:presLayoutVars>
          <dgm:animLvl val="lvl"/>
          <dgm:resizeHandles val="exact"/>
        </dgm:presLayoutVars>
      </dgm:prSet>
      <dgm:spPr/>
    </dgm:pt>
    <dgm:pt modelId="{A4F47D2B-474A-5D44-8634-15F2056B0F79}" type="pres">
      <dgm:prSet presAssocID="{7295D108-822F-8F4A-904F-75A54BD04C1C}" presName="parentText" presStyleLbl="node1" presStyleIdx="0" presStyleCnt="1">
        <dgm:presLayoutVars>
          <dgm:chMax val="0"/>
          <dgm:bulletEnabled val="1"/>
        </dgm:presLayoutVars>
      </dgm:prSet>
      <dgm:spPr/>
    </dgm:pt>
    <dgm:pt modelId="{935998CD-A7B9-0F46-BA95-B7B3DE2ADA47}" type="pres">
      <dgm:prSet presAssocID="{7295D108-822F-8F4A-904F-75A54BD04C1C}" presName="childText" presStyleLbl="revTx" presStyleIdx="0" presStyleCnt="1">
        <dgm:presLayoutVars>
          <dgm:bulletEnabled val="1"/>
        </dgm:presLayoutVars>
      </dgm:prSet>
      <dgm:spPr/>
    </dgm:pt>
  </dgm:ptLst>
  <dgm:cxnLst>
    <dgm:cxn modelId="{58C01002-A3C6-4F4B-B35B-64643D454CCD}" type="presOf" srcId="{0F20940E-E30E-1D46-82BD-BCCC2F792615}" destId="{935998CD-A7B9-0F46-BA95-B7B3DE2ADA47}" srcOrd="0" destOrd="3" presId="urn:microsoft.com/office/officeart/2005/8/layout/vList2"/>
    <dgm:cxn modelId="{D6033504-0A41-794C-969D-8884D8EF02E4}" type="presOf" srcId="{7295D108-822F-8F4A-904F-75A54BD04C1C}" destId="{A4F47D2B-474A-5D44-8634-15F2056B0F79}" srcOrd="0" destOrd="0" presId="urn:microsoft.com/office/officeart/2005/8/layout/vList2"/>
    <dgm:cxn modelId="{79B54B05-CB3C-BA4C-8794-175C3231BCCA}" type="presOf" srcId="{00020A7B-D144-054F-84E3-8A5778E17B22}" destId="{935998CD-A7B9-0F46-BA95-B7B3DE2ADA47}" srcOrd="0" destOrd="2" presId="urn:microsoft.com/office/officeart/2005/8/layout/vList2"/>
    <dgm:cxn modelId="{92EB3B24-A795-7740-A4CA-9A605B01DEDB}" srcId="{72C2AD66-9E9E-DC4E-8106-CC7CB5149123}" destId="{7295D108-822F-8F4A-904F-75A54BD04C1C}" srcOrd="0" destOrd="0" parTransId="{08C2EC78-9014-F343-BA0F-D5BEBA3C11A0}" sibTransId="{CA4E02D4-D7AE-7E4F-BB4C-DD1C0FB52E13}"/>
    <dgm:cxn modelId="{37AAD84C-0F7F-964D-9AE8-E0DD7D18C8BD}" srcId="{7295D108-822F-8F4A-904F-75A54BD04C1C}" destId="{E06E6B3C-175A-AE4A-8324-ED610688AA54}" srcOrd="0" destOrd="0" parTransId="{9AA24966-667A-1B41-956E-1243C3C1E19D}" sibTransId="{C062B862-2B63-3F4E-8E32-F2FC2564BDDA}"/>
    <dgm:cxn modelId="{ED5C6561-525B-4049-8A04-083750CBDB36}" type="presOf" srcId="{72C2AD66-9E9E-DC4E-8106-CC7CB5149123}" destId="{DFFECE0C-B481-D441-8E03-96E6F7B6C4E6}" srcOrd="0" destOrd="0" presId="urn:microsoft.com/office/officeart/2005/8/layout/vList2"/>
    <dgm:cxn modelId="{A319A69B-25F5-D34F-8A30-211D04D611C6}" srcId="{00020A7B-D144-054F-84E3-8A5778E17B22}" destId="{0F20940E-E30E-1D46-82BD-BCCC2F792615}" srcOrd="0" destOrd="0" parTransId="{967959D0-531D-474C-90E9-358670AFDC7A}" sibTransId="{3C10B05D-E585-F741-A4B5-5D9F188C4B24}"/>
    <dgm:cxn modelId="{36AFFFA5-DB6A-674C-88AC-B52134506DAA}" type="presOf" srcId="{E06E6B3C-175A-AE4A-8324-ED610688AA54}" destId="{935998CD-A7B9-0F46-BA95-B7B3DE2ADA47}" srcOrd="0" destOrd="0" presId="urn:microsoft.com/office/officeart/2005/8/layout/vList2"/>
    <dgm:cxn modelId="{553334A6-2513-214D-9DA8-B18CB9BB6E7D}" srcId="{7295D108-822F-8F4A-904F-75A54BD04C1C}" destId="{00020A7B-D144-054F-84E3-8A5778E17B22}" srcOrd="1" destOrd="0" parTransId="{4BDAFC55-76C3-814B-B878-C3B7F376CD35}" sibTransId="{BA3F4D4E-4D5D-304A-A98F-7B533BECFAAD}"/>
    <dgm:cxn modelId="{8BCEF6EA-1275-A342-BE57-2E94DC9D62DD}" type="presOf" srcId="{626C578E-9C63-4442-B57F-2F160CFE6305}" destId="{935998CD-A7B9-0F46-BA95-B7B3DE2ADA47}" srcOrd="0" destOrd="1" presId="urn:microsoft.com/office/officeart/2005/8/layout/vList2"/>
    <dgm:cxn modelId="{E7E01FFE-ED68-7D49-9760-1AE7FFFA6786}" srcId="{E06E6B3C-175A-AE4A-8324-ED610688AA54}" destId="{626C578E-9C63-4442-B57F-2F160CFE6305}" srcOrd="0" destOrd="0" parTransId="{86A7E41B-D3AE-8743-BBFE-1485F159240A}" sibTransId="{93BAE083-5B40-6F4F-A40D-1958CF1505DB}"/>
    <dgm:cxn modelId="{0EACBEDD-10D8-A44E-8D47-00A4BBD61F7A}" type="presParOf" srcId="{DFFECE0C-B481-D441-8E03-96E6F7B6C4E6}" destId="{A4F47D2B-474A-5D44-8634-15F2056B0F79}" srcOrd="0" destOrd="0" presId="urn:microsoft.com/office/officeart/2005/8/layout/vList2"/>
    <dgm:cxn modelId="{0B274C9E-265F-8942-A59D-466EA22D157D}" type="presParOf" srcId="{DFFECE0C-B481-D441-8E03-96E6F7B6C4E6}" destId="{935998CD-A7B9-0F46-BA95-B7B3DE2ADA4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4029C9-4E81-CE4A-AF6E-AA13557FF7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4B79D9-F9F2-384C-BE56-B36EFB9BAF9D}">
      <dgm:prSet/>
      <dgm:spPr/>
      <dgm:t>
        <a:bodyPr/>
        <a:lstStyle/>
        <a:p>
          <a:r>
            <a:rPr lang="en-US"/>
            <a:t>Wrong unit of analysis </a:t>
          </a:r>
        </a:p>
      </dgm:t>
    </dgm:pt>
    <dgm:pt modelId="{3FE2D063-A1D8-564F-86D0-3B522CACD7BE}" type="parTrans" cxnId="{AD120C66-FA71-5A43-B7E5-ACE979E027FB}">
      <dgm:prSet/>
      <dgm:spPr/>
      <dgm:t>
        <a:bodyPr/>
        <a:lstStyle/>
        <a:p>
          <a:endParaRPr lang="en-US"/>
        </a:p>
      </dgm:t>
    </dgm:pt>
    <dgm:pt modelId="{AF06E18A-62EF-6E4A-8BC5-69330000CE6A}" type="sibTrans" cxnId="{AD120C66-FA71-5A43-B7E5-ACE979E027FB}">
      <dgm:prSet/>
      <dgm:spPr/>
      <dgm:t>
        <a:bodyPr/>
        <a:lstStyle/>
        <a:p>
          <a:endParaRPr lang="en-US"/>
        </a:p>
      </dgm:t>
    </dgm:pt>
    <dgm:pt modelId="{8C51CD09-C9DA-204B-87D5-2F94ABB6730D}">
      <dgm:prSet/>
      <dgm:spPr/>
      <dgm:t>
        <a:bodyPr/>
        <a:lstStyle/>
        <a:p>
          <a:r>
            <a:rPr lang="en-US" dirty="0"/>
            <a:t>Conceive of the problem as one of </a:t>
          </a:r>
          <a:r>
            <a:rPr lang="en-US" i="1" dirty="0"/>
            <a:t>individual </a:t>
          </a:r>
          <a:r>
            <a:rPr lang="en-US" dirty="0"/>
            <a:t>cognition</a:t>
          </a:r>
        </a:p>
      </dgm:t>
    </dgm:pt>
    <dgm:pt modelId="{972E6F46-3B28-2D4A-B3F6-C9079B8D505E}" type="parTrans" cxnId="{BB7017B7-3218-D043-88F9-EADB0CDAD749}">
      <dgm:prSet/>
      <dgm:spPr/>
      <dgm:t>
        <a:bodyPr/>
        <a:lstStyle/>
        <a:p>
          <a:endParaRPr lang="en-US"/>
        </a:p>
      </dgm:t>
    </dgm:pt>
    <dgm:pt modelId="{B14B30C4-4A8C-AA43-8E69-35FC3D1509BB}" type="sibTrans" cxnId="{BB7017B7-3218-D043-88F9-EADB0CDAD749}">
      <dgm:prSet/>
      <dgm:spPr/>
      <dgm:t>
        <a:bodyPr/>
        <a:lstStyle/>
        <a:p>
          <a:endParaRPr lang="en-US"/>
        </a:p>
      </dgm:t>
    </dgm:pt>
    <dgm:pt modelId="{64A92FB9-A14F-7B49-85A6-D2746B1EF517}">
      <dgm:prSet/>
      <dgm:spPr/>
      <dgm:t>
        <a:bodyPr/>
        <a:lstStyle/>
        <a:p>
          <a:r>
            <a:rPr lang="en-US" dirty="0"/>
            <a:t>Thus, doomed to fail</a:t>
          </a:r>
        </a:p>
      </dgm:t>
    </dgm:pt>
    <dgm:pt modelId="{F7B428E1-C867-2F44-8CFD-902F484ED902}" type="parTrans" cxnId="{CBFB3775-5CAE-AF43-BBEF-4855F1CAC401}">
      <dgm:prSet/>
      <dgm:spPr/>
      <dgm:t>
        <a:bodyPr/>
        <a:lstStyle/>
        <a:p>
          <a:endParaRPr lang="en-US"/>
        </a:p>
      </dgm:t>
    </dgm:pt>
    <dgm:pt modelId="{926FC5FD-C667-204D-954A-2FE7E9EE3406}" type="sibTrans" cxnId="{CBFB3775-5CAE-AF43-BBEF-4855F1CAC401}">
      <dgm:prSet/>
      <dgm:spPr/>
      <dgm:t>
        <a:bodyPr/>
        <a:lstStyle/>
        <a:p>
          <a:endParaRPr lang="en-US"/>
        </a:p>
      </dgm:t>
    </dgm:pt>
    <dgm:pt modelId="{05B3DAFE-D39F-9B4D-86AD-C5DABDABAE90}">
      <dgm:prSet/>
      <dgm:spPr/>
      <dgm:t>
        <a:bodyPr/>
        <a:lstStyle/>
        <a:p>
          <a:r>
            <a:rPr lang="en-US" dirty="0"/>
            <a:t>These approaches have ignored </a:t>
          </a:r>
          <a:r>
            <a:rPr lang="en-US" i="1" dirty="0"/>
            <a:t>group </a:t>
          </a:r>
          <a:r>
            <a:rPr lang="en-US" dirty="0"/>
            <a:t>cognition </a:t>
          </a:r>
        </a:p>
      </dgm:t>
    </dgm:pt>
    <dgm:pt modelId="{BE15F44F-BC9B-4D47-8A74-3EEEC902FB4C}" type="parTrans" cxnId="{3CAA9818-6498-2C49-B98D-BCBD318B4B0F}">
      <dgm:prSet/>
      <dgm:spPr/>
      <dgm:t>
        <a:bodyPr/>
        <a:lstStyle/>
        <a:p>
          <a:endParaRPr lang="en-US"/>
        </a:p>
      </dgm:t>
    </dgm:pt>
    <dgm:pt modelId="{BD616D3F-A042-454E-AB8E-EAA9A5FB5D63}" type="sibTrans" cxnId="{3CAA9818-6498-2C49-B98D-BCBD318B4B0F}">
      <dgm:prSet/>
      <dgm:spPr/>
      <dgm:t>
        <a:bodyPr/>
        <a:lstStyle/>
        <a:p>
          <a:endParaRPr lang="en-US"/>
        </a:p>
      </dgm:t>
    </dgm:pt>
    <dgm:pt modelId="{A0C806B6-F960-9C4D-87E0-9009F3BEB137}">
      <dgm:prSet/>
      <dgm:spPr/>
      <dgm:t>
        <a:bodyPr/>
        <a:lstStyle/>
        <a:p>
          <a:r>
            <a:rPr lang="en-US" dirty="0"/>
            <a:t>Powerfully impacts individual cognition </a:t>
          </a:r>
        </a:p>
      </dgm:t>
    </dgm:pt>
    <dgm:pt modelId="{D07B5EFF-85CE-614F-A31D-257A6512EA2F}" type="parTrans" cxnId="{0044042C-26B7-5C4A-A4E4-2ADA000E821B}">
      <dgm:prSet/>
      <dgm:spPr/>
      <dgm:t>
        <a:bodyPr/>
        <a:lstStyle/>
        <a:p>
          <a:endParaRPr lang="en-US"/>
        </a:p>
      </dgm:t>
    </dgm:pt>
    <dgm:pt modelId="{1D77C32F-6815-1C45-9ADE-74E5C5318448}" type="sibTrans" cxnId="{0044042C-26B7-5C4A-A4E4-2ADA000E821B}">
      <dgm:prSet/>
      <dgm:spPr/>
      <dgm:t>
        <a:bodyPr/>
        <a:lstStyle/>
        <a:p>
          <a:endParaRPr lang="en-US"/>
        </a:p>
      </dgm:t>
    </dgm:pt>
    <dgm:pt modelId="{60977571-5CEF-EB44-A8D1-508F349DD4A2}">
      <dgm:prSet/>
      <dgm:spPr/>
      <dgm:t>
        <a:bodyPr/>
        <a:lstStyle/>
        <a:p>
          <a:r>
            <a:rPr lang="en-US" dirty="0"/>
            <a:t>Individual cognition often </a:t>
          </a:r>
          <a:r>
            <a:rPr lang="en-US" i="1" dirty="0"/>
            <a:t>subordinate</a:t>
          </a:r>
          <a:r>
            <a:rPr lang="en-US" dirty="0"/>
            <a:t> to group cognition</a:t>
          </a:r>
        </a:p>
      </dgm:t>
    </dgm:pt>
    <dgm:pt modelId="{383EBF6A-F538-E842-A90F-54C7376E86B6}" type="parTrans" cxnId="{2550B315-70CB-7340-BC17-3E535EB35CCD}">
      <dgm:prSet/>
      <dgm:spPr/>
      <dgm:t>
        <a:bodyPr/>
        <a:lstStyle/>
        <a:p>
          <a:endParaRPr lang="en-US"/>
        </a:p>
      </dgm:t>
    </dgm:pt>
    <dgm:pt modelId="{B571B00E-62CF-4D47-8D34-FC42E3DC2440}" type="sibTrans" cxnId="{2550B315-70CB-7340-BC17-3E535EB35CCD}">
      <dgm:prSet/>
      <dgm:spPr/>
      <dgm:t>
        <a:bodyPr/>
        <a:lstStyle/>
        <a:p>
          <a:endParaRPr lang="en-US"/>
        </a:p>
      </dgm:t>
    </dgm:pt>
    <dgm:pt modelId="{F72518FA-48F9-6947-8F2D-2D68D0630454}">
      <dgm:prSet/>
      <dgm:spPr/>
      <dgm:t>
        <a:bodyPr/>
        <a:lstStyle/>
        <a:p>
          <a:r>
            <a:rPr lang="en-US" dirty="0"/>
            <a:t>Operates at scale</a:t>
          </a:r>
        </a:p>
      </dgm:t>
    </dgm:pt>
    <dgm:pt modelId="{7F075D35-6E91-7F4D-A428-660515146E5F}" type="parTrans" cxnId="{A17B90E6-0CF3-9B4C-A3E7-CD075597B08D}">
      <dgm:prSet/>
      <dgm:spPr/>
      <dgm:t>
        <a:bodyPr/>
        <a:lstStyle/>
        <a:p>
          <a:endParaRPr lang="en-US"/>
        </a:p>
      </dgm:t>
    </dgm:pt>
    <dgm:pt modelId="{7DA139C8-1055-F54F-9F4A-4F09037E2E23}" type="sibTrans" cxnId="{A17B90E6-0CF3-9B4C-A3E7-CD075597B08D}">
      <dgm:prSet/>
      <dgm:spPr/>
      <dgm:t>
        <a:bodyPr/>
        <a:lstStyle/>
        <a:p>
          <a:endParaRPr lang="en-US"/>
        </a:p>
      </dgm:t>
    </dgm:pt>
    <dgm:pt modelId="{8236D3A1-30C0-B74B-B596-3FBD68943D0B}" type="pres">
      <dgm:prSet presAssocID="{2B4029C9-4E81-CE4A-AF6E-AA13557FF7CE}" presName="linear" presStyleCnt="0">
        <dgm:presLayoutVars>
          <dgm:animLvl val="lvl"/>
          <dgm:resizeHandles val="exact"/>
        </dgm:presLayoutVars>
      </dgm:prSet>
      <dgm:spPr/>
    </dgm:pt>
    <dgm:pt modelId="{76849A44-8F4E-174A-A590-276659FF2C28}" type="pres">
      <dgm:prSet presAssocID="{BB4B79D9-F9F2-384C-BE56-B36EFB9BAF9D}" presName="parentText" presStyleLbl="node1" presStyleIdx="0" presStyleCnt="2">
        <dgm:presLayoutVars>
          <dgm:chMax val="0"/>
          <dgm:bulletEnabled val="1"/>
        </dgm:presLayoutVars>
      </dgm:prSet>
      <dgm:spPr/>
    </dgm:pt>
    <dgm:pt modelId="{532D702C-1992-8349-9E8F-6D4CCBE1D855}" type="pres">
      <dgm:prSet presAssocID="{BB4B79D9-F9F2-384C-BE56-B36EFB9BAF9D}" presName="childText" presStyleLbl="revTx" presStyleIdx="0" presStyleCnt="2">
        <dgm:presLayoutVars>
          <dgm:bulletEnabled val="1"/>
        </dgm:presLayoutVars>
      </dgm:prSet>
      <dgm:spPr/>
    </dgm:pt>
    <dgm:pt modelId="{27D97743-CCE8-2046-8325-1659FAF890F6}" type="pres">
      <dgm:prSet presAssocID="{05B3DAFE-D39F-9B4D-86AD-C5DABDABAE90}" presName="parentText" presStyleLbl="node1" presStyleIdx="1" presStyleCnt="2">
        <dgm:presLayoutVars>
          <dgm:chMax val="0"/>
          <dgm:bulletEnabled val="1"/>
        </dgm:presLayoutVars>
      </dgm:prSet>
      <dgm:spPr/>
    </dgm:pt>
    <dgm:pt modelId="{4760EA10-E582-834D-BD3C-D87CCBFCDADE}" type="pres">
      <dgm:prSet presAssocID="{05B3DAFE-D39F-9B4D-86AD-C5DABDABAE90}" presName="childText" presStyleLbl="revTx" presStyleIdx="1" presStyleCnt="2">
        <dgm:presLayoutVars>
          <dgm:bulletEnabled val="1"/>
        </dgm:presLayoutVars>
      </dgm:prSet>
      <dgm:spPr/>
    </dgm:pt>
  </dgm:ptLst>
  <dgm:cxnLst>
    <dgm:cxn modelId="{DD0DD113-48A4-8F41-95F7-C17FBAB48BCC}" type="presOf" srcId="{2B4029C9-4E81-CE4A-AF6E-AA13557FF7CE}" destId="{8236D3A1-30C0-B74B-B596-3FBD68943D0B}" srcOrd="0" destOrd="0" presId="urn:microsoft.com/office/officeart/2005/8/layout/vList2"/>
    <dgm:cxn modelId="{2550B315-70CB-7340-BC17-3E535EB35CCD}" srcId="{A0C806B6-F960-9C4D-87E0-9009F3BEB137}" destId="{60977571-5CEF-EB44-A8D1-508F349DD4A2}" srcOrd="0" destOrd="0" parTransId="{383EBF6A-F538-E842-A90F-54C7376E86B6}" sibTransId="{B571B00E-62CF-4D47-8D34-FC42E3DC2440}"/>
    <dgm:cxn modelId="{3CAA9818-6498-2C49-B98D-BCBD318B4B0F}" srcId="{2B4029C9-4E81-CE4A-AF6E-AA13557FF7CE}" destId="{05B3DAFE-D39F-9B4D-86AD-C5DABDABAE90}" srcOrd="1" destOrd="0" parTransId="{BE15F44F-BC9B-4D47-8A74-3EEEC902FB4C}" sibTransId="{BD616D3F-A042-454E-AB8E-EAA9A5FB5D63}"/>
    <dgm:cxn modelId="{0044042C-26B7-5C4A-A4E4-2ADA000E821B}" srcId="{05B3DAFE-D39F-9B4D-86AD-C5DABDABAE90}" destId="{A0C806B6-F960-9C4D-87E0-9009F3BEB137}" srcOrd="0" destOrd="0" parTransId="{D07B5EFF-85CE-614F-A31D-257A6512EA2F}" sibTransId="{1D77C32F-6815-1C45-9ADE-74E5C5318448}"/>
    <dgm:cxn modelId="{C5BC823E-538A-684D-B119-3B1CA8BF7FB6}" type="presOf" srcId="{05B3DAFE-D39F-9B4D-86AD-C5DABDABAE90}" destId="{27D97743-CCE8-2046-8325-1659FAF890F6}" srcOrd="0" destOrd="0" presId="urn:microsoft.com/office/officeart/2005/8/layout/vList2"/>
    <dgm:cxn modelId="{301F7347-95CA-0E49-85DE-F8652CDCE926}" type="presOf" srcId="{64A92FB9-A14F-7B49-85A6-D2746B1EF517}" destId="{532D702C-1992-8349-9E8F-6D4CCBE1D855}" srcOrd="0" destOrd="1" presId="urn:microsoft.com/office/officeart/2005/8/layout/vList2"/>
    <dgm:cxn modelId="{A853174A-9C21-7141-BE14-84698274FC2E}" type="presOf" srcId="{8C51CD09-C9DA-204B-87D5-2F94ABB6730D}" destId="{532D702C-1992-8349-9E8F-6D4CCBE1D855}" srcOrd="0" destOrd="0" presId="urn:microsoft.com/office/officeart/2005/8/layout/vList2"/>
    <dgm:cxn modelId="{AD120C66-FA71-5A43-B7E5-ACE979E027FB}" srcId="{2B4029C9-4E81-CE4A-AF6E-AA13557FF7CE}" destId="{BB4B79D9-F9F2-384C-BE56-B36EFB9BAF9D}" srcOrd="0" destOrd="0" parTransId="{3FE2D063-A1D8-564F-86D0-3B522CACD7BE}" sibTransId="{AF06E18A-62EF-6E4A-8BC5-69330000CE6A}"/>
    <dgm:cxn modelId="{CBFB3775-5CAE-AF43-BBEF-4855F1CAC401}" srcId="{8C51CD09-C9DA-204B-87D5-2F94ABB6730D}" destId="{64A92FB9-A14F-7B49-85A6-D2746B1EF517}" srcOrd="0" destOrd="0" parTransId="{F7B428E1-C867-2F44-8CFD-902F484ED902}" sibTransId="{926FC5FD-C667-204D-954A-2FE7E9EE3406}"/>
    <dgm:cxn modelId="{3E743F8B-BA85-6E4B-A855-68EFB7826D97}" type="presOf" srcId="{BB4B79D9-F9F2-384C-BE56-B36EFB9BAF9D}" destId="{76849A44-8F4E-174A-A590-276659FF2C28}" srcOrd="0" destOrd="0" presId="urn:microsoft.com/office/officeart/2005/8/layout/vList2"/>
    <dgm:cxn modelId="{D275438F-F28F-5442-A79E-8F5693BE0552}" type="presOf" srcId="{A0C806B6-F960-9C4D-87E0-9009F3BEB137}" destId="{4760EA10-E582-834D-BD3C-D87CCBFCDADE}" srcOrd="0" destOrd="0" presId="urn:microsoft.com/office/officeart/2005/8/layout/vList2"/>
    <dgm:cxn modelId="{BB7017B7-3218-D043-88F9-EADB0CDAD749}" srcId="{BB4B79D9-F9F2-384C-BE56-B36EFB9BAF9D}" destId="{8C51CD09-C9DA-204B-87D5-2F94ABB6730D}" srcOrd="0" destOrd="0" parTransId="{972E6F46-3B28-2D4A-B3F6-C9079B8D505E}" sibTransId="{B14B30C4-4A8C-AA43-8E69-35FC3D1509BB}"/>
    <dgm:cxn modelId="{FCC0E6C2-1BAE-304E-B452-3695D6720C8A}" type="presOf" srcId="{60977571-5CEF-EB44-A8D1-508F349DD4A2}" destId="{4760EA10-E582-834D-BD3C-D87CCBFCDADE}" srcOrd="0" destOrd="1" presId="urn:microsoft.com/office/officeart/2005/8/layout/vList2"/>
    <dgm:cxn modelId="{A17B90E6-0CF3-9B4C-A3E7-CD075597B08D}" srcId="{A0C806B6-F960-9C4D-87E0-9009F3BEB137}" destId="{F72518FA-48F9-6947-8F2D-2D68D0630454}" srcOrd="1" destOrd="0" parTransId="{7F075D35-6E91-7F4D-A428-660515146E5F}" sibTransId="{7DA139C8-1055-F54F-9F4A-4F09037E2E23}"/>
    <dgm:cxn modelId="{2C7D85FB-EA6D-D84E-A6EC-0D4929FF55EF}" type="presOf" srcId="{F72518FA-48F9-6947-8F2D-2D68D0630454}" destId="{4760EA10-E582-834D-BD3C-D87CCBFCDADE}" srcOrd="0" destOrd="2" presId="urn:microsoft.com/office/officeart/2005/8/layout/vList2"/>
    <dgm:cxn modelId="{50748EEF-7B2A-1844-9A96-1F45B723E469}" type="presParOf" srcId="{8236D3A1-30C0-B74B-B596-3FBD68943D0B}" destId="{76849A44-8F4E-174A-A590-276659FF2C28}" srcOrd="0" destOrd="0" presId="urn:microsoft.com/office/officeart/2005/8/layout/vList2"/>
    <dgm:cxn modelId="{E51599AF-DAF7-A749-97EF-7EFC541B8231}" type="presParOf" srcId="{8236D3A1-30C0-B74B-B596-3FBD68943D0B}" destId="{532D702C-1992-8349-9E8F-6D4CCBE1D855}" srcOrd="1" destOrd="0" presId="urn:microsoft.com/office/officeart/2005/8/layout/vList2"/>
    <dgm:cxn modelId="{421134E2-4DBF-D549-BD8D-CBDDF6162B4E}" type="presParOf" srcId="{8236D3A1-30C0-B74B-B596-3FBD68943D0B}" destId="{27D97743-CCE8-2046-8325-1659FAF890F6}" srcOrd="2" destOrd="0" presId="urn:microsoft.com/office/officeart/2005/8/layout/vList2"/>
    <dgm:cxn modelId="{5118DBD3-B2F3-204A-921D-F7163A0D3889}" type="presParOf" srcId="{8236D3A1-30C0-B74B-B596-3FBD68943D0B}" destId="{4760EA10-E582-834D-BD3C-D87CCBFCDAD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8E5ED6-9890-C448-9F0A-E19ECDBCC9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B9C665-AFBB-5649-BC72-24E07D03FA89}">
      <dgm:prSet/>
      <dgm:spPr/>
      <dgm:t>
        <a:bodyPr/>
        <a:lstStyle/>
        <a:p>
          <a:r>
            <a:rPr lang="en-US" dirty="0"/>
            <a:t>SNS should turn their attention to Meshed Cognition	</a:t>
          </a:r>
        </a:p>
      </dgm:t>
    </dgm:pt>
    <dgm:pt modelId="{756AF1DC-A2A2-9D4B-8E85-C7C2F12CCEE5}" type="parTrans" cxnId="{0A259E5E-0183-854B-ABAE-8AFB94AE58AA}">
      <dgm:prSet/>
      <dgm:spPr/>
      <dgm:t>
        <a:bodyPr/>
        <a:lstStyle/>
        <a:p>
          <a:endParaRPr lang="en-US"/>
        </a:p>
      </dgm:t>
    </dgm:pt>
    <dgm:pt modelId="{C1936E8A-E6F4-3349-BBA9-C942CAC6DB3B}" type="sibTrans" cxnId="{0A259E5E-0183-854B-ABAE-8AFB94AE58AA}">
      <dgm:prSet/>
      <dgm:spPr/>
      <dgm:t>
        <a:bodyPr/>
        <a:lstStyle/>
        <a:p>
          <a:endParaRPr lang="en-US"/>
        </a:p>
      </dgm:t>
    </dgm:pt>
    <dgm:pt modelId="{4DD18CF5-9BB5-2F4B-BDA6-C52C46C70B9A}">
      <dgm:prSet/>
      <dgm:spPr/>
      <dgm:t>
        <a:bodyPr/>
        <a:lstStyle/>
        <a:p>
          <a:r>
            <a:rPr lang="en-US" dirty="0"/>
            <a:t>MC must be successfully managed before individual-level interventions will work</a:t>
          </a:r>
        </a:p>
      </dgm:t>
    </dgm:pt>
    <dgm:pt modelId="{DA4448D0-F4D3-D24D-B771-0CCA155AA98E}" type="parTrans" cxnId="{6E65DC17-A23F-E049-8377-A3A6460CA54F}">
      <dgm:prSet/>
      <dgm:spPr/>
      <dgm:t>
        <a:bodyPr/>
        <a:lstStyle/>
        <a:p>
          <a:endParaRPr lang="en-US"/>
        </a:p>
      </dgm:t>
    </dgm:pt>
    <dgm:pt modelId="{20A1B6C7-49A4-174A-A6D0-4F47A2FE276F}" type="sibTrans" cxnId="{6E65DC17-A23F-E049-8377-A3A6460CA54F}">
      <dgm:prSet/>
      <dgm:spPr/>
      <dgm:t>
        <a:bodyPr/>
        <a:lstStyle/>
        <a:p>
          <a:endParaRPr lang="en-US"/>
        </a:p>
      </dgm:t>
    </dgm:pt>
    <dgm:pt modelId="{736CF3EF-FEA2-8141-A500-2979EC2FC803}" type="pres">
      <dgm:prSet presAssocID="{0C8E5ED6-9890-C448-9F0A-E19ECDBCC9DD}" presName="linear" presStyleCnt="0">
        <dgm:presLayoutVars>
          <dgm:animLvl val="lvl"/>
          <dgm:resizeHandles val="exact"/>
        </dgm:presLayoutVars>
      </dgm:prSet>
      <dgm:spPr/>
    </dgm:pt>
    <dgm:pt modelId="{9D672863-9BEF-DC4F-BBC5-8AA4F3CAD4D7}" type="pres">
      <dgm:prSet presAssocID="{5FB9C665-AFBB-5649-BC72-24E07D03FA89}" presName="parentText" presStyleLbl="node1" presStyleIdx="0" presStyleCnt="1">
        <dgm:presLayoutVars>
          <dgm:chMax val="0"/>
          <dgm:bulletEnabled val="1"/>
        </dgm:presLayoutVars>
      </dgm:prSet>
      <dgm:spPr/>
    </dgm:pt>
    <dgm:pt modelId="{5C4816B7-1E5C-B444-97A6-35D3694821F5}" type="pres">
      <dgm:prSet presAssocID="{5FB9C665-AFBB-5649-BC72-24E07D03FA89}" presName="childText" presStyleLbl="revTx" presStyleIdx="0" presStyleCnt="1">
        <dgm:presLayoutVars>
          <dgm:bulletEnabled val="1"/>
        </dgm:presLayoutVars>
      </dgm:prSet>
      <dgm:spPr/>
    </dgm:pt>
  </dgm:ptLst>
  <dgm:cxnLst>
    <dgm:cxn modelId="{6E65DC17-A23F-E049-8377-A3A6460CA54F}" srcId="{5FB9C665-AFBB-5649-BC72-24E07D03FA89}" destId="{4DD18CF5-9BB5-2F4B-BDA6-C52C46C70B9A}" srcOrd="0" destOrd="0" parTransId="{DA4448D0-F4D3-D24D-B771-0CCA155AA98E}" sibTransId="{20A1B6C7-49A4-174A-A6D0-4F47A2FE276F}"/>
    <dgm:cxn modelId="{0A259E5E-0183-854B-ABAE-8AFB94AE58AA}" srcId="{0C8E5ED6-9890-C448-9F0A-E19ECDBCC9DD}" destId="{5FB9C665-AFBB-5649-BC72-24E07D03FA89}" srcOrd="0" destOrd="0" parTransId="{756AF1DC-A2A2-9D4B-8E85-C7C2F12CCEE5}" sibTransId="{C1936E8A-E6F4-3349-BBA9-C942CAC6DB3B}"/>
    <dgm:cxn modelId="{87BB966A-2CC9-754D-A7BB-67526914D9C8}" type="presOf" srcId="{0C8E5ED6-9890-C448-9F0A-E19ECDBCC9DD}" destId="{736CF3EF-FEA2-8141-A500-2979EC2FC803}" srcOrd="0" destOrd="0" presId="urn:microsoft.com/office/officeart/2005/8/layout/vList2"/>
    <dgm:cxn modelId="{DA5EAF85-1D49-8C49-99AA-60379EA68312}" type="presOf" srcId="{5FB9C665-AFBB-5649-BC72-24E07D03FA89}" destId="{9D672863-9BEF-DC4F-BBC5-8AA4F3CAD4D7}" srcOrd="0" destOrd="0" presId="urn:microsoft.com/office/officeart/2005/8/layout/vList2"/>
    <dgm:cxn modelId="{4A674BD5-C780-624F-9899-555BEABF5B8D}" type="presOf" srcId="{4DD18CF5-9BB5-2F4B-BDA6-C52C46C70B9A}" destId="{5C4816B7-1E5C-B444-97A6-35D3694821F5}" srcOrd="0" destOrd="0" presId="urn:microsoft.com/office/officeart/2005/8/layout/vList2"/>
    <dgm:cxn modelId="{1951DE7F-F187-B24C-ACB5-C5D1558E7648}" type="presParOf" srcId="{736CF3EF-FEA2-8141-A500-2979EC2FC803}" destId="{9D672863-9BEF-DC4F-BBC5-8AA4F3CAD4D7}" srcOrd="0" destOrd="0" presId="urn:microsoft.com/office/officeart/2005/8/layout/vList2"/>
    <dgm:cxn modelId="{591FC6F3-304F-CE4E-A674-8BCE68C96201}" type="presParOf" srcId="{736CF3EF-FEA2-8141-A500-2979EC2FC803}" destId="{5C4816B7-1E5C-B444-97A6-35D3694821F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8E5ED6-9890-C448-9F0A-E19ECDBCC9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B9C665-AFBB-5649-BC72-24E07D03FA89}">
      <dgm:prSet/>
      <dgm:spPr/>
      <dgm:t>
        <a:bodyPr/>
        <a:lstStyle/>
        <a:p>
          <a:r>
            <a:rPr lang="en-US" dirty="0"/>
            <a:t>Prior to advent of SNS, MC arose in limited set of conditions </a:t>
          </a:r>
        </a:p>
      </dgm:t>
    </dgm:pt>
    <dgm:pt modelId="{756AF1DC-A2A2-9D4B-8E85-C7C2F12CCEE5}" type="parTrans" cxnId="{0A259E5E-0183-854B-ABAE-8AFB94AE58AA}">
      <dgm:prSet/>
      <dgm:spPr/>
      <dgm:t>
        <a:bodyPr/>
        <a:lstStyle/>
        <a:p>
          <a:endParaRPr lang="en-US"/>
        </a:p>
      </dgm:t>
    </dgm:pt>
    <dgm:pt modelId="{C1936E8A-E6F4-3349-BBA9-C942CAC6DB3B}" type="sibTrans" cxnId="{0A259E5E-0183-854B-ABAE-8AFB94AE58AA}">
      <dgm:prSet/>
      <dgm:spPr/>
      <dgm:t>
        <a:bodyPr/>
        <a:lstStyle/>
        <a:p>
          <a:endParaRPr lang="en-US"/>
        </a:p>
      </dgm:t>
    </dgm:pt>
    <dgm:pt modelId="{4DD18CF5-9BB5-2F4B-BDA6-C52C46C70B9A}">
      <dgm:prSet/>
      <dgm:spPr/>
      <dgm:t>
        <a:bodyPr/>
        <a:lstStyle/>
        <a:p>
          <a:r>
            <a:rPr lang="en-US" dirty="0"/>
            <a:t>Teams, exercise groups, families, close friendships </a:t>
          </a:r>
        </a:p>
      </dgm:t>
    </dgm:pt>
    <dgm:pt modelId="{DA4448D0-F4D3-D24D-B771-0CCA155AA98E}" type="parTrans" cxnId="{6E65DC17-A23F-E049-8377-A3A6460CA54F}">
      <dgm:prSet/>
      <dgm:spPr/>
      <dgm:t>
        <a:bodyPr/>
        <a:lstStyle/>
        <a:p>
          <a:endParaRPr lang="en-US"/>
        </a:p>
      </dgm:t>
    </dgm:pt>
    <dgm:pt modelId="{20A1B6C7-49A4-174A-A6D0-4F47A2FE276F}" type="sibTrans" cxnId="{6E65DC17-A23F-E049-8377-A3A6460CA54F}">
      <dgm:prSet/>
      <dgm:spPr/>
      <dgm:t>
        <a:bodyPr/>
        <a:lstStyle/>
        <a:p>
          <a:endParaRPr lang="en-US"/>
        </a:p>
      </dgm:t>
    </dgm:pt>
    <dgm:pt modelId="{C98B05ED-9C99-6940-A9E5-0E7744726336}">
      <dgm:prSet/>
      <dgm:spPr/>
      <dgm:t>
        <a:bodyPr/>
        <a:lstStyle/>
        <a:p>
          <a:r>
            <a:rPr lang="en-US" dirty="0"/>
            <a:t>These groups cooperated through norms that were </a:t>
          </a:r>
          <a:r>
            <a:rPr lang="en-US" i="1" dirty="0"/>
            <a:t>typically non-dominant</a:t>
          </a:r>
          <a:r>
            <a:rPr lang="en-US" dirty="0"/>
            <a:t> in social life</a:t>
          </a:r>
        </a:p>
      </dgm:t>
    </dgm:pt>
    <dgm:pt modelId="{616C6584-7C3B-B540-BF3B-97B077F0FF48}" type="parTrans" cxnId="{324F1B6E-D60F-8647-A419-B8B78AE5838C}">
      <dgm:prSet/>
      <dgm:spPr/>
      <dgm:t>
        <a:bodyPr/>
        <a:lstStyle/>
        <a:p>
          <a:endParaRPr lang="en-US"/>
        </a:p>
      </dgm:t>
    </dgm:pt>
    <dgm:pt modelId="{0A5CC0A4-CBF8-384C-A786-65BC83CA084F}" type="sibTrans" cxnId="{324F1B6E-D60F-8647-A419-B8B78AE5838C}">
      <dgm:prSet/>
      <dgm:spPr/>
      <dgm:t>
        <a:bodyPr/>
        <a:lstStyle/>
        <a:p>
          <a:endParaRPr lang="en-US"/>
        </a:p>
      </dgm:t>
    </dgm:pt>
    <dgm:pt modelId="{B3FE0D52-9120-A342-8EA7-83D6DBAA5DD2}">
      <dgm:prSet/>
      <dgm:spPr/>
      <dgm:t>
        <a:bodyPr/>
        <a:lstStyle/>
        <a:p>
          <a:r>
            <a:rPr lang="en-US" dirty="0"/>
            <a:t>Norms of responsiveness, commitment, and support to group members </a:t>
          </a:r>
        </a:p>
      </dgm:t>
    </dgm:pt>
    <dgm:pt modelId="{C44D5066-9241-D346-B30C-E0F12450D853}" type="parTrans" cxnId="{CE40E05E-17E5-6E4F-9021-140270EAFC46}">
      <dgm:prSet/>
      <dgm:spPr/>
      <dgm:t>
        <a:bodyPr/>
        <a:lstStyle/>
        <a:p>
          <a:endParaRPr lang="en-US"/>
        </a:p>
      </dgm:t>
    </dgm:pt>
    <dgm:pt modelId="{A8C2781D-6FE7-A146-AE86-44A0E696EA33}" type="sibTrans" cxnId="{CE40E05E-17E5-6E4F-9021-140270EAFC46}">
      <dgm:prSet/>
      <dgm:spPr/>
      <dgm:t>
        <a:bodyPr/>
        <a:lstStyle/>
        <a:p>
          <a:endParaRPr lang="en-US"/>
        </a:p>
      </dgm:t>
    </dgm:pt>
    <dgm:pt modelId="{736CF3EF-FEA2-8141-A500-2979EC2FC803}" type="pres">
      <dgm:prSet presAssocID="{0C8E5ED6-9890-C448-9F0A-E19ECDBCC9DD}" presName="linear" presStyleCnt="0">
        <dgm:presLayoutVars>
          <dgm:animLvl val="lvl"/>
          <dgm:resizeHandles val="exact"/>
        </dgm:presLayoutVars>
      </dgm:prSet>
      <dgm:spPr/>
    </dgm:pt>
    <dgm:pt modelId="{9D672863-9BEF-DC4F-BBC5-8AA4F3CAD4D7}" type="pres">
      <dgm:prSet presAssocID="{5FB9C665-AFBB-5649-BC72-24E07D03FA89}" presName="parentText" presStyleLbl="node1" presStyleIdx="0" presStyleCnt="1">
        <dgm:presLayoutVars>
          <dgm:chMax val="0"/>
          <dgm:bulletEnabled val="1"/>
        </dgm:presLayoutVars>
      </dgm:prSet>
      <dgm:spPr/>
    </dgm:pt>
    <dgm:pt modelId="{5C4816B7-1E5C-B444-97A6-35D3694821F5}" type="pres">
      <dgm:prSet presAssocID="{5FB9C665-AFBB-5649-BC72-24E07D03FA89}" presName="childText" presStyleLbl="revTx" presStyleIdx="0" presStyleCnt="1">
        <dgm:presLayoutVars>
          <dgm:bulletEnabled val="1"/>
        </dgm:presLayoutVars>
      </dgm:prSet>
      <dgm:spPr/>
    </dgm:pt>
  </dgm:ptLst>
  <dgm:cxnLst>
    <dgm:cxn modelId="{6E65DC17-A23F-E049-8377-A3A6460CA54F}" srcId="{5FB9C665-AFBB-5649-BC72-24E07D03FA89}" destId="{4DD18CF5-9BB5-2F4B-BDA6-C52C46C70B9A}" srcOrd="0" destOrd="0" parTransId="{DA4448D0-F4D3-D24D-B771-0CCA155AA98E}" sibTransId="{20A1B6C7-49A4-174A-A6D0-4F47A2FE276F}"/>
    <dgm:cxn modelId="{41720B3A-3A03-0149-BF90-A6916B8411D4}" type="presOf" srcId="{B3FE0D52-9120-A342-8EA7-83D6DBAA5DD2}" destId="{5C4816B7-1E5C-B444-97A6-35D3694821F5}" srcOrd="0" destOrd="2" presId="urn:microsoft.com/office/officeart/2005/8/layout/vList2"/>
    <dgm:cxn modelId="{0A259E5E-0183-854B-ABAE-8AFB94AE58AA}" srcId="{0C8E5ED6-9890-C448-9F0A-E19ECDBCC9DD}" destId="{5FB9C665-AFBB-5649-BC72-24E07D03FA89}" srcOrd="0" destOrd="0" parTransId="{756AF1DC-A2A2-9D4B-8E85-C7C2F12CCEE5}" sibTransId="{C1936E8A-E6F4-3349-BBA9-C942CAC6DB3B}"/>
    <dgm:cxn modelId="{CE40E05E-17E5-6E4F-9021-140270EAFC46}" srcId="{C98B05ED-9C99-6940-A9E5-0E7744726336}" destId="{B3FE0D52-9120-A342-8EA7-83D6DBAA5DD2}" srcOrd="0" destOrd="0" parTransId="{C44D5066-9241-D346-B30C-E0F12450D853}" sibTransId="{A8C2781D-6FE7-A146-AE86-44A0E696EA33}"/>
    <dgm:cxn modelId="{87BB966A-2CC9-754D-A7BB-67526914D9C8}" type="presOf" srcId="{0C8E5ED6-9890-C448-9F0A-E19ECDBCC9DD}" destId="{736CF3EF-FEA2-8141-A500-2979EC2FC803}" srcOrd="0" destOrd="0" presId="urn:microsoft.com/office/officeart/2005/8/layout/vList2"/>
    <dgm:cxn modelId="{324F1B6E-D60F-8647-A419-B8B78AE5838C}" srcId="{4DD18CF5-9BB5-2F4B-BDA6-C52C46C70B9A}" destId="{C98B05ED-9C99-6940-A9E5-0E7744726336}" srcOrd="0" destOrd="0" parTransId="{616C6584-7C3B-B540-BF3B-97B077F0FF48}" sibTransId="{0A5CC0A4-CBF8-384C-A786-65BC83CA084F}"/>
    <dgm:cxn modelId="{DA5EAF85-1D49-8C49-99AA-60379EA68312}" type="presOf" srcId="{5FB9C665-AFBB-5649-BC72-24E07D03FA89}" destId="{9D672863-9BEF-DC4F-BBC5-8AA4F3CAD4D7}" srcOrd="0" destOrd="0" presId="urn:microsoft.com/office/officeart/2005/8/layout/vList2"/>
    <dgm:cxn modelId="{4A674BD5-C780-624F-9899-555BEABF5B8D}" type="presOf" srcId="{4DD18CF5-9BB5-2F4B-BDA6-C52C46C70B9A}" destId="{5C4816B7-1E5C-B444-97A6-35D3694821F5}" srcOrd="0" destOrd="0" presId="urn:microsoft.com/office/officeart/2005/8/layout/vList2"/>
    <dgm:cxn modelId="{311F46FE-1D9F-C94E-B9B3-F131EA07A536}" type="presOf" srcId="{C98B05ED-9C99-6940-A9E5-0E7744726336}" destId="{5C4816B7-1E5C-B444-97A6-35D3694821F5}" srcOrd="0" destOrd="1" presId="urn:microsoft.com/office/officeart/2005/8/layout/vList2"/>
    <dgm:cxn modelId="{1951DE7F-F187-B24C-ACB5-C5D1558E7648}" type="presParOf" srcId="{736CF3EF-FEA2-8141-A500-2979EC2FC803}" destId="{9D672863-9BEF-DC4F-BBC5-8AA4F3CAD4D7}" srcOrd="0" destOrd="0" presId="urn:microsoft.com/office/officeart/2005/8/layout/vList2"/>
    <dgm:cxn modelId="{591FC6F3-304F-CE4E-A674-8BCE68C96201}" type="presParOf" srcId="{736CF3EF-FEA2-8141-A500-2979EC2FC803}" destId="{5C4816B7-1E5C-B444-97A6-35D3694821F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88463E-1FE0-CF4E-BDBF-F9DE0ACD08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1F1A60-6E03-9242-BE7D-1433DA8371C0}">
      <dgm:prSet/>
      <dgm:spPr/>
      <dgm:t>
        <a:bodyPr/>
        <a:lstStyle/>
        <a:p>
          <a:r>
            <a:rPr lang="en-US" dirty="0"/>
            <a:t>SNS affordances lead to MC dominance</a:t>
          </a:r>
        </a:p>
      </dgm:t>
    </dgm:pt>
    <dgm:pt modelId="{A10F5604-0AA2-E849-8F74-2BBE5007EF25}" type="parTrans" cxnId="{C1260DA8-D022-5F4C-BAB9-8B6BC21C6199}">
      <dgm:prSet/>
      <dgm:spPr/>
      <dgm:t>
        <a:bodyPr/>
        <a:lstStyle/>
        <a:p>
          <a:endParaRPr lang="en-US"/>
        </a:p>
      </dgm:t>
    </dgm:pt>
    <dgm:pt modelId="{D62FD751-F44A-7E44-A01E-35115DAD5419}" type="sibTrans" cxnId="{C1260DA8-D022-5F4C-BAB9-8B6BC21C6199}">
      <dgm:prSet/>
      <dgm:spPr/>
      <dgm:t>
        <a:bodyPr/>
        <a:lstStyle/>
        <a:p>
          <a:endParaRPr lang="en-US"/>
        </a:p>
      </dgm:t>
    </dgm:pt>
    <dgm:pt modelId="{F2AD9F50-D3F4-554D-9BD6-868E18492222}">
      <dgm:prSet/>
      <dgm:spPr/>
      <dgm:t>
        <a:bodyPr/>
        <a:lstStyle/>
        <a:p>
          <a:r>
            <a:rPr lang="en-US" dirty="0"/>
            <a:t>People end up in loosely organized non-hierarchical groups without really intending to</a:t>
          </a:r>
        </a:p>
      </dgm:t>
    </dgm:pt>
    <dgm:pt modelId="{EE6733E4-057D-774F-A61D-375256F1E53F}" type="parTrans" cxnId="{FD53B43F-48C0-A44D-8C60-201BD00E7B3C}">
      <dgm:prSet/>
      <dgm:spPr/>
      <dgm:t>
        <a:bodyPr/>
        <a:lstStyle/>
        <a:p>
          <a:endParaRPr lang="en-US"/>
        </a:p>
      </dgm:t>
    </dgm:pt>
    <dgm:pt modelId="{50A30CB3-D0D0-6847-A3A7-A0E53E9C441D}" type="sibTrans" cxnId="{FD53B43F-48C0-A44D-8C60-201BD00E7B3C}">
      <dgm:prSet/>
      <dgm:spPr/>
      <dgm:t>
        <a:bodyPr/>
        <a:lstStyle/>
        <a:p>
          <a:endParaRPr lang="en-US"/>
        </a:p>
      </dgm:t>
    </dgm:pt>
    <dgm:pt modelId="{8AE27B78-F2C1-C947-9744-A9B493E2C374}">
      <dgm:prSet/>
      <dgm:spPr/>
      <dgm:t>
        <a:bodyPr/>
        <a:lstStyle/>
        <a:p>
          <a:r>
            <a:rPr lang="en-US" dirty="0"/>
            <a:t>These norms make individual-level interventions ineffective, because they subordinate individual interests to group interests from the start</a:t>
          </a:r>
        </a:p>
      </dgm:t>
    </dgm:pt>
    <dgm:pt modelId="{DDC7E054-27EB-E442-9ABE-492E76356194}" type="parTrans" cxnId="{F653D142-4BA1-0F42-9E93-4320950B9E05}">
      <dgm:prSet/>
      <dgm:spPr/>
      <dgm:t>
        <a:bodyPr/>
        <a:lstStyle/>
        <a:p>
          <a:endParaRPr lang="en-US"/>
        </a:p>
      </dgm:t>
    </dgm:pt>
    <dgm:pt modelId="{A11E57BA-021A-1949-86F6-074DB742EA99}" type="sibTrans" cxnId="{F653D142-4BA1-0F42-9E93-4320950B9E05}">
      <dgm:prSet/>
      <dgm:spPr/>
      <dgm:t>
        <a:bodyPr/>
        <a:lstStyle/>
        <a:p>
          <a:endParaRPr lang="en-US"/>
        </a:p>
      </dgm:t>
    </dgm:pt>
    <dgm:pt modelId="{E3A513BD-C00A-4346-A20F-EFFF4AE48F2F}">
      <dgm:prSet/>
      <dgm:spPr/>
      <dgm:t>
        <a:bodyPr/>
        <a:lstStyle/>
        <a:p>
          <a:r>
            <a:rPr lang="en-US" dirty="0"/>
            <a:t>Need new interventions that reflects this new SNS-driven cognitive framework</a:t>
          </a:r>
        </a:p>
      </dgm:t>
    </dgm:pt>
    <dgm:pt modelId="{3AF3CCCB-DF53-2A42-AC56-5EA8782CC143}" type="parTrans" cxnId="{ABE7E499-BA04-6348-86D9-A6E88D6B0701}">
      <dgm:prSet/>
      <dgm:spPr/>
      <dgm:t>
        <a:bodyPr/>
        <a:lstStyle/>
        <a:p>
          <a:endParaRPr lang="en-US"/>
        </a:p>
      </dgm:t>
    </dgm:pt>
    <dgm:pt modelId="{85C0997A-68B4-2C46-8B6D-630797C8F64C}" type="sibTrans" cxnId="{ABE7E499-BA04-6348-86D9-A6E88D6B0701}">
      <dgm:prSet/>
      <dgm:spPr/>
      <dgm:t>
        <a:bodyPr/>
        <a:lstStyle/>
        <a:p>
          <a:endParaRPr lang="en-US"/>
        </a:p>
      </dgm:t>
    </dgm:pt>
    <dgm:pt modelId="{09126E61-8F3B-514E-91D2-2F9BB7FBB531}">
      <dgm:prSet/>
      <dgm:spPr/>
      <dgm:t>
        <a:bodyPr/>
        <a:lstStyle/>
        <a:p>
          <a:r>
            <a:rPr lang="en-US" dirty="0"/>
            <a:t>Become saddled with these </a:t>
          </a:r>
          <a:r>
            <a:rPr lang="en-US" i="1" dirty="0"/>
            <a:t>new norms</a:t>
          </a:r>
          <a:r>
            <a:rPr lang="en-US" dirty="0"/>
            <a:t> that govern their behavior</a:t>
          </a:r>
        </a:p>
      </dgm:t>
    </dgm:pt>
    <dgm:pt modelId="{842E6759-86DD-C84E-8530-30396207CFC0}" type="parTrans" cxnId="{67C8EB3B-2BBC-B244-90C1-A583C750FF13}">
      <dgm:prSet/>
      <dgm:spPr/>
    </dgm:pt>
    <dgm:pt modelId="{9F54173E-BB5D-F847-BC77-A0D9B25A5CFA}" type="sibTrans" cxnId="{67C8EB3B-2BBC-B244-90C1-A583C750FF13}">
      <dgm:prSet/>
      <dgm:spPr/>
    </dgm:pt>
    <dgm:pt modelId="{716E4DE3-B6C1-2742-93F4-2F20369B8761}" type="pres">
      <dgm:prSet presAssocID="{4B88463E-1FE0-CF4E-BDBF-F9DE0ACD08B1}" presName="linear" presStyleCnt="0">
        <dgm:presLayoutVars>
          <dgm:animLvl val="lvl"/>
          <dgm:resizeHandles val="exact"/>
        </dgm:presLayoutVars>
      </dgm:prSet>
      <dgm:spPr/>
    </dgm:pt>
    <dgm:pt modelId="{0EA8665F-FEAE-E04D-91DE-38AC55EF9B57}" type="pres">
      <dgm:prSet presAssocID="{ED1F1A60-6E03-9242-BE7D-1433DA8371C0}" presName="parentText" presStyleLbl="node1" presStyleIdx="0" presStyleCnt="2" custScaleY="176189">
        <dgm:presLayoutVars>
          <dgm:chMax val="0"/>
          <dgm:bulletEnabled val="1"/>
        </dgm:presLayoutVars>
      </dgm:prSet>
      <dgm:spPr/>
    </dgm:pt>
    <dgm:pt modelId="{079231A4-B98B-B447-BCB8-60916069AD28}" type="pres">
      <dgm:prSet presAssocID="{ED1F1A60-6E03-9242-BE7D-1433DA8371C0}" presName="childText" presStyleLbl="revTx" presStyleIdx="0" presStyleCnt="1">
        <dgm:presLayoutVars>
          <dgm:bulletEnabled val="1"/>
        </dgm:presLayoutVars>
      </dgm:prSet>
      <dgm:spPr/>
    </dgm:pt>
    <dgm:pt modelId="{DEBEB0D9-245B-7646-85AB-99C00C1A3CA3}" type="pres">
      <dgm:prSet presAssocID="{E3A513BD-C00A-4346-A20F-EFFF4AE48F2F}" presName="parentText" presStyleLbl="node1" presStyleIdx="1" presStyleCnt="2">
        <dgm:presLayoutVars>
          <dgm:chMax val="0"/>
          <dgm:bulletEnabled val="1"/>
        </dgm:presLayoutVars>
      </dgm:prSet>
      <dgm:spPr/>
    </dgm:pt>
  </dgm:ptLst>
  <dgm:cxnLst>
    <dgm:cxn modelId="{F6335B1B-4F1A-CB4C-BD21-D9DD0C096F68}" type="presOf" srcId="{8AE27B78-F2C1-C947-9744-A9B493E2C374}" destId="{079231A4-B98B-B447-BCB8-60916069AD28}" srcOrd="0" destOrd="2" presId="urn:microsoft.com/office/officeart/2005/8/layout/vList2"/>
    <dgm:cxn modelId="{67C8EB3B-2BBC-B244-90C1-A583C750FF13}" srcId="{F2AD9F50-D3F4-554D-9BD6-868E18492222}" destId="{09126E61-8F3B-514E-91D2-2F9BB7FBB531}" srcOrd="0" destOrd="0" parTransId="{842E6759-86DD-C84E-8530-30396207CFC0}" sibTransId="{9F54173E-BB5D-F847-BC77-A0D9B25A5CFA}"/>
    <dgm:cxn modelId="{FD53B43F-48C0-A44D-8C60-201BD00E7B3C}" srcId="{ED1F1A60-6E03-9242-BE7D-1433DA8371C0}" destId="{F2AD9F50-D3F4-554D-9BD6-868E18492222}" srcOrd="0" destOrd="0" parTransId="{EE6733E4-057D-774F-A61D-375256F1E53F}" sibTransId="{50A30CB3-D0D0-6847-A3A7-A0E53E9C441D}"/>
    <dgm:cxn modelId="{F653D142-4BA1-0F42-9E93-4320950B9E05}" srcId="{F2AD9F50-D3F4-554D-9BD6-868E18492222}" destId="{8AE27B78-F2C1-C947-9744-A9B493E2C374}" srcOrd="1" destOrd="0" parTransId="{DDC7E054-27EB-E442-9ABE-492E76356194}" sibTransId="{A11E57BA-021A-1949-86F6-074DB742EA99}"/>
    <dgm:cxn modelId="{DEA25A83-0767-2741-80C1-AED8D95F0D0D}" type="presOf" srcId="{E3A513BD-C00A-4346-A20F-EFFF4AE48F2F}" destId="{DEBEB0D9-245B-7646-85AB-99C00C1A3CA3}" srcOrd="0" destOrd="0" presId="urn:microsoft.com/office/officeart/2005/8/layout/vList2"/>
    <dgm:cxn modelId="{ABE7E499-BA04-6348-86D9-A6E88D6B0701}" srcId="{4B88463E-1FE0-CF4E-BDBF-F9DE0ACD08B1}" destId="{E3A513BD-C00A-4346-A20F-EFFF4AE48F2F}" srcOrd="1" destOrd="0" parTransId="{3AF3CCCB-DF53-2A42-AC56-5EA8782CC143}" sibTransId="{85C0997A-68B4-2C46-8B6D-630797C8F64C}"/>
    <dgm:cxn modelId="{C1260DA8-D022-5F4C-BAB9-8B6BC21C6199}" srcId="{4B88463E-1FE0-CF4E-BDBF-F9DE0ACD08B1}" destId="{ED1F1A60-6E03-9242-BE7D-1433DA8371C0}" srcOrd="0" destOrd="0" parTransId="{A10F5604-0AA2-E849-8F74-2BBE5007EF25}" sibTransId="{D62FD751-F44A-7E44-A01E-35115DAD5419}"/>
    <dgm:cxn modelId="{97E822BB-D86F-C546-AC62-9106297014A8}" type="presOf" srcId="{09126E61-8F3B-514E-91D2-2F9BB7FBB531}" destId="{079231A4-B98B-B447-BCB8-60916069AD28}" srcOrd="0" destOrd="1" presId="urn:microsoft.com/office/officeart/2005/8/layout/vList2"/>
    <dgm:cxn modelId="{B16B21C5-3AA6-4E41-A14A-C80264997C63}" type="presOf" srcId="{ED1F1A60-6E03-9242-BE7D-1433DA8371C0}" destId="{0EA8665F-FEAE-E04D-91DE-38AC55EF9B57}" srcOrd="0" destOrd="0" presId="urn:microsoft.com/office/officeart/2005/8/layout/vList2"/>
    <dgm:cxn modelId="{5BC2CCC6-D6FF-0540-B96B-3E07C208FEC8}" type="presOf" srcId="{F2AD9F50-D3F4-554D-9BD6-868E18492222}" destId="{079231A4-B98B-B447-BCB8-60916069AD28}" srcOrd="0" destOrd="0" presId="urn:microsoft.com/office/officeart/2005/8/layout/vList2"/>
    <dgm:cxn modelId="{FCFAA5F0-7A03-7F49-BAD1-93AAF3297FB9}" type="presOf" srcId="{4B88463E-1FE0-CF4E-BDBF-F9DE0ACD08B1}" destId="{716E4DE3-B6C1-2742-93F4-2F20369B8761}" srcOrd="0" destOrd="0" presId="urn:microsoft.com/office/officeart/2005/8/layout/vList2"/>
    <dgm:cxn modelId="{55C1B614-C094-B749-9E90-0D040273FF03}" type="presParOf" srcId="{716E4DE3-B6C1-2742-93F4-2F20369B8761}" destId="{0EA8665F-FEAE-E04D-91DE-38AC55EF9B57}" srcOrd="0" destOrd="0" presId="urn:microsoft.com/office/officeart/2005/8/layout/vList2"/>
    <dgm:cxn modelId="{4E9CA469-5B09-EF4D-90AD-C612AEC2E523}" type="presParOf" srcId="{716E4DE3-B6C1-2742-93F4-2F20369B8761}" destId="{079231A4-B98B-B447-BCB8-60916069AD28}" srcOrd="1" destOrd="0" presId="urn:microsoft.com/office/officeart/2005/8/layout/vList2"/>
    <dgm:cxn modelId="{6ABA6020-79EF-C642-95A9-C42FB3A48030}" type="presParOf" srcId="{716E4DE3-B6C1-2742-93F4-2F20369B8761}" destId="{DEBEB0D9-245B-7646-85AB-99C00C1A3CA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10163-9EC1-2641-B1E8-7F289F5868B1}">
      <dsp:nvSpPr>
        <dsp:cNvPr id="0" name=""/>
        <dsp:cNvSpPr/>
      </dsp:nvSpPr>
      <dsp:spPr>
        <a:xfrm>
          <a:off x="0" y="796"/>
          <a:ext cx="8086725"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Direction of fit</a:t>
          </a:r>
        </a:p>
      </dsp:txBody>
      <dsp:txXfrm>
        <a:off x="46834" y="47630"/>
        <a:ext cx="7993057" cy="865732"/>
      </dsp:txXfrm>
    </dsp:sp>
    <dsp:sp modelId="{3882C831-9425-394F-BCFE-471A2F0B0DC1}">
      <dsp:nvSpPr>
        <dsp:cNvPr id="0" name=""/>
        <dsp:cNvSpPr/>
      </dsp:nvSpPr>
      <dsp:spPr>
        <a:xfrm>
          <a:off x="0" y="960196"/>
          <a:ext cx="8086725" cy="106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Beliefs match the world </a:t>
          </a:r>
        </a:p>
        <a:p>
          <a:pPr marL="285750" lvl="1" indent="-285750" algn="l" defTabSz="1422400">
            <a:lnSpc>
              <a:spcPct val="90000"/>
            </a:lnSpc>
            <a:spcBef>
              <a:spcPct val="0"/>
            </a:spcBef>
            <a:spcAft>
              <a:spcPct val="20000"/>
            </a:spcAft>
            <a:buChar char="•"/>
          </a:pPr>
          <a:r>
            <a:rPr lang="en-US" sz="3200" kern="1200" dirty="0"/>
            <a:t>World matches our desires </a:t>
          </a:r>
        </a:p>
      </dsp:txBody>
      <dsp:txXfrm>
        <a:off x="0" y="960196"/>
        <a:ext cx="8086725" cy="1060874"/>
      </dsp:txXfrm>
    </dsp:sp>
    <dsp:sp modelId="{BFE8440F-40D4-D148-862E-7F91E17B6795}">
      <dsp:nvSpPr>
        <dsp:cNvPr id="0" name=""/>
        <dsp:cNvSpPr/>
      </dsp:nvSpPr>
      <dsp:spPr>
        <a:xfrm>
          <a:off x="0" y="2021071"/>
          <a:ext cx="8086725"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Expected utility theory</a:t>
          </a:r>
        </a:p>
      </dsp:txBody>
      <dsp:txXfrm>
        <a:off x="46834" y="2067905"/>
        <a:ext cx="7993057" cy="865732"/>
      </dsp:txXfrm>
    </dsp:sp>
    <dsp:sp modelId="{3A1E9126-C66C-FA4B-AC31-5B415013A580}">
      <dsp:nvSpPr>
        <dsp:cNvPr id="0" name=""/>
        <dsp:cNvSpPr/>
      </dsp:nvSpPr>
      <dsp:spPr>
        <a:xfrm>
          <a:off x="0" y="2980470"/>
          <a:ext cx="8086725" cy="157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i="0" kern="1200" dirty="0"/>
            <a:t>State of world</a:t>
          </a:r>
        </a:p>
        <a:p>
          <a:pPr marL="285750" lvl="1" indent="-285750" algn="l" defTabSz="1422400">
            <a:lnSpc>
              <a:spcPct val="90000"/>
            </a:lnSpc>
            <a:spcBef>
              <a:spcPct val="0"/>
            </a:spcBef>
            <a:spcAft>
              <a:spcPct val="20000"/>
            </a:spcAft>
            <a:buChar char="•"/>
          </a:pPr>
          <a:r>
            <a:rPr lang="en-US" sz="3200" i="0" kern="1200" dirty="0"/>
            <a:t>Preferences</a:t>
          </a:r>
        </a:p>
        <a:p>
          <a:pPr marL="285750" lvl="1" indent="-285750" algn="l" defTabSz="1422400">
            <a:lnSpc>
              <a:spcPct val="90000"/>
            </a:lnSpc>
            <a:spcBef>
              <a:spcPct val="0"/>
            </a:spcBef>
            <a:spcAft>
              <a:spcPct val="20000"/>
            </a:spcAft>
            <a:buChar char="•"/>
          </a:pPr>
          <a:r>
            <a:rPr lang="en-US" sz="3200" i="0" kern="1200" dirty="0"/>
            <a:t>Outcomes</a:t>
          </a:r>
        </a:p>
      </dsp:txBody>
      <dsp:txXfrm>
        <a:off x="0" y="2980470"/>
        <a:ext cx="8086725" cy="15700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EBE13-AABB-5848-BC29-2384E6EBAAAB}">
      <dsp:nvSpPr>
        <dsp:cNvPr id="0" name=""/>
        <dsp:cNvSpPr/>
      </dsp:nvSpPr>
      <dsp:spPr>
        <a:xfrm rot="5400000">
          <a:off x="4912273" y="-1852155"/>
          <a:ext cx="1173398" cy="51755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SNS accelerate the creation and scale of MC </a:t>
          </a:r>
        </a:p>
      </dsp:txBody>
      <dsp:txXfrm rot="-5400000">
        <a:off x="2911221" y="206178"/>
        <a:ext cx="5118223" cy="1058836"/>
      </dsp:txXfrm>
    </dsp:sp>
    <dsp:sp modelId="{7EE4DE4D-FE1D-B844-AAD2-1702F95C9FED}">
      <dsp:nvSpPr>
        <dsp:cNvPr id="0" name=""/>
        <dsp:cNvSpPr/>
      </dsp:nvSpPr>
      <dsp:spPr>
        <a:xfrm>
          <a:off x="0" y="2222"/>
          <a:ext cx="2911221" cy="14667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MC is driving the crisis in cognition more than failures of individual reasoning</a:t>
          </a:r>
        </a:p>
      </dsp:txBody>
      <dsp:txXfrm>
        <a:off x="71601" y="73823"/>
        <a:ext cx="2768019" cy="1323545"/>
      </dsp:txXfrm>
    </dsp:sp>
    <dsp:sp modelId="{D75538FC-EA3A-4243-B5CD-CFC428A9B1F1}">
      <dsp:nvSpPr>
        <dsp:cNvPr id="0" name=""/>
        <dsp:cNvSpPr/>
      </dsp:nvSpPr>
      <dsp:spPr>
        <a:xfrm rot="5400000">
          <a:off x="4912273" y="-312071"/>
          <a:ext cx="1173398" cy="51755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Direction of the bias is uniform across groups </a:t>
          </a:r>
        </a:p>
      </dsp:txBody>
      <dsp:txXfrm rot="-5400000">
        <a:off x="2911221" y="1746262"/>
        <a:ext cx="5118223" cy="1058836"/>
      </dsp:txXfrm>
    </dsp:sp>
    <dsp:sp modelId="{32003601-2CFD-AC4D-B5E5-00924BD21527}">
      <dsp:nvSpPr>
        <dsp:cNvPr id="0" name=""/>
        <dsp:cNvSpPr/>
      </dsp:nvSpPr>
      <dsp:spPr>
        <a:xfrm>
          <a:off x="0" y="1542307"/>
          <a:ext cx="2911221" cy="14667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In turn, MC accelerates the types of cognitive failures that lead to cyber vulnerabilities</a:t>
          </a:r>
        </a:p>
      </dsp:txBody>
      <dsp:txXfrm>
        <a:off x="71601" y="1613908"/>
        <a:ext cx="2768019" cy="1323545"/>
      </dsp:txXfrm>
    </dsp:sp>
    <dsp:sp modelId="{6DECF50F-6B66-954D-81F7-B998E10B67BD}">
      <dsp:nvSpPr>
        <dsp:cNvPr id="0" name=""/>
        <dsp:cNvSpPr/>
      </dsp:nvSpPr>
      <dsp:spPr>
        <a:xfrm rot="5400000">
          <a:off x="4912273" y="1228013"/>
          <a:ext cx="1173398" cy="51755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Individual cognitive errors "wash out"</a:t>
          </a:r>
        </a:p>
      </dsp:txBody>
      <dsp:txXfrm rot="-5400000">
        <a:off x="2911221" y="3286347"/>
        <a:ext cx="5118223" cy="1058836"/>
      </dsp:txXfrm>
    </dsp:sp>
    <dsp:sp modelId="{AAFC3EDD-1281-E843-9977-A32F25AF7473}">
      <dsp:nvSpPr>
        <dsp:cNvPr id="0" name=""/>
        <dsp:cNvSpPr/>
      </dsp:nvSpPr>
      <dsp:spPr>
        <a:xfrm>
          <a:off x="0" y="3082392"/>
          <a:ext cx="2911221" cy="14667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As opposed to individual-level bias, in which errors aren’t always correlated </a:t>
          </a:r>
        </a:p>
      </dsp:txBody>
      <dsp:txXfrm>
        <a:off x="71601" y="3153993"/>
        <a:ext cx="2768019" cy="13235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331D6-B906-3C42-94FF-D5BD652BF397}">
      <dsp:nvSpPr>
        <dsp:cNvPr id="0" name=""/>
        <dsp:cNvSpPr/>
      </dsp:nvSpPr>
      <dsp:spPr>
        <a:xfrm>
          <a:off x="0" y="503360"/>
          <a:ext cx="8086725"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Individuals use SNS to </a:t>
          </a:r>
          <a:r>
            <a:rPr lang="en-US" sz="2000" i="1" kern="1200" dirty="0"/>
            <a:t>assemble</a:t>
          </a:r>
          <a:r>
            <a:rPr lang="en-US" sz="2000" kern="1200" dirty="0"/>
            <a:t> publics</a:t>
          </a:r>
        </a:p>
      </dsp:txBody>
      <dsp:txXfrm>
        <a:off x="37125" y="540485"/>
        <a:ext cx="8012475" cy="686250"/>
      </dsp:txXfrm>
    </dsp:sp>
    <dsp:sp modelId="{5B91BA57-8050-7D4E-9E59-385C9513E5AB}">
      <dsp:nvSpPr>
        <dsp:cNvPr id="0" name=""/>
        <dsp:cNvSpPr/>
      </dsp:nvSpPr>
      <dsp:spPr>
        <a:xfrm>
          <a:off x="0" y="1263860"/>
          <a:ext cx="808672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They are platforms of association, not just communication</a:t>
          </a:r>
        </a:p>
      </dsp:txBody>
      <dsp:txXfrm>
        <a:off x="0" y="1263860"/>
        <a:ext cx="8086725" cy="331200"/>
      </dsp:txXfrm>
    </dsp:sp>
    <dsp:sp modelId="{10A60663-4490-7E4F-8C79-944AE27C1DEA}">
      <dsp:nvSpPr>
        <dsp:cNvPr id="0" name=""/>
        <dsp:cNvSpPr/>
      </dsp:nvSpPr>
      <dsp:spPr>
        <a:xfrm>
          <a:off x="0" y="1595060"/>
          <a:ext cx="8086725"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SNS drive users to see their own social agency in terms of collective goals, which can best be realized through technical affordances provided by SNS </a:t>
          </a:r>
        </a:p>
      </dsp:txBody>
      <dsp:txXfrm>
        <a:off x="37125" y="1632185"/>
        <a:ext cx="8012475" cy="686250"/>
      </dsp:txXfrm>
    </dsp:sp>
    <dsp:sp modelId="{E1F0801C-3209-E142-B65F-47C3863EC7D9}">
      <dsp:nvSpPr>
        <dsp:cNvPr id="0" name=""/>
        <dsp:cNvSpPr/>
      </dsp:nvSpPr>
      <dsp:spPr>
        <a:xfrm>
          <a:off x="0" y="2355560"/>
          <a:ext cx="8086725"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Unlike other communication technologies, such as email or phone calls, which are primarily used as 1-to-1 or one-to-many modes of communication, SNS are default to group communication</a:t>
          </a:r>
        </a:p>
      </dsp:txBody>
      <dsp:txXfrm>
        <a:off x="0" y="2355560"/>
        <a:ext cx="8086725" cy="703800"/>
      </dsp:txXfrm>
    </dsp:sp>
    <dsp:sp modelId="{626D04D5-F8B1-CB46-84AE-23EE750ED42F}">
      <dsp:nvSpPr>
        <dsp:cNvPr id="0" name=""/>
        <dsp:cNvSpPr/>
      </dsp:nvSpPr>
      <dsp:spPr>
        <a:xfrm>
          <a:off x="0" y="3059360"/>
          <a:ext cx="8086725"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Creates an active ongoing relationship between the user and the community. </a:t>
          </a:r>
        </a:p>
      </dsp:txBody>
      <dsp:txXfrm>
        <a:off x="37125" y="3096485"/>
        <a:ext cx="8012475" cy="686250"/>
      </dsp:txXfrm>
    </dsp:sp>
    <dsp:sp modelId="{89CEB807-8D0F-0946-9B1E-CF4BC47CDD79}">
      <dsp:nvSpPr>
        <dsp:cNvPr id="0" name=""/>
        <dsp:cNvSpPr/>
      </dsp:nvSpPr>
      <dsp:spPr>
        <a:xfrm>
          <a:off x="0" y="3819860"/>
          <a:ext cx="808672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Default posture is one of support for a user’s network. </a:t>
          </a:r>
        </a:p>
        <a:p>
          <a:pPr marL="342900" lvl="2" indent="-171450" algn="l" defTabSz="711200">
            <a:lnSpc>
              <a:spcPct val="90000"/>
            </a:lnSpc>
            <a:spcBef>
              <a:spcPct val="0"/>
            </a:spcBef>
            <a:spcAft>
              <a:spcPct val="20000"/>
            </a:spcAft>
            <a:buChar char="•"/>
          </a:pPr>
          <a:r>
            <a:rPr lang="en-US" sz="1600" kern="1200" dirty="0"/>
            <a:t>Exit can occur, but typically requires something akin to a permanent withdrawal from the network.</a:t>
          </a:r>
        </a:p>
      </dsp:txBody>
      <dsp:txXfrm>
        <a:off x="0" y="3819860"/>
        <a:ext cx="8086725" cy="745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35316-08F0-5F44-8DA2-55A3CB20CFFF}">
      <dsp:nvSpPr>
        <dsp:cNvPr id="0" name=""/>
        <dsp:cNvSpPr/>
      </dsp:nvSpPr>
      <dsp:spPr>
        <a:xfrm rot="5400000">
          <a:off x="4610924" y="-1477635"/>
          <a:ext cx="1776097" cy="51755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Almost by necessity, it will be toward high status personas who represent groups with collective goals. </a:t>
          </a:r>
        </a:p>
      </dsp:txBody>
      <dsp:txXfrm rot="-5400000">
        <a:off x="2911221" y="308770"/>
        <a:ext cx="5088802" cy="1602693"/>
      </dsp:txXfrm>
    </dsp:sp>
    <dsp:sp modelId="{C3530C76-FD66-3740-BA9C-09C9824493AC}">
      <dsp:nvSpPr>
        <dsp:cNvPr id="0" name=""/>
        <dsp:cNvSpPr/>
      </dsp:nvSpPr>
      <dsp:spPr>
        <a:xfrm>
          <a:off x="0" y="55"/>
          <a:ext cx="2911221" cy="22201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New SNS users must decide where to channel own preexisting beliefs and preferences. </a:t>
          </a:r>
        </a:p>
      </dsp:txBody>
      <dsp:txXfrm>
        <a:off x="108377" y="108432"/>
        <a:ext cx="2694467" cy="2003368"/>
      </dsp:txXfrm>
    </dsp:sp>
    <dsp:sp modelId="{D7A1D514-0863-9248-B6B6-8BFE9E08045A}">
      <dsp:nvSpPr>
        <dsp:cNvPr id="0" name=""/>
        <dsp:cNvSpPr/>
      </dsp:nvSpPr>
      <dsp:spPr>
        <a:xfrm rot="5400000">
          <a:off x="4610924" y="853493"/>
          <a:ext cx="1776097" cy="51755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Collective goals reinforced relentlessly by algorithms that move high controversy posts to the top of users timelines. </a:t>
          </a:r>
        </a:p>
        <a:p>
          <a:pPr marL="171450" lvl="1" indent="-171450" algn="l" defTabSz="800100">
            <a:lnSpc>
              <a:spcPct val="90000"/>
            </a:lnSpc>
            <a:spcBef>
              <a:spcPct val="0"/>
            </a:spcBef>
            <a:spcAft>
              <a:spcPct val="15000"/>
            </a:spcAft>
            <a:buChar char="•"/>
          </a:pPr>
          <a:r>
            <a:rPr lang="en-US" sz="1800" kern="1200" dirty="0"/>
            <a:t>Shared goals and discourses become largely stable and persistent across a user’s platform experience.</a:t>
          </a:r>
        </a:p>
      </dsp:txBody>
      <dsp:txXfrm rot="-5400000">
        <a:off x="2911221" y="2639898"/>
        <a:ext cx="5088802" cy="1602693"/>
      </dsp:txXfrm>
    </dsp:sp>
    <dsp:sp modelId="{3A5494C5-C920-DD44-88D7-13AC8F1B6591}">
      <dsp:nvSpPr>
        <dsp:cNvPr id="0" name=""/>
        <dsp:cNvSpPr/>
      </dsp:nvSpPr>
      <dsp:spPr>
        <a:xfrm>
          <a:off x="0" y="2331184"/>
          <a:ext cx="2911221" cy="22201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Users convey passive support for their (now) shared goal. </a:t>
          </a:r>
        </a:p>
      </dsp:txBody>
      <dsp:txXfrm>
        <a:off x="108377" y="2439561"/>
        <a:ext cx="2694467" cy="20033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AFADA-A0E9-4A4A-B96F-C5F91E278A66}">
      <dsp:nvSpPr>
        <dsp:cNvPr id="0" name=""/>
        <dsp:cNvSpPr/>
      </dsp:nvSpPr>
      <dsp:spPr>
        <a:xfrm>
          <a:off x="0" y="33216"/>
          <a:ext cx="8086725" cy="18888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Premise of informational nudges is that they engage a user’s System 2 cognition, which involves the slow, deliberate processing of information. </a:t>
          </a:r>
        </a:p>
      </dsp:txBody>
      <dsp:txXfrm>
        <a:off x="92204" y="125420"/>
        <a:ext cx="7902317" cy="1704410"/>
      </dsp:txXfrm>
    </dsp:sp>
    <dsp:sp modelId="{4C857FAD-55FD-3541-9492-CAB567EADA76}">
      <dsp:nvSpPr>
        <dsp:cNvPr id="0" name=""/>
        <dsp:cNvSpPr/>
      </dsp:nvSpPr>
      <dsp:spPr>
        <a:xfrm>
          <a:off x="0" y="1922035"/>
          <a:ext cx="8086725" cy="666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Assumption: the educating information helps the subject “get where she wants to go.”  </a:t>
          </a:r>
        </a:p>
      </dsp:txBody>
      <dsp:txXfrm>
        <a:off x="0" y="1922035"/>
        <a:ext cx="8086725" cy="666540"/>
      </dsp:txXfrm>
    </dsp:sp>
    <dsp:sp modelId="{167EA2D2-5D06-AA4B-8F15-09F584B3E32C}">
      <dsp:nvSpPr>
        <dsp:cNvPr id="0" name=""/>
        <dsp:cNvSpPr/>
      </dsp:nvSpPr>
      <dsp:spPr>
        <a:xfrm>
          <a:off x="0" y="2588575"/>
          <a:ext cx="8086725" cy="18888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If the educative nudge is designed to hinder the success of a shared project supported by MC norms, however, the individual’s investment in the shared goal will blunt the impact of the nudge.</a:t>
          </a:r>
        </a:p>
      </dsp:txBody>
      <dsp:txXfrm>
        <a:off x="92204" y="2680779"/>
        <a:ext cx="7902317" cy="1704410"/>
      </dsp:txXfrm>
    </dsp:sp>
    <dsp:sp modelId="{21A8F4B8-B386-2F44-BCCD-AFB10195AA58}">
      <dsp:nvSpPr>
        <dsp:cNvPr id="0" name=""/>
        <dsp:cNvSpPr/>
      </dsp:nvSpPr>
      <dsp:spPr>
        <a:xfrm>
          <a:off x="0" y="4477394"/>
          <a:ext cx="808672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Individual has already decided where they want to go</a:t>
          </a:r>
        </a:p>
      </dsp:txBody>
      <dsp:txXfrm>
        <a:off x="0" y="4477394"/>
        <a:ext cx="8086725"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A833-04B3-4B42-BD67-9F364F90CC40}">
      <dsp:nvSpPr>
        <dsp:cNvPr id="0" name=""/>
        <dsp:cNvSpPr/>
      </dsp:nvSpPr>
      <dsp:spPr>
        <a:xfrm>
          <a:off x="0" y="19279"/>
          <a:ext cx="8466364"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0" kern="1200" dirty="0"/>
            <a:t>Eroding Cognitive Performance</a:t>
          </a:r>
        </a:p>
      </dsp:txBody>
      <dsp:txXfrm>
        <a:off x="46834" y="66113"/>
        <a:ext cx="8372696" cy="865732"/>
      </dsp:txXfrm>
    </dsp:sp>
    <dsp:sp modelId="{794B966B-D7BF-E445-9E56-9E4990C95555}">
      <dsp:nvSpPr>
        <dsp:cNvPr id="0" name=""/>
        <dsp:cNvSpPr/>
      </dsp:nvSpPr>
      <dsp:spPr>
        <a:xfrm>
          <a:off x="0" y="978679"/>
          <a:ext cx="8466364" cy="157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807"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Biases in reasoning</a:t>
          </a:r>
        </a:p>
        <a:p>
          <a:pPr marL="285750" lvl="1" indent="-285750" algn="l" defTabSz="1422400">
            <a:lnSpc>
              <a:spcPct val="90000"/>
            </a:lnSpc>
            <a:spcBef>
              <a:spcPct val="0"/>
            </a:spcBef>
            <a:spcAft>
              <a:spcPct val="20000"/>
            </a:spcAft>
            <a:buChar char="•"/>
          </a:pPr>
          <a:r>
            <a:rPr lang="en-US" sz="3200" kern="1200" dirty="0"/>
            <a:t>Diminishing critical thinking and analysis</a:t>
          </a:r>
        </a:p>
        <a:p>
          <a:pPr marL="285750" lvl="1" indent="-285750" algn="l" defTabSz="1422400">
            <a:lnSpc>
              <a:spcPct val="90000"/>
            </a:lnSpc>
            <a:spcBef>
              <a:spcPct val="0"/>
            </a:spcBef>
            <a:spcAft>
              <a:spcPct val="20000"/>
            </a:spcAft>
            <a:buChar char="•"/>
          </a:pPr>
          <a:r>
            <a:rPr lang="en-US" sz="3200" kern="1200" dirty="0"/>
            <a:t>Exposing individuals to covert exploitation</a:t>
          </a:r>
        </a:p>
      </dsp:txBody>
      <dsp:txXfrm>
        <a:off x="0" y="978679"/>
        <a:ext cx="8466364" cy="1570095"/>
      </dsp:txXfrm>
    </dsp:sp>
    <dsp:sp modelId="{D0F114C4-5697-5741-B4F1-2F81854968F4}">
      <dsp:nvSpPr>
        <dsp:cNvPr id="0" name=""/>
        <dsp:cNvSpPr/>
      </dsp:nvSpPr>
      <dsp:spPr>
        <a:xfrm>
          <a:off x="0" y="2548774"/>
          <a:ext cx="8466364"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Net effect</a:t>
          </a:r>
        </a:p>
      </dsp:txBody>
      <dsp:txXfrm>
        <a:off x="46834" y="2595608"/>
        <a:ext cx="8372696" cy="865732"/>
      </dsp:txXfrm>
    </dsp:sp>
    <dsp:sp modelId="{0941BFFF-D622-C24C-ACA7-85BD8FCE38FF}">
      <dsp:nvSpPr>
        <dsp:cNvPr id="0" name=""/>
        <dsp:cNvSpPr/>
      </dsp:nvSpPr>
      <dsp:spPr>
        <a:xfrm>
          <a:off x="0" y="3508174"/>
          <a:ext cx="8466364" cy="106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807"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Slack in </a:t>
          </a:r>
          <a:r>
            <a:rPr lang="en-US" sz="3200" kern="1200" dirty="0" err="1"/>
            <a:t>DoF</a:t>
          </a:r>
          <a:endParaRPr lang="en-US" sz="3200" kern="1200" dirty="0"/>
        </a:p>
        <a:p>
          <a:pPr marL="285750" lvl="1" indent="-285750" algn="l" defTabSz="1422400">
            <a:lnSpc>
              <a:spcPct val="90000"/>
            </a:lnSpc>
            <a:spcBef>
              <a:spcPct val="0"/>
            </a:spcBef>
            <a:spcAft>
              <a:spcPct val="20000"/>
            </a:spcAft>
            <a:buChar char="•"/>
          </a:pPr>
          <a:r>
            <a:rPr lang="en-US" sz="3200" kern="1200" dirty="0"/>
            <a:t>Bad decision-making, bad outcomes</a:t>
          </a:r>
        </a:p>
      </dsp:txBody>
      <dsp:txXfrm>
        <a:off x="0" y="3508174"/>
        <a:ext cx="8466364" cy="1060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A2C70-1D03-0140-A066-1FF21E2B45B8}">
      <dsp:nvSpPr>
        <dsp:cNvPr id="0" name=""/>
        <dsp:cNvSpPr/>
      </dsp:nvSpPr>
      <dsp:spPr>
        <a:xfrm>
          <a:off x="0" y="335044"/>
          <a:ext cx="8423956"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from decreased cognitive performance </a:t>
          </a:r>
          <a:endParaRPr lang="en-US" sz="3400" kern="1200" dirty="0"/>
        </a:p>
      </dsp:txBody>
      <dsp:txXfrm>
        <a:off x="38838" y="373882"/>
        <a:ext cx="8346280" cy="717924"/>
      </dsp:txXfrm>
    </dsp:sp>
    <dsp:sp modelId="{D354D6EA-9D1A-7C4B-9890-DBE6D7A9807E}">
      <dsp:nvSpPr>
        <dsp:cNvPr id="0" name=""/>
        <dsp:cNvSpPr/>
      </dsp:nvSpPr>
      <dsp:spPr>
        <a:xfrm>
          <a:off x="0" y="1130644"/>
          <a:ext cx="8423956"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6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Too much or too little </a:t>
          </a:r>
          <a:r>
            <a:rPr lang="en-US" sz="2700" b="1" kern="1200" dirty="0"/>
            <a:t>trust</a:t>
          </a:r>
          <a:endParaRPr lang="en-US" sz="2700" kern="1200" dirty="0"/>
        </a:p>
        <a:p>
          <a:pPr marL="228600" lvl="1" indent="-228600" algn="l" defTabSz="1200150">
            <a:lnSpc>
              <a:spcPct val="90000"/>
            </a:lnSpc>
            <a:spcBef>
              <a:spcPct val="0"/>
            </a:spcBef>
            <a:spcAft>
              <a:spcPct val="20000"/>
            </a:spcAft>
            <a:buChar char="•"/>
          </a:pPr>
          <a:r>
            <a:rPr lang="en-US" sz="2700" kern="1200" dirty="0"/>
            <a:t>Confusion around </a:t>
          </a:r>
          <a:r>
            <a:rPr lang="en-US" sz="2700" b="1" kern="1200" dirty="0"/>
            <a:t>identity</a:t>
          </a:r>
          <a:endParaRPr lang="en-US" sz="2700" kern="1200" dirty="0"/>
        </a:p>
        <a:p>
          <a:pPr marL="228600" lvl="1" indent="-228600" algn="l" defTabSz="1200150">
            <a:lnSpc>
              <a:spcPct val="90000"/>
            </a:lnSpc>
            <a:spcBef>
              <a:spcPct val="0"/>
            </a:spcBef>
            <a:spcAft>
              <a:spcPct val="20000"/>
            </a:spcAft>
            <a:buChar char="•"/>
          </a:pPr>
          <a:r>
            <a:rPr lang="en-US" sz="2700" kern="1200" dirty="0"/>
            <a:t>Too much or too little deference to </a:t>
          </a:r>
          <a:r>
            <a:rPr lang="en-US" sz="2700" b="1" kern="1200" dirty="0"/>
            <a:t>authority and expertise</a:t>
          </a:r>
          <a:endParaRPr lang="en-US" sz="2700" kern="1200" dirty="0"/>
        </a:p>
      </dsp:txBody>
      <dsp:txXfrm>
        <a:off x="0" y="1130644"/>
        <a:ext cx="8423956" cy="1689120"/>
      </dsp:txXfrm>
    </dsp:sp>
    <dsp:sp modelId="{049E0EF5-B2AE-D247-A12A-9615D9C8CC14}">
      <dsp:nvSpPr>
        <dsp:cNvPr id="0" name=""/>
        <dsp:cNvSpPr/>
      </dsp:nvSpPr>
      <dsp:spPr>
        <a:xfrm>
          <a:off x="0" y="2819764"/>
          <a:ext cx="8423956"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from violations of norms (ethical, social)</a:t>
          </a:r>
          <a:endParaRPr lang="en-US" sz="3400" kern="1200"/>
        </a:p>
      </dsp:txBody>
      <dsp:txXfrm>
        <a:off x="38838" y="2858602"/>
        <a:ext cx="8346280" cy="717924"/>
      </dsp:txXfrm>
    </dsp:sp>
    <dsp:sp modelId="{1D6B6A23-0023-C34C-9910-D6CEF886004F}">
      <dsp:nvSpPr>
        <dsp:cNvPr id="0" name=""/>
        <dsp:cNvSpPr/>
      </dsp:nvSpPr>
      <dsp:spPr>
        <a:xfrm>
          <a:off x="0" y="3615364"/>
          <a:ext cx="8423956"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6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Degradation of norms of confidentiality, integrity, and access (CIA)</a:t>
          </a:r>
        </a:p>
      </dsp:txBody>
      <dsp:txXfrm>
        <a:off x="0" y="3615364"/>
        <a:ext cx="8423956" cy="809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1DF54-C13D-3247-B98E-C35ACD10376B}">
      <dsp:nvSpPr>
        <dsp:cNvPr id="0" name=""/>
        <dsp:cNvSpPr/>
      </dsp:nvSpPr>
      <dsp:spPr>
        <a:xfrm>
          <a:off x="2634" y="166109"/>
          <a:ext cx="2568884" cy="1009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Social Networking Sites (SNS)  </a:t>
          </a:r>
        </a:p>
      </dsp:txBody>
      <dsp:txXfrm>
        <a:off x="2634" y="166109"/>
        <a:ext cx="2568884" cy="1009388"/>
      </dsp:txXfrm>
    </dsp:sp>
    <dsp:sp modelId="{D5855BA7-02B0-8C4D-A21D-F2A364EDC106}">
      <dsp:nvSpPr>
        <dsp:cNvPr id="0" name=""/>
        <dsp:cNvSpPr/>
      </dsp:nvSpPr>
      <dsp:spPr>
        <a:xfrm>
          <a:off x="2634" y="1175497"/>
          <a:ext cx="2568884" cy="207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Facebook</a:t>
          </a:r>
        </a:p>
        <a:p>
          <a:pPr marL="228600" lvl="1" indent="-228600" algn="l" defTabSz="933450">
            <a:lnSpc>
              <a:spcPct val="90000"/>
            </a:lnSpc>
            <a:spcBef>
              <a:spcPct val="0"/>
            </a:spcBef>
            <a:spcAft>
              <a:spcPct val="15000"/>
            </a:spcAft>
            <a:buChar char="•"/>
          </a:pPr>
          <a:r>
            <a:rPr lang="en-US" sz="2100" kern="1200" dirty="0"/>
            <a:t>YouTube</a:t>
          </a:r>
        </a:p>
        <a:p>
          <a:pPr marL="228600" lvl="1" indent="-228600" algn="l" defTabSz="933450">
            <a:lnSpc>
              <a:spcPct val="90000"/>
            </a:lnSpc>
            <a:spcBef>
              <a:spcPct val="0"/>
            </a:spcBef>
            <a:spcAft>
              <a:spcPct val="15000"/>
            </a:spcAft>
            <a:buChar char="•"/>
          </a:pPr>
          <a:r>
            <a:rPr lang="en-US" sz="2100" kern="1200" dirty="0"/>
            <a:t>Reddit</a:t>
          </a:r>
        </a:p>
      </dsp:txBody>
      <dsp:txXfrm>
        <a:off x="2634" y="1175497"/>
        <a:ext cx="2568884" cy="2074713"/>
      </dsp:txXfrm>
    </dsp:sp>
    <dsp:sp modelId="{1E3B9286-BE71-7148-A35B-4C0E3B1327A8}">
      <dsp:nvSpPr>
        <dsp:cNvPr id="0" name=""/>
        <dsp:cNvSpPr/>
      </dsp:nvSpPr>
      <dsp:spPr>
        <a:xfrm>
          <a:off x="2931163" y="166109"/>
          <a:ext cx="2568884" cy="1009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“Shape human experience on a global scale”</a:t>
          </a:r>
        </a:p>
      </dsp:txBody>
      <dsp:txXfrm>
        <a:off x="2931163" y="166109"/>
        <a:ext cx="2568884" cy="1009388"/>
      </dsp:txXfrm>
    </dsp:sp>
    <dsp:sp modelId="{E524E12A-76E4-3246-93F4-D20DDA0D8BDB}">
      <dsp:nvSpPr>
        <dsp:cNvPr id="0" name=""/>
        <dsp:cNvSpPr/>
      </dsp:nvSpPr>
      <dsp:spPr>
        <a:xfrm>
          <a:off x="2931163" y="1175497"/>
          <a:ext cx="2568884" cy="207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 social media platforms moderate</a:t>
          </a:r>
        </a:p>
        <a:p>
          <a:pPr marL="228600" lvl="1" indent="-228600" algn="l" defTabSz="933450">
            <a:lnSpc>
              <a:spcPct val="90000"/>
            </a:lnSpc>
            <a:spcBef>
              <a:spcPct val="0"/>
            </a:spcBef>
            <a:spcAft>
              <a:spcPct val="15000"/>
            </a:spcAft>
            <a:buChar char="•"/>
          </a:pPr>
          <a:r>
            <a:rPr lang="en-US" sz="2100" kern="1200" dirty="0"/>
            <a:t>“Platform politics”</a:t>
          </a:r>
        </a:p>
      </dsp:txBody>
      <dsp:txXfrm>
        <a:off x="2931163" y="1175497"/>
        <a:ext cx="2568884" cy="2074713"/>
      </dsp:txXfrm>
    </dsp:sp>
    <dsp:sp modelId="{7A39F531-0BD3-D942-AE31-9A9204415738}">
      <dsp:nvSpPr>
        <dsp:cNvPr id="0" name=""/>
        <dsp:cNvSpPr/>
      </dsp:nvSpPr>
      <dsp:spPr>
        <a:xfrm>
          <a:off x="5859691" y="166109"/>
          <a:ext cx="2568884" cy="1009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Key attributes of SNS</a:t>
          </a:r>
        </a:p>
      </dsp:txBody>
      <dsp:txXfrm>
        <a:off x="5859691" y="166109"/>
        <a:ext cx="2568884" cy="1009388"/>
      </dsp:txXfrm>
    </dsp:sp>
    <dsp:sp modelId="{3570B586-4077-7A40-8948-2FAB094014D2}">
      <dsp:nvSpPr>
        <dsp:cNvPr id="0" name=""/>
        <dsp:cNvSpPr/>
      </dsp:nvSpPr>
      <dsp:spPr>
        <a:xfrm>
          <a:off x="5859691" y="1175497"/>
          <a:ext cx="2568884" cy="207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User profiles</a:t>
          </a:r>
        </a:p>
        <a:p>
          <a:pPr marL="228600" lvl="1" indent="-228600" algn="l" defTabSz="933450">
            <a:lnSpc>
              <a:spcPct val="90000"/>
            </a:lnSpc>
            <a:spcBef>
              <a:spcPct val="0"/>
            </a:spcBef>
            <a:spcAft>
              <a:spcPct val="15000"/>
            </a:spcAft>
            <a:buChar char="•"/>
          </a:pPr>
          <a:r>
            <a:rPr lang="en-US" sz="2100" kern="1200"/>
            <a:t>Public lists of “friends” (viewable)</a:t>
          </a:r>
        </a:p>
        <a:p>
          <a:pPr marL="228600" lvl="1" indent="-228600" algn="l" defTabSz="933450">
            <a:lnSpc>
              <a:spcPct val="90000"/>
            </a:lnSpc>
            <a:spcBef>
              <a:spcPct val="0"/>
            </a:spcBef>
            <a:spcAft>
              <a:spcPct val="15000"/>
            </a:spcAft>
            <a:buChar char="•"/>
          </a:pPr>
          <a:r>
            <a:rPr lang="en-US" sz="2100" kern="1200" dirty="0"/>
            <a:t>Most or all actions public by default </a:t>
          </a:r>
        </a:p>
      </dsp:txBody>
      <dsp:txXfrm>
        <a:off x="5859691" y="1175497"/>
        <a:ext cx="2568884" cy="2074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47D2B-474A-5D44-8634-15F2056B0F79}">
      <dsp:nvSpPr>
        <dsp:cNvPr id="0" name=""/>
        <dsp:cNvSpPr/>
      </dsp:nvSpPr>
      <dsp:spPr>
        <a:xfrm>
          <a:off x="0" y="45481"/>
          <a:ext cx="8086725" cy="982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Two categories of intervention </a:t>
          </a:r>
        </a:p>
      </dsp:txBody>
      <dsp:txXfrm>
        <a:off x="47976" y="93457"/>
        <a:ext cx="7990773" cy="886847"/>
      </dsp:txXfrm>
    </dsp:sp>
    <dsp:sp modelId="{935998CD-A7B9-0F46-BA95-B7B3DE2ADA47}">
      <dsp:nvSpPr>
        <dsp:cNvPr id="0" name=""/>
        <dsp:cNvSpPr/>
      </dsp:nvSpPr>
      <dsp:spPr>
        <a:xfrm>
          <a:off x="0" y="1028281"/>
          <a:ext cx="8086725"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Informational nudges </a:t>
          </a:r>
        </a:p>
        <a:p>
          <a:pPr marL="571500" lvl="2" indent="-285750" algn="l" defTabSz="1466850">
            <a:lnSpc>
              <a:spcPct val="90000"/>
            </a:lnSpc>
            <a:spcBef>
              <a:spcPct val="0"/>
            </a:spcBef>
            <a:spcAft>
              <a:spcPct val="20000"/>
            </a:spcAft>
            <a:buChar char="•"/>
          </a:pPr>
          <a:r>
            <a:rPr lang="en-US" sz="3300" kern="1200" dirty="0"/>
            <a:t>Give users the info they need to succeed </a:t>
          </a:r>
        </a:p>
        <a:p>
          <a:pPr marL="285750" lvl="1" indent="-285750" algn="l" defTabSz="1466850">
            <a:lnSpc>
              <a:spcPct val="90000"/>
            </a:lnSpc>
            <a:spcBef>
              <a:spcPct val="0"/>
            </a:spcBef>
            <a:spcAft>
              <a:spcPct val="20000"/>
            </a:spcAft>
            <a:buChar char="•"/>
          </a:pPr>
          <a:r>
            <a:rPr lang="en-US" sz="3300" kern="1200" dirty="0"/>
            <a:t>Exposure control</a:t>
          </a:r>
        </a:p>
        <a:p>
          <a:pPr marL="571500" lvl="2" indent="-285750" algn="l" defTabSz="1466850">
            <a:lnSpc>
              <a:spcPct val="90000"/>
            </a:lnSpc>
            <a:spcBef>
              <a:spcPct val="0"/>
            </a:spcBef>
            <a:spcAft>
              <a:spcPct val="20000"/>
            </a:spcAft>
            <a:buChar char="•"/>
          </a:pPr>
          <a:r>
            <a:rPr lang="en-US" sz="3300" kern="1200" dirty="0"/>
            <a:t>Proprietary combinations of background behavioral signals (e.g., repeated sign ups from the same IP address) and human moderation to reduce exposure</a:t>
          </a:r>
        </a:p>
      </dsp:txBody>
      <dsp:txXfrm>
        <a:off x="0" y="1028281"/>
        <a:ext cx="8086725" cy="347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49A44-8F4E-174A-A590-276659FF2C28}">
      <dsp:nvSpPr>
        <dsp:cNvPr id="0" name=""/>
        <dsp:cNvSpPr/>
      </dsp:nvSpPr>
      <dsp:spPr>
        <a:xfrm>
          <a:off x="0" y="71301"/>
          <a:ext cx="8086725"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Wrong unit of analysis </a:t>
          </a:r>
        </a:p>
      </dsp:txBody>
      <dsp:txXfrm>
        <a:off x="59399" y="130700"/>
        <a:ext cx="7967927" cy="1098002"/>
      </dsp:txXfrm>
    </dsp:sp>
    <dsp:sp modelId="{532D702C-1992-8349-9E8F-6D4CCBE1D855}">
      <dsp:nvSpPr>
        <dsp:cNvPr id="0" name=""/>
        <dsp:cNvSpPr/>
      </dsp:nvSpPr>
      <dsp:spPr>
        <a:xfrm>
          <a:off x="0" y="1288101"/>
          <a:ext cx="8086725"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Conceive of the problem as one of </a:t>
          </a:r>
          <a:r>
            <a:rPr lang="en-US" sz="2500" i="1" kern="1200" dirty="0"/>
            <a:t>individual </a:t>
          </a:r>
          <a:r>
            <a:rPr lang="en-US" sz="2500" kern="1200" dirty="0"/>
            <a:t>cognition</a:t>
          </a:r>
        </a:p>
        <a:p>
          <a:pPr marL="457200" lvl="2" indent="-228600" algn="l" defTabSz="1111250">
            <a:lnSpc>
              <a:spcPct val="90000"/>
            </a:lnSpc>
            <a:spcBef>
              <a:spcPct val="0"/>
            </a:spcBef>
            <a:spcAft>
              <a:spcPct val="20000"/>
            </a:spcAft>
            <a:buChar char="•"/>
          </a:pPr>
          <a:r>
            <a:rPr lang="en-US" sz="2500" kern="1200" dirty="0"/>
            <a:t>Thus, doomed to fail</a:t>
          </a:r>
        </a:p>
      </dsp:txBody>
      <dsp:txXfrm>
        <a:off x="0" y="1288101"/>
        <a:ext cx="8086725" cy="828000"/>
      </dsp:txXfrm>
    </dsp:sp>
    <dsp:sp modelId="{27D97743-CCE8-2046-8325-1659FAF890F6}">
      <dsp:nvSpPr>
        <dsp:cNvPr id="0" name=""/>
        <dsp:cNvSpPr/>
      </dsp:nvSpPr>
      <dsp:spPr>
        <a:xfrm>
          <a:off x="0" y="2116101"/>
          <a:ext cx="8086725"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These approaches have ignored </a:t>
          </a:r>
          <a:r>
            <a:rPr lang="en-US" sz="3200" i="1" kern="1200" dirty="0"/>
            <a:t>group </a:t>
          </a:r>
          <a:r>
            <a:rPr lang="en-US" sz="3200" kern="1200" dirty="0"/>
            <a:t>cognition </a:t>
          </a:r>
        </a:p>
      </dsp:txBody>
      <dsp:txXfrm>
        <a:off x="59399" y="2175500"/>
        <a:ext cx="7967927" cy="1098002"/>
      </dsp:txXfrm>
    </dsp:sp>
    <dsp:sp modelId="{4760EA10-E582-834D-BD3C-D87CCBFCDADE}">
      <dsp:nvSpPr>
        <dsp:cNvPr id="0" name=""/>
        <dsp:cNvSpPr/>
      </dsp:nvSpPr>
      <dsp:spPr>
        <a:xfrm>
          <a:off x="0" y="3332901"/>
          <a:ext cx="8086725"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Powerfully impacts individual cognition </a:t>
          </a:r>
        </a:p>
        <a:p>
          <a:pPr marL="457200" lvl="2" indent="-228600" algn="l" defTabSz="1111250">
            <a:lnSpc>
              <a:spcPct val="90000"/>
            </a:lnSpc>
            <a:spcBef>
              <a:spcPct val="0"/>
            </a:spcBef>
            <a:spcAft>
              <a:spcPct val="20000"/>
            </a:spcAft>
            <a:buChar char="•"/>
          </a:pPr>
          <a:r>
            <a:rPr lang="en-US" sz="2500" kern="1200" dirty="0"/>
            <a:t>Individual cognition often </a:t>
          </a:r>
          <a:r>
            <a:rPr lang="en-US" sz="2500" i="1" kern="1200" dirty="0"/>
            <a:t>subordinate</a:t>
          </a:r>
          <a:r>
            <a:rPr lang="en-US" sz="2500" kern="1200" dirty="0"/>
            <a:t> to group cognition</a:t>
          </a:r>
        </a:p>
        <a:p>
          <a:pPr marL="457200" lvl="2" indent="-228600" algn="l" defTabSz="1111250">
            <a:lnSpc>
              <a:spcPct val="90000"/>
            </a:lnSpc>
            <a:spcBef>
              <a:spcPct val="0"/>
            </a:spcBef>
            <a:spcAft>
              <a:spcPct val="20000"/>
            </a:spcAft>
            <a:buChar char="•"/>
          </a:pPr>
          <a:r>
            <a:rPr lang="en-US" sz="2500" kern="1200" dirty="0"/>
            <a:t>Operates at scale</a:t>
          </a:r>
        </a:p>
      </dsp:txBody>
      <dsp:txXfrm>
        <a:off x="0" y="3332901"/>
        <a:ext cx="8086725" cy="1556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72863-9BEF-DC4F-BBC5-8AA4F3CAD4D7}">
      <dsp:nvSpPr>
        <dsp:cNvPr id="0" name=""/>
        <dsp:cNvSpPr/>
      </dsp:nvSpPr>
      <dsp:spPr>
        <a:xfrm>
          <a:off x="0" y="33373"/>
          <a:ext cx="8086725" cy="3001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t>SNS should turn their attention to Meshed Cognition	</a:t>
          </a:r>
        </a:p>
      </dsp:txBody>
      <dsp:txXfrm>
        <a:off x="146499" y="179872"/>
        <a:ext cx="7793727" cy="2708051"/>
      </dsp:txXfrm>
    </dsp:sp>
    <dsp:sp modelId="{5C4816B7-1E5C-B444-97A6-35D3694821F5}">
      <dsp:nvSpPr>
        <dsp:cNvPr id="0" name=""/>
        <dsp:cNvSpPr/>
      </dsp:nvSpPr>
      <dsp:spPr>
        <a:xfrm>
          <a:off x="0" y="3034423"/>
          <a:ext cx="8086725" cy="1946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72390" rIns="405384" bIns="7239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t>MC must be successfully managed before individual-level interventions will work</a:t>
          </a:r>
        </a:p>
      </dsp:txBody>
      <dsp:txXfrm>
        <a:off x="0" y="3034423"/>
        <a:ext cx="8086725" cy="19468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72863-9BEF-DC4F-BBC5-8AA4F3CAD4D7}">
      <dsp:nvSpPr>
        <dsp:cNvPr id="0" name=""/>
        <dsp:cNvSpPr/>
      </dsp:nvSpPr>
      <dsp:spPr>
        <a:xfrm>
          <a:off x="0" y="60845"/>
          <a:ext cx="8086725" cy="1583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Prior to advent of SNS, MC arose in limited set of conditions </a:t>
          </a:r>
        </a:p>
      </dsp:txBody>
      <dsp:txXfrm>
        <a:off x="77276" y="138121"/>
        <a:ext cx="7932173" cy="1428457"/>
      </dsp:txXfrm>
    </dsp:sp>
    <dsp:sp modelId="{5C4816B7-1E5C-B444-97A6-35D3694821F5}">
      <dsp:nvSpPr>
        <dsp:cNvPr id="0" name=""/>
        <dsp:cNvSpPr/>
      </dsp:nvSpPr>
      <dsp:spPr>
        <a:xfrm>
          <a:off x="0" y="1643855"/>
          <a:ext cx="8086725" cy="330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Teams, exercise groups, families, close friendships </a:t>
          </a:r>
        </a:p>
        <a:p>
          <a:pPr marL="571500" lvl="2" indent="-285750" algn="l" defTabSz="1422400">
            <a:lnSpc>
              <a:spcPct val="90000"/>
            </a:lnSpc>
            <a:spcBef>
              <a:spcPct val="0"/>
            </a:spcBef>
            <a:spcAft>
              <a:spcPct val="20000"/>
            </a:spcAft>
            <a:buChar char="•"/>
          </a:pPr>
          <a:r>
            <a:rPr lang="en-US" sz="3200" kern="1200" dirty="0"/>
            <a:t>These groups cooperated through norms that were </a:t>
          </a:r>
          <a:r>
            <a:rPr lang="en-US" sz="3200" i="1" kern="1200" dirty="0"/>
            <a:t>typically non-dominant</a:t>
          </a:r>
          <a:r>
            <a:rPr lang="en-US" sz="3200" kern="1200" dirty="0"/>
            <a:t> in social life</a:t>
          </a:r>
        </a:p>
        <a:p>
          <a:pPr marL="857250" lvl="3" indent="-285750" algn="l" defTabSz="1422400">
            <a:lnSpc>
              <a:spcPct val="90000"/>
            </a:lnSpc>
            <a:spcBef>
              <a:spcPct val="0"/>
            </a:spcBef>
            <a:spcAft>
              <a:spcPct val="20000"/>
            </a:spcAft>
            <a:buChar char="•"/>
          </a:pPr>
          <a:r>
            <a:rPr lang="en-US" sz="3200" kern="1200" dirty="0"/>
            <a:t>Norms of responsiveness, commitment, and support to group members </a:t>
          </a:r>
        </a:p>
      </dsp:txBody>
      <dsp:txXfrm>
        <a:off x="0" y="1643855"/>
        <a:ext cx="8086725" cy="3309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8665F-FEAE-E04D-91DE-38AC55EF9B57}">
      <dsp:nvSpPr>
        <dsp:cNvPr id="0" name=""/>
        <dsp:cNvSpPr/>
      </dsp:nvSpPr>
      <dsp:spPr>
        <a:xfrm>
          <a:off x="0" y="125957"/>
          <a:ext cx="8086725" cy="1808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SNS affordances lead to MC dominance</a:t>
          </a:r>
        </a:p>
      </dsp:txBody>
      <dsp:txXfrm>
        <a:off x="88303" y="214260"/>
        <a:ext cx="7910119" cy="1632282"/>
      </dsp:txXfrm>
    </dsp:sp>
    <dsp:sp modelId="{079231A4-B98B-B447-BCB8-60916069AD28}">
      <dsp:nvSpPr>
        <dsp:cNvPr id="0" name=""/>
        <dsp:cNvSpPr/>
      </dsp:nvSpPr>
      <dsp:spPr>
        <a:xfrm>
          <a:off x="0" y="1934845"/>
          <a:ext cx="8086725"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5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People end up in loosely organized non-hierarchical groups without really intending to</a:t>
          </a:r>
        </a:p>
        <a:p>
          <a:pPr marL="457200" lvl="2" indent="-228600" algn="l" defTabSz="933450">
            <a:lnSpc>
              <a:spcPct val="90000"/>
            </a:lnSpc>
            <a:spcBef>
              <a:spcPct val="0"/>
            </a:spcBef>
            <a:spcAft>
              <a:spcPct val="20000"/>
            </a:spcAft>
            <a:buChar char="•"/>
          </a:pPr>
          <a:r>
            <a:rPr lang="en-US" sz="2100" kern="1200" dirty="0"/>
            <a:t>Become saddled with these </a:t>
          </a:r>
          <a:r>
            <a:rPr lang="en-US" sz="2100" i="1" kern="1200" dirty="0"/>
            <a:t>new norms</a:t>
          </a:r>
          <a:r>
            <a:rPr lang="en-US" sz="2100" kern="1200" dirty="0"/>
            <a:t> that govern their behavior</a:t>
          </a:r>
        </a:p>
        <a:p>
          <a:pPr marL="457200" lvl="2" indent="-228600" algn="l" defTabSz="933450">
            <a:lnSpc>
              <a:spcPct val="90000"/>
            </a:lnSpc>
            <a:spcBef>
              <a:spcPct val="0"/>
            </a:spcBef>
            <a:spcAft>
              <a:spcPct val="20000"/>
            </a:spcAft>
            <a:buChar char="•"/>
          </a:pPr>
          <a:r>
            <a:rPr lang="en-US" sz="2100" kern="1200" dirty="0"/>
            <a:t>These norms make individual-level interventions ineffective, because they subordinate individual interests to group interests from the start</a:t>
          </a:r>
        </a:p>
      </dsp:txBody>
      <dsp:txXfrm>
        <a:off x="0" y="1934845"/>
        <a:ext cx="8086725" cy="1900260"/>
      </dsp:txXfrm>
    </dsp:sp>
    <dsp:sp modelId="{DEBEB0D9-245B-7646-85AB-99C00C1A3CA3}">
      <dsp:nvSpPr>
        <dsp:cNvPr id="0" name=""/>
        <dsp:cNvSpPr/>
      </dsp:nvSpPr>
      <dsp:spPr>
        <a:xfrm>
          <a:off x="0" y="3835105"/>
          <a:ext cx="8086725" cy="10266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Need new interventions that reflects this new SNS-driven cognitive framework</a:t>
          </a:r>
        </a:p>
      </dsp:txBody>
      <dsp:txXfrm>
        <a:off x="50118" y="3885223"/>
        <a:ext cx="7986489" cy="926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defTabSz="931863" eaLnBrk="1" hangingPunct="1">
              <a:defRPr sz="1200"/>
            </a:lvl1pPr>
          </a:lstStyle>
          <a:p>
            <a:pPr>
              <a:defRPr/>
            </a:pPr>
            <a:endParaRPr lang="en-US"/>
          </a:p>
        </p:txBody>
      </p:sp>
      <p:sp>
        <p:nvSpPr>
          <p:cNvPr id="4099" name="Rectangle 3"/>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algn="r" defTabSz="931863" eaLnBrk="1" hangingPunct="1">
              <a:defRPr sz="1200"/>
            </a:lvl1pPr>
          </a:lstStyle>
          <a:p>
            <a:pPr>
              <a:defRPr/>
            </a:pPr>
            <a:endParaRPr lang="en-US"/>
          </a:p>
        </p:txBody>
      </p:sp>
      <p:sp>
        <p:nvSpPr>
          <p:cNvPr id="4100" name="Rectangle 4"/>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defTabSz="931863" eaLnBrk="1" hangingPunct="1">
              <a:defRPr sz="1200"/>
            </a:lvl1pPr>
          </a:lstStyle>
          <a:p>
            <a:pPr>
              <a:defRPr/>
            </a:pPr>
            <a:endParaRPr lang="en-US"/>
          </a:p>
        </p:txBody>
      </p:sp>
      <p:sp>
        <p:nvSpPr>
          <p:cNvPr id="4101"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algn="r" defTabSz="931863" eaLnBrk="1" hangingPunct="1">
              <a:defRPr sz="1200"/>
            </a:lvl1pPr>
          </a:lstStyle>
          <a:p>
            <a:pPr>
              <a:defRPr/>
            </a:pPr>
            <a:fld id="{9AE1F556-E520-43FB-A224-723F3A996070}" type="slidenum">
              <a:rPr lang="en-US"/>
              <a:pPr>
                <a:defRPr/>
              </a:pPr>
              <a:t>‹#›</a:t>
            </a:fld>
            <a:endParaRPr lang="en-US"/>
          </a:p>
        </p:txBody>
      </p:sp>
    </p:spTree>
    <p:extLst>
      <p:ext uri="{BB962C8B-B14F-4D97-AF65-F5344CB8AC3E}">
        <p14:creationId xmlns:p14="http://schemas.microsoft.com/office/powerpoint/2010/main" val="16138286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defTabSz="931863" eaLnBrk="1" hangingPunct="1">
              <a:defRPr sz="1200"/>
            </a:lvl1pPr>
          </a:lstStyle>
          <a:p>
            <a:pPr>
              <a:defRPr/>
            </a:pPr>
            <a:endParaRPr lang="en-US"/>
          </a:p>
        </p:txBody>
      </p:sp>
      <p:sp>
        <p:nvSpPr>
          <p:cNvPr id="3075"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algn="r" defTabSz="931863" eaLnBrk="1" hangingPunct="1">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2897188" y="527050"/>
            <a:ext cx="3502025" cy="2625725"/>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defTabSz="931863"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algn="r" defTabSz="931863" eaLnBrk="1" hangingPunct="1">
              <a:defRPr sz="1200"/>
            </a:lvl1pPr>
          </a:lstStyle>
          <a:p>
            <a:pPr>
              <a:defRPr/>
            </a:pPr>
            <a:fld id="{2BD5BA44-A61D-4421-ACA6-B7686A65186B}" type="slidenum">
              <a:rPr lang="en-US"/>
              <a:pPr>
                <a:defRPr/>
              </a:pPr>
              <a:t>‹#›</a:t>
            </a:fld>
            <a:endParaRPr lang="en-US"/>
          </a:p>
        </p:txBody>
      </p:sp>
    </p:spTree>
    <p:extLst>
      <p:ext uri="{BB962C8B-B14F-4D97-AF65-F5344CB8AC3E}">
        <p14:creationId xmlns:p14="http://schemas.microsoft.com/office/powerpoint/2010/main" val="2205277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googleblog.com/2018/12/faster-removals-and-tackling-comments.html" TargetMode="External"/><Relationship Id="rId7" Type="http://schemas.openxmlformats.org/officeDocument/2006/relationships/hyperlink" Target="http://www.cac.gov.cn/2019-01/23/c_1124032637.ht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bc.co.uk/news/business-47620519" TargetMode="External"/><Relationship Id="rId5" Type="http://schemas.openxmlformats.org/officeDocument/2006/relationships/hyperlink" Target="https://www.bbc.co.uk/news/technology-45495550" TargetMode="External"/><Relationship Id="rId4" Type="http://schemas.openxmlformats.org/officeDocument/2006/relationships/hyperlink" Target="https://www.bbc.co.uk/news/technology-4524716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3C3CBCD-930A-47B4-9BA2-F0A865A82473}" type="slidenum">
              <a:rPr lang="en-US" smtClean="0"/>
              <a:pPr/>
              <a:t>1</a:t>
            </a:fld>
            <a:endParaRPr lang="en-US"/>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9765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Because of the affordances of the SNS infrastructure, these three norms these become much more </a:t>
            </a:r>
            <a:r>
              <a:rPr lang="en-US" b="1" dirty="0"/>
              <a:t>DOMINANT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13</a:t>
            </a:fld>
            <a:endParaRPr lang="en-US"/>
          </a:p>
        </p:txBody>
      </p:sp>
    </p:spTree>
    <p:extLst>
      <p:ext uri="{BB962C8B-B14F-4D97-AF65-F5344CB8AC3E}">
        <p14:creationId xmlns:p14="http://schemas.microsoft.com/office/powerpoint/2010/main" val="3118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mob and the corporate hierarchy </a:t>
            </a:r>
          </a:p>
          <a:p>
            <a:endParaRPr lang="en-US" dirty="0"/>
          </a:p>
          <a:p>
            <a:r>
              <a:rPr lang="en-US" dirty="0"/>
              <a:t>Mob: stock market </a:t>
            </a:r>
          </a:p>
          <a:p>
            <a:r>
              <a:rPr lang="en-US" dirty="0"/>
              <a:t>Uncoordinated individual decisions </a:t>
            </a:r>
          </a:p>
          <a:p>
            <a:endParaRPr lang="en-US" dirty="0"/>
          </a:p>
          <a:p>
            <a:r>
              <a:rPr lang="en-US" dirty="0"/>
              <a:t>Corporation: </a:t>
            </a:r>
          </a:p>
          <a:p>
            <a:r>
              <a:rPr lang="en-US" dirty="0"/>
              <a:t>Rules and procedures create structured cognition </a:t>
            </a:r>
          </a:p>
          <a:p>
            <a:endParaRPr lang="en-US" dirty="0"/>
          </a:p>
          <a:p>
            <a:pPr rtl="0" fontAlgn="base"/>
            <a:r>
              <a:rPr lang="en-US" sz="1200" b="0" i="0" u="none" strike="noStrike" kern="1200" dirty="0">
                <a:solidFill>
                  <a:schemeClr val="tx1"/>
                </a:solidFill>
                <a:effectLst/>
                <a:latin typeface="Arial" charset="0"/>
                <a:ea typeface="+mn-ea"/>
                <a:cs typeface="+mn-cs"/>
              </a:rPr>
              <a:t>On the spectrum of collective action, MC sits in the space between frenzied crowds, which operate on the basis of emotional contagion, and well-organized corporate entities, which operate on the basis of hierarchical governance rules. </a:t>
            </a:r>
          </a:p>
          <a:p>
            <a:pPr rtl="0" fontAlgn="base"/>
            <a:endParaRPr lang="en-US" sz="1200" b="0" i="0" u="none" strike="noStrike" kern="1200" dirty="0">
              <a:solidFill>
                <a:schemeClr val="tx1"/>
              </a:solidFill>
              <a:effectLst/>
              <a:latin typeface="Arial" charset="0"/>
              <a:ea typeface="+mn-ea"/>
              <a:cs typeface="+mn-cs"/>
            </a:endParaRPr>
          </a:p>
          <a:p>
            <a:pPr rtl="0" fontAlgn="base"/>
            <a:endParaRPr lang="en-US" sz="1200" b="0" i="0" u="none" strike="noStrike" kern="1200" dirty="0">
              <a:solidFill>
                <a:schemeClr val="tx1"/>
              </a:solidFill>
              <a:effectLst/>
              <a:latin typeface="Arial" charset="0"/>
              <a:ea typeface="+mn-ea"/>
              <a:cs typeface="+mn-cs"/>
            </a:endParaRPr>
          </a:p>
          <a:p>
            <a:pPr rtl="0" fontAlgn="base"/>
            <a:r>
              <a:rPr lang="en-US" sz="1200" b="0" i="0" u="none" strike="noStrike" kern="1200" dirty="0">
                <a:solidFill>
                  <a:schemeClr val="tx1"/>
                </a:solidFill>
                <a:effectLst/>
                <a:latin typeface="Arial" charset="0"/>
                <a:ea typeface="+mn-ea"/>
                <a:cs typeface="+mn-cs"/>
              </a:rPr>
              <a:t>Meshed cognition allows users to mob a target — trolling, harassing, and confusing — with more organization than contagion-based mobs, yet with more speed than top-down hierarchical governance. Because meshed cognition emerges as an effective way for users to reason together, it is common not only among users creating and sharing toxic content, but among user bases at large.</a:t>
            </a:r>
          </a:p>
          <a:p>
            <a:endParaRPr lang="en-US" dirty="0"/>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14</a:t>
            </a:fld>
            <a:endParaRPr lang="en-US"/>
          </a:p>
        </p:txBody>
      </p:sp>
    </p:spTree>
    <p:extLst>
      <p:ext uri="{BB962C8B-B14F-4D97-AF65-F5344CB8AC3E}">
        <p14:creationId xmlns:p14="http://schemas.microsoft.com/office/powerpoint/2010/main" val="140184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charset="0"/>
                <a:ea typeface="+mn-ea"/>
                <a:cs typeface="+mn-cs"/>
              </a:rPr>
              <a:t>SNS lead groups to adopt meshing norms more quickly and more robustly than they otherwise would. </a:t>
            </a:r>
          </a:p>
          <a:p>
            <a:pPr rtl="0" fontAlgn="base"/>
            <a:r>
              <a:rPr lang="en-US" sz="1200" b="0" i="0" u="none" strike="noStrike" kern="1200" dirty="0">
                <a:solidFill>
                  <a:schemeClr val="tx1"/>
                </a:solidFill>
                <a:effectLst/>
                <a:latin typeface="Arial" charset="0"/>
                <a:ea typeface="+mn-ea"/>
                <a:cs typeface="+mn-cs"/>
              </a:rPr>
              <a:t>Offline, collective goals established </a:t>
            </a:r>
            <a:r>
              <a:rPr lang="en-US" sz="1200" b="0" i="0" u="none" strike="noStrike" kern="1200" dirty="0" err="1">
                <a:solidFill>
                  <a:schemeClr val="tx1"/>
                </a:solidFill>
                <a:effectLst/>
                <a:latin typeface="Arial" charset="0"/>
                <a:ea typeface="+mn-ea"/>
                <a:cs typeface="+mn-cs"/>
              </a:rPr>
              <a:t>ratherly</a:t>
            </a:r>
            <a:r>
              <a:rPr lang="en-US" sz="1200" b="0" i="0" u="none" strike="noStrike" kern="1200" dirty="0">
                <a:solidFill>
                  <a:schemeClr val="tx1"/>
                </a:solidFill>
                <a:effectLst/>
                <a:latin typeface="Arial" charset="0"/>
                <a:ea typeface="+mn-ea"/>
                <a:cs typeface="+mn-cs"/>
              </a:rPr>
              <a:t> slowly </a:t>
            </a:r>
          </a:p>
          <a:p>
            <a:pPr lvl="1" rtl="0" fontAlgn="base"/>
            <a:r>
              <a:rPr lang="en-US" sz="1200" b="0" i="0" u="none" strike="noStrike" kern="1200" dirty="0">
                <a:solidFill>
                  <a:schemeClr val="tx1"/>
                </a:solidFill>
                <a:effectLst/>
                <a:latin typeface="Arial" charset="0"/>
                <a:ea typeface="+mn-ea"/>
                <a:cs typeface="+mn-cs"/>
              </a:rPr>
              <a:t>Takes time and energy </a:t>
            </a:r>
          </a:p>
          <a:p>
            <a:pPr rtl="0" fontAlgn="base"/>
            <a:r>
              <a:rPr lang="en-US" sz="1200" b="0" i="0" u="none" strike="noStrike" kern="1200" dirty="0">
                <a:solidFill>
                  <a:schemeClr val="tx1"/>
                </a:solidFill>
                <a:effectLst/>
                <a:latin typeface="Arial" charset="0"/>
                <a:ea typeface="+mn-ea"/>
                <a:cs typeface="+mn-cs"/>
              </a:rPr>
              <a:t>SNS structurally mediate relationships among users in ways that encourage the emergence and flourishing of meshing norms</a:t>
            </a:r>
          </a:p>
          <a:p>
            <a:pPr lvl="1" rtl="0" fontAlgn="base"/>
            <a:r>
              <a:rPr lang="en-US" sz="1200" b="0" i="0" u="none" strike="noStrike" kern="1200" dirty="0">
                <a:solidFill>
                  <a:schemeClr val="tx1"/>
                </a:solidFill>
                <a:effectLst/>
                <a:latin typeface="Arial" charset="0"/>
                <a:ea typeface="+mn-ea"/>
                <a:cs typeface="+mn-cs"/>
              </a:rPr>
              <a:t>Showing commitment to a shared goal on SNS is the default action, even if users do nothing. Merely following a high status persona is enough to show basic commitment to the goal. Actions as simple as retweeting or forwarding posts show even higher commitment. None of this requires the same effort, discipline or hard choices about how to use scarce resources.</a:t>
            </a:r>
          </a:p>
          <a:p>
            <a:endParaRPr lang="en-US" dirty="0"/>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18</a:t>
            </a:fld>
            <a:endParaRPr lang="en-US"/>
          </a:p>
        </p:txBody>
      </p:sp>
    </p:spTree>
    <p:extLst>
      <p:ext uri="{BB962C8B-B14F-4D97-AF65-F5344CB8AC3E}">
        <p14:creationId xmlns:p14="http://schemas.microsoft.com/office/powerpoint/2010/main" val="236862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3C3CBCD-930A-47B4-9BA2-F0A865A82473}" type="slidenum">
              <a:rPr lang="en-US" smtClean="0"/>
              <a:pPr/>
              <a:t>22</a:t>
            </a:fld>
            <a:endParaRPr lang="en-US"/>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016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27</a:t>
            </a:fld>
            <a:endParaRPr lang="en-US"/>
          </a:p>
        </p:txBody>
      </p:sp>
    </p:spTree>
    <p:extLst>
      <p:ext uri="{BB962C8B-B14F-4D97-AF65-F5344CB8AC3E}">
        <p14:creationId xmlns:p14="http://schemas.microsoft.com/office/powerpoint/2010/main" val="171985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Beliefs aim at being true </a:t>
            </a:r>
          </a:p>
          <a:p>
            <a:r>
              <a:rPr lang="en-US" dirty="0"/>
              <a:t>What is it for a belief to be true? It fits the world</a:t>
            </a:r>
          </a:p>
          <a:p>
            <a:endParaRPr lang="en-US" dirty="0"/>
          </a:p>
          <a:p>
            <a:r>
              <a:rPr lang="en-US" dirty="0"/>
              <a:t>(2) Desires aim at being realizing</a:t>
            </a:r>
          </a:p>
          <a:p>
            <a:endParaRPr lang="en-US" dirty="0"/>
          </a:p>
          <a:p>
            <a:r>
              <a:rPr lang="en-US" dirty="0"/>
              <a:t>(3) Direction of fit necessary for EUT </a:t>
            </a:r>
          </a:p>
          <a:p>
            <a:r>
              <a:rPr lang="en-US" dirty="0"/>
              <a:t>For EUT to work, knowledge about STATE must be true; PREFERENCES must reflect desires</a:t>
            </a:r>
          </a:p>
          <a:p>
            <a:endParaRPr lang="en-US" dirty="0"/>
          </a:p>
          <a:p>
            <a:r>
              <a:rPr lang="en-US" dirty="0"/>
              <a:t>***EXTRA***</a:t>
            </a:r>
          </a:p>
          <a:p>
            <a:endParaRPr lang="en-US" dirty="0"/>
          </a:p>
          <a:p>
            <a:r>
              <a:rPr lang="en-US" dirty="0"/>
              <a:t>EUT Informally: </a:t>
            </a:r>
          </a:p>
          <a:p>
            <a:endParaRPr lang="en-US" dirty="0"/>
          </a:p>
          <a:p>
            <a:r>
              <a:rPr lang="en-US" dirty="0"/>
              <a:t>Want to know the STATE of the world </a:t>
            </a:r>
          </a:p>
          <a:p>
            <a:r>
              <a:rPr lang="en-US" dirty="0"/>
              <a:t>What ACTS lead to best OUTCOMES as you define them</a:t>
            </a:r>
          </a:p>
          <a:p>
            <a:r>
              <a:rPr lang="en-US" dirty="0"/>
              <a:t> </a:t>
            </a:r>
          </a:p>
          <a:p>
            <a:r>
              <a:rPr lang="en-US" dirty="0"/>
              <a:t>EUT example: </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concept of expected utility is best illustrated by example. Suppose I am planning a long walk, and need to decide whether to bring my umbrella. I would rather not tote the umbrella on a sunny day, but I would rather face rain with the umbrella than without it. There are two acts available to me: taking my umbrella, and leaving it at home. Which of these acts should I choose?</a:t>
            </a:r>
          </a:p>
          <a:p>
            <a:endParaRPr lang="en-US" sz="1200" b="0" i="0" kern="1200" dirty="0">
              <a:solidFill>
                <a:schemeClr val="tx1"/>
              </a:solidFill>
              <a:effectLst/>
              <a:latin typeface="Arial"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2</a:t>
            </a:fld>
            <a:endParaRPr lang="en-US"/>
          </a:p>
        </p:txBody>
      </p:sp>
    </p:spTree>
    <p:extLst>
      <p:ext uri="{BB962C8B-B14F-4D97-AF65-F5344CB8AC3E}">
        <p14:creationId xmlns:p14="http://schemas.microsoft.com/office/powerpoint/2010/main" val="163457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GSIE - social media sites - is reducing quality of cognitive performance </a:t>
            </a:r>
          </a:p>
          <a:p>
            <a:pPr rtl="0"/>
            <a:endParaRPr lang="en-US" dirty="0"/>
          </a:p>
          <a:p>
            <a:pPr rtl="0"/>
            <a:r>
              <a:rPr lang="en-US" dirty="0"/>
              <a:t>(2) BIAS</a:t>
            </a:r>
          </a:p>
          <a:p>
            <a:pPr rtl="0"/>
            <a:endParaRPr lang="en-US" dirty="0"/>
          </a:p>
          <a:p>
            <a:pPr rtl="0"/>
            <a:r>
              <a:rPr lang="en-US" dirty="0"/>
              <a:t>Even in best case, our</a:t>
            </a:r>
            <a:r>
              <a:rPr lang="en-US" sz="1200" b="0" i="0" u="none" strike="noStrike" kern="1200" dirty="0">
                <a:solidFill>
                  <a:schemeClr val="tx1"/>
                </a:solidFill>
                <a:effectLst/>
                <a:latin typeface="Arial" charset="0"/>
                <a:ea typeface="+mn-ea"/>
                <a:cs typeface="+mn-cs"/>
              </a:rPr>
              <a:t> rationality is “bounded,” because individuals have predictable biases that interfere with it. </a:t>
            </a:r>
          </a:p>
          <a:p>
            <a:pPr rtl="0"/>
            <a:endParaRPr lang="en-US" sz="1200" b="0" i="0" u="none" strike="noStrike" kern="1200" dirty="0">
              <a:solidFill>
                <a:schemeClr val="tx1"/>
              </a:solidFill>
              <a:effectLst/>
              <a:latin typeface="Arial" charset="0"/>
              <a:ea typeface="+mn-ea"/>
              <a:cs typeface="+mn-cs"/>
            </a:endParaRPr>
          </a:p>
          <a:p>
            <a:pPr rtl="0"/>
            <a:r>
              <a:rPr lang="en-US" sz="1200" b="0" i="0" u="none" strike="noStrike" kern="1200" dirty="0">
                <a:solidFill>
                  <a:schemeClr val="tx1"/>
                </a:solidFill>
                <a:effectLst/>
                <a:latin typeface="Arial" charset="0"/>
                <a:ea typeface="+mn-ea"/>
                <a:cs typeface="+mn-cs"/>
              </a:rPr>
              <a:t>Our rationality is constrained by ignorance, inertia, </a:t>
            </a:r>
            <a:r>
              <a:rPr lang="en-US" sz="1200" b="0" i="0" u="none" strike="noStrike" kern="1200" dirty="0" err="1">
                <a:solidFill>
                  <a:schemeClr val="tx1"/>
                </a:solidFill>
                <a:effectLst/>
                <a:latin typeface="Arial" charset="0"/>
                <a:ea typeface="+mn-ea"/>
                <a:cs typeface="+mn-cs"/>
              </a:rPr>
              <a:t>akrasia</a:t>
            </a:r>
            <a:r>
              <a:rPr lang="en-US" sz="1200" b="0" i="0" u="none" strike="noStrike" kern="1200" dirty="0">
                <a:solidFill>
                  <a:schemeClr val="tx1"/>
                </a:solidFill>
                <a:effectLst/>
                <a:latin typeface="Arial" charset="0"/>
                <a:ea typeface="+mn-ea"/>
                <a:cs typeface="+mn-cs"/>
              </a:rPr>
              <a:t>, queasiness, and so forth. </a:t>
            </a:r>
          </a:p>
          <a:p>
            <a:pPr rtl="0"/>
            <a:endParaRPr lang="en-US" sz="1200" b="0" i="0" u="none" strike="noStrike" kern="1200" dirty="0">
              <a:solidFill>
                <a:schemeClr val="tx1"/>
              </a:solidFill>
              <a:effectLst/>
              <a:latin typeface="Arial" charset="0"/>
              <a:ea typeface="+mn-ea"/>
              <a:cs typeface="+mn-cs"/>
            </a:endParaRPr>
          </a:p>
          <a:p>
            <a:pPr rtl="0"/>
            <a:r>
              <a:rPr lang="en-US" sz="1200" b="1" i="0" u="none" strike="noStrike" kern="1200" dirty="0">
                <a:solidFill>
                  <a:schemeClr val="tx1"/>
                </a:solidFill>
                <a:effectLst/>
                <a:latin typeface="Arial" charset="0"/>
                <a:ea typeface="+mn-ea"/>
                <a:cs typeface="+mn-cs"/>
              </a:rPr>
              <a:t>These biases typically come in the form of judgment errors or deviations from expected utility theory. </a:t>
            </a:r>
          </a:p>
          <a:p>
            <a:pPr rtl="0"/>
            <a:endParaRPr lang="en-US" sz="1200" b="0" i="0" u="none" strike="noStrike" kern="1200" dirty="0">
              <a:solidFill>
                <a:schemeClr val="tx1"/>
              </a:solidFill>
              <a:effectLst/>
              <a:latin typeface="Arial" charset="0"/>
              <a:ea typeface="+mn-ea"/>
              <a:cs typeface="+mn-cs"/>
            </a:endParaRPr>
          </a:p>
          <a:p>
            <a:pPr rtl="0"/>
            <a:r>
              <a:rPr lang="en-US" sz="1200" b="0" i="0" u="none" strike="noStrike" kern="1200" dirty="0">
                <a:solidFill>
                  <a:schemeClr val="tx1"/>
                </a:solidFill>
                <a:effectLst/>
                <a:latin typeface="Arial" charset="0"/>
                <a:ea typeface="+mn-ea"/>
                <a:cs typeface="+mn-cs"/>
              </a:rPr>
              <a:t>The first category includes availability biases, optimism bias, hindsight bias, and leads to systematic errors in making assessments about the world. </a:t>
            </a:r>
          </a:p>
          <a:p>
            <a:pPr rtl="0"/>
            <a:endParaRPr lang="en-US" sz="1200" b="0" i="0" u="none" strike="noStrike" kern="1200" dirty="0">
              <a:solidFill>
                <a:schemeClr val="tx1"/>
              </a:solidFill>
              <a:effectLst/>
              <a:latin typeface="Arial" charset="0"/>
              <a:ea typeface="+mn-ea"/>
              <a:cs typeface="+mn-cs"/>
            </a:endParaRPr>
          </a:p>
          <a:p>
            <a:pPr rtl="0"/>
            <a:r>
              <a:rPr lang="en-US" sz="1200" b="0" i="0" u="none" strike="noStrike" kern="1200" dirty="0">
                <a:solidFill>
                  <a:schemeClr val="tx1"/>
                </a:solidFill>
                <a:effectLst/>
                <a:latin typeface="Arial" charset="0"/>
                <a:ea typeface="+mn-ea"/>
                <a:cs typeface="+mn-cs"/>
              </a:rPr>
              <a:t>The second category includes loss aversion, the endowment effect, and prospect theory, and lead individuals to act </a:t>
            </a:r>
            <a:r>
              <a:rPr lang="en-US" sz="1200" b="0" i="0" u="none" strike="noStrike" kern="1200" dirty="0" err="1">
                <a:solidFill>
                  <a:schemeClr val="tx1"/>
                </a:solidFill>
                <a:effectLst/>
                <a:latin typeface="Arial" charset="0"/>
                <a:ea typeface="+mn-ea"/>
                <a:cs typeface="+mn-cs"/>
              </a:rPr>
              <a:t>suboptimally</a:t>
            </a:r>
            <a:r>
              <a:rPr lang="en-US" sz="1200" b="0" i="0" u="none" strike="noStrike" kern="1200" dirty="0">
                <a:solidFill>
                  <a:schemeClr val="tx1"/>
                </a:solidFill>
                <a:effectLst/>
                <a:latin typeface="Arial" charset="0"/>
                <a:ea typeface="+mn-ea"/>
                <a:cs typeface="+mn-cs"/>
              </a:rPr>
              <a:t> even when they are processing information accurately (that is, when the first category of biases are not present). </a:t>
            </a:r>
            <a:endParaRPr lang="en-US" b="0" dirty="0">
              <a:effectLst/>
            </a:endParaRPr>
          </a:p>
          <a:p>
            <a:pPr rtl="0"/>
            <a:br>
              <a:rPr lang="en-US" dirty="0"/>
            </a:br>
            <a:r>
              <a:rPr lang="en-US" sz="1200" b="0" i="0" u="none" strike="noStrike" kern="1200" dirty="0">
                <a:solidFill>
                  <a:schemeClr val="tx1"/>
                </a:solidFill>
                <a:effectLst/>
                <a:latin typeface="Arial" charset="0"/>
                <a:ea typeface="+mn-ea"/>
                <a:cs typeface="+mn-cs"/>
              </a:rPr>
              <a:t>Both of these biases result in </a:t>
            </a:r>
            <a:r>
              <a:rPr lang="en-US" sz="1200" b="1" i="0" u="none" strike="noStrike" kern="1200" dirty="0">
                <a:solidFill>
                  <a:schemeClr val="tx1"/>
                </a:solidFill>
                <a:effectLst/>
                <a:latin typeface="Arial" charset="0"/>
                <a:ea typeface="+mn-ea"/>
                <a:cs typeface="+mn-cs"/>
              </a:rPr>
              <a:t>direction-of-fit errors. </a:t>
            </a:r>
          </a:p>
          <a:p>
            <a:pPr rtl="0"/>
            <a:endParaRPr lang="en-US" sz="1500" b="1" i="0" u="sng" strike="noStrike" kern="1200" dirty="0">
              <a:solidFill>
                <a:schemeClr val="tx1"/>
              </a:solidFill>
              <a:effectLst/>
              <a:latin typeface="Arial" charset="0"/>
              <a:ea typeface="+mn-ea"/>
              <a:cs typeface="+mn-cs"/>
            </a:endParaRPr>
          </a:p>
          <a:p>
            <a:pPr rtl="0"/>
            <a:r>
              <a:rPr lang="en-US" sz="1500" b="1" i="0" u="sng" strike="noStrike" kern="1200" dirty="0">
                <a:solidFill>
                  <a:schemeClr val="tx1"/>
                </a:solidFill>
                <a:effectLst/>
                <a:latin typeface="Arial" charset="0"/>
                <a:ea typeface="+mn-ea"/>
                <a:cs typeface="+mn-cs"/>
              </a:rPr>
              <a:t>Sense that the GSIE is making these WORSE</a:t>
            </a:r>
          </a:p>
          <a:p>
            <a:pPr rtl="0"/>
            <a:endParaRPr lang="en-US" sz="1200" b="0" i="0" u="none" strike="noStrike" kern="1200" dirty="0">
              <a:solidFill>
                <a:schemeClr val="tx1"/>
              </a:solidFill>
              <a:effectLst/>
              <a:latin typeface="Arial" charset="0"/>
              <a:ea typeface="+mn-ea"/>
              <a:cs typeface="+mn-cs"/>
            </a:endParaRPr>
          </a:p>
          <a:p>
            <a:pPr rtl="0"/>
            <a:endParaRPr lang="en-US" sz="1200" b="0" i="0" u="none" strike="noStrike" kern="1200" dirty="0">
              <a:solidFill>
                <a:schemeClr val="tx1"/>
              </a:solidFill>
              <a:effectLst/>
              <a:latin typeface="Arial" charset="0"/>
              <a:ea typeface="+mn-ea"/>
              <a:cs typeface="+mn-cs"/>
            </a:endParaRPr>
          </a:p>
          <a:p>
            <a:pPr rtl="0"/>
            <a:r>
              <a:rPr lang="en-US" sz="1200" b="0" i="0" u="none" strike="noStrike" kern="1200" dirty="0">
                <a:solidFill>
                  <a:schemeClr val="tx1"/>
                </a:solidFill>
                <a:effectLst/>
                <a:latin typeface="Arial" charset="0"/>
                <a:ea typeface="+mn-ea"/>
                <a:cs typeface="+mn-cs"/>
              </a:rPr>
              <a:t>***See also slide  A4***</a:t>
            </a:r>
          </a:p>
          <a:p>
            <a:pPr rtl="0"/>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3</a:t>
            </a:fld>
            <a:endParaRPr lang="en-US"/>
          </a:p>
        </p:txBody>
      </p:sp>
    </p:spTree>
    <p:extLst>
      <p:ext uri="{BB962C8B-B14F-4D97-AF65-F5344CB8AC3E}">
        <p14:creationId xmlns:p14="http://schemas.microsoft.com/office/powerpoint/2010/main" val="155730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slack emerges in a </a:t>
            </a:r>
            <a:r>
              <a:rPr lang="en-US" dirty="0" err="1"/>
              <a:t>DoF</a:t>
            </a:r>
            <a:r>
              <a:rPr lang="en-US" dirty="0"/>
              <a:t>, other dominos start to fall </a:t>
            </a:r>
          </a:p>
          <a:p>
            <a:endParaRPr lang="en-US" dirty="0"/>
          </a:p>
          <a:p>
            <a:r>
              <a:rPr lang="en-US" dirty="0"/>
              <a:t>What info can you trust? </a:t>
            </a:r>
            <a:br>
              <a:rPr lang="en-US" dirty="0"/>
            </a:br>
            <a:r>
              <a:rPr lang="en-US" dirty="0"/>
              <a:t>Can you trust your own perceptions of authority? </a:t>
            </a:r>
          </a:p>
          <a:p>
            <a:r>
              <a:rPr lang="en-US" dirty="0"/>
              <a:t>When deference to elites depends on membership in group, what happens? </a:t>
            </a:r>
          </a:p>
          <a:p>
            <a:r>
              <a:rPr lang="en-US" dirty="0"/>
              <a:t>What does it mean for informational integrity when the source of information is disputed?</a:t>
            </a:r>
          </a:p>
          <a:p>
            <a:endParaRPr lang="en-US" dirty="0"/>
          </a:p>
          <a:p>
            <a:r>
              <a:rPr lang="en-US" dirty="0"/>
              <a:t>Many of these norms are dependent on strong </a:t>
            </a:r>
            <a:r>
              <a:rPr lang="en-US" dirty="0" err="1"/>
              <a:t>DoF</a:t>
            </a:r>
            <a:endParaRPr lang="en-US" dirty="0"/>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4</a:t>
            </a:fld>
            <a:endParaRPr lang="en-US"/>
          </a:p>
        </p:txBody>
      </p:sp>
    </p:spTree>
    <p:extLst>
      <p:ext uri="{BB962C8B-B14F-4D97-AF65-F5344CB8AC3E}">
        <p14:creationId xmlns:p14="http://schemas.microsoft.com/office/powerpoint/2010/main" val="225832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Platform politics: “the assemblage of design, policies, and norms that encourage certain kinds of cultures and behaviors to coalesce on platforms while implicitly discouraging others.” (Gillespie 2010).  </a:t>
            </a:r>
          </a:p>
          <a:p>
            <a:endParaRPr lang="en-US" dirty="0"/>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5</a:t>
            </a:fld>
            <a:endParaRPr lang="en-US"/>
          </a:p>
        </p:txBody>
      </p:sp>
    </p:spTree>
    <p:extLst>
      <p:ext uri="{BB962C8B-B14F-4D97-AF65-F5344CB8AC3E}">
        <p14:creationId xmlns:p14="http://schemas.microsoft.com/office/powerpoint/2010/main" val="215631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Arial" charset="0"/>
                <a:ea typeface="+mn-ea"/>
                <a:cs typeface="+mn-cs"/>
              </a:rPr>
              <a:t>Self-governance</a:t>
            </a:r>
          </a:p>
          <a:p>
            <a:pPr fontAlgn="base"/>
            <a:r>
              <a:rPr lang="en-US" sz="1200" b="1" u="none" strike="noStrike" kern="1200" dirty="0">
                <a:solidFill>
                  <a:schemeClr val="tx1"/>
                </a:solidFill>
                <a:effectLst/>
                <a:latin typeface="Arial" charset="0"/>
                <a:ea typeface="+mn-ea"/>
                <a:cs typeface="+mn-cs"/>
                <a:hlinkClick r:id="rId3"/>
              </a:rPr>
              <a:t>YouTube has defended its record</a:t>
            </a:r>
            <a:r>
              <a:rPr lang="en-US" sz="1200" kern="1200" dirty="0">
                <a:solidFill>
                  <a:schemeClr val="tx1"/>
                </a:solidFill>
                <a:effectLst/>
                <a:latin typeface="Arial" charset="0"/>
                <a:ea typeface="+mn-ea"/>
                <a:cs typeface="+mn-cs"/>
              </a:rPr>
              <a:t> on removing inappropriate content.</a:t>
            </a:r>
          </a:p>
          <a:p>
            <a:pPr fontAlgn="base"/>
            <a:r>
              <a:rPr lang="en-US" sz="1200" kern="1200" dirty="0">
                <a:solidFill>
                  <a:schemeClr val="tx1"/>
                </a:solidFill>
                <a:effectLst/>
                <a:latin typeface="Arial" charset="0"/>
                <a:ea typeface="+mn-ea"/>
                <a:cs typeface="+mn-cs"/>
              </a:rPr>
              <a:t>The video-sharing site said that 7.8m videos were taken down between July and September 2018, with 81% of them automatically removed by machines, and three-quarters of those clips never receiving a single view.</a:t>
            </a:r>
          </a:p>
          <a:p>
            <a:pPr fontAlgn="base"/>
            <a:r>
              <a:rPr lang="en-US" sz="1200" kern="1200" dirty="0">
                <a:solidFill>
                  <a:schemeClr val="tx1"/>
                </a:solidFill>
                <a:effectLst/>
                <a:latin typeface="Arial" charset="0"/>
                <a:ea typeface="+mn-ea"/>
                <a:cs typeface="+mn-cs"/>
              </a:rPr>
              <a:t>Globally, YouTube employs 10,000 people in monitoring and removing content, as well as policy development.</a:t>
            </a:r>
          </a:p>
          <a:p>
            <a:pPr fontAlgn="base"/>
            <a:r>
              <a:rPr lang="en-US" sz="1200" kern="1200" dirty="0">
                <a:solidFill>
                  <a:schemeClr val="tx1"/>
                </a:solidFill>
                <a:effectLst/>
                <a:latin typeface="Arial" charset="0"/>
                <a:ea typeface="+mn-ea"/>
                <a:cs typeface="+mn-cs"/>
              </a:rPr>
              <a:t>Facebook, which owns Instagram, told the BBC that it has 30,000 people around the world working on safety and security. It said that it removed 15.4m pieces of violent content between October and December, up from 7.9m in the previous three months.</a:t>
            </a:r>
          </a:p>
          <a:p>
            <a:pPr fontAlgn="base"/>
            <a:endParaRPr lang="en-US" sz="1200" b="1" i="0" kern="1200" dirty="0">
              <a:solidFill>
                <a:schemeClr val="tx1"/>
              </a:solidFill>
              <a:effectLst/>
              <a:latin typeface="Arial" charset="0"/>
              <a:ea typeface="+mn-ea"/>
              <a:cs typeface="+mn-cs"/>
            </a:endParaRPr>
          </a:p>
          <a:p>
            <a:pPr fontAlgn="base"/>
            <a:endParaRPr lang="en-US" sz="1200" b="1" i="0" kern="1200" dirty="0">
              <a:solidFill>
                <a:schemeClr val="tx1"/>
              </a:solidFill>
              <a:effectLst/>
              <a:latin typeface="Arial" charset="0"/>
              <a:ea typeface="+mn-ea"/>
              <a:cs typeface="+mn-cs"/>
            </a:endParaRPr>
          </a:p>
          <a:p>
            <a:pPr fontAlgn="base"/>
            <a:r>
              <a:rPr lang="en-US" sz="1200" b="1" i="0" kern="1200" dirty="0">
                <a:solidFill>
                  <a:schemeClr val="tx1"/>
                </a:solidFill>
                <a:effectLst/>
                <a:latin typeface="Arial" charset="0"/>
                <a:ea typeface="+mn-ea"/>
                <a:cs typeface="+mn-cs"/>
              </a:rPr>
              <a:t>Germany</a:t>
            </a:r>
          </a:p>
          <a:p>
            <a:pPr fontAlgn="base"/>
            <a:r>
              <a:rPr lang="en-US" sz="1200" b="0" i="0" kern="1200" dirty="0">
                <a:solidFill>
                  <a:schemeClr val="tx1"/>
                </a:solidFill>
                <a:effectLst/>
                <a:latin typeface="Arial" charset="0"/>
                <a:ea typeface="+mn-ea"/>
                <a:cs typeface="+mn-cs"/>
              </a:rPr>
              <a:t>Germany's </a:t>
            </a:r>
            <a:r>
              <a:rPr lang="en-US" sz="1200" b="0" i="0" kern="1200" dirty="0" err="1">
                <a:solidFill>
                  <a:schemeClr val="tx1"/>
                </a:solidFill>
                <a:effectLst/>
                <a:latin typeface="Arial" charset="0"/>
                <a:ea typeface="+mn-ea"/>
                <a:cs typeface="+mn-cs"/>
              </a:rPr>
              <a:t>NetzDG</a:t>
            </a:r>
            <a:r>
              <a:rPr lang="en-US" sz="1200" b="0" i="0" kern="1200" dirty="0">
                <a:solidFill>
                  <a:schemeClr val="tx1"/>
                </a:solidFill>
                <a:effectLst/>
                <a:latin typeface="Arial" charset="0"/>
                <a:ea typeface="+mn-ea"/>
                <a:cs typeface="+mn-cs"/>
              </a:rPr>
              <a:t> law came into effect at the beginning of 2018, applying to companies with more than two million registered users in the country.</a:t>
            </a:r>
          </a:p>
          <a:p>
            <a:pPr fontAlgn="base"/>
            <a:r>
              <a:rPr lang="en-US" sz="1200" b="0" i="0" kern="1200" dirty="0">
                <a:solidFill>
                  <a:schemeClr val="tx1"/>
                </a:solidFill>
                <a:effectLst/>
                <a:latin typeface="Arial" charset="0"/>
                <a:ea typeface="+mn-ea"/>
                <a:cs typeface="+mn-cs"/>
              </a:rPr>
              <a:t>They were forced to set up procedures to review complaints about content they are hosting and remove anything that is clearly illegal within 24 hours.</a:t>
            </a:r>
          </a:p>
          <a:p>
            <a:endParaRPr lang="en-US" dirty="0"/>
          </a:p>
          <a:p>
            <a:pPr fontAlgn="base"/>
            <a:r>
              <a:rPr lang="en-US" sz="1200" b="1" i="0" kern="1200" dirty="0">
                <a:solidFill>
                  <a:schemeClr val="tx1"/>
                </a:solidFill>
                <a:effectLst/>
                <a:latin typeface="Arial" charset="0"/>
                <a:ea typeface="+mn-ea"/>
                <a:cs typeface="+mn-cs"/>
              </a:rPr>
              <a:t>European Union</a:t>
            </a:r>
          </a:p>
          <a:p>
            <a:pPr fontAlgn="base"/>
            <a:r>
              <a:rPr lang="en-US" sz="1200" b="0" i="0" kern="1200" dirty="0">
                <a:solidFill>
                  <a:schemeClr val="tx1"/>
                </a:solidFill>
                <a:effectLst/>
                <a:latin typeface="Arial" charset="0"/>
                <a:ea typeface="+mn-ea"/>
                <a:cs typeface="+mn-cs"/>
              </a:rPr>
              <a:t>The EU is considering a clampdown, specifically on terror videos.</a:t>
            </a:r>
          </a:p>
          <a:p>
            <a:pPr fontAlgn="base"/>
            <a:r>
              <a:rPr lang="en-US" sz="1200" b="0" i="0" kern="1200" dirty="0">
                <a:solidFill>
                  <a:schemeClr val="tx1"/>
                </a:solidFill>
                <a:effectLst/>
                <a:latin typeface="Arial" charset="0"/>
                <a:ea typeface="+mn-ea"/>
                <a:cs typeface="+mn-cs"/>
              </a:rPr>
              <a:t>Social media platforms would face fines </a:t>
            </a:r>
            <a:r>
              <a:rPr lang="en-US" sz="1200" b="1" i="0" u="none" strike="noStrike" kern="1200" dirty="0">
                <a:solidFill>
                  <a:schemeClr val="tx1"/>
                </a:solidFill>
                <a:effectLst/>
                <a:latin typeface="Arial" charset="0"/>
                <a:ea typeface="+mn-ea"/>
                <a:cs typeface="+mn-cs"/>
                <a:hlinkClick r:id="rId4"/>
              </a:rPr>
              <a:t>if they did not delete extremist content within an hour.</a:t>
            </a:r>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The EU also introduced the General Data Protection Regulation (GDPR) which set rules on how companies, including social media platforms, store and use people's data.</a:t>
            </a:r>
          </a:p>
          <a:p>
            <a:pPr fontAlgn="base"/>
            <a:r>
              <a:rPr lang="en-US" sz="1200" b="0" i="0" kern="1200" dirty="0">
                <a:solidFill>
                  <a:schemeClr val="tx1"/>
                </a:solidFill>
                <a:effectLst/>
                <a:latin typeface="Arial" charset="0"/>
                <a:ea typeface="+mn-ea"/>
                <a:cs typeface="+mn-cs"/>
              </a:rPr>
              <a:t>But it is another proposed directive that has worried internet companies.</a:t>
            </a:r>
          </a:p>
          <a:p>
            <a:pPr fontAlgn="base"/>
            <a:r>
              <a:rPr lang="en-US" sz="1200" b="1" i="0" u="none" strike="noStrike" kern="1200" dirty="0">
                <a:solidFill>
                  <a:schemeClr val="tx1"/>
                </a:solidFill>
                <a:effectLst/>
                <a:latin typeface="Arial" charset="0"/>
                <a:ea typeface="+mn-ea"/>
                <a:cs typeface="+mn-cs"/>
                <a:hlinkClick r:id="rId5"/>
              </a:rPr>
              <a:t>Article 13 of the copyright directive would put the responsibility on platforms</a:t>
            </a:r>
            <a:r>
              <a:rPr lang="en-US" sz="1200" b="0" i="0" kern="1200" dirty="0">
                <a:solidFill>
                  <a:schemeClr val="tx1"/>
                </a:solidFill>
                <a:effectLst/>
                <a:latin typeface="Arial" charset="0"/>
                <a:ea typeface="+mn-ea"/>
                <a:cs typeface="+mn-cs"/>
              </a:rPr>
              <a:t> to make sure that copyright infringing content is not hosted on their sites.</a:t>
            </a:r>
          </a:p>
          <a:p>
            <a:pPr fontAlgn="base"/>
            <a:r>
              <a:rPr lang="en-US" sz="1200" b="0" i="0" kern="1200" dirty="0">
                <a:solidFill>
                  <a:schemeClr val="tx1"/>
                </a:solidFill>
                <a:effectLst/>
                <a:latin typeface="Arial" charset="0"/>
                <a:ea typeface="+mn-ea"/>
                <a:cs typeface="+mn-cs"/>
              </a:rPr>
              <a:t>Previous legislation has only required the platforms to take down such content if it is pointed out to them. Shifting the responsibility would be a big deal for social media companies.</a:t>
            </a:r>
          </a:p>
          <a:p>
            <a:br>
              <a:rPr lang="en-US" dirty="0"/>
            </a:br>
            <a:endParaRPr lang="en-US" dirty="0"/>
          </a:p>
          <a:p>
            <a:pPr fontAlgn="base"/>
            <a:r>
              <a:rPr lang="en-US" sz="1200" b="1" i="0" kern="1200" dirty="0">
                <a:solidFill>
                  <a:schemeClr val="tx1"/>
                </a:solidFill>
                <a:effectLst/>
                <a:latin typeface="Arial" charset="0"/>
                <a:ea typeface="+mn-ea"/>
                <a:cs typeface="+mn-cs"/>
              </a:rPr>
              <a:t>Australia</a:t>
            </a:r>
          </a:p>
          <a:p>
            <a:pPr fontAlgn="base"/>
            <a:r>
              <a:rPr lang="en-US" sz="1200" b="0" i="0" kern="1200" dirty="0">
                <a:solidFill>
                  <a:schemeClr val="tx1"/>
                </a:solidFill>
                <a:effectLst/>
                <a:latin typeface="Arial" charset="0"/>
                <a:ea typeface="+mn-ea"/>
                <a:cs typeface="+mn-cs"/>
              </a:rPr>
              <a:t>Australia passed the Sharing of Abhorrent Violent Material Act on 5 April, introducing criminal penalties for social media companies, possible jail sentences for tech executives for up to three years and financial penalties worth up to 10% of a company's global turnover.</a:t>
            </a:r>
          </a:p>
          <a:p>
            <a:pPr fontAlgn="base"/>
            <a:r>
              <a:rPr lang="en-US" sz="1200" b="0" i="0" kern="1200" dirty="0">
                <a:solidFill>
                  <a:schemeClr val="tx1"/>
                </a:solidFill>
                <a:effectLst/>
                <a:latin typeface="Arial" charset="0"/>
                <a:ea typeface="+mn-ea"/>
                <a:cs typeface="+mn-cs"/>
              </a:rPr>
              <a:t>It followed the </a:t>
            </a:r>
            <a:r>
              <a:rPr lang="en-US" sz="1200" b="1" i="0" u="none" strike="noStrike" kern="1200" dirty="0">
                <a:solidFill>
                  <a:schemeClr val="tx1"/>
                </a:solidFill>
                <a:effectLst/>
                <a:latin typeface="Arial" charset="0"/>
                <a:ea typeface="+mn-ea"/>
                <a:cs typeface="+mn-cs"/>
                <a:hlinkClick r:id="rId6"/>
              </a:rPr>
              <a:t>live-streaming of the New Zealand shootings </a:t>
            </a:r>
            <a:r>
              <a:rPr lang="en-US" sz="1200" b="0" i="0" kern="1200" dirty="0">
                <a:solidFill>
                  <a:schemeClr val="tx1"/>
                </a:solidFill>
                <a:effectLst/>
                <a:latin typeface="Arial" charset="0"/>
                <a:ea typeface="+mn-ea"/>
                <a:cs typeface="+mn-cs"/>
              </a:rPr>
              <a:t>on Facebook.</a:t>
            </a:r>
          </a:p>
          <a:p>
            <a:pPr fontAlgn="base"/>
            <a:r>
              <a:rPr lang="en-US" sz="1200" b="0" i="0" kern="1200" dirty="0">
                <a:solidFill>
                  <a:schemeClr val="tx1"/>
                </a:solidFill>
                <a:effectLst/>
                <a:latin typeface="Arial" charset="0"/>
                <a:ea typeface="+mn-ea"/>
                <a:cs typeface="+mn-cs"/>
              </a:rPr>
              <a:t>In 2015, the Enhancing Online Safety Act created an </a:t>
            </a:r>
            <a:r>
              <a:rPr lang="en-US" sz="1200" b="0" i="0" kern="1200" dirty="0" err="1">
                <a:solidFill>
                  <a:schemeClr val="tx1"/>
                </a:solidFill>
                <a:effectLst/>
                <a:latin typeface="Arial" charset="0"/>
                <a:ea typeface="+mn-ea"/>
                <a:cs typeface="+mn-cs"/>
              </a:rPr>
              <a:t>eSafety</a:t>
            </a:r>
            <a:r>
              <a:rPr lang="en-US" sz="1200" b="0" i="0" kern="1200" dirty="0">
                <a:solidFill>
                  <a:schemeClr val="tx1"/>
                </a:solidFill>
                <a:effectLst/>
                <a:latin typeface="Arial" charset="0"/>
                <a:ea typeface="+mn-ea"/>
                <a:cs typeface="+mn-cs"/>
              </a:rPr>
              <a:t> Commissioner with the power to demand that social media companies take down harassing or abusive posts. Last year, the powers were expanded to include revenge porn.</a:t>
            </a:r>
          </a:p>
          <a:p>
            <a:endParaRPr lang="en-US" dirty="0"/>
          </a:p>
          <a:p>
            <a:pPr fontAlgn="base"/>
            <a:r>
              <a:rPr lang="en-US" sz="1200" b="1" i="0" kern="1200" dirty="0">
                <a:solidFill>
                  <a:schemeClr val="tx1"/>
                </a:solidFill>
                <a:effectLst/>
                <a:latin typeface="Arial" charset="0"/>
                <a:ea typeface="+mn-ea"/>
                <a:cs typeface="+mn-cs"/>
              </a:rPr>
              <a:t>Russia</a:t>
            </a:r>
          </a:p>
          <a:p>
            <a:pPr fontAlgn="base"/>
            <a:r>
              <a:rPr lang="en-US" sz="1200" b="0" i="0" kern="1200" dirty="0">
                <a:solidFill>
                  <a:schemeClr val="tx1"/>
                </a:solidFill>
                <a:effectLst/>
                <a:latin typeface="Arial" charset="0"/>
                <a:ea typeface="+mn-ea"/>
                <a:cs typeface="+mn-cs"/>
              </a:rPr>
              <a:t>Under Russia's data laws from 2015, social media companies are required to store any data about Russians on servers within the country.</a:t>
            </a:r>
          </a:p>
          <a:p>
            <a:pPr fontAlgn="base"/>
            <a:r>
              <a:rPr lang="en-US" sz="1200" b="0" i="0" kern="1200" dirty="0">
                <a:solidFill>
                  <a:schemeClr val="tx1"/>
                </a:solidFill>
                <a:effectLst/>
                <a:latin typeface="Arial" charset="0"/>
                <a:ea typeface="+mn-ea"/>
                <a:cs typeface="+mn-cs"/>
              </a:rPr>
              <a:t>Its communications watchdog is taking action against Facebook and Twitter for not being clear about how they planned to comply with this.</a:t>
            </a:r>
          </a:p>
          <a:p>
            <a:pPr fontAlgn="base"/>
            <a:r>
              <a:rPr lang="en-US" sz="1200" b="0" i="0" kern="1200" dirty="0">
                <a:solidFill>
                  <a:schemeClr val="tx1"/>
                </a:solidFill>
                <a:effectLst/>
                <a:latin typeface="Arial" charset="0"/>
                <a:ea typeface="+mn-ea"/>
                <a:cs typeface="+mn-cs"/>
              </a:rPr>
              <a:t>Russia is also considering two laws similar to Germany's example, requiring platforms to take down offensive material within 24 hours of being alerted to it and imposing fines on companies that fail to do so.</a:t>
            </a:r>
          </a:p>
          <a:p>
            <a:pPr fontAlgn="base"/>
            <a:endParaRPr lang="en-US" sz="1200" b="0" i="0" kern="1200" dirty="0">
              <a:solidFill>
                <a:schemeClr val="tx1"/>
              </a:solidFill>
              <a:effectLst/>
              <a:latin typeface="Arial" charset="0"/>
              <a:ea typeface="+mn-ea"/>
              <a:cs typeface="+mn-cs"/>
            </a:endParaRPr>
          </a:p>
          <a:p>
            <a:pPr fontAlgn="base"/>
            <a:r>
              <a:rPr lang="en-US" sz="1200" b="1" i="0" kern="1200" dirty="0">
                <a:solidFill>
                  <a:schemeClr val="tx1"/>
                </a:solidFill>
                <a:effectLst/>
                <a:latin typeface="Arial" charset="0"/>
                <a:ea typeface="+mn-ea"/>
                <a:cs typeface="+mn-cs"/>
              </a:rPr>
              <a:t>China</a:t>
            </a:r>
          </a:p>
          <a:p>
            <a:pPr fontAlgn="base"/>
            <a:r>
              <a:rPr lang="en-US" sz="1200" b="0" i="0" kern="1200" dirty="0">
                <a:solidFill>
                  <a:schemeClr val="tx1"/>
                </a:solidFill>
                <a:effectLst/>
                <a:latin typeface="Arial" charset="0"/>
                <a:ea typeface="+mn-ea"/>
                <a:cs typeface="+mn-cs"/>
              </a:rPr>
              <a:t>Sites such as Twitter, Google and WhatsApp are blocked in China. Their services are provided instead by Chinese applications such as Weibo, Baidu and WeChat.</a:t>
            </a:r>
          </a:p>
          <a:p>
            <a:pPr fontAlgn="base"/>
            <a:r>
              <a:rPr lang="en-US" sz="1200" b="0" i="0" kern="1200" dirty="0">
                <a:solidFill>
                  <a:schemeClr val="tx1"/>
                </a:solidFill>
                <a:effectLst/>
                <a:latin typeface="Arial" charset="0"/>
                <a:ea typeface="+mn-ea"/>
                <a:cs typeface="+mn-cs"/>
              </a:rPr>
              <a:t>Chinese authorities have also had some success in restricting access to the virtual private networks that some users have employed to bypass the blocks on sites.</a:t>
            </a:r>
          </a:p>
          <a:p>
            <a:pPr fontAlgn="base"/>
            <a:r>
              <a:rPr lang="en-US" sz="1200" b="1" i="0" u="none" strike="noStrike" kern="1200" dirty="0">
                <a:solidFill>
                  <a:schemeClr val="tx1"/>
                </a:solidFill>
                <a:effectLst/>
                <a:latin typeface="Arial" charset="0"/>
                <a:ea typeface="+mn-ea"/>
                <a:cs typeface="+mn-cs"/>
                <a:hlinkClick r:id="rId7"/>
              </a:rPr>
              <a:t>The Cyberspace Administration of China announced at the end of January</a:t>
            </a:r>
            <a:r>
              <a:rPr lang="en-US" sz="1200" b="0" i="0" kern="1200" dirty="0">
                <a:solidFill>
                  <a:schemeClr val="tx1"/>
                </a:solidFill>
                <a:effectLst/>
                <a:latin typeface="Arial" charset="0"/>
                <a:ea typeface="+mn-ea"/>
                <a:cs typeface="+mn-cs"/>
              </a:rPr>
              <a:t> that in the previous six months it had closed 733 websites and "cleaned up" 9,382 mobile apps, although those are more likely to be illegal gambling apps or copies of existing apps being used for illegal purposes than social media.</a:t>
            </a:r>
          </a:p>
          <a:p>
            <a:pPr fontAlgn="base"/>
            <a:r>
              <a:rPr lang="en-US" sz="1200" b="0" i="0" kern="1200" dirty="0">
                <a:solidFill>
                  <a:schemeClr val="tx1"/>
                </a:solidFill>
                <a:effectLst/>
                <a:latin typeface="Arial" charset="0"/>
                <a:ea typeface="+mn-ea"/>
                <a:cs typeface="+mn-cs"/>
              </a:rPr>
              <a:t>China has hundreds of thousands of cyber-police, who monitor social media platforms and screen messages that are deemed to be politically sensitive.</a:t>
            </a:r>
          </a:p>
          <a:p>
            <a:pPr fontAlgn="base"/>
            <a:r>
              <a:rPr lang="en-US" sz="1200" b="0" i="0" kern="1200" dirty="0">
                <a:solidFill>
                  <a:schemeClr val="tx1"/>
                </a:solidFill>
                <a:effectLst/>
                <a:latin typeface="Arial" charset="0"/>
                <a:ea typeface="+mn-ea"/>
                <a:cs typeface="+mn-cs"/>
              </a:rPr>
              <a:t>Some keywords are automatically censored outright, such as references to the 1989 Tiananmen Square incident.</a:t>
            </a:r>
          </a:p>
          <a:p>
            <a:pPr fontAlgn="base"/>
            <a:r>
              <a:rPr lang="en-US" sz="1200" b="0" i="0" kern="1200" dirty="0">
                <a:solidFill>
                  <a:schemeClr val="tx1"/>
                </a:solidFill>
                <a:effectLst/>
                <a:latin typeface="Arial" charset="0"/>
                <a:ea typeface="+mn-ea"/>
                <a:cs typeface="+mn-cs"/>
              </a:rPr>
              <a:t>New words that are seen as being sensitive are added to a long list of censored words and are either temporarily banned, or are filtered out from social platforms.</a:t>
            </a:r>
          </a:p>
          <a:p>
            <a:endParaRPr lang="en-US" dirty="0"/>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6</a:t>
            </a:fld>
            <a:endParaRPr lang="en-US"/>
          </a:p>
        </p:txBody>
      </p:sp>
    </p:spTree>
    <p:extLst>
      <p:ext uri="{BB962C8B-B14F-4D97-AF65-F5344CB8AC3E}">
        <p14:creationId xmlns:p14="http://schemas.microsoft.com/office/powerpoint/2010/main" val="399901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n-ea"/>
                <a:cs typeface="+mn-cs"/>
              </a:rPr>
              <a:t>informational nudges possess three advantages</a:t>
            </a:r>
          </a:p>
          <a:p>
            <a:endParaRPr lang="en-US" sz="1200" b="0" i="0" u="none" strike="noStrike" kern="1200" dirty="0">
              <a:solidFill>
                <a:schemeClr val="tx1"/>
              </a:solidFill>
              <a:effectLst/>
              <a:latin typeface="Arial" charset="0"/>
              <a:ea typeface="+mn-ea"/>
              <a:cs typeface="+mn-cs"/>
            </a:endParaRPr>
          </a:p>
          <a:p>
            <a:r>
              <a:rPr lang="en-US" sz="1200" b="0" i="0" u="none" strike="noStrike" kern="1200" dirty="0">
                <a:solidFill>
                  <a:schemeClr val="tx1"/>
                </a:solidFill>
                <a:effectLst/>
                <a:latin typeface="Arial" charset="0"/>
                <a:ea typeface="+mn-ea"/>
                <a:cs typeface="+mn-cs"/>
              </a:rPr>
              <a:t>First, they have a </a:t>
            </a:r>
            <a:r>
              <a:rPr lang="en-US" sz="1200" b="1" i="0" u="none" strike="noStrike" kern="1200" dirty="0">
                <a:solidFill>
                  <a:schemeClr val="tx1"/>
                </a:solidFill>
                <a:effectLst/>
                <a:latin typeface="Arial" charset="0"/>
                <a:ea typeface="+mn-ea"/>
                <a:cs typeface="+mn-cs"/>
              </a:rPr>
              <a:t>track record of improving choices </a:t>
            </a:r>
            <a:r>
              <a:rPr lang="en-US" sz="1200" b="0" i="0" u="none" strike="noStrike" kern="1200" dirty="0">
                <a:solidFill>
                  <a:schemeClr val="tx1"/>
                </a:solidFill>
                <a:effectLst/>
                <a:latin typeface="Arial" charset="0"/>
                <a:ea typeface="+mn-ea"/>
                <a:cs typeface="+mn-cs"/>
              </a:rPr>
              <a:t>for a wide array of serious problems, including those involving finances, energy, and health. </a:t>
            </a:r>
          </a:p>
          <a:p>
            <a:endParaRPr lang="en-US" sz="1200" b="0" i="0" u="none" strike="noStrike" kern="1200" dirty="0">
              <a:solidFill>
                <a:schemeClr val="tx1"/>
              </a:solidFill>
              <a:effectLst/>
              <a:latin typeface="Arial" charset="0"/>
              <a:ea typeface="+mn-ea"/>
              <a:cs typeface="+mn-cs"/>
            </a:endParaRPr>
          </a:p>
          <a:p>
            <a:r>
              <a:rPr lang="en-US" sz="1200" b="0" i="0" u="none" strike="noStrike" kern="1200" dirty="0">
                <a:solidFill>
                  <a:schemeClr val="tx1"/>
                </a:solidFill>
                <a:effectLst/>
                <a:latin typeface="Arial" charset="0"/>
                <a:ea typeface="+mn-ea"/>
                <a:cs typeface="+mn-cs"/>
              </a:rPr>
              <a:t>Second, informational nudges are </a:t>
            </a:r>
            <a:r>
              <a:rPr lang="en-US" sz="1200" b="1" i="0" u="none" strike="noStrike" kern="1200" dirty="0">
                <a:solidFill>
                  <a:schemeClr val="tx1"/>
                </a:solidFill>
                <a:effectLst/>
                <a:latin typeface="Arial" charset="0"/>
                <a:ea typeface="+mn-ea"/>
                <a:cs typeface="+mn-cs"/>
              </a:rPr>
              <a:t>consistent with platforms’ broad anti-interventionist stance on regulating content</a:t>
            </a:r>
            <a:r>
              <a:rPr lang="en-US" sz="1200" b="0" i="0" u="none" strike="noStrike" kern="1200" dirty="0">
                <a:solidFill>
                  <a:schemeClr val="tx1"/>
                </a:solidFill>
                <a:effectLst/>
                <a:latin typeface="Arial" charset="0"/>
                <a:ea typeface="+mn-ea"/>
                <a:cs typeface="+mn-cs"/>
              </a:rPr>
              <a:t>. </a:t>
            </a:r>
          </a:p>
          <a:p>
            <a:endParaRPr lang="en-US" sz="1200" b="0" i="0" u="none" strike="noStrike" kern="1200" dirty="0">
              <a:solidFill>
                <a:schemeClr val="tx1"/>
              </a:solidFill>
              <a:effectLst/>
              <a:latin typeface="Arial" charset="0"/>
              <a:ea typeface="+mn-ea"/>
              <a:cs typeface="+mn-cs"/>
            </a:endParaRPr>
          </a:p>
          <a:p>
            <a:r>
              <a:rPr lang="en-US" sz="1200" b="0" i="0" u="none" strike="noStrike" kern="1200" dirty="0">
                <a:solidFill>
                  <a:schemeClr val="tx1"/>
                </a:solidFill>
                <a:effectLst/>
                <a:latin typeface="Arial" charset="0"/>
                <a:ea typeface="+mn-ea"/>
                <a:cs typeface="+mn-cs"/>
              </a:rPr>
              <a:t>Third, informational nudges are </a:t>
            </a:r>
            <a:r>
              <a:rPr lang="en-US" sz="1200" b="1" i="0" u="none" strike="noStrike" kern="1200" dirty="0">
                <a:solidFill>
                  <a:schemeClr val="tx1"/>
                </a:solidFill>
                <a:effectLst/>
                <a:latin typeface="Arial" charset="0"/>
                <a:ea typeface="+mn-ea"/>
                <a:cs typeface="+mn-cs"/>
              </a:rPr>
              <a:t>broadly normative appealing</a:t>
            </a:r>
            <a:r>
              <a:rPr lang="en-US" sz="1200" b="0" i="0" u="none" strike="noStrike" kern="1200" dirty="0">
                <a:solidFill>
                  <a:schemeClr val="tx1"/>
                </a:solidFill>
                <a:effectLst/>
                <a:latin typeface="Arial" charset="0"/>
                <a:ea typeface="+mn-ea"/>
                <a:cs typeface="+mn-cs"/>
              </a:rPr>
              <a:t>, in particular because of their connection to free speech. For the same reasons nudges appeal to government regulators wary of overly paternalistic policies, proponents of informational nudges argue that they are </a:t>
            </a:r>
            <a:r>
              <a:rPr lang="en-US" sz="1200" b="1" i="0" u="none" strike="noStrike" kern="1200" dirty="0">
                <a:solidFill>
                  <a:schemeClr val="tx1"/>
                </a:solidFill>
                <a:effectLst/>
                <a:latin typeface="Arial" charset="0"/>
                <a:ea typeface="+mn-ea"/>
                <a:cs typeface="+mn-cs"/>
              </a:rPr>
              <a:t>merely more complex ways of fostering user autonomy.</a:t>
            </a:r>
            <a:endParaRPr lang="en-US" b="1" dirty="0"/>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8</a:t>
            </a:fld>
            <a:endParaRPr lang="en-US"/>
          </a:p>
        </p:txBody>
      </p:sp>
    </p:spTree>
    <p:extLst>
      <p:ext uri="{BB962C8B-B14F-4D97-AF65-F5344CB8AC3E}">
        <p14:creationId xmlns:p14="http://schemas.microsoft.com/office/powerpoint/2010/main" val="195836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types of approaches SNS can use to improve individual cognition </a:t>
            </a:r>
          </a:p>
          <a:p>
            <a:endParaRPr lang="en-US" dirty="0"/>
          </a:p>
          <a:p>
            <a:r>
              <a:rPr lang="en-US" dirty="0"/>
              <a:t>Each of these can be deployed via SNS affordances </a:t>
            </a:r>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9</a:t>
            </a:fld>
            <a:endParaRPr lang="en-US"/>
          </a:p>
        </p:txBody>
      </p:sp>
    </p:spTree>
    <p:extLst>
      <p:ext uri="{BB962C8B-B14F-4D97-AF65-F5344CB8AC3E}">
        <p14:creationId xmlns:p14="http://schemas.microsoft.com/office/powerpoint/2010/main" val="410483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D5BA44-A61D-4421-ACA6-B7686A65186B}" type="slidenum">
              <a:rPr lang="en-US" smtClean="0"/>
              <a:pPr>
                <a:defRPr/>
              </a:pPr>
              <a:t>10</a:t>
            </a:fld>
            <a:endParaRPr lang="en-US"/>
          </a:p>
        </p:txBody>
      </p:sp>
    </p:spTree>
    <p:extLst>
      <p:ext uri="{BB962C8B-B14F-4D97-AF65-F5344CB8AC3E}">
        <p14:creationId xmlns:p14="http://schemas.microsoft.com/office/powerpoint/2010/main" val="2352480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2590800" y="1419225"/>
            <a:ext cx="6565900" cy="5451475"/>
          </a:xfrm>
          <a:prstGeom prst="rect">
            <a:avLst/>
          </a:prstGeom>
          <a:noFill/>
          <a:ln w="9525">
            <a:noFill/>
            <a:miter lim="800000"/>
            <a:headEnd/>
            <a:tailEnd/>
          </a:ln>
        </p:spPr>
      </p:pic>
      <p:sp>
        <p:nvSpPr>
          <p:cNvPr id="7" name="Line 9"/>
          <p:cNvSpPr>
            <a:spLocks noChangeShapeType="1"/>
          </p:cNvSpPr>
          <p:nvPr userDrawn="1"/>
        </p:nvSpPr>
        <p:spPr bwMode="auto">
          <a:xfrm>
            <a:off x="600075" y="1020763"/>
            <a:ext cx="8543925" cy="0"/>
          </a:xfrm>
          <a:prstGeom prst="line">
            <a:avLst/>
          </a:prstGeom>
          <a:noFill/>
          <a:ln w="12700">
            <a:solidFill>
              <a:srgbClr val="919194"/>
            </a:solidFill>
            <a:round/>
            <a:headEnd type="none" w="sm" len="sm"/>
            <a:tailEnd type="none" w="sm" len="sm"/>
          </a:ln>
        </p:spPr>
        <p:txBody>
          <a:bodyPr/>
          <a:lstStyle/>
          <a:p>
            <a:endParaRPr lang="en-US"/>
          </a:p>
        </p:txBody>
      </p:sp>
      <p:sp>
        <p:nvSpPr>
          <p:cNvPr id="155651" name="Rectangle 3"/>
          <p:cNvSpPr>
            <a:spLocks noGrp="1" noChangeArrowheads="1"/>
          </p:cNvSpPr>
          <p:nvPr>
            <p:ph type="ctrTitle" sz="quarter"/>
          </p:nvPr>
        </p:nvSpPr>
        <p:spPr>
          <a:xfrm>
            <a:off x="588963" y="2122488"/>
            <a:ext cx="7981950" cy="841375"/>
          </a:xfrm>
        </p:spPr>
        <p:txBody>
          <a:bodyPr lIns="92075" tIns="46038" rIns="92075" bIns="46038"/>
          <a:lstStyle>
            <a:lvl1pPr>
              <a:defRPr/>
            </a:lvl1pPr>
          </a:lstStyle>
          <a:p>
            <a:r>
              <a:rPr lang="en-US"/>
              <a:t>Click to edit Master title style</a:t>
            </a:r>
          </a:p>
        </p:txBody>
      </p:sp>
      <p:sp>
        <p:nvSpPr>
          <p:cNvPr id="155652" name="Rectangle 4"/>
          <p:cNvSpPr>
            <a:spLocks noGrp="1" noChangeArrowheads="1"/>
          </p:cNvSpPr>
          <p:nvPr>
            <p:ph type="subTitle" sz="quarter" idx="1"/>
          </p:nvPr>
        </p:nvSpPr>
        <p:spPr>
          <a:xfrm>
            <a:off x="588963" y="3090863"/>
            <a:ext cx="7981950" cy="2751137"/>
          </a:xfrm>
        </p:spPr>
        <p:txBody>
          <a:bodyPr lIns="92075" tIns="46038" rIns="92075" bIns="46038"/>
          <a:lstStyle>
            <a:lvl1pPr algn="ctr">
              <a:defRPr/>
            </a:lvl1pPr>
          </a:lstStyle>
          <a:p>
            <a:r>
              <a:rPr lang="en-US"/>
              <a:t>Click to edit Master subtitle style</a:t>
            </a:r>
          </a:p>
        </p:txBody>
      </p:sp>
      <p:pic>
        <p:nvPicPr>
          <p:cNvPr id="9" name="Picture 7" descr="bclt-horizontal-image"/>
          <p:cNvPicPr>
            <a:picLocks noChangeAspect="1" noChangeArrowheads="1"/>
          </p:cNvPicPr>
          <p:nvPr userDrawn="1"/>
        </p:nvPicPr>
        <p:blipFill>
          <a:blip r:embed="rId3" cstate="print"/>
          <a:srcRect/>
          <a:stretch>
            <a:fillRect/>
          </a:stretch>
        </p:blipFill>
        <p:spPr bwMode="auto">
          <a:xfrm>
            <a:off x="4952923" y="189883"/>
            <a:ext cx="3904974" cy="701675"/>
          </a:xfrm>
          <a:prstGeom prst="rect">
            <a:avLst/>
          </a:prstGeom>
          <a:noFill/>
          <a:ln w="9525">
            <a:noFill/>
            <a:miter lim="800000"/>
            <a:headEnd/>
            <a:tailEnd/>
          </a:ln>
        </p:spPr>
      </p:pic>
      <p:pic>
        <p:nvPicPr>
          <p:cNvPr id="10" name="Picture 9">
            <a:extLst>
              <a:ext uri="{FF2B5EF4-FFF2-40B4-BE49-F238E27FC236}">
                <a16:creationId xmlns:a16="http://schemas.microsoft.com/office/drawing/2014/main" id="{8D3846D8-27E2-344E-B31F-A1E0E5971D3C}"/>
              </a:ext>
            </a:extLst>
          </p:cNvPr>
          <p:cNvPicPr>
            <a:picLocks noChangeAspect="1"/>
          </p:cNvPicPr>
          <p:nvPr userDrawn="1"/>
        </p:nvPicPr>
        <p:blipFill>
          <a:blip r:embed="rId4"/>
          <a:stretch>
            <a:fillRect/>
          </a:stretch>
        </p:blipFill>
        <p:spPr>
          <a:xfrm>
            <a:off x="476789" y="278884"/>
            <a:ext cx="4354855" cy="637260"/>
          </a:xfrm>
          <a:prstGeom prst="rect">
            <a:avLst/>
          </a:prstGeom>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419100"/>
            <a:ext cx="2020888" cy="565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9588" y="419100"/>
            <a:ext cx="5913437" cy="565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9588" y="1525588"/>
            <a:ext cx="3967162" cy="4551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5588"/>
            <a:ext cx="3967163" cy="4551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419100"/>
            <a:ext cx="7888288" cy="954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9588" y="1525588"/>
            <a:ext cx="8086725" cy="4551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Line 6"/>
          <p:cNvSpPr>
            <a:spLocks noChangeShapeType="1"/>
          </p:cNvSpPr>
          <p:nvPr/>
        </p:nvSpPr>
        <p:spPr bwMode="auto">
          <a:xfrm>
            <a:off x="661988" y="6175375"/>
            <a:ext cx="8458200" cy="0"/>
          </a:xfrm>
          <a:prstGeom prst="line">
            <a:avLst/>
          </a:prstGeom>
          <a:noFill/>
          <a:ln w="12700">
            <a:solidFill>
              <a:schemeClr val="bg2"/>
            </a:solidFill>
            <a:round/>
            <a:headEnd type="none" w="sm" len="sm"/>
            <a:tailEnd type="none" w="sm" len="sm"/>
          </a:ln>
        </p:spPr>
        <p:txBody>
          <a:bodyPr/>
          <a:lstStyle/>
          <a:p>
            <a:endParaRPr lang="en-US"/>
          </a:p>
        </p:txBody>
      </p:sp>
      <p:sp>
        <p:nvSpPr>
          <p:cNvPr id="1029" name="Line 8"/>
          <p:cNvSpPr>
            <a:spLocks noChangeShapeType="1"/>
          </p:cNvSpPr>
          <p:nvPr userDrawn="1"/>
        </p:nvSpPr>
        <p:spPr bwMode="auto">
          <a:xfrm>
            <a:off x="685800" y="992188"/>
            <a:ext cx="8458200" cy="0"/>
          </a:xfrm>
          <a:prstGeom prst="line">
            <a:avLst/>
          </a:prstGeom>
          <a:noFill/>
          <a:ln w="12700">
            <a:solidFill>
              <a:srgbClr val="919194"/>
            </a:solidFill>
            <a:round/>
            <a:headEnd type="none" w="sm" len="sm"/>
            <a:tailEnd type="none" w="sm" len="sm"/>
          </a:ln>
        </p:spPr>
        <p:txBody>
          <a:bodyPr/>
          <a:lstStyle/>
          <a:p>
            <a:endParaRPr lang="en-US"/>
          </a:p>
        </p:txBody>
      </p:sp>
      <p:sp>
        <p:nvSpPr>
          <p:cNvPr id="1031" name="Line 10"/>
          <p:cNvSpPr>
            <a:spLocks noChangeShapeType="1"/>
          </p:cNvSpPr>
          <p:nvPr userDrawn="1"/>
        </p:nvSpPr>
        <p:spPr bwMode="auto">
          <a:xfrm flipH="1" flipV="1">
            <a:off x="6076950" y="6305550"/>
            <a:ext cx="0" cy="449263"/>
          </a:xfrm>
          <a:prstGeom prst="line">
            <a:avLst/>
          </a:prstGeom>
          <a:noFill/>
          <a:ln w="12700">
            <a:solidFill>
              <a:srgbClr val="919194"/>
            </a:solidFill>
            <a:round/>
            <a:headEnd type="none" w="sm" len="sm"/>
            <a:tailEnd type="none" w="sm" len="sm"/>
          </a:ln>
        </p:spPr>
        <p:txBody>
          <a:bodyPr/>
          <a:lstStyle/>
          <a:p>
            <a:endParaRPr lang="en-US"/>
          </a:p>
        </p:txBody>
      </p:sp>
      <p:pic>
        <p:nvPicPr>
          <p:cNvPr id="9" name="Picture 7" descr="bclt-horizontal-image"/>
          <p:cNvPicPr>
            <a:picLocks noChangeAspect="1" noChangeArrowheads="1"/>
          </p:cNvPicPr>
          <p:nvPr userDrawn="1"/>
        </p:nvPicPr>
        <p:blipFill>
          <a:blip r:embed="rId13" cstate="print"/>
          <a:srcRect/>
          <a:stretch>
            <a:fillRect/>
          </a:stretch>
        </p:blipFill>
        <p:spPr bwMode="auto">
          <a:xfrm>
            <a:off x="6464299" y="6302263"/>
            <a:ext cx="2386013" cy="428737"/>
          </a:xfrm>
          <a:prstGeom prst="rect">
            <a:avLst/>
          </a:prstGeom>
          <a:noFill/>
          <a:ln w="9525">
            <a:noFill/>
            <a:miter lim="800000"/>
            <a:headEnd/>
            <a:tailEnd/>
          </a:ln>
        </p:spPr>
      </p:pic>
      <p:pic>
        <p:nvPicPr>
          <p:cNvPr id="10" name="Picture 9">
            <a:extLst>
              <a:ext uri="{FF2B5EF4-FFF2-40B4-BE49-F238E27FC236}">
                <a16:creationId xmlns:a16="http://schemas.microsoft.com/office/drawing/2014/main" id="{6E3B5900-8027-F145-8746-EB755222028A}"/>
              </a:ext>
            </a:extLst>
          </p:cNvPr>
          <p:cNvPicPr>
            <a:picLocks noChangeAspect="1"/>
          </p:cNvPicPr>
          <p:nvPr userDrawn="1"/>
        </p:nvPicPr>
        <p:blipFill>
          <a:blip r:embed="rId14"/>
          <a:stretch>
            <a:fillRect/>
          </a:stretch>
        </p:blipFill>
        <p:spPr>
          <a:xfrm>
            <a:off x="885455" y="6302263"/>
            <a:ext cx="3331881" cy="487565"/>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slow">
    <p:wipe/>
  </p:transition>
  <p:hf sldNum="0" hdr="0" ftr="0" dt="0"/>
  <p:txStyles>
    <p:titleStyle>
      <a:lvl1pPr algn="l" rtl="0" eaLnBrk="0" fontAlgn="base" hangingPunct="0">
        <a:lnSpc>
          <a:spcPts val="3200"/>
        </a:lnSpc>
        <a:spcBef>
          <a:spcPct val="0"/>
        </a:spcBef>
        <a:spcAft>
          <a:spcPct val="0"/>
        </a:spcAft>
        <a:defRPr sz="2800">
          <a:solidFill>
            <a:srgbClr val="005295"/>
          </a:solidFill>
          <a:latin typeface="+mj-lt"/>
          <a:ea typeface="+mj-ea"/>
          <a:cs typeface="+mj-cs"/>
        </a:defRPr>
      </a:lvl1pPr>
      <a:lvl2pPr algn="l" rtl="0" eaLnBrk="0" fontAlgn="base" hangingPunct="0">
        <a:lnSpc>
          <a:spcPts val="3200"/>
        </a:lnSpc>
        <a:spcBef>
          <a:spcPct val="0"/>
        </a:spcBef>
        <a:spcAft>
          <a:spcPct val="0"/>
        </a:spcAft>
        <a:defRPr sz="2800">
          <a:solidFill>
            <a:srgbClr val="005295"/>
          </a:solidFill>
          <a:latin typeface="Gill Sans MT" pitchFamily="34" charset="0"/>
        </a:defRPr>
      </a:lvl2pPr>
      <a:lvl3pPr algn="l" rtl="0" eaLnBrk="0" fontAlgn="base" hangingPunct="0">
        <a:lnSpc>
          <a:spcPts val="3200"/>
        </a:lnSpc>
        <a:spcBef>
          <a:spcPct val="0"/>
        </a:spcBef>
        <a:spcAft>
          <a:spcPct val="0"/>
        </a:spcAft>
        <a:defRPr sz="2800">
          <a:solidFill>
            <a:srgbClr val="005295"/>
          </a:solidFill>
          <a:latin typeface="Gill Sans MT" pitchFamily="34" charset="0"/>
        </a:defRPr>
      </a:lvl3pPr>
      <a:lvl4pPr algn="l" rtl="0" eaLnBrk="0" fontAlgn="base" hangingPunct="0">
        <a:lnSpc>
          <a:spcPts val="3200"/>
        </a:lnSpc>
        <a:spcBef>
          <a:spcPct val="0"/>
        </a:spcBef>
        <a:spcAft>
          <a:spcPct val="0"/>
        </a:spcAft>
        <a:defRPr sz="2800">
          <a:solidFill>
            <a:srgbClr val="005295"/>
          </a:solidFill>
          <a:latin typeface="Gill Sans MT" pitchFamily="34" charset="0"/>
        </a:defRPr>
      </a:lvl4pPr>
      <a:lvl5pPr algn="l" rtl="0" eaLnBrk="0" fontAlgn="base" hangingPunct="0">
        <a:lnSpc>
          <a:spcPts val="3200"/>
        </a:lnSpc>
        <a:spcBef>
          <a:spcPct val="0"/>
        </a:spcBef>
        <a:spcAft>
          <a:spcPct val="0"/>
        </a:spcAft>
        <a:defRPr sz="2800">
          <a:solidFill>
            <a:srgbClr val="005295"/>
          </a:solidFill>
          <a:latin typeface="Gill Sans MT" pitchFamily="34" charset="0"/>
        </a:defRPr>
      </a:lvl5pPr>
      <a:lvl6pPr marL="457200" algn="l" rtl="0" fontAlgn="base">
        <a:lnSpc>
          <a:spcPts val="3200"/>
        </a:lnSpc>
        <a:spcBef>
          <a:spcPct val="0"/>
        </a:spcBef>
        <a:spcAft>
          <a:spcPct val="0"/>
        </a:spcAft>
        <a:defRPr sz="2800">
          <a:solidFill>
            <a:srgbClr val="005295"/>
          </a:solidFill>
          <a:latin typeface="Gill Sans MT" pitchFamily="34" charset="0"/>
        </a:defRPr>
      </a:lvl6pPr>
      <a:lvl7pPr marL="914400" algn="l" rtl="0" fontAlgn="base">
        <a:lnSpc>
          <a:spcPts val="3200"/>
        </a:lnSpc>
        <a:spcBef>
          <a:spcPct val="0"/>
        </a:spcBef>
        <a:spcAft>
          <a:spcPct val="0"/>
        </a:spcAft>
        <a:defRPr sz="2800">
          <a:solidFill>
            <a:srgbClr val="005295"/>
          </a:solidFill>
          <a:latin typeface="Gill Sans MT" pitchFamily="34" charset="0"/>
        </a:defRPr>
      </a:lvl7pPr>
      <a:lvl8pPr marL="1371600" algn="l" rtl="0" fontAlgn="base">
        <a:lnSpc>
          <a:spcPts val="3200"/>
        </a:lnSpc>
        <a:spcBef>
          <a:spcPct val="0"/>
        </a:spcBef>
        <a:spcAft>
          <a:spcPct val="0"/>
        </a:spcAft>
        <a:defRPr sz="2800">
          <a:solidFill>
            <a:srgbClr val="005295"/>
          </a:solidFill>
          <a:latin typeface="Gill Sans MT" pitchFamily="34" charset="0"/>
        </a:defRPr>
      </a:lvl8pPr>
      <a:lvl9pPr marL="1828800" algn="l" rtl="0" fontAlgn="base">
        <a:lnSpc>
          <a:spcPts val="3200"/>
        </a:lnSpc>
        <a:spcBef>
          <a:spcPct val="0"/>
        </a:spcBef>
        <a:spcAft>
          <a:spcPct val="0"/>
        </a:spcAft>
        <a:defRPr sz="2800">
          <a:solidFill>
            <a:srgbClr val="005295"/>
          </a:solidFill>
          <a:latin typeface="Gill Sans MT" pitchFamily="34" charset="0"/>
        </a:defRPr>
      </a:lvl9pPr>
    </p:titleStyle>
    <p:bodyStyle>
      <a:lvl1pPr marL="342900" indent="-342900" algn="l" rtl="0" eaLnBrk="0" fontAlgn="base" hangingPunct="0">
        <a:lnSpc>
          <a:spcPts val="2600"/>
        </a:lnSpc>
        <a:spcBef>
          <a:spcPct val="0"/>
        </a:spcBef>
        <a:spcAft>
          <a:spcPct val="0"/>
        </a:spcAft>
        <a:tabLst>
          <a:tab pos="168275" algn="l"/>
        </a:tabLst>
        <a:defRPr sz="2000">
          <a:solidFill>
            <a:srgbClr val="005295"/>
          </a:solidFill>
          <a:latin typeface="+mn-lt"/>
          <a:ea typeface="+mn-ea"/>
          <a:cs typeface="+mn-cs"/>
        </a:defRPr>
      </a:lvl1pPr>
      <a:lvl2pPr marL="349250" indent="-180975" algn="l" rtl="0" eaLnBrk="0" fontAlgn="base" hangingPunct="0">
        <a:lnSpc>
          <a:spcPts val="2600"/>
        </a:lnSpc>
        <a:spcBef>
          <a:spcPct val="0"/>
        </a:spcBef>
        <a:spcAft>
          <a:spcPct val="0"/>
        </a:spcAft>
        <a:tabLst>
          <a:tab pos="168275" algn="l"/>
        </a:tabLst>
        <a:defRPr sz="2000">
          <a:solidFill>
            <a:srgbClr val="919194"/>
          </a:solidFill>
          <a:latin typeface="+mn-lt"/>
        </a:defRPr>
      </a:lvl2pPr>
      <a:lvl3pPr marL="677863" indent="-168275" algn="l" rtl="0" eaLnBrk="0" fontAlgn="base" hangingPunct="0">
        <a:spcBef>
          <a:spcPct val="20000"/>
        </a:spcBef>
        <a:spcAft>
          <a:spcPct val="0"/>
        </a:spcAft>
        <a:buChar char="•"/>
        <a:tabLst>
          <a:tab pos="168275" algn="l"/>
        </a:tabLst>
        <a:defRPr sz="2000">
          <a:solidFill>
            <a:srgbClr val="919194"/>
          </a:solidFill>
          <a:latin typeface="+mn-lt"/>
        </a:defRPr>
      </a:lvl3pPr>
      <a:lvl4pPr marL="914400" indent="-107950" algn="l" rtl="0" eaLnBrk="0" fontAlgn="base" hangingPunct="0">
        <a:spcBef>
          <a:spcPct val="20000"/>
        </a:spcBef>
        <a:spcAft>
          <a:spcPct val="0"/>
        </a:spcAft>
        <a:buChar char="–"/>
        <a:tabLst>
          <a:tab pos="168275" algn="l"/>
        </a:tabLst>
        <a:defRPr sz="2000">
          <a:solidFill>
            <a:srgbClr val="919194"/>
          </a:solidFill>
          <a:latin typeface="+mn-lt"/>
        </a:defRPr>
      </a:lvl4pPr>
      <a:lvl5pPr marL="1203325" indent="-120650" algn="l" rtl="0" eaLnBrk="0" fontAlgn="base" hangingPunct="0">
        <a:spcBef>
          <a:spcPct val="20000"/>
        </a:spcBef>
        <a:spcAft>
          <a:spcPct val="0"/>
        </a:spcAft>
        <a:tabLst>
          <a:tab pos="168275" algn="l"/>
        </a:tabLst>
        <a:defRPr sz="2000">
          <a:solidFill>
            <a:srgbClr val="919194"/>
          </a:solidFill>
          <a:latin typeface="+mn-lt"/>
        </a:defRPr>
      </a:lvl5pPr>
      <a:lvl6pPr marL="1660525" indent="-120650" algn="l" rtl="0" fontAlgn="base">
        <a:spcBef>
          <a:spcPct val="20000"/>
        </a:spcBef>
        <a:spcAft>
          <a:spcPct val="0"/>
        </a:spcAft>
        <a:tabLst>
          <a:tab pos="168275" algn="l"/>
        </a:tabLst>
        <a:defRPr sz="2000">
          <a:solidFill>
            <a:srgbClr val="919194"/>
          </a:solidFill>
          <a:latin typeface="+mn-lt"/>
        </a:defRPr>
      </a:lvl6pPr>
      <a:lvl7pPr marL="2117725" indent="-120650" algn="l" rtl="0" fontAlgn="base">
        <a:spcBef>
          <a:spcPct val="20000"/>
        </a:spcBef>
        <a:spcAft>
          <a:spcPct val="0"/>
        </a:spcAft>
        <a:tabLst>
          <a:tab pos="168275" algn="l"/>
        </a:tabLst>
        <a:defRPr sz="2000">
          <a:solidFill>
            <a:srgbClr val="919194"/>
          </a:solidFill>
          <a:latin typeface="+mn-lt"/>
        </a:defRPr>
      </a:lvl7pPr>
      <a:lvl8pPr marL="2574925" indent="-120650" algn="l" rtl="0" fontAlgn="base">
        <a:spcBef>
          <a:spcPct val="20000"/>
        </a:spcBef>
        <a:spcAft>
          <a:spcPct val="0"/>
        </a:spcAft>
        <a:tabLst>
          <a:tab pos="168275" algn="l"/>
        </a:tabLst>
        <a:defRPr sz="2000">
          <a:solidFill>
            <a:srgbClr val="919194"/>
          </a:solidFill>
          <a:latin typeface="+mn-lt"/>
        </a:defRPr>
      </a:lvl8pPr>
      <a:lvl9pPr marL="3032125" indent="-120650" algn="l" rtl="0" fontAlgn="base">
        <a:spcBef>
          <a:spcPct val="20000"/>
        </a:spcBef>
        <a:spcAft>
          <a:spcPct val="0"/>
        </a:spcAft>
        <a:tabLst>
          <a:tab pos="168275" algn="l"/>
        </a:tabLst>
        <a:defRPr sz="2000">
          <a:solidFill>
            <a:srgbClr val="9191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535994" y="1637413"/>
            <a:ext cx="8075030" cy="2796131"/>
          </a:xfrm>
          <a:noFill/>
        </p:spPr>
        <p:txBody>
          <a:bodyPr/>
          <a:lstStyle/>
          <a:p>
            <a:pPr algn="ctr">
              <a:lnSpc>
                <a:spcPts val="4300"/>
              </a:lnSpc>
            </a:pPr>
            <a:r>
              <a:rPr lang="en-US" sz="3200" b="1" dirty="0">
                <a:solidFill>
                  <a:schemeClr val="accent2"/>
                </a:solidFill>
              </a:rPr>
              <a:t>Content Moderation and the Problem of Meshed Cognition</a:t>
            </a:r>
            <a:endParaRPr lang="en-US" sz="4400" dirty="0">
              <a:solidFill>
                <a:schemeClr val="accent2"/>
              </a:solidFill>
            </a:endParaRPr>
          </a:p>
        </p:txBody>
      </p:sp>
      <p:sp>
        <p:nvSpPr>
          <p:cNvPr id="5" name="TextBox 4"/>
          <p:cNvSpPr txBox="1"/>
          <p:nvPr/>
        </p:nvSpPr>
        <p:spPr>
          <a:xfrm>
            <a:off x="4221125" y="4146698"/>
            <a:ext cx="4720856" cy="400110"/>
          </a:xfrm>
          <a:prstGeom prst="rect">
            <a:avLst/>
          </a:prstGeom>
          <a:noFill/>
        </p:spPr>
        <p:txBody>
          <a:bodyPr wrap="square" rtlCol="0">
            <a:spAutoFit/>
          </a:bodyPr>
          <a:lstStyle/>
          <a:p>
            <a:endParaRPr lang="en-US" sz="2000" u="sng" dirty="0">
              <a:solidFill>
                <a:schemeClr val="accent2"/>
              </a:solidFill>
              <a:latin typeface="+mn-lt"/>
            </a:endParaRPr>
          </a:p>
        </p:txBody>
      </p:sp>
      <p:sp>
        <p:nvSpPr>
          <p:cNvPr id="8" name="Rectangle 3"/>
          <p:cNvSpPr txBox="1">
            <a:spLocks noChangeArrowheads="1"/>
          </p:cNvSpPr>
          <p:nvPr/>
        </p:nvSpPr>
        <p:spPr bwMode="auto">
          <a:xfrm>
            <a:off x="435136" y="3252622"/>
            <a:ext cx="4973052" cy="118092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ctr" rtl="0" eaLnBrk="0" fontAlgn="base" hangingPunct="0">
              <a:lnSpc>
                <a:spcPts val="2600"/>
              </a:lnSpc>
              <a:spcBef>
                <a:spcPct val="0"/>
              </a:spcBef>
              <a:spcAft>
                <a:spcPct val="0"/>
              </a:spcAft>
              <a:tabLst>
                <a:tab pos="168275" algn="l"/>
              </a:tabLst>
              <a:defRPr sz="2000">
                <a:solidFill>
                  <a:srgbClr val="005295"/>
                </a:solidFill>
                <a:latin typeface="+mn-lt"/>
                <a:ea typeface="+mn-ea"/>
                <a:cs typeface="+mn-cs"/>
              </a:defRPr>
            </a:lvl1pPr>
            <a:lvl2pPr marL="349250" indent="-180975" algn="l" rtl="0" eaLnBrk="0" fontAlgn="base" hangingPunct="0">
              <a:lnSpc>
                <a:spcPts val="2600"/>
              </a:lnSpc>
              <a:spcBef>
                <a:spcPct val="0"/>
              </a:spcBef>
              <a:spcAft>
                <a:spcPct val="0"/>
              </a:spcAft>
              <a:tabLst>
                <a:tab pos="168275" algn="l"/>
              </a:tabLst>
              <a:defRPr sz="2000">
                <a:solidFill>
                  <a:srgbClr val="919194"/>
                </a:solidFill>
                <a:latin typeface="+mn-lt"/>
              </a:defRPr>
            </a:lvl2pPr>
            <a:lvl3pPr marL="677863" indent="-168275" algn="l" rtl="0" eaLnBrk="0" fontAlgn="base" hangingPunct="0">
              <a:spcBef>
                <a:spcPct val="20000"/>
              </a:spcBef>
              <a:spcAft>
                <a:spcPct val="0"/>
              </a:spcAft>
              <a:buChar char="•"/>
              <a:tabLst>
                <a:tab pos="168275" algn="l"/>
              </a:tabLst>
              <a:defRPr sz="2000">
                <a:solidFill>
                  <a:srgbClr val="919194"/>
                </a:solidFill>
                <a:latin typeface="+mn-lt"/>
              </a:defRPr>
            </a:lvl3pPr>
            <a:lvl4pPr marL="914400" indent="-107950" algn="l" rtl="0" eaLnBrk="0" fontAlgn="base" hangingPunct="0">
              <a:spcBef>
                <a:spcPct val="20000"/>
              </a:spcBef>
              <a:spcAft>
                <a:spcPct val="0"/>
              </a:spcAft>
              <a:buChar char="–"/>
              <a:tabLst>
                <a:tab pos="168275" algn="l"/>
              </a:tabLst>
              <a:defRPr sz="2000">
                <a:solidFill>
                  <a:srgbClr val="919194"/>
                </a:solidFill>
                <a:latin typeface="+mn-lt"/>
              </a:defRPr>
            </a:lvl4pPr>
            <a:lvl5pPr marL="1203325" indent="-120650" algn="l" rtl="0" eaLnBrk="0" fontAlgn="base" hangingPunct="0">
              <a:spcBef>
                <a:spcPct val="20000"/>
              </a:spcBef>
              <a:spcAft>
                <a:spcPct val="0"/>
              </a:spcAft>
              <a:tabLst>
                <a:tab pos="168275" algn="l"/>
              </a:tabLst>
              <a:defRPr sz="2000">
                <a:solidFill>
                  <a:srgbClr val="919194"/>
                </a:solidFill>
                <a:latin typeface="+mn-lt"/>
              </a:defRPr>
            </a:lvl5pPr>
            <a:lvl6pPr marL="1660525" indent="-120650" algn="l" rtl="0" fontAlgn="base">
              <a:spcBef>
                <a:spcPct val="20000"/>
              </a:spcBef>
              <a:spcAft>
                <a:spcPct val="0"/>
              </a:spcAft>
              <a:tabLst>
                <a:tab pos="168275" algn="l"/>
              </a:tabLst>
              <a:defRPr sz="2000">
                <a:solidFill>
                  <a:srgbClr val="919194"/>
                </a:solidFill>
                <a:latin typeface="+mn-lt"/>
              </a:defRPr>
            </a:lvl6pPr>
            <a:lvl7pPr marL="2117725" indent="-120650" algn="l" rtl="0" fontAlgn="base">
              <a:spcBef>
                <a:spcPct val="20000"/>
              </a:spcBef>
              <a:spcAft>
                <a:spcPct val="0"/>
              </a:spcAft>
              <a:tabLst>
                <a:tab pos="168275" algn="l"/>
              </a:tabLst>
              <a:defRPr sz="2000">
                <a:solidFill>
                  <a:srgbClr val="919194"/>
                </a:solidFill>
                <a:latin typeface="+mn-lt"/>
              </a:defRPr>
            </a:lvl7pPr>
            <a:lvl8pPr marL="2574925" indent="-120650" algn="l" rtl="0" fontAlgn="base">
              <a:spcBef>
                <a:spcPct val="20000"/>
              </a:spcBef>
              <a:spcAft>
                <a:spcPct val="0"/>
              </a:spcAft>
              <a:tabLst>
                <a:tab pos="168275" algn="l"/>
              </a:tabLst>
              <a:defRPr sz="2000">
                <a:solidFill>
                  <a:srgbClr val="919194"/>
                </a:solidFill>
                <a:latin typeface="+mn-lt"/>
              </a:defRPr>
            </a:lvl8pPr>
            <a:lvl9pPr marL="3032125" indent="-120650" algn="l" rtl="0" fontAlgn="base">
              <a:spcBef>
                <a:spcPct val="20000"/>
              </a:spcBef>
              <a:spcAft>
                <a:spcPct val="0"/>
              </a:spcAft>
              <a:tabLst>
                <a:tab pos="168275" algn="l"/>
              </a:tabLst>
              <a:defRPr sz="2000">
                <a:solidFill>
                  <a:srgbClr val="919194"/>
                </a:solidFill>
                <a:latin typeface="+mn-lt"/>
              </a:defRPr>
            </a:lvl9pPr>
          </a:lstStyle>
          <a:p>
            <a:pPr marL="0" indent="0" eaLnBrk="1" hangingPunct="1"/>
            <a:endParaRPr lang="en-US" sz="2200" dirty="0">
              <a:solidFill>
                <a:schemeClr val="accent2"/>
              </a:solidFill>
            </a:endParaRPr>
          </a:p>
          <a:p>
            <a:pPr marL="0" indent="0" eaLnBrk="1" hangingPunct="1"/>
            <a:endParaRPr lang="en-US" dirty="0">
              <a:solidFill>
                <a:schemeClr val="accent2"/>
              </a:solidFill>
            </a:endParaRPr>
          </a:p>
          <a:p>
            <a:pPr marL="0" indent="0" eaLnBrk="1" hangingPunct="1"/>
            <a:endParaRPr lang="en-US" dirty="0">
              <a:solidFill>
                <a:schemeClr val="accent2"/>
              </a:solidFill>
            </a:endParaRPr>
          </a:p>
          <a:p>
            <a:pPr marL="0" indent="0" eaLnBrk="1" hangingPunct="1"/>
            <a:endParaRPr lang="en-US" dirty="0">
              <a:solidFill>
                <a:schemeClr val="accent2"/>
              </a:solidFill>
            </a:endParaRPr>
          </a:p>
          <a:p>
            <a:pPr marL="0" indent="0" eaLnBrk="1" hangingPunct="1"/>
            <a:endParaRPr lang="en-US" dirty="0">
              <a:solidFill>
                <a:schemeClr val="accent2"/>
              </a:solidFill>
            </a:endParaRPr>
          </a:p>
          <a:p>
            <a:pPr marL="0" indent="0" eaLnBrk="1" hangingPunct="1"/>
            <a:endParaRPr lang="en-US" dirty="0">
              <a:solidFill>
                <a:schemeClr val="accent2"/>
              </a:solidFill>
            </a:endParaRPr>
          </a:p>
          <a:p>
            <a:pPr marL="0" indent="0" eaLnBrk="1" hangingPunct="1"/>
            <a:endParaRPr lang="en-US" dirty="0">
              <a:solidFill>
                <a:schemeClr val="accent2"/>
              </a:solidFill>
            </a:endParaRPr>
          </a:p>
          <a:p>
            <a:pPr marL="0" indent="0" eaLnBrk="1" hangingPunct="1"/>
            <a:endParaRPr lang="en-US" dirty="0">
              <a:solidFill>
                <a:schemeClr val="accent2"/>
              </a:solidFill>
            </a:endParaRPr>
          </a:p>
          <a:p>
            <a:pPr marL="0" indent="0" eaLnBrk="1" hangingPunct="1"/>
            <a:endParaRPr lang="en-US" dirty="0">
              <a:solidFill>
                <a:schemeClr val="accent2"/>
              </a:solidFill>
            </a:endParaRPr>
          </a:p>
          <a:p>
            <a:pPr marL="0" indent="0" eaLnBrk="1" hangingPunct="1"/>
            <a:endParaRPr lang="en-US" sz="1600" dirty="0">
              <a:solidFill>
                <a:schemeClr val="accent2"/>
              </a:solidFill>
            </a:endParaRPr>
          </a:p>
          <a:p>
            <a:pPr marL="0" indent="0" eaLnBrk="1" hangingPunct="1"/>
            <a:endParaRPr lang="en-US" dirty="0">
              <a:solidFill>
                <a:schemeClr val="accent2"/>
              </a:solidFill>
            </a:endParaRPr>
          </a:p>
          <a:p>
            <a:pPr marL="0" indent="0" eaLnBrk="1" hangingPunct="1"/>
            <a:endParaRPr lang="en-US" dirty="0">
              <a:solidFill>
                <a:schemeClr val="accent2"/>
              </a:solidFill>
            </a:endParaRPr>
          </a:p>
        </p:txBody>
      </p:sp>
      <p:sp>
        <p:nvSpPr>
          <p:cNvPr id="10" name="Rectangle 3"/>
          <p:cNvSpPr txBox="1">
            <a:spLocks noChangeArrowheads="1"/>
          </p:cNvSpPr>
          <p:nvPr/>
        </p:nvSpPr>
        <p:spPr bwMode="auto">
          <a:xfrm>
            <a:off x="387954" y="3252620"/>
            <a:ext cx="8481588" cy="8214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ctr" rtl="0" eaLnBrk="0" fontAlgn="base" hangingPunct="0">
              <a:lnSpc>
                <a:spcPts val="2600"/>
              </a:lnSpc>
              <a:spcBef>
                <a:spcPct val="0"/>
              </a:spcBef>
              <a:spcAft>
                <a:spcPct val="0"/>
              </a:spcAft>
              <a:tabLst>
                <a:tab pos="168275" algn="l"/>
              </a:tabLst>
              <a:defRPr sz="2000">
                <a:solidFill>
                  <a:srgbClr val="005295"/>
                </a:solidFill>
                <a:latin typeface="+mn-lt"/>
                <a:ea typeface="+mn-ea"/>
                <a:cs typeface="+mn-cs"/>
              </a:defRPr>
            </a:lvl1pPr>
            <a:lvl2pPr marL="349250" indent="-180975" algn="l" rtl="0" eaLnBrk="0" fontAlgn="base" hangingPunct="0">
              <a:lnSpc>
                <a:spcPts val="2600"/>
              </a:lnSpc>
              <a:spcBef>
                <a:spcPct val="0"/>
              </a:spcBef>
              <a:spcAft>
                <a:spcPct val="0"/>
              </a:spcAft>
              <a:tabLst>
                <a:tab pos="168275" algn="l"/>
              </a:tabLst>
              <a:defRPr sz="2000">
                <a:solidFill>
                  <a:srgbClr val="919194"/>
                </a:solidFill>
                <a:latin typeface="+mn-lt"/>
              </a:defRPr>
            </a:lvl2pPr>
            <a:lvl3pPr marL="677863" indent="-168275" algn="l" rtl="0" eaLnBrk="0" fontAlgn="base" hangingPunct="0">
              <a:spcBef>
                <a:spcPct val="20000"/>
              </a:spcBef>
              <a:spcAft>
                <a:spcPct val="0"/>
              </a:spcAft>
              <a:buChar char="•"/>
              <a:tabLst>
                <a:tab pos="168275" algn="l"/>
              </a:tabLst>
              <a:defRPr sz="2000">
                <a:solidFill>
                  <a:srgbClr val="919194"/>
                </a:solidFill>
                <a:latin typeface="+mn-lt"/>
              </a:defRPr>
            </a:lvl3pPr>
            <a:lvl4pPr marL="914400" indent="-107950" algn="l" rtl="0" eaLnBrk="0" fontAlgn="base" hangingPunct="0">
              <a:spcBef>
                <a:spcPct val="20000"/>
              </a:spcBef>
              <a:spcAft>
                <a:spcPct val="0"/>
              </a:spcAft>
              <a:buChar char="–"/>
              <a:tabLst>
                <a:tab pos="168275" algn="l"/>
              </a:tabLst>
              <a:defRPr sz="2000">
                <a:solidFill>
                  <a:srgbClr val="919194"/>
                </a:solidFill>
                <a:latin typeface="+mn-lt"/>
              </a:defRPr>
            </a:lvl4pPr>
            <a:lvl5pPr marL="1203325" indent="-120650" algn="l" rtl="0" eaLnBrk="0" fontAlgn="base" hangingPunct="0">
              <a:spcBef>
                <a:spcPct val="20000"/>
              </a:spcBef>
              <a:spcAft>
                <a:spcPct val="0"/>
              </a:spcAft>
              <a:tabLst>
                <a:tab pos="168275" algn="l"/>
              </a:tabLst>
              <a:defRPr sz="2000">
                <a:solidFill>
                  <a:srgbClr val="919194"/>
                </a:solidFill>
                <a:latin typeface="+mn-lt"/>
              </a:defRPr>
            </a:lvl5pPr>
            <a:lvl6pPr marL="1660525" indent="-120650" algn="l" rtl="0" fontAlgn="base">
              <a:spcBef>
                <a:spcPct val="20000"/>
              </a:spcBef>
              <a:spcAft>
                <a:spcPct val="0"/>
              </a:spcAft>
              <a:tabLst>
                <a:tab pos="168275" algn="l"/>
              </a:tabLst>
              <a:defRPr sz="2000">
                <a:solidFill>
                  <a:srgbClr val="919194"/>
                </a:solidFill>
                <a:latin typeface="+mn-lt"/>
              </a:defRPr>
            </a:lvl6pPr>
            <a:lvl7pPr marL="2117725" indent="-120650" algn="l" rtl="0" fontAlgn="base">
              <a:spcBef>
                <a:spcPct val="20000"/>
              </a:spcBef>
              <a:spcAft>
                <a:spcPct val="0"/>
              </a:spcAft>
              <a:tabLst>
                <a:tab pos="168275" algn="l"/>
              </a:tabLst>
              <a:defRPr sz="2000">
                <a:solidFill>
                  <a:srgbClr val="919194"/>
                </a:solidFill>
                <a:latin typeface="+mn-lt"/>
              </a:defRPr>
            </a:lvl7pPr>
            <a:lvl8pPr marL="2574925" indent="-120650" algn="l" rtl="0" fontAlgn="base">
              <a:spcBef>
                <a:spcPct val="20000"/>
              </a:spcBef>
              <a:spcAft>
                <a:spcPct val="0"/>
              </a:spcAft>
              <a:tabLst>
                <a:tab pos="168275" algn="l"/>
              </a:tabLst>
              <a:defRPr sz="2000">
                <a:solidFill>
                  <a:srgbClr val="919194"/>
                </a:solidFill>
                <a:latin typeface="+mn-lt"/>
              </a:defRPr>
            </a:lvl8pPr>
            <a:lvl9pPr marL="3032125" indent="-120650" algn="l" rtl="0" fontAlgn="base">
              <a:spcBef>
                <a:spcPct val="20000"/>
              </a:spcBef>
              <a:spcAft>
                <a:spcPct val="0"/>
              </a:spcAft>
              <a:tabLst>
                <a:tab pos="168275" algn="l"/>
              </a:tabLst>
              <a:defRPr sz="2000">
                <a:solidFill>
                  <a:srgbClr val="919194"/>
                </a:solidFill>
                <a:latin typeface="+mn-lt"/>
              </a:defRPr>
            </a:lvl9pPr>
          </a:lstStyle>
          <a:p>
            <a:pPr marL="0" indent="0" eaLnBrk="1" hangingPunct="1"/>
            <a:r>
              <a:rPr lang="en-US" sz="2800" dirty="0">
                <a:solidFill>
                  <a:schemeClr val="accent2"/>
                </a:solidFill>
              </a:rPr>
              <a:t>Adam Hill (presenter) and Deirdre K. Mulligan</a:t>
            </a:r>
          </a:p>
        </p:txBody>
      </p:sp>
      <p:sp>
        <p:nvSpPr>
          <p:cNvPr id="4" name="TextBox 3">
            <a:extLst>
              <a:ext uri="{FF2B5EF4-FFF2-40B4-BE49-F238E27FC236}">
                <a16:creationId xmlns:a16="http://schemas.microsoft.com/office/drawing/2014/main" id="{F23E2032-CE58-424C-BE7A-03F356089526}"/>
              </a:ext>
            </a:extLst>
          </p:cNvPr>
          <p:cNvSpPr txBox="1"/>
          <p:nvPr/>
        </p:nvSpPr>
        <p:spPr>
          <a:xfrm>
            <a:off x="1339703" y="4074066"/>
            <a:ext cx="6763178" cy="2677656"/>
          </a:xfrm>
          <a:prstGeom prst="rect">
            <a:avLst/>
          </a:prstGeom>
          <a:noFill/>
        </p:spPr>
        <p:txBody>
          <a:bodyPr wrap="square" rtlCol="0">
            <a:spAutoFit/>
          </a:bodyPr>
          <a:lstStyle/>
          <a:p>
            <a:pPr algn="ctr"/>
            <a:r>
              <a:rPr lang="en-US" sz="2400" dirty="0">
                <a:solidFill>
                  <a:schemeClr val="accent2"/>
                </a:solidFill>
                <a:latin typeface="+mn-lt"/>
              </a:rPr>
              <a:t>Fall 2019 Computational Cybersecurity in Compromised Environments (C3E) Workshop</a:t>
            </a:r>
          </a:p>
          <a:p>
            <a:pPr algn="ctr"/>
            <a:endParaRPr lang="en-US" sz="2400" dirty="0">
              <a:solidFill>
                <a:schemeClr val="accent2"/>
              </a:solidFill>
              <a:latin typeface="+mn-lt"/>
            </a:endParaRPr>
          </a:p>
          <a:p>
            <a:pPr algn="ctr"/>
            <a:r>
              <a:rPr lang="en-US" sz="2400" dirty="0">
                <a:solidFill>
                  <a:schemeClr val="accent2"/>
                </a:solidFill>
                <a:latin typeface="+mn-lt"/>
              </a:rPr>
              <a:t>Morning Speaker</a:t>
            </a:r>
          </a:p>
          <a:p>
            <a:pPr algn="ctr"/>
            <a:r>
              <a:rPr lang="en-US" sz="2400" dirty="0">
                <a:solidFill>
                  <a:schemeClr val="accent2"/>
                </a:solidFill>
                <a:latin typeface="+mn-lt"/>
              </a:rPr>
              <a:t> </a:t>
            </a:r>
            <a:br>
              <a:rPr lang="en-US" sz="2400" dirty="0">
                <a:solidFill>
                  <a:schemeClr val="accent2"/>
                </a:solidFill>
                <a:latin typeface="+mn-lt"/>
              </a:rPr>
            </a:br>
            <a:r>
              <a:rPr lang="en-US" sz="2400" dirty="0">
                <a:solidFill>
                  <a:schemeClr val="accent2"/>
                </a:solidFill>
                <a:latin typeface="+mn-lt"/>
              </a:rPr>
              <a:t>Annapolis, Maryland</a:t>
            </a:r>
          </a:p>
          <a:p>
            <a:pPr algn="ctr"/>
            <a:r>
              <a:rPr lang="en-US" sz="2400" dirty="0">
                <a:solidFill>
                  <a:schemeClr val="accent2"/>
                </a:solidFill>
                <a:latin typeface="+mn-lt"/>
              </a:rPr>
              <a:t>May 6, 2019</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D5B6-B8C3-8744-8F74-CA703DB430FB}"/>
              </a:ext>
            </a:extLst>
          </p:cNvPr>
          <p:cNvSpPr>
            <a:spLocks noGrp="1"/>
          </p:cNvSpPr>
          <p:nvPr>
            <p:ph type="title"/>
          </p:nvPr>
        </p:nvSpPr>
        <p:spPr/>
        <p:txBody>
          <a:bodyPr/>
          <a:lstStyle/>
          <a:p>
            <a:r>
              <a:rPr lang="en-US" dirty="0"/>
              <a:t>The Problem with the Conventional Approach  </a:t>
            </a: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4AC0DC0B-C6E5-A745-BADE-FFBECBB89253}"/>
              </a:ext>
            </a:extLst>
          </p:cNvPr>
          <p:cNvGraphicFramePr>
            <a:graphicFrameLocks noGrp="1"/>
          </p:cNvGraphicFramePr>
          <p:nvPr>
            <p:ph idx="1"/>
            <p:extLst>
              <p:ext uri="{D42A27DB-BD31-4B8C-83A1-F6EECF244321}">
                <p14:modId xmlns:p14="http://schemas.microsoft.com/office/powerpoint/2010/main" val="3445432349"/>
              </p:ext>
            </p:extLst>
          </p:nvPr>
        </p:nvGraphicFramePr>
        <p:xfrm>
          <a:off x="509588" y="1116106"/>
          <a:ext cx="8086725" cy="4960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4294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205-BBD8-9441-92B4-D9A71007F088}"/>
              </a:ext>
            </a:extLst>
          </p:cNvPr>
          <p:cNvSpPr>
            <a:spLocks noGrp="1"/>
          </p:cNvSpPr>
          <p:nvPr>
            <p:ph type="title"/>
          </p:nvPr>
        </p:nvSpPr>
        <p:spPr/>
        <p:txBody>
          <a:bodyPr/>
          <a:lstStyle/>
          <a:p>
            <a:r>
              <a:rPr lang="en-US" dirty="0"/>
              <a:t>Our proposal: </a:t>
            </a:r>
            <a:r>
              <a:rPr lang="en-US" b="1" dirty="0"/>
              <a:t>Moderate</a:t>
            </a:r>
            <a:r>
              <a:rPr lang="en-US" dirty="0"/>
              <a:t> </a:t>
            </a:r>
            <a:r>
              <a:rPr lang="en-US" b="1" dirty="0"/>
              <a:t>Meshed Cognition</a:t>
            </a:r>
          </a:p>
        </p:txBody>
      </p:sp>
      <p:graphicFrame>
        <p:nvGraphicFramePr>
          <p:cNvPr id="4" name="Content Placeholder 3">
            <a:extLst>
              <a:ext uri="{FF2B5EF4-FFF2-40B4-BE49-F238E27FC236}">
                <a16:creationId xmlns:a16="http://schemas.microsoft.com/office/drawing/2014/main" id="{61E461C1-A4EF-D24A-84C7-76F8505F4E09}"/>
              </a:ext>
            </a:extLst>
          </p:cNvPr>
          <p:cNvGraphicFramePr>
            <a:graphicFrameLocks noGrp="1"/>
          </p:cNvGraphicFramePr>
          <p:nvPr>
            <p:ph idx="1"/>
            <p:extLst>
              <p:ext uri="{D42A27DB-BD31-4B8C-83A1-F6EECF244321}">
                <p14:modId xmlns:p14="http://schemas.microsoft.com/office/powerpoint/2010/main" val="3350343561"/>
              </p:ext>
            </p:extLst>
          </p:nvPr>
        </p:nvGraphicFramePr>
        <p:xfrm>
          <a:off x="509588" y="1062318"/>
          <a:ext cx="8086725" cy="501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4002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205-BBD8-9441-92B4-D9A71007F088}"/>
              </a:ext>
            </a:extLst>
          </p:cNvPr>
          <p:cNvSpPr>
            <a:spLocks noGrp="1"/>
          </p:cNvSpPr>
          <p:nvPr>
            <p:ph type="title"/>
          </p:nvPr>
        </p:nvSpPr>
        <p:spPr/>
        <p:txBody>
          <a:bodyPr/>
          <a:lstStyle/>
          <a:p>
            <a:r>
              <a:rPr lang="en-US" dirty="0"/>
              <a:t>Is MC new?</a:t>
            </a:r>
            <a:endParaRPr lang="en-US" b="1" dirty="0"/>
          </a:p>
        </p:txBody>
      </p:sp>
      <p:graphicFrame>
        <p:nvGraphicFramePr>
          <p:cNvPr id="4" name="Content Placeholder 3">
            <a:extLst>
              <a:ext uri="{FF2B5EF4-FFF2-40B4-BE49-F238E27FC236}">
                <a16:creationId xmlns:a16="http://schemas.microsoft.com/office/drawing/2014/main" id="{61E461C1-A4EF-D24A-84C7-76F8505F4E09}"/>
              </a:ext>
            </a:extLst>
          </p:cNvPr>
          <p:cNvGraphicFramePr>
            <a:graphicFrameLocks noGrp="1"/>
          </p:cNvGraphicFramePr>
          <p:nvPr>
            <p:ph idx="1"/>
            <p:extLst/>
          </p:nvPr>
        </p:nvGraphicFramePr>
        <p:xfrm>
          <a:off x="509588" y="1062318"/>
          <a:ext cx="8086725" cy="501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4072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8472-689D-F041-AA13-1141968D50A3}"/>
              </a:ext>
            </a:extLst>
          </p:cNvPr>
          <p:cNvSpPr>
            <a:spLocks noGrp="1"/>
          </p:cNvSpPr>
          <p:nvPr>
            <p:ph type="title"/>
          </p:nvPr>
        </p:nvSpPr>
        <p:spPr/>
        <p:txBody>
          <a:bodyPr/>
          <a:lstStyle/>
          <a:p>
            <a:r>
              <a:rPr lang="en-US" dirty="0"/>
              <a:t>Meshed Cognition</a:t>
            </a:r>
          </a:p>
        </p:txBody>
      </p:sp>
      <p:graphicFrame>
        <p:nvGraphicFramePr>
          <p:cNvPr id="4" name="Content Placeholder 3">
            <a:extLst>
              <a:ext uri="{FF2B5EF4-FFF2-40B4-BE49-F238E27FC236}">
                <a16:creationId xmlns:a16="http://schemas.microsoft.com/office/drawing/2014/main" id="{8BEAE5D9-1BDC-A640-89F6-FD195AD6AD99}"/>
              </a:ext>
            </a:extLst>
          </p:cNvPr>
          <p:cNvGraphicFramePr>
            <a:graphicFrameLocks noGrp="1"/>
          </p:cNvGraphicFramePr>
          <p:nvPr>
            <p:ph idx="1"/>
            <p:extLst>
              <p:ext uri="{D42A27DB-BD31-4B8C-83A1-F6EECF244321}">
                <p14:modId xmlns:p14="http://schemas.microsoft.com/office/powerpoint/2010/main" val="3181099603"/>
              </p:ext>
            </p:extLst>
          </p:nvPr>
        </p:nvGraphicFramePr>
        <p:xfrm>
          <a:off x="509588" y="1089212"/>
          <a:ext cx="8086725" cy="4987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51246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473C-5C88-4942-8827-9B8A57C825CF}"/>
              </a:ext>
            </a:extLst>
          </p:cNvPr>
          <p:cNvSpPr>
            <a:spLocks noGrp="1"/>
          </p:cNvSpPr>
          <p:nvPr>
            <p:ph type="title"/>
          </p:nvPr>
        </p:nvSpPr>
        <p:spPr/>
        <p:txBody>
          <a:bodyPr/>
          <a:lstStyle/>
          <a:p>
            <a:r>
              <a:rPr lang="en-US" dirty="0"/>
              <a:t>How do these group “think”? </a:t>
            </a:r>
          </a:p>
        </p:txBody>
      </p:sp>
      <p:sp>
        <p:nvSpPr>
          <p:cNvPr id="3" name="Content Placeholder 2">
            <a:extLst>
              <a:ext uri="{FF2B5EF4-FFF2-40B4-BE49-F238E27FC236}">
                <a16:creationId xmlns:a16="http://schemas.microsoft.com/office/drawing/2014/main" id="{B2628763-39EA-C040-AAA8-66DED8EFFB52}"/>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67FE5C2-3AF1-7C44-BD1D-80D95F34B1EC}"/>
              </a:ext>
            </a:extLst>
          </p:cNvPr>
          <p:cNvSpPr/>
          <p:nvPr/>
        </p:nvSpPr>
        <p:spPr bwMode="auto">
          <a:xfrm>
            <a:off x="547687" y="5162550"/>
            <a:ext cx="1833563" cy="914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Mob: uncoordinated aggregation</a:t>
            </a:r>
          </a:p>
        </p:txBody>
      </p:sp>
      <p:sp>
        <p:nvSpPr>
          <p:cNvPr id="5" name="Rectangle 4">
            <a:extLst>
              <a:ext uri="{FF2B5EF4-FFF2-40B4-BE49-F238E27FC236}">
                <a16:creationId xmlns:a16="http://schemas.microsoft.com/office/drawing/2014/main" id="{57C22009-1E8D-4046-83AD-1560324F41A8}"/>
              </a:ext>
            </a:extLst>
          </p:cNvPr>
          <p:cNvSpPr/>
          <p:nvPr/>
        </p:nvSpPr>
        <p:spPr bwMode="auto">
          <a:xfrm>
            <a:off x="6905400" y="1525588"/>
            <a:ext cx="1833562" cy="914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Corporation: hierarchical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rules </a:t>
            </a:r>
          </a:p>
        </p:txBody>
      </p:sp>
      <p:sp>
        <p:nvSpPr>
          <p:cNvPr id="7" name="Rectangle 6">
            <a:extLst>
              <a:ext uri="{FF2B5EF4-FFF2-40B4-BE49-F238E27FC236}">
                <a16:creationId xmlns:a16="http://schemas.microsoft.com/office/drawing/2014/main" id="{A7590034-BB57-0148-B96F-665C8438F8CA}"/>
              </a:ext>
            </a:extLst>
          </p:cNvPr>
          <p:cNvSpPr/>
          <p:nvPr/>
        </p:nvSpPr>
        <p:spPr bwMode="auto">
          <a:xfrm>
            <a:off x="3655218" y="2971800"/>
            <a:ext cx="1833563" cy="914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MC: just-in-time flexibility</a:t>
            </a:r>
          </a:p>
        </p:txBody>
      </p:sp>
      <p:cxnSp>
        <p:nvCxnSpPr>
          <p:cNvPr id="15" name="Straight Arrow Connector 14">
            <a:extLst>
              <a:ext uri="{FF2B5EF4-FFF2-40B4-BE49-F238E27FC236}">
                <a16:creationId xmlns:a16="http://schemas.microsoft.com/office/drawing/2014/main" id="{80EAAB02-B08B-FA46-BCB9-66F29F3C84CA}"/>
              </a:ext>
            </a:extLst>
          </p:cNvPr>
          <p:cNvCxnSpPr/>
          <p:nvPr/>
        </p:nvCxnSpPr>
        <p:spPr bwMode="auto">
          <a:xfrm flipV="1">
            <a:off x="1061356" y="1525588"/>
            <a:ext cx="3698421" cy="25064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a:extLst>
              <a:ext uri="{FF2B5EF4-FFF2-40B4-BE49-F238E27FC236}">
                <a16:creationId xmlns:a16="http://schemas.microsoft.com/office/drawing/2014/main" id="{D758E75A-59F7-9249-BF34-10CB86418D61}"/>
              </a:ext>
            </a:extLst>
          </p:cNvPr>
          <p:cNvCxnSpPr/>
          <p:nvPr/>
        </p:nvCxnSpPr>
        <p:spPr bwMode="auto">
          <a:xfrm flipH="1">
            <a:off x="4465864" y="3486150"/>
            <a:ext cx="3616779" cy="24574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18462300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8587-1CD8-9847-8131-857B4A95B9CD}"/>
              </a:ext>
            </a:extLst>
          </p:cNvPr>
          <p:cNvSpPr>
            <a:spLocks noGrp="1"/>
          </p:cNvSpPr>
          <p:nvPr>
            <p:ph type="title"/>
          </p:nvPr>
        </p:nvSpPr>
        <p:spPr/>
        <p:txBody>
          <a:bodyPr/>
          <a:lstStyle/>
          <a:p>
            <a:r>
              <a:rPr lang="en-US" dirty="0"/>
              <a:t>Analog to Meshed Wireless Networks</a:t>
            </a:r>
            <a:br>
              <a:rPr lang="en-US" dirty="0"/>
            </a:br>
            <a:br>
              <a:rPr lang="en-US" dirty="0"/>
            </a:br>
            <a:endParaRPr lang="en-US" dirty="0"/>
          </a:p>
        </p:txBody>
      </p:sp>
      <p:sp>
        <p:nvSpPr>
          <p:cNvPr id="3" name="Content Placeholder 2">
            <a:extLst>
              <a:ext uri="{FF2B5EF4-FFF2-40B4-BE49-F238E27FC236}">
                <a16:creationId xmlns:a16="http://schemas.microsoft.com/office/drawing/2014/main" id="{1914D218-BDC9-F047-B643-5111645E7FF9}"/>
              </a:ext>
            </a:extLst>
          </p:cNvPr>
          <p:cNvSpPr>
            <a:spLocks noGrp="1"/>
          </p:cNvSpPr>
          <p:nvPr>
            <p:ph idx="1"/>
          </p:nvPr>
        </p:nvSpPr>
        <p:spPr/>
        <p:txBody>
          <a:bodyPr/>
          <a:lstStyle/>
          <a:p>
            <a:pPr>
              <a:buFont typeface="Arial" panose="020B0604020202020204" pitchFamily="34" charset="0"/>
              <a:buChar char="•"/>
            </a:pPr>
            <a:r>
              <a:rPr lang="en-US" dirty="0"/>
              <a:t>When MC emerges, individual cognition operates like nodes in a mesh wireless network </a:t>
            </a:r>
          </a:p>
          <a:p>
            <a:pPr lvl="1">
              <a:buFont typeface="Arial" panose="020B0604020202020204" pitchFamily="34" charset="0"/>
              <a:buChar char="•"/>
            </a:pPr>
            <a:r>
              <a:rPr lang="en-US" dirty="0"/>
              <a:t>Individual nodes’ utility functions maximize the group’s connectivity over their own </a:t>
            </a:r>
          </a:p>
          <a:p>
            <a:pPr>
              <a:buFont typeface="Arial" panose="020B0604020202020204" pitchFamily="34" charset="0"/>
              <a:buChar char="•"/>
            </a:pPr>
            <a:r>
              <a:rPr lang="en-US" dirty="0"/>
              <a:t>Nodes sacrifice in order to offer (R, S, C) to the group in order to achieve a larger end </a:t>
            </a:r>
          </a:p>
          <a:p>
            <a:pPr lvl="1">
              <a:buFont typeface="Arial" panose="020B0604020202020204" pitchFamily="34" charset="0"/>
              <a:buChar char="•"/>
            </a:pPr>
            <a:r>
              <a:rPr lang="en-US" dirty="0"/>
              <a:t>Where meshed wireless networks push spectrum across a group of nodes, individuals push a bundled set of beliefs and desires about the world across a network.</a:t>
            </a:r>
          </a:p>
          <a:p>
            <a:pPr>
              <a:buFont typeface="Arial" panose="020B0604020202020204" pitchFamily="34" charset="0"/>
              <a:buChar char="•"/>
            </a:pPr>
            <a:r>
              <a:rPr lang="en-US" dirty="0"/>
              <a:t>Where meshed wireless networks use certain protocols to communicate, individuals push these bundled sets of beliefs and desires through meshing norms. </a:t>
            </a:r>
          </a:p>
          <a:p>
            <a:pPr lvl="1">
              <a:buFont typeface="Arial" panose="020B0604020202020204" pitchFamily="34" charset="0"/>
              <a:buChar char="•"/>
            </a:pPr>
            <a:r>
              <a:rPr lang="en-US" dirty="0"/>
              <a:t>They are, in a sense, the communication protocols of meshed cognition</a:t>
            </a:r>
          </a:p>
        </p:txBody>
      </p:sp>
    </p:spTree>
    <p:extLst>
      <p:ext uri="{BB962C8B-B14F-4D97-AF65-F5344CB8AC3E}">
        <p14:creationId xmlns:p14="http://schemas.microsoft.com/office/powerpoint/2010/main" val="259222562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1EED-674A-B349-B3E9-325C00EA1AC2}"/>
              </a:ext>
            </a:extLst>
          </p:cNvPr>
          <p:cNvSpPr>
            <a:spLocks noGrp="1"/>
          </p:cNvSpPr>
          <p:nvPr>
            <p:ph type="title"/>
          </p:nvPr>
        </p:nvSpPr>
        <p:spPr/>
        <p:txBody>
          <a:bodyPr/>
          <a:lstStyle/>
          <a:p>
            <a:r>
              <a:rPr lang="en-US" dirty="0"/>
              <a:t>Hypothesis: Meshed Cognition</a:t>
            </a:r>
          </a:p>
        </p:txBody>
      </p:sp>
      <p:graphicFrame>
        <p:nvGraphicFramePr>
          <p:cNvPr id="4" name="Content Placeholder 3">
            <a:extLst>
              <a:ext uri="{FF2B5EF4-FFF2-40B4-BE49-F238E27FC236}">
                <a16:creationId xmlns:a16="http://schemas.microsoft.com/office/drawing/2014/main" id="{C630831F-A7C9-9846-BD06-9B41F829D454}"/>
              </a:ext>
            </a:extLst>
          </p:cNvPr>
          <p:cNvGraphicFramePr>
            <a:graphicFrameLocks noGrp="1"/>
          </p:cNvGraphicFramePr>
          <p:nvPr>
            <p:ph idx="1"/>
            <p:extLst>
              <p:ext uri="{D42A27DB-BD31-4B8C-83A1-F6EECF244321}">
                <p14:modId xmlns:p14="http://schemas.microsoft.com/office/powerpoint/2010/main" val="843074803"/>
              </p:ext>
            </p:extLst>
          </p:nvPr>
        </p:nvGraphicFramePr>
        <p:xfrm>
          <a:off x="509588" y="1525588"/>
          <a:ext cx="8086725" cy="4551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84400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DF2D-6EB4-A34F-A20C-A92F56F95CB6}"/>
              </a:ext>
            </a:extLst>
          </p:cNvPr>
          <p:cNvSpPr>
            <a:spLocks noGrp="1"/>
          </p:cNvSpPr>
          <p:nvPr>
            <p:ph type="title"/>
          </p:nvPr>
        </p:nvSpPr>
        <p:spPr/>
        <p:txBody>
          <a:bodyPr/>
          <a:lstStyle/>
          <a:p>
            <a:r>
              <a:rPr lang="en-US" dirty="0"/>
              <a:t>How MC Flourishes on SNS</a:t>
            </a: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386EF9EB-179A-B749-976E-B88996541CE0}"/>
              </a:ext>
            </a:extLst>
          </p:cNvPr>
          <p:cNvGraphicFramePr>
            <a:graphicFrameLocks noGrp="1"/>
          </p:cNvGraphicFramePr>
          <p:nvPr>
            <p:ph idx="1"/>
            <p:extLst>
              <p:ext uri="{D42A27DB-BD31-4B8C-83A1-F6EECF244321}">
                <p14:modId xmlns:p14="http://schemas.microsoft.com/office/powerpoint/2010/main" val="3432742753"/>
              </p:ext>
            </p:extLst>
          </p:nvPr>
        </p:nvGraphicFramePr>
        <p:xfrm>
          <a:off x="509588" y="1008529"/>
          <a:ext cx="8086725" cy="5068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74244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F30E-B618-394B-B08F-73A65E8F5803}"/>
              </a:ext>
            </a:extLst>
          </p:cNvPr>
          <p:cNvSpPr>
            <a:spLocks noGrp="1"/>
          </p:cNvSpPr>
          <p:nvPr>
            <p:ph type="title"/>
          </p:nvPr>
        </p:nvSpPr>
        <p:spPr/>
        <p:txBody>
          <a:bodyPr/>
          <a:lstStyle/>
          <a:p>
            <a:r>
              <a:rPr lang="en-US" dirty="0"/>
              <a:t>How MC Flourishes on SNS </a:t>
            </a:r>
            <a:br>
              <a:rPr lang="en-US" dirty="0"/>
            </a:br>
            <a:br>
              <a:rPr lang="en-US" dirty="0"/>
            </a:br>
            <a:endParaRPr lang="en-US" dirty="0"/>
          </a:p>
        </p:txBody>
      </p:sp>
      <p:graphicFrame>
        <p:nvGraphicFramePr>
          <p:cNvPr id="5" name="Content Placeholder 4">
            <a:extLst>
              <a:ext uri="{FF2B5EF4-FFF2-40B4-BE49-F238E27FC236}">
                <a16:creationId xmlns:a16="http://schemas.microsoft.com/office/drawing/2014/main" id="{CBE275C5-18CC-3E47-9B2A-F7394E098640}"/>
              </a:ext>
            </a:extLst>
          </p:cNvPr>
          <p:cNvGraphicFramePr>
            <a:graphicFrameLocks noGrp="1"/>
          </p:cNvGraphicFramePr>
          <p:nvPr>
            <p:ph idx="1"/>
            <p:extLst>
              <p:ext uri="{D42A27DB-BD31-4B8C-83A1-F6EECF244321}">
                <p14:modId xmlns:p14="http://schemas.microsoft.com/office/powerpoint/2010/main" val="3608937813"/>
              </p:ext>
            </p:extLst>
          </p:nvPr>
        </p:nvGraphicFramePr>
        <p:xfrm>
          <a:off x="509588" y="1525588"/>
          <a:ext cx="8086725" cy="455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897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78F9-6D04-5641-9498-237D9A0438B2}"/>
              </a:ext>
            </a:extLst>
          </p:cNvPr>
          <p:cNvSpPr>
            <a:spLocks noGrp="1"/>
          </p:cNvSpPr>
          <p:nvPr>
            <p:ph type="title"/>
          </p:nvPr>
        </p:nvSpPr>
        <p:spPr/>
        <p:txBody>
          <a:bodyPr/>
          <a:lstStyle/>
          <a:p>
            <a:r>
              <a:rPr lang="en-US" dirty="0"/>
              <a:t>MC Defeats Current Moderation Strategies </a:t>
            </a: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D58A77EC-97E1-584E-B598-1DFCF0A65BC3}"/>
              </a:ext>
            </a:extLst>
          </p:cNvPr>
          <p:cNvGraphicFramePr>
            <a:graphicFrameLocks noGrp="1"/>
          </p:cNvGraphicFramePr>
          <p:nvPr>
            <p:ph idx="1"/>
            <p:extLst>
              <p:ext uri="{D42A27DB-BD31-4B8C-83A1-F6EECF244321}">
                <p14:modId xmlns:p14="http://schemas.microsoft.com/office/powerpoint/2010/main" val="2539033441"/>
              </p:ext>
            </p:extLst>
          </p:nvPr>
        </p:nvGraphicFramePr>
        <p:xfrm>
          <a:off x="509588" y="1102659"/>
          <a:ext cx="8086725" cy="4974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56794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8492-D865-4A4D-839E-FBE0317C12BA}"/>
              </a:ext>
            </a:extLst>
          </p:cNvPr>
          <p:cNvSpPr>
            <a:spLocks noGrp="1"/>
          </p:cNvSpPr>
          <p:nvPr>
            <p:ph type="title"/>
          </p:nvPr>
        </p:nvSpPr>
        <p:spPr/>
        <p:txBody>
          <a:bodyPr/>
          <a:lstStyle/>
          <a:p>
            <a:r>
              <a:rPr lang="en-US" dirty="0"/>
              <a:t>What does optimal cognitive performance look like? </a:t>
            </a:r>
          </a:p>
        </p:txBody>
      </p:sp>
      <p:graphicFrame>
        <p:nvGraphicFramePr>
          <p:cNvPr id="4" name="Content Placeholder 3">
            <a:extLst>
              <a:ext uri="{FF2B5EF4-FFF2-40B4-BE49-F238E27FC236}">
                <a16:creationId xmlns:a16="http://schemas.microsoft.com/office/drawing/2014/main" id="{0DECBB6B-20AD-1F49-A2EF-D036E4E640B5}"/>
              </a:ext>
            </a:extLst>
          </p:cNvPr>
          <p:cNvGraphicFramePr>
            <a:graphicFrameLocks noGrp="1"/>
          </p:cNvGraphicFramePr>
          <p:nvPr>
            <p:ph idx="1"/>
            <p:extLst>
              <p:ext uri="{D42A27DB-BD31-4B8C-83A1-F6EECF244321}">
                <p14:modId xmlns:p14="http://schemas.microsoft.com/office/powerpoint/2010/main" val="2618118064"/>
              </p:ext>
            </p:extLst>
          </p:nvPr>
        </p:nvGraphicFramePr>
        <p:xfrm>
          <a:off x="509588" y="1525588"/>
          <a:ext cx="8086725" cy="455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7069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F8B4-199E-4643-9853-665D11AEF2B5}"/>
              </a:ext>
            </a:extLst>
          </p:cNvPr>
          <p:cNvSpPr>
            <a:spLocks noGrp="1"/>
          </p:cNvSpPr>
          <p:nvPr>
            <p:ph type="title"/>
          </p:nvPr>
        </p:nvSpPr>
        <p:spPr/>
        <p:txBody>
          <a:bodyPr/>
          <a:lstStyle/>
          <a:p>
            <a:r>
              <a:rPr lang="en-US" dirty="0"/>
              <a:t>Research Opportunities and Questions</a:t>
            </a:r>
          </a:p>
        </p:txBody>
      </p:sp>
      <p:sp>
        <p:nvSpPr>
          <p:cNvPr id="3" name="Content Placeholder 2">
            <a:extLst>
              <a:ext uri="{FF2B5EF4-FFF2-40B4-BE49-F238E27FC236}">
                <a16:creationId xmlns:a16="http://schemas.microsoft.com/office/drawing/2014/main" id="{52806BD3-7CA3-8247-8982-E777892732AE}"/>
              </a:ext>
            </a:extLst>
          </p:cNvPr>
          <p:cNvSpPr>
            <a:spLocks noGrp="1"/>
          </p:cNvSpPr>
          <p:nvPr>
            <p:ph idx="1"/>
          </p:nvPr>
        </p:nvSpPr>
        <p:spPr/>
        <p:txBody>
          <a:bodyPr/>
          <a:lstStyle/>
          <a:p>
            <a:pPr>
              <a:buFont typeface="Arial" panose="020B0604020202020204" pitchFamily="34" charset="0"/>
              <a:buChar char="•"/>
            </a:pPr>
            <a:r>
              <a:rPr lang="en-US" dirty="0"/>
              <a:t>We offer a simple yet robust causal structure that links the social meaning of groups’ projects with individual decision-making biases. </a:t>
            </a:r>
          </a:p>
          <a:p>
            <a:pPr>
              <a:buFont typeface="Arial" panose="020B0604020202020204" pitchFamily="34" charset="0"/>
              <a:buChar char="•"/>
            </a:pPr>
            <a:endParaRPr lang="en-US" dirty="0"/>
          </a:p>
          <a:p>
            <a:pPr>
              <a:buFont typeface="Arial" panose="020B0604020202020204" pitchFamily="34" charset="0"/>
              <a:buChar char="•"/>
            </a:pPr>
            <a:r>
              <a:rPr lang="en-US" dirty="0"/>
              <a:t>While we illustrate our theoretical account here with examples, our theory is ripe for experimental testing</a:t>
            </a:r>
          </a:p>
          <a:p>
            <a:pPr>
              <a:buFont typeface="Arial" panose="020B0604020202020204" pitchFamily="34" charset="0"/>
              <a:buChar char="•"/>
            </a:pPr>
            <a:endParaRPr lang="en-US" dirty="0"/>
          </a:p>
          <a:p>
            <a:pPr>
              <a:buFont typeface="Arial" panose="020B0604020202020204" pitchFamily="34" charset="0"/>
              <a:buChar char="•"/>
            </a:pPr>
            <a:r>
              <a:rPr lang="en-US" dirty="0"/>
              <a:t>Future work </a:t>
            </a:r>
          </a:p>
          <a:p>
            <a:pPr lvl="1">
              <a:buFont typeface="Arial" panose="020B0604020202020204" pitchFamily="34" charset="0"/>
              <a:buChar char="•"/>
            </a:pPr>
            <a:r>
              <a:rPr lang="en-US" dirty="0"/>
              <a:t>Experimental </a:t>
            </a:r>
          </a:p>
          <a:p>
            <a:pPr lvl="2">
              <a:buFont typeface="Arial" panose="020B0604020202020204" pitchFamily="34" charset="0"/>
              <a:buChar char="•"/>
            </a:pPr>
            <a:r>
              <a:rPr lang="en-US" dirty="0"/>
              <a:t>Testing how quickly groups establish MC in the lab </a:t>
            </a:r>
          </a:p>
          <a:p>
            <a:pPr lvl="2">
              <a:buFont typeface="Arial" panose="020B0604020202020204" pitchFamily="34" charset="0"/>
              <a:buChar char="•"/>
            </a:pPr>
            <a:r>
              <a:rPr lang="en-US" dirty="0"/>
              <a:t>Testing what affordances contribute to malicious or benign MC</a:t>
            </a:r>
          </a:p>
          <a:p>
            <a:pPr lvl="1">
              <a:buFont typeface="Arial" panose="020B0604020202020204" pitchFamily="34" charset="0"/>
              <a:buChar char="•"/>
            </a:pPr>
            <a:r>
              <a:rPr lang="en-US" dirty="0"/>
              <a:t>Network analysis </a:t>
            </a:r>
          </a:p>
          <a:p>
            <a:pPr lvl="2">
              <a:buFont typeface="Arial" panose="020B0604020202020204" pitchFamily="34" charset="0"/>
              <a:buChar char="•"/>
            </a:pPr>
            <a:r>
              <a:rPr lang="en-US" dirty="0"/>
              <a:t>Can we use techniques of network analysis to identify MC groups before they form?  </a:t>
            </a:r>
          </a:p>
        </p:txBody>
      </p:sp>
    </p:spTree>
    <p:extLst>
      <p:ext uri="{BB962C8B-B14F-4D97-AF65-F5344CB8AC3E}">
        <p14:creationId xmlns:p14="http://schemas.microsoft.com/office/powerpoint/2010/main" val="47730736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F8B4-199E-4643-9853-665D11AEF2B5}"/>
              </a:ext>
            </a:extLst>
          </p:cNvPr>
          <p:cNvSpPr>
            <a:spLocks noGrp="1"/>
          </p:cNvSpPr>
          <p:nvPr>
            <p:ph type="title"/>
          </p:nvPr>
        </p:nvSpPr>
        <p:spPr/>
        <p:txBody>
          <a:bodyPr/>
          <a:lstStyle/>
          <a:p>
            <a:r>
              <a:rPr lang="en-US" dirty="0"/>
              <a:t>Research Opportunities and Questions</a:t>
            </a:r>
          </a:p>
        </p:txBody>
      </p:sp>
      <p:sp>
        <p:nvSpPr>
          <p:cNvPr id="3" name="Content Placeholder 2">
            <a:extLst>
              <a:ext uri="{FF2B5EF4-FFF2-40B4-BE49-F238E27FC236}">
                <a16:creationId xmlns:a16="http://schemas.microsoft.com/office/drawing/2014/main" id="{52806BD3-7CA3-8247-8982-E777892732AE}"/>
              </a:ext>
            </a:extLst>
          </p:cNvPr>
          <p:cNvSpPr>
            <a:spLocks noGrp="1"/>
          </p:cNvSpPr>
          <p:nvPr>
            <p:ph idx="1"/>
          </p:nvPr>
        </p:nvSpPr>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Pressing questions</a:t>
            </a:r>
          </a:p>
          <a:p>
            <a:pPr>
              <a:buFont typeface="Arial" panose="020B0604020202020204" pitchFamily="34" charset="0"/>
              <a:buChar char="•"/>
            </a:pPr>
            <a:endParaRPr lang="en-US" dirty="0"/>
          </a:p>
          <a:p>
            <a:pPr lvl="1">
              <a:buFont typeface="Arial" panose="020B0604020202020204" pitchFamily="34" charset="0"/>
              <a:buChar char="•"/>
            </a:pPr>
            <a:r>
              <a:rPr lang="en-US" dirty="0"/>
              <a:t>What strategies can SNS use to stop formation of malicious MC? </a:t>
            </a:r>
          </a:p>
          <a:p>
            <a:pPr>
              <a:buFont typeface="Arial" panose="020B0604020202020204" pitchFamily="34" charset="0"/>
              <a:buChar char="•"/>
            </a:pPr>
            <a:endParaRPr lang="en-US" dirty="0"/>
          </a:p>
          <a:p>
            <a:pPr lvl="1">
              <a:buFont typeface="Arial" panose="020B0604020202020204" pitchFamily="34" charset="0"/>
              <a:buChar char="•"/>
            </a:pPr>
            <a:r>
              <a:rPr lang="en-US" dirty="0"/>
              <a:t>How do we distinguish malicious MC from benign MC ex ante? </a:t>
            </a:r>
          </a:p>
          <a:p>
            <a:pPr lvl="1">
              <a:buFont typeface="Arial" panose="020B0604020202020204" pitchFamily="34" charset="0"/>
              <a:buChar char="•"/>
            </a:pPr>
            <a:endParaRPr lang="en-US" dirty="0"/>
          </a:p>
          <a:p>
            <a:pPr lvl="1">
              <a:buFont typeface="Arial" panose="020B0604020202020204" pitchFamily="34" charset="0"/>
              <a:buChar char="•"/>
            </a:pPr>
            <a:r>
              <a:rPr lang="en-US" dirty="0"/>
              <a:t>In what ways does influencing MC through SNS affordances raise normative concerns, such as coercion or paternalism? </a:t>
            </a:r>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8689651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460375" y="1117600"/>
            <a:ext cx="5441661" cy="5047157"/>
          </a:xfrm>
          <a:noFill/>
        </p:spPr>
        <p:txBody>
          <a:bodyPr/>
          <a:lstStyle/>
          <a:p>
            <a:pPr>
              <a:lnSpc>
                <a:spcPts val="3000"/>
              </a:lnSpc>
            </a:pPr>
            <a:br>
              <a:rPr lang="en-US" dirty="0">
                <a:solidFill>
                  <a:schemeClr val="accent2"/>
                </a:solidFill>
              </a:rPr>
            </a:br>
            <a:endParaRPr lang="en-US" dirty="0">
              <a:solidFill>
                <a:schemeClr val="accent2"/>
              </a:solidFill>
            </a:endParaRPr>
          </a:p>
        </p:txBody>
      </p:sp>
      <p:sp>
        <p:nvSpPr>
          <p:cNvPr id="2" name="AutoShape 2" descr="Image result for gd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6A5AFFD9-13CD-6A43-9D50-A2FC1CF014AA}"/>
              </a:ext>
            </a:extLst>
          </p:cNvPr>
          <p:cNvSpPr/>
          <p:nvPr/>
        </p:nvSpPr>
        <p:spPr bwMode="auto">
          <a:xfrm>
            <a:off x="330200" y="1244600"/>
            <a:ext cx="8610600" cy="5461000"/>
          </a:xfrm>
          <a:prstGeom prst="rect">
            <a:avLst/>
          </a:prstGeom>
          <a:solidFill>
            <a:schemeClr val="accent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400" b="1" i="0" u="none" strike="noStrike" cap="none" normalizeH="0" baseline="0" dirty="0">
                <a:ln>
                  <a:noFill/>
                </a:ln>
                <a:solidFill>
                  <a:schemeClr val="bg1"/>
                </a:solidFill>
                <a:effectLst/>
                <a:latin typeface="+mj-lt"/>
              </a:rPr>
              <a:t>This work is supported by the following grants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baseline="0" dirty="0">
              <a:ln>
                <a:noFill/>
              </a:ln>
              <a:solidFill>
                <a:schemeClr val="tx1"/>
              </a:solidFill>
              <a:effectLst/>
              <a:latin typeface="+mj-lt"/>
            </a:endParaRPr>
          </a:p>
          <a:p>
            <a:pPr marL="285750" indent="-285750">
              <a:buFont typeface="Arial" panose="020B0604020202020204" pitchFamily="34" charset="0"/>
              <a:buChar char="•"/>
            </a:pPr>
            <a:r>
              <a:rPr lang="en-US" sz="2400" dirty="0">
                <a:solidFill>
                  <a:schemeClr val="accent2"/>
                </a:solidFill>
                <a:latin typeface="+mj-lt"/>
              </a:rPr>
              <a:t>NSF INSPIRE: Value-Function Handoffs in Human-Machine Compositions SES 1650589</a:t>
            </a:r>
          </a:p>
          <a:p>
            <a:pPr marL="285750" indent="-285750">
              <a:buFont typeface="Arial" panose="020B0604020202020204" pitchFamily="34" charset="0"/>
              <a:buChar char="•"/>
            </a:pPr>
            <a:endParaRPr lang="en-US" sz="2400" dirty="0">
              <a:solidFill>
                <a:schemeClr val="accent2"/>
              </a:solidFill>
              <a:latin typeface="+mj-lt"/>
            </a:endParaRPr>
          </a:p>
          <a:p>
            <a:pPr marL="285750" indent="-285750">
              <a:buFont typeface="Arial" panose="020B0604020202020204" pitchFamily="34" charset="0"/>
              <a:buChar char="•"/>
            </a:pPr>
            <a:r>
              <a:rPr lang="en-US" sz="2400" dirty="0">
                <a:solidFill>
                  <a:schemeClr val="accent2"/>
                </a:solidFill>
                <a:latin typeface="+mj-lt"/>
              </a:rPr>
              <a:t>UC-Berkeley Center for Long-Term Cybersecurity: Ride Free or Die: Overcoming Collective Action Problems in Autonomous Driving Governance, CY2018, #42</a:t>
            </a:r>
          </a:p>
          <a:p>
            <a:pPr marL="285750" indent="-285750">
              <a:buFont typeface="Arial" panose="020B0604020202020204" pitchFamily="34" charset="0"/>
              <a:buChar char="•"/>
            </a:pPr>
            <a:endParaRPr lang="en-US" sz="2400" dirty="0">
              <a:solidFill>
                <a:schemeClr val="accent2"/>
              </a:solidFill>
              <a:latin typeface="+mj-lt"/>
            </a:endParaRPr>
          </a:p>
          <a:p>
            <a:pPr marL="285750" indent="-285750">
              <a:buFont typeface="Arial" panose="020B0604020202020204" pitchFamily="34" charset="0"/>
              <a:buChar char="•"/>
            </a:pPr>
            <a:endParaRPr lang="en-US" sz="2400" dirty="0">
              <a:solidFill>
                <a:schemeClr val="accent2"/>
              </a:solidFill>
              <a:latin typeface="+mj-lt"/>
            </a:endParaRPr>
          </a:p>
          <a:p>
            <a:pPr marL="285750" indent="-285750">
              <a:buFont typeface="Arial" panose="020B0604020202020204" pitchFamily="34" charset="0"/>
              <a:buChar char="•"/>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8149058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943A-EDBF-464D-B677-4297FBC49D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A80F560-9576-E944-BAFA-9AB1D37ACAE7}"/>
              </a:ext>
            </a:extLst>
          </p:cNvPr>
          <p:cNvSpPr>
            <a:spLocks noGrp="1"/>
          </p:cNvSpPr>
          <p:nvPr>
            <p:ph idx="1"/>
          </p:nvPr>
        </p:nvSpPr>
        <p:spPr/>
        <p:txBody>
          <a:bodyPr/>
          <a:lstStyle/>
          <a:p>
            <a:pPr algn="ctr"/>
            <a:r>
              <a:rPr lang="en-US" sz="3000" b="1" u="sng" dirty="0"/>
              <a:t>Appendix</a:t>
            </a:r>
          </a:p>
        </p:txBody>
      </p:sp>
    </p:spTree>
    <p:extLst>
      <p:ext uri="{BB962C8B-B14F-4D97-AF65-F5344CB8AC3E}">
        <p14:creationId xmlns:p14="http://schemas.microsoft.com/office/powerpoint/2010/main" val="287330982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7658-603A-7A47-B57C-9D0E8DEA3FE4}"/>
              </a:ext>
            </a:extLst>
          </p:cNvPr>
          <p:cNvSpPr>
            <a:spLocks noGrp="1"/>
          </p:cNvSpPr>
          <p:nvPr>
            <p:ph type="title"/>
          </p:nvPr>
        </p:nvSpPr>
        <p:spPr/>
        <p:txBody>
          <a:bodyPr/>
          <a:lstStyle/>
          <a:p>
            <a:r>
              <a:rPr lang="en-US" dirty="0"/>
              <a:t>A1: The three norms of MC (Meshing Norms)</a:t>
            </a:r>
          </a:p>
        </p:txBody>
      </p:sp>
      <p:sp>
        <p:nvSpPr>
          <p:cNvPr id="3" name="Content Placeholder 2">
            <a:extLst>
              <a:ext uri="{FF2B5EF4-FFF2-40B4-BE49-F238E27FC236}">
                <a16:creationId xmlns:a16="http://schemas.microsoft.com/office/drawing/2014/main" id="{8CE39944-D275-6145-AA23-660DEF7CD2DA}"/>
              </a:ext>
            </a:extLst>
          </p:cNvPr>
          <p:cNvSpPr>
            <a:spLocks noGrp="1"/>
          </p:cNvSpPr>
          <p:nvPr>
            <p:ph idx="1"/>
          </p:nvPr>
        </p:nvSpPr>
        <p:spPr/>
        <p:txBody>
          <a:bodyPr/>
          <a:lstStyle/>
          <a:p>
            <a:pPr>
              <a:buFont typeface="Arial" panose="020B0604020202020204" pitchFamily="34" charset="0"/>
              <a:buChar char="•"/>
            </a:pPr>
            <a:r>
              <a:rPr lang="en-US" dirty="0"/>
              <a:t>A distinctive set of norms emerge when individuals coordinate behavior non-hierarchically</a:t>
            </a:r>
          </a:p>
          <a:p>
            <a:pPr lvl="1">
              <a:buFont typeface="Arial" panose="020B0604020202020204" pitchFamily="34" charset="0"/>
              <a:buChar char="•"/>
            </a:pPr>
            <a:r>
              <a:rPr lang="en-US" dirty="0"/>
              <a:t>Three key norms for MC </a:t>
            </a:r>
          </a:p>
          <a:p>
            <a:pPr lvl="2">
              <a:buFont typeface="Arial" panose="020B0604020202020204" pitchFamily="34" charset="0"/>
              <a:buChar char="•"/>
            </a:pPr>
            <a:r>
              <a:rPr lang="en-US" dirty="0"/>
              <a:t>Responsiveness </a:t>
            </a:r>
          </a:p>
          <a:p>
            <a:pPr lvl="3">
              <a:buFont typeface="Arial" panose="020B0604020202020204" pitchFamily="34" charset="0"/>
              <a:buChar char="•"/>
            </a:pPr>
            <a:r>
              <a:rPr lang="en-US" dirty="0"/>
              <a:t>Willingness to be flexible in response to co-coordinators</a:t>
            </a:r>
          </a:p>
          <a:p>
            <a:pPr lvl="2">
              <a:buFont typeface="Arial" panose="020B0604020202020204" pitchFamily="34" charset="0"/>
              <a:buChar char="•"/>
            </a:pPr>
            <a:r>
              <a:rPr lang="en-US" dirty="0"/>
              <a:t>Support </a:t>
            </a:r>
          </a:p>
          <a:p>
            <a:pPr lvl="3">
              <a:buFont typeface="Arial" panose="020B0604020202020204" pitchFamily="34" charset="0"/>
              <a:buChar char="•"/>
            </a:pPr>
            <a:r>
              <a:rPr lang="en-US" dirty="0"/>
              <a:t>Willingness to lend material support (time, money, energy) where it will help achieve the group goal </a:t>
            </a:r>
          </a:p>
          <a:p>
            <a:pPr lvl="2">
              <a:buFont typeface="Arial" panose="020B0604020202020204" pitchFamily="34" charset="0"/>
              <a:buChar char="•"/>
            </a:pPr>
            <a:r>
              <a:rPr lang="en-US" dirty="0"/>
              <a:t>Commitment </a:t>
            </a:r>
          </a:p>
          <a:p>
            <a:pPr lvl="3">
              <a:buFont typeface="Arial" panose="020B0604020202020204" pitchFamily="34" charset="0"/>
              <a:buChar char="•"/>
            </a:pPr>
            <a:r>
              <a:rPr lang="en-US" dirty="0"/>
              <a:t>Willingness to subordinate other important ends to the group’s goal(s)</a:t>
            </a:r>
          </a:p>
          <a:p>
            <a:pPr>
              <a:buFont typeface="Arial" panose="020B0604020202020204" pitchFamily="34" charset="0"/>
              <a:buChar char="•"/>
            </a:pPr>
            <a:r>
              <a:rPr lang="en-US" dirty="0"/>
              <a:t>These norms tend to produces biases in individuals’ reasoning and decision-making. The resulting reasoning is what we refer to as MC</a:t>
            </a:r>
          </a:p>
          <a:p>
            <a:endParaRPr lang="en-US" dirty="0"/>
          </a:p>
        </p:txBody>
      </p:sp>
    </p:spTree>
    <p:extLst>
      <p:ext uri="{BB962C8B-B14F-4D97-AF65-F5344CB8AC3E}">
        <p14:creationId xmlns:p14="http://schemas.microsoft.com/office/powerpoint/2010/main" val="426713815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7704-4EBB-924F-BD93-20F21A172FC2}"/>
              </a:ext>
            </a:extLst>
          </p:cNvPr>
          <p:cNvSpPr>
            <a:spLocks noGrp="1"/>
          </p:cNvSpPr>
          <p:nvPr>
            <p:ph type="title"/>
          </p:nvPr>
        </p:nvSpPr>
        <p:spPr/>
        <p:txBody>
          <a:bodyPr/>
          <a:lstStyle/>
          <a:p>
            <a:r>
              <a:rPr lang="en-US" dirty="0"/>
              <a:t>A2: More on the analogy to meshed networks</a:t>
            </a:r>
          </a:p>
        </p:txBody>
      </p:sp>
      <p:sp>
        <p:nvSpPr>
          <p:cNvPr id="3" name="Content Placeholder 2">
            <a:extLst>
              <a:ext uri="{FF2B5EF4-FFF2-40B4-BE49-F238E27FC236}">
                <a16:creationId xmlns:a16="http://schemas.microsoft.com/office/drawing/2014/main" id="{C3624C99-9358-DE40-AD5C-31F8C81EDC6A}"/>
              </a:ext>
            </a:extLst>
          </p:cNvPr>
          <p:cNvSpPr>
            <a:spLocks noGrp="1"/>
          </p:cNvSpPr>
          <p:nvPr>
            <p:ph idx="1"/>
          </p:nvPr>
        </p:nvSpPr>
        <p:spPr/>
        <p:txBody>
          <a:bodyPr/>
          <a:lstStyle/>
          <a:p>
            <a:pPr>
              <a:buFont typeface="Arial" panose="020B0604020202020204" pitchFamily="34" charset="0"/>
              <a:buChar char="•"/>
            </a:pPr>
            <a:r>
              <a:rPr lang="en-US" dirty="0"/>
              <a:t>The way in which meshing norms are instantiated among a group of individuals can strongly shape the meaning of information shared among and processed by the network. </a:t>
            </a:r>
          </a:p>
          <a:p>
            <a:pPr>
              <a:buFont typeface="Arial" panose="020B0604020202020204" pitchFamily="34" charset="0"/>
              <a:buChar char="•"/>
            </a:pPr>
            <a:r>
              <a:rPr lang="en-US" dirty="0"/>
              <a:t>As network protocols can shape and re-shape the information that passes through a network, so too can meshing norms shape the information that passes among users in a social network.</a:t>
            </a:r>
          </a:p>
          <a:p>
            <a:endParaRPr lang="en-US" dirty="0"/>
          </a:p>
          <a:p>
            <a:endParaRPr lang="en-US" dirty="0"/>
          </a:p>
        </p:txBody>
      </p:sp>
    </p:spTree>
    <p:extLst>
      <p:ext uri="{BB962C8B-B14F-4D97-AF65-F5344CB8AC3E}">
        <p14:creationId xmlns:p14="http://schemas.microsoft.com/office/powerpoint/2010/main" val="19481862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11E3-0ACD-DB49-876E-0225FE90A296}"/>
              </a:ext>
            </a:extLst>
          </p:cNvPr>
          <p:cNvSpPr>
            <a:spLocks noGrp="1"/>
          </p:cNvSpPr>
          <p:nvPr>
            <p:ph type="title"/>
          </p:nvPr>
        </p:nvSpPr>
        <p:spPr/>
        <p:txBody>
          <a:bodyPr/>
          <a:lstStyle/>
          <a:p>
            <a:r>
              <a:rPr lang="en-US" dirty="0"/>
              <a:t>A3: Cyber vulnerabilities created by MC</a:t>
            </a:r>
          </a:p>
        </p:txBody>
      </p:sp>
      <p:sp>
        <p:nvSpPr>
          <p:cNvPr id="3" name="Content Placeholder 2">
            <a:extLst>
              <a:ext uri="{FF2B5EF4-FFF2-40B4-BE49-F238E27FC236}">
                <a16:creationId xmlns:a16="http://schemas.microsoft.com/office/drawing/2014/main" id="{D9764F68-E445-D640-A8AE-B56617A974A7}"/>
              </a:ext>
            </a:extLst>
          </p:cNvPr>
          <p:cNvSpPr>
            <a:spLocks noGrp="1"/>
          </p:cNvSpPr>
          <p:nvPr>
            <p:ph idx="1"/>
          </p:nvPr>
        </p:nvSpPr>
        <p:spPr/>
        <p:txBody>
          <a:bodyPr/>
          <a:lstStyle/>
          <a:p>
            <a:pPr>
              <a:buFont typeface="Arial" panose="020B0604020202020204" pitchFamily="34" charset="0"/>
              <a:buChar char="•"/>
            </a:pPr>
            <a:r>
              <a:rPr lang="en-US" dirty="0"/>
              <a:t>Asset Management</a:t>
            </a:r>
          </a:p>
          <a:p>
            <a:pPr lvl="1">
              <a:buFont typeface="Arial" panose="020B0604020202020204" pitchFamily="34" charset="0"/>
              <a:buChar char="•"/>
            </a:pPr>
            <a:r>
              <a:rPr lang="en-US" dirty="0"/>
              <a:t>The data, </a:t>
            </a:r>
            <a:r>
              <a:rPr lang="en-US" i="1" dirty="0"/>
              <a:t>personnel</a:t>
            </a:r>
            <a:r>
              <a:rPr lang="en-US" dirty="0"/>
              <a:t>, devices …” (NIST cybersecurity framework) </a:t>
            </a:r>
          </a:p>
          <a:p>
            <a:pPr lvl="1"/>
            <a:endParaRPr lang="en-US" dirty="0"/>
          </a:p>
          <a:p>
            <a:pPr>
              <a:buFont typeface="Arial" panose="020B0604020202020204" pitchFamily="34" charset="0"/>
              <a:buChar char="•"/>
            </a:pPr>
            <a:r>
              <a:rPr lang="en-US" dirty="0"/>
              <a:t>To the extent cyber vulnerabilities can be generated through cognitive degradation, risk exists</a:t>
            </a:r>
          </a:p>
          <a:p>
            <a:r>
              <a:rPr lang="en-US" dirty="0"/>
              <a:t>  </a:t>
            </a:r>
          </a:p>
          <a:p>
            <a:pPr>
              <a:buFont typeface="Arial" panose="020B0604020202020204" pitchFamily="34" charset="0"/>
              <a:buChar char="•"/>
            </a:pPr>
            <a:r>
              <a:rPr lang="en-US" dirty="0"/>
              <a:t>Mitigation strategies</a:t>
            </a:r>
          </a:p>
          <a:p>
            <a:pPr lvl="1">
              <a:buFont typeface="Arial" panose="020B0604020202020204" pitchFamily="34" charset="0"/>
              <a:buChar char="•"/>
            </a:pPr>
            <a:r>
              <a:rPr lang="en-US" dirty="0"/>
              <a:t>Strengthening culture within organization to help combat association with hostile groups</a:t>
            </a:r>
          </a:p>
          <a:p>
            <a:endParaRPr lang="en-US" dirty="0"/>
          </a:p>
        </p:txBody>
      </p:sp>
    </p:spTree>
    <p:extLst>
      <p:ext uri="{BB962C8B-B14F-4D97-AF65-F5344CB8AC3E}">
        <p14:creationId xmlns:p14="http://schemas.microsoft.com/office/powerpoint/2010/main" val="195289208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FDA6-838A-D045-BA34-662EB910A392}"/>
              </a:ext>
            </a:extLst>
          </p:cNvPr>
          <p:cNvSpPr>
            <a:spLocks noGrp="1"/>
          </p:cNvSpPr>
          <p:nvPr>
            <p:ph type="title"/>
          </p:nvPr>
        </p:nvSpPr>
        <p:spPr/>
        <p:txBody>
          <a:bodyPr/>
          <a:lstStyle/>
          <a:p>
            <a:r>
              <a:rPr lang="en-US" dirty="0"/>
              <a:t>A4: Two types of human cognitive bias</a:t>
            </a:r>
          </a:p>
        </p:txBody>
      </p:sp>
      <p:sp>
        <p:nvSpPr>
          <p:cNvPr id="3" name="Content Placeholder 2">
            <a:extLst>
              <a:ext uri="{FF2B5EF4-FFF2-40B4-BE49-F238E27FC236}">
                <a16:creationId xmlns:a16="http://schemas.microsoft.com/office/drawing/2014/main" id="{56EDB484-6E5A-0E45-9026-0D63AD35D179}"/>
              </a:ext>
            </a:extLst>
          </p:cNvPr>
          <p:cNvSpPr>
            <a:spLocks noGrp="1"/>
          </p:cNvSpPr>
          <p:nvPr>
            <p:ph idx="1"/>
          </p:nvPr>
        </p:nvSpPr>
        <p:spPr/>
        <p:txBody>
          <a:bodyPr/>
          <a:lstStyle/>
          <a:p>
            <a:pPr>
              <a:buFont typeface="Arial" panose="020B0604020202020204" pitchFamily="34" charset="0"/>
              <a:buChar char="•"/>
            </a:pPr>
            <a:r>
              <a:rPr lang="en-US" dirty="0"/>
              <a:t>These apply even in the best circumstances</a:t>
            </a:r>
          </a:p>
          <a:p>
            <a:pPr lvl="1">
              <a:buFont typeface="Arial" panose="020B0604020202020204" pitchFamily="34" charset="0"/>
              <a:buChar char="•"/>
            </a:pPr>
            <a:r>
              <a:rPr lang="en-US" dirty="0"/>
              <a:t>Probably irreducible feature of human life </a:t>
            </a:r>
          </a:p>
          <a:p>
            <a:pPr lvl="2">
              <a:buFont typeface="Arial" panose="020B0604020202020204" pitchFamily="34" charset="0"/>
              <a:buChar char="•"/>
            </a:pPr>
            <a:r>
              <a:rPr lang="en-US" dirty="0"/>
              <a:t>We can make improvements on the margin </a:t>
            </a:r>
          </a:p>
          <a:p>
            <a:pPr>
              <a:buFont typeface="Arial" panose="020B0604020202020204" pitchFamily="34" charset="0"/>
              <a:buChar char="•"/>
            </a:pPr>
            <a:r>
              <a:rPr lang="en-US" dirty="0"/>
              <a:t>Judgment errors </a:t>
            </a:r>
          </a:p>
          <a:p>
            <a:pPr lvl="1">
              <a:buFont typeface="Arial" panose="020B0604020202020204" pitchFamily="34" charset="0"/>
              <a:buChar char="•"/>
            </a:pPr>
            <a:r>
              <a:rPr lang="en-US" dirty="0"/>
              <a:t>Errors that cause there to be a reduction in the fit between belief and world. </a:t>
            </a:r>
          </a:p>
          <a:p>
            <a:pPr lvl="2">
              <a:buFont typeface="Arial" panose="020B0604020202020204" pitchFamily="34" charset="0"/>
              <a:buChar char="•"/>
            </a:pPr>
            <a:r>
              <a:rPr lang="en-US" dirty="0"/>
              <a:t>Confirmation bias: regard evidence that matches world view more favorably than evidence which does not match their world view, even when the latter is stronger. </a:t>
            </a:r>
          </a:p>
          <a:p>
            <a:pPr>
              <a:buFont typeface="Arial" panose="020B0604020202020204" pitchFamily="34" charset="0"/>
              <a:buChar char="•"/>
            </a:pPr>
            <a:r>
              <a:rPr lang="en-US" dirty="0"/>
              <a:t>Preference errors </a:t>
            </a:r>
          </a:p>
          <a:p>
            <a:pPr lvl="1">
              <a:buFont typeface="Arial" panose="020B0604020202020204" pitchFamily="34" charset="0"/>
              <a:buChar char="•"/>
            </a:pPr>
            <a:r>
              <a:rPr lang="en-US" dirty="0"/>
              <a:t>Prospect theory: individuals have inconsistent desires about how the world should be. In this case, the bias leads individuals to fail to intend to make the world fit their desires.</a:t>
            </a:r>
          </a:p>
          <a:p>
            <a:endParaRPr lang="en-US" dirty="0"/>
          </a:p>
          <a:p>
            <a:br>
              <a:rPr lang="en-US" dirty="0"/>
            </a:br>
            <a:endParaRPr lang="en-US" dirty="0"/>
          </a:p>
          <a:p>
            <a:endParaRPr lang="en-US" dirty="0"/>
          </a:p>
          <a:p>
            <a:endParaRPr lang="en-US" dirty="0"/>
          </a:p>
        </p:txBody>
      </p:sp>
    </p:spTree>
    <p:extLst>
      <p:ext uri="{BB962C8B-B14F-4D97-AF65-F5344CB8AC3E}">
        <p14:creationId xmlns:p14="http://schemas.microsoft.com/office/powerpoint/2010/main" val="138252271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dirty="0"/>
              <a:t>Global Social Information </a:t>
            </a:r>
            <a:r>
              <a:rPr lang="fr" dirty="0" err="1"/>
              <a:t>Environment</a:t>
            </a:r>
            <a:r>
              <a:rPr lang="fr" dirty="0"/>
              <a:t> (GSIE) </a:t>
            </a:r>
            <a:r>
              <a:rPr lang="fr" dirty="0" err="1"/>
              <a:t>is</a:t>
            </a:r>
            <a:r>
              <a:rPr lang="fr" dirty="0"/>
              <a:t> … </a:t>
            </a:r>
            <a:br>
              <a:rPr lang="fr" sz="3200" dirty="0"/>
            </a:br>
            <a:br>
              <a:rPr lang="fr" sz="3200" dirty="0"/>
            </a:br>
            <a:endParaRPr lang="en-US" sz="3200" dirty="0"/>
          </a:p>
        </p:txBody>
      </p:sp>
      <p:sp>
        <p:nvSpPr>
          <p:cNvPr id="10" name="Rectangle 9"/>
          <p:cNvSpPr/>
          <p:nvPr/>
        </p:nvSpPr>
        <p:spPr bwMode="auto">
          <a:xfrm>
            <a:off x="6607834" y="4744528"/>
            <a:ext cx="1690347" cy="58659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3" name="Diagram 2">
            <a:extLst>
              <a:ext uri="{FF2B5EF4-FFF2-40B4-BE49-F238E27FC236}">
                <a16:creationId xmlns:a16="http://schemas.microsoft.com/office/drawing/2014/main" id="{034528AD-1BCB-AE4D-A010-B50ECBCC96E9}"/>
              </a:ext>
            </a:extLst>
          </p:cNvPr>
          <p:cNvGraphicFramePr/>
          <p:nvPr>
            <p:extLst>
              <p:ext uri="{D42A27DB-BD31-4B8C-83A1-F6EECF244321}">
                <p14:modId xmlns:p14="http://schemas.microsoft.com/office/powerpoint/2010/main" val="3762132354"/>
              </p:ext>
            </p:extLst>
          </p:nvPr>
        </p:nvGraphicFramePr>
        <p:xfrm>
          <a:off x="547008" y="1175657"/>
          <a:ext cx="8466364" cy="4588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88124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Human-centric cyber vulnerabilities resulting...</a:t>
            </a:r>
            <a:br>
              <a:rPr lang="en-US" dirty="0"/>
            </a:br>
            <a:br>
              <a:rPr lang="en-US" dirty="0"/>
            </a:br>
            <a:endParaRPr lang="en-US" sz="3200" dirty="0"/>
          </a:p>
        </p:txBody>
      </p:sp>
      <p:sp>
        <p:nvSpPr>
          <p:cNvPr id="10" name="Rectangle 9"/>
          <p:cNvSpPr/>
          <p:nvPr/>
        </p:nvSpPr>
        <p:spPr bwMode="auto">
          <a:xfrm>
            <a:off x="6607834" y="4744528"/>
            <a:ext cx="1690347" cy="58659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6" name="Diagram 5">
            <a:extLst>
              <a:ext uri="{FF2B5EF4-FFF2-40B4-BE49-F238E27FC236}">
                <a16:creationId xmlns:a16="http://schemas.microsoft.com/office/drawing/2014/main" id="{75B0E754-EF85-804B-B6C7-21411E0136E7}"/>
              </a:ext>
            </a:extLst>
          </p:cNvPr>
          <p:cNvGraphicFramePr/>
          <p:nvPr>
            <p:extLst>
              <p:ext uri="{D42A27DB-BD31-4B8C-83A1-F6EECF244321}">
                <p14:modId xmlns:p14="http://schemas.microsoft.com/office/powerpoint/2010/main" val="2799638929"/>
              </p:ext>
            </p:extLst>
          </p:nvPr>
        </p:nvGraphicFramePr>
        <p:xfrm>
          <a:off x="573087" y="1175656"/>
          <a:ext cx="8423956" cy="475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6006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these dynamics playing out? </a:t>
            </a:r>
            <a:br>
              <a:rPr lang="en-US" sz="3200" dirty="0"/>
            </a:br>
            <a:br>
              <a:rPr lang="en-US" sz="3200" dirty="0"/>
            </a:br>
            <a:endParaRPr lang="en-US" sz="3200" dirty="0"/>
          </a:p>
        </p:txBody>
      </p:sp>
      <p:sp>
        <p:nvSpPr>
          <p:cNvPr id="3" name="Content Placeholder 2"/>
          <p:cNvSpPr>
            <a:spLocks noGrp="1"/>
          </p:cNvSpPr>
          <p:nvPr>
            <p:ph idx="1"/>
          </p:nvPr>
        </p:nvSpPr>
        <p:spPr>
          <a:xfrm>
            <a:off x="509589" y="1054100"/>
            <a:ext cx="7788592" cy="5022850"/>
          </a:xfrm>
        </p:spPr>
        <p:txBody>
          <a:bodyPr/>
          <a:lstStyle/>
          <a:p>
            <a:pPr marL="457200"/>
            <a:endParaRPr lang="en-US" sz="3200" dirty="0"/>
          </a:p>
          <a:p>
            <a:pPr marL="457200" algn="just"/>
            <a:endParaRPr lang="en-US" sz="3200" dirty="0"/>
          </a:p>
        </p:txBody>
      </p:sp>
      <p:sp>
        <p:nvSpPr>
          <p:cNvPr id="10" name="Rectangle 9"/>
          <p:cNvSpPr/>
          <p:nvPr/>
        </p:nvSpPr>
        <p:spPr bwMode="auto">
          <a:xfrm>
            <a:off x="6607834" y="4744528"/>
            <a:ext cx="1690347" cy="58659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7" name="Diagram 6">
            <a:extLst>
              <a:ext uri="{FF2B5EF4-FFF2-40B4-BE49-F238E27FC236}">
                <a16:creationId xmlns:a16="http://schemas.microsoft.com/office/drawing/2014/main" id="{B09AF1DA-FBA3-B04A-80BA-E3EAE79F6D93}"/>
              </a:ext>
            </a:extLst>
          </p:cNvPr>
          <p:cNvGraphicFramePr/>
          <p:nvPr>
            <p:extLst>
              <p:ext uri="{D42A27DB-BD31-4B8C-83A1-F6EECF244321}">
                <p14:modId xmlns:p14="http://schemas.microsoft.com/office/powerpoint/2010/main" val="1361625762"/>
              </p:ext>
            </p:extLst>
          </p:nvPr>
        </p:nvGraphicFramePr>
        <p:xfrm>
          <a:off x="509589" y="1231900"/>
          <a:ext cx="8431211"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079572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E9FC-2397-3244-B8CF-7DD6BB6DE144}"/>
              </a:ext>
            </a:extLst>
          </p:cNvPr>
          <p:cNvSpPr>
            <a:spLocks noGrp="1"/>
          </p:cNvSpPr>
          <p:nvPr>
            <p:ph type="title"/>
          </p:nvPr>
        </p:nvSpPr>
        <p:spPr>
          <a:xfrm>
            <a:off x="682625" y="419100"/>
            <a:ext cx="7888288" cy="954088"/>
          </a:xfrm>
        </p:spPr>
        <p:txBody>
          <a:bodyPr/>
          <a:lstStyle/>
          <a:p>
            <a:r>
              <a:rPr lang="en-US"/>
              <a:t>SNS platform moderation as our point of leverage</a:t>
            </a:r>
            <a:br>
              <a:rPr lang="en-US"/>
            </a:br>
            <a:endParaRPr lang="en-US" dirty="0"/>
          </a:p>
        </p:txBody>
      </p:sp>
      <p:sp>
        <p:nvSpPr>
          <p:cNvPr id="3" name="Content Placeholder 2">
            <a:extLst>
              <a:ext uri="{FF2B5EF4-FFF2-40B4-BE49-F238E27FC236}">
                <a16:creationId xmlns:a16="http://schemas.microsoft.com/office/drawing/2014/main" id="{374B3AE9-4F63-AA4B-8A08-C7195ED2CED1}"/>
              </a:ext>
            </a:extLst>
          </p:cNvPr>
          <p:cNvSpPr>
            <a:spLocks noGrp="1"/>
          </p:cNvSpPr>
          <p:nvPr>
            <p:ph idx="1"/>
          </p:nvPr>
        </p:nvSpPr>
        <p:spPr>
          <a:xfrm>
            <a:off x="509588" y="1525588"/>
            <a:ext cx="8086725" cy="4551362"/>
          </a:xfrm>
        </p:spPr>
        <p:txBody>
          <a:bodyPr/>
          <a:lstStyle/>
          <a:p>
            <a:pPr>
              <a:buFont typeface="Arial" panose="020B0604020202020204" pitchFamily="34" charset="0"/>
              <a:buChar char="•"/>
            </a:pPr>
            <a:r>
              <a:rPr lang="en-US" dirty="0"/>
              <a:t>Widespread dissatisfaction with SNS</a:t>
            </a:r>
          </a:p>
          <a:p>
            <a:pPr lvl="1">
              <a:buFont typeface="Arial" panose="020B0604020202020204" pitchFamily="34" charset="0"/>
              <a:buChar char="•"/>
            </a:pPr>
            <a:r>
              <a:rPr lang="en-US" dirty="0"/>
              <a:t>Awareness of the political, social, and economic costs of harassment, fake news, and otherwise anti-social content and behavior </a:t>
            </a:r>
          </a:p>
          <a:p>
            <a:pPr lvl="1">
              <a:buFont typeface="Arial" panose="020B0604020202020204" pitchFamily="34" charset="0"/>
              <a:buChar char="•"/>
            </a:pPr>
            <a:r>
              <a:rPr lang="en-US" dirty="0"/>
              <a:t>Platforms are under pressure to limit the creation, spread, and influence of “toxic” content</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5BAF3E63-0709-5E4F-B53B-4A116C6A91E8}"/>
              </a:ext>
            </a:extLst>
          </p:cNvPr>
          <p:cNvPicPr>
            <a:picLocks noChangeAspect="1"/>
          </p:cNvPicPr>
          <p:nvPr/>
        </p:nvPicPr>
        <p:blipFill>
          <a:blip r:embed="rId3"/>
          <a:stretch>
            <a:fillRect/>
          </a:stretch>
        </p:blipFill>
        <p:spPr>
          <a:xfrm>
            <a:off x="2632307" y="3265714"/>
            <a:ext cx="3988923" cy="2754086"/>
          </a:xfrm>
          <a:prstGeom prst="rect">
            <a:avLst/>
          </a:prstGeom>
        </p:spPr>
      </p:pic>
    </p:spTree>
    <p:extLst>
      <p:ext uri="{BB962C8B-B14F-4D97-AF65-F5344CB8AC3E}">
        <p14:creationId xmlns:p14="http://schemas.microsoft.com/office/powerpoint/2010/main" val="384730261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80F11C-CC7E-7440-A0E4-4CF19E8AD10B}"/>
              </a:ext>
            </a:extLst>
          </p:cNvPr>
          <p:cNvSpPr>
            <a:spLocks noGrp="1"/>
          </p:cNvSpPr>
          <p:nvPr>
            <p:ph type="title"/>
          </p:nvPr>
        </p:nvSpPr>
        <p:spPr>
          <a:xfrm>
            <a:off x="482600" y="640080"/>
            <a:ext cx="2322320" cy="5613236"/>
          </a:xfrm>
        </p:spPr>
        <p:txBody>
          <a:bodyPr anchor="ctr">
            <a:normAutofit/>
          </a:bodyPr>
          <a:lstStyle/>
          <a:p>
            <a:r>
              <a:rPr lang="en-US">
                <a:solidFill>
                  <a:srgbClr val="FFFFFF"/>
                </a:solidFill>
              </a:rPr>
              <a:t>Conventional Approach to SNS Moderation</a:t>
            </a:r>
            <a:br>
              <a:rPr lang="en-US">
                <a:solidFill>
                  <a:srgbClr val="FFFFFF"/>
                </a:solidFill>
              </a:rPr>
            </a:b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AF574334-FA38-704D-A35D-F3880335C2EE}"/>
              </a:ext>
            </a:extLst>
          </p:cNvPr>
          <p:cNvSpPr>
            <a:spLocks noGrp="1"/>
          </p:cNvSpPr>
          <p:nvPr>
            <p:ph idx="1"/>
          </p:nvPr>
        </p:nvSpPr>
        <p:spPr>
          <a:xfrm>
            <a:off x="3524863" y="1069520"/>
            <a:ext cx="5136536" cy="2055445"/>
          </a:xfrm>
        </p:spPr>
        <p:txBody>
          <a:bodyPr anchor="ctr">
            <a:normAutofit lnSpcReduction="10000"/>
          </a:bodyPr>
          <a:lstStyle/>
          <a:p>
            <a:pPr>
              <a:lnSpc>
                <a:spcPct val="90000"/>
              </a:lnSpc>
              <a:buFont typeface="Arial" panose="020B0604020202020204" pitchFamily="34" charset="0"/>
              <a:buChar char="•"/>
            </a:pPr>
            <a:r>
              <a:rPr lang="en-US" sz="1600" dirty="0"/>
              <a:t>Designed around individual-level interventions. </a:t>
            </a:r>
          </a:p>
          <a:p>
            <a:pPr marL="0" indent="0">
              <a:lnSpc>
                <a:spcPct val="90000"/>
              </a:lnSpc>
            </a:pPr>
            <a:endParaRPr lang="en-US" sz="1600" dirty="0"/>
          </a:p>
          <a:p>
            <a:pPr lvl="2">
              <a:lnSpc>
                <a:spcPct val="90000"/>
              </a:lnSpc>
              <a:buFont typeface="Arial" panose="020B0604020202020204" pitchFamily="34" charset="0"/>
              <a:buChar char="•"/>
            </a:pPr>
            <a:r>
              <a:rPr lang="en-US" sz="1600" dirty="0"/>
              <a:t>Goal: improve individual cognition by reducing biases and improving decision-making </a:t>
            </a:r>
          </a:p>
          <a:p>
            <a:pPr marL="168275" lvl="1" indent="0">
              <a:lnSpc>
                <a:spcPct val="90000"/>
              </a:lnSpc>
            </a:pPr>
            <a:endParaRPr lang="en-US" sz="1600" dirty="0"/>
          </a:p>
          <a:p>
            <a:pPr>
              <a:lnSpc>
                <a:spcPct val="90000"/>
              </a:lnSpc>
              <a:buFont typeface="Arial" panose="020B0604020202020204" pitchFamily="34" charset="0"/>
              <a:buChar char="•"/>
            </a:pPr>
            <a:r>
              <a:rPr lang="en-US" sz="1600" dirty="0"/>
              <a:t>Actions: Flagging, rating, muting, blocking</a:t>
            </a:r>
          </a:p>
          <a:p>
            <a:pPr marL="509588" lvl="2" indent="0">
              <a:lnSpc>
                <a:spcPct val="90000"/>
              </a:lnSpc>
              <a:buNone/>
            </a:pPr>
            <a:r>
              <a:rPr lang="en-US" sz="1600" dirty="0"/>
              <a:t> </a:t>
            </a:r>
          </a:p>
          <a:p>
            <a:pPr marL="0" indent="0">
              <a:lnSpc>
                <a:spcPct val="90000"/>
              </a:lnSpc>
            </a:pPr>
            <a:endParaRPr lang="en-US" sz="1600" dirty="0"/>
          </a:p>
          <a:p>
            <a:pPr>
              <a:lnSpc>
                <a:spcPct val="90000"/>
              </a:lnSpc>
              <a:buFont typeface="Arial" panose="020B0604020202020204" pitchFamily="34" charset="0"/>
              <a:buChar char="•"/>
            </a:pPr>
            <a:r>
              <a:rPr lang="en-US" sz="1600" dirty="0"/>
              <a:t>Current, ongoing practice at SNS</a:t>
            </a:r>
          </a:p>
          <a:p>
            <a:pPr>
              <a:lnSpc>
                <a:spcPct val="90000"/>
              </a:lnSpc>
            </a:pPr>
            <a:endParaRPr lang="en-US" sz="900" dirty="0"/>
          </a:p>
        </p:txBody>
      </p:sp>
      <p:pic>
        <p:nvPicPr>
          <p:cNvPr id="5" name="Picture 4">
            <a:extLst>
              <a:ext uri="{FF2B5EF4-FFF2-40B4-BE49-F238E27FC236}">
                <a16:creationId xmlns:a16="http://schemas.microsoft.com/office/drawing/2014/main" id="{9AB9659D-145F-2F40-A23A-71B2BBA64D88}"/>
              </a:ext>
            </a:extLst>
          </p:cNvPr>
          <p:cNvPicPr>
            <a:picLocks noChangeAspect="1"/>
          </p:cNvPicPr>
          <p:nvPr/>
        </p:nvPicPr>
        <p:blipFill>
          <a:blip r:embed="rId2"/>
          <a:stretch>
            <a:fillRect/>
          </a:stretch>
        </p:blipFill>
        <p:spPr>
          <a:xfrm>
            <a:off x="3490722" y="3733035"/>
            <a:ext cx="5170677" cy="1862699"/>
          </a:xfrm>
          <a:prstGeom prst="rect">
            <a:avLst/>
          </a:prstGeom>
        </p:spPr>
      </p:pic>
    </p:spTree>
    <p:extLst>
      <p:ext uri="{BB962C8B-B14F-4D97-AF65-F5344CB8AC3E}">
        <p14:creationId xmlns:p14="http://schemas.microsoft.com/office/powerpoint/2010/main" val="93574157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8F85-885C-BF4D-9ED6-EDB9506A7F7F}"/>
              </a:ext>
            </a:extLst>
          </p:cNvPr>
          <p:cNvSpPr>
            <a:spLocks noGrp="1"/>
          </p:cNvSpPr>
          <p:nvPr>
            <p:ph type="title"/>
          </p:nvPr>
        </p:nvSpPr>
        <p:spPr/>
        <p:txBody>
          <a:bodyPr/>
          <a:lstStyle/>
          <a:p>
            <a:r>
              <a:rPr lang="en-US" dirty="0"/>
              <a:t>Conventional Approach to SNS Moderation </a:t>
            </a:r>
            <a:br>
              <a:rPr lang="en-US" dirty="0"/>
            </a:br>
            <a:br>
              <a:rPr lang="en-US" dirty="0"/>
            </a:br>
            <a:endParaRPr lang="en-US" dirty="0"/>
          </a:p>
        </p:txBody>
      </p:sp>
      <p:graphicFrame>
        <p:nvGraphicFramePr>
          <p:cNvPr id="7" name="Content Placeholder 6">
            <a:extLst>
              <a:ext uri="{FF2B5EF4-FFF2-40B4-BE49-F238E27FC236}">
                <a16:creationId xmlns:a16="http://schemas.microsoft.com/office/drawing/2014/main" id="{72927648-D509-BA42-B176-F43BC6C481BE}"/>
              </a:ext>
            </a:extLst>
          </p:cNvPr>
          <p:cNvGraphicFramePr>
            <a:graphicFrameLocks noGrp="1"/>
          </p:cNvGraphicFramePr>
          <p:nvPr>
            <p:ph idx="1"/>
            <p:extLst>
              <p:ext uri="{D42A27DB-BD31-4B8C-83A1-F6EECF244321}">
                <p14:modId xmlns:p14="http://schemas.microsoft.com/office/powerpoint/2010/main" val="665685329"/>
              </p:ext>
            </p:extLst>
          </p:nvPr>
        </p:nvGraphicFramePr>
        <p:xfrm>
          <a:off x="509588" y="1525588"/>
          <a:ext cx="8086725" cy="455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40510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2654-F21A-8649-9651-9FCBA6172CAF}"/>
              </a:ext>
            </a:extLst>
          </p:cNvPr>
          <p:cNvSpPr>
            <a:spLocks noGrp="1"/>
          </p:cNvSpPr>
          <p:nvPr>
            <p:ph type="title"/>
          </p:nvPr>
        </p:nvSpPr>
        <p:spPr/>
        <p:txBody>
          <a:bodyPr/>
          <a:lstStyle/>
          <a:p>
            <a:r>
              <a:rPr lang="en-US" dirty="0"/>
              <a:t>Three Types of Individual-Level Nudges</a:t>
            </a: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45926D28-8457-FA45-B29A-1A26DA39249F}"/>
              </a:ext>
            </a:extLst>
          </p:cNvPr>
          <p:cNvGraphicFramePr>
            <a:graphicFrameLocks noGrp="1"/>
          </p:cNvGraphicFramePr>
          <p:nvPr>
            <p:ph idx="1"/>
            <p:extLst>
              <p:ext uri="{D42A27DB-BD31-4B8C-83A1-F6EECF244321}">
                <p14:modId xmlns:p14="http://schemas.microsoft.com/office/powerpoint/2010/main" val="1913139989"/>
              </p:ext>
            </p:extLst>
          </p:nvPr>
        </p:nvGraphicFramePr>
        <p:xfrm>
          <a:off x="509588" y="1525588"/>
          <a:ext cx="8086724" cy="4206240"/>
        </p:xfrm>
        <a:graphic>
          <a:graphicData uri="http://schemas.openxmlformats.org/drawingml/2006/table">
            <a:tbl>
              <a:tblPr firstRow="1" bandRow="1">
                <a:tableStyleId>{5C22544A-7EE6-4342-B048-85BDC9FD1C3A}</a:tableStyleId>
              </a:tblPr>
              <a:tblGrid>
                <a:gridCol w="2021681">
                  <a:extLst>
                    <a:ext uri="{9D8B030D-6E8A-4147-A177-3AD203B41FA5}">
                      <a16:colId xmlns:a16="http://schemas.microsoft.com/office/drawing/2014/main" val="1700593330"/>
                    </a:ext>
                  </a:extLst>
                </a:gridCol>
                <a:gridCol w="2021681">
                  <a:extLst>
                    <a:ext uri="{9D8B030D-6E8A-4147-A177-3AD203B41FA5}">
                      <a16:colId xmlns:a16="http://schemas.microsoft.com/office/drawing/2014/main" val="482834131"/>
                    </a:ext>
                  </a:extLst>
                </a:gridCol>
                <a:gridCol w="2021681">
                  <a:extLst>
                    <a:ext uri="{9D8B030D-6E8A-4147-A177-3AD203B41FA5}">
                      <a16:colId xmlns:a16="http://schemas.microsoft.com/office/drawing/2014/main" val="2783102949"/>
                    </a:ext>
                  </a:extLst>
                </a:gridCol>
                <a:gridCol w="2021681">
                  <a:extLst>
                    <a:ext uri="{9D8B030D-6E8A-4147-A177-3AD203B41FA5}">
                      <a16:colId xmlns:a16="http://schemas.microsoft.com/office/drawing/2014/main" val="3118356931"/>
                    </a:ext>
                  </a:extLst>
                </a:gridCol>
              </a:tblGrid>
              <a:tr h="370840">
                <a:tc>
                  <a:txBody>
                    <a:bodyPr/>
                    <a:lstStyle/>
                    <a:p>
                      <a:r>
                        <a:rPr lang="en-US" dirty="0"/>
                        <a:t>Nudge type</a:t>
                      </a:r>
                    </a:p>
                  </a:txBody>
                  <a:tcPr/>
                </a:tc>
                <a:tc>
                  <a:txBody>
                    <a:bodyPr/>
                    <a:lstStyle/>
                    <a:p>
                      <a:r>
                        <a:rPr lang="en-US" dirty="0"/>
                        <a:t>Example</a:t>
                      </a:r>
                    </a:p>
                  </a:txBody>
                  <a:tcPr/>
                </a:tc>
                <a:tc>
                  <a:txBody>
                    <a:bodyPr/>
                    <a:lstStyle/>
                    <a:p>
                      <a:r>
                        <a:rPr lang="en-US" dirty="0"/>
                        <a:t>Cognitive effect</a:t>
                      </a:r>
                    </a:p>
                  </a:txBody>
                  <a:tcPr/>
                </a:tc>
                <a:tc>
                  <a:txBody>
                    <a:bodyPr/>
                    <a:lstStyle/>
                    <a:p>
                      <a:r>
                        <a:rPr lang="en-US" dirty="0"/>
                        <a:t>Normative contestability</a:t>
                      </a:r>
                    </a:p>
                  </a:txBody>
                  <a:tcPr/>
                </a:tc>
                <a:extLst>
                  <a:ext uri="{0D108BD9-81ED-4DB2-BD59-A6C34878D82A}">
                    <a16:rowId xmlns:a16="http://schemas.microsoft.com/office/drawing/2014/main" val="1274106850"/>
                  </a:ext>
                </a:extLst>
              </a:tr>
              <a:tr h="370840">
                <a:tc>
                  <a:txBody>
                    <a:bodyPr/>
                    <a:lstStyle/>
                    <a:p>
                      <a:r>
                        <a:rPr lang="en-US" dirty="0"/>
                        <a:t>Informational</a:t>
                      </a:r>
                    </a:p>
                  </a:txBody>
                  <a:tcPr/>
                </a:tc>
                <a:tc>
                  <a:txBody>
                    <a:bodyPr/>
                    <a:lstStyle/>
                    <a:p>
                      <a:r>
                        <a:rPr lang="en-US" dirty="0"/>
                        <a:t>Google Maps</a:t>
                      </a:r>
                    </a:p>
                  </a:txBody>
                  <a:tcPr/>
                </a:tc>
                <a:tc>
                  <a:txBody>
                    <a:bodyPr/>
                    <a:lstStyle/>
                    <a:p>
                      <a:r>
                        <a:rPr lang="en-US" dirty="0"/>
                        <a:t>Adds info about which individual reasons</a:t>
                      </a:r>
                    </a:p>
                  </a:txBody>
                  <a:tcPr/>
                </a:tc>
                <a:tc>
                  <a:txBody>
                    <a:bodyPr/>
                    <a:lstStyle/>
                    <a:p>
                      <a:r>
                        <a:rPr lang="en-US" dirty="0"/>
                        <a:t>Low</a:t>
                      </a:r>
                    </a:p>
                  </a:txBody>
                  <a:tcPr/>
                </a:tc>
                <a:extLst>
                  <a:ext uri="{0D108BD9-81ED-4DB2-BD59-A6C34878D82A}">
                    <a16:rowId xmlns:a16="http://schemas.microsoft.com/office/drawing/2014/main" val="1608389571"/>
                  </a:ext>
                </a:extLst>
              </a:tr>
              <a:tr h="370840">
                <a:tc>
                  <a:txBody>
                    <a:bodyPr/>
                    <a:lstStyle/>
                    <a:p>
                      <a:r>
                        <a:rPr lang="en-US" dirty="0"/>
                        <a:t>Salience-exploiting</a:t>
                      </a:r>
                    </a:p>
                  </a:txBody>
                  <a:tcPr/>
                </a:tc>
                <a:tc>
                  <a:txBody>
                    <a:bodyPr/>
                    <a:lstStyle/>
                    <a:p>
                      <a:r>
                        <a:rPr lang="en-US" dirty="0"/>
                        <a:t>Thermostat that shows energy usage</a:t>
                      </a:r>
                    </a:p>
                  </a:txBody>
                  <a:tcPr/>
                </a:tc>
                <a:tc>
                  <a:txBody>
                    <a:bodyPr/>
                    <a:lstStyle/>
                    <a:p>
                      <a:r>
                        <a:rPr lang="en-US" dirty="0"/>
                        <a:t>Forces individual to grapple with salient fact </a:t>
                      </a:r>
                    </a:p>
                    <a:p>
                      <a:endParaRPr lang="en-US" dirty="0"/>
                    </a:p>
                    <a:p>
                      <a:r>
                        <a:rPr lang="en-US" dirty="0"/>
                        <a:t>E.g., that they are using a </a:t>
                      </a:r>
                      <a:r>
                        <a:rPr lang="en-US" i="1" dirty="0"/>
                        <a:t>ton</a:t>
                      </a:r>
                      <a:r>
                        <a:rPr lang="en-US" dirty="0"/>
                        <a:t> of energy</a:t>
                      </a:r>
                    </a:p>
                  </a:txBody>
                  <a:tcPr/>
                </a:tc>
                <a:tc>
                  <a:txBody>
                    <a:bodyPr/>
                    <a:lstStyle/>
                    <a:p>
                      <a:r>
                        <a:rPr lang="en-US" dirty="0"/>
                        <a:t>Medium</a:t>
                      </a:r>
                    </a:p>
                  </a:txBody>
                  <a:tcPr/>
                </a:tc>
                <a:extLst>
                  <a:ext uri="{0D108BD9-81ED-4DB2-BD59-A6C34878D82A}">
                    <a16:rowId xmlns:a16="http://schemas.microsoft.com/office/drawing/2014/main" val="976437475"/>
                  </a:ext>
                </a:extLst>
              </a:tr>
              <a:tr h="370840">
                <a:tc>
                  <a:txBody>
                    <a:bodyPr/>
                    <a:lstStyle/>
                    <a:p>
                      <a:r>
                        <a:rPr lang="en-US" dirty="0"/>
                        <a:t>Bias-exploiting</a:t>
                      </a:r>
                    </a:p>
                  </a:txBody>
                  <a:tcPr/>
                </a:tc>
                <a:tc>
                  <a:txBody>
                    <a:bodyPr/>
                    <a:lstStyle/>
                    <a:p>
                      <a:r>
                        <a:rPr lang="en-US" dirty="0"/>
                        <a:t>Graphic warnings on cigarette packs</a:t>
                      </a:r>
                    </a:p>
                  </a:txBody>
                  <a:tcPr/>
                </a:tc>
                <a:tc>
                  <a:txBody>
                    <a:bodyPr/>
                    <a:lstStyle/>
                    <a:p>
                      <a:r>
                        <a:rPr lang="en-US" dirty="0"/>
                        <a:t>Covertly motivates action or reasoning</a:t>
                      </a:r>
                    </a:p>
                  </a:txBody>
                  <a:tcPr/>
                </a:tc>
                <a:tc>
                  <a:txBody>
                    <a:bodyPr/>
                    <a:lstStyle/>
                    <a:p>
                      <a:r>
                        <a:rPr lang="en-US" dirty="0"/>
                        <a:t>High</a:t>
                      </a:r>
                    </a:p>
                  </a:txBody>
                  <a:tcPr/>
                </a:tc>
                <a:extLst>
                  <a:ext uri="{0D108BD9-81ED-4DB2-BD59-A6C34878D82A}">
                    <a16:rowId xmlns:a16="http://schemas.microsoft.com/office/drawing/2014/main" val="3492371963"/>
                  </a:ext>
                </a:extLst>
              </a:tr>
            </a:tbl>
          </a:graphicData>
        </a:graphic>
      </p:graphicFrame>
    </p:spTree>
    <p:extLst>
      <p:ext uri="{BB962C8B-B14F-4D97-AF65-F5344CB8AC3E}">
        <p14:creationId xmlns:p14="http://schemas.microsoft.com/office/powerpoint/2010/main" val="3142513657"/>
      </p:ext>
    </p:extLst>
  </p:cSld>
  <p:clrMapOvr>
    <a:masterClrMapping/>
  </p:clrMapOvr>
  <p:transition spd="slow">
    <p:wipe/>
  </p:transition>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2298</Words>
  <Application>Microsoft Macintosh PowerPoint</Application>
  <PresentationFormat>On-screen Show (4:3)</PresentationFormat>
  <Paragraphs>336</Paragraphs>
  <Slides>27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Gill Sans MT</vt:lpstr>
      <vt:lpstr>Default Design</vt:lpstr>
      <vt:lpstr>Content Moderation and the Problem of Meshed Cognition</vt:lpstr>
      <vt:lpstr>What does optimal cognitive performance look like? </vt:lpstr>
      <vt:lpstr>Global Social Information Environment (GSIE) is …   </vt:lpstr>
      <vt:lpstr>Human-centric cyber vulnerabilities resulting...  </vt:lpstr>
      <vt:lpstr>Where are these dynamics playing out?   </vt:lpstr>
      <vt:lpstr>SNS platform moderation as our point of leverage </vt:lpstr>
      <vt:lpstr>Conventional Approach to SNS Moderation  </vt:lpstr>
      <vt:lpstr>Conventional Approach to SNS Moderation   </vt:lpstr>
      <vt:lpstr>Three Types of Individual-Level Nudges  </vt:lpstr>
      <vt:lpstr>The Problem with the Conventional Approach    </vt:lpstr>
      <vt:lpstr>Our proposal: Moderate Meshed Cognition</vt:lpstr>
      <vt:lpstr>Is MC new?</vt:lpstr>
      <vt:lpstr>Meshed Cognition</vt:lpstr>
      <vt:lpstr>How do these group “think”? </vt:lpstr>
      <vt:lpstr>Analog to Meshed Wireless Networks  </vt:lpstr>
      <vt:lpstr>Hypothesis: Meshed Cognition</vt:lpstr>
      <vt:lpstr>How MC Flourishes on SNS  </vt:lpstr>
      <vt:lpstr>How MC Flourishes on SNS   </vt:lpstr>
      <vt:lpstr>MC Defeats Current Moderation Strategies   </vt:lpstr>
      <vt:lpstr>Research Opportunities and Questions</vt:lpstr>
      <vt:lpstr>Research Opportunities and Questions</vt:lpstr>
      <vt:lpstr> </vt:lpstr>
      <vt:lpstr>PowerPoint Presentation</vt:lpstr>
      <vt:lpstr>A1: The three norms of MC (Meshing Norms)</vt:lpstr>
      <vt:lpstr>A2: More on the analogy to meshed networks</vt:lpstr>
      <vt:lpstr>A3: Cyber vulnerabilities created by MC</vt:lpstr>
      <vt:lpstr>A4: Two types of human cognitive bias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Moderation and the Problem of Meshed Cognition</dc:title>
  <dc:creator>Adam Hill</dc:creator>
  <cp:lastModifiedBy>Adam Hill</cp:lastModifiedBy>
  <cp:revision>18</cp:revision>
  <dcterms:created xsi:type="dcterms:W3CDTF">2019-05-05T05:17:47Z</dcterms:created>
  <dcterms:modified xsi:type="dcterms:W3CDTF">2019-05-05T22:31:19Z</dcterms:modified>
</cp:coreProperties>
</file>