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306" r:id="rId2"/>
    <p:sldId id="307" r:id="rId3"/>
    <p:sldId id="361" r:id="rId4"/>
    <p:sldId id="308" r:id="rId5"/>
    <p:sldId id="309" r:id="rId6"/>
    <p:sldId id="353" r:id="rId7"/>
    <p:sldId id="362" r:id="rId8"/>
    <p:sldId id="310" r:id="rId9"/>
    <p:sldId id="311" r:id="rId10"/>
    <p:sldId id="312" r:id="rId11"/>
    <p:sldId id="313" r:id="rId12"/>
    <p:sldId id="314" r:id="rId13"/>
    <p:sldId id="349" r:id="rId14"/>
    <p:sldId id="315" r:id="rId15"/>
    <p:sldId id="351" r:id="rId16"/>
    <p:sldId id="350" r:id="rId17"/>
    <p:sldId id="352" r:id="rId18"/>
    <p:sldId id="354" r:id="rId19"/>
    <p:sldId id="355" r:id="rId20"/>
    <p:sldId id="316" r:id="rId21"/>
    <p:sldId id="325" r:id="rId22"/>
    <p:sldId id="317" r:id="rId23"/>
    <p:sldId id="346" r:id="rId24"/>
    <p:sldId id="318" r:id="rId25"/>
    <p:sldId id="319" r:id="rId26"/>
    <p:sldId id="357" r:id="rId27"/>
    <p:sldId id="356" r:id="rId28"/>
    <p:sldId id="347" r:id="rId29"/>
    <p:sldId id="321" r:id="rId30"/>
    <p:sldId id="322" r:id="rId31"/>
    <p:sldId id="358" r:id="rId32"/>
    <p:sldId id="323" r:id="rId33"/>
    <p:sldId id="326" r:id="rId34"/>
    <p:sldId id="324" r:id="rId35"/>
    <p:sldId id="360" r:id="rId36"/>
    <p:sldId id="363" r:id="rId37"/>
    <p:sldId id="327" r:id="rId38"/>
    <p:sldId id="320"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2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4" autoAdjust="0"/>
    <p:restoredTop sz="83443" autoAdjust="0"/>
  </p:normalViewPr>
  <p:slideViewPr>
    <p:cSldViewPr snapToGrid="0" showGuides="1">
      <p:cViewPr varScale="1">
        <p:scale>
          <a:sx n="123" d="100"/>
          <a:sy n="123" d="100"/>
        </p:scale>
        <p:origin x="150" y="402"/>
      </p:cViewPr>
      <p:guideLst>
        <p:guide orient="horz" pos="2160"/>
        <p:guide pos="3920"/>
      </p:guideLst>
    </p:cSldViewPr>
  </p:slideViewPr>
  <p:outlineViewPr>
    <p:cViewPr>
      <p:scale>
        <a:sx n="33" d="100"/>
        <a:sy n="33" d="100"/>
      </p:scale>
      <p:origin x="0" y="-10158"/>
    </p:cViewPr>
  </p:outlineViewPr>
  <p:notesTextViewPr>
    <p:cViewPr>
      <p:scale>
        <a:sx n="1" d="1"/>
        <a:sy n="1" d="1"/>
      </p:scale>
      <p:origin x="0" y="0"/>
    </p:cViewPr>
  </p:notesTextViewPr>
  <p:notesViewPr>
    <p:cSldViewPr snapToGrid="0" showGuides="1">
      <p:cViewPr>
        <p:scale>
          <a:sx n="148" d="100"/>
          <a:sy n="148" d="100"/>
        </p:scale>
        <p:origin x="-1648" y="1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827520" y="9119474"/>
            <a:ext cx="487680" cy="481726"/>
          </a:xfrm>
          <a:prstGeom prst="rect">
            <a:avLst/>
          </a:prstGeom>
        </p:spPr>
        <p:txBody>
          <a:bodyPr vert="horz" lIns="96661" tIns="48331" rIns="96661" bIns="48331" rtlCol="0" anchor="ctr"/>
          <a:lstStyle>
            <a:lvl1pPr algn="r">
              <a:defRPr sz="1300"/>
            </a:lvl1pPr>
          </a:lstStyle>
          <a:p>
            <a:pPr algn="l"/>
            <a:fld id="{697B12D4-4E44-48C5-B3AA-ECDAF4D2CE64}" type="slidenum">
              <a:rPr lang="en-US" b="1" smtClean="0"/>
              <a:pPr algn="l"/>
              <a:t>‹#›</a:t>
            </a:fld>
            <a:endParaRPr lang="en-US" b="1" dirty="0"/>
          </a:p>
        </p:txBody>
      </p:sp>
      <p:sp>
        <p:nvSpPr>
          <p:cNvPr id="7" name="Header Placeholder 6"/>
          <p:cNvSpPr>
            <a:spLocks noGrp="1"/>
          </p:cNvSpPr>
          <p:nvPr>
            <p:ph type="hdr" sz="quarter"/>
          </p:nvPr>
        </p:nvSpPr>
        <p:spPr>
          <a:xfrm>
            <a:off x="590710" y="108175"/>
            <a:ext cx="6200003" cy="481727"/>
          </a:xfrm>
          <a:prstGeom prst="rect">
            <a:avLst/>
          </a:prstGeom>
        </p:spPr>
        <p:txBody>
          <a:bodyPr vert="horz" lIns="0" tIns="96661" rIns="0" bIns="96661" rtlCol="0"/>
          <a:lstStyle>
            <a:lvl1pPr algn="l">
              <a:defRPr sz="1300"/>
            </a:lvl1pPr>
          </a:lstStyle>
          <a:p>
            <a:endParaRPr lang="en-US" dirty="0">
              <a:latin typeface="Arial"/>
              <a:cs typeface="Aria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6" y="9169957"/>
            <a:ext cx="4534954" cy="312766"/>
          </a:xfrm>
          <a:prstGeom prst="rect">
            <a:avLst/>
          </a:prstGeom>
        </p:spPr>
      </p:pic>
      <p:cxnSp>
        <p:nvCxnSpPr>
          <p:cNvPr id="10" name="Straight Connector 9"/>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218430"/>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pos="35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828076" y="9119474"/>
            <a:ext cx="487680" cy="481726"/>
          </a:xfrm>
          <a:prstGeom prst="rect">
            <a:avLst/>
          </a:prstGeom>
        </p:spPr>
        <p:txBody>
          <a:bodyPr vert="horz" lIns="96661" tIns="48331" rIns="96661" bIns="48331" rtlCol="0" anchor="ctr"/>
          <a:lstStyle>
            <a:lvl1pPr algn="l">
              <a:defRPr sz="1300" b="1"/>
            </a:lvl1pPr>
          </a:lstStyle>
          <a:p>
            <a:fld id="{30F18498-1159-498D-8DC7-E1A69C582DF5}" type="slidenum">
              <a:rPr lang="en-US" smtClean="0"/>
              <a:pPr/>
              <a:t>‹#›</a:t>
            </a:fld>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926" y="9169957"/>
            <a:ext cx="4534954" cy="312766"/>
          </a:xfrm>
          <a:prstGeom prst="rect">
            <a:avLst/>
          </a:prstGeom>
        </p:spPr>
      </p:pic>
      <p:cxnSp>
        <p:nvCxnSpPr>
          <p:cNvPr id="13" name="Straight Connector 12"/>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Header Placeholder 13"/>
          <p:cNvSpPr>
            <a:spLocks noGrp="1"/>
          </p:cNvSpPr>
          <p:nvPr>
            <p:ph type="hdr" sz="quarter"/>
          </p:nvPr>
        </p:nvSpPr>
        <p:spPr>
          <a:xfrm>
            <a:off x="568958" y="101414"/>
            <a:ext cx="5969671" cy="481727"/>
          </a:xfrm>
          <a:prstGeom prst="rect">
            <a:avLst/>
          </a:prstGeom>
        </p:spPr>
        <p:txBody>
          <a:bodyPr vert="horz" lIns="0" tIns="96661" rIns="0" bIns="96661" rtlCol="0"/>
          <a:lstStyle>
            <a:lvl1pPr algn="l">
              <a:defRPr sz="1300">
                <a:latin typeface="Arial"/>
                <a:cs typeface="Arial"/>
              </a:defRPr>
            </a:lvl1pPr>
          </a:lstStyle>
          <a:p>
            <a:endParaRPr lang="en-US" dirty="0"/>
          </a:p>
        </p:txBody>
      </p:sp>
    </p:spTree>
    <p:extLst>
      <p:ext uri="{BB962C8B-B14F-4D97-AF65-F5344CB8AC3E}">
        <p14:creationId xmlns:p14="http://schemas.microsoft.com/office/powerpoint/2010/main" val="39502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35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nlinelibrary.wiley.com/doi/10.1002/j.2051-5545.2010.tb00279.x/full#b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my organization, I’m forced to review a broad array of corpuses</a:t>
            </a:r>
            <a:r>
              <a:rPr lang="en-US" baseline="0" dirty="0" smtClean="0"/>
              <a:t> of research to provide clues about hard problems; some drilling down in the weeds is necessary.  </a:t>
            </a:r>
            <a:r>
              <a:rPr lang="en-US" dirty="0" smtClean="0"/>
              <a:t>This</a:t>
            </a:r>
            <a:r>
              <a:rPr lang="en-US" baseline="0" dirty="0" smtClean="0"/>
              <a:t> presentation is intended to start a discussion.  Over the past five years, I started wondering why I couldn’t concentrate on challenging books like I used to read.  What was wrong with me?  Why was I so distracted?</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a:t>
            </a:fld>
            <a:endParaRPr lang="en-US" dirty="0"/>
          </a:p>
        </p:txBody>
      </p:sp>
    </p:spTree>
    <p:extLst>
      <p:ext uri="{BB962C8B-B14F-4D97-AF65-F5344CB8AC3E}">
        <p14:creationId xmlns:p14="http://schemas.microsoft.com/office/powerpoint/2010/main" val="188553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Australian Mobile Telecommunications Association.</a:t>
            </a:r>
            <a:r>
              <a:rPr lang="en-US" baseline="0" dirty="0" smtClean="0"/>
              <a:t> AMTA 2003 Annual Report.  Canberra, Australian Capital Territory:  Australian Mobile Telecommunications Association; 2003.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Smith, D. K., &amp; Alexander, R. C. (1999). </a:t>
            </a:r>
            <a:r>
              <a:rPr lang="en-US" i="1" dirty="0" smtClean="0"/>
              <a:t>Fumbling the future: How Xerox invented, then ignored, the first personal computer</a:t>
            </a:r>
            <a:r>
              <a:rPr lang="en-US" dirty="0" smtClean="0"/>
              <a:t>. </a:t>
            </a:r>
            <a:r>
              <a:rPr lang="en-US" dirty="0" err="1" smtClean="0"/>
              <a:t>iUniverse</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Friedman, T. (1995). Making sense of software: Computer games and interactive textuality. </a:t>
            </a:r>
            <a:r>
              <a:rPr lang="en-US" i="1" dirty="0" err="1" smtClean="0"/>
              <a:t>Cybersociety</a:t>
            </a:r>
            <a:r>
              <a:rPr lang="en-US" i="1" dirty="0" smtClean="0"/>
              <a:t>; Computer-Mediated Communication and Community. Thousand Oaks, Calif.: Sage Publications</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Young, K. S. (2004). Internet addiction: A new clinical phenomenon and its consequences. </a:t>
            </a:r>
            <a:r>
              <a:rPr lang="en-US" i="1" dirty="0" smtClean="0"/>
              <a:t>American behavioral scientist</a:t>
            </a:r>
            <a:r>
              <a:rPr lang="en-US" dirty="0" smtClean="0"/>
              <a:t>, </a:t>
            </a:r>
            <a:r>
              <a:rPr lang="en-US" i="1" dirty="0" smtClean="0"/>
              <a:t>48</a:t>
            </a:r>
            <a:r>
              <a:rPr lang="en-US" dirty="0" smtClean="0"/>
              <a:t>(4), 402-415.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Young, K. (2010). Internet addiction over the decade: a personal look back. </a:t>
            </a:r>
            <a:r>
              <a:rPr lang="en-US" i="1" dirty="0" smtClean="0"/>
              <a:t>World Psychiatry</a:t>
            </a:r>
            <a:r>
              <a:rPr lang="en-US" dirty="0" smtClean="0"/>
              <a:t>, </a:t>
            </a:r>
            <a:r>
              <a:rPr lang="en-US" i="1" dirty="0" smtClean="0"/>
              <a:t>9</a:t>
            </a:r>
            <a:r>
              <a:rPr lang="en-US" dirty="0" smtClean="0"/>
              <a:t>(2), 91-91.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Griffiths, M. D. (2013). 16 An Overview of Online Gaming Addiction. </a:t>
            </a:r>
            <a:r>
              <a:rPr lang="en-US" i="1" dirty="0" smtClean="0"/>
              <a:t>Multiplayer: The Social Aspects of Digital Gaming</a:t>
            </a:r>
            <a:r>
              <a:rPr lang="en-US" dirty="0" smtClean="0"/>
              <a:t>, </a:t>
            </a:r>
            <a:r>
              <a:rPr lang="en-US" i="1" dirty="0" smtClean="0"/>
              <a:t>3</a:t>
            </a:r>
            <a:r>
              <a:rPr lang="en-US" dirty="0" smtClean="0"/>
              <a:t>, 195.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Cho, H., Kwon, M., Choi, J. H., Lee, S. K., Choi, J. S., Choi, S. W., &amp; Kim, D. J. (2014). Development of the Internet addiction scale based on the Internet Gaming Disorder criteria suggested in DSM-5. </a:t>
            </a:r>
            <a:r>
              <a:rPr lang="en-US" i="1" dirty="0" smtClean="0"/>
              <a:t>Addictive Behaviors</a:t>
            </a:r>
            <a:r>
              <a:rPr lang="en-US" dirty="0" smtClean="0"/>
              <a:t>, </a:t>
            </a:r>
            <a:r>
              <a:rPr lang="en-US" i="1" dirty="0" smtClean="0"/>
              <a:t>39</a:t>
            </a:r>
            <a:r>
              <a:rPr lang="en-US" dirty="0" smtClean="0"/>
              <a:t>(9), 1361-1366.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0666370-6401-4947-9360-4246D5FA52C3}" type="slidenum">
              <a:rPr lang="en-US" smtClean="0"/>
              <a:t>12</a:t>
            </a:fld>
            <a:endParaRPr lang="en-US"/>
          </a:p>
        </p:txBody>
      </p:sp>
    </p:spTree>
    <p:extLst>
      <p:ext uri="{BB962C8B-B14F-4D97-AF65-F5344CB8AC3E}">
        <p14:creationId xmlns:p14="http://schemas.microsoft.com/office/powerpoint/2010/main" val="1721814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that mean that the other 90% have psychopathologies?</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14</a:t>
            </a:fld>
            <a:endParaRPr lang="en-US" dirty="0"/>
          </a:p>
        </p:txBody>
      </p:sp>
    </p:spTree>
    <p:extLst>
      <p:ext uri="{BB962C8B-B14F-4D97-AF65-F5344CB8AC3E}">
        <p14:creationId xmlns:p14="http://schemas.microsoft.com/office/powerpoint/2010/main" val="3323582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they come in the door already caught up in the cycle, even if they are ‘addicted.’  Then,</a:t>
            </a:r>
            <a:r>
              <a:rPr lang="en-US" baseline="0" dirty="0" smtClean="0"/>
              <a:t> they must switch to this mode at work.  However, what is missing in my knowledge and not discoverable in the research world is how the two meld together.  A sensation could be that craving. Causing you to miss </a:t>
            </a:r>
            <a:r>
              <a:rPr lang="en-US" baseline="0" dirty="0" err="1" smtClean="0"/>
              <a:t>percpeptual</a:t>
            </a:r>
            <a:r>
              <a:rPr lang="en-US" baseline="0" dirty="0" smtClean="0"/>
              <a:t> cues.  </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19</a:t>
            </a:fld>
            <a:endParaRPr lang="en-US" dirty="0"/>
          </a:p>
        </p:txBody>
      </p:sp>
    </p:spTree>
    <p:extLst>
      <p:ext uri="{BB962C8B-B14F-4D97-AF65-F5344CB8AC3E}">
        <p14:creationId xmlns:p14="http://schemas.microsoft.com/office/powerpoint/2010/main" val="3202236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do we have a change in the amount of</a:t>
            </a:r>
            <a:r>
              <a:rPr lang="en-US" baseline="0" dirty="0" smtClean="0"/>
              <a:t> work tasking (e.g., </a:t>
            </a:r>
            <a:r>
              <a:rPr lang="en-US" baseline="0" dirty="0" err="1" smtClean="0"/>
              <a:t>communicatins</a:t>
            </a:r>
            <a:r>
              <a:rPr lang="en-US" baseline="0" dirty="0" smtClean="0"/>
              <a:t>) that make us more distracted?</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20</a:t>
            </a:fld>
            <a:endParaRPr lang="en-US" dirty="0"/>
          </a:p>
        </p:txBody>
      </p:sp>
    </p:spTree>
    <p:extLst>
      <p:ext uri="{BB962C8B-B14F-4D97-AF65-F5344CB8AC3E}">
        <p14:creationId xmlns:p14="http://schemas.microsoft.com/office/powerpoint/2010/main" val="3066965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more deep thinking requirements</a:t>
            </a:r>
            <a:r>
              <a:rPr lang="en-US" baseline="0" dirty="0" smtClean="0"/>
              <a:t> than distraction…but  in my own experience, it was lopsided.</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23</a:t>
            </a:fld>
            <a:endParaRPr lang="en-US" dirty="0"/>
          </a:p>
        </p:txBody>
      </p:sp>
    </p:spTree>
    <p:extLst>
      <p:ext uri="{BB962C8B-B14F-4D97-AF65-F5344CB8AC3E}">
        <p14:creationId xmlns:p14="http://schemas.microsoft.com/office/powerpoint/2010/main" val="500594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My premise</a:t>
            </a:r>
            <a:r>
              <a:rPr lang="en-US" baseline="0" dirty="0" smtClean="0"/>
              <a:t> is that it used to be that technology was going to reduce workload and free up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Whaples</a:t>
            </a:r>
            <a:r>
              <a:rPr lang="en-US" dirty="0" smtClean="0"/>
              <a:t>, R. (1991). The shortening of the American work week: An economic and historical analysis of its context, causes, and consequences. </a:t>
            </a:r>
            <a:r>
              <a:rPr lang="en-US" i="1" dirty="0" smtClean="0"/>
              <a:t>The Journal of Economic History</a:t>
            </a:r>
            <a:r>
              <a:rPr lang="en-US" dirty="0" smtClean="0"/>
              <a:t>, </a:t>
            </a:r>
            <a:r>
              <a:rPr lang="en-US" i="1" dirty="0" smtClean="0"/>
              <a:t>51</a:t>
            </a:r>
            <a:r>
              <a:rPr lang="en-US" dirty="0" smtClean="0"/>
              <a:t>(02), 454-457.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Rones</a:t>
            </a:r>
            <a:r>
              <a:rPr lang="en-US" dirty="0" smtClean="0"/>
              <a:t>, P. L., </a:t>
            </a:r>
            <a:r>
              <a:rPr lang="en-US" dirty="0" err="1" smtClean="0"/>
              <a:t>Ilg</a:t>
            </a:r>
            <a:r>
              <a:rPr lang="en-US" dirty="0" smtClean="0"/>
              <a:t>, R. E., &amp; Gardner, J. M. (1997). Trends in hours of work since the mid-1970s. </a:t>
            </a:r>
            <a:r>
              <a:rPr lang="en-US" i="1" dirty="0" smtClean="0"/>
              <a:t>Monthly Lab. Rev.</a:t>
            </a:r>
            <a:r>
              <a:rPr lang="en-US" dirty="0" smtClean="0"/>
              <a:t>, </a:t>
            </a:r>
            <a:r>
              <a:rPr lang="en-US" i="1" dirty="0" smtClean="0"/>
              <a:t>120</a:t>
            </a:r>
            <a:r>
              <a:rPr lang="en-US" dirty="0" smtClean="0"/>
              <a:t>,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24</a:t>
            </a:fld>
            <a:endParaRPr lang="en-US" dirty="0"/>
          </a:p>
        </p:txBody>
      </p:sp>
    </p:spTree>
    <p:extLst>
      <p:ext uri="{BB962C8B-B14F-4D97-AF65-F5344CB8AC3E}">
        <p14:creationId xmlns:p14="http://schemas.microsoft.com/office/powerpoint/2010/main" val="4079633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understand how people are surviving</a:t>
            </a:r>
            <a:r>
              <a:rPr lang="en-US" baseline="0" dirty="0" smtClean="0"/>
              <a:t> their workplace, we looked at specific lines of research.  Keep in mind that it’s not just a topic like multitasking.  It’s the cause of, the natural </a:t>
            </a:r>
            <a:r>
              <a:rPr lang="en-US" baseline="0" dirty="0" err="1" smtClean="0"/>
              <a:t>propentity</a:t>
            </a:r>
            <a:r>
              <a:rPr lang="en-US" baseline="0" dirty="0" smtClean="0"/>
              <a:t> to, the way people feel when, the way people feel afterwards, and the performance outcomes.</a:t>
            </a:r>
          </a:p>
          <a:p>
            <a:endParaRPr lang="en-US" baseline="0" dirty="0" smtClean="0"/>
          </a:p>
          <a:p>
            <a:r>
              <a:rPr lang="en-US" sz="1200" kern="1200" dirty="0" smtClean="0">
                <a:solidFill>
                  <a:schemeClr val="tx1"/>
                </a:solidFill>
                <a:effectLst/>
                <a:latin typeface="+mn-lt"/>
                <a:ea typeface="+mn-ea"/>
                <a:cs typeface="+mn-cs"/>
              </a:rPr>
              <a:t>Smartphone users might be interrupted while interacting with</a:t>
            </a:r>
          </a:p>
          <a:p>
            <a:r>
              <a:rPr lang="en-US" sz="1200" kern="1200" dirty="0" smtClean="0">
                <a:solidFill>
                  <a:schemeClr val="tx1"/>
                </a:solidFill>
                <a:effectLst/>
                <a:latin typeface="+mn-lt"/>
                <a:ea typeface="+mn-ea"/>
                <a:cs typeface="+mn-cs"/>
              </a:rPr>
              <a:t>an application, either by intended or unintended </a:t>
            </a:r>
            <a:r>
              <a:rPr lang="en-US" sz="1200" kern="1200" dirty="0" err="1" smtClean="0">
                <a:solidFill>
                  <a:schemeClr val="tx1"/>
                </a:solidFill>
                <a:effectLst/>
                <a:latin typeface="+mn-lt"/>
                <a:ea typeface="+mn-ea"/>
                <a:cs typeface="+mn-cs"/>
              </a:rPr>
              <a:t>circum</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stances. In this paper, we report on a large-scale </a:t>
            </a:r>
            <a:r>
              <a:rPr lang="en-US" sz="1200" kern="1200" dirty="0" err="1" smtClean="0">
                <a:solidFill>
                  <a:schemeClr val="tx1"/>
                </a:solidFill>
                <a:effectLst/>
                <a:latin typeface="+mn-lt"/>
                <a:ea typeface="+mn-ea"/>
                <a:cs typeface="+mn-cs"/>
              </a:rPr>
              <a:t>observa</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tional</a:t>
            </a:r>
            <a:r>
              <a:rPr lang="en-US" sz="1200" kern="1200" dirty="0" smtClean="0">
                <a:solidFill>
                  <a:schemeClr val="tx1"/>
                </a:solidFill>
                <a:effectLst/>
                <a:latin typeface="+mn-lt"/>
                <a:ea typeface="+mn-ea"/>
                <a:cs typeface="+mn-cs"/>
              </a:rPr>
              <a:t> study that investigated mobile application interruptions</a:t>
            </a:r>
          </a:p>
          <a:p>
            <a:r>
              <a:rPr lang="en-US" sz="1200" kern="1200" dirty="0" smtClean="0">
                <a:solidFill>
                  <a:schemeClr val="tx1"/>
                </a:solidFill>
                <a:effectLst/>
                <a:latin typeface="+mn-lt"/>
                <a:ea typeface="+mn-ea"/>
                <a:cs typeface="+mn-cs"/>
              </a:rPr>
              <a:t>in two scenarios: (1) intended back and forth switching be-</a:t>
            </a:r>
          </a:p>
          <a:p>
            <a:r>
              <a:rPr lang="en-US" sz="1200" kern="1200" dirty="0" smtClean="0">
                <a:solidFill>
                  <a:schemeClr val="tx1"/>
                </a:solidFill>
                <a:effectLst/>
                <a:latin typeface="+mn-lt"/>
                <a:ea typeface="+mn-ea"/>
                <a:cs typeface="+mn-cs"/>
              </a:rPr>
              <a:t>tween applications and (2) unintended interruptions caused</a:t>
            </a:r>
          </a:p>
          <a:p>
            <a:r>
              <a:rPr lang="en-US" sz="1200" kern="1200" dirty="0" smtClean="0">
                <a:solidFill>
                  <a:schemeClr val="tx1"/>
                </a:solidFill>
                <a:effectLst/>
                <a:latin typeface="+mn-lt"/>
                <a:ea typeface="+mn-ea"/>
                <a:cs typeface="+mn-cs"/>
              </a:rPr>
              <a:t>by incoming phone calls. Our findings reveal that these inter-</a:t>
            </a:r>
          </a:p>
          <a:p>
            <a:r>
              <a:rPr lang="en-US" sz="1200" kern="1200" dirty="0" err="1" smtClean="0">
                <a:solidFill>
                  <a:schemeClr val="tx1"/>
                </a:solidFill>
                <a:effectLst/>
                <a:latin typeface="+mn-lt"/>
                <a:ea typeface="+mn-ea"/>
                <a:cs typeface="+mn-cs"/>
              </a:rPr>
              <a:t>ruptions</a:t>
            </a:r>
            <a:r>
              <a:rPr lang="en-US" sz="1200" kern="1200" dirty="0" smtClean="0">
                <a:solidFill>
                  <a:schemeClr val="tx1"/>
                </a:solidFill>
                <a:effectLst/>
                <a:latin typeface="+mn-lt"/>
                <a:ea typeface="+mn-ea"/>
                <a:cs typeface="+mn-cs"/>
              </a:rPr>
              <a:t> rarely happen (at most 10% of the daily application</a:t>
            </a:r>
          </a:p>
          <a:p>
            <a:r>
              <a:rPr lang="en-US" sz="1200" kern="1200" dirty="0" smtClean="0">
                <a:solidFill>
                  <a:schemeClr val="tx1"/>
                </a:solidFill>
                <a:effectLst/>
                <a:latin typeface="+mn-lt"/>
                <a:ea typeface="+mn-ea"/>
                <a:cs typeface="+mn-cs"/>
              </a:rPr>
              <a:t>usage), but when they do, they may introduce a significant</a:t>
            </a:r>
          </a:p>
          <a:p>
            <a:r>
              <a:rPr lang="en-US" sz="1200" kern="1200" dirty="0" smtClean="0">
                <a:solidFill>
                  <a:schemeClr val="tx1"/>
                </a:solidFill>
                <a:effectLst/>
                <a:latin typeface="+mn-lt"/>
                <a:ea typeface="+mn-ea"/>
                <a:cs typeface="+mn-cs"/>
              </a:rPr>
              <a:t>overhead (can delay completion of a task by up to 4 times).</a:t>
            </a:r>
          </a:p>
          <a:p>
            <a:r>
              <a:rPr lang="en-US" sz="1200" kern="1200" dirty="0" smtClean="0">
                <a:solidFill>
                  <a:schemeClr val="tx1"/>
                </a:solidFill>
                <a:effectLst/>
                <a:latin typeface="+mn-lt"/>
                <a:ea typeface="+mn-ea"/>
                <a:cs typeface="+mn-cs"/>
              </a:rPr>
              <a:t>We conclude with a discussion of the results, their limitations,</a:t>
            </a:r>
          </a:p>
          <a:p>
            <a:r>
              <a:rPr lang="en-US" sz="1200" kern="1200" dirty="0" smtClean="0">
                <a:solidFill>
                  <a:schemeClr val="tx1"/>
                </a:solidFill>
                <a:effectLst/>
                <a:latin typeface="+mn-lt"/>
                <a:ea typeface="+mn-ea"/>
                <a:cs typeface="+mn-cs"/>
              </a:rPr>
              <a:t>and a series of implications for the design of mobile phones</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25</a:t>
            </a:fld>
            <a:endParaRPr lang="en-US" dirty="0"/>
          </a:p>
        </p:txBody>
      </p:sp>
    </p:spTree>
    <p:extLst>
      <p:ext uri="{BB962C8B-B14F-4D97-AF65-F5344CB8AC3E}">
        <p14:creationId xmlns:p14="http://schemas.microsoft.com/office/powerpoint/2010/main" val="622836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if information workers switch every three minutes and on average it takes 1 minute to switch back and re-engage with the work, that’s ~160 interruptions in an 8-hour period. This in turn costs the employee 160 minutes or 2.67 hours each day just in switching costs.  And yet, organizations blindly provide and/or require employees to use social media work collaboration tools, productivity tools, instant </a:t>
            </a:r>
            <a:r>
              <a:rPr lang="en-US" dirty="0" err="1" smtClean="0"/>
              <a:t>messenging</a:t>
            </a:r>
            <a:r>
              <a:rPr lang="en-US" dirty="0" smtClean="0"/>
              <a:t>, emails and other task interrupting tools that the employee must shoulder the costs of. </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26</a:t>
            </a:fld>
            <a:endParaRPr lang="en-US" dirty="0"/>
          </a:p>
        </p:txBody>
      </p:sp>
    </p:spTree>
    <p:extLst>
      <p:ext uri="{BB962C8B-B14F-4D97-AF65-F5344CB8AC3E}">
        <p14:creationId xmlns:p14="http://schemas.microsoft.com/office/powerpoint/2010/main" val="1412661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28</a:t>
            </a:fld>
            <a:endParaRPr lang="en-US" dirty="0"/>
          </a:p>
        </p:txBody>
      </p:sp>
    </p:spTree>
    <p:extLst>
      <p:ext uri="{BB962C8B-B14F-4D97-AF65-F5344CB8AC3E}">
        <p14:creationId xmlns:p14="http://schemas.microsoft.com/office/powerpoint/2010/main" val="2875958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Now at Centre for Applied Psychology, University of Canberra, ACT 2616, Australia.</a:t>
            </a:r>
          </a:p>
          <a:p>
            <a:r>
              <a:rPr lang="en-US" sz="1200" kern="1200" dirty="0" smtClean="0">
                <a:solidFill>
                  <a:schemeClr val="tx1"/>
                </a:solidFill>
                <a:effectLst/>
                <a:latin typeface="+mn-lt"/>
                <a:ea typeface="+mn-ea"/>
                <a:cs typeface="+mn-cs"/>
              </a:rPr>
              <a:t>‡ Now at School of Social Science, Queensland University of Technology, Beams Road, </a:t>
            </a:r>
            <a:r>
              <a:rPr lang="en-US" sz="1200" kern="1200" dirty="0" err="1" smtClean="0">
                <a:solidFill>
                  <a:schemeClr val="tx1"/>
                </a:solidFill>
                <a:effectLst/>
                <a:latin typeface="+mn-lt"/>
                <a:ea typeface="+mn-ea"/>
                <a:cs typeface="+mn-cs"/>
              </a:rPr>
              <a:t>Carseldine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Queensland 4018, Australia.</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Now at DSTO Aeronautical and Maritime Research Laboratory, Air Operations Division, Human</a:t>
            </a:r>
          </a:p>
          <a:p>
            <a:r>
              <a:rPr lang="en-US" sz="1200" kern="1200" dirty="0" smtClean="0">
                <a:solidFill>
                  <a:schemeClr val="tx1"/>
                </a:solidFill>
                <a:effectLst/>
                <a:latin typeface="+mn-lt"/>
                <a:ea typeface="+mn-ea"/>
                <a:cs typeface="+mn-cs"/>
              </a:rPr>
              <a:t>Factors, PO Box 4331, Melbourne, Vic. 3001, Australia.</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Visiting Researcher, from the Department of Psychology, Massey University, New Zealand.</a:t>
            </a:r>
          </a:p>
          <a:p>
            <a:r>
              <a:rPr lang="en-US" sz="1200" kern="1200" dirty="0" smtClean="0">
                <a:solidFill>
                  <a:schemeClr val="tx1"/>
                </a:solidFill>
                <a:effectLst/>
                <a:latin typeface="+mn-lt"/>
                <a:ea typeface="+mn-ea"/>
                <a:cs typeface="+mn-cs"/>
              </a:rPr>
              <a:t>E</a:t>
            </a:r>
          </a:p>
          <a:p>
            <a:r>
              <a:rPr lang="en-US" sz="1200" kern="1200" dirty="0" smtClean="0">
                <a:solidFill>
                  <a:schemeClr val="tx1"/>
                </a:solidFill>
                <a:effectLst/>
                <a:latin typeface="+mn-lt"/>
                <a:ea typeface="+mn-ea"/>
                <a:cs typeface="+mn-cs"/>
              </a:rPr>
              <a:t>The research was conducted on behalf of the Harry </a:t>
            </a:r>
            <a:r>
              <a:rPr lang="en-US" sz="1200" kern="1200" dirty="0" err="1" smtClean="0">
                <a:solidFill>
                  <a:schemeClr val="tx1"/>
                </a:solidFill>
                <a:effectLst/>
                <a:latin typeface="+mn-lt"/>
                <a:ea typeface="+mn-ea"/>
                <a:cs typeface="+mn-cs"/>
              </a:rPr>
              <a:t>Trigubo</a:t>
            </a:r>
            <a:r>
              <a:rPr lang="en-US" sz="1200" kern="1200" dirty="0" smtClean="0">
                <a:solidFill>
                  <a:schemeClr val="tx1"/>
                </a:solidFill>
                <a:effectLst/>
                <a:latin typeface="+mn-lt"/>
                <a:ea typeface="+mn-ea"/>
                <a:cs typeface="+mn-cs"/>
              </a:rPr>
              <a:t>§ AM Syndicate.</a:t>
            </a:r>
          </a:p>
          <a:p>
            <a:r>
              <a:rPr lang="en-US" sz="1200" kern="1200" dirty="0" smtClean="0">
                <a:solidFill>
                  <a:schemeClr val="tx1"/>
                </a:solidFill>
                <a:effectLst/>
                <a:latin typeface="+mn-lt"/>
                <a:ea typeface="+mn-ea"/>
                <a:cs typeface="+mn-cs"/>
              </a:rPr>
              <a:t>Int. J. Human</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Computer Studies</a:t>
            </a:r>
          </a:p>
          <a:p>
            <a:r>
              <a:rPr lang="en-US" sz="1200" kern="1200" dirty="0" smtClean="0">
                <a:solidFill>
                  <a:schemeClr val="tx1"/>
                </a:solidFill>
                <a:effectLst/>
                <a:latin typeface="+mn-lt"/>
                <a:ea typeface="+mn-ea"/>
                <a:cs typeface="+mn-cs"/>
              </a:rPr>
              <a:t>(1998)</a:t>
            </a:r>
          </a:p>
          <a:p>
            <a:r>
              <a:rPr lang="en-US" sz="1200" kern="1200" dirty="0" smtClean="0">
                <a:solidFill>
                  <a:schemeClr val="tx1"/>
                </a:solidFill>
                <a:effectLst/>
                <a:latin typeface="+mn-lt"/>
                <a:ea typeface="+mn-ea"/>
                <a:cs typeface="+mn-cs"/>
              </a:rPr>
              <a:t>48,</a:t>
            </a:r>
          </a:p>
          <a:p>
            <a:r>
              <a:rPr lang="en-US" sz="1200" kern="1200" dirty="0" smtClean="0">
                <a:solidFill>
                  <a:schemeClr val="tx1"/>
                </a:solidFill>
                <a:effectLst/>
                <a:latin typeface="+mn-lt"/>
                <a:ea typeface="+mn-ea"/>
                <a:cs typeface="+mn-cs"/>
              </a:rPr>
              <a:t>143</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157</a:t>
            </a:r>
          </a:p>
          <a:p>
            <a:r>
              <a:rPr lang="en-US" sz="1200" kern="1200" dirty="0" smtClean="0">
                <a:solidFill>
                  <a:schemeClr val="tx1"/>
                </a:solidFill>
                <a:effectLst/>
                <a:latin typeface="+mn-lt"/>
                <a:ea typeface="+mn-ea"/>
                <a:cs typeface="+mn-cs"/>
              </a:rPr>
              <a:t>Electronic monitoring systems: an examination of</a:t>
            </a:r>
          </a:p>
          <a:p>
            <a:r>
              <a:rPr lang="en-US" sz="1200" kern="1200" dirty="0" smtClean="0">
                <a:solidFill>
                  <a:schemeClr val="tx1"/>
                </a:solidFill>
                <a:effectLst/>
                <a:latin typeface="+mn-lt"/>
                <a:ea typeface="+mn-ea"/>
                <a:cs typeface="+mn-cs"/>
              </a:rPr>
              <a:t>physiological activity and task performance within</a:t>
            </a:r>
          </a:p>
          <a:p>
            <a:r>
              <a:rPr lang="en-US" sz="1200" kern="1200" dirty="0" smtClean="0">
                <a:solidFill>
                  <a:schemeClr val="tx1"/>
                </a:solidFill>
                <a:effectLst/>
                <a:latin typeface="+mn-lt"/>
                <a:ea typeface="+mn-ea"/>
                <a:cs typeface="+mn-cs"/>
              </a:rPr>
              <a:t>a simulated keystroke security and electronic</a:t>
            </a:r>
          </a:p>
          <a:p>
            <a:r>
              <a:rPr lang="en-US" sz="1200" kern="1200" dirty="0" smtClean="0">
                <a:solidFill>
                  <a:schemeClr val="tx1"/>
                </a:solidFill>
                <a:effectLst/>
                <a:latin typeface="+mn-lt"/>
                <a:ea typeface="+mn-ea"/>
                <a:cs typeface="+mn-cs"/>
              </a:rPr>
              <a:t>performance monitoring system</a:t>
            </a:r>
          </a:p>
          <a:p>
            <a:r>
              <a:rPr lang="en-US" sz="1200" kern="1200" dirty="0" smtClean="0">
                <a:solidFill>
                  <a:schemeClr val="tx1"/>
                </a:solidFill>
                <a:effectLst/>
                <a:latin typeface="+mn-lt"/>
                <a:ea typeface="+mn-ea"/>
                <a:cs typeface="+mn-cs"/>
              </a:rPr>
              <a:t>R</a:t>
            </a:r>
          </a:p>
          <a:p>
            <a:r>
              <a:rPr lang="en-US" sz="1200" kern="1200" dirty="0" smtClean="0">
                <a:solidFill>
                  <a:schemeClr val="tx1"/>
                </a:solidFill>
                <a:effectLst/>
                <a:latin typeface="+mn-lt"/>
                <a:ea typeface="+mn-ea"/>
                <a:cs typeface="+mn-cs"/>
              </a:rPr>
              <a:t>ON</a:t>
            </a:r>
          </a:p>
          <a:p>
            <a:r>
              <a:rPr lang="en-US" sz="1200" kern="1200" dirty="0" smtClean="0">
                <a:solidFill>
                  <a:schemeClr val="tx1"/>
                </a:solidFill>
                <a:effectLst/>
                <a:latin typeface="+mn-lt"/>
                <a:ea typeface="+mn-ea"/>
                <a:cs typeface="+mn-cs"/>
              </a:rPr>
              <a:t>H</a:t>
            </a:r>
          </a:p>
          <a:p>
            <a:r>
              <a:rPr lang="en-US" sz="1200" kern="1200" dirty="0" smtClean="0">
                <a:solidFill>
                  <a:schemeClr val="tx1"/>
                </a:solidFill>
                <a:effectLst/>
                <a:latin typeface="+mn-lt"/>
                <a:ea typeface="+mn-ea"/>
                <a:cs typeface="+mn-cs"/>
              </a:rPr>
              <a:t>ENDERSON</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D</a:t>
            </a:r>
          </a:p>
          <a:p>
            <a:r>
              <a:rPr lang="en-US" sz="1200" kern="1200" dirty="0" smtClean="0">
                <a:solidFill>
                  <a:schemeClr val="tx1"/>
                </a:solidFill>
                <a:effectLst/>
                <a:latin typeface="+mn-lt"/>
                <a:ea typeface="+mn-ea"/>
                <a:cs typeface="+mn-cs"/>
              </a:rPr>
              <a:t>OUG</a:t>
            </a:r>
          </a:p>
          <a:p>
            <a:r>
              <a:rPr lang="en-US" sz="1200" kern="1200" dirty="0" smtClean="0">
                <a:solidFill>
                  <a:schemeClr val="tx1"/>
                </a:solidFill>
                <a:effectLst/>
                <a:latin typeface="+mn-lt"/>
                <a:ea typeface="+mn-ea"/>
                <a:cs typeface="+mn-cs"/>
              </a:rPr>
              <a:t>M</a:t>
            </a:r>
          </a:p>
          <a:p>
            <a:r>
              <a:rPr lang="en-US" sz="1200" kern="1200" dirty="0" smtClean="0">
                <a:solidFill>
                  <a:schemeClr val="tx1"/>
                </a:solidFill>
                <a:effectLst/>
                <a:latin typeface="+mn-lt"/>
                <a:ea typeface="+mn-ea"/>
                <a:cs typeface="+mn-cs"/>
              </a:rPr>
              <a:t>AHAR</a:t>
            </a:r>
          </a:p>
          <a:p>
            <a:r>
              <a:rPr lang="en-US" sz="1200" kern="1200" dirty="0" smtClean="0">
                <a:solidFill>
                  <a:schemeClr val="tx1"/>
                </a:solidFill>
                <a:effectLst/>
                <a:latin typeface="+mn-lt"/>
                <a:ea typeface="+mn-ea"/>
                <a:cs typeface="+mn-cs"/>
              </a:rPr>
              <a:t>,‡ A</a:t>
            </a:r>
          </a:p>
          <a:p>
            <a:r>
              <a:rPr lang="en-US" sz="1200" kern="1200" dirty="0" smtClean="0">
                <a:solidFill>
                  <a:schemeClr val="tx1"/>
                </a:solidFill>
                <a:effectLst/>
                <a:latin typeface="+mn-lt"/>
                <a:ea typeface="+mn-ea"/>
                <a:cs typeface="+mn-cs"/>
              </a:rPr>
              <a:t>NTHONY</a:t>
            </a:r>
          </a:p>
          <a:p>
            <a:r>
              <a:rPr lang="en-US" sz="1200" kern="1200" dirty="0" smtClean="0">
                <a:solidFill>
                  <a:schemeClr val="tx1"/>
                </a:solidFill>
                <a:effectLst/>
                <a:latin typeface="+mn-lt"/>
                <a:ea typeface="+mn-ea"/>
                <a:cs typeface="+mn-cs"/>
              </a:rPr>
              <a:t>S</a:t>
            </a:r>
          </a:p>
          <a:p>
            <a:r>
              <a:rPr lang="en-US" sz="1200" kern="1200" dirty="0" smtClean="0">
                <a:solidFill>
                  <a:schemeClr val="tx1"/>
                </a:solidFill>
                <a:effectLst/>
                <a:latin typeface="+mn-lt"/>
                <a:ea typeface="+mn-ea"/>
                <a:cs typeface="+mn-cs"/>
              </a:rPr>
              <a:t>ALIBA</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F</a:t>
            </a:r>
          </a:p>
          <a:p>
            <a:r>
              <a:rPr lang="en-US" sz="1200" kern="1200" dirty="0" smtClean="0">
                <a:solidFill>
                  <a:schemeClr val="tx1"/>
                </a:solidFill>
                <a:effectLst/>
                <a:latin typeface="+mn-lt"/>
                <a:ea typeface="+mn-ea"/>
                <a:cs typeface="+mn-cs"/>
              </a:rPr>
              <a:t>RANK</a:t>
            </a:r>
          </a:p>
          <a:p>
            <a:r>
              <a:rPr lang="en-US" sz="1200" kern="1200" dirty="0" smtClean="0">
                <a:solidFill>
                  <a:schemeClr val="tx1"/>
                </a:solidFill>
                <a:effectLst/>
                <a:latin typeface="+mn-lt"/>
                <a:ea typeface="+mn-ea"/>
                <a:cs typeface="+mn-cs"/>
              </a:rPr>
              <a:t>D</a:t>
            </a:r>
          </a:p>
          <a:p>
            <a:r>
              <a:rPr lang="en-US" sz="1200" kern="1200" dirty="0" smtClean="0">
                <a:solidFill>
                  <a:schemeClr val="tx1"/>
                </a:solidFill>
                <a:effectLst/>
                <a:latin typeface="+mn-lt"/>
                <a:ea typeface="+mn-ea"/>
                <a:cs typeface="+mn-cs"/>
              </a:rPr>
              <a:t>EANE</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R</a:t>
            </a:r>
          </a:p>
          <a:p>
            <a:r>
              <a:rPr lang="en-US" sz="1200" kern="1200" dirty="0" smtClean="0">
                <a:solidFill>
                  <a:schemeClr val="tx1"/>
                </a:solidFill>
                <a:effectLst/>
                <a:latin typeface="+mn-lt"/>
                <a:ea typeface="+mn-ea"/>
                <a:cs typeface="+mn-cs"/>
              </a:rPr>
              <a:t>ENEE</a:t>
            </a:r>
          </a:p>
          <a:p>
            <a:r>
              <a:rPr lang="en-US" sz="1200" kern="1200" dirty="0" smtClean="0">
                <a:solidFill>
                  <a:schemeClr val="tx1"/>
                </a:solidFill>
                <a:effectLst/>
                <a:latin typeface="+mn-lt"/>
                <a:ea typeface="+mn-ea"/>
                <a:cs typeface="+mn-cs"/>
              </a:rPr>
              <a:t>N</a:t>
            </a:r>
          </a:p>
          <a:p>
            <a:r>
              <a:rPr lang="en-US" sz="1200" kern="1200" dirty="0" smtClean="0">
                <a:solidFill>
                  <a:schemeClr val="tx1"/>
                </a:solidFill>
                <a:effectLst/>
                <a:latin typeface="+mn-lt"/>
                <a:ea typeface="+mn-ea"/>
                <a:cs typeface="+mn-cs"/>
              </a:rPr>
              <a:t>APIER</a:t>
            </a:r>
          </a:p>
          <a:p>
            <a:r>
              <a:rPr lang="en-US" sz="1200" kern="1200" dirty="0" smtClean="0">
                <a:solidFill>
                  <a:schemeClr val="tx1"/>
                </a:solidFill>
                <a:effectLst/>
                <a:latin typeface="+mn-lt"/>
                <a:ea typeface="+mn-ea"/>
                <a:cs typeface="+mn-cs"/>
              </a:rPr>
              <a:t>The Trust Project,</a:t>
            </a:r>
          </a:p>
          <a:p>
            <a:r>
              <a:rPr lang="en-US" sz="1200" kern="1200" dirty="0" smtClean="0">
                <a:solidFill>
                  <a:schemeClr val="tx1"/>
                </a:solidFill>
                <a:effectLst/>
                <a:latin typeface="+mn-lt"/>
                <a:ea typeface="+mn-ea"/>
                <a:cs typeface="+mn-cs"/>
              </a:rPr>
              <a:t>E</a:t>
            </a:r>
          </a:p>
          <a:p>
            <a:r>
              <a:rPr lang="en-US" sz="1200" kern="1200" dirty="0" smtClean="0">
                <a:solidFill>
                  <a:schemeClr val="tx1"/>
                </a:solidFill>
                <a:effectLst/>
                <a:latin typeface="+mn-lt"/>
                <a:ea typeface="+mn-ea"/>
                <a:cs typeface="+mn-cs"/>
              </a:rPr>
              <a:t>RSISE, Australian National </a:t>
            </a:r>
            <a:r>
              <a:rPr lang="en-US" sz="1200" kern="1200" dirty="0" err="1" smtClean="0">
                <a:solidFill>
                  <a:schemeClr val="tx1"/>
                </a:solidFill>
                <a:effectLst/>
                <a:latin typeface="+mn-lt"/>
                <a:ea typeface="+mn-ea"/>
                <a:cs typeface="+mn-cs"/>
              </a:rPr>
              <a:t>Uni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t>
            </a:r>
          </a:p>
          <a:p>
            <a:r>
              <a:rPr lang="en-US" sz="1200" kern="1200" dirty="0" err="1" smtClean="0">
                <a:solidFill>
                  <a:schemeClr val="tx1"/>
                </a:solidFill>
                <a:effectLst/>
                <a:latin typeface="+mn-lt"/>
                <a:ea typeface="+mn-ea"/>
                <a:cs typeface="+mn-cs"/>
              </a:rPr>
              <a:t>ersity</a:t>
            </a:r>
            <a:r>
              <a:rPr lang="en-US" sz="1200" kern="1200" dirty="0" smtClean="0">
                <a:solidFill>
                  <a:schemeClr val="tx1"/>
                </a:solidFill>
                <a:effectLst/>
                <a:latin typeface="+mn-lt"/>
                <a:ea typeface="+mn-ea"/>
                <a:cs typeface="+mn-cs"/>
              </a:rPr>
              <a:t>, ACT 0200, Australia,</a:t>
            </a:r>
          </a:p>
          <a:p>
            <a:r>
              <a:rPr lang="en-US" sz="1200" kern="1200" dirty="0" smtClean="0">
                <a:solidFill>
                  <a:schemeClr val="tx1"/>
                </a:solidFill>
                <a:effectLst/>
                <a:latin typeface="+mn-lt"/>
                <a:ea typeface="+mn-ea"/>
                <a:cs typeface="+mn-cs"/>
              </a:rPr>
              <a:t>e-mail: </a:t>
            </a:r>
            <a:r>
              <a:rPr lang="en-US" sz="1200" kern="1200" dirty="0" err="1" smtClean="0">
                <a:solidFill>
                  <a:schemeClr val="tx1"/>
                </a:solidFill>
                <a:effectLst/>
                <a:latin typeface="+mn-lt"/>
                <a:ea typeface="+mn-ea"/>
                <a:cs typeface="+mn-cs"/>
              </a:rPr>
              <a:t>ron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science.canberra.edu.au</a:t>
            </a: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Recei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t>
            </a:r>
          </a:p>
          <a:p>
            <a:r>
              <a:rPr lang="en-US" sz="1200" kern="1200" dirty="0" err="1" smtClean="0">
                <a:solidFill>
                  <a:schemeClr val="tx1"/>
                </a:solidFill>
                <a:effectLst/>
                <a:latin typeface="+mn-lt"/>
                <a:ea typeface="+mn-ea"/>
                <a:cs typeface="+mn-cs"/>
              </a:rPr>
              <a:t>ed</a:t>
            </a:r>
            <a:r>
              <a:rPr lang="en-US" sz="1200" kern="1200" dirty="0" smtClean="0">
                <a:solidFill>
                  <a:schemeClr val="tx1"/>
                </a:solidFill>
                <a:effectLst/>
                <a:latin typeface="+mn-lt"/>
                <a:ea typeface="+mn-ea"/>
                <a:cs typeface="+mn-cs"/>
              </a:rPr>
              <a:t> 11 March 1996 and accepted in re</a:t>
            </a:r>
          </a:p>
          <a:p>
            <a:r>
              <a:rPr lang="en-US" sz="1200" kern="1200" dirty="0" smtClean="0">
                <a:solidFill>
                  <a:schemeClr val="tx1"/>
                </a:solidFill>
                <a:effectLst/>
                <a:latin typeface="+mn-lt"/>
                <a:ea typeface="+mn-ea"/>
                <a:cs typeface="+mn-cs"/>
              </a:rPr>
              <a:t>v</a:t>
            </a:r>
          </a:p>
          <a:p>
            <a:r>
              <a:rPr lang="en-US" sz="1200" kern="1200" dirty="0" err="1" smtClean="0">
                <a:solidFill>
                  <a:schemeClr val="tx1"/>
                </a:solidFill>
                <a:effectLst/>
                <a:latin typeface="+mn-lt"/>
                <a:ea typeface="+mn-ea"/>
                <a:cs typeface="+mn-cs"/>
              </a:rPr>
              <a:t>ised</a:t>
            </a:r>
            <a:r>
              <a:rPr lang="en-US" sz="1200" kern="1200" dirty="0" smtClean="0">
                <a:solidFill>
                  <a:schemeClr val="tx1"/>
                </a:solidFill>
                <a:effectLst/>
                <a:latin typeface="+mn-lt"/>
                <a:ea typeface="+mn-ea"/>
                <a:cs typeface="+mn-cs"/>
              </a:rPr>
              <a:t> form 12 September 1997)</a:t>
            </a:r>
          </a:p>
          <a:p>
            <a:r>
              <a:rPr lang="en-US" sz="1200" kern="1200" dirty="0" smtClean="0">
                <a:solidFill>
                  <a:schemeClr val="tx1"/>
                </a:solidFill>
                <a:effectLst/>
                <a:latin typeface="+mn-lt"/>
                <a:ea typeface="+mn-ea"/>
                <a:cs typeface="+mn-cs"/>
              </a:rPr>
              <a:t>Electronic monitoring systems are becoming a prominent feature of the modern </a:t>
            </a:r>
            <a:r>
              <a:rPr lang="en-US" sz="1200" kern="1200" dirty="0" err="1" smtClean="0">
                <a:solidFill>
                  <a:schemeClr val="tx1"/>
                </a:solidFill>
                <a:effectLst/>
                <a:latin typeface="+mn-lt"/>
                <a:ea typeface="+mn-ea"/>
                <a:cs typeface="+mn-cs"/>
              </a:rPr>
              <a:t>o¶ce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aims of the present study were three-fold. First, to assess the </a:t>
            </a:r>
            <a:r>
              <a:rPr lang="en-US" sz="1200" kern="1200" dirty="0" err="1" smtClean="0">
                <a:solidFill>
                  <a:schemeClr val="tx1"/>
                </a:solidFill>
                <a:effectLst/>
                <a:latin typeface="+mn-lt"/>
                <a:ea typeface="+mn-ea"/>
                <a:cs typeface="+mn-cs"/>
              </a:rPr>
              <a:t>e§ects</a:t>
            </a:r>
            <a:r>
              <a:rPr lang="en-US" sz="1200" kern="1200" dirty="0" smtClean="0">
                <a:solidFill>
                  <a:schemeClr val="tx1"/>
                </a:solidFill>
                <a:effectLst/>
                <a:latin typeface="+mn-lt"/>
                <a:ea typeface="+mn-ea"/>
                <a:cs typeface="+mn-cs"/>
              </a:rPr>
              <a:t> electronic</a:t>
            </a:r>
          </a:p>
          <a:p>
            <a:r>
              <a:rPr lang="en-US" sz="1200" kern="1200" dirty="0" smtClean="0">
                <a:solidFill>
                  <a:schemeClr val="tx1"/>
                </a:solidFill>
                <a:effectLst/>
                <a:latin typeface="+mn-lt"/>
                <a:ea typeface="+mn-ea"/>
                <a:cs typeface="+mn-cs"/>
              </a:rPr>
              <a:t>security monitoring systems (ESM) have on the user’s physiological state. Second, the</a:t>
            </a:r>
          </a:p>
          <a:p>
            <a:r>
              <a:rPr lang="en-US" sz="1200" kern="1200" dirty="0" smtClean="0">
                <a:solidFill>
                  <a:schemeClr val="tx1"/>
                </a:solidFill>
                <a:effectLst/>
                <a:latin typeface="+mn-lt"/>
                <a:ea typeface="+mn-ea"/>
                <a:cs typeface="+mn-cs"/>
              </a:rPr>
              <a:t>researches aimed to examine the </a:t>
            </a:r>
            <a:r>
              <a:rPr lang="en-US" sz="1200" kern="1200" dirty="0" err="1" smtClean="0">
                <a:solidFill>
                  <a:schemeClr val="tx1"/>
                </a:solidFill>
                <a:effectLst/>
                <a:latin typeface="+mn-lt"/>
                <a:ea typeface="+mn-ea"/>
                <a:cs typeface="+mn-cs"/>
              </a:rPr>
              <a:t>e§ects</a:t>
            </a:r>
            <a:r>
              <a:rPr lang="en-US" sz="1200" kern="1200" dirty="0" smtClean="0">
                <a:solidFill>
                  <a:schemeClr val="tx1"/>
                </a:solidFill>
                <a:effectLst/>
                <a:latin typeface="+mn-lt"/>
                <a:ea typeface="+mn-ea"/>
                <a:cs typeface="+mn-cs"/>
              </a:rPr>
              <a:t> explicit security challenges have on both user</a:t>
            </a:r>
          </a:p>
          <a:p>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and physiological state when using an ESM system. Finally, the research</a:t>
            </a:r>
          </a:p>
          <a:p>
            <a:r>
              <a:rPr lang="en-US" sz="1200" kern="1200" dirty="0" smtClean="0">
                <a:solidFill>
                  <a:schemeClr val="tx1"/>
                </a:solidFill>
                <a:effectLst/>
                <a:latin typeface="+mn-lt"/>
                <a:ea typeface="+mn-ea"/>
                <a:cs typeface="+mn-cs"/>
              </a:rPr>
              <a:t>aimed to examine the </a:t>
            </a:r>
            <a:r>
              <a:rPr lang="en-US" sz="1200" kern="1200" dirty="0" err="1" smtClean="0">
                <a:solidFill>
                  <a:schemeClr val="tx1"/>
                </a:solidFill>
                <a:effectLst/>
                <a:latin typeface="+mn-lt"/>
                <a:ea typeface="+mn-ea"/>
                <a:cs typeface="+mn-cs"/>
              </a:rPr>
              <a:t>e§ects</a:t>
            </a:r>
            <a:r>
              <a:rPr lang="en-US" sz="1200" kern="1200" dirty="0" smtClean="0">
                <a:solidFill>
                  <a:schemeClr val="tx1"/>
                </a:solidFill>
                <a:effectLst/>
                <a:latin typeface="+mn-lt"/>
                <a:ea typeface="+mn-ea"/>
                <a:cs typeface="+mn-cs"/>
              </a:rPr>
              <a:t> one form of electronic performance monitoring system may</a:t>
            </a:r>
          </a:p>
          <a:p>
            <a:r>
              <a:rPr lang="en-US" sz="1200" kern="1200" dirty="0" smtClean="0">
                <a:solidFill>
                  <a:schemeClr val="tx1"/>
                </a:solidFill>
                <a:effectLst/>
                <a:latin typeface="+mn-lt"/>
                <a:ea typeface="+mn-ea"/>
                <a:cs typeface="+mn-cs"/>
              </a:rPr>
              <a:t>have on the user’s physiological state. To this </a:t>
            </a:r>
            <a:r>
              <a:rPr lang="en-US" sz="1200" kern="1200" dirty="0" err="1" smtClean="0">
                <a:solidFill>
                  <a:schemeClr val="tx1"/>
                </a:solidFill>
                <a:effectLst/>
                <a:latin typeface="+mn-lt"/>
                <a:ea typeface="+mn-ea"/>
                <a:cs typeface="+mn-cs"/>
              </a:rPr>
              <a:t>e§ect</a:t>
            </a:r>
            <a:r>
              <a:rPr lang="en-US" sz="1200" kern="1200" dirty="0" smtClean="0">
                <a:solidFill>
                  <a:schemeClr val="tx1"/>
                </a:solidFill>
                <a:effectLst/>
                <a:latin typeface="+mn-lt"/>
                <a:ea typeface="+mn-ea"/>
                <a:cs typeface="+mn-cs"/>
              </a:rPr>
              <a:t>, the present study examined the</a:t>
            </a:r>
          </a:p>
          <a:p>
            <a:r>
              <a:rPr lang="en-US" sz="1200" kern="1200" dirty="0" smtClean="0">
                <a:solidFill>
                  <a:schemeClr val="tx1"/>
                </a:solidFill>
                <a:effectLst/>
                <a:latin typeface="+mn-lt"/>
                <a:ea typeface="+mn-ea"/>
                <a:cs typeface="+mn-cs"/>
              </a:rPr>
              <a:t>physiological and performance </a:t>
            </a:r>
            <a:r>
              <a:rPr lang="en-US" sz="1200" kern="1200" dirty="0" err="1" smtClean="0">
                <a:solidFill>
                  <a:schemeClr val="tx1"/>
                </a:solidFill>
                <a:effectLst/>
                <a:latin typeface="+mn-lt"/>
                <a:ea typeface="+mn-ea"/>
                <a:cs typeface="+mn-cs"/>
              </a:rPr>
              <a:t>e§ects</a:t>
            </a:r>
            <a:r>
              <a:rPr lang="en-US" sz="1200" kern="1200" dirty="0" smtClean="0">
                <a:solidFill>
                  <a:schemeClr val="tx1"/>
                </a:solidFill>
                <a:effectLst/>
                <a:latin typeface="+mn-lt"/>
                <a:ea typeface="+mn-ea"/>
                <a:cs typeface="+mn-cs"/>
              </a:rPr>
              <a:t> of two simulated electronic monitoring systems</a:t>
            </a:r>
          </a:p>
          <a:p>
            <a:r>
              <a:rPr lang="en-US" sz="1200" kern="1200" dirty="0" smtClean="0">
                <a:solidFill>
                  <a:schemeClr val="tx1"/>
                </a:solidFill>
                <a:effectLst/>
                <a:latin typeface="+mn-lt"/>
                <a:ea typeface="+mn-ea"/>
                <a:cs typeface="+mn-cs"/>
              </a:rPr>
              <a:t>(security/performance). The computer task required 32 subjects to enter mock clinical</a:t>
            </a:r>
          </a:p>
          <a:p>
            <a:r>
              <a:rPr lang="en-US" sz="1200" kern="1200" dirty="0" smtClean="0">
                <a:solidFill>
                  <a:schemeClr val="tx1"/>
                </a:solidFill>
                <a:effectLst/>
                <a:latin typeface="+mn-lt"/>
                <a:ea typeface="+mn-ea"/>
                <a:cs typeface="+mn-cs"/>
              </a:rPr>
              <a:t>case notes under various conditions. In the first session subjects were only required to</a:t>
            </a:r>
          </a:p>
          <a:p>
            <a:r>
              <a:rPr lang="en-US" sz="1200" kern="1200" dirty="0" smtClean="0">
                <a:solidFill>
                  <a:schemeClr val="tx1"/>
                </a:solidFill>
                <a:effectLst/>
                <a:latin typeface="+mn-lt"/>
                <a:ea typeface="+mn-ea"/>
                <a:cs typeface="+mn-cs"/>
              </a:rPr>
              <a:t>enter the case notes while keystroke data were collected. The second session was divided</a:t>
            </a:r>
          </a:p>
          <a:p>
            <a:r>
              <a:rPr lang="en-US" sz="1200" kern="1200" dirty="0" smtClean="0">
                <a:solidFill>
                  <a:schemeClr val="tx1"/>
                </a:solidFill>
                <a:effectLst/>
                <a:latin typeface="+mn-lt"/>
                <a:ea typeface="+mn-ea"/>
                <a:cs typeface="+mn-cs"/>
              </a:rPr>
              <a:t>into three discrete stages. In the ‘‘security baseline’’ condition, subjects were informed</a:t>
            </a:r>
          </a:p>
          <a:p>
            <a:r>
              <a:rPr lang="en-US" sz="1200" kern="1200" dirty="0" smtClean="0">
                <a:solidFill>
                  <a:schemeClr val="tx1"/>
                </a:solidFill>
                <a:effectLst/>
                <a:latin typeface="+mn-lt"/>
                <a:ea typeface="+mn-ea"/>
                <a:cs typeface="+mn-cs"/>
              </a:rPr>
              <a:t>that a keystroke security monitoring system had been instituted, but no security </a:t>
            </a:r>
            <a:r>
              <a:rPr lang="en-US" sz="1200" kern="1200" dirty="0" err="1" smtClean="0">
                <a:solidFill>
                  <a:schemeClr val="tx1"/>
                </a:solidFill>
                <a:effectLst/>
                <a:latin typeface="+mn-lt"/>
                <a:ea typeface="+mn-ea"/>
                <a:cs typeface="+mn-cs"/>
              </a:rPr>
              <a:t>chal</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lenges</a:t>
            </a:r>
            <a:r>
              <a:rPr lang="en-US" sz="1200" kern="1200" dirty="0" smtClean="0">
                <a:solidFill>
                  <a:schemeClr val="tx1"/>
                </a:solidFill>
                <a:effectLst/>
                <a:latin typeface="+mn-lt"/>
                <a:ea typeface="+mn-ea"/>
                <a:cs typeface="+mn-cs"/>
              </a:rPr>
              <a:t> occurred. In the ‘‘security challenge’’ condition, however, a number of explicit</a:t>
            </a:r>
          </a:p>
          <a:p>
            <a:r>
              <a:rPr lang="en-US" sz="1200" kern="1200" dirty="0" smtClean="0">
                <a:solidFill>
                  <a:schemeClr val="tx1"/>
                </a:solidFill>
                <a:effectLst/>
                <a:latin typeface="+mn-lt"/>
                <a:ea typeface="+mn-ea"/>
                <a:cs typeface="+mn-cs"/>
              </a:rPr>
              <a:t>security challenges occurred. In the final ‘‘performance monitoring’’ condition, subjects</a:t>
            </a:r>
          </a:p>
          <a:p>
            <a:r>
              <a:rPr lang="en-US" sz="1200" kern="1200" dirty="0" smtClean="0">
                <a:solidFill>
                  <a:schemeClr val="tx1"/>
                </a:solidFill>
                <a:effectLst/>
                <a:latin typeface="+mn-lt"/>
                <a:ea typeface="+mn-ea"/>
                <a:cs typeface="+mn-cs"/>
              </a:rPr>
              <a:t>were informed that their data entry speed was monitored and they were placed on</a:t>
            </a:r>
          </a:p>
          <a:p>
            <a:r>
              <a:rPr lang="en-US" sz="1200" kern="1200" dirty="0" smtClean="0">
                <a:solidFill>
                  <a:schemeClr val="tx1"/>
                </a:solidFill>
                <a:effectLst/>
                <a:latin typeface="+mn-lt"/>
                <a:ea typeface="+mn-ea"/>
                <a:cs typeface="+mn-cs"/>
              </a:rPr>
              <a:t>a response-cost schedule for poor performance. Blood pressure and continuous inter-</a:t>
            </a:r>
          </a:p>
          <a:p>
            <a:r>
              <a:rPr lang="en-US" sz="1200" kern="1200" dirty="0" smtClean="0">
                <a:solidFill>
                  <a:schemeClr val="tx1"/>
                </a:solidFill>
                <a:effectLst/>
                <a:latin typeface="+mn-lt"/>
                <a:ea typeface="+mn-ea"/>
                <a:cs typeface="+mn-cs"/>
              </a:rPr>
              <a:t>heartbeat latency were recorded for the security and performance conditions. Results</a:t>
            </a:r>
          </a:p>
          <a:p>
            <a:r>
              <a:rPr lang="en-US" sz="1200" kern="1200" dirty="0" smtClean="0">
                <a:solidFill>
                  <a:schemeClr val="tx1"/>
                </a:solidFill>
                <a:effectLst/>
                <a:latin typeface="+mn-lt"/>
                <a:ea typeface="+mn-ea"/>
                <a:cs typeface="+mn-cs"/>
              </a:rPr>
              <a:t>indicated that monitoring systems have the potential to evoke altered arousal states in</a:t>
            </a:r>
          </a:p>
          <a:p>
            <a:r>
              <a:rPr lang="en-US" sz="1200" kern="1200" dirty="0" smtClean="0">
                <a:solidFill>
                  <a:schemeClr val="tx1"/>
                </a:solidFill>
                <a:effectLst/>
                <a:latin typeface="+mn-lt"/>
                <a:ea typeface="+mn-ea"/>
                <a:cs typeface="+mn-cs"/>
              </a:rPr>
              <a:t>the form of increased heart rate and blood pressure. Contrary to expectations, the</a:t>
            </a:r>
          </a:p>
          <a:p>
            <a:r>
              <a:rPr lang="en-US" sz="1200" kern="1200" dirty="0" smtClean="0">
                <a:solidFill>
                  <a:schemeClr val="tx1"/>
                </a:solidFill>
                <a:effectLst/>
                <a:latin typeface="+mn-lt"/>
                <a:ea typeface="+mn-ea"/>
                <a:cs typeface="+mn-cs"/>
              </a:rPr>
              <a:t>hypothesized improvement in task performance within the performance monitoring</a:t>
            </a:r>
          </a:p>
          <a:p>
            <a:r>
              <a:rPr lang="en-US" sz="1200" kern="1200" dirty="0" smtClean="0">
                <a:solidFill>
                  <a:schemeClr val="tx1"/>
                </a:solidFill>
                <a:effectLst/>
                <a:latin typeface="+mn-lt"/>
                <a:ea typeface="+mn-ea"/>
                <a:cs typeface="+mn-cs"/>
              </a:rPr>
              <a:t>condition was not observed. The implications of these results for the design and </a:t>
            </a:r>
            <a:r>
              <a:rPr lang="en-US" sz="1200" kern="1200" dirty="0" err="1" smtClean="0">
                <a:solidFill>
                  <a:schemeClr val="tx1"/>
                </a:solidFill>
                <a:effectLst/>
                <a:latin typeface="+mn-lt"/>
                <a:ea typeface="+mn-ea"/>
                <a:cs typeface="+mn-cs"/>
              </a:rPr>
              <a:t>imple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mentation of electronically based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-based security and performance monitor-</a:t>
            </a:r>
          </a:p>
          <a:p>
            <a:r>
              <a:rPr lang="en-US" sz="1200" kern="1200" dirty="0" err="1"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systems are discussed</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32</a:t>
            </a:fld>
            <a:endParaRPr lang="en-US" dirty="0"/>
          </a:p>
        </p:txBody>
      </p:sp>
    </p:spTree>
    <p:extLst>
      <p:ext uri="{BB962C8B-B14F-4D97-AF65-F5344CB8AC3E}">
        <p14:creationId xmlns:p14="http://schemas.microsoft.com/office/powerpoint/2010/main" val="247539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Anecdotally,</a:t>
            </a:r>
            <a:r>
              <a:rPr lang="en-US" baseline="0" dirty="0" smtClean="0"/>
              <a:t> when I find blocks of time to think, I can’t. Why?  I turn to my mobile device. Why?  Can I put it down? No. why”</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a:t>
            </a:fld>
            <a:endParaRPr lang="en-US" dirty="0"/>
          </a:p>
        </p:txBody>
      </p:sp>
    </p:spTree>
    <p:extLst>
      <p:ext uri="{BB962C8B-B14F-4D97-AF65-F5344CB8AC3E}">
        <p14:creationId xmlns:p14="http://schemas.microsoft.com/office/powerpoint/2010/main" val="1888275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38</a:t>
            </a:fld>
            <a:endParaRPr lang="en-US" dirty="0"/>
          </a:p>
        </p:txBody>
      </p:sp>
    </p:spTree>
    <p:extLst>
      <p:ext uri="{BB962C8B-B14F-4D97-AF65-F5344CB8AC3E}">
        <p14:creationId xmlns:p14="http://schemas.microsoft.com/office/powerpoint/2010/main" val="389458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Anecdotally,</a:t>
            </a:r>
            <a:r>
              <a:rPr lang="en-US" baseline="0" dirty="0" smtClean="0"/>
              <a:t> when I find blocks of time to think, I can’t. Why?  I turn to my mobile device. Why?  Can I put it down? No. why”</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a:t>
            </a:fld>
            <a:endParaRPr lang="en-US" dirty="0"/>
          </a:p>
        </p:txBody>
      </p:sp>
    </p:spTree>
    <p:extLst>
      <p:ext uri="{BB962C8B-B14F-4D97-AF65-F5344CB8AC3E}">
        <p14:creationId xmlns:p14="http://schemas.microsoft.com/office/powerpoint/2010/main" val="53052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presentation, I’m going to use terms interchangeably so forgive me if I</a:t>
            </a:r>
            <a:r>
              <a:rPr lang="en-US" baseline="0" dirty="0" smtClean="0"/>
              <a:t> confuse you.  For example, the term internet addictive disorder, gaming disorder, internet use disorder…digital addictions.  I also don’t always define my terms so bear with me. </a:t>
            </a:r>
          </a:p>
          <a:p>
            <a:endParaRPr lang="en-US" baseline="0" dirty="0" smtClean="0"/>
          </a:p>
          <a:p>
            <a:r>
              <a:rPr lang="en-US" baseline="0" dirty="0" smtClean="0"/>
              <a:t> </a:t>
            </a:r>
            <a:r>
              <a:rPr lang="en-US" dirty="0" smtClean="0"/>
              <a:t>It’s </a:t>
            </a:r>
            <a:r>
              <a:rPr lang="en-US" dirty="0" smtClean="0"/>
              <a:t>not just</a:t>
            </a:r>
            <a:r>
              <a:rPr lang="en-US" baseline="0" dirty="0" smtClean="0"/>
              <a:t> surveillance, we’ve produced tools that are addictive to give more avenues of surveillance.</a:t>
            </a:r>
          </a:p>
          <a:p>
            <a:endParaRPr lang="en-US" baseline="0" dirty="0" smtClean="0"/>
          </a:p>
          <a:p>
            <a:r>
              <a:rPr lang="en-US" baseline="0" dirty="0" smtClean="0"/>
              <a:t>Talk about the terminology problem</a:t>
            </a:r>
            <a:endParaRPr lang="en-US" dirty="0"/>
          </a:p>
        </p:txBody>
      </p:sp>
      <p:sp>
        <p:nvSpPr>
          <p:cNvPr id="4" name="Slide Number Placeholder 3"/>
          <p:cNvSpPr>
            <a:spLocks noGrp="1"/>
          </p:cNvSpPr>
          <p:nvPr>
            <p:ph type="sldNum" sz="quarter" idx="10"/>
          </p:nvPr>
        </p:nvSpPr>
        <p:spPr/>
        <p:txBody>
          <a:bodyPr/>
          <a:lstStyle/>
          <a:p>
            <a:fld id="{E0666370-6401-4947-9360-4246D5FA52C3}" type="slidenum">
              <a:rPr lang="en-US" smtClean="0"/>
              <a:t>4</a:t>
            </a:fld>
            <a:endParaRPr lang="en-US"/>
          </a:p>
        </p:txBody>
      </p:sp>
    </p:spTree>
    <p:extLst>
      <p:ext uri="{BB962C8B-B14F-4D97-AF65-F5344CB8AC3E}">
        <p14:creationId xmlns:p14="http://schemas.microsoft.com/office/powerpoint/2010/main" val="2423155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5</a:t>
            </a:fld>
            <a:endParaRPr lang="en-US" dirty="0"/>
          </a:p>
        </p:txBody>
      </p:sp>
    </p:spTree>
    <p:extLst>
      <p:ext uri="{BB962C8B-B14F-4D97-AF65-F5344CB8AC3E}">
        <p14:creationId xmlns:p14="http://schemas.microsoft.com/office/powerpoint/2010/main" val="49172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Australian Mobile Telecommunications Association.</a:t>
            </a:r>
            <a:r>
              <a:rPr lang="en-US" baseline="0" dirty="0" smtClean="0"/>
              <a:t> AMTA 2003 Annual Report.  Canberra, Australian Capital Territory:  Australian Mobile Telecommunications Association; 2003.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Smith, D. K., &amp; Alexander, R. C. (1999). </a:t>
            </a:r>
            <a:r>
              <a:rPr lang="en-US" i="1" dirty="0" smtClean="0"/>
              <a:t>Fumbling the future: How Xerox invented, then ignored, the first personal computer</a:t>
            </a:r>
            <a:r>
              <a:rPr lang="en-US" dirty="0" smtClean="0"/>
              <a:t>. </a:t>
            </a:r>
            <a:r>
              <a:rPr lang="en-US" dirty="0" err="1" smtClean="0"/>
              <a:t>iUniverse</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Friedman, T. (1995). Making sense of software: Computer games and interactive textuality. </a:t>
            </a:r>
            <a:r>
              <a:rPr lang="en-US" i="1" dirty="0" err="1" smtClean="0"/>
              <a:t>Cybersociety</a:t>
            </a:r>
            <a:r>
              <a:rPr lang="en-US" i="1" dirty="0" smtClean="0"/>
              <a:t>; Computer-Mediated Communication and Community. Thousand Oaks, Calif.: Sage Publications</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Wilson, 1992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Friedman, T. (1995). Making sense of software: Computer games and interactive textuality. </a:t>
            </a:r>
            <a:r>
              <a:rPr lang="en-US" i="1" dirty="0" err="1" smtClean="0"/>
              <a:t>Cybersociety</a:t>
            </a:r>
            <a:r>
              <a:rPr lang="en-US" i="1" dirty="0" smtClean="0"/>
              <a:t>; Computer-Mediated Communication and Community. Thousand Oaks, Calif.: Sage Publications</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Smith, R. (2009). The long history of gaming in military training. </a:t>
            </a:r>
            <a:r>
              <a:rPr lang="en-US" i="1" dirty="0" smtClean="0"/>
              <a:t>Simulation &amp; Gaming</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Shaw, M., &amp; Black, D. W. (2008). Internet addiction. </a:t>
            </a:r>
            <a:r>
              <a:rPr lang="en-US" i="1" dirty="0" smtClean="0"/>
              <a:t>CNS drugs</a:t>
            </a:r>
            <a:r>
              <a:rPr lang="en-US" dirty="0" smtClean="0"/>
              <a:t>, </a:t>
            </a:r>
            <a:r>
              <a:rPr lang="en-US" i="1" dirty="0" smtClean="0"/>
              <a:t>22</a:t>
            </a:r>
            <a:r>
              <a:rPr lang="en-US" dirty="0" smtClean="0"/>
              <a:t>(5), 353-365.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smtClean="0"/>
              <a:t>Petry</a:t>
            </a:r>
            <a:r>
              <a:rPr lang="en-US" dirty="0" smtClean="0"/>
              <a:t>, N. M., &amp; </a:t>
            </a:r>
            <a:r>
              <a:rPr lang="en-US" dirty="0" err="1" smtClean="0"/>
              <a:t>O'brien</a:t>
            </a:r>
            <a:r>
              <a:rPr lang="en-US" dirty="0" smtClean="0"/>
              <a:t>, C. P. (2013). Internet gaming disorder and the DSM‐5. </a:t>
            </a:r>
            <a:r>
              <a:rPr lang="en-US" i="1" dirty="0" smtClean="0"/>
              <a:t>Addiction</a:t>
            </a:r>
            <a:r>
              <a:rPr lang="en-US" dirty="0" smtClean="0"/>
              <a:t>, </a:t>
            </a:r>
            <a:r>
              <a:rPr lang="en-US" i="1" dirty="0" smtClean="0"/>
              <a:t>108</a:t>
            </a:r>
            <a:r>
              <a:rPr lang="en-US" dirty="0" smtClean="0"/>
              <a:t>(7), 1186-1187.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smtClean="0"/>
              <a:t>Flisher</a:t>
            </a:r>
            <a:r>
              <a:rPr lang="en-US" dirty="0" smtClean="0"/>
              <a:t>, C. (2010). Getting plugged in: an overview of internet addiction. </a:t>
            </a:r>
            <a:r>
              <a:rPr lang="en-US" i="1" dirty="0" smtClean="0"/>
              <a:t>Journal of </a:t>
            </a:r>
            <a:r>
              <a:rPr lang="en-US" i="1" dirty="0" err="1" smtClean="0"/>
              <a:t>paediatrics</a:t>
            </a:r>
            <a:r>
              <a:rPr lang="en-US" i="1" dirty="0" smtClean="0"/>
              <a:t> and child health</a:t>
            </a:r>
            <a:r>
              <a:rPr lang="en-US" dirty="0" smtClean="0"/>
              <a:t>, </a:t>
            </a:r>
            <a:r>
              <a:rPr lang="en-US" i="1" dirty="0" smtClean="0"/>
              <a:t>46</a:t>
            </a:r>
            <a:r>
              <a:rPr lang="en-US" dirty="0" smtClean="0"/>
              <a:t>(10), 557-559.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The internet in the 1970s was a giant bulletin board system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0666370-6401-4947-9360-4246D5FA52C3}" type="slidenum">
              <a:rPr lang="en-US" smtClean="0"/>
              <a:t>8</a:t>
            </a:fld>
            <a:endParaRPr lang="en-US"/>
          </a:p>
        </p:txBody>
      </p:sp>
    </p:spTree>
    <p:extLst>
      <p:ext uri="{BB962C8B-B14F-4D97-AF65-F5344CB8AC3E}">
        <p14:creationId xmlns:p14="http://schemas.microsoft.com/office/powerpoint/2010/main" val="4148677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Australian Mobile Telecommunications Association.</a:t>
            </a:r>
            <a:r>
              <a:rPr lang="en-US" baseline="0" dirty="0" smtClean="0"/>
              <a:t> AMTA 2003 Annual Report.  Canberra, Australian Capital Territory:  Australian Mobile Telecommunications Association; 2003.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Smith, D. K., &amp; Alexander, R. C. (1999). </a:t>
            </a:r>
            <a:r>
              <a:rPr lang="en-US" i="1" dirty="0" smtClean="0"/>
              <a:t>Fumbling the future: How Xerox invented, then ignored, the first personal computer</a:t>
            </a:r>
            <a:r>
              <a:rPr lang="en-US" dirty="0" smtClean="0"/>
              <a:t>. </a:t>
            </a:r>
            <a:r>
              <a:rPr lang="en-US" dirty="0" err="1" smtClean="0"/>
              <a:t>iUniverse</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Friedman, T. (1995). Making sense of software: Computer games and interactive textuality. </a:t>
            </a:r>
            <a:r>
              <a:rPr lang="en-US" i="1" dirty="0" err="1" smtClean="0"/>
              <a:t>Cybersociety</a:t>
            </a:r>
            <a:r>
              <a:rPr lang="en-US" i="1" dirty="0" smtClean="0"/>
              <a:t>; Computer-Mediated Communication and Community. Thousand Oaks, Calif.: Sage Publications</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Young, K. S. (2004). Internet addiction: A new clinical phenomenon and its consequences. </a:t>
            </a:r>
            <a:r>
              <a:rPr lang="en-US" i="1" dirty="0" smtClean="0"/>
              <a:t>American behavioral scientist</a:t>
            </a:r>
            <a:r>
              <a:rPr lang="en-US" dirty="0" smtClean="0"/>
              <a:t>, </a:t>
            </a:r>
            <a:r>
              <a:rPr lang="en-US" i="1" dirty="0" smtClean="0"/>
              <a:t>48</a:t>
            </a:r>
            <a:r>
              <a:rPr lang="en-US" dirty="0" smtClean="0"/>
              <a:t>(4), 402-415.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Young, K. (2010). Internet addiction over the decade: a personal look back. </a:t>
            </a:r>
            <a:r>
              <a:rPr lang="en-US" i="1" dirty="0" smtClean="0"/>
              <a:t>World Psychiatry</a:t>
            </a:r>
            <a:r>
              <a:rPr lang="en-US" dirty="0" smtClean="0"/>
              <a:t>, </a:t>
            </a:r>
            <a:r>
              <a:rPr lang="en-US" i="1" dirty="0" smtClean="0"/>
              <a:t>9</a:t>
            </a:r>
            <a:r>
              <a:rPr lang="en-US" dirty="0" smtClean="0"/>
              <a:t>(2), 91-91.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Griffiths, M. D. (2013). 16 An Overview of Online Gaming Addiction. </a:t>
            </a:r>
            <a:r>
              <a:rPr lang="en-US" i="1" dirty="0" smtClean="0"/>
              <a:t>Multiplayer: The Social Aspects of Digital Gaming</a:t>
            </a:r>
            <a:r>
              <a:rPr lang="en-US" dirty="0" smtClean="0"/>
              <a:t>, </a:t>
            </a:r>
            <a:r>
              <a:rPr lang="en-US" i="1" dirty="0" smtClean="0"/>
              <a:t>3</a:t>
            </a:r>
            <a:r>
              <a:rPr lang="en-US" dirty="0" smtClean="0"/>
              <a:t>, 195.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r>
              <a:rPr lang="en-US" sz="1200" dirty="0" smtClean="0">
                <a:solidFill>
                  <a:schemeClr val="tx1"/>
                </a:solidFill>
              </a:rPr>
              <a:t>1985; Psychological Power of Games is Acknowledged in Manifesto for Cyborgs. </a:t>
            </a:r>
          </a:p>
          <a:p>
            <a:r>
              <a:rPr lang="en-US" sz="1200" dirty="0" smtClean="0">
                <a:solidFill>
                  <a:schemeClr val="tx1"/>
                </a:solidFill>
              </a:rPr>
              <a:t>“Flowing through a continuous series of decisions made almost automatically, hardly aware of the passage of time, the player forms a symbiotic circuit with the computer, a version of the </a:t>
            </a:r>
            <a:r>
              <a:rPr lang="en-US" sz="1200" dirty="0" err="1" smtClean="0">
                <a:solidFill>
                  <a:schemeClr val="tx1"/>
                </a:solidFill>
              </a:rPr>
              <a:t>cyborgian</a:t>
            </a:r>
            <a:r>
              <a:rPr lang="en-US" sz="1200" dirty="0" smtClean="0">
                <a:solidFill>
                  <a:schemeClr val="tx1"/>
                </a:solidFill>
              </a:rPr>
              <a:t> consciousness described by Donna </a:t>
            </a:r>
            <a:r>
              <a:rPr lang="en-US" sz="1200" dirty="0" err="1" smtClean="0">
                <a:solidFill>
                  <a:schemeClr val="tx1"/>
                </a:solidFill>
              </a:rPr>
              <a:t>Harraway</a:t>
            </a:r>
            <a:r>
              <a:rPr lang="en-US" sz="1200" dirty="0" smtClean="0">
                <a:solidFill>
                  <a:schemeClr val="tx1"/>
                </a:solidFill>
              </a:rPr>
              <a:t> in her influential "Manifesto for Cyborgs" (1985).”  “The computer comes to feel like an organic extension of one's consciousness, and the player may feel like an extension of the computer itself. (Friedman, 1995, pp. 8 )”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0666370-6401-4947-9360-4246D5FA52C3}" type="slidenum">
              <a:rPr lang="en-US" smtClean="0"/>
              <a:t>9</a:t>
            </a:fld>
            <a:endParaRPr lang="en-US"/>
          </a:p>
        </p:txBody>
      </p:sp>
    </p:spTree>
    <p:extLst>
      <p:ext uri="{BB962C8B-B14F-4D97-AF65-F5344CB8AC3E}">
        <p14:creationId xmlns:p14="http://schemas.microsoft.com/office/powerpoint/2010/main" val="219991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Australian Mobile Telecommunications Association.</a:t>
            </a:r>
            <a:r>
              <a:rPr lang="en-US" baseline="0" dirty="0" smtClean="0"/>
              <a:t> AMTA 2003 Annual Report.  Canberra, Australian Capital Territory:  Australian Mobile Telecommunications Association; 2003.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Smith, D. K., &amp; Alexander, R. C. (1999). </a:t>
            </a:r>
            <a:r>
              <a:rPr lang="en-US" i="1" dirty="0" smtClean="0"/>
              <a:t>Fumbling the future: How Xerox invented, then ignored, the first personal computer</a:t>
            </a:r>
            <a:r>
              <a:rPr lang="en-US" dirty="0" smtClean="0"/>
              <a:t>. </a:t>
            </a:r>
            <a:r>
              <a:rPr lang="en-US" dirty="0" err="1" smtClean="0"/>
              <a:t>iUniverse</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Friedman, T. (1995). Making sense of software: Computer games and interactive textuality. </a:t>
            </a:r>
            <a:r>
              <a:rPr lang="en-US" i="1" dirty="0" err="1" smtClean="0"/>
              <a:t>Cybersociety</a:t>
            </a:r>
            <a:r>
              <a:rPr lang="en-US" i="1" dirty="0" smtClean="0"/>
              <a:t>; Computer-Mediated Communication and Community. Thousand Oaks, Calif.: Sage Publications</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Young, K. S. (2004). Internet addiction: A new clinical phenomenon and its consequences. </a:t>
            </a:r>
            <a:r>
              <a:rPr lang="en-US" i="1" dirty="0" smtClean="0"/>
              <a:t>American behavioral scientist</a:t>
            </a:r>
            <a:r>
              <a:rPr lang="en-US" dirty="0" smtClean="0"/>
              <a:t>, </a:t>
            </a:r>
            <a:r>
              <a:rPr lang="en-US" i="1" dirty="0" smtClean="0"/>
              <a:t>48</a:t>
            </a:r>
            <a:r>
              <a:rPr lang="en-US" dirty="0" smtClean="0"/>
              <a:t>(4), 402-415.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Young, K. (2010). Internet addiction over the decade: a personal look back. </a:t>
            </a:r>
            <a:r>
              <a:rPr lang="en-US" i="1" dirty="0" smtClean="0"/>
              <a:t>World Psychiatry</a:t>
            </a:r>
            <a:r>
              <a:rPr lang="en-US" dirty="0" smtClean="0"/>
              <a:t>, </a:t>
            </a:r>
            <a:r>
              <a:rPr lang="en-US" i="1" dirty="0" smtClean="0"/>
              <a:t>9</a:t>
            </a:r>
            <a:r>
              <a:rPr lang="en-US" dirty="0" smtClean="0"/>
              <a:t>(2), 91-91.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Griffiths, M. D. (2013). 16 An Overview of Online Gaming Addiction. </a:t>
            </a:r>
            <a:r>
              <a:rPr lang="en-US" i="1" dirty="0" smtClean="0"/>
              <a:t>Multiplayer: The Social Aspects of Digital Gaming</a:t>
            </a:r>
            <a:r>
              <a:rPr lang="en-US" dirty="0" smtClean="0"/>
              <a:t>, </a:t>
            </a:r>
            <a:r>
              <a:rPr lang="en-US" i="1" dirty="0" smtClean="0"/>
              <a:t>3</a:t>
            </a:r>
            <a:r>
              <a:rPr lang="en-US" dirty="0" smtClean="0"/>
              <a:t>, 195.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r>
              <a:rPr lang="en-US" sz="1200" dirty="0" smtClean="0"/>
              <a:t>1991; Simulations may be our best opportunity to create what Fredric Jameson calls "an aesthetic of</a:t>
            </a:r>
          </a:p>
          <a:p>
            <a:r>
              <a:rPr lang="en-US" sz="1200" dirty="0" smtClean="0"/>
              <a:t>cognitive mapping: a pedagogical political culture which seeks to endow the individual subject with</a:t>
            </a:r>
          </a:p>
          <a:p>
            <a:r>
              <a:rPr lang="en-US" sz="1200" dirty="0" smtClean="0"/>
              <a:t>some new heightened sense of its place in the global system" (Jameson, 1991, p. 54) Playing a</a:t>
            </a:r>
          </a:p>
          <a:p>
            <a:r>
              <a:rPr lang="en-US" sz="1200" dirty="0" smtClean="0"/>
              <a:t>simulation means becoming engrossed in a systemic logic which connects a myriad array of causes</a:t>
            </a:r>
          </a:p>
          <a:p>
            <a:r>
              <a:rPr lang="en-US" sz="1200" dirty="0" smtClean="0"/>
              <a:t>and effects. The simulation acts as a kind of map-in-time, visually and viscerally (as the player</a:t>
            </a:r>
          </a:p>
          <a:p>
            <a:r>
              <a:rPr lang="en-US" sz="1200" dirty="0" smtClean="0"/>
              <a:t>internalizes the game's logic) demonstrating the repercussions and interrelatedness of many different</a:t>
            </a:r>
          </a:p>
          <a:p>
            <a:r>
              <a:rPr lang="en-US" sz="1200" dirty="0" smtClean="0"/>
              <a:t>social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1995 Dr. Kimberly Young conducted a study of 500 heavy users of the Internet or ‘internet addicts’, and compared their behavior to the Diagnostic and Statistical Manual of Mental Disorders (DSM IV) criteria for pathological gambling. </a:t>
            </a:r>
          </a:p>
          <a:p>
            <a:r>
              <a:rPr lang="en-US" sz="1200" dirty="0" smtClean="0"/>
              <a:t> Young</a:t>
            </a:r>
            <a:r>
              <a:rPr lang="en-US" sz="1200" baseline="0" dirty="0" smtClean="0"/>
              <a:t> gaming study results. </a:t>
            </a:r>
            <a:r>
              <a:rPr lang="en-US" sz="1200" dirty="0" smtClean="0"/>
              <a:t>Subjects reported</a:t>
            </a:r>
          </a:p>
          <a:p>
            <a:r>
              <a:rPr lang="en-US" sz="1200" dirty="0" smtClean="0"/>
              <a:t>significant impacts on ‘academic achievement, social life, </a:t>
            </a:r>
            <a:r>
              <a:rPr lang="en-US" sz="1200" dirty="0" err="1" smtClean="0"/>
              <a:t>rela</a:t>
            </a:r>
            <a:r>
              <a:rPr lang="en-US" sz="1200" dirty="0" smtClean="0"/>
              <a:t>-</a:t>
            </a:r>
          </a:p>
          <a:p>
            <a:r>
              <a:rPr lang="en-US" sz="1200" dirty="0" err="1" smtClean="0"/>
              <a:t>tionships</a:t>
            </a:r>
            <a:r>
              <a:rPr lang="en-US" sz="1200" dirty="0" smtClean="0"/>
              <a:t>, occupation and finances’. Young likened these to the</a:t>
            </a:r>
          </a:p>
          <a:p>
            <a:r>
              <a:rPr lang="en-US" sz="1200" dirty="0" smtClean="0"/>
              <a:t>effects of pathological gambling and alcoholism. Although her</a:t>
            </a:r>
          </a:p>
          <a:p>
            <a:r>
              <a:rPr lang="en-US" sz="1200" dirty="0" smtClean="0"/>
              <a:t>study raised the profile of IA among health-care professionals, it</a:t>
            </a:r>
          </a:p>
          <a:p>
            <a:r>
              <a:rPr lang="en-US" sz="1200" dirty="0" smtClean="0"/>
              <a:t>was later criticized for its method of recruiting subjects.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r>
              <a:rPr lang="en-US" sz="1200" dirty="0" smtClean="0"/>
              <a:t>1995: Rehab clinics are born in US. In 1995, </a:t>
            </a:r>
            <a:r>
              <a:rPr lang="en-US" sz="1200" dirty="0" err="1" smtClean="0"/>
              <a:t>Dr</a:t>
            </a:r>
            <a:r>
              <a:rPr lang="en-US" sz="1200" dirty="0" smtClean="0"/>
              <a:t> Kimberly Young founded the first US  private IA clinic, ‘The Centre for Online Addiction Recovery’</a:t>
            </a:r>
          </a:p>
          <a:p>
            <a:r>
              <a:rPr lang="en-US" sz="1200" dirty="0" smtClean="0"/>
              <a:t>offered a psychological treatment program and telephone</a:t>
            </a:r>
          </a:p>
          <a:p>
            <a:r>
              <a:rPr lang="en-US" sz="1200" dirty="0" smtClean="0"/>
              <a:t>counselling services.</a:t>
            </a:r>
          </a:p>
          <a:p>
            <a:r>
              <a:rPr lang="en-US" sz="1200" dirty="0" smtClean="0"/>
              <a:t> (In </a:t>
            </a:r>
            <a:r>
              <a:rPr lang="en-US" sz="1200" dirty="0" err="1" smtClean="0"/>
              <a:t>Flisher</a:t>
            </a:r>
            <a:r>
              <a:rPr lang="en-US" sz="1200" dirty="0" smtClean="0"/>
              <a:t> article)</a:t>
            </a:r>
          </a:p>
          <a:p>
            <a:endParaRPr lang="en-US" sz="1200" dirty="0" smtClean="0"/>
          </a:p>
          <a:p>
            <a:r>
              <a:rPr lang="en-US" sz="1200" dirty="0" smtClean="0"/>
              <a:t>1995. The term Internet addiction (IA) was first used by</a:t>
            </a:r>
          </a:p>
          <a:p>
            <a:r>
              <a:rPr lang="en-US" sz="1200" dirty="0" smtClean="0"/>
              <a:t>psychiatrist </a:t>
            </a:r>
            <a:r>
              <a:rPr lang="en-US" sz="1200" dirty="0" err="1" smtClean="0"/>
              <a:t>Dr</a:t>
            </a:r>
            <a:r>
              <a:rPr lang="en-US" sz="1200" dirty="0" smtClean="0"/>
              <a:t> Ivan Goldberg, who coined the term ‘Internet</a:t>
            </a:r>
          </a:p>
          <a:p>
            <a:r>
              <a:rPr lang="en-US" sz="1200" dirty="0" smtClean="0"/>
              <a:t>Addiction Disorder’ along with a list of symptoms</a:t>
            </a:r>
          </a:p>
          <a:p>
            <a:endParaRPr lang="en-US" sz="1200" dirty="0" smtClean="0"/>
          </a:p>
          <a:p>
            <a:endParaRPr lang="en-US" sz="1200" dirty="0" smtClean="0"/>
          </a:p>
          <a:p>
            <a:endParaRPr lang="en-US" sz="1200" dirty="0" smtClean="0"/>
          </a:p>
          <a:p>
            <a:r>
              <a:rPr lang="en-US" sz="1200" dirty="0" smtClean="0"/>
              <a:t>1998, n 1998, I wrote Caught in the Net, the first book to identify Internet addiction </a:t>
            </a:r>
            <a:r>
              <a:rPr lang="en-US" sz="1200" dirty="0" smtClean="0">
                <a:hlinkClick r:id="rId3" tooltip="Link to bibliographic citation"/>
              </a:rPr>
              <a:t>1</a:t>
            </a:r>
            <a:r>
              <a:rPr lang="en-US" sz="1200" dirty="0" smtClean="0"/>
              <a:t>. Publishing the book changed my life. Once published, the publicity around the book took on a life of its own. I joked that I had become the Ann Landers of cyberspace, as letters and email from across the globe poured in. I heard from parents, spouses, and addicts themselves struggling to deal with an addiction that they could not understand. Yet, after reading Caught in the Net, they found validation and understanding to a disorder that they knew they were experiencing but had not been recognized by many professionals when they tried to seek help.</a:t>
            </a:r>
          </a:p>
          <a:p>
            <a:r>
              <a:rPr lang="en-US" sz="1200" dirty="0" smtClean="0"/>
              <a:t>After Caught in the Net was published, many journalists and scholars did not believe that people could become addicted to the Internet. At that point, many laughed and scoffed at the idea. How could a tool so useful for information and communication be considered addictive? (5)</a:t>
            </a:r>
          </a:p>
          <a:p>
            <a:endParaRPr lang="en-US" sz="120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E0666370-6401-4947-9360-4246D5FA52C3}" type="slidenum">
              <a:rPr lang="en-US" smtClean="0"/>
              <a:t>10</a:t>
            </a:fld>
            <a:endParaRPr lang="en-US"/>
          </a:p>
        </p:txBody>
      </p:sp>
    </p:spTree>
    <p:extLst>
      <p:ext uri="{BB962C8B-B14F-4D97-AF65-F5344CB8AC3E}">
        <p14:creationId xmlns:p14="http://schemas.microsoft.com/office/powerpoint/2010/main" val="376890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Australian Mobile Telecommunications Association.</a:t>
            </a:r>
            <a:r>
              <a:rPr lang="en-US" baseline="0" dirty="0" smtClean="0"/>
              <a:t> AMTA 2003 Annual Report.  Canberra, Australian Capital Territory:  Australian Mobile Telecommunications Association; 2003.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Smith, D. K., &amp; Alexander, R. C. (1999). </a:t>
            </a:r>
            <a:r>
              <a:rPr lang="en-US" i="1" dirty="0" smtClean="0"/>
              <a:t>Fumbling the future: How Xerox invented, then ignored, the first personal computer</a:t>
            </a:r>
            <a:r>
              <a:rPr lang="en-US" dirty="0" smtClean="0"/>
              <a:t>. </a:t>
            </a:r>
            <a:r>
              <a:rPr lang="en-US" dirty="0" err="1" smtClean="0"/>
              <a:t>iUniverse</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Friedman, T. (1995). Making sense of software: Computer games and interactive textuality. </a:t>
            </a:r>
            <a:r>
              <a:rPr lang="en-US" i="1" dirty="0" err="1" smtClean="0"/>
              <a:t>Cybersociety</a:t>
            </a:r>
            <a:r>
              <a:rPr lang="en-US" i="1" dirty="0" smtClean="0"/>
              <a:t>; Computer-Mediated Communication and Community. Thousand Oaks, Calif.: Sage Publications</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Young, K. S. (2004). Internet addiction: A new clinical phenomenon and its consequences. </a:t>
            </a:r>
            <a:r>
              <a:rPr lang="en-US" i="1" dirty="0" smtClean="0"/>
              <a:t>American behavioral scientist</a:t>
            </a:r>
            <a:r>
              <a:rPr lang="en-US" dirty="0" smtClean="0"/>
              <a:t>, </a:t>
            </a:r>
            <a:r>
              <a:rPr lang="en-US" i="1" dirty="0" smtClean="0"/>
              <a:t>48</a:t>
            </a:r>
            <a:r>
              <a:rPr lang="en-US" dirty="0" smtClean="0"/>
              <a:t>(4), 402-415.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smtClean="0"/>
              <a:t>Edosomwan</a:t>
            </a:r>
            <a:r>
              <a:rPr lang="en-US" dirty="0" smtClean="0"/>
              <a:t>, S., </a:t>
            </a:r>
            <a:r>
              <a:rPr lang="en-US" dirty="0" err="1" smtClean="0"/>
              <a:t>Prakasan</a:t>
            </a:r>
            <a:r>
              <a:rPr lang="en-US" dirty="0" smtClean="0"/>
              <a:t>, S. K., </a:t>
            </a:r>
            <a:r>
              <a:rPr lang="en-US" dirty="0" err="1" smtClean="0"/>
              <a:t>Kouame</a:t>
            </a:r>
            <a:r>
              <a:rPr lang="en-US" dirty="0" smtClean="0"/>
              <a:t>, D., Watson, J., &amp; Seymour, T. (2011). The history of social media and its impact on business. </a:t>
            </a:r>
            <a:r>
              <a:rPr lang="en-US" i="1" dirty="0" smtClean="0"/>
              <a:t>Journal of Applied Management and entrepreneurship</a:t>
            </a:r>
            <a:r>
              <a:rPr lang="en-US" dirty="0" smtClean="0"/>
              <a:t>, </a:t>
            </a:r>
            <a:r>
              <a:rPr lang="en-US" i="1" dirty="0" smtClean="0"/>
              <a:t>16</a:t>
            </a:r>
            <a:r>
              <a:rPr lang="en-US" dirty="0" smtClean="0"/>
              <a:t>(3), 79.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Young, K. (2010). Internet addiction over the decade: a personal look back. </a:t>
            </a:r>
            <a:r>
              <a:rPr lang="en-US" i="1" dirty="0" smtClean="0"/>
              <a:t>World Psychiatry</a:t>
            </a:r>
            <a:r>
              <a:rPr lang="en-US" dirty="0" smtClean="0"/>
              <a:t>, </a:t>
            </a:r>
            <a:r>
              <a:rPr lang="en-US" i="1" dirty="0" smtClean="0"/>
              <a:t>9</a:t>
            </a:r>
            <a:r>
              <a:rPr lang="en-US" dirty="0" smtClean="0"/>
              <a:t>(2), 91-91.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Griffiths, M. D. (2013). 16 An Overview of Online Gaming Addiction. </a:t>
            </a:r>
            <a:r>
              <a:rPr lang="en-US" i="1" dirty="0" smtClean="0"/>
              <a:t>Multiplayer: The Social Aspects of Digital Gaming</a:t>
            </a:r>
            <a:r>
              <a:rPr lang="en-US" dirty="0" smtClean="0"/>
              <a:t>, </a:t>
            </a:r>
            <a:r>
              <a:rPr lang="en-US" i="1" dirty="0" smtClean="0"/>
              <a:t>3</a:t>
            </a:r>
            <a:r>
              <a:rPr lang="en-US" dirty="0" smtClean="0"/>
              <a:t>, 195.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Kaplan, A. M., &amp; </a:t>
            </a:r>
            <a:r>
              <a:rPr lang="en-US" dirty="0" err="1" smtClean="0"/>
              <a:t>Haenlein</a:t>
            </a:r>
            <a:r>
              <a:rPr lang="en-US" dirty="0" smtClean="0"/>
              <a:t>, M. (2010). Users of the world, unite! The challenges and opportunities of Social Media. </a:t>
            </a:r>
            <a:r>
              <a:rPr lang="en-US" i="1" dirty="0" smtClean="0"/>
              <a:t>Business horizons</a:t>
            </a:r>
            <a:r>
              <a:rPr lang="en-US" dirty="0" smtClean="0"/>
              <a:t>, </a:t>
            </a:r>
            <a:r>
              <a:rPr lang="en-US" i="1" dirty="0" smtClean="0"/>
              <a:t>53</a:t>
            </a:r>
            <a:r>
              <a:rPr lang="en-US" dirty="0" smtClean="0"/>
              <a:t>(1), 59-68.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solidFill>
                  <a:schemeClr val="tx1"/>
                </a:solidFill>
              </a:rPr>
              <a:t>2008. According to Forrester Research, 75% of Internet surfers used “Social Media” in the second quarter of 2008 by joining social networks, reading blogs, or contributing reviews to shopping sites; this represents a significant rise from 56% in 2007. The growth is not limited to teenagers, either; members of Generation X, now 35–44 years old, increasingly populate the ranks of joiners, spectators, and critics. It is therefore reasonable to say that Social Media represent a revolutionary new trend that should be of interest to companies operating in online space—or any space, for that matter.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0666370-6401-4947-9360-4246D5FA52C3}" type="slidenum">
              <a:rPr lang="en-US" smtClean="0"/>
              <a:t>11</a:t>
            </a:fld>
            <a:endParaRPr lang="en-US"/>
          </a:p>
        </p:txBody>
      </p:sp>
    </p:spTree>
    <p:extLst>
      <p:ext uri="{BB962C8B-B14F-4D97-AF65-F5344CB8AC3E}">
        <p14:creationId xmlns:p14="http://schemas.microsoft.com/office/powerpoint/2010/main" val="1183342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189" y="0"/>
            <a:ext cx="5757811" cy="6383382"/>
          </a:xfrm>
          <a:prstGeom prst="rect">
            <a:avLst/>
          </a:prstGeom>
        </p:spPr>
      </p:pic>
      <p:sp>
        <p:nvSpPr>
          <p:cNvPr id="7" name="Rectangle 6"/>
          <p:cNvSpPr/>
          <p:nvPr userDrawn="1"/>
        </p:nvSpPr>
        <p:spPr bwMode="auto">
          <a:xfrm>
            <a:off x="3" y="-17418"/>
            <a:ext cx="8078872" cy="640080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dirty="0" smtClean="0">
              <a:solidFill>
                <a:prstClr val="black"/>
              </a:solidFill>
              <a:latin typeface="Arial" charset="0"/>
              <a:ea typeface="ＭＳ Ｐゴシック" pitchFamily="1" charset="-128"/>
            </a:endParaRPr>
          </a:p>
        </p:txBody>
      </p:sp>
      <p:sp>
        <p:nvSpPr>
          <p:cNvPr id="2" name="Title 1"/>
          <p:cNvSpPr>
            <a:spLocks noGrp="1"/>
          </p:cNvSpPr>
          <p:nvPr>
            <p:ph type="ctrTitle" hasCustomPrompt="1"/>
          </p:nvPr>
        </p:nvSpPr>
        <p:spPr>
          <a:xfrm>
            <a:off x="522818" y="266700"/>
            <a:ext cx="6385983" cy="3657600"/>
          </a:xfrm>
        </p:spPr>
        <p:txBody>
          <a:bodyPr anchor="b">
            <a:normAutofit/>
          </a:bodyPr>
          <a:lstStyle>
            <a:lvl1pPr algn="l">
              <a:defRPr sz="36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522818" y="4076700"/>
            <a:ext cx="6385983" cy="12954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Box 10"/>
          <p:cNvSpPr txBox="1"/>
          <p:nvPr userDrawn="1"/>
        </p:nvSpPr>
        <p:spPr>
          <a:xfrm>
            <a:off x="508000" y="5493288"/>
            <a:ext cx="6385983" cy="646331"/>
          </a:xfrm>
          <a:prstGeom prst="rect">
            <a:avLst/>
          </a:prstGeom>
          <a:noFill/>
        </p:spPr>
        <p:txBody>
          <a:bodyPr wrap="square" lIns="0" tIns="0" rIns="0" bIns="0" rtlCol="0">
            <a:spAutoFit/>
          </a:bodyPr>
          <a:lstStyle/>
          <a:p>
            <a:r>
              <a:rPr lang="en-US" sz="1400" dirty="0" smtClean="0">
                <a:solidFill>
                  <a:schemeClr val="bg1"/>
                </a:solidFill>
                <a:latin typeface="Arial" panose="020B0604020202020204" pitchFamily="34" charset="0"/>
                <a:cs typeface="Arial" panose="020B0604020202020204" pitchFamily="34" charset="0"/>
              </a:rPr>
              <a:t>Software Engineering Institute</a:t>
            </a:r>
          </a:p>
          <a:p>
            <a:r>
              <a:rPr lang="en-US" sz="1400" dirty="0" smtClean="0">
                <a:solidFill>
                  <a:schemeClr val="bg1"/>
                </a:solidFill>
                <a:latin typeface="Arial" panose="020B0604020202020204" pitchFamily="34" charset="0"/>
                <a:cs typeface="Arial" panose="020B0604020202020204" pitchFamily="34" charset="0"/>
              </a:rPr>
              <a:t>Carnegie Mellon University</a:t>
            </a:r>
          </a:p>
          <a:p>
            <a:r>
              <a:rPr lang="en-US" sz="1400" dirty="0" smtClean="0">
                <a:solidFill>
                  <a:schemeClr val="bg1"/>
                </a:solidFill>
                <a:latin typeface="Arial" panose="020B0604020202020204" pitchFamily="34" charset="0"/>
                <a:cs typeface="Arial" panose="020B0604020202020204" pitchFamily="34" charset="0"/>
              </a:rPr>
              <a:t>Pittsburgh, PA  15213</a:t>
            </a:r>
          </a:p>
        </p:txBody>
      </p:sp>
      <p:sp>
        <p:nvSpPr>
          <p:cNvPr id="12" name="Rectangle 11"/>
          <p:cNvSpPr/>
          <p:nvPr userDrawn="1"/>
        </p:nvSpPr>
        <p:spPr>
          <a:xfrm>
            <a:off x="0" y="6340094"/>
            <a:ext cx="12192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73"/>
          <p:cNvSpPr>
            <a:spLocks noChangeArrowheads="1"/>
          </p:cNvSpPr>
          <p:nvPr userDrawn="1"/>
        </p:nvSpPr>
        <p:spPr bwMode="white">
          <a:xfrm>
            <a:off x="6096000" y="6411779"/>
            <a:ext cx="2445657" cy="200055"/>
          </a:xfrm>
          <a:prstGeom prst="rect">
            <a:avLst/>
          </a:prstGeom>
          <a:noFill/>
          <a:ln w="9525">
            <a:noFill/>
            <a:miter lim="800000"/>
            <a:headEnd/>
            <a:tailEnd/>
          </a:ln>
          <a:effectLst/>
        </p:spPr>
        <p:txBody>
          <a:bodyPr wrap="square" lIns="0" tIns="0" rIns="45714" bIns="0" anchor="t" anchorCtr="0">
            <a:spAutoFit/>
          </a:bodyPr>
          <a:lstStyle/>
          <a:p>
            <a:pPr eaLnBrk="0" hangingPunct="0">
              <a:spcBef>
                <a:spcPct val="0"/>
              </a:spcBef>
            </a:pPr>
            <a:r>
              <a:rPr lang="en-US" sz="700" b="1" dirty="0" smtClean="0">
                <a:solidFill>
                  <a:srgbClr val="FFFFFF"/>
                </a:solidFill>
                <a:latin typeface="Arial" panose="020B0604020202020204" pitchFamily="34" charset="0"/>
                <a:cs typeface="Arial" panose="020B0604020202020204" pitchFamily="34" charset="0"/>
              </a:rPr>
              <a:t>Title of the Presentation Goes Here</a:t>
            </a:r>
            <a:endParaRPr lang="en-US" sz="700" b="1" dirty="0">
              <a:solidFill>
                <a:srgbClr val="FFFFFF"/>
              </a:solidFill>
              <a:latin typeface="Arial" panose="020B0604020202020204" pitchFamily="34" charset="0"/>
              <a:cs typeface="Arial" panose="020B0604020202020204" pitchFamily="34" charset="0"/>
            </a:endParaRPr>
          </a:p>
          <a:p>
            <a:pPr marL="0" indent="0" algn="l" eaLnBrk="0" hangingPunct="0">
              <a:lnSpc>
                <a:spcPct val="100000"/>
              </a:lnSpc>
              <a:spcBef>
                <a:spcPct val="0"/>
              </a:spcBef>
            </a:pPr>
            <a:r>
              <a:rPr lang="en-US" sz="600" b="0" spc="0" dirty="0" smtClean="0">
                <a:solidFill>
                  <a:srgbClr val="FFFFFF"/>
                </a:solidFill>
                <a:latin typeface="Arial" panose="020B0604020202020204" pitchFamily="34" charset="0"/>
                <a:cs typeface="Arial" panose="020B0604020202020204" pitchFamily="34" charset="0"/>
              </a:rPr>
              <a:t>©</a:t>
            </a:r>
            <a:r>
              <a:rPr lang="en-US" sz="600" b="0" spc="0" baseline="0" dirty="0" smtClean="0">
                <a:solidFill>
                  <a:srgbClr val="FFFFFF"/>
                </a:solidFill>
                <a:latin typeface="Arial" panose="020B0604020202020204" pitchFamily="34" charset="0"/>
                <a:cs typeface="Arial" panose="020B0604020202020204" pitchFamily="34" charset="0"/>
              </a:rPr>
              <a:t> 2017 Carnegie Mellon University</a:t>
            </a:r>
            <a:endParaRPr lang="en-US" sz="600" b="0" spc="0" dirty="0">
              <a:solidFill>
                <a:srgbClr val="FFFFFF"/>
              </a:solidFill>
              <a:latin typeface="Arial" panose="020B0604020202020204" pitchFamily="34" charset="0"/>
              <a:cs typeface="Arial" panose="020B0604020202020204" pitchFamily="34" charset="0"/>
            </a:endParaRPr>
          </a:p>
        </p:txBody>
      </p:sp>
      <p:sp>
        <p:nvSpPr>
          <p:cNvPr id="17" name="TextBox 16"/>
          <p:cNvSpPr txBox="1"/>
          <p:nvPr userDrawn="1"/>
        </p:nvSpPr>
        <p:spPr>
          <a:xfrm>
            <a:off x="8620579" y="6411779"/>
            <a:ext cx="2272392" cy="276999"/>
          </a:xfrm>
          <a:prstGeom prst="rect">
            <a:avLst/>
          </a:prstGeom>
          <a:noFill/>
        </p:spPr>
        <p:txBody>
          <a:bodyPr wrap="square" lIns="0" tIns="0" rIns="0" bIns="0" rtlCol="0">
            <a:spAutoFit/>
          </a:bodyPr>
          <a:lstStyle/>
          <a:p>
            <a:r>
              <a:rPr lang="en-US" sz="600" dirty="0" smtClean="0">
                <a:solidFill>
                  <a:srgbClr val="FFFFFF"/>
                </a:solidFill>
                <a:latin typeface="Arial"/>
                <a:cs typeface="Arial"/>
              </a:rPr>
              <a:t>[</a:t>
            </a:r>
            <a:r>
              <a:rPr lang="en-US" sz="600" dirty="0" smtClean="0">
                <a:solidFill>
                  <a:schemeClr val="bg1"/>
                </a:solidFill>
              </a:rPr>
              <a:t>Distribution Statement A] This material has been approved for public release and unlimited distribution. Please see Copyright notice for non-US Government use and distribution.</a:t>
            </a:r>
            <a:endParaRPr lang="en-US" sz="300" dirty="0">
              <a:solidFill>
                <a:schemeClr val="bg1"/>
              </a:solidFill>
              <a:latin typeface="Arial"/>
              <a:cs typeface="Arial"/>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1336" y="6407512"/>
            <a:ext cx="5394960" cy="377986"/>
          </a:xfrm>
          <a:prstGeom prst="rect">
            <a:avLst/>
          </a:prstGeom>
        </p:spPr>
      </p:pic>
    </p:spTree>
    <p:extLst>
      <p:ext uri="{BB962C8B-B14F-4D97-AF65-F5344CB8AC3E}">
        <p14:creationId xmlns:p14="http://schemas.microsoft.com/office/powerpoint/2010/main" val="19742720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lain">
    <p:bg>
      <p:bgPr>
        <a:solidFill>
          <a:schemeClr val="bg1"/>
        </a:solidFill>
        <a:effectLst/>
      </p:bgPr>
    </p:bg>
    <p:spTree>
      <p:nvGrpSpPr>
        <p:cNvPr id="1" name=""/>
        <p:cNvGrpSpPr/>
        <p:nvPr/>
      </p:nvGrpSpPr>
      <p:grpSpPr>
        <a:xfrm>
          <a:off x="0" y="0"/>
          <a:ext cx="0" cy="0"/>
          <a:chOff x="0" y="0"/>
          <a:chExt cx="0" cy="0"/>
        </a:xfrm>
      </p:grpSpPr>
      <p:pic>
        <p:nvPicPr>
          <p:cNvPr id="10" name="Picture 9" descr="sectio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0"/>
            <a:ext cx="12240083" cy="6336792"/>
          </a:xfrm>
          <a:prstGeom prst="rect">
            <a:avLst/>
          </a:prstGeom>
        </p:spPr>
      </p:pic>
      <p:sp>
        <p:nvSpPr>
          <p:cNvPr id="12" name="Title 1"/>
          <p:cNvSpPr>
            <a:spLocks noGrp="1"/>
          </p:cNvSpPr>
          <p:nvPr>
            <p:ph type="title" hasCustomPrompt="1"/>
          </p:nvPr>
        </p:nvSpPr>
        <p:spPr>
          <a:xfrm>
            <a:off x="529168" y="2791272"/>
            <a:ext cx="6836833" cy="282129"/>
          </a:xfrm>
          <a:prstGeom prst="rect">
            <a:avLst/>
          </a:prstGeom>
        </p:spPr>
        <p:txBody>
          <a:bodyPr lIns="0" tIns="0" rIns="0" bIns="0" anchor="b" anchorCtr="0"/>
          <a:lstStyle>
            <a:lvl1pPr algn="l">
              <a:defRPr sz="2000" b="0" cap="none">
                <a:solidFill>
                  <a:schemeClr val="tx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a:xfrm>
            <a:off x="529167" y="3109372"/>
            <a:ext cx="6836835" cy="469900"/>
          </a:xfrm>
          <a:prstGeom prst="rect">
            <a:avLst/>
          </a:prstGeom>
        </p:spPr>
        <p:txBody>
          <a:bodyPr lIns="0" tIns="0" rIns="0" bIns="0">
            <a:noAutofit/>
          </a:bodyPr>
          <a:lstStyle>
            <a:lvl1pPr>
              <a:defRPr sz="3600" b="1">
                <a:solidFill>
                  <a:schemeClr val="tx1"/>
                </a:solidFill>
              </a:defRPr>
            </a:lvl1pPr>
          </a:lstStyle>
          <a:p>
            <a:pPr lvl="0"/>
            <a:r>
              <a:rPr lang="en-US" dirty="0" smtClean="0"/>
              <a:t>Click to edit Section Title</a:t>
            </a:r>
          </a:p>
        </p:txBody>
      </p:sp>
      <p:sp>
        <p:nvSpPr>
          <p:cNvPr id="5" name="Rectangle 4"/>
          <p:cNvSpPr/>
          <p:nvPr userDrawn="1"/>
        </p:nvSpPr>
        <p:spPr>
          <a:xfrm>
            <a:off x="0" y="6340094"/>
            <a:ext cx="12192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73"/>
          <p:cNvSpPr>
            <a:spLocks noChangeArrowheads="1"/>
          </p:cNvSpPr>
          <p:nvPr userDrawn="1"/>
        </p:nvSpPr>
        <p:spPr bwMode="white">
          <a:xfrm>
            <a:off x="6096000" y="6411779"/>
            <a:ext cx="2445657" cy="200055"/>
          </a:xfrm>
          <a:prstGeom prst="rect">
            <a:avLst/>
          </a:prstGeom>
          <a:noFill/>
          <a:ln w="9525">
            <a:noFill/>
            <a:miter lim="800000"/>
            <a:headEnd/>
            <a:tailEnd/>
          </a:ln>
          <a:effectLst/>
        </p:spPr>
        <p:txBody>
          <a:bodyPr wrap="square" lIns="0" tIns="0" rIns="45714" bIns="0" anchor="t" anchorCtr="0">
            <a:spAutoFit/>
          </a:bodyPr>
          <a:lstStyle/>
          <a:p>
            <a:pPr eaLnBrk="0" hangingPunct="0">
              <a:spcBef>
                <a:spcPct val="0"/>
              </a:spcBef>
            </a:pPr>
            <a:r>
              <a:rPr lang="en-US" sz="700" b="1" dirty="0" smtClean="0">
                <a:solidFill>
                  <a:srgbClr val="FFFFFF"/>
                </a:solidFill>
                <a:latin typeface="Arial" panose="020B0604020202020204" pitchFamily="34" charset="0"/>
                <a:cs typeface="Arial" panose="020B0604020202020204" pitchFamily="34" charset="0"/>
              </a:rPr>
              <a:t>Title of the Presentation Goes Here</a:t>
            </a:r>
            <a:endParaRPr lang="en-US" sz="700" b="1" dirty="0">
              <a:solidFill>
                <a:srgbClr val="FFFFFF"/>
              </a:solidFill>
              <a:latin typeface="Arial" panose="020B0604020202020204" pitchFamily="34" charset="0"/>
              <a:cs typeface="Arial" panose="020B0604020202020204" pitchFamily="34" charset="0"/>
            </a:endParaRPr>
          </a:p>
          <a:p>
            <a:pPr marL="0" indent="0" algn="l" eaLnBrk="0" hangingPunct="0">
              <a:lnSpc>
                <a:spcPct val="100000"/>
              </a:lnSpc>
              <a:spcBef>
                <a:spcPct val="0"/>
              </a:spcBef>
            </a:pPr>
            <a:r>
              <a:rPr lang="en-US" sz="600" b="0" spc="0" dirty="0" smtClean="0">
                <a:solidFill>
                  <a:srgbClr val="FFFFFF"/>
                </a:solidFill>
                <a:latin typeface="Arial" panose="020B0604020202020204" pitchFamily="34" charset="0"/>
                <a:cs typeface="Arial" panose="020B0604020202020204" pitchFamily="34" charset="0"/>
              </a:rPr>
              <a:t>©</a:t>
            </a:r>
            <a:r>
              <a:rPr lang="en-US" sz="600" b="0" spc="0" baseline="0" dirty="0" smtClean="0">
                <a:solidFill>
                  <a:srgbClr val="FFFFFF"/>
                </a:solidFill>
                <a:latin typeface="Arial" panose="020B0604020202020204" pitchFamily="34" charset="0"/>
                <a:cs typeface="Arial" panose="020B0604020202020204" pitchFamily="34" charset="0"/>
              </a:rPr>
              <a:t> 2017 Carnegie Mellon University</a:t>
            </a:r>
            <a:endParaRPr lang="en-US" sz="600" b="0" spc="0" dirty="0">
              <a:solidFill>
                <a:srgbClr val="FFFFFF"/>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1336" y="6407512"/>
            <a:ext cx="5394960" cy="377986"/>
          </a:xfrm>
          <a:prstGeom prst="rect">
            <a:avLst/>
          </a:prstGeom>
        </p:spPr>
      </p:pic>
      <p:sp>
        <p:nvSpPr>
          <p:cNvPr id="15" name="Rectangle 14"/>
          <p:cNvSpPr/>
          <p:nvPr userDrawn="1"/>
        </p:nvSpPr>
        <p:spPr>
          <a:xfrm>
            <a:off x="8461248" y="6404978"/>
            <a:ext cx="2946400" cy="338554"/>
          </a:xfrm>
          <a:prstGeom prst="rect">
            <a:avLst/>
          </a:prstGeom>
          <a:solidFill>
            <a:schemeClr val="tx1"/>
          </a:solidFill>
        </p:spPr>
        <p:txBody>
          <a:bodyPr wrap="square">
            <a:spAutoFit/>
          </a:bodyPr>
          <a:lstStyle/>
          <a:p>
            <a:r>
              <a:rPr lang="en-US" sz="800" dirty="0" smtClean="0">
                <a:solidFill>
                  <a:schemeClr val="bg1"/>
                </a:solidFill>
              </a:rPr>
              <a:t>[Distribution Statement A] This material has been approved for public release and unlimited distribution. </a:t>
            </a:r>
            <a:endParaRPr lang="en-US" sz="800" dirty="0">
              <a:solidFill>
                <a:schemeClr val="bg1"/>
              </a:solidFill>
              <a:latin typeface="Arial"/>
              <a:cs typeface="Arial"/>
            </a:endParaRPr>
          </a:p>
        </p:txBody>
      </p:sp>
    </p:spTree>
    <p:extLst>
      <p:ext uri="{BB962C8B-B14F-4D97-AF65-F5344CB8AC3E}">
        <p14:creationId xmlns:p14="http://schemas.microsoft.com/office/powerpoint/2010/main" val="34833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no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8000" y="1143000"/>
            <a:ext cx="3606800" cy="4953000"/>
          </a:xfrm>
        </p:spPr>
        <p:txBody>
          <a:bodyPr/>
          <a:lstStyle>
            <a:lvl1pPr>
              <a:defRPr/>
            </a:lvl1pPr>
          </a:lstStyle>
          <a:p>
            <a:pPr lvl="0"/>
            <a:r>
              <a:rPr lang="en-US" dirty="0" smtClean="0"/>
              <a:t>Click to insert Image or Table</a:t>
            </a:r>
          </a:p>
        </p:txBody>
      </p:sp>
      <p:sp>
        <p:nvSpPr>
          <p:cNvPr id="4" name="Content Placeholder 3"/>
          <p:cNvSpPr>
            <a:spLocks noGrp="1"/>
          </p:cNvSpPr>
          <p:nvPr>
            <p:ph sz="half" idx="2"/>
          </p:nvPr>
        </p:nvSpPr>
        <p:spPr>
          <a:xfrm>
            <a:off x="4318001" y="1076898"/>
            <a:ext cx="73151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7" name="Text Placeholder 7"/>
          <p:cNvSpPr>
            <a:spLocks noGrp="1"/>
          </p:cNvSpPr>
          <p:nvPr>
            <p:ph type="body" sz="quarter" idx="10" hasCustomPrompt="1"/>
          </p:nvPr>
        </p:nvSpPr>
        <p:spPr>
          <a:xfrm>
            <a:off x="535912" y="40192"/>
            <a:ext cx="5458488"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10" name="Picture Placeholder 9"/>
          <p:cNvSpPr>
            <a:spLocks noGrp="1"/>
          </p:cNvSpPr>
          <p:nvPr>
            <p:ph type="pic" sz="quarter" idx="11" hasCustomPrompt="1"/>
          </p:nvPr>
        </p:nvSpPr>
        <p:spPr>
          <a:xfrm>
            <a:off x="11502886" y="0"/>
            <a:ext cx="689113" cy="68580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3024659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jo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508001" y="1143000"/>
            <a:ext cx="7365999" cy="4953000"/>
          </a:xfrm>
        </p:spPr>
        <p:txBody>
          <a:bodyPr/>
          <a:lstStyle>
            <a:lvl1pPr>
              <a:defRPr/>
            </a:lvl1pPr>
          </a:lstStyle>
          <a:p>
            <a:pPr lvl="0"/>
            <a:r>
              <a:rPr lang="en-US" dirty="0" smtClean="0"/>
              <a:t>Click to insert Image or Table</a:t>
            </a:r>
          </a:p>
        </p:txBody>
      </p:sp>
      <p:sp>
        <p:nvSpPr>
          <p:cNvPr id="4" name="Content Placeholder 3"/>
          <p:cNvSpPr>
            <a:spLocks noGrp="1"/>
          </p:cNvSpPr>
          <p:nvPr>
            <p:ph sz="half" idx="2"/>
          </p:nvPr>
        </p:nvSpPr>
        <p:spPr>
          <a:xfrm>
            <a:off x="8077201" y="1076898"/>
            <a:ext cx="35559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7"/>
          <p:cNvSpPr>
            <a:spLocks noGrp="1"/>
          </p:cNvSpPr>
          <p:nvPr>
            <p:ph type="body" sz="quarter" idx="10" hasCustomPrompt="1"/>
          </p:nvPr>
        </p:nvSpPr>
        <p:spPr>
          <a:xfrm>
            <a:off x="535912" y="40192"/>
            <a:ext cx="5458488"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9" name="Picture Placeholder 9"/>
          <p:cNvSpPr>
            <a:spLocks noGrp="1"/>
          </p:cNvSpPr>
          <p:nvPr>
            <p:ph type="pic" sz="quarter" idx="11" hasCustomPrompt="1"/>
          </p:nvPr>
        </p:nvSpPr>
        <p:spPr>
          <a:xfrm>
            <a:off x="11502886" y="0"/>
            <a:ext cx="689113" cy="68580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33126801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35911" y="1081758"/>
            <a:ext cx="11093380" cy="5014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81846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336792"/>
          </a:xfrm>
        </p:spPr>
        <p:txBody>
          <a:bodyPr/>
          <a:lstStyle/>
          <a:p>
            <a:r>
              <a:rPr lang="en-US" dirty="0" smtClean="0"/>
              <a:t>Click icon to add picture</a:t>
            </a:r>
            <a:endParaRPr lang="en-US" dirty="0"/>
          </a:p>
        </p:txBody>
      </p:sp>
      <p:sp>
        <p:nvSpPr>
          <p:cNvPr id="2" name="Title 1"/>
          <p:cNvSpPr>
            <a:spLocks noGrp="1"/>
          </p:cNvSpPr>
          <p:nvPr>
            <p:ph type="ctrTitle" hasCustomPrompt="1"/>
          </p:nvPr>
        </p:nvSpPr>
        <p:spPr>
          <a:xfrm>
            <a:off x="522818" y="266700"/>
            <a:ext cx="6385983" cy="3657600"/>
          </a:xfrm>
        </p:spPr>
        <p:txBody>
          <a:bodyPr anchor="b">
            <a:normAutofit/>
          </a:bodyPr>
          <a:lstStyle>
            <a:lvl1pPr algn="l">
              <a:defRPr sz="3600">
                <a:solidFill>
                  <a:sysClr val="windowText" lastClr="000000"/>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522818" y="4076700"/>
            <a:ext cx="6385983" cy="2019300"/>
          </a:xfrm>
        </p:spPr>
        <p:txBody>
          <a:bodyPr>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 name="Rectangle 9"/>
          <p:cNvSpPr/>
          <p:nvPr userDrawn="1"/>
        </p:nvSpPr>
        <p:spPr>
          <a:xfrm>
            <a:off x="0" y="6340094"/>
            <a:ext cx="12192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676" y="6428712"/>
            <a:ext cx="5105400" cy="345048"/>
          </a:xfrm>
          <a:prstGeom prst="rect">
            <a:avLst/>
          </a:prstGeom>
        </p:spPr>
      </p:pic>
      <p:sp>
        <p:nvSpPr>
          <p:cNvPr id="13" name="Rectangle 25"/>
          <p:cNvSpPr>
            <a:spLocks noChangeArrowheads="1"/>
          </p:cNvSpPr>
          <p:nvPr userDrawn="1"/>
        </p:nvSpPr>
        <p:spPr bwMode="white">
          <a:xfrm>
            <a:off x="9051680" y="6473125"/>
            <a:ext cx="258152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2017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14" name="TextBox 13"/>
          <p:cNvSpPr txBox="1"/>
          <p:nvPr userDrawn="1"/>
        </p:nvSpPr>
        <p:spPr>
          <a:xfrm>
            <a:off x="7708392" y="6653595"/>
            <a:ext cx="3924808"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1"/>
                </a:solidFill>
              </a:rPr>
              <a:t>Distribution Statement A] This material has been approved for public release and unlimited distribution. Please see Copyright notice for non-US Government use and distribution.</a:t>
            </a:r>
            <a:endParaRPr lang="en-US" sz="300" dirty="0" smtClean="0">
              <a:solidFill>
                <a:schemeClr val="bg1"/>
              </a:solidFill>
              <a:latin typeface="Arial"/>
              <a:cs typeface="Arial"/>
            </a:endParaRPr>
          </a:p>
          <a:p>
            <a:pPr algn="l"/>
            <a:endParaRPr lang="en-US" sz="600" b="0" kern="1200" spc="0" dirty="0" smtClean="0">
              <a:solidFill>
                <a:schemeClr val="bg1"/>
              </a:solidFill>
              <a:latin typeface="Arial" charset="0"/>
              <a:ea typeface="ＭＳ Ｐゴシック" pitchFamily="1" charset="-128"/>
              <a:cs typeface="+mn-cs"/>
            </a:endParaRPr>
          </a:p>
        </p:txBody>
      </p:sp>
    </p:spTree>
    <p:extLst>
      <p:ext uri="{BB962C8B-B14F-4D97-AF65-F5344CB8AC3E}">
        <p14:creationId xmlns:p14="http://schemas.microsoft.com/office/powerpoint/2010/main" val="51205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521"/>
          <a:stretch/>
        </p:blipFill>
        <p:spPr>
          <a:xfrm>
            <a:off x="291549" y="1098165"/>
            <a:ext cx="3823252" cy="524227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318001" y="1076898"/>
            <a:ext cx="7315199" cy="5019102"/>
          </a:xfrm>
        </p:spPr>
        <p:txBody>
          <a:bodyPr/>
          <a:lstStyle>
            <a:lvl1pPr>
              <a:defRPr b="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0" hasCustomPrompt="1"/>
          </p:nvPr>
        </p:nvSpPr>
        <p:spPr>
          <a:xfrm>
            <a:off x="535912" y="40192"/>
            <a:ext cx="5458488"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10" name="Picture Placeholder 9"/>
          <p:cNvSpPr>
            <a:spLocks noGrp="1"/>
          </p:cNvSpPr>
          <p:nvPr>
            <p:ph type="pic" sz="quarter" idx="11" hasCustomPrompt="1"/>
          </p:nvPr>
        </p:nvSpPr>
        <p:spPr>
          <a:xfrm>
            <a:off x="11502886" y="0"/>
            <a:ext cx="689113" cy="68580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33553240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35911" y="1081758"/>
            <a:ext cx="11093380" cy="5014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7"/>
          <p:cNvSpPr>
            <a:spLocks noGrp="1"/>
          </p:cNvSpPr>
          <p:nvPr>
            <p:ph type="body" sz="quarter" idx="10"/>
          </p:nvPr>
        </p:nvSpPr>
        <p:spPr>
          <a:xfrm>
            <a:off x="535912" y="40192"/>
            <a:ext cx="5458488"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endParaRPr lang="en-US" dirty="0"/>
          </a:p>
        </p:txBody>
      </p:sp>
      <p:sp>
        <p:nvSpPr>
          <p:cNvPr id="4" name="Rectangle 3"/>
          <p:cNvSpPr/>
          <p:nvPr userDrawn="1"/>
        </p:nvSpPr>
        <p:spPr>
          <a:xfrm>
            <a:off x="8461248" y="6404978"/>
            <a:ext cx="2946400" cy="338554"/>
          </a:xfrm>
          <a:prstGeom prst="rect">
            <a:avLst/>
          </a:prstGeom>
          <a:solidFill>
            <a:schemeClr val="bg1">
              <a:lumMod val="85000"/>
            </a:schemeClr>
          </a:solidFill>
        </p:spPr>
        <p:txBody>
          <a:bodyPr wrap="square">
            <a:spAutoFit/>
          </a:bodyPr>
          <a:lstStyle/>
          <a:p>
            <a:r>
              <a:rPr lang="en-US" sz="800" dirty="0" smtClean="0">
                <a:solidFill>
                  <a:schemeClr val="tx1"/>
                </a:solidFill>
              </a:rPr>
              <a:t>[Distribution Statement A] This material has been approved for public release and unlimited distribution. </a:t>
            </a:r>
            <a:endParaRPr lang="en-US" sz="800" dirty="0">
              <a:solidFill>
                <a:schemeClr val="tx1"/>
              </a:solidFill>
              <a:latin typeface="Arial"/>
              <a:cs typeface="Arial"/>
            </a:endParaRPr>
          </a:p>
        </p:txBody>
      </p:sp>
      <p:sp>
        <p:nvSpPr>
          <p:cNvPr id="7" name="Rectangle 6"/>
          <p:cNvSpPr/>
          <p:nvPr userDrawn="1"/>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863515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5912" y="1076898"/>
            <a:ext cx="5458488"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212289" y="1076898"/>
            <a:ext cx="542091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7"/>
          <p:cNvSpPr>
            <a:spLocks noGrp="1"/>
          </p:cNvSpPr>
          <p:nvPr>
            <p:ph type="body" sz="quarter" idx="10" hasCustomPrompt="1"/>
          </p:nvPr>
        </p:nvSpPr>
        <p:spPr>
          <a:xfrm>
            <a:off x="535912" y="40192"/>
            <a:ext cx="5458488"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9" name="Picture Placeholder 9"/>
          <p:cNvSpPr>
            <a:spLocks noGrp="1"/>
          </p:cNvSpPr>
          <p:nvPr>
            <p:ph type="pic" sz="quarter" idx="11" hasCustomPrompt="1"/>
          </p:nvPr>
        </p:nvSpPr>
        <p:spPr>
          <a:xfrm>
            <a:off x="11502886" y="0"/>
            <a:ext cx="689113" cy="68580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136702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5912" y="1076898"/>
            <a:ext cx="3578888"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2"/>
          <p:cNvSpPr>
            <a:spLocks noGrp="1"/>
          </p:cNvSpPr>
          <p:nvPr>
            <p:ph sz="half" idx="13"/>
          </p:nvPr>
        </p:nvSpPr>
        <p:spPr>
          <a:xfrm>
            <a:off x="4318001" y="1076898"/>
            <a:ext cx="35559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sz="half" idx="14"/>
          </p:nvPr>
        </p:nvSpPr>
        <p:spPr>
          <a:xfrm>
            <a:off x="8077200" y="1076898"/>
            <a:ext cx="35560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7"/>
          <p:cNvSpPr>
            <a:spLocks noGrp="1"/>
          </p:cNvSpPr>
          <p:nvPr>
            <p:ph type="body" sz="quarter" idx="10" hasCustomPrompt="1"/>
          </p:nvPr>
        </p:nvSpPr>
        <p:spPr>
          <a:xfrm>
            <a:off x="535912" y="40192"/>
            <a:ext cx="5458488"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12" name="Picture Placeholder 9"/>
          <p:cNvSpPr>
            <a:spLocks noGrp="1"/>
          </p:cNvSpPr>
          <p:nvPr>
            <p:ph type="pic" sz="quarter" idx="11" hasCustomPrompt="1"/>
          </p:nvPr>
        </p:nvSpPr>
        <p:spPr>
          <a:xfrm>
            <a:off x="11502886" y="0"/>
            <a:ext cx="689113" cy="68580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1487128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5912" y="1076898"/>
            <a:ext cx="2613688"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sz="half" idx="13"/>
          </p:nvPr>
        </p:nvSpPr>
        <p:spPr>
          <a:xfrm>
            <a:off x="3352800" y="1076898"/>
            <a:ext cx="26416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sz="half" idx="14"/>
          </p:nvPr>
        </p:nvSpPr>
        <p:spPr>
          <a:xfrm>
            <a:off x="6197600" y="1076898"/>
            <a:ext cx="26416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p:cNvSpPr>
            <a:spLocks noGrp="1"/>
          </p:cNvSpPr>
          <p:nvPr>
            <p:ph sz="half" idx="15"/>
          </p:nvPr>
        </p:nvSpPr>
        <p:spPr>
          <a:xfrm>
            <a:off x="9042400" y="1084704"/>
            <a:ext cx="2590800" cy="50112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7"/>
          <p:cNvSpPr>
            <a:spLocks noGrp="1"/>
          </p:cNvSpPr>
          <p:nvPr>
            <p:ph type="body" sz="quarter" idx="10" hasCustomPrompt="1"/>
          </p:nvPr>
        </p:nvSpPr>
        <p:spPr>
          <a:xfrm>
            <a:off x="535912" y="40192"/>
            <a:ext cx="5458488"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14" name="Picture Placeholder 9"/>
          <p:cNvSpPr>
            <a:spLocks noGrp="1"/>
          </p:cNvSpPr>
          <p:nvPr>
            <p:ph type="pic" sz="quarter" idx="11" hasCustomPrompt="1"/>
          </p:nvPr>
        </p:nvSpPr>
        <p:spPr>
          <a:xfrm>
            <a:off x="11502886" y="0"/>
            <a:ext cx="689113" cy="68580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39750949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3" y="-17418"/>
            <a:ext cx="12191996" cy="635508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Title 1"/>
          <p:cNvSpPr>
            <a:spLocks noGrp="1"/>
          </p:cNvSpPr>
          <p:nvPr>
            <p:ph type="title" hasCustomPrompt="1"/>
          </p:nvPr>
        </p:nvSpPr>
        <p:spPr bwMode="white">
          <a:xfrm>
            <a:off x="529168" y="2791272"/>
            <a:ext cx="6836833" cy="282129"/>
          </a:xfrm>
          <a:prstGeom prst="rect">
            <a:avLst/>
          </a:prstGeom>
        </p:spPr>
        <p:txBody>
          <a:bodyPr lIns="0" tIns="0" rIns="0" bIns="0" anchor="b" anchorCtr="0"/>
          <a:lstStyle>
            <a:lvl1pPr algn="l">
              <a:defRPr sz="2000" b="0" cap="none">
                <a:solidFill>
                  <a:schemeClr val="bg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bwMode="white">
          <a:xfrm>
            <a:off x="529167" y="3109372"/>
            <a:ext cx="6836835" cy="469900"/>
          </a:xfrm>
          <a:prstGeom prst="rect">
            <a:avLst/>
          </a:prstGeom>
        </p:spPr>
        <p:txBody>
          <a:bodyPr lIns="0" tIns="0" rIns="0" bIns="0">
            <a:noAutofit/>
          </a:bodyPr>
          <a:lstStyle>
            <a:lvl1pPr>
              <a:defRPr sz="3600" b="1">
                <a:solidFill>
                  <a:schemeClr val="bg1"/>
                </a:solidFill>
              </a:defRPr>
            </a:lvl1pPr>
          </a:lstStyle>
          <a:p>
            <a:pPr lvl="0"/>
            <a:r>
              <a:rPr lang="en-US" dirty="0" smtClean="0"/>
              <a:t>Click to edit Section Title</a:t>
            </a:r>
          </a:p>
        </p:txBody>
      </p:sp>
      <p:sp>
        <p:nvSpPr>
          <p:cNvPr id="5" name="Rectangle 4"/>
          <p:cNvSpPr/>
          <p:nvPr userDrawn="1"/>
        </p:nvSpPr>
        <p:spPr>
          <a:xfrm>
            <a:off x="0" y="6340094"/>
            <a:ext cx="12192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73"/>
          <p:cNvSpPr>
            <a:spLocks noChangeArrowheads="1"/>
          </p:cNvSpPr>
          <p:nvPr userDrawn="1"/>
        </p:nvSpPr>
        <p:spPr bwMode="white">
          <a:xfrm>
            <a:off x="6096000" y="6411779"/>
            <a:ext cx="2445657" cy="200055"/>
          </a:xfrm>
          <a:prstGeom prst="rect">
            <a:avLst/>
          </a:prstGeom>
          <a:noFill/>
          <a:ln w="9525">
            <a:noFill/>
            <a:miter lim="800000"/>
            <a:headEnd/>
            <a:tailEnd/>
          </a:ln>
          <a:effectLst/>
        </p:spPr>
        <p:txBody>
          <a:bodyPr wrap="square" lIns="0" tIns="0" rIns="45714" bIns="0" anchor="t" anchorCtr="0">
            <a:spAutoFit/>
          </a:bodyPr>
          <a:lstStyle/>
          <a:p>
            <a:pPr eaLnBrk="0" hangingPunct="0">
              <a:spcBef>
                <a:spcPct val="0"/>
              </a:spcBef>
            </a:pPr>
            <a:r>
              <a:rPr lang="en-US" sz="700" b="1" dirty="0" smtClean="0">
                <a:solidFill>
                  <a:srgbClr val="FFFFFF"/>
                </a:solidFill>
                <a:latin typeface="Arial" panose="020B0604020202020204" pitchFamily="34" charset="0"/>
                <a:cs typeface="Arial" panose="020B0604020202020204" pitchFamily="34" charset="0"/>
              </a:rPr>
              <a:t>Title of the Presentation Goes Here</a:t>
            </a:r>
            <a:endParaRPr lang="en-US" sz="700" b="1" dirty="0">
              <a:solidFill>
                <a:srgbClr val="FFFFFF"/>
              </a:solidFill>
              <a:latin typeface="Arial" panose="020B0604020202020204" pitchFamily="34" charset="0"/>
              <a:cs typeface="Arial" panose="020B0604020202020204" pitchFamily="34" charset="0"/>
            </a:endParaRPr>
          </a:p>
          <a:p>
            <a:pPr marL="0" indent="0" algn="l" eaLnBrk="0" hangingPunct="0">
              <a:lnSpc>
                <a:spcPct val="100000"/>
              </a:lnSpc>
              <a:spcBef>
                <a:spcPct val="0"/>
              </a:spcBef>
            </a:pPr>
            <a:r>
              <a:rPr lang="en-US" sz="600" b="0" spc="0" dirty="0" smtClean="0">
                <a:solidFill>
                  <a:srgbClr val="FFFFFF"/>
                </a:solidFill>
                <a:latin typeface="Arial" panose="020B0604020202020204" pitchFamily="34" charset="0"/>
                <a:cs typeface="Arial" panose="020B0604020202020204" pitchFamily="34" charset="0"/>
              </a:rPr>
              <a:t>©</a:t>
            </a:r>
            <a:r>
              <a:rPr lang="en-US" sz="600" b="0" spc="0" baseline="0" dirty="0" smtClean="0">
                <a:solidFill>
                  <a:srgbClr val="FFFFFF"/>
                </a:solidFill>
                <a:latin typeface="Arial" panose="020B0604020202020204" pitchFamily="34" charset="0"/>
                <a:cs typeface="Arial" panose="020B0604020202020204" pitchFamily="34" charset="0"/>
              </a:rPr>
              <a:t> 2017 Carnegie Mellon University</a:t>
            </a:r>
            <a:endParaRPr lang="en-US" sz="600" b="0" spc="0" dirty="0">
              <a:solidFill>
                <a:srgbClr val="FFFFFF"/>
              </a:solidFill>
              <a:latin typeface="Arial" panose="020B0604020202020204" pitchFamily="34" charset="0"/>
              <a:cs typeface="Arial" panose="020B0604020202020204" pitchFamily="34" charset="0"/>
            </a:endParaRPr>
          </a:p>
        </p:txBody>
      </p:sp>
      <p:sp>
        <p:nvSpPr>
          <p:cNvPr id="11" name="TextBox 10"/>
          <p:cNvSpPr txBox="1"/>
          <p:nvPr userDrawn="1"/>
        </p:nvSpPr>
        <p:spPr>
          <a:xfrm>
            <a:off x="8620579" y="6411779"/>
            <a:ext cx="2272392" cy="169277"/>
          </a:xfrm>
          <a:prstGeom prst="rect">
            <a:avLst/>
          </a:prstGeom>
          <a:noFill/>
        </p:spPr>
        <p:txBody>
          <a:bodyPr wrap="square" lIns="0" tIns="0" rIns="0" bIns="0" rtlCol="0">
            <a:spAutoFit/>
          </a:bodyPr>
          <a:lstStyle/>
          <a:p>
            <a:r>
              <a:rPr lang="en-US" sz="600" dirty="0">
                <a:solidFill>
                  <a:srgbClr val="FFFFFF"/>
                </a:solidFill>
                <a:latin typeface="Arial"/>
                <a:cs typeface="Arial"/>
              </a:rPr>
              <a:t>[</a:t>
            </a:r>
            <a:r>
              <a:rPr lang="en-US" sz="500" dirty="0">
                <a:solidFill>
                  <a:srgbClr val="FFFFFF"/>
                </a:solidFill>
                <a:latin typeface="Arial"/>
                <a:cs typeface="Arial"/>
              </a:rPr>
              <a:t>DISTRIBUTION STATEMENT </a:t>
            </a:r>
            <a:r>
              <a:rPr lang="en-US" sz="500" dirty="0" smtClean="0">
                <a:solidFill>
                  <a:srgbClr val="FFFFFF"/>
                </a:solidFill>
                <a:latin typeface="Arial"/>
                <a:cs typeface="Arial"/>
              </a:rPr>
              <a:t>Please copy and paste the appropriate</a:t>
            </a:r>
            <a:r>
              <a:rPr lang="en-US" sz="500" baseline="0" dirty="0" smtClean="0">
                <a:solidFill>
                  <a:srgbClr val="FFFFFF"/>
                </a:solidFill>
                <a:latin typeface="Arial"/>
                <a:cs typeface="Arial"/>
              </a:rPr>
              <a:t> distribution statement into this space.]</a:t>
            </a:r>
            <a:endParaRPr lang="en-US" sz="500" dirty="0">
              <a:solidFill>
                <a:srgbClr val="FFFFFF"/>
              </a:solidFill>
              <a:latin typeface="Arial"/>
              <a:cs typeface="Aria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336" y="6407512"/>
            <a:ext cx="5394960" cy="377986"/>
          </a:xfrm>
          <a:prstGeom prst="rect">
            <a:avLst/>
          </a:prstGeom>
        </p:spPr>
      </p:pic>
      <p:sp>
        <p:nvSpPr>
          <p:cNvPr id="15" name="Rectangle 14"/>
          <p:cNvSpPr/>
          <p:nvPr userDrawn="1"/>
        </p:nvSpPr>
        <p:spPr>
          <a:xfrm>
            <a:off x="8461248" y="6404978"/>
            <a:ext cx="2946400" cy="338554"/>
          </a:xfrm>
          <a:prstGeom prst="rect">
            <a:avLst/>
          </a:prstGeom>
          <a:solidFill>
            <a:schemeClr val="tx1"/>
          </a:solidFill>
        </p:spPr>
        <p:txBody>
          <a:bodyPr wrap="square">
            <a:spAutoFit/>
          </a:bodyPr>
          <a:lstStyle/>
          <a:p>
            <a:r>
              <a:rPr lang="en-US" sz="800" dirty="0" smtClean="0">
                <a:solidFill>
                  <a:schemeClr val="bg1"/>
                </a:solidFill>
              </a:rPr>
              <a:t>[Distribution Statement A] This material has been approved for public release and unlimited distribution. </a:t>
            </a:r>
            <a:endParaRPr lang="en-US" sz="800" dirty="0">
              <a:solidFill>
                <a:schemeClr val="bg1"/>
              </a:solidFill>
              <a:latin typeface="Arial"/>
              <a:cs typeface="Arial"/>
            </a:endParaRPr>
          </a:p>
        </p:txBody>
      </p:sp>
    </p:spTree>
    <p:extLst>
      <p:ext uri="{BB962C8B-B14F-4D97-AF65-F5344CB8AC3E}">
        <p14:creationId xmlns:p14="http://schemas.microsoft.com/office/powerpoint/2010/main" val="345489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hoto">
    <p:bg>
      <p:bgPr>
        <a:solidFill>
          <a:schemeClr val="bg1"/>
        </a:solidFill>
        <a:effectLst/>
      </p:bgPr>
    </p:bg>
    <p:spTree>
      <p:nvGrpSpPr>
        <p:cNvPr id="1" name=""/>
        <p:cNvGrpSpPr/>
        <p:nvPr/>
      </p:nvGrpSpPr>
      <p:grpSpPr>
        <a:xfrm>
          <a:off x="0" y="0"/>
          <a:ext cx="0" cy="0"/>
          <a:chOff x="0" y="0"/>
          <a:chExt cx="0" cy="0"/>
        </a:xfrm>
      </p:grpSpPr>
      <p:pic>
        <p:nvPicPr>
          <p:cNvPr id="11" name="Picture 10" descr="sectio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77200" y="0"/>
            <a:ext cx="4114800" cy="6336792"/>
          </a:xfrm>
          <a:prstGeom prst="rect">
            <a:avLst/>
          </a:prstGeom>
        </p:spPr>
      </p:pic>
      <p:sp>
        <p:nvSpPr>
          <p:cNvPr id="10" name="Rectangle 9"/>
          <p:cNvSpPr/>
          <p:nvPr userDrawn="1"/>
        </p:nvSpPr>
        <p:spPr bwMode="auto">
          <a:xfrm>
            <a:off x="3" y="-17418"/>
            <a:ext cx="8077197" cy="635508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Title 1"/>
          <p:cNvSpPr>
            <a:spLocks noGrp="1"/>
          </p:cNvSpPr>
          <p:nvPr>
            <p:ph type="title" hasCustomPrompt="1"/>
          </p:nvPr>
        </p:nvSpPr>
        <p:spPr bwMode="white">
          <a:xfrm>
            <a:off x="529168" y="2791272"/>
            <a:ext cx="6887633" cy="282129"/>
          </a:xfrm>
          <a:prstGeom prst="rect">
            <a:avLst/>
          </a:prstGeom>
        </p:spPr>
        <p:txBody>
          <a:bodyPr lIns="0" tIns="0" rIns="0" bIns="0" anchor="b" anchorCtr="0"/>
          <a:lstStyle>
            <a:lvl1pPr algn="l">
              <a:defRPr sz="2000" b="0" cap="none">
                <a:solidFill>
                  <a:schemeClr val="bg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bwMode="white">
          <a:xfrm>
            <a:off x="529166" y="3109372"/>
            <a:ext cx="6865057" cy="469900"/>
          </a:xfrm>
          <a:prstGeom prst="rect">
            <a:avLst/>
          </a:prstGeom>
        </p:spPr>
        <p:txBody>
          <a:bodyPr lIns="0" tIns="0" rIns="0" bIns="0">
            <a:noAutofit/>
          </a:bodyPr>
          <a:lstStyle>
            <a:lvl1pPr>
              <a:defRPr sz="3600" b="1">
                <a:solidFill>
                  <a:schemeClr val="bg1"/>
                </a:solidFill>
              </a:defRPr>
            </a:lvl1pPr>
          </a:lstStyle>
          <a:p>
            <a:pPr lvl="0"/>
            <a:r>
              <a:rPr lang="en-US" dirty="0" smtClean="0"/>
              <a:t>Click to edit Section Title</a:t>
            </a:r>
          </a:p>
        </p:txBody>
      </p:sp>
      <p:sp>
        <p:nvSpPr>
          <p:cNvPr id="6" name="Rectangle 5"/>
          <p:cNvSpPr/>
          <p:nvPr userDrawn="1"/>
        </p:nvSpPr>
        <p:spPr>
          <a:xfrm>
            <a:off x="0" y="6340094"/>
            <a:ext cx="12192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73"/>
          <p:cNvSpPr>
            <a:spLocks noChangeArrowheads="1"/>
          </p:cNvSpPr>
          <p:nvPr userDrawn="1"/>
        </p:nvSpPr>
        <p:spPr bwMode="white">
          <a:xfrm>
            <a:off x="6096000" y="6411779"/>
            <a:ext cx="2445657" cy="200055"/>
          </a:xfrm>
          <a:prstGeom prst="rect">
            <a:avLst/>
          </a:prstGeom>
          <a:noFill/>
          <a:ln w="9525">
            <a:noFill/>
            <a:miter lim="800000"/>
            <a:headEnd/>
            <a:tailEnd/>
          </a:ln>
          <a:effectLst/>
        </p:spPr>
        <p:txBody>
          <a:bodyPr wrap="square" lIns="0" tIns="0" rIns="45714" bIns="0" anchor="t" anchorCtr="0">
            <a:spAutoFit/>
          </a:bodyPr>
          <a:lstStyle/>
          <a:p>
            <a:pPr eaLnBrk="0" hangingPunct="0">
              <a:spcBef>
                <a:spcPct val="0"/>
              </a:spcBef>
            </a:pPr>
            <a:r>
              <a:rPr lang="en-US" sz="700" b="1" dirty="0" smtClean="0">
                <a:solidFill>
                  <a:srgbClr val="FFFFFF"/>
                </a:solidFill>
                <a:latin typeface="Arial" panose="020B0604020202020204" pitchFamily="34" charset="0"/>
                <a:cs typeface="Arial" panose="020B0604020202020204" pitchFamily="34" charset="0"/>
              </a:rPr>
              <a:t>Title of the Presentation Goes Here</a:t>
            </a:r>
            <a:endParaRPr lang="en-US" sz="700" b="1" dirty="0">
              <a:solidFill>
                <a:srgbClr val="FFFFFF"/>
              </a:solidFill>
              <a:latin typeface="Arial" panose="020B0604020202020204" pitchFamily="34" charset="0"/>
              <a:cs typeface="Arial" panose="020B0604020202020204" pitchFamily="34" charset="0"/>
            </a:endParaRPr>
          </a:p>
          <a:p>
            <a:pPr marL="0" indent="0" algn="l" eaLnBrk="0" hangingPunct="0">
              <a:lnSpc>
                <a:spcPct val="100000"/>
              </a:lnSpc>
              <a:spcBef>
                <a:spcPct val="0"/>
              </a:spcBef>
            </a:pPr>
            <a:r>
              <a:rPr lang="en-US" sz="600" b="0" spc="0" dirty="0" smtClean="0">
                <a:solidFill>
                  <a:srgbClr val="FFFFFF"/>
                </a:solidFill>
                <a:latin typeface="Arial" panose="020B0604020202020204" pitchFamily="34" charset="0"/>
                <a:cs typeface="Arial" panose="020B0604020202020204" pitchFamily="34" charset="0"/>
              </a:rPr>
              <a:t>©</a:t>
            </a:r>
            <a:r>
              <a:rPr lang="en-US" sz="600" b="0" spc="0" baseline="0" dirty="0" smtClean="0">
                <a:solidFill>
                  <a:srgbClr val="FFFFFF"/>
                </a:solidFill>
                <a:latin typeface="Arial" panose="020B0604020202020204" pitchFamily="34" charset="0"/>
                <a:cs typeface="Arial" panose="020B0604020202020204" pitchFamily="34" charset="0"/>
              </a:rPr>
              <a:t> 2017 Carnegie Mellon University</a:t>
            </a:r>
            <a:endParaRPr lang="en-US" sz="600" b="0" spc="0" dirty="0">
              <a:solidFill>
                <a:srgbClr val="FFFFFF"/>
              </a:solidFill>
              <a:latin typeface="Arial" panose="020B0604020202020204" pitchFamily="34" charset="0"/>
              <a:cs typeface="Arial" panose="020B0604020202020204" pitchFamily="34" charset="0"/>
            </a:endParaRPr>
          </a:p>
        </p:txBody>
      </p:sp>
      <p:sp>
        <p:nvSpPr>
          <p:cNvPr id="15" name="TextBox 14"/>
          <p:cNvSpPr txBox="1"/>
          <p:nvPr userDrawn="1"/>
        </p:nvSpPr>
        <p:spPr>
          <a:xfrm>
            <a:off x="8620579" y="6411779"/>
            <a:ext cx="2272392" cy="169277"/>
          </a:xfrm>
          <a:prstGeom prst="rect">
            <a:avLst/>
          </a:prstGeom>
          <a:noFill/>
        </p:spPr>
        <p:txBody>
          <a:bodyPr wrap="square" lIns="0" tIns="0" rIns="0" bIns="0" rtlCol="0">
            <a:spAutoFit/>
          </a:bodyPr>
          <a:lstStyle/>
          <a:p>
            <a:r>
              <a:rPr lang="en-US" sz="600" dirty="0">
                <a:solidFill>
                  <a:srgbClr val="FFFFFF"/>
                </a:solidFill>
                <a:latin typeface="Arial"/>
                <a:cs typeface="Arial"/>
              </a:rPr>
              <a:t>[</a:t>
            </a:r>
            <a:r>
              <a:rPr lang="en-US" sz="500" dirty="0">
                <a:solidFill>
                  <a:srgbClr val="FFFFFF"/>
                </a:solidFill>
                <a:latin typeface="Arial"/>
                <a:cs typeface="Arial"/>
              </a:rPr>
              <a:t>DISTRIBUTION STATEMENT </a:t>
            </a:r>
            <a:r>
              <a:rPr lang="en-US" sz="500" dirty="0" smtClean="0">
                <a:solidFill>
                  <a:srgbClr val="FFFFFF"/>
                </a:solidFill>
                <a:latin typeface="Arial"/>
                <a:cs typeface="Arial"/>
              </a:rPr>
              <a:t>Please copy and paste the appropriate</a:t>
            </a:r>
            <a:r>
              <a:rPr lang="en-US" sz="500" baseline="0" dirty="0" smtClean="0">
                <a:solidFill>
                  <a:srgbClr val="FFFFFF"/>
                </a:solidFill>
                <a:latin typeface="Arial"/>
                <a:cs typeface="Arial"/>
              </a:rPr>
              <a:t> distribution statement into this space.]</a:t>
            </a:r>
            <a:endParaRPr lang="en-US" sz="500" dirty="0">
              <a:solidFill>
                <a:srgbClr val="FFFFFF"/>
              </a:solidFill>
              <a:latin typeface="Arial"/>
              <a:cs typeface="Arial"/>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1336" y="6407512"/>
            <a:ext cx="5394960" cy="377986"/>
          </a:xfrm>
          <a:prstGeom prst="rect">
            <a:avLst/>
          </a:prstGeom>
        </p:spPr>
      </p:pic>
      <p:sp>
        <p:nvSpPr>
          <p:cNvPr id="17" name="Rectangle 16"/>
          <p:cNvSpPr/>
          <p:nvPr userDrawn="1"/>
        </p:nvSpPr>
        <p:spPr>
          <a:xfrm>
            <a:off x="8461248" y="6404978"/>
            <a:ext cx="2946400" cy="338554"/>
          </a:xfrm>
          <a:prstGeom prst="rect">
            <a:avLst/>
          </a:prstGeom>
          <a:solidFill>
            <a:schemeClr val="tx1"/>
          </a:solidFill>
        </p:spPr>
        <p:txBody>
          <a:bodyPr wrap="square">
            <a:spAutoFit/>
          </a:bodyPr>
          <a:lstStyle/>
          <a:p>
            <a:r>
              <a:rPr lang="en-US" sz="800" dirty="0" smtClean="0">
                <a:solidFill>
                  <a:schemeClr val="bg1"/>
                </a:solidFill>
              </a:rPr>
              <a:t>[Distribution Statement A] This material has been approved for public release and unlimited distribution. </a:t>
            </a:r>
            <a:endParaRPr lang="en-US" sz="800" dirty="0">
              <a:solidFill>
                <a:schemeClr val="bg1"/>
              </a:solidFill>
              <a:latin typeface="Arial"/>
              <a:cs typeface="Arial"/>
            </a:endParaRPr>
          </a:p>
        </p:txBody>
      </p:sp>
    </p:spTree>
    <p:extLst>
      <p:ext uri="{BB962C8B-B14F-4D97-AF65-F5344CB8AC3E}">
        <p14:creationId xmlns:p14="http://schemas.microsoft.com/office/powerpoint/2010/main" val="167386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340094"/>
            <a:ext cx="12192000" cy="5179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35912" y="228988"/>
            <a:ext cx="10132088" cy="669854"/>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5911" y="1081758"/>
            <a:ext cx="11093380" cy="498119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5"/>
          <p:cNvSpPr txBox="1">
            <a:spLocks/>
          </p:cNvSpPr>
          <p:nvPr/>
        </p:nvSpPr>
        <p:spPr>
          <a:xfrm>
            <a:off x="10943491" y="6403977"/>
            <a:ext cx="685800" cy="365125"/>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400" smtClean="0">
                <a:solidFill>
                  <a:schemeClr val="tx1"/>
                </a:solidFill>
              </a:rPr>
              <a:pPr/>
              <a:t>‹#›</a:t>
            </a:fld>
            <a:endParaRPr lang="en-US" sz="1400" dirty="0">
              <a:solidFill>
                <a:schemeClr val="tx1"/>
              </a:solidFill>
            </a:endParaRPr>
          </a:p>
        </p:txBody>
      </p:sp>
      <p:sp>
        <p:nvSpPr>
          <p:cNvPr id="7" name="Rectangle 73"/>
          <p:cNvSpPr>
            <a:spLocks noChangeArrowheads="1"/>
          </p:cNvSpPr>
          <p:nvPr/>
        </p:nvSpPr>
        <p:spPr bwMode="white">
          <a:xfrm>
            <a:off x="6096000" y="6411779"/>
            <a:ext cx="2445657" cy="276999"/>
          </a:xfrm>
          <a:prstGeom prst="rect">
            <a:avLst/>
          </a:prstGeom>
          <a:noFill/>
          <a:ln w="9525">
            <a:noFill/>
            <a:miter lim="800000"/>
            <a:headEnd/>
            <a:tailEnd/>
          </a:ln>
          <a:effectLst/>
        </p:spPr>
        <p:txBody>
          <a:bodyPr wrap="square" lIns="0" tIns="0" rIns="45714" bIns="0" anchor="t" anchorCtr="0">
            <a:spAutoFit/>
          </a:bodyPr>
          <a:lstStyle/>
          <a:p>
            <a:pPr eaLnBrk="0" hangingPunct="0">
              <a:spcBef>
                <a:spcPct val="0"/>
              </a:spcBef>
            </a:pPr>
            <a:r>
              <a:rPr lang="en-US" sz="600" b="1" dirty="0" smtClean="0">
                <a:latin typeface="Arial" panose="020B0604020202020204" pitchFamily="34" charset="0"/>
                <a:cs typeface="Arial" panose="020B0604020202020204" pitchFamily="34" charset="0"/>
              </a:rPr>
              <a:t>Title of the Presentation Goes Here</a:t>
            </a:r>
            <a:endParaRPr lang="en-US" sz="600" b="1" dirty="0">
              <a:latin typeface="Arial" panose="020B0604020202020204" pitchFamily="34" charset="0"/>
              <a:cs typeface="Arial" panose="020B0604020202020204" pitchFamily="34" charset="0"/>
            </a:endParaRPr>
          </a:p>
          <a:p>
            <a:pPr eaLnBrk="0" hangingPunct="0">
              <a:spcBef>
                <a:spcPct val="0"/>
              </a:spcBef>
            </a:pPr>
            <a:r>
              <a:rPr lang="en-US" sz="600" dirty="0" smtClean="0">
                <a:solidFill>
                  <a:schemeClr val="tx1"/>
                </a:solidFill>
                <a:latin typeface="Arial" panose="020B0604020202020204" pitchFamily="34" charset="0"/>
                <a:cs typeface="Arial" panose="020B0604020202020204" pitchFamily="34" charset="0"/>
              </a:rPr>
              <a:t>Date 00, 2017</a:t>
            </a:r>
          </a:p>
          <a:p>
            <a:pPr marL="0" indent="0" algn="l" eaLnBrk="0" hangingPunct="0">
              <a:lnSpc>
                <a:spcPct val="100000"/>
              </a:lnSpc>
              <a:spcBef>
                <a:spcPct val="0"/>
              </a:spcBef>
            </a:pPr>
            <a:r>
              <a:rPr lang="en-US" sz="600" b="0" spc="0" dirty="0" smtClean="0">
                <a:solidFill>
                  <a:schemeClr val="tx1"/>
                </a:solidFill>
                <a:latin typeface="Arial" panose="020B0604020202020204" pitchFamily="34" charset="0"/>
                <a:cs typeface="Arial" panose="020B0604020202020204" pitchFamily="34" charset="0"/>
              </a:rPr>
              <a:t>©</a:t>
            </a:r>
            <a:r>
              <a:rPr lang="en-US" sz="600" b="0" spc="0" baseline="0" dirty="0" smtClean="0">
                <a:solidFill>
                  <a:schemeClr val="tx1"/>
                </a:solidFill>
                <a:latin typeface="Arial" panose="020B0604020202020204" pitchFamily="34" charset="0"/>
                <a:cs typeface="Arial" panose="020B0604020202020204" pitchFamily="34" charset="0"/>
              </a:rPr>
              <a:t> 2017 Carnegie Mellon University</a:t>
            </a:r>
            <a:endParaRPr lang="en-US" sz="600" b="0" spc="0"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8620579" y="6411779"/>
            <a:ext cx="2272392" cy="169277"/>
          </a:xfrm>
          <a:prstGeom prst="rect">
            <a:avLst/>
          </a:prstGeom>
          <a:noFill/>
        </p:spPr>
        <p:txBody>
          <a:bodyPr wrap="square" lIns="0" tIns="0" rIns="0" bIns="0" rtlCol="0">
            <a:spAutoFit/>
          </a:bodyPr>
          <a:lstStyle/>
          <a:p>
            <a:r>
              <a:rPr lang="en-US" sz="600" dirty="0">
                <a:latin typeface="Arial"/>
                <a:cs typeface="Arial"/>
              </a:rPr>
              <a:t>[</a:t>
            </a:r>
            <a:r>
              <a:rPr lang="en-US" sz="500" dirty="0">
                <a:latin typeface="Arial"/>
                <a:cs typeface="Arial"/>
              </a:rPr>
              <a:t>DISTRIBUTION STATEMENT </a:t>
            </a:r>
            <a:r>
              <a:rPr lang="en-US" sz="500" dirty="0" smtClean="0">
                <a:latin typeface="Arial"/>
                <a:cs typeface="Arial"/>
              </a:rPr>
              <a:t>Please copy and paste the appropriate</a:t>
            </a:r>
            <a:r>
              <a:rPr lang="en-US" sz="500" baseline="0" dirty="0" smtClean="0">
                <a:latin typeface="Arial"/>
                <a:cs typeface="Arial"/>
              </a:rPr>
              <a:t> distribution statement into this space.]</a:t>
            </a:r>
            <a:endParaRPr lang="en-US" sz="500" dirty="0">
              <a:latin typeface="Arial"/>
              <a:cs typeface="Arial"/>
            </a:endParaRPr>
          </a:p>
        </p:txBody>
      </p:sp>
      <p:pic>
        <p:nvPicPr>
          <p:cNvPr id="11" name="Picture 10"/>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72775" y="6409763"/>
            <a:ext cx="5394960" cy="377985"/>
          </a:xfrm>
          <a:prstGeom prst="rect">
            <a:avLst/>
          </a:prstGeom>
        </p:spPr>
      </p:pic>
      <p:sp>
        <p:nvSpPr>
          <p:cNvPr id="10" name="TextBox 9"/>
          <p:cNvSpPr txBox="1"/>
          <p:nvPr userDrawn="1"/>
        </p:nvSpPr>
        <p:spPr>
          <a:xfrm>
            <a:off x="8592177" y="6403977"/>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Tree>
    <p:extLst>
      <p:ext uri="{BB962C8B-B14F-4D97-AF65-F5344CB8AC3E}">
        <p14:creationId xmlns:p14="http://schemas.microsoft.com/office/powerpoint/2010/main" val="215717350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6" r:id="rId3"/>
    <p:sldLayoutId id="2147483662" r:id="rId4"/>
    <p:sldLayoutId id="2147483664" r:id="rId5"/>
    <p:sldLayoutId id="2147483672" r:id="rId6"/>
    <p:sldLayoutId id="2147483673" r:id="rId7"/>
    <p:sldLayoutId id="2147483677" r:id="rId8"/>
    <p:sldLayoutId id="2147483678" r:id="rId9"/>
    <p:sldLayoutId id="2147483679" r:id="rId10"/>
    <p:sldLayoutId id="2147483674" r:id="rId11"/>
    <p:sldLayoutId id="2147483675" r:id="rId12"/>
    <p:sldLayoutId id="214748368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8" userDrawn="1">
          <p15:clr>
            <a:srgbClr val="A4A3A4"/>
          </p15:clr>
        </p15:guide>
        <p15:guide id="2" pos="320" userDrawn="1">
          <p15:clr>
            <a:srgbClr val="A4A3A4"/>
          </p15:clr>
        </p15:guide>
        <p15:guide id="3" pos="800" userDrawn="1">
          <p15:clr>
            <a:srgbClr val="A4A3A4"/>
          </p15:clr>
        </p15:guide>
        <p15:guide id="4" pos="928" userDrawn="1">
          <p15:clr>
            <a:srgbClr val="A4A3A4"/>
          </p15:clr>
        </p15:guide>
        <p15:guide id="5" pos="1408" userDrawn="1">
          <p15:clr>
            <a:srgbClr val="A4A3A4"/>
          </p15:clr>
        </p15:guide>
        <p15:guide id="6" pos="1536" userDrawn="1">
          <p15:clr>
            <a:srgbClr val="A4A3A4"/>
          </p15:clr>
        </p15:guide>
        <p15:guide id="7" pos="1984" userDrawn="1">
          <p15:clr>
            <a:srgbClr val="A4A3A4"/>
          </p15:clr>
        </p15:guide>
        <p15:guide id="8" pos="2112" userDrawn="1">
          <p15:clr>
            <a:srgbClr val="A4A3A4"/>
          </p15:clr>
        </p15:guide>
        <p15:guide id="9" pos="2592" userDrawn="1">
          <p15:clr>
            <a:srgbClr val="A4A3A4"/>
          </p15:clr>
        </p15:guide>
        <p15:guide id="10" pos="2720" userDrawn="1">
          <p15:clr>
            <a:srgbClr val="A4A3A4"/>
          </p15:clr>
        </p15:guide>
        <p15:guide id="11" pos="3168" userDrawn="1">
          <p15:clr>
            <a:srgbClr val="A4A3A4"/>
          </p15:clr>
        </p15:guide>
        <p15:guide id="12" pos="3296" userDrawn="1">
          <p15:clr>
            <a:srgbClr val="A4A3A4"/>
          </p15:clr>
        </p15:guide>
        <p15:guide id="13" pos="3776" userDrawn="1">
          <p15:clr>
            <a:srgbClr val="A4A3A4"/>
          </p15:clr>
        </p15:guide>
        <p15:guide id="14" pos="3904" userDrawn="1">
          <p15:clr>
            <a:srgbClr val="A4A3A4"/>
          </p15:clr>
        </p15:guide>
        <p15:guide id="15" pos="4352" userDrawn="1">
          <p15:clr>
            <a:srgbClr val="A4A3A4"/>
          </p15:clr>
        </p15:guide>
        <p15:guide id="16" pos="4480" userDrawn="1">
          <p15:clr>
            <a:srgbClr val="A4A3A4"/>
          </p15:clr>
        </p15:guide>
        <p15:guide id="17" pos="4960" userDrawn="1">
          <p15:clr>
            <a:srgbClr val="A4A3A4"/>
          </p15:clr>
        </p15:guide>
        <p15:guide id="18" pos="5088" userDrawn="1">
          <p15:clr>
            <a:srgbClr val="A4A3A4"/>
          </p15:clr>
        </p15:guide>
        <p15:guide id="19" pos="5568" userDrawn="1">
          <p15:clr>
            <a:srgbClr val="A4A3A4"/>
          </p15:clr>
        </p15:guide>
        <p15:guide id="20" pos="5696" userDrawn="1">
          <p15:clr>
            <a:srgbClr val="A4A3A4"/>
          </p15:clr>
        </p15:guide>
        <p15:guide id="21" pos="6144" userDrawn="1">
          <p15:clr>
            <a:srgbClr val="A4A3A4"/>
          </p15:clr>
        </p15:guide>
        <p15:guide id="22" pos="6272" userDrawn="1">
          <p15:clr>
            <a:srgbClr val="A4A3A4"/>
          </p15:clr>
        </p15:guide>
        <p15:guide id="23" pos="6720" userDrawn="1">
          <p15:clr>
            <a:srgbClr val="A4A3A4"/>
          </p15:clr>
        </p15:guide>
        <p15:guide id="24" pos="6848" userDrawn="1">
          <p15:clr>
            <a:srgbClr val="A4A3A4"/>
          </p15:clr>
        </p15:guide>
        <p15:guide id="25" pos="7328" userDrawn="1">
          <p15:clr>
            <a:srgbClr val="A4A3A4"/>
          </p15:clr>
        </p15:guide>
        <p15:guide id="26" orient="horz" pos="600" userDrawn="1">
          <p15:clr>
            <a:srgbClr val="A4A3A4"/>
          </p15:clr>
        </p15:guide>
        <p15:guide id="27" orient="horz" pos="720" userDrawn="1">
          <p15:clr>
            <a:srgbClr val="A4A3A4"/>
          </p15:clr>
        </p15:guide>
        <p15:guide id="28" orient="horz" pos="1104" userDrawn="1">
          <p15:clr>
            <a:srgbClr val="A4A3A4"/>
          </p15:clr>
        </p15:guide>
        <p15:guide id="29" orient="horz" pos="1200" userDrawn="1">
          <p15:clr>
            <a:srgbClr val="A4A3A4"/>
          </p15:clr>
        </p15:guide>
        <p15:guide id="30" orient="horz" pos="1560" userDrawn="1">
          <p15:clr>
            <a:srgbClr val="A4A3A4"/>
          </p15:clr>
        </p15:guide>
        <p15:guide id="31" orient="horz" pos="1656" userDrawn="1">
          <p15:clr>
            <a:srgbClr val="A4A3A4"/>
          </p15:clr>
        </p15:guide>
        <p15:guide id="32" orient="horz" pos="2016" userDrawn="1">
          <p15:clr>
            <a:srgbClr val="A4A3A4"/>
          </p15:clr>
        </p15:guide>
        <p15:guide id="33" orient="horz" pos="2112" userDrawn="1">
          <p15:clr>
            <a:srgbClr val="A4A3A4"/>
          </p15:clr>
        </p15:guide>
        <p15:guide id="34" orient="horz" pos="2472" userDrawn="1">
          <p15:clr>
            <a:srgbClr val="A4A3A4"/>
          </p15:clr>
        </p15:guide>
        <p15:guide id="35" orient="horz" pos="2568" userDrawn="1">
          <p15:clr>
            <a:srgbClr val="A4A3A4"/>
          </p15:clr>
        </p15:guide>
        <p15:guide id="36" orient="horz" pos="2928" userDrawn="1">
          <p15:clr>
            <a:srgbClr val="A4A3A4"/>
          </p15:clr>
        </p15:guide>
        <p15:guide id="37" orient="horz" pos="3024" userDrawn="1">
          <p15:clr>
            <a:srgbClr val="A4A3A4"/>
          </p15:clr>
        </p15:guide>
        <p15:guide id="38" orient="horz" pos="3384" userDrawn="1">
          <p15:clr>
            <a:srgbClr val="A4A3A4"/>
          </p15:clr>
        </p15:guide>
        <p15:guide id="39" orient="horz" pos="3480" userDrawn="1">
          <p15:clr>
            <a:srgbClr val="A4A3A4"/>
          </p15:clr>
        </p15:guide>
        <p15:guide id="40" orient="horz" pos="3840" userDrawn="1">
          <p15:clr>
            <a:srgbClr val="A4A3A4"/>
          </p15:clr>
        </p15:guide>
        <p15:guide id="41" pos="3840" userDrawn="1">
          <p15:clr>
            <a:srgbClr val="F26B43"/>
          </p15:clr>
        </p15:guide>
        <p15:guide id="4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r.search.yahoo.com/_ylt=A0LEVjLIdopYu9QAiFknnIlQ;_ylu=X3oDMTByOHZyb21tBGNvbG8DYmYxBHBvcwMxBHZ0aWQDBHNlYwNzcg--/RV=2/RE=1485498185/RO=10/RU=http:/www.cbsnews.com/news/social-networking-an-internet-addiction/RK=0/RS=ardOWDt2Bgs6Fnma0CTeTNdITug-"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r.search.yahoo.com/_ylt=A0LEVjLIdopYu9QAilknnIlQ;_ylu=X3oDMTBybGY3bmpvBGNvbG8DYmYxBHBvcwMyBHZ0aWQDBHNlYwNzcg--/RV=2/RE=1485498185/RO=10/RU=http:/www.cbsnews.com/news/how-real-a-risk-is-social-media-addiction/RK=0/RS=mLcOay7blfDbEuGNJMIZ41UFrQA-"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images.search.yahoo.com/yhs/search;_ylt=AwrB8pJsDo5Y1lsAemwunIlQ;_ylu=X3oDMTBsZ29xY3ZzBHNlYwNzZWFyY2gEc2xrA2J1dHRvbg--;_ylc=X1MDMTM1MTE5NTY5NARfcgMyBGFjdG4DY2xrBGJjawNlbzc3cW41YnQ2NWlzJTI2YiUzRDMlMjZzJTNENDIEY3NyY3B2aWQDMFg2R2FqWTVMakhzSFBxNVY5TVdYQWdjTVRJNExnQUFBQUNibkJ0aARmcgN5aHMtbW96aWxsYS0wMDMEZnIyA3NhLWdwBGdwcmlkA2swdEx6X1hGUWJlcTFYUWRTaUR6ZkEEbXRlc3RpZANudWxsBG5fc3VnZwMyBG9yaWdpbgNpbWFnZXMuc2VhcmNoLnlhaG9vLmNvbQRwb3MDMARwcXN0cgMEcHFzdHJsAwRxc3RybAMxMgRxdWVyeQNyZXdhcmQgY3ljbGUEdF9zdG1wAzE0ODU3MDQ4NTgEdnRlc3RpZANudWxs?gprid=k0tLz_XFQbeq1XQdSiDzfA&amp;pvid=0X6GajY5LjHsHPq5V9MWXAgcMTI4LgAAAACbnBth&amp;p=reward+cycle&amp;fr=yhs-mozilla-003&amp;fr2=sb-top-images.search.yahoo.com&amp;ei=UTF-8&amp;n=60&amp;x=wrt&amp;hsimp=yhs-003&amp;hspart=mozilla#id=3&amp;iurl=http%3A%2F%2Fwww.attunefoods.com%2Fblog%2Fwp-content%2Fuploads%2F2013%2F10%2Fhabit-cycle-cue-routine-reward.jpg&amp;action=click"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1.gif"/><Relationship Id="rId5" Type="http://schemas.openxmlformats.org/officeDocument/2006/relationships/hyperlink" Target="https://images.search.yahoo.com/yhs/search;_ylt=A0LEVjDSD45YSjkAe3gnnIlQ?p=human+information+processing&amp;fr=yhs-mozilla-003&amp;fr2=piv-web&amp;hspart=mozilla&amp;hsimp=yhs-003#id=2&amp;iurl=http%3A%2F%2Fwww.hf.faa.gov%2Fwebtraining%2FCognition%2Fcognition_images%2Fwickens.gif&amp;action=click" TargetMode="Externa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images.search.yahoo.com/yhs/search;_ylt=A0LEVjXxE45YVZgA7kgnnIlQ?p=stick+figures&amp;fr=yhs-mozilla-003&amp;fr2=piv-web&amp;hspart=mozilla&amp;hsimp=yhs-003#id=1&amp;iurl=http%3A%2F%2Fimages.clipshrine.com%2Fdownload%2Fdownloadpnglarge%2FStick-figure-male-2-11608-large.png&amp;action=click"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018" y="-84463"/>
            <a:ext cx="8085154" cy="3657600"/>
          </a:xfrm>
        </p:spPr>
        <p:txBody>
          <a:bodyPr>
            <a:noAutofit/>
          </a:bodyPr>
          <a:lstStyle/>
          <a:p>
            <a:r>
              <a:rPr lang="en-US" sz="4000" dirty="0" smtClean="0"/>
              <a:t>Why can’t I put down my phone</a:t>
            </a:r>
            <a:r>
              <a:rPr lang="en-US" sz="4000" dirty="0" smtClean="0"/>
              <a:t>?</a:t>
            </a:r>
            <a:br>
              <a:rPr lang="en-US" sz="4000" dirty="0" smtClean="0"/>
            </a:br>
            <a:r>
              <a:rPr lang="en-US" sz="4000" dirty="0" smtClean="0"/>
              <a:t> </a:t>
            </a:r>
            <a:br>
              <a:rPr lang="en-US" sz="4000" dirty="0" smtClean="0"/>
            </a:br>
            <a:r>
              <a:rPr lang="en-US" sz="3200" dirty="0" smtClean="0"/>
              <a:t>The </a:t>
            </a:r>
            <a:r>
              <a:rPr lang="en-US" sz="3200" dirty="0"/>
              <a:t>paradox of computing in modern work </a:t>
            </a:r>
            <a:r>
              <a:rPr lang="en-US" sz="3200" dirty="0" smtClean="0"/>
              <a:t>environments</a:t>
            </a:r>
            <a:endParaRPr lang="en-US" sz="3200" dirty="0"/>
          </a:p>
        </p:txBody>
      </p:sp>
      <p:sp>
        <p:nvSpPr>
          <p:cNvPr id="3" name="Subtitle 2"/>
          <p:cNvSpPr>
            <a:spLocks noGrp="1"/>
          </p:cNvSpPr>
          <p:nvPr>
            <p:ph type="subTitle" idx="1"/>
          </p:nvPr>
        </p:nvSpPr>
        <p:spPr/>
        <p:txBody>
          <a:bodyPr/>
          <a:lstStyle/>
          <a:p>
            <a:r>
              <a:rPr lang="en-US" dirty="0" smtClean="0"/>
              <a:t>Jennifer Cowley</a:t>
            </a:r>
            <a:endParaRPr lang="en-US" dirty="0"/>
          </a:p>
        </p:txBody>
      </p:sp>
      <p:sp>
        <p:nvSpPr>
          <p:cNvPr id="4" name="Rectangle 3"/>
          <p:cNvSpPr/>
          <p:nvPr/>
        </p:nvSpPr>
        <p:spPr>
          <a:xfrm>
            <a:off x="5994400" y="6379227"/>
            <a:ext cx="1692402" cy="461665"/>
          </a:xfrm>
          <a:prstGeom prst="rect">
            <a:avLst/>
          </a:prstGeom>
          <a:solidFill>
            <a:schemeClr val="tx1"/>
          </a:solidFill>
        </p:spPr>
        <p:txBody>
          <a:bodyPr wrap="square">
            <a:spAutoFit/>
          </a:bodyPr>
          <a:lstStyle/>
          <a:p>
            <a:r>
              <a:rPr lang="en-US" sz="800" b="1" dirty="0" smtClean="0">
                <a:solidFill>
                  <a:schemeClr val="bg1"/>
                </a:solidFill>
              </a:rPr>
              <a:t>Why can’t I put down my phone?</a:t>
            </a:r>
          </a:p>
          <a:p>
            <a:r>
              <a:rPr lang="en-US" sz="800" dirty="0" smtClean="0">
                <a:solidFill>
                  <a:schemeClr val="bg1"/>
                </a:solidFill>
              </a:rPr>
              <a:t>Feb.</a:t>
            </a:r>
            <a:r>
              <a:rPr lang="en-US" sz="800" baseline="0" dirty="0" smtClean="0">
                <a:solidFill>
                  <a:schemeClr val="bg1"/>
                </a:solidFill>
              </a:rPr>
              <a:t> 1, 2017</a:t>
            </a:r>
          </a:p>
          <a:p>
            <a:r>
              <a:rPr lang="en-US" sz="800" baseline="0" dirty="0" smtClean="0">
                <a:solidFill>
                  <a:schemeClr val="bg1"/>
                </a:solidFill>
              </a:rPr>
              <a:t>© 2017 Carnegie Mellon University</a:t>
            </a:r>
            <a:r>
              <a:rPr lang="en-US" sz="800" dirty="0" smtClean="0">
                <a:solidFill>
                  <a:schemeClr val="bg1"/>
                </a:solidFill>
              </a:rPr>
              <a:t>. </a:t>
            </a:r>
            <a:endParaRPr lang="en-US" sz="800" dirty="0">
              <a:solidFill>
                <a:schemeClr val="bg1"/>
              </a:solidFill>
              <a:latin typeface="Arial"/>
              <a:cs typeface="Arial"/>
            </a:endParaRPr>
          </a:p>
        </p:txBody>
      </p:sp>
    </p:spTree>
    <p:extLst>
      <p:ext uri="{BB962C8B-B14F-4D97-AF65-F5344CB8AC3E}">
        <p14:creationId xmlns:p14="http://schemas.microsoft.com/office/powerpoint/2010/main" val="2048839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1990s Major Events</a:t>
            </a:r>
            <a:endParaRPr lang="en-US" dirty="0"/>
          </a:p>
        </p:txBody>
      </p:sp>
      <p:cxnSp>
        <p:nvCxnSpPr>
          <p:cNvPr id="5" name="Straight Arrow Connector 4"/>
          <p:cNvCxnSpPr/>
          <p:nvPr/>
        </p:nvCxnSpPr>
        <p:spPr>
          <a:xfrm flipV="1">
            <a:off x="310896" y="5056632"/>
            <a:ext cx="11475720" cy="457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1752" y="4843736"/>
            <a:ext cx="0" cy="517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172206" y="5238770"/>
            <a:ext cx="484632" cy="261610"/>
          </a:xfrm>
          <a:prstGeom prst="rect">
            <a:avLst/>
          </a:prstGeom>
          <a:noFill/>
        </p:spPr>
        <p:txBody>
          <a:bodyPr wrap="square" rtlCol="0">
            <a:spAutoFit/>
          </a:bodyPr>
          <a:lstStyle/>
          <a:p>
            <a:r>
              <a:rPr lang="en-US" sz="1100" dirty="0" smtClean="0"/>
              <a:t>2000</a:t>
            </a:r>
            <a:endParaRPr lang="en-US" sz="1100" dirty="0"/>
          </a:p>
        </p:txBody>
      </p:sp>
      <p:sp>
        <p:nvSpPr>
          <p:cNvPr id="33" name="TextBox 32"/>
          <p:cNvSpPr txBox="1"/>
          <p:nvPr/>
        </p:nvSpPr>
        <p:spPr>
          <a:xfrm>
            <a:off x="68580" y="5475254"/>
            <a:ext cx="484632" cy="261610"/>
          </a:xfrm>
          <a:prstGeom prst="rect">
            <a:avLst/>
          </a:prstGeom>
          <a:noFill/>
        </p:spPr>
        <p:txBody>
          <a:bodyPr wrap="square" rtlCol="0">
            <a:spAutoFit/>
          </a:bodyPr>
          <a:lstStyle/>
          <a:p>
            <a:r>
              <a:rPr lang="en-US" sz="1100" dirty="0" smtClean="0"/>
              <a:t>1990</a:t>
            </a:r>
            <a:endParaRPr lang="en-US" sz="1100" dirty="0"/>
          </a:p>
        </p:txBody>
      </p:sp>
      <p:sp>
        <p:nvSpPr>
          <p:cNvPr id="4" name="Line Callout 1 3"/>
          <p:cNvSpPr/>
          <p:nvPr/>
        </p:nvSpPr>
        <p:spPr>
          <a:xfrm>
            <a:off x="1222218" y="5473935"/>
            <a:ext cx="1968657" cy="714517"/>
          </a:xfrm>
          <a:prstGeom prst="borderCallout1">
            <a:avLst>
              <a:gd name="adj1" fmla="val 18750"/>
              <a:gd name="adj2" fmla="val -8333"/>
              <a:gd name="adj3" fmla="val -59093"/>
              <a:gd name="adj4" fmla="val 2670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1993; game design was engineered and plotted to entice (Laurel 1993)</a:t>
            </a:r>
            <a:endParaRPr lang="en-US" sz="1100" dirty="0">
              <a:solidFill>
                <a:schemeClr val="tx1"/>
              </a:solidFill>
            </a:endParaRPr>
          </a:p>
        </p:txBody>
      </p:sp>
      <p:sp>
        <p:nvSpPr>
          <p:cNvPr id="37" name="Line Callout 1 36"/>
          <p:cNvSpPr/>
          <p:nvPr/>
        </p:nvSpPr>
        <p:spPr>
          <a:xfrm>
            <a:off x="1568853" y="3722709"/>
            <a:ext cx="2532862" cy="683286"/>
          </a:xfrm>
          <a:prstGeom prst="borderCallout1">
            <a:avLst>
              <a:gd name="adj1" fmla="val 18750"/>
              <a:gd name="adj2" fmla="val -8333"/>
              <a:gd name="adj3" fmla="val 186103"/>
              <a:gd name="adj4" fmla="val 571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1993; gaming critics stated that games could allow gamers to misidentify them as reality</a:t>
            </a:r>
            <a:endParaRPr lang="en-US" sz="1100" dirty="0">
              <a:solidFill>
                <a:schemeClr val="tx1"/>
              </a:solidFill>
            </a:endParaRPr>
          </a:p>
        </p:txBody>
      </p:sp>
      <p:sp>
        <p:nvSpPr>
          <p:cNvPr id="39" name="Line Callout 1 38"/>
          <p:cNvSpPr/>
          <p:nvPr/>
        </p:nvSpPr>
        <p:spPr>
          <a:xfrm>
            <a:off x="847796" y="2581819"/>
            <a:ext cx="2066543" cy="1069723"/>
          </a:xfrm>
          <a:prstGeom prst="borderCallout1">
            <a:avLst>
              <a:gd name="adj1" fmla="val 18750"/>
              <a:gd name="adj2" fmla="val -8333"/>
              <a:gd name="adj3" fmla="val 227146"/>
              <a:gd name="adj4" fmla="val -1766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1991; Encomium published in manuscript explaining that gaming is "an </a:t>
            </a:r>
            <a:r>
              <a:rPr lang="en-US" sz="1100" dirty="0">
                <a:solidFill>
                  <a:schemeClr val="tx1"/>
                </a:solidFill>
              </a:rPr>
              <a:t>aesthetic </a:t>
            </a:r>
            <a:r>
              <a:rPr lang="en-US" sz="1100" dirty="0" smtClean="0">
                <a:solidFill>
                  <a:schemeClr val="tx1"/>
                </a:solidFill>
              </a:rPr>
              <a:t>of cognitive mapping.”(</a:t>
            </a:r>
            <a:r>
              <a:rPr lang="en-US" sz="1100" dirty="0">
                <a:solidFill>
                  <a:schemeClr val="tx1"/>
                </a:solidFill>
              </a:rPr>
              <a:t>Jameson, 1991, p. 54</a:t>
            </a:r>
            <a:r>
              <a:rPr lang="en-US" sz="1100" dirty="0" smtClean="0">
                <a:solidFill>
                  <a:schemeClr val="tx1"/>
                </a:solidFill>
              </a:rPr>
              <a:t>)</a:t>
            </a:r>
            <a:endParaRPr lang="en-US" sz="1100" dirty="0">
              <a:solidFill>
                <a:schemeClr val="tx1"/>
              </a:solidFill>
            </a:endParaRPr>
          </a:p>
        </p:txBody>
      </p:sp>
      <p:sp>
        <p:nvSpPr>
          <p:cNvPr id="43" name="Line Callout 1 42"/>
          <p:cNvSpPr/>
          <p:nvPr/>
        </p:nvSpPr>
        <p:spPr>
          <a:xfrm>
            <a:off x="8721984" y="5283534"/>
            <a:ext cx="2640800" cy="885152"/>
          </a:xfrm>
          <a:prstGeom prst="borderCallout1">
            <a:avLst>
              <a:gd name="adj1" fmla="val 18750"/>
              <a:gd name="adj2" fmla="val -8333"/>
              <a:gd name="adj3" fmla="val -16820"/>
              <a:gd name="adj4" fmla="val -6530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1996, Annual </a:t>
            </a:r>
            <a:r>
              <a:rPr lang="en-US" sz="1100" dirty="0">
                <a:solidFill>
                  <a:schemeClr val="tx1"/>
                </a:solidFill>
              </a:rPr>
              <a:t>Meeting of </a:t>
            </a:r>
            <a:r>
              <a:rPr lang="en-US" sz="1100" dirty="0" smtClean="0">
                <a:solidFill>
                  <a:schemeClr val="tx1"/>
                </a:solidFill>
              </a:rPr>
              <a:t>the</a:t>
            </a:r>
            <a:endParaRPr lang="en-US" sz="1100" dirty="0">
              <a:solidFill>
                <a:schemeClr val="tx1"/>
              </a:solidFill>
            </a:endParaRPr>
          </a:p>
          <a:p>
            <a:r>
              <a:rPr lang="en-US" sz="1100" dirty="0">
                <a:solidFill>
                  <a:schemeClr val="tx1"/>
                </a:solidFill>
              </a:rPr>
              <a:t>American Psychological Association (Young, 1996</a:t>
            </a:r>
            <a:r>
              <a:rPr lang="en-US" sz="1100" dirty="0" smtClean="0">
                <a:solidFill>
                  <a:schemeClr val="tx1"/>
                </a:solidFill>
              </a:rPr>
              <a:t>) convened to discuss internet addictions</a:t>
            </a:r>
            <a:endParaRPr lang="en-US" sz="1100" dirty="0">
              <a:solidFill>
                <a:schemeClr val="tx1"/>
              </a:solidFill>
            </a:endParaRPr>
          </a:p>
        </p:txBody>
      </p:sp>
      <p:sp>
        <p:nvSpPr>
          <p:cNvPr id="45" name="Line Callout 1 44"/>
          <p:cNvSpPr/>
          <p:nvPr/>
        </p:nvSpPr>
        <p:spPr>
          <a:xfrm>
            <a:off x="5298314" y="2824702"/>
            <a:ext cx="1952789" cy="787178"/>
          </a:xfrm>
          <a:prstGeom prst="borderCallout1">
            <a:avLst>
              <a:gd name="adj1" fmla="val 18750"/>
              <a:gd name="adj2" fmla="val -8333"/>
              <a:gd name="adj3" fmla="val 286743"/>
              <a:gd name="adj4" fmla="val 146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1995 Rehab clinics are born in USA (</a:t>
            </a:r>
            <a:r>
              <a:rPr lang="en-US" sz="1100" dirty="0" err="1" smtClean="0">
                <a:solidFill>
                  <a:schemeClr val="tx1"/>
                </a:solidFill>
              </a:rPr>
              <a:t>Flisher</a:t>
            </a:r>
            <a:r>
              <a:rPr lang="en-US" sz="1100" dirty="0" smtClean="0">
                <a:solidFill>
                  <a:schemeClr val="tx1"/>
                </a:solidFill>
              </a:rPr>
              <a:t>, 2010)</a:t>
            </a:r>
            <a:endParaRPr lang="en-US" sz="1100" dirty="0">
              <a:solidFill>
                <a:schemeClr val="tx1"/>
              </a:solidFill>
            </a:endParaRPr>
          </a:p>
        </p:txBody>
      </p:sp>
      <p:sp>
        <p:nvSpPr>
          <p:cNvPr id="47" name="Line Callout 1 46"/>
          <p:cNvSpPr/>
          <p:nvPr/>
        </p:nvSpPr>
        <p:spPr>
          <a:xfrm>
            <a:off x="9290813" y="1512292"/>
            <a:ext cx="2366025" cy="1007430"/>
          </a:xfrm>
          <a:prstGeom prst="borderCallout1">
            <a:avLst>
              <a:gd name="adj1" fmla="val 18750"/>
              <a:gd name="adj2" fmla="val -8333"/>
              <a:gd name="adj3" fmla="val 346675"/>
              <a:gd name="adj4" fmla="val 1036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1998 ”Caught in the Net” published.  The  the first book to identify Internet addiction. (Young, 2010)</a:t>
            </a:r>
            <a:endParaRPr lang="en-US" sz="1100" dirty="0">
              <a:solidFill>
                <a:schemeClr val="tx1"/>
              </a:solidFill>
            </a:endParaRPr>
          </a:p>
        </p:txBody>
      </p:sp>
      <p:sp>
        <p:nvSpPr>
          <p:cNvPr id="36" name="Line Callout 1 35"/>
          <p:cNvSpPr/>
          <p:nvPr/>
        </p:nvSpPr>
        <p:spPr>
          <a:xfrm>
            <a:off x="5128104" y="5277793"/>
            <a:ext cx="2320446" cy="870997"/>
          </a:xfrm>
          <a:prstGeom prst="borderCallout1">
            <a:avLst>
              <a:gd name="adj1" fmla="val 18750"/>
              <a:gd name="adj2" fmla="val -8333"/>
              <a:gd name="adj3" fmla="val -16444"/>
              <a:gd name="adj4" fmla="val 832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1995. The </a:t>
            </a:r>
            <a:r>
              <a:rPr lang="en-US" sz="1100" dirty="0">
                <a:solidFill>
                  <a:schemeClr val="tx1"/>
                </a:solidFill>
              </a:rPr>
              <a:t>term Internet addiction (IA) was first </a:t>
            </a:r>
            <a:r>
              <a:rPr lang="en-US" sz="1100" dirty="0" smtClean="0">
                <a:solidFill>
                  <a:schemeClr val="tx1"/>
                </a:solidFill>
              </a:rPr>
              <a:t>coined by</a:t>
            </a:r>
            <a:endParaRPr lang="en-US" sz="1100" dirty="0">
              <a:solidFill>
                <a:schemeClr val="tx1"/>
              </a:solidFill>
            </a:endParaRPr>
          </a:p>
          <a:p>
            <a:r>
              <a:rPr lang="en-US" sz="1100" dirty="0">
                <a:solidFill>
                  <a:schemeClr val="tx1"/>
                </a:solidFill>
              </a:rPr>
              <a:t>psychiatrist </a:t>
            </a:r>
            <a:r>
              <a:rPr lang="en-US" sz="1100" dirty="0" smtClean="0">
                <a:solidFill>
                  <a:schemeClr val="tx1"/>
                </a:solidFill>
              </a:rPr>
              <a:t>Dr. </a:t>
            </a:r>
            <a:r>
              <a:rPr lang="en-US" sz="1100" dirty="0">
                <a:solidFill>
                  <a:schemeClr val="tx1"/>
                </a:solidFill>
              </a:rPr>
              <a:t>Ivan </a:t>
            </a:r>
            <a:r>
              <a:rPr lang="en-US" sz="1100" dirty="0" smtClean="0">
                <a:solidFill>
                  <a:schemeClr val="tx1"/>
                </a:solidFill>
              </a:rPr>
              <a:t>Goldberg.</a:t>
            </a:r>
            <a:endParaRPr lang="en-US" sz="1100" dirty="0">
              <a:solidFill>
                <a:schemeClr val="tx1"/>
              </a:solidFill>
            </a:endParaRPr>
          </a:p>
        </p:txBody>
      </p:sp>
      <p:sp>
        <p:nvSpPr>
          <p:cNvPr id="50" name="Line Callout 1 49"/>
          <p:cNvSpPr/>
          <p:nvPr/>
        </p:nvSpPr>
        <p:spPr>
          <a:xfrm>
            <a:off x="3574616" y="1621856"/>
            <a:ext cx="3082216" cy="788302"/>
          </a:xfrm>
          <a:prstGeom prst="borderCallout1">
            <a:avLst>
              <a:gd name="adj1" fmla="val 18750"/>
              <a:gd name="adj2" fmla="val -8333"/>
              <a:gd name="adj3" fmla="val 440770"/>
              <a:gd name="adj4" fmla="val 5571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1995.  First mass study with 500 heavy gamers and compared to DSM IV.</a:t>
            </a:r>
          </a:p>
          <a:p>
            <a:r>
              <a:rPr lang="en-US" sz="1100" dirty="0" smtClean="0">
                <a:solidFill>
                  <a:schemeClr val="tx1"/>
                </a:solidFill>
              </a:rPr>
              <a:t>(</a:t>
            </a:r>
            <a:r>
              <a:rPr lang="en-US" sz="1100" dirty="0" err="1" smtClean="0">
                <a:solidFill>
                  <a:schemeClr val="tx1"/>
                </a:solidFill>
              </a:rPr>
              <a:t>Flisher</a:t>
            </a:r>
            <a:r>
              <a:rPr lang="en-US" sz="1100" dirty="0" smtClean="0">
                <a:solidFill>
                  <a:schemeClr val="tx1"/>
                </a:solidFill>
              </a:rPr>
              <a:t> 2010)</a:t>
            </a:r>
            <a:endParaRPr lang="en-US" sz="1100" dirty="0">
              <a:solidFill>
                <a:schemeClr val="tx1"/>
              </a:solidFill>
            </a:endParaRPr>
          </a:p>
          <a:p>
            <a:pPr algn="ctr"/>
            <a:endParaRPr lang="en-US" sz="1100" dirty="0">
              <a:solidFill>
                <a:schemeClr val="tx1"/>
              </a:solidFill>
            </a:endParaRPr>
          </a:p>
        </p:txBody>
      </p:sp>
      <p:sp>
        <p:nvSpPr>
          <p:cNvPr id="51" name="Line Callout 1 50"/>
          <p:cNvSpPr/>
          <p:nvPr/>
        </p:nvSpPr>
        <p:spPr>
          <a:xfrm>
            <a:off x="7552779" y="769997"/>
            <a:ext cx="1952789" cy="787178"/>
          </a:xfrm>
          <a:prstGeom prst="borderCallout1">
            <a:avLst>
              <a:gd name="adj1" fmla="val 18750"/>
              <a:gd name="adj2" fmla="val -8333"/>
              <a:gd name="adj3" fmla="val 541993"/>
              <a:gd name="adj4" fmla="val 10251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1998  Negative effects of team monitoring published.  (Sewell, 1998)</a:t>
            </a:r>
            <a:endParaRPr lang="en-US" sz="1100" dirty="0">
              <a:solidFill>
                <a:schemeClr val="tx1"/>
              </a:solidFill>
            </a:endParaRPr>
          </a:p>
        </p:txBody>
      </p:sp>
      <p:cxnSp>
        <p:nvCxnSpPr>
          <p:cNvPr id="16" name="Straight Connector 15"/>
          <p:cNvCxnSpPr/>
          <p:nvPr/>
        </p:nvCxnSpPr>
        <p:spPr>
          <a:xfrm>
            <a:off x="11362784" y="4721539"/>
            <a:ext cx="0" cy="517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587232" y="6402635"/>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18" name="Rectangle 17"/>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240667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1000"/>
                                        <p:tgtEl>
                                          <p:spTgt spid="45"/>
                                        </p:tgtEl>
                                      </p:cBhvr>
                                    </p:animEffect>
                                    <p:anim calcmode="lin" valueType="num">
                                      <p:cBhvr>
                                        <p:cTn id="29" dur="1000" fill="hold"/>
                                        <p:tgtEl>
                                          <p:spTgt spid="45"/>
                                        </p:tgtEl>
                                        <p:attrNameLst>
                                          <p:attrName>ppt_x</p:attrName>
                                        </p:attrNameLst>
                                      </p:cBhvr>
                                      <p:tavLst>
                                        <p:tav tm="0">
                                          <p:val>
                                            <p:strVal val="#ppt_x"/>
                                          </p:val>
                                        </p:tav>
                                        <p:tav tm="100000">
                                          <p:val>
                                            <p:strVal val="#ppt_x"/>
                                          </p:val>
                                        </p:tav>
                                      </p:tavLst>
                                    </p:anim>
                                    <p:anim calcmode="lin" valueType="num">
                                      <p:cBhvr>
                                        <p:cTn id="3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1000"/>
                                        <p:tgtEl>
                                          <p:spTgt spid="50"/>
                                        </p:tgtEl>
                                      </p:cBhvr>
                                    </p:animEffect>
                                    <p:anim calcmode="lin" valueType="num">
                                      <p:cBhvr>
                                        <p:cTn id="43" dur="1000" fill="hold"/>
                                        <p:tgtEl>
                                          <p:spTgt spid="50"/>
                                        </p:tgtEl>
                                        <p:attrNameLst>
                                          <p:attrName>ppt_x</p:attrName>
                                        </p:attrNameLst>
                                      </p:cBhvr>
                                      <p:tavLst>
                                        <p:tav tm="0">
                                          <p:val>
                                            <p:strVal val="#ppt_x"/>
                                          </p:val>
                                        </p:tav>
                                        <p:tav tm="100000">
                                          <p:val>
                                            <p:strVal val="#ppt_x"/>
                                          </p:val>
                                        </p:tav>
                                      </p:tavLst>
                                    </p:anim>
                                    <p:anim calcmode="lin" valueType="num">
                                      <p:cBhvr>
                                        <p:cTn id="4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1000"/>
                                        <p:tgtEl>
                                          <p:spTgt spid="51"/>
                                        </p:tgtEl>
                                      </p:cBhvr>
                                    </p:animEffect>
                                    <p:anim calcmode="lin" valueType="num">
                                      <p:cBhvr>
                                        <p:cTn id="57" dur="1000" fill="hold"/>
                                        <p:tgtEl>
                                          <p:spTgt spid="51"/>
                                        </p:tgtEl>
                                        <p:attrNameLst>
                                          <p:attrName>ppt_x</p:attrName>
                                        </p:attrNameLst>
                                      </p:cBhvr>
                                      <p:tavLst>
                                        <p:tav tm="0">
                                          <p:val>
                                            <p:strVal val="#ppt_x"/>
                                          </p:val>
                                        </p:tav>
                                        <p:tav tm="100000">
                                          <p:val>
                                            <p:strVal val="#ppt_x"/>
                                          </p:val>
                                        </p:tav>
                                      </p:tavLst>
                                    </p:anim>
                                    <p:anim calcmode="lin" valueType="num">
                                      <p:cBhvr>
                                        <p:cTn id="5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animBg="1"/>
      <p:bldP spid="39" grpId="0" animBg="1"/>
      <p:bldP spid="43" grpId="0" animBg="1"/>
      <p:bldP spid="45" grpId="0" animBg="1"/>
      <p:bldP spid="47" grpId="0" animBg="1"/>
      <p:bldP spid="36" grpId="0" animBg="1"/>
      <p:bldP spid="50"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2000s Baseline level of computing in the absence of work</a:t>
            </a:r>
            <a:endParaRPr lang="en-US" dirty="0"/>
          </a:p>
        </p:txBody>
      </p:sp>
      <p:cxnSp>
        <p:nvCxnSpPr>
          <p:cNvPr id="5" name="Straight Arrow Connector 4"/>
          <p:cNvCxnSpPr/>
          <p:nvPr/>
        </p:nvCxnSpPr>
        <p:spPr>
          <a:xfrm flipV="1">
            <a:off x="310896" y="5056632"/>
            <a:ext cx="11475720" cy="457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1752" y="4843736"/>
            <a:ext cx="0" cy="517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172206" y="5238770"/>
            <a:ext cx="484632" cy="261610"/>
          </a:xfrm>
          <a:prstGeom prst="rect">
            <a:avLst/>
          </a:prstGeom>
          <a:noFill/>
        </p:spPr>
        <p:txBody>
          <a:bodyPr wrap="square" rtlCol="0">
            <a:spAutoFit/>
          </a:bodyPr>
          <a:lstStyle/>
          <a:p>
            <a:r>
              <a:rPr lang="en-US" sz="1100" dirty="0" smtClean="0"/>
              <a:t>2010</a:t>
            </a:r>
            <a:endParaRPr lang="en-US" sz="1100" dirty="0"/>
          </a:p>
        </p:txBody>
      </p:sp>
      <p:sp>
        <p:nvSpPr>
          <p:cNvPr id="33" name="TextBox 32"/>
          <p:cNvSpPr txBox="1"/>
          <p:nvPr/>
        </p:nvSpPr>
        <p:spPr>
          <a:xfrm>
            <a:off x="363164" y="5622504"/>
            <a:ext cx="484632" cy="261610"/>
          </a:xfrm>
          <a:prstGeom prst="rect">
            <a:avLst/>
          </a:prstGeom>
          <a:noFill/>
        </p:spPr>
        <p:txBody>
          <a:bodyPr wrap="square" rtlCol="0">
            <a:spAutoFit/>
          </a:bodyPr>
          <a:lstStyle/>
          <a:p>
            <a:r>
              <a:rPr lang="en-US" sz="1100" dirty="0" smtClean="0"/>
              <a:t>2000</a:t>
            </a:r>
            <a:endParaRPr lang="en-US" sz="1100" dirty="0"/>
          </a:p>
        </p:txBody>
      </p:sp>
      <p:sp>
        <p:nvSpPr>
          <p:cNvPr id="42" name="Line Callout 1 41"/>
          <p:cNvSpPr/>
          <p:nvPr/>
        </p:nvSpPr>
        <p:spPr>
          <a:xfrm>
            <a:off x="4640793" y="5408271"/>
            <a:ext cx="1581228" cy="832104"/>
          </a:xfrm>
          <a:prstGeom prst="borderCallout1">
            <a:avLst>
              <a:gd name="adj1" fmla="val 18750"/>
              <a:gd name="adj2" fmla="val -8333"/>
              <a:gd name="adj3" fmla="val -33654"/>
              <a:gd name="adj4" fmla="val -15919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2002, Center for Internet Addiction Prevention and Counseling established  (</a:t>
            </a:r>
            <a:r>
              <a:rPr lang="en-US" sz="1100" dirty="0" err="1" smtClean="0">
                <a:solidFill>
                  <a:schemeClr val="tx1"/>
                </a:solidFill>
              </a:rPr>
              <a:t>Hur</a:t>
            </a:r>
            <a:r>
              <a:rPr lang="en-US" sz="1100" dirty="0" smtClean="0">
                <a:solidFill>
                  <a:schemeClr val="tx1"/>
                </a:solidFill>
              </a:rPr>
              <a:t>, 2006)</a:t>
            </a:r>
            <a:endParaRPr lang="en-US" sz="1100" dirty="0">
              <a:solidFill>
                <a:schemeClr val="tx1"/>
              </a:solidFill>
            </a:endParaRPr>
          </a:p>
        </p:txBody>
      </p:sp>
      <p:sp>
        <p:nvSpPr>
          <p:cNvPr id="46" name="Line Callout 1 45"/>
          <p:cNvSpPr/>
          <p:nvPr/>
        </p:nvSpPr>
        <p:spPr>
          <a:xfrm>
            <a:off x="10110892" y="530954"/>
            <a:ext cx="1956372" cy="1671368"/>
          </a:xfrm>
          <a:prstGeom prst="borderCallout1">
            <a:avLst>
              <a:gd name="adj1" fmla="val 18750"/>
              <a:gd name="adj2" fmla="val -8333"/>
              <a:gd name="adj3" fmla="val 268409"/>
              <a:gd name="adj4" fmla="val -6997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November 2008</a:t>
            </a:r>
            <a:r>
              <a:rPr lang="en-US" sz="1100" dirty="0">
                <a:solidFill>
                  <a:schemeClr val="tx1"/>
                </a:solidFill>
              </a:rPr>
              <a:t>, </a:t>
            </a:r>
            <a:r>
              <a:rPr lang="en-US" sz="1100" dirty="0" smtClean="0">
                <a:solidFill>
                  <a:schemeClr val="tx1"/>
                </a:solidFill>
              </a:rPr>
              <a:t>Psychologists </a:t>
            </a:r>
            <a:r>
              <a:rPr lang="en-US" sz="1100" dirty="0">
                <a:solidFill>
                  <a:schemeClr val="tx1"/>
                </a:solidFill>
              </a:rPr>
              <a:t>in China called for </a:t>
            </a:r>
            <a:r>
              <a:rPr lang="en-US" sz="1100" dirty="0" smtClean="0">
                <a:solidFill>
                  <a:schemeClr val="tx1"/>
                </a:solidFill>
              </a:rPr>
              <a:t>internet addictions </a:t>
            </a:r>
            <a:r>
              <a:rPr lang="en-US" sz="1100" dirty="0">
                <a:solidFill>
                  <a:schemeClr val="tx1"/>
                </a:solidFill>
              </a:rPr>
              <a:t>to be officially </a:t>
            </a:r>
            <a:r>
              <a:rPr lang="en-US" sz="1100" dirty="0" smtClean="0">
                <a:solidFill>
                  <a:schemeClr val="tx1"/>
                </a:solidFill>
              </a:rPr>
              <a:t>recognized as </a:t>
            </a:r>
            <a:r>
              <a:rPr lang="en-US" sz="1100" dirty="0">
                <a:solidFill>
                  <a:schemeClr val="tx1"/>
                </a:solidFill>
              </a:rPr>
              <a:t>a clinical disorder and </a:t>
            </a:r>
            <a:r>
              <a:rPr lang="en-US" sz="1100" dirty="0" smtClean="0">
                <a:solidFill>
                  <a:schemeClr val="tx1"/>
                </a:solidFill>
              </a:rPr>
              <a:t>petitioned the disorder to be registered </a:t>
            </a:r>
            <a:r>
              <a:rPr lang="en-US" sz="1100" dirty="0">
                <a:solidFill>
                  <a:schemeClr val="tx1"/>
                </a:solidFill>
              </a:rPr>
              <a:t>with </a:t>
            </a:r>
            <a:r>
              <a:rPr lang="en-US" sz="1100" dirty="0" smtClean="0">
                <a:solidFill>
                  <a:schemeClr val="tx1"/>
                </a:solidFill>
              </a:rPr>
              <a:t>the World </a:t>
            </a:r>
            <a:r>
              <a:rPr lang="en-US" sz="1100" dirty="0">
                <a:solidFill>
                  <a:schemeClr val="tx1"/>
                </a:solidFill>
              </a:rPr>
              <a:t>Health Organization.</a:t>
            </a:r>
          </a:p>
          <a:p>
            <a:r>
              <a:rPr lang="en-US" sz="1100" dirty="0" smtClean="0">
                <a:solidFill>
                  <a:schemeClr val="tx1"/>
                </a:solidFill>
              </a:rPr>
              <a:t>(</a:t>
            </a:r>
            <a:r>
              <a:rPr lang="en-US" sz="1100" dirty="0" err="1" smtClean="0">
                <a:solidFill>
                  <a:schemeClr val="tx1"/>
                </a:solidFill>
              </a:rPr>
              <a:t>Flisher</a:t>
            </a:r>
            <a:r>
              <a:rPr lang="en-US" sz="1100" dirty="0" smtClean="0">
                <a:solidFill>
                  <a:schemeClr val="tx1"/>
                </a:solidFill>
              </a:rPr>
              <a:t>, 2010)</a:t>
            </a:r>
            <a:endParaRPr lang="en-US" sz="1100" dirty="0">
              <a:solidFill>
                <a:schemeClr val="tx1"/>
              </a:solidFill>
            </a:endParaRPr>
          </a:p>
        </p:txBody>
      </p:sp>
      <p:sp>
        <p:nvSpPr>
          <p:cNvPr id="34" name="Line Callout 1 33"/>
          <p:cNvSpPr/>
          <p:nvPr/>
        </p:nvSpPr>
        <p:spPr>
          <a:xfrm>
            <a:off x="1986272" y="5390384"/>
            <a:ext cx="1581228" cy="832104"/>
          </a:xfrm>
          <a:prstGeom prst="borderCallout1">
            <a:avLst>
              <a:gd name="adj1" fmla="val 18750"/>
              <a:gd name="adj2" fmla="val -8333"/>
              <a:gd name="adj3" fmla="val -29258"/>
              <a:gd name="adj4" fmla="val -10425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2000, Cyber Addiction Information Center established, Korea (</a:t>
            </a:r>
            <a:r>
              <a:rPr lang="en-US" sz="1100" dirty="0" err="1" smtClean="0">
                <a:solidFill>
                  <a:schemeClr val="tx1"/>
                </a:solidFill>
              </a:rPr>
              <a:t>Hur</a:t>
            </a:r>
            <a:r>
              <a:rPr lang="en-US" sz="1100" dirty="0" smtClean="0">
                <a:solidFill>
                  <a:schemeClr val="tx1"/>
                </a:solidFill>
              </a:rPr>
              <a:t>, 2006)</a:t>
            </a:r>
            <a:endParaRPr lang="en-US" sz="1100" dirty="0">
              <a:solidFill>
                <a:schemeClr val="tx1"/>
              </a:solidFill>
            </a:endParaRPr>
          </a:p>
        </p:txBody>
      </p:sp>
      <p:sp>
        <p:nvSpPr>
          <p:cNvPr id="35" name="Line Callout 1 34"/>
          <p:cNvSpPr/>
          <p:nvPr/>
        </p:nvSpPr>
        <p:spPr>
          <a:xfrm>
            <a:off x="941256" y="1765911"/>
            <a:ext cx="2090032" cy="1133524"/>
          </a:xfrm>
          <a:prstGeom prst="borderCallout1">
            <a:avLst>
              <a:gd name="adj1" fmla="val 18750"/>
              <a:gd name="adj2" fmla="val -8333"/>
              <a:gd name="adj3" fmla="val 293198"/>
              <a:gd name="adj4" fmla="val -2345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Early 2000, papers started to escalate on internet gaming addiction (Griffiths, 2013)</a:t>
            </a:r>
            <a:endParaRPr lang="en-US" sz="1100" dirty="0">
              <a:solidFill>
                <a:schemeClr val="tx1"/>
              </a:solidFill>
            </a:endParaRPr>
          </a:p>
        </p:txBody>
      </p:sp>
      <p:cxnSp>
        <p:nvCxnSpPr>
          <p:cNvPr id="36" name="Straight Connector 35"/>
          <p:cNvCxnSpPr/>
          <p:nvPr/>
        </p:nvCxnSpPr>
        <p:spPr>
          <a:xfrm>
            <a:off x="11359896" y="4798016"/>
            <a:ext cx="0" cy="517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754112" y="4343400"/>
            <a:ext cx="45719" cy="369332"/>
          </a:xfrm>
          <a:prstGeom prst="rect">
            <a:avLst/>
          </a:prstGeom>
          <a:noFill/>
        </p:spPr>
        <p:txBody>
          <a:bodyPr wrap="square" rtlCol="0">
            <a:spAutoFit/>
          </a:bodyPr>
          <a:lstStyle/>
          <a:p>
            <a:endParaRPr lang="en-US" dirty="0"/>
          </a:p>
        </p:txBody>
      </p:sp>
      <p:sp>
        <p:nvSpPr>
          <p:cNvPr id="6" name="Line Callout 1 5"/>
          <p:cNvSpPr/>
          <p:nvPr/>
        </p:nvSpPr>
        <p:spPr>
          <a:xfrm>
            <a:off x="8994880" y="2588963"/>
            <a:ext cx="3072384" cy="1274060"/>
          </a:xfrm>
          <a:prstGeom prst="borderCallout1">
            <a:avLst>
              <a:gd name="adj1" fmla="val 18750"/>
              <a:gd name="adj2" fmla="val -8333"/>
              <a:gd name="adj3" fmla="val 189770"/>
              <a:gd name="adj4" fmla="val 4663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January 2009, Facebook registered more than 175 million active user (Kaplan </a:t>
            </a:r>
            <a:r>
              <a:rPr lang="en-US" sz="1400" dirty="0" err="1" smtClean="0">
                <a:solidFill>
                  <a:schemeClr val="tx1"/>
                </a:solidFill>
              </a:rPr>
              <a:t>Haenlein</a:t>
            </a:r>
            <a:r>
              <a:rPr lang="en-US" sz="1400" dirty="0" smtClean="0">
                <a:solidFill>
                  <a:schemeClr val="tx1"/>
                </a:solidFill>
              </a:rPr>
              <a:t> 2010)</a:t>
            </a:r>
            <a:endParaRPr lang="en-US" sz="1400" dirty="0">
              <a:solidFill>
                <a:schemeClr val="tx1"/>
              </a:solidFill>
            </a:endParaRPr>
          </a:p>
        </p:txBody>
      </p:sp>
      <p:sp>
        <p:nvSpPr>
          <p:cNvPr id="9" name="Line Callout 1 8"/>
          <p:cNvSpPr/>
          <p:nvPr/>
        </p:nvSpPr>
        <p:spPr>
          <a:xfrm>
            <a:off x="5815817" y="4406408"/>
            <a:ext cx="1984014" cy="612648"/>
          </a:xfrm>
          <a:prstGeom prst="borderCallout1">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2005, </a:t>
            </a:r>
            <a:r>
              <a:rPr lang="en-US" sz="1100" dirty="0" err="1" smtClean="0">
                <a:solidFill>
                  <a:schemeClr val="tx1"/>
                </a:solidFill>
              </a:rPr>
              <a:t>Youtube</a:t>
            </a:r>
            <a:r>
              <a:rPr lang="en-US" sz="1100" dirty="0" smtClean="0">
                <a:solidFill>
                  <a:schemeClr val="tx1"/>
                </a:solidFill>
              </a:rPr>
              <a:t> founded (</a:t>
            </a:r>
            <a:r>
              <a:rPr lang="en-US" sz="1100" dirty="0" err="1" smtClean="0">
                <a:solidFill>
                  <a:schemeClr val="tx1"/>
                </a:solidFill>
              </a:rPr>
              <a:t>Edosomwan</a:t>
            </a:r>
            <a:r>
              <a:rPr lang="en-US" sz="1100" dirty="0" smtClean="0">
                <a:solidFill>
                  <a:schemeClr val="tx1"/>
                </a:solidFill>
              </a:rPr>
              <a:t> et al. 2011) </a:t>
            </a:r>
            <a:endParaRPr lang="en-US" sz="1100" dirty="0">
              <a:solidFill>
                <a:schemeClr val="tx1"/>
              </a:solidFill>
            </a:endParaRPr>
          </a:p>
        </p:txBody>
      </p:sp>
      <p:sp>
        <p:nvSpPr>
          <p:cNvPr id="50" name="Line Callout 1 49"/>
          <p:cNvSpPr/>
          <p:nvPr/>
        </p:nvSpPr>
        <p:spPr>
          <a:xfrm>
            <a:off x="5638799" y="3574304"/>
            <a:ext cx="1516593" cy="612648"/>
          </a:xfrm>
          <a:prstGeom prst="borderCallout1">
            <a:avLst>
              <a:gd name="adj1" fmla="val 18750"/>
              <a:gd name="adj2" fmla="val -8333"/>
              <a:gd name="adj3" fmla="val 243294"/>
              <a:gd name="adj4" fmla="val -6118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Feb, 2004, Facebook launched (</a:t>
            </a:r>
            <a:r>
              <a:rPr lang="en-US" sz="1100" dirty="0" err="1" smtClean="0">
                <a:solidFill>
                  <a:schemeClr val="tx1"/>
                </a:solidFill>
              </a:rPr>
              <a:t>Edosomwan</a:t>
            </a:r>
            <a:r>
              <a:rPr lang="en-US" sz="1100" dirty="0" smtClean="0">
                <a:solidFill>
                  <a:schemeClr val="tx1"/>
                </a:solidFill>
              </a:rPr>
              <a:t> et al. 2011)</a:t>
            </a:r>
          </a:p>
        </p:txBody>
      </p:sp>
      <p:sp>
        <p:nvSpPr>
          <p:cNvPr id="51" name="Line Callout 1 50"/>
          <p:cNvSpPr/>
          <p:nvPr/>
        </p:nvSpPr>
        <p:spPr>
          <a:xfrm>
            <a:off x="1903453" y="3196103"/>
            <a:ext cx="1664047" cy="1169287"/>
          </a:xfrm>
          <a:prstGeom prst="borderCallout1">
            <a:avLst>
              <a:gd name="adj1" fmla="val 18750"/>
              <a:gd name="adj2" fmla="val -8333"/>
              <a:gd name="adj3" fmla="val 159749"/>
              <a:gd name="adj4" fmla="val -94088"/>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2000, </a:t>
            </a:r>
            <a:r>
              <a:rPr lang="en-US" sz="1100" dirty="0" err="1" smtClean="0">
                <a:solidFill>
                  <a:schemeClr val="tx1"/>
                </a:solidFill>
              </a:rPr>
              <a:t>LunarStorm</a:t>
            </a:r>
            <a:r>
              <a:rPr lang="en-US" sz="1100" dirty="0" smtClean="0">
                <a:solidFill>
                  <a:schemeClr val="tx1"/>
                </a:solidFill>
              </a:rPr>
              <a:t> launched (</a:t>
            </a:r>
            <a:r>
              <a:rPr lang="en-US" sz="1100" dirty="0" err="1" smtClean="0">
                <a:solidFill>
                  <a:schemeClr val="tx1"/>
                </a:solidFill>
              </a:rPr>
              <a:t>Edosomwan</a:t>
            </a:r>
            <a:r>
              <a:rPr lang="en-US" sz="1100" dirty="0" smtClean="0">
                <a:solidFill>
                  <a:schemeClr val="tx1"/>
                </a:solidFill>
              </a:rPr>
              <a:t> et al. 2011) but in 1998 we had “6 degrees of freedom.”</a:t>
            </a:r>
          </a:p>
        </p:txBody>
      </p:sp>
      <p:sp>
        <p:nvSpPr>
          <p:cNvPr id="52" name="Line Callout 1 51"/>
          <p:cNvSpPr/>
          <p:nvPr/>
        </p:nvSpPr>
        <p:spPr>
          <a:xfrm>
            <a:off x="3584811" y="2434581"/>
            <a:ext cx="1186315" cy="820702"/>
          </a:xfrm>
          <a:prstGeom prst="borderCallout1">
            <a:avLst>
              <a:gd name="adj1" fmla="val 18750"/>
              <a:gd name="adj2" fmla="val -8333"/>
              <a:gd name="adj3" fmla="val 315206"/>
              <a:gd name="adj4" fmla="val -268951"/>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1999, Web 2.0 coined but popular in 2004 (Wikipedia)</a:t>
            </a:r>
            <a:endParaRPr lang="en-US" sz="1100" dirty="0">
              <a:solidFill>
                <a:schemeClr val="tx1"/>
              </a:solidFill>
            </a:endParaRPr>
          </a:p>
        </p:txBody>
      </p:sp>
      <p:sp>
        <p:nvSpPr>
          <p:cNvPr id="53" name="Line Callout 1 52"/>
          <p:cNvSpPr/>
          <p:nvPr/>
        </p:nvSpPr>
        <p:spPr>
          <a:xfrm>
            <a:off x="8923741" y="5500380"/>
            <a:ext cx="3143523" cy="580855"/>
          </a:xfrm>
          <a:prstGeom prst="borderCallout1">
            <a:avLst>
              <a:gd name="adj1" fmla="val 18750"/>
              <a:gd name="adj2" fmla="val -8333"/>
              <a:gd name="adj3" fmla="val -86696"/>
              <a:gd name="adj4" fmla="val -624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2008 . CBS News publishes “</a:t>
            </a:r>
            <a:r>
              <a:rPr lang="en-US" sz="1100" dirty="0" smtClean="0">
                <a:solidFill>
                  <a:schemeClr val="tx1"/>
                </a:solidFill>
                <a:hlinkClick r:id="rId3"/>
              </a:rPr>
              <a:t>Social Networking: An Internet Addiction</a:t>
            </a:r>
            <a:r>
              <a:rPr lang="en-US" sz="1100" dirty="0" smtClean="0">
                <a:solidFill>
                  <a:schemeClr val="tx1"/>
                </a:solidFill>
              </a:rPr>
              <a:t>?”</a:t>
            </a:r>
            <a:endParaRPr lang="en-US" sz="1100" dirty="0">
              <a:solidFill>
                <a:schemeClr val="tx1"/>
              </a:solidFill>
            </a:endParaRPr>
          </a:p>
          <a:p>
            <a:pPr algn="ctr"/>
            <a:endParaRPr lang="en-US" sz="1100" dirty="0">
              <a:solidFill>
                <a:schemeClr val="tx1"/>
              </a:solidFill>
            </a:endParaRPr>
          </a:p>
        </p:txBody>
      </p:sp>
      <p:sp>
        <p:nvSpPr>
          <p:cNvPr id="10" name="Line Callout 1 9"/>
          <p:cNvSpPr/>
          <p:nvPr/>
        </p:nvSpPr>
        <p:spPr>
          <a:xfrm>
            <a:off x="7155393" y="999535"/>
            <a:ext cx="2373618" cy="928923"/>
          </a:xfrm>
          <a:prstGeom prst="borderCallout1">
            <a:avLst>
              <a:gd name="adj1" fmla="val 18750"/>
              <a:gd name="adj2" fmla="val -8333"/>
              <a:gd name="adj3" fmla="val 433085"/>
              <a:gd name="adj4" fmla="val 66585"/>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2008. Fastest social media and internet use growth on record across all cohorts (</a:t>
            </a:r>
            <a:r>
              <a:rPr lang="en-US" sz="1100" dirty="0" err="1" smtClean="0">
                <a:solidFill>
                  <a:schemeClr val="tx1"/>
                </a:solidFill>
              </a:rPr>
              <a:t>Edosomwan</a:t>
            </a:r>
            <a:r>
              <a:rPr lang="en-US" sz="1100" dirty="0" smtClean="0">
                <a:solidFill>
                  <a:schemeClr val="tx1"/>
                </a:solidFill>
              </a:rPr>
              <a:t> et al. 2011</a:t>
            </a:r>
            <a:r>
              <a:rPr lang="en-US" sz="1100" dirty="0">
                <a:solidFill>
                  <a:schemeClr val="tx1"/>
                </a:solidFill>
              </a:rPr>
              <a:t>)</a:t>
            </a:r>
            <a:endParaRPr lang="en-US" sz="1100" dirty="0" smtClean="0">
              <a:solidFill>
                <a:schemeClr val="tx1"/>
              </a:solidFill>
            </a:endParaRPr>
          </a:p>
        </p:txBody>
      </p:sp>
      <p:sp>
        <p:nvSpPr>
          <p:cNvPr id="20" name="Line Callout 1 19"/>
          <p:cNvSpPr/>
          <p:nvPr/>
        </p:nvSpPr>
        <p:spPr>
          <a:xfrm>
            <a:off x="6113890" y="1991235"/>
            <a:ext cx="1141152" cy="908200"/>
          </a:xfrm>
          <a:prstGeom prst="borderCallout1">
            <a:avLst>
              <a:gd name="adj1" fmla="val 18750"/>
              <a:gd name="adj2" fmla="val -8333"/>
              <a:gd name="adj3" fmla="val 328962"/>
              <a:gd name="adj4" fmla="val 16797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2007, smart phones introduced (</a:t>
            </a:r>
            <a:r>
              <a:rPr lang="en-US" sz="1100" dirty="0" err="1" smtClean="0">
                <a:solidFill>
                  <a:schemeClr val="tx1"/>
                </a:solidFill>
              </a:rPr>
              <a:t>Edosomwan</a:t>
            </a:r>
            <a:r>
              <a:rPr lang="en-US" sz="1100" dirty="0" smtClean="0">
                <a:solidFill>
                  <a:schemeClr val="tx1"/>
                </a:solidFill>
              </a:rPr>
              <a:t> et al. 2011)</a:t>
            </a:r>
            <a:endParaRPr lang="en-US" sz="1100" dirty="0">
              <a:solidFill>
                <a:schemeClr val="tx1"/>
              </a:solidFill>
            </a:endParaRPr>
          </a:p>
        </p:txBody>
      </p:sp>
      <p:sp>
        <p:nvSpPr>
          <p:cNvPr id="21" name="TextBox 20"/>
          <p:cNvSpPr txBox="1"/>
          <p:nvPr/>
        </p:nvSpPr>
        <p:spPr>
          <a:xfrm>
            <a:off x="8570308" y="6396095"/>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22" name="Rectangle 21"/>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50186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fill="hold"/>
                                        <p:tgtEl>
                                          <p:spTgt spid="50"/>
                                        </p:tgtEl>
                                        <p:attrNameLst>
                                          <p:attrName>ppt_x</p:attrName>
                                        </p:attrNameLst>
                                      </p:cBhvr>
                                      <p:tavLst>
                                        <p:tav tm="0">
                                          <p:val>
                                            <p:strVal val="#ppt_x"/>
                                          </p:val>
                                        </p:tav>
                                        <p:tav tm="100000">
                                          <p:val>
                                            <p:strVal val="#ppt_x"/>
                                          </p:val>
                                        </p:tav>
                                      </p:tavLst>
                                    </p:anim>
                                    <p:anim calcmode="lin" valueType="num">
                                      <p:cBhvr additive="base">
                                        <p:cTn id="4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additive="base">
                                        <p:cTn id="65" dur="500" fill="hold"/>
                                        <p:tgtEl>
                                          <p:spTgt spid="53"/>
                                        </p:tgtEl>
                                        <p:attrNameLst>
                                          <p:attrName>ppt_x</p:attrName>
                                        </p:attrNameLst>
                                      </p:cBhvr>
                                      <p:tavLst>
                                        <p:tav tm="0">
                                          <p:val>
                                            <p:strVal val="#ppt_x"/>
                                          </p:val>
                                        </p:tav>
                                        <p:tav tm="100000">
                                          <p:val>
                                            <p:strVal val="#ppt_x"/>
                                          </p:val>
                                        </p:tav>
                                      </p:tavLst>
                                    </p:anim>
                                    <p:anim calcmode="lin" valueType="num">
                                      <p:cBhvr additive="base">
                                        <p:cTn id="6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ppt_x"/>
                                          </p:val>
                                        </p:tav>
                                        <p:tav tm="100000">
                                          <p:val>
                                            <p:strVal val="#ppt_x"/>
                                          </p:val>
                                        </p:tav>
                                      </p:tavLst>
                                    </p:anim>
                                    <p:anim calcmode="lin" valueType="num">
                                      <p:cBhvr additive="base">
                                        <p:cTn id="7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1000"/>
                                        <p:tgtEl>
                                          <p:spTgt spid="6"/>
                                        </p:tgtEl>
                                      </p:cBhvr>
                                    </p:animEffect>
                                    <p:anim calcmode="lin" valueType="num">
                                      <p:cBhvr>
                                        <p:cTn id="78" dur="1000" fill="hold"/>
                                        <p:tgtEl>
                                          <p:spTgt spid="6"/>
                                        </p:tgtEl>
                                        <p:attrNameLst>
                                          <p:attrName>ppt_x</p:attrName>
                                        </p:attrNameLst>
                                      </p:cBhvr>
                                      <p:tavLst>
                                        <p:tav tm="0">
                                          <p:val>
                                            <p:strVal val="#ppt_x"/>
                                          </p:val>
                                        </p:tav>
                                        <p:tav tm="100000">
                                          <p:val>
                                            <p:strVal val="#ppt_x"/>
                                          </p:val>
                                        </p:tav>
                                      </p:tavLst>
                                    </p:anim>
                                    <p:anim calcmode="lin" valueType="num">
                                      <p:cBhvr>
                                        <p:cTn id="7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animBg="1"/>
      <p:bldP spid="34" grpId="0" animBg="1"/>
      <p:bldP spid="35" grpId="0" animBg="1"/>
      <p:bldP spid="6" grpId="0" animBg="1"/>
      <p:bldP spid="9" grpId="0" animBg="1"/>
      <p:bldP spid="50" grpId="0" animBg="1"/>
      <p:bldP spid="51" grpId="0" animBg="1"/>
      <p:bldP spid="52" grpId="0" animBg="1"/>
      <p:bldP spid="53" grpId="0" animBg="1"/>
      <p:bldP spid="10"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2010s Baseline level of computing in the absence of work</a:t>
            </a:r>
            <a:endParaRPr lang="en-US" dirty="0"/>
          </a:p>
        </p:txBody>
      </p:sp>
      <p:cxnSp>
        <p:nvCxnSpPr>
          <p:cNvPr id="5" name="Straight Arrow Connector 4"/>
          <p:cNvCxnSpPr/>
          <p:nvPr/>
        </p:nvCxnSpPr>
        <p:spPr>
          <a:xfrm flipV="1">
            <a:off x="310896" y="5056632"/>
            <a:ext cx="11475720" cy="457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372088" y="4764024"/>
            <a:ext cx="0" cy="517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1752" y="4843736"/>
            <a:ext cx="0" cy="517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172206" y="5238770"/>
            <a:ext cx="484632" cy="261610"/>
          </a:xfrm>
          <a:prstGeom prst="rect">
            <a:avLst/>
          </a:prstGeom>
          <a:noFill/>
        </p:spPr>
        <p:txBody>
          <a:bodyPr wrap="square" rtlCol="0">
            <a:spAutoFit/>
          </a:bodyPr>
          <a:lstStyle/>
          <a:p>
            <a:r>
              <a:rPr lang="en-US" sz="1100" dirty="0" smtClean="0"/>
              <a:t>2020</a:t>
            </a:r>
            <a:endParaRPr lang="en-US" sz="1100" dirty="0"/>
          </a:p>
        </p:txBody>
      </p:sp>
      <p:sp>
        <p:nvSpPr>
          <p:cNvPr id="33" name="TextBox 32"/>
          <p:cNvSpPr txBox="1"/>
          <p:nvPr/>
        </p:nvSpPr>
        <p:spPr>
          <a:xfrm>
            <a:off x="68580" y="5416700"/>
            <a:ext cx="484632" cy="261610"/>
          </a:xfrm>
          <a:prstGeom prst="rect">
            <a:avLst/>
          </a:prstGeom>
          <a:noFill/>
        </p:spPr>
        <p:txBody>
          <a:bodyPr wrap="square" rtlCol="0">
            <a:spAutoFit/>
          </a:bodyPr>
          <a:lstStyle/>
          <a:p>
            <a:r>
              <a:rPr lang="en-US" sz="1100" dirty="0" smtClean="0"/>
              <a:t>2010</a:t>
            </a:r>
            <a:endParaRPr lang="en-US" sz="1100" dirty="0"/>
          </a:p>
        </p:txBody>
      </p:sp>
      <p:sp>
        <p:nvSpPr>
          <p:cNvPr id="40" name="Line Callout 1 39"/>
          <p:cNvSpPr/>
          <p:nvPr/>
        </p:nvSpPr>
        <p:spPr>
          <a:xfrm>
            <a:off x="3584391" y="5360967"/>
            <a:ext cx="4635684" cy="782658"/>
          </a:xfrm>
          <a:prstGeom prst="borderCallout1">
            <a:avLst>
              <a:gd name="adj1" fmla="val 18750"/>
              <a:gd name="adj2" fmla="val -8333"/>
              <a:gd name="adj3" fmla="val -20399"/>
              <a:gd name="adj4" fmla="val -1728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2013; 250 pubs on internet gaming addictions (called internet use disorder, gaming or internet addiction, gaming or internet dependence, pathological or problematic gaming, internet gaming disorders, etc. (DSM V)  </a:t>
            </a:r>
          </a:p>
        </p:txBody>
      </p:sp>
      <p:sp>
        <p:nvSpPr>
          <p:cNvPr id="21" name="Line Callout 1 20"/>
          <p:cNvSpPr/>
          <p:nvPr/>
        </p:nvSpPr>
        <p:spPr>
          <a:xfrm>
            <a:off x="3200362" y="2852876"/>
            <a:ext cx="3143523" cy="580855"/>
          </a:xfrm>
          <a:prstGeom prst="borderCallout1">
            <a:avLst>
              <a:gd name="adj1" fmla="val 18750"/>
              <a:gd name="adj2" fmla="val -8333"/>
              <a:gd name="adj3" fmla="val 371689"/>
              <a:gd name="adj4" fmla="val -881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May 18, 2013, Internet gaming addiction is named in Section 3 of DSM-V.  (Cho et al., 2014)</a:t>
            </a:r>
            <a:endParaRPr lang="en-US" sz="1100" dirty="0">
              <a:solidFill>
                <a:schemeClr val="tx1"/>
              </a:solidFill>
            </a:endParaRPr>
          </a:p>
          <a:p>
            <a:pPr algn="ctr"/>
            <a:endParaRPr lang="en-US" sz="1100" dirty="0">
              <a:solidFill>
                <a:schemeClr val="tx1"/>
              </a:solidFill>
            </a:endParaRPr>
          </a:p>
        </p:txBody>
      </p:sp>
      <p:sp>
        <p:nvSpPr>
          <p:cNvPr id="25" name="Line Callout 1 24"/>
          <p:cNvSpPr/>
          <p:nvPr/>
        </p:nvSpPr>
        <p:spPr>
          <a:xfrm>
            <a:off x="7379208" y="3339752"/>
            <a:ext cx="3143523" cy="580855"/>
          </a:xfrm>
          <a:prstGeom prst="borderCallout1">
            <a:avLst>
              <a:gd name="adj1" fmla="val 18750"/>
              <a:gd name="adj2" fmla="val -8333"/>
              <a:gd name="adj3" fmla="val 284682"/>
              <a:gd name="adj4" fmla="val -2257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2014 . CBS News publishes “</a:t>
            </a:r>
            <a:r>
              <a:rPr lang="en-US" sz="1100" dirty="0" smtClean="0">
                <a:solidFill>
                  <a:schemeClr val="tx1"/>
                </a:solidFill>
                <a:hlinkClick r:id="rId3"/>
              </a:rPr>
              <a:t>How real  a risk is social media addiction?”</a:t>
            </a:r>
            <a:endParaRPr lang="en-US" sz="1100" dirty="0">
              <a:solidFill>
                <a:schemeClr val="tx1"/>
              </a:solidFill>
            </a:endParaRPr>
          </a:p>
          <a:p>
            <a:pPr algn="ctr"/>
            <a:endParaRPr lang="en-US" sz="1100" dirty="0">
              <a:solidFill>
                <a:schemeClr val="tx1"/>
              </a:solidFill>
            </a:endParaRPr>
          </a:p>
        </p:txBody>
      </p:sp>
      <p:sp>
        <p:nvSpPr>
          <p:cNvPr id="11" name="TextBox 10"/>
          <p:cNvSpPr txBox="1"/>
          <p:nvPr/>
        </p:nvSpPr>
        <p:spPr>
          <a:xfrm>
            <a:off x="8550656" y="6402088"/>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12" name="Rectangle 11"/>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254343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1"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characteristics that exacerbate addiction</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Gambling and impulse control </a:t>
            </a:r>
            <a:r>
              <a:rPr lang="en-US" sz="1400" dirty="0" smtClean="0"/>
              <a:t>(Griffiths &amp; Woods, 2000)</a:t>
            </a:r>
          </a:p>
          <a:p>
            <a:pPr marL="457200" indent="-457200">
              <a:buFont typeface="Arial" panose="020B0604020202020204" pitchFamily="34" charset="0"/>
              <a:buChar char="•"/>
            </a:pPr>
            <a:r>
              <a:rPr lang="en-US" dirty="0" smtClean="0"/>
              <a:t>Perceptions of “just around the corner” rewards </a:t>
            </a:r>
            <a:r>
              <a:rPr lang="en-US" sz="1400" dirty="0"/>
              <a:t>(Griffiths &amp; Woods, </a:t>
            </a:r>
            <a:r>
              <a:rPr lang="en-US" sz="1400" dirty="0" smtClean="0"/>
              <a:t>2000; </a:t>
            </a:r>
            <a:r>
              <a:rPr lang="en-US" sz="1400" dirty="0" err="1" smtClean="0"/>
              <a:t>Kiraly</a:t>
            </a:r>
            <a:r>
              <a:rPr lang="en-US" sz="1400" dirty="0" smtClean="0"/>
              <a:t> et al., 2014)</a:t>
            </a:r>
          </a:p>
          <a:p>
            <a:pPr marL="457200" indent="-457200">
              <a:buFont typeface="Arial" panose="020B0604020202020204" pitchFamily="34" charset="0"/>
              <a:buChar char="•"/>
            </a:pPr>
            <a:r>
              <a:rPr lang="en-US" dirty="0" smtClean="0"/>
              <a:t>Comorbidities like ADD/ADHD, aggression, narcissistic personality disorders, decreased psycho-social well-being, lower life satisfaction, loneliness, depressions, low self esteem </a:t>
            </a:r>
            <a:r>
              <a:rPr lang="en-US" sz="1400" dirty="0" smtClean="0"/>
              <a:t>(</a:t>
            </a:r>
            <a:r>
              <a:rPr lang="en-US" sz="1400" dirty="0" err="1" smtClean="0"/>
              <a:t>Starcevic</a:t>
            </a:r>
            <a:r>
              <a:rPr lang="en-US" sz="1400" dirty="0" smtClean="0"/>
              <a:t> et al., 2011)</a:t>
            </a:r>
          </a:p>
          <a:p>
            <a:pPr marL="457200" indent="-457200">
              <a:buFont typeface="Arial" panose="020B0604020202020204" pitchFamily="34" charset="0"/>
              <a:buChar char="•"/>
            </a:pPr>
            <a:r>
              <a:rPr lang="en-US" dirty="0" smtClean="0"/>
              <a:t>Feelings of need to escape real-life problems and difficulties </a:t>
            </a:r>
            <a:r>
              <a:rPr lang="en-US" sz="1400" dirty="0" smtClean="0"/>
              <a:t>(</a:t>
            </a:r>
            <a:r>
              <a:rPr lang="en-US" sz="1400" dirty="0" err="1" smtClean="0"/>
              <a:t>Kuss</a:t>
            </a:r>
            <a:r>
              <a:rPr lang="en-US" sz="1400" dirty="0" smtClean="0"/>
              <a:t> et. Al, 2012; Kwon, Chung &amp; Lee, 2011; Yee, 2006)</a:t>
            </a:r>
          </a:p>
          <a:p>
            <a:pPr marL="457200" indent="-457200">
              <a:buFont typeface="Arial" panose="020B0604020202020204" pitchFamily="34" charset="0"/>
              <a:buChar char="•"/>
            </a:pPr>
            <a:r>
              <a:rPr lang="en-US" dirty="0" smtClean="0"/>
              <a:t>Orientation towards achievement, competition, advancement </a:t>
            </a:r>
            <a:r>
              <a:rPr lang="en-US" sz="1400" dirty="0" smtClean="0"/>
              <a:t>(Kwon, Chung &amp; Lee, 2011)</a:t>
            </a:r>
            <a:endParaRPr lang="en-US" dirty="0" smtClean="0"/>
          </a:p>
          <a:p>
            <a:pPr marL="457200" indent="-457200">
              <a:buFont typeface="Arial" panose="020B0604020202020204" pitchFamily="34" charset="0"/>
              <a:buChar char="•"/>
            </a:pPr>
            <a:r>
              <a:rPr lang="en-US" dirty="0" smtClean="0"/>
              <a:t>Poor life achievements </a:t>
            </a:r>
            <a:r>
              <a:rPr lang="en-US" sz="1400" dirty="0" smtClean="0"/>
              <a:t>(</a:t>
            </a:r>
            <a:r>
              <a:rPr lang="en-US" sz="1400" dirty="0" err="1" smtClean="0"/>
              <a:t>Kiraly</a:t>
            </a:r>
            <a:r>
              <a:rPr lang="en-US" sz="1400" dirty="0" smtClean="0"/>
              <a:t> et. al., 2015)</a:t>
            </a:r>
            <a:endParaRPr lang="en-US" sz="1400" dirty="0"/>
          </a:p>
          <a:p>
            <a:endParaRPr lang="en-US" dirty="0"/>
          </a:p>
        </p:txBody>
      </p:sp>
      <p:sp>
        <p:nvSpPr>
          <p:cNvPr id="4" name="Oval 3"/>
          <p:cNvSpPr/>
          <p:nvPr/>
        </p:nvSpPr>
        <p:spPr>
          <a:xfrm>
            <a:off x="37366" y="3588879"/>
            <a:ext cx="11591925" cy="1476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225503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pervasive is internet addiction?</a:t>
            </a:r>
            <a:endParaRPr lang="en-US" dirty="0"/>
          </a:p>
        </p:txBody>
      </p:sp>
      <p:pic>
        <p:nvPicPr>
          <p:cNvPr id="5" name="Content Placeholder 4"/>
          <p:cNvPicPr>
            <a:picLocks noGrp="1" noChangeAspect="1"/>
          </p:cNvPicPr>
          <p:nvPr>
            <p:ph idx="1"/>
          </p:nvPr>
        </p:nvPicPr>
        <p:blipFill>
          <a:blip r:embed="rId3"/>
          <a:stretch>
            <a:fillRect/>
          </a:stretch>
        </p:blipFill>
        <p:spPr>
          <a:xfrm>
            <a:off x="5472403" y="947494"/>
            <a:ext cx="4645758" cy="5014912"/>
          </a:xfrm>
          <a:prstGeom prst="rect">
            <a:avLst/>
          </a:prstGeom>
        </p:spPr>
      </p:pic>
      <p:sp>
        <p:nvSpPr>
          <p:cNvPr id="4" name="TextBox 3"/>
          <p:cNvSpPr txBox="1"/>
          <p:nvPr/>
        </p:nvSpPr>
        <p:spPr>
          <a:xfrm>
            <a:off x="8550656" y="6402635"/>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pic>
        <p:nvPicPr>
          <p:cNvPr id="6" name="Picture 5"/>
          <p:cNvPicPr>
            <a:picLocks noChangeAspect="1"/>
          </p:cNvPicPr>
          <p:nvPr/>
        </p:nvPicPr>
        <p:blipFill>
          <a:blip r:embed="rId4"/>
          <a:stretch>
            <a:fillRect/>
          </a:stretch>
        </p:blipFill>
        <p:spPr>
          <a:xfrm>
            <a:off x="375162" y="898842"/>
            <a:ext cx="5039677" cy="5112217"/>
          </a:xfrm>
          <a:prstGeom prst="rect">
            <a:avLst/>
          </a:prstGeom>
        </p:spPr>
      </p:pic>
      <p:sp>
        <p:nvSpPr>
          <p:cNvPr id="7" name="Rectangle 6"/>
          <p:cNvSpPr/>
          <p:nvPr/>
        </p:nvSpPr>
        <p:spPr>
          <a:xfrm>
            <a:off x="375162" y="2655736"/>
            <a:ext cx="4917509" cy="11568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54005" y="2086246"/>
            <a:ext cx="4696444" cy="4343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11549" y="6011058"/>
            <a:ext cx="4150580" cy="276999"/>
          </a:xfrm>
          <a:prstGeom prst="rect">
            <a:avLst/>
          </a:prstGeom>
          <a:noFill/>
        </p:spPr>
        <p:txBody>
          <a:bodyPr wrap="square" lIns="0" tIns="0" rIns="0" bIns="0" rtlCol="0">
            <a:spAutoFit/>
          </a:bodyPr>
          <a:lstStyle/>
          <a:p>
            <a:r>
              <a:rPr lang="en-US" dirty="0" err="1" smtClean="0">
                <a:latin typeface="Arial"/>
                <a:cs typeface="Arial"/>
              </a:rPr>
              <a:t>Hur</a:t>
            </a:r>
            <a:r>
              <a:rPr lang="en-US" dirty="0" smtClean="0">
                <a:latin typeface="Arial"/>
                <a:cs typeface="Arial"/>
              </a:rPr>
              <a:t>, 2006; </a:t>
            </a:r>
            <a:r>
              <a:rPr lang="en-US" i="1" dirty="0" smtClean="0">
                <a:latin typeface="Arial"/>
                <a:cs typeface="Arial"/>
              </a:rPr>
              <a:t>n</a:t>
            </a:r>
            <a:r>
              <a:rPr lang="en-US" dirty="0" smtClean="0">
                <a:latin typeface="Arial"/>
                <a:cs typeface="Arial"/>
              </a:rPr>
              <a:t>=240 teens</a:t>
            </a:r>
          </a:p>
        </p:txBody>
      </p:sp>
      <p:sp>
        <p:nvSpPr>
          <p:cNvPr id="10" name="Rectangle 9"/>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210972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pervasive is internet addiction?</a:t>
            </a:r>
            <a:endParaRPr lang="en-US" dirty="0"/>
          </a:p>
        </p:txBody>
      </p:sp>
      <p:sp>
        <p:nvSpPr>
          <p:cNvPr id="4" name="TextBox 3"/>
          <p:cNvSpPr txBox="1"/>
          <p:nvPr/>
        </p:nvSpPr>
        <p:spPr>
          <a:xfrm>
            <a:off x="8550656" y="6402635"/>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3" name="Content Placeholder 2"/>
          <p:cNvSpPr>
            <a:spLocks noGrp="1"/>
          </p:cNvSpPr>
          <p:nvPr>
            <p:ph idx="1"/>
          </p:nvPr>
        </p:nvSpPr>
        <p:spPr/>
        <p:txBody>
          <a:bodyPr/>
          <a:lstStyle/>
          <a:p>
            <a:r>
              <a:rPr lang="en-US" dirty="0" smtClean="0"/>
              <a:t>~6% are addicted </a:t>
            </a:r>
            <a:r>
              <a:rPr lang="en-US" sz="1400" dirty="0" smtClean="0"/>
              <a:t>(Greenfield, 1999)</a:t>
            </a:r>
          </a:p>
          <a:p>
            <a:endParaRPr lang="en-US" dirty="0"/>
          </a:p>
          <a:p>
            <a:endParaRPr lang="en-US" dirty="0"/>
          </a:p>
          <a:p>
            <a:r>
              <a:rPr lang="en-US" dirty="0" smtClean="0"/>
              <a:t>~50% of mobile phone users have nomophobia </a:t>
            </a:r>
            <a:r>
              <a:rPr lang="en-US" sz="1400" dirty="0" smtClean="0"/>
              <a:t>(</a:t>
            </a:r>
            <a:r>
              <a:rPr lang="en-US" sz="1400" dirty="0" err="1" smtClean="0"/>
              <a:t>Bragazzi</a:t>
            </a:r>
            <a:r>
              <a:rPr lang="en-US" sz="1400" dirty="0" smtClean="0"/>
              <a:t> &amp; Puente, 2014)</a:t>
            </a:r>
            <a:endParaRPr lang="en-US" sz="1400" dirty="0"/>
          </a:p>
        </p:txBody>
      </p:sp>
      <p:pic>
        <p:nvPicPr>
          <p:cNvPr id="7" name="Picture 6"/>
          <p:cNvPicPr>
            <a:picLocks noChangeAspect="1"/>
          </p:cNvPicPr>
          <p:nvPr/>
        </p:nvPicPr>
        <p:blipFill>
          <a:blip r:embed="rId2"/>
          <a:stretch>
            <a:fillRect/>
          </a:stretch>
        </p:blipFill>
        <p:spPr>
          <a:xfrm>
            <a:off x="866941" y="1688161"/>
            <a:ext cx="8820150" cy="571500"/>
          </a:xfrm>
          <a:prstGeom prst="rect">
            <a:avLst/>
          </a:prstGeom>
        </p:spPr>
      </p:pic>
      <p:pic>
        <p:nvPicPr>
          <p:cNvPr id="8" name="Picture 7"/>
          <p:cNvPicPr>
            <a:picLocks noChangeAspect="1"/>
          </p:cNvPicPr>
          <p:nvPr/>
        </p:nvPicPr>
        <p:blipFill>
          <a:blip r:embed="rId3"/>
          <a:stretch>
            <a:fillRect/>
          </a:stretch>
        </p:blipFill>
        <p:spPr>
          <a:xfrm>
            <a:off x="1371600" y="3264454"/>
            <a:ext cx="7332546" cy="2131554"/>
          </a:xfrm>
          <a:prstGeom prst="rect">
            <a:avLst/>
          </a:prstGeom>
        </p:spPr>
      </p:pic>
      <p:sp>
        <p:nvSpPr>
          <p:cNvPr id="9" name="Rectangle 8"/>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2508405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pervasive is internet addiction?</a:t>
            </a:r>
            <a:endParaRPr lang="en-US" dirty="0"/>
          </a:p>
        </p:txBody>
      </p:sp>
      <p:sp>
        <p:nvSpPr>
          <p:cNvPr id="4" name="TextBox 3"/>
          <p:cNvSpPr txBox="1"/>
          <p:nvPr/>
        </p:nvSpPr>
        <p:spPr>
          <a:xfrm>
            <a:off x="8550656" y="6402635"/>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pic>
        <p:nvPicPr>
          <p:cNvPr id="10" name="Picture 9"/>
          <p:cNvPicPr>
            <a:picLocks noChangeAspect="1"/>
          </p:cNvPicPr>
          <p:nvPr/>
        </p:nvPicPr>
        <p:blipFill>
          <a:blip r:embed="rId2"/>
          <a:stretch>
            <a:fillRect/>
          </a:stretch>
        </p:blipFill>
        <p:spPr>
          <a:xfrm>
            <a:off x="3466583" y="611959"/>
            <a:ext cx="5084073" cy="5420065"/>
          </a:xfrm>
          <a:prstGeom prst="rect">
            <a:avLst/>
          </a:prstGeom>
        </p:spPr>
      </p:pic>
      <p:sp>
        <p:nvSpPr>
          <p:cNvPr id="11" name="TextBox 10"/>
          <p:cNvSpPr txBox="1"/>
          <p:nvPr/>
        </p:nvSpPr>
        <p:spPr>
          <a:xfrm>
            <a:off x="5815262" y="5878136"/>
            <a:ext cx="5254164" cy="307777"/>
          </a:xfrm>
          <a:prstGeom prst="rect">
            <a:avLst/>
          </a:prstGeom>
          <a:noFill/>
        </p:spPr>
        <p:txBody>
          <a:bodyPr wrap="square" lIns="0" tIns="0" rIns="0" bIns="0" rtlCol="0">
            <a:spAutoFit/>
          </a:bodyPr>
          <a:lstStyle/>
          <a:p>
            <a:r>
              <a:rPr lang="en-US" sz="2000" dirty="0" smtClean="0">
                <a:latin typeface="Arial"/>
                <a:cs typeface="Arial"/>
              </a:rPr>
              <a:t>Young 1998; </a:t>
            </a:r>
            <a:r>
              <a:rPr lang="en-US" sz="2000" i="1" dirty="0" smtClean="0">
                <a:latin typeface="Arial"/>
                <a:cs typeface="Arial"/>
              </a:rPr>
              <a:t>n</a:t>
            </a:r>
            <a:r>
              <a:rPr lang="en-US" sz="2000" dirty="0" smtClean="0">
                <a:latin typeface="Arial"/>
                <a:cs typeface="Arial"/>
              </a:rPr>
              <a:t>=396 mean age ~25</a:t>
            </a:r>
          </a:p>
        </p:txBody>
      </p:sp>
      <p:sp>
        <p:nvSpPr>
          <p:cNvPr id="12" name="Rectangle 11"/>
          <p:cNvSpPr/>
          <p:nvPr/>
        </p:nvSpPr>
        <p:spPr>
          <a:xfrm>
            <a:off x="3355058" y="2728926"/>
            <a:ext cx="4920407" cy="14688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66583" y="4607309"/>
            <a:ext cx="4920407" cy="505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3"/>
          <a:stretch>
            <a:fillRect/>
          </a:stretch>
        </p:blipFill>
        <p:spPr>
          <a:xfrm>
            <a:off x="535912" y="686026"/>
            <a:ext cx="9939182" cy="5192110"/>
          </a:xfrm>
          <a:prstGeom prst="rect">
            <a:avLst/>
          </a:prstGeom>
        </p:spPr>
      </p:pic>
      <p:sp>
        <p:nvSpPr>
          <p:cNvPr id="14" name="Rectangle 13"/>
          <p:cNvSpPr/>
          <p:nvPr/>
        </p:nvSpPr>
        <p:spPr>
          <a:xfrm>
            <a:off x="619663" y="1048591"/>
            <a:ext cx="9855431" cy="26885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249313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pervasive is internet addiction?</a:t>
            </a:r>
            <a:endParaRPr lang="en-US" dirty="0"/>
          </a:p>
        </p:txBody>
      </p:sp>
      <p:sp>
        <p:nvSpPr>
          <p:cNvPr id="4" name="TextBox 3"/>
          <p:cNvSpPr txBox="1"/>
          <p:nvPr/>
        </p:nvSpPr>
        <p:spPr>
          <a:xfrm>
            <a:off x="8550656" y="6402635"/>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11" name="TextBox 10"/>
          <p:cNvSpPr txBox="1"/>
          <p:nvPr/>
        </p:nvSpPr>
        <p:spPr>
          <a:xfrm>
            <a:off x="652007" y="1298952"/>
            <a:ext cx="1113183" cy="800219"/>
          </a:xfrm>
          <a:prstGeom prst="rect">
            <a:avLst/>
          </a:prstGeom>
          <a:noFill/>
        </p:spPr>
        <p:txBody>
          <a:bodyPr wrap="square" lIns="0" tIns="0" rIns="0" bIns="0" rtlCol="0">
            <a:spAutoFit/>
          </a:bodyPr>
          <a:lstStyle/>
          <a:p>
            <a:r>
              <a:rPr lang="en-US" sz="2600" dirty="0" smtClean="0">
                <a:latin typeface="Arial"/>
                <a:cs typeface="Arial"/>
              </a:rPr>
              <a:t>Young, 2004</a:t>
            </a:r>
          </a:p>
        </p:txBody>
      </p:sp>
      <p:pic>
        <p:nvPicPr>
          <p:cNvPr id="5" name="Content Placeholder 4"/>
          <p:cNvPicPr>
            <a:picLocks noGrp="1" noChangeAspect="1"/>
          </p:cNvPicPr>
          <p:nvPr>
            <p:ph idx="1"/>
          </p:nvPr>
        </p:nvPicPr>
        <p:blipFill>
          <a:blip r:embed="rId2"/>
          <a:stretch>
            <a:fillRect/>
          </a:stretch>
        </p:blipFill>
        <p:spPr>
          <a:xfrm>
            <a:off x="1541572" y="1872719"/>
            <a:ext cx="9210675" cy="3733800"/>
          </a:xfrm>
          <a:prstGeom prst="rect">
            <a:avLst/>
          </a:prstGeom>
        </p:spPr>
      </p:pic>
      <p:sp>
        <p:nvSpPr>
          <p:cNvPr id="12" name="Rectangle 11"/>
          <p:cNvSpPr/>
          <p:nvPr/>
        </p:nvSpPr>
        <p:spPr>
          <a:xfrm>
            <a:off x="1415331" y="3601941"/>
            <a:ext cx="9048585" cy="9621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30871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Digital addictions grew with advancing technology</a:t>
            </a:r>
          </a:p>
          <a:p>
            <a:pPr marL="457200" indent="-457200">
              <a:buFont typeface="Arial" panose="020B0604020202020204" pitchFamily="34" charset="0"/>
              <a:buChar char="•"/>
            </a:pPr>
            <a:r>
              <a:rPr lang="en-US" dirty="0" smtClean="0"/>
              <a:t>It doesn’t seem like psychopathology is required to be addicted</a:t>
            </a:r>
          </a:p>
          <a:p>
            <a:pPr marL="457200" indent="-457200">
              <a:buFont typeface="Arial" panose="020B0604020202020204" pitchFamily="34" charset="0"/>
              <a:buChar char="•"/>
            </a:pPr>
            <a:r>
              <a:rPr lang="en-US" dirty="0" smtClean="0"/>
              <a:t>The more a person is forced to use the internet at work, the higher the risk of digital addiction.</a:t>
            </a:r>
          </a:p>
          <a:p>
            <a:pPr marL="457200" indent="-457200">
              <a:buFont typeface="Arial" panose="020B0604020202020204" pitchFamily="34" charset="0"/>
              <a:buChar char="•"/>
            </a:pPr>
            <a:r>
              <a:rPr lang="en-US" dirty="0" smtClean="0"/>
              <a:t>Digital addictions come with a list of psycho-biological withdrawal symptoms</a:t>
            </a:r>
          </a:p>
          <a:p>
            <a:pPr marL="457200" indent="-457200">
              <a:buFont typeface="Arial" panose="020B0604020202020204" pitchFamily="34" charset="0"/>
              <a:buChar char="•"/>
            </a:pPr>
            <a:r>
              <a:rPr lang="en-US" dirty="0" smtClean="0"/>
              <a:t>Digital addictions are correlated with low grades, low esteem, low work performance, loneliness, poor relationships, etc.</a:t>
            </a:r>
            <a:endParaRPr lang="en-US" dirty="0"/>
          </a:p>
        </p:txBody>
      </p:sp>
      <p:sp>
        <p:nvSpPr>
          <p:cNvPr id="4" name="Rectangle 3"/>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681255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relate to work?</a:t>
            </a:r>
            <a:endParaRPr lang="en-US" dirty="0"/>
          </a:p>
        </p:txBody>
      </p:sp>
      <p:pic>
        <p:nvPicPr>
          <p:cNvPr id="3076" name="Picture 4" descr="http://www.attunefoods.com/blog/wp-content/uploads/2013/10/habit-cycle-cue-routine-rewar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618" y="1211368"/>
            <a:ext cx="5094665" cy="47550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hf.faa.gov/webtraining/Cognition/cognition_images/wickens.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578" y="898842"/>
            <a:ext cx="7944172" cy="50675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166085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arn(inVertical)">
                                      <p:cBhvr>
                                        <p:cTn id="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 name="Rectangle 9"/>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
        <p:nvSpPr>
          <p:cNvPr id="5" name="Content Placeholder 4"/>
          <p:cNvSpPr>
            <a:spLocks noGrp="1"/>
          </p:cNvSpPr>
          <p:nvPr>
            <p:ph idx="1"/>
          </p:nvPr>
        </p:nvSpPr>
        <p:spPr/>
        <p:txBody>
          <a:bodyPr>
            <a:normAutofit fontScale="62500" lnSpcReduction="20000"/>
          </a:bodyPr>
          <a:lstStyle/>
          <a:p>
            <a:r>
              <a:rPr lang="en-US" dirty="0"/>
              <a:t>Copyright 2017 Carnegie Mellon University</a:t>
            </a:r>
            <a:br>
              <a:rPr lang="en-US" dirty="0"/>
            </a:br>
            <a:r>
              <a:rPr lang="en-US" dirty="0"/>
              <a:t/>
            </a:r>
            <a:br>
              <a:rPr lang="en-US" dirty="0"/>
            </a:br>
            <a:r>
              <a:rPr lang="en-US" dirty="0"/>
              <a:t>This material is based upon work funded and supported by the Department of Defense under Contract No. FA8721-05-C-0003 with Carnegie Mellon University for the operation of the Software Engineering Institute, a federally funded research and development center.</a:t>
            </a:r>
            <a:br>
              <a:rPr lang="en-US" dirty="0"/>
            </a:br>
            <a:r>
              <a:rPr lang="en-US" dirty="0"/>
              <a:t/>
            </a:r>
            <a:br>
              <a:rPr lang="en-US" dirty="0"/>
            </a:br>
            <a:r>
              <a:rPr lang="en-US"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br>
              <a:rPr lang="en-US" dirty="0"/>
            </a:br>
            <a:r>
              <a:rPr lang="en-US" dirty="0"/>
              <a:t/>
            </a:r>
            <a:br>
              <a:rPr lang="en-US" dirty="0"/>
            </a:br>
            <a:r>
              <a:rPr lang="en-US" dirty="0"/>
              <a:t>[Distribution Statement A] This material has been approved for public release and unlimited distribution. Please see Copyright notice for non-US Government use and distribution.</a:t>
            </a:r>
            <a:br>
              <a:rPr lang="en-US" dirty="0"/>
            </a:br>
            <a:r>
              <a:rPr lang="en-US" dirty="0"/>
              <a:t/>
            </a:r>
            <a:br>
              <a:rPr lang="en-US" dirty="0"/>
            </a:br>
            <a:r>
              <a:rPr lang="en-US"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br>
              <a:rPr lang="en-US" dirty="0"/>
            </a:br>
            <a:r>
              <a:rPr lang="en-US" dirty="0"/>
              <a:t/>
            </a:r>
            <a:br>
              <a:rPr lang="en-US" dirty="0"/>
            </a:br>
            <a:r>
              <a:rPr lang="en-US" dirty="0"/>
              <a:t>Carnegie Mellon</a:t>
            </a:r>
            <a:r>
              <a:rPr lang="en-US" baseline="30000" dirty="0"/>
              <a:t>®</a:t>
            </a:r>
            <a:r>
              <a:rPr lang="en-US" dirty="0"/>
              <a:t> and CERT</a:t>
            </a:r>
            <a:r>
              <a:rPr lang="en-US" baseline="30000" dirty="0"/>
              <a:t>®</a:t>
            </a:r>
            <a:r>
              <a:rPr lang="en-US" dirty="0"/>
              <a:t> are registered marks of Carnegie Mellon University.</a:t>
            </a:r>
            <a:br>
              <a:rPr lang="en-US" dirty="0"/>
            </a:br>
            <a:r>
              <a:rPr lang="en-US" dirty="0"/>
              <a:t/>
            </a:r>
            <a:br>
              <a:rPr lang="en-US" dirty="0"/>
            </a:br>
            <a:r>
              <a:rPr lang="en-US" dirty="0"/>
              <a:t>DM-0004432</a:t>
            </a:r>
            <a:br>
              <a:rPr lang="en-US" dirty="0"/>
            </a:br>
            <a:endParaRPr lang="en-US" dirty="0"/>
          </a:p>
          <a:p>
            <a:endParaRPr lang="en-US" dirty="0"/>
          </a:p>
        </p:txBody>
      </p:sp>
    </p:spTree>
    <p:extLst>
      <p:ext uri="{BB962C8B-B14F-4D97-AF65-F5344CB8AC3E}">
        <p14:creationId xmlns:p14="http://schemas.microsoft.com/office/powerpoint/2010/main" val="2447404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471" y="2740856"/>
            <a:ext cx="10515600" cy="1325563"/>
          </a:xfrm>
        </p:spPr>
        <p:txBody>
          <a:bodyPr/>
          <a:lstStyle/>
          <a:p>
            <a:r>
              <a:rPr lang="en-US" dirty="0" smtClean="0"/>
              <a:t>Increase in quantity of workplace distraction?</a:t>
            </a:r>
          </a:p>
        </p:txBody>
      </p:sp>
      <p:sp>
        <p:nvSpPr>
          <p:cNvPr id="3" name="TextBox 2"/>
          <p:cNvSpPr txBox="1"/>
          <p:nvPr/>
        </p:nvSpPr>
        <p:spPr>
          <a:xfrm>
            <a:off x="8587232" y="6393491"/>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4" name="TextBox 3"/>
          <p:cNvSpPr txBox="1"/>
          <p:nvPr/>
        </p:nvSpPr>
        <p:spPr>
          <a:xfrm>
            <a:off x="1371601" y="3438525"/>
            <a:ext cx="9801224" cy="1200329"/>
          </a:xfrm>
          <a:prstGeom prst="rect">
            <a:avLst/>
          </a:prstGeom>
          <a:noFill/>
        </p:spPr>
        <p:txBody>
          <a:bodyPr wrap="square" lIns="0" tIns="0" rIns="0" bIns="0" rtlCol="0">
            <a:spAutoFit/>
          </a:bodyPr>
          <a:lstStyle/>
          <a:p>
            <a:pPr marL="457200" indent="-457200">
              <a:buFont typeface="Arial" panose="020B0604020202020204" pitchFamily="34" charset="0"/>
              <a:buChar char="•"/>
            </a:pPr>
            <a:r>
              <a:rPr lang="en-US" sz="2600" dirty="0" smtClean="0">
                <a:latin typeface="Arial"/>
                <a:cs typeface="Arial"/>
              </a:rPr>
              <a:t>What makes people attracted to cyber job roles?</a:t>
            </a:r>
          </a:p>
          <a:p>
            <a:pPr marL="457200" indent="-457200">
              <a:buFont typeface="Arial" panose="020B0604020202020204" pitchFamily="34" charset="0"/>
              <a:buChar char="•"/>
            </a:pPr>
            <a:r>
              <a:rPr lang="en-US" sz="2600" dirty="0" smtClean="0">
                <a:latin typeface="Arial"/>
                <a:cs typeface="Arial"/>
              </a:rPr>
              <a:t>What percentage are distraction tasks? </a:t>
            </a:r>
          </a:p>
          <a:p>
            <a:pPr marL="457200" indent="-457200">
              <a:buFont typeface="Arial" panose="020B0604020202020204" pitchFamily="34" charset="0"/>
              <a:buChar char="•"/>
            </a:pPr>
            <a:r>
              <a:rPr lang="en-US" sz="2600" dirty="0" smtClean="0">
                <a:latin typeface="Arial"/>
                <a:cs typeface="Arial"/>
              </a:rPr>
              <a:t>What do we know </a:t>
            </a:r>
            <a:r>
              <a:rPr lang="en-US" sz="2600" dirty="0" smtClean="0">
                <a:latin typeface="Arial"/>
                <a:cs typeface="Arial"/>
              </a:rPr>
              <a:t>from the distraction research?</a:t>
            </a:r>
            <a:endParaRPr lang="en-US" sz="2600" dirty="0" smtClean="0">
              <a:latin typeface="Arial"/>
              <a:cs typeface="Arial"/>
            </a:endParaRPr>
          </a:p>
        </p:txBody>
      </p:sp>
      <p:sp>
        <p:nvSpPr>
          <p:cNvPr id="5" name="Rectangle 4"/>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270413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a:cs typeface="Arial"/>
              </a:rPr>
              <a:t>What makes people attracted to cyber job roles</a:t>
            </a:r>
            <a:r>
              <a:rPr lang="en-US" dirty="0" smtClean="0">
                <a:latin typeface="Arial"/>
                <a:cs typeface="Arial"/>
              </a:rPr>
              <a:t>?</a:t>
            </a:r>
            <a:r>
              <a:rPr lang="en-US" dirty="0" smtClean="0"/>
              <a:t/>
            </a:r>
            <a:br>
              <a:rPr lang="en-US" dirty="0" smtClean="0"/>
            </a:br>
            <a:endParaRPr lang="en-US" dirty="0"/>
          </a:p>
        </p:txBody>
      </p:sp>
      <p:sp>
        <p:nvSpPr>
          <p:cNvPr id="3" name="Content Placeholder 2"/>
          <p:cNvSpPr>
            <a:spLocks noGrp="1"/>
          </p:cNvSpPr>
          <p:nvPr>
            <p:ph idx="1"/>
          </p:nvPr>
        </p:nvSpPr>
        <p:spPr>
          <a:xfrm>
            <a:off x="535912" y="1262733"/>
            <a:ext cx="11093380" cy="5014243"/>
          </a:xfrm>
        </p:spPr>
        <p:txBody>
          <a:bodyPr/>
          <a:lstStyle/>
          <a:p>
            <a:r>
              <a:rPr lang="en-US" sz="1800" dirty="0"/>
              <a:t>Cowley, J. (2014). </a:t>
            </a:r>
            <a:r>
              <a:rPr lang="en-US" sz="1800" i="1" dirty="0"/>
              <a:t>Job Analysis Results for Malicious-Code Reverse Engineers: A Case Study</a:t>
            </a:r>
            <a:r>
              <a:rPr lang="en-US" sz="1800" dirty="0"/>
              <a:t> (No. CMU/SEI-2014-TR-002). CARNEGIE-MELLON UNIV PITTSBURGH PA SOFTWARE ENGINEERING INST.</a:t>
            </a:r>
          </a:p>
          <a:p>
            <a:pPr marL="457200" indent="-457200">
              <a:buFont typeface="Arial" panose="020B0604020202020204" pitchFamily="34" charset="0"/>
              <a:buChar char="•"/>
            </a:pPr>
            <a:r>
              <a:rPr lang="en-US" dirty="0" smtClean="0"/>
              <a:t>Work-life balance</a:t>
            </a:r>
          </a:p>
          <a:p>
            <a:pPr marL="457200" indent="-457200">
              <a:buFont typeface="Arial" panose="020B0604020202020204" pitchFamily="34" charset="0"/>
              <a:buChar char="•"/>
            </a:pPr>
            <a:r>
              <a:rPr lang="en-US" dirty="0" smtClean="0"/>
              <a:t>Autonomy</a:t>
            </a:r>
            <a:endParaRPr lang="en-US" dirty="0" smtClean="0"/>
          </a:p>
          <a:p>
            <a:pPr marL="457200" indent="-457200">
              <a:buFont typeface="Arial" panose="020B0604020202020204" pitchFamily="34" charset="0"/>
              <a:buChar char="•"/>
            </a:pPr>
            <a:r>
              <a:rPr lang="en-US" dirty="0" smtClean="0"/>
              <a:t>Rewarding work that challenges technical competence</a:t>
            </a:r>
          </a:p>
          <a:p>
            <a:pPr marL="457200" indent="-457200">
              <a:buFont typeface="Arial" panose="020B0604020202020204" pitchFamily="34" charset="0"/>
              <a:buChar char="•"/>
            </a:pPr>
            <a:r>
              <a:rPr lang="en-US" dirty="0" smtClean="0"/>
              <a:t>High-quality work that is appreciated by sponsor</a:t>
            </a:r>
          </a:p>
          <a:p>
            <a:pPr marL="457200" indent="-457200">
              <a:buFont typeface="Arial" panose="020B0604020202020204" pitchFamily="34" charset="0"/>
              <a:buChar char="•"/>
            </a:pPr>
            <a:r>
              <a:rPr lang="en-US" dirty="0" smtClean="0"/>
              <a:t>Appropriate performance metrics</a:t>
            </a:r>
          </a:p>
          <a:p>
            <a:pPr marL="457200" indent="-457200">
              <a:buFont typeface="Arial" panose="020B0604020202020204" pitchFamily="34" charset="0"/>
              <a:buChar char="•"/>
            </a:pPr>
            <a:r>
              <a:rPr lang="en-US" dirty="0" smtClean="0"/>
              <a:t>Allow for expertise development</a:t>
            </a:r>
            <a:endParaRPr lang="en-US" dirty="0" smtClean="0"/>
          </a:p>
          <a:p>
            <a:pPr marL="457200" indent="-457200">
              <a:buFont typeface="Arial" panose="020B0604020202020204" pitchFamily="34" charset="0"/>
              <a:buChar char="•"/>
            </a:pPr>
            <a:r>
              <a:rPr lang="en-US" dirty="0" smtClean="0"/>
              <a:t>Minimize time pressure when </a:t>
            </a:r>
            <a:r>
              <a:rPr lang="en-US" dirty="0" smtClean="0"/>
              <a:t>high quality is required</a:t>
            </a:r>
          </a:p>
          <a:p>
            <a:pPr marL="457200" indent="-457200">
              <a:buFont typeface="Arial" panose="020B0604020202020204" pitchFamily="34" charset="0"/>
              <a:buChar char="•"/>
            </a:pPr>
            <a:r>
              <a:rPr lang="en-US" dirty="0" smtClean="0"/>
              <a:t>Desire for large blocks of time to work uninterrupted</a:t>
            </a:r>
            <a:endParaRPr lang="en-US" dirty="0"/>
          </a:p>
        </p:txBody>
      </p:sp>
      <p:sp>
        <p:nvSpPr>
          <p:cNvPr id="4" name="TextBox 3"/>
          <p:cNvSpPr txBox="1"/>
          <p:nvPr/>
        </p:nvSpPr>
        <p:spPr>
          <a:xfrm>
            <a:off x="8587232" y="6384347"/>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5" name="Rectangle 4"/>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1134646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24" y="-499854"/>
            <a:ext cx="10132088" cy="1714844"/>
          </a:xfrm>
        </p:spPr>
        <p:txBody>
          <a:bodyPr>
            <a:normAutofit/>
          </a:bodyPr>
          <a:lstStyle/>
          <a:p>
            <a:r>
              <a:rPr lang="en-US" dirty="0">
                <a:latin typeface="Arial"/>
                <a:cs typeface="Arial"/>
              </a:rPr>
              <a:t/>
            </a:r>
            <a:br>
              <a:rPr lang="en-US" dirty="0">
                <a:latin typeface="Arial"/>
                <a:cs typeface="Arial"/>
              </a:rPr>
            </a:br>
            <a:r>
              <a:rPr lang="en-US" dirty="0" smtClean="0">
                <a:latin typeface="Arial"/>
                <a:cs typeface="Arial"/>
              </a:rPr>
              <a:t/>
            </a:r>
            <a:br>
              <a:rPr lang="en-US" dirty="0" smtClean="0">
                <a:latin typeface="Arial"/>
                <a:cs typeface="Arial"/>
              </a:rPr>
            </a:br>
            <a:r>
              <a:rPr lang="en-US" dirty="0" smtClean="0"/>
              <a:t>O*Net Job Tasking</a:t>
            </a:r>
            <a:endParaRPr lang="en-US" dirty="0"/>
          </a:p>
        </p:txBody>
      </p:sp>
      <p:pic>
        <p:nvPicPr>
          <p:cNvPr id="5" name="Content Placeholder 4"/>
          <p:cNvPicPr>
            <a:picLocks noGrp="1" noChangeAspect="1"/>
          </p:cNvPicPr>
          <p:nvPr>
            <p:ph idx="1"/>
          </p:nvPr>
        </p:nvPicPr>
        <p:blipFill>
          <a:blip r:embed="rId2"/>
          <a:stretch>
            <a:fillRect/>
          </a:stretch>
        </p:blipFill>
        <p:spPr>
          <a:xfrm>
            <a:off x="453224" y="923795"/>
            <a:ext cx="10268751" cy="4860261"/>
          </a:xfrm>
          <a:prstGeom prst="rect">
            <a:avLst/>
          </a:prstGeom>
        </p:spPr>
      </p:pic>
      <p:sp>
        <p:nvSpPr>
          <p:cNvPr id="4" name="TextBox 3"/>
          <p:cNvSpPr txBox="1"/>
          <p:nvPr/>
        </p:nvSpPr>
        <p:spPr>
          <a:xfrm>
            <a:off x="8578088" y="6384347"/>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pic>
        <p:nvPicPr>
          <p:cNvPr id="8" name="Picture 7"/>
          <p:cNvPicPr>
            <a:picLocks noChangeAspect="1"/>
          </p:cNvPicPr>
          <p:nvPr/>
        </p:nvPicPr>
        <p:blipFill>
          <a:blip r:embed="rId3"/>
          <a:stretch>
            <a:fillRect/>
          </a:stretch>
        </p:blipFill>
        <p:spPr>
          <a:xfrm>
            <a:off x="5447596" y="116515"/>
            <a:ext cx="3514725" cy="695325"/>
          </a:xfrm>
          <a:prstGeom prst="rect">
            <a:avLst/>
          </a:prstGeom>
        </p:spPr>
      </p:pic>
      <p:sp>
        <p:nvSpPr>
          <p:cNvPr id="10" name="Rectangle 9"/>
          <p:cNvSpPr/>
          <p:nvPr/>
        </p:nvSpPr>
        <p:spPr>
          <a:xfrm>
            <a:off x="535912" y="817693"/>
            <a:ext cx="10318143" cy="4871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35299" y="5631914"/>
            <a:ext cx="6096000" cy="646331"/>
          </a:xfrm>
          <a:prstGeom prst="rect">
            <a:avLst/>
          </a:prstGeom>
        </p:spPr>
        <p:txBody>
          <a:bodyPr>
            <a:spAutoFit/>
          </a:bodyPr>
          <a:lstStyle/>
          <a:p>
            <a:r>
              <a:rPr lang="en-US" dirty="0"/>
              <a:t>https://www.onetonline.org/link/summary/15-1122.00?redir=15-1071.01</a:t>
            </a:r>
          </a:p>
        </p:txBody>
      </p:sp>
      <p:pic>
        <p:nvPicPr>
          <p:cNvPr id="6" name="Picture 5"/>
          <p:cNvPicPr>
            <a:picLocks noChangeAspect="1"/>
          </p:cNvPicPr>
          <p:nvPr/>
        </p:nvPicPr>
        <p:blipFill>
          <a:blip r:embed="rId4"/>
          <a:stretch>
            <a:fillRect/>
          </a:stretch>
        </p:blipFill>
        <p:spPr>
          <a:xfrm>
            <a:off x="722048" y="1815281"/>
            <a:ext cx="9115425" cy="2505075"/>
          </a:xfrm>
          <a:prstGeom prst="rect">
            <a:avLst/>
          </a:prstGeom>
        </p:spPr>
      </p:pic>
      <p:sp>
        <p:nvSpPr>
          <p:cNvPr id="12" name="Rectangle 11"/>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384428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 Job Tasking</a:t>
            </a:r>
            <a:endParaRPr lang="en-US" dirty="0"/>
          </a:p>
        </p:txBody>
      </p:sp>
      <p:sp>
        <p:nvSpPr>
          <p:cNvPr id="4" name="TextBox 3"/>
          <p:cNvSpPr txBox="1"/>
          <p:nvPr/>
        </p:nvSpPr>
        <p:spPr>
          <a:xfrm>
            <a:off x="8578088" y="6384347"/>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9" name="Rectangle 8"/>
          <p:cNvSpPr/>
          <p:nvPr/>
        </p:nvSpPr>
        <p:spPr>
          <a:xfrm>
            <a:off x="3035299" y="5631914"/>
            <a:ext cx="6096000" cy="369332"/>
          </a:xfrm>
          <a:prstGeom prst="rect">
            <a:avLst/>
          </a:prstGeom>
        </p:spPr>
        <p:txBody>
          <a:bodyPr>
            <a:spAutoFit/>
          </a:bodyPr>
          <a:lstStyle/>
          <a:p>
            <a:r>
              <a:rPr lang="en-US" dirty="0"/>
              <a:t>https://www.onetonline.org/link/summary/15-1142.00</a:t>
            </a:r>
          </a:p>
        </p:txBody>
      </p:sp>
      <p:pic>
        <p:nvPicPr>
          <p:cNvPr id="3" name="Picture 2"/>
          <p:cNvPicPr>
            <a:picLocks noChangeAspect="1"/>
          </p:cNvPicPr>
          <p:nvPr/>
        </p:nvPicPr>
        <p:blipFill>
          <a:blip r:embed="rId3"/>
          <a:stretch>
            <a:fillRect/>
          </a:stretch>
        </p:blipFill>
        <p:spPr>
          <a:xfrm>
            <a:off x="4444999" y="241168"/>
            <a:ext cx="4686300" cy="609600"/>
          </a:xfrm>
          <a:prstGeom prst="rect">
            <a:avLst/>
          </a:prstGeom>
        </p:spPr>
      </p:pic>
      <p:pic>
        <p:nvPicPr>
          <p:cNvPr id="12" name="Picture 11"/>
          <p:cNvPicPr>
            <a:picLocks noChangeAspect="1"/>
          </p:cNvPicPr>
          <p:nvPr/>
        </p:nvPicPr>
        <p:blipFill>
          <a:blip r:embed="rId4"/>
          <a:stretch>
            <a:fillRect/>
          </a:stretch>
        </p:blipFill>
        <p:spPr>
          <a:xfrm>
            <a:off x="666791" y="1281943"/>
            <a:ext cx="9077325" cy="4019550"/>
          </a:xfrm>
          <a:prstGeom prst="rect">
            <a:avLst/>
          </a:prstGeom>
        </p:spPr>
      </p:pic>
      <p:sp>
        <p:nvSpPr>
          <p:cNvPr id="13" name="Rectangle 12"/>
          <p:cNvSpPr/>
          <p:nvPr/>
        </p:nvSpPr>
        <p:spPr>
          <a:xfrm>
            <a:off x="666791" y="1290742"/>
            <a:ext cx="9303026" cy="4222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1051767" y="2235164"/>
            <a:ext cx="9229725" cy="2228850"/>
          </a:xfrm>
          <a:prstGeom prst="rect">
            <a:avLst/>
          </a:prstGeom>
        </p:spPr>
      </p:pic>
      <p:sp>
        <p:nvSpPr>
          <p:cNvPr id="15" name="Rectangle 14"/>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25587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we working longer hours and doing more distraction-based work from pre- to post-digital age?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Has it increased?</a:t>
            </a:r>
          </a:p>
          <a:p>
            <a:pPr marL="457200" indent="-457200">
              <a:buFont typeface="Arial" panose="020B0604020202020204" pitchFamily="34" charset="0"/>
              <a:buChar char="•"/>
            </a:pPr>
            <a:r>
              <a:rPr lang="en-US" dirty="0" smtClean="0"/>
              <a:t>???  Some publications make these statements without evidence to support it (</a:t>
            </a:r>
            <a:r>
              <a:rPr lang="en-US" dirty="0" err="1" smtClean="0"/>
              <a:t>Twenge</a:t>
            </a:r>
            <a:r>
              <a:rPr lang="en-US" dirty="0" smtClean="0"/>
              <a:t> &amp; Campbell, 2008)</a:t>
            </a:r>
          </a:p>
          <a:p>
            <a:endParaRPr lang="en-US" dirty="0"/>
          </a:p>
          <a:p>
            <a:pPr marL="457200" indent="-457200">
              <a:buFont typeface="Arial" panose="020B0604020202020204" pitchFamily="34" charset="0"/>
              <a:buChar char="•"/>
            </a:pPr>
            <a:r>
              <a:rPr lang="en-US" dirty="0" err="1"/>
              <a:t>Rones</a:t>
            </a:r>
            <a:r>
              <a:rPr lang="en-US" dirty="0"/>
              <a:t>, </a:t>
            </a:r>
            <a:r>
              <a:rPr lang="en-US" dirty="0" err="1"/>
              <a:t>Ilg</a:t>
            </a:r>
            <a:r>
              <a:rPr lang="en-US" dirty="0"/>
              <a:t> &amp; Gardner (1997) show an increase in length of work week across ‘professionals’ and ‘managers’ between 1985 and 1993. </a:t>
            </a:r>
            <a:endParaRPr lang="en-US" dirty="0" smtClean="0"/>
          </a:p>
          <a:p>
            <a:endParaRPr lang="en-US" dirty="0" smtClean="0"/>
          </a:p>
          <a:p>
            <a:r>
              <a:rPr lang="en-US" dirty="0" smtClean="0"/>
              <a:t>Has it decreased?</a:t>
            </a:r>
            <a:endParaRPr lang="en-US" dirty="0"/>
          </a:p>
          <a:p>
            <a:pPr marL="457200" indent="-457200">
              <a:buFont typeface="Arial" panose="020B0604020202020204" pitchFamily="34" charset="0"/>
              <a:buChar char="•"/>
            </a:pPr>
            <a:r>
              <a:rPr lang="en-US" dirty="0" err="1" smtClean="0"/>
              <a:t>Whaples</a:t>
            </a:r>
            <a:r>
              <a:rPr lang="en-US" dirty="0" smtClean="0"/>
              <a:t> (1991) claims the work week was shortened since WWII</a:t>
            </a:r>
          </a:p>
          <a:p>
            <a:endParaRPr lang="en-US" dirty="0"/>
          </a:p>
        </p:txBody>
      </p:sp>
      <p:sp>
        <p:nvSpPr>
          <p:cNvPr id="4" name="TextBox 3"/>
          <p:cNvSpPr txBox="1"/>
          <p:nvPr/>
        </p:nvSpPr>
        <p:spPr>
          <a:xfrm>
            <a:off x="8578088" y="6411779"/>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5" name="Rectangle 4"/>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2123308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research say </a:t>
            </a:r>
            <a:r>
              <a:rPr lang="en-US" dirty="0" smtClean="0"/>
              <a:t>about multi-tasking?</a:t>
            </a:r>
            <a:endParaRPr lang="en-US" dirty="0"/>
          </a:p>
        </p:txBody>
      </p:sp>
      <p:sp>
        <p:nvSpPr>
          <p:cNvPr id="3" name="Content Placeholder 2"/>
          <p:cNvSpPr>
            <a:spLocks noGrp="1"/>
          </p:cNvSpPr>
          <p:nvPr>
            <p:ph idx="1"/>
          </p:nvPr>
        </p:nvSpPr>
        <p:spPr/>
        <p:txBody>
          <a:bodyPr>
            <a:normAutofit/>
          </a:bodyPr>
          <a:lstStyle/>
          <a:p>
            <a:r>
              <a:rPr lang="en-US" dirty="0" smtClean="0"/>
              <a:t>Multi-tasking research</a:t>
            </a:r>
          </a:p>
          <a:p>
            <a:pPr marL="457200" indent="-457200">
              <a:buFont typeface="Arial" panose="020B0604020202020204" pitchFamily="34" charset="0"/>
              <a:buChar char="•"/>
            </a:pPr>
            <a:r>
              <a:rPr lang="en-US" dirty="0" smtClean="0"/>
              <a:t>Distraction and mood:  </a:t>
            </a:r>
            <a:r>
              <a:rPr lang="en-US" sz="1400" dirty="0" smtClean="0"/>
              <a:t>(</a:t>
            </a:r>
            <a:r>
              <a:rPr lang="en-US" sz="1400" dirty="0" err="1"/>
              <a:t>Adamczyk</a:t>
            </a:r>
            <a:r>
              <a:rPr lang="en-US" sz="1400" dirty="0"/>
              <a:t>, &amp; Bailey, </a:t>
            </a:r>
            <a:r>
              <a:rPr lang="en-US" sz="1400" dirty="0" smtClean="0"/>
              <a:t>2004; Broderick, 2005; Rusting &amp; Nolen-</a:t>
            </a:r>
            <a:r>
              <a:rPr lang="en-US" sz="1400" dirty="0" err="1" smtClean="0"/>
              <a:t>Hoeksema</a:t>
            </a:r>
            <a:r>
              <a:rPr lang="en-US" sz="1400" dirty="0" smtClean="0"/>
              <a:t>, 1998; Van </a:t>
            </a:r>
            <a:r>
              <a:rPr lang="en-US" sz="1400" dirty="0" err="1" smtClean="0"/>
              <a:t>Dillen</a:t>
            </a:r>
            <a:r>
              <a:rPr lang="en-US" sz="1400" dirty="0" smtClean="0"/>
              <a:t> &amp; </a:t>
            </a:r>
            <a:r>
              <a:rPr lang="en-US" sz="1400" dirty="0" err="1" smtClean="0"/>
              <a:t>Koole</a:t>
            </a:r>
            <a:r>
              <a:rPr lang="en-US" sz="1400" dirty="0" smtClean="0"/>
              <a:t>, 2007; Moore et al., 2013)</a:t>
            </a:r>
          </a:p>
          <a:p>
            <a:pPr marL="457200" indent="-457200">
              <a:buFont typeface="Arial" panose="020B0604020202020204" pitchFamily="34" charset="0"/>
              <a:buChar char="•"/>
            </a:pPr>
            <a:r>
              <a:rPr lang="en-US" sz="2800" dirty="0"/>
              <a:t>Performance and distraction</a:t>
            </a:r>
            <a:r>
              <a:rPr lang="en-US" sz="1400" dirty="0"/>
              <a:t>: (</a:t>
            </a:r>
            <a:r>
              <a:rPr lang="en-US" sz="1400" dirty="0" err="1"/>
              <a:t>Leiva</a:t>
            </a:r>
            <a:r>
              <a:rPr lang="en-US" sz="1400" dirty="0"/>
              <a:t>, et al., 2012; </a:t>
            </a:r>
            <a:r>
              <a:rPr lang="en-US" sz="1400" dirty="0" err="1"/>
              <a:t>Adamczyk</a:t>
            </a:r>
            <a:r>
              <a:rPr lang="en-US" sz="1400" dirty="0"/>
              <a:t>, &amp; Bailey, 2004; Speier et al., 1999)</a:t>
            </a:r>
          </a:p>
          <a:p>
            <a:pPr marL="457200" indent="-457200">
              <a:buFont typeface="Arial" panose="020B0604020202020204" pitchFamily="34" charset="0"/>
              <a:buChar char="•"/>
            </a:pPr>
            <a:endParaRPr lang="en-US" sz="1400" dirty="0" smtClean="0"/>
          </a:p>
          <a:p>
            <a:r>
              <a:rPr lang="en-US" dirty="0" smtClean="0"/>
              <a:t>Social media and performance</a:t>
            </a:r>
          </a:p>
          <a:p>
            <a:pPr lvl="1"/>
            <a:r>
              <a:rPr lang="en-US" dirty="0" smtClean="0"/>
              <a:t>Why we distract:  </a:t>
            </a:r>
            <a:r>
              <a:rPr lang="en-US" sz="1400" dirty="0" smtClean="0"/>
              <a:t>(</a:t>
            </a:r>
            <a:r>
              <a:rPr lang="en-US" sz="1400" dirty="0" err="1" smtClean="0"/>
              <a:t>Loukopoulos</a:t>
            </a:r>
            <a:r>
              <a:rPr lang="en-US" sz="1400" dirty="0" smtClean="0"/>
              <a:t>, </a:t>
            </a:r>
            <a:r>
              <a:rPr lang="en-US" sz="1400" dirty="0" err="1" smtClean="0"/>
              <a:t>Dismukes</a:t>
            </a:r>
            <a:r>
              <a:rPr lang="en-US" sz="1400" dirty="0" smtClean="0"/>
              <a:t> &amp; </a:t>
            </a:r>
            <a:r>
              <a:rPr lang="en-US" sz="1400" dirty="0" err="1" smtClean="0"/>
              <a:t>Barshi</a:t>
            </a:r>
            <a:r>
              <a:rPr lang="en-US" sz="1400" dirty="0" smtClean="0"/>
              <a:t>, 2009; Wang &amp; </a:t>
            </a:r>
            <a:r>
              <a:rPr lang="en-US" sz="1400" dirty="0" err="1" smtClean="0"/>
              <a:t>Tcherney</a:t>
            </a:r>
            <a:r>
              <a:rPr lang="en-US" sz="1400" dirty="0" smtClean="0"/>
              <a:t>, 2012; Crenshaw, 2008; Rose, 2010; Wang &amp; </a:t>
            </a:r>
            <a:r>
              <a:rPr lang="en-US" sz="1400" dirty="0" err="1" smtClean="0"/>
              <a:t>Tcherney</a:t>
            </a:r>
            <a:r>
              <a:rPr lang="en-US" sz="1400" dirty="0" smtClean="0"/>
              <a:t>, 2012)</a:t>
            </a:r>
          </a:p>
          <a:p>
            <a:pPr lvl="1"/>
            <a:r>
              <a:rPr lang="en-US" sz="2400" dirty="0" smtClean="0"/>
              <a:t>Social media and performance</a:t>
            </a:r>
            <a:r>
              <a:rPr lang="en-US" sz="1400" dirty="0" smtClean="0"/>
              <a:t>: (</a:t>
            </a:r>
            <a:r>
              <a:rPr lang="en-US" sz="1400" dirty="0" err="1" smtClean="0"/>
              <a:t>Gikas</a:t>
            </a:r>
            <a:r>
              <a:rPr lang="en-US" sz="1400" dirty="0" smtClean="0"/>
              <a:t> &amp; Grant, 2013; David et al., 2015)</a:t>
            </a:r>
          </a:p>
          <a:p>
            <a:pPr lvl="1"/>
            <a:r>
              <a:rPr lang="en-US" dirty="0" smtClean="0"/>
              <a:t>Cost of re-engagement: </a:t>
            </a:r>
            <a:r>
              <a:rPr lang="en-US" sz="1400" dirty="0" smtClean="0"/>
              <a:t>(Cartwright &amp; Holmes; 2006; </a:t>
            </a:r>
            <a:r>
              <a:rPr lang="en-US" sz="1400" dirty="0" err="1" smtClean="0"/>
              <a:t>Sheppes</a:t>
            </a:r>
            <a:r>
              <a:rPr lang="en-US" sz="1400" dirty="0" smtClean="0"/>
              <a:t> &amp; </a:t>
            </a:r>
            <a:r>
              <a:rPr lang="en-US" sz="1400" dirty="0" err="1" smtClean="0"/>
              <a:t>Meiran</a:t>
            </a:r>
            <a:r>
              <a:rPr lang="en-US" sz="1400" dirty="0" smtClean="0"/>
              <a:t>, 2008; Healey et al., 2008; </a:t>
            </a:r>
            <a:r>
              <a:rPr lang="en-US" sz="1400" dirty="0" err="1" smtClean="0"/>
              <a:t>Turrill</a:t>
            </a:r>
            <a:r>
              <a:rPr lang="en-US" sz="1400" dirty="0" smtClean="0"/>
              <a:t> et al, 2012; </a:t>
            </a:r>
            <a:r>
              <a:rPr lang="en-US" sz="1400" dirty="0" err="1" smtClean="0"/>
              <a:t>Witmer</a:t>
            </a:r>
            <a:r>
              <a:rPr lang="en-US" sz="1400" dirty="0" smtClean="0"/>
              <a:t> &amp; </a:t>
            </a:r>
            <a:r>
              <a:rPr lang="en-US" sz="1400" dirty="0" err="1" smtClean="0"/>
              <a:t>Gotlib</a:t>
            </a:r>
            <a:r>
              <a:rPr lang="en-US" sz="1400" dirty="0" smtClean="0"/>
              <a:t>, 2012; Carter et al., 2015 and 10 other references)</a:t>
            </a:r>
          </a:p>
        </p:txBody>
      </p:sp>
      <p:sp>
        <p:nvSpPr>
          <p:cNvPr id="4" name="TextBox 3"/>
          <p:cNvSpPr txBox="1"/>
          <p:nvPr/>
        </p:nvSpPr>
        <p:spPr>
          <a:xfrm>
            <a:off x="8605520" y="6411779"/>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5" name="Rectangle 4"/>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1564338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the math</a:t>
            </a:r>
            <a:endParaRPr lang="en-US" dirty="0"/>
          </a:p>
        </p:txBody>
      </p:sp>
      <p:sp>
        <p:nvSpPr>
          <p:cNvPr id="3" name="Content Placeholder 2"/>
          <p:cNvSpPr>
            <a:spLocks noGrp="1"/>
          </p:cNvSpPr>
          <p:nvPr>
            <p:ph idx="1"/>
          </p:nvPr>
        </p:nvSpPr>
        <p:spPr/>
        <p:txBody>
          <a:bodyPr>
            <a:normAutofit/>
          </a:bodyPr>
          <a:lstStyle/>
          <a:p>
            <a:r>
              <a:rPr lang="en-US" dirty="0" smtClean="0"/>
              <a:t>How many times do we self-distract? </a:t>
            </a:r>
          </a:p>
          <a:p>
            <a:pPr marL="457200" indent="-457200">
              <a:buFont typeface="Arial" panose="020B0604020202020204" pitchFamily="34" charset="0"/>
              <a:buChar char="•"/>
            </a:pPr>
            <a:r>
              <a:rPr lang="en-US" dirty="0" smtClean="0"/>
              <a:t>On average between </a:t>
            </a:r>
            <a:r>
              <a:rPr lang="en-US" dirty="0"/>
              <a:t>17 and 27 times an hour </a:t>
            </a:r>
            <a:r>
              <a:rPr lang="en-US" sz="1400" dirty="0"/>
              <a:t>(Marci, 2012).</a:t>
            </a:r>
            <a:r>
              <a:rPr lang="en-US" dirty="0"/>
              <a:t>  </a:t>
            </a:r>
            <a:endParaRPr lang="en-US" dirty="0" smtClean="0"/>
          </a:p>
          <a:p>
            <a:pPr marL="457200" indent="-457200">
              <a:buFont typeface="Arial" panose="020B0604020202020204" pitchFamily="34" charset="0"/>
              <a:buChar char="•"/>
            </a:pPr>
            <a:r>
              <a:rPr lang="en-US" dirty="0" smtClean="0"/>
              <a:t>Information </a:t>
            </a:r>
            <a:r>
              <a:rPr lang="en-US" dirty="0"/>
              <a:t>workers switch tasks on average 3 times per hour </a:t>
            </a:r>
            <a:r>
              <a:rPr lang="en-US" sz="1400" dirty="0"/>
              <a:t>(González and Mark, 2004), </a:t>
            </a:r>
            <a:endParaRPr lang="en-US" sz="1400" dirty="0" smtClean="0"/>
          </a:p>
          <a:p>
            <a:r>
              <a:rPr lang="en-US" dirty="0" smtClean="0"/>
              <a:t>Computation for time lost </a:t>
            </a:r>
            <a:r>
              <a:rPr lang="en-US" dirty="0" smtClean="0"/>
              <a:t>due to </a:t>
            </a:r>
            <a:r>
              <a:rPr lang="en-US" dirty="0" smtClean="0"/>
              <a:t>distraction:</a:t>
            </a:r>
            <a:endParaRPr lang="en-US" dirty="0" smtClean="0"/>
          </a:p>
          <a:p>
            <a:pPr marL="457200" indent="-457200">
              <a:buFont typeface="Arial" panose="020B0604020202020204" pitchFamily="34" charset="0"/>
              <a:buChar char="•"/>
            </a:pPr>
            <a:r>
              <a:rPr lang="en-US" dirty="0" smtClean="0"/>
              <a:t>Information workers switch 1 time/3 </a:t>
            </a:r>
            <a:r>
              <a:rPr lang="en-US" dirty="0" smtClean="0"/>
              <a:t>minutes</a:t>
            </a:r>
            <a:endParaRPr lang="en-US" dirty="0" smtClean="0"/>
          </a:p>
          <a:p>
            <a:pPr marL="457200" indent="-457200">
              <a:buFont typeface="Arial" panose="020B0604020202020204" pitchFamily="34" charset="0"/>
              <a:buChar char="•"/>
            </a:pPr>
            <a:r>
              <a:rPr lang="en-US" dirty="0" smtClean="0"/>
              <a:t>1 minute to complete the distraction and </a:t>
            </a:r>
            <a:r>
              <a:rPr lang="en-US" dirty="0" smtClean="0"/>
              <a:t>re-engage </a:t>
            </a:r>
            <a:endParaRPr lang="en-US" dirty="0" smtClean="0"/>
          </a:p>
          <a:p>
            <a:pPr marL="457200" indent="-457200">
              <a:buFont typeface="Arial" panose="020B0604020202020204" pitchFamily="34" charset="0"/>
              <a:buChar char="•"/>
            </a:pPr>
            <a:r>
              <a:rPr lang="en-US" dirty="0"/>
              <a:t>~</a:t>
            </a:r>
            <a:r>
              <a:rPr lang="en-US" dirty="0" smtClean="0"/>
              <a:t>120 </a:t>
            </a:r>
            <a:r>
              <a:rPr lang="en-US" dirty="0" smtClean="0"/>
              <a:t>interruptions in 8 hour period</a:t>
            </a:r>
          </a:p>
          <a:p>
            <a:pPr marL="457200" indent="-457200">
              <a:buFont typeface="Arial" panose="020B0604020202020204" pitchFamily="34" charset="0"/>
              <a:buChar char="•"/>
            </a:pPr>
            <a:r>
              <a:rPr lang="en-US" dirty="0" smtClean="0"/>
              <a:t>~ 2 hours </a:t>
            </a:r>
            <a:r>
              <a:rPr lang="en-US" dirty="0" smtClean="0"/>
              <a:t>in switching costs per </a:t>
            </a:r>
            <a:r>
              <a:rPr lang="en-US" dirty="0" smtClean="0"/>
              <a:t>day</a:t>
            </a:r>
            <a:endParaRPr lang="en-US" dirty="0" smtClean="0"/>
          </a:p>
          <a:p>
            <a:endParaRPr lang="en-US" dirty="0"/>
          </a:p>
        </p:txBody>
      </p:sp>
      <p:sp>
        <p:nvSpPr>
          <p:cNvPr id="4" name="Rectangle 3"/>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2339427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648" y="2615727"/>
            <a:ext cx="10132088" cy="669854"/>
          </a:xfrm>
        </p:spPr>
        <p:txBody>
          <a:bodyPr>
            <a:normAutofit fontScale="90000"/>
          </a:bodyPr>
          <a:lstStyle/>
          <a:p>
            <a:r>
              <a:rPr lang="en-US" dirty="0" smtClean="0"/>
              <a:t>Organizations then expect employees to use enterprise social media applications.  Why?</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4248830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we know about social media in the workplace?</a:t>
            </a:r>
            <a:endParaRPr lang="en-US" dirty="0"/>
          </a:p>
        </p:txBody>
      </p:sp>
      <p:sp>
        <p:nvSpPr>
          <p:cNvPr id="3" name="Content Placeholder 2"/>
          <p:cNvSpPr>
            <a:spLocks noGrp="1"/>
          </p:cNvSpPr>
          <p:nvPr>
            <p:ph idx="1"/>
          </p:nvPr>
        </p:nvSpPr>
        <p:spPr/>
        <p:txBody>
          <a:bodyPr>
            <a:normAutofit/>
          </a:bodyPr>
          <a:lstStyle/>
          <a:p>
            <a:r>
              <a:rPr lang="en-US" dirty="0" smtClean="0"/>
              <a:t>Why do employees use enterprise-level </a:t>
            </a:r>
            <a:r>
              <a:rPr lang="en-US" dirty="0" smtClean="0"/>
              <a:t>social media</a:t>
            </a:r>
          </a:p>
          <a:p>
            <a:pPr lvl="1"/>
            <a:r>
              <a:rPr lang="en-US" dirty="0" smtClean="0"/>
              <a:t>Establish </a:t>
            </a:r>
            <a:r>
              <a:rPr lang="en-US" dirty="0" smtClean="0"/>
              <a:t>ones credibility as a thought leader </a:t>
            </a:r>
            <a:r>
              <a:rPr lang="en-US" sz="1400" dirty="0" smtClean="0"/>
              <a:t>(Jackson, Yates, &amp; </a:t>
            </a:r>
            <a:r>
              <a:rPr lang="en-US" sz="1400" dirty="0" err="1" smtClean="0"/>
              <a:t>Orlikowski</a:t>
            </a:r>
            <a:r>
              <a:rPr lang="en-US" sz="1400" dirty="0" smtClean="0"/>
              <a:t>, 2007)</a:t>
            </a:r>
          </a:p>
          <a:p>
            <a:pPr lvl="1"/>
            <a:r>
              <a:rPr lang="en-US" dirty="0" smtClean="0"/>
              <a:t>Used for career advancement and image management </a:t>
            </a:r>
            <a:r>
              <a:rPr lang="en-US" sz="1400" dirty="0" smtClean="0"/>
              <a:t>(</a:t>
            </a:r>
            <a:r>
              <a:rPr lang="en-US" sz="1400" dirty="0" err="1" smtClean="0"/>
              <a:t>DiMicco</a:t>
            </a:r>
            <a:r>
              <a:rPr lang="en-US" sz="1400" dirty="0" smtClean="0"/>
              <a:t> et al., 2008)</a:t>
            </a:r>
          </a:p>
          <a:p>
            <a:r>
              <a:rPr lang="en-US" dirty="0" smtClean="0"/>
              <a:t>Social media outcomes</a:t>
            </a:r>
          </a:p>
          <a:p>
            <a:pPr lvl="1"/>
            <a:r>
              <a:rPr lang="en-US" dirty="0" smtClean="0"/>
              <a:t>High distraction creates habitual distraction patterns that encumber learning, poor subjective inhibition, poor focus, reduce cognitive functioning and poor socio-emotional stability </a:t>
            </a:r>
            <a:r>
              <a:rPr lang="en-US" dirty="0" smtClean="0">
                <a:solidFill>
                  <a:srgbClr val="FF0000"/>
                </a:solidFill>
              </a:rPr>
              <a:t>bu</a:t>
            </a:r>
            <a:r>
              <a:rPr lang="en-US" dirty="0" smtClean="0">
                <a:solidFill>
                  <a:srgbClr val="FF0000"/>
                </a:solidFill>
              </a:rPr>
              <a:t>t research is mixed</a:t>
            </a:r>
            <a:r>
              <a:rPr lang="en-US" dirty="0" smtClean="0">
                <a:solidFill>
                  <a:srgbClr val="FF0000"/>
                </a:solidFill>
              </a:rPr>
              <a:t> </a:t>
            </a:r>
            <a:r>
              <a:rPr lang="en-US" sz="1400" dirty="0" smtClean="0"/>
              <a:t>(for review, see Schuur et al., 2015) </a:t>
            </a:r>
          </a:p>
          <a:p>
            <a:pPr lvl="1"/>
            <a:r>
              <a:rPr lang="en-US" dirty="0" smtClean="0"/>
              <a:t>Initially high non-work socialization and </a:t>
            </a:r>
            <a:r>
              <a:rPr lang="en-US" dirty="0" smtClean="0"/>
              <a:t>then </a:t>
            </a:r>
            <a:r>
              <a:rPr lang="en-US" dirty="0" smtClean="0"/>
              <a:t>reduced </a:t>
            </a:r>
            <a:r>
              <a:rPr lang="en-US" sz="1400" dirty="0" smtClean="0"/>
              <a:t>(</a:t>
            </a:r>
            <a:r>
              <a:rPr lang="en-US" sz="1400" dirty="0" err="1" smtClean="0"/>
              <a:t>DiMicco</a:t>
            </a:r>
            <a:r>
              <a:rPr lang="en-US" sz="1400" dirty="0" smtClean="0"/>
              <a:t> et al., 2008) (Van </a:t>
            </a:r>
            <a:r>
              <a:rPr lang="en-US" sz="1400" dirty="0" err="1" smtClean="0"/>
              <a:t>Dijck</a:t>
            </a:r>
            <a:r>
              <a:rPr lang="en-US" sz="1400" dirty="0" smtClean="0"/>
              <a:t>, 2013; Becker et al, 2013; </a:t>
            </a:r>
            <a:r>
              <a:rPr lang="en-US" sz="1400" dirty="0" err="1" smtClean="0"/>
              <a:t>Gikas</a:t>
            </a:r>
            <a:r>
              <a:rPr lang="en-US" sz="1400" dirty="0" smtClean="0"/>
              <a:t> &amp; Grant, 2013</a:t>
            </a:r>
            <a:r>
              <a:rPr lang="en-US" sz="1400" dirty="0" smtClean="0"/>
              <a:t>)</a:t>
            </a:r>
          </a:p>
          <a:p>
            <a:pPr lvl="1"/>
            <a:r>
              <a:rPr lang="en-US" dirty="0"/>
              <a:t>Less socializing and more information seeking </a:t>
            </a:r>
            <a:r>
              <a:rPr lang="en-US" dirty="0" smtClean="0"/>
              <a:t>in the workplace </a:t>
            </a:r>
            <a:r>
              <a:rPr lang="en-US" sz="1400" dirty="0" smtClean="0"/>
              <a:t>(Hasan </a:t>
            </a:r>
            <a:r>
              <a:rPr lang="en-US" sz="1400" dirty="0"/>
              <a:t>&amp; Pfaff, 2006; Jackson, Yates &amp; </a:t>
            </a:r>
            <a:r>
              <a:rPr lang="en-US" sz="1400" dirty="0" err="1"/>
              <a:t>Orlikowski</a:t>
            </a:r>
            <a:r>
              <a:rPr lang="en-US" sz="1400" dirty="0"/>
              <a:t>, 2007; Kim, Lee &amp; Hwang, 2008; Millen, Feinberg &amp; Kerr, 2006)</a:t>
            </a:r>
          </a:p>
          <a:p>
            <a:pPr lvl="1"/>
            <a:endParaRPr lang="en-US" sz="1400" dirty="0" smtClean="0"/>
          </a:p>
          <a:p>
            <a:pPr lvl="1"/>
            <a:endParaRPr lang="en-US" dirty="0" smtClean="0"/>
          </a:p>
        </p:txBody>
      </p:sp>
      <p:sp>
        <p:nvSpPr>
          <p:cNvPr id="4" name="TextBox 3"/>
          <p:cNvSpPr txBox="1"/>
          <p:nvPr/>
        </p:nvSpPr>
        <p:spPr>
          <a:xfrm>
            <a:off x="8605520" y="6411779"/>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5" name="Rectangle 4"/>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3522401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471" y="2740856"/>
            <a:ext cx="10515600" cy="1325563"/>
          </a:xfrm>
        </p:spPr>
        <p:txBody>
          <a:bodyPr/>
          <a:lstStyle/>
          <a:p>
            <a:r>
              <a:rPr lang="en-US" dirty="0" smtClean="0"/>
              <a:t>Increase surveillance</a:t>
            </a:r>
          </a:p>
        </p:txBody>
      </p:sp>
      <p:sp>
        <p:nvSpPr>
          <p:cNvPr id="3" name="TextBox 2"/>
          <p:cNvSpPr txBox="1"/>
          <p:nvPr/>
        </p:nvSpPr>
        <p:spPr>
          <a:xfrm>
            <a:off x="8523224" y="6420923"/>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pic>
        <p:nvPicPr>
          <p:cNvPr id="4" name="Picture 3"/>
          <p:cNvPicPr>
            <a:picLocks noChangeAspect="1"/>
          </p:cNvPicPr>
          <p:nvPr/>
        </p:nvPicPr>
        <p:blipFill>
          <a:blip r:embed="rId2"/>
          <a:stretch>
            <a:fillRect/>
          </a:stretch>
        </p:blipFill>
        <p:spPr>
          <a:xfrm>
            <a:off x="652462" y="714375"/>
            <a:ext cx="9496425" cy="4381500"/>
          </a:xfrm>
          <a:prstGeom prst="rect">
            <a:avLst/>
          </a:prstGeom>
        </p:spPr>
      </p:pic>
      <p:sp>
        <p:nvSpPr>
          <p:cNvPr id="5" name="Rectangle 4"/>
          <p:cNvSpPr/>
          <p:nvPr/>
        </p:nvSpPr>
        <p:spPr>
          <a:xfrm>
            <a:off x="795471" y="1381125"/>
            <a:ext cx="9353416" cy="1104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140782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Problem: </a:t>
            </a:r>
            <a:r>
              <a:rPr lang="en-US" dirty="0" smtClean="0"/>
              <a:t>Deep technical work seems an impossibility in modern computing work environments.  Why?</a:t>
            </a:r>
          </a:p>
          <a:p>
            <a:pPr marL="0" indent="0">
              <a:buNone/>
            </a:pPr>
            <a:endParaRPr lang="en-US" dirty="0"/>
          </a:p>
          <a:p>
            <a:pPr marL="0" indent="0">
              <a:buNone/>
            </a:pPr>
            <a:r>
              <a:rPr lang="en-US" b="1" dirty="0" smtClean="0"/>
              <a:t>Consequences</a:t>
            </a:r>
            <a:r>
              <a:rPr lang="en-US" dirty="0" smtClean="0"/>
              <a:t>: Work dissatisfaction</a:t>
            </a:r>
            <a:endParaRPr lang="en-US" dirty="0"/>
          </a:p>
        </p:txBody>
      </p:sp>
      <p:pic>
        <p:nvPicPr>
          <p:cNvPr id="9218" name="Picture 2" descr="http://images.clipshrine.com/download/downloadpnglarge/Stick-figure-male-2-11608-large.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5225" y="2519363"/>
            <a:ext cx="1463040" cy="2913889"/>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8237349" y="4418577"/>
            <a:ext cx="2533973" cy="1408785"/>
          </a:xfrm>
          <a:prstGeom prst="cloudCallout">
            <a:avLst>
              <a:gd name="adj1" fmla="val -371"/>
              <a:gd name="adj2" fmla="val -1455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Am I genetically pre-dispositioned?</a:t>
            </a:r>
            <a:endParaRPr lang="en-US" dirty="0"/>
          </a:p>
        </p:txBody>
      </p:sp>
      <p:sp>
        <p:nvSpPr>
          <p:cNvPr id="6" name="Cloud Callout 5"/>
          <p:cNvSpPr/>
          <p:nvPr/>
        </p:nvSpPr>
        <p:spPr>
          <a:xfrm>
            <a:off x="6751164" y="2455405"/>
            <a:ext cx="2065148" cy="1133474"/>
          </a:xfrm>
          <a:prstGeom prst="cloudCallout">
            <a:avLst>
              <a:gd name="adj1" fmla="val 66785"/>
              <a:gd name="adj2" fmla="val -2554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Am I unhappy?</a:t>
            </a:r>
            <a:endParaRPr lang="en-US" dirty="0"/>
          </a:p>
        </p:txBody>
      </p:sp>
      <p:sp>
        <p:nvSpPr>
          <p:cNvPr id="7" name="Cloud Callout 6"/>
          <p:cNvSpPr/>
          <p:nvPr/>
        </p:nvSpPr>
        <p:spPr>
          <a:xfrm>
            <a:off x="5947853" y="1194453"/>
            <a:ext cx="2217548" cy="1247775"/>
          </a:xfrm>
          <a:prstGeom prst="cloudCallout">
            <a:avLst>
              <a:gd name="adj1" fmla="val 93694"/>
              <a:gd name="adj2" fmla="val 40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it the job?</a:t>
            </a:r>
            <a:endParaRPr lang="en-US" dirty="0"/>
          </a:p>
        </p:txBody>
      </p:sp>
      <p:sp>
        <p:nvSpPr>
          <p:cNvPr id="8" name="Cloud Callout 7"/>
          <p:cNvSpPr/>
          <p:nvPr/>
        </p:nvSpPr>
        <p:spPr>
          <a:xfrm>
            <a:off x="9010650" y="162259"/>
            <a:ext cx="3181350" cy="1638301"/>
          </a:xfrm>
          <a:prstGeom prst="cloudCallout">
            <a:avLst>
              <a:gd name="adj1" fmla="val -26471"/>
              <a:gd name="adj2" fmla="val 10728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Do I feel </a:t>
            </a:r>
            <a:r>
              <a:rPr lang="en-US" dirty="0" smtClean="0"/>
              <a:t>satisfaction </a:t>
            </a:r>
            <a:r>
              <a:rPr lang="en-US" dirty="0" smtClean="0"/>
              <a:t>when </a:t>
            </a:r>
            <a:r>
              <a:rPr lang="en-US" dirty="0" smtClean="0"/>
              <a:t>I’m not able to </a:t>
            </a:r>
            <a:r>
              <a:rPr lang="en-US" dirty="0" smtClean="0"/>
              <a:t>concentrate?</a:t>
            </a:r>
            <a:endParaRPr lang="en-US" dirty="0"/>
          </a:p>
        </p:txBody>
      </p:sp>
      <p:sp>
        <p:nvSpPr>
          <p:cNvPr id="9" name="Cloud Callout 8"/>
          <p:cNvSpPr/>
          <p:nvPr/>
        </p:nvSpPr>
        <p:spPr>
          <a:xfrm>
            <a:off x="10064778" y="3022142"/>
            <a:ext cx="2217548" cy="1247775"/>
          </a:xfrm>
          <a:prstGeom prst="cloudCallout">
            <a:avLst>
              <a:gd name="adj1" fmla="val -57500"/>
              <a:gd name="adj2" fmla="val -5995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Afterwards, do I feel better?</a:t>
            </a:r>
            <a:endParaRPr lang="en-US" dirty="0"/>
          </a:p>
        </p:txBody>
      </p:sp>
      <p:sp>
        <p:nvSpPr>
          <p:cNvPr id="10" name="Rectangle 9"/>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190502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Surveillance</a:t>
            </a:r>
            <a:endParaRPr lang="en-US" dirty="0"/>
          </a:p>
        </p:txBody>
      </p:sp>
      <p:sp>
        <p:nvSpPr>
          <p:cNvPr id="3" name="Content Placeholder 2"/>
          <p:cNvSpPr>
            <a:spLocks noGrp="1"/>
          </p:cNvSpPr>
          <p:nvPr>
            <p:ph idx="1"/>
          </p:nvPr>
        </p:nvSpPr>
        <p:spPr/>
        <p:txBody>
          <a:bodyPr>
            <a:normAutofit/>
          </a:bodyPr>
          <a:lstStyle/>
          <a:p>
            <a:r>
              <a:rPr lang="en-US" sz="2400" dirty="0" smtClean="0"/>
              <a:t>Insider Threat Network Monitoring</a:t>
            </a:r>
          </a:p>
          <a:p>
            <a:pPr marL="457200" indent="-457200">
              <a:buFont typeface="Arial" panose="020B0604020202020204" pitchFamily="34" charset="0"/>
              <a:buChar char="•"/>
            </a:pPr>
            <a:r>
              <a:rPr lang="en-US" sz="2400" dirty="0" smtClean="0"/>
              <a:t>Executive </a:t>
            </a:r>
            <a:r>
              <a:rPr lang="en-US" sz="2400" dirty="0"/>
              <a:t>Order 13587 -- Structural Reforms to Improve the Security of Classified Networks and the Responsible Sharing and Safeguarding of Classified Information</a:t>
            </a:r>
          </a:p>
          <a:p>
            <a:endParaRPr lang="en-US" sz="2400" dirty="0" smtClean="0"/>
          </a:p>
          <a:p>
            <a:r>
              <a:rPr lang="en-US" sz="2400" dirty="0" smtClean="0"/>
              <a:t>Job </a:t>
            </a:r>
            <a:r>
              <a:rPr lang="en-US" sz="2400" dirty="0" smtClean="0"/>
              <a:t>Performance (EPM, DPM)</a:t>
            </a:r>
            <a:endParaRPr lang="en-US" sz="2400" dirty="0" smtClean="0"/>
          </a:p>
          <a:p>
            <a:pPr marL="457200" indent="-457200">
              <a:buFont typeface="Arial" panose="020B0604020202020204" pitchFamily="34" charset="0"/>
              <a:buChar char="•"/>
            </a:pPr>
            <a:r>
              <a:rPr lang="en-US" sz="2400" dirty="0" smtClean="0"/>
              <a:t>“Objective” assessment of job performance</a:t>
            </a:r>
            <a:endParaRPr lang="en-US" sz="2400" dirty="0"/>
          </a:p>
        </p:txBody>
      </p:sp>
      <p:sp>
        <p:nvSpPr>
          <p:cNvPr id="4" name="TextBox 3"/>
          <p:cNvSpPr txBox="1"/>
          <p:nvPr/>
        </p:nvSpPr>
        <p:spPr>
          <a:xfrm>
            <a:off x="8587232" y="6411779"/>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Tree>
    <p:extLst>
      <p:ext uri="{BB962C8B-B14F-4D97-AF65-F5344CB8AC3E}">
        <p14:creationId xmlns:p14="http://schemas.microsoft.com/office/powerpoint/2010/main" val="1154427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surveillance impacts the employee</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smtClean="0"/>
              <a:t>Reduced quality </a:t>
            </a:r>
            <a:r>
              <a:rPr lang="en-US" dirty="0"/>
              <a:t>and frequency of social engagements </a:t>
            </a:r>
            <a:r>
              <a:rPr lang="en-US" dirty="0" smtClean="0"/>
              <a:t>with peers and supervisors </a:t>
            </a:r>
            <a:r>
              <a:rPr lang="en-US" sz="1500" dirty="0" smtClean="0"/>
              <a:t>(Marx </a:t>
            </a:r>
            <a:r>
              <a:rPr lang="en-US" sz="1500" dirty="0"/>
              <a:t>&amp; </a:t>
            </a:r>
            <a:r>
              <a:rPr lang="en-US" sz="1500" dirty="0" err="1"/>
              <a:t>Sherizen</a:t>
            </a:r>
            <a:r>
              <a:rPr lang="en-US" sz="1500" dirty="0"/>
              <a:t>, 1986</a:t>
            </a:r>
            <a:r>
              <a:rPr lang="en-US" sz="1500" dirty="0" smtClean="0"/>
              <a:t>) </a:t>
            </a:r>
          </a:p>
          <a:p>
            <a:pPr marL="457200" indent="-457200">
              <a:buFont typeface="Arial" panose="020B0604020202020204" pitchFamily="34" charset="0"/>
              <a:buChar char="•"/>
            </a:pPr>
            <a:r>
              <a:rPr lang="en-US" dirty="0"/>
              <a:t>M</a:t>
            </a:r>
            <a:r>
              <a:rPr lang="en-US" dirty="0" smtClean="0"/>
              <a:t>ore </a:t>
            </a:r>
            <a:r>
              <a:rPr lang="en-US" dirty="0"/>
              <a:t>loneliness, depression, anxiety, stress, irritability </a:t>
            </a:r>
            <a:r>
              <a:rPr lang="en-US" sz="1500" dirty="0"/>
              <a:t>(</a:t>
            </a:r>
            <a:r>
              <a:rPr lang="en-US" sz="1500" dirty="0" smtClean="0"/>
              <a:t>Aiello,1993) </a:t>
            </a:r>
            <a:r>
              <a:rPr lang="en-US" dirty="0" smtClean="0"/>
              <a:t>&amp;</a:t>
            </a:r>
            <a:r>
              <a:rPr lang="en-US" sz="1500" dirty="0" smtClean="0"/>
              <a:t> </a:t>
            </a:r>
            <a:r>
              <a:rPr lang="en-US" dirty="0"/>
              <a:t>f</a:t>
            </a:r>
            <a:r>
              <a:rPr lang="en-US" dirty="0" smtClean="0"/>
              <a:t>ear</a:t>
            </a:r>
            <a:r>
              <a:rPr lang="en-US" sz="2800" dirty="0" smtClean="0"/>
              <a:t> </a:t>
            </a:r>
            <a:r>
              <a:rPr lang="en-US" sz="1050" dirty="0"/>
              <a:t>(Greenwald, 2014; </a:t>
            </a:r>
            <a:r>
              <a:rPr lang="en-US" sz="1050" dirty="0" err="1"/>
              <a:t>Nau</a:t>
            </a:r>
            <a:r>
              <a:rPr lang="en-US" sz="1050" dirty="0"/>
              <a:t>, 2014)</a:t>
            </a:r>
          </a:p>
          <a:p>
            <a:pPr marL="457200" indent="-457200">
              <a:buFont typeface="Arial" panose="020B0604020202020204" pitchFamily="34" charset="0"/>
              <a:buChar char="•"/>
            </a:pPr>
            <a:r>
              <a:rPr lang="en-US" dirty="0"/>
              <a:t>Distrust in management and leadership </a:t>
            </a:r>
            <a:r>
              <a:rPr lang="en-US" sz="1050" dirty="0"/>
              <a:t>(Greenwald, 2014)</a:t>
            </a:r>
          </a:p>
          <a:p>
            <a:pPr marL="457200" indent="-457200">
              <a:buFont typeface="Arial" panose="020B0604020202020204" pitchFamily="34" charset="0"/>
              <a:buChar char="•"/>
            </a:pPr>
            <a:r>
              <a:rPr lang="en-US" dirty="0" smtClean="0"/>
              <a:t>Belief </a:t>
            </a:r>
            <a:r>
              <a:rPr lang="en-US" dirty="0" smtClean="0"/>
              <a:t>that </a:t>
            </a:r>
            <a:r>
              <a:rPr lang="en-US" dirty="0"/>
              <a:t>management </a:t>
            </a:r>
            <a:r>
              <a:rPr lang="en-US" dirty="0" smtClean="0"/>
              <a:t>over emphasizes quantity, not </a:t>
            </a:r>
            <a:r>
              <a:rPr lang="en-US" dirty="0"/>
              <a:t>quality of the work outputs </a:t>
            </a:r>
            <a:r>
              <a:rPr lang="en-US" sz="1500" dirty="0"/>
              <a:t>(</a:t>
            </a:r>
            <a:r>
              <a:rPr lang="en-US" sz="1500" dirty="0" err="1"/>
              <a:t>Iving</a:t>
            </a:r>
            <a:r>
              <a:rPr lang="en-US" sz="1500" dirty="0"/>
              <a:t>, Higgins, &amp; </a:t>
            </a:r>
            <a:r>
              <a:rPr lang="en-US" sz="1500" dirty="0" err="1"/>
              <a:t>Safayeni</a:t>
            </a:r>
            <a:r>
              <a:rPr lang="en-US" sz="1500" dirty="0"/>
              <a:t>, 1986</a:t>
            </a:r>
            <a:r>
              <a:rPr lang="en-US" sz="1500" dirty="0" smtClean="0"/>
              <a:t>)</a:t>
            </a:r>
          </a:p>
          <a:p>
            <a:pPr marL="457200" indent="-457200">
              <a:buFont typeface="Arial" panose="020B0604020202020204" pitchFamily="34" charset="0"/>
              <a:buChar char="•"/>
            </a:pPr>
            <a:r>
              <a:rPr lang="en-US" dirty="0"/>
              <a:t>D</a:t>
            </a:r>
            <a:r>
              <a:rPr lang="en-US" dirty="0" smtClean="0"/>
              <a:t>emotivation </a:t>
            </a:r>
            <a:r>
              <a:rPr lang="en-US" sz="1500" dirty="0" smtClean="0"/>
              <a:t>(</a:t>
            </a:r>
            <a:r>
              <a:rPr lang="en-US" sz="1500" dirty="0"/>
              <a:t>Lee &amp; </a:t>
            </a:r>
            <a:r>
              <a:rPr lang="en-US" sz="1500" dirty="0" err="1"/>
              <a:t>Kleiner</a:t>
            </a:r>
            <a:r>
              <a:rPr lang="en-US" sz="1500" dirty="0"/>
              <a:t>, 2003</a:t>
            </a:r>
            <a:r>
              <a:rPr lang="en-US" sz="1500" dirty="0" smtClean="0"/>
              <a:t>)</a:t>
            </a:r>
          </a:p>
          <a:p>
            <a:pPr marL="457200" indent="-457200">
              <a:buFont typeface="Arial" panose="020B0604020202020204" pitchFamily="34" charset="0"/>
              <a:buChar char="•"/>
            </a:pPr>
            <a:r>
              <a:rPr lang="en-US" dirty="0" smtClean="0"/>
              <a:t>Increase </a:t>
            </a:r>
            <a:r>
              <a:rPr lang="en-US" dirty="0"/>
              <a:t>in intention to resign </a:t>
            </a:r>
            <a:r>
              <a:rPr lang="en-US" sz="1500" dirty="0"/>
              <a:t>(</a:t>
            </a:r>
            <a:r>
              <a:rPr lang="en-US" sz="1500" dirty="0" err="1"/>
              <a:t>Chalykoff</a:t>
            </a:r>
            <a:r>
              <a:rPr lang="en-US" sz="1500" dirty="0"/>
              <a:t> &amp; </a:t>
            </a:r>
            <a:r>
              <a:rPr lang="en-US" sz="1500" dirty="0" err="1"/>
              <a:t>Kochan</a:t>
            </a:r>
            <a:r>
              <a:rPr lang="en-US" sz="1500" dirty="0"/>
              <a:t>, 1989</a:t>
            </a:r>
            <a:r>
              <a:rPr lang="en-US" sz="1500" dirty="0" smtClean="0"/>
              <a:t>)</a:t>
            </a:r>
          </a:p>
          <a:p>
            <a:pPr marL="457200" indent="-457200">
              <a:buFont typeface="Arial" panose="020B0604020202020204" pitchFamily="34" charset="0"/>
              <a:buChar char="•"/>
            </a:pPr>
            <a:r>
              <a:rPr lang="en-US" dirty="0" smtClean="0"/>
              <a:t>Invasion of </a:t>
            </a:r>
            <a:r>
              <a:rPr lang="en-US" dirty="0"/>
              <a:t>privacy </a:t>
            </a:r>
            <a:r>
              <a:rPr lang="en-US" sz="1500" dirty="0"/>
              <a:t>(Marx &amp; </a:t>
            </a:r>
            <a:r>
              <a:rPr lang="en-US" sz="1500" dirty="0" err="1"/>
              <a:t>Sherizen</a:t>
            </a:r>
            <a:r>
              <a:rPr lang="en-US" sz="1500" dirty="0"/>
              <a:t>, 1986</a:t>
            </a:r>
            <a:r>
              <a:rPr lang="en-US" sz="1500" dirty="0" smtClean="0"/>
              <a:t>)</a:t>
            </a:r>
            <a:r>
              <a:rPr lang="en-US" sz="1500" dirty="0"/>
              <a:t> </a:t>
            </a:r>
            <a:r>
              <a:rPr lang="en-US" dirty="0"/>
              <a:t> </a:t>
            </a:r>
            <a:endParaRPr lang="en-US" dirty="0" smtClean="0"/>
          </a:p>
          <a:p>
            <a:pPr marL="457200" indent="-457200">
              <a:buFont typeface="Arial" panose="020B0604020202020204" pitchFamily="34" charset="0"/>
              <a:buChar char="•"/>
            </a:pPr>
            <a:r>
              <a:rPr lang="en-US" dirty="0" smtClean="0"/>
              <a:t>Physiological stress indicators increase: headaches</a:t>
            </a:r>
            <a:r>
              <a:rPr lang="en-US" dirty="0"/>
              <a:t>, musculoskeletal discomfort, increased blood pressure and eye strain </a:t>
            </a:r>
            <a:r>
              <a:rPr lang="en-US" sz="1500" dirty="0"/>
              <a:t>(Aiello, 1993; Aiello &amp; Kolb, 1995; Henderson, Mahar, </a:t>
            </a:r>
            <a:r>
              <a:rPr lang="en-US" sz="1500" dirty="0" err="1"/>
              <a:t>Saliba</a:t>
            </a:r>
            <a:r>
              <a:rPr lang="en-US" sz="1500" dirty="0"/>
              <a:t>, Deane, &amp; Napier, 1998). </a:t>
            </a:r>
            <a:endParaRPr lang="en-US" sz="1500" dirty="0" smtClean="0"/>
          </a:p>
          <a:p>
            <a:pPr marL="457200" indent="-457200">
              <a:buFont typeface="Arial" panose="020B0604020202020204" pitchFamily="34" charset="0"/>
              <a:buChar char="•"/>
            </a:pPr>
            <a:r>
              <a:rPr lang="en-US" dirty="0"/>
              <a:t>U</a:t>
            </a:r>
            <a:r>
              <a:rPr lang="en-US" dirty="0" smtClean="0"/>
              <a:t>nintended </a:t>
            </a:r>
            <a:r>
              <a:rPr lang="en-US" dirty="0"/>
              <a:t>human errors </a:t>
            </a:r>
            <a:r>
              <a:rPr lang="en-US" dirty="0" smtClean="0"/>
              <a:t>rise </a:t>
            </a:r>
            <a:r>
              <a:rPr lang="en-US" sz="1500" dirty="0"/>
              <a:t>(</a:t>
            </a:r>
            <a:r>
              <a:rPr lang="en-US" sz="1500" dirty="0" err="1"/>
              <a:t>Driskell</a:t>
            </a:r>
            <a:r>
              <a:rPr lang="en-US" sz="1500" dirty="0"/>
              <a:t> &amp; Salas, 2013; Reason, 1990).  </a:t>
            </a:r>
          </a:p>
          <a:p>
            <a:endParaRPr lang="en-US" dirty="0"/>
          </a:p>
        </p:txBody>
      </p:sp>
      <p:sp>
        <p:nvSpPr>
          <p:cNvPr id="4" name="Rectangle 3"/>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467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Behavioral Responses to Surveillance</a:t>
            </a:r>
            <a:endParaRPr lang="en-US" dirty="0"/>
          </a:p>
        </p:txBody>
      </p:sp>
      <p:sp>
        <p:nvSpPr>
          <p:cNvPr id="3" name="Content Placeholder 2"/>
          <p:cNvSpPr>
            <a:spLocks noGrp="1"/>
          </p:cNvSpPr>
          <p:nvPr>
            <p:ph idx="1"/>
          </p:nvPr>
        </p:nvSpPr>
        <p:spPr/>
        <p:txBody>
          <a:bodyPr>
            <a:normAutofit/>
          </a:bodyPr>
          <a:lstStyle/>
          <a:p>
            <a:r>
              <a:rPr lang="en-US" dirty="0" smtClean="0"/>
              <a:t>Employee Behavioral Responses</a:t>
            </a:r>
            <a:endParaRPr lang="en-US" dirty="0" smtClean="0"/>
          </a:p>
          <a:p>
            <a:pPr marL="457200" indent="-457200">
              <a:buFont typeface="Arial" panose="020B0604020202020204" pitchFamily="34" charset="0"/>
              <a:buChar char="•"/>
            </a:pPr>
            <a:r>
              <a:rPr lang="en-US" dirty="0" smtClean="0"/>
              <a:t>Temporarily increase performance </a:t>
            </a:r>
            <a:r>
              <a:rPr lang="en-US" sz="1600" dirty="0" smtClean="0"/>
              <a:t>(</a:t>
            </a:r>
            <a:r>
              <a:rPr lang="en-US" sz="1600" dirty="0" err="1" smtClean="0"/>
              <a:t>Ariello</a:t>
            </a:r>
            <a:r>
              <a:rPr lang="en-US" sz="1600" dirty="0" smtClean="0"/>
              <a:t>, 1993; Lee &amp; </a:t>
            </a:r>
            <a:r>
              <a:rPr lang="en-US" sz="1600" dirty="0" err="1" smtClean="0"/>
              <a:t>Kleiner</a:t>
            </a:r>
            <a:r>
              <a:rPr lang="en-US" sz="1600" dirty="0" smtClean="0"/>
              <a:t>, 2003)</a:t>
            </a:r>
          </a:p>
          <a:p>
            <a:pPr marL="457200" indent="-457200">
              <a:buFont typeface="Arial" panose="020B0604020202020204" pitchFamily="34" charset="0"/>
              <a:buChar char="•"/>
            </a:pPr>
            <a:r>
              <a:rPr lang="en-US" dirty="0" smtClean="0"/>
              <a:t>Self-</a:t>
            </a:r>
            <a:r>
              <a:rPr lang="en-US" dirty="0"/>
              <a:t>c</a:t>
            </a:r>
            <a:r>
              <a:rPr lang="en-US" dirty="0" smtClean="0"/>
              <a:t>ensoring and “chilling effect” </a:t>
            </a:r>
            <a:r>
              <a:rPr lang="en-US" sz="1600" dirty="0" smtClean="0"/>
              <a:t>(</a:t>
            </a:r>
            <a:r>
              <a:rPr lang="en-US" sz="1600" dirty="0" err="1" smtClean="0"/>
              <a:t>Marder</a:t>
            </a:r>
            <a:r>
              <a:rPr lang="en-US" sz="1600" dirty="0" smtClean="0"/>
              <a:t> et al., 2016; </a:t>
            </a:r>
            <a:r>
              <a:rPr lang="en-US" sz="1600" dirty="0" err="1" smtClean="0"/>
              <a:t>Priks</a:t>
            </a:r>
            <a:r>
              <a:rPr lang="en-US" sz="1600" dirty="0" smtClean="0"/>
              <a:t>, 2015; Richards, 2013)</a:t>
            </a:r>
          </a:p>
          <a:p>
            <a:pPr marL="457200" indent="-457200">
              <a:buFont typeface="Arial" panose="020B0604020202020204" pitchFamily="34" charset="0"/>
              <a:buChar char="•"/>
            </a:pPr>
            <a:r>
              <a:rPr lang="en-US" dirty="0" smtClean="0"/>
              <a:t>Social conformity and reduced autonomy </a:t>
            </a:r>
            <a:r>
              <a:rPr lang="en-US" sz="1600" dirty="0" smtClean="0"/>
              <a:t>(Greenwald, 2014)</a:t>
            </a:r>
          </a:p>
          <a:p>
            <a:r>
              <a:rPr lang="en-US" dirty="0" smtClean="0"/>
              <a:t>Implications for Research</a:t>
            </a:r>
            <a:endParaRPr lang="en-US" dirty="0" smtClean="0"/>
          </a:p>
          <a:p>
            <a:pPr marL="457200" indent="-457200">
              <a:buFont typeface="Arial" panose="020B0604020202020204" pitchFamily="34" charset="0"/>
              <a:buChar char="•"/>
            </a:pPr>
            <a:r>
              <a:rPr lang="en-US" dirty="0" smtClean="0"/>
              <a:t>Restriction of range problem with censoring and </a:t>
            </a:r>
            <a:r>
              <a:rPr lang="en-US" dirty="0" smtClean="0"/>
              <a:t>“chilling effect”</a:t>
            </a:r>
            <a:endParaRPr lang="en-US" dirty="0" smtClean="0"/>
          </a:p>
          <a:p>
            <a:pPr marL="457200" indent="-457200">
              <a:buFont typeface="Arial" panose="020B0604020202020204" pitchFamily="34" charset="0"/>
              <a:buChar char="•"/>
            </a:pPr>
            <a:r>
              <a:rPr lang="en-US" dirty="0" smtClean="0"/>
              <a:t>False-positive baselining with social conformity and </a:t>
            </a:r>
            <a:r>
              <a:rPr lang="en-US" dirty="0" smtClean="0"/>
              <a:t>“chilling effect”</a:t>
            </a:r>
            <a:endParaRPr lang="en-US" dirty="0"/>
          </a:p>
        </p:txBody>
      </p:sp>
      <p:sp>
        <p:nvSpPr>
          <p:cNvPr id="4" name="TextBox 3"/>
          <p:cNvSpPr txBox="1"/>
          <p:nvPr/>
        </p:nvSpPr>
        <p:spPr>
          <a:xfrm>
            <a:off x="8605520" y="6393491"/>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5" name="Rectangle 4"/>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1256830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768" y="2699251"/>
            <a:ext cx="10515600" cy="1325563"/>
          </a:xfrm>
        </p:spPr>
        <p:txBody>
          <a:bodyPr/>
          <a:lstStyle/>
          <a:p>
            <a:r>
              <a:rPr lang="en-US" dirty="0" smtClean="0"/>
              <a:t>Are we creating our own workplace threats?</a:t>
            </a:r>
            <a:endParaRPr lang="en-US" dirty="0"/>
          </a:p>
        </p:txBody>
      </p:sp>
      <p:sp>
        <p:nvSpPr>
          <p:cNvPr id="3" name="TextBox 2"/>
          <p:cNvSpPr txBox="1"/>
          <p:nvPr/>
        </p:nvSpPr>
        <p:spPr>
          <a:xfrm>
            <a:off x="8559800" y="6411779"/>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4" name="Rectangle 3"/>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900604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leading antecedents in workplace violence, crime, etc.?</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Low levels of work engagement </a:t>
            </a:r>
            <a:r>
              <a:rPr lang="en-US" sz="1500" dirty="0" smtClean="0"/>
              <a:t>(Saks, 2006 and 2 other references)</a:t>
            </a:r>
          </a:p>
          <a:p>
            <a:pPr marL="457200" indent="-457200">
              <a:buFont typeface="Arial" panose="020B0604020202020204" pitchFamily="34" charset="0"/>
              <a:buChar char="•"/>
            </a:pPr>
            <a:r>
              <a:rPr lang="en-US" dirty="0" smtClean="0"/>
              <a:t>Lack of worker autonomy </a:t>
            </a:r>
            <a:r>
              <a:rPr lang="en-US" sz="1500" dirty="0" smtClean="0"/>
              <a:t>(Baard, Deci &amp; Ryan, 2004; Gagne &amp; Deci, 2005)</a:t>
            </a:r>
          </a:p>
          <a:p>
            <a:pPr marL="457200" indent="-457200">
              <a:buFont typeface="Arial" panose="020B0604020202020204" pitchFamily="34" charset="0"/>
              <a:buChar char="•"/>
            </a:pPr>
            <a:r>
              <a:rPr lang="en-US" dirty="0" smtClean="0"/>
              <a:t>Distrust in management </a:t>
            </a:r>
            <a:r>
              <a:rPr lang="en-US" sz="1500" dirty="0" smtClean="0"/>
              <a:t>(</a:t>
            </a:r>
            <a:r>
              <a:rPr lang="en-US" sz="1500" dirty="0" err="1" smtClean="0"/>
              <a:t>Konovsky</a:t>
            </a:r>
            <a:r>
              <a:rPr lang="en-US" sz="1500" dirty="0" smtClean="0"/>
              <a:t> &amp; Pugh, 1994)</a:t>
            </a:r>
          </a:p>
          <a:p>
            <a:pPr marL="457200" indent="-457200">
              <a:buFont typeface="Arial" panose="020B0604020202020204" pitchFamily="34" charset="0"/>
              <a:buChar char="•"/>
            </a:pPr>
            <a:r>
              <a:rPr lang="en-US" dirty="0" smtClean="0"/>
              <a:t>Perceptions of injustice </a:t>
            </a:r>
            <a:r>
              <a:rPr lang="en-US" sz="1500" dirty="0" smtClean="0"/>
              <a:t>(Aquino, Trip &amp; </a:t>
            </a:r>
            <a:r>
              <a:rPr lang="en-US" sz="1500" dirty="0" err="1" smtClean="0"/>
              <a:t>Bies</a:t>
            </a:r>
            <a:r>
              <a:rPr lang="en-US" sz="1500" dirty="0" smtClean="0"/>
              <a:t>, 2001; Greenberg &amp; </a:t>
            </a:r>
            <a:r>
              <a:rPr lang="en-US" sz="1500" dirty="0" err="1" smtClean="0"/>
              <a:t>Alge</a:t>
            </a:r>
            <a:r>
              <a:rPr lang="en-US" sz="1500" dirty="0" smtClean="0"/>
              <a:t>, 1998; and 14 other references)</a:t>
            </a:r>
          </a:p>
          <a:p>
            <a:pPr marL="457200" indent="-457200">
              <a:buFont typeface="Arial" panose="020B0604020202020204" pitchFamily="34" charset="0"/>
              <a:buChar char="•"/>
            </a:pPr>
            <a:r>
              <a:rPr lang="en-US" dirty="0" smtClean="0"/>
              <a:t>Lack of perceived organizational support </a:t>
            </a:r>
            <a:r>
              <a:rPr lang="en-US" sz="1400" dirty="0" smtClean="0"/>
              <a:t>(Abas, Omar, Halim &amp; </a:t>
            </a:r>
            <a:r>
              <a:rPr lang="en-US" sz="1400" dirty="0" err="1" smtClean="0"/>
              <a:t>Hafidz</a:t>
            </a:r>
            <a:r>
              <a:rPr lang="en-US" sz="1400" dirty="0" smtClean="0"/>
              <a:t>, 2015 and ~10 other references)</a:t>
            </a:r>
          </a:p>
          <a:p>
            <a:pPr marL="457200" indent="-457200">
              <a:buFont typeface="Arial" panose="020B0604020202020204" pitchFamily="34" charset="0"/>
              <a:buChar char="•"/>
            </a:pPr>
            <a:r>
              <a:rPr lang="en-US" dirty="0" smtClean="0"/>
              <a:t>Emotional exhaustion </a:t>
            </a:r>
            <a:r>
              <a:rPr lang="en-US" sz="1400" dirty="0" smtClean="0"/>
              <a:t>(</a:t>
            </a:r>
            <a:r>
              <a:rPr lang="en-US" sz="1400" dirty="0" err="1" smtClean="0"/>
              <a:t>Krischer</a:t>
            </a:r>
            <a:r>
              <a:rPr lang="en-US" sz="1400" dirty="0" smtClean="0"/>
              <a:t>, Penney &amp; Hunter, 2010)</a:t>
            </a:r>
          </a:p>
          <a:p>
            <a:pPr marL="457200" indent="-457200">
              <a:buFont typeface="Arial" panose="020B0604020202020204" pitchFamily="34" charset="0"/>
              <a:buChar char="•"/>
            </a:pPr>
            <a:r>
              <a:rPr lang="en-US" dirty="0" smtClean="0"/>
              <a:t>Negative mood generally </a:t>
            </a:r>
            <a:r>
              <a:rPr lang="en-US" sz="1400" dirty="0" smtClean="0"/>
              <a:t>(Bushman, </a:t>
            </a:r>
            <a:r>
              <a:rPr lang="en-US" sz="1400" dirty="0" err="1" smtClean="0"/>
              <a:t>Baumeister</a:t>
            </a:r>
            <a:r>
              <a:rPr lang="en-US" sz="1400" dirty="0" smtClean="0"/>
              <a:t> &amp; Phillips, 2001 and 3 other references)</a:t>
            </a:r>
          </a:p>
          <a:p>
            <a:pPr marL="457200" indent="-457200">
              <a:buFont typeface="Arial" panose="020B0604020202020204" pitchFamily="34" charset="0"/>
              <a:buChar char="•"/>
            </a:pPr>
            <a:r>
              <a:rPr lang="en-US" dirty="0" smtClean="0"/>
              <a:t>Stress </a:t>
            </a:r>
            <a:r>
              <a:rPr lang="en-US" sz="1400" dirty="0" smtClean="0"/>
              <a:t>(</a:t>
            </a:r>
            <a:r>
              <a:rPr lang="en-US" sz="1400" dirty="0" err="1" smtClean="0"/>
              <a:t>Vermunt</a:t>
            </a:r>
            <a:r>
              <a:rPr lang="en-US" sz="1400" dirty="0" smtClean="0"/>
              <a:t> &amp; </a:t>
            </a:r>
            <a:r>
              <a:rPr lang="en-US" sz="1400" dirty="0" err="1" smtClean="0"/>
              <a:t>Steensma</a:t>
            </a:r>
            <a:r>
              <a:rPr lang="en-US" sz="1400" dirty="0" smtClean="0"/>
              <a:t>, 2005)</a:t>
            </a:r>
          </a:p>
          <a:p>
            <a:pPr marL="457200" indent="-457200">
              <a:buFont typeface="Arial" panose="020B0604020202020204" pitchFamily="34" charset="0"/>
              <a:buChar char="•"/>
            </a:pPr>
            <a:r>
              <a:rPr lang="en-US" dirty="0" smtClean="0"/>
              <a:t>Abusive leadership </a:t>
            </a:r>
            <a:r>
              <a:rPr lang="en-US" sz="1400" dirty="0" smtClean="0"/>
              <a:t>(</a:t>
            </a:r>
            <a:r>
              <a:rPr lang="en-US" sz="1400" dirty="0" err="1" smtClean="0"/>
              <a:t>Restubog</a:t>
            </a:r>
            <a:r>
              <a:rPr lang="en-US" sz="1400" dirty="0" smtClean="0"/>
              <a:t> et al., 2011; </a:t>
            </a:r>
            <a:r>
              <a:rPr lang="en-US" sz="1400" dirty="0" err="1" smtClean="0"/>
              <a:t>Shoss</a:t>
            </a:r>
            <a:r>
              <a:rPr lang="en-US" sz="1400" dirty="0" smtClean="0"/>
              <a:t> et al., 2013)</a:t>
            </a:r>
            <a:endParaRPr lang="en-US" sz="1400" dirty="0"/>
          </a:p>
        </p:txBody>
      </p:sp>
      <p:sp>
        <p:nvSpPr>
          <p:cNvPr id="4" name="TextBox 3"/>
          <p:cNvSpPr txBox="1"/>
          <p:nvPr/>
        </p:nvSpPr>
        <p:spPr>
          <a:xfrm>
            <a:off x="8587232" y="6384347"/>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Tree>
    <p:extLst>
      <p:ext uri="{BB962C8B-B14F-4D97-AF65-F5344CB8AC3E}">
        <p14:creationId xmlns:p14="http://schemas.microsoft.com/office/powerpoint/2010/main" val="3413551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Workplace Paradox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0248198"/>
              </p:ext>
            </p:extLst>
          </p:nvPr>
        </p:nvGraphicFramePr>
        <p:xfrm>
          <a:off x="535912" y="898842"/>
          <a:ext cx="10589289" cy="5669280"/>
        </p:xfrm>
        <a:graphic>
          <a:graphicData uri="http://schemas.openxmlformats.org/drawingml/2006/table">
            <a:tbl>
              <a:tblPr firstRow="1" bandRow="1">
                <a:tableStyleId>{5C22544A-7EE6-4342-B048-85BDC9FD1C3A}</a:tableStyleId>
              </a:tblPr>
              <a:tblGrid>
                <a:gridCol w="3529763"/>
                <a:gridCol w="3529763"/>
                <a:gridCol w="3529763"/>
              </a:tblGrid>
              <a:tr h="553715">
                <a:tc>
                  <a:txBody>
                    <a:bodyPr/>
                    <a:lstStyle/>
                    <a:p>
                      <a:r>
                        <a:rPr lang="en-US" dirty="0" smtClean="0"/>
                        <a:t>What draws</a:t>
                      </a:r>
                      <a:r>
                        <a:rPr lang="en-US" baseline="0" dirty="0" smtClean="0"/>
                        <a:t> employees to the work?</a:t>
                      </a:r>
                      <a:endParaRPr lang="en-US" dirty="0"/>
                    </a:p>
                  </a:txBody>
                  <a:tcPr/>
                </a:tc>
                <a:tc>
                  <a:txBody>
                    <a:bodyPr/>
                    <a:lstStyle/>
                    <a:p>
                      <a:r>
                        <a:rPr lang="en-US" dirty="0" smtClean="0"/>
                        <a:t>What’s it like in the</a:t>
                      </a:r>
                      <a:r>
                        <a:rPr lang="en-US" baseline="0" dirty="0" smtClean="0"/>
                        <a:t> workplace environment? </a:t>
                      </a:r>
                      <a:endParaRPr lang="en-US" dirty="0"/>
                    </a:p>
                  </a:txBody>
                  <a:tcPr/>
                </a:tc>
                <a:tc>
                  <a:txBody>
                    <a:bodyPr/>
                    <a:lstStyle/>
                    <a:p>
                      <a:r>
                        <a:rPr lang="en-US" dirty="0" smtClean="0"/>
                        <a:t>Antecedents</a:t>
                      </a:r>
                      <a:r>
                        <a:rPr lang="en-US" baseline="0" dirty="0" smtClean="0"/>
                        <a:t> to workplace threat</a:t>
                      </a:r>
                      <a:endParaRPr lang="en-US" dirty="0"/>
                    </a:p>
                  </a:txBody>
                  <a:tcPr/>
                </a:tc>
              </a:tr>
              <a:tr h="1265634">
                <a:tc>
                  <a:txBody>
                    <a:bodyPr/>
                    <a:lstStyle/>
                    <a:p>
                      <a:pPr marL="457200" indent="-457200">
                        <a:buFont typeface="+mj-lt"/>
                        <a:buAutoNum type="arabicPeriod"/>
                      </a:pPr>
                      <a:r>
                        <a:rPr lang="en-US" dirty="0" smtClean="0"/>
                        <a:t>Work-life balance</a:t>
                      </a:r>
                    </a:p>
                    <a:p>
                      <a:pPr marL="457200" indent="-457200">
                        <a:buFont typeface="+mj-lt"/>
                        <a:buAutoNum type="arabicPeriod"/>
                      </a:pPr>
                      <a:r>
                        <a:rPr lang="en-US" dirty="0" smtClean="0"/>
                        <a:t>Autonomy</a:t>
                      </a:r>
                    </a:p>
                    <a:p>
                      <a:pPr marL="457200" indent="-457200">
                        <a:buFont typeface="+mj-lt"/>
                        <a:buAutoNum type="arabicPeriod"/>
                      </a:pPr>
                      <a:r>
                        <a:rPr lang="en-US" dirty="0" smtClean="0"/>
                        <a:t>Rewarding work that challenges technical competence</a:t>
                      </a:r>
                    </a:p>
                    <a:p>
                      <a:pPr marL="457200" indent="-457200">
                        <a:buFont typeface="+mj-lt"/>
                        <a:buAutoNum type="arabicPeriod"/>
                      </a:pPr>
                      <a:r>
                        <a:rPr lang="en-US" dirty="0" smtClean="0"/>
                        <a:t>High-quality work that is appreciated by sponsor</a:t>
                      </a:r>
                    </a:p>
                    <a:p>
                      <a:pPr marL="457200" indent="-457200">
                        <a:buFont typeface="+mj-lt"/>
                        <a:buAutoNum type="arabicPeriod"/>
                      </a:pPr>
                      <a:r>
                        <a:rPr lang="en-US" dirty="0" smtClean="0"/>
                        <a:t>Appropriate performance metrics</a:t>
                      </a:r>
                    </a:p>
                    <a:p>
                      <a:pPr marL="457200" indent="-457200">
                        <a:buFont typeface="+mj-lt"/>
                        <a:buAutoNum type="arabicPeriod"/>
                      </a:pPr>
                      <a:r>
                        <a:rPr lang="en-US" dirty="0" smtClean="0"/>
                        <a:t>Allow for expertise development</a:t>
                      </a:r>
                    </a:p>
                    <a:p>
                      <a:pPr marL="457200" indent="-457200">
                        <a:buFont typeface="+mj-lt"/>
                        <a:buAutoNum type="arabicPeriod"/>
                      </a:pPr>
                      <a:r>
                        <a:rPr lang="en-US" dirty="0" smtClean="0"/>
                        <a:t>Minimize time pressure when high quality is required</a:t>
                      </a:r>
                    </a:p>
                    <a:p>
                      <a:pPr marL="457200" indent="-457200">
                        <a:buFont typeface="+mj-lt"/>
                        <a:buAutoNum type="arabicPeriod"/>
                      </a:pPr>
                      <a:r>
                        <a:rPr lang="en-US" dirty="0" smtClean="0"/>
                        <a:t>Desire for large blocks of time to work uninterrupted</a:t>
                      </a:r>
                    </a:p>
                    <a:p>
                      <a:endParaRPr lang="en-US" dirty="0"/>
                    </a:p>
                  </a:txBody>
                  <a:tcPr/>
                </a:tc>
                <a:tc>
                  <a:txBody>
                    <a:bodyPr/>
                    <a:lstStyle/>
                    <a:p>
                      <a:pPr marL="342900" indent="-342900">
                        <a:buAutoNum type="arabicPeriod"/>
                      </a:pPr>
                      <a:r>
                        <a:rPr lang="en-US" dirty="0" smtClean="0"/>
                        <a:t>Isolation</a:t>
                      </a:r>
                      <a:r>
                        <a:rPr lang="en-US" baseline="0" dirty="0" smtClean="0"/>
                        <a:t> and reduced socialization</a:t>
                      </a:r>
                      <a:endParaRPr lang="en-US" dirty="0" smtClean="0"/>
                    </a:p>
                    <a:p>
                      <a:pPr marL="342900" indent="-342900">
                        <a:buAutoNum type="arabicPeriod"/>
                      </a:pPr>
                      <a:r>
                        <a:rPr lang="en-US" dirty="0" smtClean="0"/>
                        <a:t>Reality/virtual</a:t>
                      </a:r>
                      <a:r>
                        <a:rPr lang="en-US" baseline="0" dirty="0" smtClean="0"/>
                        <a:t> reality conflation</a:t>
                      </a:r>
                      <a:endParaRPr lang="en-US" dirty="0" smtClean="0"/>
                    </a:p>
                    <a:p>
                      <a:pPr marL="342900" indent="-342900">
                        <a:buAutoNum type="arabicPeriod"/>
                      </a:pPr>
                      <a:r>
                        <a:rPr lang="en-US" dirty="0" smtClean="0"/>
                        <a:t>Poor</a:t>
                      </a:r>
                      <a:r>
                        <a:rPr lang="en-US" baseline="0" dirty="0" smtClean="0"/>
                        <a:t> work performance</a:t>
                      </a:r>
                    </a:p>
                    <a:p>
                      <a:pPr marL="342900" indent="-342900">
                        <a:buAutoNum type="arabicPeriod"/>
                      </a:pPr>
                      <a:r>
                        <a:rPr lang="en-US" baseline="0" dirty="0" smtClean="0"/>
                        <a:t>Little time for deep thinking</a:t>
                      </a:r>
                    </a:p>
                    <a:p>
                      <a:pPr marL="342900" indent="-342900">
                        <a:buAutoNum type="arabicPeriod"/>
                      </a:pPr>
                      <a:r>
                        <a:rPr lang="en-US" baseline="0" dirty="0" smtClean="0"/>
                        <a:t>Time lost due to task re-engagement</a:t>
                      </a:r>
                    </a:p>
                    <a:p>
                      <a:pPr marL="342900" indent="-342900">
                        <a:buAutoNum type="arabicPeriod"/>
                      </a:pPr>
                      <a:r>
                        <a:rPr lang="en-US" baseline="0" dirty="0" smtClean="0"/>
                        <a:t>Depression, anxiety, loneliness, etc.</a:t>
                      </a:r>
                    </a:p>
                    <a:p>
                      <a:pPr marL="342900" indent="-342900">
                        <a:buAutoNum type="arabicPeriod"/>
                      </a:pPr>
                      <a:r>
                        <a:rPr lang="en-US" baseline="0" dirty="0" smtClean="0"/>
                        <a:t>Lack of autonomy</a:t>
                      </a:r>
                    </a:p>
                    <a:p>
                      <a:pPr marL="342900" indent="-342900">
                        <a:buAutoNum type="arabicPeriod"/>
                      </a:pPr>
                      <a:r>
                        <a:rPr lang="en-US" dirty="0" smtClean="0"/>
                        <a:t>Fear</a:t>
                      </a:r>
                    </a:p>
                    <a:p>
                      <a:pPr marL="342900" indent="-342900">
                        <a:buAutoNum type="arabicPeriod"/>
                      </a:pPr>
                      <a:r>
                        <a:rPr lang="en-US" dirty="0" smtClean="0"/>
                        <a:t>Distrust in management</a:t>
                      </a:r>
                    </a:p>
                    <a:p>
                      <a:pPr marL="342900" indent="-342900">
                        <a:buAutoNum type="arabicPeriod"/>
                      </a:pPr>
                      <a:r>
                        <a:rPr lang="en-US" dirty="0" smtClean="0"/>
                        <a:t>Perceived injustice</a:t>
                      </a:r>
                    </a:p>
                    <a:p>
                      <a:pPr marL="342900" indent="-342900">
                        <a:buAutoNum type="arabicPeriod"/>
                      </a:pPr>
                      <a:r>
                        <a:rPr lang="en-US" dirty="0" smtClean="0"/>
                        <a:t>Censorship</a:t>
                      </a:r>
                    </a:p>
                    <a:p>
                      <a:pPr marL="342900" indent="-342900">
                        <a:buAutoNum type="arabicPeriod"/>
                      </a:pPr>
                      <a:r>
                        <a:rPr lang="en-US" dirty="0" smtClean="0"/>
                        <a:t>Rigid</a:t>
                      </a:r>
                      <a:r>
                        <a:rPr lang="en-US" baseline="0" dirty="0" smtClean="0"/>
                        <a:t> work schedule</a:t>
                      </a:r>
                    </a:p>
                    <a:p>
                      <a:pPr marL="342900" indent="-342900">
                        <a:buAutoNum type="arabicPeriod"/>
                      </a:pPr>
                      <a:r>
                        <a:rPr lang="en-US" baseline="0" dirty="0" smtClean="0"/>
                        <a:t>Management stresses quantity over quality</a:t>
                      </a:r>
                      <a:endParaRPr lang="en-US" dirty="0" smtClean="0"/>
                    </a:p>
                    <a:p>
                      <a:pPr marL="0" indent="0">
                        <a:buNone/>
                      </a:pPr>
                      <a:endParaRPr lang="en-US" dirty="0"/>
                    </a:p>
                  </a:txBody>
                  <a:tcPr/>
                </a:tc>
                <a:tc>
                  <a:txBody>
                    <a:bodyPr/>
                    <a:lstStyle/>
                    <a:p>
                      <a:pPr marL="457200" indent="-457200">
                        <a:buFont typeface="+mj-lt"/>
                        <a:buAutoNum type="arabicPeriod"/>
                      </a:pPr>
                      <a:r>
                        <a:rPr lang="en-US" dirty="0" smtClean="0"/>
                        <a:t>Low levels of work engagement</a:t>
                      </a:r>
                    </a:p>
                    <a:p>
                      <a:pPr marL="457200" indent="-457200">
                        <a:buFont typeface="+mj-lt"/>
                        <a:buAutoNum type="arabicPeriod"/>
                      </a:pPr>
                      <a:r>
                        <a:rPr lang="en-US" dirty="0" smtClean="0"/>
                        <a:t>Lack of worker autonomy </a:t>
                      </a:r>
                      <a:endParaRPr lang="en-US" sz="1100" dirty="0" smtClean="0"/>
                    </a:p>
                    <a:p>
                      <a:pPr marL="457200" indent="-457200">
                        <a:buFont typeface="+mj-lt"/>
                        <a:buAutoNum type="arabicPeriod"/>
                      </a:pPr>
                      <a:r>
                        <a:rPr lang="en-US" dirty="0" smtClean="0"/>
                        <a:t>Distrust in management Perceptions of injustice </a:t>
                      </a:r>
                    </a:p>
                    <a:p>
                      <a:pPr marL="457200" indent="-457200">
                        <a:buFont typeface="+mj-lt"/>
                        <a:buAutoNum type="arabicPeriod"/>
                      </a:pPr>
                      <a:r>
                        <a:rPr lang="en-US" dirty="0" smtClean="0"/>
                        <a:t>Lack of perceived organizational support </a:t>
                      </a:r>
                      <a:endParaRPr lang="en-US" sz="1050" dirty="0" smtClean="0"/>
                    </a:p>
                    <a:p>
                      <a:pPr marL="457200" indent="-457200">
                        <a:buFont typeface="+mj-lt"/>
                        <a:buAutoNum type="arabicPeriod"/>
                      </a:pPr>
                      <a:r>
                        <a:rPr lang="en-US" dirty="0" smtClean="0"/>
                        <a:t>Emotional exhaustion </a:t>
                      </a:r>
                    </a:p>
                    <a:p>
                      <a:pPr marL="457200" indent="-457200">
                        <a:buFont typeface="+mj-lt"/>
                        <a:buAutoNum type="arabicPeriod"/>
                      </a:pPr>
                      <a:r>
                        <a:rPr lang="en-US" dirty="0" smtClean="0"/>
                        <a:t>Negative mood generally Stress </a:t>
                      </a:r>
                    </a:p>
                    <a:p>
                      <a:pPr marL="457200" indent="-457200">
                        <a:buFont typeface="+mj-lt"/>
                        <a:buAutoNum type="arabicPeriod"/>
                      </a:pPr>
                      <a:r>
                        <a:rPr lang="en-US" dirty="0" smtClean="0"/>
                        <a:t>Abusive leadership </a:t>
                      </a:r>
                      <a:endParaRPr lang="en-US" dirty="0"/>
                    </a:p>
                  </a:txBody>
                  <a:tcPr/>
                </a:tc>
              </a:tr>
            </a:tbl>
          </a:graphicData>
        </a:graphic>
      </p:graphicFrame>
      <p:sp>
        <p:nvSpPr>
          <p:cNvPr id="5" name="Rectangle 4"/>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
        <p:nvSpPr>
          <p:cNvPr id="3" name="Rectangle 2"/>
          <p:cNvSpPr/>
          <p:nvPr/>
        </p:nvSpPr>
        <p:spPr>
          <a:xfrm>
            <a:off x="991891" y="1844298"/>
            <a:ext cx="1751308" cy="2944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76427" y="4065722"/>
            <a:ext cx="1751308" cy="2944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76462" y="2138766"/>
            <a:ext cx="2691538" cy="2944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1891" y="1551473"/>
            <a:ext cx="1929540" cy="292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76427" y="5415717"/>
            <a:ext cx="1929540" cy="292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91891" y="2138766"/>
            <a:ext cx="2588217" cy="14025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73844" y="5713970"/>
            <a:ext cx="2988590" cy="6015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2851688" y="3781586"/>
            <a:ext cx="1418095" cy="148783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114800" y="5129939"/>
            <a:ext cx="116237" cy="65092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51688" y="3781586"/>
            <a:ext cx="1317356" cy="192695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75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8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28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28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10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27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29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anim calcmode="lin" valueType="num">
                                      <p:cBhvr>
                                        <p:cTn id="32" dur="2000" fill="hold"/>
                                        <p:tgtEl>
                                          <p:spTgt spid="11"/>
                                        </p:tgtEl>
                                        <p:attrNameLst>
                                          <p:attrName>ppt_w</p:attrName>
                                        </p:attrNameLst>
                                      </p:cBhvr>
                                      <p:tavLst>
                                        <p:tav tm="0" fmla="#ppt_w*sin(2.5*pi*$)">
                                          <p:val>
                                            <p:fltVal val="0"/>
                                          </p:val>
                                        </p:tav>
                                        <p:tav tm="100000">
                                          <p:val>
                                            <p:fltVal val="1"/>
                                          </p:val>
                                        </p:tav>
                                      </p:tavLst>
                                    </p:anim>
                                    <p:anim calcmode="lin" valueType="num">
                                      <p:cBhvr>
                                        <p:cTn id="33"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53"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768" y="2699251"/>
            <a:ext cx="10515600" cy="1325563"/>
          </a:xfrm>
        </p:spPr>
        <p:txBody>
          <a:bodyPr>
            <a:normAutofit fontScale="90000"/>
          </a:bodyPr>
          <a:lstStyle/>
          <a:p>
            <a:r>
              <a:rPr lang="en-US" dirty="0" smtClean="0"/>
              <a:t>Are we creating our own workplace threats</a:t>
            </a:r>
            <a:r>
              <a:rPr lang="en-US" dirty="0" smtClean="0"/>
              <a:t>?</a:t>
            </a:r>
            <a:br>
              <a:rPr lang="en-US" dirty="0" smtClean="0"/>
            </a:br>
            <a:r>
              <a:rPr lang="en-US" dirty="0"/>
              <a:t/>
            </a:r>
            <a:br>
              <a:rPr lang="en-US" dirty="0"/>
            </a:br>
            <a:r>
              <a:rPr lang="en-US" dirty="0" smtClean="0"/>
              <a:t/>
            </a:r>
            <a:br>
              <a:rPr lang="en-US" dirty="0" smtClean="0"/>
            </a:br>
            <a:r>
              <a:rPr lang="en-US" dirty="0"/>
              <a:t/>
            </a:r>
            <a:br>
              <a:rPr lang="en-US" dirty="0"/>
            </a:br>
            <a:r>
              <a:rPr lang="en-US" dirty="0" smtClean="0"/>
              <a:t>Thank you!</a:t>
            </a:r>
            <a:endParaRPr lang="en-US" dirty="0"/>
          </a:p>
        </p:txBody>
      </p:sp>
      <p:sp>
        <p:nvSpPr>
          <p:cNvPr id="3" name="TextBox 2"/>
          <p:cNvSpPr txBox="1"/>
          <p:nvPr/>
        </p:nvSpPr>
        <p:spPr>
          <a:xfrm>
            <a:off x="8559800" y="6411779"/>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4" name="Rectangle 3"/>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41260651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6502400" y="6411779"/>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Tree>
    <p:extLst>
      <p:ext uri="{BB962C8B-B14F-4D97-AF65-F5344CB8AC3E}">
        <p14:creationId xmlns:p14="http://schemas.microsoft.com/office/powerpoint/2010/main" val="3185816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research say about work tasking</a:t>
            </a:r>
            <a:endParaRPr lang="en-US" dirty="0"/>
          </a:p>
        </p:txBody>
      </p:sp>
      <p:sp>
        <p:nvSpPr>
          <p:cNvPr id="3" name="Content Placeholder 2"/>
          <p:cNvSpPr>
            <a:spLocks noGrp="1"/>
          </p:cNvSpPr>
          <p:nvPr>
            <p:ph idx="1"/>
          </p:nvPr>
        </p:nvSpPr>
        <p:spPr/>
        <p:txBody>
          <a:bodyPr>
            <a:normAutofit/>
          </a:bodyPr>
          <a:lstStyle/>
          <a:p>
            <a:pPr lvl="1"/>
            <a:endParaRPr lang="en-US" dirty="0" smtClean="0"/>
          </a:p>
          <a:p>
            <a:r>
              <a:rPr lang="en-US" dirty="0" smtClean="0"/>
              <a:t>Team collaboration uses and outcomes</a:t>
            </a:r>
          </a:p>
          <a:p>
            <a:pPr lvl="1"/>
            <a:r>
              <a:rPr lang="en-US" dirty="0" smtClean="0"/>
              <a:t>Video conferencing -in person is better at planning and info exchange </a:t>
            </a:r>
            <a:r>
              <a:rPr lang="en-US" sz="1400" dirty="0" smtClean="0"/>
              <a:t>(</a:t>
            </a:r>
            <a:r>
              <a:rPr lang="en-US" sz="1400" dirty="0" err="1" smtClean="0"/>
              <a:t>DeMeyer</a:t>
            </a:r>
            <a:r>
              <a:rPr lang="en-US" sz="1400" dirty="0" smtClean="0"/>
              <a:t>, 1991; </a:t>
            </a:r>
            <a:r>
              <a:rPr lang="en-US" sz="1400" dirty="0" err="1" smtClean="0"/>
              <a:t>Galegher</a:t>
            </a:r>
            <a:r>
              <a:rPr lang="en-US" sz="1400" dirty="0" smtClean="0"/>
              <a:t> &amp; Kraut, 1994)</a:t>
            </a:r>
          </a:p>
          <a:p>
            <a:pPr lvl="1"/>
            <a:r>
              <a:rPr lang="en-US" dirty="0" smtClean="0"/>
              <a:t>Virtual teams are stymied by virtual meetings in trust, cohesion and job satisfaction but this can be remedied with team training.</a:t>
            </a:r>
          </a:p>
          <a:p>
            <a:pPr lvl="1"/>
            <a:r>
              <a:rPr lang="en-US" dirty="0" smtClean="0"/>
              <a:t>Face to face has more social </a:t>
            </a:r>
            <a:r>
              <a:rPr lang="en-US" dirty="0" err="1" smtClean="0"/>
              <a:t>relationsh</a:t>
            </a:r>
            <a:r>
              <a:rPr lang="en-US" dirty="0" smtClean="0"/>
              <a:t> and team satisfaction </a:t>
            </a:r>
            <a:r>
              <a:rPr lang="en-US" sz="1400" dirty="0" smtClean="0"/>
              <a:t>(</a:t>
            </a:r>
            <a:r>
              <a:rPr lang="en-US" sz="1400" dirty="0" err="1" smtClean="0"/>
              <a:t>Warkentin</a:t>
            </a:r>
            <a:r>
              <a:rPr lang="en-US" sz="1400" dirty="0" smtClean="0"/>
              <a:t> et al., 1997) </a:t>
            </a:r>
            <a:r>
              <a:rPr lang="en-US" dirty="0" smtClean="0"/>
              <a:t>but in some studies, this wasn’t the case and often offset by heterogeneous gender composition </a:t>
            </a:r>
            <a:r>
              <a:rPr lang="en-US" sz="1400" dirty="0" smtClean="0"/>
              <a:t>(</a:t>
            </a:r>
            <a:r>
              <a:rPr lang="en-US" sz="1400" dirty="0" err="1" smtClean="0"/>
              <a:t>dePillis</a:t>
            </a:r>
            <a:r>
              <a:rPr lang="en-US" sz="1400" dirty="0" smtClean="0"/>
              <a:t> &amp; </a:t>
            </a:r>
            <a:r>
              <a:rPr lang="en-US" sz="1400" dirty="0" err="1" smtClean="0"/>
              <a:t>Furumo</a:t>
            </a:r>
            <a:r>
              <a:rPr lang="en-US" sz="1400" dirty="0" smtClean="0"/>
              <a:t>, 2006)</a:t>
            </a:r>
          </a:p>
          <a:p>
            <a:endParaRPr lang="en-US" dirty="0" smtClean="0"/>
          </a:p>
          <a:p>
            <a:endParaRPr lang="en-US" dirty="0"/>
          </a:p>
        </p:txBody>
      </p:sp>
      <p:sp>
        <p:nvSpPr>
          <p:cNvPr id="4" name="TextBox 3"/>
          <p:cNvSpPr txBox="1"/>
          <p:nvPr/>
        </p:nvSpPr>
        <p:spPr>
          <a:xfrm>
            <a:off x="8486648" y="6402635"/>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Tree>
    <p:extLst>
      <p:ext uri="{BB962C8B-B14F-4D97-AF65-F5344CB8AC3E}">
        <p14:creationId xmlns:p14="http://schemas.microsoft.com/office/powerpoint/2010/main" val="1982721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antecedents of the problem</a:t>
            </a:r>
            <a:endParaRPr lang="en-US" dirty="0"/>
          </a:p>
        </p:txBody>
      </p:sp>
      <p:sp>
        <p:nvSpPr>
          <p:cNvPr id="3" name="Content Placeholder 2"/>
          <p:cNvSpPr>
            <a:spLocks noGrp="1"/>
          </p:cNvSpPr>
          <p:nvPr>
            <p:ph idx="1"/>
          </p:nvPr>
        </p:nvSpPr>
        <p:spPr/>
        <p:txBody>
          <a:bodyPr/>
          <a:lstStyle/>
          <a:p>
            <a:pPr marL="457200" indent="-457200">
              <a:spcAft>
                <a:spcPts val="1200"/>
              </a:spcAft>
              <a:buFont typeface="Arial" panose="020B0604020202020204" pitchFamily="34" charset="0"/>
              <a:buChar char="•"/>
            </a:pPr>
            <a:r>
              <a:rPr lang="en-US" dirty="0" smtClean="0"/>
              <a:t>Underlying digital addictions</a:t>
            </a:r>
          </a:p>
          <a:p>
            <a:pPr marL="457200" indent="-457200">
              <a:spcAft>
                <a:spcPts val="1200"/>
              </a:spcAft>
              <a:buFont typeface="Arial" panose="020B0604020202020204" pitchFamily="34" charset="0"/>
              <a:buChar char="•"/>
            </a:pPr>
            <a:r>
              <a:rPr lang="en-US" dirty="0" smtClean="0"/>
              <a:t>Increase in quantity of workplace distractions</a:t>
            </a:r>
          </a:p>
          <a:p>
            <a:pPr marL="457200" indent="-457200">
              <a:spcAft>
                <a:spcPts val="1200"/>
              </a:spcAft>
              <a:buFont typeface="Arial" panose="020B0604020202020204" pitchFamily="34" charset="0"/>
              <a:buChar char="•"/>
            </a:pPr>
            <a:r>
              <a:rPr lang="en-US" dirty="0" smtClean="0"/>
              <a:t>Increased surveillance </a:t>
            </a:r>
            <a:endParaRPr lang="en-US" dirty="0"/>
          </a:p>
        </p:txBody>
      </p:sp>
      <p:sp>
        <p:nvSpPr>
          <p:cNvPr id="4" name="TextBox 3"/>
          <p:cNvSpPr txBox="1"/>
          <p:nvPr/>
        </p:nvSpPr>
        <p:spPr>
          <a:xfrm>
            <a:off x="8495792" y="6393491"/>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7" name="Rectangle 6"/>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2009716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471" y="2740856"/>
            <a:ext cx="10515600" cy="1325563"/>
          </a:xfrm>
        </p:spPr>
        <p:txBody>
          <a:bodyPr/>
          <a:lstStyle/>
          <a:p>
            <a:r>
              <a:rPr lang="en-US" dirty="0" smtClean="0"/>
              <a:t>Underlying digital </a:t>
            </a:r>
            <a:r>
              <a:rPr lang="en-US" dirty="0"/>
              <a:t>a</a:t>
            </a:r>
            <a:r>
              <a:rPr lang="en-US" dirty="0" smtClean="0"/>
              <a:t>ddictions</a:t>
            </a:r>
            <a:endParaRPr lang="en-US" dirty="0"/>
          </a:p>
        </p:txBody>
      </p:sp>
      <p:sp>
        <p:nvSpPr>
          <p:cNvPr id="3" name="TextBox 2"/>
          <p:cNvSpPr txBox="1"/>
          <p:nvPr/>
        </p:nvSpPr>
        <p:spPr>
          <a:xfrm>
            <a:off x="8495792" y="6402635"/>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pic>
        <p:nvPicPr>
          <p:cNvPr id="4" name="Picture 3"/>
          <p:cNvPicPr>
            <a:picLocks noChangeAspect="1"/>
          </p:cNvPicPr>
          <p:nvPr/>
        </p:nvPicPr>
        <p:blipFill>
          <a:blip r:embed="rId3"/>
          <a:stretch>
            <a:fillRect/>
          </a:stretch>
        </p:blipFill>
        <p:spPr>
          <a:xfrm>
            <a:off x="596348" y="686096"/>
            <a:ext cx="9641371" cy="5292871"/>
          </a:xfrm>
          <a:prstGeom prst="rect">
            <a:avLst/>
          </a:prstGeom>
        </p:spPr>
      </p:pic>
      <p:sp>
        <p:nvSpPr>
          <p:cNvPr id="5" name="Oval 4"/>
          <p:cNvSpPr/>
          <p:nvPr/>
        </p:nvSpPr>
        <p:spPr>
          <a:xfrm>
            <a:off x="596348" y="4943475"/>
            <a:ext cx="460927"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96348" y="3403637"/>
            <a:ext cx="460927"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6348" y="2808908"/>
            <a:ext cx="460927"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6348" y="2214179"/>
            <a:ext cx="460927"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6348" y="1619450"/>
            <a:ext cx="460927"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6348" y="1024721"/>
            <a:ext cx="460927"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20286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1998</a:t>
            </a:r>
            <a:endParaRPr lang="en-US" dirty="0"/>
          </a:p>
        </p:txBody>
      </p:sp>
      <p:pic>
        <p:nvPicPr>
          <p:cNvPr id="4" name="Content Placeholder 3"/>
          <p:cNvPicPr>
            <a:picLocks noGrp="1" noChangeAspect="1"/>
          </p:cNvPicPr>
          <p:nvPr>
            <p:ph idx="1"/>
          </p:nvPr>
        </p:nvPicPr>
        <p:blipFill>
          <a:blip r:embed="rId2"/>
          <a:stretch>
            <a:fillRect/>
          </a:stretch>
        </p:blipFill>
        <p:spPr>
          <a:xfrm>
            <a:off x="2921000" y="1640681"/>
            <a:ext cx="6324600" cy="3895725"/>
          </a:xfrm>
          <a:prstGeom prst="rect">
            <a:avLst/>
          </a:prstGeom>
        </p:spPr>
      </p:pic>
      <p:sp>
        <p:nvSpPr>
          <p:cNvPr id="5" name="Rectangle 4"/>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1005389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119" y="2538235"/>
            <a:ext cx="10132088" cy="669854"/>
          </a:xfrm>
        </p:spPr>
        <p:txBody>
          <a:bodyPr>
            <a:normAutofit fontScale="90000"/>
          </a:bodyPr>
          <a:lstStyle/>
          <a:p>
            <a:r>
              <a:rPr lang="en-US" dirty="0" smtClean="0"/>
              <a:t>Timeline of Onset of Digital Age and Respective Effects</a:t>
            </a:r>
            <a:endParaRPr lang="en-US" dirty="0"/>
          </a:p>
        </p:txBody>
      </p:sp>
    </p:spTree>
    <p:extLst>
      <p:ext uri="{BB962C8B-B14F-4D97-AF65-F5344CB8AC3E}">
        <p14:creationId xmlns:p14="http://schemas.microsoft.com/office/powerpoint/2010/main" val="4074740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1960-1980</a:t>
            </a:r>
            <a:endParaRPr lang="en-US" dirty="0"/>
          </a:p>
        </p:txBody>
      </p:sp>
      <p:cxnSp>
        <p:nvCxnSpPr>
          <p:cNvPr id="5" name="Straight Arrow Connector 4"/>
          <p:cNvCxnSpPr/>
          <p:nvPr/>
        </p:nvCxnSpPr>
        <p:spPr>
          <a:xfrm flipV="1">
            <a:off x="310896" y="5056632"/>
            <a:ext cx="11475720" cy="457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43600" y="4798016"/>
            <a:ext cx="0" cy="517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811256" y="4855464"/>
            <a:ext cx="0" cy="517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1752" y="4843736"/>
            <a:ext cx="0" cy="517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30934" y="5372695"/>
            <a:ext cx="484632" cy="261610"/>
          </a:xfrm>
          <a:prstGeom prst="rect">
            <a:avLst/>
          </a:prstGeom>
          <a:noFill/>
        </p:spPr>
        <p:txBody>
          <a:bodyPr wrap="square" rtlCol="0">
            <a:spAutoFit/>
          </a:bodyPr>
          <a:lstStyle/>
          <a:p>
            <a:r>
              <a:rPr lang="en-US" sz="1100" dirty="0" smtClean="0"/>
              <a:t>1970</a:t>
            </a:r>
            <a:endParaRPr lang="en-US" sz="1100" dirty="0"/>
          </a:p>
        </p:txBody>
      </p:sp>
      <p:sp>
        <p:nvSpPr>
          <p:cNvPr id="28" name="TextBox 27"/>
          <p:cNvSpPr txBox="1"/>
          <p:nvPr/>
        </p:nvSpPr>
        <p:spPr>
          <a:xfrm>
            <a:off x="10568940" y="5379249"/>
            <a:ext cx="484632" cy="261610"/>
          </a:xfrm>
          <a:prstGeom prst="rect">
            <a:avLst/>
          </a:prstGeom>
          <a:noFill/>
        </p:spPr>
        <p:txBody>
          <a:bodyPr wrap="square" rtlCol="0">
            <a:spAutoFit/>
          </a:bodyPr>
          <a:lstStyle/>
          <a:p>
            <a:r>
              <a:rPr lang="en-US" sz="1100" dirty="0" smtClean="0"/>
              <a:t>1980</a:t>
            </a:r>
            <a:endParaRPr lang="en-US" sz="1100" dirty="0"/>
          </a:p>
        </p:txBody>
      </p:sp>
      <p:sp>
        <p:nvSpPr>
          <p:cNvPr id="33" name="TextBox 32"/>
          <p:cNvSpPr txBox="1"/>
          <p:nvPr/>
        </p:nvSpPr>
        <p:spPr>
          <a:xfrm>
            <a:off x="59436" y="5416578"/>
            <a:ext cx="484632" cy="261610"/>
          </a:xfrm>
          <a:prstGeom prst="rect">
            <a:avLst/>
          </a:prstGeom>
          <a:noFill/>
        </p:spPr>
        <p:txBody>
          <a:bodyPr wrap="square" rtlCol="0">
            <a:spAutoFit/>
          </a:bodyPr>
          <a:lstStyle/>
          <a:p>
            <a:r>
              <a:rPr lang="en-US" sz="1100" dirty="0" smtClean="0"/>
              <a:t>1960</a:t>
            </a:r>
            <a:endParaRPr lang="en-US" sz="1100" dirty="0"/>
          </a:p>
        </p:txBody>
      </p:sp>
      <p:sp>
        <p:nvSpPr>
          <p:cNvPr id="38" name="Line Callout 1 37"/>
          <p:cNvSpPr/>
          <p:nvPr/>
        </p:nvSpPr>
        <p:spPr>
          <a:xfrm>
            <a:off x="3644130" y="1445245"/>
            <a:ext cx="2404626" cy="1011039"/>
          </a:xfrm>
          <a:prstGeom prst="borderCallout1">
            <a:avLst>
              <a:gd name="adj1" fmla="val 18750"/>
              <a:gd name="adj2" fmla="val -8333"/>
              <a:gd name="adj3" fmla="val 358338"/>
              <a:gd name="adj4" fmla="val -4972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1962, the first game </a:t>
            </a:r>
            <a:r>
              <a:rPr lang="en-US" sz="1600" dirty="0" err="1" smtClean="0">
                <a:solidFill>
                  <a:schemeClr val="tx1"/>
                </a:solidFill>
              </a:rPr>
              <a:t>Spacewars</a:t>
            </a:r>
            <a:r>
              <a:rPr lang="en-US" sz="1600" dirty="0" smtClean="0">
                <a:solidFill>
                  <a:schemeClr val="tx1"/>
                </a:solidFill>
              </a:rPr>
              <a:t>. (Friedman, 1995)</a:t>
            </a:r>
          </a:p>
        </p:txBody>
      </p:sp>
      <p:sp>
        <p:nvSpPr>
          <p:cNvPr id="40" name="Line Callout 1 39"/>
          <p:cNvSpPr/>
          <p:nvPr/>
        </p:nvSpPr>
        <p:spPr>
          <a:xfrm>
            <a:off x="6565859" y="2482982"/>
            <a:ext cx="2946773" cy="1170858"/>
          </a:xfrm>
          <a:prstGeom prst="borderCallout1">
            <a:avLst>
              <a:gd name="adj1" fmla="val 18750"/>
              <a:gd name="adj2" fmla="val -8333"/>
              <a:gd name="adj3" fmla="val 217931"/>
              <a:gd name="adj4" fmla="val 24038"/>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1973 Xerox’s Personal computer is born followed by Apple (1976 Apple II) and IBM PC. Xerox’s first personal computer commercially available in 1979 (Smith &amp; Alexander, 1999)</a:t>
            </a:r>
            <a:endParaRPr lang="en-US" sz="2400" dirty="0">
              <a:solidFill>
                <a:schemeClr val="tx1"/>
              </a:solidFill>
            </a:endParaRPr>
          </a:p>
        </p:txBody>
      </p:sp>
      <p:sp>
        <p:nvSpPr>
          <p:cNvPr id="41" name="Line Callout 1 40"/>
          <p:cNvSpPr/>
          <p:nvPr/>
        </p:nvSpPr>
        <p:spPr>
          <a:xfrm>
            <a:off x="10219693" y="2848871"/>
            <a:ext cx="1826214" cy="706419"/>
          </a:xfrm>
          <a:prstGeom prst="borderCallout1">
            <a:avLst>
              <a:gd name="adj1" fmla="val 18750"/>
              <a:gd name="adj2" fmla="val -8333"/>
              <a:gd name="adj3" fmla="val 297209"/>
              <a:gd name="adj4" fmla="val -1639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Game design became a field of study???</a:t>
            </a:r>
            <a:endParaRPr lang="en-US" sz="1400" dirty="0">
              <a:solidFill>
                <a:schemeClr val="tx1"/>
              </a:solidFill>
            </a:endParaRPr>
          </a:p>
        </p:txBody>
      </p:sp>
      <p:sp>
        <p:nvSpPr>
          <p:cNvPr id="45" name="Line Callout 1 44"/>
          <p:cNvSpPr/>
          <p:nvPr/>
        </p:nvSpPr>
        <p:spPr>
          <a:xfrm>
            <a:off x="6388608" y="5424099"/>
            <a:ext cx="1489850" cy="814872"/>
          </a:xfrm>
          <a:prstGeom prst="borderCallout1">
            <a:avLst>
              <a:gd name="adj1" fmla="val 18750"/>
              <a:gd name="adj2" fmla="val -8333"/>
              <a:gd name="adj3" fmla="val -36885"/>
              <a:gd name="adj4" fmla="val -1698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Early 1970s, Birth of the home video arcade (Friedman, 1995)</a:t>
            </a:r>
          </a:p>
        </p:txBody>
      </p:sp>
      <p:sp>
        <p:nvSpPr>
          <p:cNvPr id="47" name="Line Callout 1 46"/>
          <p:cNvSpPr/>
          <p:nvPr/>
        </p:nvSpPr>
        <p:spPr>
          <a:xfrm>
            <a:off x="555739" y="2023451"/>
            <a:ext cx="2404626" cy="1011039"/>
          </a:xfrm>
          <a:prstGeom prst="borderCallout1">
            <a:avLst>
              <a:gd name="adj1" fmla="val 18750"/>
              <a:gd name="adj2" fmla="val -8333"/>
              <a:gd name="adj3" fmla="val 307854"/>
              <a:gd name="adj4" fmla="val -1589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Late 1950s, minicomputers allow for games to be played on computers (Friedman, 1995)</a:t>
            </a:r>
          </a:p>
        </p:txBody>
      </p:sp>
      <p:sp>
        <p:nvSpPr>
          <p:cNvPr id="48" name="Line Callout 1 47"/>
          <p:cNvSpPr/>
          <p:nvPr/>
        </p:nvSpPr>
        <p:spPr>
          <a:xfrm>
            <a:off x="1758052" y="3943772"/>
            <a:ext cx="2192156" cy="911691"/>
          </a:xfrm>
          <a:prstGeom prst="borderCallout1">
            <a:avLst>
              <a:gd name="adj1" fmla="val 18750"/>
              <a:gd name="adj2" fmla="val -8333"/>
              <a:gd name="adj3" fmla="val 124118"/>
              <a:gd name="adj4" fmla="val -17525"/>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1960s chess and other digital games developed; educational and military training gaming also developed (Smith 2009)</a:t>
            </a:r>
            <a:endParaRPr lang="en-US" dirty="0">
              <a:solidFill>
                <a:schemeClr val="tx1"/>
              </a:solidFill>
            </a:endParaRPr>
          </a:p>
        </p:txBody>
      </p:sp>
      <p:sp>
        <p:nvSpPr>
          <p:cNvPr id="49" name="Line Callout 1 48"/>
          <p:cNvSpPr/>
          <p:nvPr/>
        </p:nvSpPr>
        <p:spPr>
          <a:xfrm>
            <a:off x="4305915" y="3218139"/>
            <a:ext cx="1281977" cy="1333055"/>
          </a:xfrm>
          <a:prstGeom prst="borderCallout1">
            <a:avLst>
              <a:gd name="adj1" fmla="val 18750"/>
              <a:gd name="adj2" fmla="val -8333"/>
              <a:gd name="adj3" fmla="val 138527"/>
              <a:gd name="adj4" fmla="val 6063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1969, birth of the internet (</a:t>
            </a:r>
            <a:r>
              <a:rPr lang="en-US" sz="1400" dirty="0" err="1" smtClean="0">
                <a:solidFill>
                  <a:schemeClr val="tx1"/>
                </a:solidFill>
              </a:rPr>
              <a:t>Flisher</a:t>
            </a:r>
            <a:r>
              <a:rPr lang="en-US" sz="1400" dirty="0" smtClean="0">
                <a:solidFill>
                  <a:schemeClr val="tx1"/>
                </a:solidFill>
              </a:rPr>
              <a:t>, 2010)</a:t>
            </a:r>
            <a:endParaRPr lang="en-US" sz="1400" dirty="0">
              <a:solidFill>
                <a:schemeClr val="tx1"/>
              </a:solidFill>
            </a:endParaRPr>
          </a:p>
        </p:txBody>
      </p:sp>
      <p:sp>
        <p:nvSpPr>
          <p:cNvPr id="18" name="TextBox 17"/>
          <p:cNvSpPr txBox="1"/>
          <p:nvPr/>
        </p:nvSpPr>
        <p:spPr>
          <a:xfrm>
            <a:off x="8523224" y="6402635"/>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53" name="Line Callout 1 52"/>
          <p:cNvSpPr/>
          <p:nvPr/>
        </p:nvSpPr>
        <p:spPr>
          <a:xfrm>
            <a:off x="8478774" y="5237980"/>
            <a:ext cx="1489850" cy="1102203"/>
          </a:xfrm>
          <a:prstGeom prst="borderCallout1">
            <a:avLst>
              <a:gd name="adj1" fmla="val 18750"/>
              <a:gd name="adj2" fmla="val -8333"/>
              <a:gd name="adj3" fmla="val -12865"/>
              <a:gd name="adj4" fmla="val -1894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1970s, Reports of the first gaming addictions surfacing in clinical (</a:t>
            </a:r>
            <a:r>
              <a:rPr lang="en-US" sz="1200" dirty="0" err="1" smtClean="0">
                <a:solidFill>
                  <a:schemeClr val="tx1"/>
                </a:solidFill>
              </a:rPr>
              <a:t>Kiraly</a:t>
            </a:r>
            <a:r>
              <a:rPr lang="en-US" sz="1200" dirty="0" smtClean="0">
                <a:solidFill>
                  <a:schemeClr val="tx1"/>
                </a:solidFill>
              </a:rPr>
              <a:t> et al., 2014.)</a:t>
            </a:r>
            <a:endParaRPr lang="en-US" sz="1200" dirty="0" smtClean="0">
              <a:solidFill>
                <a:schemeClr val="tx1"/>
              </a:solidFill>
            </a:endParaRPr>
          </a:p>
        </p:txBody>
      </p:sp>
      <p:sp>
        <p:nvSpPr>
          <p:cNvPr id="20" name="Rectangle 19"/>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319214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anim calcmode="lin" valueType="num">
                                      <p:cBhvr>
                                        <p:cTn id="29" dur="1000" fill="hold"/>
                                        <p:tgtEl>
                                          <p:spTgt spid="49"/>
                                        </p:tgtEl>
                                        <p:attrNameLst>
                                          <p:attrName>ppt_x</p:attrName>
                                        </p:attrNameLst>
                                      </p:cBhvr>
                                      <p:tavLst>
                                        <p:tav tm="0">
                                          <p:val>
                                            <p:strVal val="#ppt_x"/>
                                          </p:val>
                                        </p:tav>
                                        <p:tav tm="100000">
                                          <p:val>
                                            <p:strVal val="#ppt_x"/>
                                          </p:val>
                                        </p:tav>
                                      </p:tavLst>
                                    </p:anim>
                                    <p:anim calcmode="lin" valueType="num">
                                      <p:cBhvr>
                                        <p:cTn id="3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1000"/>
                                        <p:tgtEl>
                                          <p:spTgt spid="53"/>
                                        </p:tgtEl>
                                      </p:cBhvr>
                                    </p:animEffect>
                                    <p:anim calcmode="lin" valueType="num">
                                      <p:cBhvr>
                                        <p:cTn id="50" dur="1000" fill="hold"/>
                                        <p:tgtEl>
                                          <p:spTgt spid="53"/>
                                        </p:tgtEl>
                                        <p:attrNameLst>
                                          <p:attrName>ppt_x</p:attrName>
                                        </p:attrNameLst>
                                      </p:cBhvr>
                                      <p:tavLst>
                                        <p:tav tm="0">
                                          <p:val>
                                            <p:strVal val="#ppt_x"/>
                                          </p:val>
                                        </p:tav>
                                        <p:tav tm="100000">
                                          <p:val>
                                            <p:strVal val="#ppt_x"/>
                                          </p:val>
                                        </p:tav>
                                      </p:tavLst>
                                    </p:anim>
                                    <p:anim calcmode="lin" valueType="num">
                                      <p:cBhvr>
                                        <p:cTn id="5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P spid="45" grpId="0" animBg="1"/>
      <p:bldP spid="47" grpId="0" animBg="1"/>
      <p:bldP spid="48" grpId="0" animBg="1"/>
      <p:bldP spid="49"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a:t>
            </a:r>
            <a:endParaRPr lang="en-US" dirty="0"/>
          </a:p>
        </p:txBody>
      </p:sp>
      <p:cxnSp>
        <p:nvCxnSpPr>
          <p:cNvPr id="5" name="Straight Arrow Connector 4"/>
          <p:cNvCxnSpPr/>
          <p:nvPr/>
        </p:nvCxnSpPr>
        <p:spPr>
          <a:xfrm flipV="1">
            <a:off x="310896" y="5056632"/>
            <a:ext cx="11475720" cy="457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811256" y="4855464"/>
            <a:ext cx="0" cy="517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1752" y="4843736"/>
            <a:ext cx="0" cy="517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650942" y="5410862"/>
            <a:ext cx="484632" cy="261610"/>
          </a:xfrm>
          <a:prstGeom prst="rect">
            <a:avLst/>
          </a:prstGeom>
          <a:noFill/>
          <a:ln>
            <a:noFill/>
          </a:ln>
        </p:spPr>
        <p:txBody>
          <a:bodyPr wrap="square" rtlCol="0">
            <a:spAutoFit/>
          </a:bodyPr>
          <a:lstStyle/>
          <a:p>
            <a:r>
              <a:rPr lang="en-US" sz="1100" dirty="0" smtClean="0"/>
              <a:t>1990</a:t>
            </a:r>
            <a:endParaRPr lang="en-US" sz="1100" dirty="0"/>
          </a:p>
        </p:txBody>
      </p:sp>
      <p:sp>
        <p:nvSpPr>
          <p:cNvPr id="33" name="TextBox 32"/>
          <p:cNvSpPr txBox="1"/>
          <p:nvPr/>
        </p:nvSpPr>
        <p:spPr>
          <a:xfrm>
            <a:off x="363164" y="5622504"/>
            <a:ext cx="484632" cy="261610"/>
          </a:xfrm>
          <a:prstGeom prst="rect">
            <a:avLst/>
          </a:prstGeom>
          <a:noFill/>
        </p:spPr>
        <p:txBody>
          <a:bodyPr wrap="square" rtlCol="0">
            <a:spAutoFit/>
          </a:bodyPr>
          <a:lstStyle/>
          <a:p>
            <a:r>
              <a:rPr lang="en-US" sz="1100" dirty="0" smtClean="0"/>
              <a:t>1980</a:t>
            </a:r>
            <a:endParaRPr lang="en-US" sz="1100" dirty="0"/>
          </a:p>
        </p:txBody>
      </p:sp>
      <p:sp>
        <p:nvSpPr>
          <p:cNvPr id="38" name="Line Callout 1 37"/>
          <p:cNvSpPr/>
          <p:nvPr/>
        </p:nvSpPr>
        <p:spPr>
          <a:xfrm>
            <a:off x="7599092" y="2452553"/>
            <a:ext cx="3674070" cy="1190792"/>
          </a:xfrm>
          <a:prstGeom prst="borderCallout1">
            <a:avLst>
              <a:gd name="adj1" fmla="val 18750"/>
              <a:gd name="adj2" fmla="val -8333"/>
              <a:gd name="adj3" fmla="val 212449"/>
              <a:gd name="adj4" fmla="val -3275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1985; Psychological Power of Games is Acknowledged in Manifesto for Cyborgs. (Friedman, 1995) </a:t>
            </a:r>
          </a:p>
        </p:txBody>
      </p:sp>
      <p:sp>
        <p:nvSpPr>
          <p:cNvPr id="32" name="Line Callout 1 31"/>
          <p:cNvSpPr/>
          <p:nvPr/>
        </p:nvSpPr>
        <p:spPr>
          <a:xfrm>
            <a:off x="4220346" y="5303520"/>
            <a:ext cx="1965960" cy="794004"/>
          </a:xfrm>
          <a:prstGeom prst="borderCallout1">
            <a:avLst>
              <a:gd name="adj1" fmla="val 18750"/>
              <a:gd name="adj2" fmla="val -8333"/>
              <a:gd name="adj3" fmla="val -19784"/>
              <a:gd name="adj4" fmla="val -2591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1983- Mobile phones introduced</a:t>
            </a:r>
            <a:r>
              <a:rPr lang="en-US" baseline="30000" dirty="0">
                <a:solidFill>
                  <a:schemeClr val="tx1"/>
                </a:solidFill>
              </a:rPr>
              <a:t> </a:t>
            </a:r>
            <a:r>
              <a:rPr lang="en-US" sz="1200" dirty="0" smtClean="0">
                <a:solidFill>
                  <a:schemeClr val="tx1"/>
                </a:solidFill>
              </a:rPr>
              <a:t>(AMTA, 2003)</a:t>
            </a:r>
          </a:p>
        </p:txBody>
      </p:sp>
      <p:sp>
        <p:nvSpPr>
          <p:cNvPr id="50" name="Line Callout 1 49"/>
          <p:cNvSpPr/>
          <p:nvPr/>
        </p:nvSpPr>
        <p:spPr>
          <a:xfrm>
            <a:off x="1900501" y="2789843"/>
            <a:ext cx="1281977" cy="1333055"/>
          </a:xfrm>
          <a:prstGeom prst="borderCallout1">
            <a:avLst>
              <a:gd name="adj1" fmla="val 18750"/>
              <a:gd name="adj2" fmla="val -8333"/>
              <a:gd name="adj3" fmla="val 171491"/>
              <a:gd name="adj4" fmla="val -10823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1980s, Gaming production software became a commercial industry </a:t>
            </a:r>
            <a:endParaRPr lang="en-US" sz="1400" dirty="0">
              <a:solidFill>
                <a:schemeClr val="tx1"/>
              </a:solidFill>
            </a:endParaRPr>
          </a:p>
        </p:txBody>
      </p:sp>
      <p:sp>
        <p:nvSpPr>
          <p:cNvPr id="51" name="Line Callout 1 50"/>
          <p:cNvSpPr/>
          <p:nvPr/>
        </p:nvSpPr>
        <p:spPr>
          <a:xfrm>
            <a:off x="3971183" y="2710428"/>
            <a:ext cx="1639315" cy="1307466"/>
          </a:xfrm>
          <a:prstGeom prst="borderCallout1">
            <a:avLst>
              <a:gd name="adj1" fmla="val 18750"/>
              <a:gd name="adj2" fmla="val -8333"/>
              <a:gd name="adj3" fmla="val 185495"/>
              <a:gd name="adj4" fmla="val -2343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1982 and 1983 , First digital addictions reported in clinical </a:t>
            </a:r>
            <a:r>
              <a:rPr lang="en-US" sz="1200" dirty="0" err="1" smtClean="0">
                <a:solidFill>
                  <a:schemeClr val="tx1"/>
                </a:solidFill>
              </a:rPr>
              <a:t>pysch</a:t>
            </a:r>
            <a:r>
              <a:rPr lang="en-US" sz="1200" dirty="0" smtClean="0">
                <a:solidFill>
                  <a:schemeClr val="tx1"/>
                </a:solidFill>
              </a:rPr>
              <a:t> research papers </a:t>
            </a:r>
          </a:p>
          <a:p>
            <a:pPr algn="ctr"/>
            <a:r>
              <a:rPr lang="en-US" sz="1200" dirty="0" smtClean="0">
                <a:solidFill>
                  <a:schemeClr val="tx1"/>
                </a:solidFill>
              </a:rPr>
              <a:t>(Griffith, 2013)</a:t>
            </a:r>
            <a:endParaRPr lang="en-US" sz="1200" dirty="0">
              <a:solidFill>
                <a:schemeClr val="tx1"/>
              </a:solidFill>
            </a:endParaRPr>
          </a:p>
        </p:txBody>
      </p:sp>
      <p:sp>
        <p:nvSpPr>
          <p:cNvPr id="52" name="Line Callout 1 51"/>
          <p:cNvSpPr/>
          <p:nvPr/>
        </p:nvSpPr>
        <p:spPr>
          <a:xfrm>
            <a:off x="3508864" y="1119498"/>
            <a:ext cx="1281977" cy="1333055"/>
          </a:xfrm>
          <a:prstGeom prst="borderCallout1">
            <a:avLst>
              <a:gd name="adj1" fmla="val 18750"/>
              <a:gd name="adj2" fmla="val -8333"/>
              <a:gd name="adj3" fmla="val 294275"/>
              <a:gd name="adj4" fmla="val -54025"/>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1982, </a:t>
            </a:r>
            <a:r>
              <a:rPr lang="en-US" sz="1400" dirty="0" err="1" smtClean="0">
                <a:solidFill>
                  <a:schemeClr val="tx1"/>
                </a:solidFill>
              </a:rPr>
              <a:t>PacMan</a:t>
            </a:r>
            <a:r>
              <a:rPr lang="en-US" sz="1400" dirty="0" smtClean="0">
                <a:solidFill>
                  <a:schemeClr val="tx1"/>
                </a:solidFill>
              </a:rPr>
              <a:t> is named the biggest arcade game in US history. </a:t>
            </a:r>
            <a:endParaRPr lang="en-US" sz="1400" dirty="0">
              <a:solidFill>
                <a:schemeClr val="tx1"/>
              </a:solidFill>
            </a:endParaRPr>
          </a:p>
        </p:txBody>
      </p:sp>
      <p:sp>
        <p:nvSpPr>
          <p:cNvPr id="13" name="TextBox 12"/>
          <p:cNvSpPr txBox="1"/>
          <p:nvPr/>
        </p:nvSpPr>
        <p:spPr>
          <a:xfrm>
            <a:off x="8550129" y="6411433"/>
            <a:ext cx="2518770" cy="323165"/>
          </a:xfrm>
          <a:prstGeom prst="rect">
            <a:avLst/>
          </a:prstGeom>
          <a:solidFill>
            <a:schemeClr val="bg1">
              <a:lumMod val="85000"/>
            </a:schemeClr>
          </a:solidFill>
        </p:spPr>
        <p:txBody>
          <a:bodyPr wrap="square" lIns="0" tIns="0" rIns="0" bIns="0" rtlCol="0">
            <a:spAutoFit/>
          </a:bodyPr>
          <a:lstStyle/>
          <a:p>
            <a:r>
              <a:rPr lang="en-US" sz="700" dirty="0" smtClean="0"/>
              <a:t>[Distribution Statement A] This material has been approved for public release and unlimited distribution. Please see Copyright notice for non-US Government use and distribution.</a:t>
            </a:r>
            <a:endParaRPr lang="en-US" sz="400" dirty="0">
              <a:latin typeface="Arial"/>
              <a:cs typeface="Arial"/>
            </a:endParaRPr>
          </a:p>
        </p:txBody>
      </p:sp>
      <p:sp>
        <p:nvSpPr>
          <p:cNvPr id="14" name="Rectangle 13"/>
          <p:cNvSpPr/>
          <p:nvPr/>
        </p:nvSpPr>
        <p:spPr>
          <a:xfrm>
            <a:off x="5994400" y="6379227"/>
            <a:ext cx="1692402" cy="461665"/>
          </a:xfrm>
          <a:prstGeom prst="rect">
            <a:avLst/>
          </a:prstGeom>
          <a:solidFill>
            <a:schemeClr val="bg1">
              <a:lumMod val="85000"/>
            </a:schemeClr>
          </a:solidFill>
        </p:spPr>
        <p:txBody>
          <a:bodyPr wrap="square">
            <a:spAutoFit/>
          </a:bodyPr>
          <a:lstStyle/>
          <a:p>
            <a:r>
              <a:rPr lang="en-US" sz="800" b="1" dirty="0" smtClean="0">
                <a:solidFill>
                  <a:schemeClr val="tx1"/>
                </a:solidFill>
              </a:rPr>
              <a:t>Why can’t I put down my phone?</a:t>
            </a:r>
          </a:p>
          <a:p>
            <a:r>
              <a:rPr lang="en-US" sz="800" dirty="0" smtClean="0">
                <a:solidFill>
                  <a:schemeClr val="tx1"/>
                </a:solidFill>
              </a:rPr>
              <a:t>Feb.</a:t>
            </a:r>
            <a:r>
              <a:rPr lang="en-US" sz="800" baseline="0" dirty="0" smtClean="0">
                <a:solidFill>
                  <a:schemeClr val="tx1"/>
                </a:solidFill>
              </a:rPr>
              <a:t> 1, 2017</a:t>
            </a:r>
          </a:p>
          <a:p>
            <a:r>
              <a:rPr lang="en-US" sz="800" baseline="0" dirty="0" smtClean="0">
                <a:solidFill>
                  <a:schemeClr val="tx1"/>
                </a:solidFill>
              </a:rPr>
              <a:t>© 2017 Carnegie Mellon University</a:t>
            </a:r>
            <a:r>
              <a:rPr lang="en-US" sz="800" dirty="0" smtClean="0">
                <a:solidFill>
                  <a:schemeClr val="tx1"/>
                </a:solidFill>
              </a:rPr>
              <a:t>. </a:t>
            </a:r>
            <a:endParaRPr lang="en-US" sz="800" dirty="0">
              <a:solidFill>
                <a:schemeClr val="tx1"/>
              </a:solidFill>
              <a:latin typeface="Arial"/>
              <a:cs typeface="Arial"/>
            </a:endParaRPr>
          </a:p>
        </p:txBody>
      </p:sp>
    </p:spTree>
    <p:extLst>
      <p:ext uri="{BB962C8B-B14F-4D97-AF65-F5344CB8AC3E}">
        <p14:creationId xmlns:p14="http://schemas.microsoft.com/office/powerpoint/2010/main" val="308923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1000"/>
                                        <p:tgtEl>
                                          <p:spTgt spid="52"/>
                                        </p:tgtEl>
                                      </p:cBhvr>
                                    </p:animEffect>
                                    <p:anim calcmode="lin" valueType="num">
                                      <p:cBhvr>
                                        <p:cTn id="15" dur="1000" fill="hold"/>
                                        <p:tgtEl>
                                          <p:spTgt spid="52"/>
                                        </p:tgtEl>
                                        <p:attrNameLst>
                                          <p:attrName>ppt_x</p:attrName>
                                        </p:attrNameLst>
                                      </p:cBhvr>
                                      <p:tavLst>
                                        <p:tav tm="0">
                                          <p:val>
                                            <p:strVal val="#ppt_x"/>
                                          </p:val>
                                        </p:tav>
                                        <p:tav tm="100000">
                                          <p:val>
                                            <p:strVal val="#ppt_x"/>
                                          </p:val>
                                        </p:tav>
                                      </p:tavLst>
                                    </p:anim>
                                    <p:anim calcmode="lin" valueType="num">
                                      <p:cBhvr>
                                        <p:cTn id="1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2" grpId="0" animBg="1"/>
      <p:bldP spid="50" grpId="0" animBg="1"/>
      <p:bldP spid="51" grpId="0" animBg="1"/>
      <p:bldP spid="52" grpId="0" animBg="1"/>
    </p:bldLst>
  </p:timing>
</p:sld>
</file>

<file path=ppt/theme/theme1.xml><?xml version="1.0" encoding="utf-8"?>
<a:theme xmlns:a="http://schemas.openxmlformats.org/drawingml/2006/main" name="CERT_Template_Wide">
  <a:themeElements>
    <a:clrScheme name="Paul_palette">
      <a:dk1>
        <a:sysClr val="windowText" lastClr="000000"/>
      </a:dk1>
      <a:lt1>
        <a:sysClr val="window" lastClr="FFFFFF"/>
      </a:lt1>
      <a:dk2>
        <a:srgbClr val="005695"/>
      </a:dk2>
      <a:lt2>
        <a:srgbClr val="8D9BA9"/>
      </a:lt2>
      <a:accent1>
        <a:srgbClr val="005694"/>
      </a:accent1>
      <a:accent2>
        <a:srgbClr val="FCAC12"/>
      </a:accent2>
      <a:accent3>
        <a:srgbClr val="43AE38"/>
      </a:accent3>
      <a:accent4>
        <a:srgbClr val="FF6E00"/>
      </a:accent4>
      <a:accent5>
        <a:srgbClr val="6C137D"/>
      </a:accent5>
      <a:accent6>
        <a:srgbClr val="E1041B"/>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600" dirty="0" err="1" smtClean="0">
            <a:latin typeface="Arial"/>
            <a:cs typeface="Arial"/>
          </a:defRPr>
        </a:defPPr>
      </a:lstStyle>
    </a:txDef>
  </a:objectDefaults>
  <a:extraClrSchemeLst/>
  <a:extLst>
    <a:ext uri="{05A4C25C-085E-4340-85A3-A5531E510DB2}">
      <thm15:themeFamily xmlns:thm15="http://schemas.microsoft.com/office/thememl/2012/main" name="CERT_template_wide" id="{5164FBF2-6A2F-4FAC-9391-5A53C14F2097}" vid="{31D3BA00-49C7-4B26-BF82-7015FB3A84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CERT_template_wide</Template>
  <TotalTime>2198</TotalTime>
  <Words>6581</Words>
  <Application>Microsoft Office PowerPoint</Application>
  <PresentationFormat>Widescreen</PresentationFormat>
  <Paragraphs>593</Paragraphs>
  <Slides>38</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ＭＳ Ｐゴシック</vt:lpstr>
      <vt:lpstr>Arial</vt:lpstr>
      <vt:lpstr>Calibri</vt:lpstr>
      <vt:lpstr>CERT_Template_Wide</vt:lpstr>
      <vt:lpstr>Why can’t I put down my phone?   The paradox of computing in modern work environments</vt:lpstr>
      <vt:lpstr>PowerPoint Presentation</vt:lpstr>
      <vt:lpstr>PowerPoint Presentation</vt:lpstr>
      <vt:lpstr>Possible antecedents of the problem</vt:lpstr>
      <vt:lpstr>Underlying digital addictions</vt:lpstr>
      <vt:lpstr>Young, 1998</vt:lpstr>
      <vt:lpstr>Timeline of Onset of Digital Age and Respective Effects</vt:lpstr>
      <vt:lpstr>1960-1980</vt:lpstr>
      <vt:lpstr>1980s</vt:lpstr>
      <vt:lpstr>1990s Major Events</vt:lpstr>
      <vt:lpstr>2000s Baseline level of computing in the absence of work</vt:lpstr>
      <vt:lpstr>2010s Baseline level of computing in the absence of work</vt:lpstr>
      <vt:lpstr>Human characteristics that exacerbate addiction</vt:lpstr>
      <vt:lpstr>How pervasive is internet addiction?</vt:lpstr>
      <vt:lpstr>How pervasive is internet addiction?</vt:lpstr>
      <vt:lpstr>How pervasive is internet addiction?</vt:lpstr>
      <vt:lpstr>How pervasive is internet addiction?</vt:lpstr>
      <vt:lpstr>In sum</vt:lpstr>
      <vt:lpstr>How does this relate to work?</vt:lpstr>
      <vt:lpstr>Increase in quantity of workplace distraction?</vt:lpstr>
      <vt:lpstr>What makes people attracted to cyber job roles? </vt:lpstr>
      <vt:lpstr>  O*Net Job Tasking</vt:lpstr>
      <vt:lpstr>O*Net Job Tasking</vt:lpstr>
      <vt:lpstr>Are we working longer hours and doing more distraction-based work from pre- to post-digital age?</vt:lpstr>
      <vt:lpstr>What does the research say about multi-tasking?</vt:lpstr>
      <vt:lpstr>Let’s do the math</vt:lpstr>
      <vt:lpstr>Organizations then expect employees to use enterprise social media applications.  Why?</vt:lpstr>
      <vt:lpstr>What do we know about social media in the workplace?</vt:lpstr>
      <vt:lpstr>Increase surveillance</vt:lpstr>
      <vt:lpstr>Uses of Surveillance</vt:lpstr>
      <vt:lpstr>How surveillance impacts the employee</vt:lpstr>
      <vt:lpstr>Behavioral Responses to Surveillance</vt:lpstr>
      <vt:lpstr>Are we creating our own workplace threats?</vt:lpstr>
      <vt:lpstr>What are the leading antecedents in workplace violence, crime, etc.?</vt:lpstr>
      <vt:lpstr>The Workplace Paradox</vt:lpstr>
      <vt:lpstr>Are we creating our own workplace threats?    Thank you!</vt:lpstr>
      <vt:lpstr>PowerPoint Presentation</vt:lpstr>
      <vt:lpstr>What does the research say about work tasking</vt:lpstr>
    </vt:vector>
  </TitlesOfParts>
  <Company>Software Engineering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Jennifer Cowley</dc:creator>
  <cp:lastModifiedBy>Jennifer Cowley</cp:lastModifiedBy>
  <cp:revision>67</cp:revision>
  <cp:lastPrinted>2015-11-05T19:18:24Z</cp:lastPrinted>
  <dcterms:created xsi:type="dcterms:W3CDTF">2017-01-28T22:43:46Z</dcterms:created>
  <dcterms:modified xsi:type="dcterms:W3CDTF">2017-02-01T17:35:19Z</dcterms:modified>
</cp:coreProperties>
</file>