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61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344" y="-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7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1110AF0-53A3-3844-8AB1-A2AA47B5CA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79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19400" y="3886200"/>
            <a:ext cx="5638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08109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15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11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71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771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6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430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24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354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1017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1250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76200"/>
            <a:ext cx="9144000" cy="6705600"/>
          </a:xfrm>
          <a:prstGeom prst="rect">
            <a:avLst/>
          </a:prstGeom>
          <a:solidFill>
            <a:schemeClr val="bg1">
              <a:alpha val="46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8200"/>
            <a:ext cx="822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CC99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Font typeface="Wingdings" charset="0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Font typeface="Wingdings" charset="0"/>
        <a:buChar char="§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Font typeface="Wingdings" charset="0"/>
        <a:buChar char="§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Font typeface="Wingdings" charset="0"/>
        <a:buChar char="§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28800"/>
            <a:ext cx="9137650" cy="914400"/>
          </a:xfrm>
        </p:spPr>
        <p:txBody>
          <a:bodyPr/>
          <a:lstStyle/>
          <a:p>
            <a:pPr algn="ctr" eaLnBrk="1" hangingPunct="1"/>
            <a:r>
              <a:rPr lang="en-US" sz="3600" i="1" dirty="0" smtClean="0">
                <a:latin typeface="Arial" charset="0"/>
              </a:rPr>
              <a:t>Some Thoughts on Cyber-Resiliency, Time, and Surveillance</a:t>
            </a:r>
            <a:endParaRPr lang="en-US" sz="3600" i="1" dirty="0">
              <a:latin typeface="Arial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11289" y="3810000"/>
            <a:ext cx="9144000" cy="762000"/>
          </a:xfrm>
        </p:spPr>
        <p:txBody>
          <a:bodyPr/>
          <a:lstStyle/>
          <a:p>
            <a:pPr algn="ctr" eaLnBrk="1" hangingPunct="1">
              <a:buFont typeface="Wingdings" charset="0"/>
              <a:buNone/>
            </a:pPr>
            <a:r>
              <a:rPr lang="en-US" b="1" dirty="0">
                <a:latin typeface="Arial" charset="0"/>
              </a:rPr>
              <a:t> </a:t>
            </a:r>
            <a:r>
              <a:rPr lang="en-US" sz="2400" b="1" dirty="0">
                <a:latin typeface="Arial" charset="0"/>
              </a:rPr>
              <a:t>Peter Swire </a:t>
            </a:r>
          </a:p>
          <a:p>
            <a:pPr algn="ctr" eaLnBrk="1" hangingPunct="1">
              <a:buFont typeface="Wingdings" charset="0"/>
              <a:buNone/>
            </a:pPr>
            <a:r>
              <a:rPr lang="en-US" sz="2400" b="1" dirty="0">
                <a:latin typeface="Arial" charset="0"/>
              </a:rPr>
              <a:t>Huang Professor of Law and Ethics</a:t>
            </a:r>
          </a:p>
          <a:p>
            <a:pPr algn="ctr" eaLnBrk="1" hangingPunct="1">
              <a:buFont typeface="Wingdings" charset="0"/>
              <a:buNone/>
            </a:pPr>
            <a:r>
              <a:rPr lang="en-US" sz="3200" b="1" baseline="30000" dirty="0" smtClean="0">
                <a:latin typeface="Arial" charset="0"/>
              </a:rPr>
              <a:t>Georgia </a:t>
            </a:r>
            <a:r>
              <a:rPr lang="en-US" sz="3200" b="1" baseline="30000" dirty="0">
                <a:latin typeface="Arial" charset="0"/>
              </a:rPr>
              <a:t>Institute of </a:t>
            </a:r>
            <a:r>
              <a:rPr lang="en-US" sz="3200" b="1" baseline="30000" dirty="0" smtClean="0">
                <a:latin typeface="Arial" charset="0"/>
              </a:rPr>
              <a:t>Technology</a:t>
            </a:r>
          </a:p>
          <a:p>
            <a:pPr algn="ctr" eaLnBrk="1" hangingPunct="1">
              <a:buFont typeface="Wingdings" charset="0"/>
              <a:buNone/>
            </a:pPr>
            <a:r>
              <a:rPr lang="en-US" sz="3200" b="1" baseline="30000" dirty="0" smtClean="0">
                <a:latin typeface="Arial" charset="0"/>
              </a:rPr>
              <a:t>NAS/NRC Forum on Cyber-Resiliency</a:t>
            </a:r>
          </a:p>
          <a:p>
            <a:pPr algn="ctr" eaLnBrk="1" hangingPunct="1">
              <a:buFont typeface="Wingdings" charset="0"/>
              <a:buNone/>
            </a:pPr>
            <a:r>
              <a:rPr lang="en-US" sz="3200" b="1" baseline="30000" dirty="0" smtClean="0">
                <a:latin typeface="Arial" charset="0"/>
              </a:rPr>
              <a:t>April 6, 2015</a:t>
            </a:r>
          </a:p>
        </p:txBody>
      </p:sp>
    </p:spTree>
    <p:extLst>
      <p:ext uri="{BB962C8B-B14F-4D97-AF65-F5344CB8AC3E}">
        <p14:creationId xmlns:p14="http://schemas.microsoft.com/office/powerpoint/2010/main" val="4062241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Claimed Costs of Surveillance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Critiques of weak crypto:</a:t>
            </a:r>
          </a:p>
          <a:p>
            <a:pPr lvl="1"/>
            <a:r>
              <a:rPr lang="en-US" sz="2000" dirty="0" smtClean="0"/>
              <a:t>Agency database of keys can become single point of failure – the bad guys get that, they learn everything</a:t>
            </a:r>
          </a:p>
          <a:p>
            <a:pPr lvl="1"/>
            <a:r>
              <a:rPr lang="en-US" sz="2000" dirty="0" smtClean="0"/>
              <a:t>If “good” governments have the keys, then “bad” governments will get them (and their criminal friends)</a:t>
            </a:r>
          </a:p>
          <a:p>
            <a:pPr lvl="1"/>
            <a:r>
              <a:rPr lang="en-US" sz="2000" dirty="0" smtClean="0"/>
              <a:t>Civil liberties – dangerous to let the government have that data</a:t>
            </a:r>
          </a:p>
          <a:p>
            <a:r>
              <a:rPr lang="en-US" sz="2000" dirty="0" smtClean="0"/>
              <a:t>Analogy to resilience</a:t>
            </a:r>
          </a:p>
          <a:p>
            <a:pPr lvl="1"/>
            <a:r>
              <a:rPr lang="en-US" sz="2000" dirty="0" smtClean="0"/>
              <a:t>Agency database can become single point of failure (all the data is breached)</a:t>
            </a:r>
          </a:p>
          <a:p>
            <a:pPr lvl="1"/>
            <a:r>
              <a:rPr lang="en-US" sz="2000" dirty="0" smtClean="0"/>
              <a:t>If “good” governments </a:t>
            </a:r>
            <a:r>
              <a:rPr lang="en-US" sz="2000" dirty="0" err="1" smtClean="0"/>
              <a:t>surveil</a:t>
            </a:r>
            <a:r>
              <a:rPr lang="en-US" sz="2000" dirty="0" smtClean="0"/>
              <a:t>, then easier for “bad” governments</a:t>
            </a:r>
          </a:p>
          <a:p>
            <a:pPr lvl="1"/>
            <a:r>
              <a:rPr lang="en-US" sz="2000" dirty="0" smtClean="0"/>
              <a:t>Resilience of the political system – stop surveillance before the secret police get too powerful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9057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on Crypto and Resilience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Analogy of crypto wars to resilience</a:t>
            </a:r>
          </a:p>
          <a:p>
            <a:pPr lvl="1"/>
            <a:r>
              <a:rPr lang="en-US" sz="2000" b="1" dirty="0" smtClean="0"/>
              <a:t>Surveillance improves resilience: </a:t>
            </a:r>
            <a:r>
              <a:rPr lang="en-US" sz="2000" dirty="0" smtClean="0"/>
              <a:t>Benefits of more knowledge when the surveillance data is helpful in responding to attacks</a:t>
            </a:r>
          </a:p>
          <a:p>
            <a:pPr lvl="1"/>
            <a:r>
              <a:rPr lang="en-US" sz="2000" b="1" dirty="0" smtClean="0"/>
              <a:t>Surveillance reduces resilience: </a:t>
            </a:r>
            <a:r>
              <a:rPr lang="en-US" sz="2000" dirty="0" smtClean="0"/>
              <a:t>Costs of more knowledge when the surveillance data facilitates </a:t>
            </a:r>
            <a:r>
              <a:rPr lang="en-US" sz="2000" dirty="0" smtClean="0"/>
              <a:t>attacks or impedes response </a:t>
            </a:r>
            <a:r>
              <a:rPr lang="en-US" sz="2000" smtClean="0"/>
              <a:t>to attacks</a:t>
            </a:r>
            <a:endParaRPr lang="en-US" sz="2000" dirty="0" smtClean="0"/>
          </a:p>
          <a:p>
            <a:pPr lvl="1"/>
            <a:r>
              <a:rPr lang="en-US" sz="2000" dirty="0" smtClean="0"/>
              <a:t>Resilience and the political system</a:t>
            </a:r>
          </a:p>
          <a:p>
            <a:pPr lvl="2"/>
            <a:r>
              <a:rPr lang="en-US" dirty="0" smtClean="0"/>
              <a:t>Worries in the crypto wars that agencies undermine political system</a:t>
            </a:r>
          </a:p>
          <a:p>
            <a:pPr lvl="2"/>
            <a:r>
              <a:rPr lang="en-US" dirty="0" smtClean="0"/>
              <a:t>Worries about resilience of the political system if surveillance goes too far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199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144963"/>
          </a:xfrm>
        </p:spPr>
        <p:txBody>
          <a:bodyPr/>
          <a:lstStyle/>
          <a:p>
            <a:r>
              <a:rPr lang="en-US" sz="2000" dirty="0" smtClean="0"/>
              <a:t>My themes:</a:t>
            </a:r>
          </a:p>
          <a:p>
            <a:pPr lvl="1"/>
            <a:r>
              <a:rPr lang="en-US" sz="2000" smtClean="0"/>
              <a:t>Big potential </a:t>
            </a:r>
            <a:r>
              <a:rPr lang="en-US" sz="2000" dirty="0" smtClean="0"/>
              <a:t>harms from non-resilient systems (fingerprints)</a:t>
            </a:r>
          </a:p>
          <a:p>
            <a:pPr lvl="1"/>
            <a:r>
              <a:rPr lang="en-US" sz="2000" dirty="0" smtClean="0"/>
              <a:t>Resilience is a function of time</a:t>
            </a:r>
          </a:p>
          <a:p>
            <a:pPr lvl="1"/>
            <a:r>
              <a:rPr lang="en-US" sz="2000" dirty="0" smtClean="0"/>
              <a:t>Distributional aspects -- resilience varies among sub-populations</a:t>
            </a:r>
          </a:p>
          <a:p>
            <a:pPr lvl="1"/>
            <a:r>
              <a:rPr lang="en-US" sz="2000" dirty="0" smtClean="0"/>
              <a:t>Resilience is thus not a Yes/No attribute</a:t>
            </a:r>
          </a:p>
          <a:p>
            <a:pPr lvl="1"/>
            <a:r>
              <a:rPr lang="en-US" sz="2000" dirty="0" smtClean="0"/>
              <a:t>For surveillance, consider the new problem (resilience) based on our understanding of a familiar problem (the crypto wars)</a:t>
            </a:r>
          </a:p>
          <a:p>
            <a:r>
              <a:rPr lang="en-US" sz="2000" dirty="0"/>
              <a:t>A great pleasure to think about problems in this new framework – “resiliency”</a:t>
            </a:r>
          </a:p>
          <a:p>
            <a:r>
              <a:rPr lang="en-US" sz="2000" dirty="0"/>
              <a:t>A creative opportunity – not usually easy to fit fingerprints, the Renaissance, and Keynes into a short talk</a:t>
            </a:r>
          </a:p>
          <a:p>
            <a:r>
              <a:rPr lang="en-US" sz="2000" dirty="0"/>
              <a:t>I look forward to the many other creative approaches we will develop in this Forum</a:t>
            </a:r>
          </a:p>
          <a:p>
            <a:pPr marL="457200" lvl="1" indent="0">
              <a:buNone/>
            </a:pPr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62994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</a:rPr>
              <a:t>Overview</a:t>
            </a:r>
            <a:endParaRPr lang="en-US" dirty="0">
              <a:latin typeface="Arial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sz="2400" dirty="0" smtClean="0">
                <a:cs typeface="+mn-cs"/>
              </a:rPr>
              <a:t>My initial thoughts when Lynette Millett and Fred Schneider asked: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>
                <a:cs typeface="+mn-cs"/>
              </a:rPr>
              <a:t>My favorite example of resilient vs. non-resilient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>
                <a:cs typeface="+mn-cs"/>
              </a:rPr>
              <a:t>Resilience is a function of time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 smtClean="0">
                <a:cs typeface="+mn-cs"/>
              </a:rPr>
              <a:t>Resilience is often unevenly distributed across sub-populations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dirty="0" smtClean="0">
                <a:cs typeface="+mn-cs"/>
              </a:rPr>
              <a:t>Thoughts on the intersection of resilience and surveillance</a:t>
            </a:r>
          </a:p>
          <a:p>
            <a:pPr marL="0" indent="0">
              <a:buNone/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1. My </a:t>
            </a:r>
            <a:r>
              <a:rPr lang="en-US" dirty="0"/>
              <a:t>favorite example of </a:t>
            </a:r>
            <a:r>
              <a:rPr lang="en-US" dirty="0" smtClean="0"/>
              <a:t>resilient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/>
              <a:t>vs. non-</a:t>
            </a:r>
            <a:r>
              <a:rPr lang="en-US" dirty="0" smtClean="0"/>
              <a:t>resilient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Credit cards</a:t>
            </a:r>
          </a:p>
          <a:p>
            <a:pPr lvl="1"/>
            <a:r>
              <a:rPr lang="en-US" sz="2000" dirty="0" smtClean="0"/>
              <a:t>Very resilient; if fraud, cancel and new card almost immediately; some loss during time before cards are canceled</a:t>
            </a:r>
          </a:p>
          <a:p>
            <a:pPr lvl="1"/>
            <a:r>
              <a:rPr lang="en-US" sz="2000" dirty="0" smtClean="0"/>
              <a:t>Even more resilient if one-time number (Apple Pay goal), so theft of database creates zero value</a:t>
            </a:r>
          </a:p>
          <a:p>
            <a:r>
              <a:rPr lang="en-US" sz="2000" dirty="0" smtClean="0"/>
              <a:t>Biometrics</a:t>
            </a:r>
          </a:p>
          <a:p>
            <a:pPr lvl="1"/>
            <a:r>
              <a:rPr lang="en-US" sz="2000" dirty="0" smtClean="0"/>
              <a:t>Horribly un-resilient</a:t>
            </a:r>
          </a:p>
          <a:p>
            <a:pPr lvl="1"/>
            <a:r>
              <a:rPr lang="en-US" sz="2000" dirty="0" smtClean="0"/>
              <a:t>If they get your fingerprint, can’t get a new finger</a:t>
            </a:r>
          </a:p>
          <a:p>
            <a:pPr lvl="1"/>
            <a:r>
              <a:rPr lang="en-US" sz="2000" dirty="0" smtClean="0"/>
              <a:t>Database of fingerprints (DNA, retina scans, etc.) thus a perfect example of un-resilient: the credentials are </a:t>
            </a:r>
            <a:r>
              <a:rPr lang="en-US" sz="2000" dirty="0" err="1" smtClean="0"/>
              <a:t>copyable</a:t>
            </a:r>
            <a:r>
              <a:rPr lang="en-US" sz="2000" dirty="0" smtClean="0"/>
              <a:t> and compromised for millions, with no ready way to use fingerprints reliably for those people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1229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Resilience as a Function of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When t -&gt; ∞</a:t>
            </a:r>
          </a:p>
          <a:p>
            <a:pPr lvl="1"/>
            <a:r>
              <a:rPr lang="en-US" sz="2000" dirty="0" smtClean="0"/>
              <a:t>Keynes: “In the long run, we are all dead.”</a:t>
            </a:r>
          </a:p>
          <a:p>
            <a:pPr lvl="1"/>
            <a:r>
              <a:rPr lang="en-US" sz="2000" dirty="0" smtClean="0"/>
              <a:t>Swire: “In the long run, all systems are resilient.”</a:t>
            </a:r>
          </a:p>
          <a:p>
            <a:pPr lvl="1"/>
            <a:r>
              <a:rPr lang="en-US" sz="2000" dirty="0" smtClean="0"/>
              <a:t>True unless immortality or destruction of all human endeavors</a:t>
            </a:r>
          </a:p>
          <a:p>
            <a:r>
              <a:rPr lang="en-US" sz="2000" dirty="0" smtClean="0"/>
              <a:t>When t -&gt; 0</a:t>
            </a:r>
          </a:p>
          <a:p>
            <a:pPr lvl="1"/>
            <a:r>
              <a:rPr lang="en-US" sz="2000" dirty="0" smtClean="0"/>
              <a:t>The bad thing happens</a:t>
            </a:r>
          </a:p>
          <a:p>
            <a:pPr lvl="1"/>
            <a:r>
              <a:rPr lang="en-US" sz="2000" dirty="0" smtClean="0"/>
              <a:t>It is too soon to bounce back</a:t>
            </a:r>
          </a:p>
          <a:p>
            <a:r>
              <a:rPr lang="en-US" sz="2000" dirty="0" smtClean="0"/>
              <a:t>Perhaps others here have a different definition of resiliency, but my common sense is that the typical question is “how resilient over what period of time”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35234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Resilience and Variation Among Populations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 a monoculture world, the speed and quality of resilience is quite similar across the population</a:t>
            </a:r>
          </a:p>
          <a:p>
            <a:r>
              <a:rPr lang="en-US" sz="2000" dirty="0" smtClean="0"/>
              <a:t>In most real systems, by contrast, the speed and quality of resilience will vary</a:t>
            </a:r>
          </a:p>
          <a:p>
            <a:r>
              <a:rPr lang="en-US" sz="2000" b="1" dirty="0" smtClean="0"/>
              <a:t>Distribution of and variation in resilience are thus often crucial</a:t>
            </a:r>
            <a:endParaRPr lang="en-US" sz="2000" dirty="0" smtClean="0"/>
          </a:p>
          <a:p>
            <a:pPr lvl="1"/>
            <a:r>
              <a:rPr lang="en-US" sz="2000" dirty="0" smtClean="0"/>
              <a:t>Consider the willingness to trust online commerce after a breach – how will the resilience of trust vary across demographics and other populations?</a:t>
            </a:r>
          </a:p>
          <a:p>
            <a:pPr lvl="1"/>
            <a:r>
              <a:rPr lang="en-US" sz="2000" dirty="0" smtClean="0"/>
              <a:t>Current example – how much have your views of the US government (and the US tech sector) returned to pre-Snowden levels?  Answer about the resilience of trust is highly variable.  That is super-important if dealing with the new skeptic.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61430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79438"/>
          </a:xfrm>
        </p:spPr>
        <p:txBody>
          <a:bodyPr/>
          <a:lstStyle/>
          <a:p>
            <a:r>
              <a:rPr lang="en-US" dirty="0" smtClean="0"/>
              <a:t>Thus, Resilience is Not a Yes/No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44963"/>
          </a:xfrm>
        </p:spPr>
        <p:txBody>
          <a:bodyPr/>
          <a:lstStyle/>
          <a:p>
            <a:r>
              <a:rPr lang="en-US" sz="2000" dirty="0" smtClean="0"/>
              <a:t>Misleading to say “the system is resilient” or “it is not”</a:t>
            </a:r>
          </a:p>
          <a:p>
            <a:r>
              <a:rPr lang="en-US" sz="2000" dirty="0" smtClean="0"/>
              <a:t>Resilience is a function of time</a:t>
            </a:r>
          </a:p>
          <a:p>
            <a:pPr lvl="1"/>
            <a:r>
              <a:rPr lang="en-US" sz="2000" dirty="0" smtClean="0"/>
              <a:t>Roman Empire to Dark Ages to Renaissance, about 1200 years</a:t>
            </a:r>
          </a:p>
          <a:p>
            <a:r>
              <a:rPr lang="en-US" sz="2000" dirty="0" smtClean="0"/>
              <a:t>Resilience varies across populations</a:t>
            </a:r>
          </a:p>
          <a:p>
            <a:pPr lvl="1"/>
            <a:r>
              <a:rPr lang="en-US" sz="2000" dirty="0" smtClean="0"/>
              <a:t>Italy, England/Flanders, Russia had Renaissance in different centuries</a:t>
            </a:r>
          </a:p>
          <a:p>
            <a:r>
              <a:rPr lang="en-US" sz="2000" dirty="0" smtClean="0"/>
              <a:t>The fingerprint example</a:t>
            </a:r>
          </a:p>
          <a:p>
            <a:pPr lvl="1"/>
            <a:r>
              <a:rPr lang="en-US" sz="2000" dirty="0" smtClean="0"/>
              <a:t>Time - fingerprints useful again in a generation, when have new fingerprints</a:t>
            </a:r>
          </a:p>
          <a:p>
            <a:pPr lvl="1"/>
            <a:r>
              <a:rPr lang="en-US" sz="2000" dirty="0" smtClean="0"/>
              <a:t>Fingerprints useful for the sub-population whose fingerprints were not compromised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49695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2: Resilience and Surveillance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What is the relationship between resilience and surveillance?</a:t>
            </a:r>
          </a:p>
          <a:p>
            <a:r>
              <a:rPr lang="en-US" sz="2400" dirty="0" smtClean="0"/>
              <a:t>Upon initial reflection (at least for me) was not obvious</a:t>
            </a:r>
          </a:p>
          <a:p>
            <a:r>
              <a:rPr lang="en-US" sz="2400" dirty="0" smtClean="0"/>
              <a:t>My friends who are good in math</a:t>
            </a:r>
          </a:p>
          <a:p>
            <a:pPr lvl="1"/>
            <a:r>
              <a:rPr lang="en-US" dirty="0" smtClean="0"/>
              <a:t>Turn a new and hard problem into a familiar and solved problem</a:t>
            </a:r>
          </a:p>
          <a:p>
            <a:pPr lvl="1"/>
            <a:r>
              <a:rPr lang="en-US" dirty="0" smtClean="0"/>
              <a:t>What problem in surveillance can guide our understanding of resilience?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903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Proposal: Lessons from the Crypto Wars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Surveillance roughly means more knowledge by a powerful agency</a:t>
            </a:r>
          </a:p>
          <a:p>
            <a:r>
              <a:rPr lang="en-US" dirty="0" smtClean="0"/>
              <a:t>If [insert your favorite 3-letter agency here] knows more-or-less everything, is that good or bad for [stopping crime and terrorism] or [making the system resilient]?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026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Claimed Benefits of Surveillance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 crypto wars, law enforcement and national security agencies want more access to data:</a:t>
            </a:r>
          </a:p>
          <a:p>
            <a:pPr lvl="1"/>
            <a:r>
              <a:rPr lang="en-US" sz="2000" dirty="0" smtClean="0"/>
              <a:t>Detect, catch, and deter “bad guys”</a:t>
            </a:r>
          </a:p>
          <a:p>
            <a:r>
              <a:rPr lang="en-US" sz="2000" dirty="0" smtClean="0"/>
              <a:t>Analogy to resiliency:</a:t>
            </a:r>
          </a:p>
          <a:p>
            <a:pPr lvl="1"/>
            <a:r>
              <a:rPr lang="en-US" sz="2000" dirty="0" smtClean="0"/>
              <a:t>When the breach happens,</a:t>
            </a:r>
            <a:r>
              <a:rPr lang="en-US" sz="2000" dirty="0"/>
              <a:t> </a:t>
            </a:r>
            <a:r>
              <a:rPr lang="en-US" sz="2000" dirty="0" smtClean="0"/>
              <a:t>forensics to detect what happened, attribute the attack, and thus learn how to remediate</a:t>
            </a:r>
          </a:p>
          <a:p>
            <a:pPr lvl="1"/>
            <a:r>
              <a:rPr lang="en-US" sz="2000" dirty="0" smtClean="0"/>
              <a:t>Block and deter follow-up attacks </a:t>
            </a:r>
          </a:p>
          <a:p>
            <a:pPr lvl="1"/>
            <a:r>
              <a:rPr lang="en-US" sz="2000" dirty="0" smtClean="0"/>
              <a:t>Disaster recovery – if a private database is destroyed, surveillance agencies can use their data to help reconstruct</a:t>
            </a: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5363800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2411</TotalTime>
  <Words>987</Words>
  <Application>Microsoft Macintosh PowerPoint</Application>
  <PresentationFormat>On-screen Show (4:3)</PresentationFormat>
  <Paragraphs>88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Some Thoughts on Cyber-Resiliency, Time, and Surveillance</vt:lpstr>
      <vt:lpstr>Overview</vt:lpstr>
      <vt:lpstr> 1. My favorite example of resilient  vs. non-resilient</vt:lpstr>
      <vt:lpstr>2. Resilience as a Function of Time</vt:lpstr>
      <vt:lpstr>3. Resilience and Variation Among Populations</vt:lpstr>
      <vt:lpstr>Thus, Resilience is Not a Yes/No Function</vt:lpstr>
      <vt:lpstr>Part 2: Resilience and Surveillance</vt:lpstr>
      <vt:lpstr>Proposal: Lessons from the Crypto Wars</vt:lpstr>
      <vt:lpstr>The Claimed Benefits of Surveillance</vt:lpstr>
      <vt:lpstr>The Claimed Costs of Surveillance</vt:lpstr>
      <vt:lpstr>Summary on Crypto and Resilience</vt:lpstr>
      <vt:lpstr>In Conclusion</vt:lpstr>
    </vt:vector>
  </TitlesOfParts>
  <Company>georgia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Russ</dc:creator>
  <cp:lastModifiedBy>Peter Swire</cp:lastModifiedBy>
  <cp:revision>139</cp:revision>
  <dcterms:created xsi:type="dcterms:W3CDTF">2005-08-02T18:53:14Z</dcterms:created>
  <dcterms:modified xsi:type="dcterms:W3CDTF">2015-04-06T14:51:49Z</dcterms:modified>
</cp:coreProperties>
</file>