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77" r:id="rId5"/>
    <p:sldId id="279" r:id="rId6"/>
    <p:sldId id="273" r:id="rId7"/>
    <p:sldId id="278" r:id="rId8"/>
    <p:sldId id="280" r:id="rId9"/>
    <p:sldId id="262" r:id="rId10"/>
    <p:sldId id="274" r:id="rId11"/>
    <p:sldId id="281" r:id="rId12"/>
    <p:sldId id="269" r:id="rId13"/>
    <p:sldId id="282" r:id="rId14"/>
    <p:sldId id="270" r:id="rId15"/>
    <p:sldId id="275" r:id="rId16"/>
    <p:sldId id="271" r:id="rId17"/>
    <p:sldId id="276" r:id="rId18"/>
    <p:sldId id="264" r:id="rId19"/>
    <p:sldId id="284" r:id="rId20"/>
    <p:sldId id="285" r:id="rId21"/>
    <p:sldId id="28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60"/>
  </p:normalViewPr>
  <p:slideViewPr>
    <p:cSldViewPr>
      <p:cViewPr>
        <p:scale>
          <a:sx n="80" d="100"/>
          <a:sy n="80" d="100"/>
        </p:scale>
        <p:origin x="-11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CFAAD451-5F2E-4ED9-9BF6-1279C0D73C9E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AA06737-FC50-4B3C-8020-1490CE5EE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Cyber Shockwave Exercise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US" dirty="0" smtClean="0"/>
          </a:p>
          <a:p>
            <a:pPr algn="ctr"/>
            <a:r>
              <a:rPr lang="en-US" dirty="0" smtClean="0"/>
              <a:t>Group 2 Response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4788091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ISAC’s</a:t>
            </a:r>
            <a:r>
              <a:rPr lang="en-US" dirty="0" smtClean="0"/>
              <a:t> share more information to wider audience</a:t>
            </a:r>
          </a:p>
          <a:p>
            <a:pPr lvl="1"/>
            <a:r>
              <a:rPr lang="en-US" dirty="0" smtClean="0"/>
              <a:t>Info shared within the ISAC but not external</a:t>
            </a:r>
          </a:p>
          <a:p>
            <a:pPr lvl="2"/>
            <a:r>
              <a:rPr lang="en-US" dirty="0" smtClean="0"/>
              <a:t>Banks warn each other</a:t>
            </a:r>
          </a:p>
          <a:p>
            <a:pPr lvl="2"/>
            <a:r>
              <a:rPr lang="en-US" dirty="0" smtClean="0"/>
              <a:t>ISP communicate in their community</a:t>
            </a:r>
          </a:p>
          <a:p>
            <a:endParaRPr lang="en-US" dirty="0" smtClean="0"/>
          </a:p>
          <a:p>
            <a:r>
              <a:rPr lang="en-US" dirty="0" smtClean="0"/>
              <a:t>Develop a dependency model of the CI/KR</a:t>
            </a:r>
          </a:p>
          <a:p>
            <a:endParaRPr lang="en-US" dirty="0" smtClean="0"/>
          </a:p>
          <a:p>
            <a:r>
              <a:rPr lang="en-US" dirty="0" smtClean="0"/>
              <a:t>Need system to share information leading to attribution</a:t>
            </a:r>
          </a:p>
          <a:p>
            <a:pPr lvl="1"/>
            <a:r>
              <a:rPr lang="en-US" dirty="0" smtClean="0"/>
              <a:t>Mask details of classified or LE sources</a:t>
            </a:r>
          </a:p>
          <a:p>
            <a:pPr lvl="1"/>
            <a:r>
              <a:rPr lang="en-US" dirty="0" smtClean="0"/>
              <a:t>Include adversary model information</a:t>
            </a:r>
          </a:p>
          <a:p>
            <a:endParaRPr lang="en-US" dirty="0" smtClean="0"/>
          </a:p>
          <a:p>
            <a:r>
              <a:rPr lang="en-US" dirty="0" smtClean="0"/>
              <a:t>Practitioners need situation awareness from sensors, so they are able to predict what might happen next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Cont. </a:t>
            </a:r>
            <a:endParaRPr lang="en-US" sz="3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Model of the “world” on a dashboard for practitioner</a:t>
            </a:r>
          </a:p>
          <a:p>
            <a:pPr lvl="2"/>
            <a:r>
              <a:rPr lang="en-US" dirty="0" smtClean="0"/>
              <a:t>Status in real-time</a:t>
            </a:r>
          </a:p>
          <a:p>
            <a:pPr lvl="2"/>
            <a:r>
              <a:rPr lang="en-US" dirty="0" smtClean="0"/>
              <a:t>Allow for “what if” scenarios on decisions</a:t>
            </a:r>
          </a:p>
          <a:p>
            <a:pPr lvl="3"/>
            <a:r>
              <a:rPr lang="en-US" dirty="0" smtClean="0"/>
              <a:t>Access impact of data services shut-down </a:t>
            </a:r>
          </a:p>
          <a:p>
            <a:pPr lvl="1"/>
            <a:r>
              <a:rPr lang="en-US" dirty="0" smtClean="0"/>
              <a:t>Develop a private-public federated information stream on security level/status/incidents</a:t>
            </a:r>
          </a:p>
          <a:p>
            <a:pPr lvl="2"/>
            <a:r>
              <a:rPr lang="en-US" dirty="0" smtClean="0"/>
              <a:t>All users across the US see sensor information</a:t>
            </a:r>
          </a:p>
          <a:p>
            <a:pPr lvl="2"/>
            <a:r>
              <a:rPr lang="en-US" dirty="0" smtClean="0"/>
              <a:t>Eliminate surprises across CI/KR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Cont.</a:t>
            </a:r>
            <a:endParaRPr lang="en-US" sz="3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 a Dynamic Data Driven Simulation (DDDS) of the Critical Infrastructure</a:t>
            </a:r>
          </a:p>
          <a:p>
            <a:pPr lvl="1"/>
            <a:r>
              <a:rPr lang="en-US" dirty="0" smtClean="0"/>
              <a:t>Model of CI/KR</a:t>
            </a:r>
          </a:p>
          <a:p>
            <a:pPr lvl="2"/>
            <a:r>
              <a:rPr lang="en-US" dirty="0" smtClean="0"/>
              <a:t>Constantly changes, so update constantly</a:t>
            </a:r>
          </a:p>
          <a:p>
            <a:pPr lvl="2"/>
            <a:r>
              <a:rPr lang="en-US" dirty="0" smtClean="0"/>
              <a:t>Dynamically correct errors/changes</a:t>
            </a:r>
          </a:p>
          <a:p>
            <a:pPr lvl="1"/>
            <a:r>
              <a:rPr lang="en-US" dirty="0" smtClean="0"/>
              <a:t>Enable detection of abnormal or unusual behavior </a:t>
            </a:r>
          </a:p>
          <a:p>
            <a:pPr lvl="1"/>
            <a:r>
              <a:rPr lang="en-US" dirty="0" smtClean="0"/>
              <a:t>Allows examination of cross-dependences in CI/KR</a:t>
            </a:r>
          </a:p>
          <a:p>
            <a:pPr lvl="1"/>
            <a:r>
              <a:rPr lang="en-US" dirty="0" smtClean="0"/>
              <a:t>Allows for prediction of future state</a:t>
            </a:r>
          </a:p>
          <a:p>
            <a:pPr lvl="2"/>
            <a:r>
              <a:rPr lang="en-US" dirty="0" smtClean="0"/>
              <a:t>Allow decision-maker to “try an action”</a:t>
            </a:r>
          </a:p>
          <a:p>
            <a:pPr lvl="3"/>
            <a:r>
              <a:rPr lang="en-US" dirty="0" smtClean="0"/>
              <a:t>What is the predicted impact on the system?</a:t>
            </a:r>
          </a:p>
          <a:p>
            <a:pPr lvl="3"/>
            <a:r>
              <a:rPr lang="en-US" dirty="0" smtClean="0"/>
              <a:t>What if:  Turn off data services on mobile phones? </a:t>
            </a:r>
          </a:p>
          <a:p>
            <a:pPr lvl="3"/>
            <a:r>
              <a:rPr lang="en-US" dirty="0" smtClean="0"/>
              <a:t>What if: Power companies ignore load sharing trades?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i="1" dirty="0" smtClean="0"/>
              <a:t>What kinds of knowledge systems can we put in place that enable practitioners to make real time decisions and respond?</a:t>
            </a:r>
            <a:endParaRPr lang="en-US" sz="2400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r>
              <a:rPr lang="en-US" dirty="0" smtClean="0"/>
              <a:t>Need to understand complex systems for C3E</a:t>
            </a:r>
          </a:p>
          <a:p>
            <a:pPr lvl="1"/>
            <a:r>
              <a:rPr lang="en-US" dirty="0" smtClean="0"/>
              <a:t>How achieve confidence?</a:t>
            </a:r>
          </a:p>
          <a:p>
            <a:pPr lvl="1"/>
            <a:r>
              <a:rPr lang="en-US" dirty="0" smtClean="0"/>
              <a:t>Fundamental C3E properties</a:t>
            </a:r>
          </a:p>
          <a:p>
            <a:pPr lvl="2"/>
            <a:r>
              <a:rPr lang="en-US" dirty="0" smtClean="0"/>
              <a:t>Prevention</a:t>
            </a:r>
          </a:p>
          <a:p>
            <a:pPr lvl="2"/>
            <a:r>
              <a:rPr lang="en-US" dirty="0" smtClean="0"/>
              <a:t>Containment</a:t>
            </a:r>
          </a:p>
          <a:p>
            <a:pPr lvl="2"/>
            <a:r>
              <a:rPr lang="en-US" dirty="0" smtClean="0"/>
              <a:t>Recovery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Potential research project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Cont.</a:t>
            </a:r>
            <a:endParaRPr lang="en-US" sz="3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>
            <a:normAutofit fontScale="92500" lnSpcReduction="20000"/>
          </a:bodyPr>
          <a:lstStyle/>
          <a:p>
            <a:r>
              <a:rPr lang="en-US" dirty="0" smtClean="0"/>
              <a:t>Cyberspace is a complex system</a:t>
            </a:r>
          </a:p>
          <a:p>
            <a:pPr lvl="1"/>
            <a:r>
              <a:rPr lang="en-US" dirty="0" smtClean="0"/>
              <a:t>Includes technology &amp; human players</a:t>
            </a:r>
          </a:p>
          <a:p>
            <a:pPr lvl="1"/>
            <a:r>
              <a:rPr lang="en-US" dirty="0" smtClean="0"/>
              <a:t>Challenge to obtain confidence</a:t>
            </a:r>
          </a:p>
          <a:p>
            <a:endParaRPr lang="en-US" dirty="0" smtClean="0"/>
          </a:p>
          <a:p>
            <a:r>
              <a:rPr lang="en-US" dirty="0" smtClean="0"/>
              <a:t>Build Confidence source by source</a:t>
            </a:r>
          </a:p>
          <a:p>
            <a:pPr lvl="1"/>
            <a:r>
              <a:rPr lang="en-US" dirty="0" smtClean="0"/>
              <a:t>Must build trust in the knowledge system</a:t>
            </a:r>
          </a:p>
          <a:p>
            <a:pPr lvl="1"/>
            <a:r>
              <a:rPr lang="en-US" dirty="0" smtClean="0"/>
              <a:t>Factually correct routinely </a:t>
            </a:r>
          </a:p>
          <a:p>
            <a:pPr lvl="1"/>
            <a:r>
              <a:rPr lang="en-US" dirty="0" smtClean="0"/>
              <a:t>Track record of success</a:t>
            </a:r>
          </a:p>
          <a:p>
            <a:pPr lvl="1"/>
            <a:r>
              <a:rPr lang="en-US" dirty="0" smtClean="0"/>
              <a:t>Timely/accurate information</a:t>
            </a:r>
          </a:p>
          <a:p>
            <a:pPr lvl="1"/>
            <a:r>
              <a:rPr lang="en-US" dirty="0" smtClean="0"/>
              <a:t>Good sources</a:t>
            </a:r>
          </a:p>
          <a:p>
            <a:pPr lvl="1"/>
            <a:r>
              <a:rPr lang="en-US" dirty="0" smtClean="0"/>
              <a:t>Good integrity</a:t>
            </a:r>
          </a:p>
          <a:p>
            <a:pPr lvl="1"/>
            <a:r>
              <a:rPr lang="en-US" dirty="0" smtClean="0"/>
              <a:t>Constantly improves</a:t>
            </a:r>
          </a:p>
          <a:p>
            <a:pPr lvl="1"/>
            <a:r>
              <a:rPr lang="en-US" dirty="0" smtClean="0"/>
              <a:t>Test the system</a:t>
            </a:r>
          </a:p>
          <a:p>
            <a:pPr lvl="2"/>
            <a:r>
              <a:rPr lang="en-US" dirty="0" smtClean="0"/>
              <a:t>Insert data into system which is known to validate output</a:t>
            </a:r>
          </a:p>
          <a:p>
            <a:pPr lvl="3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i="1" dirty="0" smtClean="0"/>
              <a:t>How do we create knowledge systems that decision-makers will have confidence in?  What are the essential elements of that confidence?</a:t>
            </a:r>
            <a:endParaRPr lang="en-US" sz="24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/>
          <a:lstStyle/>
          <a:p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Develop automated systems that ingests sensors information and produces proposed solutions for human review</a:t>
            </a:r>
          </a:p>
          <a:p>
            <a:pPr lvl="2"/>
            <a:r>
              <a:rPr lang="en-US" dirty="0" smtClean="0"/>
              <a:t>Test new rules/policies</a:t>
            </a:r>
          </a:p>
          <a:p>
            <a:pPr lvl="2"/>
            <a:r>
              <a:rPr lang="en-US" dirty="0" smtClean="0"/>
              <a:t>As confidence builds let the system take over</a:t>
            </a:r>
          </a:p>
          <a:p>
            <a:pPr lvl="2"/>
            <a:r>
              <a:rPr lang="en-US" dirty="0" smtClean="0"/>
              <a:t>Reduce the burden of routine decisions from human</a:t>
            </a:r>
          </a:p>
          <a:p>
            <a:pPr lvl="3"/>
            <a:r>
              <a:rPr lang="en-US" dirty="0" smtClean="0"/>
              <a:t>Allow human to focus on “hard problems” </a:t>
            </a:r>
          </a:p>
          <a:p>
            <a:pPr lvl="2"/>
            <a:r>
              <a:rPr lang="en-US" dirty="0" smtClean="0"/>
              <a:t>Allows increase in computation support along with building confidence in system by the practitioner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Cont. </a:t>
            </a:r>
            <a:endParaRPr lang="en-US" sz="3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Develop an automated system that adapts to human work load</a:t>
            </a:r>
          </a:p>
          <a:p>
            <a:pPr lvl="1"/>
            <a:r>
              <a:rPr lang="en-US" dirty="0" smtClean="0"/>
              <a:t>When human becomes overwhelmed, throttle back on the information provided</a:t>
            </a:r>
          </a:p>
          <a:p>
            <a:pPr lvl="1"/>
            <a:r>
              <a:rPr lang="en-US" dirty="0" smtClean="0"/>
              <a:t>Adaptive cache enables catch-up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Develop ways to present information to humans in the way that humans process information</a:t>
            </a:r>
          </a:p>
          <a:p>
            <a:pPr lvl="1"/>
            <a:r>
              <a:rPr lang="en-US" dirty="0" smtClean="0"/>
              <a:t>Cyber is complex</a:t>
            </a:r>
          </a:p>
          <a:p>
            <a:pPr lvl="1"/>
            <a:r>
              <a:rPr lang="en-US" dirty="0" smtClean="0"/>
              <a:t>How do humans comprehend what is happening?</a:t>
            </a:r>
          </a:p>
          <a:p>
            <a:pPr lvl="1"/>
            <a:r>
              <a:rPr lang="en-US" dirty="0" smtClean="0"/>
              <a:t>Adapt human interface displays from other disciplines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200" i="1" dirty="0" smtClean="0"/>
              <a:t>What developments are needed in human-systems integration to improve our warning time and our responses?</a:t>
            </a:r>
            <a:endParaRPr lang="en-US" sz="2200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Explore relationships that a human needs to view to understand and control a network</a:t>
            </a:r>
          </a:p>
          <a:p>
            <a:pPr lvl="1"/>
            <a:r>
              <a:rPr lang="en-US" dirty="0" smtClean="0"/>
              <a:t>How to present only the pertinent information</a:t>
            </a:r>
          </a:p>
          <a:p>
            <a:pPr lvl="2"/>
            <a:r>
              <a:rPr lang="en-US" dirty="0" smtClean="0"/>
              <a:t>Visualization problem</a:t>
            </a:r>
          </a:p>
          <a:p>
            <a:pPr lvl="2"/>
            <a:r>
              <a:rPr lang="en-US" dirty="0" smtClean="0"/>
              <a:t>Data management hierarchy</a:t>
            </a:r>
          </a:p>
          <a:p>
            <a:pPr lvl="1"/>
            <a:r>
              <a:rPr lang="en-US" dirty="0" smtClean="0"/>
              <a:t>How to display details without loosing broader context</a:t>
            </a:r>
          </a:p>
          <a:p>
            <a:pPr lvl="1"/>
            <a:r>
              <a:rPr lang="en-US" dirty="0" smtClean="0"/>
              <a:t>Allow top level view with drill down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Identify Top 10 list of current human machine interfaces shortfalls to improve interaction</a:t>
            </a:r>
          </a:p>
          <a:p>
            <a:pPr lvl="1"/>
            <a:r>
              <a:rPr lang="en-US" dirty="0" smtClean="0"/>
              <a:t>Minor changes to tools result in significant improvement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Cont. </a:t>
            </a:r>
            <a:endParaRPr lang="en-US" sz="3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3600" dirty="0" smtClean="0"/>
              <a:t>Questions?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/>
          </a:bodyPr>
          <a:lstStyle/>
          <a:p>
            <a:r>
              <a:rPr lang="en-US" dirty="0" smtClean="0"/>
              <a:t>“We don’t need hackers to break the systems because they’re falling apart by themselves,”</a:t>
            </a:r>
          </a:p>
          <a:p>
            <a:pPr lvl="1"/>
            <a:r>
              <a:rPr lang="en-US" dirty="0" smtClean="0"/>
              <a:t>Peter G. Neumann, SRI International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“Most of the problems we have day to day have nothing to do with malice. Things break. Complex systems break in complex ways.”</a:t>
            </a:r>
          </a:p>
          <a:p>
            <a:pPr lvl="1"/>
            <a:r>
              <a:rPr lang="en-US" dirty="0" smtClean="0"/>
              <a:t>Steven M. </a:t>
            </a:r>
            <a:r>
              <a:rPr lang="en-US" dirty="0" err="1" smtClean="0"/>
              <a:t>Bellovin</a:t>
            </a:r>
            <a:r>
              <a:rPr lang="en-US" dirty="0" smtClean="0"/>
              <a:t>, Columbia University</a:t>
            </a:r>
          </a:p>
          <a:p>
            <a:endParaRPr lang="en-US" dirty="0" smtClean="0"/>
          </a:p>
          <a:p>
            <a:r>
              <a:rPr lang="en-US" dirty="0" smtClean="0"/>
              <a:t>From “Who Needs Hackers?” By John Schwartz, New York Times, September 12, 2007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TWO - RECOMMENDATIONS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Response Begins – A Call to Action</a:t>
            </a:r>
          </a:p>
          <a:p>
            <a:r>
              <a:rPr lang="en-US" dirty="0" smtClean="0"/>
              <a:t>Day 0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0 Hour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Fundamental C3E properties</a:t>
            </a:r>
          </a:p>
          <a:p>
            <a:pPr lvl="1"/>
            <a:r>
              <a:rPr lang="en-US" sz="1600" dirty="0" smtClean="0"/>
              <a:t>Prevention</a:t>
            </a:r>
          </a:p>
          <a:p>
            <a:pPr lvl="1"/>
            <a:r>
              <a:rPr lang="en-US" sz="1600" dirty="0" smtClean="0"/>
              <a:t>Containment</a:t>
            </a:r>
          </a:p>
          <a:p>
            <a:pPr lvl="1"/>
            <a:r>
              <a:rPr lang="en-US" sz="1600" dirty="0" smtClean="0"/>
              <a:t>Recovery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Compute these for constituent infrastructures</a:t>
            </a:r>
          </a:p>
          <a:p>
            <a:endParaRPr lang="en-US" sz="2000" dirty="0" smtClean="0"/>
          </a:p>
          <a:p>
            <a:r>
              <a:rPr lang="en-US" sz="2000" dirty="0" smtClean="0"/>
              <a:t>Compute these for their composition</a:t>
            </a:r>
          </a:p>
          <a:p>
            <a:endParaRPr lang="en-US" sz="2000" dirty="0" smtClean="0"/>
          </a:p>
          <a:p>
            <a:r>
              <a:rPr lang="en-US" sz="2000" dirty="0" smtClean="0"/>
              <a:t>How? </a:t>
            </a:r>
            <a:endParaRPr lang="en-US" sz="1200" dirty="0" smtClean="0"/>
          </a:p>
          <a:p>
            <a:pPr lvl="1"/>
            <a:r>
              <a:rPr lang="en-US" sz="1600" dirty="0" smtClean="0"/>
              <a:t>From their descriptions (models)</a:t>
            </a:r>
          </a:p>
          <a:p>
            <a:pPr lvl="1"/>
            <a:r>
              <a:rPr lang="en-US" sz="1600" dirty="0" smtClean="0"/>
              <a:t>Good model = Component configurations = Infrastructure DNA</a:t>
            </a:r>
          </a:p>
          <a:p>
            <a:pPr lvl="1"/>
            <a:r>
              <a:rPr lang="en-US" sz="1600" dirty="0" smtClean="0"/>
              <a:t>Need new class of algorithms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Understanding Complex Systems For C3E</a:t>
            </a:r>
            <a:endParaRPr lang="en-US" sz="3000" dirty="0"/>
          </a:p>
        </p:txBody>
      </p:sp>
      <p:sp>
        <p:nvSpPr>
          <p:cNvPr id="4" name="Cloud 3"/>
          <p:cNvSpPr/>
          <p:nvPr/>
        </p:nvSpPr>
        <p:spPr>
          <a:xfrm>
            <a:off x="7239000" y="1143000"/>
            <a:ext cx="1600199" cy="9144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Email</a:t>
            </a:r>
          </a:p>
          <a:p>
            <a:pPr algn="ctr"/>
            <a:r>
              <a:rPr lang="en-US" sz="1000" dirty="0" smtClean="0"/>
              <a:t>Infrastructure</a:t>
            </a:r>
            <a:endParaRPr lang="en-US" sz="1000" dirty="0"/>
          </a:p>
        </p:txBody>
      </p:sp>
      <p:sp>
        <p:nvSpPr>
          <p:cNvPr id="5" name="Cloud 4"/>
          <p:cNvSpPr/>
          <p:nvPr/>
        </p:nvSpPr>
        <p:spPr>
          <a:xfrm>
            <a:off x="5638800" y="1676400"/>
            <a:ext cx="1435079" cy="9144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Mobile</a:t>
            </a:r>
          </a:p>
          <a:p>
            <a:pPr algn="ctr"/>
            <a:r>
              <a:rPr lang="en-US" sz="1100" dirty="0" smtClean="0"/>
              <a:t>Telephony</a:t>
            </a:r>
            <a:endParaRPr lang="en-US" sz="1100" dirty="0"/>
          </a:p>
        </p:txBody>
      </p:sp>
      <p:sp>
        <p:nvSpPr>
          <p:cNvPr id="6" name="Cloud 5"/>
          <p:cNvSpPr/>
          <p:nvPr/>
        </p:nvSpPr>
        <p:spPr>
          <a:xfrm>
            <a:off x="7412897" y="3863912"/>
            <a:ext cx="1273903" cy="9144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Electrical Grid</a:t>
            </a:r>
            <a:endParaRPr lang="en-US" sz="1100" dirty="0"/>
          </a:p>
        </p:txBody>
      </p:sp>
      <p:sp>
        <p:nvSpPr>
          <p:cNvPr id="7" name="Cloud 6"/>
          <p:cNvSpPr/>
          <p:nvPr/>
        </p:nvSpPr>
        <p:spPr>
          <a:xfrm>
            <a:off x="7772401" y="2478570"/>
            <a:ext cx="1371600" cy="9144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/>
              <a:t>Wireline</a:t>
            </a:r>
            <a:endParaRPr lang="en-US" sz="1100" dirty="0" smtClean="0"/>
          </a:p>
          <a:p>
            <a:pPr algn="ctr"/>
            <a:r>
              <a:rPr lang="en-US" sz="1100" dirty="0" smtClean="0"/>
              <a:t>Telephony</a:t>
            </a:r>
            <a:endParaRPr lang="en-US" sz="1100" dirty="0"/>
          </a:p>
        </p:txBody>
      </p:sp>
      <p:sp>
        <p:nvSpPr>
          <p:cNvPr id="8" name="Cloud 7"/>
          <p:cNvSpPr/>
          <p:nvPr/>
        </p:nvSpPr>
        <p:spPr>
          <a:xfrm>
            <a:off x="5562600" y="3505200"/>
            <a:ext cx="1219200" cy="9144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IP Network</a:t>
            </a:r>
          </a:p>
          <a:p>
            <a:pPr algn="ctr"/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 dirty="0" err="1" smtClean="0"/>
              <a:t>Telcordia’s</a:t>
            </a:r>
            <a:r>
              <a:rPr lang="en-US" sz="2000" dirty="0" smtClean="0"/>
              <a:t> </a:t>
            </a:r>
            <a:r>
              <a:rPr lang="en-US" sz="2000" dirty="0" err="1" smtClean="0"/>
              <a:t>ConfigAssure</a:t>
            </a:r>
            <a:r>
              <a:rPr lang="en-US" sz="2000" dirty="0" smtClean="0"/>
              <a:t> project (2007-2012)</a:t>
            </a:r>
          </a:p>
          <a:p>
            <a:endParaRPr lang="en-US" sz="2000" dirty="0" smtClean="0"/>
          </a:p>
          <a:p>
            <a:r>
              <a:rPr lang="en-US" sz="2000" dirty="0" smtClean="0"/>
              <a:t>Application domain </a:t>
            </a:r>
          </a:p>
          <a:p>
            <a:pPr lvl="1"/>
            <a:r>
              <a:rPr lang="en-US" sz="1600" dirty="0" smtClean="0"/>
              <a:t>DISA’s Multi National Information Sharing Networks</a:t>
            </a:r>
          </a:p>
          <a:p>
            <a:pPr lvl="1"/>
            <a:r>
              <a:rPr lang="en-US" sz="1600" dirty="0" smtClean="0"/>
              <a:t>Multiple virtual networks (COIs) over SIPRNET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Application domain</a:t>
            </a:r>
          </a:p>
          <a:p>
            <a:pPr lvl="1"/>
            <a:r>
              <a:rPr lang="en-US" sz="1600" dirty="0" smtClean="0"/>
              <a:t>NSA’s High Assurance Platform</a:t>
            </a:r>
          </a:p>
          <a:p>
            <a:pPr lvl="1"/>
            <a:r>
              <a:rPr lang="en-US" sz="1600" dirty="0" smtClean="0"/>
              <a:t>Multiple virtual machines with different security levels on same physical machine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C3E properties are computed from system configuration</a:t>
            </a:r>
          </a:p>
          <a:p>
            <a:endParaRPr lang="en-US" sz="2000" dirty="0" smtClean="0"/>
          </a:p>
          <a:p>
            <a:r>
              <a:rPr lang="en-US" sz="2000" dirty="0" smtClean="0"/>
              <a:t>Exploit power of modern SAT-based constraint solvers </a:t>
            </a:r>
          </a:p>
          <a:p>
            <a:endParaRPr lang="en-US" sz="2000" dirty="0" smtClean="0"/>
          </a:p>
          <a:p>
            <a:r>
              <a:rPr lang="en-US" sz="2000" dirty="0" smtClean="0"/>
              <a:t>Collaboration with MIT, Princeton and Penn State </a:t>
            </a:r>
          </a:p>
          <a:p>
            <a:endParaRPr lang="en-US" sz="2000" dirty="0" smtClean="0"/>
          </a:p>
          <a:p>
            <a:r>
              <a:rPr lang="en-US" sz="2000" dirty="0" smtClean="0"/>
              <a:t>New project on moving-target defense starting up</a:t>
            </a:r>
          </a:p>
          <a:p>
            <a:endParaRPr lang="en-US" sz="2000" dirty="0" smtClean="0"/>
          </a:p>
          <a:p>
            <a:r>
              <a:rPr lang="en-US" sz="2000" dirty="0" smtClean="0"/>
              <a:t>Contact: Dr. </a:t>
            </a:r>
            <a:r>
              <a:rPr lang="en-US" sz="2000" dirty="0" err="1" smtClean="0"/>
              <a:t>Sanjai</a:t>
            </a:r>
            <a:r>
              <a:rPr lang="en-US" sz="2000" dirty="0" smtClean="0"/>
              <a:t> </a:t>
            </a:r>
            <a:r>
              <a:rPr lang="en-US" sz="2000" dirty="0" err="1" smtClean="0"/>
              <a:t>Narain</a:t>
            </a:r>
            <a:r>
              <a:rPr lang="en-US" sz="2000" dirty="0" smtClean="0"/>
              <a:t>, narain@research.telcordia.com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Precedent</a:t>
            </a:r>
            <a:endParaRPr lang="en-US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46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Who is in charge?</a:t>
            </a:r>
          </a:p>
          <a:p>
            <a:pPr lvl="1"/>
            <a:r>
              <a:rPr lang="en-US" dirty="0" smtClean="0"/>
              <a:t>Key cabinet members</a:t>
            </a:r>
          </a:p>
          <a:p>
            <a:pPr lvl="2"/>
            <a:r>
              <a:rPr lang="en-US" dirty="0" smtClean="0"/>
              <a:t>DNI</a:t>
            </a:r>
          </a:p>
          <a:p>
            <a:pPr lvl="2"/>
            <a:r>
              <a:rPr lang="en-US" dirty="0" err="1" smtClean="0"/>
              <a:t>DoD</a:t>
            </a:r>
            <a:endParaRPr lang="en-US" dirty="0" smtClean="0"/>
          </a:p>
          <a:p>
            <a:pPr lvl="2"/>
            <a:r>
              <a:rPr lang="en-US" dirty="0" smtClean="0"/>
              <a:t>DOE</a:t>
            </a:r>
          </a:p>
          <a:p>
            <a:pPr lvl="2"/>
            <a:r>
              <a:rPr lang="en-US" dirty="0" smtClean="0"/>
              <a:t>DHS</a:t>
            </a:r>
          </a:p>
          <a:p>
            <a:pPr lvl="2"/>
            <a:r>
              <a:rPr lang="en-US" dirty="0" smtClean="0"/>
              <a:t>DOJ</a:t>
            </a:r>
          </a:p>
          <a:p>
            <a:pPr lvl="2"/>
            <a:r>
              <a:rPr lang="en-US" dirty="0" smtClean="0"/>
              <a:t>State Dept</a:t>
            </a:r>
          </a:p>
          <a:p>
            <a:pPr lvl="1"/>
            <a:r>
              <a:rPr lang="en-US" dirty="0" smtClean="0"/>
              <a:t>National Security Advisor</a:t>
            </a:r>
          </a:p>
          <a:p>
            <a:pPr lvl="1"/>
            <a:r>
              <a:rPr lang="en-US" dirty="0" smtClean="0"/>
              <a:t>ISAC representatives</a:t>
            </a:r>
          </a:p>
          <a:p>
            <a:pPr lvl="1"/>
            <a:r>
              <a:rPr lang="en-US" dirty="0" smtClean="0"/>
              <a:t>Special industry reps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Tactical situation needing high level attention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i="1" dirty="0" smtClean="0"/>
              <a:t>How can we muster the knowledge that resides across academia, business, and government to address these kinds of problem?</a:t>
            </a:r>
            <a:endParaRPr lang="en-US" sz="24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/>
          </a:bodyPr>
          <a:lstStyle/>
          <a:p>
            <a:r>
              <a:rPr lang="en-US" dirty="0" err="1" smtClean="0"/>
              <a:t>ISAC’s</a:t>
            </a:r>
            <a:endParaRPr lang="en-US" dirty="0" smtClean="0"/>
          </a:p>
          <a:p>
            <a:pPr lvl="1"/>
            <a:r>
              <a:rPr lang="en-US" dirty="0" smtClean="0"/>
              <a:t>IT, Finance, Energy</a:t>
            </a:r>
          </a:p>
          <a:p>
            <a:pPr lvl="2"/>
            <a:r>
              <a:rPr lang="en-US" dirty="0" smtClean="0"/>
              <a:t>Information, status, actions</a:t>
            </a:r>
          </a:p>
          <a:p>
            <a:pPr lvl="1"/>
            <a:r>
              <a:rPr lang="en-US" dirty="0" smtClean="0"/>
              <a:t>Formed to interact with industry in Critical Infrastructures</a:t>
            </a:r>
          </a:p>
          <a:p>
            <a:pPr lvl="1"/>
            <a:r>
              <a:rPr lang="en-US" dirty="0" smtClean="0"/>
              <a:t>Have emergency plans to protect CIP/KR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Objective: Implement solutions</a:t>
            </a:r>
          </a:p>
          <a:p>
            <a:pPr lvl="2"/>
            <a:r>
              <a:rPr lang="en-US" dirty="0" smtClean="0"/>
              <a:t>Throttle traffic, deploy solution, provide status, predict future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Cont.</a:t>
            </a:r>
            <a:endParaRPr lang="en-US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 vert="horz"/>
          <a:lstStyle/>
          <a:p>
            <a:r>
              <a:rPr lang="en-US" dirty="0" smtClean="0"/>
              <a:t>Analysis Centers</a:t>
            </a:r>
          </a:p>
          <a:p>
            <a:pPr lvl="1"/>
            <a:r>
              <a:rPr lang="en-US" dirty="0" smtClean="0"/>
              <a:t>IC analysis</a:t>
            </a:r>
          </a:p>
          <a:p>
            <a:pPr lvl="1"/>
            <a:r>
              <a:rPr lang="en-US" dirty="0" smtClean="0"/>
              <a:t>Public (NGO) Analysis Centers</a:t>
            </a:r>
          </a:p>
          <a:p>
            <a:pPr lvl="2"/>
            <a:r>
              <a:rPr lang="en-US" dirty="0" smtClean="0"/>
              <a:t>Anti-virus vendors</a:t>
            </a:r>
          </a:p>
          <a:p>
            <a:pPr lvl="1"/>
            <a:r>
              <a:rPr lang="en-US" dirty="0" smtClean="0"/>
              <a:t>US-CERT</a:t>
            </a:r>
          </a:p>
          <a:p>
            <a:pPr lvl="1"/>
            <a:r>
              <a:rPr lang="en-US" dirty="0" smtClean="0"/>
              <a:t>Commercial experts (vulnerabilities/digital forensics)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Objective:</a:t>
            </a:r>
          </a:p>
          <a:p>
            <a:pPr lvl="2"/>
            <a:r>
              <a:rPr lang="en-US" dirty="0" smtClean="0"/>
              <a:t>Provide understanding of threat</a:t>
            </a:r>
          </a:p>
          <a:p>
            <a:pPr lvl="2"/>
            <a:r>
              <a:rPr lang="en-US" dirty="0" smtClean="0"/>
              <a:t>Develop solutions for deployment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Cont.</a:t>
            </a:r>
            <a:endParaRPr lang="en-US" sz="3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ISPs</a:t>
            </a:r>
          </a:p>
          <a:p>
            <a:pPr lvl="1"/>
            <a:r>
              <a:rPr lang="en-US" dirty="0" smtClean="0"/>
              <a:t>Status of network loads</a:t>
            </a:r>
          </a:p>
          <a:p>
            <a:pPr lvl="1"/>
            <a:r>
              <a:rPr lang="en-US" dirty="0" smtClean="0"/>
              <a:t>Throttle back on traffic flow</a:t>
            </a:r>
          </a:p>
          <a:p>
            <a:pPr lvl="1"/>
            <a:r>
              <a:rPr lang="en-US" dirty="0" smtClean="0"/>
              <a:t>Turn off data services (stop IP traffic)</a:t>
            </a:r>
          </a:p>
          <a:p>
            <a:pPr lvl="1"/>
            <a:r>
              <a:rPr lang="en-US" dirty="0" smtClean="0"/>
              <a:t>Source of info on impact to service termination</a:t>
            </a:r>
          </a:p>
          <a:p>
            <a:pPr lvl="2"/>
            <a:r>
              <a:rPr lang="en-US" dirty="0" smtClean="0"/>
              <a:t>Hospitals, emergency services, other?</a:t>
            </a:r>
          </a:p>
          <a:p>
            <a:pPr lvl="2"/>
            <a:r>
              <a:rPr lang="en-US" dirty="0" smtClean="0"/>
              <a:t>What is liability of service termination?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Academics</a:t>
            </a:r>
          </a:p>
          <a:p>
            <a:pPr lvl="1"/>
            <a:r>
              <a:rPr lang="en-US" dirty="0" smtClean="0"/>
              <a:t>Independent research</a:t>
            </a:r>
          </a:p>
          <a:p>
            <a:pPr lvl="1"/>
            <a:r>
              <a:rPr lang="en-US" dirty="0" smtClean="0"/>
              <a:t>Connections exist via government contracts</a:t>
            </a:r>
          </a:p>
          <a:p>
            <a:pPr lvl="1"/>
            <a:r>
              <a:rPr lang="en-US" dirty="0" smtClean="0"/>
              <a:t>Emergency task force</a:t>
            </a:r>
          </a:p>
          <a:p>
            <a:pPr lvl="2"/>
            <a:r>
              <a:rPr lang="en-US" dirty="0" smtClean="0"/>
              <a:t>Tap into technical experts for immediate support 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Cont. </a:t>
            </a:r>
            <a:endParaRPr lang="en-US" sz="3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r>
              <a:rPr lang="en-US" dirty="0" smtClean="0"/>
              <a:t>Press</a:t>
            </a:r>
          </a:p>
          <a:p>
            <a:pPr lvl="1"/>
            <a:r>
              <a:rPr lang="en-US" dirty="0" smtClean="0"/>
              <a:t>Inform the public of situation</a:t>
            </a:r>
          </a:p>
          <a:p>
            <a:pPr lvl="2"/>
            <a:r>
              <a:rPr lang="en-US" dirty="0" smtClean="0"/>
              <a:t>Calm the public</a:t>
            </a:r>
          </a:p>
          <a:p>
            <a:pPr lvl="2"/>
            <a:r>
              <a:rPr lang="en-US" dirty="0" smtClean="0"/>
              <a:t>Alleviate panic</a:t>
            </a:r>
          </a:p>
          <a:p>
            <a:pPr lvl="1"/>
            <a:r>
              <a:rPr lang="en-US" dirty="0" smtClean="0"/>
              <a:t>Turn off phones that not needed</a:t>
            </a:r>
          </a:p>
          <a:p>
            <a:pPr lvl="1"/>
            <a:r>
              <a:rPr lang="en-US" dirty="0" smtClean="0"/>
              <a:t>Warn about entering personal info</a:t>
            </a:r>
          </a:p>
          <a:p>
            <a:pPr lvl="1"/>
            <a:r>
              <a:rPr lang="en-US" dirty="0" smtClean="0"/>
              <a:t>What are the cell phone artifacts of the problem?</a:t>
            </a:r>
          </a:p>
          <a:p>
            <a:pPr lvl="2"/>
            <a:r>
              <a:rPr lang="en-US" dirty="0" smtClean="0"/>
              <a:t>What are the signs of “infection”</a:t>
            </a:r>
          </a:p>
          <a:p>
            <a:pPr lvl="1"/>
            <a:r>
              <a:rPr lang="en-US" dirty="0" smtClean="0"/>
              <a:t>Put out instructions for patch</a:t>
            </a:r>
          </a:p>
          <a:p>
            <a:pPr lvl="2"/>
            <a:r>
              <a:rPr lang="en-US" dirty="0" smtClean="0"/>
              <a:t>Emphasize: Do it now!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Cont.</a:t>
            </a:r>
            <a:endParaRPr lang="en-US" sz="3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724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Develop a program to characterize Critical Infrastructure (CI/KR) system description data</a:t>
            </a:r>
          </a:p>
          <a:p>
            <a:pPr lvl="2"/>
            <a:r>
              <a:rPr lang="en-US" dirty="0" smtClean="0"/>
              <a:t>Critical components</a:t>
            </a:r>
          </a:p>
          <a:p>
            <a:pPr lvl="2"/>
            <a:r>
              <a:rPr lang="en-US" dirty="0" smtClean="0"/>
              <a:t>Network topology</a:t>
            </a:r>
          </a:p>
          <a:p>
            <a:pPr lvl="2"/>
            <a:r>
              <a:rPr lang="en-US" dirty="0" smtClean="0"/>
              <a:t>Prepare for future events – know the systems</a:t>
            </a:r>
          </a:p>
          <a:p>
            <a:pPr lvl="1"/>
            <a:r>
              <a:rPr lang="en-US" dirty="0" smtClean="0"/>
              <a:t>Develop models for the CI/KR that characterize normal operations</a:t>
            </a:r>
          </a:p>
          <a:p>
            <a:pPr lvl="2"/>
            <a:r>
              <a:rPr lang="en-US" dirty="0" smtClean="0"/>
              <a:t>Enable detections of impending incidents </a:t>
            </a:r>
          </a:p>
          <a:p>
            <a:pPr lvl="2"/>
            <a:r>
              <a:rPr lang="en-US" dirty="0" smtClean="0"/>
              <a:t>Make sure respective critical actions do not undercut each other – what are interdependencies?</a:t>
            </a:r>
          </a:p>
          <a:p>
            <a:pPr lvl="2"/>
            <a:r>
              <a:rPr lang="en-US" dirty="0" smtClean="0"/>
              <a:t>Determine the key, leading indicators that predict an incident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Cont.</a:t>
            </a:r>
            <a:endParaRPr lang="en-US" sz="3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Build a model of internal normal behavior </a:t>
            </a:r>
          </a:p>
          <a:p>
            <a:pPr lvl="1"/>
            <a:r>
              <a:rPr lang="en-US" dirty="0" smtClean="0"/>
              <a:t>Basis is actual system metrics</a:t>
            </a:r>
          </a:p>
          <a:p>
            <a:pPr lvl="1"/>
            <a:r>
              <a:rPr lang="en-US" dirty="0" smtClean="0"/>
              <a:t>Maintain with dynamic monitoring of real world </a:t>
            </a:r>
          </a:p>
          <a:p>
            <a:endParaRPr lang="en-US" dirty="0" smtClean="0"/>
          </a:p>
          <a:p>
            <a:r>
              <a:rPr lang="en-US" dirty="0" smtClean="0"/>
              <a:t>Slow down critical behavior/throttle back to allow time for analysis and response</a:t>
            </a:r>
          </a:p>
          <a:p>
            <a:pPr lvl="1"/>
            <a:r>
              <a:rPr lang="en-US" dirty="0" smtClean="0"/>
              <a:t>Give the practitioner time to understand</a:t>
            </a:r>
          </a:p>
          <a:p>
            <a:pPr lvl="1"/>
            <a:r>
              <a:rPr lang="en-US" dirty="0" smtClean="0"/>
              <a:t>Predefine with </a:t>
            </a:r>
            <a:r>
              <a:rPr lang="en-US" dirty="0" err="1" smtClean="0"/>
              <a:t>ISAC’s</a:t>
            </a:r>
            <a:r>
              <a:rPr lang="en-US" dirty="0" smtClean="0"/>
              <a:t> droppable data streams</a:t>
            </a:r>
          </a:p>
          <a:p>
            <a:endParaRPr lang="en-US" dirty="0" smtClean="0"/>
          </a:p>
          <a:p>
            <a:r>
              <a:rPr lang="en-US" dirty="0" smtClean="0"/>
              <a:t>Identify critical choke points and single points of failure ahead of time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i="1" dirty="0" smtClean="0"/>
              <a:t>What can we do to increase our ability to warn and understand better? How do we collapse the incredibly short timelines between warning-decision-reaction?</a:t>
            </a:r>
            <a:endParaRPr lang="en-US" sz="24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345</TotalTime>
  <Words>1197</Words>
  <Application>Microsoft Macintosh PowerPoint</Application>
  <PresentationFormat>On-screen Show (4:3)</PresentationFormat>
  <Paragraphs>227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Cyber Shockwave Exercise</vt:lpstr>
      <vt:lpstr>PART TWO - RECOMMENDATIONS</vt:lpstr>
      <vt:lpstr>How can we muster the knowledge that resides across academia, business, and government to address these kinds of problem?</vt:lpstr>
      <vt:lpstr>Cont.</vt:lpstr>
      <vt:lpstr>Cont.</vt:lpstr>
      <vt:lpstr>Cont. </vt:lpstr>
      <vt:lpstr>Cont.</vt:lpstr>
      <vt:lpstr>Cont.</vt:lpstr>
      <vt:lpstr>What can we do to increase our ability to warn and understand better? How do we collapse the incredibly short timelines between warning-decision-reaction?</vt:lpstr>
      <vt:lpstr>Cont. </vt:lpstr>
      <vt:lpstr>Cont.</vt:lpstr>
      <vt:lpstr>What kinds of knowledge systems can we put in place that enable practitioners to make real time decisions and respond?</vt:lpstr>
      <vt:lpstr>Cont.</vt:lpstr>
      <vt:lpstr>How do we create knowledge systems that decision-makers will have confidence in?  What are the essential elements of that confidence?</vt:lpstr>
      <vt:lpstr>Cont. </vt:lpstr>
      <vt:lpstr>What developments are needed in human-systems integration to improve our warning time and our responses?</vt:lpstr>
      <vt:lpstr>Cont. </vt:lpstr>
      <vt:lpstr>PowerPoint Presentation</vt:lpstr>
      <vt:lpstr>PowerPoint Presentation</vt:lpstr>
      <vt:lpstr>Understanding Complex Systems For C3E</vt:lpstr>
      <vt:lpstr>Precedent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Shockwave Exercise</dc:title>
  <dc:creator>Valued Acer Customer</dc:creator>
  <cp:lastModifiedBy>Katie Dey</cp:lastModifiedBy>
  <cp:revision>51</cp:revision>
  <dcterms:created xsi:type="dcterms:W3CDTF">2010-08-19T13:51:22Z</dcterms:created>
  <dcterms:modified xsi:type="dcterms:W3CDTF">2012-05-25T23:50:04Z</dcterms:modified>
</cp:coreProperties>
</file>