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1" r:id="rId5"/>
    <p:sldId id="260" r:id="rId6"/>
    <p:sldId id="262"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56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0" name="Ov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pic>
        <p:nvPicPr>
          <p:cNvPr id="11" name="Picture 5" descr="https://www.c3e.info/wiki.png"/>
          <p:cNvPicPr>
            <a:picLocks noChangeAspect="1" noChangeArrowheads="1"/>
          </p:cNvPicPr>
          <p:nvPr userDrawn="1"/>
        </p:nvPicPr>
        <p:blipFill>
          <a:blip r:embed="rId2"/>
          <a:srcRect/>
          <a:stretch>
            <a:fillRect/>
          </a:stretch>
        </p:blipFill>
        <p:spPr bwMode="auto">
          <a:xfrm>
            <a:off x="7607300" y="228600"/>
            <a:ext cx="1285875" cy="1285875"/>
          </a:xfrm>
          <a:prstGeom prst="rect">
            <a:avLst/>
          </a:prstGeom>
          <a:noFill/>
          <a:ln w="9525">
            <a:noFill/>
            <a:miter lim="800000"/>
            <a:headEnd/>
            <a:tailEnd/>
          </a:ln>
        </p:spPr>
      </p:pic>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6"/>
          <p:cNvSpPr>
            <a:spLocks noGrp="1"/>
          </p:cNvSpPr>
          <p:nvPr>
            <p:ph type="dt" sz="half" idx="10"/>
          </p:nvPr>
        </p:nvSpPr>
        <p:spPr/>
        <p:txBody>
          <a:bodyPr/>
          <a:lstStyle>
            <a:lvl1pPr>
              <a:defRPr/>
            </a:lvl1pPr>
            <a:extLst/>
          </a:lstStyle>
          <a:p>
            <a:pPr>
              <a:defRPr/>
            </a:pPr>
            <a:fld id="{C99EE319-FD4C-42C0-9776-DC6D1562E2EE}" type="datetimeFigureOut">
              <a:rPr lang="en-US"/>
              <a:pPr>
                <a:defRPr/>
              </a:pPr>
              <a:t>5/25/12</a:t>
            </a:fld>
            <a:endParaRPr lang="en-US"/>
          </a:p>
        </p:txBody>
      </p:sp>
      <p:sp>
        <p:nvSpPr>
          <p:cNvPr id="13" name="Footer Placeholder 19"/>
          <p:cNvSpPr>
            <a:spLocks noGrp="1"/>
          </p:cNvSpPr>
          <p:nvPr>
            <p:ph type="ftr" sz="quarter" idx="11"/>
          </p:nvPr>
        </p:nvSpPr>
        <p:spPr/>
        <p:txBody>
          <a:bodyPr/>
          <a:lstStyle>
            <a:lvl1pPr>
              <a:defRPr/>
            </a:lvl1pPr>
            <a:extLst/>
          </a:lstStyle>
          <a:p>
            <a:pPr>
              <a:defRPr/>
            </a:pPr>
            <a:endParaRPr lang="en-US"/>
          </a:p>
        </p:txBody>
      </p:sp>
      <p:sp>
        <p:nvSpPr>
          <p:cNvPr id="15" name="Slide Number Placeholder 9"/>
          <p:cNvSpPr>
            <a:spLocks noGrp="1"/>
          </p:cNvSpPr>
          <p:nvPr>
            <p:ph type="sldNum" sz="quarter" idx="12"/>
          </p:nvPr>
        </p:nvSpPr>
        <p:spPr/>
        <p:txBody>
          <a:bodyPr/>
          <a:lstStyle>
            <a:lvl1pPr>
              <a:defRPr/>
            </a:lvl1pPr>
            <a:extLst/>
          </a:lstStyle>
          <a:p>
            <a:pPr>
              <a:defRPr/>
            </a:pPr>
            <a:fld id="{8740A3EC-7903-41C7-BC01-5660B5D6FE5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E0D1A5B-F286-4FDD-8467-C3AB22B7EA7B}" type="datetimeFigureOut">
              <a:rPr lang="en-US"/>
              <a:pPr>
                <a:defRPr/>
              </a:pPr>
              <a:t>5/25/12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05E3085-A75F-4475-B693-04B7939C271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3C600D3E-0457-4C8E-97A5-B1503674882D}" type="datetimeFigureOut">
              <a:rPr lang="en-US"/>
              <a:pPr>
                <a:defRPr/>
              </a:pPr>
              <a:t>5/25/12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8D61F990-2D2F-4EE0-A404-2EDDF2B2181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A175D97-487F-451D-AE7F-821461C1528B}" type="datetimeFigureOut">
              <a:rPr lang="en-US"/>
              <a:pPr>
                <a:defRPr/>
              </a:pPr>
              <a:t>5/25/12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AFB5763-4660-410E-8E93-3C78A1C390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336B129E-31C6-4397-A9C9-0F45D3642A36}" type="datetimeFigureOut">
              <a:rPr lang="en-US"/>
              <a:pPr>
                <a:defRPr/>
              </a:pPr>
              <a:t>5/25/12</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B916D1AB-CE04-4678-A347-549E8A5D15F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0C19C408-5695-426A-8B28-1BABB54D16A5}" type="datetimeFigureOut">
              <a:rPr lang="en-US"/>
              <a:pPr>
                <a:defRPr/>
              </a:pPr>
              <a:t>5/25/12</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2D5882AF-B88B-47FD-AC09-3A721086B04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F13E778A-5AB4-426E-BBE3-CBB027D654BB}" type="datetimeFigureOut">
              <a:rPr lang="en-US"/>
              <a:pPr>
                <a:defRPr/>
              </a:pPr>
              <a:t>5/25/12</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2AC108D-AC56-4EFF-BE7F-677EDD57097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53B890BE-749C-4F4A-B456-04A7D48BC733}" type="datetimeFigureOut">
              <a:rPr lang="en-US"/>
              <a:pPr>
                <a:defRPr/>
              </a:pPr>
              <a:t>5/25/12</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0AB09F7F-C1A7-4391-A842-78C2BEFFD7F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4E188299-94A3-4B9B-AF53-5263DE4979FE}" type="datetimeFigureOut">
              <a:rPr lang="en-US"/>
              <a:pPr>
                <a:defRPr/>
              </a:pPr>
              <a:t>5/25/12</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6252262C-E904-45ED-AD5D-B0B9C01CFC6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3D04FB01-E076-4F5A-BC22-5BED5C8D766E}" type="datetimeFigureOut">
              <a:rPr lang="en-US"/>
              <a:pPr>
                <a:defRPr/>
              </a:pPr>
              <a:t>5/25/12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403E4F5E-5922-411C-81EB-1BBD7B59F17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6AA1FCF0-5A52-4218-8CE0-59C20934F3A3}" type="datetimeFigureOut">
              <a:rPr lang="en-US"/>
              <a:pPr>
                <a:defRPr/>
              </a:pPr>
              <a:t>5/25/12</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DE333F80-4981-4936-91F7-A66D37AB38E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15400C2C-5A51-4F43-8D19-E61630BD6B64}" type="datetimeFigureOut">
              <a:rPr lang="en-US"/>
              <a:pPr>
                <a:defRPr/>
              </a:pPr>
              <a:t>5/25/12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959D7DB0-4000-40EF-8293-D8DEC8840AE4}"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pic>
        <p:nvPicPr>
          <p:cNvPr id="1038" name="Picture 5" descr="https://www.c3e.info/wiki.png"/>
          <p:cNvPicPr>
            <a:picLocks noChangeAspect="1" noChangeArrowheads="1"/>
          </p:cNvPicPr>
          <p:nvPr userDrawn="1"/>
        </p:nvPicPr>
        <p:blipFill>
          <a:blip r:embed="rId13"/>
          <a:srcRect/>
          <a:stretch>
            <a:fillRect/>
          </a:stretch>
        </p:blipFill>
        <p:spPr bwMode="auto">
          <a:xfrm>
            <a:off x="7620000" y="228600"/>
            <a:ext cx="1285875" cy="1285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6" r:id="rId1"/>
    <p:sldLayoutId id="2147483695" r:id="rId2"/>
    <p:sldLayoutId id="2147483697" r:id="rId3"/>
    <p:sldLayoutId id="2147483694" r:id="rId4"/>
    <p:sldLayoutId id="2147483698" r:id="rId5"/>
    <p:sldLayoutId id="2147483693" r:id="rId6"/>
    <p:sldLayoutId id="2147483699" r:id="rId7"/>
    <p:sldLayoutId id="2147483700" r:id="rId8"/>
    <p:sldLayoutId id="2147483701" r:id="rId9"/>
    <p:sldLayoutId id="2147483692" r:id="rId10"/>
    <p:sldLayoutId id="2147483691"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bwMode="auto">
          <a:xfrm>
            <a:off x="1295400" y="1447800"/>
            <a:ext cx="7407275" cy="1471613"/>
          </a:xfrm>
          <a:solidFill>
            <a:srgbClr val="FFFFFF">
              <a:alpha val="0"/>
            </a:srgbClr>
          </a:solidFill>
          <a:ln>
            <a:miter lim="800000"/>
            <a:headEnd/>
            <a:tailEnd/>
          </a:ln>
        </p:spPr>
        <p:txBody>
          <a:bodyPr vert="horz" wrap="square" lIns="91440" tIns="45720" rIns="91440" bIns="45720" numCol="1" anchorCtr="0" compatLnSpc="1">
            <a:prstTxWarp prst="textNoShape">
              <a:avLst/>
            </a:prstTxWarp>
          </a:bodyPr>
          <a:lstStyle/>
          <a:p>
            <a:pPr fontAlgn="auto">
              <a:spcAft>
                <a:spcPts val="0"/>
              </a:spcAft>
              <a:defRPr/>
            </a:pPr>
            <a:r>
              <a:rPr lang="en-US" sz="7200" b="1" dirty="0" smtClean="0">
                <a:solidFill>
                  <a:schemeClr val="tx2">
                    <a:satMod val="130000"/>
                  </a:schemeClr>
                </a:solidFill>
              </a:rPr>
              <a:t>DATA</a:t>
            </a:r>
            <a:endParaRPr lang="en-US" sz="7200" b="1" dirty="0">
              <a:solidFill>
                <a:schemeClr val="tx2">
                  <a:satMod val="130000"/>
                </a:schemeClr>
              </a:solidFill>
            </a:endParaRPr>
          </a:p>
        </p:txBody>
      </p:sp>
      <p:pic>
        <p:nvPicPr>
          <p:cNvPr id="4" name="Picture 2" descr="VESTRANDimages_Page_1_Image_0008"/>
          <p:cNvPicPr>
            <a:picLocks noChangeAspect="1" noChangeArrowheads="1"/>
          </p:cNvPicPr>
          <p:nvPr/>
        </p:nvPicPr>
        <p:blipFill>
          <a:blip r:embed="rId2"/>
          <a:srcRect/>
          <a:stretch>
            <a:fillRect/>
          </a:stretch>
        </p:blipFill>
        <p:spPr bwMode="auto">
          <a:xfrm>
            <a:off x="4648200" y="2286000"/>
            <a:ext cx="4214813" cy="41052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Data Issues</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92500" lnSpcReduction="20000"/>
          </a:bodyPr>
          <a:lstStyle/>
          <a:p>
            <a:pPr marL="365760" indent="-283464" fontAlgn="auto">
              <a:lnSpc>
                <a:spcPct val="120000"/>
              </a:lnSpc>
              <a:spcAft>
                <a:spcPts val="0"/>
              </a:spcAft>
              <a:buFont typeface="Wingdings 2"/>
              <a:buChar char=""/>
              <a:defRPr/>
            </a:pPr>
            <a:r>
              <a:rPr lang="en-US" dirty="0" smtClean="0"/>
              <a:t>What is the optimal data?</a:t>
            </a:r>
          </a:p>
          <a:p>
            <a:pPr marL="640080" lvl="1" indent="-237744" fontAlgn="auto">
              <a:spcAft>
                <a:spcPts val="0"/>
              </a:spcAft>
              <a:buFont typeface="Verdana"/>
              <a:buChar char="◦"/>
              <a:defRPr/>
            </a:pPr>
            <a:r>
              <a:rPr lang="en-US" dirty="0" smtClean="0"/>
              <a:t>“The unreasonable effectiveness of data”</a:t>
            </a:r>
          </a:p>
          <a:p>
            <a:pPr marL="640080" lvl="1" indent="-237744" fontAlgn="auto">
              <a:spcAft>
                <a:spcPts val="0"/>
              </a:spcAft>
              <a:buFont typeface="Verdana"/>
              <a:buChar char="◦"/>
              <a:defRPr/>
            </a:pPr>
            <a:r>
              <a:rPr lang="en-US" dirty="0" smtClean="0"/>
              <a:t>Need both detail and broader context</a:t>
            </a:r>
          </a:p>
          <a:p>
            <a:pPr marL="886968" lvl="2" fontAlgn="auto">
              <a:spcAft>
                <a:spcPts val="0"/>
              </a:spcAft>
              <a:buFont typeface="Wingdings 2"/>
              <a:buChar char=""/>
              <a:defRPr/>
            </a:pPr>
            <a:r>
              <a:rPr lang="en-US" dirty="0" smtClean="0"/>
              <a:t>Hierarchical data and hierarchical models</a:t>
            </a:r>
          </a:p>
          <a:p>
            <a:pPr marL="365760" indent="-283464" fontAlgn="auto">
              <a:spcAft>
                <a:spcPts val="0"/>
              </a:spcAft>
              <a:buFont typeface="Wingdings 2"/>
              <a:buChar char=""/>
              <a:defRPr/>
            </a:pPr>
            <a:r>
              <a:rPr lang="en-US" dirty="0" smtClean="0"/>
              <a:t>Adaptive approach / moving target</a:t>
            </a:r>
          </a:p>
          <a:p>
            <a:pPr marL="640080" lvl="1" indent="-237744" fontAlgn="auto">
              <a:spcAft>
                <a:spcPts val="0"/>
              </a:spcAft>
              <a:buFont typeface="Verdana"/>
              <a:buChar char="◦"/>
              <a:defRPr/>
            </a:pPr>
            <a:r>
              <a:rPr lang="en-US" dirty="0" smtClean="0"/>
              <a:t>Soon most data streaming only</a:t>
            </a:r>
          </a:p>
          <a:p>
            <a:pPr marL="640080" lvl="1" indent="-237744" fontAlgn="auto">
              <a:spcAft>
                <a:spcPts val="0"/>
              </a:spcAft>
              <a:buFont typeface="Verdana"/>
              <a:buChar char="◦"/>
              <a:defRPr/>
            </a:pPr>
            <a:r>
              <a:rPr lang="en-US" dirty="0" smtClean="0"/>
              <a:t>System needs to learn and adapt</a:t>
            </a:r>
          </a:p>
          <a:p>
            <a:pPr marL="640080" lvl="1" indent="-237744" fontAlgn="auto">
              <a:spcAft>
                <a:spcPts val="0"/>
              </a:spcAft>
              <a:buFont typeface="Verdana"/>
              <a:buChar char="◦"/>
              <a:defRPr/>
            </a:pPr>
            <a:r>
              <a:rPr lang="en-US" dirty="0" smtClean="0"/>
              <a:t>Continuous need for new data</a:t>
            </a:r>
          </a:p>
          <a:p>
            <a:pPr marL="365760" indent="-283464" fontAlgn="auto">
              <a:spcAft>
                <a:spcPts val="0"/>
              </a:spcAft>
              <a:buFont typeface="Wingdings 2"/>
              <a:buChar char=""/>
              <a:defRPr/>
            </a:pPr>
            <a:r>
              <a:rPr lang="en-US" dirty="0" smtClean="0"/>
              <a:t>Detecting outliers and inliers</a:t>
            </a:r>
          </a:p>
          <a:p>
            <a:pPr marL="640080" lvl="1" indent="-237744" fontAlgn="auto">
              <a:spcAft>
                <a:spcPts val="0"/>
              </a:spcAft>
              <a:buFont typeface="Verdana"/>
              <a:buChar char="◦"/>
              <a:defRPr/>
            </a:pPr>
            <a:r>
              <a:rPr lang="en-US" dirty="0" smtClean="0"/>
              <a:t>“Inliers”:  need to change the representation</a:t>
            </a:r>
          </a:p>
          <a:p>
            <a:pPr marL="365760" indent="-283464" fontAlgn="auto">
              <a:spcAft>
                <a:spcPts val="0"/>
              </a:spcAft>
              <a:buFont typeface="Wingdings 2"/>
              <a:buChar char=""/>
              <a:defRPr/>
            </a:pPr>
            <a:r>
              <a:rPr lang="en-US" dirty="0" smtClean="0"/>
              <a:t>Passive “sniffing” </a:t>
            </a:r>
            <a:r>
              <a:rPr lang="en-US" dirty="0" err="1" smtClean="0"/>
              <a:t>vs</a:t>
            </a:r>
            <a:r>
              <a:rPr lang="en-US" dirty="0" smtClean="0"/>
              <a:t> targeted sensor design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Models and Data</a:t>
            </a:r>
            <a:endParaRPr lang="en-US" dirty="0">
              <a:solidFill>
                <a:schemeClr val="tx2">
                  <a:satMod val="130000"/>
                </a:schemeClr>
              </a:solidFill>
            </a:endParaRPr>
          </a:p>
        </p:txBody>
      </p:sp>
      <p:sp>
        <p:nvSpPr>
          <p:cNvPr id="15362" name="Content Placeholder 2"/>
          <p:cNvSpPr>
            <a:spLocks noGrp="1"/>
          </p:cNvSpPr>
          <p:nvPr>
            <p:ph idx="1"/>
          </p:nvPr>
        </p:nvSpPr>
        <p:spPr/>
        <p:txBody>
          <a:bodyPr/>
          <a:lstStyle/>
          <a:p>
            <a:r>
              <a:rPr lang="en-US" smtClean="0"/>
              <a:t>Take computation/analysis to the data</a:t>
            </a:r>
          </a:p>
          <a:p>
            <a:r>
              <a:rPr lang="en-US" smtClean="0"/>
              <a:t>Data </a:t>
            </a:r>
            <a:r>
              <a:rPr lang="en-US" smtClean="0">
                <a:sym typeface="Wingdings" pitchFamily="2" charset="2"/>
              </a:rPr>
              <a:t> Models, two sides of the same</a:t>
            </a:r>
            <a:endParaRPr lang="en-US" smtClean="0"/>
          </a:p>
          <a:p>
            <a:r>
              <a:rPr lang="en-US" smtClean="0"/>
              <a:t>Massive sets of models are data</a:t>
            </a:r>
          </a:p>
          <a:p>
            <a:pPr lvl="1"/>
            <a:r>
              <a:rPr lang="en-US" smtClean="0"/>
              <a:t>Use data to build/populate models</a:t>
            </a:r>
          </a:p>
          <a:p>
            <a:r>
              <a:rPr lang="en-US" smtClean="0"/>
              <a:t>Detect signature of good actor goes bad</a:t>
            </a:r>
          </a:p>
          <a:p>
            <a:pPr lvl="1"/>
            <a:r>
              <a:rPr lang="en-US" smtClean="0"/>
              <a:t>Need some historic trends as well</a:t>
            </a:r>
          </a:p>
          <a:p>
            <a:pPr lvl="1"/>
            <a:r>
              <a:rPr lang="en-US" smtClean="0"/>
              <a:t>Longitudinal data</a:t>
            </a:r>
          </a:p>
          <a:p>
            <a:pPr lvl="1"/>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0" compatLnSpc="1">
            <a:prstTxWarp prst="textNoShape">
              <a:avLst/>
            </a:prstTxWarp>
          </a:bodyPr>
          <a:lstStyle/>
          <a:p>
            <a:r>
              <a:rPr lang="en-US" sz="4000" smtClean="0">
                <a:effectLst>
                  <a:outerShdw blurRad="38100" dist="38100" dir="2700000" algn="tl">
                    <a:srgbClr val="C0C0C0"/>
                  </a:outerShdw>
                </a:effectLst>
              </a:rPr>
              <a:t>Central vs Distributed Data</a:t>
            </a:r>
            <a:endParaRPr lang="en-US" sz="3900" smtClean="0">
              <a:effectLst>
                <a:outerShdw blurRad="38100" dist="38100" dir="2700000" algn="tl">
                  <a:srgbClr val="C0C0C0"/>
                </a:outerShdw>
              </a:effectLst>
            </a:endParaRPr>
          </a:p>
        </p:txBody>
      </p:sp>
      <p:sp>
        <p:nvSpPr>
          <p:cNvPr id="16386" name="Content Placeholder 2"/>
          <p:cNvSpPr>
            <a:spLocks noGrp="1"/>
          </p:cNvSpPr>
          <p:nvPr>
            <p:ph idx="1"/>
          </p:nvPr>
        </p:nvSpPr>
        <p:spPr/>
        <p:txBody>
          <a:bodyPr/>
          <a:lstStyle/>
          <a:p>
            <a:r>
              <a:rPr lang="en-US" smtClean="0"/>
              <a:t>Central: advantages in decision making</a:t>
            </a:r>
          </a:p>
          <a:p>
            <a:r>
              <a:rPr lang="en-US" smtClean="0"/>
              <a:t>Distributed: tied to sensors/organizations</a:t>
            </a:r>
          </a:p>
          <a:p>
            <a:r>
              <a:rPr lang="en-US" smtClean="0"/>
              <a:t>Technical aspects, geo-location</a:t>
            </a:r>
          </a:p>
          <a:p>
            <a:r>
              <a:rPr lang="en-US" smtClean="0"/>
              <a:t>Can you do on demand sharing?</a:t>
            </a:r>
          </a:p>
          <a:p>
            <a:r>
              <a:rPr lang="en-US" smtClean="0"/>
              <a:t>How much analysis at the sensor?</a:t>
            </a:r>
          </a:p>
          <a:p>
            <a:pPr lvl="1"/>
            <a:r>
              <a:rPr lang="en-US" smtClean="0"/>
              <a:t>Data reduction/Latency</a:t>
            </a:r>
          </a:p>
          <a:p>
            <a:pPr lvl="1"/>
            <a:r>
              <a:rPr lang="en-US" smtClean="0"/>
              <a:t>Only simple models at the sensor</a:t>
            </a:r>
          </a:p>
          <a:p>
            <a:pPr lvl="1"/>
            <a:r>
              <a:rPr lang="en-US" smtClean="0"/>
              <a:t>Is the relevant propagated?</a:t>
            </a:r>
          </a:p>
          <a:p>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0" compatLnSpc="1">
            <a:prstTxWarp prst="textNoShape">
              <a:avLst/>
            </a:prstTxWarp>
          </a:bodyPr>
          <a:lstStyle/>
          <a:p>
            <a:r>
              <a:rPr lang="en-US" sz="3900" smtClean="0">
                <a:effectLst>
                  <a:outerShdw blurRad="38100" dist="38100" dir="2700000" algn="tl">
                    <a:srgbClr val="C0C0C0"/>
                  </a:outerShdw>
                </a:effectLst>
              </a:rPr>
              <a:t>Harvest Novel Data Sources</a:t>
            </a:r>
          </a:p>
        </p:txBody>
      </p:sp>
      <p:sp>
        <p:nvSpPr>
          <p:cNvPr id="17410" name="Content Placeholder 2"/>
          <p:cNvSpPr>
            <a:spLocks noGrp="1"/>
          </p:cNvSpPr>
          <p:nvPr>
            <p:ph idx="1"/>
          </p:nvPr>
        </p:nvSpPr>
        <p:spPr/>
        <p:txBody>
          <a:bodyPr/>
          <a:lstStyle/>
          <a:p>
            <a:r>
              <a:rPr lang="en-US" smtClean="0"/>
              <a:t>Crowd source, games</a:t>
            </a:r>
          </a:p>
          <a:p>
            <a:r>
              <a:rPr lang="en-US" smtClean="0"/>
              <a:t>Internet telemetry</a:t>
            </a:r>
          </a:p>
          <a:p>
            <a:pPr lvl="1"/>
            <a:r>
              <a:rPr lang="en-US" smtClean="0"/>
              <a:t>Trace routes, router tables</a:t>
            </a:r>
          </a:p>
          <a:p>
            <a:r>
              <a:rPr lang="en-US" smtClean="0"/>
              <a:t>Simulations</a:t>
            </a:r>
          </a:p>
          <a:p>
            <a:pPr lvl="1"/>
            <a:r>
              <a:rPr lang="en-US" smtClean="0"/>
              <a:t>Red-team, blue team: insert synthetic events into real data stream and test recovery rate</a:t>
            </a:r>
          </a:p>
          <a:p>
            <a:r>
              <a:rPr lang="en-US" smtClean="0"/>
              <a:t>Correlations between data sources from multiple sensors/views of environment</a:t>
            </a:r>
          </a:p>
          <a:p>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r>
              <a:rPr lang="en-US" smtClean="0">
                <a:effectLst/>
              </a:rPr>
              <a:t>Book Citations</a:t>
            </a:r>
          </a:p>
        </p:txBody>
      </p:sp>
      <p:pic>
        <p:nvPicPr>
          <p:cNvPr id="24579" name="Picture 3" descr="books"/>
          <p:cNvPicPr>
            <a:picLocks noChangeAspect="1" noChangeArrowheads="1"/>
          </p:cNvPicPr>
          <p:nvPr/>
        </p:nvPicPr>
        <p:blipFill>
          <a:blip r:embed="rId2"/>
          <a:srcRect/>
          <a:stretch>
            <a:fillRect/>
          </a:stretch>
        </p:blipFill>
        <p:spPr bwMode="auto">
          <a:xfrm>
            <a:off x="1295400" y="1676400"/>
            <a:ext cx="1233488" cy="1898650"/>
          </a:xfrm>
          <a:prstGeom prst="rect">
            <a:avLst/>
          </a:prstGeom>
          <a:noFill/>
        </p:spPr>
      </p:pic>
      <p:sp>
        <p:nvSpPr>
          <p:cNvPr id="24580" name="Text Box 4"/>
          <p:cNvSpPr txBox="1">
            <a:spLocks noChangeArrowheads="1"/>
          </p:cNvSpPr>
          <p:nvPr/>
        </p:nvSpPr>
        <p:spPr bwMode="auto">
          <a:xfrm>
            <a:off x="3124200" y="1600200"/>
            <a:ext cx="5562600" cy="3270250"/>
          </a:xfrm>
          <a:prstGeom prst="rect">
            <a:avLst/>
          </a:prstGeom>
          <a:noFill/>
          <a:ln w="9525">
            <a:noFill/>
            <a:miter lim="800000"/>
            <a:headEnd/>
            <a:tailEnd/>
          </a:ln>
          <a:effectLst/>
        </p:spPr>
        <p:txBody>
          <a:bodyPr>
            <a:spAutoFit/>
          </a:bodyPr>
          <a:lstStyle/>
          <a:p>
            <a:r>
              <a:rPr lang="en-US" sz="1600"/>
              <a:t>Ted Senator, one of Poindexter’s colleagues used a metaphor to describe the difficult task ahead in creating TIA. “Our task is akin to finding dangerous groups of needles hidden in stacks of needle pieces,” he said.   “This is much harder than simply finding needles in haystack: we have to search through many stacks of needles, not just one; we do not have a contrast between shiny, hard needles and dull, fragile hay; we have many ways of putting the pieces together into individual needles and and the needles into group of needles; and we cannot tell if a needle or group is dangerous until it is at least partially assembled.”  (from DARPATech 2002 speech, available on DARPA web site, and quoted on p. 102)</a:t>
            </a:r>
          </a:p>
        </p:txBody>
      </p:sp>
      <p:pic>
        <p:nvPicPr>
          <p:cNvPr id="24581" name="Picture 5" descr="61tO6Xv5nRL"/>
          <p:cNvPicPr>
            <a:picLocks noChangeAspect="1" noChangeArrowheads="1"/>
          </p:cNvPicPr>
          <p:nvPr/>
        </p:nvPicPr>
        <p:blipFill>
          <a:blip r:embed="rId3"/>
          <a:srcRect/>
          <a:stretch>
            <a:fillRect/>
          </a:stretch>
        </p:blipFill>
        <p:spPr bwMode="auto">
          <a:xfrm>
            <a:off x="1066800" y="4343400"/>
            <a:ext cx="2147888" cy="214788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136</TotalTime>
  <Words>360</Words>
  <Application>Microsoft Macintosh PowerPoint</Application>
  <PresentationFormat>On-screen Show (4:3)</PresentationFormat>
  <Paragraphs>39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DATA</vt:lpstr>
      <vt:lpstr>Data Issues</vt:lpstr>
      <vt:lpstr>Models and Data</vt:lpstr>
      <vt:lpstr>Central vs Distributed Data</vt:lpstr>
      <vt:lpstr>Harvest Novel Data Sources</vt:lpstr>
      <vt:lpstr>Book Citations</vt:lpstr>
    </vt:vector>
  </TitlesOfParts>
  <Company>Johns Hopkins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Alex Szalay</dc:creator>
  <cp:lastModifiedBy>Katie Dey</cp:lastModifiedBy>
  <cp:revision>15</cp:revision>
  <dcterms:created xsi:type="dcterms:W3CDTF">2010-08-18T01:38:03Z</dcterms:created>
  <dcterms:modified xsi:type="dcterms:W3CDTF">2012-05-25T23:39:46Z</dcterms:modified>
</cp:coreProperties>
</file>