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Default Extension="emf" ContentType="image/x-em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5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0"/>
    <p:restoredTop sz="89844" autoAdjust="0"/>
  </p:normalViewPr>
  <p:slideViewPr>
    <p:cSldViewPr snapToGrid="0" snapToObjects="1">
      <p:cViewPr>
        <p:scale>
          <a:sx n="150" d="100"/>
          <a:sy n="150" d="100"/>
        </p:scale>
        <p:origin x="496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printerSettings" Target="printerSettings/printerSettings1.bin"/><Relationship Id="rId17" Type="http://schemas.openxmlformats.org/officeDocument/2006/relationships/presProps" Target="presProps.xml"/><Relationship Id="rId18" Type="http://schemas.openxmlformats.org/officeDocument/2006/relationships/viewProps" Target="viewProps.xml"/><Relationship Id="rId1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eg"/><Relationship Id="rId3" Type="http://schemas.openxmlformats.org/officeDocument/2006/relationships/image" Target="../media/image4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eg"/><Relationship Id="rId3" Type="http://schemas.openxmlformats.org/officeDocument/2006/relationships/image" Target="../media/image4.png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eg"/><Relationship Id="rId3" Type="http://schemas.openxmlformats.org/officeDocument/2006/relationships/image" Target="../media/image4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891821" y="5617774"/>
            <a:ext cx="7382935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989952" y="1016990"/>
            <a:ext cx="7179733" cy="4831643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990600" y="1009650"/>
            <a:ext cx="7179733" cy="4831643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769521" y="702069"/>
            <a:ext cx="567831" cy="567830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7855433" y="749720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27201" y="1794935"/>
            <a:ext cx="5723468" cy="1828090"/>
          </a:xfrm>
        </p:spPr>
        <p:txBody>
          <a:bodyPr anchor="b">
            <a:normAutofit/>
          </a:bodyPr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27200" y="3736622"/>
            <a:ext cx="5712179" cy="15240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770676" y="5357592"/>
            <a:ext cx="1213821" cy="365125"/>
          </a:xfrm>
        </p:spPr>
        <p:txBody>
          <a:bodyPr/>
          <a:lstStyle/>
          <a:p>
            <a:fld id="{AF21FEEA-833B-4449-B50F-DD579CD5FD0E}" type="datetimeFigureOut">
              <a:rPr lang="en-US" smtClean="0"/>
              <a:t>7/6/12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174044" y="5357592"/>
            <a:ext cx="5034845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213930" y="5357592"/>
            <a:ext cx="554023" cy="365125"/>
          </a:xfrm>
        </p:spPr>
        <p:txBody>
          <a:bodyPr/>
          <a:lstStyle>
            <a:lvl1pPr algn="ctr">
              <a:defRPr/>
            </a:lvl1pPr>
          </a:lstStyle>
          <a:p>
            <a:fld id="{07FB1D4A-BD2B-204B-9549-951BED1642B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21FEEA-833B-4449-B50F-DD579CD5FD0E}" type="datetimeFigureOut">
              <a:rPr lang="en-US" smtClean="0"/>
              <a:t>7/6/12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FB1D4A-BD2B-204B-9549-951BED1642B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1" y="925690"/>
            <a:ext cx="1430867" cy="476391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8221" y="1106312"/>
            <a:ext cx="5178779" cy="440266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21FEEA-833B-4449-B50F-DD579CD5FD0E}" type="datetimeFigureOut">
              <a:rPr lang="en-US" smtClean="0"/>
              <a:t>7/6/12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FB1D4A-BD2B-204B-9549-951BED1642B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21FEEA-833B-4449-B50F-DD579CD5FD0E}" type="datetimeFigureOut">
              <a:rPr lang="en-US" smtClean="0"/>
              <a:t>7/6/12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FB1D4A-BD2B-204B-9549-951BED1642B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979" y="2239430"/>
            <a:ext cx="6254044" cy="1362075"/>
          </a:xfrm>
        </p:spPr>
        <p:txBody>
          <a:bodyPr anchor="b"/>
          <a:lstStyle>
            <a:lvl1pPr algn="ctr">
              <a:defRPr sz="4000" b="0" cap="none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6267" y="3725334"/>
            <a:ext cx="6231467" cy="1309511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21FEEA-833B-4449-B50F-DD579CD5FD0E}" type="datetimeFigureOut">
              <a:rPr lang="en-US" smtClean="0"/>
              <a:t>7/6/12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FB1D4A-BD2B-204B-9549-951BED1642B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21FEEA-833B-4449-B50F-DD579CD5FD0E}" type="datetimeFigureOut">
              <a:rPr lang="en-US" smtClean="0"/>
              <a:t>7/6/12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FB1D4A-BD2B-204B-9549-951BED1642BC}" type="slidenum">
              <a:rPr lang="en-US" smtClean="0"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298448" y="2121407"/>
            <a:ext cx="3200400" cy="360273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63440" y="2119313"/>
            <a:ext cx="3200400" cy="360521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57869" y="2122312"/>
            <a:ext cx="2939521" cy="820208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10669" y="2122311"/>
            <a:ext cx="2944368" cy="822960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21FEEA-833B-4449-B50F-DD579CD5FD0E}" type="datetimeFigureOut">
              <a:rPr lang="en-US" smtClean="0"/>
              <a:t>7/6/12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FB1D4A-BD2B-204B-9549-951BED1642BC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1298448" y="2944368"/>
            <a:ext cx="3227832" cy="277977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45151" y="2944813"/>
            <a:ext cx="3227832" cy="277977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21FEEA-833B-4449-B50F-DD579CD5FD0E}" type="datetimeFigureOut">
              <a:rPr lang="en-US" smtClean="0"/>
              <a:t>7/6/12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FB1D4A-BD2B-204B-9549-951BED1642B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21FEEA-833B-4449-B50F-DD579CD5FD0E}" type="datetimeFigureOut">
              <a:rPr lang="en-US" smtClean="0"/>
              <a:t>7/6/12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FB1D4A-BD2B-204B-9549-951BED1642B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1" name="Freeform 10"/>
          <p:cNvSpPr/>
          <p:nvPr/>
        </p:nvSpPr>
        <p:spPr>
          <a:xfrm rot="10800000">
            <a:off x="632177" y="6058038"/>
            <a:ext cx="772160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 rot="60000">
            <a:off x="4468872" y="605163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 rot="60000">
            <a:off x="4471416" y="603504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 rot="21540000">
            <a:off x="749204" y="576868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 rot="21540000">
            <a:off x="749808" y="576072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2371106" y="293953"/>
            <a:ext cx="567831" cy="567830"/>
          </a:xfrm>
          <a:prstGeom prst="rect">
            <a:avLst/>
          </a:prstGeom>
          <a:noFill/>
        </p:spPr>
      </p:pic>
      <p:pic>
        <p:nvPicPr>
          <p:cNvPr id="19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6279647" y="333163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08976" y="2020042"/>
            <a:ext cx="3064827" cy="1503037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 rot="60000">
            <a:off x="4854291" y="1150993"/>
            <a:ext cx="3020792" cy="4625489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148125" y="3623748"/>
            <a:ext cx="3048891" cy="2100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341698" y="5885672"/>
            <a:ext cx="1213821" cy="365125"/>
          </a:xfrm>
        </p:spPr>
        <p:txBody>
          <a:bodyPr/>
          <a:lstStyle/>
          <a:p>
            <a:fld id="{AF21FEEA-833B-4449-B50F-DD579CD5FD0E}" type="datetimeFigureOut">
              <a:rPr lang="en-US" smtClean="0"/>
              <a:t>7/6/12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60000">
            <a:off x="914554" y="5829261"/>
            <a:ext cx="3522607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7557313" y="5896961"/>
            <a:ext cx="554023" cy="365125"/>
          </a:xfrm>
        </p:spPr>
        <p:txBody>
          <a:bodyPr/>
          <a:lstStyle/>
          <a:p>
            <a:fld id="{07FB1D4A-BD2B-204B-9549-951BED1642B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1" name="Freeform 30"/>
          <p:cNvSpPr/>
          <p:nvPr/>
        </p:nvSpPr>
        <p:spPr>
          <a:xfrm rot="10800000">
            <a:off x="632177" y="6058038"/>
            <a:ext cx="772160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 rot="21540000">
            <a:off x="749204" y="576868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 rot="21540000">
            <a:off x="745058" y="575769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/>
          <p:cNvSpPr/>
          <p:nvPr/>
        </p:nvSpPr>
        <p:spPr>
          <a:xfrm rot="60000">
            <a:off x="4468872" y="605163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/>
          <p:cNvSpPr/>
          <p:nvPr/>
        </p:nvSpPr>
        <p:spPr>
          <a:xfrm rot="60000">
            <a:off x="4464768" y="603920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2371106" y="293953"/>
            <a:ext cx="567831" cy="567830"/>
          </a:xfrm>
          <a:prstGeom prst="rect">
            <a:avLst/>
          </a:prstGeom>
          <a:noFill/>
        </p:spPr>
      </p:pic>
      <p:pic>
        <p:nvPicPr>
          <p:cNvPr id="15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6279647" y="333163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06424" y="2020824"/>
            <a:ext cx="3063240" cy="1499616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60000">
            <a:off x="4898615" y="1207272"/>
            <a:ext cx="2913863" cy="4539412"/>
          </a:xfrm>
          <a:ln w="101600" cap="rnd">
            <a:solidFill>
              <a:srgbClr val="FFFFFF"/>
            </a:solidFill>
          </a:ln>
          <a:effectLst>
            <a:outerShdw blurRad="889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152144" y="3621024"/>
            <a:ext cx="3044952" cy="210312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345936" y="5888737"/>
            <a:ext cx="1213821" cy="365125"/>
          </a:xfrm>
        </p:spPr>
        <p:txBody>
          <a:bodyPr/>
          <a:lstStyle/>
          <a:p>
            <a:fld id="{AF21FEEA-833B-4449-B50F-DD579CD5FD0E}" type="datetimeFigureOut">
              <a:rPr lang="en-US" smtClean="0"/>
              <a:t>7/6/12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60000">
            <a:off x="914569" y="5831037"/>
            <a:ext cx="3319043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7562089" y="5900026"/>
            <a:ext cx="554023" cy="365125"/>
          </a:xfrm>
        </p:spPr>
        <p:txBody>
          <a:bodyPr/>
          <a:lstStyle/>
          <a:p>
            <a:fld id="{07FB1D4A-BD2B-204B-9549-951BED1642B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3.jpeg"/><Relationship Id="rId14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628650" y="6069330"/>
            <a:ext cx="792099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731520" y="575310"/>
            <a:ext cx="7696200" cy="5715000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31520" y="576072"/>
            <a:ext cx="7696200" cy="5715000"/>
          </a:xfrm>
          <a:prstGeom prst="rect">
            <a:avLst/>
          </a:prstGeom>
          <a:blipFill dpi="0" rotWithShape="1">
            <a:blip r:embed="rId13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 rot="1435684">
            <a:off x="543741" y="273091"/>
            <a:ext cx="567831" cy="567830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 rot="4096196">
            <a:off x="8115079" y="298163"/>
            <a:ext cx="566928" cy="566928"/>
          </a:xfrm>
          <a:prstGeom prst="rect">
            <a:avLst/>
          </a:prstGeom>
          <a:noFill/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5023" y="817582"/>
            <a:ext cx="6965245" cy="120248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63040" y="2119257"/>
            <a:ext cx="6196405" cy="360381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54588" y="5809152"/>
            <a:ext cx="12138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fld id="{AF21FEEA-833B-4449-B50F-DD579CD5FD0E}" type="datetimeFigureOut">
              <a:rPr lang="en-US" smtClean="0"/>
              <a:t>7/6/12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4401" y="5809152"/>
            <a:ext cx="55401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70202" y="5809152"/>
            <a:ext cx="55402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fld id="{07FB1D4A-BD2B-204B-9549-951BED1642BC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6" r:id="rId1"/>
    <p:sldLayoutId id="2147483677" r:id="rId2"/>
    <p:sldLayoutId id="2147483678" r:id="rId3"/>
    <p:sldLayoutId id="2147483679" r:id="rId4"/>
    <p:sldLayoutId id="2147483680" r:id="rId5"/>
    <p:sldLayoutId id="2147483681" r:id="rId6"/>
    <p:sldLayoutId id="2147483682" r:id="rId7"/>
    <p:sldLayoutId id="2147483683" r:id="rId8"/>
    <p:sldLayoutId id="2147483684" r:id="rId9"/>
    <p:sldLayoutId id="2147483685" r:id="rId10"/>
    <p:sldLayoutId id="2147483686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64592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1168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74320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hyperlink" Target="mailto:Carl.Landwehr@gmail.com" TargetMode="Externa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4" Type="http://schemas.openxmlformats.org/officeDocument/2006/relationships/image" Target="../media/image8.emf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emf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15911" y="1447216"/>
            <a:ext cx="5723468" cy="182809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Designed-In Security </a:t>
            </a:r>
            <a:br>
              <a:rPr lang="en-US" dirty="0" smtClean="0"/>
            </a:br>
            <a:r>
              <a:rPr lang="en-US" dirty="0" smtClean="0"/>
              <a:t>in Context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sz="2000" dirty="0" smtClean="0"/>
              <a:t>2012 HCSS Conference </a:t>
            </a:r>
          </a:p>
          <a:p>
            <a:pPr algn="l"/>
            <a:endParaRPr lang="en-US" sz="1200" dirty="0" smtClean="0"/>
          </a:p>
          <a:p>
            <a:pPr algn="l"/>
            <a:r>
              <a:rPr lang="en-US" sz="1200" dirty="0" smtClean="0"/>
              <a:t>Carl Landwehr</a:t>
            </a:r>
          </a:p>
          <a:p>
            <a:pPr algn="l"/>
            <a:r>
              <a:rPr lang="en-US" sz="1200" dirty="0" smtClean="0"/>
              <a:t>Independent Consultant</a:t>
            </a:r>
          </a:p>
          <a:p>
            <a:pPr algn="l"/>
            <a:r>
              <a:rPr lang="en-US" sz="1200" dirty="0" smtClean="0">
                <a:hlinkClick r:id="rId2"/>
              </a:rPr>
              <a:t>Carl.Landwehr@gmail.com</a:t>
            </a:r>
            <a:endParaRPr lang="en-US" sz="1200" dirty="0" smtClean="0"/>
          </a:p>
          <a:p>
            <a:pPr algn="l"/>
            <a:r>
              <a:rPr lang="en-US" sz="1200" dirty="0" err="1" smtClean="0"/>
              <a:t>www.landwehr.org</a:t>
            </a:r>
            <a:endParaRPr lang="en-US" sz="1200" dirty="0" smtClean="0"/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3055277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5023" y="817582"/>
            <a:ext cx="6965245" cy="886808"/>
          </a:xfrm>
        </p:spPr>
        <p:txBody>
          <a:bodyPr>
            <a:noAutofit/>
          </a:bodyPr>
          <a:lstStyle/>
          <a:p>
            <a:r>
              <a:rPr lang="en-US" sz="3600" dirty="0" smtClean="0"/>
              <a:t>How does this theme relate </a:t>
            </a:r>
            <a:br>
              <a:rPr lang="en-US" sz="3600" dirty="0" smtClean="0"/>
            </a:br>
            <a:r>
              <a:rPr lang="en-US" sz="3600" dirty="0" smtClean="0"/>
              <a:t>to the others?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63040" y="1704390"/>
            <a:ext cx="6196405" cy="3603812"/>
          </a:xfrm>
        </p:spPr>
        <p:txBody>
          <a:bodyPr/>
          <a:lstStyle/>
          <a:p>
            <a:r>
              <a:rPr lang="en-US" dirty="0" smtClean="0"/>
              <a:t> </a:t>
            </a:r>
            <a:r>
              <a:rPr lang="en-US" sz="2000" dirty="0" smtClean="0"/>
              <a:t>Tailored Trustworthy Spaces: </a:t>
            </a:r>
          </a:p>
          <a:p>
            <a:pPr lvl="1"/>
            <a:r>
              <a:rPr lang="en-US" sz="2000" dirty="0"/>
              <a:t> </a:t>
            </a:r>
            <a:r>
              <a:rPr lang="en-US" sz="2000" dirty="0" smtClean="0"/>
              <a:t>addresses mission needs, requires trustworthy mechanisms</a:t>
            </a:r>
          </a:p>
          <a:p>
            <a:r>
              <a:rPr lang="en-US" sz="2000" dirty="0" smtClean="0"/>
              <a:t> Moving Target</a:t>
            </a:r>
          </a:p>
          <a:p>
            <a:pPr lvl="1"/>
            <a:r>
              <a:rPr lang="en-US" sz="2000" dirty="0" smtClean="0"/>
              <a:t> Acknowledges weaknesses, focuses on agility, reaction. Still needs sound mechanisms for system control</a:t>
            </a:r>
          </a:p>
          <a:p>
            <a:r>
              <a:rPr lang="en-US" sz="2000" dirty="0"/>
              <a:t> </a:t>
            </a:r>
            <a:r>
              <a:rPr lang="en-US" sz="2000" dirty="0" smtClean="0"/>
              <a:t>Cyber Economic Incentives</a:t>
            </a:r>
          </a:p>
          <a:p>
            <a:pPr lvl="1"/>
            <a:r>
              <a:rPr lang="en-US" sz="2000" dirty="0"/>
              <a:t> </a:t>
            </a:r>
            <a:r>
              <a:rPr lang="en-US" sz="2000" dirty="0" smtClean="0"/>
              <a:t>Focuses on incentivizing deployment, not providing the tools to deploy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4587424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5023" y="665182"/>
            <a:ext cx="6965245" cy="520151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How new is this theme?</a:t>
            </a:r>
            <a:endParaRPr lang="en-US" dirty="0"/>
          </a:p>
        </p:txBody>
      </p:sp>
      <p:sp>
        <p:nvSpPr>
          <p:cNvPr id="70" name="Rectangle 3"/>
          <p:cNvSpPr>
            <a:spLocks noChangeArrowheads="1"/>
          </p:cNvSpPr>
          <p:nvPr/>
        </p:nvSpPr>
        <p:spPr bwMode="auto">
          <a:xfrm>
            <a:off x="1633918" y="3096437"/>
            <a:ext cx="492353" cy="4283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487" tIns="44450" rIns="90487" bIns="44450">
            <a:spAutoFit/>
          </a:bodyPr>
          <a:lstStyle/>
          <a:p>
            <a:r>
              <a:rPr lang="en-US" sz="1100"/>
              <a:t>Floyd </a:t>
            </a:r>
          </a:p>
          <a:p>
            <a:r>
              <a:rPr lang="en-US" sz="1100"/>
              <a:t>67</a:t>
            </a:r>
          </a:p>
        </p:txBody>
      </p:sp>
      <p:sp>
        <p:nvSpPr>
          <p:cNvPr id="71" name="Rectangle 4"/>
          <p:cNvSpPr>
            <a:spLocks noChangeArrowheads="1"/>
          </p:cNvSpPr>
          <p:nvPr/>
        </p:nvSpPr>
        <p:spPr bwMode="auto">
          <a:xfrm>
            <a:off x="1062202" y="3586113"/>
            <a:ext cx="1940758" cy="5206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0487" tIns="44450" rIns="90487" bIns="44450">
            <a:spAutoFit/>
          </a:bodyPr>
          <a:lstStyle/>
          <a:p>
            <a:pPr algn="ctr"/>
            <a:r>
              <a:rPr lang="en-US" sz="1400">
                <a:solidFill>
                  <a:srgbClr val="0000FF"/>
                </a:solidFill>
              </a:rPr>
              <a:t>Automated Theorem Proving</a:t>
            </a:r>
          </a:p>
        </p:txBody>
      </p:sp>
      <p:sp>
        <p:nvSpPr>
          <p:cNvPr id="72" name="Rectangle 5"/>
          <p:cNvSpPr>
            <a:spLocks noChangeArrowheads="1"/>
          </p:cNvSpPr>
          <p:nvPr/>
        </p:nvSpPr>
        <p:spPr bwMode="auto">
          <a:xfrm>
            <a:off x="5989729" y="1753032"/>
            <a:ext cx="934243" cy="5745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487" tIns="44450" rIns="90487" bIns="44450">
            <a:spAutoFit/>
          </a:bodyPr>
          <a:lstStyle/>
          <a:p>
            <a:r>
              <a:rPr lang="en-US" sz="1050"/>
              <a:t>Knuth</a:t>
            </a:r>
          </a:p>
          <a:p>
            <a:r>
              <a:rPr lang="en-US" sz="1050"/>
              <a:t>Literate Prog.</a:t>
            </a:r>
          </a:p>
          <a:p>
            <a:r>
              <a:rPr lang="en-US" sz="1050"/>
              <a:t>86</a:t>
            </a:r>
          </a:p>
        </p:txBody>
      </p:sp>
      <p:sp>
        <p:nvSpPr>
          <p:cNvPr id="73" name="Rectangle 7"/>
          <p:cNvSpPr>
            <a:spLocks noChangeArrowheads="1"/>
          </p:cNvSpPr>
          <p:nvPr/>
        </p:nvSpPr>
        <p:spPr bwMode="auto">
          <a:xfrm>
            <a:off x="1151933" y="2502929"/>
            <a:ext cx="1469028" cy="5206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0487" tIns="44450" rIns="90487" bIns="44450">
            <a:spAutoFit/>
          </a:bodyPr>
          <a:lstStyle/>
          <a:p>
            <a:pPr algn="ctr"/>
            <a:r>
              <a:rPr lang="en-US" sz="1400" dirty="0">
                <a:solidFill>
                  <a:srgbClr val="0000FF"/>
                </a:solidFill>
              </a:rPr>
              <a:t>Program Verification</a:t>
            </a:r>
          </a:p>
        </p:txBody>
      </p:sp>
      <p:sp>
        <p:nvSpPr>
          <p:cNvPr id="74" name="Rectangle 8"/>
          <p:cNvSpPr>
            <a:spLocks noChangeArrowheads="1"/>
          </p:cNvSpPr>
          <p:nvPr/>
        </p:nvSpPr>
        <p:spPr bwMode="auto">
          <a:xfrm>
            <a:off x="2105648" y="3055417"/>
            <a:ext cx="541188" cy="4283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487" tIns="44450" rIns="90487" bIns="44450">
            <a:spAutoFit/>
          </a:bodyPr>
          <a:lstStyle/>
          <a:p>
            <a:r>
              <a:rPr lang="en-US" sz="1100"/>
              <a:t>Hoare</a:t>
            </a:r>
          </a:p>
          <a:p>
            <a:r>
              <a:rPr lang="en-US" sz="1100"/>
              <a:t>69 </a:t>
            </a:r>
          </a:p>
        </p:txBody>
      </p:sp>
      <p:sp>
        <p:nvSpPr>
          <p:cNvPr id="75" name="Rectangle 9"/>
          <p:cNvSpPr>
            <a:spLocks noChangeArrowheads="1"/>
          </p:cNvSpPr>
          <p:nvPr/>
        </p:nvSpPr>
        <p:spPr bwMode="auto">
          <a:xfrm>
            <a:off x="1851837" y="1947877"/>
            <a:ext cx="752164" cy="4283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487" tIns="44450" rIns="90487" bIns="44450">
            <a:spAutoFit/>
          </a:bodyPr>
          <a:lstStyle/>
          <a:p>
            <a:r>
              <a:rPr lang="en-US" sz="1100"/>
              <a:t>Dijkstra</a:t>
            </a:r>
          </a:p>
          <a:p>
            <a:r>
              <a:rPr lang="en-US" sz="1100"/>
              <a:t>T.H.E.  68</a:t>
            </a:r>
          </a:p>
        </p:txBody>
      </p:sp>
      <p:sp>
        <p:nvSpPr>
          <p:cNvPr id="76" name="Rectangle 10"/>
          <p:cNvSpPr>
            <a:spLocks noChangeArrowheads="1"/>
          </p:cNvSpPr>
          <p:nvPr/>
        </p:nvSpPr>
        <p:spPr bwMode="auto">
          <a:xfrm>
            <a:off x="1335241" y="5003866"/>
            <a:ext cx="538387" cy="2743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7" name="Rectangle 11"/>
          <p:cNvSpPr>
            <a:spLocks noChangeArrowheads="1"/>
          </p:cNvSpPr>
          <p:nvPr/>
        </p:nvSpPr>
        <p:spPr bwMode="auto">
          <a:xfrm>
            <a:off x="2546613" y="4060406"/>
            <a:ext cx="752509" cy="4283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487" tIns="44450" rIns="90487" bIns="44450">
            <a:spAutoFit/>
          </a:bodyPr>
          <a:lstStyle/>
          <a:p>
            <a:r>
              <a:rPr lang="en-US" sz="1100"/>
              <a:t>Boyer-</a:t>
            </a:r>
          </a:p>
          <a:p>
            <a:r>
              <a:rPr lang="en-US" sz="1100"/>
              <a:t>Moore 71</a:t>
            </a:r>
          </a:p>
        </p:txBody>
      </p:sp>
      <p:sp>
        <p:nvSpPr>
          <p:cNvPr id="78" name="Rectangle 12"/>
          <p:cNvSpPr>
            <a:spLocks noChangeArrowheads="1"/>
          </p:cNvSpPr>
          <p:nvPr/>
        </p:nvSpPr>
        <p:spPr bwMode="auto">
          <a:xfrm>
            <a:off x="3243953" y="2891337"/>
            <a:ext cx="1275438" cy="4283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487" tIns="44450" rIns="90487" bIns="44450">
            <a:spAutoFit/>
          </a:bodyPr>
          <a:lstStyle/>
          <a:p>
            <a:r>
              <a:rPr lang="en-US" sz="1100"/>
              <a:t>UT / CLINC:</a:t>
            </a:r>
          </a:p>
          <a:p>
            <a:r>
              <a:rPr lang="en-US" sz="1100"/>
              <a:t>GVE 74 / ROSE 88</a:t>
            </a:r>
          </a:p>
        </p:txBody>
      </p:sp>
      <p:sp>
        <p:nvSpPr>
          <p:cNvPr id="79" name="Rectangle 13"/>
          <p:cNvSpPr>
            <a:spLocks noChangeArrowheads="1"/>
          </p:cNvSpPr>
          <p:nvPr/>
        </p:nvSpPr>
        <p:spPr bwMode="auto">
          <a:xfrm>
            <a:off x="5356482" y="2952867"/>
            <a:ext cx="1501499" cy="5975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487" tIns="44450" rIns="90487" bIns="44450">
            <a:spAutoFit/>
          </a:bodyPr>
          <a:lstStyle/>
          <a:p>
            <a:r>
              <a:rPr lang="en-US" sz="1100"/>
              <a:t>IP Sharp ORA-Canada:</a:t>
            </a:r>
          </a:p>
          <a:p>
            <a:r>
              <a:rPr lang="en-US" sz="1100"/>
              <a:t> mEVES-mVerdi 83 </a:t>
            </a:r>
          </a:p>
          <a:p>
            <a:r>
              <a:rPr lang="en-US" sz="1100"/>
              <a:t> EVES -Verdi 87</a:t>
            </a:r>
          </a:p>
        </p:txBody>
      </p:sp>
      <p:sp>
        <p:nvSpPr>
          <p:cNvPr id="80" name="Rectangle 14"/>
          <p:cNvSpPr>
            <a:spLocks noChangeArrowheads="1"/>
          </p:cNvSpPr>
          <p:nvPr/>
        </p:nvSpPr>
        <p:spPr bwMode="auto">
          <a:xfrm>
            <a:off x="3920783" y="3992467"/>
            <a:ext cx="750505" cy="2744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487" tIns="44450" rIns="90487" bIns="44450">
            <a:spAutoFit/>
          </a:bodyPr>
          <a:lstStyle/>
          <a:p>
            <a:r>
              <a:rPr lang="en-US" sz="1200"/>
              <a:t>SDVS 77 </a:t>
            </a:r>
          </a:p>
        </p:txBody>
      </p:sp>
      <p:sp>
        <p:nvSpPr>
          <p:cNvPr id="81" name="Rectangle 15"/>
          <p:cNvSpPr>
            <a:spLocks noChangeArrowheads="1"/>
          </p:cNvSpPr>
          <p:nvPr/>
        </p:nvSpPr>
        <p:spPr bwMode="auto">
          <a:xfrm>
            <a:off x="5530817" y="3455361"/>
            <a:ext cx="1507767" cy="5975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487" tIns="44450" rIns="90487" bIns="44450">
            <a:spAutoFit/>
          </a:bodyPr>
          <a:lstStyle/>
          <a:p>
            <a:r>
              <a:rPr lang="en-US" sz="1100" dirty="0"/>
              <a:t>ORA-US:</a:t>
            </a:r>
          </a:p>
          <a:p>
            <a:r>
              <a:rPr lang="en-US" sz="1100" dirty="0"/>
              <a:t>Romulus (</a:t>
            </a:r>
            <a:r>
              <a:rPr lang="en-US" sz="1100" dirty="0" smtClean="0"/>
              <a:t>Ulysses)</a:t>
            </a:r>
            <a:r>
              <a:rPr lang="en-US" sz="1100" dirty="0"/>
              <a:t>84?</a:t>
            </a:r>
          </a:p>
          <a:p>
            <a:r>
              <a:rPr lang="en-US" sz="1100" dirty="0"/>
              <a:t>Penelope86/CLIO </a:t>
            </a:r>
          </a:p>
        </p:txBody>
      </p:sp>
      <p:sp>
        <p:nvSpPr>
          <p:cNvPr id="82" name="Rectangle 16"/>
          <p:cNvSpPr>
            <a:spLocks noChangeArrowheads="1"/>
          </p:cNvSpPr>
          <p:nvPr/>
        </p:nvSpPr>
        <p:spPr bwMode="auto">
          <a:xfrm>
            <a:off x="1346778" y="1323604"/>
            <a:ext cx="1195839" cy="5206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487" tIns="44450" rIns="90487" bIns="44450">
            <a:spAutoFit/>
          </a:bodyPr>
          <a:lstStyle/>
          <a:p>
            <a:r>
              <a:rPr lang="en-US" sz="1400" dirty="0">
                <a:solidFill>
                  <a:srgbClr val="0000FF"/>
                </a:solidFill>
              </a:rPr>
              <a:t>Programming</a:t>
            </a:r>
          </a:p>
          <a:p>
            <a:r>
              <a:rPr lang="en-US" sz="1400" dirty="0">
                <a:solidFill>
                  <a:srgbClr val="0000FF"/>
                </a:solidFill>
              </a:rPr>
              <a:t>Methodology</a:t>
            </a:r>
          </a:p>
        </p:txBody>
      </p:sp>
      <p:sp>
        <p:nvSpPr>
          <p:cNvPr id="83" name="Rectangle 17"/>
          <p:cNvSpPr>
            <a:spLocks noChangeArrowheads="1"/>
          </p:cNvSpPr>
          <p:nvPr/>
        </p:nvSpPr>
        <p:spPr bwMode="auto">
          <a:xfrm>
            <a:off x="3683635" y="1742777"/>
            <a:ext cx="652052" cy="5745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487" tIns="44450" rIns="90487" bIns="44450">
            <a:spAutoFit/>
          </a:bodyPr>
          <a:lstStyle/>
          <a:p>
            <a:r>
              <a:rPr lang="en-US" sz="1050"/>
              <a:t>Dijkstra</a:t>
            </a:r>
          </a:p>
          <a:p>
            <a:r>
              <a:rPr lang="en-US" sz="1050"/>
              <a:t>Disc. of </a:t>
            </a:r>
          </a:p>
          <a:p>
            <a:r>
              <a:rPr lang="en-US" sz="1050"/>
              <a:t>Prog -76</a:t>
            </a:r>
          </a:p>
        </p:txBody>
      </p:sp>
      <p:sp>
        <p:nvSpPr>
          <p:cNvPr id="84" name="Rectangle 18"/>
          <p:cNvSpPr>
            <a:spLocks noChangeArrowheads="1"/>
          </p:cNvSpPr>
          <p:nvPr/>
        </p:nvSpPr>
        <p:spPr bwMode="auto">
          <a:xfrm>
            <a:off x="3213188" y="2440117"/>
            <a:ext cx="2693401" cy="2513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487" tIns="44450" rIns="90487" bIns="44450">
            <a:spAutoFit/>
          </a:bodyPr>
          <a:lstStyle/>
          <a:p>
            <a:r>
              <a:rPr lang="en-US" sz="1050"/>
              <a:t>SRI: SPECIAL- HDM 76/ EHDM 83 / PVS 90?</a:t>
            </a:r>
          </a:p>
        </p:txBody>
      </p:sp>
      <p:sp>
        <p:nvSpPr>
          <p:cNvPr id="85" name="Rectangle 19"/>
          <p:cNvSpPr>
            <a:spLocks noChangeArrowheads="1"/>
          </p:cNvSpPr>
          <p:nvPr/>
        </p:nvSpPr>
        <p:spPr bwMode="auto">
          <a:xfrm>
            <a:off x="3018343" y="3311792"/>
            <a:ext cx="1595106" cy="4283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487" tIns="44450" rIns="90487" bIns="44450">
            <a:spAutoFit/>
          </a:bodyPr>
          <a:lstStyle/>
          <a:p>
            <a:r>
              <a:rPr lang="en-US" sz="1100"/>
              <a:t>SDC/Burroughs/Unisys:</a:t>
            </a:r>
          </a:p>
          <a:p>
            <a:r>
              <a:rPr lang="en-US" sz="1100"/>
              <a:t>Ina-Jo / FDM</a:t>
            </a:r>
          </a:p>
        </p:txBody>
      </p:sp>
      <p:sp>
        <p:nvSpPr>
          <p:cNvPr id="86" name="Rectangle 20"/>
          <p:cNvSpPr>
            <a:spLocks noChangeArrowheads="1"/>
          </p:cNvSpPr>
          <p:nvPr/>
        </p:nvSpPr>
        <p:spPr bwMode="auto">
          <a:xfrm>
            <a:off x="3346503" y="3670716"/>
            <a:ext cx="1313253" cy="4283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487" tIns="44450" rIns="90487" bIns="44450">
            <a:spAutoFit/>
          </a:bodyPr>
          <a:lstStyle/>
          <a:p>
            <a:r>
              <a:rPr lang="en-US" sz="1100"/>
              <a:t>ISI, GE, RPI:</a:t>
            </a:r>
          </a:p>
          <a:p>
            <a:r>
              <a:rPr lang="en-US" sz="1100"/>
              <a:t>XIVUS / AFFIRM 76</a:t>
            </a:r>
          </a:p>
        </p:txBody>
      </p:sp>
      <p:sp>
        <p:nvSpPr>
          <p:cNvPr id="87" name="Rectangle 21"/>
          <p:cNvSpPr>
            <a:spLocks noChangeArrowheads="1"/>
          </p:cNvSpPr>
          <p:nvPr/>
        </p:nvSpPr>
        <p:spPr bwMode="auto">
          <a:xfrm>
            <a:off x="1490348" y="4070661"/>
            <a:ext cx="662002" cy="2590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487" tIns="44450" rIns="90487" bIns="44450">
            <a:spAutoFit/>
          </a:bodyPr>
          <a:lstStyle/>
          <a:p>
            <a:r>
              <a:rPr lang="en-US" sz="1100"/>
              <a:t>Bledsoe</a:t>
            </a:r>
          </a:p>
        </p:txBody>
      </p:sp>
      <p:sp>
        <p:nvSpPr>
          <p:cNvPr id="88" name="Rectangle 22"/>
          <p:cNvSpPr>
            <a:spLocks noChangeArrowheads="1"/>
          </p:cNvSpPr>
          <p:nvPr/>
        </p:nvSpPr>
        <p:spPr bwMode="auto">
          <a:xfrm>
            <a:off x="3120893" y="4050151"/>
            <a:ext cx="627287" cy="2590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487" tIns="44450" rIns="90487" bIns="44450">
            <a:spAutoFit/>
          </a:bodyPr>
          <a:lstStyle/>
          <a:p>
            <a:r>
              <a:rPr lang="en-US" sz="1100"/>
              <a:t>London</a:t>
            </a:r>
          </a:p>
        </p:txBody>
      </p:sp>
      <p:sp>
        <p:nvSpPr>
          <p:cNvPr id="89" name="Rectangle 23"/>
          <p:cNvSpPr>
            <a:spLocks noChangeArrowheads="1"/>
          </p:cNvSpPr>
          <p:nvPr/>
        </p:nvSpPr>
        <p:spPr bwMode="auto">
          <a:xfrm>
            <a:off x="4821940" y="1732522"/>
            <a:ext cx="817671" cy="5745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487" tIns="44450" rIns="90487" bIns="44450">
            <a:spAutoFit/>
          </a:bodyPr>
          <a:lstStyle/>
          <a:p>
            <a:r>
              <a:rPr lang="en-US" sz="1050"/>
              <a:t>Gries</a:t>
            </a:r>
          </a:p>
          <a:p>
            <a:r>
              <a:rPr lang="en-US" sz="1050"/>
              <a:t>Sci. of Prog</a:t>
            </a:r>
          </a:p>
          <a:p>
            <a:r>
              <a:rPr lang="en-US" sz="1050"/>
              <a:t>81</a:t>
            </a:r>
          </a:p>
        </p:txBody>
      </p:sp>
      <p:sp>
        <p:nvSpPr>
          <p:cNvPr id="90" name="Rectangle 24"/>
          <p:cNvSpPr>
            <a:spLocks noChangeArrowheads="1"/>
          </p:cNvSpPr>
          <p:nvPr/>
        </p:nvSpPr>
        <p:spPr bwMode="auto">
          <a:xfrm>
            <a:off x="2826062" y="1445382"/>
            <a:ext cx="823942" cy="5745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487" tIns="44450" rIns="90487" bIns="44450">
            <a:spAutoFit/>
          </a:bodyPr>
          <a:lstStyle/>
          <a:p>
            <a:r>
              <a:rPr lang="en-US" sz="1050"/>
              <a:t>Parnas</a:t>
            </a:r>
          </a:p>
          <a:p>
            <a:r>
              <a:rPr lang="en-US" sz="1050"/>
              <a:t>Info. Hiding</a:t>
            </a:r>
          </a:p>
          <a:p>
            <a:r>
              <a:rPr lang="en-US" sz="1050"/>
              <a:t>72</a:t>
            </a:r>
          </a:p>
        </p:txBody>
      </p:sp>
      <p:sp>
        <p:nvSpPr>
          <p:cNvPr id="91" name="Rectangle 25"/>
          <p:cNvSpPr>
            <a:spLocks noChangeArrowheads="1"/>
          </p:cNvSpPr>
          <p:nvPr/>
        </p:nvSpPr>
        <p:spPr bwMode="auto">
          <a:xfrm>
            <a:off x="2815807" y="2091447"/>
            <a:ext cx="1120598" cy="4283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487" tIns="44450" rIns="90487" bIns="44450">
            <a:spAutoFit/>
          </a:bodyPr>
          <a:lstStyle/>
          <a:p>
            <a:r>
              <a:rPr lang="en-US" sz="1050"/>
              <a:t>Struct. Pgming -</a:t>
            </a:r>
          </a:p>
          <a:p>
            <a:r>
              <a:rPr lang="en-US" sz="1050"/>
              <a:t>DD&amp;H  - 72</a:t>
            </a:r>
          </a:p>
        </p:txBody>
      </p:sp>
      <p:sp>
        <p:nvSpPr>
          <p:cNvPr id="92" name="Rectangle 26"/>
          <p:cNvSpPr>
            <a:spLocks noChangeArrowheads="1"/>
          </p:cNvSpPr>
          <p:nvPr/>
        </p:nvSpPr>
        <p:spPr bwMode="auto">
          <a:xfrm>
            <a:off x="4413023" y="1394107"/>
            <a:ext cx="895570" cy="4283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487" tIns="44450" rIns="90487" bIns="44450">
            <a:spAutoFit/>
          </a:bodyPr>
          <a:lstStyle/>
          <a:p>
            <a:r>
              <a:rPr lang="en-US" sz="1050"/>
              <a:t>Hoare</a:t>
            </a:r>
          </a:p>
          <a:p>
            <a:r>
              <a:rPr lang="en-US" sz="1050"/>
              <a:t>CSP 78 - 85 </a:t>
            </a:r>
          </a:p>
        </p:txBody>
      </p:sp>
      <p:sp>
        <p:nvSpPr>
          <p:cNvPr id="93" name="Rectangle 27"/>
          <p:cNvSpPr>
            <a:spLocks noChangeArrowheads="1"/>
          </p:cNvSpPr>
          <p:nvPr/>
        </p:nvSpPr>
        <p:spPr bwMode="auto">
          <a:xfrm>
            <a:off x="4033588" y="4183466"/>
            <a:ext cx="598564" cy="2590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487" tIns="44450" rIns="90487" bIns="44450">
            <a:spAutoFit/>
          </a:bodyPr>
          <a:lstStyle/>
          <a:p>
            <a:r>
              <a:rPr lang="en-US" sz="1100" dirty="0"/>
              <a:t>LCF 77  </a:t>
            </a:r>
          </a:p>
        </p:txBody>
      </p:sp>
      <p:sp>
        <p:nvSpPr>
          <p:cNvPr id="94" name="Rectangle 28"/>
          <p:cNvSpPr>
            <a:spLocks noChangeArrowheads="1"/>
          </p:cNvSpPr>
          <p:nvPr/>
        </p:nvSpPr>
        <p:spPr bwMode="auto">
          <a:xfrm>
            <a:off x="4700163" y="3588676"/>
            <a:ext cx="713385" cy="2590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487" tIns="44450" rIns="90487" bIns="44450">
            <a:spAutoFit/>
          </a:bodyPr>
          <a:lstStyle/>
          <a:p>
            <a:r>
              <a:rPr lang="en-US" sz="1100" dirty="0"/>
              <a:t>Larch 80</a:t>
            </a:r>
          </a:p>
        </p:txBody>
      </p:sp>
      <p:sp>
        <p:nvSpPr>
          <p:cNvPr id="95" name="Rectangle 29"/>
          <p:cNvSpPr>
            <a:spLocks noChangeArrowheads="1"/>
          </p:cNvSpPr>
          <p:nvPr/>
        </p:nvSpPr>
        <p:spPr bwMode="auto">
          <a:xfrm>
            <a:off x="2905538" y="2645217"/>
            <a:ext cx="497932" cy="5975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487" tIns="44450" rIns="90487" bIns="44450">
            <a:spAutoFit/>
          </a:bodyPr>
          <a:lstStyle/>
          <a:p>
            <a:r>
              <a:rPr lang="en-US" sz="1100" dirty="0"/>
              <a:t>IPV- </a:t>
            </a:r>
          </a:p>
          <a:p>
            <a:r>
              <a:rPr lang="en-US" sz="1100" dirty="0"/>
              <a:t>PARC</a:t>
            </a:r>
          </a:p>
          <a:p>
            <a:r>
              <a:rPr lang="en-US" sz="1100" dirty="0"/>
              <a:t>73</a:t>
            </a:r>
          </a:p>
        </p:txBody>
      </p:sp>
      <p:sp>
        <p:nvSpPr>
          <p:cNvPr id="96" name="Rectangle 30"/>
          <p:cNvSpPr>
            <a:spLocks noChangeArrowheads="1"/>
          </p:cNvSpPr>
          <p:nvPr/>
        </p:nvSpPr>
        <p:spPr bwMode="auto">
          <a:xfrm>
            <a:off x="6074332" y="3968111"/>
            <a:ext cx="632177" cy="2590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91240B29-F687-4f45-9708-019B960494DF}">
              <a14:hiddenLine xmlns:a14="http://schemas.microsoft.com/office/drawing/2010/main" w="38100" cmpd="dbl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487" tIns="44450" rIns="90487" bIns="44450">
            <a:spAutoFit/>
          </a:bodyPr>
          <a:lstStyle/>
          <a:p>
            <a:r>
              <a:rPr lang="en-US" sz="1100" dirty="0"/>
              <a:t>HOL 85 </a:t>
            </a:r>
          </a:p>
        </p:txBody>
      </p:sp>
      <p:sp>
        <p:nvSpPr>
          <p:cNvPr id="97" name="Rectangle 31"/>
          <p:cNvSpPr>
            <a:spLocks noChangeArrowheads="1"/>
          </p:cNvSpPr>
          <p:nvPr/>
        </p:nvSpPr>
        <p:spPr bwMode="auto">
          <a:xfrm>
            <a:off x="5539790" y="1435127"/>
            <a:ext cx="645746" cy="4283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487" tIns="44450" rIns="90487" bIns="44450">
            <a:spAutoFit/>
          </a:bodyPr>
          <a:lstStyle/>
          <a:p>
            <a:r>
              <a:rPr lang="en-US" sz="1050"/>
              <a:t>Sufrin Z</a:t>
            </a:r>
          </a:p>
          <a:p>
            <a:r>
              <a:rPr lang="en-US" sz="1050"/>
              <a:t>84</a:t>
            </a:r>
          </a:p>
        </p:txBody>
      </p:sp>
      <p:sp>
        <p:nvSpPr>
          <p:cNvPr id="98" name="Rectangle 32"/>
          <p:cNvSpPr>
            <a:spLocks noChangeArrowheads="1"/>
          </p:cNvSpPr>
          <p:nvPr/>
        </p:nvSpPr>
        <p:spPr bwMode="auto">
          <a:xfrm>
            <a:off x="6934470" y="1424872"/>
            <a:ext cx="575076" cy="4283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487" tIns="44450" rIns="90487" bIns="44450">
            <a:spAutoFit/>
          </a:bodyPr>
          <a:lstStyle/>
          <a:p>
            <a:r>
              <a:rPr lang="en-US" sz="1050"/>
              <a:t>Balzac</a:t>
            </a:r>
          </a:p>
          <a:p>
            <a:r>
              <a:rPr lang="en-US" sz="1050"/>
              <a:t>91</a:t>
            </a:r>
          </a:p>
        </p:txBody>
      </p:sp>
      <p:sp>
        <p:nvSpPr>
          <p:cNvPr id="99" name="Rectangle 33"/>
          <p:cNvSpPr>
            <a:spLocks noChangeArrowheads="1"/>
          </p:cNvSpPr>
          <p:nvPr/>
        </p:nvSpPr>
        <p:spPr bwMode="auto">
          <a:xfrm>
            <a:off x="6042285" y="1424872"/>
            <a:ext cx="515014" cy="4283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487" tIns="44450" rIns="90487" bIns="44450">
            <a:spAutoFit/>
          </a:bodyPr>
          <a:lstStyle/>
          <a:p>
            <a:r>
              <a:rPr lang="en-US" sz="1050"/>
              <a:t>Raise</a:t>
            </a:r>
          </a:p>
          <a:p>
            <a:r>
              <a:rPr lang="en-US" sz="1050"/>
              <a:t>85</a:t>
            </a:r>
          </a:p>
        </p:txBody>
      </p:sp>
      <p:sp>
        <p:nvSpPr>
          <p:cNvPr id="100" name="Rectangle 34"/>
          <p:cNvSpPr>
            <a:spLocks noChangeArrowheads="1"/>
          </p:cNvSpPr>
          <p:nvPr/>
        </p:nvSpPr>
        <p:spPr bwMode="auto">
          <a:xfrm>
            <a:off x="1151934" y="5333309"/>
            <a:ext cx="1253674" cy="7360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91240B29-F687-4f45-9708-019B960494DF}">
              <a14:hiddenLine xmlns:a14="http://schemas.microsoft.com/office/drawing/2010/main" w="38100" cmpd="dbl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 lIns="90487" tIns="44450" rIns="90487" bIns="44450">
            <a:spAutoFit/>
          </a:bodyPr>
          <a:lstStyle/>
          <a:p>
            <a:r>
              <a:rPr lang="en-US" sz="1400" dirty="0">
                <a:solidFill>
                  <a:srgbClr val="0000FF"/>
                </a:solidFill>
              </a:rPr>
              <a:t>Security</a:t>
            </a:r>
          </a:p>
          <a:p>
            <a:r>
              <a:rPr lang="en-US" sz="1400" dirty="0">
                <a:solidFill>
                  <a:srgbClr val="0000FF"/>
                </a:solidFill>
              </a:rPr>
              <a:t>Modeling &amp;</a:t>
            </a:r>
          </a:p>
          <a:p>
            <a:r>
              <a:rPr lang="en-US" sz="1400" dirty="0">
                <a:solidFill>
                  <a:srgbClr val="0000FF"/>
                </a:solidFill>
              </a:rPr>
              <a:t>Theory</a:t>
            </a:r>
          </a:p>
        </p:txBody>
      </p:sp>
      <p:sp>
        <p:nvSpPr>
          <p:cNvPr id="101" name="Rectangle 35"/>
          <p:cNvSpPr>
            <a:spLocks noChangeArrowheads="1"/>
          </p:cNvSpPr>
          <p:nvPr/>
        </p:nvSpPr>
        <p:spPr bwMode="auto">
          <a:xfrm>
            <a:off x="2015647" y="4702829"/>
            <a:ext cx="593110" cy="3052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487" tIns="44450" rIns="90487" bIns="44450">
            <a:spAutoFit/>
          </a:bodyPr>
          <a:lstStyle/>
          <a:p>
            <a:r>
              <a:rPr lang="en-US" sz="1400" dirty="0"/>
              <a:t>1970</a:t>
            </a:r>
          </a:p>
        </p:txBody>
      </p:sp>
      <p:sp>
        <p:nvSpPr>
          <p:cNvPr id="102" name="Rectangle 36"/>
          <p:cNvSpPr>
            <a:spLocks noChangeArrowheads="1"/>
          </p:cNvSpPr>
          <p:nvPr/>
        </p:nvSpPr>
        <p:spPr bwMode="auto">
          <a:xfrm>
            <a:off x="4278425" y="4725127"/>
            <a:ext cx="601513" cy="3052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487" tIns="44450" rIns="90487" bIns="44450">
            <a:spAutoFit/>
          </a:bodyPr>
          <a:lstStyle/>
          <a:p>
            <a:r>
              <a:rPr lang="en-US" sz="1400" dirty="0"/>
              <a:t>1980</a:t>
            </a:r>
          </a:p>
        </p:txBody>
      </p:sp>
      <p:sp>
        <p:nvSpPr>
          <p:cNvPr id="103" name="Rectangle 37"/>
          <p:cNvSpPr>
            <a:spLocks noChangeArrowheads="1"/>
          </p:cNvSpPr>
          <p:nvPr/>
        </p:nvSpPr>
        <p:spPr bwMode="auto">
          <a:xfrm>
            <a:off x="6512227" y="4735382"/>
            <a:ext cx="601513" cy="3052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487" tIns="44450" rIns="90487" bIns="44450">
            <a:spAutoFit/>
          </a:bodyPr>
          <a:lstStyle/>
          <a:p>
            <a:r>
              <a:rPr lang="en-US" sz="1400" dirty="0"/>
              <a:t>1990</a:t>
            </a:r>
          </a:p>
        </p:txBody>
      </p:sp>
      <p:sp>
        <p:nvSpPr>
          <p:cNvPr id="104" name="Line 38"/>
          <p:cNvSpPr>
            <a:spLocks noChangeShapeType="1"/>
          </p:cNvSpPr>
          <p:nvPr/>
        </p:nvSpPr>
        <p:spPr bwMode="auto">
          <a:xfrm>
            <a:off x="1418563" y="4623150"/>
            <a:ext cx="6552944" cy="0"/>
          </a:xfrm>
          <a:prstGeom prst="line">
            <a:avLst/>
          </a:prstGeom>
          <a:noFill/>
          <a:ln w="1270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5" name="Line 39"/>
          <p:cNvSpPr>
            <a:spLocks noChangeShapeType="1"/>
          </p:cNvSpPr>
          <p:nvPr/>
        </p:nvSpPr>
        <p:spPr bwMode="auto">
          <a:xfrm>
            <a:off x="2310748" y="4402667"/>
            <a:ext cx="0" cy="379435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6" name="Line 40"/>
          <p:cNvSpPr>
            <a:spLocks noChangeShapeType="1"/>
          </p:cNvSpPr>
          <p:nvPr/>
        </p:nvSpPr>
        <p:spPr bwMode="auto">
          <a:xfrm>
            <a:off x="2761968" y="4392412"/>
            <a:ext cx="0" cy="380716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7" name="Line 41"/>
          <p:cNvSpPr>
            <a:spLocks noChangeShapeType="1"/>
          </p:cNvSpPr>
          <p:nvPr/>
        </p:nvSpPr>
        <p:spPr bwMode="auto">
          <a:xfrm>
            <a:off x="3202933" y="4392412"/>
            <a:ext cx="0" cy="380716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8" name="Line 42"/>
          <p:cNvSpPr>
            <a:spLocks noChangeShapeType="1"/>
          </p:cNvSpPr>
          <p:nvPr/>
        </p:nvSpPr>
        <p:spPr bwMode="auto">
          <a:xfrm>
            <a:off x="3674663" y="4402667"/>
            <a:ext cx="0" cy="379435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9" name="Line 43"/>
          <p:cNvSpPr>
            <a:spLocks noChangeShapeType="1"/>
          </p:cNvSpPr>
          <p:nvPr/>
        </p:nvSpPr>
        <p:spPr bwMode="auto">
          <a:xfrm>
            <a:off x="4125883" y="4421895"/>
            <a:ext cx="0" cy="380717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0" name="Line 44"/>
          <p:cNvSpPr>
            <a:spLocks noChangeShapeType="1"/>
          </p:cNvSpPr>
          <p:nvPr/>
        </p:nvSpPr>
        <p:spPr bwMode="auto">
          <a:xfrm>
            <a:off x="4577103" y="4421895"/>
            <a:ext cx="0" cy="380717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1" name="Line 45"/>
          <p:cNvSpPr>
            <a:spLocks noChangeShapeType="1"/>
          </p:cNvSpPr>
          <p:nvPr/>
        </p:nvSpPr>
        <p:spPr bwMode="auto">
          <a:xfrm>
            <a:off x="5038578" y="4412922"/>
            <a:ext cx="0" cy="379435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2" name="Line 46"/>
          <p:cNvSpPr>
            <a:spLocks noChangeShapeType="1"/>
          </p:cNvSpPr>
          <p:nvPr/>
        </p:nvSpPr>
        <p:spPr bwMode="auto">
          <a:xfrm>
            <a:off x="5489797" y="4402667"/>
            <a:ext cx="0" cy="379435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3" name="Line 47"/>
          <p:cNvSpPr>
            <a:spLocks noChangeShapeType="1"/>
          </p:cNvSpPr>
          <p:nvPr/>
        </p:nvSpPr>
        <p:spPr bwMode="auto">
          <a:xfrm>
            <a:off x="5930762" y="4402667"/>
            <a:ext cx="0" cy="379435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4" name="Line 48"/>
          <p:cNvSpPr>
            <a:spLocks noChangeShapeType="1"/>
          </p:cNvSpPr>
          <p:nvPr/>
        </p:nvSpPr>
        <p:spPr bwMode="auto">
          <a:xfrm>
            <a:off x="6371727" y="4412922"/>
            <a:ext cx="0" cy="379435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5" name="Line 49"/>
          <p:cNvSpPr>
            <a:spLocks noChangeShapeType="1"/>
          </p:cNvSpPr>
          <p:nvPr/>
        </p:nvSpPr>
        <p:spPr bwMode="auto">
          <a:xfrm>
            <a:off x="6822947" y="4402667"/>
            <a:ext cx="0" cy="379435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6" name="Line 50"/>
          <p:cNvSpPr>
            <a:spLocks noChangeShapeType="1"/>
          </p:cNvSpPr>
          <p:nvPr/>
        </p:nvSpPr>
        <p:spPr bwMode="auto">
          <a:xfrm>
            <a:off x="7233147" y="4412922"/>
            <a:ext cx="0" cy="379435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7" name="Line 51"/>
          <p:cNvSpPr>
            <a:spLocks noChangeShapeType="1"/>
          </p:cNvSpPr>
          <p:nvPr/>
        </p:nvSpPr>
        <p:spPr bwMode="auto">
          <a:xfrm>
            <a:off x="1880038" y="4412922"/>
            <a:ext cx="0" cy="379435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8" name="Line 52"/>
          <p:cNvSpPr>
            <a:spLocks noChangeShapeType="1"/>
          </p:cNvSpPr>
          <p:nvPr/>
        </p:nvSpPr>
        <p:spPr bwMode="auto">
          <a:xfrm>
            <a:off x="1480093" y="4412922"/>
            <a:ext cx="0" cy="379435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9" name="Line 53"/>
          <p:cNvSpPr>
            <a:spLocks noChangeShapeType="1"/>
          </p:cNvSpPr>
          <p:nvPr/>
        </p:nvSpPr>
        <p:spPr bwMode="auto">
          <a:xfrm>
            <a:off x="7602327" y="4412922"/>
            <a:ext cx="0" cy="379435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0" name="Rectangle 54"/>
          <p:cNvSpPr>
            <a:spLocks noChangeArrowheads="1"/>
          </p:cNvSpPr>
          <p:nvPr/>
        </p:nvSpPr>
        <p:spPr bwMode="auto">
          <a:xfrm>
            <a:off x="1521113" y="5014121"/>
            <a:ext cx="760151" cy="358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487" tIns="44450" rIns="90487" bIns="44450">
            <a:spAutoFit/>
          </a:bodyPr>
          <a:lstStyle/>
          <a:p>
            <a:r>
              <a:rPr lang="en-US" sz="1200"/>
              <a:t>HWM-</a:t>
            </a:r>
          </a:p>
          <a:p>
            <a:r>
              <a:rPr lang="en-US" sz="1200"/>
              <a:t>ADEPT-50</a:t>
            </a:r>
          </a:p>
        </p:txBody>
      </p:sp>
      <p:sp>
        <p:nvSpPr>
          <p:cNvPr id="121" name="Rectangle 55"/>
          <p:cNvSpPr>
            <a:spLocks noChangeArrowheads="1"/>
          </p:cNvSpPr>
          <p:nvPr/>
        </p:nvSpPr>
        <p:spPr bwMode="auto">
          <a:xfrm>
            <a:off x="2269728" y="5106416"/>
            <a:ext cx="466602" cy="358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487" tIns="44450" rIns="90487" bIns="44450">
            <a:spAutoFit/>
          </a:bodyPr>
          <a:lstStyle/>
          <a:p>
            <a:r>
              <a:rPr lang="en-US" sz="1200"/>
              <a:t>Ware</a:t>
            </a:r>
          </a:p>
          <a:p>
            <a:r>
              <a:rPr lang="en-US" sz="1200"/>
              <a:t>Rept</a:t>
            </a:r>
          </a:p>
        </p:txBody>
      </p:sp>
      <p:sp>
        <p:nvSpPr>
          <p:cNvPr id="122" name="Rectangle 56"/>
          <p:cNvSpPr>
            <a:spLocks noChangeArrowheads="1"/>
          </p:cNvSpPr>
          <p:nvPr/>
        </p:nvSpPr>
        <p:spPr bwMode="auto">
          <a:xfrm>
            <a:off x="2526103" y="5506361"/>
            <a:ext cx="851165" cy="4922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487" tIns="44450" rIns="90487" bIns="44450">
            <a:spAutoFit/>
          </a:bodyPr>
          <a:lstStyle/>
          <a:p>
            <a:r>
              <a:rPr lang="en-US" sz="1200"/>
              <a:t>Anderson</a:t>
            </a:r>
          </a:p>
          <a:p>
            <a:r>
              <a:rPr lang="en-US" sz="1200"/>
              <a:t>Rept -</a:t>
            </a:r>
          </a:p>
          <a:p>
            <a:r>
              <a:rPr lang="en-US" sz="1200"/>
              <a:t>Ref Monitor</a:t>
            </a:r>
          </a:p>
        </p:txBody>
      </p:sp>
      <p:sp>
        <p:nvSpPr>
          <p:cNvPr id="123" name="Rectangle 57"/>
          <p:cNvSpPr>
            <a:spLocks noChangeArrowheads="1"/>
          </p:cNvSpPr>
          <p:nvPr/>
        </p:nvSpPr>
        <p:spPr bwMode="auto">
          <a:xfrm>
            <a:off x="3008088" y="5178201"/>
            <a:ext cx="714004" cy="358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487" tIns="44450" rIns="90487" bIns="44450">
            <a:spAutoFit/>
          </a:bodyPr>
          <a:lstStyle/>
          <a:p>
            <a:r>
              <a:rPr lang="en-US" sz="1200"/>
              <a:t>Bell-</a:t>
            </a:r>
          </a:p>
          <a:p>
            <a:r>
              <a:rPr lang="en-US" sz="1200"/>
              <a:t>LaPadula</a:t>
            </a:r>
          </a:p>
        </p:txBody>
      </p:sp>
      <p:sp>
        <p:nvSpPr>
          <p:cNvPr id="124" name="Rectangle 58"/>
          <p:cNvSpPr>
            <a:spLocks noChangeArrowheads="1"/>
          </p:cNvSpPr>
          <p:nvPr/>
        </p:nvSpPr>
        <p:spPr bwMode="auto">
          <a:xfrm>
            <a:off x="3500328" y="5537126"/>
            <a:ext cx="660165" cy="358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487" tIns="44450" rIns="90487" bIns="44450">
            <a:spAutoFit/>
          </a:bodyPr>
          <a:lstStyle/>
          <a:p>
            <a:r>
              <a:rPr lang="en-US" sz="1200"/>
              <a:t>Denning</a:t>
            </a:r>
          </a:p>
          <a:p>
            <a:r>
              <a:rPr lang="en-US" sz="1200"/>
              <a:t>Lattice</a:t>
            </a:r>
          </a:p>
        </p:txBody>
      </p:sp>
      <p:sp>
        <p:nvSpPr>
          <p:cNvPr id="125" name="Rectangle 59"/>
          <p:cNvSpPr>
            <a:spLocks noChangeArrowheads="1"/>
          </p:cNvSpPr>
          <p:nvPr/>
        </p:nvSpPr>
        <p:spPr bwMode="auto">
          <a:xfrm>
            <a:off x="3746448" y="5085906"/>
            <a:ext cx="824245" cy="358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487" tIns="44450" rIns="90487" bIns="44450">
            <a:spAutoFit/>
          </a:bodyPr>
          <a:lstStyle/>
          <a:p>
            <a:r>
              <a:rPr lang="en-US" sz="1200"/>
              <a:t>Feiertag</a:t>
            </a:r>
          </a:p>
          <a:p>
            <a:r>
              <a:rPr lang="en-US" sz="1200"/>
              <a:t>B-L / KSOS</a:t>
            </a:r>
          </a:p>
        </p:txBody>
      </p:sp>
      <p:sp>
        <p:nvSpPr>
          <p:cNvPr id="126" name="Rectangle 60"/>
          <p:cNvSpPr>
            <a:spLocks noChangeArrowheads="1"/>
          </p:cNvSpPr>
          <p:nvPr/>
        </p:nvSpPr>
        <p:spPr bwMode="auto">
          <a:xfrm>
            <a:off x="4946282" y="4891061"/>
            <a:ext cx="984479" cy="7053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 lIns="90487" tIns="44450" rIns="90487" bIns="44450">
            <a:spAutoFit/>
          </a:bodyPr>
          <a:lstStyle/>
          <a:p>
            <a:r>
              <a:rPr lang="en-US" sz="1000" dirty="0" err="1"/>
              <a:t>Goguen</a:t>
            </a:r>
            <a:r>
              <a:rPr lang="en-US" sz="1000" dirty="0"/>
              <a:t>.-</a:t>
            </a:r>
          </a:p>
          <a:p>
            <a:r>
              <a:rPr lang="en-US" sz="1000" dirty="0" err="1"/>
              <a:t>Meseguer</a:t>
            </a:r>
            <a:endParaRPr lang="en-US" sz="1000" dirty="0"/>
          </a:p>
          <a:p>
            <a:r>
              <a:rPr lang="en-US" sz="1000" dirty="0"/>
              <a:t>Non-</a:t>
            </a:r>
          </a:p>
          <a:p>
            <a:r>
              <a:rPr lang="en-US" sz="1000" dirty="0"/>
              <a:t>Interference</a:t>
            </a:r>
          </a:p>
        </p:txBody>
      </p:sp>
      <p:sp>
        <p:nvSpPr>
          <p:cNvPr id="127" name="Rectangle 61"/>
          <p:cNvSpPr>
            <a:spLocks noChangeArrowheads="1"/>
          </p:cNvSpPr>
          <p:nvPr/>
        </p:nvSpPr>
        <p:spPr bwMode="auto">
          <a:xfrm>
            <a:off x="3090128" y="4880806"/>
            <a:ext cx="542233" cy="358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487" tIns="44450" rIns="90487" bIns="44450">
            <a:spAutoFit/>
          </a:bodyPr>
          <a:lstStyle/>
          <a:p>
            <a:r>
              <a:rPr lang="en-US" sz="1200"/>
              <a:t>Walter</a:t>
            </a:r>
          </a:p>
          <a:p>
            <a:r>
              <a:rPr lang="en-US" sz="1200"/>
              <a:t>et al</a:t>
            </a:r>
          </a:p>
        </p:txBody>
      </p:sp>
      <p:sp>
        <p:nvSpPr>
          <p:cNvPr id="128" name="Rectangle 62"/>
          <p:cNvSpPr>
            <a:spLocks noChangeArrowheads="1"/>
          </p:cNvSpPr>
          <p:nvPr/>
        </p:nvSpPr>
        <p:spPr bwMode="auto">
          <a:xfrm>
            <a:off x="5838467" y="5496106"/>
            <a:ext cx="838401" cy="2590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487" tIns="44450" rIns="90487" bIns="44450">
            <a:spAutoFit/>
          </a:bodyPr>
          <a:lstStyle/>
          <a:p>
            <a:r>
              <a:rPr lang="en-US" sz="1050" dirty="0"/>
              <a:t>Sutherland</a:t>
            </a:r>
          </a:p>
        </p:txBody>
      </p:sp>
      <p:sp>
        <p:nvSpPr>
          <p:cNvPr id="129" name="Rectangle 63"/>
          <p:cNvSpPr>
            <a:spLocks noChangeArrowheads="1"/>
          </p:cNvSpPr>
          <p:nvPr/>
        </p:nvSpPr>
        <p:spPr bwMode="auto">
          <a:xfrm>
            <a:off x="6084587" y="5229476"/>
            <a:ext cx="880830" cy="4283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487" tIns="44450" rIns="90487" bIns="44450">
            <a:spAutoFit/>
          </a:bodyPr>
          <a:lstStyle/>
          <a:p>
            <a:r>
              <a:rPr lang="en-US" sz="1050" dirty="0"/>
              <a:t>McCullough</a:t>
            </a:r>
          </a:p>
          <a:p>
            <a:r>
              <a:rPr lang="en-US" sz="1050" dirty="0"/>
              <a:t>Hook-up</a:t>
            </a:r>
          </a:p>
        </p:txBody>
      </p:sp>
      <p:sp>
        <p:nvSpPr>
          <p:cNvPr id="130" name="Rectangle 64"/>
          <p:cNvSpPr>
            <a:spLocks noChangeArrowheads="1"/>
          </p:cNvSpPr>
          <p:nvPr/>
        </p:nvSpPr>
        <p:spPr bwMode="auto">
          <a:xfrm>
            <a:off x="5633367" y="5660186"/>
            <a:ext cx="724957" cy="4283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487" tIns="44450" rIns="90487" bIns="44450">
            <a:spAutoFit/>
          </a:bodyPr>
          <a:lstStyle/>
          <a:p>
            <a:r>
              <a:rPr lang="en-US" sz="1050" dirty="0"/>
              <a:t>McLean </a:t>
            </a:r>
          </a:p>
          <a:p>
            <a:r>
              <a:rPr lang="en-US" sz="1050" dirty="0"/>
              <a:t>System Z</a:t>
            </a:r>
          </a:p>
        </p:txBody>
      </p:sp>
      <p:sp>
        <p:nvSpPr>
          <p:cNvPr id="131" name="Rectangle 65"/>
          <p:cNvSpPr>
            <a:spLocks noChangeArrowheads="1"/>
          </p:cNvSpPr>
          <p:nvPr/>
        </p:nvSpPr>
        <p:spPr bwMode="auto">
          <a:xfrm>
            <a:off x="6361472" y="4983356"/>
            <a:ext cx="1002903" cy="4052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487" tIns="44450" rIns="90487" bIns="44450">
            <a:spAutoFit/>
          </a:bodyPr>
          <a:lstStyle/>
          <a:p>
            <a:r>
              <a:rPr lang="en-US" sz="1050" dirty="0"/>
              <a:t>McCullough</a:t>
            </a:r>
          </a:p>
          <a:p>
            <a:r>
              <a:rPr lang="en-US" sz="1000" dirty="0"/>
              <a:t>Restrictiveness</a:t>
            </a:r>
            <a:endParaRPr lang="en-US" sz="1050" dirty="0"/>
          </a:p>
        </p:txBody>
      </p:sp>
      <p:sp>
        <p:nvSpPr>
          <p:cNvPr id="132" name="Rectangle 66"/>
          <p:cNvSpPr>
            <a:spLocks noChangeArrowheads="1"/>
          </p:cNvSpPr>
          <p:nvPr/>
        </p:nvSpPr>
        <p:spPr bwMode="auto">
          <a:xfrm>
            <a:off x="6812691" y="5414066"/>
            <a:ext cx="908909" cy="5899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 lIns="90487" tIns="44450" rIns="90487" bIns="44450">
            <a:spAutoFit/>
          </a:bodyPr>
          <a:lstStyle/>
          <a:p>
            <a:r>
              <a:rPr lang="en-US" sz="1050" dirty="0"/>
              <a:t>Gray</a:t>
            </a:r>
          </a:p>
          <a:p>
            <a:r>
              <a:rPr lang="en-US" sz="1050" dirty="0"/>
              <a:t>P</a:t>
            </a:r>
            <a:r>
              <a:rPr lang="en-US" sz="1100" dirty="0"/>
              <a:t>robabilistic</a:t>
            </a:r>
          </a:p>
          <a:p>
            <a:r>
              <a:rPr lang="en-US" sz="1100" dirty="0"/>
              <a:t>N-I</a:t>
            </a:r>
          </a:p>
        </p:txBody>
      </p:sp>
      <p:sp>
        <p:nvSpPr>
          <p:cNvPr id="133" name="Rectangle 67"/>
          <p:cNvSpPr>
            <a:spLocks noChangeArrowheads="1"/>
          </p:cNvSpPr>
          <p:nvPr/>
        </p:nvSpPr>
        <p:spPr bwMode="auto">
          <a:xfrm>
            <a:off x="6053822" y="4706471"/>
            <a:ext cx="590862" cy="4437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487" tIns="44450" rIns="90487" bIns="44450">
            <a:spAutoFit/>
          </a:bodyPr>
          <a:lstStyle/>
          <a:p>
            <a:r>
              <a:rPr lang="en-US" sz="1200" dirty="0"/>
              <a:t>Clark</a:t>
            </a:r>
          </a:p>
          <a:p>
            <a:r>
              <a:rPr lang="en-US" sz="1100" dirty="0"/>
              <a:t>Wilson</a:t>
            </a:r>
            <a:endParaRPr lang="en-US" sz="1200" dirty="0"/>
          </a:p>
        </p:txBody>
      </p:sp>
      <p:sp>
        <p:nvSpPr>
          <p:cNvPr id="134" name="Line 68"/>
          <p:cNvSpPr>
            <a:spLocks noChangeShapeType="1"/>
          </p:cNvSpPr>
          <p:nvPr/>
        </p:nvSpPr>
        <p:spPr bwMode="auto">
          <a:xfrm>
            <a:off x="7940742" y="4423177"/>
            <a:ext cx="0" cy="379435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336627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How important is this theme?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63040" y="2020067"/>
            <a:ext cx="6196405" cy="3603812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 Recent comments on pending </a:t>
            </a:r>
            <a:r>
              <a:rPr lang="en-US" dirty="0" err="1" smtClean="0"/>
              <a:t>cybersecurity</a:t>
            </a:r>
            <a:r>
              <a:rPr lang="en-US" dirty="0" smtClean="0"/>
              <a:t> legislation from Northrup Grumman CEO reveal how weak our position is</a:t>
            </a:r>
          </a:p>
          <a:p>
            <a:r>
              <a:rPr lang="en-US" dirty="0" smtClean="0"/>
              <a:t> Current </a:t>
            </a:r>
            <a:r>
              <a:rPr lang="en-US" dirty="0"/>
              <a:t>political wrangling over privacy and information sharing: at root a system vulnerability problem</a:t>
            </a:r>
          </a:p>
          <a:p>
            <a:r>
              <a:rPr lang="en-US" dirty="0" smtClean="0"/>
              <a:t> Arguments in favor of stronger measures need strong evidence to back them up</a:t>
            </a:r>
          </a:p>
          <a:p>
            <a:pPr lvl="1"/>
            <a:r>
              <a:rPr lang="en-US" dirty="0"/>
              <a:t> </a:t>
            </a:r>
            <a:r>
              <a:rPr lang="en-US" dirty="0" smtClean="0"/>
              <a:t>Effective, Efficient, Scalable, Repeatable </a:t>
            </a:r>
          </a:p>
          <a:p>
            <a:r>
              <a:rPr lang="en-US" dirty="0"/>
              <a:t> </a:t>
            </a:r>
            <a:r>
              <a:rPr lang="en-US" dirty="0" smtClean="0"/>
              <a:t> This theme should support research to generate the technology and the evidence 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9489243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/>
          <p:nvPr/>
        </p:nvGrpSpPr>
        <p:grpSpPr>
          <a:xfrm>
            <a:off x="4167191" y="2296974"/>
            <a:ext cx="3954245" cy="2967567"/>
            <a:chOff x="3272367" y="2154767"/>
            <a:chExt cx="3954245" cy="2967567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3272367" y="2154767"/>
              <a:ext cx="3954245" cy="2967567"/>
            </a:xfrm>
            <a:prstGeom prst="rect">
              <a:avLst/>
            </a:prstGeom>
          </p:spPr>
        </p:pic>
        <p:sp>
          <p:nvSpPr>
            <p:cNvPr id="13" name="Freeform 12"/>
            <p:cNvSpPr/>
            <p:nvPr/>
          </p:nvSpPr>
          <p:spPr>
            <a:xfrm>
              <a:off x="3987798" y="4072468"/>
              <a:ext cx="497840" cy="283632"/>
            </a:xfrm>
            <a:custGeom>
              <a:avLst/>
              <a:gdLst>
                <a:gd name="connsiteX0" fmla="*/ 0 w 567267"/>
                <a:gd name="connsiteY0" fmla="*/ 186267 h 279400"/>
                <a:gd name="connsiteX1" fmla="*/ 127000 w 567267"/>
                <a:gd name="connsiteY1" fmla="*/ 279400 h 279400"/>
                <a:gd name="connsiteX2" fmla="*/ 321734 w 567267"/>
                <a:gd name="connsiteY2" fmla="*/ 279400 h 279400"/>
                <a:gd name="connsiteX3" fmla="*/ 431800 w 567267"/>
                <a:gd name="connsiteY3" fmla="*/ 279400 h 279400"/>
                <a:gd name="connsiteX4" fmla="*/ 524934 w 567267"/>
                <a:gd name="connsiteY4" fmla="*/ 237067 h 279400"/>
                <a:gd name="connsiteX5" fmla="*/ 567267 w 567267"/>
                <a:gd name="connsiteY5" fmla="*/ 177800 h 279400"/>
                <a:gd name="connsiteX6" fmla="*/ 508000 w 567267"/>
                <a:gd name="connsiteY6" fmla="*/ 101600 h 279400"/>
                <a:gd name="connsiteX7" fmla="*/ 508000 w 567267"/>
                <a:gd name="connsiteY7" fmla="*/ 101600 h 279400"/>
                <a:gd name="connsiteX8" fmla="*/ 431800 w 567267"/>
                <a:gd name="connsiteY8" fmla="*/ 50800 h 279400"/>
                <a:gd name="connsiteX9" fmla="*/ 431800 w 567267"/>
                <a:gd name="connsiteY9" fmla="*/ 50800 h 279400"/>
                <a:gd name="connsiteX10" fmla="*/ 431800 w 567267"/>
                <a:gd name="connsiteY10" fmla="*/ 50800 h 279400"/>
                <a:gd name="connsiteX11" fmla="*/ 304800 w 567267"/>
                <a:gd name="connsiteY11" fmla="*/ 0 h 279400"/>
                <a:gd name="connsiteX12" fmla="*/ 304800 w 567267"/>
                <a:gd name="connsiteY12" fmla="*/ 50800 h 279400"/>
                <a:gd name="connsiteX13" fmla="*/ 177800 w 567267"/>
                <a:gd name="connsiteY13" fmla="*/ 42334 h 279400"/>
                <a:gd name="connsiteX14" fmla="*/ 177800 w 567267"/>
                <a:gd name="connsiteY14" fmla="*/ 42334 h 279400"/>
                <a:gd name="connsiteX15" fmla="*/ 118534 w 567267"/>
                <a:gd name="connsiteY15" fmla="*/ 118534 h 279400"/>
                <a:gd name="connsiteX16" fmla="*/ 118534 w 567267"/>
                <a:gd name="connsiteY16" fmla="*/ 118534 h 279400"/>
                <a:gd name="connsiteX17" fmla="*/ 59267 w 567267"/>
                <a:gd name="connsiteY17" fmla="*/ 169334 h 279400"/>
                <a:gd name="connsiteX18" fmla="*/ 0 w 567267"/>
                <a:gd name="connsiteY18" fmla="*/ 186267 h 279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567267" h="279400">
                  <a:moveTo>
                    <a:pt x="0" y="186267"/>
                  </a:moveTo>
                  <a:lnTo>
                    <a:pt x="127000" y="279400"/>
                  </a:lnTo>
                  <a:lnTo>
                    <a:pt x="321734" y="279400"/>
                  </a:lnTo>
                  <a:lnTo>
                    <a:pt x="431800" y="279400"/>
                  </a:lnTo>
                  <a:lnTo>
                    <a:pt x="524934" y="237067"/>
                  </a:lnTo>
                  <a:lnTo>
                    <a:pt x="567267" y="177800"/>
                  </a:lnTo>
                  <a:lnTo>
                    <a:pt x="508000" y="101600"/>
                  </a:lnTo>
                  <a:lnTo>
                    <a:pt x="508000" y="101600"/>
                  </a:lnTo>
                  <a:lnTo>
                    <a:pt x="431800" y="50800"/>
                  </a:lnTo>
                  <a:lnTo>
                    <a:pt x="431800" y="50800"/>
                  </a:lnTo>
                  <a:lnTo>
                    <a:pt x="431800" y="50800"/>
                  </a:lnTo>
                  <a:lnTo>
                    <a:pt x="304800" y="0"/>
                  </a:lnTo>
                  <a:lnTo>
                    <a:pt x="304800" y="50800"/>
                  </a:lnTo>
                  <a:lnTo>
                    <a:pt x="177800" y="42334"/>
                  </a:lnTo>
                  <a:lnTo>
                    <a:pt x="177800" y="42334"/>
                  </a:lnTo>
                  <a:lnTo>
                    <a:pt x="118534" y="118534"/>
                  </a:lnTo>
                  <a:lnTo>
                    <a:pt x="118534" y="118534"/>
                  </a:lnTo>
                  <a:lnTo>
                    <a:pt x="59267" y="169334"/>
                  </a:lnTo>
                  <a:lnTo>
                    <a:pt x="0" y="186267"/>
                  </a:lnTo>
                  <a:close/>
                </a:path>
              </a:pathLst>
            </a:custGeom>
            <a:blipFill rotWithShape="1">
              <a:blip r:embed="rId3"/>
              <a:tile tx="0" ty="0" sx="100000" sy="100000" flip="none" algn="tl"/>
            </a:blip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n>
                  <a:solidFill>
                    <a:schemeClr val="tx1">
                      <a:lumMod val="50000"/>
                      <a:lumOff val="50000"/>
                    </a:schemeClr>
                  </a:solidFill>
                </a:ln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5023" y="817583"/>
            <a:ext cx="6965245" cy="782618"/>
          </a:xfrm>
        </p:spPr>
        <p:txBody>
          <a:bodyPr>
            <a:normAutofit/>
          </a:bodyPr>
          <a:lstStyle/>
          <a:p>
            <a:r>
              <a:rPr lang="en-US" sz="3200" dirty="0" smtClean="0"/>
              <a:t>What do we need to tip the balance?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63040" y="1744133"/>
            <a:ext cx="3422227" cy="770467"/>
          </a:xfrm>
        </p:spPr>
        <p:txBody>
          <a:bodyPr/>
          <a:lstStyle/>
          <a:p>
            <a:r>
              <a:rPr lang="en-US" dirty="0" smtClean="0">
                <a:solidFill>
                  <a:srgbClr val="0000FF"/>
                </a:solidFill>
              </a:rPr>
              <a:t> Good </a:t>
            </a:r>
            <a:r>
              <a:rPr lang="en-US" dirty="0">
                <a:solidFill>
                  <a:srgbClr val="0000FF"/>
                </a:solidFill>
              </a:rPr>
              <a:t>ideas from YOU!</a:t>
            </a:r>
          </a:p>
        </p:txBody>
      </p:sp>
      <p:grpSp>
        <p:nvGrpSpPr>
          <p:cNvPr id="12" name="Group 11"/>
          <p:cNvGrpSpPr/>
          <p:nvPr/>
        </p:nvGrpSpPr>
        <p:grpSpPr>
          <a:xfrm>
            <a:off x="4682068" y="2356450"/>
            <a:ext cx="3564466" cy="2675047"/>
            <a:chOff x="3784601" y="2360894"/>
            <a:chExt cx="3564466" cy="2675047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3784601" y="2360894"/>
              <a:ext cx="3564466" cy="2675047"/>
            </a:xfrm>
            <a:prstGeom prst="rect">
              <a:avLst/>
            </a:prstGeom>
          </p:spPr>
        </p:pic>
        <p:sp>
          <p:nvSpPr>
            <p:cNvPr id="11" name="Freeform 10"/>
            <p:cNvSpPr/>
            <p:nvPr/>
          </p:nvSpPr>
          <p:spPr>
            <a:xfrm>
              <a:off x="4063998" y="3674534"/>
              <a:ext cx="497840" cy="266700"/>
            </a:xfrm>
            <a:custGeom>
              <a:avLst/>
              <a:gdLst>
                <a:gd name="connsiteX0" fmla="*/ 0 w 567267"/>
                <a:gd name="connsiteY0" fmla="*/ 186267 h 279400"/>
                <a:gd name="connsiteX1" fmla="*/ 127000 w 567267"/>
                <a:gd name="connsiteY1" fmla="*/ 279400 h 279400"/>
                <a:gd name="connsiteX2" fmla="*/ 321734 w 567267"/>
                <a:gd name="connsiteY2" fmla="*/ 279400 h 279400"/>
                <a:gd name="connsiteX3" fmla="*/ 431800 w 567267"/>
                <a:gd name="connsiteY3" fmla="*/ 279400 h 279400"/>
                <a:gd name="connsiteX4" fmla="*/ 524934 w 567267"/>
                <a:gd name="connsiteY4" fmla="*/ 237067 h 279400"/>
                <a:gd name="connsiteX5" fmla="*/ 567267 w 567267"/>
                <a:gd name="connsiteY5" fmla="*/ 177800 h 279400"/>
                <a:gd name="connsiteX6" fmla="*/ 508000 w 567267"/>
                <a:gd name="connsiteY6" fmla="*/ 101600 h 279400"/>
                <a:gd name="connsiteX7" fmla="*/ 508000 w 567267"/>
                <a:gd name="connsiteY7" fmla="*/ 101600 h 279400"/>
                <a:gd name="connsiteX8" fmla="*/ 431800 w 567267"/>
                <a:gd name="connsiteY8" fmla="*/ 50800 h 279400"/>
                <a:gd name="connsiteX9" fmla="*/ 431800 w 567267"/>
                <a:gd name="connsiteY9" fmla="*/ 50800 h 279400"/>
                <a:gd name="connsiteX10" fmla="*/ 431800 w 567267"/>
                <a:gd name="connsiteY10" fmla="*/ 50800 h 279400"/>
                <a:gd name="connsiteX11" fmla="*/ 304800 w 567267"/>
                <a:gd name="connsiteY11" fmla="*/ 0 h 279400"/>
                <a:gd name="connsiteX12" fmla="*/ 304800 w 567267"/>
                <a:gd name="connsiteY12" fmla="*/ 50800 h 279400"/>
                <a:gd name="connsiteX13" fmla="*/ 177800 w 567267"/>
                <a:gd name="connsiteY13" fmla="*/ 42334 h 279400"/>
                <a:gd name="connsiteX14" fmla="*/ 177800 w 567267"/>
                <a:gd name="connsiteY14" fmla="*/ 42334 h 279400"/>
                <a:gd name="connsiteX15" fmla="*/ 118534 w 567267"/>
                <a:gd name="connsiteY15" fmla="*/ 118534 h 279400"/>
                <a:gd name="connsiteX16" fmla="*/ 118534 w 567267"/>
                <a:gd name="connsiteY16" fmla="*/ 118534 h 279400"/>
                <a:gd name="connsiteX17" fmla="*/ 59267 w 567267"/>
                <a:gd name="connsiteY17" fmla="*/ 169334 h 279400"/>
                <a:gd name="connsiteX18" fmla="*/ 0 w 567267"/>
                <a:gd name="connsiteY18" fmla="*/ 186267 h 279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567267" h="279400">
                  <a:moveTo>
                    <a:pt x="0" y="186267"/>
                  </a:moveTo>
                  <a:lnTo>
                    <a:pt x="127000" y="279400"/>
                  </a:lnTo>
                  <a:lnTo>
                    <a:pt x="321734" y="279400"/>
                  </a:lnTo>
                  <a:lnTo>
                    <a:pt x="431800" y="279400"/>
                  </a:lnTo>
                  <a:lnTo>
                    <a:pt x="524934" y="237067"/>
                  </a:lnTo>
                  <a:lnTo>
                    <a:pt x="567267" y="177800"/>
                  </a:lnTo>
                  <a:lnTo>
                    <a:pt x="508000" y="101600"/>
                  </a:lnTo>
                  <a:lnTo>
                    <a:pt x="508000" y="101600"/>
                  </a:lnTo>
                  <a:lnTo>
                    <a:pt x="431800" y="50800"/>
                  </a:lnTo>
                  <a:lnTo>
                    <a:pt x="431800" y="50800"/>
                  </a:lnTo>
                  <a:lnTo>
                    <a:pt x="431800" y="50800"/>
                  </a:lnTo>
                  <a:lnTo>
                    <a:pt x="304800" y="0"/>
                  </a:lnTo>
                  <a:lnTo>
                    <a:pt x="304800" y="50800"/>
                  </a:lnTo>
                  <a:lnTo>
                    <a:pt x="177800" y="42334"/>
                  </a:lnTo>
                  <a:lnTo>
                    <a:pt x="177800" y="42334"/>
                  </a:lnTo>
                  <a:lnTo>
                    <a:pt x="118534" y="118534"/>
                  </a:lnTo>
                  <a:lnTo>
                    <a:pt x="118534" y="118534"/>
                  </a:lnTo>
                  <a:lnTo>
                    <a:pt x="59267" y="169334"/>
                  </a:lnTo>
                  <a:lnTo>
                    <a:pt x="0" y="186267"/>
                  </a:lnTo>
                  <a:close/>
                </a:path>
              </a:pathLst>
            </a:custGeom>
            <a:blipFill rotWithShape="1">
              <a:blip r:embed="rId3"/>
              <a:tile tx="0" ty="0" sx="100000" sy="100000" flip="none" algn="tl"/>
            </a:blip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n>
                  <a:solidFill>
                    <a:schemeClr val="tx1">
                      <a:lumMod val="50000"/>
                      <a:lumOff val="50000"/>
                    </a:schemeClr>
                  </a:solidFill>
                </a:ln>
              </a:endParaRPr>
            </a:p>
          </p:txBody>
        </p:sp>
      </p:grpSp>
      <p:sp>
        <p:nvSpPr>
          <p:cNvPr id="6" name="Rectangle 5"/>
          <p:cNvSpPr/>
          <p:nvPr/>
        </p:nvSpPr>
        <p:spPr>
          <a:xfrm>
            <a:off x="3893815" y="4620532"/>
            <a:ext cx="198290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>
                <a:solidFill>
                  <a:srgbClr val="FF0000"/>
                </a:solidFill>
              </a:rPr>
              <a:t>Unreasonably vulnerable</a:t>
            </a:r>
          </a:p>
        </p:txBody>
      </p:sp>
      <p:sp>
        <p:nvSpPr>
          <p:cNvPr id="8" name="Rectangle 7"/>
          <p:cNvSpPr/>
          <p:nvPr/>
        </p:nvSpPr>
        <p:spPr>
          <a:xfrm>
            <a:off x="6361111" y="4634479"/>
            <a:ext cx="1978556" cy="6688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>
                <a:solidFill>
                  <a:srgbClr val="FF0000"/>
                </a:solidFill>
              </a:rPr>
              <a:t>Reasonably Invulnerable</a:t>
            </a:r>
          </a:p>
        </p:txBody>
      </p:sp>
    </p:spTree>
    <p:extLst>
      <p:ext uri="{BB962C8B-B14F-4D97-AF65-F5344CB8AC3E}">
        <p14:creationId xmlns:p14="http://schemas.microsoft.com/office/powerpoint/2010/main" val="337010304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1"/>
      <p:bldP spid="8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35756" y="2680249"/>
            <a:ext cx="6965245" cy="1202485"/>
          </a:xfrm>
        </p:spPr>
        <p:txBody>
          <a:bodyPr/>
          <a:lstStyle/>
          <a:p>
            <a:r>
              <a:rPr lang="en-US" dirty="0" smtClean="0">
                <a:solidFill>
                  <a:srgbClr val="0000FF"/>
                </a:solidFill>
              </a:rPr>
              <a:t>Thank You!</a:t>
            </a:r>
            <a:endParaRPr lang="en-US" dirty="0">
              <a:solidFill>
                <a:srgbClr val="0000FF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19106" y="4447590"/>
            <a:ext cx="6196405" cy="77634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1800" dirty="0" smtClean="0">
                <a:solidFill>
                  <a:srgbClr val="0000FF"/>
                </a:solidFill>
              </a:rPr>
              <a:t>Carl Landwehr</a:t>
            </a:r>
          </a:p>
          <a:p>
            <a:pPr marL="0" indent="0">
              <a:buNone/>
            </a:pPr>
            <a:r>
              <a:rPr lang="en-US" sz="1800" dirty="0" err="1" smtClean="0">
                <a:solidFill>
                  <a:srgbClr val="0000FF"/>
                </a:solidFill>
              </a:rPr>
              <a:t>Carl.Landwehr@gmail.com</a:t>
            </a:r>
            <a:endParaRPr lang="en-US" sz="1800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273834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3423" y="2050467"/>
            <a:ext cx="2654811" cy="1202485"/>
          </a:xfrm>
        </p:spPr>
        <p:txBody>
          <a:bodyPr/>
          <a:lstStyle/>
          <a:p>
            <a:r>
              <a:rPr lang="en-US" dirty="0" smtClean="0"/>
              <a:t>Context: </a:t>
            </a:r>
            <a:endParaRPr lang="en-US" dirty="0"/>
          </a:p>
        </p:txBody>
      </p:sp>
      <p:pic>
        <p:nvPicPr>
          <p:cNvPr id="4" name="Content Placeholder 3" descr="Screen Shot 2012-05-07 at 3.51.42 PM.png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3514" r="-1199" b="2582"/>
          <a:stretch/>
        </p:blipFill>
        <p:spPr>
          <a:xfrm>
            <a:off x="3497042" y="817582"/>
            <a:ext cx="4047987" cy="4866868"/>
          </a:xfrm>
        </p:spPr>
      </p:pic>
      <p:sp>
        <p:nvSpPr>
          <p:cNvPr id="6" name="TextBox 5"/>
          <p:cNvSpPr txBox="1"/>
          <p:nvPr/>
        </p:nvSpPr>
        <p:spPr>
          <a:xfrm>
            <a:off x="4758266" y="4134080"/>
            <a:ext cx="178536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 smtClean="0">
                <a:latin typeface="Courier"/>
                <a:cs typeface="Courier"/>
              </a:rPr>
              <a:t>DECEMBER 2011</a:t>
            </a:r>
            <a:endParaRPr lang="en-US" sz="1600" b="1" dirty="0">
              <a:latin typeface="Courier"/>
              <a:cs typeface="Courier"/>
            </a:endParaRPr>
          </a:p>
        </p:txBody>
      </p:sp>
    </p:spTree>
    <p:extLst>
      <p:ext uri="{BB962C8B-B14F-4D97-AF65-F5344CB8AC3E}">
        <p14:creationId xmlns:p14="http://schemas.microsoft.com/office/powerpoint/2010/main" val="205144984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 smtClean="0"/>
              <a:t>Four Thrusts: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63040" y="2020067"/>
            <a:ext cx="6196405" cy="3603812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en-US" dirty="0" smtClean="0"/>
              <a:t> Inducing Change (4 research themes here)</a:t>
            </a:r>
          </a:p>
          <a:p>
            <a:pPr>
              <a:lnSpc>
                <a:spcPct val="150000"/>
              </a:lnSpc>
            </a:pPr>
            <a:r>
              <a:rPr lang="en-US" dirty="0" smtClean="0"/>
              <a:t> Developing Scientific Foundations </a:t>
            </a:r>
          </a:p>
          <a:p>
            <a:pPr>
              <a:lnSpc>
                <a:spcPct val="150000"/>
              </a:lnSpc>
            </a:pPr>
            <a:r>
              <a:rPr lang="en-US" dirty="0" smtClean="0"/>
              <a:t> Maximizing Research Impact (research coordination)</a:t>
            </a:r>
          </a:p>
          <a:p>
            <a:pPr>
              <a:lnSpc>
                <a:spcPct val="150000"/>
              </a:lnSpc>
            </a:pPr>
            <a:r>
              <a:rPr lang="en-US" dirty="0" smtClean="0"/>
              <a:t> Accelerating Transition to Practice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4338277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Inducing Change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 “Utilizing </a:t>
            </a:r>
            <a:r>
              <a:rPr lang="en-US" u="sng" dirty="0"/>
              <a:t>game-changing themes </a:t>
            </a:r>
            <a:r>
              <a:rPr lang="en-US" dirty="0"/>
              <a:t>to direct efforts towards </a:t>
            </a:r>
            <a:r>
              <a:rPr lang="en-US" u="sng" dirty="0"/>
              <a:t>understanding the underlying root causes </a:t>
            </a:r>
            <a:r>
              <a:rPr lang="en-US" dirty="0"/>
              <a:t>of known current threats with the </a:t>
            </a:r>
            <a:r>
              <a:rPr lang="en-US" u="sng" dirty="0"/>
              <a:t>goal of disrupting the status quo with radically different approaches </a:t>
            </a:r>
            <a:r>
              <a:rPr lang="en-US" dirty="0"/>
              <a:t>to improve the security of the critical cyber systems and infrastructure that serve </a:t>
            </a:r>
            <a:r>
              <a:rPr lang="en-US" dirty="0" smtClean="0"/>
              <a:t>society”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3665548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Developing Scientific Foundations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  "</a:t>
            </a:r>
            <a:r>
              <a:rPr lang="en-US" dirty="0"/>
              <a:t>Developing an organized, cohesive scientific foundation to the </a:t>
            </a:r>
            <a:r>
              <a:rPr lang="en-US" u="sng" dirty="0"/>
              <a:t>body of knowledge </a:t>
            </a:r>
            <a:r>
              <a:rPr lang="en-US" dirty="0"/>
              <a:t>that informs the field of </a:t>
            </a:r>
            <a:r>
              <a:rPr lang="en-US" dirty="0" err="1"/>
              <a:t>cybersecurity</a:t>
            </a:r>
            <a:r>
              <a:rPr lang="en-US" dirty="0"/>
              <a:t> through adoption of a systematic, rigorous, and disciplined scientific approach.  Promotes the discovery of laws, hypothesis testing, repeatable experimental designs, standardized data-gathering methods, metrics, common terminology, and critical analysis that engenders reproducible results and rationally-based conclusions."</a:t>
            </a:r>
          </a:p>
        </p:txBody>
      </p:sp>
    </p:spTree>
    <p:extLst>
      <p:ext uri="{BB962C8B-B14F-4D97-AF65-F5344CB8AC3E}">
        <p14:creationId xmlns:p14="http://schemas.microsoft.com/office/powerpoint/2010/main" val="159808242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Maximizing Research Impact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 </a:t>
            </a:r>
            <a:r>
              <a:rPr lang="en-US" dirty="0" smtClean="0"/>
              <a:t>”Catalyzing </a:t>
            </a:r>
            <a:r>
              <a:rPr lang="en-US" dirty="0"/>
              <a:t>integration across the game-changing R&amp;D themes, cooperation between governmental and private-sector communities, collaboration across international borders, and strengthened linkages to other national priorities, such as health IT and Smart Grid."</a:t>
            </a:r>
          </a:p>
        </p:txBody>
      </p:sp>
    </p:spTree>
    <p:extLst>
      <p:ext uri="{BB962C8B-B14F-4D97-AF65-F5344CB8AC3E}">
        <p14:creationId xmlns:p14="http://schemas.microsoft.com/office/powerpoint/2010/main" val="262945667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Accelerating Transition to Practice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 "Focusing efforts to ensure adoption and implementation of the powerful new technologies and strategies that emerge from the research themes, and the activities to build a scientific foundation so as to create measurable improvements in the </a:t>
            </a:r>
            <a:r>
              <a:rPr lang="en-US" dirty="0" err="1"/>
              <a:t>cybersecurity</a:t>
            </a:r>
            <a:r>
              <a:rPr lang="en-US" dirty="0"/>
              <a:t> landscape"</a:t>
            </a:r>
          </a:p>
        </p:txBody>
      </p:sp>
    </p:spTree>
    <p:extLst>
      <p:ext uri="{BB962C8B-B14F-4D97-AF65-F5344CB8AC3E}">
        <p14:creationId xmlns:p14="http://schemas.microsoft.com/office/powerpoint/2010/main" val="51501818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5023" y="732915"/>
            <a:ext cx="6965245" cy="816485"/>
          </a:xfrm>
        </p:spPr>
        <p:txBody>
          <a:bodyPr/>
          <a:lstStyle/>
          <a:p>
            <a:r>
              <a:rPr lang="en-US" dirty="0" smtClean="0"/>
              <a:t>Four Research Themes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63040" y="1729790"/>
            <a:ext cx="6196405" cy="3603812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 Tailored Trustworthy Spaces</a:t>
            </a:r>
          </a:p>
          <a:p>
            <a:pPr lvl="1"/>
            <a:r>
              <a:rPr lang="en-US" dirty="0"/>
              <a:t> </a:t>
            </a:r>
            <a:r>
              <a:rPr lang="en-US" sz="1800" dirty="0" smtClean="0"/>
              <a:t>Be able to configure cyber “subspaces” in accordance with different kinds of trust requirements</a:t>
            </a:r>
          </a:p>
          <a:p>
            <a:r>
              <a:rPr lang="en-US" dirty="0" smtClean="0"/>
              <a:t> Moving Target</a:t>
            </a:r>
          </a:p>
          <a:p>
            <a:pPr lvl="1"/>
            <a:r>
              <a:rPr lang="en-US" dirty="0" smtClean="0"/>
              <a:t> </a:t>
            </a:r>
            <a:r>
              <a:rPr lang="en-US" sz="1800" dirty="0" smtClean="0"/>
              <a:t>Acknowledge that systems have vulnerabilities; raise cost to attacker by moving them around</a:t>
            </a:r>
            <a:endParaRPr lang="en-US" dirty="0" smtClean="0"/>
          </a:p>
          <a:p>
            <a:r>
              <a:rPr lang="en-US" dirty="0"/>
              <a:t> </a:t>
            </a:r>
            <a:r>
              <a:rPr lang="en-US" dirty="0" smtClean="0"/>
              <a:t>Cyber Economic Incentives</a:t>
            </a:r>
          </a:p>
          <a:p>
            <a:pPr lvl="1"/>
            <a:r>
              <a:rPr lang="en-US" dirty="0"/>
              <a:t> </a:t>
            </a:r>
            <a:r>
              <a:rPr lang="en-US" sz="2000" dirty="0"/>
              <a:t>Learn how to structure incentives so we get the security we want to have in deployed </a:t>
            </a:r>
            <a:r>
              <a:rPr lang="en-US" sz="2000" dirty="0" smtClean="0"/>
              <a:t>systems</a:t>
            </a:r>
          </a:p>
          <a:p>
            <a:r>
              <a:rPr lang="en-US" dirty="0" smtClean="0"/>
              <a:t> And . . 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8041313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Designed-In Security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63040" y="2020067"/>
            <a:ext cx="6196405" cy="3603812"/>
          </a:xfrm>
        </p:spPr>
        <p:txBody>
          <a:bodyPr>
            <a:normAutofit fontScale="85000" lnSpcReduction="20000"/>
          </a:bodyPr>
          <a:lstStyle/>
          <a:p>
            <a:r>
              <a:rPr lang="en-US" dirty="0"/>
              <a:t> "Builds the capability to design, develop, and evolve high-assurance, software-intensive systems predictably and reliably while effectively managing risk, cost, schedule, quality, and complexity. </a:t>
            </a:r>
            <a:endParaRPr lang="en-US" dirty="0" smtClean="0"/>
          </a:p>
          <a:p>
            <a:r>
              <a:rPr lang="en-US" dirty="0" smtClean="0"/>
              <a:t> </a:t>
            </a:r>
            <a:r>
              <a:rPr lang="en-US" dirty="0"/>
              <a:t>Promotes tools and environments that enable the simultaneous development of cyber-secure systems and the associated assurance evidence necessary to prove the system's resistance to vulnerabilities, flaws, and attacks. </a:t>
            </a:r>
            <a:endParaRPr lang="en-US" dirty="0" smtClean="0"/>
          </a:p>
          <a:p>
            <a:r>
              <a:rPr lang="en-US" dirty="0" smtClean="0"/>
              <a:t> Secure</a:t>
            </a:r>
            <a:r>
              <a:rPr lang="en-US" dirty="0"/>
              <a:t>, best practices are </a:t>
            </a:r>
            <a:r>
              <a:rPr lang="en-US" dirty="0" smtClean="0"/>
              <a:t>built </a:t>
            </a:r>
            <a:r>
              <a:rPr lang="en-US" dirty="0"/>
              <a:t>inside the system.  </a:t>
            </a:r>
            <a:endParaRPr lang="en-US" dirty="0" smtClean="0"/>
          </a:p>
          <a:p>
            <a:r>
              <a:rPr lang="en-US" dirty="0"/>
              <a:t> </a:t>
            </a:r>
            <a:r>
              <a:rPr lang="en-US" dirty="0" smtClean="0"/>
              <a:t>Consequently</a:t>
            </a:r>
            <a:r>
              <a:rPr lang="en-US" dirty="0"/>
              <a:t>, it becomes possible to evolve software-intensive systems more rapidly in response to changing requirements and environments."</a:t>
            </a:r>
          </a:p>
        </p:txBody>
      </p:sp>
    </p:spTree>
    <p:extLst>
      <p:ext uri="{BB962C8B-B14F-4D97-AF65-F5344CB8AC3E}">
        <p14:creationId xmlns:p14="http://schemas.microsoft.com/office/powerpoint/2010/main" val="156779675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image" Target="../media/image2.jpeg"/></Relationships>
</file>

<file path=ppt/theme/theme1.xml><?xml version="1.0" encoding="utf-8"?>
<a:theme xmlns:a="http://schemas.openxmlformats.org/drawingml/2006/main" name="Pushpin">
  <a:themeElements>
    <a:clrScheme name="Pushpin">
      <a:dk1>
        <a:sysClr val="windowText" lastClr="000000"/>
      </a:dk1>
      <a:lt1>
        <a:sysClr val="window" lastClr="FFFFFF"/>
      </a:lt1>
      <a:dk2>
        <a:srgbClr val="465E9C"/>
      </a:dk2>
      <a:lt2>
        <a:srgbClr val="CCDDEA"/>
      </a:lt2>
      <a:accent1>
        <a:srgbClr val="FDA023"/>
      </a:accent1>
      <a:accent2>
        <a:srgbClr val="AA2B1E"/>
      </a:accent2>
      <a:accent3>
        <a:srgbClr val="71685C"/>
      </a:accent3>
      <a:accent4>
        <a:srgbClr val="64A73B"/>
      </a:accent4>
      <a:accent5>
        <a:srgbClr val="EB5605"/>
      </a:accent5>
      <a:accent6>
        <a:srgbClr val="B9CA1A"/>
      </a:accent6>
      <a:hlink>
        <a:srgbClr val="D83E2C"/>
      </a:hlink>
      <a:folHlink>
        <a:srgbClr val="ED7D27"/>
      </a:folHlink>
    </a:clrScheme>
    <a:fontScheme name="Pushpin">
      <a:majorFont>
        <a:latin typeface="Constantia"/>
        <a:ea typeface=""/>
        <a:cs typeface=""/>
        <a:font script="Jpan" typeface="HGS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Grek" typeface="Arial"/>
        <a:font script="Cyrl" typeface="Arial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ushpin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  <a:lumMod val="100000"/>
              </a:schemeClr>
            </a:gs>
            <a:gs pos="40000">
              <a:schemeClr val="phClr">
                <a:tint val="60000"/>
                <a:satMod val="130000"/>
                <a:lumMod val="100000"/>
              </a:schemeClr>
            </a:gs>
            <a:gs pos="100000">
              <a:schemeClr val="phClr">
                <a:tint val="96000"/>
                <a:lumMod val="108000"/>
              </a:schemeClr>
            </a:gs>
          </a:gsLst>
          <a:lin ang="5400000" scaled="0"/>
        </a:gradFill>
        <a:gradFill rotWithShape="1">
          <a:gsLst>
            <a:gs pos="0">
              <a:schemeClr val="phClr"/>
            </a:gs>
            <a:gs pos="100000">
              <a:schemeClr val="phClr">
                <a:shade val="76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80000"/>
              <a:lumMod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38100" dir="4800000" sx="98000" sy="98000" rotWithShape="0">
              <a:srgbClr val="000000">
                <a:alpha val="32000"/>
              </a:srgbClr>
            </a:outerShdw>
          </a:effectLst>
        </a:effectStyle>
        <a:effectStyle>
          <a:effectLst>
            <a:outerShdw blurRad="38100" dist="38100" dir="4800000" sx="96000" sy="96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3240000"/>
            </a:lightRig>
          </a:scene3d>
          <a:sp3d>
            <a:bevelT w="28575" h="28575"/>
          </a:sp3d>
        </a:effectStyle>
      </a:effectStyleLst>
      <a:bgFillStyleLst>
        <a:solidFill>
          <a:schemeClr val="phClr">
            <a:tint val="93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shade val="80000"/>
                <a:satMod val="140000"/>
                <a:lumMod val="50000"/>
              </a:schemeClr>
              <a:schemeClr val="phClr">
                <a:tint val="95000"/>
                <a:satMod val="180000"/>
                <a:lumMod val="160000"/>
              </a:schemeClr>
            </a:duotone>
          </a:blip>
          <a:stretch/>
        </a:blipFill>
        <a:blipFill rotWithShape="1">
          <a:blip xmlns:r="http://schemas.openxmlformats.org/officeDocument/2006/relationships" r:embed="rId2">
            <a:duotone>
              <a:schemeClr val="phClr">
                <a:tint val="98000"/>
                <a:shade val="90000"/>
                <a:satMod val="120000"/>
                <a:lumMod val="54000"/>
              </a:schemeClr>
              <a:schemeClr val="phClr">
                <a:tint val="80000"/>
                <a:satMod val="160000"/>
                <a:lumMod val="14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Pushpin.thmx</Template>
  <TotalTime>177</TotalTime>
  <Words>810</Words>
  <Application>Microsoft Macintosh PowerPoint</Application>
  <PresentationFormat>On-screen Show (4:3)</PresentationFormat>
  <Paragraphs>149</Paragraphs>
  <Slides>14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Pushpin</vt:lpstr>
      <vt:lpstr>Designed-In Security  in Context</vt:lpstr>
      <vt:lpstr>Context: </vt:lpstr>
      <vt:lpstr>Four Thrusts:</vt:lpstr>
      <vt:lpstr>Inducing Change</vt:lpstr>
      <vt:lpstr>Developing Scientific Foundations</vt:lpstr>
      <vt:lpstr>Maximizing Research Impact</vt:lpstr>
      <vt:lpstr>Accelerating Transition to Practice</vt:lpstr>
      <vt:lpstr>Four Research Themes</vt:lpstr>
      <vt:lpstr>Designed-In Security</vt:lpstr>
      <vt:lpstr>How does this theme relate  to the others?</vt:lpstr>
      <vt:lpstr>How new is this theme?</vt:lpstr>
      <vt:lpstr>How important is this theme?</vt:lpstr>
      <vt:lpstr>What do we need to tip the balance?</vt:lpstr>
      <vt:lpstr>Thank You!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Designed-In Security  in Context</dc:title>
  <dc:creator>Carl Landwehr User</dc:creator>
  <cp:lastModifiedBy>Katie Dey</cp:lastModifiedBy>
  <cp:revision>18</cp:revision>
  <dcterms:created xsi:type="dcterms:W3CDTF">2012-05-07T19:08:26Z</dcterms:created>
  <dcterms:modified xsi:type="dcterms:W3CDTF">2012-07-06T12:00:18Z</dcterms:modified>
</cp:coreProperties>
</file>