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3" r:id="rId3"/>
    <p:sldId id="262" r:id="rId4"/>
    <p:sldId id="257" r:id="rId5"/>
    <p:sldId id="267" r:id="rId6"/>
    <p:sldId id="268" r:id="rId7"/>
    <p:sldId id="269" r:id="rId8"/>
    <p:sldId id="282" r:id="rId9"/>
    <p:sldId id="270" r:id="rId10"/>
    <p:sldId id="271" r:id="rId11"/>
    <p:sldId id="286" r:id="rId12"/>
    <p:sldId id="272" r:id="rId13"/>
    <p:sldId id="273" r:id="rId14"/>
    <p:sldId id="274" r:id="rId15"/>
    <p:sldId id="275" r:id="rId16"/>
    <p:sldId id="276" r:id="rId17"/>
    <p:sldId id="292" r:id="rId18"/>
    <p:sldId id="277" r:id="rId19"/>
    <p:sldId id="278" r:id="rId20"/>
    <p:sldId id="279" r:id="rId21"/>
    <p:sldId id="280" r:id="rId22"/>
    <p:sldId id="281" r:id="rId23"/>
    <p:sldId id="284" r:id="rId24"/>
    <p:sldId id="287" r:id="rId25"/>
    <p:sldId id="288" r:id="rId26"/>
    <p:sldId id="289" r:id="rId27"/>
    <p:sldId id="290"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57" autoAdjust="0"/>
  </p:normalViewPr>
  <p:slideViewPr>
    <p:cSldViewPr>
      <p:cViewPr varScale="1">
        <p:scale>
          <a:sx n="70" d="100"/>
          <a:sy n="70" d="100"/>
        </p:scale>
        <p:origin x="-8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ouk\Desktop\Students\Anoosha\Copy%20of%20Microsoft%20trends%20analys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ouk\Desktop\Students\Anoosha\Copy%20of%20Microsoft%20trends%20analys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ouk\Desktop\Students\Anoosha\Copy%20of%20Microsoft%20trends%20analys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ouk\Desktop\Students\Anoosha\Copy%20of%20Microsoft%20trends%20analysed.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Z:\Desktop\May%202\Fedora%2015%20Yamada%20Calculation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local\Downloads\Analysis%20of%20ffmpeg%20Revi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Windows</a:t>
            </a:r>
            <a:r>
              <a:rPr lang="en-US" baseline="0"/>
              <a:t> 7 Operational use</a:t>
            </a:r>
            <a:endParaRPr lang="en-US"/>
          </a:p>
        </c:rich>
      </c:tx>
      <c:layout/>
      <c:spPr>
        <a:noFill/>
        <a:ln>
          <a:noFill/>
        </a:ln>
        <a:effectLst/>
      </c:spPr>
    </c:title>
    <c:plotArea>
      <c:layout/>
      <c:lineChart>
        <c:grouping val="standard"/>
        <c:ser>
          <c:idx val="0"/>
          <c:order val="0"/>
          <c:tx>
            <c:strRef>
              <c:f>'Windows 7 Operational use'!$B$1</c:f>
              <c:strCache>
                <c:ptCount val="1"/>
                <c:pt idx="0">
                  <c:v># of Security issues published</c:v>
                </c:pt>
              </c:strCache>
            </c:strRef>
          </c:tx>
          <c:spPr>
            <a:ln w="28575" cap="rnd">
              <a:solidFill>
                <a:schemeClr val="accent1"/>
              </a:solidFill>
              <a:round/>
            </a:ln>
            <a:effectLst/>
          </c:spPr>
          <c:marker>
            <c:symbol val="none"/>
          </c:marker>
          <c:cat>
            <c:numRef>
              <c:f>'Windows 7 Operational use'!$A$2:$A$257</c:f>
              <c:numCache>
                <c:formatCode>General</c:formatCode>
                <c:ptCount val="2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numCache>
            </c:numRef>
          </c:cat>
          <c:val>
            <c:numRef>
              <c:f>'Windows 7 Operational use'!$B$2:$B$257</c:f>
              <c:numCache>
                <c:formatCode>General</c:formatCode>
                <c:ptCount val="256"/>
                <c:pt idx="0">
                  <c:v>0</c:v>
                </c:pt>
                <c:pt idx="1">
                  <c:v>0</c:v>
                </c:pt>
                <c:pt idx="2">
                  <c:v>0</c:v>
                </c:pt>
                <c:pt idx="3">
                  <c:v>0</c:v>
                </c:pt>
                <c:pt idx="4">
                  <c:v>0</c:v>
                </c:pt>
                <c:pt idx="5">
                  <c:v>0</c:v>
                </c:pt>
                <c:pt idx="6">
                  <c:v>2</c:v>
                </c:pt>
                <c:pt idx="7">
                  <c:v>0</c:v>
                </c:pt>
                <c:pt idx="8">
                  <c:v>0</c:v>
                </c:pt>
                <c:pt idx="9">
                  <c:v>0</c:v>
                </c:pt>
                <c:pt idx="10">
                  <c:v>0</c:v>
                </c:pt>
                <c:pt idx="11">
                  <c:v>4</c:v>
                </c:pt>
                <c:pt idx="12">
                  <c:v>0</c:v>
                </c:pt>
                <c:pt idx="13">
                  <c:v>0</c:v>
                </c:pt>
                <c:pt idx="14">
                  <c:v>0</c:v>
                </c:pt>
                <c:pt idx="15">
                  <c:v>9</c:v>
                </c:pt>
                <c:pt idx="16">
                  <c:v>0</c:v>
                </c:pt>
                <c:pt idx="17">
                  <c:v>0</c:v>
                </c:pt>
                <c:pt idx="18">
                  <c:v>0</c:v>
                </c:pt>
                <c:pt idx="19">
                  <c:v>0</c:v>
                </c:pt>
                <c:pt idx="20">
                  <c:v>0</c:v>
                </c:pt>
                <c:pt idx="21">
                  <c:v>0</c:v>
                </c:pt>
                <c:pt idx="22">
                  <c:v>2</c:v>
                </c:pt>
                <c:pt idx="23">
                  <c:v>0</c:v>
                </c:pt>
                <c:pt idx="24">
                  <c:v>10</c:v>
                </c:pt>
                <c:pt idx="25">
                  <c:v>0</c:v>
                </c:pt>
                <c:pt idx="26">
                  <c:v>0</c:v>
                </c:pt>
                <c:pt idx="27">
                  <c:v>0</c:v>
                </c:pt>
                <c:pt idx="28">
                  <c:v>2</c:v>
                </c:pt>
                <c:pt idx="29">
                  <c:v>0</c:v>
                </c:pt>
                <c:pt idx="30">
                  <c:v>0</c:v>
                </c:pt>
                <c:pt idx="31">
                  <c:v>0</c:v>
                </c:pt>
                <c:pt idx="32">
                  <c:v>14</c:v>
                </c:pt>
                <c:pt idx="33">
                  <c:v>0</c:v>
                </c:pt>
                <c:pt idx="34">
                  <c:v>0</c:v>
                </c:pt>
                <c:pt idx="35">
                  <c:v>0</c:v>
                </c:pt>
                <c:pt idx="36">
                  <c:v>0</c:v>
                </c:pt>
                <c:pt idx="37">
                  <c:v>1</c:v>
                </c:pt>
                <c:pt idx="38">
                  <c:v>0</c:v>
                </c:pt>
                <c:pt idx="39">
                  <c:v>0</c:v>
                </c:pt>
                <c:pt idx="40">
                  <c:v>2</c:v>
                </c:pt>
                <c:pt idx="41">
                  <c:v>20</c:v>
                </c:pt>
                <c:pt idx="42">
                  <c:v>0</c:v>
                </c:pt>
                <c:pt idx="43">
                  <c:v>0</c:v>
                </c:pt>
                <c:pt idx="44">
                  <c:v>0</c:v>
                </c:pt>
                <c:pt idx="45">
                  <c:v>0</c:v>
                </c:pt>
                <c:pt idx="46">
                  <c:v>8</c:v>
                </c:pt>
                <c:pt idx="47">
                  <c:v>0</c:v>
                </c:pt>
                <c:pt idx="48">
                  <c:v>6</c:v>
                </c:pt>
                <c:pt idx="49">
                  <c:v>0</c:v>
                </c:pt>
                <c:pt idx="50">
                  <c:v>22</c:v>
                </c:pt>
                <c:pt idx="51">
                  <c:v>0</c:v>
                </c:pt>
                <c:pt idx="52">
                  <c:v>0</c:v>
                </c:pt>
                <c:pt idx="53">
                  <c:v>0</c:v>
                </c:pt>
                <c:pt idx="54">
                  <c:v>0</c:v>
                </c:pt>
                <c:pt idx="55">
                  <c:v>0</c:v>
                </c:pt>
                <c:pt idx="56">
                  <c:v>0</c:v>
                </c:pt>
                <c:pt idx="57">
                  <c:v>0</c:v>
                </c:pt>
                <c:pt idx="58">
                  <c:v>0</c:v>
                </c:pt>
                <c:pt idx="59">
                  <c:v>14</c:v>
                </c:pt>
                <c:pt idx="60">
                  <c:v>0</c:v>
                </c:pt>
                <c:pt idx="61">
                  <c:v>0</c:v>
                </c:pt>
                <c:pt idx="62">
                  <c:v>0</c:v>
                </c:pt>
                <c:pt idx="63">
                  <c:v>2</c:v>
                </c:pt>
                <c:pt idx="64">
                  <c:v>0</c:v>
                </c:pt>
                <c:pt idx="65">
                  <c:v>0</c:v>
                </c:pt>
                <c:pt idx="66">
                  <c:v>0</c:v>
                </c:pt>
                <c:pt idx="67">
                  <c:v>32</c:v>
                </c:pt>
                <c:pt idx="68">
                  <c:v>0</c:v>
                </c:pt>
                <c:pt idx="69">
                  <c:v>0</c:v>
                </c:pt>
                <c:pt idx="70">
                  <c:v>0</c:v>
                </c:pt>
                <c:pt idx="71">
                  <c:v>6</c:v>
                </c:pt>
                <c:pt idx="72">
                  <c:v>0</c:v>
                </c:pt>
                <c:pt idx="73">
                  <c:v>0</c:v>
                </c:pt>
                <c:pt idx="74">
                  <c:v>0</c:v>
                </c:pt>
                <c:pt idx="75">
                  <c:v>0</c:v>
                </c:pt>
                <c:pt idx="76">
                  <c:v>56</c:v>
                </c:pt>
                <c:pt idx="77">
                  <c:v>0</c:v>
                </c:pt>
                <c:pt idx="78">
                  <c:v>0</c:v>
                </c:pt>
                <c:pt idx="79">
                  <c:v>0</c:v>
                </c:pt>
                <c:pt idx="80">
                  <c:v>0</c:v>
                </c:pt>
                <c:pt idx="81">
                  <c:v>0</c:v>
                </c:pt>
                <c:pt idx="82">
                  <c:v>0</c:v>
                </c:pt>
                <c:pt idx="83">
                  <c:v>0</c:v>
                </c:pt>
                <c:pt idx="84">
                  <c:v>0</c:v>
                </c:pt>
                <c:pt idx="85">
                  <c:v>54</c:v>
                </c:pt>
                <c:pt idx="86">
                  <c:v>0</c:v>
                </c:pt>
                <c:pt idx="87">
                  <c:v>0</c:v>
                </c:pt>
                <c:pt idx="88">
                  <c:v>0</c:v>
                </c:pt>
                <c:pt idx="89">
                  <c:v>12</c:v>
                </c:pt>
                <c:pt idx="90">
                  <c:v>0</c:v>
                </c:pt>
                <c:pt idx="91">
                  <c:v>0</c:v>
                </c:pt>
                <c:pt idx="92">
                  <c:v>0</c:v>
                </c:pt>
                <c:pt idx="93">
                  <c:v>36</c:v>
                </c:pt>
                <c:pt idx="94">
                  <c:v>0</c:v>
                </c:pt>
                <c:pt idx="95">
                  <c:v>0</c:v>
                </c:pt>
                <c:pt idx="96">
                  <c:v>0</c:v>
                </c:pt>
                <c:pt idx="97">
                  <c:v>0</c:v>
                </c:pt>
                <c:pt idx="98">
                  <c:v>4</c:v>
                </c:pt>
                <c:pt idx="99">
                  <c:v>0</c:v>
                </c:pt>
                <c:pt idx="100">
                  <c:v>0</c:v>
                </c:pt>
                <c:pt idx="101">
                  <c:v>0</c:v>
                </c:pt>
                <c:pt idx="102">
                  <c:v>28</c:v>
                </c:pt>
                <c:pt idx="103">
                  <c:v>0</c:v>
                </c:pt>
                <c:pt idx="104">
                  <c:v>0</c:v>
                </c:pt>
                <c:pt idx="105">
                  <c:v>0</c:v>
                </c:pt>
                <c:pt idx="106">
                  <c:v>16</c:v>
                </c:pt>
                <c:pt idx="107">
                  <c:v>0</c:v>
                </c:pt>
                <c:pt idx="108">
                  <c:v>0</c:v>
                </c:pt>
                <c:pt idx="109">
                  <c:v>0</c:v>
                </c:pt>
                <c:pt idx="110">
                  <c:v>0</c:v>
                </c:pt>
                <c:pt idx="111">
                  <c:v>30</c:v>
                </c:pt>
                <c:pt idx="112">
                  <c:v>0</c:v>
                </c:pt>
                <c:pt idx="113">
                  <c:v>0</c:v>
                </c:pt>
                <c:pt idx="114">
                  <c:v>8</c:v>
                </c:pt>
                <c:pt idx="115">
                  <c:v>16</c:v>
                </c:pt>
                <c:pt idx="116">
                  <c:v>0</c:v>
                </c:pt>
                <c:pt idx="117">
                  <c:v>0</c:v>
                </c:pt>
                <c:pt idx="118">
                  <c:v>0</c:v>
                </c:pt>
                <c:pt idx="119">
                  <c:v>0</c:v>
                </c:pt>
                <c:pt idx="120">
                  <c:v>26</c:v>
                </c:pt>
                <c:pt idx="121">
                  <c:v>0</c:v>
                </c:pt>
                <c:pt idx="122">
                  <c:v>0</c:v>
                </c:pt>
                <c:pt idx="123">
                  <c:v>0</c:v>
                </c:pt>
                <c:pt idx="124">
                  <c:v>16</c:v>
                </c:pt>
                <c:pt idx="125">
                  <c:v>0</c:v>
                </c:pt>
                <c:pt idx="126">
                  <c:v>0</c:v>
                </c:pt>
                <c:pt idx="127">
                  <c:v>0</c:v>
                </c:pt>
                <c:pt idx="128">
                  <c:v>0</c:v>
                </c:pt>
                <c:pt idx="129">
                  <c:v>20</c:v>
                </c:pt>
                <c:pt idx="130">
                  <c:v>0</c:v>
                </c:pt>
                <c:pt idx="131">
                  <c:v>0</c:v>
                </c:pt>
                <c:pt idx="132">
                  <c:v>40</c:v>
                </c:pt>
                <c:pt idx="133">
                  <c:v>0</c:v>
                </c:pt>
                <c:pt idx="134">
                  <c:v>0</c:v>
                </c:pt>
                <c:pt idx="135">
                  <c:v>0</c:v>
                </c:pt>
                <c:pt idx="136">
                  <c:v>0</c:v>
                </c:pt>
                <c:pt idx="137">
                  <c:v>26</c:v>
                </c:pt>
                <c:pt idx="138">
                  <c:v>0</c:v>
                </c:pt>
                <c:pt idx="139">
                  <c:v>0</c:v>
                </c:pt>
                <c:pt idx="140">
                  <c:v>0</c:v>
                </c:pt>
                <c:pt idx="141">
                  <c:v>20</c:v>
                </c:pt>
                <c:pt idx="142">
                  <c:v>0</c:v>
                </c:pt>
                <c:pt idx="143">
                  <c:v>0</c:v>
                </c:pt>
                <c:pt idx="144">
                  <c:v>0</c:v>
                </c:pt>
                <c:pt idx="145">
                  <c:v>0</c:v>
                </c:pt>
                <c:pt idx="146">
                  <c:v>24</c:v>
                </c:pt>
                <c:pt idx="147">
                  <c:v>0</c:v>
                </c:pt>
                <c:pt idx="148">
                  <c:v>0</c:v>
                </c:pt>
                <c:pt idx="149">
                  <c:v>0</c:v>
                </c:pt>
                <c:pt idx="150">
                  <c:v>0</c:v>
                </c:pt>
                <c:pt idx="151">
                  <c:v>0</c:v>
                </c:pt>
                <c:pt idx="152">
                  <c:v>8</c:v>
                </c:pt>
                <c:pt idx="153">
                  <c:v>0</c:v>
                </c:pt>
                <c:pt idx="154">
                  <c:v>8</c:v>
                </c:pt>
                <c:pt idx="155">
                  <c:v>0</c:v>
                </c:pt>
                <c:pt idx="156">
                  <c:v>0</c:v>
                </c:pt>
                <c:pt idx="157">
                  <c:v>0</c:v>
                </c:pt>
                <c:pt idx="158">
                  <c:v>0</c:v>
                </c:pt>
                <c:pt idx="159">
                  <c:v>36</c:v>
                </c:pt>
                <c:pt idx="160">
                  <c:v>0</c:v>
                </c:pt>
                <c:pt idx="161">
                  <c:v>0</c:v>
                </c:pt>
                <c:pt idx="162">
                  <c:v>0</c:v>
                </c:pt>
                <c:pt idx="163">
                  <c:v>24</c:v>
                </c:pt>
                <c:pt idx="164">
                  <c:v>0</c:v>
                </c:pt>
                <c:pt idx="165">
                  <c:v>0</c:v>
                </c:pt>
                <c:pt idx="166">
                  <c:v>0</c:v>
                </c:pt>
                <c:pt idx="167">
                  <c:v>44</c:v>
                </c:pt>
                <c:pt idx="168">
                  <c:v>4</c:v>
                </c:pt>
                <c:pt idx="169">
                  <c:v>0</c:v>
                </c:pt>
                <c:pt idx="170">
                  <c:v>0</c:v>
                </c:pt>
                <c:pt idx="171">
                  <c:v>0</c:v>
                </c:pt>
                <c:pt idx="172">
                  <c:v>42</c:v>
                </c:pt>
                <c:pt idx="173">
                  <c:v>0</c:v>
                </c:pt>
                <c:pt idx="174">
                  <c:v>0</c:v>
                </c:pt>
                <c:pt idx="175">
                  <c:v>0</c:v>
                </c:pt>
                <c:pt idx="176">
                  <c:v>12</c:v>
                </c:pt>
                <c:pt idx="177">
                  <c:v>0</c:v>
                </c:pt>
                <c:pt idx="178">
                  <c:v>0</c:v>
                </c:pt>
                <c:pt idx="179">
                  <c:v>0</c:v>
                </c:pt>
                <c:pt idx="180">
                  <c:v>30</c:v>
                </c:pt>
                <c:pt idx="181">
                  <c:v>0</c:v>
                </c:pt>
                <c:pt idx="182">
                  <c:v>0</c:v>
                </c:pt>
                <c:pt idx="183">
                  <c:v>0</c:v>
                </c:pt>
                <c:pt idx="184">
                  <c:v>0</c:v>
                </c:pt>
                <c:pt idx="185">
                  <c:v>20</c:v>
                </c:pt>
                <c:pt idx="186">
                  <c:v>0</c:v>
                </c:pt>
                <c:pt idx="187">
                  <c:v>0</c:v>
                </c:pt>
                <c:pt idx="188">
                  <c:v>0</c:v>
                </c:pt>
                <c:pt idx="189">
                  <c:v>11</c:v>
                </c:pt>
                <c:pt idx="190">
                  <c:v>0</c:v>
                </c:pt>
                <c:pt idx="191">
                  <c:v>0</c:v>
                </c:pt>
                <c:pt idx="192">
                  <c:v>0</c:v>
                </c:pt>
                <c:pt idx="193">
                  <c:v>0</c:v>
                </c:pt>
                <c:pt idx="194">
                  <c:v>38</c:v>
                </c:pt>
                <c:pt idx="195">
                  <c:v>0</c:v>
                </c:pt>
                <c:pt idx="196">
                  <c:v>0</c:v>
                </c:pt>
                <c:pt idx="197">
                  <c:v>0</c:v>
                </c:pt>
                <c:pt idx="198">
                  <c:v>0</c:v>
                </c:pt>
                <c:pt idx="199">
                  <c:v>12</c:v>
                </c:pt>
                <c:pt idx="200">
                  <c:v>0</c:v>
                </c:pt>
                <c:pt idx="201">
                  <c:v>0</c:v>
                </c:pt>
                <c:pt idx="202">
                  <c:v>0</c:v>
                </c:pt>
                <c:pt idx="203">
                  <c:v>12</c:v>
                </c:pt>
                <c:pt idx="204">
                  <c:v>0</c:v>
                </c:pt>
                <c:pt idx="205">
                  <c:v>0</c:v>
                </c:pt>
                <c:pt idx="206">
                  <c:v>0</c:v>
                </c:pt>
                <c:pt idx="207">
                  <c:v>36</c:v>
                </c:pt>
                <c:pt idx="208">
                  <c:v>0</c:v>
                </c:pt>
                <c:pt idx="209">
                  <c:v>0</c:v>
                </c:pt>
                <c:pt idx="210">
                  <c:v>0</c:v>
                </c:pt>
                <c:pt idx="211">
                  <c:v>0</c:v>
                </c:pt>
                <c:pt idx="212">
                  <c:v>13</c:v>
                </c:pt>
                <c:pt idx="213">
                  <c:v>0</c:v>
                </c:pt>
                <c:pt idx="214">
                  <c:v>0</c:v>
                </c:pt>
                <c:pt idx="215">
                  <c:v>0</c:v>
                </c:pt>
                <c:pt idx="216">
                  <c:v>16</c:v>
                </c:pt>
                <c:pt idx="217">
                  <c:v>0</c:v>
                </c:pt>
                <c:pt idx="218">
                  <c:v>0</c:v>
                </c:pt>
                <c:pt idx="219">
                  <c:v>0</c:v>
                </c:pt>
                <c:pt idx="220">
                  <c:v>0</c:v>
                </c:pt>
                <c:pt idx="221">
                  <c:v>2</c:v>
                </c:pt>
                <c:pt idx="222">
                  <c:v>0</c:v>
                </c:pt>
                <c:pt idx="223">
                  <c:v>0</c:v>
                </c:pt>
                <c:pt idx="224">
                  <c:v>0</c:v>
                </c:pt>
                <c:pt idx="225">
                  <c:v>38</c:v>
                </c:pt>
                <c:pt idx="226">
                  <c:v>0</c:v>
                </c:pt>
                <c:pt idx="227">
                  <c:v>0</c:v>
                </c:pt>
                <c:pt idx="228">
                  <c:v>0</c:v>
                </c:pt>
                <c:pt idx="229">
                  <c:v>12</c:v>
                </c:pt>
                <c:pt idx="230">
                  <c:v>0</c:v>
                </c:pt>
                <c:pt idx="231">
                  <c:v>0</c:v>
                </c:pt>
                <c:pt idx="232">
                  <c:v>0</c:v>
                </c:pt>
                <c:pt idx="233">
                  <c:v>8</c:v>
                </c:pt>
                <c:pt idx="234">
                  <c:v>0</c:v>
                </c:pt>
                <c:pt idx="235">
                  <c:v>0</c:v>
                </c:pt>
                <c:pt idx="236">
                  <c:v>0</c:v>
                </c:pt>
                <c:pt idx="237">
                  <c:v>10</c:v>
                </c:pt>
                <c:pt idx="238">
                  <c:v>22</c:v>
                </c:pt>
                <c:pt idx="239">
                  <c:v>0</c:v>
                </c:pt>
                <c:pt idx="240">
                  <c:v>0</c:v>
                </c:pt>
                <c:pt idx="241">
                  <c:v>0</c:v>
                </c:pt>
                <c:pt idx="242">
                  <c:v>22</c:v>
                </c:pt>
                <c:pt idx="243">
                  <c:v>0</c:v>
                </c:pt>
                <c:pt idx="244">
                  <c:v>0</c:v>
                </c:pt>
                <c:pt idx="245">
                  <c:v>0</c:v>
                </c:pt>
                <c:pt idx="246">
                  <c:v>18</c:v>
                </c:pt>
                <c:pt idx="247">
                  <c:v>0</c:v>
                </c:pt>
                <c:pt idx="248">
                  <c:v>0</c:v>
                </c:pt>
                <c:pt idx="249">
                  <c:v>0</c:v>
                </c:pt>
                <c:pt idx="250">
                  <c:v>0</c:v>
                </c:pt>
                <c:pt idx="251">
                  <c:v>22</c:v>
                </c:pt>
                <c:pt idx="252">
                  <c:v>0</c:v>
                </c:pt>
                <c:pt idx="253">
                  <c:v>0</c:v>
                </c:pt>
                <c:pt idx="254">
                  <c:v>0</c:v>
                </c:pt>
                <c:pt idx="255">
                  <c:v>16</c:v>
                </c:pt>
              </c:numCache>
            </c:numRef>
          </c:val>
        </c:ser>
        <c:ser>
          <c:idx val="1"/>
          <c:order val="1"/>
          <c:tx>
            <c:strRef>
              <c:f>'Windows 7 Operational use'!$C$1</c:f>
              <c:strCache>
                <c:ptCount val="1"/>
                <c:pt idx="0">
                  <c:v># of Non Security issues published</c:v>
                </c:pt>
              </c:strCache>
            </c:strRef>
          </c:tx>
          <c:spPr>
            <a:ln w="28575" cap="rnd">
              <a:solidFill>
                <a:schemeClr val="accent2"/>
              </a:solidFill>
              <a:round/>
            </a:ln>
            <a:effectLst/>
          </c:spPr>
          <c:marker>
            <c:symbol val="none"/>
          </c:marker>
          <c:cat>
            <c:numRef>
              <c:f>'Windows 7 Operational use'!$A$2:$A$257</c:f>
              <c:numCache>
                <c:formatCode>General</c:formatCode>
                <c:ptCount val="2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numCache>
            </c:numRef>
          </c:cat>
          <c:val>
            <c:numRef>
              <c:f>'Windows 7 Operational use'!$C$2:$C$257</c:f>
              <c:numCache>
                <c:formatCode>General</c:formatCode>
                <c:ptCount val="256"/>
                <c:pt idx="0">
                  <c:v>20</c:v>
                </c:pt>
                <c:pt idx="1">
                  <c:v>12</c:v>
                </c:pt>
                <c:pt idx="2">
                  <c:v>18</c:v>
                </c:pt>
                <c:pt idx="3">
                  <c:v>7</c:v>
                </c:pt>
                <c:pt idx="4">
                  <c:v>4</c:v>
                </c:pt>
                <c:pt idx="5">
                  <c:v>2</c:v>
                </c:pt>
                <c:pt idx="6">
                  <c:v>13</c:v>
                </c:pt>
                <c:pt idx="7">
                  <c:v>3</c:v>
                </c:pt>
                <c:pt idx="8">
                  <c:v>13</c:v>
                </c:pt>
                <c:pt idx="9">
                  <c:v>6</c:v>
                </c:pt>
                <c:pt idx="10">
                  <c:v>3</c:v>
                </c:pt>
                <c:pt idx="11">
                  <c:v>9</c:v>
                </c:pt>
                <c:pt idx="12">
                  <c:v>5</c:v>
                </c:pt>
                <c:pt idx="13">
                  <c:v>9</c:v>
                </c:pt>
                <c:pt idx="14">
                  <c:v>4</c:v>
                </c:pt>
                <c:pt idx="15">
                  <c:v>25</c:v>
                </c:pt>
                <c:pt idx="16">
                  <c:v>10</c:v>
                </c:pt>
                <c:pt idx="17">
                  <c:v>13</c:v>
                </c:pt>
                <c:pt idx="18">
                  <c:v>6</c:v>
                </c:pt>
                <c:pt idx="19">
                  <c:v>8</c:v>
                </c:pt>
                <c:pt idx="20">
                  <c:v>12</c:v>
                </c:pt>
                <c:pt idx="21">
                  <c:v>8</c:v>
                </c:pt>
                <c:pt idx="22">
                  <c:v>3</c:v>
                </c:pt>
                <c:pt idx="23">
                  <c:v>8</c:v>
                </c:pt>
                <c:pt idx="24">
                  <c:v>35</c:v>
                </c:pt>
                <c:pt idx="25">
                  <c:v>16</c:v>
                </c:pt>
                <c:pt idx="26">
                  <c:v>9</c:v>
                </c:pt>
                <c:pt idx="27">
                  <c:v>12</c:v>
                </c:pt>
                <c:pt idx="28">
                  <c:v>6</c:v>
                </c:pt>
                <c:pt idx="29">
                  <c:v>4</c:v>
                </c:pt>
                <c:pt idx="30">
                  <c:v>3</c:v>
                </c:pt>
                <c:pt idx="31">
                  <c:v>10</c:v>
                </c:pt>
                <c:pt idx="32">
                  <c:v>9</c:v>
                </c:pt>
                <c:pt idx="33">
                  <c:v>26</c:v>
                </c:pt>
                <c:pt idx="34">
                  <c:v>11</c:v>
                </c:pt>
                <c:pt idx="35">
                  <c:v>17</c:v>
                </c:pt>
                <c:pt idx="36">
                  <c:v>11</c:v>
                </c:pt>
                <c:pt idx="37">
                  <c:v>6</c:v>
                </c:pt>
                <c:pt idx="38">
                  <c:v>10</c:v>
                </c:pt>
                <c:pt idx="39">
                  <c:v>5</c:v>
                </c:pt>
                <c:pt idx="40">
                  <c:v>7</c:v>
                </c:pt>
                <c:pt idx="41">
                  <c:v>3</c:v>
                </c:pt>
                <c:pt idx="42">
                  <c:v>36</c:v>
                </c:pt>
                <c:pt idx="43">
                  <c:v>9</c:v>
                </c:pt>
                <c:pt idx="44">
                  <c:v>13</c:v>
                </c:pt>
                <c:pt idx="45">
                  <c:v>6</c:v>
                </c:pt>
                <c:pt idx="46">
                  <c:v>7</c:v>
                </c:pt>
                <c:pt idx="47">
                  <c:v>5</c:v>
                </c:pt>
                <c:pt idx="48">
                  <c:v>4</c:v>
                </c:pt>
                <c:pt idx="49">
                  <c:v>6</c:v>
                </c:pt>
                <c:pt idx="50">
                  <c:v>26</c:v>
                </c:pt>
                <c:pt idx="51">
                  <c:v>29</c:v>
                </c:pt>
                <c:pt idx="52">
                  <c:v>2</c:v>
                </c:pt>
                <c:pt idx="53">
                  <c:v>5</c:v>
                </c:pt>
                <c:pt idx="54">
                  <c:v>5</c:v>
                </c:pt>
                <c:pt idx="55">
                  <c:v>12</c:v>
                </c:pt>
                <c:pt idx="56">
                  <c:v>5</c:v>
                </c:pt>
                <c:pt idx="57">
                  <c:v>3</c:v>
                </c:pt>
                <c:pt idx="58">
                  <c:v>5</c:v>
                </c:pt>
                <c:pt idx="59">
                  <c:v>4</c:v>
                </c:pt>
                <c:pt idx="60">
                  <c:v>5</c:v>
                </c:pt>
                <c:pt idx="61">
                  <c:v>5</c:v>
                </c:pt>
                <c:pt idx="62">
                  <c:v>5</c:v>
                </c:pt>
                <c:pt idx="63">
                  <c:v>8</c:v>
                </c:pt>
                <c:pt idx="64">
                  <c:v>7</c:v>
                </c:pt>
                <c:pt idx="65">
                  <c:v>4</c:v>
                </c:pt>
                <c:pt idx="66">
                  <c:v>4</c:v>
                </c:pt>
                <c:pt idx="67">
                  <c:v>11</c:v>
                </c:pt>
                <c:pt idx="68">
                  <c:v>61</c:v>
                </c:pt>
                <c:pt idx="69">
                  <c:v>8</c:v>
                </c:pt>
                <c:pt idx="70">
                  <c:v>9</c:v>
                </c:pt>
                <c:pt idx="71">
                  <c:v>7</c:v>
                </c:pt>
                <c:pt idx="72">
                  <c:v>3</c:v>
                </c:pt>
                <c:pt idx="73">
                  <c:v>13</c:v>
                </c:pt>
                <c:pt idx="74">
                  <c:v>3</c:v>
                </c:pt>
                <c:pt idx="75">
                  <c:v>8</c:v>
                </c:pt>
                <c:pt idx="76">
                  <c:v>30</c:v>
                </c:pt>
                <c:pt idx="77">
                  <c:v>16</c:v>
                </c:pt>
                <c:pt idx="78">
                  <c:v>18</c:v>
                </c:pt>
                <c:pt idx="79">
                  <c:v>5</c:v>
                </c:pt>
                <c:pt idx="80">
                  <c:v>12</c:v>
                </c:pt>
                <c:pt idx="81">
                  <c:v>5</c:v>
                </c:pt>
                <c:pt idx="82">
                  <c:v>4</c:v>
                </c:pt>
                <c:pt idx="83">
                  <c:v>4</c:v>
                </c:pt>
                <c:pt idx="84">
                  <c:v>7</c:v>
                </c:pt>
                <c:pt idx="85">
                  <c:v>43</c:v>
                </c:pt>
                <c:pt idx="86">
                  <c:v>18</c:v>
                </c:pt>
                <c:pt idx="87">
                  <c:v>5</c:v>
                </c:pt>
                <c:pt idx="88">
                  <c:v>7</c:v>
                </c:pt>
                <c:pt idx="89">
                  <c:v>7</c:v>
                </c:pt>
                <c:pt idx="90">
                  <c:v>7</c:v>
                </c:pt>
                <c:pt idx="91">
                  <c:v>5</c:v>
                </c:pt>
                <c:pt idx="92">
                  <c:v>5</c:v>
                </c:pt>
                <c:pt idx="93">
                  <c:v>15</c:v>
                </c:pt>
                <c:pt idx="94">
                  <c:v>64</c:v>
                </c:pt>
                <c:pt idx="95">
                  <c:v>9</c:v>
                </c:pt>
                <c:pt idx="96">
                  <c:v>4</c:v>
                </c:pt>
                <c:pt idx="97">
                  <c:v>5</c:v>
                </c:pt>
                <c:pt idx="98">
                  <c:v>8</c:v>
                </c:pt>
                <c:pt idx="99">
                  <c:v>7</c:v>
                </c:pt>
                <c:pt idx="100">
                  <c:v>35</c:v>
                </c:pt>
                <c:pt idx="101">
                  <c:v>10</c:v>
                </c:pt>
                <c:pt idx="102">
                  <c:v>131</c:v>
                </c:pt>
                <c:pt idx="103">
                  <c:v>22</c:v>
                </c:pt>
                <c:pt idx="104">
                  <c:v>11</c:v>
                </c:pt>
                <c:pt idx="105">
                  <c:v>3</c:v>
                </c:pt>
                <c:pt idx="106">
                  <c:v>15</c:v>
                </c:pt>
                <c:pt idx="107">
                  <c:v>9</c:v>
                </c:pt>
                <c:pt idx="108">
                  <c:v>5</c:v>
                </c:pt>
                <c:pt idx="109">
                  <c:v>2</c:v>
                </c:pt>
                <c:pt idx="110">
                  <c:v>5</c:v>
                </c:pt>
                <c:pt idx="111">
                  <c:v>11</c:v>
                </c:pt>
                <c:pt idx="112">
                  <c:v>12</c:v>
                </c:pt>
                <c:pt idx="113">
                  <c:v>2</c:v>
                </c:pt>
                <c:pt idx="114">
                  <c:v>4</c:v>
                </c:pt>
                <c:pt idx="115">
                  <c:v>23</c:v>
                </c:pt>
                <c:pt idx="116">
                  <c:v>10</c:v>
                </c:pt>
                <c:pt idx="117">
                  <c:v>6</c:v>
                </c:pt>
                <c:pt idx="118">
                  <c:v>7</c:v>
                </c:pt>
                <c:pt idx="119">
                  <c:v>2</c:v>
                </c:pt>
                <c:pt idx="120">
                  <c:v>6</c:v>
                </c:pt>
                <c:pt idx="121">
                  <c:v>33</c:v>
                </c:pt>
                <c:pt idx="122">
                  <c:v>14</c:v>
                </c:pt>
                <c:pt idx="123">
                  <c:v>15</c:v>
                </c:pt>
                <c:pt idx="124">
                  <c:v>25</c:v>
                </c:pt>
                <c:pt idx="125">
                  <c:v>8</c:v>
                </c:pt>
                <c:pt idx="126">
                  <c:v>5</c:v>
                </c:pt>
                <c:pt idx="127">
                  <c:v>5</c:v>
                </c:pt>
                <c:pt idx="128">
                  <c:v>28</c:v>
                </c:pt>
                <c:pt idx="129">
                  <c:v>6</c:v>
                </c:pt>
                <c:pt idx="130">
                  <c:v>12</c:v>
                </c:pt>
                <c:pt idx="131">
                  <c:v>9</c:v>
                </c:pt>
                <c:pt idx="132">
                  <c:v>102</c:v>
                </c:pt>
                <c:pt idx="133">
                  <c:v>49</c:v>
                </c:pt>
                <c:pt idx="134">
                  <c:v>6</c:v>
                </c:pt>
                <c:pt idx="135">
                  <c:v>16</c:v>
                </c:pt>
                <c:pt idx="136">
                  <c:v>11</c:v>
                </c:pt>
                <c:pt idx="137">
                  <c:v>44</c:v>
                </c:pt>
                <c:pt idx="138">
                  <c:v>18</c:v>
                </c:pt>
                <c:pt idx="139">
                  <c:v>8</c:v>
                </c:pt>
                <c:pt idx="140">
                  <c:v>16</c:v>
                </c:pt>
                <c:pt idx="141">
                  <c:v>20</c:v>
                </c:pt>
                <c:pt idx="142">
                  <c:v>45</c:v>
                </c:pt>
                <c:pt idx="143">
                  <c:v>12</c:v>
                </c:pt>
                <c:pt idx="144">
                  <c:v>5</c:v>
                </c:pt>
                <c:pt idx="145">
                  <c:v>3</c:v>
                </c:pt>
                <c:pt idx="146">
                  <c:v>17</c:v>
                </c:pt>
                <c:pt idx="147">
                  <c:v>18</c:v>
                </c:pt>
                <c:pt idx="148">
                  <c:v>3</c:v>
                </c:pt>
                <c:pt idx="149">
                  <c:v>6</c:v>
                </c:pt>
                <c:pt idx="150">
                  <c:v>22</c:v>
                </c:pt>
                <c:pt idx="151">
                  <c:v>11</c:v>
                </c:pt>
                <c:pt idx="152">
                  <c:v>4</c:v>
                </c:pt>
                <c:pt idx="153">
                  <c:v>24</c:v>
                </c:pt>
                <c:pt idx="154">
                  <c:v>38</c:v>
                </c:pt>
                <c:pt idx="155">
                  <c:v>15</c:v>
                </c:pt>
                <c:pt idx="156">
                  <c:v>13</c:v>
                </c:pt>
                <c:pt idx="157">
                  <c:v>7</c:v>
                </c:pt>
                <c:pt idx="158">
                  <c:v>9</c:v>
                </c:pt>
                <c:pt idx="159">
                  <c:v>33</c:v>
                </c:pt>
                <c:pt idx="160">
                  <c:v>10</c:v>
                </c:pt>
                <c:pt idx="161">
                  <c:v>9</c:v>
                </c:pt>
                <c:pt idx="162">
                  <c:v>2</c:v>
                </c:pt>
                <c:pt idx="163">
                  <c:v>20</c:v>
                </c:pt>
                <c:pt idx="164">
                  <c:v>10</c:v>
                </c:pt>
                <c:pt idx="165">
                  <c:v>11</c:v>
                </c:pt>
                <c:pt idx="166">
                  <c:v>47</c:v>
                </c:pt>
                <c:pt idx="167">
                  <c:v>57</c:v>
                </c:pt>
                <c:pt idx="168">
                  <c:v>16</c:v>
                </c:pt>
                <c:pt idx="169">
                  <c:v>6</c:v>
                </c:pt>
                <c:pt idx="170">
                  <c:v>13</c:v>
                </c:pt>
                <c:pt idx="171">
                  <c:v>2</c:v>
                </c:pt>
                <c:pt idx="172">
                  <c:v>35</c:v>
                </c:pt>
                <c:pt idx="173">
                  <c:v>8</c:v>
                </c:pt>
                <c:pt idx="174">
                  <c:v>11</c:v>
                </c:pt>
                <c:pt idx="175">
                  <c:v>7</c:v>
                </c:pt>
                <c:pt idx="176">
                  <c:v>17</c:v>
                </c:pt>
                <c:pt idx="177">
                  <c:v>9</c:v>
                </c:pt>
                <c:pt idx="178">
                  <c:v>6</c:v>
                </c:pt>
                <c:pt idx="179">
                  <c:v>3</c:v>
                </c:pt>
                <c:pt idx="180">
                  <c:v>18</c:v>
                </c:pt>
                <c:pt idx="181">
                  <c:v>9</c:v>
                </c:pt>
                <c:pt idx="182">
                  <c:v>15</c:v>
                </c:pt>
                <c:pt idx="183">
                  <c:v>13</c:v>
                </c:pt>
                <c:pt idx="184">
                  <c:v>5</c:v>
                </c:pt>
                <c:pt idx="185">
                  <c:v>28</c:v>
                </c:pt>
                <c:pt idx="186">
                  <c:v>20</c:v>
                </c:pt>
                <c:pt idx="187">
                  <c:v>27</c:v>
                </c:pt>
                <c:pt idx="188">
                  <c:v>12</c:v>
                </c:pt>
                <c:pt idx="189">
                  <c:v>23</c:v>
                </c:pt>
                <c:pt idx="190">
                  <c:v>16</c:v>
                </c:pt>
                <c:pt idx="191">
                  <c:v>5</c:v>
                </c:pt>
                <c:pt idx="192">
                  <c:v>5</c:v>
                </c:pt>
                <c:pt idx="193">
                  <c:v>19</c:v>
                </c:pt>
                <c:pt idx="194">
                  <c:v>33</c:v>
                </c:pt>
                <c:pt idx="195">
                  <c:v>5</c:v>
                </c:pt>
                <c:pt idx="196">
                  <c:v>3</c:v>
                </c:pt>
                <c:pt idx="197">
                  <c:v>4</c:v>
                </c:pt>
                <c:pt idx="198">
                  <c:v>31</c:v>
                </c:pt>
                <c:pt idx="199">
                  <c:v>13</c:v>
                </c:pt>
                <c:pt idx="200">
                  <c:v>5</c:v>
                </c:pt>
                <c:pt idx="201">
                  <c:v>7</c:v>
                </c:pt>
                <c:pt idx="202">
                  <c:v>27</c:v>
                </c:pt>
                <c:pt idx="203">
                  <c:v>8</c:v>
                </c:pt>
                <c:pt idx="204">
                  <c:v>6</c:v>
                </c:pt>
                <c:pt idx="205">
                  <c:v>8</c:v>
                </c:pt>
                <c:pt idx="206">
                  <c:v>30</c:v>
                </c:pt>
                <c:pt idx="207">
                  <c:v>10</c:v>
                </c:pt>
                <c:pt idx="208">
                  <c:v>13</c:v>
                </c:pt>
                <c:pt idx="209">
                  <c:v>7</c:v>
                </c:pt>
                <c:pt idx="210">
                  <c:v>4</c:v>
                </c:pt>
                <c:pt idx="211">
                  <c:v>29</c:v>
                </c:pt>
                <c:pt idx="212">
                  <c:v>8</c:v>
                </c:pt>
                <c:pt idx="213">
                  <c:v>8</c:v>
                </c:pt>
                <c:pt idx="214">
                  <c:v>9</c:v>
                </c:pt>
                <c:pt idx="215">
                  <c:v>13</c:v>
                </c:pt>
                <c:pt idx="216">
                  <c:v>13</c:v>
                </c:pt>
                <c:pt idx="217">
                  <c:v>15</c:v>
                </c:pt>
                <c:pt idx="218">
                  <c:v>1</c:v>
                </c:pt>
                <c:pt idx="219">
                  <c:v>10</c:v>
                </c:pt>
                <c:pt idx="220">
                  <c:v>23</c:v>
                </c:pt>
                <c:pt idx="221">
                  <c:v>6</c:v>
                </c:pt>
                <c:pt idx="222">
                  <c:v>7</c:v>
                </c:pt>
                <c:pt idx="223">
                  <c:v>3</c:v>
                </c:pt>
                <c:pt idx="224">
                  <c:v>28</c:v>
                </c:pt>
                <c:pt idx="225">
                  <c:v>10</c:v>
                </c:pt>
                <c:pt idx="226">
                  <c:v>5</c:v>
                </c:pt>
                <c:pt idx="227">
                  <c:v>5</c:v>
                </c:pt>
                <c:pt idx="228">
                  <c:v>19</c:v>
                </c:pt>
                <c:pt idx="229">
                  <c:v>2</c:v>
                </c:pt>
                <c:pt idx="230">
                  <c:v>5</c:v>
                </c:pt>
                <c:pt idx="231">
                  <c:v>4</c:v>
                </c:pt>
                <c:pt idx="232">
                  <c:v>24</c:v>
                </c:pt>
                <c:pt idx="233">
                  <c:v>16</c:v>
                </c:pt>
                <c:pt idx="234">
                  <c:v>5</c:v>
                </c:pt>
                <c:pt idx="235">
                  <c:v>11</c:v>
                </c:pt>
                <c:pt idx="236">
                  <c:v>10</c:v>
                </c:pt>
                <c:pt idx="237">
                  <c:v>41</c:v>
                </c:pt>
                <c:pt idx="238">
                  <c:v>13</c:v>
                </c:pt>
                <c:pt idx="239">
                  <c:v>39</c:v>
                </c:pt>
                <c:pt idx="240">
                  <c:v>12</c:v>
                </c:pt>
                <c:pt idx="241">
                  <c:v>25</c:v>
                </c:pt>
                <c:pt idx="242">
                  <c:v>13</c:v>
                </c:pt>
                <c:pt idx="243">
                  <c:v>118</c:v>
                </c:pt>
                <c:pt idx="244">
                  <c:v>7</c:v>
                </c:pt>
                <c:pt idx="245">
                  <c:v>24</c:v>
                </c:pt>
                <c:pt idx="246">
                  <c:v>6</c:v>
                </c:pt>
                <c:pt idx="247">
                  <c:v>5</c:v>
                </c:pt>
                <c:pt idx="248">
                  <c:v>6</c:v>
                </c:pt>
                <c:pt idx="249">
                  <c:v>3</c:v>
                </c:pt>
                <c:pt idx="250">
                  <c:v>25</c:v>
                </c:pt>
                <c:pt idx="251">
                  <c:v>9</c:v>
                </c:pt>
                <c:pt idx="252">
                  <c:v>5</c:v>
                </c:pt>
                <c:pt idx="253">
                  <c:v>8</c:v>
                </c:pt>
                <c:pt idx="254">
                  <c:v>21</c:v>
                </c:pt>
              </c:numCache>
            </c:numRef>
          </c:val>
        </c:ser>
        <c:marker val="1"/>
        <c:axId val="117745152"/>
        <c:axId val="117746688"/>
      </c:lineChart>
      <c:catAx>
        <c:axId val="117745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46688"/>
        <c:crosses val="autoZero"/>
        <c:auto val="1"/>
        <c:lblAlgn val="ctr"/>
        <c:lblOffset val="100"/>
      </c:catAx>
      <c:valAx>
        <c:axId val="1177466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45152"/>
        <c:crosses val="autoZero"/>
        <c:crossBetween val="between"/>
      </c:valAx>
      <c:spPr>
        <a:noFill/>
        <a:ln>
          <a:noFill/>
        </a:ln>
        <a:effectLst/>
      </c:spPr>
    </c:plotArea>
    <c:legend>
      <c:legendPos val="b"/>
      <c:layout>
        <c:manualLayout>
          <c:xMode val="edge"/>
          <c:yMode val="edge"/>
          <c:x val="0.48229111221237209"/>
          <c:y val="0.13041996792011309"/>
          <c:w val="0.50161799705106758"/>
          <c:h val="0.14979695712234281"/>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Windows</a:t>
            </a:r>
            <a:r>
              <a:rPr lang="en-US" baseline="0"/>
              <a:t> 7 Operational use</a:t>
            </a:r>
            <a:endParaRPr lang="en-US"/>
          </a:p>
        </c:rich>
      </c:tx>
      <c:layout/>
      <c:spPr>
        <a:noFill/>
        <a:ln>
          <a:noFill/>
        </a:ln>
        <a:effectLst/>
      </c:spPr>
    </c:title>
    <c:plotArea>
      <c:layout/>
      <c:lineChart>
        <c:grouping val="standard"/>
        <c:ser>
          <c:idx val="0"/>
          <c:order val="0"/>
          <c:tx>
            <c:strRef>
              <c:f>'Windows 7 Operational use'!$B$1</c:f>
              <c:strCache>
                <c:ptCount val="1"/>
                <c:pt idx="0">
                  <c:v># of Security issues published</c:v>
                </c:pt>
              </c:strCache>
            </c:strRef>
          </c:tx>
          <c:spPr>
            <a:ln w="28575" cap="rnd">
              <a:solidFill>
                <a:schemeClr val="accent1"/>
              </a:solidFill>
              <a:round/>
            </a:ln>
            <a:effectLst/>
          </c:spPr>
          <c:marker>
            <c:symbol val="none"/>
          </c:marker>
          <c:cat>
            <c:numRef>
              <c:f>'Windows 7 Operational use'!$A$2:$A$257</c:f>
              <c:numCache>
                <c:formatCode>General</c:formatCode>
                <c:ptCount val="2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numCache>
            </c:numRef>
          </c:cat>
          <c:val>
            <c:numRef>
              <c:f>'Windows 7 Operational use'!$B$2:$B$257</c:f>
              <c:numCache>
                <c:formatCode>General</c:formatCode>
                <c:ptCount val="256"/>
                <c:pt idx="0">
                  <c:v>0</c:v>
                </c:pt>
                <c:pt idx="1">
                  <c:v>0</c:v>
                </c:pt>
                <c:pt idx="2">
                  <c:v>0</c:v>
                </c:pt>
                <c:pt idx="3">
                  <c:v>0</c:v>
                </c:pt>
                <c:pt idx="4">
                  <c:v>0</c:v>
                </c:pt>
                <c:pt idx="5">
                  <c:v>0</c:v>
                </c:pt>
                <c:pt idx="6">
                  <c:v>2</c:v>
                </c:pt>
                <c:pt idx="7">
                  <c:v>0</c:v>
                </c:pt>
                <c:pt idx="8">
                  <c:v>0</c:v>
                </c:pt>
                <c:pt idx="9">
                  <c:v>0</c:v>
                </c:pt>
                <c:pt idx="10">
                  <c:v>0</c:v>
                </c:pt>
                <c:pt idx="11">
                  <c:v>4</c:v>
                </c:pt>
                <c:pt idx="12">
                  <c:v>0</c:v>
                </c:pt>
                <c:pt idx="13">
                  <c:v>0</c:v>
                </c:pt>
                <c:pt idx="14">
                  <c:v>0</c:v>
                </c:pt>
                <c:pt idx="15">
                  <c:v>9</c:v>
                </c:pt>
                <c:pt idx="16">
                  <c:v>0</c:v>
                </c:pt>
                <c:pt idx="17">
                  <c:v>0</c:v>
                </c:pt>
                <c:pt idx="18">
                  <c:v>0</c:v>
                </c:pt>
                <c:pt idx="19">
                  <c:v>0</c:v>
                </c:pt>
                <c:pt idx="20">
                  <c:v>0</c:v>
                </c:pt>
                <c:pt idx="21">
                  <c:v>0</c:v>
                </c:pt>
                <c:pt idx="22">
                  <c:v>2</c:v>
                </c:pt>
                <c:pt idx="23">
                  <c:v>0</c:v>
                </c:pt>
                <c:pt idx="24">
                  <c:v>10</c:v>
                </c:pt>
                <c:pt idx="25">
                  <c:v>0</c:v>
                </c:pt>
                <c:pt idx="26">
                  <c:v>0</c:v>
                </c:pt>
                <c:pt idx="27">
                  <c:v>0</c:v>
                </c:pt>
                <c:pt idx="28">
                  <c:v>2</c:v>
                </c:pt>
                <c:pt idx="29">
                  <c:v>0</c:v>
                </c:pt>
                <c:pt idx="30">
                  <c:v>0</c:v>
                </c:pt>
                <c:pt idx="31">
                  <c:v>0</c:v>
                </c:pt>
                <c:pt idx="32">
                  <c:v>14</c:v>
                </c:pt>
                <c:pt idx="33">
                  <c:v>0</c:v>
                </c:pt>
                <c:pt idx="34">
                  <c:v>0</c:v>
                </c:pt>
                <c:pt idx="35">
                  <c:v>0</c:v>
                </c:pt>
                <c:pt idx="36">
                  <c:v>0</c:v>
                </c:pt>
                <c:pt idx="37">
                  <c:v>1</c:v>
                </c:pt>
                <c:pt idx="38">
                  <c:v>0</c:v>
                </c:pt>
                <c:pt idx="39">
                  <c:v>0</c:v>
                </c:pt>
                <c:pt idx="40">
                  <c:v>2</c:v>
                </c:pt>
                <c:pt idx="41">
                  <c:v>20</c:v>
                </c:pt>
                <c:pt idx="42">
                  <c:v>0</c:v>
                </c:pt>
                <c:pt idx="43">
                  <c:v>0</c:v>
                </c:pt>
                <c:pt idx="44">
                  <c:v>0</c:v>
                </c:pt>
                <c:pt idx="45">
                  <c:v>0</c:v>
                </c:pt>
                <c:pt idx="46">
                  <c:v>8</c:v>
                </c:pt>
                <c:pt idx="47">
                  <c:v>0</c:v>
                </c:pt>
                <c:pt idx="48">
                  <c:v>6</c:v>
                </c:pt>
                <c:pt idx="49">
                  <c:v>0</c:v>
                </c:pt>
                <c:pt idx="50">
                  <c:v>22</c:v>
                </c:pt>
                <c:pt idx="51">
                  <c:v>0</c:v>
                </c:pt>
                <c:pt idx="52">
                  <c:v>0</c:v>
                </c:pt>
                <c:pt idx="53">
                  <c:v>0</c:v>
                </c:pt>
                <c:pt idx="54">
                  <c:v>0</c:v>
                </c:pt>
                <c:pt idx="55">
                  <c:v>0</c:v>
                </c:pt>
                <c:pt idx="56">
                  <c:v>0</c:v>
                </c:pt>
                <c:pt idx="57">
                  <c:v>0</c:v>
                </c:pt>
                <c:pt idx="58">
                  <c:v>0</c:v>
                </c:pt>
                <c:pt idx="59">
                  <c:v>14</c:v>
                </c:pt>
                <c:pt idx="60">
                  <c:v>0</c:v>
                </c:pt>
                <c:pt idx="61">
                  <c:v>0</c:v>
                </c:pt>
                <c:pt idx="62">
                  <c:v>0</c:v>
                </c:pt>
                <c:pt idx="63">
                  <c:v>2</c:v>
                </c:pt>
                <c:pt idx="64">
                  <c:v>0</c:v>
                </c:pt>
                <c:pt idx="65">
                  <c:v>0</c:v>
                </c:pt>
                <c:pt idx="66">
                  <c:v>0</c:v>
                </c:pt>
                <c:pt idx="67">
                  <c:v>32</c:v>
                </c:pt>
                <c:pt idx="68">
                  <c:v>0</c:v>
                </c:pt>
                <c:pt idx="69">
                  <c:v>0</c:v>
                </c:pt>
                <c:pt idx="70">
                  <c:v>0</c:v>
                </c:pt>
                <c:pt idx="71">
                  <c:v>6</c:v>
                </c:pt>
                <c:pt idx="72">
                  <c:v>0</c:v>
                </c:pt>
                <c:pt idx="73">
                  <c:v>0</c:v>
                </c:pt>
                <c:pt idx="74">
                  <c:v>0</c:v>
                </c:pt>
                <c:pt idx="75">
                  <c:v>0</c:v>
                </c:pt>
                <c:pt idx="76">
                  <c:v>56</c:v>
                </c:pt>
                <c:pt idx="77">
                  <c:v>0</c:v>
                </c:pt>
                <c:pt idx="78">
                  <c:v>0</c:v>
                </c:pt>
                <c:pt idx="79">
                  <c:v>0</c:v>
                </c:pt>
                <c:pt idx="80">
                  <c:v>0</c:v>
                </c:pt>
                <c:pt idx="81">
                  <c:v>0</c:v>
                </c:pt>
                <c:pt idx="82">
                  <c:v>0</c:v>
                </c:pt>
                <c:pt idx="83">
                  <c:v>0</c:v>
                </c:pt>
                <c:pt idx="84">
                  <c:v>0</c:v>
                </c:pt>
                <c:pt idx="85">
                  <c:v>54</c:v>
                </c:pt>
                <c:pt idx="86">
                  <c:v>0</c:v>
                </c:pt>
                <c:pt idx="87">
                  <c:v>0</c:v>
                </c:pt>
                <c:pt idx="88">
                  <c:v>0</c:v>
                </c:pt>
                <c:pt idx="89">
                  <c:v>12</c:v>
                </c:pt>
                <c:pt idx="90">
                  <c:v>0</c:v>
                </c:pt>
                <c:pt idx="91">
                  <c:v>0</c:v>
                </c:pt>
                <c:pt idx="92">
                  <c:v>0</c:v>
                </c:pt>
                <c:pt idx="93">
                  <c:v>36</c:v>
                </c:pt>
                <c:pt idx="94">
                  <c:v>0</c:v>
                </c:pt>
                <c:pt idx="95">
                  <c:v>0</c:v>
                </c:pt>
                <c:pt idx="96">
                  <c:v>0</c:v>
                </c:pt>
                <c:pt idx="97">
                  <c:v>0</c:v>
                </c:pt>
                <c:pt idx="98">
                  <c:v>4</c:v>
                </c:pt>
                <c:pt idx="99">
                  <c:v>0</c:v>
                </c:pt>
                <c:pt idx="100">
                  <c:v>0</c:v>
                </c:pt>
                <c:pt idx="101">
                  <c:v>0</c:v>
                </c:pt>
                <c:pt idx="102">
                  <c:v>28</c:v>
                </c:pt>
                <c:pt idx="103">
                  <c:v>0</c:v>
                </c:pt>
                <c:pt idx="104">
                  <c:v>0</c:v>
                </c:pt>
                <c:pt idx="105">
                  <c:v>0</c:v>
                </c:pt>
                <c:pt idx="106">
                  <c:v>16</c:v>
                </c:pt>
                <c:pt idx="107">
                  <c:v>0</c:v>
                </c:pt>
                <c:pt idx="108">
                  <c:v>0</c:v>
                </c:pt>
                <c:pt idx="109">
                  <c:v>0</c:v>
                </c:pt>
                <c:pt idx="110">
                  <c:v>0</c:v>
                </c:pt>
                <c:pt idx="111">
                  <c:v>30</c:v>
                </c:pt>
                <c:pt idx="112">
                  <c:v>0</c:v>
                </c:pt>
                <c:pt idx="113">
                  <c:v>0</c:v>
                </c:pt>
                <c:pt idx="114">
                  <c:v>8</c:v>
                </c:pt>
                <c:pt idx="115">
                  <c:v>16</c:v>
                </c:pt>
                <c:pt idx="116">
                  <c:v>0</c:v>
                </c:pt>
                <c:pt idx="117">
                  <c:v>0</c:v>
                </c:pt>
                <c:pt idx="118">
                  <c:v>0</c:v>
                </c:pt>
                <c:pt idx="119">
                  <c:v>0</c:v>
                </c:pt>
                <c:pt idx="120">
                  <c:v>26</c:v>
                </c:pt>
                <c:pt idx="121">
                  <c:v>0</c:v>
                </c:pt>
                <c:pt idx="122">
                  <c:v>0</c:v>
                </c:pt>
                <c:pt idx="123">
                  <c:v>0</c:v>
                </c:pt>
                <c:pt idx="124">
                  <c:v>16</c:v>
                </c:pt>
                <c:pt idx="125">
                  <c:v>0</c:v>
                </c:pt>
                <c:pt idx="126">
                  <c:v>0</c:v>
                </c:pt>
                <c:pt idx="127">
                  <c:v>0</c:v>
                </c:pt>
                <c:pt idx="128">
                  <c:v>0</c:v>
                </c:pt>
                <c:pt idx="129">
                  <c:v>20</c:v>
                </c:pt>
                <c:pt idx="130">
                  <c:v>0</c:v>
                </c:pt>
                <c:pt idx="131">
                  <c:v>0</c:v>
                </c:pt>
                <c:pt idx="132">
                  <c:v>40</c:v>
                </c:pt>
                <c:pt idx="133">
                  <c:v>0</c:v>
                </c:pt>
                <c:pt idx="134">
                  <c:v>0</c:v>
                </c:pt>
                <c:pt idx="135">
                  <c:v>0</c:v>
                </c:pt>
                <c:pt idx="136">
                  <c:v>0</c:v>
                </c:pt>
                <c:pt idx="137">
                  <c:v>26</c:v>
                </c:pt>
                <c:pt idx="138">
                  <c:v>0</c:v>
                </c:pt>
                <c:pt idx="139">
                  <c:v>0</c:v>
                </c:pt>
                <c:pt idx="140">
                  <c:v>0</c:v>
                </c:pt>
                <c:pt idx="141">
                  <c:v>20</c:v>
                </c:pt>
                <c:pt idx="142">
                  <c:v>0</c:v>
                </c:pt>
                <c:pt idx="143">
                  <c:v>0</c:v>
                </c:pt>
                <c:pt idx="144">
                  <c:v>0</c:v>
                </c:pt>
                <c:pt idx="145">
                  <c:v>0</c:v>
                </c:pt>
                <c:pt idx="146">
                  <c:v>24</c:v>
                </c:pt>
                <c:pt idx="147">
                  <c:v>0</c:v>
                </c:pt>
                <c:pt idx="148">
                  <c:v>0</c:v>
                </c:pt>
                <c:pt idx="149">
                  <c:v>0</c:v>
                </c:pt>
                <c:pt idx="150">
                  <c:v>0</c:v>
                </c:pt>
                <c:pt idx="151">
                  <c:v>0</c:v>
                </c:pt>
                <c:pt idx="152">
                  <c:v>8</c:v>
                </c:pt>
                <c:pt idx="153">
                  <c:v>0</c:v>
                </c:pt>
                <c:pt idx="154">
                  <c:v>8</c:v>
                </c:pt>
                <c:pt idx="155">
                  <c:v>0</c:v>
                </c:pt>
                <c:pt idx="156">
                  <c:v>0</c:v>
                </c:pt>
                <c:pt idx="157">
                  <c:v>0</c:v>
                </c:pt>
                <c:pt idx="158">
                  <c:v>0</c:v>
                </c:pt>
                <c:pt idx="159">
                  <c:v>36</c:v>
                </c:pt>
                <c:pt idx="160">
                  <c:v>0</c:v>
                </c:pt>
                <c:pt idx="161">
                  <c:v>0</c:v>
                </c:pt>
                <c:pt idx="162">
                  <c:v>0</c:v>
                </c:pt>
                <c:pt idx="163">
                  <c:v>24</c:v>
                </c:pt>
                <c:pt idx="164">
                  <c:v>0</c:v>
                </c:pt>
                <c:pt idx="165">
                  <c:v>0</c:v>
                </c:pt>
                <c:pt idx="166">
                  <c:v>0</c:v>
                </c:pt>
                <c:pt idx="167">
                  <c:v>44</c:v>
                </c:pt>
                <c:pt idx="168">
                  <c:v>4</c:v>
                </c:pt>
                <c:pt idx="169">
                  <c:v>0</c:v>
                </c:pt>
                <c:pt idx="170">
                  <c:v>0</c:v>
                </c:pt>
                <c:pt idx="171">
                  <c:v>0</c:v>
                </c:pt>
                <c:pt idx="172">
                  <c:v>42</c:v>
                </c:pt>
                <c:pt idx="173">
                  <c:v>0</c:v>
                </c:pt>
                <c:pt idx="174">
                  <c:v>0</c:v>
                </c:pt>
                <c:pt idx="175">
                  <c:v>0</c:v>
                </c:pt>
                <c:pt idx="176">
                  <c:v>12</c:v>
                </c:pt>
                <c:pt idx="177">
                  <c:v>0</c:v>
                </c:pt>
                <c:pt idx="178">
                  <c:v>0</c:v>
                </c:pt>
                <c:pt idx="179">
                  <c:v>0</c:v>
                </c:pt>
                <c:pt idx="180">
                  <c:v>30</c:v>
                </c:pt>
                <c:pt idx="181">
                  <c:v>0</c:v>
                </c:pt>
                <c:pt idx="182">
                  <c:v>0</c:v>
                </c:pt>
                <c:pt idx="183">
                  <c:v>0</c:v>
                </c:pt>
                <c:pt idx="184">
                  <c:v>0</c:v>
                </c:pt>
                <c:pt idx="185">
                  <c:v>20</c:v>
                </c:pt>
                <c:pt idx="186">
                  <c:v>0</c:v>
                </c:pt>
                <c:pt idx="187">
                  <c:v>0</c:v>
                </c:pt>
                <c:pt idx="188">
                  <c:v>0</c:v>
                </c:pt>
                <c:pt idx="189">
                  <c:v>11</c:v>
                </c:pt>
                <c:pt idx="190">
                  <c:v>0</c:v>
                </c:pt>
                <c:pt idx="191">
                  <c:v>0</c:v>
                </c:pt>
                <c:pt idx="192">
                  <c:v>0</c:v>
                </c:pt>
                <c:pt idx="193">
                  <c:v>0</c:v>
                </c:pt>
                <c:pt idx="194">
                  <c:v>38</c:v>
                </c:pt>
                <c:pt idx="195">
                  <c:v>0</c:v>
                </c:pt>
                <c:pt idx="196">
                  <c:v>0</c:v>
                </c:pt>
                <c:pt idx="197">
                  <c:v>0</c:v>
                </c:pt>
                <c:pt idx="198">
                  <c:v>0</c:v>
                </c:pt>
                <c:pt idx="199">
                  <c:v>12</c:v>
                </c:pt>
                <c:pt idx="200">
                  <c:v>0</c:v>
                </c:pt>
                <c:pt idx="201">
                  <c:v>0</c:v>
                </c:pt>
                <c:pt idx="202">
                  <c:v>0</c:v>
                </c:pt>
                <c:pt idx="203">
                  <c:v>12</c:v>
                </c:pt>
                <c:pt idx="204">
                  <c:v>0</c:v>
                </c:pt>
                <c:pt idx="205">
                  <c:v>0</c:v>
                </c:pt>
                <c:pt idx="206">
                  <c:v>0</c:v>
                </c:pt>
                <c:pt idx="207">
                  <c:v>36</c:v>
                </c:pt>
                <c:pt idx="208">
                  <c:v>0</c:v>
                </c:pt>
                <c:pt idx="209">
                  <c:v>0</c:v>
                </c:pt>
                <c:pt idx="210">
                  <c:v>0</c:v>
                </c:pt>
                <c:pt idx="211">
                  <c:v>0</c:v>
                </c:pt>
                <c:pt idx="212">
                  <c:v>13</c:v>
                </c:pt>
                <c:pt idx="213">
                  <c:v>0</c:v>
                </c:pt>
                <c:pt idx="214">
                  <c:v>0</c:v>
                </c:pt>
                <c:pt idx="215">
                  <c:v>0</c:v>
                </c:pt>
                <c:pt idx="216">
                  <c:v>16</c:v>
                </c:pt>
                <c:pt idx="217">
                  <c:v>0</c:v>
                </c:pt>
                <c:pt idx="218">
                  <c:v>0</c:v>
                </c:pt>
                <c:pt idx="219">
                  <c:v>0</c:v>
                </c:pt>
                <c:pt idx="220">
                  <c:v>0</c:v>
                </c:pt>
                <c:pt idx="221">
                  <c:v>2</c:v>
                </c:pt>
                <c:pt idx="222">
                  <c:v>0</c:v>
                </c:pt>
                <c:pt idx="223">
                  <c:v>0</c:v>
                </c:pt>
                <c:pt idx="224">
                  <c:v>0</c:v>
                </c:pt>
                <c:pt idx="225">
                  <c:v>38</c:v>
                </c:pt>
                <c:pt idx="226">
                  <c:v>0</c:v>
                </c:pt>
                <c:pt idx="227">
                  <c:v>0</c:v>
                </c:pt>
                <c:pt idx="228">
                  <c:v>0</c:v>
                </c:pt>
                <c:pt idx="229">
                  <c:v>12</c:v>
                </c:pt>
                <c:pt idx="230">
                  <c:v>0</c:v>
                </c:pt>
                <c:pt idx="231">
                  <c:v>0</c:v>
                </c:pt>
                <c:pt idx="232">
                  <c:v>0</c:v>
                </c:pt>
                <c:pt idx="233">
                  <c:v>8</c:v>
                </c:pt>
                <c:pt idx="234">
                  <c:v>0</c:v>
                </c:pt>
                <c:pt idx="235">
                  <c:v>0</c:v>
                </c:pt>
                <c:pt idx="236">
                  <c:v>0</c:v>
                </c:pt>
                <c:pt idx="237">
                  <c:v>10</c:v>
                </c:pt>
                <c:pt idx="238">
                  <c:v>22</c:v>
                </c:pt>
                <c:pt idx="239">
                  <c:v>0</c:v>
                </c:pt>
                <c:pt idx="240">
                  <c:v>0</c:v>
                </c:pt>
                <c:pt idx="241">
                  <c:v>0</c:v>
                </c:pt>
                <c:pt idx="242">
                  <c:v>22</c:v>
                </c:pt>
                <c:pt idx="243">
                  <c:v>0</c:v>
                </c:pt>
                <c:pt idx="244">
                  <c:v>0</c:v>
                </c:pt>
                <c:pt idx="245">
                  <c:v>0</c:v>
                </c:pt>
                <c:pt idx="246">
                  <c:v>18</c:v>
                </c:pt>
                <c:pt idx="247">
                  <c:v>0</c:v>
                </c:pt>
                <c:pt idx="248">
                  <c:v>0</c:v>
                </c:pt>
                <c:pt idx="249">
                  <c:v>0</c:v>
                </c:pt>
                <c:pt idx="250">
                  <c:v>0</c:v>
                </c:pt>
                <c:pt idx="251">
                  <c:v>22</c:v>
                </c:pt>
                <c:pt idx="252">
                  <c:v>0</c:v>
                </c:pt>
                <c:pt idx="253">
                  <c:v>0</c:v>
                </c:pt>
                <c:pt idx="254">
                  <c:v>0</c:v>
                </c:pt>
                <c:pt idx="255">
                  <c:v>16</c:v>
                </c:pt>
              </c:numCache>
            </c:numRef>
          </c:val>
        </c:ser>
        <c:ser>
          <c:idx val="1"/>
          <c:order val="1"/>
          <c:tx>
            <c:strRef>
              <c:f>'Windows 7 Operational use'!$C$1</c:f>
              <c:strCache>
                <c:ptCount val="1"/>
                <c:pt idx="0">
                  <c:v># of Non Security issues published</c:v>
                </c:pt>
              </c:strCache>
            </c:strRef>
          </c:tx>
          <c:spPr>
            <a:ln w="28575" cap="rnd">
              <a:solidFill>
                <a:schemeClr val="accent2"/>
              </a:solidFill>
              <a:round/>
            </a:ln>
            <a:effectLst/>
          </c:spPr>
          <c:marker>
            <c:symbol val="none"/>
          </c:marker>
          <c:cat>
            <c:numRef>
              <c:f>'Windows 7 Operational use'!$A$2:$A$257</c:f>
              <c:numCache>
                <c:formatCode>General</c:formatCode>
                <c:ptCount val="2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numCache>
            </c:numRef>
          </c:cat>
          <c:val>
            <c:numRef>
              <c:f>'Windows 7 Operational use'!$C$2:$C$257</c:f>
              <c:numCache>
                <c:formatCode>General</c:formatCode>
                <c:ptCount val="256"/>
                <c:pt idx="0">
                  <c:v>20</c:v>
                </c:pt>
                <c:pt idx="1">
                  <c:v>12</c:v>
                </c:pt>
                <c:pt idx="2">
                  <c:v>18</c:v>
                </c:pt>
                <c:pt idx="3">
                  <c:v>7</c:v>
                </c:pt>
                <c:pt idx="4">
                  <c:v>4</c:v>
                </c:pt>
                <c:pt idx="5">
                  <c:v>2</c:v>
                </c:pt>
                <c:pt idx="6">
                  <c:v>13</c:v>
                </c:pt>
                <c:pt idx="7">
                  <c:v>3</c:v>
                </c:pt>
                <c:pt idx="8">
                  <c:v>13</c:v>
                </c:pt>
                <c:pt idx="9">
                  <c:v>6</c:v>
                </c:pt>
                <c:pt idx="10">
                  <c:v>3</c:v>
                </c:pt>
                <c:pt idx="11">
                  <c:v>9</c:v>
                </c:pt>
                <c:pt idx="12">
                  <c:v>5</c:v>
                </c:pt>
                <c:pt idx="13">
                  <c:v>9</c:v>
                </c:pt>
                <c:pt idx="14">
                  <c:v>4</c:v>
                </c:pt>
                <c:pt idx="15">
                  <c:v>25</c:v>
                </c:pt>
                <c:pt idx="16">
                  <c:v>10</c:v>
                </c:pt>
                <c:pt idx="17">
                  <c:v>13</c:v>
                </c:pt>
                <c:pt idx="18">
                  <c:v>6</c:v>
                </c:pt>
                <c:pt idx="19">
                  <c:v>8</c:v>
                </c:pt>
                <c:pt idx="20">
                  <c:v>12</c:v>
                </c:pt>
                <c:pt idx="21">
                  <c:v>8</c:v>
                </c:pt>
                <c:pt idx="22">
                  <c:v>3</c:v>
                </c:pt>
                <c:pt idx="23">
                  <c:v>8</c:v>
                </c:pt>
                <c:pt idx="24">
                  <c:v>35</c:v>
                </c:pt>
                <c:pt idx="25">
                  <c:v>16</c:v>
                </c:pt>
                <c:pt idx="26">
                  <c:v>9</c:v>
                </c:pt>
                <c:pt idx="27">
                  <c:v>12</c:v>
                </c:pt>
                <c:pt idx="28">
                  <c:v>6</c:v>
                </c:pt>
                <c:pt idx="29">
                  <c:v>4</c:v>
                </c:pt>
                <c:pt idx="30">
                  <c:v>3</c:v>
                </c:pt>
                <c:pt idx="31">
                  <c:v>10</c:v>
                </c:pt>
                <c:pt idx="32">
                  <c:v>9</c:v>
                </c:pt>
                <c:pt idx="33">
                  <c:v>26</c:v>
                </c:pt>
                <c:pt idx="34">
                  <c:v>11</c:v>
                </c:pt>
                <c:pt idx="35">
                  <c:v>17</c:v>
                </c:pt>
                <c:pt idx="36">
                  <c:v>11</c:v>
                </c:pt>
                <c:pt idx="37">
                  <c:v>6</c:v>
                </c:pt>
                <c:pt idx="38">
                  <c:v>10</c:v>
                </c:pt>
                <c:pt idx="39">
                  <c:v>5</c:v>
                </c:pt>
                <c:pt idx="40">
                  <c:v>7</c:v>
                </c:pt>
                <c:pt idx="41">
                  <c:v>3</c:v>
                </c:pt>
                <c:pt idx="42">
                  <c:v>36</c:v>
                </c:pt>
                <c:pt idx="43">
                  <c:v>9</c:v>
                </c:pt>
                <c:pt idx="44">
                  <c:v>13</c:v>
                </c:pt>
                <c:pt idx="45">
                  <c:v>6</c:v>
                </c:pt>
                <c:pt idx="46">
                  <c:v>7</c:v>
                </c:pt>
                <c:pt idx="47">
                  <c:v>5</c:v>
                </c:pt>
                <c:pt idx="48">
                  <c:v>4</c:v>
                </c:pt>
                <c:pt idx="49">
                  <c:v>6</c:v>
                </c:pt>
                <c:pt idx="50">
                  <c:v>26</c:v>
                </c:pt>
                <c:pt idx="51">
                  <c:v>29</c:v>
                </c:pt>
                <c:pt idx="52">
                  <c:v>2</c:v>
                </c:pt>
                <c:pt idx="53">
                  <c:v>5</c:v>
                </c:pt>
                <c:pt idx="54">
                  <c:v>5</c:v>
                </c:pt>
                <c:pt idx="55">
                  <c:v>12</c:v>
                </c:pt>
                <c:pt idx="56">
                  <c:v>5</c:v>
                </c:pt>
                <c:pt idx="57">
                  <c:v>3</c:v>
                </c:pt>
                <c:pt idx="58">
                  <c:v>5</c:v>
                </c:pt>
                <c:pt idx="59">
                  <c:v>4</c:v>
                </c:pt>
                <c:pt idx="60">
                  <c:v>5</c:v>
                </c:pt>
                <c:pt idx="61">
                  <c:v>5</c:v>
                </c:pt>
                <c:pt idx="62">
                  <c:v>5</c:v>
                </c:pt>
                <c:pt idx="63">
                  <c:v>8</c:v>
                </c:pt>
                <c:pt idx="64">
                  <c:v>7</c:v>
                </c:pt>
                <c:pt idx="65">
                  <c:v>4</c:v>
                </c:pt>
                <c:pt idx="66">
                  <c:v>4</c:v>
                </c:pt>
                <c:pt idx="67">
                  <c:v>11</c:v>
                </c:pt>
                <c:pt idx="68">
                  <c:v>61</c:v>
                </c:pt>
                <c:pt idx="69">
                  <c:v>8</c:v>
                </c:pt>
                <c:pt idx="70">
                  <c:v>9</c:v>
                </c:pt>
                <c:pt idx="71">
                  <c:v>7</c:v>
                </c:pt>
                <c:pt idx="72">
                  <c:v>3</c:v>
                </c:pt>
                <c:pt idx="73">
                  <c:v>13</c:v>
                </c:pt>
                <c:pt idx="74">
                  <c:v>3</c:v>
                </c:pt>
                <c:pt idx="75">
                  <c:v>8</c:v>
                </c:pt>
                <c:pt idx="76">
                  <c:v>30</c:v>
                </c:pt>
                <c:pt idx="77">
                  <c:v>16</c:v>
                </c:pt>
                <c:pt idx="78">
                  <c:v>18</c:v>
                </c:pt>
                <c:pt idx="79">
                  <c:v>5</c:v>
                </c:pt>
                <c:pt idx="80">
                  <c:v>12</c:v>
                </c:pt>
                <c:pt idx="81">
                  <c:v>5</c:v>
                </c:pt>
                <c:pt idx="82">
                  <c:v>4</c:v>
                </c:pt>
                <c:pt idx="83">
                  <c:v>4</c:v>
                </c:pt>
                <c:pt idx="84">
                  <c:v>7</c:v>
                </c:pt>
                <c:pt idx="85">
                  <c:v>43</c:v>
                </c:pt>
                <c:pt idx="86">
                  <c:v>18</c:v>
                </c:pt>
                <c:pt idx="87">
                  <c:v>5</c:v>
                </c:pt>
                <c:pt idx="88">
                  <c:v>7</c:v>
                </c:pt>
                <c:pt idx="89">
                  <c:v>7</c:v>
                </c:pt>
                <c:pt idx="90">
                  <c:v>7</c:v>
                </c:pt>
                <c:pt idx="91">
                  <c:v>5</c:v>
                </c:pt>
                <c:pt idx="92">
                  <c:v>5</c:v>
                </c:pt>
                <c:pt idx="93">
                  <c:v>15</c:v>
                </c:pt>
                <c:pt idx="94">
                  <c:v>64</c:v>
                </c:pt>
                <c:pt idx="95">
                  <c:v>9</c:v>
                </c:pt>
                <c:pt idx="96">
                  <c:v>4</c:v>
                </c:pt>
                <c:pt idx="97">
                  <c:v>5</c:v>
                </c:pt>
                <c:pt idx="98">
                  <c:v>8</c:v>
                </c:pt>
                <c:pt idx="99">
                  <c:v>7</c:v>
                </c:pt>
                <c:pt idx="100">
                  <c:v>35</c:v>
                </c:pt>
                <c:pt idx="101">
                  <c:v>10</c:v>
                </c:pt>
                <c:pt idx="102">
                  <c:v>131</c:v>
                </c:pt>
                <c:pt idx="103">
                  <c:v>22</c:v>
                </c:pt>
                <c:pt idx="104">
                  <c:v>11</c:v>
                </c:pt>
                <c:pt idx="105">
                  <c:v>3</c:v>
                </c:pt>
                <c:pt idx="106">
                  <c:v>15</c:v>
                </c:pt>
                <c:pt idx="107">
                  <c:v>9</c:v>
                </c:pt>
                <c:pt idx="108">
                  <c:v>5</c:v>
                </c:pt>
                <c:pt idx="109">
                  <c:v>2</c:v>
                </c:pt>
                <c:pt idx="110">
                  <c:v>5</c:v>
                </c:pt>
                <c:pt idx="111">
                  <c:v>11</c:v>
                </c:pt>
                <c:pt idx="112">
                  <c:v>12</c:v>
                </c:pt>
                <c:pt idx="113">
                  <c:v>2</c:v>
                </c:pt>
                <c:pt idx="114">
                  <c:v>4</c:v>
                </c:pt>
                <c:pt idx="115">
                  <c:v>23</c:v>
                </c:pt>
                <c:pt idx="116">
                  <c:v>10</c:v>
                </c:pt>
                <c:pt idx="117">
                  <c:v>6</c:v>
                </c:pt>
                <c:pt idx="118">
                  <c:v>7</c:v>
                </c:pt>
                <c:pt idx="119">
                  <c:v>2</c:v>
                </c:pt>
                <c:pt idx="120">
                  <c:v>6</c:v>
                </c:pt>
                <c:pt idx="121">
                  <c:v>33</c:v>
                </c:pt>
                <c:pt idx="122">
                  <c:v>14</c:v>
                </c:pt>
                <c:pt idx="123">
                  <c:v>15</c:v>
                </c:pt>
                <c:pt idx="124">
                  <c:v>25</c:v>
                </c:pt>
                <c:pt idx="125">
                  <c:v>8</c:v>
                </c:pt>
                <c:pt idx="126">
                  <c:v>5</c:v>
                </c:pt>
                <c:pt idx="127">
                  <c:v>5</c:v>
                </c:pt>
                <c:pt idx="128">
                  <c:v>28</c:v>
                </c:pt>
                <c:pt idx="129">
                  <c:v>6</c:v>
                </c:pt>
                <c:pt idx="130">
                  <c:v>12</c:v>
                </c:pt>
                <c:pt idx="131">
                  <c:v>9</c:v>
                </c:pt>
                <c:pt idx="132">
                  <c:v>102</c:v>
                </c:pt>
                <c:pt idx="133">
                  <c:v>49</c:v>
                </c:pt>
                <c:pt idx="134">
                  <c:v>6</c:v>
                </c:pt>
                <c:pt idx="135">
                  <c:v>16</c:v>
                </c:pt>
                <c:pt idx="136">
                  <c:v>11</c:v>
                </c:pt>
                <c:pt idx="137">
                  <c:v>44</c:v>
                </c:pt>
                <c:pt idx="138">
                  <c:v>18</c:v>
                </c:pt>
                <c:pt idx="139">
                  <c:v>8</c:v>
                </c:pt>
                <c:pt idx="140">
                  <c:v>16</c:v>
                </c:pt>
                <c:pt idx="141">
                  <c:v>20</c:v>
                </c:pt>
                <c:pt idx="142">
                  <c:v>45</c:v>
                </c:pt>
                <c:pt idx="143">
                  <c:v>12</c:v>
                </c:pt>
                <c:pt idx="144">
                  <c:v>5</c:v>
                </c:pt>
                <c:pt idx="145">
                  <c:v>3</c:v>
                </c:pt>
                <c:pt idx="146">
                  <c:v>17</c:v>
                </c:pt>
                <c:pt idx="147">
                  <c:v>18</c:v>
                </c:pt>
                <c:pt idx="148">
                  <c:v>3</c:v>
                </c:pt>
                <c:pt idx="149">
                  <c:v>6</c:v>
                </c:pt>
                <c:pt idx="150">
                  <c:v>22</c:v>
                </c:pt>
                <c:pt idx="151">
                  <c:v>11</c:v>
                </c:pt>
                <c:pt idx="152">
                  <c:v>4</c:v>
                </c:pt>
                <c:pt idx="153">
                  <c:v>24</c:v>
                </c:pt>
                <c:pt idx="154">
                  <c:v>38</c:v>
                </c:pt>
                <c:pt idx="155">
                  <c:v>15</c:v>
                </c:pt>
                <c:pt idx="156">
                  <c:v>13</c:v>
                </c:pt>
                <c:pt idx="157">
                  <c:v>7</c:v>
                </c:pt>
                <c:pt idx="158">
                  <c:v>9</c:v>
                </c:pt>
                <c:pt idx="159">
                  <c:v>33</c:v>
                </c:pt>
                <c:pt idx="160">
                  <c:v>10</c:v>
                </c:pt>
                <c:pt idx="161">
                  <c:v>9</c:v>
                </c:pt>
                <c:pt idx="162">
                  <c:v>2</c:v>
                </c:pt>
                <c:pt idx="163">
                  <c:v>20</c:v>
                </c:pt>
                <c:pt idx="164">
                  <c:v>10</c:v>
                </c:pt>
                <c:pt idx="165">
                  <c:v>11</c:v>
                </c:pt>
                <c:pt idx="166">
                  <c:v>47</c:v>
                </c:pt>
                <c:pt idx="167">
                  <c:v>57</c:v>
                </c:pt>
                <c:pt idx="168">
                  <c:v>16</c:v>
                </c:pt>
                <c:pt idx="169">
                  <c:v>6</c:v>
                </c:pt>
                <c:pt idx="170">
                  <c:v>13</c:v>
                </c:pt>
                <c:pt idx="171">
                  <c:v>2</c:v>
                </c:pt>
                <c:pt idx="172">
                  <c:v>35</c:v>
                </c:pt>
                <c:pt idx="173">
                  <c:v>8</c:v>
                </c:pt>
                <c:pt idx="174">
                  <c:v>11</c:v>
                </c:pt>
                <c:pt idx="175">
                  <c:v>7</c:v>
                </c:pt>
                <c:pt idx="176">
                  <c:v>17</c:v>
                </c:pt>
                <c:pt idx="177">
                  <c:v>9</c:v>
                </c:pt>
                <c:pt idx="178">
                  <c:v>6</c:v>
                </c:pt>
                <c:pt idx="179">
                  <c:v>3</c:v>
                </c:pt>
                <c:pt idx="180">
                  <c:v>18</c:v>
                </c:pt>
                <c:pt idx="181">
                  <c:v>9</c:v>
                </c:pt>
                <c:pt idx="182">
                  <c:v>15</c:v>
                </c:pt>
                <c:pt idx="183">
                  <c:v>13</c:v>
                </c:pt>
                <c:pt idx="184">
                  <c:v>5</c:v>
                </c:pt>
                <c:pt idx="185">
                  <c:v>28</c:v>
                </c:pt>
                <c:pt idx="186">
                  <c:v>20</c:v>
                </c:pt>
                <c:pt idx="187">
                  <c:v>27</c:v>
                </c:pt>
                <c:pt idx="188">
                  <c:v>12</c:v>
                </c:pt>
                <c:pt idx="189">
                  <c:v>23</c:v>
                </c:pt>
                <c:pt idx="190">
                  <c:v>16</c:v>
                </c:pt>
                <c:pt idx="191">
                  <c:v>5</c:v>
                </c:pt>
                <c:pt idx="192">
                  <c:v>5</c:v>
                </c:pt>
                <c:pt idx="193">
                  <c:v>19</c:v>
                </c:pt>
                <c:pt idx="194">
                  <c:v>33</c:v>
                </c:pt>
                <c:pt idx="195">
                  <c:v>5</c:v>
                </c:pt>
                <c:pt idx="196">
                  <c:v>3</c:v>
                </c:pt>
                <c:pt idx="197">
                  <c:v>4</c:v>
                </c:pt>
                <c:pt idx="198">
                  <c:v>31</c:v>
                </c:pt>
                <c:pt idx="199">
                  <c:v>13</c:v>
                </c:pt>
                <c:pt idx="200">
                  <c:v>5</c:v>
                </c:pt>
                <c:pt idx="201">
                  <c:v>7</c:v>
                </c:pt>
                <c:pt idx="202">
                  <c:v>27</c:v>
                </c:pt>
                <c:pt idx="203">
                  <c:v>8</c:v>
                </c:pt>
                <c:pt idx="204">
                  <c:v>6</c:v>
                </c:pt>
                <c:pt idx="205">
                  <c:v>8</c:v>
                </c:pt>
                <c:pt idx="206">
                  <c:v>30</c:v>
                </c:pt>
                <c:pt idx="207">
                  <c:v>10</c:v>
                </c:pt>
                <c:pt idx="208">
                  <c:v>13</c:v>
                </c:pt>
                <c:pt idx="209">
                  <c:v>7</c:v>
                </c:pt>
                <c:pt idx="210">
                  <c:v>4</c:v>
                </c:pt>
                <c:pt idx="211">
                  <c:v>29</c:v>
                </c:pt>
                <c:pt idx="212">
                  <c:v>8</c:v>
                </c:pt>
                <c:pt idx="213">
                  <c:v>8</c:v>
                </c:pt>
                <c:pt idx="214">
                  <c:v>9</c:v>
                </c:pt>
                <c:pt idx="215">
                  <c:v>13</c:v>
                </c:pt>
                <c:pt idx="216">
                  <c:v>13</c:v>
                </c:pt>
                <c:pt idx="217">
                  <c:v>15</c:v>
                </c:pt>
                <c:pt idx="218">
                  <c:v>1</c:v>
                </c:pt>
                <c:pt idx="219">
                  <c:v>10</c:v>
                </c:pt>
                <c:pt idx="220">
                  <c:v>23</c:v>
                </c:pt>
                <c:pt idx="221">
                  <c:v>6</c:v>
                </c:pt>
                <c:pt idx="222">
                  <c:v>7</c:v>
                </c:pt>
                <c:pt idx="223">
                  <c:v>3</c:v>
                </c:pt>
                <c:pt idx="224">
                  <c:v>28</c:v>
                </c:pt>
                <c:pt idx="225">
                  <c:v>10</c:v>
                </c:pt>
                <c:pt idx="226">
                  <c:v>5</c:v>
                </c:pt>
                <c:pt idx="227">
                  <c:v>5</c:v>
                </c:pt>
                <c:pt idx="228">
                  <c:v>19</c:v>
                </c:pt>
                <c:pt idx="229">
                  <c:v>2</c:v>
                </c:pt>
                <c:pt idx="230">
                  <c:v>5</c:v>
                </c:pt>
                <c:pt idx="231">
                  <c:v>4</c:v>
                </c:pt>
                <c:pt idx="232">
                  <c:v>24</c:v>
                </c:pt>
                <c:pt idx="233">
                  <c:v>16</c:v>
                </c:pt>
                <c:pt idx="234">
                  <c:v>5</c:v>
                </c:pt>
                <c:pt idx="235">
                  <c:v>11</c:v>
                </c:pt>
                <c:pt idx="236">
                  <c:v>10</c:v>
                </c:pt>
                <c:pt idx="237">
                  <c:v>41</c:v>
                </c:pt>
                <c:pt idx="238">
                  <c:v>13</c:v>
                </c:pt>
                <c:pt idx="239">
                  <c:v>39</c:v>
                </c:pt>
                <c:pt idx="240">
                  <c:v>12</c:v>
                </c:pt>
                <c:pt idx="241">
                  <c:v>25</c:v>
                </c:pt>
                <c:pt idx="242">
                  <c:v>13</c:v>
                </c:pt>
                <c:pt idx="243">
                  <c:v>118</c:v>
                </c:pt>
                <c:pt idx="244">
                  <c:v>7</c:v>
                </c:pt>
                <c:pt idx="245">
                  <c:v>24</c:v>
                </c:pt>
                <c:pt idx="246">
                  <c:v>6</c:v>
                </c:pt>
                <c:pt idx="247">
                  <c:v>5</c:v>
                </c:pt>
                <c:pt idx="248">
                  <c:v>6</c:v>
                </c:pt>
                <c:pt idx="249">
                  <c:v>3</c:v>
                </c:pt>
                <c:pt idx="250">
                  <c:v>25</c:v>
                </c:pt>
                <c:pt idx="251">
                  <c:v>9</c:v>
                </c:pt>
                <c:pt idx="252">
                  <c:v>5</c:v>
                </c:pt>
                <c:pt idx="253">
                  <c:v>8</c:v>
                </c:pt>
                <c:pt idx="254">
                  <c:v>21</c:v>
                </c:pt>
              </c:numCache>
            </c:numRef>
          </c:val>
        </c:ser>
        <c:marker val="1"/>
        <c:axId val="117763456"/>
        <c:axId val="125183104"/>
      </c:lineChart>
      <c:catAx>
        <c:axId val="1177634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83104"/>
        <c:crosses val="autoZero"/>
        <c:auto val="1"/>
        <c:lblAlgn val="ctr"/>
        <c:lblOffset val="100"/>
      </c:catAx>
      <c:valAx>
        <c:axId val="125183104"/>
        <c:scaling>
          <c:logBase val="10"/>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63456"/>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Windows</a:t>
            </a:r>
            <a:r>
              <a:rPr lang="en-US" baseline="0"/>
              <a:t> 8 operational use</a:t>
            </a:r>
            <a:endParaRPr lang="en-US"/>
          </a:p>
        </c:rich>
      </c:tx>
      <c:layout/>
      <c:spPr>
        <a:noFill/>
        <a:ln>
          <a:noFill/>
        </a:ln>
        <a:effectLst/>
      </c:spPr>
    </c:title>
    <c:plotArea>
      <c:layout/>
      <c:lineChart>
        <c:grouping val="standard"/>
        <c:ser>
          <c:idx val="0"/>
          <c:order val="0"/>
          <c:tx>
            <c:strRef>
              <c:f>'Windows 8 Operational Use'!$B$1</c:f>
              <c:strCache>
                <c:ptCount val="1"/>
                <c:pt idx="0">
                  <c:v>Number of Security issues published</c:v>
                </c:pt>
              </c:strCache>
            </c:strRef>
          </c:tx>
          <c:spPr>
            <a:ln w="28575" cap="rnd">
              <a:solidFill>
                <a:schemeClr val="accent1"/>
              </a:solidFill>
              <a:round/>
            </a:ln>
            <a:effectLst/>
          </c:spPr>
          <c:marker>
            <c:symbol val="none"/>
          </c:marker>
          <c:cat>
            <c:numRef>
              <c:f>'Windows 8 Operational Use'!$A$2:$A$105</c:f>
              <c:numCache>
                <c:formatCode>General</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numCache>
            </c:numRef>
          </c:cat>
          <c:val>
            <c:numRef>
              <c:f>'Windows 8 Operational Use'!$B$2:$B$105</c:f>
              <c:numCache>
                <c:formatCode>General</c:formatCode>
                <c:ptCount val="104"/>
                <c:pt idx="0">
                  <c:v>0</c:v>
                </c:pt>
                <c:pt idx="1">
                  <c:v>0</c:v>
                </c:pt>
                <c:pt idx="2">
                  <c:v>10</c:v>
                </c:pt>
                <c:pt idx="3">
                  <c:v>0</c:v>
                </c:pt>
                <c:pt idx="4">
                  <c:v>0</c:v>
                </c:pt>
                <c:pt idx="5">
                  <c:v>0</c:v>
                </c:pt>
                <c:pt idx="6">
                  <c:v>8</c:v>
                </c:pt>
                <c:pt idx="7">
                  <c:v>0</c:v>
                </c:pt>
                <c:pt idx="8">
                  <c:v>0</c:v>
                </c:pt>
                <c:pt idx="9">
                  <c:v>0</c:v>
                </c:pt>
                <c:pt idx="10">
                  <c:v>17</c:v>
                </c:pt>
                <c:pt idx="11">
                  <c:v>0</c:v>
                </c:pt>
                <c:pt idx="12">
                  <c:v>0</c:v>
                </c:pt>
                <c:pt idx="13">
                  <c:v>0</c:v>
                </c:pt>
                <c:pt idx="14">
                  <c:v>0</c:v>
                </c:pt>
                <c:pt idx="15">
                  <c:v>14</c:v>
                </c:pt>
                <c:pt idx="16">
                  <c:v>0</c:v>
                </c:pt>
                <c:pt idx="17">
                  <c:v>0</c:v>
                </c:pt>
                <c:pt idx="18">
                  <c:v>0</c:v>
                </c:pt>
                <c:pt idx="19">
                  <c:v>4</c:v>
                </c:pt>
                <c:pt idx="20">
                  <c:v>0</c:v>
                </c:pt>
                <c:pt idx="21">
                  <c:v>0</c:v>
                </c:pt>
                <c:pt idx="22">
                  <c:v>0</c:v>
                </c:pt>
                <c:pt idx="23">
                  <c:v>8</c:v>
                </c:pt>
                <c:pt idx="24">
                  <c:v>0</c:v>
                </c:pt>
                <c:pt idx="25">
                  <c:v>0</c:v>
                </c:pt>
                <c:pt idx="26">
                  <c:v>0</c:v>
                </c:pt>
                <c:pt idx="27">
                  <c:v>0</c:v>
                </c:pt>
                <c:pt idx="28">
                  <c:v>12</c:v>
                </c:pt>
                <c:pt idx="29">
                  <c:v>0</c:v>
                </c:pt>
                <c:pt idx="30">
                  <c:v>0</c:v>
                </c:pt>
                <c:pt idx="31">
                  <c:v>0</c:v>
                </c:pt>
                <c:pt idx="32">
                  <c:v>7</c:v>
                </c:pt>
                <c:pt idx="33">
                  <c:v>0</c:v>
                </c:pt>
                <c:pt idx="34">
                  <c:v>0</c:v>
                </c:pt>
                <c:pt idx="35">
                  <c:v>0</c:v>
                </c:pt>
                <c:pt idx="36">
                  <c:v>26</c:v>
                </c:pt>
                <c:pt idx="37">
                  <c:v>0</c:v>
                </c:pt>
                <c:pt idx="38">
                  <c:v>0</c:v>
                </c:pt>
                <c:pt idx="39">
                  <c:v>0</c:v>
                </c:pt>
                <c:pt idx="40">
                  <c:v>0</c:v>
                </c:pt>
                <c:pt idx="41">
                  <c:v>7</c:v>
                </c:pt>
                <c:pt idx="42">
                  <c:v>0</c:v>
                </c:pt>
                <c:pt idx="43">
                  <c:v>0</c:v>
                </c:pt>
                <c:pt idx="44">
                  <c:v>0</c:v>
                </c:pt>
                <c:pt idx="45">
                  <c:v>6</c:v>
                </c:pt>
                <c:pt idx="46">
                  <c:v>0</c:v>
                </c:pt>
                <c:pt idx="47">
                  <c:v>0</c:v>
                </c:pt>
                <c:pt idx="48">
                  <c:v>0</c:v>
                </c:pt>
                <c:pt idx="49">
                  <c:v>30</c:v>
                </c:pt>
                <c:pt idx="50">
                  <c:v>0</c:v>
                </c:pt>
                <c:pt idx="51">
                  <c:v>0</c:v>
                </c:pt>
                <c:pt idx="52">
                  <c:v>0</c:v>
                </c:pt>
                <c:pt idx="53">
                  <c:v>0</c:v>
                </c:pt>
                <c:pt idx="54">
                  <c:v>18</c:v>
                </c:pt>
                <c:pt idx="55">
                  <c:v>0</c:v>
                </c:pt>
                <c:pt idx="56">
                  <c:v>0</c:v>
                </c:pt>
                <c:pt idx="57">
                  <c:v>0</c:v>
                </c:pt>
                <c:pt idx="58">
                  <c:v>18</c:v>
                </c:pt>
                <c:pt idx="59">
                  <c:v>0</c:v>
                </c:pt>
                <c:pt idx="60">
                  <c:v>0</c:v>
                </c:pt>
                <c:pt idx="61">
                  <c:v>0</c:v>
                </c:pt>
                <c:pt idx="62">
                  <c:v>0</c:v>
                </c:pt>
                <c:pt idx="63">
                  <c:v>0</c:v>
                </c:pt>
                <c:pt idx="64">
                  <c:v>0</c:v>
                </c:pt>
                <c:pt idx="65">
                  <c:v>0</c:v>
                </c:pt>
                <c:pt idx="66">
                  <c:v>0</c:v>
                </c:pt>
                <c:pt idx="67">
                  <c:v>38</c:v>
                </c:pt>
                <c:pt idx="68">
                  <c:v>0</c:v>
                </c:pt>
                <c:pt idx="69">
                  <c:v>0</c:v>
                </c:pt>
                <c:pt idx="70">
                  <c:v>0</c:v>
                </c:pt>
                <c:pt idx="71">
                  <c:v>12</c:v>
                </c:pt>
                <c:pt idx="72">
                  <c:v>0</c:v>
                </c:pt>
                <c:pt idx="73">
                  <c:v>0</c:v>
                </c:pt>
                <c:pt idx="74">
                  <c:v>0</c:v>
                </c:pt>
                <c:pt idx="75">
                  <c:v>6</c:v>
                </c:pt>
                <c:pt idx="76">
                  <c:v>0</c:v>
                </c:pt>
                <c:pt idx="77">
                  <c:v>0</c:v>
                </c:pt>
                <c:pt idx="78">
                  <c:v>6</c:v>
                </c:pt>
                <c:pt idx="79">
                  <c:v>0</c:v>
                </c:pt>
                <c:pt idx="80">
                  <c:v>28</c:v>
                </c:pt>
                <c:pt idx="81">
                  <c:v>0</c:v>
                </c:pt>
                <c:pt idx="82">
                  <c:v>0</c:v>
                </c:pt>
                <c:pt idx="83">
                  <c:v>0</c:v>
                </c:pt>
                <c:pt idx="84">
                  <c:v>34</c:v>
                </c:pt>
                <c:pt idx="85">
                  <c:v>0</c:v>
                </c:pt>
                <c:pt idx="86">
                  <c:v>0</c:v>
                </c:pt>
                <c:pt idx="87">
                  <c:v>0</c:v>
                </c:pt>
                <c:pt idx="88">
                  <c:v>30</c:v>
                </c:pt>
                <c:pt idx="89">
                  <c:v>0</c:v>
                </c:pt>
                <c:pt idx="90">
                  <c:v>0</c:v>
                </c:pt>
                <c:pt idx="91">
                  <c:v>0</c:v>
                </c:pt>
                <c:pt idx="92">
                  <c:v>0</c:v>
                </c:pt>
                <c:pt idx="93">
                  <c:v>32</c:v>
                </c:pt>
                <c:pt idx="94">
                  <c:v>0</c:v>
                </c:pt>
                <c:pt idx="95">
                  <c:v>0</c:v>
                </c:pt>
                <c:pt idx="96">
                  <c:v>0</c:v>
                </c:pt>
                <c:pt idx="97">
                  <c:v>20</c:v>
                </c:pt>
                <c:pt idx="98">
                  <c:v>0</c:v>
                </c:pt>
                <c:pt idx="99">
                  <c:v>0</c:v>
                </c:pt>
                <c:pt idx="100">
                  <c:v>0</c:v>
                </c:pt>
                <c:pt idx="101">
                  <c:v>0</c:v>
                </c:pt>
                <c:pt idx="102">
                  <c:v>0</c:v>
                </c:pt>
                <c:pt idx="103">
                  <c:v>0</c:v>
                </c:pt>
              </c:numCache>
            </c:numRef>
          </c:val>
        </c:ser>
        <c:ser>
          <c:idx val="1"/>
          <c:order val="1"/>
          <c:tx>
            <c:strRef>
              <c:f>'Windows 8 Operational Use'!$C$1</c:f>
              <c:strCache>
                <c:ptCount val="1"/>
                <c:pt idx="0">
                  <c:v># of Non-Security bugs published</c:v>
                </c:pt>
              </c:strCache>
            </c:strRef>
          </c:tx>
          <c:spPr>
            <a:ln w="28575" cap="rnd">
              <a:solidFill>
                <a:schemeClr val="accent2"/>
              </a:solidFill>
              <a:round/>
            </a:ln>
            <a:effectLst/>
          </c:spPr>
          <c:marker>
            <c:symbol val="none"/>
          </c:marker>
          <c:cat>
            <c:numRef>
              <c:f>'Windows 8 Operational Use'!$A$2:$A$105</c:f>
              <c:numCache>
                <c:formatCode>General</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numCache>
            </c:numRef>
          </c:cat>
          <c:val>
            <c:numRef>
              <c:f>'Windows 8 Operational Use'!$C$2:$C$105</c:f>
              <c:numCache>
                <c:formatCode>General</c:formatCode>
                <c:ptCount val="104"/>
                <c:pt idx="0">
                  <c:v>14</c:v>
                </c:pt>
                <c:pt idx="1">
                  <c:v>13</c:v>
                </c:pt>
                <c:pt idx="2">
                  <c:v>13</c:v>
                </c:pt>
                <c:pt idx="3">
                  <c:v>11</c:v>
                </c:pt>
                <c:pt idx="4">
                  <c:v>6</c:v>
                </c:pt>
                <c:pt idx="5">
                  <c:v>4</c:v>
                </c:pt>
                <c:pt idx="6">
                  <c:v>17</c:v>
                </c:pt>
                <c:pt idx="7">
                  <c:v>13</c:v>
                </c:pt>
                <c:pt idx="8">
                  <c:v>10</c:v>
                </c:pt>
                <c:pt idx="9">
                  <c:v>2</c:v>
                </c:pt>
                <c:pt idx="10">
                  <c:v>15</c:v>
                </c:pt>
                <c:pt idx="11">
                  <c:v>5</c:v>
                </c:pt>
                <c:pt idx="12">
                  <c:v>15</c:v>
                </c:pt>
                <c:pt idx="13">
                  <c:v>7</c:v>
                </c:pt>
                <c:pt idx="14">
                  <c:v>6</c:v>
                </c:pt>
                <c:pt idx="15">
                  <c:v>23</c:v>
                </c:pt>
                <c:pt idx="16">
                  <c:v>7</c:v>
                </c:pt>
                <c:pt idx="17">
                  <c:v>8</c:v>
                </c:pt>
                <c:pt idx="18">
                  <c:v>5</c:v>
                </c:pt>
                <c:pt idx="19">
                  <c:v>15</c:v>
                </c:pt>
                <c:pt idx="20">
                  <c:v>9</c:v>
                </c:pt>
                <c:pt idx="21">
                  <c:v>8</c:v>
                </c:pt>
                <c:pt idx="22">
                  <c:v>8</c:v>
                </c:pt>
                <c:pt idx="23">
                  <c:v>18</c:v>
                </c:pt>
                <c:pt idx="24">
                  <c:v>12</c:v>
                </c:pt>
                <c:pt idx="25">
                  <c:v>9</c:v>
                </c:pt>
                <c:pt idx="26">
                  <c:v>4</c:v>
                </c:pt>
                <c:pt idx="27">
                  <c:v>15</c:v>
                </c:pt>
                <c:pt idx="28">
                  <c:v>38</c:v>
                </c:pt>
                <c:pt idx="29">
                  <c:v>16</c:v>
                </c:pt>
                <c:pt idx="30">
                  <c:v>11</c:v>
                </c:pt>
                <c:pt idx="31">
                  <c:v>25</c:v>
                </c:pt>
                <c:pt idx="32">
                  <c:v>35</c:v>
                </c:pt>
                <c:pt idx="33">
                  <c:v>13</c:v>
                </c:pt>
                <c:pt idx="34">
                  <c:v>6</c:v>
                </c:pt>
                <c:pt idx="35">
                  <c:v>7</c:v>
                </c:pt>
                <c:pt idx="36">
                  <c:v>33</c:v>
                </c:pt>
                <c:pt idx="37">
                  <c:v>8</c:v>
                </c:pt>
                <c:pt idx="38">
                  <c:v>13</c:v>
                </c:pt>
                <c:pt idx="39">
                  <c:v>5</c:v>
                </c:pt>
                <c:pt idx="40">
                  <c:v>7</c:v>
                </c:pt>
                <c:pt idx="41">
                  <c:v>45</c:v>
                </c:pt>
                <c:pt idx="42">
                  <c:v>15</c:v>
                </c:pt>
                <c:pt idx="43">
                  <c:v>4</c:v>
                </c:pt>
                <c:pt idx="44">
                  <c:v>1</c:v>
                </c:pt>
                <c:pt idx="45">
                  <c:v>21</c:v>
                </c:pt>
                <c:pt idx="46">
                  <c:v>8</c:v>
                </c:pt>
                <c:pt idx="47">
                  <c:v>20</c:v>
                </c:pt>
                <c:pt idx="48">
                  <c:v>1</c:v>
                </c:pt>
                <c:pt idx="49">
                  <c:v>35</c:v>
                </c:pt>
                <c:pt idx="50">
                  <c:v>14</c:v>
                </c:pt>
                <c:pt idx="51">
                  <c:v>21</c:v>
                </c:pt>
                <c:pt idx="52">
                  <c:v>5</c:v>
                </c:pt>
                <c:pt idx="53">
                  <c:v>4</c:v>
                </c:pt>
                <c:pt idx="54">
                  <c:v>21</c:v>
                </c:pt>
                <c:pt idx="55">
                  <c:v>2</c:v>
                </c:pt>
                <c:pt idx="56">
                  <c:v>9</c:v>
                </c:pt>
                <c:pt idx="57">
                  <c:v>4</c:v>
                </c:pt>
                <c:pt idx="58">
                  <c:v>20</c:v>
                </c:pt>
                <c:pt idx="59">
                  <c:v>11</c:v>
                </c:pt>
                <c:pt idx="60">
                  <c:v>8</c:v>
                </c:pt>
                <c:pt idx="61">
                  <c:v>2</c:v>
                </c:pt>
                <c:pt idx="62">
                  <c:v>9</c:v>
                </c:pt>
                <c:pt idx="63">
                  <c:v>16</c:v>
                </c:pt>
                <c:pt idx="64">
                  <c:v>4</c:v>
                </c:pt>
                <c:pt idx="65">
                  <c:v>6</c:v>
                </c:pt>
                <c:pt idx="66">
                  <c:v>2</c:v>
                </c:pt>
                <c:pt idx="67">
                  <c:v>25</c:v>
                </c:pt>
                <c:pt idx="68">
                  <c:v>8</c:v>
                </c:pt>
                <c:pt idx="69">
                  <c:v>3</c:v>
                </c:pt>
                <c:pt idx="70">
                  <c:v>5</c:v>
                </c:pt>
                <c:pt idx="71">
                  <c:v>10</c:v>
                </c:pt>
                <c:pt idx="72">
                  <c:v>9</c:v>
                </c:pt>
                <c:pt idx="73">
                  <c:v>7</c:v>
                </c:pt>
                <c:pt idx="74">
                  <c:v>2</c:v>
                </c:pt>
                <c:pt idx="75">
                  <c:v>16</c:v>
                </c:pt>
                <c:pt idx="76">
                  <c:v>9</c:v>
                </c:pt>
                <c:pt idx="77">
                  <c:v>8</c:v>
                </c:pt>
                <c:pt idx="78">
                  <c:v>12</c:v>
                </c:pt>
                <c:pt idx="79">
                  <c:v>10</c:v>
                </c:pt>
                <c:pt idx="80">
                  <c:v>36</c:v>
                </c:pt>
                <c:pt idx="81">
                  <c:v>7</c:v>
                </c:pt>
                <c:pt idx="82">
                  <c:v>13</c:v>
                </c:pt>
                <c:pt idx="83">
                  <c:v>10</c:v>
                </c:pt>
                <c:pt idx="84">
                  <c:v>23</c:v>
                </c:pt>
                <c:pt idx="85">
                  <c:v>9</c:v>
                </c:pt>
                <c:pt idx="86">
                  <c:v>27</c:v>
                </c:pt>
                <c:pt idx="87">
                  <c:v>7</c:v>
                </c:pt>
                <c:pt idx="88">
                  <c:v>23</c:v>
                </c:pt>
                <c:pt idx="89">
                  <c:v>7</c:v>
                </c:pt>
                <c:pt idx="90">
                  <c:v>5</c:v>
                </c:pt>
                <c:pt idx="91">
                  <c:v>3</c:v>
                </c:pt>
                <c:pt idx="92">
                  <c:v>6</c:v>
                </c:pt>
                <c:pt idx="93">
                  <c:v>33</c:v>
                </c:pt>
                <c:pt idx="94">
                  <c:v>13</c:v>
                </c:pt>
                <c:pt idx="95">
                  <c:v>7</c:v>
                </c:pt>
                <c:pt idx="96">
                  <c:v>6</c:v>
                </c:pt>
                <c:pt idx="97">
                  <c:v>27</c:v>
                </c:pt>
                <c:pt idx="98">
                  <c:v>3</c:v>
                </c:pt>
                <c:pt idx="99">
                  <c:v>8</c:v>
                </c:pt>
                <c:pt idx="100">
                  <c:v>7</c:v>
                </c:pt>
                <c:pt idx="101">
                  <c:v>23</c:v>
                </c:pt>
                <c:pt idx="102">
                  <c:v>38</c:v>
                </c:pt>
                <c:pt idx="103">
                  <c:v>1</c:v>
                </c:pt>
              </c:numCache>
            </c:numRef>
          </c:val>
        </c:ser>
        <c:marker val="1"/>
        <c:axId val="125195392"/>
        <c:axId val="125196928"/>
      </c:lineChart>
      <c:catAx>
        <c:axId val="1251953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96928"/>
        <c:crosses val="autoZero"/>
        <c:auto val="1"/>
        <c:lblAlgn val="ctr"/>
        <c:lblOffset val="100"/>
      </c:catAx>
      <c:valAx>
        <c:axId val="1251969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9539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MS</a:t>
            </a:r>
            <a:r>
              <a:rPr lang="en-US" baseline="0" dirty="0" smtClean="0"/>
              <a:t> Surface RT</a:t>
            </a:r>
            <a:endParaRPr lang="en-US" dirty="0"/>
          </a:p>
        </c:rich>
      </c:tx>
      <c:layout>
        <c:manualLayout>
          <c:xMode val="edge"/>
          <c:yMode val="edge"/>
          <c:x val="0.34579031599786897"/>
          <c:y val="2.852034120734908E-2"/>
        </c:manualLayout>
      </c:layout>
      <c:spPr>
        <a:noFill/>
        <a:ln>
          <a:noFill/>
        </a:ln>
        <a:effectLst/>
      </c:spPr>
    </c:title>
    <c:plotArea>
      <c:layout/>
      <c:barChart>
        <c:barDir val="col"/>
        <c:grouping val="clustered"/>
        <c:ser>
          <c:idx val="0"/>
          <c:order val="0"/>
          <c:tx>
            <c:strRef>
              <c:f>'Windows Surface RT Weekly repor'!$B$1</c:f>
              <c:strCache>
                <c:ptCount val="1"/>
                <c:pt idx="0">
                  <c:v>Number of Security issues published</c:v>
                </c:pt>
              </c:strCache>
            </c:strRef>
          </c:tx>
          <c:spPr>
            <a:solidFill>
              <a:schemeClr val="accent1"/>
            </a:solidFill>
            <a:ln>
              <a:noFill/>
            </a:ln>
            <a:effectLst/>
          </c:spPr>
          <c:cat>
            <c:numRef>
              <c:f>'Windows Surface RT Weekly repor'!$A$2:$A$100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'Windows Surface RT Weekly repor'!$B$2:$B$100</c:f>
              <c:numCache>
                <c:formatCode>General</c:formatCode>
                <c:ptCount val="99"/>
                <c:pt idx="0">
                  <c:v>0</c:v>
                </c:pt>
                <c:pt idx="1">
                  <c:v>0</c:v>
                </c:pt>
                <c:pt idx="2">
                  <c:v>13</c:v>
                </c:pt>
                <c:pt idx="3">
                  <c:v>0</c:v>
                </c:pt>
                <c:pt idx="4">
                  <c:v>0</c:v>
                </c:pt>
                <c:pt idx="5">
                  <c:v>0</c:v>
                </c:pt>
                <c:pt idx="6">
                  <c:v>7</c:v>
                </c:pt>
                <c:pt idx="7">
                  <c:v>0</c:v>
                </c:pt>
                <c:pt idx="8">
                  <c:v>0</c:v>
                </c:pt>
                <c:pt idx="9">
                  <c:v>0</c:v>
                </c:pt>
                <c:pt idx="10">
                  <c:v>10</c:v>
                </c:pt>
                <c:pt idx="11">
                  <c:v>0</c:v>
                </c:pt>
                <c:pt idx="12">
                  <c:v>0</c:v>
                </c:pt>
                <c:pt idx="13">
                  <c:v>0</c:v>
                </c:pt>
                <c:pt idx="14">
                  <c:v>0</c:v>
                </c:pt>
                <c:pt idx="15">
                  <c:v>48</c:v>
                </c:pt>
                <c:pt idx="16">
                  <c:v>0</c:v>
                </c:pt>
                <c:pt idx="17">
                  <c:v>0</c:v>
                </c:pt>
                <c:pt idx="18">
                  <c:v>0</c:v>
                </c:pt>
                <c:pt idx="19">
                  <c:v>9</c:v>
                </c:pt>
                <c:pt idx="20">
                  <c:v>0</c:v>
                </c:pt>
                <c:pt idx="21">
                  <c:v>0</c:v>
                </c:pt>
                <c:pt idx="22">
                  <c:v>0</c:v>
                </c:pt>
                <c:pt idx="23">
                  <c:v>9</c:v>
                </c:pt>
                <c:pt idx="24">
                  <c:v>0</c:v>
                </c:pt>
                <c:pt idx="25">
                  <c:v>0</c:v>
                </c:pt>
                <c:pt idx="26">
                  <c:v>0</c:v>
                </c:pt>
                <c:pt idx="27">
                  <c:v>0</c:v>
                </c:pt>
                <c:pt idx="28">
                  <c:v>21</c:v>
                </c:pt>
                <c:pt idx="29">
                  <c:v>0</c:v>
                </c:pt>
                <c:pt idx="30">
                  <c:v>0</c:v>
                </c:pt>
                <c:pt idx="31">
                  <c:v>0</c:v>
                </c:pt>
                <c:pt idx="32">
                  <c:v>21</c:v>
                </c:pt>
                <c:pt idx="33">
                  <c:v>0</c:v>
                </c:pt>
                <c:pt idx="34">
                  <c:v>0</c:v>
                </c:pt>
                <c:pt idx="35">
                  <c:v>0</c:v>
                </c:pt>
                <c:pt idx="36">
                  <c:v>62</c:v>
                </c:pt>
                <c:pt idx="37">
                  <c:v>0</c:v>
                </c:pt>
                <c:pt idx="38">
                  <c:v>0</c:v>
                </c:pt>
                <c:pt idx="39">
                  <c:v>0</c:v>
                </c:pt>
                <c:pt idx="40">
                  <c:v>0</c:v>
                </c:pt>
                <c:pt idx="41">
                  <c:v>12</c:v>
                </c:pt>
                <c:pt idx="42">
                  <c:v>0</c:v>
                </c:pt>
                <c:pt idx="43">
                  <c:v>0</c:v>
                </c:pt>
                <c:pt idx="44">
                  <c:v>0</c:v>
                </c:pt>
                <c:pt idx="45">
                  <c:v>11</c:v>
                </c:pt>
                <c:pt idx="46">
                  <c:v>0</c:v>
                </c:pt>
                <c:pt idx="47">
                  <c:v>0</c:v>
                </c:pt>
                <c:pt idx="48">
                  <c:v>0</c:v>
                </c:pt>
                <c:pt idx="49">
                  <c:v>71</c:v>
                </c:pt>
                <c:pt idx="50">
                  <c:v>0</c:v>
                </c:pt>
                <c:pt idx="51">
                  <c:v>0</c:v>
                </c:pt>
                <c:pt idx="52">
                  <c:v>0</c:v>
                </c:pt>
                <c:pt idx="53">
                  <c:v>0</c:v>
                </c:pt>
                <c:pt idx="54">
                  <c:v>26</c:v>
                </c:pt>
                <c:pt idx="55">
                  <c:v>0</c:v>
                </c:pt>
                <c:pt idx="56">
                  <c:v>0</c:v>
                </c:pt>
                <c:pt idx="57">
                  <c:v>0</c:v>
                </c:pt>
                <c:pt idx="58">
                  <c:v>33</c:v>
                </c:pt>
                <c:pt idx="59">
                  <c:v>0</c:v>
                </c:pt>
                <c:pt idx="60">
                  <c:v>0</c:v>
                </c:pt>
                <c:pt idx="61">
                  <c:v>0</c:v>
                </c:pt>
                <c:pt idx="62">
                  <c:v>0</c:v>
                </c:pt>
                <c:pt idx="63">
                  <c:v>0</c:v>
                </c:pt>
                <c:pt idx="64">
                  <c:v>0</c:v>
                </c:pt>
                <c:pt idx="65">
                  <c:v>0</c:v>
                </c:pt>
                <c:pt idx="66">
                  <c:v>0</c:v>
                </c:pt>
                <c:pt idx="67">
                  <c:v>73</c:v>
                </c:pt>
                <c:pt idx="68">
                  <c:v>0</c:v>
                </c:pt>
                <c:pt idx="69">
                  <c:v>0</c:v>
                </c:pt>
                <c:pt idx="70">
                  <c:v>0</c:v>
                </c:pt>
                <c:pt idx="71">
                  <c:v>40</c:v>
                </c:pt>
                <c:pt idx="72">
                  <c:v>0</c:v>
                </c:pt>
                <c:pt idx="73">
                  <c:v>0</c:v>
                </c:pt>
                <c:pt idx="74">
                  <c:v>0</c:v>
                </c:pt>
                <c:pt idx="75">
                  <c:v>8</c:v>
                </c:pt>
                <c:pt idx="76">
                  <c:v>0</c:v>
                </c:pt>
                <c:pt idx="77">
                  <c:v>0</c:v>
                </c:pt>
                <c:pt idx="78">
                  <c:v>3</c:v>
                </c:pt>
                <c:pt idx="79">
                  <c:v>0</c:v>
                </c:pt>
                <c:pt idx="80">
                  <c:v>11</c:v>
                </c:pt>
                <c:pt idx="81">
                  <c:v>0</c:v>
                </c:pt>
                <c:pt idx="82">
                  <c:v>0</c:v>
                </c:pt>
                <c:pt idx="83">
                  <c:v>0</c:v>
                </c:pt>
                <c:pt idx="84">
                  <c:v>128</c:v>
                </c:pt>
                <c:pt idx="85">
                  <c:v>0</c:v>
                </c:pt>
                <c:pt idx="86">
                  <c:v>0</c:v>
                </c:pt>
                <c:pt idx="87">
                  <c:v>0</c:v>
                </c:pt>
                <c:pt idx="88">
                  <c:v>54</c:v>
                </c:pt>
                <c:pt idx="89">
                  <c:v>0</c:v>
                </c:pt>
                <c:pt idx="90">
                  <c:v>0</c:v>
                </c:pt>
                <c:pt idx="91">
                  <c:v>0</c:v>
                </c:pt>
                <c:pt idx="92">
                  <c:v>0</c:v>
                </c:pt>
                <c:pt idx="93">
                  <c:v>72</c:v>
                </c:pt>
                <c:pt idx="94">
                  <c:v>0</c:v>
                </c:pt>
                <c:pt idx="95">
                  <c:v>0</c:v>
                </c:pt>
                <c:pt idx="96">
                  <c:v>0</c:v>
                </c:pt>
                <c:pt idx="97">
                  <c:v>78</c:v>
                </c:pt>
                <c:pt idx="98">
                  <c:v>0</c:v>
                </c:pt>
              </c:numCache>
            </c:numRef>
          </c:val>
        </c:ser>
        <c:gapWidth val="219"/>
        <c:overlap val="-27"/>
        <c:axId val="125209600"/>
        <c:axId val="125223296"/>
      </c:barChart>
      <c:catAx>
        <c:axId val="12520960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Week</a:t>
                </a:r>
                <a:r>
                  <a:rPr lang="en-US" baseline="0"/>
                  <a:t> Number from release date</a:t>
                </a:r>
                <a:endParaRPr lang="en-US"/>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23296"/>
        <c:crosses val="autoZero"/>
        <c:auto val="1"/>
        <c:lblAlgn val="ctr"/>
        <c:lblOffset val="100"/>
      </c:catAx>
      <c:valAx>
        <c:axId val="12522329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Security issues</a:t>
                </a:r>
                <a:endParaRPr lang="en-US"/>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09600"/>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v>Actual</c:v>
          </c:tx>
          <c:marker>
            <c:symbol val="none"/>
          </c:marker>
          <c:xVal>
            <c:numRef>
              <c:f>F15SEC_MyCalc!$B$13:$B$52</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F15SEC_MyCalc!$A$13:$A$52</c:f>
              <c:numCache>
                <c:formatCode>0.00E+00</c:formatCode>
                <c:ptCount val="40"/>
                <c:pt idx="0">
                  <c:v>3</c:v>
                </c:pt>
                <c:pt idx="1">
                  <c:v>5</c:v>
                </c:pt>
                <c:pt idx="2">
                  <c:v>13</c:v>
                </c:pt>
                <c:pt idx="3">
                  <c:v>13</c:v>
                </c:pt>
                <c:pt idx="4">
                  <c:v>15</c:v>
                </c:pt>
                <c:pt idx="5">
                  <c:v>19</c:v>
                </c:pt>
                <c:pt idx="6">
                  <c:v>24</c:v>
                </c:pt>
                <c:pt idx="7">
                  <c:v>28</c:v>
                </c:pt>
                <c:pt idx="8">
                  <c:v>32</c:v>
                </c:pt>
                <c:pt idx="9">
                  <c:v>37</c:v>
                </c:pt>
                <c:pt idx="10">
                  <c:v>42</c:v>
                </c:pt>
                <c:pt idx="11">
                  <c:v>46</c:v>
                </c:pt>
                <c:pt idx="12">
                  <c:v>53</c:v>
                </c:pt>
                <c:pt idx="13">
                  <c:v>65</c:v>
                </c:pt>
                <c:pt idx="14">
                  <c:v>67</c:v>
                </c:pt>
                <c:pt idx="15">
                  <c:v>71</c:v>
                </c:pt>
                <c:pt idx="16">
                  <c:v>81</c:v>
                </c:pt>
                <c:pt idx="17">
                  <c:v>84</c:v>
                </c:pt>
                <c:pt idx="18">
                  <c:v>103</c:v>
                </c:pt>
                <c:pt idx="19">
                  <c:v>112</c:v>
                </c:pt>
                <c:pt idx="20">
                  <c:v>120</c:v>
                </c:pt>
                <c:pt idx="21">
                  <c:v>123</c:v>
                </c:pt>
                <c:pt idx="22">
                  <c:v>149</c:v>
                </c:pt>
                <c:pt idx="23">
                  <c:v>169</c:v>
                </c:pt>
                <c:pt idx="24">
                  <c:v>175</c:v>
                </c:pt>
                <c:pt idx="25">
                  <c:v>182</c:v>
                </c:pt>
                <c:pt idx="26">
                  <c:v>189</c:v>
                </c:pt>
                <c:pt idx="27">
                  <c:v>196</c:v>
                </c:pt>
                <c:pt idx="28">
                  <c:v>201</c:v>
                </c:pt>
                <c:pt idx="29">
                  <c:v>209</c:v>
                </c:pt>
                <c:pt idx="30">
                  <c:v>214</c:v>
                </c:pt>
                <c:pt idx="31">
                  <c:v>219</c:v>
                </c:pt>
                <c:pt idx="32">
                  <c:v>221</c:v>
                </c:pt>
                <c:pt idx="33">
                  <c:v>222</c:v>
                </c:pt>
                <c:pt idx="34">
                  <c:v>228</c:v>
                </c:pt>
                <c:pt idx="35">
                  <c:v>238</c:v>
                </c:pt>
                <c:pt idx="36">
                  <c:v>259</c:v>
                </c:pt>
                <c:pt idx="37">
                  <c:v>264</c:v>
                </c:pt>
                <c:pt idx="38">
                  <c:v>269</c:v>
                </c:pt>
                <c:pt idx="39">
                  <c:v>275</c:v>
                </c:pt>
              </c:numCache>
            </c:numRef>
          </c:yVal>
          <c:smooth val="1"/>
        </c:ser>
        <c:ser>
          <c:idx val="1"/>
          <c:order val="1"/>
          <c:tx>
            <c:v>Model Estimates</c:v>
          </c:tx>
          <c:marker>
            <c:symbol val="none"/>
          </c:marker>
          <c:xVal>
            <c:numRef>
              <c:f>F15SEC_MyCalc!$B$13:$B$52</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F15SEC_MyCalc!$H$13:$H$52</c:f>
              <c:numCache>
                <c:formatCode>0.00E+00</c:formatCode>
                <c:ptCount val="40"/>
                <c:pt idx="0">
                  <c:v>0.52031899999999953</c:v>
                </c:pt>
                <c:pt idx="1">
                  <c:v>2.008</c:v>
                </c:pt>
                <c:pt idx="2">
                  <c:v>4.3596700000000004</c:v>
                </c:pt>
                <c:pt idx="3">
                  <c:v>7.4801500000000001</c:v>
                </c:pt>
                <c:pt idx="4">
                  <c:v>11.281899999999998</c:v>
                </c:pt>
                <c:pt idx="5">
                  <c:v>15.6844</c:v>
                </c:pt>
                <c:pt idx="6">
                  <c:v>20.613900000000012</c:v>
                </c:pt>
                <c:pt idx="7">
                  <c:v>26.002599999999983</c:v>
                </c:pt>
                <c:pt idx="8">
                  <c:v>31.788399999999978</c:v>
                </c:pt>
                <c:pt idx="9">
                  <c:v>37.914599999999993</c:v>
                </c:pt>
                <c:pt idx="10">
                  <c:v>44.329100000000011</c:v>
                </c:pt>
                <c:pt idx="11">
                  <c:v>50.984599999999993</c:v>
                </c:pt>
                <c:pt idx="12">
                  <c:v>57.837799999999994</c:v>
                </c:pt>
                <c:pt idx="13">
                  <c:v>64.849599999999995</c:v>
                </c:pt>
                <c:pt idx="14">
                  <c:v>71.984100000000026</c:v>
                </c:pt>
                <c:pt idx="15">
                  <c:v>79.209000000000003</c:v>
                </c:pt>
                <c:pt idx="16">
                  <c:v>86.494800000000026</c:v>
                </c:pt>
                <c:pt idx="17">
                  <c:v>93.815200000000004</c:v>
                </c:pt>
                <c:pt idx="18">
                  <c:v>101.146</c:v>
                </c:pt>
                <c:pt idx="19">
                  <c:v>108.46700000000004</c:v>
                </c:pt>
                <c:pt idx="20">
                  <c:v>115.75700000000002</c:v>
                </c:pt>
                <c:pt idx="21">
                  <c:v>123</c:v>
                </c:pt>
                <c:pt idx="22">
                  <c:v>130.18100000000001</c:v>
                </c:pt>
                <c:pt idx="23">
                  <c:v>137.285</c:v>
                </c:pt>
                <c:pt idx="24">
                  <c:v>144.30200000000008</c:v>
                </c:pt>
                <c:pt idx="25">
                  <c:v>151.221</c:v>
                </c:pt>
                <c:pt idx="26">
                  <c:v>158.03200000000001</c:v>
                </c:pt>
                <c:pt idx="27">
                  <c:v>164.72800000000001</c:v>
                </c:pt>
                <c:pt idx="28">
                  <c:v>171.30100000000004</c:v>
                </c:pt>
                <c:pt idx="29">
                  <c:v>177.74699999999999</c:v>
                </c:pt>
                <c:pt idx="30">
                  <c:v>184.06</c:v>
                </c:pt>
                <c:pt idx="31">
                  <c:v>190.23699999999999</c:v>
                </c:pt>
                <c:pt idx="32">
                  <c:v>196.27399999999992</c:v>
                </c:pt>
                <c:pt idx="33">
                  <c:v>202.16899999999998</c:v>
                </c:pt>
                <c:pt idx="34">
                  <c:v>207.92000000000004</c:v>
                </c:pt>
                <c:pt idx="35">
                  <c:v>213.52600000000001</c:v>
                </c:pt>
                <c:pt idx="36">
                  <c:v>218.98600000000008</c:v>
                </c:pt>
                <c:pt idx="37">
                  <c:v>224.3</c:v>
                </c:pt>
                <c:pt idx="38">
                  <c:v>229.46800000000007</c:v>
                </c:pt>
                <c:pt idx="39">
                  <c:v>234.49200000000008</c:v>
                </c:pt>
              </c:numCache>
            </c:numRef>
          </c:yVal>
          <c:smooth val="1"/>
        </c:ser>
        <c:ser>
          <c:idx val="2"/>
          <c:order val="2"/>
          <c:tx>
            <c:v>95% Bounds</c:v>
          </c:tx>
          <c:spPr>
            <a:ln>
              <a:solidFill>
                <a:sysClr val="windowText" lastClr="000000"/>
              </a:solidFill>
              <a:prstDash val="sysDash"/>
            </a:ln>
          </c:spPr>
          <c:marker>
            <c:symbol val="dash"/>
            <c:size val="5"/>
            <c:spPr>
              <a:solidFill>
                <a:sysClr val="windowText" lastClr="000000"/>
              </a:solidFill>
              <a:ln>
                <a:solidFill>
                  <a:sysClr val="windowText" lastClr="000000"/>
                </a:solidFill>
              </a:ln>
            </c:spPr>
          </c:marker>
          <c:xVal>
            <c:numRef>
              <c:f>(F15SEC_MyCalc!$B$52,F15SEC_MyCalc!$B$52)</c:f>
              <c:numCache>
                <c:formatCode>General</c:formatCode>
                <c:ptCount val="2"/>
                <c:pt idx="0">
                  <c:v>40</c:v>
                </c:pt>
                <c:pt idx="1">
                  <c:v>40</c:v>
                </c:pt>
              </c:numCache>
            </c:numRef>
          </c:xVal>
          <c:yVal>
            <c:numRef>
              <c:f>(F15SEC_MyCalc!$M$54,F15SEC_MyCalc!$T$54)</c:f>
              <c:numCache>
                <c:formatCode>0.00E+00</c:formatCode>
                <c:ptCount val="2"/>
                <c:pt idx="0">
                  <c:v>123</c:v>
                </c:pt>
                <c:pt idx="1">
                  <c:v>656.39199999999971</c:v>
                </c:pt>
              </c:numCache>
            </c:numRef>
          </c:yVal>
          <c:smooth val="1"/>
        </c:ser>
        <c:axId val="125320192"/>
        <c:axId val="125404672"/>
      </c:scatterChart>
      <c:valAx>
        <c:axId val="125320192"/>
        <c:scaling>
          <c:orientation val="minMax"/>
          <c:max val="45"/>
        </c:scaling>
        <c:axPos val="b"/>
        <c:title>
          <c:tx>
            <c:rich>
              <a:bodyPr/>
              <a:lstStyle/>
              <a:p>
                <a:pPr>
                  <a:defRPr sz="1600"/>
                </a:pPr>
                <a:r>
                  <a:rPr lang="en-US" sz="1600"/>
                  <a:t>Weeks from Release</a:t>
                </a:r>
              </a:p>
            </c:rich>
          </c:tx>
          <c:layout/>
        </c:title>
        <c:numFmt formatCode="General" sourceLinked="1"/>
        <c:tickLblPos val="nextTo"/>
        <c:crossAx val="125404672"/>
        <c:crosses val="autoZero"/>
        <c:crossBetween val="midCat"/>
      </c:valAx>
      <c:valAx>
        <c:axId val="125404672"/>
        <c:scaling>
          <c:logBase val="10"/>
          <c:orientation val="minMax"/>
          <c:min val="1"/>
        </c:scaling>
        <c:axPos val="l"/>
        <c:majorGridlines/>
        <c:title>
          <c:tx>
            <c:rich>
              <a:bodyPr/>
              <a:lstStyle/>
              <a:p>
                <a:pPr>
                  <a:defRPr sz="1600"/>
                </a:pPr>
                <a:r>
                  <a:rPr lang="en-US" sz="1600"/>
                  <a:t>Total Number of Security Problems</a:t>
                </a:r>
              </a:p>
            </c:rich>
          </c:tx>
          <c:layout/>
        </c:title>
        <c:numFmt formatCode="General" sourceLinked="0"/>
        <c:tickLblPos val="nextTo"/>
        <c:crossAx val="125320192"/>
        <c:crosses val="autoZero"/>
        <c:crossBetween val="midCat"/>
        <c:dispUnits>
          <c:builtInUnit val="hundreds"/>
          <c:dispUnitsLbl>
            <c:layout/>
            <c:txPr>
              <a:bodyPr/>
              <a:lstStyle/>
              <a:p>
                <a:pPr>
                  <a:defRPr sz="1600"/>
                </a:pPr>
                <a:endParaRPr lang="en-US"/>
              </a:p>
            </c:txPr>
          </c:dispUnitsLbl>
        </c:dispUnits>
      </c:valAx>
    </c:plotArea>
    <c:legend>
      <c:legendPos val="r"/>
      <c:layout>
        <c:manualLayout>
          <c:xMode val="edge"/>
          <c:yMode val="edge"/>
          <c:x val="0.77196608647603271"/>
          <c:y val="0.65062054743157183"/>
          <c:w val="0.20610408896256391"/>
          <c:h val="0.17050493688288976"/>
        </c:manualLayout>
      </c:layout>
      <c:overlay val="1"/>
      <c:txPr>
        <a:bodyPr/>
        <a:lstStyle/>
        <a:p>
          <a:pPr>
            <a:defRPr sz="1600"/>
          </a:pPr>
          <a:endParaRPr lang="en-US"/>
        </a:p>
      </c:txPr>
    </c:legend>
    <c:plotVisOnly val="1"/>
    <c:dispBlanksAs val="gap"/>
  </c:chart>
  <c:txPr>
    <a:bodyPr/>
    <a:lstStyle/>
    <a:p>
      <a:pPr>
        <a:defRPr sz="1400">
          <a:latin typeface="Arial" panose="020B0604020202020204" pitchFamily="34" charset="0"/>
          <a:cs typeface="Arial" panose="020B0604020202020204" pitchFamily="34" charset="0"/>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Evolution of Entry Point</a:t>
            </a:r>
            <a:r>
              <a:rPr lang="en-US" sz="1800" baseline="0" dirty="0"/>
              <a:t> </a:t>
            </a:r>
            <a:r>
              <a:rPr lang="en-US" sz="1800" baseline="0" dirty="0" err="1" smtClean="0"/>
              <a:t>Reachability</a:t>
            </a:r>
            <a:endParaRPr lang="en-US" sz="1800" baseline="0" dirty="0" smtClean="0"/>
          </a:p>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aseline="0" dirty="0" smtClean="0"/>
              <a:t>Annual examples from </a:t>
            </a:r>
            <a:r>
              <a:rPr lang="en-US" sz="1800" baseline="0" dirty="0" err="1" smtClean="0"/>
              <a:t>FFMpeg</a:t>
            </a:r>
            <a:endParaRPr lang="en-US" sz="1800" dirty="0"/>
          </a:p>
        </c:rich>
      </c:tx>
      <c:layout>
        <c:manualLayout>
          <c:xMode val="edge"/>
          <c:yMode val="edge"/>
          <c:x val="0.25854541619797528"/>
          <c:y val="2.5756600128782992E-2"/>
        </c:manualLayout>
      </c:layout>
      <c:spPr>
        <a:noFill/>
        <a:ln>
          <a:noFill/>
        </a:ln>
        <a:effectLst/>
      </c:spPr>
    </c:title>
    <c:plotArea>
      <c:layout/>
      <c:barChart>
        <c:barDir val="bar"/>
        <c:grouping val="clustered"/>
        <c:ser>
          <c:idx val="4"/>
          <c:order val="0"/>
          <c:tx>
            <c:strRef>
              <c:f>'0.6 vs 2.4'!$O$3</c:f>
              <c:strCache>
                <c:ptCount val="1"/>
                <c:pt idx="0">
                  <c:v>2014</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'0.6 vs 2.4'!$A$4:$A$8</c:f>
              <c:strCache>
                <c:ptCount val="5"/>
                <c:pt idx="0">
                  <c:v>main</c:v>
                </c:pt>
                <c:pt idx="1">
                  <c:v>parse_ffconfig</c:v>
                </c:pt>
                <c:pt idx="2">
                  <c:v>handle_connection</c:v>
                </c:pt>
                <c:pt idx="3">
                  <c:v>compute_status</c:v>
                </c:pt>
                <c:pt idx="4">
                  <c:v>ff_getaddrinfo</c:v>
                </c:pt>
              </c:strCache>
            </c:strRef>
          </c:cat>
          <c:val>
            <c:numRef>
              <c:f>'0.6 vs 2.4'!$O$4:$O$8</c:f>
              <c:numCache>
                <c:formatCode>0.00%</c:formatCode>
                <c:ptCount val="5"/>
                <c:pt idx="0">
                  <c:v>0.18835357444726109</c:v>
                </c:pt>
                <c:pt idx="1">
                  <c:v>0.12967658703678889</c:v>
                </c:pt>
                <c:pt idx="2">
                  <c:v>0.131189109835846</c:v>
                </c:pt>
                <c:pt idx="3">
                  <c:v>0.12909826949597408</c:v>
                </c:pt>
                <c:pt idx="4">
                  <c:v>0.12909826949597408</c:v>
                </c:pt>
              </c:numCache>
            </c:numRef>
          </c:val>
        </c:ser>
        <c:ser>
          <c:idx val="3"/>
          <c:order val="1"/>
          <c:tx>
            <c:strRef>
              <c:f>'0.6 vs 2.4'!$L$3</c:f>
              <c:strCache>
                <c:ptCount val="1"/>
                <c:pt idx="0">
                  <c:v>2013</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'0.6 vs 2.4'!$A$4:$A$8</c:f>
              <c:strCache>
                <c:ptCount val="5"/>
                <c:pt idx="0">
                  <c:v>main</c:v>
                </c:pt>
                <c:pt idx="1">
                  <c:v>parse_ffconfig</c:v>
                </c:pt>
                <c:pt idx="2">
                  <c:v>handle_connection</c:v>
                </c:pt>
                <c:pt idx="3">
                  <c:v>compute_status</c:v>
                </c:pt>
                <c:pt idx="4">
                  <c:v>ff_getaddrinfo</c:v>
                </c:pt>
              </c:strCache>
            </c:strRef>
          </c:cat>
          <c:val>
            <c:numRef>
              <c:f>'0.6 vs 2.4'!$L$4:$L$8</c:f>
              <c:numCache>
                <c:formatCode>0.00%</c:formatCode>
                <c:ptCount val="5"/>
                <c:pt idx="0">
                  <c:v>0.21420472116276612</c:v>
                </c:pt>
                <c:pt idx="1">
                  <c:v>0.10143284197505407</c:v>
                </c:pt>
                <c:pt idx="2">
                  <c:v>0.16735388104319104</c:v>
                </c:pt>
                <c:pt idx="3">
                  <c:v>0.10029893825378799</c:v>
                </c:pt>
                <c:pt idx="4">
                  <c:v>0.10029893825378799</c:v>
                </c:pt>
              </c:numCache>
            </c:numRef>
          </c:val>
        </c:ser>
        <c:ser>
          <c:idx val="2"/>
          <c:order val="2"/>
          <c:tx>
            <c:strRef>
              <c:f>'0.6 vs 2.4'!$H$3</c:f>
              <c:strCache>
                <c:ptCount val="1"/>
                <c:pt idx="0">
                  <c:v>2012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'0.6 vs 2.4'!$A$4:$A$8</c:f>
              <c:strCache>
                <c:ptCount val="5"/>
                <c:pt idx="0">
                  <c:v>main</c:v>
                </c:pt>
                <c:pt idx="1">
                  <c:v>parse_ffconfig</c:v>
                </c:pt>
                <c:pt idx="2">
                  <c:v>handle_connection</c:v>
                </c:pt>
                <c:pt idx="3">
                  <c:v>compute_status</c:v>
                </c:pt>
                <c:pt idx="4">
                  <c:v>ff_getaddrinfo</c:v>
                </c:pt>
              </c:strCache>
            </c:strRef>
          </c:cat>
          <c:val>
            <c:numRef>
              <c:f>'0.6 vs 2.4'!$H$4:$H$8</c:f>
              <c:numCache>
                <c:formatCode>0.00%</c:formatCode>
                <c:ptCount val="5"/>
                <c:pt idx="0">
                  <c:v>0.16591173054587616</c:v>
                </c:pt>
                <c:pt idx="1">
                  <c:v>1.3646922183507501E-2</c:v>
                </c:pt>
                <c:pt idx="2">
                  <c:v>8.9663182346109135E-2</c:v>
                </c:pt>
                <c:pt idx="3">
                  <c:v>2.9616724738675913E-3</c:v>
                </c:pt>
                <c:pt idx="4">
                  <c:v>1.2775842044134699E-3</c:v>
                </c:pt>
              </c:numCache>
            </c:numRef>
          </c:val>
        </c:ser>
        <c:ser>
          <c:idx val="1"/>
          <c:order val="3"/>
          <c:tx>
            <c:strRef>
              <c:f>'0.6 vs 2.4'!$E$3</c:f>
              <c:strCache>
                <c:ptCount val="1"/>
                <c:pt idx="0">
                  <c:v>2011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'0.6 vs 2.4'!$A$4:$A$8</c:f>
              <c:strCache>
                <c:ptCount val="5"/>
                <c:pt idx="0">
                  <c:v>main</c:v>
                </c:pt>
                <c:pt idx="1">
                  <c:v>parse_ffconfig</c:v>
                </c:pt>
                <c:pt idx="2">
                  <c:v>handle_connection</c:v>
                </c:pt>
                <c:pt idx="3">
                  <c:v>compute_status</c:v>
                </c:pt>
                <c:pt idx="4">
                  <c:v>ff_getaddrinfo</c:v>
                </c:pt>
              </c:strCache>
            </c:strRef>
          </c:cat>
          <c:val>
            <c:numRef>
              <c:f>'0.6 vs 2.4'!$E$4:$E$8</c:f>
              <c:numCache>
                <c:formatCode>0.00%</c:formatCode>
                <c:ptCount val="5"/>
                <c:pt idx="0">
                  <c:v>0.16740327735092111</c:v>
                </c:pt>
                <c:pt idx="1">
                  <c:v>1.4346909634867712E-2</c:v>
                </c:pt>
                <c:pt idx="2">
                  <c:v>5.9631468008431339E-2</c:v>
                </c:pt>
                <c:pt idx="3">
                  <c:v>4.0796899435642841E-3</c:v>
                </c:pt>
                <c:pt idx="4">
                  <c:v>1.4278914802474992E-3</c:v>
                </c:pt>
              </c:numCache>
            </c:numRef>
          </c:val>
        </c:ser>
        <c:ser>
          <c:idx val="0"/>
          <c:order val="4"/>
          <c:tx>
            <c:strRef>
              <c:f>'0.6 vs 2.4'!$B$3</c:f>
              <c:strCache>
                <c:ptCount val="1"/>
                <c:pt idx="0">
                  <c:v>2010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'0.6 vs 2.4'!$A$4:$A$8</c:f>
              <c:strCache>
                <c:ptCount val="5"/>
                <c:pt idx="0">
                  <c:v>main</c:v>
                </c:pt>
                <c:pt idx="1">
                  <c:v>parse_ffconfig</c:v>
                </c:pt>
                <c:pt idx="2">
                  <c:v>handle_connection</c:v>
                </c:pt>
                <c:pt idx="3">
                  <c:v>compute_status</c:v>
                </c:pt>
                <c:pt idx="4">
                  <c:v>ff_getaddrinfo</c:v>
                </c:pt>
              </c:strCache>
            </c:strRef>
          </c:cat>
          <c:val>
            <c:numRef>
              <c:f>'0.6 vs 2.4'!$B$4:$B$8</c:f>
              <c:numCache>
                <c:formatCode>0.00%</c:formatCode>
                <c:ptCount val="5"/>
                <c:pt idx="0">
                  <c:v>0.20934980095947708</c:v>
                </c:pt>
                <c:pt idx="1">
                  <c:v>1.6535674185975211E-2</c:v>
                </c:pt>
                <c:pt idx="2">
                  <c:v>6.9919363070327631E-2</c:v>
                </c:pt>
                <c:pt idx="3">
                  <c:v>4.3890987036848067E-3</c:v>
                </c:pt>
                <c:pt idx="4">
                  <c:v>2.0414412575278126E-3</c:v>
                </c:pt>
              </c:numCache>
            </c:numRef>
          </c:val>
        </c:ser>
        <c:dLbls>
          <c:showVal val="1"/>
        </c:dLbls>
        <c:gapWidth val="115"/>
        <c:overlap val="-20"/>
        <c:axId val="109783680"/>
        <c:axId val="117245056"/>
      </c:barChart>
      <c:catAx>
        <c:axId val="109783680"/>
        <c:scaling>
          <c:orientation val="minMax"/>
        </c:scaling>
        <c:axPos val="l"/>
        <c:majorGridlines>
          <c:spPr>
            <a:ln w="25400" cap="flat" cmpd="sng" algn="ctr">
              <a:solidFill>
                <a:schemeClr val="lt1">
                  <a:lumMod val="95000"/>
                  <a:alpha val="10000"/>
                </a:schemeClr>
              </a:solidFill>
              <a:round/>
            </a:ln>
            <a:effectLst/>
          </c:spPr>
        </c:majorGridlines>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mn-lt"/>
                <a:ea typeface="+mn-ea"/>
                <a:cs typeface="+mn-cs"/>
              </a:defRPr>
            </a:pPr>
            <a:endParaRPr lang="en-US"/>
          </a:p>
        </c:txPr>
        <c:crossAx val="117245056"/>
        <c:crosses val="autoZero"/>
        <c:auto val="1"/>
        <c:lblAlgn val="ctr"/>
        <c:lblOffset val="100"/>
      </c:catAx>
      <c:valAx>
        <c:axId val="117245056"/>
        <c:scaling>
          <c:orientation val="minMax"/>
        </c:scaling>
        <c:axPos val="b"/>
        <c:majorGridlines>
          <c:spPr>
            <a:ln w="9525" cap="flat" cmpd="sng" algn="ctr">
              <a:solidFill>
                <a:schemeClr val="lt1">
                  <a:lumMod val="95000"/>
                  <a:alpha val="1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09783680"/>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0.67544</cdr:x>
      <cdr:y>0.36508</cdr:y>
    </cdr:from>
    <cdr:to>
      <cdr:x>0.85088</cdr:x>
      <cdr:y>0.54433</cdr:y>
    </cdr:to>
    <cdr:sp macro="" textlink="">
      <cdr:nvSpPr>
        <cdr:cNvPr id="2" name="TextBox 3"/>
        <cdr:cNvSpPr txBox="1"/>
      </cdr:nvSpPr>
      <cdr:spPr>
        <a:xfrm xmlns:a="http://schemas.openxmlformats.org/drawingml/2006/main">
          <a:off x="5867412" y="1752603"/>
          <a:ext cx="1524012" cy="860492"/>
        </a:xfrm>
        <a:prstGeom xmlns:a="http://schemas.openxmlformats.org/drawingml/2006/main" prst="rect">
          <a:avLst/>
        </a:prstGeom>
        <a:ln xmlns:a="http://schemas.openxmlformats.org/drawingml/2006/main" w="22225">
          <a:solidFill>
            <a:schemeClr val="tx1"/>
          </a:solidFill>
        </a:ln>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xmlns:a="http://schemas.openxmlformats.org/drawingml/2006/main">
          <a:pPr algn="ctr" rtl="0" fontAlgn="base">
            <a:spcBef>
              <a:spcPct val="0"/>
            </a:spcBef>
            <a:spcAft>
              <a:spcPct val="0"/>
            </a:spcAft>
          </a:pPr>
          <a:r>
            <a:rPr lang="en-US" sz="1600" b="0" i="0" kern="1200" dirty="0" smtClean="0">
              <a:solidFill>
                <a:schemeClr val="dk1"/>
              </a:solidFill>
              <a:latin typeface="Cambria Math" panose="02040503050406030204" pitchFamily="18" charset="0"/>
              <a:ea typeface="+mn-ea"/>
              <a:cs typeface="+mn-cs"/>
            </a:rPr>
            <a:t>𝑁 ̂</a:t>
          </a:r>
          <a:r>
            <a:rPr lang="en-US" sz="1600" i="0" kern="1200" dirty="0" smtClean="0">
              <a:solidFill>
                <a:schemeClr val="dk1"/>
              </a:solidFill>
              <a:latin typeface="Cambria Math" panose="02040503050406030204" pitchFamily="18" charset="0"/>
              <a:ea typeface="+mn-ea"/>
              <a:cs typeface="+mn-cs"/>
            </a:rPr>
            <a:t>=[123,656]</a:t>
          </a:r>
          <a:endParaRPr lang="en-US" sz="1600" i="1" kern="1200" dirty="0" smtClean="0">
            <a:solidFill>
              <a:schemeClr val="dk1"/>
            </a:solidFill>
            <a:latin typeface="Cambria Math" panose="02040503050406030204" pitchFamily="18" charset="0"/>
            <a:ea typeface="+mn-ea"/>
            <a:cs typeface="+mn-cs"/>
          </a:endParaRPr>
        </a:p>
        <a:p xmlns:a="http://schemas.openxmlformats.org/drawingml/2006/main">
          <a:pPr algn="ctr" rtl="0" fontAlgn="base">
            <a:spcBef>
              <a:spcPct val="0"/>
            </a:spcBef>
            <a:spcAft>
              <a:spcPct val="0"/>
            </a:spcAft>
          </a:pPr>
          <a:r>
            <a:rPr lang="en-US" sz="1600" kern="1200" dirty="0" smtClean="0">
              <a:solidFill>
                <a:schemeClr val="dk1"/>
              </a:solidFill>
              <a:latin typeface="Cambria Math" panose="02040503050406030204" pitchFamily="18" charset="0"/>
              <a:ea typeface="+mn-ea"/>
              <a:cs typeface="+mn-cs"/>
            </a:rPr>
            <a:t>95% </a:t>
          </a:r>
        </a:p>
        <a:p xmlns:a="http://schemas.openxmlformats.org/drawingml/2006/main">
          <a:pPr algn="ctr" rtl="0" fontAlgn="base">
            <a:spcBef>
              <a:spcPct val="0"/>
            </a:spcBef>
            <a:spcAft>
              <a:spcPct val="0"/>
            </a:spcAft>
          </a:pPr>
          <a:r>
            <a:rPr lang="en-US" sz="1600" kern="1200" dirty="0" smtClean="0">
              <a:solidFill>
                <a:schemeClr val="dk1"/>
              </a:solidFill>
              <a:latin typeface="Cambria Math" panose="02040503050406030204" pitchFamily="18" charset="0"/>
              <a:ea typeface="+mn-ea"/>
              <a:cs typeface="+mn-cs"/>
            </a:rPr>
            <a:t>Actual = 275</a:t>
          </a:r>
          <a:endParaRPr lang="en-US" sz="1600" kern="1200" dirty="0">
            <a:solidFill>
              <a:schemeClr val="dk1"/>
            </a:solidFill>
            <a:latin typeface="Cambria Math" panose="02040503050406030204" pitchFamily="18" charset="0"/>
            <a:ea typeface="+mn-ea"/>
            <a:cs typeface="+mn-cs"/>
          </a:endParaRPr>
        </a:p>
      </cdr:txBody>
    </cdr:sp>
  </cdr:relSizeAnchor>
  <cdr:relSizeAnchor xmlns:cdr="http://schemas.openxmlformats.org/drawingml/2006/chartDrawing">
    <cdr:from>
      <cdr:x>0.76316</cdr:x>
      <cdr:y>0.26984</cdr:y>
    </cdr:from>
    <cdr:to>
      <cdr:x>0.87719</cdr:x>
      <cdr:y>0.36508</cdr:y>
    </cdr:to>
    <cdr:cxnSp macro="">
      <cdr:nvCxnSpPr>
        <cdr:cNvPr id="4" name="Straight Arrow Connector 3"/>
        <cdr:cNvCxnSpPr>
          <a:stCxn xmlns:a="http://schemas.openxmlformats.org/drawingml/2006/main" id="2" idx="0"/>
        </cdr:cNvCxnSpPr>
      </cdr:nvCxnSpPr>
      <cdr:spPr>
        <a:xfrm xmlns:a="http://schemas.openxmlformats.org/drawingml/2006/main" flipV="1">
          <a:off x="6629418" y="1295395"/>
          <a:ext cx="990556" cy="45720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E103D-F3DE-4F77-ACF9-87C3F07E6C26}"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83FA7-9B6C-4373-A99E-A155655216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fit obtained for security problems reported for fedora 15 release using the delayed S-shaped SRGM by Yamada. The fit was obtained using the CASRE tool. Note that the vertical axis is logarithmic. Input data</a:t>
            </a:r>
            <a:r>
              <a:rPr lang="en-US" baseline="0" dirty="0" smtClean="0"/>
              <a:t> were unique problem reports for fedora 15 through 18. By unique we mean that only problems whose status were “closed” and resolution was either ”current or next” release or errata were considered as they satisfy the independent failures assumption of the model. </a:t>
            </a:r>
          </a:p>
          <a:p>
            <a:endParaRPr lang="en-US" baseline="0" dirty="0" smtClean="0"/>
          </a:p>
          <a:p>
            <a:r>
              <a:rPr lang="en-US" baseline="0" dirty="0" smtClean="0"/>
              <a:t>The tool uses the first 22 weeks failure or problem information to estimate the unknown parameters of the model and projects the most likely total problems with 95% confidence for the 40</a:t>
            </a:r>
            <a:r>
              <a:rPr lang="en-US" baseline="30000" dirty="0" smtClean="0"/>
              <a:t>th</a:t>
            </a:r>
            <a:r>
              <a:rPr lang="en-US" baseline="0" dirty="0" smtClean="0"/>
              <a:t> week. At week 20 the actual cumulative number of security problems reported are 123. The model estimates there to be anywhere between 123 to 656 problems at the end of week 40. The total number of problems that were reported were 275. </a:t>
            </a:r>
          </a:p>
          <a:p>
            <a:endParaRPr lang="en-US" baseline="0" dirty="0" smtClean="0"/>
          </a:p>
          <a:p>
            <a:r>
              <a:rPr lang="en-US" baseline="0" dirty="0" smtClean="0"/>
              <a:t>This gives us an upper bound on the number of residual problems at the end of 40 weeks which is 656-123=533.</a:t>
            </a:r>
          </a:p>
          <a:p>
            <a:r>
              <a:rPr lang="en-US" baseline="0" dirty="0" smtClean="0"/>
              <a:t>This estimate of the residual or “yet to be found” security problems could be used to estimate the order of magnitude of additional attack cases that one may need to find the remaining security problems and subsequently improve the security reliability growth in the current or next release of fedora.</a:t>
            </a:r>
          </a:p>
        </p:txBody>
      </p:sp>
      <p:sp>
        <p:nvSpPr>
          <p:cNvPr id="4" name="Slide Number Placeholder 3"/>
          <p:cNvSpPr>
            <a:spLocks noGrp="1"/>
          </p:cNvSpPr>
          <p:nvPr>
            <p:ph type="sldNum" sz="quarter" idx="10"/>
          </p:nvPr>
        </p:nvSpPr>
        <p:spPr/>
        <p:txBody>
          <a:bodyPr/>
          <a:lstStyle/>
          <a:p>
            <a:fld id="{EE75E934-64A7-4397-92F5-2DEE9323C350}" type="slidenum">
              <a:rPr lang="en-US" smtClean="0"/>
              <a:pPr/>
              <a:t>13</a:t>
            </a:fld>
            <a:endParaRPr lang="en-US" dirty="0"/>
          </a:p>
        </p:txBody>
      </p:sp>
    </p:spTree>
    <p:extLst>
      <p:ext uri="{BB962C8B-B14F-4D97-AF65-F5344CB8AC3E}">
        <p14:creationId xmlns:p14="http://schemas.microsoft.com/office/powerpoint/2010/main" xmlns="" val="170110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8DEBE-5575-457A-B971-8F419BC8BFC2}" type="slidenum">
              <a:rPr lang="en-US" smtClean="0"/>
              <a:pPr/>
              <a:t>14</a:t>
            </a:fld>
            <a:endParaRPr lang="en-US" dirty="0"/>
          </a:p>
        </p:txBody>
      </p:sp>
    </p:spTree>
    <p:extLst>
      <p:ext uri="{BB962C8B-B14F-4D97-AF65-F5344CB8AC3E}">
        <p14:creationId xmlns:p14="http://schemas.microsoft.com/office/powerpoint/2010/main" xmlns="" val="396921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382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0"/>
    </mc:Choice>
    <mc:Fallback>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10/28/2014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10/28/2014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Security Metrics</a:t>
            </a:r>
            <a:endParaRPr lang="en-US" dirty="0"/>
          </a:p>
        </p:txBody>
      </p:sp>
      <p:sp>
        <p:nvSpPr>
          <p:cNvPr id="3" name="Subtitle 2"/>
          <p:cNvSpPr>
            <a:spLocks noGrp="1"/>
          </p:cNvSpPr>
          <p:nvPr>
            <p:ph type="subTitle" idx="1"/>
          </p:nvPr>
        </p:nvSpPr>
        <p:spPr>
          <a:xfrm>
            <a:off x="685800" y="1828800"/>
            <a:ext cx="7086600" cy="1499616"/>
          </a:xfrm>
        </p:spPr>
        <p:txBody>
          <a:bodyPr/>
          <a:lstStyle/>
          <a:p>
            <a:r>
              <a:rPr lang="en-US" b="1" dirty="0" smtClean="0"/>
              <a:t>Andy Meneely, Rochester Institute of Technology</a:t>
            </a:r>
          </a:p>
          <a:p>
            <a:endParaRPr lang="en-US" b="1" dirty="0" smtClean="0"/>
          </a:p>
          <a:p>
            <a:pPr lvl="0">
              <a:defRPr/>
            </a:pPr>
            <a:r>
              <a:rPr lang="en-US" dirty="0" smtClean="0"/>
              <a:t>Laurie Williams, </a:t>
            </a:r>
            <a:r>
              <a:rPr lang="en-US" dirty="0" err="1" smtClean="0"/>
              <a:t>Mladen</a:t>
            </a:r>
            <a:r>
              <a:rPr lang="en-US" dirty="0" smtClean="0"/>
              <a:t> </a:t>
            </a:r>
            <a:r>
              <a:rPr lang="en-US" dirty="0" err="1" smtClean="0"/>
              <a:t>Vouk</a:t>
            </a:r>
            <a:r>
              <a:rPr lang="en-US" dirty="0" smtClean="0"/>
              <a:t>, </a:t>
            </a:r>
            <a:r>
              <a:rPr lang="en-US" dirty="0" err="1" smtClean="0"/>
              <a:t>Huaiyu</a:t>
            </a:r>
            <a:r>
              <a:rPr lang="en-US" dirty="0" smtClean="0"/>
              <a:t> Dai</a:t>
            </a:r>
          </a:p>
          <a:p>
            <a:pPr lvl="0">
              <a:defRPr/>
            </a:pPr>
            <a:r>
              <a:rPr lang="en-US" dirty="0" smtClean="0"/>
              <a:t>North Carolina State University</a:t>
            </a:r>
          </a:p>
        </p:txBody>
      </p:sp>
      <p:sp>
        <p:nvSpPr>
          <p:cNvPr id="4" name="Subtitle 2"/>
          <p:cNvSpPr txBox="1">
            <a:spLocks/>
          </p:cNvSpPr>
          <p:nvPr/>
        </p:nvSpPr>
        <p:spPr>
          <a:xfrm>
            <a:off x="4343400" y="1981200"/>
            <a:ext cx="4495800" cy="1499616"/>
          </a:xfrm>
          <a:prstGeom prst="rect">
            <a:avLst/>
          </a:prstGeom>
        </p:spPr>
        <p:txBody>
          <a:bodyPr vert="horz" lIns="118872" tIns="0" rIns="45720" bIns="0" rtlCol="0" anchor="b">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21506" name="AutoShape 2" descr="data:image/jpeg;base64,/9j/4AAQSkZJRgABAQAAAQABAAD/2wCEAAkGBxQSEhQUExQUFRQXFxgXFxcYFxcdHRcWHRcYFxwcFxodHiggHRolHBwXITEhJSkrLi4uHB8zODMsNygtLisBCgoKDg0OGhAQGiwkHyQsLCwsLCwtLCwsLCwsLCwsLCwsLCwsLCwsLCwsLCwsLCwsLCwsLCwsLCwsLCwsLCwsLP/AABEIAPgAywMBEQACEQEDEQH/xAAcAAEAAgMBAQEAAAAAAAAAAAAAAQYEBQcCAwj/xABWEAABAwIBBgMSCAsHBAMAAAABAAIDBBEFBgcSITFBE1FUFBciMjVSU2FxcnORk7Gz0dLTJTNCVZKUobIVFiMmNkNidIGDtCRjgqKjwcM0RITwZMTh/8QAGwEBAAIDAQEAAAAAAAAAAAAAAAEEAwUGAgf/xAA6EQACAQEDBwoFBAIDAQAAAAAAAQIDBAUREhMhQVFxkRUxMjRSYaGx0eEWU3KBwQYiM/AUsiNi8ST/2gAMAwEAAhEDEQA/AO4oAgCAIAgCAIAgCAIAgCAIAgCAIAgCAIAgCAIAgCAIAgCAIAgCAIAgCAIAgCAIAgCAIAgCAIAgCAIAgCAIAgCAIAgCAIAgCAIAgCAIAgCAIAgCAIAgCAIAgCAIAgCAIAgCAIAgCAIAgMevrY4Y3yyuDI2DSc47AP8A3dvQHEMdzoVs9Q7mN7ootjGCON7iB8p2kxxueIagLDXrJEYmE7LjGuyz/VovcoMSPx3xrss/1WL3KDEOy3xrss/1WL3SDE+b8ucav8dOP/Gh9ygxH4+Yz2ab6tD7lBiT+PeNdmn+qw+5QYkfj3jXZp/qsPuUGIOXWNX+Nn/hSxe5QYkDLfG+zVH1WH3KDEkZbY32Wp+qxe5UkYj8c8b7LU/VYx/woTiBlrjQ18NU/wAaaP3KDEumbPOUZnCmrXgyOP5KYhrQ8k6mPDQAHdaQNezbbSgHVUJCAIAgCAIAgCAIAgPjV1LImOkkcGMYC5znGwaBrJJQHBMuMrpcWqGU9O1/A6doox00r+veN2q5APSi5NtdhBbKOOHJ+nGkGzYhMBpC+prd4B2iMce1xHEOhxVKmSbK77ulapN80Vzv8Lv8jHOdqfk8X0nrFn5bDccgUu2+CPJzt1HJ4vpPTPyJ5Apdt8EOe3Ucnh+k9M/IcgUu2/Ag526jsEP0npn5D4fpdt+BLc7VR2CHxvTPyDuCl234E89ufk8P0npn2R8P0u2+CHPbn5PD9J6Z97B8P0u2+CIOdufk8P0npn5E/D9LtvgiOe3Ucnh+k9M/IfD9LtvwHPbqOTw+N6Z+Q+H6XbfgRz26jsEPjf60z8ifh+j234GVhmdl5laJ4WCImznMLi5vbsdoG8Iq71oxVrgioN05PK1Y4YGrzlZBt0TX0Ia6Fw05Y2WIAOvhI7fI3lu7bsvaymmc1ODhJxksGjb5q84XDaNJVuvLshlcfjOJjz1/E75Ww9F00kHVEAQBAEAQBAEAQHznmaxrnvcGtaC5zibAAC5JO4WQHBM4GWcuJzNp6YP4DTAjYAdKd99TnDi61p2bTrsGiCzYXQQ4BT8LLoy4hK2zW7QwcQ4mDVpO2uIsO1jqVFHeX7BYJ2qeyK53+F3nPMRr5J5HSyuL3vNyT5hxAbANypt48529KlClBQgsEjGQyEXQHoIBdAEAJQEIAgCAgoSEAQFyyCy0dRO4OW7qZx1jaYydrmji42/xGvb7pzyH3GovK7VaVlw0TXj3P8P7bsnONkK1o5uobOgcOEkYzYwbeEjt8jeQOl2jVsuJ4nGzi4NxksGjf5sc4HDhtLVO/LDVHIf1o61x7J2/ld3bJB0xAEAQBAEAQHmSQNBc4gNAJJJsABrJJ3BAcGzkZdPxCTmWl0jT6QaA0HSqJL6tW3RvbRbvNidwAgsGCYXDgVPzTUhslfKCI479IN7QdwHyn/wF9+OpUUUXrDYZ2qeC0Jc72e5QMVxKSoldLK7Se46zuHEANzRuCptt6WdvRowowUILBIxEMpAQkkIQeghAUAgBSSQgJQEWQBAEJCEEISShBcsgctHUbuClu6mcdY2mIn5TR1vG3+I13B9055L7jUXndqtKy4aJrx7n+H9t31zjZDiIc20QBp3dG9rDcR31h8dv1Z26ul27Olup4nGyi4txawaLNmyy/wCaQ2mqnATjVG8/rgNx/vB/m27boQdIQkIAgCAICjZ5pHNwyTRJF5IwbEi4LtYPGDxIClZqaSGCkqsSewySwOcxguLNHBsddvE46di7cNm038zlkrEzWajnqsaeOGLwKtjWLS1UzppnaT3eJrdzWjc0es7SSqTeLxZ3tns9OhTVOmtC/uL7zAUGcICUIJaEDOk4Xm2gkp4Jn1To+FjY+xDAAXNDrAk91ZlSTSeJz1a+asK06caaeS2tepmSzNhTu1MrSXa7ACM9vYDdTmU+ZmN35WWmVLR9ygY7gctHMYpm2O0OHSvb1zTvH2jesMouLwZvLNaqdop5cH6ruZq3NUFlMiyElnyFyZbXyyRvkdGGM0wWgEnogN/dXuEMp4GtvK2yskFKKTxeBazm2o+XHxxete81HtGr5atHyvM1GWWQ0VHTCeOd8t3taLhtiDfXcdxeZ01FY4luwXpUtFbNSglob1lFssZuyEBNkIPQQgv+a3KSRkzaN3Rwyl2iCfi3aLnHR42mxu3jN+O+WlNp4GivmxQnTddaJLxXNp7ys5y8Ijo657IAWNLGygA9I4l3SHaAC244t2wWto5Nn6Fpjdjb7dEeZCT6oAgCAICiZ6epj/CxfeQMp+Q3UDEfCv8ARQLHV6LL12dap7yikqmd2QhIsgPQQg6nhOTOGtw6Grq2loLG6b+EltpOdojU07yRsCsQpRlFNnKW29LTStE4QloT0aF6DOTJC7DKPmc6UHCNbGei6RsUjR02vdvUVklFJHq5JyqWqpOXO02+KOXwTFjg9hLXNN2ubqII2EFYDp5RUk4y0pnVsnMoKfFY20texpmBuw30eEI3tIILX22tG3dxDPGUZ/tkcza7JWsE3Wsz/br14b9q2PV5/bHMnMFo9HmlrotPpSX1JBtuDgSL9rbZe8xD+tlLlm2drwXoau2TnZB9OqTMQ/uI5Ztna8F6FgyJlwkTubQSXmcw3F5j0ALSen1ajZeo04xeKK9ot9e0RUajxS08yXkcfxVo4ebwsn3yqZ3FFvNR3LyOu0kVIcFpjXaqdjI3E3k1OLtBvSdFtdZWowUoJM4+1WmpQttSdN4PFr+4lQzgYLRw09LNRts2Ykh2lIdJmiCNTzcbeIFYqkFHDA3F0W2vaJTVV44JakvIohWI3xIQglqEMs2brqlS98/0T16p9NGuvTqlTcvNHvPSfhF37vH53q8jh2d2pekZ3o8yEn1QBAEAQFEz09THeFi+8hDKhkKPgDEfCv8ARQLHV6LL12dap7yiOVM7xBCQhBIQHT8eN8mWd7D/AFDVcpdFHCXn1upvMDKAfAOG9+30cyx2jmW8vXD/ADy+n8ootPTOkdosaXmznWG2zRcm3aAJVc6qU4wWMngvU+bCRYg213BB2HcQoPT06GdNyYythr4uYcSDXadmtkdqDzuDj8mTicLXPEdtmnV1SOXvO6MjGrRWjWtm7u8txQ8vchZcOfpAmSmcegltradzZbag7iOw9rYLBzxsMx/VQ/u8v34kCNRinx83hZPvla9n0Sj/ABR3LyOj5R/oy3wdP6eNXKXRRxN5daqbzT5Xj4JwjwTfRMWKvqNp+n+nU3IoRWA6kID20IeWWbN31Rpu+d6KReqfSRrr06pU3LzR7z0asQd4CPzvCvI4c7rTdI3vR5kJPqgCAIAgKHnp6mO8LF95CGVLIXqBiPhZPRQLHV6LL12dap7yhKmd6AgJQgkKCDp+OD82WdyH+oartLoo4W8+t1N5g5Q9QcO79no5ljtHMt5euH+eX0/lGqzYD4Sg/meiesVLpo3N8dUn9vNFny9yFDy+oowC5p/LQtttsHEsG51iCWbwbjiOSpS1xNZdl7YYUq70apfh+vHu5YsB050XI3Ldjo+Y8Q0ZIXjQEj9YsdWjLf5P7W7fxjNTq4aGc7ed0ZWNWgtOuPp6cDb5LZAnD8U4aI6dK+GUNJPRRuLoyGO64WBs7tWOvWbRy+GBy7FPj5vCyffK159Fo/xR3LyOkZS/o0zwdP6eNXKXRRxF5daqb2afK8fBOEeCb6FixV9RtP0/057kUMrAdQEB6ahDLJm86o03fu9G9eqfSRrr06pU3LzR9s9I+ED+7x+eRXkcOzutN0je9HmQk+iAIAgCAoeerqY7wsX3kIZUshR8AYh4WT0UCx1eiy9dnWqe8oblTO8IuhJKEAIDp2Ou/Nlnch/qWq5S6KOFvTrdTeYmUI+AMO79no5ljr8y3l24esS+n8o1ObM/CVP/ADPQyLFS6aNze/U5/b/ZGVlblXNh2NVEkXRMdwPCRE9DIOBj8Thud5xqV04o2uNYHT4tCa7DiOF/Ww6gS+1yCPkyfY7bfXc16lLXE3t2Xs6WFKt0dT2e3kc1ewtJBBBBIIOogjUQQdhHEq51aaaxRfs3+XhptGnqSTBsY87Yu0eOP7vc2ZKdTJ0Pm8jSXndSrY1aS/drW33895SsSeDNMQQQZJCCDcEF5sR2ljNvRTVOOOxeR0nKb9GmeDpvTxq5S6KOHvLrVT6meKWfC6rDqCKqrYo3Qwx3aJ4muDuDa0hwdc3FtiTgpc4sduqWVtww07T4DAcB+cG/WYfZXjMLvL3L1p2R4e5IwLAeXt+sxeymYXeRy7af+vD3PTcBwHl7frMXqTMIcuWn/rw9zOwikwWmmZNHXM02EkaVRGRctLdYtxFTGik8TDXvWvWpunLDB93uUfOxiEU9aZIZI5WcAwaTHBwuC+4uN+zUsxq2d/h6VvcHmQk9oAgCAICh56epjvCxedAyp5Dj838Q8LJ6OBY6vRZeuzrVPeUMKmd2eUJCAlCDp2Mj82WW/uv6kK5S6KOFvXrdTf8Agx8oR8AYf38fo5l4r9EuXD1iX0vzRpM2g+E6buy+gkWGl00bu9upz+3+yNfncjccUqLBx1RbAewxq6cQaHJvGqigmE0GkHbHtIOjIzbovHFxHaL3BQHUaygpsciNRS/ka1o/Kwu1F3EHcfE2Qbdh2dDhqUsdK5zc3besrP8A8dTTDxW7u7uBzepp3Rvcx7S17SQ5pFiCNxVU6+E4zipReKZ8kPR1LKTXky3vKf08auUuijg7y61U3nEzC/c13iPdWUoE8zP6130SgMrCqVkkrY5puZ2F1jI5hcGHcXN0mkNvqJ3bTqBQk6a3MpJt5tjI8AdY8ooGB75y0vK4/Iu9tBgDmXlsRzXH5F3toRgdhYLADtIej0gCAIAgKHnq6mO8LF95CGVPIc/m/iHhZPRwLHV6LL12dap7yhKmd4EAKAkBAX3J/OO+lp4oBTtdwYtpGQi+snZom21ZI1nFYYGjtNzRr1ZVXPDHu9y05ZwTYjhtK+GIue98cpYCOhBifvda4BcAsk8ZwTSNbYJ07Ha6kZywSTWP3WzcVzITJSsgr4JZYHsjbwmk4uZqvE9o2OJ2kBeKcJKSxRfvG32arZZwhNNvDbtXcbvKPOQ+lqZYBTteIyBpGQi92tds0Txr3Ks1JrAp2S5o16Majnhj3d+81nPdk5KzyrvYXnPy2Fn4fh8x8Pcc92TkrPKu9hM/LYPh6HzHw9zPqaWmx2DhIrQ1kYFwfM/rozuda48YM4KqseZmCE6911Mmf7qb/ujY9q18GUo5B4hf/pnfwfF9nRrFkT2G45Vsfb8H6HSH4lLhmFQOdEDIwMjcxzrWJJ3i6z5ThBaDnlRhbbdNKWh4tMrnPcl5LH5R3srxn5bDYfD8PmPh7kx53JLi9My19dpDe2+1xtTPvYH+n4YaKj4e57y+yVjxKAYhQ9FJo3ewDXK0ajq7K21rbwLbgrEZKSxRzlehOjNwmsGjBzTZd8HoUVS7oCQ2B5+Qdgjcet3N4j0Oy1vRjOyIAgCAIAgCAICi56AfwY/bqliJ7Q0ra+1sQhlPzVVUNRRVWGuk4OaZz3sJGotLGN6HXrILCS3UbbN9vM45SwM9lrZmrGphjg8Sp43hMtLM6GZtnt1i2xzdzmne0+sbQqTi08Gd7Z7RCvTVSm9Hl3MwAoMwCA9IQHFQEWaiy8roY2RMkaGMaGNHBsPQgWFyRxL2qkksEzXVLqstSbnKOlvHnZ9ueNiHZm+Sj9S9Z2e08cjWTsviyu4niL6iV8spBe8guIAF7AN2DtALG3i8TYUaMaUFCHMjFuhlIKAysOxCSnkbJC8se3YR9oI2EHiOoong8UY6tGFWDhNYplh54uI9nHkovZXvOz2lDkex9nxfqYOMZX1dVHwU8ocwkG2gwaxs1tAKhzk+dmahd1noTy6ccHvZoV5LpKAs+QuVrqGXorugeRwjeI7NNo64DbxgdoW9wnkM1t43fG1Q0dJcz/D/ALoNznPyMY9pxCjs6N405mtsQQdfCstuO1w/xdcrieK0HEzg4ScZLBo3WavLnh2tpKh35Zo/JPcfjWgbCd8jR4xr2glSeTpSEhAEAQBAEB4mia9rmvaHNcCHNIBBBFiCDtBCA4PnEyBfh7+aqUu5n0g4EE6dO6+rohr0b7HbRqB3EiDfZP4/BjULaStIZWNF4pQANM21lu7S66PYQLjZ0PicFJFyx22pZZ5UObWtT/u0pGPYJLSTGKZtnDWCOle3c5p3jzbFTknF4M7azWqnaKanB+3czXKCwTpIMCQUIIuhIKAhASgIQkIQEJCEEISEBN0IL1m5yx5ldzPOf7O86if1Tjv7w7xu28ayU6mTofMaW9ruz6zlNfuXivXZw2GNnIyMNFIKuluIC4O6H9RJe40SNjCbaJ3HVxK4mce0dAzcZbNr4+DlIFUwXcNgkbs02jxXG49ohCS6IAgCAIAgCA8yRhwLXAFpBBBFwQdRBG8IDhmcjN86jcaqkDjT30nNbfSpztuCNegDsO1vc1gQbbJjKSHFoRQ15AqR8TNqBebbRuEnG3Y4eIeJwUlpLVktdSzVMuH3WpopuUeBS0UpimHba4dK9vG0/wC25U3FxeDO3stqp2mGXD7rWjWFQWRdAL9xQC7YRm0q54myF0cOlrDX6WlbcSANV+LbxrLGlJrE01e+rPSm4pOWGtYYGXzpans8H+p6l6zEjF8QUexLwJGaWp7PB4n+pMxIfEFHsS8Bzpans8Hif6kzEh8QUew/AnnSVHZ4fE/1JmJD4go9h+BqMpM39RRx8KSyVg6cs0rs7bgR0vb3b14nTcViy1ZL2o2ieQsU9WOsqRC8G0IQkID0ChBLSoIZ0nN3lWxzOYKuzo3jQjL9YsdXBPvuOxvi4lnpVMP2s5y97txxr0l9S/Prx2lXyywF+EVkb4JCGuJkgdfomaJAc13GBpAa+mBsd6tHMnb8msSNTSwTuAa6SNriBewJGu19yEmzQBAEAQBAEBDmgix1g7QgOJZy83hpi6qo2ngL6Ukbb3hO3SZbXwf3O96UQZ2SuUsOKwigxAjhv1M2oF7rate6T7HDt7fE4KSwZZstqqWeeXD7rUw7NJUX+Pht3HrBmJHRL9QUuw/AnnS1HKIfE9MxIcv0uw/A2eDZEwYbpVddIx/B62AA6IduNjrc++wbtvFaVTUNMitXvOrbMKFni1jz7fZbf7jT8qctZ6uXSa+SGJupjGPLTbjeWkXcfEN28nFObkzbWO7KVCGDSk9bax4Y6jS/hmo5RP5WT2l507S3/jUexHgvQfhqp5RP5aT1pp2k/wCNR7EeCH4aqOUT+Vk9pNO0j/Go9iPBeh5OLT9nm8q/1piyVZ6XYXBFnyLy7kpX8HUF8tO869IlzoydpbfWW8bfF2/cKjjz8xrrwuqFeOVSSU19k9/4fHusOKZtYqlwnopmMhkGlo2Lmi/YyDqb+ydn2D26KemL0FCjfVSis3aItyX2f37+/WVTK/Ih9BGyR0rJNN+hZrSLdCXX1ntLxODjzmzsN5xtc3BRawWPOVReDaBAeghBlYb8dF37PvBEYa38ctz8i95+enou9n88K2CPnbL9m+6m0ngW+ZCSwoAgCAIDzJIGi7iAOMmyA+XNkfZGfSHrQEc3R9kZ9JvrQEGui7JH9JvrQHH8uM3QMvC4e6Itcbuh4RjeDdtvGSQND9ncdmrU0RgV38SMS42fWovbQaTVY7hNVSBnDusH3DdGdr9Yte+i42270Bf8eN8n6Anbps+5MsFfo/c3lw9Yf0vzRS8Ao2zVMET76MkrGOsbGxIBseNV4rF4HT2mo6dGc486TZ0HF8k8HpXiOoqpIn6IeGukbfRJIB+L2XB8SsZiPecvy9adkeD9TCOE4By53lR7tTmI945dtOyPD3H4JwHlz/KD3ajMR7xy7adkeD9TOwfJXBqqTg4KmSV4aXaIk16IIBPSDeR41OYiHftq/wCvD3OaVsQbLI0bGvc0dwOICqnWU5OUIt60jpdr5MP7x/8AVFW6XRRxd8dcn9v9UavKcfAeF9xnonLxX1by5cH80/p/KKAVXOsCAAoQZeHH8rH4Rn3ghirdCW5+Rfs+/T0Xcn88K2CPnTL7m/6m0ngWoSWBAEAQBAUbPOB+C5L9ki9I1AzkGS2QdTiEb5afgA1jzGeEc5pvotdqAYRazh9qk8m7GZyv46Tyj/dKCdJJzOV/XUnlJPdINI5zdd11H5ST3SAc5qu66j8pJ7pAYGP5tKuip31ErqcsZo6QY95d0T2sFgYwNp4xqQFqxv8AR+g79n3Zlgr8xu7i6w/pfmiqZIn+3Unh4vvhV4dJHSW7q1T6X5Gyz6asQYf/AIsfpJ1fRwBs6fMo5zGu5uaNJoNuZjquL7eGQYES5kntDnc3NsAT/wBMdw8MgwK1mkxqGlrTLUSNjjNO9oLr9MXxEDUDuB8SMIuE7Mn3Oc51U67iXHopdpJJ+QsOZibaN9WmKSTWjuPtlDlJhjcKmpKWoDugIY0iQkkyaZ1lo3krJGOSsEa+0V516jqT53/4YGVB+A8L7jPROWGvqNz+n/5p/T+Uc/Vc6wICQhBkUfTs79v3ghjqdF7n5HQM+/TUXcn88K2CPnLL5m96m0ngWoSWFAEAQBAUbPP1Ll8JF6RqEMqua+pdHg2IvY4te18jmkbQRTxkFeKrwi2WrFCM7RCMlinJFbOWddyqXxj1Kply2nZq7bL8tHk5Y1x/7qb6X/4mXLaTydZflo8nK2t5XP8ATKZctpPJ9l+XHgQcqq3ldR5R3rTLltH+DZvlx4F2xSqfLk058j3PeXC7nEkm1YALk69gAVmi246Tkb1pxhapRgsFo5tyMXGx+b1D37PNKvNfo/ctXF1l/S/NFQyWP9tpP3iH0jVXj0kdLbF/89T6ZeTNpn2Pwg391j9JOr6Pn7O5Yb8VH3jfuhCT1XfFv7x3mKA/LeS+Ts2IS8BAYw8RmS8ji0aLSxp1hrjfogpPJauc3iPXUnlZPdKCcDDxjNhW0sEk8rqfQjGk4NkeSRcDUDGBe540xILLlL1Cwv8Awejeq9o1bzoP0/8AzS+n8ooBVc6wkICQhB96Lp2d837wQx1Oi9zOhZ+B0VF3J/PCtgj5yy95veptJ4JqElhQBAEAQFGzz9S5fCRekagZUc2w+BMT7s39MxY63Qe4tXf1mn9S8yguVM79EFCRdASEIOl1H6MO7v8A91WqHQOJvjrk/t/qj441+j1D37PNKor9H7me4usv6X5op+Sv/W0n7xD6Rqrx50dNbOr1Ppl5M3me+hlkxBhZFK8czMF2sc4X4SbVcDar6PnzNM3LDHGgASVQAAAHMseoDVb4lBiHZZY3rBkqSCLEcyx6xs7CgxNrmRw+WPEXF8UrG8zSC72OaL6cNhcjiujCMfFcp6xs8zRVTgCWQAB51APIA7io5csec7mhYbM6cW6ceZau4uc1W+XJyWSV7nvLJLucbk2qCBc9wAKzRbcdJy960407VKMFgtGhbkaXKMfAWGd1vo5F4tGreXrg/nl9P5RQFXOsAQHoIQfaj+MZ37fvBDHU6D3PyOh599tF/P8A+FbA+cl6ze9TaTwTUJLCgCAIAgKPnm6ly9/F6RqBlPzadRcU/m/0zVjrdB7i1YOs0/qXmiglUz6AEAQEoQdYw3C5KrJ0QQgOkeTogkAaqsuOs6tgKtUOhxOJvnrk/t/qj45V4XLBgdNE9vRxPZwmj0QaPymskbtY19tRX6JluOSVp07H+DnGG1vAzRSgaXByMkAJtfRcHWJ/htVZPB4nWVaWcpyg9GKa4nQOe7JyVnlHeys2flsNF8Pw+Y+HuOe7LyWPyjvZTPy2E/D8PmPh7jnuy8mj8o72Uz8tg+H4fMfD3I57svJo/KO9lM/LYPh6HzHwXqc7rKnhJHvtbTe59uLScTa/8VhN/ThkQUdiS4HWsHwiWfJ/gGNtLIx+iH9De87ng69xbrBVuisIHFXvJStc8Hs8kajLfDn02D0EMoAkje1rgDcX4OTYVjtHMt5buD+eX0/lHNCsB1pIQEoQZFEPyjO/b94IY6nQe5+R0LPztov/ACP+FbBHzll5zdn4NpPBD/cISWJAEAQBAUnPJ1Km7+H0zEIZTc2nUbFP5v8ATtWOr0HuLdg6zT+peZQlTO/IQklCCbIDd4blXWQRtiincyNt7NDWG13Fx1lt9pJUqclzMp1bBZqs3OcMW9/qWPJjOPKx5ZWEzwv1Odot0mX1bAAHN4xt4uI+4VWulpNfbLmpyjlUP2yXB+j7zLykzeiXRqMOLHxSa+D0gA2++NxNtH9k6x9g9SpY6Ycxisl75vGlasU1rw8+/v1miObnEOwt8rH7S8Zqewu8sWTteD9COdxiHYW+Vj9pTmpbByzY+0+DHO4xDsLfKx+0mansHLNk7Xgxzt8Q7CzysfrTNT2Dlmx9p8GWHJjIJtNpVWJFjWRaxGXBze+eRqOvY0bT4l6jTw0zKFsvWVfCjZMW3r1/b8s1OUuceoml/sz3QQt1NADdJ37Trg27g2LzKrJvRoLVkuajTh/yrKk+C7kVvFcoampaGTzPkaDpAOtqdYi+ocRPjXhyb52bGjY6FF5VOKT5jVKCySgJQgysPB4SMAXJe2wAuSdIWsEMVXoS3PyOgZ+f+y/n/wDCtgj50y75ueplJ4P/AHKElkQBAEAQGkyzwHm+jlp9PQLtEtda4DmuDxcdaSACgOH5L5QVOC1b4pmO4MuAmh80kZ2XtsOxw1HcQIRYstclYzGK+gIfTPGk9rf1fG5o3Mvtbtab7ulq1aeGlHV3VemcSo1X+7U9vc+/z389DssJvyEJCEEhAAUBtcJyiqaYFsEz42k3LRYi/HYg2Pc2qVJrmZWr2OhWadSKbM78ecQ5U/6Mfsqcue0w8l2T5a8fUg5dYhyp/wBGP2Uy57RyXZPlrx9QcusQ5U/xM9lMue0cl2T5a8fUj8ecQ5U/xM9lMuW0cl2T5a8fUwMVyhqalobPM+RrTcA2tfjsAAT3VDk3zsz0bHQoNunFJmsJUFkhAEBKA9saSQACSdQA3k7ABvPaUHl6Fizq+TGAw4VAa6uIEtuhbtMdxqa0b5XbO1rGy5NqlTw0vnORvS83Weapv9nn7f8Au6i1lTV47WgNFh8huvQgivrc47zsudpNgNwGc0h3fAcMFLTxQNcXCNgbpHabb+1r3ISZ6AIAgCAICqZf5Fx4lDuZUMB4KT7dB9tZYfGDrG8EDkeR2U8+D1L4KhjuBLrTQnaw6ujZuJtY8ThbtFCE8Dd5b5JMawVtCQ+lkGmQ3WI7/Kb/AHfa+Se1sqVKeTpXN5HW3VemdSpVX+7U9vv57yjFYjehALoCQUBCAFAQUJBQBAEBCAICUBKEHVMjMmoqCE19fZjmjSY136sHUCRvldewbtFxvOqxSp4aWcpe155xujSf7db2+3nuKTjmL1ON1jY42nRuRDFfUxm98hF9drXdu1AX32DQHacjsl4sPgEcfRPNjJIRYvd/s0a7N3dskkiTfIAgCAIAgCAICm5xMh2YhHps0WVTB0DzqDxt4OT9k67H5J17CQRBy3IbKyXC53U1U13M5cWzROFzE7YXNG8cYGpw1i+8yU8Da5d5INhAq6Sz6SSzuhNxHpbCDvjN9R3bOJU6lPJ0rmOuuu88+s1Uf79Xf7+ZSLhYzd4MaQQnAX7igjAA9tSSLjjQC/cQEXQC4QEXCYgm4TEEAqMUCbjteNMUDp+QmSbII+b66zGMGnG1+xoGsPeOu61vc32tnpUsf3SOYva9McaNF73+F+SqZWZRz4zVMhga7g9K0MW9xtrkk3XtfbqaL9sm0c4ddyGyQjw6Gws6Z9jLJxnrW8TBu49Z3oCzIAgCAIAgCAIAgCApOcfIRuIR8JEA2qYOhdsEjR8h58zt3cJQg5nkdlrJhvC01RE6WDog6F1g6N/ygA7VonXdp1bxvuaJjJxeKLC3OfQDZhtv8MHqXnIWxGb/ACavbfFnoZ1KH5vPih9SZK2EZ+p2nxYOdSi+b/sh9SZK2DP1O0+LI561F83/AGQ+pMlbCM/U7T4sc9ai+b/RepMlbBn6nafFkc9ij+b/AEXqTJWwZ+p2nxHPZpPm/wBF7KnJWwZ+p2nxZ557dJ83/bF7KZK2DPVO0+I57tL83/bH7KZK2EZ6fafEnnuU3zf/AJo/YTJWwZ6fafElmd2m+b/80fspkrYM7Pa+J6Gd6n5AfpR+ymSthGdltZV8rsr6jF5Y4Yo3NjJAjgabl8nXPOoG2viDRcnjEng6zm+yKZh0V3WfUvH5R42NG3Qj/ZB37XHWdwAktyAIAgCAIAgCAIAgCAICv43kXRVknCzwB8lg0uD5GXA2aWg4XO6512QYGv52GF8mPlqj3iEYDnYYXyY+WqPeIMBzscL5N/rT+8QYEjNjhfJf9af3iE4EjNphnJR5Wb20GB552OF8m/1p/eIRgQM1+F8mPlqj3iDAnnYYXyX/AFp/eIMCRmywvko8rN7aE4HsZtsM5K3ykvtoMBzt8M5K36cvtoMCedxhvJW/Tl9tBgbDBck6OkeZKeBkbyNHSu4nR2kAuJtewvbbYIDdoAgCAIAgCAIAgCAIAgCAIAgCAIAgCAIAgCAIAgCAIAgCAIAgCAIAgCAIAgCAIAgCAIAgCAIAgCAIAgCAIAgCAIAgCAIAgCAID//Z"/>
          <p:cNvSpPr>
            <a:spLocks noChangeAspect="1" noChangeArrowheads="1"/>
          </p:cNvSpPr>
          <p:nvPr/>
        </p:nvSpPr>
        <p:spPr bwMode="auto">
          <a:xfrm>
            <a:off x="155575" y="-2560638"/>
            <a:ext cx="436245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ttp://www.rit.edu/upub/logo-images/tiger_walking_rit_color.jpg"/>
          <p:cNvPicPr>
            <a:picLocks noChangeAspect="1" noChangeArrowheads="1"/>
          </p:cNvPicPr>
          <p:nvPr/>
        </p:nvPicPr>
        <p:blipFill>
          <a:blip r:embed="rId2" cstate="print"/>
          <a:srcRect/>
          <a:stretch>
            <a:fillRect/>
          </a:stretch>
        </p:blipFill>
        <p:spPr bwMode="auto">
          <a:xfrm>
            <a:off x="6781800" y="5162062"/>
            <a:ext cx="2362200" cy="1695938"/>
          </a:xfrm>
          <a:prstGeom prst="rect">
            <a:avLst/>
          </a:prstGeom>
          <a:noFill/>
        </p:spPr>
      </p:pic>
      <p:pic>
        <p:nvPicPr>
          <p:cNvPr id="8" name="Picture 4" descr="http://www4.ncsu.edu/%7Eschhabr/images/NCSU.gif"/>
          <p:cNvPicPr>
            <a:picLocks noChangeAspect="1" noChangeArrowheads="1"/>
          </p:cNvPicPr>
          <p:nvPr/>
        </p:nvPicPr>
        <p:blipFill>
          <a:blip r:embed="rId3" cstate="print"/>
          <a:srcRect/>
          <a:stretch>
            <a:fillRect/>
          </a:stretch>
        </p:blipFill>
        <p:spPr bwMode="auto">
          <a:xfrm>
            <a:off x="5257800" y="5029200"/>
            <a:ext cx="1495697" cy="1828800"/>
          </a:xfrm>
          <a:prstGeom prst="rect">
            <a:avLst/>
          </a:prstGeom>
          <a:noFill/>
        </p:spPr>
      </p:pic>
      <p:grpSp>
        <p:nvGrpSpPr>
          <p:cNvPr id="9" name="Group 8"/>
          <p:cNvGrpSpPr/>
          <p:nvPr/>
        </p:nvGrpSpPr>
        <p:grpSpPr>
          <a:xfrm>
            <a:off x="152400" y="5562600"/>
            <a:ext cx="5193829" cy="914400"/>
            <a:chOff x="533400" y="5943600"/>
            <a:chExt cx="4038600" cy="711016"/>
          </a:xfrm>
        </p:grpSpPr>
        <p:pic>
          <p:nvPicPr>
            <p:cNvPr id="10" name="Picture 9" descr="nsa_logo.jpg"/>
            <p:cNvPicPr>
              <a:picLocks noChangeAspect="1"/>
            </p:cNvPicPr>
            <p:nvPr/>
          </p:nvPicPr>
          <p:blipFill>
            <a:blip r:embed="rId4" cstate="print"/>
            <a:stretch>
              <a:fillRect/>
            </a:stretch>
          </p:blipFill>
          <p:spPr>
            <a:xfrm>
              <a:off x="3886200" y="5943600"/>
              <a:ext cx="685800" cy="685800"/>
            </a:xfrm>
            <a:prstGeom prst="rect">
              <a:avLst/>
            </a:prstGeom>
          </p:spPr>
        </p:pic>
        <p:sp>
          <p:nvSpPr>
            <p:cNvPr id="11" name="TextBox 10"/>
            <p:cNvSpPr txBox="1"/>
            <p:nvPr/>
          </p:nvSpPr>
          <p:spPr>
            <a:xfrm>
              <a:off x="1600200" y="5943600"/>
              <a:ext cx="2377574" cy="646164"/>
            </a:xfrm>
            <a:prstGeom prst="rect">
              <a:avLst/>
            </a:prstGeom>
            <a:noFill/>
          </p:spPr>
          <p:txBody>
            <a:bodyPr wrap="square" rtlCol="0">
              <a:spAutoFit/>
            </a:bodyPr>
            <a:lstStyle/>
            <a:p>
              <a:r>
                <a:rPr lang="en-US" sz="2400" b="1" dirty="0" smtClean="0">
                  <a:latin typeface="Arial" pitchFamily="34" charset="0"/>
                  <a:cs typeface="Arial" pitchFamily="34" charset="0"/>
                </a:rPr>
                <a:t>Science of Security </a:t>
              </a:r>
            </a:p>
            <a:p>
              <a:pPr algn="ctr"/>
              <a:r>
                <a:rPr lang="en-US" sz="2400" b="1" dirty="0" smtClean="0">
                  <a:latin typeface="Arial" pitchFamily="34" charset="0"/>
                  <a:cs typeface="Arial" pitchFamily="34" charset="0"/>
                </a:rPr>
                <a:t>Lablet</a:t>
              </a:r>
              <a:endParaRPr lang="en-US" sz="2400" b="1" dirty="0">
                <a:latin typeface="Arial" pitchFamily="34" charset="0"/>
                <a:cs typeface="Arial" pitchFamily="34" charset="0"/>
              </a:endParaRPr>
            </a:p>
          </p:txBody>
        </p:sp>
        <p:pic>
          <p:nvPicPr>
            <p:cNvPr id="12" name="Picture 11" descr="SoS_logo2.png"/>
            <p:cNvPicPr>
              <a:picLocks noChangeAspect="1"/>
            </p:cNvPicPr>
            <p:nvPr/>
          </p:nvPicPr>
          <p:blipFill>
            <a:blip r:embed="rId5" cstate="print"/>
            <a:stretch>
              <a:fillRect/>
            </a:stretch>
          </p:blipFill>
          <p:spPr>
            <a:xfrm>
              <a:off x="533400" y="5943600"/>
              <a:ext cx="1066524" cy="711016"/>
            </a:xfrm>
            <a:prstGeom prst="rect">
              <a:avLst/>
            </a:prstGeom>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0"/>
            <a:ext cx="8458200" cy="990600"/>
          </a:xfrm>
        </p:spPr>
        <p:txBody>
          <a:bodyPr/>
          <a:lstStyle/>
          <a:p>
            <a:r>
              <a:rPr lang="en-US" dirty="0" smtClean="0"/>
              <a:t>Implication (2) - Windows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1016169449"/>
              </p:ext>
            </p:extLst>
          </p:nvPr>
        </p:nvGraphicFramePr>
        <p:xfrm>
          <a:off x="623887" y="838200"/>
          <a:ext cx="4086225" cy="2928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3520792252"/>
              </p:ext>
            </p:extLst>
          </p:nvPr>
        </p:nvGraphicFramePr>
        <p:xfrm>
          <a:off x="685800" y="3352800"/>
          <a:ext cx="3933825"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 val="3211841809"/>
              </p:ext>
            </p:extLst>
          </p:nvPr>
        </p:nvGraphicFramePr>
        <p:xfrm>
          <a:off x="4800600" y="1066800"/>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xmlns="" val="1603036850"/>
              </p:ext>
            </p:extLst>
          </p:nvPr>
        </p:nvGraphicFramePr>
        <p:xfrm>
          <a:off x="4724400" y="3429000"/>
          <a:ext cx="4170218" cy="243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93417210"/>
              </p:ext>
            </p:extLst>
          </p:nvPr>
        </p:nvGraphicFramePr>
        <p:xfrm>
          <a:off x="4876800" y="5787913"/>
          <a:ext cx="1587500" cy="903372"/>
        </p:xfrm>
        <a:graphic>
          <a:graphicData uri="http://schemas.openxmlformats.org/drawingml/2006/table">
            <a:tbl>
              <a:tblPr>
                <a:tableStyleId>{5C22544A-7EE6-4342-B048-85BDC9FD1C3A}</a:tableStyleId>
              </a:tblPr>
              <a:tblGrid>
                <a:gridCol w="952500"/>
                <a:gridCol w="635000"/>
              </a:tblGrid>
              <a:tr h="210904">
                <a:tc>
                  <a:txBody>
                    <a:bodyPr/>
                    <a:lstStyle/>
                    <a:p>
                      <a:pPr algn="l" fontAlgn="b"/>
                      <a:r>
                        <a:rPr lang="en-US" sz="1100" u="none" strike="noStrike" dirty="0">
                          <a:effectLst/>
                        </a:rPr>
                        <a:t>Windows 7</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22-Oct-09</a:t>
                      </a:r>
                      <a:endParaRPr lang="en-US" sz="1100" b="0" i="0" u="none" strike="noStrike">
                        <a:solidFill>
                          <a:srgbClr val="000000"/>
                        </a:solidFill>
                        <a:effectLst/>
                        <a:latin typeface="Calibri"/>
                      </a:endParaRPr>
                    </a:p>
                  </a:txBody>
                  <a:tcPr marL="9525" marR="9525" marT="9525" marB="0" anchor="b"/>
                </a:tc>
              </a:tr>
              <a:tr h="215675">
                <a:tc>
                  <a:txBody>
                    <a:bodyPr/>
                    <a:lstStyle/>
                    <a:p>
                      <a:pPr algn="l" fontAlgn="b"/>
                      <a:r>
                        <a:rPr lang="en-US" sz="1100" u="none" strike="noStrike" dirty="0">
                          <a:effectLst/>
                        </a:rPr>
                        <a:t>Windows 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26-Oct-12</a:t>
                      </a:r>
                      <a:endParaRPr lang="en-US" sz="1100" b="0" i="0" u="none" strike="noStrike">
                        <a:solidFill>
                          <a:srgbClr val="000000"/>
                        </a:solidFill>
                        <a:effectLst/>
                        <a:latin typeface="Calibri"/>
                      </a:endParaRPr>
                    </a:p>
                  </a:txBody>
                  <a:tcPr marL="9525" marR="9525" marT="9525" marB="0" anchor="b"/>
                </a:tc>
              </a:tr>
              <a:tr h="299628">
                <a:tc>
                  <a:txBody>
                    <a:bodyPr/>
                    <a:lstStyle/>
                    <a:p>
                      <a:pPr algn="l" fontAlgn="b"/>
                      <a:r>
                        <a:rPr lang="en-US" sz="1100" u="none" strike="noStrike">
                          <a:effectLst/>
                        </a:rPr>
                        <a:t>Windows RT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26-Oct-12</a:t>
                      </a:r>
                      <a:endParaRPr lang="en-US" sz="1100" b="0" i="0" u="none" strike="noStrike">
                        <a:solidFill>
                          <a:srgbClr val="000000"/>
                        </a:solidFill>
                        <a:effectLst/>
                        <a:latin typeface="Calibri"/>
                      </a:endParaRPr>
                    </a:p>
                  </a:txBody>
                  <a:tcPr marL="9525" marR="9525" marT="9525" marB="0" anchor="b"/>
                </a:tc>
              </a:tr>
              <a:tr h="0">
                <a:tc>
                  <a:txBody>
                    <a:bodyPr/>
                    <a:lstStyle/>
                    <a:p>
                      <a:pPr algn="l" fontAlgn="b"/>
                      <a:r>
                        <a:rPr lang="en-US" sz="1100" u="none" strike="noStrike" dirty="0" smtClean="0">
                          <a:effectLst/>
                        </a:rPr>
                        <a:t>Win</a:t>
                      </a:r>
                      <a:r>
                        <a:rPr lang="en-US" sz="1100" u="none" strike="noStrike" baseline="0" dirty="0" smtClean="0">
                          <a:effectLst/>
                        </a:rPr>
                        <a:t> V</a:t>
                      </a:r>
                      <a:r>
                        <a:rPr lang="en-US" sz="1100" u="none" strike="noStrike" dirty="0" smtClean="0">
                          <a:effectLst/>
                        </a:rPr>
                        <a:t>ista</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30-Jan-07</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10" name="TextBox 9"/>
          <p:cNvSpPr txBox="1"/>
          <p:nvPr/>
        </p:nvSpPr>
        <p:spPr>
          <a:xfrm>
            <a:off x="457200" y="4648200"/>
            <a:ext cx="4419600" cy="2246769"/>
          </a:xfrm>
          <a:prstGeom prst="rect">
            <a:avLst/>
          </a:prstGeom>
          <a:noFill/>
        </p:spPr>
        <p:txBody>
          <a:bodyPr wrap="square" rtlCol="0">
            <a:spAutoFit/>
          </a:bodyPr>
          <a:lstStyle/>
          <a:p>
            <a:r>
              <a:rPr lang="en-US" dirty="0" smtClean="0"/>
              <a:t>10e-5 </a:t>
            </a:r>
            <a:r>
              <a:rPr lang="en-US" dirty="0"/>
              <a:t>to </a:t>
            </a:r>
            <a:r>
              <a:rPr lang="en-US" dirty="0" smtClean="0"/>
              <a:t>10e-7 </a:t>
            </a:r>
            <a:r>
              <a:rPr lang="en-US" dirty="0"/>
              <a:t>security problems per </a:t>
            </a:r>
            <a:r>
              <a:rPr lang="en-US" dirty="0" err="1"/>
              <a:t>inservice</a:t>
            </a:r>
            <a:r>
              <a:rPr lang="en-US" dirty="0"/>
              <a:t> week may be the best we can do given current OTS software development processes and usage patterns.</a:t>
            </a:r>
          </a:p>
          <a:p>
            <a:endParaRPr lang="en-US" sz="2000" dirty="0"/>
          </a:p>
        </p:txBody>
      </p:sp>
      <p:pic>
        <p:nvPicPr>
          <p:cNvPr id="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0400" y="640080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4196060116"/>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List Defense Model</a:t>
            </a:r>
            <a:endParaRPr lang="en-US" dirty="0"/>
          </a:p>
        </p:txBody>
      </p:sp>
      <p:pic>
        <p:nvPicPr>
          <p:cNvPr id="4" name="Picture 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581548"/>
            <a:ext cx="8458200" cy="53526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0" y="2654926"/>
            <a:ext cx="24558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338138" algn="l"/>
              </a:tabLst>
              <a:defRPr>
                <a:solidFill>
                  <a:schemeClr val="tx1"/>
                </a:solidFill>
                <a:latin typeface="Arial" pitchFamily="34" charset="0"/>
                <a:cs typeface="Arial" pitchFamily="34" charset="0"/>
              </a:defRPr>
            </a:lvl1pPr>
            <a:lvl2pPr>
              <a:tabLst>
                <a:tab pos="338138" algn="l"/>
              </a:tabLst>
              <a:defRPr>
                <a:solidFill>
                  <a:schemeClr val="tx1"/>
                </a:solidFill>
                <a:latin typeface="Arial" pitchFamily="34" charset="0"/>
                <a:cs typeface="Arial" pitchFamily="34" charset="0"/>
              </a:defRPr>
            </a:lvl2pPr>
            <a:lvl3pPr>
              <a:tabLst>
                <a:tab pos="338138" algn="l"/>
              </a:tabLst>
              <a:defRPr>
                <a:solidFill>
                  <a:schemeClr val="tx1"/>
                </a:solidFill>
                <a:latin typeface="Arial" pitchFamily="34" charset="0"/>
                <a:cs typeface="Arial" pitchFamily="34" charset="0"/>
              </a:defRPr>
            </a:lvl3pPr>
            <a:lvl4pPr>
              <a:tabLst>
                <a:tab pos="338138" algn="l"/>
              </a:tabLst>
              <a:defRPr>
                <a:solidFill>
                  <a:schemeClr val="tx1"/>
                </a:solidFill>
                <a:latin typeface="Arial" pitchFamily="34" charset="0"/>
                <a:cs typeface="Arial" pitchFamily="34" charset="0"/>
              </a:defRPr>
            </a:lvl4pPr>
            <a:lvl5pPr>
              <a:tabLst>
                <a:tab pos="338138" algn="l"/>
              </a:tabLst>
              <a:defRPr>
                <a:solidFill>
                  <a:schemeClr val="tx1"/>
                </a:solidFill>
                <a:latin typeface="Arial" pitchFamily="34" charset="0"/>
                <a:cs typeface="Arial" pitchFamily="34" charset="0"/>
              </a:defRPr>
            </a:lvl5pPr>
            <a:lvl6pPr fontAlgn="base">
              <a:spcBef>
                <a:spcPct val="0"/>
              </a:spcBef>
              <a:spcAft>
                <a:spcPct val="0"/>
              </a:spcAft>
              <a:tabLst>
                <a:tab pos="338138" algn="l"/>
              </a:tabLst>
              <a:defRPr>
                <a:solidFill>
                  <a:schemeClr val="tx1"/>
                </a:solidFill>
                <a:latin typeface="Arial" pitchFamily="34" charset="0"/>
                <a:cs typeface="Arial" pitchFamily="34" charset="0"/>
              </a:defRPr>
            </a:lvl6pPr>
            <a:lvl7pPr fontAlgn="base">
              <a:spcBef>
                <a:spcPct val="0"/>
              </a:spcBef>
              <a:spcAft>
                <a:spcPct val="0"/>
              </a:spcAft>
              <a:tabLst>
                <a:tab pos="338138" algn="l"/>
              </a:tabLst>
              <a:defRPr>
                <a:solidFill>
                  <a:schemeClr val="tx1"/>
                </a:solidFill>
                <a:latin typeface="Arial" pitchFamily="34" charset="0"/>
                <a:cs typeface="Arial" pitchFamily="34" charset="0"/>
              </a:defRPr>
            </a:lvl7pPr>
            <a:lvl8pPr fontAlgn="base">
              <a:spcBef>
                <a:spcPct val="0"/>
              </a:spcBef>
              <a:spcAft>
                <a:spcPct val="0"/>
              </a:spcAft>
              <a:tabLst>
                <a:tab pos="338138" algn="l"/>
              </a:tabLst>
              <a:defRPr>
                <a:solidFill>
                  <a:schemeClr val="tx1"/>
                </a:solidFill>
                <a:latin typeface="Arial" pitchFamily="34" charset="0"/>
                <a:cs typeface="Arial" pitchFamily="34" charset="0"/>
              </a:defRPr>
            </a:lvl8pPr>
            <a:lvl9pPr fontAlgn="base">
              <a:spcBef>
                <a:spcPct val="0"/>
              </a:spcBef>
              <a:spcAft>
                <a:spcPct val="0"/>
              </a:spcAft>
              <a:tabLst>
                <a:tab pos="3381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338138" algn="l"/>
              </a:tabLst>
            </a:pPr>
            <a:r>
              <a:rPr kumimoji="0" lang="en-US" alt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142190" y="1013649"/>
            <a:ext cx="6139822" cy="830997"/>
          </a:xfrm>
          <a:prstGeom prst="rect">
            <a:avLst/>
          </a:prstGeom>
          <a:solidFill>
            <a:schemeClr val="bg1"/>
          </a:solidFill>
          <a:ln>
            <a:solidFill>
              <a:schemeClr val="bg1"/>
            </a:solidFill>
          </a:ln>
        </p:spPr>
        <p:txBody>
          <a:bodyPr wrap="none" rtlCol="0">
            <a:spAutoFit/>
          </a:bodyPr>
          <a:lstStyle/>
          <a:p>
            <a:r>
              <a:rPr lang="en-US" dirty="0" smtClean="0"/>
              <a:t>Beyond this point there is ~94% chance that any</a:t>
            </a:r>
          </a:p>
          <a:p>
            <a:r>
              <a:rPr lang="en-US" dirty="0"/>
              <a:t>n</a:t>
            </a:r>
            <a:r>
              <a:rPr lang="en-US" dirty="0" smtClean="0"/>
              <a:t>ew URL requests are attacks.</a:t>
            </a:r>
            <a:endParaRPr lang="en-US" dirty="0"/>
          </a:p>
        </p:txBody>
      </p:sp>
      <p:cxnSp>
        <p:nvCxnSpPr>
          <p:cNvPr id="7" name="Straight Arrow Connector 6"/>
          <p:cNvCxnSpPr/>
          <p:nvPr/>
        </p:nvCxnSpPr>
        <p:spPr>
          <a:xfrm>
            <a:off x="2142190" y="1429148"/>
            <a:ext cx="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458200" cy="762000"/>
          </a:xfrm>
        </p:spPr>
        <p:txBody>
          <a:bodyPr/>
          <a:lstStyle/>
          <a:p>
            <a:r>
              <a:rPr lang="en-US" sz="3200" dirty="0" smtClean="0"/>
              <a:t>Fedora - Distribution of Security Problems</a:t>
            </a:r>
            <a:endParaRPr lang="en-US" sz="3200" dirty="0"/>
          </a:p>
        </p:txBody>
      </p:sp>
      <p:sp>
        <p:nvSpPr>
          <p:cNvPr id="3" name="Content Placeholder 2"/>
          <p:cNvSpPr>
            <a:spLocks noGrp="1"/>
          </p:cNvSpPr>
          <p:nvPr>
            <p:ph idx="1"/>
          </p:nvPr>
        </p:nvSpPr>
        <p:spPr>
          <a:xfrm>
            <a:off x="21771" y="1527366"/>
            <a:ext cx="3506090" cy="5025834"/>
          </a:xfrm>
        </p:spPr>
        <p:txBody>
          <a:bodyPr>
            <a:normAutofit fontScale="92500"/>
          </a:bodyPr>
          <a:lstStyle/>
          <a:p>
            <a:r>
              <a:rPr lang="en-US" sz="2400" dirty="0"/>
              <a:t>Improved (agile) development processes may eliminate, and improved epistemic field-defenses may reduce field vulnerabilities by 60-80</a:t>
            </a:r>
            <a:r>
              <a:rPr lang="en-US" sz="2400" dirty="0" smtClean="0"/>
              <a:t>% (in the next release?).</a:t>
            </a:r>
          </a:p>
          <a:p>
            <a:r>
              <a:rPr lang="en-US" sz="2400" dirty="0" smtClean="0"/>
              <a:t>Safe way of handling </a:t>
            </a:r>
            <a:r>
              <a:rPr lang="en-US" sz="2400" dirty="0" err="1" smtClean="0"/>
              <a:t>aleatory</a:t>
            </a:r>
            <a:r>
              <a:rPr lang="en-US" sz="2400" dirty="0" smtClean="0"/>
              <a:t> problems (including 0-days) is via dynamic “oracle” –based anomaly detection.</a:t>
            </a:r>
            <a:endParaRPr lang="en-US" sz="24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8430" y="662990"/>
            <a:ext cx="5785570" cy="3143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6090" y="3806885"/>
            <a:ext cx="5490250" cy="2944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1464861"/>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lstStyle/>
          <a:p>
            <a:pPr algn="r"/>
            <a:r>
              <a:rPr lang="en-US" sz="4000" dirty="0" smtClean="0">
                <a:latin typeface="Arial" panose="020B0604020202020204" pitchFamily="34" charset="0"/>
                <a:cs typeface="Arial" panose="020B0604020202020204" pitchFamily="34" charset="0"/>
              </a:rPr>
              <a:t>Modeling Cumulative Profile</a:t>
            </a:r>
            <a:br>
              <a:rPr lang="en-US" sz="40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(Fedora 15, Security Problems)</a:t>
            </a:r>
            <a:endParaRPr lang="en-US" sz="24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68460868"/>
              </p:ext>
            </p:extLst>
          </p:nvPr>
        </p:nvGraphicFramePr>
        <p:xfrm>
          <a:off x="0" y="1524000"/>
          <a:ext cx="9144000" cy="48006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a14="http://schemas.microsoft.com/office/drawing/2010/main" xmlns="" Requires="a14">
          <p:sp>
            <p:nvSpPr>
              <p:cNvPr id="3" name="TextBox 2"/>
              <p:cNvSpPr txBox="1"/>
              <p:nvPr/>
            </p:nvSpPr>
            <p:spPr>
              <a:xfrm>
                <a:off x="1600200" y="1524000"/>
                <a:ext cx="4016228" cy="671915"/>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𝐻</m:t>
                    </m:r>
                    <m:d>
                      <m:dPr>
                        <m:ctrlPr>
                          <a:rPr lang="en-US" sz="2000" i="1">
                            <a:latin typeface="Cambria Math"/>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𝛼</m:t>
                    </m:r>
                    <m:d>
                      <m:dPr>
                        <m:begChr m:val="["/>
                        <m:endChr m:val="]"/>
                        <m:ctrlPr>
                          <a:rPr lang="en-US" sz="2000" i="1">
                            <a:latin typeface="Cambria Math"/>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d>
                          <m:dPr>
                            <m:ctrlPr>
                              <a:rPr lang="en-US" sz="2000" i="1">
                                <a:latin typeface="Cambria Math"/>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𝑡</m:t>
                            </m:r>
                          </m:e>
                        </m:d>
                        <m:sSup>
                          <m:sSupPr>
                            <m:ctrlPr>
                              <a:rPr lang="en-US" sz="2000" i="1">
                                <a:latin typeface="Cambria Math"/>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𝑡</m:t>
                            </m:r>
                          </m:sup>
                        </m:sSup>
                      </m:e>
                    </m:d>
                  </m:oMath>
                </a14:m>
                <a:r>
                  <a:rPr lang="en-US" sz="2000" dirty="0" smtClean="0">
                    <a:ea typeface="Cambria Math" panose="02040503050406030204" pitchFamily="18" charset="0"/>
                  </a:rPr>
                  <a:t>, Yamada</a:t>
                </a:r>
                <a:endParaRPr lang="en-US" sz="20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US" sz="2000" i="1">
                              <a:latin typeface="Cambria Math"/>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𝛼</m:t>
                          </m:r>
                        </m:e>
                      </m:acc>
                      <m:r>
                        <a:rPr lang="en-US" sz="2000" i="1">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368</m:t>
                      </m:r>
                      <m:r>
                        <a:rPr lang="en-US" sz="2000" i="1" dirty="0">
                          <a:latin typeface="Cambria Math" panose="02040503050406030204" pitchFamily="18" charset="0"/>
                          <a:ea typeface="Cambria Math" panose="02040503050406030204" pitchFamily="18" charset="0"/>
                        </a:rPr>
                        <m:t>, </m:t>
                      </m:r>
                      <m:acc>
                        <m:accPr>
                          <m:chr m:val="̂"/>
                          <m:ctrlPr>
                            <a:rPr lang="en-US" sz="2000" i="1">
                              <a:latin typeface="Cambria Math"/>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𝛽</m:t>
                          </m:r>
                        </m:e>
                      </m:ac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0541</m:t>
                      </m:r>
                    </m:oMath>
                  </m:oMathPara>
                </a14:m>
                <a:endParaRPr lang="en-US" sz="2000" i="1" dirty="0">
                  <a:latin typeface="Cambria Math" panose="02040503050406030204" pitchFamily="18" charset="0"/>
                  <a:ea typeface="Cambria Math" panose="020405030504060302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600200" y="1524000"/>
                <a:ext cx="4016228" cy="671915"/>
              </a:xfrm>
              <a:prstGeom prst="rect">
                <a:avLst/>
              </a:prstGeom>
              <a:blipFill rotWithShape="1">
                <a:blip r:embed="rId4" cstate="print"/>
                <a:stretch>
                  <a:fillRect l="-2280" t="-8182" r="-3343" b="-16364"/>
                </a:stretch>
              </a:blipFill>
            </p:spPr>
            <p:txBody>
              <a:bodyPr/>
              <a:lstStyle/>
              <a:p>
                <a:r>
                  <a:rPr lang="en-US">
                    <a:noFill/>
                  </a:rPr>
                  <a:t> </a:t>
                </a:r>
              </a:p>
            </p:txBody>
          </p:sp>
        </mc:Fallback>
      </mc:AlternateContent>
      <p:cxnSp>
        <p:nvCxnSpPr>
          <p:cNvPr id="5" name="Straight Arrow Connector 4"/>
          <p:cNvCxnSpPr/>
          <p:nvPr/>
        </p:nvCxnSpPr>
        <p:spPr>
          <a:xfrm flipV="1">
            <a:off x="5029200" y="2715772"/>
            <a:ext cx="0" cy="577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874314967"/>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Assumptions of SRE models are satisfied in Security Context?</a:t>
            </a:r>
          </a:p>
        </p:txBody>
      </p:sp>
      <p:sp>
        <p:nvSpPr>
          <p:cNvPr id="3" name="Content Placeholder 2"/>
          <p:cNvSpPr>
            <a:spLocks noGrp="1"/>
          </p:cNvSpPr>
          <p:nvPr>
            <p:ph idx="1"/>
          </p:nvPr>
        </p:nvSpPr>
        <p:spPr/>
        <p:txBody>
          <a:bodyPr/>
          <a:lstStyle/>
          <a:p>
            <a:r>
              <a:rPr lang="en-US" altLang="ko-KR" dirty="0" smtClean="0"/>
              <a:t>Satisfying Poisson process</a:t>
            </a:r>
          </a:p>
          <a:p>
            <a:pPr lvl="2"/>
            <a:r>
              <a:rPr lang="en-US" altLang="ko-KR" sz="2800" dirty="0" smtClean="0"/>
              <a:t>Homogenous or non-homogenous</a:t>
            </a:r>
          </a:p>
          <a:p>
            <a:pPr lvl="2"/>
            <a:r>
              <a:rPr lang="en-US" altLang="ko-KR" sz="2800" dirty="0" smtClean="0"/>
              <a:t>Times between failures are independent</a:t>
            </a:r>
            <a:endParaRPr lang="en-US" sz="2800" dirty="0" smtClean="0"/>
          </a:p>
          <a:p>
            <a:r>
              <a:rPr lang="en-US" dirty="0" smtClean="0"/>
              <a:t>Faults are perfectly fixed after their discovery</a:t>
            </a:r>
          </a:p>
        </p:txBody>
      </p:sp>
      <p:sp>
        <p:nvSpPr>
          <p:cNvPr id="4" name="TextBox 3"/>
          <p:cNvSpPr txBox="1"/>
          <p:nvPr/>
        </p:nvSpPr>
        <p:spPr>
          <a:xfrm>
            <a:off x="4572000" y="6096000"/>
            <a:ext cx="2441694" cy="523220"/>
          </a:xfrm>
          <a:prstGeom prst="rect">
            <a:avLst/>
          </a:prstGeom>
          <a:noFill/>
        </p:spPr>
        <p:txBody>
          <a:bodyPr wrap="none" rtlCol="0">
            <a:spAutoFit/>
          </a:bodyPr>
          <a:lstStyle/>
          <a:p>
            <a:pPr algn="ctr"/>
            <a:r>
              <a:rPr lang="en-US" sz="1400" dirty="0" smtClean="0">
                <a:latin typeface="Arial" pitchFamily="34" charset="0"/>
                <a:cs typeface="Arial" pitchFamily="34" charset="0"/>
              </a:rPr>
              <a:t>Fall 2014 Community Forum</a:t>
            </a:r>
          </a:p>
          <a:p>
            <a:pPr algn="ctr"/>
            <a:r>
              <a:rPr lang="en-US" sz="1400" dirty="0" smtClean="0">
                <a:latin typeface="Arial" pitchFamily="34" charset="0"/>
                <a:cs typeface="Arial" pitchFamily="34" charset="0"/>
              </a:rPr>
              <a:t>October 24, 2014</a:t>
            </a:r>
            <a:endParaRPr lang="en-US" sz="1400" dirty="0">
              <a:latin typeface="Arial" pitchFamily="34" charset="0"/>
              <a:cs typeface="Arial"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7779766"/>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Poisson Process</a:t>
            </a:r>
          </a:p>
        </p:txBody>
      </p:sp>
      <p:sp>
        <p:nvSpPr>
          <p:cNvPr id="3" name="Content Placeholder 2"/>
          <p:cNvSpPr>
            <a:spLocks noGrp="1"/>
          </p:cNvSpPr>
          <p:nvPr>
            <p:ph idx="1"/>
          </p:nvPr>
        </p:nvSpPr>
        <p:spPr>
          <a:xfrm>
            <a:off x="533400" y="1752600"/>
            <a:ext cx="8458200" cy="4114800"/>
          </a:xfrm>
        </p:spPr>
        <p:txBody>
          <a:bodyPr/>
          <a:lstStyle/>
          <a:p>
            <a:r>
              <a:rPr lang="en-US" sz="2800" dirty="0" smtClean="0"/>
              <a:t>To </a:t>
            </a:r>
            <a:r>
              <a:rPr lang="en-US" sz="2800" dirty="0"/>
              <a:t>qualify SRE models for use in security context, </a:t>
            </a:r>
            <a:r>
              <a:rPr lang="en-US" sz="2800" dirty="0" smtClean="0"/>
              <a:t>verification of </a:t>
            </a:r>
            <a:r>
              <a:rPr lang="en-US" sz="2800" dirty="0"/>
              <a:t>Poisson process is </a:t>
            </a:r>
            <a:r>
              <a:rPr lang="en-US" sz="2800" dirty="0" smtClean="0"/>
              <a:t>conducted</a:t>
            </a:r>
            <a:br>
              <a:rPr lang="en-US" sz="2800" dirty="0" smtClean="0"/>
            </a:br>
            <a:endParaRPr lang="en-US" sz="2800" dirty="0"/>
          </a:p>
          <a:p>
            <a:pPr lvl="1"/>
            <a:r>
              <a:rPr lang="en-US" sz="2400" b="1" dirty="0" smtClean="0"/>
              <a:t>Poisson </a:t>
            </a:r>
            <a:r>
              <a:rPr lang="en-US" sz="2400" b="1" dirty="0"/>
              <a:t>distribution test</a:t>
            </a:r>
            <a:r>
              <a:rPr lang="en-US" sz="2400" dirty="0"/>
              <a:t> </a:t>
            </a:r>
            <a:r>
              <a:rPr lang="en-US" sz="2400" dirty="0" smtClean="0"/>
              <a:t>with the </a:t>
            </a:r>
            <a:r>
              <a:rPr lang="en-US" sz="2400" dirty="0"/>
              <a:t>number of events in inter-arrival </a:t>
            </a:r>
            <a:r>
              <a:rPr lang="en-US" sz="2400" dirty="0" smtClean="0"/>
              <a:t>time</a:t>
            </a:r>
            <a:endParaRPr lang="en-US" sz="2400" dirty="0"/>
          </a:p>
          <a:p>
            <a:pPr lvl="1"/>
            <a:r>
              <a:rPr lang="en-US" sz="2400" b="1" dirty="0"/>
              <a:t>Exponential distribution test</a:t>
            </a:r>
            <a:r>
              <a:rPr lang="en-US" sz="2400" dirty="0"/>
              <a:t> </a:t>
            </a:r>
            <a:r>
              <a:rPr lang="en-US" sz="2400" dirty="0" smtClean="0"/>
              <a:t>with </a:t>
            </a:r>
            <a:r>
              <a:rPr lang="en-US" sz="2400" dirty="0"/>
              <a:t>inter-arrival times between two independent consecutive events </a:t>
            </a:r>
          </a:p>
          <a:p>
            <a:endParaRPr lang="en-US" sz="2800"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073865510"/>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lstStyle/>
          <a:p>
            <a:r>
              <a:rPr lang="en-US" dirty="0" smtClean="0"/>
              <a:t>Conclusions</a:t>
            </a:r>
            <a:endParaRPr lang="en-US" dirty="0"/>
          </a:p>
        </p:txBody>
      </p:sp>
      <p:sp>
        <p:nvSpPr>
          <p:cNvPr id="3" name="Content Placeholder 2"/>
          <p:cNvSpPr>
            <a:spLocks noGrp="1"/>
          </p:cNvSpPr>
          <p:nvPr>
            <p:ph idx="1"/>
          </p:nvPr>
        </p:nvSpPr>
        <p:spPr>
          <a:xfrm>
            <a:off x="762000" y="1447800"/>
            <a:ext cx="7848600" cy="4800600"/>
          </a:xfrm>
        </p:spPr>
        <p:txBody>
          <a:bodyPr/>
          <a:lstStyle/>
          <a:p>
            <a:r>
              <a:rPr lang="en-US" sz="2400" b="1" dirty="0" smtClean="0"/>
              <a:t>Making Progress. </a:t>
            </a:r>
            <a:r>
              <a:rPr lang="en-US" sz="2400" dirty="0" smtClean="0"/>
              <a:t>Towards a good science-based understanding </a:t>
            </a:r>
            <a:r>
              <a:rPr lang="en-US" sz="2400" dirty="0"/>
              <a:t>of which security metrics of a system can be used </a:t>
            </a:r>
            <a:r>
              <a:rPr lang="en-US" sz="2400" dirty="0" smtClean="0"/>
              <a:t>to (accurately) </a:t>
            </a:r>
            <a:r>
              <a:rPr lang="en-US" sz="2400" dirty="0"/>
              <a:t>predict its </a:t>
            </a:r>
            <a:r>
              <a:rPr lang="en-US" sz="2400" dirty="0" smtClean="0"/>
              <a:t>field resilience </a:t>
            </a:r>
            <a:r>
              <a:rPr lang="en-US" sz="2400" dirty="0"/>
              <a:t>and </a:t>
            </a:r>
            <a:r>
              <a:rPr lang="en-US" sz="2400" dirty="0" smtClean="0"/>
              <a:t>vulnerability-proneness (in this case resilience is defined in terms of new vulnerabilities discovered in the field).</a:t>
            </a:r>
            <a:endParaRPr lang="en-US" sz="2400" dirty="0"/>
          </a:p>
          <a:p>
            <a:r>
              <a:rPr lang="en-US" sz="2400" b="1" dirty="0" smtClean="0"/>
              <a:t>Hypotheses: </a:t>
            </a:r>
          </a:p>
          <a:p>
            <a:pPr lvl="1"/>
            <a:r>
              <a:rPr lang="en-US" sz="2000" dirty="0" smtClean="0"/>
              <a:t>H2.3.1</a:t>
            </a:r>
            <a:r>
              <a:rPr lang="en-US" sz="2000" dirty="0"/>
              <a:t>: Measurable properties of a system and associated software </a:t>
            </a:r>
            <a:r>
              <a:rPr lang="en-US" sz="2000" dirty="0" smtClean="0"/>
              <a:t>development processes  are </a:t>
            </a:r>
            <a:r>
              <a:rPr lang="en-US" sz="2000" dirty="0"/>
              <a:t>indicative of the presence of vulnerabilities in </a:t>
            </a:r>
            <a:r>
              <a:rPr lang="en-US" sz="2000" dirty="0" smtClean="0"/>
              <a:t>released software</a:t>
            </a:r>
            <a:r>
              <a:rPr lang="en-US" sz="2000" dirty="0"/>
              <a:t>. </a:t>
            </a:r>
            <a:endParaRPr lang="en-US" sz="2000" dirty="0" smtClean="0"/>
          </a:p>
          <a:p>
            <a:pPr lvl="1"/>
            <a:r>
              <a:rPr lang="en-US" sz="2000" dirty="0" smtClean="0"/>
              <a:t>H2.3.2</a:t>
            </a:r>
            <a:r>
              <a:rPr lang="en-US" sz="2000" dirty="0"/>
              <a:t>: Statistical models based upon current </a:t>
            </a:r>
            <a:r>
              <a:rPr lang="en-US" sz="2000" dirty="0" smtClean="0"/>
              <a:t>(classical) reliability and availability prediction models and </a:t>
            </a:r>
            <a:r>
              <a:rPr lang="en-US" sz="2000" dirty="0"/>
              <a:t>attack profiles can accurately predict the resilience of a system.</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213627116"/>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stFeatheredViewBWlite2"/>
          <p:cNvPicPr>
            <a:picLocks noGrp="1" noChangeAspect="1" noChangeArrowheads="1"/>
          </p:cNvPicPr>
          <p:nvPr>
            <p:ph/>
          </p:nvPr>
        </p:nvPicPr>
        <p:blipFill>
          <a:blip r:embed="rId2" cstate="print"/>
          <a:srcRect/>
          <a:stretch>
            <a:fillRect/>
          </a:stretch>
        </p:blipFill>
        <p:spPr>
          <a:xfrm>
            <a:off x="228600" y="1616075"/>
            <a:ext cx="8610600" cy="4784725"/>
          </a:xfrm>
          <a:noFill/>
          <a:ln/>
        </p:spPr>
      </p:pic>
      <p:sp>
        <p:nvSpPr>
          <p:cNvPr id="8195" name="Text Box 3"/>
          <p:cNvSpPr txBox="1">
            <a:spLocks noChangeArrowheads="1"/>
          </p:cNvSpPr>
          <p:nvPr/>
        </p:nvSpPr>
        <p:spPr bwMode="auto">
          <a:xfrm>
            <a:off x="457200" y="1905000"/>
            <a:ext cx="8077200" cy="3077766"/>
          </a:xfrm>
          <a:prstGeom prst="rect">
            <a:avLst/>
          </a:prstGeom>
          <a:noFill/>
          <a:ln w="9525">
            <a:noFill/>
            <a:miter lim="800000"/>
            <a:headEnd/>
            <a:tailEnd/>
          </a:ln>
          <a:effectLst/>
        </p:spPr>
        <p:txBody>
          <a:bodyPr wrap="square">
            <a:spAutoFit/>
          </a:bodyPr>
          <a:lstStyle/>
          <a:p>
            <a:pPr algn="ctr"/>
            <a:r>
              <a:rPr lang="en-US" altLang="ko-KR" sz="4400" dirty="0" smtClean="0">
                <a:effectLst>
                  <a:outerShdw blurRad="38100" dist="38100" dir="2700000" algn="tl">
                    <a:srgbClr val="000000">
                      <a:alpha val="43137"/>
                    </a:srgbClr>
                  </a:outerShdw>
                </a:effectLst>
              </a:rPr>
              <a:t>Attack Surface Metrics</a:t>
            </a:r>
            <a:endParaRPr lang="en-US" altLang="ko-KR" sz="4400" dirty="0" smtClean="0">
              <a:effectLst>
                <a:outerShdw blurRad="38100" dist="38100" dir="2700000" algn="tl">
                  <a:srgbClr val="000000">
                    <a:alpha val="43137"/>
                  </a:srgbClr>
                </a:outerShdw>
              </a:effectLst>
            </a:endParaRPr>
          </a:p>
          <a:p>
            <a:pPr algn="ctr"/>
            <a:endParaRPr lang="en-US" dirty="0" smtClean="0">
              <a:solidFill>
                <a:srgbClr val="000000"/>
              </a:solidFill>
              <a:latin typeface="Arial" charset="0"/>
            </a:endParaRPr>
          </a:p>
          <a:p>
            <a:pPr algn="ctr"/>
            <a:r>
              <a:rPr lang="en-US" sz="2400" dirty="0" smtClean="0">
                <a:solidFill>
                  <a:srgbClr val="000000"/>
                </a:solidFill>
                <a:latin typeface="Arial" charset="0"/>
              </a:rPr>
              <a:t>Laurie Williams, Andy </a:t>
            </a:r>
            <a:r>
              <a:rPr lang="en-US" sz="2400" dirty="0" smtClean="0">
                <a:solidFill>
                  <a:srgbClr val="000000"/>
                </a:solidFill>
                <a:latin typeface="Arial" charset="0"/>
              </a:rPr>
              <a:t>Meneely</a:t>
            </a:r>
          </a:p>
          <a:p>
            <a:pPr algn="ctr"/>
            <a:endParaRPr lang="en-US" sz="2400" dirty="0" smtClean="0">
              <a:solidFill>
                <a:srgbClr val="000000"/>
              </a:solidFill>
              <a:latin typeface="Arial" charset="0"/>
            </a:endParaRPr>
          </a:p>
          <a:p>
            <a:pPr algn="ctr"/>
            <a:r>
              <a:rPr lang="en-US" sz="2400" dirty="0" smtClean="0">
                <a:solidFill>
                  <a:srgbClr val="000000"/>
                </a:solidFill>
                <a:latin typeface="Arial" charset="0"/>
              </a:rPr>
              <a:t>Christopher </a:t>
            </a:r>
            <a:r>
              <a:rPr lang="en-US" sz="2400" dirty="0" err="1" smtClean="0">
                <a:solidFill>
                  <a:srgbClr val="000000"/>
                </a:solidFill>
                <a:latin typeface="Arial" charset="0"/>
              </a:rPr>
              <a:t>Theisen</a:t>
            </a:r>
            <a:r>
              <a:rPr lang="en-US" sz="2400" dirty="0" smtClean="0">
                <a:solidFill>
                  <a:srgbClr val="000000"/>
                </a:solidFill>
                <a:latin typeface="Arial" charset="0"/>
              </a:rPr>
              <a:t>, </a:t>
            </a:r>
            <a:r>
              <a:rPr lang="en-US" sz="2400" dirty="0" err="1" smtClean="0">
                <a:solidFill>
                  <a:srgbClr val="000000"/>
                </a:solidFill>
                <a:latin typeface="Arial" charset="0"/>
              </a:rPr>
              <a:t>Nuthan</a:t>
            </a:r>
            <a:r>
              <a:rPr lang="en-US" sz="2400" dirty="0" smtClean="0">
                <a:solidFill>
                  <a:srgbClr val="000000"/>
                </a:solidFill>
                <a:latin typeface="Arial" charset="0"/>
              </a:rPr>
              <a:t> </a:t>
            </a:r>
            <a:r>
              <a:rPr lang="en-US" sz="2400" dirty="0" err="1" smtClean="0">
                <a:solidFill>
                  <a:srgbClr val="000000"/>
                </a:solidFill>
                <a:latin typeface="Arial" charset="0"/>
              </a:rPr>
              <a:t>Munaiah</a:t>
            </a:r>
            <a:endParaRPr lang="en-US" sz="2400" dirty="0" smtClean="0">
              <a:solidFill>
                <a:srgbClr val="000000"/>
              </a:solidFill>
              <a:latin typeface="Arial" charset="0"/>
            </a:endParaRPr>
          </a:p>
          <a:p>
            <a:pPr algn="ctr"/>
            <a:r>
              <a:rPr lang="en-US" dirty="0" smtClean="0">
                <a:solidFill>
                  <a:srgbClr val="000000"/>
                </a:solidFill>
                <a:latin typeface="Arial" charset="0"/>
              </a:rPr>
              <a:t> </a:t>
            </a:r>
          </a:p>
          <a:p>
            <a:pPr algn="ctr"/>
            <a:endParaRPr lang="en-US" dirty="0">
              <a:solidFill>
                <a:srgbClr val="000000"/>
              </a:solidFill>
              <a:latin typeface="Arial" charset="0"/>
            </a:endParaRPr>
          </a:p>
          <a:p>
            <a:pPr algn="ctr"/>
            <a:r>
              <a:rPr lang="en-US" sz="2400" dirty="0" smtClean="0">
                <a:solidFill>
                  <a:srgbClr val="000000"/>
                </a:solidFill>
                <a:latin typeface="Arial" charset="0"/>
              </a:rPr>
              <a:t>NC State University</a:t>
            </a:r>
            <a:endParaRPr lang="en-US" sz="2400" dirty="0">
              <a:solidFill>
                <a:srgbClr val="000000"/>
              </a:solidFill>
              <a:latin typeface="Arial" charset="0"/>
            </a:endParaRPr>
          </a:p>
        </p:txBody>
      </p:sp>
      <p:sp>
        <p:nvSpPr>
          <p:cNvPr id="2" name="TextBox 1"/>
          <p:cNvSpPr txBox="1"/>
          <p:nvPr/>
        </p:nvSpPr>
        <p:spPr>
          <a:xfrm>
            <a:off x="7590459" y="207803"/>
            <a:ext cx="1223412" cy="400110"/>
          </a:xfrm>
          <a:prstGeom prst="rect">
            <a:avLst/>
          </a:prstGeom>
          <a:noFill/>
        </p:spPr>
        <p:txBody>
          <a:bodyPr wrap="none" rtlCol="0">
            <a:spAutoFit/>
          </a:bodyPr>
          <a:lstStyle/>
          <a:p>
            <a:r>
              <a:rPr lang="en-US" sz="2000" dirty="0" smtClean="0"/>
              <a:t>Oct-14/v6</a:t>
            </a:r>
            <a:endParaRPr lang="en-US" sz="2000" dirty="0"/>
          </a:p>
        </p:txBody>
      </p:sp>
    </p:spTree>
    <p:extLst>
      <p:ext uri="{BB962C8B-B14F-4D97-AF65-F5344CB8AC3E}">
        <p14:creationId xmlns:p14="http://schemas.microsoft.com/office/powerpoint/2010/main" xmlns="" val="3749958546"/>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Attack Surface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Goal: assess risk of a software system by way of its input and output space</a:t>
            </a:r>
          </a:p>
          <a:p>
            <a:endParaRPr lang="en-US" dirty="0" smtClean="0"/>
          </a:p>
          <a:p>
            <a:r>
              <a:rPr lang="en-US" dirty="0" smtClean="0"/>
              <a:t>Measure evolution over time:</a:t>
            </a:r>
          </a:p>
          <a:p>
            <a:pPr lvl="1"/>
            <a:r>
              <a:rPr lang="en-US" dirty="0" smtClean="0"/>
              <a:t>More inputs </a:t>
            </a:r>
            <a:r>
              <a:rPr lang="en-US" b="1" dirty="0" smtClean="0">
                <a:sym typeface="Wingdings" pitchFamily="2" charset="2"/>
              </a:rPr>
              <a:t></a:t>
            </a:r>
            <a:r>
              <a:rPr lang="en-US" dirty="0" smtClean="0">
                <a:sym typeface="Wingdings" pitchFamily="2" charset="2"/>
              </a:rPr>
              <a:t> </a:t>
            </a:r>
            <a:r>
              <a:rPr lang="en-US" dirty="0" smtClean="0"/>
              <a:t>More </a:t>
            </a:r>
            <a:r>
              <a:rPr lang="en-US" b="1" i="1" dirty="0" smtClean="0"/>
              <a:t>entry points </a:t>
            </a:r>
            <a:r>
              <a:rPr lang="en-US" b="1" dirty="0" smtClean="0">
                <a:sym typeface="Wingdings" pitchFamily="2" charset="2"/>
              </a:rPr>
              <a:t> </a:t>
            </a:r>
            <a:r>
              <a:rPr lang="en-US" dirty="0" smtClean="0">
                <a:sym typeface="Wingdings" pitchFamily="2" charset="2"/>
              </a:rPr>
              <a:t>More risk</a:t>
            </a:r>
          </a:p>
          <a:p>
            <a:pPr lvl="1"/>
            <a:r>
              <a:rPr lang="en-US" dirty="0" smtClean="0">
                <a:sym typeface="Wingdings" pitchFamily="2" charset="2"/>
              </a:rPr>
              <a:t>More outputs More </a:t>
            </a:r>
            <a:r>
              <a:rPr lang="en-US" b="1" i="1" dirty="0" smtClean="0">
                <a:sym typeface="Wingdings" pitchFamily="2" charset="2"/>
              </a:rPr>
              <a:t>exit points </a:t>
            </a:r>
            <a:r>
              <a:rPr lang="en-US" b="1" dirty="0" smtClean="0">
                <a:sym typeface="Wingdings" pitchFamily="2" charset="2"/>
              </a:rPr>
              <a:t> </a:t>
            </a:r>
            <a:r>
              <a:rPr lang="en-US" dirty="0" smtClean="0">
                <a:sym typeface="Wingdings" pitchFamily="2" charset="2"/>
              </a:rPr>
              <a:t>More risk</a:t>
            </a:r>
          </a:p>
          <a:p>
            <a:pPr lvl="1"/>
            <a:r>
              <a:rPr lang="en-US" dirty="0" smtClean="0">
                <a:sym typeface="Wingdings" pitchFamily="2" charset="2"/>
              </a:rPr>
              <a:t>Early alert system for developers</a:t>
            </a:r>
          </a:p>
          <a:p>
            <a:pPr lvl="1"/>
            <a:endParaRPr lang="en-US" dirty="0" smtClean="0"/>
          </a:p>
          <a:p>
            <a:r>
              <a:rPr lang="en-US" dirty="0" smtClean="0"/>
              <a:t>Approaches thus far </a:t>
            </a:r>
            <a:r>
              <a:rPr lang="en-US" sz="2200" dirty="0" smtClean="0"/>
              <a:t>(see </a:t>
            </a:r>
            <a:r>
              <a:rPr lang="en-US" sz="2200" dirty="0" err="1" smtClean="0"/>
              <a:t>Manadhatta</a:t>
            </a:r>
            <a:r>
              <a:rPr lang="en-US" sz="2200" dirty="0" smtClean="0"/>
              <a:t>, Wing, &amp; Howard)</a:t>
            </a:r>
          </a:p>
          <a:p>
            <a:pPr lvl="1"/>
            <a:r>
              <a:rPr lang="en-US" b="1" dirty="0" smtClean="0"/>
              <a:t>Enumerate </a:t>
            </a:r>
            <a:r>
              <a:rPr lang="en-US" dirty="0" smtClean="0"/>
              <a:t>entry/exit points as functions that call input/output functions</a:t>
            </a:r>
          </a:p>
          <a:p>
            <a:pPr lvl="1"/>
            <a:r>
              <a:rPr lang="en-US" dirty="0" smtClean="0"/>
              <a:t>Measure ease of attack based on </a:t>
            </a:r>
            <a:r>
              <a:rPr lang="en-US" b="1" dirty="0" smtClean="0"/>
              <a:t>configurations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a:xfrm>
            <a:off x="533400" y="3048000"/>
            <a:ext cx="81534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Software System</a:t>
            </a:r>
            <a:endParaRPr lang="en-US" sz="2400" dirty="0">
              <a:solidFill>
                <a:schemeClr val="tx1"/>
              </a:solidFill>
            </a:endParaRPr>
          </a:p>
        </p:txBody>
      </p:sp>
      <p:sp>
        <p:nvSpPr>
          <p:cNvPr id="95" name="Oval 94"/>
          <p:cNvSpPr/>
          <p:nvPr/>
        </p:nvSpPr>
        <p:spPr>
          <a:xfrm rot="21109556">
            <a:off x="1774267" y="3126496"/>
            <a:ext cx="1066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http()</a:t>
            </a:r>
            <a:endParaRPr lang="en-US" dirty="0"/>
          </a:p>
        </p:txBody>
      </p:sp>
      <p:sp>
        <p:nvSpPr>
          <p:cNvPr id="2" name="Title 1"/>
          <p:cNvSpPr>
            <a:spLocks noGrp="1"/>
          </p:cNvSpPr>
          <p:nvPr>
            <p:ph type="title"/>
          </p:nvPr>
        </p:nvSpPr>
        <p:spPr/>
        <p:txBody>
          <a:bodyPr/>
          <a:lstStyle/>
          <a:p>
            <a:r>
              <a:rPr lang="en-US" dirty="0" smtClean="0"/>
              <a:t>Beyond the Surface</a:t>
            </a:r>
            <a:endParaRPr lang="en-US" dirty="0"/>
          </a:p>
        </p:txBody>
      </p:sp>
      <p:sp>
        <p:nvSpPr>
          <p:cNvPr id="3" name="Content Placeholder 2"/>
          <p:cNvSpPr>
            <a:spLocks noGrp="1"/>
          </p:cNvSpPr>
          <p:nvPr>
            <p:ph idx="1"/>
          </p:nvPr>
        </p:nvSpPr>
        <p:spPr>
          <a:xfrm>
            <a:off x="381000" y="1371601"/>
            <a:ext cx="8229600" cy="1143000"/>
          </a:xfrm>
        </p:spPr>
        <p:txBody>
          <a:bodyPr/>
          <a:lstStyle/>
          <a:p>
            <a:r>
              <a:rPr lang="en-US" dirty="0" smtClean="0"/>
              <a:t>Idea: analyze the function </a:t>
            </a:r>
            <a:r>
              <a:rPr lang="en-US" b="1" dirty="0" smtClean="0"/>
              <a:t>call graph</a:t>
            </a:r>
            <a:endParaRPr lang="en-US" dirty="0" smtClean="0"/>
          </a:p>
          <a:p>
            <a:r>
              <a:rPr lang="en-US" dirty="0" smtClean="0"/>
              <a:t>Compute </a:t>
            </a:r>
            <a:r>
              <a:rPr lang="en-US" b="1" dirty="0" err="1" smtClean="0"/>
              <a:t>reachability</a:t>
            </a:r>
            <a:endParaRPr lang="en-US" b="1" dirty="0" smtClean="0"/>
          </a:p>
        </p:txBody>
      </p:sp>
      <p:cxnSp>
        <p:nvCxnSpPr>
          <p:cNvPr id="80" name="Straight Arrow Connector 79"/>
          <p:cNvCxnSpPr/>
          <p:nvPr/>
        </p:nvCxnSpPr>
        <p:spPr>
          <a:xfrm flipH="1">
            <a:off x="2895600" y="3276600"/>
            <a:ext cx="762000" cy="381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5" name="Group 112"/>
          <p:cNvGrpSpPr/>
          <p:nvPr/>
        </p:nvGrpSpPr>
        <p:grpSpPr>
          <a:xfrm>
            <a:off x="990600" y="3505200"/>
            <a:ext cx="2514600" cy="1828800"/>
            <a:chOff x="990600" y="3505200"/>
            <a:chExt cx="2514600" cy="1828800"/>
          </a:xfrm>
        </p:grpSpPr>
        <p:sp>
          <p:nvSpPr>
            <p:cNvPr id="53" name="Oval 52"/>
            <p:cNvSpPr/>
            <p:nvPr/>
          </p:nvSpPr>
          <p:spPr>
            <a:xfrm>
              <a:off x="990600" y="38100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p:cNvSpPr/>
            <p:nvPr/>
          </p:nvSpPr>
          <p:spPr>
            <a:xfrm>
              <a:off x="2514600" y="37338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p:cNvSpPr/>
            <p:nvPr/>
          </p:nvSpPr>
          <p:spPr>
            <a:xfrm>
              <a:off x="2057400" y="47244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p:cNvSpPr/>
            <p:nvPr/>
          </p:nvSpPr>
          <p:spPr>
            <a:xfrm>
              <a:off x="1828800" y="41910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p:cNvSpPr/>
            <p:nvPr/>
          </p:nvSpPr>
          <p:spPr>
            <a:xfrm>
              <a:off x="2743200" y="44958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8" name="Straight Arrow Connector 77"/>
            <p:cNvCxnSpPr/>
            <p:nvPr/>
          </p:nvCxnSpPr>
          <p:spPr>
            <a:xfrm>
              <a:off x="3124200" y="4876800"/>
              <a:ext cx="381000" cy="457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H="1">
              <a:off x="2209800" y="4038600"/>
              <a:ext cx="228600" cy="228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flipV="1">
              <a:off x="1524000" y="3886200"/>
              <a:ext cx="838200" cy="76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H="1">
              <a:off x="1447800" y="3733800"/>
              <a:ext cx="914400" cy="76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flipH="1">
              <a:off x="2362200" y="4114800"/>
              <a:ext cx="228600" cy="609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a:off x="2514600" y="3505200"/>
              <a:ext cx="76200" cy="228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2819400" y="4191000"/>
              <a:ext cx="76200" cy="228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grpSp>
        <p:nvGrpSpPr>
          <p:cNvPr id="6" name="Group 111"/>
          <p:cNvGrpSpPr/>
          <p:nvPr/>
        </p:nvGrpSpPr>
        <p:grpSpPr>
          <a:xfrm>
            <a:off x="3733800" y="3429000"/>
            <a:ext cx="4419600" cy="1905000"/>
            <a:chOff x="3733800" y="3429000"/>
            <a:chExt cx="4419600" cy="1905000"/>
          </a:xfrm>
        </p:grpSpPr>
        <p:sp>
          <p:nvSpPr>
            <p:cNvPr id="25" name="Oval 24"/>
            <p:cNvSpPr/>
            <p:nvPr/>
          </p:nvSpPr>
          <p:spPr>
            <a:xfrm>
              <a:off x="6248400" y="40386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Arrow Connector 39"/>
            <p:cNvCxnSpPr/>
            <p:nvPr/>
          </p:nvCxnSpPr>
          <p:spPr>
            <a:xfrm flipH="1">
              <a:off x="6248400" y="4495800"/>
              <a:ext cx="152400" cy="762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6553200" y="3733800"/>
              <a:ext cx="457200" cy="3048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7239000" y="3733800"/>
              <a:ext cx="457200" cy="381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48" name="Oval 47"/>
            <p:cNvSpPr/>
            <p:nvPr/>
          </p:nvSpPr>
          <p:spPr>
            <a:xfrm>
              <a:off x="7772400" y="41148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1" name="Straight Arrow Connector 50"/>
            <p:cNvCxnSpPr/>
            <p:nvPr/>
          </p:nvCxnSpPr>
          <p:spPr>
            <a:xfrm>
              <a:off x="4876800" y="3429000"/>
              <a:ext cx="1066800" cy="152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42" idx="0"/>
            </p:cNvCxnSpPr>
            <p:nvPr/>
          </p:nvCxnSpPr>
          <p:spPr>
            <a:xfrm flipH="1">
              <a:off x="3733800" y="3429000"/>
              <a:ext cx="990600" cy="1905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62" name="Oval 61"/>
            <p:cNvSpPr/>
            <p:nvPr/>
          </p:nvSpPr>
          <p:spPr>
            <a:xfrm>
              <a:off x="7010400" y="43434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3" name="Straight Arrow Connector 62"/>
            <p:cNvCxnSpPr/>
            <p:nvPr/>
          </p:nvCxnSpPr>
          <p:spPr>
            <a:xfrm>
              <a:off x="7086600" y="3733800"/>
              <a:ext cx="152400" cy="533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68" name="Oval 67"/>
            <p:cNvSpPr/>
            <p:nvPr/>
          </p:nvSpPr>
          <p:spPr>
            <a:xfrm>
              <a:off x="5257800" y="44958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9" name="Straight Arrow Connector 68"/>
            <p:cNvCxnSpPr/>
            <p:nvPr/>
          </p:nvCxnSpPr>
          <p:spPr>
            <a:xfrm flipH="1">
              <a:off x="5715000" y="4343400"/>
              <a:ext cx="457200" cy="228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5638800" y="4876800"/>
              <a:ext cx="304800" cy="381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5" name="Oval 104"/>
            <p:cNvSpPr/>
            <p:nvPr/>
          </p:nvSpPr>
          <p:spPr>
            <a:xfrm>
              <a:off x="6019800" y="34290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7" name="Straight Arrow Connector 106"/>
            <p:cNvCxnSpPr/>
            <p:nvPr/>
          </p:nvCxnSpPr>
          <p:spPr>
            <a:xfrm>
              <a:off x="4876800" y="3505200"/>
              <a:ext cx="1295400" cy="609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sp>
        <p:nvSpPr>
          <p:cNvPr id="4" name="Oval 3"/>
          <p:cNvSpPr/>
          <p:nvPr/>
        </p:nvSpPr>
        <p:spPr>
          <a:xfrm rot="745626">
            <a:off x="6734097" y="3310723"/>
            <a:ext cx="1066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read()</a:t>
            </a:r>
            <a:endParaRPr lang="en-US" dirty="0"/>
          </a:p>
        </p:txBody>
      </p:sp>
      <p:sp>
        <p:nvSpPr>
          <p:cNvPr id="52" name="Oval 51"/>
          <p:cNvSpPr/>
          <p:nvPr/>
        </p:nvSpPr>
        <p:spPr>
          <a:xfrm>
            <a:off x="3657600" y="2971800"/>
            <a:ext cx="2317403"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open_socket</a:t>
            </a:r>
            <a:r>
              <a:rPr lang="en-US" dirty="0" smtClean="0"/>
              <a:t>()</a:t>
            </a:r>
            <a:endParaRPr lang="en-US" dirty="0"/>
          </a:p>
        </p:txBody>
      </p:sp>
      <p:grpSp>
        <p:nvGrpSpPr>
          <p:cNvPr id="7" name="Group 109"/>
          <p:cNvGrpSpPr/>
          <p:nvPr/>
        </p:nvGrpSpPr>
        <p:grpSpPr>
          <a:xfrm>
            <a:off x="6629400" y="2438400"/>
            <a:ext cx="2346717" cy="3890665"/>
            <a:chOff x="6629400" y="2438400"/>
            <a:chExt cx="2346717" cy="3890665"/>
          </a:xfrm>
        </p:grpSpPr>
        <p:sp>
          <p:nvSpPr>
            <p:cNvPr id="11" name="TextBox 10"/>
            <p:cNvSpPr txBox="1"/>
            <p:nvPr/>
          </p:nvSpPr>
          <p:spPr>
            <a:xfrm>
              <a:off x="7162800" y="2438400"/>
              <a:ext cx="1813317" cy="461665"/>
            </a:xfrm>
            <a:prstGeom prst="rect">
              <a:avLst/>
            </a:prstGeom>
            <a:noFill/>
          </p:spPr>
          <p:txBody>
            <a:bodyPr wrap="none" rtlCol="0">
              <a:spAutoFit/>
            </a:bodyPr>
            <a:lstStyle/>
            <a:p>
              <a:r>
                <a:rPr lang="en-US" sz="2400" b="1" dirty="0" smtClean="0"/>
                <a:t>Entry points</a:t>
              </a:r>
              <a:endParaRPr lang="en-US" sz="2400" b="1" dirty="0"/>
            </a:p>
          </p:txBody>
        </p:sp>
        <p:sp>
          <p:nvSpPr>
            <p:cNvPr id="37" name="TextBox 36"/>
            <p:cNvSpPr txBox="1"/>
            <p:nvPr/>
          </p:nvSpPr>
          <p:spPr>
            <a:xfrm>
              <a:off x="6629400" y="5867400"/>
              <a:ext cx="1612942" cy="461665"/>
            </a:xfrm>
            <a:prstGeom prst="rect">
              <a:avLst/>
            </a:prstGeom>
            <a:noFill/>
          </p:spPr>
          <p:txBody>
            <a:bodyPr wrap="none" rtlCol="0">
              <a:spAutoFit/>
            </a:bodyPr>
            <a:lstStyle/>
            <a:p>
              <a:r>
                <a:rPr lang="en-US" sz="2400" b="1" dirty="0" smtClean="0"/>
                <a:t>Exit points</a:t>
              </a:r>
              <a:endParaRPr lang="en-US" sz="2400" b="1" dirty="0"/>
            </a:p>
          </p:txBody>
        </p:sp>
      </p:grpSp>
      <p:sp>
        <p:nvSpPr>
          <p:cNvPr id="10" name="Oval 9"/>
          <p:cNvSpPr/>
          <p:nvPr/>
        </p:nvSpPr>
        <p:spPr>
          <a:xfrm>
            <a:off x="5257800" y="5334000"/>
            <a:ext cx="19812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solidFill>
                  <a:schemeClr val="tx1"/>
                </a:solidFill>
              </a:rPr>
              <a:t>log_warn</a:t>
            </a:r>
            <a:r>
              <a:rPr lang="en-US" dirty="0" smtClean="0">
                <a:solidFill>
                  <a:schemeClr val="tx1"/>
                </a:solidFill>
              </a:rPr>
              <a:t>()</a:t>
            </a:r>
            <a:endParaRPr lang="en-US" dirty="0">
              <a:solidFill>
                <a:schemeClr val="tx1"/>
              </a:solidFill>
            </a:endParaRPr>
          </a:p>
        </p:txBody>
      </p:sp>
      <p:sp>
        <p:nvSpPr>
          <p:cNvPr id="42" name="Oval 41"/>
          <p:cNvSpPr/>
          <p:nvPr/>
        </p:nvSpPr>
        <p:spPr>
          <a:xfrm>
            <a:off x="2590800" y="5334000"/>
            <a:ext cx="2286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solidFill>
                  <a:schemeClr val="tx1"/>
                </a:solidFill>
              </a:rPr>
              <a:t>save_to_db</a:t>
            </a:r>
            <a:r>
              <a:rPr lang="en-US" dirty="0" smtClean="0">
                <a:solidFill>
                  <a:schemeClr val="tx1"/>
                </a:solidFill>
              </a:rPr>
              <a:t>()</a:t>
            </a:r>
            <a:endParaRPr lang="en-US" dirty="0">
              <a:solidFill>
                <a:schemeClr val="tx1"/>
              </a:solidFill>
            </a:endParaRPr>
          </a:p>
        </p:txBody>
      </p:sp>
      <p:sp>
        <p:nvSpPr>
          <p:cNvPr id="116" name="TextBox 115"/>
          <p:cNvSpPr txBox="1"/>
          <p:nvPr/>
        </p:nvSpPr>
        <p:spPr>
          <a:xfrm rot="1369527">
            <a:off x="7203674" y="3012641"/>
            <a:ext cx="780691" cy="461665"/>
          </a:xfrm>
          <a:prstGeom prst="rect">
            <a:avLst/>
          </a:prstGeom>
          <a:noFill/>
        </p:spPr>
        <p:txBody>
          <a:bodyPr wrap="square" rtlCol="0">
            <a:spAutoFit/>
          </a:bodyPr>
          <a:lstStyle/>
          <a:p>
            <a:r>
              <a:rPr lang="en-US" sz="2400" b="1" dirty="0" smtClean="0"/>
              <a:t>40%</a:t>
            </a:r>
            <a:endParaRPr lang="en-US" sz="2400" b="1" dirty="0"/>
          </a:p>
        </p:txBody>
      </p:sp>
      <p:sp>
        <p:nvSpPr>
          <p:cNvPr id="117" name="TextBox 116"/>
          <p:cNvSpPr txBox="1"/>
          <p:nvPr/>
        </p:nvSpPr>
        <p:spPr>
          <a:xfrm>
            <a:off x="4419600" y="2514600"/>
            <a:ext cx="780691" cy="461665"/>
          </a:xfrm>
          <a:prstGeom prst="rect">
            <a:avLst/>
          </a:prstGeom>
          <a:noFill/>
        </p:spPr>
        <p:txBody>
          <a:bodyPr wrap="square" rtlCol="0">
            <a:spAutoFit/>
          </a:bodyPr>
          <a:lstStyle/>
          <a:p>
            <a:r>
              <a:rPr lang="en-US" sz="2400" b="1" dirty="0" smtClean="0"/>
              <a:t>30%</a:t>
            </a:r>
            <a:endParaRPr lang="en-US" sz="2400" b="1" dirty="0"/>
          </a:p>
        </p:txBody>
      </p:sp>
      <p:sp>
        <p:nvSpPr>
          <p:cNvPr id="118" name="TextBox 117"/>
          <p:cNvSpPr txBox="1"/>
          <p:nvPr/>
        </p:nvSpPr>
        <p:spPr>
          <a:xfrm>
            <a:off x="4495800" y="2590800"/>
            <a:ext cx="780691" cy="461665"/>
          </a:xfrm>
          <a:prstGeom prst="rect">
            <a:avLst/>
          </a:prstGeom>
          <a:noFill/>
        </p:spPr>
        <p:txBody>
          <a:bodyPr wrap="square" rtlCol="0">
            <a:spAutoFit/>
          </a:bodyPr>
          <a:lstStyle/>
          <a:p>
            <a:r>
              <a:rPr lang="en-US" sz="2400" b="1" dirty="0" smtClean="0"/>
              <a:t>80%</a:t>
            </a:r>
            <a:endParaRPr lang="en-US" sz="2400" b="1" dirty="0"/>
          </a:p>
        </p:txBody>
      </p:sp>
      <p:sp>
        <p:nvSpPr>
          <p:cNvPr id="119" name="TextBox 118"/>
          <p:cNvSpPr txBox="1"/>
          <p:nvPr/>
        </p:nvSpPr>
        <p:spPr>
          <a:xfrm rot="20928211">
            <a:off x="1857229" y="2693115"/>
            <a:ext cx="780691" cy="461665"/>
          </a:xfrm>
          <a:prstGeom prst="rect">
            <a:avLst/>
          </a:prstGeom>
          <a:noFill/>
        </p:spPr>
        <p:txBody>
          <a:bodyPr wrap="square" rtlCol="0">
            <a:spAutoFit/>
          </a:bodyPr>
          <a:lstStyle/>
          <a:p>
            <a:r>
              <a:rPr lang="en-US" sz="2400" b="1" dirty="0" smtClean="0"/>
              <a:t>50%</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1000"/>
                                        <p:tgtEl>
                                          <p:spTgt spid="118"/>
                                        </p:tgtEl>
                                      </p:cBhvr>
                                    </p:animEffect>
                                  </p:childTnLst>
                                </p:cTn>
                              </p:par>
                              <p:par>
                                <p:cTn id="28" presetID="10" presetClass="exit" presetSubtype="0" fill="hold" grpId="1" nodeType="withEffect">
                                  <p:stCondLst>
                                    <p:cond delay="0"/>
                                  </p:stCondLst>
                                  <p:childTnLst>
                                    <p:animEffect transition="out" filter="fade">
                                      <p:cBhvr>
                                        <p:cTn id="29" dur="1000"/>
                                        <p:tgtEl>
                                          <p:spTgt spid="117"/>
                                        </p:tgtEl>
                                      </p:cBhvr>
                                    </p:animEffect>
                                    <p:set>
                                      <p:cBhvr>
                                        <p:cTn id="30" dur="1" fill="hold">
                                          <p:stCondLst>
                                            <p:cond delay="9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7" grpId="1"/>
      <p:bldP spid="118" grpId="0"/>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NCSU Metrics Group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Software engineering backgrounds</a:t>
            </a:r>
          </a:p>
          <a:p>
            <a:endParaRPr lang="en-US" dirty="0" smtClean="0"/>
          </a:p>
          <a:p>
            <a:r>
              <a:rPr lang="en-US" dirty="0" smtClean="0"/>
              <a:t>Vision: </a:t>
            </a:r>
            <a:r>
              <a:rPr lang="en-US" dirty="0" smtClean="0"/>
              <a:t>better allocation of resources for engineering secure software</a:t>
            </a:r>
            <a:endParaRPr lang="en-US" dirty="0" smtClean="0"/>
          </a:p>
          <a:p>
            <a:endParaRPr lang="en-US" dirty="0" smtClean="0"/>
          </a:p>
          <a:p>
            <a:r>
              <a:rPr lang="en-US" dirty="0" smtClean="0"/>
              <a:t>Contributing evidence-based knowledge</a:t>
            </a:r>
          </a:p>
          <a:p>
            <a:pPr lvl="1"/>
            <a:r>
              <a:rPr lang="en-US" dirty="0" smtClean="0"/>
              <a:t>Systematizing research on </a:t>
            </a:r>
            <a:r>
              <a:rPr lang="en-US" b="1" dirty="0" smtClean="0"/>
              <a:t>Intrusion Detection Systems</a:t>
            </a:r>
          </a:p>
          <a:p>
            <a:pPr lvl="1"/>
            <a:r>
              <a:rPr lang="en-US" dirty="0" smtClean="0"/>
              <a:t>Analyze </a:t>
            </a:r>
            <a:r>
              <a:rPr lang="en-US" b="1" dirty="0" smtClean="0"/>
              <a:t>vulnerability-proneness </a:t>
            </a:r>
            <a:r>
              <a:rPr lang="en-US" dirty="0" smtClean="0"/>
              <a:t>and resilience of an overall system</a:t>
            </a:r>
          </a:p>
          <a:p>
            <a:pPr lvl="1"/>
            <a:r>
              <a:rPr lang="en-US" dirty="0" smtClean="0"/>
              <a:t>Measuring the </a:t>
            </a:r>
            <a:r>
              <a:rPr lang="en-US" b="1" dirty="0" smtClean="0"/>
              <a:t>attack surface </a:t>
            </a:r>
            <a:r>
              <a:rPr lang="en-US" dirty="0" smtClean="0"/>
              <a:t>to assess risk</a:t>
            </a:r>
            <a:endParaRPr lang="en-US" b="1" dirty="0" smtClean="0"/>
          </a:p>
          <a:p>
            <a:pPr lvl="1"/>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Entry/Exit Evolution in </a:t>
            </a:r>
            <a:r>
              <a:rPr lang="en-US" dirty="0" err="1" smtClean="0"/>
              <a:t>FFMpeg</a:t>
            </a:r>
            <a:endParaRPr lang="en-US" dirty="0"/>
          </a:p>
        </p:txBody>
      </p:sp>
      <p:sp>
        <p:nvSpPr>
          <p:cNvPr id="3" name="Content Placeholder 2"/>
          <p:cNvSpPr>
            <a:spLocks noGrp="1"/>
          </p:cNvSpPr>
          <p:nvPr>
            <p:ph idx="1"/>
          </p:nvPr>
        </p:nvSpPr>
        <p:spPr/>
        <p:txBody>
          <a:bodyPr/>
          <a:lstStyle/>
          <a:p>
            <a:r>
              <a:rPr lang="en-US" b="1" dirty="0" smtClean="0">
                <a:solidFill>
                  <a:schemeClr val="accent4">
                    <a:lumMod val="75000"/>
                  </a:schemeClr>
                </a:solidFill>
              </a:rPr>
              <a:t>#Entry Points, </a:t>
            </a:r>
            <a:r>
              <a:rPr lang="en-US" b="1" dirty="0" smtClean="0">
                <a:solidFill>
                  <a:schemeClr val="accent5">
                    <a:lumMod val="75000"/>
                  </a:schemeClr>
                </a:solidFill>
              </a:rPr>
              <a:t>#Exit points</a:t>
            </a:r>
            <a:r>
              <a:rPr lang="en-US" b="1" dirty="0" smtClean="0">
                <a:solidFill>
                  <a:schemeClr val="accent4">
                    <a:lumMod val="75000"/>
                  </a:schemeClr>
                </a:solidFill>
              </a:rPr>
              <a:t> </a:t>
            </a:r>
            <a:r>
              <a:rPr lang="en-US" dirty="0" smtClean="0"/>
              <a:t>2005-2014</a:t>
            </a:r>
            <a:endParaRPr lang="en-US" dirty="0"/>
          </a:p>
        </p:txBody>
      </p:sp>
      <p:pic>
        <p:nvPicPr>
          <p:cNvPr id="1026" name="Picture 2" descr="C:\local\Downloads\Channel Evolution(1).png"/>
          <p:cNvPicPr>
            <a:picLocks noChangeAspect="1" noChangeArrowheads="1"/>
          </p:cNvPicPr>
          <p:nvPr/>
        </p:nvPicPr>
        <p:blipFill>
          <a:blip r:embed="rId2" cstate="print"/>
          <a:srcRect t="12184"/>
          <a:stretch>
            <a:fillRect/>
          </a:stretch>
        </p:blipFill>
        <p:spPr bwMode="auto">
          <a:xfrm>
            <a:off x="-281406" y="2362200"/>
            <a:ext cx="9425406" cy="4495800"/>
          </a:xfrm>
          <a:prstGeom prst="rect">
            <a:avLst/>
          </a:prstGeom>
          <a:noFill/>
        </p:spPr>
      </p:pic>
      <p:sp>
        <p:nvSpPr>
          <p:cNvPr id="5" name="Rounded Rectangle 4"/>
          <p:cNvSpPr/>
          <p:nvPr/>
        </p:nvSpPr>
        <p:spPr>
          <a:xfrm>
            <a:off x="2133600" y="3352800"/>
            <a:ext cx="5029200" cy="2438400"/>
          </a:xfrm>
          <a:prstGeom prst="roundRect">
            <a:avLst>
              <a:gd name="adj" fmla="val 824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#Entry and #Exit points don’t change much over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what about </a:t>
            </a:r>
            <a:r>
              <a:rPr lang="en-US" dirty="0" err="1" smtClean="0"/>
              <a:t>reachability</a:t>
            </a:r>
            <a:r>
              <a:rPr lang="en-US" dirty="0" smtClean="0"/>
              <a:t>?</a:t>
            </a:r>
            <a:endParaRPr lang="en-US" dirty="0"/>
          </a:p>
        </p:txBody>
      </p:sp>
      <p:graphicFrame>
        <p:nvGraphicFramePr>
          <p:cNvPr id="4" name="Content Placeholder 3"/>
          <p:cNvGraphicFramePr>
            <a:graphicFrameLocks noGrp="1"/>
          </p:cNvGraphicFramePr>
          <p:nvPr>
            <p:ph idx="1"/>
          </p:nvPr>
        </p:nvGraphicFramePr>
        <p:xfrm>
          <a:off x="0" y="13716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2514600" y="3048000"/>
            <a:ext cx="4038600" cy="2438400"/>
          </a:xfrm>
          <a:prstGeom prst="roundRect">
            <a:avLst>
              <a:gd name="adj" fmla="val 824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solidFill>
                  <a:schemeClr val="tx1"/>
                </a:solidFill>
              </a:rPr>
              <a:t>Entry and exit point </a:t>
            </a:r>
            <a:r>
              <a:rPr lang="en-US" sz="2800" dirty="0" err="1" smtClean="0">
                <a:solidFill>
                  <a:schemeClr val="tx1"/>
                </a:solidFill>
              </a:rPr>
              <a:t>reachability</a:t>
            </a:r>
            <a:r>
              <a:rPr lang="en-US" sz="2800" dirty="0" smtClean="0">
                <a:solidFill>
                  <a:schemeClr val="tx1"/>
                </a:solidFill>
              </a:rPr>
              <a:t> </a:t>
            </a:r>
            <a:r>
              <a:rPr lang="en-US" sz="2800" b="1" dirty="0" smtClean="0">
                <a:solidFill>
                  <a:schemeClr val="tx1"/>
                </a:solidFill>
              </a:rPr>
              <a:t>do change</a:t>
            </a:r>
            <a:r>
              <a:rPr lang="en-US" sz="2800" dirty="0" smtClean="0">
                <a:solidFill>
                  <a:schemeClr val="tx1"/>
                </a:solidFill>
              </a:rPr>
              <a:t>, and </a:t>
            </a:r>
            <a:r>
              <a:rPr lang="en-US" sz="2800" b="1" dirty="0" smtClean="0">
                <a:solidFill>
                  <a:schemeClr val="tx1"/>
                </a:solidFill>
              </a:rPr>
              <a:t>can vary wildly </a:t>
            </a:r>
            <a:r>
              <a:rPr lang="en-US" sz="2800" dirty="0" smtClean="0">
                <a:solidFill>
                  <a:schemeClr val="tx1"/>
                </a:solidFill>
              </a:rPr>
              <a:t>over time</a:t>
            </a:r>
            <a:endParaRPr lang="en-US"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Research Questions</a:t>
            </a:r>
            <a:endParaRPr lang="en-US" dirty="0"/>
          </a:p>
        </p:txBody>
      </p:sp>
      <p:sp>
        <p:nvSpPr>
          <p:cNvPr id="3" name="Content Placeholder 2"/>
          <p:cNvSpPr>
            <a:spLocks noGrp="1"/>
          </p:cNvSpPr>
          <p:nvPr>
            <p:ph idx="1"/>
          </p:nvPr>
        </p:nvSpPr>
        <p:spPr/>
        <p:txBody>
          <a:bodyPr/>
          <a:lstStyle/>
          <a:p>
            <a:r>
              <a:rPr lang="en-US" dirty="0" smtClean="0"/>
              <a:t>RQ1: Do vulnerabilities reside </a:t>
            </a:r>
            <a:r>
              <a:rPr lang="en-US" b="1" i="1" dirty="0" smtClean="0"/>
              <a:t>near </a:t>
            </a:r>
            <a:r>
              <a:rPr lang="en-US" dirty="0" smtClean="0"/>
              <a:t>the attack surface historically?</a:t>
            </a:r>
          </a:p>
          <a:p>
            <a:endParaRPr lang="en-US" dirty="0" smtClean="0"/>
          </a:p>
          <a:p>
            <a:r>
              <a:rPr lang="en-US" dirty="0" smtClean="0"/>
              <a:t>RQ2: Do severe vulnerabilities appear in areas of </a:t>
            </a:r>
            <a:r>
              <a:rPr lang="en-US" b="1" i="1" dirty="0" smtClean="0"/>
              <a:t>high </a:t>
            </a:r>
            <a:r>
              <a:rPr lang="en-US" b="1" i="1" dirty="0" err="1" smtClean="0"/>
              <a:t>reachability</a:t>
            </a:r>
            <a:r>
              <a:rPr lang="en-US" dirty="0" smtClean="0"/>
              <a:t>?</a:t>
            </a:r>
          </a:p>
          <a:p>
            <a:endParaRPr lang="en-US" dirty="0" smtClean="0"/>
          </a:p>
          <a:p>
            <a:r>
              <a:rPr lang="en-US" dirty="0" smtClean="0"/>
              <a:t>RQ3: </a:t>
            </a:r>
            <a:r>
              <a:rPr lang="en-US" dirty="0" smtClean="0"/>
              <a:t>Do applying </a:t>
            </a:r>
            <a:r>
              <a:rPr lang="en-US" b="1" i="1" dirty="0" smtClean="0"/>
              <a:t>asset weights </a:t>
            </a:r>
            <a:r>
              <a:rPr lang="en-US" dirty="0" smtClean="0"/>
              <a:t>and </a:t>
            </a:r>
            <a:r>
              <a:rPr lang="en-US" b="1" i="1" dirty="0" smtClean="0"/>
              <a:t>designed defenses </a:t>
            </a:r>
            <a:r>
              <a:rPr lang="en-US" dirty="0" smtClean="0"/>
              <a:t>improve our measurements?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stFeatheredViewBWlite2"/>
          <p:cNvPicPr>
            <a:picLocks noGrp="1" noChangeAspect="1" noChangeArrowheads="1"/>
          </p:cNvPicPr>
          <p:nvPr>
            <p:ph/>
          </p:nvPr>
        </p:nvPicPr>
        <p:blipFill>
          <a:blip r:embed="rId2" cstate="print"/>
          <a:srcRect/>
          <a:stretch>
            <a:fillRect/>
          </a:stretch>
        </p:blipFill>
        <p:spPr>
          <a:xfrm>
            <a:off x="228600" y="1616075"/>
            <a:ext cx="8610600" cy="4784725"/>
          </a:xfrm>
          <a:noFill/>
          <a:ln/>
        </p:spPr>
      </p:pic>
      <p:sp>
        <p:nvSpPr>
          <p:cNvPr id="8195" name="Text Box 3"/>
          <p:cNvSpPr txBox="1">
            <a:spLocks noChangeArrowheads="1"/>
          </p:cNvSpPr>
          <p:nvPr/>
        </p:nvSpPr>
        <p:spPr bwMode="auto">
          <a:xfrm>
            <a:off x="457200" y="1905000"/>
            <a:ext cx="8077200" cy="3385542"/>
          </a:xfrm>
          <a:prstGeom prst="rect">
            <a:avLst/>
          </a:prstGeom>
          <a:noFill/>
          <a:ln w="9525">
            <a:noFill/>
            <a:miter lim="800000"/>
            <a:headEnd/>
            <a:tailEnd/>
          </a:ln>
          <a:effectLst/>
        </p:spPr>
        <p:txBody>
          <a:bodyPr wrap="square">
            <a:spAutoFit/>
          </a:bodyPr>
          <a:lstStyle/>
          <a:p>
            <a:pPr algn="ctr"/>
            <a:r>
              <a:rPr lang="en-US" altLang="ko-KR" sz="4400" dirty="0" smtClean="0">
                <a:effectLst>
                  <a:outerShdw blurRad="38100" dist="38100" dir="2700000" algn="tl">
                    <a:srgbClr val="000000">
                      <a:alpha val="43137"/>
                    </a:srgbClr>
                  </a:outerShdw>
                </a:effectLst>
              </a:rPr>
              <a:t>Attack Surface </a:t>
            </a:r>
            <a:r>
              <a:rPr lang="en-US" altLang="ko-KR" sz="4400" dirty="0" smtClean="0">
                <a:effectLst>
                  <a:outerShdw blurRad="38100" dist="38100" dir="2700000" algn="tl">
                    <a:srgbClr val="000000">
                      <a:alpha val="43137"/>
                    </a:srgbClr>
                  </a:outerShdw>
                </a:effectLst>
              </a:rPr>
              <a:t>Approximation </a:t>
            </a:r>
            <a:br>
              <a:rPr lang="en-US" altLang="ko-KR" sz="4400" dirty="0" smtClean="0">
                <a:effectLst>
                  <a:outerShdw blurRad="38100" dist="38100" dir="2700000" algn="tl">
                    <a:srgbClr val="000000">
                      <a:alpha val="43137"/>
                    </a:srgbClr>
                  </a:outerShdw>
                </a:effectLst>
              </a:rPr>
            </a:br>
            <a:r>
              <a:rPr lang="en-US" altLang="ko-KR" sz="4400" dirty="0" smtClean="0">
                <a:effectLst>
                  <a:outerShdw blurRad="38100" dist="38100" dir="2700000" algn="tl">
                    <a:srgbClr val="000000">
                      <a:alpha val="43137"/>
                    </a:srgbClr>
                  </a:outerShdw>
                </a:effectLst>
              </a:rPr>
              <a:t>via </a:t>
            </a:r>
            <a:r>
              <a:rPr lang="en-US" altLang="ko-KR" sz="4400" dirty="0" err="1" smtClean="0">
                <a:effectLst>
                  <a:outerShdw blurRad="38100" dist="38100" dir="2700000" algn="tl">
                    <a:srgbClr val="000000">
                      <a:alpha val="43137"/>
                    </a:srgbClr>
                  </a:outerShdw>
                </a:effectLst>
              </a:rPr>
              <a:t>Stacktraces</a:t>
            </a:r>
            <a:endParaRPr lang="en-US" altLang="ko-KR" sz="4400" dirty="0" smtClean="0">
              <a:effectLst>
                <a:outerShdw blurRad="38100" dist="38100" dir="2700000" algn="tl">
                  <a:srgbClr val="000000">
                    <a:alpha val="43137"/>
                  </a:srgbClr>
                </a:outerShdw>
              </a:effectLst>
            </a:endParaRPr>
          </a:p>
          <a:p>
            <a:pPr algn="ctr"/>
            <a:endParaRPr lang="en-US" dirty="0" smtClean="0">
              <a:solidFill>
                <a:srgbClr val="000000"/>
              </a:solidFill>
              <a:latin typeface="Arial" charset="0"/>
            </a:endParaRPr>
          </a:p>
          <a:p>
            <a:pPr algn="ctr"/>
            <a:r>
              <a:rPr lang="en-US" sz="2400" dirty="0" smtClean="0">
                <a:solidFill>
                  <a:srgbClr val="000000"/>
                </a:solidFill>
                <a:latin typeface="Arial" charset="0"/>
              </a:rPr>
              <a:t>Laurie </a:t>
            </a:r>
            <a:r>
              <a:rPr lang="en-US" sz="2400" dirty="0" smtClean="0">
                <a:solidFill>
                  <a:srgbClr val="000000"/>
                </a:solidFill>
                <a:latin typeface="Arial" charset="0"/>
              </a:rPr>
              <a:t>Williams</a:t>
            </a:r>
          </a:p>
          <a:p>
            <a:pPr algn="ctr"/>
            <a:r>
              <a:rPr lang="en-US" sz="2400" dirty="0" smtClean="0">
                <a:solidFill>
                  <a:srgbClr val="000000"/>
                </a:solidFill>
                <a:latin typeface="Arial" charset="0"/>
              </a:rPr>
              <a:t>Christopher </a:t>
            </a:r>
            <a:r>
              <a:rPr lang="en-US" sz="2400" dirty="0" err="1" smtClean="0">
                <a:solidFill>
                  <a:srgbClr val="000000"/>
                </a:solidFill>
                <a:latin typeface="Arial" charset="0"/>
              </a:rPr>
              <a:t>Theisen</a:t>
            </a:r>
            <a:endParaRPr lang="en-US" sz="2400" dirty="0" smtClean="0">
              <a:solidFill>
                <a:srgbClr val="000000"/>
              </a:solidFill>
              <a:latin typeface="Arial" charset="0"/>
            </a:endParaRPr>
          </a:p>
          <a:p>
            <a:pPr algn="ctr"/>
            <a:r>
              <a:rPr lang="en-US" dirty="0" smtClean="0">
                <a:solidFill>
                  <a:srgbClr val="000000"/>
                </a:solidFill>
                <a:latin typeface="Arial" charset="0"/>
              </a:rPr>
              <a:t> </a:t>
            </a:r>
          </a:p>
          <a:p>
            <a:pPr algn="ctr"/>
            <a:endParaRPr lang="en-US" dirty="0">
              <a:solidFill>
                <a:srgbClr val="000000"/>
              </a:solidFill>
              <a:latin typeface="Arial" charset="0"/>
            </a:endParaRPr>
          </a:p>
          <a:p>
            <a:pPr algn="ctr"/>
            <a:r>
              <a:rPr lang="en-US" sz="2400" dirty="0" smtClean="0">
                <a:solidFill>
                  <a:srgbClr val="000000"/>
                </a:solidFill>
                <a:latin typeface="Arial" charset="0"/>
              </a:rPr>
              <a:t>NC State University</a:t>
            </a:r>
            <a:endParaRPr lang="en-US" sz="2400" dirty="0">
              <a:solidFill>
                <a:srgbClr val="000000"/>
              </a:solidFill>
              <a:latin typeface="Arial" charset="0"/>
            </a:endParaRPr>
          </a:p>
        </p:txBody>
      </p:sp>
      <p:sp>
        <p:nvSpPr>
          <p:cNvPr id="2" name="TextBox 1"/>
          <p:cNvSpPr txBox="1"/>
          <p:nvPr/>
        </p:nvSpPr>
        <p:spPr>
          <a:xfrm>
            <a:off x="7590459" y="207803"/>
            <a:ext cx="1223412" cy="400110"/>
          </a:xfrm>
          <a:prstGeom prst="rect">
            <a:avLst/>
          </a:prstGeom>
          <a:noFill/>
        </p:spPr>
        <p:txBody>
          <a:bodyPr wrap="none" rtlCol="0">
            <a:spAutoFit/>
          </a:bodyPr>
          <a:lstStyle/>
          <a:p>
            <a:r>
              <a:rPr lang="en-US" sz="2000" dirty="0" smtClean="0"/>
              <a:t>Oct-14/v6</a:t>
            </a:r>
            <a:endParaRPr lang="en-US" sz="2000" dirty="0"/>
          </a:p>
        </p:txBody>
      </p:sp>
    </p:spTree>
    <p:extLst>
      <p:ext uri="{BB962C8B-B14F-4D97-AF65-F5344CB8AC3E}">
        <p14:creationId xmlns:p14="http://schemas.microsoft.com/office/powerpoint/2010/main" xmlns="" val="3749958546"/>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
            <a:ext cx="8458200" cy="990600"/>
          </a:xfrm>
        </p:spPr>
        <p:txBody>
          <a:bodyPr/>
          <a:lstStyle/>
          <a:p>
            <a:r>
              <a:rPr lang="en-US" dirty="0" smtClean="0"/>
              <a:t>Scope</a:t>
            </a:r>
            <a:endParaRPr lang="en-US" dirty="0"/>
          </a:p>
        </p:txBody>
      </p:sp>
      <p:sp>
        <p:nvSpPr>
          <p:cNvPr id="3" name="Content Placeholder 2"/>
          <p:cNvSpPr>
            <a:spLocks noGrp="1"/>
          </p:cNvSpPr>
          <p:nvPr>
            <p:ph idx="1"/>
          </p:nvPr>
        </p:nvSpPr>
        <p:spPr>
          <a:xfrm>
            <a:off x="762000" y="1600200"/>
            <a:ext cx="7848600" cy="4419600"/>
          </a:xfrm>
        </p:spPr>
        <p:txBody>
          <a:bodyPr/>
          <a:lstStyle/>
          <a:p>
            <a:r>
              <a:rPr lang="en-US" sz="2400" b="1" dirty="0" smtClean="0"/>
              <a:t>Goal</a:t>
            </a:r>
            <a:r>
              <a:rPr lang="en-US" sz="2400" b="1" dirty="0"/>
              <a:t>. </a:t>
            </a:r>
            <a:r>
              <a:rPr lang="en-US" sz="2400" dirty="0"/>
              <a:t>The goal of this research is </a:t>
            </a:r>
            <a:r>
              <a:rPr lang="en-US" sz="2400" i="1" dirty="0"/>
              <a:t>to aid software engineers in prioritizing security efforts by approximating the attack surface of a system via stack trace analysis</a:t>
            </a:r>
            <a:r>
              <a:rPr lang="en-US" sz="2400" dirty="0"/>
              <a:t>. </a:t>
            </a:r>
          </a:p>
          <a:p>
            <a:r>
              <a:rPr lang="en-US" sz="2400" b="1" dirty="0" smtClean="0"/>
              <a:t>Research Questions: </a:t>
            </a:r>
          </a:p>
          <a:p>
            <a:pPr lvl="1"/>
            <a:r>
              <a:rPr lang="en-US" sz="2000" b="1" dirty="0"/>
              <a:t>RQ1: </a:t>
            </a:r>
            <a:r>
              <a:rPr lang="en-US" sz="2000" dirty="0"/>
              <a:t>How effectively can stack traces to be used to approximate the attack surface of a system?</a:t>
            </a:r>
          </a:p>
          <a:p>
            <a:pPr lvl="1"/>
            <a:r>
              <a:rPr lang="en-US" sz="2000" b="1" dirty="0"/>
              <a:t>RQ2: </a:t>
            </a:r>
            <a:r>
              <a:rPr lang="en-US" sz="2000" dirty="0"/>
              <a:t>Can the performance of vulnerability prediction be improved by limiting the prediction space to the approximated attack surface?</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046207435"/>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57200" y="1515908"/>
            <a:ext cx="8458200" cy="5189692"/>
          </a:xfrm>
          <a:prstGeom prst="rect">
            <a:avLst/>
          </a:prstGeom>
        </p:spPr>
      </p:pic>
    </p:spTree>
    <p:extLst>
      <p:ext uri="{BB962C8B-B14F-4D97-AF65-F5344CB8AC3E}">
        <p14:creationId xmlns:p14="http://schemas.microsoft.com/office/powerpoint/2010/main" xmlns="" val="1043741101"/>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Surface Approximation</a:t>
            </a:r>
            <a:endParaRPr lang="en-US" dirty="0"/>
          </a:p>
        </p:txBody>
      </p:sp>
      <p:pic>
        <p:nvPicPr>
          <p:cNvPr id="4" name="Picture 3"/>
          <p:cNvPicPr>
            <a:picLocks noChangeAspect="1"/>
          </p:cNvPicPr>
          <p:nvPr/>
        </p:nvPicPr>
        <p:blipFill>
          <a:blip r:embed="rId2" cstate="print"/>
          <a:stretch>
            <a:fillRect/>
          </a:stretch>
        </p:blipFill>
        <p:spPr>
          <a:xfrm>
            <a:off x="685800" y="2286000"/>
            <a:ext cx="7965830" cy="2743200"/>
          </a:xfrm>
          <a:prstGeom prst="rect">
            <a:avLst/>
          </a:prstGeom>
        </p:spPr>
      </p:pic>
    </p:spTree>
    <p:extLst>
      <p:ext uri="{BB962C8B-B14F-4D97-AF65-F5344CB8AC3E}">
        <p14:creationId xmlns:p14="http://schemas.microsoft.com/office/powerpoint/2010/main" xmlns="" val="501416735"/>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990600"/>
          </a:xfrm>
        </p:spPr>
        <p:txBody>
          <a:bodyPr/>
          <a:lstStyle/>
          <a:p>
            <a:r>
              <a:rPr lang="en-US" dirty="0" smtClean="0"/>
              <a:t>Vulnerability Prediction</a:t>
            </a:r>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676400" y="1447800"/>
            <a:ext cx="5257800" cy="5105400"/>
          </a:xfrm>
          <a:prstGeom prst="rect">
            <a:avLst/>
          </a:prstGeom>
          <a:noFill/>
          <a:ln>
            <a:noFill/>
          </a:ln>
        </p:spPr>
      </p:pic>
    </p:spTree>
    <p:extLst>
      <p:ext uri="{BB962C8B-B14F-4D97-AF65-F5344CB8AC3E}">
        <p14:creationId xmlns:p14="http://schemas.microsoft.com/office/powerpoint/2010/main" xmlns="" val="1648468892"/>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990600"/>
          </a:xfrm>
        </p:spPr>
        <p:txBody>
          <a:bodyPr/>
          <a:lstStyle/>
          <a:p>
            <a:r>
              <a:rPr lang="en-US" dirty="0" smtClean="0"/>
              <a:t>Future Work</a:t>
            </a:r>
            <a:endParaRPr lang="en-US" dirty="0"/>
          </a:p>
        </p:txBody>
      </p:sp>
      <p:pic>
        <p:nvPicPr>
          <p:cNvPr id="4" name="Picture 3"/>
          <p:cNvPicPr>
            <a:picLocks noChangeAspect="1"/>
          </p:cNvPicPr>
          <p:nvPr/>
        </p:nvPicPr>
        <p:blipFill>
          <a:blip r:embed="rId2" cstate="print"/>
          <a:stretch>
            <a:fillRect/>
          </a:stretch>
        </p:blipFill>
        <p:spPr>
          <a:xfrm>
            <a:off x="609600" y="1600200"/>
            <a:ext cx="4343400" cy="2664977"/>
          </a:xfrm>
          <a:prstGeom prst="rect">
            <a:avLst/>
          </a:prstGeom>
          <a:ln>
            <a:solidFill>
              <a:srgbClr val="CC0000"/>
            </a:solidFill>
          </a:ln>
        </p:spPr>
      </p:pic>
      <p:pic>
        <p:nvPicPr>
          <p:cNvPr id="5" name="Picture 4" descr="heatmap_sanitized"/>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2743200"/>
            <a:ext cx="3279140" cy="3025140"/>
          </a:xfrm>
          <a:prstGeom prst="rect">
            <a:avLst/>
          </a:prstGeom>
          <a:noFill/>
          <a:ln>
            <a:solidFill>
              <a:srgbClr val="CC0000"/>
            </a:solidFill>
          </a:ln>
        </p:spPr>
      </p:pic>
    </p:spTree>
    <p:extLst>
      <p:ext uri="{BB962C8B-B14F-4D97-AF65-F5344CB8AC3E}">
        <p14:creationId xmlns:p14="http://schemas.microsoft.com/office/powerpoint/2010/main" xmlns="" val="64761225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Detection Systems</a:t>
            </a:r>
            <a:endParaRPr lang="en-US" dirty="0"/>
          </a:p>
        </p:txBody>
      </p:sp>
      <p:sp>
        <p:nvSpPr>
          <p:cNvPr id="3" name="Content Placeholder 2"/>
          <p:cNvSpPr>
            <a:spLocks noGrp="1"/>
          </p:cNvSpPr>
          <p:nvPr>
            <p:ph idx="1"/>
          </p:nvPr>
        </p:nvSpPr>
        <p:spPr>
          <a:xfrm>
            <a:off x="457200" y="1828800"/>
            <a:ext cx="8229600" cy="4625609"/>
          </a:xfrm>
        </p:spPr>
        <p:txBody>
          <a:bodyPr>
            <a:normAutofit fontScale="92500"/>
          </a:bodyPr>
          <a:lstStyle/>
          <a:p>
            <a:r>
              <a:rPr lang="en-US" dirty="0" smtClean="0"/>
              <a:t>The security world is saturated with IDS research</a:t>
            </a:r>
          </a:p>
          <a:p>
            <a:pPr lvl="1"/>
            <a:r>
              <a:rPr lang="en-US" dirty="0" smtClean="0"/>
              <a:t>YAIDS papers </a:t>
            </a:r>
            <a:br>
              <a:rPr lang="en-US" dirty="0" smtClean="0"/>
            </a:br>
            <a:r>
              <a:rPr lang="en-US" dirty="0" smtClean="0"/>
              <a:t>(Yet Another Intrusion </a:t>
            </a:r>
            <a:r>
              <a:rPr lang="en-US" dirty="0" smtClean="0"/>
              <a:t>Detection System </a:t>
            </a:r>
            <a:r>
              <a:rPr lang="en-US" dirty="0" smtClean="0"/>
              <a:t>Paper)</a:t>
            </a:r>
          </a:p>
          <a:p>
            <a:pPr lvl="1"/>
            <a:r>
              <a:rPr lang="en-US" dirty="0" smtClean="0"/>
              <a:t>“An IDS with X Algorithm and Y Data”</a:t>
            </a:r>
          </a:p>
          <a:p>
            <a:pPr lvl="1"/>
            <a:r>
              <a:rPr lang="en-US" dirty="0" smtClean="0"/>
              <a:t>Focus is on </a:t>
            </a:r>
            <a:r>
              <a:rPr lang="en-US" i="1" dirty="0" smtClean="0"/>
              <a:t>how</a:t>
            </a:r>
            <a:r>
              <a:rPr lang="en-US" dirty="0" smtClean="0"/>
              <a:t>, not the </a:t>
            </a:r>
            <a:r>
              <a:rPr lang="en-US" i="1" dirty="0" smtClean="0"/>
              <a:t>what</a:t>
            </a:r>
          </a:p>
          <a:p>
            <a:pPr lvl="1"/>
            <a:endParaRPr lang="en-US" dirty="0" smtClean="0"/>
          </a:p>
          <a:p>
            <a:r>
              <a:rPr lang="en-US" dirty="0" smtClean="0"/>
              <a:t>Our approach: systematize the knowledge</a:t>
            </a:r>
          </a:p>
          <a:p>
            <a:pPr lvl="1"/>
            <a:r>
              <a:rPr lang="en-US" dirty="0" smtClean="0"/>
              <a:t>By metrics of IDS evaluation</a:t>
            </a:r>
          </a:p>
          <a:p>
            <a:pPr lvl="1"/>
            <a:r>
              <a:rPr lang="en-US" dirty="0" smtClean="0"/>
              <a:t>Use of metrics internally too</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Systematizing IDS Knowledge</a:t>
            </a:r>
            <a:endParaRPr lang="en-US" dirty="0"/>
          </a:p>
        </p:txBody>
      </p:sp>
      <p:sp>
        <p:nvSpPr>
          <p:cNvPr id="3" name="Content Placeholder 2"/>
          <p:cNvSpPr>
            <a:spLocks noGrp="1"/>
          </p:cNvSpPr>
          <p:nvPr>
            <p:ph idx="1"/>
          </p:nvPr>
        </p:nvSpPr>
        <p:spPr/>
        <p:txBody>
          <a:bodyPr>
            <a:normAutofit lnSpcReduction="10000"/>
          </a:bodyPr>
          <a:lstStyle/>
          <a:p>
            <a:r>
              <a:rPr lang="en-US" dirty="0" smtClean="0"/>
              <a:t>Classification by evaluation</a:t>
            </a:r>
          </a:p>
          <a:p>
            <a:pPr lvl="1"/>
            <a:r>
              <a:rPr lang="en-US" dirty="0" smtClean="0"/>
              <a:t>Methods of evaluation</a:t>
            </a:r>
          </a:p>
          <a:p>
            <a:pPr lvl="1"/>
            <a:r>
              <a:rPr lang="en-US" dirty="0" smtClean="0"/>
              <a:t>Benchmark performances</a:t>
            </a:r>
          </a:p>
          <a:p>
            <a:pPr lvl="1"/>
            <a:r>
              <a:rPr lang="en-US" dirty="0" smtClean="0"/>
              <a:t>Inherent limitations</a:t>
            </a:r>
          </a:p>
          <a:p>
            <a:endParaRPr lang="en-US" dirty="0" smtClean="0"/>
          </a:p>
          <a:p>
            <a:r>
              <a:rPr lang="en-US" dirty="0" smtClean="0"/>
              <a:t>Status: systematic literature review</a:t>
            </a:r>
          </a:p>
          <a:p>
            <a:pPr lvl="1"/>
            <a:r>
              <a:rPr lang="en-US" dirty="0" smtClean="0"/>
              <a:t>Collected over 300 papers</a:t>
            </a:r>
          </a:p>
          <a:p>
            <a:pPr lvl="1"/>
            <a:r>
              <a:rPr lang="en-US" dirty="0" smtClean="0"/>
              <a:t>Classifying papers</a:t>
            </a:r>
          </a:p>
          <a:p>
            <a:pPr lvl="1"/>
            <a:r>
              <a:rPr lang="en-US" dirty="0" smtClean="0"/>
              <a:t>Narrowing venues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stFeatheredViewBWlite2"/>
          <p:cNvPicPr>
            <a:picLocks noGrp="1" noChangeAspect="1" noChangeArrowheads="1"/>
          </p:cNvPicPr>
          <p:nvPr>
            <p:ph/>
          </p:nvPr>
        </p:nvPicPr>
        <p:blipFill>
          <a:blip r:embed="rId2" cstate="print"/>
          <a:srcRect/>
          <a:stretch>
            <a:fillRect/>
          </a:stretch>
        </p:blipFill>
        <p:spPr>
          <a:xfrm>
            <a:off x="520700" y="1600200"/>
            <a:ext cx="8610600" cy="4784725"/>
          </a:xfrm>
          <a:noFill/>
          <a:ln/>
        </p:spPr>
      </p:pic>
      <p:sp>
        <p:nvSpPr>
          <p:cNvPr id="8195" name="Text Box 3"/>
          <p:cNvSpPr txBox="1">
            <a:spLocks noChangeArrowheads="1"/>
          </p:cNvSpPr>
          <p:nvPr/>
        </p:nvSpPr>
        <p:spPr bwMode="auto">
          <a:xfrm>
            <a:off x="228600" y="1905000"/>
            <a:ext cx="8686800" cy="3477875"/>
          </a:xfrm>
          <a:prstGeom prst="rect">
            <a:avLst/>
          </a:prstGeom>
          <a:noFill/>
          <a:ln w="9525">
            <a:noFill/>
            <a:miter lim="800000"/>
            <a:headEnd/>
            <a:tailEnd/>
          </a:ln>
          <a:effectLst/>
        </p:spPr>
        <p:txBody>
          <a:bodyPr wrap="square">
            <a:spAutoFit/>
          </a:bodyPr>
          <a:lstStyle/>
          <a:p>
            <a:pPr algn="ctr"/>
            <a:r>
              <a:rPr lang="en-US" altLang="ko-KR" sz="4400" dirty="0" smtClean="0">
                <a:effectLst>
                  <a:outerShdw blurRad="38100" dist="38100" dir="2700000" algn="tl">
                    <a:srgbClr val="000000">
                      <a:alpha val="43137"/>
                    </a:srgbClr>
                  </a:outerShdw>
                </a:effectLst>
              </a:rPr>
              <a:t>Vulnerability and Resilience </a:t>
            </a:r>
          </a:p>
          <a:p>
            <a:pPr algn="ctr"/>
            <a:r>
              <a:rPr lang="en-US" altLang="ko-KR" sz="4400" dirty="0" smtClean="0">
                <a:effectLst>
                  <a:outerShdw blurRad="38100" dist="38100" dir="2700000" algn="tl">
                    <a:srgbClr val="000000">
                      <a:alpha val="43137"/>
                    </a:srgbClr>
                  </a:outerShdw>
                </a:effectLst>
              </a:rPr>
              <a:t>Prediction Metrics and Models</a:t>
            </a:r>
          </a:p>
          <a:p>
            <a:pPr algn="ctr"/>
            <a:endParaRPr lang="en-US" dirty="0" smtClean="0">
              <a:solidFill>
                <a:srgbClr val="000000"/>
              </a:solidFill>
              <a:latin typeface="Arial" charset="0"/>
            </a:endParaRPr>
          </a:p>
          <a:p>
            <a:pPr algn="ctr"/>
            <a:r>
              <a:rPr lang="en-US" sz="2400" dirty="0" err="1" smtClean="0">
                <a:solidFill>
                  <a:srgbClr val="000000"/>
                </a:solidFill>
                <a:latin typeface="Arial" charset="0"/>
              </a:rPr>
              <a:t>Mladen</a:t>
            </a:r>
            <a:r>
              <a:rPr lang="en-US" sz="2400" dirty="0" smtClean="0">
                <a:solidFill>
                  <a:srgbClr val="000000"/>
                </a:solidFill>
                <a:latin typeface="Arial" charset="0"/>
              </a:rPr>
              <a:t> A</a:t>
            </a:r>
            <a:r>
              <a:rPr lang="en-US" sz="2400" dirty="0">
                <a:solidFill>
                  <a:srgbClr val="000000"/>
                </a:solidFill>
                <a:latin typeface="Arial" charset="0"/>
              </a:rPr>
              <a:t>. </a:t>
            </a:r>
            <a:r>
              <a:rPr lang="en-US" sz="2400" dirty="0" smtClean="0">
                <a:solidFill>
                  <a:srgbClr val="000000"/>
                </a:solidFill>
                <a:latin typeface="Arial" charset="0"/>
              </a:rPr>
              <a:t>Vouk, Laurie </a:t>
            </a:r>
            <a:r>
              <a:rPr lang="en-US" sz="2400" dirty="0" smtClean="0">
                <a:solidFill>
                  <a:srgbClr val="000000"/>
                </a:solidFill>
                <a:latin typeface="Arial" charset="0"/>
              </a:rPr>
              <a:t>Williams</a:t>
            </a:r>
          </a:p>
          <a:p>
            <a:pPr algn="ctr"/>
            <a:endParaRPr lang="en-US" sz="2400" dirty="0" smtClean="0">
              <a:solidFill>
                <a:srgbClr val="000000"/>
              </a:solidFill>
              <a:latin typeface="Arial" charset="0"/>
            </a:endParaRPr>
          </a:p>
          <a:p>
            <a:pPr algn="ctr"/>
            <a:r>
              <a:rPr lang="en-US" sz="2400" dirty="0" err="1" smtClean="0">
                <a:solidFill>
                  <a:srgbClr val="000000"/>
                </a:solidFill>
                <a:latin typeface="Arial" charset="0"/>
              </a:rPr>
              <a:t>Anoosha</a:t>
            </a:r>
            <a:r>
              <a:rPr lang="en-US" sz="2400" dirty="0" smtClean="0">
                <a:solidFill>
                  <a:srgbClr val="000000"/>
                </a:solidFill>
                <a:latin typeface="Arial" charset="0"/>
              </a:rPr>
              <a:t> </a:t>
            </a:r>
            <a:r>
              <a:rPr lang="en-US" sz="2400" dirty="0" err="1" smtClean="0">
                <a:solidFill>
                  <a:srgbClr val="000000"/>
                </a:solidFill>
                <a:latin typeface="Arial" charset="0"/>
              </a:rPr>
              <a:t>Vangaveeti</a:t>
            </a:r>
            <a:r>
              <a:rPr lang="en-US" sz="2400" dirty="0" smtClean="0">
                <a:solidFill>
                  <a:srgbClr val="000000"/>
                </a:solidFill>
                <a:latin typeface="Arial" charset="0"/>
              </a:rPr>
              <a:t>, Da Young Lee, </a:t>
            </a:r>
            <a:r>
              <a:rPr lang="en-US" sz="2400" dirty="0" err="1" smtClean="0">
                <a:solidFill>
                  <a:srgbClr val="000000"/>
                </a:solidFill>
                <a:latin typeface="Arial" charset="0"/>
              </a:rPr>
              <a:t>Shweta</a:t>
            </a:r>
            <a:r>
              <a:rPr lang="en-US" sz="2400" dirty="0" smtClean="0">
                <a:solidFill>
                  <a:srgbClr val="000000"/>
                </a:solidFill>
                <a:latin typeface="Arial" charset="0"/>
              </a:rPr>
              <a:t> </a:t>
            </a:r>
            <a:r>
              <a:rPr lang="en-US" sz="2400" dirty="0" err="1" smtClean="0">
                <a:solidFill>
                  <a:srgbClr val="000000"/>
                </a:solidFill>
                <a:latin typeface="Arial" charset="0"/>
              </a:rPr>
              <a:t>Subramani</a:t>
            </a:r>
            <a:endParaRPr lang="en-US" sz="2400" dirty="0" smtClean="0">
              <a:solidFill>
                <a:srgbClr val="000000"/>
              </a:solidFill>
              <a:latin typeface="Arial" charset="0"/>
            </a:endParaRPr>
          </a:p>
          <a:p>
            <a:pPr algn="ctr"/>
            <a:endParaRPr lang="en-US" dirty="0">
              <a:solidFill>
                <a:srgbClr val="000000"/>
              </a:solidFill>
              <a:latin typeface="Arial" charset="0"/>
            </a:endParaRPr>
          </a:p>
          <a:p>
            <a:pPr algn="ctr"/>
            <a:r>
              <a:rPr lang="en-US" sz="2400" dirty="0" smtClean="0">
                <a:solidFill>
                  <a:srgbClr val="000000"/>
                </a:solidFill>
                <a:latin typeface="Arial" charset="0"/>
              </a:rPr>
              <a:t>NC State University</a:t>
            </a:r>
            <a:endParaRPr lang="en-US" sz="2400" dirty="0">
              <a:solidFill>
                <a:srgbClr val="000000"/>
              </a:solidFill>
              <a:latin typeface="Arial" charset="0"/>
            </a:endParaRPr>
          </a:p>
        </p:txBody>
      </p:sp>
      <p:sp>
        <p:nvSpPr>
          <p:cNvPr id="2" name="TextBox 1"/>
          <p:cNvSpPr txBox="1"/>
          <p:nvPr/>
        </p:nvSpPr>
        <p:spPr>
          <a:xfrm>
            <a:off x="7590459" y="207803"/>
            <a:ext cx="1223412" cy="400110"/>
          </a:xfrm>
          <a:prstGeom prst="rect">
            <a:avLst/>
          </a:prstGeom>
          <a:noFill/>
        </p:spPr>
        <p:txBody>
          <a:bodyPr wrap="none" rtlCol="0">
            <a:spAutoFit/>
          </a:bodyPr>
          <a:lstStyle/>
          <a:p>
            <a:r>
              <a:rPr lang="en-US" sz="2000" dirty="0" smtClean="0"/>
              <a:t>Oct-14/v6</a:t>
            </a:r>
            <a:endParaRPr lang="en-US" sz="2000" dirty="0"/>
          </a:p>
        </p:txBody>
      </p:sp>
    </p:spTree>
    <p:extLst>
      <p:ext uri="{BB962C8B-B14F-4D97-AF65-F5344CB8AC3E}">
        <p14:creationId xmlns:p14="http://schemas.microsoft.com/office/powerpoint/2010/main" xmlns="" val="3749958546"/>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lstStyle/>
          <a:p>
            <a:r>
              <a:rPr lang="en-US" dirty="0" smtClean="0"/>
              <a:t>Scope</a:t>
            </a:r>
            <a:endParaRPr lang="en-US" dirty="0"/>
          </a:p>
        </p:txBody>
      </p:sp>
      <p:sp>
        <p:nvSpPr>
          <p:cNvPr id="3" name="Content Placeholder 2"/>
          <p:cNvSpPr>
            <a:spLocks noGrp="1"/>
          </p:cNvSpPr>
          <p:nvPr>
            <p:ph idx="1"/>
          </p:nvPr>
        </p:nvSpPr>
        <p:spPr>
          <a:xfrm>
            <a:off x="762000" y="1676400"/>
            <a:ext cx="7848600" cy="4419600"/>
          </a:xfrm>
        </p:spPr>
        <p:txBody>
          <a:bodyPr>
            <a:normAutofit lnSpcReduction="10000"/>
          </a:bodyPr>
          <a:lstStyle/>
          <a:p>
            <a:r>
              <a:rPr lang="en-US" sz="2400" b="1" dirty="0" smtClean="0"/>
              <a:t>Goal</a:t>
            </a:r>
            <a:r>
              <a:rPr lang="en-US" sz="2400" b="1" dirty="0"/>
              <a:t>. </a:t>
            </a:r>
            <a:r>
              <a:rPr lang="en-US" sz="2400" dirty="0"/>
              <a:t>To develop a </a:t>
            </a:r>
            <a:r>
              <a:rPr lang="en-US" sz="2400" dirty="0" smtClean="0"/>
              <a:t>science-based </a:t>
            </a:r>
            <a:r>
              <a:rPr lang="en-US" sz="2400" dirty="0"/>
              <a:t>understanding of which security metrics </a:t>
            </a:r>
            <a:r>
              <a:rPr lang="en-US" sz="2400" dirty="0" smtClean="0"/>
              <a:t>can </a:t>
            </a:r>
            <a:r>
              <a:rPr lang="en-US" sz="2400" dirty="0"/>
              <a:t>be used </a:t>
            </a:r>
            <a:r>
              <a:rPr lang="en-US" sz="2400" dirty="0" smtClean="0"/>
              <a:t>to accurately </a:t>
            </a:r>
            <a:r>
              <a:rPr lang="en-US" sz="2400" dirty="0"/>
              <a:t>predict its </a:t>
            </a:r>
            <a:r>
              <a:rPr lang="en-US" sz="2400" dirty="0" smtClean="0"/>
              <a:t>field resilience </a:t>
            </a:r>
            <a:r>
              <a:rPr lang="en-US" sz="2400" dirty="0"/>
              <a:t>and vulnerability-proneness</a:t>
            </a:r>
            <a:r>
              <a:rPr lang="en-US" sz="2400" dirty="0" smtClean="0"/>
              <a:t>.</a:t>
            </a:r>
          </a:p>
          <a:p>
            <a:r>
              <a:rPr lang="en-US" sz="2400" b="1" dirty="0" smtClean="0"/>
              <a:t>Open Question</a:t>
            </a:r>
            <a:r>
              <a:rPr lang="en-US" sz="2400" dirty="0" smtClean="0"/>
              <a:t>: What is resilience? (see discussion tomorrow – Ravi </a:t>
            </a:r>
            <a:r>
              <a:rPr lang="en-US" sz="2400" dirty="0" err="1" smtClean="0"/>
              <a:t>Iyer</a:t>
            </a:r>
            <a:r>
              <a:rPr lang="en-US" sz="2400" dirty="0" smtClean="0"/>
              <a:t>) – for example: the number of new (critical) vulnerabilities discovered in the field per week?</a:t>
            </a:r>
            <a:endParaRPr lang="en-US" sz="2400" dirty="0"/>
          </a:p>
          <a:p>
            <a:r>
              <a:rPr lang="en-US" sz="2400" b="1" dirty="0" smtClean="0"/>
              <a:t>Hypotheses: </a:t>
            </a:r>
          </a:p>
          <a:p>
            <a:pPr lvl="1"/>
            <a:r>
              <a:rPr lang="en-US" sz="2000" dirty="0" smtClean="0"/>
              <a:t>H2.3.1</a:t>
            </a:r>
            <a:r>
              <a:rPr lang="en-US" sz="2000" dirty="0"/>
              <a:t>: Measurable properties of a </a:t>
            </a:r>
            <a:r>
              <a:rPr lang="en-US" sz="2000" b="1" dirty="0"/>
              <a:t>system </a:t>
            </a:r>
            <a:r>
              <a:rPr lang="en-US" sz="2000" dirty="0"/>
              <a:t>and associated software </a:t>
            </a:r>
            <a:r>
              <a:rPr lang="en-US" sz="2000" dirty="0" smtClean="0"/>
              <a:t>development </a:t>
            </a:r>
            <a:r>
              <a:rPr lang="en-US" sz="2000" b="1" dirty="0" smtClean="0"/>
              <a:t>processes  </a:t>
            </a:r>
            <a:r>
              <a:rPr lang="en-US" sz="2000" dirty="0" smtClean="0"/>
              <a:t>are </a:t>
            </a:r>
            <a:r>
              <a:rPr lang="en-US" sz="2000" dirty="0"/>
              <a:t>indicative of the presence of vulnerabilities in </a:t>
            </a:r>
            <a:r>
              <a:rPr lang="en-US" sz="2000" dirty="0" smtClean="0"/>
              <a:t>released software</a:t>
            </a:r>
            <a:r>
              <a:rPr lang="en-US" sz="2000" dirty="0"/>
              <a:t>. </a:t>
            </a:r>
            <a:endParaRPr lang="en-US" sz="2000" dirty="0" smtClean="0"/>
          </a:p>
          <a:p>
            <a:pPr lvl="1"/>
            <a:r>
              <a:rPr lang="en-US" sz="2000" dirty="0" smtClean="0"/>
              <a:t>H2.3.2</a:t>
            </a:r>
            <a:r>
              <a:rPr lang="en-US" sz="2000" dirty="0"/>
              <a:t>: Statistical models based upon current </a:t>
            </a:r>
            <a:r>
              <a:rPr lang="en-US" sz="2000" dirty="0" smtClean="0"/>
              <a:t>(classical) </a:t>
            </a:r>
            <a:r>
              <a:rPr lang="en-US" sz="2000" b="1" dirty="0" smtClean="0"/>
              <a:t>reliability </a:t>
            </a:r>
            <a:r>
              <a:rPr lang="en-US" sz="2000" dirty="0" smtClean="0"/>
              <a:t>and availability prediction models and </a:t>
            </a:r>
            <a:r>
              <a:rPr lang="en-US" sz="2000" b="1" dirty="0"/>
              <a:t>attack profiles </a:t>
            </a:r>
            <a:r>
              <a:rPr lang="en-US" sz="2000" dirty="0"/>
              <a:t>can accurately predict the resilience of a system.</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04620743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990600"/>
          </a:xfrm>
        </p:spPr>
        <p:txBody>
          <a:bodyPr/>
          <a:lstStyle/>
          <a:p>
            <a:r>
              <a:rPr lang="en-US" dirty="0" smtClean="0"/>
              <a:t>Some Results</a:t>
            </a:r>
            <a:endParaRPr lang="en-US" dirty="0"/>
          </a:p>
        </p:txBody>
      </p:sp>
      <p:sp>
        <p:nvSpPr>
          <p:cNvPr id="3" name="Content Placeholder 2"/>
          <p:cNvSpPr>
            <a:spLocks noGrp="1"/>
          </p:cNvSpPr>
          <p:nvPr>
            <p:ph idx="1"/>
          </p:nvPr>
        </p:nvSpPr>
        <p:spPr>
          <a:xfrm>
            <a:off x="457200" y="1524000"/>
            <a:ext cx="8458200" cy="3581400"/>
          </a:xfrm>
        </p:spPr>
        <p:txBody>
          <a:bodyPr>
            <a:normAutofit/>
          </a:bodyPr>
          <a:lstStyle/>
          <a:p>
            <a:r>
              <a:rPr lang="en-US" sz="2800" dirty="0" smtClean="0"/>
              <a:t>“Steady-state” security problem discovery rate in the field for Fedora and Windows are in the range of a few per week (rate is in the 10e-5 to 10e-7 per </a:t>
            </a:r>
            <a:r>
              <a:rPr lang="en-US" sz="2800" dirty="0" err="1" smtClean="0"/>
              <a:t>inservice</a:t>
            </a:r>
            <a:r>
              <a:rPr lang="en-US" sz="2800" dirty="0" smtClean="0"/>
              <a:t>-week</a:t>
            </a:r>
            <a:r>
              <a:rPr lang="en-US" sz="2800" dirty="0" smtClean="0"/>
              <a:t>).</a:t>
            </a:r>
          </a:p>
          <a:p>
            <a:endParaRPr lang="en-US" sz="2800" dirty="0" smtClean="0"/>
          </a:p>
          <a:p>
            <a:r>
              <a:rPr lang="en-US" sz="2800" dirty="0"/>
              <a:t>A large fraction (in the </a:t>
            </a:r>
            <a:r>
              <a:rPr lang="en-US" sz="2800" dirty="0" smtClean="0"/>
              <a:t>30+% </a:t>
            </a:r>
            <a:r>
              <a:rPr lang="en-US" sz="2800" dirty="0"/>
              <a:t>range) of problems reported </a:t>
            </a:r>
            <a:r>
              <a:rPr lang="en-US" sz="2800" dirty="0" smtClean="0"/>
              <a:t>weekly for STABLE field </a:t>
            </a:r>
            <a:r>
              <a:rPr lang="en-US" sz="2800" dirty="0"/>
              <a:t>versions of Fedora and Windows are security problems</a:t>
            </a:r>
            <a:r>
              <a:rPr lang="en-US" sz="2800" dirty="0" smtClean="0"/>
              <a:t>.</a:t>
            </a:r>
            <a:endParaRPr lang="en-US" sz="3600"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8582326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Results</a:t>
            </a:r>
            <a:endParaRPr lang="en-US" dirty="0"/>
          </a:p>
        </p:txBody>
      </p:sp>
      <p:sp>
        <p:nvSpPr>
          <p:cNvPr id="3" name="Content Placeholder 2"/>
          <p:cNvSpPr>
            <a:spLocks noGrp="1"/>
          </p:cNvSpPr>
          <p:nvPr>
            <p:ph idx="1"/>
          </p:nvPr>
        </p:nvSpPr>
        <p:spPr>
          <a:xfrm>
            <a:off x="457200" y="1775191"/>
            <a:ext cx="8229600" cy="3635009"/>
          </a:xfrm>
        </p:spPr>
        <p:txBody>
          <a:bodyPr>
            <a:normAutofit fontScale="92500" lnSpcReduction="20000"/>
          </a:bodyPr>
          <a:lstStyle/>
          <a:p>
            <a:r>
              <a:rPr lang="en-US" dirty="0" smtClean="0"/>
              <a:t>A very large fraction (65% and above) of security problems detected in the field for open-source Fedora (many different releases) belong to epistemic category (flawed process, knowledge, model, </a:t>
            </a:r>
            <a:r>
              <a:rPr lang="en-US" dirty="0" smtClean="0"/>
              <a:t>..).</a:t>
            </a:r>
          </a:p>
          <a:p>
            <a:endParaRPr lang="en-US" dirty="0" smtClean="0"/>
          </a:p>
          <a:p>
            <a:r>
              <a:rPr lang="en-US" dirty="0" smtClean="0"/>
              <a:t>Classical reliability models appear to describe and predict well field discovery of security problems for open-source Fedora.</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636"/>
            <a:ext cx="8458200" cy="990600"/>
          </a:xfrm>
        </p:spPr>
        <p:txBody>
          <a:bodyPr/>
          <a:lstStyle/>
          <a:p>
            <a:r>
              <a:rPr lang="en-US" dirty="0" smtClean="0"/>
              <a:t>Implication (1) – </a:t>
            </a:r>
            <a:r>
              <a:rPr lang="en-US" sz="2800" dirty="0" smtClean="0"/>
              <a:t>Open Source, Ramp-up</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3184" y="1219200"/>
            <a:ext cx="4301043" cy="21533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2107" y="3770240"/>
            <a:ext cx="4232351" cy="2118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4504547"/>
            <a:ext cx="3939784" cy="1972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6"/>
          <p:cNvSpPr txBox="1">
            <a:spLocks noGrp="1"/>
          </p:cNvSpPr>
          <p:nvPr>
            <p:ph idx="1"/>
          </p:nvPr>
        </p:nvSpPr>
        <p:spPr>
          <a:xfrm>
            <a:off x="547688" y="1401901"/>
            <a:ext cx="3719512" cy="3170099"/>
          </a:xfrm>
          <a:prstGeom prst="rect">
            <a:avLst/>
          </a:prstGeom>
          <a:noFill/>
        </p:spPr>
        <p:txBody>
          <a:bodyPr wrap="square" rtlCol="0">
            <a:spAutoFit/>
          </a:bodyPr>
          <a:lstStyle/>
          <a:p>
            <a:r>
              <a:rPr lang="en-US" sz="2000" dirty="0"/>
              <a:t>Once software and its operational profile stabilize in the </a:t>
            </a:r>
            <a:r>
              <a:rPr lang="en-US" sz="2000" dirty="0" smtClean="0"/>
              <a:t>anomalies the result of sampling </a:t>
            </a:r>
            <a:r>
              <a:rPr lang="en-US" sz="2000" dirty="0"/>
              <a:t>low to very low probability input </a:t>
            </a:r>
            <a:r>
              <a:rPr lang="en-US" sz="2000" dirty="0" smtClean="0"/>
              <a:t>vectors. If “white </a:t>
            </a:r>
            <a:r>
              <a:rPr lang="en-US" sz="2000" dirty="0"/>
              <a:t>list” filter “closes” at that </a:t>
            </a:r>
            <a:r>
              <a:rPr lang="en-US" sz="2000" dirty="0" smtClean="0"/>
              <a:t>point, software may now be “immune” to further attacks (at the expense of some functional loss).</a:t>
            </a:r>
            <a:endParaRPr lang="en-US" sz="2000" dirty="0"/>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518" y="6400800"/>
            <a:ext cx="19081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855378946"/>
      </p:ext>
    </p:extLst>
  </p:cSld>
  <p:clrMapOvr>
    <a:masterClrMapping/>
  </p:clrMapOvr>
  <p:transition spd="slow"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478</TotalTime>
  <Words>1285</Words>
  <Application>Microsoft Office PowerPoint</Application>
  <PresentationFormat>On-screen Show (4:3)</PresentationFormat>
  <Paragraphs>178</Paragraphs>
  <Slides>28</Slides>
  <Notes>2</Notes>
  <HiddenSlides>2</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Developing Security Metrics</vt:lpstr>
      <vt:lpstr>NCSU Metrics Group</vt:lpstr>
      <vt:lpstr>Intrusion Detection Systems</vt:lpstr>
      <vt:lpstr>Systematizing IDS Knowledge</vt:lpstr>
      <vt:lpstr>Slide 5</vt:lpstr>
      <vt:lpstr>Scope</vt:lpstr>
      <vt:lpstr>Some Results</vt:lpstr>
      <vt:lpstr>Some More Results</vt:lpstr>
      <vt:lpstr>Implication (1) – Open Source, Ramp-up</vt:lpstr>
      <vt:lpstr>Implication (2) - Windows</vt:lpstr>
      <vt:lpstr>White List Defense Model</vt:lpstr>
      <vt:lpstr>Fedora - Distribution of Security Problems</vt:lpstr>
      <vt:lpstr>Modeling Cumulative Profile (Fedora 15, Security Problems)</vt:lpstr>
      <vt:lpstr>Assumptions of SRE models are satisfied in Security Context?</vt:lpstr>
      <vt:lpstr>Verification of Poisson Process</vt:lpstr>
      <vt:lpstr>Conclusions</vt:lpstr>
      <vt:lpstr>Slide 17</vt:lpstr>
      <vt:lpstr>The Attack Surface</vt:lpstr>
      <vt:lpstr>Beyond the Surface</vt:lpstr>
      <vt:lpstr>Entry/Exit Evolution in FFMpeg</vt:lpstr>
      <vt:lpstr>…but what about reachability?</vt:lpstr>
      <vt:lpstr>Current Research Questions</vt:lpstr>
      <vt:lpstr>Slide 23</vt:lpstr>
      <vt:lpstr>Scope</vt:lpstr>
      <vt:lpstr>Slide 25</vt:lpstr>
      <vt:lpstr>Attack Surface Approximation</vt:lpstr>
      <vt:lpstr>Vulnerability Prediction</vt:lpstr>
      <vt:lpstr>Future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Security Metrics</dc:title>
  <dc:creator>Andy Meneely</dc:creator>
  <cp:lastModifiedBy>Andy</cp:lastModifiedBy>
  <cp:revision>86</cp:revision>
  <dcterms:created xsi:type="dcterms:W3CDTF">2006-08-16T00:00:00Z</dcterms:created>
  <dcterms:modified xsi:type="dcterms:W3CDTF">2014-10-28T16:51:13Z</dcterms:modified>
</cp:coreProperties>
</file>