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308" r:id="rId3"/>
    <p:sldId id="309" r:id="rId4"/>
    <p:sldId id="306" r:id="rId5"/>
    <p:sldId id="307" r:id="rId6"/>
    <p:sldId id="29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4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4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4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4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787"/>
    <p:restoredTop sz="80437" autoAdjust="0"/>
  </p:normalViewPr>
  <p:slideViewPr>
    <p:cSldViewPr>
      <p:cViewPr varScale="1">
        <p:scale>
          <a:sx n="92" d="100"/>
          <a:sy n="92" d="100"/>
        </p:scale>
        <p:origin x="3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F8EA3-85BB-44F7-B0D0-C50BD1AE072C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8DEBE-5575-457A-B971-8F419BC8BF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8DEBE-5575-457A-B971-8F419BC8BFC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22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different ways one can detect</a:t>
            </a:r>
            <a:r>
              <a:rPr lang="en-US" baseline="0" dirty="0" smtClean="0"/>
              <a:t> anomalies in software of which (….) are the most common</a:t>
            </a:r>
          </a:p>
          <a:p>
            <a:r>
              <a:rPr lang="en-US" baseline="0" dirty="0" smtClean="0"/>
              <a:t>Acceptance testing and w</a:t>
            </a:r>
          </a:p>
          <a:p>
            <a:r>
              <a:rPr lang="en-US" baseline="0" dirty="0" smtClean="0"/>
              <a:t>The first 3 can perform checking in real time. Consistency checking is usually offline.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8DEBE-5575-457A-B971-8F419BC8BFC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85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different ways one can detect</a:t>
            </a:r>
            <a:r>
              <a:rPr lang="en-US" baseline="0" dirty="0" smtClean="0"/>
              <a:t> anomalies in software of which (….) are the most common</a:t>
            </a:r>
          </a:p>
          <a:p>
            <a:r>
              <a:rPr lang="en-US" baseline="0" dirty="0" smtClean="0"/>
              <a:t>Acceptance testing and w</a:t>
            </a:r>
          </a:p>
          <a:p>
            <a:r>
              <a:rPr lang="en-US" baseline="0" dirty="0" smtClean="0"/>
              <a:t>The first 3 can perform checking in real time. Consistency checking is usually offline.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8DEBE-5575-457A-B971-8F419BC8BFC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97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Color one red</a:t>
            </a:r>
          </a:p>
          <a:p>
            <a:r>
              <a:rPr lang="en-US" dirty="0" smtClean="0"/>
              <a:t>Two green</a:t>
            </a:r>
          </a:p>
          <a:p>
            <a:r>
              <a:rPr lang="en-US" dirty="0" smtClean="0"/>
              <a:t>Disagree (red)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8DEBE-5575-457A-B971-8F419BC8BFC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80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1"/>
            <a:ext cx="8229600" cy="1543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8580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609600"/>
            <a:ext cx="21336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609600"/>
            <a:ext cx="8382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4406900"/>
            <a:ext cx="82692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82692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3962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962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604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752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85800"/>
            <a:ext cx="845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981200"/>
            <a:ext cx="8458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6" name="Picture 12" descr="CSC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35800" y="5867400"/>
            <a:ext cx="2108200" cy="977900"/>
          </a:xfrm>
          <a:prstGeom prst="rect">
            <a:avLst/>
          </a:prstGeom>
          <a:noFill/>
        </p:spPr>
      </p:pic>
      <p:grpSp>
        <p:nvGrpSpPr>
          <p:cNvPr id="13" name="Group 12"/>
          <p:cNvGrpSpPr/>
          <p:nvPr userDrawn="1"/>
        </p:nvGrpSpPr>
        <p:grpSpPr>
          <a:xfrm>
            <a:off x="533400" y="6019800"/>
            <a:ext cx="3505200" cy="685800"/>
            <a:chOff x="2895600" y="6019800"/>
            <a:chExt cx="3505200" cy="685800"/>
          </a:xfrm>
        </p:grpSpPr>
        <p:grpSp>
          <p:nvGrpSpPr>
            <p:cNvPr id="14" name="Group 12"/>
            <p:cNvGrpSpPr/>
            <p:nvPr userDrawn="1"/>
          </p:nvGrpSpPr>
          <p:grpSpPr>
            <a:xfrm>
              <a:off x="2895600" y="6019800"/>
              <a:ext cx="3505200" cy="685800"/>
              <a:chOff x="2895600" y="6019800"/>
              <a:chExt cx="3505200" cy="685800"/>
            </a:xfrm>
          </p:grpSpPr>
          <p:pic>
            <p:nvPicPr>
              <p:cNvPr id="16" name="Picture 15" descr="locks-globe.png"/>
              <p:cNvPicPr>
                <a:picLocks noChangeAspect="1"/>
              </p:cNvPicPr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2895600" y="6019800"/>
                <a:ext cx="685800" cy="685800"/>
              </a:xfrm>
              <a:prstGeom prst="rect">
                <a:avLst/>
              </a:prstGeom>
            </p:spPr>
          </p:pic>
          <p:pic>
            <p:nvPicPr>
              <p:cNvPr id="17" name="Picture 16" descr="nsa_logo.jpg"/>
              <p:cNvPicPr>
                <a:picLocks noChangeAspect="1"/>
              </p:cNvPicPr>
              <p:nvPr/>
            </p:nvPicPr>
            <p:blipFill>
              <a:blip r:embed="rId16" cstate="print"/>
              <a:stretch>
                <a:fillRect/>
              </a:stretch>
            </p:blipFill>
            <p:spPr>
              <a:xfrm>
                <a:off x="5715000" y="6019800"/>
                <a:ext cx="685800" cy="685800"/>
              </a:xfrm>
              <a:prstGeom prst="rect">
                <a:avLst/>
              </a:prstGeom>
            </p:spPr>
          </p:pic>
        </p:grpSp>
        <p:sp>
          <p:nvSpPr>
            <p:cNvPr id="15" name="TextBox 14"/>
            <p:cNvSpPr txBox="1"/>
            <p:nvPr userDrawn="1"/>
          </p:nvSpPr>
          <p:spPr>
            <a:xfrm>
              <a:off x="3505200" y="6019800"/>
              <a:ext cx="237757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Science of Security </a:t>
              </a:r>
            </a:p>
            <a:p>
              <a:pPr algn="ctr"/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Lablet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 userDrawn="1"/>
        </p:nvGrpSpPr>
        <p:grpSpPr>
          <a:xfrm>
            <a:off x="533400" y="0"/>
            <a:ext cx="2220310" cy="614680"/>
            <a:chOff x="609600" y="0"/>
            <a:chExt cx="2220310" cy="614680"/>
          </a:xfrm>
        </p:grpSpPr>
        <p:pic>
          <p:nvPicPr>
            <p:cNvPr id="12" name="Picture 11" descr="RA.jpg"/>
            <p:cNvPicPr>
              <a:picLocks noChangeAspect="1"/>
            </p:cNvPicPr>
            <p:nvPr userDrawn="1"/>
          </p:nvPicPr>
          <p:blipFill>
            <a:blip r:embed="rId17" cstate="print"/>
            <a:stretch>
              <a:fillRect/>
            </a:stretch>
          </p:blipFill>
          <p:spPr>
            <a:xfrm>
              <a:off x="609600" y="0"/>
              <a:ext cx="838200" cy="614680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 userDrawn="1"/>
          </p:nvSpPr>
          <p:spPr>
            <a:xfrm>
              <a:off x="1447800" y="0"/>
              <a:ext cx="13821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Resilient</a:t>
              </a:r>
            </a:p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Architectures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Palatino Linotype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Palatino Linotype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Palatino Linotype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Palatino Linotype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Palatino Linotype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Palatino Linotype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Palatino Linotype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ArtistFeatheredViewBWlite2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3400" y="1143000"/>
            <a:ext cx="8610600" cy="4784725"/>
          </a:xfrm>
          <a:noFill/>
          <a:ln/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43248" y="2133600"/>
            <a:ext cx="778931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0000"/>
                </a:solidFill>
                <a:latin typeface="Arial" charset="0"/>
              </a:rPr>
              <a:t>Diversity </a:t>
            </a:r>
            <a:r>
              <a:rPr lang="en-US" sz="4800" b="1" dirty="0" smtClean="0">
                <a:solidFill>
                  <a:srgbClr val="000000"/>
                </a:solidFill>
                <a:latin typeface="Arial" charset="0"/>
              </a:rPr>
              <a:t>Based Detection</a:t>
            </a:r>
          </a:p>
          <a:p>
            <a:pPr algn="ctr"/>
            <a:r>
              <a:rPr lang="en-US" sz="4800" b="1" dirty="0" smtClean="0">
                <a:solidFill>
                  <a:srgbClr val="000000"/>
                </a:solidFill>
                <a:latin typeface="Arial" charset="0"/>
              </a:rPr>
              <a:t>of Security Anomalies</a:t>
            </a:r>
            <a:endParaRPr lang="en-US" sz="4800" b="1" dirty="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en-US" sz="4800" b="1" dirty="0">
              <a:solidFill>
                <a:srgbClr val="000000"/>
              </a:solidFill>
              <a:latin typeface="Arial" charset="0"/>
            </a:endParaRPr>
          </a:p>
          <a:p>
            <a:pPr algn="ctr"/>
            <a:r>
              <a:rPr lang="en-US" dirty="0" err="1" smtClean="0">
                <a:solidFill>
                  <a:srgbClr val="000000"/>
                </a:solidFill>
                <a:latin typeface="Arial" charset="0"/>
              </a:rPr>
              <a:t>Roopak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</a:rPr>
              <a:t>Venkatakrishnan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algn="ctr"/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Dr.Mladen A. Vouk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95452" y="152400"/>
            <a:ext cx="1458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V1/4-Apr-2014</a:t>
            </a:r>
            <a:endParaRPr lang="en-US" sz="1600" dirty="0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458200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458200" cy="4495800"/>
          </a:xfrm>
        </p:spPr>
        <p:txBody>
          <a:bodyPr/>
          <a:lstStyle/>
          <a:p>
            <a:r>
              <a:rPr lang="en-US" dirty="0" smtClean="0"/>
              <a:t>Attacks on web services up 30%</a:t>
            </a:r>
          </a:p>
          <a:p>
            <a:endParaRPr lang="en-US" dirty="0" smtClean="0"/>
          </a:p>
          <a:p>
            <a:r>
              <a:rPr lang="en-US" dirty="0" smtClean="0"/>
              <a:t>Acceptance testing requires prior knowledge &amp; External checking has limited applicability</a:t>
            </a:r>
          </a:p>
          <a:p>
            <a:endParaRPr lang="en-US" dirty="0" smtClean="0"/>
          </a:p>
          <a:p>
            <a:r>
              <a:rPr lang="en-US" dirty="0" smtClean="0"/>
              <a:t>Diversity – pro-active, expensive but helps identify difficult to detect attacks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6172200"/>
            <a:ext cx="2441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Fall 2013 Community Forum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October 22, 2013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682860"/>
      </p:ext>
    </p:extLst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458200" cy="1066800"/>
          </a:xfrm>
        </p:spPr>
        <p:txBody>
          <a:bodyPr/>
          <a:lstStyle/>
          <a:p>
            <a:r>
              <a:rPr lang="en-US" dirty="0" smtClean="0"/>
              <a:t>Types of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458200" cy="3886200"/>
          </a:xfrm>
        </p:spPr>
        <p:txBody>
          <a:bodyPr/>
          <a:lstStyle/>
          <a:p>
            <a:r>
              <a:rPr lang="en-US" dirty="0" smtClean="0"/>
              <a:t>Direct Attacks -</a:t>
            </a:r>
            <a:br>
              <a:rPr lang="en-US" dirty="0" smtClean="0"/>
            </a:br>
            <a:r>
              <a:rPr lang="en-US" dirty="0" smtClean="0"/>
              <a:t>Vulnerability in</a:t>
            </a:r>
          </a:p>
          <a:p>
            <a:pPr lvl="1"/>
            <a:r>
              <a:rPr lang="en-US" dirty="0" smtClean="0"/>
              <a:t>Web server core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add-ons</a:t>
            </a:r>
          </a:p>
          <a:p>
            <a:endParaRPr lang="en-US" dirty="0" smtClean="0"/>
          </a:p>
          <a:p>
            <a:r>
              <a:rPr lang="en-US" dirty="0" smtClean="0"/>
              <a:t>Lateral Attacks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6172200"/>
            <a:ext cx="2441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Fall 2013 Community Forum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October 22, 2013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040" y="1905000"/>
            <a:ext cx="4752242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058348"/>
      </p:ext>
    </p:extLst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Lateral Compromise – Linux/</a:t>
            </a:r>
            <a:r>
              <a:rPr lang="en-US" dirty="0" err="1" smtClean="0"/>
              <a:t>Cdorked.A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6172200"/>
            <a:ext cx="2441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Fall 2013 Community Forum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October 22, 2013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geekpeek.net/wp-content/uploads/2013/07/Apache-Logo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308739"/>
            <a:ext cx="1600200" cy="110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blog.supportmonk.com/wp-content/uploads/2013/05/nginx_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206" y="2556394"/>
            <a:ext cx="1326394" cy="91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itzgeek.com/wp-content/uploads/2011/12/Light-Http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334" y="3615807"/>
            <a:ext cx="1100138" cy="105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226331" y="4953000"/>
            <a:ext cx="191766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~80%</a:t>
            </a:r>
            <a:endParaRPr lang="en-US" sz="3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40327" y="2019300"/>
            <a:ext cx="6851073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Plugin sends </a:t>
            </a:r>
            <a:r>
              <a:rPr lang="en-US" kern="0" dirty="0" err="1" smtClean="0"/>
              <a:t>iframe</a:t>
            </a:r>
            <a:r>
              <a:rPr lang="en-US" kern="0" dirty="0" smtClean="0"/>
              <a:t> redirect based on conditions including random factor.</a:t>
            </a:r>
          </a:p>
          <a:p>
            <a:endParaRPr lang="en-US" kern="0" dirty="0" smtClean="0"/>
          </a:p>
          <a:p>
            <a:r>
              <a:rPr lang="en-US" kern="0" dirty="0" smtClean="0"/>
              <a:t>Avoids redirect for admins</a:t>
            </a:r>
          </a:p>
          <a:p>
            <a:endParaRPr lang="en-US" kern="0" dirty="0"/>
          </a:p>
          <a:p>
            <a:r>
              <a:rPr lang="en-US" kern="0" dirty="0" smtClean="0"/>
              <a:t>In-memory operation</a:t>
            </a:r>
          </a:p>
          <a:p>
            <a:endParaRPr lang="en-US" kern="0" dirty="0" smtClean="0"/>
          </a:p>
          <a:p>
            <a:pPr marL="0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96246319"/>
      </p:ext>
    </p:extLst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Nginx</a:t>
            </a:r>
            <a:r>
              <a:rPr lang="en-US" dirty="0" smtClean="0"/>
              <a:t> Zero Day Exploit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Allowed Access to restricted content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Caused due to improper parsing of request</a:t>
            </a:r>
          </a:p>
          <a:p>
            <a:endParaRPr lang="en-US" dirty="0"/>
          </a:p>
          <a:p>
            <a:r>
              <a:rPr lang="en-US" dirty="0" smtClean="0"/>
              <a:t>Detected easily using Diversity due to difference in status codes.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6172200"/>
            <a:ext cx="2441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Fall 2013 Community Forum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October 22, 2013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366247"/>
      </p:ext>
    </p:extLst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 based Detection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6172200"/>
            <a:ext cx="2441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Fall 2013 Community Forum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October 22, 2013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help detect attacks which are not detected otherwise.</a:t>
            </a:r>
          </a:p>
          <a:p>
            <a:endParaRPr lang="en-US" dirty="0"/>
          </a:p>
          <a:p>
            <a:r>
              <a:rPr lang="en-US" dirty="0" smtClean="0"/>
              <a:t>Use of cloud based resources make it cost effective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86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SL-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SOSL-template</Template>
  <TotalTime>1610</TotalTime>
  <Words>250</Words>
  <Application>Microsoft Office PowerPoint</Application>
  <PresentationFormat>On-screen Show (4:3)</PresentationFormat>
  <Paragraphs>60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Palatino Linotype</vt:lpstr>
      <vt:lpstr>Times New Roman</vt:lpstr>
      <vt:lpstr>SOSL-template</vt:lpstr>
      <vt:lpstr>PowerPoint Presentation</vt:lpstr>
      <vt:lpstr>Motivation</vt:lpstr>
      <vt:lpstr>Types of Attacks</vt:lpstr>
      <vt:lpstr>Lateral Compromise – Linux/Cdorked.A</vt:lpstr>
      <vt:lpstr>Nginx Zero Day Exploit</vt:lpstr>
      <vt:lpstr>Diversity based Detection</vt:lpstr>
    </vt:vector>
  </TitlesOfParts>
  <Company>NCSU Computer Science Department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David R. Wright</dc:creator>
  <cp:lastModifiedBy>Roopak Venkatakrishnan</cp:lastModifiedBy>
  <cp:revision>128</cp:revision>
  <dcterms:created xsi:type="dcterms:W3CDTF">2013-02-22T21:04:52Z</dcterms:created>
  <dcterms:modified xsi:type="dcterms:W3CDTF">2014-04-04T22:29:24Z</dcterms:modified>
</cp:coreProperties>
</file>