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1122" r:id="rId3"/>
    <p:sldId id="1123" r:id="rId4"/>
    <p:sldId id="1111" r:id="rId5"/>
    <p:sldId id="1112" r:id="rId6"/>
    <p:sldId id="1113" r:id="rId7"/>
    <p:sldId id="1116" r:id="rId8"/>
    <p:sldId id="1117" r:id="rId9"/>
    <p:sldId id="1118" r:id="rId10"/>
    <p:sldId id="1119" r:id="rId11"/>
    <p:sldId id="1120" r:id="rId12"/>
    <p:sldId id="1121" r:id="rId13"/>
    <p:sldId id="1073" r:id="rId14"/>
    <p:sldId id="1049" r:id="rId15"/>
    <p:sldId id="1125" r:id="rId16"/>
    <p:sldId id="1126" r:id="rId17"/>
    <p:sldId id="1124" r:id="rId18"/>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Corbel" pitchFamily="34" charset="0"/>
        <a:ea typeface="+mn-ea"/>
        <a:cs typeface="Arial" charset="0"/>
      </a:defRPr>
    </a:lvl1pPr>
    <a:lvl2pPr marL="457200" algn="l" rtl="0" fontAlgn="base">
      <a:spcBef>
        <a:spcPct val="0"/>
      </a:spcBef>
      <a:spcAft>
        <a:spcPct val="0"/>
      </a:spcAft>
      <a:defRPr kern="1200">
        <a:solidFill>
          <a:schemeClr val="tx1"/>
        </a:solidFill>
        <a:latin typeface="Corbel" pitchFamily="34" charset="0"/>
        <a:ea typeface="+mn-ea"/>
        <a:cs typeface="Arial" charset="0"/>
      </a:defRPr>
    </a:lvl2pPr>
    <a:lvl3pPr marL="914400" algn="l" rtl="0" fontAlgn="base">
      <a:spcBef>
        <a:spcPct val="0"/>
      </a:spcBef>
      <a:spcAft>
        <a:spcPct val="0"/>
      </a:spcAft>
      <a:defRPr kern="1200">
        <a:solidFill>
          <a:schemeClr val="tx1"/>
        </a:solidFill>
        <a:latin typeface="Corbel" pitchFamily="34" charset="0"/>
        <a:ea typeface="+mn-ea"/>
        <a:cs typeface="Arial" charset="0"/>
      </a:defRPr>
    </a:lvl3pPr>
    <a:lvl4pPr marL="1371600" algn="l" rtl="0" fontAlgn="base">
      <a:spcBef>
        <a:spcPct val="0"/>
      </a:spcBef>
      <a:spcAft>
        <a:spcPct val="0"/>
      </a:spcAft>
      <a:defRPr kern="1200">
        <a:solidFill>
          <a:schemeClr val="tx1"/>
        </a:solidFill>
        <a:latin typeface="Corbel" pitchFamily="34" charset="0"/>
        <a:ea typeface="+mn-ea"/>
        <a:cs typeface="Arial" charset="0"/>
      </a:defRPr>
    </a:lvl4pPr>
    <a:lvl5pPr marL="1828800" algn="l" rtl="0" fontAlgn="base">
      <a:spcBef>
        <a:spcPct val="0"/>
      </a:spcBef>
      <a:spcAft>
        <a:spcPct val="0"/>
      </a:spcAft>
      <a:defRPr kern="1200">
        <a:solidFill>
          <a:schemeClr val="tx1"/>
        </a:solidFill>
        <a:latin typeface="Corbel" pitchFamily="34" charset="0"/>
        <a:ea typeface="+mn-ea"/>
        <a:cs typeface="Arial" charset="0"/>
      </a:defRPr>
    </a:lvl5pPr>
    <a:lvl6pPr marL="2286000" algn="l" defTabSz="914400" rtl="0" eaLnBrk="1" latinLnBrk="0" hangingPunct="1">
      <a:defRPr kern="1200">
        <a:solidFill>
          <a:schemeClr val="tx1"/>
        </a:solidFill>
        <a:latin typeface="Corbel" pitchFamily="34" charset="0"/>
        <a:ea typeface="+mn-ea"/>
        <a:cs typeface="Arial" charset="0"/>
      </a:defRPr>
    </a:lvl6pPr>
    <a:lvl7pPr marL="2743200" algn="l" defTabSz="914400" rtl="0" eaLnBrk="1" latinLnBrk="0" hangingPunct="1">
      <a:defRPr kern="1200">
        <a:solidFill>
          <a:schemeClr val="tx1"/>
        </a:solidFill>
        <a:latin typeface="Corbel" pitchFamily="34" charset="0"/>
        <a:ea typeface="+mn-ea"/>
        <a:cs typeface="Arial" charset="0"/>
      </a:defRPr>
    </a:lvl7pPr>
    <a:lvl8pPr marL="3200400" algn="l" defTabSz="914400" rtl="0" eaLnBrk="1" latinLnBrk="0" hangingPunct="1">
      <a:defRPr kern="1200">
        <a:solidFill>
          <a:schemeClr val="tx1"/>
        </a:solidFill>
        <a:latin typeface="Corbel" pitchFamily="34" charset="0"/>
        <a:ea typeface="+mn-ea"/>
        <a:cs typeface="Arial" charset="0"/>
      </a:defRPr>
    </a:lvl8pPr>
    <a:lvl9pPr marL="3657600" algn="l" defTabSz="914400" rtl="0" eaLnBrk="1" latinLnBrk="0" hangingPunct="1">
      <a:defRPr kern="1200">
        <a:solidFill>
          <a:schemeClr val="tx1"/>
        </a:solidFill>
        <a:latin typeface="Corbel"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008000"/>
    <a:srgbClr val="16AE02"/>
    <a:srgbClr val="000099"/>
    <a:srgbClr val="0000FF"/>
    <a:srgbClr val="FF9900"/>
    <a:srgbClr val="CC6600"/>
    <a:srgbClr val="FFCC99"/>
    <a:srgbClr val="00FF99"/>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6405" autoAdjust="0"/>
    <p:restoredTop sz="92857" autoAdjust="0"/>
  </p:normalViewPr>
  <p:slideViewPr>
    <p:cSldViewPr>
      <p:cViewPr>
        <p:scale>
          <a:sx n="80" d="100"/>
          <a:sy n="80" d="100"/>
        </p:scale>
        <p:origin x="-2952" y="-9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1" d="100"/>
          <a:sy n="51" d="100"/>
        </p:scale>
        <p:origin x="-2165"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a:latin typeface="+mn-lt"/>
                <a:cs typeface="+mn-cs"/>
              </a:defRPr>
            </a:lvl1pPr>
          </a:lstStyle>
          <a:p>
            <a:pPr>
              <a:defRPr/>
            </a:pPr>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fontAlgn="auto">
              <a:spcBef>
                <a:spcPts val="0"/>
              </a:spcBef>
              <a:spcAft>
                <a:spcPts val="0"/>
              </a:spcAft>
              <a:defRPr sz="1300" smtClean="0">
                <a:latin typeface="+mn-lt"/>
                <a:cs typeface="+mn-cs"/>
              </a:defRPr>
            </a:lvl1pPr>
          </a:lstStyle>
          <a:p>
            <a:pPr>
              <a:defRPr/>
            </a:pPr>
            <a:fld id="{118EEF0E-2BA5-436F-9405-2310A62A0E76}" type="datetimeFigureOut">
              <a:rPr lang="en-US"/>
              <a:pPr>
                <a:defRPr/>
              </a:pPr>
              <a:t>11/28/12</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fontAlgn="auto">
              <a:spcBef>
                <a:spcPts val="0"/>
              </a:spcBef>
              <a:spcAft>
                <a:spcPts val="0"/>
              </a:spcAft>
              <a:defRPr sz="13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fontAlgn="auto">
              <a:spcBef>
                <a:spcPts val="0"/>
              </a:spcBef>
              <a:spcAft>
                <a:spcPts val="0"/>
              </a:spcAft>
              <a:defRPr sz="1300" smtClean="0">
                <a:latin typeface="+mn-lt"/>
                <a:cs typeface="+mn-cs"/>
              </a:defRPr>
            </a:lvl1pPr>
          </a:lstStyle>
          <a:p>
            <a:pPr>
              <a:defRPr/>
            </a:pPr>
            <a:fld id="{1457585A-2258-46D4-ADEB-413EF8EF0479}" type="slidenum">
              <a:rPr lang="en-US"/>
              <a:pPr>
                <a:defRPr/>
              </a:pPr>
              <a:t>‹#›</a:t>
            </a:fld>
            <a:endParaRPr lang="en-US"/>
          </a:p>
        </p:txBody>
      </p:sp>
    </p:spTree>
    <p:extLst>
      <p:ext uri="{BB962C8B-B14F-4D97-AF65-F5344CB8AC3E}">
        <p14:creationId xmlns:p14="http://schemas.microsoft.com/office/powerpoint/2010/main" val="25280544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t>Mention coauthors</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85372" indent="-302066">
              <a:defRPr>
                <a:solidFill>
                  <a:schemeClr val="tx1"/>
                </a:solidFill>
                <a:latin typeface="Corbel" pitchFamily="34" charset="0"/>
              </a:defRPr>
            </a:lvl2pPr>
            <a:lvl3pPr marL="1208265" indent="-241653">
              <a:defRPr>
                <a:solidFill>
                  <a:schemeClr val="tx1"/>
                </a:solidFill>
                <a:latin typeface="Corbel" pitchFamily="34" charset="0"/>
              </a:defRPr>
            </a:lvl3pPr>
            <a:lvl4pPr marL="1691571" indent="-241653">
              <a:defRPr>
                <a:solidFill>
                  <a:schemeClr val="tx1"/>
                </a:solidFill>
                <a:latin typeface="Corbel" pitchFamily="34" charset="0"/>
              </a:defRPr>
            </a:lvl4pPr>
            <a:lvl5pPr marL="2174878" indent="-241653">
              <a:defRPr>
                <a:solidFill>
                  <a:schemeClr val="tx1"/>
                </a:solidFill>
                <a:latin typeface="Corbel" pitchFamily="34" charset="0"/>
              </a:defRPr>
            </a:lvl5pPr>
            <a:lvl6pPr marL="2658184" indent="-241653" fontAlgn="base">
              <a:spcBef>
                <a:spcPct val="0"/>
              </a:spcBef>
              <a:spcAft>
                <a:spcPct val="0"/>
              </a:spcAft>
              <a:defRPr>
                <a:solidFill>
                  <a:schemeClr val="tx1"/>
                </a:solidFill>
                <a:latin typeface="Corbel" pitchFamily="34" charset="0"/>
              </a:defRPr>
            </a:lvl6pPr>
            <a:lvl7pPr marL="3141490" indent="-241653" fontAlgn="base">
              <a:spcBef>
                <a:spcPct val="0"/>
              </a:spcBef>
              <a:spcAft>
                <a:spcPct val="0"/>
              </a:spcAft>
              <a:defRPr>
                <a:solidFill>
                  <a:schemeClr val="tx1"/>
                </a:solidFill>
                <a:latin typeface="Corbel" pitchFamily="34" charset="0"/>
              </a:defRPr>
            </a:lvl7pPr>
            <a:lvl8pPr marL="3624796" indent="-241653" fontAlgn="base">
              <a:spcBef>
                <a:spcPct val="0"/>
              </a:spcBef>
              <a:spcAft>
                <a:spcPct val="0"/>
              </a:spcAft>
              <a:defRPr>
                <a:solidFill>
                  <a:schemeClr val="tx1"/>
                </a:solidFill>
                <a:latin typeface="Corbel" pitchFamily="34" charset="0"/>
              </a:defRPr>
            </a:lvl8pPr>
            <a:lvl9pPr marL="4108102" indent="-241653" fontAlgn="base">
              <a:spcBef>
                <a:spcPct val="0"/>
              </a:spcBef>
              <a:spcAft>
                <a:spcPct val="0"/>
              </a:spcAft>
              <a:defRPr>
                <a:solidFill>
                  <a:schemeClr val="tx1"/>
                </a:solidFill>
                <a:latin typeface="Corbel" pitchFamily="34" charset="0"/>
              </a:defRPr>
            </a:lvl9pPr>
          </a:lstStyle>
          <a:p>
            <a:pPr fontAlgn="base">
              <a:spcBef>
                <a:spcPct val="0"/>
              </a:spcBef>
              <a:spcAft>
                <a:spcPct val="0"/>
              </a:spcAft>
            </a:pPr>
            <a:fld id="{D776433B-9340-458D-A3F8-F8A3583587B3}" type="slidenum">
              <a:rPr lang="en-US">
                <a:latin typeface="Calibri" pitchFamily="34" charset="0"/>
              </a:rPr>
              <a:pPr fontAlgn="base">
                <a:spcBef>
                  <a:spcPct val="0"/>
                </a:spcBef>
                <a:spcAft>
                  <a:spcPct val="0"/>
                </a:spcAft>
              </a:pPr>
              <a:t>1</a:t>
            </a:fld>
            <a:endParaRPr lang="en-US">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57585A-2258-46D4-ADEB-413EF8EF0479}" type="slidenum">
              <a:rPr lang="en-US" smtClean="0"/>
              <a:pPr>
                <a:defRPr/>
              </a:pPr>
              <a:t>4</a:t>
            </a:fld>
            <a:endParaRPr lang="en-US"/>
          </a:p>
        </p:txBody>
      </p:sp>
    </p:spTree>
    <p:extLst>
      <p:ext uri="{BB962C8B-B14F-4D97-AF65-F5344CB8AC3E}">
        <p14:creationId xmlns:p14="http://schemas.microsoft.com/office/powerpoint/2010/main" val="3742769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57585A-2258-46D4-ADEB-413EF8EF0479}" type="slidenum">
              <a:rPr lang="en-US" smtClean="0"/>
              <a:pPr>
                <a:defRPr/>
              </a:pPr>
              <a:t>5</a:t>
            </a:fld>
            <a:endParaRPr lang="en-US"/>
          </a:p>
        </p:txBody>
      </p:sp>
    </p:spTree>
    <p:extLst>
      <p:ext uri="{BB962C8B-B14F-4D97-AF65-F5344CB8AC3E}">
        <p14:creationId xmlns:p14="http://schemas.microsoft.com/office/powerpoint/2010/main" val="2781415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114">
              <a:defRPr sz="1600" b="1">
                <a:solidFill>
                  <a:schemeClr val="tx1"/>
                </a:solidFill>
                <a:latin typeface="Arial" charset="0"/>
              </a:defRPr>
            </a:lvl1pPr>
            <a:lvl2pPr marL="742883" indent="-285725" defTabSz="965114">
              <a:defRPr sz="1600" b="1">
                <a:solidFill>
                  <a:schemeClr val="tx1"/>
                </a:solidFill>
                <a:latin typeface="Arial" charset="0"/>
              </a:defRPr>
            </a:lvl2pPr>
            <a:lvl3pPr marL="1142898" indent="-228580" defTabSz="965114">
              <a:defRPr sz="1600" b="1">
                <a:solidFill>
                  <a:schemeClr val="tx1"/>
                </a:solidFill>
                <a:latin typeface="Arial" charset="0"/>
              </a:defRPr>
            </a:lvl3pPr>
            <a:lvl4pPr marL="1600057" indent="-228580" defTabSz="965114">
              <a:defRPr sz="1600" b="1">
                <a:solidFill>
                  <a:schemeClr val="tx1"/>
                </a:solidFill>
                <a:latin typeface="Arial" charset="0"/>
              </a:defRPr>
            </a:lvl4pPr>
            <a:lvl5pPr marL="2057217" indent="-228580" defTabSz="965114">
              <a:defRPr sz="1600" b="1">
                <a:solidFill>
                  <a:schemeClr val="tx1"/>
                </a:solidFill>
                <a:latin typeface="Arial" charset="0"/>
              </a:defRPr>
            </a:lvl5pPr>
            <a:lvl6pPr marL="2514376" indent="-228580" algn="ctr" defTabSz="965114" eaLnBrk="0" fontAlgn="base" hangingPunct="0">
              <a:spcBef>
                <a:spcPct val="0"/>
              </a:spcBef>
              <a:spcAft>
                <a:spcPct val="0"/>
              </a:spcAft>
              <a:defRPr sz="1600" b="1">
                <a:solidFill>
                  <a:schemeClr val="tx1"/>
                </a:solidFill>
                <a:latin typeface="Arial" charset="0"/>
              </a:defRPr>
            </a:lvl6pPr>
            <a:lvl7pPr marL="2971536" indent="-228580" algn="ctr" defTabSz="965114" eaLnBrk="0" fontAlgn="base" hangingPunct="0">
              <a:spcBef>
                <a:spcPct val="0"/>
              </a:spcBef>
              <a:spcAft>
                <a:spcPct val="0"/>
              </a:spcAft>
              <a:defRPr sz="1600" b="1">
                <a:solidFill>
                  <a:schemeClr val="tx1"/>
                </a:solidFill>
                <a:latin typeface="Arial" charset="0"/>
              </a:defRPr>
            </a:lvl7pPr>
            <a:lvl8pPr marL="3428694" indent="-228580" algn="ctr" defTabSz="965114" eaLnBrk="0" fontAlgn="base" hangingPunct="0">
              <a:spcBef>
                <a:spcPct val="0"/>
              </a:spcBef>
              <a:spcAft>
                <a:spcPct val="0"/>
              </a:spcAft>
              <a:defRPr sz="1600" b="1">
                <a:solidFill>
                  <a:schemeClr val="tx1"/>
                </a:solidFill>
                <a:latin typeface="Arial" charset="0"/>
              </a:defRPr>
            </a:lvl8pPr>
            <a:lvl9pPr marL="3885854" indent="-228580" algn="ctr" defTabSz="965114" eaLnBrk="0" fontAlgn="base" hangingPunct="0">
              <a:spcBef>
                <a:spcPct val="0"/>
              </a:spcBef>
              <a:spcAft>
                <a:spcPct val="0"/>
              </a:spcAft>
              <a:defRPr sz="1600" b="1">
                <a:solidFill>
                  <a:schemeClr val="tx1"/>
                </a:solidFill>
                <a:latin typeface="Arial" charset="0"/>
              </a:defRPr>
            </a:lvl9pPr>
          </a:lstStyle>
          <a:p>
            <a:fld id="{1E0E5B48-2B7E-4996-8F64-D188290D4A6E}" type="slidenum">
              <a:rPr lang="en-US" sz="1000" b="0">
                <a:latin typeface="Times New Roman" pitchFamily="18" charset="0"/>
              </a:rPr>
              <a:pPr/>
              <a:t>6</a:t>
            </a:fld>
            <a:endParaRPr lang="en-US" sz="1000" b="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114">
              <a:defRPr sz="1600" b="1">
                <a:solidFill>
                  <a:schemeClr val="tx1"/>
                </a:solidFill>
                <a:latin typeface="Arial" pitchFamily="34" charset="0"/>
              </a:defRPr>
            </a:lvl1pPr>
            <a:lvl2pPr marL="742883" indent="-285725" defTabSz="965114">
              <a:defRPr sz="1600" b="1">
                <a:solidFill>
                  <a:schemeClr val="tx1"/>
                </a:solidFill>
                <a:latin typeface="Arial" pitchFamily="34" charset="0"/>
              </a:defRPr>
            </a:lvl2pPr>
            <a:lvl3pPr marL="1142898" indent="-228580" defTabSz="965114">
              <a:defRPr sz="1600" b="1">
                <a:solidFill>
                  <a:schemeClr val="tx1"/>
                </a:solidFill>
                <a:latin typeface="Arial" pitchFamily="34" charset="0"/>
              </a:defRPr>
            </a:lvl3pPr>
            <a:lvl4pPr marL="1600057" indent="-228580" defTabSz="965114">
              <a:defRPr sz="1600" b="1">
                <a:solidFill>
                  <a:schemeClr val="tx1"/>
                </a:solidFill>
                <a:latin typeface="Arial" pitchFamily="34" charset="0"/>
              </a:defRPr>
            </a:lvl4pPr>
            <a:lvl5pPr marL="2057217" indent="-228580" defTabSz="965114">
              <a:defRPr sz="1600" b="1">
                <a:solidFill>
                  <a:schemeClr val="tx1"/>
                </a:solidFill>
                <a:latin typeface="Arial" pitchFamily="34" charset="0"/>
              </a:defRPr>
            </a:lvl5pPr>
            <a:lvl6pPr marL="2514376" indent="-228580" algn="ctr" defTabSz="965114" eaLnBrk="0" fontAlgn="base" hangingPunct="0">
              <a:spcBef>
                <a:spcPct val="0"/>
              </a:spcBef>
              <a:spcAft>
                <a:spcPct val="0"/>
              </a:spcAft>
              <a:defRPr sz="1600" b="1">
                <a:solidFill>
                  <a:schemeClr val="tx1"/>
                </a:solidFill>
                <a:latin typeface="Arial" pitchFamily="34" charset="0"/>
              </a:defRPr>
            </a:lvl6pPr>
            <a:lvl7pPr marL="2971536" indent="-228580" algn="ctr" defTabSz="965114" eaLnBrk="0" fontAlgn="base" hangingPunct="0">
              <a:spcBef>
                <a:spcPct val="0"/>
              </a:spcBef>
              <a:spcAft>
                <a:spcPct val="0"/>
              </a:spcAft>
              <a:defRPr sz="1600" b="1">
                <a:solidFill>
                  <a:schemeClr val="tx1"/>
                </a:solidFill>
                <a:latin typeface="Arial" pitchFamily="34" charset="0"/>
              </a:defRPr>
            </a:lvl7pPr>
            <a:lvl8pPr marL="3428694" indent="-228580" algn="ctr" defTabSz="965114" eaLnBrk="0" fontAlgn="base" hangingPunct="0">
              <a:spcBef>
                <a:spcPct val="0"/>
              </a:spcBef>
              <a:spcAft>
                <a:spcPct val="0"/>
              </a:spcAft>
              <a:defRPr sz="1600" b="1">
                <a:solidFill>
                  <a:schemeClr val="tx1"/>
                </a:solidFill>
                <a:latin typeface="Arial" pitchFamily="34" charset="0"/>
              </a:defRPr>
            </a:lvl8pPr>
            <a:lvl9pPr marL="3885854" indent="-228580" algn="ctr" defTabSz="965114" eaLnBrk="0" fontAlgn="base" hangingPunct="0">
              <a:spcBef>
                <a:spcPct val="0"/>
              </a:spcBef>
              <a:spcAft>
                <a:spcPct val="0"/>
              </a:spcAft>
              <a:defRPr sz="1600" b="1">
                <a:solidFill>
                  <a:schemeClr val="tx1"/>
                </a:solidFill>
                <a:latin typeface="Arial" pitchFamily="34" charset="0"/>
              </a:defRPr>
            </a:lvl9pPr>
          </a:lstStyle>
          <a:p>
            <a:fld id="{E52B757E-FF30-4FA6-BECD-6CD4B6DA603C}" type="slidenum">
              <a:rPr lang="en-US" sz="1000" b="0">
                <a:latin typeface="Times New Roman" pitchFamily="18" charset="0"/>
              </a:rPr>
              <a:pPr/>
              <a:t>7</a:t>
            </a:fld>
            <a:endParaRPr lang="en-US" sz="1000" b="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114">
              <a:defRPr sz="1600" b="1">
                <a:solidFill>
                  <a:schemeClr val="tx1"/>
                </a:solidFill>
                <a:latin typeface="Arial" pitchFamily="34" charset="0"/>
              </a:defRPr>
            </a:lvl1pPr>
            <a:lvl2pPr marL="742883" indent="-285725" defTabSz="965114">
              <a:defRPr sz="1600" b="1">
                <a:solidFill>
                  <a:schemeClr val="tx1"/>
                </a:solidFill>
                <a:latin typeface="Arial" pitchFamily="34" charset="0"/>
              </a:defRPr>
            </a:lvl2pPr>
            <a:lvl3pPr marL="1142898" indent="-228580" defTabSz="965114">
              <a:defRPr sz="1600" b="1">
                <a:solidFill>
                  <a:schemeClr val="tx1"/>
                </a:solidFill>
                <a:latin typeface="Arial" pitchFamily="34" charset="0"/>
              </a:defRPr>
            </a:lvl3pPr>
            <a:lvl4pPr marL="1600057" indent="-228580" defTabSz="965114">
              <a:defRPr sz="1600" b="1">
                <a:solidFill>
                  <a:schemeClr val="tx1"/>
                </a:solidFill>
                <a:latin typeface="Arial" pitchFamily="34" charset="0"/>
              </a:defRPr>
            </a:lvl4pPr>
            <a:lvl5pPr marL="2057217" indent="-228580" defTabSz="965114">
              <a:defRPr sz="1600" b="1">
                <a:solidFill>
                  <a:schemeClr val="tx1"/>
                </a:solidFill>
                <a:latin typeface="Arial" pitchFamily="34" charset="0"/>
              </a:defRPr>
            </a:lvl5pPr>
            <a:lvl6pPr marL="2514376" indent="-228580" algn="ctr" defTabSz="965114" eaLnBrk="0" fontAlgn="base" hangingPunct="0">
              <a:spcBef>
                <a:spcPct val="0"/>
              </a:spcBef>
              <a:spcAft>
                <a:spcPct val="0"/>
              </a:spcAft>
              <a:defRPr sz="1600" b="1">
                <a:solidFill>
                  <a:schemeClr val="tx1"/>
                </a:solidFill>
                <a:latin typeface="Arial" pitchFamily="34" charset="0"/>
              </a:defRPr>
            </a:lvl6pPr>
            <a:lvl7pPr marL="2971536" indent="-228580" algn="ctr" defTabSz="965114" eaLnBrk="0" fontAlgn="base" hangingPunct="0">
              <a:spcBef>
                <a:spcPct val="0"/>
              </a:spcBef>
              <a:spcAft>
                <a:spcPct val="0"/>
              </a:spcAft>
              <a:defRPr sz="1600" b="1">
                <a:solidFill>
                  <a:schemeClr val="tx1"/>
                </a:solidFill>
                <a:latin typeface="Arial" pitchFamily="34" charset="0"/>
              </a:defRPr>
            </a:lvl7pPr>
            <a:lvl8pPr marL="3428694" indent="-228580" algn="ctr" defTabSz="965114" eaLnBrk="0" fontAlgn="base" hangingPunct="0">
              <a:spcBef>
                <a:spcPct val="0"/>
              </a:spcBef>
              <a:spcAft>
                <a:spcPct val="0"/>
              </a:spcAft>
              <a:defRPr sz="1600" b="1">
                <a:solidFill>
                  <a:schemeClr val="tx1"/>
                </a:solidFill>
                <a:latin typeface="Arial" pitchFamily="34" charset="0"/>
              </a:defRPr>
            </a:lvl8pPr>
            <a:lvl9pPr marL="3885854" indent="-228580" algn="ctr" defTabSz="965114" eaLnBrk="0" fontAlgn="base" hangingPunct="0">
              <a:spcBef>
                <a:spcPct val="0"/>
              </a:spcBef>
              <a:spcAft>
                <a:spcPct val="0"/>
              </a:spcAft>
              <a:defRPr sz="1600" b="1">
                <a:solidFill>
                  <a:schemeClr val="tx1"/>
                </a:solidFill>
                <a:latin typeface="Arial" pitchFamily="34" charset="0"/>
              </a:defRPr>
            </a:lvl9pPr>
          </a:lstStyle>
          <a:p>
            <a:fld id="{E52B757E-FF30-4FA6-BECD-6CD4B6DA603C}" type="slidenum">
              <a:rPr lang="en-US" sz="1000" b="0">
                <a:latin typeface="Times New Roman" pitchFamily="18" charset="0"/>
              </a:rPr>
              <a:pPr/>
              <a:t>8</a:t>
            </a:fld>
            <a:endParaRPr lang="en-US" sz="1000" b="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114">
              <a:defRPr sz="1600" b="1">
                <a:solidFill>
                  <a:schemeClr val="tx1"/>
                </a:solidFill>
                <a:latin typeface="Arial" pitchFamily="34" charset="0"/>
              </a:defRPr>
            </a:lvl1pPr>
            <a:lvl2pPr marL="742883" indent="-285725" defTabSz="965114">
              <a:defRPr sz="1600" b="1">
                <a:solidFill>
                  <a:schemeClr val="tx1"/>
                </a:solidFill>
                <a:latin typeface="Arial" pitchFamily="34" charset="0"/>
              </a:defRPr>
            </a:lvl2pPr>
            <a:lvl3pPr marL="1142898" indent="-228580" defTabSz="965114">
              <a:defRPr sz="1600" b="1">
                <a:solidFill>
                  <a:schemeClr val="tx1"/>
                </a:solidFill>
                <a:latin typeface="Arial" pitchFamily="34" charset="0"/>
              </a:defRPr>
            </a:lvl3pPr>
            <a:lvl4pPr marL="1600057" indent="-228580" defTabSz="965114">
              <a:defRPr sz="1600" b="1">
                <a:solidFill>
                  <a:schemeClr val="tx1"/>
                </a:solidFill>
                <a:latin typeface="Arial" pitchFamily="34" charset="0"/>
              </a:defRPr>
            </a:lvl4pPr>
            <a:lvl5pPr marL="2057217" indent="-228580" defTabSz="965114">
              <a:defRPr sz="1600" b="1">
                <a:solidFill>
                  <a:schemeClr val="tx1"/>
                </a:solidFill>
                <a:latin typeface="Arial" pitchFamily="34" charset="0"/>
              </a:defRPr>
            </a:lvl5pPr>
            <a:lvl6pPr marL="2514376" indent="-228580" algn="ctr" defTabSz="965114" eaLnBrk="0" fontAlgn="base" hangingPunct="0">
              <a:spcBef>
                <a:spcPct val="0"/>
              </a:spcBef>
              <a:spcAft>
                <a:spcPct val="0"/>
              </a:spcAft>
              <a:defRPr sz="1600" b="1">
                <a:solidFill>
                  <a:schemeClr val="tx1"/>
                </a:solidFill>
                <a:latin typeface="Arial" pitchFamily="34" charset="0"/>
              </a:defRPr>
            </a:lvl6pPr>
            <a:lvl7pPr marL="2971536" indent="-228580" algn="ctr" defTabSz="965114" eaLnBrk="0" fontAlgn="base" hangingPunct="0">
              <a:spcBef>
                <a:spcPct val="0"/>
              </a:spcBef>
              <a:spcAft>
                <a:spcPct val="0"/>
              </a:spcAft>
              <a:defRPr sz="1600" b="1">
                <a:solidFill>
                  <a:schemeClr val="tx1"/>
                </a:solidFill>
                <a:latin typeface="Arial" pitchFamily="34" charset="0"/>
              </a:defRPr>
            </a:lvl7pPr>
            <a:lvl8pPr marL="3428694" indent="-228580" algn="ctr" defTabSz="965114" eaLnBrk="0" fontAlgn="base" hangingPunct="0">
              <a:spcBef>
                <a:spcPct val="0"/>
              </a:spcBef>
              <a:spcAft>
                <a:spcPct val="0"/>
              </a:spcAft>
              <a:defRPr sz="1600" b="1">
                <a:solidFill>
                  <a:schemeClr val="tx1"/>
                </a:solidFill>
                <a:latin typeface="Arial" pitchFamily="34" charset="0"/>
              </a:defRPr>
            </a:lvl8pPr>
            <a:lvl9pPr marL="3885854" indent="-228580" algn="ctr" defTabSz="965114" eaLnBrk="0" fontAlgn="base" hangingPunct="0">
              <a:spcBef>
                <a:spcPct val="0"/>
              </a:spcBef>
              <a:spcAft>
                <a:spcPct val="0"/>
              </a:spcAft>
              <a:defRPr sz="1600" b="1">
                <a:solidFill>
                  <a:schemeClr val="tx1"/>
                </a:solidFill>
                <a:latin typeface="Arial" pitchFamily="34" charset="0"/>
              </a:defRPr>
            </a:lvl9pPr>
          </a:lstStyle>
          <a:p>
            <a:fld id="{E52B757E-FF30-4FA6-BECD-6CD4B6DA603C}" type="slidenum">
              <a:rPr lang="en-US" sz="1000" b="0">
                <a:latin typeface="Times New Roman" pitchFamily="18" charset="0"/>
              </a:rPr>
              <a:pPr/>
              <a:t>9</a:t>
            </a:fld>
            <a:endParaRPr lang="en-US" sz="1000" b="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457585A-2258-46D4-ADEB-413EF8EF0479}" type="slidenum">
              <a:rPr lang="en-US" smtClean="0"/>
              <a:pPr>
                <a:defRPr/>
              </a:pPr>
              <a:t>10</a:t>
            </a:fld>
            <a:endParaRPr lang="en-US"/>
          </a:p>
        </p:txBody>
      </p:sp>
    </p:spTree>
    <p:extLst>
      <p:ext uri="{BB962C8B-B14F-4D97-AF65-F5344CB8AC3E}">
        <p14:creationId xmlns:p14="http://schemas.microsoft.com/office/powerpoint/2010/main" val="3199723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114">
              <a:defRPr sz="1600" b="1">
                <a:solidFill>
                  <a:schemeClr val="tx1"/>
                </a:solidFill>
                <a:latin typeface="Arial" pitchFamily="34" charset="0"/>
              </a:defRPr>
            </a:lvl1pPr>
            <a:lvl2pPr marL="742883" indent="-285725" defTabSz="965114">
              <a:defRPr sz="1600" b="1">
                <a:solidFill>
                  <a:schemeClr val="tx1"/>
                </a:solidFill>
                <a:latin typeface="Arial" pitchFamily="34" charset="0"/>
              </a:defRPr>
            </a:lvl2pPr>
            <a:lvl3pPr marL="1142898" indent="-228580" defTabSz="965114">
              <a:defRPr sz="1600" b="1">
                <a:solidFill>
                  <a:schemeClr val="tx1"/>
                </a:solidFill>
                <a:latin typeface="Arial" pitchFamily="34" charset="0"/>
              </a:defRPr>
            </a:lvl3pPr>
            <a:lvl4pPr marL="1600057" indent="-228580" defTabSz="965114">
              <a:defRPr sz="1600" b="1">
                <a:solidFill>
                  <a:schemeClr val="tx1"/>
                </a:solidFill>
                <a:latin typeface="Arial" pitchFamily="34" charset="0"/>
              </a:defRPr>
            </a:lvl4pPr>
            <a:lvl5pPr marL="2057217" indent="-228580" defTabSz="965114">
              <a:defRPr sz="1600" b="1">
                <a:solidFill>
                  <a:schemeClr val="tx1"/>
                </a:solidFill>
                <a:latin typeface="Arial" pitchFamily="34" charset="0"/>
              </a:defRPr>
            </a:lvl5pPr>
            <a:lvl6pPr marL="2514376" indent="-228580" algn="ctr" defTabSz="965114" eaLnBrk="0" fontAlgn="base" hangingPunct="0">
              <a:spcBef>
                <a:spcPct val="0"/>
              </a:spcBef>
              <a:spcAft>
                <a:spcPct val="0"/>
              </a:spcAft>
              <a:defRPr sz="1600" b="1">
                <a:solidFill>
                  <a:schemeClr val="tx1"/>
                </a:solidFill>
                <a:latin typeface="Arial" pitchFamily="34" charset="0"/>
              </a:defRPr>
            </a:lvl6pPr>
            <a:lvl7pPr marL="2971536" indent="-228580" algn="ctr" defTabSz="965114" eaLnBrk="0" fontAlgn="base" hangingPunct="0">
              <a:spcBef>
                <a:spcPct val="0"/>
              </a:spcBef>
              <a:spcAft>
                <a:spcPct val="0"/>
              </a:spcAft>
              <a:defRPr sz="1600" b="1">
                <a:solidFill>
                  <a:schemeClr val="tx1"/>
                </a:solidFill>
                <a:latin typeface="Arial" pitchFamily="34" charset="0"/>
              </a:defRPr>
            </a:lvl7pPr>
            <a:lvl8pPr marL="3428694" indent="-228580" algn="ctr" defTabSz="965114" eaLnBrk="0" fontAlgn="base" hangingPunct="0">
              <a:spcBef>
                <a:spcPct val="0"/>
              </a:spcBef>
              <a:spcAft>
                <a:spcPct val="0"/>
              </a:spcAft>
              <a:defRPr sz="1600" b="1">
                <a:solidFill>
                  <a:schemeClr val="tx1"/>
                </a:solidFill>
                <a:latin typeface="Arial" pitchFamily="34" charset="0"/>
              </a:defRPr>
            </a:lvl8pPr>
            <a:lvl9pPr marL="3885854" indent="-228580" algn="ctr" defTabSz="965114" eaLnBrk="0" fontAlgn="base" hangingPunct="0">
              <a:spcBef>
                <a:spcPct val="0"/>
              </a:spcBef>
              <a:spcAft>
                <a:spcPct val="0"/>
              </a:spcAft>
              <a:defRPr sz="1600" b="1">
                <a:solidFill>
                  <a:schemeClr val="tx1"/>
                </a:solidFill>
                <a:latin typeface="Arial" pitchFamily="34" charset="0"/>
              </a:defRPr>
            </a:lvl9pPr>
          </a:lstStyle>
          <a:p>
            <a:r>
              <a:rPr lang="en-US" sz="1000" b="0">
                <a:latin typeface="Times New Roman" pitchFamily="18" charset="0"/>
              </a:rPr>
              <a:t>Printed: </a:t>
            </a:r>
            <a:fld id="{A4053FAE-55A1-493D-AB46-41A384C85C7E}" type="datetime4">
              <a:rPr lang="en-US" sz="1000" b="0">
                <a:latin typeface="Times New Roman" pitchFamily="18" charset="0"/>
              </a:rPr>
              <a:pPr/>
              <a:t>November 28, 2012</a:t>
            </a:fld>
            <a:endParaRPr lang="en-US" sz="1000" b="0">
              <a:latin typeface="Times New Roman" pitchFamily="18" charset="0"/>
            </a:endParaRPr>
          </a:p>
        </p:txBody>
      </p:sp>
      <p:sp>
        <p:nvSpPr>
          <p:cNvPr id="9728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114">
              <a:defRPr sz="1600" b="1">
                <a:solidFill>
                  <a:schemeClr val="tx1"/>
                </a:solidFill>
                <a:latin typeface="Arial" pitchFamily="34" charset="0"/>
              </a:defRPr>
            </a:lvl1pPr>
            <a:lvl2pPr marL="742883" indent="-285725" defTabSz="965114">
              <a:defRPr sz="1600" b="1">
                <a:solidFill>
                  <a:schemeClr val="tx1"/>
                </a:solidFill>
                <a:latin typeface="Arial" pitchFamily="34" charset="0"/>
              </a:defRPr>
            </a:lvl2pPr>
            <a:lvl3pPr marL="1142898" indent="-228580" defTabSz="965114">
              <a:defRPr sz="1600" b="1">
                <a:solidFill>
                  <a:schemeClr val="tx1"/>
                </a:solidFill>
                <a:latin typeface="Arial" pitchFamily="34" charset="0"/>
              </a:defRPr>
            </a:lvl3pPr>
            <a:lvl4pPr marL="1600057" indent="-228580" defTabSz="965114">
              <a:defRPr sz="1600" b="1">
                <a:solidFill>
                  <a:schemeClr val="tx1"/>
                </a:solidFill>
                <a:latin typeface="Arial" pitchFamily="34" charset="0"/>
              </a:defRPr>
            </a:lvl4pPr>
            <a:lvl5pPr marL="2057217" indent="-228580" defTabSz="965114">
              <a:defRPr sz="1600" b="1">
                <a:solidFill>
                  <a:schemeClr val="tx1"/>
                </a:solidFill>
                <a:latin typeface="Arial" pitchFamily="34" charset="0"/>
              </a:defRPr>
            </a:lvl5pPr>
            <a:lvl6pPr marL="2514376" indent="-228580" algn="ctr" defTabSz="965114" eaLnBrk="0" fontAlgn="base" hangingPunct="0">
              <a:spcBef>
                <a:spcPct val="0"/>
              </a:spcBef>
              <a:spcAft>
                <a:spcPct val="0"/>
              </a:spcAft>
              <a:defRPr sz="1600" b="1">
                <a:solidFill>
                  <a:schemeClr val="tx1"/>
                </a:solidFill>
                <a:latin typeface="Arial" pitchFamily="34" charset="0"/>
              </a:defRPr>
            </a:lvl6pPr>
            <a:lvl7pPr marL="2971536" indent="-228580" algn="ctr" defTabSz="965114" eaLnBrk="0" fontAlgn="base" hangingPunct="0">
              <a:spcBef>
                <a:spcPct val="0"/>
              </a:spcBef>
              <a:spcAft>
                <a:spcPct val="0"/>
              </a:spcAft>
              <a:defRPr sz="1600" b="1">
                <a:solidFill>
                  <a:schemeClr val="tx1"/>
                </a:solidFill>
                <a:latin typeface="Arial" pitchFamily="34" charset="0"/>
              </a:defRPr>
            </a:lvl7pPr>
            <a:lvl8pPr marL="3428694" indent="-228580" algn="ctr" defTabSz="965114" eaLnBrk="0" fontAlgn="base" hangingPunct="0">
              <a:spcBef>
                <a:spcPct val="0"/>
              </a:spcBef>
              <a:spcAft>
                <a:spcPct val="0"/>
              </a:spcAft>
              <a:defRPr sz="1600" b="1">
                <a:solidFill>
                  <a:schemeClr val="tx1"/>
                </a:solidFill>
                <a:latin typeface="Arial" pitchFamily="34" charset="0"/>
              </a:defRPr>
            </a:lvl8pPr>
            <a:lvl9pPr marL="3885854" indent="-228580" algn="ctr" defTabSz="965114" eaLnBrk="0" fontAlgn="base" hangingPunct="0">
              <a:spcBef>
                <a:spcPct val="0"/>
              </a:spcBef>
              <a:spcAft>
                <a:spcPct val="0"/>
              </a:spcAft>
              <a:defRPr sz="1600" b="1">
                <a:solidFill>
                  <a:schemeClr val="tx1"/>
                </a:solidFill>
                <a:latin typeface="Arial" pitchFamily="34" charset="0"/>
              </a:defRPr>
            </a:lvl9pPr>
          </a:lstStyle>
          <a:p>
            <a:r>
              <a:rPr lang="en-US" sz="1000" b="0">
                <a:latin typeface="Times New Roman" pitchFamily="18" charset="0"/>
              </a:rPr>
              <a:t>Internet Worms</a:t>
            </a:r>
          </a:p>
          <a:p>
            <a:r>
              <a:rPr lang="en-US" sz="1000" b="0">
                <a:latin typeface="Times New Roman" pitchFamily="18" charset="0"/>
              </a:rPr>
              <a:t>Paxson, Savage, Voelker, Weaver</a:t>
            </a:r>
          </a:p>
        </p:txBody>
      </p:sp>
      <p:sp>
        <p:nvSpPr>
          <p:cNvPr id="9728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114">
              <a:defRPr sz="1600" b="1">
                <a:solidFill>
                  <a:schemeClr val="tx1"/>
                </a:solidFill>
                <a:latin typeface="Arial" pitchFamily="34" charset="0"/>
              </a:defRPr>
            </a:lvl1pPr>
            <a:lvl2pPr marL="742883" indent="-285725" defTabSz="965114">
              <a:defRPr sz="1600" b="1">
                <a:solidFill>
                  <a:schemeClr val="tx1"/>
                </a:solidFill>
                <a:latin typeface="Arial" pitchFamily="34" charset="0"/>
              </a:defRPr>
            </a:lvl2pPr>
            <a:lvl3pPr marL="1142898" indent="-228580" defTabSz="965114">
              <a:defRPr sz="1600" b="1">
                <a:solidFill>
                  <a:schemeClr val="tx1"/>
                </a:solidFill>
                <a:latin typeface="Arial" pitchFamily="34" charset="0"/>
              </a:defRPr>
            </a:lvl3pPr>
            <a:lvl4pPr marL="1600057" indent="-228580" defTabSz="965114">
              <a:defRPr sz="1600" b="1">
                <a:solidFill>
                  <a:schemeClr val="tx1"/>
                </a:solidFill>
                <a:latin typeface="Arial" pitchFamily="34" charset="0"/>
              </a:defRPr>
            </a:lvl4pPr>
            <a:lvl5pPr marL="2057217" indent="-228580" defTabSz="965114">
              <a:defRPr sz="1600" b="1">
                <a:solidFill>
                  <a:schemeClr val="tx1"/>
                </a:solidFill>
                <a:latin typeface="Arial" pitchFamily="34" charset="0"/>
              </a:defRPr>
            </a:lvl5pPr>
            <a:lvl6pPr marL="2514376" indent="-228580" algn="ctr" defTabSz="965114" eaLnBrk="0" fontAlgn="base" hangingPunct="0">
              <a:spcBef>
                <a:spcPct val="0"/>
              </a:spcBef>
              <a:spcAft>
                <a:spcPct val="0"/>
              </a:spcAft>
              <a:defRPr sz="1600" b="1">
                <a:solidFill>
                  <a:schemeClr val="tx1"/>
                </a:solidFill>
                <a:latin typeface="Arial" pitchFamily="34" charset="0"/>
              </a:defRPr>
            </a:lvl6pPr>
            <a:lvl7pPr marL="2971536" indent="-228580" algn="ctr" defTabSz="965114" eaLnBrk="0" fontAlgn="base" hangingPunct="0">
              <a:spcBef>
                <a:spcPct val="0"/>
              </a:spcBef>
              <a:spcAft>
                <a:spcPct val="0"/>
              </a:spcAft>
              <a:defRPr sz="1600" b="1">
                <a:solidFill>
                  <a:schemeClr val="tx1"/>
                </a:solidFill>
                <a:latin typeface="Arial" pitchFamily="34" charset="0"/>
              </a:defRPr>
            </a:lvl7pPr>
            <a:lvl8pPr marL="3428694" indent="-228580" algn="ctr" defTabSz="965114" eaLnBrk="0" fontAlgn="base" hangingPunct="0">
              <a:spcBef>
                <a:spcPct val="0"/>
              </a:spcBef>
              <a:spcAft>
                <a:spcPct val="0"/>
              </a:spcAft>
              <a:defRPr sz="1600" b="1">
                <a:solidFill>
                  <a:schemeClr val="tx1"/>
                </a:solidFill>
                <a:latin typeface="Arial" pitchFamily="34" charset="0"/>
              </a:defRPr>
            </a:lvl8pPr>
            <a:lvl9pPr marL="3885854" indent="-228580" algn="ctr" defTabSz="965114" eaLnBrk="0" fontAlgn="base" hangingPunct="0">
              <a:spcBef>
                <a:spcPct val="0"/>
              </a:spcBef>
              <a:spcAft>
                <a:spcPct val="0"/>
              </a:spcAft>
              <a:defRPr sz="1600" b="1">
                <a:solidFill>
                  <a:schemeClr val="tx1"/>
                </a:solidFill>
                <a:latin typeface="Arial" pitchFamily="34" charset="0"/>
              </a:defRPr>
            </a:lvl9pPr>
          </a:lstStyle>
          <a:p>
            <a:fld id="{98D6E7EE-FA9F-4AC4-85DC-8C2B6F2F28DC}" type="slidenum">
              <a:rPr lang="en-US" sz="1000" b="0">
                <a:latin typeface="Times New Roman" pitchFamily="18" charset="0"/>
              </a:rPr>
              <a:pPr/>
              <a:t>11</a:t>
            </a:fld>
            <a:endParaRPr lang="en-US" sz="1000" b="0">
              <a:latin typeface="Times New Roman" pitchFamily="18" charset="0"/>
            </a:endParaRPr>
          </a:p>
        </p:txBody>
      </p:sp>
      <p:sp>
        <p:nvSpPr>
          <p:cNvPr id="97285" name="Rectangle 2"/>
          <p:cNvSpPr>
            <a:spLocks noGrp="1" noRot="1" noChangeAspect="1" noChangeArrowheads="1" noTextEdit="1"/>
          </p:cNvSpPr>
          <p:nvPr>
            <p:ph type="sldImg"/>
          </p:nvPr>
        </p:nvSpPr>
        <p:spPr>
          <a:ln/>
        </p:spPr>
      </p:sp>
      <p:sp>
        <p:nvSpPr>
          <p:cNvPr id="97286" name="Rectangle 3"/>
          <p:cNvSpPr>
            <a:spLocks noGrp="1" noChangeArrowheads="1"/>
          </p:cNvSpPr>
          <p:nvPr>
            <p:ph type="body" idx="1"/>
          </p:nvPr>
        </p:nvSpPr>
        <p:spPr>
          <a:xfrm>
            <a:off x="731838" y="4560889"/>
            <a:ext cx="5853113"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114">
              <a:defRPr sz="1600" b="1">
                <a:solidFill>
                  <a:schemeClr val="tx1"/>
                </a:solidFill>
                <a:latin typeface="Arial" pitchFamily="34" charset="0"/>
              </a:defRPr>
            </a:lvl1pPr>
            <a:lvl2pPr marL="742883" indent="-285725" defTabSz="965114">
              <a:defRPr sz="1600" b="1">
                <a:solidFill>
                  <a:schemeClr val="tx1"/>
                </a:solidFill>
                <a:latin typeface="Arial" pitchFamily="34" charset="0"/>
              </a:defRPr>
            </a:lvl2pPr>
            <a:lvl3pPr marL="1142898" indent="-228580" defTabSz="965114">
              <a:defRPr sz="1600" b="1">
                <a:solidFill>
                  <a:schemeClr val="tx1"/>
                </a:solidFill>
                <a:latin typeface="Arial" pitchFamily="34" charset="0"/>
              </a:defRPr>
            </a:lvl3pPr>
            <a:lvl4pPr marL="1600057" indent="-228580" defTabSz="965114">
              <a:defRPr sz="1600" b="1">
                <a:solidFill>
                  <a:schemeClr val="tx1"/>
                </a:solidFill>
                <a:latin typeface="Arial" pitchFamily="34" charset="0"/>
              </a:defRPr>
            </a:lvl4pPr>
            <a:lvl5pPr marL="2057217" indent="-228580" defTabSz="965114">
              <a:defRPr sz="1600" b="1">
                <a:solidFill>
                  <a:schemeClr val="tx1"/>
                </a:solidFill>
                <a:latin typeface="Arial" pitchFamily="34" charset="0"/>
              </a:defRPr>
            </a:lvl5pPr>
            <a:lvl6pPr marL="2514376" indent="-228580" algn="ctr" defTabSz="965114" eaLnBrk="0" fontAlgn="base" hangingPunct="0">
              <a:spcBef>
                <a:spcPct val="0"/>
              </a:spcBef>
              <a:spcAft>
                <a:spcPct val="0"/>
              </a:spcAft>
              <a:defRPr sz="1600" b="1">
                <a:solidFill>
                  <a:schemeClr val="tx1"/>
                </a:solidFill>
                <a:latin typeface="Arial" pitchFamily="34" charset="0"/>
              </a:defRPr>
            </a:lvl6pPr>
            <a:lvl7pPr marL="2971536" indent="-228580" algn="ctr" defTabSz="965114" eaLnBrk="0" fontAlgn="base" hangingPunct="0">
              <a:spcBef>
                <a:spcPct val="0"/>
              </a:spcBef>
              <a:spcAft>
                <a:spcPct val="0"/>
              </a:spcAft>
              <a:defRPr sz="1600" b="1">
                <a:solidFill>
                  <a:schemeClr val="tx1"/>
                </a:solidFill>
                <a:latin typeface="Arial" pitchFamily="34" charset="0"/>
              </a:defRPr>
            </a:lvl7pPr>
            <a:lvl8pPr marL="3428694" indent="-228580" algn="ctr" defTabSz="965114" eaLnBrk="0" fontAlgn="base" hangingPunct="0">
              <a:spcBef>
                <a:spcPct val="0"/>
              </a:spcBef>
              <a:spcAft>
                <a:spcPct val="0"/>
              </a:spcAft>
              <a:defRPr sz="1600" b="1">
                <a:solidFill>
                  <a:schemeClr val="tx1"/>
                </a:solidFill>
                <a:latin typeface="Arial" pitchFamily="34" charset="0"/>
              </a:defRPr>
            </a:lvl8pPr>
            <a:lvl9pPr marL="3885854" indent="-228580" algn="ctr" defTabSz="965114" eaLnBrk="0" fontAlgn="base" hangingPunct="0">
              <a:spcBef>
                <a:spcPct val="0"/>
              </a:spcBef>
              <a:spcAft>
                <a:spcPct val="0"/>
              </a:spcAft>
              <a:defRPr sz="1600" b="1">
                <a:solidFill>
                  <a:schemeClr val="tx1"/>
                </a:solidFill>
                <a:latin typeface="Arial" pitchFamily="34" charset="0"/>
              </a:defRPr>
            </a:lvl9pPr>
          </a:lstStyle>
          <a:p>
            <a:fld id="{BC404E58-0A94-4C2E-9E36-6E305D122FA6}" type="slidenum">
              <a:rPr lang="en-US" sz="1000" b="0">
                <a:latin typeface="Times New Roman" pitchFamily="18" charset="0"/>
              </a:rPr>
              <a:pPr/>
              <a:t>12</a:t>
            </a:fld>
            <a:endParaRPr lang="en-US" sz="1000" b="0">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114">
              <a:defRPr sz="1600" b="1">
                <a:solidFill>
                  <a:schemeClr val="tx1"/>
                </a:solidFill>
                <a:latin typeface="Arial" pitchFamily="34" charset="0"/>
              </a:defRPr>
            </a:lvl1pPr>
            <a:lvl2pPr marL="742883" indent="-285725" defTabSz="965114">
              <a:defRPr sz="1600" b="1">
                <a:solidFill>
                  <a:schemeClr val="tx1"/>
                </a:solidFill>
                <a:latin typeface="Arial" pitchFamily="34" charset="0"/>
              </a:defRPr>
            </a:lvl2pPr>
            <a:lvl3pPr marL="1142898" indent="-228580" defTabSz="965114">
              <a:defRPr sz="1600" b="1">
                <a:solidFill>
                  <a:schemeClr val="tx1"/>
                </a:solidFill>
                <a:latin typeface="Arial" pitchFamily="34" charset="0"/>
              </a:defRPr>
            </a:lvl3pPr>
            <a:lvl4pPr marL="1600057" indent="-228580" defTabSz="965114">
              <a:defRPr sz="1600" b="1">
                <a:solidFill>
                  <a:schemeClr val="tx1"/>
                </a:solidFill>
                <a:latin typeface="Arial" pitchFamily="34" charset="0"/>
              </a:defRPr>
            </a:lvl4pPr>
            <a:lvl5pPr marL="2057217" indent="-228580" defTabSz="965114">
              <a:defRPr sz="1600" b="1">
                <a:solidFill>
                  <a:schemeClr val="tx1"/>
                </a:solidFill>
                <a:latin typeface="Arial" pitchFamily="34" charset="0"/>
              </a:defRPr>
            </a:lvl5pPr>
            <a:lvl6pPr marL="2514376" indent="-228580" algn="ctr" defTabSz="965114" eaLnBrk="0" fontAlgn="base" hangingPunct="0">
              <a:spcBef>
                <a:spcPct val="0"/>
              </a:spcBef>
              <a:spcAft>
                <a:spcPct val="0"/>
              </a:spcAft>
              <a:defRPr sz="1600" b="1">
                <a:solidFill>
                  <a:schemeClr val="tx1"/>
                </a:solidFill>
                <a:latin typeface="Arial" pitchFamily="34" charset="0"/>
              </a:defRPr>
            </a:lvl6pPr>
            <a:lvl7pPr marL="2971536" indent="-228580" algn="ctr" defTabSz="965114" eaLnBrk="0" fontAlgn="base" hangingPunct="0">
              <a:spcBef>
                <a:spcPct val="0"/>
              </a:spcBef>
              <a:spcAft>
                <a:spcPct val="0"/>
              </a:spcAft>
              <a:defRPr sz="1600" b="1">
                <a:solidFill>
                  <a:schemeClr val="tx1"/>
                </a:solidFill>
                <a:latin typeface="Arial" pitchFamily="34" charset="0"/>
              </a:defRPr>
            </a:lvl7pPr>
            <a:lvl8pPr marL="3428694" indent="-228580" algn="ctr" defTabSz="965114" eaLnBrk="0" fontAlgn="base" hangingPunct="0">
              <a:spcBef>
                <a:spcPct val="0"/>
              </a:spcBef>
              <a:spcAft>
                <a:spcPct val="0"/>
              </a:spcAft>
              <a:defRPr sz="1600" b="1">
                <a:solidFill>
                  <a:schemeClr val="tx1"/>
                </a:solidFill>
                <a:latin typeface="Arial" pitchFamily="34" charset="0"/>
              </a:defRPr>
            </a:lvl8pPr>
            <a:lvl9pPr marL="3885854" indent="-228580" algn="ctr" defTabSz="965114" eaLnBrk="0" fontAlgn="base" hangingPunct="0">
              <a:spcBef>
                <a:spcPct val="0"/>
              </a:spcBef>
              <a:spcAft>
                <a:spcPct val="0"/>
              </a:spcAft>
              <a:defRPr sz="1600" b="1">
                <a:solidFill>
                  <a:schemeClr val="tx1"/>
                </a:solidFill>
                <a:latin typeface="Arial" pitchFamily="34" charset="0"/>
              </a:defRPr>
            </a:lvl9pPr>
          </a:lstStyle>
          <a:p>
            <a:fld id="{8917D5E7-0470-4AF4-AB67-BC718BD6DAB7}" type="slidenum">
              <a:rPr lang="en-US" sz="1000" b="0">
                <a:latin typeface="Times New Roman" pitchFamily="18" charset="0"/>
              </a:rPr>
              <a:pPr/>
              <a:t>17</a:t>
            </a:fld>
            <a:endParaRPr lang="en-US" sz="1000" b="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6858000"/>
          </a:xfrm>
          <a:prstGeom prst="rect">
            <a:avLst/>
          </a:prstGeom>
          <a:solidFill>
            <a:srgbClr val="00206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461BEDA-D471-41E7-90DC-52DE6AB15F06}" type="datetime1">
              <a:rPr lang="en-US"/>
              <a:pPr>
                <a:defRPr/>
              </a:pPr>
              <a:t>11/28/12</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56C56233-8A99-4C81-8E4B-A230611DB7DC}" type="slidenum">
              <a:rPr lang="en-US"/>
              <a:pPr>
                <a:defRPr/>
              </a:pPr>
              <a:t>‹#›</a:t>
            </a:fld>
            <a:endParaRPr lang="en-US"/>
          </a:p>
        </p:txBody>
      </p:sp>
    </p:spTree>
    <p:extLst>
      <p:ext uri="{BB962C8B-B14F-4D97-AF65-F5344CB8AC3E}">
        <p14:creationId xmlns:p14="http://schemas.microsoft.com/office/powerpoint/2010/main" val="3049235776"/>
      </p:ext>
    </p:extLst>
  </p:cSld>
  <p:clrMapOvr>
    <a:overrideClrMapping bg1="dk1" tx1="lt1" bg2="dk2" tx2="lt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a:lvl1pPr>
          </a:lstStyle>
          <a:p>
            <a:pPr>
              <a:defRPr/>
            </a:pPr>
            <a:fld id="{D95437EA-A88F-45B1-B20A-4943A1CDCBB7}" type="slidenum">
              <a:rPr lang="en-US"/>
              <a:pPr>
                <a:defRPr/>
              </a:pPr>
              <a:t>‹#›</a:t>
            </a:fld>
            <a:endParaRPr lang="en-US" dirty="0"/>
          </a:p>
        </p:txBody>
      </p:sp>
    </p:spTree>
    <p:extLst>
      <p:ext uri="{BB962C8B-B14F-4D97-AF65-F5344CB8AC3E}">
        <p14:creationId xmlns:p14="http://schemas.microsoft.com/office/powerpoint/2010/main" val="3998110847"/>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F27F2364-0526-4C9B-B988-FB47D959CC4F}" type="datetime1">
              <a:rPr lang="en-US"/>
              <a:pPr>
                <a:defRPr/>
              </a:pPr>
              <a:t>11/28/12</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9105F1CA-0CFB-4D8D-B487-DFBC1B889AE5}" type="slidenum">
              <a:rPr lang="en-US"/>
              <a:pPr>
                <a:defRPr/>
              </a:pPr>
              <a:t>‹#›</a:t>
            </a:fld>
            <a:endParaRPr lang="en-US"/>
          </a:p>
        </p:txBody>
      </p:sp>
    </p:spTree>
    <p:extLst>
      <p:ext uri="{BB962C8B-B14F-4D97-AF65-F5344CB8AC3E}">
        <p14:creationId xmlns:p14="http://schemas.microsoft.com/office/powerpoint/2010/main" val="264546381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5DB8751-609E-4B69-8F19-45988F9BA2FB}" type="datetime1">
              <a:rPr lang="en-US"/>
              <a:pPr>
                <a:defRPr/>
              </a:pPr>
              <a:t>11/28/12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1082E3E-4911-4CD1-999B-99F64860C633}" type="slidenum">
              <a:rPr lang="en-US"/>
              <a:pPr>
                <a:defRPr/>
              </a:pPr>
              <a:t>‹#›</a:t>
            </a:fld>
            <a:endParaRPr lang="en-US" dirty="0"/>
          </a:p>
        </p:txBody>
      </p:sp>
    </p:spTree>
    <p:extLst>
      <p:ext uri="{BB962C8B-B14F-4D97-AF65-F5344CB8AC3E}">
        <p14:creationId xmlns:p14="http://schemas.microsoft.com/office/powerpoint/2010/main" val="3716825614"/>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B6B3589-6DFF-4B0E-A413-4C786A19000A}" type="datetime1">
              <a:rPr lang="en-US"/>
              <a:pPr>
                <a:defRPr/>
              </a:pPr>
              <a:t>11/28/12</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AD4B252-2080-4A1E-B126-6A3FD3709748}" type="slidenum">
              <a:rPr lang="en-US"/>
              <a:pPr>
                <a:defRPr/>
              </a:pPr>
              <a:t>‹#›</a:t>
            </a:fld>
            <a:endParaRPr lang="en-US" dirty="0"/>
          </a:p>
        </p:txBody>
      </p:sp>
    </p:spTree>
    <p:extLst>
      <p:ext uri="{BB962C8B-B14F-4D97-AF65-F5344CB8AC3E}">
        <p14:creationId xmlns:p14="http://schemas.microsoft.com/office/powerpoint/2010/main" val="2764928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0FC8F35-74F7-4061-9D18-B12A74A36989}" type="datetime1">
              <a:rPr lang="en-US"/>
              <a:pPr>
                <a:defRPr/>
              </a:pPr>
              <a:t>11/28/12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EEAB9EC-3339-4478-9F34-3E7809D49BB6}" type="slidenum">
              <a:rPr lang="en-US"/>
              <a:pPr>
                <a:defRPr/>
              </a:pPr>
              <a:t>‹#›</a:t>
            </a:fld>
            <a:endParaRPr lang="en-US" dirty="0"/>
          </a:p>
        </p:txBody>
      </p:sp>
    </p:spTree>
    <p:extLst>
      <p:ext uri="{BB962C8B-B14F-4D97-AF65-F5344CB8AC3E}">
        <p14:creationId xmlns:p14="http://schemas.microsoft.com/office/powerpoint/2010/main" val="4171587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BC084974-8AB3-4676-A494-14AD3BC7B79A}" type="datetime1">
              <a:rPr lang="en-US"/>
              <a:pPr>
                <a:defRPr/>
              </a:pPr>
              <a:t>11/28/12</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34DEB688-C5CB-46DA-8721-143EE8467165}" type="slidenum">
              <a:rPr lang="en-US"/>
              <a:pPr>
                <a:defRPr/>
              </a:pPr>
              <a:t>‹#›</a:t>
            </a:fld>
            <a:endParaRPr lang="en-US"/>
          </a:p>
        </p:txBody>
      </p:sp>
    </p:spTree>
    <p:extLst>
      <p:ext uri="{BB962C8B-B14F-4D97-AF65-F5344CB8AC3E}">
        <p14:creationId xmlns:p14="http://schemas.microsoft.com/office/powerpoint/2010/main" val="1716336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81A815BA-EB8C-4419-BA87-C5943A22CAAD}" type="datetime1">
              <a:rPr lang="en-US"/>
              <a:pPr>
                <a:defRPr/>
              </a:pPr>
              <a:t>11/28/12</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F716AA01-8C63-4FA1-8FB6-6B06A4915DF2}" type="slidenum">
              <a:rPr lang="en-US"/>
              <a:pPr>
                <a:defRPr/>
              </a:pPr>
              <a:t>‹#›</a:t>
            </a:fld>
            <a:endParaRPr lang="en-US"/>
          </a:p>
        </p:txBody>
      </p:sp>
    </p:spTree>
    <p:extLst>
      <p:ext uri="{BB962C8B-B14F-4D97-AF65-F5344CB8AC3E}">
        <p14:creationId xmlns:p14="http://schemas.microsoft.com/office/powerpoint/2010/main" val="2287455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5B33E30E-EFB1-466D-BB50-FC3AA6CEC075}" type="datetime1">
              <a:rPr lang="en-US"/>
              <a:pPr>
                <a:defRPr/>
              </a:pPr>
              <a:t>11/28/12</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dirty="0">
                <a:solidFill>
                  <a:schemeClr val="bg1">
                    <a:shade val="50000"/>
                  </a:scheme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AAA24D29-24AF-46E2-AA05-E58E72A680CB}" type="slidenum">
              <a:rPr lang="en-US"/>
              <a:pPr>
                <a:defRPr/>
              </a:pPr>
              <a:t>‹#›</a:t>
            </a:fld>
            <a:endParaRPr lang="en-US"/>
          </a:p>
        </p:txBody>
      </p:sp>
    </p:spTree>
    <p:extLst>
      <p:ext uri="{BB962C8B-B14F-4D97-AF65-F5344CB8AC3E}">
        <p14:creationId xmlns:p14="http://schemas.microsoft.com/office/powerpoint/2010/main" val="2647576727"/>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326B827-8454-4C65-84C7-3730DAFD6C47}" type="datetime1">
              <a:rPr lang="en-US"/>
              <a:pPr>
                <a:defRPr/>
              </a:pPr>
              <a:t>11/28/12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6605FE-AC86-4460-A40E-3402181440A9}" type="slidenum">
              <a:rPr lang="en-US"/>
              <a:pPr>
                <a:defRPr/>
              </a:pPr>
              <a:t>‹#›</a:t>
            </a:fld>
            <a:endParaRPr lang="en-US" dirty="0"/>
          </a:p>
        </p:txBody>
      </p:sp>
    </p:spTree>
    <p:extLst>
      <p:ext uri="{BB962C8B-B14F-4D97-AF65-F5344CB8AC3E}">
        <p14:creationId xmlns:p14="http://schemas.microsoft.com/office/powerpoint/2010/main" val="3108788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974A8F23-BD24-4385-AE8C-BFC90C666EE3}" type="datetime1">
              <a:rPr lang="en-US"/>
              <a:pPr>
                <a:defRPr/>
              </a:pPr>
              <a:t>11/28/12</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D5F4B6FB-AA60-4B05-90B8-F4CCE7F57357}" type="slidenum">
              <a:rPr lang="en-US"/>
              <a:pPr>
                <a:defRPr/>
              </a:pPr>
              <a:t>‹#›</a:t>
            </a:fld>
            <a:endParaRPr lang="en-US"/>
          </a:p>
        </p:txBody>
      </p:sp>
    </p:spTree>
    <p:extLst>
      <p:ext uri="{BB962C8B-B14F-4D97-AF65-F5344CB8AC3E}">
        <p14:creationId xmlns:p14="http://schemas.microsoft.com/office/powerpoint/2010/main" val="34832986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206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C5DB4D9-EC3E-4664-A2DD-DE0A93BF592A}" type="datetime1">
              <a:rPr lang="en-US"/>
              <a:pPr>
                <a:defRPr/>
              </a:pPr>
              <a:t>11/28/12</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dirty="0">
                <a:solidFill>
                  <a:schemeClr val="tx1">
                    <a:tint val="95000"/>
                  </a:schemeClr>
                </a:solidFill>
                <a:latin typeface="+mn-lt"/>
                <a:cs typeface="+mn-cs"/>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C75F28C8-BE2C-4075-A357-5C82D0396A5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78" r:id="rId2"/>
    <p:sldLayoutId id="2147483684" r:id="rId3"/>
    <p:sldLayoutId id="2147483679" r:id="rId4"/>
    <p:sldLayoutId id="2147483680" r:id="rId5"/>
    <p:sldLayoutId id="2147483681" r:id="rId6"/>
    <p:sldLayoutId id="2147483685" r:id="rId7"/>
    <p:sldLayoutId id="2147483686" r:id="rId8"/>
    <p:sldLayoutId id="2147483687" r:id="rId9"/>
    <p:sldLayoutId id="2147483682" r:id="rId10"/>
    <p:sldLayoutId id="2147483688" r:id="rId11"/>
  </p:sldLayoutIdLst>
  <p:timing>
    <p:tnLst>
      <p:par>
        <p:cTn xmlns:p14="http://schemas.microsoft.com/office/powerpoint/2010/main" id="1" dur="indefinite" restart="never" nodeType="tmRoot"/>
      </p:par>
    </p:tnLst>
  </p:timing>
  <p:hf hdr="0" ftr="0" dt="0"/>
  <p:txStyles>
    <p:titleStyle>
      <a:lvl1pPr algn="l" rtl="0" fontAlgn="base">
        <a:spcBef>
          <a:spcPct val="0"/>
        </a:spcBef>
        <a:spcAft>
          <a:spcPct val="0"/>
        </a:spcAft>
        <a:defRPr sz="4500" b="1" kern="1200">
          <a:solidFill>
            <a:srgbClr val="FFC800"/>
          </a:solidFill>
          <a:latin typeface="+mj-lt"/>
          <a:ea typeface="+mj-ea"/>
          <a:cs typeface="+mj-cs"/>
        </a:defRPr>
      </a:lvl1pPr>
      <a:lvl2pPr algn="l" rtl="0" fontAlgn="base">
        <a:spcBef>
          <a:spcPct val="0"/>
        </a:spcBef>
        <a:spcAft>
          <a:spcPct val="0"/>
        </a:spcAft>
        <a:defRPr sz="4500" b="1">
          <a:solidFill>
            <a:srgbClr val="FFC800"/>
          </a:solidFill>
          <a:latin typeface="Corbel" pitchFamily="34" charset="0"/>
        </a:defRPr>
      </a:lvl2pPr>
      <a:lvl3pPr algn="l" rtl="0" fontAlgn="base">
        <a:spcBef>
          <a:spcPct val="0"/>
        </a:spcBef>
        <a:spcAft>
          <a:spcPct val="0"/>
        </a:spcAft>
        <a:defRPr sz="4500" b="1">
          <a:solidFill>
            <a:srgbClr val="FFC800"/>
          </a:solidFill>
          <a:latin typeface="Corbel" pitchFamily="34" charset="0"/>
        </a:defRPr>
      </a:lvl3pPr>
      <a:lvl4pPr algn="l" rtl="0" fontAlgn="base">
        <a:spcBef>
          <a:spcPct val="0"/>
        </a:spcBef>
        <a:spcAft>
          <a:spcPct val="0"/>
        </a:spcAft>
        <a:defRPr sz="4500" b="1">
          <a:solidFill>
            <a:srgbClr val="FFC800"/>
          </a:solidFill>
          <a:latin typeface="Corbel" pitchFamily="34" charset="0"/>
        </a:defRPr>
      </a:lvl4pPr>
      <a:lvl5pPr algn="l" rtl="0" fontAlgn="base">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5532" y="533400"/>
            <a:ext cx="8686800" cy="3048000"/>
          </a:xfrm>
        </p:spPr>
        <p:txBody>
          <a:bodyPr>
            <a:normAutofit fontScale="90000"/>
          </a:bodyPr>
          <a:lstStyle/>
          <a:p>
            <a:pPr algn="ctr"/>
            <a:r>
              <a:rPr lang="en-US" sz="4400" dirty="0" smtClean="0">
                <a:solidFill>
                  <a:schemeClr val="accent1">
                    <a:satMod val="150000"/>
                  </a:schemeClr>
                </a:solidFill>
              </a:rPr>
              <a:t>Frontier: Beyond </a:t>
            </a:r>
            <a:r>
              <a:rPr lang="en-US" sz="4400" dirty="0" smtClean="0">
                <a:solidFill>
                  <a:schemeClr val="accent1">
                    <a:satMod val="150000"/>
                  </a:schemeClr>
                </a:solidFill>
              </a:rPr>
              <a:t>Technical Security:</a:t>
            </a:r>
            <a:br>
              <a:rPr lang="en-US" sz="4400" dirty="0" smtClean="0">
                <a:solidFill>
                  <a:schemeClr val="accent1">
                    <a:satMod val="150000"/>
                  </a:schemeClr>
                </a:solidFill>
              </a:rPr>
            </a:br>
            <a:r>
              <a:rPr lang="en-US" sz="4400" dirty="0" smtClean="0">
                <a:solidFill>
                  <a:schemeClr val="accent1">
                    <a:satMod val="150000"/>
                  </a:schemeClr>
                </a:solidFill>
              </a:rPr>
              <a:t>Developing an Empirical Basis for Socio-Economic Perspectives</a:t>
            </a:r>
            <a:br>
              <a:rPr lang="en-US" sz="4400" dirty="0" smtClean="0">
                <a:solidFill>
                  <a:schemeClr val="accent1">
                    <a:satMod val="150000"/>
                  </a:schemeClr>
                </a:solidFill>
              </a:rPr>
            </a:br>
            <a:r>
              <a:rPr lang="en-US" sz="4400" dirty="0" smtClean="0">
                <a:solidFill>
                  <a:schemeClr val="accent1">
                    <a:satMod val="150000"/>
                  </a:schemeClr>
                </a:solidFill>
              </a:rPr>
              <a:t/>
            </a:r>
            <a:br>
              <a:rPr lang="en-US" sz="4400" dirty="0" smtClean="0">
                <a:solidFill>
                  <a:schemeClr val="accent1">
                    <a:satMod val="150000"/>
                  </a:schemeClr>
                </a:solidFill>
              </a:rPr>
            </a:br>
            <a:r>
              <a:rPr lang="en-US" sz="1800" dirty="0" smtClean="0">
                <a:solidFill>
                  <a:schemeClr val="accent1">
                    <a:satMod val="150000"/>
                  </a:schemeClr>
                </a:solidFill>
              </a:rPr>
              <a:t>Presented by</a:t>
            </a:r>
            <a:br>
              <a:rPr lang="en-US" sz="1800" dirty="0" smtClean="0">
                <a:solidFill>
                  <a:schemeClr val="accent1">
                    <a:satMod val="150000"/>
                  </a:schemeClr>
                </a:solidFill>
              </a:rPr>
            </a:br>
            <a:r>
              <a:rPr lang="en-US" sz="1800" dirty="0" smtClean="0">
                <a:solidFill>
                  <a:schemeClr val="tx1"/>
                </a:solidFill>
              </a:rPr>
              <a:t>Jeremy Epstein</a:t>
            </a:r>
            <a:br>
              <a:rPr lang="en-US" sz="1800" dirty="0" smtClean="0">
                <a:solidFill>
                  <a:schemeClr val="tx1"/>
                </a:solidFill>
              </a:rPr>
            </a:br>
            <a:r>
              <a:rPr lang="en-US" sz="1800" dirty="0" smtClean="0">
                <a:solidFill>
                  <a:schemeClr val="accent1">
                    <a:satMod val="150000"/>
                  </a:schemeClr>
                </a:solidFill>
              </a:rPr>
              <a:t>National Science Foundation</a:t>
            </a:r>
            <a:r>
              <a:rPr lang="en-US" sz="1800" dirty="0" smtClean="0">
                <a:solidFill>
                  <a:schemeClr val="accent1">
                    <a:satMod val="150000"/>
                  </a:schemeClr>
                </a:solidFill>
              </a:rPr>
              <a:t/>
            </a:r>
            <a:br>
              <a:rPr lang="en-US" sz="1800" dirty="0" smtClean="0">
                <a:solidFill>
                  <a:schemeClr val="accent1">
                    <a:satMod val="150000"/>
                  </a:schemeClr>
                </a:solidFill>
              </a:rPr>
            </a:br>
            <a:r>
              <a:rPr lang="en-US" sz="1800" dirty="0" smtClean="0">
                <a:solidFill>
                  <a:schemeClr val="accent1">
                    <a:satMod val="150000"/>
                  </a:schemeClr>
                </a:solidFill>
              </a:rPr>
              <a:t/>
            </a:r>
            <a:br>
              <a:rPr lang="en-US" sz="1800" dirty="0" smtClean="0">
                <a:solidFill>
                  <a:schemeClr val="accent1">
                    <a:satMod val="150000"/>
                  </a:schemeClr>
                </a:solidFill>
              </a:rPr>
            </a:br>
            <a:r>
              <a:rPr lang="en-US" sz="1800" dirty="0" smtClean="0">
                <a:solidFill>
                  <a:schemeClr val="accent1">
                    <a:satMod val="150000"/>
                  </a:schemeClr>
                </a:solidFill>
              </a:rPr>
              <a:t>Research by</a:t>
            </a:r>
            <a:r>
              <a:rPr lang="en-US" sz="1800" dirty="0" smtClean="0">
                <a:solidFill>
                  <a:schemeClr val="accent1">
                    <a:satMod val="150000"/>
                  </a:schemeClr>
                </a:solidFill>
              </a:rPr>
              <a:t/>
            </a:r>
            <a:br>
              <a:rPr lang="en-US" sz="1800" dirty="0" smtClean="0">
                <a:solidFill>
                  <a:schemeClr val="accent1">
                    <a:satMod val="150000"/>
                  </a:schemeClr>
                </a:solidFill>
              </a:rPr>
            </a:br>
            <a:r>
              <a:rPr lang="en-US" sz="1800" dirty="0" smtClean="0">
                <a:solidFill>
                  <a:schemeClr val="tx1"/>
                </a:solidFill>
              </a:rPr>
              <a:t>Stefan </a:t>
            </a:r>
            <a:r>
              <a:rPr lang="en-US" sz="1800" dirty="0">
                <a:solidFill>
                  <a:schemeClr val="tx1"/>
                </a:solidFill>
              </a:rPr>
              <a:t>Savage, Geoffrey M. </a:t>
            </a:r>
            <a:r>
              <a:rPr lang="en-US" sz="1800" dirty="0" err="1">
                <a:solidFill>
                  <a:schemeClr val="tx1"/>
                </a:solidFill>
              </a:rPr>
              <a:t>Voelker</a:t>
            </a:r>
            <a:r>
              <a:rPr lang="en-US" sz="1800" dirty="0">
                <a:solidFill>
                  <a:schemeClr val="tx1"/>
                </a:solidFill>
              </a:rPr>
              <a:t>, James Fowler, Alex </a:t>
            </a:r>
            <a:r>
              <a:rPr lang="en-US" sz="1800" dirty="0" err="1">
                <a:solidFill>
                  <a:schemeClr val="tx1"/>
                </a:solidFill>
              </a:rPr>
              <a:t>Snoeren</a:t>
            </a:r>
            <a:r>
              <a:rPr lang="en-US" sz="1800" dirty="0" smtClean="0">
                <a:solidFill>
                  <a:schemeClr val="tx1"/>
                </a:solidFill>
              </a:rPr>
              <a:t>, </a:t>
            </a:r>
            <a:br>
              <a:rPr lang="en-US" sz="1800" dirty="0" smtClean="0">
                <a:solidFill>
                  <a:schemeClr val="tx1"/>
                </a:solidFill>
              </a:rPr>
            </a:br>
            <a:r>
              <a:rPr lang="fi-FI" sz="1800" dirty="0" smtClean="0">
                <a:solidFill>
                  <a:schemeClr val="tx1"/>
                </a:solidFill>
              </a:rPr>
              <a:t>Lawrence </a:t>
            </a:r>
            <a:r>
              <a:rPr lang="fi-FI" sz="1800" dirty="0">
                <a:solidFill>
                  <a:schemeClr val="tx1"/>
                </a:solidFill>
              </a:rPr>
              <a:t>Saul, Kirill Levchenko, Erin Kenneally</a:t>
            </a:r>
            <a:br>
              <a:rPr lang="fi-FI" sz="1800" dirty="0">
                <a:solidFill>
                  <a:schemeClr val="tx1"/>
                </a:solidFill>
              </a:rPr>
            </a:br>
            <a:r>
              <a:rPr lang="en-US" sz="1800" dirty="0">
                <a:solidFill>
                  <a:srgbClr val="FFC000"/>
                </a:solidFill>
              </a:rPr>
              <a:t>University of California, San </a:t>
            </a:r>
            <a:r>
              <a:rPr lang="en-US" sz="1800" dirty="0" smtClean="0">
                <a:solidFill>
                  <a:srgbClr val="FFC000"/>
                </a:solidFill>
              </a:rPr>
              <a:t>Diego</a:t>
            </a:r>
            <a:br>
              <a:rPr lang="en-US" sz="1800" dirty="0" smtClean="0">
                <a:solidFill>
                  <a:srgbClr val="FFC000"/>
                </a:solidFill>
              </a:rPr>
            </a:br>
            <a:r>
              <a:rPr lang="en-US" sz="1800" dirty="0">
                <a:solidFill>
                  <a:schemeClr val="tx1"/>
                </a:solidFill>
              </a:rPr>
              <a:t/>
            </a:r>
            <a:br>
              <a:rPr lang="en-US" sz="1800" dirty="0">
                <a:solidFill>
                  <a:schemeClr val="tx1"/>
                </a:solidFill>
              </a:rPr>
            </a:br>
            <a:r>
              <a:rPr lang="en-US" sz="1800" dirty="0">
                <a:solidFill>
                  <a:schemeClr val="tx1"/>
                </a:solidFill>
              </a:rPr>
              <a:t>Vern </a:t>
            </a:r>
            <a:r>
              <a:rPr lang="en-US" sz="1800" dirty="0" err="1">
                <a:solidFill>
                  <a:schemeClr val="tx1"/>
                </a:solidFill>
              </a:rPr>
              <a:t>Paxson</a:t>
            </a:r>
            <a:r>
              <a:rPr lang="en-US" sz="1800" dirty="0">
                <a:solidFill>
                  <a:schemeClr val="tx1"/>
                </a:solidFill>
              </a:rPr>
              <a:t>, Mark Allman, Chris Grier, Chris </a:t>
            </a:r>
            <a:r>
              <a:rPr lang="en-US" sz="1800" dirty="0" err="1">
                <a:solidFill>
                  <a:schemeClr val="tx1"/>
                </a:solidFill>
              </a:rPr>
              <a:t>Hoofnagle</a:t>
            </a:r>
            <a:r>
              <a:rPr lang="en-US" sz="1800" dirty="0">
                <a:solidFill>
                  <a:schemeClr val="tx1"/>
                </a:solidFill>
              </a:rPr>
              <a:t>, Dan Klein</a:t>
            </a:r>
            <a:r>
              <a:rPr lang="en-US" sz="1800" dirty="0" smtClean="0">
                <a:solidFill>
                  <a:schemeClr val="tx1"/>
                </a:solidFill>
              </a:rPr>
              <a:t>, </a:t>
            </a:r>
            <a:br>
              <a:rPr lang="en-US" sz="1800" dirty="0" smtClean="0">
                <a:solidFill>
                  <a:schemeClr val="tx1"/>
                </a:solidFill>
              </a:rPr>
            </a:br>
            <a:r>
              <a:rPr lang="en-US" sz="1800" dirty="0" smtClean="0">
                <a:solidFill>
                  <a:schemeClr val="tx1"/>
                </a:solidFill>
              </a:rPr>
              <a:t>Christian </a:t>
            </a:r>
            <a:r>
              <a:rPr lang="en-US" sz="1800" dirty="0" err="1">
                <a:solidFill>
                  <a:schemeClr val="tx1"/>
                </a:solidFill>
              </a:rPr>
              <a:t>Kreibich</a:t>
            </a:r>
            <a:r>
              <a:rPr lang="en-US" sz="1800" dirty="0">
                <a:solidFill>
                  <a:schemeClr val="tx1"/>
                </a:solidFill>
              </a:rPr>
              <a:t>, Deirdre Mulligan, Nicholas Weaver</a:t>
            </a:r>
            <a:br>
              <a:rPr lang="en-US" sz="1800" dirty="0">
                <a:solidFill>
                  <a:schemeClr val="tx1"/>
                </a:solidFill>
              </a:rPr>
            </a:br>
            <a:r>
              <a:rPr lang="en-US" sz="1800" dirty="0" smtClean="0">
                <a:solidFill>
                  <a:srgbClr val="FFC000"/>
                </a:solidFill>
              </a:rPr>
              <a:t>International </a:t>
            </a:r>
            <a:r>
              <a:rPr lang="en-US" sz="1800" dirty="0">
                <a:solidFill>
                  <a:srgbClr val="FFC000"/>
                </a:solidFill>
              </a:rPr>
              <a:t>Computer Sciences Institute</a:t>
            </a:r>
            <a:br>
              <a:rPr lang="en-US" sz="1800" dirty="0">
                <a:solidFill>
                  <a:srgbClr val="FFC000"/>
                </a:solidFill>
              </a:rPr>
            </a:br>
            <a:r>
              <a:rPr lang="en-US" sz="1800" dirty="0" smtClean="0">
                <a:solidFill>
                  <a:schemeClr val="tx1"/>
                </a:solidFill>
              </a:rPr>
              <a:t/>
            </a:r>
            <a:br>
              <a:rPr lang="en-US" sz="1800" dirty="0" smtClean="0">
                <a:solidFill>
                  <a:schemeClr val="tx1"/>
                </a:solidFill>
              </a:rPr>
            </a:br>
            <a:r>
              <a:rPr lang="en-US" sz="1800" dirty="0" smtClean="0">
                <a:solidFill>
                  <a:schemeClr val="tx1"/>
                </a:solidFill>
              </a:rPr>
              <a:t>Damon </a:t>
            </a:r>
            <a:r>
              <a:rPr lang="en-US" sz="1800" dirty="0">
                <a:solidFill>
                  <a:schemeClr val="tx1"/>
                </a:solidFill>
              </a:rPr>
              <a:t>McCoy</a:t>
            </a:r>
            <a:br>
              <a:rPr lang="en-US" sz="1800" dirty="0">
                <a:solidFill>
                  <a:schemeClr val="tx1"/>
                </a:solidFill>
              </a:rPr>
            </a:br>
            <a:r>
              <a:rPr lang="en-US" sz="1800" dirty="0">
                <a:solidFill>
                  <a:srgbClr val="FFC000"/>
                </a:solidFill>
              </a:rPr>
              <a:t>George Mason </a:t>
            </a:r>
            <a:r>
              <a:rPr lang="en-US" sz="1800" dirty="0" smtClean="0">
                <a:solidFill>
                  <a:srgbClr val="FFC000"/>
                </a:solidFill>
              </a:rPr>
              <a:t>University</a:t>
            </a:r>
            <a:endParaRPr lang="en-US" sz="1800" dirty="0">
              <a:solidFill>
                <a:srgbClr val="FFC000"/>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Stefan’s comment</a:t>
            </a:r>
            <a:endParaRPr lang="en-US" dirty="0"/>
          </a:p>
        </p:txBody>
      </p:sp>
      <p:sp>
        <p:nvSpPr>
          <p:cNvPr id="3" name="Content Placeholder 2"/>
          <p:cNvSpPr>
            <a:spLocks noGrp="1"/>
          </p:cNvSpPr>
          <p:nvPr>
            <p:ph idx="1"/>
          </p:nvPr>
        </p:nvSpPr>
        <p:spPr>
          <a:xfrm>
            <a:off x="457200" y="1600200"/>
            <a:ext cx="8229600" cy="4625975"/>
          </a:xfrm>
        </p:spPr>
        <p:txBody>
          <a:bodyPr/>
          <a:lstStyle/>
          <a:p>
            <a:pPr marL="119062" indent="0">
              <a:buNone/>
            </a:pPr>
            <a:r>
              <a:rPr lang="en-US" sz="2800" dirty="0"/>
              <a:t>From a security of science standpoint, I think our contribution is </a:t>
            </a:r>
            <a:r>
              <a:rPr lang="en-US" sz="2800" dirty="0" smtClean="0"/>
              <a:t>to point </a:t>
            </a:r>
            <a:r>
              <a:rPr lang="en-US" sz="2800" dirty="0"/>
              <a:t>out that while there is a very strong attraction to looking </a:t>
            </a:r>
            <a:r>
              <a:rPr lang="en-US" sz="2800" dirty="0" smtClean="0"/>
              <a:t>for an </a:t>
            </a:r>
            <a:r>
              <a:rPr lang="en-US" sz="2800" dirty="0"/>
              <a:t>axiomatic solution to the security problem, that it is unlikely </a:t>
            </a:r>
            <a:r>
              <a:rPr lang="en-US" sz="2800" dirty="0" smtClean="0"/>
              <a:t>to ever </a:t>
            </a:r>
            <a:r>
              <a:rPr lang="en-US" sz="2800" dirty="0"/>
              <a:t>be </a:t>
            </a:r>
            <a:r>
              <a:rPr lang="en-US" sz="2800" dirty="0" smtClean="0"/>
              <a:t>foolproof </a:t>
            </a:r>
            <a:r>
              <a:rPr lang="en-US" sz="2800" dirty="0"/>
              <a:t>simply because conflict is a human </a:t>
            </a:r>
            <a:r>
              <a:rPr lang="en-US" sz="2800" dirty="0" smtClean="0"/>
              <a:t>endeavor </a:t>
            </a:r>
            <a:r>
              <a:rPr lang="en-US" sz="2800" dirty="0"/>
              <a:t>and </a:t>
            </a:r>
            <a:r>
              <a:rPr lang="en-US" sz="2800" dirty="0" smtClean="0"/>
              <a:t>we can </a:t>
            </a:r>
            <a:r>
              <a:rPr lang="en-US" sz="2800" dirty="0"/>
              <a:t>no more formalize all the modes of potential unwanted </a:t>
            </a:r>
            <a:r>
              <a:rPr lang="en-US" sz="2800" dirty="0" smtClean="0"/>
              <a:t>human interaction </a:t>
            </a:r>
            <a:r>
              <a:rPr lang="en-US" sz="2800" dirty="0"/>
              <a:t>via computers than we can do with physical weapons.  </a:t>
            </a:r>
            <a:r>
              <a:rPr lang="en-US" sz="2800" dirty="0" smtClean="0"/>
              <a:t>We're proponents </a:t>
            </a:r>
            <a:r>
              <a:rPr lang="en-US" sz="2800" dirty="0"/>
              <a:t>for </a:t>
            </a:r>
            <a:r>
              <a:rPr lang="en-US" sz="2800" i="1" dirty="0" smtClean="0"/>
              <a:t>also</a:t>
            </a:r>
            <a:r>
              <a:rPr lang="en-US" sz="2800" dirty="0" smtClean="0"/>
              <a:t> </a:t>
            </a:r>
            <a:r>
              <a:rPr lang="en-US" sz="2800" dirty="0"/>
              <a:t>investing in trying to understand the social </a:t>
            </a:r>
            <a:r>
              <a:rPr lang="en-US" sz="2800" dirty="0" smtClean="0"/>
              <a:t>and economic </a:t>
            </a:r>
            <a:r>
              <a:rPr lang="en-US" sz="2800" dirty="0"/>
              <a:t>components driving both attack and defense, and to place </a:t>
            </a:r>
            <a:r>
              <a:rPr lang="en-US" sz="2800" dirty="0" smtClean="0"/>
              <a:t>the evaluation </a:t>
            </a:r>
            <a:r>
              <a:rPr lang="en-US" sz="2800" dirty="0"/>
              <a:t>of these on an empirical footing.  </a:t>
            </a:r>
          </a:p>
        </p:txBody>
      </p:sp>
      <p:sp>
        <p:nvSpPr>
          <p:cNvPr id="4" name="Slide Number Placeholder 3"/>
          <p:cNvSpPr>
            <a:spLocks noGrp="1"/>
          </p:cNvSpPr>
          <p:nvPr>
            <p:ph type="sldNum" sz="quarter" idx="12"/>
          </p:nvPr>
        </p:nvSpPr>
        <p:spPr/>
        <p:txBody>
          <a:bodyPr/>
          <a:lstStyle/>
          <a:p>
            <a:pPr>
              <a:defRPr/>
            </a:pPr>
            <a:r>
              <a:rPr lang="en-US" dirty="0" smtClean="0"/>
              <a:t> </a:t>
            </a:r>
            <a:fld id="{D95437EA-A88F-45B1-B20A-4943A1CDCBB7}" type="slidenum">
              <a:rPr lang="en-US" smtClean="0"/>
              <a:pPr>
                <a:defRPr/>
              </a:pPr>
              <a:t>2</a:t>
            </a:fld>
            <a:endParaRPr lang="en-US" dirty="0"/>
          </a:p>
        </p:txBody>
      </p:sp>
    </p:spTree>
    <p:extLst>
      <p:ext uri="{BB962C8B-B14F-4D97-AF65-F5344CB8AC3E}">
        <p14:creationId xmlns:p14="http://schemas.microsoft.com/office/powerpoint/2010/main" val="1279420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Stefan’s Comment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marL="119062" indent="0">
              <a:buNone/>
            </a:pPr>
            <a:r>
              <a:rPr lang="en-US" sz="2800" dirty="0"/>
              <a:t>This isn't satisfying in the way that a proof of correctness is, because its not guaranteed, but in our experience this level </a:t>
            </a:r>
            <a:r>
              <a:rPr lang="en-US" sz="2800" dirty="0" smtClean="0"/>
              <a:t>of understanding </a:t>
            </a:r>
            <a:r>
              <a:rPr lang="en-US" sz="2800" dirty="0"/>
              <a:t>has both broad applicability and allows one to be much more effective in </a:t>
            </a:r>
            <a:r>
              <a:rPr lang="en-US" sz="2800" dirty="0" smtClean="0"/>
              <a:t>thinking about </a:t>
            </a:r>
            <a:r>
              <a:rPr lang="en-US" sz="2800" dirty="0"/>
              <a:t>defense (and offense for that matter).  Our work </a:t>
            </a:r>
            <a:r>
              <a:rPr lang="en-US" sz="2800" dirty="0" smtClean="0"/>
              <a:t>on abuse</a:t>
            </a:r>
            <a:r>
              <a:rPr lang="en-US" sz="2800" dirty="0"/>
              <a:t>-advertised counterfeit goods  (e.g., e-mail spam, search </a:t>
            </a:r>
            <a:r>
              <a:rPr lang="en-US" sz="2800" dirty="0" smtClean="0"/>
              <a:t>engine abuse</a:t>
            </a:r>
            <a:r>
              <a:rPr lang="en-US" sz="2800" dirty="0"/>
              <a:t>, social network abuse, </a:t>
            </a:r>
            <a:r>
              <a:rPr lang="en-US" sz="2800" dirty="0" err="1"/>
              <a:t>etc</a:t>
            </a:r>
            <a:r>
              <a:rPr lang="en-US" sz="2800" dirty="0"/>
              <a:t>) is probably the best success </a:t>
            </a:r>
            <a:r>
              <a:rPr lang="en-US" sz="2800" dirty="0" smtClean="0"/>
              <a:t>story in </a:t>
            </a:r>
            <a:r>
              <a:rPr lang="en-US" sz="2800" dirty="0"/>
              <a:t>that it showed how identifying the full value chain revealed </a:t>
            </a:r>
            <a:r>
              <a:rPr lang="en-US" sz="2800" dirty="0" smtClean="0"/>
              <a:t>a bottleneck </a:t>
            </a:r>
            <a:r>
              <a:rPr lang="en-US" sz="2800" dirty="0"/>
              <a:t>in payment processing that is now being used to </a:t>
            </a:r>
            <a:r>
              <a:rPr lang="en-US" sz="2800" dirty="0" smtClean="0"/>
              <a:t>extremely potent </a:t>
            </a:r>
            <a:r>
              <a:rPr lang="en-US" sz="2800" dirty="0"/>
              <a:t>effect.</a:t>
            </a:r>
          </a:p>
        </p:txBody>
      </p:sp>
      <p:sp>
        <p:nvSpPr>
          <p:cNvPr id="4" name="Slide Number Placeholder 3"/>
          <p:cNvSpPr>
            <a:spLocks noGrp="1"/>
          </p:cNvSpPr>
          <p:nvPr>
            <p:ph type="sldNum" sz="quarter" idx="12"/>
          </p:nvPr>
        </p:nvSpPr>
        <p:spPr/>
        <p:txBody>
          <a:bodyPr/>
          <a:lstStyle/>
          <a:p>
            <a:pPr>
              <a:defRPr/>
            </a:pPr>
            <a:fld id="{D95437EA-A88F-45B1-B20A-4943A1CDCBB7}" type="slidenum">
              <a:rPr lang="en-US" smtClean="0"/>
              <a:pPr>
                <a:defRPr/>
              </a:pPr>
              <a:t>3</a:t>
            </a:fld>
            <a:endParaRPr lang="en-US" dirty="0"/>
          </a:p>
        </p:txBody>
      </p:sp>
    </p:spTree>
    <p:extLst>
      <p:ext uri="{BB962C8B-B14F-4D97-AF65-F5344CB8AC3E}">
        <p14:creationId xmlns:p14="http://schemas.microsoft.com/office/powerpoint/2010/main" val="4190714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decade of </a:t>
            </a:r>
            <a:br>
              <a:rPr lang="en-US" dirty="0" smtClean="0"/>
            </a:br>
            <a:r>
              <a:rPr lang="en-US" dirty="0" smtClean="0"/>
              <a:t>computer security research</a:t>
            </a:r>
            <a:endParaRPr lang="en-US" dirty="0"/>
          </a:p>
        </p:txBody>
      </p:sp>
      <p:pic>
        <p:nvPicPr>
          <p:cNvPr id="5" name="Picture 2" descr="http://3.bp.blogspot.com/_doCF-bXM978/SQOeyEXRH8I/AAAAAAAAAHs/mtEnEmp9ajY/s400/sum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676400"/>
            <a:ext cx="3276600" cy="494581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r>
              <a:rPr lang="en-US" dirty="0" smtClean="0"/>
              <a:t>We didn’t stop worms</a:t>
            </a:r>
            <a:br>
              <a:rPr lang="en-US" dirty="0" smtClean="0"/>
            </a:br>
            <a:r>
              <a:rPr lang="en-US" dirty="0" smtClean="0"/>
              <a:t>  or malware,</a:t>
            </a:r>
            <a:br>
              <a:rPr lang="en-US" dirty="0" smtClean="0"/>
            </a:br>
            <a:r>
              <a:rPr lang="en-US" dirty="0" smtClean="0"/>
              <a:t>    or e-crime…</a:t>
            </a:r>
            <a:br>
              <a:rPr lang="en-US" dirty="0" smtClean="0"/>
            </a:br>
            <a:r>
              <a:rPr lang="en-US" dirty="0" smtClean="0"/>
              <a:t>       nor did anyone else.</a:t>
            </a:r>
          </a:p>
          <a:p>
            <a:endParaRPr lang="en-US" dirty="0" smtClean="0"/>
          </a:p>
          <a:p>
            <a:endParaRPr lang="en-US" dirty="0" smtClean="0"/>
          </a:p>
          <a:p>
            <a:r>
              <a:rPr lang="en-US" dirty="0" smtClean="0"/>
              <a:t>One key mistake:</a:t>
            </a:r>
            <a:br>
              <a:rPr lang="en-US" dirty="0" smtClean="0"/>
            </a:br>
            <a:r>
              <a:rPr lang="en-US" dirty="0" smtClean="0"/>
              <a:t>looking at security as  a </a:t>
            </a:r>
            <a:br>
              <a:rPr lang="en-US" dirty="0" smtClean="0"/>
            </a:br>
            <a:r>
              <a:rPr lang="en-US" dirty="0" smtClean="0"/>
              <a:t>purely </a:t>
            </a:r>
            <a:r>
              <a:rPr lang="en-US" b="1" dirty="0" smtClean="0">
                <a:solidFill>
                  <a:srgbClr val="000099"/>
                </a:solidFill>
              </a:rPr>
              <a:t>technical</a:t>
            </a:r>
            <a:r>
              <a:rPr lang="en-US" dirty="0" smtClean="0"/>
              <a:t> problem</a:t>
            </a:r>
            <a:br>
              <a:rPr lang="en-US" dirty="0" smtClean="0"/>
            </a:br>
            <a:endParaRPr lang="en-US" dirty="0"/>
          </a:p>
        </p:txBody>
      </p:sp>
    </p:spTree>
    <p:extLst>
      <p:ext uri="{BB962C8B-B14F-4D97-AF65-F5344CB8AC3E}">
        <p14:creationId xmlns:p14="http://schemas.microsoft.com/office/powerpoint/2010/main" val="1564533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1.84971E-6 L 0.29583 -1.84971E-6 " pathEditMode="relative" rAng="0" ptsTypes="AA">
                                      <p:cBhvr>
                                        <p:cTn id="6" dur="2000" fill="hold"/>
                                        <p:tgtEl>
                                          <p:spTgt spid="5"/>
                                        </p:tgtEl>
                                        <p:attrNameLst>
                                          <p:attrName>ppt_x</p:attrName>
                                          <p:attrName>ppt_y</p:attrName>
                                        </p:attrNameLst>
                                      </p:cBhvr>
                                      <p:rCtr x="14792" y="0"/>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State of the practice in security</a:t>
            </a:r>
            <a:endParaRPr lang="en-US" dirty="0"/>
          </a:p>
        </p:txBody>
      </p:sp>
      <p:pic>
        <p:nvPicPr>
          <p:cNvPr id="17412" name="Picture 4" descr="http://farm4.static.flickr.com/3055/2765541278_a18fe5606a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828800"/>
            <a:ext cx="5410200" cy="405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1318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Why?  structural asymmetries</a:t>
            </a:r>
            <a:endParaRPr lang="en-US" dirty="0"/>
          </a:p>
        </p:txBody>
      </p:sp>
      <p:sp>
        <p:nvSpPr>
          <p:cNvPr id="17411" name="Content Placeholder 2"/>
          <p:cNvSpPr>
            <a:spLocks noGrp="1"/>
          </p:cNvSpPr>
          <p:nvPr>
            <p:ph idx="1"/>
          </p:nvPr>
        </p:nvSpPr>
        <p:spPr>
          <a:xfrm>
            <a:off x="773343" y="1600200"/>
            <a:ext cx="8334214" cy="4419600"/>
          </a:xfrm>
        </p:spPr>
        <p:txBody>
          <a:bodyPr/>
          <a:lstStyle/>
          <a:p>
            <a:pPr>
              <a:buFont typeface="Arial" charset="0"/>
              <a:buChar char="•"/>
            </a:pPr>
            <a:r>
              <a:rPr lang="en-US" sz="2400" b="1" dirty="0" smtClean="0">
                <a:solidFill>
                  <a:srgbClr val="000099"/>
                </a:solidFill>
              </a:rPr>
              <a:t>Initiative: </a:t>
            </a:r>
            <a:r>
              <a:rPr lang="en-US" sz="2400" b="1" dirty="0" smtClean="0">
                <a:solidFill>
                  <a:srgbClr val="FF0000"/>
                </a:solidFill>
              </a:rPr>
              <a:t>Defenders reactive</a:t>
            </a:r>
            <a:r>
              <a:rPr lang="en-US" sz="2400" dirty="0" smtClean="0"/>
              <a:t>, </a:t>
            </a:r>
            <a:r>
              <a:rPr lang="en-US" sz="2400" b="1" dirty="0" smtClean="0">
                <a:solidFill>
                  <a:srgbClr val="008000"/>
                </a:solidFill>
              </a:rPr>
              <a:t>attackers proactive</a:t>
            </a:r>
          </a:p>
          <a:p>
            <a:pPr lvl="1"/>
            <a:r>
              <a:rPr lang="en-US" sz="2000" dirty="0" smtClean="0"/>
              <a:t>Defenses public, attacker develops/tests in private</a:t>
            </a:r>
          </a:p>
          <a:p>
            <a:pPr lvl="1"/>
            <a:r>
              <a:rPr lang="en-US" sz="2000" dirty="0" smtClean="0">
                <a:solidFill>
                  <a:srgbClr val="000000"/>
                </a:solidFill>
              </a:rPr>
              <a:t>Arms race </a:t>
            </a:r>
            <a:r>
              <a:rPr lang="en-US" sz="2000" dirty="0" smtClean="0"/>
              <a:t>where best case for defender is to “catch up”</a:t>
            </a:r>
          </a:p>
          <a:p>
            <a:pPr>
              <a:buFont typeface="Arial" charset="0"/>
              <a:buChar char="•"/>
            </a:pPr>
            <a:r>
              <a:rPr lang="en-US" sz="2400" b="1" dirty="0" smtClean="0">
                <a:solidFill>
                  <a:srgbClr val="000099"/>
                </a:solidFill>
              </a:rPr>
              <a:t>Innovation: </a:t>
            </a:r>
            <a:r>
              <a:rPr lang="en-US" sz="2400" b="1" dirty="0" smtClean="0">
                <a:solidFill>
                  <a:srgbClr val="FF0000"/>
                </a:solidFill>
              </a:rPr>
              <a:t>New</a:t>
            </a:r>
            <a:r>
              <a:rPr lang="en-US" sz="2400" b="1" dirty="0" smtClean="0">
                <a:solidFill>
                  <a:schemeClr val="accent6"/>
                </a:solidFill>
              </a:rPr>
              <a:t> </a:t>
            </a:r>
            <a:r>
              <a:rPr lang="en-US" sz="2400" b="1" dirty="0" smtClean="0">
                <a:solidFill>
                  <a:srgbClr val="FF0000"/>
                </a:solidFill>
              </a:rPr>
              <a:t>defenses expensive</a:t>
            </a:r>
            <a:r>
              <a:rPr lang="en-US" sz="2400" dirty="0" smtClean="0"/>
              <a:t>, </a:t>
            </a:r>
            <a:r>
              <a:rPr lang="en-US" sz="2400" b="1" dirty="0" smtClean="0">
                <a:solidFill>
                  <a:srgbClr val="008000"/>
                </a:solidFill>
              </a:rPr>
              <a:t>new attacks cheap</a:t>
            </a:r>
          </a:p>
          <a:p>
            <a:pPr lvl="1"/>
            <a:r>
              <a:rPr lang="en-US" sz="2000" dirty="0" smtClean="0"/>
              <a:t>Defenses sunk costs/business model</a:t>
            </a:r>
          </a:p>
          <a:p>
            <a:pPr lvl="1"/>
            <a:r>
              <a:rPr lang="en-US" sz="2000" dirty="0" smtClean="0"/>
              <a:t>Attacker agile and not tied to particular technology</a:t>
            </a:r>
          </a:p>
          <a:p>
            <a:pPr>
              <a:buFont typeface="Arial" charset="0"/>
              <a:buChar char="•"/>
            </a:pPr>
            <a:r>
              <a:rPr lang="en-US" sz="2400" b="1" dirty="0" smtClean="0">
                <a:solidFill>
                  <a:srgbClr val="000099"/>
                </a:solidFill>
              </a:rPr>
              <a:t>Incentives: </a:t>
            </a:r>
            <a:r>
              <a:rPr lang="en-US" sz="2400" b="1" dirty="0" smtClean="0">
                <a:solidFill>
                  <a:srgbClr val="FF0000"/>
                </a:solidFill>
              </a:rPr>
              <a:t>Low risk to attack</a:t>
            </a:r>
            <a:r>
              <a:rPr lang="en-US" sz="2400" dirty="0" smtClean="0"/>
              <a:t>, </a:t>
            </a:r>
            <a:r>
              <a:rPr lang="en-US" sz="2400" b="1" dirty="0" smtClean="0">
                <a:solidFill>
                  <a:srgbClr val="008000"/>
                </a:solidFill>
              </a:rPr>
              <a:t> low reward to defend</a:t>
            </a:r>
            <a:endParaRPr lang="en-US" sz="2400" b="1" dirty="0">
              <a:solidFill>
                <a:srgbClr val="008000"/>
              </a:solidFill>
            </a:endParaRPr>
          </a:p>
          <a:p>
            <a:pPr lvl="1"/>
            <a:r>
              <a:rPr lang="en-US" sz="2000" dirty="0" smtClean="0"/>
              <a:t>Minimal deterrence; functional anonymity on Internet</a:t>
            </a:r>
          </a:p>
          <a:p>
            <a:pPr lvl="1"/>
            <a:r>
              <a:rPr lang="en-US" sz="2000" dirty="0" smtClean="0"/>
              <a:t>Security is rarely a key competitive feature (why?  </a:t>
            </a:r>
            <a:r>
              <a:rPr lang="en-US" sz="2000" dirty="0"/>
              <a:t>s</a:t>
            </a:r>
            <a:r>
              <a:rPr lang="en-US" sz="2000" dirty="0" smtClean="0"/>
              <a:t>ee next)</a:t>
            </a:r>
          </a:p>
          <a:p>
            <a:pPr>
              <a:buFont typeface="Arial" charset="0"/>
              <a:buChar char="•"/>
            </a:pPr>
            <a:r>
              <a:rPr lang="en-US" sz="2400" b="1" dirty="0" smtClean="0">
                <a:solidFill>
                  <a:srgbClr val="000099"/>
                </a:solidFill>
              </a:rPr>
              <a:t>Evaluation: </a:t>
            </a:r>
            <a:r>
              <a:rPr lang="en-US" sz="2400" b="1" dirty="0" smtClean="0">
                <a:solidFill>
                  <a:srgbClr val="FF0000"/>
                </a:solidFill>
              </a:rPr>
              <a:t>Defenses hard to measure</a:t>
            </a:r>
            <a:r>
              <a:rPr lang="en-US" sz="2400" dirty="0" smtClean="0"/>
              <a:t>, </a:t>
            </a:r>
            <a:r>
              <a:rPr lang="en-US" sz="2400" b="1" dirty="0" smtClean="0">
                <a:solidFill>
                  <a:srgbClr val="008000"/>
                </a:solidFill>
              </a:rPr>
              <a:t>attacks easy </a:t>
            </a:r>
          </a:p>
          <a:p>
            <a:pPr lvl="1"/>
            <a:r>
              <a:rPr lang="en-US" sz="2000" dirty="0" smtClean="0"/>
              <a:t>Few security metrics (no “evidence-based” security)</a:t>
            </a:r>
          </a:p>
          <a:p>
            <a:pPr lvl="1"/>
            <a:r>
              <a:rPr lang="en-US" sz="2000" dirty="0" smtClean="0"/>
              <a:t>Attackers measure monetization which drives attack quality</a:t>
            </a:r>
          </a:p>
          <a:p>
            <a:pPr>
              <a:buFont typeface="Arial" charset="0"/>
              <a:buNone/>
            </a:pPr>
            <a:endParaRPr lang="en-US" dirty="0" smtClean="0"/>
          </a:p>
        </p:txBody>
      </p:sp>
    </p:spTree>
    <p:extLst>
      <p:ext uri="{BB962C8B-B14F-4D97-AF65-F5344CB8AC3E}">
        <p14:creationId xmlns:p14="http://schemas.microsoft.com/office/powerpoint/2010/main" val="38966395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1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411">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11">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411">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4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10600" cy="1252728"/>
          </a:xfrm>
        </p:spPr>
        <p:txBody>
          <a:bodyPr>
            <a:normAutofit/>
          </a:bodyPr>
          <a:lstStyle/>
          <a:p>
            <a:pPr>
              <a:defRPr/>
            </a:pPr>
            <a:r>
              <a:rPr lang="en-US" sz="4400" dirty="0" smtClean="0"/>
              <a:t>What to do? </a:t>
            </a:r>
            <a:endParaRPr lang="en-US" sz="4400" dirty="0"/>
          </a:p>
        </p:txBody>
      </p:sp>
      <p:sp>
        <p:nvSpPr>
          <p:cNvPr id="3" name="Content Placeholder 2"/>
          <p:cNvSpPr>
            <a:spLocks noGrp="1"/>
          </p:cNvSpPr>
          <p:nvPr>
            <p:ph idx="1"/>
          </p:nvPr>
        </p:nvSpPr>
        <p:spPr>
          <a:xfrm>
            <a:off x="457200" y="1774825"/>
            <a:ext cx="8458200" cy="4625975"/>
          </a:xfrm>
        </p:spPr>
        <p:txBody>
          <a:bodyPr/>
          <a:lstStyle/>
          <a:p>
            <a:r>
              <a:rPr lang="en-US" sz="2400" dirty="0" smtClean="0"/>
              <a:t>Popular refrain: “We need a </a:t>
            </a:r>
            <a:r>
              <a:rPr lang="en-US" sz="2400" b="1" i="1" dirty="0" smtClean="0"/>
              <a:t>Science</a:t>
            </a:r>
            <a:r>
              <a:rPr lang="en-US" sz="2400" dirty="0" smtClean="0"/>
              <a:t> of Security”</a:t>
            </a:r>
            <a:endParaRPr lang="en-US" sz="2400" b="1" dirty="0" smtClean="0"/>
          </a:p>
          <a:p>
            <a:endParaRPr lang="en-US" sz="2400" b="1" dirty="0"/>
          </a:p>
        </p:txBody>
      </p:sp>
      <p:pic>
        <p:nvPicPr>
          <p:cNvPr id="21506" name="Picture 2" descr="http://www.lowbird.com/data/images/2010/11/wallpaper-748.png"/>
          <p:cNvPicPr>
            <a:picLocks noChangeAspect="1" noChangeArrowheads="1"/>
          </p:cNvPicPr>
          <p:nvPr/>
        </p:nvPicPr>
        <p:blipFill rotWithShape="1">
          <a:blip r:embed="rId3">
            <a:extLst>
              <a:ext uri="{28A0092B-C50C-407E-A947-70E740481C1C}">
                <a14:useLocalDpi xmlns:a14="http://schemas.microsoft.com/office/drawing/2010/main" val="0"/>
              </a:ext>
            </a:extLst>
          </a:blip>
          <a:srcRect l="32965" t="27591" r="33597" b="28204"/>
          <a:stretch/>
        </p:blipFill>
        <p:spPr bwMode="auto">
          <a:xfrm>
            <a:off x="2286000" y="2590800"/>
            <a:ext cx="4267200" cy="3525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1193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10600" cy="1252728"/>
          </a:xfrm>
        </p:spPr>
        <p:txBody>
          <a:bodyPr>
            <a:normAutofit/>
          </a:bodyPr>
          <a:lstStyle/>
          <a:p>
            <a:pPr>
              <a:defRPr/>
            </a:pPr>
            <a:r>
              <a:rPr lang="en-US" sz="4400" dirty="0" smtClean="0"/>
              <a:t>What to do? </a:t>
            </a:r>
            <a:endParaRPr lang="en-US" sz="4400" dirty="0"/>
          </a:p>
        </p:txBody>
      </p:sp>
      <p:sp>
        <p:nvSpPr>
          <p:cNvPr id="3" name="Content Placeholder 2"/>
          <p:cNvSpPr>
            <a:spLocks noGrp="1"/>
          </p:cNvSpPr>
          <p:nvPr>
            <p:ph idx="1"/>
          </p:nvPr>
        </p:nvSpPr>
        <p:spPr>
          <a:xfrm>
            <a:off x="457200" y="1774825"/>
            <a:ext cx="8458200" cy="4625975"/>
          </a:xfrm>
        </p:spPr>
        <p:txBody>
          <a:bodyPr/>
          <a:lstStyle/>
          <a:p>
            <a:r>
              <a:rPr lang="en-US" sz="2400" dirty="0" smtClean="0"/>
              <a:t>Popular refrain: “We need a </a:t>
            </a:r>
            <a:r>
              <a:rPr lang="en-US" sz="2400" b="1" i="1" dirty="0" smtClean="0"/>
              <a:t>Science</a:t>
            </a:r>
            <a:r>
              <a:rPr lang="en-US" sz="2400" dirty="0" smtClean="0"/>
              <a:t> of Security”</a:t>
            </a:r>
          </a:p>
          <a:p>
            <a:endParaRPr lang="en-US" sz="2400" b="1" dirty="0"/>
          </a:p>
          <a:p>
            <a:endParaRPr lang="en-US" sz="2400" b="1" dirty="0" smtClean="0"/>
          </a:p>
          <a:p>
            <a:endParaRPr lang="en-US" sz="2400" b="1" dirty="0"/>
          </a:p>
          <a:p>
            <a:endParaRPr lang="en-US" sz="2400" b="1" dirty="0" smtClean="0"/>
          </a:p>
          <a:p>
            <a:pPr marL="119062" indent="0" algn="ctr">
              <a:buNone/>
            </a:pPr>
            <a:r>
              <a:rPr lang="en-US" sz="2400" b="1" dirty="0" smtClean="0">
                <a:solidFill>
                  <a:srgbClr val="16AE02"/>
                </a:solidFill>
              </a:rPr>
              <a:t>But, what kind of science?</a:t>
            </a:r>
          </a:p>
          <a:p>
            <a:endParaRPr lang="en-US" sz="2400" b="1" dirty="0"/>
          </a:p>
        </p:txBody>
      </p:sp>
    </p:spTree>
    <p:extLst>
      <p:ext uri="{BB962C8B-B14F-4D97-AF65-F5344CB8AC3E}">
        <p14:creationId xmlns:p14="http://schemas.microsoft.com/office/powerpoint/2010/main" val="337363093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10600" cy="1252728"/>
          </a:xfrm>
        </p:spPr>
        <p:txBody>
          <a:bodyPr>
            <a:normAutofit/>
          </a:bodyPr>
          <a:lstStyle/>
          <a:p>
            <a:pPr>
              <a:defRPr/>
            </a:pPr>
            <a:r>
              <a:rPr lang="en-US" sz="4400" dirty="0" smtClean="0"/>
              <a:t>What to do? </a:t>
            </a:r>
            <a:endParaRPr lang="en-US" sz="4400" dirty="0"/>
          </a:p>
        </p:txBody>
      </p:sp>
      <p:sp>
        <p:nvSpPr>
          <p:cNvPr id="3" name="Content Placeholder 2"/>
          <p:cNvSpPr>
            <a:spLocks noGrp="1"/>
          </p:cNvSpPr>
          <p:nvPr>
            <p:ph idx="1"/>
          </p:nvPr>
        </p:nvSpPr>
        <p:spPr>
          <a:xfrm>
            <a:off x="457200" y="1774825"/>
            <a:ext cx="8458200" cy="4625975"/>
          </a:xfrm>
        </p:spPr>
        <p:txBody>
          <a:bodyPr/>
          <a:lstStyle/>
          <a:p>
            <a:r>
              <a:rPr lang="en-US" sz="2400" dirty="0" smtClean="0"/>
              <a:t>Popular refrain: “We need a </a:t>
            </a:r>
            <a:r>
              <a:rPr lang="en-US" sz="2400" b="1" i="1" dirty="0" smtClean="0"/>
              <a:t>Science</a:t>
            </a:r>
            <a:r>
              <a:rPr lang="en-US" sz="2400" dirty="0" smtClean="0"/>
              <a:t> of Security”</a:t>
            </a:r>
            <a:endParaRPr lang="en-US" sz="2400" b="1" dirty="0" smtClean="0"/>
          </a:p>
          <a:p>
            <a:endParaRPr lang="en-US" sz="2400" b="1" dirty="0"/>
          </a:p>
          <a:p>
            <a:r>
              <a:rPr lang="en-US" sz="2400" b="1" dirty="0" smtClean="0">
                <a:solidFill>
                  <a:srgbClr val="000099"/>
                </a:solidFill>
              </a:rPr>
              <a:t>Like math</a:t>
            </a:r>
            <a:r>
              <a:rPr lang="en-US" sz="2400" dirty="0" smtClean="0"/>
              <a:t>: </a:t>
            </a:r>
          </a:p>
          <a:p>
            <a:pPr lvl="1"/>
            <a:r>
              <a:rPr lang="en-US" sz="2000" dirty="0" smtClean="0"/>
              <a:t>Security has an axiomatic basis, once you derive principals and implement them, everything will be secure (e.g., crypto, type theory)</a:t>
            </a:r>
            <a:endParaRPr lang="en-US" sz="2400" dirty="0" smtClean="0"/>
          </a:p>
          <a:p>
            <a:r>
              <a:rPr lang="en-US" sz="2400" b="1" dirty="0" smtClean="0">
                <a:solidFill>
                  <a:srgbClr val="000099"/>
                </a:solidFill>
              </a:rPr>
              <a:t>Like a physical science </a:t>
            </a:r>
            <a:r>
              <a:rPr lang="en-US" sz="2400" dirty="0" smtClean="0"/>
              <a:t>(e.g., experimental physics)</a:t>
            </a:r>
          </a:p>
          <a:p>
            <a:pPr lvl="1"/>
            <a:r>
              <a:rPr lang="en-US" sz="2000" dirty="0" smtClean="0"/>
              <a:t>There is real Platonic truth of security and we can discover it by generalizing from experimental evidence (e.g., biometrics)</a:t>
            </a:r>
            <a:endParaRPr lang="en-US" sz="2000" dirty="0"/>
          </a:p>
          <a:p>
            <a:r>
              <a:rPr lang="en-US" sz="2400" b="1" dirty="0" smtClean="0">
                <a:solidFill>
                  <a:srgbClr val="16AE02"/>
                </a:solidFill>
              </a:rPr>
              <a:t>Like a social science </a:t>
            </a:r>
            <a:r>
              <a:rPr lang="en-US" sz="2400" dirty="0" smtClean="0"/>
              <a:t>(e.g., economics, sociology)</a:t>
            </a:r>
          </a:p>
          <a:p>
            <a:pPr lvl="1"/>
            <a:r>
              <a:rPr lang="en-US" sz="2000" dirty="0"/>
              <a:t>There are </a:t>
            </a:r>
            <a:r>
              <a:rPr lang="en-US" sz="2000" dirty="0" smtClean="0"/>
              <a:t>contextual </a:t>
            </a:r>
            <a:r>
              <a:rPr lang="en-US" sz="2000" dirty="0"/>
              <a:t>truths that we can discover experimentally </a:t>
            </a:r>
            <a:r>
              <a:rPr lang="en-US" sz="2000" dirty="0" smtClean="0"/>
              <a:t>and through field work and </a:t>
            </a:r>
            <a:r>
              <a:rPr lang="en-US" sz="2000" dirty="0"/>
              <a:t>some of them </a:t>
            </a:r>
            <a:r>
              <a:rPr lang="en-US" sz="2000" dirty="0" smtClean="0"/>
              <a:t>might be generalizable</a:t>
            </a:r>
          </a:p>
        </p:txBody>
      </p:sp>
    </p:spTree>
    <p:extLst>
      <p:ext uri="{BB962C8B-B14F-4D97-AF65-F5344CB8AC3E}">
        <p14:creationId xmlns:p14="http://schemas.microsoft.com/office/powerpoint/2010/main" val="16416588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Claim: we need to </a:t>
            </a:r>
            <a:r>
              <a:rPr lang="en-US" i="1" dirty="0" smtClean="0"/>
              <a:t>also</a:t>
            </a:r>
            <a:r>
              <a:rPr lang="en-US" dirty="0" smtClean="0"/>
              <a:t> consider non-technical issues</a:t>
            </a:r>
            <a:endParaRPr lang="en-US" dirty="0"/>
          </a:p>
        </p:txBody>
      </p:sp>
      <p:sp>
        <p:nvSpPr>
          <p:cNvPr id="3" name="Content Placeholder 2"/>
          <p:cNvSpPr>
            <a:spLocks noGrp="1"/>
          </p:cNvSpPr>
          <p:nvPr>
            <p:ph idx="1"/>
          </p:nvPr>
        </p:nvSpPr>
        <p:spPr>
          <a:xfrm>
            <a:off x="457200" y="1774825"/>
            <a:ext cx="8534400" cy="4625975"/>
          </a:xfrm>
        </p:spPr>
        <p:txBody>
          <a:bodyPr/>
          <a:lstStyle/>
          <a:p>
            <a:r>
              <a:rPr lang="en-US" dirty="0" smtClean="0"/>
              <a:t>Security is about </a:t>
            </a:r>
            <a:r>
              <a:rPr lang="en-US" b="1" dirty="0" smtClean="0">
                <a:solidFill>
                  <a:srgbClr val="333399"/>
                </a:solidFill>
              </a:rPr>
              <a:t>people</a:t>
            </a:r>
          </a:p>
          <a:p>
            <a:pPr lvl="1"/>
            <a:r>
              <a:rPr lang="en-US" b="1" dirty="0" smtClean="0">
                <a:solidFill>
                  <a:srgbClr val="FF0000"/>
                </a:solidFill>
              </a:rPr>
              <a:t>Adversaries</a:t>
            </a:r>
            <a:r>
              <a:rPr lang="en-US" dirty="0" smtClean="0"/>
              <a:t>: motivations, capabilities, organization</a:t>
            </a:r>
          </a:p>
          <a:p>
            <a:pPr lvl="1"/>
            <a:r>
              <a:rPr lang="en-US" b="1" dirty="0" smtClean="0">
                <a:solidFill>
                  <a:srgbClr val="16AE02"/>
                </a:solidFill>
              </a:rPr>
              <a:t>Victims</a:t>
            </a:r>
            <a:r>
              <a:rPr lang="en-US" dirty="0" smtClean="0"/>
              <a:t>: behaviors, limitations</a:t>
            </a:r>
          </a:p>
          <a:p>
            <a:pPr lvl="1"/>
            <a:r>
              <a:rPr lang="en-US" b="1" dirty="0" smtClean="0">
                <a:solidFill>
                  <a:srgbClr val="000099"/>
                </a:solidFill>
              </a:rPr>
              <a:t>Defenders</a:t>
            </a:r>
            <a:r>
              <a:rPr lang="en-US" dirty="0" smtClean="0"/>
              <a:t>: incentives</a:t>
            </a:r>
          </a:p>
          <a:p>
            <a:r>
              <a:rPr lang="en-US" dirty="0" smtClean="0"/>
              <a:t>Conflict may be </a:t>
            </a:r>
            <a:r>
              <a:rPr lang="en-US" b="1" dirty="0" smtClean="0">
                <a:solidFill>
                  <a:srgbClr val="333399"/>
                </a:solidFill>
              </a:rPr>
              <a:t>mediated</a:t>
            </a:r>
            <a:r>
              <a:rPr lang="en-US" dirty="0" smtClean="0">
                <a:solidFill>
                  <a:srgbClr val="333399"/>
                </a:solidFill>
              </a:rPr>
              <a:t> </a:t>
            </a:r>
            <a:r>
              <a:rPr lang="en-US" dirty="0" smtClean="0"/>
              <a:t>by computers, but driven by social, political and </a:t>
            </a:r>
            <a:r>
              <a:rPr lang="en-US" b="1" dirty="0" smtClean="0">
                <a:solidFill>
                  <a:srgbClr val="16AE02"/>
                </a:solidFill>
              </a:rPr>
              <a:t>economic issues</a:t>
            </a:r>
          </a:p>
          <a:p>
            <a:endParaRPr lang="en-US" dirty="0" smtClean="0"/>
          </a:p>
          <a:p>
            <a:r>
              <a:rPr lang="en-US" dirty="0" smtClean="0"/>
              <a:t>To make good security decisions we need to </a:t>
            </a:r>
            <a:r>
              <a:rPr lang="en-US" b="1" dirty="0" smtClean="0">
                <a:solidFill>
                  <a:srgbClr val="16AE02"/>
                </a:solidFill>
              </a:rPr>
              <a:t>understand</a:t>
            </a:r>
            <a:r>
              <a:rPr lang="en-US" dirty="0" smtClean="0"/>
              <a:t> these socio-economic issues too</a:t>
            </a:r>
          </a:p>
          <a:p>
            <a:pPr marL="119062" indent="0">
              <a:buNone/>
            </a:pPr>
            <a:endParaRPr lang="en-US" dirty="0" smtClean="0"/>
          </a:p>
          <a:p>
            <a:pPr marL="119062" indent="0">
              <a:buNone/>
            </a:pPr>
            <a:endParaRPr lang="en-US" dirty="0" smtClean="0"/>
          </a:p>
          <a:p>
            <a:endParaRPr lang="en-US" dirty="0">
              <a:solidFill>
                <a:srgbClr val="000099"/>
              </a:solidFill>
            </a:endParaRPr>
          </a:p>
        </p:txBody>
      </p:sp>
    </p:spTree>
    <p:extLst>
      <p:ext uri="{BB962C8B-B14F-4D97-AF65-F5344CB8AC3E}">
        <p14:creationId xmlns:p14="http://schemas.microsoft.com/office/powerpoint/2010/main" val="27575429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eaLnBrk="1" hangingPunct="1">
              <a:defRPr/>
            </a:pPr>
            <a:r>
              <a:rPr lang="en-US" dirty="0" smtClean="0"/>
              <a:t>Why?  Economic transformation</a:t>
            </a:r>
          </a:p>
        </p:txBody>
      </p:sp>
      <p:sp>
        <p:nvSpPr>
          <p:cNvPr id="55299" name="Rectangle 3"/>
          <p:cNvSpPr>
            <a:spLocks noGrp="1" noChangeArrowheads="1"/>
          </p:cNvSpPr>
          <p:nvPr>
            <p:ph type="body" idx="1"/>
          </p:nvPr>
        </p:nvSpPr>
        <p:spPr>
          <a:xfrm>
            <a:off x="457200" y="1524000"/>
            <a:ext cx="8451850" cy="5048250"/>
          </a:xfrm>
        </p:spPr>
        <p:txBody>
          <a:bodyPr/>
          <a:lstStyle/>
          <a:p>
            <a:pPr eaLnBrk="1" hangingPunct="1">
              <a:lnSpc>
                <a:spcPct val="90000"/>
              </a:lnSpc>
              <a:buFont typeface="Arial" charset="0"/>
              <a:buChar char="•"/>
              <a:defRPr/>
            </a:pPr>
            <a:r>
              <a:rPr lang="en-US" sz="2400" b="1" dirty="0" smtClean="0"/>
              <a:t>Since ~2004, emergence of profit-making malware</a:t>
            </a:r>
          </a:p>
          <a:p>
            <a:pPr lvl="1" eaLnBrk="1" hangingPunct="1">
              <a:lnSpc>
                <a:spcPct val="90000"/>
              </a:lnSpc>
              <a:defRPr/>
            </a:pPr>
            <a:r>
              <a:rPr lang="en-US" sz="2000" dirty="0" smtClean="0"/>
              <a:t>Anti-spam efforts force spammers to launder e-mail through compromised machines (</a:t>
            </a:r>
            <a:r>
              <a:rPr lang="en-US" sz="2000" dirty="0" err="1" smtClean="0"/>
              <a:t>SoBig.F</a:t>
            </a:r>
            <a:r>
              <a:rPr lang="en-US" sz="2000" dirty="0" smtClean="0"/>
              <a:t>, </a:t>
            </a:r>
            <a:r>
              <a:rPr lang="en-US" sz="2000" dirty="0" err="1" smtClean="0"/>
              <a:t>MyDoom</a:t>
            </a:r>
            <a:r>
              <a:rPr lang="en-US" sz="2000" dirty="0" smtClean="0"/>
              <a:t>)</a:t>
            </a:r>
          </a:p>
          <a:p>
            <a:pPr lvl="1" eaLnBrk="1" hangingPunct="1">
              <a:lnSpc>
                <a:spcPct val="90000"/>
              </a:lnSpc>
              <a:defRPr/>
            </a:pPr>
            <a:r>
              <a:rPr lang="en-US" sz="2000" dirty="0" smtClean="0"/>
              <a:t>“</a:t>
            </a:r>
            <a:r>
              <a:rPr lang="en-US" sz="2000" b="1" dirty="0" smtClean="0">
                <a:solidFill>
                  <a:srgbClr val="0000FF"/>
                </a:solidFill>
              </a:rPr>
              <a:t>Virtuous</a:t>
            </a:r>
            <a:r>
              <a:rPr lang="en-US" sz="2000" dirty="0" smtClean="0"/>
              <a:t>” economic cycle </a:t>
            </a:r>
            <a:r>
              <a:rPr lang="en-US" sz="2000" b="1" dirty="0" smtClean="0"/>
              <a:t>transforms</a:t>
            </a:r>
            <a:r>
              <a:rPr lang="en-US" sz="2000" dirty="0" smtClean="0"/>
              <a:t> nature of threat</a:t>
            </a:r>
          </a:p>
          <a:p>
            <a:pPr eaLnBrk="1" hangingPunct="1">
              <a:lnSpc>
                <a:spcPct val="90000"/>
              </a:lnSpc>
              <a:buFont typeface="Arial" charset="0"/>
              <a:buChar char="•"/>
              <a:defRPr/>
            </a:pPr>
            <a:endParaRPr lang="en-US" sz="2800" dirty="0" smtClean="0"/>
          </a:p>
          <a:p>
            <a:pPr eaLnBrk="1" hangingPunct="1">
              <a:lnSpc>
                <a:spcPct val="90000"/>
              </a:lnSpc>
              <a:buFont typeface="Arial" charset="0"/>
              <a:buChar char="•"/>
              <a:defRPr/>
            </a:pPr>
            <a:r>
              <a:rPr lang="en-US" sz="2400" b="1" dirty="0" smtClean="0"/>
              <a:t>Commoditization of compromised hosts</a:t>
            </a:r>
          </a:p>
          <a:p>
            <a:pPr lvl="1" eaLnBrk="1" hangingPunct="1">
              <a:lnSpc>
                <a:spcPct val="90000"/>
              </a:lnSpc>
              <a:defRPr/>
            </a:pPr>
            <a:r>
              <a:rPr lang="en-US" sz="2000" i="1" dirty="0" smtClean="0"/>
              <a:t>Fluid</a:t>
            </a:r>
            <a:r>
              <a:rPr lang="en-US" sz="2000" dirty="0" smtClean="0"/>
              <a:t> third-party exchange market (</a:t>
            </a:r>
            <a:r>
              <a:rPr lang="en-US" sz="2000" b="1" dirty="0" smtClean="0"/>
              <a:t>millions of hosts</a:t>
            </a:r>
            <a:r>
              <a:rPr lang="en-US" sz="2000" dirty="0" smtClean="0"/>
              <a:t>)</a:t>
            </a:r>
          </a:p>
          <a:p>
            <a:pPr lvl="2" eaLnBrk="1" hangingPunct="1">
              <a:lnSpc>
                <a:spcPct val="90000"/>
              </a:lnSpc>
              <a:defRPr/>
            </a:pPr>
            <a:r>
              <a:rPr lang="en-US" sz="2000" dirty="0" smtClean="0"/>
              <a:t>Raw bots (range from pennies to dollars)</a:t>
            </a:r>
          </a:p>
          <a:p>
            <a:pPr lvl="2" eaLnBrk="1" hangingPunct="1">
              <a:lnSpc>
                <a:spcPct val="90000"/>
              </a:lnSpc>
              <a:defRPr/>
            </a:pPr>
            <a:r>
              <a:rPr lang="en-US" sz="2000" dirty="0" smtClean="0"/>
              <a:t>Value added tiers: e.g., SPAM </a:t>
            </a:r>
            <a:r>
              <a:rPr lang="en-US" sz="2000" dirty="0" err="1" smtClean="0"/>
              <a:t>proxying</a:t>
            </a:r>
            <a:r>
              <a:rPr lang="en-US" sz="2000" dirty="0" smtClean="0"/>
              <a:t>, hosting, </a:t>
            </a:r>
            <a:r>
              <a:rPr lang="en-US" sz="2000" dirty="0" err="1" smtClean="0"/>
              <a:t>etc</a:t>
            </a:r>
            <a:endParaRPr lang="en-US" sz="2000" dirty="0" smtClean="0"/>
          </a:p>
          <a:p>
            <a:pPr eaLnBrk="1" hangingPunct="1">
              <a:lnSpc>
                <a:spcPct val="90000"/>
              </a:lnSpc>
              <a:buFont typeface="Arial" charset="0"/>
              <a:buChar char="•"/>
              <a:defRPr/>
            </a:pPr>
            <a:endParaRPr lang="en-US" sz="2400" dirty="0" smtClean="0"/>
          </a:p>
          <a:p>
            <a:pPr eaLnBrk="1" hangingPunct="1">
              <a:lnSpc>
                <a:spcPct val="90000"/>
              </a:lnSpc>
              <a:buFont typeface="Arial" charset="0"/>
              <a:buChar char="•"/>
              <a:defRPr/>
            </a:pPr>
            <a:r>
              <a:rPr lang="en-US" sz="2400" b="1" dirty="0" smtClean="0"/>
              <a:t>Innovation in both host substrate, in uses and in market</a:t>
            </a:r>
          </a:p>
          <a:p>
            <a:pPr lvl="1" eaLnBrk="1" hangingPunct="1">
              <a:lnSpc>
                <a:spcPct val="90000"/>
              </a:lnSpc>
              <a:defRPr/>
            </a:pPr>
            <a:r>
              <a:rPr lang="en-US" sz="2000" dirty="0" smtClean="0"/>
              <a:t>Sophisticated infection and command/control networks: </a:t>
            </a:r>
            <a:r>
              <a:rPr lang="en-US" sz="2000" b="1" dirty="0" smtClean="0">
                <a:solidFill>
                  <a:srgbClr val="0000FF"/>
                </a:solidFill>
              </a:rPr>
              <a:t>platform</a:t>
            </a:r>
            <a:endParaRPr lang="en-US" sz="2000" dirty="0" smtClean="0"/>
          </a:p>
          <a:p>
            <a:pPr lvl="1" eaLnBrk="1" hangingPunct="1">
              <a:lnSpc>
                <a:spcPct val="90000"/>
              </a:lnSpc>
              <a:defRPr/>
            </a:pPr>
            <a:r>
              <a:rPr lang="en-US" sz="2000" dirty="0" smtClean="0"/>
              <a:t>SPAM, piracy, phishing, identity theft, </a:t>
            </a:r>
            <a:r>
              <a:rPr lang="en-US" sz="2000" dirty="0" err="1" smtClean="0"/>
              <a:t>DDoS</a:t>
            </a:r>
            <a:r>
              <a:rPr lang="en-US" sz="2000" dirty="0" smtClean="0"/>
              <a:t> are all </a:t>
            </a:r>
            <a:r>
              <a:rPr lang="en-US" sz="2000" b="1" dirty="0" smtClean="0">
                <a:solidFill>
                  <a:srgbClr val="0000FF"/>
                </a:solidFill>
              </a:rPr>
              <a:t>applications</a:t>
            </a:r>
            <a:endParaRPr lang="en-US" sz="2000" dirty="0" smtClean="0"/>
          </a:p>
          <a:p>
            <a:pPr lvl="1" eaLnBrk="1" hangingPunct="1">
              <a:lnSpc>
                <a:spcPct val="90000"/>
              </a:lnSpc>
              <a:defRPr/>
            </a:pPr>
            <a:r>
              <a:rPr lang="en-US" sz="2000" dirty="0" smtClean="0"/>
              <a:t>Market for goods, services, enablers, etc…</a:t>
            </a:r>
          </a:p>
        </p:txBody>
      </p:sp>
    </p:spTree>
    <p:extLst>
      <p:ext uri="{BB962C8B-B14F-4D97-AF65-F5344CB8AC3E}">
        <p14:creationId xmlns:p14="http://schemas.microsoft.com/office/powerpoint/2010/main" val="170611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defRPr/>
            </a:pPr>
            <a:r>
              <a:rPr lang="en-US" sz="3500" dirty="0" smtClean="0"/>
              <a:t>Elements of the Internet </a:t>
            </a:r>
            <a:br>
              <a:rPr lang="en-US" sz="3500" dirty="0" smtClean="0"/>
            </a:br>
            <a:r>
              <a:rPr lang="en-US" sz="3500" dirty="0" smtClean="0"/>
              <a:t>“underground economy”</a:t>
            </a:r>
          </a:p>
        </p:txBody>
      </p:sp>
      <p:sp>
        <p:nvSpPr>
          <p:cNvPr id="815107" name="Rectangle 3"/>
          <p:cNvSpPr>
            <a:spLocks noGrp="1" noChangeArrowheads="1"/>
          </p:cNvSpPr>
          <p:nvPr>
            <p:ph type="body" idx="1"/>
          </p:nvPr>
        </p:nvSpPr>
        <p:spPr>
          <a:xfrm>
            <a:off x="457200" y="1528764"/>
            <a:ext cx="8450263" cy="4701556"/>
          </a:xfrm>
        </p:spPr>
        <p:txBody>
          <a:bodyPr/>
          <a:lstStyle/>
          <a:p>
            <a:pPr>
              <a:lnSpc>
                <a:spcPct val="80000"/>
              </a:lnSpc>
              <a:defRPr/>
            </a:pPr>
            <a:r>
              <a:rPr lang="en-US" sz="2000" b="1" dirty="0">
                <a:solidFill>
                  <a:srgbClr val="000099"/>
                </a:solidFill>
              </a:rPr>
              <a:t>Acquisition of illicit digital goods</a:t>
            </a:r>
          </a:p>
          <a:p>
            <a:pPr lvl="1">
              <a:lnSpc>
                <a:spcPct val="80000"/>
              </a:lnSpc>
              <a:defRPr/>
            </a:pPr>
            <a:r>
              <a:rPr lang="en-US" sz="1800" dirty="0"/>
              <a:t>Tier-1 goods (e.g. </a:t>
            </a:r>
            <a:r>
              <a:rPr lang="en-US" sz="1800" dirty="0">
                <a:solidFill>
                  <a:srgbClr val="16AE02"/>
                </a:solidFill>
              </a:rPr>
              <a:t>credit card </a:t>
            </a:r>
            <a:r>
              <a:rPr lang="en-US" sz="1800" dirty="0" smtClean="0">
                <a:solidFill>
                  <a:srgbClr val="16AE02"/>
                </a:solidFill>
              </a:rPr>
              <a:t>dumps, on-line bank acco</a:t>
            </a:r>
            <a:r>
              <a:rPr lang="en-US" sz="1800" dirty="0" smtClean="0"/>
              <a:t>unts) </a:t>
            </a:r>
            <a:endParaRPr lang="en-US" sz="1800" dirty="0"/>
          </a:p>
          <a:p>
            <a:pPr lvl="2">
              <a:lnSpc>
                <a:spcPct val="80000"/>
              </a:lnSpc>
              <a:defRPr/>
            </a:pPr>
            <a:r>
              <a:rPr lang="en-US" sz="1600" dirty="0"/>
              <a:t>Directly valued in “real world”; single step liquidity</a:t>
            </a:r>
          </a:p>
          <a:p>
            <a:pPr lvl="1">
              <a:lnSpc>
                <a:spcPct val="80000"/>
              </a:lnSpc>
              <a:defRPr/>
            </a:pPr>
            <a:r>
              <a:rPr lang="en-US" sz="1800" dirty="0"/>
              <a:t>Tier-2 goods (e.g. </a:t>
            </a:r>
            <a:r>
              <a:rPr lang="en-US" sz="1800" dirty="0">
                <a:solidFill>
                  <a:srgbClr val="16AE02"/>
                </a:solidFill>
              </a:rPr>
              <a:t>bots, </a:t>
            </a:r>
            <a:r>
              <a:rPr lang="en-US" sz="1800" dirty="0" smtClean="0">
                <a:solidFill>
                  <a:srgbClr val="16AE02"/>
                </a:solidFill>
              </a:rPr>
              <a:t>exploits</a:t>
            </a:r>
            <a:r>
              <a:rPr lang="en-US" sz="1800" dirty="0" smtClean="0"/>
              <a:t>, </a:t>
            </a:r>
            <a:r>
              <a:rPr lang="en-US" sz="1800" dirty="0" smtClean="0">
                <a:solidFill>
                  <a:srgbClr val="16AE02"/>
                </a:solidFill>
              </a:rPr>
              <a:t>malware</a:t>
            </a:r>
            <a:r>
              <a:rPr lang="en-US" sz="1800" dirty="0"/>
              <a:t>, </a:t>
            </a:r>
            <a:r>
              <a:rPr lang="en-US" sz="1800" dirty="0" smtClean="0">
                <a:solidFill>
                  <a:srgbClr val="16AE02"/>
                </a:solidFill>
              </a:rPr>
              <a:t>accounts, VPNs, hosting </a:t>
            </a:r>
            <a:r>
              <a:rPr lang="en-US" sz="1800" dirty="0" smtClean="0"/>
              <a:t>and other support services)</a:t>
            </a:r>
            <a:endParaRPr lang="en-US" sz="1800" dirty="0"/>
          </a:p>
          <a:p>
            <a:pPr lvl="2">
              <a:lnSpc>
                <a:spcPct val="80000"/>
              </a:lnSpc>
              <a:defRPr/>
            </a:pPr>
            <a:r>
              <a:rPr lang="en-US" sz="1600" dirty="0"/>
              <a:t>Valued only in UE, rented for service, or used to produce value in scam</a:t>
            </a:r>
          </a:p>
          <a:p>
            <a:pPr lvl="1">
              <a:lnSpc>
                <a:spcPct val="80000"/>
              </a:lnSpc>
              <a:defRPr/>
            </a:pPr>
            <a:r>
              <a:rPr lang="en-US" sz="1800" dirty="0" smtClean="0"/>
              <a:t>Hybrid goods (e.g., MMPORG accounts/items – for laundering in Asia, </a:t>
            </a:r>
            <a:r>
              <a:rPr lang="en-US" sz="1800" dirty="0" err="1" smtClean="0">
                <a:solidFill>
                  <a:srgbClr val="16AE02"/>
                </a:solidFill>
              </a:rPr>
              <a:t>bitcoin</a:t>
            </a:r>
            <a:r>
              <a:rPr lang="en-US" sz="1800" dirty="0" smtClean="0"/>
              <a:t>)</a:t>
            </a:r>
          </a:p>
          <a:p>
            <a:pPr lvl="1">
              <a:lnSpc>
                <a:spcPct val="80000"/>
              </a:lnSpc>
              <a:defRPr/>
            </a:pPr>
            <a:endParaRPr lang="en-US" sz="2000" dirty="0" smtClean="0"/>
          </a:p>
          <a:p>
            <a:pPr>
              <a:lnSpc>
                <a:spcPct val="80000"/>
              </a:lnSpc>
              <a:defRPr/>
            </a:pPr>
            <a:r>
              <a:rPr lang="en-US" sz="2000" b="1" dirty="0" smtClean="0">
                <a:solidFill>
                  <a:srgbClr val="000099"/>
                </a:solidFill>
              </a:rPr>
              <a:t>Trade/Sale </a:t>
            </a:r>
            <a:r>
              <a:rPr lang="en-US" sz="2000" b="1" dirty="0">
                <a:solidFill>
                  <a:srgbClr val="000099"/>
                </a:solidFill>
              </a:rPr>
              <a:t>in such goods</a:t>
            </a:r>
          </a:p>
          <a:p>
            <a:pPr lvl="1">
              <a:lnSpc>
                <a:spcPct val="80000"/>
              </a:lnSpc>
              <a:defRPr/>
            </a:pPr>
            <a:r>
              <a:rPr lang="en-US" sz="1800" dirty="0">
                <a:solidFill>
                  <a:srgbClr val="16AE02"/>
                </a:solidFill>
              </a:rPr>
              <a:t>On-line markets and market </a:t>
            </a:r>
            <a:r>
              <a:rPr lang="en-US" sz="1800" dirty="0" smtClean="0">
                <a:solidFill>
                  <a:srgbClr val="16AE02"/>
                </a:solidFill>
              </a:rPr>
              <a:t>enablers</a:t>
            </a:r>
            <a:endParaRPr lang="en-US" sz="1800" dirty="0">
              <a:solidFill>
                <a:srgbClr val="16AE02"/>
              </a:solidFill>
            </a:endParaRPr>
          </a:p>
          <a:p>
            <a:pPr>
              <a:lnSpc>
                <a:spcPct val="80000"/>
              </a:lnSpc>
              <a:defRPr/>
            </a:pPr>
            <a:endParaRPr lang="en-US" sz="2000" dirty="0"/>
          </a:p>
          <a:p>
            <a:pPr>
              <a:lnSpc>
                <a:spcPct val="80000"/>
              </a:lnSpc>
              <a:defRPr/>
            </a:pPr>
            <a:r>
              <a:rPr lang="en-US" sz="2000" b="1" dirty="0" smtClean="0">
                <a:solidFill>
                  <a:srgbClr val="000099"/>
                </a:solidFill>
              </a:rPr>
              <a:t>Scams</a:t>
            </a:r>
            <a:r>
              <a:rPr lang="en-US" sz="2000" dirty="0" smtClean="0"/>
              <a:t> (capital investment to extract </a:t>
            </a:r>
            <a:r>
              <a:rPr lang="en-US" sz="2000" i="1" dirty="0" smtClean="0"/>
              <a:t>new</a:t>
            </a:r>
            <a:r>
              <a:rPr lang="en-US" sz="2000" dirty="0" smtClean="0"/>
              <a:t> value)</a:t>
            </a:r>
            <a:endParaRPr lang="en-US" sz="2000" dirty="0"/>
          </a:p>
          <a:p>
            <a:pPr lvl="1">
              <a:lnSpc>
                <a:spcPct val="80000"/>
              </a:lnSpc>
              <a:defRPr/>
            </a:pPr>
            <a:r>
              <a:rPr lang="en-US" sz="1800" dirty="0"/>
              <a:t>Combine digital goods </a:t>
            </a:r>
            <a:r>
              <a:rPr lang="en-US" sz="1800" dirty="0" smtClean="0"/>
              <a:t>with value creation strategy</a:t>
            </a:r>
            <a:endParaRPr lang="en-US" sz="1800" dirty="0"/>
          </a:p>
          <a:p>
            <a:pPr lvl="1">
              <a:lnSpc>
                <a:spcPct val="80000"/>
              </a:lnSpc>
              <a:defRPr/>
            </a:pPr>
            <a:r>
              <a:rPr lang="en-US" sz="1800" dirty="0">
                <a:solidFill>
                  <a:srgbClr val="16AE02"/>
                </a:solidFill>
              </a:rPr>
              <a:t>SPAM, phishing</a:t>
            </a:r>
            <a:r>
              <a:rPr lang="en-US" sz="1800" dirty="0"/>
              <a:t>, </a:t>
            </a:r>
            <a:r>
              <a:rPr lang="en-US" sz="1800" dirty="0" err="1" smtClean="0"/>
              <a:t>DDoS</a:t>
            </a:r>
            <a:r>
              <a:rPr lang="en-US" sz="1800" dirty="0" smtClean="0"/>
              <a:t>, </a:t>
            </a:r>
            <a:r>
              <a:rPr lang="en-US" sz="1800" dirty="0" smtClean="0">
                <a:solidFill>
                  <a:srgbClr val="16AE02"/>
                </a:solidFill>
              </a:rPr>
              <a:t>credential stealers</a:t>
            </a:r>
            <a:r>
              <a:rPr lang="en-US" sz="1800" dirty="0" smtClean="0"/>
              <a:t>, etc</a:t>
            </a:r>
            <a:endParaRPr lang="en-US" sz="1800" dirty="0"/>
          </a:p>
          <a:p>
            <a:pPr lvl="1">
              <a:lnSpc>
                <a:spcPct val="80000"/>
              </a:lnSpc>
              <a:defRPr/>
            </a:pPr>
            <a:endParaRPr lang="en-US" sz="1800" dirty="0"/>
          </a:p>
          <a:p>
            <a:pPr>
              <a:lnSpc>
                <a:spcPct val="80000"/>
              </a:lnSpc>
              <a:defRPr/>
            </a:pPr>
            <a:r>
              <a:rPr lang="en-US" sz="2000" b="1" dirty="0">
                <a:solidFill>
                  <a:srgbClr val="000099"/>
                </a:solidFill>
              </a:rPr>
              <a:t>Liquidation of goods </a:t>
            </a:r>
            <a:r>
              <a:rPr lang="en-US" sz="2000" dirty="0"/>
              <a:t>(cash out)</a:t>
            </a:r>
          </a:p>
          <a:p>
            <a:pPr lvl="1">
              <a:lnSpc>
                <a:spcPct val="80000"/>
              </a:lnSpc>
              <a:defRPr/>
            </a:pPr>
            <a:r>
              <a:rPr lang="en-US" sz="1800" dirty="0"/>
              <a:t>Indirect: </a:t>
            </a:r>
            <a:r>
              <a:rPr lang="en-US" sz="1800" dirty="0" smtClean="0">
                <a:solidFill>
                  <a:srgbClr val="16AE02"/>
                </a:solidFill>
              </a:rPr>
              <a:t>SPAM/SEO</a:t>
            </a:r>
            <a:r>
              <a:rPr lang="en-US" sz="1800" dirty="0" smtClean="0"/>
              <a:t> (potentially </a:t>
            </a:r>
            <a:r>
              <a:rPr lang="en-US" sz="1800" dirty="0"/>
              <a:t>legal), </a:t>
            </a:r>
            <a:r>
              <a:rPr lang="en-US" sz="1800" dirty="0">
                <a:solidFill>
                  <a:srgbClr val="16AE02"/>
                </a:solidFill>
              </a:rPr>
              <a:t>Click fraud</a:t>
            </a:r>
            <a:r>
              <a:rPr lang="en-US" sz="1800" dirty="0"/>
              <a:t>, </a:t>
            </a:r>
            <a:r>
              <a:rPr lang="en-US" sz="1800" dirty="0" smtClean="0"/>
              <a:t>pump/dump</a:t>
            </a:r>
          </a:p>
          <a:p>
            <a:pPr lvl="1">
              <a:lnSpc>
                <a:spcPct val="80000"/>
              </a:lnSpc>
              <a:defRPr/>
            </a:pPr>
            <a:r>
              <a:rPr lang="en-US" sz="1800" dirty="0" smtClean="0"/>
              <a:t>Direct: white plastic </a:t>
            </a:r>
            <a:r>
              <a:rPr lang="en-US" sz="1800" dirty="0" err="1" smtClean="0"/>
              <a:t>cashout</a:t>
            </a:r>
            <a:r>
              <a:rPr lang="en-US" sz="1800" dirty="0" smtClean="0"/>
              <a:t>, </a:t>
            </a:r>
            <a:r>
              <a:rPr lang="en-US" sz="1800" dirty="0" smtClean="0">
                <a:solidFill>
                  <a:srgbClr val="16AE02"/>
                </a:solidFill>
              </a:rPr>
              <a:t>re-shipping</a:t>
            </a:r>
            <a:r>
              <a:rPr lang="en-US" sz="1800" dirty="0" smtClean="0"/>
              <a:t>, ACH transfer money mules</a:t>
            </a:r>
            <a:endParaRPr lang="en-US" sz="1800" dirty="0"/>
          </a:p>
        </p:txBody>
      </p:sp>
    </p:spTree>
    <p:extLst>
      <p:ext uri="{BB962C8B-B14F-4D97-AF65-F5344CB8AC3E}">
        <p14:creationId xmlns:p14="http://schemas.microsoft.com/office/powerpoint/2010/main" val="1109803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Content Placeholder 2"/>
          <p:cNvSpPr>
            <a:spLocks noGrp="1"/>
          </p:cNvSpPr>
          <p:nvPr>
            <p:ph idx="1"/>
          </p:nvPr>
        </p:nvSpPr>
        <p:spPr/>
        <p:txBody>
          <a:bodyPr/>
          <a:lstStyle/>
          <a:p>
            <a:r>
              <a:rPr lang="en-US" dirty="0" smtClean="0"/>
              <a:t>There is a broader socio-economic view</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Key hypothesis:</a:t>
            </a:r>
          </a:p>
          <a:p>
            <a:pPr lvl="1"/>
            <a:r>
              <a:rPr lang="en-US" dirty="0" smtClean="0"/>
              <a:t>These extrinsic factors will provide a more effective basis for designing security interventions</a:t>
            </a:r>
            <a:endParaRPr lang="en-US" dirty="0"/>
          </a:p>
        </p:txBody>
      </p:sp>
      <p:sp>
        <p:nvSpPr>
          <p:cNvPr id="4" name="Slide Number Placeholder 3"/>
          <p:cNvSpPr>
            <a:spLocks noGrp="1"/>
          </p:cNvSpPr>
          <p:nvPr>
            <p:ph type="sldNum" sz="quarter" idx="12"/>
          </p:nvPr>
        </p:nvSpPr>
        <p:spPr/>
        <p:txBody>
          <a:bodyPr/>
          <a:lstStyle/>
          <a:p>
            <a:pPr>
              <a:defRPr/>
            </a:pPr>
            <a:fld id="{D95437EA-A88F-45B1-B20A-4943A1CDCBB7}" type="slidenum">
              <a:rPr lang="en-US" smtClean="0"/>
              <a:pPr>
                <a:defRPr/>
              </a:pPr>
              <a:t>13</a:t>
            </a:fld>
            <a:endParaRPr lang="en-US" dirty="0"/>
          </a:p>
        </p:txBody>
      </p:sp>
      <p:pic>
        <p:nvPicPr>
          <p:cNvPr id="33794" name="Picture 2" descr="http://ecx.images-amazon.com/images/I/51EB2XQW8JL._SL500_AA3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135312"/>
            <a:ext cx="1485900" cy="14859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a:xfrm flipV="1">
            <a:off x="2667000" y="2438400"/>
            <a:ext cx="2743200" cy="9144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590800" y="4419600"/>
            <a:ext cx="2819400" cy="12954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Content Placeholder 2"/>
          <p:cNvSpPr txBox="1">
            <a:spLocks/>
          </p:cNvSpPr>
          <p:nvPr/>
        </p:nvSpPr>
        <p:spPr bwMode="auto">
          <a:xfrm>
            <a:off x="4724400" y="2308225"/>
            <a:ext cx="35052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lvl="1"/>
            <a:r>
              <a:rPr lang="en-US" b="1" dirty="0" smtClean="0">
                <a:solidFill>
                  <a:srgbClr val="333399"/>
                </a:solidFill>
              </a:rPr>
              <a:t>Actors</a:t>
            </a:r>
          </a:p>
          <a:p>
            <a:pPr lvl="2"/>
            <a:r>
              <a:rPr lang="en-US" dirty="0" smtClean="0"/>
              <a:t>Adversaries </a:t>
            </a:r>
          </a:p>
          <a:p>
            <a:pPr lvl="2"/>
            <a:r>
              <a:rPr lang="en-US" dirty="0" smtClean="0"/>
              <a:t>Victims </a:t>
            </a:r>
          </a:p>
          <a:p>
            <a:pPr lvl="2"/>
            <a:r>
              <a:rPr lang="en-US" dirty="0" smtClean="0"/>
              <a:t>Defenders </a:t>
            </a:r>
          </a:p>
          <a:p>
            <a:pPr lvl="1"/>
            <a:r>
              <a:rPr lang="en-US" b="1" dirty="0" smtClean="0">
                <a:solidFill>
                  <a:srgbClr val="333399"/>
                </a:solidFill>
              </a:rPr>
              <a:t>Incentives/Costs</a:t>
            </a:r>
          </a:p>
          <a:p>
            <a:pPr lvl="1"/>
            <a:r>
              <a:rPr lang="en-US" b="1" dirty="0" smtClean="0">
                <a:solidFill>
                  <a:srgbClr val="333399"/>
                </a:solidFill>
              </a:rPr>
              <a:t>Capabilities</a:t>
            </a:r>
          </a:p>
          <a:p>
            <a:pPr lvl="1"/>
            <a:r>
              <a:rPr lang="en-US" b="1" dirty="0" smtClean="0">
                <a:solidFill>
                  <a:srgbClr val="333399"/>
                </a:solidFill>
              </a:rPr>
              <a:t>Relationships</a:t>
            </a:r>
          </a:p>
          <a:p>
            <a:pPr lvl="1"/>
            <a:endParaRPr lang="en-US" dirty="0" smtClean="0"/>
          </a:p>
        </p:txBody>
      </p:sp>
    </p:spTree>
    <p:extLst>
      <p:ext uri="{BB962C8B-B14F-4D97-AF65-F5344CB8AC3E}">
        <p14:creationId xmlns:p14="http://schemas.microsoft.com/office/powerpoint/2010/main" val="204815477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an empirical focus?</a:t>
            </a:r>
            <a:endParaRPr lang="en-US" dirty="0"/>
          </a:p>
        </p:txBody>
      </p:sp>
      <p:sp>
        <p:nvSpPr>
          <p:cNvPr id="3" name="Content Placeholder 2"/>
          <p:cNvSpPr>
            <a:spLocks noGrp="1"/>
          </p:cNvSpPr>
          <p:nvPr>
            <p:ph idx="1"/>
          </p:nvPr>
        </p:nvSpPr>
        <p:spPr>
          <a:xfrm>
            <a:off x="457200" y="1774825"/>
            <a:ext cx="8382000" cy="4625975"/>
          </a:xfrm>
        </p:spPr>
        <p:txBody>
          <a:bodyPr/>
          <a:lstStyle/>
          <a:p>
            <a:r>
              <a:rPr lang="en-US" dirty="0" smtClean="0"/>
              <a:t>Security is poised to become a </a:t>
            </a:r>
            <a:r>
              <a:rPr lang="en-US" dirty="0" smtClean="0">
                <a:solidFill>
                  <a:srgbClr val="333399"/>
                </a:solidFill>
              </a:rPr>
              <a:t>big data field</a:t>
            </a:r>
          </a:p>
          <a:p>
            <a:pPr lvl="1"/>
            <a:r>
              <a:rPr lang="en-US" dirty="0" smtClean="0"/>
              <a:t>But defenses/policies need good models; good models need to be informed by good data</a:t>
            </a:r>
          </a:p>
          <a:p>
            <a:pPr lvl="1"/>
            <a:r>
              <a:rPr lang="en-US" b="1" dirty="0" smtClean="0">
                <a:solidFill>
                  <a:srgbClr val="FF0000"/>
                </a:solidFill>
              </a:rPr>
              <a:t>Very poor ground truth data </a:t>
            </a:r>
            <a:r>
              <a:rPr lang="en-US" dirty="0" smtClean="0"/>
              <a:t>in security field today</a:t>
            </a:r>
          </a:p>
          <a:p>
            <a:r>
              <a:rPr lang="en-US" dirty="0" smtClean="0">
                <a:solidFill>
                  <a:srgbClr val="333399"/>
                </a:solidFill>
              </a:rPr>
              <a:t>For validating hypotheses</a:t>
            </a:r>
          </a:p>
          <a:p>
            <a:pPr lvl="1"/>
            <a:r>
              <a:rPr lang="en-US" dirty="0"/>
              <a:t>e</a:t>
            </a:r>
            <a:r>
              <a:rPr lang="en-US" dirty="0" smtClean="0"/>
              <a:t>.g., monetary payments are a structural bottleneck in all advertising-based e-crime</a:t>
            </a:r>
          </a:p>
          <a:p>
            <a:r>
              <a:rPr lang="en-US" dirty="0" smtClean="0">
                <a:solidFill>
                  <a:srgbClr val="333399"/>
                </a:solidFill>
              </a:rPr>
              <a:t>For deriving hypotheses</a:t>
            </a:r>
          </a:p>
          <a:p>
            <a:pPr lvl="1"/>
            <a:r>
              <a:rPr lang="en-US" dirty="0" smtClean="0"/>
              <a:t>e.g., how important is trust establishment for online criminals?</a:t>
            </a:r>
          </a:p>
        </p:txBody>
      </p:sp>
      <p:sp>
        <p:nvSpPr>
          <p:cNvPr id="4" name="Slide Number Placeholder 3"/>
          <p:cNvSpPr>
            <a:spLocks noGrp="1"/>
          </p:cNvSpPr>
          <p:nvPr>
            <p:ph type="sldNum" sz="quarter" idx="12"/>
          </p:nvPr>
        </p:nvSpPr>
        <p:spPr/>
        <p:txBody>
          <a:bodyPr/>
          <a:lstStyle/>
          <a:p>
            <a:pPr>
              <a:defRPr/>
            </a:pPr>
            <a:fld id="{D95437EA-A88F-45B1-B20A-4943A1CDCBB7}" type="slidenum">
              <a:rPr lang="en-US" smtClean="0"/>
              <a:pPr>
                <a:defRPr/>
              </a:pPr>
              <a:t>14</a:t>
            </a:fld>
            <a:endParaRPr lang="en-US" dirty="0"/>
          </a:p>
        </p:txBody>
      </p:sp>
    </p:spTree>
    <p:extLst>
      <p:ext uri="{BB962C8B-B14F-4D97-AF65-F5344CB8AC3E}">
        <p14:creationId xmlns:p14="http://schemas.microsoft.com/office/powerpoint/2010/main" val="42529968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Work Plan</a:t>
            </a:r>
            <a:endParaRPr lang="en-US" dirty="0"/>
          </a:p>
        </p:txBody>
      </p:sp>
      <p:sp>
        <p:nvSpPr>
          <p:cNvPr id="3" name="Content Placeholder 2"/>
          <p:cNvSpPr>
            <a:spLocks noGrp="1"/>
          </p:cNvSpPr>
          <p:nvPr>
            <p:ph idx="1"/>
          </p:nvPr>
        </p:nvSpPr>
        <p:spPr>
          <a:xfrm>
            <a:off x="457200" y="1447800"/>
            <a:ext cx="8229600" cy="4625975"/>
          </a:xfrm>
        </p:spPr>
        <p:txBody>
          <a:bodyPr/>
          <a:lstStyle/>
          <a:p>
            <a:pPr marL="119062" indent="0">
              <a:buNone/>
            </a:pPr>
            <a:r>
              <a:rPr lang="en-US" dirty="0"/>
              <a:t>(1) Pursue in-depth empirical analyses of a </a:t>
            </a:r>
            <a:r>
              <a:rPr lang="en-US" dirty="0" smtClean="0"/>
              <a:t>range of </a:t>
            </a:r>
            <a:r>
              <a:rPr lang="en-US" dirty="0"/>
              <a:t>online criminal activities, including the broad range of enabling infrastructure activities that involve “</a:t>
            </a:r>
            <a:r>
              <a:rPr lang="en-US" dirty="0" smtClean="0"/>
              <a:t>sale to </a:t>
            </a:r>
            <a:r>
              <a:rPr lang="en-US" dirty="0"/>
              <a:t>the trade”</a:t>
            </a:r>
            <a:r>
              <a:rPr lang="en-US" dirty="0" smtClean="0"/>
              <a:t>.</a:t>
            </a:r>
          </a:p>
          <a:p>
            <a:pPr marL="119062" indent="0">
              <a:buNone/>
            </a:pPr>
            <a:r>
              <a:rPr lang="en-US" dirty="0" smtClean="0"/>
              <a:t>(</a:t>
            </a:r>
            <a:r>
              <a:rPr lang="en-US" dirty="0"/>
              <a:t>2) Map out the evolving attacker ecosystem that preys on online social networks; the </a:t>
            </a:r>
            <a:r>
              <a:rPr lang="en-US" dirty="0" smtClean="0"/>
              <a:t>extent to </a:t>
            </a:r>
            <a:r>
              <a:rPr lang="en-US" dirty="0"/>
              <a:t>which unsafe online behavior is itself learned and transmitted via this same platform; and the use </a:t>
            </a:r>
            <a:r>
              <a:rPr lang="en-US" dirty="0" smtClean="0"/>
              <a:t>of social </a:t>
            </a:r>
            <a:r>
              <a:rPr lang="en-US" dirty="0"/>
              <a:t>networks by adversaries beyond monetary gain: to manipulate public opinion and effect censorship</a:t>
            </a:r>
            <a:r>
              <a:rPr lang="en-US" dirty="0" smtClean="0"/>
              <a:t>.</a:t>
            </a:r>
            <a:endParaRPr lang="en-US" dirty="0"/>
          </a:p>
        </p:txBody>
      </p:sp>
      <p:sp>
        <p:nvSpPr>
          <p:cNvPr id="4" name="Slide Number Placeholder 3"/>
          <p:cNvSpPr>
            <a:spLocks noGrp="1"/>
          </p:cNvSpPr>
          <p:nvPr>
            <p:ph type="sldNum" sz="quarter" idx="12"/>
          </p:nvPr>
        </p:nvSpPr>
        <p:spPr/>
        <p:txBody>
          <a:bodyPr/>
          <a:lstStyle/>
          <a:p>
            <a:pPr>
              <a:defRPr/>
            </a:pPr>
            <a:fld id="{D95437EA-A88F-45B1-B20A-4943A1CDCBB7}" type="slidenum">
              <a:rPr lang="en-US" smtClean="0"/>
              <a:pPr>
                <a:defRPr/>
              </a:pPr>
              <a:t>15</a:t>
            </a:fld>
            <a:endParaRPr lang="en-US" dirty="0"/>
          </a:p>
        </p:txBody>
      </p:sp>
    </p:spTree>
    <p:extLst>
      <p:ext uri="{BB962C8B-B14F-4D97-AF65-F5344CB8AC3E}">
        <p14:creationId xmlns:p14="http://schemas.microsoft.com/office/powerpoint/2010/main" val="1068698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Work Plan (2)</a:t>
            </a:r>
            <a:endParaRPr lang="en-US" dirty="0"/>
          </a:p>
        </p:txBody>
      </p:sp>
      <p:sp>
        <p:nvSpPr>
          <p:cNvPr id="3" name="Content Placeholder 2"/>
          <p:cNvSpPr>
            <a:spLocks noGrp="1"/>
          </p:cNvSpPr>
          <p:nvPr>
            <p:ph idx="1"/>
          </p:nvPr>
        </p:nvSpPr>
        <p:spPr/>
        <p:txBody>
          <a:bodyPr/>
          <a:lstStyle/>
          <a:p>
            <a:pPr marL="119062" indent="0">
              <a:buNone/>
            </a:pPr>
            <a:r>
              <a:rPr lang="en-US" dirty="0"/>
              <a:t>(3) Study the nature of “trust amongst thieves” and how relationships among these criminals are established</a:t>
            </a:r>
            <a:r>
              <a:rPr lang="en-US" dirty="0" smtClean="0"/>
              <a:t>, maintained</a:t>
            </a:r>
            <a:r>
              <a:rPr lang="en-US" dirty="0"/>
              <a:t>, and evolve over time within this medium</a:t>
            </a:r>
            <a:r>
              <a:rPr lang="en-US" dirty="0" smtClean="0"/>
              <a:t>.</a:t>
            </a:r>
          </a:p>
          <a:p>
            <a:pPr marL="119062" indent="0">
              <a:buNone/>
            </a:pPr>
            <a:r>
              <a:rPr lang="en-US" dirty="0" smtClean="0"/>
              <a:t>(</a:t>
            </a:r>
            <a:r>
              <a:rPr lang="en-US" dirty="0"/>
              <a:t>4) Undertake large-scale studies to measure </a:t>
            </a:r>
            <a:r>
              <a:rPr lang="en-US" dirty="0" smtClean="0"/>
              <a:t>the efficacy </a:t>
            </a:r>
            <a:r>
              <a:rPr lang="en-US" dirty="0"/>
              <a:t>of today’s security interventions, both in the large and at the level of individual users.</a:t>
            </a:r>
          </a:p>
          <a:p>
            <a:pPr marL="119062" indent="0">
              <a:buNone/>
            </a:pPr>
            <a:endParaRPr lang="en-US" dirty="0"/>
          </a:p>
        </p:txBody>
      </p:sp>
      <p:sp>
        <p:nvSpPr>
          <p:cNvPr id="4" name="Slide Number Placeholder 3"/>
          <p:cNvSpPr>
            <a:spLocks noGrp="1"/>
          </p:cNvSpPr>
          <p:nvPr>
            <p:ph type="sldNum" sz="quarter" idx="12"/>
          </p:nvPr>
        </p:nvSpPr>
        <p:spPr/>
        <p:txBody>
          <a:bodyPr/>
          <a:lstStyle/>
          <a:p>
            <a:pPr>
              <a:defRPr/>
            </a:pPr>
            <a:fld id="{D95437EA-A88F-45B1-B20A-4943A1CDCBB7}" type="slidenum">
              <a:rPr lang="en-US" smtClean="0"/>
              <a:pPr>
                <a:defRPr/>
              </a:pPr>
              <a:t>16</a:t>
            </a:fld>
            <a:endParaRPr lang="en-US" dirty="0"/>
          </a:p>
        </p:txBody>
      </p:sp>
    </p:spTree>
    <p:extLst>
      <p:ext uri="{BB962C8B-B14F-4D97-AF65-F5344CB8AC3E}">
        <p14:creationId xmlns:p14="http://schemas.microsoft.com/office/powerpoint/2010/main" val="4229813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Summary</a:t>
            </a:r>
            <a:endParaRPr lang="en-US" dirty="0"/>
          </a:p>
        </p:txBody>
      </p:sp>
      <p:sp>
        <p:nvSpPr>
          <p:cNvPr id="57347" name="Content Placeholder 2"/>
          <p:cNvSpPr>
            <a:spLocks noGrp="1"/>
          </p:cNvSpPr>
          <p:nvPr>
            <p:ph idx="1"/>
          </p:nvPr>
        </p:nvSpPr>
        <p:spPr>
          <a:xfrm>
            <a:off x="533400" y="1600200"/>
            <a:ext cx="8305800" cy="4419600"/>
          </a:xfrm>
        </p:spPr>
        <p:txBody>
          <a:bodyPr/>
          <a:lstStyle/>
          <a:p>
            <a:r>
              <a:rPr lang="en-US" dirty="0" smtClean="0"/>
              <a:t>Our work is driven by two beliefs</a:t>
            </a:r>
          </a:p>
          <a:p>
            <a:pPr lvl="1"/>
            <a:r>
              <a:rPr lang="en-US" dirty="0"/>
              <a:t>Effective intervention </a:t>
            </a:r>
            <a:r>
              <a:rPr lang="en-US" dirty="0" smtClean="0"/>
              <a:t>will require reasoning </a:t>
            </a:r>
            <a:r>
              <a:rPr lang="en-US" dirty="0"/>
              <a:t>about the economic/social structure of our adversaries </a:t>
            </a:r>
          </a:p>
          <a:p>
            <a:pPr lvl="1"/>
            <a:r>
              <a:rPr lang="en-US" dirty="0" smtClean="0"/>
              <a:t>This reasoning should be informed by empirical measurement data and fieldwork</a:t>
            </a:r>
          </a:p>
          <a:p>
            <a:r>
              <a:rPr lang="en-US" dirty="0" smtClean="0"/>
              <a:t>This research agenda is both </a:t>
            </a:r>
            <a:r>
              <a:rPr lang="en-US" b="1" dirty="0" smtClean="0">
                <a:solidFill>
                  <a:srgbClr val="008000"/>
                </a:solidFill>
              </a:rPr>
              <a:t>achievable</a:t>
            </a:r>
            <a:r>
              <a:rPr lang="en-US" dirty="0" smtClean="0"/>
              <a:t> and has the opportunity for major </a:t>
            </a:r>
            <a:r>
              <a:rPr lang="en-US" b="1" dirty="0" smtClean="0">
                <a:solidFill>
                  <a:srgbClr val="008000"/>
                </a:solidFill>
              </a:rPr>
              <a:t>impact </a:t>
            </a:r>
            <a:br>
              <a:rPr lang="en-US" b="1" dirty="0" smtClean="0">
                <a:solidFill>
                  <a:srgbClr val="008000"/>
                </a:solidFill>
              </a:rPr>
            </a:br>
            <a:r>
              <a:rPr lang="en-US" dirty="0" smtClean="0"/>
              <a:t>(both for research and the real world)</a:t>
            </a:r>
            <a:endParaRPr lang="en-US" b="1" dirty="0" smtClean="0">
              <a:solidFill>
                <a:srgbClr val="008000"/>
              </a:solidFill>
            </a:endParaRPr>
          </a:p>
          <a:p>
            <a:pPr lvl="1"/>
            <a:endParaRPr lang="en-US" dirty="0" smtClean="0"/>
          </a:p>
        </p:txBody>
      </p:sp>
    </p:spTree>
    <p:extLst>
      <p:ext uri="{BB962C8B-B14F-4D97-AF65-F5344CB8AC3E}">
        <p14:creationId xmlns:p14="http://schemas.microsoft.com/office/powerpoint/2010/main" val="142179746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30076</TotalTime>
  <Words>1199</Words>
  <Application>Microsoft Macintosh PowerPoint</Application>
  <PresentationFormat>On-screen Show (4:3)</PresentationFormat>
  <Paragraphs>140</Paragraphs>
  <Slides>17</Slides>
  <Notes>11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Module</vt:lpstr>
      <vt:lpstr>Frontier: Beyond Technical Security: Developing an Empirical Basis for Socio-Economic Perspectives  Presented by Jeremy Epstein National Science Foundation  Research by Stefan Savage, Geoffrey M. Voelker, James Fowler, Alex Snoeren,  Lawrence Saul, Kirill Levchenko, Erin Kenneally University of California, San Diego  Vern Paxson, Mark Allman, Chris Grier, Chris Hoofnagle, Dan Klein,  Christian Kreibich, Deirdre Mulligan, Nicholas Weaver International Computer Sciences Institute  Damon McCoy George Mason University</vt:lpstr>
      <vt:lpstr>Stefan’s comment</vt:lpstr>
      <vt:lpstr>Stefan’s Comment (cont)</vt:lpstr>
      <vt:lpstr>A decade of  computer security research</vt:lpstr>
      <vt:lpstr>State of the practice in security</vt:lpstr>
      <vt:lpstr>Why?  structural asymmetries</vt:lpstr>
      <vt:lpstr>What to do? </vt:lpstr>
      <vt:lpstr>What to do? </vt:lpstr>
      <vt:lpstr>What to do? </vt:lpstr>
      <vt:lpstr>Claim: we need to also consider non-technical issues</vt:lpstr>
      <vt:lpstr>Why?  Economic transformation</vt:lpstr>
      <vt:lpstr>Elements of the Internet  “underground economy”</vt:lpstr>
      <vt:lpstr>Motivation</vt:lpstr>
      <vt:lpstr>Why an empirical focus?</vt:lpstr>
      <vt:lpstr>The Work Plan</vt:lpstr>
      <vt:lpstr>The Work Plan (2)</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Re:CAPTCHAs-Understanding CAPTCHA-Solving Services in an Economic Context</dc:title>
  <dc:creator>Azuma</dc:creator>
  <cp:lastModifiedBy>Jeremy Epstein</cp:lastModifiedBy>
  <cp:revision>766</cp:revision>
  <cp:lastPrinted>2012-01-13T23:23:06Z</cp:lastPrinted>
  <dcterms:created xsi:type="dcterms:W3CDTF">2010-07-26T00:59:33Z</dcterms:created>
  <dcterms:modified xsi:type="dcterms:W3CDTF">2012-11-29T03:23:56Z</dcterms:modified>
</cp:coreProperties>
</file>