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8" r:id="rId1"/>
  </p:sldMasterIdLst>
  <p:notesMasterIdLst>
    <p:notesMasterId r:id="rId35"/>
  </p:notesMasterIdLst>
  <p:sldIdLst>
    <p:sldId id="262" r:id="rId2"/>
    <p:sldId id="265" r:id="rId3"/>
    <p:sldId id="264" r:id="rId4"/>
    <p:sldId id="263" r:id="rId5"/>
    <p:sldId id="261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3" r:id="rId20"/>
    <p:sldId id="280" r:id="rId21"/>
    <p:sldId id="281" r:id="rId22"/>
    <p:sldId id="282" r:id="rId23"/>
    <p:sldId id="289" r:id="rId24"/>
    <p:sldId id="279" r:id="rId25"/>
    <p:sldId id="285" r:id="rId26"/>
    <p:sldId id="286" r:id="rId27"/>
    <p:sldId id="288" r:id="rId28"/>
    <p:sldId id="290" r:id="rId29"/>
    <p:sldId id="291" r:id="rId30"/>
    <p:sldId id="292" r:id="rId31"/>
    <p:sldId id="293" r:id="rId32"/>
    <p:sldId id="287" r:id="rId33"/>
    <p:sldId id="284" r:id="rId34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3D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48" y="-10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9920B-0441-334A-B7E2-96799A391AFD}" type="datetimeFigureOut">
              <a:rPr lang="en-US" smtClean="0"/>
              <a:t>4/26/15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0EB60-09FE-A642-ABB1-AE0F25D1D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4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15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12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371601"/>
            <a:ext cx="10462075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505200"/>
            <a:ext cx="8532178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162" y="3398520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2362201"/>
            <a:ext cx="10360501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4626865"/>
            <a:ext cx="10360501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106" y="4599432"/>
            <a:ext cx="104620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73352"/>
            <a:ext cx="5383398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8189" y="1676400"/>
            <a:ext cx="5241195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189" y="2438400"/>
            <a:ext cx="52411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0362" y="4045691"/>
            <a:ext cx="4709160" cy="105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080"/>
            <a:ext cx="2852185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1368" y="792080"/>
            <a:ext cx="7618016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3" y="2130553"/>
            <a:ext cx="2852185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1188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792480"/>
            <a:ext cx="2856163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0487" y="838201"/>
            <a:ext cx="787047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1" y="2133600"/>
            <a:ext cx="2852185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600"/>
            <a:ext cx="2742486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609600"/>
            <a:ext cx="802431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888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533400"/>
            <a:ext cx="10969943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0"/>
            <a:ext cx="10969943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88825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18288"/>
            <a:ext cx="3859795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7E52C1C-E3C5-C24C-9D29-47BA931143B0}" type="datetimeFigureOut">
              <a:rPr lang="en-US" smtClean="0"/>
              <a:t>4/26/15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0810" y="18288"/>
            <a:ext cx="5484971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57354" y="18288"/>
            <a:ext cx="142203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3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Relationship Id="rId3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jpeg"/><Relationship Id="rId20" Type="http://schemas.openxmlformats.org/officeDocument/2006/relationships/image" Target="../media/image65.jpeg"/><Relationship Id="rId21" Type="http://schemas.openxmlformats.org/officeDocument/2006/relationships/image" Target="../media/image66.jpeg"/><Relationship Id="rId22" Type="http://schemas.openxmlformats.org/officeDocument/2006/relationships/image" Target="../media/image67.jpeg"/><Relationship Id="rId23" Type="http://schemas.openxmlformats.org/officeDocument/2006/relationships/image" Target="../media/image68.jpeg"/><Relationship Id="rId24" Type="http://schemas.openxmlformats.org/officeDocument/2006/relationships/image" Target="../media/image69.jpeg"/><Relationship Id="rId25" Type="http://schemas.openxmlformats.org/officeDocument/2006/relationships/image" Target="../media/image70.jpeg"/><Relationship Id="rId26" Type="http://schemas.openxmlformats.org/officeDocument/2006/relationships/image" Target="../media/image71.jpeg"/><Relationship Id="rId27" Type="http://schemas.openxmlformats.org/officeDocument/2006/relationships/image" Target="../media/image72.jpeg"/><Relationship Id="rId10" Type="http://schemas.openxmlformats.org/officeDocument/2006/relationships/image" Target="../media/image55.jpeg"/><Relationship Id="rId11" Type="http://schemas.openxmlformats.org/officeDocument/2006/relationships/image" Target="../media/image56.jpeg"/><Relationship Id="rId12" Type="http://schemas.openxmlformats.org/officeDocument/2006/relationships/image" Target="../media/image57.jpeg"/><Relationship Id="rId13" Type="http://schemas.openxmlformats.org/officeDocument/2006/relationships/image" Target="../media/image58.jpeg"/><Relationship Id="rId14" Type="http://schemas.openxmlformats.org/officeDocument/2006/relationships/image" Target="../media/image59.jpeg"/><Relationship Id="rId15" Type="http://schemas.openxmlformats.org/officeDocument/2006/relationships/image" Target="../media/image60.jpeg"/><Relationship Id="rId16" Type="http://schemas.openxmlformats.org/officeDocument/2006/relationships/image" Target="../media/image61.jpeg"/><Relationship Id="rId17" Type="http://schemas.openxmlformats.org/officeDocument/2006/relationships/image" Target="../media/image62.jpeg"/><Relationship Id="rId18" Type="http://schemas.openxmlformats.org/officeDocument/2006/relationships/image" Target="../media/image63.jpeg"/><Relationship Id="rId19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5" Type="http://schemas.openxmlformats.org/officeDocument/2006/relationships/image" Target="../media/image50.jpeg"/><Relationship Id="rId6" Type="http://schemas.openxmlformats.org/officeDocument/2006/relationships/image" Target="../media/image51.jpeg"/><Relationship Id="rId7" Type="http://schemas.openxmlformats.org/officeDocument/2006/relationships/image" Target="../media/image52.jpeg"/><Relationship Id="rId8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550" y="6470650"/>
            <a:ext cx="2108200" cy="139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162" y="862663"/>
            <a:ext cx="8572500" cy="542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3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79" y="6477000"/>
            <a:ext cx="3213100" cy="139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595" y="864649"/>
            <a:ext cx="9715500" cy="542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0010963" y="64861"/>
            <a:ext cx="2083436" cy="4743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0076833" y="233536"/>
            <a:ext cx="1815542" cy="158517"/>
            <a:chOff x="7084546" y="116302"/>
            <a:chExt cx="1938707" cy="2256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4546" y="116302"/>
              <a:ext cx="1723031" cy="22563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97618" y="116302"/>
              <a:ext cx="225635" cy="2256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179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085" y="6477000"/>
            <a:ext cx="4000500" cy="139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22" y="864650"/>
            <a:ext cx="9715500" cy="5422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 and SURE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4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03" y="867796"/>
            <a:ext cx="9906000" cy="5422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345" y="6484427"/>
            <a:ext cx="5146040" cy="1447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, SURE and Collaborators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4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97"/>
          <a:stretch/>
        </p:blipFill>
        <p:spPr>
          <a:xfrm>
            <a:off x="473477" y="875947"/>
            <a:ext cx="11241870" cy="54659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Security International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r>
              <a:rPr lang="en-US" sz="2400" dirty="0" smtClean="0">
                <a:solidFill>
                  <a:schemeClr val="bg1"/>
                </a:solidFill>
              </a:rPr>
              <a:t> and Collaborators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24" y="6489541"/>
            <a:ext cx="2062480" cy="14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2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Carnegie Melon University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25" y="6490969"/>
            <a:ext cx="1569720" cy="1447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808" y="869838"/>
            <a:ext cx="93345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Science of </a:t>
            </a:r>
            <a:r>
              <a:rPr lang="en-US" sz="2400" dirty="0" err="1" smtClean="0">
                <a:solidFill>
                  <a:schemeClr val="bg1"/>
                </a:solidFill>
              </a:rPr>
              <a:t>SecUre</a:t>
            </a:r>
            <a:r>
              <a:rPr lang="en-US" sz="2400" dirty="0" smtClean="0">
                <a:solidFill>
                  <a:schemeClr val="bg1"/>
                </a:solidFill>
              </a:rPr>
              <a:t> and </a:t>
            </a:r>
            <a:r>
              <a:rPr lang="en-US" sz="2400" dirty="0" err="1" smtClean="0">
                <a:solidFill>
                  <a:schemeClr val="bg1"/>
                </a:solidFill>
              </a:rPr>
              <a:t>REsilient</a:t>
            </a:r>
            <a:r>
              <a:rPr lang="en-US" sz="2400" dirty="0" smtClean="0">
                <a:solidFill>
                  <a:schemeClr val="bg1"/>
                </a:solidFill>
              </a:rPr>
              <a:t> CPS Project Locations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997" y="866966"/>
            <a:ext cx="9105900" cy="5422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25" y="6490969"/>
            <a:ext cx="594360" cy="14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University of Illinois at Urbana-Champaign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25" y="6490969"/>
            <a:ext cx="1569720" cy="14478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9800668" y="6223671"/>
            <a:ext cx="2083436" cy="4743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866538" y="6392346"/>
            <a:ext cx="1815542" cy="158517"/>
            <a:chOff x="7084546" y="116302"/>
            <a:chExt cx="1938707" cy="22563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84546" y="116302"/>
              <a:ext cx="1723031" cy="22563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97618" y="116302"/>
              <a:ext cx="225635" cy="225635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4183" y="878948"/>
            <a:ext cx="85725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2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University of Maryland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25" y="6490969"/>
            <a:ext cx="1569720" cy="1447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838" y="878948"/>
            <a:ext cx="89535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0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249536"/>
            <a:ext cx="1218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North Carolina State University </a:t>
            </a:r>
            <a:r>
              <a:rPr lang="en-US" sz="2400" dirty="0" err="1" smtClean="0">
                <a:solidFill>
                  <a:schemeClr val="bg1"/>
                </a:solidFill>
              </a:rPr>
              <a:t>Lablet</a:t>
            </a:r>
            <a:r>
              <a:rPr lang="en-US" sz="2400" dirty="0" smtClean="0">
                <a:solidFill>
                  <a:schemeClr val="bg1"/>
                </a:solidFill>
              </a:rPr>
              <a:t> &amp; Sub-</a:t>
            </a:r>
            <a:r>
              <a:rPr lang="en-US" sz="2400" dirty="0" err="1" smtClean="0">
                <a:solidFill>
                  <a:schemeClr val="bg1"/>
                </a:solidFill>
              </a:rPr>
              <a:t>Lablets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25" y="6490969"/>
            <a:ext cx="1569720" cy="1447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175" y="878948"/>
            <a:ext cx="8572500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4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26570" y="273492"/>
            <a:ext cx="43458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</a:rPr>
              <a:t>Get Your Profile Picture Taken Here!</a:t>
            </a:r>
            <a:endParaRPr lang="en-US" sz="7200" dirty="0">
              <a:solidFill>
                <a:schemeClr val="bg1"/>
              </a:solidFill>
            </a:endParaRPr>
          </a:p>
        </p:txBody>
      </p:sp>
      <p:pic>
        <p:nvPicPr>
          <p:cNvPr id="10" name="Picture 9" descr="Screen Shot 2015-04-09 at 2.44.59 P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1604" y="0"/>
            <a:ext cx="6387221" cy="68580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5714775" y="2468281"/>
            <a:ext cx="1211336" cy="107823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926111" y="2012919"/>
            <a:ext cx="1932326" cy="81475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25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71962" y="2633206"/>
            <a:ext cx="5926471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Dr. Laurie Williams, PI, focuses on software security, healthcare IT, agile software development practices and processes, software reliability, software testing and analysis and open source software development.</a:t>
            </a:r>
          </a:p>
        </p:txBody>
      </p:sp>
      <p:pic>
        <p:nvPicPr>
          <p:cNvPr id="3074" name="Picture 2" descr="brick4x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8668" y="466058"/>
            <a:ext cx="5546286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 descr="laurie_EB2b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2164" y="2762521"/>
            <a:ext cx="3385949" cy="38019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51" y="444556"/>
            <a:ext cx="1736969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9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09628" y="2676964"/>
            <a:ext cx="592721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Dr. Jonathan Katz, PI, studies cryptography, computer and network security, science of cybersecurity, and other </a:t>
            </a:r>
            <a:r>
              <a:rPr lang="en-US" sz="2800" dirty="0" smtClean="0"/>
              <a:t>subjects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pic>
        <p:nvPicPr>
          <p:cNvPr id="4098" name="Picture 2" descr="prim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4019" y="491994"/>
            <a:ext cx="558687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3" descr="jonathankatz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9191" y="2684169"/>
            <a:ext cx="3244869" cy="3934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51" y="450564"/>
            <a:ext cx="1736969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9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45028" y="2660961"/>
            <a:ext cx="611901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Dr. William </a:t>
            </a:r>
            <a:r>
              <a:rPr lang="en-US" sz="2800" dirty="0" err="1"/>
              <a:t>Scherlis</a:t>
            </a:r>
            <a:r>
              <a:rPr lang="en-US" sz="2800" dirty="0"/>
              <a:t>, PI, studies software assurance, software analysis, and assured safe concurrency. 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42572" y="432376"/>
            <a:ext cx="5137706" cy="83483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51" y="450564"/>
            <a:ext cx="1736969" cy="1371600"/>
          </a:xfrm>
          <a:prstGeom prst="rect">
            <a:avLst/>
          </a:prstGeom>
        </p:spPr>
      </p:pic>
      <p:pic>
        <p:nvPicPr>
          <p:cNvPr id="4" name="Picture 3" descr="Scherlis-2048b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67" y="2364575"/>
            <a:ext cx="3266216" cy="427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77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43269" y="2427768"/>
            <a:ext cx="59170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Dr. David </a:t>
            </a:r>
            <a:r>
              <a:rPr lang="en-US" sz="2800" dirty="0" err="1"/>
              <a:t>Nicol</a:t>
            </a:r>
            <a:r>
              <a:rPr lang="en-US" sz="2800" dirty="0"/>
              <a:t>, PI, researches high performance computing, simulation modeling and analysis, and </a:t>
            </a:r>
            <a:r>
              <a:rPr lang="en-US" sz="2800" dirty="0" smtClean="0"/>
              <a:t>security`</a:t>
            </a:r>
            <a:endParaRPr lang="en-US" sz="2800" dirty="0"/>
          </a:p>
        </p:txBody>
      </p:sp>
      <p:pic>
        <p:nvPicPr>
          <p:cNvPr id="2050" name="Picture 2" descr="Urbana-Champaign Logo, Bold Palette, Horizon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3165" y="617032"/>
            <a:ext cx="3870851" cy="64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3" descr="nicol-photo-0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7632" y="2379813"/>
            <a:ext cx="3018386" cy="39390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51" y="459029"/>
            <a:ext cx="1736969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9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84080" y="2583468"/>
            <a:ext cx="5914350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Dr. </a:t>
            </a:r>
            <a:r>
              <a:rPr lang="en-US" sz="2800" dirty="0" err="1" smtClean="0"/>
              <a:t>Xenofon</a:t>
            </a:r>
            <a:r>
              <a:rPr lang="en-US" sz="2800" dirty="0" smtClean="0"/>
              <a:t> </a:t>
            </a:r>
            <a:r>
              <a:rPr lang="en-US" sz="2800" dirty="0" err="1" smtClean="0"/>
              <a:t>Koutsoukos</a:t>
            </a:r>
            <a:r>
              <a:rPr lang="en-US" sz="2800" dirty="0" smtClean="0"/>
              <a:t> is the PI for </a:t>
            </a: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b="1" dirty="0"/>
              <a:t>System Science of </a:t>
            </a:r>
            <a:r>
              <a:rPr lang="en-US" sz="2800" b="1" dirty="0" err="1"/>
              <a:t>SecUrity</a:t>
            </a:r>
            <a:r>
              <a:rPr lang="en-US" sz="2800" b="1" dirty="0"/>
              <a:t> and </a:t>
            </a:r>
            <a:r>
              <a:rPr lang="en-US" sz="2800" b="1" dirty="0" err="1"/>
              <a:t>REsilience</a:t>
            </a:r>
            <a:r>
              <a:rPr lang="en-US" sz="2800" dirty="0"/>
              <a:t> </a:t>
            </a:r>
            <a:r>
              <a:rPr lang="en-US" sz="2800" dirty="0" smtClean="0"/>
              <a:t>(SURE) for the project, developing </a:t>
            </a:r>
            <a:r>
              <a:rPr lang="en-US" sz="2800" dirty="0"/>
              <a:t>foundations and tools for </a:t>
            </a:r>
            <a:r>
              <a:rPr lang="en-US" sz="2800" dirty="0" smtClean="0"/>
              <a:t>cyber-physical </a:t>
            </a:r>
            <a:r>
              <a:rPr lang="en-US" sz="2800" dirty="0"/>
              <a:t>systems (CPS) </a:t>
            </a:r>
            <a:r>
              <a:rPr lang="en-US" sz="2800" dirty="0" smtClean="0"/>
              <a:t>to maintain </a:t>
            </a:r>
            <a:r>
              <a:rPr lang="en-US" sz="2800" dirty="0"/>
              <a:t>essential system properties in the presence of adversaries. 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1085" y="496853"/>
            <a:ext cx="4666656" cy="1297914"/>
          </a:xfrm>
          <a:prstGeom prst="rect">
            <a:avLst/>
          </a:prstGeom>
        </p:spPr>
      </p:pic>
      <p:pic>
        <p:nvPicPr>
          <p:cNvPr id="5" name="Picture 4" descr="20130913SG02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2434" y="2626746"/>
            <a:ext cx="2903922" cy="38637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51" y="462545"/>
            <a:ext cx="1736969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5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3240" y="475401"/>
            <a:ext cx="2642236" cy="1828800"/>
          </a:xfrm>
          <a:prstGeom prst="rect">
            <a:avLst/>
          </a:prstGeom>
          <a:noFill/>
          <a:ln w="44450" cmpd="thinThick" algn="ctr">
            <a:solidFill>
              <a:srgbClr val="D5582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0136" y="2815337"/>
            <a:ext cx="9358384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Hot </a:t>
            </a:r>
            <a:r>
              <a:rPr lang="en-US" sz="2800" dirty="0" err="1"/>
              <a:t>SoS</a:t>
            </a:r>
            <a:r>
              <a:rPr lang="en-US" sz="2800" dirty="0"/>
              <a:t> is the premier Science of Security Community event. Co-sponsored by ACM, </a:t>
            </a:r>
            <a:r>
              <a:rPr lang="en-US" sz="2800" dirty="0" err="1"/>
              <a:t>HotSoS</a:t>
            </a:r>
            <a:r>
              <a:rPr lang="en-US" sz="2800" dirty="0"/>
              <a:t> aims to address the fundamental problems of security in a principled manner. The annual event brings together a diverse community of researchers, government, and industry participants who seek a comprehensive and methodical approach to identifying </a:t>
            </a:r>
            <a:r>
              <a:rPr lang="en-US" sz="2800" dirty="0" smtClean="0"/>
              <a:t>removing </a:t>
            </a:r>
            <a:r>
              <a:rPr lang="en-US" sz="2800" dirty="0"/>
              <a:t>threats to security</a:t>
            </a:r>
            <a:r>
              <a:rPr lang="en-US" sz="2800" dirty="0" smtClean="0"/>
              <a:t>.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51" y="462544"/>
            <a:ext cx="1736969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6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9388" y="64810"/>
            <a:ext cx="10512862" cy="1325563"/>
          </a:xfrm>
        </p:spPr>
        <p:txBody>
          <a:bodyPr/>
          <a:lstStyle/>
          <a:p>
            <a:pPr algn="ctr"/>
            <a:r>
              <a:rPr lang="en-US" b="1" dirty="0"/>
              <a:t>5 “Hard </a:t>
            </a:r>
            <a:r>
              <a:rPr lang="en-US" b="1" dirty="0" smtClean="0"/>
              <a:t>Problems” </a:t>
            </a:r>
            <a:r>
              <a:rPr lang="en-US" b="1" dirty="0"/>
              <a:t>in </a:t>
            </a:r>
            <a:r>
              <a:rPr lang="en-US" b="1" dirty="0" err="1" smtClean="0"/>
              <a:t>SoS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7982" y="1713052"/>
            <a:ext cx="10918140" cy="4351338"/>
          </a:xfrm>
        </p:spPr>
        <p:txBody>
          <a:bodyPr>
            <a:noAutofit/>
          </a:bodyPr>
          <a:lstStyle/>
          <a:p>
            <a:r>
              <a:rPr lang="en-US" b="1" i="1" dirty="0">
                <a:solidFill>
                  <a:schemeClr val="tx2"/>
                </a:solidFill>
              </a:rPr>
              <a:t>Scalability and </a:t>
            </a:r>
            <a:r>
              <a:rPr lang="en-US" b="1" i="1" dirty="0" err="1">
                <a:solidFill>
                  <a:schemeClr val="tx2"/>
                </a:solidFill>
              </a:rPr>
              <a:t>Composability</a:t>
            </a:r>
            <a:r>
              <a:rPr lang="en-US" dirty="0"/>
              <a:t>: Constructing secure systems with known security properties from components with known security </a:t>
            </a:r>
            <a:r>
              <a:rPr lang="en-US" dirty="0" smtClean="0"/>
              <a:t>properties</a:t>
            </a:r>
            <a:endParaRPr lang="en-US" dirty="0"/>
          </a:p>
          <a:p>
            <a:r>
              <a:rPr lang="en-US" b="1" u="sng" dirty="0">
                <a:solidFill>
                  <a:srgbClr val="D2533C"/>
                </a:solidFill>
              </a:rPr>
              <a:t>Policy-Governed Secure Collaboration</a:t>
            </a:r>
            <a:r>
              <a:rPr lang="en-US" dirty="0"/>
              <a:t>: Methods for handling data with differing usage needs and among users in different </a:t>
            </a:r>
            <a:r>
              <a:rPr lang="en-US" dirty="0" smtClean="0"/>
              <a:t>domains</a:t>
            </a:r>
            <a:endParaRPr lang="en-US" dirty="0"/>
          </a:p>
          <a:p>
            <a:r>
              <a:rPr lang="en-US" b="1" u="sng" dirty="0">
                <a:solidFill>
                  <a:srgbClr val="D2533C"/>
                </a:solidFill>
              </a:rPr>
              <a:t>Security-Metrics-Driven Evaluation, Design, Development, and Deployment</a:t>
            </a:r>
            <a:r>
              <a:rPr lang="en-US" dirty="0"/>
              <a:t>:  Security metrics and models able to predict or confirm if a system preserves its security </a:t>
            </a:r>
            <a:r>
              <a:rPr lang="en-US" dirty="0" smtClean="0"/>
              <a:t>properties</a:t>
            </a:r>
            <a:endParaRPr lang="en-US" dirty="0"/>
          </a:p>
          <a:p>
            <a:r>
              <a:rPr lang="en-US" b="1" u="sng" dirty="0">
                <a:solidFill>
                  <a:srgbClr val="D2533C"/>
                </a:solidFill>
              </a:rPr>
              <a:t>Resilient Architectures</a:t>
            </a:r>
            <a:r>
              <a:rPr lang="en-US" dirty="0"/>
              <a:t>: System architectures that deliver required service despite compromised </a:t>
            </a:r>
            <a:r>
              <a:rPr lang="en-US" dirty="0" smtClean="0"/>
              <a:t>components </a:t>
            </a:r>
            <a:endParaRPr lang="en-US" dirty="0"/>
          </a:p>
          <a:p>
            <a:r>
              <a:rPr lang="en-US" b="1" u="sng" dirty="0">
                <a:solidFill>
                  <a:srgbClr val="D2533C"/>
                </a:solidFill>
              </a:rPr>
              <a:t>Understanding and Accounting for Human Behavior</a:t>
            </a:r>
            <a:r>
              <a:rPr lang="en-US" dirty="0"/>
              <a:t>:  Models to design, model, and analyze behavioral security </a:t>
            </a:r>
            <a:r>
              <a:rPr lang="en-US" dirty="0" smtClean="0"/>
              <a:t>properties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24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846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8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1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849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8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9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49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8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496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800" y="0"/>
            <a:ext cx="9968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5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497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276" y="-63570"/>
            <a:ext cx="10405236" cy="692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1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848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8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1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85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627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6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51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237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4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51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8711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1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53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753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54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592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8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54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793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5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54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633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2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853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155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7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IMG_8478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9101" y="4343127"/>
            <a:ext cx="2390007" cy="2489506"/>
          </a:xfrm>
          <a:prstGeom prst="rect">
            <a:avLst/>
          </a:prstGeom>
        </p:spPr>
      </p:pic>
      <p:pic>
        <p:nvPicPr>
          <p:cNvPr id="8" name="Picture 7" descr="IMG_8474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2413640" cy="2468174"/>
          </a:xfrm>
          <a:prstGeom prst="rect">
            <a:avLst/>
          </a:prstGeom>
        </p:spPr>
      </p:pic>
      <p:pic>
        <p:nvPicPr>
          <p:cNvPr id="6" name="Picture 5" descr="IMG_8418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2539" y="1848971"/>
            <a:ext cx="2064262" cy="1892542"/>
          </a:xfrm>
          <a:prstGeom prst="rect">
            <a:avLst/>
          </a:prstGeom>
        </p:spPr>
      </p:pic>
      <p:pic>
        <p:nvPicPr>
          <p:cNvPr id="2" name="Picture 1" descr="IMG_8456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02"/>
          <a:stretch/>
        </p:blipFill>
        <p:spPr>
          <a:xfrm>
            <a:off x="-38956" y="4549359"/>
            <a:ext cx="2228589" cy="2292056"/>
          </a:xfrm>
          <a:prstGeom prst="rect">
            <a:avLst/>
          </a:prstGeom>
        </p:spPr>
      </p:pic>
      <p:pic>
        <p:nvPicPr>
          <p:cNvPr id="18" name="Picture 17" descr="IMG_8416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28109" y="28717"/>
            <a:ext cx="1960716" cy="1820254"/>
          </a:xfrm>
          <a:prstGeom prst="rect">
            <a:avLst/>
          </a:prstGeom>
        </p:spPr>
      </p:pic>
      <p:pic>
        <p:nvPicPr>
          <p:cNvPr id="20" name="Picture 19" descr="IMG_8481.JP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9108" y="5309330"/>
            <a:ext cx="1429717" cy="1548670"/>
          </a:xfrm>
          <a:prstGeom prst="rect">
            <a:avLst/>
          </a:prstGeom>
        </p:spPr>
      </p:pic>
      <p:pic>
        <p:nvPicPr>
          <p:cNvPr id="17" name="Picture 16" descr="IMG_8428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9025" y="28717"/>
            <a:ext cx="1871289" cy="1798051"/>
          </a:xfrm>
          <a:prstGeom prst="rect">
            <a:avLst/>
          </a:prstGeom>
        </p:spPr>
      </p:pic>
      <p:pic>
        <p:nvPicPr>
          <p:cNvPr id="16" name="Picture 15" descr="IMG_8431.JP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7777" y="3829749"/>
            <a:ext cx="2187394" cy="1921446"/>
          </a:xfrm>
          <a:prstGeom prst="rect">
            <a:avLst/>
          </a:prstGeom>
        </p:spPr>
      </p:pic>
      <p:pic>
        <p:nvPicPr>
          <p:cNvPr id="13" name="Picture 12" descr="IMG_8441.JP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28080" y="2557954"/>
            <a:ext cx="1775143" cy="1855856"/>
          </a:xfrm>
          <a:prstGeom prst="rect">
            <a:avLst/>
          </a:prstGeom>
        </p:spPr>
      </p:pic>
      <p:pic>
        <p:nvPicPr>
          <p:cNvPr id="5" name="Picture 4" descr="IMG_8462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5792" y="1773720"/>
            <a:ext cx="2321148" cy="2444705"/>
          </a:xfrm>
          <a:prstGeom prst="rect">
            <a:avLst/>
          </a:prstGeom>
        </p:spPr>
      </p:pic>
      <p:pic>
        <p:nvPicPr>
          <p:cNvPr id="21" name="Picture 20" descr="IMG_8487.JP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6940" y="1773392"/>
            <a:ext cx="1994839" cy="2091693"/>
          </a:xfrm>
          <a:prstGeom prst="rect">
            <a:avLst/>
          </a:prstGeom>
        </p:spPr>
      </p:pic>
      <p:pic>
        <p:nvPicPr>
          <p:cNvPr id="14" name="Picture 13" descr="IMG_8438.JPG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1395" y="5108677"/>
            <a:ext cx="2006281" cy="1759902"/>
          </a:xfrm>
          <a:prstGeom prst="rect">
            <a:avLst/>
          </a:prstGeom>
        </p:spPr>
      </p:pic>
      <p:pic>
        <p:nvPicPr>
          <p:cNvPr id="26" name="Picture 25" descr="IMG_8411.JPG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1415" y="5445998"/>
            <a:ext cx="1395386" cy="1422581"/>
          </a:xfrm>
          <a:prstGeom prst="rect">
            <a:avLst/>
          </a:prstGeom>
        </p:spPr>
      </p:pic>
      <p:pic>
        <p:nvPicPr>
          <p:cNvPr id="24" name="Picture 23" descr="IMG_8503.JPG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7676" y="3689876"/>
            <a:ext cx="2239125" cy="1718965"/>
          </a:xfrm>
          <a:prstGeom prst="rect">
            <a:avLst/>
          </a:prstGeom>
        </p:spPr>
      </p:pic>
      <p:pic>
        <p:nvPicPr>
          <p:cNvPr id="11" name="Picture 10" descr="IMG_8453.JPG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88696" y="3583235"/>
            <a:ext cx="1500129" cy="1726095"/>
          </a:xfrm>
          <a:prstGeom prst="rect">
            <a:avLst/>
          </a:prstGeom>
        </p:spPr>
      </p:pic>
      <p:pic>
        <p:nvPicPr>
          <p:cNvPr id="15" name="Picture 14" descr="IMG_8434.JPG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73942"/>
            <a:ext cx="2189633" cy="2099381"/>
          </a:xfrm>
          <a:prstGeom prst="rect">
            <a:avLst/>
          </a:prstGeom>
        </p:spPr>
      </p:pic>
      <p:pic>
        <p:nvPicPr>
          <p:cNvPr id="27" name="Picture 26" descr="IMG_8413.JPG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4491" y="1982741"/>
            <a:ext cx="1122195" cy="1416123"/>
          </a:xfrm>
          <a:prstGeom prst="rect">
            <a:avLst/>
          </a:prstGeom>
        </p:spPr>
      </p:pic>
      <p:pic>
        <p:nvPicPr>
          <p:cNvPr id="4" name="Picture 3" descr="IMG_8450.JPG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055589" y="1"/>
            <a:ext cx="2773454" cy="1826767"/>
          </a:xfrm>
          <a:prstGeom prst="rect">
            <a:avLst/>
          </a:prstGeom>
        </p:spPr>
      </p:pic>
      <p:pic>
        <p:nvPicPr>
          <p:cNvPr id="10" name="Picture 9" descr="IMG_8445.JPG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5675" y="0"/>
            <a:ext cx="1883350" cy="1826767"/>
          </a:xfrm>
          <a:prstGeom prst="rect">
            <a:avLst/>
          </a:prstGeom>
        </p:spPr>
      </p:pic>
      <p:pic>
        <p:nvPicPr>
          <p:cNvPr id="25" name="Picture 24" descr="IMG_8507.JPG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16523" y="3471883"/>
            <a:ext cx="1578538" cy="1837447"/>
          </a:xfrm>
          <a:prstGeom prst="rect">
            <a:avLst/>
          </a:prstGeom>
        </p:spPr>
      </p:pic>
      <p:pic>
        <p:nvPicPr>
          <p:cNvPr id="12" name="Picture 11" descr="IMG_8444.JPG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5061" y="3865085"/>
            <a:ext cx="1724789" cy="1644966"/>
          </a:xfrm>
          <a:prstGeom prst="rect">
            <a:avLst/>
          </a:prstGeom>
        </p:spPr>
      </p:pic>
      <p:pic>
        <p:nvPicPr>
          <p:cNvPr id="28" name="Picture 27" descr="IMG_8513.JPG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2647" y="5251277"/>
            <a:ext cx="1168884" cy="1617302"/>
          </a:xfrm>
          <a:prstGeom prst="rect">
            <a:avLst/>
          </a:prstGeom>
        </p:spPr>
      </p:pic>
      <p:pic>
        <p:nvPicPr>
          <p:cNvPr id="9" name="Picture 8" descr="IMG_8475.JPG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6659" y="5181600"/>
            <a:ext cx="2214736" cy="1651034"/>
          </a:xfrm>
          <a:prstGeom prst="rect">
            <a:avLst/>
          </a:prstGeom>
        </p:spPr>
      </p:pic>
      <p:pic>
        <p:nvPicPr>
          <p:cNvPr id="29" name="Picture 28" descr="IMG_8523.JPG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6792" y="1773392"/>
            <a:ext cx="2212034" cy="1803951"/>
          </a:xfrm>
          <a:prstGeom prst="rect">
            <a:avLst/>
          </a:prstGeom>
        </p:spPr>
      </p:pic>
      <p:pic>
        <p:nvPicPr>
          <p:cNvPr id="7" name="Picture 6" descr="IMG_8459.JPG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8369102" y="0"/>
            <a:ext cx="1834122" cy="255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5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xmlns:p14="http://schemas.microsoft.com/office/powerpoint/2010/main" spd="med" advTm="10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788</TotalTime>
  <Words>377</Words>
  <Application>Microsoft Macintosh PowerPoint</Application>
  <PresentationFormat>Custom</PresentationFormat>
  <Paragraphs>25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Clarity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 “Hard Problems” in SoS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Amy Karns</cp:lastModifiedBy>
  <cp:revision>92</cp:revision>
  <dcterms:created xsi:type="dcterms:W3CDTF">2014-11-19T15:57:16Z</dcterms:created>
  <dcterms:modified xsi:type="dcterms:W3CDTF">2015-04-26T20:28:29Z</dcterms:modified>
</cp:coreProperties>
</file>