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5"/>
  </p:notesMasterIdLst>
  <p:handoutMasterIdLst>
    <p:handoutMasterId r:id="rId36"/>
  </p:handoutMasterIdLst>
  <p:sldIdLst>
    <p:sldId id="257" r:id="rId3"/>
    <p:sldId id="275" r:id="rId4"/>
    <p:sldId id="258" r:id="rId5"/>
    <p:sldId id="276" r:id="rId6"/>
    <p:sldId id="259" r:id="rId7"/>
    <p:sldId id="260" r:id="rId8"/>
    <p:sldId id="278" r:id="rId9"/>
    <p:sldId id="261" r:id="rId10"/>
    <p:sldId id="262" r:id="rId11"/>
    <p:sldId id="264" r:id="rId12"/>
    <p:sldId id="265" r:id="rId13"/>
    <p:sldId id="289" r:id="rId14"/>
    <p:sldId id="290" r:id="rId15"/>
    <p:sldId id="280" r:id="rId16"/>
    <p:sldId id="269" r:id="rId17"/>
    <p:sldId id="283" r:id="rId18"/>
    <p:sldId id="277" r:id="rId19"/>
    <p:sldId id="282" r:id="rId20"/>
    <p:sldId id="279" r:id="rId21"/>
    <p:sldId id="263" r:id="rId22"/>
    <p:sldId id="285" r:id="rId23"/>
    <p:sldId id="284" r:id="rId24"/>
    <p:sldId id="286" r:id="rId25"/>
    <p:sldId id="287" r:id="rId26"/>
    <p:sldId id="288" r:id="rId27"/>
    <p:sldId id="270" r:id="rId28"/>
    <p:sldId id="271" r:id="rId29"/>
    <p:sldId id="291" r:id="rId30"/>
    <p:sldId id="272" r:id="rId31"/>
    <p:sldId id="274" r:id="rId32"/>
    <p:sldId id="268" r:id="rId33"/>
    <p:sldId id="281" r:id="rId3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86102" autoAdjust="0"/>
  </p:normalViewPr>
  <p:slideViewPr>
    <p:cSldViewPr>
      <p:cViewPr varScale="1">
        <p:scale>
          <a:sx n="107" d="100"/>
          <a:sy n="107" d="100"/>
        </p:scale>
        <p:origin x="-102" y="-24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pPr/>
              <a:t>4/29/2015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pPr/>
              <a:t>4/29/2015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366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mid to late 2000s, cybersecurity experts were having discussions and workshops on moving the practices of cybersecurity from art to a scientific discipline.  This was needed to parlay the ever increasing 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7701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Committee:</a:t>
            </a: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Whitfield </a:t>
            </a:r>
            <a:r>
              <a:rPr lang="en-US" sz="16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Diffie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Cybersecurity Advisor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Dan Geer, In-Q-Tel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John McLean, Naval Research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Prof. Angela </a:t>
            </a:r>
            <a:r>
              <a:rPr lang="en-US" sz="16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Sasse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University College London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Prof. Fred Schneider, Cornell University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Mr. Phil </a:t>
            </a:r>
            <a:r>
              <a:rPr lang="en-US" sz="16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Venables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Goldman Sachs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Prof. David Wagner, University California at Berkeley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Jeannette Wing, Microsoft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269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084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748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9667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9588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676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61633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5764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9538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152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7247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1813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2343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4/29/2015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s-vo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Engaging the Academic Community to Build a </a:t>
            </a:r>
            <a:br>
              <a:rPr lang="en-US" dirty="0" smtClean="0"/>
            </a:br>
            <a:r>
              <a:rPr lang="en-US" dirty="0" smtClean="0"/>
              <a:t>Science of Security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Adam Tagert, Ph.D.</a:t>
            </a:r>
          </a:p>
          <a:p>
            <a:r>
              <a:rPr lang="en-US" dirty="0" smtClean="0"/>
              <a:t>National Security Agency</a:t>
            </a:r>
          </a:p>
          <a:p>
            <a:r>
              <a:rPr lang="en-US" dirty="0" smtClean="0"/>
              <a:t>Research Directorate</a:t>
            </a:r>
          </a:p>
          <a:p>
            <a:r>
              <a:rPr lang="en-US" dirty="0" smtClean="0"/>
              <a:t>Science of Security</a:t>
            </a:r>
          </a:p>
          <a:p>
            <a:r>
              <a:rPr lang="en-US" dirty="0" smtClean="0"/>
              <a:t>Adam.c.tagert.civ@mail.mil</a:t>
            </a:r>
            <a:endParaRPr lang="en-US" dirty="0"/>
          </a:p>
        </p:txBody>
      </p:sp>
      <p:pic>
        <p:nvPicPr>
          <p:cNvPr id="4" name="Picture 1" descr="S:\SoS\SoS Logos\SoS_VO_Logos\Gold_SoS_LogoSoSVO_black_wording.png"/>
          <p:cNvPicPr>
            <a:picLocks noChangeAspect="1" noChangeArrowheads="1"/>
          </p:cNvPicPr>
          <p:nvPr/>
        </p:nvPicPr>
        <p:blipFill>
          <a:blip r:embed="rId2" cstate="print"/>
          <a:srcRect b="13636"/>
          <a:stretch>
            <a:fillRect/>
          </a:stretch>
        </p:blipFill>
        <p:spPr bwMode="auto">
          <a:xfrm>
            <a:off x="7389812" y="2590800"/>
            <a:ext cx="3810000" cy="2737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22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</a:t>
            </a:r>
            <a:r>
              <a:rPr lang="en-US" dirty="0"/>
              <a:t>cience of </a:t>
            </a:r>
            <a:r>
              <a:rPr lang="en-US" dirty="0" err="1"/>
              <a:t>Sec</a:t>
            </a:r>
            <a:r>
              <a:rPr lang="en-US" b="1" dirty="0" err="1"/>
              <a:t>U</a:t>
            </a:r>
            <a:r>
              <a:rPr lang="en-US" dirty="0" err="1"/>
              <a:t>re</a:t>
            </a:r>
            <a:r>
              <a:rPr lang="en-US" dirty="0"/>
              <a:t> and </a:t>
            </a:r>
            <a:r>
              <a:rPr lang="en-US" b="1" dirty="0" err="1"/>
              <a:t>RE</a:t>
            </a:r>
            <a:r>
              <a:rPr lang="en-US" dirty="0" err="1"/>
              <a:t>silient</a:t>
            </a:r>
            <a:r>
              <a:rPr lang="en-US" dirty="0"/>
              <a:t> Cyber-Physical Systems (SURE)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Research</a:t>
            </a:r>
          </a:p>
          <a:p>
            <a:r>
              <a:rPr lang="en-US" dirty="0" smtClean="0"/>
              <a:t>Foundational Research on Cyber Physical Systems – Internet of Things</a:t>
            </a:r>
          </a:p>
          <a:p>
            <a:r>
              <a:rPr lang="en-US" dirty="0" smtClean="0"/>
              <a:t>About $1 million / year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64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Hard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Measure for Progress</a:t>
            </a:r>
          </a:p>
          <a:p>
            <a:r>
              <a:rPr lang="en-US" dirty="0" smtClean="0"/>
              <a:t>Developed by </a:t>
            </a:r>
            <a:r>
              <a:rPr lang="en-US" dirty="0" err="1" smtClean="0"/>
              <a:t>lablet</a:t>
            </a:r>
            <a:r>
              <a:rPr lang="en-US" dirty="0" smtClean="0"/>
              <a:t> PIs</a:t>
            </a:r>
          </a:p>
          <a:p>
            <a:r>
              <a:rPr lang="en-US" dirty="0" smtClean="0"/>
              <a:t>Not all inclusive</a:t>
            </a:r>
          </a:p>
          <a:p>
            <a:r>
              <a:rPr lang="en-US" dirty="0" smtClean="0"/>
              <a:t>Needed for improving cybersecurity situation</a:t>
            </a:r>
          </a:p>
          <a:p>
            <a:r>
              <a:rPr lang="en-US" dirty="0" smtClean="0"/>
              <a:t>Resilient Architectures; Scalability and Composability; Secure Collaboration; Metrics; Human 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01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Highlights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Resilient Architectures</a:t>
            </a:r>
          </a:p>
          <a:p>
            <a:pPr lvl="1"/>
            <a:r>
              <a:rPr lang="en-US" dirty="0" smtClean="0"/>
              <a:t>Power Grid (UIUC)</a:t>
            </a:r>
          </a:p>
          <a:p>
            <a:r>
              <a:rPr lang="en-US" dirty="0" smtClean="0"/>
              <a:t>Scalability and </a:t>
            </a:r>
            <a:r>
              <a:rPr lang="en-US" dirty="0" err="1" smtClean="0"/>
              <a:t>Composability</a:t>
            </a:r>
            <a:endParaRPr lang="en-US" dirty="0" smtClean="0"/>
          </a:p>
          <a:p>
            <a:pPr lvl="1"/>
            <a:r>
              <a:rPr lang="en-US" dirty="0" smtClean="0"/>
              <a:t>WYVERN (CMU)</a:t>
            </a:r>
          </a:p>
          <a:p>
            <a:r>
              <a:rPr lang="en-US" dirty="0" smtClean="0"/>
              <a:t>Human Behavior</a:t>
            </a:r>
          </a:p>
          <a:p>
            <a:pPr lvl="1"/>
            <a:r>
              <a:rPr lang="en-US" dirty="0" smtClean="0"/>
              <a:t>Model of Human Circumvention (UIUC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Highlights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Secure Collaboration</a:t>
            </a:r>
          </a:p>
          <a:p>
            <a:pPr lvl="1"/>
            <a:r>
              <a:rPr lang="en-US" dirty="0" smtClean="0"/>
              <a:t>E-voting Protocol (UMD)</a:t>
            </a:r>
          </a:p>
          <a:p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Attack Surface and Defense-in-Depth Metrics </a:t>
            </a:r>
            <a:r>
              <a:rPr lang="en-US" dirty="0" smtClean="0"/>
              <a:t>(NCSU)</a:t>
            </a:r>
          </a:p>
          <a:p>
            <a:r>
              <a:rPr lang="en-US" dirty="0" smtClean="0"/>
              <a:t>CPS</a:t>
            </a:r>
          </a:p>
          <a:p>
            <a:pPr lvl="1"/>
            <a:r>
              <a:rPr lang="en-US" dirty="0" smtClean="0"/>
              <a:t>Cube Sat Command &amp; Control (Vanderbilt)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Rigorous Research Methods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Scientific Cybersecurity Paper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 and Recognize the best cybersecurity paper</a:t>
            </a:r>
          </a:p>
          <a:p>
            <a:r>
              <a:rPr lang="en-US" dirty="0" smtClean="0"/>
              <a:t>Purpose: to hold up the best example of scientific work as an example</a:t>
            </a:r>
          </a:p>
          <a:p>
            <a:r>
              <a:rPr lang="en-US" dirty="0" smtClean="0"/>
              <a:t>Papers are Reviewed by Panel of Distinguished Experts</a:t>
            </a:r>
          </a:p>
          <a:p>
            <a:pPr lvl="1"/>
            <a:r>
              <a:rPr lang="en-US" dirty="0" smtClean="0"/>
              <a:t>Findings sent to RD Director for Selection</a:t>
            </a:r>
          </a:p>
          <a:p>
            <a:r>
              <a:rPr lang="en-US" dirty="0" smtClean="0"/>
              <a:t>Current Status – Papers under review</a:t>
            </a:r>
          </a:p>
          <a:p>
            <a:pPr lvl="1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Annual, 50 </a:t>
            </a:r>
            <a:r>
              <a:rPr lang="en-US" dirty="0" smtClean="0"/>
              <a:t>nominations</a:t>
            </a:r>
            <a:endParaRPr lang="en-US" dirty="0" smtClean="0"/>
          </a:p>
        </p:txBody>
      </p:sp>
      <p:pic>
        <p:nvPicPr>
          <p:cNvPr id="2050" name="Picture 2" descr="S:\SoS\Paper Comp Graphics\3rd Annual Paper Competition Graphics\WIKI_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2012" y="3200400"/>
            <a:ext cx="1870526" cy="2790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259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4570729" cy="4462272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Winners:  Memory Trace Oblivious Program Execution (University of </a:t>
            </a:r>
            <a:r>
              <a:rPr lang="en-US" dirty="0" smtClean="0"/>
              <a:t>Maryland)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Honorable </a:t>
            </a:r>
            <a:r>
              <a:rPr lang="en-US" dirty="0" smtClean="0"/>
              <a:t>Mention: Rethinking SSL Development in an </a:t>
            </a:r>
            <a:r>
              <a:rPr lang="en-US" dirty="0" err="1" smtClean="0"/>
              <a:t>Appified</a:t>
            </a:r>
            <a:r>
              <a:rPr lang="en-US" dirty="0" smtClean="0"/>
              <a:t> World (Leibniz University in Hannover, Germany)</a:t>
            </a:r>
          </a:p>
          <a:p>
            <a:endParaRPr lang="en-US" dirty="0"/>
          </a:p>
        </p:txBody>
      </p:sp>
      <p:pic>
        <p:nvPicPr>
          <p:cNvPr id="1026" name="Picture 2" descr="S:\SoS\2013 Paper Competition\77785_RD_Best_Research_paper_on_Cybersecurity_award--ppmurdo-shared\77785 RD Best Research paper on Cybersecurity award\SRM_4503-4x6.jpg"/>
          <p:cNvPicPr>
            <a:picLocks noChangeAspect="1" noChangeArrowheads="1"/>
          </p:cNvPicPr>
          <p:nvPr/>
        </p:nvPicPr>
        <p:blipFill>
          <a:blip r:embed="rId2" cstate="print"/>
          <a:srcRect l="10667" r="12000"/>
          <a:stretch>
            <a:fillRect/>
          </a:stretch>
        </p:blipFill>
        <p:spPr bwMode="auto">
          <a:xfrm>
            <a:off x="5865812" y="1371600"/>
            <a:ext cx="6099048" cy="5257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Science </a:t>
            </a:r>
            <a:r>
              <a:rPr lang="en-US" dirty="0" smtClean="0"/>
              <a:t>and Engineering Fair </a:t>
            </a:r>
            <a:r>
              <a:rPr lang="en-US" dirty="0" smtClean="0"/>
              <a:t>Award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Sponsor of Intel science fair</a:t>
            </a:r>
          </a:p>
          <a:p>
            <a:pPr lvl="1"/>
            <a:r>
              <a:rPr lang="en-US" dirty="0" smtClean="0"/>
              <a:t>Intel as CPU manufacture rather than intelligence</a:t>
            </a:r>
          </a:p>
          <a:p>
            <a:r>
              <a:rPr lang="en-US" dirty="0" smtClean="0"/>
              <a:t>Recognize top high school cyber security projects</a:t>
            </a:r>
          </a:p>
          <a:p>
            <a:r>
              <a:rPr lang="en-US" dirty="0" smtClean="0"/>
              <a:t>Encourage students to enter cyber security research</a:t>
            </a:r>
          </a:p>
          <a:p>
            <a:endParaRPr lang="en-US" dirty="0"/>
          </a:p>
        </p:txBody>
      </p:sp>
      <p:pic>
        <p:nvPicPr>
          <p:cNvPr id="15362" name="Picture 2" descr="https://member.societyforscience.org/view.image?Id=2408"/>
          <p:cNvPicPr>
            <a:picLocks noChangeAspect="1" noChangeArrowheads="1"/>
          </p:cNvPicPr>
          <p:nvPr/>
        </p:nvPicPr>
        <p:blipFill>
          <a:blip r:embed="rId2" cstate="print"/>
          <a:srcRect l="42667" t="22400" r="6667" b="10400"/>
          <a:stretch>
            <a:fillRect/>
          </a:stretch>
        </p:blipFill>
        <p:spPr bwMode="auto">
          <a:xfrm>
            <a:off x="9599612" y="1066800"/>
            <a:ext cx="144780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387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Lablets</a:t>
            </a:r>
            <a:r>
              <a:rPr lang="en-US" dirty="0" smtClean="0"/>
              <a:t> Adding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 Science Classes</a:t>
            </a:r>
          </a:p>
          <a:p>
            <a:r>
              <a:rPr lang="en-US" dirty="0" smtClean="0"/>
              <a:t>Revising curriculum to include security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a Community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2" y="5029200"/>
            <a:ext cx="5638800" cy="9366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Cybersecurity, not a success story, yet….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012" y="3174207"/>
            <a:ext cx="2233612" cy="2705225"/>
          </a:xfr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/>
          <a:srcRect l="2500" t="15185" r="76250" b="17407"/>
          <a:stretch/>
        </p:blipFill>
        <p:spPr>
          <a:xfrm>
            <a:off x="9433652" y="1682747"/>
            <a:ext cx="2345245" cy="41846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/>
          <a:srcRect l="11250" t="22964" r="34999" b="57777"/>
          <a:stretch/>
        </p:blipFill>
        <p:spPr>
          <a:xfrm>
            <a:off x="608012" y="1541713"/>
            <a:ext cx="6019800" cy="12132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/>
          <a:srcRect l="11250" t="25555" r="18333" b="46297"/>
          <a:stretch/>
        </p:blipFill>
        <p:spPr>
          <a:xfrm>
            <a:off x="5027612" y="7667605"/>
            <a:ext cx="5761851" cy="12955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/>
          <a:srcRect l="6250" t="26296" r="16667" b="48519"/>
          <a:stretch/>
        </p:blipFill>
        <p:spPr>
          <a:xfrm>
            <a:off x="4570412" y="2208373"/>
            <a:ext cx="4114800" cy="7562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/>
          <a:srcRect l="2916" t="32222" r="32501" b="51482"/>
          <a:stretch/>
        </p:blipFill>
        <p:spPr>
          <a:xfrm>
            <a:off x="2817812" y="3429000"/>
            <a:ext cx="6172200" cy="8760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/>
          <a:srcRect l="10417" t="30741" r="37083" b="56666"/>
          <a:stretch/>
        </p:blipFill>
        <p:spPr>
          <a:xfrm>
            <a:off x="1370012" y="4876800"/>
            <a:ext cx="6466298" cy="8724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8212" y="2895600"/>
            <a:ext cx="6629400" cy="387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89212" y="5867400"/>
            <a:ext cx="3429000" cy="6358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2412" y="4267200"/>
            <a:ext cx="7858765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1612" y="5638800"/>
            <a:ext cx="5410200" cy="7560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23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Lablets</a:t>
            </a:r>
            <a:r>
              <a:rPr lang="en-US" dirty="0" smtClean="0"/>
              <a:t> for </a:t>
            </a:r>
            <a:r>
              <a:rPr lang="en-US" dirty="0" err="1" smtClean="0"/>
              <a:t>Grwoth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 </a:t>
            </a:r>
            <a:r>
              <a:rPr lang="en-US" dirty="0"/>
              <a:t>and inter institutional collaboration</a:t>
            </a:r>
          </a:p>
          <a:p>
            <a:r>
              <a:rPr lang="en-US" dirty="0"/>
              <a:t>New doctors become </a:t>
            </a:r>
            <a:r>
              <a:rPr lang="en-US" dirty="0" smtClean="0"/>
              <a:t>professors, </a:t>
            </a:r>
            <a:r>
              <a:rPr lang="en-US" dirty="0"/>
              <a:t>other field, carrying </a:t>
            </a:r>
            <a:r>
              <a:rPr lang="en-US" dirty="0" err="1" smtClean="0"/>
              <a:t>SoS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97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1812" y="6400800"/>
            <a:ext cx="4599709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812" y="685800"/>
            <a:ext cx="8661236" cy="5479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012" y="228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</a:t>
            </a:r>
            <a:r>
              <a:rPr lang="en-US" sz="3200" dirty="0" err="1" smtClean="0"/>
              <a:t>Lablets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3412" y="6248400"/>
            <a:ext cx="8763000" cy="38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6212" y="533400"/>
            <a:ext cx="9596917" cy="5356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4812" y="304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</a:t>
            </a:r>
            <a:r>
              <a:rPr lang="en-US" sz="3200" dirty="0" err="1" smtClean="0"/>
              <a:t>Lablets</a:t>
            </a:r>
            <a:r>
              <a:rPr lang="en-US" sz="3200" dirty="0" smtClean="0"/>
              <a:t> &amp; Sub-</a:t>
            </a:r>
            <a:r>
              <a:rPr lang="en-US" sz="3200" dirty="0" err="1" smtClean="0"/>
              <a:t>Lablets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10209212" y="152400"/>
            <a:ext cx="1562984" cy="474315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285412" y="304800"/>
            <a:ext cx="1362011" cy="158517"/>
            <a:chOff x="7084546" y="116302"/>
            <a:chExt cx="1938707" cy="2256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4546" y="116302"/>
              <a:ext cx="1723031" cy="2256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97618" y="116302"/>
              <a:ext cx="225635" cy="2256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0612" y="6400800"/>
            <a:ext cx="8364682" cy="29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5212" y="533400"/>
            <a:ext cx="10051976" cy="5610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3412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</a:t>
            </a:r>
            <a:r>
              <a:rPr lang="en-US" sz="3200" dirty="0" err="1" smtClean="0"/>
              <a:t>Lablets</a:t>
            </a:r>
            <a:r>
              <a:rPr lang="en-US" sz="3200" dirty="0" smtClean="0"/>
              <a:t>, Sub-</a:t>
            </a:r>
            <a:r>
              <a:rPr lang="en-US" sz="3200" dirty="0" err="1" smtClean="0"/>
              <a:t>Lablets</a:t>
            </a:r>
            <a:r>
              <a:rPr lang="en-US" sz="3200" dirty="0" smtClean="0"/>
              <a:t> and SURE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625841" y="685800"/>
            <a:ext cx="1562984" cy="474315"/>
            <a:chOff x="10361612" y="381000"/>
            <a:chExt cx="1562984" cy="474315"/>
          </a:xfrm>
        </p:grpSpPr>
        <p:sp>
          <p:nvSpPr>
            <p:cNvPr id="5" name="Right Arrow 4"/>
            <p:cNvSpPr/>
            <p:nvPr/>
          </p:nvSpPr>
          <p:spPr>
            <a:xfrm>
              <a:off x="10361612" y="381000"/>
              <a:ext cx="1562984" cy="474315"/>
            </a:xfrm>
            <a:prstGeom prst="rightArrow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437812" y="533400"/>
              <a:ext cx="1362011" cy="158517"/>
              <a:chOff x="7084546" y="116302"/>
              <a:chExt cx="1938707" cy="22563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084546" y="116302"/>
                <a:ext cx="1723031" cy="22563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797618" y="116302"/>
                <a:ext cx="225635" cy="22563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612" y="609600"/>
            <a:ext cx="10209212" cy="5588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012" y="6400800"/>
            <a:ext cx="10495197" cy="295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012" y="152400"/>
            <a:ext cx="1074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</a:t>
            </a:r>
            <a:r>
              <a:rPr lang="en-US" sz="3200" dirty="0" err="1" smtClean="0"/>
              <a:t>Lablets</a:t>
            </a:r>
            <a:r>
              <a:rPr lang="en-US" sz="3200" dirty="0" smtClean="0"/>
              <a:t>, Sub-</a:t>
            </a:r>
            <a:r>
              <a:rPr lang="en-US" sz="3200" dirty="0" err="1" smtClean="0"/>
              <a:t>Lablets</a:t>
            </a:r>
            <a:r>
              <a:rPr lang="en-US" sz="3200" dirty="0" smtClean="0"/>
              <a:t>, SURE and Collaborators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971212" y="762000"/>
            <a:ext cx="809691" cy="245715"/>
            <a:chOff x="10361612" y="381000"/>
            <a:chExt cx="1562984" cy="474315"/>
          </a:xfrm>
        </p:grpSpPr>
        <p:sp>
          <p:nvSpPr>
            <p:cNvPr id="6" name="Right Arrow 5"/>
            <p:cNvSpPr/>
            <p:nvPr/>
          </p:nvSpPr>
          <p:spPr>
            <a:xfrm>
              <a:off x="10361612" y="381000"/>
              <a:ext cx="1562984" cy="474315"/>
            </a:xfrm>
            <a:prstGeom prst="rightArrow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5"/>
            <p:cNvGrpSpPr/>
            <p:nvPr/>
          </p:nvGrpSpPr>
          <p:grpSpPr>
            <a:xfrm>
              <a:off x="10437812" y="533400"/>
              <a:ext cx="1362011" cy="158517"/>
              <a:chOff x="7084546" y="116302"/>
              <a:chExt cx="1938707" cy="22563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084546" y="116302"/>
                <a:ext cx="1723031" cy="22563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797618" y="116302"/>
                <a:ext cx="225635" cy="22563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4097"/>
          <a:stretch/>
        </p:blipFill>
        <p:spPr>
          <a:xfrm>
            <a:off x="-10703" y="990600"/>
            <a:ext cx="12067544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1412" y="15240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International Sub-</a:t>
            </a:r>
            <a:r>
              <a:rPr lang="en-US" sz="3200" dirty="0" err="1" smtClean="0"/>
              <a:t>Lablets</a:t>
            </a:r>
            <a:r>
              <a:rPr lang="en-US" sz="3200" dirty="0" smtClean="0"/>
              <a:t> and Collaborators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9812" y="6096000"/>
            <a:ext cx="4342062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HOT-SOS – Hot Topics in Science of Security: Symposium and </a:t>
            </a:r>
            <a:r>
              <a:rPr lang="en-US" dirty="0" err="1" smtClean="0"/>
              <a:t>Bootcamp</a:t>
            </a:r>
            <a:r>
              <a:rPr lang="en-US" dirty="0" smtClean="0"/>
              <a:t> on the Science of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Annual Public Meeting for the Science of Security Community</a:t>
            </a:r>
          </a:p>
          <a:p>
            <a:r>
              <a:rPr lang="en-US" dirty="0" smtClean="0"/>
              <a:t>Goal of becoming a premier conference of </a:t>
            </a:r>
            <a:r>
              <a:rPr lang="en-US" dirty="0" err="1" smtClean="0"/>
              <a:t>SoS</a:t>
            </a:r>
            <a:endParaRPr lang="en-US" dirty="0" smtClean="0"/>
          </a:p>
          <a:p>
            <a:r>
              <a:rPr lang="en-US" dirty="0" smtClean="0"/>
              <a:t>Academic Gathering, partial sponsorship by ACM</a:t>
            </a:r>
          </a:p>
          <a:p>
            <a:r>
              <a:rPr lang="en-US" dirty="0" smtClean="0"/>
              <a:t>2015 Meeting in Pittsburgh.  See VO for </a:t>
            </a:r>
            <a:r>
              <a:rPr lang="en-US" dirty="0" smtClean="0"/>
              <a:t>updates</a:t>
            </a:r>
          </a:p>
          <a:p>
            <a:r>
              <a:rPr lang="en-US" dirty="0" smtClean="0"/>
              <a:t>http://www.hot-sos.org</a:t>
            </a:r>
            <a:endParaRPr lang="en-US" dirty="0" smtClean="0"/>
          </a:p>
        </p:txBody>
      </p:sp>
      <p:pic>
        <p:nvPicPr>
          <p:cNvPr id="1026" name="Picture 2" descr="http://cps-vo.org/sites/default/files/u10106/ACM_In-Cooperation_medium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7212" y="4953000"/>
            <a:ext cx="2106925" cy="6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4812" y="2362200"/>
            <a:ext cx="2438400" cy="232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0268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of Security Virtual Organization (</a:t>
            </a:r>
            <a:r>
              <a:rPr lang="en-US" dirty="0" err="1" smtClean="0"/>
              <a:t>SoS</a:t>
            </a:r>
            <a:r>
              <a:rPr lang="en-US" dirty="0" smtClean="0"/>
              <a:t>-VO)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7009129" cy="4462272"/>
          </a:xfrm>
        </p:spPr>
        <p:txBody>
          <a:bodyPr/>
          <a:lstStyle/>
          <a:p>
            <a:r>
              <a:rPr lang="en-US" dirty="0" smtClean="0"/>
              <a:t>A website built on NSF collaboration platform</a:t>
            </a:r>
          </a:p>
          <a:p>
            <a:r>
              <a:rPr lang="en-US" dirty="0" smtClean="0"/>
              <a:t>Building a place to enable a geographically disperse community to engage and collaborate</a:t>
            </a:r>
          </a:p>
          <a:p>
            <a:r>
              <a:rPr lang="en-US" dirty="0" smtClean="0"/>
              <a:t>Find News, </a:t>
            </a:r>
            <a:r>
              <a:rPr lang="en-US" dirty="0" err="1" smtClean="0"/>
              <a:t>SoS</a:t>
            </a:r>
            <a:r>
              <a:rPr lang="en-US" dirty="0" smtClean="0"/>
              <a:t> Projects, Papers, Events, Funding Opportunities, News Letter</a:t>
            </a:r>
          </a:p>
          <a:p>
            <a:r>
              <a:rPr lang="en-US" dirty="0" smtClean="0"/>
              <a:t>Over 650 members</a:t>
            </a:r>
          </a:p>
          <a:p>
            <a:r>
              <a:rPr lang="en-US" dirty="0" smtClean="0"/>
              <a:t>URL: http://www.sos.-vo.org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488" r="24838"/>
          <a:stretch>
            <a:fillRect/>
          </a:stretch>
        </p:blipFill>
        <p:spPr bwMode="auto">
          <a:xfrm>
            <a:off x="8228011" y="1721412"/>
            <a:ext cx="3546027" cy="4145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5414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=Sum(Slides)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Summing UP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Happen to be on JWICS?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</a:t>
            </a:r>
            <a:r>
              <a:rPr lang="en-US" dirty="0" err="1" smtClean="0"/>
              <a:t>SoS</a:t>
            </a:r>
            <a:r>
              <a:rPr lang="en-US" dirty="0" smtClean="0"/>
              <a:t>-Wiki</a:t>
            </a:r>
          </a:p>
          <a:p>
            <a:r>
              <a:rPr lang="en-US" dirty="0" smtClean="0"/>
              <a:t>Go </a:t>
            </a:r>
            <a:r>
              <a:rPr lang="en-US" dirty="0" err="1" smtClean="0"/>
              <a:t>Testflight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233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Fundamental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 2000s, a focus effort need to move from Art to Science</a:t>
            </a:r>
          </a:p>
          <a:p>
            <a:r>
              <a:rPr lang="en-US" dirty="0" smtClean="0"/>
              <a:t>Doing it twice, two results</a:t>
            </a:r>
          </a:p>
          <a:p>
            <a:r>
              <a:rPr lang="en-US" dirty="0" smtClean="0"/>
              <a:t>Lack of scientific reasons for taking an approach</a:t>
            </a:r>
          </a:p>
          <a:p>
            <a:pPr lvl="1"/>
            <a:r>
              <a:rPr lang="en-US" dirty="0" smtClean="0"/>
              <a:t>Fundamentals in other </a:t>
            </a:r>
            <a:r>
              <a:rPr lang="en-US" dirty="0" err="1" smtClean="0"/>
              <a:t>disaplines</a:t>
            </a:r>
            <a:endParaRPr lang="en-US" dirty="0" smtClean="0"/>
          </a:p>
          <a:p>
            <a:r>
              <a:rPr lang="en-US" dirty="0" smtClean="0"/>
              <a:t>Many Compare to need for building and fire codes</a:t>
            </a:r>
            <a:endParaRPr lang="en-US" dirty="0"/>
          </a:p>
        </p:txBody>
      </p:sp>
      <p:pic>
        <p:nvPicPr>
          <p:cNvPr id="2055" name="Picture 7" descr="C:\Users\actager\AppData\Local\Microsoft\Windows\Temporary Internet Files\Content.IE5\EK9103RI\fire_hydrant_png_file_by_lavitadistress-d6le4qk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0412" y="2914650"/>
            <a:ext cx="3943350" cy="394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770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 are Publically Published.</a:t>
            </a:r>
          </a:p>
          <a:p>
            <a:r>
              <a:rPr lang="en-US" dirty="0" smtClean="0"/>
              <a:t>Digestion challenge.  </a:t>
            </a:r>
          </a:p>
          <a:p>
            <a:pPr lvl="1"/>
            <a:r>
              <a:rPr lang="en-US" dirty="0" smtClean="0"/>
              <a:t>Still an unsolved question of how to have others use it. </a:t>
            </a:r>
          </a:p>
          <a:p>
            <a:pPr lvl="1"/>
            <a:r>
              <a:rPr lang="en-US" dirty="0" smtClean="0"/>
              <a:t>Mostly foundational Research, not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706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Participating in the Science of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 the </a:t>
            </a:r>
            <a:r>
              <a:rPr lang="en-US" dirty="0" err="1" smtClean="0"/>
              <a:t>SoS</a:t>
            </a:r>
            <a:r>
              <a:rPr lang="en-US" dirty="0" smtClean="0"/>
              <a:t> VO – </a:t>
            </a:r>
            <a:r>
              <a:rPr lang="en-US" dirty="0" smtClean="0">
                <a:hlinkClick r:id="rId2"/>
              </a:rPr>
              <a:t>http://www.sos-vo.org</a:t>
            </a:r>
            <a:endParaRPr lang="en-US" dirty="0" smtClean="0"/>
          </a:p>
          <a:p>
            <a:pPr lvl="1"/>
            <a:r>
              <a:rPr lang="en-US" dirty="0" smtClean="0"/>
              <a:t>Contribute to the Discussion and engage with Researchers</a:t>
            </a:r>
          </a:p>
          <a:p>
            <a:pPr lvl="1"/>
            <a:r>
              <a:rPr lang="en-US" dirty="0" smtClean="0"/>
              <a:t>Find the papers published by </a:t>
            </a:r>
            <a:r>
              <a:rPr lang="en-US" dirty="0" err="1" smtClean="0"/>
              <a:t>SoS</a:t>
            </a:r>
            <a:r>
              <a:rPr lang="en-US" dirty="0" smtClean="0"/>
              <a:t> Researchers</a:t>
            </a:r>
          </a:p>
          <a:p>
            <a:pPr lvl="1"/>
            <a:r>
              <a:rPr lang="en-US" dirty="0" smtClean="0"/>
              <a:t>Other Relevant Materials for </a:t>
            </a:r>
            <a:r>
              <a:rPr lang="en-US" dirty="0" err="1" smtClean="0"/>
              <a:t>SoS</a:t>
            </a:r>
            <a:endParaRPr lang="en-US" dirty="0" smtClean="0"/>
          </a:p>
          <a:p>
            <a:r>
              <a:rPr lang="en-US" dirty="0" smtClean="0"/>
              <a:t>Nominate Papers for the Paper </a:t>
            </a:r>
            <a:r>
              <a:rPr lang="en-US" dirty="0" smtClean="0"/>
              <a:t>Competition</a:t>
            </a:r>
          </a:p>
          <a:p>
            <a:r>
              <a:rPr lang="en-US" dirty="0" smtClean="0"/>
              <a:t>Attend HOT-</a:t>
            </a:r>
            <a:r>
              <a:rPr lang="en-US" dirty="0" err="1" smtClean="0"/>
              <a:t>SoS</a:t>
            </a:r>
            <a:r>
              <a:rPr lang="en-US" dirty="0" smtClean="0"/>
              <a:t> 16</a:t>
            </a:r>
          </a:p>
          <a:p>
            <a:r>
              <a:rPr lang="en-US" dirty="0" smtClean="0"/>
              <a:t>Read The Next Wave</a:t>
            </a:r>
            <a:endParaRPr lang="en-US" dirty="0" smtClean="0"/>
          </a:p>
          <a:p>
            <a:r>
              <a:rPr lang="en-US" dirty="0" smtClean="0"/>
              <a:t>Apply Scientific Principles to Your Cybersecurity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758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/ Questions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Rigorous</a:t>
            </a:r>
          </a:p>
          <a:p>
            <a:r>
              <a:rPr lang="en-US" dirty="0" smtClean="0"/>
              <a:t>Repeatable</a:t>
            </a:r>
          </a:p>
          <a:p>
            <a:r>
              <a:rPr lang="en-US" dirty="0" smtClean="0"/>
              <a:t>Predictable</a:t>
            </a:r>
          </a:p>
          <a:p>
            <a:r>
              <a:rPr lang="en-US" dirty="0" smtClean="0"/>
              <a:t>Long lasting impact</a:t>
            </a:r>
          </a:p>
          <a:p>
            <a:endParaRPr lang="en-US" dirty="0" smtClean="0"/>
          </a:p>
          <a:p>
            <a:r>
              <a:rPr lang="en-US" dirty="0" smtClean="0"/>
              <a:t>Not </a:t>
            </a:r>
            <a:r>
              <a:rPr lang="en-US" dirty="0" smtClean="0"/>
              <a:t>completely there yet.</a:t>
            </a:r>
          </a:p>
        </p:txBody>
      </p:sp>
    </p:spTree>
    <p:extLst>
      <p:ext uri="{BB962C8B-B14F-4D97-AF65-F5344CB8AC3E}">
        <p14:creationId xmlns:p14="http://schemas.microsoft.com/office/powerpoint/2010/main" xmlns="" val="405827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Establishment of Science of Security (</a:t>
            </a:r>
            <a:r>
              <a:rPr lang="en-US" dirty="0" err="1" smtClean="0"/>
              <a:t>SoS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nudge the creation of a science?</a:t>
            </a:r>
          </a:p>
          <a:p>
            <a:r>
              <a:rPr lang="en-US" dirty="0" smtClean="0"/>
              <a:t>Lots of meetings, workshop at Berkeley. Greater than NSA</a:t>
            </a:r>
          </a:p>
          <a:p>
            <a:r>
              <a:rPr lang="en-US" dirty="0" smtClean="0"/>
              <a:t>2012 NSA starts a Science of Security Initiative in Research Directorate</a:t>
            </a:r>
          </a:p>
          <a:p>
            <a:pPr lvl="1"/>
            <a:r>
              <a:rPr lang="en-US" dirty="0" smtClean="0"/>
              <a:t>Completely Open and Unclassified</a:t>
            </a:r>
          </a:p>
          <a:p>
            <a:pPr lvl="1"/>
            <a:r>
              <a:rPr lang="en-US" dirty="0" smtClean="0"/>
              <a:t>Foundational</a:t>
            </a:r>
          </a:p>
          <a:p>
            <a:r>
              <a:rPr lang="en-US" dirty="0" smtClean="0"/>
              <a:t>Goal of self sustaining field</a:t>
            </a:r>
          </a:p>
        </p:txBody>
      </p:sp>
    </p:spTree>
    <p:extLst>
      <p:ext uri="{BB962C8B-B14F-4D97-AF65-F5344CB8AC3E}">
        <p14:creationId xmlns:p14="http://schemas.microsoft.com/office/powerpoint/2010/main" xmlns="" val="4836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Building a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Foundational Research</a:t>
            </a:r>
          </a:p>
          <a:p>
            <a:r>
              <a:rPr lang="en-US" dirty="0" smtClean="0"/>
              <a:t>Rigorous Research Methods</a:t>
            </a:r>
          </a:p>
          <a:p>
            <a:r>
              <a:rPr lang="en-US" dirty="0" smtClean="0"/>
              <a:t>Growing a </a:t>
            </a:r>
            <a:r>
              <a:rPr lang="en-US" dirty="0" err="1" smtClean="0"/>
              <a:t>SoS</a:t>
            </a:r>
            <a:r>
              <a:rPr lang="en-US" dirty="0" smtClean="0"/>
              <a:t> Community</a:t>
            </a:r>
          </a:p>
        </p:txBody>
      </p:sp>
    </p:spTree>
    <p:extLst>
      <p:ext uri="{BB962C8B-B14F-4D97-AF65-F5344CB8AC3E}">
        <p14:creationId xmlns:p14="http://schemas.microsoft.com/office/powerpoint/2010/main" xmlns="" val="341812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Foundational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Lablet</a:t>
            </a:r>
            <a:r>
              <a:rPr lang="en-US" dirty="0" smtClean="0"/>
              <a:t> – a small lab</a:t>
            </a:r>
          </a:p>
          <a:p>
            <a:r>
              <a:rPr lang="en-US" dirty="0" smtClean="0"/>
              <a:t>Competitive Selection</a:t>
            </a:r>
          </a:p>
          <a:p>
            <a:r>
              <a:rPr lang="en-US" dirty="0" smtClean="0"/>
              <a:t>Began 2012 with an ARL grant to 3 universities</a:t>
            </a:r>
          </a:p>
          <a:p>
            <a:r>
              <a:rPr lang="en-US" dirty="0" smtClean="0"/>
              <a:t>2014 – NSA contract with 4 Universities </a:t>
            </a:r>
          </a:p>
          <a:p>
            <a:pPr lvl="1"/>
            <a:r>
              <a:rPr lang="en-US" dirty="0" smtClean="0"/>
              <a:t>From a BAA</a:t>
            </a:r>
          </a:p>
          <a:p>
            <a:pPr lvl="1"/>
            <a:r>
              <a:rPr lang="en-US" dirty="0" smtClean="0"/>
              <a:t>About $8 million per year total</a:t>
            </a:r>
          </a:p>
          <a:p>
            <a:pPr lvl="1"/>
            <a:r>
              <a:rPr lang="en-US" dirty="0" smtClean="0"/>
              <a:t>20% of funding to other institutions (29 other Universities)</a:t>
            </a:r>
          </a:p>
          <a:p>
            <a:pPr lvl="1"/>
            <a:r>
              <a:rPr lang="en-US" dirty="0" smtClean="0"/>
              <a:t>For Research and to build a science</a:t>
            </a:r>
          </a:p>
          <a:p>
            <a:r>
              <a:rPr lang="en-US" dirty="0" smtClean="0"/>
              <a:t>Over 230 Published Documents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4824" y="929065"/>
            <a:ext cx="1843088" cy="154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brand.ncsu.edu/img/logo/2x2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612" y="6006846"/>
            <a:ext cx="1335851" cy="609600"/>
          </a:xfrm>
          <a:prstGeom prst="rect">
            <a:avLst/>
          </a:prstGeom>
          <a:noFill/>
        </p:spPr>
      </p:pic>
      <p:pic>
        <p:nvPicPr>
          <p:cNvPr id="6" name="Picture 6" descr="http://urhome.umd.edu/marketing/brandtoolkit/images/6420e6_65635f965637c8d98422afb90604d286.gif_srz_476_78_75_22_0.50_1.20_0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6212" y="6136909"/>
            <a:ext cx="2171700" cy="355867"/>
          </a:xfrm>
          <a:prstGeom prst="rect">
            <a:avLst/>
          </a:prstGeom>
          <a:noFill/>
        </p:spPr>
      </p:pic>
      <p:pic>
        <p:nvPicPr>
          <p:cNvPr id="7" name="Picture 8" descr="http://identitystandards.illinois.edu/assets/images/logos_display/campus_bold_horz_lar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7293" y="6143759"/>
            <a:ext cx="2028825" cy="335773"/>
          </a:xfrm>
          <a:prstGeom prst="rect">
            <a:avLst/>
          </a:prstGeom>
          <a:noFill/>
        </p:spPr>
      </p:pic>
      <p:pic>
        <p:nvPicPr>
          <p:cNvPr id="8" name="Picture 10" descr="http://www.unmannedsystemstechnology.com/wp-content/uploads/2013/02/CMULOGO.jpg"/>
          <p:cNvPicPr>
            <a:picLocks noChangeAspect="1" noChangeArrowheads="1"/>
          </p:cNvPicPr>
          <p:nvPr/>
        </p:nvPicPr>
        <p:blipFill>
          <a:blip r:embed="rId6" cstate="print"/>
          <a:srcRect t="38793" b="41379"/>
          <a:stretch>
            <a:fillRect/>
          </a:stretch>
        </p:blipFill>
        <p:spPr bwMode="auto">
          <a:xfrm>
            <a:off x="608012" y="6159057"/>
            <a:ext cx="2438400" cy="320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522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</a:t>
            </a:r>
            <a:r>
              <a:rPr lang="en-US" dirty="0" smtClean="0"/>
              <a:t> Funding Supports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</a:p>
          <a:p>
            <a:r>
              <a:rPr lang="en-US" dirty="0" smtClean="0"/>
              <a:t>Salaries and/or Tuition of Professors, Researchers, Post-Docs, Ph.D. Students, Masters Students, and undergraduate research</a:t>
            </a:r>
          </a:p>
          <a:p>
            <a:r>
              <a:rPr lang="en-US" dirty="0" smtClean="0"/>
              <a:t>Outreach activities for making a science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IMG_85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89812" y="3810000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85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Triple circuit lines presentation (widescreen)</Template>
  <TotalTime>0</TotalTime>
  <Words>799</Words>
  <Application>Microsoft Office PowerPoint</Application>
  <PresentationFormat>Custom</PresentationFormat>
  <Paragraphs>137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Tech 16x9</vt:lpstr>
      <vt:lpstr>Engaging the Academic Community to Build a  Science of Security</vt:lpstr>
      <vt:lpstr>Cybersecurity, not a success story, yet….</vt:lpstr>
      <vt:lpstr>A Fundamental Challenge</vt:lpstr>
      <vt:lpstr>What is science?</vt:lpstr>
      <vt:lpstr>Establishment of Science of Security (SoS)</vt:lpstr>
      <vt:lpstr>Parts of Building a Science</vt:lpstr>
      <vt:lpstr>Foundational Research</vt:lpstr>
      <vt:lpstr>Lablets</vt:lpstr>
      <vt:lpstr>Lablet Funding Supports</vt:lpstr>
      <vt:lpstr>Science of SecUre and REsilient Cyber-Physical Systems (SURE)</vt:lpstr>
      <vt:lpstr>5 Hard Problems</vt:lpstr>
      <vt:lpstr>Research Highlights 1</vt:lpstr>
      <vt:lpstr>Research Highlights 2</vt:lpstr>
      <vt:lpstr>Rigorous Research Methods</vt:lpstr>
      <vt:lpstr>Best Scientific Cybersecurity Paper Competition</vt:lpstr>
      <vt:lpstr>Winners</vt:lpstr>
      <vt:lpstr>Intel Science and Engineering Fair Award</vt:lpstr>
      <vt:lpstr>Lablets Adding Science</vt:lpstr>
      <vt:lpstr>Growing a Community</vt:lpstr>
      <vt:lpstr>Lablets for Grwoth</vt:lpstr>
      <vt:lpstr>Slide 21</vt:lpstr>
      <vt:lpstr>Slide 22</vt:lpstr>
      <vt:lpstr>Slide 23</vt:lpstr>
      <vt:lpstr>Slide 24</vt:lpstr>
      <vt:lpstr>Slide 25</vt:lpstr>
      <vt:lpstr>HOT-SOS – Hot Topics in Science of Security: Symposium and Bootcamp on the Science of Security</vt:lpstr>
      <vt:lpstr>Science of Security Virtual Organization (SoS-VO)</vt:lpstr>
      <vt:lpstr>=Sum(Slides)</vt:lpstr>
      <vt:lpstr>Happen to be on JWICS?</vt:lpstr>
      <vt:lpstr>Using the Results</vt:lpstr>
      <vt:lpstr>Participating in the Science of Security</vt:lpstr>
      <vt:lpstr>Thank You / 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2015-04-06T21:45:30Z</dcterms:created>
  <dcterms:modified xsi:type="dcterms:W3CDTF">2015-04-29T22:12:04Z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TC027879909991</vt:lpwstr>
  </property>
</Properties>
</file>