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iagrams/layout5.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40"/>
  </p:notesMasterIdLst>
  <p:handoutMasterIdLst>
    <p:handoutMasterId r:id="rId41"/>
  </p:handoutMasterIdLst>
  <p:sldIdLst>
    <p:sldId id="257" r:id="rId2"/>
    <p:sldId id="288" r:id="rId3"/>
    <p:sldId id="287" r:id="rId4"/>
    <p:sldId id="349" r:id="rId5"/>
    <p:sldId id="350" r:id="rId6"/>
    <p:sldId id="351" r:id="rId7"/>
    <p:sldId id="353" r:id="rId8"/>
    <p:sldId id="354" r:id="rId9"/>
    <p:sldId id="355" r:id="rId10"/>
    <p:sldId id="259" r:id="rId11"/>
    <p:sldId id="369" r:id="rId12"/>
    <p:sldId id="316" r:id="rId13"/>
    <p:sldId id="363" r:id="rId14"/>
    <p:sldId id="364" r:id="rId15"/>
    <p:sldId id="365" r:id="rId16"/>
    <p:sldId id="366" r:id="rId17"/>
    <p:sldId id="318" r:id="rId18"/>
    <p:sldId id="264" r:id="rId19"/>
    <p:sldId id="265" r:id="rId20"/>
    <p:sldId id="338" r:id="rId21"/>
    <p:sldId id="346" r:id="rId22"/>
    <p:sldId id="347" r:id="rId23"/>
    <p:sldId id="348" r:id="rId24"/>
    <p:sldId id="356" r:id="rId25"/>
    <p:sldId id="357" r:id="rId26"/>
    <p:sldId id="358" r:id="rId27"/>
    <p:sldId id="359" r:id="rId28"/>
    <p:sldId id="360" r:id="rId29"/>
    <p:sldId id="361" r:id="rId30"/>
    <p:sldId id="362" r:id="rId31"/>
    <p:sldId id="270" r:id="rId32"/>
    <p:sldId id="371" r:id="rId33"/>
    <p:sldId id="375" r:id="rId34"/>
    <p:sldId id="379" r:id="rId35"/>
    <p:sldId id="376" r:id="rId36"/>
    <p:sldId id="377" r:id="rId37"/>
    <p:sldId id="378" r:id="rId38"/>
    <p:sldId id="368"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99"/>
    <a:srgbClr val="000000"/>
    <a:srgbClr val="D2E6E6"/>
    <a:srgbClr val="00FFFF"/>
    <a:srgbClr val="FF6666"/>
    <a:srgbClr val="3300CC"/>
    <a:srgbClr val="990000"/>
    <a:srgbClr val="FFFFCC"/>
    <a:srgbClr val="419107"/>
    <a:srgbClr val="0099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36" autoAdjust="0"/>
    <p:restoredTop sz="87047" autoAdjust="0"/>
  </p:normalViewPr>
  <p:slideViewPr>
    <p:cSldViewPr snapToGrid="0">
      <p:cViewPr varScale="1">
        <p:scale>
          <a:sx n="90" d="100"/>
          <a:sy n="90" d="100"/>
        </p:scale>
        <p:origin x="-461" y="-72"/>
      </p:cViewPr>
      <p:guideLst>
        <p:guide orient="horz" pos="2153"/>
        <p:guide orient="horz" pos="531"/>
        <p:guide orient="horz" pos="216"/>
        <p:guide orient="horz" pos="342"/>
        <p:guide pos="2913"/>
        <p:guide pos="1692"/>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97" d="100"/>
          <a:sy n="97" d="100"/>
        </p:scale>
        <p:origin x="-3540" y="-11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F2E4FD-00B4-4707-8C73-625D863F20EA}" type="doc">
      <dgm:prSet loTypeId="urn:microsoft.com/office/officeart/2005/8/layout/chevron1" loCatId="process" qsTypeId="urn:microsoft.com/office/officeart/2005/8/quickstyle/simple1" qsCatId="simple" csTypeId="urn:microsoft.com/office/officeart/2005/8/colors/accent1_2" csCatId="accent1" phldr="1"/>
      <dgm:spPr/>
    </dgm:pt>
    <dgm:pt modelId="{B8DAAD2D-F412-46B9-B9FC-16B2464F7169}">
      <dgm:prSet phldrT="[Text]"/>
      <dgm:spPr/>
      <dgm:t>
        <a:bodyPr/>
        <a:lstStyle/>
        <a:p>
          <a:r>
            <a:rPr lang="en-US" dirty="0" smtClean="0"/>
            <a:t>Visualization</a:t>
          </a:r>
          <a:endParaRPr lang="en-US" dirty="0"/>
        </a:p>
      </dgm:t>
    </dgm:pt>
    <dgm:pt modelId="{6F0A3146-763D-4CA6-829A-3310EDF176F7}" type="parTrans" cxnId="{B24C5C78-3368-4CF5-91EB-A8CD7486513C}">
      <dgm:prSet/>
      <dgm:spPr/>
      <dgm:t>
        <a:bodyPr/>
        <a:lstStyle/>
        <a:p>
          <a:endParaRPr lang="en-US"/>
        </a:p>
      </dgm:t>
    </dgm:pt>
    <dgm:pt modelId="{C7F594FB-9A1D-496E-A222-54CF139A9DD0}" type="sibTrans" cxnId="{B24C5C78-3368-4CF5-91EB-A8CD7486513C}">
      <dgm:prSet/>
      <dgm:spPr/>
      <dgm:t>
        <a:bodyPr/>
        <a:lstStyle/>
        <a:p>
          <a:endParaRPr lang="en-US"/>
        </a:p>
      </dgm:t>
    </dgm:pt>
    <dgm:pt modelId="{E6D1A2B5-C0EC-4428-9EC0-1819026D3D87}">
      <dgm:prSet phldrT="[Text]"/>
      <dgm:spPr/>
      <dgm:t>
        <a:bodyPr/>
        <a:lstStyle/>
        <a:p>
          <a:r>
            <a:rPr lang="en-US" dirty="0" smtClean="0"/>
            <a:t>Perception</a:t>
          </a:r>
          <a:endParaRPr lang="en-US" dirty="0"/>
        </a:p>
      </dgm:t>
    </dgm:pt>
    <dgm:pt modelId="{DCC3698A-F558-4199-8B74-65D930C1AD5D}" type="parTrans" cxnId="{B8B1AC2C-BF39-4455-8E94-3480BAB4F1B1}">
      <dgm:prSet/>
      <dgm:spPr/>
      <dgm:t>
        <a:bodyPr/>
        <a:lstStyle/>
        <a:p>
          <a:endParaRPr lang="en-US"/>
        </a:p>
      </dgm:t>
    </dgm:pt>
    <dgm:pt modelId="{C636C8E1-DDE8-4EB3-8B0E-EF5C2BE5D2CA}" type="sibTrans" cxnId="{B8B1AC2C-BF39-4455-8E94-3480BAB4F1B1}">
      <dgm:prSet/>
      <dgm:spPr/>
      <dgm:t>
        <a:bodyPr/>
        <a:lstStyle/>
        <a:p>
          <a:endParaRPr lang="en-US"/>
        </a:p>
      </dgm:t>
    </dgm:pt>
    <dgm:pt modelId="{8CE8F868-D15E-4848-A0C9-55C65E7B1C25}">
      <dgm:prSet phldrT="[Text]"/>
      <dgm:spPr/>
      <dgm:t>
        <a:bodyPr/>
        <a:lstStyle/>
        <a:p>
          <a:r>
            <a:rPr lang="en-US" dirty="0" smtClean="0"/>
            <a:t>Decision</a:t>
          </a:r>
          <a:endParaRPr lang="en-US" dirty="0"/>
        </a:p>
      </dgm:t>
    </dgm:pt>
    <dgm:pt modelId="{2278BE1B-14B5-4738-AF24-C91F9540377E}" type="parTrans" cxnId="{037BE3C0-3FAE-40F4-BFDD-3CB8210F9AAC}">
      <dgm:prSet/>
      <dgm:spPr/>
      <dgm:t>
        <a:bodyPr/>
        <a:lstStyle/>
        <a:p>
          <a:endParaRPr lang="en-US"/>
        </a:p>
      </dgm:t>
    </dgm:pt>
    <dgm:pt modelId="{5B99F03A-9B30-44F9-B676-F7BBC53F56F9}" type="sibTrans" cxnId="{037BE3C0-3FAE-40F4-BFDD-3CB8210F9AAC}">
      <dgm:prSet/>
      <dgm:spPr/>
      <dgm:t>
        <a:bodyPr/>
        <a:lstStyle/>
        <a:p>
          <a:endParaRPr lang="en-US"/>
        </a:p>
      </dgm:t>
    </dgm:pt>
    <dgm:pt modelId="{09AB4B1F-C109-4905-8826-E358E614ADF0}">
      <dgm:prSet phldrT="[Text]"/>
      <dgm:spPr/>
      <dgm:t>
        <a:bodyPr/>
        <a:lstStyle/>
        <a:p>
          <a:r>
            <a:rPr lang="en-US" dirty="0" smtClean="0"/>
            <a:t>Action</a:t>
          </a:r>
          <a:endParaRPr lang="en-US" dirty="0"/>
        </a:p>
      </dgm:t>
    </dgm:pt>
    <dgm:pt modelId="{45AC474D-EB92-4703-BD29-75FFBE4179C2}" type="parTrans" cxnId="{67209332-9ED0-47E3-984C-87185997FF10}">
      <dgm:prSet/>
      <dgm:spPr/>
      <dgm:t>
        <a:bodyPr/>
        <a:lstStyle/>
        <a:p>
          <a:endParaRPr lang="en-US"/>
        </a:p>
      </dgm:t>
    </dgm:pt>
    <dgm:pt modelId="{E83E4F5D-036A-47CA-B9E7-8632B46CE6D5}" type="sibTrans" cxnId="{67209332-9ED0-47E3-984C-87185997FF10}">
      <dgm:prSet/>
      <dgm:spPr/>
      <dgm:t>
        <a:bodyPr/>
        <a:lstStyle/>
        <a:p>
          <a:endParaRPr lang="en-US"/>
        </a:p>
      </dgm:t>
    </dgm:pt>
    <dgm:pt modelId="{6D0F0630-58EF-4F17-9399-951AA8FE44C5}" type="pres">
      <dgm:prSet presAssocID="{70F2E4FD-00B4-4707-8C73-625D863F20EA}" presName="Name0" presStyleCnt="0">
        <dgm:presLayoutVars>
          <dgm:dir/>
          <dgm:animLvl val="lvl"/>
          <dgm:resizeHandles val="exact"/>
        </dgm:presLayoutVars>
      </dgm:prSet>
      <dgm:spPr/>
    </dgm:pt>
    <dgm:pt modelId="{FDF8BCD0-A39B-45F8-BDEF-29D21153B8A9}" type="pres">
      <dgm:prSet presAssocID="{B8DAAD2D-F412-46B9-B9FC-16B2464F7169}" presName="parTxOnly" presStyleLbl="node1" presStyleIdx="0" presStyleCnt="4">
        <dgm:presLayoutVars>
          <dgm:chMax val="0"/>
          <dgm:chPref val="0"/>
          <dgm:bulletEnabled val="1"/>
        </dgm:presLayoutVars>
      </dgm:prSet>
      <dgm:spPr/>
      <dgm:t>
        <a:bodyPr/>
        <a:lstStyle/>
        <a:p>
          <a:endParaRPr lang="en-US"/>
        </a:p>
      </dgm:t>
    </dgm:pt>
    <dgm:pt modelId="{C54F3EA3-AFE9-472F-B417-09FC9EA953F1}" type="pres">
      <dgm:prSet presAssocID="{C7F594FB-9A1D-496E-A222-54CF139A9DD0}" presName="parTxOnlySpace" presStyleCnt="0"/>
      <dgm:spPr/>
    </dgm:pt>
    <dgm:pt modelId="{A270ED03-1133-4F9E-8CEA-6726C818E3AC}" type="pres">
      <dgm:prSet presAssocID="{E6D1A2B5-C0EC-4428-9EC0-1819026D3D87}" presName="parTxOnly" presStyleLbl="node1" presStyleIdx="1" presStyleCnt="4">
        <dgm:presLayoutVars>
          <dgm:chMax val="0"/>
          <dgm:chPref val="0"/>
          <dgm:bulletEnabled val="1"/>
        </dgm:presLayoutVars>
      </dgm:prSet>
      <dgm:spPr/>
    </dgm:pt>
    <dgm:pt modelId="{66835D71-F34B-4DBC-BD8B-49633C6FB687}" type="pres">
      <dgm:prSet presAssocID="{C636C8E1-DDE8-4EB3-8B0E-EF5C2BE5D2CA}" presName="parTxOnlySpace" presStyleCnt="0"/>
      <dgm:spPr/>
    </dgm:pt>
    <dgm:pt modelId="{9071977D-6EAD-404C-93C1-A02B7981D5EB}" type="pres">
      <dgm:prSet presAssocID="{8CE8F868-D15E-4848-A0C9-55C65E7B1C25}" presName="parTxOnly" presStyleLbl="node1" presStyleIdx="2" presStyleCnt="4">
        <dgm:presLayoutVars>
          <dgm:chMax val="0"/>
          <dgm:chPref val="0"/>
          <dgm:bulletEnabled val="1"/>
        </dgm:presLayoutVars>
      </dgm:prSet>
      <dgm:spPr/>
    </dgm:pt>
    <dgm:pt modelId="{A0B90A12-B6E2-4A72-B3D5-B58CCEFD92B0}" type="pres">
      <dgm:prSet presAssocID="{5B99F03A-9B30-44F9-B676-F7BBC53F56F9}" presName="parTxOnlySpace" presStyleCnt="0"/>
      <dgm:spPr/>
    </dgm:pt>
    <dgm:pt modelId="{4AEBC2AF-248D-4A62-83FF-36919BD5CE33}" type="pres">
      <dgm:prSet presAssocID="{09AB4B1F-C109-4905-8826-E358E614ADF0}" presName="parTxOnly" presStyleLbl="node1" presStyleIdx="3" presStyleCnt="4">
        <dgm:presLayoutVars>
          <dgm:chMax val="0"/>
          <dgm:chPref val="0"/>
          <dgm:bulletEnabled val="1"/>
        </dgm:presLayoutVars>
      </dgm:prSet>
      <dgm:spPr/>
    </dgm:pt>
  </dgm:ptLst>
  <dgm:cxnLst>
    <dgm:cxn modelId="{76D59F98-325B-4DD9-A3BE-844A9D92A515}" type="presOf" srcId="{B8DAAD2D-F412-46B9-B9FC-16B2464F7169}" destId="{FDF8BCD0-A39B-45F8-BDEF-29D21153B8A9}" srcOrd="0" destOrd="0" presId="urn:microsoft.com/office/officeart/2005/8/layout/chevron1"/>
    <dgm:cxn modelId="{F796397A-6EEE-4DFD-ABC4-C615FE79049F}" type="presOf" srcId="{09AB4B1F-C109-4905-8826-E358E614ADF0}" destId="{4AEBC2AF-248D-4A62-83FF-36919BD5CE33}" srcOrd="0" destOrd="0" presId="urn:microsoft.com/office/officeart/2005/8/layout/chevron1"/>
    <dgm:cxn modelId="{C8A8F31C-1619-4030-BEC7-9889376AF7E9}" type="presOf" srcId="{8CE8F868-D15E-4848-A0C9-55C65E7B1C25}" destId="{9071977D-6EAD-404C-93C1-A02B7981D5EB}" srcOrd="0" destOrd="0" presId="urn:microsoft.com/office/officeart/2005/8/layout/chevron1"/>
    <dgm:cxn modelId="{B8B1AC2C-BF39-4455-8E94-3480BAB4F1B1}" srcId="{70F2E4FD-00B4-4707-8C73-625D863F20EA}" destId="{E6D1A2B5-C0EC-4428-9EC0-1819026D3D87}" srcOrd="1" destOrd="0" parTransId="{DCC3698A-F558-4199-8B74-65D930C1AD5D}" sibTransId="{C636C8E1-DDE8-4EB3-8B0E-EF5C2BE5D2CA}"/>
    <dgm:cxn modelId="{037BE3C0-3FAE-40F4-BFDD-3CB8210F9AAC}" srcId="{70F2E4FD-00B4-4707-8C73-625D863F20EA}" destId="{8CE8F868-D15E-4848-A0C9-55C65E7B1C25}" srcOrd="2" destOrd="0" parTransId="{2278BE1B-14B5-4738-AF24-C91F9540377E}" sibTransId="{5B99F03A-9B30-44F9-B676-F7BBC53F56F9}"/>
    <dgm:cxn modelId="{8326AF7A-8860-424D-9433-7FD0AA83B5A0}" type="presOf" srcId="{70F2E4FD-00B4-4707-8C73-625D863F20EA}" destId="{6D0F0630-58EF-4F17-9399-951AA8FE44C5}" srcOrd="0" destOrd="0" presId="urn:microsoft.com/office/officeart/2005/8/layout/chevron1"/>
    <dgm:cxn modelId="{67209332-9ED0-47E3-984C-87185997FF10}" srcId="{70F2E4FD-00B4-4707-8C73-625D863F20EA}" destId="{09AB4B1F-C109-4905-8826-E358E614ADF0}" srcOrd="3" destOrd="0" parTransId="{45AC474D-EB92-4703-BD29-75FFBE4179C2}" sibTransId="{E83E4F5D-036A-47CA-B9E7-8632B46CE6D5}"/>
    <dgm:cxn modelId="{7CDD345D-A444-4F5D-95B7-D0FF7779F96E}" type="presOf" srcId="{E6D1A2B5-C0EC-4428-9EC0-1819026D3D87}" destId="{A270ED03-1133-4F9E-8CEA-6726C818E3AC}" srcOrd="0" destOrd="0" presId="urn:microsoft.com/office/officeart/2005/8/layout/chevron1"/>
    <dgm:cxn modelId="{B24C5C78-3368-4CF5-91EB-A8CD7486513C}" srcId="{70F2E4FD-00B4-4707-8C73-625D863F20EA}" destId="{B8DAAD2D-F412-46B9-B9FC-16B2464F7169}" srcOrd="0" destOrd="0" parTransId="{6F0A3146-763D-4CA6-829A-3310EDF176F7}" sibTransId="{C7F594FB-9A1D-496E-A222-54CF139A9DD0}"/>
    <dgm:cxn modelId="{0E812DBD-33A4-4C67-B9D1-615D5EEE698C}" type="presParOf" srcId="{6D0F0630-58EF-4F17-9399-951AA8FE44C5}" destId="{FDF8BCD0-A39B-45F8-BDEF-29D21153B8A9}" srcOrd="0" destOrd="0" presId="urn:microsoft.com/office/officeart/2005/8/layout/chevron1"/>
    <dgm:cxn modelId="{A3F21C72-7609-4989-A7AE-AFA31C2AB1F9}" type="presParOf" srcId="{6D0F0630-58EF-4F17-9399-951AA8FE44C5}" destId="{C54F3EA3-AFE9-472F-B417-09FC9EA953F1}" srcOrd="1" destOrd="0" presId="urn:microsoft.com/office/officeart/2005/8/layout/chevron1"/>
    <dgm:cxn modelId="{23C72FB3-3D8C-448F-AAC5-57341B133B32}" type="presParOf" srcId="{6D0F0630-58EF-4F17-9399-951AA8FE44C5}" destId="{A270ED03-1133-4F9E-8CEA-6726C818E3AC}" srcOrd="2" destOrd="0" presId="urn:microsoft.com/office/officeart/2005/8/layout/chevron1"/>
    <dgm:cxn modelId="{6136D6ED-D90E-463E-A9E9-09A9DDE5B40C}" type="presParOf" srcId="{6D0F0630-58EF-4F17-9399-951AA8FE44C5}" destId="{66835D71-F34B-4DBC-BD8B-49633C6FB687}" srcOrd="3" destOrd="0" presId="urn:microsoft.com/office/officeart/2005/8/layout/chevron1"/>
    <dgm:cxn modelId="{E3B6627E-575B-4DA0-B51E-D1857DAB7A91}" type="presParOf" srcId="{6D0F0630-58EF-4F17-9399-951AA8FE44C5}" destId="{9071977D-6EAD-404C-93C1-A02B7981D5EB}" srcOrd="4" destOrd="0" presId="urn:microsoft.com/office/officeart/2005/8/layout/chevron1"/>
    <dgm:cxn modelId="{7E6558B3-127E-4540-9967-76DE4031C712}" type="presParOf" srcId="{6D0F0630-58EF-4F17-9399-951AA8FE44C5}" destId="{A0B90A12-B6E2-4A72-B3D5-B58CCEFD92B0}" srcOrd="5" destOrd="0" presId="urn:microsoft.com/office/officeart/2005/8/layout/chevron1"/>
    <dgm:cxn modelId="{78D4D879-9EC6-41A1-9017-29106844A5A9}" type="presParOf" srcId="{6D0F0630-58EF-4F17-9399-951AA8FE44C5}" destId="{4AEBC2AF-248D-4A62-83FF-36919BD5CE33}" srcOrd="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F2E4FD-00B4-4707-8C73-625D863F20EA}" type="doc">
      <dgm:prSet loTypeId="urn:microsoft.com/office/officeart/2005/8/layout/chevron1" loCatId="process" qsTypeId="urn:microsoft.com/office/officeart/2005/8/quickstyle/simple1" qsCatId="simple" csTypeId="urn:microsoft.com/office/officeart/2005/8/colors/accent1_2" csCatId="accent1" phldr="1"/>
      <dgm:spPr/>
    </dgm:pt>
    <dgm:pt modelId="{B8DAAD2D-F412-46B9-B9FC-16B2464F7169}">
      <dgm:prSet phldrT="[Text]"/>
      <dgm:spPr/>
      <dgm:t>
        <a:bodyPr/>
        <a:lstStyle/>
        <a:p>
          <a:r>
            <a:rPr lang="en-US" dirty="0" smtClean="0"/>
            <a:t>Visualization</a:t>
          </a:r>
          <a:endParaRPr lang="en-US" dirty="0"/>
        </a:p>
      </dgm:t>
    </dgm:pt>
    <dgm:pt modelId="{6F0A3146-763D-4CA6-829A-3310EDF176F7}" type="parTrans" cxnId="{B24C5C78-3368-4CF5-91EB-A8CD7486513C}">
      <dgm:prSet/>
      <dgm:spPr/>
      <dgm:t>
        <a:bodyPr/>
        <a:lstStyle/>
        <a:p>
          <a:endParaRPr lang="en-US"/>
        </a:p>
      </dgm:t>
    </dgm:pt>
    <dgm:pt modelId="{C7F594FB-9A1D-496E-A222-54CF139A9DD0}" type="sibTrans" cxnId="{B24C5C78-3368-4CF5-91EB-A8CD7486513C}">
      <dgm:prSet/>
      <dgm:spPr/>
      <dgm:t>
        <a:bodyPr/>
        <a:lstStyle/>
        <a:p>
          <a:endParaRPr lang="en-US"/>
        </a:p>
      </dgm:t>
    </dgm:pt>
    <dgm:pt modelId="{E6D1A2B5-C0EC-4428-9EC0-1819026D3D87}">
      <dgm:prSet phldrT="[Text]"/>
      <dgm:spPr/>
      <dgm:t>
        <a:bodyPr/>
        <a:lstStyle/>
        <a:p>
          <a:r>
            <a:rPr lang="en-US" dirty="0" smtClean="0"/>
            <a:t>Perception</a:t>
          </a:r>
          <a:endParaRPr lang="en-US" dirty="0"/>
        </a:p>
      </dgm:t>
    </dgm:pt>
    <dgm:pt modelId="{DCC3698A-F558-4199-8B74-65D930C1AD5D}" type="parTrans" cxnId="{B8B1AC2C-BF39-4455-8E94-3480BAB4F1B1}">
      <dgm:prSet/>
      <dgm:spPr/>
      <dgm:t>
        <a:bodyPr/>
        <a:lstStyle/>
        <a:p>
          <a:endParaRPr lang="en-US"/>
        </a:p>
      </dgm:t>
    </dgm:pt>
    <dgm:pt modelId="{C636C8E1-DDE8-4EB3-8B0E-EF5C2BE5D2CA}" type="sibTrans" cxnId="{B8B1AC2C-BF39-4455-8E94-3480BAB4F1B1}">
      <dgm:prSet/>
      <dgm:spPr/>
      <dgm:t>
        <a:bodyPr/>
        <a:lstStyle/>
        <a:p>
          <a:endParaRPr lang="en-US"/>
        </a:p>
      </dgm:t>
    </dgm:pt>
    <dgm:pt modelId="{8CE8F868-D15E-4848-A0C9-55C65E7B1C25}">
      <dgm:prSet phldrT="[Text]"/>
      <dgm:spPr/>
      <dgm:t>
        <a:bodyPr/>
        <a:lstStyle/>
        <a:p>
          <a:r>
            <a:rPr lang="en-US" dirty="0" smtClean="0"/>
            <a:t>Decision</a:t>
          </a:r>
          <a:endParaRPr lang="en-US" dirty="0"/>
        </a:p>
      </dgm:t>
    </dgm:pt>
    <dgm:pt modelId="{2278BE1B-14B5-4738-AF24-C91F9540377E}" type="parTrans" cxnId="{037BE3C0-3FAE-40F4-BFDD-3CB8210F9AAC}">
      <dgm:prSet/>
      <dgm:spPr/>
      <dgm:t>
        <a:bodyPr/>
        <a:lstStyle/>
        <a:p>
          <a:endParaRPr lang="en-US"/>
        </a:p>
      </dgm:t>
    </dgm:pt>
    <dgm:pt modelId="{5B99F03A-9B30-44F9-B676-F7BBC53F56F9}" type="sibTrans" cxnId="{037BE3C0-3FAE-40F4-BFDD-3CB8210F9AAC}">
      <dgm:prSet/>
      <dgm:spPr/>
      <dgm:t>
        <a:bodyPr/>
        <a:lstStyle/>
        <a:p>
          <a:endParaRPr lang="en-US"/>
        </a:p>
      </dgm:t>
    </dgm:pt>
    <dgm:pt modelId="{09AB4B1F-C109-4905-8826-E358E614ADF0}">
      <dgm:prSet phldrT="[Text]"/>
      <dgm:spPr/>
      <dgm:t>
        <a:bodyPr/>
        <a:lstStyle/>
        <a:p>
          <a:r>
            <a:rPr lang="en-US" dirty="0" smtClean="0"/>
            <a:t>Action</a:t>
          </a:r>
          <a:endParaRPr lang="en-US" dirty="0"/>
        </a:p>
      </dgm:t>
    </dgm:pt>
    <dgm:pt modelId="{45AC474D-EB92-4703-BD29-75FFBE4179C2}" type="parTrans" cxnId="{67209332-9ED0-47E3-984C-87185997FF10}">
      <dgm:prSet/>
      <dgm:spPr/>
      <dgm:t>
        <a:bodyPr/>
        <a:lstStyle/>
        <a:p>
          <a:endParaRPr lang="en-US"/>
        </a:p>
      </dgm:t>
    </dgm:pt>
    <dgm:pt modelId="{E83E4F5D-036A-47CA-B9E7-8632B46CE6D5}" type="sibTrans" cxnId="{67209332-9ED0-47E3-984C-87185997FF10}">
      <dgm:prSet/>
      <dgm:spPr/>
      <dgm:t>
        <a:bodyPr/>
        <a:lstStyle/>
        <a:p>
          <a:endParaRPr lang="en-US"/>
        </a:p>
      </dgm:t>
    </dgm:pt>
    <dgm:pt modelId="{6D0F0630-58EF-4F17-9399-951AA8FE44C5}" type="pres">
      <dgm:prSet presAssocID="{70F2E4FD-00B4-4707-8C73-625D863F20EA}" presName="Name0" presStyleCnt="0">
        <dgm:presLayoutVars>
          <dgm:dir/>
          <dgm:animLvl val="lvl"/>
          <dgm:resizeHandles val="exact"/>
        </dgm:presLayoutVars>
      </dgm:prSet>
      <dgm:spPr/>
    </dgm:pt>
    <dgm:pt modelId="{FDF8BCD0-A39B-45F8-BDEF-29D21153B8A9}" type="pres">
      <dgm:prSet presAssocID="{B8DAAD2D-F412-46B9-B9FC-16B2464F7169}" presName="parTxOnly" presStyleLbl="node1" presStyleIdx="0" presStyleCnt="4">
        <dgm:presLayoutVars>
          <dgm:chMax val="0"/>
          <dgm:chPref val="0"/>
          <dgm:bulletEnabled val="1"/>
        </dgm:presLayoutVars>
      </dgm:prSet>
      <dgm:spPr/>
      <dgm:t>
        <a:bodyPr/>
        <a:lstStyle/>
        <a:p>
          <a:endParaRPr lang="en-US"/>
        </a:p>
      </dgm:t>
    </dgm:pt>
    <dgm:pt modelId="{C54F3EA3-AFE9-472F-B417-09FC9EA953F1}" type="pres">
      <dgm:prSet presAssocID="{C7F594FB-9A1D-496E-A222-54CF139A9DD0}" presName="parTxOnlySpace" presStyleCnt="0"/>
      <dgm:spPr/>
    </dgm:pt>
    <dgm:pt modelId="{A270ED03-1133-4F9E-8CEA-6726C818E3AC}" type="pres">
      <dgm:prSet presAssocID="{E6D1A2B5-C0EC-4428-9EC0-1819026D3D87}" presName="parTxOnly" presStyleLbl="node1" presStyleIdx="1" presStyleCnt="4">
        <dgm:presLayoutVars>
          <dgm:chMax val="0"/>
          <dgm:chPref val="0"/>
          <dgm:bulletEnabled val="1"/>
        </dgm:presLayoutVars>
      </dgm:prSet>
      <dgm:spPr/>
    </dgm:pt>
    <dgm:pt modelId="{66835D71-F34B-4DBC-BD8B-49633C6FB687}" type="pres">
      <dgm:prSet presAssocID="{C636C8E1-DDE8-4EB3-8B0E-EF5C2BE5D2CA}" presName="parTxOnlySpace" presStyleCnt="0"/>
      <dgm:spPr/>
    </dgm:pt>
    <dgm:pt modelId="{9071977D-6EAD-404C-93C1-A02B7981D5EB}" type="pres">
      <dgm:prSet presAssocID="{8CE8F868-D15E-4848-A0C9-55C65E7B1C25}" presName="parTxOnly" presStyleLbl="node1" presStyleIdx="2" presStyleCnt="4">
        <dgm:presLayoutVars>
          <dgm:chMax val="0"/>
          <dgm:chPref val="0"/>
          <dgm:bulletEnabled val="1"/>
        </dgm:presLayoutVars>
      </dgm:prSet>
      <dgm:spPr/>
    </dgm:pt>
    <dgm:pt modelId="{A0B90A12-B6E2-4A72-B3D5-B58CCEFD92B0}" type="pres">
      <dgm:prSet presAssocID="{5B99F03A-9B30-44F9-B676-F7BBC53F56F9}" presName="parTxOnlySpace" presStyleCnt="0"/>
      <dgm:spPr/>
    </dgm:pt>
    <dgm:pt modelId="{4AEBC2AF-248D-4A62-83FF-36919BD5CE33}" type="pres">
      <dgm:prSet presAssocID="{09AB4B1F-C109-4905-8826-E358E614ADF0}" presName="parTxOnly" presStyleLbl="node1" presStyleIdx="3" presStyleCnt="4">
        <dgm:presLayoutVars>
          <dgm:chMax val="0"/>
          <dgm:chPref val="0"/>
          <dgm:bulletEnabled val="1"/>
        </dgm:presLayoutVars>
      </dgm:prSet>
      <dgm:spPr/>
    </dgm:pt>
  </dgm:ptLst>
  <dgm:cxnLst>
    <dgm:cxn modelId="{BD3BEA27-FA30-4AC3-B794-B45EC394275C}" type="presOf" srcId="{70F2E4FD-00B4-4707-8C73-625D863F20EA}" destId="{6D0F0630-58EF-4F17-9399-951AA8FE44C5}" srcOrd="0" destOrd="0" presId="urn:microsoft.com/office/officeart/2005/8/layout/chevron1"/>
    <dgm:cxn modelId="{FE04E3FA-AE84-4F6E-BC9D-AD77C1F2F300}" type="presOf" srcId="{09AB4B1F-C109-4905-8826-E358E614ADF0}" destId="{4AEBC2AF-248D-4A62-83FF-36919BD5CE33}" srcOrd="0" destOrd="0" presId="urn:microsoft.com/office/officeart/2005/8/layout/chevron1"/>
    <dgm:cxn modelId="{6838F61F-D158-459F-9A8B-DE374055E142}" type="presOf" srcId="{8CE8F868-D15E-4848-A0C9-55C65E7B1C25}" destId="{9071977D-6EAD-404C-93C1-A02B7981D5EB}" srcOrd="0" destOrd="0" presId="urn:microsoft.com/office/officeart/2005/8/layout/chevron1"/>
    <dgm:cxn modelId="{B8B1AC2C-BF39-4455-8E94-3480BAB4F1B1}" srcId="{70F2E4FD-00B4-4707-8C73-625D863F20EA}" destId="{E6D1A2B5-C0EC-4428-9EC0-1819026D3D87}" srcOrd="1" destOrd="0" parTransId="{DCC3698A-F558-4199-8B74-65D930C1AD5D}" sibTransId="{C636C8E1-DDE8-4EB3-8B0E-EF5C2BE5D2CA}"/>
    <dgm:cxn modelId="{037BE3C0-3FAE-40F4-BFDD-3CB8210F9AAC}" srcId="{70F2E4FD-00B4-4707-8C73-625D863F20EA}" destId="{8CE8F868-D15E-4848-A0C9-55C65E7B1C25}" srcOrd="2" destOrd="0" parTransId="{2278BE1B-14B5-4738-AF24-C91F9540377E}" sibTransId="{5B99F03A-9B30-44F9-B676-F7BBC53F56F9}"/>
    <dgm:cxn modelId="{67209332-9ED0-47E3-984C-87185997FF10}" srcId="{70F2E4FD-00B4-4707-8C73-625D863F20EA}" destId="{09AB4B1F-C109-4905-8826-E358E614ADF0}" srcOrd="3" destOrd="0" parTransId="{45AC474D-EB92-4703-BD29-75FFBE4179C2}" sibTransId="{E83E4F5D-036A-47CA-B9E7-8632B46CE6D5}"/>
    <dgm:cxn modelId="{ECB07E50-CB64-4893-B482-C5A9DD106EA6}" type="presOf" srcId="{B8DAAD2D-F412-46B9-B9FC-16B2464F7169}" destId="{FDF8BCD0-A39B-45F8-BDEF-29D21153B8A9}" srcOrd="0" destOrd="0" presId="urn:microsoft.com/office/officeart/2005/8/layout/chevron1"/>
    <dgm:cxn modelId="{B24C5C78-3368-4CF5-91EB-A8CD7486513C}" srcId="{70F2E4FD-00B4-4707-8C73-625D863F20EA}" destId="{B8DAAD2D-F412-46B9-B9FC-16B2464F7169}" srcOrd="0" destOrd="0" parTransId="{6F0A3146-763D-4CA6-829A-3310EDF176F7}" sibTransId="{C7F594FB-9A1D-496E-A222-54CF139A9DD0}"/>
    <dgm:cxn modelId="{B5EECD0E-42FE-41C7-9942-843A3D5CFDD0}" type="presOf" srcId="{E6D1A2B5-C0EC-4428-9EC0-1819026D3D87}" destId="{A270ED03-1133-4F9E-8CEA-6726C818E3AC}" srcOrd="0" destOrd="0" presId="urn:microsoft.com/office/officeart/2005/8/layout/chevron1"/>
    <dgm:cxn modelId="{869D7361-FA3E-4899-8C9D-703CD3E2A7F4}" type="presParOf" srcId="{6D0F0630-58EF-4F17-9399-951AA8FE44C5}" destId="{FDF8BCD0-A39B-45F8-BDEF-29D21153B8A9}" srcOrd="0" destOrd="0" presId="urn:microsoft.com/office/officeart/2005/8/layout/chevron1"/>
    <dgm:cxn modelId="{A5B17B86-21C7-4056-9331-74B1285C762E}" type="presParOf" srcId="{6D0F0630-58EF-4F17-9399-951AA8FE44C5}" destId="{C54F3EA3-AFE9-472F-B417-09FC9EA953F1}" srcOrd="1" destOrd="0" presId="urn:microsoft.com/office/officeart/2005/8/layout/chevron1"/>
    <dgm:cxn modelId="{366F3434-5A04-4A20-9DB4-CB5071103F35}" type="presParOf" srcId="{6D0F0630-58EF-4F17-9399-951AA8FE44C5}" destId="{A270ED03-1133-4F9E-8CEA-6726C818E3AC}" srcOrd="2" destOrd="0" presId="urn:microsoft.com/office/officeart/2005/8/layout/chevron1"/>
    <dgm:cxn modelId="{E0606EC3-3286-4394-AA88-E5E40ED76964}" type="presParOf" srcId="{6D0F0630-58EF-4F17-9399-951AA8FE44C5}" destId="{66835D71-F34B-4DBC-BD8B-49633C6FB687}" srcOrd="3" destOrd="0" presId="urn:microsoft.com/office/officeart/2005/8/layout/chevron1"/>
    <dgm:cxn modelId="{414BCA96-D52C-48CC-A192-7AF0970C1556}" type="presParOf" srcId="{6D0F0630-58EF-4F17-9399-951AA8FE44C5}" destId="{9071977D-6EAD-404C-93C1-A02B7981D5EB}" srcOrd="4" destOrd="0" presId="urn:microsoft.com/office/officeart/2005/8/layout/chevron1"/>
    <dgm:cxn modelId="{81F0F09C-0CFF-48DC-A161-960D4DB4E88C}" type="presParOf" srcId="{6D0F0630-58EF-4F17-9399-951AA8FE44C5}" destId="{A0B90A12-B6E2-4A72-B3D5-B58CCEFD92B0}" srcOrd="5" destOrd="0" presId="urn:microsoft.com/office/officeart/2005/8/layout/chevron1"/>
    <dgm:cxn modelId="{C7A5A5BF-FAF6-466C-B0C2-82F00E327BC8}" type="presParOf" srcId="{6D0F0630-58EF-4F17-9399-951AA8FE44C5}" destId="{4AEBC2AF-248D-4A62-83FF-36919BD5CE33}" srcOrd="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F2E4FD-00B4-4707-8C73-625D863F20EA}" type="doc">
      <dgm:prSet loTypeId="urn:microsoft.com/office/officeart/2005/8/layout/chevron1" loCatId="process" qsTypeId="urn:microsoft.com/office/officeart/2005/8/quickstyle/simple1" qsCatId="simple" csTypeId="urn:microsoft.com/office/officeart/2005/8/colors/accent1_2" csCatId="accent1" phldr="1"/>
      <dgm:spPr/>
    </dgm:pt>
    <dgm:pt modelId="{B8DAAD2D-F412-46B9-B9FC-16B2464F7169}">
      <dgm:prSet phldrT="[Text]"/>
      <dgm:spPr/>
      <dgm:t>
        <a:bodyPr/>
        <a:lstStyle/>
        <a:p>
          <a:r>
            <a:rPr lang="en-US" dirty="0" smtClean="0"/>
            <a:t>Visualization</a:t>
          </a:r>
          <a:endParaRPr lang="en-US" dirty="0"/>
        </a:p>
      </dgm:t>
    </dgm:pt>
    <dgm:pt modelId="{6F0A3146-763D-4CA6-829A-3310EDF176F7}" type="parTrans" cxnId="{B24C5C78-3368-4CF5-91EB-A8CD7486513C}">
      <dgm:prSet/>
      <dgm:spPr/>
      <dgm:t>
        <a:bodyPr/>
        <a:lstStyle/>
        <a:p>
          <a:endParaRPr lang="en-US"/>
        </a:p>
      </dgm:t>
    </dgm:pt>
    <dgm:pt modelId="{C7F594FB-9A1D-496E-A222-54CF139A9DD0}" type="sibTrans" cxnId="{B24C5C78-3368-4CF5-91EB-A8CD7486513C}">
      <dgm:prSet/>
      <dgm:spPr/>
      <dgm:t>
        <a:bodyPr/>
        <a:lstStyle/>
        <a:p>
          <a:endParaRPr lang="en-US"/>
        </a:p>
      </dgm:t>
    </dgm:pt>
    <dgm:pt modelId="{E6D1A2B5-C0EC-4428-9EC0-1819026D3D87}">
      <dgm:prSet phldrT="[Text]"/>
      <dgm:spPr/>
      <dgm:t>
        <a:bodyPr/>
        <a:lstStyle/>
        <a:p>
          <a:r>
            <a:rPr lang="en-US" dirty="0" smtClean="0"/>
            <a:t>Perception</a:t>
          </a:r>
          <a:endParaRPr lang="en-US" dirty="0"/>
        </a:p>
      </dgm:t>
    </dgm:pt>
    <dgm:pt modelId="{DCC3698A-F558-4199-8B74-65D930C1AD5D}" type="parTrans" cxnId="{B8B1AC2C-BF39-4455-8E94-3480BAB4F1B1}">
      <dgm:prSet/>
      <dgm:spPr/>
      <dgm:t>
        <a:bodyPr/>
        <a:lstStyle/>
        <a:p>
          <a:endParaRPr lang="en-US"/>
        </a:p>
      </dgm:t>
    </dgm:pt>
    <dgm:pt modelId="{C636C8E1-DDE8-4EB3-8B0E-EF5C2BE5D2CA}" type="sibTrans" cxnId="{B8B1AC2C-BF39-4455-8E94-3480BAB4F1B1}">
      <dgm:prSet/>
      <dgm:spPr/>
      <dgm:t>
        <a:bodyPr/>
        <a:lstStyle/>
        <a:p>
          <a:endParaRPr lang="en-US"/>
        </a:p>
      </dgm:t>
    </dgm:pt>
    <dgm:pt modelId="{8CE8F868-D15E-4848-A0C9-55C65E7B1C25}">
      <dgm:prSet phldrT="[Text]"/>
      <dgm:spPr/>
      <dgm:t>
        <a:bodyPr/>
        <a:lstStyle/>
        <a:p>
          <a:r>
            <a:rPr lang="en-US" dirty="0" smtClean="0"/>
            <a:t>Decision</a:t>
          </a:r>
          <a:endParaRPr lang="en-US" dirty="0"/>
        </a:p>
      </dgm:t>
    </dgm:pt>
    <dgm:pt modelId="{2278BE1B-14B5-4738-AF24-C91F9540377E}" type="parTrans" cxnId="{037BE3C0-3FAE-40F4-BFDD-3CB8210F9AAC}">
      <dgm:prSet/>
      <dgm:spPr/>
      <dgm:t>
        <a:bodyPr/>
        <a:lstStyle/>
        <a:p>
          <a:endParaRPr lang="en-US"/>
        </a:p>
      </dgm:t>
    </dgm:pt>
    <dgm:pt modelId="{5B99F03A-9B30-44F9-B676-F7BBC53F56F9}" type="sibTrans" cxnId="{037BE3C0-3FAE-40F4-BFDD-3CB8210F9AAC}">
      <dgm:prSet/>
      <dgm:spPr/>
      <dgm:t>
        <a:bodyPr/>
        <a:lstStyle/>
        <a:p>
          <a:endParaRPr lang="en-US"/>
        </a:p>
      </dgm:t>
    </dgm:pt>
    <dgm:pt modelId="{09AB4B1F-C109-4905-8826-E358E614ADF0}">
      <dgm:prSet phldrT="[Text]"/>
      <dgm:spPr/>
      <dgm:t>
        <a:bodyPr/>
        <a:lstStyle/>
        <a:p>
          <a:r>
            <a:rPr lang="en-US" dirty="0" smtClean="0"/>
            <a:t>Action</a:t>
          </a:r>
          <a:endParaRPr lang="en-US" dirty="0"/>
        </a:p>
      </dgm:t>
    </dgm:pt>
    <dgm:pt modelId="{45AC474D-EB92-4703-BD29-75FFBE4179C2}" type="parTrans" cxnId="{67209332-9ED0-47E3-984C-87185997FF10}">
      <dgm:prSet/>
      <dgm:spPr/>
      <dgm:t>
        <a:bodyPr/>
        <a:lstStyle/>
        <a:p>
          <a:endParaRPr lang="en-US"/>
        </a:p>
      </dgm:t>
    </dgm:pt>
    <dgm:pt modelId="{E83E4F5D-036A-47CA-B9E7-8632B46CE6D5}" type="sibTrans" cxnId="{67209332-9ED0-47E3-984C-87185997FF10}">
      <dgm:prSet/>
      <dgm:spPr/>
      <dgm:t>
        <a:bodyPr/>
        <a:lstStyle/>
        <a:p>
          <a:endParaRPr lang="en-US"/>
        </a:p>
      </dgm:t>
    </dgm:pt>
    <dgm:pt modelId="{6D0F0630-58EF-4F17-9399-951AA8FE44C5}" type="pres">
      <dgm:prSet presAssocID="{70F2E4FD-00B4-4707-8C73-625D863F20EA}" presName="Name0" presStyleCnt="0">
        <dgm:presLayoutVars>
          <dgm:dir/>
          <dgm:animLvl val="lvl"/>
          <dgm:resizeHandles val="exact"/>
        </dgm:presLayoutVars>
      </dgm:prSet>
      <dgm:spPr/>
    </dgm:pt>
    <dgm:pt modelId="{FDF8BCD0-A39B-45F8-BDEF-29D21153B8A9}" type="pres">
      <dgm:prSet presAssocID="{B8DAAD2D-F412-46B9-B9FC-16B2464F7169}" presName="parTxOnly" presStyleLbl="node1" presStyleIdx="0" presStyleCnt="4">
        <dgm:presLayoutVars>
          <dgm:chMax val="0"/>
          <dgm:chPref val="0"/>
          <dgm:bulletEnabled val="1"/>
        </dgm:presLayoutVars>
      </dgm:prSet>
      <dgm:spPr/>
      <dgm:t>
        <a:bodyPr/>
        <a:lstStyle/>
        <a:p>
          <a:endParaRPr lang="en-US"/>
        </a:p>
      </dgm:t>
    </dgm:pt>
    <dgm:pt modelId="{C54F3EA3-AFE9-472F-B417-09FC9EA953F1}" type="pres">
      <dgm:prSet presAssocID="{C7F594FB-9A1D-496E-A222-54CF139A9DD0}" presName="parTxOnlySpace" presStyleCnt="0"/>
      <dgm:spPr/>
    </dgm:pt>
    <dgm:pt modelId="{A270ED03-1133-4F9E-8CEA-6726C818E3AC}" type="pres">
      <dgm:prSet presAssocID="{E6D1A2B5-C0EC-4428-9EC0-1819026D3D87}" presName="parTxOnly" presStyleLbl="node1" presStyleIdx="1" presStyleCnt="4">
        <dgm:presLayoutVars>
          <dgm:chMax val="0"/>
          <dgm:chPref val="0"/>
          <dgm:bulletEnabled val="1"/>
        </dgm:presLayoutVars>
      </dgm:prSet>
      <dgm:spPr/>
    </dgm:pt>
    <dgm:pt modelId="{66835D71-F34B-4DBC-BD8B-49633C6FB687}" type="pres">
      <dgm:prSet presAssocID="{C636C8E1-DDE8-4EB3-8B0E-EF5C2BE5D2CA}" presName="parTxOnlySpace" presStyleCnt="0"/>
      <dgm:spPr/>
    </dgm:pt>
    <dgm:pt modelId="{9071977D-6EAD-404C-93C1-A02B7981D5EB}" type="pres">
      <dgm:prSet presAssocID="{8CE8F868-D15E-4848-A0C9-55C65E7B1C25}" presName="parTxOnly" presStyleLbl="node1" presStyleIdx="2" presStyleCnt="4">
        <dgm:presLayoutVars>
          <dgm:chMax val="0"/>
          <dgm:chPref val="0"/>
          <dgm:bulletEnabled val="1"/>
        </dgm:presLayoutVars>
      </dgm:prSet>
      <dgm:spPr/>
    </dgm:pt>
    <dgm:pt modelId="{A0B90A12-B6E2-4A72-B3D5-B58CCEFD92B0}" type="pres">
      <dgm:prSet presAssocID="{5B99F03A-9B30-44F9-B676-F7BBC53F56F9}" presName="parTxOnlySpace" presStyleCnt="0"/>
      <dgm:spPr/>
    </dgm:pt>
    <dgm:pt modelId="{4AEBC2AF-248D-4A62-83FF-36919BD5CE33}" type="pres">
      <dgm:prSet presAssocID="{09AB4B1F-C109-4905-8826-E358E614ADF0}" presName="parTxOnly" presStyleLbl="node1" presStyleIdx="3" presStyleCnt="4">
        <dgm:presLayoutVars>
          <dgm:chMax val="0"/>
          <dgm:chPref val="0"/>
          <dgm:bulletEnabled val="1"/>
        </dgm:presLayoutVars>
      </dgm:prSet>
      <dgm:spPr/>
    </dgm:pt>
  </dgm:ptLst>
  <dgm:cxnLst>
    <dgm:cxn modelId="{0B97DAF3-1FF5-407E-9EE9-14C78DC78A6D}" type="presOf" srcId="{B8DAAD2D-F412-46B9-B9FC-16B2464F7169}" destId="{FDF8BCD0-A39B-45F8-BDEF-29D21153B8A9}" srcOrd="0" destOrd="0" presId="urn:microsoft.com/office/officeart/2005/8/layout/chevron1"/>
    <dgm:cxn modelId="{75887076-A5CF-4416-9DA0-6324428EA008}" type="presOf" srcId="{8CE8F868-D15E-4848-A0C9-55C65E7B1C25}" destId="{9071977D-6EAD-404C-93C1-A02B7981D5EB}" srcOrd="0" destOrd="0" presId="urn:microsoft.com/office/officeart/2005/8/layout/chevron1"/>
    <dgm:cxn modelId="{B8B1AC2C-BF39-4455-8E94-3480BAB4F1B1}" srcId="{70F2E4FD-00B4-4707-8C73-625D863F20EA}" destId="{E6D1A2B5-C0EC-4428-9EC0-1819026D3D87}" srcOrd="1" destOrd="0" parTransId="{DCC3698A-F558-4199-8B74-65D930C1AD5D}" sibTransId="{C636C8E1-DDE8-4EB3-8B0E-EF5C2BE5D2CA}"/>
    <dgm:cxn modelId="{037BE3C0-3FAE-40F4-BFDD-3CB8210F9AAC}" srcId="{70F2E4FD-00B4-4707-8C73-625D863F20EA}" destId="{8CE8F868-D15E-4848-A0C9-55C65E7B1C25}" srcOrd="2" destOrd="0" parTransId="{2278BE1B-14B5-4738-AF24-C91F9540377E}" sibTransId="{5B99F03A-9B30-44F9-B676-F7BBC53F56F9}"/>
    <dgm:cxn modelId="{B84062B6-CA7D-4A1A-B7B2-8B1B26069A76}" type="presOf" srcId="{E6D1A2B5-C0EC-4428-9EC0-1819026D3D87}" destId="{A270ED03-1133-4F9E-8CEA-6726C818E3AC}" srcOrd="0" destOrd="0" presId="urn:microsoft.com/office/officeart/2005/8/layout/chevron1"/>
    <dgm:cxn modelId="{7D7D129B-E4BC-4F1E-8E84-6C1B246B383C}" type="presOf" srcId="{09AB4B1F-C109-4905-8826-E358E614ADF0}" destId="{4AEBC2AF-248D-4A62-83FF-36919BD5CE33}" srcOrd="0" destOrd="0" presId="urn:microsoft.com/office/officeart/2005/8/layout/chevron1"/>
    <dgm:cxn modelId="{67209332-9ED0-47E3-984C-87185997FF10}" srcId="{70F2E4FD-00B4-4707-8C73-625D863F20EA}" destId="{09AB4B1F-C109-4905-8826-E358E614ADF0}" srcOrd="3" destOrd="0" parTransId="{45AC474D-EB92-4703-BD29-75FFBE4179C2}" sibTransId="{E83E4F5D-036A-47CA-B9E7-8632B46CE6D5}"/>
    <dgm:cxn modelId="{AF8B6A03-9452-4AFB-BA5D-E0A1293EF7D8}" type="presOf" srcId="{70F2E4FD-00B4-4707-8C73-625D863F20EA}" destId="{6D0F0630-58EF-4F17-9399-951AA8FE44C5}" srcOrd="0" destOrd="0" presId="urn:microsoft.com/office/officeart/2005/8/layout/chevron1"/>
    <dgm:cxn modelId="{B24C5C78-3368-4CF5-91EB-A8CD7486513C}" srcId="{70F2E4FD-00B4-4707-8C73-625D863F20EA}" destId="{B8DAAD2D-F412-46B9-B9FC-16B2464F7169}" srcOrd="0" destOrd="0" parTransId="{6F0A3146-763D-4CA6-829A-3310EDF176F7}" sibTransId="{C7F594FB-9A1D-496E-A222-54CF139A9DD0}"/>
    <dgm:cxn modelId="{F0AD8C5A-AFCD-48F5-A341-8940098AC00D}" type="presParOf" srcId="{6D0F0630-58EF-4F17-9399-951AA8FE44C5}" destId="{FDF8BCD0-A39B-45F8-BDEF-29D21153B8A9}" srcOrd="0" destOrd="0" presId="urn:microsoft.com/office/officeart/2005/8/layout/chevron1"/>
    <dgm:cxn modelId="{FDD62760-4A88-4152-B34E-1128AE438AF6}" type="presParOf" srcId="{6D0F0630-58EF-4F17-9399-951AA8FE44C5}" destId="{C54F3EA3-AFE9-472F-B417-09FC9EA953F1}" srcOrd="1" destOrd="0" presId="urn:microsoft.com/office/officeart/2005/8/layout/chevron1"/>
    <dgm:cxn modelId="{BD66CBD1-A406-4D11-BBFB-414B1E8A1042}" type="presParOf" srcId="{6D0F0630-58EF-4F17-9399-951AA8FE44C5}" destId="{A270ED03-1133-4F9E-8CEA-6726C818E3AC}" srcOrd="2" destOrd="0" presId="urn:microsoft.com/office/officeart/2005/8/layout/chevron1"/>
    <dgm:cxn modelId="{FA6FD26A-0703-42BB-BC2C-980BA29446B3}" type="presParOf" srcId="{6D0F0630-58EF-4F17-9399-951AA8FE44C5}" destId="{66835D71-F34B-4DBC-BD8B-49633C6FB687}" srcOrd="3" destOrd="0" presId="urn:microsoft.com/office/officeart/2005/8/layout/chevron1"/>
    <dgm:cxn modelId="{A1B4FF4A-EEDD-4960-9187-9719917788FD}" type="presParOf" srcId="{6D0F0630-58EF-4F17-9399-951AA8FE44C5}" destId="{9071977D-6EAD-404C-93C1-A02B7981D5EB}" srcOrd="4" destOrd="0" presId="urn:microsoft.com/office/officeart/2005/8/layout/chevron1"/>
    <dgm:cxn modelId="{13FF02FC-AF3B-42E8-80F8-0542C37DEA82}" type="presParOf" srcId="{6D0F0630-58EF-4F17-9399-951AA8FE44C5}" destId="{A0B90A12-B6E2-4A72-B3D5-B58CCEFD92B0}" srcOrd="5" destOrd="0" presId="urn:microsoft.com/office/officeart/2005/8/layout/chevron1"/>
    <dgm:cxn modelId="{0245BB64-A94E-4CCD-956A-59A12E45FBA0}" type="presParOf" srcId="{6D0F0630-58EF-4F17-9399-951AA8FE44C5}" destId="{4AEBC2AF-248D-4A62-83FF-36919BD5CE33}" srcOrd="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F2E4FD-00B4-4707-8C73-625D863F20EA}" type="doc">
      <dgm:prSet loTypeId="urn:microsoft.com/office/officeart/2005/8/layout/chevron1" loCatId="process" qsTypeId="urn:microsoft.com/office/officeart/2005/8/quickstyle/simple1" qsCatId="simple" csTypeId="urn:microsoft.com/office/officeart/2005/8/colors/accent1_2" csCatId="accent1" phldr="1"/>
      <dgm:spPr/>
    </dgm:pt>
    <dgm:pt modelId="{B8DAAD2D-F412-46B9-B9FC-16B2464F7169}">
      <dgm:prSet phldrT="[Text]"/>
      <dgm:spPr/>
      <dgm:t>
        <a:bodyPr/>
        <a:lstStyle/>
        <a:p>
          <a:r>
            <a:rPr lang="en-US" dirty="0" smtClean="0"/>
            <a:t>Visualization</a:t>
          </a:r>
          <a:endParaRPr lang="en-US" dirty="0"/>
        </a:p>
      </dgm:t>
    </dgm:pt>
    <dgm:pt modelId="{6F0A3146-763D-4CA6-829A-3310EDF176F7}" type="parTrans" cxnId="{B24C5C78-3368-4CF5-91EB-A8CD7486513C}">
      <dgm:prSet/>
      <dgm:spPr/>
      <dgm:t>
        <a:bodyPr/>
        <a:lstStyle/>
        <a:p>
          <a:endParaRPr lang="en-US"/>
        </a:p>
      </dgm:t>
    </dgm:pt>
    <dgm:pt modelId="{C7F594FB-9A1D-496E-A222-54CF139A9DD0}" type="sibTrans" cxnId="{B24C5C78-3368-4CF5-91EB-A8CD7486513C}">
      <dgm:prSet/>
      <dgm:spPr/>
      <dgm:t>
        <a:bodyPr/>
        <a:lstStyle/>
        <a:p>
          <a:endParaRPr lang="en-US"/>
        </a:p>
      </dgm:t>
    </dgm:pt>
    <dgm:pt modelId="{E6D1A2B5-C0EC-4428-9EC0-1819026D3D87}">
      <dgm:prSet phldrT="[Text]"/>
      <dgm:spPr/>
      <dgm:t>
        <a:bodyPr/>
        <a:lstStyle/>
        <a:p>
          <a:r>
            <a:rPr lang="en-US" dirty="0" smtClean="0"/>
            <a:t>Perception</a:t>
          </a:r>
          <a:endParaRPr lang="en-US" dirty="0"/>
        </a:p>
      </dgm:t>
    </dgm:pt>
    <dgm:pt modelId="{DCC3698A-F558-4199-8B74-65D930C1AD5D}" type="parTrans" cxnId="{B8B1AC2C-BF39-4455-8E94-3480BAB4F1B1}">
      <dgm:prSet/>
      <dgm:spPr/>
      <dgm:t>
        <a:bodyPr/>
        <a:lstStyle/>
        <a:p>
          <a:endParaRPr lang="en-US"/>
        </a:p>
      </dgm:t>
    </dgm:pt>
    <dgm:pt modelId="{C636C8E1-DDE8-4EB3-8B0E-EF5C2BE5D2CA}" type="sibTrans" cxnId="{B8B1AC2C-BF39-4455-8E94-3480BAB4F1B1}">
      <dgm:prSet/>
      <dgm:spPr/>
      <dgm:t>
        <a:bodyPr/>
        <a:lstStyle/>
        <a:p>
          <a:endParaRPr lang="en-US"/>
        </a:p>
      </dgm:t>
    </dgm:pt>
    <dgm:pt modelId="{8CE8F868-D15E-4848-A0C9-55C65E7B1C25}">
      <dgm:prSet phldrT="[Text]"/>
      <dgm:spPr/>
      <dgm:t>
        <a:bodyPr/>
        <a:lstStyle/>
        <a:p>
          <a:r>
            <a:rPr lang="en-US" dirty="0" smtClean="0"/>
            <a:t>Decision</a:t>
          </a:r>
          <a:endParaRPr lang="en-US" dirty="0"/>
        </a:p>
      </dgm:t>
    </dgm:pt>
    <dgm:pt modelId="{2278BE1B-14B5-4738-AF24-C91F9540377E}" type="parTrans" cxnId="{037BE3C0-3FAE-40F4-BFDD-3CB8210F9AAC}">
      <dgm:prSet/>
      <dgm:spPr/>
      <dgm:t>
        <a:bodyPr/>
        <a:lstStyle/>
        <a:p>
          <a:endParaRPr lang="en-US"/>
        </a:p>
      </dgm:t>
    </dgm:pt>
    <dgm:pt modelId="{5B99F03A-9B30-44F9-B676-F7BBC53F56F9}" type="sibTrans" cxnId="{037BE3C0-3FAE-40F4-BFDD-3CB8210F9AAC}">
      <dgm:prSet/>
      <dgm:spPr/>
      <dgm:t>
        <a:bodyPr/>
        <a:lstStyle/>
        <a:p>
          <a:endParaRPr lang="en-US"/>
        </a:p>
      </dgm:t>
    </dgm:pt>
    <dgm:pt modelId="{09AB4B1F-C109-4905-8826-E358E614ADF0}">
      <dgm:prSet phldrT="[Text]"/>
      <dgm:spPr/>
      <dgm:t>
        <a:bodyPr/>
        <a:lstStyle/>
        <a:p>
          <a:r>
            <a:rPr lang="en-US" dirty="0" smtClean="0"/>
            <a:t>Action</a:t>
          </a:r>
          <a:endParaRPr lang="en-US" dirty="0"/>
        </a:p>
      </dgm:t>
    </dgm:pt>
    <dgm:pt modelId="{45AC474D-EB92-4703-BD29-75FFBE4179C2}" type="parTrans" cxnId="{67209332-9ED0-47E3-984C-87185997FF10}">
      <dgm:prSet/>
      <dgm:spPr/>
      <dgm:t>
        <a:bodyPr/>
        <a:lstStyle/>
        <a:p>
          <a:endParaRPr lang="en-US"/>
        </a:p>
      </dgm:t>
    </dgm:pt>
    <dgm:pt modelId="{E83E4F5D-036A-47CA-B9E7-8632B46CE6D5}" type="sibTrans" cxnId="{67209332-9ED0-47E3-984C-87185997FF10}">
      <dgm:prSet/>
      <dgm:spPr/>
      <dgm:t>
        <a:bodyPr/>
        <a:lstStyle/>
        <a:p>
          <a:endParaRPr lang="en-US"/>
        </a:p>
      </dgm:t>
    </dgm:pt>
    <dgm:pt modelId="{6D0F0630-58EF-4F17-9399-951AA8FE44C5}" type="pres">
      <dgm:prSet presAssocID="{70F2E4FD-00B4-4707-8C73-625D863F20EA}" presName="Name0" presStyleCnt="0">
        <dgm:presLayoutVars>
          <dgm:dir/>
          <dgm:animLvl val="lvl"/>
          <dgm:resizeHandles val="exact"/>
        </dgm:presLayoutVars>
      </dgm:prSet>
      <dgm:spPr/>
    </dgm:pt>
    <dgm:pt modelId="{FDF8BCD0-A39B-45F8-BDEF-29D21153B8A9}" type="pres">
      <dgm:prSet presAssocID="{B8DAAD2D-F412-46B9-B9FC-16B2464F7169}" presName="parTxOnly" presStyleLbl="node1" presStyleIdx="0" presStyleCnt="4">
        <dgm:presLayoutVars>
          <dgm:chMax val="0"/>
          <dgm:chPref val="0"/>
          <dgm:bulletEnabled val="1"/>
        </dgm:presLayoutVars>
      </dgm:prSet>
      <dgm:spPr/>
      <dgm:t>
        <a:bodyPr/>
        <a:lstStyle/>
        <a:p>
          <a:endParaRPr lang="en-US"/>
        </a:p>
      </dgm:t>
    </dgm:pt>
    <dgm:pt modelId="{C54F3EA3-AFE9-472F-B417-09FC9EA953F1}" type="pres">
      <dgm:prSet presAssocID="{C7F594FB-9A1D-496E-A222-54CF139A9DD0}" presName="parTxOnlySpace" presStyleCnt="0"/>
      <dgm:spPr/>
    </dgm:pt>
    <dgm:pt modelId="{A270ED03-1133-4F9E-8CEA-6726C818E3AC}" type="pres">
      <dgm:prSet presAssocID="{E6D1A2B5-C0EC-4428-9EC0-1819026D3D87}" presName="parTxOnly" presStyleLbl="node1" presStyleIdx="1" presStyleCnt="4">
        <dgm:presLayoutVars>
          <dgm:chMax val="0"/>
          <dgm:chPref val="0"/>
          <dgm:bulletEnabled val="1"/>
        </dgm:presLayoutVars>
      </dgm:prSet>
      <dgm:spPr/>
    </dgm:pt>
    <dgm:pt modelId="{66835D71-F34B-4DBC-BD8B-49633C6FB687}" type="pres">
      <dgm:prSet presAssocID="{C636C8E1-DDE8-4EB3-8B0E-EF5C2BE5D2CA}" presName="parTxOnlySpace" presStyleCnt="0"/>
      <dgm:spPr/>
    </dgm:pt>
    <dgm:pt modelId="{9071977D-6EAD-404C-93C1-A02B7981D5EB}" type="pres">
      <dgm:prSet presAssocID="{8CE8F868-D15E-4848-A0C9-55C65E7B1C25}" presName="parTxOnly" presStyleLbl="node1" presStyleIdx="2" presStyleCnt="4">
        <dgm:presLayoutVars>
          <dgm:chMax val="0"/>
          <dgm:chPref val="0"/>
          <dgm:bulletEnabled val="1"/>
        </dgm:presLayoutVars>
      </dgm:prSet>
      <dgm:spPr/>
    </dgm:pt>
    <dgm:pt modelId="{A0B90A12-B6E2-4A72-B3D5-B58CCEFD92B0}" type="pres">
      <dgm:prSet presAssocID="{5B99F03A-9B30-44F9-B676-F7BBC53F56F9}" presName="parTxOnlySpace" presStyleCnt="0"/>
      <dgm:spPr/>
    </dgm:pt>
    <dgm:pt modelId="{4AEBC2AF-248D-4A62-83FF-36919BD5CE33}" type="pres">
      <dgm:prSet presAssocID="{09AB4B1F-C109-4905-8826-E358E614ADF0}" presName="parTxOnly" presStyleLbl="node1" presStyleIdx="3" presStyleCnt="4">
        <dgm:presLayoutVars>
          <dgm:chMax val="0"/>
          <dgm:chPref val="0"/>
          <dgm:bulletEnabled val="1"/>
        </dgm:presLayoutVars>
      </dgm:prSet>
      <dgm:spPr/>
    </dgm:pt>
  </dgm:ptLst>
  <dgm:cxnLst>
    <dgm:cxn modelId="{457C1864-27C9-49CE-B39D-F0A98A163796}" type="presOf" srcId="{B8DAAD2D-F412-46B9-B9FC-16B2464F7169}" destId="{FDF8BCD0-A39B-45F8-BDEF-29D21153B8A9}" srcOrd="0" destOrd="0" presId="urn:microsoft.com/office/officeart/2005/8/layout/chevron1"/>
    <dgm:cxn modelId="{75EAE957-282E-41DB-ADCB-43F3DBB7CE9D}" type="presOf" srcId="{09AB4B1F-C109-4905-8826-E358E614ADF0}" destId="{4AEBC2AF-248D-4A62-83FF-36919BD5CE33}" srcOrd="0" destOrd="0" presId="urn:microsoft.com/office/officeart/2005/8/layout/chevron1"/>
    <dgm:cxn modelId="{B263E1FE-5CF9-47EE-99CF-279B351F5A36}" type="presOf" srcId="{70F2E4FD-00B4-4707-8C73-625D863F20EA}" destId="{6D0F0630-58EF-4F17-9399-951AA8FE44C5}" srcOrd="0" destOrd="0" presId="urn:microsoft.com/office/officeart/2005/8/layout/chevron1"/>
    <dgm:cxn modelId="{DFECC53A-2E5B-4788-927A-24B5C17D10A6}" type="presOf" srcId="{E6D1A2B5-C0EC-4428-9EC0-1819026D3D87}" destId="{A270ED03-1133-4F9E-8CEA-6726C818E3AC}" srcOrd="0" destOrd="0" presId="urn:microsoft.com/office/officeart/2005/8/layout/chevron1"/>
    <dgm:cxn modelId="{B8B1AC2C-BF39-4455-8E94-3480BAB4F1B1}" srcId="{70F2E4FD-00B4-4707-8C73-625D863F20EA}" destId="{E6D1A2B5-C0EC-4428-9EC0-1819026D3D87}" srcOrd="1" destOrd="0" parTransId="{DCC3698A-F558-4199-8B74-65D930C1AD5D}" sibTransId="{C636C8E1-DDE8-4EB3-8B0E-EF5C2BE5D2CA}"/>
    <dgm:cxn modelId="{037BE3C0-3FAE-40F4-BFDD-3CB8210F9AAC}" srcId="{70F2E4FD-00B4-4707-8C73-625D863F20EA}" destId="{8CE8F868-D15E-4848-A0C9-55C65E7B1C25}" srcOrd="2" destOrd="0" parTransId="{2278BE1B-14B5-4738-AF24-C91F9540377E}" sibTransId="{5B99F03A-9B30-44F9-B676-F7BBC53F56F9}"/>
    <dgm:cxn modelId="{7B8CE81D-B77C-456A-866E-5C02FC988F37}" type="presOf" srcId="{8CE8F868-D15E-4848-A0C9-55C65E7B1C25}" destId="{9071977D-6EAD-404C-93C1-A02B7981D5EB}" srcOrd="0" destOrd="0" presId="urn:microsoft.com/office/officeart/2005/8/layout/chevron1"/>
    <dgm:cxn modelId="{67209332-9ED0-47E3-984C-87185997FF10}" srcId="{70F2E4FD-00B4-4707-8C73-625D863F20EA}" destId="{09AB4B1F-C109-4905-8826-E358E614ADF0}" srcOrd="3" destOrd="0" parTransId="{45AC474D-EB92-4703-BD29-75FFBE4179C2}" sibTransId="{E83E4F5D-036A-47CA-B9E7-8632B46CE6D5}"/>
    <dgm:cxn modelId="{B24C5C78-3368-4CF5-91EB-A8CD7486513C}" srcId="{70F2E4FD-00B4-4707-8C73-625D863F20EA}" destId="{B8DAAD2D-F412-46B9-B9FC-16B2464F7169}" srcOrd="0" destOrd="0" parTransId="{6F0A3146-763D-4CA6-829A-3310EDF176F7}" sibTransId="{C7F594FB-9A1D-496E-A222-54CF139A9DD0}"/>
    <dgm:cxn modelId="{F37E51D3-8FF4-46A8-966E-F3ED2A627331}" type="presParOf" srcId="{6D0F0630-58EF-4F17-9399-951AA8FE44C5}" destId="{FDF8BCD0-A39B-45F8-BDEF-29D21153B8A9}" srcOrd="0" destOrd="0" presId="urn:microsoft.com/office/officeart/2005/8/layout/chevron1"/>
    <dgm:cxn modelId="{A59AD8CB-62D1-42CF-ACAC-72FD2CD27008}" type="presParOf" srcId="{6D0F0630-58EF-4F17-9399-951AA8FE44C5}" destId="{C54F3EA3-AFE9-472F-B417-09FC9EA953F1}" srcOrd="1" destOrd="0" presId="urn:microsoft.com/office/officeart/2005/8/layout/chevron1"/>
    <dgm:cxn modelId="{7F8A4791-7304-4D72-A78D-3C62ABBF5DFD}" type="presParOf" srcId="{6D0F0630-58EF-4F17-9399-951AA8FE44C5}" destId="{A270ED03-1133-4F9E-8CEA-6726C818E3AC}" srcOrd="2" destOrd="0" presId="urn:microsoft.com/office/officeart/2005/8/layout/chevron1"/>
    <dgm:cxn modelId="{616A4427-1FCC-43FA-857E-BDB17318662C}" type="presParOf" srcId="{6D0F0630-58EF-4F17-9399-951AA8FE44C5}" destId="{66835D71-F34B-4DBC-BD8B-49633C6FB687}" srcOrd="3" destOrd="0" presId="urn:microsoft.com/office/officeart/2005/8/layout/chevron1"/>
    <dgm:cxn modelId="{57FEBCB2-7166-4979-8A9E-09F012E6D11F}" type="presParOf" srcId="{6D0F0630-58EF-4F17-9399-951AA8FE44C5}" destId="{9071977D-6EAD-404C-93C1-A02B7981D5EB}" srcOrd="4" destOrd="0" presId="urn:microsoft.com/office/officeart/2005/8/layout/chevron1"/>
    <dgm:cxn modelId="{35CA3E7A-9949-413E-8726-D17FE599A309}" type="presParOf" srcId="{6D0F0630-58EF-4F17-9399-951AA8FE44C5}" destId="{A0B90A12-B6E2-4A72-B3D5-B58CCEFD92B0}" srcOrd="5" destOrd="0" presId="urn:microsoft.com/office/officeart/2005/8/layout/chevron1"/>
    <dgm:cxn modelId="{46497CD6-E669-4F1B-882F-8306C1B777F7}" type="presParOf" srcId="{6D0F0630-58EF-4F17-9399-951AA8FE44C5}" destId="{4AEBC2AF-248D-4A62-83FF-36919BD5CE33}" srcOrd="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F2E4FD-00B4-4707-8C73-625D863F20EA}" type="doc">
      <dgm:prSet loTypeId="urn:microsoft.com/office/officeart/2005/8/layout/chevron1" loCatId="process" qsTypeId="urn:microsoft.com/office/officeart/2005/8/quickstyle/simple1" qsCatId="simple" csTypeId="urn:microsoft.com/office/officeart/2005/8/colors/accent1_2" csCatId="accent1" phldr="1"/>
      <dgm:spPr/>
    </dgm:pt>
    <dgm:pt modelId="{B8DAAD2D-F412-46B9-B9FC-16B2464F7169}">
      <dgm:prSet phldrT="[Text]"/>
      <dgm:spPr/>
      <dgm:t>
        <a:bodyPr/>
        <a:lstStyle/>
        <a:p>
          <a:r>
            <a:rPr lang="en-US" dirty="0" smtClean="0"/>
            <a:t>Visualization</a:t>
          </a:r>
          <a:endParaRPr lang="en-US" dirty="0"/>
        </a:p>
      </dgm:t>
    </dgm:pt>
    <dgm:pt modelId="{6F0A3146-763D-4CA6-829A-3310EDF176F7}" type="parTrans" cxnId="{B24C5C78-3368-4CF5-91EB-A8CD7486513C}">
      <dgm:prSet/>
      <dgm:spPr/>
      <dgm:t>
        <a:bodyPr/>
        <a:lstStyle/>
        <a:p>
          <a:endParaRPr lang="en-US"/>
        </a:p>
      </dgm:t>
    </dgm:pt>
    <dgm:pt modelId="{C7F594FB-9A1D-496E-A222-54CF139A9DD0}" type="sibTrans" cxnId="{B24C5C78-3368-4CF5-91EB-A8CD7486513C}">
      <dgm:prSet/>
      <dgm:spPr/>
      <dgm:t>
        <a:bodyPr/>
        <a:lstStyle/>
        <a:p>
          <a:endParaRPr lang="en-US"/>
        </a:p>
      </dgm:t>
    </dgm:pt>
    <dgm:pt modelId="{E6D1A2B5-C0EC-4428-9EC0-1819026D3D87}">
      <dgm:prSet phldrT="[Text]"/>
      <dgm:spPr/>
      <dgm:t>
        <a:bodyPr/>
        <a:lstStyle/>
        <a:p>
          <a:r>
            <a:rPr lang="en-US" dirty="0" smtClean="0"/>
            <a:t>Perception</a:t>
          </a:r>
          <a:endParaRPr lang="en-US" dirty="0"/>
        </a:p>
      </dgm:t>
    </dgm:pt>
    <dgm:pt modelId="{DCC3698A-F558-4199-8B74-65D930C1AD5D}" type="parTrans" cxnId="{B8B1AC2C-BF39-4455-8E94-3480BAB4F1B1}">
      <dgm:prSet/>
      <dgm:spPr/>
      <dgm:t>
        <a:bodyPr/>
        <a:lstStyle/>
        <a:p>
          <a:endParaRPr lang="en-US"/>
        </a:p>
      </dgm:t>
    </dgm:pt>
    <dgm:pt modelId="{C636C8E1-DDE8-4EB3-8B0E-EF5C2BE5D2CA}" type="sibTrans" cxnId="{B8B1AC2C-BF39-4455-8E94-3480BAB4F1B1}">
      <dgm:prSet/>
      <dgm:spPr/>
      <dgm:t>
        <a:bodyPr/>
        <a:lstStyle/>
        <a:p>
          <a:endParaRPr lang="en-US"/>
        </a:p>
      </dgm:t>
    </dgm:pt>
    <dgm:pt modelId="{8CE8F868-D15E-4848-A0C9-55C65E7B1C25}">
      <dgm:prSet phldrT="[Text]"/>
      <dgm:spPr/>
      <dgm:t>
        <a:bodyPr/>
        <a:lstStyle/>
        <a:p>
          <a:r>
            <a:rPr lang="en-US" dirty="0" smtClean="0"/>
            <a:t>Decision</a:t>
          </a:r>
          <a:endParaRPr lang="en-US" dirty="0"/>
        </a:p>
      </dgm:t>
    </dgm:pt>
    <dgm:pt modelId="{2278BE1B-14B5-4738-AF24-C91F9540377E}" type="parTrans" cxnId="{037BE3C0-3FAE-40F4-BFDD-3CB8210F9AAC}">
      <dgm:prSet/>
      <dgm:spPr/>
      <dgm:t>
        <a:bodyPr/>
        <a:lstStyle/>
        <a:p>
          <a:endParaRPr lang="en-US"/>
        </a:p>
      </dgm:t>
    </dgm:pt>
    <dgm:pt modelId="{5B99F03A-9B30-44F9-B676-F7BBC53F56F9}" type="sibTrans" cxnId="{037BE3C0-3FAE-40F4-BFDD-3CB8210F9AAC}">
      <dgm:prSet/>
      <dgm:spPr/>
      <dgm:t>
        <a:bodyPr/>
        <a:lstStyle/>
        <a:p>
          <a:endParaRPr lang="en-US"/>
        </a:p>
      </dgm:t>
    </dgm:pt>
    <dgm:pt modelId="{09AB4B1F-C109-4905-8826-E358E614ADF0}">
      <dgm:prSet phldrT="[Text]"/>
      <dgm:spPr/>
      <dgm:t>
        <a:bodyPr/>
        <a:lstStyle/>
        <a:p>
          <a:r>
            <a:rPr lang="en-US" dirty="0" smtClean="0"/>
            <a:t>Action</a:t>
          </a:r>
          <a:endParaRPr lang="en-US" dirty="0"/>
        </a:p>
      </dgm:t>
    </dgm:pt>
    <dgm:pt modelId="{45AC474D-EB92-4703-BD29-75FFBE4179C2}" type="parTrans" cxnId="{67209332-9ED0-47E3-984C-87185997FF10}">
      <dgm:prSet/>
      <dgm:spPr/>
      <dgm:t>
        <a:bodyPr/>
        <a:lstStyle/>
        <a:p>
          <a:endParaRPr lang="en-US"/>
        </a:p>
      </dgm:t>
    </dgm:pt>
    <dgm:pt modelId="{E83E4F5D-036A-47CA-B9E7-8632B46CE6D5}" type="sibTrans" cxnId="{67209332-9ED0-47E3-984C-87185997FF10}">
      <dgm:prSet/>
      <dgm:spPr/>
      <dgm:t>
        <a:bodyPr/>
        <a:lstStyle/>
        <a:p>
          <a:endParaRPr lang="en-US"/>
        </a:p>
      </dgm:t>
    </dgm:pt>
    <dgm:pt modelId="{6D0F0630-58EF-4F17-9399-951AA8FE44C5}" type="pres">
      <dgm:prSet presAssocID="{70F2E4FD-00B4-4707-8C73-625D863F20EA}" presName="Name0" presStyleCnt="0">
        <dgm:presLayoutVars>
          <dgm:dir/>
          <dgm:animLvl val="lvl"/>
          <dgm:resizeHandles val="exact"/>
        </dgm:presLayoutVars>
      </dgm:prSet>
      <dgm:spPr/>
    </dgm:pt>
    <dgm:pt modelId="{FDF8BCD0-A39B-45F8-BDEF-29D21153B8A9}" type="pres">
      <dgm:prSet presAssocID="{B8DAAD2D-F412-46B9-B9FC-16B2464F7169}" presName="parTxOnly" presStyleLbl="node1" presStyleIdx="0" presStyleCnt="4">
        <dgm:presLayoutVars>
          <dgm:chMax val="0"/>
          <dgm:chPref val="0"/>
          <dgm:bulletEnabled val="1"/>
        </dgm:presLayoutVars>
      </dgm:prSet>
      <dgm:spPr/>
      <dgm:t>
        <a:bodyPr/>
        <a:lstStyle/>
        <a:p>
          <a:endParaRPr lang="en-US"/>
        </a:p>
      </dgm:t>
    </dgm:pt>
    <dgm:pt modelId="{C54F3EA3-AFE9-472F-B417-09FC9EA953F1}" type="pres">
      <dgm:prSet presAssocID="{C7F594FB-9A1D-496E-A222-54CF139A9DD0}" presName="parTxOnlySpace" presStyleCnt="0"/>
      <dgm:spPr/>
    </dgm:pt>
    <dgm:pt modelId="{A270ED03-1133-4F9E-8CEA-6726C818E3AC}" type="pres">
      <dgm:prSet presAssocID="{E6D1A2B5-C0EC-4428-9EC0-1819026D3D87}" presName="parTxOnly" presStyleLbl="node1" presStyleIdx="1" presStyleCnt="4">
        <dgm:presLayoutVars>
          <dgm:chMax val="0"/>
          <dgm:chPref val="0"/>
          <dgm:bulletEnabled val="1"/>
        </dgm:presLayoutVars>
      </dgm:prSet>
      <dgm:spPr/>
    </dgm:pt>
    <dgm:pt modelId="{66835D71-F34B-4DBC-BD8B-49633C6FB687}" type="pres">
      <dgm:prSet presAssocID="{C636C8E1-DDE8-4EB3-8B0E-EF5C2BE5D2CA}" presName="parTxOnlySpace" presStyleCnt="0"/>
      <dgm:spPr/>
    </dgm:pt>
    <dgm:pt modelId="{9071977D-6EAD-404C-93C1-A02B7981D5EB}" type="pres">
      <dgm:prSet presAssocID="{8CE8F868-D15E-4848-A0C9-55C65E7B1C25}" presName="parTxOnly" presStyleLbl="node1" presStyleIdx="2" presStyleCnt="4">
        <dgm:presLayoutVars>
          <dgm:chMax val="0"/>
          <dgm:chPref val="0"/>
          <dgm:bulletEnabled val="1"/>
        </dgm:presLayoutVars>
      </dgm:prSet>
      <dgm:spPr/>
    </dgm:pt>
    <dgm:pt modelId="{A0B90A12-B6E2-4A72-B3D5-B58CCEFD92B0}" type="pres">
      <dgm:prSet presAssocID="{5B99F03A-9B30-44F9-B676-F7BBC53F56F9}" presName="parTxOnlySpace" presStyleCnt="0"/>
      <dgm:spPr/>
    </dgm:pt>
    <dgm:pt modelId="{4AEBC2AF-248D-4A62-83FF-36919BD5CE33}" type="pres">
      <dgm:prSet presAssocID="{09AB4B1F-C109-4905-8826-E358E614ADF0}" presName="parTxOnly" presStyleLbl="node1" presStyleIdx="3" presStyleCnt="4">
        <dgm:presLayoutVars>
          <dgm:chMax val="0"/>
          <dgm:chPref val="0"/>
          <dgm:bulletEnabled val="1"/>
        </dgm:presLayoutVars>
      </dgm:prSet>
      <dgm:spPr/>
    </dgm:pt>
  </dgm:ptLst>
  <dgm:cxnLst>
    <dgm:cxn modelId="{04344F6F-6AF3-46AC-A4CA-B68BC1C5169D}" type="presOf" srcId="{B8DAAD2D-F412-46B9-B9FC-16B2464F7169}" destId="{FDF8BCD0-A39B-45F8-BDEF-29D21153B8A9}" srcOrd="0" destOrd="0" presId="urn:microsoft.com/office/officeart/2005/8/layout/chevron1"/>
    <dgm:cxn modelId="{7211546F-2214-4E64-83A7-A76321CB149F}" type="presOf" srcId="{8CE8F868-D15E-4848-A0C9-55C65E7B1C25}" destId="{9071977D-6EAD-404C-93C1-A02B7981D5EB}" srcOrd="0" destOrd="0" presId="urn:microsoft.com/office/officeart/2005/8/layout/chevron1"/>
    <dgm:cxn modelId="{887F9623-2E21-4EE6-9875-4E9AAF188311}" type="presOf" srcId="{09AB4B1F-C109-4905-8826-E358E614ADF0}" destId="{4AEBC2AF-248D-4A62-83FF-36919BD5CE33}" srcOrd="0" destOrd="0" presId="urn:microsoft.com/office/officeart/2005/8/layout/chevron1"/>
    <dgm:cxn modelId="{86E156B6-F123-4E20-86DA-1AD1C16411F2}" type="presOf" srcId="{70F2E4FD-00B4-4707-8C73-625D863F20EA}" destId="{6D0F0630-58EF-4F17-9399-951AA8FE44C5}" srcOrd="0" destOrd="0" presId="urn:microsoft.com/office/officeart/2005/8/layout/chevron1"/>
    <dgm:cxn modelId="{513214A8-2296-4A77-8E16-7B297C6D1B7C}" type="presOf" srcId="{E6D1A2B5-C0EC-4428-9EC0-1819026D3D87}" destId="{A270ED03-1133-4F9E-8CEA-6726C818E3AC}" srcOrd="0" destOrd="0" presId="urn:microsoft.com/office/officeart/2005/8/layout/chevron1"/>
    <dgm:cxn modelId="{B8B1AC2C-BF39-4455-8E94-3480BAB4F1B1}" srcId="{70F2E4FD-00B4-4707-8C73-625D863F20EA}" destId="{E6D1A2B5-C0EC-4428-9EC0-1819026D3D87}" srcOrd="1" destOrd="0" parTransId="{DCC3698A-F558-4199-8B74-65D930C1AD5D}" sibTransId="{C636C8E1-DDE8-4EB3-8B0E-EF5C2BE5D2CA}"/>
    <dgm:cxn modelId="{037BE3C0-3FAE-40F4-BFDD-3CB8210F9AAC}" srcId="{70F2E4FD-00B4-4707-8C73-625D863F20EA}" destId="{8CE8F868-D15E-4848-A0C9-55C65E7B1C25}" srcOrd="2" destOrd="0" parTransId="{2278BE1B-14B5-4738-AF24-C91F9540377E}" sibTransId="{5B99F03A-9B30-44F9-B676-F7BBC53F56F9}"/>
    <dgm:cxn modelId="{67209332-9ED0-47E3-984C-87185997FF10}" srcId="{70F2E4FD-00B4-4707-8C73-625D863F20EA}" destId="{09AB4B1F-C109-4905-8826-E358E614ADF0}" srcOrd="3" destOrd="0" parTransId="{45AC474D-EB92-4703-BD29-75FFBE4179C2}" sibTransId="{E83E4F5D-036A-47CA-B9E7-8632B46CE6D5}"/>
    <dgm:cxn modelId="{B24C5C78-3368-4CF5-91EB-A8CD7486513C}" srcId="{70F2E4FD-00B4-4707-8C73-625D863F20EA}" destId="{B8DAAD2D-F412-46B9-B9FC-16B2464F7169}" srcOrd="0" destOrd="0" parTransId="{6F0A3146-763D-4CA6-829A-3310EDF176F7}" sibTransId="{C7F594FB-9A1D-496E-A222-54CF139A9DD0}"/>
    <dgm:cxn modelId="{87DBE45D-44C7-4DF2-A4DA-17B033FDB9FB}" type="presParOf" srcId="{6D0F0630-58EF-4F17-9399-951AA8FE44C5}" destId="{FDF8BCD0-A39B-45F8-BDEF-29D21153B8A9}" srcOrd="0" destOrd="0" presId="urn:microsoft.com/office/officeart/2005/8/layout/chevron1"/>
    <dgm:cxn modelId="{CCB9BFD6-5694-425E-A05E-91FE12965923}" type="presParOf" srcId="{6D0F0630-58EF-4F17-9399-951AA8FE44C5}" destId="{C54F3EA3-AFE9-472F-B417-09FC9EA953F1}" srcOrd="1" destOrd="0" presId="urn:microsoft.com/office/officeart/2005/8/layout/chevron1"/>
    <dgm:cxn modelId="{D5CA9F49-4F7C-4EAB-AAA7-D8F4A82516C2}" type="presParOf" srcId="{6D0F0630-58EF-4F17-9399-951AA8FE44C5}" destId="{A270ED03-1133-4F9E-8CEA-6726C818E3AC}" srcOrd="2" destOrd="0" presId="urn:microsoft.com/office/officeart/2005/8/layout/chevron1"/>
    <dgm:cxn modelId="{C9471A61-36B3-40AF-8FCC-F6977B91E0A1}" type="presParOf" srcId="{6D0F0630-58EF-4F17-9399-951AA8FE44C5}" destId="{66835D71-F34B-4DBC-BD8B-49633C6FB687}" srcOrd="3" destOrd="0" presId="urn:microsoft.com/office/officeart/2005/8/layout/chevron1"/>
    <dgm:cxn modelId="{E78DCC6D-A04F-487F-BE25-BB7671C5B493}" type="presParOf" srcId="{6D0F0630-58EF-4F17-9399-951AA8FE44C5}" destId="{9071977D-6EAD-404C-93C1-A02B7981D5EB}" srcOrd="4" destOrd="0" presId="urn:microsoft.com/office/officeart/2005/8/layout/chevron1"/>
    <dgm:cxn modelId="{C5117600-3654-4C94-B35D-AC74B5556E00}" type="presParOf" srcId="{6D0F0630-58EF-4F17-9399-951AA8FE44C5}" destId="{A0B90A12-B6E2-4A72-B3D5-B58CCEFD92B0}" srcOrd="5" destOrd="0" presId="urn:microsoft.com/office/officeart/2005/8/layout/chevron1"/>
    <dgm:cxn modelId="{776B0129-4CFD-4641-95B6-3629AA5E1145}" type="presParOf" srcId="{6D0F0630-58EF-4F17-9399-951AA8FE44C5}" destId="{4AEBC2AF-248D-4A62-83FF-36919BD5CE33}" srcOrd="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F8BCD0-A39B-45F8-BDEF-29D21153B8A9}">
      <dsp:nvSpPr>
        <dsp:cNvPr id="0" name=""/>
        <dsp:cNvSpPr/>
      </dsp:nvSpPr>
      <dsp:spPr>
        <a:xfrm>
          <a:off x="3798" y="311585"/>
          <a:ext cx="2211007" cy="88440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t>Visualization</a:t>
          </a:r>
          <a:endParaRPr lang="en-US" sz="1700" kern="1200" dirty="0"/>
        </a:p>
      </dsp:txBody>
      <dsp:txXfrm>
        <a:off x="3798" y="311585"/>
        <a:ext cx="2211007" cy="884403"/>
      </dsp:txXfrm>
    </dsp:sp>
    <dsp:sp modelId="{A270ED03-1133-4F9E-8CEA-6726C818E3AC}">
      <dsp:nvSpPr>
        <dsp:cNvPr id="0" name=""/>
        <dsp:cNvSpPr/>
      </dsp:nvSpPr>
      <dsp:spPr>
        <a:xfrm>
          <a:off x="1993705" y="311585"/>
          <a:ext cx="2211007" cy="88440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t>Perception</a:t>
          </a:r>
          <a:endParaRPr lang="en-US" sz="1700" kern="1200" dirty="0"/>
        </a:p>
      </dsp:txBody>
      <dsp:txXfrm>
        <a:off x="1993705" y="311585"/>
        <a:ext cx="2211007" cy="884403"/>
      </dsp:txXfrm>
    </dsp:sp>
    <dsp:sp modelId="{9071977D-6EAD-404C-93C1-A02B7981D5EB}">
      <dsp:nvSpPr>
        <dsp:cNvPr id="0" name=""/>
        <dsp:cNvSpPr/>
      </dsp:nvSpPr>
      <dsp:spPr>
        <a:xfrm>
          <a:off x="3983612" y="311585"/>
          <a:ext cx="2211007" cy="88440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t>Decision</a:t>
          </a:r>
          <a:endParaRPr lang="en-US" sz="1700" kern="1200" dirty="0"/>
        </a:p>
      </dsp:txBody>
      <dsp:txXfrm>
        <a:off x="3983612" y="311585"/>
        <a:ext cx="2211007" cy="884403"/>
      </dsp:txXfrm>
    </dsp:sp>
    <dsp:sp modelId="{4AEBC2AF-248D-4A62-83FF-36919BD5CE33}">
      <dsp:nvSpPr>
        <dsp:cNvPr id="0" name=""/>
        <dsp:cNvSpPr/>
      </dsp:nvSpPr>
      <dsp:spPr>
        <a:xfrm>
          <a:off x="5973519" y="311585"/>
          <a:ext cx="2211007" cy="88440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t>Action</a:t>
          </a:r>
          <a:endParaRPr lang="en-US" sz="1700" kern="1200" dirty="0"/>
        </a:p>
      </dsp:txBody>
      <dsp:txXfrm>
        <a:off x="5973519" y="311585"/>
        <a:ext cx="2211007" cy="88440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F8BCD0-A39B-45F8-BDEF-29D21153B8A9}">
      <dsp:nvSpPr>
        <dsp:cNvPr id="0" name=""/>
        <dsp:cNvSpPr/>
      </dsp:nvSpPr>
      <dsp:spPr>
        <a:xfrm>
          <a:off x="3798" y="311585"/>
          <a:ext cx="2211007" cy="88440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t>Visualization</a:t>
          </a:r>
          <a:endParaRPr lang="en-US" sz="1700" kern="1200" dirty="0"/>
        </a:p>
      </dsp:txBody>
      <dsp:txXfrm>
        <a:off x="3798" y="311585"/>
        <a:ext cx="2211007" cy="884403"/>
      </dsp:txXfrm>
    </dsp:sp>
    <dsp:sp modelId="{A270ED03-1133-4F9E-8CEA-6726C818E3AC}">
      <dsp:nvSpPr>
        <dsp:cNvPr id="0" name=""/>
        <dsp:cNvSpPr/>
      </dsp:nvSpPr>
      <dsp:spPr>
        <a:xfrm>
          <a:off x="1993705" y="311585"/>
          <a:ext cx="2211007" cy="88440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t>Perception</a:t>
          </a:r>
          <a:endParaRPr lang="en-US" sz="1700" kern="1200" dirty="0"/>
        </a:p>
      </dsp:txBody>
      <dsp:txXfrm>
        <a:off x="1993705" y="311585"/>
        <a:ext cx="2211007" cy="884403"/>
      </dsp:txXfrm>
    </dsp:sp>
    <dsp:sp modelId="{9071977D-6EAD-404C-93C1-A02B7981D5EB}">
      <dsp:nvSpPr>
        <dsp:cNvPr id="0" name=""/>
        <dsp:cNvSpPr/>
      </dsp:nvSpPr>
      <dsp:spPr>
        <a:xfrm>
          <a:off x="3983612" y="311585"/>
          <a:ext cx="2211007" cy="88440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t>Decision</a:t>
          </a:r>
          <a:endParaRPr lang="en-US" sz="1700" kern="1200" dirty="0"/>
        </a:p>
      </dsp:txBody>
      <dsp:txXfrm>
        <a:off x="3983612" y="311585"/>
        <a:ext cx="2211007" cy="884403"/>
      </dsp:txXfrm>
    </dsp:sp>
    <dsp:sp modelId="{4AEBC2AF-248D-4A62-83FF-36919BD5CE33}">
      <dsp:nvSpPr>
        <dsp:cNvPr id="0" name=""/>
        <dsp:cNvSpPr/>
      </dsp:nvSpPr>
      <dsp:spPr>
        <a:xfrm>
          <a:off x="5973519" y="311585"/>
          <a:ext cx="2211007" cy="88440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t>Action</a:t>
          </a:r>
          <a:endParaRPr lang="en-US" sz="1700" kern="1200" dirty="0"/>
        </a:p>
      </dsp:txBody>
      <dsp:txXfrm>
        <a:off x="5973519" y="311585"/>
        <a:ext cx="2211007" cy="88440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F8BCD0-A39B-45F8-BDEF-29D21153B8A9}">
      <dsp:nvSpPr>
        <dsp:cNvPr id="0" name=""/>
        <dsp:cNvSpPr/>
      </dsp:nvSpPr>
      <dsp:spPr>
        <a:xfrm>
          <a:off x="3798" y="311585"/>
          <a:ext cx="2211007" cy="88440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t>Visualization</a:t>
          </a:r>
          <a:endParaRPr lang="en-US" sz="1700" kern="1200" dirty="0"/>
        </a:p>
      </dsp:txBody>
      <dsp:txXfrm>
        <a:off x="3798" y="311585"/>
        <a:ext cx="2211007" cy="884403"/>
      </dsp:txXfrm>
    </dsp:sp>
    <dsp:sp modelId="{A270ED03-1133-4F9E-8CEA-6726C818E3AC}">
      <dsp:nvSpPr>
        <dsp:cNvPr id="0" name=""/>
        <dsp:cNvSpPr/>
      </dsp:nvSpPr>
      <dsp:spPr>
        <a:xfrm>
          <a:off x="1993705" y="311585"/>
          <a:ext cx="2211007" cy="88440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t>Perception</a:t>
          </a:r>
          <a:endParaRPr lang="en-US" sz="1700" kern="1200" dirty="0"/>
        </a:p>
      </dsp:txBody>
      <dsp:txXfrm>
        <a:off x="1993705" y="311585"/>
        <a:ext cx="2211007" cy="884403"/>
      </dsp:txXfrm>
    </dsp:sp>
    <dsp:sp modelId="{9071977D-6EAD-404C-93C1-A02B7981D5EB}">
      <dsp:nvSpPr>
        <dsp:cNvPr id="0" name=""/>
        <dsp:cNvSpPr/>
      </dsp:nvSpPr>
      <dsp:spPr>
        <a:xfrm>
          <a:off x="3983612" y="311585"/>
          <a:ext cx="2211007" cy="88440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t>Decision</a:t>
          </a:r>
          <a:endParaRPr lang="en-US" sz="1700" kern="1200" dirty="0"/>
        </a:p>
      </dsp:txBody>
      <dsp:txXfrm>
        <a:off x="3983612" y="311585"/>
        <a:ext cx="2211007" cy="884403"/>
      </dsp:txXfrm>
    </dsp:sp>
    <dsp:sp modelId="{4AEBC2AF-248D-4A62-83FF-36919BD5CE33}">
      <dsp:nvSpPr>
        <dsp:cNvPr id="0" name=""/>
        <dsp:cNvSpPr/>
      </dsp:nvSpPr>
      <dsp:spPr>
        <a:xfrm>
          <a:off x="5973519" y="311585"/>
          <a:ext cx="2211007" cy="88440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t>Action</a:t>
          </a:r>
          <a:endParaRPr lang="en-US" sz="1700" kern="1200" dirty="0"/>
        </a:p>
      </dsp:txBody>
      <dsp:txXfrm>
        <a:off x="5973519" y="311585"/>
        <a:ext cx="2211007" cy="88440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F8BCD0-A39B-45F8-BDEF-29D21153B8A9}">
      <dsp:nvSpPr>
        <dsp:cNvPr id="0" name=""/>
        <dsp:cNvSpPr/>
      </dsp:nvSpPr>
      <dsp:spPr>
        <a:xfrm>
          <a:off x="3798" y="311585"/>
          <a:ext cx="2211007" cy="88440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t>Visualization</a:t>
          </a:r>
          <a:endParaRPr lang="en-US" sz="1700" kern="1200" dirty="0"/>
        </a:p>
      </dsp:txBody>
      <dsp:txXfrm>
        <a:off x="3798" y="311585"/>
        <a:ext cx="2211007" cy="884403"/>
      </dsp:txXfrm>
    </dsp:sp>
    <dsp:sp modelId="{A270ED03-1133-4F9E-8CEA-6726C818E3AC}">
      <dsp:nvSpPr>
        <dsp:cNvPr id="0" name=""/>
        <dsp:cNvSpPr/>
      </dsp:nvSpPr>
      <dsp:spPr>
        <a:xfrm>
          <a:off x="1993705" y="311585"/>
          <a:ext cx="2211007" cy="88440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t>Perception</a:t>
          </a:r>
          <a:endParaRPr lang="en-US" sz="1700" kern="1200" dirty="0"/>
        </a:p>
      </dsp:txBody>
      <dsp:txXfrm>
        <a:off x="1993705" y="311585"/>
        <a:ext cx="2211007" cy="884403"/>
      </dsp:txXfrm>
    </dsp:sp>
    <dsp:sp modelId="{9071977D-6EAD-404C-93C1-A02B7981D5EB}">
      <dsp:nvSpPr>
        <dsp:cNvPr id="0" name=""/>
        <dsp:cNvSpPr/>
      </dsp:nvSpPr>
      <dsp:spPr>
        <a:xfrm>
          <a:off x="3983612" y="311585"/>
          <a:ext cx="2211007" cy="88440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t>Decision</a:t>
          </a:r>
          <a:endParaRPr lang="en-US" sz="1700" kern="1200" dirty="0"/>
        </a:p>
      </dsp:txBody>
      <dsp:txXfrm>
        <a:off x="3983612" y="311585"/>
        <a:ext cx="2211007" cy="884403"/>
      </dsp:txXfrm>
    </dsp:sp>
    <dsp:sp modelId="{4AEBC2AF-248D-4A62-83FF-36919BD5CE33}">
      <dsp:nvSpPr>
        <dsp:cNvPr id="0" name=""/>
        <dsp:cNvSpPr/>
      </dsp:nvSpPr>
      <dsp:spPr>
        <a:xfrm>
          <a:off x="5973519" y="311585"/>
          <a:ext cx="2211007" cy="88440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t>Action</a:t>
          </a:r>
          <a:endParaRPr lang="en-US" sz="1700" kern="1200" dirty="0"/>
        </a:p>
      </dsp:txBody>
      <dsp:txXfrm>
        <a:off x="5973519" y="311585"/>
        <a:ext cx="2211007" cy="884403"/>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F8BCD0-A39B-45F8-BDEF-29D21153B8A9}">
      <dsp:nvSpPr>
        <dsp:cNvPr id="0" name=""/>
        <dsp:cNvSpPr/>
      </dsp:nvSpPr>
      <dsp:spPr>
        <a:xfrm>
          <a:off x="3798" y="311585"/>
          <a:ext cx="2211007" cy="88440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t>Visualization</a:t>
          </a:r>
          <a:endParaRPr lang="en-US" sz="1700" kern="1200" dirty="0"/>
        </a:p>
      </dsp:txBody>
      <dsp:txXfrm>
        <a:off x="3798" y="311585"/>
        <a:ext cx="2211007" cy="884403"/>
      </dsp:txXfrm>
    </dsp:sp>
    <dsp:sp modelId="{A270ED03-1133-4F9E-8CEA-6726C818E3AC}">
      <dsp:nvSpPr>
        <dsp:cNvPr id="0" name=""/>
        <dsp:cNvSpPr/>
      </dsp:nvSpPr>
      <dsp:spPr>
        <a:xfrm>
          <a:off x="1993705" y="311585"/>
          <a:ext cx="2211007" cy="88440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t>Perception</a:t>
          </a:r>
          <a:endParaRPr lang="en-US" sz="1700" kern="1200" dirty="0"/>
        </a:p>
      </dsp:txBody>
      <dsp:txXfrm>
        <a:off x="1993705" y="311585"/>
        <a:ext cx="2211007" cy="884403"/>
      </dsp:txXfrm>
    </dsp:sp>
    <dsp:sp modelId="{9071977D-6EAD-404C-93C1-A02B7981D5EB}">
      <dsp:nvSpPr>
        <dsp:cNvPr id="0" name=""/>
        <dsp:cNvSpPr/>
      </dsp:nvSpPr>
      <dsp:spPr>
        <a:xfrm>
          <a:off x="3983612" y="311585"/>
          <a:ext cx="2211007" cy="88440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t>Decision</a:t>
          </a:r>
          <a:endParaRPr lang="en-US" sz="1700" kern="1200" dirty="0"/>
        </a:p>
      </dsp:txBody>
      <dsp:txXfrm>
        <a:off x="3983612" y="311585"/>
        <a:ext cx="2211007" cy="884403"/>
      </dsp:txXfrm>
    </dsp:sp>
    <dsp:sp modelId="{4AEBC2AF-248D-4A62-83FF-36919BD5CE33}">
      <dsp:nvSpPr>
        <dsp:cNvPr id="0" name=""/>
        <dsp:cNvSpPr/>
      </dsp:nvSpPr>
      <dsp:spPr>
        <a:xfrm>
          <a:off x="5973519" y="311585"/>
          <a:ext cx="2211007" cy="88440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t>Action</a:t>
          </a:r>
          <a:endParaRPr lang="en-US" sz="1700" kern="1200" dirty="0"/>
        </a:p>
      </dsp:txBody>
      <dsp:txXfrm>
        <a:off x="5973519" y="311585"/>
        <a:ext cx="2211007" cy="88440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4820"/>
          </a:xfrm>
          <a:prstGeom prst="rect">
            <a:avLst/>
          </a:prstGeom>
        </p:spPr>
        <p:txBody>
          <a:bodyPr vert="horz" lIns="91650" tIns="45825" rIns="91650" bIns="45825" rtlCol="0"/>
          <a:lstStyle>
            <a:lvl1pPr algn="l">
              <a:defRPr sz="1200"/>
            </a:lvl1pPr>
          </a:lstStyle>
          <a:p>
            <a:endParaRPr lang="en-US"/>
          </a:p>
        </p:txBody>
      </p:sp>
      <p:sp>
        <p:nvSpPr>
          <p:cNvPr id="3" name="Date Placeholder 2"/>
          <p:cNvSpPr>
            <a:spLocks noGrp="1"/>
          </p:cNvSpPr>
          <p:nvPr>
            <p:ph type="dt" sz="quarter" idx="1"/>
          </p:nvPr>
        </p:nvSpPr>
        <p:spPr>
          <a:xfrm>
            <a:off x="3970338" y="1"/>
            <a:ext cx="3038475" cy="464820"/>
          </a:xfrm>
          <a:prstGeom prst="rect">
            <a:avLst/>
          </a:prstGeom>
        </p:spPr>
        <p:txBody>
          <a:bodyPr vert="horz" lIns="91650" tIns="45825" rIns="91650" bIns="45825" rtlCol="0"/>
          <a:lstStyle>
            <a:lvl1pPr algn="r">
              <a:defRPr sz="1200"/>
            </a:lvl1pPr>
          </a:lstStyle>
          <a:p>
            <a:fld id="{2151C11E-1A00-48AF-8C08-97C362C67874}" type="datetimeFigureOut">
              <a:rPr lang="en-US" smtClean="0"/>
              <a:pPr/>
              <a:t>9/4/2012</a:t>
            </a:fld>
            <a:endParaRPr lang="en-US"/>
          </a:p>
        </p:txBody>
      </p:sp>
      <p:sp>
        <p:nvSpPr>
          <p:cNvPr id="4" name="Footer Placeholder 3"/>
          <p:cNvSpPr>
            <a:spLocks noGrp="1"/>
          </p:cNvSpPr>
          <p:nvPr>
            <p:ph type="ftr" sz="quarter" idx="2"/>
          </p:nvPr>
        </p:nvSpPr>
        <p:spPr>
          <a:xfrm>
            <a:off x="1" y="8829989"/>
            <a:ext cx="3038475" cy="464820"/>
          </a:xfrm>
          <a:prstGeom prst="rect">
            <a:avLst/>
          </a:prstGeom>
        </p:spPr>
        <p:txBody>
          <a:bodyPr vert="horz" lIns="91650" tIns="45825" rIns="91650" bIns="45825"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989"/>
            <a:ext cx="3038475" cy="464820"/>
          </a:xfrm>
          <a:prstGeom prst="rect">
            <a:avLst/>
          </a:prstGeom>
        </p:spPr>
        <p:txBody>
          <a:bodyPr vert="horz" lIns="91650" tIns="45825" rIns="91650" bIns="45825" rtlCol="0" anchor="b"/>
          <a:lstStyle>
            <a:lvl1pPr algn="r">
              <a:defRPr sz="1200"/>
            </a:lvl1pPr>
          </a:lstStyle>
          <a:p>
            <a:fld id="{2AFFDF9B-F3F5-4382-A25B-4EAA3B410B8E}" type="slidenum">
              <a:rPr lang="en-US" smtClean="0"/>
              <a:pPr/>
              <a:t>‹#›</a:t>
            </a:fld>
            <a:endParaRPr lang="en-US"/>
          </a:p>
        </p:txBody>
      </p:sp>
    </p:spTree>
    <p:extLst>
      <p:ext uri="{BB962C8B-B14F-4D97-AF65-F5344CB8AC3E}">
        <p14:creationId xmlns="" xmlns:p14="http://schemas.microsoft.com/office/powerpoint/2010/main" val="3512323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232" tIns="46617" rIns="93232" bIns="46617"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970939" y="1"/>
            <a:ext cx="3037840" cy="464820"/>
          </a:xfrm>
          <a:prstGeom prst="rect">
            <a:avLst/>
          </a:prstGeom>
        </p:spPr>
        <p:txBody>
          <a:bodyPr vert="horz" lIns="93232" tIns="46617" rIns="93232" bIns="46617" rtlCol="0"/>
          <a:lstStyle>
            <a:lvl1pPr algn="r">
              <a:defRPr sz="1200">
                <a:latin typeface="Arial" pitchFamily="34" charset="0"/>
              </a:defRPr>
            </a:lvl1pPr>
          </a:lstStyle>
          <a:p>
            <a:fld id="{8C7BB64C-82E2-466C-9C50-B2DA6307AB11}" type="datetimeFigureOut">
              <a:rPr lang="en-US" smtClean="0"/>
              <a:pPr/>
              <a:t>9/4/2012</a:t>
            </a:fld>
            <a:endParaRPr lang="en-US" dirty="0"/>
          </a:p>
        </p:txBody>
      </p:sp>
      <p:sp>
        <p:nvSpPr>
          <p:cNvPr id="4" name="Slide Image Placeholder 3"/>
          <p:cNvSpPr>
            <a:spLocks noGrp="1" noRot="1" noChangeAspect="1"/>
          </p:cNvSpPr>
          <p:nvPr>
            <p:ph type="sldImg" idx="2"/>
          </p:nvPr>
        </p:nvSpPr>
        <p:spPr>
          <a:xfrm>
            <a:off x="1181100" y="700088"/>
            <a:ext cx="4648200" cy="3486150"/>
          </a:xfrm>
          <a:prstGeom prst="rect">
            <a:avLst/>
          </a:prstGeom>
          <a:noFill/>
          <a:ln w="12700">
            <a:solidFill>
              <a:prstClr val="black"/>
            </a:solidFill>
          </a:ln>
        </p:spPr>
        <p:txBody>
          <a:bodyPr vert="horz" lIns="93232" tIns="46617" rIns="93232" bIns="4661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232" tIns="46617" rIns="93232" bIns="4661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8"/>
            <a:ext cx="3037840" cy="464820"/>
          </a:xfrm>
          <a:prstGeom prst="rect">
            <a:avLst/>
          </a:prstGeom>
        </p:spPr>
        <p:txBody>
          <a:bodyPr vert="horz" lIns="93232" tIns="46617" rIns="93232" bIns="46617" rtlCol="0" anchor="b"/>
          <a:lstStyle>
            <a:lvl1pPr algn="l">
              <a:defRPr sz="1200">
                <a:latin typeface="Arial" pitchFamily="34" charset="0"/>
              </a:defRPr>
            </a:lvl1pPr>
          </a:lstStyle>
          <a:p>
            <a:endParaRPr lang="en-US" dirty="0"/>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232" tIns="46617" rIns="93232" bIns="46617" rtlCol="0" anchor="b"/>
          <a:lstStyle>
            <a:lvl1pPr algn="r">
              <a:defRPr sz="1200">
                <a:latin typeface="Arial" pitchFamily="34" charset="0"/>
              </a:defRPr>
            </a:lvl1pPr>
          </a:lstStyle>
          <a:p>
            <a:fld id="{A778FBA5-F957-4CE9-A734-9CFA9C4F5603}" type="slidenum">
              <a:rPr lang="en-US" smtClean="0"/>
              <a:pPr/>
              <a:t>‹#›</a:t>
            </a:fld>
            <a:endParaRPr lang="en-US" dirty="0"/>
          </a:p>
        </p:txBody>
      </p:sp>
    </p:spTree>
    <p:extLst>
      <p:ext uri="{BB962C8B-B14F-4D97-AF65-F5344CB8AC3E}">
        <p14:creationId xmlns="" xmlns:p14="http://schemas.microsoft.com/office/powerpoint/2010/main" val="2862847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name</a:t>
            </a:r>
            <a:r>
              <a:rPr lang="en-US" baseline="0" dirty="0" smtClean="0"/>
              <a:t> is Nancy Crabtree and I am a researcher in the Cyber Systems and Technologies group at Lincoln Laboratory. Today I’m going to tell you about our project Cyber Red/Blue.</a:t>
            </a:r>
            <a:endParaRPr lang="en-US" dirty="0"/>
          </a:p>
        </p:txBody>
      </p:sp>
      <p:sp>
        <p:nvSpPr>
          <p:cNvPr id="4" name="Slide Number Placeholder 3"/>
          <p:cNvSpPr>
            <a:spLocks noGrp="1"/>
          </p:cNvSpPr>
          <p:nvPr>
            <p:ph type="sldNum" sz="quarter" idx="10"/>
          </p:nvPr>
        </p:nvSpPr>
        <p:spPr/>
        <p:txBody>
          <a:bodyPr/>
          <a:lstStyle/>
          <a:p>
            <a:fld id="{827959FE-57E2-4133-8D65-D495ACBAD32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approach to Cyber Red/Blue was to survey existing capabilities, design and build our platform, then use it to create and run a game using an instructive scenario.</a:t>
            </a:r>
            <a:endParaRPr lang="en-US" dirty="0"/>
          </a:p>
        </p:txBody>
      </p:sp>
      <p:sp>
        <p:nvSpPr>
          <p:cNvPr id="4" name="Slide Number Placeholder 3"/>
          <p:cNvSpPr>
            <a:spLocks noGrp="1"/>
          </p:cNvSpPr>
          <p:nvPr>
            <p:ph type="sldNum" sz="quarter" idx="10"/>
          </p:nvPr>
        </p:nvSpPr>
        <p:spPr/>
        <p:txBody>
          <a:bodyPr/>
          <a:lstStyle/>
          <a:p>
            <a:fld id="{827959FE-57E2-4133-8D65-D495ACBAD32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we surveyed the landscape, we found a number of well-developed approaches already exist to address particular challenges. </a:t>
            </a:r>
          </a:p>
          <a:p>
            <a:endParaRPr lang="en-US" dirty="0" smtClean="0"/>
          </a:p>
          <a:p>
            <a:r>
              <a:rPr lang="en-US" dirty="0" smtClean="0"/>
              <a:t>The niche Cyber Red/Blue</a:t>
            </a:r>
            <a:r>
              <a:rPr lang="en-US" baseline="0" dirty="0" smtClean="0"/>
              <a:t> fills is to provide: </a:t>
            </a:r>
          </a:p>
          <a:p>
            <a:pPr>
              <a:buFontTx/>
              <a:buChar char="-"/>
            </a:pPr>
            <a:r>
              <a:rPr lang="en-US" baseline="0" dirty="0" smtClean="0"/>
              <a:t>strong measurement capabilities for human decision-making</a:t>
            </a:r>
          </a:p>
          <a:p>
            <a:pPr>
              <a:buFontTx/>
              <a:buChar char="-"/>
            </a:pPr>
            <a:r>
              <a:rPr lang="en-US" baseline="0" dirty="0" smtClean="0"/>
              <a:t>evaluation of decisions in the context of the extended enterprise mission</a:t>
            </a:r>
          </a:p>
          <a:p>
            <a:pPr>
              <a:buFontTx/>
              <a:buChar char="-"/>
            </a:pPr>
            <a:r>
              <a:rPr lang="en-US" baseline="0" dirty="0" smtClean="0"/>
              <a:t>dynamic response that has been available to test range emulations </a:t>
            </a:r>
          </a:p>
          <a:p>
            <a:pPr>
              <a:buFontTx/>
              <a:buChar char="-"/>
            </a:pPr>
            <a:r>
              <a:rPr lang="en-US" baseline="0" dirty="0" smtClean="0"/>
              <a:t>At lower scaling cost</a:t>
            </a:r>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full simulation and game consist of these four basic elements.</a:t>
            </a:r>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human game players are the defenders working to break the attacker kill chain.</a:t>
            </a:r>
            <a:r>
              <a:rPr lang="en-US" baseline="0" dirty="0" smtClean="0"/>
              <a:t> They use technology tools available in the human-machine interface, the game GUI, to make decisions and take actions.</a:t>
            </a:r>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automated attacker is executing its kill chain to reach its objectives, and is able to respond dynamically to player actions.</a:t>
            </a:r>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the same time, the simulation provides automated cyber activity that includes the enterprise mission and other background traffic.</a:t>
            </a:r>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background, the white cell works with game planners to develop the</a:t>
            </a:r>
            <a:r>
              <a:rPr lang="en-US" baseline="0" dirty="0" smtClean="0"/>
              <a:t> exercise objectives, then observes and analyzes player activity to ensure the objectives are being met.</a:t>
            </a:r>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developed the software architecture to support these different components. We wanted to re-use existing functionality wherever it was feasible, and to make the software modular to allow for new technology to plug in when it became available. </a:t>
            </a:r>
          </a:p>
          <a:p>
            <a:endParaRPr lang="en-US" dirty="0" smtClean="0"/>
          </a:p>
          <a:p>
            <a:r>
              <a:rPr lang="en-US" dirty="0" smtClean="0"/>
              <a:t>We were able to re-use Lincoln’s NOMAD discrete event simulator to perform our underlying timing and event queuing services. We also liked that it provided publish/subscribe mechanisms that allow Cyber</a:t>
            </a:r>
            <a:r>
              <a:rPr lang="en-US" baseline="0" dirty="0" smtClean="0"/>
              <a:t> Red/Blue to </a:t>
            </a:r>
            <a:r>
              <a:rPr lang="en-US" dirty="0" smtClean="0"/>
              <a:t>interface either with simulated or operational environments.</a:t>
            </a:r>
          </a:p>
          <a:p>
            <a:endParaRPr lang="en-US" dirty="0" smtClean="0"/>
          </a:p>
          <a:p>
            <a:r>
              <a:rPr lang="en-US" dirty="0" smtClean="0"/>
              <a:t>We</a:t>
            </a:r>
            <a:r>
              <a:rPr lang="en-US" baseline="0" dirty="0" smtClean="0"/>
              <a:t> added new cyber models to drive events and a human/machine interface for the player game console.</a:t>
            </a:r>
            <a:endParaRPr lang="en-US" dirty="0" smtClean="0"/>
          </a:p>
          <a:p>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503">
              <a:defRPr/>
            </a:pPr>
            <a:r>
              <a:rPr lang="en-US" b="0" dirty="0" smtClean="0"/>
              <a:t>Our cyber models simulate the functionality of key cyber activities of networks and computer systems. There are four types.</a:t>
            </a:r>
          </a:p>
          <a:p>
            <a:pPr defTabSz="916503">
              <a:defRPr/>
            </a:pPr>
            <a:endParaRPr lang="en-US" b="0" dirty="0" smtClean="0"/>
          </a:p>
          <a:p>
            <a:pPr defTabSz="916503">
              <a:defRPr/>
            </a:pPr>
            <a:r>
              <a:rPr lang="en-US" b="0" dirty="0" smtClean="0"/>
              <a:t>-The Mission Model drives scenario</a:t>
            </a:r>
            <a:r>
              <a:rPr lang="en-US" b="0" baseline="0" dirty="0" smtClean="0"/>
              <a:t> events and includes the enterprise mission, attacker mission and background traffic.</a:t>
            </a:r>
          </a:p>
          <a:p>
            <a:pPr defTabSz="916503">
              <a:defRPr/>
            </a:pPr>
            <a:r>
              <a:rPr lang="en-US" b="0" baseline="0" dirty="0" smtClean="0"/>
              <a:t>-The Node Manager handles the computer responses to the events.</a:t>
            </a:r>
          </a:p>
          <a:p>
            <a:pPr defTabSz="916503">
              <a:defRPr/>
            </a:pPr>
            <a:r>
              <a:rPr lang="en-US" b="0" baseline="0" dirty="0" smtClean="0"/>
              <a:t>-The Network is responsible for routing events to the correct nodes.</a:t>
            </a:r>
          </a:p>
          <a:p>
            <a:pPr defTabSz="916503">
              <a:defRPr/>
            </a:pPr>
            <a:r>
              <a:rPr lang="en-US" b="0" baseline="0" dirty="0" smtClean="0"/>
              <a:t>-The HMI Connector provides the data interface to the player’s game console.</a:t>
            </a:r>
            <a:endParaRPr lang="en-US" b="0" dirty="0" smtClean="0"/>
          </a:p>
        </p:txBody>
      </p:sp>
      <p:sp>
        <p:nvSpPr>
          <p:cNvPr id="4" name="Slide Number Placeholder 3"/>
          <p:cNvSpPr>
            <a:spLocks noGrp="1"/>
          </p:cNvSpPr>
          <p:nvPr>
            <p:ph type="sldNum" sz="quarter" idx="10"/>
          </p:nvPr>
        </p:nvSpPr>
        <p:spPr/>
        <p:txBody>
          <a:bodyPr/>
          <a:lstStyle/>
          <a:p>
            <a:fld id="{827959FE-57E2-4133-8D65-D495ACBAD32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player is presented with</a:t>
            </a:r>
            <a:r>
              <a:rPr lang="en-US" baseline="0" dirty="0" smtClean="0"/>
              <a:t> a number of technologies and information sources on the game console.</a:t>
            </a:r>
          </a:p>
          <a:p>
            <a:endParaRPr lang="en-US" baseline="0" dirty="0" smtClean="0"/>
          </a:p>
          <a:p>
            <a:r>
              <a:rPr lang="en-US" baseline="0" dirty="0" smtClean="0"/>
              <a:t>The GUI presents a unified work area ensure that player behavior related to the important decision workflows can be captured.</a:t>
            </a:r>
          </a:p>
          <a:p>
            <a:endParaRPr lang="en-US" baseline="0" dirty="0" smtClean="0"/>
          </a:p>
          <a:p>
            <a:r>
              <a:rPr lang="en-US" baseline="0" dirty="0" smtClean="0"/>
              <a:t>Note that the frames are swappable between games to include technologies relevant to the operational environment.</a:t>
            </a:r>
          </a:p>
          <a:p>
            <a:endParaRPr lang="en-US" baseline="0" dirty="0" smtClean="0"/>
          </a:p>
          <a:p>
            <a:r>
              <a:rPr lang="en-US" baseline="0" dirty="0" smtClean="0"/>
              <a:t>Tools are grouped to provide:</a:t>
            </a:r>
          </a:p>
          <a:p>
            <a:r>
              <a:rPr lang="en-US" baseline="0" dirty="0" smtClean="0"/>
              <a:t>- Situational Awareness, to help players observe and orient</a:t>
            </a:r>
          </a:p>
          <a:p>
            <a:pPr>
              <a:buFontTx/>
              <a:buChar char="-"/>
            </a:pPr>
            <a:r>
              <a:rPr lang="en-US" baseline="0" dirty="0" smtClean="0"/>
              <a:t> Decision Support, to help players orient and decide</a:t>
            </a:r>
          </a:p>
          <a:p>
            <a:pPr>
              <a:buFontTx/>
              <a:buChar char="-"/>
            </a:pPr>
            <a:r>
              <a:rPr lang="en-US" baseline="0" dirty="0" smtClean="0"/>
              <a:t>Courses of Action, to help players decide and act</a:t>
            </a:r>
            <a:endParaRPr lang="en-US" dirty="0" smtClean="0"/>
          </a:p>
          <a:p>
            <a:endParaRPr lang="en-US" dirty="0" smtClean="0"/>
          </a:p>
          <a:p>
            <a:r>
              <a:rPr lang="en-US" dirty="0" smtClean="0"/>
              <a:t>The platform is also instrumented to capture human behavior in three</a:t>
            </a:r>
            <a:r>
              <a:rPr lang="en-US" baseline="0" dirty="0" smtClean="0"/>
              <a:t>  different ways</a:t>
            </a:r>
          </a:p>
          <a:p>
            <a:pPr>
              <a:buFontTx/>
              <a:buChar char="-"/>
            </a:pPr>
            <a:r>
              <a:rPr lang="en-US" baseline="0" dirty="0" smtClean="0"/>
              <a:t>Replay capability, to capture initial game play then replay back at different speeds as needed</a:t>
            </a:r>
          </a:p>
          <a:p>
            <a:pPr>
              <a:buFontTx/>
              <a:buChar char="-"/>
            </a:pPr>
            <a:r>
              <a:rPr lang="en-US" baseline="0" dirty="0" smtClean="0"/>
              <a:t>A pause button, that allows the white cell to stop game play to ask players questions before or after critical events during the game</a:t>
            </a:r>
          </a:p>
          <a:p>
            <a:pPr>
              <a:buFontTx/>
              <a:buChar char="-"/>
            </a:pPr>
            <a:r>
              <a:rPr lang="en-US" baseline="0" dirty="0" smtClean="0"/>
              <a:t>A Case Management Report that timestamps relevant environment and player actions, then groups them by threat</a:t>
            </a:r>
            <a:endParaRPr lang="en-US" dirty="0" smtClean="0"/>
          </a:p>
        </p:txBody>
      </p:sp>
      <p:sp>
        <p:nvSpPr>
          <p:cNvPr id="4" name="Slide Number Placeholder 3"/>
          <p:cNvSpPr>
            <a:spLocks noGrp="1"/>
          </p:cNvSpPr>
          <p:nvPr>
            <p:ph type="sldNum" sz="quarter" idx="10"/>
          </p:nvPr>
        </p:nvSpPr>
        <p:spPr/>
        <p:txBody>
          <a:bodyPr/>
          <a:lstStyle/>
          <a:p>
            <a:fld id="{827959FE-57E2-4133-8D65-D495ACBAD32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Cyber Red/Blue is a playable simulation platform that allows a human defender to practice against an automated attacker. The game focuses on cyber</a:t>
            </a:r>
            <a:r>
              <a:rPr lang="en-US" baseline="0" dirty="0" smtClean="0"/>
              <a:t> decision support challenges.</a:t>
            </a:r>
          </a:p>
          <a:p>
            <a:endParaRPr lang="en-US" baseline="0" dirty="0" smtClean="0"/>
          </a:p>
          <a:p>
            <a:r>
              <a:rPr lang="en-US" baseline="0" dirty="0" smtClean="0"/>
              <a:t>Challenges include:</a:t>
            </a:r>
          </a:p>
          <a:p>
            <a:pPr>
              <a:buFontTx/>
              <a:buChar char="-"/>
            </a:pPr>
            <a:r>
              <a:rPr lang="en-US" baseline="0" dirty="0" smtClean="0"/>
              <a:t>Threats evolve rapidly, and so the platform needs to handle that</a:t>
            </a:r>
          </a:p>
          <a:p>
            <a:pPr>
              <a:buFontTx/>
              <a:buChar char="-"/>
            </a:pPr>
            <a:r>
              <a:rPr lang="en-US" baseline="0" dirty="0" smtClean="0"/>
              <a:t>Operators are presented with large amounts of uncorrelated data that can make it difficult to track threats</a:t>
            </a:r>
          </a:p>
          <a:p>
            <a:pPr>
              <a:buFontTx/>
              <a:buChar char="-"/>
            </a:pPr>
            <a:r>
              <a:rPr lang="en-US" baseline="0" dirty="0" smtClean="0"/>
              <a:t>And at the same time, information necessary to balance mission and security may be unavailable</a:t>
            </a:r>
          </a:p>
          <a:p>
            <a:pPr>
              <a:buFontTx/>
              <a:buNone/>
            </a:pPr>
            <a:r>
              <a:rPr lang="en-US" baseline="0" dirty="0" smtClean="0"/>
              <a:t>-The incident commander must synthesize this information and act quickly</a:t>
            </a:r>
          </a:p>
        </p:txBody>
      </p:sp>
      <p:sp>
        <p:nvSpPr>
          <p:cNvPr id="4" name="Slide Number Placeholder 3"/>
          <p:cNvSpPr>
            <a:spLocks noGrp="1"/>
          </p:cNvSpPr>
          <p:nvPr>
            <p:ph type="sldNum" sz="quarter" idx="10"/>
          </p:nvPr>
        </p:nvSpPr>
        <p:spPr/>
        <p:txBody>
          <a:bodyPr/>
          <a:lstStyle/>
          <a:p>
            <a:fld id="{A778FBA5-F957-4CE9-A734-9CFA9C4F5603}"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0000"/>
              </a:lnSpc>
              <a:spcBef>
                <a:spcPts val="1203"/>
              </a:spcBef>
              <a:defRPr/>
            </a:pPr>
            <a:r>
              <a:rPr lang="en-US" dirty="0" smtClean="0"/>
              <a:t>For our initial game, we configured a network topology consisting of an enterprise LAN and the Internet.</a:t>
            </a:r>
          </a:p>
          <a:p>
            <a:pPr>
              <a:lnSpc>
                <a:spcPct val="110000"/>
              </a:lnSpc>
              <a:spcBef>
                <a:spcPts val="1203"/>
              </a:spcBef>
              <a:defRPr/>
            </a:pPr>
            <a:endParaRPr lang="en-US" dirty="0" smtClean="0"/>
          </a:p>
          <a:p>
            <a:pPr>
              <a:lnSpc>
                <a:spcPct val="110000"/>
              </a:lnSpc>
              <a:spcBef>
                <a:spcPts val="1203"/>
              </a:spcBef>
              <a:defRPr/>
            </a:pPr>
            <a:r>
              <a:rPr lang="en-US" dirty="0" smtClean="0"/>
              <a:t>User nodes and servers execute the enterprise mission by passing messages between themselves. </a:t>
            </a:r>
          </a:p>
          <a:p>
            <a:pPr>
              <a:lnSpc>
                <a:spcPct val="110000"/>
              </a:lnSpc>
              <a:spcBef>
                <a:spcPts val="1203"/>
              </a:spcBef>
              <a:defRPr/>
            </a:pPr>
            <a:endParaRPr lang="en-US" dirty="0" smtClean="0"/>
          </a:p>
          <a:p>
            <a:pPr>
              <a:lnSpc>
                <a:spcPct val="110000"/>
              </a:lnSpc>
              <a:spcBef>
                <a:spcPts val="1203"/>
              </a:spcBef>
              <a:defRPr/>
            </a:pPr>
            <a:r>
              <a:rPr lang="en-US" dirty="0" smtClean="0"/>
              <a:t>The player console for the blue defender is situated on the enterprise LAN to monitor and protect the organization.</a:t>
            </a:r>
          </a:p>
          <a:p>
            <a:pPr>
              <a:lnSpc>
                <a:spcPct val="110000"/>
              </a:lnSpc>
              <a:spcBef>
                <a:spcPts val="1203"/>
              </a:spcBef>
              <a:defRPr/>
            </a:pPr>
            <a:endParaRPr lang="en-US" dirty="0" smtClean="0"/>
          </a:p>
          <a:p>
            <a:pPr>
              <a:lnSpc>
                <a:spcPct val="110000"/>
              </a:lnSpc>
              <a:spcBef>
                <a:spcPts val="1203"/>
              </a:spcBef>
              <a:defRPr/>
            </a:pPr>
            <a:r>
              <a:rPr lang="en-US" dirty="0" smtClean="0"/>
              <a:t>The attacker is situated on the Internet and sends out phishing emails with malicious content to enterprise nodes.</a:t>
            </a:r>
          </a:p>
          <a:p>
            <a:pPr>
              <a:lnSpc>
                <a:spcPct val="110000"/>
              </a:lnSpc>
              <a:spcBef>
                <a:spcPts val="1203"/>
              </a:spcBef>
              <a:defRPr/>
            </a:pPr>
            <a:endParaRPr lang="en-US" dirty="0" smtClean="0"/>
          </a:p>
        </p:txBody>
      </p:sp>
      <p:sp>
        <p:nvSpPr>
          <p:cNvPr id="4" name="Slide Number Placeholder 3"/>
          <p:cNvSpPr>
            <a:spLocks noGrp="1"/>
          </p:cNvSpPr>
          <p:nvPr>
            <p:ph type="sldNum" sz="quarter" idx="10"/>
          </p:nvPr>
        </p:nvSpPr>
        <p:spPr/>
        <p:txBody>
          <a:bodyPr/>
          <a:lstStyle/>
          <a:p>
            <a:fld id="{A778FBA5-F957-4CE9-A734-9CFA9C4F5603}"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computers will get infected from the phishing emails, like</a:t>
            </a:r>
            <a:r>
              <a:rPr lang="en-US" baseline="0" dirty="0" smtClean="0"/>
              <a:t> the one represented in the red circle. </a:t>
            </a:r>
          </a:p>
          <a:p>
            <a:endParaRPr lang="en-US" baseline="0" dirty="0" smtClean="0"/>
          </a:p>
          <a:p>
            <a:r>
              <a:rPr lang="en-US" baseline="0" dirty="0" smtClean="0"/>
              <a:t>When a computer gets infected it will start sending out it’s own phishing emails and will eventually begin to exfiltrate mission data to the attacker.</a:t>
            </a:r>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attacker’s goal is to exfiltrate data from as many nodes as it can, and to compromise the networked infrastructure.</a:t>
            </a:r>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player’s job as defender will be to block these attacks from being successful.</a:t>
            </a:r>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is a brief demonstration of game play.</a:t>
            </a:r>
          </a:p>
          <a:p>
            <a:endParaRPr lang="en-US" baseline="0" dirty="0" smtClean="0"/>
          </a:p>
          <a:p>
            <a:r>
              <a:rPr lang="en-US" baseline="0" dirty="0" smtClean="0"/>
              <a:t>The mission health and threat level indicators are always available to players, and indicate green status at the beginning of the game.</a:t>
            </a:r>
          </a:p>
          <a:p>
            <a:endParaRPr lang="en-US" baseline="0" dirty="0" smtClean="0"/>
          </a:p>
          <a:p>
            <a:r>
              <a:rPr lang="en-US" baseline="0" dirty="0" smtClean="0"/>
              <a:t>Enterprise trend and alert messages are presented to players give them context of the environmental landscape.</a:t>
            </a:r>
          </a:p>
          <a:p>
            <a:endParaRPr lang="en-US" baseline="0" dirty="0" smtClean="0"/>
          </a:p>
          <a:p>
            <a:r>
              <a:rPr lang="en-US" baseline="0" dirty="0" smtClean="0"/>
              <a:t>The network topology map has an operational overlay that indicates actions that are taken by the attacker or defender during the game.</a:t>
            </a:r>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16503" eaLnBrk="0" fontAlgn="base" hangingPunct="0">
              <a:spcBef>
                <a:spcPts val="301"/>
              </a:spcBef>
              <a:spcAft>
                <a:spcPct val="0"/>
              </a:spcAft>
              <a:defRPr/>
            </a:pPr>
            <a:r>
              <a:rPr lang="en-US" sz="1600" dirty="0" smtClean="0"/>
              <a:t>The threat context screen prompts the player to prioritize and handle threats relevant to the game.</a:t>
            </a:r>
          </a:p>
          <a:p>
            <a:pPr marL="0" lvl="1" eaLnBrk="0" fontAlgn="base" hangingPunct="0">
              <a:spcBef>
                <a:spcPts val="301"/>
              </a:spcBef>
              <a:spcAft>
                <a:spcPct val="0"/>
              </a:spcAft>
              <a:defRPr/>
            </a:pPr>
            <a:endParaRPr lang="en-US" sz="1600" dirty="0" smtClean="0">
              <a:ea typeface="ＭＳ Ｐゴシック" charset="-128"/>
            </a:endParaRPr>
          </a:p>
          <a:p>
            <a:pPr marL="0" lvl="1" eaLnBrk="0" fontAlgn="base" hangingPunct="0">
              <a:spcBef>
                <a:spcPts val="301"/>
              </a:spcBef>
              <a:spcAft>
                <a:spcPct val="0"/>
              </a:spcAft>
              <a:defRPr/>
            </a:pPr>
            <a:r>
              <a:rPr lang="en-US" sz="1600" dirty="0" smtClean="0">
                <a:ea typeface="ＭＳ Ｐゴシック" charset="-128"/>
              </a:rPr>
              <a:t>Here we see there is a phishing email alert, and that the associated node is highlighted in red in the network viewer.</a:t>
            </a:r>
            <a:endParaRPr lang="en-US" sz="1600" dirty="0">
              <a:ea typeface="ＭＳ Ｐゴシック" charset="-128"/>
            </a:endParaRPr>
          </a:p>
        </p:txBody>
      </p:sp>
      <p:sp>
        <p:nvSpPr>
          <p:cNvPr id="4" name="Slide Number Placeholder 3"/>
          <p:cNvSpPr>
            <a:spLocks noGrp="1"/>
          </p:cNvSpPr>
          <p:nvPr>
            <p:ph type="sldNum" sz="quarter" idx="10"/>
          </p:nvPr>
        </p:nvSpPr>
        <p:spPr/>
        <p:txBody>
          <a:bodyPr/>
          <a:lstStyle/>
          <a:p>
            <a:fld id="{A778FBA5-F957-4CE9-A734-9CFA9C4F5603}"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player works to determine the scope</a:t>
            </a:r>
            <a:r>
              <a:rPr lang="en-US" baseline="0" dirty="0" smtClean="0"/>
              <a:t> of the threat by performing a log query to identify any other nodes that have been infected.</a:t>
            </a:r>
          </a:p>
          <a:p>
            <a:endParaRPr lang="en-US" baseline="0" dirty="0" smtClean="0"/>
          </a:p>
          <a:p>
            <a:r>
              <a:rPr lang="en-US" baseline="0" dirty="0" smtClean="0"/>
              <a:t>The player sees that there are ten so decides to promote the threat to actively defend against it.</a:t>
            </a:r>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a threat has been promoted, the player can view suggested courses</a:t>
            </a:r>
            <a:r>
              <a:rPr lang="en-US" baseline="0" dirty="0" smtClean="0"/>
              <a:t> of action and decide which actions to take next.</a:t>
            </a:r>
          </a:p>
          <a:p>
            <a:endParaRPr lang="en-US" baseline="0" dirty="0" smtClean="0"/>
          </a:p>
          <a:p>
            <a:r>
              <a:rPr lang="en-US" baseline="0" dirty="0" smtClean="0"/>
              <a:t>If the player escalates the enterprise threat level, he is effectively changing the courses of action that will be available in the future, deciding how much to lock down the environment to protect against the overall threat.</a:t>
            </a:r>
          </a:p>
          <a:p>
            <a:endParaRPr lang="en-US" baseline="0" dirty="0" smtClean="0"/>
          </a:p>
          <a:p>
            <a:r>
              <a:rPr lang="en-US" baseline="0" dirty="0" smtClean="0"/>
              <a:t>If the player blocks email with specific characteristics, he can protect against future attacks of the same type.</a:t>
            </a:r>
          </a:p>
          <a:p>
            <a:endParaRPr lang="en-US" baseline="0" dirty="0" smtClean="0"/>
          </a:p>
          <a:p>
            <a:r>
              <a:rPr lang="en-US" baseline="0" dirty="0" smtClean="0"/>
              <a:t>If the player removes a node, it from the network so it cannot communicate with other computers.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the player is viewing the costs and benefits</a:t>
            </a:r>
            <a:r>
              <a:rPr lang="en-US" baseline="0" dirty="0" smtClean="0"/>
              <a:t> associated with the “Remove Node” Course of Action.</a:t>
            </a:r>
          </a:p>
          <a:p>
            <a:endParaRPr lang="en-US" baseline="0" dirty="0" smtClean="0"/>
          </a:p>
          <a:p>
            <a:r>
              <a:rPr lang="en-US" baseline="0" dirty="0" smtClean="0"/>
              <a:t>In our demonstration the player removes the infected node but does not block any additional email traffic.</a:t>
            </a:r>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 the player has not blocked similar emails, additional nodes become infected and the attacker is able to exfiltrate mission data. Mission health goes to yellow to reflect that condition.</a:t>
            </a:r>
          </a:p>
          <a:p>
            <a:endParaRPr lang="en-US" dirty="0" smtClean="0"/>
          </a:p>
          <a:p>
            <a:r>
              <a:rPr lang="en-US" dirty="0" smtClean="0"/>
              <a:t>The player will need to scramble to keep up with the new level of threats.</a:t>
            </a:r>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the key goals of Cyber</a:t>
            </a:r>
            <a:r>
              <a:rPr lang="en-US" baseline="0" dirty="0" smtClean="0"/>
              <a:t> Red/Blue has been to build a platform that helps us gain a deeper understanding of human decision processes related to cyber security. </a:t>
            </a:r>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here mission health has gone to red because an email administrator became infected from the same phishing</a:t>
            </a:r>
            <a:r>
              <a:rPr lang="en-US" baseline="0" dirty="0" smtClean="0"/>
              <a:t> campaign and infected the email server.</a:t>
            </a:r>
          </a:p>
          <a:p>
            <a:endParaRPr lang="en-US" baseline="0" dirty="0" smtClean="0"/>
          </a:p>
          <a:p>
            <a:r>
              <a:rPr lang="en-US" baseline="0" dirty="0" smtClean="0"/>
              <a:t>So hopefully that gives you a taste of how the game can be played.</a:t>
            </a:r>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aseline="0" dirty="0" smtClean="0"/>
              <a:t>We were able to play an initial game with a team of cyber researchers and security personnel, and identified a number of useful lessons learned.</a:t>
            </a:r>
          </a:p>
          <a:p>
            <a:endParaRPr lang="en-US" baseline="0" dirty="0" smtClean="0"/>
          </a:p>
          <a:p>
            <a:r>
              <a:rPr lang="en-US" baseline="0" dirty="0" smtClean="0"/>
              <a:t>We found that applying the Lincoln Red/Blue concept to Cyber decision making processes can give us a deeper understanding in this area.</a:t>
            </a:r>
          </a:p>
          <a:p>
            <a:endParaRPr lang="en-US" baseline="0" dirty="0" smtClean="0"/>
          </a:p>
          <a:p>
            <a:r>
              <a:rPr lang="en-US" baseline="0" dirty="0" smtClean="0"/>
              <a:t>Our approach using observable artifacts, the unified workflow and simulated cyber models is promising.</a:t>
            </a:r>
          </a:p>
          <a:p>
            <a:endParaRPr lang="en-US" baseline="0" dirty="0" smtClean="0"/>
          </a:p>
          <a:p>
            <a:r>
              <a:rPr lang="en-US" baseline="0" dirty="0" smtClean="0"/>
              <a:t>By </a:t>
            </a:r>
            <a:r>
              <a:rPr lang="en-US" baseline="0" dirty="0" err="1" smtClean="0"/>
              <a:t>instrumenting</a:t>
            </a:r>
            <a:r>
              <a:rPr lang="en-US" baseline="0" dirty="0" smtClean="0"/>
              <a:t> the game components we are able to do in-depth analysis and comparisons.</a:t>
            </a:r>
          </a:p>
          <a:p>
            <a:endParaRPr lang="en-US" baseline="0" dirty="0" smtClean="0"/>
          </a:p>
          <a:p>
            <a:r>
              <a:rPr lang="en-US" baseline="0" dirty="0" smtClean="0"/>
              <a:t>We made some interesting observations during the game, including that players did not spend any time on “Observe” activities.</a:t>
            </a:r>
          </a:p>
          <a:p>
            <a:r>
              <a:rPr lang="en-US" baseline="0" dirty="0" smtClean="0"/>
              <a:t>They focused most of the game on the “Orient” activities, and once oriented, “Decided” quickly to “Act”. </a:t>
            </a:r>
          </a:p>
          <a:p>
            <a:pPr>
              <a:buFontTx/>
              <a:buNone/>
            </a:pPr>
            <a:r>
              <a:rPr lang="en-US" baseline="0" dirty="0" smtClean="0"/>
              <a:t>These observations raise interesting questions and the answers could help improve tools and training provided to operators.</a:t>
            </a:r>
          </a:p>
          <a:p>
            <a:pPr>
              <a:buFontTx/>
              <a:buChar char="-"/>
            </a:pPr>
            <a:endParaRPr lang="en-US" baseline="0" dirty="0" smtClean="0"/>
          </a:p>
          <a:p>
            <a:pPr>
              <a:buFontTx/>
              <a:buNone/>
            </a:pPr>
            <a:r>
              <a:rPr lang="en-US" baseline="0" dirty="0" smtClean="0"/>
              <a:t>As part of our next steps, and we would like to follow up further on these observations.</a:t>
            </a:r>
          </a:p>
          <a:p>
            <a:r>
              <a:rPr lang="en-US" baseline="0" dirty="0" smtClean="0"/>
              <a:t>We want to continue playing the game with others to compare and refine results.</a:t>
            </a:r>
          </a:p>
          <a:p>
            <a:r>
              <a:rPr lang="en-US" baseline="0" dirty="0" smtClean="0"/>
              <a:t>We are actively looking to collaborate with white cell teams interested in analyzing the intersection of technologies and cyber decision processes.</a:t>
            </a:r>
          </a:p>
        </p:txBody>
      </p:sp>
      <p:sp>
        <p:nvSpPr>
          <p:cNvPr id="4" name="Slide Number Placeholder 3"/>
          <p:cNvSpPr>
            <a:spLocks noGrp="1"/>
          </p:cNvSpPr>
          <p:nvPr>
            <p:ph type="sldNum" sz="quarter" idx="10"/>
          </p:nvPr>
        </p:nvSpPr>
        <p:spPr/>
        <p:txBody>
          <a:bodyPr/>
          <a:lstStyle/>
          <a:p>
            <a:fld id="{A778FBA5-F957-4CE9-A734-9CFA9C4F5603}" type="slidenum">
              <a:rPr lang="en-US" smtClean="0"/>
              <a:pPr/>
              <a:t>31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particular,</a:t>
            </a:r>
            <a:r>
              <a:rPr lang="en-US" baseline="0" dirty="0" smtClean="0"/>
              <a:t> we want to understand how the environment affects incident commander decision-making.</a:t>
            </a:r>
          </a:p>
          <a:p>
            <a:endParaRPr lang="en-US" baseline="0" dirty="0" smtClean="0"/>
          </a:p>
          <a:p>
            <a:r>
              <a:rPr lang="en-US" baseline="0" dirty="0" smtClean="0"/>
              <a:t>For example, what kinds of information makes a difference? We call these “observable artifacts”.</a:t>
            </a:r>
          </a:p>
        </p:txBody>
      </p:sp>
      <p:sp>
        <p:nvSpPr>
          <p:cNvPr id="4" name="Slide Number Placeholder 3"/>
          <p:cNvSpPr>
            <a:spLocks noGrp="1"/>
          </p:cNvSpPr>
          <p:nvPr>
            <p:ph type="sldNum" sz="quarter" idx="10"/>
          </p:nvPr>
        </p:nvSpPr>
        <p:spPr/>
        <p:txBody>
          <a:bodyPr/>
          <a:lstStyle/>
          <a:p>
            <a:fld id="{A778FBA5-F957-4CE9-A734-9CFA9C4F5603}"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kinds of technologies</a:t>
            </a:r>
            <a:r>
              <a:rPr lang="en-US" baseline="0" dirty="0" smtClean="0"/>
              <a:t> make a difference? These are tools inserted into the simulation.</a:t>
            </a:r>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what kinds of stimuli make a difference? These are</a:t>
            </a:r>
            <a:r>
              <a:rPr lang="en-US" baseline="0" dirty="0" smtClean="0"/>
              <a:t> interactions during the game.</a:t>
            </a:r>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environment provides</a:t>
            </a:r>
            <a:r>
              <a:rPr lang="en-US" baseline="0" dirty="0" smtClean="0"/>
              <a:t> the inputs for the Incident Commander decision-making process. This process is represented by the steps of the OODA loop – observe, orient, decide and act.</a:t>
            </a:r>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decisions are made, commanders take courses of action that impact mission assurance and the threat level.</a:t>
            </a:r>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impacts are</a:t>
            </a:r>
            <a:r>
              <a:rPr lang="en-US" baseline="0" dirty="0" smtClean="0"/>
              <a:t> measured against the enterprise mission health, threat level, and whether the exercise objectives are being met.</a:t>
            </a:r>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Rectangle 7"/>
          <p:cNvSpPr>
            <a:spLocks noGrp="1" noChangeArrowheads="1"/>
          </p:cNvSpPr>
          <p:nvPr>
            <p:ph type="subTitle" idx="1"/>
          </p:nvPr>
        </p:nvSpPr>
        <p:spPr>
          <a:xfrm>
            <a:off x="831273" y="2971800"/>
            <a:ext cx="7481454" cy="1792224"/>
          </a:xfrm>
          <a:prstGeom prst="rect">
            <a:avLst/>
          </a:prstGeom>
        </p:spPr>
        <p:txBody>
          <a:bodyPr lIns="91440" tIns="45720" rIns="91440" bIns="45720" anchor="ctr"/>
          <a:lstStyle>
            <a:lvl1pPr marL="0" indent="0" algn="ctr">
              <a:lnSpc>
                <a:spcPct val="100000"/>
              </a:lnSpc>
              <a:spcBef>
                <a:spcPts val="2000"/>
              </a:spcBef>
              <a:spcAft>
                <a:spcPts val="0"/>
              </a:spcAft>
              <a:buFont typeface="Arial" charset="0"/>
              <a:buNone/>
              <a:defRPr sz="2400">
                <a:solidFill>
                  <a:sysClr val="windowText" lastClr="000000"/>
                </a:solidFill>
              </a:defRPr>
            </a:lvl1pPr>
          </a:lstStyle>
          <a:p>
            <a:r>
              <a:rPr lang="en-US" smtClean="0"/>
              <a:t>Click to edit Master subtitle style</a:t>
            </a:r>
            <a:endParaRPr lang="en-US" dirty="0"/>
          </a:p>
        </p:txBody>
      </p:sp>
      <p:sp>
        <p:nvSpPr>
          <p:cNvPr id="6" name="Title Placeholder 1"/>
          <p:cNvSpPr>
            <a:spLocks noGrp="1"/>
          </p:cNvSpPr>
          <p:nvPr>
            <p:ph type="ctrTitle"/>
          </p:nvPr>
        </p:nvSpPr>
        <p:spPr>
          <a:xfrm>
            <a:off x="831273" y="1524729"/>
            <a:ext cx="7481454" cy="1294671"/>
          </a:xfrm>
        </p:spPr>
        <p:txBody>
          <a:bodyPr anchor="b" anchorCtr="0"/>
          <a:lstStyle>
            <a:lvl1pPr algn="ctr">
              <a:lnSpc>
                <a:spcPct val="100000"/>
              </a:lnSpc>
              <a:spcBef>
                <a:spcPts val="0"/>
              </a:spcBef>
              <a:spcAft>
                <a:spcPts val="0"/>
              </a:spcAft>
              <a:defRPr sz="3600" smtClean="0"/>
            </a:lvl1pPr>
          </a:lstStyle>
          <a:p>
            <a:r>
              <a:rPr lang="en-US" dirty="0" smtClean="0"/>
              <a:t>Click to edit Master title style</a:t>
            </a:r>
            <a:endParaRPr dirty="0" smtClean="0"/>
          </a:p>
        </p:txBody>
      </p:sp>
      <p:cxnSp>
        <p:nvCxnSpPr>
          <p:cNvPr id="12" name="Straight Connector 12"/>
          <p:cNvCxnSpPr>
            <a:cxnSpLocks noChangeShapeType="1"/>
          </p:cNvCxnSpPr>
          <p:nvPr userDrawn="1"/>
        </p:nvCxnSpPr>
        <p:spPr bwMode="auto">
          <a:xfrm>
            <a:off x="0" y="950913"/>
            <a:ext cx="9144000" cy="0"/>
          </a:xfrm>
          <a:prstGeom prst="line">
            <a:avLst/>
          </a:prstGeom>
          <a:noFill/>
          <a:ln w="22225" algn="ctr">
            <a:solidFill>
              <a:schemeClr val="accent4"/>
            </a:solidFill>
            <a:round/>
            <a:headEnd type="none" w="sm" len="sm"/>
            <a:tailEnd type="none" w="sm" len="sm"/>
          </a:ln>
        </p:spPr>
      </p:cxnSp>
      <p:cxnSp>
        <p:nvCxnSpPr>
          <p:cNvPr id="13" name="Straight Connector 12"/>
          <p:cNvCxnSpPr>
            <a:cxnSpLocks noChangeShapeType="1"/>
          </p:cNvCxnSpPr>
          <p:nvPr userDrawn="1"/>
        </p:nvCxnSpPr>
        <p:spPr bwMode="auto">
          <a:xfrm>
            <a:off x="0" y="6354186"/>
            <a:ext cx="9144000" cy="0"/>
          </a:xfrm>
          <a:prstGeom prst="line">
            <a:avLst/>
          </a:prstGeom>
          <a:noFill/>
          <a:ln w="22225" algn="ctr">
            <a:solidFill>
              <a:schemeClr val="accent4"/>
            </a:solidFill>
            <a:round/>
            <a:headEnd type="none" w="sm" len="sm"/>
            <a:tailEnd type="none" w="sm" len="sm"/>
          </a:ln>
        </p:spPr>
      </p:cxnSp>
      <p:pic>
        <p:nvPicPr>
          <p:cNvPr id="8" name="Picture 7" descr="LL_Logo_blue.png"/>
          <p:cNvPicPr>
            <a:picLocks noChangeAspect="1"/>
          </p:cNvPicPr>
          <p:nvPr userDrawn="1"/>
        </p:nvPicPr>
        <p:blipFill>
          <a:blip r:embed="rId2" cstate="print"/>
          <a:stretch>
            <a:fillRect/>
          </a:stretch>
        </p:blipFill>
        <p:spPr>
          <a:xfrm>
            <a:off x="2858465" y="5050381"/>
            <a:ext cx="3427070" cy="345245"/>
          </a:xfrm>
          <a:prstGeom prst="rect">
            <a:avLst/>
          </a:prstGeom>
        </p:spPr>
      </p:pic>
      <p:pic>
        <p:nvPicPr>
          <p:cNvPr id="11" name="Content Placeholder 3" descr="LL_Logo_alone_blue.png"/>
          <p:cNvPicPr>
            <a:picLocks noChangeAspect="1"/>
          </p:cNvPicPr>
          <p:nvPr userDrawn="1"/>
        </p:nvPicPr>
        <p:blipFill>
          <a:blip r:embed="rId3" cstate="print"/>
          <a:stretch>
            <a:fillRect/>
          </a:stretch>
        </p:blipFill>
        <p:spPr>
          <a:xfrm>
            <a:off x="365760" y="246888"/>
            <a:ext cx="548640" cy="53108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84899" y="1768103"/>
            <a:ext cx="5970446" cy="3773711"/>
          </a:xfrm>
          <a:prstGeom prst="rect">
            <a:avLst/>
          </a:prstGeom>
          <a:ln w="12700">
            <a:solidFill>
              <a:schemeClr val="tx1"/>
            </a:solidFill>
          </a:ln>
        </p:spPr>
        <p:txBody>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584899" y="5603133"/>
            <a:ext cx="5970446" cy="274320"/>
          </a:xfrm>
          <a:prstGeom prst="rect">
            <a:avLst/>
          </a:prstGeom>
        </p:spPr>
        <p:txBody>
          <a:bodyPr/>
          <a:lstStyle>
            <a:lvl1pPr marL="0" indent="0" algn="ctr">
              <a:lnSpc>
                <a:spcPct val="100000"/>
              </a:lnSpc>
              <a:buNone/>
              <a:defRPr sz="12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lvl1pPr>
              <a:lnSpc>
                <a:spcPts val="3000"/>
              </a:lnSpc>
              <a:defRPr/>
            </a:lvl1pPr>
          </a:lstStyle>
          <a:p>
            <a:r>
              <a:rPr lang="en-US" smtClean="0"/>
              <a:t>Click to edit Master title style</a:t>
            </a:r>
            <a:endParaRPr lang="en-US" dirty="0"/>
          </a:p>
        </p:txBody>
      </p:sp>
      <p:sp>
        <p:nvSpPr>
          <p:cNvPr id="9" name="Text Placeholder 3"/>
          <p:cNvSpPr>
            <a:spLocks noGrp="1"/>
          </p:cNvSpPr>
          <p:nvPr>
            <p:ph type="body" sz="half" idx="10"/>
          </p:nvPr>
        </p:nvSpPr>
        <p:spPr>
          <a:xfrm>
            <a:off x="1584899" y="1312860"/>
            <a:ext cx="5970446" cy="377390"/>
          </a:xfrm>
          <a:prstGeom prst="rect">
            <a:avLst/>
          </a:prstGeom>
        </p:spPr>
        <p:txBody>
          <a:bodyPr anchor="b"/>
          <a:lstStyle>
            <a:lvl1pPr marL="0" indent="0" algn="ctr">
              <a:lnSpc>
                <a:spcPct val="100000"/>
              </a:lnSpc>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3000"/>
              </a:lnSpc>
              <a:defRPr/>
            </a:lvl1pPr>
          </a:lstStyle>
          <a:p>
            <a:r>
              <a:rPr lang="en-US" smtClean="0"/>
              <a:t>Click to edit Master title style</a:t>
            </a:r>
            <a:endParaRPr lang="en-US" dirty="0"/>
          </a:p>
        </p:txBody>
      </p:sp>
      <p:sp>
        <p:nvSpPr>
          <p:cNvPr id="4" name="Media Placeholder 3"/>
          <p:cNvSpPr>
            <a:spLocks noGrp="1"/>
          </p:cNvSpPr>
          <p:nvPr>
            <p:ph type="media" sz="quarter" idx="10"/>
          </p:nvPr>
        </p:nvSpPr>
        <p:spPr>
          <a:xfrm>
            <a:off x="1736583" y="1828800"/>
            <a:ext cx="5687568" cy="3343275"/>
          </a:xfrm>
          <a:prstGeom prst="rect">
            <a:avLst/>
          </a:prstGeom>
          <a:ln w="12700">
            <a:solidFill>
              <a:schemeClr val="tx1"/>
            </a:solidFill>
          </a:ln>
        </p:spPr>
        <p:txBody>
          <a:bodyPr/>
          <a:lstStyle>
            <a:lvl1pPr marL="0" indent="0">
              <a:buFontTx/>
              <a:buNone/>
              <a:defRPr/>
            </a:lvl1pPr>
          </a:lstStyle>
          <a:p>
            <a:r>
              <a:rPr lang="en-US" smtClean="0"/>
              <a:t>Click icon to add media</a:t>
            </a:r>
            <a:endParaRPr lang="en-US" dirty="0"/>
          </a:p>
        </p:txBody>
      </p:sp>
      <p:sp>
        <p:nvSpPr>
          <p:cNvPr id="5" name="Text Placeholder 3"/>
          <p:cNvSpPr>
            <a:spLocks noGrp="1"/>
          </p:cNvSpPr>
          <p:nvPr>
            <p:ph type="body" sz="half" idx="2"/>
          </p:nvPr>
        </p:nvSpPr>
        <p:spPr>
          <a:xfrm>
            <a:off x="1737360" y="5229437"/>
            <a:ext cx="5687568" cy="274320"/>
          </a:xfrm>
          <a:prstGeom prst="rect">
            <a:avLst/>
          </a:prstGeom>
        </p:spPr>
        <p:txBody>
          <a:bodyPr/>
          <a:lstStyle>
            <a:lvl1pPr marL="0" indent="0" algn="ctr">
              <a:lnSpc>
                <a:spcPct val="100000"/>
              </a:lnSpc>
              <a:buNone/>
              <a:defRPr sz="12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 Placeholder 3"/>
          <p:cNvSpPr>
            <a:spLocks noGrp="1"/>
          </p:cNvSpPr>
          <p:nvPr>
            <p:ph type="body" sz="half" idx="11"/>
          </p:nvPr>
        </p:nvSpPr>
        <p:spPr>
          <a:xfrm>
            <a:off x="1737360" y="1368517"/>
            <a:ext cx="5687568" cy="377390"/>
          </a:xfrm>
          <a:prstGeom prst="rect">
            <a:avLst/>
          </a:prstGeom>
        </p:spPr>
        <p:txBody>
          <a:bodyPr anchor="b"/>
          <a:lstStyle>
            <a:lvl1pPr marL="0" indent="0" algn="ctr">
              <a:lnSpc>
                <a:spcPct val="100000"/>
              </a:lnSpc>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3000"/>
              </a:lnSpc>
              <a:defRPr/>
            </a:lvl1pPr>
          </a:lstStyle>
          <a:p>
            <a:r>
              <a:rPr lang="en-US" smtClean="0"/>
              <a:t>Click to edit Master title style</a:t>
            </a:r>
            <a:endParaRPr lang="en-US" dirty="0"/>
          </a:p>
        </p:txBody>
      </p:sp>
      <p:sp>
        <p:nvSpPr>
          <p:cNvPr id="4" name="Chart Placeholder 3"/>
          <p:cNvSpPr>
            <a:spLocks noGrp="1"/>
          </p:cNvSpPr>
          <p:nvPr>
            <p:ph type="chart" sz="quarter" idx="10"/>
          </p:nvPr>
        </p:nvSpPr>
        <p:spPr>
          <a:xfrm>
            <a:off x="1339993" y="1700213"/>
            <a:ext cx="6454775" cy="3943350"/>
          </a:xfrm>
          <a:prstGeom prst="rect">
            <a:avLst/>
          </a:prstGeom>
          <a:ln w="12700">
            <a:solidFill>
              <a:schemeClr val="tx1"/>
            </a:solidFill>
          </a:ln>
        </p:spPr>
        <p:txBody>
          <a:bodyPr/>
          <a:lstStyle>
            <a:lvl1pPr marL="0" indent="0">
              <a:buFontTx/>
              <a:buNone/>
              <a:defRPr/>
            </a:lvl1pPr>
          </a:lstStyle>
          <a:p>
            <a:r>
              <a:rPr lang="en-US" smtClean="0"/>
              <a:t>Click icon to add chart</a:t>
            </a:r>
            <a:endParaRPr lang="en-US"/>
          </a:p>
        </p:txBody>
      </p:sp>
      <p:sp>
        <p:nvSpPr>
          <p:cNvPr id="5" name="Text Placeholder 3"/>
          <p:cNvSpPr>
            <a:spLocks noGrp="1"/>
          </p:cNvSpPr>
          <p:nvPr>
            <p:ph type="body" sz="half" idx="2"/>
          </p:nvPr>
        </p:nvSpPr>
        <p:spPr>
          <a:xfrm>
            <a:off x="1344168" y="5706497"/>
            <a:ext cx="6455664" cy="274320"/>
          </a:xfrm>
          <a:prstGeom prst="rect">
            <a:avLst/>
          </a:prstGeom>
        </p:spPr>
        <p:txBody>
          <a:bodyPr/>
          <a:lstStyle>
            <a:lvl1pPr marL="0" indent="0" algn="ctr">
              <a:lnSpc>
                <a:spcPct val="100000"/>
              </a:lnSpc>
              <a:buNone/>
              <a:defRPr sz="12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 Placeholder 3"/>
          <p:cNvSpPr>
            <a:spLocks noGrp="1"/>
          </p:cNvSpPr>
          <p:nvPr>
            <p:ph type="body" sz="half" idx="11"/>
          </p:nvPr>
        </p:nvSpPr>
        <p:spPr>
          <a:xfrm>
            <a:off x="1344168" y="1249252"/>
            <a:ext cx="6455664" cy="377390"/>
          </a:xfrm>
          <a:prstGeom prst="rect">
            <a:avLst/>
          </a:prstGeom>
        </p:spPr>
        <p:txBody>
          <a:bodyPr anchor="b"/>
          <a:lstStyle>
            <a:lvl1pPr marL="0" indent="0" algn="ctr">
              <a:lnSpc>
                <a:spcPct val="100000"/>
              </a:lnSpc>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3000"/>
              </a:lnSpc>
              <a:defRPr/>
            </a:lvl1pPr>
          </a:lstStyle>
          <a:p>
            <a:r>
              <a:rPr lang="en-US" smtClean="0"/>
              <a:t>Click to edit Master title style</a:t>
            </a:r>
            <a:endParaRPr lang="en-US" dirty="0"/>
          </a:p>
        </p:txBody>
      </p:sp>
      <p:sp>
        <p:nvSpPr>
          <p:cNvPr id="7" name="AutoShape 120"/>
          <p:cNvSpPr>
            <a:spLocks noChangeArrowheads="1"/>
          </p:cNvSpPr>
          <p:nvPr userDrawn="1"/>
        </p:nvSpPr>
        <p:spPr bwMode="auto">
          <a:xfrm>
            <a:off x="228600" y="5638800"/>
            <a:ext cx="8686800" cy="617538"/>
          </a:xfrm>
          <a:prstGeom prst="roundRect">
            <a:avLst>
              <a:gd name="adj" fmla="val 16667"/>
            </a:avLst>
          </a:prstGeom>
          <a:solidFill>
            <a:schemeClr val="accent1">
              <a:lumMod val="20000"/>
              <a:lumOff val="80000"/>
            </a:schemeClr>
          </a:solidFill>
          <a:ln w="19050">
            <a:solidFill>
              <a:srgbClr val="00487E"/>
            </a:solidFill>
            <a:miter lim="800000"/>
            <a:headEnd type="none" w="sm" len="sm"/>
            <a:tailEnd type="none" w="sm" len="sm"/>
          </a:ln>
          <a:effectLst>
            <a:outerShdw blurRad="127000" algn="ctr" rotWithShape="0">
              <a:prstClr val="black">
                <a:alpha val="30000"/>
              </a:prstClr>
            </a:outerShdw>
          </a:effectLst>
        </p:spPr>
        <p:txBody>
          <a:bodyPr lIns="45720" tIns="45720" rIns="45720" bIns="45720" anchor="ctr" anchorCtr="0">
            <a:noAutofit/>
          </a:bodyPr>
          <a:lstStyle/>
          <a:p>
            <a:pPr marL="0" lvl="1" algn="ctr" rtl="0" eaLnBrk="0" fontAlgn="base" hangingPunct="0">
              <a:spcBef>
                <a:spcPts val="300"/>
              </a:spcBef>
              <a:spcAft>
                <a:spcPct val="0"/>
              </a:spcAft>
              <a:defRPr/>
            </a:pPr>
            <a:r>
              <a:rPr lang="en-US" sz="1600" b="1" kern="1200" dirty="0">
                <a:solidFill>
                  <a:schemeClr val="tx1"/>
                </a:solidFill>
                <a:latin typeface="Arial" pitchFamily="34" charset="0"/>
                <a:ea typeface="ＭＳ Ｐゴシック" charset="-128"/>
                <a:cs typeface="+mn-cs"/>
              </a:rPr>
              <a:t>Bang box</a:t>
            </a:r>
          </a:p>
        </p:txBody>
      </p:sp>
      <p:sp>
        <p:nvSpPr>
          <p:cNvPr id="8" name="AutoShape 4"/>
          <p:cNvSpPr>
            <a:spLocks noChangeArrowheads="1"/>
          </p:cNvSpPr>
          <p:nvPr userDrawn="1"/>
        </p:nvSpPr>
        <p:spPr bwMode="auto">
          <a:xfrm>
            <a:off x="2406650" y="1474788"/>
            <a:ext cx="381000" cy="261937"/>
          </a:xfrm>
          <a:prstGeom prst="chevron">
            <a:avLst>
              <a:gd name="adj" fmla="val 36364"/>
            </a:avLst>
          </a:prstGeom>
          <a:gradFill rotWithShape="1">
            <a:gsLst>
              <a:gs pos="0">
                <a:srgbClr val="C4D6E9"/>
              </a:gs>
              <a:gs pos="100000">
                <a:srgbClr val="0B56A4"/>
              </a:gs>
            </a:gsLst>
            <a:lin ang="0" scaled="1"/>
          </a:gradFill>
          <a:ln w="12700">
            <a:noFill/>
            <a:miter lim="800000"/>
            <a:headEnd type="none" w="sm" len="sm"/>
            <a:tailEnd type="none" w="sm" len="sm"/>
          </a:ln>
        </p:spPr>
        <p:txBody>
          <a:bodyPr wrap="none" anchor="ctr"/>
          <a:lstStyle/>
          <a:p>
            <a:pPr>
              <a:defRPr/>
            </a:pPr>
            <a:endParaRPr lang="en-US"/>
          </a:p>
        </p:txBody>
      </p:sp>
      <p:graphicFrame>
        <p:nvGraphicFramePr>
          <p:cNvPr id="9" name="Table 8"/>
          <p:cNvGraphicFramePr>
            <a:graphicFrameLocks noGrp="1"/>
          </p:cNvGraphicFramePr>
          <p:nvPr userDrawn="1"/>
        </p:nvGraphicFramePr>
        <p:xfrm>
          <a:off x="914400" y="2438400"/>
          <a:ext cx="7162800" cy="1854200"/>
        </p:xfrm>
        <a:graphic>
          <a:graphicData uri="http://schemas.openxmlformats.org/drawingml/2006/table">
            <a:tbl>
              <a:tblPr firstRow="1" bandRow="1">
                <a:effectLst>
                  <a:outerShdw blurRad="50800" dist="38100" dir="2700000" algn="tl" rotWithShape="0">
                    <a:prstClr val="black">
                      <a:alpha val="25000"/>
                    </a:prstClr>
                  </a:outerShdw>
                </a:effectLst>
                <a:tableStyleId>{5C22544A-7EE6-4342-B048-85BDC9FD1C3A}</a:tableStyleId>
              </a:tblPr>
              <a:tblGrid>
                <a:gridCol w="1193800"/>
                <a:gridCol w="1193800"/>
                <a:gridCol w="1193800"/>
                <a:gridCol w="1193800"/>
                <a:gridCol w="1193800"/>
                <a:gridCol w="1193800"/>
              </a:tblGrid>
              <a:tr h="370840">
                <a:tc>
                  <a:txBody>
                    <a:bodyPr/>
                    <a:lstStyle/>
                    <a:p>
                      <a:pPr algn="ctr"/>
                      <a:endParaRPr lang="en-US" sz="1600" dirty="0"/>
                    </a:p>
                  </a:txBody>
                  <a:tcPr marT="18288" marB="18288" anchor="ctr">
                    <a:lnL w="1905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5">
                        <a:lumMod val="50000"/>
                      </a:schemeClr>
                    </a:solidFill>
                  </a:tcPr>
                </a:tc>
                <a:tc>
                  <a:txBody>
                    <a:bodyPr/>
                    <a:lstStyle/>
                    <a:p>
                      <a:pPr algn="ctr"/>
                      <a:endParaRPr lang="en-US" sz="1600"/>
                    </a:p>
                  </a:txBody>
                  <a:tcPr marT="18288" marB="18288"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5">
                        <a:lumMod val="50000"/>
                      </a:schemeClr>
                    </a:solidFill>
                  </a:tcPr>
                </a:tc>
                <a:tc>
                  <a:txBody>
                    <a:bodyPr/>
                    <a:lstStyle/>
                    <a:p>
                      <a:pPr algn="ctr"/>
                      <a:endParaRPr lang="en-US" sz="1600"/>
                    </a:p>
                  </a:txBody>
                  <a:tcPr marT="18288" marB="18288"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5">
                        <a:lumMod val="50000"/>
                      </a:schemeClr>
                    </a:solidFill>
                  </a:tcPr>
                </a:tc>
                <a:tc>
                  <a:txBody>
                    <a:bodyPr/>
                    <a:lstStyle/>
                    <a:p>
                      <a:pPr algn="ctr"/>
                      <a:endParaRPr lang="en-US" sz="1600"/>
                    </a:p>
                  </a:txBody>
                  <a:tcPr marT="18288" marB="18288"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5">
                        <a:lumMod val="50000"/>
                      </a:schemeClr>
                    </a:solidFill>
                  </a:tcPr>
                </a:tc>
                <a:tc>
                  <a:txBody>
                    <a:bodyPr/>
                    <a:lstStyle/>
                    <a:p>
                      <a:pPr algn="ctr"/>
                      <a:endParaRPr lang="en-US" sz="1600"/>
                    </a:p>
                  </a:txBody>
                  <a:tcPr marT="18288" marB="18288"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5">
                        <a:lumMod val="50000"/>
                      </a:schemeClr>
                    </a:solidFill>
                  </a:tcPr>
                </a:tc>
                <a:tc>
                  <a:txBody>
                    <a:bodyPr/>
                    <a:lstStyle/>
                    <a:p>
                      <a:pPr algn="ctr"/>
                      <a:endParaRPr lang="en-US" sz="1600" dirty="0"/>
                    </a:p>
                  </a:txBody>
                  <a:tcPr marT="18288" marB="18288" anchor="ctr">
                    <a:lnL w="1270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5">
                        <a:lumMod val="50000"/>
                      </a:schemeClr>
                    </a:solidFill>
                  </a:tcPr>
                </a:tc>
              </a:tr>
              <a:tr h="370840">
                <a:tc>
                  <a:txBody>
                    <a:bodyPr/>
                    <a:lstStyle/>
                    <a:p>
                      <a:endParaRPr lang="en-US" sz="1600" dirty="0"/>
                    </a:p>
                  </a:txBody>
                  <a:tcPr marT="18288" marB="18288" anchor="ctr">
                    <a:lnL w="1905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endParaRPr lang="en-US" sz="1600"/>
                    </a:p>
                  </a:txBody>
                  <a:tcPr marT="18288" marB="18288"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endParaRPr lang="en-US" sz="1600"/>
                    </a:p>
                  </a:txBody>
                  <a:tcPr marT="18288" marB="18288"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endParaRPr lang="en-US" sz="1600"/>
                    </a:p>
                  </a:txBody>
                  <a:tcPr marT="18288" marB="18288"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endParaRPr lang="en-US" sz="1600"/>
                    </a:p>
                  </a:txBody>
                  <a:tcPr marT="18288" marB="18288"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endParaRPr lang="en-US" sz="1600" dirty="0"/>
                    </a:p>
                  </a:txBody>
                  <a:tcPr marT="18288" marB="18288" anchor="ctr">
                    <a:lnL w="1270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r>
              <a:tr h="370840">
                <a:tc>
                  <a:txBody>
                    <a:bodyPr/>
                    <a:lstStyle/>
                    <a:p>
                      <a:endParaRPr lang="en-US" sz="1600" dirty="0"/>
                    </a:p>
                  </a:txBody>
                  <a:tcPr marT="18288" marB="18288" anchor="ctr">
                    <a:lnL w="1905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endParaRPr lang="en-US" sz="1600" dirty="0"/>
                    </a:p>
                  </a:txBody>
                  <a:tcPr marT="18288" marB="18288"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endParaRPr lang="en-US" sz="1600"/>
                    </a:p>
                  </a:txBody>
                  <a:tcPr marT="18288" marB="18288"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endParaRPr lang="en-US" sz="1600"/>
                    </a:p>
                  </a:txBody>
                  <a:tcPr marT="18288" marB="18288"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endParaRPr lang="en-US" sz="1600"/>
                    </a:p>
                  </a:txBody>
                  <a:tcPr marT="18288" marB="18288"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endParaRPr lang="en-US" sz="1600" dirty="0"/>
                    </a:p>
                  </a:txBody>
                  <a:tcPr marT="18288" marB="18288" anchor="ctr">
                    <a:lnL w="1270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r>
              <a:tr h="370840">
                <a:tc>
                  <a:txBody>
                    <a:bodyPr/>
                    <a:lstStyle/>
                    <a:p>
                      <a:endParaRPr lang="en-US" sz="1600" dirty="0"/>
                    </a:p>
                  </a:txBody>
                  <a:tcPr marT="18288" marB="18288" anchor="ctr">
                    <a:lnL w="1905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endParaRPr lang="en-US" sz="1600"/>
                    </a:p>
                  </a:txBody>
                  <a:tcPr marT="18288" marB="18288"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endParaRPr lang="en-US" sz="1600"/>
                    </a:p>
                  </a:txBody>
                  <a:tcPr marT="18288" marB="18288"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endParaRPr lang="en-US" sz="1600"/>
                    </a:p>
                  </a:txBody>
                  <a:tcPr marT="18288" marB="18288"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endParaRPr lang="en-US" sz="1600"/>
                    </a:p>
                  </a:txBody>
                  <a:tcPr marT="18288" marB="18288"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endParaRPr lang="en-US" sz="1600" dirty="0"/>
                    </a:p>
                  </a:txBody>
                  <a:tcPr marT="18288" marB="18288" anchor="ctr">
                    <a:lnL w="1270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r>
              <a:tr h="370840">
                <a:tc>
                  <a:txBody>
                    <a:bodyPr/>
                    <a:lstStyle/>
                    <a:p>
                      <a:endParaRPr lang="en-US" sz="1600" dirty="0"/>
                    </a:p>
                  </a:txBody>
                  <a:tcPr marT="18288" marB="18288" anchor="ctr">
                    <a:lnL w="1905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endParaRPr lang="en-US" sz="1600"/>
                    </a:p>
                  </a:txBody>
                  <a:tcPr marT="18288" marB="18288"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1"/>
                    </a:solidFill>
                  </a:tcPr>
                </a:tc>
                <a:tc>
                  <a:txBody>
                    <a:bodyPr/>
                    <a:lstStyle/>
                    <a:p>
                      <a:endParaRPr lang="en-US" sz="1600" dirty="0"/>
                    </a:p>
                  </a:txBody>
                  <a:tcPr marT="18288" marB="18288"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1"/>
                    </a:solidFill>
                  </a:tcPr>
                </a:tc>
                <a:tc>
                  <a:txBody>
                    <a:bodyPr/>
                    <a:lstStyle/>
                    <a:p>
                      <a:endParaRPr lang="en-US" sz="1600"/>
                    </a:p>
                  </a:txBody>
                  <a:tcPr marT="18288" marB="18288"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1"/>
                    </a:solidFill>
                  </a:tcPr>
                </a:tc>
                <a:tc>
                  <a:txBody>
                    <a:bodyPr/>
                    <a:lstStyle/>
                    <a:p>
                      <a:endParaRPr lang="en-US" sz="1600" dirty="0"/>
                    </a:p>
                  </a:txBody>
                  <a:tcPr marT="18288" marB="18288"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1"/>
                    </a:solidFill>
                  </a:tcPr>
                </a:tc>
                <a:tc>
                  <a:txBody>
                    <a:bodyPr/>
                    <a:lstStyle/>
                    <a:p>
                      <a:endParaRPr lang="en-US" sz="1600" dirty="0"/>
                    </a:p>
                  </a:txBody>
                  <a:tcPr marT="18288" marB="18288" anchor="ctr">
                    <a:lnL w="1270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1"/>
                    </a:solidFill>
                  </a:tcPr>
                </a:tc>
              </a:tr>
            </a:tbl>
          </a:graphicData>
        </a:graphic>
      </p:graphicFrame>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474935" y="1293094"/>
            <a:ext cx="8188774" cy="4830616"/>
          </a:xfrm>
          <a:prstGeom prst="rect">
            <a:avLst/>
          </a:prstGeom>
        </p:spPr>
        <p:txBody>
          <a:bodyPr/>
          <a:lstStyle>
            <a:lvl1pPr>
              <a:lnSpc>
                <a:spcPct val="100000"/>
              </a:lnSpc>
              <a:spcBef>
                <a:spcPts val="1200"/>
              </a:spcBef>
              <a:spcAft>
                <a:spcPts val="0"/>
              </a:spcAft>
              <a:defRPr/>
            </a:lvl1pPr>
            <a:lvl2pPr marL="539750" indent="-255588">
              <a:lnSpc>
                <a:spcPct val="100000"/>
              </a:lnSpc>
              <a:spcBef>
                <a:spcPts val="400"/>
              </a:spcBef>
              <a:spcAft>
                <a:spcPts val="0"/>
              </a:spcAft>
              <a:defRPr sz="1800"/>
            </a:lvl2pPr>
            <a:lvl3pPr marL="757238" indent="-184150">
              <a:lnSpc>
                <a:spcPct val="100000"/>
              </a:lnSpc>
              <a:spcBef>
                <a:spcPts val="300"/>
              </a:spcBef>
              <a:spcAft>
                <a:spcPts val="0"/>
              </a:spcAft>
              <a:buSzPct val="90000"/>
              <a:buFont typeface="Arial" pitchFamily="34" charset="0"/>
              <a:buChar char="•"/>
              <a:defRPr/>
            </a:lvl3pPr>
            <a:lvl4pPr marL="1033272" indent="0">
              <a:lnSpc>
                <a:spcPct val="100000"/>
              </a:lnSpc>
              <a:spcBef>
                <a:spcPts val="300"/>
              </a:spcBef>
              <a:spcAft>
                <a:spcPts val="0"/>
              </a:spcAft>
              <a:buFontTx/>
              <a:buNone/>
              <a:defRPr/>
            </a:lvl4pPr>
            <a:lvl5pPr marL="1261872" indent="0">
              <a:lnSpc>
                <a:spcPct val="100000"/>
              </a:lnSpc>
              <a:spcBef>
                <a:spcPts val="300"/>
              </a:spcBef>
              <a:spcAft>
                <a:spcPts val="0"/>
              </a:spcAft>
              <a:buSzPct val="85000"/>
              <a:buFontTx/>
              <a:buNone/>
              <a:defRPr sz="1200"/>
            </a:lvl5pPr>
            <a:lvl6pPr>
              <a:buFont typeface="Arial" pitchFamily="34" charset="0"/>
              <a:buChar cha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lvl1pPr>
              <a:lnSpc>
                <a:spcPts val="3000"/>
              </a:lnSpc>
              <a:defRPr/>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w/FOUO">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474935" y="1293094"/>
            <a:ext cx="8188774" cy="4830616"/>
          </a:xfrm>
          <a:prstGeom prst="rect">
            <a:avLst/>
          </a:prstGeom>
        </p:spPr>
        <p:txBody>
          <a:bodyPr/>
          <a:lstStyle>
            <a:lvl1pPr>
              <a:lnSpc>
                <a:spcPct val="100000"/>
              </a:lnSpc>
              <a:spcBef>
                <a:spcPts val="1200"/>
              </a:spcBef>
              <a:spcAft>
                <a:spcPts val="0"/>
              </a:spcAft>
              <a:defRPr/>
            </a:lvl1pPr>
            <a:lvl2pPr marL="539750" indent="-255588">
              <a:lnSpc>
                <a:spcPct val="100000"/>
              </a:lnSpc>
              <a:spcBef>
                <a:spcPts val="400"/>
              </a:spcBef>
              <a:spcAft>
                <a:spcPts val="0"/>
              </a:spcAft>
              <a:defRPr sz="1800"/>
            </a:lvl2pPr>
            <a:lvl3pPr marL="757238" indent="-184150">
              <a:lnSpc>
                <a:spcPct val="100000"/>
              </a:lnSpc>
              <a:spcBef>
                <a:spcPts val="300"/>
              </a:spcBef>
              <a:spcAft>
                <a:spcPts val="0"/>
              </a:spcAft>
              <a:buSzPct val="90000"/>
              <a:buFont typeface="Arial" pitchFamily="34" charset="0"/>
              <a:buChar char="•"/>
              <a:defRPr/>
            </a:lvl3pPr>
            <a:lvl4pPr marL="1033272" indent="0">
              <a:lnSpc>
                <a:spcPct val="100000"/>
              </a:lnSpc>
              <a:spcBef>
                <a:spcPts val="300"/>
              </a:spcBef>
              <a:spcAft>
                <a:spcPts val="0"/>
              </a:spcAft>
              <a:buFontTx/>
              <a:buNone/>
              <a:defRPr/>
            </a:lvl4pPr>
            <a:lvl5pPr marL="1261872" indent="0">
              <a:lnSpc>
                <a:spcPct val="100000"/>
              </a:lnSpc>
              <a:spcBef>
                <a:spcPts val="300"/>
              </a:spcBef>
              <a:spcAft>
                <a:spcPts val="0"/>
              </a:spcAft>
              <a:buSzPct val="85000"/>
              <a:buFontTx/>
              <a:buNone/>
              <a:defRPr sz="1200"/>
            </a:lvl5pPr>
            <a:lvl6pPr>
              <a:buFont typeface="Arial" pitchFamily="34" charset="0"/>
              <a:buChar cha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a:xfrm>
            <a:off x="940527" y="240893"/>
            <a:ext cx="7262946" cy="717112"/>
          </a:xfrm>
        </p:spPr>
        <p:txBody>
          <a:bodyPr tIns="0"/>
          <a:lstStyle>
            <a:lvl1pPr>
              <a:lnSpc>
                <a:spcPts val="2900"/>
              </a:lnSpc>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474935" y="1293094"/>
            <a:ext cx="3989065" cy="4830616"/>
          </a:xfrm>
          <a:prstGeom prst="rect">
            <a:avLst/>
          </a:prstGeom>
        </p:spPr>
        <p:txBody>
          <a:bodyPr/>
          <a:lstStyle>
            <a:lvl1pPr>
              <a:lnSpc>
                <a:spcPct val="100000"/>
              </a:lnSpc>
              <a:spcBef>
                <a:spcPts val="1200"/>
              </a:spcBef>
              <a:spcAft>
                <a:spcPts val="0"/>
              </a:spcAft>
              <a:defRPr/>
            </a:lvl1pPr>
            <a:lvl2pPr marL="539750" indent="-255588">
              <a:lnSpc>
                <a:spcPct val="100000"/>
              </a:lnSpc>
              <a:spcBef>
                <a:spcPts val="400"/>
              </a:spcBef>
              <a:spcAft>
                <a:spcPts val="0"/>
              </a:spcAft>
              <a:defRPr sz="1800"/>
            </a:lvl2pPr>
            <a:lvl3pPr marL="757238" indent="-184150">
              <a:lnSpc>
                <a:spcPct val="100000"/>
              </a:lnSpc>
              <a:spcBef>
                <a:spcPts val="300"/>
              </a:spcBef>
              <a:spcAft>
                <a:spcPts val="0"/>
              </a:spcAft>
              <a:buSzPct val="90000"/>
              <a:buFont typeface="Arial" pitchFamily="34" charset="0"/>
              <a:buChar char="•"/>
              <a:defRPr/>
            </a:lvl3pPr>
            <a:lvl4pPr marL="1033272" indent="0">
              <a:lnSpc>
                <a:spcPct val="100000"/>
              </a:lnSpc>
              <a:spcBef>
                <a:spcPts val="300"/>
              </a:spcBef>
              <a:spcAft>
                <a:spcPts val="0"/>
              </a:spcAft>
              <a:buFontTx/>
              <a:buNone/>
              <a:defRPr/>
            </a:lvl4pPr>
            <a:lvl5pPr marL="1261872" indent="0">
              <a:lnSpc>
                <a:spcPct val="100000"/>
              </a:lnSpc>
              <a:spcBef>
                <a:spcPts val="300"/>
              </a:spcBef>
              <a:spcAft>
                <a:spcPts val="0"/>
              </a:spcAft>
              <a:buSzPct val="85000"/>
              <a:buFontTx/>
              <a:buNone/>
              <a:defRPr sz="1200"/>
            </a:lvl5pPr>
            <a:lvl6pPr>
              <a:buFont typeface="Arial" pitchFamily="34" charset="0"/>
              <a:buChar cha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lvl1pPr>
              <a:lnSpc>
                <a:spcPts val="3000"/>
              </a:lnSpc>
              <a:defRPr/>
            </a:lvl1pPr>
          </a:lstStyle>
          <a:p>
            <a:r>
              <a:rPr lang="en-US" smtClean="0"/>
              <a:t>Click to edit Master title style</a:t>
            </a:r>
            <a:endParaRPr lang="en-US" dirty="0"/>
          </a:p>
        </p:txBody>
      </p:sp>
      <p:sp>
        <p:nvSpPr>
          <p:cNvPr id="6" name="Content Placeholder 7"/>
          <p:cNvSpPr>
            <a:spLocks noGrp="1"/>
          </p:cNvSpPr>
          <p:nvPr>
            <p:ph sz="quarter" idx="11"/>
          </p:nvPr>
        </p:nvSpPr>
        <p:spPr>
          <a:xfrm>
            <a:off x="4665335" y="1293094"/>
            <a:ext cx="3989065" cy="4830616"/>
          </a:xfrm>
          <a:prstGeom prst="rect">
            <a:avLst/>
          </a:prstGeom>
        </p:spPr>
        <p:txBody>
          <a:bodyPr/>
          <a:lstStyle>
            <a:lvl1pPr>
              <a:lnSpc>
                <a:spcPct val="100000"/>
              </a:lnSpc>
              <a:spcBef>
                <a:spcPts val="1200"/>
              </a:spcBef>
              <a:spcAft>
                <a:spcPts val="0"/>
              </a:spcAft>
              <a:defRPr/>
            </a:lvl1pPr>
            <a:lvl2pPr marL="539750" indent="-255588">
              <a:lnSpc>
                <a:spcPct val="100000"/>
              </a:lnSpc>
              <a:spcBef>
                <a:spcPts val="400"/>
              </a:spcBef>
              <a:spcAft>
                <a:spcPts val="0"/>
              </a:spcAft>
              <a:defRPr sz="1800"/>
            </a:lvl2pPr>
            <a:lvl3pPr marL="757238" indent="-184150">
              <a:lnSpc>
                <a:spcPct val="100000"/>
              </a:lnSpc>
              <a:spcBef>
                <a:spcPts val="300"/>
              </a:spcBef>
              <a:spcAft>
                <a:spcPts val="0"/>
              </a:spcAft>
              <a:buSzPct val="90000"/>
              <a:buFont typeface="Arial" pitchFamily="34" charset="0"/>
              <a:buChar char="•"/>
              <a:defRPr/>
            </a:lvl3pPr>
            <a:lvl4pPr marL="1033272" indent="1588">
              <a:lnSpc>
                <a:spcPct val="100000"/>
              </a:lnSpc>
              <a:spcBef>
                <a:spcPts val="300"/>
              </a:spcBef>
              <a:spcAft>
                <a:spcPts val="0"/>
              </a:spcAft>
              <a:buFontTx/>
              <a:buNone/>
              <a:defRPr/>
            </a:lvl4pPr>
            <a:lvl5pPr marL="1261872" indent="0">
              <a:lnSpc>
                <a:spcPct val="100000"/>
              </a:lnSpc>
              <a:spcBef>
                <a:spcPts val="300"/>
              </a:spcBef>
              <a:spcAft>
                <a:spcPts val="0"/>
              </a:spcAft>
              <a:buSzPct val="85000"/>
              <a:buFontTx/>
              <a:buNone/>
              <a:defRPr sz="1200"/>
            </a:lvl5pPr>
            <a:lvl6pPr>
              <a:buFont typeface="Arial" pitchFamily="34" charset="0"/>
              <a:buChar cha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iple_Content_Custom">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474935" y="1293094"/>
            <a:ext cx="2793366" cy="4830616"/>
          </a:xfrm>
          <a:prstGeom prst="rect">
            <a:avLst/>
          </a:prstGeom>
        </p:spPr>
        <p:txBody>
          <a:bodyPr/>
          <a:lstStyle>
            <a:lvl1pPr>
              <a:lnSpc>
                <a:spcPct val="100000"/>
              </a:lnSpc>
              <a:spcBef>
                <a:spcPts val="1200"/>
              </a:spcBef>
              <a:spcAft>
                <a:spcPts val="0"/>
              </a:spcAft>
              <a:defRPr/>
            </a:lvl1pPr>
            <a:lvl2pPr marL="539750" indent="-255588">
              <a:lnSpc>
                <a:spcPct val="100000"/>
              </a:lnSpc>
              <a:spcBef>
                <a:spcPts val="400"/>
              </a:spcBef>
              <a:spcAft>
                <a:spcPts val="0"/>
              </a:spcAft>
              <a:defRPr sz="1800"/>
            </a:lvl2pPr>
            <a:lvl3pPr marL="757238" indent="-184150">
              <a:lnSpc>
                <a:spcPct val="100000"/>
              </a:lnSpc>
              <a:spcBef>
                <a:spcPts val="300"/>
              </a:spcBef>
              <a:spcAft>
                <a:spcPts val="0"/>
              </a:spcAft>
              <a:buSzPct val="90000"/>
              <a:buFont typeface="Arial" pitchFamily="34" charset="0"/>
              <a:buChar char="•"/>
              <a:defRPr/>
            </a:lvl3pPr>
            <a:lvl4pPr marL="1033272" indent="0">
              <a:lnSpc>
                <a:spcPct val="100000"/>
              </a:lnSpc>
              <a:spcBef>
                <a:spcPts val="300"/>
              </a:spcBef>
              <a:spcAft>
                <a:spcPts val="0"/>
              </a:spcAft>
              <a:buFontTx/>
              <a:buNone/>
              <a:defRPr/>
            </a:lvl4pPr>
            <a:lvl5pPr marL="1261872" indent="0">
              <a:lnSpc>
                <a:spcPct val="100000"/>
              </a:lnSpc>
              <a:spcBef>
                <a:spcPts val="300"/>
              </a:spcBef>
              <a:spcAft>
                <a:spcPts val="0"/>
              </a:spcAft>
              <a:buSzPct val="85000"/>
              <a:buFontTx/>
              <a:buNone/>
              <a:defRPr sz="1200"/>
            </a:lvl5pPr>
            <a:lvl6pPr>
              <a:buFont typeface="Arial" pitchFamily="34" charset="0"/>
              <a:buChar char="•"/>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lvl1pPr>
              <a:lnSpc>
                <a:spcPts val="3000"/>
              </a:lnSpc>
              <a:defRPr/>
            </a:lvl1pPr>
          </a:lstStyle>
          <a:p>
            <a:r>
              <a:rPr lang="en-US" smtClean="0"/>
              <a:t>Click to edit Master title style</a:t>
            </a:r>
            <a:endParaRPr lang="en-US" dirty="0"/>
          </a:p>
        </p:txBody>
      </p:sp>
      <p:sp>
        <p:nvSpPr>
          <p:cNvPr id="7" name="Content Placeholder 7"/>
          <p:cNvSpPr>
            <a:spLocks noGrp="1"/>
          </p:cNvSpPr>
          <p:nvPr>
            <p:ph sz="quarter" idx="11"/>
          </p:nvPr>
        </p:nvSpPr>
        <p:spPr>
          <a:xfrm>
            <a:off x="3470108" y="1291587"/>
            <a:ext cx="2485547" cy="4830616"/>
          </a:xfrm>
          <a:prstGeom prst="rect">
            <a:avLst/>
          </a:prstGeom>
        </p:spPr>
        <p:txBody>
          <a:bodyPr/>
          <a:lstStyle>
            <a:lvl1pPr>
              <a:lnSpc>
                <a:spcPct val="100000"/>
              </a:lnSpc>
              <a:spcBef>
                <a:spcPts val="1200"/>
              </a:spcBef>
              <a:spcAft>
                <a:spcPts val="0"/>
              </a:spcAft>
              <a:defRPr/>
            </a:lvl1pPr>
            <a:lvl2pPr marL="539750" indent="-255588">
              <a:lnSpc>
                <a:spcPct val="100000"/>
              </a:lnSpc>
              <a:spcBef>
                <a:spcPts val="400"/>
              </a:spcBef>
              <a:spcAft>
                <a:spcPts val="0"/>
              </a:spcAft>
              <a:defRPr sz="1800"/>
            </a:lvl2pPr>
            <a:lvl3pPr marL="757238" indent="-184150">
              <a:lnSpc>
                <a:spcPct val="100000"/>
              </a:lnSpc>
              <a:spcBef>
                <a:spcPts val="300"/>
              </a:spcBef>
              <a:spcAft>
                <a:spcPts val="0"/>
              </a:spcAft>
              <a:buSzPct val="90000"/>
              <a:buFont typeface="Arial" pitchFamily="34" charset="0"/>
              <a:buChar char="•"/>
              <a:defRPr/>
            </a:lvl3pPr>
            <a:lvl4pPr marL="1033272" indent="0">
              <a:lnSpc>
                <a:spcPct val="100000"/>
              </a:lnSpc>
              <a:spcBef>
                <a:spcPts val="300"/>
              </a:spcBef>
              <a:spcAft>
                <a:spcPts val="0"/>
              </a:spcAft>
              <a:buFontTx/>
              <a:buNone/>
              <a:defRPr/>
            </a:lvl4pPr>
            <a:lvl5pPr marL="1261872" indent="0">
              <a:lnSpc>
                <a:spcPct val="100000"/>
              </a:lnSpc>
              <a:spcBef>
                <a:spcPts val="300"/>
              </a:spcBef>
              <a:spcAft>
                <a:spcPts val="0"/>
              </a:spcAft>
              <a:buSzPct val="85000"/>
              <a:buFontTx/>
              <a:buNone/>
              <a:defRPr sz="1200"/>
            </a:lvl5pPr>
            <a:lvl6pPr>
              <a:buFont typeface="Arial" pitchFamily="34" charset="0"/>
              <a:buChar char="•"/>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7"/>
          <p:cNvSpPr>
            <a:spLocks noGrp="1"/>
          </p:cNvSpPr>
          <p:nvPr>
            <p:ph sz="quarter" idx="12"/>
          </p:nvPr>
        </p:nvSpPr>
        <p:spPr>
          <a:xfrm>
            <a:off x="6175577" y="1281026"/>
            <a:ext cx="2485547" cy="4830616"/>
          </a:xfrm>
          <a:prstGeom prst="rect">
            <a:avLst/>
          </a:prstGeom>
        </p:spPr>
        <p:txBody>
          <a:bodyPr/>
          <a:lstStyle>
            <a:lvl1pPr>
              <a:lnSpc>
                <a:spcPct val="100000"/>
              </a:lnSpc>
              <a:spcBef>
                <a:spcPts val="1200"/>
              </a:spcBef>
              <a:spcAft>
                <a:spcPts val="0"/>
              </a:spcAft>
              <a:defRPr/>
            </a:lvl1pPr>
            <a:lvl2pPr marL="539750" indent="-255588">
              <a:lnSpc>
                <a:spcPct val="100000"/>
              </a:lnSpc>
              <a:spcBef>
                <a:spcPts val="400"/>
              </a:spcBef>
              <a:spcAft>
                <a:spcPts val="0"/>
              </a:spcAft>
              <a:defRPr sz="1800"/>
            </a:lvl2pPr>
            <a:lvl3pPr marL="757238" indent="-184150">
              <a:lnSpc>
                <a:spcPct val="100000"/>
              </a:lnSpc>
              <a:spcBef>
                <a:spcPts val="300"/>
              </a:spcBef>
              <a:spcAft>
                <a:spcPts val="0"/>
              </a:spcAft>
              <a:buSzPct val="90000"/>
              <a:buFont typeface="Arial" pitchFamily="34" charset="0"/>
              <a:buChar char="•"/>
              <a:defRPr/>
            </a:lvl3pPr>
            <a:lvl4pPr marL="1033272" indent="0">
              <a:lnSpc>
                <a:spcPct val="100000"/>
              </a:lnSpc>
              <a:spcBef>
                <a:spcPts val="300"/>
              </a:spcBef>
              <a:spcAft>
                <a:spcPts val="0"/>
              </a:spcAft>
              <a:buFontTx/>
              <a:buNone/>
              <a:defRPr/>
            </a:lvl4pPr>
            <a:lvl5pPr marL="1261872" indent="0">
              <a:lnSpc>
                <a:spcPct val="100000"/>
              </a:lnSpc>
              <a:spcBef>
                <a:spcPts val="300"/>
              </a:spcBef>
              <a:spcAft>
                <a:spcPts val="0"/>
              </a:spcAft>
              <a:buSzPct val="85000"/>
              <a:buFontTx/>
              <a:buNone/>
              <a:defRPr sz="1200"/>
            </a:lvl5pPr>
            <a:lvl6pPr>
              <a:buFont typeface="Arial" pitchFamily="34" charset="0"/>
              <a:buChar char="•"/>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lnSpc>
                <a:spcPts val="3000"/>
              </a:lnSpc>
              <a:defRPr/>
            </a:lvl1p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Subtitle and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474935" y="1293094"/>
            <a:ext cx="8188774" cy="4830616"/>
          </a:xfrm>
          <a:prstGeom prst="rect">
            <a:avLst/>
          </a:prstGeom>
        </p:spPr>
        <p:txBody>
          <a:bodyPr/>
          <a:lstStyle>
            <a:lvl1pPr>
              <a:lnSpc>
                <a:spcPct val="100000"/>
              </a:lnSpc>
              <a:spcBef>
                <a:spcPts val="1200"/>
              </a:spcBef>
              <a:spcAft>
                <a:spcPts val="0"/>
              </a:spcAft>
              <a:defRPr/>
            </a:lvl1pPr>
            <a:lvl2pPr marL="539750" indent="-255588">
              <a:lnSpc>
                <a:spcPct val="100000"/>
              </a:lnSpc>
              <a:spcBef>
                <a:spcPts val="400"/>
              </a:spcBef>
              <a:spcAft>
                <a:spcPts val="0"/>
              </a:spcAft>
              <a:defRPr sz="1800"/>
            </a:lvl2pPr>
            <a:lvl3pPr marL="757238" indent="-184150">
              <a:lnSpc>
                <a:spcPct val="100000"/>
              </a:lnSpc>
              <a:spcBef>
                <a:spcPts val="300"/>
              </a:spcBef>
              <a:spcAft>
                <a:spcPts val="0"/>
              </a:spcAft>
              <a:buSzPct val="90000"/>
              <a:buFont typeface="Arial" pitchFamily="34" charset="0"/>
              <a:buChar char="•"/>
              <a:defRPr/>
            </a:lvl3pPr>
            <a:lvl4pPr marL="1033272" indent="0">
              <a:lnSpc>
                <a:spcPct val="100000"/>
              </a:lnSpc>
              <a:spcBef>
                <a:spcPts val="300"/>
              </a:spcBef>
              <a:spcAft>
                <a:spcPts val="0"/>
              </a:spcAft>
              <a:buFontTx/>
              <a:buNone/>
              <a:defRPr/>
            </a:lvl4pPr>
            <a:lvl5pPr marL="1261872" indent="0">
              <a:lnSpc>
                <a:spcPct val="100000"/>
              </a:lnSpc>
              <a:spcBef>
                <a:spcPts val="300"/>
              </a:spcBef>
              <a:spcAft>
                <a:spcPts val="0"/>
              </a:spcAft>
              <a:buSzPct val="85000"/>
              <a:buFontTx/>
              <a:buNone/>
              <a:defRPr sz="1200"/>
            </a:lvl5pPr>
            <a:lvl6pPr>
              <a:buFont typeface="Arial" pitchFamily="34" charset="0"/>
              <a:buChar cha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a:xfrm>
            <a:off x="940527" y="145147"/>
            <a:ext cx="7262946" cy="464455"/>
          </a:xfrm>
        </p:spPr>
        <p:txBody>
          <a:bodyPr/>
          <a:lstStyle>
            <a:lvl1pPr>
              <a:lnSpc>
                <a:spcPts val="3000"/>
              </a:lnSpc>
              <a:defRPr/>
            </a:lvl1pPr>
          </a:lstStyle>
          <a:p>
            <a:r>
              <a:rPr lang="en-US" smtClean="0"/>
              <a:t>Click to edit Master title style</a:t>
            </a:r>
            <a:endParaRPr lang="en-US" dirty="0"/>
          </a:p>
        </p:txBody>
      </p:sp>
      <p:sp>
        <p:nvSpPr>
          <p:cNvPr id="9" name="Text Placeholder 8"/>
          <p:cNvSpPr>
            <a:spLocks noGrp="1"/>
          </p:cNvSpPr>
          <p:nvPr>
            <p:ph type="body" sz="quarter" idx="11" hasCustomPrompt="1"/>
          </p:nvPr>
        </p:nvSpPr>
        <p:spPr>
          <a:xfrm>
            <a:off x="940527" y="617537"/>
            <a:ext cx="7262879" cy="296863"/>
          </a:xfrm>
          <a:prstGeom prst="rect">
            <a:avLst/>
          </a:prstGeom>
        </p:spPr>
        <p:txBody>
          <a:bodyPr tIns="0" anchor="ctr" anchorCtr="0"/>
          <a:lstStyle>
            <a:lvl1pPr marL="0" indent="0" algn="ctr">
              <a:lnSpc>
                <a:spcPct val="100000"/>
              </a:lnSpc>
              <a:spcBef>
                <a:spcPts val="0"/>
              </a:spcBef>
              <a:spcAft>
                <a:spcPts val="0"/>
              </a:spcAft>
              <a:buNone/>
              <a:defRPr sz="2400"/>
            </a:lvl1pPr>
          </a:lstStyle>
          <a:p>
            <a:pPr lvl="0"/>
            <a:r>
              <a:rPr lang="en-US" dirty="0" smtClean="0"/>
              <a:t>Click to add Subtitle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utline Page">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474935" y="1447800"/>
            <a:ext cx="8188774" cy="4675909"/>
          </a:xfrm>
          <a:prstGeom prst="rect">
            <a:avLst/>
          </a:prstGeom>
        </p:spPr>
        <p:txBody>
          <a:bodyPr anchor="t" anchorCtr="1"/>
          <a:lstStyle>
            <a:lvl1pPr>
              <a:lnSpc>
                <a:spcPct val="100000"/>
              </a:lnSpc>
              <a:spcBef>
                <a:spcPts val="1200"/>
              </a:spcBef>
              <a:spcAft>
                <a:spcPts val="0"/>
              </a:spcAft>
              <a:defRPr/>
            </a:lvl1pPr>
            <a:lvl2pPr marL="539750" indent="-255588">
              <a:lnSpc>
                <a:spcPct val="100000"/>
              </a:lnSpc>
              <a:spcBef>
                <a:spcPts val="400"/>
              </a:spcBef>
              <a:spcAft>
                <a:spcPts val="0"/>
              </a:spcAft>
              <a:defRPr sz="1800"/>
            </a:lvl2pPr>
            <a:lvl3pPr marL="757238" indent="-184150">
              <a:lnSpc>
                <a:spcPct val="100000"/>
              </a:lnSpc>
              <a:spcBef>
                <a:spcPts val="300"/>
              </a:spcBef>
              <a:spcAft>
                <a:spcPts val="0"/>
              </a:spcAft>
              <a:buSzPct val="90000"/>
              <a:buFont typeface="Arial" pitchFamily="34" charset="0"/>
              <a:buChar char="•"/>
              <a:defRPr/>
            </a:lvl3pPr>
            <a:lvl4pPr marL="1033272" indent="0">
              <a:lnSpc>
                <a:spcPct val="100000"/>
              </a:lnSpc>
              <a:spcBef>
                <a:spcPts val="300"/>
              </a:spcBef>
              <a:spcAft>
                <a:spcPts val="0"/>
              </a:spcAft>
              <a:buFontTx/>
              <a:buNone/>
              <a:defRPr/>
            </a:lvl4pPr>
            <a:lvl5pPr marL="1261872" indent="0">
              <a:lnSpc>
                <a:spcPct val="100000"/>
              </a:lnSpc>
              <a:spcBef>
                <a:spcPts val="300"/>
              </a:spcBef>
              <a:spcAft>
                <a:spcPts val="0"/>
              </a:spcAft>
              <a:buSzPct val="85000"/>
              <a:buFontTx/>
              <a:buNone/>
              <a:defRPr sz="1200"/>
            </a:lvl5pPr>
            <a:lvl6pPr>
              <a:buFont typeface="Arial" pitchFamily="34" charset="0"/>
              <a:buChar cha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p:txBody>
          <a:bodyPr/>
          <a:lstStyle>
            <a:lvl1pPr>
              <a:lnSpc>
                <a:spcPts val="3000"/>
              </a:lnSpc>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0527" y="212943"/>
            <a:ext cx="7262946" cy="709339"/>
          </a:xfrm>
          <a:prstGeom prst="rect">
            <a:avLst/>
          </a:prstGeom>
        </p:spPr>
        <p:txBody>
          <a:bodyPr vert="horz" lIns="91440" tIns="45720" rIns="91440" bIns="45720" rtlCol="0" anchor="ctr">
            <a:noAutofit/>
          </a:bodyPr>
          <a:lstStyle/>
          <a:p>
            <a:endParaRPr lang="en-US" dirty="0"/>
          </a:p>
        </p:txBody>
      </p:sp>
      <p:cxnSp>
        <p:nvCxnSpPr>
          <p:cNvPr id="18" name="Straight Connector 12"/>
          <p:cNvCxnSpPr>
            <a:cxnSpLocks noChangeShapeType="1"/>
          </p:cNvCxnSpPr>
          <p:nvPr/>
        </p:nvCxnSpPr>
        <p:spPr bwMode="auto">
          <a:xfrm>
            <a:off x="0" y="950913"/>
            <a:ext cx="9144000" cy="0"/>
          </a:xfrm>
          <a:prstGeom prst="line">
            <a:avLst/>
          </a:prstGeom>
          <a:noFill/>
          <a:ln w="22225" algn="ctr">
            <a:solidFill>
              <a:schemeClr val="accent4"/>
            </a:solidFill>
            <a:round/>
            <a:headEnd type="none" w="sm" len="sm"/>
            <a:tailEnd type="none" w="sm" len="sm"/>
          </a:ln>
        </p:spPr>
      </p:cxnSp>
      <p:cxnSp>
        <p:nvCxnSpPr>
          <p:cNvPr id="13" name="Straight Connector 12"/>
          <p:cNvCxnSpPr>
            <a:cxnSpLocks noChangeShapeType="1"/>
          </p:cNvCxnSpPr>
          <p:nvPr/>
        </p:nvCxnSpPr>
        <p:spPr bwMode="auto">
          <a:xfrm>
            <a:off x="0" y="6354186"/>
            <a:ext cx="9144000" cy="0"/>
          </a:xfrm>
          <a:prstGeom prst="line">
            <a:avLst/>
          </a:prstGeom>
          <a:noFill/>
          <a:ln w="22225" algn="ctr">
            <a:solidFill>
              <a:schemeClr val="accent4"/>
            </a:solidFill>
            <a:round/>
            <a:headEnd type="none" w="sm" len="sm"/>
            <a:tailEnd type="none" w="sm" len="sm"/>
          </a:ln>
        </p:spPr>
      </p:cxnSp>
      <p:sp>
        <p:nvSpPr>
          <p:cNvPr id="10" name="Rectangle 1032"/>
          <p:cNvSpPr>
            <a:spLocks noChangeArrowheads="1"/>
          </p:cNvSpPr>
          <p:nvPr/>
        </p:nvSpPr>
        <p:spPr bwMode="auto">
          <a:xfrm>
            <a:off x="322036" y="6456498"/>
            <a:ext cx="2192564" cy="295528"/>
          </a:xfrm>
          <a:prstGeom prst="rect">
            <a:avLst/>
          </a:prstGeom>
          <a:noFill/>
          <a:ln w="9525">
            <a:noFill/>
            <a:miter lim="800000"/>
            <a:headEnd/>
            <a:tailEnd/>
          </a:ln>
          <a:effectLst/>
        </p:spPr>
        <p:txBody>
          <a:bodyPr wrap="square" lIns="45720" tIns="0" rIns="0" bIns="0"/>
          <a:lstStyle/>
          <a:p>
            <a:pPr>
              <a:lnSpc>
                <a:spcPts val="700"/>
              </a:lnSpc>
              <a:defRPr/>
            </a:pPr>
            <a:r>
              <a:rPr lang="en-US" sz="700" dirty="0" smtClean="0">
                <a:solidFill>
                  <a:srgbClr val="000000"/>
                </a:solidFill>
                <a:cs typeface="Arial" pitchFamily="34" charset="0"/>
              </a:rPr>
              <a:t>LL Cyber Red / Blue - </a:t>
            </a:r>
            <a:fld id="{6A829F23-F466-44AA-A5B9-24580D3A690E}" type="slidenum">
              <a:rPr lang="en-US" sz="700" smtClean="0">
                <a:solidFill>
                  <a:srgbClr val="000000"/>
                </a:solidFill>
                <a:cs typeface="Arial" pitchFamily="34" charset="0"/>
              </a:rPr>
              <a:pPr>
                <a:lnSpc>
                  <a:spcPts val="700"/>
                </a:lnSpc>
                <a:defRPr/>
              </a:pPr>
              <a:t>‹#›</a:t>
            </a:fld>
            <a:r>
              <a:rPr lang="en-US" sz="700" dirty="0" smtClean="0">
                <a:solidFill>
                  <a:srgbClr val="000000"/>
                </a:solidFill>
                <a:cs typeface="Arial" pitchFamily="34" charset="0"/>
              </a:rPr>
              <a:t/>
            </a:r>
            <a:br>
              <a:rPr lang="en-US" sz="700" dirty="0" smtClean="0">
                <a:solidFill>
                  <a:srgbClr val="000000"/>
                </a:solidFill>
                <a:cs typeface="Arial" pitchFamily="34" charset="0"/>
              </a:rPr>
            </a:br>
            <a:r>
              <a:rPr lang="en-US" sz="700" dirty="0" smtClean="0">
                <a:solidFill>
                  <a:srgbClr val="000000"/>
                </a:solidFill>
                <a:cs typeface="Arial" pitchFamily="34" charset="0"/>
              </a:rPr>
              <a:t>C3E </a:t>
            </a:r>
            <a:r>
              <a:rPr lang="en-US" sz="700" dirty="0" smtClean="0">
                <a:solidFill>
                  <a:srgbClr val="000000"/>
                </a:solidFill>
                <a:cs typeface="Arial" pitchFamily="34" charset="0"/>
              </a:rPr>
              <a:t>2012</a:t>
            </a:r>
          </a:p>
          <a:p>
            <a:pPr>
              <a:lnSpc>
                <a:spcPts val="700"/>
              </a:lnSpc>
              <a:defRPr/>
            </a:pPr>
            <a:r>
              <a:rPr lang="en-US" sz="700" dirty="0" smtClean="0">
                <a:solidFill>
                  <a:srgbClr val="000000"/>
                </a:solidFill>
                <a:cs typeface="Arial" pitchFamily="34" charset="0"/>
              </a:rPr>
              <a:t>NLC </a:t>
            </a:r>
            <a:r>
              <a:rPr lang="en-US" sz="700" dirty="0" smtClean="0">
                <a:solidFill>
                  <a:srgbClr val="000000"/>
                </a:solidFill>
                <a:cs typeface="Arial" pitchFamily="34" charset="0"/>
              </a:rPr>
              <a:t>10 Sept </a:t>
            </a:r>
            <a:r>
              <a:rPr lang="en-US" sz="700" dirty="0" smtClean="0">
                <a:solidFill>
                  <a:srgbClr val="000000"/>
                </a:solidFill>
                <a:cs typeface="Arial" pitchFamily="34" charset="0"/>
              </a:rPr>
              <a:t>2012</a:t>
            </a:r>
          </a:p>
        </p:txBody>
      </p:sp>
      <p:pic>
        <p:nvPicPr>
          <p:cNvPr id="15" name="Content Placeholder 3" descr="LL_Logo_alone_blue.png"/>
          <p:cNvPicPr>
            <a:picLocks noChangeAspect="1"/>
          </p:cNvPicPr>
          <p:nvPr/>
        </p:nvPicPr>
        <p:blipFill>
          <a:blip r:embed="rId15" cstate="print"/>
          <a:stretch>
            <a:fillRect/>
          </a:stretch>
        </p:blipFill>
        <p:spPr>
          <a:xfrm>
            <a:off x="365760" y="246888"/>
            <a:ext cx="548640" cy="531083"/>
          </a:xfrm>
          <a:prstGeom prst="rect">
            <a:avLst/>
          </a:prstGeom>
        </p:spPr>
      </p:pic>
      <p:pic>
        <p:nvPicPr>
          <p:cNvPr id="16" name="Picture 15" descr="LL_Logo_blue_nomark.png"/>
          <p:cNvPicPr>
            <a:picLocks noChangeAspect="1"/>
          </p:cNvPicPr>
          <p:nvPr/>
        </p:nvPicPr>
        <p:blipFill>
          <a:blip r:embed="rId16" cstate="print"/>
          <a:stretch>
            <a:fillRect/>
          </a:stretch>
        </p:blipFill>
        <p:spPr>
          <a:xfrm>
            <a:off x="6775704" y="6473952"/>
            <a:ext cx="2007032" cy="228224"/>
          </a:xfrm>
          <a:prstGeom prst="rect">
            <a:avLst/>
          </a:prstGeom>
        </p:spPr>
      </p:pic>
      <p:sp>
        <p:nvSpPr>
          <p:cNvPr id="11" name="Rectangle 8"/>
          <p:cNvSpPr>
            <a:spLocks noChangeArrowheads="1"/>
          </p:cNvSpPr>
          <p:nvPr userDrawn="1"/>
        </p:nvSpPr>
        <p:spPr bwMode="auto">
          <a:xfrm>
            <a:off x="3962400" y="6508750"/>
            <a:ext cx="1219200" cy="196850"/>
          </a:xfrm>
          <a:prstGeom prst="rect">
            <a:avLst/>
          </a:prstGeom>
          <a:noFill/>
          <a:ln w="3175">
            <a:noFill/>
            <a:miter lim="800000"/>
            <a:headEnd/>
            <a:tailEnd/>
          </a:ln>
        </p:spPr>
        <p:txBody>
          <a:bodyPr wrap="none" lIns="9144" tIns="9144" rIns="9144" bIns="9144" anchor="ctr"/>
          <a:lstStyle/>
          <a:p>
            <a:pPr indent="-342900" algn="ctr">
              <a:spcBef>
                <a:spcPct val="25000"/>
              </a:spcBef>
              <a:buSzPct val="125000"/>
              <a:defRPr/>
            </a:pPr>
            <a:r>
              <a:rPr lang="en-US" sz="1200" b="1" dirty="0" smtClean="0"/>
              <a:t>UNCLASSIFIED</a:t>
            </a:r>
            <a:endParaRPr lang="en-US" sz="1200" b="1" dirty="0"/>
          </a:p>
        </p:txBody>
      </p:sp>
      <p:sp>
        <p:nvSpPr>
          <p:cNvPr id="12" name="Rectangle 8"/>
          <p:cNvSpPr>
            <a:spLocks noChangeArrowheads="1"/>
          </p:cNvSpPr>
          <p:nvPr userDrawn="1"/>
        </p:nvSpPr>
        <p:spPr bwMode="auto">
          <a:xfrm>
            <a:off x="2895600" y="0"/>
            <a:ext cx="3352800" cy="1968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342900" algn="ctr" defTabSz="914400" rtl="0" eaLnBrk="1" fontAlgn="auto" latinLnBrk="0" hangingPunct="1">
              <a:lnSpc>
                <a:spcPct val="100000"/>
              </a:lnSpc>
              <a:spcBef>
                <a:spcPct val="25000"/>
              </a:spcBef>
              <a:spcAft>
                <a:spcPts val="0"/>
              </a:spcAft>
              <a:buClrTx/>
              <a:buSzPct val="125000"/>
              <a:buFontTx/>
              <a:buNone/>
              <a:tabLst/>
              <a:defRPr/>
            </a:pPr>
            <a:r>
              <a:rPr lang="en-US" sz="1200" b="1" kern="1200" dirty="0" smtClean="0">
                <a:solidFill>
                  <a:schemeClr val="tx1"/>
                </a:solidFill>
                <a:latin typeface="+mn-lt"/>
                <a:ea typeface="+mn-ea"/>
                <a:cs typeface="+mn-cs"/>
              </a:rPr>
              <a:t>UNCLASSIFIED</a:t>
            </a: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97" r:id="rId3"/>
    <p:sldLayoutId id="2147483694" r:id="rId4"/>
    <p:sldLayoutId id="2147483698" r:id="rId5"/>
    <p:sldLayoutId id="2147483689" r:id="rId6"/>
    <p:sldLayoutId id="2147483695" r:id="rId7"/>
    <p:sldLayoutId id="2147483692" r:id="rId8"/>
    <p:sldLayoutId id="2147483693" r:id="rId9"/>
    <p:sldLayoutId id="2147483676" r:id="rId10"/>
    <p:sldLayoutId id="2147483690" r:id="rId11"/>
    <p:sldLayoutId id="2147483691" r:id="rId12"/>
    <p:sldLayoutId id="2147483696" r:id="rId13"/>
  </p:sldLayoutIdLst>
  <p:txStyles>
    <p:titleStyle>
      <a:lvl1pPr algn="ctr" eaLnBrk="1" hangingPunct="1">
        <a:lnSpc>
          <a:spcPts val="2900"/>
        </a:lnSpc>
        <a:defRPr sz="2800" b="1">
          <a:latin typeface="Arial" pitchFamily="34" charset="0"/>
          <a:cs typeface="Arial" pitchFamily="34" charset="0"/>
        </a:defRPr>
      </a:lvl1pPr>
    </p:titleStyle>
    <p:bodyStyle>
      <a:lvl1pPr marL="233363" indent="-233363" algn="l" eaLnBrk="1" hangingPunct="1">
        <a:lnSpc>
          <a:spcPts val="2000"/>
        </a:lnSpc>
        <a:spcBef>
          <a:spcPts val="300"/>
        </a:spcBef>
        <a:spcAft>
          <a:spcPts val="600"/>
        </a:spcAft>
        <a:buFont typeface="Arial" pitchFamily="34" charset="0"/>
        <a:buChar char="•"/>
        <a:defRPr sz="2000" b="1">
          <a:latin typeface="Arial" pitchFamily="34" charset="0"/>
          <a:cs typeface="Arial" pitchFamily="34" charset="0"/>
        </a:defRPr>
      </a:lvl1pPr>
      <a:lvl2pPr marL="509588" indent="-225425" algn="l" eaLnBrk="1" hangingPunct="1">
        <a:lnSpc>
          <a:spcPts val="2000"/>
        </a:lnSpc>
        <a:spcBef>
          <a:spcPts val="300"/>
        </a:spcBef>
        <a:spcAft>
          <a:spcPts val="600"/>
        </a:spcAft>
        <a:buFont typeface="Arial" pitchFamily="34" charset="0"/>
        <a:buChar char="–"/>
        <a:defRPr sz="2000" b="1">
          <a:latin typeface="Arial" pitchFamily="34" charset="0"/>
          <a:cs typeface="Arial" pitchFamily="34" charset="0"/>
        </a:defRPr>
      </a:lvl2pPr>
      <a:lvl3pPr marL="854075" indent="-223838" algn="l" eaLnBrk="1" hangingPunct="1">
        <a:lnSpc>
          <a:spcPts val="2000"/>
        </a:lnSpc>
        <a:spcBef>
          <a:spcPts val="300"/>
        </a:spcBef>
        <a:spcAft>
          <a:spcPts val="600"/>
        </a:spcAft>
        <a:buFont typeface="Arial" pitchFamily="34" charset="0"/>
        <a:buChar char="•"/>
        <a:defRPr sz="1600" b="1">
          <a:latin typeface="Arial" pitchFamily="34" charset="0"/>
          <a:cs typeface="Arial" pitchFamily="34" charset="0"/>
        </a:defRPr>
      </a:lvl3pPr>
      <a:lvl4pPr marL="1035050" indent="-180975" algn="l" eaLnBrk="1" hangingPunct="1">
        <a:lnSpc>
          <a:spcPts val="2000"/>
        </a:lnSpc>
        <a:spcBef>
          <a:spcPts val="300"/>
        </a:spcBef>
        <a:spcAft>
          <a:spcPts val="600"/>
        </a:spcAft>
        <a:buFont typeface="Courier New" pitchFamily="49" charset="0"/>
        <a:buChar char="o"/>
        <a:defRPr sz="1400" b="1">
          <a:latin typeface="Arial" pitchFamily="34" charset="0"/>
          <a:cs typeface="Arial" pitchFamily="34" charset="0"/>
        </a:defRPr>
      </a:lvl4pPr>
      <a:lvl5pPr marL="796925" indent="0" algn="l" eaLnBrk="1" hangingPunct="1">
        <a:spcBef>
          <a:spcPts val="600"/>
        </a:spcBef>
        <a:defRPr sz="1600" b="1">
          <a:latin typeface="Arial" pitchFamily="34" charset="0"/>
          <a:cs typeface="Arial" pitchFamily="34" charset="0"/>
        </a:defRPr>
      </a:lvl5pPr>
      <a:lvl6pPr marL="1147763" indent="0" algn="l" eaLnBrk="1" hangingPunct="1">
        <a:spcBef>
          <a:spcPts val="600"/>
        </a:spcBef>
        <a:defRPr sz="1400" b="1">
          <a:latin typeface="Arial" pitchFamily="34" charset="0"/>
          <a:cs typeface="Arial" pitchFamily="34" charset="0"/>
        </a:defRPr>
      </a:lvl6pPr>
      <a:lvl7pPr marL="1319213" indent="-179388" algn="l" eaLnBrk="1" hangingPunct="1">
        <a:lnSpc>
          <a:spcPts val="2000"/>
        </a:lnSpc>
        <a:spcBef>
          <a:spcPts val="300"/>
        </a:spcBef>
        <a:spcAft>
          <a:spcPts val="600"/>
        </a:spcAft>
        <a:buFont typeface="Arial" pitchFamily="34" charset="0"/>
        <a:buChar char="•"/>
        <a:defRPr sz="1200" b="1">
          <a:latin typeface="Arial" pitchFamily="34" charset="0"/>
          <a:cs typeface="Arial" pitchFamily="34" charset="0"/>
        </a:defRPr>
      </a:lvl7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2.xml"/><Relationship Id="rId7"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file:///C:\Users\na21823\FY12\CRB\Project%20Planning\Line%20Review\CRB_Diagram_v7.vsd\Drawing\~Page-5\SELECTION"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3.xml"/><Relationship Id="rId7"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file:///C:\Users\na21823\FY12\CRB\Project%20Planning\Line%20Review\CRB_Diagram_v7.vsd\Drawing\~Page-5\SELECTION"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4.xml"/><Relationship Id="rId7"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file:///C:\Users\na21823\FY12\CRB\Project%20Planning\Line%20Review\CRB_Diagram_v7.vsd\Drawing\~Page-5\SELECTION"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5.xml"/><Relationship Id="rId7"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file:///C:\Users\na21823\FY12\CRB\Project%20Planning\Line%20Review\CRB_Diagram_v7.vsd\Drawing\~Page-5\SELECTION"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6.xml"/><Relationship Id="rId7"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oleObject" Target="file:///C:\Users\na21823\FY12\CRB\Project%20Planning\Line%20Review\CRB_Diagram_v7.vsd\Drawing\~Page-5\SELECTION"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image" Target="../media/image30.png"/></Relationships>
</file>

<file path=ppt/slides/_rels/slide2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4.png"/><Relationship Id="rId7"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27.png"/></Relationships>
</file>

<file path=ppt/slides/_rels/slide2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emf"/><Relationship Id="rId3" Type="http://schemas.openxmlformats.org/officeDocument/2006/relationships/image" Target="../media/image24.png"/><Relationship Id="rId7" Type="http://schemas.openxmlformats.org/officeDocument/2006/relationships/image" Target="../media/image31.png"/><Relationship Id="rId12"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29.png"/><Relationship Id="rId11" Type="http://schemas.openxmlformats.org/officeDocument/2006/relationships/image" Target="../media/image32.png"/><Relationship Id="rId5" Type="http://schemas.openxmlformats.org/officeDocument/2006/relationships/image" Target="../media/image28.png"/><Relationship Id="rId10" Type="http://schemas.openxmlformats.org/officeDocument/2006/relationships/image" Target="../media/image27.png"/><Relationship Id="rId4" Type="http://schemas.openxmlformats.org/officeDocument/2006/relationships/image" Target="../media/image25.png"/><Relationship Id="rId9" Type="http://schemas.openxmlformats.org/officeDocument/2006/relationships/image" Target="../media/image26.png"/></Relationships>
</file>

<file path=ppt/slides/_rels/slide2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6.png"/><Relationship Id="rId3" Type="http://schemas.openxmlformats.org/officeDocument/2006/relationships/image" Target="../media/image24.png"/><Relationship Id="rId7" Type="http://schemas.openxmlformats.org/officeDocument/2006/relationships/image" Target="../media/image31.png"/><Relationship Id="rId12"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29.png"/><Relationship Id="rId11" Type="http://schemas.openxmlformats.org/officeDocument/2006/relationships/image" Target="../media/image26.png"/><Relationship Id="rId5" Type="http://schemas.openxmlformats.org/officeDocument/2006/relationships/image" Target="../media/image28.png"/><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35.png"/><Relationship Id="rId14" Type="http://schemas.openxmlformats.org/officeDocument/2006/relationships/image" Target="../media/image34.emf"/></Relationships>
</file>

<file path=ppt/slides/_rels/slide2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6.png"/><Relationship Id="rId18" Type="http://schemas.openxmlformats.org/officeDocument/2006/relationships/image" Target="../media/image40.png"/><Relationship Id="rId3" Type="http://schemas.openxmlformats.org/officeDocument/2006/relationships/image" Target="../media/image24.png"/><Relationship Id="rId7" Type="http://schemas.openxmlformats.org/officeDocument/2006/relationships/image" Target="../media/image27.png"/><Relationship Id="rId12" Type="http://schemas.openxmlformats.org/officeDocument/2006/relationships/image" Target="../media/image35.png"/><Relationship Id="rId17" Type="http://schemas.openxmlformats.org/officeDocument/2006/relationships/image" Target="../media/image39.png"/><Relationship Id="rId2" Type="http://schemas.openxmlformats.org/officeDocument/2006/relationships/notesSlide" Target="../notesSlides/notesSlide29.xml"/><Relationship Id="rId16"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30.png"/><Relationship Id="rId15" Type="http://schemas.openxmlformats.org/officeDocument/2006/relationships/image" Target="../media/image34.emf"/><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image" Target="../media/image32.png"/><Relationship Id="rId1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6.png"/><Relationship Id="rId18" Type="http://schemas.openxmlformats.org/officeDocument/2006/relationships/image" Target="../media/image44.png"/><Relationship Id="rId3" Type="http://schemas.openxmlformats.org/officeDocument/2006/relationships/image" Target="../media/image24.png"/><Relationship Id="rId7" Type="http://schemas.openxmlformats.org/officeDocument/2006/relationships/image" Target="../media/image32.png"/><Relationship Id="rId12" Type="http://schemas.openxmlformats.org/officeDocument/2006/relationships/image" Target="../media/image35.png"/><Relationship Id="rId17" Type="http://schemas.openxmlformats.org/officeDocument/2006/relationships/image" Target="../media/image43.png"/><Relationship Id="rId2" Type="http://schemas.openxmlformats.org/officeDocument/2006/relationships/notesSlide" Target="../notesSlides/notesSlide30.xml"/><Relationship Id="rId16" Type="http://schemas.openxmlformats.org/officeDocument/2006/relationships/image" Target="../media/image42.png"/><Relationship Id="rId1" Type="http://schemas.openxmlformats.org/officeDocument/2006/relationships/slideLayout" Target="../slideLayouts/slideLayout6.xml"/><Relationship Id="rId6" Type="http://schemas.openxmlformats.org/officeDocument/2006/relationships/image" Target="../media/image29.png"/><Relationship Id="rId11" Type="http://schemas.openxmlformats.org/officeDocument/2006/relationships/image" Target="../media/image31.png"/><Relationship Id="rId5" Type="http://schemas.openxmlformats.org/officeDocument/2006/relationships/image" Target="../media/image39.png"/><Relationship Id="rId15" Type="http://schemas.openxmlformats.org/officeDocument/2006/relationships/image" Target="../media/image41.png"/><Relationship Id="rId10" Type="http://schemas.openxmlformats.org/officeDocument/2006/relationships/image" Target="../media/image40.png"/><Relationship Id="rId4" Type="http://schemas.openxmlformats.org/officeDocument/2006/relationships/image" Target="../media/image38.png"/><Relationship Id="rId9" Type="http://schemas.openxmlformats.org/officeDocument/2006/relationships/image" Target="../media/image28.png"/><Relationship Id="rId14" Type="http://schemas.openxmlformats.org/officeDocument/2006/relationships/image" Target="../media/image3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p:cNvSpPr txBox="1">
            <a:spLocks/>
          </p:cNvSpPr>
          <p:nvPr/>
        </p:nvSpPr>
        <p:spPr>
          <a:xfrm>
            <a:off x="831273" y="2971800"/>
            <a:ext cx="7481454" cy="1792224"/>
          </a:xfrm>
          <a:prstGeom prst="rect">
            <a:avLst/>
          </a:prstGeom>
        </p:spPr>
        <p:txBody>
          <a:bodyPr lIns="91440" tIns="45720" rIns="91440" bIns="45720" anchor="ctr"/>
          <a:lstStyle>
            <a:lvl1pPr marL="0" indent="0" algn="ctr" eaLnBrk="1" hangingPunct="1">
              <a:lnSpc>
                <a:spcPct val="100000"/>
              </a:lnSpc>
              <a:spcBef>
                <a:spcPts val="2000"/>
              </a:spcBef>
              <a:spcAft>
                <a:spcPts val="0"/>
              </a:spcAft>
              <a:buFont typeface="Arial" charset="0"/>
              <a:buNone/>
              <a:defRPr sz="2400" b="1">
                <a:solidFill>
                  <a:sysClr val="windowText" lastClr="000000"/>
                </a:solidFill>
                <a:latin typeface="Arial" pitchFamily="34" charset="0"/>
                <a:cs typeface="Arial" pitchFamily="34" charset="0"/>
              </a:defRPr>
            </a:lvl1pPr>
            <a:lvl2pPr marL="509588" indent="-225425" algn="l" eaLnBrk="1" hangingPunct="1">
              <a:lnSpc>
                <a:spcPts val="2000"/>
              </a:lnSpc>
              <a:spcBef>
                <a:spcPts val="300"/>
              </a:spcBef>
              <a:spcAft>
                <a:spcPts val="600"/>
              </a:spcAft>
              <a:buFont typeface="Arial" pitchFamily="34" charset="0"/>
              <a:buChar char="–"/>
              <a:defRPr sz="2000" b="1">
                <a:latin typeface="Arial" pitchFamily="34" charset="0"/>
                <a:cs typeface="Arial" pitchFamily="34" charset="0"/>
              </a:defRPr>
            </a:lvl2pPr>
            <a:lvl3pPr marL="854075" indent="-223838" algn="l" eaLnBrk="1" hangingPunct="1">
              <a:lnSpc>
                <a:spcPts val="2000"/>
              </a:lnSpc>
              <a:spcBef>
                <a:spcPts val="300"/>
              </a:spcBef>
              <a:spcAft>
                <a:spcPts val="600"/>
              </a:spcAft>
              <a:buFont typeface="Arial" pitchFamily="34" charset="0"/>
              <a:buChar char="•"/>
              <a:defRPr sz="1600" b="1">
                <a:latin typeface="Arial" pitchFamily="34" charset="0"/>
                <a:cs typeface="Arial" pitchFamily="34" charset="0"/>
              </a:defRPr>
            </a:lvl3pPr>
            <a:lvl4pPr marL="1035050" indent="-180975" algn="l" eaLnBrk="1" hangingPunct="1">
              <a:lnSpc>
                <a:spcPts val="2000"/>
              </a:lnSpc>
              <a:spcBef>
                <a:spcPts val="300"/>
              </a:spcBef>
              <a:spcAft>
                <a:spcPts val="600"/>
              </a:spcAft>
              <a:buFont typeface="Courier New" pitchFamily="49" charset="0"/>
              <a:buChar char="o"/>
              <a:defRPr sz="1400" b="1">
                <a:latin typeface="Arial" pitchFamily="34" charset="0"/>
                <a:cs typeface="Arial" pitchFamily="34" charset="0"/>
              </a:defRPr>
            </a:lvl4pPr>
            <a:lvl5pPr marL="796925" indent="0" algn="l" eaLnBrk="1" hangingPunct="1">
              <a:spcBef>
                <a:spcPts val="600"/>
              </a:spcBef>
              <a:defRPr sz="1600" b="1">
                <a:latin typeface="Arial" pitchFamily="34" charset="0"/>
                <a:cs typeface="Arial" pitchFamily="34" charset="0"/>
              </a:defRPr>
            </a:lvl5pPr>
            <a:lvl6pPr marL="1147763" indent="0" algn="l" eaLnBrk="1" hangingPunct="1">
              <a:spcBef>
                <a:spcPts val="600"/>
              </a:spcBef>
              <a:defRPr sz="1400" b="1">
                <a:latin typeface="Arial" pitchFamily="34" charset="0"/>
                <a:cs typeface="Arial" pitchFamily="34" charset="0"/>
              </a:defRPr>
            </a:lvl6pPr>
            <a:lvl7pPr marL="1319213" indent="-179388" algn="l" eaLnBrk="1" hangingPunct="1">
              <a:lnSpc>
                <a:spcPts val="2000"/>
              </a:lnSpc>
              <a:spcBef>
                <a:spcPts val="300"/>
              </a:spcBef>
              <a:spcAft>
                <a:spcPts val="600"/>
              </a:spcAft>
              <a:buFont typeface="Arial" pitchFamily="34" charset="0"/>
              <a:buChar char="•"/>
              <a:defRPr sz="1200" b="1">
                <a:latin typeface="Arial" pitchFamily="34" charset="0"/>
                <a:cs typeface="Arial" pitchFamily="34" charset="0"/>
              </a:defRPr>
            </a:lvl7pPr>
          </a:lstStyle>
          <a:p>
            <a:r>
              <a:rPr lang="en-US" dirty="0" smtClean="0"/>
              <a:t>Ms. Nancy Crabtree</a:t>
            </a:r>
            <a:br>
              <a:rPr lang="en-US" dirty="0" smtClean="0"/>
            </a:br>
            <a:r>
              <a:rPr lang="en-US" sz="2000" i="1" dirty="0" smtClean="0"/>
              <a:t>MIT Lincoln Laboratory</a:t>
            </a:r>
            <a:endParaRPr lang="en-US" i="1" dirty="0" smtClean="0"/>
          </a:p>
          <a:p>
            <a:r>
              <a:rPr lang="en-US" sz="2000" dirty="0" smtClean="0"/>
              <a:t>Computational </a:t>
            </a:r>
            <a:r>
              <a:rPr lang="en-US" sz="2000" dirty="0" err="1" smtClean="0"/>
              <a:t>Cybersecurity</a:t>
            </a:r>
            <a:r>
              <a:rPr lang="en-US" sz="2000" dirty="0" smtClean="0"/>
              <a:t> in Compromised Environments </a:t>
            </a:r>
            <a:r>
              <a:rPr lang="en-US" sz="2000" dirty="0" smtClean="0"/>
              <a:t>Workshop (C3E)</a:t>
            </a:r>
            <a:endParaRPr lang="en-US" sz="2000" dirty="0" smtClean="0"/>
          </a:p>
          <a:p>
            <a:pPr>
              <a:spcBef>
                <a:spcPts val="2400"/>
              </a:spcBef>
              <a:buSzPct val="125000"/>
            </a:pPr>
            <a:r>
              <a:rPr lang="en-US" sz="2000" dirty="0" smtClean="0"/>
              <a:t>10 Sept</a:t>
            </a:r>
            <a:r>
              <a:rPr lang="en-US" sz="2000" dirty="0" smtClean="0"/>
              <a:t> </a:t>
            </a:r>
            <a:r>
              <a:rPr lang="en-US" sz="2000" dirty="0" smtClean="0"/>
              <a:t>2012 </a:t>
            </a:r>
            <a:endParaRPr lang="en-US" sz="2000" dirty="0"/>
          </a:p>
        </p:txBody>
      </p:sp>
      <p:sp>
        <p:nvSpPr>
          <p:cNvPr id="5" name="Title 8"/>
          <p:cNvSpPr txBox="1">
            <a:spLocks/>
          </p:cNvSpPr>
          <p:nvPr/>
        </p:nvSpPr>
        <p:spPr>
          <a:xfrm>
            <a:off x="609600" y="1524729"/>
            <a:ext cx="7924800" cy="1294671"/>
          </a:xfrm>
          <a:prstGeom prst="rect">
            <a:avLst/>
          </a:prstGeom>
        </p:spPr>
        <p:txBody>
          <a:bodyPr vert="horz" lIns="91440" tIns="45720" rIns="91440" bIns="45720" rtlCol="0" anchor="b" anchorCtr="0">
            <a:noAutofit/>
          </a:bodyPr>
          <a:lstStyle>
            <a:lvl1pPr algn="ctr" eaLnBrk="1" hangingPunct="1">
              <a:lnSpc>
                <a:spcPct val="100000"/>
              </a:lnSpc>
              <a:spcBef>
                <a:spcPts val="0"/>
              </a:spcBef>
              <a:spcAft>
                <a:spcPts val="0"/>
              </a:spcAft>
              <a:defRPr sz="3600" b="1" smtClean="0">
                <a:latin typeface="Arial" pitchFamily="34" charset="0"/>
                <a:cs typeface="Arial" pitchFamily="34" charset="0"/>
              </a:defRPr>
            </a:lvl1pPr>
          </a:lstStyle>
          <a:p>
            <a:r>
              <a:rPr lang="en-US" dirty="0"/>
              <a:t>LL Cyber </a:t>
            </a:r>
            <a:r>
              <a:rPr lang="en-US" dirty="0" smtClean="0"/>
              <a:t>Red / Blue</a:t>
            </a:r>
            <a:r>
              <a:rPr lang="en-US" dirty="0"/>
              <a:t/>
            </a:r>
            <a:br>
              <a:rPr lang="en-US" dirty="0"/>
            </a:br>
            <a:r>
              <a:rPr lang="en-US" dirty="0"/>
              <a:t>Playable Simulation</a:t>
            </a:r>
          </a:p>
        </p:txBody>
      </p:sp>
      <p:sp>
        <p:nvSpPr>
          <p:cNvPr id="11" name="Rectangle 8"/>
          <p:cNvSpPr>
            <a:spLocks noChangeArrowheads="1"/>
          </p:cNvSpPr>
          <p:nvPr/>
        </p:nvSpPr>
        <p:spPr bwMode="auto">
          <a:xfrm>
            <a:off x="3962400" y="6508750"/>
            <a:ext cx="1219200" cy="196850"/>
          </a:xfrm>
          <a:prstGeom prst="rect">
            <a:avLst/>
          </a:prstGeom>
          <a:noFill/>
          <a:ln w="3175">
            <a:noFill/>
            <a:miter lim="800000"/>
            <a:headEnd/>
            <a:tailEnd/>
          </a:ln>
        </p:spPr>
        <p:txBody>
          <a:bodyPr wrap="none" lIns="9144" tIns="9144" rIns="9144" bIns="9144" anchor="ctr"/>
          <a:lstStyle/>
          <a:p>
            <a:pPr indent="-342900" algn="ctr">
              <a:spcBef>
                <a:spcPct val="25000"/>
              </a:spcBef>
              <a:buSzPct val="125000"/>
              <a:defRPr/>
            </a:pPr>
            <a:r>
              <a:rPr lang="en-US" sz="1200" b="1" dirty="0" smtClean="0"/>
              <a:t>UNCLASSIFIED</a:t>
            </a:r>
            <a:endParaRPr lang="en-US" sz="1200" b="1" dirty="0"/>
          </a:p>
        </p:txBody>
      </p:sp>
      <p:sp>
        <p:nvSpPr>
          <p:cNvPr id="12" name="Rectangle 8"/>
          <p:cNvSpPr>
            <a:spLocks noChangeArrowheads="1"/>
          </p:cNvSpPr>
          <p:nvPr/>
        </p:nvSpPr>
        <p:spPr bwMode="auto">
          <a:xfrm>
            <a:off x="2895600" y="0"/>
            <a:ext cx="3352800" cy="1968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342900" algn="ctr" defTabSz="914400" rtl="0" eaLnBrk="1" fontAlgn="auto" latinLnBrk="0" hangingPunct="1">
              <a:lnSpc>
                <a:spcPct val="100000"/>
              </a:lnSpc>
              <a:spcBef>
                <a:spcPct val="25000"/>
              </a:spcBef>
              <a:spcAft>
                <a:spcPts val="0"/>
              </a:spcAft>
              <a:buClrTx/>
              <a:buSzPct val="125000"/>
              <a:buFontTx/>
              <a:buNone/>
              <a:tabLst/>
              <a:defRPr/>
            </a:pPr>
            <a:r>
              <a:rPr lang="en-US" sz="1200" b="1" kern="1200" dirty="0" smtClean="0">
                <a:solidFill>
                  <a:schemeClr val="tx1"/>
                </a:solidFill>
                <a:latin typeface="+mn-lt"/>
                <a:ea typeface="+mn-ea"/>
                <a:cs typeface="+mn-cs"/>
              </a:rPr>
              <a:t>UNCLASSIFIED</a:t>
            </a:r>
          </a:p>
        </p:txBody>
      </p:sp>
      <p:sp>
        <p:nvSpPr>
          <p:cNvPr id="7" name="TextBox 6"/>
          <p:cNvSpPr txBox="1"/>
          <p:nvPr/>
        </p:nvSpPr>
        <p:spPr>
          <a:xfrm>
            <a:off x="3084022" y="5569527"/>
            <a:ext cx="2967643" cy="369332"/>
          </a:xfrm>
          <a:prstGeom prst="rect">
            <a:avLst/>
          </a:prstGeom>
          <a:noFill/>
        </p:spPr>
        <p:txBody>
          <a:bodyPr wrap="square" rtlCol="0">
            <a:spAutoFit/>
          </a:bodyPr>
          <a:lstStyle/>
          <a:p>
            <a:pPr algn="ctr"/>
            <a:r>
              <a:rPr lang="en-US" b="1" dirty="0" smtClean="0">
                <a:latin typeface="Arial Black" pitchFamily="34" charset="0"/>
                <a:cs typeface="Aharoni" pitchFamily="2" charset="-79"/>
              </a:rPr>
              <a:t>Not for public release</a:t>
            </a:r>
            <a:endParaRPr lang="en-US" b="1" dirty="0">
              <a:latin typeface="Arial Black" pitchFamily="34" charset="0"/>
              <a:cs typeface="Aharoni" pitchFamily="2" charset="-79"/>
            </a:endParaRPr>
          </a:p>
        </p:txBody>
      </p:sp>
    </p:spTree>
    <p:extLst>
      <p:ext uri="{BB962C8B-B14F-4D97-AF65-F5344CB8AC3E}">
        <p14:creationId xmlns="" xmlns:p14="http://schemas.microsoft.com/office/powerpoint/2010/main" val="3451586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smtClean="0"/>
              <a:t>Project Approach</a:t>
            </a:r>
          </a:p>
        </p:txBody>
      </p:sp>
      <p:sp>
        <p:nvSpPr>
          <p:cNvPr id="3" name="Content Placeholder 2"/>
          <p:cNvSpPr>
            <a:spLocks noGrp="1"/>
          </p:cNvSpPr>
          <p:nvPr>
            <p:ph idx="4294967295"/>
          </p:nvPr>
        </p:nvSpPr>
        <p:spPr>
          <a:xfrm>
            <a:off x="449262" y="1198563"/>
            <a:ext cx="8694737" cy="5254564"/>
          </a:xfrm>
          <a:prstGeom prst="rect">
            <a:avLst/>
          </a:prstGeom>
        </p:spPr>
        <p:txBody>
          <a:bodyPr>
            <a:normAutofit/>
          </a:bodyPr>
          <a:lstStyle/>
          <a:p>
            <a:pPr>
              <a:lnSpc>
                <a:spcPct val="100000"/>
              </a:lnSpc>
              <a:spcBef>
                <a:spcPts val="1600"/>
              </a:spcBef>
              <a:spcAft>
                <a:spcPts val="0"/>
              </a:spcAft>
              <a:defRPr/>
            </a:pPr>
            <a:r>
              <a:rPr lang="en-US" dirty="0" smtClean="0"/>
              <a:t>Survey existing capabilities</a:t>
            </a:r>
          </a:p>
          <a:p>
            <a:pPr>
              <a:lnSpc>
                <a:spcPct val="100000"/>
              </a:lnSpc>
              <a:spcBef>
                <a:spcPts val="1600"/>
              </a:spcBef>
              <a:spcAft>
                <a:spcPts val="0"/>
              </a:spcAft>
              <a:defRPr/>
            </a:pPr>
            <a:r>
              <a:rPr lang="en-US" dirty="0" smtClean="0"/>
              <a:t>Design and develop a human-playable red / blue </a:t>
            </a:r>
            <a:br>
              <a:rPr lang="en-US" dirty="0" smtClean="0"/>
            </a:br>
            <a:r>
              <a:rPr lang="en-US" dirty="0" smtClean="0"/>
              <a:t>simulation platform</a:t>
            </a:r>
          </a:p>
          <a:p>
            <a:pPr lvl="1">
              <a:lnSpc>
                <a:spcPct val="100000"/>
              </a:lnSpc>
              <a:spcBef>
                <a:spcPts val="600"/>
              </a:spcBef>
              <a:spcAft>
                <a:spcPts val="300"/>
              </a:spcAft>
              <a:defRPr/>
            </a:pPr>
            <a:r>
              <a:rPr lang="en-US" sz="1800" dirty="0" smtClean="0"/>
              <a:t>Support re-usable, scalable and dynamic configurations</a:t>
            </a:r>
          </a:p>
          <a:p>
            <a:pPr lvl="1">
              <a:lnSpc>
                <a:spcPct val="100000"/>
              </a:lnSpc>
              <a:spcBef>
                <a:spcPts val="600"/>
              </a:spcBef>
              <a:spcAft>
                <a:spcPts val="0"/>
              </a:spcAft>
              <a:defRPr/>
            </a:pPr>
            <a:r>
              <a:rPr lang="en-US" sz="1800" dirty="0" smtClean="0"/>
              <a:t>Quantify decision and response processes</a:t>
            </a:r>
          </a:p>
          <a:p>
            <a:pPr>
              <a:lnSpc>
                <a:spcPct val="100000"/>
              </a:lnSpc>
              <a:spcBef>
                <a:spcPts val="1600"/>
              </a:spcBef>
              <a:spcAft>
                <a:spcPts val="0"/>
              </a:spcAft>
              <a:defRPr/>
            </a:pPr>
            <a:r>
              <a:rPr lang="en-US" dirty="0" smtClean="0"/>
              <a:t>Create and run a cyber red / blue game</a:t>
            </a:r>
          </a:p>
          <a:p>
            <a:pPr lvl="1">
              <a:lnSpc>
                <a:spcPct val="100000"/>
              </a:lnSpc>
              <a:spcBef>
                <a:spcPts val="600"/>
              </a:spcBef>
              <a:spcAft>
                <a:spcPts val="300"/>
              </a:spcAft>
              <a:defRPr/>
            </a:pPr>
            <a:r>
              <a:rPr lang="en-US" sz="1800" dirty="0" smtClean="0"/>
              <a:t>Set up an instructive scenario</a:t>
            </a:r>
            <a:endParaRPr lang="en-US" sz="1800" dirty="0" smtClean="0">
              <a:solidFill>
                <a:srgbClr val="FF0000"/>
              </a:solidFill>
            </a:endParaRPr>
          </a:p>
          <a:p>
            <a:pPr marL="0" indent="0">
              <a:buNone/>
              <a:defRPr/>
            </a:pPr>
            <a:endParaRPr lang="en-US" dirty="0" smtClean="0"/>
          </a:p>
        </p:txBody>
      </p:sp>
      <p:pic>
        <p:nvPicPr>
          <p:cNvPr id="4" name="Picture 2" descr="C:\Users\na21823\AppData\Local\Microsoft\Windows\Temporary Internet Files\Content.Outlook\0LJ2QWOI\449200-08D.jpg"/>
          <p:cNvPicPr>
            <a:picLocks noChangeAspect="1" noChangeArrowheads="1"/>
          </p:cNvPicPr>
          <p:nvPr/>
        </p:nvPicPr>
        <p:blipFill>
          <a:blip r:embed="rId3" cstate="print"/>
          <a:srcRect/>
          <a:stretch>
            <a:fillRect/>
          </a:stretch>
        </p:blipFill>
        <p:spPr bwMode="auto">
          <a:xfrm>
            <a:off x="5813888" y="4054760"/>
            <a:ext cx="3085915" cy="2053937"/>
          </a:xfrm>
          <a:prstGeom prst="rect">
            <a:avLst/>
          </a:prstGeom>
          <a:noFill/>
        </p:spPr>
      </p:pic>
    </p:spTree>
    <p:extLst>
      <p:ext uri="{BB962C8B-B14F-4D97-AF65-F5344CB8AC3E}">
        <p14:creationId xmlns="" xmlns:p14="http://schemas.microsoft.com/office/powerpoint/2010/main" val="1194967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0"/>
            <p:extLst>
              <p:ext uri="{D42A27DB-BD31-4B8C-83A1-F6EECF244321}">
                <p14:modId xmlns="" xmlns:p14="http://schemas.microsoft.com/office/powerpoint/2010/main" val="1562685802"/>
              </p:ext>
            </p:extLst>
          </p:nvPr>
        </p:nvGraphicFramePr>
        <p:xfrm>
          <a:off x="358335" y="2035813"/>
          <a:ext cx="8414866" cy="3799840"/>
        </p:xfrm>
        <a:graphic>
          <a:graphicData uri="http://schemas.openxmlformats.org/drawingml/2006/table">
            <a:tbl>
              <a:tblPr firstRow="1" bandRow="1">
                <a:tableStyleId>{5940675A-B579-460E-94D1-54222C63F5DA}</a:tableStyleId>
              </a:tblPr>
              <a:tblGrid>
                <a:gridCol w="1637665"/>
                <a:gridCol w="1637665"/>
                <a:gridCol w="1637665"/>
                <a:gridCol w="1863000"/>
                <a:gridCol w="1638871"/>
              </a:tblGrid>
              <a:tr h="370840">
                <a:tc gridSpan="5">
                  <a:txBody>
                    <a:bodyPr/>
                    <a:lstStyle/>
                    <a:p>
                      <a:pPr algn="ctr"/>
                      <a:r>
                        <a:rPr lang="en-US" b="1" dirty="0" smtClean="0">
                          <a:latin typeface="Arial Black"/>
                          <a:cs typeface="Arial Black"/>
                        </a:rPr>
                        <a:t>Cyber Red / Blue Simulation Approaches</a:t>
                      </a:r>
                    </a:p>
                    <a:p>
                      <a:pPr algn="ctr"/>
                      <a:r>
                        <a:rPr lang="en-US" b="1" dirty="0" smtClean="0">
                          <a:latin typeface="Arial Black"/>
                          <a:cs typeface="Arial Black"/>
                        </a:rPr>
                        <a:t>(involving human interactions)</a:t>
                      </a:r>
                      <a:endParaRPr lang="en-US" b="1" dirty="0">
                        <a:latin typeface="Arial Black"/>
                        <a:cs typeface="Arial Black"/>
                      </a:endParaRPr>
                    </a:p>
                  </a:txBody>
                  <a:tcPr>
                    <a:solidFill>
                      <a:schemeClr val="accent1">
                        <a:lumMod val="40000"/>
                        <a:lumOff val="6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sz="1600" b="1" dirty="0" smtClean="0"/>
                        <a:t>Approach</a:t>
                      </a:r>
                    </a:p>
                  </a:txBody>
                  <a:tcPr anchor="b">
                    <a:solidFill>
                      <a:schemeClr val="bg1">
                        <a:lumMod val="95000"/>
                      </a:schemeClr>
                    </a:solidFill>
                  </a:tcPr>
                </a:tc>
                <a:tc>
                  <a:txBody>
                    <a:bodyPr/>
                    <a:lstStyle/>
                    <a:p>
                      <a:pPr algn="ctr"/>
                      <a:r>
                        <a:rPr lang="en-US" sz="1600" b="1" dirty="0" smtClean="0"/>
                        <a:t>Focus</a:t>
                      </a:r>
                    </a:p>
                  </a:txBody>
                  <a:tcPr>
                    <a:solidFill>
                      <a:schemeClr val="accent5"/>
                    </a:solidFill>
                  </a:tcPr>
                </a:tc>
                <a:tc>
                  <a:txBody>
                    <a:bodyPr/>
                    <a:lstStyle/>
                    <a:p>
                      <a:pPr algn="ctr"/>
                      <a:r>
                        <a:rPr lang="en-US" sz="1600" b="1" dirty="0" smtClean="0"/>
                        <a:t>Scope</a:t>
                      </a:r>
                    </a:p>
                    <a:p>
                      <a:pPr algn="ctr"/>
                      <a:endParaRPr lang="en-US" sz="1600" b="1" dirty="0" smtClean="0"/>
                    </a:p>
                    <a:p>
                      <a:endParaRPr lang="en-US" sz="1600" dirty="0" smtClean="0"/>
                    </a:p>
                  </a:txBody>
                  <a:tcPr>
                    <a:solidFill>
                      <a:schemeClr val="accent5"/>
                    </a:solidFill>
                  </a:tcPr>
                </a:tc>
                <a:tc>
                  <a:txBody>
                    <a:bodyPr/>
                    <a:lstStyle/>
                    <a:p>
                      <a:pPr algn="ctr"/>
                      <a:r>
                        <a:rPr lang="en-US" sz="1600" b="1" dirty="0" smtClean="0"/>
                        <a:t>Responsiveness</a:t>
                      </a:r>
                    </a:p>
                  </a:txBody>
                  <a:tcPr>
                    <a:solidFill>
                      <a:schemeClr val="accent5"/>
                    </a:solidFill>
                  </a:tcPr>
                </a:tc>
                <a:tc>
                  <a:txBody>
                    <a:bodyPr/>
                    <a:lstStyle/>
                    <a:p>
                      <a:pPr algn="ctr"/>
                      <a:r>
                        <a:rPr lang="en-US" sz="1600" b="1" dirty="0" smtClean="0"/>
                        <a:t>Scaling Cost</a:t>
                      </a:r>
                    </a:p>
                  </a:txBody>
                  <a:tcPr>
                    <a:solidFill>
                      <a:schemeClr val="accent5"/>
                    </a:solidFill>
                  </a:tcPr>
                </a:tc>
              </a:tr>
              <a:tr h="3708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1" dirty="0" smtClean="0"/>
                        <a:t>LL Cyber Red / Blue</a:t>
                      </a:r>
                    </a:p>
                  </a:txBody>
                  <a:tcPr anchor="ctr"/>
                </a:tc>
                <a:tc>
                  <a:txBody>
                    <a:bodyPr/>
                    <a:lstStyle/>
                    <a:p>
                      <a:endParaRPr lang="en-US" sz="1400" b="0"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sz="1100" b="1" dirty="0" smtClean="0"/>
                        <a:t>Hacker Competition</a:t>
                      </a:r>
                      <a:endParaRPr lang="en-US" sz="1100" b="1" dirty="0"/>
                    </a:p>
                  </a:txBody>
                  <a:tcPr anchor="ctr"/>
                </a:tc>
                <a:tc>
                  <a:txBody>
                    <a:bodyPr/>
                    <a:lstStyle/>
                    <a:p>
                      <a:endParaRPr lang="en-US" sz="1400" b="0"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sz="1100" b="1" spc="-50" dirty="0" smtClean="0"/>
                        <a:t>Test Range Emulation</a:t>
                      </a:r>
                      <a:endParaRPr lang="en-US" sz="1100" b="1" spc="-50" dirty="0"/>
                    </a:p>
                  </a:txBody>
                  <a:tcPr anchor="ctr"/>
                </a:tc>
                <a:tc>
                  <a:txBody>
                    <a:bodyPr/>
                    <a:lstStyle/>
                    <a:p>
                      <a:endParaRPr lang="en-US" sz="1200" b="0"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sz="1100" b="1" dirty="0" smtClean="0"/>
                        <a:t>Computer-based Training</a:t>
                      </a:r>
                      <a:endParaRPr lang="en-US" sz="1100" b="1" dirty="0"/>
                    </a:p>
                  </a:txBody>
                  <a:tcPr anchor="ctr"/>
                </a:tc>
                <a:tc>
                  <a:txBody>
                    <a:bodyPr/>
                    <a:lstStyle/>
                    <a:p>
                      <a:endParaRPr lang="en-US" sz="1200" b="0"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sz="1100" b="1" dirty="0" smtClean="0"/>
                        <a:t>Tabletop Exercise</a:t>
                      </a:r>
                      <a:endParaRPr lang="en-US" sz="1100" b="1" dirty="0"/>
                    </a:p>
                  </a:txBody>
                  <a:tcPr anchor="ctr"/>
                </a:tc>
                <a:tc>
                  <a:txBody>
                    <a:bodyPr/>
                    <a:lstStyle/>
                    <a:p>
                      <a:endParaRPr lang="en-US" sz="1200" b="0"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sz="1100" b="1" dirty="0" smtClean="0"/>
                        <a:t>Operations-based</a:t>
                      </a:r>
                      <a:r>
                        <a:rPr lang="en-US" sz="1100" b="1" baseline="0" dirty="0" smtClean="0"/>
                        <a:t> Exercise</a:t>
                      </a:r>
                      <a:endParaRPr lang="en-US" sz="1100" b="1" dirty="0"/>
                    </a:p>
                  </a:txBody>
                  <a:tcPr anchor="ctr"/>
                </a:tc>
                <a:tc>
                  <a:txBody>
                    <a:bodyPr/>
                    <a:lstStyle/>
                    <a:p>
                      <a:endParaRPr lang="en-US" sz="1200" b="0"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3" name="Title 2"/>
          <p:cNvSpPr>
            <a:spLocks noGrp="1"/>
          </p:cNvSpPr>
          <p:nvPr>
            <p:ph type="title"/>
          </p:nvPr>
        </p:nvSpPr>
        <p:spPr/>
        <p:txBody>
          <a:bodyPr/>
          <a:lstStyle/>
          <a:p>
            <a:r>
              <a:rPr lang="en-US" dirty="0" smtClean="0"/>
              <a:t>Survey of Existing Capabilities</a:t>
            </a:r>
            <a:endParaRPr lang="en-US" dirty="0"/>
          </a:p>
        </p:txBody>
      </p:sp>
      <p:cxnSp>
        <p:nvCxnSpPr>
          <p:cNvPr id="36" name="Straight Arrow Connector 35"/>
          <p:cNvCxnSpPr/>
          <p:nvPr/>
        </p:nvCxnSpPr>
        <p:spPr>
          <a:xfrm flipV="1">
            <a:off x="7189169" y="3495759"/>
            <a:ext cx="1563692" cy="3858"/>
          </a:xfrm>
          <a:prstGeom prst="straightConnector1">
            <a:avLst/>
          </a:prstGeom>
          <a:ln>
            <a:solidFill>
              <a:schemeClr val="accent4"/>
            </a:solidFill>
            <a:headEnd type="arrow"/>
            <a:tailEnd type="arrow"/>
          </a:ln>
        </p:spPr>
        <p:style>
          <a:lnRef idx="2">
            <a:schemeClr val="dk1"/>
          </a:lnRef>
          <a:fillRef idx="0">
            <a:schemeClr val="dk1"/>
          </a:fillRef>
          <a:effectRef idx="1">
            <a:schemeClr val="dk1"/>
          </a:effectRef>
          <a:fontRef idx="minor">
            <a:schemeClr val="tx1"/>
          </a:fontRef>
        </p:style>
      </p:cxnSp>
      <p:sp>
        <p:nvSpPr>
          <p:cNvPr id="63" name="Content Placeholder 2"/>
          <p:cNvSpPr txBox="1">
            <a:spLocks/>
          </p:cNvSpPr>
          <p:nvPr/>
        </p:nvSpPr>
        <p:spPr>
          <a:xfrm>
            <a:off x="474934" y="1096558"/>
            <a:ext cx="8348117" cy="795013"/>
          </a:xfrm>
          <a:prstGeom prst="rect">
            <a:avLst/>
          </a:prstGeom>
          <a:ln w="38100"/>
        </p:spPr>
        <p:txBody>
          <a:bodyPr/>
          <a:lstStyle/>
          <a:p>
            <a:pPr marL="112713" marR="0" lvl="0" indent="-112713" algn="l" defTabSz="914400" eaLnBrk="1" fontAlgn="auto" latinLnBrk="0" hangingPunct="1">
              <a:lnSpc>
                <a:spcPct val="100000"/>
              </a:lnSpc>
              <a:spcBef>
                <a:spcPts val="600"/>
              </a:spcBef>
              <a:spcAft>
                <a:spcPts val="600"/>
              </a:spcAft>
              <a:buClrTx/>
              <a:buSzTx/>
              <a:buFont typeface="Arial" pitchFamily="34" charset="0"/>
              <a:buChar char="•"/>
              <a:tabLst/>
              <a:defRPr/>
            </a:pPr>
            <a:r>
              <a:rPr kumimoji="0" lang="en-US" sz="16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Well-developed approaches exist to address specific challenges</a:t>
            </a:r>
          </a:p>
          <a:p>
            <a:pPr marL="112713" marR="0" lvl="0" indent="-112713" algn="l" defTabSz="914400" eaLnBrk="1" fontAlgn="auto" latinLnBrk="0" hangingPunct="1">
              <a:lnSpc>
                <a:spcPct val="100000"/>
              </a:lnSpc>
              <a:spcBef>
                <a:spcPts val="600"/>
              </a:spcBef>
              <a:spcAft>
                <a:spcPts val="600"/>
              </a:spcAft>
              <a:buClrTx/>
              <a:buSzTx/>
              <a:buFont typeface="Arial" pitchFamily="34" charset="0"/>
              <a:buChar char="•"/>
              <a:tabLst/>
              <a:defRPr/>
            </a:pPr>
            <a:r>
              <a:rPr kumimoji="0" lang="en-US" sz="16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Continuing need for measurement of tool effectiveness for human-in-the-loop</a:t>
            </a:r>
          </a:p>
        </p:txBody>
      </p:sp>
      <p:cxnSp>
        <p:nvCxnSpPr>
          <p:cNvPr id="65" name="Straight Connector 64"/>
          <p:cNvCxnSpPr/>
          <p:nvPr/>
        </p:nvCxnSpPr>
        <p:spPr>
          <a:xfrm flipV="1">
            <a:off x="2011575" y="3065495"/>
            <a:ext cx="6761626" cy="1"/>
          </a:xfrm>
          <a:prstGeom prst="line">
            <a:avLst/>
          </a:prstGeom>
          <a:ln w="127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117300" y="3227243"/>
            <a:ext cx="1008404" cy="230832"/>
          </a:xfrm>
          <a:prstGeom prst="rect">
            <a:avLst/>
          </a:prstGeom>
          <a:noFill/>
        </p:spPr>
        <p:txBody>
          <a:bodyPr wrap="square" rtlCol="0">
            <a:spAutoFit/>
          </a:bodyPr>
          <a:lstStyle/>
          <a:p>
            <a:pPr algn="r"/>
            <a:r>
              <a:rPr lang="en-US" sz="900" b="1" dirty="0" smtClean="0">
                <a:solidFill>
                  <a:srgbClr val="003767"/>
                </a:solidFill>
              </a:rPr>
              <a:t>Dynamic</a:t>
            </a:r>
            <a:endParaRPr lang="en-US" sz="900" b="1" dirty="0">
              <a:solidFill>
                <a:srgbClr val="003767"/>
              </a:solidFill>
            </a:endParaRPr>
          </a:p>
        </p:txBody>
      </p:sp>
      <p:sp>
        <p:nvSpPr>
          <p:cNvPr id="6" name="TextBox 5"/>
          <p:cNvSpPr txBox="1"/>
          <p:nvPr/>
        </p:nvSpPr>
        <p:spPr>
          <a:xfrm>
            <a:off x="5260521" y="3235789"/>
            <a:ext cx="1112378" cy="230832"/>
          </a:xfrm>
          <a:prstGeom prst="rect">
            <a:avLst/>
          </a:prstGeom>
          <a:noFill/>
        </p:spPr>
        <p:txBody>
          <a:bodyPr wrap="square" rtlCol="0">
            <a:spAutoFit/>
          </a:bodyPr>
          <a:lstStyle/>
          <a:p>
            <a:r>
              <a:rPr lang="en-US" sz="900" b="1" dirty="0" smtClean="0">
                <a:solidFill>
                  <a:srgbClr val="003767"/>
                </a:solidFill>
              </a:rPr>
              <a:t>Static</a:t>
            </a:r>
            <a:endParaRPr lang="en-US" sz="900" b="1" dirty="0">
              <a:solidFill>
                <a:srgbClr val="003767"/>
              </a:solidFill>
            </a:endParaRPr>
          </a:p>
        </p:txBody>
      </p:sp>
      <p:sp>
        <p:nvSpPr>
          <p:cNvPr id="7" name="TextBox 6"/>
          <p:cNvSpPr txBox="1"/>
          <p:nvPr/>
        </p:nvSpPr>
        <p:spPr>
          <a:xfrm>
            <a:off x="2604360" y="3031936"/>
            <a:ext cx="1053980" cy="468590"/>
          </a:xfrm>
          <a:prstGeom prst="rect">
            <a:avLst/>
          </a:prstGeom>
          <a:noFill/>
        </p:spPr>
        <p:txBody>
          <a:bodyPr wrap="square" rtlCol="0">
            <a:spAutoFit/>
          </a:bodyPr>
          <a:lstStyle/>
          <a:p>
            <a:pPr algn="r">
              <a:lnSpc>
                <a:spcPct val="90000"/>
              </a:lnSpc>
            </a:pPr>
            <a:r>
              <a:rPr lang="en-US" sz="900" b="1" dirty="0" smtClean="0">
                <a:solidFill>
                  <a:srgbClr val="003767"/>
                </a:solidFill>
              </a:rPr>
              <a:t>Human Decision</a:t>
            </a:r>
          </a:p>
          <a:p>
            <a:pPr algn="r">
              <a:lnSpc>
                <a:spcPct val="90000"/>
              </a:lnSpc>
            </a:pPr>
            <a:r>
              <a:rPr lang="en-US" sz="900" b="1" dirty="0" smtClean="0">
                <a:solidFill>
                  <a:srgbClr val="003767"/>
                </a:solidFill>
              </a:rPr>
              <a:t>Making</a:t>
            </a:r>
            <a:endParaRPr lang="en-US" sz="900" b="1" dirty="0">
              <a:solidFill>
                <a:srgbClr val="003767"/>
              </a:solidFill>
            </a:endParaRPr>
          </a:p>
        </p:txBody>
      </p:sp>
      <p:sp>
        <p:nvSpPr>
          <p:cNvPr id="8" name="TextBox 7"/>
          <p:cNvSpPr txBox="1"/>
          <p:nvPr/>
        </p:nvSpPr>
        <p:spPr>
          <a:xfrm>
            <a:off x="2021821" y="3069145"/>
            <a:ext cx="819298" cy="369332"/>
          </a:xfrm>
          <a:prstGeom prst="rect">
            <a:avLst/>
          </a:prstGeom>
          <a:noFill/>
        </p:spPr>
        <p:txBody>
          <a:bodyPr wrap="square" rtlCol="0">
            <a:spAutoFit/>
          </a:bodyPr>
          <a:lstStyle/>
          <a:p>
            <a:r>
              <a:rPr lang="en-US" sz="900" b="1" dirty="0" smtClean="0">
                <a:solidFill>
                  <a:srgbClr val="003767"/>
                </a:solidFill>
              </a:rPr>
              <a:t>Technical Defense</a:t>
            </a:r>
            <a:endParaRPr lang="en-US" sz="900" b="1" dirty="0">
              <a:solidFill>
                <a:srgbClr val="003767"/>
              </a:solidFill>
            </a:endParaRPr>
          </a:p>
        </p:txBody>
      </p:sp>
      <p:sp>
        <p:nvSpPr>
          <p:cNvPr id="9" name="TextBox 8"/>
          <p:cNvSpPr txBox="1"/>
          <p:nvPr/>
        </p:nvSpPr>
        <p:spPr>
          <a:xfrm>
            <a:off x="3652646" y="3090510"/>
            <a:ext cx="788468" cy="369332"/>
          </a:xfrm>
          <a:prstGeom prst="rect">
            <a:avLst/>
          </a:prstGeom>
          <a:noFill/>
        </p:spPr>
        <p:txBody>
          <a:bodyPr wrap="square" rtlCol="0">
            <a:spAutoFit/>
          </a:bodyPr>
          <a:lstStyle/>
          <a:p>
            <a:r>
              <a:rPr lang="en-US" sz="900" b="1" dirty="0" smtClean="0">
                <a:solidFill>
                  <a:srgbClr val="003767"/>
                </a:solidFill>
              </a:rPr>
              <a:t>Computer </a:t>
            </a:r>
            <a:br>
              <a:rPr lang="en-US" sz="900" b="1" dirty="0" smtClean="0">
                <a:solidFill>
                  <a:srgbClr val="003767"/>
                </a:solidFill>
              </a:rPr>
            </a:br>
            <a:r>
              <a:rPr lang="en-US" sz="900" b="1" dirty="0" smtClean="0">
                <a:solidFill>
                  <a:srgbClr val="003767"/>
                </a:solidFill>
              </a:rPr>
              <a:t>System</a:t>
            </a:r>
            <a:endParaRPr lang="en-US" sz="900" b="1" dirty="0">
              <a:solidFill>
                <a:srgbClr val="003767"/>
              </a:solidFill>
            </a:endParaRPr>
          </a:p>
        </p:txBody>
      </p:sp>
      <p:sp>
        <p:nvSpPr>
          <p:cNvPr id="10" name="TextBox 9"/>
          <p:cNvSpPr txBox="1"/>
          <p:nvPr/>
        </p:nvSpPr>
        <p:spPr>
          <a:xfrm>
            <a:off x="4508972" y="3044756"/>
            <a:ext cx="791584" cy="468590"/>
          </a:xfrm>
          <a:prstGeom prst="rect">
            <a:avLst/>
          </a:prstGeom>
          <a:noFill/>
        </p:spPr>
        <p:txBody>
          <a:bodyPr wrap="square" rtlCol="0">
            <a:spAutoFit/>
          </a:bodyPr>
          <a:lstStyle/>
          <a:p>
            <a:pPr algn="r">
              <a:lnSpc>
                <a:spcPct val="90000"/>
              </a:lnSpc>
            </a:pPr>
            <a:r>
              <a:rPr lang="en-US" sz="900" b="1" dirty="0" smtClean="0">
                <a:solidFill>
                  <a:srgbClr val="003767"/>
                </a:solidFill>
              </a:rPr>
              <a:t>Extended Enterprise Mission</a:t>
            </a:r>
            <a:endParaRPr lang="en-US" sz="900" b="1" dirty="0">
              <a:solidFill>
                <a:srgbClr val="003767"/>
              </a:solidFill>
            </a:endParaRPr>
          </a:p>
        </p:txBody>
      </p:sp>
      <p:cxnSp>
        <p:nvCxnSpPr>
          <p:cNvPr id="14" name="Straight Arrow Connector 13"/>
          <p:cNvCxnSpPr/>
          <p:nvPr/>
        </p:nvCxnSpPr>
        <p:spPr>
          <a:xfrm>
            <a:off x="5321767" y="3498681"/>
            <a:ext cx="1803916" cy="0"/>
          </a:xfrm>
          <a:prstGeom prst="straightConnector1">
            <a:avLst/>
          </a:prstGeom>
          <a:ln>
            <a:solidFill>
              <a:schemeClr val="accent4"/>
            </a:solidFill>
            <a:headEnd type="arrow"/>
            <a:tailEnd type="arrow"/>
          </a:ln>
        </p:spPr>
        <p:style>
          <a:lnRef idx="2">
            <a:schemeClr val="dk1"/>
          </a:lnRef>
          <a:fillRef idx="0">
            <a:schemeClr val="dk1"/>
          </a:fillRef>
          <a:effectRef idx="1">
            <a:schemeClr val="dk1"/>
          </a:effectRef>
          <a:fontRef idx="minor">
            <a:schemeClr val="tx1"/>
          </a:fontRef>
        </p:style>
      </p:cxnSp>
      <p:cxnSp>
        <p:nvCxnSpPr>
          <p:cNvPr id="35" name="Straight Arrow Connector 34"/>
          <p:cNvCxnSpPr/>
          <p:nvPr/>
        </p:nvCxnSpPr>
        <p:spPr>
          <a:xfrm flipV="1">
            <a:off x="3699646" y="3496659"/>
            <a:ext cx="1563692" cy="3858"/>
          </a:xfrm>
          <a:prstGeom prst="straightConnector1">
            <a:avLst/>
          </a:prstGeom>
          <a:ln>
            <a:solidFill>
              <a:schemeClr val="accent4"/>
            </a:solidFill>
            <a:headEnd type="arrow"/>
            <a:tailEnd type="arrow"/>
          </a:ln>
        </p:spPr>
        <p:style>
          <a:lnRef idx="2">
            <a:schemeClr val="dk1"/>
          </a:lnRef>
          <a:fillRef idx="0">
            <a:schemeClr val="dk1"/>
          </a:fillRef>
          <a:effectRef idx="1">
            <a:schemeClr val="dk1"/>
          </a:effectRef>
          <a:fontRef idx="minor">
            <a:schemeClr val="tx1"/>
          </a:fontRef>
        </p:style>
      </p:cxnSp>
      <p:cxnSp>
        <p:nvCxnSpPr>
          <p:cNvPr id="37" name="Straight Arrow Connector 36"/>
          <p:cNvCxnSpPr/>
          <p:nvPr/>
        </p:nvCxnSpPr>
        <p:spPr>
          <a:xfrm flipV="1">
            <a:off x="2056005" y="3499096"/>
            <a:ext cx="1563692" cy="3858"/>
          </a:xfrm>
          <a:prstGeom prst="straightConnector1">
            <a:avLst/>
          </a:prstGeom>
          <a:ln>
            <a:solidFill>
              <a:schemeClr val="accent4"/>
            </a:solidFill>
            <a:headEnd type="arrow"/>
            <a:tailEnd type="arrow"/>
          </a:ln>
        </p:spPr>
        <p:style>
          <a:lnRef idx="2">
            <a:schemeClr val="dk1"/>
          </a:lnRef>
          <a:fillRef idx="0">
            <a:schemeClr val="dk1"/>
          </a:fillRef>
          <a:effectRef idx="1">
            <a:schemeClr val="dk1"/>
          </a:effectRef>
          <a:fontRef idx="minor">
            <a:schemeClr val="tx1"/>
          </a:fontRef>
        </p:style>
      </p:cxnSp>
      <p:sp>
        <p:nvSpPr>
          <p:cNvPr id="75" name="Rounded Rectangle 74"/>
          <p:cNvSpPr/>
          <p:nvPr/>
        </p:nvSpPr>
        <p:spPr>
          <a:xfrm>
            <a:off x="2024543" y="3676690"/>
            <a:ext cx="1605811" cy="89417"/>
          </a:xfrm>
          <a:prstGeom prst="roundRect">
            <a:avLst>
              <a:gd name="adj" fmla="val 50000"/>
            </a:avLst>
          </a:prstGeom>
          <a:ln w="3175" cmpd="sng">
            <a:solidFill>
              <a:srgbClr val="6D6D6D"/>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b="1" dirty="0" smtClean="0">
              <a:solidFill>
                <a:schemeClr val="tx1"/>
              </a:solidFill>
            </a:endParaRPr>
          </a:p>
        </p:txBody>
      </p:sp>
      <p:sp>
        <p:nvSpPr>
          <p:cNvPr id="77" name="Rounded Rectangle 76"/>
          <p:cNvSpPr/>
          <p:nvPr/>
        </p:nvSpPr>
        <p:spPr>
          <a:xfrm>
            <a:off x="2024543" y="4019727"/>
            <a:ext cx="1605811" cy="89417"/>
          </a:xfrm>
          <a:prstGeom prst="roundRect">
            <a:avLst>
              <a:gd name="adj" fmla="val 50000"/>
            </a:avLst>
          </a:prstGeom>
          <a:ln w="3175" cmpd="sng">
            <a:solidFill>
              <a:srgbClr val="6D6D6D"/>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b="1" dirty="0" smtClean="0">
              <a:solidFill>
                <a:schemeClr val="tx1"/>
              </a:solidFill>
            </a:endParaRPr>
          </a:p>
        </p:txBody>
      </p:sp>
      <p:sp>
        <p:nvSpPr>
          <p:cNvPr id="78" name="Rounded Rectangle 77"/>
          <p:cNvSpPr/>
          <p:nvPr/>
        </p:nvSpPr>
        <p:spPr>
          <a:xfrm>
            <a:off x="2024543" y="4428452"/>
            <a:ext cx="1605811" cy="89417"/>
          </a:xfrm>
          <a:prstGeom prst="roundRect">
            <a:avLst>
              <a:gd name="adj" fmla="val 50000"/>
            </a:avLst>
          </a:prstGeom>
          <a:ln w="3175" cmpd="sng">
            <a:solidFill>
              <a:srgbClr val="6D6D6D"/>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b="1" dirty="0" smtClean="0">
              <a:solidFill>
                <a:schemeClr val="tx1"/>
              </a:solidFill>
            </a:endParaRPr>
          </a:p>
        </p:txBody>
      </p:sp>
      <p:sp>
        <p:nvSpPr>
          <p:cNvPr id="79" name="Rounded Rectangle 78"/>
          <p:cNvSpPr/>
          <p:nvPr/>
        </p:nvSpPr>
        <p:spPr>
          <a:xfrm>
            <a:off x="2024543" y="4822579"/>
            <a:ext cx="1605811" cy="89417"/>
          </a:xfrm>
          <a:prstGeom prst="roundRect">
            <a:avLst>
              <a:gd name="adj" fmla="val 50000"/>
            </a:avLst>
          </a:prstGeom>
          <a:ln w="3175" cmpd="sng">
            <a:solidFill>
              <a:srgbClr val="6D6D6D"/>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b="1" dirty="0" smtClean="0">
              <a:solidFill>
                <a:schemeClr val="tx1"/>
              </a:solidFill>
            </a:endParaRPr>
          </a:p>
        </p:txBody>
      </p:sp>
      <p:sp>
        <p:nvSpPr>
          <p:cNvPr id="80" name="Rounded Rectangle 79"/>
          <p:cNvSpPr/>
          <p:nvPr/>
        </p:nvSpPr>
        <p:spPr>
          <a:xfrm>
            <a:off x="2024543" y="5224005"/>
            <a:ext cx="1605811" cy="89417"/>
          </a:xfrm>
          <a:prstGeom prst="roundRect">
            <a:avLst>
              <a:gd name="adj" fmla="val 50000"/>
            </a:avLst>
          </a:prstGeom>
          <a:ln w="3175" cmpd="sng">
            <a:solidFill>
              <a:srgbClr val="6D6D6D"/>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b="1" dirty="0" smtClean="0">
              <a:solidFill>
                <a:schemeClr val="tx1"/>
              </a:solidFill>
            </a:endParaRPr>
          </a:p>
        </p:txBody>
      </p:sp>
      <p:sp>
        <p:nvSpPr>
          <p:cNvPr id="81" name="Rounded Rectangle 80"/>
          <p:cNvSpPr/>
          <p:nvPr/>
        </p:nvSpPr>
        <p:spPr>
          <a:xfrm>
            <a:off x="2024543" y="5640029"/>
            <a:ext cx="1605811" cy="89417"/>
          </a:xfrm>
          <a:prstGeom prst="roundRect">
            <a:avLst>
              <a:gd name="adj" fmla="val 50000"/>
            </a:avLst>
          </a:prstGeom>
          <a:ln w="3175" cmpd="sng">
            <a:solidFill>
              <a:srgbClr val="6D6D6D"/>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b="1" dirty="0" smtClean="0">
              <a:solidFill>
                <a:schemeClr val="tx1"/>
              </a:solidFill>
            </a:endParaRPr>
          </a:p>
        </p:txBody>
      </p:sp>
      <p:sp>
        <p:nvSpPr>
          <p:cNvPr id="88" name="Rounded Rectangle 87"/>
          <p:cNvSpPr/>
          <p:nvPr/>
        </p:nvSpPr>
        <p:spPr>
          <a:xfrm>
            <a:off x="3659551" y="3676690"/>
            <a:ext cx="1605811" cy="89417"/>
          </a:xfrm>
          <a:prstGeom prst="roundRect">
            <a:avLst>
              <a:gd name="adj" fmla="val 50000"/>
            </a:avLst>
          </a:prstGeom>
          <a:ln w="3175" cmpd="sng">
            <a:solidFill>
              <a:srgbClr val="6D6D6D"/>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b="1" dirty="0" smtClean="0">
              <a:solidFill>
                <a:schemeClr val="tx1"/>
              </a:solidFill>
            </a:endParaRPr>
          </a:p>
        </p:txBody>
      </p:sp>
      <p:sp>
        <p:nvSpPr>
          <p:cNvPr id="89" name="Rounded Rectangle 88"/>
          <p:cNvSpPr/>
          <p:nvPr/>
        </p:nvSpPr>
        <p:spPr>
          <a:xfrm>
            <a:off x="3659551" y="4019727"/>
            <a:ext cx="1605811" cy="89417"/>
          </a:xfrm>
          <a:prstGeom prst="roundRect">
            <a:avLst>
              <a:gd name="adj" fmla="val 50000"/>
            </a:avLst>
          </a:prstGeom>
          <a:ln w="3175" cmpd="sng">
            <a:solidFill>
              <a:srgbClr val="6D6D6D"/>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b="1" dirty="0" smtClean="0">
              <a:solidFill>
                <a:schemeClr val="tx1"/>
              </a:solidFill>
            </a:endParaRPr>
          </a:p>
        </p:txBody>
      </p:sp>
      <p:sp>
        <p:nvSpPr>
          <p:cNvPr id="90" name="Rounded Rectangle 89"/>
          <p:cNvSpPr/>
          <p:nvPr/>
        </p:nvSpPr>
        <p:spPr>
          <a:xfrm>
            <a:off x="3659551" y="4428451"/>
            <a:ext cx="1605811" cy="89417"/>
          </a:xfrm>
          <a:prstGeom prst="roundRect">
            <a:avLst>
              <a:gd name="adj" fmla="val 50000"/>
            </a:avLst>
          </a:prstGeom>
          <a:ln w="3175" cmpd="sng">
            <a:solidFill>
              <a:srgbClr val="6D6D6D"/>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b="1" dirty="0" smtClean="0">
              <a:solidFill>
                <a:schemeClr val="tx1"/>
              </a:solidFill>
            </a:endParaRPr>
          </a:p>
        </p:txBody>
      </p:sp>
      <p:sp>
        <p:nvSpPr>
          <p:cNvPr id="91" name="Rounded Rectangle 90"/>
          <p:cNvSpPr/>
          <p:nvPr/>
        </p:nvSpPr>
        <p:spPr>
          <a:xfrm>
            <a:off x="3659551" y="4822579"/>
            <a:ext cx="1605811" cy="89417"/>
          </a:xfrm>
          <a:prstGeom prst="roundRect">
            <a:avLst>
              <a:gd name="adj" fmla="val 50000"/>
            </a:avLst>
          </a:prstGeom>
          <a:ln w="3175" cmpd="sng">
            <a:solidFill>
              <a:srgbClr val="6D6D6D"/>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b="1" dirty="0" smtClean="0">
              <a:solidFill>
                <a:schemeClr val="tx1"/>
              </a:solidFill>
            </a:endParaRPr>
          </a:p>
        </p:txBody>
      </p:sp>
      <p:sp>
        <p:nvSpPr>
          <p:cNvPr id="92" name="Rounded Rectangle 91"/>
          <p:cNvSpPr/>
          <p:nvPr/>
        </p:nvSpPr>
        <p:spPr>
          <a:xfrm>
            <a:off x="3659551" y="5224005"/>
            <a:ext cx="1605811" cy="89417"/>
          </a:xfrm>
          <a:prstGeom prst="roundRect">
            <a:avLst>
              <a:gd name="adj" fmla="val 50000"/>
            </a:avLst>
          </a:prstGeom>
          <a:ln w="3175" cmpd="sng">
            <a:solidFill>
              <a:srgbClr val="6D6D6D"/>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b="1" dirty="0" smtClean="0">
              <a:solidFill>
                <a:schemeClr val="tx1"/>
              </a:solidFill>
            </a:endParaRPr>
          </a:p>
        </p:txBody>
      </p:sp>
      <p:sp>
        <p:nvSpPr>
          <p:cNvPr id="93" name="Rounded Rectangle 92"/>
          <p:cNvSpPr/>
          <p:nvPr/>
        </p:nvSpPr>
        <p:spPr>
          <a:xfrm>
            <a:off x="3659551" y="5632730"/>
            <a:ext cx="1605811" cy="89417"/>
          </a:xfrm>
          <a:prstGeom prst="roundRect">
            <a:avLst>
              <a:gd name="adj" fmla="val 50000"/>
            </a:avLst>
          </a:prstGeom>
          <a:ln w="3175" cmpd="sng">
            <a:solidFill>
              <a:srgbClr val="6D6D6D"/>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b="1" dirty="0" smtClean="0">
              <a:solidFill>
                <a:schemeClr val="tx1"/>
              </a:solidFill>
            </a:endParaRPr>
          </a:p>
        </p:txBody>
      </p:sp>
      <p:sp>
        <p:nvSpPr>
          <p:cNvPr id="94" name="Rounded Rectangle 93"/>
          <p:cNvSpPr/>
          <p:nvPr/>
        </p:nvSpPr>
        <p:spPr>
          <a:xfrm>
            <a:off x="5310960" y="3676690"/>
            <a:ext cx="1788290" cy="82118"/>
          </a:xfrm>
          <a:prstGeom prst="roundRect">
            <a:avLst>
              <a:gd name="adj" fmla="val 50000"/>
            </a:avLst>
          </a:prstGeom>
          <a:ln w="3175" cmpd="sng">
            <a:solidFill>
              <a:srgbClr val="6D6D6D"/>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b="1" dirty="0" smtClean="0">
              <a:solidFill>
                <a:schemeClr val="tx1"/>
              </a:solidFill>
            </a:endParaRPr>
          </a:p>
        </p:txBody>
      </p:sp>
      <p:sp>
        <p:nvSpPr>
          <p:cNvPr id="95" name="Rounded Rectangle 94"/>
          <p:cNvSpPr/>
          <p:nvPr/>
        </p:nvSpPr>
        <p:spPr>
          <a:xfrm>
            <a:off x="5310960" y="4027026"/>
            <a:ext cx="1788290" cy="82118"/>
          </a:xfrm>
          <a:prstGeom prst="roundRect">
            <a:avLst>
              <a:gd name="adj" fmla="val 50000"/>
            </a:avLst>
          </a:prstGeom>
          <a:ln w="3175" cmpd="sng">
            <a:solidFill>
              <a:srgbClr val="6D6D6D"/>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b="1" dirty="0" smtClean="0">
              <a:solidFill>
                <a:schemeClr val="tx1"/>
              </a:solidFill>
            </a:endParaRPr>
          </a:p>
        </p:txBody>
      </p:sp>
      <p:sp>
        <p:nvSpPr>
          <p:cNvPr id="96" name="Rounded Rectangle 95"/>
          <p:cNvSpPr/>
          <p:nvPr/>
        </p:nvSpPr>
        <p:spPr>
          <a:xfrm>
            <a:off x="5310960" y="4435751"/>
            <a:ext cx="1788290" cy="82118"/>
          </a:xfrm>
          <a:prstGeom prst="roundRect">
            <a:avLst>
              <a:gd name="adj" fmla="val 50000"/>
            </a:avLst>
          </a:prstGeom>
          <a:ln w="3175" cmpd="sng">
            <a:solidFill>
              <a:srgbClr val="6D6D6D"/>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b="1" dirty="0" smtClean="0">
              <a:solidFill>
                <a:schemeClr val="tx1"/>
              </a:solidFill>
            </a:endParaRPr>
          </a:p>
        </p:txBody>
      </p:sp>
      <p:sp>
        <p:nvSpPr>
          <p:cNvPr id="97" name="Rounded Rectangle 96"/>
          <p:cNvSpPr/>
          <p:nvPr/>
        </p:nvSpPr>
        <p:spPr>
          <a:xfrm>
            <a:off x="5310960" y="4829879"/>
            <a:ext cx="1788290" cy="82118"/>
          </a:xfrm>
          <a:prstGeom prst="roundRect">
            <a:avLst>
              <a:gd name="adj" fmla="val 50000"/>
            </a:avLst>
          </a:prstGeom>
          <a:ln w="3175" cmpd="sng">
            <a:solidFill>
              <a:srgbClr val="6D6D6D"/>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b="1" dirty="0" smtClean="0">
              <a:solidFill>
                <a:schemeClr val="tx1"/>
              </a:solidFill>
            </a:endParaRPr>
          </a:p>
        </p:txBody>
      </p:sp>
      <p:sp>
        <p:nvSpPr>
          <p:cNvPr id="98" name="Rounded Rectangle 97"/>
          <p:cNvSpPr/>
          <p:nvPr/>
        </p:nvSpPr>
        <p:spPr>
          <a:xfrm>
            <a:off x="5310960" y="5231305"/>
            <a:ext cx="1788290" cy="82118"/>
          </a:xfrm>
          <a:prstGeom prst="roundRect">
            <a:avLst>
              <a:gd name="adj" fmla="val 50000"/>
            </a:avLst>
          </a:prstGeom>
          <a:ln w="3175" cmpd="sng">
            <a:solidFill>
              <a:srgbClr val="6D6D6D"/>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b="1" dirty="0" smtClean="0">
              <a:solidFill>
                <a:schemeClr val="tx1"/>
              </a:solidFill>
            </a:endParaRPr>
          </a:p>
        </p:txBody>
      </p:sp>
      <p:sp>
        <p:nvSpPr>
          <p:cNvPr id="99" name="Rounded Rectangle 98"/>
          <p:cNvSpPr/>
          <p:nvPr/>
        </p:nvSpPr>
        <p:spPr>
          <a:xfrm>
            <a:off x="5310960" y="5632731"/>
            <a:ext cx="1788290" cy="82118"/>
          </a:xfrm>
          <a:prstGeom prst="roundRect">
            <a:avLst>
              <a:gd name="adj" fmla="val 50000"/>
            </a:avLst>
          </a:prstGeom>
          <a:ln w="3175" cmpd="sng">
            <a:solidFill>
              <a:srgbClr val="6D6D6D"/>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b="1" dirty="0" smtClean="0">
              <a:solidFill>
                <a:schemeClr val="tx1"/>
              </a:solidFill>
            </a:endParaRPr>
          </a:p>
        </p:txBody>
      </p:sp>
      <p:sp>
        <p:nvSpPr>
          <p:cNvPr id="117" name="Oval 116"/>
          <p:cNvSpPr/>
          <p:nvPr/>
        </p:nvSpPr>
        <p:spPr>
          <a:xfrm>
            <a:off x="2119037" y="3968997"/>
            <a:ext cx="204376" cy="204376"/>
          </a:xfrm>
          <a:prstGeom prst="ellipse">
            <a:avLst/>
          </a:prstGeom>
          <a:ln/>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400" b="1" dirty="0" smtClean="0">
              <a:solidFill>
                <a:schemeClr val="tx1"/>
              </a:solidFill>
            </a:endParaRPr>
          </a:p>
        </p:txBody>
      </p:sp>
      <p:sp>
        <p:nvSpPr>
          <p:cNvPr id="118" name="Oval 117"/>
          <p:cNvSpPr/>
          <p:nvPr/>
        </p:nvSpPr>
        <p:spPr>
          <a:xfrm>
            <a:off x="2301911" y="4379491"/>
            <a:ext cx="204376" cy="204376"/>
          </a:xfrm>
          <a:prstGeom prst="ellipse">
            <a:avLst/>
          </a:prstGeom>
          <a:ln/>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400" b="1" dirty="0" smtClean="0">
              <a:solidFill>
                <a:schemeClr val="tx1"/>
              </a:solidFill>
            </a:endParaRPr>
          </a:p>
        </p:txBody>
      </p:sp>
      <p:sp>
        <p:nvSpPr>
          <p:cNvPr id="119" name="Oval 118"/>
          <p:cNvSpPr/>
          <p:nvPr/>
        </p:nvSpPr>
        <p:spPr>
          <a:xfrm>
            <a:off x="2960294" y="5175045"/>
            <a:ext cx="204376" cy="204376"/>
          </a:xfrm>
          <a:prstGeom prst="ellipse">
            <a:avLst/>
          </a:prstGeom>
          <a:ln/>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400" b="1" dirty="0" smtClean="0">
              <a:solidFill>
                <a:schemeClr val="tx1"/>
              </a:solidFill>
            </a:endParaRPr>
          </a:p>
        </p:txBody>
      </p:sp>
      <p:sp>
        <p:nvSpPr>
          <p:cNvPr id="120" name="Oval 119"/>
          <p:cNvSpPr/>
          <p:nvPr/>
        </p:nvSpPr>
        <p:spPr>
          <a:xfrm>
            <a:off x="2731174" y="4772358"/>
            <a:ext cx="204376" cy="204376"/>
          </a:xfrm>
          <a:prstGeom prst="ellipse">
            <a:avLst/>
          </a:prstGeom>
          <a:ln/>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400" b="1" dirty="0" smtClean="0">
              <a:solidFill>
                <a:schemeClr val="tx1"/>
              </a:solidFill>
            </a:endParaRPr>
          </a:p>
        </p:txBody>
      </p:sp>
      <p:sp>
        <p:nvSpPr>
          <p:cNvPr id="121" name="Oval 120"/>
          <p:cNvSpPr/>
          <p:nvPr/>
        </p:nvSpPr>
        <p:spPr>
          <a:xfrm>
            <a:off x="2966351" y="5590316"/>
            <a:ext cx="204376" cy="204376"/>
          </a:xfrm>
          <a:prstGeom prst="ellipse">
            <a:avLst/>
          </a:prstGeom>
          <a:ln/>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400" b="1" dirty="0" smtClean="0">
              <a:solidFill>
                <a:schemeClr val="tx1"/>
              </a:solidFill>
            </a:endParaRPr>
          </a:p>
        </p:txBody>
      </p:sp>
      <p:sp>
        <p:nvSpPr>
          <p:cNvPr id="122" name="Oval 121"/>
          <p:cNvSpPr/>
          <p:nvPr/>
        </p:nvSpPr>
        <p:spPr>
          <a:xfrm>
            <a:off x="3790936" y="3968997"/>
            <a:ext cx="204376" cy="204376"/>
          </a:xfrm>
          <a:prstGeom prst="ellipse">
            <a:avLst/>
          </a:prstGeom>
          <a:ln/>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400" b="1" dirty="0" smtClean="0">
              <a:solidFill>
                <a:schemeClr val="tx1"/>
              </a:solidFill>
            </a:endParaRPr>
          </a:p>
        </p:txBody>
      </p:sp>
      <p:sp>
        <p:nvSpPr>
          <p:cNvPr id="123" name="Oval 122"/>
          <p:cNvSpPr/>
          <p:nvPr/>
        </p:nvSpPr>
        <p:spPr>
          <a:xfrm>
            <a:off x="3958816" y="4375466"/>
            <a:ext cx="204376" cy="204376"/>
          </a:xfrm>
          <a:prstGeom prst="ellipse">
            <a:avLst/>
          </a:prstGeom>
          <a:ln/>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400" b="1" dirty="0" smtClean="0">
              <a:solidFill>
                <a:schemeClr val="tx1"/>
              </a:solidFill>
            </a:endParaRPr>
          </a:p>
        </p:txBody>
      </p:sp>
      <p:sp>
        <p:nvSpPr>
          <p:cNvPr id="124" name="Oval 123"/>
          <p:cNvSpPr/>
          <p:nvPr/>
        </p:nvSpPr>
        <p:spPr>
          <a:xfrm>
            <a:off x="4346711" y="4768333"/>
            <a:ext cx="204376" cy="204376"/>
          </a:xfrm>
          <a:prstGeom prst="ellipse">
            <a:avLst/>
          </a:prstGeom>
          <a:ln/>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400" b="1" dirty="0" smtClean="0">
              <a:solidFill>
                <a:schemeClr val="tx1"/>
              </a:solidFill>
            </a:endParaRPr>
          </a:p>
        </p:txBody>
      </p:sp>
      <p:sp>
        <p:nvSpPr>
          <p:cNvPr id="125" name="Oval 124"/>
          <p:cNvSpPr/>
          <p:nvPr/>
        </p:nvSpPr>
        <p:spPr>
          <a:xfrm>
            <a:off x="4716323" y="5169758"/>
            <a:ext cx="204376" cy="204376"/>
          </a:xfrm>
          <a:prstGeom prst="ellipse">
            <a:avLst/>
          </a:prstGeom>
          <a:ln/>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400" b="1" dirty="0" smtClean="0">
              <a:solidFill>
                <a:schemeClr val="tx1"/>
              </a:solidFill>
            </a:endParaRPr>
          </a:p>
        </p:txBody>
      </p:sp>
      <p:sp>
        <p:nvSpPr>
          <p:cNvPr id="126" name="Oval 125"/>
          <p:cNvSpPr/>
          <p:nvPr/>
        </p:nvSpPr>
        <p:spPr>
          <a:xfrm>
            <a:off x="4697634" y="5587042"/>
            <a:ext cx="204376" cy="204376"/>
          </a:xfrm>
          <a:prstGeom prst="ellipse">
            <a:avLst/>
          </a:prstGeom>
          <a:ln/>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400" b="1" dirty="0" smtClean="0">
              <a:solidFill>
                <a:schemeClr val="tx1"/>
              </a:solidFill>
            </a:endParaRPr>
          </a:p>
        </p:txBody>
      </p:sp>
      <p:sp>
        <p:nvSpPr>
          <p:cNvPr id="127" name="Oval 126"/>
          <p:cNvSpPr/>
          <p:nvPr/>
        </p:nvSpPr>
        <p:spPr>
          <a:xfrm>
            <a:off x="5442344" y="5178317"/>
            <a:ext cx="204376" cy="204376"/>
          </a:xfrm>
          <a:prstGeom prst="ellipse">
            <a:avLst/>
          </a:prstGeom>
          <a:ln/>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400" b="1" dirty="0" smtClean="0">
              <a:solidFill>
                <a:schemeClr val="tx1"/>
              </a:solidFill>
            </a:endParaRPr>
          </a:p>
        </p:txBody>
      </p:sp>
      <p:sp>
        <p:nvSpPr>
          <p:cNvPr id="128" name="Oval 127"/>
          <p:cNvSpPr/>
          <p:nvPr/>
        </p:nvSpPr>
        <p:spPr>
          <a:xfrm>
            <a:off x="6262536" y="4773618"/>
            <a:ext cx="204376" cy="204376"/>
          </a:xfrm>
          <a:prstGeom prst="ellipse">
            <a:avLst/>
          </a:prstGeom>
          <a:ln/>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400" b="1" dirty="0" smtClean="0">
              <a:solidFill>
                <a:schemeClr val="tx1"/>
              </a:solidFill>
            </a:endParaRPr>
          </a:p>
        </p:txBody>
      </p:sp>
      <p:sp>
        <p:nvSpPr>
          <p:cNvPr id="129" name="Oval 128"/>
          <p:cNvSpPr/>
          <p:nvPr/>
        </p:nvSpPr>
        <p:spPr>
          <a:xfrm>
            <a:off x="6494865" y="4377478"/>
            <a:ext cx="204376" cy="204376"/>
          </a:xfrm>
          <a:prstGeom prst="ellipse">
            <a:avLst/>
          </a:prstGeom>
          <a:ln/>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400" b="1" dirty="0" smtClean="0">
              <a:solidFill>
                <a:schemeClr val="tx1"/>
              </a:solidFill>
            </a:endParaRPr>
          </a:p>
        </p:txBody>
      </p:sp>
      <p:sp>
        <p:nvSpPr>
          <p:cNvPr id="130" name="Oval 129"/>
          <p:cNvSpPr/>
          <p:nvPr/>
        </p:nvSpPr>
        <p:spPr>
          <a:xfrm>
            <a:off x="6735737" y="3968996"/>
            <a:ext cx="204376" cy="204376"/>
          </a:xfrm>
          <a:prstGeom prst="ellipse">
            <a:avLst/>
          </a:prstGeom>
          <a:ln/>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400" b="1" dirty="0" smtClean="0">
              <a:solidFill>
                <a:schemeClr val="tx1"/>
              </a:solidFill>
            </a:endParaRPr>
          </a:p>
        </p:txBody>
      </p:sp>
      <p:sp>
        <p:nvSpPr>
          <p:cNvPr id="131" name="Oval 130"/>
          <p:cNvSpPr/>
          <p:nvPr/>
        </p:nvSpPr>
        <p:spPr>
          <a:xfrm>
            <a:off x="6231374" y="5576470"/>
            <a:ext cx="204376" cy="204376"/>
          </a:xfrm>
          <a:prstGeom prst="ellipse">
            <a:avLst/>
          </a:prstGeom>
          <a:ln/>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400" b="1" dirty="0" smtClean="0">
              <a:solidFill>
                <a:schemeClr val="tx1"/>
              </a:solidFill>
            </a:endParaRPr>
          </a:p>
        </p:txBody>
      </p:sp>
      <p:sp>
        <p:nvSpPr>
          <p:cNvPr id="132" name="Oval 131"/>
          <p:cNvSpPr/>
          <p:nvPr/>
        </p:nvSpPr>
        <p:spPr>
          <a:xfrm>
            <a:off x="3266483" y="3625626"/>
            <a:ext cx="204376" cy="204376"/>
          </a:xfrm>
          <a:prstGeom prst="ellipse">
            <a:avLst/>
          </a:prstGeom>
          <a:ln/>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33" name="Oval 132"/>
          <p:cNvSpPr/>
          <p:nvPr/>
        </p:nvSpPr>
        <p:spPr>
          <a:xfrm>
            <a:off x="4683038" y="3625626"/>
            <a:ext cx="204376" cy="204376"/>
          </a:xfrm>
          <a:prstGeom prst="ellipse">
            <a:avLst/>
          </a:prstGeom>
          <a:ln/>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34" name="Oval 133"/>
          <p:cNvSpPr/>
          <p:nvPr/>
        </p:nvSpPr>
        <p:spPr>
          <a:xfrm>
            <a:off x="6495749" y="3625626"/>
            <a:ext cx="204376" cy="204376"/>
          </a:xfrm>
          <a:prstGeom prst="ellipse">
            <a:avLst/>
          </a:prstGeom>
          <a:ln/>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66" name="TextBox 65"/>
          <p:cNvSpPr txBox="1"/>
          <p:nvPr/>
        </p:nvSpPr>
        <p:spPr>
          <a:xfrm>
            <a:off x="8274327" y="3196801"/>
            <a:ext cx="495656" cy="307777"/>
          </a:xfrm>
          <a:prstGeom prst="rect">
            <a:avLst/>
          </a:prstGeom>
          <a:noFill/>
        </p:spPr>
        <p:txBody>
          <a:bodyPr wrap="square" rtlCol="0">
            <a:spAutoFit/>
          </a:bodyPr>
          <a:lstStyle/>
          <a:p>
            <a:pPr algn="ctr"/>
            <a:r>
              <a:rPr lang="en-US" sz="1400" b="1" dirty="0" smtClean="0">
                <a:solidFill>
                  <a:srgbClr val="003767"/>
                </a:solidFill>
              </a:rPr>
              <a:t>$$$</a:t>
            </a:r>
            <a:endParaRPr lang="en-US" sz="1400" b="1" dirty="0">
              <a:solidFill>
                <a:srgbClr val="003767"/>
              </a:solidFill>
            </a:endParaRPr>
          </a:p>
        </p:txBody>
      </p:sp>
      <p:sp>
        <p:nvSpPr>
          <p:cNvPr id="67" name="TextBox 66"/>
          <p:cNvSpPr txBox="1"/>
          <p:nvPr/>
        </p:nvSpPr>
        <p:spPr>
          <a:xfrm>
            <a:off x="7144858" y="3195377"/>
            <a:ext cx="495656" cy="307777"/>
          </a:xfrm>
          <a:prstGeom prst="rect">
            <a:avLst/>
          </a:prstGeom>
          <a:noFill/>
        </p:spPr>
        <p:txBody>
          <a:bodyPr wrap="square" rtlCol="0">
            <a:spAutoFit/>
          </a:bodyPr>
          <a:lstStyle/>
          <a:p>
            <a:pPr algn="ctr"/>
            <a:r>
              <a:rPr lang="en-US" sz="1400" b="1" dirty="0" smtClean="0">
                <a:solidFill>
                  <a:srgbClr val="003767"/>
                </a:solidFill>
              </a:rPr>
              <a:t>$</a:t>
            </a:r>
            <a:endParaRPr lang="en-US" sz="1400" b="1" dirty="0">
              <a:solidFill>
                <a:srgbClr val="003767"/>
              </a:solidFill>
            </a:endParaRPr>
          </a:p>
        </p:txBody>
      </p:sp>
      <p:sp>
        <p:nvSpPr>
          <p:cNvPr id="68" name="Rounded Rectangle 67"/>
          <p:cNvSpPr/>
          <p:nvPr/>
        </p:nvSpPr>
        <p:spPr>
          <a:xfrm>
            <a:off x="7141972" y="3671887"/>
            <a:ext cx="1605811" cy="89417"/>
          </a:xfrm>
          <a:prstGeom prst="roundRect">
            <a:avLst>
              <a:gd name="adj" fmla="val 50000"/>
            </a:avLst>
          </a:prstGeom>
          <a:ln w="3175" cmpd="sng">
            <a:solidFill>
              <a:schemeClr val="bg2">
                <a:lumMod val="75000"/>
              </a:schemeClr>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b="1" dirty="0" smtClean="0">
              <a:solidFill>
                <a:schemeClr val="tx1"/>
              </a:solidFill>
            </a:endParaRPr>
          </a:p>
        </p:txBody>
      </p:sp>
      <p:sp>
        <p:nvSpPr>
          <p:cNvPr id="76" name="Rounded Rectangle 75"/>
          <p:cNvSpPr/>
          <p:nvPr/>
        </p:nvSpPr>
        <p:spPr>
          <a:xfrm>
            <a:off x="7141972" y="4022223"/>
            <a:ext cx="1605811" cy="89417"/>
          </a:xfrm>
          <a:prstGeom prst="roundRect">
            <a:avLst>
              <a:gd name="adj" fmla="val 50000"/>
            </a:avLst>
          </a:prstGeom>
          <a:ln w="3175" cmpd="sng">
            <a:solidFill>
              <a:schemeClr val="bg2">
                <a:lumMod val="75000"/>
              </a:schemeClr>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b="1" dirty="0" smtClean="0">
              <a:solidFill>
                <a:schemeClr val="tx1"/>
              </a:solidFill>
            </a:endParaRPr>
          </a:p>
        </p:txBody>
      </p:sp>
      <p:sp>
        <p:nvSpPr>
          <p:cNvPr id="82" name="Rounded Rectangle 81"/>
          <p:cNvSpPr/>
          <p:nvPr/>
        </p:nvSpPr>
        <p:spPr>
          <a:xfrm>
            <a:off x="7141972" y="4423649"/>
            <a:ext cx="1605811" cy="89417"/>
          </a:xfrm>
          <a:prstGeom prst="roundRect">
            <a:avLst>
              <a:gd name="adj" fmla="val 50000"/>
            </a:avLst>
          </a:prstGeom>
          <a:ln w="3175" cmpd="sng">
            <a:solidFill>
              <a:schemeClr val="bg2">
                <a:lumMod val="75000"/>
              </a:schemeClr>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b="1" dirty="0" smtClean="0">
              <a:solidFill>
                <a:schemeClr val="tx1"/>
              </a:solidFill>
            </a:endParaRPr>
          </a:p>
        </p:txBody>
      </p:sp>
      <p:sp>
        <p:nvSpPr>
          <p:cNvPr id="83" name="Rounded Rectangle 82"/>
          <p:cNvSpPr/>
          <p:nvPr/>
        </p:nvSpPr>
        <p:spPr>
          <a:xfrm>
            <a:off x="7141972" y="4817777"/>
            <a:ext cx="1605811" cy="89417"/>
          </a:xfrm>
          <a:prstGeom prst="roundRect">
            <a:avLst>
              <a:gd name="adj" fmla="val 50000"/>
            </a:avLst>
          </a:prstGeom>
          <a:ln w="3175" cmpd="sng">
            <a:solidFill>
              <a:schemeClr val="bg2">
                <a:lumMod val="75000"/>
              </a:schemeClr>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b="1" dirty="0" smtClean="0">
              <a:solidFill>
                <a:schemeClr val="tx1"/>
              </a:solidFill>
            </a:endParaRPr>
          </a:p>
        </p:txBody>
      </p:sp>
      <p:sp>
        <p:nvSpPr>
          <p:cNvPr id="84" name="Rounded Rectangle 83"/>
          <p:cNvSpPr/>
          <p:nvPr/>
        </p:nvSpPr>
        <p:spPr>
          <a:xfrm>
            <a:off x="7141972" y="5219203"/>
            <a:ext cx="1605811" cy="89417"/>
          </a:xfrm>
          <a:prstGeom prst="roundRect">
            <a:avLst>
              <a:gd name="adj" fmla="val 50000"/>
            </a:avLst>
          </a:prstGeom>
          <a:ln w="3175" cmpd="sng">
            <a:solidFill>
              <a:schemeClr val="bg2">
                <a:lumMod val="75000"/>
              </a:schemeClr>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b="1" dirty="0" smtClean="0">
              <a:solidFill>
                <a:schemeClr val="tx1"/>
              </a:solidFill>
            </a:endParaRPr>
          </a:p>
        </p:txBody>
      </p:sp>
      <p:sp>
        <p:nvSpPr>
          <p:cNvPr id="85" name="Rounded Rectangle 84"/>
          <p:cNvSpPr/>
          <p:nvPr/>
        </p:nvSpPr>
        <p:spPr>
          <a:xfrm>
            <a:off x="7141972" y="5635227"/>
            <a:ext cx="1605811" cy="89417"/>
          </a:xfrm>
          <a:prstGeom prst="roundRect">
            <a:avLst>
              <a:gd name="adj" fmla="val 50000"/>
            </a:avLst>
          </a:prstGeom>
          <a:ln w="3175" cmpd="sng">
            <a:solidFill>
              <a:schemeClr val="bg2">
                <a:lumMod val="75000"/>
              </a:schemeClr>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b="1" dirty="0" smtClean="0">
              <a:solidFill>
                <a:schemeClr val="tx1"/>
              </a:solidFill>
            </a:endParaRPr>
          </a:p>
        </p:txBody>
      </p:sp>
      <p:sp>
        <p:nvSpPr>
          <p:cNvPr id="86" name="Oval 85"/>
          <p:cNvSpPr/>
          <p:nvPr/>
        </p:nvSpPr>
        <p:spPr>
          <a:xfrm>
            <a:off x="7913119" y="4375949"/>
            <a:ext cx="204376" cy="204376"/>
          </a:xfrm>
          <a:prstGeom prst="ellipse">
            <a:avLst/>
          </a:prstGeom>
          <a:ln/>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400" b="1" dirty="0" smtClean="0">
              <a:solidFill>
                <a:schemeClr val="tx1"/>
              </a:solidFill>
            </a:endParaRPr>
          </a:p>
        </p:txBody>
      </p:sp>
      <p:sp>
        <p:nvSpPr>
          <p:cNvPr id="87" name="Oval 86"/>
          <p:cNvSpPr/>
          <p:nvPr/>
        </p:nvSpPr>
        <p:spPr>
          <a:xfrm>
            <a:off x="7626807" y="4763529"/>
            <a:ext cx="204376" cy="204376"/>
          </a:xfrm>
          <a:prstGeom prst="ellipse">
            <a:avLst/>
          </a:prstGeom>
          <a:ln/>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400" b="1" dirty="0" smtClean="0">
              <a:solidFill>
                <a:schemeClr val="tx1"/>
              </a:solidFill>
            </a:endParaRPr>
          </a:p>
        </p:txBody>
      </p:sp>
      <p:sp>
        <p:nvSpPr>
          <p:cNvPr id="100" name="Oval 99"/>
          <p:cNvSpPr/>
          <p:nvPr/>
        </p:nvSpPr>
        <p:spPr>
          <a:xfrm>
            <a:off x="7274096" y="5164955"/>
            <a:ext cx="204376" cy="204376"/>
          </a:xfrm>
          <a:prstGeom prst="ellipse">
            <a:avLst/>
          </a:prstGeom>
          <a:ln/>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400" b="1" dirty="0" smtClean="0">
              <a:solidFill>
                <a:schemeClr val="tx1"/>
              </a:solidFill>
            </a:endParaRPr>
          </a:p>
        </p:txBody>
      </p:sp>
      <p:sp>
        <p:nvSpPr>
          <p:cNvPr id="101" name="Oval 100"/>
          <p:cNvSpPr/>
          <p:nvPr/>
        </p:nvSpPr>
        <p:spPr>
          <a:xfrm>
            <a:off x="8153894" y="5582239"/>
            <a:ext cx="204376" cy="204376"/>
          </a:xfrm>
          <a:prstGeom prst="ellipse">
            <a:avLst/>
          </a:prstGeom>
          <a:ln/>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400" b="1" dirty="0" smtClean="0">
              <a:solidFill>
                <a:schemeClr val="tx1"/>
              </a:solidFill>
            </a:endParaRPr>
          </a:p>
        </p:txBody>
      </p:sp>
      <p:sp>
        <p:nvSpPr>
          <p:cNvPr id="102" name="Oval 101"/>
          <p:cNvSpPr/>
          <p:nvPr/>
        </p:nvSpPr>
        <p:spPr>
          <a:xfrm>
            <a:off x="7503447" y="3620823"/>
            <a:ext cx="204376" cy="204376"/>
          </a:xfrm>
          <a:prstGeom prst="ellipse">
            <a:avLst/>
          </a:prstGeom>
          <a:ln/>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69" name="Oval 68"/>
          <p:cNvSpPr/>
          <p:nvPr/>
        </p:nvSpPr>
        <p:spPr>
          <a:xfrm>
            <a:off x="8450005" y="3969480"/>
            <a:ext cx="204376" cy="204376"/>
          </a:xfrm>
          <a:prstGeom prst="ellipse">
            <a:avLst/>
          </a:prstGeom>
          <a:ln/>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400" b="1" dirty="0" smtClean="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LL Red / Blue Components</a:t>
            </a:r>
            <a:endParaRPr lang="en-US" dirty="0"/>
          </a:p>
        </p:txBody>
      </p:sp>
      <p:pic>
        <p:nvPicPr>
          <p:cNvPr id="2051" name="Picture 3"/>
          <p:cNvPicPr>
            <a:picLocks noGrp="1" noChangeAspect="1" noChangeArrowheads="1"/>
          </p:cNvPicPr>
          <p:nvPr>
            <p:ph sz="quarter" idx="10"/>
          </p:nvPr>
        </p:nvPicPr>
        <p:blipFill>
          <a:blip r:embed="rId4" cstate="print"/>
          <a:srcRect/>
          <a:stretch>
            <a:fillRect/>
          </a:stretch>
        </p:blipFill>
        <p:spPr bwMode="auto">
          <a:xfrm>
            <a:off x="618094" y="1316038"/>
            <a:ext cx="3702525" cy="2955925"/>
          </a:xfrm>
          <a:prstGeom prst="rect">
            <a:avLst/>
          </a:prstGeom>
          <a:noFill/>
          <a:ln w="9525">
            <a:noFill/>
            <a:miter lim="800000"/>
            <a:headEnd/>
            <a:tailEnd/>
          </a:ln>
        </p:spPr>
      </p:pic>
      <p:pic>
        <p:nvPicPr>
          <p:cNvPr id="3074" name="Picture 2"/>
          <p:cNvPicPr>
            <a:picLocks noGrp="1" noChangeAspect="1" noChangeArrowheads="1"/>
          </p:cNvPicPr>
          <p:nvPr>
            <p:ph sz="quarter" idx="11"/>
          </p:nvPr>
        </p:nvPicPr>
        <p:blipFill>
          <a:blip r:embed="rId5" cstate="print"/>
          <a:srcRect/>
          <a:stretch>
            <a:fillRect/>
          </a:stretch>
        </p:blipFill>
        <p:spPr bwMode="auto">
          <a:xfrm>
            <a:off x="4607528" y="1309624"/>
            <a:ext cx="3703320" cy="2956560"/>
          </a:xfrm>
          <a:prstGeom prst="rect">
            <a:avLst/>
          </a:prstGeom>
          <a:noFill/>
          <a:ln w="9525">
            <a:noFill/>
            <a:miter lim="800000"/>
            <a:headEnd/>
            <a:tailEnd/>
          </a:ln>
        </p:spPr>
      </p:pic>
      <p:graphicFrame>
        <p:nvGraphicFramePr>
          <p:cNvPr id="5122" name="Object 2"/>
          <p:cNvGraphicFramePr>
            <a:graphicFrameLocks noChangeAspect="1"/>
          </p:cNvGraphicFramePr>
          <p:nvPr/>
        </p:nvGraphicFramePr>
        <p:xfrm>
          <a:off x="3985006" y="1562989"/>
          <a:ext cx="1003300" cy="488950"/>
        </p:xfrm>
        <a:graphic>
          <a:graphicData uri="http://schemas.openxmlformats.org/presentationml/2006/ole">
            <p:oleObj spid="_x0000_s7246" name="Visio" r:id="rId6" imgW="1003227" imgH="488761" progId="Visio.Drawing.11">
              <p:link updateAutomatic="1"/>
            </p:oleObj>
          </a:graphicData>
        </a:graphic>
      </p:graphicFrame>
      <p:graphicFrame>
        <p:nvGraphicFramePr>
          <p:cNvPr id="5123" name="Object 3"/>
          <p:cNvGraphicFramePr>
            <a:graphicFrameLocks noChangeAspect="1"/>
          </p:cNvGraphicFramePr>
          <p:nvPr/>
        </p:nvGraphicFramePr>
        <p:xfrm>
          <a:off x="3992690" y="1947037"/>
          <a:ext cx="1000125" cy="488950"/>
        </p:xfrm>
        <a:graphic>
          <a:graphicData uri="http://schemas.openxmlformats.org/presentationml/2006/ole">
            <p:oleObj spid="_x0000_s7247" name="Visio" r:id="rId6" imgW="999987" imgH="488761" progId="Visio.Drawing.11">
              <p:link updateAutomatic="1"/>
            </p:oleObj>
          </a:graphicData>
        </a:graphic>
      </p:graphicFrame>
      <p:pic>
        <p:nvPicPr>
          <p:cNvPr id="7" name="Picture 7"/>
          <p:cNvPicPr>
            <a:picLocks noChangeAspect="1" noChangeArrowheads="1"/>
          </p:cNvPicPr>
          <p:nvPr/>
        </p:nvPicPr>
        <p:blipFill>
          <a:blip r:embed="rId7" cstate="print"/>
          <a:srcRect/>
          <a:stretch>
            <a:fillRect/>
          </a:stretch>
        </p:blipFill>
        <p:spPr bwMode="auto">
          <a:xfrm>
            <a:off x="4559423" y="4358639"/>
            <a:ext cx="3814575" cy="1868043"/>
          </a:xfrm>
          <a:prstGeom prst="rect">
            <a:avLst/>
          </a:prstGeom>
          <a:noFill/>
          <a:ln w="9525">
            <a:noFill/>
            <a:miter lim="800000"/>
            <a:headEnd/>
            <a:tailEnd/>
          </a:ln>
        </p:spPr>
      </p:pic>
      <p:pic>
        <p:nvPicPr>
          <p:cNvPr id="8" name="Picture 8"/>
          <p:cNvPicPr>
            <a:picLocks noChangeAspect="1" noChangeArrowheads="1"/>
          </p:cNvPicPr>
          <p:nvPr/>
        </p:nvPicPr>
        <p:blipFill>
          <a:blip r:embed="rId8" cstate="print"/>
          <a:srcRect/>
          <a:stretch>
            <a:fillRect/>
          </a:stretch>
        </p:blipFill>
        <p:spPr bwMode="auto">
          <a:xfrm>
            <a:off x="550545" y="4352982"/>
            <a:ext cx="3814191" cy="18678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LL Red / Blue Components</a:t>
            </a:r>
            <a:endParaRPr lang="en-US" dirty="0"/>
          </a:p>
        </p:txBody>
      </p:sp>
      <p:pic>
        <p:nvPicPr>
          <p:cNvPr id="2051" name="Picture 3"/>
          <p:cNvPicPr>
            <a:picLocks noGrp="1" noChangeAspect="1" noChangeArrowheads="1"/>
          </p:cNvPicPr>
          <p:nvPr>
            <p:ph sz="quarter" idx="10"/>
          </p:nvPr>
        </p:nvPicPr>
        <p:blipFill>
          <a:blip r:embed="rId4" cstate="print"/>
          <a:srcRect/>
          <a:stretch>
            <a:fillRect/>
          </a:stretch>
        </p:blipFill>
        <p:spPr bwMode="auto">
          <a:xfrm>
            <a:off x="618094" y="1316038"/>
            <a:ext cx="3702525" cy="2955925"/>
          </a:xfrm>
          <a:prstGeom prst="rect">
            <a:avLst/>
          </a:prstGeom>
          <a:noFill/>
          <a:ln w="9525">
            <a:noFill/>
            <a:miter lim="800000"/>
            <a:headEnd/>
            <a:tailEnd/>
          </a:ln>
          <a:effectLst>
            <a:outerShdw blurRad="50800" dir="5400000" sx="107000" sy="107000" algn="ctr" rotWithShape="0">
              <a:srgbClr val="FFFF99"/>
            </a:outerShdw>
          </a:effectLst>
        </p:spPr>
      </p:pic>
      <p:pic>
        <p:nvPicPr>
          <p:cNvPr id="3074" name="Picture 2"/>
          <p:cNvPicPr>
            <a:picLocks noGrp="1" noChangeAspect="1" noChangeArrowheads="1"/>
          </p:cNvPicPr>
          <p:nvPr>
            <p:ph sz="quarter" idx="11"/>
          </p:nvPr>
        </p:nvPicPr>
        <p:blipFill>
          <a:blip r:embed="rId5" cstate="print"/>
          <a:srcRect/>
          <a:stretch>
            <a:fillRect/>
          </a:stretch>
        </p:blipFill>
        <p:spPr bwMode="auto">
          <a:xfrm>
            <a:off x="4607528" y="1309624"/>
            <a:ext cx="3703320" cy="2956560"/>
          </a:xfrm>
          <a:prstGeom prst="rect">
            <a:avLst/>
          </a:prstGeom>
          <a:noFill/>
          <a:ln w="9525">
            <a:noFill/>
            <a:miter lim="800000"/>
            <a:headEnd/>
            <a:tailEnd/>
          </a:ln>
        </p:spPr>
      </p:pic>
      <p:graphicFrame>
        <p:nvGraphicFramePr>
          <p:cNvPr id="5122" name="Object 2"/>
          <p:cNvGraphicFramePr>
            <a:graphicFrameLocks noChangeAspect="1"/>
          </p:cNvGraphicFramePr>
          <p:nvPr/>
        </p:nvGraphicFramePr>
        <p:xfrm>
          <a:off x="3985006" y="1562989"/>
          <a:ext cx="1003300" cy="488950"/>
        </p:xfrm>
        <a:graphic>
          <a:graphicData uri="http://schemas.openxmlformats.org/presentationml/2006/ole">
            <p:oleObj spid="_x0000_s23594" name="Visio" r:id="rId6" imgW="1003227" imgH="488761" progId="Visio.Drawing.11">
              <p:link updateAutomatic="1"/>
            </p:oleObj>
          </a:graphicData>
        </a:graphic>
      </p:graphicFrame>
      <p:graphicFrame>
        <p:nvGraphicFramePr>
          <p:cNvPr id="5123" name="Object 3"/>
          <p:cNvGraphicFramePr>
            <a:graphicFrameLocks noChangeAspect="1"/>
          </p:cNvGraphicFramePr>
          <p:nvPr/>
        </p:nvGraphicFramePr>
        <p:xfrm>
          <a:off x="3992690" y="1947037"/>
          <a:ext cx="1000125" cy="488950"/>
        </p:xfrm>
        <a:graphic>
          <a:graphicData uri="http://schemas.openxmlformats.org/presentationml/2006/ole">
            <p:oleObj spid="_x0000_s23595" name="Visio" r:id="rId6" imgW="999987" imgH="488761" progId="Visio.Drawing.11">
              <p:link updateAutomatic="1"/>
            </p:oleObj>
          </a:graphicData>
        </a:graphic>
      </p:graphicFrame>
      <p:pic>
        <p:nvPicPr>
          <p:cNvPr id="7" name="Picture 7"/>
          <p:cNvPicPr>
            <a:picLocks noChangeAspect="1" noChangeArrowheads="1"/>
          </p:cNvPicPr>
          <p:nvPr/>
        </p:nvPicPr>
        <p:blipFill>
          <a:blip r:embed="rId7" cstate="print"/>
          <a:srcRect/>
          <a:stretch>
            <a:fillRect/>
          </a:stretch>
        </p:blipFill>
        <p:spPr bwMode="auto">
          <a:xfrm>
            <a:off x="4559423" y="4358639"/>
            <a:ext cx="3814575" cy="1868043"/>
          </a:xfrm>
          <a:prstGeom prst="rect">
            <a:avLst/>
          </a:prstGeom>
          <a:noFill/>
          <a:ln w="9525">
            <a:noFill/>
            <a:miter lim="800000"/>
            <a:headEnd/>
            <a:tailEnd/>
          </a:ln>
        </p:spPr>
      </p:pic>
      <p:pic>
        <p:nvPicPr>
          <p:cNvPr id="8" name="Picture 8"/>
          <p:cNvPicPr>
            <a:picLocks noChangeAspect="1" noChangeArrowheads="1"/>
          </p:cNvPicPr>
          <p:nvPr/>
        </p:nvPicPr>
        <p:blipFill>
          <a:blip r:embed="rId8" cstate="print"/>
          <a:srcRect/>
          <a:stretch>
            <a:fillRect/>
          </a:stretch>
        </p:blipFill>
        <p:spPr bwMode="auto">
          <a:xfrm>
            <a:off x="550545" y="4352982"/>
            <a:ext cx="3814191" cy="18678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LL Red / Blue Components</a:t>
            </a:r>
            <a:endParaRPr lang="en-US" dirty="0"/>
          </a:p>
        </p:txBody>
      </p:sp>
      <p:pic>
        <p:nvPicPr>
          <p:cNvPr id="2051" name="Picture 3"/>
          <p:cNvPicPr>
            <a:picLocks noGrp="1" noChangeAspect="1" noChangeArrowheads="1"/>
          </p:cNvPicPr>
          <p:nvPr>
            <p:ph sz="quarter" idx="10"/>
          </p:nvPr>
        </p:nvPicPr>
        <p:blipFill>
          <a:blip r:embed="rId4" cstate="print"/>
          <a:srcRect/>
          <a:stretch>
            <a:fillRect/>
          </a:stretch>
        </p:blipFill>
        <p:spPr bwMode="auto">
          <a:xfrm>
            <a:off x="618094" y="1316038"/>
            <a:ext cx="3702525" cy="2955925"/>
          </a:xfrm>
          <a:prstGeom prst="rect">
            <a:avLst/>
          </a:prstGeom>
          <a:noFill/>
          <a:ln w="9525">
            <a:noFill/>
            <a:miter lim="800000"/>
            <a:headEnd/>
            <a:tailEnd/>
          </a:ln>
        </p:spPr>
      </p:pic>
      <p:pic>
        <p:nvPicPr>
          <p:cNvPr id="3074" name="Picture 2"/>
          <p:cNvPicPr>
            <a:picLocks noGrp="1" noChangeAspect="1" noChangeArrowheads="1"/>
          </p:cNvPicPr>
          <p:nvPr>
            <p:ph sz="quarter" idx="11"/>
          </p:nvPr>
        </p:nvPicPr>
        <p:blipFill>
          <a:blip r:embed="rId5" cstate="print"/>
          <a:srcRect/>
          <a:stretch>
            <a:fillRect/>
          </a:stretch>
        </p:blipFill>
        <p:spPr bwMode="auto">
          <a:xfrm>
            <a:off x="4607528" y="1309624"/>
            <a:ext cx="3703320" cy="2956560"/>
          </a:xfrm>
          <a:prstGeom prst="rect">
            <a:avLst/>
          </a:prstGeom>
          <a:noFill/>
          <a:ln w="9525">
            <a:noFill/>
            <a:miter lim="800000"/>
            <a:headEnd/>
            <a:tailEnd/>
          </a:ln>
          <a:effectLst>
            <a:outerShdw blurRad="50800" dir="5400000" sx="107000" sy="107000" algn="ctr" rotWithShape="0">
              <a:srgbClr val="FFFF99"/>
            </a:outerShdw>
          </a:effectLst>
        </p:spPr>
      </p:pic>
      <p:graphicFrame>
        <p:nvGraphicFramePr>
          <p:cNvPr id="5122" name="Object 2"/>
          <p:cNvGraphicFramePr>
            <a:graphicFrameLocks noChangeAspect="1"/>
          </p:cNvGraphicFramePr>
          <p:nvPr/>
        </p:nvGraphicFramePr>
        <p:xfrm>
          <a:off x="3985006" y="1562989"/>
          <a:ext cx="1003300" cy="488950"/>
        </p:xfrm>
        <a:graphic>
          <a:graphicData uri="http://schemas.openxmlformats.org/presentationml/2006/ole">
            <p:oleObj spid="_x0000_s24618" name="Visio" r:id="rId6" imgW="1003227" imgH="488761" progId="Visio.Drawing.11">
              <p:link updateAutomatic="1"/>
            </p:oleObj>
          </a:graphicData>
        </a:graphic>
      </p:graphicFrame>
      <p:graphicFrame>
        <p:nvGraphicFramePr>
          <p:cNvPr id="5123" name="Object 3"/>
          <p:cNvGraphicFramePr>
            <a:graphicFrameLocks noChangeAspect="1"/>
          </p:cNvGraphicFramePr>
          <p:nvPr/>
        </p:nvGraphicFramePr>
        <p:xfrm>
          <a:off x="3992690" y="1947037"/>
          <a:ext cx="1000125" cy="488950"/>
        </p:xfrm>
        <a:graphic>
          <a:graphicData uri="http://schemas.openxmlformats.org/presentationml/2006/ole">
            <p:oleObj spid="_x0000_s24619" name="Visio" r:id="rId6" imgW="999987" imgH="488761" progId="Visio.Drawing.11">
              <p:link updateAutomatic="1"/>
            </p:oleObj>
          </a:graphicData>
        </a:graphic>
      </p:graphicFrame>
      <p:pic>
        <p:nvPicPr>
          <p:cNvPr id="7" name="Picture 7"/>
          <p:cNvPicPr>
            <a:picLocks noChangeAspect="1" noChangeArrowheads="1"/>
          </p:cNvPicPr>
          <p:nvPr/>
        </p:nvPicPr>
        <p:blipFill>
          <a:blip r:embed="rId7" cstate="print"/>
          <a:srcRect/>
          <a:stretch>
            <a:fillRect/>
          </a:stretch>
        </p:blipFill>
        <p:spPr bwMode="auto">
          <a:xfrm>
            <a:off x="4559423" y="4358639"/>
            <a:ext cx="3814575" cy="1868043"/>
          </a:xfrm>
          <a:prstGeom prst="rect">
            <a:avLst/>
          </a:prstGeom>
          <a:noFill/>
          <a:ln w="9525">
            <a:noFill/>
            <a:miter lim="800000"/>
            <a:headEnd/>
            <a:tailEnd/>
          </a:ln>
        </p:spPr>
      </p:pic>
      <p:pic>
        <p:nvPicPr>
          <p:cNvPr id="8" name="Picture 8"/>
          <p:cNvPicPr>
            <a:picLocks noChangeAspect="1" noChangeArrowheads="1"/>
          </p:cNvPicPr>
          <p:nvPr/>
        </p:nvPicPr>
        <p:blipFill>
          <a:blip r:embed="rId8" cstate="print"/>
          <a:srcRect/>
          <a:stretch>
            <a:fillRect/>
          </a:stretch>
        </p:blipFill>
        <p:spPr bwMode="auto">
          <a:xfrm>
            <a:off x="550545" y="4352982"/>
            <a:ext cx="3814191" cy="18678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LL Red / Blue Components</a:t>
            </a:r>
            <a:endParaRPr lang="en-US" dirty="0"/>
          </a:p>
        </p:txBody>
      </p:sp>
      <p:pic>
        <p:nvPicPr>
          <p:cNvPr id="2051" name="Picture 3"/>
          <p:cNvPicPr>
            <a:picLocks noGrp="1" noChangeAspect="1" noChangeArrowheads="1"/>
          </p:cNvPicPr>
          <p:nvPr>
            <p:ph sz="quarter" idx="10"/>
          </p:nvPr>
        </p:nvPicPr>
        <p:blipFill>
          <a:blip r:embed="rId4" cstate="print"/>
          <a:srcRect/>
          <a:stretch>
            <a:fillRect/>
          </a:stretch>
        </p:blipFill>
        <p:spPr bwMode="auto">
          <a:xfrm>
            <a:off x="618094" y="1316038"/>
            <a:ext cx="3702525" cy="2955925"/>
          </a:xfrm>
          <a:prstGeom prst="rect">
            <a:avLst/>
          </a:prstGeom>
          <a:noFill/>
          <a:ln w="9525">
            <a:noFill/>
            <a:miter lim="800000"/>
            <a:headEnd/>
            <a:tailEnd/>
          </a:ln>
        </p:spPr>
      </p:pic>
      <p:pic>
        <p:nvPicPr>
          <p:cNvPr id="3074" name="Picture 2"/>
          <p:cNvPicPr>
            <a:picLocks noGrp="1" noChangeAspect="1" noChangeArrowheads="1"/>
          </p:cNvPicPr>
          <p:nvPr>
            <p:ph sz="quarter" idx="11"/>
          </p:nvPr>
        </p:nvPicPr>
        <p:blipFill>
          <a:blip r:embed="rId5" cstate="print"/>
          <a:srcRect/>
          <a:stretch>
            <a:fillRect/>
          </a:stretch>
        </p:blipFill>
        <p:spPr bwMode="auto">
          <a:xfrm>
            <a:off x="4607528" y="1309624"/>
            <a:ext cx="3703320" cy="2956560"/>
          </a:xfrm>
          <a:prstGeom prst="rect">
            <a:avLst/>
          </a:prstGeom>
          <a:noFill/>
          <a:ln w="9525">
            <a:noFill/>
            <a:miter lim="800000"/>
            <a:headEnd/>
            <a:tailEnd/>
          </a:ln>
        </p:spPr>
      </p:pic>
      <p:graphicFrame>
        <p:nvGraphicFramePr>
          <p:cNvPr id="5122" name="Object 2"/>
          <p:cNvGraphicFramePr>
            <a:graphicFrameLocks noChangeAspect="1"/>
          </p:cNvGraphicFramePr>
          <p:nvPr/>
        </p:nvGraphicFramePr>
        <p:xfrm>
          <a:off x="3985006" y="1562989"/>
          <a:ext cx="1003300" cy="488950"/>
        </p:xfrm>
        <a:graphic>
          <a:graphicData uri="http://schemas.openxmlformats.org/presentationml/2006/ole">
            <p:oleObj spid="_x0000_s25642" name="Visio" r:id="rId6" imgW="1003227" imgH="488761" progId="Visio.Drawing.11">
              <p:link updateAutomatic="1"/>
            </p:oleObj>
          </a:graphicData>
        </a:graphic>
      </p:graphicFrame>
      <p:graphicFrame>
        <p:nvGraphicFramePr>
          <p:cNvPr id="5123" name="Object 3"/>
          <p:cNvGraphicFramePr>
            <a:graphicFrameLocks noChangeAspect="1"/>
          </p:cNvGraphicFramePr>
          <p:nvPr/>
        </p:nvGraphicFramePr>
        <p:xfrm>
          <a:off x="3992690" y="1947037"/>
          <a:ext cx="1000125" cy="488950"/>
        </p:xfrm>
        <a:graphic>
          <a:graphicData uri="http://schemas.openxmlformats.org/presentationml/2006/ole">
            <p:oleObj spid="_x0000_s25643" name="Visio" r:id="rId6" imgW="999987" imgH="488761" progId="Visio.Drawing.11">
              <p:link updateAutomatic="1"/>
            </p:oleObj>
          </a:graphicData>
        </a:graphic>
      </p:graphicFrame>
      <p:pic>
        <p:nvPicPr>
          <p:cNvPr id="7" name="Picture 7"/>
          <p:cNvPicPr>
            <a:picLocks noChangeAspect="1" noChangeArrowheads="1"/>
          </p:cNvPicPr>
          <p:nvPr/>
        </p:nvPicPr>
        <p:blipFill>
          <a:blip r:embed="rId7" cstate="print"/>
          <a:srcRect/>
          <a:stretch>
            <a:fillRect/>
          </a:stretch>
        </p:blipFill>
        <p:spPr bwMode="auto">
          <a:xfrm>
            <a:off x="4559423" y="4358639"/>
            <a:ext cx="3814575" cy="1868043"/>
          </a:xfrm>
          <a:prstGeom prst="rect">
            <a:avLst/>
          </a:prstGeom>
          <a:noFill/>
          <a:ln w="9525">
            <a:noFill/>
            <a:miter lim="800000"/>
            <a:headEnd/>
            <a:tailEnd/>
          </a:ln>
          <a:effectLst>
            <a:outerShdw blurRad="50800" dir="5400000" sx="107000" sy="107000" algn="ctr" rotWithShape="0">
              <a:srgbClr val="FFFF99"/>
            </a:outerShdw>
          </a:effectLst>
        </p:spPr>
      </p:pic>
      <p:pic>
        <p:nvPicPr>
          <p:cNvPr id="8" name="Picture 8"/>
          <p:cNvPicPr>
            <a:picLocks noChangeAspect="1" noChangeArrowheads="1"/>
          </p:cNvPicPr>
          <p:nvPr/>
        </p:nvPicPr>
        <p:blipFill>
          <a:blip r:embed="rId8" cstate="print"/>
          <a:srcRect/>
          <a:stretch>
            <a:fillRect/>
          </a:stretch>
        </p:blipFill>
        <p:spPr bwMode="auto">
          <a:xfrm>
            <a:off x="550545" y="4352982"/>
            <a:ext cx="3814191" cy="18678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LL Red / Blue Components</a:t>
            </a:r>
            <a:endParaRPr lang="en-US" dirty="0"/>
          </a:p>
        </p:txBody>
      </p:sp>
      <p:pic>
        <p:nvPicPr>
          <p:cNvPr id="2051" name="Picture 3"/>
          <p:cNvPicPr>
            <a:picLocks noGrp="1" noChangeAspect="1" noChangeArrowheads="1"/>
          </p:cNvPicPr>
          <p:nvPr>
            <p:ph sz="quarter" idx="10"/>
          </p:nvPr>
        </p:nvPicPr>
        <p:blipFill>
          <a:blip r:embed="rId4" cstate="print"/>
          <a:srcRect/>
          <a:stretch>
            <a:fillRect/>
          </a:stretch>
        </p:blipFill>
        <p:spPr bwMode="auto">
          <a:xfrm>
            <a:off x="618094" y="1316038"/>
            <a:ext cx="3702525" cy="2955925"/>
          </a:xfrm>
          <a:prstGeom prst="rect">
            <a:avLst/>
          </a:prstGeom>
          <a:noFill/>
          <a:ln w="9525">
            <a:noFill/>
            <a:miter lim="800000"/>
            <a:headEnd/>
            <a:tailEnd/>
          </a:ln>
        </p:spPr>
      </p:pic>
      <p:pic>
        <p:nvPicPr>
          <p:cNvPr id="3074" name="Picture 2"/>
          <p:cNvPicPr>
            <a:picLocks noGrp="1" noChangeAspect="1" noChangeArrowheads="1"/>
          </p:cNvPicPr>
          <p:nvPr>
            <p:ph sz="quarter" idx="11"/>
          </p:nvPr>
        </p:nvPicPr>
        <p:blipFill>
          <a:blip r:embed="rId5" cstate="print"/>
          <a:srcRect/>
          <a:stretch>
            <a:fillRect/>
          </a:stretch>
        </p:blipFill>
        <p:spPr bwMode="auto">
          <a:xfrm>
            <a:off x="4607528" y="1309624"/>
            <a:ext cx="3703320" cy="2956560"/>
          </a:xfrm>
          <a:prstGeom prst="rect">
            <a:avLst/>
          </a:prstGeom>
          <a:noFill/>
          <a:ln w="9525">
            <a:noFill/>
            <a:miter lim="800000"/>
            <a:headEnd/>
            <a:tailEnd/>
          </a:ln>
        </p:spPr>
      </p:pic>
      <p:graphicFrame>
        <p:nvGraphicFramePr>
          <p:cNvPr id="5122" name="Object 2"/>
          <p:cNvGraphicFramePr>
            <a:graphicFrameLocks noChangeAspect="1"/>
          </p:cNvGraphicFramePr>
          <p:nvPr/>
        </p:nvGraphicFramePr>
        <p:xfrm>
          <a:off x="3985006" y="1562989"/>
          <a:ext cx="1003300" cy="488950"/>
        </p:xfrm>
        <a:graphic>
          <a:graphicData uri="http://schemas.openxmlformats.org/presentationml/2006/ole">
            <p:oleObj spid="_x0000_s26666" name="Visio" r:id="rId6" imgW="1003227" imgH="488761" progId="Visio.Drawing.11">
              <p:link updateAutomatic="1"/>
            </p:oleObj>
          </a:graphicData>
        </a:graphic>
      </p:graphicFrame>
      <p:graphicFrame>
        <p:nvGraphicFramePr>
          <p:cNvPr id="5123" name="Object 3"/>
          <p:cNvGraphicFramePr>
            <a:graphicFrameLocks noChangeAspect="1"/>
          </p:cNvGraphicFramePr>
          <p:nvPr/>
        </p:nvGraphicFramePr>
        <p:xfrm>
          <a:off x="3992690" y="1947037"/>
          <a:ext cx="1000125" cy="488950"/>
        </p:xfrm>
        <a:graphic>
          <a:graphicData uri="http://schemas.openxmlformats.org/presentationml/2006/ole">
            <p:oleObj spid="_x0000_s26667" name="Visio" r:id="rId6" imgW="999987" imgH="488761" progId="Visio.Drawing.11">
              <p:link updateAutomatic="1"/>
            </p:oleObj>
          </a:graphicData>
        </a:graphic>
      </p:graphicFrame>
      <p:pic>
        <p:nvPicPr>
          <p:cNvPr id="7" name="Picture 7"/>
          <p:cNvPicPr>
            <a:picLocks noChangeAspect="1" noChangeArrowheads="1"/>
          </p:cNvPicPr>
          <p:nvPr/>
        </p:nvPicPr>
        <p:blipFill>
          <a:blip r:embed="rId7" cstate="print"/>
          <a:srcRect/>
          <a:stretch>
            <a:fillRect/>
          </a:stretch>
        </p:blipFill>
        <p:spPr bwMode="auto">
          <a:xfrm>
            <a:off x="4559423" y="4358639"/>
            <a:ext cx="3814575" cy="1868043"/>
          </a:xfrm>
          <a:prstGeom prst="rect">
            <a:avLst/>
          </a:prstGeom>
          <a:noFill/>
          <a:ln w="9525">
            <a:noFill/>
            <a:miter lim="800000"/>
            <a:headEnd/>
            <a:tailEnd/>
          </a:ln>
        </p:spPr>
      </p:pic>
      <p:pic>
        <p:nvPicPr>
          <p:cNvPr id="8" name="Picture 8"/>
          <p:cNvPicPr>
            <a:picLocks noChangeAspect="1" noChangeArrowheads="1"/>
          </p:cNvPicPr>
          <p:nvPr/>
        </p:nvPicPr>
        <p:blipFill>
          <a:blip r:embed="rId8" cstate="print"/>
          <a:srcRect/>
          <a:stretch>
            <a:fillRect/>
          </a:stretch>
        </p:blipFill>
        <p:spPr bwMode="auto">
          <a:xfrm>
            <a:off x="550545" y="4352982"/>
            <a:ext cx="3814191" cy="1867855"/>
          </a:xfrm>
          <a:prstGeom prst="rect">
            <a:avLst/>
          </a:prstGeom>
          <a:noFill/>
          <a:ln w="9525">
            <a:noFill/>
            <a:miter lim="800000"/>
            <a:headEnd/>
            <a:tailEnd/>
          </a:ln>
          <a:effectLst>
            <a:outerShdw blurRad="50800" dir="5400000" sx="107000" sy="107000" algn="ctr" rotWithShape="0">
              <a:srgbClr val="FFFF99"/>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3"/>
          <p:cNvSpPr txBox="1">
            <a:spLocks/>
          </p:cNvSpPr>
          <p:nvPr/>
        </p:nvSpPr>
        <p:spPr>
          <a:xfrm>
            <a:off x="6338018" y="1289304"/>
            <a:ext cx="2521010" cy="4828032"/>
          </a:xfrm>
          <a:prstGeom prst="rect">
            <a:avLst/>
          </a:prstGeom>
          <a:ln/>
        </p:spPr>
        <p:style>
          <a:lnRef idx="1">
            <a:schemeClr val="accent2"/>
          </a:lnRef>
          <a:fillRef idx="2">
            <a:schemeClr val="accent2"/>
          </a:fillRef>
          <a:effectRef idx="1">
            <a:schemeClr val="accent2"/>
          </a:effectRef>
          <a:fontRef idx="minor">
            <a:schemeClr val="dk1"/>
          </a:fontRef>
        </p:style>
        <p:txBody>
          <a:bodyPr/>
          <a:lstStyle/>
          <a:p>
            <a:pPr marR="0" lvl="0" algn="ctr" defTabSz="914400" rtl="0" eaLnBrk="1" fontAlgn="base" latinLnBrk="0" hangingPunct="1">
              <a:lnSpc>
                <a:spcPts val="2200"/>
              </a:lnSpc>
              <a:spcBef>
                <a:spcPts val="1200"/>
              </a:spcBef>
              <a:spcAft>
                <a:spcPct val="0"/>
              </a:spcAft>
              <a:buClrTx/>
              <a:buSzPct val="100000"/>
              <a:buFont typeface="Arial"/>
              <a:buNone/>
              <a:tabLst/>
              <a:defRPr/>
            </a:pPr>
            <a:r>
              <a:rPr kumimoji="0" lang="en-US" sz="2000" b="1" i="0" strike="noStrike" kern="0" cap="none" spc="0" normalizeH="0" baseline="0" noProof="0" dirty="0" smtClean="0">
                <a:ln>
                  <a:noFill/>
                </a:ln>
                <a:solidFill>
                  <a:schemeClr val="tx1"/>
                </a:solidFill>
                <a:effectLst/>
                <a:uLnTx/>
                <a:uFillTx/>
                <a:latin typeface="Arial Black"/>
                <a:ea typeface="+mn-ea"/>
                <a:cs typeface="Arial Black"/>
              </a:rPr>
              <a:t>New Functionality</a:t>
            </a:r>
          </a:p>
          <a:p>
            <a:pPr marL="237744" marR="0" lvl="0" indent="-237744" algn="l" defTabSz="914400" rtl="0" eaLnBrk="1" fontAlgn="base" latinLnBrk="0" hangingPunct="1">
              <a:lnSpc>
                <a:spcPct val="100000"/>
              </a:lnSpc>
              <a:spcBef>
                <a:spcPts val="600"/>
              </a:spcBef>
              <a:spcAft>
                <a:spcPts val="600"/>
              </a:spcAft>
              <a:buClrTx/>
              <a:buSzPct val="100000"/>
              <a:buFont typeface="Arial"/>
              <a:buChar char="•"/>
              <a:tabLst/>
              <a:defRPr/>
            </a:pPr>
            <a:r>
              <a:rPr lang="en-US" b="1" kern="0" dirty="0" smtClean="0"/>
              <a:t>Cyber models</a:t>
            </a:r>
          </a:p>
          <a:p>
            <a:pPr lvl="1" indent="-182880">
              <a:lnSpc>
                <a:spcPct val="100000"/>
              </a:lnSpc>
              <a:spcAft>
                <a:spcPts val="600"/>
              </a:spcAft>
              <a:buFont typeface="Symbol" pitchFamily="18" charset="2"/>
              <a:buChar char="-"/>
              <a:defRPr/>
            </a:pPr>
            <a:r>
              <a:rPr lang="en-US" sz="1400" b="1" dirty="0" smtClean="0"/>
              <a:t>Software objects </a:t>
            </a:r>
            <a:br>
              <a:rPr lang="en-US" sz="1400" b="1" dirty="0" smtClean="0"/>
            </a:br>
            <a:r>
              <a:rPr lang="en-US" sz="1400" b="1" dirty="0" smtClean="0"/>
              <a:t>and methods</a:t>
            </a:r>
          </a:p>
          <a:p>
            <a:pPr lvl="1" indent="-182880">
              <a:lnSpc>
                <a:spcPct val="100000"/>
              </a:lnSpc>
              <a:spcAft>
                <a:spcPts val="600"/>
              </a:spcAft>
              <a:buFont typeface="Symbol" pitchFamily="18" charset="2"/>
              <a:buChar char="-"/>
              <a:defRPr/>
            </a:pPr>
            <a:r>
              <a:rPr lang="en-US" sz="1400" b="1" dirty="0" smtClean="0"/>
              <a:t>Attribute configuration data</a:t>
            </a:r>
          </a:p>
          <a:p>
            <a:pPr lvl="1" indent="-182880">
              <a:lnSpc>
                <a:spcPct val="100000"/>
              </a:lnSpc>
              <a:spcAft>
                <a:spcPts val="600"/>
              </a:spcAft>
              <a:buFont typeface="Symbol" pitchFamily="18" charset="2"/>
              <a:buChar char="-"/>
              <a:defRPr/>
            </a:pPr>
            <a:r>
              <a:rPr lang="en-US" sz="1400" b="1" dirty="0" smtClean="0"/>
              <a:t>Service log ingest drives initial events</a:t>
            </a:r>
          </a:p>
          <a:p>
            <a:pPr marL="237744" marR="0" lvl="0" indent="-237744" algn="l" defTabSz="914400" rtl="0" eaLnBrk="1" fontAlgn="base" latinLnBrk="0" hangingPunct="1">
              <a:lnSpc>
                <a:spcPct val="100000"/>
              </a:lnSpc>
              <a:spcBef>
                <a:spcPts val="400"/>
              </a:spcBef>
              <a:spcAft>
                <a:spcPts val="600"/>
              </a:spcAft>
              <a:buClrTx/>
              <a:buSzPct val="100000"/>
              <a:buFont typeface="Arial"/>
              <a:buChar char="•"/>
              <a:tabLst/>
              <a:defRPr/>
            </a:pPr>
            <a:r>
              <a:rPr kumimoji="0" lang="en-US" sz="1800" b="1" i="0" u="none" strike="noStrike" kern="0" cap="none" spc="0" normalizeH="0" baseline="0" noProof="0" dirty="0" smtClean="0">
                <a:ln>
                  <a:noFill/>
                </a:ln>
                <a:solidFill>
                  <a:schemeClr val="tx1"/>
                </a:solidFill>
                <a:effectLst/>
                <a:uLnTx/>
                <a:uFillTx/>
                <a:latin typeface="+mn-lt"/>
                <a:ea typeface="+mn-ea"/>
                <a:cs typeface="+mn-cs"/>
              </a:rPr>
              <a:t>Human/Machine</a:t>
            </a:r>
            <a:r>
              <a:rPr kumimoji="0" lang="en-US" sz="1800" b="1" i="0" u="none" strike="noStrike" kern="0" cap="none" spc="0" normalizeH="0" noProof="0" dirty="0" smtClean="0">
                <a:ln>
                  <a:noFill/>
                </a:ln>
                <a:solidFill>
                  <a:schemeClr val="tx1"/>
                </a:solidFill>
                <a:effectLst/>
                <a:uLnTx/>
                <a:uFillTx/>
                <a:latin typeface="+mn-lt"/>
                <a:ea typeface="+mn-ea"/>
                <a:cs typeface="+mn-cs"/>
              </a:rPr>
              <a:t> Interface (HMI)</a:t>
            </a:r>
            <a:endParaRPr kumimoji="0" lang="en-US" sz="1400" b="1" i="0" u="none" strike="noStrike" kern="0" cap="none" spc="0" normalizeH="0" baseline="0" noProof="0" dirty="0" smtClean="0">
              <a:ln>
                <a:noFill/>
              </a:ln>
              <a:solidFill>
                <a:schemeClr val="tx1"/>
              </a:solidFill>
              <a:effectLst/>
              <a:uLnTx/>
              <a:uFillTx/>
              <a:latin typeface="+mn-lt"/>
              <a:ea typeface="ＭＳ Ｐゴシック" pitchFamily="-110" charset="-128"/>
            </a:endParaRPr>
          </a:p>
          <a:p>
            <a:pPr marL="457200" indent="-182880">
              <a:spcAft>
                <a:spcPts val="600"/>
              </a:spcAft>
              <a:buSzPts val="1400"/>
              <a:buFont typeface="Symbol"/>
              <a:buChar char="-"/>
            </a:pPr>
            <a:r>
              <a:rPr lang="en-US" sz="1400" b="1" dirty="0" smtClean="0"/>
              <a:t>Unified workflow visualization</a:t>
            </a:r>
          </a:p>
          <a:p>
            <a:pPr marL="457200" indent="-182880">
              <a:spcAft>
                <a:spcPts val="600"/>
              </a:spcAft>
              <a:buSzPts val="1400"/>
              <a:buFont typeface="Symbol"/>
              <a:buChar char="-"/>
            </a:pPr>
            <a:r>
              <a:rPr lang="en-US" sz="1400" b="1" dirty="0" smtClean="0"/>
              <a:t>Evaluation tools</a:t>
            </a:r>
          </a:p>
          <a:p>
            <a:pPr marL="457200" indent="-182880">
              <a:spcAft>
                <a:spcPts val="600"/>
              </a:spcAft>
              <a:buSzPts val="1400"/>
              <a:buFont typeface="Symbol"/>
              <a:buChar char="-"/>
            </a:pPr>
            <a:r>
              <a:rPr lang="en-US" sz="1400" b="1" dirty="0" smtClean="0"/>
              <a:t>Human </a:t>
            </a:r>
            <a:r>
              <a:rPr lang="en-US" sz="1400" b="1" dirty="0" err="1" smtClean="0"/>
              <a:t>CoA</a:t>
            </a:r>
            <a:r>
              <a:rPr lang="en-US" sz="1400" b="1" dirty="0" smtClean="0"/>
              <a:t> inject</a:t>
            </a:r>
          </a:p>
          <a:p>
            <a:pPr marL="457200" indent="-182880">
              <a:spcAft>
                <a:spcPts val="600"/>
              </a:spcAft>
              <a:buSzPts val="1400"/>
              <a:buFont typeface="Symbol"/>
              <a:buChar char="-"/>
            </a:pPr>
            <a:r>
              <a:rPr lang="en-US" sz="1400" b="1" dirty="0" smtClean="0"/>
              <a:t>Instrumentation for measurement</a:t>
            </a:r>
          </a:p>
          <a:p>
            <a:pPr marL="237744" marR="0" lvl="0" indent="-237744" algn="l" defTabSz="914400" rtl="0" eaLnBrk="1" fontAlgn="base" latinLnBrk="0" hangingPunct="1">
              <a:lnSpc>
                <a:spcPts val="2200"/>
              </a:lnSpc>
              <a:spcBef>
                <a:spcPts val="1200"/>
              </a:spcBef>
              <a:spcAft>
                <a:spcPct val="0"/>
              </a:spcAft>
              <a:buClrTx/>
              <a:buSzPct val="100000"/>
              <a:buFont typeface="Arial"/>
              <a:buChar char="•"/>
              <a:tabLst/>
              <a:defRPr/>
            </a:pPr>
            <a:endParaRPr kumimoji="0" lang="en-US" sz="1600" b="1" i="0" u="none" strike="noStrike" kern="0" cap="none" spc="0" normalizeH="0" baseline="0" noProof="0" dirty="0" smtClean="0">
              <a:ln>
                <a:noFill/>
              </a:ln>
              <a:solidFill>
                <a:schemeClr val="tx1"/>
              </a:solidFill>
              <a:effectLst/>
              <a:uLnTx/>
              <a:uFillTx/>
              <a:latin typeface="+mn-lt"/>
              <a:ea typeface="+mn-ea"/>
              <a:cs typeface="+mn-cs"/>
            </a:endParaRPr>
          </a:p>
          <a:p>
            <a:pPr marL="237744" marR="0" lvl="0" indent="-237744" algn="l" defTabSz="914400" rtl="0" eaLnBrk="1" fontAlgn="base" latinLnBrk="0" hangingPunct="1">
              <a:lnSpc>
                <a:spcPts val="2200"/>
              </a:lnSpc>
              <a:spcBef>
                <a:spcPts val="1200"/>
              </a:spcBef>
              <a:spcAft>
                <a:spcPct val="0"/>
              </a:spcAft>
              <a:buClrTx/>
              <a:buSzPct val="100000"/>
              <a:buFont typeface="Arial"/>
              <a:buChar char="•"/>
              <a:tabLst/>
              <a:defRPr/>
            </a:pPr>
            <a:endParaRPr kumimoji="0" lang="en-US" sz="1600" b="1" i="0" u="none" strike="noStrike" kern="0" cap="none" spc="0" normalizeH="0" baseline="0" noProof="0" dirty="0" smtClean="0">
              <a:ln>
                <a:noFill/>
              </a:ln>
              <a:solidFill>
                <a:schemeClr val="tx1"/>
              </a:solidFill>
              <a:effectLst/>
              <a:uLnTx/>
              <a:uFillTx/>
              <a:latin typeface="+mn-lt"/>
              <a:ea typeface="+mn-ea"/>
              <a:cs typeface="+mn-cs"/>
            </a:endParaRPr>
          </a:p>
          <a:p>
            <a:pPr marL="237744" marR="0" lvl="0" indent="-237744" algn="l" defTabSz="914400" rtl="0" eaLnBrk="1" fontAlgn="base" latinLnBrk="0" hangingPunct="1">
              <a:lnSpc>
                <a:spcPts val="2200"/>
              </a:lnSpc>
              <a:spcBef>
                <a:spcPts val="1200"/>
              </a:spcBef>
              <a:spcAft>
                <a:spcPct val="0"/>
              </a:spcAft>
              <a:buClrTx/>
              <a:buSzPct val="100000"/>
              <a:buFont typeface="Arial"/>
              <a:buChar char="•"/>
              <a:tabLst/>
              <a:defRPr/>
            </a:pPr>
            <a:endParaRPr kumimoji="0" lang="en-US" sz="1600" b="1" i="0" u="none" strike="noStrike" kern="0" cap="none" spc="0" normalizeH="0" baseline="0" noProof="0" dirty="0">
              <a:ln>
                <a:noFill/>
              </a:ln>
              <a:solidFill>
                <a:schemeClr val="tx1"/>
              </a:solidFill>
              <a:effectLst/>
              <a:uLnTx/>
              <a:uFillTx/>
              <a:latin typeface="+mn-lt"/>
              <a:ea typeface="+mn-ea"/>
              <a:cs typeface="+mn-cs"/>
            </a:endParaRPr>
          </a:p>
        </p:txBody>
      </p:sp>
      <p:sp>
        <p:nvSpPr>
          <p:cNvPr id="4" name="Content Placeholder 3"/>
          <p:cNvSpPr>
            <a:spLocks noGrp="1"/>
          </p:cNvSpPr>
          <p:nvPr>
            <p:ph idx="10"/>
          </p:nvPr>
        </p:nvSpPr>
        <p:spPr>
          <a:xfrm>
            <a:off x="402662" y="1279763"/>
            <a:ext cx="2521010" cy="4828032"/>
          </a:xfrm>
          <a:ln/>
        </p:spPr>
        <p:style>
          <a:lnRef idx="1">
            <a:schemeClr val="accent1"/>
          </a:lnRef>
          <a:fillRef idx="2">
            <a:schemeClr val="accent1"/>
          </a:fillRef>
          <a:effectRef idx="1">
            <a:schemeClr val="accent1"/>
          </a:effectRef>
          <a:fontRef idx="minor">
            <a:schemeClr val="dk1"/>
          </a:fontRef>
        </p:style>
        <p:txBody>
          <a:bodyPr/>
          <a:lstStyle/>
          <a:p>
            <a:pPr marL="0" indent="0" algn="ctr">
              <a:buNone/>
            </a:pPr>
            <a:r>
              <a:rPr lang="en-US" dirty="0" smtClean="0">
                <a:latin typeface="Arial Black"/>
                <a:cs typeface="Arial Black"/>
              </a:rPr>
              <a:t>Existing Functionality</a:t>
            </a:r>
          </a:p>
          <a:p>
            <a:pPr lvl="0">
              <a:lnSpc>
                <a:spcPct val="100000"/>
              </a:lnSpc>
              <a:spcBef>
                <a:spcPts val="600"/>
              </a:spcBef>
              <a:spcAft>
                <a:spcPts val="600"/>
              </a:spcAft>
              <a:defRPr/>
            </a:pPr>
            <a:r>
              <a:rPr lang="en-US" sz="1800" dirty="0" smtClean="0"/>
              <a:t>Discrete event simulator</a:t>
            </a:r>
            <a:endParaRPr lang="en-US" sz="1800" i="1" dirty="0" smtClean="0">
              <a:solidFill>
                <a:schemeClr val="accent1">
                  <a:lumMod val="50000"/>
                </a:schemeClr>
              </a:solidFill>
            </a:endParaRPr>
          </a:p>
          <a:p>
            <a:pPr lvl="0">
              <a:lnSpc>
                <a:spcPct val="100000"/>
              </a:lnSpc>
              <a:spcBef>
                <a:spcPts val="400"/>
              </a:spcBef>
              <a:spcAft>
                <a:spcPts val="600"/>
              </a:spcAft>
              <a:defRPr/>
            </a:pPr>
            <a:r>
              <a:rPr lang="en-US" sz="1800" dirty="0" smtClean="0"/>
              <a:t>Lincoln NOMAD (java) instantiation of OASIS standard</a:t>
            </a:r>
          </a:p>
          <a:p>
            <a:pPr lvl="1">
              <a:lnSpc>
                <a:spcPct val="100000"/>
              </a:lnSpc>
              <a:spcBef>
                <a:spcPts val="0"/>
              </a:spcBef>
              <a:spcAft>
                <a:spcPts val="600"/>
              </a:spcAft>
              <a:defRPr/>
            </a:pPr>
            <a:r>
              <a:rPr lang="en-US" sz="1400" dirty="0" smtClean="0"/>
              <a:t>Timing services</a:t>
            </a:r>
          </a:p>
          <a:p>
            <a:pPr lvl="1">
              <a:lnSpc>
                <a:spcPct val="100000"/>
              </a:lnSpc>
              <a:spcBef>
                <a:spcPts val="0"/>
              </a:spcBef>
              <a:spcAft>
                <a:spcPts val="600"/>
              </a:spcAft>
              <a:defRPr/>
            </a:pPr>
            <a:r>
              <a:rPr lang="en-US" sz="1400" dirty="0" smtClean="0"/>
              <a:t>Event queuing</a:t>
            </a:r>
          </a:p>
          <a:p>
            <a:pPr lvl="1">
              <a:lnSpc>
                <a:spcPct val="100000"/>
              </a:lnSpc>
              <a:spcBef>
                <a:spcPts val="0"/>
              </a:spcBef>
              <a:spcAft>
                <a:spcPts val="600"/>
              </a:spcAft>
              <a:defRPr/>
            </a:pPr>
            <a:r>
              <a:rPr lang="en-US" sz="1400" dirty="0" smtClean="0"/>
              <a:t>Publish / subscribe events and attributes</a:t>
            </a:r>
          </a:p>
          <a:p>
            <a:pPr lvl="1">
              <a:lnSpc>
                <a:spcPct val="100000"/>
              </a:lnSpc>
              <a:spcBef>
                <a:spcPts val="0"/>
              </a:spcBef>
              <a:spcAft>
                <a:spcPts val="600"/>
              </a:spcAft>
              <a:defRPr/>
            </a:pPr>
            <a:r>
              <a:rPr lang="en-US" sz="1400" dirty="0" smtClean="0"/>
              <a:t>Communications channels</a:t>
            </a:r>
          </a:p>
          <a:p>
            <a:pPr lvl="1">
              <a:lnSpc>
                <a:spcPct val="100000"/>
              </a:lnSpc>
              <a:spcBef>
                <a:spcPts val="0"/>
              </a:spcBef>
              <a:spcAft>
                <a:spcPts val="600"/>
              </a:spcAft>
              <a:defRPr/>
            </a:pPr>
            <a:r>
              <a:rPr lang="en-US" sz="1400" dirty="0" smtClean="0"/>
              <a:t>Base class hooks </a:t>
            </a:r>
            <a:br>
              <a:rPr lang="en-US" sz="1400" dirty="0" smtClean="0"/>
            </a:br>
            <a:r>
              <a:rPr lang="en-US" sz="1400" dirty="0" smtClean="0"/>
              <a:t>for new models and visualizations</a:t>
            </a:r>
          </a:p>
          <a:p>
            <a:pPr lvl="0">
              <a:defRPr/>
            </a:pPr>
            <a:endParaRPr lang="en-US" sz="1600" dirty="0" smtClean="0"/>
          </a:p>
          <a:p>
            <a:endParaRPr lang="en-US" sz="1600" dirty="0" smtClean="0"/>
          </a:p>
          <a:p>
            <a:endParaRPr lang="en-US" sz="1600" dirty="0"/>
          </a:p>
        </p:txBody>
      </p:sp>
      <p:sp>
        <p:nvSpPr>
          <p:cNvPr id="2" name="Title 1"/>
          <p:cNvSpPr>
            <a:spLocks noGrp="1"/>
          </p:cNvSpPr>
          <p:nvPr>
            <p:ph type="title"/>
          </p:nvPr>
        </p:nvSpPr>
        <p:spPr/>
        <p:txBody>
          <a:bodyPr/>
          <a:lstStyle/>
          <a:p>
            <a:r>
              <a:rPr lang="en-US" dirty="0" smtClean="0"/>
              <a:t>Software Architecture</a:t>
            </a:r>
            <a:endParaRPr lang="en-US" sz="2000" dirty="0"/>
          </a:p>
        </p:txBody>
      </p:sp>
      <p:grpSp>
        <p:nvGrpSpPr>
          <p:cNvPr id="3" name="Group 4"/>
          <p:cNvGrpSpPr/>
          <p:nvPr/>
        </p:nvGrpSpPr>
        <p:grpSpPr>
          <a:xfrm>
            <a:off x="2774425" y="1198563"/>
            <a:ext cx="3793133" cy="4980754"/>
            <a:chOff x="2854298" y="1136582"/>
            <a:chExt cx="3793133" cy="2892673"/>
          </a:xfrm>
        </p:grpSpPr>
        <p:grpSp>
          <p:nvGrpSpPr>
            <p:cNvPr id="5" name="Group 29"/>
            <p:cNvGrpSpPr/>
            <p:nvPr/>
          </p:nvGrpSpPr>
          <p:grpSpPr>
            <a:xfrm>
              <a:off x="2854298" y="1136582"/>
              <a:ext cx="3793133" cy="2892673"/>
              <a:chOff x="2854298" y="3298720"/>
              <a:chExt cx="3793133" cy="2892673"/>
            </a:xfrm>
          </p:grpSpPr>
          <p:grpSp>
            <p:nvGrpSpPr>
              <p:cNvPr id="6" name="Group 28"/>
              <p:cNvGrpSpPr/>
              <p:nvPr/>
            </p:nvGrpSpPr>
            <p:grpSpPr>
              <a:xfrm>
                <a:off x="3273843" y="3298720"/>
                <a:ext cx="3373588" cy="2892673"/>
                <a:chOff x="3273843" y="3298720"/>
                <a:chExt cx="3373588" cy="2892673"/>
              </a:xfrm>
            </p:grpSpPr>
            <p:pic>
              <p:nvPicPr>
                <p:cNvPr id="10" name="Picture 4"/>
                <p:cNvPicPr/>
                <p:nvPr/>
              </p:nvPicPr>
              <p:blipFill>
                <a:blip r:embed="rId3" cstate="print"/>
                <a:srcRect/>
                <a:stretch>
                  <a:fillRect/>
                </a:stretch>
              </p:blipFill>
              <p:spPr bwMode="auto">
                <a:xfrm>
                  <a:off x="3273843" y="3298720"/>
                  <a:ext cx="2750917" cy="2892673"/>
                </a:xfrm>
                <a:prstGeom prst="rect">
                  <a:avLst/>
                </a:prstGeom>
                <a:noFill/>
                <a:ln w="9525">
                  <a:noFill/>
                  <a:miter lim="800000"/>
                  <a:headEnd/>
                  <a:tailEnd/>
                </a:ln>
              </p:spPr>
            </p:pic>
            <p:cxnSp>
              <p:nvCxnSpPr>
                <p:cNvPr id="13" name="Straight Connector 12"/>
                <p:cNvCxnSpPr/>
                <p:nvPr/>
              </p:nvCxnSpPr>
              <p:spPr bwMode="auto">
                <a:xfrm flipV="1">
                  <a:off x="4708710" y="4277847"/>
                  <a:ext cx="0" cy="986124"/>
                </a:xfrm>
                <a:prstGeom prst="line">
                  <a:avLst/>
                </a:prstGeom>
                <a:solidFill>
                  <a:schemeClr val="accent1"/>
                </a:solidFill>
                <a:ln w="79375" cap="flat" cmpd="sng" algn="ctr">
                  <a:solidFill>
                    <a:schemeClr val="tx1"/>
                  </a:solidFill>
                  <a:prstDash val="solid"/>
                  <a:round/>
                  <a:headEnd type="none" w="sm" len="sm"/>
                  <a:tailEnd type="none" w="sm" len="sm"/>
                </a:ln>
                <a:effectLst/>
              </p:spPr>
            </p:cxnSp>
            <p:sp>
              <p:nvSpPr>
                <p:cNvPr id="14" name="Right Brace 13"/>
                <p:cNvSpPr/>
                <p:nvPr/>
              </p:nvSpPr>
              <p:spPr bwMode="auto">
                <a:xfrm>
                  <a:off x="5919414" y="3445647"/>
                  <a:ext cx="728017" cy="829844"/>
                </a:xfrm>
                <a:prstGeom prst="rightBrace">
                  <a:avLst/>
                </a:prstGeom>
                <a:solidFill>
                  <a:schemeClr val="accent2">
                    <a:lumMod val="20000"/>
                    <a:lumOff val="80000"/>
                  </a:schemeClr>
                </a:solidFill>
                <a:ln w="57150" cap="flat" cmpd="sng" algn="ctr">
                  <a:solidFill>
                    <a:schemeClr val="tx1"/>
                  </a:solidFill>
                  <a:prstDash val="solid"/>
                  <a:round/>
                  <a:headEnd type="none" w="sm" len="sm"/>
                  <a:tailEnd type="none" w="sm" len="sm"/>
                </a:ln>
                <a:effectLst/>
              </p:spPr>
              <p:txBody>
                <a:bodyPr rtlCol="0" anchor="ctr"/>
                <a:lstStyle/>
                <a:p>
                  <a:pPr algn="ctr"/>
                  <a:endParaRPr lang="en-US"/>
                </a:p>
              </p:txBody>
            </p:sp>
            <p:cxnSp>
              <p:nvCxnSpPr>
                <p:cNvPr id="12" name="Straight Connector 11"/>
                <p:cNvCxnSpPr/>
                <p:nvPr/>
              </p:nvCxnSpPr>
              <p:spPr bwMode="auto">
                <a:xfrm flipH="1">
                  <a:off x="3426840" y="5273898"/>
                  <a:ext cx="1316055" cy="0"/>
                </a:xfrm>
                <a:prstGeom prst="line">
                  <a:avLst/>
                </a:prstGeom>
                <a:solidFill>
                  <a:schemeClr val="accent1"/>
                </a:solidFill>
                <a:ln w="76200" cap="flat" cmpd="sng" algn="ctr">
                  <a:solidFill>
                    <a:schemeClr val="tx1"/>
                  </a:solidFill>
                  <a:prstDash val="solid"/>
                  <a:round/>
                  <a:headEnd type="none" w="sm" len="sm"/>
                  <a:tailEnd type="none" w="sm" len="sm"/>
                </a:ln>
                <a:effectLst/>
              </p:spPr>
            </p:cxnSp>
          </p:grpSp>
          <p:sp>
            <p:nvSpPr>
              <p:cNvPr id="9" name="Left Brace 8"/>
              <p:cNvSpPr/>
              <p:nvPr/>
            </p:nvSpPr>
            <p:spPr bwMode="auto">
              <a:xfrm>
                <a:off x="2854298" y="5276572"/>
                <a:ext cx="572542" cy="849601"/>
              </a:xfrm>
              <a:prstGeom prst="leftBrace">
                <a:avLst>
                  <a:gd name="adj1" fmla="val 8333"/>
                  <a:gd name="adj2" fmla="val 49533"/>
                </a:avLst>
              </a:prstGeom>
              <a:solidFill>
                <a:schemeClr val="accent1">
                  <a:lumMod val="40000"/>
                  <a:lumOff val="60000"/>
                </a:schemeClr>
              </a:solidFill>
              <a:ln w="57150" cap="flat" cmpd="sng" algn="ctr">
                <a:solidFill>
                  <a:schemeClr val="tx1"/>
                </a:solidFill>
                <a:prstDash val="solid"/>
                <a:round/>
                <a:headEnd type="none" w="sm" len="sm"/>
                <a:tailEnd type="none" w="sm" len="sm"/>
              </a:ln>
              <a:effectLst/>
            </p:spPr>
            <p:txBody>
              <a:bodyPr rtlCol="0" anchor="ctr"/>
              <a:lstStyle/>
              <a:p>
                <a:pPr algn="ctr"/>
                <a:endParaRPr lang="en-US"/>
              </a:p>
            </p:txBody>
          </p:sp>
        </p:grpSp>
        <p:cxnSp>
          <p:nvCxnSpPr>
            <p:cNvPr id="7" name="Straight Connector 6"/>
            <p:cNvCxnSpPr/>
            <p:nvPr/>
          </p:nvCxnSpPr>
          <p:spPr bwMode="auto">
            <a:xfrm flipH="1">
              <a:off x="4674526" y="2115709"/>
              <a:ext cx="1256228" cy="0"/>
            </a:xfrm>
            <a:prstGeom prst="line">
              <a:avLst/>
            </a:prstGeom>
            <a:solidFill>
              <a:schemeClr val="accent1"/>
            </a:solidFill>
            <a:ln w="66675" cap="flat" cmpd="sng" algn="ctr">
              <a:solidFill>
                <a:schemeClr val="tx1"/>
              </a:solidFill>
              <a:prstDash val="solid"/>
              <a:round/>
              <a:headEnd type="none" w="sm" len="sm"/>
              <a:tailEnd type="none" w="sm" len="sm"/>
            </a:ln>
            <a:effectLst/>
          </p:spPr>
        </p:cxnSp>
      </p:grpSp>
    </p:spTree>
    <p:extLst>
      <p:ext uri="{BB962C8B-B14F-4D97-AF65-F5344CB8AC3E}">
        <p14:creationId xmlns="" xmlns:p14="http://schemas.microsoft.com/office/powerpoint/2010/main" val="13598460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p:cNvSpPr/>
          <p:nvPr/>
        </p:nvSpPr>
        <p:spPr bwMode="auto">
          <a:xfrm>
            <a:off x="3267885" y="5462607"/>
            <a:ext cx="5370853" cy="726318"/>
          </a:xfrm>
          <a:prstGeom prst="rect">
            <a:avLst/>
          </a:prstGeom>
          <a:solidFill>
            <a:schemeClr val="accent1">
              <a:lumMod val="20000"/>
              <a:lumOff val="80000"/>
            </a:schemeClr>
          </a:solidFill>
          <a:ln w="19050">
            <a:solidFill>
              <a:srgbClr val="00487E"/>
            </a:solidFill>
            <a:miter lim="800000"/>
            <a:headEnd type="none" w="sm" len="sm"/>
            <a:tailEnd type="none" w="sm" len="sm"/>
          </a:ln>
          <a:effectLst>
            <a:outerShdw blurRad="127000" algn="ctr" rotWithShape="0">
              <a:prstClr val="black">
                <a:alpha val="30000"/>
              </a:prstClr>
            </a:outerShdw>
          </a:effectLst>
        </p:spPr>
        <p:txBody>
          <a:bodyPr lIns="45720" tIns="45720" rIns="45720" bIns="45720" anchor="ctr" anchorCtr="0">
            <a:noAutofit/>
          </a:bodyPr>
          <a:lstStyle/>
          <a:p>
            <a:pPr algn="ctr"/>
            <a:endParaRPr lang="en-US" sz="1600" b="1" dirty="0"/>
          </a:p>
        </p:txBody>
      </p:sp>
      <p:sp>
        <p:nvSpPr>
          <p:cNvPr id="2" name="Title 1"/>
          <p:cNvSpPr>
            <a:spLocks noGrp="1"/>
          </p:cNvSpPr>
          <p:nvPr>
            <p:ph type="title"/>
          </p:nvPr>
        </p:nvSpPr>
        <p:spPr/>
        <p:txBody>
          <a:bodyPr/>
          <a:lstStyle/>
          <a:p>
            <a:r>
              <a:rPr lang="en-US" dirty="0" smtClean="0"/>
              <a:t>Cyber Models</a:t>
            </a:r>
          </a:p>
        </p:txBody>
      </p:sp>
      <p:sp>
        <p:nvSpPr>
          <p:cNvPr id="8" name="TextBox 7"/>
          <p:cNvSpPr txBox="1"/>
          <p:nvPr/>
        </p:nvSpPr>
        <p:spPr>
          <a:xfrm>
            <a:off x="281920" y="1147603"/>
            <a:ext cx="2846057" cy="4562787"/>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73038" indent="-173038">
              <a:spcBef>
                <a:spcPts val="1200"/>
              </a:spcBef>
              <a:buFont typeface="Arial" pitchFamily="34" charset="0"/>
              <a:buChar char="•"/>
            </a:pPr>
            <a:r>
              <a:rPr lang="en-US" b="1" dirty="0" smtClean="0"/>
              <a:t>Mission</a:t>
            </a:r>
          </a:p>
          <a:p>
            <a:pPr marL="400050" indent="-173038">
              <a:spcAft>
                <a:spcPts val="300"/>
              </a:spcAft>
              <a:buFont typeface="Symbol" pitchFamily="18" charset="2"/>
              <a:buChar char=""/>
            </a:pPr>
            <a:r>
              <a:rPr lang="en-US" sz="1200" b="1" dirty="0" smtClean="0"/>
              <a:t>Milestones </a:t>
            </a:r>
            <a:r>
              <a:rPr lang="en-US" sz="1200" b="1" dirty="0" smtClean="0">
                <a:latin typeface="Wingdings"/>
                <a:ea typeface="Wingdings"/>
                <a:cs typeface="Wingdings"/>
                <a:sym typeface="Wingdings"/>
              </a:rPr>
              <a:t></a:t>
            </a:r>
            <a:r>
              <a:rPr lang="en-US" sz="1200" b="1" dirty="0" smtClean="0"/>
              <a:t>Tasks </a:t>
            </a:r>
            <a:r>
              <a:rPr lang="en-US" sz="1200" b="1" dirty="0" smtClean="0">
                <a:latin typeface="Wingdings"/>
                <a:ea typeface="Wingdings"/>
                <a:cs typeface="Wingdings"/>
                <a:sym typeface="Wingdings"/>
              </a:rPr>
              <a:t></a:t>
            </a:r>
            <a:r>
              <a:rPr lang="en-US" sz="1200" b="1" dirty="0" smtClean="0"/>
              <a:t>Actions</a:t>
            </a:r>
          </a:p>
          <a:p>
            <a:pPr marL="400050" indent="-173038">
              <a:spcAft>
                <a:spcPts val="300"/>
              </a:spcAft>
              <a:buFont typeface="Symbol" pitchFamily="18" charset="2"/>
              <a:buChar char=""/>
            </a:pPr>
            <a:r>
              <a:rPr lang="en-US" sz="1200" b="1" dirty="0" smtClean="0"/>
              <a:t>Pre-conditions, post-conditions and probabilities</a:t>
            </a:r>
          </a:p>
          <a:p>
            <a:pPr marL="400050" indent="-173038">
              <a:spcAft>
                <a:spcPts val="300"/>
              </a:spcAft>
              <a:buFont typeface="Symbol" pitchFamily="18" charset="2"/>
              <a:buChar char=""/>
            </a:pPr>
            <a:r>
              <a:rPr lang="en-US" sz="1200" b="1" dirty="0" smtClean="0"/>
              <a:t>Dynamic response to events and attribute changes </a:t>
            </a:r>
            <a:br>
              <a:rPr lang="en-US" sz="1200" b="1" dirty="0" smtClean="0"/>
            </a:br>
            <a:r>
              <a:rPr lang="en-US" sz="1200" b="1" dirty="0" smtClean="0"/>
              <a:t>(publish / subscribe)</a:t>
            </a:r>
          </a:p>
          <a:p>
            <a:pPr marL="173038" indent="-173038">
              <a:spcBef>
                <a:spcPts val="1200"/>
              </a:spcBef>
              <a:buFont typeface="Arial" pitchFamily="34" charset="0"/>
              <a:buChar char="•"/>
            </a:pPr>
            <a:r>
              <a:rPr lang="en-US" b="1" dirty="0" smtClean="0"/>
              <a:t>Node Manager</a:t>
            </a:r>
          </a:p>
          <a:p>
            <a:pPr marL="400050" indent="-173038">
              <a:spcAft>
                <a:spcPts val="300"/>
              </a:spcAft>
              <a:buFont typeface="Symbol" pitchFamily="18" charset="2"/>
              <a:buChar char="-"/>
            </a:pPr>
            <a:r>
              <a:rPr lang="en-US" sz="1200" b="1" dirty="0" smtClean="0"/>
              <a:t>Workstations</a:t>
            </a:r>
          </a:p>
          <a:p>
            <a:pPr marL="400050" indent="-173038">
              <a:spcAft>
                <a:spcPts val="300"/>
              </a:spcAft>
              <a:buFont typeface="Symbol" pitchFamily="18" charset="2"/>
              <a:buChar char="-"/>
            </a:pPr>
            <a:r>
              <a:rPr lang="en-US" sz="1200" b="1" dirty="0" smtClean="0"/>
              <a:t>Servers</a:t>
            </a:r>
          </a:p>
          <a:p>
            <a:pPr marL="400050" indent="-173038">
              <a:spcAft>
                <a:spcPts val="300"/>
              </a:spcAft>
              <a:buFont typeface="Symbol" pitchFamily="18" charset="2"/>
              <a:buChar char="-"/>
            </a:pPr>
            <a:r>
              <a:rPr lang="en-US" sz="1200" b="1" dirty="0" smtClean="0"/>
              <a:t>Security tools to evaluate</a:t>
            </a:r>
          </a:p>
          <a:p>
            <a:pPr marL="173038" indent="-173038">
              <a:spcBef>
                <a:spcPts val="1200"/>
              </a:spcBef>
              <a:buFont typeface="Arial" pitchFamily="34" charset="0"/>
              <a:buChar char="•"/>
            </a:pPr>
            <a:r>
              <a:rPr lang="en-US" b="1" dirty="0" smtClean="0"/>
              <a:t>Network</a:t>
            </a:r>
          </a:p>
          <a:p>
            <a:pPr marL="400050" indent="-173038">
              <a:spcAft>
                <a:spcPts val="300"/>
              </a:spcAft>
              <a:buFont typeface="Symbol" pitchFamily="18" charset="2"/>
              <a:buChar char="-"/>
            </a:pPr>
            <a:r>
              <a:rPr lang="en-US" sz="1200" b="1" dirty="0" smtClean="0"/>
              <a:t>Routing abstraction</a:t>
            </a:r>
          </a:p>
          <a:p>
            <a:pPr marL="173038" indent="-173038">
              <a:spcBef>
                <a:spcPts val="1200"/>
              </a:spcBef>
              <a:buFont typeface="Arial" pitchFamily="34" charset="0"/>
              <a:buChar char="•"/>
            </a:pPr>
            <a:r>
              <a:rPr lang="en-US" b="1" dirty="0" smtClean="0"/>
              <a:t>HMI Connector</a:t>
            </a:r>
          </a:p>
          <a:p>
            <a:pPr marL="400050" indent="-173038">
              <a:spcAft>
                <a:spcPts val="300"/>
              </a:spcAft>
              <a:buFont typeface="Symbol" pitchFamily="18" charset="2"/>
              <a:buChar char="-"/>
            </a:pPr>
            <a:r>
              <a:rPr lang="en-US" sz="1200" b="1" dirty="0" smtClean="0"/>
              <a:t>Data connector to HMI</a:t>
            </a:r>
          </a:p>
          <a:p>
            <a:pPr marL="400050" indent="-173038">
              <a:spcAft>
                <a:spcPts val="300"/>
              </a:spcAft>
              <a:buFont typeface="Symbol" pitchFamily="18" charset="2"/>
              <a:buChar char="-"/>
            </a:pPr>
            <a:r>
              <a:rPr lang="en-US" sz="1200" b="1" dirty="0" smtClean="0"/>
              <a:t>Off-load HMI logic</a:t>
            </a:r>
          </a:p>
          <a:p>
            <a:pPr marL="137160">
              <a:spcBef>
                <a:spcPts val="600"/>
              </a:spcBef>
              <a:spcAft>
                <a:spcPts val="0"/>
              </a:spcAft>
              <a:buFont typeface="Symbol" pitchFamily="18" charset="2"/>
              <a:buChar char="-"/>
            </a:pPr>
            <a:endParaRPr lang="en-US" sz="1200" b="1" dirty="0" smtClean="0"/>
          </a:p>
        </p:txBody>
      </p:sp>
      <p:sp>
        <p:nvSpPr>
          <p:cNvPr id="57" name="TextBox 56"/>
          <p:cNvSpPr txBox="1"/>
          <p:nvPr/>
        </p:nvSpPr>
        <p:spPr>
          <a:xfrm>
            <a:off x="3791979" y="5462607"/>
            <a:ext cx="4939542" cy="730969"/>
          </a:xfrm>
          <a:prstGeom prst="rect">
            <a:avLst/>
          </a:prstGeom>
          <a:noFill/>
          <a:ln>
            <a:noFill/>
          </a:ln>
        </p:spPr>
        <p:txBody>
          <a:bodyPr wrap="square" rtlCol="0">
            <a:spAutoFit/>
          </a:bodyPr>
          <a:lstStyle/>
          <a:p>
            <a:r>
              <a:rPr lang="en-US" sz="1400" b="1" u="sng" dirty="0" smtClean="0"/>
              <a:t>Legend</a:t>
            </a:r>
            <a:r>
              <a:rPr lang="en-US" sz="1400" dirty="0" smtClean="0"/>
              <a:t>		       </a:t>
            </a:r>
            <a:r>
              <a:rPr lang="en-US" sz="1000" b="1" dirty="0" smtClean="0"/>
              <a:t>Network connection</a:t>
            </a:r>
            <a:endParaRPr lang="en-US" sz="1000" b="1" u="sng" dirty="0" smtClean="0"/>
          </a:p>
          <a:p>
            <a:pPr>
              <a:spcBef>
                <a:spcPts val="600"/>
              </a:spcBef>
            </a:pPr>
            <a:r>
              <a:rPr lang="en-US" sz="1000" b="1" dirty="0" smtClean="0"/>
              <a:t>        Data transfer	          Publish/Subscribe-triggered data transfer		          causing dynamic software response</a:t>
            </a:r>
          </a:p>
          <a:p>
            <a:pPr>
              <a:lnSpc>
                <a:spcPts val="90"/>
              </a:lnSpc>
            </a:pPr>
            <a:endParaRPr lang="en-US" sz="1000" b="1" dirty="0" smtClean="0"/>
          </a:p>
          <a:p>
            <a:pPr>
              <a:lnSpc>
                <a:spcPts val="50"/>
              </a:lnSpc>
            </a:pPr>
            <a:r>
              <a:rPr lang="en-US" sz="1000" b="1" dirty="0" smtClean="0"/>
              <a:t>        Event transfer	</a:t>
            </a:r>
          </a:p>
          <a:p>
            <a:pPr>
              <a:lnSpc>
                <a:spcPts val="50"/>
              </a:lnSpc>
            </a:pPr>
            <a:r>
              <a:rPr lang="en-US" sz="1000" b="1" dirty="0" smtClean="0"/>
              <a:t>	</a:t>
            </a:r>
            <a:endParaRPr lang="en-US" sz="1000" b="1" u="sng" dirty="0"/>
          </a:p>
        </p:txBody>
      </p:sp>
      <p:cxnSp>
        <p:nvCxnSpPr>
          <p:cNvPr id="58" name="Straight Arrow Connector 57"/>
          <p:cNvCxnSpPr/>
          <p:nvPr/>
        </p:nvCxnSpPr>
        <p:spPr bwMode="auto">
          <a:xfrm>
            <a:off x="3836585" y="5854390"/>
            <a:ext cx="278774" cy="0"/>
          </a:xfrm>
          <a:prstGeom prst="straightConnector1">
            <a:avLst/>
          </a:prstGeom>
          <a:solidFill>
            <a:schemeClr val="accent1"/>
          </a:solidFill>
          <a:ln w="38100" cap="flat" cmpd="dbl" algn="ctr">
            <a:solidFill>
              <a:schemeClr val="tx1"/>
            </a:solidFill>
            <a:prstDash val="solid"/>
            <a:round/>
            <a:headEnd type="none" w="sm" len="sm"/>
            <a:tailEnd type="arrow"/>
          </a:ln>
          <a:effectLst/>
        </p:spPr>
      </p:cxnSp>
      <p:cxnSp>
        <p:nvCxnSpPr>
          <p:cNvPr id="61" name="Straight Arrow Connector 60"/>
          <p:cNvCxnSpPr/>
          <p:nvPr/>
        </p:nvCxnSpPr>
        <p:spPr bwMode="auto">
          <a:xfrm>
            <a:off x="3836585" y="6088566"/>
            <a:ext cx="278774" cy="0"/>
          </a:xfrm>
          <a:prstGeom prst="straightConnector1">
            <a:avLst/>
          </a:prstGeom>
          <a:solidFill>
            <a:schemeClr val="accent1"/>
          </a:solidFill>
          <a:ln w="38100" cap="flat" cmpd="sng" algn="ctr">
            <a:solidFill>
              <a:schemeClr val="tx1"/>
            </a:solidFill>
            <a:prstDash val="solid"/>
            <a:round/>
            <a:headEnd type="none" w="sm" len="sm"/>
            <a:tailEnd type="arrow"/>
          </a:ln>
          <a:effectLst/>
        </p:spPr>
      </p:cxnSp>
      <p:cxnSp>
        <p:nvCxnSpPr>
          <p:cNvPr id="63" name="Curved Connector 62"/>
          <p:cNvCxnSpPr/>
          <p:nvPr/>
        </p:nvCxnSpPr>
        <p:spPr bwMode="auto">
          <a:xfrm>
            <a:off x="5656994" y="5861182"/>
            <a:ext cx="322816" cy="0"/>
          </a:xfrm>
          <a:prstGeom prst="straightConnector1">
            <a:avLst/>
          </a:prstGeom>
          <a:solidFill>
            <a:schemeClr val="accent1"/>
          </a:solidFill>
          <a:ln w="25400" cap="flat" cmpd="sng" algn="ctr">
            <a:solidFill>
              <a:schemeClr val="tx1"/>
            </a:solidFill>
            <a:prstDash val="sysDot"/>
            <a:round/>
            <a:headEnd type="arrow"/>
            <a:tailEnd type="arrow"/>
          </a:ln>
          <a:effectLst/>
        </p:spPr>
      </p:cxnSp>
      <p:sp>
        <p:nvSpPr>
          <p:cNvPr id="67" name="Up-Down Arrow 66"/>
          <p:cNvSpPr/>
          <p:nvPr/>
        </p:nvSpPr>
        <p:spPr bwMode="auto">
          <a:xfrm rot="5400000">
            <a:off x="5778987" y="5477659"/>
            <a:ext cx="80650" cy="307414"/>
          </a:xfrm>
          <a:prstGeom prst="upDownArrow">
            <a:avLst>
              <a:gd name="adj1" fmla="val 50000"/>
              <a:gd name="adj2" fmla="val 47699"/>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86" name="Rectangle 85"/>
          <p:cNvSpPr/>
          <p:nvPr/>
        </p:nvSpPr>
        <p:spPr bwMode="auto">
          <a:xfrm>
            <a:off x="3192038" y="1039142"/>
            <a:ext cx="5541921" cy="5243255"/>
          </a:xfrm>
          <a:prstGeom prst="rect">
            <a:avLst/>
          </a:prstGeom>
          <a:noFill/>
          <a:ln w="15875"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pic>
        <p:nvPicPr>
          <p:cNvPr id="8196" name="Picture 4"/>
          <p:cNvPicPr>
            <a:picLocks noChangeAspect="1" noChangeArrowheads="1"/>
          </p:cNvPicPr>
          <p:nvPr/>
        </p:nvPicPr>
        <p:blipFill>
          <a:blip r:embed="rId3" cstate="print"/>
          <a:srcRect/>
          <a:stretch>
            <a:fillRect/>
          </a:stretch>
        </p:blipFill>
        <p:spPr bwMode="auto">
          <a:xfrm>
            <a:off x="3456431" y="1211126"/>
            <a:ext cx="4956361" cy="4086298"/>
          </a:xfrm>
          <a:prstGeom prst="rect">
            <a:avLst/>
          </a:prstGeom>
          <a:noFill/>
          <a:ln w="9525">
            <a:noFill/>
            <a:miter lim="800000"/>
            <a:headEnd/>
            <a:tailEnd/>
          </a:ln>
        </p:spPr>
      </p:pic>
    </p:spTree>
    <p:extLst>
      <p:ext uri="{BB962C8B-B14F-4D97-AF65-F5344CB8AC3E}">
        <p14:creationId xmlns="" xmlns:p14="http://schemas.microsoft.com/office/powerpoint/2010/main" val="11701938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449263" y="1032653"/>
            <a:ext cx="8359403" cy="830997"/>
          </a:xfrm>
          <a:prstGeom prst="rect">
            <a:avLst/>
          </a:prstGeom>
          <a:solidFill>
            <a:schemeClr val="accent1">
              <a:lumMod val="20000"/>
              <a:lumOff val="80000"/>
            </a:schemeClr>
          </a:solidFill>
          <a:ln w="19050">
            <a:solidFill>
              <a:srgbClr val="00487E"/>
            </a:solidFill>
            <a:miter lim="800000"/>
            <a:headEnd type="none" w="sm" len="sm"/>
            <a:tailEnd type="none" w="sm" len="sm"/>
          </a:ln>
          <a:effectLst>
            <a:outerShdw blurRad="127000" algn="ctr" rotWithShape="0">
              <a:prstClr val="black">
                <a:alpha val="30000"/>
              </a:prstClr>
            </a:outerShdw>
          </a:effectLst>
        </p:spPr>
        <p:txBody>
          <a:bodyPr lIns="182880" tIns="45720" rIns="45720" bIns="45720" anchor="ctr" anchorCtr="0">
            <a:noAutofit/>
          </a:bodyPr>
          <a:lstStyle>
            <a:defPPr>
              <a:defRPr lang="en-US"/>
            </a:defPPr>
            <a:lvl1pPr algn="ctr">
              <a:defRPr sz="1600" b="1"/>
            </a:lvl1pPr>
          </a:lstStyle>
          <a:p>
            <a:pPr marL="169863" indent="-169863" algn="l">
              <a:buFont typeface="Arial"/>
              <a:buChar char="•"/>
            </a:pPr>
            <a:r>
              <a:rPr lang="en-US" dirty="0"/>
              <a:t>GUI represents unified work area to make decisions</a:t>
            </a:r>
          </a:p>
          <a:p>
            <a:pPr marL="169863" indent="-169863" algn="l">
              <a:buFont typeface="Arial"/>
              <a:buChar char="•"/>
            </a:pPr>
            <a:r>
              <a:rPr lang="en-US" dirty="0"/>
              <a:t>Each frame represents areas of decision-support workflow, broken out by type</a:t>
            </a:r>
          </a:p>
          <a:p>
            <a:pPr marL="169863" indent="-169863" algn="l">
              <a:buFont typeface="Arial"/>
              <a:buChar char="•"/>
            </a:pPr>
            <a:r>
              <a:rPr lang="en-US" dirty="0"/>
              <a:t>Instrumentation of human behavior collects data via multiple methods </a:t>
            </a:r>
          </a:p>
        </p:txBody>
      </p:sp>
      <p:pic>
        <p:nvPicPr>
          <p:cNvPr id="19" name="Picture 18" descr="Screen shot 2012-04-20 at 2.14.20 PM.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49263" y="2057805"/>
            <a:ext cx="5502420" cy="4044756"/>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Role-Based HMI</a:t>
            </a:r>
            <a:endParaRPr lang="en-US" dirty="0"/>
          </a:p>
        </p:txBody>
      </p:sp>
      <p:sp>
        <p:nvSpPr>
          <p:cNvPr id="3" name="TextBox 2"/>
          <p:cNvSpPr txBox="1"/>
          <p:nvPr/>
        </p:nvSpPr>
        <p:spPr>
          <a:xfrm>
            <a:off x="6151756" y="2025475"/>
            <a:ext cx="2677285" cy="4308872"/>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230188" indent="-230188">
              <a:tabLst>
                <a:tab pos="230188" algn="l"/>
              </a:tabLst>
            </a:pPr>
            <a:r>
              <a:rPr lang="en-US" sz="1400" b="1" dirty="0" smtClean="0">
                <a:latin typeface="Arial Black"/>
                <a:cs typeface="Arial Black"/>
              </a:rPr>
              <a:t>Situational Awareness</a:t>
            </a:r>
          </a:p>
          <a:p>
            <a:pPr marL="230188" indent="-230188">
              <a:tabLst>
                <a:tab pos="230188" algn="l"/>
              </a:tabLst>
            </a:pPr>
            <a:r>
              <a:rPr lang="en-US" sz="1050" b="1" u="sng" dirty="0" smtClean="0"/>
              <a:t>(Observe, Orient)</a:t>
            </a:r>
            <a:endParaRPr lang="en-US" sz="1000" b="1" u="sng" dirty="0" smtClean="0"/>
          </a:p>
          <a:p>
            <a:pPr marL="230188" indent="-230188">
              <a:buFont typeface="+mj-lt"/>
              <a:buAutoNum type="arabicPeriod"/>
              <a:tabLst>
                <a:tab pos="230188" algn="l"/>
              </a:tabLst>
            </a:pPr>
            <a:r>
              <a:rPr lang="en-US" sz="1200" b="1" dirty="0" smtClean="0"/>
              <a:t>Messages Panel</a:t>
            </a:r>
          </a:p>
          <a:p>
            <a:pPr marL="230188" indent="-230188">
              <a:buFont typeface="+mj-lt"/>
              <a:buAutoNum type="arabicPeriod"/>
              <a:tabLst>
                <a:tab pos="230188" algn="l"/>
              </a:tabLst>
            </a:pPr>
            <a:r>
              <a:rPr lang="en-US" sz="1200" b="1" dirty="0" smtClean="0"/>
              <a:t>Network Display</a:t>
            </a:r>
          </a:p>
          <a:p>
            <a:pPr marL="230188" indent="-230188">
              <a:buFont typeface="+mj-lt"/>
              <a:buAutoNum type="arabicPeriod"/>
              <a:tabLst>
                <a:tab pos="230188" algn="l"/>
              </a:tabLst>
            </a:pPr>
            <a:r>
              <a:rPr lang="en-US" sz="1200" b="1" dirty="0" smtClean="0"/>
              <a:t>Log Queries</a:t>
            </a:r>
          </a:p>
          <a:p>
            <a:pPr>
              <a:spcBef>
                <a:spcPts val="300"/>
              </a:spcBef>
              <a:tabLst>
                <a:tab pos="0" algn="l"/>
              </a:tabLst>
            </a:pPr>
            <a:r>
              <a:rPr lang="en-US" sz="1400" b="1" dirty="0" smtClean="0">
                <a:latin typeface="Arial Black"/>
                <a:cs typeface="Arial Black"/>
              </a:rPr>
              <a:t>Decision Support</a:t>
            </a:r>
          </a:p>
          <a:p>
            <a:pPr marL="230188" indent="-230188">
              <a:tabLst>
                <a:tab pos="230188" algn="l"/>
              </a:tabLst>
            </a:pPr>
            <a:r>
              <a:rPr lang="en-US" sz="1000" b="1" u="sng" dirty="0" smtClean="0"/>
              <a:t>(Orient, Decide)</a:t>
            </a:r>
          </a:p>
          <a:p>
            <a:pPr marL="230188" indent="-230188">
              <a:buFont typeface="+mj-lt"/>
              <a:buAutoNum type="arabicPeriod" startAt="4"/>
              <a:tabLst>
                <a:tab pos="230188" algn="l"/>
              </a:tabLst>
            </a:pPr>
            <a:r>
              <a:rPr lang="en-US" sz="1200" b="1" dirty="0" smtClean="0"/>
              <a:t>Mission Health Panel</a:t>
            </a:r>
          </a:p>
          <a:p>
            <a:pPr marL="230188" indent="-230188">
              <a:buFont typeface="+mj-lt"/>
              <a:buAutoNum type="arabicPeriod" startAt="4"/>
              <a:tabLst>
                <a:tab pos="230188" algn="l"/>
              </a:tabLst>
            </a:pPr>
            <a:r>
              <a:rPr lang="en-US" sz="1200" b="1" dirty="0" smtClean="0"/>
              <a:t>Threat Level</a:t>
            </a:r>
          </a:p>
          <a:p>
            <a:pPr marL="230188" indent="-230188">
              <a:buFont typeface="+mj-lt"/>
              <a:buAutoNum type="arabicPeriod" startAt="4"/>
              <a:tabLst>
                <a:tab pos="230188" algn="l"/>
              </a:tabLst>
            </a:pPr>
            <a:r>
              <a:rPr lang="en-US" sz="1200" b="1" dirty="0" smtClean="0"/>
              <a:t>Threat Context Panel</a:t>
            </a:r>
          </a:p>
          <a:p>
            <a:pPr marL="230188" indent="-230188">
              <a:buFont typeface="+mj-lt"/>
              <a:buAutoNum type="arabicPeriod" startAt="4"/>
              <a:tabLst>
                <a:tab pos="230188" algn="l"/>
              </a:tabLst>
            </a:pPr>
            <a:r>
              <a:rPr lang="en-US" sz="1200" b="1" dirty="0" smtClean="0"/>
              <a:t>Threat of Interest</a:t>
            </a:r>
          </a:p>
          <a:p>
            <a:pPr marL="230188" indent="-230188">
              <a:buFont typeface="+mj-lt"/>
              <a:buAutoNum type="arabicPeriod" startAt="4"/>
              <a:tabLst>
                <a:tab pos="230188" algn="l"/>
              </a:tabLst>
            </a:pPr>
            <a:r>
              <a:rPr lang="en-US" sz="1200" b="1" dirty="0" smtClean="0"/>
              <a:t>Suggested Courses of Action</a:t>
            </a:r>
          </a:p>
          <a:p>
            <a:pPr marL="230188" indent="-230188">
              <a:buFont typeface="+mj-lt"/>
              <a:buAutoNum type="arabicPeriod" startAt="4"/>
              <a:tabLst>
                <a:tab pos="230188" algn="l"/>
              </a:tabLst>
            </a:pPr>
            <a:r>
              <a:rPr lang="en-US" sz="1200" b="1" dirty="0" smtClean="0"/>
              <a:t>Case Management Report</a:t>
            </a:r>
          </a:p>
          <a:p>
            <a:pPr marL="230188" indent="-230188">
              <a:spcBef>
                <a:spcPts val="300"/>
              </a:spcBef>
              <a:tabLst>
                <a:tab pos="230188" algn="l"/>
              </a:tabLst>
            </a:pPr>
            <a:r>
              <a:rPr lang="en-US" sz="1400" b="1" dirty="0" smtClean="0">
                <a:latin typeface="Arial Black"/>
                <a:cs typeface="Arial Black"/>
              </a:rPr>
              <a:t>Courses of Action (</a:t>
            </a:r>
            <a:r>
              <a:rPr lang="en-US" sz="1400" b="1" dirty="0" err="1" smtClean="0">
                <a:latin typeface="Arial Black"/>
                <a:cs typeface="Arial Black"/>
              </a:rPr>
              <a:t>CoAs</a:t>
            </a:r>
            <a:r>
              <a:rPr lang="en-US" sz="1400" b="1" dirty="0" smtClean="0">
                <a:latin typeface="Arial Black"/>
                <a:cs typeface="Arial Black"/>
              </a:rPr>
              <a:t>)</a:t>
            </a:r>
          </a:p>
          <a:p>
            <a:pPr marL="230188" indent="-230188">
              <a:tabLst>
                <a:tab pos="230188" algn="l"/>
              </a:tabLst>
            </a:pPr>
            <a:r>
              <a:rPr lang="en-US" sz="1000" b="1" u="sng" dirty="0" smtClean="0"/>
              <a:t>(Decide, Act)</a:t>
            </a:r>
          </a:p>
          <a:p>
            <a:pPr marL="230188" indent="-230188">
              <a:buFont typeface="+mj-lt"/>
              <a:buAutoNum type="arabicPeriod" startAt="10"/>
              <a:tabLst>
                <a:tab pos="230188" algn="l"/>
              </a:tabLst>
            </a:pPr>
            <a:r>
              <a:rPr lang="en-US" sz="1200" b="1" dirty="0"/>
              <a:t>View </a:t>
            </a:r>
            <a:r>
              <a:rPr lang="en-US" sz="1200" b="1" dirty="0" err="1" smtClean="0"/>
              <a:t>CoA</a:t>
            </a:r>
            <a:r>
              <a:rPr lang="en-US" sz="1200" b="1" dirty="0" smtClean="0"/>
              <a:t> Costs and Benefits</a:t>
            </a:r>
          </a:p>
          <a:p>
            <a:pPr marL="230188" indent="-230188">
              <a:buFont typeface="+mj-lt"/>
              <a:buAutoNum type="arabicPeriod" startAt="10"/>
              <a:tabLst>
                <a:tab pos="230188" algn="l"/>
              </a:tabLst>
            </a:pPr>
            <a:r>
              <a:rPr lang="en-US" sz="1200" b="1" dirty="0" smtClean="0"/>
              <a:t>Act by Executing </a:t>
            </a:r>
          </a:p>
          <a:p>
            <a:pPr marL="230188" indent="-230188">
              <a:spcBef>
                <a:spcPts val="300"/>
              </a:spcBef>
              <a:tabLst>
                <a:tab pos="230188" algn="l"/>
              </a:tabLst>
            </a:pPr>
            <a:r>
              <a:rPr lang="en-US" sz="1400" b="1" dirty="0" smtClean="0">
                <a:latin typeface="Arial Black"/>
                <a:cs typeface="Arial Black"/>
              </a:rPr>
              <a:t>White Team Support</a:t>
            </a:r>
          </a:p>
          <a:p>
            <a:pPr marL="230188" indent="-230188">
              <a:buFont typeface="+mj-lt"/>
              <a:buAutoNum type="arabicPeriod" startAt="12"/>
              <a:tabLst>
                <a:tab pos="230188" algn="l"/>
              </a:tabLst>
            </a:pPr>
            <a:r>
              <a:rPr lang="en-US" sz="1200" b="1" dirty="0" smtClean="0"/>
              <a:t>Replay</a:t>
            </a:r>
          </a:p>
          <a:p>
            <a:pPr marL="230188" indent="-230188">
              <a:buFont typeface="+mj-lt"/>
              <a:buAutoNum type="arabicPeriod" startAt="12"/>
              <a:tabLst>
                <a:tab pos="230188" algn="l"/>
              </a:tabLst>
            </a:pPr>
            <a:r>
              <a:rPr lang="en-US" sz="1200" b="1" dirty="0" smtClean="0"/>
              <a:t>Pause</a:t>
            </a:r>
          </a:p>
          <a:p>
            <a:pPr marL="230188" indent="-230188">
              <a:buFont typeface="+mj-lt"/>
              <a:buAutoNum type="arabicPeriod" startAt="12"/>
              <a:tabLst>
                <a:tab pos="230188" algn="l"/>
              </a:tabLst>
            </a:pPr>
            <a:r>
              <a:rPr lang="en-US" sz="1200" b="1" dirty="0" smtClean="0"/>
              <a:t>Game/Visualization control</a:t>
            </a:r>
          </a:p>
          <a:p>
            <a:pPr marL="230188" indent="-230188">
              <a:buFont typeface="+mj-lt"/>
              <a:buAutoNum type="arabicPeriod" startAt="12"/>
              <a:tabLst>
                <a:tab pos="230188" algn="l"/>
              </a:tabLst>
            </a:pPr>
            <a:r>
              <a:rPr lang="en-US" sz="1200" b="1" dirty="0" smtClean="0"/>
              <a:t>Score</a:t>
            </a:r>
          </a:p>
        </p:txBody>
      </p:sp>
      <p:sp>
        <p:nvSpPr>
          <p:cNvPr id="4" name="Oval 3"/>
          <p:cNvSpPr/>
          <p:nvPr/>
        </p:nvSpPr>
        <p:spPr bwMode="auto">
          <a:xfrm>
            <a:off x="4587336" y="5342164"/>
            <a:ext cx="308481" cy="295525"/>
          </a:xfrm>
          <a:prstGeom prst="ellipse">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1</a:t>
            </a:r>
          </a:p>
        </p:txBody>
      </p:sp>
      <p:sp>
        <p:nvSpPr>
          <p:cNvPr id="5" name="Oval 4"/>
          <p:cNvSpPr/>
          <p:nvPr/>
        </p:nvSpPr>
        <p:spPr bwMode="auto">
          <a:xfrm>
            <a:off x="295021" y="2623646"/>
            <a:ext cx="308481" cy="295525"/>
          </a:xfrm>
          <a:prstGeom prst="ellipse">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2</a:t>
            </a:r>
          </a:p>
        </p:txBody>
      </p:sp>
      <p:sp>
        <p:nvSpPr>
          <p:cNvPr id="6" name="Oval 5"/>
          <p:cNvSpPr/>
          <p:nvPr/>
        </p:nvSpPr>
        <p:spPr bwMode="auto">
          <a:xfrm>
            <a:off x="295021" y="2919171"/>
            <a:ext cx="308481" cy="295525"/>
          </a:xfrm>
          <a:prstGeom prst="ellipse">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3</a:t>
            </a:r>
          </a:p>
        </p:txBody>
      </p:sp>
      <p:sp>
        <p:nvSpPr>
          <p:cNvPr id="7" name="Oval 6"/>
          <p:cNvSpPr/>
          <p:nvPr/>
        </p:nvSpPr>
        <p:spPr bwMode="auto">
          <a:xfrm>
            <a:off x="1760788" y="2471242"/>
            <a:ext cx="308481" cy="295525"/>
          </a:xfrm>
          <a:prstGeom prst="ellipse">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4</a:t>
            </a:r>
          </a:p>
        </p:txBody>
      </p:sp>
      <p:sp>
        <p:nvSpPr>
          <p:cNvPr id="8" name="Oval 7"/>
          <p:cNvSpPr/>
          <p:nvPr/>
        </p:nvSpPr>
        <p:spPr bwMode="auto">
          <a:xfrm>
            <a:off x="1760788" y="2813490"/>
            <a:ext cx="308481" cy="295525"/>
          </a:xfrm>
          <a:prstGeom prst="ellipse">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5</a:t>
            </a:r>
          </a:p>
        </p:txBody>
      </p:sp>
      <p:sp>
        <p:nvSpPr>
          <p:cNvPr id="9" name="Oval 8"/>
          <p:cNvSpPr/>
          <p:nvPr/>
        </p:nvSpPr>
        <p:spPr bwMode="auto">
          <a:xfrm>
            <a:off x="4278855" y="3261419"/>
            <a:ext cx="308481" cy="295525"/>
          </a:xfrm>
          <a:prstGeom prst="ellipse">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6</a:t>
            </a:r>
          </a:p>
        </p:txBody>
      </p:sp>
      <p:sp>
        <p:nvSpPr>
          <p:cNvPr id="10" name="Oval 9"/>
          <p:cNvSpPr/>
          <p:nvPr/>
        </p:nvSpPr>
        <p:spPr bwMode="auto">
          <a:xfrm>
            <a:off x="1006353" y="3409182"/>
            <a:ext cx="308481" cy="295525"/>
          </a:xfrm>
          <a:prstGeom prst="ellipse">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7</a:t>
            </a:r>
          </a:p>
        </p:txBody>
      </p:sp>
      <p:sp>
        <p:nvSpPr>
          <p:cNvPr id="11" name="Oval 10"/>
          <p:cNvSpPr/>
          <p:nvPr/>
        </p:nvSpPr>
        <p:spPr bwMode="auto">
          <a:xfrm>
            <a:off x="697872" y="5486817"/>
            <a:ext cx="308481" cy="295525"/>
          </a:xfrm>
          <a:prstGeom prst="ellipse">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8</a:t>
            </a:r>
          </a:p>
        </p:txBody>
      </p:sp>
      <p:sp>
        <p:nvSpPr>
          <p:cNvPr id="12" name="Oval 11"/>
          <p:cNvSpPr/>
          <p:nvPr/>
        </p:nvSpPr>
        <p:spPr bwMode="auto">
          <a:xfrm>
            <a:off x="5488961" y="2961252"/>
            <a:ext cx="308481" cy="295525"/>
          </a:xfrm>
          <a:prstGeom prst="ellipse">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9</a:t>
            </a:r>
          </a:p>
        </p:txBody>
      </p:sp>
      <p:sp>
        <p:nvSpPr>
          <p:cNvPr id="13" name="Oval 12"/>
          <p:cNvSpPr/>
          <p:nvPr/>
        </p:nvSpPr>
        <p:spPr bwMode="auto">
          <a:xfrm>
            <a:off x="2895389" y="3066933"/>
            <a:ext cx="308481" cy="295525"/>
          </a:xfrm>
          <a:prstGeom prst="ellipse">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11</a:t>
            </a:r>
          </a:p>
        </p:txBody>
      </p:sp>
      <p:sp>
        <p:nvSpPr>
          <p:cNvPr id="14" name="Oval 13"/>
          <p:cNvSpPr/>
          <p:nvPr/>
        </p:nvSpPr>
        <p:spPr bwMode="auto">
          <a:xfrm>
            <a:off x="3759969" y="2175717"/>
            <a:ext cx="308481" cy="295525"/>
          </a:xfrm>
          <a:prstGeom prst="ellipse">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10</a:t>
            </a:r>
          </a:p>
        </p:txBody>
      </p:sp>
      <p:sp>
        <p:nvSpPr>
          <p:cNvPr id="15" name="Oval 14"/>
          <p:cNvSpPr/>
          <p:nvPr/>
        </p:nvSpPr>
        <p:spPr bwMode="auto">
          <a:xfrm>
            <a:off x="5797442" y="5486817"/>
            <a:ext cx="308481" cy="295525"/>
          </a:xfrm>
          <a:prstGeom prst="ellipse">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15</a:t>
            </a:r>
          </a:p>
        </p:txBody>
      </p:sp>
      <p:sp>
        <p:nvSpPr>
          <p:cNvPr id="16" name="Oval 15"/>
          <p:cNvSpPr/>
          <p:nvPr/>
        </p:nvSpPr>
        <p:spPr bwMode="auto">
          <a:xfrm>
            <a:off x="4834857" y="6042754"/>
            <a:ext cx="308481" cy="295525"/>
          </a:xfrm>
          <a:prstGeom prst="ellipse">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12</a:t>
            </a:r>
          </a:p>
        </p:txBody>
      </p:sp>
      <p:sp>
        <p:nvSpPr>
          <p:cNvPr id="22" name="Oval 21"/>
          <p:cNvSpPr/>
          <p:nvPr/>
        </p:nvSpPr>
        <p:spPr bwMode="auto">
          <a:xfrm>
            <a:off x="5780040" y="6042847"/>
            <a:ext cx="308481" cy="295525"/>
          </a:xfrm>
          <a:prstGeom prst="ellipse">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14</a:t>
            </a:r>
          </a:p>
        </p:txBody>
      </p:sp>
      <p:sp>
        <p:nvSpPr>
          <p:cNvPr id="20" name="Oval 19"/>
          <p:cNvSpPr/>
          <p:nvPr/>
        </p:nvSpPr>
        <p:spPr bwMode="auto">
          <a:xfrm>
            <a:off x="5164344" y="6042847"/>
            <a:ext cx="308481" cy="295525"/>
          </a:xfrm>
          <a:prstGeom prst="ellipse">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13</a:t>
            </a:r>
          </a:p>
        </p:txBody>
      </p:sp>
    </p:spTree>
    <p:extLst>
      <p:ext uri="{BB962C8B-B14F-4D97-AF65-F5344CB8AC3E}">
        <p14:creationId xmlns="" xmlns:p14="http://schemas.microsoft.com/office/powerpoint/2010/main" val="1725033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LL Cyber Red / Blue?</a:t>
            </a:r>
            <a:endParaRPr lang="en-US" dirty="0"/>
          </a:p>
        </p:txBody>
      </p:sp>
      <p:sp>
        <p:nvSpPr>
          <p:cNvPr id="5" name="Content Placeholder 4"/>
          <p:cNvSpPr txBox="1">
            <a:spLocks/>
          </p:cNvSpPr>
          <p:nvPr/>
        </p:nvSpPr>
        <p:spPr>
          <a:xfrm>
            <a:off x="474934" y="2392165"/>
            <a:ext cx="3053733" cy="3314863"/>
          </a:xfrm>
          <a:prstGeom prst="rect">
            <a:avLst/>
          </a:prstGeom>
          <a:solidFill>
            <a:schemeClr val="accent3"/>
          </a:solidFill>
        </p:spPr>
        <p:txBody>
          <a:bodyPr/>
          <a:lstStyle/>
          <a:p>
            <a:pPr marL="233363" marR="0" lvl="0" indent="-233363" algn="l" defTabSz="914400" eaLnBrk="1" fontAlgn="auto" latinLnBrk="0" hangingPunct="1">
              <a:lnSpc>
                <a:spcPct val="100000"/>
              </a:lnSpc>
              <a:spcBef>
                <a:spcPts val="1200"/>
              </a:spcBef>
              <a:spcAft>
                <a:spcPts val="0"/>
              </a:spcAft>
              <a:buClrTx/>
              <a:buSzTx/>
              <a:buFont typeface="Arial" pitchFamily="34" charset="0"/>
              <a:buNone/>
              <a:tabLst/>
              <a:defRPr/>
            </a:pPr>
            <a:r>
              <a:rPr kumimoji="0" lang="en-US" sz="2000" i="0" strike="noStrike" kern="0" cap="none" spc="0" normalizeH="0" baseline="0" noProof="0" dirty="0" smtClean="0">
                <a:ln>
                  <a:noFill/>
                </a:ln>
                <a:solidFill>
                  <a:sysClr val="windowText" lastClr="000000"/>
                </a:solidFill>
                <a:effectLst/>
                <a:uLnTx/>
                <a:uFillTx/>
                <a:latin typeface="Arial Black"/>
                <a:cs typeface="Arial Black"/>
              </a:rPr>
              <a:t>Cyber Challenges</a:t>
            </a:r>
          </a:p>
          <a:p>
            <a:pPr marL="228600" marR="0" lvl="0" indent="-228600" algn="l" defTabSz="914400" eaLnBrk="1" fontAlgn="auto" latinLnBrk="0" hangingPunct="1">
              <a:lnSpc>
                <a:spcPct val="100000"/>
              </a:lnSpc>
              <a:spcBef>
                <a:spcPts val="1200"/>
              </a:spcBef>
              <a:spcAft>
                <a:spcPts val="0"/>
              </a:spcAft>
              <a:buClrTx/>
              <a:buSzTx/>
              <a:buFont typeface="Arial"/>
              <a:buChar char="•"/>
              <a:tabLst/>
              <a:defRPr/>
            </a:pPr>
            <a:r>
              <a:rPr kumimoji="0" lang="en-US" sz="18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Threats evolve rapidly</a:t>
            </a:r>
          </a:p>
          <a:p>
            <a:pPr marL="228600" marR="0" lvl="0" indent="-228600" algn="l" defTabSz="914400" eaLnBrk="1" fontAlgn="auto" latinLnBrk="0" hangingPunct="1">
              <a:lnSpc>
                <a:spcPct val="100000"/>
              </a:lnSpc>
              <a:spcBef>
                <a:spcPts val="1800"/>
              </a:spcBef>
              <a:spcAft>
                <a:spcPts val="0"/>
              </a:spcAft>
              <a:buClrTx/>
              <a:buSzTx/>
              <a:buFont typeface="Arial" pitchFamily="34" charset="0"/>
              <a:buChar char="•"/>
              <a:tabLst/>
              <a:defRPr/>
            </a:pPr>
            <a:r>
              <a:rPr kumimoji="0" lang="en-US" sz="18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Large amounts of data</a:t>
            </a:r>
          </a:p>
          <a:p>
            <a:pPr marL="228600" marR="0" lvl="0" indent="-228600" algn="l" defTabSz="914400" eaLnBrk="1" fontAlgn="auto" latinLnBrk="0" hangingPunct="1">
              <a:lnSpc>
                <a:spcPct val="100000"/>
              </a:lnSpc>
              <a:spcBef>
                <a:spcPts val="1800"/>
              </a:spcBef>
              <a:spcAft>
                <a:spcPts val="0"/>
              </a:spcAft>
              <a:buClrTx/>
              <a:buSzTx/>
              <a:buFont typeface="Arial" pitchFamily="34" charset="0"/>
              <a:buChar char="•"/>
              <a:tabLst/>
              <a:defRPr/>
            </a:pPr>
            <a:r>
              <a:rPr kumimoji="0" lang="en-US" sz="18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Need to balance mission and security</a:t>
            </a:r>
          </a:p>
          <a:p>
            <a:pPr marL="228600" marR="0" lvl="0" indent="-228600" algn="l" defTabSz="914400" eaLnBrk="1" fontAlgn="auto" latinLnBrk="0" hangingPunct="1">
              <a:lnSpc>
                <a:spcPct val="100000"/>
              </a:lnSpc>
              <a:spcBef>
                <a:spcPts val="1800"/>
              </a:spcBef>
              <a:spcAft>
                <a:spcPts val="0"/>
              </a:spcAft>
              <a:buClrTx/>
              <a:buSzTx/>
              <a:buFont typeface="Arial" pitchFamily="34" charset="0"/>
              <a:buChar char="•"/>
              <a:tabLst/>
              <a:defRPr/>
            </a:pPr>
            <a:r>
              <a:rPr lang="en-US" b="1" kern="0" dirty="0" smtClean="0">
                <a:solidFill>
                  <a:sysClr val="windowText" lastClr="000000"/>
                </a:solidFill>
                <a:latin typeface="Arial" pitchFamily="34" charset="0"/>
                <a:cs typeface="Arial" pitchFamily="34" charset="0"/>
              </a:rPr>
              <a:t>Incident Commander m</a:t>
            </a:r>
            <a:r>
              <a:rPr kumimoji="0" lang="en-US" sz="1800" b="1" i="0" u="none" strike="noStrike" kern="0" cap="none" spc="0" normalizeH="0" baseline="0" noProof="0" dirty="0" err="1" smtClean="0">
                <a:ln>
                  <a:noFill/>
                </a:ln>
                <a:solidFill>
                  <a:sysClr val="windowText" lastClr="000000"/>
                </a:solidFill>
                <a:effectLst/>
                <a:uLnTx/>
                <a:uFillTx/>
                <a:latin typeface="Arial" pitchFamily="34" charset="0"/>
                <a:cs typeface="Arial" pitchFamily="34" charset="0"/>
              </a:rPr>
              <a:t>ust</a:t>
            </a:r>
            <a:r>
              <a:rPr lang="en-US" b="1" kern="0" dirty="0" smtClean="0">
                <a:solidFill>
                  <a:sysClr val="windowText" lastClr="000000"/>
                </a:solidFill>
                <a:latin typeface="Arial" pitchFamily="34" charset="0"/>
                <a:cs typeface="Arial" pitchFamily="34" charset="0"/>
              </a:rPr>
              <a:t> </a:t>
            </a:r>
            <a:r>
              <a:rPr kumimoji="0" lang="en-US" sz="18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synthesize and </a:t>
            </a:r>
            <a:br>
              <a:rPr kumimoji="0" lang="en-US" sz="18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br>
            <a:r>
              <a:rPr kumimoji="0" lang="en-US" sz="18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act quickly</a:t>
            </a:r>
          </a:p>
          <a:p>
            <a:pPr marL="285750" marR="0" lvl="0" indent="-285750" algn="l" defTabSz="914400" eaLnBrk="1" fontAlgn="auto" latinLnBrk="0" hangingPunct="1">
              <a:lnSpc>
                <a:spcPct val="100000"/>
              </a:lnSpc>
              <a:spcBef>
                <a:spcPts val="1800"/>
              </a:spcBef>
              <a:spcAft>
                <a:spcPts val="0"/>
              </a:spcAft>
              <a:buClrTx/>
              <a:buSzTx/>
              <a:buFont typeface="Arial"/>
              <a:buChar char="•"/>
              <a:tabLst/>
              <a:defRPr/>
            </a:pPr>
            <a:endParaRPr kumimoji="0" lang="en-US" sz="1800" b="1" i="0" u="none" strike="noStrike" kern="0" cap="none" spc="0" normalizeH="0" baseline="0" noProof="0" dirty="0" smtClean="0">
              <a:ln>
                <a:noFill/>
              </a:ln>
              <a:solidFill>
                <a:schemeClr val="accent1">
                  <a:lumMod val="50000"/>
                </a:schemeClr>
              </a:solidFill>
              <a:effectLst/>
              <a:uLnTx/>
              <a:uFillTx/>
              <a:latin typeface="Arial" pitchFamily="34" charset="0"/>
              <a:cs typeface="Arial" pitchFamily="34" charset="0"/>
            </a:endParaRPr>
          </a:p>
          <a:p>
            <a:pPr marL="233363" marR="0" lvl="0" indent="-233363" algn="l" defTabSz="914400" eaLnBrk="1" fontAlgn="auto" latinLnBrk="0" hangingPunct="1">
              <a:lnSpc>
                <a:spcPct val="100000"/>
              </a:lnSpc>
              <a:spcBef>
                <a:spcPts val="1800"/>
              </a:spcBef>
              <a:spcAft>
                <a:spcPts val="0"/>
              </a:spcAft>
              <a:buClrTx/>
              <a:buSzTx/>
              <a:buFont typeface="Arial" pitchFamily="34" charset="0"/>
              <a:buChar char="•"/>
              <a:tabLst/>
              <a:defRPr/>
            </a:pPr>
            <a:endParaRPr kumimoji="0" lang="en-US" sz="2000" b="1" i="0" u="none" strike="noStrike" kern="0" cap="none" spc="0" normalizeH="0" baseline="0" noProof="0" dirty="0" smtClean="0">
              <a:ln>
                <a:noFill/>
              </a:ln>
              <a:solidFill>
                <a:schemeClr val="accent1">
                  <a:lumMod val="50000"/>
                </a:schemeClr>
              </a:solidFill>
              <a:effectLst/>
              <a:uLnTx/>
              <a:uFillTx/>
              <a:latin typeface="Arial" pitchFamily="34" charset="0"/>
              <a:cs typeface="Arial" pitchFamily="34" charset="0"/>
            </a:endParaRPr>
          </a:p>
          <a:p>
            <a:pPr marL="233363" marR="0" lvl="0" indent="-233363" algn="l" defTabSz="914400" eaLnBrk="1" fontAlgn="auto" latinLnBrk="0" hangingPunct="1">
              <a:lnSpc>
                <a:spcPct val="100000"/>
              </a:lnSpc>
              <a:spcBef>
                <a:spcPts val="1200"/>
              </a:spcBef>
              <a:spcAft>
                <a:spcPts val="0"/>
              </a:spcAft>
              <a:buClrTx/>
              <a:buSzTx/>
              <a:buFont typeface="Arial" pitchFamily="34" charset="0"/>
              <a:buNone/>
              <a:tabLst/>
              <a:defRPr/>
            </a:pPr>
            <a:endParaRPr kumimoji="0" lang="en-US" sz="2000" b="1" i="0" u="none" strike="noStrike" kern="0" cap="none" spc="0" normalizeH="0" baseline="0" noProof="0" dirty="0" smtClean="0">
              <a:ln>
                <a:noFill/>
              </a:ln>
              <a:solidFill>
                <a:schemeClr val="accent1">
                  <a:lumMod val="50000"/>
                </a:schemeClr>
              </a:solidFill>
              <a:effectLst/>
              <a:uLnTx/>
              <a:uFillTx/>
              <a:latin typeface="Arial" pitchFamily="34" charset="0"/>
              <a:cs typeface="Arial" pitchFamily="34" charset="0"/>
            </a:endParaRPr>
          </a:p>
          <a:p>
            <a:pPr marL="233363" marR="0" lvl="0" indent="-233363" algn="l" defTabSz="914400" eaLnBrk="1" fontAlgn="auto" latinLnBrk="0" hangingPunct="1">
              <a:lnSpc>
                <a:spcPct val="100000"/>
              </a:lnSpc>
              <a:spcBef>
                <a:spcPts val="3000"/>
              </a:spcBef>
              <a:spcAft>
                <a:spcPts val="0"/>
              </a:spcAft>
              <a:buClrTx/>
              <a:buSzTx/>
              <a:buFont typeface="Arial" pitchFamily="34" charset="0"/>
              <a:buChar char="•"/>
              <a:tabLst/>
              <a:defRPr/>
            </a:pPr>
            <a:endParaRPr kumimoji="0" lang="en-US" sz="20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a:p>
            <a:pPr marL="233363" marR="0" lvl="0" indent="-233363" algn="l" defTabSz="914400" eaLnBrk="1" fontAlgn="auto" latinLnBrk="0" hangingPunct="1">
              <a:lnSpc>
                <a:spcPct val="100000"/>
              </a:lnSpc>
              <a:spcBef>
                <a:spcPts val="1200"/>
              </a:spcBef>
              <a:spcAft>
                <a:spcPts val="0"/>
              </a:spcAft>
              <a:buClrTx/>
              <a:buSzTx/>
              <a:buFont typeface="Arial" pitchFamily="34" charset="0"/>
              <a:buNone/>
              <a:tabLst/>
              <a:defRPr/>
            </a:pPr>
            <a:endParaRPr kumimoji="0" lang="en-US" sz="2000" b="1" i="0" u="none" strike="noStrike" kern="0" cap="none" spc="0" normalizeH="0" baseline="0" noProof="0" dirty="0" smtClean="0">
              <a:ln>
                <a:noFill/>
              </a:ln>
              <a:solidFill>
                <a:schemeClr val="accent1">
                  <a:lumMod val="50000"/>
                </a:schemeClr>
              </a:solidFill>
              <a:effectLst/>
              <a:uLnTx/>
              <a:uFillTx/>
              <a:latin typeface="Arial" pitchFamily="34" charset="0"/>
              <a:cs typeface="Arial" pitchFamily="34" charset="0"/>
            </a:endParaRPr>
          </a:p>
        </p:txBody>
      </p:sp>
      <p:pic>
        <p:nvPicPr>
          <p:cNvPr id="2" name="Picture 1" descr="080429-f-2907c-222.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860184" y="2392165"/>
            <a:ext cx="5007751" cy="3027413"/>
          </a:xfrm>
          <a:prstGeom prst="rect">
            <a:avLst/>
          </a:prstGeom>
        </p:spPr>
      </p:pic>
      <p:sp>
        <p:nvSpPr>
          <p:cNvPr id="6" name="AutoShape 120"/>
          <p:cNvSpPr>
            <a:spLocks noChangeArrowheads="1"/>
          </p:cNvSpPr>
          <p:nvPr/>
        </p:nvSpPr>
        <p:spPr bwMode="auto">
          <a:xfrm>
            <a:off x="228600" y="1343309"/>
            <a:ext cx="8758692" cy="765279"/>
          </a:xfrm>
          <a:prstGeom prst="roundRect">
            <a:avLst>
              <a:gd name="adj" fmla="val 16667"/>
            </a:avLst>
          </a:prstGeom>
          <a:solidFill>
            <a:schemeClr val="accent1">
              <a:lumMod val="20000"/>
              <a:lumOff val="80000"/>
            </a:schemeClr>
          </a:solidFill>
          <a:ln w="19050">
            <a:solidFill>
              <a:srgbClr val="00487E"/>
            </a:solidFill>
            <a:miter lim="800000"/>
            <a:headEnd type="none" w="sm" len="sm"/>
            <a:tailEnd type="none" w="sm" len="sm"/>
          </a:ln>
          <a:effectLst>
            <a:outerShdw blurRad="127000" algn="ctr" rotWithShape="0">
              <a:prstClr val="black">
                <a:alpha val="30000"/>
              </a:prstClr>
            </a:outerShdw>
          </a:effectLst>
        </p:spPr>
        <p:txBody>
          <a:bodyPr lIns="45720" tIns="45720" rIns="45720" bIns="45720" anchor="ctr" anchorCtr="0">
            <a:noAutofit/>
          </a:bodyPr>
          <a:lstStyle/>
          <a:p>
            <a:pPr algn="ctr"/>
            <a:r>
              <a:rPr lang="en-US" b="1" dirty="0"/>
              <a:t>Cyber </a:t>
            </a:r>
            <a:r>
              <a:rPr lang="en-US" b="1" dirty="0" smtClean="0"/>
              <a:t>Red / Blue </a:t>
            </a:r>
            <a:r>
              <a:rPr lang="en-US" b="1" dirty="0"/>
              <a:t>is a playable simulation platform that allows </a:t>
            </a:r>
            <a:r>
              <a:rPr lang="en-US" b="1" dirty="0" smtClean="0"/>
              <a:t/>
            </a:r>
            <a:br>
              <a:rPr lang="en-US" b="1" dirty="0" smtClean="0"/>
            </a:br>
            <a:r>
              <a:rPr lang="en-US" b="1" dirty="0" smtClean="0"/>
              <a:t>a human defender </a:t>
            </a:r>
            <a:r>
              <a:rPr lang="en-US" b="1" dirty="0"/>
              <a:t>to practice against an automated </a:t>
            </a:r>
            <a:r>
              <a:rPr lang="en-US" b="1" dirty="0" smtClean="0"/>
              <a:t>attacker</a:t>
            </a:r>
            <a:endParaRPr lang="en-US"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12943"/>
            <a:ext cx="9143999" cy="709339"/>
          </a:xfrm>
        </p:spPr>
        <p:txBody>
          <a:bodyPr/>
          <a:lstStyle/>
          <a:p>
            <a:r>
              <a:rPr lang="en-US" dirty="0" smtClean="0"/>
              <a:t>Game Scenario – </a:t>
            </a:r>
            <a:br>
              <a:rPr lang="en-US" dirty="0" smtClean="0"/>
            </a:br>
            <a:r>
              <a:rPr lang="en-US" dirty="0" smtClean="0"/>
              <a:t>Central Nodes Involved in Attack</a:t>
            </a:r>
            <a:endParaRPr lang="en-US" dirty="0"/>
          </a:p>
        </p:txBody>
      </p:sp>
      <p:pic>
        <p:nvPicPr>
          <p:cNvPr id="23555" name="Picture 3"/>
          <p:cNvPicPr>
            <a:picLocks noChangeAspect="1" noChangeArrowheads="1"/>
          </p:cNvPicPr>
          <p:nvPr/>
        </p:nvPicPr>
        <p:blipFill>
          <a:blip r:embed="rId3" cstate="print"/>
          <a:srcRect/>
          <a:stretch>
            <a:fillRect/>
          </a:stretch>
        </p:blipFill>
        <p:spPr bwMode="auto">
          <a:xfrm>
            <a:off x="1206500" y="1638300"/>
            <a:ext cx="6731000" cy="3581400"/>
          </a:xfrm>
          <a:prstGeom prst="rect">
            <a:avLst/>
          </a:prstGeom>
          <a:noFill/>
          <a:ln w="9525">
            <a:noFill/>
            <a:miter lim="800000"/>
            <a:headEnd/>
            <a:tailEnd/>
          </a:ln>
        </p:spPr>
      </p:pic>
      <p:pic>
        <p:nvPicPr>
          <p:cNvPr id="23556" name="Picture 4"/>
          <p:cNvPicPr>
            <a:picLocks noChangeAspect="1" noChangeArrowheads="1"/>
          </p:cNvPicPr>
          <p:nvPr/>
        </p:nvPicPr>
        <p:blipFill>
          <a:blip r:embed="rId4" cstate="print"/>
          <a:srcRect/>
          <a:stretch>
            <a:fillRect/>
          </a:stretch>
        </p:blipFill>
        <p:spPr bwMode="auto">
          <a:xfrm>
            <a:off x="1206500" y="1431925"/>
            <a:ext cx="6731000" cy="3994150"/>
          </a:xfrm>
          <a:prstGeom prst="rect">
            <a:avLst/>
          </a:prstGeom>
          <a:noFill/>
          <a:ln w="9525">
            <a:noFill/>
            <a:miter lim="800000"/>
            <a:headEnd/>
            <a:tailEnd/>
          </a:ln>
        </p:spPr>
      </p:pic>
      <p:sp>
        <p:nvSpPr>
          <p:cNvPr id="6" name="AutoShape 120"/>
          <p:cNvSpPr>
            <a:spLocks noChangeArrowheads="1"/>
          </p:cNvSpPr>
          <p:nvPr/>
        </p:nvSpPr>
        <p:spPr bwMode="auto">
          <a:xfrm>
            <a:off x="228600" y="5766220"/>
            <a:ext cx="8686800" cy="490117"/>
          </a:xfrm>
          <a:prstGeom prst="roundRect">
            <a:avLst>
              <a:gd name="adj" fmla="val 16667"/>
            </a:avLst>
          </a:prstGeom>
          <a:solidFill>
            <a:schemeClr val="accent1">
              <a:lumMod val="20000"/>
              <a:lumOff val="80000"/>
            </a:schemeClr>
          </a:solidFill>
          <a:ln w="19050">
            <a:solidFill>
              <a:srgbClr val="00487E"/>
            </a:solidFill>
            <a:miter lim="800000"/>
            <a:headEnd type="none" w="sm" len="sm"/>
            <a:tailEnd type="none" w="sm" len="sm"/>
          </a:ln>
          <a:effectLst>
            <a:outerShdw blurRad="127000" algn="ctr" rotWithShape="0">
              <a:prstClr val="black">
                <a:alpha val="30000"/>
              </a:prstClr>
            </a:outerShdw>
          </a:effectLst>
        </p:spPr>
        <p:txBody>
          <a:bodyPr lIns="45720" tIns="45720" rIns="45720" bIns="45720" anchor="ctr" anchorCtr="0">
            <a:noAutofit/>
          </a:bodyPr>
          <a:lstStyle/>
          <a:p>
            <a:pPr algn="ctr"/>
            <a:r>
              <a:rPr lang="en-US" sz="2000" b="1" dirty="0"/>
              <a:t>Enterprise mission: develop intellectual property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Game Scenario – Initial Attack</a:t>
            </a:r>
            <a:endParaRPr lang="en-US" dirty="0"/>
          </a:p>
        </p:txBody>
      </p:sp>
      <p:pic>
        <p:nvPicPr>
          <p:cNvPr id="24578" name="Picture 2"/>
          <p:cNvPicPr>
            <a:picLocks noChangeAspect="1" noChangeArrowheads="1"/>
          </p:cNvPicPr>
          <p:nvPr/>
        </p:nvPicPr>
        <p:blipFill>
          <a:blip r:embed="rId3" cstate="print"/>
          <a:srcRect/>
          <a:stretch>
            <a:fillRect/>
          </a:stretch>
        </p:blipFill>
        <p:spPr bwMode="auto">
          <a:xfrm>
            <a:off x="1206500" y="1638300"/>
            <a:ext cx="6731000" cy="3581400"/>
          </a:xfrm>
          <a:prstGeom prst="rect">
            <a:avLst/>
          </a:prstGeom>
          <a:noFill/>
          <a:ln w="9525">
            <a:noFill/>
            <a:miter lim="800000"/>
            <a:headEnd/>
            <a:tailEnd/>
          </a:ln>
        </p:spPr>
      </p:pic>
      <p:pic>
        <p:nvPicPr>
          <p:cNvPr id="24579" name="Picture 3"/>
          <p:cNvPicPr>
            <a:picLocks noChangeAspect="1" noChangeArrowheads="1"/>
          </p:cNvPicPr>
          <p:nvPr/>
        </p:nvPicPr>
        <p:blipFill>
          <a:blip r:embed="rId4" cstate="print"/>
          <a:srcRect/>
          <a:stretch>
            <a:fillRect/>
          </a:stretch>
        </p:blipFill>
        <p:spPr bwMode="auto">
          <a:xfrm>
            <a:off x="1206500" y="1431925"/>
            <a:ext cx="6731000" cy="3994150"/>
          </a:xfrm>
          <a:prstGeom prst="rect">
            <a:avLst/>
          </a:prstGeom>
          <a:noFill/>
          <a:ln w="9525">
            <a:noFill/>
            <a:miter lim="800000"/>
            <a:headEnd/>
            <a:tailEnd/>
          </a:ln>
        </p:spPr>
      </p:pic>
      <p:sp>
        <p:nvSpPr>
          <p:cNvPr id="6" name="AutoShape 120"/>
          <p:cNvSpPr>
            <a:spLocks noChangeArrowheads="1"/>
          </p:cNvSpPr>
          <p:nvPr/>
        </p:nvSpPr>
        <p:spPr bwMode="auto">
          <a:xfrm>
            <a:off x="228600" y="5766220"/>
            <a:ext cx="8686800" cy="490117"/>
          </a:xfrm>
          <a:prstGeom prst="roundRect">
            <a:avLst>
              <a:gd name="adj" fmla="val 16667"/>
            </a:avLst>
          </a:prstGeom>
          <a:solidFill>
            <a:schemeClr val="accent1">
              <a:lumMod val="20000"/>
              <a:lumOff val="80000"/>
            </a:schemeClr>
          </a:solidFill>
          <a:ln w="19050">
            <a:solidFill>
              <a:srgbClr val="00487E"/>
            </a:solidFill>
            <a:miter lim="800000"/>
            <a:headEnd type="none" w="sm" len="sm"/>
            <a:tailEnd type="none" w="sm" len="sm"/>
          </a:ln>
          <a:effectLst>
            <a:outerShdw blurRad="127000" algn="ctr" rotWithShape="0">
              <a:prstClr val="black">
                <a:alpha val="30000"/>
              </a:prstClr>
            </a:outerShdw>
          </a:effectLst>
        </p:spPr>
        <p:txBody>
          <a:bodyPr lIns="45720" tIns="45720" rIns="45720" bIns="45720" anchor="ctr" anchorCtr="0">
            <a:noAutofit/>
          </a:bodyPr>
          <a:lstStyle/>
          <a:p>
            <a:pPr algn="ctr"/>
            <a:r>
              <a:rPr lang="en-US" sz="2000" b="1" dirty="0"/>
              <a:t>Attacker sends phishing emails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Game Scenario – Attacker Goal</a:t>
            </a:r>
            <a:endParaRPr lang="en-US" dirty="0"/>
          </a:p>
        </p:txBody>
      </p:sp>
      <p:pic>
        <p:nvPicPr>
          <p:cNvPr id="25602" name="Picture 2"/>
          <p:cNvPicPr>
            <a:picLocks noChangeAspect="1" noChangeArrowheads="1"/>
          </p:cNvPicPr>
          <p:nvPr/>
        </p:nvPicPr>
        <p:blipFill>
          <a:blip r:embed="rId3" cstate="print"/>
          <a:srcRect/>
          <a:stretch>
            <a:fillRect/>
          </a:stretch>
        </p:blipFill>
        <p:spPr bwMode="auto">
          <a:xfrm>
            <a:off x="1206500" y="1638300"/>
            <a:ext cx="6731000" cy="3581400"/>
          </a:xfrm>
          <a:prstGeom prst="rect">
            <a:avLst/>
          </a:prstGeom>
          <a:noFill/>
          <a:ln w="9525">
            <a:noFill/>
            <a:miter lim="800000"/>
            <a:headEnd/>
            <a:tailEnd/>
          </a:ln>
        </p:spPr>
      </p:pic>
      <p:pic>
        <p:nvPicPr>
          <p:cNvPr id="25603" name="Picture 3"/>
          <p:cNvPicPr>
            <a:picLocks noChangeAspect="1" noChangeArrowheads="1"/>
          </p:cNvPicPr>
          <p:nvPr/>
        </p:nvPicPr>
        <p:blipFill>
          <a:blip r:embed="rId4" cstate="print"/>
          <a:srcRect/>
          <a:stretch>
            <a:fillRect/>
          </a:stretch>
        </p:blipFill>
        <p:spPr bwMode="auto">
          <a:xfrm>
            <a:off x="1206500" y="1431925"/>
            <a:ext cx="6731000" cy="3994150"/>
          </a:xfrm>
          <a:prstGeom prst="rect">
            <a:avLst/>
          </a:prstGeom>
          <a:noFill/>
          <a:ln w="9525">
            <a:noFill/>
            <a:miter lim="800000"/>
            <a:headEnd/>
            <a:tailEnd/>
          </a:ln>
        </p:spPr>
      </p:pic>
      <p:pic>
        <p:nvPicPr>
          <p:cNvPr id="25604" name="Picture 4"/>
          <p:cNvPicPr>
            <a:picLocks noChangeAspect="1" noChangeArrowheads="1"/>
          </p:cNvPicPr>
          <p:nvPr/>
        </p:nvPicPr>
        <p:blipFill>
          <a:blip r:embed="rId5" cstate="print"/>
          <a:srcRect/>
          <a:stretch>
            <a:fillRect/>
          </a:stretch>
        </p:blipFill>
        <p:spPr bwMode="auto">
          <a:xfrm>
            <a:off x="1206500" y="1431925"/>
            <a:ext cx="6731000" cy="3994150"/>
          </a:xfrm>
          <a:prstGeom prst="rect">
            <a:avLst/>
          </a:prstGeom>
          <a:noFill/>
          <a:ln w="9525">
            <a:noFill/>
            <a:miter lim="800000"/>
            <a:headEnd/>
            <a:tailEnd/>
          </a:ln>
        </p:spPr>
      </p:pic>
      <p:sp>
        <p:nvSpPr>
          <p:cNvPr id="7" name="AutoShape 120"/>
          <p:cNvSpPr>
            <a:spLocks noChangeArrowheads="1"/>
          </p:cNvSpPr>
          <p:nvPr/>
        </p:nvSpPr>
        <p:spPr bwMode="auto">
          <a:xfrm>
            <a:off x="228600" y="5766220"/>
            <a:ext cx="8686800" cy="490117"/>
          </a:xfrm>
          <a:prstGeom prst="roundRect">
            <a:avLst>
              <a:gd name="adj" fmla="val 16667"/>
            </a:avLst>
          </a:prstGeom>
          <a:solidFill>
            <a:schemeClr val="accent1">
              <a:lumMod val="20000"/>
              <a:lumOff val="80000"/>
            </a:schemeClr>
          </a:solidFill>
          <a:ln w="19050">
            <a:solidFill>
              <a:srgbClr val="00487E"/>
            </a:solidFill>
            <a:miter lim="800000"/>
            <a:headEnd type="none" w="sm" len="sm"/>
            <a:tailEnd type="none" w="sm" len="sm"/>
          </a:ln>
          <a:effectLst>
            <a:outerShdw blurRad="127000" algn="ctr" rotWithShape="0">
              <a:prstClr val="black">
                <a:alpha val="30000"/>
              </a:prstClr>
            </a:outerShdw>
          </a:effectLst>
        </p:spPr>
        <p:txBody>
          <a:bodyPr lIns="45720" tIns="45720" rIns="45720" bIns="45720" anchor="ctr" anchorCtr="0">
            <a:noAutofit/>
          </a:bodyPr>
          <a:lstStyle/>
          <a:p>
            <a:pPr algn="ctr"/>
            <a:r>
              <a:rPr lang="en-US" sz="2000" b="1" dirty="0" err="1"/>
              <a:t>Exfiltrate</a:t>
            </a:r>
            <a:r>
              <a:rPr lang="en-US" sz="2000" b="1" dirty="0"/>
              <a:t> data, infiltrate mission servers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Game Scenario – Defender Responds</a:t>
            </a:r>
            <a:endParaRPr lang="en-US" dirty="0"/>
          </a:p>
        </p:txBody>
      </p:sp>
      <p:pic>
        <p:nvPicPr>
          <p:cNvPr id="26627" name="Picture 3"/>
          <p:cNvPicPr>
            <a:picLocks noChangeAspect="1" noChangeArrowheads="1"/>
          </p:cNvPicPr>
          <p:nvPr/>
        </p:nvPicPr>
        <p:blipFill>
          <a:blip r:embed="rId3" cstate="print"/>
          <a:srcRect/>
          <a:stretch>
            <a:fillRect/>
          </a:stretch>
        </p:blipFill>
        <p:spPr bwMode="auto">
          <a:xfrm>
            <a:off x="1206500" y="1638300"/>
            <a:ext cx="6731000" cy="3581400"/>
          </a:xfrm>
          <a:prstGeom prst="rect">
            <a:avLst/>
          </a:prstGeom>
          <a:noFill/>
          <a:ln w="9525">
            <a:noFill/>
            <a:miter lim="800000"/>
            <a:headEnd/>
            <a:tailEnd/>
          </a:ln>
        </p:spPr>
      </p:pic>
      <p:pic>
        <p:nvPicPr>
          <p:cNvPr id="26629" name="Picture 5"/>
          <p:cNvPicPr>
            <a:picLocks noChangeAspect="1" noChangeArrowheads="1"/>
          </p:cNvPicPr>
          <p:nvPr/>
        </p:nvPicPr>
        <p:blipFill>
          <a:blip r:embed="rId4" cstate="print"/>
          <a:srcRect/>
          <a:stretch>
            <a:fillRect/>
          </a:stretch>
        </p:blipFill>
        <p:spPr bwMode="auto">
          <a:xfrm>
            <a:off x="1206500" y="1431925"/>
            <a:ext cx="6731000" cy="3994150"/>
          </a:xfrm>
          <a:prstGeom prst="rect">
            <a:avLst/>
          </a:prstGeom>
          <a:noFill/>
          <a:ln w="9525">
            <a:noFill/>
            <a:miter lim="800000"/>
            <a:headEnd/>
            <a:tailEnd/>
          </a:ln>
        </p:spPr>
      </p:pic>
      <p:sp>
        <p:nvSpPr>
          <p:cNvPr id="6" name="AutoShape 120"/>
          <p:cNvSpPr>
            <a:spLocks noChangeArrowheads="1"/>
          </p:cNvSpPr>
          <p:nvPr/>
        </p:nvSpPr>
        <p:spPr bwMode="auto">
          <a:xfrm>
            <a:off x="228600" y="5766220"/>
            <a:ext cx="8686800" cy="490117"/>
          </a:xfrm>
          <a:prstGeom prst="roundRect">
            <a:avLst>
              <a:gd name="adj" fmla="val 16667"/>
            </a:avLst>
          </a:prstGeom>
          <a:solidFill>
            <a:schemeClr val="accent1">
              <a:lumMod val="20000"/>
              <a:lumOff val="80000"/>
            </a:schemeClr>
          </a:solidFill>
          <a:ln w="19050">
            <a:solidFill>
              <a:srgbClr val="00487E"/>
            </a:solidFill>
            <a:miter lim="800000"/>
            <a:headEnd type="none" w="sm" len="sm"/>
            <a:tailEnd type="none" w="sm" len="sm"/>
          </a:ln>
          <a:effectLst>
            <a:outerShdw blurRad="127000" algn="ctr" rotWithShape="0">
              <a:prstClr val="black">
                <a:alpha val="30000"/>
              </a:prstClr>
            </a:outerShdw>
          </a:effectLst>
        </p:spPr>
        <p:txBody>
          <a:bodyPr lIns="45720" tIns="45720" rIns="45720" bIns="45720" anchor="ctr" anchorCtr="0">
            <a:noAutofit/>
          </a:bodyPr>
          <a:lstStyle/>
          <a:p>
            <a:pPr algn="ctr"/>
            <a:r>
              <a:rPr lang="en-US" sz="2000" b="1" dirty="0"/>
              <a:t>Defend the </a:t>
            </a:r>
            <a:r>
              <a:rPr lang="en-US" sz="2000" b="1" dirty="0" smtClean="0"/>
              <a:t>enterprise </a:t>
            </a:r>
            <a:r>
              <a:rPr lang="en-US" sz="2000" b="1" dirty="0"/>
              <a:t>and assure the mission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6-20 at 11.15.56 AM.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959900"/>
            <a:ext cx="9144000" cy="4722558"/>
          </a:xfrm>
          <a:prstGeom prst="rect">
            <a:avLst/>
          </a:prstGeom>
        </p:spPr>
      </p:pic>
      <p:pic>
        <p:nvPicPr>
          <p:cNvPr id="19" name="Picture 18" descr="Screen shot 2012-06-20 at 11.16.26 AM.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249882" y="1297229"/>
            <a:ext cx="3805491" cy="2417874"/>
          </a:xfrm>
          <a:prstGeom prst="rect">
            <a:avLst/>
          </a:prstGeom>
          <a:ln>
            <a:solidFill>
              <a:srgbClr val="72FF72"/>
            </a:solidFill>
          </a:ln>
          <a:effectLst/>
        </p:spPr>
      </p:pic>
      <p:sp>
        <p:nvSpPr>
          <p:cNvPr id="2" name="Title 1"/>
          <p:cNvSpPr>
            <a:spLocks noGrp="1"/>
          </p:cNvSpPr>
          <p:nvPr>
            <p:ph type="title"/>
          </p:nvPr>
        </p:nvSpPr>
        <p:spPr/>
        <p:txBody>
          <a:bodyPr/>
          <a:lstStyle/>
          <a:p>
            <a:r>
              <a:rPr lang="en-US" dirty="0" smtClean="0"/>
              <a:t>Game Demonstration</a:t>
            </a:r>
            <a:endParaRPr lang="en-US" dirty="0"/>
          </a:p>
        </p:txBody>
      </p:sp>
      <p:sp>
        <p:nvSpPr>
          <p:cNvPr id="9" name="AutoShape 120"/>
          <p:cNvSpPr>
            <a:spLocks noChangeArrowheads="1"/>
          </p:cNvSpPr>
          <p:nvPr/>
        </p:nvSpPr>
        <p:spPr bwMode="auto">
          <a:xfrm>
            <a:off x="228600" y="5766220"/>
            <a:ext cx="8686800" cy="490117"/>
          </a:xfrm>
          <a:prstGeom prst="roundRect">
            <a:avLst>
              <a:gd name="adj" fmla="val 16667"/>
            </a:avLst>
          </a:prstGeom>
          <a:solidFill>
            <a:schemeClr val="accent1">
              <a:lumMod val="20000"/>
              <a:lumOff val="80000"/>
            </a:schemeClr>
          </a:solidFill>
          <a:ln w="19050">
            <a:solidFill>
              <a:srgbClr val="00487E"/>
            </a:solidFill>
            <a:miter lim="800000"/>
            <a:headEnd type="none" w="sm" len="sm"/>
            <a:tailEnd type="none" w="sm" len="sm"/>
          </a:ln>
          <a:effectLst>
            <a:outerShdw blurRad="127000" algn="ctr" rotWithShape="0">
              <a:prstClr val="black">
                <a:alpha val="30000"/>
              </a:prstClr>
            </a:outerShdw>
          </a:effectLst>
        </p:spPr>
        <p:txBody>
          <a:bodyPr lIns="45720" tIns="45720" rIns="45720" bIns="45720" anchor="ctr" anchorCtr="0">
            <a:noAutofit/>
          </a:bodyPr>
          <a:lstStyle/>
          <a:p>
            <a:pPr marL="0" lvl="1" algn="ctr" eaLnBrk="0" fontAlgn="base" hangingPunct="0">
              <a:spcBef>
                <a:spcPts val="300"/>
              </a:spcBef>
              <a:spcAft>
                <a:spcPct val="0"/>
              </a:spcAft>
              <a:defRPr/>
            </a:pPr>
            <a:r>
              <a:rPr lang="en-US" sz="1600" b="1" dirty="0" smtClean="0"/>
              <a:t>Many messages have come in, network viewer displays the environment</a:t>
            </a:r>
            <a:endParaRPr lang="en-US" sz="1600" b="1" dirty="0">
              <a:latin typeface="Arial" pitchFamily="34" charset="0"/>
              <a:ea typeface="ＭＳ Ｐゴシック" charset="-128"/>
            </a:endParaRPr>
          </a:p>
        </p:txBody>
      </p:sp>
      <p:grpSp>
        <p:nvGrpSpPr>
          <p:cNvPr id="3" name="Group 2"/>
          <p:cNvGrpSpPr/>
          <p:nvPr/>
        </p:nvGrpSpPr>
        <p:grpSpPr>
          <a:xfrm>
            <a:off x="3521178" y="2508607"/>
            <a:ext cx="2107994" cy="1007643"/>
            <a:chOff x="516730" y="1403178"/>
            <a:chExt cx="897177" cy="428860"/>
          </a:xfrm>
          <a:effectLst/>
        </p:grpSpPr>
        <p:pic>
          <p:nvPicPr>
            <p:cNvPr id="8" name="Picture 7" descr="Screen shot 2012-06-20 at 12.19.05 PM.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16730" y="1403178"/>
              <a:ext cx="895917" cy="196948"/>
            </a:xfrm>
            <a:prstGeom prst="rect">
              <a:avLst/>
            </a:prstGeom>
            <a:ln>
              <a:solidFill>
                <a:srgbClr val="72FF72"/>
              </a:solidFill>
            </a:ln>
            <a:effectLst/>
          </p:spPr>
        </p:pic>
        <p:pic>
          <p:nvPicPr>
            <p:cNvPr id="10" name="Picture 9" descr="Screen shot 2012-06-20 at 1.13.12 PM.pn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17331" y="1637130"/>
              <a:ext cx="896576" cy="194908"/>
            </a:xfrm>
            <a:prstGeom prst="rect">
              <a:avLst/>
            </a:prstGeom>
            <a:ln>
              <a:solidFill>
                <a:srgbClr val="72FF72"/>
              </a:solidFill>
            </a:ln>
            <a:effectLst/>
          </p:spPr>
        </p:pic>
      </p:grpSp>
      <p:grpSp>
        <p:nvGrpSpPr>
          <p:cNvPr id="15" name="Group 14"/>
          <p:cNvGrpSpPr/>
          <p:nvPr/>
        </p:nvGrpSpPr>
        <p:grpSpPr>
          <a:xfrm>
            <a:off x="513618" y="1403780"/>
            <a:ext cx="897177" cy="428860"/>
            <a:chOff x="516730" y="1403178"/>
            <a:chExt cx="897177" cy="428860"/>
          </a:xfrm>
          <a:effectLst/>
        </p:grpSpPr>
        <p:pic>
          <p:nvPicPr>
            <p:cNvPr id="16" name="Picture 15" descr="Screen shot 2012-06-20 at 12.19.05 PM.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16730" y="1403178"/>
              <a:ext cx="895917" cy="196948"/>
            </a:xfrm>
            <a:prstGeom prst="rect">
              <a:avLst/>
            </a:prstGeom>
            <a:ln>
              <a:solidFill>
                <a:srgbClr val="72FF72"/>
              </a:solidFill>
            </a:ln>
            <a:effectLst/>
          </p:spPr>
        </p:pic>
        <p:pic>
          <p:nvPicPr>
            <p:cNvPr id="17" name="Picture 16" descr="Screen shot 2012-06-20 at 1.13.12 PM.pn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17331" y="1637130"/>
              <a:ext cx="896576" cy="194908"/>
            </a:xfrm>
            <a:prstGeom prst="rect">
              <a:avLst/>
            </a:prstGeom>
            <a:ln>
              <a:solidFill>
                <a:srgbClr val="72FF72"/>
              </a:solidFill>
            </a:ln>
            <a:effectLst/>
          </p:spPr>
        </p:pic>
      </p:grpSp>
      <p:pic>
        <p:nvPicPr>
          <p:cNvPr id="18" name="Picture 17" descr="Screen shot 2012-06-20 at 11.16.45 AM.png"/>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1452963" y="3398361"/>
            <a:ext cx="3026057" cy="1924281"/>
          </a:xfrm>
          <a:prstGeom prst="rect">
            <a:avLst/>
          </a:prstGeom>
          <a:ln>
            <a:solidFill>
              <a:srgbClr val="72FF72"/>
            </a:solidFill>
          </a:ln>
          <a:effectLst/>
        </p:spPr>
      </p:pic>
      <p:pic>
        <p:nvPicPr>
          <p:cNvPr id="6" name="Picture 5" descr="Screen shot 2012-06-20 at 11.16.45 AM.png"/>
          <p:cNvPicPr>
            <a:picLocks noChangeAspect="1"/>
          </p:cNvPicPr>
          <p:nvPr/>
        </p:nvPicPr>
        <p:blipFill rotWithShape="1">
          <a:blip r:embed="rId7" cstate="print">
            <a:extLst>
              <a:ext uri="{28A0092B-C50C-407E-A947-70E740481C1C}">
                <a14:useLocalDpi xmlns="" xmlns:a14="http://schemas.microsoft.com/office/drawing/2010/main" val="0"/>
              </a:ext>
            </a:extLst>
          </a:blip>
          <a:srcRect b="64290"/>
          <a:stretch/>
        </p:blipFill>
        <p:spPr>
          <a:xfrm>
            <a:off x="2113782" y="2503341"/>
            <a:ext cx="4922785" cy="1117871"/>
          </a:xfrm>
          <a:prstGeom prst="rect">
            <a:avLst/>
          </a:prstGeom>
          <a:ln>
            <a:solidFill>
              <a:srgbClr val="72FF72"/>
            </a:solidFill>
          </a:ln>
          <a:effectLst/>
        </p:spPr>
      </p:pic>
      <p:pic>
        <p:nvPicPr>
          <p:cNvPr id="5" name="Picture 4" descr="Screen shot 2012-06-20 at 11.16.26 AM.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308578" y="1752136"/>
            <a:ext cx="4533193" cy="2880230"/>
          </a:xfrm>
          <a:prstGeom prst="rect">
            <a:avLst/>
          </a:prstGeom>
          <a:ln>
            <a:solidFill>
              <a:srgbClr val="72FF72"/>
            </a:solidFill>
          </a:ln>
          <a:effectLst/>
        </p:spPr>
      </p:pic>
    </p:spTree>
    <p:extLst>
      <p:ext uri="{BB962C8B-B14F-4D97-AF65-F5344CB8AC3E}">
        <p14:creationId xmlns="" xmlns:p14="http://schemas.microsoft.com/office/powerpoint/2010/main" val="165095315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6" presetClass="emph" presetSubtype="0" fill="hold" nodeType="afterEffect">
                                  <p:stCondLst>
                                    <p:cond delay="0"/>
                                  </p:stCondLst>
                                  <p:childTnLst>
                                    <p:animScale>
                                      <p:cBhvr>
                                        <p:cTn id="9" dur="1000" fill="hold"/>
                                        <p:tgtEl>
                                          <p:spTgt spid="3"/>
                                        </p:tgtEl>
                                      </p:cBhvr>
                                      <p:by x="150000" y="150000"/>
                                    </p:animScale>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par>
                          <p:cTn id="18" fill="hold">
                            <p:stCondLst>
                              <p:cond delay="0"/>
                            </p:stCondLst>
                            <p:childTnLst>
                              <p:par>
                                <p:cTn id="19" presetID="6" presetClass="emph" presetSubtype="0" fill="hold" nodeType="afterEffect">
                                  <p:stCondLst>
                                    <p:cond delay="0"/>
                                  </p:stCondLst>
                                  <p:childTnLst>
                                    <p:animScale>
                                      <p:cBhvr>
                                        <p:cTn id="20" dur="1000" fill="hold"/>
                                        <p:tgtEl>
                                          <p:spTgt spid="6"/>
                                        </p:tgtEl>
                                      </p:cBhvr>
                                      <p:by x="150000" y="150000"/>
                                    </p:animScale>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par>
                          <p:cTn id="29" fill="hold">
                            <p:stCondLst>
                              <p:cond delay="0"/>
                            </p:stCondLst>
                            <p:childTnLst>
                              <p:par>
                                <p:cTn id="30" presetID="6" presetClass="emph" presetSubtype="0" fill="hold" nodeType="afterEffect">
                                  <p:stCondLst>
                                    <p:cond delay="0"/>
                                  </p:stCondLst>
                                  <p:childTnLst>
                                    <p:animScale>
                                      <p:cBhvr>
                                        <p:cTn id="31" dur="1000" fill="hold"/>
                                        <p:tgtEl>
                                          <p:spTgt spid="5"/>
                                        </p:tgtEl>
                                      </p:cBhvr>
                                      <p:by x="150000" y="150000"/>
                                    </p:animScale>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6-20 at 11.15.56 AM.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959900"/>
            <a:ext cx="9144000" cy="4722558"/>
          </a:xfrm>
          <a:prstGeom prst="rect">
            <a:avLst/>
          </a:prstGeom>
          <a:ln>
            <a:noFill/>
          </a:ln>
        </p:spPr>
      </p:pic>
      <p:pic>
        <p:nvPicPr>
          <p:cNvPr id="18" name="Picture 17" descr="Screen shot 2012-06-20 at 11.16.26 AM.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249882" y="1297229"/>
            <a:ext cx="3805491" cy="2417874"/>
          </a:xfrm>
          <a:prstGeom prst="rect">
            <a:avLst/>
          </a:prstGeom>
          <a:ln>
            <a:noFill/>
          </a:ln>
          <a:effectLst/>
        </p:spPr>
      </p:pic>
      <p:sp>
        <p:nvSpPr>
          <p:cNvPr id="2" name="Title 1"/>
          <p:cNvSpPr>
            <a:spLocks noGrp="1"/>
          </p:cNvSpPr>
          <p:nvPr>
            <p:ph type="title"/>
          </p:nvPr>
        </p:nvSpPr>
        <p:spPr/>
        <p:txBody>
          <a:bodyPr/>
          <a:lstStyle/>
          <a:p>
            <a:r>
              <a:rPr lang="en-US" dirty="0" smtClean="0"/>
              <a:t>Game Demonstration</a:t>
            </a:r>
            <a:endParaRPr lang="en-US" dirty="0"/>
          </a:p>
        </p:txBody>
      </p:sp>
      <p:pic>
        <p:nvPicPr>
          <p:cNvPr id="6" name="Picture 5" descr="Screen shot 2012-06-20 at 11.16.45 AM.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449588" y="3395889"/>
            <a:ext cx="3026057" cy="1924281"/>
          </a:xfrm>
          <a:prstGeom prst="rect">
            <a:avLst/>
          </a:prstGeom>
          <a:noFill/>
          <a:ln>
            <a:noFill/>
          </a:ln>
        </p:spPr>
      </p:pic>
      <p:sp>
        <p:nvSpPr>
          <p:cNvPr id="12" name="AutoShape 120"/>
          <p:cNvSpPr>
            <a:spLocks noChangeArrowheads="1"/>
          </p:cNvSpPr>
          <p:nvPr/>
        </p:nvSpPr>
        <p:spPr bwMode="auto">
          <a:xfrm>
            <a:off x="228600" y="5766220"/>
            <a:ext cx="8686800" cy="490117"/>
          </a:xfrm>
          <a:prstGeom prst="roundRect">
            <a:avLst>
              <a:gd name="adj" fmla="val 16667"/>
            </a:avLst>
          </a:prstGeom>
          <a:solidFill>
            <a:schemeClr val="accent1">
              <a:lumMod val="20000"/>
              <a:lumOff val="80000"/>
            </a:schemeClr>
          </a:solidFill>
          <a:ln w="19050">
            <a:solidFill>
              <a:srgbClr val="00487E"/>
            </a:solidFill>
            <a:miter lim="800000"/>
            <a:headEnd type="none" w="sm" len="sm"/>
            <a:tailEnd type="none" w="sm" len="sm"/>
          </a:ln>
          <a:effectLst>
            <a:outerShdw blurRad="127000" algn="ctr" rotWithShape="0">
              <a:prstClr val="black">
                <a:alpha val="30000"/>
              </a:prstClr>
            </a:outerShdw>
          </a:effectLst>
        </p:spPr>
        <p:txBody>
          <a:bodyPr lIns="45720" tIns="45720" rIns="45720" bIns="45720" anchor="ctr" anchorCtr="0">
            <a:noAutofit/>
          </a:bodyPr>
          <a:lstStyle/>
          <a:p>
            <a:pPr marL="0" lvl="1" algn="ctr" eaLnBrk="0" fontAlgn="base" hangingPunct="0">
              <a:spcBef>
                <a:spcPts val="300"/>
              </a:spcBef>
              <a:spcAft>
                <a:spcPct val="0"/>
              </a:spcAft>
              <a:defRPr/>
            </a:pPr>
            <a:r>
              <a:rPr lang="en-US" sz="1600" b="1" dirty="0" smtClean="0"/>
              <a:t>1 </a:t>
            </a:r>
            <a:r>
              <a:rPr lang="en-US" sz="1600" b="1" dirty="0"/>
              <a:t>phishing email in threat </a:t>
            </a:r>
            <a:r>
              <a:rPr lang="en-US" sz="1600" b="1" dirty="0" smtClean="0"/>
              <a:t>context (subject: “Top Salaries”), infected node </a:t>
            </a:r>
            <a:r>
              <a:rPr lang="en-US" sz="1600" b="1" dirty="0"/>
              <a:t>in </a:t>
            </a:r>
            <a:r>
              <a:rPr lang="en-US" sz="1600" b="1" dirty="0" smtClean="0"/>
              <a:t>viewer</a:t>
            </a:r>
            <a:endParaRPr lang="en-US" sz="1600" b="1" kern="1200" dirty="0">
              <a:solidFill>
                <a:schemeClr val="tx1"/>
              </a:solidFill>
              <a:latin typeface="Arial" pitchFamily="34" charset="0"/>
              <a:ea typeface="ＭＳ Ｐゴシック" charset="-128"/>
            </a:endParaRPr>
          </a:p>
        </p:txBody>
      </p:sp>
      <p:pic>
        <p:nvPicPr>
          <p:cNvPr id="13" name="Picture 12" descr="Screen shot 2012-06-20 at 12.19.05 PM.pn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16730" y="1403178"/>
            <a:ext cx="895917" cy="196948"/>
          </a:xfrm>
          <a:prstGeom prst="rect">
            <a:avLst/>
          </a:prstGeom>
          <a:effectLst/>
        </p:spPr>
      </p:pic>
      <p:pic>
        <p:nvPicPr>
          <p:cNvPr id="14" name="Picture 13" descr="Screen shot 2012-06-20 at 1.13.12 PM.png"/>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17331" y="1637130"/>
            <a:ext cx="896576" cy="194908"/>
          </a:xfrm>
          <a:prstGeom prst="rect">
            <a:avLst/>
          </a:prstGeom>
        </p:spPr>
      </p:pic>
      <p:pic>
        <p:nvPicPr>
          <p:cNvPr id="15" name="Picture 14" descr="Screen shot 2012-06-20 at 11.17.35 AM.png"/>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1429916" y="1818653"/>
            <a:ext cx="3031170" cy="1492621"/>
          </a:xfrm>
          <a:prstGeom prst="rect">
            <a:avLst/>
          </a:prstGeom>
          <a:ln>
            <a:solidFill>
              <a:srgbClr val="72FF72"/>
            </a:solidFill>
          </a:ln>
          <a:effectLst/>
        </p:spPr>
      </p:pic>
      <p:pic>
        <p:nvPicPr>
          <p:cNvPr id="16" name="Picture 15" descr="Screen shot 2012-06-20 at 12.19.46 PM.png"/>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5230358" y="1297230"/>
            <a:ext cx="3402080" cy="2356748"/>
          </a:xfrm>
          <a:prstGeom prst="rect">
            <a:avLst/>
          </a:prstGeom>
          <a:ln>
            <a:solidFill>
              <a:srgbClr val="72FF72"/>
            </a:solidFill>
          </a:ln>
          <a:effectLst/>
        </p:spPr>
      </p:pic>
      <p:pic>
        <p:nvPicPr>
          <p:cNvPr id="3" name="Picture 2" descr="Screen shot 2012-06-20 at 11.17.35 AM.png"/>
          <p:cNvPicPr>
            <a:picLocks noChangeAspect="1"/>
          </p:cNvPicPr>
          <p:nvPr/>
        </p:nvPicPr>
        <p:blipFill rotWithShape="1">
          <a:blip r:embed="rId8" cstate="print">
            <a:extLst>
              <a:ext uri="{28A0092B-C50C-407E-A947-70E740481C1C}">
                <a14:useLocalDpi xmlns="" xmlns:a14="http://schemas.microsoft.com/office/drawing/2010/main" val="0"/>
              </a:ext>
            </a:extLst>
          </a:blip>
          <a:srcRect b="67094"/>
          <a:stretch/>
        </p:blipFill>
        <p:spPr>
          <a:xfrm>
            <a:off x="2275571" y="2823497"/>
            <a:ext cx="4599208" cy="745235"/>
          </a:xfrm>
          <a:prstGeom prst="rect">
            <a:avLst/>
          </a:prstGeom>
          <a:ln>
            <a:solidFill>
              <a:schemeClr val="accent6">
                <a:lumMod val="40000"/>
                <a:lumOff val="60000"/>
              </a:schemeClr>
            </a:solidFill>
          </a:ln>
          <a:effectLst/>
        </p:spPr>
      </p:pic>
      <p:pic>
        <p:nvPicPr>
          <p:cNvPr id="17" name="Picture 16" descr="Screen shot 2012-06-20 at 12.19.46 PM.png"/>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2375518" y="1752877"/>
            <a:ext cx="4399314" cy="3047570"/>
          </a:xfrm>
          <a:prstGeom prst="rect">
            <a:avLst/>
          </a:prstGeom>
          <a:ln>
            <a:solidFill>
              <a:srgbClr val="72FF72"/>
            </a:solidFill>
          </a:ln>
          <a:effectLst/>
        </p:spPr>
      </p:pic>
    </p:spTree>
    <p:extLst>
      <p:ext uri="{BB962C8B-B14F-4D97-AF65-F5344CB8AC3E}">
        <p14:creationId xmlns="" xmlns:p14="http://schemas.microsoft.com/office/powerpoint/2010/main" val="415498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6" presetClass="emph" presetSubtype="0" fill="hold" nodeType="withEffect">
                                  <p:stCondLst>
                                    <p:cond delay="0"/>
                                  </p:stCondLst>
                                  <p:childTnLst>
                                    <p:animScale>
                                      <p:cBhvr>
                                        <p:cTn id="8" dur="1000" fill="hold"/>
                                        <p:tgtEl>
                                          <p:spTgt spid="3"/>
                                        </p:tgtEl>
                                      </p:cBhvr>
                                      <p:by x="150000" y="150000"/>
                                    </p:animScale>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6" presetClass="emph" presetSubtype="0" fill="hold" nodeType="withEffect">
                                  <p:stCondLst>
                                    <p:cond delay="0"/>
                                  </p:stCondLst>
                                  <p:childTnLst>
                                    <p:animScale>
                                      <p:cBhvr>
                                        <p:cTn id="18" dur="1000" fill="hold"/>
                                        <p:tgtEl>
                                          <p:spTgt spid="17"/>
                                        </p:tgtEl>
                                      </p:cBhvr>
                                      <p:by x="150000" y="150000"/>
                                    </p:animScale>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Demonstration</a:t>
            </a:r>
            <a:endParaRPr lang="en-US" dirty="0"/>
          </a:p>
        </p:txBody>
      </p:sp>
      <p:pic>
        <p:nvPicPr>
          <p:cNvPr id="4" name="Picture 3" descr="Screen shot 2012-06-20 at 11.15.56 AM.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959900"/>
            <a:ext cx="9144000" cy="4722558"/>
          </a:xfrm>
          <a:prstGeom prst="rect">
            <a:avLst/>
          </a:prstGeom>
        </p:spPr>
      </p:pic>
      <p:pic>
        <p:nvPicPr>
          <p:cNvPr id="5" name="Picture 4" descr="Screen shot 2012-06-20 at 11.16.26 AM.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249882" y="1297229"/>
            <a:ext cx="3805491" cy="2417874"/>
          </a:xfrm>
          <a:prstGeom prst="rect">
            <a:avLst/>
          </a:prstGeom>
          <a:noFill/>
          <a:ln>
            <a:noFill/>
          </a:ln>
        </p:spPr>
      </p:pic>
      <p:pic>
        <p:nvPicPr>
          <p:cNvPr id="6" name="Picture 5" descr="Screen shot 2012-06-20 at 11.16.45 AM.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449588" y="3395889"/>
            <a:ext cx="3026057" cy="1924281"/>
          </a:xfrm>
          <a:prstGeom prst="rect">
            <a:avLst/>
          </a:prstGeom>
          <a:noFill/>
          <a:ln>
            <a:noFill/>
          </a:ln>
        </p:spPr>
      </p:pic>
      <p:pic>
        <p:nvPicPr>
          <p:cNvPr id="3" name="Picture 2" descr="Screen shot 2012-06-20 at 11.17.35 AM.pn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433022" y="1821768"/>
            <a:ext cx="3031170" cy="1492621"/>
          </a:xfrm>
          <a:prstGeom prst="rect">
            <a:avLst/>
          </a:prstGeom>
          <a:noFill/>
          <a:ln>
            <a:noFill/>
          </a:ln>
        </p:spPr>
      </p:pic>
      <p:pic>
        <p:nvPicPr>
          <p:cNvPr id="10" name="Picture 9" descr="Screen shot 2012-06-20 at 12.19.46 PM.png"/>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230358" y="1297230"/>
            <a:ext cx="3402080" cy="2356748"/>
          </a:xfrm>
          <a:prstGeom prst="rect">
            <a:avLst/>
          </a:prstGeom>
          <a:noFill/>
          <a:ln>
            <a:noFill/>
          </a:ln>
        </p:spPr>
      </p:pic>
      <p:sp>
        <p:nvSpPr>
          <p:cNvPr id="12" name="AutoShape 120"/>
          <p:cNvSpPr>
            <a:spLocks noChangeArrowheads="1"/>
          </p:cNvSpPr>
          <p:nvPr/>
        </p:nvSpPr>
        <p:spPr bwMode="auto">
          <a:xfrm>
            <a:off x="228600" y="5766220"/>
            <a:ext cx="8686800" cy="490117"/>
          </a:xfrm>
          <a:prstGeom prst="roundRect">
            <a:avLst>
              <a:gd name="adj" fmla="val 16667"/>
            </a:avLst>
          </a:prstGeom>
          <a:solidFill>
            <a:schemeClr val="accent1">
              <a:lumMod val="20000"/>
              <a:lumOff val="80000"/>
            </a:schemeClr>
          </a:solidFill>
          <a:ln w="19050">
            <a:solidFill>
              <a:srgbClr val="00487E"/>
            </a:solidFill>
            <a:miter lim="800000"/>
            <a:headEnd type="none" w="sm" len="sm"/>
            <a:tailEnd type="none" w="sm" len="sm"/>
          </a:ln>
          <a:effectLst>
            <a:outerShdw blurRad="127000" algn="ctr" rotWithShape="0">
              <a:prstClr val="black">
                <a:alpha val="30000"/>
              </a:prstClr>
            </a:outerShdw>
          </a:effectLst>
        </p:spPr>
        <p:txBody>
          <a:bodyPr lIns="45720" tIns="45720" rIns="45720" bIns="45720" anchor="ctr" anchorCtr="0">
            <a:noAutofit/>
          </a:bodyPr>
          <a:lstStyle/>
          <a:p>
            <a:pPr marL="0" lvl="1" algn="ctr" eaLnBrk="0" fontAlgn="base" hangingPunct="0">
              <a:spcBef>
                <a:spcPts val="300"/>
              </a:spcBef>
              <a:spcAft>
                <a:spcPct val="0"/>
              </a:spcAft>
              <a:defRPr/>
            </a:pPr>
            <a:r>
              <a:rPr lang="en-US" sz="1600" b="1" dirty="0" smtClean="0"/>
              <a:t>User performs log query on “Top Salaries” subject –10 matching emails are listed</a:t>
            </a:r>
            <a:endParaRPr lang="en-US" sz="1600" b="1" dirty="0">
              <a:latin typeface="Arial" pitchFamily="34" charset="0"/>
              <a:ea typeface="ＭＳ Ｐゴシック" charset="-128"/>
            </a:endParaRPr>
          </a:p>
        </p:txBody>
      </p:sp>
      <p:pic>
        <p:nvPicPr>
          <p:cNvPr id="13" name="Picture 12" descr="Screen shot 2012-06-20 at 12.19.05 PM.png"/>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516730" y="1403178"/>
            <a:ext cx="895917" cy="196948"/>
          </a:xfrm>
          <a:prstGeom prst="rect">
            <a:avLst/>
          </a:prstGeom>
          <a:effectLst/>
        </p:spPr>
      </p:pic>
      <p:pic>
        <p:nvPicPr>
          <p:cNvPr id="14" name="Picture 13" descr="Screen shot 2012-06-20 at 1.13.12 PM.png"/>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517331" y="1637130"/>
            <a:ext cx="896576" cy="194908"/>
          </a:xfrm>
          <a:prstGeom prst="rect">
            <a:avLst/>
          </a:prstGeom>
        </p:spPr>
      </p:pic>
      <p:pic>
        <p:nvPicPr>
          <p:cNvPr id="15" name="Picture 14" descr="Screen shot 2012-06-20 at 11.18.21 AM.png"/>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5222717" y="4061208"/>
            <a:ext cx="3857611" cy="1552868"/>
          </a:xfrm>
          <a:prstGeom prst="rect">
            <a:avLst/>
          </a:prstGeom>
          <a:ln>
            <a:solidFill>
              <a:srgbClr val="72FF72"/>
            </a:solidFill>
          </a:ln>
          <a:effectLst/>
        </p:spPr>
      </p:pic>
      <p:pic>
        <p:nvPicPr>
          <p:cNvPr id="7" name="Picture 6" descr="Screen shot 2012-06-20 at 11.18.21 AM.png"/>
          <p:cNvPicPr>
            <a:picLocks noChangeAspect="1"/>
          </p:cNvPicPr>
          <p:nvPr/>
        </p:nvPicPr>
        <p:blipFill rotWithShape="1">
          <a:blip r:embed="rId10" cstate="print">
            <a:extLst>
              <a:ext uri="{28A0092B-C50C-407E-A947-70E740481C1C}">
                <a14:useLocalDpi xmlns="" xmlns:a14="http://schemas.microsoft.com/office/drawing/2010/main" val="0"/>
              </a:ext>
            </a:extLst>
          </a:blip>
          <a:srcRect b="42284"/>
          <a:stretch/>
        </p:blipFill>
        <p:spPr>
          <a:xfrm>
            <a:off x="1841941" y="2477120"/>
            <a:ext cx="5466467" cy="1270048"/>
          </a:xfrm>
          <a:prstGeom prst="rect">
            <a:avLst/>
          </a:prstGeom>
          <a:ln>
            <a:solidFill>
              <a:srgbClr val="72FF72"/>
            </a:solidFill>
          </a:ln>
          <a:effectLst/>
        </p:spPr>
      </p:pic>
    </p:spTree>
    <p:extLst>
      <p:ext uri="{BB962C8B-B14F-4D97-AF65-F5344CB8AC3E}">
        <p14:creationId xmlns="" xmlns:p14="http://schemas.microsoft.com/office/powerpoint/2010/main" val="9146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6" presetClass="emph" presetSubtype="0" fill="hold" nodeType="withEffect">
                                  <p:stCondLst>
                                    <p:cond delay="0"/>
                                  </p:stCondLst>
                                  <p:childTnLst>
                                    <p:animScale>
                                      <p:cBhvr>
                                        <p:cTn id="8" dur="1000" fill="hold"/>
                                        <p:tgtEl>
                                          <p:spTgt spid="7"/>
                                        </p:tgtEl>
                                      </p:cBhvr>
                                      <p:by x="150000" y="150000"/>
                                    </p:animScale>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Demonstration</a:t>
            </a:r>
            <a:endParaRPr lang="en-US" dirty="0"/>
          </a:p>
        </p:txBody>
      </p:sp>
      <p:pic>
        <p:nvPicPr>
          <p:cNvPr id="4" name="Picture 3" descr="Screen shot 2012-06-20 at 11.15.56 AM.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44145" y="946020"/>
            <a:ext cx="9144000" cy="4722558"/>
          </a:xfrm>
          <a:prstGeom prst="rect">
            <a:avLst/>
          </a:prstGeom>
        </p:spPr>
      </p:pic>
      <p:pic>
        <p:nvPicPr>
          <p:cNvPr id="5" name="Picture 4" descr="Screen shot 2012-06-20 at 11.16.26 AM.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249882" y="1297229"/>
            <a:ext cx="3805491" cy="2417874"/>
          </a:xfrm>
          <a:prstGeom prst="rect">
            <a:avLst/>
          </a:prstGeom>
          <a:noFill/>
          <a:ln>
            <a:noFill/>
          </a:ln>
        </p:spPr>
      </p:pic>
      <p:pic>
        <p:nvPicPr>
          <p:cNvPr id="6" name="Picture 5" descr="Screen shot 2012-06-20 at 11.16.45 AM.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449588" y="3395889"/>
            <a:ext cx="3026057" cy="1924281"/>
          </a:xfrm>
          <a:prstGeom prst="rect">
            <a:avLst/>
          </a:prstGeom>
          <a:noFill/>
          <a:ln>
            <a:noFill/>
          </a:ln>
        </p:spPr>
      </p:pic>
      <p:pic>
        <p:nvPicPr>
          <p:cNvPr id="3" name="Picture 2" descr="Screen shot 2012-06-20 at 11.17.35 AM.pn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433022" y="1821768"/>
            <a:ext cx="3031170" cy="1492621"/>
          </a:xfrm>
          <a:prstGeom prst="rect">
            <a:avLst/>
          </a:prstGeom>
          <a:noFill/>
          <a:ln>
            <a:noFill/>
          </a:ln>
        </p:spPr>
      </p:pic>
      <p:pic>
        <p:nvPicPr>
          <p:cNvPr id="7" name="Picture 6" descr="Screen shot 2012-06-20 at 11.18.21 AM.png"/>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222717" y="4061208"/>
            <a:ext cx="3857611" cy="1552868"/>
          </a:xfrm>
          <a:prstGeom prst="rect">
            <a:avLst/>
          </a:prstGeom>
          <a:noFill/>
          <a:ln>
            <a:noFill/>
          </a:ln>
        </p:spPr>
      </p:pic>
      <p:pic>
        <p:nvPicPr>
          <p:cNvPr id="11" name="Picture 10" descr="Screen shot 2012-06-20 at 12.19.46 PM.png"/>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5230358" y="1297230"/>
            <a:ext cx="3402080" cy="2356748"/>
          </a:xfrm>
          <a:prstGeom prst="rect">
            <a:avLst/>
          </a:prstGeom>
          <a:noFill/>
          <a:ln>
            <a:noFill/>
          </a:ln>
        </p:spPr>
      </p:pic>
      <p:sp>
        <p:nvSpPr>
          <p:cNvPr id="12" name="AutoShape 120"/>
          <p:cNvSpPr>
            <a:spLocks noChangeArrowheads="1"/>
          </p:cNvSpPr>
          <p:nvPr/>
        </p:nvSpPr>
        <p:spPr bwMode="auto">
          <a:xfrm>
            <a:off x="228600" y="5766220"/>
            <a:ext cx="8686800" cy="490117"/>
          </a:xfrm>
          <a:prstGeom prst="roundRect">
            <a:avLst>
              <a:gd name="adj" fmla="val 16667"/>
            </a:avLst>
          </a:prstGeom>
          <a:solidFill>
            <a:schemeClr val="accent1">
              <a:lumMod val="20000"/>
              <a:lumOff val="80000"/>
            </a:schemeClr>
          </a:solidFill>
          <a:ln w="19050">
            <a:solidFill>
              <a:srgbClr val="00487E"/>
            </a:solidFill>
            <a:miter lim="800000"/>
            <a:headEnd type="none" w="sm" len="sm"/>
            <a:tailEnd type="none" w="sm" len="sm"/>
          </a:ln>
          <a:effectLst>
            <a:outerShdw blurRad="127000" algn="ctr" rotWithShape="0">
              <a:prstClr val="black">
                <a:alpha val="30000"/>
              </a:prstClr>
            </a:outerShdw>
          </a:effectLst>
        </p:spPr>
        <p:txBody>
          <a:bodyPr lIns="45720" tIns="45720" rIns="45720" bIns="45720" anchor="ctr" anchorCtr="0">
            <a:noAutofit/>
          </a:bodyPr>
          <a:lstStyle/>
          <a:p>
            <a:pPr marL="0" lvl="1" algn="ctr" eaLnBrk="0" fontAlgn="base" hangingPunct="0">
              <a:spcBef>
                <a:spcPts val="300"/>
              </a:spcBef>
              <a:spcAft>
                <a:spcPct val="0"/>
              </a:spcAft>
              <a:defRPr/>
            </a:pPr>
            <a:r>
              <a:rPr lang="en-US" sz="1600" b="1" dirty="0" smtClean="0"/>
              <a:t>Player has promoted the threat to review Course of Action (</a:t>
            </a:r>
            <a:r>
              <a:rPr lang="en-US" sz="1600" b="1" dirty="0" err="1" smtClean="0"/>
              <a:t>CoA</a:t>
            </a:r>
            <a:r>
              <a:rPr lang="en-US" sz="1600" b="1" dirty="0" smtClean="0"/>
              <a:t>) options</a:t>
            </a:r>
            <a:endParaRPr lang="en-US" sz="1600" b="1" dirty="0">
              <a:latin typeface="Arial" pitchFamily="34" charset="0"/>
              <a:ea typeface="ＭＳ Ｐゴシック" charset="-128"/>
            </a:endParaRPr>
          </a:p>
        </p:txBody>
      </p:sp>
      <p:pic>
        <p:nvPicPr>
          <p:cNvPr id="16" name="Picture 15" descr="Screen shot 2012-06-20 at 12.19.05 PM.png"/>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516730" y="1403178"/>
            <a:ext cx="895917" cy="196948"/>
          </a:xfrm>
          <a:prstGeom prst="rect">
            <a:avLst/>
          </a:prstGeom>
          <a:effectLst/>
        </p:spPr>
      </p:pic>
      <p:pic>
        <p:nvPicPr>
          <p:cNvPr id="17" name="Picture 16" descr="Screen shot 2012-06-20 at 1.13.12 PM.png"/>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517331" y="1637130"/>
            <a:ext cx="896576" cy="194908"/>
          </a:xfrm>
          <a:prstGeom prst="rect">
            <a:avLst/>
          </a:prstGeom>
        </p:spPr>
      </p:pic>
      <p:pic>
        <p:nvPicPr>
          <p:cNvPr id="9" name="Picture 8" descr="Screen shot 2012-06-20 at 11.18.49 AM.png"/>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526625" y="1854156"/>
            <a:ext cx="886022" cy="3455484"/>
          </a:xfrm>
          <a:prstGeom prst="rect">
            <a:avLst/>
          </a:prstGeom>
          <a:ln>
            <a:noFill/>
          </a:ln>
          <a:effectLst/>
        </p:spPr>
      </p:pic>
      <p:grpSp>
        <p:nvGrpSpPr>
          <p:cNvPr id="14" name="Group 13"/>
          <p:cNvGrpSpPr/>
          <p:nvPr/>
        </p:nvGrpSpPr>
        <p:grpSpPr>
          <a:xfrm>
            <a:off x="2399851" y="3008810"/>
            <a:ext cx="4407797" cy="643733"/>
            <a:chOff x="2515184" y="1576817"/>
            <a:chExt cx="4407797" cy="643733"/>
          </a:xfrm>
        </p:grpSpPr>
        <p:pic>
          <p:nvPicPr>
            <p:cNvPr id="8" name="Picture 7" descr="Screen shot 2012-06-20 at 11.18.58 AM.png"/>
            <p:cNvPicPr>
              <a:picLocks noChangeAspect="1"/>
            </p:cNvPicPr>
            <p:nvPr/>
          </p:nvPicPr>
          <p:blipFill rotWithShape="1">
            <a:blip r:embed="rId12" cstate="print">
              <a:extLst>
                <a:ext uri="{28A0092B-C50C-407E-A947-70E740481C1C}">
                  <a14:useLocalDpi xmlns="" xmlns:a14="http://schemas.microsoft.com/office/drawing/2010/main" val="0"/>
                </a:ext>
              </a:extLst>
            </a:blip>
            <a:srcRect t="-2" r="51796" b="2953"/>
            <a:stretch/>
          </p:blipFill>
          <p:spPr>
            <a:xfrm>
              <a:off x="2515184" y="1576817"/>
              <a:ext cx="4407797" cy="516476"/>
            </a:xfrm>
            <a:prstGeom prst="rect">
              <a:avLst/>
            </a:prstGeom>
            <a:ln>
              <a:solidFill>
                <a:schemeClr val="accent2">
                  <a:lumMod val="40000"/>
                  <a:lumOff val="60000"/>
                </a:schemeClr>
              </a:solidFill>
            </a:ln>
          </p:spPr>
        </p:pic>
        <p:pic>
          <p:nvPicPr>
            <p:cNvPr id="15" name="Picture 14"/>
            <p:cNvPicPr>
              <a:picLocks noChangeAspect="1"/>
            </p:cNvPicPr>
            <p:nvPr/>
          </p:nvPicPr>
          <p:blipFill>
            <a:blip r:embed="rId13" cstate="print"/>
            <a:stretch>
              <a:fillRect/>
            </a:stretch>
          </p:blipFill>
          <p:spPr>
            <a:xfrm rot="20055934">
              <a:off x="6511653" y="1816692"/>
              <a:ext cx="240028" cy="403858"/>
            </a:xfrm>
            <a:prstGeom prst="rect">
              <a:avLst/>
            </a:prstGeom>
            <a:effectLst>
              <a:outerShdw blurRad="50800" dist="38100" dir="2700000" algn="tl" rotWithShape="0">
                <a:prstClr val="black">
                  <a:alpha val="40000"/>
                </a:prstClr>
              </a:outerShdw>
            </a:effectLst>
          </p:spPr>
        </p:pic>
      </p:grpSp>
    </p:spTree>
    <p:extLst>
      <p:ext uri="{BB962C8B-B14F-4D97-AF65-F5344CB8AC3E}">
        <p14:creationId xmlns="" xmlns:p14="http://schemas.microsoft.com/office/powerpoint/2010/main" val="125916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6" presetClass="emph" presetSubtype="0" fill="hold" nodeType="withEffect">
                                  <p:stCondLst>
                                    <p:cond delay="0"/>
                                  </p:stCondLst>
                                  <p:childTnLst>
                                    <p:animScale>
                                      <p:cBhvr>
                                        <p:cTn id="8" dur="1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Demonstration</a:t>
            </a:r>
            <a:endParaRPr lang="en-US" dirty="0"/>
          </a:p>
        </p:txBody>
      </p:sp>
      <p:pic>
        <p:nvPicPr>
          <p:cNvPr id="4" name="Picture 3" descr="Screen shot 2012-06-20 at 11.15.56 AM.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959900"/>
            <a:ext cx="9144000" cy="4722558"/>
          </a:xfrm>
          <a:prstGeom prst="rect">
            <a:avLst/>
          </a:prstGeom>
        </p:spPr>
      </p:pic>
      <p:pic>
        <p:nvPicPr>
          <p:cNvPr id="5" name="Picture 4" descr="Screen shot 2012-06-20 at 11.16.26 AM.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249882" y="1297229"/>
            <a:ext cx="3805491" cy="2417874"/>
          </a:xfrm>
          <a:prstGeom prst="rect">
            <a:avLst/>
          </a:prstGeom>
          <a:noFill/>
          <a:ln>
            <a:noFill/>
          </a:ln>
        </p:spPr>
      </p:pic>
      <p:pic>
        <p:nvPicPr>
          <p:cNvPr id="6" name="Picture 5" descr="Screen shot 2012-06-20 at 11.16.45 AM.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449588" y="3395889"/>
            <a:ext cx="3026057" cy="1924281"/>
          </a:xfrm>
          <a:prstGeom prst="rect">
            <a:avLst/>
          </a:prstGeom>
          <a:noFill/>
          <a:ln>
            <a:noFill/>
          </a:ln>
        </p:spPr>
      </p:pic>
      <p:pic>
        <p:nvPicPr>
          <p:cNvPr id="3" name="Picture 2" descr="Screen shot 2012-06-20 at 11.17.35 AM.pn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433022" y="1821768"/>
            <a:ext cx="3031170" cy="1492621"/>
          </a:xfrm>
          <a:prstGeom prst="rect">
            <a:avLst/>
          </a:prstGeom>
          <a:noFill/>
          <a:ln>
            <a:noFill/>
          </a:ln>
        </p:spPr>
      </p:pic>
      <p:pic>
        <p:nvPicPr>
          <p:cNvPr id="7" name="Picture 6" descr="Screen shot 2012-06-20 at 11.18.21 AM.png"/>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222717" y="4061208"/>
            <a:ext cx="3857611" cy="1552868"/>
          </a:xfrm>
          <a:prstGeom prst="rect">
            <a:avLst/>
          </a:prstGeom>
          <a:noFill/>
          <a:ln>
            <a:noFill/>
          </a:ln>
        </p:spPr>
      </p:pic>
      <p:pic>
        <p:nvPicPr>
          <p:cNvPr id="9" name="Picture 8" descr="Screen shot 2012-06-20 at 11.18.49 AM.png"/>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526625" y="1854156"/>
            <a:ext cx="886022" cy="3455484"/>
          </a:xfrm>
          <a:prstGeom prst="rect">
            <a:avLst/>
          </a:prstGeom>
          <a:noFill/>
          <a:ln>
            <a:noFill/>
          </a:ln>
        </p:spPr>
      </p:pic>
      <p:pic>
        <p:nvPicPr>
          <p:cNvPr id="10" name="Picture 9" descr="Screen shot 2012-06-20 at 11.18.58 AM.png"/>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67915" y="1099053"/>
            <a:ext cx="5052929" cy="293262"/>
          </a:xfrm>
          <a:prstGeom prst="rect">
            <a:avLst/>
          </a:prstGeom>
          <a:noFill/>
          <a:ln>
            <a:noFill/>
          </a:ln>
        </p:spPr>
      </p:pic>
      <p:pic>
        <p:nvPicPr>
          <p:cNvPr id="12" name="Picture 11" descr="Screen shot 2012-06-20 at 12.19.46 PM.png"/>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5230358" y="1297230"/>
            <a:ext cx="3402080" cy="2356748"/>
          </a:xfrm>
          <a:prstGeom prst="rect">
            <a:avLst/>
          </a:prstGeom>
          <a:noFill/>
          <a:ln>
            <a:noFill/>
          </a:ln>
        </p:spPr>
      </p:pic>
      <p:sp>
        <p:nvSpPr>
          <p:cNvPr id="16" name="AutoShape 120"/>
          <p:cNvSpPr>
            <a:spLocks noChangeArrowheads="1"/>
          </p:cNvSpPr>
          <p:nvPr/>
        </p:nvSpPr>
        <p:spPr bwMode="auto">
          <a:xfrm>
            <a:off x="228600" y="5766220"/>
            <a:ext cx="8686800" cy="490117"/>
          </a:xfrm>
          <a:prstGeom prst="roundRect">
            <a:avLst>
              <a:gd name="adj" fmla="val 16667"/>
            </a:avLst>
          </a:prstGeom>
          <a:solidFill>
            <a:schemeClr val="accent1">
              <a:lumMod val="20000"/>
              <a:lumOff val="80000"/>
            </a:schemeClr>
          </a:solidFill>
          <a:ln w="19050">
            <a:solidFill>
              <a:srgbClr val="00487E"/>
            </a:solidFill>
            <a:miter lim="800000"/>
            <a:headEnd type="none" w="sm" len="sm"/>
            <a:tailEnd type="none" w="sm" len="sm"/>
          </a:ln>
          <a:effectLst>
            <a:outerShdw blurRad="127000" algn="ctr" rotWithShape="0">
              <a:prstClr val="black">
                <a:alpha val="30000"/>
              </a:prstClr>
            </a:outerShdw>
          </a:effectLst>
        </p:spPr>
        <p:txBody>
          <a:bodyPr lIns="45720" tIns="45720" rIns="45720" bIns="45720" anchor="ctr" anchorCtr="0">
            <a:noAutofit/>
          </a:bodyPr>
          <a:lstStyle/>
          <a:p>
            <a:pPr marL="0" lvl="1" algn="ctr" eaLnBrk="0" fontAlgn="base" hangingPunct="0">
              <a:spcBef>
                <a:spcPts val="300"/>
              </a:spcBef>
              <a:spcAft>
                <a:spcPct val="0"/>
              </a:spcAft>
              <a:defRPr/>
            </a:pPr>
            <a:r>
              <a:rPr lang="en-US" sz="1600" b="1" dirty="0" smtClean="0"/>
              <a:t>Player is viewing the costs and benefits of the “Remove Node” </a:t>
            </a:r>
            <a:r>
              <a:rPr lang="en-US" sz="1600" b="1" dirty="0" err="1" smtClean="0"/>
              <a:t>CoA</a:t>
            </a:r>
            <a:endParaRPr lang="en-US" sz="1600" b="1" dirty="0">
              <a:latin typeface="Arial" pitchFamily="34" charset="0"/>
              <a:ea typeface="ＭＳ Ｐゴシック" charset="-128"/>
            </a:endParaRPr>
          </a:p>
        </p:txBody>
      </p:sp>
      <p:pic>
        <p:nvPicPr>
          <p:cNvPr id="17" name="Picture 16" descr="Screen shot 2012-06-20 at 12.19.05 PM.png"/>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516730" y="1403178"/>
            <a:ext cx="895917" cy="196948"/>
          </a:xfrm>
          <a:prstGeom prst="rect">
            <a:avLst/>
          </a:prstGeom>
          <a:effectLst/>
        </p:spPr>
      </p:pic>
      <p:pic>
        <p:nvPicPr>
          <p:cNvPr id="18" name="Picture 17" descr="Screen shot 2012-06-20 at 1.13.12 PM.png"/>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517331" y="1637130"/>
            <a:ext cx="896576" cy="194908"/>
          </a:xfrm>
          <a:prstGeom prst="rect">
            <a:avLst/>
          </a:prstGeom>
        </p:spPr>
      </p:pic>
      <p:grpSp>
        <p:nvGrpSpPr>
          <p:cNvPr id="8" name="Group 7"/>
          <p:cNvGrpSpPr/>
          <p:nvPr/>
        </p:nvGrpSpPr>
        <p:grpSpPr>
          <a:xfrm>
            <a:off x="1453395" y="1473249"/>
            <a:ext cx="3015458" cy="879052"/>
            <a:chOff x="1453395" y="1473249"/>
            <a:chExt cx="3015458" cy="879052"/>
          </a:xfrm>
        </p:grpSpPr>
        <p:pic>
          <p:nvPicPr>
            <p:cNvPr id="11" name="Picture 10" descr="Screen shot 2012-06-20 at 11.19.14 AM.png"/>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1453395" y="1473249"/>
              <a:ext cx="3015458" cy="818966"/>
            </a:xfrm>
            <a:prstGeom prst="rect">
              <a:avLst/>
            </a:prstGeom>
            <a:ln>
              <a:solidFill>
                <a:srgbClr val="72FF72"/>
              </a:solidFill>
            </a:ln>
            <a:effectLst/>
          </p:spPr>
        </p:pic>
        <p:pic>
          <p:nvPicPr>
            <p:cNvPr id="15" name="Picture 14"/>
            <p:cNvPicPr>
              <a:picLocks noChangeAspect="1"/>
            </p:cNvPicPr>
            <p:nvPr/>
          </p:nvPicPr>
          <p:blipFill>
            <a:blip r:embed="rId14" cstate="print"/>
            <a:stretch>
              <a:fillRect/>
            </a:stretch>
          </p:blipFill>
          <p:spPr>
            <a:xfrm rot="3947799">
              <a:off x="2474960" y="2167103"/>
              <a:ext cx="138076" cy="232319"/>
            </a:xfrm>
            <a:prstGeom prst="rect">
              <a:avLst/>
            </a:prstGeom>
            <a:effectLst>
              <a:outerShdw blurRad="50800" dist="38100" dir="2700000" algn="tl" rotWithShape="0">
                <a:prstClr val="black">
                  <a:alpha val="40000"/>
                </a:prstClr>
              </a:outerShdw>
            </a:effectLst>
          </p:spPr>
        </p:pic>
      </p:grpSp>
      <p:grpSp>
        <p:nvGrpSpPr>
          <p:cNvPr id="19" name="Group 18"/>
          <p:cNvGrpSpPr/>
          <p:nvPr/>
        </p:nvGrpSpPr>
        <p:grpSpPr>
          <a:xfrm>
            <a:off x="2081869" y="2932231"/>
            <a:ext cx="5027888" cy="1465706"/>
            <a:chOff x="1453395" y="1473249"/>
            <a:chExt cx="3015458" cy="879052"/>
          </a:xfrm>
        </p:grpSpPr>
        <p:pic>
          <p:nvPicPr>
            <p:cNvPr id="20" name="Picture 19" descr="Screen shot 2012-06-20 at 11.19.14 AM.png"/>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1453395" y="1473249"/>
              <a:ext cx="3015458" cy="818966"/>
            </a:xfrm>
            <a:prstGeom prst="rect">
              <a:avLst/>
            </a:prstGeom>
            <a:ln>
              <a:solidFill>
                <a:srgbClr val="72FF72"/>
              </a:solidFill>
            </a:ln>
            <a:effectLst/>
          </p:spPr>
        </p:pic>
        <p:pic>
          <p:nvPicPr>
            <p:cNvPr id="21" name="Picture 20"/>
            <p:cNvPicPr>
              <a:picLocks noChangeAspect="1"/>
            </p:cNvPicPr>
            <p:nvPr/>
          </p:nvPicPr>
          <p:blipFill>
            <a:blip r:embed="rId14" cstate="print"/>
            <a:stretch>
              <a:fillRect/>
            </a:stretch>
          </p:blipFill>
          <p:spPr>
            <a:xfrm rot="3947799">
              <a:off x="2474960" y="2167103"/>
              <a:ext cx="138076" cy="232319"/>
            </a:xfrm>
            <a:prstGeom prst="rect">
              <a:avLst/>
            </a:prstGeom>
            <a:effectLst>
              <a:outerShdw blurRad="50800" dist="38100" dir="2700000" algn="tl" rotWithShape="0">
                <a:prstClr val="black">
                  <a:alpha val="40000"/>
                </a:prstClr>
              </a:outerShdw>
            </a:effectLst>
          </p:spPr>
        </p:pic>
      </p:grpSp>
    </p:spTree>
    <p:extLst>
      <p:ext uri="{BB962C8B-B14F-4D97-AF65-F5344CB8AC3E}">
        <p14:creationId xmlns="" xmlns:p14="http://schemas.microsoft.com/office/powerpoint/2010/main" val="19098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6" presetClass="emph" presetSubtype="0" fill="hold" nodeType="withEffect">
                                  <p:stCondLst>
                                    <p:cond delay="0"/>
                                  </p:stCondLst>
                                  <p:childTnLst>
                                    <p:animScale>
                                      <p:cBhvr>
                                        <p:cTn id="8" dur="1000" fill="hold"/>
                                        <p:tgtEl>
                                          <p:spTgt spid="19"/>
                                        </p:tgtEl>
                                      </p:cBhvr>
                                      <p:by x="150000" y="150000"/>
                                    </p:animScale>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6-20 at 11.15.56 AM.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959900"/>
            <a:ext cx="9144000" cy="4722558"/>
          </a:xfrm>
          <a:prstGeom prst="rect">
            <a:avLst/>
          </a:prstGeom>
        </p:spPr>
      </p:pic>
      <p:pic>
        <p:nvPicPr>
          <p:cNvPr id="5" name="Picture 4" descr="Screen shot 2012-06-20 at 11.16.26 AM.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249882" y="1297229"/>
            <a:ext cx="3805491" cy="2417874"/>
          </a:xfrm>
          <a:prstGeom prst="rect">
            <a:avLst/>
          </a:prstGeom>
          <a:noFill/>
          <a:ln>
            <a:noFill/>
          </a:ln>
        </p:spPr>
      </p:pic>
      <p:pic>
        <p:nvPicPr>
          <p:cNvPr id="32" name="Picture 31" descr="Screen shot 2012-06-20 at 12.19.46 PM.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256815" y="1313178"/>
            <a:ext cx="3402080" cy="2356748"/>
          </a:xfrm>
          <a:prstGeom prst="rect">
            <a:avLst/>
          </a:prstGeom>
          <a:ln>
            <a:noFill/>
          </a:ln>
          <a:effectLst/>
        </p:spPr>
      </p:pic>
      <p:pic>
        <p:nvPicPr>
          <p:cNvPr id="31" name="Picture 30" descr="Screen shot 2012-06-20 at 12.19.46 PM.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230358" y="1297230"/>
            <a:ext cx="3402080" cy="2356748"/>
          </a:xfrm>
          <a:prstGeom prst="rect">
            <a:avLst/>
          </a:prstGeom>
          <a:noFill/>
          <a:ln>
            <a:noFill/>
          </a:ln>
        </p:spPr>
      </p:pic>
      <p:pic>
        <p:nvPicPr>
          <p:cNvPr id="19" name="Picture 18" descr="Screen shot 2012-06-20 at 12.19.05 PM.pn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16730" y="1403178"/>
            <a:ext cx="895917" cy="196948"/>
          </a:xfrm>
          <a:prstGeom prst="rect">
            <a:avLst/>
          </a:prstGeom>
          <a:effectLst/>
        </p:spPr>
      </p:pic>
      <p:pic>
        <p:nvPicPr>
          <p:cNvPr id="20" name="Picture 19" descr="Screen shot 2012-06-20 at 1.13.12 PM.png"/>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17331" y="1637130"/>
            <a:ext cx="896576" cy="194908"/>
          </a:xfrm>
          <a:prstGeom prst="rect">
            <a:avLst/>
          </a:prstGeom>
        </p:spPr>
      </p:pic>
      <p:pic>
        <p:nvPicPr>
          <p:cNvPr id="3" name="Picture 2" descr="Screen shot 2012-06-20 at 11.17.35 AM.png"/>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1433022" y="1821768"/>
            <a:ext cx="3031170" cy="1492621"/>
          </a:xfrm>
          <a:prstGeom prst="rect">
            <a:avLst/>
          </a:prstGeom>
          <a:noFill/>
          <a:ln>
            <a:noFill/>
          </a:ln>
        </p:spPr>
      </p:pic>
      <p:pic>
        <p:nvPicPr>
          <p:cNvPr id="15" name="Picture 14" descr="Screen shot 2012-06-20 at 11.18.49 AM.png"/>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536402" y="1843554"/>
            <a:ext cx="886022" cy="3455484"/>
          </a:xfrm>
          <a:prstGeom prst="rect">
            <a:avLst/>
          </a:prstGeom>
          <a:noFill/>
          <a:ln>
            <a:noFill/>
          </a:ln>
        </p:spPr>
      </p:pic>
      <p:sp>
        <p:nvSpPr>
          <p:cNvPr id="2" name="Title 1"/>
          <p:cNvSpPr>
            <a:spLocks noGrp="1"/>
          </p:cNvSpPr>
          <p:nvPr>
            <p:ph type="title"/>
          </p:nvPr>
        </p:nvSpPr>
        <p:spPr/>
        <p:txBody>
          <a:bodyPr/>
          <a:lstStyle/>
          <a:p>
            <a:r>
              <a:rPr lang="en-US" dirty="0" smtClean="0"/>
              <a:t>Game Demonstration</a:t>
            </a:r>
            <a:endParaRPr lang="en-US" dirty="0"/>
          </a:p>
        </p:txBody>
      </p:sp>
      <p:pic>
        <p:nvPicPr>
          <p:cNvPr id="6" name="Picture 5" descr="Screen shot 2012-06-20 at 11.16.45 AM.png"/>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1449588" y="3395889"/>
            <a:ext cx="3026057" cy="1924281"/>
          </a:xfrm>
          <a:prstGeom prst="rect">
            <a:avLst/>
          </a:prstGeom>
          <a:noFill/>
          <a:ln>
            <a:noFill/>
          </a:ln>
        </p:spPr>
      </p:pic>
      <p:pic>
        <p:nvPicPr>
          <p:cNvPr id="7" name="Picture 6" descr="Screen shot 2012-06-20 at 11.18.21 AM.png"/>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5222717" y="4061208"/>
            <a:ext cx="3857611" cy="1552868"/>
          </a:xfrm>
          <a:prstGeom prst="rect">
            <a:avLst/>
          </a:prstGeom>
          <a:noFill/>
          <a:ln>
            <a:noFill/>
          </a:ln>
        </p:spPr>
      </p:pic>
      <p:pic>
        <p:nvPicPr>
          <p:cNvPr id="10" name="Picture 9" descr="Screen shot 2012-06-20 at 11.18.58 AM.png"/>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67915" y="1099053"/>
            <a:ext cx="5052929" cy="293262"/>
          </a:xfrm>
          <a:prstGeom prst="rect">
            <a:avLst/>
          </a:prstGeom>
          <a:noFill/>
          <a:ln>
            <a:noFill/>
          </a:ln>
        </p:spPr>
      </p:pic>
      <p:pic>
        <p:nvPicPr>
          <p:cNvPr id="11" name="Picture 10" descr="Screen shot 2012-06-20 at 11.19.14 AM.png"/>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1453395" y="1473249"/>
            <a:ext cx="3015458" cy="818966"/>
          </a:xfrm>
          <a:prstGeom prst="rect">
            <a:avLst/>
          </a:prstGeom>
          <a:noFill/>
          <a:ln>
            <a:noFill/>
          </a:ln>
        </p:spPr>
      </p:pic>
      <p:pic>
        <p:nvPicPr>
          <p:cNvPr id="9" name="Picture 8" descr="Screen shot 2012-06-20 at 11.18.49 AM.png"/>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526625" y="1854156"/>
            <a:ext cx="886022" cy="3455484"/>
          </a:xfrm>
          <a:prstGeom prst="rect">
            <a:avLst/>
          </a:prstGeom>
          <a:noFill/>
          <a:ln>
            <a:noFill/>
          </a:ln>
          <a:effectLst/>
        </p:spPr>
      </p:pic>
      <p:pic>
        <p:nvPicPr>
          <p:cNvPr id="13" name="Picture 12" descr="Screen shot 2012-06-20 at 12.26.56 PM.png"/>
          <p:cNvPicPr>
            <a:picLocks noChangeAspect="1"/>
          </p:cNvPicPr>
          <p:nvPr/>
        </p:nvPicPr>
        <p:blipFill rotWithShape="1">
          <a:blip r:embed="rId14" cstate="print">
            <a:extLst>
              <a:ext uri="{28A0092B-C50C-407E-A947-70E740481C1C}">
                <a14:useLocalDpi xmlns="" xmlns:a14="http://schemas.microsoft.com/office/drawing/2010/main" val="0"/>
              </a:ext>
            </a:extLst>
          </a:blip>
          <a:srcRect t="4656" b="77206"/>
          <a:stretch/>
        </p:blipFill>
        <p:spPr>
          <a:xfrm>
            <a:off x="543326" y="2051118"/>
            <a:ext cx="869322" cy="502591"/>
          </a:xfrm>
          <a:prstGeom prst="rect">
            <a:avLst/>
          </a:prstGeom>
        </p:spPr>
      </p:pic>
      <p:sp>
        <p:nvSpPr>
          <p:cNvPr id="16" name="AutoShape 120"/>
          <p:cNvSpPr>
            <a:spLocks noChangeArrowheads="1"/>
          </p:cNvSpPr>
          <p:nvPr/>
        </p:nvSpPr>
        <p:spPr bwMode="auto">
          <a:xfrm>
            <a:off x="228600" y="5766220"/>
            <a:ext cx="8686800" cy="490117"/>
          </a:xfrm>
          <a:prstGeom prst="roundRect">
            <a:avLst>
              <a:gd name="adj" fmla="val 16667"/>
            </a:avLst>
          </a:prstGeom>
          <a:solidFill>
            <a:schemeClr val="accent1">
              <a:lumMod val="20000"/>
              <a:lumOff val="80000"/>
            </a:schemeClr>
          </a:solidFill>
          <a:ln w="19050">
            <a:solidFill>
              <a:srgbClr val="00487E"/>
            </a:solidFill>
            <a:miter lim="800000"/>
            <a:headEnd type="none" w="sm" len="sm"/>
            <a:tailEnd type="none" w="sm" len="sm"/>
          </a:ln>
          <a:effectLst>
            <a:outerShdw blurRad="127000" algn="ctr" rotWithShape="0">
              <a:prstClr val="black">
                <a:alpha val="30000"/>
              </a:prstClr>
            </a:outerShdw>
          </a:effectLst>
        </p:spPr>
        <p:txBody>
          <a:bodyPr lIns="45720" tIns="45720" rIns="45720" bIns="45720" anchor="ctr" anchorCtr="0">
            <a:noAutofit/>
          </a:bodyPr>
          <a:lstStyle/>
          <a:p>
            <a:pPr marL="0" lvl="1" algn="ctr" eaLnBrk="0" fontAlgn="base" hangingPunct="0">
              <a:spcBef>
                <a:spcPts val="300"/>
              </a:spcBef>
              <a:spcAft>
                <a:spcPct val="0"/>
              </a:spcAft>
              <a:defRPr/>
            </a:pPr>
            <a:r>
              <a:rPr lang="en-US" sz="1600" b="1" dirty="0" smtClean="0"/>
              <a:t>Mission health is yellow because sensitive data is being </a:t>
            </a:r>
            <a:r>
              <a:rPr lang="en-US" sz="1600" b="1" dirty="0" err="1" smtClean="0"/>
              <a:t>exfiltrated</a:t>
            </a:r>
            <a:endParaRPr lang="en-US" sz="1600" b="1" dirty="0">
              <a:latin typeface="Arial" pitchFamily="34" charset="0"/>
              <a:ea typeface="ＭＳ Ｐゴシック" charset="-128"/>
            </a:endParaRPr>
          </a:p>
        </p:txBody>
      </p:sp>
      <p:pic>
        <p:nvPicPr>
          <p:cNvPr id="17" name="Picture 16"/>
          <p:cNvPicPr>
            <a:picLocks noChangeAspect="1"/>
          </p:cNvPicPr>
          <p:nvPr/>
        </p:nvPicPr>
        <p:blipFill>
          <a:blip r:embed="rId15" cstate="print"/>
          <a:stretch>
            <a:fillRect/>
          </a:stretch>
        </p:blipFill>
        <p:spPr>
          <a:xfrm rot="3947799">
            <a:off x="2474960" y="2167103"/>
            <a:ext cx="138076" cy="232319"/>
          </a:xfrm>
          <a:prstGeom prst="rect">
            <a:avLst/>
          </a:prstGeom>
          <a:effectLst>
            <a:outerShdw blurRad="50800" dist="38100" dir="2700000" algn="tl" rotWithShape="0">
              <a:prstClr val="black">
                <a:alpha val="40000"/>
              </a:prstClr>
            </a:outerShdw>
          </a:effectLst>
        </p:spPr>
      </p:pic>
      <p:grpSp>
        <p:nvGrpSpPr>
          <p:cNvPr id="26" name="Group 25"/>
          <p:cNvGrpSpPr/>
          <p:nvPr/>
        </p:nvGrpSpPr>
        <p:grpSpPr>
          <a:xfrm>
            <a:off x="511131" y="1402909"/>
            <a:ext cx="922115" cy="428173"/>
            <a:chOff x="510380" y="1402146"/>
            <a:chExt cx="922115" cy="428173"/>
          </a:xfrm>
        </p:grpSpPr>
        <p:pic>
          <p:nvPicPr>
            <p:cNvPr id="27" name="Picture 26" descr="Screen shot 2012-06-20 at 11.19.50 AM.png"/>
            <p:cNvPicPr>
              <a:picLocks noChangeAspect="1"/>
            </p:cNvPicPr>
            <p:nvPr/>
          </p:nvPicPr>
          <p:blipFill>
            <a:blip r:embed="rId16" cstate="print">
              <a:extLst>
                <a:ext uri="{28A0092B-C50C-407E-A947-70E740481C1C}">
                  <a14:useLocalDpi xmlns="" xmlns:a14="http://schemas.microsoft.com/office/drawing/2010/main" val="0"/>
                </a:ext>
              </a:extLst>
            </a:blip>
            <a:stretch>
              <a:fillRect/>
            </a:stretch>
          </p:blipFill>
          <p:spPr>
            <a:xfrm>
              <a:off x="510380" y="1402146"/>
              <a:ext cx="912245" cy="207506"/>
            </a:xfrm>
            <a:prstGeom prst="rect">
              <a:avLst/>
            </a:prstGeom>
            <a:ln>
              <a:solidFill>
                <a:srgbClr val="72FF72"/>
              </a:solidFill>
            </a:ln>
            <a:effectLst/>
          </p:spPr>
        </p:pic>
        <p:pic>
          <p:nvPicPr>
            <p:cNvPr id="28" name="Picture 27" descr="Screen shot 2012-06-20 at 1.13.12 PM.png"/>
            <p:cNvPicPr>
              <a:picLocks noChangeAspect="1"/>
            </p:cNvPicPr>
            <p:nvPr/>
          </p:nvPicPr>
          <p:blipFill>
            <a:blip r:embed="rId17" cstate="print">
              <a:extLst>
                <a:ext uri="{28A0092B-C50C-407E-A947-70E740481C1C}">
                  <a14:useLocalDpi xmlns="" xmlns:a14="http://schemas.microsoft.com/office/drawing/2010/main" val="0"/>
                </a:ext>
              </a:extLst>
            </a:blip>
            <a:stretch>
              <a:fillRect/>
            </a:stretch>
          </p:blipFill>
          <p:spPr>
            <a:xfrm>
              <a:off x="514673" y="1630792"/>
              <a:ext cx="917822" cy="199527"/>
            </a:xfrm>
            <a:prstGeom prst="rect">
              <a:avLst/>
            </a:prstGeom>
            <a:ln>
              <a:solidFill>
                <a:srgbClr val="72FF72"/>
              </a:solidFill>
            </a:ln>
            <a:effectLst/>
          </p:spPr>
        </p:pic>
      </p:grpSp>
      <p:pic>
        <p:nvPicPr>
          <p:cNvPr id="30" name="Picture 29" descr="Screen shot 2012-06-20 at 11.19.23 AM.png"/>
          <p:cNvPicPr>
            <a:picLocks noChangeAspect="1"/>
          </p:cNvPicPr>
          <p:nvPr/>
        </p:nvPicPr>
        <p:blipFill>
          <a:blip r:embed="rId18" cstate="print">
            <a:extLst>
              <a:ext uri="{28A0092B-C50C-407E-A947-70E740481C1C}">
                <a14:useLocalDpi xmlns="" xmlns:a14="http://schemas.microsoft.com/office/drawing/2010/main" val="0"/>
              </a:ext>
            </a:extLst>
          </a:blip>
          <a:stretch>
            <a:fillRect/>
          </a:stretch>
        </p:blipFill>
        <p:spPr>
          <a:xfrm>
            <a:off x="5243092" y="1298736"/>
            <a:ext cx="3395785" cy="2368712"/>
          </a:xfrm>
          <a:prstGeom prst="rect">
            <a:avLst/>
          </a:prstGeom>
          <a:noFill/>
          <a:ln>
            <a:solidFill>
              <a:srgbClr val="72FF72"/>
            </a:solidFill>
          </a:ln>
          <a:effectLst/>
        </p:spPr>
      </p:pic>
      <p:pic>
        <p:nvPicPr>
          <p:cNvPr id="29" name="Picture 28" descr="Screen shot 2012-06-20 at 11.19.23 AM.png"/>
          <p:cNvPicPr>
            <a:picLocks noChangeAspect="1"/>
          </p:cNvPicPr>
          <p:nvPr/>
        </p:nvPicPr>
        <p:blipFill>
          <a:blip r:embed="rId18" cstate="print">
            <a:extLst>
              <a:ext uri="{28A0092B-C50C-407E-A947-70E740481C1C}">
                <a14:useLocalDpi xmlns="" xmlns:a14="http://schemas.microsoft.com/office/drawing/2010/main" val="0"/>
              </a:ext>
            </a:extLst>
          </a:blip>
          <a:stretch>
            <a:fillRect/>
          </a:stretch>
        </p:blipFill>
        <p:spPr>
          <a:xfrm>
            <a:off x="2173302" y="1571625"/>
            <a:ext cx="4860895" cy="3390692"/>
          </a:xfrm>
          <a:prstGeom prst="rect">
            <a:avLst/>
          </a:prstGeom>
          <a:noFill/>
          <a:ln>
            <a:solidFill>
              <a:srgbClr val="72FF72"/>
            </a:solidFill>
          </a:ln>
          <a:effectLst/>
        </p:spPr>
      </p:pic>
      <p:grpSp>
        <p:nvGrpSpPr>
          <p:cNvPr id="22" name="Group 21"/>
          <p:cNvGrpSpPr/>
          <p:nvPr/>
        </p:nvGrpSpPr>
        <p:grpSpPr>
          <a:xfrm>
            <a:off x="3382182" y="2529601"/>
            <a:ext cx="2427262" cy="1127070"/>
            <a:chOff x="510380" y="1402146"/>
            <a:chExt cx="922115" cy="428173"/>
          </a:xfrm>
        </p:grpSpPr>
        <p:pic>
          <p:nvPicPr>
            <p:cNvPr id="12" name="Picture 11" descr="Screen shot 2012-06-20 at 11.19.50 AM.png"/>
            <p:cNvPicPr>
              <a:picLocks noChangeAspect="1"/>
            </p:cNvPicPr>
            <p:nvPr/>
          </p:nvPicPr>
          <p:blipFill>
            <a:blip r:embed="rId16" cstate="print">
              <a:extLst>
                <a:ext uri="{28A0092B-C50C-407E-A947-70E740481C1C}">
                  <a14:useLocalDpi xmlns="" xmlns:a14="http://schemas.microsoft.com/office/drawing/2010/main" val="0"/>
                </a:ext>
              </a:extLst>
            </a:blip>
            <a:stretch>
              <a:fillRect/>
            </a:stretch>
          </p:blipFill>
          <p:spPr>
            <a:xfrm>
              <a:off x="510380" y="1402146"/>
              <a:ext cx="912245" cy="207506"/>
            </a:xfrm>
            <a:prstGeom prst="rect">
              <a:avLst/>
            </a:prstGeom>
            <a:ln>
              <a:solidFill>
                <a:srgbClr val="72FF72"/>
              </a:solidFill>
            </a:ln>
            <a:effectLst/>
          </p:spPr>
        </p:pic>
        <p:pic>
          <p:nvPicPr>
            <p:cNvPr id="21" name="Picture 20" descr="Screen shot 2012-06-20 at 1.13.12 PM.png"/>
            <p:cNvPicPr>
              <a:picLocks noChangeAspect="1"/>
            </p:cNvPicPr>
            <p:nvPr/>
          </p:nvPicPr>
          <p:blipFill>
            <a:blip r:embed="rId17" cstate="print">
              <a:extLst>
                <a:ext uri="{28A0092B-C50C-407E-A947-70E740481C1C}">
                  <a14:useLocalDpi xmlns="" xmlns:a14="http://schemas.microsoft.com/office/drawing/2010/main" val="0"/>
                </a:ext>
              </a:extLst>
            </a:blip>
            <a:stretch>
              <a:fillRect/>
            </a:stretch>
          </p:blipFill>
          <p:spPr>
            <a:xfrm>
              <a:off x="514673" y="1630792"/>
              <a:ext cx="917822" cy="199527"/>
            </a:xfrm>
            <a:prstGeom prst="rect">
              <a:avLst/>
            </a:prstGeom>
            <a:ln>
              <a:solidFill>
                <a:srgbClr val="72FF72"/>
              </a:solidFill>
            </a:ln>
            <a:effectLst/>
          </p:spPr>
        </p:pic>
      </p:grpSp>
    </p:spTree>
    <p:extLst>
      <p:ext uri="{BB962C8B-B14F-4D97-AF65-F5344CB8AC3E}">
        <p14:creationId xmlns="" xmlns:p14="http://schemas.microsoft.com/office/powerpoint/2010/main" val="173225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6" presetClass="emph" presetSubtype="0" fill="hold" nodeType="withEffect">
                                  <p:stCondLst>
                                    <p:cond delay="0"/>
                                  </p:stCondLst>
                                  <p:childTnLst>
                                    <p:animScale>
                                      <p:cBhvr>
                                        <p:cTn id="8" dur="1000" fill="hold"/>
                                        <p:tgtEl>
                                          <p:spTgt spid="29"/>
                                        </p:tgtEl>
                                      </p:cBhvr>
                                      <p:by x="150000" y="150000"/>
                                    </p:animScale>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6" presetClass="emph" presetSubtype="0" fill="hold" nodeType="withEffect">
                                  <p:stCondLst>
                                    <p:cond delay="0"/>
                                  </p:stCondLst>
                                  <p:childTnLst>
                                    <p:animScale>
                                      <p:cBhvr>
                                        <p:cTn id="18" dur="1000" fill="hold"/>
                                        <p:tgtEl>
                                          <p:spTgt spid="22"/>
                                        </p:tgtEl>
                                      </p:cBhvr>
                                      <p:by x="150000" y="150000"/>
                                    </p:animScale>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474935" y="1492606"/>
            <a:ext cx="2404225" cy="2395089"/>
          </a:xfrm>
          <a:ln>
            <a:noFill/>
          </a:ln>
        </p:spPr>
        <p:txBody>
          <a:bodyPr/>
          <a:lstStyle/>
          <a:p>
            <a:pPr>
              <a:buNone/>
            </a:pPr>
            <a:r>
              <a:rPr lang="en-US" dirty="0" smtClean="0">
                <a:latin typeface="Arial Black"/>
                <a:cs typeface="Arial Black"/>
              </a:rPr>
              <a:t>Environment</a:t>
            </a:r>
          </a:p>
          <a:p>
            <a:pPr>
              <a:spcBef>
                <a:spcPts val="1800"/>
              </a:spcBef>
            </a:pPr>
            <a:r>
              <a:rPr lang="en-US" sz="1800" dirty="0" smtClean="0"/>
              <a:t>Information</a:t>
            </a:r>
          </a:p>
          <a:p>
            <a:pPr>
              <a:spcBef>
                <a:spcPts val="1800"/>
              </a:spcBef>
            </a:pPr>
            <a:r>
              <a:rPr lang="en-US" sz="1800" dirty="0" smtClean="0"/>
              <a:t>Technologies</a:t>
            </a:r>
          </a:p>
          <a:p>
            <a:pPr>
              <a:spcBef>
                <a:spcPts val="1800"/>
              </a:spcBef>
            </a:pPr>
            <a:r>
              <a:rPr lang="en-US" sz="1800" dirty="0" smtClean="0"/>
              <a:t>Stimuli</a:t>
            </a:r>
            <a:endParaRPr lang="en-US" sz="1800" dirty="0"/>
          </a:p>
        </p:txBody>
      </p:sp>
      <p:sp>
        <p:nvSpPr>
          <p:cNvPr id="4" name="Title 3"/>
          <p:cNvSpPr>
            <a:spLocks noGrp="1"/>
          </p:cNvSpPr>
          <p:nvPr>
            <p:ph type="title"/>
          </p:nvPr>
        </p:nvSpPr>
        <p:spPr/>
        <p:txBody>
          <a:bodyPr/>
          <a:lstStyle/>
          <a:p>
            <a:r>
              <a:rPr lang="en-US" dirty="0" smtClean="0"/>
              <a:t>LL Cyber Red / Blue Goals</a:t>
            </a:r>
            <a:endParaRPr lang="en-US" dirty="0"/>
          </a:p>
        </p:txBody>
      </p:sp>
      <p:sp>
        <p:nvSpPr>
          <p:cNvPr id="11" name="AutoShape 120"/>
          <p:cNvSpPr>
            <a:spLocks noChangeArrowheads="1"/>
          </p:cNvSpPr>
          <p:nvPr/>
        </p:nvSpPr>
        <p:spPr bwMode="auto">
          <a:xfrm>
            <a:off x="228600" y="5766220"/>
            <a:ext cx="8686800" cy="490117"/>
          </a:xfrm>
          <a:prstGeom prst="roundRect">
            <a:avLst>
              <a:gd name="adj" fmla="val 16667"/>
            </a:avLst>
          </a:prstGeom>
          <a:solidFill>
            <a:schemeClr val="accent1">
              <a:lumMod val="20000"/>
              <a:lumOff val="80000"/>
            </a:schemeClr>
          </a:solidFill>
          <a:ln w="19050">
            <a:solidFill>
              <a:srgbClr val="00487E"/>
            </a:solidFill>
            <a:miter lim="800000"/>
            <a:headEnd type="none" w="sm" len="sm"/>
            <a:tailEnd type="none" w="sm" len="sm"/>
          </a:ln>
          <a:effectLst>
            <a:outerShdw blurRad="127000" algn="ctr" rotWithShape="0">
              <a:prstClr val="black">
                <a:alpha val="30000"/>
              </a:prstClr>
            </a:outerShdw>
          </a:effectLst>
        </p:spPr>
        <p:txBody>
          <a:bodyPr lIns="45720" tIns="45720" rIns="45720" bIns="45720" anchor="ctr" anchorCtr="0">
            <a:noAutofit/>
          </a:bodyPr>
          <a:lstStyle/>
          <a:p>
            <a:pPr algn="ctr"/>
            <a:r>
              <a:rPr lang="en-US" sz="2000" b="1" dirty="0"/>
              <a:t>Look at role of </a:t>
            </a:r>
            <a:r>
              <a:rPr lang="en-US" sz="2000" b="1" dirty="0" smtClean="0"/>
              <a:t>human-in-the-loop </a:t>
            </a:r>
            <a:r>
              <a:rPr lang="en-US" sz="2000" b="1" dirty="0"/>
              <a:t>decision-making processes</a:t>
            </a:r>
          </a:p>
        </p:txBody>
      </p:sp>
      <p:sp>
        <p:nvSpPr>
          <p:cNvPr id="7" name="Content Placeholder 6"/>
          <p:cNvSpPr>
            <a:spLocks noGrp="1"/>
          </p:cNvSpPr>
          <p:nvPr>
            <p:ph sz="quarter" idx="12"/>
          </p:nvPr>
        </p:nvSpPr>
        <p:spPr>
          <a:xfrm>
            <a:off x="6133673" y="1531386"/>
            <a:ext cx="2823716" cy="2433869"/>
          </a:xfrm>
          <a:ln>
            <a:noFill/>
          </a:ln>
        </p:spPr>
        <p:txBody>
          <a:bodyPr/>
          <a:lstStyle/>
          <a:p>
            <a:pPr marL="0" indent="0">
              <a:buNone/>
            </a:pPr>
            <a:r>
              <a:rPr lang="en-US" dirty="0" smtClean="0">
                <a:latin typeface="Arial Black"/>
                <a:cs typeface="Arial Black"/>
              </a:rPr>
              <a:t>Mission Assurance and Threat Level</a:t>
            </a:r>
          </a:p>
          <a:p>
            <a:pPr>
              <a:spcBef>
                <a:spcPts val="2400"/>
              </a:spcBef>
            </a:pPr>
            <a:r>
              <a:rPr lang="en-US" sz="1800" dirty="0" smtClean="0"/>
              <a:t>Courses of Action</a:t>
            </a:r>
          </a:p>
          <a:p>
            <a:pPr marL="0" indent="0"/>
            <a:endParaRPr lang="en-US" dirty="0" smtClean="0"/>
          </a:p>
        </p:txBody>
      </p:sp>
      <p:sp>
        <p:nvSpPr>
          <p:cNvPr id="14" name="Chevron 13"/>
          <p:cNvSpPr/>
          <p:nvPr/>
        </p:nvSpPr>
        <p:spPr>
          <a:xfrm>
            <a:off x="5612908" y="2035951"/>
            <a:ext cx="542872" cy="1207388"/>
          </a:xfrm>
          <a:prstGeom prst="chevron">
            <a:avLst/>
          </a:prstGeom>
          <a:gradFill>
            <a:gsLst>
              <a:gs pos="0">
                <a:schemeClr val="accent4"/>
              </a:gs>
              <a:gs pos="90000">
                <a:schemeClr val="accent1">
                  <a:lumMod val="75000"/>
                  <a:alpha val="18000"/>
                </a:schemeClr>
              </a:gs>
            </a:gsLst>
            <a:lin ang="10800000" scaled="0"/>
          </a:gra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400" b="1" dirty="0">
              <a:solidFill>
                <a:schemeClr val="tx1"/>
              </a:solidFill>
            </a:endParaRPr>
          </a:p>
        </p:txBody>
      </p:sp>
      <p:sp>
        <p:nvSpPr>
          <p:cNvPr id="26" name="Chevron 25"/>
          <p:cNvSpPr/>
          <p:nvPr/>
        </p:nvSpPr>
        <p:spPr>
          <a:xfrm>
            <a:off x="2276770" y="2035951"/>
            <a:ext cx="542872" cy="1207388"/>
          </a:xfrm>
          <a:prstGeom prst="chevron">
            <a:avLst/>
          </a:prstGeom>
          <a:gradFill>
            <a:gsLst>
              <a:gs pos="0">
                <a:schemeClr val="accent4"/>
              </a:gs>
              <a:gs pos="90000">
                <a:schemeClr val="accent1">
                  <a:lumMod val="75000"/>
                  <a:alpha val="18000"/>
                </a:schemeClr>
              </a:gs>
            </a:gsLst>
            <a:lin ang="10800000" scaled="0"/>
          </a:gra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400" b="1" dirty="0">
              <a:solidFill>
                <a:schemeClr val="tx1"/>
              </a:solidFill>
            </a:endParaRPr>
          </a:p>
        </p:txBody>
      </p:sp>
      <p:sp>
        <p:nvSpPr>
          <p:cNvPr id="27" name="Content Placeholder 6"/>
          <p:cNvSpPr txBox="1">
            <a:spLocks/>
          </p:cNvSpPr>
          <p:nvPr/>
        </p:nvSpPr>
        <p:spPr>
          <a:xfrm>
            <a:off x="2840384" y="3652362"/>
            <a:ext cx="2656195" cy="429078"/>
          </a:xfrm>
          <a:prstGeom prst="rect">
            <a:avLst/>
          </a:prstGeom>
          <a:ln>
            <a:noFill/>
          </a:ln>
        </p:spPr>
        <p:txBody>
          <a:bodyPr/>
          <a:lstStyle/>
          <a:p>
            <a:pPr marL="233363" marR="0" lvl="0" indent="-233363" algn="ctr" defTabSz="914400" eaLnBrk="1" fontAlgn="auto" latinLnBrk="0" hangingPunct="1">
              <a:lnSpc>
                <a:spcPct val="100000"/>
              </a:lnSpc>
              <a:spcBef>
                <a:spcPts val="1200"/>
              </a:spcBef>
              <a:spcAft>
                <a:spcPts val="0"/>
              </a:spcAft>
              <a:buClrTx/>
              <a:buSzTx/>
              <a:tabLst/>
              <a:defRPr/>
            </a:pPr>
            <a:r>
              <a:rPr kumimoji="0" lang="en-US" b="1" i="0" strike="noStrike" kern="0" cap="none" spc="0" normalizeH="0" baseline="0" noProof="0" dirty="0" smtClean="0">
                <a:ln>
                  <a:noFill/>
                </a:ln>
                <a:solidFill>
                  <a:sysClr val="windowText" lastClr="000000"/>
                </a:solidFill>
                <a:effectLst/>
                <a:uLnTx/>
                <a:uFillTx/>
                <a:latin typeface="Arial Black"/>
                <a:cs typeface="Arial Black"/>
              </a:rPr>
              <a:t>Decision Maker</a:t>
            </a:r>
            <a:endParaRPr kumimoji="0" lang="en-US" b="1" i="0" strike="noStrike" kern="0" cap="none" spc="0" normalizeH="0" baseline="0" noProof="0" dirty="0">
              <a:ln>
                <a:noFill/>
              </a:ln>
              <a:solidFill>
                <a:sysClr val="windowText" lastClr="000000"/>
              </a:solidFill>
              <a:effectLst/>
              <a:uLnTx/>
              <a:uFillTx/>
              <a:latin typeface="Arial Black"/>
              <a:cs typeface="Arial Black"/>
            </a:endParaRPr>
          </a:p>
        </p:txBody>
      </p:sp>
      <p:pic>
        <p:nvPicPr>
          <p:cNvPr id="12" name="Picture 11" descr="080429-f-2907c-222.jpg"/>
          <p:cNvPicPr>
            <a:picLocks noChangeAspect="1"/>
          </p:cNvPicPr>
          <p:nvPr/>
        </p:nvPicPr>
        <p:blipFill rotWithShape="1">
          <a:blip r:embed="rId3" cstate="print">
            <a:extLst>
              <a:ext uri="{28A0092B-C50C-407E-A947-70E740481C1C}">
                <a14:useLocalDpi xmlns="" xmlns:a14="http://schemas.microsoft.com/office/drawing/2010/main" val="0"/>
              </a:ext>
            </a:extLst>
          </a:blip>
          <a:srcRect l="12380" r="10688"/>
          <a:stretch/>
        </p:blipFill>
        <p:spPr>
          <a:xfrm>
            <a:off x="2862381" y="1571626"/>
            <a:ext cx="2630569" cy="206715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6-20 at 11.15.56 AM.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959900"/>
            <a:ext cx="9144000" cy="4722558"/>
          </a:xfrm>
          <a:prstGeom prst="rect">
            <a:avLst/>
          </a:prstGeom>
        </p:spPr>
      </p:pic>
      <p:pic>
        <p:nvPicPr>
          <p:cNvPr id="12" name="Picture 11" descr="Screen shot 2012-06-20 at 11.19.50 AM.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10380" y="1402146"/>
            <a:ext cx="912245" cy="207506"/>
          </a:xfrm>
          <a:prstGeom prst="rect">
            <a:avLst/>
          </a:prstGeom>
          <a:noFill/>
          <a:ln>
            <a:noFill/>
          </a:ln>
        </p:spPr>
      </p:pic>
      <p:pic>
        <p:nvPicPr>
          <p:cNvPr id="23" name="Picture 22" descr="Screen shot 2012-06-20 at 1.13.12 PM.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14673" y="1630792"/>
            <a:ext cx="917822" cy="199527"/>
          </a:xfrm>
          <a:prstGeom prst="rect">
            <a:avLst/>
          </a:prstGeom>
          <a:effectLst/>
        </p:spPr>
      </p:pic>
      <p:pic>
        <p:nvPicPr>
          <p:cNvPr id="3" name="Picture 2" descr="Screen shot 2012-06-20 at 11.17.35 AM.pn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433022" y="1821768"/>
            <a:ext cx="3031170" cy="1492621"/>
          </a:xfrm>
          <a:prstGeom prst="rect">
            <a:avLst/>
          </a:prstGeom>
          <a:noFill/>
          <a:ln>
            <a:noFill/>
          </a:ln>
        </p:spPr>
      </p:pic>
      <p:pic>
        <p:nvPicPr>
          <p:cNvPr id="15" name="Picture 14" descr="Screen shot 2012-06-20 at 11.18.49 AM.png"/>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36402" y="1843554"/>
            <a:ext cx="886022" cy="3455484"/>
          </a:xfrm>
          <a:prstGeom prst="rect">
            <a:avLst/>
          </a:prstGeom>
          <a:noFill/>
          <a:ln>
            <a:noFill/>
          </a:ln>
        </p:spPr>
      </p:pic>
      <p:sp>
        <p:nvSpPr>
          <p:cNvPr id="2" name="Title 1"/>
          <p:cNvSpPr>
            <a:spLocks noGrp="1"/>
          </p:cNvSpPr>
          <p:nvPr>
            <p:ph type="title"/>
          </p:nvPr>
        </p:nvSpPr>
        <p:spPr/>
        <p:txBody>
          <a:bodyPr/>
          <a:lstStyle/>
          <a:p>
            <a:r>
              <a:rPr lang="en-US" dirty="0" smtClean="0"/>
              <a:t>Game Demonstration</a:t>
            </a:r>
            <a:endParaRPr lang="en-US" dirty="0"/>
          </a:p>
        </p:txBody>
      </p:sp>
      <p:pic>
        <p:nvPicPr>
          <p:cNvPr id="5" name="Picture 4" descr="Screen shot 2012-06-20 at 11.16.26 AM.png"/>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5249882" y="1297229"/>
            <a:ext cx="3805491" cy="2417874"/>
          </a:xfrm>
          <a:prstGeom prst="rect">
            <a:avLst/>
          </a:prstGeom>
          <a:noFill/>
          <a:ln>
            <a:noFill/>
          </a:ln>
        </p:spPr>
      </p:pic>
      <p:pic>
        <p:nvPicPr>
          <p:cNvPr id="6" name="Picture 5" descr="Screen shot 2012-06-20 at 11.16.45 AM.png"/>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1449588" y="3395889"/>
            <a:ext cx="3026057" cy="1924281"/>
          </a:xfrm>
          <a:prstGeom prst="rect">
            <a:avLst/>
          </a:prstGeom>
          <a:noFill/>
          <a:ln>
            <a:noFill/>
          </a:ln>
        </p:spPr>
      </p:pic>
      <p:pic>
        <p:nvPicPr>
          <p:cNvPr id="8" name="Picture 7" descr="Screen shot 2012-06-20 at 11.19.23 AM.png"/>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5243091" y="1298737"/>
            <a:ext cx="3395785" cy="2368712"/>
          </a:xfrm>
          <a:prstGeom prst="rect">
            <a:avLst/>
          </a:prstGeom>
          <a:noFill/>
          <a:ln>
            <a:noFill/>
          </a:ln>
        </p:spPr>
      </p:pic>
      <p:pic>
        <p:nvPicPr>
          <p:cNvPr id="7" name="Picture 6" descr="Screen shot 2012-06-20 at 11.18.21 AM.png"/>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5222717" y="4061208"/>
            <a:ext cx="3857611" cy="1552868"/>
          </a:xfrm>
          <a:prstGeom prst="rect">
            <a:avLst/>
          </a:prstGeom>
          <a:noFill/>
          <a:ln>
            <a:noFill/>
          </a:ln>
        </p:spPr>
      </p:pic>
      <p:pic>
        <p:nvPicPr>
          <p:cNvPr id="10" name="Picture 9" descr="Screen shot 2012-06-20 at 11.18.58 AM.png"/>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67915" y="1099053"/>
            <a:ext cx="5052929" cy="293262"/>
          </a:xfrm>
          <a:prstGeom prst="rect">
            <a:avLst/>
          </a:prstGeom>
          <a:noFill/>
          <a:ln>
            <a:noFill/>
          </a:ln>
        </p:spPr>
      </p:pic>
      <p:pic>
        <p:nvPicPr>
          <p:cNvPr id="11" name="Picture 10" descr="Screen shot 2012-06-20 at 11.19.14 AM.png"/>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1453395" y="1473249"/>
            <a:ext cx="3015458" cy="818966"/>
          </a:xfrm>
          <a:prstGeom prst="rect">
            <a:avLst/>
          </a:prstGeom>
          <a:noFill/>
          <a:ln>
            <a:noFill/>
          </a:ln>
        </p:spPr>
      </p:pic>
      <p:grpSp>
        <p:nvGrpSpPr>
          <p:cNvPr id="14" name="Group 13"/>
          <p:cNvGrpSpPr/>
          <p:nvPr/>
        </p:nvGrpSpPr>
        <p:grpSpPr>
          <a:xfrm>
            <a:off x="526625" y="1854156"/>
            <a:ext cx="886023" cy="3455484"/>
            <a:chOff x="526625" y="1854156"/>
            <a:chExt cx="886023" cy="3455484"/>
          </a:xfrm>
        </p:grpSpPr>
        <p:pic>
          <p:nvPicPr>
            <p:cNvPr id="9" name="Picture 8" descr="Screen shot 2012-06-20 at 11.18.49 AM.png"/>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26625" y="1854156"/>
              <a:ext cx="886022" cy="3455484"/>
            </a:xfrm>
            <a:prstGeom prst="rect">
              <a:avLst/>
            </a:prstGeom>
            <a:noFill/>
            <a:ln>
              <a:noFill/>
            </a:ln>
          </p:spPr>
        </p:pic>
        <p:pic>
          <p:nvPicPr>
            <p:cNvPr id="13" name="Picture 12" descr="Screen shot 2012-06-20 at 12.26.56 PM.png"/>
            <p:cNvPicPr>
              <a:picLocks noChangeAspect="1"/>
            </p:cNvPicPr>
            <p:nvPr/>
          </p:nvPicPr>
          <p:blipFill rotWithShape="1">
            <a:blip r:embed="rId14" cstate="print">
              <a:extLst>
                <a:ext uri="{28A0092B-C50C-407E-A947-70E740481C1C}">
                  <a14:useLocalDpi xmlns="" xmlns:a14="http://schemas.microsoft.com/office/drawing/2010/main" val="0"/>
                </a:ext>
              </a:extLst>
            </a:blip>
            <a:srcRect t="4656" b="77206"/>
            <a:stretch/>
          </p:blipFill>
          <p:spPr>
            <a:xfrm>
              <a:off x="543326" y="2051118"/>
              <a:ext cx="869322" cy="502591"/>
            </a:xfrm>
            <a:prstGeom prst="rect">
              <a:avLst/>
            </a:prstGeom>
            <a:noFill/>
            <a:ln>
              <a:noFill/>
            </a:ln>
          </p:spPr>
        </p:pic>
      </p:grpSp>
      <p:sp>
        <p:nvSpPr>
          <p:cNvPr id="18" name="AutoShape 120"/>
          <p:cNvSpPr>
            <a:spLocks noChangeArrowheads="1"/>
          </p:cNvSpPr>
          <p:nvPr/>
        </p:nvSpPr>
        <p:spPr bwMode="auto">
          <a:xfrm>
            <a:off x="228600" y="5766220"/>
            <a:ext cx="8686800" cy="490117"/>
          </a:xfrm>
          <a:prstGeom prst="roundRect">
            <a:avLst>
              <a:gd name="adj" fmla="val 16667"/>
            </a:avLst>
          </a:prstGeom>
          <a:solidFill>
            <a:schemeClr val="accent1">
              <a:lumMod val="20000"/>
              <a:lumOff val="80000"/>
            </a:schemeClr>
          </a:solidFill>
          <a:ln w="19050">
            <a:solidFill>
              <a:srgbClr val="00487E"/>
            </a:solidFill>
            <a:miter lim="800000"/>
            <a:headEnd type="none" w="sm" len="sm"/>
            <a:tailEnd type="none" w="sm" len="sm"/>
          </a:ln>
          <a:effectLst>
            <a:outerShdw blurRad="127000" algn="ctr" rotWithShape="0">
              <a:prstClr val="black">
                <a:alpha val="30000"/>
              </a:prstClr>
            </a:outerShdw>
          </a:effectLst>
        </p:spPr>
        <p:txBody>
          <a:bodyPr lIns="45720" tIns="45720" rIns="45720" bIns="45720" anchor="ctr" anchorCtr="0">
            <a:noAutofit/>
          </a:bodyPr>
          <a:lstStyle/>
          <a:p>
            <a:pPr marL="0" lvl="1" algn="ctr" eaLnBrk="0" fontAlgn="base" hangingPunct="0">
              <a:spcBef>
                <a:spcPts val="300"/>
              </a:spcBef>
              <a:spcAft>
                <a:spcPct val="0"/>
              </a:spcAft>
              <a:defRPr/>
            </a:pPr>
            <a:r>
              <a:rPr lang="en-US" sz="1600" b="1" dirty="0" smtClean="0"/>
              <a:t>Email server is infiltrated…game over</a:t>
            </a:r>
            <a:endParaRPr lang="en-US" sz="1600" b="1" dirty="0">
              <a:latin typeface="Arial" pitchFamily="34" charset="0"/>
              <a:ea typeface="ＭＳ Ｐゴシック" charset="-128"/>
            </a:endParaRPr>
          </a:p>
        </p:txBody>
      </p:sp>
      <p:grpSp>
        <p:nvGrpSpPr>
          <p:cNvPr id="16" name="Group 15"/>
          <p:cNvGrpSpPr/>
          <p:nvPr/>
        </p:nvGrpSpPr>
        <p:grpSpPr>
          <a:xfrm>
            <a:off x="3449170" y="2718534"/>
            <a:ext cx="2293286" cy="1091611"/>
            <a:chOff x="513542" y="1392692"/>
            <a:chExt cx="922988" cy="439345"/>
          </a:xfrm>
        </p:grpSpPr>
        <p:pic>
          <p:nvPicPr>
            <p:cNvPr id="20" name="Picture 19" descr="Screen shot 2012-06-20 at 1.13.12 PM.png"/>
            <p:cNvPicPr>
              <a:picLocks noChangeAspect="1"/>
            </p:cNvPicPr>
            <p:nvPr/>
          </p:nvPicPr>
          <p:blipFill>
            <a:blip r:embed="rId15" cstate="print">
              <a:extLst>
                <a:ext uri="{28A0092B-C50C-407E-A947-70E740481C1C}">
                  <a14:useLocalDpi xmlns="" xmlns:a14="http://schemas.microsoft.com/office/drawing/2010/main" val="0"/>
                </a:ext>
              </a:extLst>
            </a:blip>
            <a:stretch>
              <a:fillRect/>
            </a:stretch>
          </p:blipFill>
          <p:spPr>
            <a:xfrm>
              <a:off x="517331" y="1632510"/>
              <a:ext cx="917819" cy="199527"/>
            </a:xfrm>
            <a:prstGeom prst="rect">
              <a:avLst/>
            </a:prstGeom>
            <a:ln>
              <a:solidFill>
                <a:srgbClr val="72FF72"/>
              </a:solidFill>
            </a:ln>
            <a:effectLst/>
          </p:spPr>
        </p:pic>
        <p:pic>
          <p:nvPicPr>
            <p:cNvPr id="24" name="Picture 23" descr="Screen shot 2012-06-20 at 11.19.50 AM.png"/>
            <p:cNvPicPr>
              <a:picLocks noChangeAspect="1"/>
            </p:cNvPicPr>
            <p:nvPr/>
          </p:nvPicPr>
          <p:blipFill>
            <a:blip r:embed="rId16" cstate="print">
              <a:extLst>
                <a:ext uri="{28A0092B-C50C-407E-A947-70E740481C1C}">
                  <a14:useLocalDpi xmlns="" xmlns:a14="http://schemas.microsoft.com/office/drawing/2010/main" val="0"/>
                </a:ext>
              </a:extLst>
            </a:blip>
            <a:stretch>
              <a:fillRect/>
            </a:stretch>
          </p:blipFill>
          <p:spPr>
            <a:xfrm>
              <a:off x="513542" y="1392692"/>
              <a:ext cx="922988" cy="209950"/>
            </a:xfrm>
            <a:prstGeom prst="rect">
              <a:avLst/>
            </a:prstGeom>
            <a:ln>
              <a:solidFill>
                <a:srgbClr val="72FF72"/>
              </a:solidFill>
            </a:ln>
            <a:effectLst/>
          </p:spPr>
        </p:pic>
      </p:grpSp>
      <p:pic>
        <p:nvPicPr>
          <p:cNvPr id="26" name="Picture 25" descr="Screen shot 2012-06-20 at 1.43.24 PM.png"/>
          <p:cNvPicPr>
            <a:picLocks noChangeAspect="1"/>
          </p:cNvPicPr>
          <p:nvPr/>
        </p:nvPicPr>
        <p:blipFill>
          <a:blip r:embed="rId17" cstate="print">
            <a:extLst>
              <a:ext uri="{28A0092B-C50C-407E-A947-70E740481C1C}">
                <a14:useLocalDpi xmlns="" xmlns:a14="http://schemas.microsoft.com/office/drawing/2010/main" val="0"/>
              </a:ext>
            </a:extLst>
          </a:blip>
          <a:stretch>
            <a:fillRect/>
          </a:stretch>
        </p:blipFill>
        <p:spPr>
          <a:xfrm>
            <a:off x="2330176" y="1760938"/>
            <a:ext cx="4531273" cy="3142087"/>
          </a:xfrm>
          <a:prstGeom prst="rect">
            <a:avLst/>
          </a:prstGeom>
          <a:ln>
            <a:solidFill>
              <a:srgbClr val="72FF72"/>
            </a:solidFill>
          </a:ln>
          <a:effectLst/>
        </p:spPr>
      </p:pic>
      <p:pic>
        <p:nvPicPr>
          <p:cNvPr id="17" name="Picture 16" descr="owned.png"/>
          <p:cNvPicPr>
            <a:picLocks noChangeAspect="1"/>
          </p:cNvPicPr>
          <p:nvPr/>
        </p:nvPicPr>
        <p:blipFill>
          <a:blip r:embed="rId18" cstate="print">
            <a:extLst>
              <a:ext uri="{28A0092B-C50C-407E-A947-70E740481C1C}">
                <a14:useLocalDpi xmlns="" xmlns:a14="http://schemas.microsoft.com/office/drawing/2010/main" val="0"/>
              </a:ext>
            </a:extLst>
          </a:blip>
          <a:stretch>
            <a:fillRect/>
          </a:stretch>
        </p:blipFill>
        <p:spPr>
          <a:xfrm rot="19565445">
            <a:off x="3234883" y="2508434"/>
            <a:ext cx="3024460" cy="1158304"/>
          </a:xfrm>
          <a:prstGeom prst="rect">
            <a:avLst/>
          </a:prstGeom>
        </p:spPr>
      </p:pic>
      <p:grpSp>
        <p:nvGrpSpPr>
          <p:cNvPr id="19" name="Group 18"/>
          <p:cNvGrpSpPr/>
          <p:nvPr/>
        </p:nvGrpSpPr>
        <p:grpSpPr>
          <a:xfrm>
            <a:off x="514292" y="1393455"/>
            <a:ext cx="922988" cy="439345"/>
            <a:chOff x="514292" y="1393455"/>
            <a:chExt cx="922988" cy="439345"/>
          </a:xfrm>
        </p:grpSpPr>
        <p:pic>
          <p:nvPicPr>
            <p:cNvPr id="28" name="Picture 27" descr="Screen shot 2012-06-20 at 11.19.50 AM.png"/>
            <p:cNvPicPr>
              <a:picLocks noChangeAspect="1"/>
            </p:cNvPicPr>
            <p:nvPr/>
          </p:nvPicPr>
          <p:blipFill>
            <a:blip r:embed="rId16" cstate="print">
              <a:extLst>
                <a:ext uri="{28A0092B-C50C-407E-A947-70E740481C1C}">
                  <a14:useLocalDpi xmlns="" xmlns:a14="http://schemas.microsoft.com/office/drawing/2010/main" val="0"/>
                </a:ext>
              </a:extLst>
            </a:blip>
            <a:stretch>
              <a:fillRect/>
            </a:stretch>
          </p:blipFill>
          <p:spPr>
            <a:xfrm>
              <a:off x="514292" y="1393455"/>
              <a:ext cx="922988" cy="209950"/>
            </a:xfrm>
            <a:prstGeom prst="rect">
              <a:avLst/>
            </a:prstGeom>
            <a:ln>
              <a:solidFill>
                <a:srgbClr val="72FF72"/>
              </a:solidFill>
            </a:ln>
            <a:effectLst/>
          </p:spPr>
        </p:pic>
        <p:pic>
          <p:nvPicPr>
            <p:cNvPr id="30" name="Picture 29" descr="Screen shot 2012-06-20 at 1.13.12 PM.png"/>
            <p:cNvPicPr>
              <a:picLocks noChangeAspect="1"/>
            </p:cNvPicPr>
            <p:nvPr/>
          </p:nvPicPr>
          <p:blipFill>
            <a:blip r:embed="rId15" cstate="print">
              <a:extLst>
                <a:ext uri="{28A0092B-C50C-407E-A947-70E740481C1C}">
                  <a14:useLocalDpi xmlns="" xmlns:a14="http://schemas.microsoft.com/office/drawing/2010/main" val="0"/>
                </a:ext>
              </a:extLst>
            </a:blip>
            <a:stretch>
              <a:fillRect/>
            </a:stretch>
          </p:blipFill>
          <p:spPr>
            <a:xfrm>
              <a:off x="518081" y="1633273"/>
              <a:ext cx="917819" cy="199527"/>
            </a:xfrm>
            <a:prstGeom prst="rect">
              <a:avLst/>
            </a:prstGeom>
            <a:ln>
              <a:solidFill>
                <a:srgbClr val="72FF72"/>
              </a:solidFill>
            </a:ln>
            <a:effectLst/>
          </p:spPr>
        </p:pic>
      </p:grpSp>
    </p:spTree>
    <p:extLst>
      <p:ext uri="{BB962C8B-B14F-4D97-AF65-F5344CB8AC3E}">
        <p14:creationId xmlns="" xmlns:p14="http://schemas.microsoft.com/office/powerpoint/2010/main" val="200023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6" presetClass="emph" presetSubtype="0" fill="hold" nodeType="withEffect">
                                  <p:stCondLst>
                                    <p:cond delay="0"/>
                                  </p:stCondLst>
                                  <p:childTnLst>
                                    <p:animScale>
                                      <p:cBhvr>
                                        <p:cTn id="8" dur="1000" fill="hold"/>
                                        <p:tgtEl>
                                          <p:spTgt spid="16"/>
                                        </p:tgtEl>
                                      </p:cBhvr>
                                      <p:by x="150000" y="150000"/>
                                    </p:animScale>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6" presetClass="emph" presetSubtype="0" fill="hold" nodeType="withEffect">
                                  <p:stCondLst>
                                    <p:cond delay="0"/>
                                  </p:stCondLst>
                                  <p:childTnLst>
                                    <p:animScale>
                                      <p:cBhvr>
                                        <p:cTn id="18" dur="1000" fill="hold"/>
                                        <p:tgtEl>
                                          <p:spTgt spid="26"/>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 calcmode="lin" valueType="num">
                                      <p:cBhvr>
                                        <p:cTn id="25" dur="500" fill="hold"/>
                                        <p:tgtEl>
                                          <p:spTgt spid="17"/>
                                        </p:tgtEl>
                                        <p:attrNameLst>
                                          <p:attrName>style.rotation</p:attrName>
                                        </p:attrNameLst>
                                      </p:cBhvr>
                                      <p:tavLst>
                                        <p:tav tm="0">
                                          <p:val>
                                            <p:fltVal val="360"/>
                                          </p:val>
                                        </p:tav>
                                        <p:tav tm="100000">
                                          <p:val>
                                            <p:fltVal val="0"/>
                                          </p:val>
                                        </p:tav>
                                      </p:tavLst>
                                    </p:anim>
                                    <p:animEffect transition="in" filter="fade">
                                      <p:cBhvr>
                                        <p:cTn id="26" dur="500"/>
                                        <p:tgtEl>
                                          <p:spTgt spid="17"/>
                                        </p:tgtEl>
                                      </p:cBhvr>
                                    </p:animEffect>
                                  </p:childTnLst>
                                </p:cTn>
                              </p:par>
                              <p:par>
                                <p:cTn id="27" presetID="23" presetClass="entr" presetSubtype="16"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5138" y="1072662"/>
            <a:ext cx="7305329" cy="4013217"/>
          </a:xfrm>
        </p:spPr>
        <p:txBody>
          <a:bodyPr>
            <a:noAutofit/>
          </a:bodyPr>
          <a:lstStyle/>
          <a:p>
            <a:r>
              <a:rPr lang="en-US" dirty="0" smtClean="0"/>
              <a:t>Applying Red / Blue concept to Cyber decision making process yields new understanding</a:t>
            </a:r>
          </a:p>
          <a:p>
            <a:r>
              <a:rPr lang="en-US" dirty="0" smtClean="0"/>
              <a:t>Approach based upon observable artifacts, unified workflow and simulated cyber models is promising</a:t>
            </a:r>
          </a:p>
          <a:p>
            <a:r>
              <a:rPr lang="en-US" dirty="0" smtClean="0"/>
              <a:t>Instrumentation of game components allows in-depth post game analysis and comparison</a:t>
            </a:r>
            <a:endParaRPr lang="en-US" sz="1800" dirty="0"/>
          </a:p>
          <a:p>
            <a:pPr lvl="0">
              <a:defRPr/>
            </a:pPr>
            <a:r>
              <a:rPr lang="en-US" dirty="0" smtClean="0"/>
              <a:t>Observations</a:t>
            </a:r>
            <a:endParaRPr lang="en-US" dirty="0"/>
          </a:p>
          <a:p>
            <a:pPr lvl="1">
              <a:spcBef>
                <a:spcPts val="300"/>
              </a:spcBef>
              <a:defRPr/>
            </a:pPr>
            <a:r>
              <a:rPr lang="en-US" dirty="0" smtClean="0"/>
              <a:t>Players did </a:t>
            </a:r>
            <a:r>
              <a:rPr lang="en-US" dirty="0"/>
              <a:t>not spend any time on “Observe” activities</a:t>
            </a:r>
          </a:p>
          <a:p>
            <a:pPr lvl="1">
              <a:spcBef>
                <a:spcPts val="300"/>
              </a:spcBef>
              <a:defRPr/>
            </a:pPr>
            <a:r>
              <a:rPr lang="en-US" dirty="0" smtClean="0"/>
              <a:t>Players </a:t>
            </a:r>
            <a:r>
              <a:rPr lang="en-US" dirty="0"/>
              <a:t>focused most of the game on the “Orient” activities</a:t>
            </a:r>
          </a:p>
          <a:p>
            <a:pPr lvl="1">
              <a:spcBef>
                <a:spcPts val="300"/>
              </a:spcBef>
              <a:defRPr/>
            </a:pPr>
            <a:r>
              <a:rPr lang="en-US" dirty="0" smtClean="0"/>
              <a:t>Once oriented, “Decided” quickly to “Act”</a:t>
            </a:r>
          </a:p>
          <a:p>
            <a:pPr marL="82550" lvl="0" indent="-255588"/>
            <a:r>
              <a:rPr lang="en-US" dirty="0"/>
              <a:t>Next Steps</a:t>
            </a:r>
          </a:p>
          <a:p>
            <a:pPr lvl="1">
              <a:buFont typeface="Symbol" pitchFamily="18" charset="2"/>
              <a:buChar char="-"/>
            </a:pPr>
            <a:r>
              <a:rPr lang="en-US" dirty="0" smtClean="0"/>
              <a:t>Follow-up exploration of observations from first game</a:t>
            </a:r>
          </a:p>
          <a:p>
            <a:pPr lvl="1">
              <a:buFont typeface="Symbol" pitchFamily="18" charset="2"/>
              <a:buChar char="-"/>
            </a:pPr>
            <a:r>
              <a:rPr lang="en-US" dirty="0" smtClean="0"/>
              <a:t>Iterate </a:t>
            </a:r>
            <a:r>
              <a:rPr lang="en-US" dirty="0"/>
              <a:t>on game play to compare and refine results</a:t>
            </a:r>
          </a:p>
          <a:p>
            <a:pPr lvl="1">
              <a:buFont typeface="Symbol" pitchFamily="18" charset="2"/>
              <a:buChar char="-"/>
            </a:pPr>
            <a:r>
              <a:rPr lang="en-US" dirty="0"/>
              <a:t>Looking for white cell collaboration</a:t>
            </a:r>
          </a:p>
          <a:p>
            <a:pPr>
              <a:spcBef>
                <a:spcPts val="0"/>
              </a:spcBef>
            </a:pPr>
            <a:endParaRPr lang="en-US" sz="1600" dirty="0" smtClean="0"/>
          </a:p>
          <a:p>
            <a:pPr>
              <a:spcBef>
                <a:spcPts val="0"/>
              </a:spcBef>
            </a:pPr>
            <a:endParaRPr lang="en-US" sz="1600" dirty="0"/>
          </a:p>
          <a:p>
            <a:pPr>
              <a:spcBef>
                <a:spcPts val="0"/>
              </a:spcBef>
            </a:pPr>
            <a:endParaRPr lang="en-US" sz="1600" dirty="0" smtClean="0"/>
          </a:p>
        </p:txBody>
      </p:sp>
      <p:sp>
        <p:nvSpPr>
          <p:cNvPr id="3" name="Title 2"/>
          <p:cNvSpPr>
            <a:spLocks noGrp="1"/>
          </p:cNvSpPr>
          <p:nvPr>
            <p:ph type="title"/>
          </p:nvPr>
        </p:nvSpPr>
        <p:spPr/>
        <p:txBody>
          <a:bodyPr/>
          <a:lstStyle/>
          <a:p>
            <a:r>
              <a:rPr lang="en-US" dirty="0" smtClean="0"/>
              <a:t>Conclusions</a:t>
            </a:r>
            <a:endParaRPr lang="en-US" dirty="0"/>
          </a:p>
        </p:txBody>
      </p:sp>
    </p:spTree>
    <p:extLst>
      <p:ext uri="{BB962C8B-B14F-4D97-AF65-F5344CB8AC3E}">
        <p14:creationId xmlns="" xmlns:p14="http://schemas.microsoft.com/office/powerpoint/2010/main" val="29855645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Goal</a:t>
            </a:r>
          </a:p>
          <a:p>
            <a:pPr lvl="1"/>
            <a:r>
              <a:rPr lang="en-US" dirty="0" smtClean="0"/>
              <a:t>Provide an operational scenario to help attendees think about visualization and decision-making in Cyber</a:t>
            </a:r>
          </a:p>
          <a:p>
            <a:pPr>
              <a:spcBef>
                <a:spcPts val="1800"/>
              </a:spcBef>
            </a:pPr>
            <a:r>
              <a:rPr lang="en-US" dirty="0" smtClean="0"/>
              <a:t>Approach</a:t>
            </a:r>
          </a:p>
          <a:p>
            <a:pPr lvl="1"/>
            <a:r>
              <a:rPr lang="en-US" dirty="0" smtClean="0"/>
              <a:t>Reading packet with operational threat scenario</a:t>
            </a:r>
          </a:p>
          <a:p>
            <a:pPr lvl="1"/>
            <a:r>
              <a:rPr lang="en-US" dirty="0" smtClean="0"/>
              <a:t>Cyber Incident Commander POV</a:t>
            </a:r>
          </a:p>
          <a:p>
            <a:pPr lvl="1"/>
            <a:r>
              <a:rPr lang="en-US" dirty="0" smtClean="0"/>
              <a:t>Make multiple-time based priority decisions</a:t>
            </a:r>
          </a:p>
          <a:p>
            <a:pPr lvl="1"/>
            <a:r>
              <a:rPr lang="en-US" dirty="0" smtClean="0"/>
              <a:t>Resource constraints</a:t>
            </a:r>
          </a:p>
          <a:p>
            <a:pPr lvl="1"/>
            <a:r>
              <a:rPr lang="en-US" dirty="0" smtClean="0"/>
              <a:t>All choices are useful responses, but may not be optimum</a:t>
            </a:r>
            <a:endParaRPr lang="en-US" dirty="0" smtClean="0"/>
          </a:p>
          <a:p>
            <a:pPr>
              <a:spcBef>
                <a:spcPts val="1800"/>
              </a:spcBef>
            </a:pPr>
            <a:r>
              <a:rPr lang="en-US" dirty="0" smtClean="0"/>
              <a:t>Representative artifacts</a:t>
            </a:r>
          </a:p>
          <a:p>
            <a:pPr lvl="1"/>
            <a:r>
              <a:rPr lang="en-US" dirty="0" smtClean="0"/>
              <a:t>Threats: DOS, Phishing, Beaconing</a:t>
            </a:r>
          </a:p>
          <a:p>
            <a:pPr lvl="1"/>
            <a:r>
              <a:rPr lang="en-US" dirty="0" smtClean="0"/>
              <a:t>Courses of action: mission vs. threat</a:t>
            </a:r>
          </a:p>
          <a:p>
            <a:pPr lvl="1"/>
            <a:r>
              <a:rPr lang="en-US" dirty="0" smtClean="0"/>
              <a:t>Impacts: mission vs. threat</a:t>
            </a:r>
          </a:p>
          <a:p>
            <a:pPr lvl="1"/>
            <a:endParaRPr lang="en-US" dirty="0" smtClean="0"/>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Cyber Red/Blue for C3E</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p:cNvSpPr>
          <p:nvPr/>
        </p:nvSpPr>
        <p:spPr>
          <a:xfrm>
            <a:off x="474935" y="1293094"/>
            <a:ext cx="8188774" cy="4830616"/>
          </a:xfrm>
          <a:prstGeom prst="rect">
            <a:avLst/>
          </a:prstGeom>
        </p:spPr>
        <p:txBody>
          <a:bodyPr/>
          <a:lstStyle/>
          <a:p>
            <a:pPr marL="233363" marR="0" lvl="0" indent="-233363" algn="l" defTabSz="914400" eaLnBrk="1" fontAlgn="auto" latinLnBrk="0" hangingPunct="1">
              <a:lnSpc>
                <a:spcPct val="100000"/>
              </a:lnSpc>
              <a:spcBef>
                <a:spcPts val="1200"/>
              </a:spcBef>
              <a:spcAft>
                <a:spcPts val="0"/>
              </a:spcAft>
              <a:buClrTx/>
              <a:buSzTx/>
              <a:buFont typeface="Arial" pitchFamily="34" charset="0"/>
              <a:buChar char="•"/>
              <a:tabLst/>
              <a:defRPr/>
            </a:pPr>
            <a:endParaRPr kumimoji="0" lang="en-US" sz="20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a:p>
            <a:pPr marL="233363" marR="0" lvl="0" indent="-233363" algn="l" defTabSz="914400" eaLnBrk="1" fontAlgn="auto" latinLnBrk="0" hangingPunct="1">
              <a:lnSpc>
                <a:spcPct val="100000"/>
              </a:lnSpc>
              <a:spcBef>
                <a:spcPts val="1200"/>
              </a:spcBef>
              <a:spcAft>
                <a:spcPts val="0"/>
              </a:spcAft>
              <a:buClrTx/>
              <a:buSzTx/>
              <a:buFont typeface="Arial" pitchFamily="34" charset="0"/>
              <a:buChar char="•"/>
              <a:tabLst/>
              <a:defRPr/>
            </a:pPr>
            <a:endParaRPr kumimoji="0" lang="en-US" sz="20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a:p>
            <a:pPr marL="233363" marR="0" lvl="0" indent="-233363" algn="l" defTabSz="914400" eaLnBrk="1" fontAlgn="auto" latinLnBrk="0" hangingPunct="1">
              <a:lnSpc>
                <a:spcPct val="100000"/>
              </a:lnSpc>
              <a:spcBef>
                <a:spcPts val="1200"/>
              </a:spcBef>
              <a:spcAft>
                <a:spcPts val="0"/>
              </a:spcAft>
              <a:buClrTx/>
              <a:buSzTx/>
              <a:buFont typeface="Arial" pitchFamily="34" charset="0"/>
              <a:buChar char="•"/>
              <a:tabLst/>
              <a:defRPr/>
            </a:pPr>
            <a:endParaRPr lang="en-US" sz="2000" b="1" kern="0" dirty="0" smtClean="0">
              <a:solidFill>
                <a:sysClr val="windowText" lastClr="000000"/>
              </a:solidFill>
              <a:latin typeface="Arial" pitchFamily="34" charset="0"/>
              <a:cs typeface="Arial" pitchFamily="34" charset="0"/>
            </a:endParaRPr>
          </a:p>
          <a:p>
            <a:pPr marL="233363" marR="0" lvl="0" indent="-233363" algn="l" defTabSz="914400" eaLnBrk="1" fontAlgn="auto" latinLnBrk="0" hangingPunct="1">
              <a:lnSpc>
                <a:spcPct val="100000"/>
              </a:lnSpc>
              <a:spcBef>
                <a:spcPts val="1200"/>
              </a:spcBef>
              <a:spcAft>
                <a:spcPts val="0"/>
              </a:spcAft>
              <a:buClrTx/>
              <a:buSzTx/>
              <a:buFont typeface="Arial" pitchFamily="34" charset="0"/>
              <a:buChar char="•"/>
              <a:tabLst/>
              <a:defRPr/>
            </a:pPr>
            <a:endParaRPr kumimoji="0" lang="en-US" sz="20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graphicFrame>
        <p:nvGraphicFramePr>
          <p:cNvPr id="4" name="Content Placeholder 3"/>
          <p:cNvGraphicFramePr>
            <a:graphicFrameLocks noGrp="1"/>
          </p:cNvGraphicFramePr>
          <p:nvPr>
            <p:ph sz="quarter" idx="10"/>
          </p:nvPr>
        </p:nvGraphicFramePr>
        <p:xfrm>
          <a:off x="516227" y="4336272"/>
          <a:ext cx="8188325" cy="1507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947651" y="212943"/>
            <a:ext cx="7414953" cy="709339"/>
          </a:xfrm>
        </p:spPr>
        <p:txBody>
          <a:bodyPr/>
          <a:lstStyle/>
          <a:p>
            <a:r>
              <a:rPr lang="en-US" dirty="0" smtClean="0"/>
              <a:t>Decision-Making Process</a:t>
            </a:r>
            <a:endParaRPr lang="en-US" dirty="0"/>
          </a:p>
        </p:txBody>
      </p:sp>
      <p:grpSp>
        <p:nvGrpSpPr>
          <p:cNvPr id="7" name="Group 10"/>
          <p:cNvGrpSpPr/>
          <p:nvPr/>
        </p:nvGrpSpPr>
        <p:grpSpPr>
          <a:xfrm>
            <a:off x="3316782" y="2111434"/>
            <a:ext cx="2175267" cy="2249286"/>
            <a:chOff x="3663379" y="3922428"/>
            <a:chExt cx="1714500" cy="1704975"/>
          </a:xfrm>
        </p:grpSpPr>
        <p:pic>
          <p:nvPicPr>
            <p:cNvPr id="8" name="Picture 2"/>
            <p:cNvPicPr>
              <a:picLocks noChangeAspect="1" noChangeArrowheads="1"/>
            </p:cNvPicPr>
            <p:nvPr/>
          </p:nvPicPr>
          <p:blipFill>
            <a:blip r:embed="rId7" cstate="print"/>
            <a:srcRect/>
            <a:stretch>
              <a:fillRect/>
            </a:stretch>
          </p:blipFill>
          <p:spPr bwMode="auto">
            <a:xfrm>
              <a:off x="3663379" y="3922428"/>
              <a:ext cx="1714500" cy="1704975"/>
            </a:xfrm>
            <a:prstGeom prst="rect">
              <a:avLst/>
            </a:prstGeom>
            <a:noFill/>
            <a:ln w="9525">
              <a:noFill/>
              <a:miter lim="800000"/>
              <a:headEnd/>
              <a:tailEnd/>
            </a:ln>
          </p:spPr>
        </p:pic>
        <p:sp>
          <p:nvSpPr>
            <p:cNvPr id="9" name="TextBox 8"/>
            <p:cNvSpPr txBox="1"/>
            <p:nvPr/>
          </p:nvSpPr>
          <p:spPr>
            <a:xfrm>
              <a:off x="4037742" y="4458983"/>
              <a:ext cx="832207" cy="523220"/>
            </a:xfrm>
            <a:prstGeom prst="rect">
              <a:avLst/>
            </a:prstGeom>
            <a:noFill/>
          </p:spPr>
          <p:txBody>
            <a:bodyPr wrap="square" rtlCol="0">
              <a:spAutoFit/>
            </a:bodyPr>
            <a:lstStyle/>
            <a:p>
              <a:pPr algn="ctr"/>
              <a:r>
                <a:rPr lang="en-US" sz="1400" b="1" dirty="0" smtClean="0"/>
                <a:t>OODA Loop</a:t>
              </a:r>
              <a:endParaRPr lang="en-US" sz="1400" b="1" dirty="0"/>
            </a:p>
          </p:txBody>
        </p:sp>
      </p:grpSp>
      <p:sp>
        <p:nvSpPr>
          <p:cNvPr id="11" name="Content Placeholder 1"/>
          <p:cNvSpPr txBox="1">
            <a:spLocks/>
          </p:cNvSpPr>
          <p:nvPr/>
        </p:nvSpPr>
        <p:spPr>
          <a:xfrm>
            <a:off x="627335" y="1445494"/>
            <a:ext cx="8188774" cy="4830616"/>
          </a:xfrm>
          <a:prstGeom prst="rect">
            <a:avLst/>
          </a:prstGeom>
        </p:spPr>
        <p:txBody>
          <a:bodyPr/>
          <a:lstStyle/>
          <a:p>
            <a:pPr marL="233363" marR="0" lvl="0" indent="-233363" algn="l" defTabSz="914400" eaLnBrk="1" fontAlgn="auto" latinLnBrk="0" hangingPunct="1">
              <a:lnSpc>
                <a:spcPct val="100000"/>
              </a:lnSpc>
              <a:spcBef>
                <a:spcPts val="1200"/>
              </a:spcBef>
              <a:spcAft>
                <a:spcPts val="0"/>
              </a:spcAft>
              <a:buClrTx/>
              <a:buSzTx/>
              <a:buFont typeface="Arial" pitchFamily="34" charset="0"/>
              <a:buChar char="•"/>
              <a:tabLst/>
              <a:defRPr/>
            </a:pPr>
            <a:r>
              <a:rPr kumimoji="0" lang="en-US" sz="20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Compatible ways to look at the decision-making process</a:t>
            </a:r>
          </a:p>
          <a:p>
            <a:pPr marL="539750" marR="0" lvl="1" indent="-255588" algn="l" defTabSz="914400" eaLnBrk="1" fontAlgn="auto" latinLnBrk="0" hangingPunct="1">
              <a:lnSpc>
                <a:spcPct val="100000"/>
              </a:lnSpc>
              <a:spcBef>
                <a:spcPts val="400"/>
              </a:spcBef>
              <a:spcAft>
                <a:spcPts val="0"/>
              </a:spcAft>
              <a:buClrTx/>
              <a:buSzTx/>
              <a:buFont typeface="Arial" pitchFamily="34" charset="0"/>
              <a:buChar char="–"/>
              <a:tabLst/>
              <a:defRPr/>
            </a:pPr>
            <a:endParaRPr kumimoji="0" lang="en-US" sz="18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p:cNvSpPr>
          <p:nvPr/>
        </p:nvSpPr>
        <p:spPr>
          <a:xfrm>
            <a:off x="474935" y="1293094"/>
            <a:ext cx="8188774" cy="4830616"/>
          </a:xfrm>
          <a:prstGeom prst="rect">
            <a:avLst/>
          </a:prstGeom>
        </p:spPr>
        <p:txBody>
          <a:bodyPr/>
          <a:lstStyle/>
          <a:p>
            <a:pPr marL="233363" marR="0" lvl="0" indent="-233363" algn="l" defTabSz="914400" eaLnBrk="1" fontAlgn="auto" latinLnBrk="0" hangingPunct="1">
              <a:lnSpc>
                <a:spcPct val="100000"/>
              </a:lnSpc>
              <a:spcBef>
                <a:spcPts val="1200"/>
              </a:spcBef>
              <a:spcAft>
                <a:spcPts val="0"/>
              </a:spcAft>
              <a:buClrTx/>
              <a:buSzTx/>
              <a:buFont typeface="Arial" pitchFamily="34" charset="0"/>
              <a:buChar char="•"/>
              <a:tabLst/>
              <a:defRPr/>
            </a:pPr>
            <a:endParaRPr kumimoji="0" lang="en-US" sz="20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a:p>
            <a:pPr marL="233363" marR="0" lvl="0" indent="-233363" algn="l" defTabSz="914400" eaLnBrk="1" fontAlgn="auto" latinLnBrk="0" hangingPunct="1">
              <a:lnSpc>
                <a:spcPct val="100000"/>
              </a:lnSpc>
              <a:spcBef>
                <a:spcPts val="1200"/>
              </a:spcBef>
              <a:spcAft>
                <a:spcPts val="0"/>
              </a:spcAft>
              <a:buClrTx/>
              <a:buSzTx/>
              <a:buFont typeface="Arial" pitchFamily="34" charset="0"/>
              <a:buChar char="•"/>
              <a:tabLst/>
              <a:defRPr/>
            </a:pPr>
            <a:endParaRPr kumimoji="0" lang="en-US" sz="20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a:p>
            <a:pPr marL="233363" marR="0" lvl="0" indent="-233363" algn="l" defTabSz="914400" eaLnBrk="1" fontAlgn="auto" latinLnBrk="0" hangingPunct="1">
              <a:lnSpc>
                <a:spcPct val="100000"/>
              </a:lnSpc>
              <a:spcBef>
                <a:spcPts val="1200"/>
              </a:spcBef>
              <a:spcAft>
                <a:spcPts val="0"/>
              </a:spcAft>
              <a:buClrTx/>
              <a:buSzTx/>
              <a:buFont typeface="Arial" pitchFamily="34" charset="0"/>
              <a:buChar char="•"/>
              <a:tabLst/>
              <a:defRPr/>
            </a:pPr>
            <a:endParaRPr lang="en-US" sz="2000" b="1" kern="0" dirty="0" smtClean="0">
              <a:solidFill>
                <a:sysClr val="windowText" lastClr="000000"/>
              </a:solidFill>
              <a:latin typeface="Arial" pitchFamily="34" charset="0"/>
              <a:cs typeface="Arial" pitchFamily="34" charset="0"/>
            </a:endParaRPr>
          </a:p>
          <a:p>
            <a:pPr marL="233363" marR="0" lvl="0" indent="-233363" algn="l" defTabSz="914400" eaLnBrk="1" fontAlgn="auto" latinLnBrk="0" hangingPunct="1">
              <a:lnSpc>
                <a:spcPct val="100000"/>
              </a:lnSpc>
              <a:spcBef>
                <a:spcPts val="1200"/>
              </a:spcBef>
              <a:spcAft>
                <a:spcPts val="0"/>
              </a:spcAft>
              <a:buClrTx/>
              <a:buSzTx/>
              <a:buFont typeface="Arial" pitchFamily="34" charset="0"/>
              <a:buChar char="•"/>
              <a:tabLst/>
              <a:defRPr/>
            </a:pPr>
            <a:endParaRPr kumimoji="0" lang="en-US" sz="20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a:p>
            <a:pPr marL="233363" marR="0" lvl="0" indent="-233363" algn="l" defTabSz="914400" eaLnBrk="1" fontAlgn="auto" latinLnBrk="0" hangingPunct="1">
              <a:lnSpc>
                <a:spcPct val="100000"/>
              </a:lnSpc>
              <a:spcBef>
                <a:spcPts val="1200"/>
              </a:spcBef>
              <a:spcAft>
                <a:spcPts val="0"/>
              </a:spcAft>
              <a:buClrTx/>
              <a:buSzTx/>
              <a:buFont typeface="Arial" pitchFamily="34" charset="0"/>
              <a:buChar char="•"/>
              <a:tabLst/>
              <a:defRPr/>
            </a:pPr>
            <a:endParaRPr kumimoji="0" lang="en-US" sz="20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a:p>
            <a:pPr marL="233363" marR="0" lvl="0" indent="-233363" algn="l" defTabSz="914400" eaLnBrk="1" fontAlgn="auto" latinLnBrk="0" hangingPunct="1">
              <a:lnSpc>
                <a:spcPct val="100000"/>
              </a:lnSpc>
              <a:spcBef>
                <a:spcPts val="1200"/>
              </a:spcBef>
              <a:spcAft>
                <a:spcPts val="0"/>
              </a:spcAft>
              <a:buClrTx/>
              <a:buSzTx/>
              <a:buFont typeface="Arial" pitchFamily="34" charset="0"/>
              <a:buChar char="•"/>
              <a:tabLst/>
              <a:defRPr/>
            </a:pPr>
            <a:r>
              <a:rPr kumimoji="0" lang="en-US" sz="20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What data are needed to make effective cyber decisions?</a:t>
            </a:r>
          </a:p>
          <a:p>
            <a:pPr marL="539750" marR="0" lvl="1" indent="-255588" algn="l" defTabSz="914400" eaLnBrk="1" fontAlgn="auto" latinLnBrk="0" hangingPunct="1">
              <a:lnSpc>
                <a:spcPct val="100000"/>
              </a:lnSpc>
              <a:spcBef>
                <a:spcPts val="400"/>
              </a:spcBef>
              <a:spcAft>
                <a:spcPts val="0"/>
              </a:spcAft>
              <a:buClrTx/>
              <a:buSzTx/>
              <a:buFont typeface="Arial" pitchFamily="34" charset="0"/>
              <a:buChar char="–"/>
              <a:tabLst/>
              <a:defRPr/>
            </a:pPr>
            <a:endParaRPr kumimoji="0" lang="en-US" sz="18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a:p>
            <a:pPr marL="539750" marR="0" lvl="1" indent="-255588" algn="l" defTabSz="914400" eaLnBrk="1" fontAlgn="auto" latinLnBrk="0" hangingPunct="1">
              <a:lnSpc>
                <a:spcPct val="100000"/>
              </a:lnSpc>
              <a:spcBef>
                <a:spcPts val="400"/>
              </a:spcBef>
              <a:spcAft>
                <a:spcPts val="0"/>
              </a:spcAft>
              <a:buClrTx/>
              <a:buSzTx/>
              <a:buFont typeface="Arial" pitchFamily="34" charset="0"/>
              <a:buChar char="–"/>
              <a:tabLst/>
              <a:defRPr/>
            </a:pPr>
            <a:r>
              <a:rPr kumimoji="0" lang="en-US" sz="18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SA to support decisions?</a:t>
            </a:r>
          </a:p>
          <a:p>
            <a:pPr marL="539750" marR="0" lvl="1" indent="-255588" algn="l" defTabSz="914400" eaLnBrk="1" fontAlgn="auto" latinLnBrk="0" hangingPunct="1">
              <a:lnSpc>
                <a:spcPct val="100000"/>
              </a:lnSpc>
              <a:spcBef>
                <a:spcPts val="400"/>
              </a:spcBef>
              <a:spcAft>
                <a:spcPts val="0"/>
              </a:spcAft>
              <a:buClrTx/>
              <a:buSzTx/>
              <a:buFont typeface="Arial" pitchFamily="34" charset="0"/>
              <a:buChar char="–"/>
              <a:tabLst/>
              <a:defRPr/>
            </a:pPr>
            <a:endParaRPr kumimoji="0" lang="en-US" sz="18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graphicFrame>
        <p:nvGraphicFramePr>
          <p:cNvPr id="4" name="Content Placeholder 3"/>
          <p:cNvGraphicFramePr>
            <a:graphicFrameLocks noGrp="1"/>
          </p:cNvGraphicFramePr>
          <p:nvPr>
            <p:ph sz="quarter" idx="10"/>
          </p:nvPr>
        </p:nvGraphicFramePr>
        <p:xfrm>
          <a:off x="474663" y="1293814"/>
          <a:ext cx="8188325" cy="1507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Relevant </a:t>
            </a:r>
            <a:r>
              <a:rPr lang="en-US" dirty="0" smtClean="0"/>
              <a:t>Questions </a:t>
            </a:r>
            <a:r>
              <a:rPr lang="en-US" dirty="0" smtClean="0"/>
              <a:t>to Address</a:t>
            </a:r>
            <a:endParaRPr lang="en-US" dirty="0"/>
          </a:p>
        </p:txBody>
      </p:sp>
      <p:sp>
        <p:nvSpPr>
          <p:cNvPr id="5" name="Oval 4"/>
          <p:cNvSpPr/>
          <p:nvPr/>
        </p:nvSpPr>
        <p:spPr>
          <a:xfrm>
            <a:off x="465513" y="1504604"/>
            <a:ext cx="2244436" cy="1113905"/>
          </a:xfrm>
          <a:prstGeom prst="ellipse">
            <a:avLst/>
          </a:prstGeom>
          <a:solidFill>
            <a:schemeClr val="bg1">
              <a:alpha val="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0"/>
          </p:nvPr>
        </p:nvGraphicFramePr>
        <p:xfrm>
          <a:off x="474663" y="1293814"/>
          <a:ext cx="8188325" cy="1507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1"/>
          <p:cNvSpPr txBox="1">
            <a:spLocks/>
          </p:cNvSpPr>
          <p:nvPr/>
        </p:nvSpPr>
        <p:spPr>
          <a:xfrm>
            <a:off x="474935" y="1293094"/>
            <a:ext cx="8188774" cy="4830616"/>
          </a:xfrm>
          <a:prstGeom prst="rect">
            <a:avLst/>
          </a:prstGeom>
        </p:spPr>
        <p:txBody>
          <a:bodyPr/>
          <a:lstStyle/>
          <a:p>
            <a:pPr marL="233363" marR="0" lvl="0" indent="-233363" algn="l" defTabSz="914400" eaLnBrk="1" fontAlgn="auto" latinLnBrk="0" hangingPunct="1">
              <a:lnSpc>
                <a:spcPct val="100000"/>
              </a:lnSpc>
              <a:spcBef>
                <a:spcPts val="1200"/>
              </a:spcBef>
              <a:spcAft>
                <a:spcPts val="0"/>
              </a:spcAft>
              <a:buClrTx/>
              <a:buSzTx/>
              <a:buFont typeface="Arial" pitchFamily="34" charset="0"/>
              <a:buChar char="•"/>
              <a:tabLst/>
              <a:defRPr/>
            </a:pPr>
            <a:endParaRPr kumimoji="0" lang="en-US" sz="20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a:p>
            <a:pPr marL="233363" marR="0" lvl="0" indent="-233363" algn="l" defTabSz="914400" eaLnBrk="1" fontAlgn="auto" latinLnBrk="0" hangingPunct="1">
              <a:lnSpc>
                <a:spcPct val="100000"/>
              </a:lnSpc>
              <a:spcBef>
                <a:spcPts val="1200"/>
              </a:spcBef>
              <a:spcAft>
                <a:spcPts val="0"/>
              </a:spcAft>
              <a:buClrTx/>
              <a:buSzTx/>
              <a:buFont typeface="Arial" pitchFamily="34" charset="0"/>
              <a:buChar char="•"/>
              <a:tabLst/>
              <a:defRPr/>
            </a:pPr>
            <a:endParaRPr lang="en-US" sz="2000" b="1" kern="0" dirty="0" smtClean="0">
              <a:solidFill>
                <a:sysClr val="windowText" lastClr="000000"/>
              </a:solidFill>
              <a:latin typeface="Arial" pitchFamily="34" charset="0"/>
              <a:cs typeface="Arial" pitchFamily="34" charset="0"/>
            </a:endParaRPr>
          </a:p>
          <a:p>
            <a:pPr marL="233363" marR="0" lvl="0" indent="-233363" algn="l" defTabSz="914400" eaLnBrk="1" fontAlgn="auto" latinLnBrk="0" hangingPunct="1">
              <a:lnSpc>
                <a:spcPct val="100000"/>
              </a:lnSpc>
              <a:spcBef>
                <a:spcPts val="1200"/>
              </a:spcBef>
              <a:spcAft>
                <a:spcPts val="0"/>
              </a:spcAft>
              <a:buClrTx/>
              <a:buSzTx/>
              <a:buFont typeface="Arial" pitchFamily="34" charset="0"/>
              <a:buChar char="•"/>
              <a:tabLst/>
              <a:defRPr/>
            </a:pPr>
            <a:endParaRPr kumimoji="0" lang="en-US" sz="20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a:p>
            <a:pPr marL="233363" marR="0" lvl="0" indent="-233363" algn="l" defTabSz="914400" eaLnBrk="1" fontAlgn="auto" latinLnBrk="0" hangingPunct="1">
              <a:lnSpc>
                <a:spcPct val="100000"/>
              </a:lnSpc>
              <a:spcBef>
                <a:spcPts val="1200"/>
              </a:spcBef>
              <a:spcAft>
                <a:spcPts val="0"/>
              </a:spcAft>
              <a:buClrTx/>
              <a:buSzTx/>
              <a:buFont typeface="Arial" pitchFamily="34" charset="0"/>
              <a:buChar char="•"/>
              <a:tabLst/>
              <a:defRPr/>
            </a:pPr>
            <a:endParaRPr lang="en-US" sz="2000" b="1" kern="0" dirty="0" smtClean="0">
              <a:solidFill>
                <a:sysClr val="windowText" lastClr="000000"/>
              </a:solidFill>
              <a:latin typeface="Arial" pitchFamily="34" charset="0"/>
              <a:cs typeface="Arial" pitchFamily="34" charset="0"/>
            </a:endParaRPr>
          </a:p>
          <a:p>
            <a:pPr marL="233363" marR="0" lvl="0" indent="-233363" algn="l" defTabSz="914400" eaLnBrk="1" fontAlgn="auto" latinLnBrk="0" hangingPunct="1">
              <a:lnSpc>
                <a:spcPct val="100000"/>
              </a:lnSpc>
              <a:spcBef>
                <a:spcPts val="1200"/>
              </a:spcBef>
              <a:spcAft>
                <a:spcPts val="0"/>
              </a:spcAft>
              <a:buClrTx/>
              <a:buSzTx/>
              <a:buFont typeface="Arial" pitchFamily="34" charset="0"/>
              <a:buChar char="•"/>
              <a:tabLst/>
              <a:defRPr/>
            </a:pPr>
            <a:endParaRPr kumimoji="0" lang="en-US" sz="20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a:p>
            <a:pPr marL="233363" marR="0" lvl="0" indent="-233363" algn="l" defTabSz="914400" eaLnBrk="1" fontAlgn="auto" latinLnBrk="0" hangingPunct="1">
              <a:lnSpc>
                <a:spcPct val="100000"/>
              </a:lnSpc>
              <a:spcBef>
                <a:spcPts val="1200"/>
              </a:spcBef>
              <a:spcAft>
                <a:spcPts val="0"/>
              </a:spcAft>
              <a:buClrTx/>
              <a:buSzTx/>
              <a:buFont typeface="Arial" pitchFamily="34" charset="0"/>
              <a:buChar char="•"/>
              <a:tabLst/>
              <a:defRPr/>
            </a:pPr>
            <a:r>
              <a:rPr kumimoji="0" lang="en-US" sz="20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What mental models are used to go from visualization to perception?</a:t>
            </a:r>
          </a:p>
          <a:p>
            <a:pPr marL="539750" marR="0" lvl="1" indent="-255588" algn="l" defTabSz="914400" eaLnBrk="1" fontAlgn="auto" latinLnBrk="0" hangingPunct="1">
              <a:lnSpc>
                <a:spcPct val="100000"/>
              </a:lnSpc>
              <a:spcBef>
                <a:spcPts val="400"/>
              </a:spcBef>
              <a:spcAft>
                <a:spcPts val="0"/>
              </a:spcAft>
              <a:buClrTx/>
              <a:buSzTx/>
              <a:buFont typeface="Arial" pitchFamily="34" charset="0"/>
              <a:buChar char="–"/>
              <a:tabLst/>
              <a:defRPr/>
            </a:pPr>
            <a:endParaRPr kumimoji="0" lang="en-US" sz="18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a:p>
            <a:pPr marL="539750" marR="0" lvl="1" indent="-255588" algn="l" defTabSz="914400" eaLnBrk="1" fontAlgn="auto" latinLnBrk="0" hangingPunct="1">
              <a:lnSpc>
                <a:spcPct val="100000"/>
              </a:lnSpc>
              <a:spcBef>
                <a:spcPts val="400"/>
              </a:spcBef>
              <a:spcAft>
                <a:spcPts val="0"/>
              </a:spcAft>
              <a:buClrTx/>
              <a:buSzTx/>
              <a:buFont typeface="Arial" pitchFamily="34" charset="0"/>
              <a:buChar char="–"/>
              <a:tabLst/>
              <a:defRPr/>
            </a:pPr>
            <a:r>
              <a:rPr kumimoji="0" lang="en-US" sz="18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How are trade-offs represented?</a:t>
            </a:r>
          </a:p>
        </p:txBody>
      </p:sp>
      <p:sp>
        <p:nvSpPr>
          <p:cNvPr id="6" name="Title 2"/>
          <p:cNvSpPr>
            <a:spLocks noGrp="1"/>
          </p:cNvSpPr>
          <p:nvPr>
            <p:ph type="title"/>
          </p:nvPr>
        </p:nvSpPr>
        <p:spPr/>
        <p:txBody>
          <a:bodyPr/>
          <a:lstStyle/>
          <a:p>
            <a:r>
              <a:rPr lang="en-US" dirty="0" smtClean="0"/>
              <a:t>Relevant </a:t>
            </a:r>
            <a:r>
              <a:rPr lang="en-US" dirty="0" smtClean="0"/>
              <a:t>Questions </a:t>
            </a:r>
            <a:r>
              <a:rPr lang="en-US" dirty="0" smtClean="0"/>
              <a:t>to Address</a:t>
            </a:r>
            <a:endParaRPr lang="en-US" dirty="0"/>
          </a:p>
        </p:txBody>
      </p:sp>
      <p:sp>
        <p:nvSpPr>
          <p:cNvPr id="7" name="Oval 6"/>
          <p:cNvSpPr/>
          <p:nvPr/>
        </p:nvSpPr>
        <p:spPr>
          <a:xfrm>
            <a:off x="2460633" y="1504604"/>
            <a:ext cx="2244436" cy="1113905"/>
          </a:xfrm>
          <a:prstGeom prst="ellipse">
            <a:avLst/>
          </a:prstGeom>
          <a:solidFill>
            <a:schemeClr val="bg1">
              <a:alpha val="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0"/>
          </p:nvPr>
        </p:nvGraphicFramePr>
        <p:xfrm>
          <a:off x="474663" y="1293814"/>
          <a:ext cx="8188325" cy="1507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1"/>
          <p:cNvSpPr txBox="1">
            <a:spLocks/>
          </p:cNvSpPr>
          <p:nvPr/>
        </p:nvSpPr>
        <p:spPr>
          <a:xfrm>
            <a:off x="474935" y="1293094"/>
            <a:ext cx="8188774" cy="4830616"/>
          </a:xfrm>
          <a:prstGeom prst="rect">
            <a:avLst/>
          </a:prstGeom>
        </p:spPr>
        <p:txBody>
          <a:bodyPr/>
          <a:lstStyle/>
          <a:p>
            <a:pPr marL="233363" marR="0" lvl="0" indent="-233363" algn="l" defTabSz="914400" eaLnBrk="1" fontAlgn="auto" latinLnBrk="0" hangingPunct="1">
              <a:lnSpc>
                <a:spcPct val="100000"/>
              </a:lnSpc>
              <a:spcBef>
                <a:spcPts val="1200"/>
              </a:spcBef>
              <a:spcAft>
                <a:spcPts val="0"/>
              </a:spcAft>
              <a:buClrTx/>
              <a:buSzTx/>
              <a:buFont typeface="Arial" pitchFamily="34" charset="0"/>
              <a:buChar char="•"/>
              <a:tabLst/>
              <a:defRPr/>
            </a:pPr>
            <a:endParaRPr kumimoji="0" lang="en-US" sz="20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a:p>
            <a:pPr marL="233363" marR="0" lvl="0" indent="-233363" algn="l" defTabSz="914400" eaLnBrk="1" fontAlgn="auto" latinLnBrk="0" hangingPunct="1">
              <a:lnSpc>
                <a:spcPct val="100000"/>
              </a:lnSpc>
              <a:spcBef>
                <a:spcPts val="1200"/>
              </a:spcBef>
              <a:spcAft>
                <a:spcPts val="0"/>
              </a:spcAft>
              <a:buClrTx/>
              <a:buSzTx/>
              <a:buFont typeface="Arial" pitchFamily="34" charset="0"/>
              <a:buChar char="•"/>
              <a:tabLst/>
              <a:defRPr/>
            </a:pPr>
            <a:endParaRPr lang="en-US" sz="2000" b="1" kern="0" dirty="0" smtClean="0">
              <a:solidFill>
                <a:sysClr val="windowText" lastClr="000000"/>
              </a:solidFill>
              <a:latin typeface="Arial" pitchFamily="34" charset="0"/>
              <a:cs typeface="Arial" pitchFamily="34" charset="0"/>
            </a:endParaRPr>
          </a:p>
          <a:p>
            <a:pPr marL="233363" marR="0" lvl="0" indent="-233363" algn="l" defTabSz="914400" eaLnBrk="1" fontAlgn="auto" latinLnBrk="0" hangingPunct="1">
              <a:lnSpc>
                <a:spcPct val="100000"/>
              </a:lnSpc>
              <a:spcBef>
                <a:spcPts val="1200"/>
              </a:spcBef>
              <a:spcAft>
                <a:spcPts val="0"/>
              </a:spcAft>
              <a:buClrTx/>
              <a:buSzTx/>
              <a:buFont typeface="Arial" pitchFamily="34" charset="0"/>
              <a:buChar char="•"/>
              <a:tabLst/>
              <a:defRPr/>
            </a:pPr>
            <a:endParaRPr kumimoji="0" lang="en-US" sz="20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a:p>
            <a:pPr marL="233363" marR="0" lvl="0" indent="-233363" algn="l" defTabSz="914400" eaLnBrk="1" fontAlgn="auto" latinLnBrk="0" hangingPunct="1">
              <a:lnSpc>
                <a:spcPct val="100000"/>
              </a:lnSpc>
              <a:spcBef>
                <a:spcPts val="1200"/>
              </a:spcBef>
              <a:spcAft>
                <a:spcPts val="0"/>
              </a:spcAft>
              <a:buClrTx/>
              <a:buSzTx/>
              <a:buFont typeface="Arial" pitchFamily="34" charset="0"/>
              <a:buChar char="•"/>
              <a:tabLst/>
              <a:defRPr/>
            </a:pPr>
            <a:endParaRPr lang="en-US" sz="2000" b="1" kern="0" dirty="0" smtClean="0">
              <a:solidFill>
                <a:sysClr val="windowText" lastClr="000000"/>
              </a:solidFill>
              <a:latin typeface="Arial" pitchFamily="34" charset="0"/>
              <a:cs typeface="Arial" pitchFamily="34" charset="0"/>
            </a:endParaRPr>
          </a:p>
          <a:p>
            <a:pPr marL="233363" marR="0" lvl="0" indent="-233363" algn="l" defTabSz="914400" eaLnBrk="1" fontAlgn="auto" latinLnBrk="0" hangingPunct="1">
              <a:lnSpc>
                <a:spcPct val="100000"/>
              </a:lnSpc>
              <a:spcBef>
                <a:spcPts val="1200"/>
              </a:spcBef>
              <a:spcAft>
                <a:spcPts val="0"/>
              </a:spcAft>
              <a:buClrTx/>
              <a:buSzTx/>
              <a:buFont typeface="Arial" pitchFamily="34" charset="0"/>
              <a:buChar char="•"/>
              <a:tabLst/>
              <a:defRPr/>
            </a:pPr>
            <a:endParaRPr kumimoji="0" lang="en-US" sz="20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a:p>
            <a:pPr marL="233363" marR="0" lvl="0" indent="-233363" algn="l" defTabSz="914400" eaLnBrk="1" fontAlgn="auto" latinLnBrk="0" hangingPunct="1">
              <a:lnSpc>
                <a:spcPct val="100000"/>
              </a:lnSpc>
              <a:spcBef>
                <a:spcPts val="1200"/>
              </a:spcBef>
              <a:spcAft>
                <a:spcPts val="0"/>
              </a:spcAft>
              <a:buClrTx/>
              <a:buSzTx/>
              <a:buFont typeface="Arial" pitchFamily="34" charset="0"/>
              <a:buChar char="•"/>
              <a:tabLst/>
              <a:defRPr/>
            </a:pPr>
            <a:r>
              <a:rPr kumimoji="0" lang="en-US" sz="20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How do you determine realistic cost models for actions and impacts?</a:t>
            </a:r>
          </a:p>
        </p:txBody>
      </p:sp>
      <p:sp>
        <p:nvSpPr>
          <p:cNvPr id="6" name="Title 2"/>
          <p:cNvSpPr>
            <a:spLocks noGrp="1"/>
          </p:cNvSpPr>
          <p:nvPr>
            <p:ph type="title"/>
          </p:nvPr>
        </p:nvSpPr>
        <p:spPr/>
        <p:txBody>
          <a:bodyPr/>
          <a:lstStyle/>
          <a:p>
            <a:r>
              <a:rPr lang="en-US" dirty="0" smtClean="0"/>
              <a:t>Relevant </a:t>
            </a:r>
            <a:r>
              <a:rPr lang="en-US" dirty="0" smtClean="0"/>
              <a:t>Questions </a:t>
            </a:r>
            <a:r>
              <a:rPr lang="en-US" dirty="0" smtClean="0"/>
              <a:t>to Address</a:t>
            </a:r>
            <a:endParaRPr lang="en-US" dirty="0"/>
          </a:p>
        </p:txBody>
      </p:sp>
      <p:sp>
        <p:nvSpPr>
          <p:cNvPr id="7" name="Oval 6"/>
          <p:cNvSpPr/>
          <p:nvPr/>
        </p:nvSpPr>
        <p:spPr>
          <a:xfrm>
            <a:off x="4522122" y="1487979"/>
            <a:ext cx="4222865" cy="1113905"/>
          </a:xfrm>
          <a:prstGeom prst="ellipse">
            <a:avLst/>
          </a:prstGeom>
          <a:solidFill>
            <a:schemeClr val="bg1">
              <a:alpha val="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0"/>
          </p:nvPr>
        </p:nvGraphicFramePr>
        <p:xfrm>
          <a:off x="474663" y="1293814"/>
          <a:ext cx="8188325" cy="1507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1"/>
          <p:cNvSpPr txBox="1">
            <a:spLocks/>
          </p:cNvSpPr>
          <p:nvPr/>
        </p:nvSpPr>
        <p:spPr>
          <a:xfrm>
            <a:off x="474935" y="1293094"/>
            <a:ext cx="8188774" cy="4830616"/>
          </a:xfrm>
          <a:prstGeom prst="rect">
            <a:avLst/>
          </a:prstGeom>
        </p:spPr>
        <p:txBody>
          <a:bodyPr/>
          <a:lstStyle/>
          <a:p>
            <a:pPr marL="233363" marR="0" lvl="0" indent="-233363" algn="l" defTabSz="914400" eaLnBrk="1" fontAlgn="auto" latinLnBrk="0" hangingPunct="1">
              <a:lnSpc>
                <a:spcPct val="100000"/>
              </a:lnSpc>
              <a:spcBef>
                <a:spcPts val="1200"/>
              </a:spcBef>
              <a:spcAft>
                <a:spcPts val="0"/>
              </a:spcAft>
              <a:buClrTx/>
              <a:buSzTx/>
              <a:buFont typeface="Arial" pitchFamily="34" charset="0"/>
              <a:buChar char="•"/>
              <a:tabLst/>
              <a:defRPr/>
            </a:pPr>
            <a:endParaRPr kumimoji="0" lang="en-US" sz="20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a:p>
            <a:pPr marL="233363" marR="0" lvl="0" indent="-233363" algn="l" defTabSz="914400" eaLnBrk="1" fontAlgn="auto" latinLnBrk="0" hangingPunct="1">
              <a:lnSpc>
                <a:spcPct val="100000"/>
              </a:lnSpc>
              <a:spcBef>
                <a:spcPts val="1200"/>
              </a:spcBef>
              <a:spcAft>
                <a:spcPts val="0"/>
              </a:spcAft>
              <a:buClrTx/>
              <a:buSzTx/>
              <a:buFont typeface="Arial" pitchFamily="34" charset="0"/>
              <a:buChar char="•"/>
              <a:tabLst/>
              <a:defRPr/>
            </a:pPr>
            <a:endParaRPr lang="en-US" sz="2000" b="1" kern="0" dirty="0" smtClean="0">
              <a:solidFill>
                <a:sysClr val="windowText" lastClr="000000"/>
              </a:solidFill>
              <a:latin typeface="Arial" pitchFamily="34" charset="0"/>
              <a:cs typeface="Arial" pitchFamily="34" charset="0"/>
            </a:endParaRPr>
          </a:p>
          <a:p>
            <a:pPr marL="233363" marR="0" lvl="0" indent="-233363" algn="l" defTabSz="914400" eaLnBrk="1" fontAlgn="auto" latinLnBrk="0" hangingPunct="1">
              <a:lnSpc>
                <a:spcPct val="100000"/>
              </a:lnSpc>
              <a:spcBef>
                <a:spcPts val="1200"/>
              </a:spcBef>
              <a:spcAft>
                <a:spcPts val="0"/>
              </a:spcAft>
              <a:buClrTx/>
              <a:buSzTx/>
              <a:buFont typeface="Arial" pitchFamily="34" charset="0"/>
              <a:buChar char="•"/>
              <a:tabLst/>
              <a:defRPr/>
            </a:pPr>
            <a:endParaRPr kumimoji="0" lang="en-US" sz="20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a:p>
            <a:pPr marL="233363" marR="0" lvl="0" indent="-233363" algn="l" defTabSz="914400" eaLnBrk="1" fontAlgn="auto" latinLnBrk="0" hangingPunct="1">
              <a:lnSpc>
                <a:spcPct val="100000"/>
              </a:lnSpc>
              <a:spcBef>
                <a:spcPts val="1200"/>
              </a:spcBef>
              <a:spcAft>
                <a:spcPts val="0"/>
              </a:spcAft>
              <a:buClrTx/>
              <a:buSzTx/>
              <a:tabLst/>
              <a:defRPr/>
            </a:pPr>
            <a:endParaRPr kumimoji="0" lang="en-US" sz="20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a:p>
            <a:pPr marL="233363" marR="0" lvl="0" indent="-233363" algn="l" defTabSz="914400" eaLnBrk="1" fontAlgn="auto" latinLnBrk="0" hangingPunct="1">
              <a:lnSpc>
                <a:spcPct val="100000"/>
              </a:lnSpc>
              <a:spcBef>
                <a:spcPts val="1200"/>
              </a:spcBef>
              <a:spcAft>
                <a:spcPts val="0"/>
              </a:spcAft>
              <a:buClrTx/>
              <a:buSzTx/>
              <a:buFont typeface="Arial" pitchFamily="34" charset="0"/>
              <a:buChar char="•"/>
              <a:tabLst/>
              <a:defRPr/>
            </a:pPr>
            <a:r>
              <a:rPr kumimoji="0" lang="en-US" sz="20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How is cyber different from other domains?</a:t>
            </a:r>
          </a:p>
          <a:p>
            <a:pPr marL="539750" marR="0" lvl="1" indent="-255588" algn="l" defTabSz="914400" eaLnBrk="1" fontAlgn="auto" latinLnBrk="0" hangingPunct="1">
              <a:lnSpc>
                <a:spcPct val="100000"/>
              </a:lnSpc>
              <a:spcBef>
                <a:spcPts val="400"/>
              </a:spcBef>
              <a:spcAft>
                <a:spcPts val="0"/>
              </a:spcAft>
              <a:buClrTx/>
              <a:buSzTx/>
              <a:buFont typeface="Arial" pitchFamily="34" charset="0"/>
              <a:buChar char="–"/>
              <a:tabLst/>
              <a:defRPr/>
            </a:pPr>
            <a:endParaRPr kumimoji="0" lang="en-US" sz="18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a:p>
            <a:pPr marL="82550" indent="-255588">
              <a:spcBef>
                <a:spcPts val="400"/>
              </a:spcBef>
              <a:buFont typeface="Arial" pitchFamily="34" charset="0"/>
              <a:buChar char="•"/>
            </a:pPr>
            <a:r>
              <a:rPr kumimoji="0" lang="en-US"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What can we learn from decision-making in other domains?</a:t>
            </a:r>
          </a:p>
          <a:p>
            <a:pPr marL="82550" indent="-255588">
              <a:spcBef>
                <a:spcPts val="400"/>
              </a:spcBef>
              <a:buFont typeface="Arial" pitchFamily="34" charset="0"/>
              <a:buChar char="•"/>
            </a:pPr>
            <a:endParaRPr lang="en-US" b="1" kern="0" dirty="0" smtClean="0">
              <a:solidFill>
                <a:sysClr val="windowText" lastClr="000000"/>
              </a:solidFill>
              <a:latin typeface="Arial" pitchFamily="34" charset="0"/>
              <a:cs typeface="Arial" pitchFamily="34" charset="0"/>
            </a:endParaRPr>
          </a:p>
          <a:p>
            <a:pPr marL="82550" indent="-255588">
              <a:spcBef>
                <a:spcPts val="400"/>
              </a:spcBef>
              <a:buFont typeface="Arial" pitchFamily="34" charset="0"/>
              <a:buChar char="•"/>
            </a:pPr>
            <a:r>
              <a:rPr kumimoji="0" lang="en-US"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What coordination processes need to be in place for cyber?</a:t>
            </a:r>
          </a:p>
          <a:p>
            <a:pPr marL="82550" indent="-255588">
              <a:spcBef>
                <a:spcPts val="400"/>
              </a:spcBef>
              <a:buFont typeface="Arial" pitchFamily="34" charset="0"/>
              <a:buChar char="•"/>
            </a:pPr>
            <a:endParaRPr lang="en-US" b="1" kern="0" dirty="0" smtClean="0">
              <a:solidFill>
                <a:sysClr val="windowText" lastClr="000000"/>
              </a:solidFill>
              <a:latin typeface="Arial" pitchFamily="34" charset="0"/>
              <a:cs typeface="Arial" pitchFamily="34" charset="0"/>
            </a:endParaRPr>
          </a:p>
          <a:p>
            <a:pPr marL="82550" indent="-255588">
              <a:spcBef>
                <a:spcPts val="400"/>
              </a:spcBef>
              <a:buFont typeface="Arial" pitchFamily="34" charset="0"/>
              <a:buChar char="•"/>
            </a:pPr>
            <a:r>
              <a:rPr kumimoji="0" lang="en-US"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What are the workflows?</a:t>
            </a:r>
          </a:p>
          <a:p>
            <a:pPr marL="539750" lvl="1" indent="-255588">
              <a:spcBef>
                <a:spcPts val="400"/>
              </a:spcBef>
              <a:buFont typeface="Arial" pitchFamily="34" charset="0"/>
              <a:buChar char="•"/>
            </a:pPr>
            <a:r>
              <a:rPr lang="en-US" b="1" kern="0" dirty="0" smtClean="0">
                <a:solidFill>
                  <a:sysClr val="windowText" lastClr="000000"/>
                </a:solidFill>
                <a:latin typeface="Arial" pitchFamily="34" charset="0"/>
                <a:cs typeface="Arial" pitchFamily="34" charset="0"/>
              </a:rPr>
              <a:t>Automated vs. manual</a:t>
            </a:r>
          </a:p>
          <a:p>
            <a:pPr marL="539750" lvl="1" indent="-255588">
              <a:spcBef>
                <a:spcPts val="400"/>
              </a:spcBef>
              <a:buFont typeface="Arial" pitchFamily="34" charset="0"/>
              <a:buChar char="•"/>
            </a:pPr>
            <a:r>
              <a:rPr kumimoji="0" lang="en-US"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Required expertise levels</a:t>
            </a:r>
          </a:p>
          <a:p>
            <a:pPr marL="233363" marR="0" lvl="0" indent="-233363" algn="l" defTabSz="914400" eaLnBrk="1" fontAlgn="auto" latinLnBrk="0" hangingPunct="1">
              <a:lnSpc>
                <a:spcPct val="100000"/>
              </a:lnSpc>
              <a:spcBef>
                <a:spcPts val="1200"/>
              </a:spcBef>
              <a:spcAft>
                <a:spcPts val="0"/>
              </a:spcAft>
              <a:buClrTx/>
              <a:buSzTx/>
              <a:buFont typeface="Arial" pitchFamily="34" charset="0"/>
              <a:buChar char="•"/>
              <a:tabLst/>
              <a:defRPr/>
            </a:pPr>
            <a:endParaRPr kumimoji="0" lang="en-US" sz="2000" b="1"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6" name="Title 2"/>
          <p:cNvSpPr>
            <a:spLocks noGrp="1"/>
          </p:cNvSpPr>
          <p:nvPr>
            <p:ph type="title"/>
          </p:nvPr>
        </p:nvSpPr>
        <p:spPr/>
        <p:txBody>
          <a:bodyPr/>
          <a:lstStyle/>
          <a:p>
            <a:r>
              <a:rPr lang="en-US" dirty="0" smtClean="0"/>
              <a:t>Relevant </a:t>
            </a:r>
            <a:r>
              <a:rPr lang="en-US" dirty="0" smtClean="0"/>
              <a:t>Questions </a:t>
            </a:r>
            <a:r>
              <a:rPr lang="en-US" dirty="0" smtClean="0"/>
              <a:t>to Address</a:t>
            </a:r>
            <a:endParaRPr lang="en-US" dirty="0"/>
          </a:p>
        </p:txBody>
      </p:sp>
      <p:sp>
        <p:nvSpPr>
          <p:cNvPr id="7" name="Oval 6"/>
          <p:cNvSpPr/>
          <p:nvPr/>
        </p:nvSpPr>
        <p:spPr>
          <a:xfrm>
            <a:off x="482138" y="1487979"/>
            <a:ext cx="8262850" cy="1113905"/>
          </a:xfrm>
          <a:prstGeom prst="ellipse">
            <a:avLst/>
          </a:prstGeom>
          <a:solidFill>
            <a:schemeClr val="bg1">
              <a:alpha val="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Contact Information</a:t>
            </a:r>
            <a:endParaRPr lang="en-US" dirty="0"/>
          </a:p>
        </p:txBody>
      </p:sp>
      <p:grpSp>
        <p:nvGrpSpPr>
          <p:cNvPr id="2" name="Group 36"/>
          <p:cNvGrpSpPr/>
          <p:nvPr/>
        </p:nvGrpSpPr>
        <p:grpSpPr>
          <a:xfrm>
            <a:off x="304800" y="2819400"/>
            <a:ext cx="3587565" cy="3267175"/>
            <a:chOff x="658299" y="1600200"/>
            <a:chExt cx="3587565" cy="3267175"/>
          </a:xfrm>
        </p:grpSpPr>
        <p:pic>
          <p:nvPicPr>
            <p:cNvPr id="1051" name="Picture 27" descr="C:\Users\la21096\AppData\Local\Microsoft\Windows\Temporary Internet Files\Content.IE5\4JV6ZWEA\MP900448647[1].jpg"/>
            <p:cNvPicPr>
              <a:picLocks noChangeAspect="1" noChangeArrowheads="1"/>
            </p:cNvPicPr>
            <p:nvPr/>
          </p:nvPicPr>
          <p:blipFill>
            <a:blip r:embed="rId2" cstate="print"/>
            <a:srcRect l="21429" r="4762" b="1587"/>
            <a:stretch>
              <a:fillRect/>
            </a:stretch>
          </p:blipFill>
          <p:spPr bwMode="auto">
            <a:xfrm>
              <a:off x="1676400" y="1600200"/>
              <a:ext cx="2057400" cy="2057400"/>
            </a:xfrm>
            <a:prstGeom prst="ellipse">
              <a:avLst/>
            </a:prstGeom>
            <a:noFill/>
            <a:effectLst>
              <a:softEdge rad="635000"/>
            </a:effectLst>
          </p:spPr>
        </p:pic>
        <p:pic>
          <p:nvPicPr>
            <p:cNvPr id="1042" name="Picture 18" descr="C:\Users\la21096\AppData\Local\Microsoft\Windows\Temporary Internet Files\Content.IE5\6O7BLIO1\MP900438761[2].jpg"/>
            <p:cNvPicPr>
              <a:picLocks noChangeAspect="1" noChangeArrowheads="1"/>
            </p:cNvPicPr>
            <p:nvPr/>
          </p:nvPicPr>
          <p:blipFill>
            <a:blip r:embed="rId3" cstate="print"/>
            <a:srcRect/>
            <a:stretch>
              <a:fillRect/>
            </a:stretch>
          </p:blipFill>
          <p:spPr bwMode="auto">
            <a:xfrm>
              <a:off x="762000" y="2362200"/>
              <a:ext cx="3483864" cy="2505175"/>
            </a:xfrm>
            <a:prstGeom prst="rect">
              <a:avLst/>
            </a:prstGeom>
            <a:noFill/>
            <a:effectLst>
              <a:softEdge rad="635000"/>
            </a:effectLst>
          </p:spPr>
        </p:pic>
        <p:pic>
          <p:nvPicPr>
            <p:cNvPr id="6" name="Picture 5" descr="World_Binary.png"/>
            <p:cNvPicPr>
              <a:picLocks noChangeAspect="1"/>
            </p:cNvPicPr>
            <p:nvPr/>
          </p:nvPicPr>
          <p:blipFill>
            <a:blip r:embed="rId4" cstate="print"/>
            <a:stretch>
              <a:fillRect/>
            </a:stretch>
          </p:blipFill>
          <p:spPr>
            <a:xfrm>
              <a:off x="658299" y="1752600"/>
              <a:ext cx="2188602" cy="2133600"/>
            </a:xfrm>
            <a:prstGeom prst="rect">
              <a:avLst/>
            </a:prstGeom>
            <a:effectLst>
              <a:outerShdw blurRad="812800" sx="129000" sy="129000" algn="ctr" rotWithShape="0">
                <a:schemeClr val="accent1">
                  <a:alpha val="39000"/>
                </a:schemeClr>
              </a:outerShdw>
            </a:effectLst>
          </p:spPr>
        </p:pic>
      </p:grpSp>
      <p:sp>
        <p:nvSpPr>
          <p:cNvPr id="42" name="Freeform 41"/>
          <p:cNvSpPr/>
          <p:nvPr/>
        </p:nvSpPr>
        <p:spPr>
          <a:xfrm>
            <a:off x="2654660" y="1981200"/>
            <a:ext cx="3898540" cy="2059564"/>
          </a:xfrm>
          <a:custGeom>
            <a:avLst/>
            <a:gdLst>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563832 w 3896591"/>
              <a:gd name="connsiteY20" fmla="*/ 15586 h 2093768"/>
              <a:gd name="connsiteX21" fmla="*/ 2317173 w 3896591"/>
              <a:gd name="connsiteY21" fmla="*/ 15586 h 2093768"/>
              <a:gd name="connsiteX22" fmla="*/ 2337954 w 3896591"/>
              <a:gd name="connsiteY22" fmla="*/ 181841 h 2093768"/>
              <a:gd name="connsiteX23" fmla="*/ 2239241 w 3896591"/>
              <a:gd name="connsiteY23" fmla="*/ 223404 h 2093768"/>
              <a:gd name="connsiteX24" fmla="*/ 2234045 w 3896591"/>
              <a:gd name="connsiteY24" fmla="*/ 503959 h 2093768"/>
              <a:gd name="connsiteX25" fmla="*/ 2566554 w 3896591"/>
              <a:gd name="connsiteY25" fmla="*/ 503959 h 2093768"/>
              <a:gd name="connsiteX26" fmla="*/ 2561359 w 3896591"/>
              <a:gd name="connsiteY26" fmla="*/ 192232 h 2093768"/>
              <a:gd name="connsiteX27" fmla="*/ 2467841 w 3896591"/>
              <a:gd name="connsiteY27" fmla="*/ 161059 h 2093768"/>
              <a:gd name="connsiteX28" fmla="*/ 2462645 w 3896591"/>
              <a:gd name="connsiteY28" fmla="*/ 15586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563832 w 3896591"/>
              <a:gd name="connsiteY20" fmla="*/ 15586 h 2093768"/>
              <a:gd name="connsiteX21" fmla="*/ 2317173 w 3896591"/>
              <a:gd name="connsiteY21" fmla="*/ 15586 h 2093768"/>
              <a:gd name="connsiteX22" fmla="*/ 2337954 w 3896591"/>
              <a:gd name="connsiteY22" fmla="*/ 181841 h 2093768"/>
              <a:gd name="connsiteX23" fmla="*/ 2239241 w 3896591"/>
              <a:gd name="connsiteY23" fmla="*/ 223404 h 2093768"/>
              <a:gd name="connsiteX24" fmla="*/ 2234045 w 3896591"/>
              <a:gd name="connsiteY24" fmla="*/ 503959 h 2093768"/>
              <a:gd name="connsiteX25" fmla="*/ 2566554 w 3896591"/>
              <a:gd name="connsiteY25" fmla="*/ 503959 h 2093768"/>
              <a:gd name="connsiteX26" fmla="*/ 2561359 w 3896591"/>
              <a:gd name="connsiteY26" fmla="*/ 192232 h 2093768"/>
              <a:gd name="connsiteX27" fmla="*/ 2467841 w 3896591"/>
              <a:gd name="connsiteY27" fmla="*/ 161059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563832 w 3896591"/>
              <a:gd name="connsiteY20" fmla="*/ 15586 h 2093768"/>
              <a:gd name="connsiteX21" fmla="*/ 2317173 w 3896591"/>
              <a:gd name="connsiteY21" fmla="*/ 15586 h 2093768"/>
              <a:gd name="connsiteX22" fmla="*/ 2337954 w 3896591"/>
              <a:gd name="connsiteY22" fmla="*/ 181841 h 2093768"/>
              <a:gd name="connsiteX23" fmla="*/ 2239241 w 3896591"/>
              <a:gd name="connsiteY23" fmla="*/ 223404 h 2093768"/>
              <a:gd name="connsiteX24" fmla="*/ 2234045 w 3896591"/>
              <a:gd name="connsiteY24" fmla="*/ 503959 h 2093768"/>
              <a:gd name="connsiteX25" fmla="*/ 2566554 w 3896591"/>
              <a:gd name="connsiteY25" fmla="*/ 503959 h 2093768"/>
              <a:gd name="connsiteX26" fmla="*/ 2561359 w 3896591"/>
              <a:gd name="connsiteY26" fmla="*/ 192232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563832 w 3896591"/>
              <a:gd name="connsiteY20" fmla="*/ 15586 h 2093768"/>
              <a:gd name="connsiteX21" fmla="*/ 2317173 w 3896591"/>
              <a:gd name="connsiteY21" fmla="*/ 15586 h 2093768"/>
              <a:gd name="connsiteX22" fmla="*/ 2337954 w 3896591"/>
              <a:gd name="connsiteY22" fmla="*/ 181841 h 2093768"/>
              <a:gd name="connsiteX23" fmla="*/ 2239241 w 3896591"/>
              <a:gd name="connsiteY23" fmla="*/ 223404 h 2093768"/>
              <a:gd name="connsiteX24" fmla="*/ 2234045 w 3896591"/>
              <a:gd name="connsiteY24" fmla="*/ 503959 h 2093768"/>
              <a:gd name="connsiteX25" fmla="*/ 2566554 w 3896591"/>
              <a:gd name="connsiteY25" fmla="*/ 503959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563832 w 3896591"/>
              <a:gd name="connsiteY20" fmla="*/ 15586 h 2093768"/>
              <a:gd name="connsiteX21" fmla="*/ 2317173 w 3896591"/>
              <a:gd name="connsiteY21" fmla="*/ 15586 h 2093768"/>
              <a:gd name="connsiteX22" fmla="*/ 2337954 w 3896591"/>
              <a:gd name="connsiteY22" fmla="*/ 181841 h 2093768"/>
              <a:gd name="connsiteX23" fmla="*/ 2239241 w 3896591"/>
              <a:gd name="connsiteY23" fmla="*/ 223404 h 2093768"/>
              <a:gd name="connsiteX24" fmla="*/ 2234045 w 3896591"/>
              <a:gd name="connsiteY24" fmla="*/ 503959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563832 w 3896591"/>
              <a:gd name="connsiteY20" fmla="*/ 15586 h 2093768"/>
              <a:gd name="connsiteX21" fmla="*/ 2317173 w 3896591"/>
              <a:gd name="connsiteY21" fmla="*/ 15586 h 2093768"/>
              <a:gd name="connsiteX22" fmla="*/ 2337954 w 3896591"/>
              <a:gd name="connsiteY22" fmla="*/ 181841 h 2093768"/>
              <a:gd name="connsiteX23" fmla="*/ 2239241 w 3896591"/>
              <a:gd name="connsiteY23" fmla="*/ 223404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563832 w 3896591"/>
              <a:gd name="connsiteY20" fmla="*/ 15586 h 2093768"/>
              <a:gd name="connsiteX21" fmla="*/ 2317173 w 3896591"/>
              <a:gd name="connsiteY21" fmla="*/ 15586 h 2093768"/>
              <a:gd name="connsiteX22" fmla="*/ 2337954 w 3896591"/>
              <a:gd name="connsiteY22" fmla="*/ 181841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563832 w 3896591"/>
              <a:gd name="connsiteY20" fmla="*/ 15586 h 2093768"/>
              <a:gd name="connsiteX21" fmla="*/ 2317173 w 3896591"/>
              <a:gd name="connsiteY21" fmla="*/ 15586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563832 w 3896591"/>
              <a:gd name="connsiteY20" fmla="*/ 15586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040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04059 w 3896591"/>
              <a:gd name="connsiteY15" fmla="*/ 254577 h 2093768"/>
              <a:gd name="connsiteX16" fmla="*/ 13040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380259 w 3896591"/>
              <a:gd name="connsiteY14" fmla="*/ 178377 h 2093768"/>
              <a:gd name="connsiteX15" fmla="*/ 1304059 w 3896591"/>
              <a:gd name="connsiteY15" fmla="*/ 254577 h 2093768"/>
              <a:gd name="connsiteX16" fmla="*/ 13040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380259 w 3896591"/>
              <a:gd name="connsiteY13" fmla="*/ 25977 h 2093768"/>
              <a:gd name="connsiteX14" fmla="*/ 1380259 w 3896591"/>
              <a:gd name="connsiteY14" fmla="*/ 178377 h 2093768"/>
              <a:gd name="connsiteX15" fmla="*/ 1304059 w 3896591"/>
              <a:gd name="connsiteY15" fmla="*/ 254577 h 2093768"/>
              <a:gd name="connsiteX16" fmla="*/ 13040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56459 w 3896591"/>
              <a:gd name="connsiteY13" fmla="*/ 25977 h 2093768"/>
              <a:gd name="connsiteX14" fmla="*/ 1380259 w 3896591"/>
              <a:gd name="connsiteY14" fmla="*/ 178377 h 2093768"/>
              <a:gd name="connsiteX15" fmla="*/ 1304059 w 3896591"/>
              <a:gd name="connsiteY15" fmla="*/ 254577 h 2093768"/>
              <a:gd name="connsiteX16" fmla="*/ 13040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56459 w 3896591"/>
              <a:gd name="connsiteY13" fmla="*/ 25977 h 2093768"/>
              <a:gd name="connsiteX14" fmla="*/ 1456459 w 3896591"/>
              <a:gd name="connsiteY14" fmla="*/ 178377 h 2093768"/>
              <a:gd name="connsiteX15" fmla="*/ 1304059 w 3896591"/>
              <a:gd name="connsiteY15" fmla="*/ 254577 h 2093768"/>
              <a:gd name="connsiteX16" fmla="*/ 13040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56459 w 3896591"/>
              <a:gd name="connsiteY13" fmla="*/ 25977 h 2093768"/>
              <a:gd name="connsiteX14" fmla="*/ 1456459 w 3896591"/>
              <a:gd name="connsiteY14" fmla="*/ 178377 h 2093768"/>
              <a:gd name="connsiteX15" fmla="*/ 1380259 w 3896591"/>
              <a:gd name="connsiteY15" fmla="*/ 254577 h 2093768"/>
              <a:gd name="connsiteX16" fmla="*/ 13040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56459 w 3896591"/>
              <a:gd name="connsiteY13" fmla="*/ 25977 h 2093768"/>
              <a:gd name="connsiteX14" fmla="*/ 1456459 w 3896591"/>
              <a:gd name="connsiteY14" fmla="*/ 178377 h 2093768"/>
              <a:gd name="connsiteX15" fmla="*/ 1380259 w 3896591"/>
              <a:gd name="connsiteY15" fmla="*/ 254577 h 2093768"/>
              <a:gd name="connsiteX16" fmla="*/ 13802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56459 w 3896591"/>
              <a:gd name="connsiteY13" fmla="*/ 25977 h 2093768"/>
              <a:gd name="connsiteX14" fmla="*/ 1456459 w 3896591"/>
              <a:gd name="connsiteY14" fmla="*/ 178377 h 2093768"/>
              <a:gd name="connsiteX15" fmla="*/ 1380259 w 3896591"/>
              <a:gd name="connsiteY15" fmla="*/ 254577 h 2093768"/>
              <a:gd name="connsiteX16" fmla="*/ 13802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2946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56459 w 3896591"/>
              <a:gd name="connsiteY13" fmla="*/ 25977 h 2093768"/>
              <a:gd name="connsiteX14" fmla="*/ 1456459 w 3896591"/>
              <a:gd name="connsiteY14" fmla="*/ 178377 h 2093768"/>
              <a:gd name="connsiteX15" fmla="*/ 1380259 w 3896591"/>
              <a:gd name="connsiteY15" fmla="*/ 254577 h 2093768"/>
              <a:gd name="connsiteX16" fmla="*/ 13802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294659 w 3896591"/>
              <a:gd name="connsiteY21" fmla="*/ 25977 h 2093768"/>
              <a:gd name="connsiteX22" fmla="*/ 22946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56459 w 3896591"/>
              <a:gd name="connsiteY13" fmla="*/ 25977 h 2093768"/>
              <a:gd name="connsiteX14" fmla="*/ 1456459 w 3896591"/>
              <a:gd name="connsiteY14" fmla="*/ 178377 h 2093768"/>
              <a:gd name="connsiteX15" fmla="*/ 1380259 w 3896591"/>
              <a:gd name="connsiteY15" fmla="*/ 254577 h 2093768"/>
              <a:gd name="connsiteX16" fmla="*/ 13802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294659 w 3896591"/>
              <a:gd name="connsiteY21" fmla="*/ 25977 h 2093768"/>
              <a:gd name="connsiteX22" fmla="*/ 22946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232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56459 w 3896591"/>
              <a:gd name="connsiteY13" fmla="*/ 25977 h 2093768"/>
              <a:gd name="connsiteX14" fmla="*/ 1456459 w 3896591"/>
              <a:gd name="connsiteY14" fmla="*/ 178377 h 2093768"/>
              <a:gd name="connsiteX15" fmla="*/ 1380259 w 3896591"/>
              <a:gd name="connsiteY15" fmla="*/ 254577 h 2093768"/>
              <a:gd name="connsiteX16" fmla="*/ 13802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294659 w 3896591"/>
              <a:gd name="connsiteY21" fmla="*/ 25977 h 2093768"/>
              <a:gd name="connsiteX22" fmla="*/ 2294659 w 3896591"/>
              <a:gd name="connsiteY22" fmla="*/ 178377 h 2093768"/>
              <a:gd name="connsiteX23" fmla="*/ 2218459 w 3896591"/>
              <a:gd name="connsiteY23" fmla="*/ 254577 h 2093768"/>
              <a:gd name="connsiteX24" fmla="*/ 2218459 w 3896591"/>
              <a:gd name="connsiteY24" fmla="*/ 559377 h 2093768"/>
              <a:gd name="connsiteX25" fmla="*/ 2523259 w 3896591"/>
              <a:gd name="connsiteY25" fmla="*/ 559377 h 2093768"/>
              <a:gd name="connsiteX26" fmla="*/ 25232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0 h 2088573"/>
              <a:gd name="connsiteX1" fmla="*/ 3709554 w 3896591"/>
              <a:gd name="connsiteY1" fmla="*/ 0 h 2088573"/>
              <a:gd name="connsiteX2" fmla="*/ 3865418 w 3896591"/>
              <a:gd name="connsiteY2" fmla="*/ 51955 h 2088573"/>
              <a:gd name="connsiteX3" fmla="*/ 3896591 w 3896591"/>
              <a:gd name="connsiteY3" fmla="*/ 202623 h 2088573"/>
              <a:gd name="connsiteX4" fmla="*/ 3891395 w 3896591"/>
              <a:gd name="connsiteY4" fmla="*/ 1875559 h 2088573"/>
              <a:gd name="connsiteX5" fmla="*/ 3875809 w 3896591"/>
              <a:gd name="connsiteY5" fmla="*/ 2041814 h 2088573"/>
              <a:gd name="connsiteX6" fmla="*/ 3699164 w 3896591"/>
              <a:gd name="connsiteY6" fmla="*/ 2088573 h 2088573"/>
              <a:gd name="connsiteX7" fmla="*/ 176645 w 3896591"/>
              <a:gd name="connsiteY7" fmla="*/ 2083377 h 2088573"/>
              <a:gd name="connsiteX8" fmla="*/ 51954 w 3896591"/>
              <a:gd name="connsiteY8" fmla="*/ 2047009 h 2088573"/>
              <a:gd name="connsiteX9" fmla="*/ 0 w 3896591"/>
              <a:gd name="connsiteY9" fmla="*/ 1937905 h 2088573"/>
              <a:gd name="connsiteX10" fmla="*/ 5195 w 3896591"/>
              <a:gd name="connsiteY10" fmla="*/ 161059 h 2088573"/>
              <a:gd name="connsiteX11" fmla="*/ 46759 w 3896591"/>
              <a:gd name="connsiteY11" fmla="*/ 51955 h 2088573"/>
              <a:gd name="connsiteX12" fmla="*/ 84859 w 3896591"/>
              <a:gd name="connsiteY12" fmla="*/ 20782 h 2088573"/>
              <a:gd name="connsiteX13" fmla="*/ 1456459 w 3896591"/>
              <a:gd name="connsiteY13" fmla="*/ 20782 h 2088573"/>
              <a:gd name="connsiteX14" fmla="*/ 1456459 w 3896591"/>
              <a:gd name="connsiteY14" fmla="*/ 173182 h 2088573"/>
              <a:gd name="connsiteX15" fmla="*/ 1380259 w 3896591"/>
              <a:gd name="connsiteY15" fmla="*/ 249382 h 2088573"/>
              <a:gd name="connsiteX16" fmla="*/ 1380259 w 3896591"/>
              <a:gd name="connsiteY16" fmla="*/ 554182 h 2088573"/>
              <a:gd name="connsiteX17" fmla="*/ 1685059 w 3896591"/>
              <a:gd name="connsiteY17" fmla="*/ 554182 h 2088573"/>
              <a:gd name="connsiteX18" fmla="*/ 1685059 w 3896591"/>
              <a:gd name="connsiteY18" fmla="*/ 249382 h 2088573"/>
              <a:gd name="connsiteX19" fmla="*/ 1608859 w 3896591"/>
              <a:gd name="connsiteY19" fmla="*/ 173182 h 2088573"/>
              <a:gd name="connsiteX20" fmla="*/ 1608859 w 3896591"/>
              <a:gd name="connsiteY20" fmla="*/ 20782 h 2088573"/>
              <a:gd name="connsiteX21" fmla="*/ 2294659 w 3896591"/>
              <a:gd name="connsiteY21" fmla="*/ 20782 h 2088573"/>
              <a:gd name="connsiteX22" fmla="*/ 2294659 w 3896591"/>
              <a:gd name="connsiteY22" fmla="*/ 173182 h 2088573"/>
              <a:gd name="connsiteX23" fmla="*/ 2218459 w 3896591"/>
              <a:gd name="connsiteY23" fmla="*/ 249382 h 2088573"/>
              <a:gd name="connsiteX24" fmla="*/ 2218459 w 3896591"/>
              <a:gd name="connsiteY24" fmla="*/ 554182 h 2088573"/>
              <a:gd name="connsiteX25" fmla="*/ 2523259 w 3896591"/>
              <a:gd name="connsiteY25" fmla="*/ 554182 h 2088573"/>
              <a:gd name="connsiteX26" fmla="*/ 2523259 w 3896591"/>
              <a:gd name="connsiteY26" fmla="*/ 249382 h 2088573"/>
              <a:gd name="connsiteX27" fmla="*/ 2447059 w 3896591"/>
              <a:gd name="connsiteY27" fmla="*/ 173182 h 2088573"/>
              <a:gd name="connsiteX28" fmla="*/ 2447059 w 3896591"/>
              <a:gd name="connsiteY28" fmla="*/ 20782 h 2088573"/>
              <a:gd name="connsiteX29" fmla="*/ 3184814 w 3896591"/>
              <a:gd name="connsiteY29" fmla="*/ 0 h 2088573"/>
              <a:gd name="connsiteX0" fmla="*/ 3184814 w 3896591"/>
              <a:gd name="connsiteY0" fmla="*/ 0 h 2088573"/>
              <a:gd name="connsiteX1" fmla="*/ 3709554 w 3896591"/>
              <a:gd name="connsiteY1" fmla="*/ 0 h 2088573"/>
              <a:gd name="connsiteX2" fmla="*/ 3865418 w 3896591"/>
              <a:gd name="connsiteY2" fmla="*/ 51955 h 2088573"/>
              <a:gd name="connsiteX3" fmla="*/ 3896591 w 3896591"/>
              <a:gd name="connsiteY3" fmla="*/ 202623 h 2088573"/>
              <a:gd name="connsiteX4" fmla="*/ 3891395 w 3896591"/>
              <a:gd name="connsiteY4" fmla="*/ 1875559 h 2088573"/>
              <a:gd name="connsiteX5" fmla="*/ 3875809 w 3896591"/>
              <a:gd name="connsiteY5" fmla="*/ 2041814 h 2088573"/>
              <a:gd name="connsiteX6" fmla="*/ 3699164 w 3896591"/>
              <a:gd name="connsiteY6" fmla="*/ 2088573 h 2088573"/>
              <a:gd name="connsiteX7" fmla="*/ 176645 w 3896591"/>
              <a:gd name="connsiteY7" fmla="*/ 2083377 h 2088573"/>
              <a:gd name="connsiteX8" fmla="*/ 51954 w 3896591"/>
              <a:gd name="connsiteY8" fmla="*/ 2047009 h 2088573"/>
              <a:gd name="connsiteX9" fmla="*/ 0 w 3896591"/>
              <a:gd name="connsiteY9" fmla="*/ 1937905 h 2088573"/>
              <a:gd name="connsiteX10" fmla="*/ 8659 w 3896591"/>
              <a:gd name="connsiteY10" fmla="*/ 173182 h 2088573"/>
              <a:gd name="connsiteX11" fmla="*/ 46759 w 3896591"/>
              <a:gd name="connsiteY11" fmla="*/ 51955 h 2088573"/>
              <a:gd name="connsiteX12" fmla="*/ 84859 w 3896591"/>
              <a:gd name="connsiteY12" fmla="*/ 20782 h 2088573"/>
              <a:gd name="connsiteX13" fmla="*/ 1456459 w 3896591"/>
              <a:gd name="connsiteY13" fmla="*/ 20782 h 2088573"/>
              <a:gd name="connsiteX14" fmla="*/ 1456459 w 3896591"/>
              <a:gd name="connsiteY14" fmla="*/ 173182 h 2088573"/>
              <a:gd name="connsiteX15" fmla="*/ 1380259 w 3896591"/>
              <a:gd name="connsiteY15" fmla="*/ 249382 h 2088573"/>
              <a:gd name="connsiteX16" fmla="*/ 1380259 w 3896591"/>
              <a:gd name="connsiteY16" fmla="*/ 554182 h 2088573"/>
              <a:gd name="connsiteX17" fmla="*/ 1685059 w 3896591"/>
              <a:gd name="connsiteY17" fmla="*/ 554182 h 2088573"/>
              <a:gd name="connsiteX18" fmla="*/ 1685059 w 3896591"/>
              <a:gd name="connsiteY18" fmla="*/ 249382 h 2088573"/>
              <a:gd name="connsiteX19" fmla="*/ 1608859 w 3896591"/>
              <a:gd name="connsiteY19" fmla="*/ 173182 h 2088573"/>
              <a:gd name="connsiteX20" fmla="*/ 1608859 w 3896591"/>
              <a:gd name="connsiteY20" fmla="*/ 20782 h 2088573"/>
              <a:gd name="connsiteX21" fmla="*/ 2294659 w 3896591"/>
              <a:gd name="connsiteY21" fmla="*/ 20782 h 2088573"/>
              <a:gd name="connsiteX22" fmla="*/ 2294659 w 3896591"/>
              <a:gd name="connsiteY22" fmla="*/ 173182 h 2088573"/>
              <a:gd name="connsiteX23" fmla="*/ 2218459 w 3896591"/>
              <a:gd name="connsiteY23" fmla="*/ 249382 h 2088573"/>
              <a:gd name="connsiteX24" fmla="*/ 2218459 w 3896591"/>
              <a:gd name="connsiteY24" fmla="*/ 554182 h 2088573"/>
              <a:gd name="connsiteX25" fmla="*/ 2523259 w 3896591"/>
              <a:gd name="connsiteY25" fmla="*/ 554182 h 2088573"/>
              <a:gd name="connsiteX26" fmla="*/ 2523259 w 3896591"/>
              <a:gd name="connsiteY26" fmla="*/ 249382 h 2088573"/>
              <a:gd name="connsiteX27" fmla="*/ 2447059 w 3896591"/>
              <a:gd name="connsiteY27" fmla="*/ 173182 h 2088573"/>
              <a:gd name="connsiteX28" fmla="*/ 2447059 w 3896591"/>
              <a:gd name="connsiteY28" fmla="*/ 20782 h 2088573"/>
              <a:gd name="connsiteX29" fmla="*/ 3184814 w 3896591"/>
              <a:gd name="connsiteY29" fmla="*/ 0 h 2088573"/>
              <a:gd name="connsiteX0" fmla="*/ 3177887 w 3889664"/>
              <a:gd name="connsiteY0" fmla="*/ 0 h 2088573"/>
              <a:gd name="connsiteX1" fmla="*/ 3702627 w 3889664"/>
              <a:gd name="connsiteY1" fmla="*/ 0 h 2088573"/>
              <a:gd name="connsiteX2" fmla="*/ 3858491 w 3889664"/>
              <a:gd name="connsiteY2" fmla="*/ 51955 h 2088573"/>
              <a:gd name="connsiteX3" fmla="*/ 3889664 w 3889664"/>
              <a:gd name="connsiteY3" fmla="*/ 202623 h 2088573"/>
              <a:gd name="connsiteX4" fmla="*/ 3884468 w 3889664"/>
              <a:gd name="connsiteY4" fmla="*/ 1875559 h 2088573"/>
              <a:gd name="connsiteX5" fmla="*/ 3868882 w 3889664"/>
              <a:gd name="connsiteY5" fmla="*/ 2041814 h 2088573"/>
              <a:gd name="connsiteX6" fmla="*/ 3692237 w 3889664"/>
              <a:gd name="connsiteY6" fmla="*/ 2088573 h 2088573"/>
              <a:gd name="connsiteX7" fmla="*/ 169718 w 3889664"/>
              <a:gd name="connsiteY7" fmla="*/ 2083377 h 2088573"/>
              <a:gd name="connsiteX8" fmla="*/ 45027 w 3889664"/>
              <a:gd name="connsiteY8" fmla="*/ 2047009 h 2088573"/>
              <a:gd name="connsiteX9" fmla="*/ 1732 w 3889664"/>
              <a:gd name="connsiteY9" fmla="*/ 1925782 h 2088573"/>
              <a:gd name="connsiteX10" fmla="*/ 1732 w 3889664"/>
              <a:gd name="connsiteY10" fmla="*/ 173182 h 2088573"/>
              <a:gd name="connsiteX11" fmla="*/ 39832 w 3889664"/>
              <a:gd name="connsiteY11" fmla="*/ 51955 h 2088573"/>
              <a:gd name="connsiteX12" fmla="*/ 77932 w 3889664"/>
              <a:gd name="connsiteY12" fmla="*/ 20782 h 2088573"/>
              <a:gd name="connsiteX13" fmla="*/ 1449532 w 3889664"/>
              <a:gd name="connsiteY13" fmla="*/ 20782 h 2088573"/>
              <a:gd name="connsiteX14" fmla="*/ 1449532 w 3889664"/>
              <a:gd name="connsiteY14" fmla="*/ 173182 h 2088573"/>
              <a:gd name="connsiteX15" fmla="*/ 1373332 w 3889664"/>
              <a:gd name="connsiteY15" fmla="*/ 249382 h 2088573"/>
              <a:gd name="connsiteX16" fmla="*/ 1373332 w 3889664"/>
              <a:gd name="connsiteY16" fmla="*/ 554182 h 2088573"/>
              <a:gd name="connsiteX17" fmla="*/ 1678132 w 3889664"/>
              <a:gd name="connsiteY17" fmla="*/ 554182 h 2088573"/>
              <a:gd name="connsiteX18" fmla="*/ 1678132 w 3889664"/>
              <a:gd name="connsiteY18" fmla="*/ 249382 h 2088573"/>
              <a:gd name="connsiteX19" fmla="*/ 1601932 w 3889664"/>
              <a:gd name="connsiteY19" fmla="*/ 173182 h 2088573"/>
              <a:gd name="connsiteX20" fmla="*/ 1601932 w 3889664"/>
              <a:gd name="connsiteY20" fmla="*/ 20782 h 2088573"/>
              <a:gd name="connsiteX21" fmla="*/ 2287732 w 3889664"/>
              <a:gd name="connsiteY21" fmla="*/ 20782 h 2088573"/>
              <a:gd name="connsiteX22" fmla="*/ 2287732 w 3889664"/>
              <a:gd name="connsiteY22" fmla="*/ 173182 h 2088573"/>
              <a:gd name="connsiteX23" fmla="*/ 2211532 w 3889664"/>
              <a:gd name="connsiteY23" fmla="*/ 249382 h 2088573"/>
              <a:gd name="connsiteX24" fmla="*/ 2211532 w 3889664"/>
              <a:gd name="connsiteY24" fmla="*/ 554182 h 2088573"/>
              <a:gd name="connsiteX25" fmla="*/ 2516332 w 3889664"/>
              <a:gd name="connsiteY25" fmla="*/ 554182 h 2088573"/>
              <a:gd name="connsiteX26" fmla="*/ 2516332 w 3889664"/>
              <a:gd name="connsiteY26" fmla="*/ 249382 h 2088573"/>
              <a:gd name="connsiteX27" fmla="*/ 2440132 w 3889664"/>
              <a:gd name="connsiteY27" fmla="*/ 173182 h 2088573"/>
              <a:gd name="connsiteX28" fmla="*/ 2440132 w 3889664"/>
              <a:gd name="connsiteY28" fmla="*/ 20782 h 2088573"/>
              <a:gd name="connsiteX29" fmla="*/ 3177887 w 3889664"/>
              <a:gd name="connsiteY29" fmla="*/ 0 h 2088573"/>
              <a:gd name="connsiteX0" fmla="*/ 3177887 w 3889664"/>
              <a:gd name="connsiteY0" fmla="*/ 0 h 2088573"/>
              <a:gd name="connsiteX1" fmla="*/ 3702627 w 3889664"/>
              <a:gd name="connsiteY1" fmla="*/ 0 h 2088573"/>
              <a:gd name="connsiteX2" fmla="*/ 3858491 w 3889664"/>
              <a:gd name="connsiteY2" fmla="*/ 51955 h 2088573"/>
              <a:gd name="connsiteX3" fmla="*/ 3889664 w 3889664"/>
              <a:gd name="connsiteY3" fmla="*/ 202623 h 2088573"/>
              <a:gd name="connsiteX4" fmla="*/ 3884468 w 3889664"/>
              <a:gd name="connsiteY4" fmla="*/ 1875559 h 2088573"/>
              <a:gd name="connsiteX5" fmla="*/ 3868882 w 3889664"/>
              <a:gd name="connsiteY5" fmla="*/ 2041814 h 2088573"/>
              <a:gd name="connsiteX6" fmla="*/ 3692237 w 3889664"/>
              <a:gd name="connsiteY6" fmla="*/ 2088573 h 2088573"/>
              <a:gd name="connsiteX7" fmla="*/ 169718 w 3889664"/>
              <a:gd name="connsiteY7" fmla="*/ 2083377 h 2088573"/>
              <a:gd name="connsiteX8" fmla="*/ 45027 w 3889664"/>
              <a:gd name="connsiteY8" fmla="*/ 2047009 h 2088573"/>
              <a:gd name="connsiteX9" fmla="*/ 1732 w 3889664"/>
              <a:gd name="connsiteY9" fmla="*/ 1925782 h 2088573"/>
              <a:gd name="connsiteX10" fmla="*/ 1732 w 3889664"/>
              <a:gd name="connsiteY10" fmla="*/ 173182 h 2088573"/>
              <a:gd name="connsiteX11" fmla="*/ 39832 w 3889664"/>
              <a:gd name="connsiteY11" fmla="*/ 51955 h 2088573"/>
              <a:gd name="connsiteX12" fmla="*/ 154131 w 3889664"/>
              <a:gd name="connsiteY12" fmla="*/ 20782 h 2088573"/>
              <a:gd name="connsiteX13" fmla="*/ 1449532 w 3889664"/>
              <a:gd name="connsiteY13" fmla="*/ 20782 h 2088573"/>
              <a:gd name="connsiteX14" fmla="*/ 1449532 w 3889664"/>
              <a:gd name="connsiteY14" fmla="*/ 173182 h 2088573"/>
              <a:gd name="connsiteX15" fmla="*/ 1373332 w 3889664"/>
              <a:gd name="connsiteY15" fmla="*/ 249382 h 2088573"/>
              <a:gd name="connsiteX16" fmla="*/ 1373332 w 3889664"/>
              <a:gd name="connsiteY16" fmla="*/ 554182 h 2088573"/>
              <a:gd name="connsiteX17" fmla="*/ 1678132 w 3889664"/>
              <a:gd name="connsiteY17" fmla="*/ 554182 h 2088573"/>
              <a:gd name="connsiteX18" fmla="*/ 1678132 w 3889664"/>
              <a:gd name="connsiteY18" fmla="*/ 249382 h 2088573"/>
              <a:gd name="connsiteX19" fmla="*/ 1601932 w 3889664"/>
              <a:gd name="connsiteY19" fmla="*/ 173182 h 2088573"/>
              <a:gd name="connsiteX20" fmla="*/ 1601932 w 3889664"/>
              <a:gd name="connsiteY20" fmla="*/ 20782 h 2088573"/>
              <a:gd name="connsiteX21" fmla="*/ 2287732 w 3889664"/>
              <a:gd name="connsiteY21" fmla="*/ 20782 h 2088573"/>
              <a:gd name="connsiteX22" fmla="*/ 2287732 w 3889664"/>
              <a:gd name="connsiteY22" fmla="*/ 173182 h 2088573"/>
              <a:gd name="connsiteX23" fmla="*/ 2211532 w 3889664"/>
              <a:gd name="connsiteY23" fmla="*/ 249382 h 2088573"/>
              <a:gd name="connsiteX24" fmla="*/ 2211532 w 3889664"/>
              <a:gd name="connsiteY24" fmla="*/ 554182 h 2088573"/>
              <a:gd name="connsiteX25" fmla="*/ 2516332 w 3889664"/>
              <a:gd name="connsiteY25" fmla="*/ 554182 h 2088573"/>
              <a:gd name="connsiteX26" fmla="*/ 2516332 w 3889664"/>
              <a:gd name="connsiteY26" fmla="*/ 249382 h 2088573"/>
              <a:gd name="connsiteX27" fmla="*/ 2440132 w 3889664"/>
              <a:gd name="connsiteY27" fmla="*/ 173182 h 2088573"/>
              <a:gd name="connsiteX28" fmla="*/ 2440132 w 3889664"/>
              <a:gd name="connsiteY28" fmla="*/ 20782 h 2088573"/>
              <a:gd name="connsiteX29" fmla="*/ 3177887 w 3889664"/>
              <a:gd name="connsiteY29" fmla="*/ 0 h 2088573"/>
              <a:gd name="connsiteX0" fmla="*/ 3177887 w 3889664"/>
              <a:gd name="connsiteY0" fmla="*/ 0 h 2088573"/>
              <a:gd name="connsiteX1" fmla="*/ 3702627 w 3889664"/>
              <a:gd name="connsiteY1" fmla="*/ 0 h 2088573"/>
              <a:gd name="connsiteX2" fmla="*/ 3858491 w 3889664"/>
              <a:gd name="connsiteY2" fmla="*/ 51955 h 2088573"/>
              <a:gd name="connsiteX3" fmla="*/ 3889664 w 3889664"/>
              <a:gd name="connsiteY3" fmla="*/ 202623 h 2088573"/>
              <a:gd name="connsiteX4" fmla="*/ 3884468 w 3889664"/>
              <a:gd name="connsiteY4" fmla="*/ 1875559 h 2088573"/>
              <a:gd name="connsiteX5" fmla="*/ 3868882 w 3889664"/>
              <a:gd name="connsiteY5" fmla="*/ 2041814 h 2088573"/>
              <a:gd name="connsiteX6" fmla="*/ 3692237 w 3889664"/>
              <a:gd name="connsiteY6" fmla="*/ 2088573 h 2088573"/>
              <a:gd name="connsiteX7" fmla="*/ 169718 w 3889664"/>
              <a:gd name="connsiteY7" fmla="*/ 2083377 h 2088573"/>
              <a:gd name="connsiteX8" fmla="*/ 45027 w 3889664"/>
              <a:gd name="connsiteY8" fmla="*/ 2047009 h 2088573"/>
              <a:gd name="connsiteX9" fmla="*/ 1732 w 3889664"/>
              <a:gd name="connsiteY9" fmla="*/ 1925782 h 2088573"/>
              <a:gd name="connsiteX10" fmla="*/ 1732 w 3889664"/>
              <a:gd name="connsiteY10" fmla="*/ 173182 h 2088573"/>
              <a:gd name="connsiteX11" fmla="*/ 1731 w 3889664"/>
              <a:gd name="connsiteY11" fmla="*/ 20782 h 2088573"/>
              <a:gd name="connsiteX12" fmla="*/ 154131 w 3889664"/>
              <a:gd name="connsiteY12" fmla="*/ 20782 h 2088573"/>
              <a:gd name="connsiteX13" fmla="*/ 1449532 w 3889664"/>
              <a:gd name="connsiteY13" fmla="*/ 20782 h 2088573"/>
              <a:gd name="connsiteX14" fmla="*/ 1449532 w 3889664"/>
              <a:gd name="connsiteY14" fmla="*/ 173182 h 2088573"/>
              <a:gd name="connsiteX15" fmla="*/ 1373332 w 3889664"/>
              <a:gd name="connsiteY15" fmla="*/ 249382 h 2088573"/>
              <a:gd name="connsiteX16" fmla="*/ 1373332 w 3889664"/>
              <a:gd name="connsiteY16" fmla="*/ 554182 h 2088573"/>
              <a:gd name="connsiteX17" fmla="*/ 1678132 w 3889664"/>
              <a:gd name="connsiteY17" fmla="*/ 554182 h 2088573"/>
              <a:gd name="connsiteX18" fmla="*/ 1678132 w 3889664"/>
              <a:gd name="connsiteY18" fmla="*/ 249382 h 2088573"/>
              <a:gd name="connsiteX19" fmla="*/ 1601932 w 3889664"/>
              <a:gd name="connsiteY19" fmla="*/ 173182 h 2088573"/>
              <a:gd name="connsiteX20" fmla="*/ 1601932 w 3889664"/>
              <a:gd name="connsiteY20" fmla="*/ 20782 h 2088573"/>
              <a:gd name="connsiteX21" fmla="*/ 2287732 w 3889664"/>
              <a:gd name="connsiteY21" fmla="*/ 20782 h 2088573"/>
              <a:gd name="connsiteX22" fmla="*/ 2287732 w 3889664"/>
              <a:gd name="connsiteY22" fmla="*/ 173182 h 2088573"/>
              <a:gd name="connsiteX23" fmla="*/ 2211532 w 3889664"/>
              <a:gd name="connsiteY23" fmla="*/ 249382 h 2088573"/>
              <a:gd name="connsiteX24" fmla="*/ 2211532 w 3889664"/>
              <a:gd name="connsiteY24" fmla="*/ 554182 h 2088573"/>
              <a:gd name="connsiteX25" fmla="*/ 2516332 w 3889664"/>
              <a:gd name="connsiteY25" fmla="*/ 554182 h 2088573"/>
              <a:gd name="connsiteX26" fmla="*/ 2516332 w 3889664"/>
              <a:gd name="connsiteY26" fmla="*/ 249382 h 2088573"/>
              <a:gd name="connsiteX27" fmla="*/ 2440132 w 3889664"/>
              <a:gd name="connsiteY27" fmla="*/ 173182 h 2088573"/>
              <a:gd name="connsiteX28" fmla="*/ 2440132 w 3889664"/>
              <a:gd name="connsiteY28" fmla="*/ 20782 h 2088573"/>
              <a:gd name="connsiteX29" fmla="*/ 3177887 w 3889664"/>
              <a:gd name="connsiteY29" fmla="*/ 0 h 2088573"/>
              <a:gd name="connsiteX0" fmla="*/ 3177887 w 3889664"/>
              <a:gd name="connsiteY0" fmla="*/ 0 h 2088573"/>
              <a:gd name="connsiteX1" fmla="*/ 3702627 w 3889664"/>
              <a:gd name="connsiteY1" fmla="*/ 0 h 2088573"/>
              <a:gd name="connsiteX2" fmla="*/ 3858491 w 3889664"/>
              <a:gd name="connsiteY2" fmla="*/ 51955 h 2088573"/>
              <a:gd name="connsiteX3" fmla="*/ 3889664 w 3889664"/>
              <a:gd name="connsiteY3" fmla="*/ 202623 h 2088573"/>
              <a:gd name="connsiteX4" fmla="*/ 3884468 w 3889664"/>
              <a:gd name="connsiteY4" fmla="*/ 1875559 h 2088573"/>
              <a:gd name="connsiteX5" fmla="*/ 3868882 w 3889664"/>
              <a:gd name="connsiteY5" fmla="*/ 2041814 h 2088573"/>
              <a:gd name="connsiteX6" fmla="*/ 3692237 w 3889664"/>
              <a:gd name="connsiteY6" fmla="*/ 2088573 h 2088573"/>
              <a:gd name="connsiteX7" fmla="*/ 169718 w 3889664"/>
              <a:gd name="connsiteY7" fmla="*/ 2083377 h 2088573"/>
              <a:gd name="connsiteX8" fmla="*/ 1731 w 3889664"/>
              <a:gd name="connsiteY8" fmla="*/ 2078182 h 2088573"/>
              <a:gd name="connsiteX9" fmla="*/ 1732 w 3889664"/>
              <a:gd name="connsiteY9" fmla="*/ 1925782 h 2088573"/>
              <a:gd name="connsiteX10" fmla="*/ 1732 w 3889664"/>
              <a:gd name="connsiteY10" fmla="*/ 173182 h 2088573"/>
              <a:gd name="connsiteX11" fmla="*/ 1731 w 3889664"/>
              <a:gd name="connsiteY11" fmla="*/ 20782 h 2088573"/>
              <a:gd name="connsiteX12" fmla="*/ 154131 w 3889664"/>
              <a:gd name="connsiteY12" fmla="*/ 20782 h 2088573"/>
              <a:gd name="connsiteX13" fmla="*/ 1449532 w 3889664"/>
              <a:gd name="connsiteY13" fmla="*/ 20782 h 2088573"/>
              <a:gd name="connsiteX14" fmla="*/ 1449532 w 3889664"/>
              <a:gd name="connsiteY14" fmla="*/ 173182 h 2088573"/>
              <a:gd name="connsiteX15" fmla="*/ 1373332 w 3889664"/>
              <a:gd name="connsiteY15" fmla="*/ 249382 h 2088573"/>
              <a:gd name="connsiteX16" fmla="*/ 1373332 w 3889664"/>
              <a:gd name="connsiteY16" fmla="*/ 554182 h 2088573"/>
              <a:gd name="connsiteX17" fmla="*/ 1678132 w 3889664"/>
              <a:gd name="connsiteY17" fmla="*/ 554182 h 2088573"/>
              <a:gd name="connsiteX18" fmla="*/ 1678132 w 3889664"/>
              <a:gd name="connsiteY18" fmla="*/ 249382 h 2088573"/>
              <a:gd name="connsiteX19" fmla="*/ 1601932 w 3889664"/>
              <a:gd name="connsiteY19" fmla="*/ 173182 h 2088573"/>
              <a:gd name="connsiteX20" fmla="*/ 1601932 w 3889664"/>
              <a:gd name="connsiteY20" fmla="*/ 20782 h 2088573"/>
              <a:gd name="connsiteX21" fmla="*/ 2287732 w 3889664"/>
              <a:gd name="connsiteY21" fmla="*/ 20782 h 2088573"/>
              <a:gd name="connsiteX22" fmla="*/ 2287732 w 3889664"/>
              <a:gd name="connsiteY22" fmla="*/ 173182 h 2088573"/>
              <a:gd name="connsiteX23" fmla="*/ 2211532 w 3889664"/>
              <a:gd name="connsiteY23" fmla="*/ 249382 h 2088573"/>
              <a:gd name="connsiteX24" fmla="*/ 2211532 w 3889664"/>
              <a:gd name="connsiteY24" fmla="*/ 554182 h 2088573"/>
              <a:gd name="connsiteX25" fmla="*/ 2516332 w 3889664"/>
              <a:gd name="connsiteY25" fmla="*/ 554182 h 2088573"/>
              <a:gd name="connsiteX26" fmla="*/ 2516332 w 3889664"/>
              <a:gd name="connsiteY26" fmla="*/ 249382 h 2088573"/>
              <a:gd name="connsiteX27" fmla="*/ 2440132 w 3889664"/>
              <a:gd name="connsiteY27" fmla="*/ 173182 h 2088573"/>
              <a:gd name="connsiteX28" fmla="*/ 2440132 w 3889664"/>
              <a:gd name="connsiteY28" fmla="*/ 20782 h 2088573"/>
              <a:gd name="connsiteX29" fmla="*/ 3177887 w 3889664"/>
              <a:gd name="connsiteY29" fmla="*/ 0 h 2088573"/>
              <a:gd name="connsiteX0" fmla="*/ 3177887 w 3889664"/>
              <a:gd name="connsiteY0" fmla="*/ 0 h 2088573"/>
              <a:gd name="connsiteX1" fmla="*/ 3702627 w 3889664"/>
              <a:gd name="connsiteY1" fmla="*/ 0 h 2088573"/>
              <a:gd name="connsiteX2" fmla="*/ 3858491 w 3889664"/>
              <a:gd name="connsiteY2" fmla="*/ 51955 h 2088573"/>
              <a:gd name="connsiteX3" fmla="*/ 3889664 w 3889664"/>
              <a:gd name="connsiteY3" fmla="*/ 202623 h 2088573"/>
              <a:gd name="connsiteX4" fmla="*/ 3884468 w 3889664"/>
              <a:gd name="connsiteY4" fmla="*/ 1875559 h 2088573"/>
              <a:gd name="connsiteX5" fmla="*/ 3868882 w 3889664"/>
              <a:gd name="connsiteY5" fmla="*/ 2041814 h 2088573"/>
              <a:gd name="connsiteX6" fmla="*/ 3692237 w 3889664"/>
              <a:gd name="connsiteY6" fmla="*/ 2088573 h 2088573"/>
              <a:gd name="connsiteX7" fmla="*/ 169718 w 3889664"/>
              <a:gd name="connsiteY7" fmla="*/ 2083377 h 2088573"/>
              <a:gd name="connsiteX8" fmla="*/ 1731 w 3889664"/>
              <a:gd name="connsiteY8" fmla="*/ 2078182 h 2088573"/>
              <a:gd name="connsiteX9" fmla="*/ 1732 w 3889664"/>
              <a:gd name="connsiteY9" fmla="*/ 1925782 h 2088573"/>
              <a:gd name="connsiteX10" fmla="*/ 1732 w 3889664"/>
              <a:gd name="connsiteY10" fmla="*/ 173182 h 2088573"/>
              <a:gd name="connsiteX11" fmla="*/ 1731 w 3889664"/>
              <a:gd name="connsiteY11" fmla="*/ 20782 h 2088573"/>
              <a:gd name="connsiteX12" fmla="*/ 154131 w 3889664"/>
              <a:gd name="connsiteY12" fmla="*/ 20782 h 2088573"/>
              <a:gd name="connsiteX13" fmla="*/ 1449532 w 3889664"/>
              <a:gd name="connsiteY13" fmla="*/ 20782 h 2088573"/>
              <a:gd name="connsiteX14" fmla="*/ 1449532 w 3889664"/>
              <a:gd name="connsiteY14" fmla="*/ 173182 h 2088573"/>
              <a:gd name="connsiteX15" fmla="*/ 1373332 w 3889664"/>
              <a:gd name="connsiteY15" fmla="*/ 249382 h 2088573"/>
              <a:gd name="connsiteX16" fmla="*/ 1373332 w 3889664"/>
              <a:gd name="connsiteY16" fmla="*/ 554182 h 2088573"/>
              <a:gd name="connsiteX17" fmla="*/ 1678132 w 3889664"/>
              <a:gd name="connsiteY17" fmla="*/ 554182 h 2088573"/>
              <a:gd name="connsiteX18" fmla="*/ 1678132 w 3889664"/>
              <a:gd name="connsiteY18" fmla="*/ 249382 h 2088573"/>
              <a:gd name="connsiteX19" fmla="*/ 1601932 w 3889664"/>
              <a:gd name="connsiteY19" fmla="*/ 173182 h 2088573"/>
              <a:gd name="connsiteX20" fmla="*/ 1601932 w 3889664"/>
              <a:gd name="connsiteY20" fmla="*/ 20782 h 2088573"/>
              <a:gd name="connsiteX21" fmla="*/ 2287732 w 3889664"/>
              <a:gd name="connsiteY21" fmla="*/ 20782 h 2088573"/>
              <a:gd name="connsiteX22" fmla="*/ 2287732 w 3889664"/>
              <a:gd name="connsiteY22" fmla="*/ 173182 h 2088573"/>
              <a:gd name="connsiteX23" fmla="*/ 2211532 w 3889664"/>
              <a:gd name="connsiteY23" fmla="*/ 249382 h 2088573"/>
              <a:gd name="connsiteX24" fmla="*/ 2211532 w 3889664"/>
              <a:gd name="connsiteY24" fmla="*/ 554182 h 2088573"/>
              <a:gd name="connsiteX25" fmla="*/ 2516332 w 3889664"/>
              <a:gd name="connsiteY25" fmla="*/ 554182 h 2088573"/>
              <a:gd name="connsiteX26" fmla="*/ 2516332 w 3889664"/>
              <a:gd name="connsiteY26" fmla="*/ 249382 h 2088573"/>
              <a:gd name="connsiteX27" fmla="*/ 2440132 w 3889664"/>
              <a:gd name="connsiteY27" fmla="*/ 173182 h 2088573"/>
              <a:gd name="connsiteX28" fmla="*/ 2440132 w 3889664"/>
              <a:gd name="connsiteY28" fmla="*/ 20782 h 2088573"/>
              <a:gd name="connsiteX29" fmla="*/ 3177887 w 3889664"/>
              <a:gd name="connsiteY29" fmla="*/ 0 h 2088573"/>
              <a:gd name="connsiteX0" fmla="*/ 3177887 w 3889664"/>
              <a:gd name="connsiteY0" fmla="*/ 0 h 2088573"/>
              <a:gd name="connsiteX1" fmla="*/ 3702627 w 3889664"/>
              <a:gd name="connsiteY1" fmla="*/ 0 h 2088573"/>
              <a:gd name="connsiteX2" fmla="*/ 3858491 w 3889664"/>
              <a:gd name="connsiteY2" fmla="*/ 51955 h 2088573"/>
              <a:gd name="connsiteX3" fmla="*/ 3889664 w 3889664"/>
              <a:gd name="connsiteY3" fmla="*/ 202623 h 2088573"/>
              <a:gd name="connsiteX4" fmla="*/ 3884468 w 3889664"/>
              <a:gd name="connsiteY4" fmla="*/ 1875559 h 2088573"/>
              <a:gd name="connsiteX5" fmla="*/ 3868882 w 3889664"/>
              <a:gd name="connsiteY5" fmla="*/ 2041814 h 2088573"/>
              <a:gd name="connsiteX6" fmla="*/ 3692237 w 3889664"/>
              <a:gd name="connsiteY6" fmla="*/ 2088573 h 2088573"/>
              <a:gd name="connsiteX7" fmla="*/ 169718 w 3889664"/>
              <a:gd name="connsiteY7" fmla="*/ 2083377 h 2088573"/>
              <a:gd name="connsiteX8" fmla="*/ 1731 w 3889664"/>
              <a:gd name="connsiteY8" fmla="*/ 2078182 h 2088573"/>
              <a:gd name="connsiteX9" fmla="*/ 1732 w 3889664"/>
              <a:gd name="connsiteY9" fmla="*/ 1925782 h 2088573"/>
              <a:gd name="connsiteX10" fmla="*/ 1732 w 3889664"/>
              <a:gd name="connsiteY10" fmla="*/ 173182 h 2088573"/>
              <a:gd name="connsiteX11" fmla="*/ 1731 w 3889664"/>
              <a:gd name="connsiteY11" fmla="*/ 20782 h 2088573"/>
              <a:gd name="connsiteX12" fmla="*/ 154131 w 3889664"/>
              <a:gd name="connsiteY12" fmla="*/ 20782 h 2088573"/>
              <a:gd name="connsiteX13" fmla="*/ 1449532 w 3889664"/>
              <a:gd name="connsiteY13" fmla="*/ 20782 h 2088573"/>
              <a:gd name="connsiteX14" fmla="*/ 1449532 w 3889664"/>
              <a:gd name="connsiteY14" fmla="*/ 173182 h 2088573"/>
              <a:gd name="connsiteX15" fmla="*/ 1373332 w 3889664"/>
              <a:gd name="connsiteY15" fmla="*/ 249382 h 2088573"/>
              <a:gd name="connsiteX16" fmla="*/ 1373332 w 3889664"/>
              <a:gd name="connsiteY16" fmla="*/ 554182 h 2088573"/>
              <a:gd name="connsiteX17" fmla="*/ 1678132 w 3889664"/>
              <a:gd name="connsiteY17" fmla="*/ 554182 h 2088573"/>
              <a:gd name="connsiteX18" fmla="*/ 1678132 w 3889664"/>
              <a:gd name="connsiteY18" fmla="*/ 249382 h 2088573"/>
              <a:gd name="connsiteX19" fmla="*/ 1601932 w 3889664"/>
              <a:gd name="connsiteY19" fmla="*/ 173182 h 2088573"/>
              <a:gd name="connsiteX20" fmla="*/ 1601932 w 3889664"/>
              <a:gd name="connsiteY20" fmla="*/ 20782 h 2088573"/>
              <a:gd name="connsiteX21" fmla="*/ 2287732 w 3889664"/>
              <a:gd name="connsiteY21" fmla="*/ 20782 h 2088573"/>
              <a:gd name="connsiteX22" fmla="*/ 2287732 w 3889664"/>
              <a:gd name="connsiteY22" fmla="*/ 173182 h 2088573"/>
              <a:gd name="connsiteX23" fmla="*/ 2211532 w 3889664"/>
              <a:gd name="connsiteY23" fmla="*/ 249382 h 2088573"/>
              <a:gd name="connsiteX24" fmla="*/ 2211532 w 3889664"/>
              <a:gd name="connsiteY24" fmla="*/ 554182 h 2088573"/>
              <a:gd name="connsiteX25" fmla="*/ 2516332 w 3889664"/>
              <a:gd name="connsiteY25" fmla="*/ 554182 h 2088573"/>
              <a:gd name="connsiteX26" fmla="*/ 2516332 w 3889664"/>
              <a:gd name="connsiteY26" fmla="*/ 249382 h 2088573"/>
              <a:gd name="connsiteX27" fmla="*/ 2440132 w 3889664"/>
              <a:gd name="connsiteY27" fmla="*/ 173182 h 2088573"/>
              <a:gd name="connsiteX28" fmla="*/ 2440132 w 3889664"/>
              <a:gd name="connsiteY28" fmla="*/ 20782 h 2088573"/>
              <a:gd name="connsiteX29" fmla="*/ 3177887 w 3889664"/>
              <a:gd name="connsiteY29" fmla="*/ 0 h 2088573"/>
              <a:gd name="connsiteX0" fmla="*/ 3265056 w 3976833"/>
              <a:gd name="connsiteY0" fmla="*/ 30018 h 2118591"/>
              <a:gd name="connsiteX1" fmla="*/ 3789796 w 3976833"/>
              <a:gd name="connsiteY1" fmla="*/ 30018 h 2118591"/>
              <a:gd name="connsiteX2" fmla="*/ 3945660 w 3976833"/>
              <a:gd name="connsiteY2" fmla="*/ 81973 h 2118591"/>
              <a:gd name="connsiteX3" fmla="*/ 3976833 w 3976833"/>
              <a:gd name="connsiteY3" fmla="*/ 232641 h 2118591"/>
              <a:gd name="connsiteX4" fmla="*/ 3971637 w 3976833"/>
              <a:gd name="connsiteY4" fmla="*/ 1905577 h 2118591"/>
              <a:gd name="connsiteX5" fmla="*/ 3956051 w 3976833"/>
              <a:gd name="connsiteY5" fmla="*/ 2071832 h 2118591"/>
              <a:gd name="connsiteX6" fmla="*/ 3779406 w 3976833"/>
              <a:gd name="connsiteY6" fmla="*/ 2118591 h 2118591"/>
              <a:gd name="connsiteX7" fmla="*/ 256887 w 3976833"/>
              <a:gd name="connsiteY7" fmla="*/ 2113395 h 2118591"/>
              <a:gd name="connsiteX8" fmla="*/ 88900 w 3976833"/>
              <a:gd name="connsiteY8" fmla="*/ 2108200 h 2118591"/>
              <a:gd name="connsiteX9" fmla="*/ 88901 w 3976833"/>
              <a:gd name="connsiteY9" fmla="*/ 1955800 h 2118591"/>
              <a:gd name="connsiteX10" fmla="*/ 88901 w 3976833"/>
              <a:gd name="connsiteY10" fmla="*/ 203200 h 2118591"/>
              <a:gd name="connsiteX11" fmla="*/ 88900 w 3976833"/>
              <a:gd name="connsiteY11" fmla="*/ 50800 h 2118591"/>
              <a:gd name="connsiteX12" fmla="*/ 241300 w 3976833"/>
              <a:gd name="connsiteY12" fmla="*/ 50800 h 2118591"/>
              <a:gd name="connsiteX13" fmla="*/ 1536701 w 3976833"/>
              <a:gd name="connsiteY13" fmla="*/ 50800 h 2118591"/>
              <a:gd name="connsiteX14" fmla="*/ 1536701 w 3976833"/>
              <a:gd name="connsiteY14" fmla="*/ 203200 h 2118591"/>
              <a:gd name="connsiteX15" fmla="*/ 1460501 w 3976833"/>
              <a:gd name="connsiteY15" fmla="*/ 279400 h 2118591"/>
              <a:gd name="connsiteX16" fmla="*/ 1460501 w 3976833"/>
              <a:gd name="connsiteY16" fmla="*/ 584200 h 2118591"/>
              <a:gd name="connsiteX17" fmla="*/ 1765301 w 3976833"/>
              <a:gd name="connsiteY17" fmla="*/ 584200 h 2118591"/>
              <a:gd name="connsiteX18" fmla="*/ 1765301 w 3976833"/>
              <a:gd name="connsiteY18" fmla="*/ 279400 h 2118591"/>
              <a:gd name="connsiteX19" fmla="*/ 1689101 w 3976833"/>
              <a:gd name="connsiteY19" fmla="*/ 203200 h 2118591"/>
              <a:gd name="connsiteX20" fmla="*/ 1689101 w 3976833"/>
              <a:gd name="connsiteY20" fmla="*/ 50800 h 2118591"/>
              <a:gd name="connsiteX21" fmla="*/ 2374901 w 3976833"/>
              <a:gd name="connsiteY21" fmla="*/ 50800 h 2118591"/>
              <a:gd name="connsiteX22" fmla="*/ 2374901 w 3976833"/>
              <a:gd name="connsiteY22" fmla="*/ 203200 h 2118591"/>
              <a:gd name="connsiteX23" fmla="*/ 2298701 w 3976833"/>
              <a:gd name="connsiteY23" fmla="*/ 279400 h 2118591"/>
              <a:gd name="connsiteX24" fmla="*/ 2298701 w 3976833"/>
              <a:gd name="connsiteY24" fmla="*/ 584200 h 2118591"/>
              <a:gd name="connsiteX25" fmla="*/ 2603501 w 3976833"/>
              <a:gd name="connsiteY25" fmla="*/ 584200 h 2118591"/>
              <a:gd name="connsiteX26" fmla="*/ 2603501 w 3976833"/>
              <a:gd name="connsiteY26" fmla="*/ 279400 h 2118591"/>
              <a:gd name="connsiteX27" fmla="*/ 2527301 w 3976833"/>
              <a:gd name="connsiteY27" fmla="*/ 203200 h 2118591"/>
              <a:gd name="connsiteX28" fmla="*/ 2527301 w 3976833"/>
              <a:gd name="connsiteY28" fmla="*/ 50800 h 2118591"/>
              <a:gd name="connsiteX29" fmla="*/ 3265056 w 3976833"/>
              <a:gd name="connsiteY29" fmla="*/ 30018 h 2118591"/>
              <a:gd name="connsiteX0" fmla="*/ 3265056 w 3976833"/>
              <a:gd name="connsiteY0" fmla="*/ 0 h 2088573"/>
              <a:gd name="connsiteX1" fmla="*/ 3789796 w 3976833"/>
              <a:gd name="connsiteY1" fmla="*/ 0 h 2088573"/>
              <a:gd name="connsiteX2" fmla="*/ 3945660 w 3976833"/>
              <a:gd name="connsiteY2" fmla="*/ 51955 h 2088573"/>
              <a:gd name="connsiteX3" fmla="*/ 3976833 w 3976833"/>
              <a:gd name="connsiteY3" fmla="*/ 202623 h 2088573"/>
              <a:gd name="connsiteX4" fmla="*/ 3971637 w 3976833"/>
              <a:gd name="connsiteY4" fmla="*/ 1875559 h 2088573"/>
              <a:gd name="connsiteX5" fmla="*/ 3956051 w 3976833"/>
              <a:gd name="connsiteY5" fmla="*/ 2041814 h 2088573"/>
              <a:gd name="connsiteX6" fmla="*/ 3779406 w 3976833"/>
              <a:gd name="connsiteY6" fmla="*/ 2088573 h 2088573"/>
              <a:gd name="connsiteX7" fmla="*/ 256887 w 3976833"/>
              <a:gd name="connsiteY7" fmla="*/ 2083377 h 2088573"/>
              <a:gd name="connsiteX8" fmla="*/ 88900 w 3976833"/>
              <a:gd name="connsiteY8" fmla="*/ 2078182 h 2088573"/>
              <a:gd name="connsiteX9" fmla="*/ 88901 w 3976833"/>
              <a:gd name="connsiteY9" fmla="*/ 1925782 h 2088573"/>
              <a:gd name="connsiteX10" fmla="*/ 88901 w 3976833"/>
              <a:gd name="connsiteY10" fmla="*/ 173182 h 2088573"/>
              <a:gd name="connsiteX11" fmla="*/ 88900 w 3976833"/>
              <a:gd name="connsiteY11" fmla="*/ 20782 h 2088573"/>
              <a:gd name="connsiteX12" fmla="*/ 241300 w 3976833"/>
              <a:gd name="connsiteY12" fmla="*/ 20782 h 2088573"/>
              <a:gd name="connsiteX13" fmla="*/ 1536701 w 3976833"/>
              <a:gd name="connsiteY13" fmla="*/ 20782 h 2088573"/>
              <a:gd name="connsiteX14" fmla="*/ 1536701 w 3976833"/>
              <a:gd name="connsiteY14" fmla="*/ 173182 h 2088573"/>
              <a:gd name="connsiteX15" fmla="*/ 1460501 w 3976833"/>
              <a:gd name="connsiteY15" fmla="*/ 249382 h 2088573"/>
              <a:gd name="connsiteX16" fmla="*/ 1460501 w 3976833"/>
              <a:gd name="connsiteY16" fmla="*/ 554182 h 2088573"/>
              <a:gd name="connsiteX17" fmla="*/ 1765301 w 3976833"/>
              <a:gd name="connsiteY17" fmla="*/ 554182 h 2088573"/>
              <a:gd name="connsiteX18" fmla="*/ 1765301 w 3976833"/>
              <a:gd name="connsiteY18" fmla="*/ 249382 h 2088573"/>
              <a:gd name="connsiteX19" fmla="*/ 1689101 w 3976833"/>
              <a:gd name="connsiteY19" fmla="*/ 173182 h 2088573"/>
              <a:gd name="connsiteX20" fmla="*/ 1689101 w 3976833"/>
              <a:gd name="connsiteY20" fmla="*/ 20782 h 2088573"/>
              <a:gd name="connsiteX21" fmla="*/ 2374901 w 3976833"/>
              <a:gd name="connsiteY21" fmla="*/ 20782 h 2088573"/>
              <a:gd name="connsiteX22" fmla="*/ 2374901 w 3976833"/>
              <a:gd name="connsiteY22" fmla="*/ 173182 h 2088573"/>
              <a:gd name="connsiteX23" fmla="*/ 2298701 w 3976833"/>
              <a:gd name="connsiteY23" fmla="*/ 249382 h 2088573"/>
              <a:gd name="connsiteX24" fmla="*/ 2298701 w 3976833"/>
              <a:gd name="connsiteY24" fmla="*/ 554182 h 2088573"/>
              <a:gd name="connsiteX25" fmla="*/ 2603501 w 3976833"/>
              <a:gd name="connsiteY25" fmla="*/ 554182 h 2088573"/>
              <a:gd name="connsiteX26" fmla="*/ 2603501 w 3976833"/>
              <a:gd name="connsiteY26" fmla="*/ 249382 h 2088573"/>
              <a:gd name="connsiteX27" fmla="*/ 2527301 w 3976833"/>
              <a:gd name="connsiteY27" fmla="*/ 173182 h 2088573"/>
              <a:gd name="connsiteX28" fmla="*/ 2527301 w 3976833"/>
              <a:gd name="connsiteY28" fmla="*/ 20782 h 2088573"/>
              <a:gd name="connsiteX29" fmla="*/ 3265056 w 3976833"/>
              <a:gd name="connsiteY29" fmla="*/ 0 h 2088573"/>
              <a:gd name="connsiteX0" fmla="*/ 3265056 w 3976833"/>
              <a:gd name="connsiteY0" fmla="*/ 0 h 2088573"/>
              <a:gd name="connsiteX1" fmla="*/ 3789796 w 3976833"/>
              <a:gd name="connsiteY1" fmla="*/ 0 h 2088573"/>
              <a:gd name="connsiteX2" fmla="*/ 3945660 w 3976833"/>
              <a:gd name="connsiteY2" fmla="*/ 51955 h 2088573"/>
              <a:gd name="connsiteX3" fmla="*/ 3976833 w 3976833"/>
              <a:gd name="connsiteY3" fmla="*/ 202623 h 2088573"/>
              <a:gd name="connsiteX4" fmla="*/ 3971637 w 3976833"/>
              <a:gd name="connsiteY4" fmla="*/ 1875559 h 2088573"/>
              <a:gd name="connsiteX5" fmla="*/ 3956051 w 3976833"/>
              <a:gd name="connsiteY5" fmla="*/ 2041814 h 2088573"/>
              <a:gd name="connsiteX6" fmla="*/ 3779406 w 3976833"/>
              <a:gd name="connsiteY6" fmla="*/ 2088573 h 2088573"/>
              <a:gd name="connsiteX7" fmla="*/ 256887 w 3976833"/>
              <a:gd name="connsiteY7" fmla="*/ 2083377 h 2088573"/>
              <a:gd name="connsiteX8" fmla="*/ 88900 w 3976833"/>
              <a:gd name="connsiteY8" fmla="*/ 2078182 h 2088573"/>
              <a:gd name="connsiteX9" fmla="*/ 88901 w 3976833"/>
              <a:gd name="connsiteY9" fmla="*/ 1925782 h 2088573"/>
              <a:gd name="connsiteX10" fmla="*/ 88901 w 3976833"/>
              <a:gd name="connsiteY10" fmla="*/ 173182 h 2088573"/>
              <a:gd name="connsiteX11" fmla="*/ 88901 w 3976833"/>
              <a:gd name="connsiteY11" fmla="*/ 20782 h 2088573"/>
              <a:gd name="connsiteX12" fmla="*/ 241300 w 3976833"/>
              <a:gd name="connsiteY12" fmla="*/ 20782 h 2088573"/>
              <a:gd name="connsiteX13" fmla="*/ 1536701 w 3976833"/>
              <a:gd name="connsiteY13" fmla="*/ 20782 h 2088573"/>
              <a:gd name="connsiteX14" fmla="*/ 1536701 w 3976833"/>
              <a:gd name="connsiteY14" fmla="*/ 173182 h 2088573"/>
              <a:gd name="connsiteX15" fmla="*/ 1460501 w 3976833"/>
              <a:gd name="connsiteY15" fmla="*/ 249382 h 2088573"/>
              <a:gd name="connsiteX16" fmla="*/ 1460501 w 3976833"/>
              <a:gd name="connsiteY16" fmla="*/ 554182 h 2088573"/>
              <a:gd name="connsiteX17" fmla="*/ 1765301 w 3976833"/>
              <a:gd name="connsiteY17" fmla="*/ 554182 h 2088573"/>
              <a:gd name="connsiteX18" fmla="*/ 1765301 w 3976833"/>
              <a:gd name="connsiteY18" fmla="*/ 249382 h 2088573"/>
              <a:gd name="connsiteX19" fmla="*/ 1689101 w 3976833"/>
              <a:gd name="connsiteY19" fmla="*/ 173182 h 2088573"/>
              <a:gd name="connsiteX20" fmla="*/ 1689101 w 3976833"/>
              <a:gd name="connsiteY20" fmla="*/ 20782 h 2088573"/>
              <a:gd name="connsiteX21" fmla="*/ 2374901 w 3976833"/>
              <a:gd name="connsiteY21" fmla="*/ 20782 h 2088573"/>
              <a:gd name="connsiteX22" fmla="*/ 2374901 w 3976833"/>
              <a:gd name="connsiteY22" fmla="*/ 173182 h 2088573"/>
              <a:gd name="connsiteX23" fmla="*/ 2298701 w 3976833"/>
              <a:gd name="connsiteY23" fmla="*/ 249382 h 2088573"/>
              <a:gd name="connsiteX24" fmla="*/ 2298701 w 3976833"/>
              <a:gd name="connsiteY24" fmla="*/ 554182 h 2088573"/>
              <a:gd name="connsiteX25" fmla="*/ 2603501 w 3976833"/>
              <a:gd name="connsiteY25" fmla="*/ 554182 h 2088573"/>
              <a:gd name="connsiteX26" fmla="*/ 2603501 w 3976833"/>
              <a:gd name="connsiteY26" fmla="*/ 249382 h 2088573"/>
              <a:gd name="connsiteX27" fmla="*/ 2527301 w 3976833"/>
              <a:gd name="connsiteY27" fmla="*/ 173182 h 2088573"/>
              <a:gd name="connsiteX28" fmla="*/ 2527301 w 3976833"/>
              <a:gd name="connsiteY28" fmla="*/ 20782 h 2088573"/>
              <a:gd name="connsiteX29" fmla="*/ 3265056 w 3976833"/>
              <a:gd name="connsiteY29" fmla="*/ 0 h 2088573"/>
              <a:gd name="connsiteX0" fmla="*/ 3265056 w 3976833"/>
              <a:gd name="connsiteY0" fmla="*/ 218136 h 2306709"/>
              <a:gd name="connsiteX1" fmla="*/ 3789796 w 3976833"/>
              <a:gd name="connsiteY1" fmla="*/ 218136 h 2306709"/>
              <a:gd name="connsiteX2" fmla="*/ 3945660 w 3976833"/>
              <a:gd name="connsiteY2" fmla="*/ 270091 h 2306709"/>
              <a:gd name="connsiteX3" fmla="*/ 3976833 w 3976833"/>
              <a:gd name="connsiteY3" fmla="*/ 420759 h 2306709"/>
              <a:gd name="connsiteX4" fmla="*/ 3971637 w 3976833"/>
              <a:gd name="connsiteY4" fmla="*/ 2093695 h 2306709"/>
              <a:gd name="connsiteX5" fmla="*/ 3956051 w 3976833"/>
              <a:gd name="connsiteY5" fmla="*/ 2259950 h 2306709"/>
              <a:gd name="connsiteX6" fmla="*/ 3779406 w 3976833"/>
              <a:gd name="connsiteY6" fmla="*/ 2306709 h 2306709"/>
              <a:gd name="connsiteX7" fmla="*/ 256887 w 3976833"/>
              <a:gd name="connsiteY7" fmla="*/ 2301513 h 2306709"/>
              <a:gd name="connsiteX8" fmla="*/ 88900 w 3976833"/>
              <a:gd name="connsiteY8" fmla="*/ 2296318 h 2306709"/>
              <a:gd name="connsiteX9" fmla="*/ 88901 w 3976833"/>
              <a:gd name="connsiteY9" fmla="*/ 2143918 h 2306709"/>
              <a:gd name="connsiteX10" fmla="*/ 88901 w 3976833"/>
              <a:gd name="connsiteY10" fmla="*/ 391318 h 2306709"/>
              <a:gd name="connsiteX11" fmla="*/ 88901 w 3976833"/>
              <a:gd name="connsiteY11" fmla="*/ 238918 h 2306709"/>
              <a:gd name="connsiteX12" fmla="*/ 241300 w 3976833"/>
              <a:gd name="connsiteY12" fmla="*/ 238918 h 2306709"/>
              <a:gd name="connsiteX13" fmla="*/ 1536701 w 3976833"/>
              <a:gd name="connsiteY13" fmla="*/ 238918 h 2306709"/>
              <a:gd name="connsiteX14" fmla="*/ 1536701 w 3976833"/>
              <a:gd name="connsiteY14" fmla="*/ 391318 h 2306709"/>
              <a:gd name="connsiteX15" fmla="*/ 1460501 w 3976833"/>
              <a:gd name="connsiteY15" fmla="*/ 467518 h 2306709"/>
              <a:gd name="connsiteX16" fmla="*/ 1460501 w 3976833"/>
              <a:gd name="connsiteY16" fmla="*/ 772318 h 2306709"/>
              <a:gd name="connsiteX17" fmla="*/ 1765301 w 3976833"/>
              <a:gd name="connsiteY17" fmla="*/ 772318 h 2306709"/>
              <a:gd name="connsiteX18" fmla="*/ 1765301 w 3976833"/>
              <a:gd name="connsiteY18" fmla="*/ 467518 h 2306709"/>
              <a:gd name="connsiteX19" fmla="*/ 1689101 w 3976833"/>
              <a:gd name="connsiteY19" fmla="*/ 391318 h 2306709"/>
              <a:gd name="connsiteX20" fmla="*/ 1689101 w 3976833"/>
              <a:gd name="connsiteY20" fmla="*/ 238918 h 2306709"/>
              <a:gd name="connsiteX21" fmla="*/ 2374901 w 3976833"/>
              <a:gd name="connsiteY21" fmla="*/ 238918 h 2306709"/>
              <a:gd name="connsiteX22" fmla="*/ 2374901 w 3976833"/>
              <a:gd name="connsiteY22" fmla="*/ 391318 h 2306709"/>
              <a:gd name="connsiteX23" fmla="*/ 2298701 w 3976833"/>
              <a:gd name="connsiteY23" fmla="*/ 467518 h 2306709"/>
              <a:gd name="connsiteX24" fmla="*/ 2298701 w 3976833"/>
              <a:gd name="connsiteY24" fmla="*/ 772318 h 2306709"/>
              <a:gd name="connsiteX25" fmla="*/ 2603501 w 3976833"/>
              <a:gd name="connsiteY25" fmla="*/ 772318 h 2306709"/>
              <a:gd name="connsiteX26" fmla="*/ 2603501 w 3976833"/>
              <a:gd name="connsiteY26" fmla="*/ 467518 h 2306709"/>
              <a:gd name="connsiteX27" fmla="*/ 2527301 w 3976833"/>
              <a:gd name="connsiteY27" fmla="*/ 391318 h 2306709"/>
              <a:gd name="connsiteX28" fmla="*/ 2527301 w 3976833"/>
              <a:gd name="connsiteY28" fmla="*/ 238918 h 2306709"/>
              <a:gd name="connsiteX29" fmla="*/ 3265056 w 3976833"/>
              <a:gd name="connsiteY29" fmla="*/ 218136 h 2306709"/>
              <a:gd name="connsiteX0" fmla="*/ 3177887 w 3889664"/>
              <a:gd name="connsiteY0" fmla="*/ 218136 h 2306709"/>
              <a:gd name="connsiteX1" fmla="*/ 3702627 w 3889664"/>
              <a:gd name="connsiteY1" fmla="*/ 218136 h 2306709"/>
              <a:gd name="connsiteX2" fmla="*/ 3858491 w 3889664"/>
              <a:gd name="connsiteY2" fmla="*/ 270091 h 2306709"/>
              <a:gd name="connsiteX3" fmla="*/ 3889664 w 3889664"/>
              <a:gd name="connsiteY3" fmla="*/ 420759 h 2306709"/>
              <a:gd name="connsiteX4" fmla="*/ 3884468 w 3889664"/>
              <a:gd name="connsiteY4" fmla="*/ 2093695 h 2306709"/>
              <a:gd name="connsiteX5" fmla="*/ 3868882 w 3889664"/>
              <a:gd name="connsiteY5" fmla="*/ 2259950 h 2306709"/>
              <a:gd name="connsiteX6" fmla="*/ 3692237 w 3889664"/>
              <a:gd name="connsiteY6" fmla="*/ 2306709 h 2306709"/>
              <a:gd name="connsiteX7" fmla="*/ 169718 w 3889664"/>
              <a:gd name="connsiteY7" fmla="*/ 2301513 h 2306709"/>
              <a:gd name="connsiteX8" fmla="*/ 1731 w 3889664"/>
              <a:gd name="connsiteY8" fmla="*/ 2296318 h 2306709"/>
              <a:gd name="connsiteX9" fmla="*/ 1732 w 3889664"/>
              <a:gd name="connsiteY9" fmla="*/ 2143918 h 2306709"/>
              <a:gd name="connsiteX10" fmla="*/ 1732 w 3889664"/>
              <a:gd name="connsiteY10" fmla="*/ 391318 h 2306709"/>
              <a:gd name="connsiteX11" fmla="*/ 1732 w 3889664"/>
              <a:gd name="connsiteY11" fmla="*/ 238918 h 2306709"/>
              <a:gd name="connsiteX12" fmla="*/ 154131 w 3889664"/>
              <a:gd name="connsiteY12" fmla="*/ 238918 h 2306709"/>
              <a:gd name="connsiteX13" fmla="*/ 1449532 w 3889664"/>
              <a:gd name="connsiteY13" fmla="*/ 238918 h 2306709"/>
              <a:gd name="connsiteX14" fmla="*/ 1449532 w 3889664"/>
              <a:gd name="connsiteY14" fmla="*/ 391318 h 2306709"/>
              <a:gd name="connsiteX15" fmla="*/ 1373332 w 3889664"/>
              <a:gd name="connsiteY15" fmla="*/ 467518 h 2306709"/>
              <a:gd name="connsiteX16" fmla="*/ 1373332 w 3889664"/>
              <a:gd name="connsiteY16" fmla="*/ 772318 h 2306709"/>
              <a:gd name="connsiteX17" fmla="*/ 1678132 w 3889664"/>
              <a:gd name="connsiteY17" fmla="*/ 772318 h 2306709"/>
              <a:gd name="connsiteX18" fmla="*/ 1678132 w 3889664"/>
              <a:gd name="connsiteY18" fmla="*/ 467518 h 2306709"/>
              <a:gd name="connsiteX19" fmla="*/ 1601932 w 3889664"/>
              <a:gd name="connsiteY19" fmla="*/ 391318 h 2306709"/>
              <a:gd name="connsiteX20" fmla="*/ 1601932 w 3889664"/>
              <a:gd name="connsiteY20" fmla="*/ 238918 h 2306709"/>
              <a:gd name="connsiteX21" fmla="*/ 2287732 w 3889664"/>
              <a:gd name="connsiteY21" fmla="*/ 238918 h 2306709"/>
              <a:gd name="connsiteX22" fmla="*/ 2287732 w 3889664"/>
              <a:gd name="connsiteY22" fmla="*/ 391318 h 2306709"/>
              <a:gd name="connsiteX23" fmla="*/ 2211532 w 3889664"/>
              <a:gd name="connsiteY23" fmla="*/ 467518 h 2306709"/>
              <a:gd name="connsiteX24" fmla="*/ 2211532 w 3889664"/>
              <a:gd name="connsiteY24" fmla="*/ 772318 h 2306709"/>
              <a:gd name="connsiteX25" fmla="*/ 2516332 w 3889664"/>
              <a:gd name="connsiteY25" fmla="*/ 772318 h 2306709"/>
              <a:gd name="connsiteX26" fmla="*/ 2516332 w 3889664"/>
              <a:gd name="connsiteY26" fmla="*/ 467518 h 2306709"/>
              <a:gd name="connsiteX27" fmla="*/ 2440132 w 3889664"/>
              <a:gd name="connsiteY27" fmla="*/ 391318 h 2306709"/>
              <a:gd name="connsiteX28" fmla="*/ 2440132 w 3889664"/>
              <a:gd name="connsiteY28" fmla="*/ 238918 h 2306709"/>
              <a:gd name="connsiteX29" fmla="*/ 3177887 w 3889664"/>
              <a:gd name="connsiteY29" fmla="*/ 218136 h 2306709"/>
              <a:gd name="connsiteX0" fmla="*/ 3177887 w 3889664"/>
              <a:gd name="connsiteY0" fmla="*/ 27636 h 2116209"/>
              <a:gd name="connsiteX1" fmla="*/ 3702627 w 3889664"/>
              <a:gd name="connsiteY1" fmla="*/ 27636 h 2116209"/>
              <a:gd name="connsiteX2" fmla="*/ 3858491 w 3889664"/>
              <a:gd name="connsiteY2" fmla="*/ 79591 h 2116209"/>
              <a:gd name="connsiteX3" fmla="*/ 3889664 w 3889664"/>
              <a:gd name="connsiteY3" fmla="*/ 230259 h 2116209"/>
              <a:gd name="connsiteX4" fmla="*/ 3884468 w 3889664"/>
              <a:gd name="connsiteY4" fmla="*/ 1903195 h 2116209"/>
              <a:gd name="connsiteX5" fmla="*/ 3868882 w 3889664"/>
              <a:gd name="connsiteY5" fmla="*/ 2069450 h 2116209"/>
              <a:gd name="connsiteX6" fmla="*/ 3692237 w 3889664"/>
              <a:gd name="connsiteY6" fmla="*/ 2116209 h 2116209"/>
              <a:gd name="connsiteX7" fmla="*/ 169718 w 3889664"/>
              <a:gd name="connsiteY7" fmla="*/ 2111013 h 2116209"/>
              <a:gd name="connsiteX8" fmla="*/ 1731 w 3889664"/>
              <a:gd name="connsiteY8" fmla="*/ 2105818 h 2116209"/>
              <a:gd name="connsiteX9" fmla="*/ 1732 w 3889664"/>
              <a:gd name="connsiteY9" fmla="*/ 1953418 h 2116209"/>
              <a:gd name="connsiteX10" fmla="*/ 1732 w 3889664"/>
              <a:gd name="connsiteY10" fmla="*/ 200818 h 2116209"/>
              <a:gd name="connsiteX11" fmla="*/ 1732 w 3889664"/>
              <a:gd name="connsiteY11" fmla="*/ 48418 h 2116209"/>
              <a:gd name="connsiteX12" fmla="*/ 154131 w 3889664"/>
              <a:gd name="connsiteY12" fmla="*/ 48418 h 2116209"/>
              <a:gd name="connsiteX13" fmla="*/ 1449532 w 3889664"/>
              <a:gd name="connsiteY13" fmla="*/ 48418 h 2116209"/>
              <a:gd name="connsiteX14" fmla="*/ 1449532 w 3889664"/>
              <a:gd name="connsiteY14" fmla="*/ 200818 h 2116209"/>
              <a:gd name="connsiteX15" fmla="*/ 1373332 w 3889664"/>
              <a:gd name="connsiteY15" fmla="*/ 277018 h 2116209"/>
              <a:gd name="connsiteX16" fmla="*/ 1373332 w 3889664"/>
              <a:gd name="connsiteY16" fmla="*/ 581818 h 2116209"/>
              <a:gd name="connsiteX17" fmla="*/ 1678132 w 3889664"/>
              <a:gd name="connsiteY17" fmla="*/ 581818 h 2116209"/>
              <a:gd name="connsiteX18" fmla="*/ 1678132 w 3889664"/>
              <a:gd name="connsiteY18" fmla="*/ 277018 h 2116209"/>
              <a:gd name="connsiteX19" fmla="*/ 1601932 w 3889664"/>
              <a:gd name="connsiteY19" fmla="*/ 200818 h 2116209"/>
              <a:gd name="connsiteX20" fmla="*/ 1601932 w 3889664"/>
              <a:gd name="connsiteY20" fmla="*/ 48418 h 2116209"/>
              <a:gd name="connsiteX21" fmla="*/ 2287732 w 3889664"/>
              <a:gd name="connsiteY21" fmla="*/ 48418 h 2116209"/>
              <a:gd name="connsiteX22" fmla="*/ 2287732 w 3889664"/>
              <a:gd name="connsiteY22" fmla="*/ 200818 h 2116209"/>
              <a:gd name="connsiteX23" fmla="*/ 2211532 w 3889664"/>
              <a:gd name="connsiteY23" fmla="*/ 277018 h 2116209"/>
              <a:gd name="connsiteX24" fmla="*/ 2211532 w 3889664"/>
              <a:gd name="connsiteY24" fmla="*/ 581818 h 2116209"/>
              <a:gd name="connsiteX25" fmla="*/ 2516332 w 3889664"/>
              <a:gd name="connsiteY25" fmla="*/ 581818 h 2116209"/>
              <a:gd name="connsiteX26" fmla="*/ 2516332 w 3889664"/>
              <a:gd name="connsiteY26" fmla="*/ 277018 h 2116209"/>
              <a:gd name="connsiteX27" fmla="*/ 2440132 w 3889664"/>
              <a:gd name="connsiteY27" fmla="*/ 200818 h 2116209"/>
              <a:gd name="connsiteX28" fmla="*/ 2440132 w 3889664"/>
              <a:gd name="connsiteY28" fmla="*/ 48418 h 2116209"/>
              <a:gd name="connsiteX29" fmla="*/ 3177887 w 3889664"/>
              <a:gd name="connsiteY29" fmla="*/ 27636 h 2116209"/>
              <a:gd name="connsiteX0" fmla="*/ 3209492 w 3921269"/>
              <a:gd name="connsiteY0" fmla="*/ 27636 h 2116209"/>
              <a:gd name="connsiteX1" fmla="*/ 3734232 w 3921269"/>
              <a:gd name="connsiteY1" fmla="*/ 27636 h 2116209"/>
              <a:gd name="connsiteX2" fmla="*/ 3890096 w 3921269"/>
              <a:gd name="connsiteY2" fmla="*/ 79591 h 2116209"/>
              <a:gd name="connsiteX3" fmla="*/ 3921269 w 3921269"/>
              <a:gd name="connsiteY3" fmla="*/ 230259 h 2116209"/>
              <a:gd name="connsiteX4" fmla="*/ 3916073 w 3921269"/>
              <a:gd name="connsiteY4" fmla="*/ 1903195 h 2116209"/>
              <a:gd name="connsiteX5" fmla="*/ 3900487 w 3921269"/>
              <a:gd name="connsiteY5" fmla="*/ 2069450 h 2116209"/>
              <a:gd name="connsiteX6" fmla="*/ 3723842 w 3921269"/>
              <a:gd name="connsiteY6" fmla="*/ 2116209 h 2116209"/>
              <a:gd name="connsiteX7" fmla="*/ 201323 w 3921269"/>
              <a:gd name="connsiteY7" fmla="*/ 2111013 h 2116209"/>
              <a:gd name="connsiteX8" fmla="*/ 33336 w 3921269"/>
              <a:gd name="connsiteY8" fmla="*/ 2105818 h 2116209"/>
              <a:gd name="connsiteX9" fmla="*/ 33337 w 3921269"/>
              <a:gd name="connsiteY9" fmla="*/ 1953418 h 2116209"/>
              <a:gd name="connsiteX10" fmla="*/ 33337 w 3921269"/>
              <a:gd name="connsiteY10" fmla="*/ 200818 h 2116209"/>
              <a:gd name="connsiteX11" fmla="*/ 33337 w 3921269"/>
              <a:gd name="connsiteY11" fmla="*/ 48418 h 2116209"/>
              <a:gd name="connsiteX12" fmla="*/ 185736 w 3921269"/>
              <a:gd name="connsiteY12" fmla="*/ 48418 h 2116209"/>
              <a:gd name="connsiteX13" fmla="*/ 1481137 w 3921269"/>
              <a:gd name="connsiteY13" fmla="*/ 48418 h 2116209"/>
              <a:gd name="connsiteX14" fmla="*/ 1481137 w 3921269"/>
              <a:gd name="connsiteY14" fmla="*/ 200818 h 2116209"/>
              <a:gd name="connsiteX15" fmla="*/ 1404937 w 3921269"/>
              <a:gd name="connsiteY15" fmla="*/ 277018 h 2116209"/>
              <a:gd name="connsiteX16" fmla="*/ 1404937 w 3921269"/>
              <a:gd name="connsiteY16" fmla="*/ 581818 h 2116209"/>
              <a:gd name="connsiteX17" fmla="*/ 1709737 w 3921269"/>
              <a:gd name="connsiteY17" fmla="*/ 581818 h 2116209"/>
              <a:gd name="connsiteX18" fmla="*/ 1709737 w 3921269"/>
              <a:gd name="connsiteY18" fmla="*/ 277018 h 2116209"/>
              <a:gd name="connsiteX19" fmla="*/ 1633537 w 3921269"/>
              <a:gd name="connsiteY19" fmla="*/ 200818 h 2116209"/>
              <a:gd name="connsiteX20" fmla="*/ 1633537 w 3921269"/>
              <a:gd name="connsiteY20" fmla="*/ 48418 h 2116209"/>
              <a:gd name="connsiteX21" fmla="*/ 2319337 w 3921269"/>
              <a:gd name="connsiteY21" fmla="*/ 48418 h 2116209"/>
              <a:gd name="connsiteX22" fmla="*/ 2319337 w 3921269"/>
              <a:gd name="connsiteY22" fmla="*/ 200818 h 2116209"/>
              <a:gd name="connsiteX23" fmla="*/ 2243137 w 3921269"/>
              <a:gd name="connsiteY23" fmla="*/ 277018 h 2116209"/>
              <a:gd name="connsiteX24" fmla="*/ 2243137 w 3921269"/>
              <a:gd name="connsiteY24" fmla="*/ 581818 h 2116209"/>
              <a:gd name="connsiteX25" fmla="*/ 2547937 w 3921269"/>
              <a:gd name="connsiteY25" fmla="*/ 581818 h 2116209"/>
              <a:gd name="connsiteX26" fmla="*/ 2547937 w 3921269"/>
              <a:gd name="connsiteY26" fmla="*/ 277018 h 2116209"/>
              <a:gd name="connsiteX27" fmla="*/ 2471737 w 3921269"/>
              <a:gd name="connsiteY27" fmla="*/ 200818 h 2116209"/>
              <a:gd name="connsiteX28" fmla="*/ 2471737 w 3921269"/>
              <a:gd name="connsiteY28" fmla="*/ 48418 h 2116209"/>
              <a:gd name="connsiteX29" fmla="*/ 3209492 w 3921269"/>
              <a:gd name="connsiteY29" fmla="*/ 27636 h 2116209"/>
              <a:gd name="connsiteX0" fmla="*/ 3259500 w 3971277"/>
              <a:gd name="connsiteY0" fmla="*/ 0 h 2088573"/>
              <a:gd name="connsiteX1" fmla="*/ 3784240 w 3971277"/>
              <a:gd name="connsiteY1" fmla="*/ 0 h 2088573"/>
              <a:gd name="connsiteX2" fmla="*/ 3940104 w 3971277"/>
              <a:gd name="connsiteY2" fmla="*/ 51955 h 2088573"/>
              <a:gd name="connsiteX3" fmla="*/ 3971277 w 3971277"/>
              <a:gd name="connsiteY3" fmla="*/ 202623 h 2088573"/>
              <a:gd name="connsiteX4" fmla="*/ 3966081 w 3971277"/>
              <a:gd name="connsiteY4" fmla="*/ 1875559 h 2088573"/>
              <a:gd name="connsiteX5" fmla="*/ 3950495 w 3971277"/>
              <a:gd name="connsiteY5" fmla="*/ 2041814 h 2088573"/>
              <a:gd name="connsiteX6" fmla="*/ 3773850 w 3971277"/>
              <a:gd name="connsiteY6" fmla="*/ 2088573 h 2088573"/>
              <a:gd name="connsiteX7" fmla="*/ 251331 w 3971277"/>
              <a:gd name="connsiteY7" fmla="*/ 2083377 h 2088573"/>
              <a:gd name="connsiteX8" fmla="*/ 83344 w 3971277"/>
              <a:gd name="connsiteY8" fmla="*/ 2078182 h 2088573"/>
              <a:gd name="connsiteX9" fmla="*/ 83345 w 3971277"/>
              <a:gd name="connsiteY9" fmla="*/ 1925782 h 2088573"/>
              <a:gd name="connsiteX10" fmla="*/ 83345 w 3971277"/>
              <a:gd name="connsiteY10" fmla="*/ 173182 h 2088573"/>
              <a:gd name="connsiteX11" fmla="*/ 116683 w 3971277"/>
              <a:gd name="connsiteY11" fmla="*/ 51738 h 2088573"/>
              <a:gd name="connsiteX12" fmla="*/ 235744 w 3971277"/>
              <a:gd name="connsiteY12" fmla="*/ 20782 h 2088573"/>
              <a:gd name="connsiteX13" fmla="*/ 1531145 w 3971277"/>
              <a:gd name="connsiteY13" fmla="*/ 20782 h 2088573"/>
              <a:gd name="connsiteX14" fmla="*/ 1531145 w 3971277"/>
              <a:gd name="connsiteY14" fmla="*/ 173182 h 2088573"/>
              <a:gd name="connsiteX15" fmla="*/ 1454945 w 3971277"/>
              <a:gd name="connsiteY15" fmla="*/ 249382 h 2088573"/>
              <a:gd name="connsiteX16" fmla="*/ 1454945 w 3971277"/>
              <a:gd name="connsiteY16" fmla="*/ 554182 h 2088573"/>
              <a:gd name="connsiteX17" fmla="*/ 1759745 w 3971277"/>
              <a:gd name="connsiteY17" fmla="*/ 554182 h 2088573"/>
              <a:gd name="connsiteX18" fmla="*/ 1759745 w 3971277"/>
              <a:gd name="connsiteY18" fmla="*/ 249382 h 2088573"/>
              <a:gd name="connsiteX19" fmla="*/ 1683545 w 3971277"/>
              <a:gd name="connsiteY19" fmla="*/ 173182 h 2088573"/>
              <a:gd name="connsiteX20" fmla="*/ 1683545 w 3971277"/>
              <a:gd name="connsiteY20" fmla="*/ 20782 h 2088573"/>
              <a:gd name="connsiteX21" fmla="*/ 2369345 w 3971277"/>
              <a:gd name="connsiteY21" fmla="*/ 20782 h 2088573"/>
              <a:gd name="connsiteX22" fmla="*/ 2369345 w 3971277"/>
              <a:gd name="connsiteY22" fmla="*/ 173182 h 2088573"/>
              <a:gd name="connsiteX23" fmla="*/ 2293145 w 3971277"/>
              <a:gd name="connsiteY23" fmla="*/ 249382 h 2088573"/>
              <a:gd name="connsiteX24" fmla="*/ 2293145 w 3971277"/>
              <a:gd name="connsiteY24" fmla="*/ 554182 h 2088573"/>
              <a:gd name="connsiteX25" fmla="*/ 2597945 w 3971277"/>
              <a:gd name="connsiteY25" fmla="*/ 554182 h 2088573"/>
              <a:gd name="connsiteX26" fmla="*/ 2597945 w 3971277"/>
              <a:gd name="connsiteY26" fmla="*/ 249382 h 2088573"/>
              <a:gd name="connsiteX27" fmla="*/ 2521745 w 3971277"/>
              <a:gd name="connsiteY27" fmla="*/ 173182 h 2088573"/>
              <a:gd name="connsiteX28" fmla="*/ 2521745 w 3971277"/>
              <a:gd name="connsiteY28" fmla="*/ 20782 h 2088573"/>
              <a:gd name="connsiteX29" fmla="*/ 3259500 w 3971277"/>
              <a:gd name="connsiteY29" fmla="*/ 0 h 2088573"/>
              <a:gd name="connsiteX0" fmla="*/ 3177887 w 3889664"/>
              <a:gd name="connsiteY0" fmla="*/ 0 h 2088573"/>
              <a:gd name="connsiteX1" fmla="*/ 3702627 w 3889664"/>
              <a:gd name="connsiteY1" fmla="*/ 0 h 2088573"/>
              <a:gd name="connsiteX2" fmla="*/ 3858491 w 3889664"/>
              <a:gd name="connsiteY2" fmla="*/ 51955 h 2088573"/>
              <a:gd name="connsiteX3" fmla="*/ 3889664 w 3889664"/>
              <a:gd name="connsiteY3" fmla="*/ 202623 h 2088573"/>
              <a:gd name="connsiteX4" fmla="*/ 3884468 w 3889664"/>
              <a:gd name="connsiteY4" fmla="*/ 1875559 h 2088573"/>
              <a:gd name="connsiteX5" fmla="*/ 3868882 w 3889664"/>
              <a:gd name="connsiteY5" fmla="*/ 2041814 h 2088573"/>
              <a:gd name="connsiteX6" fmla="*/ 3692237 w 3889664"/>
              <a:gd name="connsiteY6" fmla="*/ 2088573 h 2088573"/>
              <a:gd name="connsiteX7" fmla="*/ 169718 w 3889664"/>
              <a:gd name="connsiteY7" fmla="*/ 2083377 h 2088573"/>
              <a:gd name="connsiteX8" fmla="*/ 1731 w 3889664"/>
              <a:gd name="connsiteY8" fmla="*/ 2078182 h 2088573"/>
              <a:gd name="connsiteX9" fmla="*/ 1732 w 3889664"/>
              <a:gd name="connsiteY9" fmla="*/ 1925782 h 2088573"/>
              <a:gd name="connsiteX10" fmla="*/ 1732 w 3889664"/>
              <a:gd name="connsiteY10" fmla="*/ 173182 h 2088573"/>
              <a:gd name="connsiteX11" fmla="*/ 35070 w 3889664"/>
              <a:gd name="connsiteY11" fmla="*/ 51738 h 2088573"/>
              <a:gd name="connsiteX12" fmla="*/ 154131 w 3889664"/>
              <a:gd name="connsiteY12" fmla="*/ 20782 h 2088573"/>
              <a:gd name="connsiteX13" fmla="*/ 1449532 w 3889664"/>
              <a:gd name="connsiteY13" fmla="*/ 20782 h 2088573"/>
              <a:gd name="connsiteX14" fmla="*/ 1449532 w 3889664"/>
              <a:gd name="connsiteY14" fmla="*/ 173182 h 2088573"/>
              <a:gd name="connsiteX15" fmla="*/ 1373332 w 3889664"/>
              <a:gd name="connsiteY15" fmla="*/ 249382 h 2088573"/>
              <a:gd name="connsiteX16" fmla="*/ 1373332 w 3889664"/>
              <a:gd name="connsiteY16" fmla="*/ 554182 h 2088573"/>
              <a:gd name="connsiteX17" fmla="*/ 1678132 w 3889664"/>
              <a:gd name="connsiteY17" fmla="*/ 554182 h 2088573"/>
              <a:gd name="connsiteX18" fmla="*/ 1678132 w 3889664"/>
              <a:gd name="connsiteY18" fmla="*/ 249382 h 2088573"/>
              <a:gd name="connsiteX19" fmla="*/ 1601932 w 3889664"/>
              <a:gd name="connsiteY19" fmla="*/ 173182 h 2088573"/>
              <a:gd name="connsiteX20" fmla="*/ 1601932 w 3889664"/>
              <a:gd name="connsiteY20" fmla="*/ 20782 h 2088573"/>
              <a:gd name="connsiteX21" fmla="*/ 2287732 w 3889664"/>
              <a:gd name="connsiteY21" fmla="*/ 20782 h 2088573"/>
              <a:gd name="connsiteX22" fmla="*/ 2287732 w 3889664"/>
              <a:gd name="connsiteY22" fmla="*/ 173182 h 2088573"/>
              <a:gd name="connsiteX23" fmla="*/ 2211532 w 3889664"/>
              <a:gd name="connsiteY23" fmla="*/ 249382 h 2088573"/>
              <a:gd name="connsiteX24" fmla="*/ 2211532 w 3889664"/>
              <a:gd name="connsiteY24" fmla="*/ 554182 h 2088573"/>
              <a:gd name="connsiteX25" fmla="*/ 2516332 w 3889664"/>
              <a:gd name="connsiteY25" fmla="*/ 554182 h 2088573"/>
              <a:gd name="connsiteX26" fmla="*/ 2516332 w 3889664"/>
              <a:gd name="connsiteY26" fmla="*/ 249382 h 2088573"/>
              <a:gd name="connsiteX27" fmla="*/ 2440132 w 3889664"/>
              <a:gd name="connsiteY27" fmla="*/ 173182 h 2088573"/>
              <a:gd name="connsiteX28" fmla="*/ 2440132 w 3889664"/>
              <a:gd name="connsiteY28" fmla="*/ 20782 h 2088573"/>
              <a:gd name="connsiteX29" fmla="*/ 3177887 w 3889664"/>
              <a:gd name="connsiteY29" fmla="*/ 0 h 2088573"/>
              <a:gd name="connsiteX0" fmla="*/ 3177887 w 3889664"/>
              <a:gd name="connsiteY0" fmla="*/ 0 h 2088573"/>
              <a:gd name="connsiteX1" fmla="*/ 3702627 w 3889664"/>
              <a:gd name="connsiteY1" fmla="*/ 0 h 2088573"/>
              <a:gd name="connsiteX2" fmla="*/ 3858491 w 3889664"/>
              <a:gd name="connsiteY2" fmla="*/ 51955 h 2088573"/>
              <a:gd name="connsiteX3" fmla="*/ 3889664 w 3889664"/>
              <a:gd name="connsiteY3" fmla="*/ 202623 h 2088573"/>
              <a:gd name="connsiteX4" fmla="*/ 3884468 w 3889664"/>
              <a:gd name="connsiteY4" fmla="*/ 1875559 h 2088573"/>
              <a:gd name="connsiteX5" fmla="*/ 3868882 w 3889664"/>
              <a:gd name="connsiteY5" fmla="*/ 2041814 h 2088573"/>
              <a:gd name="connsiteX6" fmla="*/ 3692237 w 3889664"/>
              <a:gd name="connsiteY6" fmla="*/ 2088573 h 2088573"/>
              <a:gd name="connsiteX7" fmla="*/ 169718 w 3889664"/>
              <a:gd name="connsiteY7" fmla="*/ 2083377 h 2088573"/>
              <a:gd name="connsiteX8" fmla="*/ 1731 w 3889664"/>
              <a:gd name="connsiteY8" fmla="*/ 2078182 h 2088573"/>
              <a:gd name="connsiteX9" fmla="*/ 1732 w 3889664"/>
              <a:gd name="connsiteY9" fmla="*/ 1925782 h 2088573"/>
              <a:gd name="connsiteX10" fmla="*/ 1732 w 3889664"/>
              <a:gd name="connsiteY10" fmla="*/ 173182 h 2088573"/>
              <a:gd name="connsiteX11" fmla="*/ 35070 w 3889664"/>
              <a:gd name="connsiteY11" fmla="*/ 51738 h 2088573"/>
              <a:gd name="connsiteX12" fmla="*/ 154131 w 3889664"/>
              <a:gd name="connsiteY12" fmla="*/ 20782 h 2088573"/>
              <a:gd name="connsiteX13" fmla="*/ 1449532 w 3889664"/>
              <a:gd name="connsiteY13" fmla="*/ 20782 h 2088573"/>
              <a:gd name="connsiteX14" fmla="*/ 1449532 w 3889664"/>
              <a:gd name="connsiteY14" fmla="*/ 173182 h 2088573"/>
              <a:gd name="connsiteX15" fmla="*/ 1373332 w 3889664"/>
              <a:gd name="connsiteY15" fmla="*/ 249382 h 2088573"/>
              <a:gd name="connsiteX16" fmla="*/ 1373332 w 3889664"/>
              <a:gd name="connsiteY16" fmla="*/ 554182 h 2088573"/>
              <a:gd name="connsiteX17" fmla="*/ 1678132 w 3889664"/>
              <a:gd name="connsiteY17" fmla="*/ 554182 h 2088573"/>
              <a:gd name="connsiteX18" fmla="*/ 1678132 w 3889664"/>
              <a:gd name="connsiteY18" fmla="*/ 249382 h 2088573"/>
              <a:gd name="connsiteX19" fmla="*/ 1601932 w 3889664"/>
              <a:gd name="connsiteY19" fmla="*/ 173182 h 2088573"/>
              <a:gd name="connsiteX20" fmla="*/ 1601932 w 3889664"/>
              <a:gd name="connsiteY20" fmla="*/ 20782 h 2088573"/>
              <a:gd name="connsiteX21" fmla="*/ 2287732 w 3889664"/>
              <a:gd name="connsiteY21" fmla="*/ 20782 h 2088573"/>
              <a:gd name="connsiteX22" fmla="*/ 2287732 w 3889664"/>
              <a:gd name="connsiteY22" fmla="*/ 173182 h 2088573"/>
              <a:gd name="connsiteX23" fmla="*/ 2211532 w 3889664"/>
              <a:gd name="connsiteY23" fmla="*/ 249382 h 2088573"/>
              <a:gd name="connsiteX24" fmla="*/ 2211532 w 3889664"/>
              <a:gd name="connsiteY24" fmla="*/ 554182 h 2088573"/>
              <a:gd name="connsiteX25" fmla="*/ 2516332 w 3889664"/>
              <a:gd name="connsiteY25" fmla="*/ 554182 h 2088573"/>
              <a:gd name="connsiteX26" fmla="*/ 2516332 w 3889664"/>
              <a:gd name="connsiteY26" fmla="*/ 249382 h 2088573"/>
              <a:gd name="connsiteX27" fmla="*/ 2440132 w 3889664"/>
              <a:gd name="connsiteY27" fmla="*/ 173182 h 2088573"/>
              <a:gd name="connsiteX28" fmla="*/ 2440132 w 3889664"/>
              <a:gd name="connsiteY28" fmla="*/ 20782 h 2088573"/>
              <a:gd name="connsiteX29" fmla="*/ 3177887 w 3889664"/>
              <a:gd name="connsiteY29" fmla="*/ 0 h 2088573"/>
              <a:gd name="connsiteX0" fmla="*/ 3177887 w 3889664"/>
              <a:gd name="connsiteY0" fmla="*/ 0 h 2088573"/>
              <a:gd name="connsiteX1" fmla="*/ 3702627 w 3889664"/>
              <a:gd name="connsiteY1" fmla="*/ 0 h 2088573"/>
              <a:gd name="connsiteX2" fmla="*/ 3858491 w 3889664"/>
              <a:gd name="connsiteY2" fmla="*/ 51955 h 2088573"/>
              <a:gd name="connsiteX3" fmla="*/ 3889664 w 3889664"/>
              <a:gd name="connsiteY3" fmla="*/ 202623 h 2088573"/>
              <a:gd name="connsiteX4" fmla="*/ 3884468 w 3889664"/>
              <a:gd name="connsiteY4" fmla="*/ 1875559 h 2088573"/>
              <a:gd name="connsiteX5" fmla="*/ 3868882 w 3889664"/>
              <a:gd name="connsiteY5" fmla="*/ 2041814 h 2088573"/>
              <a:gd name="connsiteX6" fmla="*/ 3692237 w 3889664"/>
              <a:gd name="connsiteY6" fmla="*/ 2088573 h 2088573"/>
              <a:gd name="connsiteX7" fmla="*/ 169718 w 3889664"/>
              <a:gd name="connsiteY7" fmla="*/ 2083377 h 2088573"/>
              <a:gd name="connsiteX8" fmla="*/ 1731 w 3889664"/>
              <a:gd name="connsiteY8" fmla="*/ 2078182 h 2088573"/>
              <a:gd name="connsiteX9" fmla="*/ 1732 w 3889664"/>
              <a:gd name="connsiteY9" fmla="*/ 1925782 h 2088573"/>
              <a:gd name="connsiteX10" fmla="*/ 1732 w 3889664"/>
              <a:gd name="connsiteY10" fmla="*/ 173182 h 2088573"/>
              <a:gd name="connsiteX11" fmla="*/ 35070 w 3889664"/>
              <a:gd name="connsiteY11" fmla="*/ 51738 h 2088573"/>
              <a:gd name="connsiteX12" fmla="*/ 154131 w 3889664"/>
              <a:gd name="connsiteY12" fmla="*/ 20782 h 2088573"/>
              <a:gd name="connsiteX13" fmla="*/ 1449532 w 3889664"/>
              <a:gd name="connsiteY13" fmla="*/ 20782 h 2088573"/>
              <a:gd name="connsiteX14" fmla="*/ 1449532 w 3889664"/>
              <a:gd name="connsiteY14" fmla="*/ 173182 h 2088573"/>
              <a:gd name="connsiteX15" fmla="*/ 1373332 w 3889664"/>
              <a:gd name="connsiteY15" fmla="*/ 249382 h 2088573"/>
              <a:gd name="connsiteX16" fmla="*/ 1373332 w 3889664"/>
              <a:gd name="connsiteY16" fmla="*/ 554182 h 2088573"/>
              <a:gd name="connsiteX17" fmla="*/ 1678132 w 3889664"/>
              <a:gd name="connsiteY17" fmla="*/ 554182 h 2088573"/>
              <a:gd name="connsiteX18" fmla="*/ 1678132 w 3889664"/>
              <a:gd name="connsiteY18" fmla="*/ 249382 h 2088573"/>
              <a:gd name="connsiteX19" fmla="*/ 1601932 w 3889664"/>
              <a:gd name="connsiteY19" fmla="*/ 173182 h 2088573"/>
              <a:gd name="connsiteX20" fmla="*/ 1601932 w 3889664"/>
              <a:gd name="connsiteY20" fmla="*/ 20782 h 2088573"/>
              <a:gd name="connsiteX21" fmla="*/ 2287732 w 3889664"/>
              <a:gd name="connsiteY21" fmla="*/ 20782 h 2088573"/>
              <a:gd name="connsiteX22" fmla="*/ 2287732 w 3889664"/>
              <a:gd name="connsiteY22" fmla="*/ 173182 h 2088573"/>
              <a:gd name="connsiteX23" fmla="*/ 2211532 w 3889664"/>
              <a:gd name="connsiteY23" fmla="*/ 249382 h 2088573"/>
              <a:gd name="connsiteX24" fmla="*/ 2211532 w 3889664"/>
              <a:gd name="connsiteY24" fmla="*/ 554182 h 2088573"/>
              <a:gd name="connsiteX25" fmla="*/ 2516332 w 3889664"/>
              <a:gd name="connsiteY25" fmla="*/ 554182 h 2088573"/>
              <a:gd name="connsiteX26" fmla="*/ 2516332 w 3889664"/>
              <a:gd name="connsiteY26" fmla="*/ 249382 h 2088573"/>
              <a:gd name="connsiteX27" fmla="*/ 2440132 w 3889664"/>
              <a:gd name="connsiteY27" fmla="*/ 173182 h 2088573"/>
              <a:gd name="connsiteX28" fmla="*/ 2440132 w 3889664"/>
              <a:gd name="connsiteY28" fmla="*/ 20782 h 2088573"/>
              <a:gd name="connsiteX29" fmla="*/ 3177887 w 3889664"/>
              <a:gd name="connsiteY29" fmla="*/ 0 h 2088573"/>
              <a:gd name="connsiteX0" fmla="*/ 3178535 w 3890312"/>
              <a:gd name="connsiteY0" fmla="*/ 0 h 2088573"/>
              <a:gd name="connsiteX1" fmla="*/ 3703275 w 3890312"/>
              <a:gd name="connsiteY1" fmla="*/ 0 h 2088573"/>
              <a:gd name="connsiteX2" fmla="*/ 3859139 w 3890312"/>
              <a:gd name="connsiteY2" fmla="*/ 51955 h 2088573"/>
              <a:gd name="connsiteX3" fmla="*/ 3890312 w 3890312"/>
              <a:gd name="connsiteY3" fmla="*/ 202623 h 2088573"/>
              <a:gd name="connsiteX4" fmla="*/ 3885116 w 3890312"/>
              <a:gd name="connsiteY4" fmla="*/ 1875559 h 2088573"/>
              <a:gd name="connsiteX5" fmla="*/ 3869530 w 3890312"/>
              <a:gd name="connsiteY5" fmla="*/ 2041814 h 2088573"/>
              <a:gd name="connsiteX6" fmla="*/ 3692885 w 3890312"/>
              <a:gd name="connsiteY6" fmla="*/ 2088573 h 2088573"/>
              <a:gd name="connsiteX7" fmla="*/ 170366 w 3890312"/>
              <a:gd name="connsiteY7" fmla="*/ 2083377 h 2088573"/>
              <a:gd name="connsiteX8" fmla="*/ 2379 w 3890312"/>
              <a:gd name="connsiteY8" fmla="*/ 2078182 h 2088573"/>
              <a:gd name="connsiteX9" fmla="*/ 2380 w 3890312"/>
              <a:gd name="connsiteY9" fmla="*/ 1925782 h 2088573"/>
              <a:gd name="connsiteX10" fmla="*/ 2380 w 3890312"/>
              <a:gd name="connsiteY10" fmla="*/ 173182 h 2088573"/>
              <a:gd name="connsiteX11" fmla="*/ 35718 w 3890312"/>
              <a:gd name="connsiteY11" fmla="*/ 51738 h 2088573"/>
              <a:gd name="connsiteX12" fmla="*/ 154779 w 3890312"/>
              <a:gd name="connsiteY12" fmla="*/ 20782 h 2088573"/>
              <a:gd name="connsiteX13" fmla="*/ 1450180 w 3890312"/>
              <a:gd name="connsiteY13" fmla="*/ 20782 h 2088573"/>
              <a:gd name="connsiteX14" fmla="*/ 1450180 w 3890312"/>
              <a:gd name="connsiteY14" fmla="*/ 173182 h 2088573"/>
              <a:gd name="connsiteX15" fmla="*/ 1373980 w 3890312"/>
              <a:gd name="connsiteY15" fmla="*/ 249382 h 2088573"/>
              <a:gd name="connsiteX16" fmla="*/ 1373980 w 3890312"/>
              <a:gd name="connsiteY16" fmla="*/ 554182 h 2088573"/>
              <a:gd name="connsiteX17" fmla="*/ 1678780 w 3890312"/>
              <a:gd name="connsiteY17" fmla="*/ 554182 h 2088573"/>
              <a:gd name="connsiteX18" fmla="*/ 1678780 w 3890312"/>
              <a:gd name="connsiteY18" fmla="*/ 249382 h 2088573"/>
              <a:gd name="connsiteX19" fmla="*/ 1602580 w 3890312"/>
              <a:gd name="connsiteY19" fmla="*/ 173182 h 2088573"/>
              <a:gd name="connsiteX20" fmla="*/ 1602580 w 3890312"/>
              <a:gd name="connsiteY20" fmla="*/ 20782 h 2088573"/>
              <a:gd name="connsiteX21" fmla="*/ 2288380 w 3890312"/>
              <a:gd name="connsiteY21" fmla="*/ 20782 h 2088573"/>
              <a:gd name="connsiteX22" fmla="*/ 2288380 w 3890312"/>
              <a:gd name="connsiteY22" fmla="*/ 173182 h 2088573"/>
              <a:gd name="connsiteX23" fmla="*/ 2212180 w 3890312"/>
              <a:gd name="connsiteY23" fmla="*/ 249382 h 2088573"/>
              <a:gd name="connsiteX24" fmla="*/ 2212180 w 3890312"/>
              <a:gd name="connsiteY24" fmla="*/ 554182 h 2088573"/>
              <a:gd name="connsiteX25" fmla="*/ 2516980 w 3890312"/>
              <a:gd name="connsiteY25" fmla="*/ 554182 h 2088573"/>
              <a:gd name="connsiteX26" fmla="*/ 2516980 w 3890312"/>
              <a:gd name="connsiteY26" fmla="*/ 249382 h 2088573"/>
              <a:gd name="connsiteX27" fmla="*/ 2440780 w 3890312"/>
              <a:gd name="connsiteY27" fmla="*/ 173182 h 2088573"/>
              <a:gd name="connsiteX28" fmla="*/ 2440780 w 3890312"/>
              <a:gd name="connsiteY28" fmla="*/ 20782 h 2088573"/>
              <a:gd name="connsiteX29" fmla="*/ 3178535 w 3890312"/>
              <a:gd name="connsiteY29" fmla="*/ 0 h 2088573"/>
              <a:gd name="connsiteX0" fmla="*/ 3178535 w 3890312"/>
              <a:gd name="connsiteY0" fmla="*/ 0 h 2088573"/>
              <a:gd name="connsiteX1" fmla="*/ 3703275 w 3890312"/>
              <a:gd name="connsiteY1" fmla="*/ 0 h 2088573"/>
              <a:gd name="connsiteX2" fmla="*/ 3859139 w 3890312"/>
              <a:gd name="connsiteY2" fmla="*/ 51955 h 2088573"/>
              <a:gd name="connsiteX3" fmla="*/ 3890312 w 3890312"/>
              <a:gd name="connsiteY3" fmla="*/ 202623 h 2088573"/>
              <a:gd name="connsiteX4" fmla="*/ 3885116 w 3890312"/>
              <a:gd name="connsiteY4" fmla="*/ 1875559 h 2088573"/>
              <a:gd name="connsiteX5" fmla="*/ 3869530 w 3890312"/>
              <a:gd name="connsiteY5" fmla="*/ 2041814 h 2088573"/>
              <a:gd name="connsiteX6" fmla="*/ 3692885 w 3890312"/>
              <a:gd name="connsiteY6" fmla="*/ 2088573 h 2088573"/>
              <a:gd name="connsiteX7" fmla="*/ 154779 w 3890312"/>
              <a:gd name="connsiteY7" fmla="*/ 2078182 h 2088573"/>
              <a:gd name="connsiteX8" fmla="*/ 2379 w 3890312"/>
              <a:gd name="connsiteY8" fmla="*/ 2078182 h 2088573"/>
              <a:gd name="connsiteX9" fmla="*/ 2380 w 3890312"/>
              <a:gd name="connsiteY9" fmla="*/ 1925782 h 2088573"/>
              <a:gd name="connsiteX10" fmla="*/ 2380 w 3890312"/>
              <a:gd name="connsiteY10" fmla="*/ 173182 h 2088573"/>
              <a:gd name="connsiteX11" fmla="*/ 35718 w 3890312"/>
              <a:gd name="connsiteY11" fmla="*/ 51738 h 2088573"/>
              <a:gd name="connsiteX12" fmla="*/ 154779 w 3890312"/>
              <a:gd name="connsiteY12" fmla="*/ 20782 h 2088573"/>
              <a:gd name="connsiteX13" fmla="*/ 1450180 w 3890312"/>
              <a:gd name="connsiteY13" fmla="*/ 20782 h 2088573"/>
              <a:gd name="connsiteX14" fmla="*/ 1450180 w 3890312"/>
              <a:gd name="connsiteY14" fmla="*/ 173182 h 2088573"/>
              <a:gd name="connsiteX15" fmla="*/ 1373980 w 3890312"/>
              <a:gd name="connsiteY15" fmla="*/ 249382 h 2088573"/>
              <a:gd name="connsiteX16" fmla="*/ 1373980 w 3890312"/>
              <a:gd name="connsiteY16" fmla="*/ 554182 h 2088573"/>
              <a:gd name="connsiteX17" fmla="*/ 1678780 w 3890312"/>
              <a:gd name="connsiteY17" fmla="*/ 554182 h 2088573"/>
              <a:gd name="connsiteX18" fmla="*/ 1678780 w 3890312"/>
              <a:gd name="connsiteY18" fmla="*/ 249382 h 2088573"/>
              <a:gd name="connsiteX19" fmla="*/ 1602580 w 3890312"/>
              <a:gd name="connsiteY19" fmla="*/ 173182 h 2088573"/>
              <a:gd name="connsiteX20" fmla="*/ 1602580 w 3890312"/>
              <a:gd name="connsiteY20" fmla="*/ 20782 h 2088573"/>
              <a:gd name="connsiteX21" fmla="*/ 2288380 w 3890312"/>
              <a:gd name="connsiteY21" fmla="*/ 20782 h 2088573"/>
              <a:gd name="connsiteX22" fmla="*/ 2288380 w 3890312"/>
              <a:gd name="connsiteY22" fmla="*/ 173182 h 2088573"/>
              <a:gd name="connsiteX23" fmla="*/ 2212180 w 3890312"/>
              <a:gd name="connsiteY23" fmla="*/ 249382 h 2088573"/>
              <a:gd name="connsiteX24" fmla="*/ 2212180 w 3890312"/>
              <a:gd name="connsiteY24" fmla="*/ 554182 h 2088573"/>
              <a:gd name="connsiteX25" fmla="*/ 2516980 w 3890312"/>
              <a:gd name="connsiteY25" fmla="*/ 554182 h 2088573"/>
              <a:gd name="connsiteX26" fmla="*/ 2516980 w 3890312"/>
              <a:gd name="connsiteY26" fmla="*/ 249382 h 2088573"/>
              <a:gd name="connsiteX27" fmla="*/ 2440780 w 3890312"/>
              <a:gd name="connsiteY27" fmla="*/ 173182 h 2088573"/>
              <a:gd name="connsiteX28" fmla="*/ 2440780 w 3890312"/>
              <a:gd name="connsiteY28" fmla="*/ 20782 h 2088573"/>
              <a:gd name="connsiteX29" fmla="*/ 3178535 w 3890312"/>
              <a:gd name="connsiteY29" fmla="*/ 0 h 2088573"/>
              <a:gd name="connsiteX0" fmla="*/ 3638840 w 4350617"/>
              <a:gd name="connsiteY0" fmla="*/ 0 h 2128982"/>
              <a:gd name="connsiteX1" fmla="*/ 4163580 w 4350617"/>
              <a:gd name="connsiteY1" fmla="*/ 0 h 2128982"/>
              <a:gd name="connsiteX2" fmla="*/ 4319444 w 4350617"/>
              <a:gd name="connsiteY2" fmla="*/ 51955 h 2128982"/>
              <a:gd name="connsiteX3" fmla="*/ 4350617 w 4350617"/>
              <a:gd name="connsiteY3" fmla="*/ 202623 h 2128982"/>
              <a:gd name="connsiteX4" fmla="*/ 4345421 w 4350617"/>
              <a:gd name="connsiteY4" fmla="*/ 1875559 h 2128982"/>
              <a:gd name="connsiteX5" fmla="*/ 4329835 w 4350617"/>
              <a:gd name="connsiteY5" fmla="*/ 2041814 h 2128982"/>
              <a:gd name="connsiteX6" fmla="*/ 4153190 w 4350617"/>
              <a:gd name="connsiteY6" fmla="*/ 2088573 h 2128982"/>
              <a:gd name="connsiteX7" fmla="*/ 615084 w 4350617"/>
              <a:gd name="connsiteY7" fmla="*/ 2078182 h 2128982"/>
              <a:gd name="connsiteX8" fmla="*/ 462684 w 4350617"/>
              <a:gd name="connsiteY8" fmla="*/ 2078182 h 2128982"/>
              <a:gd name="connsiteX9" fmla="*/ 462685 w 4350617"/>
              <a:gd name="connsiteY9" fmla="*/ 1925782 h 2128982"/>
              <a:gd name="connsiteX10" fmla="*/ 462685 w 4350617"/>
              <a:gd name="connsiteY10" fmla="*/ 173182 h 2128982"/>
              <a:gd name="connsiteX11" fmla="*/ 496023 w 4350617"/>
              <a:gd name="connsiteY11" fmla="*/ 51738 h 2128982"/>
              <a:gd name="connsiteX12" fmla="*/ 615084 w 4350617"/>
              <a:gd name="connsiteY12" fmla="*/ 20782 h 2128982"/>
              <a:gd name="connsiteX13" fmla="*/ 1910485 w 4350617"/>
              <a:gd name="connsiteY13" fmla="*/ 20782 h 2128982"/>
              <a:gd name="connsiteX14" fmla="*/ 1910485 w 4350617"/>
              <a:gd name="connsiteY14" fmla="*/ 173182 h 2128982"/>
              <a:gd name="connsiteX15" fmla="*/ 1834285 w 4350617"/>
              <a:gd name="connsiteY15" fmla="*/ 249382 h 2128982"/>
              <a:gd name="connsiteX16" fmla="*/ 1834285 w 4350617"/>
              <a:gd name="connsiteY16" fmla="*/ 554182 h 2128982"/>
              <a:gd name="connsiteX17" fmla="*/ 2139085 w 4350617"/>
              <a:gd name="connsiteY17" fmla="*/ 554182 h 2128982"/>
              <a:gd name="connsiteX18" fmla="*/ 2139085 w 4350617"/>
              <a:gd name="connsiteY18" fmla="*/ 249382 h 2128982"/>
              <a:gd name="connsiteX19" fmla="*/ 2062885 w 4350617"/>
              <a:gd name="connsiteY19" fmla="*/ 173182 h 2128982"/>
              <a:gd name="connsiteX20" fmla="*/ 2062885 w 4350617"/>
              <a:gd name="connsiteY20" fmla="*/ 20782 h 2128982"/>
              <a:gd name="connsiteX21" fmla="*/ 2748685 w 4350617"/>
              <a:gd name="connsiteY21" fmla="*/ 20782 h 2128982"/>
              <a:gd name="connsiteX22" fmla="*/ 2748685 w 4350617"/>
              <a:gd name="connsiteY22" fmla="*/ 173182 h 2128982"/>
              <a:gd name="connsiteX23" fmla="*/ 2672485 w 4350617"/>
              <a:gd name="connsiteY23" fmla="*/ 249382 h 2128982"/>
              <a:gd name="connsiteX24" fmla="*/ 2672485 w 4350617"/>
              <a:gd name="connsiteY24" fmla="*/ 554182 h 2128982"/>
              <a:gd name="connsiteX25" fmla="*/ 2977285 w 4350617"/>
              <a:gd name="connsiteY25" fmla="*/ 554182 h 2128982"/>
              <a:gd name="connsiteX26" fmla="*/ 2977285 w 4350617"/>
              <a:gd name="connsiteY26" fmla="*/ 249382 h 2128982"/>
              <a:gd name="connsiteX27" fmla="*/ 2901085 w 4350617"/>
              <a:gd name="connsiteY27" fmla="*/ 173182 h 2128982"/>
              <a:gd name="connsiteX28" fmla="*/ 2901085 w 4350617"/>
              <a:gd name="connsiteY28" fmla="*/ 20782 h 2128982"/>
              <a:gd name="connsiteX29" fmla="*/ 3638840 w 4350617"/>
              <a:gd name="connsiteY29" fmla="*/ 0 h 2128982"/>
              <a:gd name="connsiteX0" fmla="*/ 3638840 w 4350617"/>
              <a:gd name="connsiteY0" fmla="*/ 0 h 2205182"/>
              <a:gd name="connsiteX1" fmla="*/ 4163580 w 4350617"/>
              <a:gd name="connsiteY1" fmla="*/ 0 h 2205182"/>
              <a:gd name="connsiteX2" fmla="*/ 4319444 w 4350617"/>
              <a:gd name="connsiteY2" fmla="*/ 51955 h 2205182"/>
              <a:gd name="connsiteX3" fmla="*/ 4350617 w 4350617"/>
              <a:gd name="connsiteY3" fmla="*/ 202623 h 2205182"/>
              <a:gd name="connsiteX4" fmla="*/ 4345421 w 4350617"/>
              <a:gd name="connsiteY4" fmla="*/ 1875559 h 2205182"/>
              <a:gd name="connsiteX5" fmla="*/ 4329835 w 4350617"/>
              <a:gd name="connsiteY5" fmla="*/ 2041814 h 2205182"/>
              <a:gd name="connsiteX6" fmla="*/ 4153190 w 4350617"/>
              <a:gd name="connsiteY6" fmla="*/ 2088573 h 2205182"/>
              <a:gd name="connsiteX7" fmla="*/ 615084 w 4350617"/>
              <a:gd name="connsiteY7" fmla="*/ 2078182 h 2205182"/>
              <a:gd name="connsiteX8" fmla="*/ 462684 w 4350617"/>
              <a:gd name="connsiteY8" fmla="*/ 2078182 h 2205182"/>
              <a:gd name="connsiteX9" fmla="*/ 462685 w 4350617"/>
              <a:gd name="connsiteY9" fmla="*/ 1925782 h 2205182"/>
              <a:gd name="connsiteX10" fmla="*/ 462685 w 4350617"/>
              <a:gd name="connsiteY10" fmla="*/ 173182 h 2205182"/>
              <a:gd name="connsiteX11" fmla="*/ 496023 w 4350617"/>
              <a:gd name="connsiteY11" fmla="*/ 51738 h 2205182"/>
              <a:gd name="connsiteX12" fmla="*/ 615084 w 4350617"/>
              <a:gd name="connsiteY12" fmla="*/ 20782 h 2205182"/>
              <a:gd name="connsiteX13" fmla="*/ 1910485 w 4350617"/>
              <a:gd name="connsiteY13" fmla="*/ 20782 h 2205182"/>
              <a:gd name="connsiteX14" fmla="*/ 1910485 w 4350617"/>
              <a:gd name="connsiteY14" fmla="*/ 173182 h 2205182"/>
              <a:gd name="connsiteX15" fmla="*/ 1834285 w 4350617"/>
              <a:gd name="connsiteY15" fmla="*/ 249382 h 2205182"/>
              <a:gd name="connsiteX16" fmla="*/ 1834285 w 4350617"/>
              <a:gd name="connsiteY16" fmla="*/ 554182 h 2205182"/>
              <a:gd name="connsiteX17" fmla="*/ 2139085 w 4350617"/>
              <a:gd name="connsiteY17" fmla="*/ 554182 h 2205182"/>
              <a:gd name="connsiteX18" fmla="*/ 2139085 w 4350617"/>
              <a:gd name="connsiteY18" fmla="*/ 249382 h 2205182"/>
              <a:gd name="connsiteX19" fmla="*/ 2062885 w 4350617"/>
              <a:gd name="connsiteY19" fmla="*/ 173182 h 2205182"/>
              <a:gd name="connsiteX20" fmla="*/ 2062885 w 4350617"/>
              <a:gd name="connsiteY20" fmla="*/ 20782 h 2205182"/>
              <a:gd name="connsiteX21" fmla="*/ 2748685 w 4350617"/>
              <a:gd name="connsiteY21" fmla="*/ 20782 h 2205182"/>
              <a:gd name="connsiteX22" fmla="*/ 2748685 w 4350617"/>
              <a:gd name="connsiteY22" fmla="*/ 173182 h 2205182"/>
              <a:gd name="connsiteX23" fmla="*/ 2672485 w 4350617"/>
              <a:gd name="connsiteY23" fmla="*/ 249382 h 2205182"/>
              <a:gd name="connsiteX24" fmla="*/ 2672485 w 4350617"/>
              <a:gd name="connsiteY24" fmla="*/ 554182 h 2205182"/>
              <a:gd name="connsiteX25" fmla="*/ 2977285 w 4350617"/>
              <a:gd name="connsiteY25" fmla="*/ 554182 h 2205182"/>
              <a:gd name="connsiteX26" fmla="*/ 2977285 w 4350617"/>
              <a:gd name="connsiteY26" fmla="*/ 249382 h 2205182"/>
              <a:gd name="connsiteX27" fmla="*/ 2901085 w 4350617"/>
              <a:gd name="connsiteY27" fmla="*/ 173182 h 2205182"/>
              <a:gd name="connsiteX28" fmla="*/ 2901085 w 4350617"/>
              <a:gd name="connsiteY28" fmla="*/ 20782 h 2205182"/>
              <a:gd name="connsiteX29" fmla="*/ 3638840 w 4350617"/>
              <a:gd name="connsiteY29" fmla="*/ 0 h 2205182"/>
              <a:gd name="connsiteX0" fmla="*/ 3638840 w 4350617"/>
              <a:gd name="connsiteY0" fmla="*/ 0 h 2088573"/>
              <a:gd name="connsiteX1" fmla="*/ 4163580 w 4350617"/>
              <a:gd name="connsiteY1" fmla="*/ 0 h 2088573"/>
              <a:gd name="connsiteX2" fmla="*/ 4319444 w 4350617"/>
              <a:gd name="connsiteY2" fmla="*/ 51955 h 2088573"/>
              <a:gd name="connsiteX3" fmla="*/ 4350617 w 4350617"/>
              <a:gd name="connsiteY3" fmla="*/ 202623 h 2088573"/>
              <a:gd name="connsiteX4" fmla="*/ 4345421 w 4350617"/>
              <a:gd name="connsiteY4" fmla="*/ 1875559 h 2088573"/>
              <a:gd name="connsiteX5" fmla="*/ 4329835 w 4350617"/>
              <a:gd name="connsiteY5" fmla="*/ 2041814 h 2088573"/>
              <a:gd name="connsiteX6" fmla="*/ 4153190 w 4350617"/>
              <a:gd name="connsiteY6" fmla="*/ 2088573 h 2088573"/>
              <a:gd name="connsiteX7" fmla="*/ 615084 w 4350617"/>
              <a:gd name="connsiteY7" fmla="*/ 2078182 h 2088573"/>
              <a:gd name="connsiteX8" fmla="*/ 462684 w 4350617"/>
              <a:gd name="connsiteY8" fmla="*/ 2078182 h 2088573"/>
              <a:gd name="connsiteX9" fmla="*/ 462685 w 4350617"/>
              <a:gd name="connsiteY9" fmla="*/ 1925782 h 2088573"/>
              <a:gd name="connsiteX10" fmla="*/ 462685 w 4350617"/>
              <a:gd name="connsiteY10" fmla="*/ 173182 h 2088573"/>
              <a:gd name="connsiteX11" fmla="*/ 496023 w 4350617"/>
              <a:gd name="connsiteY11" fmla="*/ 51738 h 2088573"/>
              <a:gd name="connsiteX12" fmla="*/ 615084 w 4350617"/>
              <a:gd name="connsiteY12" fmla="*/ 20782 h 2088573"/>
              <a:gd name="connsiteX13" fmla="*/ 1910485 w 4350617"/>
              <a:gd name="connsiteY13" fmla="*/ 20782 h 2088573"/>
              <a:gd name="connsiteX14" fmla="*/ 1910485 w 4350617"/>
              <a:gd name="connsiteY14" fmla="*/ 173182 h 2088573"/>
              <a:gd name="connsiteX15" fmla="*/ 1834285 w 4350617"/>
              <a:gd name="connsiteY15" fmla="*/ 249382 h 2088573"/>
              <a:gd name="connsiteX16" fmla="*/ 1834285 w 4350617"/>
              <a:gd name="connsiteY16" fmla="*/ 554182 h 2088573"/>
              <a:gd name="connsiteX17" fmla="*/ 2139085 w 4350617"/>
              <a:gd name="connsiteY17" fmla="*/ 554182 h 2088573"/>
              <a:gd name="connsiteX18" fmla="*/ 2139085 w 4350617"/>
              <a:gd name="connsiteY18" fmla="*/ 249382 h 2088573"/>
              <a:gd name="connsiteX19" fmla="*/ 2062885 w 4350617"/>
              <a:gd name="connsiteY19" fmla="*/ 173182 h 2088573"/>
              <a:gd name="connsiteX20" fmla="*/ 2062885 w 4350617"/>
              <a:gd name="connsiteY20" fmla="*/ 20782 h 2088573"/>
              <a:gd name="connsiteX21" fmla="*/ 2748685 w 4350617"/>
              <a:gd name="connsiteY21" fmla="*/ 20782 h 2088573"/>
              <a:gd name="connsiteX22" fmla="*/ 2748685 w 4350617"/>
              <a:gd name="connsiteY22" fmla="*/ 173182 h 2088573"/>
              <a:gd name="connsiteX23" fmla="*/ 2672485 w 4350617"/>
              <a:gd name="connsiteY23" fmla="*/ 249382 h 2088573"/>
              <a:gd name="connsiteX24" fmla="*/ 2672485 w 4350617"/>
              <a:gd name="connsiteY24" fmla="*/ 554182 h 2088573"/>
              <a:gd name="connsiteX25" fmla="*/ 2977285 w 4350617"/>
              <a:gd name="connsiteY25" fmla="*/ 554182 h 2088573"/>
              <a:gd name="connsiteX26" fmla="*/ 2977285 w 4350617"/>
              <a:gd name="connsiteY26" fmla="*/ 249382 h 2088573"/>
              <a:gd name="connsiteX27" fmla="*/ 2901085 w 4350617"/>
              <a:gd name="connsiteY27" fmla="*/ 173182 h 2088573"/>
              <a:gd name="connsiteX28" fmla="*/ 2901085 w 4350617"/>
              <a:gd name="connsiteY28" fmla="*/ 20782 h 2088573"/>
              <a:gd name="connsiteX29" fmla="*/ 3638840 w 4350617"/>
              <a:gd name="connsiteY29" fmla="*/ 0 h 2088573"/>
              <a:gd name="connsiteX0" fmla="*/ 3178535 w 3890312"/>
              <a:gd name="connsiteY0" fmla="*/ 0 h 2088573"/>
              <a:gd name="connsiteX1" fmla="*/ 3703275 w 3890312"/>
              <a:gd name="connsiteY1" fmla="*/ 0 h 2088573"/>
              <a:gd name="connsiteX2" fmla="*/ 3859139 w 3890312"/>
              <a:gd name="connsiteY2" fmla="*/ 51955 h 2088573"/>
              <a:gd name="connsiteX3" fmla="*/ 3890312 w 3890312"/>
              <a:gd name="connsiteY3" fmla="*/ 202623 h 2088573"/>
              <a:gd name="connsiteX4" fmla="*/ 3885116 w 3890312"/>
              <a:gd name="connsiteY4" fmla="*/ 1875559 h 2088573"/>
              <a:gd name="connsiteX5" fmla="*/ 3869530 w 3890312"/>
              <a:gd name="connsiteY5" fmla="*/ 2041814 h 2088573"/>
              <a:gd name="connsiteX6" fmla="*/ 3692885 w 3890312"/>
              <a:gd name="connsiteY6" fmla="*/ 2088573 h 2088573"/>
              <a:gd name="connsiteX7" fmla="*/ 154779 w 3890312"/>
              <a:gd name="connsiteY7" fmla="*/ 2078182 h 2088573"/>
              <a:gd name="connsiteX8" fmla="*/ 2379 w 3890312"/>
              <a:gd name="connsiteY8" fmla="*/ 2078182 h 2088573"/>
              <a:gd name="connsiteX9" fmla="*/ 2380 w 3890312"/>
              <a:gd name="connsiteY9" fmla="*/ 1925782 h 2088573"/>
              <a:gd name="connsiteX10" fmla="*/ 2380 w 3890312"/>
              <a:gd name="connsiteY10" fmla="*/ 173182 h 2088573"/>
              <a:gd name="connsiteX11" fmla="*/ 35718 w 3890312"/>
              <a:gd name="connsiteY11" fmla="*/ 51738 h 2088573"/>
              <a:gd name="connsiteX12" fmla="*/ 154779 w 3890312"/>
              <a:gd name="connsiteY12" fmla="*/ 20782 h 2088573"/>
              <a:gd name="connsiteX13" fmla="*/ 1450180 w 3890312"/>
              <a:gd name="connsiteY13" fmla="*/ 20782 h 2088573"/>
              <a:gd name="connsiteX14" fmla="*/ 1450180 w 3890312"/>
              <a:gd name="connsiteY14" fmla="*/ 173182 h 2088573"/>
              <a:gd name="connsiteX15" fmla="*/ 1373980 w 3890312"/>
              <a:gd name="connsiteY15" fmla="*/ 249382 h 2088573"/>
              <a:gd name="connsiteX16" fmla="*/ 1373980 w 3890312"/>
              <a:gd name="connsiteY16" fmla="*/ 554182 h 2088573"/>
              <a:gd name="connsiteX17" fmla="*/ 1678780 w 3890312"/>
              <a:gd name="connsiteY17" fmla="*/ 554182 h 2088573"/>
              <a:gd name="connsiteX18" fmla="*/ 1678780 w 3890312"/>
              <a:gd name="connsiteY18" fmla="*/ 249382 h 2088573"/>
              <a:gd name="connsiteX19" fmla="*/ 1602580 w 3890312"/>
              <a:gd name="connsiteY19" fmla="*/ 173182 h 2088573"/>
              <a:gd name="connsiteX20" fmla="*/ 1602580 w 3890312"/>
              <a:gd name="connsiteY20" fmla="*/ 20782 h 2088573"/>
              <a:gd name="connsiteX21" fmla="*/ 2288380 w 3890312"/>
              <a:gd name="connsiteY21" fmla="*/ 20782 h 2088573"/>
              <a:gd name="connsiteX22" fmla="*/ 2288380 w 3890312"/>
              <a:gd name="connsiteY22" fmla="*/ 173182 h 2088573"/>
              <a:gd name="connsiteX23" fmla="*/ 2212180 w 3890312"/>
              <a:gd name="connsiteY23" fmla="*/ 249382 h 2088573"/>
              <a:gd name="connsiteX24" fmla="*/ 2212180 w 3890312"/>
              <a:gd name="connsiteY24" fmla="*/ 554182 h 2088573"/>
              <a:gd name="connsiteX25" fmla="*/ 2516980 w 3890312"/>
              <a:gd name="connsiteY25" fmla="*/ 554182 h 2088573"/>
              <a:gd name="connsiteX26" fmla="*/ 2516980 w 3890312"/>
              <a:gd name="connsiteY26" fmla="*/ 249382 h 2088573"/>
              <a:gd name="connsiteX27" fmla="*/ 2440780 w 3890312"/>
              <a:gd name="connsiteY27" fmla="*/ 173182 h 2088573"/>
              <a:gd name="connsiteX28" fmla="*/ 2440780 w 3890312"/>
              <a:gd name="connsiteY28" fmla="*/ 20782 h 2088573"/>
              <a:gd name="connsiteX29" fmla="*/ 3178535 w 3890312"/>
              <a:gd name="connsiteY29" fmla="*/ 0 h 2088573"/>
              <a:gd name="connsiteX0" fmla="*/ 3178535 w 3890312"/>
              <a:gd name="connsiteY0" fmla="*/ 0 h 2088573"/>
              <a:gd name="connsiteX1" fmla="*/ 3703275 w 3890312"/>
              <a:gd name="connsiteY1" fmla="*/ 0 h 2088573"/>
              <a:gd name="connsiteX2" fmla="*/ 3859139 w 3890312"/>
              <a:gd name="connsiteY2" fmla="*/ 51955 h 2088573"/>
              <a:gd name="connsiteX3" fmla="*/ 3890312 w 3890312"/>
              <a:gd name="connsiteY3" fmla="*/ 202623 h 2088573"/>
              <a:gd name="connsiteX4" fmla="*/ 3885116 w 3890312"/>
              <a:gd name="connsiteY4" fmla="*/ 1875559 h 2088573"/>
              <a:gd name="connsiteX5" fmla="*/ 3869530 w 3890312"/>
              <a:gd name="connsiteY5" fmla="*/ 2041814 h 2088573"/>
              <a:gd name="connsiteX6" fmla="*/ 3692885 w 3890312"/>
              <a:gd name="connsiteY6" fmla="*/ 2088573 h 2088573"/>
              <a:gd name="connsiteX7" fmla="*/ 154779 w 3890312"/>
              <a:gd name="connsiteY7" fmla="*/ 2078182 h 2088573"/>
              <a:gd name="connsiteX8" fmla="*/ 2379 w 3890312"/>
              <a:gd name="connsiteY8" fmla="*/ 2078182 h 2088573"/>
              <a:gd name="connsiteX9" fmla="*/ 2380 w 3890312"/>
              <a:gd name="connsiteY9" fmla="*/ 1925782 h 2088573"/>
              <a:gd name="connsiteX10" fmla="*/ 2380 w 3890312"/>
              <a:gd name="connsiteY10" fmla="*/ 173182 h 2088573"/>
              <a:gd name="connsiteX11" fmla="*/ 35718 w 3890312"/>
              <a:gd name="connsiteY11" fmla="*/ 51738 h 2088573"/>
              <a:gd name="connsiteX12" fmla="*/ 154779 w 3890312"/>
              <a:gd name="connsiteY12" fmla="*/ 20782 h 2088573"/>
              <a:gd name="connsiteX13" fmla="*/ 1450180 w 3890312"/>
              <a:gd name="connsiteY13" fmla="*/ 20782 h 2088573"/>
              <a:gd name="connsiteX14" fmla="*/ 1450180 w 3890312"/>
              <a:gd name="connsiteY14" fmla="*/ 173182 h 2088573"/>
              <a:gd name="connsiteX15" fmla="*/ 1373980 w 3890312"/>
              <a:gd name="connsiteY15" fmla="*/ 249382 h 2088573"/>
              <a:gd name="connsiteX16" fmla="*/ 1373980 w 3890312"/>
              <a:gd name="connsiteY16" fmla="*/ 554182 h 2088573"/>
              <a:gd name="connsiteX17" fmla="*/ 1678780 w 3890312"/>
              <a:gd name="connsiteY17" fmla="*/ 554182 h 2088573"/>
              <a:gd name="connsiteX18" fmla="*/ 1678780 w 3890312"/>
              <a:gd name="connsiteY18" fmla="*/ 249382 h 2088573"/>
              <a:gd name="connsiteX19" fmla="*/ 1602580 w 3890312"/>
              <a:gd name="connsiteY19" fmla="*/ 173182 h 2088573"/>
              <a:gd name="connsiteX20" fmla="*/ 1602580 w 3890312"/>
              <a:gd name="connsiteY20" fmla="*/ 20782 h 2088573"/>
              <a:gd name="connsiteX21" fmla="*/ 2288380 w 3890312"/>
              <a:gd name="connsiteY21" fmla="*/ 20782 h 2088573"/>
              <a:gd name="connsiteX22" fmla="*/ 2288380 w 3890312"/>
              <a:gd name="connsiteY22" fmla="*/ 173182 h 2088573"/>
              <a:gd name="connsiteX23" fmla="*/ 2212180 w 3890312"/>
              <a:gd name="connsiteY23" fmla="*/ 249382 h 2088573"/>
              <a:gd name="connsiteX24" fmla="*/ 2212180 w 3890312"/>
              <a:gd name="connsiteY24" fmla="*/ 554182 h 2088573"/>
              <a:gd name="connsiteX25" fmla="*/ 2516980 w 3890312"/>
              <a:gd name="connsiteY25" fmla="*/ 554182 h 2088573"/>
              <a:gd name="connsiteX26" fmla="*/ 2516980 w 3890312"/>
              <a:gd name="connsiteY26" fmla="*/ 249382 h 2088573"/>
              <a:gd name="connsiteX27" fmla="*/ 2440780 w 3890312"/>
              <a:gd name="connsiteY27" fmla="*/ 173182 h 2088573"/>
              <a:gd name="connsiteX28" fmla="*/ 2440780 w 3890312"/>
              <a:gd name="connsiteY28" fmla="*/ 20782 h 2088573"/>
              <a:gd name="connsiteX29" fmla="*/ 3178535 w 3890312"/>
              <a:gd name="connsiteY29" fmla="*/ 0 h 2088573"/>
              <a:gd name="connsiteX0" fmla="*/ 3214256 w 3926033"/>
              <a:gd name="connsiteY0" fmla="*/ 0 h 2088573"/>
              <a:gd name="connsiteX1" fmla="*/ 3738996 w 3926033"/>
              <a:gd name="connsiteY1" fmla="*/ 0 h 2088573"/>
              <a:gd name="connsiteX2" fmla="*/ 3894860 w 3926033"/>
              <a:gd name="connsiteY2" fmla="*/ 51955 h 2088573"/>
              <a:gd name="connsiteX3" fmla="*/ 3926033 w 3926033"/>
              <a:gd name="connsiteY3" fmla="*/ 202623 h 2088573"/>
              <a:gd name="connsiteX4" fmla="*/ 3920837 w 3926033"/>
              <a:gd name="connsiteY4" fmla="*/ 1875559 h 2088573"/>
              <a:gd name="connsiteX5" fmla="*/ 3905251 w 3926033"/>
              <a:gd name="connsiteY5" fmla="*/ 2041814 h 2088573"/>
              <a:gd name="connsiteX6" fmla="*/ 3728606 w 3926033"/>
              <a:gd name="connsiteY6" fmla="*/ 2088573 h 2088573"/>
              <a:gd name="connsiteX7" fmla="*/ 190500 w 3926033"/>
              <a:gd name="connsiteY7" fmla="*/ 2078182 h 2088573"/>
              <a:gd name="connsiteX8" fmla="*/ 38100 w 3926033"/>
              <a:gd name="connsiteY8" fmla="*/ 2078182 h 2088573"/>
              <a:gd name="connsiteX9" fmla="*/ 38101 w 3926033"/>
              <a:gd name="connsiteY9" fmla="*/ 1925782 h 2088573"/>
              <a:gd name="connsiteX10" fmla="*/ 38101 w 3926033"/>
              <a:gd name="connsiteY10" fmla="*/ 173182 h 2088573"/>
              <a:gd name="connsiteX11" fmla="*/ 71439 w 3926033"/>
              <a:gd name="connsiteY11" fmla="*/ 51738 h 2088573"/>
              <a:gd name="connsiteX12" fmla="*/ 190500 w 3926033"/>
              <a:gd name="connsiteY12" fmla="*/ 20782 h 2088573"/>
              <a:gd name="connsiteX13" fmla="*/ 1485901 w 3926033"/>
              <a:gd name="connsiteY13" fmla="*/ 20782 h 2088573"/>
              <a:gd name="connsiteX14" fmla="*/ 1485901 w 3926033"/>
              <a:gd name="connsiteY14" fmla="*/ 173182 h 2088573"/>
              <a:gd name="connsiteX15" fmla="*/ 1409701 w 3926033"/>
              <a:gd name="connsiteY15" fmla="*/ 249382 h 2088573"/>
              <a:gd name="connsiteX16" fmla="*/ 1409701 w 3926033"/>
              <a:gd name="connsiteY16" fmla="*/ 554182 h 2088573"/>
              <a:gd name="connsiteX17" fmla="*/ 1714501 w 3926033"/>
              <a:gd name="connsiteY17" fmla="*/ 554182 h 2088573"/>
              <a:gd name="connsiteX18" fmla="*/ 1714501 w 3926033"/>
              <a:gd name="connsiteY18" fmla="*/ 249382 h 2088573"/>
              <a:gd name="connsiteX19" fmla="*/ 1638301 w 3926033"/>
              <a:gd name="connsiteY19" fmla="*/ 173182 h 2088573"/>
              <a:gd name="connsiteX20" fmla="*/ 1638301 w 3926033"/>
              <a:gd name="connsiteY20" fmla="*/ 20782 h 2088573"/>
              <a:gd name="connsiteX21" fmla="*/ 2324101 w 3926033"/>
              <a:gd name="connsiteY21" fmla="*/ 20782 h 2088573"/>
              <a:gd name="connsiteX22" fmla="*/ 2324101 w 3926033"/>
              <a:gd name="connsiteY22" fmla="*/ 173182 h 2088573"/>
              <a:gd name="connsiteX23" fmla="*/ 2247901 w 3926033"/>
              <a:gd name="connsiteY23" fmla="*/ 249382 h 2088573"/>
              <a:gd name="connsiteX24" fmla="*/ 2247901 w 3926033"/>
              <a:gd name="connsiteY24" fmla="*/ 554182 h 2088573"/>
              <a:gd name="connsiteX25" fmla="*/ 2552701 w 3926033"/>
              <a:gd name="connsiteY25" fmla="*/ 554182 h 2088573"/>
              <a:gd name="connsiteX26" fmla="*/ 2552701 w 3926033"/>
              <a:gd name="connsiteY26" fmla="*/ 249382 h 2088573"/>
              <a:gd name="connsiteX27" fmla="*/ 2476501 w 3926033"/>
              <a:gd name="connsiteY27" fmla="*/ 173182 h 2088573"/>
              <a:gd name="connsiteX28" fmla="*/ 2476501 w 3926033"/>
              <a:gd name="connsiteY28" fmla="*/ 20782 h 2088573"/>
              <a:gd name="connsiteX29" fmla="*/ 3214256 w 3926033"/>
              <a:gd name="connsiteY29" fmla="*/ 0 h 2088573"/>
              <a:gd name="connsiteX0" fmla="*/ 3214256 w 3926033"/>
              <a:gd name="connsiteY0" fmla="*/ 0 h 2098025"/>
              <a:gd name="connsiteX1" fmla="*/ 3738996 w 3926033"/>
              <a:gd name="connsiteY1" fmla="*/ 0 h 2098025"/>
              <a:gd name="connsiteX2" fmla="*/ 3894860 w 3926033"/>
              <a:gd name="connsiteY2" fmla="*/ 51955 h 2098025"/>
              <a:gd name="connsiteX3" fmla="*/ 3926033 w 3926033"/>
              <a:gd name="connsiteY3" fmla="*/ 202623 h 2098025"/>
              <a:gd name="connsiteX4" fmla="*/ 3920837 w 3926033"/>
              <a:gd name="connsiteY4" fmla="*/ 1875559 h 2098025"/>
              <a:gd name="connsiteX5" fmla="*/ 3905251 w 3926033"/>
              <a:gd name="connsiteY5" fmla="*/ 2041814 h 2098025"/>
              <a:gd name="connsiteX6" fmla="*/ 3728606 w 3926033"/>
              <a:gd name="connsiteY6" fmla="*/ 2088573 h 2098025"/>
              <a:gd name="connsiteX7" fmla="*/ 190500 w 3926033"/>
              <a:gd name="connsiteY7" fmla="*/ 2078182 h 2098025"/>
              <a:gd name="connsiteX8" fmla="*/ 38100 w 3926033"/>
              <a:gd name="connsiteY8" fmla="*/ 2078182 h 2098025"/>
              <a:gd name="connsiteX9" fmla="*/ 38101 w 3926033"/>
              <a:gd name="connsiteY9" fmla="*/ 1925782 h 2098025"/>
              <a:gd name="connsiteX10" fmla="*/ 38101 w 3926033"/>
              <a:gd name="connsiteY10" fmla="*/ 173182 h 2098025"/>
              <a:gd name="connsiteX11" fmla="*/ 71439 w 3926033"/>
              <a:gd name="connsiteY11" fmla="*/ 51738 h 2098025"/>
              <a:gd name="connsiteX12" fmla="*/ 190500 w 3926033"/>
              <a:gd name="connsiteY12" fmla="*/ 20782 h 2098025"/>
              <a:gd name="connsiteX13" fmla="*/ 1485901 w 3926033"/>
              <a:gd name="connsiteY13" fmla="*/ 20782 h 2098025"/>
              <a:gd name="connsiteX14" fmla="*/ 1485901 w 3926033"/>
              <a:gd name="connsiteY14" fmla="*/ 173182 h 2098025"/>
              <a:gd name="connsiteX15" fmla="*/ 1409701 w 3926033"/>
              <a:gd name="connsiteY15" fmla="*/ 249382 h 2098025"/>
              <a:gd name="connsiteX16" fmla="*/ 1409701 w 3926033"/>
              <a:gd name="connsiteY16" fmla="*/ 554182 h 2098025"/>
              <a:gd name="connsiteX17" fmla="*/ 1714501 w 3926033"/>
              <a:gd name="connsiteY17" fmla="*/ 554182 h 2098025"/>
              <a:gd name="connsiteX18" fmla="*/ 1714501 w 3926033"/>
              <a:gd name="connsiteY18" fmla="*/ 249382 h 2098025"/>
              <a:gd name="connsiteX19" fmla="*/ 1638301 w 3926033"/>
              <a:gd name="connsiteY19" fmla="*/ 173182 h 2098025"/>
              <a:gd name="connsiteX20" fmla="*/ 1638301 w 3926033"/>
              <a:gd name="connsiteY20" fmla="*/ 20782 h 2098025"/>
              <a:gd name="connsiteX21" fmla="*/ 2324101 w 3926033"/>
              <a:gd name="connsiteY21" fmla="*/ 20782 h 2098025"/>
              <a:gd name="connsiteX22" fmla="*/ 2324101 w 3926033"/>
              <a:gd name="connsiteY22" fmla="*/ 173182 h 2098025"/>
              <a:gd name="connsiteX23" fmla="*/ 2247901 w 3926033"/>
              <a:gd name="connsiteY23" fmla="*/ 249382 h 2098025"/>
              <a:gd name="connsiteX24" fmla="*/ 2247901 w 3926033"/>
              <a:gd name="connsiteY24" fmla="*/ 554182 h 2098025"/>
              <a:gd name="connsiteX25" fmla="*/ 2552701 w 3926033"/>
              <a:gd name="connsiteY25" fmla="*/ 554182 h 2098025"/>
              <a:gd name="connsiteX26" fmla="*/ 2552701 w 3926033"/>
              <a:gd name="connsiteY26" fmla="*/ 249382 h 2098025"/>
              <a:gd name="connsiteX27" fmla="*/ 2476501 w 3926033"/>
              <a:gd name="connsiteY27" fmla="*/ 173182 h 2098025"/>
              <a:gd name="connsiteX28" fmla="*/ 2476501 w 3926033"/>
              <a:gd name="connsiteY28" fmla="*/ 20782 h 2098025"/>
              <a:gd name="connsiteX29" fmla="*/ 3214256 w 3926033"/>
              <a:gd name="connsiteY29" fmla="*/ 0 h 2098025"/>
              <a:gd name="connsiteX0" fmla="*/ 3192825 w 3904602"/>
              <a:gd name="connsiteY0" fmla="*/ 0 h 2088573"/>
              <a:gd name="connsiteX1" fmla="*/ 3717565 w 3904602"/>
              <a:gd name="connsiteY1" fmla="*/ 0 h 2088573"/>
              <a:gd name="connsiteX2" fmla="*/ 3873429 w 3904602"/>
              <a:gd name="connsiteY2" fmla="*/ 51955 h 2088573"/>
              <a:gd name="connsiteX3" fmla="*/ 3904602 w 3904602"/>
              <a:gd name="connsiteY3" fmla="*/ 202623 h 2088573"/>
              <a:gd name="connsiteX4" fmla="*/ 3899406 w 3904602"/>
              <a:gd name="connsiteY4" fmla="*/ 1875559 h 2088573"/>
              <a:gd name="connsiteX5" fmla="*/ 3883820 w 3904602"/>
              <a:gd name="connsiteY5" fmla="*/ 2041814 h 2088573"/>
              <a:gd name="connsiteX6" fmla="*/ 3707175 w 3904602"/>
              <a:gd name="connsiteY6" fmla="*/ 2088573 h 2088573"/>
              <a:gd name="connsiteX7" fmla="*/ 169069 w 3904602"/>
              <a:gd name="connsiteY7" fmla="*/ 2078182 h 2088573"/>
              <a:gd name="connsiteX8" fmla="*/ 38100 w 3904602"/>
              <a:gd name="connsiteY8" fmla="*/ 2051989 h 2088573"/>
              <a:gd name="connsiteX9" fmla="*/ 16670 w 3904602"/>
              <a:gd name="connsiteY9" fmla="*/ 1925782 h 2088573"/>
              <a:gd name="connsiteX10" fmla="*/ 16670 w 3904602"/>
              <a:gd name="connsiteY10" fmla="*/ 173182 h 2088573"/>
              <a:gd name="connsiteX11" fmla="*/ 50008 w 3904602"/>
              <a:gd name="connsiteY11" fmla="*/ 51738 h 2088573"/>
              <a:gd name="connsiteX12" fmla="*/ 169069 w 3904602"/>
              <a:gd name="connsiteY12" fmla="*/ 20782 h 2088573"/>
              <a:gd name="connsiteX13" fmla="*/ 1464470 w 3904602"/>
              <a:gd name="connsiteY13" fmla="*/ 20782 h 2088573"/>
              <a:gd name="connsiteX14" fmla="*/ 1464470 w 3904602"/>
              <a:gd name="connsiteY14" fmla="*/ 173182 h 2088573"/>
              <a:gd name="connsiteX15" fmla="*/ 1388270 w 3904602"/>
              <a:gd name="connsiteY15" fmla="*/ 249382 h 2088573"/>
              <a:gd name="connsiteX16" fmla="*/ 1388270 w 3904602"/>
              <a:gd name="connsiteY16" fmla="*/ 554182 h 2088573"/>
              <a:gd name="connsiteX17" fmla="*/ 1693070 w 3904602"/>
              <a:gd name="connsiteY17" fmla="*/ 554182 h 2088573"/>
              <a:gd name="connsiteX18" fmla="*/ 1693070 w 3904602"/>
              <a:gd name="connsiteY18" fmla="*/ 249382 h 2088573"/>
              <a:gd name="connsiteX19" fmla="*/ 1616870 w 3904602"/>
              <a:gd name="connsiteY19" fmla="*/ 173182 h 2088573"/>
              <a:gd name="connsiteX20" fmla="*/ 1616870 w 3904602"/>
              <a:gd name="connsiteY20" fmla="*/ 20782 h 2088573"/>
              <a:gd name="connsiteX21" fmla="*/ 2302670 w 3904602"/>
              <a:gd name="connsiteY21" fmla="*/ 20782 h 2088573"/>
              <a:gd name="connsiteX22" fmla="*/ 2302670 w 3904602"/>
              <a:gd name="connsiteY22" fmla="*/ 173182 h 2088573"/>
              <a:gd name="connsiteX23" fmla="*/ 2226470 w 3904602"/>
              <a:gd name="connsiteY23" fmla="*/ 249382 h 2088573"/>
              <a:gd name="connsiteX24" fmla="*/ 2226470 w 3904602"/>
              <a:gd name="connsiteY24" fmla="*/ 554182 h 2088573"/>
              <a:gd name="connsiteX25" fmla="*/ 2531270 w 3904602"/>
              <a:gd name="connsiteY25" fmla="*/ 554182 h 2088573"/>
              <a:gd name="connsiteX26" fmla="*/ 2531270 w 3904602"/>
              <a:gd name="connsiteY26" fmla="*/ 249382 h 2088573"/>
              <a:gd name="connsiteX27" fmla="*/ 2455070 w 3904602"/>
              <a:gd name="connsiteY27" fmla="*/ 173182 h 2088573"/>
              <a:gd name="connsiteX28" fmla="*/ 2455070 w 3904602"/>
              <a:gd name="connsiteY28" fmla="*/ 20782 h 2088573"/>
              <a:gd name="connsiteX29" fmla="*/ 3192825 w 3904602"/>
              <a:gd name="connsiteY29" fmla="*/ 0 h 2088573"/>
              <a:gd name="connsiteX0" fmla="*/ 3178538 w 3890315"/>
              <a:gd name="connsiteY0" fmla="*/ 0 h 2088573"/>
              <a:gd name="connsiteX1" fmla="*/ 3703278 w 3890315"/>
              <a:gd name="connsiteY1" fmla="*/ 0 h 2088573"/>
              <a:gd name="connsiteX2" fmla="*/ 3859142 w 3890315"/>
              <a:gd name="connsiteY2" fmla="*/ 51955 h 2088573"/>
              <a:gd name="connsiteX3" fmla="*/ 3890315 w 3890315"/>
              <a:gd name="connsiteY3" fmla="*/ 202623 h 2088573"/>
              <a:gd name="connsiteX4" fmla="*/ 3885119 w 3890315"/>
              <a:gd name="connsiteY4" fmla="*/ 1875559 h 2088573"/>
              <a:gd name="connsiteX5" fmla="*/ 3869533 w 3890315"/>
              <a:gd name="connsiteY5" fmla="*/ 2041814 h 2088573"/>
              <a:gd name="connsiteX6" fmla="*/ 3692888 w 3890315"/>
              <a:gd name="connsiteY6" fmla="*/ 2088573 h 2088573"/>
              <a:gd name="connsiteX7" fmla="*/ 154782 w 3890315"/>
              <a:gd name="connsiteY7" fmla="*/ 2078182 h 2088573"/>
              <a:gd name="connsiteX8" fmla="*/ 38100 w 3890315"/>
              <a:gd name="connsiteY8" fmla="*/ 2054371 h 2088573"/>
              <a:gd name="connsiteX9" fmla="*/ 2383 w 3890315"/>
              <a:gd name="connsiteY9" fmla="*/ 1925782 h 2088573"/>
              <a:gd name="connsiteX10" fmla="*/ 2383 w 3890315"/>
              <a:gd name="connsiteY10" fmla="*/ 173182 h 2088573"/>
              <a:gd name="connsiteX11" fmla="*/ 35721 w 3890315"/>
              <a:gd name="connsiteY11" fmla="*/ 51738 h 2088573"/>
              <a:gd name="connsiteX12" fmla="*/ 154782 w 3890315"/>
              <a:gd name="connsiteY12" fmla="*/ 20782 h 2088573"/>
              <a:gd name="connsiteX13" fmla="*/ 1450183 w 3890315"/>
              <a:gd name="connsiteY13" fmla="*/ 20782 h 2088573"/>
              <a:gd name="connsiteX14" fmla="*/ 1450183 w 3890315"/>
              <a:gd name="connsiteY14" fmla="*/ 173182 h 2088573"/>
              <a:gd name="connsiteX15" fmla="*/ 1373983 w 3890315"/>
              <a:gd name="connsiteY15" fmla="*/ 249382 h 2088573"/>
              <a:gd name="connsiteX16" fmla="*/ 1373983 w 3890315"/>
              <a:gd name="connsiteY16" fmla="*/ 554182 h 2088573"/>
              <a:gd name="connsiteX17" fmla="*/ 1678783 w 3890315"/>
              <a:gd name="connsiteY17" fmla="*/ 554182 h 2088573"/>
              <a:gd name="connsiteX18" fmla="*/ 1678783 w 3890315"/>
              <a:gd name="connsiteY18" fmla="*/ 249382 h 2088573"/>
              <a:gd name="connsiteX19" fmla="*/ 1602583 w 3890315"/>
              <a:gd name="connsiteY19" fmla="*/ 173182 h 2088573"/>
              <a:gd name="connsiteX20" fmla="*/ 1602583 w 3890315"/>
              <a:gd name="connsiteY20" fmla="*/ 20782 h 2088573"/>
              <a:gd name="connsiteX21" fmla="*/ 2288383 w 3890315"/>
              <a:gd name="connsiteY21" fmla="*/ 20782 h 2088573"/>
              <a:gd name="connsiteX22" fmla="*/ 2288383 w 3890315"/>
              <a:gd name="connsiteY22" fmla="*/ 173182 h 2088573"/>
              <a:gd name="connsiteX23" fmla="*/ 2212183 w 3890315"/>
              <a:gd name="connsiteY23" fmla="*/ 249382 h 2088573"/>
              <a:gd name="connsiteX24" fmla="*/ 2212183 w 3890315"/>
              <a:gd name="connsiteY24" fmla="*/ 554182 h 2088573"/>
              <a:gd name="connsiteX25" fmla="*/ 2516983 w 3890315"/>
              <a:gd name="connsiteY25" fmla="*/ 554182 h 2088573"/>
              <a:gd name="connsiteX26" fmla="*/ 2516983 w 3890315"/>
              <a:gd name="connsiteY26" fmla="*/ 249382 h 2088573"/>
              <a:gd name="connsiteX27" fmla="*/ 2440783 w 3890315"/>
              <a:gd name="connsiteY27" fmla="*/ 173182 h 2088573"/>
              <a:gd name="connsiteX28" fmla="*/ 2440783 w 3890315"/>
              <a:gd name="connsiteY28" fmla="*/ 20782 h 2088573"/>
              <a:gd name="connsiteX29" fmla="*/ 3178538 w 3890315"/>
              <a:gd name="connsiteY29" fmla="*/ 0 h 2088573"/>
              <a:gd name="connsiteX0" fmla="*/ 3178538 w 3890315"/>
              <a:gd name="connsiteY0" fmla="*/ 0 h 2078831"/>
              <a:gd name="connsiteX1" fmla="*/ 3703278 w 3890315"/>
              <a:gd name="connsiteY1" fmla="*/ 0 h 2078831"/>
              <a:gd name="connsiteX2" fmla="*/ 3859142 w 3890315"/>
              <a:gd name="connsiteY2" fmla="*/ 51955 h 2078831"/>
              <a:gd name="connsiteX3" fmla="*/ 3890315 w 3890315"/>
              <a:gd name="connsiteY3" fmla="*/ 202623 h 2078831"/>
              <a:gd name="connsiteX4" fmla="*/ 3885119 w 3890315"/>
              <a:gd name="connsiteY4" fmla="*/ 1875559 h 2078831"/>
              <a:gd name="connsiteX5" fmla="*/ 3869533 w 3890315"/>
              <a:gd name="connsiteY5" fmla="*/ 2041814 h 2078831"/>
              <a:gd name="connsiteX6" fmla="*/ 3736182 w 3890315"/>
              <a:gd name="connsiteY6" fmla="*/ 2078182 h 2078831"/>
              <a:gd name="connsiteX7" fmla="*/ 154782 w 3890315"/>
              <a:gd name="connsiteY7" fmla="*/ 2078182 h 2078831"/>
              <a:gd name="connsiteX8" fmla="*/ 38100 w 3890315"/>
              <a:gd name="connsiteY8" fmla="*/ 2054371 h 2078831"/>
              <a:gd name="connsiteX9" fmla="*/ 2383 w 3890315"/>
              <a:gd name="connsiteY9" fmla="*/ 1925782 h 2078831"/>
              <a:gd name="connsiteX10" fmla="*/ 2383 w 3890315"/>
              <a:gd name="connsiteY10" fmla="*/ 173182 h 2078831"/>
              <a:gd name="connsiteX11" fmla="*/ 35721 w 3890315"/>
              <a:gd name="connsiteY11" fmla="*/ 51738 h 2078831"/>
              <a:gd name="connsiteX12" fmla="*/ 154782 w 3890315"/>
              <a:gd name="connsiteY12" fmla="*/ 20782 h 2078831"/>
              <a:gd name="connsiteX13" fmla="*/ 1450183 w 3890315"/>
              <a:gd name="connsiteY13" fmla="*/ 20782 h 2078831"/>
              <a:gd name="connsiteX14" fmla="*/ 1450183 w 3890315"/>
              <a:gd name="connsiteY14" fmla="*/ 173182 h 2078831"/>
              <a:gd name="connsiteX15" fmla="*/ 1373983 w 3890315"/>
              <a:gd name="connsiteY15" fmla="*/ 249382 h 2078831"/>
              <a:gd name="connsiteX16" fmla="*/ 1373983 w 3890315"/>
              <a:gd name="connsiteY16" fmla="*/ 554182 h 2078831"/>
              <a:gd name="connsiteX17" fmla="*/ 1678783 w 3890315"/>
              <a:gd name="connsiteY17" fmla="*/ 554182 h 2078831"/>
              <a:gd name="connsiteX18" fmla="*/ 1678783 w 3890315"/>
              <a:gd name="connsiteY18" fmla="*/ 249382 h 2078831"/>
              <a:gd name="connsiteX19" fmla="*/ 1602583 w 3890315"/>
              <a:gd name="connsiteY19" fmla="*/ 173182 h 2078831"/>
              <a:gd name="connsiteX20" fmla="*/ 1602583 w 3890315"/>
              <a:gd name="connsiteY20" fmla="*/ 20782 h 2078831"/>
              <a:gd name="connsiteX21" fmla="*/ 2288383 w 3890315"/>
              <a:gd name="connsiteY21" fmla="*/ 20782 h 2078831"/>
              <a:gd name="connsiteX22" fmla="*/ 2288383 w 3890315"/>
              <a:gd name="connsiteY22" fmla="*/ 173182 h 2078831"/>
              <a:gd name="connsiteX23" fmla="*/ 2212183 w 3890315"/>
              <a:gd name="connsiteY23" fmla="*/ 249382 h 2078831"/>
              <a:gd name="connsiteX24" fmla="*/ 2212183 w 3890315"/>
              <a:gd name="connsiteY24" fmla="*/ 554182 h 2078831"/>
              <a:gd name="connsiteX25" fmla="*/ 2516983 w 3890315"/>
              <a:gd name="connsiteY25" fmla="*/ 554182 h 2078831"/>
              <a:gd name="connsiteX26" fmla="*/ 2516983 w 3890315"/>
              <a:gd name="connsiteY26" fmla="*/ 249382 h 2078831"/>
              <a:gd name="connsiteX27" fmla="*/ 2440783 w 3890315"/>
              <a:gd name="connsiteY27" fmla="*/ 173182 h 2078831"/>
              <a:gd name="connsiteX28" fmla="*/ 2440783 w 3890315"/>
              <a:gd name="connsiteY28" fmla="*/ 20782 h 2078831"/>
              <a:gd name="connsiteX29" fmla="*/ 3178538 w 3890315"/>
              <a:gd name="connsiteY29" fmla="*/ 0 h 2078831"/>
              <a:gd name="connsiteX0" fmla="*/ 2440783 w 3890315"/>
              <a:gd name="connsiteY0" fmla="*/ 20782 h 2078831"/>
              <a:gd name="connsiteX1" fmla="*/ 3703278 w 3890315"/>
              <a:gd name="connsiteY1" fmla="*/ 0 h 2078831"/>
              <a:gd name="connsiteX2" fmla="*/ 3859142 w 3890315"/>
              <a:gd name="connsiteY2" fmla="*/ 51955 h 2078831"/>
              <a:gd name="connsiteX3" fmla="*/ 3890315 w 3890315"/>
              <a:gd name="connsiteY3" fmla="*/ 202623 h 2078831"/>
              <a:gd name="connsiteX4" fmla="*/ 3885119 w 3890315"/>
              <a:gd name="connsiteY4" fmla="*/ 1875559 h 2078831"/>
              <a:gd name="connsiteX5" fmla="*/ 3869533 w 3890315"/>
              <a:gd name="connsiteY5" fmla="*/ 2041814 h 2078831"/>
              <a:gd name="connsiteX6" fmla="*/ 3736182 w 3890315"/>
              <a:gd name="connsiteY6" fmla="*/ 2078182 h 2078831"/>
              <a:gd name="connsiteX7" fmla="*/ 154782 w 3890315"/>
              <a:gd name="connsiteY7" fmla="*/ 2078182 h 2078831"/>
              <a:gd name="connsiteX8" fmla="*/ 38100 w 3890315"/>
              <a:gd name="connsiteY8" fmla="*/ 2054371 h 2078831"/>
              <a:gd name="connsiteX9" fmla="*/ 2383 w 3890315"/>
              <a:gd name="connsiteY9" fmla="*/ 1925782 h 2078831"/>
              <a:gd name="connsiteX10" fmla="*/ 2383 w 3890315"/>
              <a:gd name="connsiteY10" fmla="*/ 173182 h 2078831"/>
              <a:gd name="connsiteX11" fmla="*/ 35721 w 3890315"/>
              <a:gd name="connsiteY11" fmla="*/ 51738 h 2078831"/>
              <a:gd name="connsiteX12" fmla="*/ 154782 w 3890315"/>
              <a:gd name="connsiteY12" fmla="*/ 20782 h 2078831"/>
              <a:gd name="connsiteX13" fmla="*/ 1450183 w 3890315"/>
              <a:gd name="connsiteY13" fmla="*/ 20782 h 2078831"/>
              <a:gd name="connsiteX14" fmla="*/ 1450183 w 3890315"/>
              <a:gd name="connsiteY14" fmla="*/ 173182 h 2078831"/>
              <a:gd name="connsiteX15" fmla="*/ 1373983 w 3890315"/>
              <a:gd name="connsiteY15" fmla="*/ 249382 h 2078831"/>
              <a:gd name="connsiteX16" fmla="*/ 1373983 w 3890315"/>
              <a:gd name="connsiteY16" fmla="*/ 554182 h 2078831"/>
              <a:gd name="connsiteX17" fmla="*/ 1678783 w 3890315"/>
              <a:gd name="connsiteY17" fmla="*/ 554182 h 2078831"/>
              <a:gd name="connsiteX18" fmla="*/ 1678783 w 3890315"/>
              <a:gd name="connsiteY18" fmla="*/ 249382 h 2078831"/>
              <a:gd name="connsiteX19" fmla="*/ 1602583 w 3890315"/>
              <a:gd name="connsiteY19" fmla="*/ 173182 h 2078831"/>
              <a:gd name="connsiteX20" fmla="*/ 1602583 w 3890315"/>
              <a:gd name="connsiteY20" fmla="*/ 20782 h 2078831"/>
              <a:gd name="connsiteX21" fmla="*/ 2288383 w 3890315"/>
              <a:gd name="connsiteY21" fmla="*/ 20782 h 2078831"/>
              <a:gd name="connsiteX22" fmla="*/ 2288383 w 3890315"/>
              <a:gd name="connsiteY22" fmla="*/ 173182 h 2078831"/>
              <a:gd name="connsiteX23" fmla="*/ 2212183 w 3890315"/>
              <a:gd name="connsiteY23" fmla="*/ 249382 h 2078831"/>
              <a:gd name="connsiteX24" fmla="*/ 2212183 w 3890315"/>
              <a:gd name="connsiteY24" fmla="*/ 554182 h 2078831"/>
              <a:gd name="connsiteX25" fmla="*/ 2516983 w 3890315"/>
              <a:gd name="connsiteY25" fmla="*/ 554182 h 2078831"/>
              <a:gd name="connsiteX26" fmla="*/ 2516983 w 3890315"/>
              <a:gd name="connsiteY26" fmla="*/ 249382 h 2078831"/>
              <a:gd name="connsiteX27" fmla="*/ 2440783 w 3890315"/>
              <a:gd name="connsiteY27" fmla="*/ 173182 h 2078831"/>
              <a:gd name="connsiteX28" fmla="*/ 2440783 w 3890315"/>
              <a:gd name="connsiteY28" fmla="*/ 20782 h 2078831"/>
              <a:gd name="connsiteX0" fmla="*/ 2440783 w 3890315"/>
              <a:gd name="connsiteY0" fmla="*/ 0 h 2058049"/>
              <a:gd name="connsiteX1" fmla="*/ 3736182 w 3890315"/>
              <a:gd name="connsiteY1" fmla="*/ 0 h 2058049"/>
              <a:gd name="connsiteX2" fmla="*/ 3859142 w 3890315"/>
              <a:gd name="connsiteY2" fmla="*/ 31173 h 2058049"/>
              <a:gd name="connsiteX3" fmla="*/ 3890315 w 3890315"/>
              <a:gd name="connsiteY3" fmla="*/ 181841 h 2058049"/>
              <a:gd name="connsiteX4" fmla="*/ 3885119 w 3890315"/>
              <a:gd name="connsiteY4" fmla="*/ 1854777 h 2058049"/>
              <a:gd name="connsiteX5" fmla="*/ 3869533 w 3890315"/>
              <a:gd name="connsiteY5" fmla="*/ 2021032 h 2058049"/>
              <a:gd name="connsiteX6" fmla="*/ 3736182 w 3890315"/>
              <a:gd name="connsiteY6" fmla="*/ 2057400 h 2058049"/>
              <a:gd name="connsiteX7" fmla="*/ 154782 w 3890315"/>
              <a:gd name="connsiteY7" fmla="*/ 2057400 h 2058049"/>
              <a:gd name="connsiteX8" fmla="*/ 38100 w 3890315"/>
              <a:gd name="connsiteY8" fmla="*/ 2033589 h 2058049"/>
              <a:gd name="connsiteX9" fmla="*/ 2383 w 3890315"/>
              <a:gd name="connsiteY9" fmla="*/ 1905000 h 2058049"/>
              <a:gd name="connsiteX10" fmla="*/ 2383 w 3890315"/>
              <a:gd name="connsiteY10" fmla="*/ 152400 h 2058049"/>
              <a:gd name="connsiteX11" fmla="*/ 35721 w 3890315"/>
              <a:gd name="connsiteY11" fmla="*/ 30956 h 2058049"/>
              <a:gd name="connsiteX12" fmla="*/ 154782 w 3890315"/>
              <a:gd name="connsiteY12" fmla="*/ 0 h 2058049"/>
              <a:gd name="connsiteX13" fmla="*/ 1450183 w 3890315"/>
              <a:gd name="connsiteY13" fmla="*/ 0 h 2058049"/>
              <a:gd name="connsiteX14" fmla="*/ 1450183 w 3890315"/>
              <a:gd name="connsiteY14" fmla="*/ 152400 h 2058049"/>
              <a:gd name="connsiteX15" fmla="*/ 1373983 w 3890315"/>
              <a:gd name="connsiteY15" fmla="*/ 228600 h 2058049"/>
              <a:gd name="connsiteX16" fmla="*/ 1373983 w 3890315"/>
              <a:gd name="connsiteY16" fmla="*/ 533400 h 2058049"/>
              <a:gd name="connsiteX17" fmla="*/ 1678783 w 3890315"/>
              <a:gd name="connsiteY17" fmla="*/ 533400 h 2058049"/>
              <a:gd name="connsiteX18" fmla="*/ 1678783 w 3890315"/>
              <a:gd name="connsiteY18" fmla="*/ 228600 h 2058049"/>
              <a:gd name="connsiteX19" fmla="*/ 1602583 w 3890315"/>
              <a:gd name="connsiteY19" fmla="*/ 152400 h 2058049"/>
              <a:gd name="connsiteX20" fmla="*/ 1602583 w 3890315"/>
              <a:gd name="connsiteY20" fmla="*/ 0 h 2058049"/>
              <a:gd name="connsiteX21" fmla="*/ 2288383 w 3890315"/>
              <a:gd name="connsiteY21" fmla="*/ 0 h 2058049"/>
              <a:gd name="connsiteX22" fmla="*/ 2288383 w 3890315"/>
              <a:gd name="connsiteY22" fmla="*/ 152400 h 2058049"/>
              <a:gd name="connsiteX23" fmla="*/ 2212183 w 3890315"/>
              <a:gd name="connsiteY23" fmla="*/ 228600 h 2058049"/>
              <a:gd name="connsiteX24" fmla="*/ 2212183 w 3890315"/>
              <a:gd name="connsiteY24" fmla="*/ 533400 h 2058049"/>
              <a:gd name="connsiteX25" fmla="*/ 2516983 w 3890315"/>
              <a:gd name="connsiteY25" fmla="*/ 533400 h 2058049"/>
              <a:gd name="connsiteX26" fmla="*/ 2516983 w 3890315"/>
              <a:gd name="connsiteY26" fmla="*/ 228600 h 2058049"/>
              <a:gd name="connsiteX27" fmla="*/ 2440783 w 3890315"/>
              <a:gd name="connsiteY27" fmla="*/ 152400 h 2058049"/>
              <a:gd name="connsiteX28" fmla="*/ 2440783 w 3890315"/>
              <a:gd name="connsiteY28" fmla="*/ 0 h 2058049"/>
              <a:gd name="connsiteX0" fmla="*/ 2440783 w 3890315"/>
              <a:gd name="connsiteY0" fmla="*/ 10174 h 2068223"/>
              <a:gd name="connsiteX1" fmla="*/ 3736182 w 3890315"/>
              <a:gd name="connsiteY1" fmla="*/ 10174 h 2068223"/>
              <a:gd name="connsiteX2" fmla="*/ 3859142 w 3890315"/>
              <a:gd name="connsiteY2" fmla="*/ 41347 h 2068223"/>
              <a:gd name="connsiteX3" fmla="*/ 3890315 w 3890315"/>
              <a:gd name="connsiteY3" fmla="*/ 192015 h 2068223"/>
              <a:gd name="connsiteX4" fmla="*/ 3885119 w 3890315"/>
              <a:gd name="connsiteY4" fmla="*/ 1864951 h 2068223"/>
              <a:gd name="connsiteX5" fmla="*/ 3869533 w 3890315"/>
              <a:gd name="connsiteY5" fmla="*/ 2031206 h 2068223"/>
              <a:gd name="connsiteX6" fmla="*/ 3736182 w 3890315"/>
              <a:gd name="connsiteY6" fmla="*/ 2067574 h 2068223"/>
              <a:gd name="connsiteX7" fmla="*/ 154782 w 3890315"/>
              <a:gd name="connsiteY7" fmla="*/ 2067574 h 2068223"/>
              <a:gd name="connsiteX8" fmla="*/ 38100 w 3890315"/>
              <a:gd name="connsiteY8" fmla="*/ 2043763 h 2068223"/>
              <a:gd name="connsiteX9" fmla="*/ 2383 w 3890315"/>
              <a:gd name="connsiteY9" fmla="*/ 1915174 h 2068223"/>
              <a:gd name="connsiteX10" fmla="*/ 2383 w 3890315"/>
              <a:gd name="connsiteY10" fmla="*/ 162574 h 2068223"/>
              <a:gd name="connsiteX11" fmla="*/ 35721 w 3890315"/>
              <a:gd name="connsiteY11" fmla="*/ 41130 h 2068223"/>
              <a:gd name="connsiteX12" fmla="*/ 154782 w 3890315"/>
              <a:gd name="connsiteY12" fmla="*/ 10174 h 2068223"/>
              <a:gd name="connsiteX13" fmla="*/ 1450183 w 3890315"/>
              <a:gd name="connsiteY13" fmla="*/ 10174 h 2068223"/>
              <a:gd name="connsiteX14" fmla="*/ 1450183 w 3890315"/>
              <a:gd name="connsiteY14" fmla="*/ 162574 h 2068223"/>
              <a:gd name="connsiteX15" fmla="*/ 1373983 w 3890315"/>
              <a:gd name="connsiteY15" fmla="*/ 238774 h 2068223"/>
              <a:gd name="connsiteX16" fmla="*/ 1373983 w 3890315"/>
              <a:gd name="connsiteY16" fmla="*/ 543574 h 2068223"/>
              <a:gd name="connsiteX17" fmla="*/ 1678783 w 3890315"/>
              <a:gd name="connsiteY17" fmla="*/ 543574 h 2068223"/>
              <a:gd name="connsiteX18" fmla="*/ 1678783 w 3890315"/>
              <a:gd name="connsiteY18" fmla="*/ 238774 h 2068223"/>
              <a:gd name="connsiteX19" fmla="*/ 1602583 w 3890315"/>
              <a:gd name="connsiteY19" fmla="*/ 162574 h 2068223"/>
              <a:gd name="connsiteX20" fmla="*/ 1602583 w 3890315"/>
              <a:gd name="connsiteY20" fmla="*/ 10174 h 2068223"/>
              <a:gd name="connsiteX21" fmla="*/ 2288383 w 3890315"/>
              <a:gd name="connsiteY21" fmla="*/ 10174 h 2068223"/>
              <a:gd name="connsiteX22" fmla="*/ 2288383 w 3890315"/>
              <a:gd name="connsiteY22" fmla="*/ 162574 h 2068223"/>
              <a:gd name="connsiteX23" fmla="*/ 2212183 w 3890315"/>
              <a:gd name="connsiteY23" fmla="*/ 238774 h 2068223"/>
              <a:gd name="connsiteX24" fmla="*/ 2212183 w 3890315"/>
              <a:gd name="connsiteY24" fmla="*/ 543574 h 2068223"/>
              <a:gd name="connsiteX25" fmla="*/ 2516983 w 3890315"/>
              <a:gd name="connsiteY25" fmla="*/ 543574 h 2068223"/>
              <a:gd name="connsiteX26" fmla="*/ 2516983 w 3890315"/>
              <a:gd name="connsiteY26" fmla="*/ 238774 h 2068223"/>
              <a:gd name="connsiteX27" fmla="*/ 2440783 w 3890315"/>
              <a:gd name="connsiteY27" fmla="*/ 162574 h 2068223"/>
              <a:gd name="connsiteX28" fmla="*/ 2440783 w 3890315"/>
              <a:gd name="connsiteY28" fmla="*/ 10174 h 2068223"/>
              <a:gd name="connsiteX0" fmla="*/ 2440783 w 3898108"/>
              <a:gd name="connsiteY0" fmla="*/ 10174 h 2068223"/>
              <a:gd name="connsiteX1" fmla="*/ 3736182 w 3898108"/>
              <a:gd name="connsiteY1" fmla="*/ 10174 h 2068223"/>
              <a:gd name="connsiteX2" fmla="*/ 3859142 w 3898108"/>
              <a:gd name="connsiteY2" fmla="*/ 41347 h 2068223"/>
              <a:gd name="connsiteX3" fmla="*/ 3890315 w 3898108"/>
              <a:gd name="connsiteY3" fmla="*/ 192015 h 2068223"/>
              <a:gd name="connsiteX4" fmla="*/ 3885119 w 3898108"/>
              <a:gd name="connsiteY4" fmla="*/ 1864951 h 2068223"/>
              <a:gd name="connsiteX5" fmla="*/ 3869533 w 3898108"/>
              <a:gd name="connsiteY5" fmla="*/ 2031206 h 2068223"/>
              <a:gd name="connsiteX6" fmla="*/ 3736182 w 3898108"/>
              <a:gd name="connsiteY6" fmla="*/ 2067574 h 2068223"/>
              <a:gd name="connsiteX7" fmla="*/ 154782 w 3898108"/>
              <a:gd name="connsiteY7" fmla="*/ 2067574 h 2068223"/>
              <a:gd name="connsiteX8" fmla="*/ 38100 w 3898108"/>
              <a:gd name="connsiteY8" fmla="*/ 2043763 h 2068223"/>
              <a:gd name="connsiteX9" fmla="*/ 2383 w 3898108"/>
              <a:gd name="connsiteY9" fmla="*/ 1915174 h 2068223"/>
              <a:gd name="connsiteX10" fmla="*/ 2383 w 3898108"/>
              <a:gd name="connsiteY10" fmla="*/ 162574 h 2068223"/>
              <a:gd name="connsiteX11" fmla="*/ 35721 w 3898108"/>
              <a:gd name="connsiteY11" fmla="*/ 41130 h 2068223"/>
              <a:gd name="connsiteX12" fmla="*/ 154782 w 3898108"/>
              <a:gd name="connsiteY12" fmla="*/ 10174 h 2068223"/>
              <a:gd name="connsiteX13" fmla="*/ 1450183 w 3898108"/>
              <a:gd name="connsiteY13" fmla="*/ 10174 h 2068223"/>
              <a:gd name="connsiteX14" fmla="*/ 1450183 w 3898108"/>
              <a:gd name="connsiteY14" fmla="*/ 162574 h 2068223"/>
              <a:gd name="connsiteX15" fmla="*/ 1373983 w 3898108"/>
              <a:gd name="connsiteY15" fmla="*/ 238774 h 2068223"/>
              <a:gd name="connsiteX16" fmla="*/ 1373983 w 3898108"/>
              <a:gd name="connsiteY16" fmla="*/ 543574 h 2068223"/>
              <a:gd name="connsiteX17" fmla="*/ 1678783 w 3898108"/>
              <a:gd name="connsiteY17" fmla="*/ 543574 h 2068223"/>
              <a:gd name="connsiteX18" fmla="*/ 1678783 w 3898108"/>
              <a:gd name="connsiteY18" fmla="*/ 238774 h 2068223"/>
              <a:gd name="connsiteX19" fmla="*/ 1602583 w 3898108"/>
              <a:gd name="connsiteY19" fmla="*/ 162574 h 2068223"/>
              <a:gd name="connsiteX20" fmla="*/ 1602583 w 3898108"/>
              <a:gd name="connsiteY20" fmla="*/ 10174 h 2068223"/>
              <a:gd name="connsiteX21" fmla="*/ 2288383 w 3898108"/>
              <a:gd name="connsiteY21" fmla="*/ 10174 h 2068223"/>
              <a:gd name="connsiteX22" fmla="*/ 2288383 w 3898108"/>
              <a:gd name="connsiteY22" fmla="*/ 162574 h 2068223"/>
              <a:gd name="connsiteX23" fmla="*/ 2212183 w 3898108"/>
              <a:gd name="connsiteY23" fmla="*/ 238774 h 2068223"/>
              <a:gd name="connsiteX24" fmla="*/ 2212183 w 3898108"/>
              <a:gd name="connsiteY24" fmla="*/ 543574 h 2068223"/>
              <a:gd name="connsiteX25" fmla="*/ 2516983 w 3898108"/>
              <a:gd name="connsiteY25" fmla="*/ 543574 h 2068223"/>
              <a:gd name="connsiteX26" fmla="*/ 2516983 w 3898108"/>
              <a:gd name="connsiteY26" fmla="*/ 238774 h 2068223"/>
              <a:gd name="connsiteX27" fmla="*/ 2440783 w 3898108"/>
              <a:gd name="connsiteY27" fmla="*/ 162574 h 2068223"/>
              <a:gd name="connsiteX28" fmla="*/ 2440783 w 3898108"/>
              <a:gd name="connsiteY28" fmla="*/ 10174 h 2068223"/>
              <a:gd name="connsiteX0" fmla="*/ 2440783 w 3898108"/>
              <a:gd name="connsiteY0" fmla="*/ 10174 h 2068223"/>
              <a:gd name="connsiteX1" fmla="*/ 3736182 w 3898108"/>
              <a:gd name="connsiteY1" fmla="*/ 10174 h 2068223"/>
              <a:gd name="connsiteX2" fmla="*/ 3859142 w 3898108"/>
              <a:gd name="connsiteY2" fmla="*/ 41347 h 2068223"/>
              <a:gd name="connsiteX3" fmla="*/ 3888581 w 3898108"/>
              <a:gd name="connsiteY3" fmla="*/ 238774 h 2068223"/>
              <a:gd name="connsiteX4" fmla="*/ 3885119 w 3898108"/>
              <a:gd name="connsiteY4" fmla="*/ 1864951 h 2068223"/>
              <a:gd name="connsiteX5" fmla="*/ 3869533 w 3898108"/>
              <a:gd name="connsiteY5" fmla="*/ 2031206 h 2068223"/>
              <a:gd name="connsiteX6" fmla="*/ 3736182 w 3898108"/>
              <a:gd name="connsiteY6" fmla="*/ 2067574 h 2068223"/>
              <a:gd name="connsiteX7" fmla="*/ 154782 w 3898108"/>
              <a:gd name="connsiteY7" fmla="*/ 2067574 h 2068223"/>
              <a:gd name="connsiteX8" fmla="*/ 38100 w 3898108"/>
              <a:gd name="connsiteY8" fmla="*/ 2043763 h 2068223"/>
              <a:gd name="connsiteX9" fmla="*/ 2383 w 3898108"/>
              <a:gd name="connsiteY9" fmla="*/ 1915174 h 2068223"/>
              <a:gd name="connsiteX10" fmla="*/ 2383 w 3898108"/>
              <a:gd name="connsiteY10" fmla="*/ 162574 h 2068223"/>
              <a:gd name="connsiteX11" fmla="*/ 35721 w 3898108"/>
              <a:gd name="connsiteY11" fmla="*/ 41130 h 2068223"/>
              <a:gd name="connsiteX12" fmla="*/ 154782 w 3898108"/>
              <a:gd name="connsiteY12" fmla="*/ 10174 h 2068223"/>
              <a:gd name="connsiteX13" fmla="*/ 1450183 w 3898108"/>
              <a:gd name="connsiteY13" fmla="*/ 10174 h 2068223"/>
              <a:gd name="connsiteX14" fmla="*/ 1450183 w 3898108"/>
              <a:gd name="connsiteY14" fmla="*/ 162574 h 2068223"/>
              <a:gd name="connsiteX15" fmla="*/ 1373983 w 3898108"/>
              <a:gd name="connsiteY15" fmla="*/ 238774 h 2068223"/>
              <a:gd name="connsiteX16" fmla="*/ 1373983 w 3898108"/>
              <a:gd name="connsiteY16" fmla="*/ 543574 h 2068223"/>
              <a:gd name="connsiteX17" fmla="*/ 1678783 w 3898108"/>
              <a:gd name="connsiteY17" fmla="*/ 543574 h 2068223"/>
              <a:gd name="connsiteX18" fmla="*/ 1678783 w 3898108"/>
              <a:gd name="connsiteY18" fmla="*/ 238774 h 2068223"/>
              <a:gd name="connsiteX19" fmla="*/ 1602583 w 3898108"/>
              <a:gd name="connsiteY19" fmla="*/ 162574 h 2068223"/>
              <a:gd name="connsiteX20" fmla="*/ 1602583 w 3898108"/>
              <a:gd name="connsiteY20" fmla="*/ 10174 h 2068223"/>
              <a:gd name="connsiteX21" fmla="*/ 2288383 w 3898108"/>
              <a:gd name="connsiteY21" fmla="*/ 10174 h 2068223"/>
              <a:gd name="connsiteX22" fmla="*/ 2288383 w 3898108"/>
              <a:gd name="connsiteY22" fmla="*/ 162574 h 2068223"/>
              <a:gd name="connsiteX23" fmla="*/ 2212183 w 3898108"/>
              <a:gd name="connsiteY23" fmla="*/ 238774 h 2068223"/>
              <a:gd name="connsiteX24" fmla="*/ 2212183 w 3898108"/>
              <a:gd name="connsiteY24" fmla="*/ 543574 h 2068223"/>
              <a:gd name="connsiteX25" fmla="*/ 2516983 w 3898108"/>
              <a:gd name="connsiteY25" fmla="*/ 543574 h 2068223"/>
              <a:gd name="connsiteX26" fmla="*/ 2516983 w 3898108"/>
              <a:gd name="connsiteY26" fmla="*/ 238774 h 2068223"/>
              <a:gd name="connsiteX27" fmla="*/ 2440783 w 3898108"/>
              <a:gd name="connsiteY27" fmla="*/ 162574 h 2068223"/>
              <a:gd name="connsiteX28" fmla="*/ 2440783 w 3898108"/>
              <a:gd name="connsiteY28" fmla="*/ 10174 h 2068223"/>
              <a:gd name="connsiteX0" fmla="*/ 2440783 w 3898108"/>
              <a:gd name="connsiteY0" fmla="*/ 10174 h 2068223"/>
              <a:gd name="connsiteX1" fmla="*/ 3736182 w 3898108"/>
              <a:gd name="connsiteY1" fmla="*/ 10174 h 2068223"/>
              <a:gd name="connsiteX2" fmla="*/ 3859142 w 3898108"/>
              <a:gd name="connsiteY2" fmla="*/ 41347 h 2068223"/>
              <a:gd name="connsiteX3" fmla="*/ 3888581 w 3898108"/>
              <a:gd name="connsiteY3" fmla="*/ 238774 h 2068223"/>
              <a:gd name="connsiteX4" fmla="*/ 3885119 w 3898108"/>
              <a:gd name="connsiteY4" fmla="*/ 1864951 h 2068223"/>
              <a:gd name="connsiteX5" fmla="*/ 3869533 w 3898108"/>
              <a:gd name="connsiteY5" fmla="*/ 2031206 h 2068223"/>
              <a:gd name="connsiteX6" fmla="*/ 3736182 w 3898108"/>
              <a:gd name="connsiteY6" fmla="*/ 2067574 h 2068223"/>
              <a:gd name="connsiteX7" fmla="*/ 154782 w 3898108"/>
              <a:gd name="connsiteY7" fmla="*/ 2067574 h 2068223"/>
              <a:gd name="connsiteX8" fmla="*/ 38100 w 3898108"/>
              <a:gd name="connsiteY8" fmla="*/ 2043763 h 2068223"/>
              <a:gd name="connsiteX9" fmla="*/ 2383 w 3898108"/>
              <a:gd name="connsiteY9" fmla="*/ 1915174 h 2068223"/>
              <a:gd name="connsiteX10" fmla="*/ 2383 w 3898108"/>
              <a:gd name="connsiteY10" fmla="*/ 162574 h 2068223"/>
              <a:gd name="connsiteX11" fmla="*/ 35721 w 3898108"/>
              <a:gd name="connsiteY11" fmla="*/ 41130 h 2068223"/>
              <a:gd name="connsiteX12" fmla="*/ 154782 w 3898108"/>
              <a:gd name="connsiteY12" fmla="*/ 10174 h 2068223"/>
              <a:gd name="connsiteX13" fmla="*/ 1450183 w 3898108"/>
              <a:gd name="connsiteY13" fmla="*/ 10174 h 2068223"/>
              <a:gd name="connsiteX14" fmla="*/ 1450183 w 3898108"/>
              <a:gd name="connsiteY14" fmla="*/ 162574 h 2068223"/>
              <a:gd name="connsiteX15" fmla="*/ 1373983 w 3898108"/>
              <a:gd name="connsiteY15" fmla="*/ 238774 h 2068223"/>
              <a:gd name="connsiteX16" fmla="*/ 1373983 w 3898108"/>
              <a:gd name="connsiteY16" fmla="*/ 543574 h 2068223"/>
              <a:gd name="connsiteX17" fmla="*/ 1678783 w 3898108"/>
              <a:gd name="connsiteY17" fmla="*/ 543574 h 2068223"/>
              <a:gd name="connsiteX18" fmla="*/ 1678783 w 3898108"/>
              <a:gd name="connsiteY18" fmla="*/ 238774 h 2068223"/>
              <a:gd name="connsiteX19" fmla="*/ 1602583 w 3898108"/>
              <a:gd name="connsiteY19" fmla="*/ 162574 h 2068223"/>
              <a:gd name="connsiteX20" fmla="*/ 1602583 w 3898108"/>
              <a:gd name="connsiteY20" fmla="*/ 10174 h 2068223"/>
              <a:gd name="connsiteX21" fmla="*/ 2288383 w 3898108"/>
              <a:gd name="connsiteY21" fmla="*/ 10174 h 2068223"/>
              <a:gd name="connsiteX22" fmla="*/ 2288383 w 3898108"/>
              <a:gd name="connsiteY22" fmla="*/ 162574 h 2068223"/>
              <a:gd name="connsiteX23" fmla="*/ 2212183 w 3898108"/>
              <a:gd name="connsiteY23" fmla="*/ 238774 h 2068223"/>
              <a:gd name="connsiteX24" fmla="*/ 2212183 w 3898108"/>
              <a:gd name="connsiteY24" fmla="*/ 543574 h 2068223"/>
              <a:gd name="connsiteX25" fmla="*/ 2516983 w 3898108"/>
              <a:gd name="connsiteY25" fmla="*/ 543574 h 2068223"/>
              <a:gd name="connsiteX26" fmla="*/ 2516983 w 3898108"/>
              <a:gd name="connsiteY26" fmla="*/ 238774 h 2068223"/>
              <a:gd name="connsiteX27" fmla="*/ 2440783 w 3898108"/>
              <a:gd name="connsiteY27" fmla="*/ 162574 h 2068223"/>
              <a:gd name="connsiteX28" fmla="*/ 2440783 w 3898108"/>
              <a:gd name="connsiteY28" fmla="*/ 10174 h 2068223"/>
              <a:gd name="connsiteX0" fmla="*/ 2440783 w 3898108"/>
              <a:gd name="connsiteY0" fmla="*/ 10174 h 2068223"/>
              <a:gd name="connsiteX1" fmla="*/ 3736182 w 3898108"/>
              <a:gd name="connsiteY1" fmla="*/ 10174 h 2068223"/>
              <a:gd name="connsiteX2" fmla="*/ 3859142 w 3898108"/>
              <a:gd name="connsiteY2" fmla="*/ 41347 h 2068223"/>
              <a:gd name="connsiteX3" fmla="*/ 3888581 w 3898108"/>
              <a:gd name="connsiteY3" fmla="*/ 238774 h 2068223"/>
              <a:gd name="connsiteX4" fmla="*/ 3885119 w 3898108"/>
              <a:gd name="connsiteY4" fmla="*/ 1864951 h 2068223"/>
              <a:gd name="connsiteX5" fmla="*/ 3869533 w 3898108"/>
              <a:gd name="connsiteY5" fmla="*/ 2031206 h 2068223"/>
              <a:gd name="connsiteX6" fmla="*/ 3736182 w 3898108"/>
              <a:gd name="connsiteY6" fmla="*/ 2067574 h 2068223"/>
              <a:gd name="connsiteX7" fmla="*/ 154782 w 3898108"/>
              <a:gd name="connsiteY7" fmla="*/ 2067574 h 2068223"/>
              <a:gd name="connsiteX8" fmla="*/ 38100 w 3898108"/>
              <a:gd name="connsiteY8" fmla="*/ 2043763 h 2068223"/>
              <a:gd name="connsiteX9" fmla="*/ 2383 w 3898108"/>
              <a:gd name="connsiteY9" fmla="*/ 1915174 h 2068223"/>
              <a:gd name="connsiteX10" fmla="*/ 2383 w 3898108"/>
              <a:gd name="connsiteY10" fmla="*/ 162574 h 2068223"/>
              <a:gd name="connsiteX11" fmla="*/ 35721 w 3898108"/>
              <a:gd name="connsiteY11" fmla="*/ 41130 h 2068223"/>
              <a:gd name="connsiteX12" fmla="*/ 154782 w 3898108"/>
              <a:gd name="connsiteY12" fmla="*/ 10174 h 2068223"/>
              <a:gd name="connsiteX13" fmla="*/ 1450183 w 3898108"/>
              <a:gd name="connsiteY13" fmla="*/ 10174 h 2068223"/>
              <a:gd name="connsiteX14" fmla="*/ 1450183 w 3898108"/>
              <a:gd name="connsiteY14" fmla="*/ 162574 h 2068223"/>
              <a:gd name="connsiteX15" fmla="*/ 1373983 w 3898108"/>
              <a:gd name="connsiteY15" fmla="*/ 238774 h 2068223"/>
              <a:gd name="connsiteX16" fmla="*/ 1373983 w 3898108"/>
              <a:gd name="connsiteY16" fmla="*/ 543574 h 2068223"/>
              <a:gd name="connsiteX17" fmla="*/ 1678783 w 3898108"/>
              <a:gd name="connsiteY17" fmla="*/ 543574 h 2068223"/>
              <a:gd name="connsiteX18" fmla="*/ 1678783 w 3898108"/>
              <a:gd name="connsiteY18" fmla="*/ 238774 h 2068223"/>
              <a:gd name="connsiteX19" fmla="*/ 1602583 w 3898108"/>
              <a:gd name="connsiteY19" fmla="*/ 162574 h 2068223"/>
              <a:gd name="connsiteX20" fmla="*/ 1602583 w 3898108"/>
              <a:gd name="connsiteY20" fmla="*/ 10174 h 2068223"/>
              <a:gd name="connsiteX21" fmla="*/ 2288383 w 3898108"/>
              <a:gd name="connsiteY21" fmla="*/ 10174 h 2068223"/>
              <a:gd name="connsiteX22" fmla="*/ 2288383 w 3898108"/>
              <a:gd name="connsiteY22" fmla="*/ 162574 h 2068223"/>
              <a:gd name="connsiteX23" fmla="*/ 2212183 w 3898108"/>
              <a:gd name="connsiteY23" fmla="*/ 238774 h 2068223"/>
              <a:gd name="connsiteX24" fmla="*/ 2212183 w 3898108"/>
              <a:gd name="connsiteY24" fmla="*/ 543574 h 2068223"/>
              <a:gd name="connsiteX25" fmla="*/ 2516983 w 3898108"/>
              <a:gd name="connsiteY25" fmla="*/ 543574 h 2068223"/>
              <a:gd name="connsiteX26" fmla="*/ 2516983 w 3898108"/>
              <a:gd name="connsiteY26" fmla="*/ 238774 h 2068223"/>
              <a:gd name="connsiteX27" fmla="*/ 2440783 w 3898108"/>
              <a:gd name="connsiteY27" fmla="*/ 162574 h 2068223"/>
              <a:gd name="connsiteX28" fmla="*/ 2440783 w 3898108"/>
              <a:gd name="connsiteY28" fmla="*/ 10174 h 2068223"/>
              <a:gd name="connsiteX0" fmla="*/ 2440783 w 3898108"/>
              <a:gd name="connsiteY0" fmla="*/ 10174 h 2068223"/>
              <a:gd name="connsiteX1" fmla="*/ 3736182 w 3898108"/>
              <a:gd name="connsiteY1" fmla="*/ 10174 h 2068223"/>
              <a:gd name="connsiteX2" fmla="*/ 3859142 w 3898108"/>
              <a:gd name="connsiteY2" fmla="*/ 41347 h 2068223"/>
              <a:gd name="connsiteX3" fmla="*/ 3888581 w 3898108"/>
              <a:gd name="connsiteY3" fmla="*/ 238774 h 2068223"/>
              <a:gd name="connsiteX4" fmla="*/ 3885119 w 3898108"/>
              <a:gd name="connsiteY4" fmla="*/ 1864951 h 2068223"/>
              <a:gd name="connsiteX5" fmla="*/ 3869533 w 3898108"/>
              <a:gd name="connsiteY5" fmla="*/ 2031206 h 2068223"/>
              <a:gd name="connsiteX6" fmla="*/ 3736182 w 3898108"/>
              <a:gd name="connsiteY6" fmla="*/ 2067574 h 2068223"/>
              <a:gd name="connsiteX7" fmla="*/ 154782 w 3898108"/>
              <a:gd name="connsiteY7" fmla="*/ 2067574 h 2068223"/>
              <a:gd name="connsiteX8" fmla="*/ 38100 w 3898108"/>
              <a:gd name="connsiteY8" fmla="*/ 2043763 h 2068223"/>
              <a:gd name="connsiteX9" fmla="*/ 2383 w 3898108"/>
              <a:gd name="connsiteY9" fmla="*/ 1915174 h 2068223"/>
              <a:gd name="connsiteX10" fmla="*/ 2383 w 3898108"/>
              <a:gd name="connsiteY10" fmla="*/ 162574 h 2068223"/>
              <a:gd name="connsiteX11" fmla="*/ 35721 w 3898108"/>
              <a:gd name="connsiteY11" fmla="*/ 41130 h 2068223"/>
              <a:gd name="connsiteX12" fmla="*/ 154782 w 3898108"/>
              <a:gd name="connsiteY12" fmla="*/ 10174 h 2068223"/>
              <a:gd name="connsiteX13" fmla="*/ 1450183 w 3898108"/>
              <a:gd name="connsiteY13" fmla="*/ 10174 h 2068223"/>
              <a:gd name="connsiteX14" fmla="*/ 1450183 w 3898108"/>
              <a:gd name="connsiteY14" fmla="*/ 162574 h 2068223"/>
              <a:gd name="connsiteX15" fmla="*/ 1373983 w 3898108"/>
              <a:gd name="connsiteY15" fmla="*/ 238774 h 2068223"/>
              <a:gd name="connsiteX16" fmla="*/ 1373983 w 3898108"/>
              <a:gd name="connsiteY16" fmla="*/ 543574 h 2068223"/>
              <a:gd name="connsiteX17" fmla="*/ 1678783 w 3898108"/>
              <a:gd name="connsiteY17" fmla="*/ 543574 h 2068223"/>
              <a:gd name="connsiteX18" fmla="*/ 1678783 w 3898108"/>
              <a:gd name="connsiteY18" fmla="*/ 238774 h 2068223"/>
              <a:gd name="connsiteX19" fmla="*/ 1602583 w 3898108"/>
              <a:gd name="connsiteY19" fmla="*/ 162574 h 2068223"/>
              <a:gd name="connsiteX20" fmla="*/ 1602583 w 3898108"/>
              <a:gd name="connsiteY20" fmla="*/ 10174 h 2068223"/>
              <a:gd name="connsiteX21" fmla="*/ 2288383 w 3898108"/>
              <a:gd name="connsiteY21" fmla="*/ 10174 h 2068223"/>
              <a:gd name="connsiteX22" fmla="*/ 2288383 w 3898108"/>
              <a:gd name="connsiteY22" fmla="*/ 162574 h 2068223"/>
              <a:gd name="connsiteX23" fmla="*/ 2212183 w 3898108"/>
              <a:gd name="connsiteY23" fmla="*/ 238774 h 2068223"/>
              <a:gd name="connsiteX24" fmla="*/ 2212183 w 3898108"/>
              <a:gd name="connsiteY24" fmla="*/ 543574 h 2068223"/>
              <a:gd name="connsiteX25" fmla="*/ 2516983 w 3898108"/>
              <a:gd name="connsiteY25" fmla="*/ 543574 h 2068223"/>
              <a:gd name="connsiteX26" fmla="*/ 2516983 w 3898108"/>
              <a:gd name="connsiteY26" fmla="*/ 238774 h 2068223"/>
              <a:gd name="connsiteX27" fmla="*/ 2440783 w 3898108"/>
              <a:gd name="connsiteY27" fmla="*/ 162574 h 2068223"/>
              <a:gd name="connsiteX28" fmla="*/ 2440783 w 3898108"/>
              <a:gd name="connsiteY28" fmla="*/ 10174 h 2068223"/>
              <a:gd name="connsiteX0" fmla="*/ 2440783 w 3898108"/>
              <a:gd name="connsiteY0" fmla="*/ 10174 h 2076667"/>
              <a:gd name="connsiteX1" fmla="*/ 3736182 w 3898108"/>
              <a:gd name="connsiteY1" fmla="*/ 10174 h 2076667"/>
              <a:gd name="connsiteX2" fmla="*/ 3859142 w 3898108"/>
              <a:gd name="connsiteY2" fmla="*/ 41347 h 2076667"/>
              <a:gd name="connsiteX3" fmla="*/ 3888581 w 3898108"/>
              <a:gd name="connsiteY3" fmla="*/ 238774 h 2076667"/>
              <a:gd name="connsiteX4" fmla="*/ 3885119 w 3898108"/>
              <a:gd name="connsiteY4" fmla="*/ 1864951 h 2076667"/>
              <a:gd name="connsiteX5" fmla="*/ 3869533 w 3898108"/>
              <a:gd name="connsiteY5" fmla="*/ 2031206 h 2076667"/>
              <a:gd name="connsiteX6" fmla="*/ 3736182 w 3898108"/>
              <a:gd name="connsiteY6" fmla="*/ 2067574 h 2076667"/>
              <a:gd name="connsiteX7" fmla="*/ 154782 w 3898108"/>
              <a:gd name="connsiteY7" fmla="*/ 2067574 h 2076667"/>
              <a:gd name="connsiteX8" fmla="*/ 38100 w 3898108"/>
              <a:gd name="connsiteY8" fmla="*/ 2043763 h 2076667"/>
              <a:gd name="connsiteX9" fmla="*/ 2383 w 3898108"/>
              <a:gd name="connsiteY9" fmla="*/ 1915174 h 2076667"/>
              <a:gd name="connsiteX10" fmla="*/ 2383 w 3898108"/>
              <a:gd name="connsiteY10" fmla="*/ 162574 h 2076667"/>
              <a:gd name="connsiteX11" fmla="*/ 35721 w 3898108"/>
              <a:gd name="connsiteY11" fmla="*/ 41130 h 2076667"/>
              <a:gd name="connsiteX12" fmla="*/ 154782 w 3898108"/>
              <a:gd name="connsiteY12" fmla="*/ 10174 h 2076667"/>
              <a:gd name="connsiteX13" fmla="*/ 1450183 w 3898108"/>
              <a:gd name="connsiteY13" fmla="*/ 10174 h 2076667"/>
              <a:gd name="connsiteX14" fmla="*/ 1450183 w 3898108"/>
              <a:gd name="connsiteY14" fmla="*/ 162574 h 2076667"/>
              <a:gd name="connsiteX15" fmla="*/ 1373983 w 3898108"/>
              <a:gd name="connsiteY15" fmla="*/ 238774 h 2076667"/>
              <a:gd name="connsiteX16" fmla="*/ 1373983 w 3898108"/>
              <a:gd name="connsiteY16" fmla="*/ 543574 h 2076667"/>
              <a:gd name="connsiteX17" fmla="*/ 1678783 w 3898108"/>
              <a:gd name="connsiteY17" fmla="*/ 543574 h 2076667"/>
              <a:gd name="connsiteX18" fmla="*/ 1678783 w 3898108"/>
              <a:gd name="connsiteY18" fmla="*/ 238774 h 2076667"/>
              <a:gd name="connsiteX19" fmla="*/ 1602583 w 3898108"/>
              <a:gd name="connsiteY19" fmla="*/ 162574 h 2076667"/>
              <a:gd name="connsiteX20" fmla="*/ 1602583 w 3898108"/>
              <a:gd name="connsiteY20" fmla="*/ 10174 h 2076667"/>
              <a:gd name="connsiteX21" fmla="*/ 2288383 w 3898108"/>
              <a:gd name="connsiteY21" fmla="*/ 10174 h 2076667"/>
              <a:gd name="connsiteX22" fmla="*/ 2288383 w 3898108"/>
              <a:gd name="connsiteY22" fmla="*/ 162574 h 2076667"/>
              <a:gd name="connsiteX23" fmla="*/ 2212183 w 3898108"/>
              <a:gd name="connsiteY23" fmla="*/ 238774 h 2076667"/>
              <a:gd name="connsiteX24" fmla="*/ 2212183 w 3898108"/>
              <a:gd name="connsiteY24" fmla="*/ 543574 h 2076667"/>
              <a:gd name="connsiteX25" fmla="*/ 2516983 w 3898108"/>
              <a:gd name="connsiteY25" fmla="*/ 543574 h 2076667"/>
              <a:gd name="connsiteX26" fmla="*/ 2516983 w 3898108"/>
              <a:gd name="connsiteY26" fmla="*/ 238774 h 2076667"/>
              <a:gd name="connsiteX27" fmla="*/ 2440783 w 3898108"/>
              <a:gd name="connsiteY27" fmla="*/ 162574 h 2076667"/>
              <a:gd name="connsiteX28" fmla="*/ 2440783 w 3898108"/>
              <a:gd name="connsiteY28" fmla="*/ 10174 h 2076667"/>
              <a:gd name="connsiteX0" fmla="*/ 2440783 w 3898108"/>
              <a:gd name="connsiteY0" fmla="*/ 10174 h 2076667"/>
              <a:gd name="connsiteX1" fmla="*/ 3736182 w 3898108"/>
              <a:gd name="connsiteY1" fmla="*/ 10174 h 2076667"/>
              <a:gd name="connsiteX2" fmla="*/ 3859142 w 3898108"/>
              <a:gd name="connsiteY2" fmla="*/ 41347 h 2076667"/>
              <a:gd name="connsiteX3" fmla="*/ 3888581 w 3898108"/>
              <a:gd name="connsiteY3" fmla="*/ 238774 h 2076667"/>
              <a:gd name="connsiteX4" fmla="*/ 3885119 w 3898108"/>
              <a:gd name="connsiteY4" fmla="*/ 1864951 h 2076667"/>
              <a:gd name="connsiteX5" fmla="*/ 3869533 w 3898108"/>
              <a:gd name="connsiteY5" fmla="*/ 2031206 h 2076667"/>
              <a:gd name="connsiteX6" fmla="*/ 3736182 w 3898108"/>
              <a:gd name="connsiteY6" fmla="*/ 2067574 h 2076667"/>
              <a:gd name="connsiteX7" fmla="*/ 154782 w 3898108"/>
              <a:gd name="connsiteY7" fmla="*/ 2067574 h 2076667"/>
              <a:gd name="connsiteX8" fmla="*/ 38100 w 3898108"/>
              <a:gd name="connsiteY8" fmla="*/ 2043763 h 2076667"/>
              <a:gd name="connsiteX9" fmla="*/ 2383 w 3898108"/>
              <a:gd name="connsiteY9" fmla="*/ 1915174 h 2076667"/>
              <a:gd name="connsiteX10" fmla="*/ 2383 w 3898108"/>
              <a:gd name="connsiteY10" fmla="*/ 162574 h 2076667"/>
              <a:gd name="connsiteX11" fmla="*/ 35721 w 3898108"/>
              <a:gd name="connsiteY11" fmla="*/ 41130 h 2076667"/>
              <a:gd name="connsiteX12" fmla="*/ 154782 w 3898108"/>
              <a:gd name="connsiteY12" fmla="*/ 10174 h 2076667"/>
              <a:gd name="connsiteX13" fmla="*/ 1450183 w 3898108"/>
              <a:gd name="connsiteY13" fmla="*/ 10174 h 2076667"/>
              <a:gd name="connsiteX14" fmla="*/ 1450183 w 3898108"/>
              <a:gd name="connsiteY14" fmla="*/ 162574 h 2076667"/>
              <a:gd name="connsiteX15" fmla="*/ 1373983 w 3898108"/>
              <a:gd name="connsiteY15" fmla="*/ 238774 h 2076667"/>
              <a:gd name="connsiteX16" fmla="*/ 1373983 w 3898108"/>
              <a:gd name="connsiteY16" fmla="*/ 543574 h 2076667"/>
              <a:gd name="connsiteX17" fmla="*/ 1678783 w 3898108"/>
              <a:gd name="connsiteY17" fmla="*/ 543574 h 2076667"/>
              <a:gd name="connsiteX18" fmla="*/ 1678783 w 3898108"/>
              <a:gd name="connsiteY18" fmla="*/ 238774 h 2076667"/>
              <a:gd name="connsiteX19" fmla="*/ 1602583 w 3898108"/>
              <a:gd name="connsiteY19" fmla="*/ 162574 h 2076667"/>
              <a:gd name="connsiteX20" fmla="*/ 1602583 w 3898108"/>
              <a:gd name="connsiteY20" fmla="*/ 10174 h 2076667"/>
              <a:gd name="connsiteX21" fmla="*/ 2288383 w 3898108"/>
              <a:gd name="connsiteY21" fmla="*/ 10174 h 2076667"/>
              <a:gd name="connsiteX22" fmla="*/ 2288383 w 3898108"/>
              <a:gd name="connsiteY22" fmla="*/ 162574 h 2076667"/>
              <a:gd name="connsiteX23" fmla="*/ 2212183 w 3898108"/>
              <a:gd name="connsiteY23" fmla="*/ 238774 h 2076667"/>
              <a:gd name="connsiteX24" fmla="*/ 2212183 w 3898108"/>
              <a:gd name="connsiteY24" fmla="*/ 543574 h 2076667"/>
              <a:gd name="connsiteX25" fmla="*/ 2516983 w 3898108"/>
              <a:gd name="connsiteY25" fmla="*/ 543574 h 2076667"/>
              <a:gd name="connsiteX26" fmla="*/ 2516983 w 3898108"/>
              <a:gd name="connsiteY26" fmla="*/ 238774 h 2076667"/>
              <a:gd name="connsiteX27" fmla="*/ 2440783 w 3898108"/>
              <a:gd name="connsiteY27" fmla="*/ 162574 h 2076667"/>
              <a:gd name="connsiteX28" fmla="*/ 2440783 w 3898108"/>
              <a:gd name="connsiteY28" fmla="*/ 10174 h 2076667"/>
              <a:gd name="connsiteX0" fmla="*/ 2440783 w 3898108"/>
              <a:gd name="connsiteY0" fmla="*/ 10174 h 2076667"/>
              <a:gd name="connsiteX1" fmla="*/ 3736182 w 3898108"/>
              <a:gd name="connsiteY1" fmla="*/ 10174 h 2076667"/>
              <a:gd name="connsiteX2" fmla="*/ 3859142 w 3898108"/>
              <a:gd name="connsiteY2" fmla="*/ 41347 h 2076667"/>
              <a:gd name="connsiteX3" fmla="*/ 3888581 w 3898108"/>
              <a:gd name="connsiteY3" fmla="*/ 238774 h 2076667"/>
              <a:gd name="connsiteX4" fmla="*/ 3885119 w 3898108"/>
              <a:gd name="connsiteY4" fmla="*/ 1864951 h 2076667"/>
              <a:gd name="connsiteX5" fmla="*/ 3869533 w 3898108"/>
              <a:gd name="connsiteY5" fmla="*/ 2031206 h 2076667"/>
              <a:gd name="connsiteX6" fmla="*/ 3736182 w 3898108"/>
              <a:gd name="connsiteY6" fmla="*/ 2067574 h 2076667"/>
              <a:gd name="connsiteX7" fmla="*/ 154782 w 3898108"/>
              <a:gd name="connsiteY7" fmla="*/ 2067574 h 2076667"/>
              <a:gd name="connsiteX8" fmla="*/ 38100 w 3898108"/>
              <a:gd name="connsiteY8" fmla="*/ 2043763 h 2076667"/>
              <a:gd name="connsiteX9" fmla="*/ 2383 w 3898108"/>
              <a:gd name="connsiteY9" fmla="*/ 1915174 h 2076667"/>
              <a:gd name="connsiteX10" fmla="*/ 2383 w 3898108"/>
              <a:gd name="connsiteY10" fmla="*/ 162574 h 2076667"/>
              <a:gd name="connsiteX11" fmla="*/ 35721 w 3898108"/>
              <a:gd name="connsiteY11" fmla="*/ 41130 h 2076667"/>
              <a:gd name="connsiteX12" fmla="*/ 154782 w 3898108"/>
              <a:gd name="connsiteY12" fmla="*/ 10174 h 2076667"/>
              <a:gd name="connsiteX13" fmla="*/ 1450183 w 3898108"/>
              <a:gd name="connsiteY13" fmla="*/ 10174 h 2076667"/>
              <a:gd name="connsiteX14" fmla="*/ 1450183 w 3898108"/>
              <a:gd name="connsiteY14" fmla="*/ 162574 h 2076667"/>
              <a:gd name="connsiteX15" fmla="*/ 1373983 w 3898108"/>
              <a:gd name="connsiteY15" fmla="*/ 238774 h 2076667"/>
              <a:gd name="connsiteX16" fmla="*/ 1373983 w 3898108"/>
              <a:gd name="connsiteY16" fmla="*/ 543574 h 2076667"/>
              <a:gd name="connsiteX17" fmla="*/ 1678783 w 3898108"/>
              <a:gd name="connsiteY17" fmla="*/ 543574 h 2076667"/>
              <a:gd name="connsiteX18" fmla="*/ 1678783 w 3898108"/>
              <a:gd name="connsiteY18" fmla="*/ 238774 h 2076667"/>
              <a:gd name="connsiteX19" fmla="*/ 1602583 w 3898108"/>
              <a:gd name="connsiteY19" fmla="*/ 162574 h 2076667"/>
              <a:gd name="connsiteX20" fmla="*/ 1602583 w 3898108"/>
              <a:gd name="connsiteY20" fmla="*/ 10174 h 2076667"/>
              <a:gd name="connsiteX21" fmla="*/ 2288383 w 3898108"/>
              <a:gd name="connsiteY21" fmla="*/ 10174 h 2076667"/>
              <a:gd name="connsiteX22" fmla="*/ 2288383 w 3898108"/>
              <a:gd name="connsiteY22" fmla="*/ 162574 h 2076667"/>
              <a:gd name="connsiteX23" fmla="*/ 2212183 w 3898108"/>
              <a:gd name="connsiteY23" fmla="*/ 238774 h 2076667"/>
              <a:gd name="connsiteX24" fmla="*/ 2212183 w 3898108"/>
              <a:gd name="connsiteY24" fmla="*/ 543574 h 2076667"/>
              <a:gd name="connsiteX25" fmla="*/ 2516983 w 3898108"/>
              <a:gd name="connsiteY25" fmla="*/ 543574 h 2076667"/>
              <a:gd name="connsiteX26" fmla="*/ 2516983 w 3898108"/>
              <a:gd name="connsiteY26" fmla="*/ 238774 h 2076667"/>
              <a:gd name="connsiteX27" fmla="*/ 2440783 w 3898108"/>
              <a:gd name="connsiteY27" fmla="*/ 162574 h 2076667"/>
              <a:gd name="connsiteX28" fmla="*/ 2440783 w 3898108"/>
              <a:gd name="connsiteY28" fmla="*/ 10174 h 2076667"/>
              <a:gd name="connsiteX0" fmla="*/ 2440783 w 3898108"/>
              <a:gd name="connsiteY0" fmla="*/ 10174 h 2076667"/>
              <a:gd name="connsiteX1" fmla="*/ 3736182 w 3898108"/>
              <a:gd name="connsiteY1" fmla="*/ 10174 h 2076667"/>
              <a:gd name="connsiteX2" fmla="*/ 3859142 w 3898108"/>
              <a:gd name="connsiteY2" fmla="*/ 41347 h 2076667"/>
              <a:gd name="connsiteX3" fmla="*/ 3888581 w 3898108"/>
              <a:gd name="connsiteY3" fmla="*/ 238774 h 2076667"/>
              <a:gd name="connsiteX4" fmla="*/ 3885119 w 3898108"/>
              <a:gd name="connsiteY4" fmla="*/ 1864951 h 2076667"/>
              <a:gd name="connsiteX5" fmla="*/ 3869533 w 3898108"/>
              <a:gd name="connsiteY5" fmla="*/ 2031206 h 2076667"/>
              <a:gd name="connsiteX6" fmla="*/ 3736182 w 3898108"/>
              <a:gd name="connsiteY6" fmla="*/ 2067574 h 2076667"/>
              <a:gd name="connsiteX7" fmla="*/ 154782 w 3898108"/>
              <a:gd name="connsiteY7" fmla="*/ 2067574 h 2076667"/>
              <a:gd name="connsiteX8" fmla="*/ 38100 w 3898108"/>
              <a:gd name="connsiteY8" fmla="*/ 2043763 h 2076667"/>
              <a:gd name="connsiteX9" fmla="*/ 2383 w 3898108"/>
              <a:gd name="connsiteY9" fmla="*/ 1915174 h 2076667"/>
              <a:gd name="connsiteX10" fmla="*/ 2383 w 3898108"/>
              <a:gd name="connsiteY10" fmla="*/ 162574 h 2076667"/>
              <a:gd name="connsiteX11" fmla="*/ 35721 w 3898108"/>
              <a:gd name="connsiteY11" fmla="*/ 41130 h 2076667"/>
              <a:gd name="connsiteX12" fmla="*/ 154782 w 3898108"/>
              <a:gd name="connsiteY12" fmla="*/ 10174 h 2076667"/>
              <a:gd name="connsiteX13" fmla="*/ 1450183 w 3898108"/>
              <a:gd name="connsiteY13" fmla="*/ 10174 h 2076667"/>
              <a:gd name="connsiteX14" fmla="*/ 1450183 w 3898108"/>
              <a:gd name="connsiteY14" fmla="*/ 162574 h 2076667"/>
              <a:gd name="connsiteX15" fmla="*/ 1373983 w 3898108"/>
              <a:gd name="connsiteY15" fmla="*/ 238774 h 2076667"/>
              <a:gd name="connsiteX16" fmla="*/ 1373983 w 3898108"/>
              <a:gd name="connsiteY16" fmla="*/ 543574 h 2076667"/>
              <a:gd name="connsiteX17" fmla="*/ 1678783 w 3898108"/>
              <a:gd name="connsiteY17" fmla="*/ 543574 h 2076667"/>
              <a:gd name="connsiteX18" fmla="*/ 1678783 w 3898108"/>
              <a:gd name="connsiteY18" fmla="*/ 238774 h 2076667"/>
              <a:gd name="connsiteX19" fmla="*/ 1602583 w 3898108"/>
              <a:gd name="connsiteY19" fmla="*/ 162574 h 2076667"/>
              <a:gd name="connsiteX20" fmla="*/ 1602583 w 3898108"/>
              <a:gd name="connsiteY20" fmla="*/ 10174 h 2076667"/>
              <a:gd name="connsiteX21" fmla="*/ 2288383 w 3898108"/>
              <a:gd name="connsiteY21" fmla="*/ 10174 h 2076667"/>
              <a:gd name="connsiteX22" fmla="*/ 2288383 w 3898108"/>
              <a:gd name="connsiteY22" fmla="*/ 162574 h 2076667"/>
              <a:gd name="connsiteX23" fmla="*/ 2212183 w 3898108"/>
              <a:gd name="connsiteY23" fmla="*/ 238774 h 2076667"/>
              <a:gd name="connsiteX24" fmla="*/ 2212183 w 3898108"/>
              <a:gd name="connsiteY24" fmla="*/ 543574 h 2076667"/>
              <a:gd name="connsiteX25" fmla="*/ 2516983 w 3898108"/>
              <a:gd name="connsiteY25" fmla="*/ 543574 h 2076667"/>
              <a:gd name="connsiteX26" fmla="*/ 2516983 w 3898108"/>
              <a:gd name="connsiteY26" fmla="*/ 238774 h 2076667"/>
              <a:gd name="connsiteX27" fmla="*/ 2440783 w 3898108"/>
              <a:gd name="connsiteY27" fmla="*/ 162574 h 2076667"/>
              <a:gd name="connsiteX28" fmla="*/ 2440783 w 3898108"/>
              <a:gd name="connsiteY28" fmla="*/ 10174 h 2076667"/>
              <a:gd name="connsiteX0" fmla="*/ 2440783 w 3898108"/>
              <a:gd name="connsiteY0" fmla="*/ 5411 h 2071904"/>
              <a:gd name="connsiteX1" fmla="*/ 3736182 w 3898108"/>
              <a:gd name="connsiteY1" fmla="*/ 5411 h 2071904"/>
              <a:gd name="connsiteX2" fmla="*/ 3859142 w 3898108"/>
              <a:gd name="connsiteY2" fmla="*/ 36584 h 2071904"/>
              <a:gd name="connsiteX3" fmla="*/ 3888581 w 3898108"/>
              <a:gd name="connsiteY3" fmla="*/ 234011 h 2071904"/>
              <a:gd name="connsiteX4" fmla="*/ 3885119 w 3898108"/>
              <a:gd name="connsiteY4" fmla="*/ 1860188 h 2071904"/>
              <a:gd name="connsiteX5" fmla="*/ 3869533 w 3898108"/>
              <a:gd name="connsiteY5" fmla="*/ 2026443 h 2071904"/>
              <a:gd name="connsiteX6" fmla="*/ 3736182 w 3898108"/>
              <a:gd name="connsiteY6" fmla="*/ 2062811 h 2071904"/>
              <a:gd name="connsiteX7" fmla="*/ 154782 w 3898108"/>
              <a:gd name="connsiteY7" fmla="*/ 2062811 h 2071904"/>
              <a:gd name="connsiteX8" fmla="*/ 38100 w 3898108"/>
              <a:gd name="connsiteY8" fmla="*/ 2039000 h 2071904"/>
              <a:gd name="connsiteX9" fmla="*/ 2383 w 3898108"/>
              <a:gd name="connsiteY9" fmla="*/ 1910411 h 2071904"/>
              <a:gd name="connsiteX10" fmla="*/ 2383 w 3898108"/>
              <a:gd name="connsiteY10" fmla="*/ 157811 h 2071904"/>
              <a:gd name="connsiteX11" fmla="*/ 35721 w 3898108"/>
              <a:gd name="connsiteY11" fmla="*/ 36367 h 2071904"/>
              <a:gd name="connsiteX12" fmla="*/ 154782 w 3898108"/>
              <a:gd name="connsiteY12" fmla="*/ 5411 h 2071904"/>
              <a:gd name="connsiteX13" fmla="*/ 1450183 w 3898108"/>
              <a:gd name="connsiteY13" fmla="*/ 5411 h 2071904"/>
              <a:gd name="connsiteX14" fmla="*/ 1450183 w 3898108"/>
              <a:gd name="connsiteY14" fmla="*/ 157811 h 2071904"/>
              <a:gd name="connsiteX15" fmla="*/ 1373983 w 3898108"/>
              <a:gd name="connsiteY15" fmla="*/ 234011 h 2071904"/>
              <a:gd name="connsiteX16" fmla="*/ 1373983 w 3898108"/>
              <a:gd name="connsiteY16" fmla="*/ 538811 h 2071904"/>
              <a:gd name="connsiteX17" fmla="*/ 1678783 w 3898108"/>
              <a:gd name="connsiteY17" fmla="*/ 538811 h 2071904"/>
              <a:gd name="connsiteX18" fmla="*/ 1678783 w 3898108"/>
              <a:gd name="connsiteY18" fmla="*/ 234011 h 2071904"/>
              <a:gd name="connsiteX19" fmla="*/ 1602583 w 3898108"/>
              <a:gd name="connsiteY19" fmla="*/ 157811 h 2071904"/>
              <a:gd name="connsiteX20" fmla="*/ 1602583 w 3898108"/>
              <a:gd name="connsiteY20" fmla="*/ 5411 h 2071904"/>
              <a:gd name="connsiteX21" fmla="*/ 2288383 w 3898108"/>
              <a:gd name="connsiteY21" fmla="*/ 5411 h 2071904"/>
              <a:gd name="connsiteX22" fmla="*/ 2288383 w 3898108"/>
              <a:gd name="connsiteY22" fmla="*/ 157811 h 2071904"/>
              <a:gd name="connsiteX23" fmla="*/ 2212183 w 3898108"/>
              <a:gd name="connsiteY23" fmla="*/ 234011 h 2071904"/>
              <a:gd name="connsiteX24" fmla="*/ 2212183 w 3898108"/>
              <a:gd name="connsiteY24" fmla="*/ 538811 h 2071904"/>
              <a:gd name="connsiteX25" fmla="*/ 2516983 w 3898108"/>
              <a:gd name="connsiteY25" fmla="*/ 538811 h 2071904"/>
              <a:gd name="connsiteX26" fmla="*/ 2516983 w 3898108"/>
              <a:gd name="connsiteY26" fmla="*/ 234011 h 2071904"/>
              <a:gd name="connsiteX27" fmla="*/ 2440783 w 3898108"/>
              <a:gd name="connsiteY27" fmla="*/ 157811 h 2071904"/>
              <a:gd name="connsiteX28" fmla="*/ 2440783 w 3898108"/>
              <a:gd name="connsiteY28" fmla="*/ 5411 h 2071904"/>
              <a:gd name="connsiteX0" fmla="*/ 2440783 w 3898108"/>
              <a:gd name="connsiteY0" fmla="*/ 1515 h 2068008"/>
              <a:gd name="connsiteX1" fmla="*/ 3736182 w 3898108"/>
              <a:gd name="connsiteY1" fmla="*/ 1515 h 2068008"/>
              <a:gd name="connsiteX2" fmla="*/ 3859142 w 3898108"/>
              <a:gd name="connsiteY2" fmla="*/ 32688 h 2068008"/>
              <a:gd name="connsiteX3" fmla="*/ 3888581 w 3898108"/>
              <a:gd name="connsiteY3" fmla="*/ 230115 h 2068008"/>
              <a:gd name="connsiteX4" fmla="*/ 3885119 w 3898108"/>
              <a:gd name="connsiteY4" fmla="*/ 1856292 h 2068008"/>
              <a:gd name="connsiteX5" fmla="*/ 3869533 w 3898108"/>
              <a:gd name="connsiteY5" fmla="*/ 2022547 h 2068008"/>
              <a:gd name="connsiteX6" fmla="*/ 3736182 w 3898108"/>
              <a:gd name="connsiteY6" fmla="*/ 2058915 h 2068008"/>
              <a:gd name="connsiteX7" fmla="*/ 154782 w 3898108"/>
              <a:gd name="connsiteY7" fmla="*/ 2058915 h 2068008"/>
              <a:gd name="connsiteX8" fmla="*/ 38100 w 3898108"/>
              <a:gd name="connsiteY8" fmla="*/ 2035104 h 2068008"/>
              <a:gd name="connsiteX9" fmla="*/ 2383 w 3898108"/>
              <a:gd name="connsiteY9" fmla="*/ 1906515 h 2068008"/>
              <a:gd name="connsiteX10" fmla="*/ 2383 w 3898108"/>
              <a:gd name="connsiteY10" fmla="*/ 153915 h 2068008"/>
              <a:gd name="connsiteX11" fmla="*/ 35721 w 3898108"/>
              <a:gd name="connsiteY11" fmla="*/ 32471 h 2068008"/>
              <a:gd name="connsiteX12" fmla="*/ 154782 w 3898108"/>
              <a:gd name="connsiteY12" fmla="*/ 1515 h 2068008"/>
              <a:gd name="connsiteX13" fmla="*/ 1450183 w 3898108"/>
              <a:gd name="connsiteY13" fmla="*/ 1515 h 2068008"/>
              <a:gd name="connsiteX14" fmla="*/ 1450183 w 3898108"/>
              <a:gd name="connsiteY14" fmla="*/ 153915 h 2068008"/>
              <a:gd name="connsiteX15" fmla="*/ 1373983 w 3898108"/>
              <a:gd name="connsiteY15" fmla="*/ 230115 h 2068008"/>
              <a:gd name="connsiteX16" fmla="*/ 1373983 w 3898108"/>
              <a:gd name="connsiteY16" fmla="*/ 534915 h 2068008"/>
              <a:gd name="connsiteX17" fmla="*/ 1678783 w 3898108"/>
              <a:gd name="connsiteY17" fmla="*/ 534915 h 2068008"/>
              <a:gd name="connsiteX18" fmla="*/ 1678783 w 3898108"/>
              <a:gd name="connsiteY18" fmla="*/ 230115 h 2068008"/>
              <a:gd name="connsiteX19" fmla="*/ 1602583 w 3898108"/>
              <a:gd name="connsiteY19" fmla="*/ 153915 h 2068008"/>
              <a:gd name="connsiteX20" fmla="*/ 1602583 w 3898108"/>
              <a:gd name="connsiteY20" fmla="*/ 1515 h 2068008"/>
              <a:gd name="connsiteX21" fmla="*/ 2288383 w 3898108"/>
              <a:gd name="connsiteY21" fmla="*/ 1515 h 2068008"/>
              <a:gd name="connsiteX22" fmla="*/ 2288383 w 3898108"/>
              <a:gd name="connsiteY22" fmla="*/ 153915 h 2068008"/>
              <a:gd name="connsiteX23" fmla="*/ 2212183 w 3898108"/>
              <a:gd name="connsiteY23" fmla="*/ 230115 h 2068008"/>
              <a:gd name="connsiteX24" fmla="*/ 2212183 w 3898108"/>
              <a:gd name="connsiteY24" fmla="*/ 534915 h 2068008"/>
              <a:gd name="connsiteX25" fmla="*/ 2516983 w 3898108"/>
              <a:gd name="connsiteY25" fmla="*/ 534915 h 2068008"/>
              <a:gd name="connsiteX26" fmla="*/ 2516983 w 3898108"/>
              <a:gd name="connsiteY26" fmla="*/ 230115 h 2068008"/>
              <a:gd name="connsiteX27" fmla="*/ 2440783 w 3898108"/>
              <a:gd name="connsiteY27" fmla="*/ 153915 h 2068008"/>
              <a:gd name="connsiteX28" fmla="*/ 2440783 w 3898108"/>
              <a:gd name="connsiteY28" fmla="*/ 1515 h 2068008"/>
              <a:gd name="connsiteX0" fmla="*/ 2440783 w 3891397"/>
              <a:gd name="connsiteY0" fmla="*/ 1515 h 2068008"/>
              <a:gd name="connsiteX1" fmla="*/ 3736182 w 3891397"/>
              <a:gd name="connsiteY1" fmla="*/ 1515 h 2068008"/>
              <a:gd name="connsiteX2" fmla="*/ 3859142 w 3891397"/>
              <a:gd name="connsiteY2" fmla="*/ 32688 h 2068008"/>
              <a:gd name="connsiteX3" fmla="*/ 3888581 w 3891397"/>
              <a:gd name="connsiteY3" fmla="*/ 230115 h 2068008"/>
              <a:gd name="connsiteX4" fmla="*/ 3885119 w 3891397"/>
              <a:gd name="connsiteY4" fmla="*/ 1856292 h 2068008"/>
              <a:gd name="connsiteX5" fmla="*/ 3869533 w 3891397"/>
              <a:gd name="connsiteY5" fmla="*/ 2022547 h 2068008"/>
              <a:gd name="connsiteX6" fmla="*/ 3736182 w 3891397"/>
              <a:gd name="connsiteY6" fmla="*/ 2058915 h 2068008"/>
              <a:gd name="connsiteX7" fmla="*/ 154782 w 3891397"/>
              <a:gd name="connsiteY7" fmla="*/ 2058915 h 2068008"/>
              <a:gd name="connsiteX8" fmla="*/ 38100 w 3891397"/>
              <a:gd name="connsiteY8" fmla="*/ 2035104 h 2068008"/>
              <a:gd name="connsiteX9" fmla="*/ 2383 w 3891397"/>
              <a:gd name="connsiteY9" fmla="*/ 1906515 h 2068008"/>
              <a:gd name="connsiteX10" fmla="*/ 2383 w 3891397"/>
              <a:gd name="connsiteY10" fmla="*/ 153915 h 2068008"/>
              <a:gd name="connsiteX11" fmla="*/ 35721 w 3891397"/>
              <a:gd name="connsiteY11" fmla="*/ 32471 h 2068008"/>
              <a:gd name="connsiteX12" fmla="*/ 154782 w 3891397"/>
              <a:gd name="connsiteY12" fmla="*/ 1515 h 2068008"/>
              <a:gd name="connsiteX13" fmla="*/ 1450183 w 3891397"/>
              <a:gd name="connsiteY13" fmla="*/ 1515 h 2068008"/>
              <a:gd name="connsiteX14" fmla="*/ 1450183 w 3891397"/>
              <a:gd name="connsiteY14" fmla="*/ 153915 h 2068008"/>
              <a:gd name="connsiteX15" fmla="*/ 1373983 w 3891397"/>
              <a:gd name="connsiteY15" fmla="*/ 230115 h 2068008"/>
              <a:gd name="connsiteX16" fmla="*/ 1373983 w 3891397"/>
              <a:gd name="connsiteY16" fmla="*/ 534915 h 2068008"/>
              <a:gd name="connsiteX17" fmla="*/ 1678783 w 3891397"/>
              <a:gd name="connsiteY17" fmla="*/ 534915 h 2068008"/>
              <a:gd name="connsiteX18" fmla="*/ 1678783 w 3891397"/>
              <a:gd name="connsiteY18" fmla="*/ 230115 h 2068008"/>
              <a:gd name="connsiteX19" fmla="*/ 1602583 w 3891397"/>
              <a:gd name="connsiteY19" fmla="*/ 153915 h 2068008"/>
              <a:gd name="connsiteX20" fmla="*/ 1602583 w 3891397"/>
              <a:gd name="connsiteY20" fmla="*/ 1515 h 2068008"/>
              <a:gd name="connsiteX21" fmla="*/ 2288383 w 3891397"/>
              <a:gd name="connsiteY21" fmla="*/ 1515 h 2068008"/>
              <a:gd name="connsiteX22" fmla="*/ 2288383 w 3891397"/>
              <a:gd name="connsiteY22" fmla="*/ 153915 h 2068008"/>
              <a:gd name="connsiteX23" fmla="*/ 2212183 w 3891397"/>
              <a:gd name="connsiteY23" fmla="*/ 230115 h 2068008"/>
              <a:gd name="connsiteX24" fmla="*/ 2212183 w 3891397"/>
              <a:gd name="connsiteY24" fmla="*/ 534915 h 2068008"/>
              <a:gd name="connsiteX25" fmla="*/ 2516983 w 3891397"/>
              <a:gd name="connsiteY25" fmla="*/ 534915 h 2068008"/>
              <a:gd name="connsiteX26" fmla="*/ 2516983 w 3891397"/>
              <a:gd name="connsiteY26" fmla="*/ 230115 h 2068008"/>
              <a:gd name="connsiteX27" fmla="*/ 2440783 w 3891397"/>
              <a:gd name="connsiteY27" fmla="*/ 153915 h 2068008"/>
              <a:gd name="connsiteX28" fmla="*/ 2440783 w 3891397"/>
              <a:gd name="connsiteY28" fmla="*/ 1515 h 2068008"/>
              <a:gd name="connsiteX0" fmla="*/ 2440783 w 3891397"/>
              <a:gd name="connsiteY0" fmla="*/ 1515 h 2068008"/>
              <a:gd name="connsiteX1" fmla="*/ 3736182 w 3891397"/>
              <a:gd name="connsiteY1" fmla="*/ 1515 h 2068008"/>
              <a:gd name="connsiteX2" fmla="*/ 3859142 w 3891397"/>
              <a:gd name="connsiteY2" fmla="*/ 32688 h 2068008"/>
              <a:gd name="connsiteX3" fmla="*/ 3888581 w 3891397"/>
              <a:gd name="connsiteY3" fmla="*/ 230115 h 2068008"/>
              <a:gd name="connsiteX4" fmla="*/ 3888582 w 3891397"/>
              <a:gd name="connsiteY4" fmla="*/ 1906514 h 2068008"/>
              <a:gd name="connsiteX5" fmla="*/ 3869533 w 3891397"/>
              <a:gd name="connsiteY5" fmla="*/ 2022547 h 2068008"/>
              <a:gd name="connsiteX6" fmla="*/ 3736182 w 3891397"/>
              <a:gd name="connsiteY6" fmla="*/ 2058915 h 2068008"/>
              <a:gd name="connsiteX7" fmla="*/ 154782 w 3891397"/>
              <a:gd name="connsiteY7" fmla="*/ 2058915 h 2068008"/>
              <a:gd name="connsiteX8" fmla="*/ 38100 w 3891397"/>
              <a:gd name="connsiteY8" fmla="*/ 2035104 h 2068008"/>
              <a:gd name="connsiteX9" fmla="*/ 2383 w 3891397"/>
              <a:gd name="connsiteY9" fmla="*/ 1906515 h 2068008"/>
              <a:gd name="connsiteX10" fmla="*/ 2383 w 3891397"/>
              <a:gd name="connsiteY10" fmla="*/ 153915 h 2068008"/>
              <a:gd name="connsiteX11" fmla="*/ 35721 w 3891397"/>
              <a:gd name="connsiteY11" fmla="*/ 32471 h 2068008"/>
              <a:gd name="connsiteX12" fmla="*/ 154782 w 3891397"/>
              <a:gd name="connsiteY12" fmla="*/ 1515 h 2068008"/>
              <a:gd name="connsiteX13" fmla="*/ 1450183 w 3891397"/>
              <a:gd name="connsiteY13" fmla="*/ 1515 h 2068008"/>
              <a:gd name="connsiteX14" fmla="*/ 1450183 w 3891397"/>
              <a:gd name="connsiteY14" fmla="*/ 153915 h 2068008"/>
              <a:gd name="connsiteX15" fmla="*/ 1373983 w 3891397"/>
              <a:gd name="connsiteY15" fmla="*/ 230115 h 2068008"/>
              <a:gd name="connsiteX16" fmla="*/ 1373983 w 3891397"/>
              <a:gd name="connsiteY16" fmla="*/ 534915 h 2068008"/>
              <a:gd name="connsiteX17" fmla="*/ 1678783 w 3891397"/>
              <a:gd name="connsiteY17" fmla="*/ 534915 h 2068008"/>
              <a:gd name="connsiteX18" fmla="*/ 1678783 w 3891397"/>
              <a:gd name="connsiteY18" fmla="*/ 230115 h 2068008"/>
              <a:gd name="connsiteX19" fmla="*/ 1602583 w 3891397"/>
              <a:gd name="connsiteY19" fmla="*/ 153915 h 2068008"/>
              <a:gd name="connsiteX20" fmla="*/ 1602583 w 3891397"/>
              <a:gd name="connsiteY20" fmla="*/ 1515 h 2068008"/>
              <a:gd name="connsiteX21" fmla="*/ 2288383 w 3891397"/>
              <a:gd name="connsiteY21" fmla="*/ 1515 h 2068008"/>
              <a:gd name="connsiteX22" fmla="*/ 2288383 w 3891397"/>
              <a:gd name="connsiteY22" fmla="*/ 153915 h 2068008"/>
              <a:gd name="connsiteX23" fmla="*/ 2212183 w 3891397"/>
              <a:gd name="connsiteY23" fmla="*/ 230115 h 2068008"/>
              <a:gd name="connsiteX24" fmla="*/ 2212183 w 3891397"/>
              <a:gd name="connsiteY24" fmla="*/ 534915 h 2068008"/>
              <a:gd name="connsiteX25" fmla="*/ 2516983 w 3891397"/>
              <a:gd name="connsiteY25" fmla="*/ 534915 h 2068008"/>
              <a:gd name="connsiteX26" fmla="*/ 2516983 w 3891397"/>
              <a:gd name="connsiteY26" fmla="*/ 230115 h 2068008"/>
              <a:gd name="connsiteX27" fmla="*/ 2440783 w 3891397"/>
              <a:gd name="connsiteY27" fmla="*/ 153915 h 2068008"/>
              <a:gd name="connsiteX28" fmla="*/ 2440783 w 3891397"/>
              <a:gd name="connsiteY28" fmla="*/ 1515 h 2068008"/>
              <a:gd name="connsiteX0" fmla="*/ 2440783 w 3888583"/>
              <a:gd name="connsiteY0" fmla="*/ 1515 h 2068008"/>
              <a:gd name="connsiteX1" fmla="*/ 3736182 w 3888583"/>
              <a:gd name="connsiteY1" fmla="*/ 1515 h 2068008"/>
              <a:gd name="connsiteX2" fmla="*/ 3859142 w 3888583"/>
              <a:gd name="connsiteY2" fmla="*/ 32688 h 2068008"/>
              <a:gd name="connsiteX3" fmla="*/ 3888581 w 3888583"/>
              <a:gd name="connsiteY3" fmla="*/ 230115 h 2068008"/>
              <a:gd name="connsiteX4" fmla="*/ 3888582 w 3888583"/>
              <a:gd name="connsiteY4" fmla="*/ 1906514 h 2068008"/>
              <a:gd name="connsiteX5" fmla="*/ 3862389 w 3888583"/>
              <a:gd name="connsiteY5" fmla="*/ 2022547 h 2068008"/>
              <a:gd name="connsiteX6" fmla="*/ 3736182 w 3888583"/>
              <a:gd name="connsiteY6" fmla="*/ 2058915 h 2068008"/>
              <a:gd name="connsiteX7" fmla="*/ 154782 w 3888583"/>
              <a:gd name="connsiteY7" fmla="*/ 2058915 h 2068008"/>
              <a:gd name="connsiteX8" fmla="*/ 38100 w 3888583"/>
              <a:gd name="connsiteY8" fmla="*/ 2035104 h 2068008"/>
              <a:gd name="connsiteX9" fmla="*/ 2383 w 3888583"/>
              <a:gd name="connsiteY9" fmla="*/ 1906515 h 2068008"/>
              <a:gd name="connsiteX10" fmla="*/ 2383 w 3888583"/>
              <a:gd name="connsiteY10" fmla="*/ 153915 h 2068008"/>
              <a:gd name="connsiteX11" fmla="*/ 35721 w 3888583"/>
              <a:gd name="connsiteY11" fmla="*/ 32471 h 2068008"/>
              <a:gd name="connsiteX12" fmla="*/ 154782 w 3888583"/>
              <a:gd name="connsiteY12" fmla="*/ 1515 h 2068008"/>
              <a:gd name="connsiteX13" fmla="*/ 1450183 w 3888583"/>
              <a:gd name="connsiteY13" fmla="*/ 1515 h 2068008"/>
              <a:gd name="connsiteX14" fmla="*/ 1450183 w 3888583"/>
              <a:gd name="connsiteY14" fmla="*/ 153915 h 2068008"/>
              <a:gd name="connsiteX15" fmla="*/ 1373983 w 3888583"/>
              <a:gd name="connsiteY15" fmla="*/ 230115 h 2068008"/>
              <a:gd name="connsiteX16" fmla="*/ 1373983 w 3888583"/>
              <a:gd name="connsiteY16" fmla="*/ 534915 h 2068008"/>
              <a:gd name="connsiteX17" fmla="*/ 1678783 w 3888583"/>
              <a:gd name="connsiteY17" fmla="*/ 534915 h 2068008"/>
              <a:gd name="connsiteX18" fmla="*/ 1678783 w 3888583"/>
              <a:gd name="connsiteY18" fmla="*/ 230115 h 2068008"/>
              <a:gd name="connsiteX19" fmla="*/ 1602583 w 3888583"/>
              <a:gd name="connsiteY19" fmla="*/ 153915 h 2068008"/>
              <a:gd name="connsiteX20" fmla="*/ 1602583 w 3888583"/>
              <a:gd name="connsiteY20" fmla="*/ 1515 h 2068008"/>
              <a:gd name="connsiteX21" fmla="*/ 2288383 w 3888583"/>
              <a:gd name="connsiteY21" fmla="*/ 1515 h 2068008"/>
              <a:gd name="connsiteX22" fmla="*/ 2288383 w 3888583"/>
              <a:gd name="connsiteY22" fmla="*/ 153915 h 2068008"/>
              <a:gd name="connsiteX23" fmla="*/ 2212183 w 3888583"/>
              <a:gd name="connsiteY23" fmla="*/ 230115 h 2068008"/>
              <a:gd name="connsiteX24" fmla="*/ 2212183 w 3888583"/>
              <a:gd name="connsiteY24" fmla="*/ 534915 h 2068008"/>
              <a:gd name="connsiteX25" fmla="*/ 2516983 w 3888583"/>
              <a:gd name="connsiteY25" fmla="*/ 534915 h 2068008"/>
              <a:gd name="connsiteX26" fmla="*/ 2516983 w 3888583"/>
              <a:gd name="connsiteY26" fmla="*/ 230115 h 2068008"/>
              <a:gd name="connsiteX27" fmla="*/ 2440783 w 3888583"/>
              <a:gd name="connsiteY27" fmla="*/ 153915 h 2068008"/>
              <a:gd name="connsiteX28" fmla="*/ 2440783 w 3888583"/>
              <a:gd name="connsiteY28" fmla="*/ 1515 h 2068008"/>
              <a:gd name="connsiteX0" fmla="*/ 2440783 w 3898540"/>
              <a:gd name="connsiteY0" fmla="*/ 1515 h 2068008"/>
              <a:gd name="connsiteX1" fmla="*/ 3736182 w 3898540"/>
              <a:gd name="connsiteY1" fmla="*/ 1515 h 2068008"/>
              <a:gd name="connsiteX2" fmla="*/ 3859142 w 3898540"/>
              <a:gd name="connsiteY2" fmla="*/ 32688 h 2068008"/>
              <a:gd name="connsiteX3" fmla="*/ 3888581 w 3898540"/>
              <a:gd name="connsiteY3" fmla="*/ 230115 h 2068008"/>
              <a:gd name="connsiteX4" fmla="*/ 3888582 w 3898540"/>
              <a:gd name="connsiteY4" fmla="*/ 1906514 h 2068008"/>
              <a:gd name="connsiteX5" fmla="*/ 3862389 w 3898540"/>
              <a:gd name="connsiteY5" fmla="*/ 2022547 h 2068008"/>
              <a:gd name="connsiteX6" fmla="*/ 3736182 w 3898540"/>
              <a:gd name="connsiteY6" fmla="*/ 2058915 h 2068008"/>
              <a:gd name="connsiteX7" fmla="*/ 154782 w 3898540"/>
              <a:gd name="connsiteY7" fmla="*/ 2058915 h 2068008"/>
              <a:gd name="connsiteX8" fmla="*/ 38100 w 3898540"/>
              <a:gd name="connsiteY8" fmla="*/ 2035104 h 2068008"/>
              <a:gd name="connsiteX9" fmla="*/ 2383 w 3898540"/>
              <a:gd name="connsiteY9" fmla="*/ 1906515 h 2068008"/>
              <a:gd name="connsiteX10" fmla="*/ 2383 w 3898540"/>
              <a:gd name="connsiteY10" fmla="*/ 153915 h 2068008"/>
              <a:gd name="connsiteX11" fmla="*/ 35721 w 3898540"/>
              <a:gd name="connsiteY11" fmla="*/ 32471 h 2068008"/>
              <a:gd name="connsiteX12" fmla="*/ 154782 w 3898540"/>
              <a:gd name="connsiteY12" fmla="*/ 1515 h 2068008"/>
              <a:gd name="connsiteX13" fmla="*/ 1450183 w 3898540"/>
              <a:gd name="connsiteY13" fmla="*/ 1515 h 2068008"/>
              <a:gd name="connsiteX14" fmla="*/ 1450183 w 3898540"/>
              <a:gd name="connsiteY14" fmla="*/ 153915 h 2068008"/>
              <a:gd name="connsiteX15" fmla="*/ 1373983 w 3898540"/>
              <a:gd name="connsiteY15" fmla="*/ 230115 h 2068008"/>
              <a:gd name="connsiteX16" fmla="*/ 1373983 w 3898540"/>
              <a:gd name="connsiteY16" fmla="*/ 534915 h 2068008"/>
              <a:gd name="connsiteX17" fmla="*/ 1678783 w 3898540"/>
              <a:gd name="connsiteY17" fmla="*/ 534915 h 2068008"/>
              <a:gd name="connsiteX18" fmla="*/ 1678783 w 3898540"/>
              <a:gd name="connsiteY18" fmla="*/ 230115 h 2068008"/>
              <a:gd name="connsiteX19" fmla="*/ 1602583 w 3898540"/>
              <a:gd name="connsiteY19" fmla="*/ 153915 h 2068008"/>
              <a:gd name="connsiteX20" fmla="*/ 1602583 w 3898540"/>
              <a:gd name="connsiteY20" fmla="*/ 1515 h 2068008"/>
              <a:gd name="connsiteX21" fmla="*/ 2288383 w 3898540"/>
              <a:gd name="connsiteY21" fmla="*/ 1515 h 2068008"/>
              <a:gd name="connsiteX22" fmla="*/ 2288383 w 3898540"/>
              <a:gd name="connsiteY22" fmla="*/ 153915 h 2068008"/>
              <a:gd name="connsiteX23" fmla="*/ 2212183 w 3898540"/>
              <a:gd name="connsiteY23" fmla="*/ 230115 h 2068008"/>
              <a:gd name="connsiteX24" fmla="*/ 2212183 w 3898540"/>
              <a:gd name="connsiteY24" fmla="*/ 534915 h 2068008"/>
              <a:gd name="connsiteX25" fmla="*/ 2516983 w 3898540"/>
              <a:gd name="connsiteY25" fmla="*/ 534915 h 2068008"/>
              <a:gd name="connsiteX26" fmla="*/ 2516983 w 3898540"/>
              <a:gd name="connsiteY26" fmla="*/ 230115 h 2068008"/>
              <a:gd name="connsiteX27" fmla="*/ 2440783 w 3898540"/>
              <a:gd name="connsiteY27" fmla="*/ 153915 h 2068008"/>
              <a:gd name="connsiteX28" fmla="*/ 2440783 w 3898540"/>
              <a:gd name="connsiteY28" fmla="*/ 1515 h 2068008"/>
              <a:gd name="connsiteX0" fmla="*/ 2440783 w 3898540"/>
              <a:gd name="connsiteY0" fmla="*/ 1515 h 2059564"/>
              <a:gd name="connsiteX1" fmla="*/ 3736182 w 3898540"/>
              <a:gd name="connsiteY1" fmla="*/ 1515 h 2059564"/>
              <a:gd name="connsiteX2" fmla="*/ 3859142 w 3898540"/>
              <a:gd name="connsiteY2" fmla="*/ 32688 h 2059564"/>
              <a:gd name="connsiteX3" fmla="*/ 3888581 w 3898540"/>
              <a:gd name="connsiteY3" fmla="*/ 230115 h 2059564"/>
              <a:gd name="connsiteX4" fmla="*/ 3888582 w 3898540"/>
              <a:gd name="connsiteY4" fmla="*/ 1906514 h 2059564"/>
              <a:gd name="connsiteX5" fmla="*/ 3862389 w 3898540"/>
              <a:gd name="connsiteY5" fmla="*/ 2022547 h 2059564"/>
              <a:gd name="connsiteX6" fmla="*/ 3736182 w 3898540"/>
              <a:gd name="connsiteY6" fmla="*/ 2058915 h 2059564"/>
              <a:gd name="connsiteX7" fmla="*/ 154782 w 3898540"/>
              <a:gd name="connsiteY7" fmla="*/ 2058915 h 2059564"/>
              <a:gd name="connsiteX8" fmla="*/ 38100 w 3898540"/>
              <a:gd name="connsiteY8" fmla="*/ 2035104 h 2059564"/>
              <a:gd name="connsiteX9" fmla="*/ 2383 w 3898540"/>
              <a:gd name="connsiteY9" fmla="*/ 1906515 h 2059564"/>
              <a:gd name="connsiteX10" fmla="*/ 2383 w 3898540"/>
              <a:gd name="connsiteY10" fmla="*/ 153915 h 2059564"/>
              <a:gd name="connsiteX11" fmla="*/ 35721 w 3898540"/>
              <a:gd name="connsiteY11" fmla="*/ 32471 h 2059564"/>
              <a:gd name="connsiteX12" fmla="*/ 154782 w 3898540"/>
              <a:gd name="connsiteY12" fmla="*/ 1515 h 2059564"/>
              <a:gd name="connsiteX13" fmla="*/ 1450183 w 3898540"/>
              <a:gd name="connsiteY13" fmla="*/ 1515 h 2059564"/>
              <a:gd name="connsiteX14" fmla="*/ 1450183 w 3898540"/>
              <a:gd name="connsiteY14" fmla="*/ 153915 h 2059564"/>
              <a:gd name="connsiteX15" fmla="*/ 1373983 w 3898540"/>
              <a:gd name="connsiteY15" fmla="*/ 230115 h 2059564"/>
              <a:gd name="connsiteX16" fmla="*/ 1373983 w 3898540"/>
              <a:gd name="connsiteY16" fmla="*/ 534915 h 2059564"/>
              <a:gd name="connsiteX17" fmla="*/ 1678783 w 3898540"/>
              <a:gd name="connsiteY17" fmla="*/ 534915 h 2059564"/>
              <a:gd name="connsiteX18" fmla="*/ 1678783 w 3898540"/>
              <a:gd name="connsiteY18" fmla="*/ 230115 h 2059564"/>
              <a:gd name="connsiteX19" fmla="*/ 1602583 w 3898540"/>
              <a:gd name="connsiteY19" fmla="*/ 153915 h 2059564"/>
              <a:gd name="connsiteX20" fmla="*/ 1602583 w 3898540"/>
              <a:gd name="connsiteY20" fmla="*/ 1515 h 2059564"/>
              <a:gd name="connsiteX21" fmla="*/ 2288383 w 3898540"/>
              <a:gd name="connsiteY21" fmla="*/ 1515 h 2059564"/>
              <a:gd name="connsiteX22" fmla="*/ 2288383 w 3898540"/>
              <a:gd name="connsiteY22" fmla="*/ 153915 h 2059564"/>
              <a:gd name="connsiteX23" fmla="*/ 2212183 w 3898540"/>
              <a:gd name="connsiteY23" fmla="*/ 230115 h 2059564"/>
              <a:gd name="connsiteX24" fmla="*/ 2212183 w 3898540"/>
              <a:gd name="connsiteY24" fmla="*/ 534915 h 2059564"/>
              <a:gd name="connsiteX25" fmla="*/ 2516983 w 3898540"/>
              <a:gd name="connsiteY25" fmla="*/ 534915 h 2059564"/>
              <a:gd name="connsiteX26" fmla="*/ 2516983 w 3898540"/>
              <a:gd name="connsiteY26" fmla="*/ 230115 h 2059564"/>
              <a:gd name="connsiteX27" fmla="*/ 2440783 w 3898540"/>
              <a:gd name="connsiteY27" fmla="*/ 153915 h 2059564"/>
              <a:gd name="connsiteX28" fmla="*/ 2440783 w 3898540"/>
              <a:gd name="connsiteY28" fmla="*/ 1515 h 2059564"/>
              <a:gd name="connsiteX0" fmla="*/ 2440783 w 3898540"/>
              <a:gd name="connsiteY0" fmla="*/ 1515 h 2059564"/>
              <a:gd name="connsiteX1" fmla="*/ 3736182 w 3898540"/>
              <a:gd name="connsiteY1" fmla="*/ 1515 h 2059564"/>
              <a:gd name="connsiteX2" fmla="*/ 3859142 w 3898540"/>
              <a:gd name="connsiteY2" fmla="*/ 32688 h 2059564"/>
              <a:gd name="connsiteX3" fmla="*/ 3888581 w 3898540"/>
              <a:gd name="connsiteY3" fmla="*/ 230115 h 2059564"/>
              <a:gd name="connsiteX4" fmla="*/ 3888582 w 3898540"/>
              <a:gd name="connsiteY4" fmla="*/ 1906514 h 2059564"/>
              <a:gd name="connsiteX5" fmla="*/ 3862389 w 3898540"/>
              <a:gd name="connsiteY5" fmla="*/ 2022547 h 2059564"/>
              <a:gd name="connsiteX6" fmla="*/ 3736182 w 3898540"/>
              <a:gd name="connsiteY6" fmla="*/ 2058915 h 2059564"/>
              <a:gd name="connsiteX7" fmla="*/ 154782 w 3898540"/>
              <a:gd name="connsiteY7" fmla="*/ 2058915 h 2059564"/>
              <a:gd name="connsiteX8" fmla="*/ 38100 w 3898540"/>
              <a:gd name="connsiteY8" fmla="*/ 2035104 h 2059564"/>
              <a:gd name="connsiteX9" fmla="*/ 2383 w 3898540"/>
              <a:gd name="connsiteY9" fmla="*/ 1906515 h 2059564"/>
              <a:gd name="connsiteX10" fmla="*/ 2383 w 3898540"/>
              <a:gd name="connsiteY10" fmla="*/ 153915 h 2059564"/>
              <a:gd name="connsiteX11" fmla="*/ 35721 w 3898540"/>
              <a:gd name="connsiteY11" fmla="*/ 32471 h 2059564"/>
              <a:gd name="connsiteX12" fmla="*/ 154782 w 3898540"/>
              <a:gd name="connsiteY12" fmla="*/ 1515 h 2059564"/>
              <a:gd name="connsiteX13" fmla="*/ 1450183 w 3898540"/>
              <a:gd name="connsiteY13" fmla="*/ 1515 h 2059564"/>
              <a:gd name="connsiteX14" fmla="*/ 1450183 w 3898540"/>
              <a:gd name="connsiteY14" fmla="*/ 153915 h 2059564"/>
              <a:gd name="connsiteX15" fmla="*/ 1373983 w 3898540"/>
              <a:gd name="connsiteY15" fmla="*/ 230115 h 2059564"/>
              <a:gd name="connsiteX16" fmla="*/ 1373983 w 3898540"/>
              <a:gd name="connsiteY16" fmla="*/ 534915 h 2059564"/>
              <a:gd name="connsiteX17" fmla="*/ 1678783 w 3898540"/>
              <a:gd name="connsiteY17" fmla="*/ 534915 h 2059564"/>
              <a:gd name="connsiteX18" fmla="*/ 1678783 w 3898540"/>
              <a:gd name="connsiteY18" fmla="*/ 230115 h 2059564"/>
              <a:gd name="connsiteX19" fmla="*/ 1602583 w 3898540"/>
              <a:gd name="connsiteY19" fmla="*/ 153915 h 2059564"/>
              <a:gd name="connsiteX20" fmla="*/ 1602583 w 3898540"/>
              <a:gd name="connsiteY20" fmla="*/ 1515 h 2059564"/>
              <a:gd name="connsiteX21" fmla="*/ 2288383 w 3898540"/>
              <a:gd name="connsiteY21" fmla="*/ 1515 h 2059564"/>
              <a:gd name="connsiteX22" fmla="*/ 2288383 w 3898540"/>
              <a:gd name="connsiteY22" fmla="*/ 153915 h 2059564"/>
              <a:gd name="connsiteX23" fmla="*/ 2212183 w 3898540"/>
              <a:gd name="connsiteY23" fmla="*/ 230115 h 2059564"/>
              <a:gd name="connsiteX24" fmla="*/ 2212183 w 3898540"/>
              <a:gd name="connsiteY24" fmla="*/ 534915 h 2059564"/>
              <a:gd name="connsiteX25" fmla="*/ 2516983 w 3898540"/>
              <a:gd name="connsiteY25" fmla="*/ 534915 h 2059564"/>
              <a:gd name="connsiteX26" fmla="*/ 2516983 w 3898540"/>
              <a:gd name="connsiteY26" fmla="*/ 230115 h 2059564"/>
              <a:gd name="connsiteX27" fmla="*/ 2440783 w 3898540"/>
              <a:gd name="connsiteY27" fmla="*/ 153915 h 2059564"/>
              <a:gd name="connsiteX28" fmla="*/ 2440783 w 3898540"/>
              <a:gd name="connsiteY28" fmla="*/ 1515 h 205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98540" h="2059564">
                <a:moveTo>
                  <a:pt x="2440783" y="1515"/>
                </a:moveTo>
                <a:lnTo>
                  <a:pt x="3736182" y="1515"/>
                </a:lnTo>
                <a:cubicBezTo>
                  <a:pt x="3777169" y="0"/>
                  <a:pt x="3839586" y="3248"/>
                  <a:pt x="3859142" y="32688"/>
                </a:cubicBezTo>
                <a:cubicBezTo>
                  <a:pt x="3888583" y="51955"/>
                  <a:pt x="3885334" y="175129"/>
                  <a:pt x="3888581" y="230115"/>
                </a:cubicBezTo>
                <a:cubicBezTo>
                  <a:pt x="3888581" y="788915"/>
                  <a:pt x="3888582" y="1347714"/>
                  <a:pt x="3888582" y="1906514"/>
                </a:cubicBezTo>
                <a:cubicBezTo>
                  <a:pt x="3883387" y="1961932"/>
                  <a:pt x="3898540" y="1976654"/>
                  <a:pt x="3862389" y="2022547"/>
                </a:cubicBezTo>
                <a:cubicBezTo>
                  <a:pt x="3834608" y="2056102"/>
                  <a:pt x="3783013" y="2058698"/>
                  <a:pt x="3736182" y="2058915"/>
                </a:cubicBezTo>
                <a:lnTo>
                  <a:pt x="154782" y="2058915"/>
                </a:lnTo>
                <a:cubicBezTo>
                  <a:pt x="77861" y="2059564"/>
                  <a:pt x="69057" y="2054947"/>
                  <a:pt x="38100" y="2035104"/>
                </a:cubicBezTo>
                <a:cubicBezTo>
                  <a:pt x="0" y="2012879"/>
                  <a:pt x="2383" y="1957315"/>
                  <a:pt x="2383" y="1906515"/>
                </a:cubicBezTo>
                <a:cubicBezTo>
                  <a:pt x="4115" y="1314233"/>
                  <a:pt x="651" y="746197"/>
                  <a:pt x="2383" y="153915"/>
                </a:cubicBezTo>
                <a:cubicBezTo>
                  <a:pt x="2383" y="112640"/>
                  <a:pt x="3" y="66603"/>
                  <a:pt x="35721" y="32471"/>
                </a:cubicBezTo>
                <a:cubicBezTo>
                  <a:pt x="59534" y="3103"/>
                  <a:pt x="109538" y="1912"/>
                  <a:pt x="154782" y="1515"/>
                </a:cubicBezTo>
                <a:lnTo>
                  <a:pt x="1450183" y="1515"/>
                </a:lnTo>
                <a:lnTo>
                  <a:pt x="1450183" y="153915"/>
                </a:lnTo>
                <a:lnTo>
                  <a:pt x="1373983" y="230115"/>
                </a:lnTo>
                <a:lnTo>
                  <a:pt x="1373983" y="534915"/>
                </a:lnTo>
                <a:lnTo>
                  <a:pt x="1678783" y="534915"/>
                </a:lnTo>
                <a:cubicBezTo>
                  <a:pt x="1677051" y="436201"/>
                  <a:pt x="1680515" y="328829"/>
                  <a:pt x="1678783" y="230115"/>
                </a:cubicBezTo>
                <a:lnTo>
                  <a:pt x="1602583" y="153915"/>
                </a:lnTo>
                <a:lnTo>
                  <a:pt x="1602583" y="1515"/>
                </a:lnTo>
                <a:lnTo>
                  <a:pt x="2288383" y="1515"/>
                </a:lnTo>
                <a:lnTo>
                  <a:pt x="2288383" y="153915"/>
                </a:lnTo>
                <a:lnTo>
                  <a:pt x="2212183" y="230115"/>
                </a:lnTo>
                <a:lnTo>
                  <a:pt x="2212183" y="534915"/>
                </a:lnTo>
                <a:lnTo>
                  <a:pt x="2516983" y="534915"/>
                </a:lnTo>
                <a:cubicBezTo>
                  <a:pt x="2515251" y="431006"/>
                  <a:pt x="2518715" y="334024"/>
                  <a:pt x="2516983" y="230115"/>
                </a:cubicBezTo>
                <a:lnTo>
                  <a:pt x="2440783" y="153915"/>
                </a:lnTo>
                <a:lnTo>
                  <a:pt x="2440783" y="1515"/>
                </a:lnTo>
                <a:close/>
              </a:path>
            </a:pathLst>
          </a:custGeom>
          <a:solidFill>
            <a:schemeClr val="bg1"/>
          </a:solidFill>
          <a:ln w="12700">
            <a:solidFill>
              <a:schemeClr val="bg1">
                <a:lumMod val="65000"/>
              </a:schemeClr>
            </a:solidFill>
          </a:ln>
          <a:effectLst>
            <a:outerShdw blurRad="152400" sx="102000" sy="102000" algn="ctr" rotWithShape="0">
              <a:prstClr val="black">
                <a:alpha val="32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4" name="Rectangle 43"/>
          <p:cNvSpPr/>
          <p:nvPr/>
        </p:nvSpPr>
        <p:spPr>
          <a:xfrm>
            <a:off x="2654660" y="2743200"/>
            <a:ext cx="3886200" cy="9144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p>
            <a:pPr algn="ctr">
              <a:spcBef>
                <a:spcPts val="300"/>
              </a:spcBef>
            </a:pPr>
            <a:r>
              <a:rPr lang="en-US" b="1" dirty="0" smtClean="0">
                <a:solidFill>
                  <a:schemeClr val="tx1"/>
                </a:solidFill>
                <a:latin typeface="+mj-lt"/>
              </a:rPr>
              <a:t>Ms. Nancy Crabtree</a:t>
            </a:r>
            <a:endParaRPr lang="en-US" sz="1600" b="1" dirty="0" smtClean="0">
              <a:solidFill>
                <a:schemeClr val="tx1"/>
              </a:solidFill>
              <a:latin typeface="+mj-lt"/>
            </a:endParaRPr>
          </a:p>
          <a:p>
            <a:pPr algn="ctr">
              <a:spcBef>
                <a:spcPts val="300"/>
              </a:spcBef>
            </a:pPr>
            <a:r>
              <a:rPr lang="en-US" sz="1400" b="1" dirty="0" smtClean="0">
                <a:solidFill>
                  <a:schemeClr val="tx1"/>
                </a:solidFill>
                <a:latin typeface="+mj-lt"/>
              </a:rPr>
              <a:t>ncrabtree@ll.mit.edu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474935" y="1492606"/>
            <a:ext cx="2404225" cy="2395089"/>
          </a:xfrm>
          <a:ln>
            <a:noFill/>
          </a:ln>
        </p:spPr>
        <p:txBody>
          <a:bodyPr/>
          <a:lstStyle/>
          <a:p>
            <a:pPr>
              <a:buNone/>
            </a:pPr>
            <a:r>
              <a:rPr lang="en-US" dirty="0" smtClean="0">
                <a:latin typeface="Arial Black"/>
                <a:cs typeface="Arial Black"/>
              </a:rPr>
              <a:t>Environment</a:t>
            </a:r>
          </a:p>
          <a:p>
            <a:pPr marL="233363" lvl="1" indent="-233363">
              <a:spcBef>
                <a:spcPts val="1800"/>
              </a:spcBef>
              <a:buFont typeface="Arial" pitchFamily="34" charset="0"/>
              <a:buChar char="•"/>
            </a:pPr>
            <a:r>
              <a:rPr lang="en-US" sz="1800" dirty="0" smtClean="0"/>
              <a:t>Information</a:t>
            </a:r>
          </a:p>
          <a:p>
            <a:pPr marL="455613" lvl="2" indent="-284163">
              <a:spcBef>
                <a:spcPts val="600"/>
              </a:spcBef>
              <a:buFont typeface="Lucida Grande"/>
              <a:buChar char="-"/>
            </a:pPr>
            <a:r>
              <a:rPr lang="en-US" dirty="0" smtClean="0">
                <a:solidFill>
                  <a:srgbClr val="003767"/>
                </a:solidFill>
              </a:rPr>
              <a:t>Observable Artifacts</a:t>
            </a:r>
            <a:endParaRPr lang="en-US" sz="1600" dirty="0" smtClean="0">
              <a:solidFill>
                <a:srgbClr val="003767"/>
              </a:solidFill>
            </a:endParaRPr>
          </a:p>
          <a:p>
            <a:pPr>
              <a:spcBef>
                <a:spcPts val="1800"/>
              </a:spcBef>
            </a:pPr>
            <a:r>
              <a:rPr lang="en-US" sz="1800" dirty="0" smtClean="0"/>
              <a:t>Technologies</a:t>
            </a:r>
          </a:p>
          <a:p>
            <a:pPr>
              <a:spcBef>
                <a:spcPts val="1800"/>
              </a:spcBef>
            </a:pPr>
            <a:r>
              <a:rPr lang="en-US" sz="1800" dirty="0" smtClean="0"/>
              <a:t>Stimuli</a:t>
            </a:r>
            <a:endParaRPr lang="en-US" sz="1800" dirty="0"/>
          </a:p>
        </p:txBody>
      </p:sp>
      <p:sp>
        <p:nvSpPr>
          <p:cNvPr id="4" name="Title 3"/>
          <p:cNvSpPr>
            <a:spLocks noGrp="1"/>
          </p:cNvSpPr>
          <p:nvPr>
            <p:ph type="title"/>
          </p:nvPr>
        </p:nvSpPr>
        <p:spPr/>
        <p:txBody>
          <a:bodyPr/>
          <a:lstStyle/>
          <a:p>
            <a:r>
              <a:rPr lang="en-US" dirty="0" smtClean="0"/>
              <a:t>LL Cyber Red / Blue Goals</a:t>
            </a:r>
            <a:endParaRPr lang="en-US" dirty="0"/>
          </a:p>
        </p:txBody>
      </p:sp>
      <p:sp>
        <p:nvSpPr>
          <p:cNvPr id="11" name="AutoShape 120"/>
          <p:cNvSpPr>
            <a:spLocks noChangeArrowheads="1"/>
          </p:cNvSpPr>
          <p:nvPr/>
        </p:nvSpPr>
        <p:spPr bwMode="auto">
          <a:xfrm>
            <a:off x="228600" y="5766220"/>
            <a:ext cx="8686800" cy="490117"/>
          </a:xfrm>
          <a:prstGeom prst="roundRect">
            <a:avLst>
              <a:gd name="adj" fmla="val 16667"/>
            </a:avLst>
          </a:prstGeom>
          <a:solidFill>
            <a:schemeClr val="accent1">
              <a:lumMod val="20000"/>
              <a:lumOff val="80000"/>
            </a:schemeClr>
          </a:solidFill>
          <a:ln w="19050">
            <a:solidFill>
              <a:srgbClr val="00487E"/>
            </a:solidFill>
            <a:miter lim="800000"/>
            <a:headEnd type="none" w="sm" len="sm"/>
            <a:tailEnd type="none" w="sm" len="sm"/>
          </a:ln>
          <a:effectLst>
            <a:outerShdw blurRad="127000" algn="ctr" rotWithShape="0">
              <a:prstClr val="black">
                <a:alpha val="30000"/>
              </a:prstClr>
            </a:outerShdw>
          </a:effectLst>
        </p:spPr>
        <p:txBody>
          <a:bodyPr lIns="45720" tIns="45720" rIns="45720" bIns="45720" anchor="ctr" anchorCtr="0">
            <a:noAutofit/>
          </a:bodyPr>
          <a:lstStyle/>
          <a:p>
            <a:pPr algn="ctr"/>
            <a:r>
              <a:rPr lang="en-US" sz="2000" b="1" dirty="0"/>
              <a:t>Look at role of </a:t>
            </a:r>
            <a:r>
              <a:rPr lang="en-US" sz="2000" b="1" dirty="0" smtClean="0"/>
              <a:t>human-in-the-loop </a:t>
            </a:r>
            <a:r>
              <a:rPr lang="en-US" sz="2000" b="1" dirty="0"/>
              <a:t>decision-making processes</a:t>
            </a:r>
          </a:p>
        </p:txBody>
      </p:sp>
      <p:sp>
        <p:nvSpPr>
          <p:cNvPr id="7" name="Content Placeholder 6"/>
          <p:cNvSpPr>
            <a:spLocks noGrp="1"/>
          </p:cNvSpPr>
          <p:nvPr>
            <p:ph sz="quarter" idx="12"/>
          </p:nvPr>
        </p:nvSpPr>
        <p:spPr>
          <a:xfrm>
            <a:off x="6133673" y="1531386"/>
            <a:ext cx="2823716" cy="2433869"/>
          </a:xfrm>
          <a:ln>
            <a:noFill/>
          </a:ln>
        </p:spPr>
        <p:txBody>
          <a:bodyPr/>
          <a:lstStyle/>
          <a:p>
            <a:pPr marL="0" indent="0">
              <a:buNone/>
            </a:pPr>
            <a:r>
              <a:rPr lang="en-US" dirty="0" smtClean="0">
                <a:latin typeface="Arial Black"/>
                <a:cs typeface="Arial Black"/>
              </a:rPr>
              <a:t>Mission Assurance and Threat Level</a:t>
            </a:r>
          </a:p>
          <a:p>
            <a:pPr>
              <a:spcBef>
                <a:spcPts val="2400"/>
              </a:spcBef>
            </a:pPr>
            <a:r>
              <a:rPr lang="en-US" sz="1800" dirty="0" smtClean="0"/>
              <a:t>Courses of Action</a:t>
            </a:r>
          </a:p>
          <a:p>
            <a:pPr marL="0" indent="0"/>
            <a:endParaRPr lang="en-US" dirty="0" smtClean="0"/>
          </a:p>
        </p:txBody>
      </p:sp>
      <p:sp>
        <p:nvSpPr>
          <p:cNvPr id="14" name="Chevron 13"/>
          <p:cNvSpPr/>
          <p:nvPr/>
        </p:nvSpPr>
        <p:spPr>
          <a:xfrm>
            <a:off x="5612908" y="2035951"/>
            <a:ext cx="542872" cy="1207388"/>
          </a:xfrm>
          <a:prstGeom prst="chevron">
            <a:avLst/>
          </a:prstGeom>
          <a:gradFill>
            <a:gsLst>
              <a:gs pos="0">
                <a:schemeClr val="accent4"/>
              </a:gs>
              <a:gs pos="90000">
                <a:schemeClr val="accent1">
                  <a:lumMod val="75000"/>
                  <a:alpha val="18000"/>
                </a:schemeClr>
              </a:gs>
            </a:gsLst>
            <a:lin ang="10800000" scaled="0"/>
          </a:gra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400" b="1" dirty="0">
              <a:solidFill>
                <a:schemeClr val="tx1"/>
              </a:solidFill>
            </a:endParaRPr>
          </a:p>
        </p:txBody>
      </p:sp>
      <p:sp>
        <p:nvSpPr>
          <p:cNvPr id="26" name="Chevron 25"/>
          <p:cNvSpPr/>
          <p:nvPr/>
        </p:nvSpPr>
        <p:spPr>
          <a:xfrm>
            <a:off x="2276770" y="2035951"/>
            <a:ext cx="542872" cy="1207388"/>
          </a:xfrm>
          <a:prstGeom prst="chevron">
            <a:avLst/>
          </a:prstGeom>
          <a:gradFill>
            <a:gsLst>
              <a:gs pos="0">
                <a:schemeClr val="accent4"/>
              </a:gs>
              <a:gs pos="90000">
                <a:schemeClr val="accent1">
                  <a:lumMod val="75000"/>
                  <a:alpha val="18000"/>
                </a:schemeClr>
              </a:gs>
            </a:gsLst>
            <a:lin ang="10800000" scaled="0"/>
          </a:gra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400" b="1" dirty="0">
              <a:solidFill>
                <a:schemeClr val="tx1"/>
              </a:solidFill>
            </a:endParaRPr>
          </a:p>
        </p:txBody>
      </p:sp>
      <p:sp>
        <p:nvSpPr>
          <p:cNvPr id="10" name="Content Placeholder 6"/>
          <p:cNvSpPr txBox="1">
            <a:spLocks/>
          </p:cNvSpPr>
          <p:nvPr/>
        </p:nvSpPr>
        <p:spPr>
          <a:xfrm>
            <a:off x="2840384" y="3652362"/>
            <a:ext cx="2656195" cy="429078"/>
          </a:xfrm>
          <a:prstGeom prst="rect">
            <a:avLst/>
          </a:prstGeom>
          <a:ln>
            <a:noFill/>
          </a:ln>
        </p:spPr>
        <p:txBody>
          <a:bodyPr/>
          <a:lstStyle/>
          <a:p>
            <a:pPr marL="233363" marR="0" lvl="0" indent="-233363" algn="ctr" defTabSz="914400" eaLnBrk="1" fontAlgn="auto" latinLnBrk="0" hangingPunct="1">
              <a:lnSpc>
                <a:spcPct val="100000"/>
              </a:lnSpc>
              <a:spcBef>
                <a:spcPts val="1200"/>
              </a:spcBef>
              <a:spcAft>
                <a:spcPts val="0"/>
              </a:spcAft>
              <a:buClrTx/>
              <a:buSzTx/>
              <a:tabLst/>
              <a:defRPr/>
            </a:pPr>
            <a:r>
              <a:rPr kumimoji="0" lang="en-US" b="1" i="0" strike="noStrike" kern="0" cap="none" spc="0" normalizeH="0" baseline="0" noProof="0" dirty="0" smtClean="0">
                <a:ln>
                  <a:noFill/>
                </a:ln>
                <a:solidFill>
                  <a:sysClr val="windowText" lastClr="000000"/>
                </a:solidFill>
                <a:effectLst/>
                <a:uLnTx/>
                <a:uFillTx/>
                <a:latin typeface="Arial Black"/>
                <a:cs typeface="Arial Black"/>
              </a:rPr>
              <a:t>Decision Maker</a:t>
            </a:r>
            <a:endParaRPr kumimoji="0" lang="en-US" b="1" i="0" strike="noStrike" kern="0" cap="none" spc="0" normalizeH="0" baseline="0" noProof="0" dirty="0">
              <a:ln>
                <a:noFill/>
              </a:ln>
              <a:solidFill>
                <a:sysClr val="windowText" lastClr="000000"/>
              </a:solidFill>
              <a:effectLst/>
              <a:uLnTx/>
              <a:uFillTx/>
              <a:latin typeface="Arial Black"/>
              <a:cs typeface="Arial Black"/>
            </a:endParaRPr>
          </a:p>
        </p:txBody>
      </p:sp>
      <p:pic>
        <p:nvPicPr>
          <p:cNvPr id="12" name="Picture 11" descr="080429-f-2907c-222.jpg"/>
          <p:cNvPicPr>
            <a:picLocks noChangeAspect="1"/>
          </p:cNvPicPr>
          <p:nvPr/>
        </p:nvPicPr>
        <p:blipFill rotWithShape="1">
          <a:blip r:embed="rId3" cstate="print">
            <a:extLst>
              <a:ext uri="{28A0092B-C50C-407E-A947-70E740481C1C}">
                <a14:useLocalDpi xmlns="" xmlns:a14="http://schemas.microsoft.com/office/drawing/2010/main" val="0"/>
              </a:ext>
            </a:extLst>
          </a:blip>
          <a:srcRect l="12380" r="10688"/>
          <a:stretch/>
        </p:blipFill>
        <p:spPr>
          <a:xfrm>
            <a:off x="2862381" y="1571626"/>
            <a:ext cx="2630569" cy="2067158"/>
          </a:xfrm>
          <a:prstGeom prst="rect">
            <a:avLst/>
          </a:prstGeom>
        </p:spPr>
      </p:pic>
    </p:spTree>
    <p:extLst>
      <p:ext uri="{BB962C8B-B14F-4D97-AF65-F5344CB8AC3E}">
        <p14:creationId xmlns="" xmlns:p14="http://schemas.microsoft.com/office/powerpoint/2010/main" val="1860265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474935" y="1492606"/>
            <a:ext cx="2404225" cy="3302600"/>
          </a:xfrm>
          <a:ln>
            <a:noFill/>
          </a:ln>
        </p:spPr>
        <p:txBody>
          <a:bodyPr/>
          <a:lstStyle/>
          <a:p>
            <a:pPr>
              <a:buNone/>
            </a:pPr>
            <a:r>
              <a:rPr lang="en-US" dirty="0" smtClean="0">
                <a:latin typeface="Arial Black"/>
                <a:cs typeface="Arial Black"/>
              </a:rPr>
              <a:t>Environment</a:t>
            </a:r>
          </a:p>
          <a:p>
            <a:pPr marL="233363" lvl="1" indent="-233363">
              <a:spcBef>
                <a:spcPts val="1800"/>
              </a:spcBef>
              <a:buFont typeface="Arial" pitchFamily="34" charset="0"/>
              <a:buChar char="•"/>
            </a:pPr>
            <a:r>
              <a:rPr lang="en-US" sz="1800" dirty="0" smtClean="0"/>
              <a:t>Information</a:t>
            </a:r>
          </a:p>
          <a:p>
            <a:pPr marL="455613" lvl="2" indent="-284163">
              <a:spcBef>
                <a:spcPts val="600"/>
              </a:spcBef>
              <a:buFont typeface="Lucida Grande"/>
              <a:buChar char="-"/>
            </a:pPr>
            <a:r>
              <a:rPr lang="en-US" dirty="0" smtClean="0">
                <a:solidFill>
                  <a:srgbClr val="003767"/>
                </a:solidFill>
              </a:rPr>
              <a:t>Observable Artifacts</a:t>
            </a:r>
            <a:endParaRPr lang="en-US" sz="1600" dirty="0" smtClean="0">
              <a:solidFill>
                <a:srgbClr val="003767"/>
              </a:solidFill>
            </a:endParaRPr>
          </a:p>
          <a:p>
            <a:pPr>
              <a:spcBef>
                <a:spcPts val="1800"/>
              </a:spcBef>
            </a:pPr>
            <a:r>
              <a:rPr lang="en-US" sz="1800" dirty="0" smtClean="0"/>
              <a:t>Technologies</a:t>
            </a:r>
          </a:p>
          <a:p>
            <a:pPr marL="460375" lvl="1" indent="-285750">
              <a:spcBef>
                <a:spcPts val="600"/>
              </a:spcBef>
              <a:buSzPct val="90000"/>
              <a:buFont typeface="Lucida Grande"/>
              <a:buChar char="-"/>
            </a:pPr>
            <a:r>
              <a:rPr lang="en-US" sz="1600" dirty="0">
                <a:solidFill>
                  <a:srgbClr val="003767"/>
                </a:solidFill>
              </a:rPr>
              <a:t>Inserted </a:t>
            </a:r>
            <a:r>
              <a:rPr lang="en-US" sz="1600" dirty="0" smtClean="0">
                <a:solidFill>
                  <a:srgbClr val="003767"/>
                </a:solidFill>
              </a:rPr>
              <a:t>Tools</a:t>
            </a:r>
          </a:p>
          <a:p>
            <a:pPr>
              <a:spcBef>
                <a:spcPts val="1800"/>
              </a:spcBef>
            </a:pPr>
            <a:r>
              <a:rPr lang="en-US" sz="1800" dirty="0" smtClean="0"/>
              <a:t>Stimuli</a:t>
            </a:r>
            <a:endParaRPr lang="en-US" sz="1800" dirty="0"/>
          </a:p>
        </p:txBody>
      </p:sp>
      <p:sp>
        <p:nvSpPr>
          <p:cNvPr id="4" name="Title 3"/>
          <p:cNvSpPr>
            <a:spLocks noGrp="1"/>
          </p:cNvSpPr>
          <p:nvPr>
            <p:ph type="title"/>
          </p:nvPr>
        </p:nvSpPr>
        <p:spPr/>
        <p:txBody>
          <a:bodyPr/>
          <a:lstStyle/>
          <a:p>
            <a:r>
              <a:rPr lang="en-US" dirty="0" smtClean="0"/>
              <a:t>LL Cyber Red / Blue Goals</a:t>
            </a:r>
            <a:endParaRPr lang="en-US" dirty="0"/>
          </a:p>
        </p:txBody>
      </p:sp>
      <p:sp>
        <p:nvSpPr>
          <p:cNvPr id="11" name="AutoShape 120"/>
          <p:cNvSpPr>
            <a:spLocks noChangeArrowheads="1"/>
          </p:cNvSpPr>
          <p:nvPr/>
        </p:nvSpPr>
        <p:spPr bwMode="auto">
          <a:xfrm>
            <a:off x="228600" y="5766220"/>
            <a:ext cx="8686800" cy="490117"/>
          </a:xfrm>
          <a:prstGeom prst="roundRect">
            <a:avLst>
              <a:gd name="adj" fmla="val 16667"/>
            </a:avLst>
          </a:prstGeom>
          <a:solidFill>
            <a:schemeClr val="accent1">
              <a:lumMod val="20000"/>
              <a:lumOff val="80000"/>
            </a:schemeClr>
          </a:solidFill>
          <a:ln w="19050">
            <a:solidFill>
              <a:srgbClr val="00487E"/>
            </a:solidFill>
            <a:miter lim="800000"/>
            <a:headEnd type="none" w="sm" len="sm"/>
            <a:tailEnd type="none" w="sm" len="sm"/>
          </a:ln>
          <a:effectLst>
            <a:outerShdw blurRad="127000" algn="ctr" rotWithShape="0">
              <a:prstClr val="black">
                <a:alpha val="30000"/>
              </a:prstClr>
            </a:outerShdw>
          </a:effectLst>
        </p:spPr>
        <p:txBody>
          <a:bodyPr lIns="45720" tIns="45720" rIns="45720" bIns="45720" anchor="ctr" anchorCtr="0">
            <a:noAutofit/>
          </a:bodyPr>
          <a:lstStyle/>
          <a:p>
            <a:pPr algn="ctr"/>
            <a:r>
              <a:rPr lang="en-US" sz="2000" b="1" dirty="0"/>
              <a:t>Look at role of </a:t>
            </a:r>
            <a:r>
              <a:rPr lang="en-US" sz="2000" b="1" dirty="0" smtClean="0"/>
              <a:t>human-in-the-loop </a:t>
            </a:r>
            <a:r>
              <a:rPr lang="en-US" sz="2000" b="1" dirty="0"/>
              <a:t>decision-making processes</a:t>
            </a:r>
          </a:p>
        </p:txBody>
      </p:sp>
      <p:sp>
        <p:nvSpPr>
          <p:cNvPr id="7" name="Content Placeholder 6"/>
          <p:cNvSpPr>
            <a:spLocks noGrp="1"/>
          </p:cNvSpPr>
          <p:nvPr>
            <p:ph sz="quarter" idx="12"/>
          </p:nvPr>
        </p:nvSpPr>
        <p:spPr>
          <a:xfrm>
            <a:off x="6133673" y="1531386"/>
            <a:ext cx="2823716" cy="2433869"/>
          </a:xfrm>
          <a:ln>
            <a:noFill/>
          </a:ln>
        </p:spPr>
        <p:txBody>
          <a:bodyPr/>
          <a:lstStyle/>
          <a:p>
            <a:pPr marL="0" indent="0">
              <a:buNone/>
            </a:pPr>
            <a:r>
              <a:rPr lang="en-US" dirty="0" smtClean="0">
                <a:latin typeface="Arial Black"/>
                <a:cs typeface="Arial Black"/>
              </a:rPr>
              <a:t>Mission Assurance and Threat Level</a:t>
            </a:r>
          </a:p>
          <a:p>
            <a:pPr>
              <a:spcBef>
                <a:spcPts val="2400"/>
              </a:spcBef>
            </a:pPr>
            <a:r>
              <a:rPr lang="en-US" sz="1800" dirty="0" smtClean="0"/>
              <a:t>Courses of Action</a:t>
            </a:r>
          </a:p>
          <a:p>
            <a:pPr marL="0" indent="0"/>
            <a:endParaRPr lang="en-US" dirty="0" smtClean="0"/>
          </a:p>
        </p:txBody>
      </p:sp>
      <p:sp>
        <p:nvSpPr>
          <p:cNvPr id="14" name="Chevron 13"/>
          <p:cNvSpPr/>
          <p:nvPr/>
        </p:nvSpPr>
        <p:spPr>
          <a:xfrm>
            <a:off x="5612908" y="2035951"/>
            <a:ext cx="542872" cy="1207388"/>
          </a:xfrm>
          <a:prstGeom prst="chevron">
            <a:avLst/>
          </a:prstGeom>
          <a:gradFill>
            <a:gsLst>
              <a:gs pos="0">
                <a:schemeClr val="accent4"/>
              </a:gs>
              <a:gs pos="90000">
                <a:schemeClr val="accent1">
                  <a:lumMod val="75000"/>
                  <a:alpha val="18000"/>
                </a:schemeClr>
              </a:gs>
            </a:gsLst>
            <a:lin ang="10800000" scaled="0"/>
          </a:gra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400" b="1" dirty="0">
              <a:solidFill>
                <a:schemeClr val="tx1"/>
              </a:solidFill>
            </a:endParaRPr>
          </a:p>
        </p:txBody>
      </p:sp>
      <p:sp>
        <p:nvSpPr>
          <p:cNvPr id="26" name="Chevron 25"/>
          <p:cNvSpPr/>
          <p:nvPr/>
        </p:nvSpPr>
        <p:spPr>
          <a:xfrm>
            <a:off x="2276770" y="2035951"/>
            <a:ext cx="542872" cy="1207388"/>
          </a:xfrm>
          <a:prstGeom prst="chevron">
            <a:avLst/>
          </a:prstGeom>
          <a:gradFill>
            <a:gsLst>
              <a:gs pos="0">
                <a:schemeClr val="accent4"/>
              </a:gs>
              <a:gs pos="90000">
                <a:schemeClr val="accent1">
                  <a:lumMod val="75000"/>
                  <a:alpha val="18000"/>
                </a:schemeClr>
              </a:gs>
            </a:gsLst>
            <a:lin ang="10800000" scaled="0"/>
          </a:gra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400" b="1" dirty="0">
              <a:solidFill>
                <a:schemeClr val="tx1"/>
              </a:solidFill>
            </a:endParaRPr>
          </a:p>
        </p:txBody>
      </p:sp>
      <p:sp>
        <p:nvSpPr>
          <p:cNvPr id="10" name="Content Placeholder 6"/>
          <p:cNvSpPr txBox="1">
            <a:spLocks/>
          </p:cNvSpPr>
          <p:nvPr/>
        </p:nvSpPr>
        <p:spPr>
          <a:xfrm>
            <a:off x="2840384" y="3652362"/>
            <a:ext cx="2656195" cy="429078"/>
          </a:xfrm>
          <a:prstGeom prst="rect">
            <a:avLst/>
          </a:prstGeom>
          <a:ln>
            <a:noFill/>
          </a:ln>
        </p:spPr>
        <p:txBody>
          <a:bodyPr/>
          <a:lstStyle/>
          <a:p>
            <a:pPr marL="233363" marR="0" lvl="0" indent="-233363" algn="ctr" defTabSz="914400" eaLnBrk="1" fontAlgn="auto" latinLnBrk="0" hangingPunct="1">
              <a:lnSpc>
                <a:spcPct val="100000"/>
              </a:lnSpc>
              <a:spcBef>
                <a:spcPts val="1200"/>
              </a:spcBef>
              <a:spcAft>
                <a:spcPts val="0"/>
              </a:spcAft>
              <a:buClrTx/>
              <a:buSzTx/>
              <a:tabLst/>
              <a:defRPr/>
            </a:pPr>
            <a:r>
              <a:rPr kumimoji="0" lang="en-US" b="1" i="0" strike="noStrike" kern="0" cap="none" spc="0" normalizeH="0" baseline="0" noProof="0" dirty="0" smtClean="0">
                <a:ln>
                  <a:noFill/>
                </a:ln>
                <a:solidFill>
                  <a:sysClr val="windowText" lastClr="000000"/>
                </a:solidFill>
                <a:effectLst/>
                <a:uLnTx/>
                <a:uFillTx/>
                <a:latin typeface="Arial Black"/>
                <a:cs typeface="Arial Black"/>
              </a:rPr>
              <a:t>Decision Maker</a:t>
            </a:r>
            <a:endParaRPr kumimoji="0" lang="en-US" b="1" i="0" strike="noStrike" kern="0" cap="none" spc="0" normalizeH="0" baseline="0" noProof="0" dirty="0">
              <a:ln>
                <a:noFill/>
              </a:ln>
              <a:solidFill>
                <a:sysClr val="windowText" lastClr="000000"/>
              </a:solidFill>
              <a:effectLst/>
              <a:uLnTx/>
              <a:uFillTx/>
              <a:latin typeface="Arial Black"/>
              <a:cs typeface="Arial Black"/>
            </a:endParaRPr>
          </a:p>
        </p:txBody>
      </p:sp>
      <p:pic>
        <p:nvPicPr>
          <p:cNvPr id="12" name="Picture 11" descr="080429-f-2907c-222.jpg"/>
          <p:cNvPicPr>
            <a:picLocks noChangeAspect="1"/>
          </p:cNvPicPr>
          <p:nvPr/>
        </p:nvPicPr>
        <p:blipFill rotWithShape="1">
          <a:blip r:embed="rId3" cstate="print">
            <a:extLst>
              <a:ext uri="{28A0092B-C50C-407E-A947-70E740481C1C}">
                <a14:useLocalDpi xmlns="" xmlns:a14="http://schemas.microsoft.com/office/drawing/2010/main" val="0"/>
              </a:ext>
            </a:extLst>
          </a:blip>
          <a:srcRect l="12380" r="10688"/>
          <a:stretch/>
        </p:blipFill>
        <p:spPr>
          <a:xfrm>
            <a:off x="2862381" y="1571626"/>
            <a:ext cx="2630569" cy="2067158"/>
          </a:xfrm>
          <a:prstGeom prst="rect">
            <a:avLst/>
          </a:prstGeom>
        </p:spPr>
      </p:pic>
    </p:spTree>
    <p:extLst>
      <p:ext uri="{BB962C8B-B14F-4D97-AF65-F5344CB8AC3E}">
        <p14:creationId xmlns="" xmlns:p14="http://schemas.microsoft.com/office/powerpoint/2010/main" val="497209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474935" y="1492606"/>
            <a:ext cx="2404225" cy="2395089"/>
          </a:xfrm>
          <a:ln>
            <a:noFill/>
          </a:ln>
        </p:spPr>
        <p:txBody>
          <a:bodyPr/>
          <a:lstStyle/>
          <a:p>
            <a:pPr>
              <a:buNone/>
            </a:pPr>
            <a:r>
              <a:rPr lang="en-US" dirty="0" smtClean="0">
                <a:latin typeface="Arial Black"/>
                <a:cs typeface="Arial Black"/>
              </a:rPr>
              <a:t>Environment</a:t>
            </a:r>
          </a:p>
          <a:p>
            <a:pPr marL="233363" lvl="1" indent="-233363">
              <a:spcBef>
                <a:spcPts val="1800"/>
              </a:spcBef>
              <a:buFont typeface="Arial" pitchFamily="34" charset="0"/>
              <a:buChar char="•"/>
            </a:pPr>
            <a:r>
              <a:rPr lang="en-US" sz="1800" dirty="0" smtClean="0"/>
              <a:t>Information</a:t>
            </a:r>
          </a:p>
          <a:p>
            <a:pPr marL="455613" lvl="2" indent="-284163">
              <a:spcBef>
                <a:spcPts val="600"/>
              </a:spcBef>
              <a:buFont typeface="Lucida Grande"/>
              <a:buChar char="-"/>
            </a:pPr>
            <a:r>
              <a:rPr lang="en-US" dirty="0" smtClean="0">
                <a:solidFill>
                  <a:srgbClr val="003767"/>
                </a:solidFill>
              </a:rPr>
              <a:t>Observable Artifacts</a:t>
            </a:r>
            <a:endParaRPr lang="en-US" sz="1600" dirty="0" smtClean="0">
              <a:solidFill>
                <a:srgbClr val="003767"/>
              </a:solidFill>
            </a:endParaRPr>
          </a:p>
          <a:p>
            <a:pPr>
              <a:spcBef>
                <a:spcPts val="1800"/>
              </a:spcBef>
            </a:pPr>
            <a:r>
              <a:rPr lang="en-US" sz="1800" dirty="0" smtClean="0"/>
              <a:t>Technologies</a:t>
            </a:r>
          </a:p>
          <a:p>
            <a:pPr marL="460375" lvl="1" indent="-285750">
              <a:spcBef>
                <a:spcPts val="600"/>
              </a:spcBef>
              <a:buSzPct val="90000"/>
              <a:buFont typeface="Lucida Grande"/>
              <a:buChar char="-"/>
            </a:pPr>
            <a:r>
              <a:rPr lang="en-US" sz="1600" dirty="0">
                <a:solidFill>
                  <a:srgbClr val="003767"/>
                </a:solidFill>
              </a:rPr>
              <a:t>Inserted </a:t>
            </a:r>
            <a:r>
              <a:rPr lang="en-US" sz="1600" dirty="0" smtClean="0">
                <a:solidFill>
                  <a:srgbClr val="003767"/>
                </a:solidFill>
              </a:rPr>
              <a:t>Tools</a:t>
            </a:r>
          </a:p>
          <a:p>
            <a:pPr>
              <a:spcBef>
                <a:spcPts val="1800"/>
              </a:spcBef>
            </a:pPr>
            <a:r>
              <a:rPr lang="en-US" sz="1800" dirty="0" smtClean="0"/>
              <a:t>Stimuli</a:t>
            </a:r>
          </a:p>
          <a:p>
            <a:pPr marL="457200" lvl="2" indent="-285750">
              <a:spcBef>
                <a:spcPts val="600"/>
              </a:spcBef>
              <a:buFont typeface="Lucida Grande"/>
              <a:buChar char="-"/>
            </a:pPr>
            <a:r>
              <a:rPr lang="en-US" dirty="0" smtClean="0">
                <a:solidFill>
                  <a:srgbClr val="003767"/>
                </a:solidFill>
              </a:rPr>
              <a:t>Interactions</a:t>
            </a:r>
            <a:endParaRPr lang="en-US" dirty="0">
              <a:solidFill>
                <a:srgbClr val="003767"/>
              </a:solidFill>
            </a:endParaRPr>
          </a:p>
        </p:txBody>
      </p:sp>
      <p:sp>
        <p:nvSpPr>
          <p:cNvPr id="4" name="Title 3"/>
          <p:cNvSpPr>
            <a:spLocks noGrp="1"/>
          </p:cNvSpPr>
          <p:nvPr>
            <p:ph type="title"/>
          </p:nvPr>
        </p:nvSpPr>
        <p:spPr/>
        <p:txBody>
          <a:bodyPr/>
          <a:lstStyle/>
          <a:p>
            <a:r>
              <a:rPr lang="en-US" dirty="0" smtClean="0"/>
              <a:t>LL Cyber Red / Blue Goals</a:t>
            </a:r>
            <a:endParaRPr lang="en-US" dirty="0"/>
          </a:p>
        </p:txBody>
      </p:sp>
      <p:sp>
        <p:nvSpPr>
          <p:cNvPr id="11" name="AutoShape 120"/>
          <p:cNvSpPr>
            <a:spLocks noChangeArrowheads="1"/>
          </p:cNvSpPr>
          <p:nvPr/>
        </p:nvSpPr>
        <p:spPr bwMode="auto">
          <a:xfrm>
            <a:off x="228600" y="5766220"/>
            <a:ext cx="8686800" cy="490117"/>
          </a:xfrm>
          <a:prstGeom prst="roundRect">
            <a:avLst>
              <a:gd name="adj" fmla="val 16667"/>
            </a:avLst>
          </a:prstGeom>
          <a:solidFill>
            <a:schemeClr val="accent1">
              <a:lumMod val="20000"/>
              <a:lumOff val="80000"/>
            </a:schemeClr>
          </a:solidFill>
          <a:ln w="19050">
            <a:solidFill>
              <a:srgbClr val="00487E"/>
            </a:solidFill>
            <a:miter lim="800000"/>
            <a:headEnd type="none" w="sm" len="sm"/>
            <a:tailEnd type="none" w="sm" len="sm"/>
          </a:ln>
          <a:effectLst>
            <a:outerShdw blurRad="127000" algn="ctr" rotWithShape="0">
              <a:prstClr val="black">
                <a:alpha val="30000"/>
              </a:prstClr>
            </a:outerShdw>
          </a:effectLst>
        </p:spPr>
        <p:txBody>
          <a:bodyPr lIns="45720" tIns="45720" rIns="45720" bIns="45720" anchor="ctr" anchorCtr="0">
            <a:noAutofit/>
          </a:bodyPr>
          <a:lstStyle/>
          <a:p>
            <a:pPr algn="ctr"/>
            <a:r>
              <a:rPr lang="en-US" sz="2000" b="1" dirty="0"/>
              <a:t>Look at role of </a:t>
            </a:r>
            <a:r>
              <a:rPr lang="en-US" sz="2000" b="1" dirty="0" smtClean="0"/>
              <a:t>human-in-the-loop </a:t>
            </a:r>
            <a:r>
              <a:rPr lang="en-US" sz="2000" b="1" dirty="0"/>
              <a:t>decision-making processes</a:t>
            </a:r>
          </a:p>
        </p:txBody>
      </p:sp>
      <p:sp>
        <p:nvSpPr>
          <p:cNvPr id="7" name="Content Placeholder 6"/>
          <p:cNvSpPr>
            <a:spLocks noGrp="1"/>
          </p:cNvSpPr>
          <p:nvPr>
            <p:ph sz="quarter" idx="12"/>
          </p:nvPr>
        </p:nvSpPr>
        <p:spPr>
          <a:xfrm>
            <a:off x="6133673" y="1531386"/>
            <a:ext cx="2823716" cy="2433869"/>
          </a:xfrm>
          <a:ln>
            <a:noFill/>
          </a:ln>
        </p:spPr>
        <p:txBody>
          <a:bodyPr/>
          <a:lstStyle/>
          <a:p>
            <a:pPr marL="0" indent="0">
              <a:buNone/>
            </a:pPr>
            <a:r>
              <a:rPr lang="en-US" dirty="0" smtClean="0">
                <a:latin typeface="Arial Black"/>
                <a:cs typeface="Arial Black"/>
              </a:rPr>
              <a:t>Mission Assurance and Threat Level</a:t>
            </a:r>
          </a:p>
          <a:p>
            <a:pPr>
              <a:spcBef>
                <a:spcPts val="2400"/>
              </a:spcBef>
            </a:pPr>
            <a:r>
              <a:rPr lang="en-US" sz="1800" dirty="0" smtClean="0"/>
              <a:t>Courses of Action</a:t>
            </a:r>
          </a:p>
          <a:p>
            <a:pPr marL="0" indent="0"/>
            <a:endParaRPr lang="en-US" dirty="0" smtClean="0"/>
          </a:p>
        </p:txBody>
      </p:sp>
      <p:sp>
        <p:nvSpPr>
          <p:cNvPr id="14" name="Chevron 13"/>
          <p:cNvSpPr/>
          <p:nvPr/>
        </p:nvSpPr>
        <p:spPr>
          <a:xfrm>
            <a:off x="5612908" y="2035951"/>
            <a:ext cx="542872" cy="1207388"/>
          </a:xfrm>
          <a:prstGeom prst="chevron">
            <a:avLst/>
          </a:prstGeom>
          <a:gradFill>
            <a:gsLst>
              <a:gs pos="0">
                <a:schemeClr val="accent4"/>
              </a:gs>
              <a:gs pos="90000">
                <a:schemeClr val="accent1">
                  <a:lumMod val="75000"/>
                  <a:alpha val="18000"/>
                </a:schemeClr>
              </a:gs>
            </a:gsLst>
            <a:lin ang="10800000" scaled="0"/>
          </a:gra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400" b="1" dirty="0">
              <a:solidFill>
                <a:schemeClr val="tx1"/>
              </a:solidFill>
            </a:endParaRPr>
          </a:p>
        </p:txBody>
      </p:sp>
      <p:sp>
        <p:nvSpPr>
          <p:cNvPr id="26" name="Chevron 25"/>
          <p:cNvSpPr/>
          <p:nvPr/>
        </p:nvSpPr>
        <p:spPr>
          <a:xfrm>
            <a:off x="2276770" y="2035951"/>
            <a:ext cx="542872" cy="1207388"/>
          </a:xfrm>
          <a:prstGeom prst="chevron">
            <a:avLst/>
          </a:prstGeom>
          <a:gradFill>
            <a:gsLst>
              <a:gs pos="0">
                <a:schemeClr val="accent4"/>
              </a:gs>
              <a:gs pos="90000">
                <a:schemeClr val="accent1">
                  <a:lumMod val="75000"/>
                  <a:alpha val="18000"/>
                </a:schemeClr>
              </a:gs>
            </a:gsLst>
            <a:lin ang="10800000" scaled="0"/>
          </a:gra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400" b="1" dirty="0">
              <a:solidFill>
                <a:schemeClr val="tx1"/>
              </a:solidFill>
            </a:endParaRPr>
          </a:p>
        </p:txBody>
      </p:sp>
      <p:sp>
        <p:nvSpPr>
          <p:cNvPr id="10" name="Content Placeholder 6"/>
          <p:cNvSpPr txBox="1">
            <a:spLocks/>
          </p:cNvSpPr>
          <p:nvPr/>
        </p:nvSpPr>
        <p:spPr>
          <a:xfrm>
            <a:off x="2840384" y="3652362"/>
            <a:ext cx="2656195" cy="429078"/>
          </a:xfrm>
          <a:prstGeom prst="rect">
            <a:avLst/>
          </a:prstGeom>
          <a:ln>
            <a:noFill/>
          </a:ln>
        </p:spPr>
        <p:txBody>
          <a:bodyPr/>
          <a:lstStyle/>
          <a:p>
            <a:pPr marL="233363" marR="0" lvl="0" indent="-233363" algn="ctr" defTabSz="914400" eaLnBrk="1" fontAlgn="auto" latinLnBrk="0" hangingPunct="1">
              <a:lnSpc>
                <a:spcPct val="100000"/>
              </a:lnSpc>
              <a:spcBef>
                <a:spcPts val="1200"/>
              </a:spcBef>
              <a:spcAft>
                <a:spcPts val="0"/>
              </a:spcAft>
              <a:buClrTx/>
              <a:buSzTx/>
              <a:tabLst/>
              <a:defRPr/>
            </a:pPr>
            <a:r>
              <a:rPr kumimoji="0" lang="en-US" b="1" i="0" strike="noStrike" kern="0" cap="none" spc="0" normalizeH="0" baseline="0" noProof="0" dirty="0" smtClean="0">
                <a:ln>
                  <a:noFill/>
                </a:ln>
                <a:solidFill>
                  <a:sysClr val="windowText" lastClr="000000"/>
                </a:solidFill>
                <a:effectLst/>
                <a:uLnTx/>
                <a:uFillTx/>
                <a:latin typeface="Arial Black"/>
                <a:cs typeface="Arial Black"/>
              </a:rPr>
              <a:t>Decision Maker</a:t>
            </a:r>
            <a:endParaRPr kumimoji="0" lang="en-US" b="1" i="0" strike="noStrike" kern="0" cap="none" spc="0" normalizeH="0" baseline="0" noProof="0" dirty="0">
              <a:ln>
                <a:noFill/>
              </a:ln>
              <a:solidFill>
                <a:sysClr val="windowText" lastClr="000000"/>
              </a:solidFill>
              <a:effectLst/>
              <a:uLnTx/>
              <a:uFillTx/>
              <a:latin typeface="Arial Black"/>
              <a:cs typeface="Arial Black"/>
            </a:endParaRPr>
          </a:p>
        </p:txBody>
      </p:sp>
      <p:pic>
        <p:nvPicPr>
          <p:cNvPr id="12" name="Picture 11" descr="080429-f-2907c-222.jpg"/>
          <p:cNvPicPr>
            <a:picLocks noChangeAspect="1"/>
          </p:cNvPicPr>
          <p:nvPr/>
        </p:nvPicPr>
        <p:blipFill rotWithShape="1">
          <a:blip r:embed="rId3" cstate="print">
            <a:extLst>
              <a:ext uri="{28A0092B-C50C-407E-A947-70E740481C1C}">
                <a14:useLocalDpi xmlns="" xmlns:a14="http://schemas.microsoft.com/office/drawing/2010/main" val="0"/>
              </a:ext>
            </a:extLst>
          </a:blip>
          <a:srcRect l="12380" r="10688"/>
          <a:stretch/>
        </p:blipFill>
        <p:spPr>
          <a:xfrm>
            <a:off x="2862381" y="1571626"/>
            <a:ext cx="2630569" cy="2067158"/>
          </a:xfrm>
          <a:prstGeom prst="rect">
            <a:avLst/>
          </a:prstGeom>
        </p:spPr>
      </p:pic>
    </p:spTree>
    <p:extLst>
      <p:ext uri="{BB962C8B-B14F-4D97-AF65-F5344CB8AC3E}">
        <p14:creationId xmlns="" xmlns:p14="http://schemas.microsoft.com/office/powerpoint/2010/main" val="3738493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LL Cyber Red / Blue Goals</a:t>
            </a:r>
            <a:endParaRPr lang="en-US" dirty="0"/>
          </a:p>
        </p:txBody>
      </p:sp>
      <p:sp>
        <p:nvSpPr>
          <p:cNvPr id="11" name="AutoShape 120"/>
          <p:cNvSpPr>
            <a:spLocks noChangeArrowheads="1"/>
          </p:cNvSpPr>
          <p:nvPr/>
        </p:nvSpPr>
        <p:spPr bwMode="auto">
          <a:xfrm>
            <a:off x="228600" y="5766220"/>
            <a:ext cx="8686800" cy="490117"/>
          </a:xfrm>
          <a:prstGeom prst="roundRect">
            <a:avLst>
              <a:gd name="adj" fmla="val 16667"/>
            </a:avLst>
          </a:prstGeom>
          <a:solidFill>
            <a:schemeClr val="accent1">
              <a:lumMod val="20000"/>
              <a:lumOff val="80000"/>
            </a:schemeClr>
          </a:solidFill>
          <a:ln w="19050">
            <a:solidFill>
              <a:srgbClr val="00487E"/>
            </a:solidFill>
            <a:miter lim="800000"/>
            <a:headEnd type="none" w="sm" len="sm"/>
            <a:tailEnd type="none" w="sm" len="sm"/>
          </a:ln>
          <a:effectLst>
            <a:outerShdw blurRad="127000" algn="ctr" rotWithShape="0">
              <a:prstClr val="black">
                <a:alpha val="30000"/>
              </a:prstClr>
            </a:outerShdw>
          </a:effectLst>
        </p:spPr>
        <p:txBody>
          <a:bodyPr lIns="45720" tIns="45720" rIns="45720" bIns="45720" anchor="ctr" anchorCtr="0">
            <a:noAutofit/>
          </a:bodyPr>
          <a:lstStyle/>
          <a:p>
            <a:pPr algn="ctr"/>
            <a:r>
              <a:rPr lang="en-US" sz="2000" b="1" dirty="0"/>
              <a:t>Look at role of </a:t>
            </a:r>
            <a:r>
              <a:rPr lang="en-US" sz="2000" b="1" dirty="0" smtClean="0"/>
              <a:t>human-in-the-loop </a:t>
            </a:r>
            <a:r>
              <a:rPr lang="en-US" sz="2000" b="1" dirty="0"/>
              <a:t>decision-making processes</a:t>
            </a:r>
          </a:p>
        </p:txBody>
      </p:sp>
      <p:sp>
        <p:nvSpPr>
          <p:cNvPr id="7" name="Content Placeholder 6"/>
          <p:cNvSpPr>
            <a:spLocks noGrp="1"/>
          </p:cNvSpPr>
          <p:nvPr>
            <p:ph sz="quarter" idx="12"/>
          </p:nvPr>
        </p:nvSpPr>
        <p:spPr>
          <a:xfrm>
            <a:off x="6133673" y="1531386"/>
            <a:ext cx="2823716" cy="2433869"/>
          </a:xfrm>
          <a:ln>
            <a:noFill/>
          </a:ln>
        </p:spPr>
        <p:txBody>
          <a:bodyPr/>
          <a:lstStyle/>
          <a:p>
            <a:pPr marL="0" indent="0">
              <a:buNone/>
            </a:pPr>
            <a:r>
              <a:rPr lang="en-US" dirty="0" smtClean="0">
                <a:latin typeface="Arial Black"/>
                <a:cs typeface="Arial Black"/>
              </a:rPr>
              <a:t>Mission Assurance and Threat Level</a:t>
            </a:r>
          </a:p>
          <a:p>
            <a:pPr>
              <a:spcBef>
                <a:spcPts val="2400"/>
              </a:spcBef>
            </a:pPr>
            <a:r>
              <a:rPr lang="en-US" sz="1800" dirty="0" smtClean="0"/>
              <a:t>Courses of Action</a:t>
            </a:r>
          </a:p>
          <a:p>
            <a:pPr marL="0" indent="0"/>
            <a:endParaRPr lang="en-US" dirty="0" smtClean="0"/>
          </a:p>
        </p:txBody>
      </p:sp>
      <p:sp>
        <p:nvSpPr>
          <p:cNvPr id="14" name="Chevron 13"/>
          <p:cNvSpPr/>
          <p:nvPr/>
        </p:nvSpPr>
        <p:spPr>
          <a:xfrm>
            <a:off x="5612908" y="2035951"/>
            <a:ext cx="542872" cy="1207388"/>
          </a:xfrm>
          <a:prstGeom prst="chevron">
            <a:avLst/>
          </a:prstGeom>
          <a:gradFill>
            <a:gsLst>
              <a:gs pos="0">
                <a:schemeClr val="accent4"/>
              </a:gs>
              <a:gs pos="90000">
                <a:schemeClr val="accent1">
                  <a:lumMod val="75000"/>
                  <a:alpha val="18000"/>
                </a:schemeClr>
              </a:gs>
            </a:gsLst>
            <a:lin ang="10800000" scaled="0"/>
          </a:gra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400" b="1" dirty="0">
              <a:solidFill>
                <a:schemeClr val="tx1"/>
              </a:solidFill>
            </a:endParaRPr>
          </a:p>
        </p:txBody>
      </p:sp>
      <p:sp>
        <p:nvSpPr>
          <p:cNvPr id="26" name="Chevron 25"/>
          <p:cNvSpPr/>
          <p:nvPr/>
        </p:nvSpPr>
        <p:spPr>
          <a:xfrm>
            <a:off x="2276770" y="2035951"/>
            <a:ext cx="542872" cy="1207388"/>
          </a:xfrm>
          <a:prstGeom prst="chevron">
            <a:avLst/>
          </a:prstGeom>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400" b="1" dirty="0">
              <a:solidFill>
                <a:schemeClr val="tx1"/>
              </a:solidFill>
            </a:endParaRPr>
          </a:p>
        </p:txBody>
      </p:sp>
      <p:sp>
        <p:nvSpPr>
          <p:cNvPr id="10" name="Content Placeholder 6"/>
          <p:cNvSpPr txBox="1">
            <a:spLocks/>
          </p:cNvSpPr>
          <p:nvPr/>
        </p:nvSpPr>
        <p:spPr>
          <a:xfrm>
            <a:off x="2840384" y="3652362"/>
            <a:ext cx="2656195" cy="429078"/>
          </a:xfrm>
          <a:prstGeom prst="rect">
            <a:avLst/>
          </a:prstGeom>
          <a:ln>
            <a:noFill/>
          </a:ln>
        </p:spPr>
        <p:txBody>
          <a:bodyPr/>
          <a:lstStyle/>
          <a:p>
            <a:pPr marL="233363" marR="0" lvl="0" indent="-233363" algn="ctr" defTabSz="914400" eaLnBrk="1" fontAlgn="auto" latinLnBrk="0" hangingPunct="1">
              <a:lnSpc>
                <a:spcPct val="100000"/>
              </a:lnSpc>
              <a:spcBef>
                <a:spcPts val="1200"/>
              </a:spcBef>
              <a:spcAft>
                <a:spcPts val="0"/>
              </a:spcAft>
              <a:buClrTx/>
              <a:buSzTx/>
              <a:tabLst/>
              <a:defRPr/>
            </a:pPr>
            <a:r>
              <a:rPr kumimoji="0" lang="en-US" b="1" i="0" strike="noStrike" kern="0" cap="none" spc="0" normalizeH="0" baseline="0" noProof="0" dirty="0" smtClean="0">
                <a:ln>
                  <a:noFill/>
                </a:ln>
                <a:solidFill>
                  <a:sysClr val="windowText" lastClr="000000"/>
                </a:solidFill>
                <a:effectLst/>
                <a:uLnTx/>
                <a:uFillTx/>
                <a:latin typeface="Arial Black"/>
                <a:cs typeface="Arial Black"/>
              </a:rPr>
              <a:t>Decision Maker</a:t>
            </a:r>
            <a:endParaRPr kumimoji="0" lang="en-US" b="1" i="0" strike="noStrike" kern="0" cap="none" spc="0" normalizeH="0" baseline="0" noProof="0" dirty="0">
              <a:ln>
                <a:noFill/>
              </a:ln>
              <a:solidFill>
                <a:sysClr val="windowText" lastClr="000000"/>
              </a:solidFill>
              <a:effectLst/>
              <a:uLnTx/>
              <a:uFillTx/>
              <a:latin typeface="Arial Black"/>
              <a:cs typeface="Arial Black"/>
            </a:endParaRPr>
          </a:p>
        </p:txBody>
      </p:sp>
      <p:sp>
        <p:nvSpPr>
          <p:cNvPr id="12" name="TextBox 11"/>
          <p:cNvSpPr txBox="1"/>
          <p:nvPr/>
        </p:nvSpPr>
        <p:spPr>
          <a:xfrm>
            <a:off x="2850078" y="1233071"/>
            <a:ext cx="2636806" cy="338554"/>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600" b="1" dirty="0" smtClean="0">
                <a:latin typeface="+mj-lt"/>
              </a:rPr>
              <a:t>Incident Commander</a:t>
            </a:r>
            <a:endParaRPr lang="en-US" sz="1600" b="1" dirty="0">
              <a:latin typeface="+mj-lt"/>
            </a:endParaRPr>
          </a:p>
        </p:txBody>
      </p:sp>
      <p:grpSp>
        <p:nvGrpSpPr>
          <p:cNvPr id="13" name="Group 10"/>
          <p:cNvGrpSpPr/>
          <p:nvPr/>
        </p:nvGrpSpPr>
        <p:grpSpPr>
          <a:xfrm>
            <a:off x="3386461" y="4045763"/>
            <a:ext cx="1739825" cy="1703181"/>
            <a:chOff x="3663379" y="3922428"/>
            <a:chExt cx="1714500" cy="1704975"/>
          </a:xfrm>
        </p:grpSpPr>
        <p:pic>
          <p:nvPicPr>
            <p:cNvPr id="15" name="Picture 2"/>
            <p:cNvPicPr>
              <a:picLocks noChangeAspect="1" noChangeArrowheads="1"/>
            </p:cNvPicPr>
            <p:nvPr/>
          </p:nvPicPr>
          <p:blipFill>
            <a:blip r:embed="rId3" cstate="print"/>
            <a:srcRect/>
            <a:stretch>
              <a:fillRect/>
            </a:stretch>
          </p:blipFill>
          <p:spPr bwMode="auto">
            <a:xfrm>
              <a:off x="3663379" y="3922428"/>
              <a:ext cx="1714500" cy="1704975"/>
            </a:xfrm>
            <a:prstGeom prst="rect">
              <a:avLst/>
            </a:prstGeom>
            <a:noFill/>
            <a:ln w="9525">
              <a:noFill/>
              <a:miter lim="800000"/>
              <a:headEnd/>
              <a:tailEnd/>
            </a:ln>
          </p:spPr>
        </p:pic>
        <p:sp>
          <p:nvSpPr>
            <p:cNvPr id="16" name="TextBox 15"/>
            <p:cNvSpPr txBox="1"/>
            <p:nvPr/>
          </p:nvSpPr>
          <p:spPr>
            <a:xfrm>
              <a:off x="4037742" y="4458983"/>
              <a:ext cx="832207" cy="523220"/>
            </a:xfrm>
            <a:prstGeom prst="rect">
              <a:avLst/>
            </a:prstGeom>
            <a:noFill/>
          </p:spPr>
          <p:txBody>
            <a:bodyPr wrap="square" rtlCol="0">
              <a:spAutoFit/>
            </a:bodyPr>
            <a:lstStyle/>
            <a:p>
              <a:pPr algn="ctr"/>
              <a:r>
                <a:rPr lang="en-US" sz="1400" b="1" dirty="0" smtClean="0"/>
                <a:t>OODA Loop</a:t>
              </a:r>
              <a:endParaRPr lang="en-US" sz="1400" b="1" dirty="0"/>
            </a:p>
          </p:txBody>
        </p:sp>
      </p:grpSp>
      <p:pic>
        <p:nvPicPr>
          <p:cNvPr id="17" name="Picture 16" descr="080429-f-2907c-222.jpg"/>
          <p:cNvPicPr>
            <a:picLocks noChangeAspect="1"/>
          </p:cNvPicPr>
          <p:nvPr/>
        </p:nvPicPr>
        <p:blipFill rotWithShape="1">
          <a:blip r:embed="rId4" cstate="print">
            <a:extLst>
              <a:ext uri="{28A0092B-C50C-407E-A947-70E740481C1C}">
                <a14:useLocalDpi xmlns="" xmlns:a14="http://schemas.microsoft.com/office/drawing/2010/main" val="0"/>
              </a:ext>
            </a:extLst>
          </a:blip>
          <a:srcRect l="12380" r="10688"/>
          <a:stretch/>
        </p:blipFill>
        <p:spPr>
          <a:xfrm>
            <a:off x="2862381" y="1571626"/>
            <a:ext cx="2630569" cy="2067158"/>
          </a:xfrm>
          <a:prstGeom prst="rect">
            <a:avLst/>
          </a:prstGeom>
        </p:spPr>
      </p:pic>
      <p:sp>
        <p:nvSpPr>
          <p:cNvPr id="18" name="Content Placeholder 4"/>
          <p:cNvSpPr>
            <a:spLocks noGrp="1"/>
          </p:cNvSpPr>
          <p:nvPr>
            <p:ph sz="quarter" idx="10"/>
          </p:nvPr>
        </p:nvSpPr>
        <p:spPr>
          <a:xfrm>
            <a:off x="474935" y="1492606"/>
            <a:ext cx="2404225" cy="2395089"/>
          </a:xfrm>
          <a:ln>
            <a:noFill/>
          </a:ln>
        </p:spPr>
        <p:txBody>
          <a:bodyPr/>
          <a:lstStyle/>
          <a:p>
            <a:pPr>
              <a:buNone/>
            </a:pPr>
            <a:r>
              <a:rPr lang="en-US" dirty="0" smtClean="0">
                <a:latin typeface="Arial Black"/>
                <a:cs typeface="Arial Black"/>
              </a:rPr>
              <a:t>Environment</a:t>
            </a:r>
          </a:p>
          <a:p>
            <a:pPr marL="233363" lvl="1" indent="-233363">
              <a:spcBef>
                <a:spcPts val="1800"/>
              </a:spcBef>
              <a:buFont typeface="Arial" pitchFamily="34" charset="0"/>
              <a:buChar char="•"/>
            </a:pPr>
            <a:r>
              <a:rPr lang="en-US" sz="1800" dirty="0" smtClean="0"/>
              <a:t>Information</a:t>
            </a:r>
          </a:p>
          <a:p>
            <a:pPr marL="455613" lvl="2" indent="-284163">
              <a:spcBef>
                <a:spcPts val="600"/>
              </a:spcBef>
              <a:buFont typeface="Lucida Grande"/>
              <a:buChar char="-"/>
            </a:pPr>
            <a:r>
              <a:rPr lang="en-US" dirty="0" smtClean="0">
                <a:solidFill>
                  <a:srgbClr val="003767"/>
                </a:solidFill>
              </a:rPr>
              <a:t>Observable Artifacts</a:t>
            </a:r>
            <a:endParaRPr lang="en-US" sz="1600" dirty="0" smtClean="0">
              <a:solidFill>
                <a:srgbClr val="003767"/>
              </a:solidFill>
            </a:endParaRPr>
          </a:p>
          <a:p>
            <a:pPr>
              <a:spcBef>
                <a:spcPts val="1800"/>
              </a:spcBef>
            </a:pPr>
            <a:r>
              <a:rPr lang="en-US" sz="1800" dirty="0" smtClean="0"/>
              <a:t>Technologies</a:t>
            </a:r>
          </a:p>
          <a:p>
            <a:pPr marL="460375" lvl="1" indent="-285750">
              <a:spcBef>
                <a:spcPts val="600"/>
              </a:spcBef>
              <a:buSzPct val="90000"/>
              <a:buFont typeface="Lucida Grande"/>
              <a:buChar char="-"/>
            </a:pPr>
            <a:r>
              <a:rPr lang="en-US" sz="1600" dirty="0">
                <a:solidFill>
                  <a:srgbClr val="003767"/>
                </a:solidFill>
              </a:rPr>
              <a:t>Inserted </a:t>
            </a:r>
            <a:r>
              <a:rPr lang="en-US" sz="1600" dirty="0" smtClean="0">
                <a:solidFill>
                  <a:srgbClr val="003767"/>
                </a:solidFill>
              </a:rPr>
              <a:t>Tools</a:t>
            </a:r>
          </a:p>
          <a:p>
            <a:pPr>
              <a:spcBef>
                <a:spcPts val="1800"/>
              </a:spcBef>
            </a:pPr>
            <a:r>
              <a:rPr lang="en-US" sz="1800" dirty="0" smtClean="0"/>
              <a:t>Stimuli</a:t>
            </a:r>
          </a:p>
          <a:p>
            <a:pPr marL="457200" lvl="2" indent="-285750">
              <a:spcBef>
                <a:spcPts val="600"/>
              </a:spcBef>
              <a:buFont typeface="Lucida Grande"/>
              <a:buChar char="-"/>
            </a:pPr>
            <a:r>
              <a:rPr lang="en-US" dirty="0" smtClean="0">
                <a:solidFill>
                  <a:srgbClr val="003767"/>
                </a:solidFill>
              </a:rPr>
              <a:t>Interactions</a:t>
            </a:r>
            <a:endParaRPr lang="en-US" dirty="0">
              <a:solidFill>
                <a:srgbClr val="003767"/>
              </a:solidFill>
            </a:endParaRPr>
          </a:p>
        </p:txBody>
      </p:sp>
    </p:spTree>
    <p:extLst>
      <p:ext uri="{BB962C8B-B14F-4D97-AF65-F5344CB8AC3E}">
        <p14:creationId xmlns="" xmlns:p14="http://schemas.microsoft.com/office/powerpoint/2010/main" val="1430259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LL Cyber Red / Blue Goals</a:t>
            </a:r>
            <a:endParaRPr lang="en-US" dirty="0"/>
          </a:p>
        </p:txBody>
      </p:sp>
      <p:sp>
        <p:nvSpPr>
          <p:cNvPr id="11" name="AutoShape 120"/>
          <p:cNvSpPr>
            <a:spLocks noChangeArrowheads="1"/>
          </p:cNvSpPr>
          <p:nvPr/>
        </p:nvSpPr>
        <p:spPr bwMode="auto">
          <a:xfrm>
            <a:off x="228600" y="5766220"/>
            <a:ext cx="8686800" cy="490117"/>
          </a:xfrm>
          <a:prstGeom prst="roundRect">
            <a:avLst>
              <a:gd name="adj" fmla="val 16667"/>
            </a:avLst>
          </a:prstGeom>
          <a:solidFill>
            <a:schemeClr val="accent1">
              <a:lumMod val="20000"/>
              <a:lumOff val="80000"/>
            </a:schemeClr>
          </a:solidFill>
          <a:ln w="19050">
            <a:solidFill>
              <a:srgbClr val="00487E"/>
            </a:solidFill>
            <a:miter lim="800000"/>
            <a:headEnd type="none" w="sm" len="sm"/>
            <a:tailEnd type="none" w="sm" len="sm"/>
          </a:ln>
          <a:effectLst>
            <a:outerShdw blurRad="127000" algn="ctr" rotWithShape="0">
              <a:prstClr val="black">
                <a:alpha val="30000"/>
              </a:prstClr>
            </a:outerShdw>
          </a:effectLst>
        </p:spPr>
        <p:txBody>
          <a:bodyPr lIns="45720" tIns="45720" rIns="45720" bIns="45720" anchor="ctr" anchorCtr="0">
            <a:noAutofit/>
          </a:bodyPr>
          <a:lstStyle/>
          <a:p>
            <a:pPr algn="ctr"/>
            <a:r>
              <a:rPr lang="en-US" sz="2000" b="1" dirty="0"/>
              <a:t>Look at role of </a:t>
            </a:r>
            <a:r>
              <a:rPr lang="en-US" sz="2000" b="1" dirty="0" smtClean="0"/>
              <a:t>human-in-the-loop </a:t>
            </a:r>
            <a:r>
              <a:rPr lang="en-US" sz="2000" b="1" dirty="0"/>
              <a:t>decision-making processes</a:t>
            </a:r>
          </a:p>
        </p:txBody>
      </p:sp>
      <p:sp>
        <p:nvSpPr>
          <p:cNvPr id="7" name="Content Placeholder 6"/>
          <p:cNvSpPr>
            <a:spLocks noGrp="1"/>
          </p:cNvSpPr>
          <p:nvPr>
            <p:ph sz="quarter" idx="12"/>
          </p:nvPr>
        </p:nvSpPr>
        <p:spPr>
          <a:xfrm>
            <a:off x="6133673" y="1531386"/>
            <a:ext cx="2823716" cy="2433869"/>
          </a:xfrm>
          <a:ln>
            <a:noFill/>
          </a:ln>
        </p:spPr>
        <p:txBody>
          <a:bodyPr/>
          <a:lstStyle/>
          <a:p>
            <a:pPr marL="0" indent="0">
              <a:buNone/>
            </a:pPr>
            <a:r>
              <a:rPr lang="en-US" dirty="0" smtClean="0">
                <a:latin typeface="Arial Black"/>
                <a:cs typeface="Arial Black"/>
              </a:rPr>
              <a:t>Mission Assurance and Threat Level</a:t>
            </a:r>
          </a:p>
          <a:p>
            <a:pPr>
              <a:spcBef>
                <a:spcPts val="2400"/>
              </a:spcBef>
            </a:pPr>
            <a:r>
              <a:rPr lang="en-US" sz="1800" dirty="0" smtClean="0"/>
              <a:t>Courses of Action</a:t>
            </a:r>
          </a:p>
          <a:p>
            <a:pPr marL="0" indent="0">
              <a:buNone/>
            </a:pPr>
            <a:endParaRPr lang="en-US" dirty="0" smtClean="0"/>
          </a:p>
        </p:txBody>
      </p:sp>
      <p:sp>
        <p:nvSpPr>
          <p:cNvPr id="14" name="Chevron 13"/>
          <p:cNvSpPr/>
          <p:nvPr/>
        </p:nvSpPr>
        <p:spPr>
          <a:xfrm>
            <a:off x="5612908" y="2035951"/>
            <a:ext cx="542872" cy="1207388"/>
          </a:xfrm>
          <a:prstGeom prst="chevron">
            <a:avLst/>
          </a:prstGeom>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400" b="1" dirty="0">
              <a:solidFill>
                <a:schemeClr val="tx1"/>
              </a:solidFill>
            </a:endParaRPr>
          </a:p>
        </p:txBody>
      </p:sp>
      <p:sp>
        <p:nvSpPr>
          <p:cNvPr id="26" name="Chevron 25"/>
          <p:cNvSpPr/>
          <p:nvPr/>
        </p:nvSpPr>
        <p:spPr>
          <a:xfrm>
            <a:off x="2295820" y="2035951"/>
            <a:ext cx="542872" cy="1207388"/>
          </a:xfrm>
          <a:prstGeom prst="chevron">
            <a:avLst/>
          </a:prstGeom>
          <a:gradFill>
            <a:gsLst>
              <a:gs pos="0">
                <a:schemeClr val="accent4"/>
              </a:gs>
              <a:gs pos="90000">
                <a:schemeClr val="accent1">
                  <a:lumMod val="75000"/>
                  <a:alpha val="18000"/>
                </a:schemeClr>
              </a:gs>
            </a:gsLst>
            <a:lin ang="10800000" scaled="0"/>
          </a:gra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400" b="1" dirty="0">
              <a:solidFill>
                <a:schemeClr val="tx1"/>
              </a:solidFill>
            </a:endParaRPr>
          </a:p>
        </p:txBody>
      </p:sp>
      <p:sp>
        <p:nvSpPr>
          <p:cNvPr id="10" name="Content Placeholder 6"/>
          <p:cNvSpPr txBox="1">
            <a:spLocks/>
          </p:cNvSpPr>
          <p:nvPr/>
        </p:nvSpPr>
        <p:spPr>
          <a:xfrm>
            <a:off x="2840384" y="3652362"/>
            <a:ext cx="2656195" cy="429078"/>
          </a:xfrm>
          <a:prstGeom prst="rect">
            <a:avLst/>
          </a:prstGeom>
          <a:ln>
            <a:noFill/>
          </a:ln>
        </p:spPr>
        <p:txBody>
          <a:bodyPr/>
          <a:lstStyle/>
          <a:p>
            <a:pPr marL="233363" marR="0" lvl="0" indent="-233363" algn="ctr" defTabSz="914400" eaLnBrk="1" fontAlgn="auto" latinLnBrk="0" hangingPunct="1">
              <a:lnSpc>
                <a:spcPct val="100000"/>
              </a:lnSpc>
              <a:spcBef>
                <a:spcPts val="1200"/>
              </a:spcBef>
              <a:spcAft>
                <a:spcPts val="0"/>
              </a:spcAft>
              <a:buClrTx/>
              <a:buSzTx/>
              <a:tabLst/>
              <a:defRPr/>
            </a:pPr>
            <a:r>
              <a:rPr kumimoji="0" lang="en-US" b="1" i="0" strike="noStrike" kern="0" cap="none" spc="0" normalizeH="0" baseline="0" noProof="0" dirty="0" smtClean="0">
                <a:ln>
                  <a:noFill/>
                </a:ln>
                <a:solidFill>
                  <a:sysClr val="windowText" lastClr="000000"/>
                </a:solidFill>
                <a:effectLst/>
                <a:uLnTx/>
                <a:uFillTx/>
                <a:latin typeface="Arial Black"/>
                <a:cs typeface="Arial Black"/>
              </a:rPr>
              <a:t>Decision Maker</a:t>
            </a:r>
            <a:endParaRPr kumimoji="0" lang="en-US" b="1" i="0" strike="noStrike" kern="0" cap="none" spc="0" normalizeH="0" baseline="0" noProof="0" dirty="0">
              <a:ln>
                <a:noFill/>
              </a:ln>
              <a:solidFill>
                <a:sysClr val="windowText" lastClr="000000"/>
              </a:solidFill>
              <a:effectLst/>
              <a:uLnTx/>
              <a:uFillTx/>
              <a:latin typeface="Arial Black"/>
              <a:cs typeface="Arial Black"/>
            </a:endParaRPr>
          </a:p>
        </p:txBody>
      </p:sp>
      <p:sp>
        <p:nvSpPr>
          <p:cNvPr id="12" name="TextBox 11"/>
          <p:cNvSpPr txBox="1"/>
          <p:nvPr/>
        </p:nvSpPr>
        <p:spPr>
          <a:xfrm>
            <a:off x="2850078" y="1233071"/>
            <a:ext cx="2636806" cy="338554"/>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600" b="1" dirty="0" smtClean="0">
                <a:latin typeface="+mj-lt"/>
              </a:rPr>
              <a:t>Incident Commander</a:t>
            </a:r>
            <a:endParaRPr lang="en-US" sz="1600" b="1" dirty="0">
              <a:latin typeface="+mj-lt"/>
            </a:endParaRPr>
          </a:p>
        </p:txBody>
      </p:sp>
      <p:grpSp>
        <p:nvGrpSpPr>
          <p:cNvPr id="13" name="Group 10"/>
          <p:cNvGrpSpPr/>
          <p:nvPr/>
        </p:nvGrpSpPr>
        <p:grpSpPr>
          <a:xfrm>
            <a:off x="3386461" y="4045763"/>
            <a:ext cx="1739825" cy="1703181"/>
            <a:chOff x="3663379" y="3922428"/>
            <a:chExt cx="1714500" cy="1704975"/>
          </a:xfrm>
        </p:grpSpPr>
        <p:pic>
          <p:nvPicPr>
            <p:cNvPr id="15" name="Picture 2"/>
            <p:cNvPicPr>
              <a:picLocks noChangeAspect="1" noChangeArrowheads="1"/>
            </p:cNvPicPr>
            <p:nvPr/>
          </p:nvPicPr>
          <p:blipFill>
            <a:blip r:embed="rId3" cstate="print"/>
            <a:srcRect/>
            <a:stretch>
              <a:fillRect/>
            </a:stretch>
          </p:blipFill>
          <p:spPr bwMode="auto">
            <a:xfrm>
              <a:off x="3663379" y="3922428"/>
              <a:ext cx="1714500" cy="1704975"/>
            </a:xfrm>
            <a:prstGeom prst="rect">
              <a:avLst/>
            </a:prstGeom>
            <a:noFill/>
            <a:ln w="9525">
              <a:noFill/>
              <a:miter lim="800000"/>
              <a:headEnd/>
              <a:tailEnd/>
            </a:ln>
          </p:spPr>
        </p:pic>
        <p:sp>
          <p:nvSpPr>
            <p:cNvPr id="16" name="TextBox 15"/>
            <p:cNvSpPr txBox="1"/>
            <p:nvPr/>
          </p:nvSpPr>
          <p:spPr>
            <a:xfrm>
              <a:off x="4037742" y="4458983"/>
              <a:ext cx="832207" cy="523220"/>
            </a:xfrm>
            <a:prstGeom prst="rect">
              <a:avLst/>
            </a:prstGeom>
            <a:noFill/>
          </p:spPr>
          <p:txBody>
            <a:bodyPr wrap="square" rtlCol="0">
              <a:spAutoFit/>
            </a:bodyPr>
            <a:lstStyle/>
            <a:p>
              <a:pPr algn="ctr"/>
              <a:r>
                <a:rPr lang="en-US" sz="1400" b="1" dirty="0" smtClean="0"/>
                <a:t>OODA Loop</a:t>
              </a:r>
              <a:endParaRPr lang="en-US" sz="1400" b="1" dirty="0"/>
            </a:p>
          </p:txBody>
        </p:sp>
      </p:grpSp>
      <p:pic>
        <p:nvPicPr>
          <p:cNvPr id="17" name="Picture 16" descr="080429-f-2907c-222.jpg"/>
          <p:cNvPicPr>
            <a:picLocks noChangeAspect="1"/>
          </p:cNvPicPr>
          <p:nvPr/>
        </p:nvPicPr>
        <p:blipFill rotWithShape="1">
          <a:blip r:embed="rId4" cstate="print">
            <a:extLst>
              <a:ext uri="{28A0092B-C50C-407E-A947-70E740481C1C}">
                <a14:useLocalDpi xmlns="" xmlns:a14="http://schemas.microsoft.com/office/drawing/2010/main" val="0"/>
              </a:ext>
            </a:extLst>
          </a:blip>
          <a:srcRect l="12380" r="10688"/>
          <a:stretch/>
        </p:blipFill>
        <p:spPr>
          <a:xfrm>
            <a:off x="2862381" y="1571626"/>
            <a:ext cx="2630569" cy="2067158"/>
          </a:xfrm>
          <a:prstGeom prst="rect">
            <a:avLst/>
          </a:prstGeom>
        </p:spPr>
      </p:pic>
      <p:sp>
        <p:nvSpPr>
          <p:cNvPr id="18" name="Content Placeholder 4"/>
          <p:cNvSpPr>
            <a:spLocks noGrp="1"/>
          </p:cNvSpPr>
          <p:nvPr>
            <p:ph sz="quarter" idx="10"/>
          </p:nvPr>
        </p:nvSpPr>
        <p:spPr>
          <a:xfrm>
            <a:off x="474935" y="1492606"/>
            <a:ext cx="2404225" cy="2395089"/>
          </a:xfrm>
          <a:ln>
            <a:noFill/>
          </a:ln>
        </p:spPr>
        <p:txBody>
          <a:bodyPr/>
          <a:lstStyle/>
          <a:p>
            <a:pPr>
              <a:buNone/>
            </a:pPr>
            <a:r>
              <a:rPr lang="en-US" dirty="0" smtClean="0">
                <a:latin typeface="Arial Black"/>
                <a:cs typeface="Arial Black"/>
              </a:rPr>
              <a:t>Environment</a:t>
            </a:r>
          </a:p>
          <a:p>
            <a:pPr marL="233363" lvl="1" indent="-233363">
              <a:spcBef>
                <a:spcPts val="1800"/>
              </a:spcBef>
              <a:buFont typeface="Arial" pitchFamily="34" charset="0"/>
              <a:buChar char="•"/>
            </a:pPr>
            <a:r>
              <a:rPr lang="en-US" sz="1800" dirty="0" smtClean="0"/>
              <a:t>Information</a:t>
            </a:r>
          </a:p>
          <a:p>
            <a:pPr marL="455613" lvl="2" indent="-284163">
              <a:spcBef>
                <a:spcPts val="600"/>
              </a:spcBef>
              <a:buFont typeface="Lucida Grande"/>
              <a:buChar char="-"/>
            </a:pPr>
            <a:r>
              <a:rPr lang="en-US" dirty="0" smtClean="0">
                <a:solidFill>
                  <a:srgbClr val="003767"/>
                </a:solidFill>
              </a:rPr>
              <a:t>Observable Artifacts</a:t>
            </a:r>
            <a:endParaRPr lang="en-US" sz="1600" dirty="0" smtClean="0">
              <a:solidFill>
                <a:srgbClr val="003767"/>
              </a:solidFill>
            </a:endParaRPr>
          </a:p>
          <a:p>
            <a:pPr>
              <a:spcBef>
                <a:spcPts val="1800"/>
              </a:spcBef>
            </a:pPr>
            <a:r>
              <a:rPr lang="en-US" sz="1800" dirty="0" smtClean="0"/>
              <a:t>Technologies</a:t>
            </a:r>
          </a:p>
          <a:p>
            <a:pPr marL="460375" lvl="1" indent="-285750">
              <a:spcBef>
                <a:spcPts val="600"/>
              </a:spcBef>
              <a:buSzPct val="90000"/>
              <a:buFont typeface="Lucida Grande"/>
              <a:buChar char="-"/>
            </a:pPr>
            <a:r>
              <a:rPr lang="en-US" sz="1600" dirty="0">
                <a:solidFill>
                  <a:srgbClr val="003767"/>
                </a:solidFill>
              </a:rPr>
              <a:t>Inserted </a:t>
            </a:r>
            <a:r>
              <a:rPr lang="en-US" sz="1600" dirty="0" smtClean="0">
                <a:solidFill>
                  <a:srgbClr val="003767"/>
                </a:solidFill>
              </a:rPr>
              <a:t>Tools</a:t>
            </a:r>
          </a:p>
          <a:p>
            <a:pPr>
              <a:spcBef>
                <a:spcPts val="1800"/>
              </a:spcBef>
            </a:pPr>
            <a:r>
              <a:rPr lang="en-US" sz="1800" dirty="0" smtClean="0"/>
              <a:t>Stimuli</a:t>
            </a:r>
          </a:p>
          <a:p>
            <a:pPr marL="457200" lvl="2" indent="-285750">
              <a:spcBef>
                <a:spcPts val="600"/>
              </a:spcBef>
              <a:buFont typeface="Lucida Grande"/>
              <a:buChar char="-"/>
            </a:pPr>
            <a:r>
              <a:rPr lang="en-US" dirty="0" smtClean="0">
                <a:solidFill>
                  <a:srgbClr val="003767"/>
                </a:solidFill>
              </a:rPr>
              <a:t>Interactions</a:t>
            </a:r>
            <a:endParaRPr lang="en-US" dirty="0">
              <a:solidFill>
                <a:srgbClr val="003767"/>
              </a:solidFill>
            </a:endParaRPr>
          </a:p>
        </p:txBody>
      </p:sp>
    </p:spTree>
    <p:extLst>
      <p:ext uri="{BB962C8B-B14F-4D97-AF65-F5344CB8AC3E}">
        <p14:creationId xmlns="" xmlns:p14="http://schemas.microsoft.com/office/powerpoint/2010/main" val="3814385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474935" y="1492606"/>
            <a:ext cx="2404225" cy="2395089"/>
          </a:xfrm>
          <a:ln>
            <a:noFill/>
          </a:ln>
        </p:spPr>
        <p:txBody>
          <a:bodyPr/>
          <a:lstStyle/>
          <a:p>
            <a:pPr>
              <a:buNone/>
            </a:pPr>
            <a:r>
              <a:rPr lang="en-US" dirty="0" smtClean="0">
                <a:latin typeface="Arial Black"/>
                <a:cs typeface="Arial Black"/>
              </a:rPr>
              <a:t>Environment</a:t>
            </a:r>
          </a:p>
          <a:p>
            <a:pPr marL="233363" lvl="1" indent="-233363">
              <a:spcBef>
                <a:spcPts val="1800"/>
              </a:spcBef>
              <a:buFont typeface="Arial" pitchFamily="34" charset="0"/>
              <a:buChar char="•"/>
            </a:pPr>
            <a:r>
              <a:rPr lang="en-US" sz="1800" dirty="0" smtClean="0"/>
              <a:t>Information</a:t>
            </a:r>
          </a:p>
          <a:p>
            <a:pPr marL="455613" lvl="2" indent="-238125">
              <a:spcBef>
                <a:spcPts val="600"/>
              </a:spcBef>
              <a:buFont typeface="Lucida Grande"/>
              <a:buChar char="-"/>
            </a:pPr>
            <a:r>
              <a:rPr lang="en-US" dirty="0" smtClean="0">
                <a:solidFill>
                  <a:srgbClr val="003767"/>
                </a:solidFill>
              </a:rPr>
              <a:t>Observable Artifacts</a:t>
            </a:r>
            <a:endParaRPr lang="en-US" sz="1600" dirty="0" smtClean="0">
              <a:solidFill>
                <a:srgbClr val="003767"/>
              </a:solidFill>
            </a:endParaRPr>
          </a:p>
          <a:p>
            <a:pPr>
              <a:spcBef>
                <a:spcPts val="1800"/>
              </a:spcBef>
            </a:pPr>
            <a:r>
              <a:rPr lang="en-US" sz="1800" dirty="0" smtClean="0"/>
              <a:t>Technologies</a:t>
            </a:r>
          </a:p>
          <a:p>
            <a:pPr marL="455613" lvl="1" indent="-280988">
              <a:spcBef>
                <a:spcPts val="600"/>
              </a:spcBef>
              <a:buSzPct val="90000"/>
            </a:pPr>
            <a:r>
              <a:rPr lang="en-US" sz="1600" dirty="0">
                <a:solidFill>
                  <a:srgbClr val="003767"/>
                </a:solidFill>
              </a:rPr>
              <a:t>Inserted </a:t>
            </a:r>
            <a:r>
              <a:rPr lang="en-US" sz="1600" dirty="0" smtClean="0">
                <a:solidFill>
                  <a:srgbClr val="003767"/>
                </a:solidFill>
              </a:rPr>
              <a:t>Tools</a:t>
            </a:r>
          </a:p>
          <a:p>
            <a:pPr>
              <a:spcBef>
                <a:spcPts val="1800"/>
              </a:spcBef>
            </a:pPr>
            <a:r>
              <a:rPr lang="en-US" sz="1800" dirty="0" smtClean="0"/>
              <a:t>Stimuli</a:t>
            </a:r>
          </a:p>
          <a:p>
            <a:pPr marL="455613" lvl="2" indent="-238125">
              <a:spcBef>
                <a:spcPts val="600"/>
              </a:spcBef>
              <a:buFont typeface="Lucida Grande"/>
              <a:buChar char="-"/>
            </a:pPr>
            <a:r>
              <a:rPr lang="en-US" dirty="0" smtClean="0">
                <a:solidFill>
                  <a:srgbClr val="003767"/>
                </a:solidFill>
              </a:rPr>
              <a:t>Interactions</a:t>
            </a:r>
            <a:endParaRPr lang="en-US" dirty="0">
              <a:solidFill>
                <a:srgbClr val="003767"/>
              </a:solidFill>
            </a:endParaRPr>
          </a:p>
        </p:txBody>
      </p:sp>
      <p:sp>
        <p:nvSpPr>
          <p:cNvPr id="4" name="Title 3"/>
          <p:cNvSpPr>
            <a:spLocks noGrp="1"/>
          </p:cNvSpPr>
          <p:nvPr>
            <p:ph type="title"/>
          </p:nvPr>
        </p:nvSpPr>
        <p:spPr/>
        <p:txBody>
          <a:bodyPr/>
          <a:lstStyle/>
          <a:p>
            <a:r>
              <a:rPr lang="en-US" dirty="0" smtClean="0"/>
              <a:t>LL Cyber Red / Blue Goals</a:t>
            </a:r>
            <a:endParaRPr lang="en-US" dirty="0"/>
          </a:p>
        </p:txBody>
      </p:sp>
      <p:sp>
        <p:nvSpPr>
          <p:cNvPr id="11" name="AutoShape 120"/>
          <p:cNvSpPr>
            <a:spLocks noChangeArrowheads="1"/>
          </p:cNvSpPr>
          <p:nvPr/>
        </p:nvSpPr>
        <p:spPr bwMode="auto">
          <a:xfrm>
            <a:off x="228600" y="5766220"/>
            <a:ext cx="8686800" cy="490117"/>
          </a:xfrm>
          <a:prstGeom prst="roundRect">
            <a:avLst>
              <a:gd name="adj" fmla="val 16667"/>
            </a:avLst>
          </a:prstGeom>
          <a:solidFill>
            <a:schemeClr val="accent1">
              <a:lumMod val="20000"/>
              <a:lumOff val="80000"/>
            </a:schemeClr>
          </a:solidFill>
          <a:ln w="19050">
            <a:solidFill>
              <a:srgbClr val="00487E"/>
            </a:solidFill>
            <a:miter lim="800000"/>
            <a:headEnd type="none" w="sm" len="sm"/>
            <a:tailEnd type="none" w="sm" len="sm"/>
          </a:ln>
          <a:effectLst>
            <a:outerShdw blurRad="127000" algn="ctr" rotWithShape="0">
              <a:prstClr val="black">
                <a:alpha val="30000"/>
              </a:prstClr>
            </a:outerShdw>
          </a:effectLst>
        </p:spPr>
        <p:txBody>
          <a:bodyPr lIns="45720" tIns="45720" rIns="45720" bIns="45720" anchor="ctr" anchorCtr="0">
            <a:noAutofit/>
          </a:bodyPr>
          <a:lstStyle/>
          <a:p>
            <a:pPr algn="ctr"/>
            <a:r>
              <a:rPr lang="en-US" sz="2000" b="1" dirty="0"/>
              <a:t>Look at role of </a:t>
            </a:r>
            <a:r>
              <a:rPr lang="en-US" sz="2000" b="1" dirty="0" smtClean="0"/>
              <a:t>human-in-the-loop </a:t>
            </a:r>
            <a:r>
              <a:rPr lang="en-US" sz="2000" b="1" dirty="0"/>
              <a:t>decision-making processes</a:t>
            </a:r>
          </a:p>
        </p:txBody>
      </p:sp>
      <p:sp>
        <p:nvSpPr>
          <p:cNvPr id="7" name="Content Placeholder 6"/>
          <p:cNvSpPr>
            <a:spLocks noGrp="1"/>
          </p:cNvSpPr>
          <p:nvPr>
            <p:ph sz="quarter" idx="12"/>
          </p:nvPr>
        </p:nvSpPr>
        <p:spPr>
          <a:xfrm>
            <a:off x="6133673" y="1531386"/>
            <a:ext cx="2823716" cy="2433869"/>
          </a:xfrm>
          <a:ln>
            <a:noFill/>
          </a:ln>
        </p:spPr>
        <p:txBody>
          <a:bodyPr/>
          <a:lstStyle/>
          <a:p>
            <a:pPr marL="0" indent="0">
              <a:buNone/>
            </a:pPr>
            <a:r>
              <a:rPr lang="en-US" dirty="0" smtClean="0">
                <a:latin typeface="Arial Black"/>
                <a:cs typeface="Arial Black"/>
              </a:rPr>
              <a:t>Mission Assurance and Threat Level</a:t>
            </a:r>
          </a:p>
          <a:p>
            <a:pPr>
              <a:spcBef>
                <a:spcPts val="2400"/>
              </a:spcBef>
            </a:pPr>
            <a:r>
              <a:rPr lang="en-US" sz="1800" dirty="0" smtClean="0"/>
              <a:t>Courses of Action</a:t>
            </a:r>
          </a:p>
          <a:p>
            <a:pPr>
              <a:spcBef>
                <a:spcPts val="1800"/>
              </a:spcBef>
            </a:pPr>
            <a:r>
              <a:rPr lang="en-US" sz="1800" dirty="0"/>
              <a:t>Impact Measures</a:t>
            </a:r>
          </a:p>
          <a:p>
            <a:pPr lvl="1">
              <a:spcBef>
                <a:spcPts val="600"/>
              </a:spcBef>
              <a:buSzPct val="90000"/>
            </a:pPr>
            <a:r>
              <a:rPr lang="en-US" sz="1600" dirty="0"/>
              <a:t>Mission Health</a:t>
            </a:r>
          </a:p>
          <a:p>
            <a:pPr lvl="1">
              <a:spcBef>
                <a:spcPts val="600"/>
              </a:spcBef>
              <a:buSzPct val="90000"/>
            </a:pPr>
            <a:r>
              <a:rPr lang="en-US" sz="1600" dirty="0"/>
              <a:t>Threat Level</a:t>
            </a:r>
          </a:p>
          <a:p>
            <a:pPr lvl="1">
              <a:spcBef>
                <a:spcPts val="600"/>
              </a:spcBef>
              <a:buSzPct val="90000"/>
            </a:pPr>
            <a:r>
              <a:rPr lang="en-US" sz="1600" dirty="0"/>
              <a:t>Exercise Objectives</a:t>
            </a:r>
          </a:p>
          <a:p>
            <a:pPr>
              <a:spcBef>
                <a:spcPts val="2400"/>
              </a:spcBef>
            </a:pPr>
            <a:endParaRPr lang="en-US" sz="1800" dirty="0" smtClean="0"/>
          </a:p>
          <a:p>
            <a:pPr marL="0" indent="0">
              <a:buNone/>
            </a:pPr>
            <a:endParaRPr lang="en-US" dirty="0" smtClean="0"/>
          </a:p>
        </p:txBody>
      </p:sp>
      <p:sp>
        <p:nvSpPr>
          <p:cNvPr id="14" name="Chevron 13"/>
          <p:cNvSpPr/>
          <p:nvPr/>
        </p:nvSpPr>
        <p:spPr>
          <a:xfrm>
            <a:off x="5612908" y="2035951"/>
            <a:ext cx="542872" cy="1207388"/>
          </a:xfrm>
          <a:prstGeom prst="chevron">
            <a:avLst/>
          </a:prstGeom>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400" b="1" dirty="0">
              <a:solidFill>
                <a:schemeClr val="tx1"/>
              </a:solidFill>
            </a:endParaRPr>
          </a:p>
        </p:txBody>
      </p:sp>
      <p:sp>
        <p:nvSpPr>
          <p:cNvPr id="26" name="Chevron 25"/>
          <p:cNvSpPr/>
          <p:nvPr/>
        </p:nvSpPr>
        <p:spPr>
          <a:xfrm>
            <a:off x="2295820" y="2035951"/>
            <a:ext cx="542872" cy="1207388"/>
          </a:xfrm>
          <a:prstGeom prst="chevron">
            <a:avLst/>
          </a:prstGeom>
          <a:gradFill>
            <a:gsLst>
              <a:gs pos="0">
                <a:schemeClr val="accent4"/>
              </a:gs>
              <a:gs pos="90000">
                <a:schemeClr val="accent1">
                  <a:lumMod val="75000"/>
                  <a:alpha val="18000"/>
                </a:schemeClr>
              </a:gs>
            </a:gsLst>
            <a:lin ang="10800000" scaled="0"/>
          </a:gra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400" b="1" dirty="0">
              <a:solidFill>
                <a:schemeClr val="tx1"/>
              </a:solidFill>
            </a:endParaRPr>
          </a:p>
        </p:txBody>
      </p:sp>
      <p:sp>
        <p:nvSpPr>
          <p:cNvPr id="10" name="Content Placeholder 6"/>
          <p:cNvSpPr txBox="1">
            <a:spLocks/>
          </p:cNvSpPr>
          <p:nvPr/>
        </p:nvSpPr>
        <p:spPr>
          <a:xfrm>
            <a:off x="2840384" y="3652362"/>
            <a:ext cx="2656195" cy="429078"/>
          </a:xfrm>
          <a:prstGeom prst="rect">
            <a:avLst/>
          </a:prstGeom>
          <a:ln>
            <a:noFill/>
          </a:ln>
        </p:spPr>
        <p:txBody>
          <a:bodyPr/>
          <a:lstStyle/>
          <a:p>
            <a:pPr marL="233363" marR="0" lvl="0" indent="-233363" algn="ctr" defTabSz="914400" eaLnBrk="1" fontAlgn="auto" latinLnBrk="0" hangingPunct="1">
              <a:lnSpc>
                <a:spcPct val="100000"/>
              </a:lnSpc>
              <a:spcBef>
                <a:spcPts val="1200"/>
              </a:spcBef>
              <a:spcAft>
                <a:spcPts val="0"/>
              </a:spcAft>
              <a:buClrTx/>
              <a:buSzTx/>
              <a:tabLst/>
              <a:defRPr/>
            </a:pPr>
            <a:r>
              <a:rPr kumimoji="0" lang="en-US" b="1" i="0" strike="noStrike" kern="0" cap="none" spc="0" normalizeH="0" baseline="0" noProof="0" dirty="0" smtClean="0">
                <a:ln>
                  <a:noFill/>
                </a:ln>
                <a:solidFill>
                  <a:sysClr val="windowText" lastClr="000000"/>
                </a:solidFill>
                <a:effectLst/>
                <a:uLnTx/>
                <a:uFillTx/>
                <a:latin typeface="Arial Black"/>
                <a:cs typeface="Arial Black"/>
              </a:rPr>
              <a:t>Decision Maker</a:t>
            </a:r>
            <a:endParaRPr kumimoji="0" lang="en-US" b="1" i="0" strike="noStrike" kern="0" cap="none" spc="0" normalizeH="0" baseline="0" noProof="0" dirty="0">
              <a:ln>
                <a:noFill/>
              </a:ln>
              <a:solidFill>
                <a:sysClr val="windowText" lastClr="000000"/>
              </a:solidFill>
              <a:effectLst/>
              <a:uLnTx/>
              <a:uFillTx/>
              <a:latin typeface="Arial Black"/>
              <a:cs typeface="Arial Black"/>
            </a:endParaRPr>
          </a:p>
        </p:txBody>
      </p:sp>
      <p:sp>
        <p:nvSpPr>
          <p:cNvPr id="12" name="TextBox 11"/>
          <p:cNvSpPr txBox="1"/>
          <p:nvPr/>
        </p:nvSpPr>
        <p:spPr>
          <a:xfrm>
            <a:off x="2850078" y="1233071"/>
            <a:ext cx="2636806" cy="338554"/>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600" b="1" dirty="0" smtClean="0">
                <a:latin typeface="+mj-lt"/>
              </a:rPr>
              <a:t>Incident Commander</a:t>
            </a:r>
            <a:endParaRPr lang="en-US" sz="1600" b="1" dirty="0">
              <a:latin typeface="+mj-lt"/>
            </a:endParaRPr>
          </a:p>
        </p:txBody>
      </p:sp>
      <p:grpSp>
        <p:nvGrpSpPr>
          <p:cNvPr id="13" name="Group 10"/>
          <p:cNvGrpSpPr/>
          <p:nvPr/>
        </p:nvGrpSpPr>
        <p:grpSpPr>
          <a:xfrm>
            <a:off x="3386461" y="4045763"/>
            <a:ext cx="1739825" cy="1703181"/>
            <a:chOff x="3663379" y="3922428"/>
            <a:chExt cx="1714500" cy="1704975"/>
          </a:xfrm>
        </p:grpSpPr>
        <p:pic>
          <p:nvPicPr>
            <p:cNvPr id="15" name="Picture 2"/>
            <p:cNvPicPr>
              <a:picLocks noChangeAspect="1" noChangeArrowheads="1"/>
            </p:cNvPicPr>
            <p:nvPr/>
          </p:nvPicPr>
          <p:blipFill>
            <a:blip r:embed="rId3" cstate="print"/>
            <a:srcRect/>
            <a:stretch>
              <a:fillRect/>
            </a:stretch>
          </p:blipFill>
          <p:spPr bwMode="auto">
            <a:xfrm>
              <a:off x="3663379" y="3922428"/>
              <a:ext cx="1714500" cy="1704975"/>
            </a:xfrm>
            <a:prstGeom prst="rect">
              <a:avLst/>
            </a:prstGeom>
            <a:noFill/>
            <a:ln w="9525">
              <a:noFill/>
              <a:miter lim="800000"/>
              <a:headEnd/>
              <a:tailEnd/>
            </a:ln>
          </p:spPr>
        </p:pic>
        <p:sp>
          <p:nvSpPr>
            <p:cNvPr id="16" name="TextBox 15"/>
            <p:cNvSpPr txBox="1"/>
            <p:nvPr/>
          </p:nvSpPr>
          <p:spPr>
            <a:xfrm>
              <a:off x="4037742" y="4458983"/>
              <a:ext cx="832207" cy="523220"/>
            </a:xfrm>
            <a:prstGeom prst="rect">
              <a:avLst/>
            </a:prstGeom>
            <a:noFill/>
          </p:spPr>
          <p:txBody>
            <a:bodyPr wrap="square" rtlCol="0">
              <a:spAutoFit/>
            </a:bodyPr>
            <a:lstStyle/>
            <a:p>
              <a:pPr algn="ctr"/>
              <a:r>
                <a:rPr lang="en-US" sz="1400" b="1" dirty="0" smtClean="0"/>
                <a:t>OODA Loop</a:t>
              </a:r>
              <a:endParaRPr lang="en-US" sz="1400" b="1" dirty="0"/>
            </a:p>
          </p:txBody>
        </p:sp>
      </p:grpSp>
      <p:pic>
        <p:nvPicPr>
          <p:cNvPr id="17" name="Picture 16" descr="080429-f-2907c-222.jpg"/>
          <p:cNvPicPr>
            <a:picLocks noChangeAspect="1"/>
          </p:cNvPicPr>
          <p:nvPr/>
        </p:nvPicPr>
        <p:blipFill rotWithShape="1">
          <a:blip r:embed="rId4" cstate="print">
            <a:extLst>
              <a:ext uri="{28A0092B-C50C-407E-A947-70E740481C1C}">
                <a14:useLocalDpi xmlns="" xmlns:a14="http://schemas.microsoft.com/office/drawing/2010/main" val="0"/>
              </a:ext>
            </a:extLst>
          </a:blip>
          <a:srcRect l="12380" r="10688"/>
          <a:stretch/>
        </p:blipFill>
        <p:spPr>
          <a:xfrm>
            <a:off x="2862381" y="1571626"/>
            <a:ext cx="2630569" cy="2067158"/>
          </a:xfrm>
          <a:prstGeom prst="rect">
            <a:avLst/>
          </a:prstGeom>
        </p:spPr>
      </p:pic>
    </p:spTree>
    <p:extLst>
      <p:ext uri="{BB962C8B-B14F-4D97-AF65-F5344CB8AC3E}">
        <p14:creationId xmlns="" xmlns:p14="http://schemas.microsoft.com/office/powerpoint/2010/main" val="2691387623"/>
      </p:ext>
    </p:extLst>
  </p:cSld>
  <p:clrMapOvr>
    <a:masterClrMapping/>
  </p:clrMapOvr>
  <p:timing>
    <p:tnLst>
      <p:par>
        <p:cTn id="1" dur="indefinite" restart="never" nodeType="tmRoot"/>
      </p:par>
    </p:tnLst>
  </p:timing>
</p:sld>
</file>

<file path=ppt/theme/theme1.xml><?xml version="1.0" encoding="utf-8"?>
<a:theme xmlns:a="http://schemas.openxmlformats.org/drawingml/2006/main" name="Lincoln_2012_v1_G64">
  <a:themeElements>
    <a:clrScheme name="Custom 1">
      <a:dk1>
        <a:srgbClr val="000000"/>
      </a:dk1>
      <a:lt1>
        <a:srgbClr val="FFFFFF"/>
      </a:lt1>
      <a:dk2>
        <a:srgbClr val="000000"/>
      </a:dk2>
      <a:lt2>
        <a:srgbClr val="919191"/>
      </a:lt2>
      <a:accent1>
        <a:srgbClr val="618FFD"/>
      </a:accent1>
      <a:accent2>
        <a:srgbClr val="00AE00"/>
      </a:accent2>
      <a:accent3>
        <a:srgbClr val="FFFFFF"/>
      </a:accent3>
      <a:accent4>
        <a:srgbClr val="003767"/>
      </a:accent4>
      <a:accent5>
        <a:srgbClr val="D2DCF2"/>
      </a:accent5>
      <a:accent6>
        <a:srgbClr val="009D00"/>
      </a:accent6>
      <a:hlink>
        <a:srgbClr val="FC0128"/>
      </a:hlink>
      <a:folHlink>
        <a:srgbClr val="CECEC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spPr>
      <a:bodyPr rtlCol="0" anchor="ctr"/>
      <a:lstStyle>
        <a:defPPr algn="ctr">
          <a:defRPr sz="1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sz="1400" b="1"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Lincoln_2012_v1_G64</Template>
  <TotalTime>19569</TotalTime>
  <Words>2630</Words>
  <Application>Microsoft Office PowerPoint</Application>
  <PresentationFormat>On-screen Show (4:3)</PresentationFormat>
  <Paragraphs>483</Paragraphs>
  <Slides>38</Slides>
  <Notes>31</Notes>
  <HiddenSlides>0</HiddenSlides>
  <MMClips>0</MMClips>
  <ScaleCrop>false</ScaleCrop>
  <HeadingPairs>
    <vt:vector size="6" baseType="variant">
      <vt:variant>
        <vt:lpstr>Theme</vt:lpstr>
      </vt:variant>
      <vt:variant>
        <vt:i4>1</vt:i4>
      </vt:variant>
      <vt:variant>
        <vt:lpstr>Links</vt:lpstr>
      </vt:variant>
      <vt:variant>
        <vt:i4>10</vt:i4>
      </vt:variant>
      <vt:variant>
        <vt:lpstr>Slide Titles</vt:lpstr>
      </vt:variant>
      <vt:variant>
        <vt:i4>38</vt:i4>
      </vt:variant>
    </vt:vector>
  </HeadingPairs>
  <TitlesOfParts>
    <vt:vector size="49" baseType="lpstr">
      <vt:lpstr>Lincoln_2012_v1_G64</vt:lpstr>
      <vt:lpstr>C:\Users\na21823\FY12\CRB\Project Planning\Line Review\CRB_Diagram_v7.vsd\Drawing\~Page-5\SELECTION</vt:lpstr>
      <vt:lpstr>C:\Users\na21823\FY12\CRB\Project Planning\Line Review\CRB_Diagram_v7.vsd\Drawing\~Page-5\SELECTION</vt:lpstr>
      <vt:lpstr>C:\Users\na21823\FY12\CRB\Project Planning\Line Review\CRB_Diagram_v7.vsd\Drawing\~Page-5\SELECTION</vt:lpstr>
      <vt:lpstr>C:\Users\na21823\FY12\CRB\Project Planning\Line Review\CRB_Diagram_v7.vsd\Drawing\~Page-5\SELECTION</vt:lpstr>
      <vt:lpstr>C:\Users\na21823\FY12\CRB\Project Planning\Line Review\CRB_Diagram_v7.vsd\Drawing\~Page-5\SELECTION</vt:lpstr>
      <vt:lpstr>C:\Users\na21823\FY12\CRB\Project Planning\Line Review\CRB_Diagram_v7.vsd\Drawing\~Page-5\SELECTION</vt:lpstr>
      <vt:lpstr>C:\Users\na21823\FY12\CRB\Project Planning\Line Review\CRB_Diagram_v7.vsd\Drawing\~Page-5\SELECTION</vt:lpstr>
      <vt:lpstr>C:\Users\na21823\FY12\CRB\Project Planning\Line Review\CRB_Diagram_v7.vsd\Drawing\~Page-5\SELECTION</vt:lpstr>
      <vt:lpstr>C:\Users\na21823\FY12\CRB\Project Planning\Line Review\CRB_Diagram_v7.vsd\Drawing\~Page-5\SELECTION</vt:lpstr>
      <vt:lpstr>C:\Users\na21823\FY12\CRB\Project Planning\Line Review\CRB_Diagram_v7.vsd\Drawing\~Page-5\SELECTION</vt:lpstr>
      <vt:lpstr>Slide 1</vt:lpstr>
      <vt:lpstr>What is LL Cyber Red / Blue?</vt:lpstr>
      <vt:lpstr>LL Cyber Red / Blue Goals</vt:lpstr>
      <vt:lpstr>LL Cyber Red / Blue Goals</vt:lpstr>
      <vt:lpstr>LL Cyber Red / Blue Goals</vt:lpstr>
      <vt:lpstr>LL Cyber Red / Blue Goals</vt:lpstr>
      <vt:lpstr>LL Cyber Red / Blue Goals</vt:lpstr>
      <vt:lpstr>LL Cyber Red / Blue Goals</vt:lpstr>
      <vt:lpstr>LL Cyber Red / Blue Goals</vt:lpstr>
      <vt:lpstr>Project Approach</vt:lpstr>
      <vt:lpstr>Survey of Existing Capabilities</vt:lpstr>
      <vt:lpstr>LL Red / Blue Components</vt:lpstr>
      <vt:lpstr>LL Red / Blue Components</vt:lpstr>
      <vt:lpstr>LL Red / Blue Components</vt:lpstr>
      <vt:lpstr>LL Red / Blue Components</vt:lpstr>
      <vt:lpstr>LL Red / Blue Components</vt:lpstr>
      <vt:lpstr>Software Architecture</vt:lpstr>
      <vt:lpstr>Cyber Models</vt:lpstr>
      <vt:lpstr>Role-Based HMI</vt:lpstr>
      <vt:lpstr>Game Scenario –  Central Nodes Involved in Attack</vt:lpstr>
      <vt:lpstr>Game Scenario – Initial Attack</vt:lpstr>
      <vt:lpstr>Game Scenario – Attacker Goal</vt:lpstr>
      <vt:lpstr>Game Scenario – Defender Responds</vt:lpstr>
      <vt:lpstr>Game Demonstration</vt:lpstr>
      <vt:lpstr>Game Demonstration</vt:lpstr>
      <vt:lpstr>Game Demonstration</vt:lpstr>
      <vt:lpstr>Game Demonstration</vt:lpstr>
      <vt:lpstr>Game Demonstration</vt:lpstr>
      <vt:lpstr>Game Demonstration</vt:lpstr>
      <vt:lpstr>Game Demonstration</vt:lpstr>
      <vt:lpstr>Conclusions</vt:lpstr>
      <vt:lpstr>Cyber Red/Blue for C3E</vt:lpstr>
      <vt:lpstr>Decision-Making Process</vt:lpstr>
      <vt:lpstr>Relevant Questions to Address</vt:lpstr>
      <vt:lpstr>Relevant Questions to Address</vt:lpstr>
      <vt:lpstr>Relevant Questions to Address</vt:lpstr>
      <vt:lpstr>Relevant Questions to Address</vt:lpstr>
      <vt:lpstr>Contact Information</vt:lpstr>
    </vt:vector>
  </TitlesOfParts>
  <Company>MIT Lincoln Laboratory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Lauren Streeter</dc:creator>
  <cp:lastModifiedBy>Authorized User</cp:lastModifiedBy>
  <cp:revision>504</cp:revision>
  <cp:lastPrinted>2012-06-28T20:13:52Z</cp:lastPrinted>
  <dcterms:created xsi:type="dcterms:W3CDTF">2012-01-20T13:53:59Z</dcterms:created>
  <dcterms:modified xsi:type="dcterms:W3CDTF">2012-09-06T20:50:35Z</dcterms:modified>
</cp:coreProperties>
</file>