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300" d="100"/>
          <a:sy n="300" d="100"/>
        </p:scale>
        <p:origin x="3120" y="3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5463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5215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4291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7412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5382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4921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6009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2350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1515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0773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4248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C3F53-41DB-6F44-8BFD-CF13F1CD6F5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0E33C-F5A8-0547-A706-0ADE7A9F36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7411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/>
          <p:cNvSpPr/>
          <p:nvPr/>
        </p:nvSpPr>
        <p:spPr>
          <a:xfrm>
            <a:off x="5841995" y="1456024"/>
            <a:ext cx="2997201" cy="288110"/>
          </a:xfrm>
          <a:prstGeom prst="roundRect">
            <a:avLst/>
          </a:prstGeom>
          <a:solidFill>
            <a:srgbClr val="B3A2C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220133" y="1380060"/>
            <a:ext cx="2713567" cy="31348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Callout 56"/>
          <p:cNvSpPr/>
          <p:nvPr/>
        </p:nvSpPr>
        <p:spPr>
          <a:xfrm>
            <a:off x="4013218" y="1198022"/>
            <a:ext cx="914400" cy="699729"/>
          </a:xfrm>
          <a:prstGeom prst="cloudCallout">
            <a:avLst>
              <a:gd name="adj1" fmla="val 6945"/>
              <a:gd name="adj2" fmla="val 6180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hape 41"/>
          <p:cNvCxnSpPr>
            <a:stCxn id="31" idx="0"/>
          </p:cNvCxnSpPr>
          <p:nvPr/>
        </p:nvCxnSpPr>
        <p:spPr>
          <a:xfrm rot="5400000" flipH="1" flipV="1">
            <a:off x="3714508" y="1839119"/>
            <a:ext cx="211662" cy="500689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3314777" y="2078536"/>
            <a:ext cx="497671" cy="414867"/>
          </a:xfrm>
          <a:prstGeom prst="triangle">
            <a:avLst>
              <a:gd name="adj" fmla="val 47448"/>
            </a:avLst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89000" y="79914"/>
            <a:ext cx="7505700" cy="8683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Maude-NPA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Equation-Aware Cryptographic Protocol Analysis</a:t>
            </a:r>
            <a:br>
              <a:rPr lang="en-US" sz="2400" dirty="0" smtClean="0"/>
            </a:br>
            <a:r>
              <a:rPr lang="en-US" sz="1333" dirty="0" smtClean="0"/>
              <a:t>http://</a:t>
            </a:r>
            <a:r>
              <a:rPr lang="en-US" sz="1333" dirty="0" err="1" smtClean="0"/>
              <a:t>maude.cs.uiuc.edu</a:t>
            </a:r>
            <a:r>
              <a:rPr lang="en-US" sz="1333" dirty="0" smtClean="0"/>
              <a:t>/tools/Maude-NPA/</a:t>
            </a:r>
            <a:endParaRPr lang="en-US" sz="1333" dirty="0"/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 rot="16200000">
            <a:off x="597995" y="844433"/>
            <a:ext cx="1960033" cy="299720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00" dirty="0" smtClean="0"/>
              <a:t>Automated Cryptographic Protocol Analysis</a:t>
            </a:r>
          </a:p>
          <a:p>
            <a:endParaRPr lang="en-US" sz="800" dirty="0" smtClean="0"/>
          </a:p>
          <a:p>
            <a:pPr marL="228600" indent="-228600">
              <a:buFont typeface="Wingdings" charset="2"/>
              <a:buChar char="§"/>
            </a:pPr>
            <a:r>
              <a:rPr lang="en-US" sz="600" dirty="0" smtClean="0"/>
              <a:t>Analyze security of crypto protocols in presence of active intruder</a:t>
            </a:r>
          </a:p>
          <a:p>
            <a:pPr marL="228600" indent="-228600">
              <a:buFont typeface="Wingdings" charset="2"/>
              <a:buChar char="§"/>
            </a:pPr>
            <a:r>
              <a:rPr lang="en-US" sz="600" dirty="0" smtClean="0"/>
              <a:t>Use model checkers to  search attack space exhaustively</a:t>
            </a:r>
          </a:p>
          <a:p>
            <a:pPr marL="228600" indent="-228600">
              <a:buFont typeface="Wingdings" charset="2"/>
              <a:buChar char="§"/>
            </a:pPr>
            <a:r>
              <a:rPr lang="en-US" sz="600" dirty="0" smtClean="0"/>
              <a:t>Must take into account algebraic properties of cryptosystems</a:t>
            </a:r>
          </a:p>
          <a:p>
            <a:pPr marL="630936" lvl="1" indent="-228600">
              <a:buFont typeface="Wingdings" charset="2"/>
              <a:buChar char="Ø"/>
            </a:pPr>
            <a:r>
              <a:rPr lang="en-US" sz="600" dirty="0" smtClean="0"/>
              <a:t>In order to model both behavior of protocol and adversary</a:t>
            </a:r>
          </a:p>
          <a:p>
            <a:pPr marL="228600" indent="-228600"/>
            <a:r>
              <a:rPr lang="en-US" sz="600" dirty="0" smtClean="0"/>
              <a:t>Examples</a:t>
            </a:r>
          </a:p>
          <a:p>
            <a:pPr marL="630936" lvl="1" indent="-228600">
              <a:buFont typeface="Wingdings" charset="2"/>
              <a:buChar char="Ø"/>
            </a:pPr>
            <a:r>
              <a:rPr lang="en-US" sz="600" dirty="0" smtClean="0"/>
              <a:t>Cancellation of Encryption/Decryption</a:t>
            </a:r>
          </a:p>
          <a:p>
            <a:pPr marL="630936" lvl="1" indent="-228600">
              <a:buFont typeface="Wingdings" charset="2"/>
              <a:buChar char="Ø"/>
            </a:pPr>
            <a:r>
              <a:rPr lang="en-US" sz="600" dirty="0" smtClean="0"/>
              <a:t>Modular Exponentiation (e.g. </a:t>
            </a:r>
            <a:r>
              <a:rPr lang="en-US" sz="600" dirty="0" err="1" smtClean="0"/>
              <a:t>Diffie</a:t>
            </a:r>
            <a:r>
              <a:rPr lang="en-US" sz="600" dirty="0" smtClean="0"/>
              <a:t>-Hellman)</a:t>
            </a:r>
          </a:p>
          <a:p>
            <a:pPr marL="630936" lvl="1" indent="-228600">
              <a:buFont typeface="Wingdings" charset="2"/>
              <a:buChar char="Ø"/>
            </a:pPr>
            <a:r>
              <a:rPr lang="en-US" sz="600" dirty="0" err="1" smtClean="0"/>
              <a:t>Abelian</a:t>
            </a:r>
            <a:r>
              <a:rPr lang="en-US" sz="600" dirty="0" smtClean="0"/>
              <a:t> Groups</a:t>
            </a:r>
          </a:p>
          <a:p>
            <a:pPr marL="630936" lvl="1" indent="-228600">
              <a:buFont typeface="Wingdings" charset="2"/>
              <a:buChar char="Ø"/>
            </a:pPr>
            <a:r>
              <a:rPr lang="en-US" sz="600" dirty="0" err="1" smtClean="0"/>
              <a:t>Homomorphic</a:t>
            </a:r>
            <a:r>
              <a:rPr lang="en-US" sz="600" dirty="0" smtClean="0"/>
              <a:t> encryption over </a:t>
            </a:r>
            <a:r>
              <a:rPr lang="en-US" sz="600" dirty="0" err="1" smtClean="0"/>
              <a:t>Abelian</a:t>
            </a:r>
            <a:r>
              <a:rPr lang="en-US" sz="600" dirty="0" smtClean="0"/>
              <a:t> groups and fields</a:t>
            </a:r>
          </a:p>
          <a:p>
            <a:pPr marL="228600" indent="-228600"/>
            <a:r>
              <a:rPr lang="en-US" sz="600" dirty="0" smtClean="0"/>
              <a:t>Maude-NPA is a tool that implements such searches using a combination of</a:t>
            </a:r>
          </a:p>
          <a:p>
            <a:pPr marL="628650" lvl="1" indent="-228600">
              <a:buFont typeface="Wingdings" charset="2"/>
              <a:buChar char="Ø"/>
            </a:pPr>
            <a:r>
              <a:rPr lang="en-US" sz="600" dirty="0" smtClean="0"/>
              <a:t>Backwards narrowing to implement state exploration</a:t>
            </a:r>
          </a:p>
          <a:p>
            <a:pPr marL="628650" lvl="1" indent="-228600">
              <a:buFont typeface="Wingdings" charset="2"/>
              <a:buChar char="Ø"/>
            </a:pPr>
            <a:r>
              <a:rPr lang="en-US" sz="600" dirty="0" smtClean="0"/>
              <a:t>General-purpose unification strategy to handle </a:t>
            </a:r>
            <a:r>
              <a:rPr lang="en-US" sz="600" dirty="0" err="1" smtClean="0"/>
              <a:t>equational</a:t>
            </a:r>
            <a:r>
              <a:rPr lang="en-US" sz="600" dirty="0" smtClean="0"/>
              <a:t> theories</a:t>
            </a:r>
          </a:p>
          <a:p>
            <a:pPr marL="628650" lvl="1" indent="-228600">
              <a:buFont typeface="Wingdings" charset="2"/>
              <a:buChar char="Ø"/>
            </a:pPr>
            <a:r>
              <a:rPr lang="en-US" sz="600" dirty="0" smtClean="0"/>
              <a:t>Partial order reduction  and inductive techniques to enable termination while still guaranteeing </a:t>
            </a:r>
            <a:r>
              <a:rPr lang="en-US" sz="600" dirty="0" smtClean="0"/>
              <a:t>completeness</a:t>
            </a:r>
          </a:p>
          <a:p>
            <a:pPr marL="228600" indent="-228600"/>
            <a:r>
              <a:rPr lang="en-US" sz="600" dirty="0" smtClean="0"/>
              <a:t>Implementation in Maude rewriting language </a:t>
            </a:r>
            <a:r>
              <a:rPr lang="en-US" sz="600" dirty="0" smtClean="0"/>
              <a:t>gives Maude-NPA sound logical foundations</a:t>
            </a:r>
            <a:endParaRPr lang="en-US" sz="600" dirty="0" smtClean="0"/>
          </a:p>
          <a:p>
            <a:pPr marL="628650" lvl="1" indent="-228600">
              <a:buNone/>
            </a:pPr>
            <a:endParaRPr lang="en-US" sz="200" dirty="0" smtClean="0"/>
          </a:p>
          <a:p>
            <a:pPr lvl="1"/>
            <a:endParaRPr lang="en-US" sz="800" dirty="0" smtClean="0"/>
          </a:p>
          <a:p>
            <a:endParaRPr lang="en-US" sz="1400" dirty="0"/>
          </a:p>
        </p:txBody>
      </p:sp>
      <p:sp>
        <p:nvSpPr>
          <p:cNvPr id="6" name="Vertical Text Placeholder 4"/>
          <p:cNvSpPr txBox="1">
            <a:spLocks/>
          </p:cNvSpPr>
          <p:nvPr/>
        </p:nvSpPr>
        <p:spPr>
          <a:xfrm rot="16200000">
            <a:off x="4218055" y="3795652"/>
            <a:ext cx="2308101" cy="3090330"/>
          </a:xfrm>
          <a:prstGeom prst="rect">
            <a:avLst/>
          </a:prstGeom>
        </p:spPr>
        <p:txBody>
          <a:bodyPr vert="eaVert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endParaRPr lang="en-US" sz="650" dirty="0" smtClean="0"/>
          </a:p>
        </p:txBody>
      </p:sp>
      <p:sp>
        <p:nvSpPr>
          <p:cNvPr id="7" name="Vertical Text Placeholder 4"/>
          <p:cNvSpPr txBox="1">
            <a:spLocks/>
          </p:cNvSpPr>
          <p:nvPr/>
        </p:nvSpPr>
        <p:spPr>
          <a:xfrm rot="16200000">
            <a:off x="158942" y="5015783"/>
            <a:ext cx="2255986" cy="1761070"/>
          </a:xfrm>
          <a:prstGeom prst="rect">
            <a:avLst/>
          </a:prstGeom>
        </p:spPr>
        <p:txBody>
          <a:bodyPr vert="eaVert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600" dirty="0" smtClean="0"/>
              <a:t>:</a:t>
            </a:r>
            <a:r>
              <a:rPr lang="en-US" sz="600" dirty="0" err="1" smtClean="0"/>
              <a:t>r::Fresh</a:t>
            </a:r>
            <a:r>
              <a:rPr lang="en-US" sz="600" dirty="0" smtClean="0"/>
              <a:t> ::[ nil,   -(a ; </a:t>
            </a:r>
            <a:r>
              <a:rPr lang="en-US" sz="600" dirty="0" err="1" smtClean="0"/>
              <a:t>b</a:t>
            </a:r>
            <a:r>
              <a:rPr lang="en-US" sz="600" dirty="0" smtClean="0"/>
              <a:t> ; </a:t>
            </a:r>
            <a:r>
              <a:rPr lang="en-US" sz="600" dirty="0" err="1" smtClean="0"/>
              <a:t>XE:Exp</a:t>
            </a:r>
            <a:r>
              <a:rPr lang="en-US" sz="600" dirty="0" smtClean="0"/>
              <a:t>),   </a:t>
            </a:r>
          </a:p>
          <a:p>
            <a:pPr>
              <a:buNone/>
            </a:pPr>
            <a:r>
              <a:rPr lang="en-US" sz="600" dirty="0" smtClean="0"/>
              <a:t>         +(a ; </a:t>
            </a:r>
            <a:r>
              <a:rPr lang="en-US" sz="600" dirty="0" err="1" smtClean="0"/>
              <a:t>b</a:t>
            </a:r>
            <a:r>
              <a:rPr lang="en-US" sz="600" dirty="0" smtClean="0"/>
              <a:t> ; </a:t>
            </a:r>
            <a:r>
              <a:rPr lang="en-US" sz="600" dirty="0" err="1" smtClean="0"/>
              <a:t>exp(g,n(b,r:Fresh</a:t>
            </a:r>
            <a:r>
              <a:rPr lang="en-US" sz="600" dirty="0" smtClean="0"/>
              <a:t>))),   </a:t>
            </a:r>
          </a:p>
          <a:p>
            <a:pPr>
              <a:buNone/>
            </a:pPr>
            <a:r>
              <a:rPr lang="en-US" sz="600" dirty="0" smtClean="0"/>
              <a:t>         -(</a:t>
            </a:r>
            <a:r>
              <a:rPr lang="en-US" sz="600" dirty="0" err="1" smtClean="0"/>
              <a:t>e(exp(XE:Exp,n(b,r:Fresh)),sec(a,r':Fresh</a:t>
            </a:r>
            <a:r>
              <a:rPr lang="en-US" sz="600" dirty="0" smtClean="0"/>
              <a:t>))) | nil]</a:t>
            </a:r>
          </a:p>
          <a:p>
            <a:pPr>
              <a:buNone/>
            </a:pPr>
            <a:r>
              <a:rPr lang="en-US" sz="600" dirty="0" smtClean="0"/>
              <a:t>    || empty</a:t>
            </a:r>
          </a:p>
          <a:p>
            <a:pPr>
              <a:buNone/>
            </a:pPr>
            <a:r>
              <a:rPr lang="en-US" sz="600" dirty="0" smtClean="0"/>
              <a:t>    ||nil</a:t>
            </a:r>
          </a:p>
          <a:p>
            <a:pPr>
              <a:buNone/>
            </a:pPr>
            <a:r>
              <a:rPr lang="en-US" sz="600" dirty="0" smtClean="0"/>
              <a:t>    ||nil</a:t>
            </a:r>
          </a:p>
          <a:p>
            <a:pPr>
              <a:buNone/>
            </a:pPr>
            <a:r>
              <a:rPr lang="en-US" sz="600" dirty="0" smtClean="0"/>
              <a:t>    || never</a:t>
            </a:r>
          </a:p>
          <a:p>
            <a:pPr>
              <a:buNone/>
            </a:pPr>
            <a:r>
              <a:rPr lang="en-US" sz="600" dirty="0" smtClean="0"/>
              <a:t>          ((</a:t>
            </a:r>
            <a:r>
              <a:rPr lang="en-US" sz="600" dirty="0" err="1" smtClean="0"/>
              <a:t>S:StrandSet</a:t>
            </a:r>
            <a:r>
              <a:rPr lang="en-US" sz="600" dirty="0" smtClean="0"/>
              <a:t> &amp;:: </a:t>
            </a:r>
          </a:p>
          <a:p>
            <a:pPr>
              <a:buNone/>
            </a:pPr>
            <a:r>
              <a:rPr lang="en-US" sz="600" dirty="0" smtClean="0"/>
              <a:t>            </a:t>
            </a:r>
            <a:r>
              <a:rPr lang="en-US" sz="600" dirty="0" err="1" smtClean="0"/>
              <a:t>R:FreshSet</a:t>
            </a:r>
            <a:r>
              <a:rPr lang="en-US" sz="600" dirty="0" smtClean="0"/>
              <a:t> ::[ nil |   +(a ; </a:t>
            </a:r>
            <a:r>
              <a:rPr lang="en-US" sz="600" dirty="0" err="1" smtClean="0"/>
              <a:t>b</a:t>
            </a:r>
            <a:r>
              <a:rPr lang="en-US" sz="600" dirty="0" smtClean="0"/>
              <a:t> </a:t>
            </a:r>
            <a:r>
              <a:rPr lang="en-US" sz="600" dirty="0" err="1" smtClean="0"/>
              <a:t>XE:Exp</a:t>
            </a:r>
            <a:r>
              <a:rPr lang="en-US" sz="600" dirty="0" smtClean="0"/>
              <a:t>),   </a:t>
            </a:r>
          </a:p>
          <a:p>
            <a:pPr>
              <a:buNone/>
            </a:pPr>
            <a:r>
              <a:rPr lang="en-US" sz="600" dirty="0" smtClean="0"/>
              <a:t>                    -(a ; </a:t>
            </a:r>
            <a:r>
              <a:rPr lang="en-US" sz="600" dirty="0" err="1" smtClean="0"/>
              <a:t>b</a:t>
            </a:r>
            <a:r>
              <a:rPr lang="en-US" sz="600" dirty="0" smtClean="0"/>
              <a:t> ; </a:t>
            </a:r>
            <a:r>
              <a:rPr lang="en-US" sz="600" dirty="0" err="1" smtClean="0"/>
              <a:t>exp(g,n(b,r:Fresh</a:t>
            </a:r>
            <a:r>
              <a:rPr lang="en-US" sz="600" dirty="0" smtClean="0"/>
              <a:t>))),     </a:t>
            </a:r>
          </a:p>
          <a:p>
            <a:pPr>
              <a:buNone/>
            </a:pPr>
            <a:r>
              <a:rPr lang="en-US" sz="600" dirty="0" smtClean="0"/>
              <a:t>                    +(</a:t>
            </a:r>
            <a:r>
              <a:rPr lang="en-US" sz="600" dirty="0" err="1" smtClean="0"/>
              <a:t>e(YE:Exp,sec(a,r':Fresh</a:t>
            </a:r>
            <a:r>
              <a:rPr lang="en-US" sz="600" dirty="0" smtClean="0"/>
              <a:t>))), nil] )</a:t>
            </a:r>
          </a:p>
          <a:p>
            <a:pPr>
              <a:buNone/>
            </a:pPr>
            <a:r>
              <a:rPr lang="en-US" sz="600" dirty="0" smtClean="0"/>
              <a:t>            || </a:t>
            </a:r>
            <a:r>
              <a:rPr lang="en-US" sz="600" dirty="0" err="1" smtClean="0"/>
              <a:t>K:IntruderKnowledge</a:t>
            </a:r>
            <a:r>
              <a:rPr lang="en-US" sz="600" dirty="0" smtClean="0"/>
              <a:t>)))</a:t>
            </a:r>
            <a:endParaRPr lang="en-US" sz="500" dirty="0"/>
          </a:p>
        </p:txBody>
      </p:sp>
      <p:sp>
        <p:nvSpPr>
          <p:cNvPr id="8" name="Vertical Text Placeholder 4"/>
          <p:cNvSpPr txBox="1">
            <a:spLocks/>
          </p:cNvSpPr>
          <p:nvPr/>
        </p:nvSpPr>
        <p:spPr>
          <a:xfrm rot="16200000">
            <a:off x="3013662" y="1050228"/>
            <a:ext cx="2697572" cy="8064503"/>
          </a:xfrm>
          <a:prstGeom prst="rect">
            <a:avLst/>
          </a:prstGeom>
        </p:spPr>
        <p:txBody>
          <a:bodyPr vert="eaVert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1400" dirty="0" smtClean="0"/>
              <a:t>A Session with Maude-NPA: Unauthenticated </a:t>
            </a:r>
            <a:r>
              <a:rPr lang="en-US" sz="1400" dirty="0" err="1" smtClean="0"/>
              <a:t>Diffie</a:t>
            </a:r>
            <a:r>
              <a:rPr lang="en-US" sz="1400" dirty="0" smtClean="0"/>
              <a:t>-Hellman</a:t>
            </a:r>
            <a:endParaRPr lang="en-US" sz="1400" dirty="0"/>
          </a:p>
        </p:txBody>
      </p:sp>
      <p:sp>
        <p:nvSpPr>
          <p:cNvPr id="9" name="Vertical Text Placeholder 4"/>
          <p:cNvSpPr txBox="1">
            <a:spLocks/>
          </p:cNvSpPr>
          <p:nvPr/>
        </p:nvSpPr>
        <p:spPr>
          <a:xfrm rot="16200000">
            <a:off x="3536966" y="1284812"/>
            <a:ext cx="1960033" cy="2997201"/>
          </a:xfrm>
          <a:prstGeom prst="rect">
            <a:avLst/>
          </a:prstGeom>
        </p:spPr>
        <p:txBody>
          <a:bodyPr vert="eaVert" lIns="91440" tIns="45720" rIns="91440" bIns="45720" rtlCol="0">
            <a:normAutofit/>
          </a:bodyPr>
          <a:lstStyle/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Vertical Text Placeholder 4"/>
          <p:cNvSpPr txBox="1">
            <a:spLocks/>
          </p:cNvSpPr>
          <p:nvPr/>
        </p:nvSpPr>
        <p:spPr>
          <a:xfrm rot="16200000">
            <a:off x="6360579" y="937441"/>
            <a:ext cx="1960033" cy="2997201"/>
          </a:xfrm>
          <a:prstGeom prst="rect">
            <a:avLst/>
          </a:prstGeom>
        </p:spPr>
        <p:txBody>
          <a:bodyPr vert="eaVert" lIns="91440" tIns="45720" rIns="91440" bIns="45720" rtlCol="0">
            <a:normAutofit fontScale="55000" lnSpcReduction="20000"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76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Maude-</a:t>
            </a:r>
            <a:r>
              <a:rPr kumimoji="0" lang="en-US" sz="176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NPA’s</a:t>
            </a:r>
            <a:r>
              <a:rPr kumimoji="0" lang="en-US" sz="176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Strategy for </a:t>
            </a:r>
            <a:r>
              <a:rPr kumimoji="0" lang="en-US" sz="176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Equational</a:t>
            </a:r>
            <a:r>
              <a:rPr kumimoji="0" lang="en-US" sz="176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Unification </a:t>
            </a:r>
            <a:endParaRPr kumimoji="0" lang="en-US" sz="176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1032" noProof="0" dirty="0" smtClean="0"/>
          </a:p>
          <a:p>
            <a:pPr marL="228600" marR="0" lvl="0" indent="-22860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032" noProof="0" dirty="0" err="1" smtClean="0"/>
              <a:t>Equational</a:t>
            </a:r>
            <a:r>
              <a:rPr lang="en-US" sz="1032" noProof="0" dirty="0" smtClean="0"/>
              <a:t> </a:t>
            </a:r>
            <a:r>
              <a:rPr lang="en-US" sz="1032" noProof="0" dirty="0" smtClean="0"/>
              <a:t>unification: make two terms </a:t>
            </a:r>
            <a:r>
              <a:rPr lang="en-US" sz="1032" noProof="0" dirty="0" err="1" smtClean="0"/>
              <a:t>u</a:t>
            </a:r>
            <a:r>
              <a:rPr lang="en-US" sz="1032" noProof="0" dirty="0" smtClean="0"/>
              <a:t> and </a:t>
            </a:r>
            <a:r>
              <a:rPr lang="en-US" sz="1032" noProof="0" dirty="0" err="1" smtClean="0"/>
              <a:t>t</a:t>
            </a:r>
            <a:r>
              <a:rPr lang="en-US" sz="1032" noProof="0" dirty="0" smtClean="0"/>
              <a:t> equal modulo a set of equations E by making </a:t>
            </a:r>
            <a:r>
              <a:rPr lang="en-US" sz="1032" noProof="0" dirty="0" err="1" smtClean="0"/>
              <a:t>substutions</a:t>
            </a:r>
            <a:r>
              <a:rPr lang="en-US" sz="1032" noProof="0" dirty="0" smtClean="0"/>
              <a:t> to their variables</a:t>
            </a:r>
          </a:p>
          <a:p>
            <a:pPr marL="228600" marR="0" lvl="0" indent="-22860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032" dirty="0" smtClean="0"/>
              <a:t>Problem is not in general easy, and most solutions apply only to special cases</a:t>
            </a:r>
          </a:p>
          <a:p>
            <a:pPr marL="228600" marR="0" lvl="0" indent="-22860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03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lang="en-US" sz="1032" dirty="0" smtClean="0"/>
              <a:t> crypto protocols, need flexible algorithms that can reason about different combinations of theories</a:t>
            </a:r>
          </a:p>
          <a:p>
            <a:pPr marL="228600" marR="0" lvl="0" indent="-22860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03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Maude-</a:t>
            </a:r>
            <a:r>
              <a:rPr kumimoji="0" lang="en-US" sz="103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NPA’s</a:t>
            </a:r>
            <a:r>
              <a:rPr kumimoji="0" lang="en-US" sz="103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approach:</a:t>
            </a:r>
            <a:r>
              <a:rPr kumimoji="0" lang="en-US" sz="1032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 </a:t>
            </a:r>
            <a:r>
              <a:rPr lang="en-US" sz="1032" dirty="0" smtClean="0">
                <a:solidFill>
                  <a:srgbClr val="FF0000"/>
                </a:solidFill>
              </a:rPr>
              <a:t>decomposition</a:t>
            </a:r>
            <a:r>
              <a:rPr lang="en-US" sz="1032" dirty="0" smtClean="0"/>
              <a:t> of theory E = </a:t>
            </a:r>
            <a:r>
              <a:rPr lang="en-US" sz="1032" dirty="0" smtClean="0">
                <a:latin typeface="Symbol" charset="2"/>
                <a:cs typeface="Symbol" charset="2"/>
              </a:rPr>
              <a:t>D</a:t>
            </a:r>
            <a:r>
              <a:rPr lang="en-US" sz="1032" dirty="0" smtClean="0"/>
              <a:t>  U R</a:t>
            </a:r>
          </a:p>
          <a:p>
            <a:pPr marL="685800" lvl="1" indent="-228600">
              <a:lnSpc>
                <a:spcPct val="120000"/>
              </a:lnSpc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032" dirty="0" smtClean="0">
                <a:latin typeface="Symbol" charset="2"/>
                <a:cs typeface="Symbol" charset="2"/>
              </a:rPr>
              <a:t>D</a:t>
            </a:r>
            <a:r>
              <a:rPr lang="en-US" sz="1032" dirty="0" smtClean="0"/>
              <a:t> </a:t>
            </a:r>
            <a:r>
              <a:rPr kumimoji="0" lang="en-US" sz="103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commonly used theory</a:t>
            </a:r>
            <a:endParaRPr lang="en-US" sz="1032" dirty="0" smtClean="0"/>
          </a:p>
          <a:p>
            <a:pPr marL="685800" lvl="1" indent="-228600">
              <a:lnSpc>
                <a:spcPct val="120000"/>
              </a:lnSpc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032" dirty="0" smtClean="0"/>
              <a:t>R  belongs to large class of theories</a:t>
            </a:r>
          </a:p>
          <a:p>
            <a:pPr marL="228600" indent="-228600">
              <a:lnSpc>
                <a:spcPct val="12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103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</a:t>
            </a:r>
            <a:r>
              <a:rPr kumimoji="0" lang="en-US" sz="1032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special-purpose algorithms for E, general-purpose algorithms</a:t>
            </a:r>
            <a:r>
              <a:rPr kumimoji="0" lang="en-US" sz="1032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R</a:t>
            </a:r>
            <a:endParaRPr kumimoji="0" lang="en-US" sz="1032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indent="-228600">
              <a:lnSpc>
                <a:spcPct val="12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1032" noProof="0" dirty="0" smtClean="0"/>
              <a:t>We have developed a strategy, folding variant </a:t>
            </a:r>
            <a:r>
              <a:rPr lang="en-US" sz="1032" noProof="0" dirty="0" smtClean="0"/>
              <a:t>narrowing (FVN), </a:t>
            </a:r>
            <a:r>
              <a:rPr lang="en-US" sz="1032" noProof="0" dirty="0" smtClean="0"/>
              <a:t>that can </a:t>
            </a:r>
            <a:r>
              <a:rPr lang="en-US" sz="1032" dirty="0" smtClean="0"/>
              <a:t>handle a large class of theories found in crypto protocols</a:t>
            </a:r>
          </a:p>
          <a:p>
            <a:pPr marL="685800" lvl="1" indent="-228600">
              <a:lnSpc>
                <a:spcPct val="120000"/>
              </a:lnSpc>
              <a:spcBef>
                <a:spcPct val="20000"/>
              </a:spcBef>
              <a:buFont typeface="Wingdings" charset="2"/>
              <a:buChar char="Ø"/>
              <a:defRPr/>
            </a:pPr>
            <a:r>
              <a:rPr kumimoji="0" lang="en-US" sz="103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Includes</a:t>
            </a:r>
            <a:r>
              <a:rPr kumimoji="0" lang="en-US" sz="1032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032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Abelian</a:t>
            </a:r>
            <a:r>
              <a:rPr kumimoji="0" lang="en-US" sz="1032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groups, modular exponentiation, cancellation rules</a:t>
            </a:r>
          </a:p>
          <a:p>
            <a:pPr marL="685800" lvl="1" indent="-228600">
              <a:lnSpc>
                <a:spcPct val="120000"/>
              </a:lnSpc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032" dirty="0" smtClean="0"/>
              <a:t>Partial FVN c</a:t>
            </a:r>
            <a:r>
              <a:rPr lang="en-US" sz="1032" baseline="0" dirty="0" smtClean="0"/>
              <a:t>urrently implemented in Maude-NPA, full version being implemented in Maude </a:t>
            </a:r>
            <a:endParaRPr kumimoji="0" lang="en-US" sz="1032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1032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1329267" y="4363007"/>
            <a:ext cx="914400" cy="612648"/>
          </a:xfrm>
          <a:prstGeom prst="wedgeEllipse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Can A have finished a session with B?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1638299" y="5226607"/>
            <a:ext cx="1109133" cy="721194"/>
          </a:xfrm>
          <a:prstGeom prst="wedgeEllipseCallout">
            <a:avLst>
              <a:gd name="adj1" fmla="val -89535"/>
              <a:gd name="adj2" fmla="val 732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Without B having finished the same session with A?</a:t>
            </a:r>
            <a:endParaRPr lang="en-US" sz="800" dirty="0">
              <a:solidFill>
                <a:schemeClr val="tx1"/>
              </a:solidFill>
            </a:endParaRPr>
          </a:p>
        </p:txBody>
      </p:sp>
      <p:pic>
        <p:nvPicPr>
          <p:cNvPr id="13" name="Picture 12" descr="dhscreensho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4126" y="4186766"/>
            <a:ext cx="2700862" cy="2421105"/>
          </a:xfrm>
          <a:prstGeom prst="rect">
            <a:avLst/>
          </a:prstGeom>
        </p:spPr>
      </p:pic>
      <p:pic>
        <p:nvPicPr>
          <p:cNvPr id="14" name="Picture 13" descr="DHattacksshot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995" y="4086229"/>
            <a:ext cx="1620311" cy="1489071"/>
          </a:xfrm>
          <a:prstGeom prst="rect">
            <a:avLst/>
          </a:prstGeom>
        </p:spPr>
      </p:pic>
      <p:cxnSp>
        <p:nvCxnSpPr>
          <p:cNvPr id="17" name="Curved Connector 16"/>
          <p:cNvCxnSpPr/>
          <p:nvPr/>
        </p:nvCxnSpPr>
        <p:spPr>
          <a:xfrm flipV="1">
            <a:off x="4144433" y="4813303"/>
            <a:ext cx="1697562" cy="1498600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Isosceles Triangle 18"/>
          <p:cNvSpPr/>
          <p:nvPr/>
        </p:nvSpPr>
        <p:spPr>
          <a:xfrm>
            <a:off x="4635504" y="1341963"/>
            <a:ext cx="942171" cy="918634"/>
          </a:xfrm>
          <a:prstGeom prst="triangl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3907385" y="1845709"/>
            <a:ext cx="497671" cy="414867"/>
          </a:xfrm>
          <a:prstGeom prst="triangle">
            <a:avLst>
              <a:gd name="adj" fmla="val 47448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51486" y="1672137"/>
            <a:ext cx="549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Current state</a:t>
            </a:r>
            <a:endParaRPr lang="en-US" sz="800" dirty="0"/>
          </a:p>
        </p:txBody>
      </p:sp>
      <p:sp>
        <p:nvSpPr>
          <p:cNvPr id="27" name="Isosceles Triangle 26"/>
          <p:cNvSpPr/>
          <p:nvPr/>
        </p:nvSpPr>
        <p:spPr>
          <a:xfrm>
            <a:off x="4611116" y="1854196"/>
            <a:ext cx="497671" cy="414867"/>
          </a:xfrm>
          <a:prstGeom prst="triangle">
            <a:avLst>
              <a:gd name="adj" fmla="val 47448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97407" y="2042808"/>
            <a:ext cx="5341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subterm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3897119" y="1983632"/>
            <a:ext cx="514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solidFill>
                  <a:srgbClr val="FFFF00"/>
                </a:solidFill>
              </a:rPr>
              <a:t>Output state</a:t>
            </a:r>
            <a:endParaRPr lang="en-US" sz="7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12977" y="2195294"/>
            <a:ext cx="514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solidFill>
                  <a:srgbClr val="FFFF00"/>
                </a:solidFill>
              </a:rPr>
              <a:t>Input state</a:t>
            </a:r>
            <a:endParaRPr lang="en-US" sz="700" dirty="0">
              <a:solidFill>
                <a:srgbClr val="FFFF00"/>
              </a:solidFill>
            </a:endParaRPr>
          </a:p>
        </p:txBody>
      </p:sp>
      <p:sp>
        <p:nvSpPr>
          <p:cNvPr id="33" name="Isosceles Triangle 32"/>
          <p:cNvSpPr/>
          <p:nvPr/>
        </p:nvSpPr>
        <p:spPr>
          <a:xfrm>
            <a:off x="4622817" y="2815059"/>
            <a:ext cx="942171" cy="918634"/>
          </a:xfrm>
          <a:prstGeom prst="triangl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92235" y="3136766"/>
            <a:ext cx="613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Preceding state</a:t>
            </a:r>
            <a:endParaRPr lang="en-US" sz="8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4587122" y="3323050"/>
            <a:ext cx="514036" cy="424535"/>
            <a:chOff x="3685493" y="3098701"/>
            <a:chExt cx="514036" cy="424535"/>
          </a:xfrm>
        </p:grpSpPr>
        <p:sp>
          <p:nvSpPr>
            <p:cNvPr id="35" name="Isosceles Triangle 34"/>
            <p:cNvSpPr/>
            <p:nvPr/>
          </p:nvSpPr>
          <p:spPr>
            <a:xfrm>
              <a:off x="3699992" y="3098701"/>
              <a:ext cx="497671" cy="414867"/>
            </a:xfrm>
            <a:prstGeom prst="triangle">
              <a:avLst>
                <a:gd name="adj" fmla="val 47448"/>
              </a:avLst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685493" y="3215459"/>
              <a:ext cx="514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solidFill>
                    <a:srgbClr val="FFFF00"/>
                  </a:solidFill>
                </a:rPr>
                <a:t>Input state</a:t>
              </a:r>
              <a:endParaRPr lang="en-US" sz="700" dirty="0">
                <a:solidFill>
                  <a:srgbClr val="FFFF00"/>
                </a:solidFill>
              </a:endParaRPr>
            </a:p>
          </p:txBody>
        </p:sp>
      </p:grpSp>
      <p:sp>
        <p:nvSpPr>
          <p:cNvPr id="53" name="Equal 52"/>
          <p:cNvSpPr/>
          <p:nvPr/>
        </p:nvSpPr>
        <p:spPr>
          <a:xfrm>
            <a:off x="4411968" y="2020509"/>
            <a:ext cx="269740" cy="163915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42849" y="1291149"/>
            <a:ext cx="83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rgbClr val="FF0000"/>
                </a:solidFill>
              </a:rPr>
              <a:t>Unify</a:t>
            </a:r>
            <a:r>
              <a:rPr lang="en-US" sz="600" dirty="0" smtClean="0"/>
              <a:t> output state and </a:t>
            </a:r>
            <a:r>
              <a:rPr lang="en-US" sz="600" dirty="0" err="1" smtClean="0"/>
              <a:t>subterm</a:t>
            </a:r>
            <a:r>
              <a:rPr lang="en-US" sz="600" dirty="0" smtClean="0"/>
              <a:t> modulo an </a:t>
            </a:r>
            <a:r>
              <a:rPr lang="en-US" sz="600" dirty="0" err="1" smtClean="0"/>
              <a:t>equational</a:t>
            </a:r>
            <a:r>
              <a:rPr lang="en-US" sz="600" dirty="0" smtClean="0"/>
              <a:t> theory E with  substitution </a:t>
            </a:r>
            <a:r>
              <a:rPr lang="en-US" sz="600" dirty="0" err="1" smtClean="0">
                <a:latin typeface="Symbol" charset="2"/>
                <a:cs typeface="Symbol" charset="2"/>
              </a:rPr>
              <a:t>s</a:t>
            </a:r>
            <a:endParaRPr lang="en-US" sz="600" dirty="0">
              <a:latin typeface="Symbol" charset="2"/>
              <a:cs typeface="Symbol" charset="2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rot="5400000">
            <a:off x="4819881" y="2534619"/>
            <a:ext cx="545996" cy="14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Cloud Callout 57"/>
          <p:cNvSpPr/>
          <p:nvPr/>
        </p:nvSpPr>
        <p:spPr>
          <a:xfrm>
            <a:off x="3388791" y="2503071"/>
            <a:ext cx="1511283" cy="715445"/>
          </a:xfrm>
          <a:prstGeom prst="cloudCallout">
            <a:avLst>
              <a:gd name="adj1" fmla="val 60347"/>
              <a:gd name="adj2" fmla="val -581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3375864" y="2692360"/>
            <a:ext cx="1873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Apply </a:t>
            </a:r>
            <a:r>
              <a:rPr lang="en-US" sz="600" dirty="0" err="1" smtClean="0">
                <a:latin typeface="Symbol" charset="2"/>
                <a:cs typeface="Symbol" charset="2"/>
              </a:rPr>
              <a:t>s</a:t>
            </a:r>
            <a:r>
              <a:rPr lang="en-US" sz="600" dirty="0" smtClean="0">
                <a:latin typeface="Symbol" charset="2"/>
                <a:cs typeface="Symbol" charset="2"/>
              </a:rPr>
              <a:t> </a:t>
            </a:r>
            <a:r>
              <a:rPr lang="en-US" sz="600" dirty="0" smtClean="0"/>
              <a:t>to in current state,  &amp;  state </a:t>
            </a:r>
            <a:r>
              <a:rPr lang="en-US" sz="600" dirty="0" err="1" smtClean="0"/>
              <a:t>transiton</a:t>
            </a:r>
            <a:endParaRPr lang="en-US" sz="600" dirty="0" smtClean="0"/>
          </a:p>
          <a:p>
            <a:r>
              <a:rPr lang="en-US" sz="600" dirty="0" err="1" smtClean="0"/>
              <a:t>Subterm</a:t>
            </a:r>
            <a:r>
              <a:rPr lang="en-US" sz="600" dirty="0" smtClean="0"/>
              <a:t> now equal to output state</a:t>
            </a:r>
          </a:p>
          <a:p>
            <a:r>
              <a:rPr lang="en-US" sz="600" dirty="0" smtClean="0"/>
              <a:t>Replace output state by input state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076612" y="1829362"/>
            <a:ext cx="820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transition</a:t>
            </a:r>
            <a:endParaRPr lang="en-US" sz="800" dirty="0"/>
          </a:p>
        </p:txBody>
      </p:sp>
      <p:sp>
        <p:nvSpPr>
          <p:cNvPr id="64" name="TextBox 63"/>
          <p:cNvSpPr txBox="1"/>
          <p:nvPr/>
        </p:nvSpPr>
        <p:spPr>
          <a:xfrm>
            <a:off x="7602006" y="4226333"/>
            <a:ext cx="1405467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MTM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00" dirty="0" smtClean="0"/>
              <a:t>A -&gt; IB :</a:t>
            </a:r>
            <a:r>
              <a:rPr lang="en-US" sz="800" dirty="0" smtClean="0"/>
              <a:t> </a:t>
            </a:r>
            <a:r>
              <a:rPr lang="en-US" sz="800" dirty="0" err="1" smtClean="0"/>
              <a:t>g</a:t>
            </a:r>
            <a:r>
              <a:rPr lang="en-US" sz="800" baseline="30000" dirty="0" err="1" smtClean="0"/>
              <a:t>NA</a:t>
            </a:r>
            <a:endParaRPr lang="en-US" sz="8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800" dirty="0" smtClean="0"/>
              <a:t>IA -&gt; B :</a:t>
            </a:r>
            <a:r>
              <a:rPr lang="en-US" sz="800" dirty="0" smtClean="0"/>
              <a:t> </a:t>
            </a:r>
            <a:r>
              <a:rPr lang="en-US" sz="800" dirty="0" err="1" smtClean="0"/>
              <a:t>g</a:t>
            </a:r>
            <a:r>
              <a:rPr lang="en-US" sz="800" baseline="30000" dirty="0" err="1" smtClean="0"/>
              <a:t>NI</a:t>
            </a:r>
            <a:endParaRPr lang="en-US" sz="8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800" dirty="0" smtClean="0"/>
              <a:t>B -&gt; IA :</a:t>
            </a:r>
            <a:r>
              <a:rPr lang="en-US" sz="800" dirty="0" smtClean="0"/>
              <a:t> </a:t>
            </a:r>
            <a:r>
              <a:rPr lang="en-US" sz="800" dirty="0" err="1" smtClean="0"/>
              <a:t>g</a:t>
            </a:r>
            <a:r>
              <a:rPr lang="en-US" sz="800" baseline="30000" dirty="0" err="1" smtClean="0"/>
              <a:t>NB</a:t>
            </a:r>
            <a:endParaRPr lang="en-US" sz="8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800" dirty="0" smtClean="0"/>
              <a:t>IB -&gt; A :</a:t>
            </a:r>
            <a:r>
              <a:rPr lang="en-US" sz="800" dirty="0" smtClean="0"/>
              <a:t> </a:t>
            </a:r>
            <a:r>
              <a:rPr lang="en-US" sz="800" dirty="0" err="1" smtClean="0"/>
              <a:t>g</a:t>
            </a:r>
            <a:r>
              <a:rPr lang="en-US" sz="800" baseline="30000" dirty="0" err="1" smtClean="0"/>
              <a:t>NI</a:t>
            </a:r>
            <a:endParaRPr lang="en-US" sz="8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800" dirty="0" smtClean="0"/>
              <a:t>A -&gt; IB : </a:t>
            </a:r>
            <a:r>
              <a:rPr lang="en-US" sz="800" dirty="0" err="1" smtClean="0"/>
              <a:t>e</a:t>
            </a:r>
            <a:r>
              <a:rPr lang="en-US" sz="800" dirty="0" err="1" smtClean="0"/>
              <a:t>(g</a:t>
            </a:r>
            <a:r>
              <a:rPr lang="en-US" sz="800" baseline="30000" dirty="0" err="1" smtClean="0"/>
              <a:t>NI</a:t>
            </a:r>
            <a:r>
              <a:rPr lang="en-US" sz="800" baseline="30000" dirty="0" smtClean="0"/>
              <a:t>*NA</a:t>
            </a:r>
            <a:r>
              <a:rPr lang="en-US" sz="800" dirty="0" smtClean="0"/>
              <a:t>, MA)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00" dirty="0" smtClean="0"/>
              <a:t>IB -&gt; A : </a:t>
            </a:r>
            <a:r>
              <a:rPr lang="en-US" sz="800" dirty="0" err="1" smtClean="0"/>
              <a:t>e</a:t>
            </a:r>
            <a:r>
              <a:rPr lang="en-US" sz="800" dirty="0" err="1" smtClean="0"/>
              <a:t>(g</a:t>
            </a:r>
            <a:r>
              <a:rPr lang="en-US" sz="800" baseline="30000" dirty="0" err="1" smtClean="0"/>
              <a:t>NI</a:t>
            </a:r>
            <a:r>
              <a:rPr lang="en-US" sz="800" baseline="30000" dirty="0" smtClean="0"/>
              <a:t>*NB</a:t>
            </a:r>
            <a:r>
              <a:rPr lang="en-US" sz="800" dirty="0" smtClean="0"/>
              <a:t>, MA</a:t>
            </a:r>
            <a:r>
              <a:rPr lang="en-US" sz="800" dirty="0" smtClean="0"/>
              <a:t>)</a:t>
            </a:r>
          </a:p>
          <a:p>
            <a:pPr marL="228600" indent="-228600">
              <a:buFont typeface="+mj-lt"/>
              <a:buAutoNum type="arabicPeriod"/>
            </a:pPr>
            <a:endParaRPr lang="en-US" sz="800" dirty="0" smtClean="0"/>
          </a:p>
          <a:p>
            <a:pPr marL="228600" indent="-228600">
              <a:buFont typeface="+mj-lt"/>
              <a:buAutoNum type="arabicPeriod"/>
            </a:pPr>
            <a:endParaRPr lang="en-US" sz="800" dirty="0" smtClean="0"/>
          </a:p>
          <a:p>
            <a:pPr marL="228600" indent="-228600"/>
            <a:r>
              <a:rPr lang="en-US" sz="800" dirty="0" err="1" smtClean="0"/>
              <a:t>Equational</a:t>
            </a:r>
            <a:r>
              <a:rPr lang="en-US" sz="800" dirty="0" smtClean="0"/>
              <a:t> Theory</a:t>
            </a:r>
          </a:p>
          <a:p>
            <a:pPr marL="228600" indent="-228600"/>
            <a:endParaRPr lang="en-US" sz="800" dirty="0" smtClean="0"/>
          </a:p>
          <a:p>
            <a:pPr marL="228600" indent="-228600"/>
            <a:r>
              <a:rPr lang="en-US" sz="800" dirty="0" smtClean="0"/>
              <a:t>Theory R</a:t>
            </a:r>
          </a:p>
          <a:p>
            <a:pPr marL="228600" indent="-228600"/>
            <a:r>
              <a:rPr lang="en-US" sz="800" dirty="0" err="1" smtClean="0"/>
              <a:t>d(K,e(K,M</a:t>
            </a:r>
            <a:r>
              <a:rPr lang="en-US" sz="800" dirty="0" smtClean="0"/>
              <a:t>) = M</a:t>
            </a:r>
            <a:endParaRPr lang="en-US" sz="800" dirty="0" smtClean="0"/>
          </a:p>
          <a:p>
            <a:pPr marL="228600" indent="-228600"/>
            <a:r>
              <a:rPr lang="en-US" sz="800" dirty="0" smtClean="0"/>
              <a:t>(Y</a:t>
            </a:r>
            <a:r>
              <a:rPr lang="en-US" sz="800" baseline="30000" dirty="0" smtClean="0"/>
              <a:t>N1</a:t>
            </a:r>
            <a:r>
              <a:rPr lang="en-US" sz="800" dirty="0" smtClean="0"/>
              <a:t>)</a:t>
            </a:r>
            <a:r>
              <a:rPr lang="en-US" sz="800" baseline="30000" dirty="0" smtClean="0"/>
              <a:t>N2 </a:t>
            </a:r>
            <a:r>
              <a:rPr lang="en-US" sz="800" dirty="0" smtClean="0"/>
              <a:t>= Y</a:t>
            </a:r>
            <a:r>
              <a:rPr lang="en-US" sz="800" baseline="30000" dirty="0" smtClean="0"/>
              <a:t>N1*N2</a:t>
            </a:r>
          </a:p>
          <a:p>
            <a:pPr marL="228600" indent="-228600"/>
            <a:endParaRPr lang="en-US" sz="800" dirty="0" smtClean="0"/>
          </a:p>
          <a:p>
            <a:pPr marL="228600" indent="-228600"/>
            <a:r>
              <a:rPr lang="en-US" sz="800" dirty="0" smtClean="0"/>
              <a:t>Theory </a:t>
            </a:r>
            <a:r>
              <a:rPr lang="en-US" sz="800" dirty="0" smtClean="0">
                <a:latin typeface="Symbol" charset="2"/>
                <a:cs typeface="Symbol" charset="2"/>
              </a:rPr>
              <a:t>D  (</a:t>
            </a:r>
            <a:r>
              <a:rPr lang="en-US" sz="800" dirty="0" smtClean="0">
                <a:latin typeface="Calibri"/>
                <a:cs typeface="Calibri"/>
              </a:rPr>
              <a:t>AC)</a:t>
            </a:r>
          </a:p>
          <a:p>
            <a:pPr marL="228600" indent="-228600"/>
            <a:r>
              <a:rPr lang="en-US" sz="800" dirty="0" smtClean="0"/>
              <a:t>X*Y = Y*X</a:t>
            </a:r>
          </a:p>
          <a:p>
            <a:pPr marL="228600" indent="-228600"/>
            <a:r>
              <a:rPr lang="en-US" sz="800" dirty="0" smtClean="0"/>
              <a:t>(X*Y)*Z = X*(Y*Z)</a:t>
            </a:r>
          </a:p>
          <a:p>
            <a:pPr marL="228600" indent="-228600"/>
            <a:endParaRPr lang="en-US" sz="800" dirty="0" smtClean="0"/>
          </a:p>
          <a:p>
            <a:pPr marL="228600" indent="-228600"/>
            <a:endParaRPr lang="en-US" sz="800" dirty="0"/>
          </a:p>
        </p:txBody>
      </p:sp>
      <p:sp>
        <p:nvSpPr>
          <p:cNvPr id="65" name="Rounded Rectangle 64"/>
          <p:cNvSpPr/>
          <p:nvPr/>
        </p:nvSpPr>
        <p:spPr>
          <a:xfrm>
            <a:off x="2836363" y="3289323"/>
            <a:ext cx="1284809" cy="506058"/>
          </a:xfrm>
          <a:prstGeom prst="roundRect">
            <a:avLst/>
          </a:prstGeom>
          <a:solidFill>
            <a:srgbClr val="B3A2C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State Exploration via Backwards Narrowing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4285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645</Words>
  <Application>Microsoft Macintosh PowerPoint</Application>
  <PresentationFormat>On-screen Show (4:3)</PresentationFormat>
  <Paragraphs>77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Maude-NPA Equation-Aware Cryptographic Protocol Analysis http://maude.cs.uiuc.edu/tools/Maude-NPA/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A Meadows</dc:creator>
  <cp:lastModifiedBy>Catherine Meadows</cp:lastModifiedBy>
  <cp:revision>31</cp:revision>
  <dcterms:created xsi:type="dcterms:W3CDTF">2012-05-03T14:41:50Z</dcterms:created>
  <dcterms:modified xsi:type="dcterms:W3CDTF">2012-05-03T22:39:06Z</dcterms:modified>
</cp:coreProperties>
</file>