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notesSlides/notesSlide24.xml" ContentType="application/vnd.openxmlformats-officedocument.presentationml.notes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Default Extension="fntdata" ContentType="application/x-fontdata"/>
  <Override PartName="/ppt/slides/slide23.xml" ContentType="application/vnd.openxmlformats-officedocument.presentationml.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embedTrueTypeFonts="1" saveSubsetFonts="1" autoCompressPictures="0">
  <p:sldMasterIdLst>
    <p:sldMasterId id="2147483655" r:id="rId1"/>
  </p:sldMasterIdLst>
  <p:notesMasterIdLst>
    <p:notesMasterId r:id="rId28"/>
  </p:notesMasterIdLst>
  <p:sldIdLst>
    <p:sldId id="256" r:id="rId2"/>
    <p:sldId id="288" r:id="rId3"/>
    <p:sldId id="257" r:id="rId4"/>
    <p:sldId id="258" r:id="rId5"/>
    <p:sldId id="259" r:id="rId6"/>
    <p:sldId id="260" r:id="rId7"/>
    <p:sldId id="262" r:id="rId8"/>
    <p:sldId id="263" r:id="rId9"/>
    <p:sldId id="264" r:id="rId10"/>
    <p:sldId id="265" r:id="rId11"/>
    <p:sldId id="266" r:id="rId12"/>
    <p:sldId id="267" r:id="rId13"/>
    <p:sldId id="268" r:id="rId14"/>
    <p:sldId id="269" r:id="rId15"/>
    <p:sldId id="271" r:id="rId16"/>
    <p:sldId id="275" r:id="rId17"/>
    <p:sldId id="276" r:id="rId18"/>
    <p:sldId id="277" r:id="rId19"/>
    <p:sldId id="278" r:id="rId20"/>
    <p:sldId id="279" r:id="rId21"/>
    <p:sldId id="287" r:id="rId22"/>
    <p:sldId id="280" r:id="rId23"/>
    <p:sldId id="283" r:id="rId24"/>
    <p:sldId id="284" r:id="rId25"/>
    <p:sldId id="285" r:id="rId26"/>
    <p:sldId id="286" r:id="rId27"/>
  </p:sldIdLst>
  <p:sldSz cx="9144000" cy="5143500" type="screen16x9"/>
  <p:notesSz cx="6858000" cy="9144000"/>
  <p:embeddedFontLst>
    <p:embeddedFont>
      <p:font typeface="Roboto"/>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9D4719DB-C1EC-418A-9772-4B213F89C58A}">
  <a:tblStyle styleId="{9D4719DB-C1EC-418A-9772-4B213F89C5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F015FAA-D092-4BC4-B8E3-05895ECB5105}"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35" d="100"/>
          <a:sy n="135" d="100"/>
        </p:scale>
        <p:origin x="-120" y="-240"/>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font" Target="fonts/font1.fntdata"/><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font" Target="fonts/font2.fntdata"/><Relationship Id="rId31" Type="http://schemas.openxmlformats.org/officeDocument/2006/relationships/font" Target="fonts/font3.fntdata"/><Relationship Id="rId32" Type="http://schemas.openxmlformats.org/officeDocument/2006/relationships/font" Target="fonts/font4.fntdata"/><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3"/>
        <p:cNvGrpSpPr/>
        <p:nvPr/>
      </p:nvGrpSpPr>
      <p:grpSpPr>
        <a:xfrm>
          <a:off x="0" y="0"/>
          <a:ext cx="0" cy="0"/>
          <a:chOff x="0" y="0"/>
          <a:chExt cx="0" cy="0"/>
        </a:xfrm>
      </p:grpSpPr>
      <p:sp>
        <p:nvSpPr>
          <p:cNvPr id="44" name="Google Shape;44;g55433fb55a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55433fb55a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Coordinated Machine Learning-Based Vulnerability Discovery for Containerized Infrastructures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t>Coordinated Machine Learning-Based Vulnerability Discovery and Security Patching for Resilient Virtual Computing Infrastructures</a:t>
            </a:r>
            <a:endParaRPr/>
          </a:p>
          <a:p>
            <a:pPr marL="0" lvl="0" indent="0" algn="l" rtl="0">
              <a:spcBef>
                <a:spcPts val="0"/>
              </a:spcBef>
              <a:spcAft>
                <a:spcPts val="0"/>
              </a:spcAft>
              <a:buNone/>
            </a:pPr>
            <a:endParaRPr/>
          </a:p>
          <a:p>
            <a:pPr marL="0" lvl="0" indent="0" algn="l" rtl="0">
              <a:spcBef>
                <a:spcPts val="0"/>
              </a:spcBef>
              <a:spcAft>
                <a:spcPts val="0"/>
              </a:spcAft>
              <a:buNone/>
            </a:pPr>
            <a:r>
              <a:rPr lang="en"/>
              <a:t>Hello, everyone, my name is </a:t>
            </a:r>
            <a:endParaRPr/>
          </a:p>
          <a:p>
            <a:pPr marL="0" lvl="0" indent="0" algn="l" rtl="0">
              <a:spcBef>
                <a:spcPts val="0"/>
              </a:spcBef>
              <a:spcAft>
                <a:spcPts val="0"/>
              </a:spcAft>
              <a:buNone/>
            </a:pPr>
            <a:r>
              <a:rPr lang="en"/>
              <a:t>Today I am going to be presenting research that we have been working on in my DANCE lab group</a:t>
            </a:r>
            <a:endParaRPr/>
          </a:p>
          <a:p>
            <a:pPr marL="0" lvl="0" indent="0" algn="l" rtl="0">
              <a:spcBef>
                <a:spcPts val="0"/>
              </a:spcBef>
              <a:spcAft>
                <a:spcPts val="0"/>
              </a:spcAft>
              <a:buNone/>
            </a:pPr>
            <a:r>
              <a:rPr lang="en"/>
              <a:t>And this work is on detecting security vulnerability exploits in containers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1"/>
        <p:cNvGrpSpPr/>
        <p:nvPr/>
      </p:nvGrpSpPr>
      <p:grpSpPr>
        <a:xfrm>
          <a:off x="0" y="0"/>
          <a:ext cx="0" cy="0"/>
          <a:chOff x="0" y="0"/>
          <a:chExt cx="0" cy="0"/>
        </a:xfrm>
      </p:grpSpPr>
      <p:sp>
        <p:nvSpPr>
          <p:cNvPr id="112" name="Google Shape;112;g527748b65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27748b65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0.1s samples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4"/>
        <p:cNvGrpSpPr/>
        <p:nvPr/>
      </p:nvGrpSpPr>
      <p:grpSpPr>
        <a:xfrm>
          <a:off x="0" y="0"/>
          <a:ext cx="0" cy="0"/>
          <a:chOff x="0" y="0"/>
          <a:chExt cx="0" cy="0"/>
        </a:xfrm>
      </p:grpSpPr>
      <p:sp>
        <p:nvSpPr>
          <p:cNvPr id="125" name="Google Shape;125;g55433fb55a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5433fb55a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main 3 pieces to our experiment here</a:t>
            </a:r>
            <a:endParaRPr/>
          </a:p>
          <a:p>
            <a:pPr marL="0" lvl="0" indent="0" algn="l" rtl="0">
              <a:spcBef>
                <a:spcPts val="0"/>
              </a:spcBef>
              <a:spcAft>
                <a:spcPts val="0"/>
              </a:spcAft>
              <a:buNone/>
            </a:pPr>
            <a:r>
              <a:rPr lang="en"/>
              <a:t>The area on the left describes how we collect system call data</a:t>
            </a:r>
            <a:endParaRPr/>
          </a:p>
          <a:p>
            <a:pPr marL="0" lvl="0" indent="0" algn="l" rtl="0">
              <a:spcBef>
                <a:spcPts val="0"/>
              </a:spcBef>
              <a:spcAft>
                <a:spcPts val="0"/>
              </a:spcAft>
              <a:buNone/>
            </a:pPr>
            <a:r>
              <a:rPr lang="en"/>
              <a:t>The feature extraction prepares our syscall data for the final anomaly detection step.</a:t>
            </a:r>
            <a:endParaRPr/>
          </a:p>
          <a:p>
            <a:pPr marL="0" lvl="0" indent="0" algn="l" rtl="0">
              <a:spcBef>
                <a:spcPts val="0"/>
              </a:spcBef>
              <a:spcAft>
                <a:spcPts val="0"/>
              </a:spcAft>
              <a:buNone/>
            </a:pPr>
            <a:endParaRPr/>
          </a:p>
          <a:p>
            <a:pPr marL="0" lvl="0" indent="0" algn="l" rtl="0">
              <a:spcBef>
                <a:spcPts val="0"/>
              </a:spcBef>
              <a:spcAft>
                <a:spcPts val="0"/>
              </a:spcAft>
              <a:buNone/>
            </a:pPr>
            <a:r>
              <a:rPr lang="en"/>
              <a:t>So let’s start by zooming into the data collection step</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2"/>
        <p:cNvGrpSpPr/>
        <p:nvPr/>
      </p:nvGrpSpPr>
      <p:grpSpPr>
        <a:xfrm>
          <a:off x="0" y="0"/>
          <a:ext cx="0" cy="0"/>
          <a:chOff x="0" y="0"/>
          <a:chExt cx="0" cy="0"/>
        </a:xfrm>
      </p:grpSpPr>
      <p:sp>
        <p:nvSpPr>
          <p:cNvPr id="133" name="Google Shape;133;g55433fb55a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5433fb55a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Highlight a few components here</a:t>
            </a:r>
            <a:endParaRPr/>
          </a:p>
          <a:p>
            <a:pPr marL="0" lvl="0" indent="0" algn="l" rtl="0">
              <a:spcBef>
                <a:spcPts val="0"/>
              </a:spcBef>
              <a:spcAft>
                <a:spcPts val="0"/>
              </a:spcAft>
              <a:buNone/>
            </a:pPr>
            <a:endParaRPr/>
          </a:p>
          <a:p>
            <a:pPr marL="0" lvl="0" indent="0" algn="l" rtl="0">
              <a:spcBef>
                <a:spcPts val="0"/>
              </a:spcBef>
              <a:spcAft>
                <a:spcPts val="0"/>
              </a:spcAft>
              <a:buNone/>
            </a:pPr>
            <a:r>
              <a:rPr lang="en"/>
              <a:t>JMeter sends all kinds of requests - request for application </a:t>
            </a:r>
            <a:endParaRPr/>
          </a:p>
          <a:p>
            <a:pPr marL="0" lvl="0" indent="0" algn="l" rtl="0">
              <a:spcBef>
                <a:spcPts val="0"/>
              </a:spcBef>
              <a:spcAft>
                <a:spcPts val="0"/>
              </a:spcAft>
              <a:buNone/>
            </a:pPr>
            <a:r>
              <a:rPr lang="en"/>
              <a:t>Exploits sent at the appropriate time </a:t>
            </a:r>
            <a:endParaRPr/>
          </a:p>
          <a:p>
            <a:pPr marL="0" lvl="0" indent="0" algn="l" rtl="0">
              <a:spcBef>
                <a:spcPts val="0"/>
              </a:spcBef>
              <a:spcAft>
                <a:spcPts val="0"/>
              </a:spcAft>
              <a:buNone/>
            </a:pPr>
            <a:r>
              <a:rPr lang="en"/>
              <a:t>Sysdig monitors the kernel to get syscalls made by the application for normal and abnormal periods</a:t>
            </a:r>
            <a:endParaRPr/>
          </a:p>
          <a:p>
            <a:pPr marL="0" lvl="0" indent="0" algn="l" rtl="0">
              <a:spcBef>
                <a:spcPts val="0"/>
              </a:spcBef>
              <a:spcAft>
                <a:spcPts val="0"/>
              </a:spcAft>
              <a:buNone/>
            </a:pPr>
            <a:r>
              <a:rPr lang="en"/>
              <a:t>Output is this log that the next step utilizes</a:t>
            </a:r>
            <a:endParaRPr/>
          </a:p>
          <a:p>
            <a:pPr marL="0" lvl="0" indent="0" algn="l" rtl="0">
              <a:spcBef>
                <a:spcPts val="0"/>
              </a:spcBef>
              <a:spcAft>
                <a:spcPts val="0"/>
              </a:spcAft>
              <a:buNone/>
            </a:pPr>
            <a:endParaRPr/>
          </a:p>
          <a:p>
            <a:pPr marL="0" lvl="0" indent="0" algn="l" rtl="0">
              <a:spcBef>
                <a:spcPts val="0"/>
              </a:spcBef>
              <a:spcAft>
                <a:spcPts val="0"/>
              </a:spcAft>
              <a:buNone/>
            </a:pPr>
            <a:r>
              <a:rPr lang="en"/>
              <a:t>These systems are outside the container</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0"/>
        <p:cNvGrpSpPr/>
        <p:nvPr/>
      </p:nvGrpSpPr>
      <p:grpSpPr>
        <a:xfrm>
          <a:off x="0" y="0"/>
          <a:ext cx="0" cy="0"/>
          <a:chOff x="0" y="0"/>
          <a:chExt cx="0" cy="0"/>
        </a:xfrm>
      </p:grpSpPr>
      <p:sp>
        <p:nvSpPr>
          <p:cNvPr id="141" name="Google Shape;141;g55433fb55a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55433fb55a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 we process the raw logs for our detection algorithms?</a:t>
            </a:r>
            <a:endParaRPr/>
          </a:p>
          <a:p>
            <a:pPr marL="0" lvl="0" indent="0" algn="l" rtl="0">
              <a:spcBef>
                <a:spcPts val="0"/>
              </a:spcBef>
              <a:spcAft>
                <a:spcPts val="0"/>
              </a:spcAft>
              <a:buNone/>
            </a:pPr>
            <a:r>
              <a:rPr lang="en"/>
              <a:t>First approach is count the number of occurrences made by a syscall in a sample</a:t>
            </a:r>
            <a:endParaRPr/>
          </a:p>
          <a:p>
            <a:pPr marL="0" lvl="0" indent="0" algn="l" rtl="0">
              <a:spcBef>
                <a:spcPts val="0"/>
              </a:spcBef>
              <a:spcAft>
                <a:spcPts val="0"/>
              </a:spcAft>
              <a:buNone/>
            </a:pPr>
            <a:r>
              <a:rPr lang="en"/>
              <a:t>Here the write syscall is made 100 times between the first and second timestamps</a:t>
            </a:r>
            <a:endParaRPr/>
          </a:p>
          <a:p>
            <a:pPr marL="0" lvl="0" indent="0" algn="l" rtl="0">
              <a:spcBef>
                <a:spcPts val="0"/>
              </a:spcBef>
              <a:spcAft>
                <a:spcPts val="0"/>
              </a:spcAft>
              <a:buNone/>
            </a:pPr>
            <a:r>
              <a:rPr lang="en"/>
              <a:t>Another approach is time vector. This counts the execution time of the syscall.</a:t>
            </a:r>
            <a:endParaRPr/>
          </a:p>
          <a:p>
            <a:pPr marL="0" lvl="0" indent="0" algn="l" rtl="0">
              <a:spcBef>
                <a:spcPts val="0"/>
              </a:spcBef>
              <a:spcAft>
                <a:spcPts val="0"/>
              </a:spcAft>
              <a:buNone/>
            </a:pPr>
            <a:endParaRPr/>
          </a:p>
          <a:p>
            <a:pPr marL="0" lvl="0" indent="0" algn="l" rtl="0">
              <a:spcBef>
                <a:spcPts val="0"/>
              </a:spcBef>
              <a:spcAft>
                <a:spcPts val="0"/>
              </a:spcAft>
              <a:buNone/>
            </a:pPr>
            <a:r>
              <a:rPr lang="en"/>
              <a:t>Intuition is that attacks will be reflected by an increase in the amount of system calls than normal,</a:t>
            </a:r>
            <a:endParaRPr/>
          </a:p>
          <a:p>
            <a:pPr marL="0" lvl="0" indent="0" algn="l" rtl="0">
              <a:spcBef>
                <a:spcPts val="0"/>
              </a:spcBef>
              <a:spcAft>
                <a:spcPts val="0"/>
              </a:spcAft>
              <a:buNone/>
            </a:pPr>
            <a:r>
              <a:rPr lang="en"/>
              <a:t>Or longer execution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8"/>
        <p:cNvGrpSpPr/>
        <p:nvPr/>
      </p:nvGrpSpPr>
      <p:grpSpPr>
        <a:xfrm>
          <a:off x="0" y="0"/>
          <a:ext cx="0" cy="0"/>
          <a:chOff x="0" y="0"/>
          <a:chExt cx="0" cy="0"/>
        </a:xfrm>
      </p:grpSpPr>
      <p:sp>
        <p:nvSpPr>
          <p:cNvPr id="149" name="Google Shape;149;g55433fb55a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5433fb55a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Of our 28 vulnerabilities, what percentage was there an alarm?</a:t>
            </a:r>
            <a:endParaRPr/>
          </a:p>
          <a:p>
            <a:pPr marL="0" lvl="0" indent="0" algn="l" rtl="0">
              <a:spcBef>
                <a:spcPts val="0"/>
              </a:spcBef>
              <a:spcAft>
                <a:spcPts val="0"/>
              </a:spcAft>
              <a:buNone/>
            </a:pPr>
            <a:r>
              <a:rPr lang="en"/>
              <a:t>In this chart we show the results of using frequency vector but include results of using time vector for SOM.</a:t>
            </a:r>
            <a:endParaRPr/>
          </a:p>
          <a:p>
            <a:pPr marL="0" lvl="0" indent="0" algn="l" rtl="0">
              <a:spcBef>
                <a:spcPts val="0"/>
              </a:spcBef>
              <a:spcAft>
                <a:spcPts val="0"/>
              </a:spcAft>
              <a:buNone/>
            </a:pPr>
            <a:endParaRPr/>
          </a:p>
          <a:p>
            <a:pPr marL="0" lvl="0" indent="0" algn="l" rtl="0">
              <a:spcBef>
                <a:spcPts val="0"/>
              </a:spcBef>
              <a:spcAft>
                <a:spcPts val="0"/>
              </a:spcAft>
              <a:buNone/>
            </a:pPr>
            <a:r>
              <a:rPr lang="en"/>
              <a:t>Clair has a rate of only about 10%</a:t>
            </a:r>
            <a:endParaRPr/>
          </a:p>
          <a:p>
            <a:pPr marL="0" lvl="0" indent="0" algn="l" rtl="0">
              <a:spcBef>
                <a:spcPts val="0"/>
              </a:spcBef>
              <a:spcAft>
                <a:spcPts val="0"/>
              </a:spcAft>
              <a:buNone/>
            </a:pPr>
            <a:r>
              <a:rPr lang="en"/>
              <a:t>k-NN performs better and we can see an improvement if we use Principal Component Analysis</a:t>
            </a:r>
            <a:endParaRPr/>
          </a:p>
          <a:p>
            <a:pPr marL="0" lvl="0" indent="0" algn="l" rtl="0">
              <a:spcBef>
                <a:spcPts val="0"/>
              </a:spcBef>
              <a:spcAft>
                <a:spcPts val="0"/>
              </a:spcAft>
              <a:buNone/>
            </a:pPr>
            <a:r>
              <a:rPr lang="en"/>
              <a:t>K-Means is next best with about 67%</a:t>
            </a:r>
            <a:endParaRPr/>
          </a:p>
          <a:p>
            <a:pPr marL="0" lvl="0" indent="0" algn="l" rtl="0">
              <a:spcBef>
                <a:spcPts val="0"/>
              </a:spcBef>
              <a:spcAft>
                <a:spcPts val="0"/>
              </a:spcAft>
              <a:buNone/>
            </a:pPr>
            <a:r>
              <a:rPr lang="en"/>
              <a:t>SOM performs best with about 78%</a:t>
            </a:r>
            <a:endParaRPr/>
          </a:p>
          <a:p>
            <a:pPr marL="0" lvl="0" indent="0" algn="l" rtl="0">
              <a:spcBef>
                <a:spcPts val="0"/>
              </a:spcBef>
              <a:spcAft>
                <a:spcPts val="0"/>
              </a:spcAft>
              <a:buNone/>
            </a:pPr>
            <a:r>
              <a:rPr lang="en"/>
              <a:t>We also ran the detection with time vector processed trace but that slightly reduced our percentage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68"/>
        <p:cNvGrpSpPr/>
        <p:nvPr/>
      </p:nvGrpSpPr>
      <p:grpSpPr>
        <a:xfrm>
          <a:off x="0" y="0"/>
          <a:ext cx="0" cy="0"/>
          <a:chOff x="0" y="0"/>
          <a:chExt cx="0" cy="0"/>
        </a:xfrm>
      </p:grpSpPr>
      <p:sp>
        <p:nvSpPr>
          <p:cNvPr id="169" name="Google Shape;169;g55433fb55a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5433fb55a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those attacks that return a shell we explore lead time analysis</a:t>
            </a:r>
            <a:endParaRPr/>
          </a:p>
          <a:p>
            <a:pPr marL="0" lvl="0" indent="0" algn="l" rtl="0">
              <a:spcBef>
                <a:spcPts val="0"/>
              </a:spcBef>
              <a:spcAft>
                <a:spcPts val="0"/>
              </a:spcAft>
              <a:buNone/>
            </a:pPr>
            <a:r>
              <a:rPr lang="en"/>
              <a:t>In these attacks there is a time between when the attack command is entered and when a shell is returned </a:t>
            </a:r>
            <a:endParaRPr/>
          </a:p>
          <a:p>
            <a:pPr marL="0" lvl="0" indent="0" algn="l" rtl="0">
              <a:spcBef>
                <a:spcPts val="0"/>
              </a:spcBef>
              <a:spcAft>
                <a:spcPts val="0"/>
              </a:spcAft>
              <a:buNone/>
            </a:pPr>
            <a:r>
              <a:rPr lang="en"/>
              <a:t>so the lead time is how much before the attack is completed we get an alarm</a:t>
            </a:r>
            <a:endParaRPr/>
          </a:p>
          <a:p>
            <a:pPr marL="0" lvl="0" indent="0" algn="l" rtl="0">
              <a:spcBef>
                <a:spcPts val="0"/>
              </a:spcBef>
              <a:spcAft>
                <a:spcPts val="0"/>
              </a:spcAft>
              <a:buNone/>
            </a:pPr>
            <a:endParaRPr/>
          </a:p>
          <a:p>
            <a:pPr marL="0" lvl="0" indent="0" algn="l" rtl="0">
              <a:spcBef>
                <a:spcPts val="0"/>
              </a:spcBef>
              <a:spcAft>
                <a:spcPts val="0"/>
              </a:spcAft>
              <a:buNone/>
            </a:pPr>
            <a:r>
              <a:rPr lang="en"/>
              <a:t>We don’t see much lead time with k-NN and k-Means but SOM provides a lot more substantial lead time.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0"/>
        <p:cNvGrpSpPr/>
        <p:nvPr/>
      </p:nvGrpSpPr>
      <p:grpSpPr>
        <a:xfrm>
          <a:off x="0" y="0"/>
          <a:ext cx="0" cy="0"/>
          <a:chOff x="0" y="0"/>
          <a:chExt cx="0" cy="0"/>
        </a:xfrm>
      </p:grpSpPr>
      <p:sp>
        <p:nvSpPr>
          <p:cNvPr id="201" name="Google Shape;201;g7088c27bb3_1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7088c27bb3_1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Here are our goals for exploring such a system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The talk today will touch on areas highlighted in blue, </a:t>
            </a:r>
            <a:endParaRPr>
              <a:solidFill>
                <a:schemeClr val="dk1"/>
              </a:solidFill>
            </a:endParaRPr>
          </a:p>
          <a:p>
            <a:pPr marL="0" lvl="0" indent="0" algn="l" rtl="0">
              <a:spcBef>
                <a:spcPts val="0"/>
              </a:spcBef>
              <a:spcAft>
                <a:spcPts val="0"/>
              </a:spcAft>
              <a:buNone/>
            </a:pPr>
            <a:r>
              <a:rPr lang="en">
                <a:solidFill>
                  <a:schemeClr val="dk1"/>
                </a:solidFill>
              </a:rPr>
              <a:t>About our detection system and how it leads into patching</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However, the focus will be on topics under exploit detection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3"/>
        <p:cNvGrpSpPr/>
        <p:nvPr/>
      </p:nvGrpSpPr>
      <p:grpSpPr>
        <a:xfrm>
          <a:off x="0" y="0"/>
          <a:ext cx="0" cy="0"/>
          <a:chOff x="0" y="0"/>
          <a:chExt cx="0" cy="0"/>
        </a:xfrm>
      </p:grpSpPr>
      <p:sp>
        <p:nvSpPr>
          <p:cNvPr id="214" name="Google Shape;214;g7088c27bb3_1_6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7088c27bb3_1_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21"/>
        <p:cNvGrpSpPr/>
        <p:nvPr/>
      </p:nvGrpSpPr>
      <p:grpSpPr>
        <a:xfrm>
          <a:off x="0" y="0"/>
          <a:ext cx="0" cy="0"/>
          <a:chOff x="0" y="0"/>
          <a:chExt cx="0" cy="0"/>
        </a:xfrm>
      </p:grpSpPr>
      <p:sp>
        <p:nvSpPr>
          <p:cNvPr id="222" name="Google Shape;222;g7088c27bb3_1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088c27bb3_1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As mentioned, the input to this system is the alarm times so we use this to establish the attack period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During this period we can extract the frequency of each system call.</a:t>
            </a:r>
            <a:endParaRPr/>
          </a:p>
          <a:p>
            <a:pPr marL="0" lvl="0" indent="0" algn="l" rtl="0">
              <a:spcBef>
                <a:spcPts val="0"/>
              </a:spcBef>
              <a:spcAft>
                <a:spcPts val="0"/>
              </a:spcAft>
              <a:buNone/>
            </a:pPr>
            <a:r>
              <a:rPr lang="en"/>
              <a:t>With this we can determine a simple rank by taking the average. </a:t>
            </a:r>
            <a:endParaRPr/>
          </a:p>
          <a:p>
            <a:pPr marL="0" lvl="0" indent="0" algn="l" rtl="0">
              <a:spcBef>
                <a:spcPts val="0"/>
              </a:spcBef>
              <a:spcAft>
                <a:spcPts val="0"/>
              </a:spcAft>
              <a:buNone/>
            </a:pPr>
            <a:r>
              <a:rPr lang="en"/>
              <a:t>After sorting we can obtain the top 5 calls </a:t>
            </a:r>
            <a:endParaRPr/>
          </a:p>
          <a:p>
            <a:pPr marL="0" lvl="0" indent="0" algn="l" rtl="0">
              <a:spcBef>
                <a:spcPts val="0"/>
              </a:spcBef>
              <a:spcAft>
                <a:spcPts val="0"/>
              </a:spcAft>
              <a:buNone/>
            </a:pPr>
            <a:r>
              <a:rPr lang="en"/>
              <a:t>To build the signature, we make a string out of the names and then run a Secure Hash Algorithm on it.</a:t>
            </a:r>
            <a:endParaRPr/>
          </a:p>
          <a:p>
            <a:pPr marL="0" lvl="0" indent="0" algn="l" rtl="0">
              <a:spcBef>
                <a:spcPts val="0"/>
              </a:spcBef>
              <a:spcAft>
                <a:spcPts val="0"/>
              </a:spcAft>
              <a:buNone/>
            </a:pPr>
            <a:r>
              <a:rPr lang="en"/>
              <a:t>The hash value is the signature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28"/>
        <p:cNvGrpSpPr/>
        <p:nvPr/>
      </p:nvGrpSpPr>
      <p:grpSpPr>
        <a:xfrm>
          <a:off x="0" y="0"/>
          <a:ext cx="0" cy="0"/>
          <a:chOff x="0" y="0"/>
          <a:chExt cx="0" cy="0"/>
        </a:xfrm>
      </p:grpSpPr>
      <p:sp>
        <p:nvSpPr>
          <p:cNvPr id="229" name="Google Shape;229;g7096b64824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7096b6482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first some details about the vulnerabilities we studied </a:t>
            </a:r>
            <a:endParaRPr/>
          </a:p>
          <a:p>
            <a:pPr marL="0" lvl="0" indent="0" algn="l" rtl="0">
              <a:spcBef>
                <a:spcPts val="0"/>
              </a:spcBef>
              <a:spcAft>
                <a:spcPts val="0"/>
              </a:spcAft>
              <a:buNone/>
            </a:pPr>
            <a:r>
              <a:rPr lang="en"/>
              <a:t>We studied 28 vulnerabilities most of which were reported within 5 years</a:t>
            </a:r>
            <a:endParaRPr/>
          </a:p>
          <a:p>
            <a:pPr marL="0" lvl="0" indent="0" algn="l" rtl="0">
              <a:spcBef>
                <a:spcPts val="0"/>
              </a:spcBef>
              <a:spcAft>
                <a:spcPts val="0"/>
              </a:spcAft>
              <a:buNone/>
            </a:pPr>
            <a:r>
              <a:rPr lang="en"/>
              <a:t>We also studied serious vulnerabilities as shown by scores here (assigned by the National Vulnerability Database)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Refresh knowledge about some examples</a:t>
            </a:r>
            <a:endParaRPr/>
          </a:p>
          <a:p>
            <a:pPr marL="0" lvl="0" indent="0" algn="l" rtl="0">
              <a:spcBef>
                <a:spcPts val="0"/>
              </a:spcBef>
              <a:spcAft>
                <a:spcPts val="0"/>
              </a:spcAft>
              <a:buNone/>
            </a:pPr>
            <a:r>
              <a:rPr lang="en"/>
              <a:t>Top vulnerability categories identified by previous work, NVD &amp; CVE details </a:t>
            </a:r>
            <a:endParaRPr/>
          </a:p>
          <a:p>
            <a:pPr marL="0" lvl="0" indent="0" algn="l" rtl="0">
              <a:spcBef>
                <a:spcPts val="0"/>
              </a:spcBef>
              <a:spcAft>
                <a:spcPts val="0"/>
              </a:spcAft>
              <a:buNone/>
            </a:pPr>
            <a:r>
              <a:rPr lang="en"/>
              <a:t>Severity: 0-None 0.1-Low 4-Med 7-High</a:t>
            </a:r>
            <a:endParaRPr/>
          </a:p>
          <a:p>
            <a:pPr marL="0" lvl="0" indent="0" algn="l" rtl="0">
              <a:spcBef>
                <a:spcPts val="0"/>
              </a:spcBef>
              <a:spcAft>
                <a:spcPts val="0"/>
              </a:spcAft>
              <a:buNone/>
            </a:pPr>
            <a:r>
              <a:rPr lang="en"/>
              <a:t>HTTP, DNS, NTP, FTP, SMB, SSH, applications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9BF6F6B-3F47-9A4D-8EE6-5853079C2919}" type="slidenum">
              <a:rPr lang="en-US" smtClean="0"/>
              <a:pPr/>
              <a:t>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46179307"/>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36"/>
        <p:cNvGrpSpPr/>
        <p:nvPr/>
      </p:nvGrpSpPr>
      <p:grpSpPr>
        <a:xfrm>
          <a:off x="0" y="0"/>
          <a:ext cx="0" cy="0"/>
          <a:chOff x="0" y="0"/>
          <a:chExt cx="0" cy="0"/>
        </a:xfrm>
      </p:grpSpPr>
      <p:sp>
        <p:nvSpPr>
          <p:cNvPr id="237" name="Google Shape;237;g7096b64824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7096b6482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first some details about the vulnerabilities we studied </a:t>
            </a:r>
            <a:endParaRPr/>
          </a:p>
          <a:p>
            <a:pPr marL="0" lvl="0" indent="0" algn="l" rtl="0">
              <a:spcBef>
                <a:spcPts val="0"/>
              </a:spcBef>
              <a:spcAft>
                <a:spcPts val="0"/>
              </a:spcAft>
              <a:buNone/>
            </a:pPr>
            <a:r>
              <a:rPr lang="en"/>
              <a:t>We studied 28 vulnerabilities most of which were reported within 5 years</a:t>
            </a:r>
            <a:endParaRPr/>
          </a:p>
          <a:p>
            <a:pPr marL="0" lvl="0" indent="0" algn="l" rtl="0">
              <a:spcBef>
                <a:spcPts val="0"/>
              </a:spcBef>
              <a:spcAft>
                <a:spcPts val="0"/>
              </a:spcAft>
              <a:buNone/>
            </a:pPr>
            <a:r>
              <a:rPr lang="en"/>
              <a:t>We also studied serious vulnerabilities as shown by scores here (assigned by the National Vulnerability Database)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Refresh knowledge about some examples</a:t>
            </a:r>
            <a:endParaRPr/>
          </a:p>
          <a:p>
            <a:pPr marL="0" lvl="0" indent="0" algn="l" rtl="0">
              <a:spcBef>
                <a:spcPts val="0"/>
              </a:spcBef>
              <a:spcAft>
                <a:spcPts val="0"/>
              </a:spcAft>
              <a:buNone/>
            </a:pPr>
            <a:r>
              <a:rPr lang="en"/>
              <a:t>Top vulnerability categories identified by previous work, NVD &amp; CVE details </a:t>
            </a:r>
            <a:endParaRPr/>
          </a:p>
          <a:p>
            <a:pPr marL="0" lvl="0" indent="0" algn="l" rtl="0">
              <a:spcBef>
                <a:spcPts val="0"/>
              </a:spcBef>
              <a:spcAft>
                <a:spcPts val="0"/>
              </a:spcAft>
              <a:buNone/>
            </a:pPr>
            <a:r>
              <a:rPr lang="en"/>
              <a:t>Severity: 0-None 0.1-Low 4-Med 7-High</a:t>
            </a:r>
            <a:endParaRPr/>
          </a:p>
          <a:p>
            <a:pPr marL="0" lvl="0" indent="0" algn="l" rtl="0">
              <a:spcBef>
                <a:spcPts val="0"/>
              </a:spcBef>
              <a:spcAft>
                <a:spcPts val="0"/>
              </a:spcAft>
              <a:buNone/>
            </a:pPr>
            <a:r>
              <a:rPr lang="en"/>
              <a:t>HTTP, DNS, NTP, FTP, SMB, SSH, applications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7"/>
        <p:cNvGrpSpPr/>
        <p:nvPr/>
      </p:nvGrpSpPr>
      <p:grpSpPr>
        <a:xfrm>
          <a:off x="0" y="0"/>
          <a:ext cx="0" cy="0"/>
          <a:chOff x="0" y="0"/>
          <a:chExt cx="0" cy="0"/>
        </a:xfrm>
      </p:grpSpPr>
      <p:sp>
        <p:nvSpPr>
          <p:cNvPr id="98" name="Google Shape;98;g55433fb55a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5433fb55a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Moved on to dynamic, but what dynamic detection approaches do we use?</a:t>
            </a:r>
            <a:endParaRPr/>
          </a:p>
          <a:p>
            <a:pPr marL="0" lvl="0" indent="0" algn="l" rtl="0">
              <a:spcBef>
                <a:spcPts val="0"/>
              </a:spcBef>
              <a:spcAft>
                <a:spcPts val="0"/>
              </a:spcAft>
              <a:buNone/>
            </a:pPr>
            <a:endParaRPr/>
          </a:p>
          <a:p>
            <a:pPr marL="0" lvl="0" indent="0" algn="l" rtl="0">
              <a:spcBef>
                <a:spcPts val="0"/>
              </a:spcBef>
              <a:spcAft>
                <a:spcPts val="0"/>
              </a:spcAft>
              <a:buNone/>
            </a:pPr>
            <a:r>
              <a:rPr lang="en"/>
              <a:t>Interested in real time online</a:t>
            </a:r>
            <a:endParaRPr/>
          </a:p>
          <a:p>
            <a:pPr marL="0" lvl="0" indent="0" algn="l" rtl="0">
              <a:spcBef>
                <a:spcPts val="0"/>
              </a:spcBef>
              <a:spcAft>
                <a:spcPts val="0"/>
              </a:spcAft>
              <a:buNone/>
            </a:pPr>
            <a:r>
              <a:rPr lang="en"/>
              <a:t>1.  In practice - there is a service abstraction over containers - app might use any container providing that service - Flexible nature - low training data</a:t>
            </a:r>
            <a:endParaRPr/>
          </a:p>
          <a:p>
            <a:pPr marL="0" lvl="0" indent="0" algn="l" rtl="0">
              <a:spcBef>
                <a:spcPts val="0"/>
              </a:spcBef>
              <a:spcAft>
                <a:spcPts val="0"/>
              </a:spcAft>
              <a:buNone/>
            </a:pPr>
            <a:r>
              <a:rPr lang="en"/>
              <a:t>In practice groups of containers are orchestrated together so a single container might not last very long - </a:t>
            </a:r>
            <a:r>
              <a:rPr lang="en">
                <a:solidFill>
                  <a:schemeClr val="dk1"/>
                </a:solidFill>
              </a:rPr>
              <a:t>low training data</a:t>
            </a:r>
            <a:endParaRPr/>
          </a:p>
          <a:p>
            <a:pPr marL="0" lvl="0" indent="0" algn="l" rtl="0">
              <a:spcBef>
                <a:spcPts val="0"/>
              </a:spcBef>
              <a:spcAft>
                <a:spcPts val="0"/>
              </a:spcAft>
              <a:buNone/>
            </a:pPr>
            <a:r>
              <a:rPr lang="en"/>
              <a:t>2.  Adjustable resources - algorithm needs detailed info on the actual workload at any point in time </a:t>
            </a:r>
            <a:endParaRPr/>
          </a:p>
          <a:p>
            <a:pPr marL="0" lvl="0" indent="0" algn="l" rtl="0">
              <a:spcBef>
                <a:spcPts val="0"/>
              </a:spcBef>
              <a:spcAft>
                <a:spcPts val="0"/>
              </a:spcAft>
              <a:buNone/>
            </a:pPr>
            <a:r>
              <a:rPr lang="en"/>
              <a:t>3.  They only contain the Needed libraries to run - so our algorithm should also have low overhead in order to not defeat this benefit.</a:t>
            </a:r>
            <a:endParaRPr/>
          </a:p>
          <a:p>
            <a:pPr marL="0" lvl="0" indent="0" algn="l" rtl="0">
              <a:spcBef>
                <a:spcPts val="0"/>
              </a:spcBef>
              <a:spcAft>
                <a:spcPts val="0"/>
              </a:spcAft>
              <a:buNone/>
            </a:pPr>
            <a:endParaRPr/>
          </a:p>
          <a:p>
            <a:pPr marL="0" lvl="0" indent="0" algn="l" rtl="0">
              <a:spcBef>
                <a:spcPts val="0"/>
              </a:spcBef>
              <a:spcAft>
                <a:spcPts val="0"/>
              </a:spcAft>
              <a:buNone/>
            </a:pPr>
            <a:r>
              <a:rPr lang="en"/>
              <a:t>2018 Sysdig, 74% less than an hour</a:t>
            </a:r>
            <a:endParaRPr/>
          </a:p>
          <a:p>
            <a:pPr marL="0" lvl="0" indent="0" algn="l" rtl="0">
              <a:spcBef>
                <a:spcPts val="0"/>
              </a:spcBef>
              <a:spcAft>
                <a:spcPts val="0"/>
              </a:spcAft>
              <a:buNone/>
            </a:pPr>
            <a:r>
              <a:rPr lang="en"/>
              <a:t>85% less than a day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44"/>
        <p:cNvGrpSpPr/>
        <p:nvPr/>
      </p:nvGrpSpPr>
      <p:grpSpPr>
        <a:xfrm>
          <a:off x="0" y="0"/>
          <a:ext cx="0" cy="0"/>
          <a:chOff x="0" y="0"/>
          <a:chExt cx="0" cy="0"/>
        </a:xfrm>
      </p:grpSpPr>
      <p:sp>
        <p:nvSpPr>
          <p:cNvPr id="245" name="Google Shape;245;g707ed3ef68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707ed3ef68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66"/>
        <p:cNvGrpSpPr/>
        <p:nvPr/>
      </p:nvGrpSpPr>
      <p:grpSpPr>
        <a:xfrm>
          <a:off x="0" y="0"/>
          <a:ext cx="0" cy="0"/>
          <a:chOff x="0" y="0"/>
          <a:chExt cx="0" cy="0"/>
        </a:xfrm>
      </p:grpSpPr>
      <p:sp>
        <p:nvSpPr>
          <p:cNvPr id="267" name="Google Shape;267;g707ed3ef68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707ed3ef68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73"/>
        <p:cNvGrpSpPr/>
        <p:nvPr/>
      </p:nvGrpSpPr>
      <p:grpSpPr>
        <a:xfrm>
          <a:off x="0" y="0"/>
          <a:ext cx="0" cy="0"/>
          <a:chOff x="0" y="0"/>
          <a:chExt cx="0" cy="0"/>
        </a:xfrm>
      </p:grpSpPr>
      <p:sp>
        <p:nvSpPr>
          <p:cNvPr id="274" name="Google Shape;274;g7081fae6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7081fae6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larger the window is, the better accuracy will be. But if the window is too large, then the first detection time will be affected. We decided to pick 30 seconds as our window size. Extremely randomized trees show slight improvement over random forest, so we chose the former algorithm.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81"/>
        <p:cNvGrpSpPr/>
        <p:nvPr/>
      </p:nvGrpSpPr>
      <p:grpSpPr>
        <a:xfrm>
          <a:off x="0" y="0"/>
          <a:ext cx="0" cy="0"/>
          <a:chOff x="0" y="0"/>
          <a:chExt cx="0" cy="0"/>
        </a:xfrm>
      </p:grpSpPr>
      <p:sp>
        <p:nvSpPr>
          <p:cNvPr id="282" name="Google Shape;282;g7096b6482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7096b6482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recap, we explored 28 real world vulnerabilities in 24 common applications</a:t>
            </a:r>
            <a:endParaRPr/>
          </a:p>
          <a:p>
            <a:pPr marL="0" lvl="0" indent="0" algn="l" rtl="0">
              <a:spcBef>
                <a:spcPts val="0"/>
              </a:spcBef>
              <a:spcAft>
                <a:spcPts val="0"/>
              </a:spcAft>
              <a:buNone/>
            </a:pPr>
            <a:endParaRPr/>
          </a:p>
          <a:p>
            <a:pPr marL="0" lvl="0" indent="0" algn="l" rtl="0">
              <a:spcBef>
                <a:spcPts val="0"/>
              </a:spcBef>
              <a:spcAft>
                <a:spcPts val="0"/>
              </a:spcAft>
              <a:buNone/>
            </a:pPr>
            <a:r>
              <a:rPr lang="en"/>
              <a:t>And by combining static and dynamic approaches we were able to detect 24 out of 28 application</a:t>
            </a:r>
            <a:endParaRPr/>
          </a:p>
          <a:p>
            <a:pPr marL="0" lvl="0" indent="0" algn="l" rtl="0">
              <a:spcBef>
                <a:spcPts val="0"/>
              </a:spcBef>
              <a:spcAft>
                <a:spcPts val="0"/>
              </a:spcAft>
              <a:buNone/>
            </a:pPr>
            <a:r>
              <a:rPr lang="en"/>
              <a:t> which was better than each approach alone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88"/>
        <p:cNvGrpSpPr/>
        <p:nvPr/>
      </p:nvGrpSpPr>
      <p:grpSpPr>
        <a:xfrm>
          <a:off x="0" y="0"/>
          <a:ext cx="0" cy="0"/>
          <a:chOff x="0" y="0"/>
          <a:chExt cx="0" cy="0"/>
        </a:xfrm>
      </p:grpSpPr>
      <p:sp>
        <p:nvSpPr>
          <p:cNvPr id="289" name="Google Shape;289;g7096b64824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7096b64824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9"/>
        <p:cNvGrpSpPr/>
        <p:nvPr/>
      </p:nvGrpSpPr>
      <p:grpSpPr>
        <a:xfrm>
          <a:off x="0" y="0"/>
          <a:ext cx="0" cy="0"/>
          <a:chOff x="0" y="0"/>
          <a:chExt cx="0" cy="0"/>
        </a:xfrm>
      </p:grpSpPr>
      <p:sp>
        <p:nvSpPr>
          <p:cNvPr id="50" name="Google Shape;50;g7096b64824_7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7096b64824_7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first some details about the vulnerabilities we studied </a:t>
            </a:r>
            <a:endParaRPr/>
          </a:p>
          <a:p>
            <a:pPr marL="0" lvl="0" indent="0" algn="l" rtl="0">
              <a:spcBef>
                <a:spcPts val="0"/>
              </a:spcBef>
              <a:spcAft>
                <a:spcPts val="0"/>
              </a:spcAft>
              <a:buNone/>
            </a:pPr>
            <a:r>
              <a:rPr lang="en"/>
              <a:t>We studied 28 vulnerabilities most of which were reported within 5 years now 7 years</a:t>
            </a:r>
            <a:endParaRPr/>
          </a:p>
          <a:p>
            <a:pPr marL="0" lvl="0" indent="0" algn="l" rtl="0">
              <a:spcBef>
                <a:spcPts val="0"/>
              </a:spcBef>
              <a:spcAft>
                <a:spcPts val="0"/>
              </a:spcAft>
              <a:buNone/>
            </a:pPr>
            <a:r>
              <a:rPr lang="en"/>
              <a:t>We also studied serious vulnerabilities as shown by scores here (assigned by the National Vulnerability Database)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Refresh knowledge about some examples</a:t>
            </a:r>
            <a:endParaRPr/>
          </a:p>
          <a:p>
            <a:pPr marL="0" lvl="0" indent="0" algn="l" rtl="0">
              <a:spcBef>
                <a:spcPts val="0"/>
              </a:spcBef>
              <a:spcAft>
                <a:spcPts val="0"/>
              </a:spcAft>
              <a:buNone/>
            </a:pPr>
            <a:r>
              <a:rPr lang="en"/>
              <a:t>Top vulnerability categories identified by previous work, NVD &amp; CVE details </a:t>
            </a:r>
            <a:endParaRPr/>
          </a:p>
          <a:p>
            <a:pPr marL="0" lvl="0" indent="0" algn="l" rtl="0">
              <a:spcBef>
                <a:spcPts val="0"/>
              </a:spcBef>
              <a:spcAft>
                <a:spcPts val="0"/>
              </a:spcAft>
              <a:buNone/>
            </a:pPr>
            <a:r>
              <a:rPr lang="en"/>
              <a:t>Severity: 0-None 0.1-Low 4-Med 7-High</a:t>
            </a:r>
            <a:endParaRPr/>
          </a:p>
          <a:p>
            <a:pPr marL="0" lvl="0" indent="0" algn="l" rtl="0">
              <a:spcBef>
                <a:spcPts val="0"/>
              </a:spcBef>
              <a:spcAft>
                <a:spcPts val="0"/>
              </a:spcAft>
              <a:buNone/>
            </a:pPr>
            <a:r>
              <a:rPr lang="en"/>
              <a:t>HTTP, DNS, NTP, FTP, SMB, SSH, applications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8"/>
        <p:cNvGrpSpPr/>
        <p:nvPr/>
      </p:nvGrpSpPr>
      <p:grpSpPr>
        <a:xfrm>
          <a:off x="0" y="0"/>
          <a:ext cx="0" cy="0"/>
          <a:chOff x="0" y="0"/>
          <a:chExt cx="0" cy="0"/>
        </a:xfrm>
      </p:grpSpPr>
      <p:sp>
        <p:nvSpPr>
          <p:cNvPr id="59" name="Google Shape;59;g7096b64824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7096b64824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Vulnerabilities fall into the following categories which reflect the top categories identified by previous work.</a:t>
            </a:r>
            <a:endParaRPr/>
          </a:p>
          <a:p>
            <a:pPr marL="0" lvl="0" indent="0" algn="l" rtl="0">
              <a:spcBef>
                <a:spcPts val="0"/>
              </a:spcBef>
              <a:spcAft>
                <a:spcPts val="0"/>
              </a:spcAft>
              <a:buNone/>
            </a:pPr>
            <a:r>
              <a:rPr lang="en">
                <a:solidFill>
                  <a:schemeClr val="dk1"/>
                </a:solidFill>
              </a:rPr>
              <a:t>In previous work where we looked a different detection model, we </a:t>
            </a:r>
            <a:r>
              <a:rPr lang="en"/>
              <a:t>highlighted the return shell category, these class are major group that allow the return of a shell to the attacker. So we performed a separate analysis of these vulnerabilities </a:t>
            </a:r>
            <a:endParaRPr/>
          </a:p>
          <a:p>
            <a:pPr marL="0" lvl="0" indent="0" algn="l" rtl="0">
              <a:spcBef>
                <a:spcPts val="0"/>
              </a:spcBef>
              <a:spcAft>
                <a:spcPts val="0"/>
              </a:spcAft>
              <a:buNone/>
            </a:pPr>
            <a:endParaRPr/>
          </a:p>
          <a:p>
            <a:pPr marL="0" lvl="0" indent="0" algn="l" rtl="0">
              <a:spcBef>
                <a:spcPts val="0"/>
              </a:spcBef>
              <a:spcAft>
                <a:spcPts val="0"/>
              </a:spcAft>
              <a:buNone/>
            </a:pPr>
            <a:r>
              <a:rPr lang="en"/>
              <a:t>by looked into the lead time.</a:t>
            </a:r>
            <a:endParaRPr/>
          </a:p>
          <a:p>
            <a:pPr marL="0" lvl="0" indent="0" algn="l" rtl="0">
              <a:spcBef>
                <a:spcPts val="0"/>
              </a:spcBef>
              <a:spcAft>
                <a:spcPts val="0"/>
              </a:spcAft>
              <a:buNone/>
            </a:pPr>
            <a:r>
              <a:rPr lang="en"/>
              <a:t>For these attacks there is a window from when the attack command is entered until it is completed.</a:t>
            </a:r>
            <a:endParaRPr/>
          </a:p>
          <a:p>
            <a:pPr marL="0" lvl="0" indent="0" algn="l" rtl="0">
              <a:spcBef>
                <a:spcPts val="0"/>
              </a:spcBef>
              <a:spcAft>
                <a:spcPts val="0"/>
              </a:spcAft>
              <a:buNone/>
            </a:pPr>
            <a:r>
              <a:rPr lang="en"/>
              <a:t>The time from when the system detects the attack until when it is completed.</a:t>
            </a:r>
            <a:endParaRPr/>
          </a:p>
          <a:p>
            <a:pPr marL="0" lvl="0" indent="0" algn="l" rtl="0">
              <a:spcBef>
                <a:spcPts val="0"/>
              </a:spcBef>
              <a:spcAft>
                <a:spcPts val="0"/>
              </a:spcAft>
              <a:buNone/>
            </a:pPr>
            <a:endParaRPr/>
          </a:p>
          <a:p>
            <a:pPr marL="0" lvl="0" indent="0" algn="l" rtl="0">
              <a:spcBef>
                <a:spcPts val="0"/>
              </a:spcBef>
              <a:spcAft>
                <a:spcPts val="0"/>
              </a:spcAft>
              <a:buNone/>
            </a:pPr>
            <a:r>
              <a:rPr lang="en"/>
              <a:t>=================================================================================</a:t>
            </a:r>
            <a:endParaRPr/>
          </a:p>
          <a:p>
            <a:pPr marL="0" lvl="0" indent="0" algn="l" rtl="0">
              <a:spcBef>
                <a:spcPts val="0"/>
              </a:spcBef>
              <a:spcAft>
                <a:spcPts val="0"/>
              </a:spcAft>
              <a:buNone/>
            </a:pPr>
            <a:r>
              <a:rPr lang="en"/>
              <a:t>We actually have an ongoing project that is exploring improving the detector so lead time is still in progress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a:t>
            </a:r>
            <a:endParaRPr/>
          </a:p>
          <a:p>
            <a:pPr marL="0" lvl="0" indent="0" algn="l" rtl="0">
              <a:spcBef>
                <a:spcPts val="0"/>
              </a:spcBef>
              <a:spcAft>
                <a:spcPts val="0"/>
              </a:spcAft>
              <a:buNone/>
            </a:pPr>
            <a:r>
              <a:rPr lang="en"/>
              <a:t>Some 2014 CVEs = within 5 years</a:t>
            </a:r>
            <a:endParaRPr/>
          </a:p>
          <a:p>
            <a:pPr marL="0" lvl="0" indent="0" algn="l" rtl="0">
              <a:spcBef>
                <a:spcPts val="0"/>
              </a:spcBef>
              <a:spcAft>
                <a:spcPts val="0"/>
              </a:spcAft>
              <a:buNone/>
            </a:pPr>
            <a:r>
              <a:rPr lang="en"/>
              <a:t>Refresh knowledge about some examples</a:t>
            </a:r>
            <a:endParaRPr/>
          </a:p>
          <a:p>
            <a:pPr marL="0" lvl="0" indent="0" algn="l" rtl="0">
              <a:spcBef>
                <a:spcPts val="0"/>
              </a:spcBef>
              <a:spcAft>
                <a:spcPts val="0"/>
              </a:spcAft>
              <a:buNone/>
            </a:pPr>
            <a:r>
              <a:rPr lang="en"/>
              <a:t>Top vulnerability categories identified by previous work, NVD &amp; CVE details </a:t>
            </a:r>
            <a:endParaRPr/>
          </a:p>
          <a:p>
            <a:pPr marL="0" lvl="0" indent="0" algn="l" rtl="0">
              <a:spcBef>
                <a:spcPts val="0"/>
              </a:spcBef>
              <a:spcAft>
                <a:spcPts val="0"/>
              </a:spcAft>
              <a:buNone/>
            </a:pPr>
            <a:r>
              <a:rPr lang="en"/>
              <a:t>HTTP, DNS, NTP, FTP, SMB, SSH, applications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6"/>
        <p:cNvGrpSpPr/>
        <p:nvPr/>
      </p:nvGrpSpPr>
      <p:grpSpPr>
        <a:xfrm>
          <a:off x="0" y="0"/>
          <a:ext cx="0" cy="0"/>
          <a:chOff x="0" y="0"/>
          <a:chExt cx="0" cy="0"/>
        </a:xfrm>
      </p:grpSpPr>
      <p:sp>
        <p:nvSpPr>
          <p:cNvPr id="67" name="Google Shape;67;g55433fb55a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55433fb55a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first some details about the vulnerabilities we studied </a:t>
            </a:r>
            <a:endParaRPr/>
          </a:p>
          <a:p>
            <a:pPr marL="0" lvl="0" indent="0" algn="l" rtl="0">
              <a:spcBef>
                <a:spcPts val="0"/>
              </a:spcBef>
              <a:spcAft>
                <a:spcPts val="0"/>
              </a:spcAft>
              <a:buNone/>
            </a:pPr>
            <a:r>
              <a:rPr lang="en"/>
              <a:t>We studied 28 vulnerabilities most of which were reported within 5 years</a:t>
            </a:r>
            <a:endParaRPr/>
          </a:p>
          <a:p>
            <a:pPr marL="0" lvl="0" indent="0" algn="l" rtl="0">
              <a:spcBef>
                <a:spcPts val="0"/>
              </a:spcBef>
              <a:spcAft>
                <a:spcPts val="0"/>
              </a:spcAft>
              <a:buNone/>
            </a:pPr>
            <a:r>
              <a:rPr lang="en"/>
              <a:t>We also studied serious vulnerabilities as shown by scores here (assigned by the National Vulnerability Database)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Refresh knowledge about some examples</a:t>
            </a:r>
            <a:endParaRPr/>
          </a:p>
          <a:p>
            <a:pPr marL="0" lvl="0" indent="0" algn="l" rtl="0">
              <a:spcBef>
                <a:spcPts val="0"/>
              </a:spcBef>
              <a:spcAft>
                <a:spcPts val="0"/>
              </a:spcAft>
              <a:buNone/>
            </a:pPr>
            <a:r>
              <a:rPr lang="en"/>
              <a:t>Top vulnerability categories identified by previous work, NVD &amp; CVE details </a:t>
            </a:r>
            <a:endParaRPr/>
          </a:p>
          <a:p>
            <a:pPr marL="0" lvl="0" indent="0" algn="l" rtl="0">
              <a:spcBef>
                <a:spcPts val="0"/>
              </a:spcBef>
              <a:spcAft>
                <a:spcPts val="0"/>
              </a:spcAft>
              <a:buNone/>
            </a:pPr>
            <a:r>
              <a:rPr lang="en"/>
              <a:t>Severity: 0-None 0.1-Low 4-Med 7-High</a:t>
            </a:r>
            <a:endParaRPr/>
          </a:p>
          <a:p>
            <a:pPr marL="0" lvl="0" indent="0" algn="l" rtl="0">
              <a:spcBef>
                <a:spcPts val="0"/>
              </a:spcBef>
              <a:spcAft>
                <a:spcPts val="0"/>
              </a:spcAft>
              <a:buNone/>
            </a:pPr>
            <a:r>
              <a:rPr lang="en"/>
              <a:t>HTTP, DNS, NTP, FTP, SMB, SSH, applications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4"/>
        <p:cNvGrpSpPr/>
        <p:nvPr/>
      </p:nvGrpSpPr>
      <p:grpSpPr>
        <a:xfrm>
          <a:off x="0" y="0"/>
          <a:ext cx="0" cy="0"/>
          <a:chOff x="0" y="0"/>
          <a:chExt cx="0" cy="0"/>
        </a:xfrm>
      </p:grpSpPr>
      <p:sp>
        <p:nvSpPr>
          <p:cNvPr id="75" name="Google Shape;75;g7096b6482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096b6482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first some details about the vulnerabilities we studied </a:t>
            </a:r>
            <a:endParaRPr/>
          </a:p>
          <a:p>
            <a:pPr marL="0" lvl="0" indent="0" algn="l" rtl="0">
              <a:spcBef>
                <a:spcPts val="0"/>
              </a:spcBef>
              <a:spcAft>
                <a:spcPts val="0"/>
              </a:spcAft>
              <a:buNone/>
            </a:pPr>
            <a:r>
              <a:rPr lang="en"/>
              <a:t>We studied 28 vulnerabilities most of which were reported within 5 years</a:t>
            </a:r>
            <a:endParaRPr/>
          </a:p>
          <a:p>
            <a:pPr marL="0" lvl="0" indent="0" algn="l" rtl="0">
              <a:spcBef>
                <a:spcPts val="0"/>
              </a:spcBef>
              <a:spcAft>
                <a:spcPts val="0"/>
              </a:spcAft>
              <a:buNone/>
            </a:pPr>
            <a:r>
              <a:rPr lang="en"/>
              <a:t>We also studied serious vulnerabilities as shown by scores here (assigned by the National Vulnerability Database)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Refresh knowledge about some examples</a:t>
            </a:r>
            <a:endParaRPr/>
          </a:p>
          <a:p>
            <a:pPr marL="0" lvl="0" indent="0" algn="l" rtl="0">
              <a:spcBef>
                <a:spcPts val="0"/>
              </a:spcBef>
              <a:spcAft>
                <a:spcPts val="0"/>
              </a:spcAft>
              <a:buNone/>
            </a:pPr>
            <a:r>
              <a:rPr lang="en"/>
              <a:t>Top vulnerability categories identified by previous work, NVD &amp; CVE details </a:t>
            </a:r>
            <a:endParaRPr/>
          </a:p>
          <a:p>
            <a:pPr marL="0" lvl="0" indent="0" algn="l" rtl="0">
              <a:spcBef>
                <a:spcPts val="0"/>
              </a:spcBef>
              <a:spcAft>
                <a:spcPts val="0"/>
              </a:spcAft>
              <a:buNone/>
            </a:pPr>
            <a:r>
              <a:rPr lang="en"/>
              <a:t>Severity: 0-None 0.1-Low 4-Med 7-High</a:t>
            </a:r>
            <a:endParaRPr/>
          </a:p>
          <a:p>
            <a:pPr marL="0" lvl="0" indent="0" algn="l" rtl="0">
              <a:spcBef>
                <a:spcPts val="0"/>
              </a:spcBef>
              <a:spcAft>
                <a:spcPts val="0"/>
              </a:spcAft>
              <a:buNone/>
            </a:pPr>
            <a:r>
              <a:rPr lang="en"/>
              <a:t>HTTP, DNS, NTP, FTP, SMB, SSH, applications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9"/>
        <p:cNvGrpSpPr/>
        <p:nvPr/>
      </p:nvGrpSpPr>
      <p:grpSpPr>
        <a:xfrm>
          <a:off x="0" y="0"/>
          <a:ext cx="0" cy="0"/>
          <a:chOff x="0" y="0"/>
          <a:chExt cx="0" cy="0"/>
        </a:xfrm>
      </p:grpSpPr>
      <p:sp>
        <p:nvSpPr>
          <p:cNvPr id="90" name="Google Shape;90;g55433fb55a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5433fb55a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we looked into clair,  a popular static detection tool (open source)</a:t>
            </a:r>
            <a:endParaRPr/>
          </a:p>
          <a:p>
            <a:pPr marL="0" lvl="0" indent="0" algn="l" rtl="0">
              <a:spcBef>
                <a:spcPts val="0"/>
              </a:spcBef>
              <a:spcAft>
                <a:spcPts val="0"/>
              </a:spcAft>
              <a:buNone/>
            </a:pPr>
            <a:r>
              <a:rPr lang="en"/>
              <a:t>Clair is helpful because you get a </a:t>
            </a:r>
            <a:r>
              <a:rPr lang="en">
                <a:solidFill>
                  <a:schemeClr val="dk1"/>
                </a:solidFill>
              </a:rPr>
              <a:t>report of vulnerabilities and how one might update to avoid them</a:t>
            </a:r>
            <a:endParaRPr>
              <a:solidFill>
                <a:schemeClr val="dk1"/>
              </a:solidFill>
            </a:endParaRPr>
          </a:p>
          <a:p>
            <a:pPr marL="0" lvl="0" indent="0" algn="l" rtl="0">
              <a:spcBef>
                <a:spcPts val="0"/>
              </a:spcBef>
              <a:spcAft>
                <a:spcPts val="0"/>
              </a:spcAft>
              <a:buNone/>
            </a:pPr>
            <a:r>
              <a:rPr lang="en"/>
              <a:t>It does this by scanning the container image for details about packages and associated vulnerabilities</a:t>
            </a:r>
            <a:endParaRPr/>
          </a:p>
          <a:p>
            <a:pPr marL="0" lvl="0" indent="0" algn="l" rtl="0">
              <a:spcBef>
                <a:spcPts val="0"/>
              </a:spcBef>
              <a:spcAft>
                <a:spcPts val="0"/>
              </a:spcAft>
              <a:buNone/>
            </a:pPr>
            <a:endParaRPr/>
          </a:p>
          <a:p>
            <a:pPr marL="0" lvl="0" indent="0" algn="l" rtl="0">
              <a:spcBef>
                <a:spcPts val="0"/>
              </a:spcBef>
              <a:spcAft>
                <a:spcPts val="0"/>
              </a:spcAft>
              <a:buNone/>
            </a:pPr>
            <a:r>
              <a:rPr lang="en"/>
              <a:t>Unfortunately, Didn’t show good results, plagued by false alarms and did not detect many of our studied vulnerabilities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7"/>
        <p:cNvGrpSpPr/>
        <p:nvPr/>
      </p:nvGrpSpPr>
      <p:grpSpPr>
        <a:xfrm>
          <a:off x="0" y="0"/>
          <a:ext cx="0" cy="0"/>
          <a:chOff x="0" y="0"/>
          <a:chExt cx="0" cy="0"/>
        </a:xfrm>
      </p:grpSpPr>
      <p:sp>
        <p:nvSpPr>
          <p:cNvPr id="98" name="Google Shape;98;g55433fb55a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5433fb55a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Moved on to dynamic, but what dynamic detection approaches do we use?</a:t>
            </a:r>
            <a:endParaRPr/>
          </a:p>
          <a:p>
            <a:pPr marL="0" lvl="0" indent="0" algn="l" rtl="0">
              <a:spcBef>
                <a:spcPts val="0"/>
              </a:spcBef>
              <a:spcAft>
                <a:spcPts val="0"/>
              </a:spcAft>
              <a:buNone/>
            </a:pPr>
            <a:endParaRPr/>
          </a:p>
          <a:p>
            <a:pPr marL="0" lvl="0" indent="0" algn="l" rtl="0">
              <a:spcBef>
                <a:spcPts val="0"/>
              </a:spcBef>
              <a:spcAft>
                <a:spcPts val="0"/>
              </a:spcAft>
              <a:buNone/>
            </a:pPr>
            <a:r>
              <a:rPr lang="en"/>
              <a:t>Interested in real time online</a:t>
            </a:r>
            <a:endParaRPr/>
          </a:p>
          <a:p>
            <a:pPr marL="0" lvl="0" indent="0" algn="l" rtl="0">
              <a:spcBef>
                <a:spcPts val="0"/>
              </a:spcBef>
              <a:spcAft>
                <a:spcPts val="0"/>
              </a:spcAft>
              <a:buNone/>
            </a:pPr>
            <a:r>
              <a:rPr lang="en"/>
              <a:t>1.  In practice - there is a service abstraction over containers - app might use any container providing that service - Flexible nature - low training data</a:t>
            </a:r>
            <a:endParaRPr/>
          </a:p>
          <a:p>
            <a:pPr marL="0" lvl="0" indent="0" algn="l" rtl="0">
              <a:spcBef>
                <a:spcPts val="0"/>
              </a:spcBef>
              <a:spcAft>
                <a:spcPts val="0"/>
              </a:spcAft>
              <a:buNone/>
            </a:pPr>
            <a:r>
              <a:rPr lang="en"/>
              <a:t>In practice groups of containers are orchestrated together so a single container might not last very long - </a:t>
            </a:r>
            <a:r>
              <a:rPr lang="en">
                <a:solidFill>
                  <a:schemeClr val="dk1"/>
                </a:solidFill>
              </a:rPr>
              <a:t>low training data</a:t>
            </a:r>
            <a:endParaRPr/>
          </a:p>
          <a:p>
            <a:pPr marL="0" lvl="0" indent="0" algn="l" rtl="0">
              <a:spcBef>
                <a:spcPts val="0"/>
              </a:spcBef>
              <a:spcAft>
                <a:spcPts val="0"/>
              </a:spcAft>
              <a:buNone/>
            </a:pPr>
            <a:r>
              <a:rPr lang="en"/>
              <a:t>2.  Adjustable resources - algorithm needs detailed info on the actual workload at any point in time </a:t>
            </a:r>
            <a:endParaRPr/>
          </a:p>
          <a:p>
            <a:pPr marL="0" lvl="0" indent="0" algn="l" rtl="0">
              <a:spcBef>
                <a:spcPts val="0"/>
              </a:spcBef>
              <a:spcAft>
                <a:spcPts val="0"/>
              </a:spcAft>
              <a:buNone/>
            </a:pPr>
            <a:r>
              <a:rPr lang="en"/>
              <a:t>3.  They only contain the Needed libraries to run - so our algorithm should also have low overhead in order to not defeat this benefit.</a:t>
            </a:r>
            <a:endParaRPr/>
          </a:p>
          <a:p>
            <a:pPr marL="0" lvl="0" indent="0" algn="l" rtl="0">
              <a:spcBef>
                <a:spcPts val="0"/>
              </a:spcBef>
              <a:spcAft>
                <a:spcPts val="0"/>
              </a:spcAft>
              <a:buNone/>
            </a:pPr>
            <a:endParaRPr/>
          </a:p>
          <a:p>
            <a:pPr marL="0" lvl="0" indent="0" algn="l" rtl="0">
              <a:spcBef>
                <a:spcPts val="0"/>
              </a:spcBef>
              <a:spcAft>
                <a:spcPts val="0"/>
              </a:spcAft>
              <a:buNone/>
            </a:pPr>
            <a:r>
              <a:rPr lang="en"/>
              <a:t>2018 Sysdig, 74% less than an hour</a:t>
            </a:r>
            <a:endParaRPr/>
          </a:p>
          <a:p>
            <a:pPr marL="0" lvl="0" indent="0" algn="l" rtl="0">
              <a:spcBef>
                <a:spcPts val="0"/>
              </a:spcBef>
              <a:spcAft>
                <a:spcPts val="0"/>
              </a:spcAft>
              <a:buNone/>
            </a:pPr>
            <a:r>
              <a:rPr lang="en"/>
              <a:t>85% less than a day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4"/>
        <p:cNvGrpSpPr/>
        <p:nvPr/>
      </p:nvGrpSpPr>
      <p:grpSpPr>
        <a:xfrm>
          <a:off x="0" y="0"/>
          <a:ext cx="0" cy="0"/>
          <a:chOff x="0" y="0"/>
          <a:chExt cx="0" cy="0"/>
        </a:xfrm>
      </p:grpSpPr>
      <p:sp>
        <p:nvSpPr>
          <p:cNvPr id="105" name="Google Shape;105;g55433fb55a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55433fb55a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led to the following algorithms</a:t>
            </a:r>
            <a:endParaRPr/>
          </a:p>
          <a:p>
            <a:pPr marL="0" lvl="0" indent="0" algn="l" rtl="0">
              <a:spcBef>
                <a:spcPts val="0"/>
              </a:spcBef>
              <a:spcAft>
                <a:spcPts val="0"/>
              </a:spcAft>
              <a:buNone/>
            </a:pPr>
            <a:r>
              <a:rPr lang="en"/>
              <a:t>We have familiar Classical unsupervised algorithm</a:t>
            </a:r>
            <a:endParaRPr/>
          </a:p>
          <a:p>
            <a:pPr marL="0" lvl="0" indent="0" algn="l" rtl="0">
              <a:spcBef>
                <a:spcPts val="0"/>
              </a:spcBef>
              <a:spcAft>
                <a:spcPts val="0"/>
              </a:spcAft>
              <a:buNone/>
            </a:pPr>
            <a:r>
              <a:rPr lang="en"/>
              <a:t>Interested in unsupervised algorithms because without labeled data, more likely to be robust to unknown attacks</a:t>
            </a:r>
            <a:endParaRPr/>
          </a:p>
          <a:p>
            <a:pPr marL="0" lvl="0" indent="0" algn="l" rtl="0">
              <a:spcBef>
                <a:spcPts val="0"/>
              </a:spcBef>
              <a:spcAft>
                <a:spcPts val="0"/>
              </a:spcAft>
              <a:buNone/>
            </a:pPr>
            <a:endParaRPr/>
          </a:p>
          <a:p>
            <a:pPr marL="0" lvl="0" indent="0" algn="l" rtl="0">
              <a:spcBef>
                <a:spcPts val="0"/>
              </a:spcBef>
              <a:spcAft>
                <a:spcPts val="0"/>
              </a:spcAft>
              <a:buNone/>
            </a:pPr>
            <a:r>
              <a:rPr lang="en"/>
              <a:t>I would like to point out that our algorithms used the system calls made by container as input data</a:t>
            </a:r>
            <a:endParaRPr/>
          </a:p>
          <a:p>
            <a:pPr marL="0" lvl="0" indent="0" algn="l" rtl="0">
              <a:spcBef>
                <a:spcPts val="0"/>
              </a:spcBef>
              <a:spcAft>
                <a:spcPts val="0"/>
              </a:spcAft>
              <a:buNone/>
            </a:pPr>
            <a:r>
              <a:rPr lang="en"/>
              <a:t>With that said, we can move on to a closer look at our experiment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685800" y="1597819"/>
            <a:ext cx="7772400" cy="11025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1pPr>
            <a:lvl2pPr marL="0" marR="0" lvl="1"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2pPr>
            <a:lvl3pPr marL="0" marR="0" lvl="2"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3pPr>
            <a:lvl4pPr marL="0" marR="0" lvl="3"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4pPr>
            <a:lvl5pPr marL="0" marR="0" lvl="4"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5pPr>
            <a:lvl6pPr marL="457200" marR="0" lvl="5"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6pPr>
            <a:lvl7pPr marL="914400" marR="0" lvl="6"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7pPr>
            <a:lvl8pPr marL="1371600" marR="0" lvl="7"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8pPr>
            <a:lvl9pPr marL="1828800" marR="0" lvl="8"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9pPr>
          </a:lstStyle>
          <a:p>
            <a:endParaRPr/>
          </a:p>
        </p:txBody>
      </p:sp>
      <p:sp>
        <p:nvSpPr>
          <p:cNvPr id="12" name="Google Shape;12;p2"/>
          <p:cNvSpPr txBox="1">
            <a:spLocks noGrp="1"/>
          </p:cNvSpPr>
          <p:nvPr>
            <p:ph type="subTitle" idx="1"/>
          </p:nvPr>
        </p:nvSpPr>
        <p:spPr>
          <a:xfrm>
            <a:off x="1371600" y="2914650"/>
            <a:ext cx="6400800" cy="1314600"/>
          </a:xfrm>
          <a:prstGeom prst="rect">
            <a:avLst/>
          </a:prstGeom>
          <a:noFill/>
          <a:ln>
            <a:noFill/>
          </a:ln>
        </p:spPr>
        <p:txBody>
          <a:bodyPr spcFirstLastPara="1" wrap="square" lIns="91425" tIns="91425" rIns="91425" bIns="91425" anchor="t" anchorCtr="0">
            <a:noAutofit/>
          </a:bodyPr>
          <a:lstStyle>
            <a:lvl1pPr marL="0" marR="0" lvl="0" indent="0"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1pPr>
            <a:lvl2pPr marL="457200" marR="0" lvl="1" indent="0"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2pPr>
            <a:lvl3pPr marL="914400" marR="0" lvl="2" indent="0" algn="ctr" rtl="0">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371600" marR="0" lvl="3" indent="0" algn="ctr"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1828800" marR="0" lvl="4" indent="0" algn="ctr" rtl="0">
              <a:spcBef>
                <a:spcPts val="20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3" name="Google Shape;13;p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Content" type="obj">
  <p:cSld name="OBJEC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57200" y="675085"/>
            <a:ext cx="8229600" cy="8013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1pPr>
            <a:lvl2pPr marL="0" marR="0" lvl="1"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2pPr>
            <a:lvl3pPr marL="0" marR="0" lvl="2"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3pPr>
            <a:lvl4pPr marL="0" marR="0" lvl="3"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4pPr>
            <a:lvl5pPr marL="0" marR="0" lvl="4"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5pPr>
            <a:lvl6pPr marL="457200" marR="0" lvl="5"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6pPr>
            <a:lvl7pPr marL="914400" marR="0" lvl="6"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7pPr>
            <a:lvl8pPr marL="1371600" marR="0" lvl="7"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8pPr>
            <a:lvl9pPr marL="1828800" marR="0" lvl="8"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9pPr>
          </a:lstStyle>
          <a:p>
            <a:endParaRPr/>
          </a:p>
        </p:txBody>
      </p:sp>
      <p:sp>
        <p:nvSpPr>
          <p:cNvPr id="18" name="Google Shape;18;p3"/>
          <p:cNvSpPr txBox="1">
            <a:spLocks noGrp="1"/>
          </p:cNvSpPr>
          <p:nvPr>
            <p:ph type="body" idx="1"/>
          </p:nvPr>
        </p:nvSpPr>
        <p:spPr>
          <a:xfrm>
            <a:off x="457200" y="2266950"/>
            <a:ext cx="8229600" cy="23277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292100" algn="l" rtl="0">
              <a:spcBef>
                <a:spcPts val="2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wo Content" type="twoObj">
  <p:cSld name="TWO_OBJECTS">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57200" y="675085"/>
            <a:ext cx="8229600" cy="8013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1pPr>
            <a:lvl2pPr marL="0" marR="0" lvl="1"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2pPr>
            <a:lvl3pPr marL="0" marR="0" lvl="2"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3pPr>
            <a:lvl4pPr marL="0" marR="0" lvl="3"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4pPr>
            <a:lvl5pPr marL="0" marR="0" lvl="4"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5pPr>
            <a:lvl6pPr marL="457200" marR="0" lvl="5"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6pPr>
            <a:lvl7pPr marL="914400" marR="0" lvl="6"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7pPr>
            <a:lvl8pPr marL="1371600" marR="0" lvl="7"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8pPr>
            <a:lvl9pPr marL="1828800" marR="0" lvl="8"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9pPr>
          </a:lstStyle>
          <a:p>
            <a:endParaRPr/>
          </a:p>
        </p:txBody>
      </p:sp>
      <p:sp>
        <p:nvSpPr>
          <p:cNvPr id="24" name="Google Shape;24;p4"/>
          <p:cNvSpPr txBox="1">
            <a:spLocks noGrp="1"/>
          </p:cNvSpPr>
          <p:nvPr>
            <p:ph type="body" idx="1"/>
          </p:nvPr>
        </p:nvSpPr>
        <p:spPr>
          <a:xfrm>
            <a:off x="457200" y="1476375"/>
            <a:ext cx="4038600" cy="31182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body" idx="2"/>
          </p:nvPr>
        </p:nvSpPr>
        <p:spPr>
          <a:xfrm>
            <a:off x="4648200" y="1476375"/>
            <a:ext cx="4038600" cy="31182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Only" type="titleOnly">
  <p:cSld name="TITLE_ONLY">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675085"/>
            <a:ext cx="8229600" cy="8013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1pPr>
            <a:lvl2pPr marL="0" marR="0" lvl="1"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2pPr>
            <a:lvl3pPr marL="0" marR="0" lvl="2"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3pPr>
            <a:lvl4pPr marL="0" marR="0" lvl="3"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4pPr>
            <a:lvl5pPr marL="0" marR="0" lvl="4"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5pPr>
            <a:lvl6pPr marL="457200" marR="0" lvl="5"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6pPr>
            <a:lvl7pPr marL="914400" marR="0" lvl="6"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7pPr>
            <a:lvl8pPr marL="1371600" marR="0" lvl="7"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8pPr>
            <a:lvl9pPr marL="1828800" marR="0" lvl="8"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9pPr>
          </a:lstStyle>
          <a:p>
            <a:endParaRPr/>
          </a:p>
        </p:txBody>
      </p:sp>
      <p:sp>
        <p:nvSpPr>
          <p:cNvPr id="31" name="Google Shape;31;p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lank" type="blank">
  <p:cSld name="BLANK">
    <p:spTree>
      <p:nvGrpSpPr>
        <p:cNvPr id="1" name="Shape 34"/>
        <p:cNvGrpSpPr/>
        <p:nvPr/>
      </p:nvGrpSpPr>
      <p:grpSpPr>
        <a:xfrm>
          <a:off x="0" y="0"/>
          <a:ext cx="0" cy="0"/>
          <a:chOff x="0" y="0"/>
          <a:chExt cx="0" cy="0"/>
        </a:xfrm>
      </p:grpSpPr>
      <p:sp>
        <p:nvSpPr>
          <p:cNvPr id="35" name="Google Shape;35;p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body" type="tx">
  <p:cSld name="TITLE_AND_BODY">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81000" rtl="0">
              <a:spcBef>
                <a:spcPts val="480"/>
              </a:spcBef>
              <a:spcAft>
                <a:spcPts val="0"/>
              </a:spcAft>
              <a:buSzPts val="2400"/>
              <a:buChar char="•"/>
              <a:defRPr/>
            </a:lvl1pPr>
            <a:lvl2pPr marL="914400" lvl="1" indent="-381000" rtl="0">
              <a:spcBef>
                <a:spcPts val="480"/>
              </a:spcBef>
              <a:spcAft>
                <a:spcPts val="0"/>
              </a:spcAft>
              <a:buSzPts val="2400"/>
              <a:buChar char="–"/>
              <a:defRPr/>
            </a:lvl2pPr>
            <a:lvl3pPr marL="1371600" lvl="2" indent="-342900" rtl="0">
              <a:spcBef>
                <a:spcPts val="360"/>
              </a:spcBef>
              <a:spcAft>
                <a:spcPts val="0"/>
              </a:spcAft>
              <a:buSzPts val="1800"/>
              <a:buChar char="•"/>
              <a:defRPr/>
            </a:lvl3pPr>
            <a:lvl4pPr marL="1828800" lvl="3" indent="-317500" rtl="0">
              <a:spcBef>
                <a:spcPts val="280"/>
              </a:spcBef>
              <a:spcAft>
                <a:spcPts val="0"/>
              </a:spcAft>
              <a:buSzPts val="1400"/>
              <a:buChar char="–"/>
              <a:defRPr/>
            </a:lvl4pPr>
            <a:lvl5pPr marL="2286000" lvl="4" indent="-292100" rtl="0">
              <a:spcBef>
                <a:spcPts val="200"/>
              </a:spcBef>
              <a:spcAft>
                <a:spcPts val="0"/>
              </a:spcAft>
              <a:buSzPts val="1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39" name="Google Shape;39;p7"/>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header" type="secHead">
  <p:cSld name="SECTION_HEADER">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2" name="Google Shape;42;p8"/>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75085"/>
            <a:ext cx="8229600" cy="8013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1pPr>
            <a:lvl2pPr marL="0" marR="0" lvl="1"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2pPr>
            <a:lvl3pPr marL="0" marR="0" lvl="2"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3pPr>
            <a:lvl4pPr marL="0" marR="0" lvl="3"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4pPr>
            <a:lvl5pPr marL="0" marR="0" lvl="4"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5pPr>
            <a:lvl6pPr marL="457200" marR="0" lvl="5"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6pPr>
            <a:lvl7pPr marL="914400" marR="0" lvl="6"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7pPr>
            <a:lvl8pPr marL="1371600" marR="0" lvl="7"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8pPr>
            <a:lvl9pPr marL="1828800" marR="0" lvl="8" indent="0" algn="ctr" rtl="0">
              <a:spcBef>
                <a:spcPts val="0"/>
              </a:spcBef>
              <a:spcAft>
                <a:spcPts val="0"/>
              </a:spcAft>
              <a:buSzPts val="1400"/>
              <a:buNone/>
              <a:defRPr sz="3200" b="1"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2266950"/>
            <a:ext cx="8229600" cy="23277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292100" algn="l" rtl="0">
              <a:spcBef>
                <a:spcPts val="2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9" name="Google Shape;9;p1"/>
          <p:cNvPicPr preferRelativeResize="0"/>
          <p:nvPr/>
        </p:nvPicPr>
        <p:blipFill rotWithShape="1">
          <a:blip r:embed="rId9">
            <a:alphaModFix/>
          </a:blip>
          <a:srcRect/>
          <a:stretch/>
        </p:blipFill>
        <p:spPr>
          <a:xfrm>
            <a:off x="0" y="0"/>
            <a:ext cx="9144000" cy="3429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xgu@ncsu.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6"/>
        <p:cNvGrpSpPr/>
        <p:nvPr/>
      </p:nvGrpSpPr>
      <p:grpSpPr>
        <a:xfrm>
          <a:off x="0" y="0"/>
          <a:ext cx="0" cy="0"/>
          <a:chOff x="0" y="0"/>
          <a:chExt cx="0" cy="0"/>
        </a:xfrm>
      </p:grpSpPr>
      <p:sp>
        <p:nvSpPr>
          <p:cNvPr id="47" name="Google Shape;47;p9"/>
          <p:cNvSpPr txBox="1">
            <a:spLocks noGrp="1"/>
          </p:cNvSpPr>
          <p:nvPr>
            <p:ph type="ctrTitle"/>
          </p:nvPr>
        </p:nvSpPr>
        <p:spPr>
          <a:xfrm>
            <a:off x="685800" y="1597819"/>
            <a:ext cx="7772400" cy="1102500"/>
          </a:xfrm>
          <a:prstGeom prst="rect">
            <a:avLst/>
          </a:prstGeom>
        </p:spPr>
        <p:txBody>
          <a:bodyPr spcFirstLastPara="1" wrap="square" lIns="91425" tIns="91425" rIns="91425" bIns="91425" anchor="ctr" anchorCtr="0">
            <a:noAutofit/>
          </a:bodyPr>
          <a:lstStyle/>
          <a:p>
            <a:r>
              <a:rPr lang="en-US" dirty="0" smtClean="0"/>
              <a:t>Online Container Vulnerability Exploit Detection and Security Patching</a:t>
            </a:r>
            <a:br>
              <a:rPr lang="en-US" dirty="0" smtClean="0"/>
            </a:br>
            <a:endParaRPr dirty="0"/>
          </a:p>
        </p:txBody>
      </p:sp>
      <p:sp>
        <p:nvSpPr>
          <p:cNvPr id="48" name="Google Shape;48;p9"/>
          <p:cNvSpPr txBox="1">
            <a:spLocks noGrp="1"/>
          </p:cNvSpPr>
          <p:nvPr>
            <p:ph type="subTitle" idx="1"/>
          </p:nvPr>
        </p:nvSpPr>
        <p:spPr>
          <a:xfrm>
            <a:off x="-216370" y="2915888"/>
            <a:ext cx="9144000" cy="2004186"/>
          </a:xfrm>
          <a:prstGeom prst="rect">
            <a:avLst/>
          </a:prstGeom>
        </p:spPr>
        <p:txBody>
          <a:bodyPr spcFirstLastPara="1" wrap="square" lIns="91425" tIns="91425" rIns="91425" bIns="91425" anchor="t" anchorCtr="0">
            <a:noAutofit/>
          </a:bodyPr>
          <a:lstStyle/>
          <a:p>
            <a:r>
              <a:rPr lang="en-US" sz="2000" dirty="0" smtClean="0">
                <a:solidFill>
                  <a:schemeClr val="tx1"/>
                </a:solidFill>
                <a:latin typeface="Arial" charset="0"/>
              </a:rPr>
              <a:t>PI: Helen Gu</a:t>
            </a:r>
          </a:p>
          <a:p>
            <a:r>
              <a:rPr lang="en-US" sz="2000" dirty="0" smtClean="0">
                <a:solidFill>
                  <a:schemeClr val="tx1"/>
                </a:solidFill>
                <a:latin typeface="Arial" charset="0"/>
              </a:rPr>
              <a:t>Email: </a:t>
            </a:r>
            <a:r>
              <a:rPr lang="en-US" sz="2000" dirty="0" err="1" smtClean="0">
                <a:solidFill>
                  <a:schemeClr val="tx1"/>
                </a:solidFill>
                <a:latin typeface="Arial" charset="0"/>
              </a:rPr>
              <a:t>gu</a:t>
            </a:r>
            <a:r>
              <a:rPr lang="en-US" sz="2000" dirty="0" err="1" smtClean="0">
                <a:solidFill>
                  <a:schemeClr val="tx1"/>
                </a:solidFill>
                <a:latin typeface="Arial" charset="0"/>
                <a:hlinkClick r:id="rId3"/>
              </a:rPr>
              <a:t>@csc.ncsu.edu</a:t>
            </a:r>
            <a:endParaRPr lang="en-US" sz="2000" dirty="0" smtClean="0">
              <a:solidFill>
                <a:schemeClr val="tx1"/>
              </a:solidFill>
              <a:latin typeface="Arial" charset="0"/>
            </a:endParaRPr>
          </a:p>
          <a:p>
            <a:r>
              <a:rPr lang="en-US" sz="2000" dirty="0" smtClean="0">
                <a:solidFill>
                  <a:schemeClr val="tx1"/>
                </a:solidFill>
                <a:latin typeface="Arial" charset="0"/>
              </a:rPr>
              <a:t>Professor</a:t>
            </a:r>
          </a:p>
          <a:p>
            <a:r>
              <a:rPr lang="en-US" sz="2000" dirty="0" smtClean="0">
                <a:solidFill>
                  <a:srgbClr val="000000"/>
                </a:solidFill>
                <a:latin typeface="Arial" charset="0"/>
              </a:rPr>
              <a:t>Department of Computer Science</a:t>
            </a:r>
          </a:p>
          <a:p>
            <a:r>
              <a:rPr lang="en-US" sz="2000" dirty="0" smtClean="0">
                <a:solidFill>
                  <a:srgbClr val="000000"/>
                </a:solidFill>
                <a:latin typeface="Arial" charset="0"/>
              </a:rPr>
              <a:t>North Carolina State University</a:t>
            </a:r>
            <a:endParaRPr lang="en-US" sz="2000" dirty="0">
              <a:solidFill>
                <a:srgbClr val="000000"/>
              </a:solidFill>
              <a:latin typeface="Times New Roman" charset="0"/>
              <a:ea typeface="Times New Roman" charset="0"/>
              <a:cs typeface="Times New Roman"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311700" y="385704"/>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Autoencoder Network</a:t>
            </a:r>
            <a:endParaRPr dirty="0"/>
          </a:p>
        </p:txBody>
      </p:sp>
      <p:sp>
        <p:nvSpPr>
          <p:cNvPr id="116" name="Google Shape;116;p18"/>
          <p:cNvSpPr txBox="1">
            <a:spLocks noGrp="1"/>
          </p:cNvSpPr>
          <p:nvPr>
            <p:ph type="body" idx="1"/>
          </p:nvPr>
        </p:nvSpPr>
        <p:spPr>
          <a:xfrm>
            <a:off x="198275" y="958404"/>
            <a:ext cx="8520600" cy="1768058"/>
          </a:xfrm>
          <a:prstGeom prst="rect">
            <a:avLst/>
          </a:prstGeom>
        </p:spPr>
        <p:txBody>
          <a:bodyPr spcFirstLastPara="1" wrap="square" lIns="91425" tIns="91425" rIns="91425" bIns="91425" anchor="t" anchorCtr="0">
            <a:noAutofit/>
          </a:bodyPr>
          <a:lstStyle/>
          <a:p>
            <a:pPr marL="457200" lvl="0" indent="-368300" algn="l" rtl="0">
              <a:spcBef>
                <a:spcPts val="480"/>
              </a:spcBef>
              <a:spcAft>
                <a:spcPts val="0"/>
              </a:spcAft>
              <a:buSzPts val="2200"/>
              <a:buChar char="•"/>
            </a:pPr>
            <a:r>
              <a:rPr lang="en" sz="2200" dirty="0"/>
              <a:t>Model represents normal training data in a lower dimensional space </a:t>
            </a:r>
            <a:endParaRPr sz="2200" dirty="0"/>
          </a:p>
          <a:p>
            <a:pPr marL="457200" lvl="0" indent="-368300" algn="l" rtl="0">
              <a:spcBef>
                <a:spcPts val="480"/>
              </a:spcBef>
              <a:spcAft>
                <a:spcPts val="0"/>
              </a:spcAft>
              <a:buSzPts val="2200"/>
              <a:buChar char="•"/>
            </a:pPr>
            <a:r>
              <a:rPr lang="en" sz="2200" dirty="0"/>
              <a:t>Testing data is reconstructed with the trained model</a:t>
            </a:r>
            <a:endParaRPr sz="2200" dirty="0"/>
          </a:p>
          <a:p>
            <a:pPr marL="457200" lvl="0" indent="-368300" algn="l" rtl="0">
              <a:spcBef>
                <a:spcPts val="480"/>
              </a:spcBef>
              <a:spcAft>
                <a:spcPts val="0"/>
              </a:spcAft>
              <a:buSzPts val="2200"/>
              <a:buChar char="•"/>
            </a:pPr>
            <a:r>
              <a:rPr lang="en" sz="2200" dirty="0"/>
              <a:t>Anomalies manifest as high reconstruction error samples</a:t>
            </a:r>
            <a:endParaRPr sz="2200" dirty="0"/>
          </a:p>
        </p:txBody>
      </p:sp>
      <p:pic>
        <p:nvPicPr>
          <p:cNvPr id="117" name="Google Shape;117;p18"/>
          <p:cNvPicPr preferRelativeResize="0"/>
          <p:nvPr/>
        </p:nvPicPr>
        <p:blipFill>
          <a:blip r:embed="rId3">
            <a:alphaModFix/>
          </a:blip>
          <a:stretch>
            <a:fillRect/>
          </a:stretch>
        </p:blipFill>
        <p:spPr>
          <a:xfrm>
            <a:off x="2433283" y="2721444"/>
            <a:ext cx="4073875" cy="2246581"/>
          </a:xfrm>
          <a:prstGeom prst="rect">
            <a:avLst/>
          </a:prstGeom>
          <a:noFill/>
          <a:ln>
            <a:noFill/>
          </a:ln>
        </p:spPr>
      </p:pic>
      <p:sp>
        <p:nvSpPr>
          <p:cNvPr id="118" name="Google Shape;118;p18"/>
          <p:cNvSpPr txBox="1"/>
          <p:nvPr/>
        </p:nvSpPr>
        <p:spPr>
          <a:xfrm>
            <a:off x="887000" y="3332124"/>
            <a:ext cx="1768200" cy="76950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input layer </a:t>
            </a:r>
            <a:br>
              <a:rPr lang="en" dirty="0"/>
            </a:br>
            <a:r>
              <a:rPr lang="en" dirty="0"/>
              <a:t>(555 </a:t>
            </a:r>
            <a:r>
              <a:rPr lang="en-US" dirty="0" smtClean="0"/>
              <a:t>dimensions</a:t>
            </a:r>
            <a:r>
              <a:rPr lang="en" dirty="0" smtClean="0"/>
              <a:t>)</a:t>
            </a:r>
            <a:endParaRPr dirty="0"/>
          </a:p>
        </p:txBody>
      </p:sp>
      <p:sp>
        <p:nvSpPr>
          <p:cNvPr id="119" name="Google Shape;119;p18"/>
          <p:cNvSpPr txBox="1"/>
          <p:nvPr/>
        </p:nvSpPr>
        <p:spPr>
          <a:xfrm>
            <a:off x="6356640" y="3332125"/>
            <a:ext cx="1965300" cy="39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output layer </a:t>
            </a:r>
            <a:br>
              <a:rPr lang="en" dirty="0"/>
            </a:br>
            <a:r>
              <a:rPr lang="en" dirty="0"/>
              <a:t>(input reconstruction, 555 </a:t>
            </a:r>
            <a:r>
              <a:rPr lang="en-US" dirty="0" smtClean="0"/>
              <a:t>dimensions</a:t>
            </a:r>
            <a:r>
              <a:rPr lang="en" dirty="0" smtClean="0"/>
              <a:t>)</a:t>
            </a:r>
            <a:endParaRPr dirty="0"/>
          </a:p>
        </p:txBody>
      </p:sp>
      <p:sp>
        <p:nvSpPr>
          <p:cNvPr id="120" name="Google Shape;120;p18"/>
          <p:cNvSpPr txBox="1"/>
          <p:nvPr/>
        </p:nvSpPr>
        <p:spPr>
          <a:xfrm>
            <a:off x="3360567" y="2934625"/>
            <a:ext cx="834600" cy="39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t>encode</a:t>
            </a:r>
            <a:endParaRPr sz="1200" dirty="0"/>
          </a:p>
        </p:txBody>
      </p:sp>
      <p:sp>
        <p:nvSpPr>
          <p:cNvPr id="121" name="Google Shape;121;p18"/>
          <p:cNvSpPr txBox="1"/>
          <p:nvPr/>
        </p:nvSpPr>
        <p:spPr>
          <a:xfrm>
            <a:off x="4896299" y="2934625"/>
            <a:ext cx="834600" cy="39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t>decode</a:t>
            </a:r>
            <a:endParaRPr sz="1200" dirty="0"/>
          </a:p>
        </p:txBody>
      </p:sp>
      <p:sp>
        <p:nvSpPr>
          <p:cNvPr id="122" name="Google Shape;122;p18"/>
          <p:cNvSpPr txBox="1"/>
          <p:nvPr/>
        </p:nvSpPr>
        <p:spPr>
          <a:xfrm>
            <a:off x="3508225" y="4464467"/>
            <a:ext cx="1965300" cy="39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t>32            16              32</a:t>
            </a:r>
            <a:endParaRPr sz="1200" dirty="0"/>
          </a:p>
          <a:p>
            <a:pPr marL="0" lvl="0" indent="0" algn="ctr" rtl="0">
              <a:spcBef>
                <a:spcPts val="0"/>
              </a:spcBef>
              <a:spcAft>
                <a:spcPts val="0"/>
              </a:spcAft>
              <a:buNone/>
            </a:pPr>
            <a:r>
              <a:rPr lang="en" sz="1200" dirty="0"/>
              <a:t>hidden layers</a:t>
            </a:r>
            <a:endParaRPr sz="1200" dirty="0"/>
          </a:p>
        </p:txBody>
      </p:sp>
      <p:sp>
        <p:nvSpPr>
          <p:cNvPr id="123" name="Google Shape;123;p18"/>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7"/>
        <p:cNvGrpSpPr/>
        <p:nvPr/>
      </p:nvGrpSpPr>
      <p:grpSpPr>
        <a:xfrm>
          <a:off x="0" y="0"/>
          <a:ext cx="0" cy="0"/>
          <a:chOff x="0" y="0"/>
          <a:chExt cx="0" cy="0"/>
        </a:xfrm>
      </p:grpSpPr>
      <p:sp>
        <p:nvSpPr>
          <p:cNvPr id="128" name="Google Shape;128;p19"/>
          <p:cNvSpPr txBox="1">
            <a:spLocks noGrp="1"/>
          </p:cNvSpPr>
          <p:nvPr>
            <p:ph type="body" idx="1"/>
          </p:nvPr>
        </p:nvSpPr>
        <p:spPr>
          <a:xfrm>
            <a:off x="457200" y="1129488"/>
            <a:ext cx="8229600" cy="32436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
            </a:pPr>
            <a:r>
              <a:rPr lang="en"/>
              <a:t>Setup</a:t>
            </a:r>
            <a:endParaRPr/>
          </a:p>
        </p:txBody>
      </p:sp>
      <p:sp>
        <p:nvSpPr>
          <p:cNvPr id="129" name="Google Shape;129;p19"/>
          <p:cNvSpPr txBox="1">
            <a:spLocks noGrp="1"/>
          </p:cNvSpPr>
          <p:nvPr>
            <p:ph type="title"/>
          </p:nvPr>
        </p:nvSpPr>
        <p:spPr>
          <a:xfrm>
            <a:off x="610038" y="577397"/>
            <a:ext cx="8229600" cy="80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Experiment </a:t>
            </a:r>
            <a:endParaRPr/>
          </a:p>
        </p:txBody>
      </p:sp>
      <p:pic>
        <p:nvPicPr>
          <p:cNvPr id="130" name="Google Shape;130;p19"/>
          <p:cNvPicPr preferRelativeResize="0"/>
          <p:nvPr/>
        </p:nvPicPr>
        <p:blipFill>
          <a:blip r:embed="rId3">
            <a:alphaModFix/>
          </a:blip>
          <a:stretch>
            <a:fillRect/>
          </a:stretch>
        </p:blipFill>
        <p:spPr>
          <a:xfrm>
            <a:off x="1477100" y="1452475"/>
            <a:ext cx="6408227" cy="3756976"/>
          </a:xfrm>
          <a:prstGeom prst="rect">
            <a:avLst/>
          </a:prstGeom>
          <a:noFill/>
          <a:ln>
            <a:noFill/>
          </a:ln>
        </p:spPr>
      </p:pic>
      <p:sp>
        <p:nvSpPr>
          <p:cNvPr id="131" name="Google Shape;131;p19"/>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pPr marL="0" lvl="0" indent="0" algn="r" rtl="0">
                <a:spcBef>
                  <a:spcPts val="0"/>
                </a:spcBef>
                <a:spcAft>
                  <a:spcPts val="0"/>
                </a:spcAft>
                <a:buClr>
                  <a:srgbClr val="000000"/>
                </a:buClr>
                <a:buFont typeface="Arial"/>
                <a:buNone/>
              </a:pP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457200" y="370219"/>
            <a:ext cx="8229600" cy="80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Data Collection</a:t>
            </a:r>
            <a:endParaRPr dirty="0"/>
          </a:p>
        </p:txBody>
      </p:sp>
      <p:sp>
        <p:nvSpPr>
          <p:cNvPr id="137" name="Google Shape;137;p20"/>
          <p:cNvSpPr txBox="1">
            <a:spLocks noGrp="1"/>
          </p:cNvSpPr>
          <p:nvPr>
            <p:ph type="body" idx="1"/>
          </p:nvPr>
        </p:nvSpPr>
        <p:spPr>
          <a:xfrm>
            <a:off x="457200" y="1171519"/>
            <a:ext cx="8229600" cy="31182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
            </a:pPr>
            <a:r>
              <a:rPr lang="en"/>
              <a:t>Deliver workload for a particular application</a:t>
            </a:r>
            <a:endParaRPr/>
          </a:p>
          <a:p>
            <a:pPr marL="457200" lvl="0" indent="-381000" algn="l" rtl="0">
              <a:spcBef>
                <a:spcPts val="1000"/>
              </a:spcBef>
              <a:spcAft>
                <a:spcPts val="0"/>
              </a:spcAft>
              <a:buSzPts val="2400"/>
              <a:buChar char="•"/>
            </a:pPr>
            <a:r>
              <a:rPr lang="en"/>
              <a:t>Trigger the exploit at appropriate time</a:t>
            </a:r>
            <a:endParaRPr/>
          </a:p>
          <a:p>
            <a:pPr marL="457200" lvl="0" indent="-381000" algn="l" rtl="0">
              <a:spcBef>
                <a:spcPts val="1000"/>
              </a:spcBef>
              <a:spcAft>
                <a:spcPts val="0"/>
              </a:spcAft>
              <a:buSzPts val="2400"/>
              <a:buChar char="•"/>
            </a:pPr>
            <a:r>
              <a:rPr lang="en"/>
              <a:t>Collect a detailed log of the system call information</a:t>
            </a:r>
            <a:endParaRPr/>
          </a:p>
          <a:p>
            <a:pPr marL="0" lvl="0" indent="0" algn="l" rtl="0">
              <a:spcBef>
                <a:spcPts val="480"/>
              </a:spcBef>
              <a:spcAft>
                <a:spcPts val="0"/>
              </a:spcAft>
              <a:buNone/>
            </a:pPr>
            <a:endParaRPr/>
          </a:p>
        </p:txBody>
      </p:sp>
      <p:pic>
        <p:nvPicPr>
          <p:cNvPr id="138" name="Google Shape;138;p20"/>
          <p:cNvPicPr preferRelativeResize="0"/>
          <p:nvPr/>
        </p:nvPicPr>
        <p:blipFill>
          <a:blip r:embed="rId3">
            <a:alphaModFix/>
          </a:blip>
          <a:stretch>
            <a:fillRect/>
          </a:stretch>
        </p:blipFill>
        <p:spPr>
          <a:xfrm>
            <a:off x="2039700" y="2684175"/>
            <a:ext cx="5064601" cy="2459324"/>
          </a:xfrm>
          <a:prstGeom prst="rect">
            <a:avLst/>
          </a:prstGeom>
          <a:noFill/>
          <a:ln>
            <a:noFill/>
          </a:ln>
        </p:spPr>
      </p:pic>
      <p:sp>
        <p:nvSpPr>
          <p:cNvPr id="139" name="Google Shape;139;p20"/>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pPr marL="0" lvl="0" indent="0" algn="r" rtl="0">
                <a:spcBef>
                  <a:spcPts val="0"/>
                </a:spcBef>
                <a:spcAft>
                  <a:spcPts val="0"/>
                </a:spcAft>
                <a:buClr>
                  <a:srgbClr val="000000"/>
                </a:buClr>
                <a:buFont typeface="Arial"/>
                <a:buNone/>
              </a:pP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457200" y="446419"/>
            <a:ext cx="8229600" cy="80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System Call Processing</a:t>
            </a:r>
            <a:endParaRPr dirty="0"/>
          </a:p>
        </p:txBody>
      </p:sp>
      <p:sp>
        <p:nvSpPr>
          <p:cNvPr id="145" name="Google Shape;145;p21"/>
          <p:cNvSpPr txBox="1">
            <a:spLocks noGrp="1"/>
          </p:cNvSpPr>
          <p:nvPr>
            <p:ph type="body" idx="1"/>
          </p:nvPr>
        </p:nvSpPr>
        <p:spPr>
          <a:xfrm>
            <a:off x="457200" y="1247719"/>
            <a:ext cx="8229600" cy="31182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
            </a:pPr>
            <a:r>
              <a:rPr lang="en" dirty="0"/>
              <a:t>Frequency vector </a:t>
            </a:r>
            <a:endParaRPr dirty="0"/>
          </a:p>
          <a:p>
            <a:pPr marL="914400" lvl="1" indent="-381000" algn="l" rtl="0">
              <a:spcBef>
                <a:spcPts val="0"/>
              </a:spcBef>
              <a:spcAft>
                <a:spcPts val="0"/>
              </a:spcAft>
              <a:buSzPts val="2400"/>
              <a:buChar char="–"/>
            </a:pPr>
            <a:r>
              <a:rPr lang="en" dirty="0"/>
              <a:t>System call occurences per </a:t>
            </a:r>
            <a:r>
              <a:rPr lang="en-US" dirty="0" smtClean="0"/>
              <a:t>sampling interval</a:t>
            </a:r>
            <a:endParaRPr dirty="0" smtClean="0"/>
          </a:p>
          <a:p>
            <a:pPr marL="0" lvl="0" indent="0" algn="l" rtl="0">
              <a:spcBef>
                <a:spcPts val="480"/>
              </a:spcBef>
              <a:spcAft>
                <a:spcPts val="0"/>
              </a:spcAft>
              <a:buNone/>
            </a:pPr>
            <a:endParaRPr dirty="0"/>
          </a:p>
          <a:p>
            <a:pPr marL="0" lvl="0" indent="0" algn="l" rtl="0">
              <a:spcBef>
                <a:spcPts val="480"/>
              </a:spcBef>
              <a:spcAft>
                <a:spcPts val="0"/>
              </a:spcAft>
              <a:buNone/>
            </a:pPr>
            <a:endParaRPr dirty="0"/>
          </a:p>
          <a:p>
            <a:pPr marL="457200" lvl="0" indent="0" algn="l" rtl="0">
              <a:spcBef>
                <a:spcPts val="480"/>
              </a:spcBef>
              <a:spcAft>
                <a:spcPts val="0"/>
              </a:spcAft>
              <a:buNone/>
            </a:pPr>
            <a:endParaRPr dirty="0"/>
          </a:p>
          <a:p>
            <a:pPr marL="457200" lvl="0" indent="0" algn="l" rtl="0">
              <a:spcBef>
                <a:spcPts val="480"/>
              </a:spcBef>
              <a:spcAft>
                <a:spcPts val="0"/>
              </a:spcAft>
              <a:buNone/>
            </a:pPr>
            <a:endParaRPr dirty="0" smtClean="0"/>
          </a:p>
          <a:p>
            <a:pPr marL="0" lvl="0" indent="0" algn="l" rtl="0">
              <a:spcBef>
                <a:spcPts val="480"/>
              </a:spcBef>
              <a:spcAft>
                <a:spcPts val="0"/>
              </a:spcAft>
              <a:buNone/>
            </a:pPr>
            <a:endParaRPr dirty="0"/>
          </a:p>
        </p:txBody>
      </p:sp>
      <p:graphicFrame>
        <p:nvGraphicFramePr>
          <p:cNvPr id="146" name="Google Shape;146;p21"/>
          <p:cNvGraphicFramePr/>
          <p:nvPr/>
        </p:nvGraphicFramePr>
        <p:xfrm>
          <a:off x="865481" y="2558815"/>
          <a:ext cx="7104550" cy="1334036"/>
        </p:xfrm>
        <a:graphic>
          <a:graphicData uri="http://schemas.openxmlformats.org/drawingml/2006/table">
            <a:tbl>
              <a:tblPr>
                <a:noFill/>
                <a:tableStyleId>{8F015FAA-D092-4BC4-B8E3-05895ECB5105}</a:tableStyleId>
              </a:tblPr>
              <a:tblGrid>
                <a:gridCol w="1597150"/>
                <a:gridCol w="1376850"/>
                <a:gridCol w="1376850"/>
                <a:gridCol w="1376850"/>
                <a:gridCol w="1376850"/>
              </a:tblGrid>
              <a:tr h="322950">
                <a:tc rowSpan="2">
                  <a:txBody>
                    <a:bodyPr/>
                    <a:lstStyle/>
                    <a:p>
                      <a:pPr marL="0" lvl="0" indent="0" algn="ctr" rtl="0">
                        <a:lnSpc>
                          <a:spcPct val="115000"/>
                        </a:lnSpc>
                        <a:spcBef>
                          <a:spcPts val="0"/>
                        </a:spcBef>
                        <a:spcAft>
                          <a:spcPts val="0"/>
                        </a:spcAft>
                        <a:buNone/>
                      </a:pPr>
                      <a:r>
                        <a:rPr lang="en" sz="1800" b="1" dirty="0"/>
                        <a:t>Timestamp</a:t>
                      </a:r>
                      <a:endParaRPr sz="1800" b="1" dirty="0"/>
                    </a:p>
                  </a:txBody>
                  <a:tcPr marL="28575" marR="28575" marT="14300" marB="143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4">
                  <a:txBody>
                    <a:bodyPr/>
                    <a:lstStyle/>
                    <a:p>
                      <a:pPr marL="0" lvl="0" indent="0" algn="ctr" rtl="0">
                        <a:lnSpc>
                          <a:spcPct val="115000"/>
                        </a:lnSpc>
                        <a:spcBef>
                          <a:spcPts val="0"/>
                        </a:spcBef>
                        <a:spcAft>
                          <a:spcPts val="0"/>
                        </a:spcAft>
                        <a:buNone/>
                      </a:pPr>
                      <a:r>
                        <a:rPr lang="en" sz="1800" b="1"/>
                        <a:t>System Calls</a:t>
                      </a:r>
                      <a:endParaRPr sz="1800" b="1"/>
                    </a:p>
                  </a:txBody>
                  <a:tcPr marL="28575" marR="2857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r>
              <a:tr h="322950">
                <a:tc vMerge="1">
                  <a:txBody>
                    <a:bodyPr/>
                    <a:lstStyle/>
                    <a:p>
                      <a:endParaRPr lang="en-US"/>
                    </a:p>
                  </a:txBody>
                  <a:tcPr/>
                </a:tc>
                <a:tc>
                  <a:txBody>
                    <a:bodyPr/>
                    <a:lstStyle/>
                    <a:p>
                      <a:pPr marL="0" lvl="0" indent="0" algn="ctr" rtl="0">
                        <a:lnSpc>
                          <a:spcPct val="115000"/>
                        </a:lnSpc>
                        <a:spcBef>
                          <a:spcPts val="0"/>
                        </a:spcBef>
                        <a:spcAft>
                          <a:spcPts val="0"/>
                        </a:spcAft>
                        <a:buNone/>
                      </a:pPr>
                      <a:r>
                        <a:rPr lang="en" sz="1800" b="1"/>
                        <a:t>write</a:t>
                      </a:r>
                      <a:endParaRPr sz="1800" b="1"/>
                    </a:p>
                  </a:txBody>
                  <a:tcPr marL="28575" marR="2857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800" b="1"/>
                        <a:t>read</a:t>
                      </a:r>
                      <a:endParaRPr sz="1800" b="1"/>
                    </a:p>
                  </a:txBody>
                  <a:tcPr marL="28575" marR="2857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800" b="1"/>
                        <a:t>futex</a:t>
                      </a:r>
                      <a:endParaRPr sz="1800" b="1"/>
                    </a:p>
                  </a:txBody>
                  <a:tcPr marL="28575" marR="2857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800" b="1"/>
                        <a:t>epoll_wait</a:t>
                      </a:r>
                      <a:endParaRPr sz="1800" b="1"/>
                    </a:p>
                  </a:txBody>
                  <a:tcPr marL="28575" marR="2857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22950">
                <a:tc>
                  <a:txBody>
                    <a:bodyPr/>
                    <a:lstStyle/>
                    <a:p>
                      <a:pPr marL="0" lvl="0" indent="0" algn="ctr" rtl="0">
                        <a:lnSpc>
                          <a:spcPct val="115000"/>
                        </a:lnSpc>
                        <a:spcBef>
                          <a:spcPts val="0"/>
                        </a:spcBef>
                        <a:spcAft>
                          <a:spcPts val="0"/>
                        </a:spcAft>
                        <a:buNone/>
                      </a:pPr>
                      <a:r>
                        <a:rPr lang="en" sz="1600"/>
                        <a:t>1516544689186</a:t>
                      </a:r>
                      <a:endParaRPr sz="1600"/>
                    </a:p>
                  </a:txBody>
                  <a:tcPr marL="28575" marR="2857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t>100</a:t>
                      </a:r>
                      <a:endParaRPr sz="1600"/>
                    </a:p>
                  </a:txBody>
                  <a:tcPr marL="28575" marR="2857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t>256</a:t>
                      </a:r>
                      <a:endParaRPr sz="1600"/>
                    </a:p>
                  </a:txBody>
                  <a:tcPr marL="28575" marR="2857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t>430</a:t>
                      </a:r>
                      <a:endParaRPr sz="1600"/>
                    </a:p>
                  </a:txBody>
                  <a:tcPr marL="28575" marR="2857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t>78</a:t>
                      </a:r>
                      <a:endParaRPr sz="1600"/>
                    </a:p>
                  </a:txBody>
                  <a:tcPr marL="28575" marR="2857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22950">
                <a:tc>
                  <a:txBody>
                    <a:bodyPr/>
                    <a:lstStyle/>
                    <a:p>
                      <a:pPr marL="0" lvl="0" indent="0" algn="ctr" rtl="0">
                        <a:lnSpc>
                          <a:spcPct val="115000"/>
                        </a:lnSpc>
                        <a:spcBef>
                          <a:spcPts val="0"/>
                        </a:spcBef>
                        <a:spcAft>
                          <a:spcPts val="0"/>
                        </a:spcAft>
                        <a:buNone/>
                      </a:pPr>
                      <a:r>
                        <a:rPr lang="en" sz="1600"/>
                        <a:t>1516544689286</a:t>
                      </a:r>
                      <a:endParaRPr sz="1600"/>
                    </a:p>
                  </a:txBody>
                  <a:tcPr marL="28575" marR="2857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t>300</a:t>
                      </a:r>
                      <a:endParaRPr sz="1600"/>
                    </a:p>
                  </a:txBody>
                  <a:tcPr marL="28575" marR="2857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t>759</a:t>
                      </a:r>
                      <a:endParaRPr sz="1600"/>
                    </a:p>
                  </a:txBody>
                  <a:tcPr marL="28575" marR="2857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t>726</a:t>
                      </a:r>
                      <a:endParaRPr sz="1600"/>
                    </a:p>
                  </a:txBody>
                  <a:tcPr marL="28575" marR="2857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dirty="0"/>
                        <a:t>356</a:t>
                      </a:r>
                      <a:endParaRPr sz="1600" dirty="0"/>
                    </a:p>
                  </a:txBody>
                  <a:tcPr marL="28575" marR="2857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147" name="Google Shape;147;p21"/>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pPr marL="0" lvl="0" indent="0" algn="r" rtl="0">
                <a:spcBef>
                  <a:spcPts val="0"/>
                </a:spcBef>
                <a:spcAft>
                  <a:spcPts val="0"/>
                </a:spcAft>
                <a:buClr>
                  <a:srgbClr val="000000"/>
                </a:buClr>
                <a:buFont typeface="Arial"/>
                <a:buNone/>
              </a:pPr>
              <a:t>13</a:t>
            </a:fld>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1"/>
        <p:cNvGrpSpPr/>
        <p:nvPr/>
      </p:nvGrpSpPr>
      <p:grpSpPr>
        <a:xfrm>
          <a:off x="0" y="0"/>
          <a:ext cx="0" cy="0"/>
          <a:chOff x="0" y="0"/>
          <a:chExt cx="0" cy="0"/>
        </a:xfrm>
      </p:grpSpPr>
      <p:sp>
        <p:nvSpPr>
          <p:cNvPr id="152" name="Google Shape;152;p22"/>
          <p:cNvSpPr txBox="1">
            <a:spLocks noGrp="1"/>
          </p:cNvSpPr>
          <p:nvPr>
            <p:ph type="title"/>
          </p:nvPr>
        </p:nvSpPr>
        <p:spPr>
          <a:xfrm>
            <a:off x="192800" y="274435"/>
            <a:ext cx="8229600" cy="80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Detection Accuracy</a:t>
            </a:r>
            <a:endParaRPr dirty="0"/>
          </a:p>
        </p:txBody>
      </p:sp>
      <p:sp>
        <p:nvSpPr>
          <p:cNvPr id="154" name="Google Shape;154;p22"/>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pPr marL="0" lvl="0" indent="0" algn="r" rtl="0">
                <a:spcBef>
                  <a:spcPts val="0"/>
                </a:spcBef>
                <a:spcAft>
                  <a:spcPts val="0"/>
                </a:spcAft>
                <a:buClr>
                  <a:srgbClr val="000000"/>
                </a:buClr>
                <a:buFont typeface="Arial"/>
                <a:buNone/>
              </a:pPr>
              <a:t>14</a:t>
            </a:fld>
            <a:endParaRPr/>
          </a:p>
        </p:txBody>
      </p:sp>
      <p:pic>
        <p:nvPicPr>
          <p:cNvPr id="159" name="Google Shape;159;p22"/>
          <p:cNvPicPr preferRelativeResize="0"/>
          <p:nvPr/>
        </p:nvPicPr>
        <p:blipFill rotWithShape="1">
          <a:blip r:embed="rId3">
            <a:alphaModFix/>
          </a:blip>
          <a:srcRect t="2997"/>
          <a:stretch/>
        </p:blipFill>
        <p:spPr>
          <a:xfrm>
            <a:off x="192800" y="1524000"/>
            <a:ext cx="4064000" cy="2668414"/>
          </a:xfrm>
          <a:prstGeom prst="rect">
            <a:avLst/>
          </a:prstGeom>
          <a:noFill/>
          <a:ln>
            <a:noFill/>
          </a:ln>
        </p:spPr>
      </p:pic>
      <p:pic>
        <p:nvPicPr>
          <p:cNvPr id="11" name="Google Shape;167;p23"/>
          <p:cNvPicPr preferRelativeResize="0"/>
          <p:nvPr/>
        </p:nvPicPr>
        <p:blipFill>
          <a:blip r:embed="rId4">
            <a:alphaModFix/>
          </a:blip>
          <a:stretch>
            <a:fillRect/>
          </a:stretch>
        </p:blipFill>
        <p:spPr>
          <a:xfrm>
            <a:off x="4590816" y="1524000"/>
            <a:ext cx="4095984" cy="2624666"/>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71"/>
        <p:cNvGrpSpPr/>
        <p:nvPr/>
      </p:nvGrpSpPr>
      <p:grpSpPr>
        <a:xfrm>
          <a:off x="0" y="0"/>
          <a:ext cx="0" cy="0"/>
          <a:chOff x="0" y="0"/>
          <a:chExt cx="0" cy="0"/>
        </a:xfrm>
      </p:grpSpPr>
      <p:sp>
        <p:nvSpPr>
          <p:cNvPr id="172" name="Google Shape;172;p24"/>
          <p:cNvSpPr txBox="1">
            <a:spLocks noGrp="1"/>
          </p:cNvSpPr>
          <p:nvPr>
            <p:ph type="title"/>
          </p:nvPr>
        </p:nvSpPr>
        <p:spPr>
          <a:xfrm>
            <a:off x="192800" y="291630"/>
            <a:ext cx="8229600" cy="80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Detection </a:t>
            </a:r>
            <a:r>
              <a:rPr lang="en" dirty="0" smtClean="0"/>
              <a:t>Lead </a:t>
            </a:r>
            <a:r>
              <a:rPr lang="en" dirty="0"/>
              <a:t>Time</a:t>
            </a:r>
            <a:endParaRPr dirty="0"/>
          </a:p>
        </p:txBody>
      </p:sp>
      <p:sp>
        <p:nvSpPr>
          <p:cNvPr id="173" name="Google Shape;173;p24"/>
          <p:cNvSpPr txBox="1">
            <a:spLocks noGrp="1"/>
          </p:cNvSpPr>
          <p:nvPr>
            <p:ph type="body" idx="1"/>
          </p:nvPr>
        </p:nvSpPr>
        <p:spPr>
          <a:xfrm>
            <a:off x="344311" y="1092930"/>
            <a:ext cx="8229600" cy="1019466"/>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
            </a:pPr>
            <a:r>
              <a:rPr lang="en" dirty="0"/>
              <a:t>Time between the alarm notice and attack </a:t>
            </a:r>
            <a:r>
              <a:rPr lang="en-US" dirty="0" smtClean="0"/>
              <a:t>success</a:t>
            </a:r>
            <a:endParaRPr dirty="0" smtClean="0"/>
          </a:p>
          <a:p>
            <a:pPr marL="457200" lvl="0" indent="-381000" algn="l" rtl="0">
              <a:spcBef>
                <a:spcPts val="0"/>
              </a:spcBef>
              <a:spcAft>
                <a:spcPts val="0"/>
              </a:spcAft>
              <a:buSzPts val="2400"/>
              <a:buChar char="•"/>
            </a:pPr>
            <a:r>
              <a:rPr lang="en" dirty="0"/>
              <a:t>For the category of exploits that return a shell </a:t>
            </a:r>
            <a:endParaRPr dirty="0"/>
          </a:p>
        </p:txBody>
      </p:sp>
      <p:sp>
        <p:nvSpPr>
          <p:cNvPr id="174" name="Google Shape;174;p24"/>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pPr marL="0" lvl="0" indent="0" algn="r" rtl="0">
                <a:spcBef>
                  <a:spcPts val="0"/>
                </a:spcBef>
                <a:spcAft>
                  <a:spcPts val="0"/>
                </a:spcAft>
                <a:buClr>
                  <a:srgbClr val="000000"/>
                </a:buClr>
                <a:buFont typeface="Arial"/>
                <a:buNone/>
              </a:pPr>
              <a:t>15</a:t>
            </a:fld>
            <a:endParaRPr/>
          </a:p>
        </p:txBody>
      </p:sp>
      <p:pic>
        <p:nvPicPr>
          <p:cNvPr id="175" name="Google Shape;175;p24"/>
          <p:cNvPicPr preferRelativeResize="0"/>
          <p:nvPr/>
        </p:nvPicPr>
        <p:blipFill>
          <a:blip r:embed="rId3">
            <a:alphaModFix/>
          </a:blip>
          <a:stretch>
            <a:fillRect/>
          </a:stretch>
        </p:blipFill>
        <p:spPr>
          <a:xfrm>
            <a:off x="2126875" y="2112396"/>
            <a:ext cx="4426325" cy="2779815"/>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03"/>
        <p:cNvGrpSpPr/>
        <p:nvPr/>
      </p:nvGrpSpPr>
      <p:grpSpPr>
        <a:xfrm>
          <a:off x="0" y="0"/>
          <a:ext cx="0" cy="0"/>
          <a:chOff x="0" y="0"/>
          <a:chExt cx="0" cy="0"/>
        </a:xfrm>
      </p:grpSpPr>
      <p:sp>
        <p:nvSpPr>
          <p:cNvPr id="204" name="Google Shape;204;p28"/>
          <p:cNvSpPr txBox="1">
            <a:spLocks noGrp="1"/>
          </p:cNvSpPr>
          <p:nvPr>
            <p:ph type="title"/>
          </p:nvPr>
        </p:nvSpPr>
        <p:spPr>
          <a:xfrm>
            <a:off x="146756" y="274435"/>
            <a:ext cx="8229600" cy="80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On-demand Security Patching</a:t>
            </a:r>
            <a:endParaRPr dirty="0"/>
          </a:p>
        </p:txBody>
      </p:sp>
      <p:sp>
        <p:nvSpPr>
          <p:cNvPr id="205" name="Google Shape;205;p28"/>
          <p:cNvSpPr txBox="1">
            <a:spLocks noGrp="1"/>
          </p:cNvSpPr>
          <p:nvPr>
            <p:ph type="body" idx="1"/>
          </p:nvPr>
        </p:nvSpPr>
        <p:spPr>
          <a:xfrm>
            <a:off x="457200" y="1476319"/>
            <a:ext cx="8229600" cy="31182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endParaRPr/>
          </a:p>
        </p:txBody>
      </p:sp>
      <p:sp>
        <p:nvSpPr>
          <p:cNvPr id="206" name="Google Shape;206;p28"/>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pPr marL="0" lvl="0" indent="0" algn="r" rtl="0">
                <a:spcBef>
                  <a:spcPts val="0"/>
                </a:spcBef>
                <a:spcAft>
                  <a:spcPts val="0"/>
                </a:spcAft>
                <a:buClr>
                  <a:srgbClr val="000000"/>
                </a:buClr>
                <a:buFont typeface="Arial"/>
                <a:buNone/>
              </a:pPr>
              <a:t>16</a:t>
            </a:fld>
            <a:endParaRPr/>
          </a:p>
        </p:txBody>
      </p:sp>
      <p:grpSp>
        <p:nvGrpSpPr>
          <p:cNvPr id="207" name="Google Shape;207;p28"/>
          <p:cNvGrpSpPr/>
          <p:nvPr/>
        </p:nvGrpSpPr>
        <p:grpSpPr>
          <a:xfrm>
            <a:off x="451725" y="1552753"/>
            <a:ext cx="4542160" cy="3482847"/>
            <a:chOff x="0" y="1189989"/>
            <a:chExt cx="3546900" cy="3482847"/>
          </a:xfrm>
        </p:grpSpPr>
        <p:sp>
          <p:nvSpPr>
            <p:cNvPr id="208" name="Google Shape;208;p28"/>
            <p:cNvSpPr/>
            <p:nvPr/>
          </p:nvSpPr>
          <p:spPr>
            <a:xfrm>
              <a:off x="0" y="1189989"/>
              <a:ext cx="3546900" cy="669000"/>
            </a:xfrm>
            <a:prstGeom prst="homePlate">
              <a:avLst>
                <a:gd name="adj" fmla="val 50000"/>
              </a:avLst>
            </a:prstGeom>
            <a:solidFill>
              <a:srgbClr val="80201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Roboto"/>
                  <a:ea typeface="Roboto"/>
                  <a:cs typeface="Roboto"/>
                  <a:sym typeface="Roboto"/>
                </a:rPr>
                <a:t>Identifying Exposures</a:t>
              </a:r>
              <a:endParaRPr sz="2400">
                <a:solidFill>
                  <a:srgbClr val="FFFFFF"/>
                </a:solidFill>
                <a:latin typeface="Roboto"/>
                <a:ea typeface="Roboto"/>
                <a:cs typeface="Roboto"/>
                <a:sym typeface="Roboto"/>
              </a:endParaRPr>
            </a:p>
          </p:txBody>
        </p:sp>
        <p:sp>
          <p:nvSpPr>
            <p:cNvPr id="209" name="Google Shape;209;p28"/>
            <p:cNvSpPr txBox="1"/>
            <p:nvPr/>
          </p:nvSpPr>
          <p:spPr>
            <a:xfrm>
              <a:off x="4275" y="2057137"/>
              <a:ext cx="3270000" cy="26157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rgbClr val="1155CC"/>
                </a:buClr>
                <a:buSzPts val="2400"/>
                <a:buFont typeface="Roboto"/>
                <a:buChar char="●"/>
              </a:pPr>
              <a:r>
                <a:rPr lang="en" sz="2400">
                  <a:solidFill>
                    <a:srgbClr val="1155CC"/>
                  </a:solidFill>
                  <a:latin typeface="Roboto"/>
                  <a:ea typeface="Roboto"/>
                  <a:cs typeface="Roboto"/>
                  <a:sym typeface="Roboto"/>
                </a:rPr>
                <a:t>Detect the anomaly</a:t>
              </a:r>
              <a:endParaRPr sz="2400">
                <a:solidFill>
                  <a:srgbClr val="1155CC"/>
                </a:solidFill>
                <a:latin typeface="Roboto"/>
                <a:ea typeface="Roboto"/>
                <a:cs typeface="Roboto"/>
                <a:sym typeface="Roboto"/>
              </a:endParaRPr>
            </a:p>
            <a:p>
              <a:pPr marL="457200" lvl="0" indent="-381000" algn="l" rtl="0">
                <a:lnSpc>
                  <a:spcPct val="100000"/>
                </a:lnSpc>
                <a:spcBef>
                  <a:spcPts val="0"/>
                </a:spcBef>
                <a:spcAft>
                  <a:spcPts val="0"/>
                </a:spcAft>
                <a:buClr>
                  <a:srgbClr val="1155CC"/>
                </a:buClr>
                <a:buSzPts val="2400"/>
                <a:buFont typeface="Roboto"/>
                <a:buChar char="●"/>
              </a:pPr>
              <a:r>
                <a:rPr lang="en" sz="2400">
                  <a:solidFill>
                    <a:srgbClr val="1155CC"/>
                  </a:solidFill>
                  <a:latin typeface="Roboto"/>
                  <a:ea typeface="Roboto"/>
                  <a:cs typeface="Roboto"/>
                  <a:sym typeface="Roboto"/>
                </a:rPr>
                <a:t>Recognize the culprit CVE</a:t>
              </a:r>
              <a:endParaRPr sz="2400">
                <a:solidFill>
                  <a:srgbClr val="1155CC"/>
                </a:solidFill>
                <a:latin typeface="Roboto"/>
                <a:ea typeface="Roboto"/>
                <a:cs typeface="Roboto"/>
                <a:sym typeface="Roboto"/>
              </a:endParaRPr>
            </a:p>
          </p:txBody>
        </p:sp>
      </p:grpSp>
      <p:grpSp>
        <p:nvGrpSpPr>
          <p:cNvPr id="210" name="Google Shape;210;p28"/>
          <p:cNvGrpSpPr/>
          <p:nvPr/>
        </p:nvGrpSpPr>
        <p:grpSpPr>
          <a:xfrm>
            <a:off x="4391106" y="1552525"/>
            <a:ext cx="4287194" cy="3483050"/>
            <a:chOff x="2944204" y="1189775"/>
            <a:chExt cx="3305725" cy="3483050"/>
          </a:xfrm>
        </p:grpSpPr>
        <p:sp>
          <p:nvSpPr>
            <p:cNvPr id="211" name="Google Shape;211;p28"/>
            <p:cNvSpPr/>
            <p:nvPr/>
          </p:nvSpPr>
          <p:spPr>
            <a:xfrm>
              <a:off x="2944204" y="1189775"/>
              <a:ext cx="3305700" cy="669000"/>
            </a:xfrm>
            <a:prstGeom prst="chevron">
              <a:avLst>
                <a:gd name="adj" fmla="val 50000"/>
              </a:avLst>
            </a:prstGeom>
            <a:solidFill>
              <a:srgbClr val="B02C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Roboto"/>
                  <a:ea typeface="Roboto"/>
                  <a:cs typeface="Roboto"/>
                  <a:sym typeface="Roboto"/>
                </a:rPr>
                <a:t>Updating Applications</a:t>
              </a:r>
              <a:endParaRPr sz="2400">
                <a:solidFill>
                  <a:srgbClr val="FFFFFF"/>
                </a:solidFill>
                <a:latin typeface="Roboto"/>
                <a:ea typeface="Roboto"/>
                <a:cs typeface="Roboto"/>
                <a:sym typeface="Roboto"/>
              </a:endParaRPr>
            </a:p>
          </p:txBody>
        </p:sp>
        <p:sp>
          <p:nvSpPr>
            <p:cNvPr id="212" name="Google Shape;212;p28"/>
            <p:cNvSpPr txBox="1"/>
            <p:nvPr/>
          </p:nvSpPr>
          <p:spPr>
            <a:xfrm>
              <a:off x="3175829" y="2057125"/>
              <a:ext cx="3074100" cy="26157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Font typeface="Roboto"/>
                <a:buChar char="●"/>
              </a:pPr>
              <a:r>
                <a:rPr lang="en" sz="2400">
                  <a:latin typeface="Roboto"/>
                  <a:ea typeface="Roboto"/>
                  <a:cs typeface="Roboto"/>
                  <a:sym typeface="Roboto"/>
                </a:rPr>
                <a:t>Understand the patch overhead</a:t>
              </a:r>
              <a:endParaRPr sz="240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 sz="2400">
                  <a:latin typeface="Roboto"/>
                  <a:ea typeface="Roboto"/>
                  <a:cs typeface="Roboto"/>
                  <a:sym typeface="Roboto"/>
                </a:rPr>
                <a:t>Apply the patch</a:t>
              </a:r>
              <a:endParaRPr sz="240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 sz="2400">
                  <a:latin typeface="Roboto"/>
                  <a:ea typeface="Roboto"/>
                  <a:cs typeface="Roboto"/>
                  <a:sym typeface="Roboto"/>
                </a:rPr>
                <a:t>Validate the patch</a:t>
              </a:r>
              <a:endParaRPr sz="2400">
                <a:latin typeface="Roboto"/>
                <a:ea typeface="Roboto"/>
                <a:cs typeface="Roboto"/>
                <a:sym typeface="Roboto"/>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16"/>
        <p:cNvGrpSpPr/>
        <p:nvPr/>
      </p:nvGrpSpPr>
      <p:grpSpPr>
        <a:xfrm>
          <a:off x="0" y="0"/>
          <a:ext cx="0" cy="0"/>
          <a:chOff x="0" y="0"/>
          <a:chExt cx="0" cy="0"/>
        </a:xfrm>
      </p:grpSpPr>
      <p:sp>
        <p:nvSpPr>
          <p:cNvPr id="217" name="Google Shape;217;p29"/>
          <p:cNvSpPr txBox="1">
            <a:spLocks noGrp="1"/>
          </p:cNvSpPr>
          <p:nvPr>
            <p:ph type="title"/>
          </p:nvPr>
        </p:nvSpPr>
        <p:spPr>
          <a:xfrm>
            <a:off x="210250" y="274435"/>
            <a:ext cx="8229600" cy="80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Attack Signature</a:t>
            </a:r>
            <a:endParaRPr dirty="0"/>
          </a:p>
        </p:txBody>
      </p:sp>
      <p:sp>
        <p:nvSpPr>
          <p:cNvPr id="218" name="Google Shape;218;p29"/>
          <p:cNvSpPr txBox="1">
            <a:spLocks noGrp="1"/>
          </p:cNvSpPr>
          <p:nvPr>
            <p:ph type="body" idx="1"/>
          </p:nvPr>
        </p:nvSpPr>
        <p:spPr>
          <a:xfrm>
            <a:off x="210249" y="1075735"/>
            <a:ext cx="8723475" cy="31182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
            </a:pPr>
            <a:r>
              <a:rPr lang="en" dirty="0"/>
              <a:t>Characterize the attack with the top system calls present during the exploit</a:t>
            </a:r>
            <a:endParaRPr dirty="0"/>
          </a:p>
        </p:txBody>
      </p:sp>
      <p:sp>
        <p:nvSpPr>
          <p:cNvPr id="219" name="Google Shape;219;p29"/>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pPr marL="0" lvl="0" indent="0" algn="r" rtl="0">
                <a:spcBef>
                  <a:spcPts val="0"/>
                </a:spcBef>
                <a:spcAft>
                  <a:spcPts val="0"/>
                </a:spcAft>
                <a:buClr>
                  <a:srgbClr val="000000"/>
                </a:buClr>
                <a:buFont typeface="Arial"/>
                <a:buNone/>
              </a:pPr>
              <a:t>17</a:t>
            </a:fld>
            <a:endParaRPr/>
          </a:p>
        </p:txBody>
      </p:sp>
      <p:graphicFrame>
        <p:nvGraphicFramePr>
          <p:cNvPr id="220" name="Google Shape;220;p29"/>
          <p:cNvGraphicFramePr/>
          <p:nvPr/>
        </p:nvGraphicFramePr>
        <p:xfrm>
          <a:off x="667475" y="2022593"/>
          <a:ext cx="8019325" cy="2380075"/>
        </p:xfrm>
        <a:graphic>
          <a:graphicData uri="http://schemas.openxmlformats.org/drawingml/2006/table">
            <a:tbl>
              <a:tblPr>
                <a:noFill/>
                <a:tableStyleId>{8F015FAA-D092-4BC4-B8E3-05895ECB5105}</a:tableStyleId>
              </a:tblPr>
              <a:tblGrid>
                <a:gridCol w="1917643"/>
                <a:gridCol w="1422197"/>
                <a:gridCol w="1155146"/>
                <a:gridCol w="1174726"/>
                <a:gridCol w="1174726"/>
                <a:gridCol w="1174887"/>
              </a:tblGrid>
              <a:tr h="365068">
                <a:tc>
                  <a:txBody>
                    <a:bodyPr/>
                    <a:lstStyle/>
                    <a:p>
                      <a:pPr marL="0" lvl="0" indent="0" algn="ctr" rtl="0">
                        <a:lnSpc>
                          <a:spcPct val="115000"/>
                        </a:lnSpc>
                        <a:spcBef>
                          <a:spcPts val="0"/>
                        </a:spcBef>
                        <a:spcAft>
                          <a:spcPts val="0"/>
                        </a:spcAft>
                        <a:buNone/>
                      </a:pPr>
                      <a:r>
                        <a:rPr lang="en" sz="1600" b="1" dirty="0"/>
                        <a:t>Vulnerability</a:t>
                      </a:r>
                      <a:endParaRPr sz="1600" b="1"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434343"/>
                      </a:solidFill>
                      <a:prstDash val="solid"/>
                      <a:round/>
                      <a:headEnd type="none" w="sm" len="sm"/>
                      <a:tailEnd type="none" w="sm" len="sm"/>
                    </a:lnB>
                  </a:tcPr>
                </a:tc>
                <a:tc gridSpan="5">
                  <a:txBody>
                    <a:bodyPr/>
                    <a:lstStyle/>
                    <a:p>
                      <a:pPr marL="0" lvl="0" indent="0" algn="ctr" rtl="0">
                        <a:lnSpc>
                          <a:spcPct val="115000"/>
                        </a:lnSpc>
                        <a:spcBef>
                          <a:spcPts val="0"/>
                        </a:spcBef>
                        <a:spcAft>
                          <a:spcPts val="0"/>
                        </a:spcAft>
                        <a:buNone/>
                      </a:pPr>
                      <a:r>
                        <a:rPr lang="en" sz="1600" b="1" dirty="0"/>
                        <a:t>System Calls</a:t>
                      </a:r>
                      <a:endParaRPr sz="1600" b="1"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434343"/>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1669">
                <a:tc>
                  <a:txBody>
                    <a:bodyPr/>
                    <a:lstStyle/>
                    <a:p>
                      <a:pPr marL="0" lvl="0" indent="0" algn="ctr" rtl="0">
                        <a:lnSpc>
                          <a:spcPct val="115000"/>
                        </a:lnSpc>
                        <a:spcBef>
                          <a:spcPts val="0"/>
                        </a:spcBef>
                        <a:spcAft>
                          <a:spcPts val="0"/>
                        </a:spcAft>
                        <a:buNone/>
                      </a:pPr>
                      <a:r>
                        <a:rPr lang="en" sz="1600" dirty="0"/>
                        <a:t>PHPMailer (CVE-2016-10033)</a:t>
                      </a:r>
                      <a:endParaRPr sz="1600" dirty="0"/>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t>stat</a:t>
                      </a:r>
                      <a:endParaRPr sz="1600"/>
                    </a:p>
                  </a:txBody>
                  <a:tcPr marL="28575" marR="28575" marT="19050" marB="19050" anchor="b">
                    <a:lnL w="9525" cap="flat" cmpd="sng">
                      <a:solidFill>
                        <a:srgbClr val="434343"/>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t>lstat</a:t>
                      </a:r>
                      <a:endParaRPr sz="1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t>setitimer</a:t>
                      </a:r>
                      <a:endParaRPr sz="1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t>switch</a:t>
                      </a:r>
                      <a:endParaRPr sz="1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t>read</a:t>
                      </a:r>
                      <a:endParaRPr sz="1600"/>
                    </a:p>
                  </a:txBody>
                  <a:tcPr marL="28575" marR="28575" marT="19050" marB="19050" anchor="b">
                    <a:lnL w="9525" cap="flat" cmpd="sng">
                      <a:solidFill>
                        <a:srgbClr val="CCCCCC"/>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CCCCCC"/>
                      </a:solidFill>
                      <a:prstDash val="solid"/>
                      <a:round/>
                      <a:headEnd type="none" w="sm" len="sm"/>
                      <a:tailEnd type="none" w="sm" len="sm"/>
                    </a:lnB>
                  </a:tcPr>
                </a:tc>
              </a:tr>
              <a:tr h="671669">
                <a:tc>
                  <a:txBody>
                    <a:bodyPr/>
                    <a:lstStyle/>
                    <a:p>
                      <a:pPr marL="0" lvl="0" indent="0" algn="ctr" rtl="0">
                        <a:lnSpc>
                          <a:spcPct val="115000"/>
                        </a:lnSpc>
                        <a:spcBef>
                          <a:spcPts val="0"/>
                        </a:spcBef>
                        <a:spcAft>
                          <a:spcPts val="0"/>
                        </a:spcAft>
                        <a:buNone/>
                      </a:pPr>
                      <a:r>
                        <a:rPr lang="en" sz="1600" dirty="0"/>
                        <a:t>RoundCube (CVE-2016-9920)</a:t>
                      </a:r>
                      <a:endParaRPr sz="1600" dirty="0"/>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dirty="0"/>
                        <a:t>stat</a:t>
                      </a:r>
                      <a:endParaRPr sz="1600" dirty="0"/>
                    </a:p>
                  </a:txBody>
                  <a:tcPr marL="28575" marR="28575" marT="19050" marB="19050" anchor="b">
                    <a:lnL w="9525" cap="flat" cmpd="sng">
                      <a:solidFill>
                        <a:srgbClr val="434343"/>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dirty="0"/>
                        <a:t>lstat</a:t>
                      </a:r>
                      <a:endParaRPr sz="16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 sz="1600">
                          <a:solidFill>
                            <a:schemeClr val="dk1"/>
                          </a:solidFill>
                        </a:rPr>
                        <a:t>read</a:t>
                      </a:r>
                      <a:endParaRPr sz="1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t>close</a:t>
                      </a:r>
                      <a:endParaRPr sz="1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t>switch</a:t>
                      </a:r>
                      <a:endParaRPr sz="1600"/>
                    </a:p>
                  </a:txBody>
                  <a:tcPr marL="28575" marR="28575" marT="19050" marB="19050" anchor="b">
                    <a:lnL w="9525" cap="flat" cmpd="sng">
                      <a:solidFill>
                        <a:srgbClr val="CCCCCC"/>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671669">
                <a:tc>
                  <a:txBody>
                    <a:bodyPr/>
                    <a:lstStyle/>
                    <a:p>
                      <a:pPr marL="0" lvl="0" indent="0" algn="ctr" rtl="0">
                        <a:lnSpc>
                          <a:spcPct val="115000"/>
                        </a:lnSpc>
                        <a:spcBef>
                          <a:spcPts val="0"/>
                        </a:spcBef>
                        <a:spcAft>
                          <a:spcPts val="0"/>
                        </a:spcAft>
                        <a:buNone/>
                      </a:pPr>
                      <a:r>
                        <a:rPr lang="en" sz="1600"/>
                        <a:t>ProFTPD (CVE-2015-3306)</a:t>
                      </a:r>
                      <a:endParaRPr sz="1600"/>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t>read</a:t>
                      </a:r>
                      <a:endParaRPr sz="1600"/>
                    </a:p>
                  </a:txBody>
                  <a:tcPr marL="28575" marR="28575" marT="19050" marB="19050" anchor="b">
                    <a:lnL w="9525" cap="flat" cmpd="sng">
                      <a:solidFill>
                        <a:srgbClr val="434343"/>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t>switch</a:t>
                      </a:r>
                      <a:endParaRPr sz="1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t>stat</a:t>
                      </a:r>
                      <a:endParaRPr sz="1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dirty="0"/>
                        <a:t>close</a:t>
                      </a:r>
                      <a:endParaRPr sz="16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dirty="0"/>
                        <a:t>poll</a:t>
                      </a:r>
                      <a:endParaRPr sz="16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434343"/>
                      </a:solidFill>
                      <a:prstDash val="solid"/>
                      <a:round/>
                      <a:headEnd type="none" w="sm" len="sm"/>
                      <a:tailEnd type="none" w="sm" len="sm"/>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24"/>
        <p:cNvGrpSpPr/>
        <p:nvPr/>
      </p:nvGrpSpPr>
      <p:grpSpPr>
        <a:xfrm>
          <a:off x="0" y="0"/>
          <a:ext cx="0" cy="0"/>
          <a:chOff x="0" y="0"/>
          <a:chExt cx="0" cy="0"/>
        </a:xfrm>
      </p:grpSpPr>
      <p:sp>
        <p:nvSpPr>
          <p:cNvPr id="225" name="Google Shape;225;p30"/>
          <p:cNvSpPr txBox="1">
            <a:spLocks noGrp="1"/>
          </p:cNvSpPr>
          <p:nvPr>
            <p:ph type="title"/>
          </p:nvPr>
        </p:nvSpPr>
        <p:spPr>
          <a:xfrm>
            <a:off x="259645" y="274435"/>
            <a:ext cx="8229600" cy="80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Attack Signature</a:t>
            </a:r>
            <a:endParaRPr dirty="0"/>
          </a:p>
        </p:txBody>
      </p:sp>
      <p:sp>
        <p:nvSpPr>
          <p:cNvPr id="226" name="Google Shape;226;p30"/>
          <p:cNvSpPr txBox="1">
            <a:spLocks noGrp="1"/>
          </p:cNvSpPr>
          <p:nvPr>
            <p:ph type="body" idx="1"/>
          </p:nvPr>
        </p:nvSpPr>
        <p:spPr>
          <a:xfrm>
            <a:off x="259645" y="1075735"/>
            <a:ext cx="8229600" cy="31182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
            </a:pPr>
            <a:r>
              <a:rPr lang="en" dirty="0"/>
              <a:t>Get the </a:t>
            </a:r>
            <a:r>
              <a:rPr lang="en-US" dirty="0" smtClean="0"/>
              <a:t>attack start </a:t>
            </a:r>
            <a:r>
              <a:rPr lang="en" dirty="0" smtClean="0"/>
              <a:t>time </a:t>
            </a:r>
            <a:r>
              <a:rPr lang="en" dirty="0"/>
              <a:t>from the anomaly detector</a:t>
            </a:r>
            <a:br>
              <a:rPr lang="en" dirty="0"/>
            </a:br>
            <a:endParaRPr dirty="0"/>
          </a:p>
          <a:p>
            <a:pPr marL="457200" lvl="0" indent="-381000" algn="l" rtl="0">
              <a:spcBef>
                <a:spcPts val="0"/>
              </a:spcBef>
              <a:spcAft>
                <a:spcPts val="0"/>
              </a:spcAft>
              <a:buSzPts val="2400"/>
              <a:buChar char="•"/>
            </a:pPr>
            <a:r>
              <a:rPr lang="en" dirty="0"/>
              <a:t>For each system call:</a:t>
            </a:r>
            <a:endParaRPr dirty="0"/>
          </a:p>
          <a:p>
            <a:pPr marL="914400" lvl="1" indent="-381000" algn="l" rtl="0">
              <a:spcBef>
                <a:spcPts val="0"/>
              </a:spcBef>
              <a:spcAft>
                <a:spcPts val="0"/>
              </a:spcAft>
              <a:buSzPts val="2400"/>
              <a:buChar char="–"/>
            </a:pPr>
            <a:r>
              <a:rPr lang="en" dirty="0"/>
              <a:t>Compute its average frequency during this abnormal period</a:t>
            </a:r>
            <a:endParaRPr dirty="0"/>
          </a:p>
          <a:p>
            <a:pPr marL="914400" lvl="1" indent="-381000" algn="l" rtl="0">
              <a:spcBef>
                <a:spcPts val="0"/>
              </a:spcBef>
              <a:spcAft>
                <a:spcPts val="0"/>
              </a:spcAft>
              <a:buSzPts val="2400"/>
              <a:buChar char="–"/>
            </a:pPr>
            <a:r>
              <a:rPr lang="en" dirty="0"/>
              <a:t>Compile the top 5 calls</a:t>
            </a:r>
            <a:endParaRPr dirty="0"/>
          </a:p>
          <a:p>
            <a:pPr marL="914400" lvl="1" indent="-381000" algn="l" rtl="0">
              <a:spcBef>
                <a:spcPts val="0"/>
              </a:spcBef>
              <a:spcAft>
                <a:spcPts val="0"/>
              </a:spcAft>
              <a:buSzPts val="2400"/>
              <a:buChar char="–"/>
            </a:pPr>
            <a:r>
              <a:rPr lang="en" dirty="0"/>
              <a:t>Concatenate the top system call name strings</a:t>
            </a:r>
            <a:endParaRPr dirty="0"/>
          </a:p>
          <a:p>
            <a:pPr marL="914400" lvl="1" indent="-381000" algn="l" rtl="0">
              <a:spcBef>
                <a:spcPts val="0"/>
              </a:spcBef>
              <a:spcAft>
                <a:spcPts val="0"/>
              </a:spcAft>
              <a:buSzPts val="2400"/>
              <a:buChar char="–"/>
            </a:pPr>
            <a:r>
              <a:rPr lang="en" dirty="0"/>
              <a:t>The signature is the SHA hash value result</a:t>
            </a:r>
            <a:endParaRPr dirty="0"/>
          </a:p>
        </p:txBody>
      </p:sp>
      <p:sp>
        <p:nvSpPr>
          <p:cNvPr id="227" name="Google Shape;227;p30"/>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pPr marL="0" lvl="0" indent="0" algn="r" rtl="0">
                <a:spcBef>
                  <a:spcPts val="0"/>
                </a:spcBef>
                <a:spcAft>
                  <a:spcPts val="0"/>
                </a:spcAft>
                <a:buClr>
                  <a:srgbClr val="000000"/>
                </a:buClr>
                <a:buFont typeface="Arial"/>
                <a:buNone/>
              </a:pPr>
              <a:t>18</a:t>
            </a:fld>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31"/>
        <p:cNvGrpSpPr/>
        <p:nvPr/>
      </p:nvGrpSpPr>
      <p:grpSpPr>
        <a:xfrm>
          <a:off x="0" y="0"/>
          <a:ext cx="0" cy="0"/>
          <a:chOff x="0" y="0"/>
          <a:chExt cx="0" cy="0"/>
        </a:xfrm>
      </p:grpSpPr>
      <p:sp>
        <p:nvSpPr>
          <p:cNvPr id="232" name="Google Shape;232;p31"/>
          <p:cNvSpPr txBox="1">
            <a:spLocks noGrp="1"/>
          </p:cNvSpPr>
          <p:nvPr>
            <p:ph type="title"/>
          </p:nvPr>
        </p:nvSpPr>
        <p:spPr>
          <a:xfrm>
            <a:off x="325496" y="274435"/>
            <a:ext cx="8229600" cy="80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Signature Results</a:t>
            </a:r>
            <a:endParaRPr dirty="0"/>
          </a:p>
        </p:txBody>
      </p:sp>
      <p:sp>
        <p:nvSpPr>
          <p:cNvPr id="233" name="Google Shape;233;p31"/>
          <p:cNvSpPr txBox="1">
            <a:spLocks noGrp="1"/>
          </p:cNvSpPr>
          <p:nvPr>
            <p:ph type="body" idx="1"/>
          </p:nvPr>
        </p:nvSpPr>
        <p:spPr>
          <a:xfrm>
            <a:off x="457200" y="1476319"/>
            <a:ext cx="8229600" cy="312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marR="0" lvl="0" indent="0" algn="l" rtl="0">
              <a:lnSpc>
                <a:spcPct val="100000"/>
              </a:lnSpc>
              <a:spcBef>
                <a:spcPts val="480"/>
              </a:spcBef>
              <a:spcAft>
                <a:spcPts val="0"/>
              </a:spcAft>
              <a:buNone/>
            </a:pPr>
            <a:endParaRPr/>
          </a:p>
        </p:txBody>
      </p:sp>
      <p:sp>
        <p:nvSpPr>
          <p:cNvPr id="234" name="Google Shape;234;p31"/>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pPr marL="0" lvl="0" indent="0" algn="r" rtl="0">
                <a:spcBef>
                  <a:spcPts val="0"/>
                </a:spcBef>
                <a:spcAft>
                  <a:spcPts val="0"/>
                </a:spcAft>
                <a:buClr>
                  <a:srgbClr val="000000"/>
                </a:buClr>
                <a:buFont typeface="Arial"/>
                <a:buNone/>
              </a:pPr>
              <a:t>19</a:t>
            </a:fld>
            <a:endParaRPr/>
          </a:p>
        </p:txBody>
      </p:sp>
      <p:graphicFrame>
        <p:nvGraphicFramePr>
          <p:cNvPr id="235" name="Google Shape;235;p31"/>
          <p:cNvGraphicFramePr/>
          <p:nvPr/>
        </p:nvGraphicFramePr>
        <p:xfrm>
          <a:off x="712424" y="1090105"/>
          <a:ext cx="7399300" cy="3508014"/>
        </p:xfrm>
        <a:graphic>
          <a:graphicData uri="http://schemas.openxmlformats.org/drawingml/2006/table">
            <a:tbl>
              <a:tblPr>
                <a:noFill/>
                <a:tableStyleId>{8F015FAA-D092-4BC4-B8E3-05895ECB5105}</a:tableStyleId>
              </a:tblPr>
              <a:tblGrid>
                <a:gridCol w="1303150"/>
                <a:gridCol w="854025"/>
                <a:gridCol w="1178025"/>
                <a:gridCol w="1016025"/>
                <a:gridCol w="1016025"/>
                <a:gridCol w="1016025"/>
                <a:gridCol w="1016025"/>
              </a:tblGrid>
              <a:tr h="281275">
                <a:tc>
                  <a:txBody>
                    <a:bodyPr/>
                    <a:lstStyle/>
                    <a:p>
                      <a:pPr marL="0" lvl="0" indent="0" algn="ctr" rtl="0">
                        <a:lnSpc>
                          <a:spcPct val="115000"/>
                        </a:lnSpc>
                        <a:spcBef>
                          <a:spcPts val="0"/>
                        </a:spcBef>
                        <a:spcAft>
                          <a:spcPts val="0"/>
                        </a:spcAft>
                        <a:buNone/>
                      </a:pPr>
                      <a:r>
                        <a:rPr lang="en" b="1"/>
                        <a:t>CVE ID</a:t>
                      </a:r>
                      <a:endParaRPr b="1"/>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b="1"/>
                        <a:t>Unique</a:t>
                      </a:r>
                      <a:endParaRPr b="1"/>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gridSpan="5">
                  <a:txBody>
                    <a:bodyPr/>
                    <a:lstStyle/>
                    <a:p>
                      <a:pPr marL="0" lvl="0" indent="0" algn="ctr" rtl="0">
                        <a:lnSpc>
                          <a:spcPct val="115000"/>
                        </a:lnSpc>
                        <a:spcBef>
                          <a:spcPts val="0"/>
                        </a:spcBef>
                        <a:spcAft>
                          <a:spcPts val="0"/>
                        </a:spcAft>
                        <a:buNone/>
                      </a:pPr>
                      <a:r>
                        <a:rPr lang="en" b="1"/>
                        <a:t>System Calls</a:t>
                      </a:r>
                      <a:endParaRPr b="1"/>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0325">
                <a:tc>
                  <a:txBody>
                    <a:bodyPr/>
                    <a:lstStyle/>
                    <a:p>
                      <a:pPr marL="0" lvl="0" indent="0" algn="ctr" rtl="0">
                        <a:lnSpc>
                          <a:spcPct val="115000"/>
                        </a:lnSpc>
                        <a:spcBef>
                          <a:spcPts val="0"/>
                        </a:spcBef>
                        <a:spcAft>
                          <a:spcPts val="0"/>
                        </a:spcAft>
                        <a:buNone/>
                      </a:pPr>
                      <a:r>
                        <a:rPr lang="en" sz="900"/>
                        <a:t>CVE-2012-1823</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900"/>
                        <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read</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mmap</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close</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writev</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lstat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r>
              <a:tr h="230325">
                <a:tc>
                  <a:txBody>
                    <a:bodyPr/>
                    <a:lstStyle/>
                    <a:p>
                      <a:pPr marL="0" lvl="0" indent="0" algn="ctr" rtl="0">
                        <a:lnSpc>
                          <a:spcPct val="115000"/>
                        </a:lnSpc>
                        <a:spcBef>
                          <a:spcPts val="0"/>
                        </a:spcBef>
                        <a:spcAft>
                          <a:spcPts val="0"/>
                        </a:spcAft>
                        <a:buNone/>
                      </a:pPr>
                      <a:r>
                        <a:rPr lang="en" sz="900"/>
                        <a:t>CVE-2014-3120</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900"/>
                        <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futex</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switch</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epoll_wait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read</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sched_yield</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r>
              <a:tr h="230325">
                <a:tc>
                  <a:txBody>
                    <a:bodyPr/>
                    <a:lstStyle/>
                    <a:p>
                      <a:pPr marL="0" lvl="0" indent="0" algn="ctr" rtl="0">
                        <a:lnSpc>
                          <a:spcPct val="115000"/>
                        </a:lnSpc>
                        <a:spcBef>
                          <a:spcPts val="0"/>
                        </a:spcBef>
                        <a:spcAft>
                          <a:spcPts val="0"/>
                        </a:spcAft>
                        <a:buNone/>
                      </a:pPr>
                      <a:r>
                        <a:rPr lang="en" sz="900"/>
                        <a:t>CVE-2015-1427</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900"/>
                        <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switch</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futex</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epoll_wait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read</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stat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r>
              <a:tr h="230325">
                <a:tc>
                  <a:txBody>
                    <a:bodyPr/>
                    <a:lstStyle/>
                    <a:p>
                      <a:pPr marL="0" lvl="0" indent="0" algn="ctr" rtl="0">
                        <a:lnSpc>
                          <a:spcPct val="115000"/>
                        </a:lnSpc>
                        <a:spcBef>
                          <a:spcPts val="0"/>
                        </a:spcBef>
                        <a:spcAft>
                          <a:spcPts val="0"/>
                        </a:spcAft>
                        <a:buNone/>
                      </a:pPr>
                      <a:r>
                        <a:rPr lang="en" sz="900"/>
                        <a:t>CVE-2015-2208</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900"/>
                        <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switch</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select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nanosleep</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read</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stat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r>
              <a:tr h="230325">
                <a:tc>
                  <a:txBody>
                    <a:bodyPr/>
                    <a:lstStyle/>
                    <a:p>
                      <a:pPr marL="0" lvl="0" indent="0" algn="ctr" rtl="0">
                        <a:lnSpc>
                          <a:spcPct val="115000"/>
                        </a:lnSpc>
                        <a:spcBef>
                          <a:spcPts val="0"/>
                        </a:spcBef>
                        <a:spcAft>
                          <a:spcPts val="0"/>
                        </a:spcAft>
                        <a:buNone/>
                      </a:pPr>
                      <a:r>
                        <a:rPr lang="en" sz="900"/>
                        <a:t>CVE-2015-3306</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900"/>
                        <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read</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switch</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stat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close</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poll</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r>
              <a:tr h="230325">
                <a:tc>
                  <a:txBody>
                    <a:bodyPr/>
                    <a:lstStyle/>
                    <a:p>
                      <a:pPr marL="0" lvl="0" indent="0" algn="ctr" rtl="0">
                        <a:lnSpc>
                          <a:spcPct val="115000"/>
                        </a:lnSpc>
                        <a:spcBef>
                          <a:spcPts val="0"/>
                        </a:spcBef>
                        <a:spcAft>
                          <a:spcPts val="0"/>
                        </a:spcAft>
                        <a:buNone/>
                      </a:pPr>
                      <a:r>
                        <a:rPr lang="en" sz="900"/>
                        <a:t>CVE-2015-8103</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900"/>
                        <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futex</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switch</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stat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read</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lseek</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r>
              <a:tr h="230325">
                <a:tc>
                  <a:txBody>
                    <a:bodyPr/>
                    <a:lstStyle/>
                    <a:p>
                      <a:pPr marL="0" lvl="0" indent="0" algn="ctr" rtl="0">
                        <a:lnSpc>
                          <a:spcPct val="115000"/>
                        </a:lnSpc>
                        <a:spcBef>
                          <a:spcPts val="0"/>
                        </a:spcBef>
                        <a:spcAft>
                          <a:spcPts val="0"/>
                        </a:spcAft>
                        <a:buNone/>
                      </a:pPr>
                      <a:r>
                        <a:rPr lang="en" sz="900"/>
                        <a:t>CVE-2016-10033</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900"/>
                        <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stat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lstat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setitimer</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switch</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read</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r>
              <a:tr h="230325">
                <a:tc>
                  <a:txBody>
                    <a:bodyPr/>
                    <a:lstStyle/>
                    <a:p>
                      <a:pPr marL="0" lvl="0" indent="0" algn="ctr" rtl="0">
                        <a:lnSpc>
                          <a:spcPct val="115000"/>
                        </a:lnSpc>
                        <a:spcBef>
                          <a:spcPts val="0"/>
                        </a:spcBef>
                        <a:spcAft>
                          <a:spcPts val="0"/>
                        </a:spcAft>
                        <a:buNone/>
                      </a:pPr>
                      <a:r>
                        <a:rPr lang="en" sz="900"/>
                        <a:t>CVE-2016-3088</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900"/>
                        <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futex</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switch</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epoll_wait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write</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read</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r>
              <a:tr h="230325">
                <a:tc>
                  <a:txBody>
                    <a:bodyPr/>
                    <a:lstStyle/>
                    <a:p>
                      <a:pPr marL="0" lvl="0" indent="0" algn="ctr" rtl="0">
                        <a:lnSpc>
                          <a:spcPct val="115000"/>
                        </a:lnSpc>
                        <a:spcBef>
                          <a:spcPts val="0"/>
                        </a:spcBef>
                        <a:spcAft>
                          <a:spcPts val="0"/>
                        </a:spcAft>
                        <a:buNone/>
                      </a:pPr>
                      <a:r>
                        <a:rPr lang="en" sz="900"/>
                        <a:t>CVE-2016-9920</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900"/>
                        <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stat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lstat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read</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close</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switch</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r>
              <a:tr h="230325">
                <a:tc>
                  <a:txBody>
                    <a:bodyPr/>
                    <a:lstStyle/>
                    <a:p>
                      <a:pPr marL="0" lvl="0" indent="0" algn="ctr" rtl="0">
                        <a:lnSpc>
                          <a:spcPct val="115000"/>
                        </a:lnSpc>
                        <a:spcBef>
                          <a:spcPts val="0"/>
                        </a:spcBef>
                        <a:spcAft>
                          <a:spcPts val="0"/>
                        </a:spcAft>
                        <a:buNone/>
                      </a:pPr>
                      <a:r>
                        <a:rPr lang="en" sz="900"/>
                        <a:t>CVE-2017-11610</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900"/>
                        <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mmap</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close</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open</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fstat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switch</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r>
              <a:tr h="230325">
                <a:tc>
                  <a:txBody>
                    <a:bodyPr/>
                    <a:lstStyle/>
                    <a:p>
                      <a:pPr marL="0" lvl="0" indent="0" algn="ctr" rtl="0">
                        <a:lnSpc>
                          <a:spcPct val="115000"/>
                        </a:lnSpc>
                        <a:spcBef>
                          <a:spcPts val="0"/>
                        </a:spcBef>
                        <a:spcAft>
                          <a:spcPts val="0"/>
                        </a:spcAft>
                        <a:buNone/>
                      </a:pPr>
                      <a:r>
                        <a:rPr lang="en" sz="900"/>
                        <a:t>CVE-2017-12149</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900"/>
                        <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futex</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switch</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stat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sched_yield</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close</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r>
              <a:tr h="230325">
                <a:tc>
                  <a:txBody>
                    <a:bodyPr/>
                    <a:lstStyle/>
                    <a:p>
                      <a:pPr marL="0" lvl="0" indent="0" algn="ctr" rtl="0">
                        <a:lnSpc>
                          <a:spcPct val="115000"/>
                        </a:lnSpc>
                        <a:spcBef>
                          <a:spcPts val="0"/>
                        </a:spcBef>
                        <a:spcAft>
                          <a:spcPts val="0"/>
                        </a:spcAft>
                        <a:buNone/>
                      </a:pPr>
                      <a:r>
                        <a:rPr lang="en" sz="900"/>
                        <a:t>CVE-2017-12615</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900"/>
                        <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futex</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switch</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stat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close</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epoll_wait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r>
              <a:tr h="230325">
                <a:tc>
                  <a:txBody>
                    <a:bodyPr/>
                    <a:lstStyle/>
                    <a:p>
                      <a:pPr marL="0" lvl="0" indent="0" algn="ctr" rtl="0">
                        <a:lnSpc>
                          <a:spcPct val="115000"/>
                        </a:lnSpc>
                        <a:spcBef>
                          <a:spcPts val="0"/>
                        </a:spcBef>
                        <a:spcAft>
                          <a:spcPts val="0"/>
                        </a:spcAft>
                        <a:buNone/>
                      </a:pPr>
                      <a:r>
                        <a:rPr lang="en" sz="900"/>
                        <a:t>CVE-2017-7494</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900"/>
                        <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write</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fcntl</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geteuid</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getegid</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switch</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r>
              <a:tr h="230325">
                <a:tc>
                  <a:txBody>
                    <a:bodyPr/>
                    <a:lstStyle/>
                    <a:p>
                      <a:pPr marL="0" lvl="0" indent="0" algn="ctr" rtl="0">
                        <a:lnSpc>
                          <a:spcPct val="115000"/>
                        </a:lnSpc>
                        <a:spcBef>
                          <a:spcPts val="0"/>
                        </a:spcBef>
                        <a:spcAft>
                          <a:spcPts val="0"/>
                        </a:spcAft>
                        <a:buNone/>
                      </a:pPr>
                      <a:r>
                        <a:rPr lang="en" sz="900"/>
                        <a:t>CVE-2017-8291</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900"/>
                        <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dirty="0"/>
                        <a:t>futex</a:t>
                      </a:r>
                      <a:endParaRPr sz="900" dirty="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switch</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sendto</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madvise</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dirty="0"/>
                        <a:t>close</a:t>
                      </a:r>
                      <a:endParaRPr sz="900" dirty="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
            <a:ext cx="8458200" cy="800100"/>
          </a:xfrm>
        </p:spPr>
        <p:txBody>
          <a:bodyPr/>
          <a:lstStyle/>
          <a:p>
            <a:r>
              <a:rPr lang="en-US" sz="4000" dirty="0" smtClean="0"/>
              <a:t>Container </a:t>
            </a:r>
            <a:r>
              <a:rPr lang="en-US" sz="4000" dirty="0"/>
              <a:t>Security</a:t>
            </a:r>
          </a:p>
        </p:txBody>
      </p:sp>
      <p:sp>
        <p:nvSpPr>
          <p:cNvPr id="7" name="Content Placeholder 2"/>
          <p:cNvSpPr>
            <a:spLocks noGrp="1"/>
          </p:cNvSpPr>
          <p:nvPr>
            <p:ph idx="1"/>
          </p:nvPr>
        </p:nvSpPr>
        <p:spPr>
          <a:xfrm>
            <a:off x="533400" y="1345259"/>
            <a:ext cx="8077200" cy="2914650"/>
          </a:xfrm>
        </p:spPr>
        <p:txBody>
          <a:bodyPr/>
          <a:lstStyle/>
          <a:p>
            <a:r>
              <a:rPr lang="en-US" sz="2800" dirty="0">
                <a:solidFill>
                  <a:schemeClr val="accent6">
                    <a:lumMod val="75000"/>
                  </a:schemeClr>
                </a:solidFill>
              </a:rPr>
              <a:t>Attack Surfaces</a:t>
            </a:r>
          </a:p>
          <a:p>
            <a:pPr lvl="1"/>
            <a:r>
              <a:rPr lang="en-US" sz="2400" dirty="0"/>
              <a:t>Vulnerabilities in </a:t>
            </a:r>
            <a:r>
              <a:rPr lang="en-US" sz="2400" i="1" dirty="0">
                <a:solidFill>
                  <a:srgbClr val="800000"/>
                </a:solidFill>
              </a:rPr>
              <a:t>Linux Kernel</a:t>
            </a:r>
            <a:r>
              <a:rPr lang="en-US" sz="2400" dirty="0"/>
              <a:t>, e.g., Dirty COW that enables container escaping</a:t>
            </a:r>
          </a:p>
          <a:p>
            <a:pPr lvl="1"/>
            <a:r>
              <a:rPr lang="en-US" sz="2400" dirty="0"/>
              <a:t>Vulnerabilities in </a:t>
            </a:r>
            <a:r>
              <a:rPr lang="en-US" sz="2400" i="1" dirty="0">
                <a:solidFill>
                  <a:srgbClr val="800000"/>
                </a:solidFill>
              </a:rPr>
              <a:t>Docker Engine</a:t>
            </a:r>
            <a:r>
              <a:rPr lang="en-US" sz="2400" dirty="0"/>
              <a:t>, e.g., enabling privilege escalation and information leakage </a:t>
            </a:r>
          </a:p>
          <a:p>
            <a:pPr lvl="1"/>
            <a:r>
              <a:rPr lang="en-US" sz="2400" dirty="0"/>
              <a:t>Vulnerabilities in </a:t>
            </a:r>
            <a:r>
              <a:rPr lang="en-US" sz="2400" i="1" dirty="0">
                <a:solidFill>
                  <a:srgbClr val="800000"/>
                </a:solidFill>
              </a:rPr>
              <a:t>Container applications</a:t>
            </a:r>
            <a:r>
              <a:rPr lang="en-US" sz="2400" dirty="0"/>
              <a:t>, e.g., Heartbleed that enables information disclosure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7395089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39"/>
        <p:cNvGrpSpPr/>
        <p:nvPr/>
      </p:nvGrpSpPr>
      <p:grpSpPr>
        <a:xfrm>
          <a:off x="0" y="0"/>
          <a:ext cx="0" cy="0"/>
          <a:chOff x="0" y="0"/>
          <a:chExt cx="0" cy="0"/>
        </a:xfrm>
      </p:grpSpPr>
      <p:sp>
        <p:nvSpPr>
          <p:cNvPr id="240" name="Google Shape;240;p32"/>
          <p:cNvSpPr txBox="1">
            <a:spLocks noGrp="1"/>
          </p:cNvSpPr>
          <p:nvPr>
            <p:ph type="title"/>
          </p:nvPr>
        </p:nvSpPr>
        <p:spPr>
          <a:xfrm>
            <a:off x="457200" y="274435"/>
            <a:ext cx="8229600" cy="80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Signature Results</a:t>
            </a:r>
            <a:endParaRPr dirty="0"/>
          </a:p>
        </p:txBody>
      </p:sp>
      <p:sp>
        <p:nvSpPr>
          <p:cNvPr id="241" name="Google Shape;241;p32"/>
          <p:cNvSpPr txBox="1">
            <a:spLocks noGrp="1"/>
          </p:cNvSpPr>
          <p:nvPr>
            <p:ph type="body" idx="1"/>
          </p:nvPr>
        </p:nvSpPr>
        <p:spPr>
          <a:xfrm>
            <a:off x="457200" y="1476319"/>
            <a:ext cx="8229600" cy="312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marR="0" lvl="0" indent="0" algn="l" rtl="0">
              <a:lnSpc>
                <a:spcPct val="100000"/>
              </a:lnSpc>
              <a:spcBef>
                <a:spcPts val="480"/>
              </a:spcBef>
              <a:spcAft>
                <a:spcPts val="0"/>
              </a:spcAft>
              <a:buNone/>
            </a:pPr>
            <a:endParaRPr/>
          </a:p>
        </p:txBody>
      </p:sp>
      <p:sp>
        <p:nvSpPr>
          <p:cNvPr id="242" name="Google Shape;242;p32"/>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pPr marL="0" lvl="0" indent="0" algn="r" rtl="0">
                <a:spcBef>
                  <a:spcPts val="0"/>
                </a:spcBef>
                <a:spcAft>
                  <a:spcPts val="0"/>
                </a:spcAft>
                <a:buClr>
                  <a:srgbClr val="000000"/>
                </a:buClr>
                <a:buFont typeface="Arial"/>
                <a:buNone/>
              </a:pPr>
              <a:t>20</a:t>
            </a:fld>
            <a:endParaRPr/>
          </a:p>
        </p:txBody>
      </p:sp>
      <p:graphicFrame>
        <p:nvGraphicFramePr>
          <p:cNvPr id="243" name="Google Shape;243;p32"/>
          <p:cNvGraphicFramePr/>
          <p:nvPr/>
        </p:nvGraphicFramePr>
        <p:xfrm>
          <a:off x="771425" y="1075735"/>
          <a:ext cx="7601150" cy="3639825"/>
        </p:xfrm>
        <a:graphic>
          <a:graphicData uri="http://schemas.openxmlformats.org/drawingml/2006/table">
            <a:tbl>
              <a:tblPr>
                <a:noFill/>
                <a:tableStyleId>{8F015FAA-D092-4BC4-B8E3-05895ECB5105}</a:tableStyleId>
              </a:tblPr>
              <a:tblGrid>
                <a:gridCol w="1023050"/>
                <a:gridCol w="797975"/>
                <a:gridCol w="1156025"/>
                <a:gridCol w="1156025"/>
                <a:gridCol w="1156025"/>
                <a:gridCol w="1156025"/>
                <a:gridCol w="1156025"/>
              </a:tblGrid>
              <a:tr h="299975">
                <a:tc>
                  <a:txBody>
                    <a:bodyPr/>
                    <a:lstStyle/>
                    <a:p>
                      <a:pPr marL="0" lvl="0" indent="0" algn="ctr" rtl="0">
                        <a:lnSpc>
                          <a:spcPct val="115000"/>
                        </a:lnSpc>
                        <a:spcBef>
                          <a:spcPts val="0"/>
                        </a:spcBef>
                        <a:spcAft>
                          <a:spcPts val="0"/>
                        </a:spcAft>
                        <a:buNone/>
                      </a:pPr>
                      <a:r>
                        <a:rPr lang="en" b="1"/>
                        <a:t>CVE ID</a:t>
                      </a:r>
                      <a:endParaRPr b="1"/>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b="1"/>
                        <a:t>Unique</a:t>
                      </a:r>
                      <a:endParaRPr b="1"/>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gridSpan="5">
                  <a:txBody>
                    <a:bodyPr/>
                    <a:lstStyle/>
                    <a:p>
                      <a:pPr marL="0" lvl="0" indent="0" algn="ctr" rtl="0">
                        <a:lnSpc>
                          <a:spcPct val="115000"/>
                        </a:lnSpc>
                        <a:spcBef>
                          <a:spcPts val="0"/>
                        </a:spcBef>
                        <a:spcAft>
                          <a:spcPts val="0"/>
                        </a:spcAft>
                        <a:buNone/>
                      </a:pPr>
                      <a:r>
                        <a:rPr lang="en" b="1" dirty="0"/>
                        <a:t>System Calls</a:t>
                      </a:r>
                      <a:endParaRPr b="1" dirty="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0950">
                <a:tc>
                  <a:txBody>
                    <a:bodyPr/>
                    <a:lstStyle/>
                    <a:p>
                      <a:pPr marL="0" lvl="0" indent="0" algn="ctr" rtl="0">
                        <a:lnSpc>
                          <a:spcPct val="115000"/>
                        </a:lnSpc>
                        <a:spcBef>
                          <a:spcPts val="0"/>
                        </a:spcBef>
                        <a:spcAft>
                          <a:spcPts val="0"/>
                        </a:spcAft>
                        <a:buNone/>
                      </a:pPr>
                      <a:r>
                        <a:rPr lang="en" sz="900"/>
                        <a:t>CVE-2014-6271</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900"/>
                        <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switch</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read</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stat</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close</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mmap</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r>
              <a:tr h="220950">
                <a:tc>
                  <a:txBody>
                    <a:bodyPr/>
                    <a:lstStyle/>
                    <a:p>
                      <a:pPr marL="0" lvl="0" indent="0" algn="ctr" rtl="0">
                        <a:lnSpc>
                          <a:spcPct val="115000"/>
                        </a:lnSpc>
                        <a:spcBef>
                          <a:spcPts val="0"/>
                        </a:spcBef>
                        <a:spcAft>
                          <a:spcPts val="0"/>
                        </a:spcAft>
                        <a:buNone/>
                      </a:pPr>
                      <a:r>
                        <a:rPr lang="en" sz="900"/>
                        <a:t>CVE-2015-8562</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900"/>
                        <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lstat</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fstat</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access</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close</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open</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r>
              <a:tr h="220950">
                <a:tc>
                  <a:txBody>
                    <a:bodyPr/>
                    <a:lstStyle/>
                    <a:p>
                      <a:pPr marL="0" lvl="0" indent="0" algn="ctr" rtl="0">
                        <a:lnSpc>
                          <a:spcPct val="115000"/>
                        </a:lnSpc>
                        <a:spcBef>
                          <a:spcPts val="0"/>
                        </a:spcBef>
                        <a:spcAft>
                          <a:spcPts val="0"/>
                        </a:spcAft>
                        <a:buNone/>
                      </a:pPr>
                      <a:r>
                        <a:rPr lang="en" sz="900"/>
                        <a:t>CVE-2016-3714</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900"/>
                        <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lstat</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stat</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setitimer</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fcntl</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read</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r>
              <a:tr h="220950">
                <a:tc>
                  <a:txBody>
                    <a:bodyPr/>
                    <a:lstStyle/>
                    <a:p>
                      <a:pPr marL="0" lvl="0" indent="0" algn="ctr" rtl="0">
                        <a:lnSpc>
                          <a:spcPct val="115000"/>
                        </a:lnSpc>
                        <a:spcBef>
                          <a:spcPts val="0"/>
                        </a:spcBef>
                        <a:spcAft>
                          <a:spcPts val="0"/>
                        </a:spcAft>
                        <a:buNone/>
                      </a:pPr>
                      <a:r>
                        <a:rPr lang="en" sz="900"/>
                        <a:t>CVE-2017-12794</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900"/>
                        <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stat</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switch</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poll</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sendto</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futex</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r>
              <a:tr h="220950">
                <a:tc>
                  <a:txBody>
                    <a:bodyPr/>
                    <a:lstStyle/>
                    <a:p>
                      <a:pPr marL="0" lvl="0" indent="0" algn="ctr" rtl="0">
                        <a:lnSpc>
                          <a:spcPct val="115000"/>
                        </a:lnSpc>
                        <a:spcBef>
                          <a:spcPts val="0"/>
                        </a:spcBef>
                        <a:spcAft>
                          <a:spcPts val="0"/>
                        </a:spcAft>
                        <a:buNone/>
                      </a:pPr>
                      <a:r>
                        <a:rPr lang="en" sz="900"/>
                        <a:t>CVE-2017-5638</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900"/>
                        <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read</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lseek</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open</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switch</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futex</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r>
              <a:tr h="220950">
                <a:tc>
                  <a:txBody>
                    <a:bodyPr/>
                    <a:lstStyle/>
                    <a:p>
                      <a:pPr marL="0" lvl="0" indent="0" algn="ctr" rtl="0">
                        <a:lnSpc>
                          <a:spcPct val="115000"/>
                        </a:lnSpc>
                        <a:spcBef>
                          <a:spcPts val="0"/>
                        </a:spcBef>
                        <a:spcAft>
                          <a:spcPts val="0"/>
                        </a:spcAft>
                        <a:buNone/>
                      </a:pPr>
                      <a:r>
                        <a:rPr lang="en" sz="900"/>
                        <a:t>CVE-2014-0160</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900"/>
                        <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switch</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poll</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stat</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writev</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read</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r>
              <a:tr h="220950">
                <a:tc>
                  <a:txBody>
                    <a:bodyPr/>
                    <a:lstStyle/>
                    <a:p>
                      <a:pPr marL="0" lvl="0" indent="0" algn="ctr" rtl="0">
                        <a:lnSpc>
                          <a:spcPct val="115000"/>
                        </a:lnSpc>
                        <a:spcBef>
                          <a:spcPts val="0"/>
                        </a:spcBef>
                        <a:spcAft>
                          <a:spcPts val="0"/>
                        </a:spcAft>
                        <a:buNone/>
                      </a:pPr>
                      <a:r>
                        <a:rPr lang="en" sz="900"/>
                        <a:t>CVE-2015-5531</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900"/>
                        <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switch</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futex</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epoll_wait</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read</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mprotect</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r>
              <a:tr h="220950">
                <a:tc>
                  <a:txBody>
                    <a:bodyPr/>
                    <a:lstStyle/>
                    <a:p>
                      <a:pPr marL="0" lvl="0" indent="0" algn="ctr" rtl="0">
                        <a:lnSpc>
                          <a:spcPct val="115000"/>
                        </a:lnSpc>
                        <a:spcBef>
                          <a:spcPts val="0"/>
                        </a:spcBef>
                        <a:spcAft>
                          <a:spcPts val="0"/>
                        </a:spcAft>
                        <a:buNone/>
                      </a:pPr>
                      <a:r>
                        <a:rPr lang="en" sz="900"/>
                        <a:t>CVE-2017-7529</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900"/>
                        <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epoll_wait</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switch</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close</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writev</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write</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r>
              <a:tr h="220950">
                <a:tc>
                  <a:txBody>
                    <a:bodyPr/>
                    <a:lstStyle/>
                    <a:p>
                      <a:pPr marL="0" lvl="0" indent="0" algn="ctr" rtl="0">
                        <a:lnSpc>
                          <a:spcPct val="115000"/>
                        </a:lnSpc>
                        <a:spcBef>
                          <a:spcPts val="0"/>
                        </a:spcBef>
                        <a:spcAft>
                          <a:spcPts val="0"/>
                        </a:spcAft>
                        <a:buNone/>
                      </a:pPr>
                      <a:r>
                        <a:rPr lang="en" sz="900"/>
                        <a:t>CVE-2017-8917</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900"/>
                        <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fstat</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lstat</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access</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close</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open</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r>
              <a:tr h="220950">
                <a:tc>
                  <a:txBody>
                    <a:bodyPr/>
                    <a:lstStyle/>
                    <a:p>
                      <a:pPr marL="0" lvl="0" indent="0" algn="ctr" rtl="0">
                        <a:lnSpc>
                          <a:spcPct val="115000"/>
                        </a:lnSpc>
                        <a:spcBef>
                          <a:spcPts val="0"/>
                        </a:spcBef>
                        <a:spcAft>
                          <a:spcPts val="0"/>
                        </a:spcAft>
                        <a:buNone/>
                      </a:pPr>
                      <a:r>
                        <a:rPr lang="en" sz="900"/>
                        <a:t>CVE-2018-15473</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900"/>
                        <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read</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close</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fstat</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mmap</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open</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r>
              <a:tr h="220950">
                <a:tc>
                  <a:txBody>
                    <a:bodyPr/>
                    <a:lstStyle/>
                    <a:p>
                      <a:pPr marL="0" lvl="0" indent="0" algn="ctr" rtl="0">
                        <a:lnSpc>
                          <a:spcPct val="115000"/>
                        </a:lnSpc>
                        <a:spcBef>
                          <a:spcPts val="0"/>
                        </a:spcBef>
                        <a:spcAft>
                          <a:spcPts val="0"/>
                        </a:spcAft>
                        <a:buNone/>
                      </a:pPr>
                      <a:r>
                        <a:rPr lang="en" sz="900"/>
                        <a:t>CVE-2014-0050</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900"/>
                        <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read</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lseek</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open</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switch</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stat</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r>
              <a:tr h="220950">
                <a:tc>
                  <a:txBody>
                    <a:bodyPr/>
                    <a:lstStyle/>
                    <a:p>
                      <a:pPr marL="0" lvl="0" indent="0" algn="ctr" rtl="0">
                        <a:lnSpc>
                          <a:spcPct val="115000"/>
                        </a:lnSpc>
                        <a:spcBef>
                          <a:spcPts val="0"/>
                        </a:spcBef>
                        <a:spcAft>
                          <a:spcPts val="0"/>
                        </a:spcAft>
                        <a:buNone/>
                      </a:pPr>
                      <a:r>
                        <a:rPr lang="en" sz="900"/>
                        <a:t>CVE-2016-6515</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900"/>
                        <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close</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mmap</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read</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open</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fstat</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chemeClr val="accent3"/>
                      </a:solidFill>
                      <a:prstDash val="solid"/>
                      <a:round/>
                      <a:headEnd type="none" w="sm" len="sm"/>
                      <a:tailEnd type="none" w="sm" len="sm"/>
                    </a:lnB>
                  </a:tcPr>
                </a:tc>
              </a:tr>
              <a:tr h="257500">
                <a:tc>
                  <a:txBody>
                    <a:bodyPr/>
                    <a:lstStyle/>
                    <a:p>
                      <a:pPr marL="0" lvl="0" indent="0" algn="ctr" rtl="0">
                        <a:lnSpc>
                          <a:spcPct val="115000"/>
                        </a:lnSpc>
                        <a:spcBef>
                          <a:spcPts val="0"/>
                        </a:spcBef>
                        <a:spcAft>
                          <a:spcPts val="0"/>
                        </a:spcAft>
                        <a:buNone/>
                      </a:pPr>
                      <a:r>
                        <a:rPr lang="en" sz="900"/>
                        <a:t>CVE-2015-5477</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900"/>
                        <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xtensa</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ioctl_console</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ioctl_iflags</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ioctl_getfsmap</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 sz="900"/>
                        <a:t>ioctl_fideduperang</a:t>
                      </a:r>
                      <a:endParaRPr sz="900"/>
                    </a:p>
                  </a:txBody>
                  <a:tcPr marL="18275" marR="182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r h="210000">
                <a:tc>
                  <a:txBody>
                    <a:bodyPr/>
                    <a:lstStyle/>
                    <a:p>
                      <a:pPr marL="0" lvl="0" indent="0" algn="ctr" rtl="0">
                        <a:lnSpc>
                          <a:spcPct val="115000"/>
                        </a:lnSpc>
                        <a:spcBef>
                          <a:spcPts val="0"/>
                        </a:spcBef>
                        <a:spcAft>
                          <a:spcPts val="0"/>
                        </a:spcAft>
                        <a:buNone/>
                      </a:pPr>
                      <a:r>
                        <a:rPr lang="en" sz="900"/>
                        <a:t>CVE-2016-7434</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900"/>
                        <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rt_sigprocmask</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gettid</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write</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read</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clock_gettime</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rgbClr val="B7B7B7"/>
                      </a:solidFill>
                      <a:prstDash val="solid"/>
                      <a:round/>
                      <a:headEnd type="none" w="sm" len="sm"/>
                      <a:tailEnd type="none" w="sm" len="sm"/>
                    </a:lnB>
                  </a:tcPr>
                </a:tc>
              </a:tr>
              <a:tr h="220950">
                <a:tc>
                  <a:txBody>
                    <a:bodyPr/>
                    <a:lstStyle/>
                    <a:p>
                      <a:pPr marL="0" lvl="0" indent="0" algn="ctr" rtl="0">
                        <a:lnSpc>
                          <a:spcPct val="115000"/>
                        </a:lnSpc>
                        <a:spcBef>
                          <a:spcPts val="0"/>
                        </a:spcBef>
                        <a:spcAft>
                          <a:spcPts val="0"/>
                        </a:spcAft>
                        <a:buNone/>
                      </a:pPr>
                      <a:r>
                        <a:rPr lang="en" sz="900"/>
                        <a:t>CVE-2017-12635</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 sz="900"/>
                        <a:t>✓</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epoll_wait</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sched_yield</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close</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switch</a:t>
                      </a:r>
                      <a:endParaRPr sz="90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dirty="0"/>
                        <a:t>futex</a:t>
                      </a:r>
                      <a:endParaRPr sz="900" dirty="0"/>
                    </a:p>
                  </a:txBody>
                  <a:tcPr marL="18275" marR="182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457200" y="675085"/>
            <a:ext cx="8229600" cy="80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Dynamic </a:t>
            </a:r>
            <a:r>
              <a:rPr lang="en" dirty="0" smtClean="0"/>
              <a:t>Detection </a:t>
            </a:r>
            <a:r>
              <a:rPr lang="en" dirty="0"/>
              <a:t>Challenges</a:t>
            </a:r>
            <a:endParaRPr dirty="0"/>
          </a:p>
        </p:txBody>
      </p:sp>
      <p:sp>
        <p:nvSpPr>
          <p:cNvPr id="102" name="Google Shape;102;p16"/>
          <p:cNvSpPr txBox="1">
            <a:spLocks noGrp="1"/>
          </p:cNvSpPr>
          <p:nvPr>
            <p:ph type="body" idx="1"/>
          </p:nvPr>
        </p:nvSpPr>
        <p:spPr>
          <a:xfrm>
            <a:off x="457200" y="1568531"/>
            <a:ext cx="8229600" cy="2797500"/>
          </a:xfrm>
          <a:prstGeom prst="rect">
            <a:avLst/>
          </a:prstGeom>
        </p:spPr>
        <p:txBody>
          <a:bodyPr spcFirstLastPara="1" wrap="square" lIns="91425" tIns="91425" rIns="91425" bIns="91425" anchor="t" anchorCtr="0">
            <a:noAutofit/>
          </a:bodyPr>
          <a:lstStyle/>
          <a:p>
            <a:r>
              <a:rPr lang="en" dirty="0"/>
              <a:t>Containers are often short-lived</a:t>
            </a:r>
            <a:br>
              <a:rPr lang="en" dirty="0"/>
            </a:br>
            <a:endParaRPr dirty="0"/>
          </a:p>
          <a:p>
            <a:r>
              <a:rPr lang="en" dirty="0"/>
              <a:t>Containers </a:t>
            </a:r>
            <a:r>
              <a:rPr lang="en-US" dirty="0" smtClean="0"/>
              <a:t>typically operate under dynamic computing environments and workloads</a:t>
            </a:r>
            <a:r>
              <a:rPr lang="en" dirty="0"/>
              <a:t/>
            </a:r>
            <a:br>
              <a:rPr lang="en" dirty="0"/>
            </a:br>
            <a:endParaRPr dirty="0"/>
          </a:p>
        </p:txBody>
      </p:sp>
      <p:sp>
        <p:nvSpPr>
          <p:cNvPr id="103" name="Google Shape;103;p16"/>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pPr marL="0" lvl="0" indent="0" algn="r" rtl="0">
                <a:spcBef>
                  <a:spcPts val="0"/>
                </a:spcBef>
                <a:spcAft>
                  <a:spcPts val="0"/>
                </a:spcAft>
                <a:buClr>
                  <a:srgbClr val="000000"/>
                </a:buClr>
                <a:buFont typeface="Arial"/>
                <a:buNone/>
              </a:pP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47"/>
        <p:cNvGrpSpPr/>
        <p:nvPr/>
      </p:nvGrpSpPr>
      <p:grpSpPr>
        <a:xfrm>
          <a:off x="0" y="0"/>
          <a:ext cx="0" cy="0"/>
          <a:chOff x="0" y="0"/>
          <a:chExt cx="0" cy="0"/>
        </a:xfrm>
      </p:grpSpPr>
      <p:sp>
        <p:nvSpPr>
          <p:cNvPr id="248" name="Google Shape;248;p33"/>
          <p:cNvSpPr txBox="1">
            <a:spLocks noGrp="1"/>
          </p:cNvSpPr>
          <p:nvPr>
            <p:ph type="title"/>
          </p:nvPr>
        </p:nvSpPr>
        <p:spPr>
          <a:xfrm>
            <a:off x="311700" y="5974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Aggregated Learning</a:t>
            </a:r>
            <a:endParaRPr dirty="0"/>
          </a:p>
        </p:txBody>
      </p:sp>
      <p:sp>
        <p:nvSpPr>
          <p:cNvPr id="249" name="Google Shape;249;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endParaRPr/>
          </a:p>
          <a:p>
            <a:pPr marL="0" lvl="0" indent="0" algn="l" rtl="0">
              <a:spcBef>
                <a:spcPts val="480"/>
              </a:spcBef>
              <a:spcAft>
                <a:spcPts val="0"/>
              </a:spcAft>
              <a:buNone/>
            </a:pPr>
            <a:endParaRPr/>
          </a:p>
        </p:txBody>
      </p:sp>
      <p:sp>
        <p:nvSpPr>
          <p:cNvPr id="250" name="Google Shape;250;p33"/>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22</a:t>
            </a:fld>
            <a:endParaRPr/>
          </a:p>
        </p:txBody>
      </p:sp>
      <p:pic>
        <p:nvPicPr>
          <p:cNvPr id="251" name="Google Shape;251;p33"/>
          <p:cNvPicPr preferRelativeResize="0"/>
          <p:nvPr/>
        </p:nvPicPr>
        <p:blipFill>
          <a:blip r:embed="rId3">
            <a:alphaModFix/>
          </a:blip>
          <a:stretch>
            <a:fillRect/>
          </a:stretch>
        </p:blipFill>
        <p:spPr>
          <a:xfrm>
            <a:off x="0" y="1494242"/>
            <a:ext cx="9144001" cy="2764616"/>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69"/>
        <p:cNvGrpSpPr/>
        <p:nvPr/>
      </p:nvGrpSpPr>
      <p:grpSpPr>
        <a:xfrm>
          <a:off x="0" y="0"/>
          <a:ext cx="0" cy="0"/>
          <a:chOff x="0" y="0"/>
          <a:chExt cx="0" cy="0"/>
        </a:xfrm>
      </p:grpSpPr>
      <p:sp>
        <p:nvSpPr>
          <p:cNvPr id="270" name="Google Shape;270;p36"/>
          <p:cNvSpPr txBox="1">
            <a:spLocks noGrp="1"/>
          </p:cNvSpPr>
          <p:nvPr>
            <p:ph type="title"/>
          </p:nvPr>
        </p:nvSpPr>
        <p:spPr>
          <a:xfrm>
            <a:off x="311700" y="5974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Application </a:t>
            </a:r>
            <a:r>
              <a:rPr lang="en-US" dirty="0" smtClean="0"/>
              <a:t>Classification</a:t>
            </a:r>
            <a:endParaRPr dirty="0"/>
          </a:p>
        </p:txBody>
      </p:sp>
      <p:sp>
        <p:nvSpPr>
          <p:cNvPr id="271" name="Google Shape;271;p36"/>
          <p:cNvSpPr txBox="1">
            <a:spLocks noGrp="1"/>
          </p:cNvSpPr>
          <p:nvPr>
            <p:ph type="body" idx="1"/>
          </p:nvPr>
        </p:nvSpPr>
        <p:spPr>
          <a:xfrm>
            <a:off x="311700" y="1170125"/>
            <a:ext cx="8520600" cy="31587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
            </a:pPr>
            <a:r>
              <a:rPr lang="en" dirty="0"/>
              <a:t>Expanded each trace to 555 dimensions of known system calls</a:t>
            </a:r>
            <a:endParaRPr dirty="0"/>
          </a:p>
          <a:p>
            <a:pPr lvl="0"/>
            <a:r>
              <a:rPr lang="en" dirty="0"/>
              <a:t>Used sliding window with window size of 30 seconds and </a:t>
            </a:r>
            <a:r>
              <a:rPr lang="en-US" dirty="0" smtClean="0"/>
              <a:t>sliding </a:t>
            </a:r>
            <a:r>
              <a:rPr lang="en" dirty="0" smtClean="0"/>
              <a:t>step </a:t>
            </a:r>
            <a:r>
              <a:rPr lang="en" dirty="0"/>
              <a:t>of 1 </a:t>
            </a:r>
            <a:r>
              <a:rPr lang="en" dirty="0" smtClean="0"/>
              <a:t>second</a:t>
            </a:r>
            <a:endParaRPr lang="en-US" dirty="0" smtClean="0"/>
          </a:p>
          <a:p>
            <a:pPr lvl="0"/>
            <a:r>
              <a:rPr lang="en-US" dirty="0" smtClean="0"/>
              <a:t>Classification methods</a:t>
            </a:r>
          </a:p>
          <a:p>
            <a:pPr lvl="1"/>
            <a:r>
              <a:rPr lang="en-US" dirty="0" smtClean="0"/>
              <a:t>Extremely Randomized Trees</a:t>
            </a:r>
          </a:p>
          <a:p>
            <a:pPr lvl="1">
              <a:spcBef>
                <a:spcPts val="0"/>
              </a:spcBef>
            </a:pPr>
            <a:r>
              <a:rPr lang="en-US" dirty="0" smtClean="0"/>
              <a:t>Random Forest </a:t>
            </a:r>
          </a:p>
          <a:p>
            <a:pPr marL="457200" lvl="0" indent="-381000" algn="l" rtl="0">
              <a:spcBef>
                <a:spcPts val="0"/>
              </a:spcBef>
              <a:spcAft>
                <a:spcPts val="0"/>
              </a:spcAft>
              <a:buSzPts val="2400"/>
              <a:buChar char="•"/>
            </a:pPr>
            <a:endParaRPr dirty="0"/>
          </a:p>
        </p:txBody>
      </p:sp>
      <p:sp>
        <p:nvSpPr>
          <p:cNvPr id="272" name="Google Shape;272;p36"/>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23</a:t>
            </a:fld>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76"/>
        <p:cNvGrpSpPr/>
        <p:nvPr/>
      </p:nvGrpSpPr>
      <p:grpSpPr>
        <a:xfrm>
          <a:off x="0" y="0"/>
          <a:ext cx="0" cy="0"/>
          <a:chOff x="0" y="0"/>
          <a:chExt cx="0" cy="0"/>
        </a:xfrm>
      </p:grpSpPr>
      <p:sp>
        <p:nvSpPr>
          <p:cNvPr id="277" name="Google Shape;277;p37"/>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Application </a:t>
            </a:r>
            <a:r>
              <a:rPr lang="en" dirty="0" smtClean="0"/>
              <a:t>Classification </a:t>
            </a:r>
            <a:r>
              <a:rPr lang="en-US" dirty="0" smtClean="0"/>
              <a:t>Accuracy</a:t>
            </a:r>
            <a:endParaRPr dirty="0"/>
          </a:p>
        </p:txBody>
      </p:sp>
      <p:sp>
        <p:nvSpPr>
          <p:cNvPr id="278" name="Google Shape;278;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endParaRPr/>
          </a:p>
          <a:p>
            <a:pPr marL="0" lvl="0" indent="0" algn="l" rtl="0">
              <a:spcBef>
                <a:spcPts val="480"/>
              </a:spcBef>
              <a:spcAft>
                <a:spcPts val="0"/>
              </a:spcAft>
              <a:buNone/>
            </a:pPr>
            <a:endParaRPr/>
          </a:p>
        </p:txBody>
      </p:sp>
      <p:sp>
        <p:nvSpPr>
          <p:cNvPr id="279" name="Google Shape;279;p37"/>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24</a:t>
            </a:fld>
            <a:endParaRPr/>
          </a:p>
        </p:txBody>
      </p:sp>
      <p:pic>
        <p:nvPicPr>
          <p:cNvPr id="280" name="Google Shape;280;p37"/>
          <p:cNvPicPr preferRelativeResize="0"/>
          <p:nvPr/>
        </p:nvPicPr>
        <p:blipFill>
          <a:blip r:embed="rId3">
            <a:alphaModFix/>
          </a:blip>
          <a:stretch>
            <a:fillRect/>
          </a:stretch>
        </p:blipFill>
        <p:spPr>
          <a:xfrm>
            <a:off x="1580444" y="1401704"/>
            <a:ext cx="4750741" cy="3000963"/>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84"/>
        <p:cNvGrpSpPr/>
        <p:nvPr/>
      </p:nvGrpSpPr>
      <p:grpSpPr>
        <a:xfrm>
          <a:off x="0" y="0"/>
          <a:ext cx="0" cy="0"/>
          <a:chOff x="0" y="0"/>
          <a:chExt cx="0" cy="0"/>
        </a:xfrm>
      </p:grpSpPr>
      <p:sp>
        <p:nvSpPr>
          <p:cNvPr id="285" name="Google Shape;285;p38"/>
          <p:cNvSpPr txBox="1">
            <a:spLocks noGrp="1"/>
          </p:cNvSpPr>
          <p:nvPr>
            <p:ph type="title"/>
          </p:nvPr>
        </p:nvSpPr>
        <p:spPr>
          <a:xfrm>
            <a:off x="457200" y="385704"/>
            <a:ext cx="8229600" cy="80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Conclusion</a:t>
            </a:r>
            <a:endParaRPr dirty="0"/>
          </a:p>
        </p:txBody>
      </p:sp>
      <p:sp>
        <p:nvSpPr>
          <p:cNvPr id="286" name="Google Shape;286;p38"/>
          <p:cNvSpPr txBox="1">
            <a:spLocks noGrp="1"/>
          </p:cNvSpPr>
          <p:nvPr>
            <p:ph type="body" idx="1"/>
          </p:nvPr>
        </p:nvSpPr>
        <p:spPr>
          <a:xfrm>
            <a:off x="457200" y="1187004"/>
            <a:ext cx="8229600" cy="31806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
            </a:pPr>
            <a:r>
              <a:rPr lang="en" dirty="0"/>
              <a:t>Studied 28 real world vulnerabilities in 24 common containerized applications</a:t>
            </a:r>
            <a:endParaRPr dirty="0" smtClean="0"/>
          </a:p>
          <a:p>
            <a:pPr marL="457200" lvl="0" indent="-381000" algn="l" rtl="0">
              <a:spcBef>
                <a:spcPts val="0"/>
              </a:spcBef>
              <a:spcAft>
                <a:spcPts val="0"/>
              </a:spcAft>
              <a:buSzPts val="2400"/>
              <a:buChar char="•"/>
            </a:pPr>
            <a:r>
              <a:rPr lang="en-US" dirty="0" smtClean="0"/>
              <a:t>Dynamic </a:t>
            </a:r>
            <a:r>
              <a:rPr lang="en" dirty="0" smtClean="0"/>
              <a:t>detection </a:t>
            </a:r>
            <a:r>
              <a:rPr lang="en-US" dirty="0" smtClean="0"/>
              <a:t>and attack type recognition using unsupervised machine learning methods</a:t>
            </a:r>
            <a:endParaRPr dirty="0" smtClean="0"/>
          </a:p>
          <a:p>
            <a:pPr marL="457200" lvl="0" indent="-381000" algn="l" rtl="0">
              <a:spcBef>
                <a:spcPts val="0"/>
              </a:spcBef>
              <a:spcAft>
                <a:spcPts val="0"/>
              </a:spcAft>
              <a:buSzPts val="2400"/>
              <a:buChar char="•"/>
            </a:pPr>
            <a:r>
              <a:rPr lang="en" dirty="0"/>
              <a:t>Attack signature </a:t>
            </a:r>
            <a:r>
              <a:rPr lang="en-US" dirty="0" smtClean="0"/>
              <a:t>creation using top ranked system calls</a:t>
            </a:r>
            <a:endParaRPr dirty="0" smtClean="0"/>
          </a:p>
          <a:p>
            <a:pPr marL="457200" lvl="0" indent="-381000" algn="l" rtl="0">
              <a:spcBef>
                <a:spcPts val="0"/>
              </a:spcBef>
              <a:spcAft>
                <a:spcPts val="0"/>
              </a:spcAft>
              <a:buSzPts val="2400"/>
              <a:buChar char="•"/>
            </a:pPr>
            <a:r>
              <a:rPr lang="en-US" dirty="0" smtClean="0"/>
              <a:t>Automatic a</a:t>
            </a:r>
            <a:r>
              <a:rPr lang="en" dirty="0" smtClean="0"/>
              <a:t>pplication classification</a:t>
            </a:r>
            <a:r>
              <a:rPr lang="en-US" dirty="0" smtClean="0"/>
              <a:t> using extremely randomized trees </a:t>
            </a:r>
            <a:endParaRPr dirty="0" smtClean="0"/>
          </a:p>
          <a:p>
            <a:pPr marL="457200" lvl="0" indent="0" algn="l" rtl="0">
              <a:spcBef>
                <a:spcPts val="480"/>
              </a:spcBef>
              <a:spcAft>
                <a:spcPts val="0"/>
              </a:spcAft>
              <a:buNone/>
            </a:pPr>
            <a:endParaRPr dirty="0"/>
          </a:p>
        </p:txBody>
      </p:sp>
      <p:sp>
        <p:nvSpPr>
          <p:cNvPr id="287" name="Google Shape;287;p38"/>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pPr marL="0" lvl="0" indent="0" algn="r" rtl="0">
                <a:spcBef>
                  <a:spcPts val="0"/>
                </a:spcBef>
                <a:spcAft>
                  <a:spcPts val="0"/>
                </a:spcAft>
                <a:buClr>
                  <a:srgbClr val="000000"/>
                </a:buClr>
                <a:buFont typeface="Arial"/>
                <a:buNone/>
              </a:pPr>
              <a:t>25</a:t>
            </a:fld>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91"/>
        <p:cNvGrpSpPr/>
        <p:nvPr/>
      </p:nvGrpSpPr>
      <p:grpSpPr>
        <a:xfrm>
          <a:off x="0" y="0"/>
          <a:ext cx="0" cy="0"/>
          <a:chOff x="0" y="0"/>
          <a:chExt cx="0" cy="0"/>
        </a:xfrm>
      </p:grpSpPr>
      <p:sp>
        <p:nvSpPr>
          <p:cNvPr id="292" name="Google Shape;292;p39"/>
          <p:cNvSpPr txBox="1">
            <a:spLocks noGrp="1"/>
          </p:cNvSpPr>
          <p:nvPr>
            <p:ph type="title"/>
          </p:nvPr>
        </p:nvSpPr>
        <p:spPr>
          <a:xfrm>
            <a:off x="311700" y="5974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Future Work</a:t>
            </a:r>
            <a:endParaRPr/>
          </a:p>
        </p:txBody>
      </p:sp>
      <p:sp>
        <p:nvSpPr>
          <p:cNvPr id="293" name="Google Shape;293;p39"/>
          <p:cNvSpPr txBox="1">
            <a:spLocks noGrp="1"/>
          </p:cNvSpPr>
          <p:nvPr>
            <p:ph type="body" idx="1"/>
          </p:nvPr>
        </p:nvSpPr>
        <p:spPr>
          <a:xfrm>
            <a:off x="311700" y="1267200"/>
            <a:ext cx="8520600" cy="33018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
            </a:pPr>
            <a:r>
              <a:rPr lang="en" dirty="0"/>
              <a:t>Aggregated Training</a:t>
            </a:r>
            <a:endParaRPr dirty="0" smtClean="0"/>
          </a:p>
          <a:p>
            <a:pPr marL="914400" lvl="1" indent="-381000" algn="l" rtl="0">
              <a:spcBef>
                <a:spcPts val="0"/>
              </a:spcBef>
              <a:spcAft>
                <a:spcPts val="0"/>
              </a:spcAft>
              <a:buSzPts val="2400"/>
              <a:buChar char="–"/>
            </a:pPr>
            <a:r>
              <a:rPr lang="en-US" dirty="0" smtClean="0"/>
              <a:t>Integrating application classification with dynamic attack detection</a:t>
            </a:r>
            <a:r>
              <a:rPr lang="en" dirty="0"/>
              <a:t/>
            </a:r>
            <a:br>
              <a:rPr lang="en" dirty="0"/>
            </a:br>
            <a:endParaRPr dirty="0" smtClean="0"/>
          </a:p>
          <a:p>
            <a:pPr marL="457200" lvl="0" indent="-381000" algn="l" rtl="0">
              <a:spcBef>
                <a:spcPts val="0"/>
              </a:spcBef>
              <a:spcAft>
                <a:spcPts val="0"/>
              </a:spcAft>
              <a:buSzPts val="2400"/>
              <a:buChar char="•"/>
            </a:pPr>
            <a:r>
              <a:rPr lang="en-US" dirty="0" smtClean="0"/>
              <a:t>Online Security </a:t>
            </a:r>
            <a:r>
              <a:rPr lang="en" dirty="0" smtClean="0"/>
              <a:t>Patching</a:t>
            </a:r>
            <a:endParaRPr dirty="0" smtClean="0"/>
          </a:p>
          <a:p>
            <a:pPr marL="914400" lvl="1" indent="-381000" algn="l" rtl="0">
              <a:spcBef>
                <a:spcPts val="0"/>
              </a:spcBef>
              <a:spcAft>
                <a:spcPts val="0"/>
              </a:spcAft>
              <a:buSzPts val="2400"/>
              <a:buChar char="–"/>
            </a:pPr>
            <a:r>
              <a:rPr lang="en" dirty="0" smtClean="0"/>
              <a:t>Investigating </a:t>
            </a:r>
            <a:r>
              <a:rPr lang="en-US" dirty="0" smtClean="0"/>
              <a:t>online security patching system using dynamic attack detection and signature recognition </a:t>
            </a:r>
            <a:endParaRPr dirty="0" smtClean="0"/>
          </a:p>
          <a:p>
            <a:pPr marL="0" lvl="0" indent="0" algn="l" rtl="0">
              <a:spcBef>
                <a:spcPts val="480"/>
              </a:spcBef>
              <a:spcAft>
                <a:spcPts val="0"/>
              </a:spcAft>
              <a:buNone/>
            </a:pPr>
            <a:endParaRPr dirty="0"/>
          </a:p>
        </p:txBody>
      </p:sp>
      <p:sp>
        <p:nvSpPr>
          <p:cNvPr id="294" name="Google Shape;294;p39"/>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26</a:t>
            </a:fld>
            <a:endParaRPr/>
          </a:p>
        </p:txBody>
      </p:sp>
      <p:sp>
        <p:nvSpPr>
          <p:cNvPr id="295" name="Google Shape;295;p39"/>
          <p:cNvSpPr txBox="1"/>
          <p:nvPr/>
        </p:nvSpPr>
        <p:spPr>
          <a:xfrm>
            <a:off x="3553500" y="4098325"/>
            <a:ext cx="2037000" cy="49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1155CC"/>
                </a:solidFill>
              </a:rPr>
              <a:t>Thank you!</a:t>
            </a:r>
            <a:endParaRPr sz="2400" b="1">
              <a:solidFill>
                <a:srgbClr val="1155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457200" y="489185"/>
            <a:ext cx="8229600" cy="80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Studied Vulnerabilities</a:t>
            </a:r>
            <a:endParaRPr dirty="0"/>
          </a:p>
        </p:txBody>
      </p:sp>
      <p:sp>
        <p:nvSpPr>
          <p:cNvPr id="54" name="Google Shape;54;p10"/>
          <p:cNvSpPr txBox="1">
            <a:spLocks noGrp="1"/>
          </p:cNvSpPr>
          <p:nvPr>
            <p:ph type="body" idx="1"/>
          </p:nvPr>
        </p:nvSpPr>
        <p:spPr>
          <a:xfrm>
            <a:off x="457200" y="1290485"/>
            <a:ext cx="8229600" cy="1211885"/>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dirty="0"/>
              <a:t>28 recent vulnerabilities of moderate to high severity</a:t>
            </a:r>
            <a:endParaRPr dirty="0"/>
          </a:p>
          <a:p>
            <a:pPr marL="914400" lvl="1" indent="-381000" algn="l" rtl="0">
              <a:spcBef>
                <a:spcPts val="0"/>
              </a:spcBef>
              <a:spcAft>
                <a:spcPts val="0"/>
              </a:spcAft>
              <a:buSzPts val="2400"/>
              <a:buChar char="–"/>
            </a:pPr>
            <a:r>
              <a:rPr lang="en" dirty="0"/>
              <a:t>24 containerized applications</a:t>
            </a:r>
            <a:br>
              <a:rPr lang="en" dirty="0"/>
            </a:br>
            <a:endParaRPr dirty="0"/>
          </a:p>
        </p:txBody>
      </p:sp>
      <p:pic>
        <p:nvPicPr>
          <p:cNvPr id="56" name="Google Shape;56;p10"/>
          <p:cNvPicPr preferRelativeResize="0"/>
          <p:nvPr/>
        </p:nvPicPr>
        <p:blipFill>
          <a:blip r:embed="rId3">
            <a:alphaModFix/>
          </a:blip>
          <a:stretch>
            <a:fillRect/>
          </a:stretch>
        </p:blipFill>
        <p:spPr>
          <a:xfrm>
            <a:off x="4808975" y="2282724"/>
            <a:ext cx="4024449" cy="2484550"/>
          </a:xfrm>
          <a:prstGeom prst="rect">
            <a:avLst/>
          </a:prstGeom>
          <a:noFill/>
          <a:ln>
            <a:noFill/>
          </a:ln>
        </p:spPr>
      </p:pic>
      <p:sp>
        <p:nvSpPr>
          <p:cNvPr id="57" name="Google Shape;57;p10"/>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pPr marL="0" lvl="0" indent="0" algn="r" rtl="0">
                <a:spcBef>
                  <a:spcPts val="0"/>
                </a:spcBef>
                <a:spcAft>
                  <a:spcPts val="0"/>
                </a:spcAft>
                <a:buClr>
                  <a:srgbClr val="000000"/>
                </a:buClr>
                <a:buFont typeface="Arial"/>
                <a:buNone/>
              </a:pPr>
              <a:t>3</a:t>
            </a:fld>
            <a:endParaRPr/>
          </a:p>
        </p:txBody>
      </p:sp>
      <p:pic>
        <p:nvPicPr>
          <p:cNvPr id="7" name="Google Shape;57;p10"/>
          <p:cNvPicPr preferRelativeResize="0"/>
          <p:nvPr/>
        </p:nvPicPr>
        <p:blipFill>
          <a:blip r:embed="rId4">
            <a:alphaModFix/>
          </a:blip>
          <a:stretch>
            <a:fillRect/>
          </a:stretch>
        </p:blipFill>
        <p:spPr>
          <a:xfrm>
            <a:off x="457200" y="2282724"/>
            <a:ext cx="4074142" cy="25113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457200" y="261737"/>
            <a:ext cx="8229600" cy="80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Studied Vulnerabilities</a:t>
            </a:r>
            <a:endParaRPr dirty="0"/>
          </a:p>
        </p:txBody>
      </p:sp>
      <p:sp>
        <p:nvSpPr>
          <p:cNvPr id="63" name="Google Shape;63;p11"/>
          <p:cNvSpPr txBox="1">
            <a:spLocks noGrp="1"/>
          </p:cNvSpPr>
          <p:nvPr>
            <p:ph type="body" idx="1"/>
          </p:nvPr>
        </p:nvSpPr>
        <p:spPr>
          <a:xfrm>
            <a:off x="457200" y="1063037"/>
            <a:ext cx="8229600" cy="31590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
            </a:pPr>
            <a:r>
              <a:rPr lang="en" dirty="0"/>
              <a:t>Vulnerability categories</a:t>
            </a:r>
            <a:endParaRPr dirty="0"/>
          </a:p>
          <a:p>
            <a:pPr marL="0" lvl="0" indent="0" algn="l" rtl="0">
              <a:spcBef>
                <a:spcPts val="480"/>
              </a:spcBef>
              <a:spcAft>
                <a:spcPts val="0"/>
              </a:spcAft>
              <a:buNone/>
            </a:pPr>
            <a:endParaRPr dirty="0"/>
          </a:p>
          <a:p>
            <a:pPr marL="0" lvl="0" indent="0" algn="l" rtl="0">
              <a:spcBef>
                <a:spcPts val="480"/>
              </a:spcBef>
              <a:spcAft>
                <a:spcPts val="0"/>
              </a:spcAft>
              <a:buNone/>
            </a:pPr>
            <a:endParaRPr dirty="0"/>
          </a:p>
          <a:p>
            <a:pPr marL="0" lvl="0" indent="0" algn="l" rtl="0">
              <a:spcBef>
                <a:spcPts val="480"/>
              </a:spcBef>
              <a:spcAft>
                <a:spcPts val="0"/>
              </a:spcAft>
              <a:buNone/>
            </a:pPr>
            <a:endParaRPr dirty="0"/>
          </a:p>
          <a:p>
            <a:pPr marL="0" lvl="0" indent="0" algn="l" rtl="0">
              <a:spcBef>
                <a:spcPts val="480"/>
              </a:spcBef>
              <a:spcAft>
                <a:spcPts val="0"/>
              </a:spcAft>
              <a:buNone/>
            </a:pPr>
            <a:endParaRPr dirty="0"/>
          </a:p>
          <a:p>
            <a:pPr marL="0" lvl="0" indent="0" algn="l" rtl="0">
              <a:spcBef>
                <a:spcPts val="480"/>
              </a:spcBef>
              <a:spcAft>
                <a:spcPts val="0"/>
              </a:spcAft>
              <a:buNone/>
            </a:pPr>
            <a:endParaRPr dirty="0"/>
          </a:p>
          <a:p>
            <a:pPr marL="0" lvl="0" indent="0" algn="l" rtl="0">
              <a:spcBef>
                <a:spcPts val="480"/>
              </a:spcBef>
              <a:spcAft>
                <a:spcPts val="0"/>
              </a:spcAft>
              <a:buNone/>
            </a:pPr>
            <a:endParaRPr dirty="0"/>
          </a:p>
          <a:p>
            <a:pPr marL="0" lvl="0" indent="0" algn="l" rtl="0">
              <a:spcBef>
                <a:spcPts val="480"/>
              </a:spcBef>
              <a:spcAft>
                <a:spcPts val="0"/>
              </a:spcAft>
              <a:buNone/>
            </a:pPr>
            <a:endParaRPr dirty="0"/>
          </a:p>
          <a:p>
            <a:pPr marL="0" lvl="0" indent="0" algn="l" rtl="0">
              <a:spcBef>
                <a:spcPts val="480"/>
              </a:spcBef>
              <a:spcAft>
                <a:spcPts val="0"/>
              </a:spcAft>
              <a:buNone/>
            </a:pPr>
            <a:endParaRPr dirty="0"/>
          </a:p>
          <a:p>
            <a:pPr marL="914400" lvl="0" indent="0" algn="l" rtl="0">
              <a:spcBef>
                <a:spcPts val="480"/>
              </a:spcBef>
              <a:spcAft>
                <a:spcPts val="0"/>
              </a:spcAft>
              <a:buNone/>
            </a:pPr>
            <a:endParaRPr dirty="0"/>
          </a:p>
        </p:txBody>
      </p:sp>
      <p:sp>
        <p:nvSpPr>
          <p:cNvPr id="64" name="Google Shape;64;p11"/>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pPr marL="0" lvl="0" indent="0" algn="r" rtl="0">
                <a:spcBef>
                  <a:spcPts val="0"/>
                </a:spcBef>
                <a:spcAft>
                  <a:spcPts val="0"/>
                </a:spcAft>
                <a:buClr>
                  <a:srgbClr val="000000"/>
                </a:buClr>
                <a:buFont typeface="Arial"/>
                <a:buNone/>
              </a:pPr>
              <a:t>4</a:t>
            </a:fld>
            <a:endParaRPr/>
          </a:p>
        </p:txBody>
      </p:sp>
      <p:pic>
        <p:nvPicPr>
          <p:cNvPr id="65" name="Google Shape;65;p11"/>
          <p:cNvPicPr preferRelativeResize="0"/>
          <p:nvPr/>
        </p:nvPicPr>
        <p:blipFill rotWithShape="1">
          <a:blip r:embed="rId3">
            <a:alphaModFix/>
          </a:blip>
          <a:srcRect b="2152"/>
          <a:stretch/>
        </p:blipFill>
        <p:spPr>
          <a:xfrm>
            <a:off x="1524058" y="1664025"/>
            <a:ext cx="5973645" cy="31032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457200" y="274435"/>
            <a:ext cx="8229600" cy="80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Studied Vulnerabilities</a:t>
            </a:r>
            <a:endParaRPr dirty="0"/>
          </a:p>
        </p:txBody>
      </p:sp>
      <p:sp>
        <p:nvSpPr>
          <p:cNvPr id="71" name="Google Shape;71;p12"/>
          <p:cNvSpPr txBox="1">
            <a:spLocks noGrp="1"/>
          </p:cNvSpPr>
          <p:nvPr>
            <p:ph type="body" idx="1"/>
          </p:nvPr>
        </p:nvSpPr>
        <p:spPr>
          <a:xfrm>
            <a:off x="457200" y="1476319"/>
            <a:ext cx="8229600" cy="312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marR="0" lvl="0" indent="0" algn="l" rtl="0">
              <a:lnSpc>
                <a:spcPct val="100000"/>
              </a:lnSpc>
              <a:spcBef>
                <a:spcPts val="480"/>
              </a:spcBef>
              <a:spcAft>
                <a:spcPts val="0"/>
              </a:spcAft>
              <a:buNone/>
            </a:pPr>
            <a:endParaRPr/>
          </a:p>
        </p:txBody>
      </p:sp>
      <p:sp>
        <p:nvSpPr>
          <p:cNvPr id="72" name="Google Shape;72;p12"/>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pPr marL="0" lvl="0" indent="0" algn="r" rtl="0">
                <a:spcBef>
                  <a:spcPts val="0"/>
                </a:spcBef>
                <a:spcAft>
                  <a:spcPts val="0"/>
                </a:spcAft>
                <a:buClr>
                  <a:srgbClr val="000000"/>
                </a:buClr>
                <a:buFont typeface="Arial"/>
                <a:buNone/>
              </a:pPr>
              <a:t>5</a:t>
            </a:fld>
            <a:endParaRPr/>
          </a:p>
        </p:txBody>
      </p:sp>
      <p:graphicFrame>
        <p:nvGraphicFramePr>
          <p:cNvPr id="73" name="Google Shape;73;p12"/>
          <p:cNvGraphicFramePr/>
          <p:nvPr/>
        </p:nvGraphicFramePr>
        <p:xfrm>
          <a:off x="1053627" y="1063038"/>
          <a:ext cx="7055560" cy="3704224"/>
        </p:xfrm>
        <a:graphic>
          <a:graphicData uri="http://schemas.openxmlformats.org/drawingml/2006/table">
            <a:tbl>
              <a:tblPr>
                <a:noFill/>
                <a:tableStyleId>{9D4719DB-C1EC-418A-9772-4B213F89C58A}</a:tableStyleId>
              </a:tblPr>
              <a:tblGrid>
                <a:gridCol w="1763890"/>
                <a:gridCol w="1763890"/>
                <a:gridCol w="1763890"/>
                <a:gridCol w="1763890"/>
              </a:tblGrid>
              <a:tr h="481886">
                <a:tc>
                  <a:txBody>
                    <a:bodyPr/>
                    <a:lstStyle/>
                    <a:p>
                      <a:pPr marL="0" lvl="0" indent="0" algn="ctr" rtl="0">
                        <a:spcBef>
                          <a:spcPts val="0"/>
                        </a:spcBef>
                        <a:spcAft>
                          <a:spcPts val="0"/>
                        </a:spcAft>
                        <a:buNone/>
                      </a:pPr>
                      <a:r>
                        <a:rPr lang="en" b="1"/>
                        <a:t>Threat Impact</a:t>
                      </a:r>
                      <a:endParaRPr b="1"/>
                    </a:p>
                  </a:txBody>
                  <a:tcPr marL="28575" marR="28575" marT="19050" marB="1905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n" b="1"/>
                        <a:t>CVE ID</a:t>
                      </a:r>
                      <a:endParaRPr b="1"/>
                    </a:p>
                  </a:txBody>
                  <a:tcPr marL="91425" marR="91425" marT="91425" marB="914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n" b="1"/>
                        <a:t>CVSS Score</a:t>
                      </a:r>
                      <a:endParaRPr b="1"/>
                    </a:p>
                  </a:txBody>
                  <a:tcPr marL="91425" marR="91425" marT="91425" marB="914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n" b="1"/>
                        <a:t>Application</a:t>
                      </a:r>
                      <a:endParaRPr b="1"/>
                    </a:p>
                  </a:txBody>
                  <a:tcPr marL="91425" marR="91425" marT="91425" marB="914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r h="230167">
                <a:tc rowSpan="14">
                  <a:txBody>
                    <a:bodyPr/>
                    <a:lstStyle/>
                    <a:p>
                      <a:pPr marL="0" lvl="0" indent="0" algn="ctr" rtl="0">
                        <a:lnSpc>
                          <a:spcPct val="115000"/>
                        </a:lnSpc>
                        <a:spcBef>
                          <a:spcPts val="0"/>
                        </a:spcBef>
                        <a:spcAft>
                          <a:spcPts val="0"/>
                        </a:spcAft>
                        <a:buNone/>
                      </a:pPr>
                      <a:r>
                        <a:rPr lang="en" sz="900" dirty="0"/>
                        <a:t>Return a shell and execute arbitrary code</a:t>
                      </a:r>
                      <a:endParaRPr sz="900" dirty="0"/>
                    </a:p>
                  </a:txBody>
                  <a:tcPr marL="28575" marR="28575" marT="19050" marB="1905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dirty="0"/>
                        <a:t>CVE-2012-1823</a:t>
                      </a:r>
                      <a:endParaRPr sz="900" dirty="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7.5</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PHP</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r h="230167">
                <a:tc vMerge="1">
                  <a:txBody>
                    <a:bodyPr/>
                    <a:lstStyle/>
                    <a:p>
                      <a:endParaRPr lang="en-US"/>
                    </a:p>
                  </a:txBody>
                  <a:tcPr/>
                </a:tc>
                <a:tc>
                  <a:txBody>
                    <a:bodyPr/>
                    <a:lstStyle/>
                    <a:p>
                      <a:pPr marL="0" lvl="0" indent="0" algn="ctr" rtl="0">
                        <a:lnSpc>
                          <a:spcPct val="115000"/>
                        </a:lnSpc>
                        <a:spcBef>
                          <a:spcPts val="0"/>
                        </a:spcBef>
                        <a:spcAft>
                          <a:spcPts val="0"/>
                        </a:spcAft>
                        <a:buNone/>
                      </a:pPr>
                      <a:r>
                        <a:rPr lang="en" sz="900"/>
                        <a:t>CVE-2014-3120</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6.8</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Elasticsearch</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r h="230167">
                <a:tc vMerge="1">
                  <a:txBody>
                    <a:bodyPr/>
                    <a:lstStyle/>
                    <a:p>
                      <a:endParaRPr lang="en-US"/>
                    </a:p>
                  </a:txBody>
                  <a:tcPr/>
                </a:tc>
                <a:tc>
                  <a:txBody>
                    <a:bodyPr/>
                    <a:lstStyle/>
                    <a:p>
                      <a:pPr marL="0" lvl="0" indent="0" algn="ctr" rtl="0">
                        <a:lnSpc>
                          <a:spcPct val="115000"/>
                        </a:lnSpc>
                        <a:spcBef>
                          <a:spcPts val="0"/>
                        </a:spcBef>
                        <a:spcAft>
                          <a:spcPts val="0"/>
                        </a:spcAft>
                        <a:buNone/>
                      </a:pPr>
                      <a:r>
                        <a:rPr lang="en" sz="900"/>
                        <a:t>CVE-2015-1427</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7.5</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Elasticsearch</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r h="230167">
                <a:tc vMerge="1">
                  <a:txBody>
                    <a:bodyPr/>
                    <a:lstStyle/>
                    <a:p>
                      <a:endParaRPr lang="en-US"/>
                    </a:p>
                  </a:txBody>
                  <a:tcPr/>
                </a:tc>
                <a:tc>
                  <a:txBody>
                    <a:bodyPr/>
                    <a:lstStyle/>
                    <a:p>
                      <a:pPr marL="0" lvl="0" indent="0" algn="ctr" rtl="0">
                        <a:lnSpc>
                          <a:spcPct val="115000"/>
                        </a:lnSpc>
                        <a:spcBef>
                          <a:spcPts val="0"/>
                        </a:spcBef>
                        <a:spcAft>
                          <a:spcPts val="0"/>
                        </a:spcAft>
                        <a:buNone/>
                      </a:pPr>
                      <a:r>
                        <a:rPr lang="en" sz="900"/>
                        <a:t>CVE-2015-2208</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7.5</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phpMoAdmin</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r h="230167">
                <a:tc vMerge="1">
                  <a:txBody>
                    <a:bodyPr/>
                    <a:lstStyle/>
                    <a:p>
                      <a:endParaRPr lang="en-US"/>
                    </a:p>
                  </a:txBody>
                  <a:tcPr/>
                </a:tc>
                <a:tc>
                  <a:txBody>
                    <a:bodyPr/>
                    <a:lstStyle/>
                    <a:p>
                      <a:pPr marL="0" lvl="0" indent="0" algn="ctr" rtl="0">
                        <a:lnSpc>
                          <a:spcPct val="115000"/>
                        </a:lnSpc>
                        <a:spcBef>
                          <a:spcPts val="0"/>
                        </a:spcBef>
                        <a:spcAft>
                          <a:spcPts val="0"/>
                        </a:spcAft>
                        <a:buNone/>
                      </a:pPr>
                      <a:r>
                        <a:rPr lang="en" sz="900"/>
                        <a:t>CVE-2015-3306</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10.0</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ProFTPd</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r h="230167">
                <a:tc vMerge="1">
                  <a:txBody>
                    <a:bodyPr/>
                    <a:lstStyle/>
                    <a:p>
                      <a:endParaRPr lang="en-US"/>
                    </a:p>
                  </a:txBody>
                  <a:tcPr/>
                </a:tc>
                <a:tc>
                  <a:txBody>
                    <a:bodyPr/>
                    <a:lstStyle/>
                    <a:p>
                      <a:pPr marL="0" lvl="0" indent="0" algn="ctr" rtl="0">
                        <a:lnSpc>
                          <a:spcPct val="115000"/>
                        </a:lnSpc>
                        <a:spcBef>
                          <a:spcPts val="0"/>
                        </a:spcBef>
                        <a:spcAft>
                          <a:spcPts val="0"/>
                        </a:spcAft>
                        <a:buNone/>
                      </a:pPr>
                      <a:r>
                        <a:rPr lang="en" sz="900"/>
                        <a:t>CVE-2015-8103</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7.5</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JBoss</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r h="230167">
                <a:tc vMerge="1">
                  <a:txBody>
                    <a:bodyPr/>
                    <a:lstStyle/>
                    <a:p>
                      <a:endParaRPr lang="en-US"/>
                    </a:p>
                  </a:txBody>
                  <a:tcPr/>
                </a:tc>
                <a:tc>
                  <a:txBody>
                    <a:bodyPr/>
                    <a:lstStyle/>
                    <a:p>
                      <a:pPr marL="0" lvl="0" indent="0" algn="ctr" rtl="0">
                        <a:lnSpc>
                          <a:spcPct val="115000"/>
                        </a:lnSpc>
                        <a:spcBef>
                          <a:spcPts val="0"/>
                        </a:spcBef>
                        <a:spcAft>
                          <a:spcPts val="0"/>
                        </a:spcAft>
                        <a:buNone/>
                      </a:pPr>
                      <a:r>
                        <a:rPr lang="en" sz="900"/>
                        <a:t>CVE-2016-10033</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7.5</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PhpMailer</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r h="230167">
                <a:tc vMerge="1">
                  <a:txBody>
                    <a:bodyPr/>
                    <a:lstStyle/>
                    <a:p>
                      <a:endParaRPr lang="en-US"/>
                    </a:p>
                  </a:txBody>
                  <a:tcPr/>
                </a:tc>
                <a:tc>
                  <a:txBody>
                    <a:bodyPr/>
                    <a:lstStyle/>
                    <a:p>
                      <a:pPr marL="0" lvl="0" indent="0" algn="ctr" rtl="0">
                        <a:lnSpc>
                          <a:spcPct val="115000"/>
                        </a:lnSpc>
                        <a:spcBef>
                          <a:spcPts val="0"/>
                        </a:spcBef>
                        <a:spcAft>
                          <a:spcPts val="0"/>
                        </a:spcAft>
                        <a:buNone/>
                      </a:pPr>
                      <a:r>
                        <a:rPr lang="en" sz="900"/>
                        <a:t>CVE-2016-3088</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7.5</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Apache ActiveMQ</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r h="230167">
                <a:tc vMerge="1">
                  <a:txBody>
                    <a:bodyPr/>
                    <a:lstStyle/>
                    <a:p>
                      <a:endParaRPr lang="en-US"/>
                    </a:p>
                  </a:txBody>
                  <a:tcPr/>
                </a:tc>
                <a:tc>
                  <a:txBody>
                    <a:bodyPr/>
                    <a:lstStyle/>
                    <a:p>
                      <a:pPr marL="0" lvl="0" indent="0" algn="ctr" rtl="0">
                        <a:lnSpc>
                          <a:spcPct val="115000"/>
                        </a:lnSpc>
                        <a:spcBef>
                          <a:spcPts val="0"/>
                        </a:spcBef>
                        <a:spcAft>
                          <a:spcPts val="0"/>
                        </a:spcAft>
                        <a:buNone/>
                      </a:pPr>
                      <a:r>
                        <a:rPr lang="en" sz="900"/>
                        <a:t>CVE-2016-9920</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6.0</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Roundcube</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r h="230167">
                <a:tc vMerge="1">
                  <a:txBody>
                    <a:bodyPr/>
                    <a:lstStyle/>
                    <a:p>
                      <a:endParaRPr lang="en-US"/>
                    </a:p>
                  </a:txBody>
                  <a:tcPr/>
                </a:tc>
                <a:tc>
                  <a:txBody>
                    <a:bodyPr/>
                    <a:lstStyle/>
                    <a:p>
                      <a:pPr marL="0" lvl="0" indent="0" algn="ctr" rtl="0">
                        <a:lnSpc>
                          <a:spcPct val="115000"/>
                        </a:lnSpc>
                        <a:spcBef>
                          <a:spcPts val="0"/>
                        </a:spcBef>
                        <a:spcAft>
                          <a:spcPts val="0"/>
                        </a:spcAft>
                        <a:buNone/>
                      </a:pPr>
                      <a:r>
                        <a:rPr lang="en" sz="900"/>
                        <a:t>CVE-2017-11610</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9.0</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Supervisor</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r h="230167">
                <a:tc vMerge="1">
                  <a:txBody>
                    <a:bodyPr/>
                    <a:lstStyle/>
                    <a:p>
                      <a:endParaRPr lang="en-US"/>
                    </a:p>
                  </a:txBody>
                  <a:tcPr/>
                </a:tc>
                <a:tc>
                  <a:txBody>
                    <a:bodyPr/>
                    <a:lstStyle/>
                    <a:p>
                      <a:pPr marL="0" lvl="0" indent="0" algn="ctr" rtl="0">
                        <a:lnSpc>
                          <a:spcPct val="115000"/>
                        </a:lnSpc>
                        <a:spcBef>
                          <a:spcPts val="0"/>
                        </a:spcBef>
                        <a:spcAft>
                          <a:spcPts val="0"/>
                        </a:spcAft>
                        <a:buNone/>
                      </a:pPr>
                      <a:r>
                        <a:rPr lang="en" sz="900"/>
                        <a:t>CVE-2017-12149</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7.5</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JBoss</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r h="230167">
                <a:tc vMerge="1">
                  <a:txBody>
                    <a:bodyPr/>
                    <a:lstStyle/>
                    <a:p>
                      <a:endParaRPr lang="en-US"/>
                    </a:p>
                  </a:txBody>
                  <a:tcPr/>
                </a:tc>
                <a:tc>
                  <a:txBody>
                    <a:bodyPr/>
                    <a:lstStyle/>
                    <a:p>
                      <a:pPr marL="0" lvl="0" indent="0" algn="ctr" rtl="0">
                        <a:lnSpc>
                          <a:spcPct val="115000"/>
                        </a:lnSpc>
                        <a:spcBef>
                          <a:spcPts val="0"/>
                        </a:spcBef>
                        <a:spcAft>
                          <a:spcPts val="0"/>
                        </a:spcAft>
                        <a:buNone/>
                      </a:pPr>
                      <a:r>
                        <a:rPr lang="en" sz="900"/>
                        <a:t>CVE-2017-12615</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6.8</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Apache Tomcat</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r h="230167">
                <a:tc vMerge="1">
                  <a:txBody>
                    <a:bodyPr/>
                    <a:lstStyle/>
                    <a:p>
                      <a:endParaRPr lang="en-US"/>
                    </a:p>
                  </a:txBody>
                  <a:tcPr/>
                </a:tc>
                <a:tc>
                  <a:txBody>
                    <a:bodyPr/>
                    <a:lstStyle/>
                    <a:p>
                      <a:pPr marL="0" lvl="0" indent="0" algn="ctr" rtl="0">
                        <a:lnSpc>
                          <a:spcPct val="115000"/>
                        </a:lnSpc>
                        <a:spcBef>
                          <a:spcPts val="0"/>
                        </a:spcBef>
                        <a:spcAft>
                          <a:spcPts val="0"/>
                        </a:spcAft>
                        <a:buNone/>
                      </a:pPr>
                      <a:r>
                        <a:rPr lang="en" sz="900"/>
                        <a:t>CVE-2017-7494</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10.0</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Samba</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r h="230167">
                <a:tc vMerge="1">
                  <a:txBody>
                    <a:bodyPr/>
                    <a:lstStyle/>
                    <a:p>
                      <a:endParaRPr lang="en-US"/>
                    </a:p>
                  </a:txBody>
                  <a:tcPr/>
                </a:tc>
                <a:tc>
                  <a:txBody>
                    <a:bodyPr/>
                    <a:lstStyle/>
                    <a:p>
                      <a:pPr marL="0" lvl="0" indent="0" algn="ctr" rtl="0">
                        <a:lnSpc>
                          <a:spcPct val="115000"/>
                        </a:lnSpc>
                        <a:spcBef>
                          <a:spcPts val="0"/>
                        </a:spcBef>
                        <a:spcAft>
                          <a:spcPts val="0"/>
                        </a:spcAft>
                        <a:buNone/>
                      </a:pPr>
                      <a:r>
                        <a:rPr lang="en" sz="900"/>
                        <a:t>CVE-2017-8291</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6.8</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dirty="0"/>
                        <a:t>Ghostscript</a:t>
                      </a:r>
                      <a:endParaRPr sz="900" dirty="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7"/>
        <p:cNvGrpSpPr/>
        <p:nvPr/>
      </p:nvGrpSpPr>
      <p:grpSpPr>
        <a:xfrm>
          <a:off x="0" y="0"/>
          <a:ext cx="0" cy="0"/>
          <a:chOff x="0" y="0"/>
          <a:chExt cx="0" cy="0"/>
        </a:xfrm>
      </p:grpSpPr>
      <p:sp>
        <p:nvSpPr>
          <p:cNvPr id="78" name="Google Shape;78;p13"/>
          <p:cNvSpPr txBox="1">
            <a:spLocks noGrp="1"/>
          </p:cNvSpPr>
          <p:nvPr>
            <p:ph type="title"/>
          </p:nvPr>
        </p:nvSpPr>
        <p:spPr>
          <a:xfrm>
            <a:off x="457200" y="274435"/>
            <a:ext cx="8229600" cy="80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Studied Vulnerabilities</a:t>
            </a:r>
            <a:endParaRPr dirty="0"/>
          </a:p>
        </p:txBody>
      </p:sp>
      <p:sp>
        <p:nvSpPr>
          <p:cNvPr id="79" name="Google Shape;79;p13"/>
          <p:cNvSpPr txBox="1">
            <a:spLocks noGrp="1"/>
          </p:cNvSpPr>
          <p:nvPr>
            <p:ph type="body" idx="1"/>
          </p:nvPr>
        </p:nvSpPr>
        <p:spPr>
          <a:xfrm>
            <a:off x="457200" y="1476319"/>
            <a:ext cx="8229600" cy="312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marR="0" lvl="0" indent="0" algn="l" rtl="0">
              <a:lnSpc>
                <a:spcPct val="100000"/>
              </a:lnSpc>
              <a:spcBef>
                <a:spcPts val="480"/>
              </a:spcBef>
              <a:spcAft>
                <a:spcPts val="0"/>
              </a:spcAft>
              <a:buNone/>
            </a:pPr>
            <a:endParaRPr/>
          </a:p>
        </p:txBody>
      </p:sp>
      <p:sp>
        <p:nvSpPr>
          <p:cNvPr id="80" name="Google Shape;80;p13"/>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pPr marL="0" lvl="0" indent="0" algn="r" rtl="0">
                <a:spcBef>
                  <a:spcPts val="0"/>
                </a:spcBef>
                <a:spcAft>
                  <a:spcPts val="0"/>
                </a:spcAft>
                <a:buClr>
                  <a:srgbClr val="000000"/>
                </a:buClr>
                <a:buFont typeface="Arial"/>
                <a:buNone/>
              </a:pPr>
              <a:t>6</a:t>
            </a:fld>
            <a:endParaRPr/>
          </a:p>
        </p:txBody>
      </p:sp>
      <p:graphicFrame>
        <p:nvGraphicFramePr>
          <p:cNvPr id="81" name="Google Shape;81;p13"/>
          <p:cNvGraphicFramePr/>
          <p:nvPr/>
        </p:nvGraphicFramePr>
        <p:xfrm>
          <a:off x="1345258" y="1075738"/>
          <a:ext cx="6745112" cy="3836101"/>
        </p:xfrm>
        <a:graphic>
          <a:graphicData uri="http://schemas.openxmlformats.org/drawingml/2006/table">
            <a:tbl>
              <a:tblPr>
                <a:noFill/>
                <a:tableStyleId>{9D4719DB-C1EC-418A-9772-4B213F89C58A}</a:tableStyleId>
              </a:tblPr>
              <a:tblGrid>
                <a:gridCol w="1686278"/>
                <a:gridCol w="1686278"/>
                <a:gridCol w="1686278"/>
                <a:gridCol w="1686278"/>
              </a:tblGrid>
              <a:tr h="429826">
                <a:tc>
                  <a:txBody>
                    <a:bodyPr/>
                    <a:lstStyle/>
                    <a:p>
                      <a:pPr marL="0" lvl="0" indent="0" algn="ctr" rtl="0">
                        <a:spcBef>
                          <a:spcPts val="0"/>
                        </a:spcBef>
                        <a:spcAft>
                          <a:spcPts val="0"/>
                        </a:spcAft>
                        <a:buNone/>
                      </a:pPr>
                      <a:r>
                        <a:rPr lang="en" b="1" dirty="0"/>
                        <a:t>Threat Impact</a:t>
                      </a:r>
                      <a:endParaRPr b="1" dirty="0"/>
                    </a:p>
                  </a:txBody>
                  <a:tcPr marL="28575" marR="28575" marT="19050" marB="1905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n" b="1"/>
                        <a:t>CVE ID</a:t>
                      </a:r>
                      <a:endParaRPr b="1"/>
                    </a:p>
                  </a:txBody>
                  <a:tcPr marL="91425" marR="91425" marT="91425" marB="914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n" b="1"/>
                        <a:t>CVSS Score</a:t>
                      </a:r>
                      <a:endParaRPr b="1"/>
                    </a:p>
                  </a:txBody>
                  <a:tcPr marL="91425" marR="91425" marT="91425" marB="914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n" b="1"/>
                        <a:t>Application</a:t>
                      </a:r>
                      <a:endParaRPr b="1"/>
                    </a:p>
                  </a:txBody>
                  <a:tcPr marL="91425" marR="91425" marT="91425" marB="914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r h="227085">
                <a:tc rowSpan="5">
                  <a:txBody>
                    <a:bodyPr/>
                    <a:lstStyle/>
                    <a:p>
                      <a:pPr marL="0" lvl="0" indent="0" algn="ctr" rtl="0">
                        <a:lnSpc>
                          <a:spcPct val="115000"/>
                        </a:lnSpc>
                        <a:spcBef>
                          <a:spcPts val="0"/>
                        </a:spcBef>
                        <a:spcAft>
                          <a:spcPts val="0"/>
                        </a:spcAft>
                        <a:buNone/>
                      </a:pPr>
                      <a:r>
                        <a:rPr lang="en" sz="900"/>
                        <a:t>Execute arbitrary code</a:t>
                      </a:r>
                      <a:endParaRPr sz="900"/>
                    </a:p>
                  </a:txBody>
                  <a:tcPr marL="28575" marR="28575" marT="19050" marB="1905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CVE-2014-6271</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10.0</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Bash</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r h="227085">
                <a:tc vMerge="1">
                  <a:txBody>
                    <a:bodyPr/>
                    <a:lstStyle/>
                    <a:p>
                      <a:endParaRPr lang="en-US"/>
                    </a:p>
                  </a:txBody>
                  <a:tcPr/>
                </a:tc>
                <a:tc>
                  <a:txBody>
                    <a:bodyPr/>
                    <a:lstStyle/>
                    <a:p>
                      <a:pPr marL="0" lvl="0" indent="0" algn="ctr" rtl="0">
                        <a:lnSpc>
                          <a:spcPct val="115000"/>
                        </a:lnSpc>
                        <a:spcBef>
                          <a:spcPts val="0"/>
                        </a:spcBef>
                        <a:spcAft>
                          <a:spcPts val="0"/>
                        </a:spcAft>
                        <a:buNone/>
                      </a:pPr>
                      <a:r>
                        <a:rPr lang="en" sz="900"/>
                        <a:t>CVE-2015-8562</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7.5</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Joomla</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r h="227085">
                <a:tc vMerge="1">
                  <a:txBody>
                    <a:bodyPr/>
                    <a:lstStyle/>
                    <a:p>
                      <a:endParaRPr lang="en-US"/>
                    </a:p>
                  </a:txBody>
                  <a:tcPr/>
                </a:tc>
                <a:tc>
                  <a:txBody>
                    <a:bodyPr/>
                    <a:lstStyle/>
                    <a:p>
                      <a:pPr marL="0" lvl="0" indent="0" algn="ctr" rtl="0">
                        <a:lnSpc>
                          <a:spcPct val="115000"/>
                        </a:lnSpc>
                        <a:spcBef>
                          <a:spcPts val="0"/>
                        </a:spcBef>
                        <a:spcAft>
                          <a:spcPts val="0"/>
                        </a:spcAft>
                        <a:buNone/>
                      </a:pPr>
                      <a:r>
                        <a:rPr lang="en" sz="900"/>
                        <a:t>CVE-2016-3714</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10.0</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ImageMagick</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r h="227085">
                <a:tc vMerge="1">
                  <a:txBody>
                    <a:bodyPr/>
                    <a:lstStyle/>
                    <a:p>
                      <a:endParaRPr lang="en-US"/>
                    </a:p>
                  </a:txBody>
                  <a:tcPr/>
                </a:tc>
                <a:tc>
                  <a:txBody>
                    <a:bodyPr/>
                    <a:lstStyle/>
                    <a:p>
                      <a:pPr marL="0" lvl="0" indent="0" algn="ctr" rtl="0">
                        <a:lnSpc>
                          <a:spcPct val="115000"/>
                        </a:lnSpc>
                        <a:spcBef>
                          <a:spcPts val="0"/>
                        </a:spcBef>
                        <a:spcAft>
                          <a:spcPts val="0"/>
                        </a:spcAft>
                        <a:buNone/>
                      </a:pPr>
                      <a:r>
                        <a:rPr lang="en" sz="900"/>
                        <a:t>CVE-2017-12794</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4.3</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Django</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r h="227085">
                <a:tc vMerge="1">
                  <a:txBody>
                    <a:bodyPr/>
                    <a:lstStyle/>
                    <a:p>
                      <a:endParaRPr lang="en-US"/>
                    </a:p>
                  </a:txBody>
                  <a:tcPr/>
                </a:tc>
                <a:tc>
                  <a:txBody>
                    <a:bodyPr/>
                    <a:lstStyle/>
                    <a:p>
                      <a:pPr marL="0" lvl="0" indent="0" algn="ctr" rtl="0">
                        <a:lnSpc>
                          <a:spcPct val="115000"/>
                        </a:lnSpc>
                        <a:spcBef>
                          <a:spcPts val="0"/>
                        </a:spcBef>
                        <a:spcAft>
                          <a:spcPts val="0"/>
                        </a:spcAft>
                        <a:buNone/>
                      </a:pPr>
                      <a:r>
                        <a:rPr lang="en" sz="900"/>
                        <a:t>CVE-2017-5638</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10.0</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Struts</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r h="227085">
                <a:tc rowSpan="5">
                  <a:txBody>
                    <a:bodyPr/>
                    <a:lstStyle/>
                    <a:p>
                      <a:pPr marL="0" lvl="0" indent="0" algn="ctr" rtl="0">
                        <a:lnSpc>
                          <a:spcPct val="115000"/>
                        </a:lnSpc>
                        <a:spcBef>
                          <a:spcPts val="0"/>
                        </a:spcBef>
                        <a:spcAft>
                          <a:spcPts val="0"/>
                        </a:spcAft>
                        <a:buNone/>
                      </a:pPr>
                      <a:r>
                        <a:rPr lang="en" sz="900" dirty="0"/>
                        <a:t>Disclose credential information</a:t>
                      </a:r>
                      <a:endParaRPr sz="900" dirty="0"/>
                    </a:p>
                  </a:txBody>
                  <a:tcPr marL="28575" marR="28575" marT="19050" marB="1905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CVE-2014-0160</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5.0</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OpenSSL</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r h="227085">
                <a:tc vMerge="1">
                  <a:txBody>
                    <a:bodyPr/>
                    <a:lstStyle/>
                    <a:p>
                      <a:endParaRPr lang="en-US"/>
                    </a:p>
                  </a:txBody>
                  <a:tcPr/>
                </a:tc>
                <a:tc>
                  <a:txBody>
                    <a:bodyPr/>
                    <a:lstStyle/>
                    <a:p>
                      <a:pPr marL="0" lvl="0" indent="0" algn="ctr" rtl="0">
                        <a:lnSpc>
                          <a:spcPct val="115000"/>
                        </a:lnSpc>
                        <a:spcBef>
                          <a:spcPts val="0"/>
                        </a:spcBef>
                        <a:spcAft>
                          <a:spcPts val="0"/>
                        </a:spcAft>
                        <a:buNone/>
                      </a:pPr>
                      <a:r>
                        <a:rPr lang="en" sz="900"/>
                        <a:t>CVE-2015-5531</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5.0</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Elasticsearch</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r h="227085">
                <a:tc vMerge="1">
                  <a:txBody>
                    <a:bodyPr/>
                    <a:lstStyle/>
                    <a:p>
                      <a:endParaRPr lang="en-US"/>
                    </a:p>
                  </a:txBody>
                  <a:tcPr/>
                </a:tc>
                <a:tc>
                  <a:txBody>
                    <a:bodyPr/>
                    <a:lstStyle/>
                    <a:p>
                      <a:pPr marL="0" lvl="0" indent="0" algn="ctr" rtl="0">
                        <a:lnSpc>
                          <a:spcPct val="115000"/>
                        </a:lnSpc>
                        <a:spcBef>
                          <a:spcPts val="0"/>
                        </a:spcBef>
                        <a:spcAft>
                          <a:spcPts val="0"/>
                        </a:spcAft>
                        <a:buNone/>
                      </a:pPr>
                      <a:r>
                        <a:rPr lang="en" sz="900"/>
                        <a:t>CVE-2017-7529</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5.0</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Nginx</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r h="227085">
                <a:tc vMerge="1">
                  <a:txBody>
                    <a:bodyPr/>
                    <a:lstStyle/>
                    <a:p>
                      <a:endParaRPr lang="en-US"/>
                    </a:p>
                  </a:txBody>
                  <a:tcPr/>
                </a:tc>
                <a:tc>
                  <a:txBody>
                    <a:bodyPr/>
                    <a:lstStyle/>
                    <a:p>
                      <a:pPr marL="0" lvl="0" indent="0" algn="ctr" rtl="0">
                        <a:lnSpc>
                          <a:spcPct val="115000"/>
                        </a:lnSpc>
                        <a:spcBef>
                          <a:spcPts val="0"/>
                        </a:spcBef>
                        <a:spcAft>
                          <a:spcPts val="0"/>
                        </a:spcAft>
                        <a:buNone/>
                      </a:pPr>
                      <a:r>
                        <a:rPr lang="en" sz="900"/>
                        <a:t>CVE-2017-8917</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7.5</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Joomla</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r h="227085">
                <a:tc vMerge="1">
                  <a:txBody>
                    <a:bodyPr/>
                    <a:lstStyle/>
                    <a:p>
                      <a:endParaRPr lang="en-US"/>
                    </a:p>
                  </a:txBody>
                  <a:tcPr/>
                </a:tc>
                <a:tc>
                  <a:txBody>
                    <a:bodyPr/>
                    <a:lstStyle/>
                    <a:p>
                      <a:pPr marL="0" lvl="0" indent="0" algn="ctr" rtl="0">
                        <a:lnSpc>
                          <a:spcPct val="115000"/>
                        </a:lnSpc>
                        <a:spcBef>
                          <a:spcPts val="0"/>
                        </a:spcBef>
                        <a:spcAft>
                          <a:spcPts val="0"/>
                        </a:spcAft>
                        <a:buNone/>
                      </a:pPr>
                      <a:r>
                        <a:rPr lang="en" sz="900"/>
                        <a:t>CVE-2018-15473</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5.0</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OpenSSH</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r h="227085">
                <a:tc rowSpan="2">
                  <a:txBody>
                    <a:bodyPr/>
                    <a:lstStyle/>
                    <a:p>
                      <a:pPr marL="0" lvl="0" indent="0" algn="ctr" rtl="0">
                        <a:lnSpc>
                          <a:spcPct val="115000"/>
                        </a:lnSpc>
                        <a:spcBef>
                          <a:spcPts val="0"/>
                        </a:spcBef>
                        <a:spcAft>
                          <a:spcPts val="0"/>
                        </a:spcAft>
                        <a:buNone/>
                      </a:pPr>
                      <a:r>
                        <a:rPr lang="en" sz="900"/>
                        <a:t>Consume excessive CPU</a:t>
                      </a:r>
                      <a:endParaRPr sz="900"/>
                    </a:p>
                  </a:txBody>
                  <a:tcPr marL="28575" marR="28575" marT="19050" marB="1905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CVE-2014-0050</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7.5</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Apache Tomcat</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r h="227085">
                <a:tc vMerge="1">
                  <a:txBody>
                    <a:bodyPr/>
                    <a:lstStyle/>
                    <a:p>
                      <a:endParaRPr lang="en-US"/>
                    </a:p>
                  </a:txBody>
                  <a:tcPr/>
                </a:tc>
                <a:tc>
                  <a:txBody>
                    <a:bodyPr/>
                    <a:lstStyle/>
                    <a:p>
                      <a:pPr marL="0" lvl="0" indent="0" algn="ctr" rtl="0">
                        <a:lnSpc>
                          <a:spcPct val="115000"/>
                        </a:lnSpc>
                        <a:spcBef>
                          <a:spcPts val="0"/>
                        </a:spcBef>
                        <a:spcAft>
                          <a:spcPts val="0"/>
                        </a:spcAft>
                        <a:buNone/>
                      </a:pPr>
                      <a:r>
                        <a:rPr lang="en" sz="900"/>
                        <a:t>CVE-2016-6515</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7.8</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OpenSSH</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r h="227085">
                <a:tc rowSpan="2">
                  <a:txBody>
                    <a:bodyPr/>
                    <a:lstStyle/>
                    <a:p>
                      <a:pPr marL="0" lvl="0" indent="0" algn="ctr" rtl="0">
                        <a:lnSpc>
                          <a:spcPct val="115000"/>
                        </a:lnSpc>
                        <a:spcBef>
                          <a:spcPts val="0"/>
                        </a:spcBef>
                        <a:spcAft>
                          <a:spcPts val="0"/>
                        </a:spcAft>
                        <a:buNone/>
                      </a:pPr>
                      <a:r>
                        <a:rPr lang="en" sz="900"/>
                        <a:t>Crash the application</a:t>
                      </a:r>
                      <a:endParaRPr sz="900"/>
                    </a:p>
                  </a:txBody>
                  <a:tcPr marL="28575" marR="28575" marT="19050" marB="1905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CVE-2015-5477</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7.8</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BIND</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r h="227085">
                <a:tc vMerge="1">
                  <a:txBody>
                    <a:bodyPr/>
                    <a:lstStyle/>
                    <a:p>
                      <a:endParaRPr lang="en-US"/>
                    </a:p>
                  </a:txBody>
                  <a:tcPr/>
                </a:tc>
                <a:tc>
                  <a:txBody>
                    <a:bodyPr/>
                    <a:lstStyle/>
                    <a:p>
                      <a:pPr marL="0" lvl="0" indent="0" algn="ctr" rtl="0">
                        <a:lnSpc>
                          <a:spcPct val="115000"/>
                        </a:lnSpc>
                        <a:spcBef>
                          <a:spcPts val="0"/>
                        </a:spcBef>
                        <a:spcAft>
                          <a:spcPts val="0"/>
                        </a:spcAft>
                        <a:buNone/>
                      </a:pPr>
                      <a:r>
                        <a:rPr lang="en" sz="900"/>
                        <a:t>CVE-2016-7434</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5.0</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NTP</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r h="227085">
                <a:tc>
                  <a:txBody>
                    <a:bodyPr/>
                    <a:lstStyle/>
                    <a:p>
                      <a:pPr marL="0" lvl="0" indent="0" algn="ctr" rtl="0">
                        <a:lnSpc>
                          <a:spcPct val="115000"/>
                        </a:lnSpc>
                        <a:spcBef>
                          <a:spcPts val="0"/>
                        </a:spcBef>
                        <a:spcAft>
                          <a:spcPts val="0"/>
                        </a:spcAft>
                        <a:buNone/>
                      </a:pPr>
                      <a:r>
                        <a:rPr lang="en" sz="900"/>
                        <a:t>Escalate privilege level</a:t>
                      </a:r>
                      <a:endParaRPr sz="900"/>
                    </a:p>
                  </a:txBody>
                  <a:tcPr marL="28575" marR="28575" marT="19050" marB="1905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CVE-2017-12635</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10.0</a:t>
                      </a:r>
                      <a:endParaRPr sz="90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dirty="0"/>
                        <a:t>Couchdb</a:t>
                      </a:r>
                      <a:endParaRPr sz="900" dirty="0"/>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457200" y="274435"/>
            <a:ext cx="8229600" cy="80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Static </a:t>
            </a:r>
            <a:r>
              <a:rPr lang="en-US" dirty="0" smtClean="0"/>
              <a:t>Vulnerability </a:t>
            </a:r>
            <a:r>
              <a:rPr lang="en" dirty="0" smtClean="0"/>
              <a:t>Detection</a:t>
            </a:r>
            <a:endParaRPr dirty="0"/>
          </a:p>
        </p:txBody>
      </p:sp>
      <p:sp>
        <p:nvSpPr>
          <p:cNvPr id="94" name="Google Shape;94;p15"/>
          <p:cNvSpPr txBox="1">
            <a:spLocks noGrp="1"/>
          </p:cNvSpPr>
          <p:nvPr>
            <p:ph type="body" idx="1"/>
          </p:nvPr>
        </p:nvSpPr>
        <p:spPr>
          <a:xfrm>
            <a:off x="457200" y="1075735"/>
            <a:ext cx="8229600" cy="3008400"/>
          </a:xfrm>
          <a:prstGeom prst="rect">
            <a:avLst/>
          </a:prstGeom>
        </p:spPr>
        <p:txBody>
          <a:bodyPr spcFirstLastPara="1" wrap="square" lIns="91425" tIns="91425" rIns="91425" bIns="91425" anchor="t" anchorCtr="0">
            <a:noAutofit/>
          </a:bodyPr>
          <a:lstStyle/>
          <a:p>
            <a:pPr lvl="0">
              <a:buNone/>
            </a:pPr>
            <a:r>
              <a:rPr lang="en-US" dirty="0" smtClean="0"/>
              <a:t>Container image scanning</a:t>
            </a:r>
          </a:p>
          <a:p>
            <a:pPr marL="457200" lvl="0" indent="-381000" algn="l" rtl="0">
              <a:spcBef>
                <a:spcPts val="480"/>
              </a:spcBef>
              <a:spcAft>
                <a:spcPts val="0"/>
              </a:spcAft>
              <a:buSzPts val="2400"/>
              <a:buChar char="•"/>
            </a:pPr>
            <a:r>
              <a:rPr lang="en" dirty="0" smtClean="0"/>
              <a:t>Container </a:t>
            </a:r>
            <a:r>
              <a:rPr lang="en" dirty="0"/>
              <a:t>image scanning</a:t>
            </a:r>
            <a:endParaRPr dirty="0"/>
          </a:p>
          <a:p>
            <a:pPr marL="457200" lvl="0" indent="-381000" algn="l" rtl="0">
              <a:spcBef>
                <a:spcPts val="0"/>
              </a:spcBef>
              <a:spcAft>
                <a:spcPts val="0"/>
              </a:spcAft>
              <a:buSzPts val="2400"/>
              <a:buChar char="•"/>
            </a:pPr>
            <a:r>
              <a:rPr lang="en" dirty="0"/>
              <a:t>Depends on</a:t>
            </a:r>
            <a:endParaRPr dirty="0"/>
          </a:p>
          <a:p>
            <a:pPr marL="914400" lvl="1" indent="-381000" algn="l" rtl="0">
              <a:spcBef>
                <a:spcPts val="0"/>
              </a:spcBef>
              <a:spcAft>
                <a:spcPts val="0"/>
              </a:spcAft>
              <a:buSzPts val="2400"/>
              <a:buChar char="–"/>
            </a:pPr>
            <a:r>
              <a:rPr lang="en" dirty="0"/>
              <a:t>Packages and versions</a:t>
            </a:r>
            <a:endParaRPr dirty="0"/>
          </a:p>
          <a:p>
            <a:pPr marL="914400" lvl="1" indent="-381000" algn="l" rtl="0">
              <a:spcBef>
                <a:spcPts val="0"/>
              </a:spcBef>
              <a:spcAft>
                <a:spcPts val="0"/>
              </a:spcAft>
              <a:buSzPts val="2400"/>
              <a:buChar char="–"/>
            </a:pPr>
            <a:r>
              <a:rPr lang="en" dirty="0"/>
              <a:t>Vulnerability records</a:t>
            </a:r>
            <a:endParaRPr dirty="0"/>
          </a:p>
          <a:p>
            <a:pPr marL="914400" lvl="0" indent="0" algn="l" rtl="0">
              <a:spcBef>
                <a:spcPts val="0"/>
              </a:spcBef>
              <a:spcAft>
                <a:spcPts val="0"/>
              </a:spcAft>
              <a:buNone/>
            </a:pPr>
            <a:endParaRPr dirty="0" smtClean="0"/>
          </a:p>
          <a:p>
            <a:pPr marL="457200" lvl="0" indent="-381000" algn="l" rtl="0">
              <a:spcBef>
                <a:spcPts val="0"/>
              </a:spcBef>
              <a:spcAft>
                <a:spcPts val="0"/>
              </a:spcAft>
              <a:buSzPts val="2400"/>
              <a:buNone/>
            </a:pPr>
            <a:r>
              <a:rPr lang="en-US" dirty="0" smtClean="0"/>
              <a:t>Limitations</a:t>
            </a:r>
            <a:endParaRPr dirty="0" smtClean="0"/>
          </a:p>
          <a:p>
            <a:pPr>
              <a:spcBef>
                <a:spcPts val="0"/>
              </a:spcBef>
            </a:pPr>
            <a:r>
              <a:rPr lang="en" dirty="0"/>
              <a:t>High false positive rate</a:t>
            </a:r>
            <a:endParaRPr dirty="0"/>
          </a:p>
          <a:p>
            <a:pPr>
              <a:spcBef>
                <a:spcPts val="0"/>
              </a:spcBef>
            </a:pPr>
            <a:r>
              <a:rPr lang="en" dirty="0"/>
              <a:t>Low detection rate</a:t>
            </a:r>
            <a:endParaRPr dirty="0"/>
          </a:p>
        </p:txBody>
      </p:sp>
      <p:pic>
        <p:nvPicPr>
          <p:cNvPr id="95" name="Google Shape;95;p15"/>
          <p:cNvPicPr preferRelativeResize="0"/>
          <p:nvPr/>
        </p:nvPicPr>
        <p:blipFill>
          <a:blip r:embed="rId3">
            <a:alphaModFix/>
          </a:blip>
          <a:stretch>
            <a:fillRect/>
          </a:stretch>
        </p:blipFill>
        <p:spPr>
          <a:xfrm>
            <a:off x="5974525" y="3910075"/>
            <a:ext cx="2354125" cy="749725"/>
          </a:xfrm>
          <a:prstGeom prst="rect">
            <a:avLst/>
          </a:prstGeom>
          <a:noFill/>
          <a:ln>
            <a:noFill/>
          </a:ln>
        </p:spPr>
      </p:pic>
      <p:sp>
        <p:nvSpPr>
          <p:cNvPr id="96" name="Google Shape;96;p15"/>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pPr marL="0" lvl="0" indent="0" algn="r" rtl="0">
                <a:spcBef>
                  <a:spcPts val="0"/>
                </a:spcBef>
                <a:spcAft>
                  <a:spcPts val="0"/>
                </a:spcAft>
                <a:buClr>
                  <a:srgbClr val="000000"/>
                </a:buClr>
                <a:buFont typeface="Arial"/>
                <a:buNone/>
              </a:pP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457200" y="675085"/>
            <a:ext cx="8229600" cy="80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Dynamic </a:t>
            </a:r>
            <a:r>
              <a:rPr lang="en" dirty="0" smtClean="0"/>
              <a:t>Detection </a:t>
            </a:r>
            <a:r>
              <a:rPr lang="en" dirty="0"/>
              <a:t>Challenges</a:t>
            </a:r>
            <a:endParaRPr dirty="0"/>
          </a:p>
        </p:txBody>
      </p:sp>
      <p:sp>
        <p:nvSpPr>
          <p:cNvPr id="102" name="Google Shape;102;p16"/>
          <p:cNvSpPr txBox="1">
            <a:spLocks noGrp="1"/>
          </p:cNvSpPr>
          <p:nvPr>
            <p:ph type="body" idx="1"/>
          </p:nvPr>
        </p:nvSpPr>
        <p:spPr>
          <a:xfrm>
            <a:off x="457200" y="1568531"/>
            <a:ext cx="8229600" cy="2797500"/>
          </a:xfrm>
          <a:prstGeom prst="rect">
            <a:avLst/>
          </a:prstGeom>
        </p:spPr>
        <p:txBody>
          <a:bodyPr spcFirstLastPara="1" wrap="square" lIns="91425" tIns="91425" rIns="91425" bIns="91425" anchor="t" anchorCtr="0">
            <a:noAutofit/>
          </a:bodyPr>
          <a:lstStyle/>
          <a:p>
            <a:r>
              <a:rPr lang="en" dirty="0"/>
              <a:t>Containers are often short-lived</a:t>
            </a:r>
            <a:br>
              <a:rPr lang="en" dirty="0"/>
            </a:br>
            <a:endParaRPr dirty="0"/>
          </a:p>
          <a:p>
            <a:r>
              <a:rPr lang="en" dirty="0"/>
              <a:t>Containers </a:t>
            </a:r>
            <a:r>
              <a:rPr lang="en-US" dirty="0" smtClean="0"/>
              <a:t>typically operate under dynamic computing environments and workloads</a:t>
            </a:r>
            <a:r>
              <a:rPr lang="en" dirty="0"/>
              <a:t/>
            </a:r>
            <a:br>
              <a:rPr lang="en" dirty="0"/>
            </a:br>
            <a:endParaRPr dirty="0"/>
          </a:p>
        </p:txBody>
      </p:sp>
      <p:sp>
        <p:nvSpPr>
          <p:cNvPr id="103" name="Google Shape;103;p16"/>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pPr marL="0" lvl="0" indent="0" algn="r" rtl="0">
                <a:spcBef>
                  <a:spcPts val="0"/>
                </a:spcBef>
                <a:spcAft>
                  <a:spcPts val="0"/>
                </a:spcAft>
                <a:buClr>
                  <a:srgbClr val="000000"/>
                </a:buClr>
                <a:buFont typeface="Arial"/>
                <a:buNone/>
              </a:pP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259645" y="274435"/>
            <a:ext cx="8229600" cy="80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Anomaly Detection Over System Calls</a:t>
            </a:r>
            <a:endParaRPr dirty="0"/>
          </a:p>
        </p:txBody>
      </p:sp>
      <p:sp>
        <p:nvSpPr>
          <p:cNvPr id="109" name="Google Shape;109;p17"/>
          <p:cNvSpPr txBox="1">
            <a:spLocks noGrp="1"/>
          </p:cNvSpPr>
          <p:nvPr>
            <p:ph type="body" idx="1"/>
          </p:nvPr>
        </p:nvSpPr>
        <p:spPr>
          <a:xfrm>
            <a:off x="259645" y="1075735"/>
            <a:ext cx="8229600" cy="31182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
            </a:pPr>
            <a:r>
              <a:rPr lang="en-US" dirty="0" smtClean="0"/>
              <a:t>Unsupervised machine learning methods</a:t>
            </a:r>
            <a:endParaRPr dirty="0" smtClean="0"/>
          </a:p>
          <a:p>
            <a:pPr marL="914400" lvl="1" indent="-381000" algn="l" rtl="0">
              <a:spcBef>
                <a:spcPts val="480"/>
              </a:spcBef>
              <a:spcAft>
                <a:spcPts val="0"/>
              </a:spcAft>
              <a:buSzPts val="2400"/>
              <a:buChar char="–"/>
            </a:pPr>
            <a:r>
              <a:rPr lang="en" dirty="0"/>
              <a:t>k-Nearest Neighbors (k-NN)</a:t>
            </a:r>
            <a:endParaRPr dirty="0"/>
          </a:p>
          <a:p>
            <a:pPr marL="914400" lvl="1" indent="-381000" algn="l" rtl="0">
              <a:spcBef>
                <a:spcPts val="480"/>
              </a:spcBef>
              <a:spcAft>
                <a:spcPts val="0"/>
              </a:spcAft>
              <a:buSzPts val="2400"/>
              <a:buChar char="–"/>
            </a:pPr>
            <a:r>
              <a:rPr lang="en" dirty="0"/>
              <a:t>Principal Component Analysis (PCA) + k-Nearest Neighbors (k-NN)</a:t>
            </a:r>
            <a:endParaRPr dirty="0"/>
          </a:p>
          <a:p>
            <a:pPr marL="914400" lvl="1" indent="-381000" algn="l" rtl="0">
              <a:spcBef>
                <a:spcPts val="480"/>
              </a:spcBef>
              <a:spcAft>
                <a:spcPts val="0"/>
              </a:spcAft>
              <a:buSzPts val="2400"/>
              <a:buChar char="–"/>
            </a:pPr>
            <a:r>
              <a:rPr lang="en" dirty="0"/>
              <a:t>k-Means</a:t>
            </a:r>
            <a:endParaRPr dirty="0" smtClean="0"/>
          </a:p>
          <a:p>
            <a:pPr marL="914400" lvl="1" indent="-381000" algn="l" rtl="0">
              <a:spcBef>
                <a:spcPts val="480"/>
              </a:spcBef>
              <a:spcAft>
                <a:spcPts val="0"/>
              </a:spcAft>
              <a:buSzPts val="2400"/>
              <a:buChar char="–"/>
            </a:pPr>
            <a:r>
              <a:rPr lang="en-US" dirty="0" smtClean="0"/>
              <a:t>Auto-encoder neuron network</a:t>
            </a:r>
            <a:r>
              <a:rPr lang="en" dirty="0"/>
              <a:t/>
            </a:r>
            <a:br>
              <a:rPr lang="en" dirty="0"/>
            </a:br>
            <a:r>
              <a:rPr lang="en" dirty="0"/>
              <a:t> </a:t>
            </a:r>
            <a:endParaRPr dirty="0"/>
          </a:p>
        </p:txBody>
      </p:sp>
      <p:sp>
        <p:nvSpPr>
          <p:cNvPr id="110" name="Google Shape;110;p17"/>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pPr marL="0" lvl="0" indent="0" algn="r" rtl="0">
                <a:spcBef>
                  <a:spcPts val="0"/>
                </a:spcBef>
                <a:spcAft>
                  <a:spcPts val="0"/>
                </a:spcAft>
                <a:buClr>
                  <a:srgbClr val="000000"/>
                </a:buClr>
                <a:buFont typeface="Arial"/>
                <a:buNone/>
              </a:pPr>
              <a:t>9</a:t>
            </a:fld>
            <a:endParaRPr/>
          </a:p>
        </p:txBody>
      </p:sp>
    </p:spTree>
  </p:cSld>
  <p:clrMapOvr>
    <a:masterClrMapping/>
  </p:clrMapOvr>
</p:sld>
</file>

<file path=ppt/theme/theme1.xml><?xml version="1.0" encoding="utf-8"?>
<a:theme xmlns:a="http://schemas.openxmlformats.org/drawingml/2006/main" name="ncstate-ppt-template-horizontal-left-logo">
  <a:themeElements>
    <a:clrScheme name="Custom 1">
      <a:dk1>
        <a:srgbClr val="000000"/>
      </a:dk1>
      <a:lt1>
        <a:srgbClr val="FFFFFF"/>
      </a:lt1>
      <a:dk2>
        <a:srgbClr val="000000"/>
      </a:dk2>
      <a:lt2>
        <a:srgbClr val="F8F8F8"/>
      </a:lt2>
      <a:accent1>
        <a:srgbClr val="CC110A"/>
      </a:accent1>
      <a:accent2>
        <a:srgbClr val="990200"/>
      </a:accent2>
      <a:accent3>
        <a:srgbClr val="BFBFBF"/>
      </a:accent3>
      <a:accent4>
        <a:srgbClr val="808080"/>
      </a:accent4>
      <a:accent5>
        <a:srgbClr val="5F5F5F"/>
      </a:accent5>
      <a:accent6>
        <a:srgbClr val="4D4D4D"/>
      </a:accent6>
      <a:hlink>
        <a:srgbClr val="1F2B5F"/>
      </a:hlink>
      <a:folHlink>
        <a:srgbClr val="77126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TotalTime>
  <Words>2350</Words>
  <Application>Microsoft Macintosh PowerPoint</Application>
  <PresentationFormat>On-screen Show (16:9)</PresentationFormat>
  <Paragraphs>632</Paragraphs>
  <Slides>26</Slides>
  <Notes>26</Notes>
  <HiddenSlides>0</HiddenSlides>
  <MMClips>0</MMClips>
  <ScaleCrop>false</ScaleCrop>
  <HeadingPairs>
    <vt:vector size="6" baseType="variant">
      <vt:variant>
        <vt:lpstr>Fonts Used</vt:lpstr>
      </vt:variant>
      <vt:variant>
        <vt:i4>1</vt:i4>
      </vt:variant>
      <vt:variant>
        <vt:lpstr>Design Template</vt:lpstr>
      </vt:variant>
      <vt:variant>
        <vt:i4>1</vt:i4>
      </vt:variant>
      <vt:variant>
        <vt:lpstr>Slide Titles</vt:lpstr>
      </vt:variant>
      <vt:variant>
        <vt:i4>26</vt:i4>
      </vt:variant>
    </vt:vector>
  </HeadingPairs>
  <TitlesOfParts>
    <vt:vector size="28" baseType="lpstr">
      <vt:lpstr>Roboto</vt:lpstr>
      <vt:lpstr>ncstate-ppt-template-horizontal-left-logo</vt:lpstr>
      <vt:lpstr>Online Container Vulnerability Exploit Detection and Security Patching </vt:lpstr>
      <vt:lpstr>Container Security</vt:lpstr>
      <vt:lpstr>Studied Vulnerabilities</vt:lpstr>
      <vt:lpstr>Studied Vulnerabilities</vt:lpstr>
      <vt:lpstr>Studied Vulnerabilities</vt:lpstr>
      <vt:lpstr>Studied Vulnerabilities</vt:lpstr>
      <vt:lpstr>Static Vulnerability Detection</vt:lpstr>
      <vt:lpstr>Dynamic Detection Challenges</vt:lpstr>
      <vt:lpstr>Anomaly Detection Over System Calls</vt:lpstr>
      <vt:lpstr>Autoencoder Network</vt:lpstr>
      <vt:lpstr>Experiment </vt:lpstr>
      <vt:lpstr>Data Collection</vt:lpstr>
      <vt:lpstr>System Call Processing</vt:lpstr>
      <vt:lpstr>Detection Accuracy</vt:lpstr>
      <vt:lpstr>Detection Lead Time</vt:lpstr>
      <vt:lpstr>On-demand Security Patching</vt:lpstr>
      <vt:lpstr>Attack Signature</vt:lpstr>
      <vt:lpstr>Attack Signature</vt:lpstr>
      <vt:lpstr>Signature Results</vt:lpstr>
      <vt:lpstr>Signature Results</vt:lpstr>
      <vt:lpstr>Dynamic Detection Challenges</vt:lpstr>
      <vt:lpstr>Aggregated Learning</vt:lpstr>
      <vt:lpstr>Application Classification</vt:lpstr>
      <vt:lpstr>Application Classification Accuracy</vt:lpstr>
      <vt:lpstr>Conclusion</vt:lpstr>
      <vt:lpstr>Future 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Container Vulnerability Exploit Detection and Security Patching </dc:title>
  <cp:lastModifiedBy>cscitstaff</cp:lastModifiedBy>
  <cp:revision>14</cp:revision>
  <dcterms:created xsi:type="dcterms:W3CDTF">2019-11-05T15:35:22Z</dcterms:created>
  <dcterms:modified xsi:type="dcterms:W3CDTF">2019-11-05T15:35:39Z</dcterms:modified>
</cp:coreProperties>
</file>