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2" r:id="rId3"/>
    <p:sldId id="258" r:id="rId4"/>
    <p:sldId id="259" r:id="rId5"/>
    <p:sldId id="257" r:id="rId6"/>
    <p:sldId id="263" r:id="rId7"/>
    <p:sldId id="264" r:id="rId8"/>
    <p:sldId id="265" r:id="rId9"/>
    <p:sldId id="274" r:id="rId10"/>
    <p:sldId id="260" r:id="rId11"/>
    <p:sldId id="275" r:id="rId12"/>
    <p:sldId id="276" r:id="rId13"/>
    <p:sldId id="267" r:id="rId14"/>
    <p:sldId id="268" r:id="rId15"/>
    <p:sldId id="269" r:id="rId16"/>
    <p:sldId id="271" r:id="rId17"/>
    <p:sldId id="279" r:id="rId18"/>
    <p:sldId id="272" r:id="rId19"/>
    <p:sldId id="277" r:id="rId20"/>
    <p:sldId id="266" r:id="rId21"/>
    <p:sldId id="273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2F19F-E1AD-415E-AE67-2D26E84E2662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4F56D-BC00-4B08-AF4E-6549ABA77F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DCDCA-9EA2-4D60-AB90-3764D94E9395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19B07-4286-4C92-82F3-55CF00724D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C9AE77-0D5C-42A9-B923-E1B402F80D23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A0727-5D1A-4C97-91D1-625D54BC0F75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EC05D47B-D785-456E-93EF-A4CA9C7E766B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BE2A-8742-4E51-9BFC-F0ACBB58D3B3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1C0C10-0D65-43C5-8786-6620EBC04578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987D-57D7-4DF3-9509-C48D68220261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F7EA-A192-4410-B4DA-22659AF483A5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0ACB-BC36-408C-849E-A40F641E0337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B98F-CF20-4CE4-AF5B-F3435FB8EE13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428AF-ECC7-49E2-B5DD-81EB5475C08C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7281-B75A-428F-92FB-1444F5BCF59F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2E2D370-41D7-4A84-A6D0-B2A2876A51F3}" type="datetime1">
              <a:rPr lang="en-US" smtClean="0"/>
              <a:t>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Overcoming The Communication Gap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" y="4379903"/>
            <a:ext cx="11506200" cy="2115622"/>
          </a:xfrm>
        </p:spPr>
        <p:txBody>
          <a:bodyPr/>
          <a:lstStyle/>
          <a:p>
            <a:r>
              <a:rPr lang="en-US" dirty="0" smtClean="0"/>
              <a:t>Dr. Dorothy Collins Andreas</a:t>
            </a:r>
          </a:p>
          <a:p>
            <a:r>
              <a:rPr lang="en-US" dirty="0" smtClean="0"/>
              <a:t>Assistant Professor of Communication</a:t>
            </a:r>
          </a:p>
          <a:p>
            <a:r>
              <a:rPr lang="en-US" dirty="0" smtClean="0"/>
              <a:t>Pepperdine University, Malibu, CA</a:t>
            </a:r>
          </a:p>
          <a:p>
            <a:r>
              <a:rPr lang="en-US" dirty="0"/>
              <a:t>d</a:t>
            </a:r>
            <a:r>
              <a:rPr lang="en-US" dirty="0" smtClean="0"/>
              <a:t>orothy.andreas@pepperdine.edu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7747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CHALLENGES to INTERDISCIPLINARY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Poor </a:t>
            </a:r>
            <a:r>
              <a:rPr lang="en-US" sz="3600" b="1" u="sng" dirty="0" smtClean="0"/>
              <a:t>Face</a:t>
            </a:r>
            <a:r>
              <a:rPr lang="en-US" sz="3600" b="1" dirty="0" smtClean="0"/>
              <a:t> and </a:t>
            </a:r>
            <a:r>
              <a:rPr lang="en-US" sz="3600" b="1" u="sng" dirty="0" smtClean="0"/>
              <a:t>Relationship</a:t>
            </a:r>
            <a:r>
              <a:rPr lang="en-US" sz="3600" b="1" dirty="0" smtClean="0"/>
              <a:t> Management Hinders </a:t>
            </a:r>
            <a:r>
              <a:rPr lang="en-US" sz="3600" b="1" u="sng" dirty="0" smtClean="0"/>
              <a:t>Task</a:t>
            </a:r>
            <a:r>
              <a:rPr lang="en-US" sz="3600" b="1" dirty="0" smtClean="0"/>
              <a:t> Accomplishment</a:t>
            </a:r>
          </a:p>
          <a:p>
            <a:r>
              <a:rPr lang="en-US" sz="2600" dirty="0" smtClean="0"/>
              <a:t>Use of disciplinary specific language without definition or concern for adaptation</a:t>
            </a:r>
          </a:p>
          <a:p>
            <a:r>
              <a:rPr lang="en-US" sz="2600" dirty="0" smtClean="0"/>
              <a:t>Verbal and nonverbal cues of boredom</a:t>
            </a:r>
          </a:p>
          <a:p>
            <a:r>
              <a:rPr lang="en-US" sz="2600" dirty="0" smtClean="0"/>
              <a:t>Expressions of negative humor or sarcasm</a:t>
            </a:r>
          </a:p>
          <a:p>
            <a:r>
              <a:rPr lang="en-US" sz="2600" dirty="0" smtClean="0"/>
              <a:t>Debating expertise as attempt to gain power or control</a:t>
            </a:r>
          </a:p>
          <a:p>
            <a:pPr lvl="1"/>
            <a:r>
              <a:rPr lang="en-US" sz="2400" dirty="0" smtClean="0"/>
              <a:t>Interruptions without repair or apology</a:t>
            </a:r>
          </a:p>
          <a:p>
            <a:pPr lvl="1"/>
            <a:r>
              <a:rPr lang="en-US" sz="2400" dirty="0" smtClean="0"/>
              <a:t>Expressed disagreement without rationale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284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Thompson, 2009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497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CHALLENGES to INTERDISCIPLINARY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80"/>
            <a:ext cx="10858608" cy="420624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Unquestioned </a:t>
            </a:r>
            <a:r>
              <a:rPr lang="en-US" sz="3600" b="1" u="sng" dirty="0" smtClean="0"/>
              <a:t>Relational</a:t>
            </a:r>
            <a:r>
              <a:rPr lang="en-US" sz="3600" b="1" dirty="0" smtClean="0"/>
              <a:t> Dynamics Lead to Poor </a:t>
            </a:r>
            <a:r>
              <a:rPr lang="en-US" sz="3600" b="1" u="sng" dirty="0" smtClean="0"/>
              <a:t>Task</a:t>
            </a:r>
            <a:r>
              <a:rPr lang="en-US" sz="3600" b="1" dirty="0" smtClean="0"/>
              <a:t> Outcomes (Groupthink)</a:t>
            </a:r>
          </a:p>
          <a:p>
            <a:pPr>
              <a:buFont typeface="Arial" charset="0"/>
              <a:buChar char="•"/>
            </a:pPr>
            <a:r>
              <a:rPr lang="en-US" sz="2600" dirty="0" smtClean="0"/>
              <a:t>Critical thinking is not rewarded or encouraged (closed communication climate)</a:t>
            </a:r>
          </a:p>
          <a:p>
            <a:pPr>
              <a:buFont typeface="Arial" charset="0"/>
              <a:buChar char="•"/>
            </a:pPr>
            <a:r>
              <a:rPr lang="en-US" sz="2600" dirty="0" smtClean="0"/>
              <a:t>Members are so cohesive they think they can do no wrong</a:t>
            </a:r>
          </a:p>
          <a:p>
            <a:pPr>
              <a:buFont typeface="Arial" charset="0"/>
              <a:buChar char="•"/>
            </a:pPr>
            <a:r>
              <a:rPr lang="en-US" sz="2600" dirty="0" smtClean="0"/>
              <a:t>Members are too focused on justifying their own actions</a:t>
            </a:r>
          </a:p>
          <a:p>
            <a:pPr>
              <a:buFont typeface="Arial" charset="0"/>
              <a:buChar char="•"/>
            </a:pPr>
            <a:r>
              <a:rPr lang="en-US" sz="2600" dirty="0" smtClean="0"/>
              <a:t>Members think they have reached a true consensus</a:t>
            </a:r>
          </a:p>
          <a:p>
            <a:pPr>
              <a:buFont typeface="Arial" charset="0"/>
              <a:buChar char="•"/>
            </a:pPr>
            <a:r>
              <a:rPr lang="en-US" sz="2600" dirty="0" smtClean="0"/>
              <a:t>Members are too concerned with reinforcing leaders' beliefs and attitudes</a:t>
            </a:r>
          </a:p>
          <a:p>
            <a:pPr>
              <a:buFont typeface="Arial" charset="0"/>
              <a:buChar char="•"/>
            </a:pPr>
            <a:endParaRPr lang="en-US" sz="2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229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Janis, 1989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40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CHALLENGES to INTERDISCIPLINARY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368" y="2011680"/>
            <a:ext cx="10075769" cy="420624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Underdeveloped Group Argument Interactions Hinder Ability to Accomplish </a:t>
            </a:r>
            <a:r>
              <a:rPr lang="en-US" sz="3600" b="1" u="sng" dirty="0" smtClean="0"/>
              <a:t>Task</a:t>
            </a:r>
          </a:p>
          <a:p>
            <a:pPr>
              <a:buFont typeface="Arial" charset="0"/>
              <a:buChar char="•"/>
            </a:pPr>
            <a:r>
              <a:rPr lang="en-US" sz="2600" dirty="0" smtClean="0"/>
              <a:t>Different disciplines have different premises and patterns of reasoning</a:t>
            </a:r>
          </a:p>
          <a:p>
            <a:pPr>
              <a:buFont typeface="Arial" charset="0"/>
              <a:buChar char="•"/>
            </a:pPr>
            <a:r>
              <a:rPr lang="en-US" sz="2600" dirty="0" smtClean="0"/>
              <a:t>People tend to communicate in enthymemes—premises unclear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1066487"/>
              </p:ext>
            </p:extLst>
          </p:nvPr>
        </p:nvGraphicFramePr>
        <p:xfrm>
          <a:off x="303396" y="4096759"/>
          <a:ext cx="11583126" cy="276124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2673"/>
                <a:gridCol w="3100151"/>
                <a:gridCol w="3100151"/>
                <a:gridCol w="3100151"/>
              </a:tblGrid>
              <a:tr h="5666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Syllogism 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Enthymeme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Syllogism 2</a:t>
                      </a:r>
                      <a:endParaRPr lang="en-US" sz="2400" dirty="0"/>
                    </a:p>
                  </a:txBody>
                  <a:tcPr anchor="ctr"/>
                </a:tc>
              </a:tr>
              <a:tr h="5666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Major Premise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NRC</a:t>
                      </a:r>
                      <a:r>
                        <a:rPr lang="en-US" baseline="0" dirty="0" smtClean="0"/>
                        <a:t> is a diligent and safety-focused organization.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Cannot trust NRC to consider all</a:t>
                      </a:r>
                      <a:r>
                        <a:rPr lang="en-US" baseline="0" dirty="0" smtClean="0"/>
                        <a:t> aspects of safety.</a:t>
                      </a:r>
                      <a:endParaRPr lang="en-US" dirty="0"/>
                    </a:p>
                  </a:txBody>
                  <a:tcPr/>
                </a:tc>
              </a:tr>
              <a:tr h="5666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Minor Premise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The inspection report has no findings.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The inspection report has no findings.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The inspection report has no findings.</a:t>
                      </a:r>
                      <a:endParaRPr lang="en-US" dirty="0" smtClean="0"/>
                    </a:p>
                  </a:txBody>
                  <a:tcPr/>
                </a:tc>
              </a:tr>
              <a:tr h="5666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Conclusion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plant is operating safely.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NRC didn't look hard enough—plant may not be operating safely.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58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(or say)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523851"/>
            <a:ext cx="11503152" cy="2244787"/>
          </a:xfrm>
        </p:spPr>
        <p:txBody>
          <a:bodyPr/>
          <a:lstStyle/>
          <a:p>
            <a:r>
              <a:rPr lang="en-US" u="sng" dirty="0" smtClean="0"/>
              <a:t>3 Heuristic Frameworks From Communication Studies</a:t>
            </a:r>
          </a:p>
          <a:p>
            <a:r>
              <a:rPr lang="en-US" dirty="0" err="1" smtClean="0"/>
              <a:t>Toulmin</a:t>
            </a:r>
            <a:r>
              <a:rPr lang="en-US" dirty="0" smtClean="0"/>
              <a:t> and Group Argument</a:t>
            </a:r>
          </a:p>
          <a:p>
            <a:r>
              <a:rPr lang="en-US" dirty="0" smtClean="0"/>
              <a:t>Competent Group Communicator Scale</a:t>
            </a:r>
          </a:p>
          <a:p>
            <a:r>
              <a:rPr lang="en-US" dirty="0" smtClean="0"/>
              <a:t>Collective Communication Competence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01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10829754" cy="1508760"/>
          </a:xfrm>
        </p:spPr>
        <p:txBody>
          <a:bodyPr/>
          <a:lstStyle/>
          <a:p>
            <a:r>
              <a:rPr lang="en-US" dirty="0" smtClean="0"/>
              <a:t>The TASK GOAL:</a:t>
            </a:r>
          </a:p>
          <a:p>
            <a:r>
              <a:rPr lang="en-US" dirty="0" smtClean="0"/>
              <a:t>Why </a:t>
            </a:r>
            <a:r>
              <a:rPr lang="en-US" dirty="0" err="1" smtClean="0"/>
              <a:t>toulmin</a:t>
            </a:r>
            <a:r>
              <a:rPr lang="en-US" dirty="0" smtClean="0"/>
              <a:t> is particularly relevant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History and goals of </a:t>
            </a:r>
            <a:r>
              <a:rPr lang="en-US" sz="2600" dirty="0" err="1" smtClean="0"/>
              <a:t>Toulmin's</a:t>
            </a:r>
            <a:r>
              <a:rPr lang="en-US" sz="2600" dirty="0" smtClean="0"/>
              <a:t> project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Helps surface taken-for-granted assumptions and premises that may come from organization, disciplinary knowledge, and/or professional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553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Task and relational Goal:</a:t>
            </a:r>
          </a:p>
          <a:p>
            <a:r>
              <a:rPr lang="en-US" dirty="0" smtClean="0"/>
              <a:t>Why group interaction is relevant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006" y="2011680"/>
            <a:ext cx="11596254" cy="420624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Arguments are co-created in interaction</a:t>
            </a:r>
          </a:p>
          <a:p>
            <a:r>
              <a:rPr lang="en-US" sz="2600" dirty="0" smtClean="0"/>
              <a:t>Interaction patterns can lead to more or less sophisticated argument patterns</a:t>
            </a:r>
          </a:p>
          <a:p>
            <a:r>
              <a:rPr lang="en-US" sz="2600" dirty="0" smtClean="0"/>
              <a:t>More sophisticated argument patterns help members synthesize knowledge and reasoning</a:t>
            </a:r>
          </a:p>
          <a:p>
            <a:pPr lvl="1"/>
            <a:r>
              <a:rPr lang="en-US" sz="2400" dirty="0" smtClean="0"/>
              <a:t>Test and refine proposals</a:t>
            </a:r>
          </a:p>
          <a:p>
            <a:pPr lvl="1"/>
            <a:r>
              <a:rPr lang="en-US" sz="2400" dirty="0" smtClean="0"/>
              <a:t>Compare and evaluate alternative understandings</a:t>
            </a:r>
          </a:p>
          <a:p>
            <a:pPr lvl="1"/>
            <a:r>
              <a:rPr lang="en-US" sz="2400" dirty="0" smtClean="0"/>
              <a:t>When appropriate, eliminate ideas</a:t>
            </a:r>
          </a:p>
          <a:p>
            <a:r>
              <a:rPr lang="en-US" sz="2600" dirty="0" smtClean="0"/>
              <a:t>Less sophisticated argument patterns result from poor management of face and interpersonal influence</a:t>
            </a:r>
          </a:p>
          <a:p>
            <a:r>
              <a:rPr lang="en-US" sz="2600" dirty="0" smtClean="0"/>
              <a:t>Recognize that groups tend to seek convergence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3475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</a:t>
            </a:r>
            <a:r>
              <a:rPr lang="en-US" dirty="0" err="1" smtClean="0"/>
              <a:t>Seibold</a:t>
            </a:r>
            <a:r>
              <a:rPr lang="en-US" dirty="0" smtClean="0"/>
              <a:t> &amp; Meyers, 2007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59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task and relational goal:</a:t>
            </a:r>
          </a:p>
          <a:p>
            <a:r>
              <a:rPr lang="en-US" dirty="0" smtClean="0"/>
              <a:t>Types of statements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8219756"/>
              </p:ext>
            </p:extLst>
          </p:nvPr>
        </p:nvGraphicFramePr>
        <p:xfrm>
          <a:off x="304800" y="1905000"/>
          <a:ext cx="5640461" cy="4445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64023"/>
                <a:gridCol w="3576438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Arguables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960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Generative Mechanisms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Assertions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Statement of fact or opinion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Propositions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Call for support, action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4160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Reasoning Activities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Elaborations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Support</a:t>
                      </a:r>
                      <a:r>
                        <a:rPr lang="en-US" sz="1600" baseline="0" dirty="0" smtClean="0"/>
                        <a:t> with evidence, reasons, etc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Responses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Defend </a:t>
                      </a:r>
                      <a:r>
                        <a:rPr lang="en-US" sz="1600" dirty="0" err="1" smtClean="0"/>
                        <a:t>arguables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Amplification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Expound</a:t>
                      </a:r>
                      <a:r>
                        <a:rPr lang="en-US" sz="1600" baseline="0" dirty="0" smtClean="0"/>
                        <a:t> to show relevance through inference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Justification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Cite rule of logic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Convergence-Seeking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Activities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Agreement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Agree with another statement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Acknowledgement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Recognize but not agree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8219756"/>
              </p:ext>
            </p:extLst>
          </p:nvPr>
        </p:nvGraphicFramePr>
        <p:xfrm>
          <a:off x="6248400" y="1905000"/>
          <a:ext cx="5638800" cy="4759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63415"/>
                <a:gridCol w="3575385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Disagreement-Relevant Intrusions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Objections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accuracy of arguable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29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Challenges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Offer question or problem must be addressed to secure agreement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Delimitors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Frames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Provide context for arguable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Forestall/Secure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Secure common ground to forestall refutation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Forestall/Remove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Remove possible objections to forestall refutation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Nonarguables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Orient</a:t>
                      </a:r>
                      <a:r>
                        <a:rPr lang="en-US" sz="1600" baseline="0" dirty="0" smtClean="0"/>
                        <a:t> group to task or process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Unrelated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related to argument or process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Incompletes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Statement</a:t>
                      </a:r>
                      <a:r>
                        <a:rPr lang="en-US" sz="1600" baseline="0" dirty="0" smtClean="0"/>
                        <a:t> that is interrupted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716112" y="1423604"/>
            <a:ext cx="3475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</a:t>
            </a:r>
            <a:r>
              <a:rPr lang="en-US" dirty="0" err="1" smtClean="0"/>
              <a:t>Seibold</a:t>
            </a:r>
            <a:r>
              <a:rPr lang="en-US" dirty="0" smtClean="0"/>
              <a:t> &amp; Meyers, 2007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-1752600" y="6569075"/>
            <a:ext cx="5044440" cy="365125"/>
          </a:xfrm>
        </p:spPr>
        <p:txBody>
          <a:bodyPr/>
          <a:lstStyle/>
          <a:p>
            <a:r>
              <a:rPr lang="en-US" dirty="0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41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tASK</a:t>
            </a:r>
            <a:r>
              <a:rPr lang="en-US" dirty="0" smtClean="0"/>
              <a:t> and relational Goal:</a:t>
            </a:r>
            <a:br>
              <a:rPr lang="en-US" dirty="0" smtClean="0"/>
            </a:br>
            <a:r>
              <a:rPr lang="en-US" dirty="0" smtClean="0"/>
              <a:t>Types of statements AND </a:t>
            </a:r>
            <a:r>
              <a:rPr lang="en-US" dirty="0" err="1" smtClean="0"/>
              <a:t>Toulmin</a:t>
            </a:r>
            <a:endParaRPr lang="en-US" sz="3100" dirty="0"/>
          </a:p>
        </p:txBody>
      </p:sp>
      <p:sp>
        <p:nvSpPr>
          <p:cNvPr id="4" name="Rectangle 3"/>
          <p:cNvSpPr/>
          <p:nvPr/>
        </p:nvSpPr>
        <p:spPr>
          <a:xfrm>
            <a:off x="304800" y="1905000"/>
            <a:ext cx="2133600" cy="9144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Data</a:t>
            </a:r>
          </a:p>
          <a:p>
            <a:r>
              <a:rPr lang="en-US" sz="1600" dirty="0" smtClean="0"/>
              <a:t>Factual evidence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9753600" y="1981200"/>
            <a:ext cx="2133600" cy="1676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 smtClean="0">
                <a:solidFill>
                  <a:schemeClr val="bg1"/>
                </a:solidFill>
              </a:rPr>
              <a:t>Claim</a:t>
            </a:r>
          </a:p>
          <a:p>
            <a:pPr algn="ctr"/>
            <a:r>
              <a:rPr lang="en-US" sz="1600" dirty="0" smtClean="0"/>
              <a:t>Conclusion drawn from </a:t>
            </a:r>
            <a:r>
              <a:rPr lang="en-US" sz="1600" dirty="0" smtClean="0"/>
              <a:t>evidence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Assertions</a:t>
            </a:r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Propositions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40000" y="2286000"/>
            <a:ext cx="711200" cy="304800"/>
          </a:xfrm>
          <a:prstGeom prst="rightArrow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352800" y="2286000"/>
            <a:ext cx="1219200" cy="304800"/>
          </a:xfrm>
          <a:prstGeom prst="rightArrow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775200" y="2286000"/>
            <a:ext cx="46736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0" y="3200399"/>
            <a:ext cx="2489200" cy="1524001"/>
          </a:xfrm>
          <a:prstGeom prst="rect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u="sng" dirty="0" smtClean="0">
                <a:solidFill>
                  <a:schemeClr val="bg1"/>
                </a:solidFill>
              </a:rPr>
              <a:t>“Since” (Warrant)</a:t>
            </a:r>
            <a:endParaRPr lang="en-US" sz="2000" b="1" u="sng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Principle that justifies moving  from data to </a:t>
            </a:r>
            <a:r>
              <a:rPr lang="en-US" sz="1600" dirty="0" smtClean="0">
                <a:solidFill>
                  <a:schemeClr val="tx1"/>
                </a:solidFill>
              </a:rPr>
              <a:t>claim</a:t>
            </a:r>
          </a:p>
          <a:p>
            <a:pPr algn="ctr"/>
            <a:endParaRPr lang="en-US" sz="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Elaboration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Amplification</a:t>
            </a: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5464347"/>
            <a:ext cx="2489200" cy="1317453"/>
          </a:xfrm>
          <a:prstGeom prst="rect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u="sng" dirty="0" smtClean="0">
                <a:solidFill>
                  <a:schemeClr val="bg1"/>
                </a:solidFill>
              </a:rPr>
              <a:t>“On Account Of”</a:t>
            </a:r>
          </a:p>
          <a:p>
            <a:pPr algn="ctr"/>
            <a:r>
              <a:rPr lang="en-US" b="1" u="sng" dirty="0" smtClean="0">
                <a:solidFill>
                  <a:schemeClr val="bg1"/>
                </a:solidFill>
              </a:rPr>
              <a:t>Backing</a:t>
            </a:r>
            <a:endParaRPr lang="en-US" b="1" u="sng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Support for the </a:t>
            </a:r>
            <a:r>
              <a:rPr lang="en-US" sz="1600" dirty="0" smtClean="0">
                <a:solidFill>
                  <a:schemeClr val="tx1"/>
                </a:solidFill>
              </a:rPr>
              <a:t>warrant</a:t>
            </a: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Justifications</a:t>
            </a:r>
            <a:endParaRPr lang="en-US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16200000">
            <a:off x="3733801" y="4826001"/>
            <a:ext cx="457200" cy="406400"/>
          </a:xfrm>
          <a:prstGeom prst="rightArrow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3733800" y="2616200"/>
            <a:ext cx="457200" cy="406400"/>
          </a:xfrm>
          <a:prstGeom prst="rightArrow">
            <a:avLst/>
          </a:prstGeom>
          <a:solidFill>
            <a:srgbClr val="00B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80000" y="3200400"/>
            <a:ext cx="2438400" cy="2438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u="sng" dirty="0" smtClean="0">
                <a:solidFill>
                  <a:schemeClr val="bg1"/>
                </a:solidFill>
              </a:rPr>
              <a:t>“Unless”</a:t>
            </a:r>
          </a:p>
          <a:p>
            <a:pPr algn="ctr"/>
            <a:r>
              <a:rPr lang="en-US" sz="2000" b="1" u="sng" dirty="0" smtClean="0">
                <a:solidFill>
                  <a:schemeClr val="bg1"/>
                </a:solidFill>
              </a:rPr>
              <a:t>Reservations</a:t>
            </a:r>
            <a:endParaRPr lang="en-US" sz="2000" b="1" u="sng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Conditions </a:t>
            </a:r>
            <a:r>
              <a:rPr lang="en-US" sz="1600" dirty="0" smtClean="0">
                <a:solidFill>
                  <a:schemeClr val="tx1"/>
                </a:solidFill>
              </a:rPr>
              <a:t>under which claim may not </a:t>
            </a:r>
            <a:r>
              <a:rPr lang="en-US" sz="1600" dirty="0" smtClean="0">
                <a:solidFill>
                  <a:schemeClr val="tx1"/>
                </a:solidFill>
              </a:rPr>
              <a:t>follow</a:t>
            </a:r>
          </a:p>
          <a:p>
            <a:pPr algn="ctr"/>
            <a:endParaRPr lang="en-US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Objection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</a:t>
            </a: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ight Arrow 13"/>
          <p:cNvSpPr/>
          <p:nvPr/>
        </p:nvSpPr>
        <p:spPr>
          <a:xfrm rot="16200000">
            <a:off x="5969000" y="2616200"/>
            <a:ext cx="457200" cy="406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21600" y="3200400"/>
            <a:ext cx="1828800" cy="3200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u="sng" dirty="0" smtClean="0">
                <a:solidFill>
                  <a:schemeClr val="bg1"/>
                </a:solidFill>
              </a:rPr>
              <a:t>Qualifier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Terms that </a:t>
            </a:r>
            <a:r>
              <a:rPr lang="en-US" sz="1600" dirty="0" smtClean="0">
                <a:solidFill>
                  <a:schemeClr val="tx1"/>
                </a:solidFill>
              </a:rPr>
              <a:t>that </a:t>
            </a:r>
            <a:r>
              <a:rPr lang="en-US" sz="1600" dirty="0" smtClean="0">
                <a:solidFill>
                  <a:schemeClr val="tx1"/>
                </a:solidFill>
              </a:rPr>
              <a:t>also take into account reservations: </a:t>
            </a:r>
            <a:r>
              <a:rPr lang="en-US" sz="1600" dirty="0" smtClean="0">
                <a:solidFill>
                  <a:schemeClr val="tx1"/>
                </a:solidFill>
              </a:rPr>
              <a:t>probability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almost certainly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in </a:t>
            </a:r>
            <a:r>
              <a:rPr lang="en-US" sz="1600" dirty="0" smtClean="0">
                <a:solidFill>
                  <a:schemeClr val="tx1"/>
                </a:solidFill>
              </a:rPr>
              <a:t>all </a:t>
            </a:r>
            <a:r>
              <a:rPr lang="en-US" sz="1600" dirty="0" smtClean="0">
                <a:solidFill>
                  <a:schemeClr val="tx1"/>
                </a:solidFill>
              </a:rPr>
              <a:t>likelihood</a:t>
            </a:r>
          </a:p>
          <a:p>
            <a:pPr algn="ctr"/>
            <a:endParaRPr lang="en-US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Frames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Forestall/Secure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Forestall/Remove</a:t>
            </a: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ight Arrow 15"/>
          <p:cNvSpPr/>
          <p:nvPr/>
        </p:nvSpPr>
        <p:spPr>
          <a:xfrm rot="16200000">
            <a:off x="8407400" y="2616200"/>
            <a:ext cx="457200" cy="406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319" y="6211668"/>
            <a:ext cx="1972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Reference: Canary &amp; </a:t>
            </a:r>
            <a:r>
              <a:rPr lang="en-US" dirty="0" err="1" smtClean="0"/>
              <a:t>Seibold</a:t>
            </a:r>
            <a:r>
              <a:rPr lang="en-US" dirty="0" smtClean="0"/>
              <a:t>, 2010</a:t>
            </a: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Dorothy Collins Andreas, Pepperdine University</a:t>
            </a:r>
            <a:endParaRPr lang="en-US" dirty="0"/>
          </a:p>
        </p:txBody>
      </p:sp>
      <p:sp>
        <p:nvSpPr>
          <p:cNvPr id="19" name="Plaque 18"/>
          <p:cNvSpPr/>
          <p:nvPr/>
        </p:nvSpPr>
        <p:spPr>
          <a:xfrm>
            <a:off x="9677400" y="4038600"/>
            <a:ext cx="2438400" cy="2173068"/>
          </a:xfrm>
          <a:prstGeom prst="plaqu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bg1"/>
                </a:solidFill>
              </a:rPr>
              <a:t>Not In </a:t>
            </a:r>
            <a:r>
              <a:rPr lang="en-US" sz="2000" b="1" u="sng" dirty="0" err="1" smtClean="0">
                <a:solidFill>
                  <a:schemeClr val="bg1"/>
                </a:solidFill>
              </a:rPr>
              <a:t>Toulmin</a:t>
            </a:r>
            <a:endParaRPr lang="en-US" sz="2000" b="1" u="sng" dirty="0" smtClean="0">
              <a:solidFill>
                <a:schemeClr val="bg1"/>
              </a:solidFill>
            </a:endParaRPr>
          </a:p>
          <a:p>
            <a:pPr algn="ctr"/>
            <a:endParaRPr lang="en-US" b="1" u="sng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/>
              <a:t>Convergence markers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Agreement</a:t>
            </a:r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Acknowledgement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TASK AND RELATIONAL GOAL:</a:t>
            </a:r>
          </a:p>
          <a:p>
            <a:r>
              <a:rPr lang="en-US" dirty="0" smtClean="0"/>
              <a:t>Patterns of GROUP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Argument Strategies</a:t>
            </a:r>
          </a:p>
          <a:p>
            <a:pPr lvl="1"/>
            <a:r>
              <a:rPr lang="en-US" u="sng" dirty="0" smtClean="0"/>
              <a:t>Extended elaboration</a:t>
            </a:r>
            <a:r>
              <a:rPr lang="en-US" dirty="0" smtClean="0"/>
              <a:t>: construct linkages between self and proposal</a:t>
            </a:r>
          </a:p>
          <a:p>
            <a:pPr lvl="1"/>
            <a:r>
              <a:rPr lang="en-US" u="sng" dirty="0" smtClean="0"/>
              <a:t>Questioning and testing</a:t>
            </a:r>
            <a:r>
              <a:rPr lang="en-US" dirty="0" smtClean="0"/>
              <a:t>: forces argument in complex reasoning</a:t>
            </a:r>
          </a:p>
          <a:p>
            <a:pPr lvl="1"/>
            <a:r>
              <a:rPr lang="en-US" u="sng" dirty="0" smtClean="0"/>
              <a:t>Repetitive agreement </a:t>
            </a:r>
            <a:r>
              <a:rPr lang="en-US" dirty="0" smtClean="0"/>
              <a:t>between others: create interpersonal networks that link members to outcomes</a:t>
            </a:r>
          </a:p>
          <a:p>
            <a:pPr lvl="1"/>
            <a:r>
              <a:rPr lang="en-US" u="sng" dirty="0" smtClean="0"/>
              <a:t>Tag-team arguing</a:t>
            </a:r>
            <a:r>
              <a:rPr lang="en-US" dirty="0" smtClean="0"/>
              <a:t>: creates perception of unity that in influential and formidable</a:t>
            </a:r>
          </a:p>
          <a:p>
            <a:r>
              <a:rPr lang="en-US" dirty="0" smtClean="0"/>
              <a:t>Most common group argument features</a:t>
            </a:r>
          </a:p>
          <a:p>
            <a:pPr lvl="1"/>
            <a:r>
              <a:rPr lang="en-US" dirty="0" smtClean="0"/>
              <a:t>By far, assertion, elaboration, and agreement are most common statements</a:t>
            </a:r>
          </a:p>
          <a:p>
            <a:pPr lvl="1"/>
            <a:r>
              <a:rPr lang="en-US" dirty="0" smtClean="0"/>
              <a:t>Argument structure rarely moves beyond claim and data—tends to be uncomplicated</a:t>
            </a:r>
          </a:p>
          <a:p>
            <a:pPr lvl="1"/>
            <a:r>
              <a:rPr lang="en-US" dirty="0" smtClean="0"/>
              <a:t>Status of group members matters</a:t>
            </a:r>
          </a:p>
          <a:p>
            <a:pPr lvl="1"/>
            <a:r>
              <a:rPr lang="en-US" dirty="0" smtClean="0"/>
              <a:t>Disagreement, when focused on the issue, </a:t>
            </a:r>
            <a:r>
              <a:rPr lang="en-US" dirty="0" smtClean="0"/>
              <a:t>generates reasoning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3475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</a:t>
            </a:r>
            <a:r>
              <a:rPr lang="en-US" dirty="0" err="1" smtClean="0"/>
              <a:t>Seibold</a:t>
            </a:r>
            <a:r>
              <a:rPr lang="en-US" dirty="0" smtClean="0"/>
              <a:t> &amp; Meyers, 2007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74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Task and Relationship Goal:</a:t>
            </a:r>
          </a:p>
          <a:p>
            <a:r>
              <a:rPr lang="en-US" dirty="0" smtClean="0"/>
              <a:t>Competent Group Communicator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8" y="2011680"/>
            <a:ext cx="10608081" cy="420624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Able to manage task, relationship, and process to effectively achieve task while maintaining standards of social appropriateness</a:t>
            </a:r>
          </a:p>
          <a:p>
            <a:r>
              <a:rPr lang="en-US" sz="2600" dirty="0" smtClean="0"/>
              <a:t>Manages task talk in way that helps avoid </a:t>
            </a:r>
            <a:r>
              <a:rPr lang="en-US" sz="2600" dirty="0" smtClean="0"/>
              <a:t>groupthink</a:t>
            </a:r>
          </a:p>
          <a:p>
            <a:pPr lvl="1"/>
            <a:r>
              <a:rPr lang="en-US" sz="2400" dirty="0" smtClean="0"/>
              <a:t>Problem-oriented: define problem, analyze the problem</a:t>
            </a:r>
          </a:p>
          <a:p>
            <a:pPr lvl="1"/>
            <a:r>
              <a:rPr lang="en-US" sz="2400" dirty="0" smtClean="0"/>
              <a:t>Solution-oriented: set criteria, generation of ideas, evaluation of </a:t>
            </a:r>
            <a:r>
              <a:rPr lang="en-US" sz="2400" u="sng" dirty="0" smtClean="0"/>
              <a:t>proposals</a:t>
            </a:r>
            <a:endParaRPr lang="en-US" sz="2400" u="sng" dirty="0" smtClean="0"/>
          </a:p>
          <a:p>
            <a:r>
              <a:rPr lang="en-US" sz="2600" dirty="0" smtClean="0"/>
              <a:t>Manages </a:t>
            </a:r>
            <a:r>
              <a:rPr lang="en-US" sz="2600" dirty="0" smtClean="0"/>
              <a:t>Interaction Processes</a:t>
            </a:r>
          </a:p>
          <a:p>
            <a:pPr lvl="1"/>
            <a:r>
              <a:rPr lang="en-US" sz="2400" dirty="0" smtClean="0"/>
              <a:t>Relational Management: maintain group climate, manage conflict effectively</a:t>
            </a:r>
            <a:endParaRPr lang="en-US" sz="2400" dirty="0" smtClean="0"/>
          </a:p>
          <a:p>
            <a:pPr lvl="1"/>
            <a:r>
              <a:rPr lang="en-US" sz="2400" dirty="0" smtClean="0"/>
              <a:t>Discussion Management: task focus, manage participatory interaction</a:t>
            </a:r>
          </a:p>
          <a:p>
            <a:r>
              <a:rPr lang="en-US" sz="2600" dirty="0" smtClean="0"/>
              <a:t>Evaluation tool by Beebe &amp; Barge</a:t>
            </a:r>
            <a:endParaRPr lang="en-US" sz="2600" dirty="0" smtClean="0"/>
          </a:p>
          <a:p>
            <a:pPr lvl="1"/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3764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Beebe &amp; Masterson, 2004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89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UNPACKINg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“</a:t>
            </a:r>
            <a:r>
              <a:rPr lang="en-US" dirty="0" err="1" smtClean="0"/>
              <a:t>COMMUNICATIOn</a:t>
            </a:r>
            <a:r>
              <a:rPr lang="en-US" dirty="0" smtClean="0"/>
              <a:t> gap”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9393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8" y="284176"/>
            <a:ext cx="10705063" cy="1508760"/>
          </a:xfrm>
        </p:spPr>
        <p:txBody>
          <a:bodyPr/>
          <a:lstStyle/>
          <a:p>
            <a:r>
              <a:rPr lang="en-US" dirty="0" smtClean="0"/>
              <a:t>The FACe AND RELATIonSHIP Goal:</a:t>
            </a:r>
          </a:p>
          <a:p>
            <a:r>
              <a:rPr lang="en-US" dirty="0" smtClean="0"/>
              <a:t>Collective communication competence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Build trusting relationships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Reflective talk about task—coordinate what to do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Coordinate meaning by discussing different uses of language from disciplinary and professional backgrounds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Demonstrate presence through active listening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Make some space for informal communication—shared humor—helps build relationships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284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Thompson, 2009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983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overcome communication gap: Build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41117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Create high quality arguments by drawing connections between claims, data, and reasoning</a:t>
            </a:r>
          </a:p>
          <a:p>
            <a:r>
              <a:rPr lang="en-US" sz="2600" dirty="0" smtClean="0"/>
              <a:t>Create connections across disciplines</a:t>
            </a:r>
          </a:p>
          <a:p>
            <a:r>
              <a:rPr lang="en-US" sz="2600" dirty="0" smtClean="0"/>
              <a:t>Tips for creating connections in actual </a:t>
            </a:r>
            <a:r>
              <a:rPr lang="en-US" sz="2600" dirty="0" smtClean="0"/>
              <a:t>interactions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Ask sincere questions—especially about terminology and reasoning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Collectively define the task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Respect credibility of all group members—build trust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Express disagreement with attention to conversation repair and maintenance</a:t>
            </a:r>
            <a:endParaRPr lang="en-US" sz="2400" dirty="0" smtClean="0"/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Pay attention to back-and-forth interaction patterns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Make sure influential people don’t dominate the conversation with agreement statements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Focus on co-creating the high-quality arguments—collective mindfulness</a:t>
            </a:r>
            <a:endParaRPr lang="en-US" sz="2400" dirty="0" smtClean="0"/>
          </a:p>
          <a:p>
            <a:pPr marL="0" indent="0">
              <a:buNone/>
            </a:pPr>
            <a:endParaRPr lang="en-US" sz="26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2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1" y="609600"/>
            <a:ext cx="1104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References</a:t>
            </a:r>
          </a:p>
          <a:p>
            <a:pPr algn="ctr"/>
            <a:endParaRPr lang="en-US" dirty="0" smtClean="0"/>
          </a:p>
          <a:p>
            <a:pPr marL="457200" indent="-457200"/>
            <a:r>
              <a:rPr lang="en-US" dirty="0" smtClean="0"/>
              <a:t>Beebe, S., Beebe, S. &amp; Ivy, D. (2007). </a:t>
            </a:r>
            <a:r>
              <a:rPr lang="en-US" i="1" dirty="0" smtClean="0"/>
              <a:t>Communication: Principles for a lifetime </a:t>
            </a:r>
            <a:r>
              <a:rPr lang="en-US" dirty="0" smtClean="0"/>
              <a:t>(3</a:t>
            </a:r>
            <a:r>
              <a:rPr lang="en-US" baseline="30000" dirty="0" smtClean="0"/>
              <a:t>rd</a:t>
            </a:r>
            <a:r>
              <a:rPr lang="en-US" dirty="0" smtClean="0"/>
              <a:t> edition). Saddle River, NJ: Pearson.</a:t>
            </a:r>
          </a:p>
          <a:p>
            <a:pPr marL="457200" indent="-457200"/>
            <a:r>
              <a:rPr lang="en-US" dirty="0" smtClean="0"/>
              <a:t>Beebe</a:t>
            </a:r>
            <a:r>
              <a:rPr lang="en-US" dirty="0" smtClean="0"/>
              <a:t>, S. A., &amp; Masterson, J. T. (2004). </a:t>
            </a:r>
            <a:r>
              <a:rPr lang="en-US" i="1" dirty="0" smtClean="0"/>
              <a:t>Communicating in small groups: Principles </a:t>
            </a:r>
            <a:r>
              <a:rPr lang="en-US" i="1" dirty="0" smtClean="0"/>
              <a:t>and practices </a:t>
            </a:r>
            <a:r>
              <a:rPr lang="en-US" dirty="0" smtClean="0"/>
              <a:t>(8th ed.). Boston, MA: </a:t>
            </a:r>
            <a:r>
              <a:rPr lang="en-US" dirty="0" err="1" smtClean="0"/>
              <a:t>Allyn</a:t>
            </a:r>
            <a:r>
              <a:rPr lang="en-US" dirty="0" smtClean="0"/>
              <a:t> &amp; Bacon.</a:t>
            </a:r>
          </a:p>
          <a:p>
            <a:pPr marL="457200" indent="-457200"/>
            <a:r>
              <a:rPr lang="en-US" dirty="0" smtClean="0"/>
              <a:t>Canary, D. J., &amp; </a:t>
            </a:r>
            <a:r>
              <a:rPr lang="en-US" dirty="0" err="1" smtClean="0"/>
              <a:t>Seibold</a:t>
            </a:r>
            <a:r>
              <a:rPr lang="en-US" dirty="0" smtClean="0"/>
              <a:t>, D. R. (2010). Origins and </a:t>
            </a:r>
            <a:r>
              <a:rPr lang="en-US" dirty="0" smtClean="0"/>
              <a:t>development </a:t>
            </a:r>
            <a:r>
              <a:rPr lang="en-US" dirty="0" smtClean="0"/>
              <a:t>of the </a:t>
            </a:r>
            <a:r>
              <a:rPr lang="en-US" dirty="0" smtClean="0"/>
              <a:t>Conversational Argument </a:t>
            </a:r>
            <a:r>
              <a:rPr lang="en-US" dirty="0" smtClean="0"/>
              <a:t>Coding Scheme. </a:t>
            </a:r>
            <a:r>
              <a:rPr lang="en-US" i="1" dirty="0" smtClean="0"/>
              <a:t>Communication Methods and Measures, </a:t>
            </a:r>
            <a:r>
              <a:rPr lang="en-US" i="1" dirty="0" smtClean="0"/>
              <a:t>4, </a:t>
            </a:r>
            <a:r>
              <a:rPr lang="en-US" dirty="0" smtClean="0"/>
              <a:t>7–26</a:t>
            </a:r>
            <a:r>
              <a:rPr lang="en-US" dirty="0" smtClean="0"/>
              <a:t>. doi:10.1080/19312451003680459</a:t>
            </a:r>
            <a:endParaRPr lang="en-US" dirty="0" smtClean="0"/>
          </a:p>
          <a:p>
            <a:pPr marL="457200" indent="-457200"/>
            <a:r>
              <a:rPr lang="en-US" dirty="0" smtClean="0"/>
              <a:t>Janis, I. (1989). </a:t>
            </a:r>
            <a:r>
              <a:rPr lang="en-US" i="1" dirty="0" smtClean="0"/>
              <a:t>Crucial decisions: Leadership in policymaking and crisis management</a:t>
            </a:r>
            <a:r>
              <a:rPr lang="en-US" dirty="0" smtClean="0"/>
              <a:t>. New York: The Free Press.</a:t>
            </a:r>
          </a:p>
          <a:p>
            <a:pPr marL="457200" indent="-457200"/>
            <a:r>
              <a:rPr lang="en-US" dirty="0" smtClean="0"/>
              <a:t>Novak</a:t>
            </a:r>
            <a:r>
              <a:rPr lang="en-US" dirty="0" smtClean="0"/>
              <a:t>, J. M., &amp; </a:t>
            </a:r>
            <a:r>
              <a:rPr lang="en-US" dirty="0" err="1" smtClean="0"/>
              <a:t>Sellnow</a:t>
            </a:r>
            <a:r>
              <a:rPr lang="en-US" dirty="0" smtClean="0"/>
              <a:t>, T. L. (2009). Reducing organizational risk through </a:t>
            </a:r>
            <a:r>
              <a:rPr lang="en-US" dirty="0" smtClean="0"/>
              <a:t>participatory communication</a:t>
            </a:r>
            <a:r>
              <a:rPr lang="en-US" dirty="0" smtClean="0"/>
              <a:t>. Journal of </a:t>
            </a:r>
            <a:r>
              <a:rPr lang="en-US" i="1" dirty="0" smtClean="0"/>
              <a:t>Applied Communication Research, 37(4), </a:t>
            </a:r>
            <a:r>
              <a:rPr lang="en-US" dirty="0" smtClean="0"/>
              <a:t>349–373</a:t>
            </a:r>
            <a:r>
              <a:rPr lang="en-US" dirty="0" smtClean="0"/>
              <a:t>. doi:10.1080/00909880903233168</a:t>
            </a:r>
            <a:endParaRPr lang="en-US" dirty="0" smtClean="0"/>
          </a:p>
          <a:p>
            <a:pPr marL="457200" indent="-457200"/>
            <a:r>
              <a:rPr lang="en-US" dirty="0" err="1" smtClean="0"/>
              <a:t>Seibold</a:t>
            </a:r>
            <a:r>
              <a:rPr lang="en-US" dirty="0" smtClean="0"/>
              <a:t>, D. R., &amp; Meyers, R. </a:t>
            </a:r>
            <a:r>
              <a:rPr lang="en-US" dirty="0" smtClean="0"/>
              <a:t>A. </a:t>
            </a:r>
            <a:r>
              <a:rPr lang="en-US" dirty="0" smtClean="0"/>
              <a:t>(2007). Group </a:t>
            </a:r>
            <a:r>
              <a:rPr lang="en-US" dirty="0" smtClean="0"/>
              <a:t>argument: A </a:t>
            </a:r>
            <a:r>
              <a:rPr lang="en-US" dirty="0" err="1" smtClean="0"/>
              <a:t>structuration</a:t>
            </a:r>
            <a:r>
              <a:rPr lang="en-US" dirty="0" smtClean="0"/>
              <a:t> perspective and research program. </a:t>
            </a:r>
            <a:r>
              <a:rPr lang="en-US" i="1" dirty="0" smtClean="0"/>
              <a:t>Small Group Research, 38</a:t>
            </a:r>
            <a:r>
              <a:rPr lang="en-US" dirty="0" smtClean="0"/>
              <a:t>, </a:t>
            </a:r>
            <a:r>
              <a:rPr lang="en-US" dirty="0" smtClean="0"/>
              <a:t>312–336.</a:t>
            </a:r>
          </a:p>
          <a:p>
            <a:pPr marL="457200" indent="-457200"/>
            <a:r>
              <a:rPr lang="en-US" dirty="0" smtClean="0"/>
              <a:t>Thompson, J. L. (2009). Building collective communication competence in </a:t>
            </a:r>
            <a:r>
              <a:rPr lang="en-US" dirty="0" smtClean="0"/>
              <a:t>interdisciplinary research </a:t>
            </a:r>
            <a:r>
              <a:rPr lang="en-US" dirty="0" smtClean="0"/>
              <a:t>teams. Journal of Applied Communication Research, 37(3), 278–297.</a:t>
            </a:r>
          </a:p>
          <a:p>
            <a:pPr marL="457200" indent="-457200"/>
            <a:r>
              <a:rPr lang="en-US" dirty="0" err="1" smtClean="0"/>
              <a:t>Weick</a:t>
            </a:r>
            <a:r>
              <a:rPr lang="en-US" dirty="0" smtClean="0"/>
              <a:t>, K. E., &amp; Sutcliffe, K. M. (2007). Managing the unexpected: Resilient performance in </a:t>
            </a:r>
            <a:r>
              <a:rPr lang="en-US" dirty="0" smtClean="0"/>
              <a:t>an age </a:t>
            </a:r>
            <a:r>
              <a:rPr lang="en-US" dirty="0" smtClean="0"/>
              <a:t>of uncertainty. San Francisco, CA: John Wiley and Sons.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366" y="2011680"/>
            <a:ext cx="11249693" cy="4206240"/>
          </a:xfrm>
        </p:spPr>
        <p:txBody>
          <a:bodyPr>
            <a:noAutofit/>
          </a:bodyPr>
          <a:lstStyle/>
          <a:p>
            <a:r>
              <a:rPr lang="en-US" sz="2600" dirty="0" smtClean="0"/>
              <a:t>Definition: "how we make sense of the world and share that sense with others through verbal and non-verbal messages" (Beebe, Beebe, &amp; Ivy, </a:t>
            </a:r>
            <a:r>
              <a:rPr lang="en-US" sz="2600" dirty="0" smtClean="0"/>
              <a:t>2007)</a:t>
            </a:r>
            <a:endParaRPr lang="en-US" sz="2600" dirty="0" smtClean="0"/>
          </a:p>
          <a:p>
            <a:pPr lvl="2"/>
            <a:r>
              <a:rPr lang="en-US" sz="2600" dirty="0" smtClean="0"/>
              <a:t>Properties </a:t>
            </a:r>
          </a:p>
          <a:p>
            <a:pPr lvl="3"/>
            <a:r>
              <a:rPr lang="en-US" sz="2600" dirty="0"/>
              <a:t>M</a:t>
            </a:r>
            <a:r>
              <a:rPr lang="en-US" sz="2600" dirty="0" smtClean="0"/>
              <a:t>eaning created through messages </a:t>
            </a:r>
            <a:r>
              <a:rPr lang="en-US" sz="2600" i="1" u="sng" dirty="0" smtClean="0"/>
              <a:t>in</a:t>
            </a:r>
            <a:r>
              <a:rPr lang="en-US" sz="2600" dirty="0" smtClean="0"/>
              <a:t> interaction</a:t>
            </a:r>
          </a:p>
          <a:p>
            <a:pPr lvl="3"/>
            <a:r>
              <a:rPr lang="en-US" sz="2600" dirty="0" smtClean="0"/>
              <a:t>Symbolic</a:t>
            </a:r>
          </a:p>
          <a:p>
            <a:pPr lvl="3"/>
            <a:r>
              <a:rPr lang="en-US" sz="2600" dirty="0" smtClean="0"/>
              <a:t>Cultural</a:t>
            </a:r>
            <a:endParaRPr lang="en-US" sz="2600" dirty="0"/>
          </a:p>
          <a:p>
            <a:r>
              <a:rPr lang="en-US" sz="2600" dirty="0" smtClean="0"/>
              <a:t>Challenge to a Communication Scholar</a:t>
            </a:r>
          </a:p>
          <a:p>
            <a:pPr lvl="1"/>
            <a:r>
              <a:rPr lang="en-US" sz="2600" dirty="0" smtClean="0"/>
              <a:t>Provide expertise and advice in area where everyone has experience and, at least some, level of expertise</a:t>
            </a:r>
          </a:p>
          <a:p>
            <a:pPr lvl="1"/>
            <a:r>
              <a:rPr lang="en-US" sz="2600" dirty="0" smtClean="0"/>
              <a:t>Confirm, challenge, and modify everyday assumptions </a:t>
            </a:r>
            <a:endParaRPr lang="en-US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866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Competent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Effectively manage 3 goals in manner that conforms to social norms and standards of appropriateness for the context</a:t>
            </a:r>
          </a:p>
          <a:p>
            <a:pPr marL="0" indent="0">
              <a:buNone/>
            </a:pPr>
            <a:endParaRPr lang="en-US" sz="2600" dirty="0" smtClean="0"/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Face: present competent and credible image of self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Relationship: escalate, maintain, terminate relationships</a:t>
            </a:r>
          </a:p>
          <a:p>
            <a:pPr marL="685800" lvl="1" indent="-457200">
              <a:buFont typeface="+mj-lt"/>
              <a:buAutoNum type="arabicPeriod"/>
            </a:pPr>
            <a:r>
              <a:rPr lang="en-US" sz="2400" dirty="0" smtClean="0"/>
              <a:t>Task: accomplish instrumental tasks</a:t>
            </a:r>
          </a:p>
          <a:p>
            <a:pPr marL="228600" lvl="1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685800" lvl="1" indent="-457200">
              <a:buFont typeface="+mj-lt"/>
              <a:buAutoNum type="arabicPeriod"/>
            </a:pPr>
            <a:endParaRPr lang="en-US" sz="2400" dirty="0" smtClean="0"/>
          </a:p>
          <a:p>
            <a:pPr marL="685800" lvl="1" indent="-4572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427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Canary, Cody, &amp; </a:t>
            </a:r>
            <a:r>
              <a:rPr lang="en-US" dirty="0" err="1" smtClean="0"/>
              <a:t>Manusov</a:t>
            </a:r>
            <a:r>
              <a:rPr lang="en-US" dirty="0" smtClean="0"/>
              <a:t>, 2003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77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"communication Gap?"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“Gap”—lack </a:t>
            </a:r>
            <a:r>
              <a:rPr lang="en-US" sz="2800" dirty="0" smtClean="0"/>
              <a:t>of connection</a:t>
            </a:r>
          </a:p>
          <a:p>
            <a:r>
              <a:rPr lang="en-US" sz="2800" dirty="0" smtClean="0"/>
              <a:t>To overcome the communication gap need to forge connections</a:t>
            </a:r>
          </a:p>
          <a:p>
            <a:pPr lvl="1"/>
            <a:r>
              <a:rPr lang="en-US" sz="2800" dirty="0" smtClean="0"/>
              <a:t>Connections with claims, data, and reasoning (quality arguments)</a:t>
            </a:r>
          </a:p>
          <a:p>
            <a:pPr lvl="1"/>
            <a:r>
              <a:rPr lang="en-US" sz="2800" dirty="0" smtClean="0"/>
              <a:t>Connections with knowledge from other disciplines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695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563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HRO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80"/>
            <a:ext cx="10800620" cy="4206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 smtClean="0"/>
              <a:t>Organizations that operate hazardous technologies without leading to catastrophe</a:t>
            </a:r>
          </a:p>
          <a:p>
            <a:pPr marL="0" indent="0">
              <a:buNone/>
            </a:pPr>
            <a:r>
              <a:rPr lang="en-US" sz="2600" dirty="0" smtClean="0"/>
              <a:t>5 Principles of HRO Theory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Preoccupation with failure—every piece of information is potential symptom that something is wrong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Reluctance to accept simplistic explanations and models—always questioning current mental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Sensitivity to operations—situation awareness of the system in its present state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 to resilience—continuous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Deference to expertise—cultivate diverse set of knowledge and expertise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418647"/>
            <a:ext cx="341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Reference: </a:t>
            </a:r>
            <a:r>
              <a:rPr lang="en-US" dirty="0" err="1" smtClean="0"/>
              <a:t>Weick</a:t>
            </a:r>
            <a:r>
              <a:rPr lang="en-US" dirty="0" smtClean="0"/>
              <a:t> &amp; Sutcliffe, 2007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6297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Mindfulness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Collective ability to pay attention to new information and to determine how the information provides insight into the interactions of the system and help the organization prevent hazards</a:t>
            </a:r>
          </a:p>
          <a:p>
            <a:r>
              <a:rPr lang="en-US" sz="2600" dirty="0" smtClean="0"/>
              <a:t>Communicative accomplishment</a:t>
            </a:r>
          </a:p>
          <a:p>
            <a:r>
              <a:rPr lang="en-US" sz="2600" dirty="0" smtClean="0"/>
              <a:t>Organizational culture factors: participatory climate helps</a:t>
            </a:r>
          </a:p>
          <a:p>
            <a:pPr lvl="1"/>
            <a:r>
              <a:rPr lang="en-US" sz="2400" dirty="0" smtClean="0"/>
              <a:t>Individuals have voice to express ideas and concerns</a:t>
            </a:r>
          </a:p>
          <a:p>
            <a:pPr lvl="1"/>
            <a:r>
              <a:rPr lang="en-US" sz="2400" dirty="0" smtClean="0"/>
              <a:t>Organization has open communication climate</a:t>
            </a:r>
          </a:p>
          <a:p>
            <a:pPr lvl="1"/>
            <a:r>
              <a:rPr lang="en-US" sz="2400" dirty="0" smtClean="0"/>
              <a:t>Individuals have easy access to relevant information</a:t>
            </a:r>
          </a:p>
          <a:p>
            <a:pPr lvl="1"/>
            <a:r>
              <a:rPr lang="en-US" sz="2400" dirty="0" smtClean="0"/>
              <a:t>Individuals engage in continuous, contextual learning</a:t>
            </a:r>
          </a:p>
          <a:p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418647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Reference: Novak &amp; </a:t>
            </a:r>
            <a:r>
              <a:rPr lang="en-US" dirty="0" err="1" smtClean="0"/>
              <a:t>Sellnow</a:t>
            </a:r>
            <a:r>
              <a:rPr lang="en-US" dirty="0" smtClean="0"/>
              <a:t>, 2009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999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Dorothy Collins Andreas, Pepperdine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401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2">
      <a:dk1>
        <a:srgbClr val="232D46"/>
      </a:dk1>
      <a:lt1>
        <a:sysClr val="window" lastClr="FFFFFF"/>
      </a:lt1>
      <a:dk2>
        <a:srgbClr val="232D46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3891A7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B1D2DA32-AC8B-4194-BF85-FF4A5B40E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HDBandedV3</Template>
  <TotalTime>291</TotalTime>
  <Words>1700</Words>
  <Application>Microsoft Office PowerPoint</Application>
  <PresentationFormat>Custom</PresentationFormat>
  <Paragraphs>262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Banded</vt:lpstr>
      <vt:lpstr>Overcoming The Communication Gap</vt:lpstr>
      <vt:lpstr>UNPACKINg  “COMMUNICATIOn gap”</vt:lpstr>
      <vt:lpstr>What is communication?</vt:lpstr>
      <vt:lpstr>What is Competent Communication?</vt:lpstr>
      <vt:lpstr>What is a "communication Gap?"</vt:lpstr>
      <vt:lpstr>The Context</vt:lpstr>
      <vt:lpstr>HRO Theory</vt:lpstr>
      <vt:lpstr>Collective Mindfulness</vt:lpstr>
      <vt:lpstr>The Challenges</vt:lpstr>
      <vt:lpstr>WHAT ARE CHALLENGES to INTERDISCIPLINARY COMMUNICATION?</vt:lpstr>
      <vt:lpstr>WHAT ARE CHALLENGES to INTERDISCIPLINARY COMMUNICATION?</vt:lpstr>
      <vt:lpstr>WHAT ARE CHALLENGES to INTERDISCIPLINARY COMMUNICATION?</vt:lpstr>
      <vt:lpstr>WHAt to Do (or say)</vt:lpstr>
      <vt:lpstr>The TASK GOAL: Why toulmin is particularly relevant</vt:lpstr>
      <vt:lpstr>The Task and relational Goal: Why group interaction is relevant</vt:lpstr>
      <vt:lpstr>The task and relational goal: Types of statements</vt:lpstr>
      <vt:lpstr>THE tASK and relational Goal: Types of statements AND Toulmin</vt:lpstr>
      <vt:lpstr>THE TASK AND RELATIONAL GOAL: Patterns of GROUP INTERACTION</vt:lpstr>
      <vt:lpstr>The Task and Relationship Goal: Competent Group Communicator</vt:lpstr>
      <vt:lpstr>The FACe AND RELATIonSHIP Goal: Collective communication competence </vt:lpstr>
      <vt:lpstr>How to overcome communication gap: Build connections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Dorothy Andreas</dc:creator>
  <cp:lastModifiedBy>Josh</cp:lastModifiedBy>
  <cp:revision>102</cp:revision>
  <dcterms:created xsi:type="dcterms:W3CDTF">2015-01-24T16:50:08Z</dcterms:created>
  <dcterms:modified xsi:type="dcterms:W3CDTF">2015-01-25T06:12:13Z</dcterms:modified>
</cp:coreProperties>
</file>