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6" r:id="rId1"/>
  </p:sldMasterIdLst>
  <p:notesMasterIdLst>
    <p:notesMasterId r:id="rId14"/>
  </p:notesMasterIdLst>
  <p:handoutMasterIdLst>
    <p:handoutMasterId r:id="rId15"/>
  </p:handoutMasterIdLst>
  <p:sldIdLst>
    <p:sldId id="564" r:id="rId2"/>
    <p:sldId id="636" r:id="rId3"/>
    <p:sldId id="580" r:id="rId4"/>
    <p:sldId id="606" r:id="rId5"/>
    <p:sldId id="641" r:id="rId6"/>
    <p:sldId id="661" r:id="rId7"/>
    <p:sldId id="668" r:id="rId8"/>
    <p:sldId id="664" r:id="rId9"/>
    <p:sldId id="670" r:id="rId10"/>
    <p:sldId id="607" r:id="rId11"/>
    <p:sldId id="662" r:id="rId12"/>
    <p:sldId id="669" r:id="rId13"/>
  </p:sldIdLst>
  <p:sldSz cx="9144000" cy="6858000" type="screen4x3"/>
  <p:notesSz cx="9601200" cy="7315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132" algn="ctr" rtl="0" fontAlgn="base">
      <a:spcBef>
        <a:spcPct val="5000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263" algn="ctr" rtl="0" fontAlgn="base">
      <a:spcBef>
        <a:spcPct val="5000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395" algn="ctr" rtl="0" fontAlgn="base">
      <a:spcBef>
        <a:spcPct val="5000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526" algn="ctr" rtl="0" fontAlgn="base">
      <a:spcBef>
        <a:spcPct val="5000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658" algn="l" defTabSz="914263" rtl="0" eaLnBrk="1" latinLnBrk="0" hangingPunct="1"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2789" algn="l" defTabSz="914263" rtl="0" eaLnBrk="1" latinLnBrk="0" hangingPunct="1"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199922" algn="l" defTabSz="914263" rtl="0" eaLnBrk="1" latinLnBrk="0" hangingPunct="1"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054" algn="l" defTabSz="914263" rtl="0" eaLnBrk="1" latinLnBrk="0" hangingPunct="1">
      <a:defRPr sz="1900" b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FCFCFD"/>
    <a:srgbClr val="F1FAFF"/>
    <a:srgbClr val="CC0066"/>
    <a:srgbClr val="CCFFCC"/>
    <a:srgbClr val="EBC4AF"/>
    <a:srgbClr val="D8668F"/>
    <a:srgbClr val="9DC6FD"/>
    <a:srgbClr val="99C2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115" autoAdjust="0"/>
    <p:restoredTop sz="76540" autoAdjust="0"/>
  </p:normalViewPr>
  <p:slideViewPr>
    <p:cSldViewPr>
      <p:cViewPr>
        <p:scale>
          <a:sx n="100" d="100"/>
          <a:sy n="100" d="100"/>
        </p:scale>
        <p:origin x="-444" y="-534"/>
      </p:cViewPr>
      <p:guideLst>
        <p:guide orient="horz" pos="289"/>
        <p:guide orient="horz" pos="3744"/>
        <p:guide orient="horz" pos="960"/>
        <p:guide orient="horz" pos="720"/>
        <p:guide pos="337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>
        <p:scale>
          <a:sx n="166" d="100"/>
          <a:sy n="166" d="100"/>
        </p:scale>
        <p:origin x="-1290" y="-72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5635870" y="6871208"/>
            <a:ext cx="2954216" cy="36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796" tIns="0" rIns="19796" bIns="0" anchor="b"/>
          <a:lstStyle/>
          <a:p>
            <a:pPr algn="r" defTabSz="994018">
              <a:lnSpc>
                <a:spcPct val="89000"/>
              </a:lnSpc>
              <a:spcBef>
                <a:spcPct val="40000"/>
              </a:spcBef>
            </a:pPr>
            <a:r>
              <a:rPr lang="en-US" sz="900" b="0" dirty="0"/>
              <a:t>© </a:t>
            </a:r>
            <a:r>
              <a:rPr lang="en-US" sz="900" b="0" dirty="0" smtClean="0"/>
              <a:t>2015 </a:t>
            </a:r>
            <a:r>
              <a:rPr lang="en-US" sz="900" b="0" dirty="0"/>
              <a:t>Carnegie Mellon University</a:t>
            </a:r>
          </a:p>
          <a:p>
            <a:pPr algn="l" defTabSz="994018">
              <a:lnSpc>
                <a:spcPct val="89000"/>
              </a:lnSpc>
              <a:spcBef>
                <a:spcPct val="40000"/>
              </a:spcBef>
            </a:pPr>
            <a:r>
              <a:rPr lang="en-US" sz="800" b="0" i="1" dirty="0">
                <a:latin typeface="Times New Roman" pitchFamily="18" charset="0"/>
              </a:rPr>
              <a:t>  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8987559" y="6983149"/>
            <a:ext cx="343659" cy="2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380" tIns="46189" rIns="92380" bIns="46189">
            <a:spAutoFit/>
          </a:bodyPr>
          <a:lstStyle/>
          <a:p>
            <a:pPr defTabSz="944151" eaLnBrk="0" hangingPunct="0">
              <a:lnSpc>
                <a:spcPct val="90000"/>
              </a:lnSpc>
              <a:spcBef>
                <a:spcPct val="0"/>
              </a:spcBef>
            </a:pPr>
            <a:fld id="{91E185CE-3BEA-406E-8409-6B7CF9892343}" type="slidenum">
              <a:rPr lang="en-US" sz="1000"/>
              <a:pPr defTabSz="944151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sz="1000" dirty="0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 flipH="1">
            <a:off x="316524" y="6892590"/>
            <a:ext cx="896815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5745" tIns="47872" rIns="95745" bIns="47872" anchor="ctr">
            <a:spAutoFit/>
          </a:bodyPr>
          <a:lstStyle/>
          <a:p>
            <a:endParaRPr lang="en-US" dirty="0"/>
          </a:p>
        </p:txBody>
      </p:sp>
      <p:sp>
        <p:nvSpPr>
          <p:cNvPr id="46104" name="Rectangle 2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507" y="235205"/>
            <a:ext cx="3743325" cy="36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94018">
              <a:lnSpc>
                <a:spcPct val="90000"/>
              </a:lnSpc>
              <a:defRPr sz="90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6105" name="Rectangle 25"/>
          <p:cNvSpPr>
            <a:spLocks noGrp="1" noChangeArrowheads="1"/>
          </p:cNvSpPr>
          <p:nvPr>
            <p:ph type="dt" idx="1"/>
          </p:nvPr>
        </p:nvSpPr>
        <p:spPr bwMode="auto">
          <a:xfrm>
            <a:off x="5169878" y="235205"/>
            <a:ext cx="3743326" cy="36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96" tIns="0" rIns="19796" bIns="0" numCol="1" anchor="t" anchorCtr="0" compatLnSpc="1">
            <a:prstTxWarp prst="textNoShape">
              <a:avLst/>
            </a:prstTxWarp>
          </a:bodyPr>
          <a:lstStyle>
            <a:lvl1pPr algn="r" defTabSz="994018" eaLnBrk="0" hangingPunct="0">
              <a:spcBef>
                <a:spcPct val="0"/>
              </a:spcBef>
              <a:defRPr sz="1000" b="0"/>
            </a:lvl1pPr>
          </a:lstStyle>
          <a:p>
            <a:r>
              <a:rPr lang="en-US" sz="900" dirty="0" smtClean="0"/>
              <a:t>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224422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282" y="3475223"/>
            <a:ext cx="7042639" cy="329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5" tIns="48327" rIns="96655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5635870" y="6871208"/>
            <a:ext cx="2954216" cy="36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796" tIns="0" rIns="19796" bIns="0" anchor="b"/>
          <a:lstStyle/>
          <a:p>
            <a:pPr algn="r" defTabSz="994018">
              <a:lnSpc>
                <a:spcPct val="89000"/>
              </a:lnSpc>
              <a:spcBef>
                <a:spcPct val="40000"/>
              </a:spcBef>
            </a:pPr>
            <a:r>
              <a:rPr lang="en-US" sz="900" b="0" dirty="0"/>
              <a:t>© </a:t>
            </a:r>
            <a:r>
              <a:rPr lang="en-US" sz="900" b="0" dirty="0" smtClean="0"/>
              <a:t>2010 </a:t>
            </a:r>
            <a:r>
              <a:rPr lang="en-US" sz="900" b="0" dirty="0"/>
              <a:t>Carnegie Mellon University</a:t>
            </a:r>
          </a:p>
          <a:p>
            <a:pPr algn="l" defTabSz="994018">
              <a:lnSpc>
                <a:spcPct val="89000"/>
              </a:lnSpc>
              <a:spcBef>
                <a:spcPct val="40000"/>
              </a:spcBef>
            </a:pPr>
            <a:r>
              <a:rPr lang="en-US" sz="800" b="0" i="1" dirty="0">
                <a:latin typeface="Times New Roman" pitchFamily="18" charset="0"/>
              </a:rPr>
              <a:t>  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8987559" y="6983149"/>
            <a:ext cx="343659" cy="2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380" tIns="46189" rIns="92380" bIns="46189">
            <a:spAutoFit/>
          </a:bodyPr>
          <a:lstStyle/>
          <a:p>
            <a:pPr defTabSz="944151" eaLnBrk="0" hangingPunct="0">
              <a:lnSpc>
                <a:spcPct val="90000"/>
              </a:lnSpc>
              <a:spcBef>
                <a:spcPct val="0"/>
              </a:spcBef>
            </a:pPr>
            <a:fld id="{2BD2B1FF-AD15-46D7-A490-DDD9BC5D9689}" type="slidenum">
              <a:rPr lang="en-US" sz="1000"/>
              <a:pPr defTabSz="944151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sz="1000" dirty="0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H="1">
            <a:off x="316524" y="6892590"/>
            <a:ext cx="896815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5745" tIns="47872" rIns="95745" bIns="47872" anchor="ctr">
            <a:spAutoFit/>
          </a:bodyPr>
          <a:lstStyle/>
          <a:p>
            <a:endParaRPr lang="en-US" dirty="0"/>
          </a:p>
        </p:txBody>
      </p:sp>
      <p:pic>
        <p:nvPicPr>
          <p:cNvPr id="7191" name="Picture 23" descr="SEI_CMU_1Line_Bl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485" y="6968055"/>
            <a:ext cx="5161085" cy="176088"/>
          </a:xfrm>
          <a:prstGeom prst="rect">
            <a:avLst/>
          </a:prstGeom>
          <a:noFill/>
        </p:spPr>
      </p:pic>
      <p:sp>
        <p:nvSpPr>
          <p:cNvPr id="7192" name="Rectangle 2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507" y="235205"/>
            <a:ext cx="3743325" cy="36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94018">
              <a:lnSpc>
                <a:spcPct val="90000"/>
              </a:lnSpc>
              <a:defRPr sz="900"/>
            </a:lvl1pPr>
          </a:lstStyle>
          <a:p>
            <a:r>
              <a:rPr lang="en-US" dirty="0" smtClean="0"/>
              <a:t>Author</a:t>
            </a:r>
          </a:p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dt" idx="1"/>
          </p:nvPr>
        </p:nvSpPr>
        <p:spPr bwMode="auto">
          <a:xfrm>
            <a:off x="5169878" y="235205"/>
            <a:ext cx="3743326" cy="36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96" tIns="0" rIns="19796" bIns="0" numCol="1" anchor="t" anchorCtr="0" compatLnSpc="1">
            <a:prstTxWarp prst="textNoShape">
              <a:avLst/>
            </a:prstTxWarp>
          </a:bodyPr>
          <a:lstStyle>
            <a:lvl1pPr algn="r" defTabSz="994018" eaLnBrk="0" hangingPunct="0">
              <a:spcBef>
                <a:spcPct val="0"/>
              </a:spcBef>
              <a:defRPr sz="1000" b="0"/>
            </a:lvl1pPr>
          </a:lstStyle>
          <a:p>
            <a:fld id="{1FEEE9EC-F0EA-4553-8CF0-BE990B99D29D}" type="datetime1">
              <a:rPr lang="en-US"/>
              <a:pPr/>
              <a:t>11/1/2016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25392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tabLst>
        <a:tab pos="292058" algn="l"/>
        <a:tab pos="571415" algn="l"/>
      </a:tabLs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342848" algn="l" rtl="0" fontAlgn="base">
      <a:spcBef>
        <a:spcPct val="30000"/>
      </a:spcBef>
      <a:spcAft>
        <a:spcPct val="0"/>
      </a:spcAft>
      <a:tabLst>
        <a:tab pos="292058" algn="l"/>
        <a:tab pos="571415" algn="l"/>
      </a:tabLs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634905" algn="l" rtl="0" fontAlgn="base">
      <a:spcBef>
        <a:spcPct val="30000"/>
      </a:spcBef>
      <a:spcAft>
        <a:spcPct val="0"/>
      </a:spcAft>
      <a:tabLst>
        <a:tab pos="292058" algn="l"/>
        <a:tab pos="571415" algn="l"/>
      </a:tabLs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914263" algn="l" rtl="0" fontAlgn="base">
      <a:spcBef>
        <a:spcPct val="30000"/>
      </a:spcBef>
      <a:spcAft>
        <a:spcPct val="0"/>
      </a:spcAft>
      <a:buChar char="•"/>
      <a:tabLst>
        <a:tab pos="292058" algn="l"/>
        <a:tab pos="571415" algn="l"/>
      </a:tabLs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526" algn="l" rtl="0" fontAlgn="base">
      <a:spcBef>
        <a:spcPct val="30000"/>
      </a:spcBef>
      <a:spcAft>
        <a:spcPct val="0"/>
      </a:spcAft>
      <a:tabLst>
        <a:tab pos="292058" algn="l"/>
        <a:tab pos="571415" algn="l"/>
      </a:tabLs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65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9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45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rgbClr val="5E574E"/>
                </a:solidFill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1245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rgbClr val="5E574E"/>
                </a:solidFill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124519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 sz="1400" b="0">
                <a:solidFill>
                  <a:srgbClr val="5E574E"/>
                </a:solidFill>
                <a:latin typeface="Arial Unicode MS" pitchFamily="34" charset="-128"/>
              </a:defRPr>
            </a:lvl1pPr>
          </a:lstStyle>
          <a:p>
            <a:fld id="{D8198FD9-1867-43DF-A28C-7890502DD3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6629400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9A3EAFBB-0CA4-48F1-A2C1-A1CCBEDA41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3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8"/>
          </a:xfrm>
        </p:spPr>
        <p:txBody>
          <a:bodyPr anchor="b"/>
          <a:lstStyle>
            <a:lvl1pPr marL="0" indent="0">
              <a:buNone/>
              <a:defRPr sz="1900"/>
            </a:lvl1pPr>
            <a:lvl2pPr marL="457132" indent="0">
              <a:buNone/>
              <a:defRPr sz="1800"/>
            </a:lvl2pPr>
            <a:lvl3pPr marL="914263" indent="0">
              <a:buNone/>
              <a:defRPr sz="1600"/>
            </a:lvl3pPr>
            <a:lvl4pPr marL="1371395" indent="0">
              <a:buNone/>
              <a:defRPr sz="1400"/>
            </a:lvl4pPr>
            <a:lvl5pPr marL="1828526" indent="0">
              <a:buNone/>
              <a:defRPr sz="1400"/>
            </a:lvl5pPr>
            <a:lvl6pPr marL="2285658" indent="0">
              <a:buNone/>
              <a:defRPr sz="1400"/>
            </a:lvl6pPr>
            <a:lvl7pPr marL="2742789" indent="0">
              <a:buNone/>
              <a:defRPr sz="1400"/>
            </a:lvl7pPr>
            <a:lvl8pPr marL="3199922" indent="0">
              <a:buNone/>
              <a:defRPr sz="1400"/>
            </a:lvl8pPr>
            <a:lvl9pPr marL="365705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6644138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B036DF7C-8CDF-4DAE-97C9-70AF7CD75A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4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13200" cy="5562600"/>
          </a:xfrm>
        </p:spPr>
        <p:txBody>
          <a:bodyPr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990600"/>
            <a:ext cx="4013200" cy="5562600"/>
          </a:xfrm>
        </p:spPr>
        <p:txBody>
          <a:bodyPr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5715000" y="6648450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19AA8E01-AB8D-4272-A164-259CD8DCDD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0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5715000" y="6648450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3FBCC594-FCE6-48D8-944E-30D097CD95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0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5715000" y="6648450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159A1B2F-8AD3-472F-9EC5-2D13B2263B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3008313" cy="116205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500"/>
            </a:lvl1pPr>
            <a:lvl2pPr>
              <a:defRPr sz="2500"/>
            </a:lvl2pPr>
            <a:lvl3pPr>
              <a:defRPr sz="19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2" indent="0">
              <a:buNone/>
              <a:defRPr sz="1200"/>
            </a:lvl2pPr>
            <a:lvl3pPr marL="914263" indent="0">
              <a:buNone/>
              <a:defRPr sz="1100"/>
            </a:lvl3pPr>
            <a:lvl4pPr marL="1371395" indent="0">
              <a:buNone/>
              <a:defRPr sz="900"/>
            </a:lvl4pPr>
            <a:lvl5pPr marL="1828526" indent="0">
              <a:buNone/>
              <a:defRPr sz="900"/>
            </a:lvl5pPr>
            <a:lvl6pPr marL="2285658" indent="0">
              <a:buNone/>
              <a:defRPr sz="900"/>
            </a:lvl6pPr>
            <a:lvl7pPr marL="2742789" indent="0">
              <a:buNone/>
              <a:defRPr sz="900"/>
            </a:lvl7pPr>
            <a:lvl8pPr marL="3199922" indent="0">
              <a:buNone/>
              <a:defRPr sz="900"/>
            </a:lvl8pPr>
            <a:lvl9pPr marL="36570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51351F-7C1B-4B00-8D5E-07AE074BA9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2" indent="0">
              <a:buNone/>
              <a:defRPr sz="2800"/>
            </a:lvl2pPr>
            <a:lvl3pPr marL="914263" indent="0">
              <a:buNone/>
              <a:defRPr sz="2500"/>
            </a:lvl3pPr>
            <a:lvl4pPr marL="1371395" indent="0">
              <a:buNone/>
              <a:defRPr sz="1900"/>
            </a:lvl4pPr>
            <a:lvl5pPr marL="1828526" indent="0">
              <a:buNone/>
              <a:defRPr sz="1900"/>
            </a:lvl5pPr>
            <a:lvl6pPr marL="2285658" indent="0">
              <a:buNone/>
              <a:defRPr sz="1900"/>
            </a:lvl6pPr>
            <a:lvl7pPr marL="2742789" indent="0">
              <a:buNone/>
              <a:defRPr sz="1900"/>
            </a:lvl7pPr>
            <a:lvl8pPr marL="3199922" indent="0">
              <a:buNone/>
              <a:defRPr sz="1900"/>
            </a:lvl8pPr>
            <a:lvl9pPr marL="3657054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32" indent="0">
              <a:buNone/>
              <a:defRPr sz="1200"/>
            </a:lvl2pPr>
            <a:lvl3pPr marL="914263" indent="0">
              <a:buNone/>
              <a:defRPr sz="1100"/>
            </a:lvl3pPr>
            <a:lvl4pPr marL="1371395" indent="0">
              <a:buNone/>
              <a:defRPr sz="900"/>
            </a:lvl4pPr>
            <a:lvl5pPr marL="1828526" indent="0">
              <a:buNone/>
              <a:defRPr sz="900"/>
            </a:lvl5pPr>
            <a:lvl6pPr marL="2285658" indent="0">
              <a:buNone/>
              <a:defRPr sz="900"/>
            </a:lvl6pPr>
            <a:lvl7pPr marL="2742789" indent="0">
              <a:buNone/>
              <a:defRPr sz="900"/>
            </a:lvl7pPr>
            <a:lvl8pPr marL="3199922" indent="0">
              <a:buNone/>
              <a:defRPr sz="900"/>
            </a:lvl8pPr>
            <a:lvl9pPr marL="36570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901070-0C44-43C3-A7AE-36CFA8C4E7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178800" cy="5562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86600" y="6553200"/>
            <a:ext cx="1905000" cy="209550"/>
          </a:xfrm>
        </p:spPr>
        <p:txBody>
          <a:bodyPr/>
          <a:lstStyle>
            <a:lvl1pPr>
              <a:defRPr/>
            </a:lvl1pPr>
          </a:lstStyle>
          <a:p>
            <a:fld id="{ACFA6DDA-2680-4611-BB93-7D765EC928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3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CFCFD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82804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vert="horz" wrap="square" lIns="91427" tIns="45714" rIns="91427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178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553200"/>
            <a:ext cx="19050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100">
                <a:solidFill>
                  <a:srgbClr val="800080"/>
                </a:solidFill>
              </a:defRPr>
            </a:lvl1pPr>
          </a:lstStyle>
          <a:p>
            <a:fld id="{767018C8-C3BD-4E6F-B1D6-1A53F61366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lideBottomBar"/>
          <p:cNvSpPr>
            <a:spLocks noChangeArrowheads="1"/>
          </p:cNvSpPr>
          <p:nvPr userDrawn="1"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none" lIns="91427" tIns="45714" rIns="91427" bIns="45714" anchor="ctr"/>
          <a:lstStyle/>
          <a:p>
            <a:pPr algn="ctr"/>
            <a:endParaRPr lang="en-US"/>
          </a:p>
        </p:txBody>
      </p:sp>
      <p:pic>
        <p:nvPicPr>
          <p:cNvPr id="9" name="Picture 9" descr="CarnegieMellon_logo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67" y="6367631"/>
            <a:ext cx="13255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3040857" y="6351656"/>
            <a:ext cx="3153402" cy="36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7" tIns="45714" rIns="91427" bIns="45714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  <a:latin typeface="Palatino Linotype" pitchFamily="18" charset="0"/>
              </a:rPr>
              <a:t>School of Computer Science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pic>
        <p:nvPicPr>
          <p:cNvPr id="8195" name="Picture 3" descr="E:\a\CMU\0 Writing\2011 06 NSA visit\isrlogo.jpg"/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94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6600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5pPr>
      <a:lvl6pPr marL="457132"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6pPr>
      <a:lvl7pPr marL="914263"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7pPr>
      <a:lvl8pPr marL="1371395"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8pPr>
      <a:lvl9pPr marL="1828526"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rgbClr val="A50021"/>
          </a:solidFill>
          <a:latin typeface="Verdana" pitchFamily="34" charset="0"/>
        </a:defRPr>
      </a:lvl9pPr>
    </p:titleStyle>
    <p:bodyStyle>
      <a:lvl1pPr marL="228566" indent="-228566" algn="l" rtl="0" eaLnBrk="0" fontAlgn="base" hangingPunct="0">
        <a:lnSpc>
          <a:spcPct val="95000"/>
        </a:lnSpc>
        <a:spcBef>
          <a:spcPct val="55000"/>
        </a:spcBef>
        <a:spcAft>
          <a:spcPct val="0"/>
        </a:spcAft>
        <a:buClr>
          <a:srgbClr val="000099"/>
        </a:buClr>
        <a:buChar char="•"/>
        <a:defRPr kumimoji="1" sz="18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511098" indent="-16824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1600">
          <a:solidFill>
            <a:schemeClr val="tx1"/>
          </a:solidFill>
          <a:latin typeface="+mn-lt"/>
        </a:defRPr>
      </a:lvl2pPr>
      <a:lvl3pPr marL="855537" indent="-177774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•"/>
        <a:defRPr kumimoji="1" sz="1600">
          <a:solidFill>
            <a:schemeClr val="tx1"/>
          </a:solidFill>
          <a:latin typeface="+mn-lt"/>
        </a:defRPr>
      </a:lvl3pPr>
      <a:lvl4pPr marL="1144420" indent="-17459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•"/>
        <a:defRPr kumimoji="1" sz="1600">
          <a:solidFill>
            <a:schemeClr val="tx1"/>
          </a:solidFill>
          <a:latin typeface="+mn-lt"/>
        </a:defRPr>
      </a:lvl4pPr>
      <a:lvl5pPr marL="1422187" indent="-16348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1879316" indent="-16348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336450" indent="-16348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2793581" indent="-16348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250713" indent="-163489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0099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3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8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9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2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4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52475" y="2590800"/>
            <a:ext cx="7772400" cy="320040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</a:rPr>
              <a:t>The Carnegie Mellon </a:t>
            </a:r>
            <a:r>
              <a:rPr lang="en-US" sz="2000" dirty="0">
                <a:solidFill>
                  <a:srgbClr val="00B050"/>
                </a:solidFill>
              </a:rPr>
              <a:t/>
            </a:r>
            <a:br>
              <a:rPr lang="en-US" sz="2000" dirty="0">
                <a:solidFill>
                  <a:srgbClr val="00B050"/>
                </a:solidFill>
              </a:rPr>
            </a:br>
            <a:r>
              <a:rPr lang="en-US" sz="2000" dirty="0">
                <a:solidFill>
                  <a:srgbClr val="00B050"/>
                </a:solidFill>
              </a:rPr>
              <a:t>Science of Security </a:t>
            </a:r>
            <a:r>
              <a:rPr lang="en-US" sz="2000" dirty="0" smtClean="0">
                <a:solidFill>
                  <a:srgbClr val="00B050"/>
                </a:solidFill>
              </a:rPr>
              <a:t>Lablet</a:t>
            </a:r>
            <a:r>
              <a:rPr lang="en-US" sz="2400" b="1" dirty="0" smtClean="0">
                <a:solidFill>
                  <a:srgbClr val="00B050"/>
                </a:solidFill>
              </a:rPr>
              <a:t/>
            </a:r>
            <a:br>
              <a:rPr lang="en-US" sz="2400" b="1" dirty="0" smtClean="0">
                <a:solidFill>
                  <a:srgbClr val="00B050"/>
                </a:solidFill>
              </a:rPr>
            </a:br>
            <a:r>
              <a:rPr lang="en-US" sz="2800" b="1" dirty="0" smtClean="0">
                <a:solidFill>
                  <a:srgbClr val="00B050"/>
                </a:solidFill>
              </a:rPr>
              <a:t>Hard Problems Brief Summary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1800" dirty="0">
                <a:solidFill>
                  <a:schemeClr val="tx1"/>
                </a:solidFill>
              </a:rPr>
              <a:t>Bill Scherlis (PI), Jonathan Aldrich (co-PI), Travis Breaux (co-PI)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Quarterly Meeting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NSA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2 </a:t>
            </a:r>
            <a:r>
              <a:rPr lang="en-US" sz="1800" dirty="0">
                <a:solidFill>
                  <a:schemeClr val="tx1"/>
                </a:solidFill>
              </a:rPr>
              <a:t>November 2016</a:t>
            </a:r>
          </a:p>
        </p:txBody>
      </p:sp>
      <p:sp>
        <p:nvSpPr>
          <p:cNvPr id="2" name="AutoShape 4" descr="imap://wls@imap.srv.cs.cmu.edu:143/fetch%3EUID%3E.INBOX%3E273491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59"/>
            <a:ext cx="304800" cy="30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6" descr="imap://wls@imap.srv.cs.cmu.edu:143/fetch%3EUID%3E.INBOX%3E273491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42"/>
            <a:ext cx="304800" cy="30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8" descr="imap://wls@imap.srv.cs.cmu.edu:143/fetch%3EUID%3E.INBOX%3E273491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460375" y="160342"/>
            <a:ext cx="304800" cy="30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imap://wls@imap.srv.cs.cmu.edu:143/fetch%3EUID%3E.INBOX%3E273491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612775" y="381005"/>
            <a:ext cx="304800" cy="30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77649" y="381000"/>
            <a:ext cx="2161142" cy="1446538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r>
              <a:rPr lang="en-US" sz="4400" dirty="0" err="1" smtClean="0">
                <a:solidFill>
                  <a:schemeClr val="bg1">
                    <a:lumMod val="50000"/>
                  </a:schemeClr>
                </a:solidFill>
              </a:rPr>
              <a:t>SoS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Lablets</a:t>
            </a:r>
            <a:endParaRPr lang="en-US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30 Photos of Pittsburgh That Will Make You Homesi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2699"/>
            <a:ext cx="3004292" cy="225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usch Brid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31679" y="5"/>
            <a:ext cx="3112325" cy="226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92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 #5 – Human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Significance</a:t>
            </a:r>
          </a:p>
          <a:p>
            <a:pPr lvl="1"/>
            <a:r>
              <a:rPr lang="en-US" dirty="0" smtClean="0"/>
              <a:t>Systems are operated by, developed by, and evaluated by people</a:t>
            </a:r>
          </a:p>
          <a:p>
            <a:pPr lvl="2"/>
            <a:r>
              <a:rPr lang="en-US" dirty="0" smtClean="0"/>
              <a:t>What are suitable </a:t>
            </a:r>
            <a:r>
              <a:rPr lang="en-US" b="1" dirty="0" smtClean="0"/>
              <a:t>models</a:t>
            </a:r>
            <a:r>
              <a:rPr lang="en-US" dirty="0" smtClean="0"/>
              <a:t> to reason about human behavior?</a:t>
            </a:r>
          </a:p>
          <a:p>
            <a:pPr lvl="2"/>
            <a:r>
              <a:rPr lang="en-US" dirty="0" smtClean="0"/>
              <a:t>How to express and analyze </a:t>
            </a:r>
            <a:r>
              <a:rPr lang="en-US" b="1" dirty="0" smtClean="0"/>
              <a:t>policy</a:t>
            </a:r>
            <a:r>
              <a:rPr lang="en-US" dirty="0" smtClean="0"/>
              <a:t> models for security and privacy?</a:t>
            </a:r>
          </a:p>
          <a:p>
            <a:pPr lvl="2"/>
            <a:r>
              <a:rPr lang="en-US" i="1" dirty="0" smtClean="0"/>
              <a:t>Example: </a:t>
            </a:r>
            <a:r>
              <a:rPr lang="en-US" dirty="0" smtClean="0"/>
              <a:t>How </a:t>
            </a:r>
            <a:r>
              <a:rPr lang="en-US" dirty="0"/>
              <a:t>to </a:t>
            </a:r>
            <a:r>
              <a:rPr lang="en-US" dirty="0" smtClean="0"/>
              <a:t>make </a:t>
            </a:r>
            <a:r>
              <a:rPr lang="en-US" dirty="0"/>
              <a:t>security decisions easy to understand and well integrated into user </a:t>
            </a:r>
            <a:r>
              <a:rPr lang="en-US" dirty="0" smtClean="0"/>
              <a:t>workflow?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Emerging body of research methods in support of usable security and privacy – with a goal of repeatable and actionable results</a:t>
            </a:r>
          </a:p>
          <a:p>
            <a:pPr lvl="2"/>
            <a:r>
              <a:rPr lang="en-US" dirty="0" smtClean="0"/>
              <a:t>SOUPS conference: advance generally accepted standards for scientific advancement</a:t>
            </a:r>
          </a:p>
          <a:p>
            <a:pPr lvl="1"/>
            <a:endParaRPr lang="en-US" dirty="0" smtClean="0"/>
          </a:p>
          <a:p>
            <a:pPr marL="228566" lvl="1" indent="-228566">
              <a:spcBef>
                <a:spcPct val="55000"/>
              </a:spcBef>
              <a:buSzTx/>
              <a:buFontTx/>
              <a:buChar char="•"/>
            </a:pP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Hard Problem 5: What are the best techniques for human-centered design and evaluation?</a:t>
            </a:r>
          </a:p>
          <a:p>
            <a:pPr lvl="1"/>
            <a:r>
              <a:rPr lang="en-US" dirty="0" smtClean="0"/>
              <a:t>What are effective study methods to enhance significance </a:t>
            </a:r>
            <a:r>
              <a:rPr lang="en-US" dirty="0"/>
              <a:t>and </a:t>
            </a:r>
            <a:r>
              <a:rPr lang="en-US" dirty="0" smtClean="0"/>
              <a:t>validity?</a:t>
            </a:r>
          </a:p>
          <a:p>
            <a:pPr lvl="2"/>
            <a:r>
              <a:rPr lang="en-US" dirty="0" smtClean="0"/>
              <a:t>Observation, Intervention</a:t>
            </a:r>
          </a:p>
          <a:p>
            <a:pPr lvl="1"/>
            <a:r>
              <a:rPr lang="en-US" dirty="0" smtClean="0"/>
              <a:t>What are effective techniques for the architecting and design of systems that include humans as users and operators (and adversaries)?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 #5 – Human Behavior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Example early successes on </a:t>
            </a:r>
            <a:r>
              <a:rPr lang="en-US" b="1" dirty="0" smtClean="0"/>
              <a:t>human behavior</a:t>
            </a:r>
            <a:endParaRPr lang="en-US" b="1" dirty="0"/>
          </a:p>
          <a:p>
            <a:pPr lvl="1"/>
            <a:r>
              <a:rPr lang="en-US" dirty="0" smtClean="0"/>
              <a:t>Cognitive and psychosocial factors that influence phishing susceptibility</a:t>
            </a:r>
          </a:p>
          <a:p>
            <a:pPr lvl="1"/>
            <a:r>
              <a:rPr lang="en-US" dirty="0" smtClean="0"/>
              <a:t>Phishing awareness</a:t>
            </a:r>
          </a:p>
          <a:p>
            <a:pPr lvl="1"/>
            <a:r>
              <a:rPr lang="en-US" dirty="0" smtClean="0"/>
              <a:t>Password choices: strength vs. retention</a:t>
            </a:r>
          </a:p>
          <a:p>
            <a:pPr lvl="1"/>
            <a:r>
              <a:rPr lang="en-US" dirty="0" smtClean="0"/>
              <a:t>Self-report regarding risk-taking behaviors</a:t>
            </a:r>
          </a:p>
          <a:p>
            <a:pPr lvl="1"/>
            <a:r>
              <a:rPr lang="en-US" dirty="0" smtClean="0"/>
              <a:t>Privacy risk models directly adapted from security</a:t>
            </a:r>
          </a:p>
          <a:p>
            <a:pPr lvl="1"/>
            <a:endParaRPr lang="en-US" dirty="0"/>
          </a:p>
          <a:p>
            <a:r>
              <a:rPr lang="en-US" b="1" dirty="0"/>
              <a:t>Progress in the past year, part 1</a:t>
            </a:r>
          </a:p>
          <a:p>
            <a:pPr lvl="1"/>
            <a:r>
              <a:rPr lang="en-US" dirty="0" smtClean="0"/>
              <a:t>Security behavior observatory (over 150 active users) providing continuous data about risk-taking activities online. 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/>
              <a:t>perceived protections (e.g., anti-virus) actually induce greater risk-taking behavior by users?</a:t>
            </a:r>
          </a:p>
          <a:p>
            <a:pPr marL="861922" lvl="3" indent="-228600">
              <a:spcBef>
                <a:spcPct val="55000"/>
              </a:spcBef>
            </a:pPr>
            <a:r>
              <a:rPr lang="en-US" sz="1200" dirty="0" smtClean="0"/>
              <a:t>Alain Forget, Sarah </a:t>
            </a:r>
            <a:r>
              <a:rPr lang="en-US" sz="1200" dirty="0" err="1" smtClean="0"/>
              <a:t>Pearman</a:t>
            </a:r>
            <a:r>
              <a:rPr lang="en-US" sz="1200" dirty="0" smtClean="0"/>
              <a:t>, J. Thomas, Alessandro </a:t>
            </a:r>
            <a:r>
              <a:rPr lang="en-US" sz="1200" dirty="0" err="1" smtClean="0"/>
              <a:t>Acquisti</a:t>
            </a:r>
            <a:r>
              <a:rPr lang="en-US" sz="1200" dirty="0" smtClean="0"/>
              <a:t>, Nicolas </a:t>
            </a:r>
            <a:r>
              <a:rPr lang="en-US" sz="1200" dirty="0" err="1" smtClean="0"/>
              <a:t>Christin</a:t>
            </a:r>
            <a:r>
              <a:rPr lang="en-US" sz="1200" dirty="0" smtClean="0"/>
              <a:t>, Lorrie Cranor, Serge </a:t>
            </a:r>
            <a:r>
              <a:rPr lang="en-US" sz="1200" dirty="0" err="1" smtClean="0"/>
              <a:t>Egelman</a:t>
            </a:r>
            <a:r>
              <a:rPr lang="en-US" sz="1200" dirty="0" smtClean="0"/>
              <a:t>, Marian </a:t>
            </a:r>
            <a:r>
              <a:rPr lang="en-US" sz="1200" dirty="0" err="1" smtClean="0"/>
              <a:t>Harbach</a:t>
            </a:r>
            <a:r>
              <a:rPr lang="en-US" sz="1200" dirty="0" smtClean="0"/>
              <a:t>, Rahul Telang. “Do or Do Not, There is No Try: User Engagement May Not Improve Security Outcomes.” In Proceedings of the 12th Symposium on Usable Privacy and Security (SOUPS 2016), Denver, CO, June 22-24, 2016.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8FD9-1867-43DF-A28C-7890502DD33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48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 #5 – Human Behavior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Progress </a:t>
            </a:r>
            <a:r>
              <a:rPr lang="en-US" b="1" dirty="0"/>
              <a:t>in the past year, part </a:t>
            </a:r>
            <a:r>
              <a:rPr lang="en-US" b="1" dirty="0" smtClean="0"/>
              <a:t>2</a:t>
            </a:r>
            <a:endParaRPr lang="en-US" b="1" dirty="0"/>
          </a:p>
          <a:p>
            <a:pPr lvl="1"/>
            <a:r>
              <a:rPr lang="en-US" dirty="0" smtClean="0"/>
              <a:t>Tools </a:t>
            </a:r>
            <a:r>
              <a:rPr lang="en-US" dirty="0"/>
              <a:t>to measure privacy risk based on individual perceptions of risk-benefit trade-offs. </a:t>
            </a:r>
            <a:endParaRPr lang="en-US" dirty="0" smtClean="0"/>
          </a:p>
          <a:p>
            <a:pPr lvl="2"/>
            <a:r>
              <a:rPr lang="en-US" dirty="0" smtClean="0"/>
              <a:t>Include </a:t>
            </a:r>
            <a:r>
              <a:rPr lang="en-US" dirty="0"/>
              <a:t>techniques to empirically control </a:t>
            </a:r>
            <a:r>
              <a:rPr lang="en-US" dirty="0" smtClean="0"/>
              <a:t>perception </a:t>
            </a:r>
            <a:r>
              <a:rPr lang="en-US" dirty="0"/>
              <a:t>of risk </a:t>
            </a:r>
            <a:r>
              <a:rPr lang="en-US" dirty="0" smtClean="0"/>
              <a:t>likelihood.</a:t>
            </a:r>
          </a:p>
          <a:p>
            <a:pPr lvl="2"/>
            <a:r>
              <a:rPr lang="en-US" dirty="0" smtClean="0"/>
              <a:t>Prediction of </a:t>
            </a:r>
            <a:r>
              <a:rPr lang="en-US" dirty="0"/>
              <a:t>risk acceptance based on multiple factors, including privacy harm, benefit, and information type.</a:t>
            </a:r>
          </a:p>
          <a:p>
            <a:pPr lvl="2"/>
            <a:r>
              <a:rPr lang="en-US" sz="1200" dirty="0" err="1"/>
              <a:t>Jaspreet</a:t>
            </a:r>
            <a:r>
              <a:rPr lang="en-US" sz="1200" dirty="0"/>
              <a:t> Bhatia, Travis D. Breaux, </a:t>
            </a:r>
            <a:r>
              <a:rPr lang="en-US" sz="1200" dirty="0" err="1"/>
              <a:t>Liora</a:t>
            </a:r>
            <a:r>
              <a:rPr lang="en-US" sz="1200" dirty="0"/>
              <a:t> Friedberg, </a:t>
            </a:r>
            <a:r>
              <a:rPr lang="en-US" sz="1200" dirty="0" err="1"/>
              <a:t>Hanan</a:t>
            </a:r>
            <a:r>
              <a:rPr lang="en-US" sz="1200" dirty="0"/>
              <a:t> </a:t>
            </a:r>
            <a:r>
              <a:rPr lang="en-US" sz="1200" dirty="0" err="1"/>
              <a:t>Hibshi</a:t>
            </a:r>
            <a:r>
              <a:rPr lang="en-US" sz="1200" dirty="0"/>
              <a:t>, Daniel </a:t>
            </a:r>
            <a:r>
              <a:rPr lang="en-US" sz="1200" dirty="0" err="1"/>
              <a:t>Smullen</a:t>
            </a:r>
            <a:r>
              <a:rPr lang="en-US" sz="1200" dirty="0"/>
              <a:t>. Privacy Risk in Cybersecurity Data Sharing. ACM 3rd International Workshop on Information Sharing and Collaborative Security (WISCS), Vienna, Austria, Oct. 2016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8FD9-1867-43DF-A28C-7890502DD33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5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Hard Problems in the Science of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943600" cy="2286000"/>
          </a:xfr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4278" tIns="182854" rIns="274278" bIns="182854" numCol="1" anchor="ctr" anchorCtr="0" compatLnSpc="1">
            <a:prstTxWarp prst="textNoShape">
              <a:avLst/>
            </a:prstTxWarp>
          </a:bodyPr>
          <a:lstStyle/>
          <a:p>
            <a:pPr marL="514273" indent="-514273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Scalability and composability</a:t>
            </a:r>
          </a:p>
          <a:p>
            <a:pPr marL="514273" indent="-514273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Policy-governed secure collaboration</a:t>
            </a:r>
            <a:endParaRPr lang="en-US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514273" indent="-514273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Predictive security metrics</a:t>
            </a:r>
          </a:p>
          <a:p>
            <a:pPr marL="514273" indent="-514273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Resilient architectures</a:t>
            </a:r>
          </a:p>
          <a:p>
            <a:pPr marL="514273" indent="-514273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Human behavior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4" y="3733800"/>
            <a:ext cx="4724398" cy="21698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27" tIns="45714" rIns="91427" bIns="45714" rtlCol="0">
            <a:spAutoFit/>
          </a:bodyPr>
          <a:lstStyle/>
          <a:p>
            <a:pPr algn="l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Selection criteria for the problems</a:t>
            </a:r>
          </a:p>
          <a:p>
            <a:pPr marL="285709" indent="-285709" algn="l">
              <a:buFont typeface="Arial" pitchFamily="34" charset="0"/>
              <a:buChar char="•"/>
            </a:pPr>
            <a:r>
              <a:rPr lang="en-US" sz="1800" b="0" dirty="0"/>
              <a:t>High level of technical challenge</a:t>
            </a:r>
          </a:p>
          <a:p>
            <a:pPr marL="285709" indent="-285709" algn="l">
              <a:buFont typeface="Arial" pitchFamily="34" charset="0"/>
              <a:buChar char="•"/>
            </a:pPr>
            <a:r>
              <a:rPr lang="en-US" sz="1800" b="0" dirty="0"/>
              <a:t>Significant operational value</a:t>
            </a:r>
          </a:p>
          <a:p>
            <a:pPr marL="285709" indent="-285709" algn="l">
              <a:buFont typeface="Arial" pitchFamily="34" charset="0"/>
              <a:buChar char="•"/>
            </a:pPr>
            <a:r>
              <a:rPr lang="en-US" sz="1800" b="0" dirty="0"/>
              <a:t>Likelihood of benefiting from emphasis on scientific research methods and improved measurement capabilities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4" y="4341658"/>
            <a:ext cx="3018749" cy="9540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91427" tIns="45714" rIns="91427" bIns="45714" rtlCol="0">
            <a:spAutoFit/>
          </a:bodyPr>
          <a:lstStyle/>
          <a:p>
            <a:pPr algn="l"/>
            <a:r>
              <a:rPr lang="en-US" sz="1600" i="1" dirty="0"/>
              <a:t>Not comprehensive:</a:t>
            </a:r>
          </a:p>
          <a:p>
            <a:pPr lvl="1" algn="l"/>
            <a:r>
              <a:rPr lang="en-US" sz="1600" b="0" i="1" dirty="0"/>
              <a:t>Focus on the engineering</a:t>
            </a:r>
            <a:br>
              <a:rPr lang="en-US" sz="1600" b="0" i="1" dirty="0"/>
            </a:br>
            <a:r>
              <a:rPr lang="en-US" sz="1600" b="0" i="1" dirty="0"/>
              <a:t>and evaluation of systems</a:t>
            </a: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6553200" y="1828800"/>
            <a:ext cx="2057400" cy="457200"/>
          </a:xfrm>
          <a:prstGeom prst="wedgeRoundRectCallout">
            <a:avLst>
              <a:gd name="adj1" fmla="val -128462"/>
              <a:gd name="adj2" fmla="val -13850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7" tIns="45714" rIns="91427" bIns="45714" numCol="1" rtlCol="0" anchor="t" anchorCtr="0" compatLnSpc="1">
            <a:prstTxWarp prst="textNoShape">
              <a:avLst/>
            </a:prstTxWarp>
          </a:bodyPr>
          <a:lstStyle/>
          <a:p>
            <a:pPr defTabSz="914263" eaLnBrk="0" hangingPunct="0">
              <a:spcBef>
                <a:spcPct val="0"/>
              </a:spcBef>
            </a:pPr>
            <a:r>
              <a:rPr lang="en-US" sz="1800" b="0" i="1" dirty="0">
                <a:latin typeface="Verdana" pitchFamily="34" charset="0"/>
              </a:rPr>
              <a:t>CMU emphasis</a:t>
            </a: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6553200" y="1828800"/>
            <a:ext cx="2057400" cy="457200"/>
          </a:xfrm>
          <a:prstGeom prst="wedgeRoundRectCallout">
            <a:avLst>
              <a:gd name="adj1" fmla="val -193055"/>
              <a:gd name="adj2" fmla="val 243750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7" tIns="45714" rIns="91427" bIns="45714" numCol="1" rtlCol="0" anchor="t" anchorCtr="0" compatLnSpc="1">
            <a:prstTxWarp prst="textNoShape">
              <a:avLst/>
            </a:prstTxWarp>
          </a:bodyPr>
          <a:lstStyle/>
          <a:p>
            <a:pPr defTabSz="914263" eaLnBrk="0" hangingPunct="0">
              <a:spcBef>
                <a:spcPct val="0"/>
              </a:spcBef>
            </a:pPr>
            <a:r>
              <a:rPr lang="en-US" sz="1800" b="0" i="1" dirty="0">
                <a:latin typeface="Verdana" pitchFamily="34" charset="0"/>
              </a:rPr>
              <a:t>CMU emphasis</a:t>
            </a: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6553200" y="1828800"/>
            <a:ext cx="2057400" cy="457200"/>
          </a:xfrm>
          <a:prstGeom prst="wedgeRoundRectCallout">
            <a:avLst>
              <a:gd name="adj1" fmla="val 5093"/>
              <a:gd name="adj2" fmla="val 47917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7" tIns="45714" rIns="91427" bIns="45714" numCol="1" rtlCol="0" anchor="t" anchorCtr="0" compatLnSpc="1">
            <a:prstTxWarp prst="textNoShape">
              <a:avLst/>
            </a:prstTxWarp>
          </a:bodyPr>
          <a:lstStyle/>
          <a:p>
            <a:pPr defTabSz="914263" eaLnBrk="0" hangingPunct="0">
              <a:spcBef>
                <a:spcPct val="0"/>
              </a:spcBef>
            </a:pPr>
            <a:r>
              <a:rPr lang="en-US" sz="1800" b="0" i="1" dirty="0">
                <a:latin typeface="Verdana" pitchFamily="34" charset="0"/>
              </a:rPr>
              <a:t>CMU emphasis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6553200" y="1828800"/>
            <a:ext cx="2057400" cy="457200"/>
          </a:xfrm>
          <a:prstGeom prst="wedgeRoundRectCallout">
            <a:avLst>
              <a:gd name="adj1" fmla="val -50486"/>
              <a:gd name="adj2" fmla="val 15179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7" tIns="45714" rIns="91427" bIns="45714" numCol="1" rtlCol="0" anchor="t" anchorCtr="0" compatLnSpc="1">
            <a:prstTxWarp prst="textNoShape">
              <a:avLst/>
            </a:prstTxWarp>
          </a:bodyPr>
          <a:lstStyle/>
          <a:p>
            <a:pPr defTabSz="914263" eaLnBrk="0" hangingPunct="0">
              <a:spcBef>
                <a:spcPct val="0"/>
              </a:spcBef>
            </a:pPr>
            <a:r>
              <a:rPr lang="en-US" sz="1800" b="0" i="1" dirty="0">
                <a:latin typeface="Verdana" pitchFamily="34" charset="0"/>
              </a:rPr>
              <a:t>CMU emphasis</a:t>
            </a:r>
          </a:p>
        </p:txBody>
      </p:sp>
    </p:spTree>
    <p:extLst>
      <p:ext uri="{BB962C8B-B14F-4D97-AF65-F5344CB8AC3E}">
        <p14:creationId xmlns:p14="http://schemas.microsoft.com/office/powerpoint/2010/main" val="253560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CMU Projects (9 projects)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6DF7C-8CDF-4DAE-97C9-70AF7CD75A0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18101"/>
              </p:ext>
            </p:extLst>
          </p:nvPr>
        </p:nvGraphicFramePr>
        <p:xfrm>
          <a:off x="304802" y="1085850"/>
          <a:ext cx="8610599" cy="4086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208"/>
                <a:gridCol w="324593"/>
                <a:gridCol w="304800"/>
                <a:gridCol w="304800"/>
                <a:gridCol w="304800"/>
                <a:gridCol w="304800"/>
                <a:gridCol w="2667000"/>
                <a:gridCol w="4038598"/>
              </a:tblGrid>
              <a:tr h="4381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Com</a:t>
                      </a: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Pol</a:t>
                      </a: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Met</a:t>
                      </a: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Res</a:t>
                      </a: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Hum</a:t>
                      </a: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Aldrich, Garlan,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Malek</a:t>
                      </a:r>
                      <a:r>
                        <a:rPr lang="en-US" sz="1100" u="none" strike="noStrike" dirty="0" smtClean="0">
                          <a:effectLst/>
                        </a:rPr>
                        <a:t> (GMU),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br>
                        <a:rPr lang="en-US" sz="1100" u="none" strike="noStrike" baseline="0" dirty="0" smtClean="0">
                          <a:effectLst/>
                        </a:rPr>
                      </a:br>
                      <a:r>
                        <a:rPr lang="en-US" sz="1100" u="none" strike="noStrike" baseline="0" dirty="0" err="1" smtClean="0">
                          <a:effectLst/>
                        </a:rPr>
                        <a:t>Abi-Antoun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(Wayne State)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u="none" strike="noStrike" dirty="0" smtClean="0">
                          <a:effectLst/>
                        </a:rPr>
                        <a:t>Frameworks, APIs, and Composable Security Models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5238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2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Pfeffer, Kästner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Limiting Recertification in Highly Configurable Systems: Analyzing Interactions and Isolation among Configuration Options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 smtClean="0">
                          <a:effectLst/>
                        </a:rPr>
                        <a:t>Platzer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Kozen</a:t>
                      </a:r>
                      <a:r>
                        <a:rPr lang="en-US" sz="1100" u="none" strike="noStrike" dirty="0" smtClean="0">
                          <a:effectLst/>
                        </a:rPr>
                        <a:t> (Cornell)</a:t>
                      </a:r>
                      <a:endParaRPr lang="en-US" sz="1100" u="none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Security Reasoning for Distributed Systems with Uncertainties 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 smtClean="0">
                          <a:effectLst/>
                        </a:rPr>
                        <a:t>Datta</a:t>
                      </a:r>
                      <a:r>
                        <a:rPr lang="en-US" sz="1100" u="none" strike="noStrike" dirty="0">
                          <a:effectLst/>
                        </a:rPr>
                        <a:t>,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Jia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Compositional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security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Aldrich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 Language and Framework for Development of Secure Mobile Applications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Pfeffer, Garlan,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Schmerl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Multi-model run-time security analysis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Aldrich, Dwyer (Nebraska)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Race Vulnerability Study and Hybrid Race Detection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Breaux, 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Niu</a:t>
                      </a:r>
                      <a:r>
                        <a:rPr lang="en-US" sz="1100" u="none" strike="noStrike" dirty="0" smtClean="0">
                          <a:effectLst/>
                        </a:rPr>
                        <a:t> (UTSA)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Usable Formal Methods for the Design and Composition of Security and Privacy Policies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 smtClean="0">
                          <a:effectLst/>
                        </a:rPr>
                        <a:t>Cranor, </a:t>
                      </a:r>
                      <a:r>
                        <a:rPr lang="it-IT" sz="1100" u="none" strike="noStrike" dirty="0">
                          <a:effectLst/>
                        </a:rPr>
                        <a:t>Acquisti, </a:t>
                      </a:r>
                      <a:r>
                        <a:rPr lang="it-IT" sz="1100" u="none" strike="noStrike" dirty="0" smtClean="0">
                          <a:effectLst/>
                        </a:rPr>
                        <a:t>Christin</a:t>
                      </a:r>
                      <a:r>
                        <a:rPr lang="it-IT" sz="1100" u="none" strike="noStrike" dirty="0">
                          <a:effectLst/>
                        </a:rPr>
                        <a:t>, </a:t>
                      </a:r>
                      <a:r>
                        <a:rPr lang="it-IT" sz="1100" u="none" strike="noStrike" dirty="0" smtClean="0">
                          <a:effectLst/>
                        </a:rPr>
                        <a:t>Telang, Egelman (Berkeley), Beach (U Pitt)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Understanding user behavior when security is a secondary task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5687" y="5638802"/>
            <a:ext cx="4078141" cy="276987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pPr algn="l"/>
            <a:r>
              <a:rPr lang="en-US" sz="1200" b="0" dirty="0"/>
              <a:t>The Carley (#11) and Harper (#5) projects are concluded.</a:t>
            </a:r>
          </a:p>
        </p:txBody>
      </p:sp>
    </p:spTree>
    <p:extLst>
      <p:ext uri="{BB962C8B-B14F-4D97-AF65-F5344CB8AC3E}">
        <p14:creationId xmlns:p14="http://schemas.microsoft.com/office/powerpoint/2010/main" val="419488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 #1 – Composability and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Significance</a:t>
            </a:r>
          </a:p>
          <a:p>
            <a:pPr lvl="1"/>
            <a:r>
              <a:rPr lang="en-US" dirty="0" smtClean="0"/>
              <a:t>Systems – complexity and assurance</a:t>
            </a:r>
          </a:p>
          <a:p>
            <a:pPr lvl="2"/>
            <a:r>
              <a:rPr lang="en-US" b="1" dirty="0" smtClean="0"/>
              <a:t>Complexity</a:t>
            </a:r>
            <a:r>
              <a:rPr lang="en-US" dirty="0" smtClean="0"/>
              <a:t> (“scale” for software) is addressed through </a:t>
            </a:r>
            <a:r>
              <a:rPr lang="en-US" b="1" dirty="0" smtClean="0"/>
              <a:t>modularity</a:t>
            </a:r>
          </a:p>
          <a:p>
            <a:pPr lvl="2"/>
            <a:r>
              <a:rPr lang="en-US" b="1" dirty="0" smtClean="0"/>
              <a:t>Modularity of reasoning </a:t>
            </a:r>
            <a:r>
              <a:rPr lang="en-US" dirty="0" smtClean="0"/>
              <a:t>is enabled through </a:t>
            </a:r>
            <a:r>
              <a:rPr lang="en-US" b="1" dirty="0" smtClean="0"/>
              <a:t>composability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Broad range of security-related quality attributes</a:t>
            </a:r>
          </a:p>
          <a:p>
            <a:pPr lvl="2"/>
            <a:r>
              <a:rPr lang="en-US" dirty="0" smtClean="0"/>
              <a:t>A technical attribute is </a:t>
            </a:r>
            <a:r>
              <a:rPr lang="en-US" b="1" dirty="0" smtClean="0"/>
              <a:t>composable</a:t>
            </a:r>
            <a:r>
              <a:rPr lang="en-US" dirty="0" smtClean="0"/>
              <a:t> if we can combine independent assessments of separate components into an aggregate conclusion </a:t>
            </a:r>
            <a:r>
              <a:rPr lang="en-US" i="1" dirty="0" smtClean="0"/>
              <a:t>without a need to reevaluate the internals of the components</a:t>
            </a:r>
          </a:p>
          <a:p>
            <a:pPr lvl="2"/>
            <a:r>
              <a:rPr lang="en-US" dirty="0" smtClean="0"/>
              <a:t>Elusive, but there are notable cases (i.e., proven sound)</a:t>
            </a:r>
          </a:p>
          <a:p>
            <a:pPr lvl="3"/>
            <a:r>
              <a:rPr lang="en-US" dirty="0" smtClean="0"/>
              <a:t>Type systems, effects, aliasing, some concurrency, typestates, …</a:t>
            </a:r>
          </a:p>
          <a:p>
            <a:pPr lvl="2"/>
            <a:endParaRPr lang="en-US" dirty="0" smtClean="0"/>
          </a:p>
          <a:p>
            <a:r>
              <a:rPr lang="en-US" b="1" i="1" dirty="0" smtClean="0"/>
              <a:t>Hard Problem 1</a:t>
            </a:r>
            <a:r>
              <a:rPr lang="en-US" b="1" i="1" dirty="0"/>
              <a:t>: </a:t>
            </a:r>
            <a:r>
              <a:rPr lang="en-US" b="1" i="1" dirty="0" smtClean="0"/>
              <a:t>How to achieve composable </a:t>
            </a:r>
            <a:r>
              <a:rPr lang="en-US" b="1" i="1" dirty="0"/>
              <a:t>reasoning for </a:t>
            </a:r>
            <a:r>
              <a:rPr lang="en-US" b="1" i="1" dirty="0" smtClean="0"/>
              <a:t>security-related quality attributes?</a:t>
            </a:r>
          </a:p>
          <a:p>
            <a:pPr lvl="1"/>
            <a:r>
              <a:rPr lang="en-US" dirty="0" smtClean="0"/>
              <a:t>What are “</a:t>
            </a:r>
            <a:r>
              <a:rPr lang="en-US" dirty="0"/>
              <a:t>laws of </a:t>
            </a:r>
            <a:r>
              <a:rPr lang="en-US" dirty="0" smtClean="0"/>
              <a:t>composition” including underlying theoretical methods and practicable techniques?</a:t>
            </a:r>
            <a:endParaRPr lang="en-US" dirty="0"/>
          </a:p>
          <a:p>
            <a:pPr lvl="1"/>
            <a:r>
              <a:rPr lang="en-US" dirty="0" smtClean="0"/>
              <a:t>What kinds of evidence can be created to support the process?</a:t>
            </a:r>
          </a:p>
          <a:p>
            <a:pPr lvl="1"/>
            <a:r>
              <a:rPr lang="en-US" dirty="0" smtClean="0"/>
              <a:t>What are architecture and design principles that support composable reasoning?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2848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 #1 – Composability and Scalability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early successes on composability</a:t>
            </a:r>
          </a:p>
          <a:p>
            <a:pPr lvl="1"/>
            <a:r>
              <a:rPr lang="en-US" dirty="0" smtClean="0"/>
              <a:t>Type systems, effects, aliasing, etc.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CMU work: typestate – augmenting type information with state</a:t>
            </a:r>
          </a:p>
          <a:p>
            <a:pPr lvl="2"/>
            <a:r>
              <a:rPr lang="en-US" dirty="0" smtClean="0"/>
              <a:t>E.g., a </a:t>
            </a:r>
            <a:r>
              <a:rPr lang="en-US" b="1" dirty="0" err="1" smtClean="0"/>
              <a:t>FileHandle</a:t>
            </a:r>
            <a:r>
              <a:rPr lang="en-US" b="1" dirty="0" smtClean="0"/>
              <a:t> </a:t>
            </a:r>
            <a:r>
              <a:rPr lang="en-US" dirty="0" smtClean="0"/>
              <a:t>object in the </a:t>
            </a:r>
            <a:r>
              <a:rPr lang="en-US" b="1" dirty="0" smtClean="0"/>
              <a:t>open </a:t>
            </a:r>
            <a:r>
              <a:rPr lang="en-US" dirty="0" smtClean="0"/>
              <a:t>state is required for </a:t>
            </a:r>
            <a:r>
              <a:rPr lang="en-US" b="1" dirty="0" smtClean="0"/>
              <a:t>read</a:t>
            </a:r>
          </a:p>
          <a:p>
            <a:pPr lvl="2"/>
            <a:endParaRPr lang="en-US" b="1" dirty="0" smtClean="0"/>
          </a:p>
          <a:p>
            <a:pPr lvl="1"/>
            <a:r>
              <a:rPr lang="en-US" dirty="0" smtClean="0"/>
              <a:t>CMU work: immutability of objects – enforcement of immutable types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Progress in the past year, part 1</a:t>
            </a:r>
          </a:p>
          <a:p>
            <a:pPr lvl="1"/>
            <a:r>
              <a:rPr lang="en-US" dirty="0" smtClean="0"/>
              <a:t>Facilitating “developer usability” for </a:t>
            </a:r>
            <a:r>
              <a:rPr lang="en-US" b="1" dirty="0" smtClean="0"/>
              <a:t>immutability</a:t>
            </a:r>
            <a:endParaRPr lang="en-US" dirty="0" smtClean="0"/>
          </a:p>
          <a:p>
            <a:pPr lvl="2"/>
            <a:r>
              <a:rPr lang="en-US" dirty="0" smtClean="0"/>
              <a:t>Empirical study (of developers) regarding utility of models and </a:t>
            </a:r>
            <a:r>
              <a:rPr lang="en-US" dirty="0" smtClean="0"/>
              <a:t>tools</a:t>
            </a:r>
          </a:p>
          <a:p>
            <a:pPr lvl="2"/>
            <a:r>
              <a:rPr lang="en-US" sz="1200" dirty="0" smtClean="0"/>
              <a:t>Michael </a:t>
            </a:r>
            <a:r>
              <a:rPr lang="en-US" sz="1200" dirty="0"/>
              <a:t>Coblenz, Joshua Sunshine, Jonathan Aldrich, Brad Myers, Sam Weber, and Forrest Shull. “Exploring Language Support for Immutability.” Proc. International Conference on Software Engineering (ICSE), Austin, TX, May 14-22, 2016.</a:t>
            </a:r>
            <a:endParaRPr lang="en-US" sz="1200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Enabling more effective use of the Java </a:t>
            </a:r>
            <a:r>
              <a:rPr lang="en-US" b="1" dirty="0" smtClean="0"/>
              <a:t>Sandbox</a:t>
            </a:r>
            <a:r>
              <a:rPr lang="en-US" dirty="0" smtClean="0"/>
              <a:t> to prevent exploits</a:t>
            </a:r>
          </a:p>
          <a:p>
            <a:pPr lvl="2"/>
            <a:r>
              <a:rPr lang="en-US" dirty="0" smtClean="0"/>
              <a:t>Use of dynamic analysis to preserve compatibility to distinguish between attacks and benign </a:t>
            </a:r>
            <a:r>
              <a:rPr lang="en-US" dirty="0" smtClean="0"/>
              <a:t>uses</a:t>
            </a:r>
          </a:p>
          <a:p>
            <a:pPr lvl="2"/>
            <a:r>
              <a:rPr lang="en-US" sz="1200" dirty="0"/>
              <a:t>Zack Coker, Michael Maass, </a:t>
            </a:r>
            <a:r>
              <a:rPr lang="en-US" sz="1200" dirty="0" err="1"/>
              <a:t>Tianyuan</a:t>
            </a:r>
            <a:r>
              <a:rPr lang="en-US" sz="1200" dirty="0"/>
              <a:t> Ding, Claire Le Goues, and Joshua Sunshine. “Evaluating the Flexibility of the Java Sandbox.” Annual Computer Security Applications Conference (ACSAC), December 7, 2015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8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 #1 – Composability and Scalability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86400"/>
          </a:xfrm>
        </p:spPr>
        <p:txBody>
          <a:bodyPr/>
          <a:lstStyle/>
          <a:p>
            <a:r>
              <a:rPr lang="en-US" b="1" dirty="0" smtClean="0"/>
              <a:t>Progress in the past year, part 2</a:t>
            </a:r>
          </a:p>
          <a:p>
            <a:pPr lvl="1"/>
            <a:r>
              <a:rPr lang="en-US" dirty="0" smtClean="0"/>
              <a:t>Express </a:t>
            </a:r>
            <a:r>
              <a:rPr lang="en-US" dirty="0"/>
              <a:t>security-related models for </a:t>
            </a:r>
            <a:r>
              <a:rPr lang="en-US" b="1" dirty="0"/>
              <a:t>C99 and assembly</a:t>
            </a:r>
            <a:r>
              <a:rPr lang="en-US" dirty="0"/>
              <a:t> (also HP #2)</a:t>
            </a:r>
          </a:p>
          <a:p>
            <a:pPr lvl="2"/>
            <a:r>
              <a:rPr lang="en-US" dirty="0" err="1"/>
              <a:t>UberSpark</a:t>
            </a:r>
            <a:r>
              <a:rPr lang="en-US" dirty="0"/>
              <a:t>: enforce verifiable secure-object abstractions.</a:t>
            </a:r>
          </a:p>
          <a:p>
            <a:pPr lvl="2"/>
            <a:r>
              <a:rPr lang="en-US" dirty="0"/>
              <a:t>Compositionally verify security properties at level of BIOS, OS, hypervisor) using combined hardware mechanism and static </a:t>
            </a:r>
            <a:r>
              <a:rPr lang="en-US" dirty="0" smtClean="0"/>
              <a:t>analysis</a:t>
            </a:r>
          </a:p>
          <a:p>
            <a:pPr lvl="2"/>
            <a:r>
              <a:rPr lang="en-US" sz="1200" dirty="0" err="1"/>
              <a:t>Amit</a:t>
            </a:r>
            <a:r>
              <a:rPr lang="en-US" sz="1200" dirty="0"/>
              <a:t> </a:t>
            </a:r>
            <a:r>
              <a:rPr lang="en-US" sz="1200" dirty="0" err="1"/>
              <a:t>Vasudevan</a:t>
            </a:r>
            <a:r>
              <a:rPr lang="en-US" sz="1200" dirty="0"/>
              <a:t>, </a:t>
            </a:r>
            <a:r>
              <a:rPr lang="en-US" sz="1200" dirty="0" err="1"/>
              <a:t>Sagar</a:t>
            </a:r>
            <a:r>
              <a:rPr lang="en-US" sz="1200" dirty="0"/>
              <a:t> </a:t>
            </a:r>
            <a:r>
              <a:rPr lang="en-US" sz="1200" dirty="0" err="1"/>
              <a:t>Chaki</a:t>
            </a:r>
            <a:r>
              <a:rPr lang="en-US" sz="1200" dirty="0"/>
              <a:t>, </a:t>
            </a:r>
            <a:r>
              <a:rPr lang="en-US" sz="1200" dirty="0" err="1"/>
              <a:t>Petros</a:t>
            </a:r>
            <a:r>
              <a:rPr lang="en-US" sz="1200" dirty="0"/>
              <a:t> </a:t>
            </a:r>
            <a:r>
              <a:rPr lang="en-US" sz="1200" dirty="0" err="1"/>
              <a:t>Maniatis</a:t>
            </a:r>
            <a:r>
              <a:rPr lang="en-US" sz="1200" dirty="0"/>
              <a:t>, </a:t>
            </a:r>
            <a:r>
              <a:rPr lang="en-US" sz="1200" dirty="0" err="1"/>
              <a:t>Limin</a:t>
            </a:r>
            <a:r>
              <a:rPr lang="en-US" sz="1200" dirty="0"/>
              <a:t> </a:t>
            </a:r>
            <a:r>
              <a:rPr lang="en-US" sz="1200" dirty="0" err="1"/>
              <a:t>Jia</a:t>
            </a:r>
            <a:r>
              <a:rPr lang="en-US" sz="1200" dirty="0"/>
              <a:t> and </a:t>
            </a:r>
            <a:r>
              <a:rPr lang="en-US" sz="1200" dirty="0" err="1"/>
              <a:t>Anupam</a:t>
            </a:r>
            <a:r>
              <a:rPr lang="en-US" sz="1200" dirty="0"/>
              <a:t> </a:t>
            </a:r>
            <a:r>
              <a:rPr lang="en-US" sz="1200" dirty="0" err="1"/>
              <a:t>Datta</a:t>
            </a:r>
            <a:r>
              <a:rPr lang="en-US" sz="1200" dirty="0"/>
              <a:t>. “</a:t>
            </a:r>
            <a:r>
              <a:rPr lang="en-US" sz="1200" dirty="0" err="1"/>
              <a:t>UberSpark</a:t>
            </a:r>
            <a:r>
              <a:rPr lang="en-US" sz="1200" dirty="0"/>
              <a:t>: Enforcing Secure Object Abstractions for Automated Compositional Security Analysis of a Hypervisor”. Proc. USENIX Security Symposium, Austin, TX, 2016</a:t>
            </a:r>
            <a:r>
              <a:rPr lang="en-US" sz="1200" dirty="0" smtClean="0"/>
              <a:t>.</a:t>
            </a:r>
          </a:p>
          <a:p>
            <a:pPr lvl="2"/>
            <a:endParaRPr lang="en-US" sz="1200" dirty="0"/>
          </a:p>
          <a:p>
            <a:pPr lvl="1"/>
            <a:r>
              <a:rPr lang="en-US" dirty="0" smtClean="0"/>
              <a:t>Apply </a:t>
            </a:r>
            <a:r>
              <a:rPr lang="en-US" dirty="0" smtClean="0"/>
              <a:t>unsupervised </a:t>
            </a:r>
            <a:r>
              <a:rPr lang="en-US" b="1" dirty="0" smtClean="0"/>
              <a:t>learning</a:t>
            </a:r>
            <a:r>
              <a:rPr lang="en-US" dirty="0" smtClean="0"/>
              <a:t> to detect insider/covert attacks </a:t>
            </a:r>
            <a:r>
              <a:rPr lang="en-US" dirty="0" smtClean="0"/>
              <a:t>(+HP </a:t>
            </a:r>
            <a:r>
              <a:rPr lang="en-US" dirty="0" smtClean="0"/>
              <a:t>#5)</a:t>
            </a:r>
          </a:p>
          <a:p>
            <a:pPr lvl="2"/>
            <a:r>
              <a:rPr lang="en-US" dirty="0" smtClean="0"/>
              <a:t>Mine log data regarding interactions among software components</a:t>
            </a:r>
          </a:p>
          <a:p>
            <a:pPr lvl="2"/>
            <a:r>
              <a:rPr lang="en-US" sz="1200" dirty="0"/>
              <a:t>Eric Yuan and Sam </a:t>
            </a:r>
            <a:r>
              <a:rPr lang="en-US" sz="1200" dirty="0" err="1"/>
              <a:t>Malek</a:t>
            </a:r>
            <a:r>
              <a:rPr lang="en-US" sz="1200" dirty="0"/>
              <a:t>.  “Mining Software Component Interactions to Detect Security Threats at the Architectural Level”.  In proceedings of the 13th Working IEEE/IFIP Conference on Software Architecture (WICSA 2016), Venice, Italy, April 5-8, 2016.  </a:t>
            </a:r>
            <a:endParaRPr lang="en-US" sz="1200" dirty="0" smtClean="0"/>
          </a:p>
          <a:p>
            <a:pPr lvl="2"/>
            <a:endParaRPr lang="en-US" sz="1200" dirty="0" smtClean="0"/>
          </a:p>
          <a:p>
            <a:pPr lvl="1"/>
            <a:r>
              <a:rPr lang="en-US" dirty="0" smtClean="0"/>
              <a:t>Detect and </a:t>
            </a:r>
            <a:r>
              <a:rPr lang="en-US" b="1" dirty="0" smtClean="0"/>
              <a:t>avoid “repurposing” </a:t>
            </a:r>
            <a:r>
              <a:rPr lang="en-US" dirty="0" smtClean="0"/>
              <a:t>of privacy-sensitive data (also HP#2)</a:t>
            </a:r>
          </a:p>
          <a:p>
            <a:pPr lvl="2"/>
            <a:r>
              <a:rPr lang="en-US" dirty="0" smtClean="0"/>
              <a:t>Program analysis and composable </a:t>
            </a:r>
            <a:r>
              <a:rPr lang="en-US" dirty="0" smtClean="0"/>
              <a:t>models</a:t>
            </a:r>
          </a:p>
          <a:p>
            <a:pPr lvl="2"/>
            <a:r>
              <a:rPr lang="en-US" sz="1200" dirty="0" smtClean="0"/>
              <a:t>T</a:t>
            </a:r>
            <a:r>
              <a:rPr lang="en-US" sz="1200" dirty="0"/>
              <a:t>. D. Breaux, D. </a:t>
            </a:r>
            <a:r>
              <a:rPr lang="en-US" sz="1200" dirty="0" err="1"/>
              <a:t>Smullen</a:t>
            </a:r>
            <a:r>
              <a:rPr lang="en-US" sz="1200" dirty="0"/>
              <a:t>, H. </a:t>
            </a:r>
            <a:r>
              <a:rPr lang="en-US" sz="1200" dirty="0" err="1"/>
              <a:t>Hibshi</a:t>
            </a:r>
            <a:r>
              <a:rPr lang="en-US" sz="1200" dirty="0"/>
              <a:t>. "Detecting Repurposing and Over-collection in Multi-Party Privacy Requirements Specifications." IEEE 23rd International Requirements Engineering Conference, Ottawa, Canada, pp. 166-175, Sep. 2015. </a:t>
            </a:r>
          </a:p>
          <a:p>
            <a:pPr lvl="2"/>
            <a:r>
              <a:rPr lang="en-US" sz="1200" dirty="0" smtClean="0"/>
              <a:t>Rocky </a:t>
            </a:r>
            <a:r>
              <a:rPr lang="en-US" sz="1200" dirty="0" err="1"/>
              <a:t>Slavin</a:t>
            </a:r>
            <a:r>
              <a:rPr lang="en-US" sz="1200" dirty="0"/>
              <a:t>, </a:t>
            </a:r>
            <a:r>
              <a:rPr lang="en-US" sz="1200" dirty="0" err="1"/>
              <a:t>Xiaoyin</a:t>
            </a:r>
            <a:r>
              <a:rPr lang="en-US" sz="1200" dirty="0"/>
              <a:t> Wang, </a:t>
            </a:r>
            <a:r>
              <a:rPr lang="en-US" sz="1200" dirty="0" err="1"/>
              <a:t>Mitra</a:t>
            </a:r>
            <a:r>
              <a:rPr lang="en-US" sz="1200" dirty="0"/>
              <a:t> </a:t>
            </a:r>
            <a:r>
              <a:rPr lang="en-US" sz="1200" dirty="0" err="1"/>
              <a:t>Bokaei</a:t>
            </a:r>
            <a:r>
              <a:rPr lang="en-US" sz="1200" dirty="0"/>
              <a:t> </a:t>
            </a:r>
            <a:r>
              <a:rPr lang="en-US" sz="1200" dirty="0" err="1"/>
              <a:t>Hosseini</a:t>
            </a:r>
            <a:r>
              <a:rPr lang="en-US" sz="1200" dirty="0"/>
              <a:t>, William Hester, Ram Krishnan, </a:t>
            </a:r>
            <a:r>
              <a:rPr lang="en-US" sz="1200" dirty="0" err="1"/>
              <a:t>Jaspreet</a:t>
            </a:r>
            <a:r>
              <a:rPr lang="en-US" sz="1200" dirty="0"/>
              <a:t> Bhatia, Travis Breaux, </a:t>
            </a:r>
            <a:r>
              <a:rPr lang="en-US" sz="1200" dirty="0" err="1"/>
              <a:t>Jianwei</a:t>
            </a:r>
            <a:r>
              <a:rPr lang="en-US" sz="1200" dirty="0"/>
              <a:t> </a:t>
            </a:r>
            <a:r>
              <a:rPr lang="en-US" sz="1200" dirty="0" err="1"/>
              <a:t>Niu</a:t>
            </a:r>
            <a:r>
              <a:rPr lang="en-US" sz="1200" dirty="0"/>
              <a:t>. "Toward a Framework for Detecting Privacy Policy Violation in Android Application Code," ACM/IEEE 38th International Software Engineering Conference, Austin, Texas, pp. 25-36, 2016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0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 #1 – Composability and Scalability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5486400"/>
          </a:xfrm>
        </p:spPr>
        <p:txBody>
          <a:bodyPr/>
          <a:lstStyle/>
          <a:p>
            <a:r>
              <a:rPr lang="en-US" b="1" dirty="0" smtClean="0"/>
              <a:t>Progress in the past year, part </a:t>
            </a:r>
            <a:r>
              <a:rPr lang="en-US" b="1" dirty="0" smtClean="0"/>
              <a:t>3</a:t>
            </a:r>
            <a:endParaRPr lang="en-US" b="1" dirty="0" smtClean="0"/>
          </a:p>
          <a:p>
            <a:pPr lvl="1"/>
            <a:r>
              <a:rPr lang="en-US" dirty="0" smtClean="0"/>
              <a:t>Correlated </a:t>
            </a:r>
            <a:r>
              <a:rPr lang="en-US" dirty="0" smtClean="0"/>
              <a:t>greater vulnerability with greater </a:t>
            </a:r>
            <a:r>
              <a:rPr lang="en-US" b="1" dirty="0" smtClean="0"/>
              <a:t>configuration</a:t>
            </a:r>
            <a:r>
              <a:rPr lang="en-US" dirty="0" smtClean="0"/>
              <a:t> complexity</a:t>
            </a:r>
          </a:p>
          <a:p>
            <a:pPr lvl="2"/>
            <a:r>
              <a:rPr lang="en-US" dirty="0" smtClean="0"/>
              <a:t>Trace vulnerabilities in highly configurable systems (e.g., Linux kernel) using network analysis techniques and </a:t>
            </a:r>
            <a:r>
              <a:rPr lang="en-US" dirty="0" err="1" smtClean="0"/>
              <a:t>variational</a:t>
            </a:r>
            <a:r>
              <a:rPr lang="en-US" dirty="0" smtClean="0"/>
              <a:t> call graphs</a:t>
            </a:r>
          </a:p>
          <a:p>
            <a:pPr lvl="2"/>
            <a:r>
              <a:rPr lang="en-US" sz="1200" dirty="0" smtClean="0"/>
              <a:t>Gabriel </a:t>
            </a:r>
            <a:r>
              <a:rPr lang="en-US" sz="1200" dirty="0"/>
              <a:t>Ferreira, Christian </a:t>
            </a:r>
            <a:r>
              <a:rPr lang="en-US" sz="1200" dirty="0" err="1"/>
              <a:t>Kastner</a:t>
            </a:r>
            <a:r>
              <a:rPr lang="en-US" sz="1200" dirty="0"/>
              <a:t>, </a:t>
            </a:r>
            <a:r>
              <a:rPr lang="en-US" sz="1200" dirty="0" err="1"/>
              <a:t>Juergen</a:t>
            </a:r>
            <a:r>
              <a:rPr lang="en-US" sz="1200" dirty="0"/>
              <a:t> Pfeffer, and Sven </a:t>
            </a:r>
            <a:r>
              <a:rPr lang="en-US" sz="1200" dirty="0" err="1"/>
              <a:t>Apel</a:t>
            </a:r>
            <a:r>
              <a:rPr lang="en-US" sz="1200" dirty="0"/>
              <a:t>. “Characterizing Configuration Complexity in Highly-Configurable Systems with </a:t>
            </a:r>
            <a:r>
              <a:rPr lang="en-US" sz="1200" dirty="0" err="1"/>
              <a:t>Variational</a:t>
            </a:r>
            <a:r>
              <a:rPr lang="en-US" sz="1200" dirty="0"/>
              <a:t> Call Graphs”. HotSoS </a:t>
            </a:r>
            <a:r>
              <a:rPr lang="en-US" sz="1200" dirty="0" smtClean="0"/>
              <a:t>2015, </a:t>
            </a:r>
            <a:r>
              <a:rPr lang="en-US" sz="1200" dirty="0"/>
              <a:t>Urbana-Champaign, IL, April 21-22, 2015</a:t>
            </a:r>
            <a:r>
              <a:rPr lang="en-US" sz="1200" dirty="0" smtClean="0"/>
              <a:t>.</a:t>
            </a:r>
          </a:p>
          <a:p>
            <a:pPr lvl="2"/>
            <a:endParaRPr lang="en-US" sz="1200" dirty="0" smtClean="0"/>
          </a:p>
          <a:p>
            <a:pPr lvl="1"/>
            <a:r>
              <a:rPr lang="en-US" dirty="0" smtClean="0"/>
              <a:t>Detect </a:t>
            </a:r>
            <a:r>
              <a:rPr lang="en-US" b="1" dirty="0" smtClean="0"/>
              <a:t>collusion</a:t>
            </a:r>
            <a:r>
              <a:rPr lang="en-US" dirty="0" smtClean="0"/>
              <a:t> among Android applications</a:t>
            </a:r>
          </a:p>
          <a:p>
            <a:pPr lvl="2"/>
            <a:r>
              <a:rPr lang="en-US" dirty="0" smtClean="0"/>
              <a:t>Use compositional static analysis and model checking to assess </a:t>
            </a:r>
            <a:r>
              <a:rPr lang="en-US" dirty="0"/>
              <a:t>collections of </a:t>
            </a:r>
            <a:r>
              <a:rPr lang="en-US" dirty="0" err="1"/>
              <a:t>applcations</a:t>
            </a:r>
            <a:r>
              <a:rPr lang="en-US" dirty="0"/>
              <a:t>. </a:t>
            </a:r>
            <a:endParaRPr lang="en-US" dirty="0" smtClean="0"/>
          </a:p>
          <a:p>
            <a:pPr lvl="2"/>
            <a:r>
              <a:rPr lang="en-US" sz="1200" dirty="0" smtClean="0"/>
              <a:t>Eric </a:t>
            </a:r>
            <a:r>
              <a:rPr lang="en-US" sz="1200" dirty="0"/>
              <a:t>Yuan and Sam </a:t>
            </a:r>
            <a:r>
              <a:rPr lang="en-US" sz="1200" dirty="0" err="1"/>
              <a:t>Malek</a:t>
            </a:r>
            <a:r>
              <a:rPr lang="en-US" sz="1200" dirty="0"/>
              <a:t>.  “Mining Software Component Interactions to Detect Security Threats at the Architectural Level”.  In proceedings of the 13th Working IEEE/IFIP Conference on Software Architecture (WICSA 2016), Venice, Italy, April 5-8, 2016.</a:t>
            </a:r>
          </a:p>
          <a:p>
            <a:pPr lvl="2"/>
            <a:r>
              <a:rPr lang="en-US" sz="1200" dirty="0" err="1" smtClean="0"/>
              <a:t>Alireza</a:t>
            </a:r>
            <a:r>
              <a:rPr lang="en-US" sz="1200" dirty="0" smtClean="0"/>
              <a:t> </a:t>
            </a:r>
            <a:r>
              <a:rPr lang="en-US" sz="1200" dirty="0" err="1"/>
              <a:t>Sadeghi</a:t>
            </a:r>
            <a:r>
              <a:rPr lang="en-US" sz="1200" dirty="0"/>
              <a:t>, Hamid </a:t>
            </a:r>
            <a:r>
              <a:rPr lang="en-US" sz="1200" dirty="0" err="1"/>
              <a:t>Bagheri</a:t>
            </a:r>
            <a:r>
              <a:rPr lang="en-US" sz="1200" dirty="0"/>
              <a:t>, and Sam </a:t>
            </a:r>
            <a:r>
              <a:rPr lang="en-US" sz="1200" dirty="0" err="1"/>
              <a:t>Malek</a:t>
            </a:r>
            <a:r>
              <a:rPr lang="en-US" sz="1200" dirty="0"/>
              <a:t>. “Analysis of Android Inter-App Security Vulnerabilities Using COVERT”.  37TH International Conference on Software Engineering (ICSE), Tool Demo Track, Florence, Italy, May 16, 2015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59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 #2 – Policy (sample)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Progress in the past </a:t>
            </a:r>
            <a:r>
              <a:rPr lang="en-US" b="1" dirty="0" smtClean="0"/>
              <a:t>year</a:t>
            </a:r>
          </a:p>
          <a:p>
            <a:pPr lvl="1"/>
            <a:r>
              <a:rPr lang="en-US" dirty="0" smtClean="0"/>
              <a:t>We </a:t>
            </a:r>
            <a:r>
              <a:rPr lang="en-US" dirty="0" smtClean="0"/>
              <a:t>can prove when mobile applications violate policy statements about data collection, including when they exploit policy gaps or ambiguities. </a:t>
            </a:r>
            <a:endParaRPr lang="en-US" dirty="0" smtClean="0"/>
          </a:p>
          <a:p>
            <a:pPr lvl="2"/>
            <a:r>
              <a:rPr lang="en-US" dirty="0" smtClean="0"/>
              <a:t>This </a:t>
            </a:r>
            <a:r>
              <a:rPr lang="en-US" dirty="0" smtClean="0"/>
              <a:t>work produced new techniques for constructing reusable information type ontologies that are needed to align policy and data semantics during formal analysis.</a:t>
            </a:r>
          </a:p>
          <a:p>
            <a:pPr lvl="2"/>
            <a:r>
              <a:rPr lang="en-US" dirty="0" smtClean="0"/>
              <a:t>Before, privacy policy and code-level enforcement mechanisms were developed in isolation from each other</a:t>
            </a:r>
          </a:p>
          <a:p>
            <a:pPr lvl="2"/>
            <a:r>
              <a:rPr lang="en-US" sz="1200" dirty="0" smtClean="0"/>
              <a:t>Rocky </a:t>
            </a:r>
            <a:r>
              <a:rPr lang="en-US" sz="1200" dirty="0" err="1"/>
              <a:t>Slavin</a:t>
            </a:r>
            <a:r>
              <a:rPr lang="en-US" sz="1200" dirty="0"/>
              <a:t>, </a:t>
            </a:r>
            <a:r>
              <a:rPr lang="en-US" sz="1200" dirty="0" err="1" smtClean="0"/>
              <a:t>Xiaoyin</a:t>
            </a:r>
            <a:r>
              <a:rPr lang="en-US" sz="1200" dirty="0" smtClean="0"/>
              <a:t> </a:t>
            </a:r>
            <a:r>
              <a:rPr lang="en-US" sz="1200" dirty="0"/>
              <a:t>Wang, </a:t>
            </a:r>
            <a:r>
              <a:rPr lang="en-US" sz="1200" dirty="0" err="1" smtClean="0"/>
              <a:t>Mitra</a:t>
            </a:r>
            <a:r>
              <a:rPr lang="en-US" sz="1200" dirty="0" smtClean="0"/>
              <a:t> </a:t>
            </a:r>
            <a:r>
              <a:rPr lang="en-US" sz="1200" dirty="0" err="1" smtClean="0"/>
              <a:t>Bokaei</a:t>
            </a:r>
            <a:r>
              <a:rPr lang="en-US" sz="1200" dirty="0" smtClean="0"/>
              <a:t> </a:t>
            </a:r>
            <a:r>
              <a:rPr lang="en-US" sz="1200" dirty="0"/>
              <a:t>Hosseini, </a:t>
            </a:r>
            <a:r>
              <a:rPr lang="en-US" sz="1200" dirty="0" smtClean="0"/>
              <a:t>William </a:t>
            </a:r>
            <a:r>
              <a:rPr lang="en-US" sz="1200" dirty="0"/>
              <a:t>Hester, </a:t>
            </a:r>
            <a:r>
              <a:rPr lang="en-US" sz="1200" dirty="0" smtClean="0"/>
              <a:t>Ram </a:t>
            </a:r>
            <a:r>
              <a:rPr lang="en-US" sz="1200" dirty="0"/>
              <a:t>Krishnan, </a:t>
            </a:r>
            <a:r>
              <a:rPr lang="en-US" sz="1200" dirty="0" smtClean="0"/>
              <a:t>Jaspreet </a:t>
            </a:r>
            <a:r>
              <a:rPr lang="en-US" sz="1200" dirty="0"/>
              <a:t>Bhatia, </a:t>
            </a:r>
            <a:r>
              <a:rPr lang="en-US" sz="1200" dirty="0" smtClean="0"/>
              <a:t>Travis Breaux</a:t>
            </a:r>
            <a:r>
              <a:rPr lang="en-US" sz="1200" dirty="0"/>
              <a:t>, </a:t>
            </a:r>
            <a:r>
              <a:rPr lang="en-US" sz="1200" dirty="0" err="1" smtClean="0"/>
              <a:t>Jianwei</a:t>
            </a:r>
            <a:r>
              <a:rPr lang="en-US" sz="1200" dirty="0" smtClean="0"/>
              <a:t> </a:t>
            </a:r>
            <a:r>
              <a:rPr lang="en-US" sz="1200" dirty="0" err="1"/>
              <a:t>Niu</a:t>
            </a:r>
            <a:r>
              <a:rPr lang="en-US" sz="1200" dirty="0"/>
              <a:t>. Toward a Framework for Detecting Privacy Policy Violation in Android Application Code, </a:t>
            </a:r>
            <a:r>
              <a:rPr lang="en-US" sz="1200" i="1" dirty="0"/>
              <a:t>To Appear: ACM/IEEE 38th International Software Engineering Conference (ICSE'16),</a:t>
            </a:r>
            <a:r>
              <a:rPr lang="en-US" sz="1200" dirty="0"/>
              <a:t> Austin, Texas, 2016</a:t>
            </a:r>
            <a:r>
              <a:rPr lang="en-US" sz="1200" dirty="0" smtClean="0"/>
              <a:t>.</a:t>
            </a:r>
          </a:p>
          <a:p>
            <a:pPr lvl="2"/>
            <a:endParaRPr lang="en-US" sz="1200" dirty="0" smtClean="0"/>
          </a:p>
          <a:p>
            <a:pPr lvl="1"/>
            <a:r>
              <a:rPr lang="en-US" dirty="0" smtClean="0"/>
              <a:t>We </a:t>
            </a:r>
            <a:r>
              <a:rPr lang="en-US" dirty="0"/>
              <a:t>can express security properties using high-level </a:t>
            </a:r>
            <a:r>
              <a:rPr lang="en-US" dirty="0" smtClean="0"/>
              <a:t>abstractions (objects</a:t>
            </a:r>
            <a:r>
              <a:rPr lang="en-US" dirty="0"/>
              <a:t>, </a:t>
            </a:r>
            <a:r>
              <a:rPr lang="en-US" dirty="0" smtClean="0"/>
              <a:t>interfaces</a:t>
            </a:r>
            <a:r>
              <a:rPr lang="en-US" dirty="0"/>
              <a:t>, etc.) and enforce </a:t>
            </a:r>
            <a:r>
              <a:rPr lang="en-US" dirty="0" smtClean="0"/>
              <a:t>them using </a:t>
            </a:r>
            <a:r>
              <a:rPr lang="en-US" dirty="0"/>
              <a:t>commodity hardware and static analysis that bind properties to </a:t>
            </a:r>
            <a:r>
              <a:rPr lang="en-US" dirty="0" smtClean="0"/>
              <a:t>hardware (also HP #1)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work leverages new hardware-based instructions in the Intel’s Software Guard Extensions (SGX) and AES New Instructions.</a:t>
            </a:r>
          </a:p>
          <a:p>
            <a:pPr lvl="2"/>
            <a:r>
              <a:rPr lang="en-US" dirty="0" smtClean="0"/>
              <a:t>Before, proving abstract security properties over arbitrary compositions of components has high performance costs</a:t>
            </a:r>
          </a:p>
          <a:p>
            <a:pPr lvl="2"/>
            <a:r>
              <a:rPr lang="en-US" sz="1200" dirty="0" err="1" smtClean="0"/>
              <a:t>Amit</a:t>
            </a:r>
            <a:r>
              <a:rPr lang="en-US" sz="1200" dirty="0" smtClean="0"/>
              <a:t> </a:t>
            </a:r>
            <a:r>
              <a:rPr lang="en-US" sz="1200" dirty="0" err="1"/>
              <a:t>Vasudevan</a:t>
            </a:r>
            <a:r>
              <a:rPr lang="en-US" sz="1200" dirty="0"/>
              <a:t>, </a:t>
            </a:r>
            <a:r>
              <a:rPr lang="en-US" sz="1200" dirty="0" err="1"/>
              <a:t>Sagar</a:t>
            </a:r>
            <a:r>
              <a:rPr lang="en-US" sz="1200" dirty="0"/>
              <a:t> </a:t>
            </a:r>
            <a:r>
              <a:rPr lang="en-US" sz="1200" dirty="0" err="1"/>
              <a:t>Chaki</a:t>
            </a:r>
            <a:r>
              <a:rPr lang="en-US" sz="1200" dirty="0"/>
              <a:t>, </a:t>
            </a:r>
            <a:r>
              <a:rPr lang="en-US" sz="1200" dirty="0" err="1"/>
              <a:t>Petros</a:t>
            </a:r>
            <a:r>
              <a:rPr lang="en-US" sz="1200" dirty="0"/>
              <a:t> </a:t>
            </a:r>
            <a:r>
              <a:rPr lang="en-US" sz="1200" dirty="0" err="1"/>
              <a:t>Maniatis</a:t>
            </a:r>
            <a:r>
              <a:rPr lang="en-US" sz="1200" dirty="0"/>
              <a:t>, </a:t>
            </a:r>
            <a:r>
              <a:rPr lang="en-US" sz="1200" dirty="0" err="1"/>
              <a:t>Limin</a:t>
            </a:r>
            <a:r>
              <a:rPr lang="en-US" sz="1200" dirty="0"/>
              <a:t> </a:t>
            </a:r>
            <a:r>
              <a:rPr lang="en-US" sz="1200" dirty="0" err="1"/>
              <a:t>Jia</a:t>
            </a:r>
            <a:r>
              <a:rPr lang="en-US" sz="1200" dirty="0"/>
              <a:t>, </a:t>
            </a:r>
            <a:r>
              <a:rPr lang="en-US" sz="1200" dirty="0" err="1"/>
              <a:t>Anupam</a:t>
            </a:r>
            <a:r>
              <a:rPr lang="en-US" sz="1200" dirty="0"/>
              <a:t> </a:t>
            </a:r>
            <a:r>
              <a:rPr lang="en-US" sz="1200" dirty="0" err="1"/>
              <a:t>Datta</a:t>
            </a:r>
            <a:r>
              <a:rPr lang="en-US" sz="1200" dirty="0"/>
              <a:t>. </a:t>
            </a:r>
            <a:r>
              <a:rPr lang="en-US" sz="1200" dirty="0" err="1"/>
              <a:t>UberSpark</a:t>
            </a:r>
            <a:r>
              <a:rPr lang="en-US" sz="1200" dirty="0"/>
              <a:t>: Enforcing Verifiable Object Abstractions for Automated Compositional Security Analysis of a </a:t>
            </a:r>
            <a:r>
              <a:rPr lang="en-US" sz="1200" dirty="0" smtClean="0"/>
              <a:t>Hypervisor, USENIX </a:t>
            </a:r>
            <a:r>
              <a:rPr lang="en-US" sz="1200" dirty="0"/>
              <a:t>Security Symposium, 2016. </a:t>
            </a:r>
          </a:p>
          <a:p>
            <a:pPr lvl="1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 #4 – Resiliency (sample)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Progress in the past </a:t>
            </a:r>
            <a:r>
              <a:rPr lang="en-US" b="1" dirty="0" smtClean="0"/>
              <a:t>year</a:t>
            </a:r>
          </a:p>
          <a:p>
            <a:pPr lvl="1"/>
            <a:r>
              <a:rPr lang="en-US" dirty="0" smtClean="0"/>
              <a:t>Specify analysis contracts to expose security assumptions and expected analysis guarantees regarding controls, sensors, reliability. </a:t>
            </a:r>
          </a:p>
          <a:p>
            <a:pPr lvl="2"/>
            <a:r>
              <a:rPr lang="en-US" dirty="0" smtClean="0"/>
              <a:t>Demonstrated how these contracts can help </a:t>
            </a:r>
            <a:r>
              <a:rPr lang="en-US" dirty="0" smtClean="0"/>
              <a:t>uncover and prevent vulnerabilities in a self-driving vehicle example.</a:t>
            </a:r>
          </a:p>
          <a:p>
            <a:pPr lvl="2"/>
            <a:r>
              <a:rPr lang="en-US" dirty="0" smtClean="0"/>
              <a:t>Before, CPS designs embodied strong unverified assumptions regarding trustworthiness of physical devices, creating vulnerabilities</a:t>
            </a:r>
          </a:p>
          <a:p>
            <a:pPr lvl="2"/>
            <a:r>
              <a:rPr lang="en-US" sz="1200" dirty="0" smtClean="0"/>
              <a:t>Rocky </a:t>
            </a:r>
            <a:r>
              <a:rPr lang="en-US" sz="1200" dirty="0" err="1"/>
              <a:t>Slavin</a:t>
            </a:r>
            <a:r>
              <a:rPr lang="en-US" sz="1200" dirty="0"/>
              <a:t>, </a:t>
            </a:r>
            <a:r>
              <a:rPr lang="en-US" sz="1200" dirty="0" err="1" smtClean="0"/>
              <a:t>Xiaoyin</a:t>
            </a:r>
            <a:r>
              <a:rPr lang="en-US" sz="1200" dirty="0" smtClean="0"/>
              <a:t> </a:t>
            </a:r>
            <a:r>
              <a:rPr lang="en-US" sz="1200" dirty="0"/>
              <a:t>Wang, </a:t>
            </a:r>
            <a:r>
              <a:rPr lang="en-US" sz="1200" dirty="0" err="1" smtClean="0"/>
              <a:t>Mitra</a:t>
            </a:r>
            <a:r>
              <a:rPr lang="en-US" sz="1200" dirty="0" smtClean="0"/>
              <a:t> </a:t>
            </a:r>
            <a:r>
              <a:rPr lang="en-US" sz="1200" dirty="0" err="1" smtClean="0"/>
              <a:t>Bokaei</a:t>
            </a:r>
            <a:r>
              <a:rPr lang="en-US" sz="1200" dirty="0" smtClean="0"/>
              <a:t> </a:t>
            </a:r>
            <a:r>
              <a:rPr lang="en-US" sz="1200" dirty="0"/>
              <a:t>Hosseini, </a:t>
            </a:r>
            <a:r>
              <a:rPr lang="en-US" sz="1200" dirty="0" smtClean="0"/>
              <a:t>William </a:t>
            </a:r>
            <a:r>
              <a:rPr lang="en-US" sz="1200" dirty="0"/>
              <a:t>Hester, </a:t>
            </a:r>
            <a:r>
              <a:rPr lang="en-US" sz="1200" dirty="0" smtClean="0"/>
              <a:t>Ram </a:t>
            </a:r>
            <a:r>
              <a:rPr lang="en-US" sz="1200" dirty="0"/>
              <a:t>Krishnan, </a:t>
            </a:r>
            <a:r>
              <a:rPr lang="en-US" sz="1200" dirty="0" smtClean="0"/>
              <a:t>Jaspreet </a:t>
            </a:r>
            <a:r>
              <a:rPr lang="en-US" sz="1200" dirty="0"/>
              <a:t>Bhatia, </a:t>
            </a:r>
            <a:r>
              <a:rPr lang="en-US" sz="1200" dirty="0" smtClean="0"/>
              <a:t>Travis Breaux</a:t>
            </a:r>
            <a:r>
              <a:rPr lang="en-US" sz="1200" dirty="0"/>
              <a:t>, </a:t>
            </a:r>
            <a:r>
              <a:rPr lang="en-US" sz="1200" dirty="0" err="1" smtClean="0"/>
              <a:t>Jianwei</a:t>
            </a:r>
            <a:r>
              <a:rPr lang="en-US" sz="1200" dirty="0" smtClean="0"/>
              <a:t> </a:t>
            </a:r>
            <a:r>
              <a:rPr lang="en-US" sz="1200" dirty="0" err="1"/>
              <a:t>Niu</a:t>
            </a:r>
            <a:r>
              <a:rPr lang="en-US" sz="1200" dirty="0"/>
              <a:t>. Toward a Framework for Detecting Privacy Policy Violation in Android Application Code, </a:t>
            </a:r>
            <a:r>
              <a:rPr lang="en-US" sz="1200" i="1" dirty="0"/>
              <a:t>To Appear: ACM/IEEE 38th International Software Engineering Conference (ICSE'16),</a:t>
            </a:r>
            <a:r>
              <a:rPr lang="en-US" sz="1200" dirty="0"/>
              <a:t> Austin, Texas, 2016</a:t>
            </a:r>
            <a:r>
              <a:rPr lang="en-US" sz="1200" dirty="0" smtClean="0"/>
              <a:t>.</a:t>
            </a:r>
          </a:p>
          <a:p>
            <a:pPr lvl="2"/>
            <a:endParaRPr lang="en-US" sz="1200" dirty="0" smtClean="0"/>
          </a:p>
          <a:p>
            <a:pPr lvl="1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AFBB-0CA4-48F1-A2C1-A1CCBEDA415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4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ck 1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1_21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21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21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21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21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21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21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21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1814</Words>
  <Application>Microsoft Office PowerPoint</Application>
  <PresentationFormat>On-screen Show (4:3)</PresentationFormat>
  <Paragraphs>192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Mck 1</vt:lpstr>
      <vt:lpstr>PowerPoint Presentation</vt:lpstr>
      <vt:lpstr>Five Hard Problems in the Science of Security</vt:lpstr>
      <vt:lpstr>CMU Projects (9 projects)</vt:lpstr>
      <vt:lpstr>Hard Problem #1 – Composability and Scalability</vt:lpstr>
      <vt:lpstr>Hard Problem #1 – Composability and Scalability</vt:lpstr>
      <vt:lpstr>Hard Problem #1 – Composability and Scalability</vt:lpstr>
      <vt:lpstr>Hard Problem #1 – Composability and Scalability</vt:lpstr>
      <vt:lpstr>Hard Problem #2 – Policy (sample)</vt:lpstr>
      <vt:lpstr>Hard Problem #4 – Resiliency (sample)</vt:lpstr>
      <vt:lpstr>Hard Problem #5 – Human Behavior</vt:lpstr>
      <vt:lpstr>Hard Problem #5 – Human Behavior</vt:lpstr>
      <vt:lpstr>Hard Problem #5 – Human Behavior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2013-09-19T21:05:17Z</dcterms:created>
  <dcterms:modified xsi:type="dcterms:W3CDTF">2016-11-01T13:22:23Z</dcterms:modified>
</cp:coreProperties>
</file>