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66" r:id="rId3"/>
  </p:sldMasterIdLst>
  <p:notesMasterIdLst>
    <p:notesMasterId r:id="rId40"/>
  </p:notesMasterIdLst>
  <p:sldIdLst>
    <p:sldId id="306" r:id="rId4"/>
    <p:sldId id="310" r:id="rId5"/>
    <p:sldId id="312" r:id="rId6"/>
    <p:sldId id="311" r:id="rId7"/>
    <p:sldId id="313" r:id="rId8"/>
    <p:sldId id="314" r:id="rId9"/>
    <p:sldId id="309" r:id="rId10"/>
    <p:sldId id="256" r:id="rId11"/>
    <p:sldId id="258" r:id="rId12"/>
    <p:sldId id="257" r:id="rId13"/>
    <p:sldId id="259" r:id="rId14"/>
    <p:sldId id="261" r:id="rId15"/>
    <p:sldId id="260" r:id="rId16"/>
    <p:sldId id="275" r:id="rId17"/>
    <p:sldId id="276" r:id="rId18"/>
    <p:sldId id="278" r:id="rId19"/>
    <p:sldId id="280" r:id="rId20"/>
    <p:sldId id="279" r:id="rId21"/>
    <p:sldId id="277" r:id="rId22"/>
    <p:sldId id="281" r:id="rId23"/>
    <p:sldId id="282" r:id="rId24"/>
    <p:sldId id="283" r:id="rId25"/>
    <p:sldId id="284" r:id="rId26"/>
    <p:sldId id="285" r:id="rId27"/>
    <p:sldId id="262" r:id="rId28"/>
    <p:sldId id="263" r:id="rId29"/>
    <p:sldId id="265" r:id="rId30"/>
    <p:sldId id="267" r:id="rId31"/>
    <p:sldId id="266" r:id="rId32"/>
    <p:sldId id="269" r:id="rId33"/>
    <p:sldId id="271" r:id="rId34"/>
    <p:sldId id="304" r:id="rId35"/>
    <p:sldId id="303" r:id="rId36"/>
    <p:sldId id="305" r:id="rId37"/>
    <p:sldId id="307" r:id="rId38"/>
    <p:sldId id="308" r:id="rId39"/>
  </p:sldIdLst>
  <p:sldSz cx="9144000" cy="6858000" type="screen4x3"/>
  <p:notesSz cx="6934200" cy="9220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954" autoAdjust="0"/>
  </p:normalViewPr>
  <p:slideViewPr>
    <p:cSldViewPr>
      <p:cViewPr varScale="1">
        <p:scale>
          <a:sx n="103" d="100"/>
          <a:sy n="103" d="100"/>
        </p:scale>
        <p:origin x="-17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1CAC3E45-96FA-4721-B1D0-B061F6E71992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92150"/>
            <a:ext cx="46101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9" tIns="46154" rIns="92309" bIns="461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79595"/>
            <a:ext cx="5547360" cy="4149090"/>
          </a:xfrm>
          <a:prstGeom prst="rect">
            <a:avLst/>
          </a:prstGeom>
        </p:spPr>
        <p:txBody>
          <a:bodyPr vert="horz" lIns="92309" tIns="46154" rIns="92309" bIns="4615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5759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3CFDB176-5920-489A-B4CB-00EC4C7D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Remind agency</a:t>
            </a:r>
            <a:r>
              <a:rPr lang="en-US" baseline="0" dirty="0" smtClean="0"/>
              <a:t> employees that this is meeting is strictly unclassified and be mindful when talking and asking questions</a:t>
            </a:r>
          </a:p>
          <a:p>
            <a:r>
              <a:rPr lang="en-US" dirty="0" smtClean="0"/>
              <a:t>If we</a:t>
            </a:r>
            <a:r>
              <a:rPr lang="en-US" baseline="0" dirty="0" smtClean="0"/>
              <a:t> have an emergency please follow one of the agency escorts in the back.</a:t>
            </a:r>
          </a:p>
          <a:p>
            <a:r>
              <a:rPr lang="en-US" baseline="0" dirty="0" smtClean="0"/>
              <a:t>You must leave or use the restroom please see an escort in the back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FDB176-5920-489A-B4CB-00EC4C7D3C3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32556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43200"/>
            <a:ext cx="6400800" cy="2590800"/>
          </a:xfrm>
        </p:spPr>
        <p:txBody>
          <a:bodyPr/>
          <a:lstStyle>
            <a:lvl1pPr marL="0" indent="0" algn="ctr">
              <a:buNone/>
              <a:defRPr baseline="0">
                <a:solidFill>
                  <a:srgbClr val="0070C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28A03FE9-E299-432D-A9EA-B73264E758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28A03FE9-E299-432D-A9EA-B73264E758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63564"/>
            <a:ext cx="8229600" cy="884237"/>
          </a:xfrm>
        </p:spPr>
        <p:txBody>
          <a:bodyPr/>
          <a:lstStyle>
            <a:lvl1pPr>
              <a:defRPr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82000" y="6492876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</a:defRPr>
            </a:lvl1pPr>
          </a:lstStyle>
          <a:p>
            <a:fld id="{3A68354D-8EDD-4D72-8622-6C99DDD0F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gNois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77" y="0"/>
            <a:ext cx="9138846" cy="6858000"/>
          </a:xfrm>
          <a:prstGeom prst="rect">
            <a:avLst/>
          </a:prstGeom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12837"/>
            <a:ext cx="8229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286001"/>
            <a:ext cx="82296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pic>
        <p:nvPicPr>
          <p:cNvPr id="8" name="Picture 7" descr="30AprilwhitePPT_BG_Layersbrightblueheadervlogoonlef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833" y="0"/>
            <a:ext cx="9038334" cy="6858000"/>
          </a:xfrm>
          <a:prstGeom prst="rect">
            <a:avLst/>
          </a:prstGeom>
        </p:spPr>
      </p:pic>
      <p:pic>
        <p:nvPicPr>
          <p:cNvPr id="7" name="Picture 6" descr="18March2014noCodelayer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833" y="0"/>
            <a:ext cx="9038334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11164"/>
            <a:ext cx="8229600" cy="884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2"/>
            <a:ext cx="8229600" cy="4952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 descr="1May3PPT_whitesecondpagetemplatebrightblu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7" y="0"/>
            <a:ext cx="9138846" cy="6858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356351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AFCFE-CBE3-4A37-950E-8A61668EB41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3" descr="S:\SoS\SoS Logos\SOSlogo_embossedgold_blkSOS.png"/>
          <p:cNvPicPr>
            <a:picLocks noChangeAspect="1" noChangeArrowheads="1"/>
          </p:cNvPicPr>
          <p:nvPr userDrawn="1"/>
        </p:nvPicPr>
        <p:blipFill>
          <a:blip r:embed="rId4" cstate="print"/>
          <a:srcRect b="21053"/>
          <a:stretch>
            <a:fillRect/>
          </a:stretch>
        </p:blipFill>
        <p:spPr bwMode="auto">
          <a:xfrm>
            <a:off x="8144935" y="186267"/>
            <a:ext cx="825577" cy="54232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48ED5-A96F-4D43-9705-492C7807B5AA}" type="datetimeFigureOut">
              <a:rPr lang="en-US" smtClean="0"/>
              <a:pPr/>
              <a:t>10/28/2016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9F853-0A77-46B3-80F5-61CCBD48B2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1May3PPT_whitesecondpagetemplatebrightblue.jpg"/>
          <p:cNvPicPr>
            <a:picLocks noChangeAspect="1"/>
          </p:cNvPicPr>
          <p:nvPr userDrawn="1"/>
        </p:nvPicPr>
        <p:blipFill>
          <a:blip r:embed="rId13" cstate="print"/>
          <a:srcRect b="83333"/>
          <a:stretch>
            <a:fillRect/>
          </a:stretch>
        </p:blipFill>
        <p:spPr>
          <a:xfrm>
            <a:off x="2577" y="0"/>
            <a:ext cx="9138846" cy="1143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sos-vo.org/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actager@tycho.ncsc.mil" TargetMode="External"/><Relationship Id="rId2" Type="http://schemas.openxmlformats.org/officeDocument/2006/relationships/hyperlink" Target="http://www.sos-vo.org/" TargetMode="Externa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91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S:\SoS\SoS Logos\ResearchDirectorate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5257800"/>
            <a:ext cx="1485193" cy="1457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Problem?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Best </a:t>
            </a:r>
            <a:r>
              <a:rPr lang="en-US" dirty="0" smtClean="0"/>
              <a:t>Practices Are Not Enough</a:t>
            </a:r>
            <a:endParaRPr lang="en-US" dirty="0" smtClean="0"/>
          </a:p>
          <a:p>
            <a:r>
              <a:rPr lang="en-US" dirty="0" smtClean="0"/>
              <a:t>Do it Twice -&gt; Possibly Different Results</a:t>
            </a:r>
          </a:p>
          <a:p>
            <a:r>
              <a:rPr lang="en-US" dirty="0" smtClean="0"/>
              <a:t>Need to Move to Scientific </a:t>
            </a:r>
            <a:r>
              <a:rPr lang="en-US" dirty="0" smtClean="0"/>
              <a:t>Backed Approaches</a:t>
            </a:r>
            <a:endParaRPr lang="en-US" dirty="0" smtClean="0"/>
          </a:p>
          <a:p>
            <a:r>
              <a:rPr lang="en-US" dirty="0" smtClean="0"/>
              <a:t>Science Needs to Catch up with the Engineering</a:t>
            </a:r>
          </a:p>
          <a:p>
            <a:endParaRPr lang="en-US" dirty="0"/>
          </a:p>
        </p:txBody>
      </p:sp>
      <p:pic>
        <p:nvPicPr>
          <p:cNvPr id="1026" name="Picture 2" descr="https://c1.staticflickr.com/5/4103/4994252874_6e29764c84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2" y="4114801"/>
            <a:ext cx="3467435" cy="2309367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553200" y="6429346"/>
            <a:ext cx="220980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 smtClean="0">
                <a:solidFill>
                  <a:schemeClr val="bg1">
                    <a:lumMod val="75000"/>
                  </a:schemeClr>
                </a:solidFill>
              </a:rPr>
              <a:t>https://www.flickr.com/photos/digitalurbanlandscape</a:t>
            </a:r>
            <a:endParaRPr lang="en-US" sz="7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 </a:t>
            </a:r>
            <a:r>
              <a:rPr lang="en-US" dirty="0" smtClean="0"/>
              <a:t>is…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Philological Unanswered Question</a:t>
            </a:r>
          </a:p>
          <a:p>
            <a:r>
              <a:rPr lang="en-US" dirty="0" smtClean="0"/>
              <a:t>Definition is mushy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Our goal with science:</a:t>
            </a:r>
          </a:p>
          <a:p>
            <a:pPr lvl="1"/>
            <a:r>
              <a:rPr lang="en-US" dirty="0" smtClean="0"/>
              <a:t>Rigorous Research</a:t>
            </a:r>
          </a:p>
          <a:p>
            <a:pPr lvl="1"/>
            <a:r>
              <a:rPr lang="en-US" dirty="0" err="1" smtClean="0"/>
              <a:t>Generalizable</a:t>
            </a:r>
            <a:endParaRPr lang="en-US" dirty="0" smtClean="0"/>
          </a:p>
          <a:p>
            <a:pPr lvl="1"/>
            <a:r>
              <a:rPr lang="en-US" dirty="0" smtClean="0"/>
              <a:t>Predictable</a:t>
            </a:r>
          </a:p>
          <a:p>
            <a:pPr lvl="1"/>
            <a:r>
              <a:rPr lang="en-US" dirty="0" smtClean="0"/>
              <a:t>Foundational</a:t>
            </a:r>
          </a:p>
          <a:p>
            <a:pPr lvl="1"/>
            <a:r>
              <a:rPr lang="en-US" dirty="0" smtClean="0"/>
              <a:t>Explains the World/Cyberspace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8434" name="Picture 2" descr="https://c2.staticflickr.com/4/3906/14804389773_d6f5d6a992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2" y="2286001"/>
            <a:ext cx="2571481" cy="2423564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25602" name="Picture 2" descr="https://scontent.xx.fbcdn.net/t31.0-8/13443322_10101081219758779_425856219254290792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52191"/>
            <a:ext cx="9144000" cy="3305809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2000s, recognition of problem</a:t>
            </a:r>
          </a:p>
          <a:p>
            <a:r>
              <a:rPr lang="en-US" dirty="0" smtClean="0"/>
              <a:t>CNCI jump start funding</a:t>
            </a:r>
          </a:p>
          <a:p>
            <a:r>
              <a:rPr lang="en-US" dirty="0" smtClean="0"/>
              <a:t>NSA signed up to lead the effort for the USG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Started in 2012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Nurture and Grow the SoS Community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Support Rigorous Research Methods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Fund Needed Foundational Research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7409" name="Picture 1" descr="C:\Users\actager\AppData\Local\Microsoft\Windows\Temporary Internet Files\Content.IE5\OGHQ6B1V\doric_ionic_corinthian[1].jpg"/>
          <p:cNvPicPr>
            <a:picLocks noChangeAspect="1" noChangeArrowheads="1"/>
          </p:cNvPicPr>
          <p:nvPr/>
        </p:nvPicPr>
        <p:blipFill>
          <a:blip r:embed="rId2" cstate="print"/>
          <a:srcRect b="12605"/>
          <a:stretch>
            <a:fillRect/>
          </a:stretch>
        </p:blipFill>
        <p:spPr bwMode="auto">
          <a:xfrm>
            <a:off x="2819400" y="4191000"/>
            <a:ext cx="3333750" cy="198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3. Invest in Foundational Research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86800" y="6492876"/>
            <a:ext cx="457200" cy="365125"/>
          </a:xfrm>
          <a:prstGeom prst="rect">
            <a:avLst/>
          </a:prstGeom>
        </p:spPr>
        <p:txBody>
          <a:bodyPr/>
          <a:lstStyle/>
          <a:p>
            <a:fld id="{3A68354D-8EDD-4D72-8622-6C99DDD0F9EB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 </a:t>
            </a:r>
            <a:r>
              <a:rPr lang="en-US" dirty="0" err="1" smtClean="0"/>
              <a:t>Lablets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3"/>
            <a:ext cx="8229600" cy="4571998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err="1" smtClean="0"/>
              <a:t>Lablet</a:t>
            </a:r>
            <a:r>
              <a:rPr lang="en-US" dirty="0" smtClean="0"/>
              <a:t> – a small </a:t>
            </a:r>
            <a:r>
              <a:rPr lang="en-US" dirty="0" err="1" smtClean="0"/>
              <a:t>transdiciplinary</a:t>
            </a:r>
            <a:r>
              <a:rPr lang="en-US" dirty="0" smtClean="0"/>
              <a:t> lab</a:t>
            </a:r>
          </a:p>
          <a:p>
            <a:r>
              <a:rPr lang="en-US" dirty="0" smtClean="0"/>
              <a:t>Competitive </a:t>
            </a:r>
            <a:r>
              <a:rPr lang="en-US" dirty="0" smtClean="0"/>
              <a:t>Selection </a:t>
            </a:r>
            <a:endParaRPr lang="en-US" dirty="0" smtClean="0"/>
          </a:p>
          <a:p>
            <a:r>
              <a:rPr lang="en-US" dirty="0" smtClean="0"/>
              <a:t>Began 2012 using an ARO grant to 3 universities</a:t>
            </a:r>
          </a:p>
          <a:p>
            <a:r>
              <a:rPr lang="en-US" dirty="0" smtClean="0"/>
              <a:t>2014 – NSA contract with 4 Universities </a:t>
            </a:r>
          </a:p>
          <a:p>
            <a:pPr lvl="1"/>
            <a:r>
              <a:rPr lang="en-US" dirty="0" smtClean="0"/>
              <a:t>From a </a:t>
            </a:r>
            <a:r>
              <a:rPr lang="en-US" dirty="0" smtClean="0"/>
              <a:t>BAA – Working on Next BAA</a:t>
            </a:r>
            <a:endParaRPr lang="en-US" dirty="0" smtClean="0"/>
          </a:p>
          <a:p>
            <a:pPr lvl="1"/>
            <a:r>
              <a:rPr lang="en-US" dirty="0" smtClean="0"/>
              <a:t>20</a:t>
            </a:r>
            <a:r>
              <a:rPr lang="en-US" dirty="0" smtClean="0"/>
              <a:t>% of funding to other institutions (25 other Universities)</a:t>
            </a:r>
          </a:p>
          <a:p>
            <a:pPr lvl="1"/>
            <a:r>
              <a:rPr lang="en-US" dirty="0" smtClean="0"/>
              <a:t>For Research and to build a science</a:t>
            </a:r>
          </a:p>
          <a:p>
            <a:r>
              <a:rPr lang="en-US" dirty="0" smtClean="0"/>
              <a:t>370 Published </a:t>
            </a:r>
            <a:r>
              <a:rPr lang="en-US" dirty="0" smtClean="0"/>
              <a:t>Papers</a:t>
            </a:r>
          </a:p>
          <a:p>
            <a:r>
              <a:rPr lang="en-US" dirty="0" smtClean="0"/>
              <a:t>Welcome to Get Involved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9307" y="914400"/>
            <a:ext cx="1702369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brand.ncsu.edu/img/logo/2x2wh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0814" y="6072404"/>
            <a:ext cx="1047586" cy="544043"/>
          </a:xfrm>
          <a:prstGeom prst="rect">
            <a:avLst/>
          </a:prstGeom>
          <a:noFill/>
        </p:spPr>
      </p:pic>
      <p:pic>
        <p:nvPicPr>
          <p:cNvPr id="6" name="Picture 6" descr="http://urhome.umd.edu/marketing/brandtoolkit/images/6420e6_65635f965637c8d98422afb90604d286.gif_srz_476_78_75_22_0.50_1.20_0-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2" y="6172201"/>
            <a:ext cx="2137205" cy="320577"/>
          </a:xfrm>
          <a:prstGeom prst="rect">
            <a:avLst/>
          </a:prstGeom>
          <a:noFill/>
        </p:spPr>
      </p:pic>
      <p:pic>
        <p:nvPicPr>
          <p:cNvPr id="7" name="Picture 8" descr="http://identitystandards.illinois.edu/assets/images/logos_display/campus_bold_horz_large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2" y="6172202"/>
            <a:ext cx="1973213" cy="333239"/>
          </a:xfrm>
          <a:prstGeom prst="rect">
            <a:avLst/>
          </a:prstGeom>
          <a:noFill/>
        </p:spPr>
      </p:pic>
      <p:pic>
        <p:nvPicPr>
          <p:cNvPr id="8" name="Picture 10" descr="http://www.unmannedsystemstechnology.com/wp-content/uploads/2013/02/CMULOGO.jpg"/>
          <p:cNvPicPr>
            <a:picLocks noChangeAspect="1" noChangeArrowheads="1"/>
          </p:cNvPicPr>
          <p:nvPr/>
        </p:nvPicPr>
        <p:blipFill>
          <a:blip r:embed="rId6" cstate="print"/>
          <a:srcRect t="38793" b="41379"/>
          <a:stretch>
            <a:fillRect/>
          </a:stretch>
        </p:blipFill>
        <p:spPr bwMode="auto">
          <a:xfrm>
            <a:off x="152400" y="6096000"/>
            <a:ext cx="2439024" cy="304800"/>
          </a:xfrm>
          <a:prstGeom prst="rect">
            <a:avLst/>
          </a:prstGeom>
          <a:noFill/>
        </p:spPr>
      </p:pic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752264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Lablet</a:t>
            </a:r>
            <a:r>
              <a:rPr lang="en-US" dirty="0" smtClean="0"/>
              <a:t> Funding Supports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2"/>
            <a:ext cx="8458200" cy="4952999"/>
          </a:xfrm>
        </p:spPr>
        <p:txBody>
          <a:bodyPr/>
          <a:lstStyle/>
          <a:p>
            <a:r>
              <a:rPr lang="en-US" dirty="0" smtClean="0"/>
              <a:t>Research</a:t>
            </a:r>
          </a:p>
          <a:p>
            <a:r>
              <a:rPr lang="en-US" dirty="0" smtClean="0"/>
              <a:t>Salaries and/or Tuition of Professors, Researchers, Post-Docs, Ph.D. Students, Masters Students, and undergraduate research</a:t>
            </a:r>
          </a:p>
          <a:p>
            <a:r>
              <a:rPr lang="en-US" dirty="0" smtClean="0"/>
              <a:t>Outreach activities for making a science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4" name="Picture 3" descr="IMG_851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2" y="4267200"/>
            <a:ext cx="3258399" cy="2209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488546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85800"/>
            <a:ext cx="6781800" cy="731837"/>
          </a:xfrm>
        </p:spPr>
        <p:txBody>
          <a:bodyPr>
            <a:noAutofit/>
          </a:bodyPr>
          <a:lstStyle/>
          <a:p>
            <a:r>
              <a:rPr lang="en-US" sz="3200" b="1" dirty="0"/>
              <a:t>S</a:t>
            </a:r>
            <a:r>
              <a:rPr lang="en-US" sz="3200" dirty="0"/>
              <a:t>cience of </a:t>
            </a:r>
            <a:r>
              <a:rPr lang="en-US" sz="3200" dirty="0" err="1"/>
              <a:t>Sec</a:t>
            </a:r>
            <a:r>
              <a:rPr lang="en-US" sz="3200" b="1" dirty="0" err="1"/>
              <a:t>U</a:t>
            </a:r>
            <a:r>
              <a:rPr lang="en-US" sz="3200" dirty="0" err="1"/>
              <a:t>re</a:t>
            </a:r>
            <a:r>
              <a:rPr lang="en-US" sz="3200" dirty="0"/>
              <a:t> and </a:t>
            </a:r>
            <a:r>
              <a:rPr lang="en-US" sz="3200" b="1" dirty="0" err="1"/>
              <a:t>RE</a:t>
            </a:r>
            <a:r>
              <a:rPr lang="en-US" sz="3200" dirty="0" err="1"/>
              <a:t>silient</a:t>
            </a:r>
            <a:r>
              <a:rPr lang="en-US" sz="3200" dirty="0"/>
              <a:t> Cyber-Physical Systems (SURE)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Vanderbilt (Lead) ;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MIT; University of Hawaii; UC Berkeley</a:t>
            </a:r>
          </a:p>
          <a:p>
            <a:r>
              <a:rPr lang="en-US" dirty="0" smtClean="0"/>
              <a:t>Foundational Research on Cyber Physical Systems</a:t>
            </a:r>
          </a:p>
          <a:p>
            <a:r>
              <a:rPr lang="en-US" dirty="0" smtClean="0"/>
              <a:t>Research Thrusts: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Hierarchical Coordination and Control</a:t>
            </a:r>
          </a:p>
          <a:p>
            <a:pPr lvl="2">
              <a:buFont typeface="Wingdings" pitchFamily="2" charset="2"/>
              <a:buChar char="§"/>
            </a:pPr>
            <a:r>
              <a:rPr lang="en-US" dirty="0" smtClean="0"/>
              <a:t>Cyber Risk Analysis and Incentive Design – Resilient Monitoring and Control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Science of Decentralized  Security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Reliable and Practical Reasoning about Secure Computation and Communication in Networks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Evaluation and Experimentation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Education and Outreach</a:t>
            </a:r>
          </a:p>
          <a:p>
            <a:r>
              <a:rPr lang="en-US" b="1" dirty="0" smtClean="0"/>
              <a:t>Program Review - Friday</a:t>
            </a:r>
            <a:endParaRPr lang="en-US" b="1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58002" y="6248400"/>
            <a:ext cx="20514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cps-vo.org/group/sure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306641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Hard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2"/>
            <a:ext cx="6400800" cy="4952999"/>
          </a:xfrm>
        </p:spPr>
        <p:txBody>
          <a:bodyPr>
            <a:normAutofit/>
          </a:bodyPr>
          <a:lstStyle/>
          <a:p>
            <a:r>
              <a:rPr lang="en-US" sz="3600" dirty="0" smtClean="0"/>
              <a:t>Goals &amp; Rallying Points</a:t>
            </a:r>
          </a:p>
          <a:p>
            <a:r>
              <a:rPr lang="en-US" sz="3600" dirty="0" smtClean="0"/>
              <a:t>A Measure for Progress</a:t>
            </a:r>
          </a:p>
          <a:p>
            <a:r>
              <a:rPr lang="en-US" sz="3600" dirty="0" smtClean="0"/>
              <a:t>Developed with </a:t>
            </a:r>
            <a:r>
              <a:rPr lang="en-US" sz="3600" dirty="0" err="1" smtClean="0"/>
              <a:t>lablet</a:t>
            </a:r>
            <a:r>
              <a:rPr lang="en-US" sz="3600" dirty="0" smtClean="0"/>
              <a:t> PIs</a:t>
            </a:r>
          </a:p>
          <a:p>
            <a:r>
              <a:rPr lang="en-US" sz="3600" dirty="0" smtClean="0"/>
              <a:t>Not all inclusive</a:t>
            </a:r>
          </a:p>
          <a:p>
            <a:r>
              <a:rPr lang="en-US" sz="3600" dirty="0" smtClean="0"/>
              <a:t>Needed for improving cybersecurity situation</a:t>
            </a:r>
          </a:p>
          <a:p>
            <a:r>
              <a:rPr lang="en-US" sz="3600" dirty="0" smtClean="0"/>
              <a:t>Progress Paper Posted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27650" name="Picture 2" descr="http://cps-vo.org/sites/default/files/u107/5HPillustration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2" y="762000"/>
            <a:ext cx="1876425" cy="57150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40188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2" y="1752601"/>
            <a:ext cx="6694767" cy="42350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6248400"/>
            <a:ext cx="459971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76200" y="6858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Science of Security </a:t>
            </a: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Lablets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Welcome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Stephanie Askins-Yannacci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SoS Program Manager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3FE9-E299-432D-A9EA-B73264E7580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-76200" y="6858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Science of Security </a:t>
            </a: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Lablets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and Sub-</a:t>
            </a: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Lablets</a:t>
            </a:r>
            <a:endParaRPr lang="en-US" sz="2800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371600"/>
            <a:ext cx="8427758" cy="47107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3346" y="6477001"/>
            <a:ext cx="5240406" cy="23775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9402" y="4602480"/>
            <a:ext cx="1701839" cy="22555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62802" y="5638802"/>
            <a:ext cx="919401" cy="1227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82201" y="5645194"/>
            <a:ext cx="94512" cy="9304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-76200" y="6858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Science of Security </a:t>
            </a: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Lablets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Sub-</a:t>
            </a: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Lablets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SURE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232832"/>
            <a:ext cx="8427758" cy="4710768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7010402" y="4495800"/>
            <a:ext cx="1701839" cy="2255520"/>
            <a:chOff x="6980555" y="4151453"/>
            <a:chExt cx="1701839" cy="225552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80555" y="4151453"/>
              <a:ext cx="1701839" cy="225552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44236" y="5298264"/>
              <a:ext cx="919401" cy="122767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263637" y="5304657"/>
              <a:ext cx="94512" cy="93049"/>
            </a:xfrm>
            <a:prstGeom prst="rect">
              <a:avLst/>
            </a:prstGeom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/>
          <a:srcRect r="21425" b="-93952"/>
          <a:stretch>
            <a:fillRect/>
          </a:stretch>
        </p:blipFill>
        <p:spPr>
          <a:xfrm>
            <a:off x="713349" y="6324600"/>
            <a:ext cx="6644921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8580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Lablets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Sub-</a:t>
            </a: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Lablets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, SURE, and Collaborators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295400"/>
            <a:ext cx="8726376" cy="5029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6477000"/>
            <a:ext cx="8201044" cy="2286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85800"/>
            <a:ext cx="883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Science of Security International Locations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2" y="6477000"/>
            <a:ext cx="8032359" cy="223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483659" y="1792941"/>
            <a:ext cx="10655081" cy="448206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563564"/>
            <a:ext cx="7239000" cy="884237"/>
          </a:xfrm>
        </p:spPr>
        <p:txBody>
          <a:bodyPr>
            <a:normAutofit/>
          </a:bodyPr>
          <a:lstStyle/>
          <a:p>
            <a:r>
              <a:rPr lang="en-US" dirty="0" smtClean="0"/>
              <a:t>Apply Results to….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92500" lnSpcReduction="10000"/>
          </a:bodyPr>
          <a:lstStyle/>
          <a:p>
            <a:r>
              <a:rPr lang="en-US" dirty="0" smtClean="0"/>
              <a:t>Access Control</a:t>
            </a:r>
          </a:p>
          <a:p>
            <a:r>
              <a:rPr lang="en-US" dirty="0" smtClean="0"/>
              <a:t>Analyzing Adversary Supplied Code</a:t>
            </a:r>
          </a:p>
          <a:p>
            <a:r>
              <a:rPr lang="en-US" dirty="0" smtClean="0"/>
              <a:t>Anomaly Detection</a:t>
            </a:r>
          </a:p>
          <a:p>
            <a:r>
              <a:rPr lang="en-US" dirty="0" smtClean="0"/>
              <a:t>Internet of Things</a:t>
            </a:r>
          </a:p>
          <a:p>
            <a:r>
              <a:rPr lang="en-US" dirty="0" smtClean="0"/>
              <a:t>Mitigation Development</a:t>
            </a:r>
          </a:p>
          <a:p>
            <a:r>
              <a:rPr lang="en-US" dirty="0" smtClean="0"/>
              <a:t>Mobility / Android App Development</a:t>
            </a:r>
          </a:p>
          <a:p>
            <a:r>
              <a:rPr lang="en-US" dirty="0" smtClean="0"/>
              <a:t>NIDS / Firewalls</a:t>
            </a:r>
          </a:p>
          <a:p>
            <a:r>
              <a:rPr lang="en-US" dirty="0" smtClean="0"/>
              <a:t>PKI</a:t>
            </a:r>
          </a:p>
          <a:p>
            <a:r>
              <a:rPr lang="en-US" dirty="0" smtClean="0"/>
              <a:t>Phishing</a:t>
            </a:r>
          </a:p>
          <a:p>
            <a:r>
              <a:rPr lang="en-US" dirty="0" smtClean="0"/>
              <a:t>Privacy</a:t>
            </a:r>
          </a:p>
          <a:p>
            <a:r>
              <a:rPr lang="en-US" dirty="0" smtClean="0"/>
              <a:t>Real Time Monitoring</a:t>
            </a:r>
          </a:p>
          <a:p>
            <a:r>
              <a:rPr lang="en-US" dirty="0" smtClean="0"/>
              <a:t>Sandboxing</a:t>
            </a:r>
          </a:p>
          <a:p>
            <a:r>
              <a:rPr lang="en-US" dirty="0" smtClean="0"/>
              <a:t>Secure Configuration</a:t>
            </a:r>
          </a:p>
          <a:p>
            <a:r>
              <a:rPr lang="en-US" dirty="0" smtClean="0"/>
              <a:t>Secure Programming</a:t>
            </a:r>
          </a:p>
          <a:p>
            <a:r>
              <a:rPr lang="en-US" dirty="0" smtClean="0"/>
              <a:t>Testing Environments</a:t>
            </a:r>
          </a:p>
          <a:p>
            <a:r>
              <a:rPr lang="en-US" dirty="0" smtClean="0"/>
              <a:t>Workforce Training Development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1. Nurture and Grow Science of Security &amp; Privacy Community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86800" y="6492876"/>
            <a:ext cx="457200" cy="365125"/>
          </a:xfrm>
          <a:prstGeom prst="rect">
            <a:avLst/>
          </a:prstGeom>
        </p:spPr>
        <p:txBody>
          <a:bodyPr/>
          <a:lstStyle/>
          <a:p>
            <a:fld id="{3A68354D-8EDD-4D72-8622-6C99DDD0F9EB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HoT</a:t>
            </a:r>
            <a:r>
              <a:rPr lang="en-US" dirty="0" smtClean="0"/>
              <a:t>-SoS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47802"/>
            <a:ext cx="6324600" cy="495299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Annual Community Meeting: </a:t>
            </a:r>
            <a:r>
              <a:rPr lang="en-US" dirty="0" err="1" smtClean="0"/>
              <a:t>HoT</a:t>
            </a:r>
            <a:r>
              <a:rPr lang="en-US" dirty="0" smtClean="0"/>
              <a:t>-SoS</a:t>
            </a:r>
          </a:p>
          <a:p>
            <a:pPr lvl="1"/>
            <a:r>
              <a:rPr lang="en-US" dirty="0" smtClean="0"/>
              <a:t>Hot Topics in the Science of Security: Symposium and </a:t>
            </a:r>
            <a:r>
              <a:rPr lang="en-US" dirty="0" err="1" smtClean="0"/>
              <a:t>Bootcamp</a:t>
            </a:r>
            <a:r>
              <a:rPr lang="en-US" dirty="0" smtClean="0"/>
              <a:t> in the Science of Security</a:t>
            </a:r>
          </a:p>
          <a:p>
            <a:r>
              <a:rPr lang="en-US" dirty="0" smtClean="0"/>
              <a:t>Brings Academia, Industry, Gov together</a:t>
            </a:r>
          </a:p>
          <a:p>
            <a:r>
              <a:rPr lang="en-US" dirty="0" smtClean="0"/>
              <a:t>Papers Due – December 14th</a:t>
            </a:r>
          </a:p>
          <a:p>
            <a:r>
              <a:rPr lang="en-US" dirty="0" smtClean="0"/>
              <a:t>April 2,3 2017 – Hanover MD</a:t>
            </a:r>
            <a:endParaRPr lang="en-US" dirty="0" smtClean="0"/>
          </a:p>
          <a:p>
            <a:r>
              <a:rPr lang="en-US" dirty="0" smtClean="0"/>
              <a:t>ACM </a:t>
            </a:r>
            <a:r>
              <a:rPr lang="en-US" dirty="0" smtClean="0"/>
              <a:t>In-cooperation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A03FE9-E299-432D-A9EA-B73264E75803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26626" name="AutoShape 2" descr="https://b4iurg-bn1ap000.files.1drv.com/y3p8h8PoxJie2ZqUwl1ktbLpdq0cJZJeibdejLqx5f4nVFhgfUVTFhSf2U8DPWbgtLAeOQdoKvJeAZXrFsbnLjKhc_La9o_4Feyyu4-qdNGUbXRPlSUNMY7iBksGxjOvSYxOVX8583d6ZuoN5MN21luPhdGpUpajnWJmP5UkZthhUo/WP_20160420_08_49_57_Rich__highres.longexp.jpg?psid=1"/>
          <p:cNvSpPr>
            <a:spLocks noChangeAspect="1" noChangeArrowheads="1"/>
          </p:cNvSpPr>
          <p:nvPr/>
        </p:nvSpPr>
        <p:spPr bwMode="auto">
          <a:xfrm>
            <a:off x="155575" y="-4427538"/>
            <a:ext cx="7372350" cy="922972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28" name="AutoShape 4" descr="https://b4iurg-bn1ap000.files.1drv.com/y3p8h8PoxJie2ZqUwl1ktbLpdq0cJZJeibdejLqx5f4nVFhgfUVTFhSf2U8DPWbgtLAeOQdoKvJeAZXrFsbnLjKhc_La9o_4Feyyu4-qdNGUbXRPlSUNMY7iBksGxjOvSYxOVX8583d6ZuoN5MN21luPhdGpUpajnWJmP5UkZthhUo/WP_20160420_08_49_57_Rich__highres.longexp.jpg?psid=1"/>
          <p:cNvSpPr>
            <a:spLocks noChangeAspect="1" noChangeArrowheads="1"/>
          </p:cNvSpPr>
          <p:nvPr/>
        </p:nvSpPr>
        <p:spPr bwMode="auto">
          <a:xfrm>
            <a:off x="155575" y="-4427538"/>
            <a:ext cx="7372350" cy="922972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2" y="914401"/>
            <a:ext cx="1579135" cy="248038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31" name="Picture 7" descr="http://cps-vo.org/sites/default/files/u10106/ACM_In-Cooperation_medium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2" y="5715001"/>
            <a:ext cx="1209675" cy="374495"/>
          </a:xfrm>
          <a:prstGeom prst="rect">
            <a:avLst/>
          </a:prstGeom>
          <a:noFill/>
        </p:spPr>
      </p:pic>
      <p:sp>
        <p:nvSpPr>
          <p:cNvPr id="26633" name="AutoShape 9" descr="https://b4iurg-bn1ap000.files.1drv.com/y3pRizbkBgN2VTAnfXVcYfcYivOxMtW-T4eB23M3F7RU4jflJIfkEBNa9yNUIymIpmWwj6_zGR7DbnLXxA3ZJPwDj0O8VJSjL0zS1KZS6XqpXpBOy0_hubDTwJg8woIKFAvyXNDtwq2gbMbM-9QpfhOmAuN2wT_m3f5p4tygD8G8-Y/WP_20160420_09_04_27_Rich.jpg?psid=1"/>
          <p:cNvSpPr>
            <a:spLocks noChangeAspect="1" noChangeArrowheads="1"/>
          </p:cNvSpPr>
          <p:nvPr/>
        </p:nvSpPr>
        <p:spPr bwMode="auto">
          <a:xfrm>
            <a:off x="155575" y="-4427538"/>
            <a:ext cx="16402050" cy="922972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5" name="AutoShape 11" descr="https://b4iurg-bn1ap000.files.1drv.com/y3pRizbkBgN2VTAnfXVcYfcYivOxMtW-T4eB23M3F7RU4jflJIfkEBNa9yNUIymIpmWwj6_zGR7DbnLXxA3ZJPwDj0O8VJSjL0zS1KZS6XqpXpBOy0_hubDTwJg8woIKFAvyXNDtwq2gbMbM-9QpfhOmAuN2wT_m3f5p4tygD8G8-Y/WP_20160420_09_04_27_Rich.jpg?psid=1"/>
          <p:cNvSpPr>
            <a:spLocks noChangeAspect="1" noChangeArrowheads="1"/>
          </p:cNvSpPr>
          <p:nvPr/>
        </p:nvSpPr>
        <p:spPr bwMode="auto">
          <a:xfrm>
            <a:off x="155575" y="-4427538"/>
            <a:ext cx="16402050" cy="9229727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636" name="Picture 12" descr="S:\SoS\Photos\HotSoS 2016\WP_20160420_19_16_42_Ri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2" y="3657602"/>
            <a:ext cx="2218267" cy="124777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37" name="Picture 13" descr="S:\SoS\Photos\HotSoS 2016\WP_20160420_09_04_27_Ric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5105400"/>
            <a:ext cx="2209800" cy="1243013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2"/>
            <a:ext cx="4876800" cy="4952999"/>
          </a:xfrm>
        </p:spPr>
        <p:txBody>
          <a:bodyPr/>
          <a:lstStyle/>
          <a:p>
            <a:r>
              <a:rPr lang="en-US" dirty="0" smtClean="0"/>
              <a:t>Online Collaboration on NSF Virtual Organization Platform</a:t>
            </a:r>
          </a:p>
          <a:p>
            <a:r>
              <a:rPr lang="en-US" dirty="0" smtClean="0"/>
              <a:t>News, Publications, Research, Forums, Events, Collaboration</a:t>
            </a:r>
          </a:p>
          <a:p>
            <a:r>
              <a:rPr lang="en-US" dirty="0" smtClean="0"/>
              <a:t>1100</a:t>
            </a:r>
            <a:r>
              <a:rPr lang="en-US" dirty="0" smtClean="0"/>
              <a:t>+ Members Joined</a:t>
            </a:r>
          </a:p>
          <a:p>
            <a:r>
              <a:rPr lang="en-US" dirty="0" smtClean="0">
                <a:hlinkClick r:id="rId2"/>
              </a:rPr>
              <a:t>http://www.sos-vo.org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366927"/>
            <a:ext cx="3581400" cy="497003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2. Promote Rigorous Research Methods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86800" y="6492876"/>
            <a:ext cx="457200" cy="365125"/>
          </a:xfrm>
          <a:prstGeom prst="rect">
            <a:avLst/>
          </a:prstGeom>
        </p:spPr>
        <p:txBody>
          <a:bodyPr/>
          <a:lstStyle/>
          <a:p>
            <a:fld id="{3A68354D-8EDD-4D72-8622-6C99DDD0F9EB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85800"/>
            <a:ext cx="7239000" cy="762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Best Scientific Cybersecurity Paper Competition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2"/>
            <a:ext cx="6400800" cy="495299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Annual Competition</a:t>
            </a:r>
          </a:p>
          <a:p>
            <a:r>
              <a:rPr lang="en-US" dirty="0" smtClean="0"/>
              <a:t>Papers reviewed by NSA &amp; External Distinguished Experts</a:t>
            </a:r>
          </a:p>
          <a:p>
            <a:r>
              <a:rPr lang="en-US" dirty="0" smtClean="0"/>
              <a:t>Open to All</a:t>
            </a:r>
          </a:p>
          <a:p>
            <a:r>
              <a:rPr lang="en-US" dirty="0" smtClean="0"/>
              <a:t>Papers Nominated by Public</a:t>
            </a:r>
          </a:p>
          <a:p>
            <a:r>
              <a:rPr lang="en-US" dirty="0" smtClean="0"/>
              <a:t>Researchers visit NSA and Present </a:t>
            </a:r>
            <a:r>
              <a:rPr lang="en-US" dirty="0" smtClean="0"/>
              <a:t>Research</a:t>
            </a:r>
          </a:p>
          <a:p>
            <a:r>
              <a:rPr lang="en-US" b="1" dirty="0" smtClean="0"/>
              <a:t>Recognition Ceremony this Afternoon!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30722" name="Picture 2" descr="S:\SoS\Paper Competition\Paper Comp Graphics\4th Annual Paper Competition Graphics\SoS4thPC_ACMwebad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1295400"/>
            <a:ext cx="1320800" cy="49530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Science of Security Quarterly Meeting held at the National Security Agency!</a:t>
            </a:r>
          </a:p>
          <a:p>
            <a:r>
              <a:rPr lang="en-US" dirty="0" smtClean="0"/>
              <a:t>Full Couple of days planned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Intel ISEF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2"/>
            <a:ext cx="4572000" cy="4952999"/>
          </a:xfrm>
        </p:spPr>
        <p:txBody>
          <a:bodyPr>
            <a:normAutofit/>
          </a:bodyPr>
          <a:lstStyle/>
          <a:p>
            <a:r>
              <a:rPr lang="en-US" dirty="0" smtClean="0"/>
              <a:t>NSA Research Directorate Award at Intel International Science and Engineering Fair (ISEF)</a:t>
            </a:r>
          </a:p>
          <a:p>
            <a:r>
              <a:rPr lang="en-US" dirty="0" smtClean="0"/>
              <a:t>Present Award to High School Research Projects in Cybersecurity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2050" name="Picture 2" descr="S:\SoS\Photos\ISEF 2016\IMG_71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2" y="4038601"/>
            <a:ext cx="3521075" cy="234719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 descr="S:\SoS\Photos\ISEF 2016\27026003601_e63705af11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320" y="1524002"/>
            <a:ext cx="3549707" cy="2362199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ISEF 2016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2"/>
            <a:ext cx="3200400" cy="4952999"/>
          </a:xfrm>
        </p:spPr>
        <p:txBody>
          <a:bodyPr/>
          <a:lstStyle/>
          <a:p>
            <a:r>
              <a:rPr lang="en-US" dirty="0" smtClean="0"/>
              <a:t>1750 Students; 80 Countries; Phoenix</a:t>
            </a:r>
          </a:p>
          <a:p>
            <a:r>
              <a:rPr lang="en-US" dirty="0" smtClean="0"/>
              <a:t>4,000 Local Students Visit Plus others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3075" name="Picture 3" descr="S:\SoS\Photos\ISEF 2016\WP_20160510_16_42_27_Raw_LI__highres-Pa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2" y="4876800"/>
            <a:ext cx="8929403" cy="155892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8" name="Picture 6" descr="S:\SoS\Photos\ISEF 2016\WP_20160509_16_07_53_Raw_LI__high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762000"/>
            <a:ext cx="2539930" cy="19050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80" name="Picture 8" descr="http://cps-vo.org/sites/default/files/u10240/IMG_6397-Pan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2743201"/>
            <a:ext cx="4800600" cy="2010252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Summing 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86800" y="6492876"/>
            <a:ext cx="457200" cy="365125"/>
          </a:xfrm>
          <a:prstGeom prst="rect">
            <a:avLst/>
          </a:prstGeom>
        </p:spPr>
        <p:txBody>
          <a:bodyPr/>
          <a:lstStyle/>
          <a:p>
            <a:fld id="{3A68354D-8EDD-4D72-8622-6C99DDD0F9EB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Involved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Join the SoS –VO: </a:t>
            </a:r>
            <a:r>
              <a:rPr lang="en-US" dirty="0" smtClean="0">
                <a:hlinkClick r:id="rId2"/>
              </a:rPr>
              <a:t>http://www.sos-vo.org</a:t>
            </a:r>
            <a:endParaRPr lang="en-US" dirty="0" smtClean="0"/>
          </a:p>
          <a:p>
            <a:pPr lvl="1"/>
            <a:r>
              <a:rPr lang="en-US" dirty="0" smtClean="0"/>
              <a:t>Contribute to discussion; learn about what’s going on</a:t>
            </a:r>
          </a:p>
          <a:p>
            <a:pPr lvl="1"/>
            <a:r>
              <a:rPr lang="en-US" dirty="0" smtClean="0"/>
              <a:t>Read Annual Report</a:t>
            </a:r>
          </a:p>
          <a:p>
            <a:pPr lvl="1"/>
            <a:r>
              <a:rPr lang="en-US" dirty="0" smtClean="0"/>
              <a:t>Find published Papers</a:t>
            </a:r>
          </a:p>
          <a:p>
            <a:r>
              <a:rPr lang="en-US" dirty="0" smtClean="0"/>
              <a:t>Attend Hot-SoS 2017 in Maryland</a:t>
            </a:r>
          </a:p>
          <a:p>
            <a:r>
              <a:rPr lang="en-US" dirty="0" smtClean="0"/>
              <a:t>TESTFLIGHT (JWICS</a:t>
            </a:r>
            <a:r>
              <a:rPr lang="en-US" dirty="0" smtClean="0"/>
              <a:t>) – Go “SoS”</a:t>
            </a:r>
            <a:endParaRPr lang="en-US" dirty="0" smtClean="0"/>
          </a:p>
          <a:p>
            <a:r>
              <a:rPr lang="en-US" dirty="0" smtClean="0"/>
              <a:t>Nominate Papers for the Competition</a:t>
            </a:r>
          </a:p>
          <a:p>
            <a:r>
              <a:rPr lang="en-US" dirty="0" smtClean="0"/>
              <a:t>Email: </a:t>
            </a:r>
            <a:r>
              <a:rPr lang="en-US" dirty="0" smtClean="0">
                <a:hlinkClick r:id="rId3"/>
              </a:rPr>
              <a:t>actager@tycho.ncsc.mil</a:t>
            </a:r>
            <a:endParaRPr lang="en-US" dirty="0" smtClean="0"/>
          </a:p>
          <a:p>
            <a:r>
              <a:rPr lang="en-US" dirty="0" smtClean="0"/>
              <a:t>Apply Scientific Principles to Your Work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Questions??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86800" y="6492876"/>
            <a:ext cx="457200" cy="365125"/>
          </a:xfrm>
          <a:prstGeom prst="rect">
            <a:avLst/>
          </a:prstGeom>
        </p:spPr>
        <p:txBody>
          <a:bodyPr/>
          <a:lstStyle/>
          <a:p>
            <a:fld id="{3A68354D-8EDD-4D72-8622-6C99DDD0F9EB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7" name="Picture 3" descr="S:\SoS\SoS Logos\SOSlogo_embossedgold_blkS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447800"/>
            <a:ext cx="2564176" cy="21336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773" name="Picture 5" descr="S:\SoS\Photos\ISEF 2016\WP_20160512_16_35_01_Raw_LI__high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038600"/>
            <a:ext cx="3886200" cy="218731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91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S:\SoS\SoS Logos\ResearchDirectorate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5257800"/>
            <a:ext cx="1485193" cy="1457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3FE9-E299-432D-A9EA-B73264E75803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28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Details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Meeting is UNCLASSIFIED</a:t>
            </a:r>
          </a:p>
          <a:p>
            <a:r>
              <a:rPr lang="en-US" dirty="0" smtClean="0"/>
              <a:t>Visitors Need an Escort</a:t>
            </a:r>
          </a:p>
          <a:p>
            <a:pPr lvl="1"/>
            <a:r>
              <a:rPr lang="en-US" dirty="0" smtClean="0"/>
              <a:t>Those with RED Badges need to be escorted outside of this room; including to restrooms</a:t>
            </a:r>
          </a:p>
          <a:p>
            <a:r>
              <a:rPr lang="en-US" dirty="0" smtClean="0"/>
              <a:t>Electronics need to be left outside</a:t>
            </a:r>
          </a:p>
          <a:p>
            <a:r>
              <a:rPr lang="en-US" dirty="0" smtClean="0"/>
              <a:t>Emergency Exits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8A03FE9-E299-432D-A9EA-B73264E7580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Upcoming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This Morning: </a:t>
            </a:r>
          </a:p>
          <a:p>
            <a:pPr lvl="1"/>
            <a:r>
              <a:rPr lang="en-US" dirty="0" smtClean="0"/>
              <a:t>NSA Research Director</a:t>
            </a:r>
          </a:p>
          <a:p>
            <a:pPr lvl="1"/>
            <a:r>
              <a:rPr lang="en-US" dirty="0" err="1" smtClean="0"/>
              <a:t>Lablet</a:t>
            </a:r>
            <a:r>
              <a:rPr lang="en-US" dirty="0" smtClean="0"/>
              <a:t> Research Progress Panel</a:t>
            </a:r>
          </a:p>
          <a:p>
            <a:r>
              <a:rPr lang="en-US" dirty="0" smtClean="0"/>
              <a:t>Lunch &amp; Posters: Emerson 3 Cafe</a:t>
            </a:r>
          </a:p>
          <a:p>
            <a:r>
              <a:rPr lang="en-US" dirty="0" smtClean="0"/>
              <a:t>@1330: Paper Competition Ceremony </a:t>
            </a:r>
          </a:p>
          <a:p>
            <a:r>
              <a:rPr lang="en-US" dirty="0" smtClean="0"/>
              <a:t>Tomorrow Morning – NSA Hard Problems</a:t>
            </a:r>
          </a:p>
          <a:p>
            <a:pPr lvl="1"/>
            <a:r>
              <a:rPr lang="en-US" dirty="0" smtClean="0"/>
              <a:t>Emerson 3</a:t>
            </a:r>
          </a:p>
          <a:p>
            <a:r>
              <a:rPr lang="en-US" dirty="0" smtClean="0"/>
              <a:t>Tomorrow Afternoon – Meet the </a:t>
            </a:r>
            <a:r>
              <a:rPr lang="en-US" dirty="0" err="1" smtClean="0"/>
              <a:t>lablets</a:t>
            </a:r>
            <a:endParaRPr lang="en-US" dirty="0" smtClean="0"/>
          </a:p>
          <a:p>
            <a:pPr lvl="1"/>
            <a:r>
              <a:rPr lang="en-US" dirty="0" smtClean="0"/>
              <a:t>Emerson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Upcoming Friday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Morning </a:t>
            </a:r>
            <a:r>
              <a:rPr lang="en-US" dirty="0" smtClean="0"/>
              <a:t>– </a:t>
            </a:r>
            <a:r>
              <a:rPr lang="en-US" dirty="0" smtClean="0"/>
              <a:t>Science of Secure and Resilient Cyber Physical Systems Program Review</a:t>
            </a:r>
            <a:endParaRPr lang="en-US" dirty="0" smtClean="0"/>
          </a:p>
          <a:p>
            <a:r>
              <a:rPr lang="en-US" dirty="0" smtClean="0"/>
              <a:t>Friday @ 1330: </a:t>
            </a:r>
            <a:r>
              <a:rPr lang="en-US" b="1" u="sng" dirty="0" smtClean="0"/>
              <a:t>CLASSIFIED</a:t>
            </a:r>
            <a:r>
              <a:rPr lang="en-US" dirty="0" smtClean="0"/>
              <a:t> </a:t>
            </a:r>
            <a:r>
              <a:rPr lang="en-US" dirty="0" smtClean="0"/>
              <a:t>Weekly Technical Exchange</a:t>
            </a:r>
          </a:p>
          <a:p>
            <a:pPr lvl="1"/>
            <a:r>
              <a:rPr lang="en-US" dirty="0" smtClean="0"/>
              <a:t>Summer Intern Research @ NSA Hawaii</a:t>
            </a:r>
            <a:endParaRPr lang="en-US" dirty="0" smtClean="0"/>
          </a:p>
          <a:p>
            <a:pPr lvl="1"/>
            <a:r>
              <a:rPr lang="en-US" dirty="0" smtClean="0"/>
              <a:t>Emerson 3 RD Conference Room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91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S:\SoS\SoS Logos\ResearchDirectorate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5257800"/>
            <a:ext cx="1485193" cy="1457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1"/>
            <a:ext cx="7772400" cy="1470025"/>
          </a:xfrm>
        </p:spPr>
        <p:txBody>
          <a:bodyPr>
            <a:normAutofit/>
          </a:bodyPr>
          <a:lstStyle/>
          <a:p>
            <a:r>
              <a:rPr lang="en-US" b="1" cap="small" dirty="0" smtClean="0">
                <a:latin typeface="+mn-lt"/>
              </a:rPr>
              <a:t>Meet The Science of Security Initiative</a:t>
            </a:r>
            <a:endParaRPr lang="en-US" b="1" cap="small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733800"/>
            <a:ext cx="8534400" cy="2057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Adam Tagert Ph.D.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actager@tycho.ncsc.mil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Science of Security Technical Leader</a:t>
            </a: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National Security Agency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7" name="Picture 3" descr="S:\SoS\SoS Logos\SOSlogo_embossedgold_blkS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2" y="5486400"/>
            <a:ext cx="1648399" cy="137160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Problem</a:t>
            </a:r>
          </a:p>
          <a:p>
            <a:r>
              <a:rPr lang="en-US" dirty="0" smtClean="0"/>
              <a:t>What is Science?</a:t>
            </a:r>
          </a:p>
          <a:p>
            <a:r>
              <a:rPr lang="en-US" dirty="0" smtClean="0"/>
              <a:t>What Do We Do</a:t>
            </a:r>
          </a:p>
          <a:p>
            <a:r>
              <a:rPr lang="en-US" dirty="0" smtClean="0"/>
              <a:t>Research Focus Areas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A68354D-8EDD-4D72-8622-6C99DDD0F9EB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D_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12700">
          <a:solidFill>
            <a:srgbClr val="FF0000">
              <a:alpha val="0"/>
            </a:srgbClr>
          </a:solidFill>
          <a:miter lim="800000"/>
          <a:headEnd/>
          <a:tailEnd/>
        </a:ln>
      </a:spPr>
      <a:bodyPr wrap="square" lIns="45719" tIns="22859" rIns="45719" bIns="22859" rtlCol="0">
        <a:spAutoFit/>
      </a:bodyPr>
      <a:lstStyle>
        <a:defPPr algn="ctr" eaLnBrk="0">
          <a:defRPr sz="1400" b="1" dirty="0" smtClean="0">
            <a:solidFill>
              <a:srgbClr val="C00000"/>
            </a:solidFill>
            <a:latin typeface="Microsoft Sans Serif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Content Slide">
  <a:themeElements>
    <a:clrScheme name="Custom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7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RD_theme1</Template>
  <TotalTime>1206</TotalTime>
  <Words>810</Words>
  <Application>Microsoft Office PowerPoint</Application>
  <PresentationFormat>On-screen Show (4:3)</PresentationFormat>
  <Paragraphs>191</Paragraphs>
  <Slides>36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RD_theme1</vt:lpstr>
      <vt:lpstr>1_Content Slide</vt:lpstr>
      <vt:lpstr>Custom Design</vt:lpstr>
      <vt:lpstr>Slide 1</vt:lpstr>
      <vt:lpstr>Welcome</vt:lpstr>
      <vt:lpstr>Welcome!</vt:lpstr>
      <vt:lpstr>Security Details</vt:lpstr>
      <vt:lpstr>Upcoming</vt:lpstr>
      <vt:lpstr>Upcoming Friday</vt:lpstr>
      <vt:lpstr>Slide 7</vt:lpstr>
      <vt:lpstr>Meet The Science of Security Initiative</vt:lpstr>
      <vt:lpstr>Introduction</vt:lpstr>
      <vt:lpstr>What is the Problem?</vt:lpstr>
      <vt:lpstr>Science is…</vt:lpstr>
      <vt:lpstr>Origins</vt:lpstr>
      <vt:lpstr>What We Do</vt:lpstr>
      <vt:lpstr>Slide 14</vt:lpstr>
      <vt:lpstr>4 Lablets</vt:lpstr>
      <vt:lpstr>Lablet Funding Supports</vt:lpstr>
      <vt:lpstr>Science of SecUre and REsilient Cyber-Physical Systems (SURE)</vt:lpstr>
      <vt:lpstr>5 Hard Problems</vt:lpstr>
      <vt:lpstr>Slide 19</vt:lpstr>
      <vt:lpstr>Slide 20</vt:lpstr>
      <vt:lpstr>Slide 21</vt:lpstr>
      <vt:lpstr>Slide 22</vt:lpstr>
      <vt:lpstr>Slide 23</vt:lpstr>
      <vt:lpstr>Apply Results to….</vt:lpstr>
      <vt:lpstr>Slide 25</vt:lpstr>
      <vt:lpstr>HoT-SoS</vt:lpstr>
      <vt:lpstr>Virtual Organization</vt:lpstr>
      <vt:lpstr>Slide 28</vt:lpstr>
      <vt:lpstr>Best Scientific Cybersecurity Paper Competition</vt:lpstr>
      <vt:lpstr>Intel ISEF</vt:lpstr>
      <vt:lpstr>ISEF 2016</vt:lpstr>
      <vt:lpstr>Slide 32</vt:lpstr>
      <vt:lpstr>Getting Involved</vt:lpstr>
      <vt:lpstr>Thank You</vt:lpstr>
      <vt:lpstr>Slide 35</vt:lpstr>
      <vt:lpstr>Slide 36</vt:lpstr>
    </vt:vector>
  </TitlesOfParts>
  <Company>Research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the Foundations for a Science of Security and Privacy</dc:title>
  <dc:creator>Adam Tagert</dc:creator>
  <cp:lastModifiedBy>Adam Tagert</cp:lastModifiedBy>
  <cp:revision>117</cp:revision>
  <dcterms:created xsi:type="dcterms:W3CDTF">2016-06-17T16:05:38Z</dcterms:created>
  <dcterms:modified xsi:type="dcterms:W3CDTF">2016-10-28T22:15:29Z</dcterms:modified>
</cp:coreProperties>
</file>