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10"/>
  </p:notesMasterIdLst>
  <p:handoutMasterIdLst>
    <p:handoutMasterId r:id="rId11"/>
  </p:handoutMasterIdLst>
  <p:sldIdLst>
    <p:sldId id="366" r:id="rId2"/>
    <p:sldId id="310" r:id="rId3"/>
    <p:sldId id="370" r:id="rId4"/>
    <p:sldId id="369" r:id="rId5"/>
    <p:sldId id="374" r:id="rId6"/>
    <p:sldId id="375" r:id="rId7"/>
    <p:sldId id="329" r:id="rId8"/>
    <p:sldId id="315" r:id="rId9"/>
  </p:sldIdLst>
  <p:sldSz cx="9144000" cy="6858000" type="screen4x3"/>
  <p:notesSz cx="7077075" cy="9363075"/>
  <p:custDataLst>
    <p:tags r:id="rId12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49">
          <p15:clr>
            <a:srgbClr val="A4A3A4"/>
          </p15:clr>
        </p15:guide>
        <p15:guide id="2" pos="222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53"/>
    <a:srgbClr val="000099"/>
    <a:srgbClr val="99FF99"/>
    <a:srgbClr val="000000"/>
    <a:srgbClr val="FFCC00"/>
    <a:srgbClr val="FF0000"/>
    <a:srgbClr val="000066"/>
    <a:srgbClr val="FFFF66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0502" autoAdjust="0"/>
    <p:restoredTop sz="94666" autoAdjust="0"/>
  </p:normalViewPr>
  <p:slideViewPr>
    <p:cSldViewPr snapToGrid="0">
      <p:cViewPr>
        <p:scale>
          <a:sx n="97" d="100"/>
          <a:sy n="97" d="100"/>
        </p:scale>
        <p:origin x="-2682" y="-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-1236" y="-96"/>
      </p:cViewPr>
      <p:guideLst>
        <p:guide orient="horz" pos="2949"/>
        <p:guide pos="222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7374" cy="468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27" tIns="46964" rIns="93927" bIns="4696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08100" y="0"/>
            <a:ext cx="3067374" cy="468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27" tIns="46964" rIns="93927" bIns="4696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93003"/>
            <a:ext cx="3067374" cy="468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27" tIns="46964" rIns="93927" bIns="4696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08100" y="8893003"/>
            <a:ext cx="3067374" cy="468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27" tIns="46964" rIns="93927" bIns="4696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24CDB49-F4B7-5A48-AF9A-C6FCD4F330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20860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7374" cy="468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27" tIns="46964" rIns="93927" bIns="4696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08100" y="0"/>
            <a:ext cx="3067374" cy="468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27" tIns="46964" rIns="93927" bIns="4696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6975" y="701675"/>
            <a:ext cx="4683125" cy="3511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8349" y="4448101"/>
            <a:ext cx="5660378" cy="421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27" tIns="46964" rIns="93927" bIns="4696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93003"/>
            <a:ext cx="3067374" cy="468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27" tIns="46964" rIns="93927" bIns="4696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08100" y="8893003"/>
            <a:ext cx="3067374" cy="468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27" tIns="46964" rIns="93927" bIns="4696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8548B2B-F7AA-4A49-99F0-5697026D40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93871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8968" indent="-288065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52258" indent="-230452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13162" indent="-230452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74065" indent="-230452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34968" indent="-230452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95872" indent="-230452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56775" indent="-230452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17678" indent="-230452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2BD1368-2607-1D48-8399-E78979040FA2}" type="slidenum">
              <a:rPr lang="en-CA" sz="1200">
                <a:latin typeface="Calibri" charset="0"/>
              </a:rPr>
              <a:pPr/>
              <a:t>1</a:t>
            </a:fld>
            <a:endParaRPr lang="en-CA" sz="12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6779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8968" indent="-288065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52258" indent="-230452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13162" indent="-230452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74065" indent="-230452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34968" indent="-230452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95872" indent="-230452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56775" indent="-230452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17678" indent="-230452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2BD1368-2607-1D48-8399-E78979040FA2}" type="slidenum">
              <a:rPr lang="en-CA" sz="1200">
                <a:latin typeface="Calibri" charset="0"/>
              </a:rPr>
              <a:pPr/>
              <a:t>2</a:t>
            </a:fld>
            <a:endParaRPr lang="en-CA" sz="12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9097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8968" indent="-288065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52258" indent="-230452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13162" indent="-230452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74065" indent="-230452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34968" indent="-230452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95872" indent="-230452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56775" indent="-230452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17678" indent="-230452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99719AF-B211-D24D-8246-DCEF1E6A2C9D}" type="slidenum">
              <a:rPr lang="en-CA" sz="1200">
                <a:latin typeface="Calibri" charset="0"/>
              </a:rPr>
              <a:pPr/>
              <a:t>8</a:t>
            </a:fld>
            <a:endParaRPr lang="en-CA" sz="12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0196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27"/>
          <p:cNvSpPr>
            <a:spLocks noChangeArrowheads="1"/>
          </p:cNvSpPr>
          <p:nvPr/>
        </p:nvSpPr>
        <p:spPr bwMode="auto">
          <a:xfrm>
            <a:off x="0" y="0"/>
            <a:ext cx="4572000" cy="6858000"/>
          </a:xfrm>
          <a:prstGeom prst="rect">
            <a:avLst/>
          </a:prstGeom>
          <a:solidFill>
            <a:srgbClr val="FFFF5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imes New Roman" pitchFamily="18" charset="0"/>
              <a:cs typeface="+mn-cs"/>
            </a:endParaRPr>
          </a:p>
        </p:txBody>
      </p:sp>
      <p:sp>
        <p:nvSpPr>
          <p:cNvPr id="20488" name="Rectangle 1032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 3" pitchFamily="18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492" name="AutoShape 103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762000"/>
            <a:ext cx="8229600" cy="1905000"/>
          </a:xfrm>
          <a:prstGeom prst="roundRect">
            <a:avLst>
              <a:gd name="adj" fmla="val 50000"/>
            </a:avLst>
          </a:prstGeom>
          <a:solidFill>
            <a:srgbClr val="000066"/>
          </a:solidFill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33"/>
          <p:cNvSpPr>
            <a:spLocks noGrp="1" noChangeArrowheads="1"/>
          </p:cNvSpPr>
          <p:nvPr>
            <p:ph type="dt" sz="quarter" idx="10"/>
          </p:nvPr>
        </p:nvSpPr>
        <p:spPr>
          <a:xfrm>
            <a:off x="2438400" y="6248400"/>
            <a:ext cx="2130425" cy="474663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November 5, 2004</a:t>
            </a:r>
            <a:endParaRPr lang="en-US"/>
          </a:p>
        </p:txBody>
      </p:sp>
      <p:sp>
        <p:nvSpPr>
          <p:cNvPr id="6" name="Rectangle 1034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© lgordon@rhsmith.umd.edu  </a:t>
            </a:r>
          </a:p>
        </p:txBody>
      </p:sp>
      <p:sp>
        <p:nvSpPr>
          <p:cNvPr id="7" name="Rectangle 103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 sz="2600"/>
            </a:lvl1pPr>
          </a:lstStyle>
          <a:p>
            <a:fld id="{BBAD73EA-79C4-0C4F-A385-402CB842B8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98868571"/>
      </p:ext>
    </p:extLst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© lgordon@rhsmith.umd.edu  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92D2F9-D72C-C44E-8604-BAA55AA175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2336027"/>
      </p:ext>
    </p:extLst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76200"/>
            <a:ext cx="2038350" cy="6010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"/>
            <a:ext cx="5962650" cy="6010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© lgordon@rhsmith.umd.edu  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143C97-343B-9345-BFCA-76022A0C83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86277593"/>
      </p:ext>
    </p:extLst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76200"/>
            <a:ext cx="7620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1295400"/>
            <a:ext cx="7693025" cy="479107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© lgordon@rhsmith.umd.edu  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A06163-E83D-F74D-89D4-AD3FF2B66A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4673820"/>
      </p:ext>
    </p:extLst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76200"/>
            <a:ext cx="7620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95400"/>
            <a:ext cx="7693025" cy="2319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3767138"/>
            <a:ext cx="7693025" cy="2319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© lgordon@rhsmith.umd.edu  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E881B2-4AA4-9B4E-B6DE-3D183D934B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4034921"/>
      </p:ext>
    </p:extLst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022" y="163664"/>
            <a:ext cx="7153275" cy="838200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2438400" y="6307138"/>
            <a:ext cx="2130425" cy="474662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November 5, 2004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lgordon@rhsmith.umd.edu  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5260C7-6023-7842-967D-461BD791A1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34714379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lgordon@rhsmith.umd.edu  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0" y="6292850"/>
            <a:ext cx="423863" cy="454025"/>
          </a:xfrm>
        </p:spPr>
        <p:txBody>
          <a:bodyPr/>
          <a:lstStyle>
            <a:lvl1pPr>
              <a:defRPr sz="1200"/>
            </a:lvl1pPr>
          </a:lstStyle>
          <a:p>
            <a:fld id="{0F94CDDD-E4C8-1044-B551-BD8171566B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42881780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95400"/>
            <a:ext cx="3770313" cy="4791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1295400"/>
            <a:ext cx="3770312" cy="4791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© lgordon@rhsmith.umd.edu  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20757D-C403-CA46-9AF4-57720BAB32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83055990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© lgordon@rhsmith.umd.edu  </a:t>
            </a: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83A2E3-A1E4-874F-9A25-ADC48B0702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6470287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© lgordon@rhsmith.umd.edu  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7C62CC-CBDA-4340-A265-4304437E5E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1343937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2438400" y="6307138"/>
            <a:ext cx="2130425" cy="474662"/>
          </a:xfrm>
          <a:prstGeom prst="rect">
            <a:avLst/>
          </a:prstGeom>
        </p:spPr>
        <p:txBody>
          <a:bodyPr anchor="ctr" anchorCtr="0"/>
          <a:lstStyle>
            <a:lvl1pPr algn="ctr">
              <a:defRPr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November 2, 2016</a:t>
            </a:r>
            <a:endParaRPr lang="en-US" dirty="0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 anchor="ctr" anchorCtr="0"/>
          <a:lstStyle>
            <a:lvl1pPr>
              <a:defRPr/>
            </a:lvl1pPr>
          </a:lstStyle>
          <a:p>
            <a:r>
              <a:rPr lang="en-US" dirty="0"/>
              <a:t>© </a:t>
            </a:r>
            <a:r>
              <a:rPr lang="en-US" dirty="0" err="1"/>
              <a:t>lgordon@rhsmith.umd.edu</a:t>
            </a:r>
            <a:r>
              <a:rPr lang="en-US" dirty="0"/>
              <a:t>  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0" y="6307138"/>
            <a:ext cx="488950" cy="361950"/>
          </a:xfrm>
        </p:spPr>
        <p:txBody>
          <a:bodyPr anchor="ctr" anchorCtr="0"/>
          <a:lstStyle>
            <a:lvl1pPr>
              <a:defRPr/>
            </a:lvl1pPr>
          </a:lstStyle>
          <a:p>
            <a:fld id="{AD865DD0-F4B6-7E44-AF4F-9F608F314AAA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5" name="Picture 4" descr="UMD_primary_mark_vertical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683026" cy="779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24931944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© lgordon@rhsmith.umd.edu  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C30E73-DB94-E543-BDCC-EC2980B9CB2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9004664"/>
      </p:ext>
    </p:extLst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© lgordon@rhsmith.umd.edu  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F98D76-8229-2440-BD99-9BCA689E31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0030095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3"/>
          <p:cNvGrpSpPr>
            <a:grpSpLocks/>
          </p:cNvGrpSpPr>
          <p:nvPr/>
        </p:nvGrpSpPr>
        <p:grpSpPr bwMode="auto">
          <a:xfrm>
            <a:off x="0" y="0"/>
            <a:ext cx="1746250" cy="6858000"/>
            <a:chOff x="0" y="0"/>
            <a:chExt cx="2016" cy="4320"/>
          </a:xfrm>
        </p:grpSpPr>
        <p:sp>
          <p:nvSpPr>
            <p:cNvPr id="1033" name="Rectangle 4"/>
            <p:cNvSpPr>
              <a:spLocks noChangeArrowheads="1"/>
            </p:cNvSpPr>
            <p:nvPr userDrawn="1"/>
          </p:nvSpPr>
          <p:spPr bwMode="auto">
            <a:xfrm>
              <a:off x="0" y="0"/>
              <a:ext cx="480" cy="4320"/>
            </a:xfrm>
            <a:prstGeom prst="rect">
              <a:avLst/>
            </a:prstGeom>
            <a:solidFill>
              <a:srgbClr val="FFF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defRPr/>
              </a:pPr>
              <a:endParaRPr lang="en-US" altLang="en-US" smtClean="0">
                <a:cs typeface="+mn-cs"/>
              </a:endParaRPr>
            </a:p>
          </p:txBody>
        </p:sp>
        <p:sp>
          <p:nvSpPr>
            <p:cNvPr id="1032" name="Freeform 5"/>
            <p:cNvSpPr>
              <a:spLocks/>
            </p:cNvSpPr>
            <p:nvPr userDrawn="1"/>
          </p:nvSpPr>
          <p:spPr bwMode="auto">
            <a:xfrm>
              <a:off x="288" y="0"/>
              <a:ext cx="1728" cy="735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solidFill>
              <a:srgbClr val="FFF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027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295400"/>
            <a:ext cx="7693025" cy="479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46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307138"/>
            <a:ext cx="2897188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/>
            </a:lvl1pPr>
          </a:lstStyle>
          <a:p>
            <a:r>
              <a:rPr lang="en-US"/>
              <a:t>© lgordon@rhsmith.umd.edu  </a:t>
            </a:r>
          </a:p>
        </p:txBody>
      </p:sp>
      <p:sp>
        <p:nvSpPr>
          <p:cNvPr id="1946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376988"/>
            <a:ext cx="48895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b="1">
                <a:solidFill>
                  <a:schemeClr val="bg2"/>
                </a:solidFill>
              </a:defRPr>
            </a:lvl1pPr>
          </a:lstStyle>
          <a:p>
            <a:fld id="{A6507BB6-2885-9142-8D32-D3ADAECFFEA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0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1838325" y="76200"/>
            <a:ext cx="7153275" cy="838200"/>
          </a:xfrm>
          <a:prstGeom prst="roundRect">
            <a:avLst>
              <a:gd name="adj" fmla="val 21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418" r:id="rId1"/>
    <p:sldLayoutId id="2147484419" r:id="rId2"/>
    <p:sldLayoutId id="2147484420" r:id="rId3"/>
    <p:sldLayoutId id="2147484409" r:id="rId4"/>
    <p:sldLayoutId id="2147484410" r:id="rId5"/>
    <p:sldLayoutId id="2147484411" r:id="rId6"/>
    <p:sldLayoutId id="2147484421" r:id="rId7"/>
    <p:sldLayoutId id="2147484412" r:id="rId8"/>
    <p:sldLayoutId id="2147484413" r:id="rId9"/>
    <p:sldLayoutId id="2147484414" r:id="rId10"/>
    <p:sldLayoutId id="2147484415" r:id="rId11"/>
    <p:sldLayoutId id="2147484416" r:id="rId12"/>
    <p:sldLayoutId id="2147484417" r:id="rId13"/>
  </p:sldLayoutIdLst>
  <p:transition>
    <p:random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SzPct val="75000"/>
        <a:buFont typeface="Wingdings 3" charset="0"/>
        <a:buChar char="Æ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charset="0"/>
        <a:buChar char="l"/>
        <a:defRPr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16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charset="0"/>
        <a:buChar char="l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8"/>
          <p:cNvSpPr>
            <a:spLocks noGrp="1" noChangeArrowheads="1"/>
          </p:cNvSpPr>
          <p:nvPr>
            <p:ph idx="1"/>
          </p:nvPr>
        </p:nvSpPr>
        <p:spPr>
          <a:xfrm>
            <a:off x="700984" y="1021193"/>
            <a:ext cx="8058702" cy="5518965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buClr>
                <a:srgbClr val="FFFF00"/>
              </a:buClr>
              <a:buFont typeface="Wingdings 3" charset="0"/>
              <a:buNone/>
            </a:pPr>
            <a:r>
              <a:rPr lang="en-US" sz="1400" dirty="0" smtClean="0">
                <a:solidFill>
                  <a:srgbClr val="FFFF00"/>
                </a:solidFill>
                <a:cs typeface="Times New Roman"/>
              </a:rPr>
              <a:t>Lawrence A. Gordon</a:t>
            </a:r>
          </a:p>
          <a:p>
            <a:pPr marL="0" indent="0" algn="ctr">
              <a:lnSpc>
                <a:spcPct val="90000"/>
              </a:lnSpc>
              <a:buClr>
                <a:srgbClr val="FFFF00"/>
              </a:buClr>
              <a:buFont typeface="Wingdings 3" charset="0"/>
              <a:buNone/>
            </a:pPr>
            <a:r>
              <a:rPr lang="en-US" sz="1400" dirty="0" smtClean="0">
                <a:solidFill>
                  <a:srgbClr val="FFFF00"/>
                </a:solidFill>
                <a:cs typeface="Times New Roman"/>
              </a:rPr>
              <a:t>E Y  Alumni Professor of Managerial Accounting and Information Assurance</a:t>
            </a:r>
          </a:p>
          <a:p>
            <a:pPr marL="0" indent="0" algn="ctr">
              <a:lnSpc>
                <a:spcPct val="90000"/>
              </a:lnSpc>
              <a:buClr>
                <a:srgbClr val="FFFF00"/>
              </a:buClr>
              <a:buFont typeface="Wingdings 3" charset="0"/>
              <a:buNone/>
            </a:pPr>
            <a:r>
              <a:rPr lang="en-US" sz="1400" dirty="0" smtClean="0">
                <a:solidFill>
                  <a:srgbClr val="FFFF00"/>
                </a:solidFill>
                <a:cs typeface="Times New Roman"/>
              </a:rPr>
              <a:t>Robert H. Smith School of Business</a:t>
            </a:r>
          </a:p>
          <a:p>
            <a:pPr marL="0" indent="0" algn="ctr">
              <a:lnSpc>
                <a:spcPct val="90000"/>
              </a:lnSpc>
              <a:buClr>
                <a:srgbClr val="FFFF00"/>
              </a:buClr>
              <a:buFont typeface="Wingdings 3" charset="0"/>
              <a:buNone/>
            </a:pPr>
            <a:r>
              <a:rPr lang="en-US" sz="1400" dirty="0" smtClean="0">
                <a:solidFill>
                  <a:srgbClr val="FFFF00"/>
                </a:solidFill>
                <a:cs typeface="Times New Roman"/>
              </a:rPr>
              <a:t>Affiliate Professor at UMIACS and CPPPE</a:t>
            </a:r>
          </a:p>
          <a:p>
            <a:pPr marL="0" indent="0" algn="ctr">
              <a:lnSpc>
                <a:spcPct val="90000"/>
              </a:lnSpc>
              <a:buClr>
                <a:srgbClr val="FFFF00"/>
              </a:buClr>
              <a:buFont typeface="Wingdings 3" charset="0"/>
              <a:buNone/>
            </a:pPr>
            <a:r>
              <a:rPr lang="en-US" sz="1400" dirty="0" smtClean="0">
                <a:solidFill>
                  <a:srgbClr val="FFFF00"/>
                </a:solidFill>
                <a:cs typeface="Times New Roman"/>
              </a:rPr>
              <a:t>University of Maryland, College Park</a:t>
            </a:r>
          </a:p>
          <a:p>
            <a:pPr marL="0" indent="0" algn="ctr">
              <a:lnSpc>
                <a:spcPct val="90000"/>
              </a:lnSpc>
              <a:buClr>
                <a:srgbClr val="FFFF00"/>
              </a:buClr>
              <a:buFont typeface="Wingdings 3" charset="0"/>
              <a:buNone/>
            </a:pPr>
            <a:endParaRPr lang="en-US" sz="1400" dirty="0">
              <a:solidFill>
                <a:srgbClr val="FFFF00"/>
              </a:solidFill>
              <a:cs typeface="Times New Roman"/>
            </a:endParaRPr>
          </a:p>
          <a:p>
            <a:pPr marL="0" indent="0" algn="ctr">
              <a:lnSpc>
                <a:spcPct val="90000"/>
              </a:lnSpc>
              <a:buClr>
                <a:srgbClr val="FFFF00"/>
              </a:buClr>
              <a:buFont typeface="Wingdings 3" charset="0"/>
              <a:buNone/>
            </a:pPr>
            <a:r>
              <a:rPr lang="en-US" sz="1400" dirty="0" smtClean="0">
                <a:solidFill>
                  <a:srgbClr val="FFFF00"/>
                </a:solidFill>
                <a:cs typeface="Times New Roman"/>
              </a:rPr>
              <a:t>Martin P. Loeb</a:t>
            </a:r>
          </a:p>
          <a:p>
            <a:pPr marL="0" indent="0" algn="ctr">
              <a:lnSpc>
                <a:spcPct val="90000"/>
              </a:lnSpc>
              <a:buClr>
                <a:srgbClr val="FFFF00"/>
              </a:buClr>
              <a:buFont typeface="Wingdings 3" charset="0"/>
              <a:buNone/>
            </a:pPr>
            <a:r>
              <a:rPr lang="en-US" sz="1400" dirty="0" smtClean="0">
                <a:solidFill>
                  <a:srgbClr val="FFFF00"/>
                </a:solidFill>
                <a:cs typeface="Times New Roman"/>
              </a:rPr>
              <a:t>Professor of Accounting and Information Assurance, and Deloitte Faculty Fellow</a:t>
            </a:r>
          </a:p>
          <a:p>
            <a:pPr marL="0" indent="0" algn="ctr">
              <a:lnSpc>
                <a:spcPct val="90000"/>
              </a:lnSpc>
              <a:buClr>
                <a:srgbClr val="FFFF00"/>
              </a:buClr>
              <a:buNone/>
            </a:pPr>
            <a:r>
              <a:rPr lang="en-US" sz="1400" dirty="0">
                <a:solidFill>
                  <a:srgbClr val="FFFF00"/>
                </a:solidFill>
                <a:cs typeface="Times New Roman"/>
              </a:rPr>
              <a:t>Robert H. Smith School of Business</a:t>
            </a:r>
          </a:p>
          <a:p>
            <a:pPr marL="0" indent="0" algn="ctr">
              <a:lnSpc>
                <a:spcPct val="90000"/>
              </a:lnSpc>
              <a:buClr>
                <a:srgbClr val="FFFF00"/>
              </a:buClr>
              <a:buNone/>
            </a:pPr>
            <a:r>
              <a:rPr lang="en-US" sz="1400" dirty="0">
                <a:solidFill>
                  <a:srgbClr val="FFFF00"/>
                </a:solidFill>
                <a:cs typeface="Times New Roman"/>
              </a:rPr>
              <a:t>Affiliate Professor at UMIACS and CPPPE</a:t>
            </a:r>
          </a:p>
          <a:p>
            <a:pPr marL="0" indent="0" algn="ctr">
              <a:lnSpc>
                <a:spcPct val="90000"/>
              </a:lnSpc>
              <a:buClr>
                <a:srgbClr val="FFFF00"/>
              </a:buClr>
              <a:buNone/>
            </a:pPr>
            <a:r>
              <a:rPr lang="en-US" sz="1400" dirty="0" smtClean="0">
                <a:solidFill>
                  <a:srgbClr val="FFFF00"/>
                </a:solidFill>
                <a:cs typeface="Times New Roman"/>
              </a:rPr>
              <a:t>University </a:t>
            </a:r>
            <a:r>
              <a:rPr lang="en-US" sz="1400" dirty="0">
                <a:solidFill>
                  <a:srgbClr val="FFFF00"/>
                </a:solidFill>
                <a:cs typeface="Times New Roman"/>
              </a:rPr>
              <a:t>of </a:t>
            </a:r>
            <a:r>
              <a:rPr lang="en-US" sz="1400" dirty="0" smtClean="0">
                <a:solidFill>
                  <a:srgbClr val="FFFF00"/>
                </a:solidFill>
                <a:cs typeface="Times New Roman"/>
              </a:rPr>
              <a:t>Maryland, </a:t>
            </a:r>
            <a:r>
              <a:rPr lang="en-US" sz="1400" dirty="0">
                <a:solidFill>
                  <a:srgbClr val="FFFF00"/>
                </a:solidFill>
                <a:cs typeface="Times New Roman"/>
              </a:rPr>
              <a:t>College Park</a:t>
            </a:r>
          </a:p>
          <a:p>
            <a:pPr marL="0" indent="0" algn="ctr">
              <a:lnSpc>
                <a:spcPct val="90000"/>
              </a:lnSpc>
              <a:buClr>
                <a:srgbClr val="FFFF00"/>
              </a:buClr>
              <a:buFont typeface="Wingdings 3" charset="0"/>
              <a:buNone/>
            </a:pPr>
            <a:endParaRPr lang="en-US" sz="1400" dirty="0" smtClean="0">
              <a:solidFill>
                <a:srgbClr val="FFFF00"/>
              </a:solidFill>
              <a:cs typeface="Times New Roman"/>
            </a:endParaRPr>
          </a:p>
          <a:p>
            <a:pPr marL="0" indent="0" algn="ctr">
              <a:lnSpc>
                <a:spcPct val="90000"/>
              </a:lnSpc>
              <a:buClr>
                <a:srgbClr val="FFFF00"/>
              </a:buClr>
              <a:buFont typeface="Wingdings 3" charset="0"/>
              <a:buNone/>
            </a:pPr>
            <a:r>
              <a:rPr lang="en-US" sz="1400" dirty="0" smtClean="0">
                <a:solidFill>
                  <a:srgbClr val="FFFF00"/>
                </a:solidFill>
                <a:cs typeface="Times New Roman"/>
              </a:rPr>
              <a:t>William </a:t>
            </a:r>
            <a:r>
              <a:rPr lang="en-US" sz="1400" dirty="0" err="1" smtClean="0">
                <a:solidFill>
                  <a:srgbClr val="FFFF00"/>
                </a:solidFill>
                <a:cs typeface="Times New Roman"/>
              </a:rPr>
              <a:t>Lucyshyn</a:t>
            </a:r>
            <a:endParaRPr lang="en-US" sz="1400" dirty="0" smtClean="0">
              <a:solidFill>
                <a:srgbClr val="FFFF00"/>
              </a:solidFill>
              <a:cs typeface="Times New Roman"/>
            </a:endParaRPr>
          </a:p>
          <a:p>
            <a:pPr marL="0" indent="0" algn="ctr">
              <a:lnSpc>
                <a:spcPct val="90000"/>
              </a:lnSpc>
              <a:buClr>
                <a:srgbClr val="FFFF00"/>
              </a:buClr>
              <a:buFont typeface="Wingdings 3" charset="0"/>
              <a:buNone/>
            </a:pPr>
            <a:r>
              <a:rPr lang="en-US" sz="1400" dirty="0" smtClean="0">
                <a:solidFill>
                  <a:srgbClr val="FFFF00"/>
                </a:solidFill>
                <a:cs typeface="Times New Roman"/>
              </a:rPr>
              <a:t>Director of Research and Senior Research Scholar</a:t>
            </a:r>
          </a:p>
          <a:p>
            <a:pPr marL="0" indent="0" algn="ctr">
              <a:lnSpc>
                <a:spcPct val="90000"/>
              </a:lnSpc>
              <a:buClr>
                <a:srgbClr val="FFFF00"/>
              </a:buClr>
              <a:buFont typeface="Wingdings 3" charset="0"/>
              <a:buNone/>
            </a:pPr>
            <a:r>
              <a:rPr lang="en-US" sz="1400" dirty="0" smtClean="0">
                <a:solidFill>
                  <a:srgbClr val="FFFF00"/>
                </a:solidFill>
                <a:cs typeface="Times New Roman"/>
              </a:rPr>
              <a:t>Center for Public Policy and Private Enterprise</a:t>
            </a:r>
          </a:p>
          <a:p>
            <a:pPr marL="0" indent="0" algn="ctr">
              <a:lnSpc>
                <a:spcPct val="90000"/>
              </a:lnSpc>
              <a:buClr>
                <a:srgbClr val="FFFF00"/>
              </a:buClr>
              <a:buFont typeface="Wingdings 3" charset="0"/>
              <a:buNone/>
            </a:pPr>
            <a:r>
              <a:rPr lang="en-US" sz="1400" dirty="0" smtClean="0">
                <a:solidFill>
                  <a:srgbClr val="FFFF00"/>
                </a:solidFill>
                <a:cs typeface="Times New Roman"/>
              </a:rPr>
              <a:t>School of Public Policy</a:t>
            </a:r>
          </a:p>
          <a:p>
            <a:pPr marL="0" indent="0" algn="ctr">
              <a:lnSpc>
                <a:spcPct val="90000"/>
              </a:lnSpc>
              <a:buClr>
                <a:srgbClr val="FFFF00"/>
              </a:buClr>
              <a:buNone/>
            </a:pPr>
            <a:r>
              <a:rPr lang="en-US" sz="1400" dirty="0" smtClean="0">
                <a:solidFill>
                  <a:srgbClr val="FFFF00"/>
                </a:solidFill>
                <a:cs typeface="Times New Roman"/>
              </a:rPr>
              <a:t>University of </a:t>
            </a:r>
            <a:r>
              <a:rPr lang="en-US" sz="1400" dirty="0">
                <a:solidFill>
                  <a:srgbClr val="FFFF00"/>
                </a:solidFill>
                <a:cs typeface="Times New Roman"/>
              </a:rPr>
              <a:t>Maryland, College Park</a:t>
            </a:r>
          </a:p>
          <a:p>
            <a:pPr marL="0" indent="0" algn="ctr">
              <a:lnSpc>
                <a:spcPct val="90000"/>
              </a:lnSpc>
              <a:buClr>
                <a:srgbClr val="FFFF00"/>
              </a:buClr>
              <a:buFont typeface="Wingdings 3" charset="0"/>
              <a:buNone/>
            </a:pPr>
            <a:endParaRPr lang="en-US" sz="1400" dirty="0" smtClean="0">
              <a:solidFill>
                <a:srgbClr val="FFFF00"/>
              </a:solidFill>
              <a:cs typeface="Times New Roman"/>
            </a:endParaRPr>
          </a:p>
          <a:p>
            <a:pPr marL="0" indent="0" algn="ctr">
              <a:lnSpc>
                <a:spcPct val="90000"/>
              </a:lnSpc>
              <a:buClr>
                <a:srgbClr val="FFFF00"/>
              </a:buClr>
              <a:buFont typeface="Wingdings 3" charset="0"/>
              <a:buNone/>
            </a:pPr>
            <a:r>
              <a:rPr lang="en-US" sz="1400" dirty="0" smtClean="0">
                <a:solidFill>
                  <a:srgbClr val="FFFF00"/>
                </a:solidFill>
                <a:cs typeface="Times New Roman"/>
              </a:rPr>
              <a:t>Lei Zhou</a:t>
            </a:r>
            <a:endParaRPr lang="en-US" sz="1400" dirty="0">
              <a:cs typeface="Times New Roman"/>
            </a:endParaRPr>
          </a:p>
          <a:p>
            <a:pPr marL="0" indent="0" algn="ctr">
              <a:lnSpc>
                <a:spcPct val="90000"/>
              </a:lnSpc>
              <a:buClr>
                <a:srgbClr val="FFFF00"/>
              </a:buClr>
              <a:buFont typeface="Wingdings 3" charset="0"/>
              <a:buNone/>
            </a:pPr>
            <a:r>
              <a:rPr lang="en-US" sz="1400" dirty="0" smtClean="0">
                <a:solidFill>
                  <a:srgbClr val="FFFF00"/>
                </a:solidFill>
                <a:cs typeface="Times New Roman"/>
              </a:rPr>
              <a:t>Visiting Assistant Professor </a:t>
            </a:r>
            <a:r>
              <a:rPr lang="en-US" sz="1400" dirty="0">
                <a:solidFill>
                  <a:srgbClr val="FFFF00"/>
                </a:solidFill>
                <a:cs typeface="Times New Roman"/>
              </a:rPr>
              <a:t>of Accounting and Information </a:t>
            </a:r>
            <a:r>
              <a:rPr lang="en-US" sz="1400" dirty="0" smtClean="0">
                <a:solidFill>
                  <a:srgbClr val="FFFF00"/>
                </a:solidFill>
                <a:cs typeface="Times New Roman"/>
              </a:rPr>
              <a:t>Assurance</a:t>
            </a:r>
            <a:endParaRPr lang="en-US" sz="1400" dirty="0">
              <a:solidFill>
                <a:srgbClr val="FFFF00"/>
              </a:solidFill>
              <a:cs typeface="Times New Roman"/>
            </a:endParaRPr>
          </a:p>
          <a:p>
            <a:pPr marL="0" indent="0" algn="ctr">
              <a:lnSpc>
                <a:spcPct val="90000"/>
              </a:lnSpc>
              <a:buClr>
                <a:srgbClr val="FFFF00"/>
              </a:buClr>
              <a:buNone/>
            </a:pPr>
            <a:r>
              <a:rPr lang="en-US" sz="1400" dirty="0">
                <a:solidFill>
                  <a:srgbClr val="FFFF00"/>
                </a:solidFill>
                <a:cs typeface="Times New Roman"/>
              </a:rPr>
              <a:t>Robert H. Smith School of Business</a:t>
            </a:r>
          </a:p>
          <a:p>
            <a:pPr marL="0" indent="0" algn="ctr">
              <a:lnSpc>
                <a:spcPct val="90000"/>
              </a:lnSpc>
              <a:buClr>
                <a:srgbClr val="FFFF00"/>
              </a:buClr>
              <a:buNone/>
            </a:pPr>
            <a:r>
              <a:rPr lang="en-US" sz="1400" dirty="0" smtClean="0">
                <a:solidFill>
                  <a:srgbClr val="FFFF00"/>
                </a:solidFill>
                <a:cs typeface="Times New Roman"/>
              </a:rPr>
              <a:t>University </a:t>
            </a:r>
            <a:r>
              <a:rPr lang="en-US" sz="1400" dirty="0">
                <a:solidFill>
                  <a:srgbClr val="FFFF00"/>
                </a:solidFill>
                <a:cs typeface="Times New Roman"/>
              </a:rPr>
              <a:t>of </a:t>
            </a:r>
            <a:r>
              <a:rPr lang="en-US" sz="1400" dirty="0" smtClean="0">
                <a:solidFill>
                  <a:srgbClr val="FFFF00"/>
                </a:solidFill>
                <a:cs typeface="Times New Roman"/>
              </a:rPr>
              <a:t>Maryland, </a:t>
            </a:r>
            <a:r>
              <a:rPr lang="en-US" sz="1400" dirty="0">
                <a:solidFill>
                  <a:srgbClr val="FFFF00"/>
                </a:solidFill>
                <a:cs typeface="Times New Roman"/>
              </a:rPr>
              <a:t>College Park</a:t>
            </a:r>
          </a:p>
          <a:p>
            <a:pPr marL="0" indent="0" algn="ctr">
              <a:lnSpc>
                <a:spcPct val="90000"/>
              </a:lnSpc>
              <a:buClr>
                <a:srgbClr val="FFFF00"/>
              </a:buClr>
              <a:buFont typeface="Wingdings 3" charset="0"/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   </a:t>
            </a:r>
            <a:endParaRPr lang="en-US" sz="1800" dirty="0">
              <a:latin typeface="Times New Roman"/>
              <a:cs typeface="Times New Roman"/>
            </a:endParaRPr>
          </a:p>
          <a:p>
            <a:pPr marL="0" indent="0" algn="ctr">
              <a:lnSpc>
                <a:spcPct val="90000"/>
              </a:lnSpc>
              <a:buClr>
                <a:srgbClr val="FFFF00"/>
              </a:buClr>
              <a:buFont typeface="Times New Roman" charset="0"/>
              <a:buChar char="−"/>
            </a:pPr>
            <a:endParaRPr lang="en-US" altLang="zh-TW" sz="2800" dirty="0">
              <a:latin typeface="Times New Roman"/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60C7-6023-7842-967D-461BD791A17A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9" name="Picture 8" descr="UMD_primary_mark_vertical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6504"/>
            <a:ext cx="1683026" cy="7798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21606" y="0"/>
            <a:ext cx="65260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solidFill>
                  <a:srgbClr val="FFFF00"/>
                </a:solidFill>
              </a:rPr>
              <a:t>INCREASING CYBERSECURITY INVESTMENTS IN PRIVATE SECTOR FIRMS</a:t>
            </a:r>
            <a:endParaRPr lang="en-US" sz="2400" b="1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8723403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8"/>
          <p:cNvSpPr>
            <a:spLocks noGrp="1" noChangeArrowheads="1"/>
          </p:cNvSpPr>
          <p:nvPr>
            <p:ph idx="1"/>
          </p:nvPr>
        </p:nvSpPr>
        <p:spPr>
          <a:xfrm>
            <a:off x="728870" y="1337784"/>
            <a:ext cx="8093654" cy="5307382"/>
          </a:xfrm>
        </p:spPr>
        <p:txBody>
          <a:bodyPr/>
          <a:lstStyle/>
          <a:p>
            <a:pPr marL="347472" indent="-347472">
              <a:spcBef>
                <a:spcPts val="2400"/>
              </a:spcBef>
              <a:buClr>
                <a:srgbClr val="FFFF00"/>
              </a:buClr>
              <a:buSzPct val="100000"/>
              <a:buFont typeface="+mj-lt"/>
              <a:buAutoNum type="arabicPeriod"/>
            </a:pPr>
            <a:r>
              <a:rPr lang="en-US" sz="1800" b="1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Primarily cost savings (avoidance) investments – not revenue generating projects</a:t>
            </a:r>
          </a:p>
          <a:p>
            <a:pPr marL="347472" indent="-347472">
              <a:spcBef>
                <a:spcPts val="2400"/>
              </a:spcBef>
              <a:buClr>
                <a:srgbClr val="FFFF00"/>
              </a:buClr>
              <a:buSzPct val="100000"/>
              <a:buFont typeface="+mj-lt"/>
              <a:buAutoNum type="arabicPeriod"/>
            </a:pPr>
            <a:r>
              <a:rPr lang="en-US" sz="1800" b="1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Costs of breaches are largely implicit vs. </a:t>
            </a:r>
            <a:r>
              <a:rPr lang="en-US" sz="1800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e</a:t>
            </a:r>
            <a:r>
              <a:rPr lang="en-US" sz="1800" b="1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xplicit costs</a:t>
            </a:r>
          </a:p>
          <a:p>
            <a:pPr marL="347472" indent="-347472">
              <a:spcBef>
                <a:spcPts val="2400"/>
              </a:spcBef>
              <a:buClr>
                <a:srgbClr val="FFFF00"/>
              </a:buClr>
              <a:buSzPct val="100000"/>
              <a:buFont typeface="+mj-lt"/>
              <a:buAutoNum type="arabicPeriod"/>
            </a:pPr>
            <a:r>
              <a:rPr lang="en-US" sz="1800" b="1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Benefits and risks are impossible to measure precisely </a:t>
            </a:r>
            <a:br>
              <a:rPr lang="en-US" sz="1800" b="1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800" b="1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-- Thus, wait-and-see approach is economically rational</a:t>
            </a:r>
          </a:p>
          <a:p>
            <a:pPr marL="347472" indent="-347472">
              <a:spcBef>
                <a:spcPts val="2400"/>
              </a:spcBef>
              <a:buClr>
                <a:srgbClr val="FFFF00"/>
              </a:buClr>
              <a:buSzPct val="100000"/>
              <a:buFont typeface="+mj-lt"/>
              <a:buAutoNum type="arabicPeriod"/>
            </a:pPr>
            <a:r>
              <a:rPr lang="en-US" sz="1800" b="1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Breaches impact earnings and stock prices in the short-run, but little effect on long-run in nearly all cases</a:t>
            </a:r>
          </a:p>
          <a:p>
            <a:pPr marL="347472" indent="-347472">
              <a:spcBef>
                <a:spcPts val="2400"/>
              </a:spcBef>
              <a:buClr>
                <a:srgbClr val="FFFF00"/>
              </a:buClr>
              <a:buSzPct val="100000"/>
              <a:buFont typeface="+mj-lt"/>
              <a:buAutoNum type="arabicPeriod"/>
            </a:pPr>
            <a:r>
              <a:rPr lang="en-US" sz="1800" b="1" dirty="0" smtClean="0">
                <a:solidFill>
                  <a:srgbClr val="FFFF00"/>
                </a:solidFill>
                <a:cs typeface="Times New Roman"/>
              </a:rPr>
              <a:t>Externalities </a:t>
            </a:r>
            <a:r>
              <a:rPr lang="en-US" sz="1800" b="1" dirty="0">
                <a:solidFill>
                  <a:srgbClr val="FFFF00"/>
                </a:solidFill>
                <a:cs typeface="Times New Roman"/>
              </a:rPr>
              <a:t>are important </a:t>
            </a:r>
            <a:r>
              <a:rPr lang="en-US" sz="1800" b="1" dirty="0" smtClean="0">
                <a:solidFill>
                  <a:srgbClr val="FFFF00"/>
                </a:solidFill>
                <a:cs typeface="Times New Roman"/>
              </a:rPr>
              <a:t>– they can </a:t>
            </a:r>
            <a:r>
              <a:rPr lang="en-US" sz="1800" b="1" dirty="0">
                <a:solidFill>
                  <a:srgbClr val="FFFF00"/>
                </a:solidFill>
                <a:cs typeface="Times New Roman"/>
              </a:rPr>
              <a:t>be both positive and </a:t>
            </a:r>
            <a:r>
              <a:rPr lang="en-US" sz="1800" b="1" dirty="0" smtClean="0">
                <a:solidFill>
                  <a:srgbClr val="FFFF00"/>
                </a:solidFill>
                <a:cs typeface="Times New Roman"/>
              </a:rPr>
              <a:t>negative </a:t>
            </a:r>
            <a:r>
              <a:rPr lang="en-US" sz="1800" b="1" dirty="0">
                <a:solidFill>
                  <a:srgbClr val="FFFF00"/>
                </a:solidFill>
                <a:cs typeface="Times New Roman"/>
              </a:rPr>
              <a:t>–</a:t>
            </a:r>
            <a:r>
              <a:rPr lang="en-US" sz="1800" b="1" dirty="0" smtClean="0">
                <a:solidFill>
                  <a:srgbClr val="FFFF00"/>
                </a:solidFill>
                <a:cs typeface="Times New Roman"/>
              </a:rPr>
              <a:t> but </a:t>
            </a:r>
            <a:r>
              <a:rPr lang="en-US" sz="1800" b="1" dirty="0">
                <a:solidFill>
                  <a:srgbClr val="FFFF00"/>
                </a:solidFill>
                <a:cs typeface="Times New Roman"/>
              </a:rPr>
              <a:t>are hard to </a:t>
            </a:r>
            <a:r>
              <a:rPr lang="en-US" sz="1800" b="1" dirty="0" smtClean="0">
                <a:solidFill>
                  <a:srgbClr val="FFFF00"/>
                </a:solidFill>
                <a:cs typeface="Times New Roman"/>
              </a:rPr>
              <a:t>quantify</a:t>
            </a:r>
          </a:p>
          <a:p>
            <a:pPr marL="347472" indent="-347472">
              <a:spcBef>
                <a:spcPts val="2400"/>
              </a:spcBef>
              <a:buClr>
                <a:srgbClr val="FFFF00"/>
              </a:buClr>
              <a:buSzPct val="100000"/>
              <a:buFont typeface="+mj-lt"/>
              <a:buAutoNum type="arabicPeriod"/>
            </a:pPr>
            <a:r>
              <a:rPr lang="en-US" sz="1800" b="1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Example: Visit from fortune 100 company</a:t>
            </a:r>
            <a:endParaRPr lang="en-US" sz="1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218" name="AutoShape 7"/>
          <p:cNvSpPr>
            <a:spLocks noGrp="1" noChangeArrowheads="1"/>
          </p:cNvSpPr>
          <p:nvPr>
            <p:ph type="title"/>
          </p:nvPr>
        </p:nvSpPr>
        <p:spPr>
          <a:xfrm>
            <a:off x="1847783" y="8568"/>
            <a:ext cx="7296217" cy="924795"/>
          </a:xfrm>
        </p:spPr>
        <p:txBody>
          <a:bodyPr/>
          <a:lstStyle/>
          <a:p>
            <a:pPr algn="ctr">
              <a:defRPr/>
            </a:pPr>
            <a:r>
              <a:rPr lang="en-US" altLang="zh-TW" sz="1800" dirty="0" smtClean="0">
                <a:solidFill>
                  <a:srgbClr val="FFFF00"/>
                </a:solidFill>
                <a:latin typeface="+mn-lt"/>
                <a:ea typeface="新細明體" pitchFamily="18" charset="-120"/>
                <a:cs typeface="+mj-cs"/>
              </a:rPr>
              <a:t>  Reasons Why are Cybersecurity Investments Difficult </a:t>
            </a:r>
            <a:br>
              <a:rPr lang="en-US" altLang="zh-TW" sz="1800" dirty="0" smtClean="0">
                <a:solidFill>
                  <a:srgbClr val="FFFF00"/>
                </a:solidFill>
                <a:latin typeface="+mn-lt"/>
                <a:ea typeface="新細明體" pitchFamily="18" charset="-120"/>
                <a:cs typeface="+mj-cs"/>
              </a:rPr>
            </a:br>
            <a:r>
              <a:rPr lang="en-US" altLang="zh-TW" sz="1800" dirty="0">
                <a:solidFill>
                  <a:srgbClr val="FFFF00"/>
                </a:solidFill>
                <a:latin typeface="+mn-lt"/>
                <a:ea typeface="新細明體" pitchFamily="18" charset="-120"/>
                <a:cs typeface="+mj-cs"/>
              </a:rPr>
              <a:t> </a:t>
            </a:r>
            <a:r>
              <a:rPr lang="en-US" altLang="zh-TW" sz="1800" dirty="0" smtClean="0">
                <a:solidFill>
                  <a:srgbClr val="FFFF00"/>
                </a:solidFill>
                <a:latin typeface="+mn-lt"/>
                <a:ea typeface="新細明體" pitchFamily="18" charset="-120"/>
                <a:cs typeface="+mj-cs"/>
              </a:rPr>
              <a:t>     to Justify  in Private Sector Firms?</a:t>
            </a:r>
            <a:br>
              <a:rPr lang="en-US" altLang="zh-TW" sz="1800" dirty="0" smtClean="0">
                <a:solidFill>
                  <a:srgbClr val="FFFF00"/>
                </a:solidFill>
                <a:latin typeface="+mn-lt"/>
                <a:ea typeface="新細明體" pitchFamily="18" charset="-120"/>
                <a:cs typeface="+mj-cs"/>
              </a:rPr>
            </a:br>
            <a:r>
              <a:rPr lang="en-US" altLang="zh-TW" sz="1800" dirty="0" smtClean="0">
                <a:solidFill>
                  <a:srgbClr val="FFFF00"/>
                </a:solidFill>
                <a:latin typeface="+mn-lt"/>
                <a:ea typeface="新細明體" pitchFamily="18" charset="-120"/>
                <a:cs typeface="+mj-cs"/>
              </a:rPr>
              <a:t>   (Approximately 85% of Infrastructure Assets in Private Sector)</a:t>
            </a:r>
            <a:r>
              <a:rPr lang="en-US" altLang="zh-TW" sz="1800" dirty="0">
                <a:solidFill>
                  <a:srgbClr val="FFFF00"/>
                </a:solidFill>
                <a:latin typeface="+mn-lt"/>
                <a:ea typeface="新細明體" pitchFamily="18" charset="-120"/>
                <a:cs typeface="+mj-cs"/>
              </a:rPr>
              <a:t/>
            </a:r>
            <a:br>
              <a:rPr lang="en-US" altLang="zh-TW" sz="1800" dirty="0">
                <a:solidFill>
                  <a:srgbClr val="FFFF00"/>
                </a:solidFill>
                <a:latin typeface="+mn-lt"/>
                <a:ea typeface="新細明體" pitchFamily="18" charset="-120"/>
                <a:cs typeface="+mj-cs"/>
              </a:rPr>
            </a:br>
            <a:r>
              <a:rPr lang="en-US" altLang="zh-TW" sz="1800" dirty="0" smtClean="0">
                <a:solidFill>
                  <a:srgbClr val="FFFF00"/>
                </a:solidFill>
                <a:latin typeface="+mn-lt"/>
                <a:ea typeface="新細明體" pitchFamily="18" charset="-120"/>
                <a:cs typeface="+mj-cs"/>
              </a:rPr>
              <a:t>  </a:t>
            </a:r>
            <a:br>
              <a:rPr lang="en-US" altLang="zh-TW" sz="1800" dirty="0" smtClean="0">
                <a:solidFill>
                  <a:srgbClr val="FFFF00"/>
                </a:solidFill>
                <a:latin typeface="+mn-lt"/>
                <a:ea typeface="新細明體" pitchFamily="18" charset="-120"/>
                <a:cs typeface="+mj-cs"/>
              </a:rPr>
            </a:br>
            <a:endParaRPr lang="en-US" altLang="en-US" sz="1800" dirty="0" smtClean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60C7-6023-7842-967D-461BD791A17A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6" descr="UMD_primary_mark_vertical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3252"/>
            <a:ext cx="1683026" cy="77980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>
          <a:xfrm>
            <a:off x="1816100" y="1"/>
            <a:ext cx="7023100" cy="826936"/>
          </a:xfrm>
        </p:spPr>
        <p:txBody>
          <a:bodyPr/>
          <a:lstStyle/>
          <a:p>
            <a:pPr eaLnBrk="1" hangingPunct="1"/>
            <a:r>
              <a:rPr lang="en-US" sz="2000" dirty="0" smtClean="0">
                <a:solidFill>
                  <a:srgbClr val="FFFF00"/>
                </a:solidFill>
                <a:latin typeface="+mn-lt"/>
              </a:rPr>
              <a:t>A Cybersecurity Investment in the Private Sector is a Resource Allocation Decision (i.e., Benefits vs. Costs)*</a:t>
            </a:r>
            <a:endParaRPr lang="en-US" sz="20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10260" name="Text Box 22"/>
          <p:cNvSpPr txBox="1">
            <a:spLocks noChangeArrowheads="1"/>
          </p:cNvSpPr>
          <p:nvPr/>
        </p:nvSpPr>
        <p:spPr bwMode="auto">
          <a:xfrm>
            <a:off x="5486400" y="5904534"/>
            <a:ext cx="4810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buFont typeface="Wingdings" charset="0"/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buFont typeface="Wingdings" charset="0"/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buFont typeface="Wingdings" charset="0"/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buFont typeface="Wingdings" charset="0"/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000" b="1">
                <a:latin typeface="Times New Roman" charset="0"/>
              </a:rPr>
              <a:t>vL</a:t>
            </a:r>
            <a:endParaRPr lang="en-US" sz="2000" b="1" dirty="0">
              <a:solidFill>
                <a:srgbClr val="003399"/>
              </a:solidFill>
              <a:latin typeface="Times New Roman" charset="0"/>
            </a:endParaRPr>
          </a:p>
          <a:p>
            <a:pPr algn="ctr"/>
            <a:endParaRPr lang="en-US" sz="2000" b="1" dirty="0">
              <a:solidFill>
                <a:srgbClr val="003399"/>
              </a:solidFill>
              <a:latin typeface="Times New Roman" charset="0"/>
            </a:endParaRPr>
          </a:p>
        </p:txBody>
      </p:sp>
      <p:sp>
        <p:nvSpPr>
          <p:cNvPr id="10264" name="TextBox 1"/>
          <p:cNvSpPr txBox="1">
            <a:spLocks noChangeArrowheads="1"/>
          </p:cNvSpPr>
          <p:nvPr/>
        </p:nvSpPr>
        <p:spPr bwMode="auto">
          <a:xfrm>
            <a:off x="696913" y="6470513"/>
            <a:ext cx="49482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buFont typeface="Wingdings" charset="0"/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buFont typeface="Wingdings" charset="0"/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buFont typeface="Wingdings" charset="0"/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buFont typeface="Wingdings" charset="0"/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 dirty="0">
                <a:solidFill>
                  <a:srgbClr val="FFFF00"/>
                </a:solidFill>
              </a:rPr>
              <a:t>*Adapted from Gordon and Loeb, 2002a (see Appendix </a:t>
            </a:r>
            <a:r>
              <a:rPr lang="en-US" sz="1400" dirty="0" smtClean="0">
                <a:solidFill>
                  <a:srgbClr val="FFFF00"/>
                </a:solidFill>
              </a:rPr>
              <a:t>A).</a:t>
            </a:r>
            <a:endParaRPr lang="en-US" sz="1400" dirty="0"/>
          </a:p>
        </p:txBody>
      </p:sp>
      <p:grpSp>
        <p:nvGrpSpPr>
          <p:cNvPr id="2" name="Group 1"/>
          <p:cNvGrpSpPr/>
          <p:nvPr/>
        </p:nvGrpSpPr>
        <p:grpSpPr>
          <a:xfrm>
            <a:off x="457200" y="812458"/>
            <a:ext cx="8543925" cy="5648212"/>
            <a:chOff x="457200" y="1011238"/>
            <a:chExt cx="8543925" cy="5648212"/>
          </a:xfrm>
        </p:grpSpPr>
        <p:sp>
          <p:nvSpPr>
            <p:cNvPr id="10244" name="Line 6"/>
            <p:cNvSpPr>
              <a:spLocks noChangeShapeType="1"/>
            </p:cNvSpPr>
            <p:nvPr/>
          </p:nvSpPr>
          <p:spPr bwMode="auto">
            <a:xfrm>
              <a:off x="952500" y="1338263"/>
              <a:ext cx="0" cy="48672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0245" name="Line 7"/>
            <p:cNvSpPr>
              <a:spLocks noChangeShapeType="1"/>
            </p:cNvSpPr>
            <p:nvPr/>
          </p:nvSpPr>
          <p:spPr bwMode="auto">
            <a:xfrm>
              <a:off x="952500" y="6205538"/>
              <a:ext cx="68992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0246" name="Text Box 8"/>
            <p:cNvSpPr txBox="1">
              <a:spLocks noChangeArrowheads="1"/>
            </p:cNvSpPr>
            <p:nvPr/>
          </p:nvSpPr>
          <p:spPr bwMode="auto">
            <a:xfrm>
              <a:off x="720725" y="1011238"/>
              <a:ext cx="31115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b="1">
                  <a:latin typeface="Times New Roman" charset="0"/>
                </a:rPr>
                <a:t>$</a:t>
              </a:r>
              <a:endParaRPr lang="en-US" sz="2000" b="1">
                <a:solidFill>
                  <a:srgbClr val="003399"/>
                </a:solidFill>
                <a:latin typeface="Times New Roman" charset="0"/>
              </a:endParaRPr>
            </a:p>
          </p:txBody>
        </p:sp>
        <p:sp>
          <p:nvSpPr>
            <p:cNvPr id="10247" name="Text Box 9"/>
            <p:cNvSpPr txBox="1">
              <a:spLocks noChangeArrowheads="1"/>
            </p:cNvSpPr>
            <p:nvPr/>
          </p:nvSpPr>
          <p:spPr bwMode="auto">
            <a:xfrm>
              <a:off x="457200" y="1828800"/>
              <a:ext cx="481013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b="1">
                  <a:latin typeface="Times New Roman" charset="0"/>
                </a:rPr>
                <a:t>vL</a:t>
              </a:r>
              <a:endParaRPr lang="en-US" sz="2000" b="1">
                <a:solidFill>
                  <a:srgbClr val="003399"/>
                </a:solidFill>
                <a:latin typeface="Times New Roman" charset="0"/>
              </a:endParaRPr>
            </a:p>
          </p:txBody>
        </p:sp>
        <p:sp>
          <p:nvSpPr>
            <p:cNvPr id="10248" name="Line 10"/>
            <p:cNvSpPr>
              <a:spLocks noChangeShapeType="1"/>
            </p:cNvSpPr>
            <p:nvPr/>
          </p:nvSpPr>
          <p:spPr bwMode="auto">
            <a:xfrm>
              <a:off x="927100" y="2085975"/>
              <a:ext cx="7516813" cy="0"/>
            </a:xfrm>
            <a:prstGeom prst="line">
              <a:avLst/>
            </a:prstGeom>
            <a:noFill/>
            <a:ln w="28575" cap="rnd">
              <a:solidFill>
                <a:srgbClr val="FFFF66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0249" name="Arc 11"/>
            <p:cNvSpPr>
              <a:spLocks/>
            </p:cNvSpPr>
            <p:nvPr/>
          </p:nvSpPr>
          <p:spPr bwMode="auto">
            <a:xfrm rot="10893572" flipV="1">
              <a:off x="1030288" y="2133600"/>
              <a:ext cx="6072187" cy="4208463"/>
            </a:xfrm>
            <a:custGeom>
              <a:avLst/>
              <a:gdLst>
                <a:gd name="T0" fmla="*/ 2147483647 w 21597"/>
                <a:gd name="T1" fmla="*/ 0 h 21595"/>
                <a:gd name="T2" fmla="*/ 2147483647 w 21597"/>
                <a:gd name="T3" fmla="*/ 2147483647 h 21595"/>
                <a:gd name="T4" fmla="*/ 0 w 21597"/>
                <a:gd name="T5" fmla="*/ 2147483647 h 21595"/>
                <a:gd name="T6" fmla="*/ 0 60000 65536"/>
                <a:gd name="T7" fmla="*/ 0 60000 65536"/>
                <a:gd name="T8" fmla="*/ 0 60000 65536"/>
                <a:gd name="T9" fmla="*/ 0 w 21597"/>
                <a:gd name="T10" fmla="*/ 0 h 21595"/>
                <a:gd name="T11" fmla="*/ 21597 w 21597"/>
                <a:gd name="T12" fmla="*/ 21595 h 215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97" h="21595" fill="none" extrusionOk="0">
                  <a:moveTo>
                    <a:pt x="461" y="-1"/>
                  </a:moveTo>
                  <a:cubicBezTo>
                    <a:pt x="12067" y="247"/>
                    <a:pt x="21401" y="9624"/>
                    <a:pt x="21596" y="21232"/>
                  </a:cubicBezTo>
                </a:path>
                <a:path w="21597" h="21595" stroke="0" extrusionOk="0">
                  <a:moveTo>
                    <a:pt x="461" y="-1"/>
                  </a:moveTo>
                  <a:cubicBezTo>
                    <a:pt x="12067" y="247"/>
                    <a:pt x="21401" y="9624"/>
                    <a:pt x="21596" y="21232"/>
                  </a:cubicBezTo>
                  <a:lnTo>
                    <a:pt x="0" y="21595"/>
                  </a:lnTo>
                  <a:lnTo>
                    <a:pt x="461" y="-1"/>
                  </a:lnTo>
                  <a:close/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0250" name="Text Box 12"/>
            <p:cNvSpPr txBox="1">
              <a:spLocks noChangeArrowheads="1"/>
            </p:cNvSpPr>
            <p:nvPr/>
          </p:nvSpPr>
          <p:spPr bwMode="auto">
            <a:xfrm>
              <a:off x="5967413" y="2223800"/>
              <a:ext cx="266223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 dirty="0">
                  <a:solidFill>
                    <a:srgbClr val="FFFF53"/>
                  </a:solidFill>
                  <a:ea typeface="Arial" charset="0"/>
                  <a:cs typeface="Arial" charset="0"/>
                </a:rPr>
                <a:t>Expected Benefits of Investment</a:t>
              </a:r>
              <a:r>
                <a:rPr lang="en-US" sz="1600" b="1" i="1" dirty="0">
                  <a:solidFill>
                    <a:srgbClr val="FFFF53"/>
                  </a:solidFill>
                  <a:ea typeface="Arial" charset="0"/>
                  <a:cs typeface="Arial" charset="0"/>
                </a:rPr>
                <a:t>=(v-S[</a:t>
              </a:r>
              <a:r>
                <a:rPr lang="en-US" sz="1600" b="1" i="1" dirty="0" err="1">
                  <a:solidFill>
                    <a:srgbClr val="FFFF53"/>
                  </a:solidFill>
                  <a:ea typeface="Arial" charset="0"/>
                  <a:cs typeface="Arial" charset="0"/>
                </a:rPr>
                <a:t>z,v</a:t>
              </a:r>
              <a:r>
                <a:rPr lang="en-US" sz="1600" b="1" i="1" dirty="0">
                  <a:solidFill>
                    <a:srgbClr val="FFFF53"/>
                  </a:solidFill>
                  <a:ea typeface="Arial" charset="0"/>
                  <a:cs typeface="Arial" charset="0"/>
                </a:rPr>
                <a:t>])L</a:t>
              </a:r>
            </a:p>
          </p:txBody>
        </p:sp>
        <p:sp>
          <p:nvSpPr>
            <p:cNvPr id="10251" name="Text Box 13"/>
            <p:cNvSpPr txBox="1">
              <a:spLocks noChangeArrowheads="1"/>
            </p:cNvSpPr>
            <p:nvPr/>
          </p:nvSpPr>
          <p:spPr bwMode="auto">
            <a:xfrm>
              <a:off x="7832725" y="6084888"/>
              <a:ext cx="296863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b="1">
                  <a:latin typeface="Times New Roman" charset="0"/>
                </a:rPr>
                <a:t>z</a:t>
              </a:r>
              <a:endParaRPr lang="en-US" sz="2000" b="1">
                <a:solidFill>
                  <a:srgbClr val="003399"/>
                </a:solidFill>
                <a:latin typeface="Times New Roman" charset="0"/>
              </a:endParaRPr>
            </a:p>
          </p:txBody>
        </p:sp>
        <p:sp>
          <p:nvSpPr>
            <p:cNvPr id="10252" name="Text Box 14"/>
            <p:cNvSpPr txBox="1">
              <a:spLocks noChangeArrowheads="1"/>
            </p:cNvSpPr>
            <p:nvPr/>
          </p:nvSpPr>
          <p:spPr bwMode="auto">
            <a:xfrm>
              <a:off x="510593" y="6320896"/>
              <a:ext cx="515203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 dirty="0" smtClean="0">
                  <a:solidFill>
                    <a:srgbClr val="FFFF53"/>
                  </a:solidFill>
                  <a:ea typeface="Arial" charset="0"/>
                  <a:cs typeface="Arial" charset="0"/>
                </a:rPr>
                <a:t>Optimal Level </a:t>
              </a:r>
              <a:r>
                <a:rPr lang="en-US" sz="1600" dirty="0">
                  <a:solidFill>
                    <a:srgbClr val="FFFF53"/>
                  </a:solidFill>
                  <a:ea typeface="Arial" charset="0"/>
                  <a:cs typeface="Arial" charset="0"/>
                </a:rPr>
                <a:t>of investment in information security</a:t>
              </a:r>
            </a:p>
          </p:txBody>
        </p:sp>
        <p:sp>
          <p:nvSpPr>
            <p:cNvPr id="10253" name="Line 15"/>
            <p:cNvSpPr>
              <a:spLocks noChangeShapeType="1"/>
            </p:cNvSpPr>
            <p:nvPr/>
          </p:nvSpPr>
          <p:spPr bwMode="auto">
            <a:xfrm flipV="1">
              <a:off x="977900" y="1646238"/>
              <a:ext cx="5272088" cy="455771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0254" name="Arc 16"/>
            <p:cNvSpPr>
              <a:spLocks/>
            </p:cNvSpPr>
            <p:nvPr/>
          </p:nvSpPr>
          <p:spPr bwMode="auto">
            <a:xfrm>
              <a:off x="1301750" y="5838825"/>
              <a:ext cx="514350" cy="428625"/>
            </a:xfrm>
            <a:custGeom>
              <a:avLst/>
              <a:gdLst>
                <a:gd name="T0" fmla="*/ 2147483647 w 21600"/>
                <a:gd name="T1" fmla="*/ 0 h 21525"/>
                <a:gd name="T2" fmla="*/ 2147483647 w 21600"/>
                <a:gd name="T3" fmla="*/ 2147483647 h 21525"/>
                <a:gd name="T4" fmla="*/ 0 w 21600"/>
                <a:gd name="T5" fmla="*/ 2147483647 h 21525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525"/>
                <a:gd name="T11" fmla="*/ 21600 w 21600"/>
                <a:gd name="T12" fmla="*/ 21525 h 215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525" fill="none" extrusionOk="0">
                  <a:moveTo>
                    <a:pt x="1799" y="0"/>
                  </a:moveTo>
                  <a:cubicBezTo>
                    <a:pt x="12992" y="936"/>
                    <a:pt x="21600" y="10293"/>
                    <a:pt x="21600" y="21525"/>
                  </a:cubicBezTo>
                </a:path>
                <a:path w="21600" h="21525" stroke="0" extrusionOk="0">
                  <a:moveTo>
                    <a:pt x="1799" y="0"/>
                  </a:moveTo>
                  <a:cubicBezTo>
                    <a:pt x="12992" y="936"/>
                    <a:pt x="21600" y="10293"/>
                    <a:pt x="21600" y="21525"/>
                  </a:cubicBezTo>
                  <a:lnTo>
                    <a:pt x="0" y="21525"/>
                  </a:lnTo>
                  <a:lnTo>
                    <a:pt x="1799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0255" name="Text Box 17"/>
            <p:cNvSpPr txBox="1">
              <a:spLocks noChangeArrowheads="1"/>
            </p:cNvSpPr>
            <p:nvPr/>
          </p:nvSpPr>
          <p:spPr bwMode="auto">
            <a:xfrm>
              <a:off x="1130300" y="5884863"/>
              <a:ext cx="635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b="1">
                  <a:latin typeface="Times New Roman" charset="0"/>
                </a:rPr>
                <a:t>45</a:t>
              </a:r>
              <a:r>
                <a:rPr lang="en-US" sz="2000" b="1" baseline="30000">
                  <a:latin typeface="Times New Roman" charset="0"/>
                </a:rPr>
                <a:t>0</a:t>
              </a:r>
              <a:endParaRPr lang="en-US" sz="2000" b="1">
                <a:solidFill>
                  <a:srgbClr val="003399"/>
                </a:solidFill>
                <a:latin typeface="Times New Roman" charset="0"/>
              </a:endParaRPr>
            </a:p>
          </p:txBody>
        </p:sp>
        <p:sp>
          <p:nvSpPr>
            <p:cNvPr id="10256" name="Line 18"/>
            <p:cNvSpPr>
              <a:spLocks noChangeShapeType="1"/>
            </p:cNvSpPr>
            <p:nvPr/>
          </p:nvSpPr>
          <p:spPr bwMode="auto">
            <a:xfrm flipV="1">
              <a:off x="1357313" y="2735263"/>
              <a:ext cx="2109787" cy="1797050"/>
            </a:xfrm>
            <a:prstGeom prst="line">
              <a:avLst/>
            </a:prstGeom>
            <a:noFill/>
            <a:ln w="28575">
              <a:solidFill>
                <a:srgbClr val="FFFF66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0257" name="Line 19"/>
            <p:cNvSpPr>
              <a:spLocks noChangeShapeType="1"/>
            </p:cNvSpPr>
            <p:nvPr/>
          </p:nvSpPr>
          <p:spPr bwMode="auto">
            <a:xfrm flipH="1">
              <a:off x="2209800" y="3810000"/>
              <a:ext cx="0" cy="2419350"/>
            </a:xfrm>
            <a:prstGeom prst="line">
              <a:avLst/>
            </a:prstGeom>
            <a:noFill/>
            <a:ln w="28575" cap="rnd">
              <a:solidFill>
                <a:srgbClr val="FFFF66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0258" name="Text Box 20"/>
            <p:cNvSpPr txBox="1">
              <a:spLocks noChangeArrowheads="1"/>
            </p:cNvSpPr>
            <p:nvPr/>
          </p:nvSpPr>
          <p:spPr bwMode="auto">
            <a:xfrm>
              <a:off x="2057400" y="6096000"/>
              <a:ext cx="423863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Times New Roman" charset="0"/>
                </a:rPr>
                <a:t>z*</a:t>
              </a:r>
            </a:p>
          </p:txBody>
        </p:sp>
        <p:sp>
          <p:nvSpPr>
            <p:cNvPr id="10259" name="Line 21"/>
            <p:cNvSpPr>
              <a:spLocks noChangeShapeType="1"/>
            </p:cNvSpPr>
            <p:nvPr/>
          </p:nvSpPr>
          <p:spPr bwMode="auto">
            <a:xfrm flipH="1">
              <a:off x="5767388" y="2060575"/>
              <a:ext cx="0" cy="4170363"/>
            </a:xfrm>
            <a:prstGeom prst="line">
              <a:avLst/>
            </a:prstGeom>
            <a:noFill/>
            <a:ln w="28575" cap="rnd">
              <a:solidFill>
                <a:srgbClr val="FFFF66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0261" name="Text Box 23"/>
            <p:cNvSpPr txBox="1">
              <a:spLocks noChangeArrowheads="1"/>
            </p:cNvSpPr>
            <p:nvPr/>
          </p:nvSpPr>
          <p:spPr bwMode="auto">
            <a:xfrm>
              <a:off x="5022574" y="1262233"/>
              <a:ext cx="213604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 b="1" dirty="0">
                  <a:solidFill>
                    <a:srgbClr val="FFFF53"/>
                  </a:solidFill>
                  <a:ea typeface="Arial" charset="0"/>
                  <a:cs typeface="Arial" charset="0"/>
                </a:rPr>
                <a:t>Cost of Investment</a:t>
              </a:r>
            </a:p>
          </p:txBody>
        </p:sp>
        <p:sp>
          <p:nvSpPr>
            <p:cNvPr id="10265" name="TextBox 1"/>
            <p:cNvSpPr txBox="1">
              <a:spLocks noChangeArrowheads="1"/>
            </p:cNvSpPr>
            <p:nvPr/>
          </p:nvSpPr>
          <p:spPr bwMode="auto">
            <a:xfrm>
              <a:off x="6542088" y="3352800"/>
              <a:ext cx="2459037" cy="1076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600" i="1" dirty="0">
                  <a:solidFill>
                    <a:srgbClr val="FFFF00"/>
                  </a:solidFill>
                </a:rPr>
                <a:t>v </a:t>
              </a:r>
              <a:r>
                <a:rPr lang="en-US" sz="1600" dirty="0">
                  <a:solidFill>
                    <a:srgbClr val="FFFF00"/>
                  </a:solidFill>
                </a:rPr>
                <a:t>=   Vulnerability/Threat</a:t>
              </a:r>
            </a:p>
            <a:p>
              <a:r>
                <a:rPr lang="en-US" sz="1600" i="1" dirty="0">
                  <a:solidFill>
                    <a:srgbClr val="FFFF00"/>
                  </a:solidFill>
                </a:rPr>
                <a:t>L </a:t>
              </a:r>
              <a:r>
                <a:rPr lang="en-US" sz="1600" dirty="0">
                  <a:solidFill>
                    <a:srgbClr val="FFFF00"/>
                  </a:solidFill>
                </a:rPr>
                <a:t>=   Potential Loss</a:t>
              </a:r>
            </a:p>
            <a:p>
              <a:r>
                <a:rPr lang="en-US" sz="1600" i="1" dirty="0" err="1">
                  <a:solidFill>
                    <a:srgbClr val="FFFF00"/>
                  </a:solidFill>
                </a:rPr>
                <a:t>vL</a:t>
              </a:r>
              <a:r>
                <a:rPr lang="en-US" sz="1600" dirty="0">
                  <a:solidFill>
                    <a:srgbClr val="FFFF00"/>
                  </a:solidFill>
                </a:rPr>
                <a:t> = Expected Loss</a:t>
              </a:r>
            </a:p>
            <a:p>
              <a:r>
                <a:rPr lang="en-US" sz="1600" i="1" dirty="0">
                  <a:solidFill>
                    <a:srgbClr val="FFFF00"/>
                  </a:solidFill>
                </a:rPr>
                <a:t>z  </a:t>
              </a:r>
              <a:r>
                <a:rPr lang="en-US" sz="1600" dirty="0">
                  <a:solidFill>
                    <a:srgbClr val="FFFF00"/>
                  </a:solidFill>
                </a:rPr>
                <a:t>=  Level of Investmen</a:t>
              </a:r>
              <a:r>
                <a:rPr lang="en-US" sz="1400" dirty="0">
                  <a:solidFill>
                    <a:srgbClr val="FFFF00"/>
                  </a:solidFill>
                </a:rPr>
                <a:t>t</a:t>
              </a:r>
            </a:p>
          </p:txBody>
        </p:sp>
        <p:sp>
          <p:nvSpPr>
            <p:cNvPr id="10266" name="TextBox 1"/>
            <p:cNvSpPr txBox="1">
              <a:spLocks noChangeArrowheads="1"/>
            </p:cNvSpPr>
            <p:nvPr/>
          </p:nvSpPr>
          <p:spPr bwMode="auto">
            <a:xfrm>
              <a:off x="3387725" y="4237038"/>
              <a:ext cx="2389188" cy="132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buFont typeface="Wingdings" charset="0"/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 dirty="0"/>
                <a:t> </a:t>
              </a:r>
              <a:r>
                <a:rPr lang="en-US" sz="1600" dirty="0">
                  <a:solidFill>
                    <a:srgbClr val="FFFF00"/>
                  </a:solidFill>
                </a:rPr>
                <a:t>Benefits are Increasing</a:t>
              </a:r>
            </a:p>
            <a:p>
              <a:r>
                <a:rPr lang="en-US" sz="1600" dirty="0">
                  <a:solidFill>
                    <a:srgbClr val="FFFF00"/>
                  </a:solidFill>
                </a:rPr>
                <a:t>  at a Decreasing Rate</a:t>
              </a:r>
            </a:p>
            <a:p>
              <a:endParaRPr lang="en-US" sz="1600" dirty="0">
                <a:solidFill>
                  <a:srgbClr val="FFFF00"/>
                </a:solidFill>
              </a:endParaRPr>
            </a:p>
            <a:p>
              <a:r>
                <a:rPr lang="en-US" sz="1600" dirty="0">
                  <a:solidFill>
                    <a:srgbClr val="FFFF00"/>
                  </a:solidFill>
                </a:rPr>
                <a:t>100% Security is Not </a:t>
              </a:r>
            </a:p>
            <a:p>
              <a:r>
                <a:rPr lang="en-US" sz="1600" dirty="0">
                  <a:solidFill>
                    <a:srgbClr val="FFFF00"/>
                  </a:solidFill>
                </a:rPr>
                <a:t>  Possible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60C7-6023-7842-967D-461BD791A17A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26" name="Picture 25" descr="UMD_primary_mark_vertica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3252"/>
            <a:ext cx="1683026" cy="77980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843156908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9pPr>
          </a:lstStyle>
          <a:p>
            <a:pPr eaLnBrk="1" hangingPunct="1"/>
            <a:fld id="{1DB103B8-D58D-4FED-872F-CEF0376CD83A}" type="slidenum">
              <a:rPr kumimoji="0" lang="zh-TW" altLang="en-US">
                <a:solidFill>
                  <a:srgbClr val="000099"/>
                </a:solidFill>
                <a:latin typeface="Arial" pitchFamily="34" charset="0"/>
              </a:rPr>
              <a:pPr eaLnBrk="1" hangingPunct="1"/>
              <a:t>4</a:t>
            </a:fld>
            <a:endParaRPr kumimoji="0" lang="en-US" altLang="zh-TW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25603" name="Text Box 2"/>
          <p:cNvSpPr txBox="1">
            <a:spLocks noChangeArrowheads="1"/>
          </p:cNvSpPr>
          <p:nvPr/>
        </p:nvSpPr>
        <p:spPr bwMode="auto">
          <a:xfrm>
            <a:off x="2914650" y="6124575"/>
            <a:ext cx="41187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9pPr>
          </a:lstStyle>
          <a:p>
            <a:pPr eaLnBrk="1" hangingPunct="1"/>
            <a:r>
              <a:rPr lang="en-US" altLang="en-US" dirty="0">
                <a:latin typeface="Cambria Math" charset="0"/>
                <a:ea typeface="Cambria Math" charset="0"/>
                <a:cs typeface="Cambria Math" charset="0"/>
              </a:rPr>
              <a:t>X</a:t>
            </a:r>
            <a:r>
              <a:rPr lang="en-US" altLang="en-US" baseline="-25000" dirty="0">
                <a:latin typeface="Cambria Math" charset="0"/>
                <a:ea typeface="Cambria Math" charset="0"/>
                <a:cs typeface="Cambria Math" charset="0"/>
              </a:rPr>
              <a:t>1</a:t>
            </a:r>
            <a:endParaRPr lang="en-US" altLang="en-US" dirty="0">
              <a:latin typeface="Cambria Math" charset="0"/>
              <a:ea typeface="Cambria Math" charset="0"/>
              <a:cs typeface="Cambria Math" charset="0"/>
            </a:endParaRPr>
          </a:p>
        </p:txBody>
      </p:sp>
      <p:sp>
        <p:nvSpPr>
          <p:cNvPr id="25604" name="Rectangle 3"/>
          <p:cNvSpPr>
            <a:spLocks noChangeArrowheads="1"/>
          </p:cNvSpPr>
          <p:nvPr/>
        </p:nvSpPr>
        <p:spPr bwMode="auto">
          <a:xfrm>
            <a:off x="3581400" y="6122504"/>
            <a:ext cx="36099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9pPr>
          </a:lstStyle>
          <a:p>
            <a:pPr eaLnBrk="1" hangingPunct="1"/>
            <a:r>
              <a:rPr lang="en-US" altLang="en-US">
                <a:latin typeface="Cambria Math" charset="0"/>
                <a:ea typeface="Cambria Math" charset="0"/>
                <a:cs typeface="Cambria Math" charset="0"/>
              </a:rPr>
              <a:t>X</a:t>
            </a:r>
            <a:r>
              <a:rPr lang="en-US" altLang="en-US" baseline="-25000">
                <a:latin typeface="Cambria Math" charset="0"/>
                <a:ea typeface="Cambria Math" charset="0"/>
                <a:cs typeface="Cambria Math" charset="0"/>
              </a:rPr>
              <a:t>R</a:t>
            </a:r>
          </a:p>
        </p:txBody>
      </p:sp>
      <p:sp>
        <p:nvSpPr>
          <p:cNvPr id="25605" name="Line 4"/>
          <p:cNvSpPr>
            <a:spLocks noChangeShapeType="1"/>
          </p:cNvSpPr>
          <p:nvPr/>
        </p:nvSpPr>
        <p:spPr bwMode="auto">
          <a:xfrm>
            <a:off x="1752600" y="1676400"/>
            <a:ext cx="0" cy="449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06" name="Line 5"/>
          <p:cNvSpPr>
            <a:spLocks noChangeShapeType="1"/>
          </p:cNvSpPr>
          <p:nvPr/>
        </p:nvSpPr>
        <p:spPr bwMode="auto">
          <a:xfrm>
            <a:off x="1749425" y="6152868"/>
            <a:ext cx="434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846" name="Arc 6"/>
          <p:cNvSpPr>
            <a:spLocks/>
          </p:cNvSpPr>
          <p:nvPr/>
        </p:nvSpPr>
        <p:spPr bwMode="auto">
          <a:xfrm flipH="1" flipV="1">
            <a:off x="2438400" y="2819400"/>
            <a:ext cx="2514600" cy="2362200"/>
          </a:xfrm>
          <a:custGeom>
            <a:avLst/>
            <a:gdLst>
              <a:gd name="T0" fmla="*/ 0 w 21600"/>
              <a:gd name="T1" fmla="*/ 0 h 21600"/>
              <a:gd name="T2" fmla="*/ 2438400 w 21600"/>
              <a:gd name="T3" fmla="*/ 2362200 h 21600"/>
              <a:gd name="T4" fmla="*/ 0 w 21600"/>
              <a:gd name="T5" fmla="*/ 236220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190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endParaRPr lang="en-US"/>
          </a:p>
        </p:txBody>
      </p:sp>
      <p:sp>
        <p:nvSpPr>
          <p:cNvPr id="25608" name="Arc 7"/>
          <p:cNvSpPr>
            <a:spLocks/>
          </p:cNvSpPr>
          <p:nvPr/>
        </p:nvSpPr>
        <p:spPr bwMode="auto">
          <a:xfrm flipH="1" flipV="1">
            <a:off x="2630488" y="2422525"/>
            <a:ext cx="2438400" cy="2362200"/>
          </a:xfrm>
          <a:custGeom>
            <a:avLst/>
            <a:gdLst>
              <a:gd name="T0" fmla="*/ 0 w 21600"/>
              <a:gd name="T1" fmla="*/ 0 h 21600"/>
              <a:gd name="T2" fmla="*/ 2438400 w 21600"/>
              <a:gd name="T3" fmla="*/ 2362200 h 21600"/>
              <a:gd name="T4" fmla="*/ 0 w 21600"/>
              <a:gd name="T5" fmla="*/ 236220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190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endParaRPr lang="en-US"/>
          </a:p>
        </p:txBody>
      </p:sp>
      <p:sp>
        <p:nvSpPr>
          <p:cNvPr id="25609" name="Line 8"/>
          <p:cNvSpPr>
            <a:spLocks noChangeShapeType="1"/>
          </p:cNvSpPr>
          <p:nvPr/>
        </p:nvSpPr>
        <p:spPr bwMode="auto">
          <a:xfrm flipV="1">
            <a:off x="3048000" y="3794125"/>
            <a:ext cx="0" cy="2373313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10" name="Line 9"/>
          <p:cNvSpPr>
            <a:spLocks noChangeShapeType="1"/>
          </p:cNvSpPr>
          <p:nvPr/>
        </p:nvSpPr>
        <p:spPr bwMode="auto">
          <a:xfrm flipH="1">
            <a:off x="1752600" y="3794125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11" name="Text Box 10"/>
          <p:cNvSpPr txBox="1">
            <a:spLocks noChangeArrowheads="1"/>
          </p:cNvSpPr>
          <p:nvPr/>
        </p:nvSpPr>
        <p:spPr bwMode="auto">
          <a:xfrm>
            <a:off x="1398793" y="3619500"/>
            <a:ext cx="3529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9pPr>
          </a:lstStyle>
          <a:p>
            <a:pPr eaLnBrk="1" hangingPunct="1"/>
            <a:r>
              <a:rPr lang="en-US" altLang="en-US" i="1" dirty="0" smtClean="0">
                <a:latin typeface="Cambria Math" charset="0"/>
                <a:ea typeface="Cambria Math" charset="0"/>
                <a:cs typeface="Cambria Math" charset="0"/>
              </a:rPr>
              <a:t>Y</a:t>
            </a:r>
            <a:r>
              <a:rPr lang="en-US" altLang="en-US" i="1" baseline="-25000" dirty="0" smtClean="0">
                <a:latin typeface="Cambria Math" charset="0"/>
                <a:ea typeface="Cambria Math" charset="0"/>
                <a:cs typeface="Cambria Math" charset="0"/>
              </a:rPr>
              <a:t>1</a:t>
            </a:r>
            <a:endParaRPr lang="en-US" altLang="en-US" i="1" dirty="0">
              <a:latin typeface="Cambria Math" charset="0"/>
              <a:ea typeface="Cambria Math" charset="0"/>
              <a:cs typeface="Cambria Math" charset="0"/>
            </a:endParaRPr>
          </a:p>
        </p:txBody>
      </p:sp>
      <p:sp>
        <p:nvSpPr>
          <p:cNvPr id="25612" name="Text Box 11"/>
          <p:cNvSpPr txBox="1">
            <a:spLocks noChangeArrowheads="1"/>
          </p:cNvSpPr>
          <p:nvPr/>
        </p:nvSpPr>
        <p:spPr bwMode="auto">
          <a:xfrm>
            <a:off x="5817475" y="4399718"/>
            <a:ext cx="287062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FFFF53"/>
                </a:solidFill>
                <a:latin typeface="+mn-lt"/>
              </a:rPr>
              <a:t>Pre-regulation Security Level 1,</a:t>
            </a:r>
          </a:p>
          <a:p>
            <a:pPr eaLnBrk="1" hangingPunct="1"/>
            <a:r>
              <a:rPr lang="en-US" altLang="en-US" dirty="0" smtClean="0">
                <a:solidFill>
                  <a:srgbClr val="FFFF53"/>
                </a:solidFill>
                <a:latin typeface="+mn-lt"/>
              </a:rPr>
              <a:t>Security Budget: B</a:t>
            </a:r>
            <a:r>
              <a:rPr lang="en-US" altLang="en-US" baseline="-25000" dirty="0" smtClean="0">
                <a:solidFill>
                  <a:srgbClr val="FFFF53"/>
                </a:solidFill>
                <a:latin typeface="+mn-lt"/>
              </a:rPr>
              <a:t>1</a:t>
            </a:r>
            <a:r>
              <a:rPr lang="en-US" altLang="en-US" dirty="0">
                <a:solidFill>
                  <a:srgbClr val="FFFF53"/>
                </a:solidFill>
                <a:latin typeface="+mn-lt"/>
              </a:rPr>
              <a:t>= P</a:t>
            </a:r>
            <a:r>
              <a:rPr lang="en-US" altLang="en-US" baseline="-25000" dirty="0">
                <a:solidFill>
                  <a:srgbClr val="FFFF53"/>
                </a:solidFill>
                <a:latin typeface="+mn-lt"/>
              </a:rPr>
              <a:t>X</a:t>
            </a:r>
            <a:r>
              <a:rPr lang="en-US" altLang="en-US" dirty="0">
                <a:solidFill>
                  <a:srgbClr val="FFFF53"/>
                </a:solidFill>
                <a:latin typeface="+mn-lt"/>
              </a:rPr>
              <a:t>X</a:t>
            </a:r>
            <a:r>
              <a:rPr lang="en-US" altLang="en-US" baseline="-25000" dirty="0">
                <a:solidFill>
                  <a:srgbClr val="FFFF53"/>
                </a:solidFill>
                <a:latin typeface="+mn-lt"/>
              </a:rPr>
              <a:t>1</a:t>
            </a:r>
            <a:r>
              <a:rPr lang="en-US" altLang="en-US" dirty="0">
                <a:solidFill>
                  <a:srgbClr val="FFFF53"/>
                </a:solidFill>
                <a:latin typeface="+mn-lt"/>
              </a:rPr>
              <a:t> +P</a:t>
            </a:r>
            <a:r>
              <a:rPr lang="en-US" altLang="en-US" baseline="-25000" dirty="0">
                <a:solidFill>
                  <a:srgbClr val="FFFF53"/>
                </a:solidFill>
                <a:latin typeface="+mn-lt"/>
              </a:rPr>
              <a:t>Y</a:t>
            </a:r>
            <a:r>
              <a:rPr lang="en-US" altLang="en-US" dirty="0">
                <a:solidFill>
                  <a:srgbClr val="FFFF53"/>
                </a:solidFill>
                <a:latin typeface="+mn-lt"/>
              </a:rPr>
              <a:t>Y</a:t>
            </a:r>
            <a:r>
              <a:rPr lang="en-US" altLang="en-US" baseline="-25000" dirty="0">
                <a:solidFill>
                  <a:srgbClr val="FFFF53"/>
                </a:solidFill>
                <a:latin typeface="+mn-lt"/>
              </a:rPr>
              <a:t>1</a:t>
            </a:r>
          </a:p>
        </p:txBody>
      </p:sp>
      <p:sp>
        <p:nvSpPr>
          <p:cNvPr id="25613" name="Line 12"/>
          <p:cNvSpPr>
            <a:spLocks noChangeShapeType="1"/>
          </p:cNvSpPr>
          <p:nvPr/>
        </p:nvSpPr>
        <p:spPr bwMode="auto">
          <a:xfrm>
            <a:off x="1752600" y="1828800"/>
            <a:ext cx="2895600" cy="4343400"/>
          </a:xfrm>
          <a:prstGeom prst="line">
            <a:avLst/>
          </a:prstGeom>
          <a:noFill/>
          <a:ln w="38100">
            <a:solidFill>
              <a:srgbClr val="FFFF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14" name="Line 13"/>
          <p:cNvSpPr>
            <a:spLocks noChangeShapeType="1"/>
          </p:cNvSpPr>
          <p:nvPr/>
        </p:nvSpPr>
        <p:spPr bwMode="auto">
          <a:xfrm flipV="1">
            <a:off x="3810000" y="3810000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854" name="Line 14"/>
          <p:cNvSpPr>
            <a:spLocks noChangeShapeType="1"/>
          </p:cNvSpPr>
          <p:nvPr/>
        </p:nvSpPr>
        <p:spPr bwMode="auto">
          <a:xfrm>
            <a:off x="1749425" y="4923321"/>
            <a:ext cx="2060575" cy="31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855" name="Text Box 15"/>
          <p:cNvSpPr txBox="1">
            <a:spLocks noChangeArrowheads="1"/>
          </p:cNvSpPr>
          <p:nvPr/>
        </p:nvSpPr>
        <p:spPr bwMode="auto">
          <a:xfrm>
            <a:off x="1391476" y="4800600"/>
            <a:ext cx="36099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9pPr>
          </a:lstStyle>
          <a:p>
            <a:pPr eaLnBrk="1" hangingPunct="1"/>
            <a:r>
              <a:rPr lang="en-US" altLang="en-US" i="1" dirty="0" smtClean="0">
                <a:latin typeface="Cambria Math" charset="0"/>
                <a:ea typeface="Cambria Math" charset="0"/>
                <a:cs typeface="Cambria Math" charset="0"/>
              </a:rPr>
              <a:t>Y</a:t>
            </a:r>
            <a:r>
              <a:rPr lang="en-US" altLang="en-US" i="1" baseline="-25000" dirty="0" smtClean="0">
                <a:latin typeface="Cambria Math" charset="0"/>
                <a:ea typeface="Cambria Math" charset="0"/>
                <a:cs typeface="Cambria Math" charset="0"/>
              </a:rPr>
              <a:t>R</a:t>
            </a:r>
            <a:endParaRPr lang="en-US" altLang="en-US" i="1" baseline="-25000" dirty="0">
              <a:latin typeface="Cambria Math" charset="0"/>
              <a:ea typeface="Cambria Math" charset="0"/>
              <a:cs typeface="Cambria Math" charset="0"/>
            </a:endParaRPr>
          </a:p>
          <a:p>
            <a:pPr eaLnBrk="1" hangingPunct="1"/>
            <a:endParaRPr lang="en-US" altLang="en-US" i="1" dirty="0">
              <a:latin typeface="Cambria Math" charset="0"/>
              <a:ea typeface="Cambria Math" charset="0"/>
              <a:cs typeface="Cambria Math" charset="0"/>
            </a:endParaRPr>
          </a:p>
        </p:txBody>
      </p:sp>
      <p:sp>
        <p:nvSpPr>
          <p:cNvPr id="163856" name="Text Box 16"/>
          <p:cNvSpPr txBox="1">
            <a:spLocks noChangeArrowheads="1"/>
          </p:cNvSpPr>
          <p:nvPr/>
        </p:nvSpPr>
        <p:spPr bwMode="auto">
          <a:xfrm>
            <a:off x="5817474" y="4968617"/>
            <a:ext cx="2870628" cy="913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FFFF53"/>
                </a:solidFill>
                <a:latin typeface="+mn-lt"/>
              </a:rPr>
              <a:t>Post-regulation Security Level R,</a:t>
            </a:r>
          </a:p>
          <a:p>
            <a:pPr eaLnBrk="1" hangingPunct="1"/>
            <a:r>
              <a:rPr lang="en-US" altLang="en-US" dirty="0" smtClean="0">
                <a:solidFill>
                  <a:srgbClr val="FFFF53"/>
                </a:solidFill>
                <a:latin typeface="+mn-lt"/>
              </a:rPr>
              <a:t>Security Budget: B</a:t>
            </a:r>
            <a:r>
              <a:rPr lang="en-US" altLang="en-US" baseline="-25000" dirty="0" smtClean="0">
                <a:solidFill>
                  <a:srgbClr val="FFFF53"/>
                </a:solidFill>
                <a:latin typeface="+mn-lt"/>
              </a:rPr>
              <a:t>R</a:t>
            </a:r>
            <a:r>
              <a:rPr lang="en-US" altLang="en-US" dirty="0">
                <a:solidFill>
                  <a:srgbClr val="FFFF53"/>
                </a:solidFill>
                <a:latin typeface="+mn-lt"/>
              </a:rPr>
              <a:t>= P</a:t>
            </a:r>
            <a:r>
              <a:rPr lang="en-US" altLang="en-US" baseline="-25000" dirty="0">
                <a:solidFill>
                  <a:srgbClr val="FFFF53"/>
                </a:solidFill>
                <a:latin typeface="+mn-lt"/>
              </a:rPr>
              <a:t>X</a:t>
            </a:r>
            <a:r>
              <a:rPr lang="en-US" altLang="en-US" dirty="0">
                <a:solidFill>
                  <a:srgbClr val="FFFF53"/>
                </a:solidFill>
                <a:latin typeface="+mn-lt"/>
              </a:rPr>
              <a:t>X</a:t>
            </a:r>
            <a:r>
              <a:rPr lang="en-US" altLang="en-US" baseline="-25000" dirty="0">
                <a:solidFill>
                  <a:srgbClr val="FFFF53"/>
                </a:solidFill>
                <a:latin typeface="+mn-lt"/>
              </a:rPr>
              <a:t>R</a:t>
            </a:r>
            <a:r>
              <a:rPr lang="en-US" altLang="en-US" dirty="0">
                <a:solidFill>
                  <a:srgbClr val="FFFF53"/>
                </a:solidFill>
                <a:latin typeface="+mn-lt"/>
              </a:rPr>
              <a:t> +P</a:t>
            </a:r>
            <a:r>
              <a:rPr lang="en-US" altLang="en-US" baseline="-25000" dirty="0">
                <a:solidFill>
                  <a:srgbClr val="FFFF53"/>
                </a:solidFill>
                <a:latin typeface="+mn-lt"/>
              </a:rPr>
              <a:t>Y</a:t>
            </a:r>
            <a:r>
              <a:rPr lang="en-US" altLang="en-US" dirty="0">
                <a:solidFill>
                  <a:srgbClr val="FFFF53"/>
                </a:solidFill>
                <a:latin typeface="+mn-lt"/>
              </a:rPr>
              <a:t>Y</a:t>
            </a:r>
            <a:r>
              <a:rPr lang="en-US" altLang="en-US" baseline="-25000" dirty="0">
                <a:solidFill>
                  <a:srgbClr val="FFFF53"/>
                </a:solidFill>
                <a:latin typeface="+mn-lt"/>
              </a:rPr>
              <a:t>R</a:t>
            </a:r>
          </a:p>
          <a:p>
            <a:pPr eaLnBrk="1" hangingPunct="1"/>
            <a:endParaRPr lang="en-US" altLang="en-US" baseline="-25000" dirty="0">
              <a:solidFill>
                <a:srgbClr val="FFFF53"/>
              </a:solidFill>
              <a:latin typeface="+mn-lt"/>
            </a:endParaRPr>
          </a:p>
          <a:p>
            <a:pPr algn="ctr" eaLnBrk="1" hangingPunct="1"/>
            <a:r>
              <a:rPr lang="en-US" altLang="en-US" sz="1600" dirty="0" smtClean="0">
                <a:solidFill>
                  <a:srgbClr val="FFFF53"/>
                </a:solidFill>
                <a:latin typeface="+mn-lt"/>
              </a:rPr>
              <a:t>B</a:t>
            </a:r>
            <a:r>
              <a:rPr lang="en-US" altLang="en-US" sz="1600" baseline="-25000" dirty="0" smtClean="0">
                <a:solidFill>
                  <a:srgbClr val="FFFF53"/>
                </a:solidFill>
                <a:latin typeface="+mn-lt"/>
              </a:rPr>
              <a:t>R</a:t>
            </a:r>
            <a:r>
              <a:rPr lang="en-US" altLang="en-US" sz="1600" dirty="0">
                <a:solidFill>
                  <a:srgbClr val="FFFF53"/>
                </a:solidFill>
                <a:latin typeface="+mn-lt"/>
              </a:rPr>
              <a:t>= </a:t>
            </a:r>
            <a:r>
              <a:rPr lang="en-US" altLang="en-US" sz="1600" dirty="0" smtClean="0">
                <a:solidFill>
                  <a:srgbClr val="FFFF53"/>
                </a:solidFill>
                <a:latin typeface="+mn-lt"/>
              </a:rPr>
              <a:t>B</a:t>
            </a:r>
            <a:r>
              <a:rPr lang="en-US" altLang="en-US" sz="1600" baseline="-25000" dirty="0" smtClean="0">
                <a:solidFill>
                  <a:srgbClr val="FFFF53"/>
                </a:solidFill>
                <a:latin typeface="+mn-lt"/>
              </a:rPr>
              <a:t>1</a:t>
            </a:r>
            <a:endParaRPr lang="en-US" altLang="en-US" sz="1600" baseline="-25000" dirty="0">
              <a:solidFill>
                <a:srgbClr val="FFFF53"/>
              </a:solidFill>
              <a:latin typeface="+mn-lt"/>
            </a:endParaRPr>
          </a:p>
        </p:txBody>
      </p:sp>
      <p:sp>
        <p:nvSpPr>
          <p:cNvPr id="163857" name="Text Box 17"/>
          <p:cNvSpPr txBox="1">
            <a:spLocks noChangeArrowheads="1"/>
          </p:cNvSpPr>
          <p:nvPr/>
        </p:nvSpPr>
        <p:spPr bwMode="auto">
          <a:xfrm>
            <a:off x="3135794" y="1459468"/>
            <a:ext cx="5038627" cy="954107"/>
          </a:xfrm>
          <a:prstGeom prst="rect">
            <a:avLst/>
          </a:prstGeom>
          <a:solidFill>
            <a:srgbClr val="05053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189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68275" indent="-168275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9pPr>
          </a:lstStyle>
          <a:p>
            <a:pPr marL="0" indent="0" eaLnBrk="1" hangingPunct="1">
              <a:buClr>
                <a:schemeClr val="hlink"/>
              </a:buClr>
            </a:pPr>
            <a:r>
              <a:rPr lang="en-US" altLang="en-US" dirty="0">
                <a:latin typeface="+mn-lt"/>
              </a:rPr>
              <a:t>Regulation forcing security activity X</a:t>
            </a:r>
            <a:r>
              <a:rPr lang="en-US" altLang="en-US" baseline="-25000" dirty="0">
                <a:latin typeface="+mn-lt"/>
              </a:rPr>
              <a:t>1</a:t>
            </a:r>
            <a:r>
              <a:rPr lang="en-US" altLang="en-US" dirty="0">
                <a:latin typeface="+mn-lt"/>
              </a:rPr>
              <a:t> to increase to </a:t>
            </a:r>
            <a:r>
              <a:rPr lang="en-US" altLang="en-US" dirty="0" smtClean="0">
                <a:latin typeface="+mn-lt"/>
              </a:rPr>
              <a:t>X</a:t>
            </a:r>
            <a:r>
              <a:rPr lang="en-US" altLang="en-US" baseline="-25000" dirty="0" smtClean="0">
                <a:latin typeface="+mn-lt"/>
              </a:rPr>
              <a:t>R,</a:t>
            </a:r>
            <a:r>
              <a:rPr lang="en-US" altLang="en-US" dirty="0" smtClean="0">
                <a:latin typeface="+mn-lt"/>
              </a:rPr>
              <a:t> </a:t>
            </a:r>
            <a:endParaRPr lang="en-US" altLang="en-US" dirty="0">
              <a:latin typeface="+mn-lt"/>
            </a:endParaRPr>
          </a:p>
          <a:p>
            <a:pPr marL="0" indent="0" eaLnBrk="1" hangingPunct="1">
              <a:buClr>
                <a:schemeClr val="hlink"/>
              </a:buClr>
            </a:pPr>
            <a:r>
              <a:rPr lang="en-US" altLang="en-US" dirty="0" smtClean="0">
                <a:latin typeface="+mn-lt"/>
              </a:rPr>
              <a:t>results </a:t>
            </a:r>
            <a:r>
              <a:rPr lang="en-US" altLang="en-US" dirty="0">
                <a:latin typeface="+mn-lt"/>
              </a:rPr>
              <a:t>in a decrease in the level of security, </a:t>
            </a:r>
            <a:r>
              <a:rPr lang="en-US" altLang="en-US" dirty="0" smtClean="0">
                <a:latin typeface="+mn-lt"/>
              </a:rPr>
              <a:t>if total level of</a:t>
            </a:r>
          </a:p>
          <a:p>
            <a:pPr marL="0" indent="0" eaLnBrk="1" hangingPunct="1">
              <a:buClr>
                <a:schemeClr val="hlink"/>
              </a:buClr>
            </a:pPr>
            <a:r>
              <a:rPr lang="en-US" altLang="en-US" dirty="0" smtClean="0">
                <a:latin typeface="+mn-lt"/>
              </a:rPr>
              <a:t>spending (i.e., security budget, </a:t>
            </a:r>
            <a:r>
              <a:rPr lang="en-US" altLang="en-US" dirty="0" smtClean="0"/>
              <a:t>B</a:t>
            </a:r>
            <a:r>
              <a:rPr lang="en-US" altLang="en-US" baseline="-25000" dirty="0" smtClean="0"/>
              <a:t>1</a:t>
            </a:r>
            <a:r>
              <a:rPr lang="en-US" altLang="en-US" baseline="-25000" dirty="0"/>
              <a:t> </a:t>
            </a:r>
            <a:r>
              <a:rPr lang="en-US" altLang="en-US" dirty="0" smtClean="0">
                <a:latin typeface="+mn-lt"/>
              </a:rPr>
              <a:t>) remains fixed and the firm was utilizing the optimal mix of inputs prior to the regulation</a:t>
            </a:r>
            <a:endParaRPr lang="en-US" altLang="en-US" dirty="0">
              <a:latin typeface="+mn-lt"/>
            </a:endParaRPr>
          </a:p>
        </p:txBody>
      </p:sp>
      <p:sp>
        <p:nvSpPr>
          <p:cNvPr id="163858" name="Rectangle 18"/>
          <p:cNvSpPr>
            <a:spLocks noGrp="1" noRot="1" noChangeArrowheads="1"/>
          </p:cNvSpPr>
          <p:nvPr>
            <p:ph type="title"/>
          </p:nvPr>
        </p:nvSpPr>
        <p:spPr>
          <a:xfrm>
            <a:off x="1752600" y="0"/>
            <a:ext cx="7391400" cy="763325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zh-TW" dirty="0" smtClean="0">
                <a:solidFill>
                  <a:srgbClr val="FFFF00"/>
                </a:solidFill>
                <a:latin typeface="Arial" charset="0"/>
                <a:ea typeface="+mj-ea"/>
              </a:rPr>
              <a:t>    Government Regulations/Incentives Could 	   Result in Less Cybersecurity</a:t>
            </a:r>
            <a:endParaRPr lang="en-US" dirty="0" smtClean="0">
              <a:solidFill>
                <a:srgbClr val="FFFF00"/>
              </a:solidFill>
              <a:latin typeface="Arial" charset="0"/>
              <a:ea typeface="+mj-ea"/>
            </a:endParaRPr>
          </a:p>
        </p:txBody>
      </p:sp>
      <p:sp>
        <p:nvSpPr>
          <p:cNvPr id="25621" name="Text Box 20"/>
          <p:cNvSpPr txBox="1">
            <a:spLocks noChangeArrowheads="1"/>
          </p:cNvSpPr>
          <p:nvPr/>
        </p:nvSpPr>
        <p:spPr bwMode="auto">
          <a:xfrm rot="-5400000">
            <a:off x="-419100" y="4000500"/>
            <a:ext cx="3124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FFFF99"/>
                </a:solidFill>
              </a:rPr>
              <a:t>Level of Security Activity Y</a:t>
            </a:r>
          </a:p>
        </p:txBody>
      </p:sp>
      <p:sp>
        <p:nvSpPr>
          <p:cNvPr id="25622" name="Text Box 21"/>
          <p:cNvSpPr txBox="1">
            <a:spLocks noChangeArrowheads="1"/>
          </p:cNvSpPr>
          <p:nvPr/>
        </p:nvSpPr>
        <p:spPr bwMode="auto">
          <a:xfrm>
            <a:off x="4756702" y="6181162"/>
            <a:ext cx="2819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b="1" dirty="0">
                <a:solidFill>
                  <a:srgbClr val="FFFF99"/>
                </a:solidFill>
              </a:rPr>
              <a:t>Level of Security Activity X</a:t>
            </a:r>
          </a:p>
        </p:txBody>
      </p:sp>
      <p:sp>
        <p:nvSpPr>
          <p:cNvPr id="25623" name="AutoShape 22"/>
          <p:cNvSpPr>
            <a:spLocks/>
          </p:cNvSpPr>
          <p:nvPr/>
        </p:nvSpPr>
        <p:spPr bwMode="auto">
          <a:xfrm>
            <a:off x="6705600" y="3124200"/>
            <a:ext cx="2057400" cy="990600"/>
          </a:xfrm>
          <a:prstGeom prst="borderCallout2">
            <a:avLst>
              <a:gd name="adj1" fmla="val 11537"/>
              <a:gd name="adj2" fmla="val -3704"/>
              <a:gd name="adj3" fmla="val 11537"/>
              <a:gd name="adj4" fmla="val -99306"/>
              <a:gd name="adj5" fmla="val -60898"/>
              <a:gd name="adj6" fmla="val -198532"/>
            </a:avLst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9pPr>
          </a:lstStyle>
          <a:p>
            <a:pPr algn="ctr" eaLnBrk="1" hangingPunct="1"/>
            <a:endParaRPr lang="en-US" altLang="en-US"/>
          </a:p>
        </p:txBody>
      </p:sp>
      <p:sp>
        <p:nvSpPr>
          <p:cNvPr id="25624" name="Text Box 23"/>
          <p:cNvSpPr txBox="1">
            <a:spLocks noChangeArrowheads="1"/>
          </p:cNvSpPr>
          <p:nvPr/>
        </p:nvSpPr>
        <p:spPr bwMode="auto">
          <a:xfrm>
            <a:off x="6705600" y="3276600"/>
            <a:ext cx="2057400" cy="72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9pPr>
          </a:lstStyle>
          <a:p>
            <a:pPr algn="ctr" eaLnBrk="1" hangingPunct="1">
              <a:lnSpc>
                <a:spcPct val="65000"/>
              </a:lnSpc>
              <a:spcBef>
                <a:spcPct val="5000"/>
              </a:spcBef>
            </a:pPr>
            <a:r>
              <a:rPr lang="en-US" altLang="en-US" sz="1600" dirty="0">
                <a:latin typeface="Times New Roman" pitchFamily="18" charset="0"/>
              </a:rPr>
              <a:t>ISOSEC—the same quantity of security is achieved while changing inputs </a:t>
            </a:r>
          </a:p>
        </p:txBody>
      </p:sp>
      <p:sp>
        <p:nvSpPr>
          <p:cNvPr id="25625" name="AutoShape 24"/>
          <p:cNvSpPr>
            <a:spLocks noChangeArrowheads="1"/>
          </p:cNvSpPr>
          <p:nvPr/>
        </p:nvSpPr>
        <p:spPr bwMode="auto">
          <a:xfrm>
            <a:off x="3124200" y="5638800"/>
            <a:ext cx="609600" cy="485775"/>
          </a:xfrm>
          <a:prstGeom prst="rightArrow">
            <a:avLst>
              <a:gd name="adj1" fmla="val 50000"/>
              <a:gd name="adj2" fmla="val 3137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PMingLiU" pitchFamily="18" charset="-12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28" name="Picture 27" descr="UMD_primary_mark_vertica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3252"/>
            <a:ext cx="1683026" cy="77980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013341" y="558179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Times New Roman" charset="0"/>
                <a:ea typeface="Calibri" charset="0"/>
              </a:rPr>
              <a:t>B</a:t>
            </a:r>
            <a:r>
              <a:rPr lang="en-US" b="1" baseline="-25000" dirty="0" smtClean="0">
                <a:solidFill>
                  <a:srgbClr val="FFFF00"/>
                </a:solidFill>
                <a:latin typeface="Times New Roman" charset="0"/>
                <a:ea typeface="Calibri" charset="0"/>
              </a:rPr>
              <a:t>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56701" y="4538971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i="1" dirty="0">
                <a:solidFill>
                  <a:srgbClr val="FFFF00"/>
                </a:solidFill>
                <a:latin typeface="Times New Roman" charset="0"/>
                <a:ea typeface="PMingLiU" charset="-120"/>
              </a:rPr>
              <a:t>ISOSEC</a:t>
            </a:r>
            <a:r>
              <a:rPr lang="en-US" sz="1200" b="1" i="1" baseline="-25000" dirty="0">
                <a:solidFill>
                  <a:srgbClr val="FFFF00"/>
                </a:solidFill>
                <a:latin typeface="Times New Roman" charset="0"/>
                <a:ea typeface="PMingLiU" charset="-120"/>
              </a:rPr>
              <a:t>1</a:t>
            </a:r>
            <a:endParaRPr lang="en-US" sz="1200" dirty="0">
              <a:solidFill>
                <a:srgbClr val="FFFF00"/>
              </a:solidFill>
              <a:latin typeface="Times New Roman" charset="0"/>
              <a:ea typeface="Times New Roman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35861" y="4968617"/>
            <a:ext cx="79861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>
                <a:solidFill>
                  <a:srgbClr val="FFFF00"/>
                </a:solidFill>
                <a:latin typeface="Times New Roman" charset="0"/>
                <a:ea typeface="PMingLiU" charset="-120"/>
              </a:rPr>
              <a:t>ISOSEC</a:t>
            </a:r>
            <a:r>
              <a:rPr lang="en-US" sz="1200" b="1" i="1" baseline="-25000" dirty="0">
                <a:solidFill>
                  <a:srgbClr val="FFFF00"/>
                </a:solidFill>
                <a:latin typeface="Times New Roman" charset="0"/>
                <a:ea typeface="PMingLiU" charset="-120"/>
              </a:rPr>
              <a:t>R</a:t>
            </a:r>
            <a:endParaRPr lang="en-US" sz="1200" dirty="0">
              <a:solidFill>
                <a:srgbClr val="FFFF00"/>
              </a:solidFill>
              <a:latin typeface="Times New Roman" charset="0"/>
              <a:ea typeface="Times New Roman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44986203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638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638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63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63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63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63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  <p:bldP spid="163846" grpId="0" animBg="1"/>
      <p:bldP spid="25614" grpId="0" animBg="1"/>
      <p:bldP spid="163854" grpId="0" animBg="1"/>
      <p:bldP spid="163855" grpId="0"/>
      <p:bldP spid="163856" grpId="0"/>
      <p:bldP spid="256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solidFill>
                  <a:srgbClr val="FFFF00"/>
                </a:solidFill>
                <a:latin typeface="Arial" charset="0"/>
              </a:rPr>
              <a:t> Government Regulations/Incentives Could                    	   Result in </a:t>
            </a:r>
            <a:r>
              <a:rPr lang="en-US" altLang="zh-TW" dirty="0" smtClean="0">
                <a:solidFill>
                  <a:srgbClr val="FFFF00"/>
                </a:solidFill>
                <a:latin typeface="Arial" charset="0"/>
              </a:rPr>
              <a:t>More </a:t>
            </a:r>
            <a:r>
              <a:rPr lang="en-US" altLang="zh-TW" dirty="0">
                <a:solidFill>
                  <a:srgbClr val="FFFF00"/>
                </a:solidFill>
                <a:latin typeface="Arial" charset="0"/>
              </a:rPr>
              <a:t>Cybersecurity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7C62CC-CBDA-4340-A265-4304437E5E0E}" type="slidenum">
              <a:rPr lang="en-US" smtClean="0">
                <a:solidFill>
                  <a:srgbClr val="000099"/>
                </a:solidFill>
              </a:rPr>
              <a:pPr/>
              <a:t>5</a:t>
            </a:fld>
            <a:endParaRPr lang="en-US" dirty="0">
              <a:solidFill>
                <a:srgbClr val="000099"/>
              </a:solidFill>
            </a:endParaRP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1154665" y="907880"/>
            <a:ext cx="7989342" cy="5415188"/>
            <a:chOff x="3726" y="11046"/>
            <a:chExt cx="80296" cy="60218"/>
          </a:xfrm>
        </p:grpSpPr>
        <p:grpSp>
          <p:nvGrpSpPr>
            <p:cNvPr id="10" name="Group 9"/>
            <p:cNvGrpSpPr>
              <a:grpSpLocks/>
            </p:cNvGrpSpPr>
            <p:nvPr/>
          </p:nvGrpSpPr>
          <p:grpSpPr bwMode="auto">
            <a:xfrm>
              <a:off x="3726" y="11046"/>
              <a:ext cx="80296" cy="60218"/>
              <a:chOff x="3726" y="-4956"/>
              <a:chExt cx="80296" cy="60218"/>
            </a:xfrm>
          </p:grpSpPr>
          <mc:AlternateContent xmlns:mc="http://schemas.openxmlformats.org/markup-compatibility/2006">
            <mc:Choice xmlns:a14="http://schemas.microsoft.com/office/drawing/2010/main" xmlns="" Requires="a14">
              <p:sp>
                <p:nvSpPr>
                  <p:cNvPr id="12" name="Text Box 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976" y="50539"/>
                    <a:ext cx="3707" cy="3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marL="0" marR="0" fontAlgn="base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kern="1200" smtClean="0">
                                  <a:solidFill>
                                    <a:srgbClr val="FFFF00"/>
                                  </a:solidFill>
                                  <a:effectLst/>
                                  <a:latin typeface="Cambria Math"/>
                                  <a:ea typeface="PMingLiU" charset="-120"/>
                                </a:rPr>
                              </m:ctrlPr>
                            </m:sSubPr>
                            <m:e>
                              <m:r>
                                <a:rPr lang="en-US" sz="1400" i="1" kern="1200">
                                  <a:solidFill>
                                    <a:srgbClr val="FFFF00"/>
                                  </a:solidFill>
                                  <a:effectLst/>
                                  <a:latin typeface="Cambria Math" charset="0"/>
                                  <a:ea typeface="PMingLiU" charset="-12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400" i="1" kern="1200">
                                  <a:solidFill>
                                    <a:srgbClr val="FFFF00"/>
                                  </a:solidFill>
                                  <a:effectLst/>
                                  <a:latin typeface="Cambria Math" charset="0"/>
                                  <a:ea typeface="PMingLiU" charset="-12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1200" dirty="0">
                      <a:solidFill>
                        <a:srgbClr val="FFFF00"/>
                      </a:solidFill>
                      <a:effectLst/>
                      <a:latin typeface="Times New Roman" charset="0"/>
                      <a:ea typeface="Times New Roman" charset="0"/>
                    </a:endParaRPr>
                  </a:p>
                </p:txBody>
              </p:sp>
            </mc:Choice>
            <mc:Fallback>
              <p:sp>
                <p:nvSpPr>
                  <p:cNvPr id="12" name="Text Box 2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9976" y="50539"/>
                    <a:ext cx="3707" cy="3333"/>
                  </a:xfrm>
                  <a:prstGeom prst="rect">
                    <a:avLst/>
                  </a:prstGeom>
                  <a:blipFill rotWithShape="0">
                    <a:blip r:embed="rId2" cstate="print"/>
                    <a:stretch>
                      <a:fillRect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:lc="http://schemas.openxmlformats.org/drawingml/2006/lockedCanvas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o="http://schemas.microsoft.com/office/mac/office/2008/main" xmlns:wpc="http://schemas.microsoft.com/office/word/2010/wordprocessingCanvas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lc="http://schemas.openxmlformats.org/drawingml/2006/lockedCanvas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o="http://schemas.microsoft.com/office/mac/office/2008/main" xmlns:wpc="http://schemas.microsoft.com/office/word/2010/wordprocessingCanvas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3" name="Line 4"/>
              <p:cNvCxnSpPr/>
              <p:nvPr/>
            </p:nvCxnSpPr>
            <p:spPr bwMode="auto">
              <a:xfrm>
                <a:off x="7410" y="5461"/>
                <a:ext cx="0" cy="4495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14" name="Line 5"/>
              <p:cNvCxnSpPr/>
              <p:nvPr/>
            </p:nvCxnSpPr>
            <p:spPr bwMode="auto">
              <a:xfrm>
                <a:off x="7410" y="50546"/>
                <a:ext cx="4343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sp>
            <p:nvSpPr>
              <p:cNvPr id="15" name="Arc 6"/>
              <p:cNvSpPr>
                <a:spLocks/>
              </p:cNvSpPr>
              <p:nvPr/>
            </p:nvSpPr>
            <p:spPr bwMode="auto">
              <a:xfrm flipH="1" flipV="1">
                <a:off x="11834" y="8240"/>
                <a:ext cx="27682" cy="30581"/>
              </a:xfrm>
              <a:custGeom>
                <a:avLst/>
                <a:gdLst>
                  <a:gd name="T0" fmla="*/ 0 w 21600"/>
                  <a:gd name="T1" fmla="*/ 0 h 21600"/>
                  <a:gd name="T2" fmla="*/ 2147483647 w 21600"/>
                  <a:gd name="T3" fmla="*/ 2147483647 h 21600"/>
                  <a:gd name="T4" fmla="*/ 0 w 21600"/>
                  <a:gd name="T5" fmla="*/ 2147483647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none" lIns="91440" tIns="45720" rIns="91440" bIns="45720" anchor="ctr" anchorCtr="0" upright="1">
                <a:noAutofit/>
              </a:bodyPr>
              <a:lstStyle/>
              <a:p>
                <a:endParaRPr lang="en-US">
                  <a:solidFill>
                    <a:srgbClr val="FFFF00"/>
                  </a:solidFill>
                </a:endParaRPr>
              </a:p>
            </p:txBody>
          </p:sp>
          <p:sp>
            <p:nvSpPr>
              <p:cNvPr id="16" name="Arc 7"/>
              <p:cNvSpPr>
                <a:spLocks/>
              </p:cNvSpPr>
              <p:nvPr/>
            </p:nvSpPr>
            <p:spPr bwMode="auto">
              <a:xfrm flipH="1" flipV="1">
                <a:off x="15030" y="8227"/>
                <a:ext cx="24885" cy="26762"/>
              </a:xfrm>
              <a:custGeom>
                <a:avLst/>
                <a:gdLst>
                  <a:gd name="T0" fmla="*/ 0 w 21600"/>
                  <a:gd name="T1" fmla="*/ 0 h 21600"/>
                  <a:gd name="T2" fmla="*/ 2147483647 w 21600"/>
                  <a:gd name="T3" fmla="*/ 2147483647 h 21600"/>
                  <a:gd name="T4" fmla="*/ 0 w 21600"/>
                  <a:gd name="T5" fmla="*/ 2147483647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none" lIns="91440" tIns="45720" rIns="91440" bIns="45720" anchor="ctr" anchorCtr="0" upright="1">
                <a:noAutofit/>
              </a:bodyPr>
              <a:lstStyle/>
              <a:p>
                <a:endParaRPr lang="en-US">
                  <a:solidFill>
                    <a:srgbClr val="FFFF00"/>
                  </a:solidFill>
                </a:endParaRPr>
              </a:p>
            </p:txBody>
          </p:sp>
          <p:cxnSp>
            <p:nvCxnSpPr>
              <p:cNvPr id="17" name="Line 8"/>
              <p:cNvCxnSpPr/>
              <p:nvPr/>
            </p:nvCxnSpPr>
            <p:spPr bwMode="auto">
              <a:xfrm flipV="1">
                <a:off x="21767" y="31811"/>
                <a:ext cx="0" cy="186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18" name="Line 9"/>
              <p:cNvCxnSpPr/>
              <p:nvPr/>
            </p:nvCxnSpPr>
            <p:spPr bwMode="auto">
              <a:xfrm flipH="1">
                <a:off x="7239" y="32226"/>
                <a:ext cx="2228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19" name="Line 12"/>
              <p:cNvCxnSpPr/>
              <p:nvPr/>
            </p:nvCxnSpPr>
            <p:spPr bwMode="auto">
              <a:xfrm>
                <a:off x="7537" y="17653"/>
                <a:ext cx="33147" cy="3314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0" name="Line 13"/>
              <p:cNvCxnSpPr/>
              <p:nvPr/>
            </p:nvCxnSpPr>
            <p:spPr bwMode="auto">
              <a:xfrm flipV="1">
                <a:off x="29452" y="32226"/>
                <a:ext cx="0" cy="183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1" name="Line 14"/>
              <p:cNvCxnSpPr/>
              <p:nvPr/>
            </p:nvCxnSpPr>
            <p:spPr bwMode="auto">
              <a:xfrm>
                <a:off x="7410" y="39617"/>
                <a:ext cx="2120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sp>
            <p:nvSpPr>
              <p:cNvPr id="22" name="Text Box 20"/>
              <p:cNvSpPr txBox="1">
                <a:spLocks noChangeArrowheads="1"/>
              </p:cNvSpPr>
              <p:nvPr/>
            </p:nvSpPr>
            <p:spPr bwMode="auto">
              <a:xfrm rot="16200000">
                <a:off x="-7676" y="6457"/>
                <a:ext cx="25724" cy="28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vert270" wrap="square" lIns="91440" tIns="45720" rIns="91440" bIns="45720" anchor="t" anchorCtr="0" upright="1">
                <a:noAutofit/>
              </a:bodyPr>
              <a:lstStyle/>
              <a:p>
                <a:pPr marL="0" marR="0" algn="ctr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b="1" kern="1200" dirty="0">
                    <a:solidFill>
                      <a:srgbClr val="FFFF00"/>
                    </a:solidFill>
                    <a:effectLst/>
                    <a:latin typeface="Times New Roman" charset="0"/>
                    <a:ea typeface="PMingLiU" charset="-120"/>
                  </a:rPr>
                  <a:t>Level of Security Input </a:t>
                </a:r>
                <a:r>
                  <a:rPr lang="en-US" sz="1400" b="1" kern="1200" dirty="0" smtClean="0">
                    <a:solidFill>
                      <a:srgbClr val="FFFF00"/>
                    </a:solidFill>
                    <a:effectLst/>
                    <a:latin typeface="Times New Roman" charset="0"/>
                    <a:ea typeface="PMingLiU" charset="-120"/>
                  </a:rPr>
                  <a:t>Y</a:t>
                </a:r>
                <a:endParaRPr lang="en-US" sz="1200" dirty="0">
                  <a:solidFill>
                    <a:srgbClr val="FFFF00"/>
                  </a:solidFill>
                  <a:effectLst/>
                  <a:latin typeface="Times New Roman" charset="0"/>
                  <a:ea typeface="Times New Roman" charset="0"/>
                </a:endParaRPr>
              </a:p>
            </p:txBody>
          </p:sp>
          <p:sp>
            <p:nvSpPr>
              <p:cNvPr id="23" name="Text Box 21"/>
              <p:cNvSpPr txBox="1">
                <a:spLocks noChangeArrowheads="1"/>
              </p:cNvSpPr>
              <p:nvPr/>
            </p:nvSpPr>
            <p:spPr bwMode="auto">
              <a:xfrm>
                <a:off x="35979" y="50787"/>
                <a:ext cx="28192" cy="4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fontAlgn="base">
                  <a:spcBef>
                    <a:spcPts val="840"/>
                  </a:spcBef>
                  <a:spcAft>
                    <a:spcPts val="0"/>
                  </a:spcAft>
                </a:pPr>
                <a:r>
                  <a:rPr lang="en-US" sz="1400" b="1" kern="1200">
                    <a:solidFill>
                      <a:srgbClr val="FFFF00"/>
                    </a:solidFill>
                    <a:effectLst/>
                    <a:latin typeface="Times New Roman" charset="0"/>
                    <a:ea typeface="PMingLiU" charset="-120"/>
                  </a:rPr>
                  <a:t>Level of Security Input X</a:t>
                </a:r>
                <a:endParaRPr lang="en-US" sz="1200">
                  <a:solidFill>
                    <a:srgbClr val="FFFF00"/>
                  </a:solidFill>
                  <a:effectLst/>
                  <a:latin typeface="Times New Roman" charset="0"/>
                  <a:ea typeface="Times New Roman" charset="0"/>
                </a:endParaRPr>
              </a:p>
            </p:txBody>
          </p:sp>
          <p:sp>
            <p:nvSpPr>
              <p:cNvPr id="24" name="AutoShape 24"/>
              <p:cNvSpPr>
                <a:spLocks noChangeArrowheads="1"/>
              </p:cNvSpPr>
              <p:nvPr/>
            </p:nvSpPr>
            <p:spPr bwMode="auto">
              <a:xfrm>
                <a:off x="22269" y="45085"/>
                <a:ext cx="6699" cy="4857"/>
              </a:xfrm>
              <a:prstGeom prst="rightArrow">
                <a:avLst>
                  <a:gd name="adj1" fmla="val 50000"/>
                  <a:gd name="adj2" fmla="val 31376"/>
                </a:avLst>
              </a:prstGeom>
              <a:solidFill>
                <a:srgbClr val="4F81B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0" vert="horz" wrap="none" lIns="91440" tIns="45720" rIns="91440" bIns="45720" anchor="ctr" anchorCtr="0" upright="1">
                <a:noAutofit/>
              </a:bodyPr>
              <a:lstStyle/>
              <a:p>
                <a:endParaRPr lang="en-US">
                  <a:solidFill>
                    <a:srgbClr val="FFFF00"/>
                  </a:solidFill>
                </a:endParaRPr>
              </a:p>
            </p:txBody>
          </p:sp>
          <p:sp>
            <p:nvSpPr>
              <p:cNvPr id="25" name="Arc 7"/>
              <p:cNvSpPr>
                <a:spLocks/>
              </p:cNvSpPr>
              <p:nvPr/>
            </p:nvSpPr>
            <p:spPr bwMode="auto">
              <a:xfrm flipH="1" flipV="1">
                <a:off x="9541" y="8106"/>
                <a:ext cx="30374" cy="33110"/>
              </a:xfrm>
              <a:custGeom>
                <a:avLst/>
                <a:gdLst>
                  <a:gd name="T0" fmla="*/ 0 w 21600"/>
                  <a:gd name="T1" fmla="*/ 0 h 21600"/>
                  <a:gd name="T2" fmla="*/ 2147483647 w 21600"/>
                  <a:gd name="T3" fmla="*/ 2147483647 h 21600"/>
                  <a:gd name="T4" fmla="*/ 0 w 21600"/>
                  <a:gd name="T5" fmla="*/ 2147483647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none" lIns="91440" tIns="45720" rIns="91440" bIns="45720" anchor="ctr" anchorCtr="0" upright="1">
                <a:noAutofit/>
              </a:bodyPr>
              <a:lstStyle/>
              <a:p>
                <a:endParaRPr lang="en-US">
                  <a:solidFill>
                    <a:srgbClr val="FFFF00"/>
                  </a:solidFill>
                </a:endParaRPr>
              </a:p>
            </p:txBody>
          </p:sp>
          <p:sp>
            <p:nvSpPr>
              <p:cNvPr id="26" name="Rectangle 25"/>
              <p:cNvSpPr>
                <a:spLocks noChangeArrowheads="1"/>
              </p:cNvSpPr>
              <p:nvPr/>
            </p:nvSpPr>
            <p:spPr bwMode="auto">
              <a:xfrm>
                <a:off x="39782" y="33709"/>
                <a:ext cx="8267" cy="34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i="1" kern="1200" dirty="0">
                    <a:solidFill>
                      <a:srgbClr val="FFFF00"/>
                    </a:solidFill>
                    <a:effectLst/>
                    <a:latin typeface="Times New Roman" charset="0"/>
                    <a:ea typeface="PMingLiU" charset="-120"/>
                  </a:rPr>
                  <a:t>ISOSEC</a:t>
                </a:r>
                <a:r>
                  <a:rPr lang="en-US" sz="1200" b="1" i="1" kern="1200" baseline="-25000" dirty="0">
                    <a:solidFill>
                      <a:srgbClr val="FFFF00"/>
                    </a:solidFill>
                    <a:effectLst/>
                    <a:latin typeface="Times New Roman" charset="0"/>
                    <a:ea typeface="PMingLiU" charset="-120"/>
                  </a:rPr>
                  <a:t>T</a:t>
                </a:r>
                <a:endParaRPr lang="en-US" sz="1200" dirty="0">
                  <a:solidFill>
                    <a:srgbClr val="FFFF00"/>
                  </a:solidFill>
                  <a:effectLst/>
                  <a:latin typeface="Times New Roman" charset="0"/>
                  <a:ea typeface="Times New Roman" charset="0"/>
                </a:endParaRPr>
              </a:p>
            </p:txBody>
          </p:sp>
          <p:sp>
            <p:nvSpPr>
              <p:cNvPr id="27" name="Rectangle 26"/>
              <p:cNvSpPr>
                <a:spLocks noChangeArrowheads="1"/>
              </p:cNvSpPr>
              <p:nvPr/>
            </p:nvSpPr>
            <p:spPr bwMode="auto">
              <a:xfrm>
                <a:off x="39649" y="37162"/>
                <a:ext cx="8147" cy="34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i="1" kern="1200" dirty="0">
                    <a:solidFill>
                      <a:srgbClr val="FFFF00"/>
                    </a:solidFill>
                    <a:effectLst/>
                    <a:latin typeface="Times New Roman" charset="0"/>
                    <a:ea typeface="PMingLiU" charset="-120"/>
                  </a:rPr>
                  <a:t>ISOSEC</a:t>
                </a:r>
                <a:r>
                  <a:rPr lang="en-US" sz="1200" b="1" i="1" kern="1200" baseline="-25000" dirty="0">
                    <a:solidFill>
                      <a:srgbClr val="FFFF00"/>
                    </a:solidFill>
                    <a:effectLst/>
                    <a:latin typeface="Times New Roman" charset="0"/>
                    <a:ea typeface="PMingLiU" charset="-120"/>
                  </a:rPr>
                  <a:t>1</a:t>
                </a:r>
                <a:endParaRPr lang="en-US" sz="1200" dirty="0">
                  <a:solidFill>
                    <a:srgbClr val="FFFF00"/>
                  </a:solidFill>
                  <a:effectLst/>
                  <a:latin typeface="Times New Roman" charset="0"/>
                  <a:ea typeface="Times New Roman" charset="0"/>
                </a:endParaRPr>
              </a:p>
            </p:txBody>
          </p:sp>
          <p:sp>
            <p:nvSpPr>
              <p:cNvPr id="28" name="Rectangle 27"/>
              <p:cNvSpPr>
                <a:spLocks noChangeArrowheads="1"/>
              </p:cNvSpPr>
              <p:nvPr/>
            </p:nvSpPr>
            <p:spPr bwMode="auto">
              <a:xfrm>
                <a:off x="39782" y="39564"/>
                <a:ext cx="8327" cy="34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i="1" kern="1200" dirty="0">
                    <a:solidFill>
                      <a:srgbClr val="FFFF00"/>
                    </a:solidFill>
                    <a:effectLst/>
                    <a:latin typeface="Times New Roman" charset="0"/>
                    <a:ea typeface="PMingLiU" charset="-120"/>
                  </a:rPr>
                  <a:t>ISOSEC</a:t>
                </a:r>
                <a:r>
                  <a:rPr lang="en-US" sz="1200" b="1" i="1" kern="1200" baseline="-25000" dirty="0">
                    <a:solidFill>
                      <a:srgbClr val="FFFF00"/>
                    </a:solidFill>
                    <a:effectLst/>
                    <a:latin typeface="Times New Roman" charset="0"/>
                    <a:ea typeface="PMingLiU" charset="-120"/>
                  </a:rPr>
                  <a:t>R</a:t>
                </a:r>
                <a:endParaRPr lang="en-US" sz="1200" dirty="0">
                  <a:solidFill>
                    <a:srgbClr val="FFFF00"/>
                  </a:solidFill>
                  <a:effectLst/>
                  <a:latin typeface="Times New Roman" charset="0"/>
                  <a:ea typeface="Times New Roman" charset="0"/>
                </a:endParaRPr>
              </a:p>
            </p:txBody>
          </p:sp>
          <mc:AlternateContent xmlns:mc="http://schemas.openxmlformats.org/markup-compatibility/2006">
            <mc:Choice xmlns:a14="http://schemas.microsoft.com/office/drawing/2010/main" xmlns="" Requires="a14">
              <p:sp>
                <p:nvSpPr>
                  <p:cNvPr id="29" name="Text Box 4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904" y="50399"/>
                    <a:ext cx="3894" cy="3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marL="0" marR="0" fontAlgn="base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kern="1200" smtClean="0">
                                  <a:solidFill>
                                    <a:srgbClr val="FFFF00"/>
                                  </a:solidFill>
                                  <a:effectLst/>
                                  <a:latin typeface="Cambria Math"/>
                                  <a:ea typeface="PMingLiU" charset="-120"/>
                                </a:rPr>
                              </m:ctrlPr>
                            </m:sSubPr>
                            <m:e>
                              <m:r>
                                <a:rPr lang="en-US" sz="1400" i="1" kern="1200">
                                  <a:solidFill>
                                    <a:srgbClr val="FFFF00"/>
                                  </a:solidFill>
                                  <a:effectLst/>
                                  <a:latin typeface="Cambria Math" charset="0"/>
                                  <a:ea typeface="PMingLiU" charset="-12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400" i="1" kern="1200">
                                  <a:solidFill>
                                    <a:srgbClr val="FFFF00"/>
                                  </a:solidFill>
                                  <a:effectLst/>
                                  <a:latin typeface="Cambria Math" charset="0"/>
                                  <a:ea typeface="PMingLiU" charset="-120"/>
                                </a:rPr>
                                <m:t>𝑅</m:t>
                              </m:r>
                            </m:sub>
                          </m:sSub>
                        </m:oMath>
                      </m:oMathPara>
                    </a14:m>
                    <a:endParaRPr lang="en-US" sz="1200" dirty="0">
                      <a:solidFill>
                        <a:srgbClr val="FFFF00"/>
                      </a:solidFill>
                      <a:effectLst/>
                      <a:latin typeface="Times New Roman" charset="0"/>
                      <a:ea typeface="Times New Roman" charset="0"/>
                    </a:endParaRPr>
                  </a:p>
                </p:txBody>
              </p:sp>
            </mc:Choice>
            <mc:Fallback>
              <p:sp>
                <p:nvSpPr>
                  <p:cNvPr id="29" name="Text Box 4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27904" y="50399"/>
                    <a:ext cx="3894" cy="3333"/>
                  </a:xfrm>
                  <a:prstGeom prst="rect">
                    <a:avLst/>
                  </a:prstGeom>
                  <a:blipFill rotWithShape="0">
                    <a:blip r:embed="rId3" cstate="print"/>
                    <a:stretch>
                      <a:fillRect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:lc="http://schemas.openxmlformats.org/drawingml/2006/lockedCanvas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o="http://schemas.microsoft.com/office/mac/office/2008/main" xmlns:wpc="http://schemas.microsoft.com/office/word/2010/wordprocessingCanvas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lc="http://schemas.openxmlformats.org/drawingml/2006/lockedCanvas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o="http://schemas.microsoft.com/office/mac/office/2008/main" xmlns:wpc="http://schemas.microsoft.com/office/word/2010/wordprocessingCanvas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xmlns="" Requires="a14">
              <p:sp>
                <p:nvSpPr>
                  <p:cNvPr id="30" name="Text Box 2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53" y="30327"/>
                    <a:ext cx="3720" cy="3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marL="0" marR="0" fontAlgn="base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kern="1200" smtClean="0">
                                  <a:solidFill>
                                    <a:srgbClr val="FFFF00"/>
                                  </a:solidFill>
                                  <a:effectLst/>
                                  <a:latin typeface="Cambria Math"/>
                                  <a:ea typeface="PMingLiU" charset="-120"/>
                                </a:rPr>
                              </m:ctrlPr>
                            </m:sSubPr>
                            <m:e>
                              <m:r>
                                <a:rPr lang="en-US" sz="1400" i="1" kern="1200">
                                  <a:solidFill>
                                    <a:srgbClr val="FFFF00"/>
                                  </a:solidFill>
                                  <a:effectLst/>
                                  <a:latin typeface="Cambria Math" charset="0"/>
                                  <a:ea typeface="PMingLiU" charset="-12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1400" i="1" kern="1200">
                                  <a:solidFill>
                                    <a:srgbClr val="FFFF00"/>
                                  </a:solidFill>
                                  <a:effectLst/>
                                  <a:latin typeface="Cambria Math" charset="0"/>
                                  <a:ea typeface="PMingLiU" charset="-12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1200" dirty="0">
                      <a:solidFill>
                        <a:srgbClr val="FFFF00"/>
                      </a:solidFill>
                      <a:effectLst/>
                      <a:latin typeface="Times New Roman" charset="0"/>
                      <a:ea typeface="Times New Roman" charset="0"/>
                    </a:endParaRPr>
                  </a:p>
                </p:txBody>
              </p:sp>
            </mc:Choice>
            <mc:Fallback>
              <p:sp>
                <p:nvSpPr>
                  <p:cNvPr id="30" name="Text Box 2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853" y="30327"/>
                    <a:ext cx="3720" cy="3333"/>
                  </a:xfrm>
                  <a:prstGeom prst="rect">
                    <a:avLst/>
                  </a:prstGeom>
                  <a:blipFill rotWithShape="0">
                    <a:blip r:embed="rId4" cstate="print"/>
                    <a:stretch>
                      <a:fillRect b="-4000"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:lc="http://schemas.openxmlformats.org/drawingml/2006/lockedCanvas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o="http://schemas.microsoft.com/office/mac/office/2008/main" xmlns:wpc="http://schemas.microsoft.com/office/word/2010/wordprocessingCanvas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lc="http://schemas.openxmlformats.org/drawingml/2006/lockedCanvas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o="http://schemas.microsoft.com/office/mac/office/2008/main" xmlns:wpc="http://schemas.microsoft.com/office/word/2010/wordprocessingCanvas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xmlns="" Requires="a14">
              <p:sp>
                <p:nvSpPr>
                  <p:cNvPr id="31" name="Text Box 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26" y="37212"/>
                    <a:ext cx="3907" cy="3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marL="0" marR="0" fontAlgn="base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kern="1200" smtClean="0">
                                  <a:solidFill>
                                    <a:srgbClr val="FFFF00"/>
                                  </a:solidFill>
                                  <a:effectLst/>
                                  <a:latin typeface="Cambria Math"/>
                                  <a:ea typeface="PMingLiU" charset="-120"/>
                                </a:rPr>
                              </m:ctrlPr>
                            </m:sSubPr>
                            <m:e>
                              <m:r>
                                <a:rPr lang="en-US" sz="1400" i="1" kern="1200">
                                  <a:solidFill>
                                    <a:srgbClr val="FFFF00"/>
                                  </a:solidFill>
                                  <a:effectLst/>
                                  <a:latin typeface="Cambria Math" charset="0"/>
                                  <a:ea typeface="PMingLiU" charset="-12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1400" i="1" kern="1200">
                                  <a:solidFill>
                                    <a:srgbClr val="FFFF00"/>
                                  </a:solidFill>
                                  <a:effectLst/>
                                  <a:latin typeface="Cambria Math" charset="0"/>
                                  <a:ea typeface="PMingLiU" charset="-120"/>
                                </a:rPr>
                                <m:t>𝑅</m:t>
                              </m:r>
                            </m:sub>
                          </m:sSub>
                        </m:oMath>
                      </m:oMathPara>
                    </a14:m>
                    <a:endParaRPr lang="en-US" sz="1200">
                      <a:solidFill>
                        <a:srgbClr val="FFFF00"/>
                      </a:solidFill>
                      <a:effectLst/>
                      <a:latin typeface="Times New Roman" charset="0"/>
                      <a:ea typeface="Times New Roman" charset="0"/>
                    </a:endParaRPr>
                  </a:p>
                </p:txBody>
              </p:sp>
            </mc:Choice>
            <mc:Fallback>
              <p:sp>
                <p:nvSpPr>
                  <p:cNvPr id="31" name="Text Box 4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726" y="37212"/>
                    <a:ext cx="3907" cy="3333"/>
                  </a:xfrm>
                  <a:prstGeom prst="rect">
                    <a:avLst/>
                  </a:prstGeom>
                  <a:blipFill rotWithShape="0">
                    <a:blip r:embed="rId5" cstate="print"/>
                    <a:stretch>
                      <a:fillRect b="-6122"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:lc="http://schemas.openxmlformats.org/drawingml/2006/lockedCanvas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o="http://schemas.microsoft.com/office/mac/office/2008/main" xmlns:wpc="http://schemas.microsoft.com/office/word/2010/wordprocessingCanvas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lc="http://schemas.openxmlformats.org/drawingml/2006/lockedCanvas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o="http://schemas.microsoft.com/office/mac/office/2008/main" xmlns:wpc="http://schemas.microsoft.com/office/word/2010/wordprocessingCanvas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xmlns="" Requires="a14">
              <p:sp>
                <p:nvSpPr>
                  <p:cNvPr id="32" name="Text Box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783" y="-1780"/>
                    <a:ext cx="53239" cy="1179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marR="0" lvl="0" fontAlgn="base">
                      <a:lnSpc>
                        <a:spcPct val="115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tabLst>
                        <a:tab pos="457200" algn="l"/>
                      </a:tabLst>
                    </a:pPr>
                    <a:r>
                      <a:rPr lang="en-US" kern="1200" dirty="0" smtClean="0">
                        <a:solidFill>
                          <a:srgbClr val="FFFF00"/>
                        </a:solidFill>
                        <a:effectLst/>
                        <a:latin typeface="Times New Roman" charset="0"/>
                        <a:ea typeface="PMingLiU" charset="-120"/>
                        <a:cs typeface="Times New Roman" charset="0"/>
                      </a:rPr>
                      <a:t>Regulation forcing security input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i="1" kern="1200">
                                <a:solidFill>
                                  <a:srgbClr val="FFFF00"/>
                                </a:solidFill>
                                <a:effectLst/>
                                <a:latin typeface="Cambria Math"/>
                                <a:ea typeface="PMingLiU" charset="-120"/>
                                <a:cs typeface="Times New Roman" charset="0"/>
                              </a:rPr>
                            </m:ctrlPr>
                          </m:sSubPr>
                          <m:e>
                            <m:r>
                              <a:rPr lang="en-US" i="1" kern="1200">
                                <a:solidFill>
                                  <a:srgbClr val="FFFF00"/>
                                </a:solidFill>
                                <a:effectLst/>
                                <a:latin typeface="Cambria Math" charset="0"/>
                                <a:ea typeface="PMingLiU" charset="-120"/>
                                <a:cs typeface="Times New Roman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 kern="1200">
                                <a:solidFill>
                                  <a:srgbClr val="FFFF00"/>
                                </a:solidFill>
                                <a:effectLst/>
                                <a:latin typeface="Cambria Math" charset="0"/>
                                <a:ea typeface="PMingLiU" charset="-120"/>
                                <a:cs typeface="Times New Roman" charset="0"/>
                              </a:rPr>
                              <m:t>1</m:t>
                            </m:r>
                          </m:sub>
                        </m:sSub>
                      </m:oMath>
                    </a14:m>
                    <a:r>
                      <a:rPr lang="en-US" kern="1200" dirty="0">
                        <a:solidFill>
                          <a:srgbClr val="FFFF00"/>
                        </a:solidFill>
                        <a:effectLst/>
                        <a:latin typeface="Calibri" charset="0"/>
                        <a:ea typeface="PMingLiU" charset="-120"/>
                        <a:cs typeface="Times New Roman" charset="0"/>
                      </a:rPr>
                      <a:t> </a:t>
                    </a:r>
                    <a:r>
                      <a:rPr lang="en-US" kern="1200" dirty="0" smtClean="0">
                        <a:solidFill>
                          <a:srgbClr val="FFFF00"/>
                        </a:solidFill>
                        <a:effectLst/>
                        <a:latin typeface="Calibri" charset="0"/>
                        <a:ea typeface="PMingLiU" charset="-120"/>
                        <a:cs typeface="Times New Roman" charset="0"/>
                      </a:rPr>
                      <a:t>to i</a:t>
                    </a:r>
                    <a:r>
                      <a:rPr lang="en-US" kern="1200" dirty="0" smtClean="0">
                        <a:solidFill>
                          <a:srgbClr val="FFFF00"/>
                        </a:solidFill>
                        <a:effectLst/>
                        <a:latin typeface="Times New Roman" charset="0"/>
                        <a:ea typeface="PMingLiU" charset="-120"/>
                        <a:cs typeface="Times New Roman" charset="0"/>
                      </a:rPr>
                      <a:t>ncrease</a:t>
                    </a:r>
                    <a:r>
                      <a:rPr lang="en-US" kern="1200" dirty="0" smtClean="0">
                        <a:solidFill>
                          <a:srgbClr val="FFFF00"/>
                        </a:solidFill>
                        <a:effectLst/>
                        <a:latin typeface="Calibri" charset="0"/>
                        <a:ea typeface="PMingLiU" charset="-120"/>
                        <a:cs typeface="Times New Roman" charset="0"/>
                      </a:rPr>
                      <a:t> </a:t>
                    </a:r>
                    <a:r>
                      <a:rPr lang="en-US" kern="1200" dirty="0">
                        <a:solidFill>
                          <a:srgbClr val="FFFF00"/>
                        </a:solidFill>
                        <a:effectLst/>
                        <a:latin typeface="Calibri" charset="0"/>
                        <a:ea typeface="PMingLiU" charset="-120"/>
                        <a:cs typeface="Times New Roman" charset="0"/>
                      </a:rPr>
                      <a:t>to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i="1" kern="1200">
                                <a:solidFill>
                                  <a:srgbClr val="FFFF00"/>
                                </a:solidFill>
                                <a:effectLst/>
                                <a:latin typeface="Cambria Math"/>
                                <a:ea typeface="PMingLiU" charset="-120"/>
                                <a:cs typeface="Times New Roman" charset="0"/>
                              </a:rPr>
                            </m:ctrlPr>
                          </m:sSubPr>
                          <m:e>
                            <m:r>
                              <a:rPr lang="en-US" i="1" kern="1200">
                                <a:solidFill>
                                  <a:srgbClr val="FFFF00"/>
                                </a:solidFill>
                                <a:effectLst/>
                                <a:latin typeface="Cambria Math" charset="0"/>
                                <a:ea typeface="PMingLiU" charset="-120"/>
                                <a:cs typeface="Times New Roman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 kern="1200">
                                <a:solidFill>
                                  <a:srgbClr val="FFFF00"/>
                                </a:solidFill>
                                <a:effectLst/>
                                <a:latin typeface="Cambria Math" charset="0"/>
                                <a:ea typeface="PMingLiU" charset="-120"/>
                                <a:cs typeface="Times New Roman" charset="0"/>
                              </a:rPr>
                              <m:t>𝑅</m:t>
                            </m:r>
                          </m:sub>
                        </m:sSub>
                      </m:oMath>
                    </a14:m>
                    <a:r>
                      <a:rPr lang="en-US" kern="1200" dirty="0">
                        <a:solidFill>
                          <a:srgbClr val="FFFF00"/>
                        </a:solidFill>
                        <a:effectLst/>
                        <a:latin typeface="Times New Roman" charset="0"/>
                        <a:ea typeface="PMingLiU" charset="-120"/>
                        <a:cs typeface="Times New Roman" charset="0"/>
                      </a:rPr>
                      <a:t> </a:t>
                    </a:r>
                    <a:r>
                      <a:rPr lang="en-US" kern="1200" dirty="0" smtClean="0">
                        <a:solidFill>
                          <a:srgbClr val="FFFF00"/>
                        </a:solidFill>
                        <a:effectLst/>
                        <a:latin typeface="Times New Roman" charset="0"/>
                        <a:ea typeface="PMingLiU" charset="-120"/>
                        <a:cs typeface="Times New Roman" charset="0"/>
                      </a:rPr>
                      <a:t>results </a:t>
                    </a:r>
                    <a:r>
                      <a:rPr lang="en-US" kern="1200" dirty="0">
                        <a:solidFill>
                          <a:srgbClr val="FFFF00"/>
                        </a:solidFill>
                        <a:effectLst/>
                        <a:latin typeface="Times New Roman" charset="0"/>
                        <a:ea typeface="PMingLiU" charset="-120"/>
                        <a:cs typeface="Times New Roman" charset="0"/>
                      </a:rPr>
                      <a:t>in </a:t>
                    </a:r>
                    <a:r>
                      <a:rPr lang="en-US" kern="1200" dirty="0" smtClean="0">
                        <a:solidFill>
                          <a:srgbClr val="FFFF00"/>
                        </a:solidFill>
                        <a:effectLst/>
                        <a:latin typeface="Times New Roman" charset="0"/>
                        <a:ea typeface="PMingLiU" charset="-120"/>
                        <a:cs typeface="Times New Roman" charset="0"/>
                      </a:rPr>
                      <a:t>an increase in </a:t>
                    </a:r>
                    <a:r>
                      <a:rPr lang="en-US" kern="1200" dirty="0">
                        <a:solidFill>
                          <a:srgbClr val="FFFF00"/>
                        </a:solidFill>
                        <a:effectLst/>
                        <a:latin typeface="Times New Roman" charset="0"/>
                        <a:ea typeface="PMingLiU" charset="-120"/>
                        <a:cs typeface="Times New Roman" charset="0"/>
                      </a:rPr>
                      <a:t>the level of security, if total level of </a:t>
                    </a:r>
                    <a:r>
                      <a:rPr lang="en-US" dirty="0">
                        <a:solidFill>
                          <a:srgbClr val="FFFF00"/>
                        </a:solidFill>
                        <a:latin typeface="Times New Roman" charset="0"/>
                        <a:ea typeface="PMingLiU" charset="-120"/>
                        <a:cs typeface="Times New Roman" charset="0"/>
                      </a:rPr>
                      <a:t> </a:t>
                    </a:r>
                    <a:r>
                      <a:rPr lang="en-US" kern="1200" dirty="0" smtClean="0">
                        <a:solidFill>
                          <a:srgbClr val="FFFF00"/>
                        </a:solidFill>
                        <a:effectLst/>
                        <a:latin typeface="Times New Roman" charset="0"/>
                        <a:ea typeface="PMingLiU" charset="-120"/>
                        <a:cs typeface="Times New Roman" charset="0"/>
                      </a:rPr>
                      <a:t>security spending increases </a:t>
                    </a:r>
                    <a:r>
                      <a:rPr lang="en-US" dirty="0" smtClean="0">
                        <a:solidFill>
                          <a:srgbClr val="FFFF00"/>
                        </a:solidFill>
                        <a:latin typeface="Times New Roman" charset="0"/>
                        <a:ea typeface="PMingLiU" charset="-120"/>
                        <a:cs typeface="Times New Roman" charset="0"/>
                      </a:rPr>
                      <a:t>from B</a:t>
                    </a:r>
                    <a:r>
                      <a:rPr lang="en-US" sz="1050" dirty="0" smtClean="0">
                        <a:solidFill>
                          <a:srgbClr val="FFFF00"/>
                        </a:solidFill>
                        <a:latin typeface="Times New Roman" charset="0"/>
                        <a:ea typeface="PMingLiU" charset="-120"/>
                        <a:cs typeface="Times New Roman" charset="0"/>
                      </a:rPr>
                      <a:t>1</a:t>
                    </a:r>
                    <a:r>
                      <a:rPr lang="en-US" dirty="0" smtClean="0">
                        <a:solidFill>
                          <a:srgbClr val="FFFF00"/>
                        </a:solidFill>
                        <a:latin typeface="Times New Roman" charset="0"/>
                        <a:ea typeface="PMingLiU" charset="-120"/>
                        <a:cs typeface="Times New Roman" charset="0"/>
                      </a:rPr>
                      <a:t> to B</a:t>
                    </a:r>
                    <a:r>
                      <a:rPr lang="en-US" sz="1050" dirty="0" smtClean="0">
                        <a:solidFill>
                          <a:srgbClr val="FFFF00"/>
                        </a:solidFill>
                        <a:latin typeface="Times New Roman" charset="0"/>
                        <a:ea typeface="PMingLiU" charset="-120"/>
                        <a:cs typeface="Times New Roman" charset="0"/>
                      </a:rPr>
                      <a:t>R, </a:t>
                    </a:r>
                    <a:r>
                      <a:rPr lang="en-US" dirty="0" smtClean="0">
                        <a:solidFill>
                          <a:srgbClr val="FFFF00"/>
                        </a:solidFill>
                        <a:latin typeface="Times New Roman" charset="0"/>
                        <a:ea typeface="PMingLiU" charset="-120"/>
                        <a:cs typeface="Times New Roman" charset="0"/>
                      </a:rPr>
                      <a:t>providing Y</a:t>
                    </a:r>
                    <a:r>
                      <a:rPr lang="en-US" sz="1050" dirty="0" smtClean="0">
                        <a:solidFill>
                          <a:srgbClr val="FFFF00"/>
                        </a:solidFill>
                        <a:latin typeface="Times New Roman" charset="0"/>
                        <a:ea typeface="PMingLiU" charset="-120"/>
                        <a:cs typeface="Times New Roman" charset="0"/>
                      </a:rPr>
                      <a:t>1 </a:t>
                    </a:r>
                    <a:r>
                      <a:rPr lang="en-US" kern="1200" dirty="0" smtClean="0">
                        <a:solidFill>
                          <a:srgbClr val="FFFF00"/>
                        </a:solidFill>
                        <a:effectLst/>
                        <a:latin typeface="Times New Roman" charset="0"/>
                        <a:ea typeface="PMingLiU" charset="-120"/>
                        <a:cs typeface="Times New Roman" charset="0"/>
                      </a:rPr>
                      <a:t>inputs are not reduced. The  mix of inputs may not be optimal, as shown below  (</a:t>
                    </a:r>
                    <a:r>
                      <a:rPr lang="en-US" dirty="0" smtClean="0">
                        <a:solidFill>
                          <a:srgbClr val="FFFF00"/>
                        </a:solidFill>
                        <a:effectLst/>
                        <a:latin typeface="Cambria Math" charset="0"/>
                        <a:ea typeface="Cambria Math" charset="0"/>
                        <a:cs typeface="Cambria Math" charset="0"/>
                      </a:rPr>
                      <a:t>B</a:t>
                    </a:r>
                    <a:r>
                      <a:rPr lang="en-US" sz="1050" dirty="0" smtClean="0">
                        <a:solidFill>
                          <a:srgbClr val="FFFF00"/>
                        </a:solidFill>
                        <a:effectLst/>
                        <a:latin typeface="Cambria Math" charset="0"/>
                        <a:ea typeface="Cambria Math" charset="0"/>
                        <a:cs typeface="Cambria Math" charset="0"/>
                      </a:rPr>
                      <a:t>R</a:t>
                    </a:r>
                    <a:r>
                      <a:rPr lang="en-US" dirty="0" smtClean="0">
                        <a:solidFill>
                          <a:srgbClr val="FFFF00"/>
                        </a:solidFill>
                        <a:effectLst/>
                        <a:latin typeface="Cambria Math" charset="0"/>
                        <a:ea typeface="Cambria Math" charset="0"/>
                        <a:cs typeface="Cambria Math" charset="0"/>
                      </a:rPr>
                      <a:t> = X</a:t>
                    </a:r>
                    <a:r>
                      <a:rPr lang="en-US" sz="1050" dirty="0" smtClean="0">
                        <a:solidFill>
                          <a:srgbClr val="FFFF00"/>
                        </a:solidFill>
                        <a:effectLst/>
                        <a:latin typeface="Cambria Math" charset="0"/>
                        <a:ea typeface="Cambria Math" charset="0"/>
                        <a:cs typeface="Cambria Math" charset="0"/>
                      </a:rPr>
                      <a:t>R</a:t>
                    </a:r>
                    <a:r>
                      <a:rPr lang="en-US" dirty="0" smtClean="0">
                        <a:solidFill>
                          <a:srgbClr val="FFFF00"/>
                        </a:solidFill>
                        <a:effectLst/>
                        <a:latin typeface="Cambria Math" charset="0"/>
                        <a:ea typeface="Cambria Math" charset="0"/>
                        <a:cs typeface="Cambria Math" charset="0"/>
                      </a:rPr>
                      <a:t> + Y</a:t>
                    </a:r>
                    <a:r>
                      <a:rPr lang="en-US" sz="1050" dirty="0" smtClean="0">
                        <a:solidFill>
                          <a:srgbClr val="FFFF00"/>
                        </a:solidFill>
                        <a:effectLst/>
                        <a:latin typeface="Cambria Math" charset="0"/>
                        <a:ea typeface="Cambria Math" charset="0"/>
                        <a:cs typeface="Cambria Math" charset="0"/>
                      </a:rPr>
                      <a:t>1</a:t>
                    </a:r>
                    <a:r>
                      <a:rPr lang="en-US" dirty="0" smtClean="0">
                        <a:solidFill>
                          <a:srgbClr val="FFFF00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rPr>
                      <a:t>).</a:t>
                    </a:r>
                    <a:endParaRPr lang="en-US" dirty="0">
                      <a:solidFill>
                        <a:srgbClr val="FFFF00"/>
                      </a:solidFill>
                      <a:effectLst/>
                      <a:latin typeface="Calibri" charset="0"/>
                      <a:ea typeface="Calibri" charset="0"/>
                      <a:cs typeface="Times New Roman" charset="0"/>
                    </a:endParaRPr>
                  </a:p>
                </p:txBody>
              </p:sp>
            </mc:Choice>
            <mc:Fallback>
              <p:sp>
                <p:nvSpPr>
                  <p:cNvPr id="32" name="Text Box 1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0783" y="-1780"/>
                    <a:ext cx="53239" cy="11798"/>
                  </a:xfrm>
                  <a:prstGeom prst="rect">
                    <a:avLst/>
                  </a:prstGeom>
                  <a:blipFill rotWithShape="0">
                    <a:blip r:embed="rId6" cstate="print"/>
                    <a:stretch>
                      <a:fillRect l="-345" b="-5747"/>
                    </a:stretch>
                  </a:blip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7" name="Line 12"/>
            <p:cNvCxnSpPr/>
            <p:nvPr/>
          </p:nvCxnSpPr>
          <p:spPr bwMode="auto">
            <a:xfrm>
              <a:off x="7653" y="26784"/>
              <a:ext cx="39393" cy="3932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8" name="Text Box 163975"/>
            <p:cNvSpPr txBox="1">
              <a:spLocks noChangeArrowheads="1"/>
            </p:cNvSpPr>
            <p:nvPr/>
          </p:nvSpPr>
          <p:spPr bwMode="auto">
            <a:xfrm>
              <a:off x="33022" y="61613"/>
              <a:ext cx="3434" cy="4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91440" tIns="45720" rIns="91440" bIns="45720" anchor="t" anchorCtr="0" upright="1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 i="1" dirty="0">
                  <a:solidFill>
                    <a:srgbClr val="FFFF00"/>
                  </a:solidFill>
                  <a:effectLst/>
                  <a:latin typeface="Times New Roman" charset="0"/>
                  <a:ea typeface="Calibri" charset="0"/>
                </a:rPr>
                <a:t>B</a:t>
              </a:r>
              <a:r>
                <a:rPr lang="en-US" sz="1100" b="1" i="1" baseline="-25000" dirty="0">
                  <a:solidFill>
                    <a:srgbClr val="FFFF00"/>
                  </a:solidFill>
                  <a:effectLst/>
                  <a:latin typeface="Times New Roman" charset="0"/>
                  <a:ea typeface="Calibri" charset="0"/>
                </a:rPr>
                <a:t>1</a:t>
              </a:r>
              <a:endParaRPr lang="en-US" sz="1100" i="1" dirty="0">
                <a:solidFill>
                  <a:srgbClr val="FFFF00"/>
                </a:solidFill>
                <a:effectLst/>
                <a:latin typeface="Times New Roman" charset="0"/>
                <a:ea typeface="Calibri" charset="0"/>
              </a:endParaRPr>
            </a:p>
          </p:txBody>
        </p:sp>
        <p:sp>
          <p:nvSpPr>
            <p:cNvPr id="9" name="Text Box 163976"/>
            <p:cNvSpPr txBox="1">
              <a:spLocks noChangeArrowheads="1"/>
            </p:cNvSpPr>
            <p:nvPr/>
          </p:nvSpPr>
          <p:spPr bwMode="auto">
            <a:xfrm>
              <a:off x="37617" y="59026"/>
              <a:ext cx="3434" cy="3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91440" tIns="45720" rIns="91440" bIns="45720" anchor="t" anchorCtr="0" upright="1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 i="1" dirty="0" smtClean="0">
                  <a:solidFill>
                    <a:srgbClr val="FFFF00"/>
                  </a:solidFill>
                  <a:effectLst/>
                  <a:latin typeface="Times New Roman" charset="0"/>
                  <a:ea typeface="Calibri" charset="0"/>
                </a:rPr>
                <a:t>B</a:t>
              </a:r>
              <a:r>
                <a:rPr lang="en-US" sz="1100" b="1" i="1" baseline="-25000" dirty="0" smtClean="0">
                  <a:solidFill>
                    <a:srgbClr val="FFFF00"/>
                  </a:solidFill>
                  <a:latin typeface="Times New Roman" charset="0"/>
                  <a:ea typeface="Calibri" charset="0"/>
                </a:rPr>
                <a:t>R</a:t>
              </a:r>
              <a:endParaRPr lang="en-US" sz="1100" i="1" dirty="0">
                <a:solidFill>
                  <a:srgbClr val="FFFF00"/>
                </a:solidFill>
                <a:effectLst/>
                <a:latin typeface="Times New Roman" charset="0"/>
                <a:ea typeface="Calibri" charset="0"/>
              </a:endParaRPr>
            </a:p>
          </p:txBody>
        </p:sp>
      </p:grpSp>
      <p:pic>
        <p:nvPicPr>
          <p:cNvPr id="34" name="Picture 33" descr="UMD_primary_mark_vertical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3252"/>
            <a:ext cx="1683026" cy="779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222241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solidFill>
                  <a:srgbClr val="FFFF00"/>
                </a:solidFill>
                <a:latin typeface="Arial" charset="0"/>
              </a:rPr>
              <a:t> Government Regulations/Incentives Could                    	   Result in </a:t>
            </a:r>
            <a:r>
              <a:rPr lang="en-US" altLang="zh-TW" dirty="0" smtClean="0">
                <a:solidFill>
                  <a:srgbClr val="FFFF00"/>
                </a:solidFill>
                <a:latin typeface="Arial" charset="0"/>
              </a:rPr>
              <a:t>More </a:t>
            </a:r>
            <a:r>
              <a:rPr lang="en-US" altLang="zh-TW" dirty="0">
                <a:solidFill>
                  <a:srgbClr val="FFFF00"/>
                </a:solidFill>
                <a:latin typeface="Arial" charset="0"/>
              </a:rPr>
              <a:t>Cybersecurity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7C62CC-CBDA-4340-A265-4304437E5E0E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1154665" y="907880"/>
            <a:ext cx="7918399" cy="5415188"/>
            <a:chOff x="3726" y="11046"/>
            <a:chExt cx="79583" cy="60218"/>
          </a:xfrm>
        </p:grpSpPr>
        <p:grpSp>
          <p:nvGrpSpPr>
            <p:cNvPr id="10" name="Group 9"/>
            <p:cNvGrpSpPr>
              <a:grpSpLocks/>
            </p:cNvGrpSpPr>
            <p:nvPr/>
          </p:nvGrpSpPr>
          <p:grpSpPr bwMode="auto">
            <a:xfrm>
              <a:off x="3726" y="11046"/>
              <a:ext cx="79583" cy="60218"/>
              <a:chOff x="3726" y="-4956"/>
              <a:chExt cx="79583" cy="60218"/>
            </a:xfrm>
          </p:grpSpPr>
          <mc:AlternateContent xmlns:mc="http://schemas.openxmlformats.org/markup-compatibility/2006">
            <mc:Choice xmlns:a14="http://schemas.microsoft.com/office/drawing/2010/main" xmlns="" Requires="a14">
              <p:sp>
                <p:nvSpPr>
                  <p:cNvPr id="12" name="Text Box 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976" y="50539"/>
                    <a:ext cx="3707" cy="3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marL="0" marR="0" fontAlgn="base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kern="1200" smtClean="0">
                                  <a:solidFill>
                                    <a:srgbClr val="FFFF00"/>
                                  </a:solidFill>
                                  <a:effectLst/>
                                  <a:latin typeface="Cambria Math"/>
                                  <a:ea typeface="PMingLiU" charset="-120"/>
                                </a:rPr>
                              </m:ctrlPr>
                            </m:sSubPr>
                            <m:e>
                              <m:r>
                                <a:rPr lang="en-US" sz="1400" i="1" kern="1200">
                                  <a:solidFill>
                                    <a:srgbClr val="FFFF00"/>
                                  </a:solidFill>
                                  <a:effectLst/>
                                  <a:latin typeface="Cambria Math" charset="0"/>
                                  <a:ea typeface="PMingLiU" charset="-12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400" i="1" kern="1200">
                                  <a:solidFill>
                                    <a:srgbClr val="FFFF00"/>
                                  </a:solidFill>
                                  <a:effectLst/>
                                  <a:latin typeface="Cambria Math" charset="0"/>
                                  <a:ea typeface="PMingLiU" charset="-12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1200" dirty="0">
                      <a:solidFill>
                        <a:srgbClr val="FFFF00"/>
                      </a:solidFill>
                      <a:effectLst/>
                      <a:latin typeface="Times New Roman" charset="0"/>
                      <a:ea typeface="Times New Roman" charset="0"/>
                    </a:endParaRPr>
                  </a:p>
                </p:txBody>
              </p:sp>
            </mc:Choice>
            <mc:Fallback>
              <p:sp>
                <p:nvSpPr>
                  <p:cNvPr id="12" name="Text Box 2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9976" y="50539"/>
                    <a:ext cx="3707" cy="3333"/>
                  </a:xfrm>
                  <a:prstGeom prst="rect">
                    <a:avLst/>
                  </a:prstGeom>
                  <a:blipFill rotWithShape="0">
                    <a:blip r:embed="rId2" cstate="print"/>
                    <a:stretch>
                      <a:fillRect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:lc="http://schemas.openxmlformats.org/drawingml/2006/lockedCanvas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o="http://schemas.microsoft.com/office/mac/office/2008/main" xmlns:wpc="http://schemas.microsoft.com/office/word/2010/wordprocessingCanvas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lc="http://schemas.openxmlformats.org/drawingml/2006/lockedCanvas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o="http://schemas.microsoft.com/office/mac/office/2008/main" xmlns:wpc="http://schemas.microsoft.com/office/word/2010/wordprocessingCanvas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3" name="Line 4"/>
              <p:cNvCxnSpPr/>
              <p:nvPr/>
            </p:nvCxnSpPr>
            <p:spPr bwMode="auto">
              <a:xfrm>
                <a:off x="7410" y="5461"/>
                <a:ext cx="0" cy="4495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14" name="Line 5"/>
              <p:cNvCxnSpPr/>
              <p:nvPr/>
            </p:nvCxnSpPr>
            <p:spPr bwMode="auto">
              <a:xfrm>
                <a:off x="7410" y="50546"/>
                <a:ext cx="4343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sp>
            <p:nvSpPr>
              <p:cNvPr id="15" name="Arc 6"/>
              <p:cNvSpPr>
                <a:spLocks/>
              </p:cNvSpPr>
              <p:nvPr/>
            </p:nvSpPr>
            <p:spPr bwMode="auto">
              <a:xfrm flipH="1" flipV="1">
                <a:off x="11834" y="8240"/>
                <a:ext cx="27682" cy="30581"/>
              </a:xfrm>
              <a:custGeom>
                <a:avLst/>
                <a:gdLst>
                  <a:gd name="T0" fmla="*/ 0 w 21600"/>
                  <a:gd name="T1" fmla="*/ 0 h 21600"/>
                  <a:gd name="T2" fmla="*/ 2147483647 w 21600"/>
                  <a:gd name="T3" fmla="*/ 2147483647 h 21600"/>
                  <a:gd name="T4" fmla="*/ 0 w 21600"/>
                  <a:gd name="T5" fmla="*/ 2147483647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none" lIns="91440" tIns="45720" rIns="91440" bIns="45720" anchor="ctr" anchorCtr="0" upright="1">
                <a:noAutofit/>
              </a:bodyPr>
              <a:lstStyle/>
              <a:p>
                <a:endParaRPr lang="en-US">
                  <a:solidFill>
                    <a:srgbClr val="FFFF00"/>
                  </a:solidFill>
                </a:endParaRPr>
              </a:p>
            </p:txBody>
          </p:sp>
          <p:sp>
            <p:nvSpPr>
              <p:cNvPr id="16" name="Arc 7"/>
              <p:cNvSpPr>
                <a:spLocks/>
              </p:cNvSpPr>
              <p:nvPr/>
            </p:nvSpPr>
            <p:spPr bwMode="auto">
              <a:xfrm flipH="1" flipV="1">
                <a:off x="15030" y="8227"/>
                <a:ext cx="24885" cy="26762"/>
              </a:xfrm>
              <a:custGeom>
                <a:avLst/>
                <a:gdLst>
                  <a:gd name="T0" fmla="*/ 0 w 21600"/>
                  <a:gd name="T1" fmla="*/ 0 h 21600"/>
                  <a:gd name="T2" fmla="*/ 2147483647 w 21600"/>
                  <a:gd name="T3" fmla="*/ 2147483647 h 21600"/>
                  <a:gd name="T4" fmla="*/ 0 w 21600"/>
                  <a:gd name="T5" fmla="*/ 2147483647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none" lIns="91440" tIns="45720" rIns="91440" bIns="45720" anchor="ctr" anchorCtr="0" upright="1">
                <a:noAutofit/>
              </a:bodyPr>
              <a:lstStyle/>
              <a:p>
                <a:endParaRPr lang="en-US">
                  <a:solidFill>
                    <a:srgbClr val="FFFF00"/>
                  </a:solidFill>
                </a:endParaRPr>
              </a:p>
            </p:txBody>
          </p:sp>
          <p:cxnSp>
            <p:nvCxnSpPr>
              <p:cNvPr id="17" name="Line 8"/>
              <p:cNvCxnSpPr/>
              <p:nvPr/>
            </p:nvCxnSpPr>
            <p:spPr bwMode="auto">
              <a:xfrm flipV="1">
                <a:off x="21767" y="31811"/>
                <a:ext cx="0" cy="186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18" name="Line 9"/>
              <p:cNvCxnSpPr/>
              <p:nvPr/>
            </p:nvCxnSpPr>
            <p:spPr bwMode="auto">
              <a:xfrm flipH="1">
                <a:off x="7239" y="32226"/>
                <a:ext cx="2228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19" name="Line 12"/>
              <p:cNvCxnSpPr/>
              <p:nvPr/>
            </p:nvCxnSpPr>
            <p:spPr bwMode="auto">
              <a:xfrm>
                <a:off x="7537" y="17653"/>
                <a:ext cx="33147" cy="3314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0" name="Line 13"/>
              <p:cNvCxnSpPr/>
              <p:nvPr/>
            </p:nvCxnSpPr>
            <p:spPr bwMode="auto">
              <a:xfrm flipV="1">
                <a:off x="29718" y="32226"/>
                <a:ext cx="0" cy="183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21" name="Line 14"/>
              <p:cNvCxnSpPr/>
              <p:nvPr/>
            </p:nvCxnSpPr>
            <p:spPr bwMode="auto">
              <a:xfrm>
                <a:off x="7410" y="38735"/>
                <a:ext cx="2120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sp>
            <p:nvSpPr>
              <p:cNvPr id="22" name="Text Box 20"/>
              <p:cNvSpPr txBox="1">
                <a:spLocks noChangeArrowheads="1"/>
              </p:cNvSpPr>
              <p:nvPr/>
            </p:nvSpPr>
            <p:spPr bwMode="auto">
              <a:xfrm rot="16200000">
                <a:off x="-7676" y="6457"/>
                <a:ext cx="25724" cy="28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vert270" wrap="square" lIns="91440" tIns="45720" rIns="91440" bIns="45720" anchor="t" anchorCtr="0" upright="1">
                <a:noAutofit/>
              </a:bodyPr>
              <a:lstStyle/>
              <a:p>
                <a:pPr marL="0" marR="0" algn="ctr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b="1" kern="1200" dirty="0">
                    <a:solidFill>
                      <a:srgbClr val="FFFF00"/>
                    </a:solidFill>
                    <a:effectLst/>
                    <a:latin typeface="Times New Roman" charset="0"/>
                    <a:ea typeface="PMingLiU" charset="-120"/>
                  </a:rPr>
                  <a:t>Level of Security Input </a:t>
                </a:r>
                <a:r>
                  <a:rPr lang="en-US" sz="1400" b="1" kern="1200" dirty="0" smtClean="0">
                    <a:solidFill>
                      <a:srgbClr val="FFFF00"/>
                    </a:solidFill>
                    <a:effectLst/>
                    <a:latin typeface="Times New Roman" charset="0"/>
                    <a:ea typeface="PMingLiU" charset="-120"/>
                  </a:rPr>
                  <a:t>Y</a:t>
                </a:r>
                <a:endParaRPr lang="en-US" sz="1200" dirty="0">
                  <a:solidFill>
                    <a:srgbClr val="FFFF00"/>
                  </a:solidFill>
                  <a:effectLst/>
                  <a:latin typeface="Times New Roman" charset="0"/>
                  <a:ea typeface="Times New Roman" charset="0"/>
                </a:endParaRPr>
              </a:p>
            </p:txBody>
          </p:sp>
          <p:sp>
            <p:nvSpPr>
              <p:cNvPr id="23" name="Text Box 21"/>
              <p:cNvSpPr txBox="1">
                <a:spLocks noChangeArrowheads="1"/>
              </p:cNvSpPr>
              <p:nvPr/>
            </p:nvSpPr>
            <p:spPr bwMode="auto">
              <a:xfrm>
                <a:off x="35979" y="50787"/>
                <a:ext cx="28192" cy="4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fontAlgn="base">
                  <a:spcBef>
                    <a:spcPts val="840"/>
                  </a:spcBef>
                  <a:spcAft>
                    <a:spcPts val="0"/>
                  </a:spcAft>
                </a:pPr>
                <a:r>
                  <a:rPr lang="en-US" sz="1400" b="1" kern="1200">
                    <a:solidFill>
                      <a:srgbClr val="FFFF00"/>
                    </a:solidFill>
                    <a:effectLst/>
                    <a:latin typeface="Times New Roman" charset="0"/>
                    <a:ea typeface="PMingLiU" charset="-120"/>
                  </a:rPr>
                  <a:t>Level of Security Input X</a:t>
                </a:r>
                <a:endParaRPr lang="en-US" sz="1200">
                  <a:solidFill>
                    <a:srgbClr val="FFFF00"/>
                  </a:solidFill>
                  <a:effectLst/>
                  <a:latin typeface="Times New Roman" charset="0"/>
                  <a:ea typeface="Times New Roman" charset="0"/>
                </a:endParaRPr>
              </a:p>
            </p:txBody>
          </p:sp>
          <p:sp>
            <p:nvSpPr>
              <p:cNvPr id="24" name="AutoShape 24"/>
              <p:cNvSpPr>
                <a:spLocks noChangeArrowheads="1"/>
              </p:cNvSpPr>
              <p:nvPr/>
            </p:nvSpPr>
            <p:spPr bwMode="auto">
              <a:xfrm>
                <a:off x="22269" y="45085"/>
                <a:ext cx="6699" cy="4857"/>
              </a:xfrm>
              <a:prstGeom prst="rightArrow">
                <a:avLst>
                  <a:gd name="adj1" fmla="val 50000"/>
                  <a:gd name="adj2" fmla="val 31376"/>
                </a:avLst>
              </a:prstGeom>
              <a:solidFill>
                <a:srgbClr val="4F81B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0" vert="horz" wrap="none" lIns="91440" tIns="45720" rIns="91440" bIns="45720" anchor="ctr" anchorCtr="0" upright="1">
                <a:noAutofit/>
              </a:bodyPr>
              <a:lstStyle/>
              <a:p>
                <a:endParaRPr lang="en-US">
                  <a:solidFill>
                    <a:srgbClr val="FFFF00"/>
                  </a:solidFill>
                </a:endParaRPr>
              </a:p>
            </p:txBody>
          </p:sp>
          <p:sp>
            <p:nvSpPr>
              <p:cNvPr id="25" name="Arc 7"/>
              <p:cNvSpPr>
                <a:spLocks/>
              </p:cNvSpPr>
              <p:nvPr/>
            </p:nvSpPr>
            <p:spPr bwMode="auto">
              <a:xfrm flipH="1" flipV="1">
                <a:off x="9541" y="8106"/>
                <a:ext cx="30374" cy="33110"/>
              </a:xfrm>
              <a:custGeom>
                <a:avLst/>
                <a:gdLst>
                  <a:gd name="T0" fmla="*/ 0 w 21600"/>
                  <a:gd name="T1" fmla="*/ 0 h 21600"/>
                  <a:gd name="T2" fmla="*/ 2147483647 w 21600"/>
                  <a:gd name="T3" fmla="*/ 2147483647 h 21600"/>
                  <a:gd name="T4" fmla="*/ 0 w 21600"/>
                  <a:gd name="T5" fmla="*/ 2147483647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none" lIns="91440" tIns="45720" rIns="91440" bIns="45720" anchor="ctr" anchorCtr="0" upright="1">
                <a:noAutofit/>
              </a:bodyPr>
              <a:lstStyle/>
              <a:p>
                <a:endParaRPr lang="en-US">
                  <a:solidFill>
                    <a:srgbClr val="FFFF00"/>
                  </a:solidFill>
                </a:endParaRPr>
              </a:p>
            </p:txBody>
          </p:sp>
          <p:sp>
            <p:nvSpPr>
              <p:cNvPr id="26" name="Rectangle 25"/>
              <p:cNvSpPr>
                <a:spLocks noChangeArrowheads="1"/>
              </p:cNvSpPr>
              <p:nvPr/>
            </p:nvSpPr>
            <p:spPr bwMode="auto">
              <a:xfrm>
                <a:off x="39782" y="33709"/>
                <a:ext cx="8267" cy="34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i="1" kern="1200">
                    <a:solidFill>
                      <a:srgbClr val="FFFF00"/>
                    </a:solidFill>
                    <a:effectLst/>
                    <a:latin typeface="Times New Roman" charset="0"/>
                    <a:ea typeface="PMingLiU" charset="-120"/>
                  </a:rPr>
                  <a:t>ISOSEC</a:t>
                </a:r>
                <a:r>
                  <a:rPr lang="en-US" sz="1200" b="1" i="1" kern="1200" baseline="-25000">
                    <a:solidFill>
                      <a:srgbClr val="FFFF00"/>
                    </a:solidFill>
                    <a:effectLst/>
                    <a:latin typeface="Times New Roman" charset="0"/>
                    <a:ea typeface="PMingLiU" charset="-120"/>
                  </a:rPr>
                  <a:t>T</a:t>
                </a:r>
                <a:endParaRPr lang="en-US" sz="1200">
                  <a:solidFill>
                    <a:srgbClr val="FFFF00"/>
                  </a:solidFill>
                  <a:effectLst/>
                  <a:latin typeface="Times New Roman" charset="0"/>
                  <a:ea typeface="Times New Roman" charset="0"/>
                </a:endParaRPr>
              </a:p>
            </p:txBody>
          </p:sp>
          <p:sp>
            <p:nvSpPr>
              <p:cNvPr id="27" name="Rectangle 26"/>
              <p:cNvSpPr>
                <a:spLocks noChangeArrowheads="1"/>
              </p:cNvSpPr>
              <p:nvPr/>
            </p:nvSpPr>
            <p:spPr bwMode="auto">
              <a:xfrm>
                <a:off x="39649" y="37162"/>
                <a:ext cx="8147" cy="34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i="1" kern="1200">
                    <a:solidFill>
                      <a:srgbClr val="FFFF00"/>
                    </a:solidFill>
                    <a:effectLst/>
                    <a:latin typeface="Times New Roman" charset="0"/>
                    <a:ea typeface="PMingLiU" charset="-120"/>
                  </a:rPr>
                  <a:t>ISOSEC</a:t>
                </a:r>
                <a:r>
                  <a:rPr lang="en-US" sz="1200" b="1" i="1" kern="1200" baseline="-25000">
                    <a:solidFill>
                      <a:srgbClr val="FFFF00"/>
                    </a:solidFill>
                    <a:effectLst/>
                    <a:latin typeface="Times New Roman" charset="0"/>
                    <a:ea typeface="PMingLiU" charset="-120"/>
                  </a:rPr>
                  <a:t>1</a:t>
                </a:r>
                <a:endParaRPr lang="en-US" sz="1200">
                  <a:solidFill>
                    <a:srgbClr val="FFFF00"/>
                  </a:solidFill>
                  <a:effectLst/>
                  <a:latin typeface="Times New Roman" charset="0"/>
                  <a:ea typeface="Times New Roman" charset="0"/>
                </a:endParaRPr>
              </a:p>
            </p:txBody>
          </p:sp>
          <p:sp>
            <p:nvSpPr>
              <p:cNvPr id="28" name="Rectangle 27"/>
              <p:cNvSpPr>
                <a:spLocks noChangeArrowheads="1"/>
              </p:cNvSpPr>
              <p:nvPr/>
            </p:nvSpPr>
            <p:spPr bwMode="auto">
              <a:xfrm>
                <a:off x="39782" y="39564"/>
                <a:ext cx="8327" cy="34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i="1" kern="1200">
                    <a:solidFill>
                      <a:srgbClr val="FFFF00"/>
                    </a:solidFill>
                    <a:effectLst/>
                    <a:latin typeface="Times New Roman" charset="0"/>
                    <a:ea typeface="PMingLiU" charset="-120"/>
                  </a:rPr>
                  <a:t>ISOSEC</a:t>
                </a:r>
                <a:r>
                  <a:rPr lang="en-US" sz="1200" b="1" i="1" kern="1200" baseline="-25000">
                    <a:solidFill>
                      <a:srgbClr val="FFFF00"/>
                    </a:solidFill>
                    <a:effectLst/>
                    <a:latin typeface="Times New Roman" charset="0"/>
                    <a:ea typeface="PMingLiU" charset="-120"/>
                  </a:rPr>
                  <a:t>R</a:t>
                </a:r>
                <a:endParaRPr lang="en-US" sz="1200">
                  <a:solidFill>
                    <a:srgbClr val="FFFF00"/>
                  </a:solidFill>
                  <a:effectLst/>
                  <a:latin typeface="Times New Roman" charset="0"/>
                  <a:ea typeface="Times New Roman" charset="0"/>
                </a:endParaRPr>
              </a:p>
            </p:txBody>
          </p:sp>
          <mc:AlternateContent xmlns:mc="http://schemas.openxmlformats.org/markup-compatibility/2006">
            <mc:Choice xmlns:a14="http://schemas.microsoft.com/office/drawing/2010/main" xmlns="" Requires="a14">
              <p:sp>
                <p:nvSpPr>
                  <p:cNvPr id="29" name="Text Box 4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904" y="50399"/>
                    <a:ext cx="3894" cy="3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marL="0" marR="0" fontAlgn="base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kern="1200" smtClean="0">
                                  <a:solidFill>
                                    <a:srgbClr val="FFFF00"/>
                                  </a:solidFill>
                                  <a:effectLst/>
                                  <a:latin typeface="Cambria Math"/>
                                  <a:ea typeface="PMingLiU" charset="-120"/>
                                </a:rPr>
                              </m:ctrlPr>
                            </m:sSubPr>
                            <m:e>
                              <m:r>
                                <a:rPr lang="en-US" sz="1400" i="1" kern="1200">
                                  <a:solidFill>
                                    <a:srgbClr val="FFFF00"/>
                                  </a:solidFill>
                                  <a:effectLst/>
                                  <a:latin typeface="Cambria Math" charset="0"/>
                                  <a:ea typeface="PMingLiU" charset="-12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400" i="1" kern="1200">
                                  <a:solidFill>
                                    <a:srgbClr val="FFFF00"/>
                                  </a:solidFill>
                                  <a:effectLst/>
                                  <a:latin typeface="Cambria Math" charset="0"/>
                                  <a:ea typeface="PMingLiU" charset="-120"/>
                                </a:rPr>
                                <m:t>𝑅</m:t>
                              </m:r>
                            </m:sub>
                          </m:sSub>
                        </m:oMath>
                      </m:oMathPara>
                    </a14:m>
                    <a:endParaRPr lang="en-US" sz="1200" dirty="0">
                      <a:solidFill>
                        <a:srgbClr val="FFFF00"/>
                      </a:solidFill>
                      <a:effectLst/>
                      <a:latin typeface="Times New Roman" charset="0"/>
                      <a:ea typeface="Times New Roman" charset="0"/>
                    </a:endParaRPr>
                  </a:p>
                </p:txBody>
              </p:sp>
            </mc:Choice>
            <mc:Fallback>
              <p:sp>
                <p:nvSpPr>
                  <p:cNvPr id="29" name="Text Box 4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27904" y="50399"/>
                    <a:ext cx="3894" cy="3333"/>
                  </a:xfrm>
                  <a:prstGeom prst="rect">
                    <a:avLst/>
                  </a:prstGeom>
                  <a:blipFill rotWithShape="0">
                    <a:blip r:embed="rId3" cstate="print"/>
                    <a:stretch>
                      <a:fillRect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:lc="http://schemas.openxmlformats.org/drawingml/2006/lockedCanvas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o="http://schemas.microsoft.com/office/mac/office/2008/main" xmlns:wpc="http://schemas.microsoft.com/office/word/2010/wordprocessingCanvas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lc="http://schemas.openxmlformats.org/drawingml/2006/lockedCanvas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o="http://schemas.microsoft.com/office/mac/office/2008/main" xmlns:wpc="http://schemas.microsoft.com/office/word/2010/wordprocessingCanvas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xmlns="" Requires="a14">
              <p:sp>
                <p:nvSpPr>
                  <p:cNvPr id="30" name="Text Box 2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53" y="30327"/>
                    <a:ext cx="3720" cy="3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marL="0" marR="0" fontAlgn="base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kern="1200" smtClean="0">
                                  <a:solidFill>
                                    <a:srgbClr val="FFFF00"/>
                                  </a:solidFill>
                                  <a:effectLst/>
                                  <a:latin typeface="Cambria Math"/>
                                  <a:ea typeface="PMingLiU" charset="-120"/>
                                </a:rPr>
                              </m:ctrlPr>
                            </m:sSubPr>
                            <m:e>
                              <m:r>
                                <a:rPr lang="en-US" sz="1400" i="1" kern="1200">
                                  <a:solidFill>
                                    <a:srgbClr val="FFFF00"/>
                                  </a:solidFill>
                                  <a:effectLst/>
                                  <a:latin typeface="Cambria Math" charset="0"/>
                                  <a:ea typeface="PMingLiU" charset="-12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1400" i="1" kern="1200">
                                  <a:solidFill>
                                    <a:srgbClr val="FFFF00"/>
                                  </a:solidFill>
                                  <a:effectLst/>
                                  <a:latin typeface="Cambria Math" charset="0"/>
                                  <a:ea typeface="PMingLiU" charset="-12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1200" dirty="0">
                      <a:solidFill>
                        <a:srgbClr val="FFFF00"/>
                      </a:solidFill>
                      <a:effectLst/>
                      <a:latin typeface="Times New Roman" charset="0"/>
                      <a:ea typeface="Times New Roman" charset="0"/>
                    </a:endParaRPr>
                  </a:p>
                </p:txBody>
              </p:sp>
            </mc:Choice>
            <mc:Fallback>
              <p:sp>
                <p:nvSpPr>
                  <p:cNvPr id="30" name="Text Box 2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853" y="30327"/>
                    <a:ext cx="3720" cy="3333"/>
                  </a:xfrm>
                  <a:prstGeom prst="rect">
                    <a:avLst/>
                  </a:prstGeom>
                  <a:blipFill rotWithShape="0">
                    <a:blip r:embed="rId4" cstate="print"/>
                    <a:stretch>
                      <a:fillRect b="-4000"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:lc="http://schemas.openxmlformats.org/drawingml/2006/lockedCanvas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o="http://schemas.microsoft.com/office/mac/office/2008/main" xmlns:wpc="http://schemas.microsoft.com/office/word/2010/wordprocessingCanvas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lc="http://schemas.openxmlformats.org/drawingml/2006/lockedCanvas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o="http://schemas.microsoft.com/office/mac/office/2008/main" xmlns:wpc="http://schemas.microsoft.com/office/word/2010/wordprocessingCanvas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xmlns="" Requires="a14">
              <p:sp>
                <p:nvSpPr>
                  <p:cNvPr id="31" name="Text Box 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26" y="37212"/>
                    <a:ext cx="3907" cy="3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marL="0" marR="0" fontAlgn="base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kern="1200" smtClean="0">
                                  <a:solidFill>
                                    <a:srgbClr val="FFFF00"/>
                                  </a:solidFill>
                                  <a:effectLst/>
                                  <a:latin typeface="Cambria Math"/>
                                  <a:ea typeface="PMingLiU" charset="-120"/>
                                </a:rPr>
                              </m:ctrlPr>
                            </m:sSubPr>
                            <m:e>
                              <m:r>
                                <a:rPr lang="en-US" sz="1400" i="1" kern="1200">
                                  <a:solidFill>
                                    <a:srgbClr val="FFFF00"/>
                                  </a:solidFill>
                                  <a:effectLst/>
                                  <a:latin typeface="Cambria Math" charset="0"/>
                                  <a:ea typeface="PMingLiU" charset="-12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1400" i="1" kern="1200">
                                  <a:solidFill>
                                    <a:srgbClr val="FFFF00"/>
                                  </a:solidFill>
                                  <a:effectLst/>
                                  <a:latin typeface="Cambria Math" charset="0"/>
                                  <a:ea typeface="PMingLiU" charset="-120"/>
                                </a:rPr>
                                <m:t>𝑅</m:t>
                              </m:r>
                            </m:sub>
                          </m:sSub>
                        </m:oMath>
                      </m:oMathPara>
                    </a14:m>
                    <a:endParaRPr lang="en-US" sz="1200">
                      <a:solidFill>
                        <a:srgbClr val="FFFF00"/>
                      </a:solidFill>
                      <a:effectLst/>
                      <a:latin typeface="Times New Roman" charset="0"/>
                      <a:ea typeface="Times New Roman" charset="0"/>
                    </a:endParaRPr>
                  </a:p>
                </p:txBody>
              </p:sp>
            </mc:Choice>
            <mc:Fallback>
              <p:sp>
                <p:nvSpPr>
                  <p:cNvPr id="31" name="Text Box 4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726" y="37212"/>
                    <a:ext cx="3907" cy="3333"/>
                  </a:xfrm>
                  <a:prstGeom prst="rect">
                    <a:avLst/>
                  </a:prstGeom>
                  <a:blipFill rotWithShape="0">
                    <a:blip r:embed="rId5" cstate="print"/>
                    <a:stretch>
                      <a:fillRect b="-6122"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:lc="http://schemas.openxmlformats.org/drawingml/2006/lockedCanvas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o="http://schemas.microsoft.com/office/mac/office/2008/main" xmlns:wpc="http://schemas.microsoft.com/office/word/2010/wordprocessingCanvas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lc="http://schemas.openxmlformats.org/drawingml/2006/lockedCanvas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o="http://schemas.microsoft.com/office/mac/office/2008/main" xmlns:wpc="http://schemas.microsoft.com/office/word/2010/wordprocessingCanvas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xmlns="" Requires="a14">
              <p:sp>
                <p:nvSpPr>
                  <p:cNvPr id="32" name="Text Box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4739" y="-84"/>
                    <a:ext cx="48570" cy="1632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lvl="0">
                      <a:lnSpc>
                        <a:spcPct val="115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tabLst>
                        <a:tab pos="457200" algn="l"/>
                      </a:tabLst>
                    </a:pPr>
                    <a:r>
                      <a:rPr lang="en-US" dirty="0">
                        <a:solidFill>
                          <a:srgbClr val="FFFF00"/>
                        </a:solidFill>
                        <a:latin typeface="Times New Roman" charset="0"/>
                        <a:ea typeface="PMingLiU" charset="-120"/>
                        <a:cs typeface="Times New Roman" charset="0"/>
                      </a:rPr>
                      <a:t>Regulation forcing security input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  <a:ea typeface="PMingLiU" charset="-120"/>
                                <a:cs typeface="Times New Roman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charset="0"/>
                                <a:ea typeface="PMingLiU" charset="-120"/>
                                <a:cs typeface="Times New Roman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charset="0"/>
                                <a:ea typeface="PMingLiU" charset="-120"/>
                                <a:cs typeface="Times New Roman" charset="0"/>
                              </a:rPr>
                              <m:t>1</m:t>
                            </m:r>
                          </m:sub>
                        </m:sSub>
                      </m:oMath>
                    </a14:m>
                    <a:r>
                      <a:rPr lang="en-US" dirty="0">
                        <a:solidFill>
                          <a:srgbClr val="FFFF00"/>
                        </a:solidFill>
                        <a:latin typeface="Calibri" charset="0"/>
                        <a:ea typeface="PMingLiU" charset="-120"/>
                        <a:cs typeface="Times New Roman" charset="0"/>
                      </a:rPr>
                      <a:t> to i</a:t>
                    </a:r>
                    <a:r>
                      <a:rPr lang="en-US" dirty="0">
                        <a:solidFill>
                          <a:srgbClr val="FFFF00"/>
                        </a:solidFill>
                        <a:latin typeface="Times New Roman" charset="0"/>
                        <a:ea typeface="PMingLiU" charset="-120"/>
                        <a:cs typeface="Times New Roman" charset="0"/>
                      </a:rPr>
                      <a:t>ncrease</a:t>
                    </a:r>
                    <a:r>
                      <a:rPr lang="en-US" dirty="0">
                        <a:solidFill>
                          <a:srgbClr val="FFFF00"/>
                        </a:solidFill>
                        <a:latin typeface="Calibri" charset="0"/>
                        <a:ea typeface="PMingLiU" charset="-120"/>
                        <a:cs typeface="Times New Roman" charset="0"/>
                      </a:rPr>
                      <a:t> to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  <a:ea typeface="PMingLiU" charset="-120"/>
                                <a:cs typeface="Times New Roman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charset="0"/>
                                <a:ea typeface="PMingLiU" charset="-120"/>
                                <a:cs typeface="Times New Roman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 charset="0"/>
                                <a:ea typeface="PMingLiU" charset="-120"/>
                                <a:cs typeface="Times New Roman" charset="0"/>
                              </a:rPr>
                              <m:t>𝑅</m:t>
                            </m:r>
                          </m:sub>
                        </m:sSub>
                      </m:oMath>
                    </a14:m>
                    <a:r>
                      <a:rPr lang="en-US" dirty="0">
                        <a:solidFill>
                          <a:srgbClr val="FFFF00"/>
                        </a:solidFill>
                        <a:latin typeface="Times New Roman" charset="0"/>
                        <a:ea typeface="PMingLiU" charset="-120"/>
                        <a:cs typeface="Times New Roman" charset="0"/>
                      </a:rPr>
                      <a:t> results in an </a:t>
                    </a:r>
                    <a:r>
                      <a:rPr lang="en-US" dirty="0" smtClean="0">
                        <a:solidFill>
                          <a:srgbClr val="FFFF00"/>
                        </a:solidFill>
                        <a:latin typeface="Times New Roman" charset="0"/>
                        <a:ea typeface="PMingLiU" charset="-120"/>
                        <a:cs typeface="Times New Roman" charset="0"/>
                      </a:rPr>
                      <a:t>in </a:t>
                    </a:r>
                    <a:r>
                      <a:rPr lang="en-US" dirty="0">
                        <a:solidFill>
                          <a:srgbClr val="FFFF00"/>
                        </a:solidFill>
                        <a:latin typeface="Times New Roman" charset="0"/>
                        <a:ea typeface="PMingLiU" charset="-120"/>
                        <a:cs typeface="Times New Roman" charset="0"/>
                      </a:rPr>
                      <a:t>an increase in the level of security, if total level of  security spending increases from B</a:t>
                    </a:r>
                    <a:r>
                      <a:rPr lang="en-US" sz="1050" dirty="0">
                        <a:solidFill>
                          <a:srgbClr val="FFFF00"/>
                        </a:solidFill>
                        <a:latin typeface="Times New Roman" charset="0"/>
                        <a:ea typeface="PMingLiU" charset="-120"/>
                        <a:cs typeface="Times New Roman" charset="0"/>
                      </a:rPr>
                      <a:t>1</a:t>
                    </a:r>
                    <a:r>
                      <a:rPr lang="en-US" dirty="0">
                        <a:solidFill>
                          <a:srgbClr val="FFFF00"/>
                        </a:solidFill>
                        <a:latin typeface="Times New Roman" charset="0"/>
                        <a:ea typeface="PMingLiU" charset="-120"/>
                        <a:cs typeface="Times New Roman" charset="0"/>
                      </a:rPr>
                      <a:t> to B</a:t>
                    </a:r>
                    <a:r>
                      <a:rPr lang="en-US" sz="1050" dirty="0">
                        <a:solidFill>
                          <a:srgbClr val="FFFF00"/>
                        </a:solidFill>
                        <a:latin typeface="Times New Roman" charset="0"/>
                        <a:ea typeface="PMingLiU" charset="-120"/>
                        <a:cs typeface="Times New Roman" charset="0"/>
                      </a:rPr>
                      <a:t>R, </a:t>
                    </a:r>
                    <a:r>
                      <a:rPr lang="en-US" dirty="0">
                        <a:solidFill>
                          <a:srgbClr val="FFFF00"/>
                        </a:solidFill>
                        <a:latin typeface="Times New Roman" charset="0"/>
                        <a:ea typeface="PMingLiU" charset="-120"/>
                        <a:cs typeface="Times New Roman" charset="0"/>
                      </a:rPr>
                      <a:t>providing Y</a:t>
                    </a:r>
                    <a:r>
                      <a:rPr lang="en-US" sz="1050" dirty="0">
                        <a:solidFill>
                          <a:srgbClr val="FFFF00"/>
                        </a:solidFill>
                        <a:latin typeface="Times New Roman" charset="0"/>
                        <a:ea typeface="PMingLiU" charset="-120"/>
                        <a:cs typeface="Times New Roman" charset="0"/>
                      </a:rPr>
                      <a:t>1 </a:t>
                    </a:r>
                    <a:r>
                      <a:rPr lang="en-US" dirty="0">
                        <a:solidFill>
                          <a:srgbClr val="FFFF00"/>
                        </a:solidFill>
                        <a:latin typeface="Times New Roman" charset="0"/>
                        <a:ea typeface="PMingLiU" charset="-120"/>
                        <a:cs typeface="Times New Roman" charset="0"/>
                      </a:rPr>
                      <a:t>inputs are not reduced. The  mix of inputs may </a:t>
                    </a:r>
                    <a:r>
                      <a:rPr lang="en-US" dirty="0" smtClean="0">
                        <a:solidFill>
                          <a:srgbClr val="FFFF00"/>
                        </a:solidFill>
                        <a:latin typeface="Times New Roman" charset="0"/>
                        <a:ea typeface="PMingLiU" charset="-120"/>
                        <a:cs typeface="Times New Roman" charset="0"/>
                      </a:rPr>
                      <a:t>be </a:t>
                    </a:r>
                    <a:r>
                      <a:rPr lang="en-US" dirty="0">
                        <a:solidFill>
                          <a:srgbClr val="FFFF00"/>
                        </a:solidFill>
                        <a:latin typeface="Times New Roman" charset="0"/>
                        <a:ea typeface="PMingLiU" charset="-120"/>
                        <a:cs typeface="Times New Roman" charset="0"/>
                      </a:rPr>
                      <a:t>optimal, as shown below  </a:t>
                    </a:r>
                    <a:r>
                      <a:rPr lang="en-US" dirty="0">
                        <a:solidFill>
                          <a:srgbClr val="FFFF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a:t>(B</a:t>
                    </a:r>
                    <a:r>
                      <a:rPr lang="en-US" sz="1050" dirty="0">
                        <a:solidFill>
                          <a:srgbClr val="FFFF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a:t>R</a:t>
                    </a:r>
                    <a:r>
                      <a:rPr lang="en-US" dirty="0">
                        <a:solidFill>
                          <a:srgbClr val="FFFF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a:t> = </a:t>
                    </a:r>
                    <a:r>
                      <a:rPr lang="en-US" dirty="0" smtClean="0">
                        <a:solidFill>
                          <a:srgbClr val="FFFF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a:t>X* </a:t>
                    </a:r>
                    <a:r>
                      <a:rPr lang="en-US" dirty="0">
                        <a:solidFill>
                          <a:srgbClr val="FFFF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a:t>+ </a:t>
                    </a:r>
                    <a:r>
                      <a:rPr lang="en-US" dirty="0" smtClean="0">
                        <a:solidFill>
                          <a:srgbClr val="FFFF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a:t>Y*).</a:t>
                    </a:r>
                    <a:endParaRPr lang="en-US" dirty="0">
                      <a:solidFill>
                        <a:srgbClr val="FFFF00"/>
                      </a:solidFill>
                      <a:latin typeface="Cambria Math" charset="0"/>
                      <a:ea typeface="Cambria Math" charset="0"/>
                      <a:cs typeface="Cambria Math" charset="0"/>
                    </a:endParaRPr>
                  </a:p>
                  <a:p>
                    <a:pPr marR="0" lvl="0" fontAlgn="base">
                      <a:lnSpc>
                        <a:spcPct val="115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tabLst>
                        <a:tab pos="457200" algn="l"/>
                      </a:tabLst>
                    </a:pPr>
                    <a:endParaRPr lang="en-US" dirty="0">
                      <a:solidFill>
                        <a:srgbClr val="FFFF00"/>
                      </a:solidFill>
                      <a:effectLst/>
                      <a:latin typeface="Calibri" charset="0"/>
                      <a:ea typeface="Calibri" charset="0"/>
                      <a:cs typeface="Times New Roman" charset="0"/>
                    </a:endParaRPr>
                  </a:p>
                </p:txBody>
              </p:sp>
            </mc:Choice>
            <mc:Fallback>
              <p:sp>
                <p:nvSpPr>
                  <p:cNvPr id="32" name="Text Box 1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4739" y="-84"/>
                    <a:ext cx="48570" cy="16326"/>
                  </a:xfrm>
                  <a:prstGeom prst="rect">
                    <a:avLst/>
                  </a:prstGeom>
                  <a:blipFill rotWithShape="0">
                    <a:blip r:embed="rId6" cstate="print"/>
                    <a:stretch>
                      <a:fillRect l="-379" r="-505"/>
                    </a:stretch>
                  </a:blip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7" name="Line 12"/>
            <p:cNvCxnSpPr/>
            <p:nvPr/>
          </p:nvCxnSpPr>
          <p:spPr bwMode="auto">
            <a:xfrm>
              <a:off x="7653" y="26784"/>
              <a:ext cx="39393" cy="3932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8" name="Text Box 163975"/>
            <p:cNvSpPr txBox="1">
              <a:spLocks noChangeArrowheads="1"/>
            </p:cNvSpPr>
            <p:nvPr/>
          </p:nvSpPr>
          <p:spPr bwMode="auto">
            <a:xfrm>
              <a:off x="32545" y="61585"/>
              <a:ext cx="3434" cy="7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91440" tIns="45720" rIns="91440" bIns="45720" anchor="t" anchorCtr="0" upright="1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 i="1" dirty="0">
                  <a:solidFill>
                    <a:srgbClr val="FFFF00"/>
                  </a:solidFill>
                  <a:effectLst/>
                  <a:latin typeface="Times New Roman" charset="0"/>
                  <a:ea typeface="Calibri" charset="0"/>
                </a:rPr>
                <a:t>B</a:t>
              </a:r>
              <a:r>
                <a:rPr lang="en-US" sz="1100" b="1" i="1" baseline="-25000" dirty="0">
                  <a:solidFill>
                    <a:srgbClr val="FFFF00"/>
                  </a:solidFill>
                  <a:effectLst/>
                  <a:latin typeface="Times New Roman" charset="0"/>
                  <a:ea typeface="Calibri" charset="0"/>
                </a:rPr>
                <a:t>1</a:t>
              </a:r>
              <a:endParaRPr lang="en-US" sz="1100" dirty="0">
                <a:solidFill>
                  <a:srgbClr val="FFFF00"/>
                </a:solidFill>
                <a:effectLst/>
                <a:latin typeface="Times New Roman" charset="0"/>
                <a:ea typeface="Calibri" charset="0"/>
              </a:endParaRPr>
            </a:p>
          </p:txBody>
        </p:sp>
        <p:sp>
          <p:nvSpPr>
            <p:cNvPr id="9" name="Text Box 163976"/>
            <p:cNvSpPr txBox="1">
              <a:spLocks noChangeArrowheads="1"/>
            </p:cNvSpPr>
            <p:nvPr/>
          </p:nvSpPr>
          <p:spPr bwMode="auto">
            <a:xfrm>
              <a:off x="37617" y="59026"/>
              <a:ext cx="3434" cy="3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91440" tIns="45720" rIns="91440" bIns="45720" anchor="t" anchorCtr="0" upright="1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 i="1" dirty="0" smtClean="0">
                  <a:solidFill>
                    <a:srgbClr val="FFFF00"/>
                  </a:solidFill>
                  <a:effectLst/>
                  <a:latin typeface="Times New Roman" charset="0"/>
                  <a:ea typeface="Calibri" charset="0"/>
                </a:rPr>
                <a:t>B</a:t>
              </a:r>
              <a:r>
                <a:rPr lang="en-US" sz="1100" b="1" i="1" baseline="-25000" dirty="0">
                  <a:solidFill>
                    <a:srgbClr val="FFFF00"/>
                  </a:solidFill>
                  <a:latin typeface="Times New Roman" charset="0"/>
                  <a:ea typeface="Calibri" charset="0"/>
                </a:rPr>
                <a:t>R</a:t>
              </a:r>
              <a:endParaRPr lang="en-US" sz="1100" dirty="0">
                <a:solidFill>
                  <a:srgbClr val="FFFF00"/>
                </a:solidFill>
                <a:effectLst/>
                <a:latin typeface="Times New Roman" charset="0"/>
                <a:ea typeface="Calibri" charset="0"/>
              </a:endParaRPr>
            </a:p>
          </p:txBody>
        </p:sp>
      </p:grpSp>
      <p:pic>
        <p:nvPicPr>
          <p:cNvPr id="34" name="Picture 33" descr="UMD_primary_mark_vertical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3252"/>
            <a:ext cx="1683026" cy="779802"/>
          </a:xfrm>
          <a:prstGeom prst="rect">
            <a:avLst/>
          </a:prstGeom>
        </p:spPr>
      </p:pic>
      <p:sp>
        <p:nvSpPr>
          <p:cNvPr id="35" name="Arc 7"/>
          <p:cNvSpPr>
            <a:spLocks/>
          </p:cNvSpPr>
          <p:nvPr/>
        </p:nvSpPr>
        <p:spPr bwMode="auto">
          <a:xfrm flipH="1" flipV="1">
            <a:off x="2430579" y="2125886"/>
            <a:ext cx="2324785" cy="2250858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rot="0" vert="horz" wrap="none" lIns="91440" tIns="45720" rIns="91440" bIns="45720" anchor="ctr" anchorCtr="0" upright="1">
            <a:noAutofit/>
          </a:bodyPr>
          <a:lstStyle/>
          <a:p>
            <a:endParaRPr lang="en-US">
              <a:solidFill>
                <a:srgbClr val="FFFF00"/>
              </a:solidFill>
            </a:endParaRPr>
          </a:p>
        </p:txBody>
      </p:sp>
      <p:sp>
        <p:nvSpPr>
          <p:cNvPr id="36" name="Rectangle 35"/>
          <p:cNvSpPr>
            <a:spLocks noChangeArrowheads="1"/>
          </p:cNvSpPr>
          <p:nvPr/>
        </p:nvSpPr>
        <p:spPr bwMode="auto">
          <a:xfrm>
            <a:off x="4735563" y="4192728"/>
            <a:ext cx="822555" cy="311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200" b="1" i="1" kern="1200" dirty="0" smtClean="0">
                <a:solidFill>
                  <a:srgbClr val="FFFF00"/>
                </a:solidFill>
                <a:effectLst/>
                <a:latin typeface="Times New Roman" charset="0"/>
                <a:ea typeface="PMingLiU" charset="-120"/>
              </a:rPr>
              <a:t>ISOSEC*</a:t>
            </a:r>
            <a:endParaRPr lang="en-US" sz="1200" baseline="30000" dirty="0">
              <a:solidFill>
                <a:srgbClr val="FFFF00"/>
              </a:solidFill>
              <a:effectLst/>
              <a:latin typeface="Times New Roman" charset="0"/>
              <a:ea typeface="Times New Roman" charset="0"/>
            </a:endParaRPr>
          </a:p>
        </p:txBody>
      </p:sp>
      <p:cxnSp>
        <p:nvCxnSpPr>
          <p:cNvPr id="37" name="Line 9"/>
          <p:cNvCxnSpPr/>
          <p:nvPr/>
        </p:nvCxnSpPr>
        <p:spPr bwMode="auto">
          <a:xfrm flipH="1" flipV="1">
            <a:off x="1537337" y="3794292"/>
            <a:ext cx="160302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9" name="Line 8"/>
          <p:cNvCxnSpPr/>
          <p:nvPr/>
        </p:nvCxnSpPr>
        <p:spPr bwMode="auto">
          <a:xfrm flipH="1" flipV="1">
            <a:off x="3193775" y="3794292"/>
            <a:ext cx="1110" cy="211314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0" name="Text Box 27"/>
              <p:cNvSpPr txBox="1">
                <a:spLocks noChangeArrowheads="1"/>
              </p:cNvSpPr>
              <p:nvPr/>
            </p:nvSpPr>
            <p:spPr bwMode="auto">
              <a:xfrm>
                <a:off x="1179752" y="3623553"/>
                <a:ext cx="457076" cy="2843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sz="1400" b="0" i="1" kern="1200" smtClean="0">
                        <a:solidFill>
                          <a:srgbClr val="FFFF00"/>
                        </a:solidFill>
                        <a:effectLst/>
                        <a:latin typeface="Cambria Math" charset="0"/>
                        <a:ea typeface="PMingLiU" charset="-120"/>
                      </a:rPr>
                      <m:t>𝑦</m:t>
                    </m:r>
                  </m:oMath>
                </a14:m>
                <a:r>
                  <a:rPr lang="en-US" sz="1200" dirty="0" smtClean="0">
                    <a:solidFill>
                      <a:srgbClr val="FFFF00"/>
                    </a:solidFill>
                    <a:effectLst/>
                    <a:latin typeface="Times New Roman" charset="0"/>
                    <a:ea typeface="Times New Roman" charset="0"/>
                  </a:rPr>
                  <a:t>*</a:t>
                </a:r>
                <a:endParaRPr lang="en-US" sz="1200" dirty="0">
                  <a:solidFill>
                    <a:srgbClr val="FFFF00"/>
                  </a:solidFill>
                  <a:effectLst/>
                  <a:latin typeface="Times New Roman" charset="0"/>
                  <a:ea typeface="Times New Roman" charset="0"/>
                </a:endParaRPr>
              </a:p>
            </p:txBody>
          </p:sp>
        </mc:Choice>
        <mc:Fallback>
          <p:sp>
            <p:nvSpPr>
              <p:cNvPr id="40" name="Text 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79752" y="3623553"/>
                <a:ext cx="457076" cy="284362"/>
              </a:xfrm>
              <a:prstGeom prst="rect">
                <a:avLst/>
              </a:prstGeom>
              <a:blipFill rotWithShape="0">
                <a:blip r:embed="rId8" cstate="print"/>
                <a:stretch>
                  <a:fillRect b="-2127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44" name="Text Box 29"/>
              <p:cNvSpPr txBox="1">
                <a:spLocks noChangeArrowheads="1"/>
              </p:cNvSpPr>
              <p:nvPr/>
            </p:nvSpPr>
            <p:spPr bwMode="auto">
              <a:xfrm>
                <a:off x="3029934" y="5904972"/>
                <a:ext cx="473446" cy="3130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FF00"/>
                          </a:solidFill>
                          <a:effectLst/>
                          <a:latin typeface="Cambria Math" charset="0"/>
                          <a:ea typeface="Times New Roman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rgbClr val="FFFF00"/>
                          </a:solidFill>
                          <a:effectLst/>
                          <a:latin typeface="Cambria Math" charset="0"/>
                          <a:ea typeface="Times New Roman" charset="0"/>
                        </a:rPr>
                        <m:t>∗</m:t>
                      </m:r>
                    </m:oMath>
                  </m:oMathPara>
                </a14:m>
                <a:endParaRPr lang="en-US" dirty="0">
                  <a:solidFill>
                    <a:srgbClr val="FFFF00"/>
                  </a:solidFill>
                  <a:effectLst/>
                  <a:latin typeface="Times New Roman" charset="0"/>
                  <a:ea typeface="Times New Roman" charset="0"/>
                </a:endParaRPr>
              </a:p>
            </p:txBody>
          </p:sp>
        </mc:Choice>
        <mc:Fallback>
          <p:sp>
            <p:nvSpPr>
              <p:cNvPr id="44" name="Text 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29934" y="5904972"/>
                <a:ext cx="473446" cy="313067"/>
              </a:xfrm>
              <a:prstGeom prst="rect">
                <a:avLst/>
              </a:prstGeom>
              <a:blipFill rotWithShape="0">
                <a:blip r:embed="rId9" cstate="print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62844641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88950" y="838200"/>
            <a:ext cx="8416511" cy="5766477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FFFF00"/>
              </a:buClr>
              <a:buSzPct val="100000"/>
              <a:buFont typeface="+mj-lt"/>
              <a:buAutoNum type="arabicPeriod"/>
            </a:pPr>
            <a:r>
              <a:rPr lang="en-US" sz="1800" b="1" dirty="0" smtClean="0">
                <a:solidFill>
                  <a:srgbClr val="FFFF00"/>
                </a:solidFill>
                <a:cs typeface="Times New Roman"/>
              </a:rPr>
              <a:t>Private </a:t>
            </a:r>
            <a:r>
              <a:rPr lang="en-US" sz="1800" b="1" dirty="0">
                <a:solidFill>
                  <a:srgbClr val="FFFF00"/>
                </a:solidFill>
                <a:cs typeface="Times New Roman"/>
              </a:rPr>
              <a:t>sector cybersecurity investments are hard to justify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FFFF00"/>
              </a:buClr>
              <a:buSzPct val="100000"/>
              <a:buFont typeface="+mj-lt"/>
              <a:buAutoNum type="arabicPeriod"/>
            </a:pPr>
            <a:r>
              <a:rPr lang="en-US" sz="1800" b="1" dirty="0" smtClean="0">
                <a:solidFill>
                  <a:srgbClr val="FFFF00"/>
                </a:solidFill>
              </a:rPr>
              <a:t>If </a:t>
            </a:r>
            <a:r>
              <a:rPr lang="en-US" sz="1800" b="1" dirty="0">
                <a:solidFill>
                  <a:srgbClr val="FFFF00"/>
                </a:solidFill>
              </a:rPr>
              <a:t>firms cannot determine the optimal mix of inputs, then government regulations/incentives could cause a reallocation of resources that improve cybersecurity even when cybersecurity expenditures are fixed. </a:t>
            </a:r>
            <a:endParaRPr lang="en-US" sz="1800" b="1" dirty="0" smtClean="0">
              <a:solidFill>
                <a:srgbClr val="FFFF00"/>
              </a:solidFill>
            </a:endParaRP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FFFF00"/>
              </a:buClr>
              <a:buSzPct val="100000"/>
              <a:buFont typeface="+mj-lt"/>
              <a:buAutoNum type="arabicPeriod"/>
            </a:pPr>
            <a:r>
              <a:rPr lang="en-US" sz="1800" b="1" dirty="0" smtClean="0">
                <a:solidFill>
                  <a:srgbClr val="FFFF00"/>
                </a:solidFill>
              </a:rPr>
              <a:t>If </a:t>
            </a:r>
            <a:r>
              <a:rPr lang="en-US" sz="1800" b="1" dirty="0">
                <a:solidFill>
                  <a:srgbClr val="FFFF00"/>
                </a:solidFill>
              </a:rPr>
              <a:t>firms </a:t>
            </a:r>
            <a:r>
              <a:rPr lang="en-US" sz="1800" b="1" dirty="0" smtClean="0">
                <a:solidFill>
                  <a:srgbClr val="FFFF00"/>
                </a:solidFill>
              </a:rPr>
              <a:t>were able to determine </a:t>
            </a:r>
            <a:r>
              <a:rPr lang="en-US" sz="1800" b="1" dirty="0">
                <a:solidFill>
                  <a:srgbClr val="FFFF00"/>
                </a:solidFill>
              </a:rPr>
              <a:t>the optimal mix of inputs, then </a:t>
            </a:r>
            <a:r>
              <a:rPr lang="en-US" sz="1800" b="1" dirty="0" smtClean="0">
                <a:solidFill>
                  <a:srgbClr val="FFFF00"/>
                </a:solidFill>
              </a:rPr>
              <a:t>government </a:t>
            </a:r>
            <a:r>
              <a:rPr lang="en-US" sz="1800" b="1" dirty="0">
                <a:solidFill>
                  <a:srgbClr val="FFFF00"/>
                </a:solidFill>
              </a:rPr>
              <a:t>regulations/incentives could </a:t>
            </a:r>
            <a:r>
              <a:rPr lang="en-US" sz="1800" b="1" dirty="0" smtClean="0">
                <a:solidFill>
                  <a:srgbClr val="FFFF00"/>
                </a:solidFill>
              </a:rPr>
              <a:t>only increase </a:t>
            </a:r>
            <a:r>
              <a:rPr lang="en-US" sz="1800" b="1" dirty="0">
                <a:solidFill>
                  <a:srgbClr val="FFFF00"/>
                </a:solidFill>
              </a:rPr>
              <a:t>cybersecurity level </a:t>
            </a:r>
            <a:r>
              <a:rPr lang="en-US" sz="1800" b="1" dirty="0" smtClean="0">
                <a:solidFill>
                  <a:srgbClr val="FFFF00"/>
                </a:solidFill>
              </a:rPr>
              <a:t>by </a:t>
            </a:r>
            <a:r>
              <a:rPr lang="en-US" sz="1800" b="1" dirty="0">
                <a:solidFill>
                  <a:srgbClr val="FFFF00"/>
                </a:solidFill>
              </a:rPr>
              <a:t>increasing cybersecurity expenditures by firms.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FFFF00"/>
              </a:buClr>
              <a:buSzPct val="100000"/>
              <a:buFont typeface="+mj-lt"/>
              <a:buAutoNum type="arabicPeriod"/>
            </a:pPr>
            <a:r>
              <a:rPr lang="en-US" sz="1800" b="1" dirty="0" smtClean="0">
                <a:solidFill>
                  <a:srgbClr val="FFFF00"/>
                </a:solidFill>
                <a:cs typeface="Times New Roman"/>
              </a:rPr>
              <a:t>Strengthen </a:t>
            </a:r>
            <a:r>
              <a:rPr lang="en-US" sz="1800" b="1" dirty="0">
                <a:solidFill>
                  <a:srgbClr val="FFFF00"/>
                </a:solidFill>
                <a:cs typeface="Times New Roman"/>
              </a:rPr>
              <a:t>existing government actions affecting cybersecurity investments in  private  sector: (A) SOX, (B) SEC </a:t>
            </a:r>
            <a:r>
              <a:rPr lang="en-US" sz="1800" b="1" dirty="0" smtClean="0">
                <a:solidFill>
                  <a:srgbClr val="FFFF00"/>
                </a:solidFill>
                <a:cs typeface="Times New Roman"/>
              </a:rPr>
              <a:t>Disclosure Guidance </a:t>
            </a:r>
            <a:r>
              <a:rPr lang="en-US" sz="1800" b="1" dirty="0">
                <a:solidFill>
                  <a:srgbClr val="FFFF00"/>
                </a:solidFill>
                <a:cs typeface="Times New Roman"/>
              </a:rPr>
              <a:t>on C</a:t>
            </a:r>
            <a:r>
              <a:rPr lang="en-US" sz="1800" b="1" dirty="0" smtClean="0">
                <a:solidFill>
                  <a:srgbClr val="FFFF00"/>
                </a:solidFill>
                <a:cs typeface="Times New Roman"/>
              </a:rPr>
              <a:t>ybersecurity Risks </a:t>
            </a:r>
            <a:r>
              <a:rPr lang="en-US" sz="1800" b="1" dirty="0">
                <a:solidFill>
                  <a:srgbClr val="FFFF00"/>
                </a:solidFill>
                <a:cs typeface="Times New Roman"/>
              </a:rPr>
              <a:t>and </a:t>
            </a:r>
            <a:r>
              <a:rPr lang="en-US" sz="1800" b="1" dirty="0" smtClean="0">
                <a:solidFill>
                  <a:srgbClr val="FFFF00"/>
                </a:solidFill>
                <a:cs typeface="Times New Roman"/>
              </a:rPr>
              <a:t>Cyber </a:t>
            </a:r>
            <a:r>
              <a:rPr lang="en-US" sz="1800" b="1" dirty="0">
                <a:solidFill>
                  <a:srgbClr val="FFFF00"/>
                </a:solidFill>
                <a:cs typeface="Times New Roman"/>
              </a:rPr>
              <a:t>I</a:t>
            </a:r>
            <a:r>
              <a:rPr lang="en-US" sz="1800" b="1" dirty="0" smtClean="0">
                <a:solidFill>
                  <a:srgbClr val="FFFF00"/>
                </a:solidFill>
                <a:cs typeface="Times New Roman"/>
              </a:rPr>
              <a:t>ncidents</a:t>
            </a:r>
            <a:r>
              <a:rPr lang="en-US" sz="1800" b="1" dirty="0">
                <a:solidFill>
                  <a:srgbClr val="FFFF00"/>
                </a:solidFill>
                <a:cs typeface="Times New Roman"/>
              </a:rPr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>
                <a:srgbClr val="FFFF00"/>
              </a:buClr>
              <a:buSzPct val="100000"/>
              <a:buFont typeface="+mj-lt"/>
              <a:buAutoNum type="arabicPeriod"/>
            </a:pPr>
            <a:r>
              <a:rPr lang="en-US" sz="1800" b="1" dirty="0" smtClean="0">
                <a:solidFill>
                  <a:srgbClr val="FFFF00"/>
                </a:solidFill>
                <a:cs typeface="Times New Roman"/>
              </a:rPr>
              <a:t>Due </a:t>
            </a:r>
            <a:r>
              <a:rPr lang="en-US" sz="1800" b="1" dirty="0">
                <a:solidFill>
                  <a:srgbClr val="FFFF00"/>
                </a:solidFill>
                <a:cs typeface="Times New Roman"/>
              </a:rPr>
              <a:t>to the problems associated with typical </a:t>
            </a:r>
            <a:r>
              <a:rPr lang="en-US" sz="1800" b="1" dirty="0">
                <a:solidFill>
                  <a:srgbClr val="FFFF00"/>
                </a:solidFill>
              </a:rPr>
              <a:t>empirical studies </a:t>
            </a:r>
            <a:r>
              <a:rPr lang="en-US" sz="1800" b="1" dirty="0" smtClean="0">
                <a:solidFill>
                  <a:srgbClr val="FFFF00"/>
                </a:solidFill>
              </a:rPr>
              <a:t>(e.g., archival </a:t>
            </a:r>
            <a:r>
              <a:rPr lang="en-US" sz="1800" b="1" dirty="0">
                <a:solidFill>
                  <a:srgbClr val="FFFF00"/>
                </a:solidFill>
              </a:rPr>
              <a:t>data, surveys, case studies, etc.), </a:t>
            </a:r>
            <a:r>
              <a:rPr lang="en-US" sz="1800" b="1" dirty="0" smtClean="0">
                <a:solidFill>
                  <a:srgbClr val="FFFF00"/>
                </a:solidFill>
              </a:rPr>
              <a:t>well-designed </a:t>
            </a:r>
            <a:r>
              <a:rPr lang="en-US" sz="1800" b="1" dirty="0">
                <a:solidFill>
                  <a:srgbClr val="FFFF00"/>
                </a:solidFill>
              </a:rPr>
              <a:t>laboratory experiments may be the most effective way to examine the true impact of government economic </a:t>
            </a:r>
            <a:r>
              <a:rPr lang="en-US" sz="1800" b="1" dirty="0" smtClean="0">
                <a:solidFill>
                  <a:srgbClr val="FFFF00"/>
                </a:solidFill>
              </a:rPr>
              <a:t>regulations/incentives </a:t>
            </a:r>
            <a:r>
              <a:rPr lang="en-US" sz="1800" b="1" dirty="0">
                <a:solidFill>
                  <a:srgbClr val="FFFF00"/>
                </a:solidFill>
              </a:rPr>
              <a:t>on cybersecurity </a:t>
            </a:r>
            <a:r>
              <a:rPr lang="en-US" sz="1800" b="1" dirty="0" smtClean="0">
                <a:solidFill>
                  <a:srgbClr val="FFFF00"/>
                </a:solidFill>
              </a:rPr>
              <a:t>activities. </a:t>
            </a:r>
            <a:r>
              <a:rPr lang="en-US" sz="1800" b="1" dirty="0" smtClean="0">
                <a:solidFill>
                  <a:srgbClr val="FFFF00"/>
                </a:solidFill>
                <a:cs typeface="Times New Roman"/>
              </a:rPr>
              <a:t> </a:t>
            </a:r>
            <a:r>
              <a:rPr lang="en-US" sz="1800" b="1" dirty="0" smtClean="0">
                <a:solidFill>
                  <a:srgbClr val="FFFF00"/>
                </a:solidFill>
              </a:rPr>
              <a:t>  </a:t>
            </a:r>
          </a:p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Clr>
                <a:srgbClr val="FFFF00"/>
              </a:buClr>
              <a:buSzPct val="100000"/>
              <a:buNone/>
            </a:pPr>
            <a:r>
              <a:rPr lang="en-US" altLang="zh-TW" sz="1800" b="1" dirty="0" smtClean="0">
                <a:solidFill>
                  <a:srgbClr val="FFFF00"/>
                </a:solidFill>
                <a:ea typeface="PMingLiU" charset="0"/>
                <a:cs typeface="PMingLiU" charset="0"/>
              </a:rPr>
              <a:t>     *E</a:t>
            </a:r>
            <a:r>
              <a:rPr lang="en-US" sz="1800" b="1" dirty="0" smtClean="0">
                <a:solidFill>
                  <a:srgbClr val="FFFF00"/>
                </a:solidFill>
              </a:rPr>
              <a:t>conomic models should be viewed as a complement to, not as a   	substitute for, sound business judgment!</a:t>
            </a:r>
            <a:endParaRPr lang="en-US" b="1" dirty="0"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60C7-6023-7842-967D-461BD791A17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0"/>
            <a:ext cx="5748545" cy="838200"/>
          </a:xfrm>
        </p:spPr>
        <p:txBody>
          <a:bodyPr anchor="ctr" anchorCtr="0"/>
          <a:lstStyle/>
          <a:p>
            <a:pPr algn="ctr"/>
            <a:r>
              <a:rPr lang="en-US" altLang="en-US" dirty="0">
                <a:solidFill>
                  <a:srgbClr val="FFFF00"/>
                </a:solidFill>
                <a:ea typeface="ＭＳ Ｐゴシック" pitchFamily="34" charset="-128"/>
              </a:rPr>
              <a:t>Concluding Comments*</a:t>
            </a:r>
            <a:endParaRPr lang="en-US" dirty="0"/>
          </a:p>
        </p:txBody>
      </p:sp>
      <p:pic>
        <p:nvPicPr>
          <p:cNvPr id="7" name="Picture 6" descr="UMD_primary_mark_vertica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3252"/>
            <a:ext cx="1683026" cy="77980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 txBox="1">
            <a:spLocks noChangeArrowheads="1"/>
          </p:cNvSpPr>
          <p:nvPr/>
        </p:nvSpPr>
        <p:spPr bwMode="auto">
          <a:xfrm>
            <a:off x="1798390" y="157375"/>
            <a:ext cx="6683001" cy="544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0" rIns="45720" bIns="0" anchor="ctr" anchorCtr="0"/>
          <a:lstStyle>
            <a:lvl1pPr algn="l">
              <a:spcBef>
                <a:spcPct val="20000"/>
              </a:spcBef>
              <a:buClr>
                <a:srgbClr val="CC3300"/>
              </a:buClr>
              <a:buSzPct val="75000"/>
              <a:buFont typeface="Wingdings 3" pitchFamily="18" charset="2"/>
              <a:buChar char="Æ"/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l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zh-TW" b="1" dirty="0" smtClean="0">
                <a:solidFill>
                  <a:srgbClr val="FFFF00"/>
                </a:solidFill>
                <a:latin typeface="+mn-lt"/>
                <a:ea typeface="MS PGothic" pitchFamily="34" charset="-128"/>
                <a:cs typeface="Times New Roman" pitchFamily="18" charset="0"/>
              </a:rPr>
              <a:t>Selected References</a:t>
            </a:r>
          </a:p>
        </p:txBody>
      </p:sp>
      <p:sp>
        <p:nvSpPr>
          <p:cNvPr id="21507" name="Rectangle 7"/>
          <p:cNvSpPr txBox="1">
            <a:spLocks noChangeArrowheads="1"/>
          </p:cNvSpPr>
          <p:nvPr/>
        </p:nvSpPr>
        <p:spPr bwMode="auto">
          <a:xfrm>
            <a:off x="454025" y="1202455"/>
            <a:ext cx="8689975" cy="5370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buFont typeface="Wingdings" charset="0"/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buFont typeface="Wingdings" charset="0"/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buFont typeface="Wingdings" charset="0"/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buFont typeface="Wingdings" charset="0"/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1200"/>
              </a:spcBef>
              <a:buClr>
                <a:schemeClr val="tx2"/>
              </a:buClr>
              <a:buSzPct val="73000"/>
            </a:pPr>
            <a:r>
              <a:rPr lang="en-US" sz="1200" dirty="0">
                <a:solidFill>
                  <a:srgbClr val="99FF99"/>
                </a:solidFill>
                <a:latin typeface="+mn-lt"/>
              </a:rPr>
              <a:t>Gordon, L.A. and M.P. Loeb. 2011,</a:t>
            </a:r>
            <a:r>
              <a:rPr lang="en-US" sz="1200" i="1" dirty="0">
                <a:solidFill>
                  <a:srgbClr val="99FF99"/>
                </a:solidFill>
                <a:latin typeface="+mn-lt"/>
              </a:rPr>
              <a:t>“</a:t>
            </a:r>
            <a:r>
              <a:rPr lang="en-US" altLang="ja-JP" sz="1200" dirty="0">
                <a:solidFill>
                  <a:srgbClr val="99FF99"/>
                </a:solidFill>
                <a:latin typeface="+mn-lt"/>
              </a:rPr>
              <a:t>You May Be Fighting the Wrong Security Battles: How IT executives can determine the right amount to spend—and where to spend it,</a:t>
            </a:r>
            <a:r>
              <a:rPr lang="en-US" sz="1200" dirty="0">
                <a:solidFill>
                  <a:srgbClr val="99FF99"/>
                </a:solidFill>
                <a:latin typeface="+mn-lt"/>
              </a:rPr>
              <a:t>”</a:t>
            </a:r>
            <a:r>
              <a:rPr lang="en-US" altLang="ja-JP" sz="1200" i="1" dirty="0">
                <a:solidFill>
                  <a:srgbClr val="99FF99"/>
                </a:solidFill>
                <a:latin typeface="+mn-lt"/>
              </a:rPr>
              <a:t> The Wall Street Journal</a:t>
            </a:r>
            <a:r>
              <a:rPr lang="en-US" altLang="ja-JP" sz="1200" dirty="0">
                <a:solidFill>
                  <a:srgbClr val="99FF99"/>
                </a:solidFill>
                <a:latin typeface="+mn-lt"/>
              </a:rPr>
              <a:t>, September 26, 2011.</a:t>
            </a:r>
          </a:p>
          <a:p>
            <a:pPr eaLnBrk="1" hangingPunct="1">
              <a:spcBef>
                <a:spcPts val="1200"/>
              </a:spcBef>
              <a:buClr>
                <a:schemeClr val="tx2"/>
              </a:buClr>
              <a:buSzPct val="73000"/>
            </a:pPr>
            <a:r>
              <a:rPr lang="en-US" altLang="zh-TW" sz="1200" dirty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Gordon, L.A. and M.P. </a:t>
            </a:r>
            <a:r>
              <a:rPr lang="en-US" altLang="zh-TW" sz="1200" dirty="0" smtClean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Loeb</a:t>
            </a:r>
            <a:r>
              <a:rPr lang="en-US" altLang="zh-TW" sz="1200" dirty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. 2006. </a:t>
            </a:r>
            <a:r>
              <a:rPr lang="en-US" altLang="zh-TW" sz="1200" u="sng" dirty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MANAGING CYBERSECURITY RESOURCES: A Cost-Benefit Analysis</a:t>
            </a:r>
            <a:r>
              <a:rPr lang="en-US" altLang="zh-TW" sz="1200" dirty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 (McGraw-Hill).       </a:t>
            </a:r>
          </a:p>
          <a:p>
            <a:pPr eaLnBrk="1" hangingPunct="1">
              <a:spcBef>
                <a:spcPts val="1200"/>
              </a:spcBef>
              <a:buClr>
                <a:schemeClr val="tx2"/>
              </a:buClr>
              <a:buSzPct val="73000"/>
            </a:pPr>
            <a:r>
              <a:rPr lang="en-US" altLang="zh-TW" sz="1200" dirty="0" smtClean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Gordon</a:t>
            </a:r>
            <a:r>
              <a:rPr lang="en-US" altLang="zh-TW" sz="1200" dirty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, L.A. and </a:t>
            </a:r>
            <a:r>
              <a:rPr lang="en-US" altLang="zh-TW" sz="1200" dirty="0" smtClean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M.P. Loeb</a:t>
            </a:r>
            <a:r>
              <a:rPr lang="en-US" altLang="zh-TW" sz="1200" dirty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. </a:t>
            </a:r>
            <a:r>
              <a:rPr lang="en-US" altLang="zh-TW" sz="1200" dirty="0" smtClean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2002. </a:t>
            </a:r>
            <a:r>
              <a:rPr lang="en-US" altLang="zh-TW" sz="1200" dirty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“The Economics of Information Security Investment,” </a:t>
            </a:r>
            <a:r>
              <a:rPr lang="en-US" altLang="zh-TW" sz="1200" i="1" dirty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ACM Transactions on Information and System Security. </a:t>
            </a:r>
          </a:p>
          <a:p>
            <a:pPr eaLnBrk="1" hangingPunct="1">
              <a:spcBef>
                <a:spcPts val="1200"/>
              </a:spcBef>
              <a:buClr>
                <a:schemeClr val="tx2"/>
              </a:buClr>
              <a:buSzPct val="73000"/>
            </a:pPr>
            <a:r>
              <a:rPr lang="en-US" altLang="zh-TW" sz="1200" dirty="0" smtClean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Gordon</a:t>
            </a:r>
            <a:r>
              <a:rPr lang="en-US" altLang="zh-TW" sz="1200" dirty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, L.A., M.P. Loeb, and W. </a:t>
            </a:r>
            <a:r>
              <a:rPr lang="en-US" altLang="zh-TW" sz="1200" dirty="0" err="1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Lucyshyn</a:t>
            </a:r>
            <a:r>
              <a:rPr lang="en-US" altLang="zh-TW" sz="1200" dirty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. 2003. “Sharing Information on Computer Systems Security: An Economic Analysis,” </a:t>
            </a:r>
            <a:r>
              <a:rPr lang="en-US" altLang="zh-TW" sz="1200" i="1" dirty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Journal of Accounting and Public Policy.</a:t>
            </a:r>
            <a:endParaRPr lang="en-US" altLang="zh-TW" sz="1200" dirty="0">
              <a:solidFill>
                <a:srgbClr val="99FF99"/>
              </a:solidFill>
              <a:latin typeface="+mn-lt"/>
              <a:ea typeface="PMingLiU" charset="0"/>
              <a:cs typeface="PMingLiU" charset="0"/>
            </a:endParaRPr>
          </a:p>
          <a:p>
            <a:pPr eaLnBrk="1" hangingPunct="1">
              <a:spcBef>
                <a:spcPts val="1200"/>
              </a:spcBef>
              <a:buClr>
                <a:schemeClr val="tx2"/>
              </a:buClr>
              <a:buSzPct val="73000"/>
            </a:pPr>
            <a:r>
              <a:rPr lang="en-US" altLang="zh-TW" sz="1200" dirty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Gordon, L.A., M.P. Loeb, and W. </a:t>
            </a:r>
            <a:r>
              <a:rPr lang="en-US" altLang="zh-TW" sz="1200" dirty="0" err="1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Lucyshyn</a:t>
            </a:r>
            <a:r>
              <a:rPr lang="en-US" altLang="zh-TW" sz="1200" dirty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. 2003.  “Information Security Expenditures and Real Options: A Wait-and-See Approach,” </a:t>
            </a:r>
            <a:r>
              <a:rPr lang="en-US" altLang="zh-TW" sz="1200" i="1" dirty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Computer Security Journal</a:t>
            </a:r>
            <a:r>
              <a:rPr lang="en-US" altLang="zh-TW" sz="1200" i="1" dirty="0" smtClean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..</a:t>
            </a:r>
          </a:p>
          <a:p>
            <a:pPr eaLnBrk="1" hangingPunct="1">
              <a:spcBef>
                <a:spcPts val="1200"/>
              </a:spcBef>
              <a:buClr>
                <a:schemeClr val="tx2"/>
              </a:buClr>
              <a:buSzPct val="73000"/>
            </a:pPr>
            <a:r>
              <a:rPr lang="en-US" altLang="en-US" sz="1200" dirty="0">
                <a:solidFill>
                  <a:srgbClr val="99FF99"/>
                </a:solidFill>
                <a:latin typeface="+mn-lt"/>
              </a:rPr>
              <a:t>Gordon, L.A., M.P. Loeb, W. </a:t>
            </a:r>
            <a:r>
              <a:rPr lang="en-US" altLang="en-US" sz="1200" dirty="0" err="1">
                <a:solidFill>
                  <a:srgbClr val="99FF99"/>
                </a:solidFill>
                <a:latin typeface="+mn-lt"/>
              </a:rPr>
              <a:t>Lucyshyn</a:t>
            </a:r>
            <a:r>
              <a:rPr lang="en-US" altLang="en-US" sz="1200" dirty="0">
                <a:solidFill>
                  <a:srgbClr val="99FF99"/>
                </a:solidFill>
                <a:latin typeface="+mn-lt"/>
              </a:rPr>
              <a:t>, and L. Zhou.. 2015. </a:t>
            </a:r>
            <a:r>
              <a:rPr lang="en-US" altLang="en-US" sz="1200" dirty="0" smtClean="0">
                <a:solidFill>
                  <a:srgbClr val="99FF99"/>
                </a:solidFill>
                <a:latin typeface="+mn-lt"/>
              </a:rPr>
              <a:t>“</a:t>
            </a:r>
            <a:r>
              <a:rPr lang="en-US" altLang="en-US" sz="1200" dirty="0" smtClean="0">
                <a:solidFill>
                  <a:srgbClr val="99FF99"/>
                </a:solidFill>
                <a:latin typeface="+mn-lt"/>
                <a:cs typeface="Arial" charset="0"/>
              </a:rPr>
              <a:t>Increasing Cybersecurity Investments in Private Sector Firms,”  </a:t>
            </a:r>
            <a:r>
              <a:rPr lang="en-US" altLang="en-US" sz="1200" dirty="0">
                <a:solidFill>
                  <a:srgbClr val="99FF99"/>
                </a:solidFill>
                <a:latin typeface="+mn-lt"/>
                <a:cs typeface="Arial" charset="0"/>
              </a:rPr>
              <a:t>J</a:t>
            </a:r>
            <a:r>
              <a:rPr lang="en-US" altLang="ja-JP" sz="1200" i="1" dirty="0">
                <a:solidFill>
                  <a:srgbClr val="99FF99"/>
                </a:solidFill>
                <a:latin typeface="+mn-lt"/>
              </a:rPr>
              <a:t>ournal of </a:t>
            </a:r>
            <a:r>
              <a:rPr lang="en-US" altLang="ja-JP" sz="1200" i="1" dirty="0" smtClean="0">
                <a:solidFill>
                  <a:srgbClr val="99FF99"/>
                </a:solidFill>
                <a:latin typeface="+mn-lt"/>
              </a:rPr>
              <a:t> Cybersecurity..</a:t>
            </a:r>
            <a:endParaRPr lang="en-US" altLang="ja-JP" sz="1200" i="1" dirty="0">
              <a:solidFill>
                <a:srgbClr val="99FF99"/>
              </a:solidFill>
              <a:latin typeface="+mn-lt"/>
            </a:endParaRPr>
          </a:p>
          <a:p>
            <a:pPr eaLnBrk="1" hangingPunct="1">
              <a:lnSpc>
                <a:spcPct val="150000"/>
              </a:lnSpc>
              <a:spcBef>
                <a:spcPts val="1200"/>
              </a:spcBef>
              <a:buClr>
                <a:schemeClr val="tx2"/>
              </a:buClr>
              <a:buSzPct val="73000"/>
            </a:pPr>
            <a:r>
              <a:rPr lang="en-US" altLang="en-US" sz="1200" dirty="0" smtClean="0">
                <a:solidFill>
                  <a:srgbClr val="99FF99"/>
                </a:solidFill>
                <a:latin typeface="+mn-lt"/>
              </a:rPr>
              <a:t>Gordon</a:t>
            </a:r>
            <a:r>
              <a:rPr lang="en-US" altLang="en-US" sz="1200" dirty="0">
                <a:solidFill>
                  <a:srgbClr val="99FF99"/>
                </a:solidFill>
                <a:latin typeface="+mn-lt"/>
              </a:rPr>
              <a:t>, L.A., M.P. Loeb, W. </a:t>
            </a:r>
            <a:r>
              <a:rPr lang="en-US" altLang="en-US" sz="1200" dirty="0" err="1">
                <a:solidFill>
                  <a:srgbClr val="99FF99"/>
                </a:solidFill>
                <a:latin typeface="+mn-lt"/>
              </a:rPr>
              <a:t>Lucyshyn</a:t>
            </a:r>
            <a:r>
              <a:rPr lang="en-US" altLang="en-US" sz="1200" dirty="0">
                <a:solidFill>
                  <a:srgbClr val="99FF99"/>
                </a:solidFill>
                <a:latin typeface="+mn-lt"/>
              </a:rPr>
              <a:t>, and L. </a:t>
            </a:r>
            <a:r>
              <a:rPr lang="en-US" altLang="en-US" sz="1200" dirty="0" smtClean="0">
                <a:solidFill>
                  <a:srgbClr val="99FF99"/>
                </a:solidFill>
                <a:latin typeface="+mn-lt"/>
              </a:rPr>
              <a:t>Zhou.. 2015. “</a:t>
            </a:r>
            <a:r>
              <a:rPr lang="en-US" altLang="en-US" sz="1200" dirty="0">
                <a:solidFill>
                  <a:srgbClr val="99FF99"/>
                </a:solidFill>
                <a:latin typeface="+mn-lt"/>
                <a:cs typeface="Arial" charset="0"/>
              </a:rPr>
              <a:t>The Impact of Information Sharing on Cybersecurity Underinvestment: A Real Options Perspective,” </a:t>
            </a:r>
            <a:r>
              <a:rPr lang="en-US" altLang="en-US" sz="1200" dirty="0" smtClean="0">
                <a:solidFill>
                  <a:srgbClr val="99FF99"/>
                </a:solidFill>
                <a:latin typeface="+mn-lt"/>
                <a:cs typeface="Arial" charset="0"/>
              </a:rPr>
              <a:t>J</a:t>
            </a:r>
            <a:r>
              <a:rPr lang="en-US" altLang="ja-JP" sz="1200" i="1" dirty="0" smtClean="0">
                <a:solidFill>
                  <a:srgbClr val="99FF99"/>
                </a:solidFill>
                <a:latin typeface="+mn-lt"/>
              </a:rPr>
              <a:t>ournal </a:t>
            </a:r>
            <a:r>
              <a:rPr lang="en-US" altLang="ja-JP" sz="1200" i="1" dirty="0">
                <a:solidFill>
                  <a:srgbClr val="99FF99"/>
                </a:solidFill>
                <a:latin typeface="+mn-lt"/>
              </a:rPr>
              <a:t>of Accounting and Public </a:t>
            </a:r>
            <a:r>
              <a:rPr lang="en-US" altLang="ja-JP" sz="1200" i="1" dirty="0" smtClean="0">
                <a:solidFill>
                  <a:srgbClr val="99FF99"/>
                </a:solidFill>
                <a:latin typeface="+mn-lt"/>
              </a:rPr>
              <a:t>Policy.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rgbClr val="CC3300"/>
              </a:buClr>
              <a:buSzPct val="75000"/>
              <a:buFont typeface="Wingdings 3" charset="0"/>
              <a:buNone/>
            </a:pPr>
            <a:r>
              <a:rPr lang="en-US" sz="1200" dirty="0" smtClean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Gordon</a:t>
            </a:r>
            <a:r>
              <a:rPr lang="en-US" sz="1200" dirty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, L.A., M.P. Loeb, W. </a:t>
            </a:r>
            <a:r>
              <a:rPr lang="en-US" sz="1200" dirty="0" err="1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Lucyshyn</a:t>
            </a:r>
            <a:r>
              <a:rPr lang="en-US" sz="1200" dirty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, and L. Zhou. 2015. “Externalities and the Magnitude of  Cybersecurity Underinvestment by Private Sector Firms:  A Modification of the Gordon-Loeb  Model,” </a:t>
            </a:r>
            <a:r>
              <a:rPr lang="en-US" sz="1200" i="1" dirty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Journal of Information Security</a:t>
            </a:r>
            <a:r>
              <a:rPr lang="en-US" sz="1200" dirty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. </a:t>
            </a:r>
            <a:endParaRPr lang="en-US" altLang="zh-TW" sz="1200" dirty="0">
              <a:solidFill>
                <a:srgbClr val="99FF99"/>
              </a:solidFill>
              <a:latin typeface="+mn-lt"/>
              <a:ea typeface="PMingLiU" charset="0"/>
              <a:cs typeface="PMingLiU" charset="0"/>
            </a:endParaRPr>
          </a:p>
          <a:p>
            <a:pPr eaLnBrk="1" hangingPunct="1">
              <a:spcBef>
                <a:spcPts val="1200"/>
              </a:spcBef>
              <a:buClr>
                <a:schemeClr val="tx2"/>
              </a:buClr>
              <a:buSzPct val="73000"/>
            </a:pPr>
            <a:r>
              <a:rPr lang="en-US" altLang="zh-TW" sz="1200" dirty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Gordon, L.A., M.P. Loeb and T. </a:t>
            </a:r>
            <a:r>
              <a:rPr lang="en-US" altLang="zh-TW" sz="1200" dirty="0" err="1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Sohail</a:t>
            </a:r>
            <a:r>
              <a:rPr lang="en-US" altLang="zh-TW" sz="1200" dirty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. 2010. “Market Value of Voluntary Disclosures Concerning Information Security,” </a:t>
            </a:r>
            <a:r>
              <a:rPr lang="en-US" altLang="zh-TW" sz="1200" i="1" dirty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MIS Quarterly</a:t>
            </a:r>
            <a:r>
              <a:rPr lang="en-US" altLang="zh-TW" sz="1200" dirty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.</a:t>
            </a:r>
          </a:p>
          <a:p>
            <a:pPr eaLnBrk="1" hangingPunct="1">
              <a:spcBef>
                <a:spcPts val="900"/>
              </a:spcBef>
              <a:buClr>
                <a:schemeClr val="tx2"/>
              </a:buClr>
              <a:buSzPct val="73000"/>
            </a:pPr>
            <a:r>
              <a:rPr lang="en-US" altLang="zh-TW" sz="1200" dirty="0" smtClean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Gordon</a:t>
            </a:r>
            <a:r>
              <a:rPr lang="en-US" altLang="zh-TW" sz="1200" dirty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, L.A., M.P. Loeb, and L. Zhou. 2011. “The Impact of Information Security Breaches: Has There Been a Downward  Shift in Costs?” </a:t>
            </a:r>
            <a:r>
              <a:rPr lang="en-US" altLang="zh-TW" sz="1200" i="1" dirty="0">
                <a:solidFill>
                  <a:srgbClr val="99FF99"/>
                </a:solidFill>
                <a:latin typeface="+mn-lt"/>
                <a:ea typeface="PMingLiU" charset="0"/>
                <a:cs typeface="PMingLiU" charset="0"/>
              </a:rPr>
              <a:t>Journal of Computer Security</a:t>
            </a:r>
            <a:r>
              <a:rPr lang="en-US" altLang="zh-TW" sz="1200" i="1" dirty="0">
                <a:solidFill>
                  <a:srgbClr val="99FF99"/>
                </a:solidFill>
                <a:ea typeface="PMingLiU" charset="0"/>
                <a:cs typeface="PMingLiU" charset="0"/>
              </a:rPr>
              <a:t>.</a:t>
            </a:r>
            <a:r>
              <a:rPr lang="en-US" sz="1200" dirty="0">
                <a:solidFill>
                  <a:srgbClr val="99FF99"/>
                </a:solidFill>
                <a:ea typeface="PMingLiU" charset="0"/>
                <a:cs typeface="PMingLiU" charset="0"/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65DD0-F4B6-7E44-AF4F-9F608F314AAA}" type="slidenum">
              <a:rPr lang="en-US" smtClean="0"/>
              <a:pPr/>
              <a:t>8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PANDSHOWBAR" val="True"/>
  <p:tag name="ANSWERNOWTEXT" val="Answer Now"/>
  <p:tag name="RESPTABLESTYLE" val="-1"/>
  <p:tag name="ALLOWDUPLICATES" val="False"/>
  <p:tag name="AUTOADVANCE" val="False"/>
  <p:tag name="STDCHART" val="1"/>
  <p:tag name="BUBBLENAMEVISIBLE" val="True"/>
  <p:tag name="DEFAULTNUMTEAMS" val="5"/>
  <p:tag name="CUSTOMCELLBACKCOLOR2" val="-13395457"/>
  <p:tag name="DISPLAYNAME" val="True"/>
  <p:tag name="GRIDROTATIONINTERVAL" val="2"/>
  <p:tag name="POLLINGCYCLE" val="2"/>
  <p:tag name="INCLUDENONRESPONDERS" val="False"/>
  <p:tag name="ALLOWUSERFEEDBACK" val="True"/>
  <p:tag name="REALTIMEBACKUPPATH" val="(None)"/>
  <p:tag name="ADVANCEDSETTINGSVIEW" val="False"/>
  <p:tag name="FIBDISPLAYKEYWORDS" val="True"/>
  <p:tag name="PRRESPONSE4" val="7"/>
  <p:tag name="PRRESPONSE8" val="3"/>
  <p:tag name="POWERPOINTVERSION" val="12.0"/>
  <p:tag name="ANSWERNOWSTYLE" val="-1"/>
  <p:tag name="COUNTDOWNSECONDS" val="10"/>
  <p:tag name="BACKUPMAINTENANCE" val="7"/>
  <p:tag name="AUTOUPDATEALIASES" val="True"/>
  <p:tag name="BUBBLESIZEVISIBLE" val="True"/>
  <p:tag name="CUSTOMCELLFORECOLOR" val="-16777216"/>
  <p:tag name="USESCHEMECOLORS" val="True"/>
  <p:tag name="AUTOSIZEGRID" val="True"/>
  <p:tag name="CHARTLABELS" val="0"/>
  <p:tag name="INCLUDEPPT" val="True"/>
  <p:tag name="ZEROBASED" val="False"/>
  <p:tag name="FIBNUMRESULTS" val="5"/>
  <p:tag name="PRRESPONSE3" val="8"/>
  <p:tag name="PRRESPONSE9" val="2"/>
  <p:tag name="USESECONDARYMONITOR" val="True"/>
  <p:tag name="RESPCOUNTERFORMAT" val="0"/>
  <p:tag name="CHARTVALUEFORMAT" val="0%"/>
  <p:tag name="TEAMSINLEADERBOARD" val="5"/>
  <p:tag name="CUSTOMGRIDBACKCOLOR" val="-2830136"/>
  <p:tag name="DISPLAYDEVICENUMBER" val="True"/>
  <p:tag name="GRIDPOSITION" val="1"/>
  <p:tag name="PARTLISTDEFAULT" val="0"/>
  <p:tag name="AUTOADJUSTPARTRANGE" val="True"/>
  <p:tag name="PRRESPONSE1" val="10"/>
  <p:tag name="PRRESPONSE7" val="4"/>
  <p:tag name="BULLETTYPE" val="3"/>
  <p:tag name="NUMRESPONSES" val="1"/>
  <p:tag name="PARTICIPANTSINLEADERBOARD" val="5"/>
  <p:tag name="CUSTOMCELLBACKCOLOR1" val="-657956"/>
  <p:tag name="GRIDOPACITY" val="90"/>
  <p:tag name="MULTIRESPDIVISOR" val="1"/>
  <p:tag name="CHARTSCALE" val="True"/>
  <p:tag name="PRRESPONSE5" val="6"/>
  <p:tag name="SHOWBARVISIBLE" val="True"/>
  <p:tag name="BACKUPSESSIONS" val="True"/>
  <p:tag name="BUBBLEVALUEFORMAT" val="0.0"/>
  <p:tag name="DISPLAYDEVICEID" val="True"/>
  <p:tag name="CORRECTPOINTVALUE" val="100"/>
  <p:tag name="FIBINCLUDEOTHER" val="True"/>
  <p:tag name="TPVERSION" val="2008"/>
  <p:tag name="REVIEWONLY" val="False"/>
  <p:tag name="CUSTOMCELLBACKCOLOR3" val="-268652"/>
  <p:tag name="RESETCHARTS" val="True"/>
  <p:tag name="PRRESPONSE2" val="9"/>
  <p:tag name="RESPCOUNTERSTYLE" val="-1"/>
  <p:tag name="BUBBLEGROUPING" val="3"/>
  <p:tag name="INCORRECTPOINTVALUE" val="0"/>
  <p:tag name="PRRESPONSE10" val="1"/>
  <p:tag name="MAXRESPONDERS" val="5"/>
  <p:tag name="REALTIMEBACKUP" val="False"/>
  <p:tag name="INPUTSOURCE" val="1"/>
  <p:tag name="CHARTCOLORS" val="0"/>
  <p:tag name="ROTATIONINTERVAL" val="2"/>
  <p:tag name="PRRESPONSE6" val="5"/>
  <p:tag name="FIBDISPLAYRESULTS" val="True"/>
  <p:tag name="COUNTDOWNSTYLE" val="-1"/>
  <p:tag name="GRIDSIZE" val="{Width=800, Height=600}"/>
  <p:tag name="CUSTOMCELLBACKCOLOR4" val="-8355712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Capsules">
  <a:themeElements>
    <a:clrScheme name="Capsules 5">
      <a:dk1>
        <a:srgbClr val="000066"/>
      </a:dk1>
      <a:lt1>
        <a:srgbClr val="FFFFFF"/>
      </a:lt1>
      <a:dk2>
        <a:srgbClr val="336699"/>
      </a:dk2>
      <a:lt2>
        <a:srgbClr val="FFFFEB"/>
      </a:lt2>
      <a:accent1>
        <a:srgbClr val="99CCFF"/>
      </a:accent1>
      <a:accent2>
        <a:srgbClr val="9999FF"/>
      </a:accent2>
      <a:accent3>
        <a:srgbClr val="ADB8CA"/>
      </a:accent3>
      <a:accent4>
        <a:srgbClr val="DADADA"/>
      </a:accent4>
      <a:accent5>
        <a:srgbClr val="CAE2FF"/>
      </a:accent5>
      <a:accent6>
        <a:srgbClr val="8A8AE7"/>
      </a:accent6>
      <a:hlink>
        <a:srgbClr val="CCCCFF"/>
      </a:hlink>
      <a:folHlink>
        <a:srgbClr val="C68DFF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28195</TotalTime>
  <Words>907</Words>
  <Application>Microsoft Office PowerPoint</Application>
  <PresentationFormat>On-screen Show (4:3)</PresentationFormat>
  <Paragraphs>129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Capsules</vt:lpstr>
      <vt:lpstr>Slide 1</vt:lpstr>
      <vt:lpstr>  Reasons Why are Cybersecurity Investments Difficult        to Justify  in Private Sector Firms?    (Approximately 85% of Infrastructure Assets in Private Sector)    </vt:lpstr>
      <vt:lpstr>A Cybersecurity Investment in the Private Sector is a Resource Allocation Decision (i.e., Benefits vs. Costs)*</vt:lpstr>
      <vt:lpstr>    Government Regulations/Incentives Could     Result in Less Cybersecurity</vt:lpstr>
      <vt:lpstr> Government Regulations/Incentives Could                        Result in More Cybersecurity</vt:lpstr>
      <vt:lpstr> Government Regulations/Incentives Could                        Result in More Cybersecurity</vt:lpstr>
      <vt:lpstr>Concluding Comments*</vt:lpstr>
      <vt:lpstr>Slide 8</vt:lpstr>
    </vt:vector>
  </TitlesOfParts>
  <Company>mspa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 ASPECTS OF INFORMATION SECURITY IN A NETCENTRIC WORLD</dc:title>
  <dc:creator>Lawrence A. Gordon</dc:creator>
  <cp:lastModifiedBy>abfox</cp:lastModifiedBy>
  <cp:revision>613</cp:revision>
  <cp:lastPrinted>2015-05-20T16:12:02Z</cp:lastPrinted>
  <dcterms:created xsi:type="dcterms:W3CDTF">2003-03-26T17:28:28Z</dcterms:created>
  <dcterms:modified xsi:type="dcterms:W3CDTF">2016-10-31T18:25:48Z</dcterms:modified>
</cp:coreProperties>
</file>