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84" r:id="rId2"/>
    <p:sldMasterId id="2147483796" r:id="rId3"/>
    <p:sldMasterId id="2147483808" r:id="rId4"/>
  </p:sldMasterIdLst>
  <p:notesMasterIdLst>
    <p:notesMasterId r:id="rId81"/>
  </p:notesMasterIdLst>
  <p:sldIdLst>
    <p:sldId id="256" r:id="rId5"/>
    <p:sldId id="537" r:id="rId6"/>
    <p:sldId id="538" r:id="rId7"/>
    <p:sldId id="746" r:id="rId8"/>
    <p:sldId id="748" r:id="rId9"/>
    <p:sldId id="764" r:id="rId10"/>
    <p:sldId id="765" r:id="rId11"/>
    <p:sldId id="842" r:id="rId12"/>
    <p:sldId id="844" r:id="rId13"/>
    <p:sldId id="845" r:id="rId14"/>
    <p:sldId id="846" r:id="rId15"/>
    <p:sldId id="843" r:id="rId16"/>
    <p:sldId id="848" r:id="rId17"/>
    <p:sldId id="749" r:id="rId18"/>
    <p:sldId id="826" r:id="rId19"/>
    <p:sldId id="827" r:id="rId20"/>
    <p:sldId id="828" r:id="rId21"/>
    <p:sldId id="830" r:id="rId22"/>
    <p:sldId id="832" r:id="rId23"/>
    <p:sldId id="750" r:id="rId24"/>
    <p:sldId id="759" r:id="rId25"/>
    <p:sldId id="760" r:id="rId26"/>
    <p:sldId id="762" r:id="rId27"/>
    <p:sldId id="751" r:id="rId28"/>
    <p:sldId id="849" r:id="rId29"/>
    <p:sldId id="803" r:id="rId30"/>
    <p:sldId id="820" r:id="rId31"/>
    <p:sldId id="850" r:id="rId32"/>
    <p:sldId id="822" r:id="rId33"/>
    <p:sldId id="824" r:id="rId34"/>
    <p:sldId id="752" r:id="rId35"/>
    <p:sldId id="797" r:id="rId36"/>
    <p:sldId id="798" r:id="rId37"/>
    <p:sldId id="799" r:id="rId38"/>
    <p:sldId id="800" r:id="rId39"/>
    <p:sldId id="801" r:id="rId40"/>
    <p:sldId id="753" r:id="rId41"/>
    <p:sldId id="789" r:id="rId42"/>
    <p:sldId id="790" r:id="rId43"/>
    <p:sldId id="791" r:id="rId44"/>
    <p:sldId id="792" r:id="rId45"/>
    <p:sldId id="793" r:id="rId46"/>
    <p:sldId id="794" r:id="rId47"/>
    <p:sldId id="795" r:id="rId48"/>
    <p:sldId id="665" r:id="rId49"/>
    <p:sldId id="806" r:id="rId50"/>
    <p:sldId id="807" r:id="rId51"/>
    <p:sldId id="808" r:id="rId52"/>
    <p:sldId id="809" r:id="rId53"/>
    <p:sldId id="810" r:id="rId54"/>
    <p:sldId id="660" r:id="rId55"/>
    <p:sldId id="784" r:id="rId56"/>
    <p:sldId id="785" r:id="rId57"/>
    <p:sldId id="786" r:id="rId58"/>
    <p:sldId id="787" r:id="rId59"/>
    <p:sldId id="688" r:id="rId60"/>
    <p:sldId id="779" r:id="rId61"/>
    <p:sldId id="780" r:id="rId62"/>
    <p:sldId id="781" r:id="rId63"/>
    <p:sldId id="782" r:id="rId64"/>
    <p:sldId id="783" r:id="rId65"/>
    <p:sldId id="549" r:id="rId66"/>
    <p:sldId id="754" r:id="rId67"/>
    <p:sldId id="755" r:id="rId68"/>
    <p:sldId id="756" r:id="rId69"/>
    <p:sldId id="757" r:id="rId70"/>
    <p:sldId id="722" r:id="rId71"/>
    <p:sldId id="834" r:id="rId72"/>
    <p:sldId id="835" r:id="rId73"/>
    <p:sldId id="836" r:id="rId74"/>
    <p:sldId id="837" r:id="rId75"/>
    <p:sldId id="839" r:id="rId76"/>
    <p:sldId id="838" r:id="rId77"/>
    <p:sldId id="840" r:id="rId78"/>
    <p:sldId id="841" r:id="rId79"/>
    <p:sldId id="536" r:id="rId8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6" autoAdjust="0"/>
    <p:restoredTop sz="82771" autoAdjust="0"/>
  </p:normalViewPr>
  <p:slideViewPr>
    <p:cSldViewPr>
      <p:cViewPr varScale="1">
        <p:scale>
          <a:sx n="60" d="100"/>
          <a:sy n="60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presProps" Target="presProp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8C668-DCB0-5140-98DC-B3CC9C9AB64E}" type="doc">
      <dgm:prSet loTypeId="urn:microsoft.com/office/officeart/2005/8/layout/chevron1" loCatId="" qsTypeId="urn:microsoft.com/office/officeart/2005/8/quickstyle/simple3" qsCatId="simple" csTypeId="urn:microsoft.com/office/officeart/2005/8/colors/accent0_3" csCatId="mainScheme" phldr="1"/>
      <dgm:spPr/>
    </dgm:pt>
    <dgm:pt modelId="{13C5635C-8604-B240-8F1E-302CE018A56F}">
      <dgm:prSet phldrT="[Text]" custT="1"/>
      <dgm:spPr/>
      <dgm:t>
        <a:bodyPr/>
        <a:lstStyle/>
        <a:p>
          <a:r>
            <a:rPr lang="en-US" sz="1600" b="1" dirty="0" smtClean="0"/>
            <a:t>Brute-force Attack</a:t>
          </a:r>
          <a:endParaRPr lang="en-US" sz="1600" b="1" dirty="0"/>
        </a:p>
      </dgm:t>
    </dgm:pt>
    <dgm:pt modelId="{C426C5B2-F606-C340-A0AD-F272DC2EC5F8}" type="parTrans" cxnId="{F6D35A9B-AC60-BE43-ACCF-C81A577999BE}">
      <dgm:prSet/>
      <dgm:spPr/>
      <dgm:t>
        <a:bodyPr/>
        <a:lstStyle/>
        <a:p>
          <a:endParaRPr lang="en-US"/>
        </a:p>
      </dgm:t>
    </dgm:pt>
    <dgm:pt modelId="{6C1066F1-7132-A844-AC0B-A43CD1E192E0}" type="sibTrans" cxnId="{F6D35A9B-AC60-BE43-ACCF-C81A577999BE}">
      <dgm:prSet/>
      <dgm:spPr/>
      <dgm:t>
        <a:bodyPr/>
        <a:lstStyle/>
        <a:p>
          <a:endParaRPr lang="en-US"/>
        </a:p>
      </dgm:t>
    </dgm:pt>
    <dgm:pt modelId="{0655CD0A-1C66-A14E-9CD6-2BF3C0919624}">
      <dgm:prSet phldrT="[Text]" custT="1"/>
      <dgm:spPr/>
      <dgm:t>
        <a:bodyPr/>
        <a:lstStyle/>
        <a:p>
          <a:r>
            <a:rPr lang="en-US" sz="1600" b="1" dirty="0" smtClean="0"/>
            <a:t>First Attack Session</a:t>
          </a:r>
          <a:endParaRPr lang="en-US" sz="1600" b="1" dirty="0"/>
        </a:p>
      </dgm:t>
    </dgm:pt>
    <dgm:pt modelId="{DFB36746-D81A-6E41-AAD2-7C8105D1751D}" type="parTrans" cxnId="{8F6B5DB4-5CC5-7B4A-BCB9-452E35241033}">
      <dgm:prSet/>
      <dgm:spPr/>
      <dgm:t>
        <a:bodyPr/>
        <a:lstStyle/>
        <a:p>
          <a:endParaRPr lang="en-US"/>
        </a:p>
      </dgm:t>
    </dgm:pt>
    <dgm:pt modelId="{4FCB8877-28F8-F745-B3B2-E86B960FB975}" type="sibTrans" cxnId="{8F6B5DB4-5CC5-7B4A-BCB9-452E35241033}">
      <dgm:prSet/>
      <dgm:spPr/>
      <dgm:t>
        <a:bodyPr/>
        <a:lstStyle/>
        <a:p>
          <a:endParaRPr lang="en-US"/>
        </a:p>
      </dgm:t>
    </dgm:pt>
    <dgm:pt modelId="{4EC7D293-6E17-F049-9968-36111CF38566}">
      <dgm:prSet phldrT="[Text]" custT="1"/>
      <dgm:spPr/>
      <dgm:t>
        <a:bodyPr/>
        <a:lstStyle/>
        <a:p>
          <a:r>
            <a:rPr lang="en-US" sz="1600" b="1" dirty="0" smtClean="0"/>
            <a:t>Second Attack Session</a:t>
          </a:r>
          <a:endParaRPr lang="en-US" sz="1600" b="1" dirty="0"/>
        </a:p>
      </dgm:t>
    </dgm:pt>
    <dgm:pt modelId="{D773C430-9D5E-8044-B390-0FAA0FFF0B1A}" type="parTrans" cxnId="{0A160CB3-5E1A-534E-BAC9-992D4E881D9D}">
      <dgm:prSet/>
      <dgm:spPr/>
      <dgm:t>
        <a:bodyPr/>
        <a:lstStyle/>
        <a:p>
          <a:endParaRPr lang="en-US"/>
        </a:p>
      </dgm:t>
    </dgm:pt>
    <dgm:pt modelId="{27F249FF-6A42-B547-81AD-38C453E9C26B}" type="sibTrans" cxnId="{0A160CB3-5E1A-534E-BAC9-992D4E881D9D}">
      <dgm:prSet/>
      <dgm:spPr/>
      <dgm:t>
        <a:bodyPr/>
        <a:lstStyle/>
        <a:p>
          <a:endParaRPr lang="en-US"/>
        </a:p>
      </dgm:t>
    </dgm:pt>
    <dgm:pt modelId="{5E4D05DA-2BFC-8D4E-B662-A83115F37448}">
      <dgm:prSet/>
      <dgm:spPr/>
      <dgm:t>
        <a:bodyPr/>
        <a:lstStyle/>
        <a:p>
          <a:r>
            <a:rPr lang="en-US" b="1" dirty="0" smtClean="0"/>
            <a:t>…</a:t>
          </a:r>
          <a:endParaRPr lang="en-US" b="1" dirty="0"/>
        </a:p>
      </dgm:t>
    </dgm:pt>
    <dgm:pt modelId="{A148F7D1-6CB7-4A44-AD8B-B6277CA85847}" type="parTrans" cxnId="{C0465B43-8CA9-6C4D-9ABC-B5FA216B8141}">
      <dgm:prSet/>
      <dgm:spPr/>
      <dgm:t>
        <a:bodyPr/>
        <a:lstStyle/>
        <a:p>
          <a:endParaRPr lang="en-US"/>
        </a:p>
      </dgm:t>
    </dgm:pt>
    <dgm:pt modelId="{57314C14-7A46-F44E-837D-18657B5C27FC}" type="sibTrans" cxnId="{C0465B43-8CA9-6C4D-9ABC-B5FA216B8141}">
      <dgm:prSet/>
      <dgm:spPr/>
      <dgm:t>
        <a:bodyPr/>
        <a:lstStyle/>
        <a:p>
          <a:endParaRPr lang="en-US"/>
        </a:p>
      </dgm:t>
    </dgm:pt>
    <dgm:pt modelId="{DCC5150B-9018-F145-9202-A62C2C04F835}">
      <dgm:prSet custT="1"/>
      <dgm:spPr/>
      <dgm:t>
        <a:bodyPr/>
        <a:lstStyle/>
        <a:p>
          <a:r>
            <a:rPr lang="en-US" sz="1600" b="1" dirty="0" smtClean="0"/>
            <a:t>Crimes</a:t>
          </a:r>
          <a:endParaRPr lang="en-US" sz="1600" b="1" dirty="0"/>
        </a:p>
      </dgm:t>
    </dgm:pt>
    <dgm:pt modelId="{9A0EF4CE-EE4C-8B42-94B9-DCA826D3EAAB}" type="parTrans" cxnId="{0E0ABB18-AC9D-294D-A5BA-47E4C8178746}">
      <dgm:prSet/>
      <dgm:spPr/>
      <dgm:t>
        <a:bodyPr/>
        <a:lstStyle/>
        <a:p>
          <a:endParaRPr lang="en-US"/>
        </a:p>
      </dgm:t>
    </dgm:pt>
    <dgm:pt modelId="{8E606E8F-016B-7146-A267-E431342C65CD}" type="sibTrans" cxnId="{0E0ABB18-AC9D-294D-A5BA-47E4C8178746}">
      <dgm:prSet/>
      <dgm:spPr/>
      <dgm:t>
        <a:bodyPr/>
        <a:lstStyle/>
        <a:p>
          <a:endParaRPr lang="en-US"/>
        </a:p>
      </dgm:t>
    </dgm:pt>
    <dgm:pt modelId="{A19A8683-441C-1049-80E8-4BC54FD67013}" type="pres">
      <dgm:prSet presAssocID="{EC78C668-DCB0-5140-98DC-B3CC9C9AB64E}" presName="Name0" presStyleCnt="0">
        <dgm:presLayoutVars>
          <dgm:dir/>
          <dgm:animLvl val="lvl"/>
          <dgm:resizeHandles val="exact"/>
        </dgm:presLayoutVars>
      </dgm:prSet>
      <dgm:spPr/>
    </dgm:pt>
    <dgm:pt modelId="{EE86ADFB-7D75-8F4A-B5FE-96CD4F203A18}" type="pres">
      <dgm:prSet presAssocID="{13C5635C-8604-B240-8F1E-302CE018A56F}" presName="parTxOnly" presStyleLbl="node1" presStyleIdx="0" presStyleCnt="5" custLinFactX="-5829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57616-0FD5-B74F-BB88-0DE4DF74B456}" type="pres">
      <dgm:prSet presAssocID="{6C1066F1-7132-A844-AC0B-A43CD1E192E0}" presName="parTxOnlySpace" presStyleCnt="0"/>
      <dgm:spPr/>
    </dgm:pt>
    <dgm:pt modelId="{48FC79F0-4099-524C-BE14-1A9FF336DA4F}" type="pres">
      <dgm:prSet presAssocID="{0655CD0A-1C66-A14E-9CD6-2BF3C091962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7E4413-84DA-BE47-9013-A20B58F8DBB2}" type="pres">
      <dgm:prSet presAssocID="{4FCB8877-28F8-F745-B3B2-E86B960FB975}" presName="parTxOnlySpace" presStyleCnt="0"/>
      <dgm:spPr/>
    </dgm:pt>
    <dgm:pt modelId="{4DC1BC92-B076-A44C-A0FE-BE82D8775D62}" type="pres">
      <dgm:prSet presAssocID="{4EC7D293-6E17-F049-9968-36111CF38566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B07A8-6A04-3D46-925D-6A67F94D25FE}" type="pres">
      <dgm:prSet presAssocID="{27F249FF-6A42-B547-81AD-38C453E9C26B}" presName="parTxOnlySpace" presStyleCnt="0"/>
      <dgm:spPr/>
    </dgm:pt>
    <dgm:pt modelId="{68AE8169-EB8E-A74D-A852-C424DE4845C6}" type="pres">
      <dgm:prSet presAssocID="{5E4D05DA-2BFC-8D4E-B662-A83115F37448}" presName="parTxOnly" presStyleLbl="node1" presStyleIdx="3" presStyleCnt="5" custScaleX="480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8CDF6-EE72-F541-A440-96DA6321A09B}" type="pres">
      <dgm:prSet presAssocID="{57314C14-7A46-F44E-837D-18657B5C27FC}" presName="parTxOnlySpace" presStyleCnt="0"/>
      <dgm:spPr/>
    </dgm:pt>
    <dgm:pt modelId="{1DDDC0A8-5F7A-9145-B80E-705C9691785D}" type="pres">
      <dgm:prSet presAssocID="{DCC5150B-9018-F145-9202-A62C2C04F83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6B5DB4-5CC5-7B4A-BCB9-452E35241033}" srcId="{EC78C668-DCB0-5140-98DC-B3CC9C9AB64E}" destId="{0655CD0A-1C66-A14E-9CD6-2BF3C0919624}" srcOrd="1" destOrd="0" parTransId="{DFB36746-D81A-6E41-AAD2-7C8105D1751D}" sibTransId="{4FCB8877-28F8-F745-B3B2-E86B960FB975}"/>
    <dgm:cxn modelId="{537E606F-EB45-4188-BBD3-1E7BF8B9A7CD}" type="presOf" srcId="{13C5635C-8604-B240-8F1E-302CE018A56F}" destId="{EE86ADFB-7D75-8F4A-B5FE-96CD4F203A18}" srcOrd="0" destOrd="0" presId="urn:microsoft.com/office/officeart/2005/8/layout/chevron1"/>
    <dgm:cxn modelId="{F8779817-F16C-4D64-80F5-C949150E95A3}" type="presOf" srcId="{0655CD0A-1C66-A14E-9CD6-2BF3C0919624}" destId="{48FC79F0-4099-524C-BE14-1A9FF336DA4F}" srcOrd="0" destOrd="0" presId="urn:microsoft.com/office/officeart/2005/8/layout/chevron1"/>
    <dgm:cxn modelId="{C0465B43-8CA9-6C4D-9ABC-B5FA216B8141}" srcId="{EC78C668-DCB0-5140-98DC-B3CC9C9AB64E}" destId="{5E4D05DA-2BFC-8D4E-B662-A83115F37448}" srcOrd="3" destOrd="0" parTransId="{A148F7D1-6CB7-4A44-AD8B-B6277CA85847}" sibTransId="{57314C14-7A46-F44E-837D-18657B5C27FC}"/>
    <dgm:cxn modelId="{F6D35A9B-AC60-BE43-ACCF-C81A577999BE}" srcId="{EC78C668-DCB0-5140-98DC-B3CC9C9AB64E}" destId="{13C5635C-8604-B240-8F1E-302CE018A56F}" srcOrd="0" destOrd="0" parTransId="{C426C5B2-F606-C340-A0AD-F272DC2EC5F8}" sibTransId="{6C1066F1-7132-A844-AC0B-A43CD1E192E0}"/>
    <dgm:cxn modelId="{9935DEF7-FB6D-4D77-940B-545F83099813}" type="presOf" srcId="{EC78C668-DCB0-5140-98DC-B3CC9C9AB64E}" destId="{A19A8683-441C-1049-80E8-4BC54FD67013}" srcOrd="0" destOrd="0" presId="urn:microsoft.com/office/officeart/2005/8/layout/chevron1"/>
    <dgm:cxn modelId="{66386E1D-8D06-45BA-8595-2289D011D002}" type="presOf" srcId="{DCC5150B-9018-F145-9202-A62C2C04F835}" destId="{1DDDC0A8-5F7A-9145-B80E-705C9691785D}" srcOrd="0" destOrd="0" presId="urn:microsoft.com/office/officeart/2005/8/layout/chevron1"/>
    <dgm:cxn modelId="{34460686-9FD7-4A23-82B2-C0980DB614AB}" type="presOf" srcId="{5E4D05DA-2BFC-8D4E-B662-A83115F37448}" destId="{68AE8169-EB8E-A74D-A852-C424DE4845C6}" srcOrd="0" destOrd="0" presId="urn:microsoft.com/office/officeart/2005/8/layout/chevron1"/>
    <dgm:cxn modelId="{E6E4787E-C1D3-4A60-B153-308BEEF1E493}" type="presOf" srcId="{4EC7D293-6E17-F049-9968-36111CF38566}" destId="{4DC1BC92-B076-A44C-A0FE-BE82D8775D62}" srcOrd="0" destOrd="0" presId="urn:microsoft.com/office/officeart/2005/8/layout/chevron1"/>
    <dgm:cxn modelId="{0E0ABB18-AC9D-294D-A5BA-47E4C8178746}" srcId="{EC78C668-DCB0-5140-98DC-B3CC9C9AB64E}" destId="{DCC5150B-9018-F145-9202-A62C2C04F835}" srcOrd="4" destOrd="0" parTransId="{9A0EF4CE-EE4C-8B42-94B9-DCA826D3EAAB}" sibTransId="{8E606E8F-016B-7146-A267-E431342C65CD}"/>
    <dgm:cxn modelId="{0A160CB3-5E1A-534E-BAC9-992D4E881D9D}" srcId="{EC78C668-DCB0-5140-98DC-B3CC9C9AB64E}" destId="{4EC7D293-6E17-F049-9968-36111CF38566}" srcOrd="2" destOrd="0" parTransId="{D773C430-9D5E-8044-B390-0FAA0FFF0B1A}" sibTransId="{27F249FF-6A42-B547-81AD-38C453E9C26B}"/>
    <dgm:cxn modelId="{ECFBE4F5-72BB-4607-901E-77BCFA409C35}" type="presParOf" srcId="{A19A8683-441C-1049-80E8-4BC54FD67013}" destId="{EE86ADFB-7D75-8F4A-B5FE-96CD4F203A18}" srcOrd="0" destOrd="0" presId="urn:microsoft.com/office/officeart/2005/8/layout/chevron1"/>
    <dgm:cxn modelId="{9DD3C5C7-C786-4EF1-BED7-46A7A0493B77}" type="presParOf" srcId="{A19A8683-441C-1049-80E8-4BC54FD67013}" destId="{1C857616-0FD5-B74F-BB88-0DE4DF74B456}" srcOrd="1" destOrd="0" presId="urn:microsoft.com/office/officeart/2005/8/layout/chevron1"/>
    <dgm:cxn modelId="{03E7DB1F-9FB2-440A-ADA6-778F360C3F43}" type="presParOf" srcId="{A19A8683-441C-1049-80E8-4BC54FD67013}" destId="{48FC79F0-4099-524C-BE14-1A9FF336DA4F}" srcOrd="2" destOrd="0" presId="urn:microsoft.com/office/officeart/2005/8/layout/chevron1"/>
    <dgm:cxn modelId="{4B9FC91F-FA3B-4B43-9E3F-FDFE59226D30}" type="presParOf" srcId="{A19A8683-441C-1049-80E8-4BC54FD67013}" destId="{247E4413-84DA-BE47-9013-A20B58F8DBB2}" srcOrd="3" destOrd="0" presId="urn:microsoft.com/office/officeart/2005/8/layout/chevron1"/>
    <dgm:cxn modelId="{E12E343B-407E-4B96-9DC7-2043EEA228B2}" type="presParOf" srcId="{A19A8683-441C-1049-80E8-4BC54FD67013}" destId="{4DC1BC92-B076-A44C-A0FE-BE82D8775D62}" srcOrd="4" destOrd="0" presId="urn:microsoft.com/office/officeart/2005/8/layout/chevron1"/>
    <dgm:cxn modelId="{5992F9E4-3056-4EBA-9FA9-ED0A06102CDF}" type="presParOf" srcId="{A19A8683-441C-1049-80E8-4BC54FD67013}" destId="{F37B07A8-6A04-3D46-925D-6A67F94D25FE}" srcOrd="5" destOrd="0" presId="urn:microsoft.com/office/officeart/2005/8/layout/chevron1"/>
    <dgm:cxn modelId="{E0B3CE3E-B8AF-4C9A-83B6-EE091BBC8720}" type="presParOf" srcId="{A19A8683-441C-1049-80E8-4BC54FD67013}" destId="{68AE8169-EB8E-A74D-A852-C424DE4845C6}" srcOrd="6" destOrd="0" presId="urn:microsoft.com/office/officeart/2005/8/layout/chevron1"/>
    <dgm:cxn modelId="{2059C2FC-0AD2-4BBA-95B9-E05EF8F28EB2}" type="presParOf" srcId="{A19A8683-441C-1049-80E8-4BC54FD67013}" destId="{8728CDF6-EE72-F541-A440-96DA6321A09B}" srcOrd="7" destOrd="0" presId="urn:microsoft.com/office/officeart/2005/8/layout/chevron1"/>
    <dgm:cxn modelId="{4439AE59-A34E-451D-8B98-E350FD8907A0}" type="presParOf" srcId="{A19A8683-441C-1049-80E8-4BC54FD67013}" destId="{1DDDC0A8-5F7A-9145-B80E-705C9691785D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E49AFE-8E8C-B648-80F1-03FDAF6559B3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9401BB-6A9C-D248-A890-46644EBE5099}">
      <dgm:prSet phldrT="[Text]" phldr="1"/>
      <dgm:spPr/>
      <dgm:t>
        <a:bodyPr/>
        <a:lstStyle/>
        <a:p>
          <a:pPr algn="l"/>
          <a:endParaRPr lang="en-US" dirty="0"/>
        </a:p>
      </dgm:t>
    </dgm:pt>
    <dgm:pt modelId="{985CF8EB-63F9-F145-A14A-B19B8B898D78}" type="parTrans" cxnId="{EC14A8F4-7A2F-2344-9254-E3EF19FFAAB2}">
      <dgm:prSet/>
      <dgm:spPr/>
      <dgm:t>
        <a:bodyPr/>
        <a:lstStyle/>
        <a:p>
          <a:pPr algn="l"/>
          <a:endParaRPr lang="en-US"/>
        </a:p>
      </dgm:t>
    </dgm:pt>
    <dgm:pt modelId="{F565384A-AE3D-B046-A13E-08B38AE1FDC9}" type="sibTrans" cxnId="{EC14A8F4-7A2F-2344-9254-E3EF19FFAAB2}">
      <dgm:prSet/>
      <dgm:spPr/>
      <dgm:t>
        <a:bodyPr/>
        <a:lstStyle/>
        <a:p>
          <a:pPr algn="l"/>
          <a:endParaRPr lang="en-US"/>
        </a:p>
      </dgm:t>
    </dgm:pt>
    <dgm:pt modelId="{D1B24F69-9228-2D42-BCBD-725F3A21AE96}">
      <dgm:prSet phldrT="[Text]"/>
      <dgm:spPr>
        <a:ln>
          <a:noFill/>
        </a:ln>
      </dgm:spPr>
      <dgm:t>
        <a:bodyPr/>
        <a:lstStyle/>
        <a:p>
          <a:pPr algn="l"/>
          <a:r>
            <a:rPr lang="en-US" dirty="0" smtClean="0"/>
            <a:t>REMINDER 1</a:t>
          </a:r>
          <a:endParaRPr lang="en-US" dirty="0"/>
        </a:p>
      </dgm:t>
    </dgm:pt>
    <dgm:pt modelId="{A69680CF-56E1-634C-A8D7-A515EC6F5C63}" type="parTrans" cxnId="{05FBE39E-087B-554D-B12F-5C3D9A3B82CC}">
      <dgm:prSet/>
      <dgm:spPr/>
      <dgm:t>
        <a:bodyPr/>
        <a:lstStyle/>
        <a:p>
          <a:pPr algn="l"/>
          <a:endParaRPr lang="en-US"/>
        </a:p>
      </dgm:t>
    </dgm:pt>
    <dgm:pt modelId="{34A85F1D-A9E4-904C-8DDB-606A488CE8A8}" type="sibTrans" cxnId="{05FBE39E-087B-554D-B12F-5C3D9A3B82CC}">
      <dgm:prSet/>
      <dgm:spPr/>
      <dgm:t>
        <a:bodyPr/>
        <a:lstStyle/>
        <a:p>
          <a:pPr algn="l"/>
          <a:endParaRPr lang="en-US"/>
        </a:p>
      </dgm:t>
    </dgm:pt>
    <dgm:pt modelId="{B4EBDC4E-CC5B-6642-AE92-432A2C5E37CC}">
      <dgm:prSet phldrT="[Text]" phldr="1"/>
      <dgm:spPr/>
      <dgm:t>
        <a:bodyPr/>
        <a:lstStyle/>
        <a:p>
          <a:pPr algn="l"/>
          <a:endParaRPr lang="en-US" dirty="0"/>
        </a:p>
      </dgm:t>
    </dgm:pt>
    <dgm:pt modelId="{ACE56743-66B0-EF4A-9A70-5CACD4CB175D}" type="parTrans" cxnId="{8D7A846A-9A57-3D4C-AF27-EF44839568D2}">
      <dgm:prSet/>
      <dgm:spPr/>
      <dgm:t>
        <a:bodyPr/>
        <a:lstStyle/>
        <a:p>
          <a:pPr algn="l"/>
          <a:endParaRPr lang="en-US"/>
        </a:p>
      </dgm:t>
    </dgm:pt>
    <dgm:pt modelId="{25ED97F8-5A54-F747-ADB3-E6005A102EC9}" type="sibTrans" cxnId="{8D7A846A-9A57-3D4C-AF27-EF44839568D2}">
      <dgm:prSet/>
      <dgm:spPr/>
      <dgm:t>
        <a:bodyPr/>
        <a:lstStyle/>
        <a:p>
          <a:pPr algn="l"/>
          <a:endParaRPr lang="en-US"/>
        </a:p>
      </dgm:t>
    </dgm:pt>
    <dgm:pt modelId="{530E9D6E-52A8-8645-A700-EFEDD04CB847}">
      <dgm:prSet phldrT="[Text]"/>
      <dgm:spPr>
        <a:ln>
          <a:noFill/>
        </a:ln>
      </dgm:spPr>
      <dgm:t>
        <a:bodyPr/>
        <a:lstStyle/>
        <a:p>
          <a:pPr algn="l"/>
          <a:r>
            <a:rPr lang="en-US" dirty="0" smtClean="0"/>
            <a:t>REMINDER 2</a:t>
          </a:r>
          <a:endParaRPr lang="en-US" dirty="0"/>
        </a:p>
      </dgm:t>
    </dgm:pt>
    <dgm:pt modelId="{67CCC191-8DCE-134C-AEB0-3222BA1979DB}" type="parTrans" cxnId="{E0977BC6-C0EC-EF4B-8007-BCC73E4D55CE}">
      <dgm:prSet/>
      <dgm:spPr/>
      <dgm:t>
        <a:bodyPr/>
        <a:lstStyle/>
        <a:p>
          <a:pPr algn="l"/>
          <a:endParaRPr lang="en-US"/>
        </a:p>
      </dgm:t>
    </dgm:pt>
    <dgm:pt modelId="{707B0E2C-FF84-4541-9330-7AF6FA572747}" type="sibTrans" cxnId="{E0977BC6-C0EC-EF4B-8007-BCC73E4D55CE}">
      <dgm:prSet/>
      <dgm:spPr/>
      <dgm:t>
        <a:bodyPr/>
        <a:lstStyle/>
        <a:p>
          <a:pPr algn="l"/>
          <a:endParaRPr lang="en-US"/>
        </a:p>
      </dgm:t>
    </dgm:pt>
    <dgm:pt modelId="{08CC6997-14DD-D943-817A-0A3F879F153A}">
      <dgm:prSet phldrT="[Text]" phldr="1"/>
      <dgm:spPr/>
      <dgm:t>
        <a:bodyPr/>
        <a:lstStyle/>
        <a:p>
          <a:pPr algn="l"/>
          <a:endParaRPr lang="en-US"/>
        </a:p>
      </dgm:t>
    </dgm:pt>
    <dgm:pt modelId="{C53386EF-3696-D847-A452-D2BCB37DAD78}" type="parTrans" cxnId="{9F12D24D-038D-B04F-B0B4-E5B80EAA1FD9}">
      <dgm:prSet/>
      <dgm:spPr/>
      <dgm:t>
        <a:bodyPr/>
        <a:lstStyle/>
        <a:p>
          <a:pPr algn="l"/>
          <a:endParaRPr lang="en-US"/>
        </a:p>
      </dgm:t>
    </dgm:pt>
    <dgm:pt modelId="{0962097B-0487-8245-8876-FE3059FBA692}" type="sibTrans" cxnId="{9F12D24D-038D-B04F-B0B4-E5B80EAA1FD9}">
      <dgm:prSet/>
      <dgm:spPr/>
      <dgm:t>
        <a:bodyPr/>
        <a:lstStyle/>
        <a:p>
          <a:pPr algn="l"/>
          <a:endParaRPr lang="en-US"/>
        </a:p>
      </dgm:t>
    </dgm:pt>
    <dgm:pt modelId="{35DB0FE2-6D3C-4E43-9B0C-376859362112}">
      <dgm:prSet phldrT="[Text]"/>
      <dgm:spPr>
        <a:ln>
          <a:noFill/>
        </a:ln>
      </dgm:spPr>
      <dgm:t>
        <a:bodyPr/>
        <a:lstStyle/>
        <a:p>
          <a:pPr algn="l"/>
          <a:r>
            <a:rPr lang="en-US" dirty="0" smtClean="0"/>
            <a:t>REMINDER 3</a:t>
          </a:r>
          <a:endParaRPr lang="en-US" dirty="0"/>
        </a:p>
      </dgm:t>
    </dgm:pt>
    <dgm:pt modelId="{7359E1A2-F65F-2D44-862D-44DA2DF5DF8A}" type="parTrans" cxnId="{893C5942-F303-6845-B4AA-BBD7AE1813B0}">
      <dgm:prSet/>
      <dgm:spPr/>
      <dgm:t>
        <a:bodyPr/>
        <a:lstStyle/>
        <a:p>
          <a:pPr algn="l"/>
          <a:endParaRPr lang="en-US"/>
        </a:p>
      </dgm:t>
    </dgm:pt>
    <dgm:pt modelId="{323D318B-265C-484B-A228-EB580BB53EEE}" type="sibTrans" cxnId="{893C5942-F303-6845-B4AA-BBD7AE1813B0}">
      <dgm:prSet/>
      <dgm:spPr/>
      <dgm:t>
        <a:bodyPr/>
        <a:lstStyle/>
        <a:p>
          <a:pPr algn="l"/>
          <a:endParaRPr lang="en-US"/>
        </a:p>
      </dgm:t>
    </dgm:pt>
    <dgm:pt modelId="{72B068CC-78F2-3D41-8CF6-90120D96D3EB}">
      <dgm:prSet phldrT="[Text]" phldr="1"/>
      <dgm:spPr/>
      <dgm:t>
        <a:bodyPr/>
        <a:lstStyle/>
        <a:p>
          <a:endParaRPr lang="en-US"/>
        </a:p>
      </dgm:t>
    </dgm:pt>
    <dgm:pt modelId="{D2F22602-AFA3-B243-8CEB-4AF864CEED85}" type="parTrans" cxnId="{122C6B45-DC74-CB40-8B28-EE100834E4D3}">
      <dgm:prSet/>
      <dgm:spPr/>
      <dgm:t>
        <a:bodyPr/>
        <a:lstStyle/>
        <a:p>
          <a:endParaRPr lang="en-US"/>
        </a:p>
      </dgm:t>
    </dgm:pt>
    <dgm:pt modelId="{019DBAFA-60D8-7148-88E4-56E0A6EF2DE1}" type="sibTrans" cxnId="{122C6B45-DC74-CB40-8B28-EE100834E4D3}">
      <dgm:prSet/>
      <dgm:spPr/>
      <dgm:t>
        <a:bodyPr/>
        <a:lstStyle/>
        <a:p>
          <a:endParaRPr lang="en-US"/>
        </a:p>
      </dgm:t>
    </dgm:pt>
    <dgm:pt modelId="{2F0C9081-3691-1F4A-9CE7-75E817A6FD0F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REMINDER 4</a:t>
          </a:r>
          <a:endParaRPr lang="en-US" dirty="0"/>
        </a:p>
      </dgm:t>
    </dgm:pt>
    <dgm:pt modelId="{0CE2C11B-9A98-564D-8E2C-1C02B5EB4AC4}" type="parTrans" cxnId="{23C128F3-1372-2140-9A70-435671FDF10E}">
      <dgm:prSet/>
      <dgm:spPr/>
      <dgm:t>
        <a:bodyPr/>
        <a:lstStyle/>
        <a:p>
          <a:endParaRPr lang="en-US"/>
        </a:p>
      </dgm:t>
    </dgm:pt>
    <dgm:pt modelId="{26BC6142-4C6C-3749-8B06-BC2436B39845}" type="sibTrans" cxnId="{23C128F3-1372-2140-9A70-435671FDF10E}">
      <dgm:prSet/>
      <dgm:spPr/>
      <dgm:t>
        <a:bodyPr/>
        <a:lstStyle/>
        <a:p>
          <a:endParaRPr lang="en-US"/>
        </a:p>
      </dgm:t>
    </dgm:pt>
    <dgm:pt modelId="{3E5FF41F-5660-FC48-92AB-7BDA1D911C37}" type="pres">
      <dgm:prSet presAssocID="{B8E49AFE-8E8C-B648-80F1-03FDAF6559B3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421C260-380A-0A40-93CF-DDFC5D36D061}" type="pres">
      <dgm:prSet presAssocID="{CF9401BB-6A9C-D248-A890-46644EBE5099}" presName="parentText1" presStyleLbl="node1" presStyleIdx="0" presStyleCnt="4" custScaleX="29809" custLinFactNeighborX="-96155" custLinFactNeighborY="-77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190260-E638-1A4A-92B6-AA8DBFCD1BE9}" type="pres">
      <dgm:prSet presAssocID="{CF9401BB-6A9C-D248-A890-46644EBE5099}" presName="childText1" presStyleLbl="solidAlignAcc1" presStyleIdx="0" presStyleCnt="4" custScaleX="117709" custLinFactX="-100000" custLinFactNeighborX="-150180" custLinFactNeighborY="9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C6F067-CBBD-FA49-824D-756CECC95C5C}" type="pres">
      <dgm:prSet presAssocID="{B4EBDC4E-CC5B-6642-AE92-432A2C5E37CC}" presName="parentText2" presStyleLbl="node1" presStyleIdx="1" presStyleCnt="4" custScaleX="64294" custLinFactNeighborX="-88687" custLinFactNeighborY="-218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5CA44E-B8F7-DD4F-9047-92195AE5042E}" type="pres">
      <dgm:prSet presAssocID="{B4EBDC4E-CC5B-6642-AE92-432A2C5E37CC}" presName="childText2" presStyleLbl="solidAlignAcc1" presStyleIdx="1" presStyleCnt="4" custScaleX="120585" custLinFactX="-100000" custLinFactNeighborX="-119721" custLinFactNeighborY="13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4D295C-F338-7E41-AFCB-33CA55F8A844}" type="pres">
      <dgm:prSet presAssocID="{08CC6997-14DD-D943-817A-0A3F879F153A}" presName="parentText3" presStyleLbl="node1" presStyleIdx="2" presStyleCnt="4" custScaleX="138261" custLinFactNeighborX="-32966" custLinFactNeighborY="1186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5E5913-6ADA-3944-BAEF-CB3D6AF28477}" type="pres">
      <dgm:prSet presAssocID="{08CC6997-14DD-D943-817A-0A3F879F153A}" presName="childText3" presStyleLbl="solidAlignAcc1" presStyleIdx="2" presStyleCnt="4" custScaleX="143383" custLinFactNeighborX="-96529" custLinFactNeighborY="144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F71BE1-061F-534A-BF7A-D6B7B720A4BE}" type="pres">
      <dgm:prSet presAssocID="{72B068CC-78F2-3D41-8CF6-90120D96D3EB}" presName="parentText4" presStyleLbl="node1" presStyleIdx="3" presStyleCnt="4" custScaleX="286575" custScaleY="114683" custLinFactX="75783" custLinFactNeighborX="100000" custLinFactNeighborY="3193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53053-1736-5D41-BE41-14CDC2FD35DD}" type="pres">
      <dgm:prSet presAssocID="{72B068CC-78F2-3D41-8CF6-90120D96D3EB}" presName="childText4" presStyleLbl="solidAlignAcc1" presStyleIdx="3" presStyleCnt="4" custScaleX="142168" custScaleY="72903" custLinFactX="32279" custLinFactNeighborX="100000" custLinFactNeighborY="8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C128F3-1372-2140-9A70-435671FDF10E}" srcId="{72B068CC-78F2-3D41-8CF6-90120D96D3EB}" destId="{2F0C9081-3691-1F4A-9CE7-75E817A6FD0F}" srcOrd="0" destOrd="0" parTransId="{0CE2C11B-9A98-564D-8E2C-1C02B5EB4AC4}" sibTransId="{26BC6142-4C6C-3749-8B06-BC2436B39845}"/>
    <dgm:cxn modelId="{2C9671AC-B7ED-49FA-8A4C-6A8C4A8CEEAE}" type="presOf" srcId="{B4EBDC4E-CC5B-6642-AE92-432A2C5E37CC}" destId="{4EC6F067-CBBD-FA49-824D-756CECC95C5C}" srcOrd="0" destOrd="0" presId="urn:microsoft.com/office/officeart/2009/3/layout/IncreasingArrowsProcess"/>
    <dgm:cxn modelId="{3B35DFD0-EFE1-4AA7-879B-B608BD82BAEA}" type="presOf" srcId="{2F0C9081-3691-1F4A-9CE7-75E817A6FD0F}" destId="{20853053-1736-5D41-BE41-14CDC2FD35DD}" srcOrd="0" destOrd="0" presId="urn:microsoft.com/office/officeart/2009/3/layout/IncreasingArrowsProcess"/>
    <dgm:cxn modelId="{893C5942-F303-6845-B4AA-BBD7AE1813B0}" srcId="{08CC6997-14DD-D943-817A-0A3F879F153A}" destId="{35DB0FE2-6D3C-4E43-9B0C-376859362112}" srcOrd="0" destOrd="0" parTransId="{7359E1A2-F65F-2D44-862D-44DA2DF5DF8A}" sibTransId="{323D318B-265C-484B-A228-EB580BB53EEE}"/>
    <dgm:cxn modelId="{05FBE39E-087B-554D-B12F-5C3D9A3B82CC}" srcId="{CF9401BB-6A9C-D248-A890-46644EBE5099}" destId="{D1B24F69-9228-2D42-BCBD-725F3A21AE96}" srcOrd="0" destOrd="0" parTransId="{A69680CF-56E1-634C-A8D7-A515EC6F5C63}" sibTransId="{34A85F1D-A9E4-904C-8DDB-606A488CE8A8}"/>
    <dgm:cxn modelId="{1FAAE39C-27CD-4AC5-A934-B227C8266CEF}" type="presOf" srcId="{CF9401BB-6A9C-D248-A890-46644EBE5099}" destId="{0421C260-380A-0A40-93CF-DDFC5D36D061}" srcOrd="0" destOrd="0" presId="urn:microsoft.com/office/officeart/2009/3/layout/IncreasingArrowsProcess"/>
    <dgm:cxn modelId="{61F965CC-D431-4D4B-B7E9-637E4603EFE2}" type="presOf" srcId="{530E9D6E-52A8-8645-A700-EFEDD04CB847}" destId="{0A5CA44E-B8F7-DD4F-9047-92195AE5042E}" srcOrd="0" destOrd="0" presId="urn:microsoft.com/office/officeart/2009/3/layout/IncreasingArrowsProcess"/>
    <dgm:cxn modelId="{83D4556C-7F62-4318-A31A-D9B07993287B}" type="presOf" srcId="{08CC6997-14DD-D943-817A-0A3F879F153A}" destId="{584D295C-F338-7E41-AFCB-33CA55F8A844}" srcOrd="0" destOrd="0" presId="urn:microsoft.com/office/officeart/2009/3/layout/IncreasingArrowsProcess"/>
    <dgm:cxn modelId="{5F03B391-BC92-4A4B-9241-FACCE872C678}" type="presOf" srcId="{72B068CC-78F2-3D41-8CF6-90120D96D3EB}" destId="{76F71BE1-061F-534A-BF7A-D6B7B720A4BE}" srcOrd="0" destOrd="0" presId="urn:microsoft.com/office/officeart/2009/3/layout/IncreasingArrowsProcess"/>
    <dgm:cxn modelId="{122C6B45-DC74-CB40-8B28-EE100834E4D3}" srcId="{B8E49AFE-8E8C-B648-80F1-03FDAF6559B3}" destId="{72B068CC-78F2-3D41-8CF6-90120D96D3EB}" srcOrd="3" destOrd="0" parTransId="{D2F22602-AFA3-B243-8CEB-4AF864CEED85}" sibTransId="{019DBAFA-60D8-7148-88E4-56E0A6EF2DE1}"/>
    <dgm:cxn modelId="{E0977BC6-C0EC-EF4B-8007-BCC73E4D55CE}" srcId="{B4EBDC4E-CC5B-6642-AE92-432A2C5E37CC}" destId="{530E9D6E-52A8-8645-A700-EFEDD04CB847}" srcOrd="0" destOrd="0" parTransId="{67CCC191-8DCE-134C-AEB0-3222BA1979DB}" sibTransId="{707B0E2C-FF84-4541-9330-7AF6FA572747}"/>
    <dgm:cxn modelId="{8D7A846A-9A57-3D4C-AF27-EF44839568D2}" srcId="{B8E49AFE-8E8C-B648-80F1-03FDAF6559B3}" destId="{B4EBDC4E-CC5B-6642-AE92-432A2C5E37CC}" srcOrd="1" destOrd="0" parTransId="{ACE56743-66B0-EF4A-9A70-5CACD4CB175D}" sibTransId="{25ED97F8-5A54-F747-ADB3-E6005A102EC9}"/>
    <dgm:cxn modelId="{EC14A8F4-7A2F-2344-9254-E3EF19FFAAB2}" srcId="{B8E49AFE-8E8C-B648-80F1-03FDAF6559B3}" destId="{CF9401BB-6A9C-D248-A890-46644EBE5099}" srcOrd="0" destOrd="0" parTransId="{985CF8EB-63F9-F145-A14A-B19B8B898D78}" sibTransId="{F565384A-AE3D-B046-A13E-08B38AE1FDC9}"/>
    <dgm:cxn modelId="{07602610-A087-4F97-94AE-A4DB0E1D991C}" type="presOf" srcId="{35DB0FE2-6D3C-4E43-9B0C-376859362112}" destId="{935E5913-6ADA-3944-BAEF-CB3D6AF28477}" srcOrd="0" destOrd="0" presId="urn:microsoft.com/office/officeart/2009/3/layout/IncreasingArrowsProcess"/>
    <dgm:cxn modelId="{9F12D24D-038D-B04F-B0B4-E5B80EAA1FD9}" srcId="{B8E49AFE-8E8C-B648-80F1-03FDAF6559B3}" destId="{08CC6997-14DD-D943-817A-0A3F879F153A}" srcOrd="2" destOrd="0" parTransId="{C53386EF-3696-D847-A452-D2BCB37DAD78}" sibTransId="{0962097B-0487-8245-8876-FE3059FBA692}"/>
    <dgm:cxn modelId="{C7E50D25-A95C-4784-A633-D5C00EBB02E3}" type="presOf" srcId="{B8E49AFE-8E8C-B648-80F1-03FDAF6559B3}" destId="{3E5FF41F-5660-FC48-92AB-7BDA1D911C37}" srcOrd="0" destOrd="0" presId="urn:microsoft.com/office/officeart/2009/3/layout/IncreasingArrowsProcess"/>
    <dgm:cxn modelId="{0AAB8998-CCDA-4420-99E1-AE9CBABF8F6A}" type="presOf" srcId="{D1B24F69-9228-2D42-BCBD-725F3A21AE96}" destId="{69190260-E638-1A4A-92B6-AA8DBFCD1BE9}" srcOrd="0" destOrd="0" presId="urn:microsoft.com/office/officeart/2009/3/layout/IncreasingArrowsProcess"/>
    <dgm:cxn modelId="{C6DAE75B-0458-48D5-9664-22C2CBE18281}" type="presParOf" srcId="{3E5FF41F-5660-FC48-92AB-7BDA1D911C37}" destId="{0421C260-380A-0A40-93CF-DDFC5D36D061}" srcOrd="0" destOrd="0" presId="urn:microsoft.com/office/officeart/2009/3/layout/IncreasingArrowsProcess"/>
    <dgm:cxn modelId="{69E22163-631B-4010-B893-5E4C4CBA08B7}" type="presParOf" srcId="{3E5FF41F-5660-FC48-92AB-7BDA1D911C37}" destId="{69190260-E638-1A4A-92B6-AA8DBFCD1BE9}" srcOrd="1" destOrd="0" presId="urn:microsoft.com/office/officeart/2009/3/layout/IncreasingArrowsProcess"/>
    <dgm:cxn modelId="{4C6BC5FD-3029-46B4-B9AC-3FD79F5B9BD3}" type="presParOf" srcId="{3E5FF41F-5660-FC48-92AB-7BDA1D911C37}" destId="{4EC6F067-CBBD-FA49-824D-756CECC95C5C}" srcOrd="2" destOrd="0" presId="urn:microsoft.com/office/officeart/2009/3/layout/IncreasingArrowsProcess"/>
    <dgm:cxn modelId="{70227B44-6F5E-4CF9-BF7A-25AE54688457}" type="presParOf" srcId="{3E5FF41F-5660-FC48-92AB-7BDA1D911C37}" destId="{0A5CA44E-B8F7-DD4F-9047-92195AE5042E}" srcOrd="3" destOrd="0" presId="urn:microsoft.com/office/officeart/2009/3/layout/IncreasingArrowsProcess"/>
    <dgm:cxn modelId="{90B3B81F-C97F-428C-A2CC-3B7B2E759D78}" type="presParOf" srcId="{3E5FF41F-5660-FC48-92AB-7BDA1D911C37}" destId="{584D295C-F338-7E41-AFCB-33CA55F8A844}" srcOrd="4" destOrd="0" presId="urn:microsoft.com/office/officeart/2009/3/layout/IncreasingArrowsProcess"/>
    <dgm:cxn modelId="{AD8FDD5F-2554-415D-BBB7-BAC36C90B6A9}" type="presParOf" srcId="{3E5FF41F-5660-FC48-92AB-7BDA1D911C37}" destId="{935E5913-6ADA-3944-BAEF-CB3D6AF28477}" srcOrd="5" destOrd="0" presId="urn:microsoft.com/office/officeart/2009/3/layout/IncreasingArrowsProcess"/>
    <dgm:cxn modelId="{1B569703-4C29-43EE-9483-1179DE4703EF}" type="presParOf" srcId="{3E5FF41F-5660-FC48-92AB-7BDA1D911C37}" destId="{76F71BE1-061F-534A-BF7A-D6B7B720A4BE}" srcOrd="6" destOrd="0" presId="urn:microsoft.com/office/officeart/2009/3/layout/IncreasingArrowsProcess"/>
    <dgm:cxn modelId="{A99146A2-D1D5-43DC-8C31-61801322B88D}" type="presParOf" srcId="{3E5FF41F-5660-FC48-92AB-7BDA1D911C37}" destId="{20853053-1736-5D41-BE41-14CDC2FD35DD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6ADFB-7D75-8F4A-B5FE-96CD4F203A18}">
      <dsp:nvSpPr>
        <dsp:cNvPr id="0" name=""/>
        <dsp:cNvSpPr/>
      </dsp:nvSpPr>
      <dsp:spPr>
        <a:xfrm>
          <a:off x="0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Brute-force Attack</a:t>
          </a:r>
          <a:endParaRPr lang="en-US" sz="1600" b="1" kern="1200" dirty="0"/>
        </a:p>
      </dsp:txBody>
      <dsp:txXfrm>
        <a:off x="421658" y="1610341"/>
        <a:ext cx="1264974" cy="843316"/>
      </dsp:txXfrm>
    </dsp:sp>
    <dsp:sp modelId="{48FC79F0-4099-524C-BE14-1A9FF336DA4F}">
      <dsp:nvSpPr>
        <dsp:cNvPr id="0" name=""/>
        <dsp:cNvSpPr/>
      </dsp:nvSpPr>
      <dsp:spPr>
        <a:xfrm>
          <a:off x="1900369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First Attack Session</a:t>
          </a:r>
          <a:endParaRPr lang="en-US" sz="1600" b="1" kern="1200" dirty="0"/>
        </a:p>
      </dsp:txBody>
      <dsp:txXfrm>
        <a:off x="2322027" y="1610341"/>
        <a:ext cx="1264974" cy="843316"/>
      </dsp:txXfrm>
    </dsp:sp>
    <dsp:sp modelId="{4DC1BC92-B076-A44C-A0FE-BE82D8775D62}">
      <dsp:nvSpPr>
        <dsp:cNvPr id="0" name=""/>
        <dsp:cNvSpPr/>
      </dsp:nvSpPr>
      <dsp:spPr>
        <a:xfrm>
          <a:off x="3797830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Second Attack Session</a:t>
          </a:r>
          <a:endParaRPr lang="en-US" sz="1600" b="1" kern="1200" dirty="0"/>
        </a:p>
      </dsp:txBody>
      <dsp:txXfrm>
        <a:off x="4219488" y="1610341"/>
        <a:ext cx="1264974" cy="843316"/>
      </dsp:txXfrm>
    </dsp:sp>
    <dsp:sp modelId="{68AE8169-EB8E-A74D-A852-C424DE4845C6}">
      <dsp:nvSpPr>
        <dsp:cNvPr id="0" name=""/>
        <dsp:cNvSpPr/>
      </dsp:nvSpPr>
      <dsp:spPr>
        <a:xfrm>
          <a:off x="5695291" y="1610341"/>
          <a:ext cx="1014066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…</a:t>
          </a:r>
          <a:endParaRPr lang="en-US" sz="1100" b="1" kern="1200" dirty="0"/>
        </a:p>
      </dsp:txBody>
      <dsp:txXfrm>
        <a:off x="6116949" y="1610341"/>
        <a:ext cx="170750" cy="843316"/>
      </dsp:txXfrm>
    </dsp:sp>
    <dsp:sp modelId="{1DDDC0A8-5F7A-9145-B80E-705C9691785D}">
      <dsp:nvSpPr>
        <dsp:cNvPr id="0" name=""/>
        <dsp:cNvSpPr/>
      </dsp:nvSpPr>
      <dsp:spPr>
        <a:xfrm>
          <a:off x="6498528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Crimes</a:t>
          </a:r>
          <a:endParaRPr lang="en-US" sz="1600" b="1" kern="1200" dirty="0"/>
        </a:p>
      </dsp:txBody>
      <dsp:txXfrm>
        <a:off x="6920186" y="1610341"/>
        <a:ext cx="1264974" cy="843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B091E12-CAB3-478D-852C-4564625E10AF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00F8BA-1B06-46CC-BC13-F608E3ABF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69153" indent="-169153">
              <a:buFontTx/>
              <a:buChar char="-"/>
            </a:pPr>
            <a:r>
              <a:rPr lang="en-US" altLang="en-US" smtClean="0"/>
              <a:t>Describe all elements: </a:t>
            </a:r>
          </a:p>
          <a:p>
            <a:pPr marL="620226" lvl="1" indent="-169153">
              <a:buFontTx/>
              <a:buChar char="-"/>
            </a:pPr>
            <a:r>
              <a:rPr lang="en-US" altLang="en-US" smtClean="0"/>
              <a:t>Gateway: Handle bruteforce attack </a:t>
            </a:r>
          </a:p>
          <a:p>
            <a:pPr marL="620226" lvl="1" indent="-169153">
              <a:buFontTx/>
              <a:buChar char="-"/>
            </a:pPr>
            <a:r>
              <a:rPr lang="en-US" altLang="en-US" smtClean="0"/>
              <a:t>Containers: The Honeypots </a:t>
            </a:r>
          </a:p>
          <a:p>
            <a:pPr marL="620226" lvl="1" indent="-169153">
              <a:buFontTx/>
              <a:buChar char="-"/>
            </a:pPr>
            <a:r>
              <a:rPr lang="en-US" altLang="en-US" smtClean="0"/>
              <a:t>Collector: The data collection/database storage 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2994" indent="-28192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7684" indent="-22553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8757" indent="-22553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29831" indent="-22553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80904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1978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3051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4125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C946B7-DD73-4C38-A649-D47316C1BDB7}" type="slidenum">
              <a:rPr lang="en-US" altLang="en-US" smtClean="0"/>
              <a:pPr eaLnBrk="1" hangingPunct="1"/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can observe improvements in our metrics following the introduction of system security technologies. For example, after the release of Internet Explorer 7 and Adobe Reader 10, we observed a notable decrease in the exploitation ratio and an improvement in the survival probability for those products. Both releases introduced a sandbox, which adds an additional layer of defense by containing malicious code and by preventing elevated privilege execution on the user’s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00F8BA-1B06-46CC-BC13-F608E3ABF155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49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8925" y="284163"/>
            <a:ext cx="3740150" cy="2805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r>
              <a:rPr lang="en-US" dirty="0" smtClean="0"/>
              <a:t>Flash /</a:t>
            </a:r>
            <a:r>
              <a:rPr lang="en-US" baseline="0" dirty="0" smtClean="0"/>
              <a:t> Adobe Reader</a:t>
            </a:r>
            <a:endParaRPr lang="en-US" dirty="0" smtClean="0"/>
          </a:p>
          <a:p>
            <a:pPr marL="628546" lvl="1" indent="-171450">
              <a:buFont typeface="Arial"/>
              <a:buChar char="•"/>
            </a:pPr>
            <a:r>
              <a:rPr lang="en-US" dirty="0" smtClean="0"/>
              <a:t>Known zero-day;</a:t>
            </a:r>
            <a:r>
              <a:rPr lang="en-US" baseline="0" dirty="0" smtClean="0"/>
              <a:t> for Flash patching starts 3 days after disclosure but does not reach 50% (exploit used in 30% of spear phishing attacks in 2011)</a:t>
            </a:r>
          </a:p>
          <a:p>
            <a:pPr marL="628546" lvl="1" indent="-171450">
              <a:buFont typeface="Arial"/>
              <a:buChar char="•"/>
            </a:pPr>
            <a:r>
              <a:rPr lang="en-US" baseline="0" dirty="0" smtClean="0"/>
              <a:t>Vulnerability also affects Adobe Reader (embedded Flash library); patching starts after 9 days and reaches 50% after 152 days</a:t>
            </a:r>
          </a:p>
          <a:p>
            <a:pPr marL="171450" lvl="0" indent="-171450">
              <a:buFont typeface="Arial"/>
              <a:buChar char="•"/>
            </a:pPr>
            <a:r>
              <a:rPr lang="en-US" baseline="0" dirty="0" smtClean="0"/>
              <a:t>Chrome</a:t>
            </a:r>
          </a:p>
          <a:p>
            <a:pPr marL="628546" lvl="1" indent="-171450">
              <a:buFont typeface="Arial"/>
              <a:buChar char="•"/>
            </a:pPr>
            <a:r>
              <a:rPr lang="en-US" baseline="0" dirty="0" smtClean="0"/>
              <a:t>Automated update: reaches 50% in 4 days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59CF5-C381-5242-9E41-4AB27FFE3ED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36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8925" y="284163"/>
            <a:ext cx="3740150" cy="2805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shows that exploits are generally effective, even if they are not zero-day exploits.</a:t>
            </a:r>
          </a:p>
          <a:p>
            <a:r>
              <a:rPr lang="en-US" dirty="0" smtClean="0"/>
              <a:t>This illustrates represents the opportunity for exploitation, rather than a measurement of the successful attacks (there are other defenses that may prevent vulnerability exploitation, e.g. anti-virus, DEP, ASLR, sandboxing). Our measurements suggest that </a:t>
            </a:r>
            <a:r>
              <a:rPr lang="en-US" b="1" dirty="0" smtClean="0"/>
              <a:t>vulnerability patching alone is not enough </a:t>
            </a:r>
            <a:r>
              <a:rPr lang="en-US" dirty="0" smtClean="0"/>
              <a:t>for defending against vulnerability exploits.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59CF5-C381-5242-9E41-4AB27FFE3ED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27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00F8BA-1B06-46CC-BC13-F608E3ABF155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57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30FD5-67F7-480E-A3F3-0B2E46165003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3D87-0E16-480C-92FB-867C78742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14CA-EA40-4A78-846E-189FA35FAF54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D73E3-F077-4A6C-8B78-E79F08B33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E9865-6D7E-4D26-BD24-7BE61F5749CF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2CE88-A5D3-4590-8045-C4A9A090C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B3952-CFF4-4123-8366-E0639725EE84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2A29D-4CA9-4224-BCA4-CDAC85773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0BCDC-A947-4E9B-894E-5E3D17608FD1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1AEC2-861E-4E18-815B-F1C510ADF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358518"/>
            <a:ext cx="4183380" cy="2327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91440" rIns="91440" bIns="91440" numCol="1" anchor="ctr" anchorCtr="0" compatLnSpc="1">
            <a:prstTxWarp prst="textNoShape">
              <a:avLst/>
            </a:prstTxWarp>
            <a:noAutofit/>
          </a:bodyPr>
          <a:lstStyle>
            <a:lvl1pPr algn="l" eaLnBrk="0" hangingPunct="0">
              <a:defRPr sz="120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Tudor Dumitraș :: Understanding the Vulnerability Lifecycle – A Big Data Approach</a:t>
            </a:r>
            <a:endParaRPr lang="en-US" dirty="0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548896" y="6397965"/>
            <a:ext cx="153888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91440" rIns="91440" bIns="91440" numCol="1" anchor="ctr" anchorCtr="0" compatLnSpc="1">
            <a:prstTxWarp prst="textNoShape">
              <a:avLst/>
            </a:prstTxWarp>
            <a:no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46082381-925A-4C25-AB18-0C99AD89CF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685800" y="3810000"/>
            <a:ext cx="7772400" cy="914400"/>
          </a:xfrm>
        </p:spPr>
        <p:txBody>
          <a:bodyPr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 hasCustomPrompt="1"/>
          </p:nvPr>
        </p:nvSpPr>
        <p:spPr bwMode="black">
          <a:xfrm>
            <a:off x="685800" y="5181600"/>
            <a:ext cx="6172200" cy="381000"/>
          </a:xfrm>
        </p:spPr>
        <p:txBody>
          <a:bodyPr anchor="t" anchorCtr="0"/>
          <a:lstStyle>
            <a:lvl1pPr marL="0" indent="0">
              <a:buFontTx/>
              <a:buNone/>
              <a:defRPr sz="2400" b="1" baseline="0"/>
            </a:lvl1pPr>
          </a:lstStyle>
          <a:p>
            <a:r>
              <a:rPr lang="en-US" dirty="0" smtClean="0"/>
              <a:t>Click to add presenter’s name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00075"/>
            <a:ext cx="6172200" cy="381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2">
                  <a:lumMod val="50000"/>
                </a:schemeClr>
              </a:buClr>
              <a:buFontTx/>
              <a:buNone/>
              <a:defRPr lang="en-US" sz="2000" b="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add presenter’s title</a:t>
            </a:r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224010" y="5181601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algn="r">
              <a:defRPr lang="en-US" sz="1600" b="0" baseline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90000"/>
              </a:lnSpc>
              <a:spcAft>
                <a:spcPts val="1200"/>
              </a:spcAft>
              <a:buClr>
                <a:schemeClr val="bg2">
                  <a:lumMod val="50000"/>
                </a:schemeClr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1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1000" y="1676400"/>
            <a:ext cx="4076700" cy="44958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Tudor Dumitraș :: Understanding the Vulnerability Lifecycle – A Big Data Approach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C9BED-6FD4-4BA4-B6B0-4A26058AC9E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01540" y="1676400"/>
            <a:ext cx="4061460" cy="44958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1219200"/>
            <a:ext cx="4093564" cy="403485"/>
          </a:xfrm>
        </p:spPr>
        <p:txBody>
          <a:bodyPr/>
          <a:lstStyle>
            <a:lvl1pPr>
              <a:buNone/>
              <a:defRPr b="1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1540" y="1219200"/>
            <a:ext cx="4061460" cy="403485"/>
          </a:xfrm>
        </p:spPr>
        <p:txBody>
          <a:bodyPr/>
          <a:lstStyle>
            <a:lvl1pPr>
              <a:buNone/>
              <a:defRPr b="1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76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17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728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26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1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E9AD5-2175-4605-B312-C7A03EC08953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05E65-28AE-4B25-A288-532E7A13F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16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579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113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410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346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8534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58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812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9331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7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1C8B-A57A-44A9-A8C1-CE995D2DAA80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4AF45-B60A-42A5-AD25-E615C5622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6493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69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53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4072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486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0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4813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152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D3FF9-9475-4E16-896C-6C1E4BEBC7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39794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A1583-6AC3-48FD-A8D9-457871675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084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68117-75EF-4A63-9C11-ED777F590161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BA240-6D8C-4CA0-9338-63E0C9C0E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82269-1301-4979-A2DA-3B1FDC184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9627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AA935-EDBE-49E1-889C-A2B8A97005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5847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4C438-1B8E-4C13-B759-5576691B24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3065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EC6B5-A122-4ABC-BE51-D9EC95166C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4399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B9238-B3A2-4E77-93FB-573A1503A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235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A426A-5BA5-415C-81C8-50E7A144D8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1821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9D1A4-6CAE-45A7-9E2C-F5B4E4E744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53966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83305-AC28-44BB-964C-9EE27171C6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1539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CD191-0207-4C55-9F01-1670A4898C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6998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3180-A290-4D1F-B068-0BC645192D11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D5BA5-D444-446F-9166-CCEC62FD8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64F0-161A-4371-BD89-0BF5D8EBB31A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F261B-0DB2-4D7F-AE3A-1C308F258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5E848-2269-4428-9958-03C0F01B14E6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4DA9-0E5D-4D17-8868-DCD0E8E4C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FFB15-F7B2-4CCE-8364-40CCB1834099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E312A-6E20-47E8-A181-1969EEF69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37CA7-F376-4C62-A5CF-891FD6677FA4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86C2C-035F-4F8A-A3F3-8AACE4BFC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75536C-2CD9-4DD5-A3E0-126E0C072E79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ED2862-0FDB-4E6C-BA29-39C0D3FDC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21D662-6D44-BD44-A7A4-06920F4C3B7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10/31/2016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62246D1-043C-8849-81A8-0D145BA04B5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992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C27437-2DA6-407D-B5C5-5C4B5C5F1ED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10/31/2016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D2364CF-A493-467A-86A1-E65BCFC0CF2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97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8000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8000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8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02C6E13-946C-417E-AAEA-0D8A24A16EA4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7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CC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99000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66FF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CC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CC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CC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CFFCC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eas.gwu.edu/~poorvi/apollo.pdf" TargetMode="Externa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ymantec.com/security_response/threatexplorer/azlisting.jsp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netchi.umd.edu/software-updating-study.htm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2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3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20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5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C2-logo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420" y="4254649"/>
            <a:ext cx="4628180" cy="2603351"/>
          </a:xfrm>
          <a:prstGeom prst="rect">
            <a:avLst/>
          </a:prstGeom>
        </p:spPr>
      </p:pic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4343400" cy="7239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Jonathan Katz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</a:rPr>
              <a:t>Computer Science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694" y="1671638"/>
            <a:ext cx="8064024" cy="1470025"/>
          </a:xfr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UMD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Lablet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Overview</a:t>
            </a:r>
          </a:p>
        </p:txBody>
      </p:sp>
      <p:sp>
        <p:nvSpPr>
          <p:cNvPr id="16390" name="AutoShape 4" descr="data:image/jpg;base64,/9j/4AAQSkZJRgABAQAAAQABAAD/2wBDAAkGBwgHBgkIBwgKCgkLDRYPDQwMDRsUFRAWIB0iIiAdHx8kKDQsJCYxJx8fLT0tMTU3Ojo6Iys/RD84QzQ5Ojf/2wBDAQoKCg0MDRoPDxo3JR8lNzc3Nzc3Nzc3Nzc3Nzc3Nzc3Nzc3Nzc3Nzc3Nzc3Nzc3Nzc3Nzc3Nzc3Nzc3Nzc3Nzf/wAARCACMAIwDASIAAhEBAxEB/8QAHAAAAQQDAQAAAAAAAAAAAAAAAAQFBgcBAwgC/8QASxAAAQMDAgMFAwcIBggHAAAAAQIDBAAFERIhBjFBExQiUWEHMnEVI0JSgZGhM2NydIKSwdEWNWKTsbIXJDY3Q0RVs1Nkc4Ph8PH/xAAaAQACAwEBAAAAAAAAAAAAAAAAAQIEBQMG/8QALBEAAgIBAgMFCQEAAAAAAAAAAAECEQMSIQQFQRMxUYGRIjJCYXGCobHwwf/aAAwDAQACEQMRAD8AvGiiigAooooAKKxmo5eONLTbZBhtLdnzx/ykJHarH6WNk/aaaTfcBJKxkZx1qqbv7RrlqUlL1ttY5aATMfH2I8APoTUce4tuE9agm48RzT1EdTcZP7raVn8a6LDJisvmjNc8zL3IiOhE2HfGlncCTdXkqPw8ArdF4kmIaVIYXxKyyk4U61cS6gHyOpvH40+wfiFnQAOazVL232h3JogIvjT/AObukLs8/wDuNE/eQKmFu9okbs0KvcJyE2o4ExlYkRlHy7RHL4GovFJBZOKK0xZTEthEiK828ysZS42oKSoehFbq5jCiiigAooooAKKKKACkN4usKzwHJtyfSwwjmpXU9AB1J8hXm+XaJZba9Pnu9mw0nJxuVHoAOpNUzxHfbldLw2VtFy7KViLCSNSYAPLbkXiNyTsj4+7OENQmxy4t42lzQW5C37fDWMogML0yX0nkXV/8JJ+qMk+RG9RCS7McsqZOtiHa3Hw0IcRWCsjc6huSQOrhyc7bUpjvO8H8SPIu9vamvAAuqcUsLGpOVKbXn3vEfHvuNiOdb7paYrXDM2XZ5Xe7WZLDrZVgOsKwtCkOJ88KTg8jirSSiIWItEdqLb5tntkWTClQ3Fum4L1L7VOoKaSQUgK28JSnOd+VIPZ4458uyIrbrjTcuDIRgKO/gUQduZGOdJodytquFRarg3JkSBML8ZLACS3lOFAqUDkK2OADypYl+9RZkeexDh2gR4ojsGYtCChHiycOnJUdRydO+TtTp00wMcQLfTwXZGg8Z0PtXHBNJPzayMdjg7pwN9+edthTlaj3qHBYiSnbdfbVCWUxnd2ZbRSXCcg7KKV5Oee3lkMTSpLMeXGb4jtLbEo6n2W1ns1H4Ja0j7P4Ctva3d9taI1xtUx5TJZLrTzXb9mRjQFLCV4xt8NuVKnVAeOGGYrdgvU+4RGJUdhppthDoIy+tWE4UMKGACSARWbDEElbTViuMhu8vBSlMhshkpAzoKidyACTqGk8sjmfN0mqi8PN2J+0v290SRJKlKOHzp05IUPLcYJFKoobsPCUqdFkMyJ1yV3QOsKKhFaxlQUcApWrlgjkDjOKk73fiBvtN6m2SYCM2aWvCshBMKV6rQMhOfrt7eg51a/C/Fse8r7nLa7ndEIC1RlLCgtP121DZaT5j/5qnOElN3V1Fruaddshx5UkpScKRlIUSk9CCkY6bnnmktvmOxozLj6JQtXeFCJKRjtIrgwrKCDzwQSjkrfG+9c5409uoWdJA5FZqIcFcUqug+Trmtr5SbbDiXG/yctro6j+I6HPLcCX5qq006ZIKKKKQBWCcA1mon7Rbm5FtLduiuhqVc19glwn8k3jLjnwSnP300rdAQDjnik3CYZrSwqLHWpu2I6OODZcgjqE8k+u/RQqIm1d5iNPW2YmbOUlTkmOgntE538IIy5sTqxkgk7Y3O1m42l29d5ucN962Mo7KNFaVoOhOyQTkY2yo45qJ86e3bgxHxLsfCtpkx0nKZAS6+WyMnxpKsoIAJ322yCRV1JxVJERHbbjCvVkct3ETymzAb7SFPSApxCcgdiRkawc7DO3oBTXbrap1BdcdkMQn19m2htOt6UQdkoQDhRBA390Eee1LQ45xFclXa4RGVZWlpEeG12RlvHcIGN+uVK5gepFXDwhwqm0pE+5dm9dnEBKlpT4I6OjTY+ikDbbnUZTUEBG+GuAZqmg5JX8isKH5GKoLlLH9t8jb9FIA9BUpi8KcLWNAdMGGkjm/LIcUT+kvO9IeKOMBDcXCtelb6SQt4jKUHyA6n8B61AZUmRLdLsp5bzh+ktWaw+K5rHHLTHdmjw/Lp5Fqlsi0zfuHGvCJcMDlhKdvwFYXH4ZvyS2ti2TMjkUIKv51VFAJBBB3HL0qjHnGRPeKLb5VCtpMnty9nkdLC02GW5DSrcxHx28VZ9UKzj4jlVaX7hZ6JMEZyJ3Ccv8mwXNbEr/ANFw8j/YUc77HpU1sHGEy3rS1OUqVGzjxHK0D0PX4Gp3Nh2ziW0lmShuVDkJyPT1HkR+FbXB8wjmWz8jM4jhZ4HUu4oqDeItksUlFvjrZvT6u7yHJA16GuuhJTgZIwQrcevRnkXO6XDLL8yXJC8DslOKUDg5GE8ufkKlnGPDEqJNMOQpT0vQVQpZG81tPNtf51I5H6Q256abLZd1WHhZMi04buU2S407L0grabQlJCUHpnVnPp92mmqtblYT8PzpMaSzCLiospp3tILq/CWXj9E5+gv3SDtnB+tm+uFr03frQ1NSgtO5Lb7KveadTspJ+B/A1Rbpn3bhSZc7zIdkBh9puG/IUVKUpROtCVHcpxg45AgY61K/Zvfy3do7jq/m7me7SsnlKQMoX+2jY+aga5ZY6lY0XBRWByFZqqMwapr2m3QvXi6OJV4YrTduY35Lc8bx/cAT+1VymucOKZZlNMvEkmZKlTD6hTnZp/Bo/fXbArkJmtNxRBhsWq42aM+2j58lbi0OkuBKtQUk7eHQMYPLzzQpopbac4fXISi5lUJcd5QKwrKDo1DAUk6k74B5gjzVjjae+nsrtCt9zjDZLMmOPmx5IUnBSB0515ZuffZL0qLBYhMW2I4qLHYyQhxwhAUSdyrUtJyfqjyqzv4CLC9mlkZcfVdAAuJB1RLeSNlkflXvipWQPIDHSpLxBfYjTEiCzcmo0z3SpaFnRnnjA54pz4etqLRY4NvbGBHZSg+qsbn7Tk1AOKLNc5PEE16PAkONLWClaUbHwgVjcwz5IwuCu9i5wmKGSdTdUN3yXb/+uxP7lz+VHyXAHO+xNvNl3+VZjcM3mQ8loQHm881ujSkfE06/JMm0bQLXImzR/wA06yezbP8AYSefxP3VhRxOW7x0vM2J5UnSyW/IT/0VSG2VrvENtL5w12qVIK/gFYNJ5dhjw31MSrxGadTzSpl3+W9apVnv0p9T0mDMddX7y1IJJ/8AvlThEjXgsJh3OzypkMbJBQQ41+grp8DkVJQhJ0sbXqR1zSvtE/QbvkuBz+XYn9y7/KpDwrcIVkLrT16jOxl7hCW3AUq8xkdaaLjwncGAl6Ew9IYX7oLelxHopP8AEbUi/o/eP+myv7ulB5ME7jj3X1CSx5oVLJt5FjcR2ljiawKbYXpcUlL8OQNi24N0KB5j+RqmEuymLvGcjJisoubuiRHlsJcZRJSrSsFBG2FEEEcg5jkKvaxtras0Jp1CkOIYQlSVcwQkbVUftKtojXW8NoGAvsbm1joSexdx8SUn7BXq+Gm2qfU8/NU6R4vTCZKG5PFvEUdbUJwNC32lkOJaUcnT0SknSRvnlzpjaCWbxcolv1Iakt99gbYKVJHbNfbp1I+30pkbuU1qNIjNyXEsyVan0g/lf0jzI3OxpVHvEh2+wZ8taVdg60AlKQlKW0keEAcgBkVbUGkROjrNPRdLTDntY0yWUOgDpkA4pbUT9maijhruSjkwJb8X7ErOPwIqWVQls6JGmYsoivLHNKFEfYK5nvBPd7QPK3oP3uOH+NdNPIDrS2zyUCk/bXM96QREtBPMQy2fQoedSR/h99WOH7xMbMHTq+jnGemakPCbQdQtBOz1wgMn9EuqJ/yimhU5aoSYpxpB97O/Pl8P5U4cOSOwjzVggdguNLHwbeSD+Dldk5uL1KtxyUVWl2dKDlVV8aygb6+0yhbS21YcWHVeMkAg46eVWmhQUkKScg7g+dVXxg649fJsdLCSGnSsrQ34saE5yfKvPc0bWFU+pf5ck8u/gJrS878mXkl1zIjt4Oo7fOCsvvO/0ZhntXMmY6M6j9VNa7T/AFXev1dv/uih/wD2Xhfrjv8AlTWQm+z7/h/01Gl2j26r9G68OugWfDrgzCaJ8R38SqcUOOf6QVo7RenvKxjUce6aa7z7tm/UWv8AMqnJv/eGv9aX/lNdE3q+6P6ObS0fbL9jdZ3nTbryS64cREkeI/XTTazJWh9CnFOOICgVI1qGoZ3FLrN/V15/VE/9xNIoa3I7qZaGA4lpW+tGpGema4TlLTDf+tliKVz2/qRcVlWly0w1toKEKYQUpKs6RgbZ61XvtXbT8qMnG7tomJP7OlY/EVP7Ac2SAcAZjt7DkPCKrr2rSUm7upyP9Ws7mfi86lsD7smvW8Nvp+h5nJtJlShJUsJTuonYedeVHwEjyP8AhSmFLXEe7RAB2xpVyrW4VSnzj33VYA9TyFaCc+0aa9nxFUdKd7l9ezlWTxAnoLs4oftJQf41Mqh/s5Tli9vdHbu/j4Jwn+FTAVQn7zEjB5Vz7xxBMR+dHxjuVzdAGOTb6Q4j8UrroOqx9qFo13Rt5Aw3dWO6E9BIQdbJPxIKPtNTwyqQMp2nXh5Cu9OLdBEFSe7SndsNpeBQCfQKwf2aTWq2y7tcWoEBkuSHlYSnljzJ8gOtSy9Xi2cO29zhizNsTkLSpNzlL5vuYIARjkEnBHqMb7k3Jy+FCLU4Cua7hw1HRJ2mwyYkpB5pcb8J+8YP21FeI4V3HENwfgxZhbd8OttpRC0lIBGcctqZuEb8/YLkZFxSptCktsXVCtyg4HZSNuYIISo+e/0hT7xDCvcm8ynoDc1cVxSVNKaWdBGkbjBxisHmuP2Fs3v0L/ASSyPdLbqaoljnRrbcUiO84p+I2QlLKgQrtASncbkAZrQ9abieHIjQgSi4mW6ooDKsgFKcHGPSl9phX5mLcC/GmLc7JHZIcUo6iHASBv5Ulbtt9kS3VyGbjGQrUUhrUoA9ABq5ZrLeNaUlF7qvyX1N6ncls7/B4u1quLibT2cCSrRDbSvDSvCQpWQdtqcEW6cOOlyTDkdgZC1BzszpI0nrim5iy8ROtPrX35pTadSEKUrLhzyG9ZFpv3cyspuneNeA34saepzqpU7vQ+j9Btqq1rqvUxaLRcUQrqhcKS2pyMlKNTKhk608tt9hmk8mzXiKp+IzHluxyoEltlWheOR5dKeYUe/Ktc1h6HKbcTF0tKyrU4ouA+fPGfsppNr4m/8AAuP76v51HJiShFKMiUMjcpNyX9XzLKsiVM2SCh5JQpEdAUFDBSQkZzVHcbXcXF2ZMSdrlKyz+rMgoQf2llR/YqecWXxcawRbAh5TMx6Gk3B5RyYjASAtR/tH3QOpPqKg9vRw1eYUyTdBcWHYqgltqIUq7GKAEoJSfewc6iOqsnnt6nhY6YKTXgYOR3JkMpy4cbQu9xFuj5phfeHP0GwVn8E4+2pQOCbLNdjNWvillL0lCVsx5sctrUFe7169Nt8jzFJbRZGXbg9At7q3kTpIt7TxGNTadKpDgHQYAA9FfGrbyRaZCi2/Z1EXE4Pt3bDDz6DIcJ5lTiiv+IqS14abQ00httIShACUpHQDkK91Qbt2SCmniizIv1kkwFq0LWnLTg5tuDdKvsNO1FJOtwOfZF1utgfkz4CWoz8tRYnoWwlSmX0++kZGyVe+Oh3G+mmpviq9spCY00RgOQjMNtY/dSKtX2i8Ng9teYzCnmlthFyjN+842n3XUfnEc/Ubcsg1ZE4bemXNuCzLigyAFQ3XFFKJSScZScHB55Sd8gp57G7jlBq2RF9hdvnFF2CUvqkzo8VzQp5sKDyM7tuq28JBIGepA25iWcI8WOWFK4spqQu1snS6yvKpFtOcEKHNbWeSunXHIx7iK7ReHoDvDHDjhJJKblPxhb6xsUJ8kjcfePMlJwXb0z13O5z5MmOxAjdoZ7Th7RpfJIGfeyAU4PTalJao21sMv2DMi3CMiTCfafYcGUuNqyDSe9SlwoqHG1oSS62glYyMFQB6jkCT9lUuzPes7DN3gSXY0eS4UCdbkAIU4Nyl6Mo6QrH1SBjcZqT232kTwhKXk2m4+SmZXdXD+w7gZ+BxVeeCTT0koySdskhmyoirg6leotJWUFQJye0wAtPnj3cfRpzYucg3NuM4gFDi3EjCCPClIIXnkQc/iKYm+P1FHi4cuur82ppY+/VTfN4+eacU+1ZWYzqhpDlxuLSNI8tAJV93Oq8eGyRpJk3ki+hY2MVDeKON2IfbwbKWZM5tPzzylfMRBy1OK8/JI3J257GD3bii73qM+tyRMmRWx86xaWFsx0jyW8oayPMAY9RzpjtLsO9R3oLqXEyeycNvhsp7OMHAnIzg6lOEasE9QASc4FuOHqzlY6MWaVxFbbg7FeW8otmSlK1pTJuToOO0KTultPiCU+fqciFwZci3TUSGCEOtEjStOx2wpKh1BBII+IrFvmyLdLZmQXlMyGlakOI2I/8A0dKmd4Nl4kso4il9pbbkHOwfaZZ1JmuY2LYzz5aj065OM2Pd2fcxCC82wT5MO7W2XpcuqwpiKrKVsacheSMANo04Cvq+WmrC9mFmaOq8JSe7Ntd0t2pOCWwolbuOhWvJ9BtyqIcH8LyLjKVbSpYKUhNyfBz3drOe7IP11HJVjly+tm7YzDcZhthhCW2m0hKEJGAkAYAFcMs6WlDRtoooquMKKKKAMEZqs+M+CjGS/KtUVb9vcWXX4TWzjC+rrHkdt08j92mzawdxUoycXaA5muEGQ9LEt6ah+PKd0/KC86Qo9HNiUK8wR6jI3qcIiwIcew8Gup7di6ESJcyO5gKcOdGhQ2UElODkEcuRqbcRcExbk87NtrogXBwYdWlsLakDydbOyh68/jVa3KwTuHZzEt6O5bHYzvaMyEBUiCVZ57ZW3nG4IVn0qysinsREN2uSJMaNwjaYHc2G52FqddLi3XtRRknAwPTHl5Up4tmR+GbiqxWKLGQIiUiRLejtuuvuEAnJWDgYI2HrTZdEXOTdlXyLBaUe0S+p2AsvtFwHJVsSU5O+DjmaX36RD4hvKb5bLhBhynAgyIdwUE9m4kAZBUClaSANufp5TpKvD/QGa8SbXNtsF+PCYj3MOLTMDSNLbgGnSoJ91OcnIGNweVPc/uz3s7ZuMS22+LIM8xpK2Y6QSnSVJwTkjpyNI+OpNpcmRo9lZt6kNsI7eTEa0dq7ghWOQxyPKldncgHgK4WyfdYMZ6RJRIjJcWpRTpwFagkEp5H76H7qfzA08E8R3aHI+S41wdbQ+gtxQtWUNPZ1I2OwClZSf089KWJv9gu8lKr9bnLRdG15FwtycaVpPNbfmCPU7VEoFvmTXAYcWQ8lJBUtlBwkeerkPiak1zitcQ3tbqIye8LOVRbWe8vOE/Sdc/JpPmR1ztRKMdVgIeKbWyviMpsTrU9mant2u6bgE++MfRwoHY8gRnkaeODuGJU6SEWxxKnGzh65J8TUTPNLP13T9YbDp0VUq4d9nbrjIF3S3ChKxqgRVlS3h+ee5q/RThPlirEiRGIUduPEZbZYbTpQ22nSlI9BXKebakOhNY7RCsltZg29rs2Wx13Uo9VKPUnzpwooqsMKKKKACiiigAooooAKwUgjBG3LFZooAjdy4I4fnvF/5PTGk9H4iiysHzynH4imiX7PFrx2F/mKSOSZ0dqVj7Vpz+NTuipKcl1ArRfszmFW1wtCh5qsrQ/wNKI/s3kNkar0w0P/AClpYbV+8QTVh0U+0kKiIs+z60KKVXR6fdSnkJslSk/ujAqTQYMSAwGIUZmO0PoNICR+FKKKi5N94wooopAFFFFABRRRQB/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1" name="AutoShape 8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QADBAYHAgEI/8QAQxAAAQMDAgMFBQYFAgILAAAAAQIDBAAFEQYhEjFBEyJRYYEHFDJxkRUjQqGxwTNSYnLRFoI18CQ0Q0RTkqKywuHx/8QAGgEBAAIDAQAAAAAAAAAAAAAAAAEFAgMEBv/EAC4RAAICAgEDAgMIAwEAAAAAAAABAgMEESESMUEFE2GB0RQiMlFxkaHxI1Kx8P/aAAwDAQACEQMRAD8A22lSpUMRUqROOdQp9wbjENoSXZB3S0k4Pqeg39elCSYpSQCVFIGNyT0ocq7NOKKITSpJ5ZGyP/MefpmuEQHpag7c3OPfKWQO4n06n505GnsSYclyzBt9TK1NAFRSFOJ5pJ+e2aE6EEXR/wCN1qOn+VtGT9T/AIr024L/AI8x9zi24S5wjz2GKDaZ1F9rogSHZ7QXLZJMJtknsV9UqXzCgQob4z4UKvKVN3zVUZMKTNLtuYkMssklSV99BKN9jsDtg7UBbDYLdjdkk9SVKz+tcNWmClavdXVtrAwrs3zt+e1N6anR5enIqk3JEwNsJbekjKSVJThZUDuk5ByDuOtBtNM/Y91iWW5R23XmmHV264t/94ayOJK/6xxJyeSuYoCw+4zG8iPPWrwDoC/zxmuffZ0X/rcUOo/nYVjHof8ANDtNrdmXnUM3tnVMIm+6sNFZKE9mgBRA8Ssqz8q5+2blEvP2Utlu5KTFMp1TADSmk8WEjBOCTvgZHwmgDsOdGlhQZdytIypCtlJ+YO4qSDnlQ1yPEuTDDwQpla0hbZPcWjIz8wd98U37zLtyuGcFPx8bPAZUn+4Dn6DPkaEaC1KuUOIcSFtqCkkZCknIPrXVCBUqVKgFSpcudQrnMVHZCWU8Uh3ZpJ8epPy/+qEnk2WvtDGh4VII3P8AIPH5+H1O1QpT0DTVtdnzlKCAQXXlAqUSTjJ+vM4wPAVPt8FMNjBUVOK3WtfNRPPJoULkYDyoV/fjvRpKylqSMJR3v+ycSTtzwDuFdcHmJPb6zdxIj3OzSBISyk8ducUEtyEnqFjkvwJyn5ZzTWk7tGuU28e69ogpebcdYdQUuMrU2ElKknkcoz4b86c09b51mkyLakB2yoSFw3Fud9oHOWf6kp6EkYBA3xmpj9wbRJWzbo4flqxxlAACR041ch/zigBlvsV0i/a0dqY3Dgy5Tj7RZRl5vjHewonhHeyobHGaIvNWiNdVXN58Jmdj2HEXD8Gc4xnHPehN5uEeAwuReZqnQn4mYyuzaT5KUT+/pVYlawDctECzQY4uLu6IjTIcdA6KcWrAQPmM+Vc8sqteTNQbLv29gTJfkIZY7WQOF5xLP8QdeLx9a9hP2KO8HGSy26lvsklZIKUc+FOeQ2HLwHhVGterb3I11E025dW3HeBxUpbTKeBtQQVJQnbKsbZO3XlzotcdWy7dclW6/NJjlKsNygxxtODoSknI9Ca2RsUl1GUKJ2NqPdFsskCHb4S2Lc6VtrcW6StzjPEo8SjnnzJqNpy1y4c67zrl2SpU2SFBbSiUhpKQltIzvtvnzJqryNQW6FJabuEb3ftk9ozNtrhLbifHh6eY3xVjt91cVGEiI+3c4OM8bAHaI+af8fSslJPgTosglJrgh61kMsXnTBcDqiJriuBpKlLUA0vYBO5GSnblyzRy2vzpnbGdbxFZP8ALdCnFDrxpGyTnlgn0pmHDtsu6C+RjxyVsdjxcWQE5zsOm/h4b0XJCEknbHnWRqBJjuWt5T0dJMZaip1roOe6R0P6/nRNh1D7SXGlBSFbgjrQqHqiz3J1TMSSXUhXD2waV2Kj4BeOE+hr1YNpmF0ZMR4/eDOzav5h+/wBehoQF6VKlQHilhKck7YJKvDFCoJ7dx66SThABLfF+Fsbj/Pr5U7eVFTLUROSqQsJIBx3RufrsPWmbxeY1hTGEtmQqOvIceaZK0MgD4l45Anb18KEoGXa02rWUSPcIzzclTIy0lwqU0c80uIz1z/cOngW7Jp/TMlLyVaYiRpEdXA8lyOFJCuZCVHZQxg5HlyOwdu8i1uNxLlaJDCp8h1CIrkZwEyMqGUnHxJ4eInPIAmi13kLHBDikB58nvHklP4lH0/UVDegMSn3Zrpiw1hqO2cPPAfD/AEpH82Pp9KzvUntHtkFx+32hwJhxv4zjSu+8s8kNnxP4lnkOW9N+0nUUjto+jNMkmXJwh5YO6UnxPirck9B86qv+h2JGtoViYBEKDEbdlvY3dKt1Z81EgAdAKrrciuW3N6jpv9UvP0NsYPfBDvRvt4sR1Xc3nGkpeQ3bYjQwlOSe+B5YwCdyd6vGmLSzonSku5XBAXclMqflOL3OcZCM8+ZGfE5qdrK72yysWhiYygtOTWuBvkG0IPx/7dqFe2W4e66STHSoccx9KMg54kp7x9M8NUn2m3KVVSj0xk3+y8fU6VBQ22+UVL2MyVyvaSiZKWCtTMh1xaz1Kdzn1rUtRa3RBv4iqhxpVvbCVKdB4lEnfKTy2rEPZsiI7qZtmfJejRnmnG1utEApynr5HGDW4QvZ9YZYUYt1ff4ccXZOIIH0G1epntfdiTiqhf5Lt/seastduSwZrBaVb3/vJEZKgFIJx9834KHUcj6UxomBcbPc1oTBEq3PkLROZUE7EbK57jxHQ0rppnR1heaF1fm8biSpHEtRzg7nYc9xUS8vspsEeRpS5y41qYeLElsKVlvP49+9jfxxWHZ8nTH79ftxb6X5a4/svE5tpi4g259pueoFxUUrA7cDmcdDy369a8unFqDTM+LEWpp95hbZBylSTjBB8Oo8qps7REy2xWLrZpz024NrS7kn4046ePqdxmrgl15lmLeS0pkvpbMtlQwUEgDJHiOR8vlW2MnLuiuurhBJwltDV1v9ks1oLDa2+Psuyj25kAuqOMJQGxuPDwHWidrjvmxQ2LmMyhHQl7r3wkZx60xeJb8NtiRbLQJ8l5XZghaW+zyCQVKO4TtvjPyoIwu+C6OSrjP7aZCWkG2Qm8NFlwgFQz3lq65JAHCdt6yNBYrQ4tAcgvH7xg4Rn8SDy+mCKI5GTsaGXJJiyWJqeSFcDn9p5/sf9tE0kAfFQA5tPb3txR3THQEjPid/8UTKRjHShtnwsyngQQ4+rBHIgHA/SiWaAGRrHaIM1yfFtkKPKcB432mEpWfUDrQK9Xdq12y66gfHdQkoaz1Sk8h/cr9BVmur/YW+Q6DgpQaxz25TjB0/arM2d3SFLA68IB/NSh9K58nlKH+3H1/gyh3Insmtr06RcNU3H7yRJcU2yVDPmsj68P1q22K5wZ+oL81GaSJEZ1ppxeclaUpI9MHIpyzMt6b0fHStOBBhFxZPVXDxH86xTQepTZ9WomS1ZjS1luWcfhWc8Xod68yqJeoSvsh44Xy/o7Ov2lH+Qh7YrmZmqzESr7qE0loD+o95X6ih95uV2vekLa7JaU5EtrioxkZzkkApCvMDbPpQTUEtdwvk+U58T0hxZ2xzVWxeye3R5Gg3GZbKXWZchwOIIyFAYH/4auLpwwMSuUl+HS/fuaY7tm9GTaS/4qM5x2av0rUtIane02+59wH47wHaNBWFZHUVV7lpB/S2o0lBU7b3kq7B4jltnhV5/rUmt/vxs1ZW9pl96djxnjOFi4bLDrHU/wDqSSypEcsNMJISFKyok4yT9Klez0GVKnWx5pa4k9goWrgJSlYHdJPQ4z9BVTrZPZoqOdKMBkjjC1h0A7hec7+mDWde5T3s2Z3TjYvRBcbB+jNSx4MNNlvMhLUyK+YyCvPeA2Sc8h4b1eltoeZUh1KVJUCCCMgg8wfKsa9pURMTVLrgPC3JbS7k7AHko/lWn6Refkabtzsri7VTCeIkYJ8D9K6ISe3FlNmUQVcb4v8AF4H7GtSGnYThJXFcKMk/En8J+hFEwhIJISATz2oYQWNQcWO5IY3/ALkn/BFFMithXEecwHojrRAwpJFM2txT0BlXNQHAonxG37VNVgjBxQq2vtxxJZW62nhfVgE42IB/egGrGHBYkqZ4A5hRBXyzxHnihQ1BKa01Y7lKSVIlBJmOx2uJSAUE5SgZJGRvjJA3xsaNWVtSbc7HKgFoWtviG+DxGmI2nG40S0tNyFF21ghh0pG4KeEgjlyPOgIyZzlw0kmYtxlwvbpW0oKStHEQk7bZxjI6HNZn7a7XOl6ysqxDfVC7iC8EEoCivcE9Nsc61SRambbp+RHjkkAreUTzUpSionbluaMJKXmkuJ5LSFD6Vrsr6+fJKejNvaI+YuiryoZGWuzHTmoCvn+wtdve7eyRs5JbTj/cK+jdWoaueroGn5rSVW2Q0VPtgY7RXexk+RGfnWYXHTUPT+pFoZbPawpIU0SokEDCk5HyxVZhYv2KicG9tss1izyZLp/LY/7XNGlp1y/21rLa1Ey0JHwq/n+R61cPZa32ehLcMHiWXFf+s/4oWdZz1oUh+NEdQsYWlSDhQ6jGeRpq1apXaYDcKJBaTHaKuBBcUeEEk4z5Zqqyasu7DVE1tp9/gdUfTrY2dSRZNd/8DWB1dRWdkj8qJav1o+7ZlIMJsfep34yfGqIdVvbgRm8+ZNd3pWHbVR0zXk668qvFXRbwy1cjg86n2m9XG0LcNvluMpWO8kAEHzweuOtAdUm7aeMZa47C4sppLjL6Wzg5AJSfAjNWj2bW+NqOzvTbigqcRJLaQhRSnhCUnl8zXRdfHHq95vaMpeoY1u4SW9/At+uAJN70zJjgOh9QTnGQsZSTn0JrQwpthHDlKANgOQFYd7VpcjT1rsrVnkOxOB10IKFnKRgbAncV17GJUmVAu8mbIdfPbN991wrOySeZqXnpYn2qK7/XRQ3Prcavy2ahAvMO+yoUuApSmUSH2Asp4eIpwDjyyK5dvLzeqEw356GGFL4ENOQVgOq4c4S8e7nrw89jQT2ZMcGnrESCFPJkSzkbDjc2/KrVLs7899szZgcjsy0SWmktBJBRulJV1AVvyztVot65OJkew6gauzwcDrTbLynBFaweJ5KDgrzy6fCOQ5+Qa+K4brICFEbpzvzPCKNwdNNRVW5vt1rj211x2K2RukqSpO56gBagPmPCor9scuM2W8FNgB3gAVzGEp8vGpAXt/3c6Y0NgXAsAdcjnRKhcs+7XKNIPwODslfPmP3omCCMjwoDmQ2l1lbahkKSRQ6wulVuS0s/eR1Fpef6eX5Yoi84lttTi1BKEDiUo8gBQUPtxp6JTTiVQ5yRlaDlIV+FWfAjbPyoDMEzJbGvWVXB9alsTygFw/ClStgPAYNXHW2i485mXc4ZcRNx2ikE5S5gcsHlsOlM6msUTULM64QA4zd4mULa8VJ3TxDzHI+dd3fWqoumoMtiMXhOYIDnFs24BuD8t/pWlRS2mXTunZKuVPDXDMqByKVe4357Y514CFAFKgQeRG9cbWux6TwCtTtOO2lfAgq4FhS8DOBvv8uVUnH1NbXolKV3ktuIStC47iVIUAQobbEVXtd+zxdtlouNmbU5b3HUhxobljJ/NPn0qKvUKoXOifD8fE816vU3f1I1KTaod3sDdvuDXGyuOgHxSrhGFDzFDNAWYaet821LfQ66zMUo8PPhUlHASOmQKs6UFIDeMlICRjxG1YlI1iu1e0y43BtRXDW/2DredlNpwnPzGMivMYdV2ZXdTF8d/ns0zca3FhD25yQqXaYgOS204tQHmoAfoaJaEjOwfZm8Y6SJd0eW1HHUrXhtH/yPyBqm62lK1Xr5Ue3q7VClojR1DkQNs/LOTWy2uAmH7miMgKjWhHYREnk9KKSkq+SAVEnxUfCr2vHaopxfm/0XP/Tlc/vSmWbTkNqM6pmOD7tBZbhsnxCBgn61YKBqudp05Fjx7rcosRa05HvDyUKWepx13oww+3IaS6w4hxtY4krQrIUPEGr05jp1XC2o+AqBZkgwy6rYuuKX88nb8qV7eLcQtt7uukIQPM7CpTDKWGG2UjIQkJzQDc+MZcRbQPCs7pVjkobg/WoJurrdndlNwnJDzCe/GaI4zjmE52J5/Six3GOdCpg+z5gmIGGHTh4dEqPI+uw+ePGhCKjrBNzuMeLAlvITKuy+wiQGVHs2W8ZW66rmspTvjZOcbHGauMe0Qolkj2llITFZaDTYPgB+tBNSwbRCnK1Nd7tOipSwI6VNOcKEozkpBSMgqIHIjJwKC2vSv+pZrV0ucWTBtraw5FjPPuGTIPRx5ZUSkdQgY86Ehh9ic1NCoamU3Ztvs09uSETWhyCiOS07748+ROK0m1z5abjabhbXbezJcMmM6o8TTLvNXeHJJ3+taHeG4PuRduD7bDTfCQ+44E9mc7HiPI561F97diIMe8IDsdY4UyUo4kkHosdPny+VYuO+50U5Mq/BR9N6JlsXmLIniDMhpJKg29kHbY46jNWrVOkIN0tjvukVpmclBLK0AIJV0B6YNBn9FWyNKVJbafdtz/eSuI+QpnPkPiR8tx+ga56dvrMpS7BNkzoRPcLUw8ST4K35+f5Vq6emOtFg7nfap+7p/wDvie2HT10sl9bVPjBLbjSwFoVxJB22zRfWE77O0tdJQWUKTHUEKBwQo7DHnnFEoOnJNsYVJl3SdLcKQA087lCM89up86z72z3UM2mLaGcl6W4HFJH/AIaeX1UfyrzWZjOz1SEfHD+QyMn3IuTe2dab9ozUnSk5+4uJTc4LB57dv0SR55IyKz/QOnXdS6hT2yVGKyrtpS/IH4fmTtVw0poNtFhmRrihP21cmOFpgp4lRm9iFKAGUknHh4CrtaNMRrDbkWsKW0yoBT7bW8mYf6iP4aOnjjbbrZVVxr92OItOT7+F+hwSk3pzIFm0ozF1RedQOhDCXFq7FYGQwg4Clp/qUchI/wCTcEqRbLe5dHITxbjt8MSE2njWc+Q5qUdyfn55nQrYtwtOS20tNM47GI2O43jYE+Jx9OgFMzZcyzXYS57yHLQ9hoFI4RDVnuqV4pVnBUfhOOhNWOPR7S3J7lrTZplJN8DWmhp+9wXJcf3a4OunEtb7Q7QL6pWlQynHIJ6V5pa1Cw3q6W6CkotakNyGGc91hauILSnwScA48zXeo9LNTH13W1OuW+9IR3JUfA7XHJLieS09N6da95gwW2pSm5F3lpHbqSMJUvG+PBIGfQZ610mBMbJnXUObdjF5HxWR+w/93lRMDPLao8GKmHGSyk8RG61EbqV1JqTQhnlcuoS42pCxxJUMEeINdUqAClhMZJgTx20Jw4QtzfbmAfMePXHjTt6uj8FtpMSC7KefWENqB4WkKPIrV+EeYHlzNEn2UPtFt1IUhWxBoUFSbTs8VPQxkh38TY/q/wAj1oCkawtFzlzrdb704xPVdZjTba0ZQmKhPfdSls55hJ7/AD3xWgX6c3arLKnOtpWzGaLq0qUE91IycHx/eh5tImamg3tEztWozLiEx1YIQpzHfSeedsYORjlQr2gSEXN22aVYcQXrjKSZCSTlMdvvryOe+APWhJLgOwpRiKjGVaJc1ntmmF4HaAjPLdJIByRzqaYMxErt1R4j7mcl1ALSz5Ejn60FZMm/azTHmluGNPrD6IzZKlSS4gpS5xdEAFQ4dznn0qbryNLbgIvNtXJU/bVh5cdp5SUyWQcrQQDgnGSPMUAUfflyGy27bCQeeHh/igremYv2ku4psbC5xwTJlSFOLHy/l9Keizl6mucd+0Tn2rVGRxuvMqAElagClsZzskbqPjhPjTOoA5H1tp1SpD3uc0vsOx+1PZlwI4kHHLOxFYOuHV1a5J2wvHtMkJKTIbitKOVNxEBGfmeZPnzqJpq7WSZPuEC3hSJkJ0oeS8nCl4JHGDzUnIIzVj3IPiazv/Ts+5PTLhDuTMGVbrhKVCdS1kglZJQ6onds53SB51kkl2IJutNONLmIvjj1zcjtgplMsTHEFtrY9o2En8PMpwcjPUCnRo0SIvHC1VfTHfb2S5JRIbcSoeC0kEEGi+mLy9e7aH5VvkQpDZ4HUuJIQpQOCW1fiTtkHwxTMNmHYw5EtaFvPvLU4GwrITkk4SCcJSM8tgPyqQO2mO5p6ysQXpzlwdaHA044gBa0/hBxzIGBmptuhrbcXJkqKn3NsZyG0/yj9zSgwVocMiYsOyCTjHwtjwHj5mp9CBUqVKhAqVKlQCpH5A0qVCQa5aw24Xbev3dfPgxltXp09KYdkFCmzdYABQrKHgniAPiCBkeuPWjPWveEAnrnnmgK9Mt7M+6xLzbJjbM1hBZORlDzSiCULHzAII5HxzRqYXfdV+6NtvO4PCla+FJPmd6ZftsN1RUqOgKxniR3T+VR5MDsGlrZlSU8KSQCsKGceYNAiJoO1ybHpWDbZrbTb8dJSvs1hSVqJJJBwOprnV9on3RdpctgjB+DORLC31qSnCQoFPdBO4VQxd4uCHCkSjgHG6E7/lU60vSri8tL8t0JTnAQEj9qEhKI1cfe+3uUqN2SWilMeOlQTkndSiTk7AAbDG/jUaJ9n2x2UYq35D8p1TriSsuZUT0T0HpU5NrjlCS8XXiRk9o4SD6cqksttsAJYaQ2D0QnFAQA1cZ2Q7/0NjwwCs+XMgfn6VNhwmIiClhJSVbrUd1LPmetPnAVgAV7QjYqVKlQgVKlSoD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2" name="AutoShape 10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QADBAYHAgEI/8QAQxAAAQMDAgMFBQYFAgILAAAAAQIDBAAFEQYhEjFBEyJRYYEHFDJxkRUjQqGxwTNSYnLRFoI18CQ0Q0RTkqKywuHx/8QAGgEBAAIDAQAAAAAAAAAAAAAAAAEFAgMEBv/EAC4RAAICAgEDAgMIAwEAAAAAAAABAgMEESESMUEFE2GB0RQiMlFxkaHxI1Kx8P/aAAwDAQACEQMRAD8A22lSpUMRUqROOdQp9wbjENoSXZB3S0k4Pqeg39elCSYpSQCVFIGNyT0ocq7NOKKITSpJ5ZGyP/MefpmuEQHpag7c3OPfKWQO4n06n505GnsSYclyzBt9TK1NAFRSFOJ5pJ+e2aE6EEXR/wCN1qOn+VtGT9T/AIr024L/AI8x9zi24S5wjz2GKDaZ1F9rogSHZ7QXLZJMJtknsV9UqXzCgQob4z4UKvKVN3zVUZMKTNLtuYkMssklSV99BKN9jsDtg7UBbDYLdjdkk9SVKz+tcNWmClavdXVtrAwrs3zt+e1N6anR5enIqk3JEwNsJbekjKSVJThZUDuk5ByDuOtBtNM/Y91iWW5R23XmmHV264t/94ayOJK/6xxJyeSuYoCw+4zG8iPPWrwDoC/zxmuffZ0X/rcUOo/nYVjHof8ANDtNrdmXnUM3tnVMIm+6sNFZKE9mgBRA8Ssqz8q5+2blEvP2Utlu5KTFMp1TADSmk8WEjBOCTvgZHwmgDsOdGlhQZdytIypCtlJ+YO4qSDnlQ1yPEuTDDwQpla0hbZPcWjIz8wd98U37zLtyuGcFPx8bPAZUn+4Dn6DPkaEaC1KuUOIcSFtqCkkZCknIPrXVCBUqVKgFSpcudQrnMVHZCWU8Uh3ZpJ8epPy/+qEnk2WvtDGh4VII3P8AIPH5+H1O1QpT0DTVtdnzlKCAQXXlAqUSTjJ+vM4wPAVPt8FMNjBUVOK3WtfNRPPJoULkYDyoV/fjvRpKylqSMJR3v+ycSTtzwDuFdcHmJPb6zdxIj3OzSBISyk8ducUEtyEnqFjkvwJyn5ZzTWk7tGuU28e69ogpebcdYdQUuMrU2ElKknkcoz4b86c09b51mkyLakB2yoSFw3Fud9oHOWf6kp6EkYBA3xmpj9wbRJWzbo4flqxxlAACR041ch/zigBlvsV0i/a0dqY3Dgy5Tj7RZRl5vjHewonhHeyobHGaIvNWiNdVXN58Jmdj2HEXD8Gc4xnHPehN5uEeAwuReZqnQn4mYyuzaT5KUT+/pVYlawDctECzQY4uLu6IjTIcdA6KcWrAQPmM+Vc8sqteTNQbLv29gTJfkIZY7WQOF5xLP8QdeLx9a9hP2KO8HGSy26lvsklZIKUc+FOeQ2HLwHhVGterb3I11E025dW3HeBxUpbTKeBtQQVJQnbKsbZO3XlzotcdWy7dclW6/NJjlKsNygxxtODoSknI9Ca2RsUl1GUKJ2NqPdFsskCHb4S2Lc6VtrcW6StzjPEo8SjnnzJqNpy1y4c67zrl2SpU2SFBbSiUhpKQltIzvtvnzJqryNQW6FJabuEb3ftk9ozNtrhLbifHh6eY3xVjt91cVGEiI+3c4OM8bAHaI+af8fSslJPgTosglJrgh61kMsXnTBcDqiJriuBpKlLUA0vYBO5GSnblyzRy2vzpnbGdbxFZP8ALdCnFDrxpGyTnlgn0pmHDtsu6C+RjxyVsdjxcWQE5zsOm/h4b0XJCEknbHnWRqBJjuWt5T0dJMZaip1roOe6R0P6/nRNh1D7SXGlBSFbgjrQqHqiz3J1TMSSXUhXD2waV2Kj4BeOE+hr1YNpmF0ZMR4/eDOzav5h+/wBehoQF6VKlQHilhKck7YJKvDFCoJ7dx66SThABLfF+Fsbj/Pr5U7eVFTLUROSqQsJIBx3RufrsPWmbxeY1hTGEtmQqOvIceaZK0MgD4l45Anb18KEoGXa02rWUSPcIzzclTIy0lwqU0c80uIz1z/cOngW7Jp/TMlLyVaYiRpEdXA8lyOFJCuZCVHZQxg5HlyOwdu8i1uNxLlaJDCp8h1CIrkZwEyMqGUnHxJ4eInPIAmi13kLHBDikB58nvHklP4lH0/UVDegMSn3Zrpiw1hqO2cPPAfD/AEpH82Pp9KzvUntHtkFx+32hwJhxv4zjSu+8s8kNnxP4lnkOW9N+0nUUjto+jNMkmXJwh5YO6UnxPirck9B86qv+h2JGtoViYBEKDEbdlvY3dKt1Z81EgAdAKrrciuW3N6jpv9UvP0NsYPfBDvRvt4sR1Xc3nGkpeQ3bYjQwlOSe+B5YwCdyd6vGmLSzonSku5XBAXclMqflOL3OcZCM8+ZGfE5qdrK72yysWhiYygtOTWuBvkG0IPx/7dqFe2W4e66STHSoccx9KMg54kp7x9M8NUn2m3KVVSj0xk3+y8fU6VBQ22+UVL2MyVyvaSiZKWCtTMh1xaz1Kdzn1rUtRa3RBv4iqhxpVvbCVKdB4lEnfKTy2rEPZsiI7qZtmfJejRnmnG1utEApynr5HGDW4QvZ9YZYUYt1ff4ccXZOIIH0G1epntfdiTiqhf5Lt/seastduSwZrBaVb3/vJEZKgFIJx9834KHUcj6UxomBcbPc1oTBEq3PkLROZUE7EbK57jxHQ0rppnR1heaF1fm8biSpHEtRzg7nYc9xUS8vspsEeRpS5y41qYeLElsKVlvP49+9jfxxWHZ8nTH79ftxb6X5a4/svE5tpi4g259pueoFxUUrA7cDmcdDy369a8unFqDTM+LEWpp95hbZBylSTjBB8Oo8qps7REy2xWLrZpz024NrS7kn4046ePqdxmrgl15lmLeS0pkvpbMtlQwUEgDJHiOR8vlW2MnLuiuurhBJwltDV1v9ks1oLDa2+Psuyj25kAuqOMJQGxuPDwHWidrjvmxQ2LmMyhHQl7r3wkZx60xeJb8NtiRbLQJ8l5XZghaW+zyCQVKO4TtvjPyoIwu+C6OSrjP7aZCWkG2Qm8NFlwgFQz3lq65JAHCdt6yNBYrQ4tAcgvH7xg4Rn8SDy+mCKI5GTsaGXJJiyWJqeSFcDn9p5/sf9tE0kAfFQA5tPb3txR3THQEjPid/8UTKRjHShtnwsyngQQ4+rBHIgHA/SiWaAGRrHaIM1yfFtkKPKcB432mEpWfUDrQK9Xdq12y66gfHdQkoaz1Sk8h/cr9BVmur/YW+Q6DgpQaxz25TjB0/arM2d3SFLA68IB/NSh9K58nlKH+3H1/gyh3Insmtr06RcNU3H7yRJcU2yVDPmsj68P1q22K5wZ+oL81GaSJEZ1ppxeclaUpI9MHIpyzMt6b0fHStOBBhFxZPVXDxH86xTQepTZ9WomS1ZjS1luWcfhWc8Xod68yqJeoSvsh44Xy/o7Ov2lH+Qh7YrmZmqzESr7qE0loD+o95X6ih95uV2vekLa7JaU5EtrioxkZzkkApCvMDbPpQTUEtdwvk+U58T0hxZ2xzVWxeye3R5Gg3GZbKXWZchwOIIyFAYH/4auLpwwMSuUl+HS/fuaY7tm9GTaS/4qM5x2av0rUtIane02+59wH47wHaNBWFZHUVV7lpB/S2o0lBU7b3kq7B4jltnhV5/rUmt/vxs1ZW9pl96djxnjOFi4bLDrHU/wDqSSypEcsNMJISFKyok4yT9Klez0GVKnWx5pa4k9goWrgJSlYHdJPQ4z9BVTrZPZoqOdKMBkjjC1h0A7hec7+mDWde5T3s2Z3TjYvRBcbB+jNSx4MNNlvMhLUyK+YyCvPeA2Sc8h4b1eltoeZUh1KVJUCCCMgg8wfKsa9pURMTVLrgPC3JbS7k7AHko/lWn6Refkabtzsri7VTCeIkYJ8D9K6ISe3FlNmUQVcb4v8AF4H7GtSGnYThJXFcKMk/En8J+hFEwhIJISATz2oYQWNQcWO5IY3/ALkn/BFFMithXEecwHojrRAwpJFM2txT0BlXNQHAonxG37VNVgjBxQq2vtxxJZW62nhfVgE42IB/egGrGHBYkqZ4A5hRBXyzxHnihQ1BKa01Y7lKSVIlBJmOx2uJSAUE5SgZJGRvjJA3xsaNWVtSbc7HKgFoWtviG+DxGmI2nG40S0tNyFF21ghh0pG4KeEgjlyPOgIyZzlw0kmYtxlwvbpW0oKStHEQk7bZxjI6HNZn7a7XOl6ysqxDfVC7iC8EEoCivcE9Nsc61SRambbp+RHjkkAreUTzUpSionbluaMJKXmkuJ5LSFD6Vrsr6+fJKejNvaI+YuiryoZGWuzHTmoCvn+wtdve7eyRs5JbTj/cK+jdWoaueroGn5rSVW2Q0VPtgY7RXexk+RGfnWYXHTUPT+pFoZbPawpIU0SokEDCk5HyxVZhYv2KicG9tss1izyZLp/LY/7XNGlp1y/21rLa1Ey0JHwq/n+R61cPZa32ehLcMHiWXFf+s/4oWdZz1oUh+NEdQsYWlSDhQ6jGeRpq1apXaYDcKJBaTHaKuBBcUeEEk4z5Zqqyasu7DVE1tp9/gdUfTrY2dSRZNd/8DWB1dRWdkj8qJav1o+7ZlIMJsfep34yfGqIdVvbgRm8+ZNd3pWHbVR0zXk668qvFXRbwy1cjg86n2m9XG0LcNvluMpWO8kAEHzweuOtAdUm7aeMZa47C4sppLjL6Wzg5AJSfAjNWj2bW+NqOzvTbigqcRJLaQhRSnhCUnl8zXRdfHHq95vaMpeoY1u4SW9/At+uAJN70zJjgOh9QTnGQsZSTn0JrQwpthHDlKANgOQFYd7VpcjT1rsrVnkOxOB10IKFnKRgbAncV17GJUmVAu8mbIdfPbN991wrOySeZqXnpYn2qK7/XRQ3Prcavy2ahAvMO+yoUuApSmUSH2Asp4eIpwDjyyK5dvLzeqEw356GGFL4ENOQVgOq4c4S8e7nrw89jQT2ZMcGnrESCFPJkSzkbDjc2/KrVLs7899szZgcjsy0SWmktBJBRulJV1AVvyztVot65OJkew6gauzwcDrTbLynBFaweJ5KDgrzy6fCOQ5+Qa+K4brICFEbpzvzPCKNwdNNRVW5vt1rj211x2K2RukqSpO56gBagPmPCor9scuM2W8FNgB3gAVzGEp8vGpAXt/3c6Y0NgXAsAdcjnRKhcs+7XKNIPwODslfPmP3omCCMjwoDmQ2l1lbahkKSRQ6wulVuS0s/eR1Fpef6eX5Yoi84lttTi1BKEDiUo8gBQUPtxp6JTTiVQ5yRlaDlIV+FWfAjbPyoDMEzJbGvWVXB9alsTygFw/ClStgPAYNXHW2i485mXc4ZcRNx2ikE5S5gcsHlsOlM6msUTULM64QA4zd4mULa8VJ3TxDzHI+dd3fWqoumoMtiMXhOYIDnFs24BuD8t/pWlRS2mXTunZKuVPDXDMqByKVe4357Y514CFAFKgQeRG9cbWux6TwCtTtOO2lfAgq4FhS8DOBvv8uVUnH1NbXolKV3ktuIStC47iVIUAQobbEVXtd+zxdtlouNmbU5b3HUhxobljJ/NPn0qKvUKoXOifD8fE816vU3f1I1KTaod3sDdvuDXGyuOgHxSrhGFDzFDNAWYaet821LfQ66zMUo8PPhUlHASOmQKs6UFIDeMlICRjxG1YlI1iu1e0y43BtRXDW/2DredlNpwnPzGMivMYdV2ZXdTF8d/ns0zca3FhD25yQqXaYgOS204tQHmoAfoaJaEjOwfZm8Y6SJd0eW1HHUrXhtH/yPyBqm62lK1Xr5Ue3q7VClojR1DkQNs/LOTWy2uAmH7miMgKjWhHYREnk9KKSkq+SAVEnxUfCr2vHaopxfm/0XP/Tlc/vSmWbTkNqM6pmOD7tBZbhsnxCBgn61YKBqudp05Fjx7rcosRa05HvDyUKWepx13oww+3IaS6w4hxtY4krQrIUPEGr05jp1XC2o+AqBZkgwy6rYuuKX88nb8qV7eLcQtt7uukIQPM7CpTDKWGG2UjIQkJzQDc+MZcRbQPCs7pVjkobg/WoJurrdndlNwnJDzCe/GaI4zjmE52J5/Six3GOdCpg+z5gmIGGHTh4dEqPI+uw+ePGhCKjrBNzuMeLAlvITKuy+wiQGVHs2W8ZW66rmspTvjZOcbHGauMe0Qolkj2llITFZaDTYPgB+tBNSwbRCnK1Nd7tOipSwI6VNOcKEozkpBSMgqIHIjJwKC2vSv+pZrV0ucWTBtraw5FjPPuGTIPRx5ZUSkdQgY86Ehh9ic1NCoamU3Ztvs09uSETWhyCiOS07748+ROK0m1z5abjabhbXbezJcMmM6o8TTLvNXeHJJ3+taHeG4PuRduD7bDTfCQ+44E9mc7HiPI561F97diIMe8IDsdY4UyUo4kkHosdPny+VYuO+50U5Mq/BR9N6JlsXmLIniDMhpJKg29kHbY46jNWrVOkIN0tjvukVpmclBLK0AIJV0B6YNBn9FWyNKVJbafdtz/eSuI+QpnPkPiR8tx+ga56dvrMpS7BNkzoRPcLUw8ST4K35+f5Vq6emOtFg7nfap+7p/wDvie2HT10sl9bVPjBLbjSwFoVxJB22zRfWE77O0tdJQWUKTHUEKBwQo7DHnnFEoOnJNsYVJl3SdLcKQA087lCM89up86z72z3UM2mLaGcl6W4HFJH/AIaeX1UfyrzWZjOz1SEfHD+QyMn3IuTe2dab9ozUnSk5+4uJTc4LB57dv0SR55IyKz/QOnXdS6hT2yVGKyrtpS/IH4fmTtVw0poNtFhmRrihP21cmOFpgp4lRm9iFKAGUknHh4CrtaNMRrDbkWsKW0yoBT7bW8mYf6iP4aOnjjbbrZVVxr92OItOT7+F+hwSk3pzIFm0ozF1RedQOhDCXFq7FYGQwg4Clp/qUchI/wCTcEqRbLe5dHITxbjt8MSE2njWc+Q5qUdyfn55nQrYtwtOS20tNM47GI2O43jYE+Jx9OgFMzZcyzXYS57yHLQ9hoFI4RDVnuqV4pVnBUfhOOhNWOPR7S3J7lrTZplJN8DWmhp+9wXJcf3a4OunEtb7Q7QL6pWlQynHIJ6V5pa1Cw3q6W6CkotakNyGGc91hauILSnwScA48zXeo9LNTH13W1OuW+9IR3JUfA7XHJLieS09N6da95gwW2pSm5F3lpHbqSMJUvG+PBIGfQZ610mBMbJnXUObdjF5HxWR+w/93lRMDPLao8GKmHGSyk8RG61EbqV1JqTQhnlcuoS42pCxxJUMEeINdUqAClhMZJgTx20Jw4QtzfbmAfMePXHjTt6uj8FtpMSC7KefWENqB4WkKPIrV+EeYHlzNEn2UPtFt1IUhWxBoUFSbTs8VPQxkh38TY/q/wAj1oCkawtFzlzrdb704xPVdZjTba0ZQmKhPfdSls55hJ7/AD3xWgX6c3arLKnOtpWzGaLq0qUE91IycHx/eh5tImamg3tEztWozLiEx1YIQpzHfSeedsYORjlQr2gSEXN22aVYcQXrjKSZCSTlMdvvryOe+APWhJLgOwpRiKjGVaJc1ntmmF4HaAjPLdJIByRzqaYMxErt1R4j7mcl1ALSz5Ejn60FZMm/azTHmluGNPrD6IzZKlSS4gpS5xdEAFQ4dznn0qbryNLbgIvNtXJU/bVh5cdp5SUyWQcrQQDgnGSPMUAUfflyGy27bCQeeHh/igremYv2ku4psbC5xwTJlSFOLHy/l9Keizl6mucd+0Tn2rVGRxuvMqAElagClsZzskbqPjhPjTOoA5H1tp1SpD3uc0vsOx+1PZlwI4kHHLOxFYOuHV1a5J2wvHtMkJKTIbitKOVNxEBGfmeZPnzqJpq7WSZPuEC3hSJkJ0oeS8nCl4JHGDzUnIIzVj3IPiazv/Ts+5PTLhDuTMGVbrhKVCdS1kglZJQ6onds53SB51kkl2IJutNONLmIvjj1zcjtgplMsTHEFtrY9o2En8PMpwcjPUCnRo0SIvHC1VfTHfb2S5JRIbcSoeC0kEEGi+mLy9e7aH5VvkQpDZ4HUuJIQpQOCW1fiTtkHwxTMNmHYw5EtaFvPvLU4GwrITkk4SCcJSM8tgPyqQO2mO5p6ysQXpzlwdaHA044gBa0/hBxzIGBmptuhrbcXJkqKn3NsZyG0/yj9zSgwVocMiYsOyCTjHwtjwHj5mp9CBUqVKhAqVKlQCpH5A0qVCQa5aw24Xbev3dfPgxltXp09KYdkFCmzdYABQrKHgniAPiCBkeuPWjPWveEAnrnnmgK9Mt7M+6xLzbJjbM1hBZORlDzSiCULHzAII5HxzRqYXfdV+6NtvO4PCla+FJPmd6ZftsN1RUqOgKxniR3T+VR5MDsGlrZlSU8KSQCsKGceYNAiJoO1ybHpWDbZrbTb8dJSvs1hSVqJJJBwOprnV9on3RdpctgjB+DORLC31qSnCQoFPdBO4VQxd4uCHCkSjgHG6E7/lU60vSri8tL8t0JTnAQEj9qEhKI1cfe+3uUqN2SWilMeOlQTkndSiTk7AAbDG/jUaJ9n2x2UYq35D8p1TriSsuZUT0T0HpU5NrjlCS8XXiRk9o4SD6cqksttsAJYaQ2D0QnFAQA1cZ2Q7/0NjwwCs+XMgfn6VNhwmIiClhJSVbrUd1LPmetPnAVgAV7QjYqVKlQgVKlSoD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3" name="AutoShape 12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QADBAYHAgEI/8QAQxAAAQMDAgMFBQYFAgILAAAAAQIDBAAFEQYhEjFBEyJRYYEHFDJxkRUjQqGxwTNSYnLRFoI18CQ0Q0RTkqKywuHx/8QAGgEBAAIDAQAAAAAAAAAAAAAAAAEFAgMEBv/EAC4RAAICAgEDAgMIAwEAAAAAAAABAgMEESESMUEFE2GB0RQiMlFxkaHxI1Kx8P/aAAwDAQACEQMRAD8A22lSpUMRUqROOdQp9wbjENoSXZB3S0k4Pqeg39elCSYpSQCVFIGNyT0ocq7NOKKITSpJ5ZGyP/MefpmuEQHpag7c3OPfKWQO4n06n505GnsSYclyzBt9TK1NAFRSFOJ5pJ+e2aE6EEXR/wCN1qOn+VtGT9T/AIr024L/AI8x9zi24S5wjz2GKDaZ1F9rogSHZ7QXLZJMJtknsV9UqXzCgQob4z4UKvKVN3zVUZMKTNLtuYkMssklSV99BKN9jsDtg7UBbDYLdjdkk9SVKz+tcNWmClavdXVtrAwrs3zt+e1N6anR5enIqk3JEwNsJbekjKSVJThZUDuk5ByDuOtBtNM/Y91iWW5R23XmmHV264t/94ayOJK/6xxJyeSuYoCw+4zG8iPPWrwDoC/zxmuffZ0X/rcUOo/nYVjHof8ANDtNrdmXnUM3tnVMIm+6sNFZKE9mgBRA8Ssqz8q5+2blEvP2Utlu5KTFMp1TADSmk8WEjBOCTvgZHwmgDsOdGlhQZdytIypCtlJ+YO4qSDnlQ1yPEuTDDwQpla0hbZPcWjIz8wd98U37zLtyuGcFPx8bPAZUn+4Dn6DPkaEaC1KuUOIcSFtqCkkZCknIPrXVCBUqVKgFSpcudQrnMVHZCWU8Uh3ZpJ8epPy/+qEnk2WvtDGh4VII3P8AIPH5+H1O1QpT0DTVtdnzlKCAQXXlAqUSTjJ+vM4wPAVPt8FMNjBUVOK3WtfNRPPJoULkYDyoV/fjvRpKylqSMJR3v+ycSTtzwDuFdcHmJPb6zdxIj3OzSBISyk8ducUEtyEnqFjkvwJyn5ZzTWk7tGuU28e69ogpebcdYdQUuMrU2ElKknkcoz4b86c09b51mkyLakB2yoSFw3Fud9oHOWf6kp6EkYBA3xmpj9wbRJWzbo4flqxxlAACR041ch/zigBlvsV0i/a0dqY3Dgy5Tj7RZRl5vjHewonhHeyobHGaIvNWiNdVXN58Jmdj2HEXD8Gc4xnHPehN5uEeAwuReZqnQn4mYyuzaT5KUT+/pVYlawDctECzQY4uLu6IjTIcdA6KcWrAQPmM+Vc8sqteTNQbLv29gTJfkIZY7WQOF5xLP8QdeLx9a9hP2KO8HGSy26lvsklZIKUc+FOeQ2HLwHhVGterb3I11E025dW3HeBxUpbTKeBtQQVJQnbKsbZO3XlzotcdWy7dclW6/NJjlKsNygxxtODoSknI9Ca2RsUl1GUKJ2NqPdFsskCHb4S2Lc6VtrcW6StzjPEo8SjnnzJqNpy1y4c67zrl2SpU2SFBbSiUhpKQltIzvtvnzJqryNQW6FJabuEb3ftk9ozNtrhLbifHh6eY3xVjt91cVGEiI+3c4OM8bAHaI+af8fSslJPgTosglJrgh61kMsXnTBcDqiJriuBpKlLUA0vYBO5GSnblyzRy2vzpnbGdbxFZP8ALdCnFDrxpGyTnlgn0pmHDtsu6C+RjxyVsdjxcWQE5zsOm/h4b0XJCEknbHnWRqBJjuWt5T0dJMZaip1roOe6R0P6/nRNh1D7SXGlBSFbgjrQqHqiz3J1TMSSXUhXD2waV2Kj4BeOE+hr1YNpmF0ZMR4/eDOzav5h+/wBehoQF6VKlQHilhKck7YJKvDFCoJ7dx66SThABLfF+Fsbj/Pr5U7eVFTLUROSqQsJIBx3RufrsPWmbxeY1hTGEtmQqOvIceaZK0MgD4l45Anb18KEoGXa02rWUSPcIzzclTIy0lwqU0c80uIz1z/cOngW7Jp/TMlLyVaYiRpEdXA8lyOFJCuZCVHZQxg5HlyOwdu8i1uNxLlaJDCp8h1CIrkZwEyMqGUnHxJ4eInPIAmi13kLHBDikB58nvHklP4lH0/UVDegMSn3Zrpiw1hqO2cPPAfD/AEpH82Pp9KzvUntHtkFx+32hwJhxv4zjSu+8s8kNnxP4lnkOW9N+0nUUjto+jNMkmXJwh5YO6UnxPirck9B86qv+h2JGtoViYBEKDEbdlvY3dKt1Z81EgAdAKrrciuW3N6jpv9UvP0NsYPfBDvRvt4sR1Xc3nGkpeQ3bYjQwlOSe+B5YwCdyd6vGmLSzonSku5XBAXclMqflOL3OcZCM8+ZGfE5qdrK72yysWhiYygtOTWuBvkG0IPx/7dqFe2W4e66STHSoccx9KMg54kp7x9M8NUn2m3KVVSj0xk3+y8fU6VBQ22+UVL2MyVyvaSiZKWCtTMh1xaz1Kdzn1rUtRa3RBv4iqhxpVvbCVKdB4lEnfKTy2rEPZsiI7qZtmfJejRnmnG1utEApynr5HGDW4QvZ9YZYUYt1ff4ccXZOIIH0G1epntfdiTiqhf5Lt/seastduSwZrBaVb3/vJEZKgFIJx9834KHUcj6UxomBcbPc1oTBEq3PkLROZUE7EbK57jxHQ0rppnR1heaF1fm8biSpHEtRzg7nYc9xUS8vspsEeRpS5y41qYeLElsKVlvP49+9jfxxWHZ8nTH79ftxb6X5a4/svE5tpi4g259pueoFxUUrA7cDmcdDy369a8unFqDTM+LEWpp95hbZBylSTjBB8Oo8qps7REy2xWLrZpz024NrS7kn4046ePqdxmrgl15lmLeS0pkvpbMtlQwUEgDJHiOR8vlW2MnLuiuurhBJwltDV1v9ks1oLDa2+Psuyj25kAuqOMJQGxuPDwHWidrjvmxQ2LmMyhHQl7r3wkZx60xeJb8NtiRbLQJ8l5XZghaW+zyCQVKO4TtvjPyoIwu+C6OSrjP7aZCWkG2Qm8NFlwgFQz3lq65JAHCdt6yNBYrQ4tAcgvH7xg4Rn8SDy+mCKI5GTsaGXJJiyWJqeSFcDn9p5/sf9tE0kAfFQA5tPb3txR3THQEjPid/8UTKRjHShtnwsyngQQ4+rBHIgHA/SiWaAGRrHaIM1yfFtkKPKcB432mEpWfUDrQK9Xdq12y66gfHdQkoaz1Sk8h/cr9BVmur/YW+Q6DgpQaxz25TjB0/arM2d3SFLA68IB/NSh9K58nlKH+3H1/gyh3Insmtr06RcNU3H7yRJcU2yVDPmsj68P1q22K5wZ+oL81GaSJEZ1ppxeclaUpI9MHIpyzMt6b0fHStOBBhFxZPVXDxH86xTQepTZ9WomS1ZjS1luWcfhWc8Xod68yqJeoSvsh44Xy/o7Ov2lH+Qh7YrmZmqzESr7qE0loD+o95X6ih95uV2vekLa7JaU5EtrioxkZzkkApCvMDbPpQTUEtdwvk+U58T0hxZ2xzVWxeye3R5Gg3GZbKXWZchwOIIyFAYH/4auLpwwMSuUl+HS/fuaY7tm9GTaS/4qM5x2av0rUtIane02+59wH47wHaNBWFZHUVV7lpB/S2o0lBU7b3kq7B4jltnhV5/rUmt/vxs1ZW9pl96djxnjOFi4bLDrHU/wDqSSypEcsNMJISFKyok4yT9Klez0GVKnWx5pa4k9goWrgJSlYHdJPQ4z9BVTrZPZoqOdKMBkjjC1h0A7hec7+mDWde5T3s2Z3TjYvRBcbB+jNSx4MNNlvMhLUyK+YyCvPeA2Sc8h4b1eltoeZUh1KVJUCCCMgg8wfKsa9pURMTVLrgPC3JbS7k7AHko/lWn6Refkabtzsri7VTCeIkYJ8D9K6ISe3FlNmUQVcb4v8AF4H7GtSGnYThJXFcKMk/En8J+hFEwhIJISATz2oYQWNQcWO5IY3/ALkn/BFFMithXEecwHojrRAwpJFM2txT0BlXNQHAonxG37VNVgjBxQq2vtxxJZW62nhfVgE42IB/egGrGHBYkqZ4A5hRBXyzxHnihQ1BKa01Y7lKSVIlBJmOx2uJSAUE5SgZJGRvjJA3xsaNWVtSbc7HKgFoWtviG+DxGmI2nG40S0tNyFF21ghh0pG4KeEgjlyPOgIyZzlw0kmYtxlwvbpW0oKStHEQk7bZxjI6HNZn7a7XOl6ysqxDfVC7iC8EEoCivcE9Nsc61SRambbp+RHjkkAreUTzUpSionbluaMJKXmkuJ5LSFD6Vrsr6+fJKejNvaI+YuiryoZGWuzHTmoCvn+wtdve7eyRs5JbTj/cK+jdWoaueroGn5rSVW2Q0VPtgY7RXexk+RGfnWYXHTUPT+pFoZbPawpIU0SokEDCk5HyxVZhYv2KicG9tss1izyZLp/LY/7XNGlp1y/21rLa1Ey0JHwq/n+R61cPZa32ehLcMHiWXFf+s/4oWdZz1oUh+NEdQsYWlSDhQ6jGeRpq1apXaYDcKJBaTHaKuBBcUeEEk4z5Zqqyasu7DVE1tp9/gdUfTrY2dSRZNd/8DWB1dRWdkj8qJav1o+7ZlIMJsfep34yfGqIdVvbgRm8+ZNd3pWHbVR0zXk668qvFXRbwy1cjg86n2m9XG0LcNvluMpWO8kAEHzweuOtAdUm7aeMZa47C4sppLjL6Wzg5AJSfAjNWj2bW+NqOzvTbigqcRJLaQhRSnhCUnl8zXRdfHHq95vaMpeoY1u4SW9/At+uAJN70zJjgOh9QTnGQsZSTn0JrQwpthHDlKANgOQFYd7VpcjT1rsrVnkOxOB10IKFnKRgbAncV17GJUmVAu8mbIdfPbN991wrOySeZqXnpYn2qK7/XRQ3Prcavy2ahAvMO+yoUuApSmUSH2Asp4eIpwDjyyK5dvLzeqEw356GGFL4ENOQVgOq4c4S8e7nrw89jQT2ZMcGnrESCFPJkSzkbDjc2/KrVLs7899szZgcjsy0SWmktBJBRulJV1AVvyztVot65OJkew6gauzwcDrTbLynBFaweJ5KDgrzy6fCOQ5+Qa+K4brICFEbpzvzPCKNwdNNRVW5vt1rj211x2K2RukqSpO56gBagPmPCor9scuM2W8FNgB3gAVzGEp8vGpAXt/3c6Y0NgXAsAdcjnRKhcs+7XKNIPwODslfPmP3omCCMjwoDmQ2l1lbahkKSRQ6wulVuS0s/eR1Fpef6eX5Yoi84lttTi1BKEDiUo8gBQUPtxp6JTTiVQ5yRlaDlIV+FWfAjbPyoDMEzJbGvWVXB9alsTygFw/ClStgPAYNXHW2i485mXc4ZcRNx2ikE5S5gcsHlsOlM6msUTULM64QA4zd4mULa8VJ3TxDzHI+dd3fWqoumoMtiMXhOYIDnFs24BuD8t/pWlRS2mXTunZKuVPDXDMqByKVe4357Y514CFAFKgQeRG9cbWux6TwCtTtOO2lfAgq4FhS8DOBvv8uVUnH1NbXolKV3ktuIStC47iVIUAQobbEVXtd+zxdtlouNmbU5b3HUhxobljJ/NPn0qKvUKoXOifD8fE816vU3f1I1KTaod3sDdvuDXGyuOgHxSrhGFDzFDNAWYaet821LfQ66zMUo8PPhUlHASOmQKs6UFIDeMlICRjxG1YlI1iu1e0y43BtRXDW/2DredlNpwnPzGMivMYdV2ZXdTF8d/ns0zca3FhD25yQqXaYgOS204tQHmoAfoaJaEjOwfZm8Y6SJd0eW1HHUrXhtH/yPyBqm62lK1Xr5Ue3q7VClojR1DkQNs/LOTWy2uAmH7miMgKjWhHYREnk9KKSkq+SAVEnxUfCr2vHaopxfm/0XP/Tlc/vSmWbTkNqM6pmOD7tBZbhsnxCBgn61YKBqudp05Fjx7rcosRa05HvDyUKWepx13oww+3IaS6w4hxtY4krQrIUPEGr05jp1XC2o+AqBZkgwy6rYuuKX88nb8qV7eLcQtt7uukIQPM7CpTDKWGG2UjIQkJzQDc+MZcRbQPCs7pVjkobg/WoJurrdndlNwnJDzCe/GaI4zjmE52J5/Six3GOdCpg+z5gmIGGHTh4dEqPI+uw+ePGhCKjrBNzuMeLAlvITKuy+wiQGVHs2W8ZW66rmspTvjZOcbHGauMe0Qolkj2llITFZaDTYPgB+tBNSwbRCnK1Nd7tOipSwI6VNOcKEozkpBSMgqIHIjJwKC2vSv+pZrV0ucWTBtraw5FjPPuGTIPRx5ZUSkdQgY86Ehh9ic1NCoamU3Ztvs09uSETWhyCiOS07748+ROK0m1z5abjabhbXbezJcMmM6o8TTLvNXeHJJ3+taHeG4PuRduD7bDTfCQ+44E9mc7HiPI561F97diIMe8IDsdY4UyUo4kkHosdPny+VYuO+50U5Mq/BR9N6JlsXmLIniDMhpJKg29kHbY46jNWrVOkIN0tjvukVpmclBLK0AIJV0B6YNBn9FWyNKVJbafdtz/eSuI+QpnPkPiR8tx+ga56dvrMpS7BNkzoRPcLUw8ST4K35+f5Vq6emOtFg7nfap+7p/wDvie2HT10sl9bVPjBLbjSwFoVxJB22zRfWE77O0tdJQWUKTHUEKBwQo7DHnnFEoOnJNsYVJl3SdLcKQA087lCM89up86z72z3UM2mLaGcl6W4HFJH/AIaeX1UfyrzWZjOz1SEfHD+QyMn3IuTe2dab9ozUnSk5+4uJTc4LB57dv0SR55IyKz/QOnXdS6hT2yVGKyrtpS/IH4fmTtVw0poNtFhmRrihP21cmOFpgp4lRm9iFKAGUknHh4CrtaNMRrDbkWsKW0yoBT7bW8mYf6iP4aOnjjbbrZVVxr92OItOT7+F+hwSk3pzIFm0ozF1RedQOhDCXFq7FYGQwg4Clp/qUchI/wCTcEqRbLe5dHITxbjt8MSE2njWc+Q5qUdyfn55nQrYtwtOS20tNM47GI2O43jYE+Jx9OgFMzZcyzXYS57yHLQ9hoFI4RDVnuqV4pVnBUfhOOhNWOPR7S3J7lrTZplJN8DWmhp+9wXJcf3a4OunEtb7Q7QL6pWlQynHIJ6V5pa1Cw3q6W6CkotakNyGGc91hauILSnwScA48zXeo9LNTH13W1OuW+9IR3JUfA7XHJLieS09N6da95gwW2pSm5F3lpHbqSMJUvG+PBIGfQZ610mBMbJnXUObdjF5HxWR+w/93lRMDPLao8GKmHGSyk8RG61EbqV1JqTQhnlcuoS42pCxxJUMEeINdUqAClhMZJgTx20Jw4QtzfbmAfMePXHjTt6uj8FtpMSC7KefWENqB4WkKPIrV+EeYHlzNEn2UPtFt1IUhWxBoUFSbTs8VPQxkh38TY/q/wAj1oCkawtFzlzrdb704xPVdZjTba0ZQmKhPfdSls55hJ7/AD3xWgX6c3arLKnOtpWzGaLq0qUE91IycHx/eh5tImamg3tEztWozLiEx1YIQpzHfSeedsYORjlQr2gSEXN22aVYcQXrjKSZCSTlMdvvryOe+APWhJLgOwpRiKjGVaJc1ntmmF4HaAjPLdJIByRzqaYMxErt1R4j7mcl1ALSz5Ejn60FZMm/azTHmluGNPrD6IzZKlSS4gpS5xdEAFQ4dznn0qbryNLbgIvNtXJU/bVh5cdp5SUyWQcrQQDgnGSPMUAUfflyGy27bCQeeHh/igremYv2ku4psbC5xwTJlSFOLHy/l9Keizl6mucd+0Tn2rVGRxuvMqAElagClsZzskbqPjhPjTOoA5H1tp1SpD3uc0vsOx+1PZlwI4kHHLOxFYOuHV1a5J2wvHtMkJKTIbitKOVNxEBGfmeZPnzqJpq7WSZPuEC3hSJkJ0oeS8nCl4JHGDzUnIIzVj3IPiazv/Ts+5PTLhDuTMGVbrhKVCdS1kglZJQ6onds53SB51kkl2IJutNONLmIvjj1zcjtgplMsTHEFtrY9o2En8PMpwcjPUCnRo0SIvHC1VfTHfb2S5JRIbcSoeC0kEEGi+mLy9e7aH5VvkQpDZ4HUuJIQpQOCW1fiTtkHwxTMNmHYw5EtaFvPvLU4GwrITkk4SCcJSM8tgPyqQO2mO5p6ysQXpzlwdaHA044gBa0/hBxzIGBmptuhrbcXJkqKn3NsZyG0/yj9zSgwVocMiYsOyCTjHwtjwHj5mp9CBUqVKhAqVKlQCpH5A0qVCQa5aw24Xbev3dfPgxltXp09KYdkFCmzdYABQrKHgniAPiCBkeuPWjPWveEAnrnnmgK9Mt7M+6xLzbJjbM1hBZORlDzSiCULHzAII5HxzRqYXfdV+6NtvO4PCla+FJPmd6ZftsN1RUqOgKxniR3T+VR5MDsGlrZlSU8KSQCsKGceYNAiJoO1ybHpWDbZrbTb8dJSvs1hSVqJJJBwOprnV9on3RdpctgjB+DORLC31qSnCQoFPdBO4VQxd4uCHCkSjgHG6E7/lU60vSri8tL8t0JTnAQEj9qEhKI1cfe+3uUqN2SWilMeOlQTkndSiTk7AAbDG/jUaJ9n2x2UYq35D8p1TriSsuZUT0T0HpU5NrjlCS8XXiRk9o4SD6cqksttsAJYaQ2D0QnFAQA1cZ2Q7/0NjwwCs+XMgfn6VNhwmIiClhJSVbrUd1LPmetPnAVgAV7QjYqVKlQgVKlSoD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4" name="AutoShape 2" descr="data:image/jpg;base64,/9j/4AAQSkZJRgABAQAAAQABAAD/2wCEAAkGBhMSERUUEhQVFBUWGSIaGRgXGBofHhsgHBoeHB0YGyIaHSYeGBwjIBcgHy8gIycqLyw4FyUxNjArNycrLSwBCQoKDgwOGg8PGjUlHiU1LCk1NTEyKSkyKjEqNC8qNjIuNSwpKSouNSwyMSw0Li4tKikwNS0uKi0vLCwtLCwvLP/AABEIAKAAoAMBIgACEQEDEQH/xAAcAAABBQEBAQAAAAAAAAAAAAAFAAMEBgcCAQj/xABDEAACAQIDBQYDBQYEBAcAAAABAgMEEQASIQUGMUFREyJhcYGhBzKRFCNCUnIzYoKSscFDorLCFiRT0hUlY3Oj0fD/xAAaAQEAAgMBAAAAAAAAAAAAAAAABAUCAwYB/8QALhEAAgIBAgQEBQUBAQAAAAAAAAECAxEEIQUSMUEiUXGRE2GBobEUMsHR4fBC/9oADAMBAAIRAxEAPwDccLCwsALCwsLACx4zAC50A4nA+t2wFbJGO0k6Dgv6jy8hc+GGY9kvJ3qhs3PKNFHpqPrc+IwA5Lt1OEYMp/d+X+Y6fS+ORJUvySMeRY/U2HscLa+1YaKBpnVsii5KLmNup8PE4doa2Z378SohW6ntAzX8QBYCx4gnAHA2ZITdpn9DYf5QMIbATm0h/jf/ALsAqqvK7SnhnqHSE0yzJ3guSzsrkEAeB1va2CW49bNLRRvOczMWyvpd0zHs3NtLlbE+eAJR2An5pB/G/wD3Y9Oy5AbrM/qbj/MDivbbrDBWSfa2kWmnVUgnRiFgexBV7HuFiQQ505HBLfDaUtPTJ2D/AHzyxxIxANy7hSSOelzgCaZKlOISQeRU/UXHsMdRbeThIGiP73y/zDT62w/WTyoq5I+2a/e7wXQDU66X6D3wO2fvLS1XdBs2YplcZTmU2ZVPBiDp3ScAHFYEXGoPA49wIk2S8fep2y/unVT6aD6WPicPUW2AzZJB2cnQ8G/SefkbHwwARwsLCwAsLCwsALCwsLACwHqat5m7OE5VHzSDn4L0HVvQcyPaupaaQwx3CjR369VHgOZ9BzIfkroadooiwVpDZB1sOfIcLD6DADtHQJCtkXX3OANLt5asz0lQjU02uWIsQzpawkR1NnB55TpwOG9uPLQ1P23M8tM4CTodTCAe7NGAPlF++PXlgvtfYsFdEufW1njljNmQ8Q8bDUH2PO+AGdkU61GzkjkHdeHs3H8ORv6HFX3PntTpaOaetgzwXOfKcjZAczWQIwAOhxbdiUH2SmWKaXtSpa7kAZszFtQNOetscjbZfSniLj83BfqdPpfADFTsGR6+Oq+7CLA0TqwJLZmDachYjxvfHtBuoKeYvSytDE5u8Fg0d+bIDrETzC6eGGq3aTIbT1MUJ/Kt2b6af0wIn3tolzZ6ybufMQmgvoL9zS/IccYOyCeGz3DD+1tgSTxTwtMDFPcHMl2RWABVTe3iCQbXw1tjYUkk1Fky9jTvnYFjmJCFEtpYgZr6nljiJ4mLBKqTOvFDbMP4Sub6Y7hqpC1oqiKVh+B+6301PtjLKMnXNdUOb57f+yUkki6yEZYhY6u3dXwAuQdemHdg7uJT0kEBAbsgDc83GpfzLEm/jjxttFNKmIoDpm4r9Rp9bYJwTKy9yxFtLe3lj0wAn/ico2qacMOyNMJSCNQ3aFO6eQI4g34Ymh6esVwjI+RijZSCVYcj0P8A+GAVJu49VWz1FYrRgKIY4lc5WjBz53K2z5mY93lbW+LZT0iRgBEVABYBQAAOmmABlNVvC3ZzG6n5ZDy8GPMdG9DyJMYbqKcOpVhcHAykqWhkEMlyp0R+nRT4HkfQ8iQC+FhYWAFgftatKgIh+8fQeA5t72HiRiezAC5NgOJOBOyY+0dp2/Fot+Sj5fLQ383PTADjlaSnLBHfKL5I1zMx6KOZ8/PFdbemWri7uyp5YpB+KSAA/wDyXBB9QR1wcm21LFI/bQsILjJInfsLal1XvKL8CAdONsMy0DFlnoXQdqR2g4xuDxkAB0kA5jjwPgBH3WetYSRVcBSK33bPKjvY6FHy/Nbk3PnrqZcQhookp6aPUaLGvuT/AHJ4eGJm1domMBUGaR9FH9/Dr4WJ5YqG9290OyIC7HtKiTQdWP5R+VBfj/UnGm66NSy+r2S7t/IyjFyC9WY4yrVbiSRjZYR8t+NrfjtxJIsOgxn++3xcUSdhBIDY2YoSI0HMsy95yPyqQOV8ZvtPfCsqHaPv/aZzkbkVU/LDGPwA3ux4nnwxZdt/Ds02zYoYwHqJ50WRvMGyjoin62vik1F0viR/UTwpbKKfu2+uF9yRGKw+VdO53u9V1O1JGjgZoKRD97KABJJ+6CNEv+VeA4k4Eb+7TT7ZDQ0wCQQOoIH4pCRcseLEXtc+ONUo6KLZlAQnywRlifzMBcsfEnHzzs6pMlZG7m5eZWYnxcE4j8J5dVqJWxWIQ2Xzb7vzePbOxnfmEVF9WfVm+G6IrEVlfs5Y/lflryNteXEcMV+t2TVJTEV4SZBcCZbmSD8shIsXXrbUeOB+/wDvvFUx9jA0ndfU2srAX4G97X6jHu5XxCSGF4qtnYC3Z6FjY3up8Ol+uL+UoORZ1UamFCljOH0xuvR/9/BBg3trqBwkrCeMi65jmV15MjcbfXyxf6SkLIstOOxZgG7MkFGvr3SLhfMadRihLtOjnlamGcU0hvEzCxgkP5df2ZPEeOLhsRoNmRlJa5ZF5Icvd/SAS3pj2uTXfYx19UZRWI4n6Pf22z5/ksGztrCQlHBSReKnHu3drLS08s7AsI1LWHE9FHiTYeuK3Sb0U20JWjiJjlTWJ20zjmLcbX/Dx5jXBqNlqoZIJhZrZXHTxHXkQfI4kJp7opbKp1S5ZrDImx6XaLAS1E8aM2v2dIgUT90uTnY9SLeWCXcqoTpzKkdGUlWX0I4+RxD2ptSsRckFL2spGjl0WIH8zXOe3PKFvyvzx1sGiFDSIs8oZyxaSQ6BpJXubdAWawHlj01kzZNYWBR/2iaHxHJvax8QcEMCNrR9m6zr+HRrc1Pzewv5oOuCysCLjUHAA3b0vcEY4yHL6cW9tPXHu0zNHTn7MiyTADKrNlBN9STy545kGeqA5Rr15tr6Gyj+bBTAFWi+IlMvdq89FKOMc4tf/wBthdZR+k38MTN3XywSTMpjWWRpERhYqrWtcfhLWzW5ZteeDbxg2uAbcLjArbhztHAP8Q979I1b209cACaza6U8ElbObXUlb/hTqB+ZtP8AKOWMi3PoZNsV711ULwxNaNDwvxVPEL8x6k4m/HXeVppoqGHW5BYDnc2jX/d6jF02Ps+PZ1CqHRYYyznqQMzH1OOR4nrJKv4kf3TzGPyj3a+cvxgnU1pvD6Ld+v8AhTfhpuznqqmvmFz2rrFfrmOZ/T5R64JfETfj7FPSIPz9pKP3B3betyf4cHNxdrrU0MUqqq3LZlXgGzEn+t/XGHfEXa/2jaM7Xuqt2a+Sd3+oJ9cRdJTLXa+fxltBNY8seFL+TZZJV1Ll7mr/ABa2uF2WcjAidlVSOanv3HovvjDNnPaWMkA2dTY8D3hocHnqaup2YFtngo5NW5gSDQH91bHXlmxX6L9on6h/UY6HhWlWkplVnLy/8+2CPZP4lifofT2x6zY85jRYUEjm2Qobg9L8LeOLO27dKillpoiQCbZF1ty1xg9NUtG6uhyspuD0Ixepvi3K0JXsVEhFs+bT9WW3HwviZC2OPEi71XD7uZfBk2u+X0Ja/FGmQ/d0eXr8gt14DESbdqlXaSCRb09UM8RBsAx1ym3LX3GKAcaDDSSVGxu8rrLStmjJBBKjUEX46H/KMYKTl1JNunhpsOttc3he779H9H+Q1vFuARJFPQBY5IiO5wBseN+vI344sO14CmWoUd5B94BzXmfHLcnyuOeIG7W/NPULFGZAJ2UXUgjvcwDwJ0vbFmIviXBR6xOd1Mrtq7lus9ev+/IF7XkqHgDUZjEhI/aAlQCbMdCLkXv428cVw7mqalPtrS1zSIbO47sLLzVF7kYIOhNyCvHXFh2GcjSQH/DPd/SdV9tPTBfGZDIFBBIadVnt2mWzWN9RwPnoCccbCl7hjPGM5fTivtp6YJYFxjJVHpIvXmuvqbMf5cAe7MBMszH85HoLKP8ATgngVsI2jc8e+x0/W2IsO9Y+yz1EkZQQO6lbgn7tstzbQdT0wAfwCeS88zn/AA0CjzY6n6L74lbP2v2krRkA2jWQOhupDkgC/Xu38Qb4BbbqClFXSDiM2vlHp74jauTjRNx64ZnD9yyYpul/5ht5521VGaQeSd1B/TF3+L21Oy2a6g2MzCP0+ZvZffFY+BNLdqqTmAiX8yWP+kYc+O9XpSx8u+59lH98crdBWcWrpXSGF7LmJsXy0OXmBvhVvoKXt4ZDZWRpEvydFJt/EB7Yz6RyxJOpJufXFj+HNCs20qdHAZcxJB4EBSbHDvxC3MagqDlBMElzG3Tqh8R7jXF/B0U62UFtOaT9cZRFfNKtPsjRPgpRA0ExYAiSUgg8CAgFj14nFQ37+H7UNQksIJpncW/9Mk/IfDofTGgfB6K2y0P5nc+9v7Yte1YlaCUMAwyNoRcaC49xfHKS4jZpuI2Sjum8NeeNvsWNdKnCJkuPMLCx1Z1wR3dRTVwB7ZTIt78OPPH0BLEGUqRoRYjwOmPm8HGnbj7/AE880dNKqHQ3k1zHKNLjhfxxIpmlsyj4tpbLErIf+c5/JndbC0E7qDZonIB8VOh9sfQOz5y8UbnQsoJ9QDjMqjZkbbeaOVA6Oc1jfiUzA6eIxqgFuGNlMcNkHitysjXtvjPuCqoZKuNvzqVP8JuPZj9MFsBtqVKM0eVgxSbI1jwOQkqfHUY72ttaaN1SGDtiRc/eqltbD5h3r68OmJBSBbAzaYIlhYfnA9Dcf7sd1O1wsiQhS0zrmyA/KoNi7HktzYdTwHHDe3h3FPR1/wBa4A92C3cbwdv9bYD0mz6kUlWiKY5XmkdM1tVd7+IBK3GvAnBjZhIlmU/nJ9DY/wC7BPAFZ3d3fFPUSNAjQ0zRi8ROnaXN3UXOXu6G2hPlifsqFW+0I4DAubgi4IKjQg8RgvgTSnJVyL+dQw/hNj7MPpgCLs7cijpu0NPEIe0ILBSbXAOtjoOPLGTb97sNtZXqaZrJSXQqw1Zb5jILcPLwxsW9G3UpKcyOpYEhbLa5zac8Uv4VMGjrIxqDYgHmCGH9sQJaan9QrVHx77/TBaUVt6adk1lJrHvuZPuHss0ddHPKQUUN8upuVIGnrjSdubVoK2BoZmOVuBym6nkw8Rip7V2JPTMFnjKE8L8D5EaHEHFbqtDHUWq6TakvLbpv5F/Xw/T8ng6P55LnuRXU9JRpA8yEozagGxBYkHhpccsGNobz0vYyffJ8jdfynwxmmGNofspP0N/pOIc+DVWWuxyeW89v6Pf0MK47N7Eb/iCn/wCoPf8A+sdDbcJRnDEqpAYhTYFr2vppex+mM+xqfwU2ekyVqSqHRxGrKeBHf98XOtlHS0u574x92kVVfF7py5Ul9/7Arb00/JmPkpxo2x90amKSOZZI1ZSGHE+hsOBGmMv343DkoJxlu0Ejfdv01+Rv3h74+hEWwA6YpeKcRdVddmmltLP2wbK9ffZzRml7Gd79/EZqDahkWBJJTCtizHKpIIJAAueFuOLL8PN/araFPJLOUUiQqBGLADKDzJPPrjIvjFNm2m4/KiL/AJb/AN8Xn4av9m2LJM2n7ST6Cw9xjdrr7Xw2uWfHPl6bZzv2KuL5rvF0W3okWP4Zp/yMZ/6lbK9+oBYX9sWrevZcM+ZXpXllER7KQLwYk2Cte8bAgG+nngbuRsowwUMBHejg7R/1Sd438eP1xeMdPFYWCAykwbvypJI9QrztJSRR50Jv2kSuHGhGUszhg3nwwUaKVKOnSobNMOzDnq11ufHXnixYGbTJMsKj84PoLsf9OPQeSHJVDpIvuunqbMP5cFMDdux9wSDjGc3pwb219MToJcyg9cAOYEbb+7aOcfgPe/SdG9tfTBZmABJNgOJOK5Q74U9XVS0kV3yRB+0AOQ3YrYHgfPgdemAJG+OxjV0ckaatoyeJXUD14euM++FtUYq5onBUuhWx0IZTe3nxxeBUzRxtDHrLD3kU/wCKg4x36gG1/wBJ5nAzeqQSwQbRpxdoGzMLa5b2dW8QePrjRNeLm8i30drdLofSW3o+3uE/iHQJJQSlrXjGdT0IP9+HrjEMXf4j7QmZ0Kyu1NOgkRb6X5j+9vHFNpqZ5GCRqXY8FUXJxotfNIuuGVOqjxPrv6DWO4qMSsIibCQ5CRyzaX98Tdo7AqIADNC8YPMjT6jTDGzT99H+tf8AUMR7Mxi/MseaM4tp5RQd6t05qCYxyi4OqOPlcdR49RyxpHwIh+6qm6ug+isf92NB3g3fhrIWhnW6ngeankynkcAvh1u2aBKiBnV2EubQ65SoyEjit7H6Y5zUcXWr0Eq57T2+u/U5CFHw7U10C+95QUU7SKrhELgNwzLqp/mtjzdLeaOvp1mTQ8HX8rcx5cwcAvi/tPstmut9ZmVB5XzH2X3xlnw925UQSTCnUvmhcst+GVSQ/mv98R9Jwz9ToZWZw09vLG2f++RlZdyW4IG+dd9o2hUOuuaUhfEA5Rb6Y2+h2B9xRbO5EK8/hHHZ5L/qcqnqcZR8Lt3vtFX20v7Gn+8cngW/CviSdbeGN6oqBrsGFp6m2cf9KEXyx+Ba5J826DHSzpV2oqoj+2rDfr0iv5Ialyxcu7DuwxnaSc/jPd/SNF9tfXBfFb2lvG0F4qWlmq2TR+zyqqnoWcgFv3Re3hjrdbfWKsZ4zHJT1EX7SCUWcA8GHJl8Ri8IxYsC4znqj0jXpzbT0NlP82CFRLlUnpiBsGLuGQ8ZDm9OC+2vrgAkygix1BwJ2W5jZoCfl+Qn8p+U+Ogt5oeuC+B+1qMsA6D7xNR4jmvtceIGAK9tSJlhmqNqODDBmIhjuI3C/Kz3N5GbTuHugngeOPdxaDsIHqasrHPVt2rhiBkW33cQvawRbC3W+Clfsyn2jTqkwLoGDlQxW5XhexBtfW3UeGKZUyRVMpptlQIZFNpquZGYQdVHa3Lzfu8sAXOaohq7mmmjeWEjVGDZTyBseeunPUYDz7LknLtSzfZ5j+2hYXjcnQvYjg3W3nrgvuvubT0KWiUmRtZJW1eQniWPny4DDu1IYmlRRKsdQQWQZgGIHEgcx10Ix40mbK7ZVvMf7Kam67JSNBtA5Io2zxTRnNkvoVItcLr0x3upsWjp6hZoq+OQAEFWyg2I65tD6YtqbWteKrULfTNbuMDpr+W/Q6eOAT7jU0TktTrNAxuCL5478tD308tR440uvDTRaV6z4sZRm2s9ljDz169/r9y0VckE0bRs8bK4IIzKePrjOJ/hm8WWSKdJSjAlbWNgQTbU3wzt74dsZC9AUljP4A4zJ4anUe+LBu98NY0SOWfP2oFyme6hhw4cfK+NVqc4tOPY3VOGlhzQt69sLP132J2MI3h32kp9tTTwm6q3ZsvJ1QBSp9QbHljZt4dsrS00s7nRFJHi34R6m2MH3O3SfaE5llOSnVs0srGwOtyoJ4sfbHHcDqrjC2+/9mOX1zvj8e5F1MnmMY9eoQ+K+9q1ksKxX7NIwwuLd5wCfoLD0xcfhtuj9lo3lmss9SpVQ3JSDlXrc/MfAYO/8BRVdVFVrFeOKMJGrDIhyk5XYkXKAWsANbXxZqKiAlzoftNRwEhFoohzEY/EfG+vNhwxbV0WanTQ09UXCC3bfV98Lz82+hHclCblLdg/djdaPZ1PHHlzP8ypzd+c0nRRyHLTnbFiqqeeCnkeFO2qpOFyAMx5knRVFvYDBDZ2yRGS7nPI3FjgTLJJRVBlmkMlPOQGdrfcNwUaaCFuF/wnj82nQ00xpjyx9W+7fmyLKTk8je6O+EEtqVkalqUHep5dGPVlPCUE65hxviVtbZgbaFJMgAkUSK55mMrwPgHykYk7x7p01cgWdLsuqSKcroeqMNVOIWxKOSjps1VM082ozva+UE5F042HHqT5Y3GJO2tJ2jrAv4tWtyUfN5aG3m46YLKoAsBYDgBiBsmiKgu4+8fU+A5L73PiTghgBYWFhYAEVdM0MhmjuVOrp06sPA8x6jmDMoljAZ4wBnOdsvM2GunEkAa89MS8B6mkeFu0hGZT80Y5eK9R1X1HMEAfUbcqKsOmzwEC3UzzKQAw4oifMxB4sbAfvYrW6GzRJtiR2jdHpIAkjSMHZppjctn/ABDIunCwbgMX6lrFlUtCVDt1HEjrbU9Oo9sBtxdjTQCqepAE89Q8jFTdSNAmU8SAoA1wBP3q21DSwdrUKzRXCsVFyMxAFhxNybaYjUtKuYimlaNhqYm5X4Eo3AeIt54Db6zGo2hRUYVnSMmrmVbcI9Iwdebm9vDCgrX2htGmnpVZael7VJZGGUuxGUwhT3u6Rc3HIYANS00ubM8EbsPxxko3rxv9cS//ABk2sYJf8p/viBv5NVxUzT0bkNF3njyq2dAbuBcXDAXI8sLaW8xNLA9GySS1OXsA4uGBF2ZspGVVW5JHC1uePMI9cm+oO2xu7TVeUT01RKqm4RmAS/UgNr63xOpdjFQqw0sMSr8ubvZfIWABxI3pqaqHZ8ssToJ4oy+kd1YqL2AZiR9cTd2qsy0kMpcuZY1ck2/EoOlgABrjVXp6q0lCKSXyPXKT6sGbb7OnhaevnYxLa4scoubDuqNdTzvg5RiNogYSMjLdWWxuCNCDwOA+/wAv/JklM4WWI5LA5vvk7uuhve2vXFV2XUT7He80ZTZsr91c+dqQtwzECwiYngCcvXG4xO67cpYqw9rVVyx1DfdyrUMMkh/wnButm4qbdV6XJT/D+pKsq7VqirAqVlWKQEHQg5lF8Wqrp4qqBkOWWNxbQ6HoQRwPMEcOOIVAzUkCipnM0gGrEAeAGn0udWP0wBzu7Qy0dKsVRP25j0VyuUlRwDXJuQOfQYdpKZppBNJcKNUTr0Y+A5D1PIDympHmbtJhlUfLGefi3QdF9TyAMYAWFhYWAFhYWFgBYWFhYAHVuxwzZ4z2cnUcG/UOfmLHxwwm1nj7tQuXlmGqn10H1sfA4MY8ZQRY6g8RgADsvdyFKqSqikcvKoVwzZtF1UDN3ktfgNMD12fJRbRkmRWalqwDKFFzFMunaEDXK66EjgRrg5LsFOMZaI/u/L/KdPpbHIjqU4FJB5lT9Dce4wASkYWJa1ra34W8cZ/8KKGHNWPGcyx1EkMIzXEcWbNlTopYk+Nh0xbztKT5XgfXoLj2LYah2pCpJWJlJ42iYH2XXABGvgDxOjaKylTfoQQf64ovw23qiTZcMbl2liDJkRHZjkYhbZQeItbFtk25GRbI7A8uzf8A7cejaMnBIH06iw9yBgCNtylnqKIKiqszlGsxIVCHV+9bU2y20xL2hSRyw9nVZWU/OouFb90i92Xw544MdS/EpGPMsfoLD3OOotgpxkJlP73y/wAo0+t8ARoavuiKjiARdAQAqL6gW9ACfAYl0WxwrZ5D2knU8F/SOXmbnxwQVQBYaAcse4AWFhYWAFhYWFgD/9k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5" name="AutoShape 4" descr="data:image/jpg;base64,/9j/4AAQSkZJRgABAQAAAQABAAD/2wCEAAkGBhMSERUUEhQVFBUWGSIaGRgXGBofHhsgHBoeHB0YGyIaHSYeGBwjIBcgHy8gIycqLyw4FyUxNjArNycrLSwBCQoKDgwOGg8PGjUlHiU1LCk1NTEyKSkyKjEqNC8qNjIuNSwpKSouNSwyMSw0Li4tKikwNS0uKi0vLCwtLCwvLP/AABEIAKAAoAMBIgACEQEDEQH/xAAcAAABBQEBAQAAAAAAAAAAAAAFAAMEBgcCAQj/xABDEAACAQIDBQYDBQYEBAcAAAABAgMEEQASIQUGMUFREyJhcYGhBzKRFCNCUnIzYoKSscFDorLCFiRT0hUlY3Oj0fD/xAAaAQEAAgMBAAAAAAAAAAAAAAAABAUCAwYB/8QALhEAAgIBAgQEBQUBAQAAAAAAAAECAxEEIQUSMUEiUXGRE2GBobEUMsHR4fBC/9oADAMBAAIRAxEAPwDccLCwsALCwsLACx4zAC50A4nA+t2wFbJGO0k6Dgv6jy8hc+GGY9kvJ3qhs3PKNFHpqPrc+IwA5Lt1OEYMp/d+X+Y6fS+ORJUvySMeRY/U2HscLa+1YaKBpnVsii5KLmNup8PE4doa2Z378SohW6ntAzX8QBYCx4gnAHA2ZITdpn9DYf5QMIbATm0h/jf/ALsAqqvK7SnhnqHSE0yzJ3guSzsrkEAeB1va2CW49bNLRRvOczMWyvpd0zHs3NtLlbE+eAJR2An5pB/G/wD3Y9Oy5AbrM/qbj/MDivbbrDBWSfa2kWmnVUgnRiFgexBV7HuFiQQ505HBLfDaUtPTJ2D/AHzyxxIxANy7hSSOelzgCaZKlOISQeRU/UXHsMdRbeThIGiP73y/zDT62w/WTyoq5I+2a/e7wXQDU66X6D3wO2fvLS1XdBs2YplcZTmU2ZVPBiDp3ScAHFYEXGoPA49wIk2S8fep2y/unVT6aD6WPicPUW2AzZJB2cnQ8G/SefkbHwwARwsLCwAsLCwsALCwsLACwHqat5m7OE5VHzSDn4L0HVvQcyPaupaaQwx3CjR369VHgOZ9BzIfkroadooiwVpDZB1sOfIcLD6DADtHQJCtkXX3OANLt5asz0lQjU02uWIsQzpawkR1NnB55TpwOG9uPLQ1P23M8tM4CTodTCAe7NGAPlF++PXlgvtfYsFdEufW1njljNmQ8Q8bDUH2PO+AGdkU61GzkjkHdeHs3H8ORv6HFX3PntTpaOaetgzwXOfKcjZAczWQIwAOhxbdiUH2SmWKaXtSpa7kAZszFtQNOetscjbZfSniLj83BfqdPpfADFTsGR6+Oq+7CLA0TqwJLZmDachYjxvfHtBuoKeYvSytDE5u8Fg0d+bIDrETzC6eGGq3aTIbT1MUJ/Kt2b6af0wIn3tolzZ6ybufMQmgvoL9zS/IccYOyCeGz3DD+1tgSTxTwtMDFPcHMl2RWABVTe3iCQbXw1tjYUkk1Fky9jTvnYFjmJCFEtpYgZr6nljiJ4mLBKqTOvFDbMP4Sub6Y7hqpC1oqiKVh+B+6301PtjLKMnXNdUOb57f+yUkki6yEZYhY6u3dXwAuQdemHdg7uJT0kEBAbsgDc83GpfzLEm/jjxttFNKmIoDpm4r9Rp9bYJwTKy9yxFtLe3lj0wAn/ico2qacMOyNMJSCNQ3aFO6eQI4g34Ymh6esVwjI+RijZSCVYcj0P8A+GAVJu49VWz1FYrRgKIY4lc5WjBz53K2z5mY93lbW+LZT0iRgBEVABYBQAAOmmABlNVvC3ZzG6n5ZDy8GPMdG9DyJMYbqKcOpVhcHAykqWhkEMlyp0R+nRT4HkfQ8iQC+FhYWAFgftatKgIh+8fQeA5t72HiRiezAC5NgOJOBOyY+0dp2/Fot+Sj5fLQ383PTADjlaSnLBHfKL5I1zMx6KOZ8/PFdbemWri7uyp5YpB+KSAA/wDyXBB9QR1wcm21LFI/bQsILjJInfsLal1XvKL8CAdONsMy0DFlnoXQdqR2g4xuDxkAB0kA5jjwPgBH3WetYSRVcBSK33bPKjvY6FHy/Nbk3PnrqZcQhookp6aPUaLGvuT/AHJ4eGJm1domMBUGaR9FH9/Dr4WJ5YqG9290OyIC7HtKiTQdWP5R+VBfj/UnGm66NSy+r2S7t/IyjFyC9WY4yrVbiSRjZYR8t+NrfjtxJIsOgxn++3xcUSdhBIDY2YoSI0HMsy95yPyqQOV8ZvtPfCsqHaPv/aZzkbkVU/LDGPwA3ux4nnwxZdt/Ds02zYoYwHqJ50WRvMGyjoin62vik1F0viR/UTwpbKKfu2+uF9yRGKw+VdO53u9V1O1JGjgZoKRD97KABJJ+6CNEv+VeA4k4Eb+7TT7ZDQ0wCQQOoIH4pCRcseLEXtc+ONUo6KLZlAQnywRlifzMBcsfEnHzzs6pMlZG7m5eZWYnxcE4j8J5dVqJWxWIQ2Xzb7vzePbOxnfmEVF9WfVm+G6IrEVlfs5Y/lflryNteXEcMV+t2TVJTEV4SZBcCZbmSD8shIsXXrbUeOB+/wDvvFUx9jA0ndfU2srAX4G97X6jHu5XxCSGF4qtnYC3Z6FjY3up8Ol+uL+UoORZ1UamFCljOH0xuvR/9/BBg3trqBwkrCeMi65jmV15MjcbfXyxf6SkLIstOOxZgG7MkFGvr3SLhfMadRihLtOjnlamGcU0hvEzCxgkP5df2ZPEeOLhsRoNmRlJa5ZF5Icvd/SAS3pj2uTXfYx19UZRWI4n6Pf22z5/ksGztrCQlHBSReKnHu3drLS08s7AsI1LWHE9FHiTYeuK3Sb0U20JWjiJjlTWJ20zjmLcbX/Dx5jXBqNlqoZIJhZrZXHTxHXkQfI4kJp7opbKp1S5ZrDImx6XaLAS1E8aM2v2dIgUT90uTnY9SLeWCXcqoTpzKkdGUlWX0I4+RxD2ptSsRckFL2spGjl0WIH8zXOe3PKFvyvzx1sGiFDSIs8oZyxaSQ6BpJXubdAWawHlj01kzZNYWBR/2iaHxHJvax8QcEMCNrR9m6zr+HRrc1Pzewv5oOuCysCLjUHAA3b0vcEY4yHL6cW9tPXHu0zNHTn7MiyTADKrNlBN9STy545kGeqA5Rr15tr6Gyj+bBTAFWi+IlMvdq89FKOMc4tf/wBthdZR+k38MTN3XywSTMpjWWRpERhYqrWtcfhLWzW5ZteeDbxg2uAbcLjArbhztHAP8Q979I1b209cACaza6U8ElbObXUlb/hTqB+ZtP8AKOWMi3PoZNsV711ULwxNaNDwvxVPEL8x6k4m/HXeVppoqGHW5BYDnc2jX/d6jF02Ps+PZ1CqHRYYyznqQMzH1OOR4nrJKv4kf3TzGPyj3a+cvxgnU1pvD6Ld+v8AhTfhpuznqqmvmFz2rrFfrmOZ/T5R64JfETfj7FPSIPz9pKP3B3betyf4cHNxdrrU0MUqqq3LZlXgGzEn+t/XGHfEXa/2jaM7Xuqt2a+Sd3+oJ9cRdJTLXa+fxltBNY8seFL+TZZJV1Ll7mr/ABa2uF2WcjAidlVSOanv3HovvjDNnPaWMkA2dTY8D3hocHnqaup2YFtngo5NW5gSDQH91bHXlmxX6L9on6h/UY6HhWlWkplVnLy/8+2CPZP4lifofT2x6zY85jRYUEjm2Qobg9L8LeOLO27dKillpoiQCbZF1ty1xg9NUtG6uhyspuD0Ixepvi3K0JXsVEhFs+bT9WW3HwviZC2OPEi71XD7uZfBk2u+X0Ja/FGmQ/d0eXr8gt14DESbdqlXaSCRb09UM8RBsAx1ym3LX3GKAcaDDSSVGxu8rrLStmjJBBKjUEX46H/KMYKTl1JNunhpsOttc3he779H9H+Q1vFuARJFPQBY5IiO5wBseN+vI344sO14CmWoUd5B94BzXmfHLcnyuOeIG7W/NPULFGZAJ2UXUgjvcwDwJ0vbFmIviXBR6xOd1Mrtq7lus9ev+/IF7XkqHgDUZjEhI/aAlQCbMdCLkXv428cVw7mqalPtrS1zSIbO47sLLzVF7kYIOhNyCvHXFh2GcjSQH/DPd/SdV9tPTBfGZDIFBBIadVnt2mWzWN9RwPnoCccbCl7hjPGM5fTivtp6YJYFxjJVHpIvXmuvqbMf5cAe7MBMszH85HoLKP8ATgngVsI2jc8e+x0/W2IsO9Y+yz1EkZQQO6lbgn7tstzbQdT0wAfwCeS88zn/AA0CjzY6n6L74lbP2v2krRkA2jWQOhupDkgC/Xu38Qb4BbbqClFXSDiM2vlHp74jauTjRNx64ZnD9yyYpul/5ht5521VGaQeSd1B/TF3+L21Oy2a6g2MzCP0+ZvZffFY+BNLdqqTmAiX8yWP+kYc+O9XpSx8u+59lH98crdBWcWrpXSGF7LmJsXy0OXmBvhVvoKXt4ZDZWRpEvydFJt/EB7Yz6RyxJOpJufXFj+HNCs20qdHAZcxJB4EBSbHDvxC3MagqDlBMElzG3Tqh8R7jXF/B0U62UFtOaT9cZRFfNKtPsjRPgpRA0ExYAiSUgg8CAgFj14nFQ37+H7UNQksIJpncW/9Mk/IfDofTGgfB6K2y0P5nc+9v7Yte1YlaCUMAwyNoRcaC49xfHKS4jZpuI2Sjum8NeeNvsWNdKnCJkuPMLCx1Z1wR3dRTVwB7ZTIt78OPPH0BLEGUqRoRYjwOmPm8HGnbj7/AE880dNKqHQ3k1zHKNLjhfxxIpmlsyj4tpbLErIf+c5/JndbC0E7qDZonIB8VOh9sfQOz5y8UbnQsoJ9QDjMqjZkbbeaOVA6Oc1jfiUzA6eIxqgFuGNlMcNkHitysjXtvjPuCqoZKuNvzqVP8JuPZj9MFsBtqVKM0eVgxSbI1jwOQkqfHUY72ttaaN1SGDtiRc/eqltbD5h3r68OmJBSBbAzaYIlhYfnA9Dcf7sd1O1wsiQhS0zrmyA/KoNi7HktzYdTwHHDe3h3FPR1/wBa4A92C3cbwdv9bYD0mz6kUlWiKY5XmkdM1tVd7+IBK3GvAnBjZhIlmU/nJ9DY/wC7BPAFZ3d3fFPUSNAjQ0zRi8ROnaXN3UXOXu6G2hPlifsqFW+0I4DAubgi4IKjQg8RgvgTSnJVyL+dQw/hNj7MPpgCLs7cijpu0NPEIe0ILBSbXAOtjoOPLGTb97sNtZXqaZrJSXQqw1Zb5jILcPLwxsW9G3UpKcyOpYEhbLa5zac8Uv4VMGjrIxqDYgHmCGH9sQJaan9QrVHx77/TBaUVt6adk1lJrHvuZPuHss0ddHPKQUUN8upuVIGnrjSdubVoK2BoZmOVuBym6nkw8Rip7V2JPTMFnjKE8L8D5EaHEHFbqtDHUWq6TakvLbpv5F/Xw/T8ng6P55LnuRXU9JRpA8yEozagGxBYkHhpccsGNobz0vYyffJ8jdfynwxmmGNofspP0N/pOIc+DVWWuxyeW89v6Pf0MK47N7Eb/iCn/wCoPf8A+sdDbcJRnDEqpAYhTYFr2vppex+mM+xqfwU2ekyVqSqHRxGrKeBHf98XOtlHS0u574x92kVVfF7py5Ul9/7Arb00/JmPkpxo2x90amKSOZZI1ZSGHE+hsOBGmMv343DkoJxlu0Ejfdv01+Rv3h74+hEWwA6YpeKcRdVddmmltLP2wbK9ffZzRml7Gd79/EZqDahkWBJJTCtizHKpIIJAAueFuOLL8PN/araFPJLOUUiQqBGLADKDzJPPrjIvjFNm2m4/KiL/AJb/AN8Xn4av9m2LJM2n7ST6Cw9xjdrr7Xw2uWfHPl6bZzv2KuL5rvF0W3okWP4Zp/yMZ/6lbK9+oBYX9sWrevZcM+ZXpXllER7KQLwYk2Cte8bAgG+nngbuRsowwUMBHejg7R/1Sd438eP1xeMdPFYWCAykwbvypJI9QrztJSRR50Jv2kSuHGhGUszhg3nwwUaKVKOnSobNMOzDnq11ufHXnixYGbTJMsKj84PoLsf9OPQeSHJVDpIvuunqbMP5cFMDdux9wSDjGc3pwb219MToJcyg9cAOYEbb+7aOcfgPe/SdG9tfTBZmABJNgOJOK5Q74U9XVS0kV3yRB+0AOQ3YrYHgfPgdemAJG+OxjV0ckaatoyeJXUD14euM++FtUYq5onBUuhWx0IZTe3nxxeBUzRxtDHrLD3kU/wCKg4x36gG1/wBJ5nAzeqQSwQbRpxdoGzMLa5b2dW8QePrjRNeLm8i30drdLofSW3o+3uE/iHQJJQSlrXjGdT0IP9+HrjEMXf4j7QmZ0Kyu1NOgkRb6X5j+9vHFNpqZ5GCRqXY8FUXJxotfNIuuGVOqjxPrv6DWO4qMSsIibCQ5CRyzaX98Tdo7AqIADNC8YPMjT6jTDGzT99H+tf8AUMR7Mxi/MseaM4tp5RQd6t05qCYxyi4OqOPlcdR49RyxpHwIh+6qm6ug+isf92NB3g3fhrIWhnW6ngeankynkcAvh1u2aBKiBnV2EubQ65SoyEjit7H6Y5zUcXWr0Eq57T2+u/U5CFHw7U10C+95QUU7SKrhELgNwzLqp/mtjzdLeaOvp1mTQ8HX8rcx5cwcAvi/tPstmut9ZmVB5XzH2X3xlnw925UQSTCnUvmhcst+GVSQ/mv98R9Jwz9ToZWZw09vLG2f++RlZdyW4IG+dd9o2hUOuuaUhfEA5Rb6Y2+h2B9xRbO5EK8/hHHZ5L/qcqnqcZR8Lt3vtFX20v7Gn+8cngW/CviSdbeGN6oqBrsGFp6m2cf9KEXyx+Ba5J826DHSzpV2oqoj+2rDfr0iv5Ialyxcu7DuwxnaSc/jPd/SNF9tfXBfFb2lvG0F4qWlmq2TR+zyqqnoWcgFv3Re3hjrdbfWKsZ4zHJT1EX7SCUWcA8GHJl8Ri8IxYsC4znqj0jXpzbT0NlP82CFRLlUnpiBsGLuGQ8ZDm9OC+2vrgAkygix1BwJ2W5jZoCfl+Qn8p+U+Ogt5oeuC+B+1qMsA6D7xNR4jmvtceIGAK9tSJlhmqNqODDBmIhjuI3C/Kz3N5GbTuHugngeOPdxaDsIHqasrHPVt2rhiBkW33cQvawRbC3W+Clfsyn2jTqkwLoGDlQxW5XhexBtfW3UeGKZUyRVMpptlQIZFNpquZGYQdVHa3Lzfu8sAXOaohq7mmmjeWEjVGDZTyBseeunPUYDz7LknLtSzfZ5j+2hYXjcnQvYjg3W3nrgvuvubT0KWiUmRtZJW1eQniWPny4DDu1IYmlRRKsdQQWQZgGIHEgcx10Ix40mbK7ZVvMf7Kam67JSNBtA5Io2zxTRnNkvoVItcLr0x3upsWjp6hZoq+OQAEFWyg2I65tD6YtqbWteKrULfTNbuMDpr+W/Q6eOAT7jU0TktTrNAxuCL5478tD308tR440uvDTRaV6z4sZRm2s9ljDz169/r9y0VckE0bRs8bK4IIzKePrjOJ/hm8WWSKdJSjAlbWNgQTbU3wzt74dsZC9AUljP4A4zJ4anUe+LBu98NY0SOWfP2oFyme6hhw4cfK+NVqc4tOPY3VOGlhzQt69sLP132J2MI3h32kp9tTTwm6q3ZsvJ1QBSp9QbHljZt4dsrS00s7nRFJHi34R6m2MH3O3SfaE5llOSnVs0srGwOtyoJ4sfbHHcDqrjC2+/9mOX1zvj8e5F1MnmMY9eoQ+K+9q1ksKxX7NIwwuLd5wCfoLD0xcfhtuj9lo3lmss9SpVQ3JSDlXrc/MfAYO/8BRVdVFVrFeOKMJGrDIhyk5XYkXKAWsANbXxZqKiAlzoftNRwEhFoohzEY/EfG+vNhwxbV0WanTQ09UXCC3bfV98Lz82+hHclCblLdg/djdaPZ1PHHlzP8ypzd+c0nRRyHLTnbFiqqeeCnkeFO2qpOFyAMx5knRVFvYDBDZ2yRGS7nPI3FjgTLJJRVBlmkMlPOQGdrfcNwUaaCFuF/wnj82nQ00xpjyx9W+7fmyLKTk8je6O+EEtqVkalqUHep5dGPVlPCUE65hxviVtbZgbaFJMgAkUSK55mMrwPgHykYk7x7p01cgWdLsuqSKcroeqMNVOIWxKOSjps1VM082ozva+UE5F042HHqT5Y3GJO2tJ2jrAv4tWtyUfN5aG3m46YLKoAsBYDgBiBsmiKgu4+8fU+A5L73PiTghgBYWFhYAEVdM0MhmjuVOrp06sPA8x6jmDMoljAZ4wBnOdsvM2GunEkAa89MS8B6mkeFu0hGZT80Y5eK9R1X1HMEAfUbcqKsOmzwEC3UzzKQAw4oifMxB4sbAfvYrW6GzRJtiR2jdHpIAkjSMHZppjctn/ABDIunCwbgMX6lrFlUtCVDt1HEjrbU9Oo9sBtxdjTQCqepAE89Q8jFTdSNAmU8SAoA1wBP3q21DSwdrUKzRXCsVFyMxAFhxNybaYjUtKuYimlaNhqYm5X4Eo3AeIt54Db6zGo2hRUYVnSMmrmVbcI9Iwdebm9vDCgrX2htGmnpVZael7VJZGGUuxGUwhT3u6Rc3HIYANS00ubM8EbsPxxko3rxv9cS//ABk2sYJf8p/viBv5NVxUzT0bkNF3njyq2dAbuBcXDAXI8sLaW8xNLA9GySS1OXsA4uGBF2ZspGVVW5JHC1uePMI9cm+oO2xu7TVeUT01RKqm4RmAS/UgNr63xOpdjFQqw0sMSr8ubvZfIWABxI3pqaqHZ8ssToJ4oy+kd1YqL2AZiR9cTd2qsy0kMpcuZY1ck2/EoOlgABrjVXp6q0lCKSXyPXKT6sGbb7OnhaevnYxLa4scoubDuqNdTzvg5RiNogYSMjLdWWxuCNCDwOA+/wAv/JklM4WWI5LA5vvk7uuhve2vXFV2XUT7He80ZTZsr91c+dqQtwzECwiYngCcvXG4xO67cpYqw9rVVyx1DfdyrUMMkh/wnButm4qbdV6XJT/D+pKsq7VqirAqVlWKQEHQg5lF8Wqrp4qqBkOWWNxbQ6HoQRwPMEcOOIVAzUkCipnM0gGrEAeAGn0udWP0wBzu7Qy0dKsVRP25j0VyuUlRwDXJuQOfQYdpKZppBNJcKNUTr0Y+A5D1PIDympHmbtJhlUfLGefi3QdF9TyAMYAWFhYWAFhYWFgBYWFhYAHVuxwzZ4z2cnUcG/UOfmLHxwwm1nj7tQuXlmGqn10H1sfA4MY8ZQRY6g8RgADsvdyFKqSqikcvKoVwzZtF1UDN3ktfgNMD12fJRbRkmRWalqwDKFFzFMunaEDXK66EjgRrg5LsFOMZaI/u/L/KdPpbHIjqU4FJB5lT9Dce4wASkYWJa1ra34W8cZ/8KKGHNWPGcyx1EkMIzXEcWbNlTopYk+Nh0xbztKT5XgfXoLj2LYah2pCpJWJlJ42iYH2XXABGvgDxOjaKylTfoQQf64ovw23qiTZcMbl2liDJkRHZjkYhbZQeItbFtk25GRbI7A8uzf8A7cejaMnBIH06iw9yBgCNtylnqKIKiqszlGsxIVCHV+9bU2y20xL2hSRyw9nVZWU/OouFb90i92Xw544MdS/EpGPMsfoLD3OOotgpxkJlP73y/wAo0+t8ARoavuiKjiARdAQAqL6gW9ACfAYl0WxwrZ5D2knU8F/SOXmbnxwQVQBYaAcse4AWFhYWAFhYWFgD/9k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6" name="AutoShape 6" descr="data:image/jpg;base64,/9j/4AAQSkZJRgABAQAAAQABAAD/2wCEAAkGBhMSERUUEhQVFBUWGSIaGRgXGBofHhsgHBoeHB0YGyIaHSYeGBwjIBcgHy8gIycqLyw4FyUxNjArNycrLSwBCQoKDgwOGg8PGjUlHiU1LCk1NTEyKSkyKjEqNC8qNjIuNSwpKSouNSwyMSw0Li4tKikwNS0uKi0vLCwtLCwvLP/AABEIAKAAoAMBIgACEQEDEQH/xAAcAAABBQEBAQAAAAAAAAAAAAAFAAMEBgcCAQj/xABDEAACAQIDBQYDBQYEBAcAAAABAgMEEQASIQUGMUFREyJhcYGhBzKRFCNCUnIzYoKSscFDorLCFiRT0hUlY3Oj0fD/xAAaAQEAAgMBAAAAAAAAAAAAAAAABAUCAwYB/8QALhEAAgIBAgQEBQUBAQAAAAAAAAECAxEEIQUSMUEiUXGRE2GBobEUMsHR4fBC/9oADAMBAAIRAxEAPwDccLCwsALCwsLACx4zAC50A4nA+t2wFbJGO0k6Dgv6jy8hc+GGY9kvJ3qhs3PKNFHpqPrc+IwA5Lt1OEYMp/d+X+Y6fS+ORJUvySMeRY/U2HscLa+1YaKBpnVsii5KLmNup8PE4doa2Z378SohW6ntAzX8QBYCx4gnAHA2ZITdpn9DYf5QMIbATm0h/jf/ALsAqqvK7SnhnqHSE0yzJ3guSzsrkEAeB1va2CW49bNLRRvOczMWyvpd0zHs3NtLlbE+eAJR2An5pB/G/wD3Y9Oy5AbrM/qbj/MDivbbrDBWSfa2kWmnVUgnRiFgexBV7HuFiQQ505HBLfDaUtPTJ2D/AHzyxxIxANy7hSSOelzgCaZKlOISQeRU/UXHsMdRbeThIGiP73y/zDT62w/WTyoq5I+2a/e7wXQDU66X6D3wO2fvLS1XdBs2YplcZTmU2ZVPBiDp3ScAHFYEXGoPA49wIk2S8fep2y/unVT6aD6WPicPUW2AzZJB2cnQ8G/SefkbHwwARwsLCwAsLCwsALCwsLACwHqat5m7OE5VHzSDn4L0HVvQcyPaupaaQwx3CjR369VHgOZ9BzIfkroadooiwVpDZB1sOfIcLD6DADtHQJCtkXX3OANLt5asz0lQjU02uWIsQzpawkR1NnB55TpwOG9uPLQ1P23M8tM4CTodTCAe7NGAPlF++PXlgvtfYsFdEufW1njljNmQ8Q8bDUH2PO+AGdkU61GzkjkHdeHs3H8ORv6HFX3PntTpaOaetgzwXOfKcjZAczWQIwAOhxbdiUH2SmWKaXtSpa7kAZszFtQNOetscjbZfSniLj83BfqdPpfADFTsGR6+Oq+7CLA0TqwJLZmDachYjxvfHtBuoKeYvSytDE5u8Fg0d+bIDrETzC6eGGq3aTIbT1MUJ/Kt2b6af0wIn3tolzZ6ybufMQmgvoL9zS/IccYOyCeGz3DD+1tgSTxTwtMDFPcHMl2RWABVTe3iCQbXw1tjYUkk1Fky9jTvnYFjmJCFEtpYgZr6nljiJ4mLBKqTOvFDbMP4Sub6Y7hqpC1oqiKVh+B+6301PtjLKMnXNdUOb57f+yUkki6yEZYhY6u3dXwAuQdemHdg7uJT0kEBAbsgDc83GpfzLEm/jjxttFNKmIoDpm4r9Rp9bYJwTKy9yxFtLe3lj0wAn/ico2qacMOyNMJSCNQ3aFO6eQI4g34Ymh6esVwjI+RijZSCVYcj0P8A+GAVJu49VWz1FYrRgKIY4lc5WjBz53K2z5mY93lbW+LZT0iRgBEVABYBQAAOmmABlNVvC3ZzG6n5ZDy8GPMdG9DyJMYbqKcOpVhcHAykqWhkEMlyp0R+nRT4HkfQ8iQC+FhYWAFgftatKgIh+8fQeA5t72HiRiezAC5NgOJOBOyY+0dp2/Fot+Sj5fLQ383PTADjlaSnLBHfKL5I1zMx6KOZ8/PFdbemWri7uyp5YpB+KSAA/wDyXBB9QR1wcm21LFI/bQsILjJInfsLal1XvKL8CAdONsMy0DFlnoXQdqR2g4xuDxkAB0kA5jjwPgBH3WetYSRVcBSK33bPKjvY6FHy/Nbk3PnrqZcQhookp6aPUaLGvuT/AHJ4eGJm1domMBUGaR9FH9/Dr4WJ5YqG9290OyIC7HtKiTQdWP5R+VBfj/UnGm66NSy+r2S7t/IyjFyC9WY4yrVbiSRjZYR8t+NrfjtxJIsOgxn++3xcUSdhBIDY2YoSI0HMsy95yPyqQOV8ZvtPfCsqHaPv/aZzkbkVU/LDGPwA3ux4nnwxZdt/Ds02zYoYwHqJ50WRvMGyjoin62vik1F0viR/UTwpbKKfu2+uF9yRGKw+VdO53u9V1O1JGjgZoKRD97KABJJ+6CNEv+VeA4k4Eb+7TT7ZDQ0wCQQOoIH4pCRcseLEXtc+ONUo6KLZlAQnywRlifzMBcsfEnHzzs6pMlZG7m5eZWYnxcE4j8J5dVqJWxWIQ2Xzb7vzePbOxnfmEVF9WfVm+G6IrEVlfs5Y/lflryNteXEcMV+t2TVJTEV4SZBcCZbmSD8shIsXXrbUeOB+/wDvvFUx9jA0ndfU2srAX4G97X6jHu5XxCSGF4qtnYC3Z6FjY3up8Ol+uL+UoORZ1UamFCljOH0xuvR/9/BBg3trqBwkrCeMi65jmV15MjcbfXyxf6SkLIstOOxZgG7MkFGvr3SLhfMadRihLtOjnlamGcU0hvEzCxgkP5df2ZPEeOLhsRoNmRlJa5ZF5Icvd/SAS3pj2uTXfYx19UZRWI4n6Pf22z5/ksGztrCQlHBSReKnHu3drLS08s7AsI1LWHE9FHiTYeuK3Sb0U20JWjiJjlTWJ20zjmLcbX/Dx5jXBqNlqoZIJhZrZXHTxHXkQfI4kJp7opbKp1S5ZrDImx6XaLAS1E8aM2v2dIgUT90uTnY9SLeWCXcqoTpzKkdGUlWX0I4+RxD2ptSsRckFL2spGjl0WIH8zXOe3PKFvyvzx1sGiFDSIs8oZyxaSQ6BpJXubdAWawHlj01kzZNYWBR/2iaHxHJvax8QcEMCNrR9m6zr+HRrc1Pzewv5oOuCysCLjUHAA3b0vcEY4yHL6cW9tPXHu0zNHTn7MiyTADKrNlBN9STy545kGeqA5Rr15tr6Gyj+bBTAFWi+IlMvdq89FKOMc4tf/wBthdZR+k38MTN3XywSTMpjWWRpERhYqrWtcfhLWzW5ZteeDbxg2uAbcLjArbhztHAP8Q979I1b209cACaza6U8ElbObXUlb/hTqB+ZtP8AKOWMi3PoZNsV711ULwxNaNDwvxVPEL8x6k4m/HXeVppoqGHW5BYDnc2jX/d6jF02Ps+PZ1CqHRYYyznqQMzH1OOR4nrJKv4kf3TzGPyj3a+cvxgnU1pvD6Ld+v8AhTfhpuznqqmvmFz2rrFfrmOZ/T5R64JfETfj7FPSIPz9pKP3B3betyf4cHNxdrrU0MUqqq3LZlXgGzEn+t/XGHfEXa/2jaM7Xuqt2a+Sd3+oJ9cRdJTLXa+fxltBNY8seFL+TZZJV1Ll7mr/ABa2uF2WcjAidlVSOanv3HovvjDNnPaWMkA2dTY8D3hocHnqaup2YFtngo5NW5gSDQH91bHXlmxX6L9on6h/UY6HhWlWkplVnLy/8+2CPZP4lifofT2x6zY85jRYUEjm2Qobg9L8LeOLO27dKillpoiQCbZF1ty1xg9NUtG6uhyspuD0Ixepvi3K0JXsVEhFs+bT9WW3HwviZC2OPEi71XD7uZfBk2u+X0Ja/FGmQ/d0eXr8gt14DESbdqlXaSCRb09UM8RBsAx1ym3LX3GKAcaDDSSVGxu8rrLStmjJBBKjUEX46H/KMYKTl1JNunhpsOttc3he779H9H+Q1vFuARJFPQBY5IiO5wBseN+vI344sO14CmWoUd5B94BzXmfHLcnyuOeIG7W/NPULFGZAJ2UXUgjvcwDwJ0vbFmIviXBR6xOd1Mrtq7lus9ev+/IF7XkqHgDUZjEhI/aAlQCbMdCLkXv428cVw7mqalPtrS1zSIbO47sLLzVF7kYIOhNyCvHXFh2GcjSQH/DPd/SdV9tPTBfGZDIFBBIadVnt2mWzWN9RwPnoCccbCl7hjPGM5fTivtp6YJYFxjJVHpIvXmuvqbMf5cAe7MBMszH85HoLKP8ATgngVsI2jc8e+x0/W2IsO9Y+yz1EkZQQO6lbgn7tstzbQdT0wAfwCeS88zn/AA0CjzY6n6L74lbP2v2krRkA2jWQOhupDkgC/Xu38Qb4BbbqClFXSDiM2vlHp74jauTjRNx64ZnD9yyYpul/5ht5521VGaQeSd1B/TF3+L21Oy2a6g2MzCP0+ZvZffFY+BNLdqqTmAiX8yWP+kYc+O9XpSx8u+59lH98crdBWcWrpXSGF7LmJsXy0OXmBvhVvoKXt4ZDZWRpEvydFJt/EB7Yz6RyxJOpJufXFj+HNCs20qdHAZcxJB4EBSbHDvxC3MagqDlBMElzG3Tqh8R7jXF/B0U62UFtOaT9cZRFfNKtPsjRPgpRA0ExYAiSUgg8CAgFj14nFQ37+H7UNQksIJpncW/9Mk/IfDofTGgfB6K2y0P5nc+9v7Yte1YlaCUMAwyNoRcaC49xfHKS4jZpuI2Sjum8NeeNvsWNdKnCJkuPMLCx1Z1wR3dRTVwB7ZTIt78OPPH0BLEGUqRoRYjwOmPm8HGnbj7/AE880dNKqHQ3k1zHKNLjhfxxIpmlsyj4tpbLErIf+c5/JndbC0E7qDZonIB8VOh9sfQOz5y8UbnQsoJ9QDjMqjZkbbeaOVA6Oc1jfiUzA6eIxqgFuGNlMcNkHitysjXtvjPuCqoZKuNvzqVP8JuPZj9MFsBtqVKM0eVgxSbI1jwOQkqfHUY72ttaaN1SGDtiRc/eqltbD5h3r68OmJBSBbAzaYIlhYfnA9Dcf7sd1O1wsiQhS0zrmyA/KoNi7HktzYdTwHHDe3h3FPR1/wBa4A92C3cbwdv9bYD0mz6kUlWiKY5XmkdM1tVd7+IBK3GvAnBjZhIlmU/nJ9DY/wC7BPAFZ3d3fFPUSNAjQ0zRi8ROnaXN3UXOXu6G2hPlifsqFW+0I4DAubgi4IKjQg8RgvgTSnJVyL+dQw/hNj7MPpgCLs7cijpu0NPEIe0ILBSbXAOtjoOPLGTb97sNtZXqaZrJSXQqw1Zb5jILcPLwxsW9G3UpKcyOpYEhbLa5zac8Uv4VMGjrIxqDYgHmCGH9sQJaan9QrVHx77/TBaUVt6adk1lJrHvuZPuHss0ddHPKQUUN8upuVIGnrjSdubVoK2BoZmOVuBym6nkw8Rip7V2JPTMFnjKE8L8D5EaHEHFbqtDHUWq6TakvLbpv5F/Xw/T8ng6P55LnuRXU9JRpA8yEozagGxBYkHhpccsGNobz0vYyffJ8jdfynwxmmGNofspP0N/pOIc+DVWWuxyeW89v6Pf0MK47N7Eb/iCn/wCoPf8A+sdDbcJRnDEqpAYhTYFr2vppex+mM+xqfwU2ekyVqSqHRxGrKeBHf98XOtlHS0u574x92kVVfF7py5Ul9/7Arb00/JmPkpxo2x90amKSOZZI1ZSGHE+hsOBGmMv343DkoJxlu0Ejfdv01+Rv3h74+hEWwA6YpeKcRdVddmmltLP2wbK9ffZzRml7Gd79/EZqDahkWBJJTCtizHKpIIJAAueFuOLL8PN/araFPJLOUUiQqBGLADKDzJPPrjIvjFNm2m4/KiL/AJb/AN8Xn4av9m2LJM2n7ST6Cw9xjdrr7Xw2uWfHPl6bZzv2KuL5rvF0W3okWP4Zp/yMZ/6lbK9+oBYX9sWrevZcM+ZXpXllER7KQLwYk2Cte8bAgG+nngbuRsowwUMBHejg7R/1Sd438eP1xeMdPFYWCAykwbvypJI9QrztJSRR50Jv2kSuHGhGUszhg3nwwUaKVKOnSobNMOzDnq11ufHXnixYGbTJMsKj84PoLsf9OPQeSHJVDpIvuunqbMP5cFMDdux9wSDjGc3pwb219MToJcyg9cAOYEbb+7aOcfgPe/SdG9tfTBZmABJNgOJOK5Q74U9XVS0kV3yRB+0AOQ3YrYHgfPgdemAJG+OxjV0ckaatoyeJXUD14euM++FtUYq5onBUuhWx0IZTe3nxxeBUzRxtDHrLD3kU/wCKg4x36gG1/wBJ5nAzeqQSwQbRpxdoGzMLa5b2dW8QePrjRNeLm8i30drdLofSW3o+3uE/iHQJJQSlrXjGdT0IP9+HrjEMXf4j7QmZ0Kyu1NOgkRb6X5j+9vHFNpqZ5GCRqXY8FUXJxotfNIuuGVOqjxPrv6DWO4qMSsIibCQ5CRyzaX98Tdo7AqIADNC8YPMjT6jTDGzT99H+tf8AUMR7Mxi/MseaM4tp5RQd6t05qCYxyi4OqOPlcdR49RyxpHwIh+6qm6ug+isf92NB3g3fhrIWhnW6ngeankynkcAvh1u2aBKiBnV2EubQ65SoyEjit7H6Y5zUcXWr0Eq57T2+u/U5CFHw7U10C+95QUU7SKrhELgNwzLqp/mtjzdLeaOvp1mTQ8HX8rcx5cwcAvi/tPstmut9ZmVB5XzH2X3xlnw925UQSTCnUvmhcst+GVSQ/mv98R9Jwz9ToZWZw09vLG2f++RlZdyW4IG+dd9o2hUOuuaUhfEA5Rb6Y2+h2B9xRbO5EK8/hHHZ5L/qcqnqcZR8Lt3vtFX20v7Gn+8cngW/CviSdbeGN6oqBrsGFp6m2cf9KEXyx+Ba5J826DHSzpV2oqoj+2rDfr0iv5Ialyxcu7DuwxnaSc/jPd/SNF9tfXBfFb2lvG0F4qWlmq2TR+zyqqnoWcgFv3Re3hjrdbfWKsZ4zHJT1EX7SCUWcA8GHJl8Ri8IxYsC4znqj0jXpzbT0NlP82CFRLlUnpiBsGLuGQ8ZDm9OC+2vrgAkygix1BwJ2W5jZoCfl+Qn8p+U+Ogt5oeuC+B+1qMsA6D7xNR4jmvtceIGAK9tSJlhmqNqODDBmIhjuI3C/Kz3N5GbTuHugngeOPdxaDsIHqasrHPVt2rhiBkW33cQvawRbC3W+Clfsyn2jTqkwLoGDlQxW5XhexBtfW3UeGKZUyRVMpptlQIZFNpquZGYQdVHa3Lzfu8sAXOaohq7mmmjeWEjVGDZTyBseeunPUYDz7LknLtSzfZ5j+2hYXjcnQvYjg3W3nrgvuvubT0KWiUmRtZJW1eQniWPny4DDu1IYmlRRKsdQQWQZgGIHEgcx10Ix40mbK7ZVvMf7Kam67JSNBtA5Io2zxTRnNkvoVItcLr0x3upsWjp6hZoq+OQAEFWyg2I65tD6YtqbWteKrULfTNbuMDpr+W/Q6eOAT7jU0TktTrNAxuCL5478tD308tR440uvDTRaV6z4sZRm2s9ljDz169/r9y0VckE0bRs8bK4IIzKePrjOJ/hm8WWSKdJSjAlbWNgQTbU3wzt74dsZC9AUljP4A4zJ4anUe+LBu98NY0SOWfP2oFyme6hhw4cfK+NVqc4tOPY3VOGlhzQt69sLP132J2MI3h32kp9tTTwm6q3ZsvJ1QBSp9QbHljZt4dsrS00s7nRFJHi34R6m2MH3O3SfaE5llOSnVs0srGwOtyoJ4sfbHHcDqrjC2+/9mOX1zvj8e5F1MnmMY9eoQ+K+9q1ksKxX7NIwwuLd5wCfoLD0xcfhtuj9lo3lmss9SpVQ3JSDlXrc/MfAYO/8BRVdVFVrFeOKMJGrDIhyk5XYkXKAWsANbXxZqKiAlzoftNRwEhFoohzEY/EfG+vNhwxbV0WanTQ09UXCC3bfV98Lz82+hHclCblLdg/djdaPZ1PHHlzP8ypzd+c0nRRyHLTnbFiqqeeCnkeFO2qpOFyAMx5knRVFvYDBDZ2yRGS7nPI3FjgTLJJRVBlmkMlPOQGdrfcNwUaaCFuF/wnj82nQ00xpjyx9W+7fmyLKTk8je6O+EEtqVkalqUHep5dGPVlPCUE65hxviVtbZgbaFJMgAkUSK55mMrwPgHykYk7x7p01cgWdLsuqSKcroeqMNVOIWxKOSjps1VM082ozva+UE5F042HHqT5Y3GJO2tJ2jrAv4tWtyUfN5aG3m46YLKoAsBYDgBiBsmiKgu4+8fU+A5L73PiTghgBYWFhYAEVdM0MhmjuVOrp06sPA8x6jmDMoljAZ4wBnOdsvM2GunEkAa89MS8B6mkeFu0hGZT80Y5eK9R1X1HMEAfUbcqKsOmzwEC3UzzKQAw4oifMxB4sbAfvYrW6GzRJtiR2jdHpIAkjSMHZppjctn/ABDIunCwbgMX6lrFlUtCVDt1HEjrbU9Oo9sBtxdjTQCqepAE89Q8jFTdSNAmU8SAoA1wBP3q21DSwdrUKzRXCsVFyMxAFhxNybaYjUtKuYimlaNhqYm5X4Eo3AeIt54Db6zGo2hRUYVnSMmrmVbcI9Iwdebm9vDCgrX2htGmnpVZael7VJZGGUuxGUwhT3u6Rc3HIYANS00ubM8EbsPxxko3rxv9cS//ABk2sYJf8p/viBv5NVxUzT0bkNF3njyq2dAbuBcXDAXI8sLaW8xNLA9GySS1OXsA4uGBF2ZspGVVW5JHC1uePMI9cm+oO2xu7TVeUT01RKqm4RmAS/UgNr63xOpdjFQqw0sMSr8ubvZfIWABxI3pqaqHZ8ssToJ4oy+kd1YqL2AZiR9cTd2qsy0kMpcuZY1ck2/EoOlgABrjVXp6q0lCKSXyPXKT6sGbb7OnhaevnYxLa4scoubDuqNdTzvg5RiNogYSMjLdWWxuCNCDwOA+/wAv/JklM4WWI5LA5vvk7uuhve2vXFV2XUT7He80ZTZsr91c+dqQtwzECwiYngCcvXG4xO67cpYqw9rVVyx1DfdyrUMMkh/wnButm4qbdV6XJT/D+pKsq7VqirAqVlWKQEHQg5lF8Wqrp4qqBkOWWNxbQ6HoQRwPMEcOOIVAzUkCipnM0gGrEAeAGn0udWP0wBzu7Qy0dKsVRP25j0VyuUlRwDXJuQOfQYdpKZppBNJcKNUTr0Y+A5D1PIDympHmbtJhlUfLGefi3QdF9TyAMYAWFhYWAFhYWFgBYWFhYAHVuxwzZ4z2cnUcG/UOfmLHxwwm1nj7tQuXlmGqn10H1sfA4MY8ZQRY6g8RgADsvdyFKqSqikcvKoVwzZtF1UDN3ktfgNMD12fJRbRkmRWalqwDKFFzFMunaEDXK66EjgRrg5LsFOMZaI/u/L/KdPpbHIjqU4FJB5lT9Dce4wASkYWJa1ra34W8cZ/8KKGHNWPGcyx1EkMIzXEcWbNlTopYk+Nh0xbztKT5XgfXoLj2LYah2pCpJWJlJ42iYH2XXABGvgDxOjaKylTfoQQf64ovw23qiTZcMbl2liDJkRHZjkYhbZQeItbFtk25GRbI7A8uzf8A7cejaMnBIH06iw9yBgCNtylnqKIKiqszlGsxIVCHV+9bU2y20xL2hSRyw9nVZWU/OouFb90i92Xw544MdS/EpGPMsfoLD3OOotgpxkJlP73y/wAo0+t8ARoavuiKjiARdAQAqL6gW9ACfAYl0WxwrZ5D2knU8F/SOXmbnxwQVQBYaAcse4AWFhYWAFhYWFgD/9k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pic>
        <p:nvPicPr>
          <p:cNvPr id="16397" name="Picture 8" descr="http://upload.wikimedia.org/wikipedia/en/thumb/4/4a/University_of_Maryland_seal.png/200px-University_of_Maryland_se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953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ubtitle 2"/>
          <p:cNvSpPr txBox="1">
            <a:spLocks/>
          </p:cNvSpPr>
          <p:nvPr/>
        </p:nvSpPr>
        <p:spPr bwMode="auto">
          <a:xfrm>
            <a:off x="4343400" y="3200400"/>
            <a:ext cx="4343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Michel </a:t>
            </a:r>
            <a:r>
              <a:rPr lang="en-US" sz="3600" b="1" dirty="0" err="1" smtClean="0">
                <a:solidFill>
                  <a:schemeClr val="tx1"/>
                </a:solidFill>
              </a:rPr>
              <a:t>Cukier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</a:rPr>
              <a:t>Reliability Engineering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Surveillance banner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177" y="2106854"/>
            <a:ext cx="7480300" cy="488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469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Surveillance processes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582" y="1877333"/>
            <a:ext cx="5494179" cy="42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259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Deterrence </a:t>
            </a:r>
            <a:r>
              <a:rPr lang="en-US" altLang="en-US" dirty="0"/>
              <a:t>s</a:t>
            </a:r>
            <a:r>
              <a:rPr lang="en-US" altLang="en-US" dirty="0" smtClean="0"/>
              <a:t>ummary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321464" y="181102"/>
          <a:ext cx="860972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eft Brace 5"/>
          <p:cNvSpPr/>
          <p:nvPr/>
        </p:nvSpPr>
        <p:spPr>
          <a:xfrm rot="16200000">
            <a:off x="7694613" y="1911350"/>
            <a:ext cx="236538" cy="2046287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3881438" y="1192212"/>
            <a:ext cx="273050" cy="350202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254" name="TextBox 7"/>
          <p:cNvSpPr txBox="1">
            <a:spLocks noChangeArrowheads="1"/>
          </p:cNvSpPr>
          <p:nvPr/>
        </p:nvSpPr>
        <p:spPr bwMode="auto">
          <a:xfrm>
            <a:off x="6556375" y="3160713"/>
            <a:ext cx="25066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3% of the honeypots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Deterrence has no effect</a:t>
            </a:r>
          </a:p>
        </p:txBody>
      </p:sp>
      <p:sp>
        <p:nvSpPr>
          <p:cNvPr id="53255" name="TextBox 8"/>
          <p:cNvSpPr txBox="1">
            <a:spLocks noChangeArrowheads="1"/>
          </p:cNvSpPr>
          <p:nvPr/>
        </p:nvSpPr>
        <p:spPr bwMode="auto">
          <a:xfrm>
            <a:off x="2317750" y="3205163"/>
            <a:ext cx="3397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64% of the honeypots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36800" y="4800600"/>
            <a:ext cx="3378200" cy="7477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dirty="0"/>
              <a:t>Impact whether commands are typed in first </a:t>
            </a:r>
            <a:r>
              <a:rPr lang="en-US" sz="2000" dirty="0" smtClean="0"/>
              <a:t>session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2336800" y="3890963"/>
            <a:ext cx="3392488" cy="6889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dirty="0"/>
              <a:t>Reduces significantly the duration of the sessions </a:t>
            </a:r>
          </a:p>
        </p:txBody>
      </p:sp>
      <p:sp>
        <p:nvSpPr>
          <p:cNvPr id="53258" name="TextBox 11"/>
          <p:cNvSpPr txBox="1">
            <a:spLocks noChangeArrowheads="1"/>
          </p:cNvSpPr>
          <p:nvPr/>
        </p:nvSpPr>
        <p:spPr bwMode="auto">
          <a:xfrm>
            <a:off x="703263" y="3917950"/>
            <a:ext cx="149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Warning</a:t>
            </a:r>
          </a:p>
        </p:txBody>
      </p:sp>
      <p:sp>
        <p:nvSpPr>
          <p:cNvPr id="53259" name="TextBox 12"/>
          <p:cNvSpPr txBox="1">
            <a:spLocks noChangeArrowheads="1"/>
          </p:cNvSpPr>
          <p:nvPr/>
        </p:nvSpPr>
        <p:spPr bwMode="auto">
          <a:xfrm>
            <a:off x="609600" y="4800600"/>
            <a:ext cx="160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Surveillance</a:t>
            </a:r>
          </a:p>
        </p:txBody>
      </p:sp>
    </p:spTree>
    <p:extLst>
      <p:ext uri="{BB962C8B-B14F-4D97-AF65-F5344CB8AC3E}">
        <p14:creationId xmlns:p14="http://schemas.microsoft.com/office/powerpoint/2010/main" val="100998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of legitimate users</a:t>
            </a:r>
          </a:p>
          <a:p>
            <a:r>
              <a:rPr lang="en-US" dirty="0" smtClean="0"/>
              <a:t>Effect of CAPTCHA</a:t>
            </a:r>
          </a:p>
          <a:p>
            <a:r>
              <a:rPr lang="en-US" dirty="0" smtClean="0"/>
              <a:t>Development of new experiments</a:t>
            </a:r>
          </a:p>
        </p:txBody>
      </p:sp>
    </p:spTree>
    <p:extLst>
      <p:ext uri="{BB962C8B-B14F-4D97-AF65-F5344CB8AC3E}">
        <p14:creationId xmlns:p14="http://schemas.microsoft.com/office/powerpoint/2010/main" val="23733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215357" y="2930525"/>
            <a:ext cx="8733994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Reasoning about protocols with</a:t>
            </a:r>
            <a:r>
              <a:rPr lang="en-US" sz="4000" b="1" i="1" dirty="0"/>
              <a:t/>
            </a:r>
            <a:br>
              <a:rPr lang="en-US" sz="4000" b="1" i="1" dirty="0"/>
            </a:br>
            <a:r>
              <a:rPr lang="en-US" sz="4000" b="1" dirty="0" smtClean="0"/>
              <a:t>human participants and physical objects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877284" y="4201180"/>
            <a:ext cx="5424883" cy="138499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Jonathan Katz</a:t>
            </a:r>
          </a:p>
          <a:p>
            <a:pPr algn="ctr"/>
            <a:r>
              <a:rPr lang="en-US" sz="2800" b="1" dirty="0" smtClean="0"/>
              <a:t>Hard problem(s): Human behavior, </a:t>
            </a:r>
            <a:br>
              <a:rPr lang="en-US" sz="2800" b="1" dirty="0" smtClean="0"/>
            </a:br>
            <a:r>
              <a:rPr lang="en-US" sz="2800" b="1" dirty="0" smtClean="0"/>
              <a:t>resilient architectures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5119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Traditional (cryptographic-) protocol analysis limited to analyzing </a:t>
            </a:r>
            <a:r>
              <a:rPr lang="en-US" i="1" kern="0" dirty="0">
                <a:solidFill>
                  <a:srgbClr val="000000"/>
                </a:solidFill>
                <a:ea typeface="ＭＳ Ｐゴシック"/>
              </a:rPr>
              <a:t>computers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 exchanging </a:t>
            </a:r>
            <a:r>
              <a:rPr lang="en-US" i="1" kern="0" dirty="0">
                <a:solidFill>
                  <a:srgbClr val="000000"/>
                </a:solidFill>
                <a:ea typeface="ＭＳ Ｐゴシック"/>
              </a:rPr>
              <a:t>electronic messages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This project: extend this to explicitly model </a:t>
            </a:r>
            <a:r>
              <a:rPr lang="en-US" i="1" kern="0" dirty="0">
                <a:solidFill>
                  <a:srgbClr val="000000"/>
                </a:solidFill>
                <a:ea typeface="ＭＳ Ｐゴシック"/>
              </a:rPr>
              <a:t>human users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(+ computers) exchanging </a:t>
            </a:r>
            <a:r>
              <a:rPr lang="en-US" i="1" kern="0" dirty="0">
                <a:solidFill>
                  <a:srgbClr val="000000"/>
                </a:solidFill>
                <a:ea typeface="ＭＳ Ｐゴシック"/>
              </a:rPr>
              <a:t>physical objects </a:t>
            </a:r>
            <a:r>
              <a:rPr lang="en-US" kern="0" dirty="0">
                <a:solidFill>
                  <a:srgbClr val="000000"/>
                </a:solidFill>
                <a:ea typeface="ＭＳ Ｐゴシック"/>
              </a:rPr>
              <a:t>(+ electronic messages)</a:t>
            </a:r>
          </a:p>
          <a:p>
            <a:pPr lvl="1" eaLnBrk="0" fontAlgn="base" hangingPunct="0">
              <a:spcAft>
                <a:spcPct val="0"/>
              </a:spcAft>
              <a:buFontTx/>
              <a:buChar char="–"/>
              <a:defRPr/>
            </a:pPr>
            <a:r>
              <a:rPr lang="en-US" kern="0" dirty="0">
                <a:solidFill>
                  <a:srgbClr val="990000"/>
                </a:solidFill>
                <a:ea typeface="ＭＳ Ｐゴシック"/>
              </a:rPr>
              <a:t>With the </a:t>
            </a:r>
            <a:r>
              <a:rPr lang="en-US" i="1" kern="0" dirty="0" err="1">
                <a:solidFill>
                  <a:srgbClr val="990000"/>
                </a:solidFill>
                <a:ea typeface="ＭＳ Ｐゴシック"/>
              </a:rPr>
              <a:t>Remotegrity</a:t>
            </a:r>
            <a:r>
              <a:rPr lang="en-US" i="1" kern="0" dirty="0">
                <a:solidFill>
                  <a:srgbClr val="990000"/>
                </a:solidFill>
                <a:ea typeface="ＭＳ Ｐゴシック"/>
              </a:rPr>
              <a:t> voting protocol </a:t>
            </a:r>
            <a:r>
              <a:rPr lang="en-US" kern="0" dirty="0">
                <a:solidFill>
                  <a:srgbClr val="990000"/>
                </a:solidFill>
                <a:ea typeface="ＭＳ Ｐゴシック"/>
              </a:rPr>
              <a:t>as our initial test </a:t>
            </a:r>
            <a:r>
              <a:rPr lang="en-US" kern="0" dirty="0" smtClean="0">
                <a:solidFill>
                  <a:srgbClr val="990000"/>
                </a:solidFill>
                <a:ea typeface="ＭＳ Ｐゴシック"/>
              </a:rPr>
              <a:t>case</a:t>
            </a:r>
            <a:endParaRPr lang="en-US" kern="0" dirty="0">
              <a:solidFill>
                <a:srgbClr val="990000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8245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dirty="0" smtClean="0"/>
              <a:t>Why voting?</a:t>
            </a:r>
            <a:br>
              <a:rPr lang="en-US" dirty="0" smtClean="0"/>
            </a:br>
            <a:r>
              <a:rPr lang="en-US" sz="3300" dirty="0" smtClean="0"/>
              <a:t>(</a:t>
            </a:r>
            <a:r>
              <a:rPr lang="en-US" sz="3300" dirty="0" smtClean="0">
                <a:solidFill>
                  <a:prstClr val="black"/>
                </a:solidFill>
                <a:ea typeface="+mn-ea"/>
                <a:cs typeface="+mn-cs"/>
              </a:rPr>
              <a:t>Really</a:t>
            </a:r>
            <a:r>
              <a:rPr lang="en-US" sz="3300" dirty="0">
                <a:solidFill>
                  <a:prstClr val="black"/>
                </a:solidFill>
                <a:ea typeface="+mn-ea"/>
                <a:cs typeface="+mn-cs"/>
              </a:rPr>
              <a:t>? This question, in this election season</a:t>
            </a:r>
            <a:r>
              <a:rPr lang="en-US" sz="3300" dirty="0" smtClean="0">
                <a:solidFill>
                  <a:prstClr val="black"/>
                </a:solidFill>
                <a:ea typeface="+mn-ea"/>
                <a:cs typeface="+mn-cs"/>
              </a:rPr>
              <a:t>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End-to-end-verifiable (E2E-V) cryptographic voting systems designed for use by human users interacting with untrusted computers</a:t>
            </a:r>
          </a:p>
          <a:p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altLang="en-US" sz="2800" dirty="0"/>
              <a:t>Examples: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400" dirty="0"/>
              <a:t>Takoma Park municipal elections (</a:t>
            </a:r>
            <a:r>
              <a:rPr lang="en-US" altLang="en-US" sz="2400" dirty="0" err="1"/>
              <a:t>Scantegrity</a:t>
            </a:r>
            <a:r>
              <a:rPr lang="en-US" altLang="en-US" sz="2400" dirty="0"/>
              <a:t> II, 2009; </a:t>
            </a:r>
            <a:r>
              <a:rPr lang="en-US" altLang="en-US" sz="2400" dirty="0" err="1"/>
              <a:t>Scantegrity</a:t>
            </a:r>
            <a:r>
              <a:rPr lang="en-US" altLang="en-US" sz="2400" dirty="0"/>
              <a:t> + </a:t>
            </a:r>
            <a:r>
              <a:rPr lang="en-US" altLang="en-US" sz="2400" dirty="0" err="1"/>
              <a:t>Remotegrity</a:t>
            </a:r>
            <a:r>
              <a:rPr lang="en-US" altLang="en-US" sz="2400" dirty="0"/>
              <a:t>, 2011)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400" dirty="0" smtClean="0"/>
              <a:t>Victoria</a:t>
            </a:r>
            <a:r>
              <a:rPr lang="en-US" altLang="en-US" sz="2400" dirty="0"/>
              <a:t>, Australia </a:t>
            </a:r>
            <a:r>
              <a:rPr lang="en-US" altLang="en-US" sz="2400" dirty="0" smtClean="0"/>
              <a:t>(</a:t>
            </a:r>
            <a:r>
              <a:rPr lang="en-US" altLang="en-US" sz="2400" dirty="0" err="1" smtClean="0"/>
              <a:t>vVote</a:t>
            </a:r>
            <a:r>
              <a:rPr lang="en-US" altLang="en-US" sz="2400" dirty="0" smtClean="0"/>
              <a:t>, 2014)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400" dirty="0">
                <a:solidFill>
                  <a:prstClr val="black"/>
                </a:solidFill>
              </a:rPr>
              <a:t>Travis County, TX (STAR-Vote, proposed</a:t>
            </a:r>
            <a:r>
              <a:rPr lang="en-US" altLang="en-US" sz="2400" dirty="0" smtClean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75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Remotegrity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Rigorous description and proofs of security properties</a:t>
            </a:r>
          </a:p>
          <a:p>
            <a:endParaRPr lang="en-US" dirty="0" smtClean="0"/>
          </a:p>
          <a:p>
            <a:r>
              <a:rPr lang="en-US" dirty="0" smtClean="0"/>
              <a:t>Apollo*: new remote voting protocol</a:t>
            </a:r>
          </a:p>
          <a:p>
            <a:pPr lvl="1"/>
            <a:r>
              <a:rPr lang="en-US" dirty="0" smtClean="0"/>
              <a:t>Modifies Helios, which is used by ACM and IACR for annual elections</a:t>
            </a:r>
          </a:p>
          <a:p>
            <a:pPr lvl="1"/>
            <a:r>
              <a:rPr lang="en-US" dirty="0" smtClean="0"/>
              <a:t>Considerable improvement over Helios’ integrity properties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sz="1600" dirty="0">
                <a:solidFill>
                  <a:prstClr val="black"/>
                </a:solidFill>
              </a:rPr>
              <a:t>*</a:t>
            </a:r>
            <a:r>
              <a:rPr lang="en-US" sz="1600" dirty="0" err="1">
                <a:solidFill>
                  <a:prstClr val="black"/>
                </a:solidFill>
              </a:rPr>
              <a:t>Dawid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Gawel</a:t>
            </a:r>
            <a:r>
              <a:rPr lang="en-US" sz="1600" dirty="0">
                <a:solidFill>
                  <a:prstClr val="black"/>
                </a:solidFill>
              </a:rPr>
              <a:t>, </a:t>
            </a:r>
            <a:r>
              <a:rPr lang="en-US" sz="1600" dirty="0" err="1">
                <a:solidFill>
                  <a:prstClr val="black"/>
                </a:solidFill>
              </a:rPr>
              <a:t>Maciej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Kosarzecki</a:t>
            </a:r>
            <a:r>
              <a:rPr lang="en-US" sz="1600" dirty="0">
                <a:solidFill>
                  <a:prstClr val="black"/>
                </a:solidFill>
              </a:rPr>
              <a:t>, </a:t>
            </a:r>
            <a:r>
              <a:rPr lang="en-US" sz="1600" dirty="0" err="1">
                <a:solidFill>
                  <a:prstClr val="black"/>
                </a:solidFill>
              </a:rPr>
              <a:t>Poorvi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Vora</a:t>
            </a:r>
            <a:r>
              <a:rPr lang="en-US" sz="1600" dirty="0">
                <a:solidFill>
                  <a:prstClr val="black"/>
                </a:solidFill>
              </a:rPr>
              <a:t>, Hua Wu and Filip </a:t>
            </a:r>
            <a:r>
              <a:rPr lang="en-US" sz="1600" dirty="0" err="1">
                <a:solidFill>
                  <a:prstClr val="black"/>
                </a:solidFill>
              </a:rPr>
              <a:t>Zagorski</a:t>
            </a:r>
            <a:r>
              <a:rPr lang="en-US" sz="1600" dirty="0">
                <a:solidFill>
                  <a:prstClr val="black"/>
                </a:solidFill>
              </a:rPr>
              <a:t>. </a:t>
            </a:r>
            <a:r>
              <a:rPr lang="en-US" sz="1600" dirty="0">
                <a:solidFill>
                  <a:prstClr val="black"/>
                </a:solidFill>
                <a:hlinkClick r:id="rId2"/>
              </a:rPr>
              <a:t>Apollo--End-to-end Verifiable Internet Voting with Recovery from Vote Manipulation</a:t>
            </a:r>
            <a:r>
              <a:rPr lang="en-US" sz="1600" dirty="0">
                <a:solidFill>
                  <a:prstClr val="black"/>
                </a:solidFill>
              </a:rPr>
              <a:t>. </a:t>
            </a:r>
            <a:r>
              <a:rPr lang="en-US" sz="1600" i="1" dirty="0" smtClean="0">
                <a:solidFill>
                  <a:prstClr val="black"/>
                </a:solidFill>
              </a:rPr>
              <a:t>E-Vote-ID 2016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2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Apollo and </a:t>
            </a:r>
            <a:r>
              <a:rPr lang="en-US" sz="3200" dirty="0" err="1" smtClean="0"/>
              <a:t>Remotegrity</a:t>
            </a:r>
            <a:r>
              <a:rPr lang="en-US" sz="3200" dirty="0" smtClean="0"/>
              <a:t> Use Physical Credentials</a:t>
            </a:r>
            <a:br>
              <a:rPr lang="en-US" sz="3200" dirty="0" smtClean="0"/>
            </a:br>
            <a:r>
              <a:rPr lang="en-US" sz="2400" dirty="0" smtClean="0"/>
              <a:t>Card with scratch-off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534054" y="1621103"/>
            <a:ext cx="2963863" cy="39100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8217" y="1952890"/>
            <a:ext cx="2397125" cy="5667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rgbClr val="000000"/>
                </a:solidFill>
              </a:rPr>
              <a:t>Serial #: 12448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02342" y="3032390"/>
            <a:ext cx="1062037" cy="4889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169179" y="3032390"/>
            <a:ext cx="1062038" cy="4889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7579" y="3705490"/>
            <a:ext cx="1062038" cy="4889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164417" y="3705490"/>
            <a:ext cx="1060450" cy="4889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34117" y="4627828"/>
            <a:ext cx="687387" cy="6873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rgbClr val="000000"/>
                </a:solidFill>
              </a:rPr>
              <a:t>PL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353329" y="4627828"/>
            <a:ext cx="687388" cy="6873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4361" name="TextBox 32"/>
          <p:cNvSpPr txBox="1">
            <a:spLocks noChangeArrowheads="1"/>
          </p:cNvSpPr>
          <p:nvPr/>
        </p:nvSpPr>
        <p:spPr bwMode="auto">
          <a:xfrm>
            <a:off x="829329" y="5988315"/>
            <a:ext cx="1120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  <a:cs typeface="+mn-cs"/>
              </a:rPr>
              <a:t>AckCode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389717" y="5393003"/>
            <a:ext cx="0" cy="595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63" name="TextBox 35"/>
          <p:cNvSpPr txBox="1">
            <a:spLocks noChangeArrowheads="1"/>
          </p:cNvSpPr>
          <p:nvPr/>
        </p:nvSpPr>
        <p:spPr bwMode="auto">
          <a:xfrm>
            <a:off x="2091392" y="5999428"/>
            <a:ext cx="1398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  <a:cs typeface="+mn-cs"/>
              </a:rPr>
              <a:t>LockCode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  <a:cs typeface="+mn-cs"/>
              </a:rPr>
              <a:t>(scratch off)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2708929" y="5393003"/>
            <a:ext cx="0" cy="595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65" name="TextBox 41"/>
          <p:cNvSpPr txBox="1">
            <a:spLocks noChangeArrowheads="1"/>
          </p:cNvSpPr>
          <p:nvPr/>
        </p:nvSpPr>
        <p:spPr bwMode="auto">
          <a:xfrm>
            <a:off x="3529667" y="2303728"/>
            <a:ext cx="14001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  <a:cs typeface="+mn-cs"/>
              </a:rPr>
              <a:t>AuthCodes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  <a:cs typeface="+mn-cs"/>
              </a:rPr>
              <a:t>(scratch off)</a:t>
            </a:r>
          </a:p>
        </p:txBody>
      </p:sp>
      <p:cxnSp>
        <p:nvCxnSpPr>
          <p:cNvPr id="44" name="Straight Arrow Connector 43"/>
          <p:cNvCxnSpPr>
            <a:stCxn id="14365" idx="1"/>
          </p:cNvCxnSpPr>
          <p:nvPr/>
        </p:nvCxnSpPr>
        <p:spPr>
          <a:xfrm flipH="1">
            <a:off x="1859617" y="2627578"/>
            <a:ext cx="1670050" cy="323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231217" y="2789503"/>
            <a:ext cx="298450" cy="2428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1950104" y="2951428"/>
            <a:ext cx="1758950" cy="754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3231217" y="2951428"/>
            <a:ext cx="650875" cy="774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178613" y="1640068"/>
            <a:ext cx="3718858" cy="429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kern="0" dirty="0">
                <a:solidFill>
                  <a:srgbClr val="000000"/>
                </a:solidFill>
                <a:latin typeface="Calibri"/>
                <a:cs typeface="+mn-cs"/>
              </a:rPr>
              <a:t>Physical assumptions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990000"/>
                </a:solidFill>
                <a:latin typeface="Calibri"/>
                <a:cs typeface="+mn-cs"/>
              </a:rPr>
              <a:t>Value cannot be read until relevant portion of card is scratched off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990000"/>
                </a:solidFill>
                <a:latin typeface="Calibri"/>
                <a:cs typeface="+mn-cs"/>
              </a:rPr>
              <a:t>Once an area is scratched off, it cannot be </a:t>
            </a:r>
            <a:r>
              <a:rPr lang="en-US" sz="2800" kern="0" dirty="0" smtClean="0">
                <a:solidFill>
                  <a:srgbClr val="990000"/>
                </a:solidFill>
                <a:latin typeface="Calibri"/>
                <a:cs typeface="+mn-cs"/>
              </a:rPr>
              <a:t>undone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 smtClean="0">
                <a:solidFill>
                  <a:srgbClr val="990000"/>
                </a:solidFill>
                <a:latin typeface="Calibri"/>
                <a:cs typeface="+mn-cs"/>
              </a:rPr>
              <a:t>Unforgeable</a:t>
            </a:r>
          </a:p>
        </p:txBody>
      </p:sp>
    </p:spTree>
    <p:extLst>
      <p:ext uri="{BB962C8B-B14F-4D97-AF65-F5344CB8AC3E}">
        <p14:creationId xmlns:p14="http://schemas.microsoft.com/office/powerpoint/2010/main" val="118734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rPr>
              <a:t>Apollo Properties</a:t>
            </a:r>
            <a:endParaRPr lang="zh-CN" alt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  <a:cs typeface="+mn-cs"/>
            </a:endParaRPr>
          </a:p>
        </p:txBody>
      </p:sp>
      <p:sp>
        <p:nvSpPr>
          <p:cNvPr id="65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560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zh-CN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If the registrar is honest (Helios assumption)</a:t>
            </a:r>
          </a:p>
          <a:p>
            <a:pPr marL="914760" lvl="1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Symbol" charset="2"/>
              <a:buChar char="-"/>
            </a:pPr>
            <a:r>
              <a:rPr lang="en-US" altLang="zh-CN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Apollo-Lite: incorrect vote recording is prevented (scratch-off not needed)</a:t>
            </a:r>
          </a:p>
          <a:p>
            <a:pPr marL="914760" lvl="1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Symbol" charset="2"/>
              <a:buChar char="-"/>
            </a:pPr>
            <a:endParaRPr lang="en-US" altLang="zh-CN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  <a:cs typeface="Calibri"/>
            </a:endParaRPr>
          </a:p>
          <a:p>
            <a:pPr marL="457560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•"/>
            </a:pPr>
            <a:r>
              <a:rPr lang="en-US" altLang="zh-CN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If the registrar is dishonest	</a:t>
            </a:r>
          </a:p>
          <a:p>
            <a:pPr marL="914760" lvl="1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Symbol" charset="2"/>
              <a:buChar char="-"/>
            </a:pPr>
            <a:r>
              <a:rPr kumimoji="1" lang="en-US" altLang="zh-CN" sz="2800" dirty="0" smtClean="0">
                <a:solidFill>
                  <a:srgbClr val="000000"/>
                </a:solidFill>
                <a:latin typeface="Calibri"/>
                <a:cs typeface="+mn-cs"/>
              </a:rPr>
              <a:t>if </a:t>
            </a:r>
            <a:r>
              <a:rPr kumimoji="1" lang="en-US" altLang="zh-CN" sz="2800" dirty="0">
                <a:solidFill>
                  <a:srgbClr val="000000"/>
                </a:solidFill>
                <a:latin typeface="Calibri"/>
                <a:cs typeface="+mn-cs"/>
              </a:rPr>
              <a:t>an unauthorized vote is counted, the voter can prove </a:t>
            </a:r>
            <a:r>
              <a:rPr kumimoji="1" lang="en-US" altLang="zh-CN" sz="2800" dirty="0" smtClean="0">
                <a:solidFill>
                  <a:srgbClr val="000000"/>
                </a:solidFill>
                <a:latin typeface="Calibri"/>
                <a:cs typeface="+mn-cs"/>
              </a:rPr>
              <a:t>it</a:t>
            </a:r>
          </a:p>
          <a:p>
            <a:pPr marL="914760" lvl="1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Symbol" charset="2"/>
              <a:buChar char="-"/>
            </a:pPr>
            <a:endParaRPr kumimoji="1" lang="en-US" altLang="zh-CN" sz="2800" dirty="0">
              <a:solidFill>
                <a:srgbClr val="000000"/>
              </a:solidFill>
              <a:latin typeface="Calibri"/>
              <a:cs typeface="+mn-cs"/>
            </a:endParaRPr>
          </a:p>
          <a:p>
            <a:pPr marL="457560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zh-CN" sz="2800" dirty="0" smtClean="0">
                <a:solidFill>
                  <a:srgbClr val="000000"/>
                </a:solidFill>
                <a:latin typeface="Calibri"/>
                <a:cs typeface="+mn-cs"/>
              </a:rPr>
              <a:t>No privacy loss compared to Helios</a:t>
            </a:r>
          </a:p>
          <a:p>
            <a:pPr marL="914760" lvl="1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Symbol" panose="05050102010706020507" pitchFamily="18" charset="2"/>
              <a:buChar char=""/>
            </a:pPr>
            <a:r>
              <a:rPr kumimoji="1" lang="en-US" altLang="zh-CN" sz="2800" dirty="0" smtClean="0">
                <a:solidFill>
                  <a:srgbClr val="000000"/>
                </a:solidFill>
                <a:latin typeface="Calibri"/>
                <a:cs typeface="+mn-cs"/>
              </a:rPr>
              <a:t>Voting machine knows your vote</a:t>
            </a:r>
          </a:p>
          <a:p>
            <a:pPr marL="914760" lvl="1" indent="-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Symbol" panose="05050102010706020507" pitchFamily="18" charset="2"/>
              <a:buChar char=""/>
            </a:pPr>
            <a:r>
              <a:rPr kumimoji="1" lang="en-US" altLang="zh-CN" sz="2800" dirty="0" smtClean="0">
                <a:solidFill>
                  <a:srgbClr val="000000"/>
                </a:solidFill>
                <a:latin typeface="Calibri"/>
                <a:cs typeface="+mn-cs"/>
              </a:rPr>
              <a:t>EA knows your vote; EA can be split</a:t>
            </a:r>
            <a:endParaRPr kumimoji="1" lang="en-US" altLang="zh-CN" sz="2800" dirty="0">
              <a:solidFill>
                <a:srgbClr val="00000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6532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Lablet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faculty researchers</a:t>
            </a:r>
          </a:p>
          <a:p>
            <a:pPr lvl="1"/>
            <a:r>
              <a:rPr lang="en-US" dirty="0" smtClean="0"/>
              <a:t>15 from UMD, 5 external collaborators</a:t>
            </a:r>
          </a:p>
          <a:p>
            <a:pPr lvl="1"/>
            <a:endParaRPr lang="en-US" dirty="0"/>
          </a:p>
          <a:p>
            <a:r>
              <a:rPr lang="en-US" dirty="0" smtClean="0"/>
              <a:t>UMD faculty drawn from five different departments on campus</a:t>
            </a:r>
          </a:p>
          <a:p>
            <a:pPr lvl="1"/>
            <a:r>
              <a:rPr lang="en-US" dirty="0" smtClean="0"/>
              <a:t>CS, ECE, </a:t>
            </a:r>
            <a:r>
              <a:rPr lang="en-US" dirty="0"/>
              <a:t>I</a:t>
            </a:r>
            <a:r>
              <a:rPr lang="en-US" dirty="0" smtClean="0"/>
              <a:t>nformation Studies, Criminology, Reliability Engineering</a:t>
            </a:r>
          </a:p>
          <a:p>
            <a:pPr lvl="1"/>
            <a:r>
              <a:rPr lang="en-US" dirty="0" smtClean="0"/>
              <a:t>Collaboration fostered by the Maryland Cybersecurity Center (MC2)</a:t>
            </a:r>
          </a:p>
        </p:txBody>
      </p:sp>
    </p:spTree>
    <p:extLst>
      <p:ext uri="{BB962C8B-B14F-4D97-AF65-F5344CB8AC3E}">
        <p14:creationId xmlns:p14="http://schemas.microsoft.com/office/powerpoint/2010/main" val="47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574106" y="2930525"/>
            <a:ext cx="8016490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Understanding developers’</a:t>
            </a:r>
            <a:br>
              <a:rPr lang="en-US" sz="4000" b="1" dirty="0" smtClean="0"/>
            </a:br>
            <a:r>
              <a:rPr lang="en-US" sz="4000" b="1" dirty="0" smtClean="0"/>
              <a:t>reasoning about privacy and security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877290" y="4201180"/>
            <a:ext cx="5424882" cy="138499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</a:t>
            </a:r>
            <a:r>
              <a:rPr lang="en-US" sz="2800" b="1" dirty="0" err="1" smtClean="0"/>
              <a:t>Mohit</a:t>
            </a:r>
            <a:r>
              <a:rPr lang="en-US" sz="2800" b="1" dirty="0" smtClean="0"/>
              <a:t> Tiwari</a:t>
            </a:r>
          </a:p>
          <a:p>
            <a:pPr algn="ctr"/>
            <a:r>
              <a:rPr lang="en-US" sz="2800" b="1" dirty="0" smtClean="0"/>
              <a:t>Hard problem(s): Human behavior, </a:t>
            </a:r>
            <a:br>
              <a:rPr lang="en-US" sz="2800" b="1" dirty="0" smtClean="0"/>
            </a:br>
            <a:r>
              <a:rPr lang="en-US" sz="2800" b="1" dirty="0" smtClean="0"/>
              <a:t>policy-governed collaboration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140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app developers often request more permissions than necessary</a:t>
            </a:r>
          </a:p>
          <a:p>
            <a:pPr lvl="1"/>
            <a:r>
              <a:rPr lang="en-US" dirty="0" smtClean="0"/>
              <a:t>Why?</a:t>
            </a:r>
          </a:p>
          <a:p>
            <a:endParaRPr lang="en-US" dirty="0"/>
          </a:p>
          <a:p>
            <a:r>
              <a:rPr lang="en-US" dirty="0" smtClean="0"/>
              <a:t>Users are unclear what permissions need to be granted to enable some functionality</a:t>
            </a:r>
          </a:p>
          <a:p>
            <a:pPr lvl="1"/>
            <a:r>
              <a:rPr lang="en-US" dirty="0" smtClean="0"/>
              <a:t>Cannot often get the full functionality they desire</a:t>
            </a:r>
          </a:p>
          <a:p>
            <a:pPr lvl="1"/>
            <a:endParaRPr lang="en-US" dirty="0"/>
          </a:p>
          <a:p>
            <a:r>
              <a:rPr lang="en-US" dirty="0" smtClean="0"/>
              <a:t>Both can lead to security/privacy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5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and evaluate a new system (“Bubbles”) that can</a:t>
            </a:r>
          </a:p>
          <a:p>
            <a:pPr lvl="1"/>
            <a:r>
              <a:rPr lang="en-US" dirty="0" smtClean="0"/>
              <a:t>Simplify user-directed information-flow control, especially to other users</a:t>
            </a:r>
          </a:p>
          <a:p>
            <a:pPr lvl="1"/>
            <a:r>
              <a:rPr lang="en-US" dirty="0" smtClean="0"/>
              <a:t>Simplify developers’ design/implementation</a:t>
            </a:r>
          </a:p>
          <a:p>
            <a:pPr lvl="1"/>
            <a:r>
              <a:rPr lang="en-US" dirty="0" smtClean="0"/>
              <a:t>Simplify system-level information-flow tracking and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2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bubbles </a:t>
            </a:r>
            <a:br>
              <a:rPr lang="en-US" dirty="0" smtClean="0"/>
            </a:br>
            <a:r>
              <a:rPr lang="en-US" dirty="0" smtClean="0">
                <a:sym typeface="Symbol"/>
              </a:rPr>
              <a:t> provide UI for navigating bubbles</a:t>
            </a:r>
          </a:p>
          <a:p>
            <a:r>
              <a:rPr lang="en-US" dirty="0" smtClean="0">
                <a:sym typeface="Symbol"/>
              </a:rPr>
              <a:t>Apps no longer own data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 Provide an API for developers</a:t>
            </a:r>
          </a:p>
          <a:p>
            <a:r>
              <a:rPr lang="en-US" dirty="0" smtClean="0">
                <a:sym typeface="Symbol"/>
              </a:rPr>
              <a:t>System implementation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 Virtualize dangerous permissions, provide cross-bubble </a:t>
            </a:r>
            <a:r>
              <a:rPr lang="en-US" dirty="0" err="1" smtClean="0">
                <a:sym typeface="Symbol"/>
              </a:rPr>
              <a:t>declassifiers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24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1718592" y="2930525"/>
            <a:ext cx="5727530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Understanding how </a:t>
            </a:r>
            <a:r>
              <a:rPr lang="en-US" sz="4000" b="1" dirty="0"/>
              <a:t>u</a:t>
            </a:r>
            <a:r>
              <a:rPr lang="en-US" sz="4000" b="1" dirty="0" smtClean="0"/>
              <a:t>sers </a:t>
            </a:r>
          </a:p>
          <a:p>
            <a:pPr algn="ctr"/>
            <a:r>
              <a:rPr lang="en-US" sz="4000" b="1" dirty="0"/>
              <a:t>p</a:t>
            </a:r>
            <a:r>
              <a:rPr lang="en-US" sz="4000" b="1" dirty="0" smtClean="0"/>
              <a:t>rocess </a:t>
            </a:r>
            <a:r>
              <a:rPr lang="en-US" sz="4000" b="1" dirty="0"/>
              <a:t>s</a:t>
            </a:r>
            <a:r>
              <a:rPr lang="en-US" sz="4000" b="1" dirty="0" smtClean="0"/>
              <a:t>ecurity advice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38999" y="4201180"/>
            <a:ext cx="5301451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Michelle Mazurek</a:t>
            </a:r>
          </a:p>
          <a:p>
            <a:pPr algn="ctr"/>
            <a:r>
              <a:rPr lang="en-US" sz="2800" b="1" dirty="0" smtClean="0"/>
              <a:t>Hard problem(s): 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2899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advice is overwhelming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US CERT: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30k+ words, 60+ topics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McAfee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40K+ words, 49 topics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And many more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8" t="17334" r="37903" b="12913"/>
          <a:stretch/>
        </p:blipFill>
        <p:spPr>
          <a:xfrm>
            <a:off x="5321973" y="1417638"/>
            <a:ext cx="3364827" cy="521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…so how do people process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they get security advice?</a:t>
            </a:r>
          </a:p>
          <a:p>
            <a:r>
              <a:rPr lang="en-US" dirty="0" smtClean="0"/>
              <a:t>How do they decide which to take/ignore?</a:t>
            </a:r>
          </a:p>
          <a:p>
            <a:r>
              <a:rPr lang="en-US" dirty="0" smtClean="0"/>
              <a:t>How is it different from physical security?</a:t>
            </a:r>
          </a:p>
          <a:p>
            <a:r>
              <a:rPr lang="en-US" dirty="0" smtClean="0"/>
              <a:t>Does security sensitivity of the person matter?</a:t>
            </a:r>
          </a:p>
          <a:p>
            <a:r>
              <a:rPr lang="en-US" dirty="0" smtClean="0"/>
              <a:t>Do demographics and personality play a role?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635" y="5393887"/>
            <a:ext cx="79567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+mn-lt"/>
                <a:cs typeface="Avenir Next Condensed Medium"/>
              </a:rPr>
              <a:t>If we understand how people process security advice, </a:t>
            </a:r>
          </a:p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+mn-lt"/>
                <a:cs typeface="Avenir Next Condensed Medium"/>
              </a:rPr>
              <a:t>can we improve delivery/prioritization of that advice?</a:t>
            </a:r>
            <a:endParaRPr lang="en-US" sz="2800" i="1" dirty="0">
              <a:solidFill>
                <a:srgbClr val="FF0000"/>
              </a:solidFill>
              <a:latin typeface="+mn-lt"/>
              <a:cs typeface="Avenir Next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395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Research methods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5153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Semi-structured, 60-min interview: 25 participants</a:t>
            </a:r>
          </a:p>
          <a:p>
            <a:r>
              <a:rPr lang="en-US" dirty="0" smtClean="0"/>
              <a:t>Nationally representative survey: </a:t>
            </a:r>
          </a:p>
          <a:p>
            <a:pPr lvl="1"/>
            <a:r>
              <a:rPr lang="en-US" dirty="0" smtClean="0"/>
              <a:t>Rigorously pre-tested</a:t>
            </a:r>
          </a:p>
          <a:p>
            <a:pPr lvl="1"/>
            <a:r>
              <a:rPr lang="en-US" dirty="0" smtClean="0"/>
              <a:t>526 participants</a:t>
            </a:r>
          </a:p>
          <a:p>
            <a:endParaRPr lang="en-US" dirty="0"/>
          </a:p>
          <a:p>
            <a:r>
              <a:rPr lang="en-US" dirty="0" smtClean="0"/>
              <a:t>Where do you get security advice?</a:t>
            </a:r>
          </a:p>
          <a:p>
            <a:r>
              <a:rPr lang="en-US" dirty="0" smtClean="0"/>
              <a:t>Why do you accept/reject it?</a:t>
            </a:r>
          </a:p>
          <a:p>
            <a:r>
              <a:rPr lang="en-US" dirty="0" smtClean="0"/>
              <a:t>How do digital and physical security compare?</a:t>
            </a:r>
          </a:p>
          <a:p>
            <a:r>
              <a:rPr lang="en-US" dirty="0" smtClean="0"/>
              <a:t>Are people who have security-sensitive jobs different?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3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pc="200" dirty="0">
                <a:latin typeface="+mn-lt"/>
                <a:cs typeface="Helvetica Neue Thin"/>
              </a:rPr>
              <a:t>Selected </a:t>
            </a:r>
            <a:r>
              <a:rPr lang="en-US" spc="200" dirty="0" smtClean="0">
                <a:latin typeface="+mn-lt"/>
                <a:cs typeface="Helvetica Neue Thin"/>
              </a:rPr>
              <a:t>results</a:t>
            </a:r>
            <a:r>
              <a:rPr lang="en-US" spc="200" dirty="0">
                <a:latin typeface="+mn-lt"/>
                <a:cs typeface="Helvetica Neue Thin"/>
              </a:rPr>
              <a:t>: </a:t>
            </a:r>
            <a:r>
              <a:rPr lang="en-US" spc="200" dirty="0" smtClean="0">
                <a:latin typeface="+mn-lt"/>
                <a:cs typeface="Helvetica Neue Thin"/>
              </a:rPr>
              <a:t>interviews</a:t>
            </a:r>
            <a:endParaRPr lang="en-US" spc="200" dirty="0">
              <a:latin typeface="+mn-lt"/>
              <a:cs typeface="Helvetica Neue Th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362" y="3289843"/>
            <a:ext cx="258483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Digital security advice evaluated on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trust of advice source;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spc="30" dirty="0" smtClean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Physical security evaluated on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advice content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spc="30" dirty="0">
              <a:latin typeface="Helvetica Neue Thin"/>
              <a:cs typeface="Helvetica Neue Th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11162" y="3260771"/>
            <a:ext cx="2584838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Security sensitive participants differ in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800" spc="30" dirty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behavior (more 2FA),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800" spc="30" dirty="0" smtClean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advice sources (work),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800" spc="30" dirty="0" smtClean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&amp; beliefs (dig. sec. advice more valued)</a:t>
            </a:r>
            <a:endParaRPr lang="en-US" sz="1800" spc="30" dirty="0">
              <a:latin typeface="Helvetica Neue Thin"/>
              <a:cs typeface="Helvetica Neue Th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3200400"/>
            <a:ext cx="2584838" cy="22154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latin typeface="Helvetica Neue Thin"/>
                <a:cs typeface="Helvetica Neue Thin"/>
              </a:rPr>
              <a:t>Participants changed security behavior based on fictional negative security experiences shown on TV.</a:t>
            </a:r>
            <a:endParaRPr lang="en-US" sz="1800" dirty="0">
              <a:latin typeface="Helvetica Neue Thin"/>
              <a:cs typeface="Helvetica Neue Th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739205"/>
            <a:ext cx="258483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spc="30" dirty="0" smtClean="0">
                <a:latin typeface="Helvetica Neue Thin"/>
                <a:cs typeface="Helvetica Neue Thin"/>
              </a:rPr>
              <a:t>Advice Evaluation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2800" spc="30" dirty="0">
              <a:latin typeface="Helvetica Neue Thin"/>
              <a:cs typeface="Helvetica Neue Th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1725" y="1710133"/>
            <a:ext cx="258483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spc="30" dirty="0" smtClean="0">
                <a:latin typeface="Helvetica Neue Thin"/>
                <a:cs typeface="Helvetica Neue Thin"/>
              </a:rPr>
              <a:t>Security Sensitivity</a:t>
            </a:r>
            <a:endParaRPr lang="en-US" sz="2800" spc="30" dirty="0">
              <a:latin typeface="Helvetica Neue Thin"/>
              <a:cs typeface="Helvetica Neue Th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6762" y="1725962"/>
            <a:ext cx="258483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spc="30" dirty="0" smtClean="0">
                <a:latin typeface="Helvetica Neue Thin"/>
                <a:cs typeface="Helvetica Neue Thin"/>
              </a:rPr>
              <a:t>Negative</a:t>
            </a:r>
            <a:br>
              <a:rPr lang="en-US" sz="2800" spc="30" dirty="0" smtClean="0">
                <a:latin typeface="Helvetica Neue Thin"/>
                <a:cs typeface="Helvetica Neue Thin"/>
              </a:rPr>
            </a:br>
            <a:r>
              <a:rPr lang="en-US" sz="2800" spc="30" dirty="0" smtClean="0">
                <a:latin typeface="Helvetica Neue Thin"/>
                <a:cs typeface="Helvetica Neue Thin"/>
              </a:rPr>
              <a:t>Security </a:t>
            </a:r>
            <a:br>
              <a:rPr lang="en-US" sz="2800" spc="30" dirty="0" smtClean="0">
                <a:latin typeface="Helvetica Neue Thin"/>
                <a:cs typeface="Helvetica Neue Thin"/>
              </a:rPr>
            </a:br>
            <a:r>
              <a:rPr lang="en-US" sz="2800" spc="30" dirty="0" smtClean="0">
                <a:latin typeface="Helvetica Neue Thin"/>
                <a:cs typeface="Helvetica Neue Thin"/>
              </a:rPr>
              <a:t>Experience</a:t>
            </a:r>
            <a:endParaRPr lang="en-US" sz="2800" spc="30" dirty="0">
              <a:latin typeface="Helvetica Neue Thin"/>
              <a:cs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10008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Why do people accept advice?</a:t>
            </a:r>
            <a:endParaRPr lang="en-US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6" r="19639"/>
          <a:stretch/>
        </p:blipFill>
        <p:spPr>
          <a:xfrm>
            <a:off x="-2292700" y="1435108"/>
            <a:ext cx="9797584" cy="5422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6438" y="1402118"/>
            <a:ext cx="134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Trust source</a:t>
            </a:r>
            <a:endParaRPr lang="en-US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6439" y="1794379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Evaluate content</a:t>
            </a:r>
            <a:endParaRPr lang="en-US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1955" y="1690694"/>
            <a:ext cx="8999329" cy="1794755"/>
            <a:chOff x="131952" y="1268018"/>
            <a:chExt cx="8999329" cy="1346066"/>
          </a:xfrm>
        </p:grpSpPr>
        <p:sp>
          <p:nvSpPr>
            <p:cNvPr id="9" name="Rectangle 8"/>
            <p:cNvSpPr/>
            <p:nvPr/>
          </p:nvSpPr>
          <p:spPr>
            <a:xfrm>
              <a:off x="131952" y="1268018"/>
              <a:ext cx="6944129" cy="1346066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76081" y="1345783"/>
              <a:ext cx="2055200" cy="295241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31954" y="1398490"/>
            <a:ext cx="8708964" cy="4834710"/>
            <a:chOff x="1559370" y="968590"/>
            <a:chExt cx="8708964" cy="3626033"/>
          </a:xfrm>
        </p:grpSpPr>
        <p:sp>
          <p:nvSpPr>
            <p:cNvPr id="12" name="Rectangle 11"/>
            <p:cNvSpPr/>
            <p:nvPr/>
          </p:nvSpPr>
          <p:spPr>
            <a:xfrm>
              <a:off x="1559370" y="3195507"/>
              <a:ext cx="6944129" cy="1399116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503499" y="968590"/>
              <a:ext cx="1764835" cy="296917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33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Lablet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Adam Aviv (USNA)</a:t>
            </a:r>
          </a:p>
          <a:p>
            <a:r>
              <a:rPr lang="en-US" sz="2400" dirty="0" smtClean="0"/>
              <a:t>John </a:t>
            </a:r>
            <a:r>
              <a:rPr lang="en-US" sz="2400" dirty="0" err="1" smtClean="0"/>
              <a:t>Baras</a:t>
            </a:r>
            <a:endParaRPr lang="en-US" sz="2400" dirty="0" smtClean="0"/>
          </a:p>
          <a:p>
            <a:r>
              <a:rPr lang="en-US" sz="2400" dirty="0" err="1" smtClean="0"/>
              <a:t>Marshini</a:t>
            </a:r>
            <a:r>
              <a:rPr lang="en-US" sz="2400" dirty="0" smtClean="0"/>
              <a:t> </a:t>
            </a:r>
            <a:r>
              <a:rPr lang="en-US" sz="2400" dirty="0" err="1" smtClean="0"/>
              <a:t>Chetty</a:t>
            </a:r>
            <a:endParaRPr lang="en-US" sz="2400" dirty="0" smtClean="0"/>
          </a:p>
          <a:p>
            <a:r>
              <a:rPr lang="en-US" sz="2400" b="1" dirty="0" smtClean="0"/>
              <a:t>Michel Cukier (Co-PI)</a:t>
            </a:r>
          </a:p>
          <a:p>
            <a:r>
              <a:rPr lang="en-US" sz="2400" dirty="0" smtClean="0"/>
              <a:t>Tudor </a:t>
            </a:r>
            <a:r>
              <a:rPr lang="en-US" sz="2400" dirty="0" err="1" smtClean="0"/>
              <a:t>Dumitras</a:t>
            </a:r>
            <a:endParaRPr lang="en-US" sz="2400" dirty="0" smtClean="0"/>
          </a:p>
          <a:p>
            <a:r>
              <a:rPr lang="en-US" sz="2400" dirty="0" smtClean="0"/>
              <a:t>Jeff Foster</a:t>
            </a:r>
          </a:p>
          <a:p>
            <a:r>
              <a:rPr lang="en-US" sz="2400" dirty="0" smtClean="0"/>
              <a:t>Jen </a:t>
            </a:r>
            <a:r>
              <a:rPr lang="en-US" sz="2400" dirty="0" err="1" smtClean="0"/>
              <a:t>Golbeck</a:t>
            </a:r>
            <a:endParaRPr lang="en-US" sz="2400" dirty="0" smtClean="0"/>
          </a:p>
          <a:p>
            <a:r>
              <a:rPr lang="en-US" sz="2400" dirty="0" smtClean="0"/>
              <a:t>Michael Hicks</a:t>
            </a:r>
          </a:p>
          <a:p>
            <a:r>
              <a:rPr lang="en-US" sz="2400" dirty="0" smtClean="0"/>
              <a:t>David Van Horn</a:t>
            </a:r>
          </a:p>
          <a:p>
            <a:r>
              <a:rPr lang="en-US" sz="2400" dirty="0" smtClean="0"/>
              <a:t>Joseph </a:t>
            </a:r>
            <a:r>
              <a:rPr lang="en-US" sz="2400" dirty="0" err="1" smtClean="0"/>
              <a:t>JaJa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b="1" dirty="0" smtClean="0"/>
              <a:t>Jonathan Katz (PI)</a:t>
            </a:r>
          </a:p>
          <a:p>
            <a:r>
              <a:rPr lang="en-US" sz="2400" dirty="0" smtClean="0"/>
              <a:t>Dave Levin</a:t>
            </a:r>
            <a:endParaRPr lang="en-US" sz="2400" dirty="0"/>
          </a:p>
          <a:p>
            <a:r>
              <a:rPr lang="en-US" sz="2400" dirty="0" smtClean="0"/>
              <a:t>David </a:t>
            </a:r>
            <a:r>
              <a:rPr lang="en-US" sz="2400" dirty="0" err="1" smtClean="0"/>
              <a:t>Maimon</a:t>
            </a:r>
            <a:endParaRPr lang="en-US" sz="2400" dirty="0" smtClean="0"/>
          </a:p>
          <a:p>
            <a:r>
              <a:rPr lang="en-US" sz="2400" dirty="0" smtClean="0"/>
              <a:t>Michelle </a:t>
            </a:r>
            <a:r>
              <a:rPr lang="en-US" sz="2400" dirty="0" err="1" smtClean="0"/>
              <a:t>Mazurek</a:t>
            </a:r>
            <a:endParaRPr lang="en-US" sz="2400" dirty="0"/>
          </a:p>
          <a:p>
            <a:r>
              <a:rPr lang="en-US" sz="2400" dirty="0" err="1" smtClean="0"/>
              <a:t>Babis</a:t>
            </a:r>
            <a:r>
              <a:rPr lang="en-US" sz="2400" dirty="0" smtClean="0"/>
              <a:t> </a:t>
            </a:r>
            <a:r>
              <a:rPr lang="en-US" sz="2400" dirty="0" err="1"/>
              <a:t>Papamanthou</a:t>
            </a:r>
            <a:endParaRPr lang="en-US" sz="2400" dirty="0"/>
          </a:p>
          <a:p>
            <a:r>
              <a:rPr lang="en-US" sz="2400" dirty="0" smtClean="0"/>
              <a:t>Aditya Prakash (VA Tech)</a:t>
            </a:r>
          </a:p>
          <a:p>
            <a:r>
              <a:rPr lang="en-US" sz="2400" dirty="0" smtClean="0"/>
              <a:t>VS </a:t>
            </a:r>
            <a:r>
              <a:rPr lang="en-US" sz="2400" dirty="0" err="1" smtClean="0"/>
              <a:t>Subrahmanian</a:t>
            </a:r>
            <a:endParaRPr lang="en-US" sz="2400" dirty="0" smtClean="0"/>
          </a:p>
          <a:p>
            <a:r>
              <a:rPr lang="en-US" sz="2400" dirty="0" err="1" smtClean="0"/>
              <a:t>Mohit</a:t>
            </a:r>
            <a:r>
              <a:rPr lang="en-US" sz="2400" dirty="0" smtClean="0"/>
              <a:t> Tiwari (UT Austin)</a:t>
            </a:r>
          </a:p>
          <a:p>
            <a:r>
              <a:rPr lang="en-US" sz="2400" dirty="0" smtClean="0"/>
              <a:t>Sam Tobin-</a:t>
            </a:r>
            <a:r>
              <a:rPr lang="en-US" sz="2400" dirty="0" err="1" smtClean="0"/>
              <a:t>Hochstadt</a:t>
            </a:r>
            <a:r>
              <a:rPr lang="en-US" sz="2400" dirty="0" smtClean="0"/>
              <a:t> (IU)</a:t>
            </a:r>
          </a:p>
          <a:p>
            <a:r>
              <a:rPr lang="en-US" sz="2400" dirty="0" err="1" smtClean="0"/>
              <a:t>Poorvi</a:t>
            </a:r>
            <a:r>
              <a:rPr lang="en-US" sz="2400" dirty="0" smtClean="0"/>
              <a:t> </a:t>
            </a:r>
            <a:r>
              <a:rPr lang="en-US" sz="2400" dirty="0" err="1" smtClean="0"/>
              <a:t>Vora</a:t>
            </a:r>
            <a:r>
              <a:rPr lang="en-US" sz="2400" dirty="0" smtClean="0"/>
              <a:t> (GWU)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97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Recommendations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Develop vignettes to simulate negative experiences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Avoid perception of marketing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Make advice tangible and concrete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Distribute advice via existing, trusted channels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Prompts matters, especially for less skilled users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19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2255460" y="2930525"/>
            <a:ext cx="4653774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Empirical models for</a:t>
            </a:r>
            <a:br>
              <a:rPr lang="en-US" sz="4000" b="1" dirty="0" smtClean="0"/>
            </a:br>
            <a:r>
              <a:rPr lang="en-US" sz="4000" b="1" dirty="0" smtClean="0"/>
              <a:t>vulnerability exploits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95070" y="4201180"/>
            <a:ext cx="5189306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Tudor </a:t>
            </a:r>
            <a:r>
              <a:rPr lang="en-US" sz="2800" b="1" dirty="0" err="1" smtClean="0"/>
              <a:t>Dumitras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Security metrics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4337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 empirical models of vulnerabilities and attack surfaces</a:t>
            </a:r>
            <a:r>
              <a:rPr lang="en-US" dirty="0"/>
              <a:t>;</a:t>
            </a:r>
            <a:r>
              <a:rPr lang="en-US" dirty="0" smtClean="0"/>
              <a:t> correlate with real-world attack data</a:t>
            </a:r>
          </a:p>
          <a:p>
            <a:pPr lvl="1"/>
            <a:r>
              <a:rPr lang="en-US" dirty="0" smtClean="0"/>
              <a:t>What vulnerabilities are exploited in real world?</a:t>
            </a:r>
          </a:p>
          <a:p>
            <a:r>
              <a:rPr lang="en-US" dirty="0" smtClean="0"/>
              <a:t>Understand deployment-specific factors that influence security of real systems</a:t>
            </a:r>
          </a:p>
          <a:p>
            <a:pPr lvl="1"/>
            <a:r>
              <a:rPr lang="en-US" dirty="0" smtClean="0"/>
              <a:t>How to best characterize </a:t>
            </a:r>
            <a:r>
              <a:rPr lang="en-US" i="1" dirty="0" smtClean="0"/>
              <a:t>attack surface</a:t>
            </a:r>
            <a:endParaRPr lang="en-US" dirty="0" smtClean="0"/>
          </a:p>
          <a:p>
            <a:endParaRPr lang="en-US" dirty="0"/>
          </a:p>
          <a:p>
            <a:r>
              <a:rPr lang="en-US" i="1" dirty="0" smtClean="0"/>
              <a:t>Using real-world field data from WINE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2816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security of deployed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 of vulnerabilities exploited</a:t>
            </a:r>
          </a:p>
          <a:p>
            <a:r>
              <a:rPr lang="en-US" i="1" dirty="0" smtClean="0"/>
              <a:t>Exploitation ratio</a:t>
            </a:r>
            <a:r>
              <a:rPr lang="en-US" dirty="0" smtClean="0"/>
              <a:t>: ratio of exploited vulnerabilities to disclosed vulnerabilities</a:t>
            </a:r>
          </a:p>
          <a:p>
            <a:r>
              <a:rPr lang="en-US" i="1" dirty="0" smtClean="0"/>
              <a:t>Survival probability</a:t>
            </a:r>
            <a:r>
              <a:rPr lang="en-US" dirty="0" smtClean="0"/>
              <a:t>: time to exploit</a:t>
            </a:r>
          </a:p>
          <a:p>
            <a:r>
              <a:rPr lang="en-US" i="1" dirty="0" smtClean="0"/>
              <a:t>Exercised attack surface</a:t>
            </a:r>
            <a:r>
              <a:rPr lang="en-US" dirty="0" smtClean="0"/>
              <a:t>: number of distinct exploits on a host per month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474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ratio [</a:t>
            </a:r>
            <a:r>
              <a:rPr lang="en-US" sz="3200" dirty="0" smtClean="0">
                <a:solidFill>
                  <a:srgbClr val="0000FF"/>
                </a:solidFill>
              </a:rPr>
              <a:t>RAID’14</a:t>
            </a:r>
            <a:r>
              <a:rPr lang="en-US" dirty="0" smtClean="0"/>
              <a:t>]</a:t>
            </a:r>
            <a:endParaRPr lang="en-US" dirty="0"/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248046"/>
              </p:ext>
            </p:extLst>
          </p:nvPr>
        </p:nvGraphicFramePr>
        <p:xfrm>
          <a:off x="381000" y="2169160"/>
          <a:ext cx="8382000" cy="40792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794000"/>
                <a:gridCol w="26162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Product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Exploited</a:t>
                      </a:r>
                      <a:r>
                        <a:rPr lang="en-US" sz="1800" baseline="0" dirty="0" smtClean="0"/>
                        <a:t> Vulnerabilities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Exploitation</a:t>
                      </a:r>
                      <a:r>
                        <a:rPr lang="en-US" sz="1800" baseline="0" dirty="0" smtClean="0"/>
                        <a:t> Ratio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0.32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2003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2007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0.31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0.29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0.21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24688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Adobe Reader 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0.17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</a:t>
                      </a:r>
                      <a:r>
                        <a:rPr lang="en-US" sz="1800" baseline="0" dirty="0" smtClean="0"/>
                        <a:t> 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0.11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0.07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ltGray">
          <a:xfrm>
            <a:off x="6705600" y="2702560"/>
            <a:ext cx="243840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19" tIns="45710" rIns="91419" bIns="45710" rtlCol="0" anchor="t" anchorCtr="0">
            <a:no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Fewer than 40%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of 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known vulnerabilities 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are exploited</a:t>
            </a:r>
          </a:p>
        </p:txBody>
      </p:sp>
      <p:sp>
        <p:nvSpPr>
          <p:cNvPr id="6" name="TextBox 5"/>
          <p:cNvSpPr txBox="1"/>
          <p:nvPr/>
        </p:nvSpPr>
        <p:spPr bwMode="ltGray">
          <a:xfrm rot="5400000">
            <a:off x="6286500" y="4798060"/>
            <a:ext cx="19812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91419" tIns="45710" rIns="91419" bIns="4571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Decrease</a:t>
            </a:r>
            <a:r>
              <a:rPr lang="en-US" sz="2000" dirty="0" smtClean="0">
                <a:solidFill>
                  <a:srgbClr val="E98306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with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newer versions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1219200"/>
            <a:ext cx="876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  <a:normAutofit/>
          </a:bodyPr>
          <a:lstStyle>
            <a:lvl1pPr marL="233310" indent="-23331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2">
                  <a:lumMod val="50000"/>
                </a:schemeClr>
              </a:buClr>
              <a:buChar char="•"/>
              <a:defRPr sz="24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7525" indent="-23336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Clr>
                <a:schemeClr val="bg2">
                  <a:lumMod val="50000"/>
                </a:schemeClr>
              </a:buClr>
              <a:buFont typeface="Arial" charset="0"/>
              <a:buChar char="–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2pPr>
            <a:lvl3pPr marL="688975" indent="-1714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>
                <a:schemeClr val="bg2">
                  <a:lumMod val="50000"/>
                </a:schemeClr>
              </a:buClr>
              <a:buChar char="•"/>
              <a:tabLst/>
              <a:defRPr sz="18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854075" indent="-1651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Char char="–"/>
              <a:defRPr sz="1600">
                <a:solidFill>
                  <a:schemeClr val="bg2">
                    <a:lumMod val="50000"/>
                  </a:schemeClr>
                </a:solidFill>
                <a:latin typeface="+mn-lt"/>
              </a:defRPr>
            </a:lvl4pPr>
            <a:lvl5pPr marL="974725" indent="-1206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  <a:defRPr sz="1400">
                <a:solidFill>
                  <a:schemeClr val="bg2">
                    <a:lumMod val="50000"/>
                  </a:schemeClr>
                </a:solidFill>
                <a:latin typeface="+mn-lt"/>
              </a:defRPr>
            </a:lvl5pPr>
            <a:lvl6pPr marL="2118832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6pPr>
            <a:lvl7pPr marL="2575927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7pPr>
            <a:lvl8pPr marL="3033024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8pPr>
            <a:lvl9pPr marL="3490120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Identify exploits from Symantec signature definitions</a:t>
            </a:r>
          </a:p>
          <a:p>
            <a:pPr lvl="1"/>
            <a:r>
              <a:rPr lang="en-US" dirty="0" smtClean="0">
                <a:hlinkClick r:id="rId2"/>
              </a:rPr>
              <a:t>http://www.symantec.com/security_response/threatexplorer/azlisting.jsp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7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838200"/>
          </a:xfrm>
        </p:spPr>
        <p:txBody>
          <a:bodyPr/>
          <a:lstStyle/>
          <a:p>
            <a:r>
              <a:rPr lang="en-US" dirty="0" smtClean="0"/>
              <a:t>Time-to-exploit </a:t>
            </a:r>
            <a:r>
              <a:rPr lang="en-US" dirty="0"/>
              <a:t>[</a:t>
            </a:r>
            <a:r>
              <a:rPr lang="en-US" sz="3600" dirty="0">
                <a:solidFill>
                  <a:srgbClr val="0000FF"/>
                </a:solidFill>
              </a:rPr>
              <a:t>RAID’14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6C9BED-6FD4-4BA4-B6B0-4A26058AC9E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AutoShape 86"/>
          <p:cNvSpPr>
            <a:spLocks noChangeAspect="1" noChangeArrowheads="1" noTextEdit="1"/>
          </p:cNvSpPr>
          <p:nvPr/>
        </p:nvSpPr>
        <p:spPr bwMode="auto">
          <a:xfrm>
            <a:off x="-1368425" y="1839448"/>
            <a:ext cx="6827837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4824" y="1827260"/>
            <a:ext cx="4523517" cy="4163094"/>
            <a:chOff x="-1328432" y="1827261"/>
            <a:chExt cx="4371279" cy="4022986"/>
          </a:xfrm>
        </p:grpSpPr>
        <p:sp>
          <p:nvSpPr>
            <p:cNvPr id="7" name="Rectangle 90"/>
            <p:cNvSpPr>
              <a:spLocks noChangeArrowheads="1"/>
            </p:cNvSpPr>
            <p:nvPr/>
          </p:nvSpPr>
          <p:spPr bwMode="auto">
            <a:xfrm>
              <a:off x="-576653" y="1827261"/>
              <a:ext cx="3619500" cy="34115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Line 91"/>
            <p:cNvSpPr>
              <a:spLocks noChangeShapeType="1"/>
            </p:cNvSpPr>
            <p:nvPr/>
          </p:nvSpPr>
          <p:spPr bwMode="auto">
            <a:xfrm>
              <a:off x="-576653" y="442441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92"/>
            <p:cNvSpPr>
              <a:spLocks noChangeShapeType="1"/>
            </p:cNvSpPr>
            <p:nvPr/>
          </p:nvSpPr>
          <p:spPr bwMode="auto">
            <a:xfrm>
              <a:off x="-576653" y="344651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93"/>
            <p:cNvSpPr>
              <a:spLocks noChangeShapeType="1"/>
            </p:cNvSpPr>
            <p:nvPr/>
          </p:nvSpPr>
          <p:spPr bwMode="auto">
            <a:xfrm>
              <a:off x="-576653" y="246861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94"/>
            <p:cNvSpPr>
              <a:spLocks noChangeShapeType="1"/>
            </p:cNvSpPr>
            <p:nvPr/>
          </p:nvSpPr>
          <p:spPr bwMode="auto">
            <a:xfrm flipV="1">
              <a:off x="-98815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95"/>
            <p:cNvSpPr>
              <a:spLocks noChangeShapeType="1"/>
            </p:cNvSpPr>
            <p:nvPr/>
          </p:nvSpPr>
          <p:spPr bwMode="auto">
            <a:xfrm flipV="1">
              <a:off x="540947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96"/>
            <p:cNvSpPr>
              <a:spLocks noChangeShapeType="1"/>
            </p:cNvSpPr>
            <p:nvPr/>
          </p:nvSpPr>
          <p:spPr bwMode="auto">
            <a:xfrm flipV="1">
              <a:off x="1171185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97"/>
            <p:cNvSpPr>
              <a:spLocks noChangeShapeType="1"/>
            </p:cNvSpPr>
            <p:nvPr/>
          </p:nvSpPr>
          <p:spPr bwMode="auto">
            <a:xfrm flipV="1">
              <a:off x="1801422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98"/>
            <p:cNvSpPr>
              <a:spLocks noChangeShapeType="1"/>
            </p:cNvSpPr>
            <p:nvPr/>
          </p:nvSpPr>
          <p:spPr bwMode="auto">
            <a:xfrm flipV="1">
              <a:off x="2431660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99"/>
            <p:cNvSpPr>
              <a:spLocks noChangeShapeType="1"/>
            </p:cNvSpPr>
            <p:nvPr/>
          </p:nvSpPr>
          <p:spPr bwMode="auto">
            <a:xfrm>
              <a:off x="-576653" y="4922886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00"/>
            <p:cNvSpPr>
              <a:spLocks noChangeShapeType="1"/>
            </p:cNvSpPr>
            <p:nvPr/>
          </p:nvSpPr>
          <p:spPr bwMode="auto">
            <a:xfrm>
              <a:off x="-576653" y="393546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01"/>
            <p:cNvSpPr>
              <a:spLocks noChangeShapeType="1"/>
            </p:cNvSpPr>
            <p:nvPr/>
          </p:nvSpPr>
          <p:spPr bwMode="auto">
            <a:xfrm>
              <a:off x="-576653" y="295756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02"/>
            <p:cNvSpPr>
              <a:spLocks noChangeShapeType="1"/>
            </p:cNvSpPr>
            <p:nvPr/>
          </p:nvSpPr>
          <p:spPr bwMode="auto">
            <a:xfrm>
              <a:off x="-576653" y="197966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03"/>
            <p:cNvSpPr>
              <a:spLocks noChangeShapeType="1"/>
            </p:cNvSpPr>
            <p:nvPr/>
          </p:nvSpPr>
          <p:spPr bwMode="auto">
            <a:xfrm flipV="1">
              <a:off x="-413140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04"/>
            <p:cNvSpPr>
              <a:spLocks noChangeShapeType="1"/>
            </p:cNvSpPr>
            <p:nvPr/>
          </p:nvSpPr>
          <p:spPr bwMode="auto">
            <a:xfrm flipV="1">
              <a:off x="226622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05"/>
            <p:cNvSpPr>
              <a:spLocks noChangeShapeType="1"/>
            </p:cNvSpPr>
            <p:nvPr/>
          </p:nvSpPr>
          <p:spPr bwMode="auto">
            <a:xfrm flipV="1">
              <a:off x="856860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06"/>
            <p:cNvSpPr>
              <a:spLocks noChangeShapeType="1"/>
            </p:cNvSpPr>
            <p:nvPr/>
          </p:nvSpPr>
          <p:spPr bwMode="auto">
            <a:xfrm flipV="1">
              <a:off x="1487097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07"/>
            <p:cNvSpPr>
              <a:spLocks noChangeShapeType="1"/>
            </p:cNvSpPr>
            <p:nvPr/>
          </p:nvSpPr>
          <p:spPr bwMode="auto">
            <a:xfrm flipV="1">
              <a:off x="2117335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08"/>
            <p:cNvSpPr>
              <a:spLocks noChangeShapeType="1"/>
            </p:cNvSpPr>
            <p:nvPr/>
          </p:nvSpPr>
          <p:spPr bwMode="auto">
            <a:xfrm flipV="1">
              <a:off x="2757097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9"/>
            <p:cNvSpPr>
              <a:spLocks/>
            </p:cNvSpPr>
            <p:nvPr/>
          </p:nvSpPr>
          <p:spPr bwMode="auto">
            <a:xfrm>
              <a:off x="-413140" y="1979661"/>
              <a:ext cx="3294062" cy="0"/>
            </a:xfrm>
            <a:custGeom>
              <a:avLst/>
              <a:gdLst>
                <a:gd name="T0" fmla="*/ 0 w 345"/>
                <a:gd name="T1" fmla="*/ 7 w 345"/>
                <a:gd name="T2" fmla="*/ 14 w 345"/>
                <a:gd name="T3" fmla="*/ 20 w 345"/>
                <a:gd name="T4" fmla="*/ 27 w 345"/>
                <a:gd name="T5" fmla="*/ 33 w 345"/>
                <a:gd name="T6" fmla="*/ 40 w 345"/>
                <a:gd name="T7" fmla="*/ 47 w 345"/>
                <a:gd name="T8" fmla="*/ 53 w 345"/>
                <a:gd name="T9" fmla="*/ 60 w 345"/>
                <a:gd name="T10" fmla="*/ 67 w 345"/>
                <a:gd name="T11" fmla="*/ 73 w 345"/>
                <a:gd name="T12" fmla="*/ 80 w 345"/>
                <a:gd name="T13" fmla="*/ 86 w 345"/>
                <a:gd name="T14" fmla="*/ 93 w 345"/>
                <a:gd name="T15" fmla="*/ 100 w 345"/>
                <a:gd name="T16" fmla="*/ 106 w 345"/>
                <a:gd name="T17" fmla="*/ 113 w 345"/>
                <a:gd name="T18" fmla="*/ 120 w 345"/>
                <a:gd name="T19" fmla="*/ 126 w 345"/>
                <a:gd name="T20" fmla="*/ 133 w 345"/>
                <a:gd name="T21" fmla="*/ 139 w 345"/>
                <a:gd name="T22" fmla="*/ 146 w 345"/>
                <a:gd name="T23" fmla="*/ 153 w 345"/>
                <a:gd name="T24" fmla="*/ 159 w 345"/>
                <a:gd name="T25" fmla="*/ 166 w 345"/>
                <a:gd name="T26" fmla="*/ 173 w 345"/>
                <a:gd name="T27" fmla="*/ 179 w 345"/>
                <a:gd name="T28" fmla="*/ 186 w 345"/>
                <a:gd name="T29" fmla="*/ 192 w 345"/>
                <a:gd name="T30" fmla="*/ 199 w 345"/>
                <a:gd name="T31" fmla="*/ 206 w 345"/>
                <a:gd name="T32" fmla="*/ 212 w 345"/>
                <a:gd name="T33" fmla="*/ 219 w 345"/>
                <a:gd name="T34" fmla="*/ 226 w 345"/>
                <a:gd name="T35" fmla="*/ 232 w 345"/>
                <a:gd name="T36" fmla="*/ 239 w 345"/>
                <a:gd name="T37" fmla="*/ 245 w 345"/>
                <a:gd name="T38" fmla="*/ 252 w 345"/>
                <a:gd name="T39" fmla="*/ 259 w 345"/>
                <a:gd name="T40" fmla="*/ 265 w 345"/>
                <a:gd name="T41" fmla="*/ 272 w 345"/>
                <a:gd name="T42" fmla="*/ 279 w 345"/>
                <a:gd name="T43" fmla="*/ 285 w 345"/>
                <a:gd name="T44" fmla="*/ 292 w 345"/>
                <a:gd name="T45" fmla="*/ 298 w 345"/>
                <a:gd name="T46" fmla="*/ 305 w 345"/>
                <a:gd name="T47" fmla="*/ 312 w 345"/>
                <a:gd name="T48" fmla="*/ 318 w 345"/>
                <a:gd name="T49" fmla="*/ 325 w 345"/>
                <a:gd name="T50" fmla="*/ 332 w 345"/>
                <a:gd name="T51" fmla="*/ 338 w 345"/>
                <a:gd name="T52" fmla="*/ 345 w 34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</a:cxnLst>
              <a:rect l="0" t="0" r="r" b="b"/>
              <a:pathLst>
                <a:path w="345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3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2" y="0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2" y="0"/>
                  </a:lnTo>
                  <a:lnTo>
                    <a:pt x="279" y="0"/>
                  </a:lnTo>
                  <a:lnTo>
                    <a:pt x="285" y="0"/>
                  </a:lnTo>
                  <a:lnTo>
                    <a:pt x="292" y="0"/>
                  </a:lnTo>
                  <a:lnTo>
                    <a:pt x="298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2" y="0"/>
                  </a:lnTo>
                  <a:lnTo>
                    <a:pt x="338" y="0"/>
                  </a:lnTo>
                  <a:lnTo>
                    <a:pt x="345" y="0"/>
                  </a:lnTo>
                </a:path>
              </a:pathLst>
            </a:custGeom>
            <a:noFill/>
            <a:ln w="28575" cap="flat">
              <a:solidFill>
                <a:srgbClr val="F8766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0"/>
            <p:cNvSpPr>
              <a:spLocks noEditPoints="1"/>
            </p:cNvSpPr>
            <p:nvPr/>
          </p:nvSpPr>
          <p:spPr bwMode="auto">
            <a:xfrm>
              <a:off x="-403615" y="1979661"/>
              <a:ext cx="877887" cy="0"/>
            </a:xfrm>
            <a:custGeom>
              <a:avLst/>
              <a:gdLst>
                <a:gd name="T0" fmla="*/ 0 w 92"/>
                <a:gd name="T1" fmla="*/ 3 w 92"/>
                <a:gd name="T2" fmla="*/ 6 w 92"/>
                <a:gd name="T3" fmla="*/ 7 w 92"/>
                <a:gd name="T4" fmla="*/ 10 w 92"/>
                <a:gd name="T5" fmla="*/ 11 w 92"/>
                <a:gd name="T6" fmla="*/ 14 w 92"/>
                <a:gd name="T7" fmla="*/ 18 w 92"/>
                <a:gd name="T8" fmla="*/ 21 w 92"/>
                <a:gd name="T9" fmla="*/ 22 w 92"/>
                <a:gd name="T10" fmla="*/ 25 w 92"/>
                <a:gd name="T11" fmla="*/ 26 w 92"/>
                <a:gd name="T12" fmla="*/ 29 w 92"/>
                <a:gd name="T13" fmla="*/ 32 w 92"/>
                <a:gd name="T14" fmla="*/ 33 w 92"/>
                <a:gd name="T15" fmla="*/ 36 w 92"/>
                <a:gd name="T16" fmla="*/ 39 w 92"/>
                <a:gd name="T17" fmla="*/ 40 w 92"/>
                <a:gd name="T18" fmla="*/ 43 w 92"/>
                <a:gd name="T19" fmla="*/ 44 w 92"/>
                <a:gd name="T20" fmla="*/ 47 w 92"/>
                <a:gd name="T21" fmla="*/ 51 w 92"/>
                <a:gd name="T22" fmla="*/ 54 w 92"/>
                <a:gd name="T23" fmla="*/ 55 w 92"/>
                <a:gd name="T24" fmla="*/ 58 w 92"/>
                <a:gd name="T25" fmla="*/ 59 w 92"/>
                <a:gd name="T26" fmla="*/ 62 w 92"/>
                <a:gd name="T27" fmla="*/ 65 w 92"/>
                <a:gd name="T28" fmla="*/ 66 w 92"/>
                <a:gd name="T29" fmla="*/ 66 w 92"/>
                <a:gd name="T30" fmla="*/ 69 w 92"/>
                <a:gd name="T31" fmla="*/ 72 w 92"/>
                <a:gd name="T32" fmla="*/ 73 w 92"/>
                <a:gd name="T33" fmla="*/ 76 w 92"/>
                <a:gd name="T34" fmla="*/ 77 w 92"/>
                <a:gd name="T35" fmla="*/ 80 w 92"/>
                <a:gd name="T36" fmla="*/ 84 w 92"/>
                <a:gd name="T37" fmla="*/ 87 w 92"/>
                <a:gd name="T38" fmla="*/ 88 w 92"/>
                <a:gd name="T39" fmla="*/ 91 w 9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</a:cxnLst>
              <a:rect l="0" t="0" r="r" b="b"/>
              <a:pathLst>
                <a:path w="92">
                  <a:moveTo>
                    <a:pt x="3" y="0"/>
                  </a:moveTo>
                  <a:lnTo>
                    <a:pt x="6" y="0"/>
                  </a:lnTo>
                  <a:lnTo>
                    <a:pt x="7" y="0"/>
                  </a:lnTo>
                  <a:moveTo>
                    <a:pt x="10" y="0"/>
                  </a:moveTo>
                  <a:lnTo>
                    <a:pt x="11" y="0"/>
                  </a:lnTo>
                  <a:moveTo>
                    <a:pt x="14" y="0"/>
                  </a:moveTo>
                  <a:lnTo>
                    <a:pt x="18" y="0"/>
                  </a:lnTo>
                  <a:moveTo>
                    <a:pt x="21" y="0"/>
                  </a:moveTo>
                  <a:lnTo>
                    <a:pt x="22" y="0"/>
                  </a:lnTo>
                  <a:moveTo>
                    <a:pt x="25" y="0"/>
                  </a:moveTo>
                  <a:lnTo>
                    <a:pt x="26" y="0"/>
                  </a:lnTo>
                  <a:lnTo>
                    <a:pt x="29" y="0"/>
                  </a:lnTo>
                  <a:moveTo>
                    <a:pt x="32" y="0"/>
                  </a:moveTo>
                  <a:lnTo>
                    <a:pt x="33" y="0"/>
                  </a:lnTo>
                  <a:moveTo>
                    <a:pt x="36" y="0"/>
                  </a:moveTo>
                  <a:lnTo>
                    <a:pt x="39" y="0"/>
                  </a:lnTo>
                  <a:lnTo>
                    <a:pt x="40" y="0"/>
                  </a:lnTo>
                  <a:moveTo>
                    <a:pt x="43" y="0"/>
                  </a:moveTo>
                  <a:lnTo>
                    <a:pt x="44" y="0"/>
                  </a:lnTo>
                  <a:moveTo>
                    <a:pt x="47" y="0"/>
                  </a:moveTo>
                  <a:lnTo>
                    <a:pt x="51" y="0"/>
                  </a:lnTo>
                  <a:moveTo>
                    <a:pt x="54" y="0"/>
                  </a:moveTo>
                  <a:lnTo>
                    <a:pt x="55" y="0"/>
                  </a:lnTo>
                  <a:moveTo>
                    <a:pt x="58" y="0"/>
                  </a:moveTo>
                  <a:lnTo>
                    <a:pt x="59" y="0"/>
                  </a:lnTo>
                  <a:lnTo>
                    <a:pt x="62" y="0"/>
                  </a:lnTo>
                  <a:moveTo>
                    <a:pt x="65" y="0"/>
                  </a:moveTo>
                  <a:lnTo>
                    <a:pt x="66" y="0"/>
                  </a:lnTo>
                  <a:lnTo>
                    <a:pt x="66" y="0"/>
                  </a:lnTo>
                  <a:moveTo>
                    <a:pt x="69" y="0"/>
                  </a:moveTo>
                  <a:lnTo>
                    <a:pt x="72" y="0"/>
                  </a:lnTo>
                  <a:lnTo>
                    <a:pt x="73" y="0"/>
                  </a:lnTo>
                  <a:moveTo>
                    <a:pt x="76" y="0"/>
                  </a:moveTo>
                  <a:lnTo>
                    <a:pt x="77" y="0"/>
                  </a:lnTo>
                  <a:moveTo>
                    <a:pt x="80" y="0"/>
                  </a:moveTo>
                  <a:lnTo>
                    <a:pt x="84" y="0"/>
                  </a:lnTo>
                  <a:moveTo>
                    <a:pt x="87" y="0"/>
                  </a:moveTo>
                  <a:lnTo>
                    <a:pt x="88" y="0"/>
                  </a:lnTo>
                  <a:moveTo>
                    <a:pt x="91" y="0"/>
                  </a:moveTo>
                </a:path>
              </a:pathLst>
            </a:custGeom>
            <a:noFill/>
            <a:ln w="9525" cap="flat">
              <a:solidFill>
                <a:srgbClr val="A3A5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-346465" y="2086023"/>
              <a:ext cx="3227387" cy="2146300"/>
            </a:xfrm>
            <a:custGeom>
              <a:avLst/>
              <a:gdLst>
                <a:gd name="T0" fmla="*/ 1 w 338"/>
                <a:gd name="T1" fmla="*/ 0 h 224"/>
                <a:gd name="T2" fmla="*/ 7 w 338"/>
                <a:gd name="T3" fmla="*/ 2 h 224"/>
                <a:gd name="T4" fmla="*/ 13 w 338"/>
                <a:gd name="T5" fmla="*/ 5 h 224"/>
                <a:gd name="T6" fmla="*/ 20 w 338"/>
                <a:gd name="T7" fmla="*/ 8 h 224"/>
                <a:gd name="T8" fmla="*/ 26 w 338"/>
                <a:gd name="T9" fmla="*/ 11 h 224"/>
                <a:gd name="T10" fmla="*/ 33 w 338"/>
                <a:gd name="T11" fmla="*/ 14 h 224"/>
                <a:gd name="T12" fmla="*/ 41 w 338"/>
                <a:gd name="T13" fmla="*/ 18 h 224"/>
                <a:gd name="T14" fmla="*/ 46 w 338"/>
                <a:gd name="T15" fmla="*/ 21 h 224"/>
                <a:gd name="T16" fmla="*/ 53 w 338"/>
                <a:gd name="T17" fmla="*/ 25 h 224"/>
                <a:gd name="T18" fmla="*/ 61 w 338"/>
                <a:gd name="T19" fmla="*/ 31 h 224"/>
                <a:gd name="T20" fmla="*/ 66 w 338"/>
                <a:gd name="T21" fmla="*/ 35 h 224"/>
                <a:gd name="T22" fmla="*/ 73 w 338"/>
                <a:gd name="T23" fmla="*/ 41 h 224"/>
                <a:gd name="T24" fmla="*/ 78 w 338"/>
                <a:gd name="T25" fmla="*/ 46 h 224"/>
                <a:gd name="T26" fmla="*/ 84 w 338"/>
                <a:gd name="T27" fmla="*/ 51 h 224"/>
                <a:gd name="T28" fmla="*/ 91 w 338"/>
                <a:gd name="T29" fmla="*/ 58 h 224"/>
                <a:gd name="T30" fmla="*/ 97 w 338"/>
                <a:gd name="T31" fmla="*/ 66 h 224"/>
                <a:gd name="T32" fmla="*/ 104 w 338"/>
                <a:gd name="T33" fmla="*/ 74 h 224"/>
                <a:gd name="T34" fmla="*/ 111 w 338"/>
                <a:gd name="T35" fmla="*/ 82 h 224"/>
                <a:gd name="T36" fmla="*/ 117 w 338"/>
                <a:gd name="T37" fmla="*/ 91 h 224"/>
                <a:gd name="T38" fmla="*/ 124 w 338"/>
                <a:gd name="T39" fmla="*/ 100 h 224"/>
                <a:gd name="T40" fmla="*/ 131 w 338"/>
                <a:gd name="T41" fmla="*/ 109 h 224"/>
                <a:gd name="T42" fmla="*/ 139 w 338"/>
                <a:gd name="T43" fmla="*/ 116 h 224"/>
                <a:gd name="T44" fmla="*/ 142 w 338"/>
                <a:gd name="T45" fmla="*/ 118 h 224"/>
                <a:gd name="T46" fmla="*/ 148 w 338"/>
                <a:gd name="T47" fmla="*/ 122 h 224"/>
                <a:gd name="T48" fmla="*/ 152 w 338"/>
                <a:gd name="T49" fmla="*/ 126 h 224"/>
                <a:gd name="T50" fmla="*/ 159 w 338"/>
                <a:gd name="T51" fmla="*/ 132 h 224"/>
                <a:gd name="T52" fmla="*/ 167 w 338"/>
                <a:gd name="T53" fmla="*/ 138 h 224"/>
                <a:gd name="T54" fmla="*/ 172 w 338"/>
                <a:gd name="T55" fmla="*/ 143 h 224"/>
                <a:gd name="T56" fmla="*/ 179 w 338"/>
                <a:gd name="T57" fmla="*/ 148 h 224"/>
                <a:gd name="T58" fmla="*/ 184 w 338"/>
                <a:gd name="T59" fmla="*/ 151 h 224"/>
                <a:gd name="T60" fmla="*/ 190 w 338"/>
                <a:gd name="T61" fmla="*/ 155 h 224"/>
                <a:gd name="T62" fmla="*/ 198 w 338"/>
                <a:gd name="T63" fmla="*/ 160 h 224"/>
                <a:gd name="T64" fmla="*/ 205 w 338"/>
                <a:gd name="T65" fmla="*/ 165 h 224"/>
                <a:gd name="T66" fmla="*/ 209 w 338"/>
                <a:gd name="T67" fmla="*/ 168 h 224"/>
                <a:gd name="T68" fmla="*/ 215 w 338"/>
                <a:gd name="T69" fmla="*/ 173 h 224"/>
                <a:gd name="T70" fmla="*/ 219 w 338"/>
                <a:gd name="T71" fmla="*/ 176 h 224"/>
                <a:gd name="T72" fmla="*/ 226 w 338"/>
                <a:gd name="T73" fmla="*/ 181 h 224"/>
                <a:gd name="T74" fmla="*/ 232 w 338"/>
                <a:gd name="T75" fmla="*/ 184 h 224"/>
                <a:gd name="T76" fmla="*/ 238 w 338"/>
                <a:gd name="T77" fmla="*/ 189 h 224"/>
                <a:gd name="T78" fmla="*/ 244 w 338"/>
                <a:gd name="T79" fmla="*/ 192 h 224"/>
                <a:gd name="T80" fmla="*/ 250 w 338"/>
                <a:gd name="T81" fmla="*/ 197 h 224"/>
                <a:gd name="T82" fmla="*/ 258 w 338"/>
                <a:gd name="T83" fmla="*/ 203 h 224"/>
                <a:gd name="T84" fmla="*/ 261 w 338"/>
                <a:gd name="T85" fmla="*/ 204 h 224"/>
                <a:gd name="T86" fmla="*/ 268 w 338"/>
                <a:gd name="T87" fmla="*/ 207 h 224"/>
                <a:gd name="T88" fmla="*/ 272 w 338"/>
                <a:gd name="T89" fmla="*/ 209 h 224"/>
                <a:gd name="T90" fmla="*/ 279 w 338"/>
                <a:gd name="T91" fmla="*/ 213 h 224"/>
                <a:gd name="T92" fmla="*/ 285 w 338"/>
                <a:gd name="T93" fmla="*/ 215 h 224"/>
                <a:gd name="T94" fmla="*/ 291 w 338"/>
                <a:gd name="T95" fmla="*/ 217 h 224"/>
                <a:gd name="T96" fmla="*/ 298 w 338"/>
                <a:gd name="T97" fmla="*/ 218 h 224"/>
                <a:gd name="T98" fmla="*/ 305 w 338"/>
                <a:gd name="T99" fmla="*/ 222 h 224"/>
                <a:gd name="T100" fmla="*/ 311 w 338"/>
                <a:gd name="T101" fmla="*/ 223 h 224"/>
                <a:gd name="T102" fmla="*/ 318 w 338"/>
                <a:gd name="T103" fmla="*/ 224 h 224"/>
                <a:gd name="T104" fmla="*/ 325 w 338"/>
                <a:gd name="T105" fmla="*/ 224 h 224"/>
                <a:gd name="T106" fmla="*/ 331 w 338"/>
                <a:gd name="T10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224">
                  <a:moveTo>
                    <a:pt x="4" y="1"/>
                  </a:moveTo>
                  <a:lnTo>
                    <a:pt x="7" y="2"/>
                  </a:lnTo>
                  <a:lnTo>
                    <a:pt x="11" y="4"/>
                  </a:lnTo>
                  <a:moveTo>
                    <a:pt x="13" y="5"/>
                  </a:moveTo>
                  <a:lnTo>
                    <a:pt x="20" y="8"/>
                  </a:lnTo>
                  <a:lnTo>
                    <a:pt x="20" y="8"/>
                  </a:lnTo>
                  <a:moveTo>
                    <a:pt x="23" y="9"/>
                  </a:moveTo>
                  <a:lnTo>
                    <a:pt x="26" y="11"/>
                  </a:lnTo>
                  <a:lnTo>
                    <a:pt x="30" y="13"/>
                  </a:lnTo>
                  <a:moveTo>
                    <a:pt x="33" y="14"/>
                  </a:moveTo>
                  <a:lnTo>
                    <a:pt x="40" y="18"/>
                  </a:lnTo>
                  <a:lnTo>
                    <a:pt x="41" y="18"/>
                  </a:lnTo>
                  <a:moveTo>
                    <a:pt x="44" y="20"/>
                  </a:moveTo>
                  <a:lnTo>
                    <a:pt x="46" y="21"/>
                  </a:lnTo>
                  <a:lnTo>
                    <a:pt x="51" y="24"/>
                  </a:lnTo>
                  <a:moveTo>
                    <a:pt x="53" y="25"/>
                  </a:moveTo>
                  <a:lnTo>
                    <a:pt x="59" y="29"/>
                  </a:lnTo>
                  <a:moveTo>
                    <a:pt x="61" y="31"/>
                  </a:moveTo>
                  <a:lnTo>
                    <a:pt x="66" y="35"/>
                  </a:lnTo>
                  <a:lnTo>
                    <a:pt x="66" y="35"/>
                  </a:lnTo>
                  <a:moveTo>
                    <a:pt x="69" y="38"/>
                  </a:moveTo>
                  <a:lnTo>
                    <a:pt x="73" y="41"/>
                  </a:lnTo>
                  <a:lnTo>
                    <a:pt x="75" y="43"/>
                  </a:lnTo>
                  <a:moveTo>
                    <a:pt x="78" y="46"/>
                  </a:moveTo>
                  <a:lnTo>
                    <a:pt x="79" y="47"/>
                  </a:lnTo>
                  <a:lnTo>
                    <a:pt x="84" y="51"/>
                  </a:lnTo>
                  <a:moveTo>
                    <a:pt x="86" y="53"/>
                  </a:moveTo>
                  <a:lnTo>
                    <a:pt x="91" y="58"/>
                  </a:lnTo>
                  <a:moveTo>
                    <a:pt x="93" y="60"/>
                  </a:moveTo>
                  <a:lnTo>
                    <a:pt x="97" y="66"/>
                  </a:lnTo>
                  <a:moveTo>
                    <a:pt x="99" y="68"/>
                  </a:moveTo>
                  <a:lnTo>
                    <a:pt x="104" y="74"/>
                  </a:lnTo>
                  <a:moveTo>
                    <a:pt x="106" y="76"/>
                  </a:moveTo>
                  <a:lnTo>
                    <a:pt x="111" y="82"/>
                  </a:lnTo>
                  <a:moveTo>
                    <a:pt x="113" y="85"/>
                  </a:moveTo>
                  <a:lnTo>
                    <a:pt x="117" y="91"/>
                  </a:lnTo>
                  <a:moveTo>
                    <a:pt x="119" y="94"/>
                  </a:moveTo>
                  <a:lnTo>
                    <a:pt x="124" y="100"/>
                  </a:lnTo>
                  <a:moveTo>
                    <a:pt x="126" y="103"/>
                  </a:moveTo>
                  <a:lnTo>
                    <a:pt x="131" y="109"/>
                  </a:lnTo>
                  <a:moveTo>
                    <a:pt x="133" y="111"/>
                  </a:moveTo>
                  <a:lnTo>
                    <a:pt x="139" y="116"/>
                  </a:lnTo>
                  <a:lnTo>
                    <a:pt x="139" y="116"/>
                  </a:lnTo>
                  <a:moveTo>
                    <a:pt x="142" y="118"/>
                  </a:moveTo>
                  <a:lnTo>
                    <a:pt x="146" y="120"/>
                  </a:lnTo>
                  <a:lnTo>
                    <a:pt x="148" y="122"/>
                  </a:lnTo>
                  <a:moveTo>
                    <a:pt x="151" y="125"/>
                  </a:moveTo>
                  <a:lnTo>
                    <a:pt x="152" y="126"/>
                  </a:lnTo>
                  <a:lnTo>
                    <a:pt x="157" y="130"/>
                  </a:lnTo>
                  <a:moveTo>
                    <a:pt x="159" y="132"/>
                  </a:moveTo>
                  <a:lnTo>
                    <a:pt x="165" y="136"/>
                  </a:lnTo>
                  <a:moveTo>
                    <a:pt x="167" y="138"/>
                  </a:moveTo>
                  <a:lnTo>
                    <a:pt x="172" y="143"/>
                  </a:lnTo>
                  <a:lnTo>
                    <a:pt x="172" y="143"/>
                  </a:lnTo>
                  <a:moveTo>
                    <a:pt x="175" y="145"/>
                  </a:moveTo>
                  <a:lnTo>
                    <a:pt x="179" y="148"/>
                  </a:lnTo>
                  <a:lnTo>
                    <a:pt x="181" y="149"/>
                  </a:lnTo>
                  <a:moveTo>
                    <a:pt x="184" y="151"/>
                  </a:moveTo>
                  <a:lnTo>
                    <a:pt x="185" y="152"/>
                  </a:lnTo>
                  <a:lnTo>
                    <a:pt x="190" y="155"/>
                  </a:lnTo>
                  <a:moveTo>
                    <a:pt x="192" y="156"/>
                  </a:moveTo>
                  <a:lnTo>
                    <a:pt x="198" y="160"/>
                  </a:lnTo>
                  <a:moveTo>
                    <a:pt x="200" y="162"/>
                  </a:moveTo>
                  <a:lnTo>
                    <a:pt x="205" y="165"/>
                  </a:lnTo>
                  <a:lnTo>
                    <a:pt x="206" y="166"/>
                  </a:lnTo>
                  <a:moveTo>
                    <a:pt x="209" y="168"/>
                  </a:moveTo>
                  <a:lnTo>
                    <a:pt x="212" y="170"/>
                  </a:lnTo>
                  <a:lnTo>
                    <a:pt x="215" y="173"/>
                  </a:lnTo>
                  <a:moveTo>
                    <a:pt x="218" y="175"/>
                  </a:moveTo>
                  <a:lnTo>
                    <a:pt x="219" y="176"/>
                  </a:lnTo>
                  <a:lnTo>
                    <a:pt x="224" y="179"/>
                  </a:lnTo>
                  <a:moveTo>
                    <a:pt x="226" y="181"/>
                  </a:moveTo>
                  <a:lnTo>
                    <a:pt x="232" y="184"/>
                  </a:lnTo>
                  <a:lnTo>
                    <a:pt x="232" y="184"/>
                  </a:lnTo>
                  <a:moveTo>
                    <a:pt x="235" y="186"/>
                  </a:moveTo>
                  <a:lnTo>
                    <a:pt x="238" y="189"/>
                  </a:lnTo>
                  <a:lnTo>
                    <a:pt x="241" y="191"/>
                  </a:lnTo>
                  <a:moveTo>
                    <a:pt x="244" y="192"/>
                  </a:moveTo>
                  <a:lnTo>
                    <a:pt x="245" y="193"/>
                  </a:lnTo>
                  <a:lnTo>
                    <a:pt x="250" y="197"/>
                  </a:lnTo>
                  <a:moveTo>
                    <a:pt x="252" y="198"/>
                  </a:moveTo>
                  <a:lnTo>
                    <a:pt x="258" y="203"/>
                  </a:lnTo>
                  <a:lnTo>
                    <a:pt x="258" y="203"/>
                  </a:lnTo>
                  <a:moveTo>
                    <a:pt x="261" y="204"/>
                  </a:moveTo>
                  <a:lnTo>
                    <a:pt x="265" y="206"/>
                  </a:lnTo>
                  <a:lnTo>
                    <a:pt x="268" y="207"/>
                  </a:lnTo>
                  <a:moveTo>
                    <a:pt x="271" y="209"/>
                  </a:moveTo>
                  <a:lnTo>
                    <a:pt x="272" y="209"/>
                  </a:lnTo>
                  <a:lnTo>
                    <a:pt x="278" y="213"/>
                  </a:lnTo>
                  <a:lnTo>
                    <a:pt x="279" y="213"/>
                  </a:lnTo>
                  <a:moveTo>
                    <a:pt x="282" y="214"/>
                  </a:moveTo>
                  <a:lnTo>
                    <a:pt x="285" y="215"/>
                  </a:lnTo>
                  <a:lnTo>
                    <a:pt x="289" y="216"/>
                  </a:lnTo>
                  <a:moveTo>
                    <a:pt x="291" y="217"/>
                  </a:moveTo>
                  <a:lnTo>
                    <a:pt x="298" y="218"/>
                  </a:lnTo>
                  <a:lnTo>
                    <a:pt x="298" y="218"/>
                  </a:lnTo>
                  <a:moveTo>
                    <a:pt x="301" y="220"/>
                  </a:moveTo>
                  <a:lnTo>
                    <a:pt x="305" y="222"/>
                  </a:lnTo>
                  <a:lnTo>
                    <a:pt x="308" y="222"/>
                  </a:lnTo>
                  <a:moveTo>
                    <a:pt x="311" y="223"/>
                  </a:moveTo>
                  <a:lnTo>
                    <a:pt x="318" y="224"/>
                  </a:lnTo>
                  <a:lnTo>
                    <a:pt x="318" y="224"/>
                  </a:lnTo>
                  <a:moveTo>
                    <a:pt x="321" y="224"/>
                  </a:moveTo>
                  <a:lnTo>
                    <a:pt x="325" y="224"/>
                  </a:lnTo>
                  <a:lnTo>
                    <a:pt x="328" y="224"/>
                  </a:lnTo>
                  <a:moveTo>
                    <a:pt x="331" y="224"/>
                  </a:moveTo>
                </a:path>
              </a:pathLst>
            </a:custGeom>
            <a:noFill/>
            <a:ln w="28575" cap="flat">
              <a:solidFill>
                <a:srgbClr val="00BF7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2"/>
            <p:cNvSpPr>
              <a:spLocks noEditPoints="1"/>
            </p:cNvSpPr>
            <p:nvPr/>
          </p:nvSpPr>
          <p:spPr bwMode="auto">
            <a:xfrm>
              <a:off x="-394090" y="2095548"/>
              <a:ext cx="3275012" cy="2701925"/>
            </a:xfrm>
            <a:custGeom>
              <a:avLst/>
              <a:gdLst>
                <a:gd name="T0" fmla="*/ 5 w 343"/>
                <a:gd name="T1" fmla="*/ 4 h 282"/>
                <a:gd name="T2" fmla="*/ 11 w 343"/>
                <a:gd name="T3" fmla="*/ 8 h 282"/>
                <a:gd name="T4" fmla="*/ 19 w 343"/>
                <a:gd name="T5" fmla="*/ 14 h 282"/>
                <a:gd name="T6" fmla="*/ 25 w 343"/>
                <a:gd name="T7" fmla="*/ 18 h 282"/>
                <a:gd name="T8" fmla="*/ 33 w 343"/>
                <a:gd name="T9" fmla="*/ 24 h 282"/>
                <a:gd name="T10" fmla="*/ 40 w 343"/>
                <a:gd name="T11" fmla="*/ 28 h 282"/>
                <a:gd name="T12" fmla="*/ 45 w 343"/>
                <a:gd name="T13" fmla="*/ 32 h 282"/>
                <a:gd name="T14" fmla="*/ 53 w 343"/>
                <a:gd name="T15" fmla="*/ 39 h 282"/>
                <a:gd name="T16" fmla="*/ 60 w 343"/>
                <a:gd name="T17" fmla="*/ 45 h 282"/>
                <a:gd name="T18" fmla="*/ 65 w 343"/>
                <a:gd name="T19" fmla="*/ 49 h 282"/>
                <a:gd name="T20" fmla="*/ 73 w 343"/>
                <a:gd name="T21" fmla="*/ 58 h 282"/>
                <a:gd name="T22" fmla="*/ 80 w 343"/>
                <a:gd name="T23" fmla="*/ 65 h 282"/>
                <a:gd name="T24" fmla="*/ 84 w 343"/>
                <a:gd name="T25" fmla="*/ 70 h 282"/>
                <a:gd name="T26" fmla="*/ 91 w 343"/>
                <a:gd name="T27" fmla="*/ 78 h 282"/>
                <a:gd name="T28" fmla="*/ 97 w 343"/>
                <a:gd name="T29" fmla="*/ 85 h 282"/>
                <a:gd name="T30" fmla="*/ 101 w 343"/>
                <a:gd name="T31" fmla="*/ 90 h 282"/>
                <a:gd name="T32" fmla="*/ 106 w 343"/>
                <a:gd name="T33" fmla="*/ 97 h 282"/>
                <a:gd name="T34" fmla="*/ 111 w 343"/>
                <a:gd name="T35" fmla="*/ 103 h 282"/>
                <a:gd name="T36" fmla="*/ 116 w 343"/>
                <a:gd name="T37" fmla="*/ 110 h 282"/>
                <a:gd name="T38" fmla="*/ 121 w 343"/>
                <a:gd name="T39" fmla="*/ 118 h 282"/>
                <a:gd name="T40" fmla="*/ 124 w 343"/>
                <a:gd name="T41" fmla="*/ 124 h 282"/>
                <a:gd name="T42" fmla="*/ 131 w 343"/>
                <a:gd name="T43" fmla="*/ 134 h 282"/>
                <a:gd name="T44" fmla="*/ 136 w 343"/>
                <a:gd name="T45" fmla="*/ 141 h 282"/>
                <a:gd name="T46" fmla="*/ 141 w 343"/>
                <a:gd name="T47" fmla="*/ 145 h 282"/>
                <a:gd name="T48" fmla="*/ 148 w 343"/>
                <a:gd name="T49" fmla="*/ 151 h 282"/>
                <a:gd name="T50" fmla="*/ 156 w 343"/>
                <a:gd name="T51" fmla="*/ 158 h 282"/>
                <a:gd name="T52" fmla="*/ 161 w 343"/>
                <a:gd name="T53" fmla="*/ 163 h 282"/>
                <a:gd name="T54" fmla="*/ 168 w 343"/>
                <a:gd name="T55" fmla="*/ 169 h 282"/>
                <a:gd name="T56" fmla="*/ 176 w 343"/>
                <a:gd name="T57" fmla="*/ 177 h 282"/>
                <a:gd name="T58" fmla="*/ 181 w 343"/>
                <a:gd name="T59" fmla="*/ 181 h 282"/>
                <a:gd name="T60" fmla="*/ 188 w 343"/>
                <a:gd name="T61" fmla="*/ 187 h 282"/>
                <a:gd name="T62" fmla="*/ 192 w 343"/>
                <a:gd name="T63" fmla="*/ 189 h 282"/>
                <a:gd name="T64" fmla="*/ 199 w 343"/>
                <a:gd name="T65" fmla="*/ 194 h 282"/>
                <a:gd name="T66" fmla="*/ 204 w 343"/>
                <a:gd name="T67" fmla="*/ 198 h 282"/>
                <a:gd name="T68" fmla="*/ 212 w 343"/>
                <a:gd name="T69" fmla="*/ 204 h 282"/>
                <a:gd name="T70" fmla="*/ 219 w 343"/>
                <a:gd name="T71" fmla="*/ 209 h 282"/>
                <a:gd name="T72" fmla="*/ 224 w 343"/>
                <a:gd name="T73" fmla="*/ 213 h 282"/>
                <a:gd name="T74" fmla="*/ 233 w 343"/>
                <a:gd name="T75" fmla="*/ 219 h 282"/>
                <a:gd name="T76" fmla="*/ 242 w 343"/>
                <a:gd name="T77" fmla="*/ 227 h 282"/>
                <a:gd name="T78" fmla="*/ 247 w 343"/>
                <a:gd name="T79" fmla="*/ 231 h 282"/>
                <a:gd name="T80" fmla="*/ 254 w 343"/>
                <a:gd name="T81" fmla="*/ 236 h 282"/>
                <a:gd name="T82" fmla="*/ 262 w 343"/>
                <a:gd name="T83" fmla="*/ 243 h 282"/>
                <a:gd name="T84" fmla="*/ 267 w 343"/>
                <a:gd name="T85" fmla="*/ 246 h 282"/>
                <a:gd name="T86" fmla="*/ 274 w 343"/>
                <a:gd name="T87" fmla="*/ 249 h 282"/>
                <a:gd name="T88" fmla="*/ 283 w 343"/>
                <a:gd name="T89" fmla="*/ 253 h 282"/>
                <a:gd name="T90" fmla="*/ 287 w 343"/>
                <a:gd name="T91" fmla="*/ 254 h 282"/>
                <a:gd name="T92" fmla="*/ 295 w 343"/>
                <a:gd name="T93" fmla="*/ 257 h 282"/>
                <a:gd name="T94" fmla="*/ 300 w 343"/>
                <a:gd name="T95" fmla="*/ 259 h 282"/>
                <a:gd name="T96" fmla="*/ 308 w 343"/>
                <a:gd name="T97" fmla="*/ 262 h 282"/>
                <a:gd name="T98" fmla="*/ 312 w 343"/>
                <a:gd name="T99" fmla="*/ 264 h 282"/>
                <a:gd name="T100" fmla="*/ 320 w 343"/>
                <a:gd name="T101" fmla="*/ 266 h 282"/>
                <a:gd name="T102" fmla="*/ 330 w 343"/>
                <a:gd name="T103" fmla="*/ 267 h 282"/>
                <a:gd name="T104" fmla="*/ 334 w 343"/>
                <a:gd name="T105" fmla="*/ 268 h 282"/>
                <a:gd name="T106" fmla="*/ 340 w 343"/>
                <a:gd name="T107" fmla="*/ 27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3" h="282">
                  <a:moveTo>
                    <a:pt x="2" y="2"/>
                  </a:moveTo>
                  <a:lnTo>
                    <a:pt x="5" y="4"/>
                  </a:lnTo>
                  <a:lnTo>
                    <a:pt x="7" y="5"/>
                  </a:lnTo>
                  <a:moveTo>
                    <a:pt x="9" y="7"/>
                  </a:moveTo>
                  <a:lnTo>
                    <a:pt x="11" y="8"/>
                  </a:lnTo>
                  <a:moveTo>
                    <a:pt x="12" y="9"/>
                  </a:moveTo>
                  <a:lnTo>
                    <a:pt x="18" y="13"/>
                  </a:lnTo>
                  <a:lnTo>
                    <a:pt x="19" y="14"/>
                  </a:lnTo>
                  <a:moveTo>
                    <a:pt x="21" y="15"/>
                  </a:moveTo>
                  <a:lnTo>
                    <a:pt x="23" y="17"/>
                  </a:lnTo>
                  <a:moveTo>
                    <a:pt x="25" y="18"/>
                  </a:moveTo>
                  <a:lnTo>
                    <a:pt x="30" y="22"/>
                  </a:lnTo>
                  <a:moveTo>
                    <a:pt x="31" y="23"/>
                  </a:moveTo>
                  <a:lnTo>
                    <a:pt x="33" y="24"/>
                  </a:lnTo>
                  <a:moveTo>
                    <a:pt x="35" y="25"/>
                  </a:moveTo>
                  <a:lnTo>
                    <a:pt x="38" y="27"/>
                  </a:lnTo>
                  <a:lnTo>
                    <a:pt x="40" y="28"/>
                  </a:lnTo>
                  <a:moveTo>
                    <a:pt x="42" y="30"/>
                  </a:moveTo>
                  <a:lnTo>
                    <a:pt x="44" y="31"/>
                  </a:lnTo>
                  <a:moveTo>
                    <a:pt x="45" y="32"/>
                  </a:moveTo>
                  <a:lnTo>
                    <a:pt x="50" y="36"/>
                  </a:lnTo>
                  <a:moveTo>
                    <a:pt x="51" y="37"/>
                  </a:moveTo>
                  <a:lnTo>
                    <a:pt x="53" y="39"/>
                  </a:lnTo>
                  <a:moveTo>
                    <a:pt x="55" y="40"/>
                  </a:moveTo>
                  <a:lnTo>
                    <a:pt x="58" y="43"/>
                  </a:lnTo>
                  <a:lnTo>
                    <a:pt x="60" y="45"/>
                  </a:lnTo>
                  <a:moveTo>
                    <a:pt x="62" y="46"/>
                  </a:moveTo>
                  <a:lnTo>
                    <a:pt x="64" y="48"/>
                  </a:lnTo>
                  <a:moveTo>
                    <a:pt x="65" y="49"/>
                  </a:moveTo>
                  <a:lnTo>
                    <a:pt x="69" y="54"/>
                  </a:lnTo>
                  <a:moveTo>
                    <a:pt x="71" y="56"/>
                  </a:moveTo>
                  <a:lnTo>
                    <a:pt x="73" y="58"/>
                  </a:lnTo>
                  <a:moveTo>
                    <a:pt x="75" y="60"/>
                  </a:moveTo>
                  <a:lnTo>
                    <a:pt x="78" y="63"/>
                  </a:lnTo>
                  <a:lnTo>
                    <a:pt x="80" y="65"/>
                  </a:lnTo>
                  <a:moveTo>
                    <a:pt x="81" y="67"/>
                  </a:moveTo>
                  <a:lnTo>
                    <a:pt x="83" y="69"/>
                  </a:lnTo>
                  <a:moveTo>
                    <a:pt x="84" y="70"/>
                  </a:moveTo>
                  <a:lnTo>
                    <a:pt x="88" y="75"/>
                  </a:lnTo>
                  <a:moveTo>
                    <a:pt x="90" y="77"/>
                  </a:moveTo>
                  <a:lnTo>
                    <a:pt x="91" y="78"/>
                  </a:lnTo>
                  <a:lnTo>
                    <a:pt x="91" y="78"/>
                  </a:lnTo>
                  <a:moveTo>
                    <a:pt x="93" y="80"/>
                  </a:moveTo>
                  <a:lnTo>
                    <a:pt x="97" y="85"/>
                  </a:lnTo>
                  <a:moveTo>
                    <a:pt x="98" y="86"/>
                  </a:moveTo>
                  <a:lnTo>
                    <a:pt x="99" y="88"/>
                  </a:lnTo>
                  <a:moveTo>
                    <a:pt x="101" y="90"/>
                  </a:moveTo>
                  <a:lnTo>
                    <a:pt x="104" y="94"/>
                  </a:lnTo>
                  <a:lnTo>
                    <a:pt x="105" y="95"/>
                  </a:lnTo>
                  <a:moveTo>
                    <a:pt x="106" y="97"/>
                  </a:moveTo>
                  <a:lnTo>
                    <a:pt x="108" y="99"/>
                  </a:lnTo>
                  <a:moveTo>
                    <a:pt x="109" y="101"/>
                  </a:moveTo>
                  <a:lnTo>
                    <a:pt x="111" y="103"/>
                  </a:lnTo>
                  <a:lnTo>
                    <a:pt x="113" y="106"/>
                  </a:lnTo>
                  <a:moveTo>
                    <a:pt x="114" y="108"/>
                  </a:moveTo>
                  <a:lnTo>
                    <a:pt x="116" y="110"/>
                  </a:lnTo>
                  <a:moveTo>
                    <a:pt x="117" y="112"/>
                  </a:moveTo>
                  <a:lnTo>
                    <a:pt x="118" y="113"/>
                  </a:lnTo>
                  <a:lnTo>
                    <a:pt x="121" y="118"/>
                  </a:lnTo>
                  <a:moveTo>
                    <a:pt x="122" y="120"/>
                  </a:moveTo>
                  <a:lnTo>
                    <a:pt x="123" y="122"/>
                  </a:lnTo>
                  <a:moveTo>
                    <a:pt x="124" y="124"/>
                  </a:moveTo>
                  <a:lnTo>
                    <a:pt x="128" y="130"/>
                  </a:lnTo>
                  <a:moveTo>
                    <a:pt x="130" y="132"/>
                  </a:moveTo>
                  <a:lnTo>
                    <a:pt x="131" y="134"/>
                  </a:lnTo>
                  <a:lnTo>
                    <a:pt x="131" y="134"/>
                  </a:lnTo>
                  <a:moveTo>
                    <a:pt x="132" y="136"/>
                  </a:moveTo>
                  <a:lnTo>
                    <a:pt x="136" y="141"/>
                  </a:lnTo>
                  <a:moveTo>
                    <a:pt x="137" y="142"/>
                  </a:moveTo>
                  <a:lnTo>
                    <a:pt x="139" y="144"/>
                  </a:lnTo>
                  <a:moveTo>
                    <a:pt x="141" y="145"/>
                  </a:moveTo>
                  <a:lnTo>
                    <a:pt x="144" y="148"/>
                  </a:lnTo>
                  <a:lnTo>
                    <a:pt x="146" y="149"/>
                  </a:lnTo>
                  <a:moveTo>
                    <a:pt x="148" y="151"/>
                  </a:moveTo>
                  <a:lnTo>
                    <a:pt x="150" y="152"/>
                  </a:lnTo>
                  <a:moveTo>
                    <a:pt x="151" y="153"/>
                  </a:moveTo>
                  <a:lnTo>
                    <a:pt x="156" y="158"/>
                  </a:lnTo>
                  <a:moveTo>
                    <a:pt x="157" y="159"/>
                  </a:moveTo>
                  <a:lnTo>
                    <a:pt x="159" y="161"/>
                  </a:lnTo>
                  <a:moveTo>
                    <a:pt x="161" y="163"/>
                  </a:moveTo>
                  <a:lnTo>
                    <a:pt x="164" y="166"/>
                  </a:lnTo>
                  <a:lnTo>
                    <a:pt x="166" y="168"/>
                  </a:lnTo>
                  <a:moveTo>
                    <a:pt x="168" y="169"/>
                  </a:moveTo>
                  <a:lnTo>
                    <a:pt x="170" y="171"/>
                  </a:lnTo>
                  <a:moveTo>
                    <a:pt x="171" y="172"/>
                  </a:moveTo>
                  <a:lnTo>
                    <a:pt x="176" y="177"/>
                  </a:lnTo>
                  <a:moveTo>
                    <a:pt x="177" y="178"/>
                  </a:moveTo>
                  <a:lnTo>
                    <a:pt x="179" y="180"/>
                  </a:lnTo>
                  <a:moveTo>
                    <a:pt x="181" y="181"/>
                  </a:moveTo>
                  <a:lnTo>
                    <a:pt x="184" y="184"/>
                  </a:lnTo>
                  <a:lnTo>
                    <a:pt x="186" y="185"/>
                  </a:lnTo>
                  <a:moveTo>
                    <a:pt x="188" y="187"/>
                  </a:moveTo>
                  <a:lnTo>
                    <a:pt x="190" y="188"/>
                  </a:lnTo>
                  <a:lnTo>
                    <a:pt x="190" y="188"/>
                  </a:lnTo>
                  <a:moveTo>
                    <a:pt x="192" y="189"/>
                  </a:moveTo>
                  <a:lnTo>
                    <a:pt x="197" y="193"/>
                  </a:lnTo>
                  <a:lnTo>
                    <a:pt x="197" y="193"/>
                  </a:lnTo>
                  <a:moveTo>
                    <a:pt x="199" y="194"/>
                  </a:moveTo>
                  <a:lnTo>
                    <a:pt x="201" y="196"/>
                  </a:lnTo>
                  <a:moveTo>
                    <a:pt x="203" y="197"/>
                  </a:moveTo>
                  <a:lnTo>
                    <a:pt x="204" y="198"/>
                  </a:lnTo>
                  <a:lnTo>
                    <a:pt x="208" y="201"/>
                  </a:lnTo>
                  <a:moveTo>
                    <a:pt x="210" y="203"/>
                  </a:moveTo>
                  <a:lnTo>
                    <a:pt x="212" y="204"/>
                  </a:lnTo>
                  <a:moveTo>
                    <a:pt x="214" y="205"/>
                  </a:moveTo>
                  <a:lnTo>
                    <a:pt x="217" y="207"/>
                  </a:lnTo>
                  <a:lnTo>
                    <a:pt x="219" y="209"/>
                  </a:lnTo>
                  <a:moveTo>
                    <a:pt x="221" y="210"/>
                  </a:moveTo>
                  <a:lnTo>
                    <a:pt x="223" y="212"/>
                  </a:lnTo>
                  <a:moveTo>
                    <a:pt x="224" y="213"/>
                  </a:moveTo>
                  <a:lnTo>
                    <a:pt x="230" y="217"/>
                  </a:lnTo>
                  <a:lnTo>
                    <a:pt x="231" y="218"/>
                  </a:lnTo>
                  <a:moveTo>
                    <a:pt x="233" y="219"/>
                  </a:moveTo>
                  <a:lnTo>
                    <a:pt x="235" y="221"/>
                  </a:lnTo>
                  <a:moveTo>
                    <a:pt x="237" y="222"/>
                  </a:moveTo>
                  <a:lnTo>
                    <a:pt x="242" y="227"/>
                  </a:lnTo>
                  <a:moveTo>
                    <a:pt x="243" y="228"/>
                  </a:moveTo>
                  <a:lnTo>
                    <a:pt x="245" y="229"/>
                  </a:lnTo>
                  <a:moveTo>
                    <a:pt x="247" y="231"/>
                  </a:moveTo>
                  <a:lnTo>
                    <a:pt x="250" y="233"/>
                  </a:lnTo>
                  <a:lnTo>
                    <a:pt x="252" y="235"/>
                  </a:lnTo>
                  <a:moveTo>
                    <a:pt x="254" y="236"/>
                  </a:moveTo>
                  <a:lnTo>
                    <a:pt x="256" y="238"/>
                  </a:lnTo>
                  <a:moveTo>
                    <a:pt x="257" y="239"/>
                  </a:moveTo>
                  <a:lnTo>
                    <a:pt x="262" y="243"/>
                  </a:lnTo>
                  <a:moveTo>
                    <a:pt x="263" y="244"/>
                  </a:moveTo>
                  <a:lnTo>
                    <a:pt x="265" y="245"/>
                  </a:lnTo>
                  <a:moveTo>
                    <a:pt x="267" y="246"/>
                  </a:moveTo>
                  <a:lnTo>
                    <a:pt x="270" y="248"/>
                  </a:lnTo>
                  <a:lnTo>
                    <a:pt x="272" y="249"/>
                  </a:lnTo>
                  <a:moveTo>
                    <a:pt x="274" y="249"/>
                  </a:moveTo>
                  <a:lnTo>
                    <a:pt x="276" y="250"/>
                  </a:lnTo>
                  <a:moveTo>
                    <a:pt x="278" y="250"/>
                  </a:moveTo>
                  <a:lnTo>
                    <a:pt x="283" y="253"/>
                  </a:lnTo>
                  <a:lnTo>
                    <a:pt x="283" y="253"/>
                  </a:lnTo>
                  <a:moveTo>
                    <a:pt x="285" y="254"/>
                  </a:moveTo>
                  <a:lnTo>
                    <a:pt x="287" y="254"/>
                  </a:lnTo>
                  <a:moveTo>
                    <a:pt x="289" y="255"/>
                  </a:moveTo>
                  <a:lnTo>
                    <a:pt x="290" y="255"/>
                  </a:lnTo>
                  <a:lnTo>
                    <a:pt x="295" y="257"/>
                  </a:lnTo>
                  <a:moveTo>
                    <a:pt x="296" y="258"/>
                  </a:moveTo>
                  <a:lnTo>
                    <a:pt x="298" y="259"/>
                  </a:lnTo>
                  <a:moveTo>
                    <a:pt x="300" y="259"/>
                  </a:moveTo>
                  <a:lnTo>
                    <a:pt x="303" y="260"/>
                  </a:lnTo>
                  <a:lnTo>
                    <a:pt x="306" y="261"/>
                  </a:lnTo>
                  <a:moveTo>
                    <a:pt x="308" y="262"/>
                  </a:moveTo>
                  <a:lnTo>
                    <a:pt x="310" y="263"/>
                  </a:lnTo>
                  <a:lnTo>
                    <a:pt x="310" y="263"/>
                  </a:lnTo>
                  <a:moveTo>
                    <a:pt x="312" y="264"/>
                  </a:moveTo>
                  <a:lnTo>
                    <a:pt x="316" y="265"/>
                  </a:lnTo>
                  <a:lnTo>
                    <a:pt x="318" y="265"/>
                  </a:lnTo>
                  <a:moveTo>
                    <a:pt x="320" y="266"/>
                  </a:moveTo>
                  <a:lnTo>
                    <a:pt x="322" y="266"/>
                  </a:lnTo>
                  <a:moveTo>
                    <a:pt x="324" y="266"/>
                  </a:moveTo>
                  <a:lnTo>
                    <a:pt x="330" y="267"/>
                  </a:lnTo>
                  <a:lnTo>
                    <a:pt x="330" y="267"/>
                  </a:lnTo>
                  <a:moveTo>
                    <a:pt x="332" y="267"/>
                  </a:moveTo>
                  <a:lnTo>
                    <a:pt x="334" y="268"/>
                  </a:lnTo>
                  <a:moveTo>
                    <a:pt x="336" y="268"/>
                  </a:moveTo>
                  <a:lnTo>
                    <a:pt x="339" y="274"/>
                  </a:lnTo>
                  <a:moveTo>
                    <a:pt x="340" y="276"/>
                  </a:moveTo>
                  <a:lnTo>
                    <a:pt x="341" y="278"/>
                  </a:lnTo>
                  <a:moveTo>
                    <a:pt x="342" y="280"/>
                  </a:moveTo>
                </a:path>
              </a:pathLst>
            </a:custGeom>
            <a:noFill/>
            <a:ln w="28575" cap="flat">
              <a:solidFill>
                <a:srgbClr val="00B0F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3"/>
            <p:cNvSpPr>
              <a:spLocks noEditPoints="1"/>
            </p:cNvSpPr>
            <p:nvPr/>
          </p:nvSpPr>
          <p:spPr bwMode="auto">
            <a:xfrm>
              <a:off x="-403615" y="2181273"/>
              <a:ext cx="3284537" cy="2903538"/>
            </a:xfrm>
            <a:custGeom>
              <a:avLst/>
              <a:gdLst>
                <a:gd name="T0" fmla="*/ 4 w 344"/>
                <a:gd name="T1" fmla="*/ 7 h 303"/>
                <a:gd name="T2" fmla="*/ 9 w 344"/>
                <a:gd name="T3" fmla="*/ 14 h 303"/>
                <a:gd name="T4" fmla="*/ 13 w 344"/>
                <a:gd name="T5" fmla="*/ 21 h 303"/>
                <a:gd name="T6" fmla="*/ 18 w 344"/>
                <a:gd name="T7" fmla="*/ 29 h 303"/>
                <a:gd name="T8" fmla="*/ 23 w 344"/>
                <a:gd name="T9" fmla="*/ 36 h 303"/>
                <a:gd name="T10" fmla="*/ 28 w 344"/>
                <a:gd name="T11" fmla="*/ 44 h 303"/>
                <a:gd name="T12" fmla="*/ 33 w 344"/>
                <a:gd name="T13" fmla="*/ 51 h 303"/>
                <a:gd name="T14" fmla="*/ 39 w 344"/>
                <a:gd name="T15" fmla="*/ 59 h 303"/>
                <a:gd name="T16" fmla="*/ 45 w 344"/>
                <a:gd name="T17" fmla="*/ 67 h 303"/>
                <a:gd name="T18" fmla="*/ 49 w 344"/>
                <a:gd name="T19" fmla="*/ 72 h 303"/>
                <a:gd name="T20" fmla="*/ 54 w 344"/>
                <a:gd name="T21" fmla="*/ 79 h 303"/>
                <a:gd name="T22" fmla="*/ 60 w 344"/>
                <a:gd name="T23" fmla="*/ 87 h 303"/>
                <a:gd name="T24" fmla="*/ 66 w 344"/>
                <a:gd name="T25" fmla="*/ 95 h 303"/>
                <a:gd name="T26" fmla="*/ 71 w 344"/>
                <a:gd name="T27" fmla="*/ 102 h 303"/>
                <a:gd name="T28" fmla="*/ 75 w 344"/>
                <a:gd name="T29" fmla="*/ 107 h 303"/>
                <a:gd name="T30" fmla="*/ 80 w 344"/>
                <a:gd name="T31" fmla="*/ 114 h 303"/>
                <a:gd name="T32" fmla="*/ 84 w 344"/>
                <a:gd name="T33" fmla="*/ 122 h 303"/>
                <a:gd name="T34" fmla="*/ 90 w 344"/>
                <a:gd name="T35" fmla="*/ 129 h 303"/>
                <a:gd name="T36" fmla="*/ 96 w 344"/>
                <a:gd name="T37" fmla="*/ 137 h 303"/>
                <a:gd name="T38" fmla="*/ 101 w 344"/>
                <a:gd name="T39" fmla="*/ 144 h 303"/>
                <a:gd name="T40" fmla="*/ 106 w 344"/>
                <a:gd name="T41" fmla="*/ 151 h 303"/>
                <a:gd name="T42" fmla="*/ 112 w 344"/>
                <a:gd name="T43" fmla="*/ 158 h 303"/>
                <a:gd name="T44" fmla="*/ 118 w 344"/>
                <a:gd name="T45" fmla="*/ 166 h 303"/>
                <a:gd name="T46" fmla="*/ 123 w 344"/>
                <a:gd name="T47" fmla="*/ 173 h 303"/>
                <a:gd name="T48" fmla="*/ 128 w 344"/>
                <a:gd name="T49" fmla="*/ 180 h 303"/>
                <a:gd name="T50" fmla="*/ 136 w 344"/>
                <a:gd name="T51" fmla="*/ 189 h 303"/>
                <a:gd name="T52" fmla="*/ 142 w 344"/>
                <a:gd name="T53" fmla="*/ 195 h 303"/>
                <a:gd name="T54" fmla="*/ 149 w 344"/>
                <a:gd name="T55" fmla="*/ 201 h 303"/>
                <a:gd name="T56" fmla="*/ 156 w 344"/>
                <a:gd name="T57" fmla="*/ 207 h 303"/>
                <a:gd name="T58" fmla="*/ 163 w 344"/>
                <a:gd name="T59" fmla="*/ 213 h 303"/>
                <a:gd name="T60" fmla="*/ 170 w 344"/>
                <a:gd name="T61" fmla="*/ 219 h 303"/>
                <a:gd name="T62" fmla="*/ 177 w 344"/>
                <a:gd name="T63" fmla="*/ 225 h 303"/>
                <a:gd name="T64" fmla="*/ 182 w 344"/>
                <a:gd name="T65" fmla="*/ 228 h 303"/>
                <a:gd name="T66" fmla="*/ 190 w 344"/>
                <a:gd name="T67" fmla="*/ 234 h 303"/>
                <a:gd name="T68" fmla="*/ 197 w 344"/>
                <a:gd name="T69" fmla="*/ 239 h 303"/>
                <a:gd name="T70" fmla="*/ 204 w 344"/>
                <a:gd name="T71" fmla="*/ 244 h 303"/>
                <a:gd name="T72" fmla="*/ 211 w 344"/>
                <a:gd name="T73" fmla="*/ 249 h 303"/>
                <a:gd name="T74" fmla="*/ 218 w 344"/>
                <a:gd name="T75" fmla="*/ 254 h 303"/>
                <a:gd name="T76" fmla="*/ 225 w 344"/>
                <a:gd name="T77" fmla="*/ 258 h 303"/>
                <a:gd name="T78" fmla="*/ 232 w 344"/>
                <a:gd name="T79" fmla="*/ 263 h 303"/>
                <a:gd name="T80" fmla="*/ 239 w 344"/>
                <a:gd name="T81" fmla="*/ 268 h 303"/>
                <a:gd name="T82" fmla="*/ 244 w 344"/>
                <a:gd name="T83" fmla="*/ 271 h 303"/>
                <a:gd name="T84" fmla="*/ 252 w 344"/>
                <a:gd name="T85" fmla="*/ 277 h 303"/>
                <a:gd name="T86" fmla="*/ 259 w 344"/>
                <a:gd name="T87" fmla="*/ 280 h 303"/>
                <a:gd name="T88" fmla="*/ 266 w 344"/>
                <a:gd name="T89" fmla="*/ 284 h 303"/>
                <a:gd name="T90" fmla="*/ 274 w 344"/>
                <a:gd name="T91" fmla="*/ 288 h 303"/>
                <a:gd name="T92" fmla="*/ 281 w 344"/>
                <a:gd name="T93" fmla="*/ 290 h 303"/>
                <a:gd name="T94" fmla="*/ 288 w 344"/>
                <a:gd name="T95" fmla="*/ 293 h 303"/>
                <a:gd name="T96" fmla="*/ 295 w 344"/>
                <a:gd name="T97" fmla="*/ 295 h 303"/>
                <a:gd name="T98" fmla="*/ 303 w 344"/>
                <a:gd name="T99" fmla="*/ 297 h 303"/>
                <a:gd name="T100" fmla="*/ 308 w 344"/>
                <a:gd name="T101" fmla="*/ 298 h 303"/>
                <a:gd name="T102" fmla="*/ 316 w 344"/>
                <a:gd name="T103" fmla="*/ 300 h 303"/>
                <a:gd name="T104" fmla="*/ 324 w 344"/>
                <a:gd name="T105" fmla="*/ 301 h 303"/>
                <a:gd name="T106" fmla="*/ 331 w 344"/>
                <a:gd name="T107" fmla="*/ 302 h 303"/>
                <a:gd name="T108" fmla="*/ 339 w 344"/>
                <a:gd name="T10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4" h="303">
                  <a:moveTo>
                    <a:pt x="2" y="3"/>
                  </a:moveTo>
                  <a:lnTo>
                    <a:pt x="2" y="4"/>
                  </a:lnTo>
                  <a:moveTo>
                    <a:pt x="4" y="7"/>
                  </a:moveTo>
                  <a:lnTo>
                    <a:pt x="5" y="8"/>
                  </a:lnTo>
                  <a:moveTo>
                    <a:pt x="6" y="10"/>
                  </a:moveTo>
                  <a:lnTo>
                    <a:pt x="7" y="11"/>
                  </a:lnTo>
                  <a:moveTo>
                    <a:pt x="9" y="14"/>
                  </a:moveTo>
                  <a:lnTo>
                    <a:pt x="9" y="15"/>
                  </a:lnTo>
                  <a:moveTo>
                    <a:pt x="11" y="18"/>
                  </a:moveTo>
                  <a:lnTo>
                    <a:pt x="12" y="19"/>
                  </a:lnTo>
                  <a:moveTo>
                    <a:pt x="13" y="21"/>
                  </a:moveTo>
                  <a:lnTo>
                    <a:pt x="14" y="22"/>
                  </a:lnTo>
                  <a:moveTo>
                    <a:pt x="15" y="25"/>
                  </a:moveTo>
                  <a:lnTo>
                    <a:pt x="16" y="26"/>
                  </a:lnTo>
                  <a:moveTo>
                    <a:pt x="18" y="29"/>
                  </a:moveTo>
                  <a:lnTo>
                    <a:pt x="18" y="30"/>
                  </a:lnTo>
                  <a:moveTo>
                    <a:pt x="20" y="32"/>
                  </a:moveTo>
                  <a:lnTo>
                    <a:pt x="21" y="33"/>
                  </a:lnTo>
                  <a:moveTo>
                    <a:pt x="23" y="36"/>
                  </a:moveTo>
                  <a:lnTo>
                    <a:pt x="24" y="37"/>
                  </a:lnTo>
                  <a:moveTo>
                    <a:pt x="26" y="40"/>
                  </a:moveTo>
                  <a:lnTo>
                    <a:pt x="27" y="41"/>
                  </a:lnTo>
                  <a:moveTo>
                    <a:pt x="28" y="44"/>
                  </a:moveTo>
                  <a:lnTo>
                    <a:pt x="29" y="45"/>
                  </a:lnTo>
                  <a:moveTo>
                    <a:pt x="31" y="48"/>
                  </a:moveTo>
                  <a:lnTo>
                    <a:pt x="31" y="49"/>
                  </a:lnTo>
                  <a:moveTo>
                    <a:pt x="33" y="51"/>
                  </a:moveTo>
                  <a:lnTo>
                    <a:pt x="34" y="52"/>
                  </a:lnTo>
                  <a:moveTo>
                    <a:pt x="36" y="55"/>
                  </a:moveTo>
                  <a:lnTo>
                    <a:pt x="37" y="56"/>
                  </a:lnTo>
                  <a:moveTo>
                    <a:pt x="39" y="59"/>
                  </a:moveTo>
                  <a:lnTo>
                    <a:pt x="40" y="60"/>
                  </a:lnTo>
                  <a:moveTo>
                    <a:pt x="42" y="63"/>
                  </a:moveTo>
                  <a:lnTo>
                    <a:pt x="43" y="64"/>
                  </a:lnTo>
                  <a:moveTo>
                    <a:pt x="45" y="67"/>
                  </a:moveTo>
                  <a:lnTo>
                    <a:pt x="46" y="68"/>
                  </a:lnTo>
                  <a:lnTo>
                    <a:pt x="46" y="68"/>
                  </a:lnTo>
                  <a:moveTo>
                    <a:pt x="48" y="71"/>
                  </a:moveTo>
                  <a:lnTo>
                    <a:pt x="49" y="72"/>
                  </a:lnTo>
                  <a:moveTo>
                    <a:pt x="51" y="75"/>
                  </a:moveTo>
                  <a:lnTo>
                    <a:pt x="51" y="76"/>
                  </a:lnTo>
                  <a:moveTo>
                    <a:pt x="53" y="78"/>
                  </a:moveTo>
                  <a:lnTo>
                    <a:pt x="54" y="79"/>
                  </a:lnTo>
                  <a:moveTo>
                    <a:pt x="56" y="82"/>
                  </a:moveTo>
                  <a:lnTo>
                    <a:pt x="57" y="83"/>
                  </a:lnTo>
                  <a:moveTo>
                    <a:pt x="59" y="86"/>
                  </a:moveTo>
                  <a:lnTo>
                    <a:pt x="60" y="87"/>
                  </a:lnTo>
                  <a:moveTo>
                    <a:pt x="62" y="90"/>
                  </a:moveTo>
                  <a:lnTo>
                    <a:pt x="63" y="91"/>
                  </a:lnTo>
                  <a:moveTo>
                    <a:pt x="65" y="94"/>
                  </a:moveTo>
                  <a:lnTo>
                    <a:pt x="66" y="95"/>
                  </a:lnTo>
                  <a:lnTo>
                    <a:pt x="66" y="95"/>
                  </a:lnTo>
                  <a:moveTo>
                    <a:pt x="68" y="98"/>
                  </a:moveTo>
                  <a:lnTo>
                    <a:pt x="69" y="99"/>
                  </a:lnTo>
                  <a:moveTo>
                    <a:pt x="71" y="102"/>
                  </a:moveTo>
                  <a:lnTo>
                    <a:pt x="72" y="103"/>
                  </a:lnTo>
                  <a:lnTo>
                    <a:pt x="72" y="103"/>
                  </a:lnTo>
                  <a:moveTo>
                    <a:pt x="74" y="106"/>
                  </a:moveTo>
                  <a:lnTo>
                    <a:pt x="75" y="107"/>
                  </a:lnTo>
                  <a:moveTo>
                    <a:pt x="77" y="110"/>
                  </a:moveTo>
                  <a:lnTo>
                    <a:pt x="78" y="111"/>
                  </a:lnTo>
                  <a:moveTo>
                    <a:pt x="79" y="113"/>
                  </a:moveTo>
                  <a:lnTo>
                    <a:pt x="80" y="114"/>
                  </a:lnTo>
                  <a:moveTo>
                    <a:pt x="81" y="117"/>
                  </a:moveTo>
                  <a:lnTo>
                    <a:pt x="82" y="118"/>
                  </a:lnTo>
                  <a:moveTo>
                    <a:pt x="84" y="121"/>
                  </a:moveTo>
                  <a:lnTo>
                    <a:pt x="84" y="122"/>
                  </a:lnTo>
                  <a:moveTo>
                    <a:pt x="86" y="124"/>
                  </a:moveTo>
                  <a:lnTo>
                    <a:pt x="87" y="125"/>
                  </a:lnTo>
                  <a:moveTo>
                    <a:pt x="89" y="128"/>
                  </a:moveTo>
                  <a:lnTo>
                    <a:pt x="90" y="129"/>
                  </a:lnTo>
                  <a:moveTo>
                    <a:pt x="92" y="132"/>
                  </a:moveTo>
                  <a:lnTo>
                    <a:pt x="93" y="133"/>
                  </a:lnTo>
                  <a:moveTo>
                    <a:pt x="95" y="136"/>
                  </a:moveTo>
                  <a:lnTo>
                    <a:pt x="96" y="137"/>
                  </a:lnTo>
                  <a:moveTo>
                    <a:pt x="98" y="140"/>
                  </a:moveTo>
                  <a:lnTo>
                    <a:pt x="99" y="141"/>
                  </a:lnTo>
                  <a:lnTo>
                    <a:pt x="99" y="141"/>
                  </a:lnTo>
                  <a:moveTo>
                    <a:pt x="101" y="144"/>
                  </a:moveTo>
                  <a:lnTo>
                    <a:pt x="102" y="145"/>
                  </a:lnTo>
                  <a:moveTo>
                    <a:pt x="104" y="148"/>
                  </a:moveTo>
                  <a:lnTo>
                    <a:pt x="104" y="149"/>
                  </a:lnTo>
                  <a:moveTo>
                    <a:pt x="106" y="151"/>
                  </a:moveTo>
                  <a:lnTo>
                    <a:pt x="107" y="152"/>
                  </a:lnTo>
                  <a:moveTo>
                    <a:pt x="109" y="155"/>
                  </a:moveTo>
                  <a:lnTo>
                    <a:pt x="110" y="156"/>
                  </a:lnTo>
                  <a:moveTo>
                    <a:pt x="112" y="158"/>
                  </a:moveTo>
                  <a:lnTo>
                    <a:pt x="113" y="159"/>
                  </a:lnTo>
                  <a:moveTo>
                    <a:pt x="115" y="162"/>
                  </a:moveTo>
                  <a:lnTo>
                    <a:pt x="115" y="163"/>
                  </a:lnTo>
                  <a:moveTo>
                    <a:pt x="118" y="166"/>
                  </a:moveTo>
                  <a:lnTo>
                    <a:pt x="118" y="167"/>
                  </a:lnTo>
                  <a:moveTo>
                    <a:pt x="120" y="169"/>
                  </a:moveTo>
                  <a:lnTo>
                    <a:pt x="120" y="170"/>
                  </a:lnTo>
                  <a:moveTo>
                    <a:pt x="123" y="173"/>
                  </a:moveTo>
                  <a:lnTo>
                    <a:pt x="123" y="174"/>
                  </a:lnTo>
                  <a:moveTo>
                    <a:pt x="125" y="176"/>
                  </a:moveTo>
                  <a:lnTo>
                    <a:pt x="126" y="177"/>
                  </a:lnTo>
                  <a:moveTo>
                    <a:pt x="128" y="180"/>
                  </a:moveTo>
                  <a:lnTo>
                    <a:pt x="129" y="181"/>
                  </a:lnTo>
                  <a:moveTo>
                    <a:pt x="133" y="185"/>
                  </a:moveTo>
                  <a:lnTo>
                    <a:pt x="133" y="186"/>
                  </a:lnTo>
                  <a:moveTo>
                    <a:pt x="136" y="189"/>
                  </a:moveTo>
                  <a:lnTo>
                    <a:pt x="136" y="190"/>
                  </a:lnTo>
                  <a:moveTo>
                    <a:pt x="138" y="192"/>
                  </a:moveTo>
                  <a:lnTo>
                    <a:pt x="139" y="193"/>
                  </a:lnTo>
                  <a:moveTo>
                    <a:pt x="142" y="195"/>
                  </a:moveTo>
                  <a:lnTo>
                    <a:pt x="143" y="196"/>
                  </a:lnTo>
                  <a:moveTo>
                    <a:pt x="145" y="198"/>
                  </a:moveTo>
                  <a:lnTo>
                    <a:pt x="146" y="199"/>
                  </a:lnTo>
                  <a:moveTo>
                    <a:pt x="149" y="201"/>
                  </a:moveTo>
                  <a:lnTo>
                    <a:pt x="150" y="202"/>
                  </a:lnTo>
                  <a:moveTo>
                    <a:pt x="152" y="203"/>
                  </a:moveTo>
                  <a:lnTo>
                    <a:pt x="153" y="204"/>
                  </a:lnTo>
                  <a:moveTo>
                    <a:pt x="156" y="207"/>
                  </a:moveTo>
                  <a:lnTo>
                    <a:pt x="157" y="208"/>
                  </a:lnTo>
                  <a:moveTo>
                    <a:pt x="159" y="210"/>
                  </a:moveTo>
                  <a:lnTo>
                    <a:pt x="160" y="211"/>
                  </a:lnTo>
                  <a:moveTo>
                    <a:pt x="163" y="213"/>
                  </a:moveTo>
                  <a:lnTo>
                    <a:pt x="164" y="214"/>
                  </a:lnTo>
                  <a:moveTo>
                    <a:pt x="166" y="216"/>
                  </a:moveTo>
                  <a:lnTo>
                    <a:pt x="167" y="216"/>
                  </a:lnTo>
                  <a:moveTo>
                    <a:pt x="170" y="219"/>
                  </a:moveTo>
                  <a:lnTo>
                    <a:pt x="171" y="219"/>
                  </a:lnTo>
                  <a:moveTo>
                    <a:pt x="173" y="221"/>
                  </a:moveTo>
                  <a:lnTo>
                    <a:pt x="174" y="222"/>
                  </a:lnTo>
                  <a:moveTo>
                    <a:pt x="177" y="225"/>
                  </a:moveTo>
                  <a:lnTo>
                    <a:pt x="178" y="226"/>
                  </a:lnTo>
                  <a:lnTo>
                    <a:pt x="178" y="226"/>
                  </a:lnTo>
                  <a:moveTo>
                    <a:pt x="181" y="228"/>
                  </a:moveTo>
                  <a:lnTo>
                    <a:pt x="182" y="228"/>
                  </a:lnTo>
                  <a:moveTo>
                    <a:pt x="185" y="230"/>
                  </a:moveTo>
                  <a:lnTo>
                    <a:pt x="186" y="231"/>
                  </a:lnTo>
                  <a:moveTo>
                    <a:pt x="189" y="233"/>
                  </a:moveTo>
                  <a:lnTo>
                    <a:pt x="190" y="234"/>
                  </a:lnTo>
                  <a:moveTo>
                    <a:pt x="192" y="236"/>
                  </a:moveTo>
                  <a:lnTo>
                    <a:pt x="193" y="236"/>
                  </a:lnTo>
                  <a:moveTo>
                    <a:pt x="196" y="239"/>
                  </a:moveTo>
                  <a:lnTo>
                    <a:pt x="197" y="239"/>
                  </a:lnTo>
                  <a:moveTo>
                    <a:pt x="199" y="241"/>
                  </a:moveTo>
                  <a:lnTo>
                    <a:pt x="200" y="241"/>
                  </a:lnTo>
                  <a:moveTo>
                    <a:pt x="203" y="244"/>
                  </a:moveTo>
                  <a:lnTo>
                    <a:pt x="204" y="244"/>
                  </a:lnTo>
                  <a:moveTo>
                    <a:pt x="206" y="246"/>
                  </a:moveTo>
                  <a:lnTo>
                    <a:pt x="207" y="246"/>
                  </a:lnTo>
                  <a:moveTo>
                    <a:pt x="210" y="248"/>
                  </a:moveTo>
                  <a:lnTo>
                    <a:pt x="211" y="249"/>
                  </a:lnTo>
                  <a:lnTo>
                    <a:pt x="211" y="249"/>
                  </a:lnTo>
                  <a:moveTo>
                    <a:pt x="214" y="251"/>
                  </a:moveTo>
                  <a:lnTo>
                    <a:pt x="215" y="252"/>
                  </a:lnTo>
                  <a:moveTo>
                    <a:pt x="218" y="254"/>
                  </a:moveTo>
                  <a:lnTo>
                    <a:pt x="219" y="255"/>
                  </a:lnTo>
                  <a:moveTo>
                    <a:pt x="222" y="256"/>
                  </a:moveTo>
                  <a:lnTo>
                    <a:pt x="223" y="257"/>
                  </a:lnTo>
                  <a:moveTo>
                    <a:pt x="225" y="258"/>
                  </a:moveTo>
                  <a:lnTo>
                    <a:pt x="226" y="259"/>
                  </a:lnTo>
                  <a:moveTo>
                    <a:pt x="229" y="261"/>
                  </a:moveTo>
                  <a:lnTo>
                    <a:pt x="230" y="261"/>
                  </a:lnTo>
                  <a:moveTo>
                    <a:pt x="232" y="263"/>
                  </a:moveTo>
                  <a:lnTo>
                    <a:pt x="233" y="263"/>
                  </a:lnTo>
                  <a:moveTo>
                    <a:pt x="236" y="266"/>
                  </a:moveTo>
                  <a:lnTo>
                    <a:pt x="237" y="266"/>
                  </a:lnTo>
                  <a:moveTo>
                    <a:pt x="239" y="268"/>
                  </a:moveTo>
                  <a:lnTo>
                    <a:pt x="240" y="268"/>
                  </a:lnTo>
                  <a:moveTo>
                    <a:pt x="243" y="270"/>
                  </a:moveTo>
                  <a:lnTo>
                    <a:pt x="244" y="271"/>
                  </a:lnTo>
                  <a:lnTo>
                    <a:pt x="244" y="271"/>
                  </a:lnTo>
                  <a:moveTo>
                    <a:pt x="247" y="273"/>
                  </a:moveTo>
                  <a:lnTo>
                    <a:pt x="248" y="274"/>
                  </a:lnTo>
                  <a:moveTo>
                    <a:pt x="251" y="276"/>
                  </a:moveTo>
                  <a:lnTo>
                    <a:pt x="252" y="277"/>
                  </a:lnTo>
                  <a:moveTo>
                    <a:pt x="255" y="278"/>
                  </a:moveTo>
                  <a:lnTo>
                    <a:pt x="256" y="279"/>
                  </a:lnTo>
                  <a:moveTo>
                    <a:pt x="258" y="280"/>
                  </a:moveTo>
                  <a:lnTo>
                    <a:pt x="259" y="280"/>
                  </a:lnTo>
                  <a:moveTo>
                    <a:pt x="262" y="282"/>
                  </a:moveTo>
                  <a:lnTo>
                    <a:pt x="263" y="282"/>
                  </a:lnTo>
                  <a:moveTo>
                    <a:pt x="265" y="284"/>
                  </a:moveTo>
                  <a:lnTo>
                    <a:pt x="266" y="284"/>
                  </a:lnTo>
                  <a:moveTo>
                    <a:pt x="269" y="286"/>
                  </a:moveTo>
                  <a:lnTo>
                    <a:pt x="270" y="286"/>
                  </a:lnTo>
                  <a:moveTo>
                    <a:pt x="273" y="288"/>
                  </a:moveTo>
                  <a:lnTo>
                    <a:pt x="274" y="288"/>
                  </a:lnTo>
                  <a:moveTo>
                    <a:pt x="277" y="289"/>
                  </a:moveTo>
                  <a:lnTo>
                    <a:pt x="278" y="289"/>
                  </a:lnTo>
                  <a:lnTo>
                    <a:pt x="278" y="289"/>
                  </a:lnTo>
                  <a:moveTo>
                    <a:pt x="281" y="290"/>
                  </a:moveTo>
                  <a:lnTo>
                    <a:pt x="282" y="291"/>
                  </a:lnTo>
                  <a:moveTo>
                    <a:pt x="284" y="292"/>
                  </a:moveTo>
                  <a:lnTo>
                    <a:pt x="285" y="292"/>
                  </a:lnTo>
                  <a:moveTo>
                    <a:pt x="288" y="293"/>
                  </a:moveTo>
                  <a:lnTo>
                    <a:pt x="289" y="293"/>
                  </a:lnTo>
                  <a:moveTo>
                    <a:pt x="291" y="294"/>
                  </a:moveTo>
                  <a:lnTo>
                    <a:pt x="292" y="294"/>
                  </a:lnTo>
                  <a:moveTo>
                    <a:pt x="295" y="295"/>
                  </a:moveTo>
                  <a:lnTo>
                    <a:pt x="296" y="295"/>
                  </a:lnTo>
                  <a:moveTo>
                    <a:pt x="299" y="296"/>
                  </a:moveTo>
                  <a:lnTo>
                    <a:pt x="300" y="296"/>
                  </a:lnTo>
                  <a:moveTo>
                    <a:pt x="303" y="297"/>
                  </a:moveTo>
                  <a:lnTo>
                    <a:pt x="304" y="297"/>
                  </a:lnTo>
                  <a:lnTo>
                    <a:pt x="304" y="297"/>
                  </a:lnTo>
                  <a:moveTo>
                    <a:pt x="307" y="298"/>
                  </a:moveTo>
                  <a:lnTo>
                    <a:pt x="308" y="298"/>
                  </a:lnTo>
                  <a:moveTo>
                    <a:pt x="311" y="299"/>
                  </a:moveTo>
                  <a:lnTo>
                    <a:pt x="312" y="299"/>
                  </a:lnTo>
                  <a:moveTo>
                    <a:pt x="315" y="300"/>
                  </a:moveTo>
                  <a:lnTo>
                    <a:pt x="316" y="300"/>
                  </a:lnTo>
                  <a:moveTo>
                    <a:pt x="319" y="300"/>
                  </a:moveTo>
                  <a:lnTo>
                    <a:pt x="320" y="300"/>
                  </a:lnTo>
                  <a:moveTo>
                    <a:pt x="323" y="301"/>
                  </a:moveTo>
                  <a:lnTo>
                    <a:pt x="324" y="301"/>
                  </a:lnTo>
                  <a:lnTo>
                    <a:pt x="324" y="301"/>
                  </a:lnTo>
                  <a:moveTo>
                    <a:pt x="327" y="301"/>
                  </a:moveTo>
                  <a:lnTo>
                    <a:pt x="328" y="302"/>
                  </a:lnTo>
                  <a:moveTo>
                    <a:pt x="331" y="302"/>
                  </a:moveTo>
                  <a:lnTo>
                    <a:pt x="332" y="302"/>
                  </a:lnTo>
                  <a:moveTo>
                    <a:pt x="335" y="303"/>
                  </a:moveTo>
                  <a:lnTo>
                    <a:pt x="336" y="303"/>
                  </a:lnTo>
                  <a:moveTo>
                    <a:pt x="339" y="303"/>
                  </a:moveTo>
                  <a:lnTo>
                    <a:pt x="340" y="303"/>
                  </a:lnTo>
                  <a:moveTo>
                    <a:pt x="343" y="303"/>
                  </a:moveTo>
                </a:path>
              </a:pathLst>
            </a:custGeom>
            <a:noFill/>
            <a:ln w="28575" cap="flat">
              <a:solidFill>
                <a:srgbClr val="E76B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14"/>
            <p:cNvSpPr>
              <a:spLocks noChangeArrowheads="1"/>
            </p:cNvSpPr>
            <p:nvPr/>
          </p:nvSpPr>
          <p:spPr bwMode="auto">
            <a:xfrm>
              <a:off x="-576653" y="1827261"/>
              <a:ext cx="3619500" cy="3411538"/>
            </a:xfrm>
            <a:prstGeom prst="rect">
              <a:avLst/>
            </a:prstGeom>
            <a:noFill/>
            <a:ln w="9525" cap="rnd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15"/>
            <p:cNvSpPr>
              <a:spLocks noChangeArrowheads="1"/>
            </p:cNvSpPr>
            <p:nvPr/>
          </p:nvSpPr>
          <p:spPr bwMode="auto">
            <a:xfrm>
              <a:off x="-1025915" y="4826048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116"/>
            <p:cNvSpPr>
              <a:spLocks noChangeArrowheads="1"/>
            </p:cNvSpPr>
            <p:nvPr/>
          </p:nvSpPr>
          <p:spPr bwMode="auto">
            <a:xfrm>
              <a:off x="-1025915" y="3838623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117"/>
            <p:cNvSpPr>
              <a:spLocks noChangeArrowheads="1"/>
            </p:cNvSpPr>
            <p:nvPr/>
          </p:nvSpPr>
          <p:spPr bwMode="auto">
            <a:xfrm>
              <a:off x="-1025915" y="2860723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118"/>
            <p:cNvSpPr>
              <a:spLocks noChangeArrowheads="1"/>
            </p:cNvSpPr>
            <p:nvPr/>
          </p:nvSpPr>
          <p:spPr bwMode="auto">
            <a:xfrm>
              <a:off x="-1025915" y="1884411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Line 119"/>
            <p:cNvSpPr>
              <a:spLocks noChangeShapeType="1"/>
            </p:cNvSpPr>
            <p:nvPr/>
          </p:nvSpPr>
          <p:spPr bwMode="auto">
            <a:xfrm>
              <a:off x="-633803" y="4922886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20"/>
            <p:cNvSpPr>
              <a:spLocks noChangeShapeType="1"/>
            </p:cNvSpPr>
            <p:nvPr/>
          </p:nvSpPr>
          <p:spPr bwMode="auto">
            <a:xfrm>
              <a:off x="-633803" y="393546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21"/>
            <p:cNvSpPr>
              <a:spLocks noChangeShapeType="1"/>
            </p:cNvSpPr>
            <p:nvPr/>
          </p:nvSpPr>
          <p:spPr bwMode="auto">
            <a:xfrm>
              <a:off x="-633803" y="295756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22"/>
            <p:cNvSpPr>
              <a:spLocks noChangeShapeType="1"/>
            </p:cNvSpPr>
            <p:nvPr/>
          </p:nvSpPr>
          <p:spPr bwMode="auto">
            <a:xfrm>
              <a:off x="-633803" y="197966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23"/>
            <p:cNvSpPr>
              <a:spLocks noChangeShapeType="1"/>
            </p:cNvSpPr>
            <p:nvPr/>
          </p:nvSpPr>
          <p:spPr bwMode="auto">
            <a:xfrm flipV="1">
              <a:off x="-413140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24"/>
            <p:cNvSpPr>
              <a:spLocks noChangeShapeType="1"/>
            </p:cNvSpPr>
            <p:nvPr/>
          </p:nvSpPr>
          <p:spPr bwMode="auto">
            <a:xfrm flipV="1">
              <a:off x="226622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125"/>
            <p:cNvSpPr>
              <a:spLocks noChangeShapeType="1"/>
            </p:cNvSpPr>
            <p:nvPr/>
          </p:nvSpPr>
          <p:spPr bwMode="auto">
            <a:xfrm flipV="1">
              <a:off x="856860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26"/>
            <p:cNvSpPr>
              <a:spLocks noChangeShapeType="1"/>
            </p:cNvSpPr>
            <p:nvPr/>
          </p:nvSpPr>
          <p:spPr bwMode="auto">
            <a:xfrm flipV="1">
              <a:off x="1487097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27"/>
            <p:cNvSpPr>
              <a:spLocks noChangeShapeType="1"/>
            </p:cNvSpPr>
            <p:nvPr/>
          </p:nvSpPr>
          <p:spPr bwMode="auto">
            <a:xfrm flipV="1">
              <a:off x="2117335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28"/>
            <p:cNvSpPr>
              <a:spLocks noChangeShapeType="1"/>
            </p:cNvSpPr>
            <p:nvPr/>
          </p:nvSpPr>
          <p:spPr bwMode="auto">
            <a:xfrm flipV="1">
              <a:off x="2757097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129"/>
            <p:cNvSpPr>
              <a:spLocks noChangeArrowheads="1"/>
            </p:cNvSpPr>
            <p:nvPr/>
          </p:nvSpPr>
          <p:spPr bwMode="auto">
            <a:xfrm>
              <a:off x="-513153" y="5305473"/>
              <a:ext cx="2000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130"/>
            <p:cNvSpPr>
              <a:spLocks noChangeArrowheads="1"/>
            </p:cNvSpPr>
            <p:nvPr/>
          </p:nvSpPr>
          <p:spPr bwMode="auto">
            <a:xfrm>
              <a:off x="69460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131"/>
            <p:cNvSpPr>
              <a:spLocks noChangeArrowheads="1"/>
            </p:cNvSpPr>
            <p:nvPr/>
          </p:nvSpPr>
          <p:spPr bwMode="auto">
            <a:xfrm>
              <a:off x="699697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132"/>
            <p:cNvSpPr>
              <a:spLocks noChangeArrowheads="1"/>
            </p:cNvSpPr>
            <p:nvPr/>
          </p:nvSpPr>
          <p:spPr bwMode="auto">
            <a:xfrm>
              <a:off x="1329935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133"/>
            <p:cNvSpPr>
              <a:spLocks noChangeArrowheads="1"/>
            </p:cNvSpPr>
            <p:nvPr/>
          </p:nvSpPr>
          <p:spPr bwMode="auto">
            <a:xfrm>
              <a:off x="1960172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134"/>
            <p:cNvSpPr>
              <a:spLocks noChangeArrowheads="1"/>
            </p:cNvSpPr>
            <p:nvPr/>
          </p:nvSpPr>
          <p:spPr bwMode="auto">
            <a:xfrm>
              <a:off x="2599935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135"/>
            <p:cNvSpPr>
              <a:spLocks noChangeArrowheads="1"/>
            </p:cNvSpPr>
            <p:nvPr/>
          </p:nvSpPr>
          <p:spPr bwMode="auto">
            <a:xfrm>
              <a:off x="-446478" y="5573248"/>
              <a:ext cx="31050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Months since product installed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136"/>
            <p:cNvSpPr>
              <a:spLocks noChangeArrowheads="1"/>
            </p:cNvSpPr>
            <p:nvPr/>
          </p:nvSpPr>
          <p:spPr bwMode="auto">
            <a:xfrm rot="16200000">
              <a:off x="-2304194" y="3396014"/>
              <a:ext cx="2219202" cy="267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“No exploit” probability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154"/>
            <p:cNvSpPr>
              <a:spLocks noChangeArrowheads="1"/>
            </p:cNvSpPr>
            <p:nvPr/>
          </p:nvSpPr>
          <p:spPr bwMode="auto">
            <a:xfrm>
              <a:off x="1197522" y="2028874"/>
              <a:ext cx="16874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10, 11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155"/>
            <p:cNvSpPr>
              <a:spLocks noChangeArrowheads="1"/>
            </p:cNvSpPr>
            <p:nvPr/>
          </p:nvSpPr>
          <p:spPr bwMode="auto">
            <a:xfrm rot="2016203">
              <a:off x="1334925" y="3622374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7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156"/>
            <p:cNvSpPr>
              <a:spLocks noChangeArrowheads="1"/>
            </p:cNvSpPr>
            <p:nvPr/>
          </p:nvSpPr>
          <p:spPr bwMode="auto">
            <a:xfrm rot="1774432">
              <a:off x="1583667" y="4155401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8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157"/>
            <p:cNvSpPr>
              <a:spLocks noChangeArrowheads="1"/>
            </p:cNvSpPr>
            <p:nvPr/>
          </p:nvSpPr>
          <p:spPr bwMode="auto">
            <a:xfrm rot="2043849">
              <a:off x="1202230" y="4465313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9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4627336" y="1219200"/>
            <a:ext cx="4230687" cy="4759635"/>
            <a:chOff x="4194175" y="1219200"/>
            <a:chExt cx="4230687" cy="4759635"/>
          </a:xfrm>
        </p:grpSpPr>
        <p:sp>
          <p:nvSpPr>
            <p:cNvPr id="5" name="Rectangle 163"/>
            <p:cNvSpPr>
              <a:spLocks noChangeArrowheads="1"/>
            </p:cNvSpPr>
            <p:nvPr/>
          </p:nvSpPr>
          <p:spPr bwMode="auto">
            <a:xfrm>
              <a:off x="4757737" y="1844446"/>
              <a:ext cx="3667125" cy="3411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215"/>
            <p:cNvSpPr>
              <a:spLocks noChangeArrowheads="1"/>
            </p:cNvSpPr>
            <p:nvPr/>
          </p:nvSpPr>
          <p:spPr bwMode="auto">
            <a:xfrm>
              <a:off x="4990710" y="5701836"/>
              <a:ext cx="31050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Months since product installed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Line 171"/>
            <p:cNvSpPr>
              <a:spLocks noChangeShapeType="1"/>
            </p:cNvSpPr>
            <p:nvPr/>
          </p:nvSpPr>
          <p:spPr bwMode="auto">
            <a:xfrm flipV="1">
              <a:off x="7173912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164"/>
            <p:cNvSpPr>
              <a:spLocks noChangeShapeType="1"/>
            </p:cNvSpPr>
            <p:nvPr/>
          </p:nvSpPr>
          <p:spPr bwMode="auto">
            <a:xfrm>
              <a:off x="4757737" y="4738458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165"/>
            <p:cNvSpPr>
              <a:spLocks noChangeShapeType="1"/>
            </p:cNvSpPr>
            <p:nvPr/>
          </p:nvSpPr>
          <p:spPr bwMode="auto">
            <a:xfrm>
              <a:off x="4757737" y="3962171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166"/>
            <p:cNvSpPr>
              <a:spLocks noChangeShapeType="1"/>
            </p:cNvSpPr>
            <p:nvPr/>
          </p:nvSpPr>
          <p:spPr bwMode="auto">
            <a:xfrm>
              <a:off x="4757737" y="3176358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167"/>
            <p:cNvSpPr>
              <a:spLocks noChangeShapeType="1"/>
            </p:cNvSpPr>
            <p:nvPr/>
          </p:nvSpPr>
          <p:spPr bwMode="auto">
            <a:xfrm>
              <a:off x="4757737" y="2390546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168"/>
            <p:cNvSpPr>
              <a:spLocks noChangeShapeType="1"/>
            </p:cNvSpPr>
            <p:nvPr/>
          </p:nvSpPr>
          <p:spPr bwMode="auto">
            <a:xfrm flipV="1">
              <a:off x="5245100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169"/>
            <p:cNvSpPr>
              <a:spLocks noChangeShapeType="1"/>
            </p:cNvSpPr>
            <p:nvPr/>
          </p:nvSpPr>
          <p:spPr bwMode="auto">
            <a:xfrm flipV="1">
              <a:off x="5884862" y="1844446"/>
              <a:ext cx="0" cy="3411538"/>
            </a:xfrm>
            <a:prstGeom prst="line">
              <a:avLst/>
            </a:prstGeom>
            <a:noFill/>
            <a:ln w="2857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170"/>
            <p:cNvSpPr>
              <a:spLocks noChangeShapeType="1"/>
            </p:cNvSpPr>
            <p:nvPr/>
          </p:nvSpPr>
          <p:spPr bwMode="auto">
            <a:xfrm flipV="1">
              <a:off x="6534150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172"/>
            <p:cNvSpPr>
              <a:spLocks noChangeShapeType="1"/>
            </p:cNvSpPr>
            <p:nvPr/>
          </p:nvSpPr>
          <p:spPr bwMode="auto">
            <a:xfrm flipV="1">
              <a:off x="7813675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173"/>
            <p:cNvSpPr>
              <a:spLocks noChangeShapeType="1"/>
            </p:cNvSpPr>
            <p:nvPr/>
          </p:nvSpPr>
          <p:spPr bwMode="auto">
            <a:xfrm>
              <a:off x="4757737" y="5130571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174"/>
            <p:cNvSpPr>
              <a:spLocks noChangeShapeType="1"/>
            </p:cNvSpPr>
            <p:nvPr/>
          </p:nvSpPr>
          <p:spPr bwMode="auto">
            <a:xfrm>
              <a:off x="4757737" y="4354283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175"/>
            <p:cNvSpPr>
              <a:spLocks noChangeShapeType="1"/>
            </p:cNvSpPr>
            <p:nvPr/>
          </p:nvSpPr>
          <p:spPr bwMode="auto">
            <a:xfrm>
              <a:off x="4757737" y="3568471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176"/>
            <p:cNvSpPr>
              <a:spLocks noChangeShapeType="1"/>
            </p:cNvSpPr>
            <p:nvPr/>
          </p:nvSpPr>
          <p:spPr bwMode="auto">
            <a:xfrm>
              <a:off x="4757737" y="2782658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177"/>
            <p:cNvSpPr>
              <a:spLocks noChangeShapeType="1"/>
            </p:cNvSpPr>
            <p:nvPr/>
          </p:nvSpPr>
          <p:spPr bwMode="auto">
            <a:xfrm>
              <a:off x="4757737" y="1996846"/>
              <a:ext cx="3667125" cy="0"/>
            </a:xfrm>
            <a:prstGeom prst="line">
              <a:avLst/>
            </a:prstGeom>
            <a:noFill/>
            <a:ln w="2857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178"/>
            <p:cNvSpPr>
              <a:spLocks noChangeShapeType="1"/>
            </p:cNvSpPr>
            <p:nvPr/>
          </p:nvSpPr>
          <p:spPr bwMode="auto">
            <a:xfrm flipV="1">
              <a:off x="4930775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179"/>
            <p:cNvSpPr>
              <a:spLocks noChangeShapeType="1"/>
            </p:cNvSpPr>
            <p:nvPr/>
          </p:nvSpPr>
          <p:spPr bwMode="auto">
            <a:xfrm flipV="1">
              <a:off x="5570537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180"/>
            <p:cNvSpPr>
              <a:spLocks noChangeShapeType="1"/>
            </p:cNvSpPr>
            <p:nvPr/>
          </p:nvSpPr>
          <p:spPr bwMode="auto">
            <a:xfrm flipV="1">
              <a:off x="6210300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181"/>
            <p:cNvSpPr>
              <a:spLocks noChangeShapeType="1"/>
            </p:cNvSpPr>
            <p:nvPr/>
          </p:nvSpPr>
          <p:spPr bwMode="auto">
            <a:xfrm flipV="1">
              <a:off x="6850062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182"/>
            <p:cNvSpPr>
              <a:spLocks noChangeShapeType="1"/>
            </p:cNvSpPr>
            <p:nvPr/>
          </p:nvSpPr>
          <p:spPr bwMode="auto">
            <a:xfrm flipV="1">
              <a:off x="7489825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183"/>
            <p:cNvSpPr>
              <a:spLocks noChangeShapeType="1"/>
            </p:cNvSpPr>
            <p:nvPr/>
          </p:nvSpPr>
          <p:spPr bwMode="auto">
            <a:xfrm flipV="1">
              <a:off x="8129587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84"/>
            <p:cNvSpPr>
              <a:spLocks/>
            </p:cNvSpPr>
            <p:nvPr/>
          </p:nvSpPr>
          <p:spPr bwMode="auto">
            <a:xfrm>
              <a:off x="4930775" y="1996846"/>
              <a:ext cx="3332162" cy="19050"/>
            </a:xfrm>
            <a:custGeom>
              <a:avLst/>
              <a:gdLst>
                <a:gd name="T0" fmla="*/ 0 w 349"/>
                <a:gd name="T1" fmla="*/ 0 h 2"/>
                <a:gd name="T2" fmla="*/ 6 w 349"/>
                <a:gd name="T3" fmla="*/ 0 h 2"/>
                <a:gd name="T4" fmla="*/ 13 w 349"/>
                <a:gd name="T5" fmla="*/ 0 h 2"/>
                <a:gd name="T6" fmla="*/ 20 w 349"/>
                <a:gd name="T7" fmla="*/ 0 h 2"/>
                <a:gd name="T8" fmla="*/ 26 w 349"/>
                <a:gd name="T9" fmla="*/ 0 h 2"/>
                <a:gd name="T10" fmla="*/ 33 w 349"/>
                <a:gd name="T11" fmla="*/ 1 h 2"/>
                <a:gd name="T12" fmla="*/ 40 w 349"/>
                <a:gd name="T13" fmla="*/ 1 h 2"/>
                <a:gd name="T14" fmla="*/ 47 w 349"/>
                <a:gd name="T15" fmla="*/ 1 h 2"/>
                <a:gd name="T16" fmla="*/ 53 w 349"/>
                <a:gd name="T17" fmla="*/ 1 h 2"/>
                <a:gd name="T18" fmla="*/ 60 w 349"/>
                <a:gd name="T19" fmla="*/ 1 h 2"/>
                <a:gd name="T20" fmla="*/ 67 w 349"/>
                <a:gd name="T21" fmla="*/ 1 h 2"/>
                <a:gd name="T22" fmla="*/ 73 w 349"/>
                <a:gd name="T23" fmla="*/ 1 h 2"/>
                <a:gd name="T24" fmla="*/ 80 w 349"/>
                <a:gd name="T25" fmla="*/ 1 h 2"/>
                <a:gd name="T26" fmla="*/ 87 w 349"/>
                <a:gd name="T27" fmla="*/ 1 h 2"/>
                <a:gd name="T28" fmla="*/ 94 w 349"/>
                <a:gd name="T29" fmla="*/ 1 h 2"/>
                <a:gd name="T30" fmla="*/ 100 w 349"/>
                <a:gd name="T31" fmla="*/ 1 h 2"/>
                <a:gd name="T32" fmla="*/ 107 w 349"/>
                <a:gd name="T33" fmla="*/ 1 h 2"/>
                <a:gd name="T34" fmla="*/ 114 w 349"/>
                <a:gd name="T35" fmla="*/ 1 h 2"/>
                <a:gd name="T36" fmla="*/ 121 w 349"/>
                <a:gd name="T37" fmla="*/ 1 h 2"/>
                <a:gd name="T38" fmla="*/ 127 w 349"/>
                <a:gd name="T39" fmla="*/ 1 h 2"/>
                <a:gd name="T40" fmla="*/ 134 w 349"/>
                <a:gd name="T41" fmla="*/ 1 h 2"/>
                <a:gd name="T42" fmla="*/ 141 w 349"/>
                <a:gd name="T43" fmla="*/ 1 h 2"/>
                <a:gd name="T44" fmla="*/ 147 w 349"/>
                <a:gd name="T45" fmla="*/ 1 h 2"/>
                <a:gd name="T46" fmla="*/ 154 w 349"/>
                <a:gd name="T47" fmla="*/ 1 h 2"/>
                <a:gd name="T48" fmla="*/ 161 w 349"/>
                <a:gd name="T49" fmla="*/ 1 h 2"/>
                <a:gd name="T50" fmla="*/ 168 w 349"/>
                <a:gd name="T51" fmla="*/ 1 h 2"/>
                <a:gd name="T52" fmla="*/ 174 w 349"/>
                <a:gd name="T53" fmla="*/ 1 h 2"/>
                <a:gd name="T54" fmla="*/ 181 w 349"/>
                <a:gd name="T55" fmla="*/ 1 h 2"/>
                <a:gd name="T56" fmla="*/ 188 w 349"/>
                <a:gd name="T57" fmla="*/ 1 h 2"/>
                <a:gd name="T58" fmla="*/ 194 w 349"/>
                <a:gd name="T59" fmla="*/ 1 h 2"/>
                <a:gd name="T60" fmla="*/ 201 w 349"/>
                <a:gd name="T61" fmla="*/ 1 h 2"/>
                <a:gd name="T62" fmla="*/ 208 w 349"/>
                <a:gd name="T63" fmla="*/ 1 h 2"/>
                <a:gd name="T64" fmla="*/ 215 w 349"/>
                <a:gd name="T65" fmla="*/ 1 h 2"/>
                <a:gd name="T66" fmla="*/ 221 w 349"/>
                <a:gd name="T67" fmla="*/ 1 h 2"/>
                <a:gd name="T68" fmla="*/ 228 w 349"/>
                <a:gd name="T69" fmla="*/ 1 h 2"/>
                <a:gd name="T70" fmla="*/ 235 w 349"/>
                <a:gd name="T71" fmla="*/ 1 h 2"/>
                <a:gd name="T72" fmla="*/ 241 w 349"/>
                <a:gd name="T73" fmla="*/ 1 h 2"/>
                <a:gd name="T74" fmla="*/ 248 w 349"/>
                <a:gd name="T75" fmla="*/ 1 h 2"/>
                <a:gd name="T76" fmla="*/ 255 w 349"/>
                <a:gd name="T77" fmla="*/ 1 h 2"/>
                <a:gd name="T78" fmla="*/ 262 w 349"/>
                <a:gd name="T79" fmla="*/ 1 h 2"/>
                <a:gd name="T80" fmla="*/ 268 w 349"/>
                <a:gd name="T81" fmla="*/ 1 h 2"/>
                <a:gd name="T82" fmla="*/ 275 w 349"/>
                <a:gd name="T83" fmla="*/ 2 h 2"/>
                <a:gd name="T84" fmla="*/ 282 w 349"/>
                <a:gd name="T85" fmla="*/ 2 h 2"/>
                <a:gd name="T86" fmla="*/ 288 w 349"/>
                <a:gd name="T87" fmla="*/ 2 h 2"/>
                <a:gd name="T88" fmla="*/ 295 w 349"/>
                <a:gd name="T89" fmla="*/ 2 h 2"/>
                <a:gd name="T90" fmla="*/ 302 w 349"/>
                <a:gd name="T91" fmla="*/ 2 h 2"/>
                <a:gd name="T92" fmla="*/ 309 w 349"/>
                <a:gd name="T93" fmla="*/ 2 h 2"/>
                <a:gd name="T94" fmla="*/ 315 w 349"/>
                <a:gd name="T95" fmla="*/ 2 h 2"/>
                <a:gd name="T96" fmla="*/ 322 w 349"/>
                <a:gd name="T97" fmla="*/ 2 h 2"/>
                <a:gd name="T98" fmla="*/ 329 w 349"/>
                <a:gd name="T99" fmla="*/ 2 h 2"/>
                <a:gd name="T100" fmla="*/ 335 w 349"/>
                <a:gd name="T101" fmla="*/ 2 h 2"/>
                <a:gd name="T102" fmla="*/ 342 w 349"/>
                <a:gd name="T103" fmla="*/ 2 h 2"/>
                <a:gd name="T104" fmla="*/ 349 w 349"/>
                <a:gd name="T10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9" h="2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7" y="1"/>
                  </a:lnTo>
                  <a:lnTo>
                    <a:pt x="53" y="1"/>
                  </a:lnTo>
                  <a:lnTo>
                    <a:pt x="60" y="1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1"/>
                  </a:lnTo>
                  <a:lnTo>
                    <a:pt x="87" y="1"/>
                  </a:lnTo>
                  <a:lnTo>
                    <a:pt x="94" y="1"/>
                  </a:lnTo>
                  <a:lnTo>
                    <a:pt x="100" y="1"/>
                  </a:lnTo>
                  <a:lnTo>
                    <a:pt x="107" y="1"/>
                  </a:lnTo>
                  <a:lnTo>
                    <a:pt x="114" y="1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4" y="1"/>
                  </a:lnTo>
                  <a:lnTo>
                    <a:pt x="141" y="1"/>
                  </a:lnTo>
                  <a:lnTo>
                    <a:pt x="147" y="1"/>
                  </a:lnTo>
                  <a:lnTo>
                    <a:pt x="154" y="1"/>
                  </a:lnTo>
                  <a:lnTo>
                    <a:pt x="161" y="1"/>
                  </a:lnTo>
                  <a:lnTo>
                    <a:pt x="168" y="1"/>
                  </a:lnTo>
                  <a:lnTo>
                    <a:pt x="174" y="1"/>
                  </a:lnTo>
                  <a:lnTo>
                    <a:pt x="181" y="1"/>
                  </a:lnTo>
                  <a:lnTo>
                    <a:pt x="188" y="1"/>
                  </a:lnTo>
                  <a:lnTo>
                    <a:pt x="194" y="1"/>
                  </a:lnTo>
                  <a:lnTo>
                    <a:pt x="201" y="1"/>
                  </a:lnTo>
                  <a:lnTo>
                    <a:pt x="208" y="1"/>
                  </a:lnTo>
                  <a:lnTo>
                    <a:pt x="215" y="1"/>
                  </a:lnTo>
                  <a:lnTo>
                    <a:pt x="221" y="1"/>
                  </a:lnTo>
                  <a:lnTo>
                    <a:pt x="228" y="1"/>
                  </a:lnTo>
                  <a:lnTo>
                    <a:pt x="235" y="1"/>
                  </a:lnTo>
                  <a:lnTo>
                    <a:pt x="241" y="1"/>
                  </a:lnTo>
                  <a:lnTo>
                    <a:pt x="248" y="1"/>
                  </a:lnTo>
                  <a:lnTo>
                    <a:pt x="255" y="1"/>
                  </a:lnTo>
                  <a:lnTo>
                    <a:pt x="262" y="1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95" y="2"/>
                  </a:lnTo>
                  <a:lnTo>
                    <a:pt x="302" y="2"/>
                  </a:lnTo>
                  <a:lnTo>
                    <a:pt x="309" y="2"/>
                  </a:lnTo>
                  <a:lnTo>
                    <a:pt x="315" y="2"/>
                  </a:lnTo>
                  <a:lnTo>
                    <a:pt x="322" y="2"/>
                  </a:lnTo>
                  <a:lnTo>
                    <a:pt x="329" y="2"/>
                  </a:lnTo>
                  <a:lnTo>
                    <a:pt x="335" y="2"/>
                  </a:lnTo>
                  <a:lnTo>
                    <a:pt x="342" y="2"/>
                  </a:lnTo>
                  <a:lnTo>
                    <a:pt x="349" y="2"/>
                  </a:lnTo>
                </a:path>
              </a:pathLst>
            </a:custGeom>
            <a:noFill/>
            <a:ln w="28575" cap="flat">
              <a:solidFill>
                <a:srgbClr val="F8766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85"/>
            <p:cNvSpPr>
              <a:spLocks noEditPoints="1"/>
            </p:cNvSpPr>
            <p:nvPr/>
          </p:nvSpPr>
          <p:spPr bwMode="auto">
            <a:xfrm>
              <a:off x="4949825" y="2006371"/>
              <a:ext cx="3313112" cy="49213"/>
            </a:xfrm>
            <a:custGeom>
              <a:avLst/>
              <a:gdLst>
                <a:gd name="T0" fmla="*/ 4 w 347"/>
                <a:gd name="T1" fmla="*/ 0 h 5"/>
                <a:gd name="T2" fmla="*/ 11 w 347"/>
                <a:gd name="T3" fmla="*/ 0 h 5"/>
                <a:gd name="T4" fmla="*/ 18 w 347"/>
                <a:gd name="T5" fmla="*/ 1 h 5"/>
                <a:gd name="T6" fmla="*/ 24 w 347"/>
                <a:gd name="T7" fmla="*/ 1 h 5"/>
                <a:gd name="T8" fmla="*/ 31 w 347"/>
                <a:gd name="T9" fmla="*/ 1 h 5"/>
                <a:gd name="T10" fmla="*/ 38 w 347"/>
                <a:gd name="T11" fmla="*/ 2 h 5"/>
                <a:gd name="T12" fmla="*/ 46 w 347"/>
                <a:gd name="T13" fmla="*/ 2 h 5"/>
                <a:gd name="T14" fmla="*/ 52 w 347"/>
                <a:gd name="T15" fmla="*/ 3 h 5"/>
                <a:gd name="T16" fmla="*/ 60 w 347"/>
                <a:gd name="T17" fmla="*/ 3 h 5"/>
                <a:gd name="T18" fmla="*/ 68 w 347"/>
                <a:gd name="T19" fmla="*/ 3 h 5"/>
                <a:gd name="T20" fmla="*/ 74 w 347"/>
                <a:gd name="T21" fmla="*/ 3 h 5"/>
                <a:gd name="T22" fmla="*/ 82 w 347"/>
                <a:gd name="T23" fmla="*/ 3 h 5"/>
                <a:gd name="T24" fmla="*/ 90 w 347"/>
                <a:gd name="T25" fmla="*/ 3 h 5"/>
                <a:gd name="T26" fmla="*/ 96 w 347"/>
                <a:gd name="T27" fmla="*/ 3 h 5"/>
                <a:gd name="T28" fmla="*/ 104 w 347"/>
                <a:gd name="T29" fmla="*/ 4 h 5"/>
                <a:gd name="T30" fmla="*/ 112 w 347"/>
                <a:gd name="T31" fmla="*/ 4 h 5"/>
                <a:gd name="T32" fmla="*/ 118 w 347"/>
                <a:gd name="T33" fmla="*/ 4 h 5"/>
                <a:gd name="T34" fmla="*/ 124 w 347"/>
                <a:gd name="T35" fmla="*/ 4 h 5"/>
                <a:gd name="T36" fmla="*/ 132 w 347"/>
                <a:gd name="T37" fmla="*/ 4 h 5"/>
                <a:gd name="T38" fmla="*/ 138 w 347"/>
                <a:gd name="T39" fmla="*/ 4 h 5"/>
                <a:gd name="T40" fmla="*/ 144 w 347"/>
                <a:gd name="T41" fmla="*/ 4 h 5"/>
                <a:gd name="T42" fmla="*/ 152 w 347"/>
                <a:gd name="T43" fmla="*/ 4 h 5"/>
                <a:gd name="T44" fmla="*/ 158 w 347"/>
                <a:gd name="T45" fmla="*/ 4 h 5"/>
                <a:gd name="T46" fmla="*/ 164 w 347"/>
                <a:gd name="T47" fmla="*/ 4 h 5"/>
                <a:gd name="T48" fmla="*/ 172 w 347"/>
                <a:gd name="T49" fmla="*/ 4 h 5"/>
                <a:gd name="T50" fmla="*/ 178 w 347"/>
                <a:gd name="T51" fmla="*/ 4 h 5"/>
                <a:gd name="T52" fmla="*/ 184 w 347"/>
                <a:gd name="T53" fmla="*/ 4 h 5"/>
                <a:gd name="T54" fmla="*/ 192 w 347"/>
                <a:gd name="T55" fmla="*/ 4 h 5"/>
                <a:gd name="T56" fmla="*/ 198 w 347"/>
                <a:gd name="T57" fmla="*/ 4 h 5"/>
                <a:gd name="T58" fmla="*/ 204 w 347"/>
                <a:gd name="T59" fmla="*/ 4 h 5"/>
                <a:gd name="T60" fmla="*/ 212 w 347"/>
                <a:gd name="T61" fmla="*/ 4 h 5"/>
                <a:gd name="T62" fmla="*/ 219 w 347"/>
                <a:gd name="T63" fmla="*/ 4 h 5"/>
                <a:gd name="T64" fmla="*/ 226 w 347"/>
                <a:gd name="T65" fmla="*/ 4 h 5"/>
                <a:gd name="T66" fmla="*/ 234 w 347"/>
                <a:gd name="T67" fmla="*/ 4 h 5"/>
                <a:gd name="T68" fmla="*/ 240 w 347"/>
                <a:gd name="T69" fmla="*/ 4 h 5"/>
                <a:gd name="T70" fmla="*/ 248 w 347"/>
                <a:gd name="T71" fmla="*/ 4 h 5"/>
                <a:gd name="T72" fmla="*/ 256 w 347"/>
                <a:gd name="T73" fmla="*/ 4 h 5"/>
                <a:gd name="T74" fmla="*/ 262 w 347"/>
                <a:gd name="T75" fmla="*/ 5 h 5"/>
                <a:gd name="T76" fmla="*/ 270 w 347"/>
                <a:gd name="T77" fmla="*/ 5 h 5"/>
                <a:gd name="T78" fmla="*/ 278 w 347"/>
                <a:gd name="T79" fmla="*/ 5 h 5"/>
                <a:gd name="T80" fmla="*/ 284 w 347"/>
                <a:gd name="T81" fmla="*/ 5 h 5"/>
                <a:gd name="T82" fmla="*/ 292 w 347"/>
                <a:gd name="T83" fmla="*/ 5 h 5"/>
                <a:gd name="T84" fmla="*/ 300 w 347"/>
                <a:gd name="T85" fmla="*/ 5 h 5"/>
                <a:gd name="T86" fmla="*/ 306 w 347"/>
                <a:gd name="T87" fmla="*/ 5 h 5"/>
                <a:gd name="T88" fmla="*/ 312 w 347"/>
                <a:gd name="T89" fmla="*/ 5 h 5"/>
                <a:gd name="T90" fmla="*/ 320 w 347"/>
                <a:gd name="T91" fmla="*/ 5 h 5"/>
                <a:gd name="T92" fmla="*/ 326 w 347"/>
                <a:gd name="T93" fmla="*/ 5 h 5"/>
                <a:gd name="T94" fmla="*/ 332 w 347"/>
                <a:gd name="T95" fmla="*/ 5 h 5"/>
                <a:gd name="T96" fmla="*/ 340 w 347"/>
                <a:gd name="T97" fmla="*/ 5 h 5"/>
                <a:gd name="T98" fmla="*/ 346 w 347"/>
                <a:gd name="T9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7" h="5">
                  <a:moveTo>
                    <a:pt x="2" y="0"/>
                  </a:moveTo>
                  <a:lnTo>
                    <a:pt x="4" y="0"/>
                  </a:lnTo>
                  <a:lnTo>
                    <a:pt x="4" y="0"/>
                  </a:lnTo>
                  <a:moveTo>
                    <a:pt x="6" y="0"/>
                  </a:moveTo>
                  <a:lnTo>
                    <a:pt x="8" y="0"/>
                  </a:lnTo>
                  <a:moveTo>
                    <a:pt x="10" y="0"/>
                  </a:moveTo>
                  <a:lnTo>
                    <a:pt x="11" y="0"/>
                  </a:lnTo>
                  <a:lnTo>
                    <a:pt x="12" y="0"/>
                  </a:lnTo>
                  <a:moveTo>
                    <a:pt x="14" y="0"/>
                  </a:moveTo>
                  <a:lnTo>
                    <a:pt x="16" y="1"/>
                  </a:lnTo>
                  <a:moveTo>
                    <a:pt x="18" y="1"/>
                  </a:moveTo>
                  <a:lnTo>
                    <a:pt x="20" y="1"/>
                  </a:lnTo>
                  <a:moveTo>
                    <a:pt x="22" y="1"/>
                  </a:moveTo>
                  <a:lnTo>
                    <a:pt x="24" y="1"/>
                  </a:lnTo>
                  <a:lnTo>
                    <a:pt x="24" y="1"/>
                  </a:lnTo>
                  <a:moveTo>
                    <a:pt x="26" y="1"/>
                  </a:moveTo>
                  <a:lnTo>
                    <a:pt x="28" y="1"/>
                  </a:lnTo>
                  <a:moveTo>
                    <a:pt x="30" y="1"/>
                  </a:moveTo>
                  <a:lnTo>
                    <a:pt x="31" y="1"/>
                  </a:lnTo>
                  <a:lnTo>
                    <a:pt x="32" y="1"/>
                  </a:lnTo>
                  <a:moveTo>
                    <a:pt x="34" y="1"/>
                  </a:moveTo>
                  <a:lnTo>
                    <a:pt x="36" y="2"/>
                  </a:lnTo>
                  <a:moveTo>
                    <a:pt x="38" y="2"/>
                  </a:moveTo>
                  <a:lnTo>
                    <a:pt x="40" y="2"/>
                  </a:lnTo>
                  <a:moveTo>
                    <a:pt x="42" y="2"/>
                  </a:moveTo>
                  <a:lnTo>
                    <a:pt x="44" y="2"/>
                  </a:lnTo>
                  <a:moveTo>
                    <a:pt x="46" y="2"/>
                  </a:moveTo>
                  <a:lnTo>
                    <a:pt x="48" y="2"/>
                  </a:lnTo>
                  <a:moveTo>
                    <a:pt x="50" y="3"/>
                  </a:moveTo>
                  <a:lnTo>
                    <a:pt x="51" y="3"/>
                  </a:lnTo>
                  <a:lnTo>
                    <a:pt x="52" y="3"/>
                  </a:lnTo>
                  <a:moveTo>
                    <a:pt x="54" y="3"/>
                  </a:moveTo>
                  <a:lnTo>
                    <a:pt x="56" y="3"/>
                  </a:lnTo>
                  <a:moveTo>
                    <a:pt x="58" y="3"/>
                  </a:moveTo>
                  <a:lnTo>
                    <a:pt x="60" y="3"/>
                  </a:lnTo>
                  <a:moveTo>
                    <a:pt x="62" y="3"/>
                  </a:moveTo>
                  <a:lnTo>
                    <a:pt x="64" y="3"/>
                  </a:lnTo>
                  <a:moveTo>
                    <a:pt x="66" y="3"/>
                  </a:moveTo>
                  <a:lnTo>
                    <a:pt x="68" y="3"/>
                  </a:lnTo>
                  <a:moveTo>
                    <a:pt x="70" y="3"/>
                  </a:moveTo>
                  <a:lnTo>
                    <a:pt x="71" y="3"/>
                  </a:lnTo>
                  <a:lnTo>
                    <a:pt x="72" y="3"/>
                  </a:lnTo>
                  <a:moveTo>
                    <a:pt x="74" y="3"/>
                  </a:moveTo>
                  <a:lnTo>
                    <a:pt x="76" y="3"/>
                  </a:lnTo>
                  <a:moveTo>
                    <a:pt x="78" y="3"/>
                  </a:moveTo>
                  <a:lnTo>
                    <a:pt x="80" y="3"/>
                  </a:lnTo>
                  <a:moveTo>
                    <a:pt x="82" y="3"/>
                  </a:moveTo>
                  <a:lnTo>
                    <a:pt x="84" y="3"/>
                  </a:lnTo>
                  <a:moveTo>
                    <a:pt x="86" y="3"/>
                  </a:moveTo>
                  <a:lnTo>
                    <a:pt x="88" y="3"/>
                  </a:lnTo>
                  <a:moveTo>
                    <a:pt x="90" y="3"/>
                  </a:moveTo>
                  <a:lnTo>
                    <a:pt x="92" y="3"/>
                  </a:lnTo>
                  <a:lnTo>
                    <a:pt x="92" y="3"/>
                  </a:lnTo>
                  <a:moveTo>
                    <a:pt x="94" y="3"/>
                  </a:moveTo>
                  <a:lnTo>
                    <a:pt x="96" y="3"/>
                  </a:lnTo>
                  <a:moveTo>
                    <a:pt x="98" y="3"/>
                  </a:moveTo>
                  <a:lnTo>
                    <a:pt x="100" y="3"/>
                  </a:lnTo>
                  <a:moveTo>
                    <a:pt x="102" y="4"/>
                  </a:moveTo>
                  <a:lnTo>
                    <a:pt x="104" y="4"/>
                  </a:lnTo>
                  <a:moveTo>
                    <a:pt x="106" y="4"/>
                  </a:moveTo>
                  <a:lnTo>
                    <a:pt x="108" y="4"/>
                  </a:lnTo>
                  <a:moveTo>
                    <a:pt x="110" y="4"/>
                  </a:moveTo>
                  <a:lnTo>
                    <a:pt x="112" y="4"/>
                  </a:lnTo>
                  <a:lnTo>
                    <a:pt x="112" y="4"/>
                  </a:lnTo>
                  <a:moveTo>
                    <a:pt x="114" y="4"/>
                  </a:moveTo>
                  <a:lnTo>
                    <a:pt x="116" y="4"/>
                  </a:lnTo>
                  <a:moveTo>
                    <a:pt x="118" y="4"/>
                  </a:moveTo>
                  <a:lnTo>
                    <a:pt x="119" y="4"/>
                  </a:lnTo>
                  <a:lnTo>
                    <a:pt x="120" y="4"/>
                  </a:lnTo>
                  <a:moveTo>
                    <a:pt x="122" y="4"/>
                  </a:moveTo>
                  <a:lnTo>
                    <a:pt x="124" y="4"/>
                  </a:lnTo>
                  <a:moveTo>
                    <a:pt x="126" y="4"/>
                  </a:moveTo>
                  <a:lnTo>
                    <a:pt x="128" y="4"/>
                  </a:lnTo>
                  <a:moveTo>
                    <a:pt x="130" y="4"/>
                  </a:moveTo>
                  <a:lnTo>
                    <a:pt x="132" y="4"/>
                  </a:lnTo>
                  <a:lnTo>
                    <a:pt x="132" y="4"/>
                  </a:lnTo>
                  <a:moveTo>
                    <a:pt x="134" y="4"/>
                  </a:moveTo>
                  <a:lnTo>
                    <a:pt x="136" y="4"/>
                  </a:lnTo>
                  <a:moveTo>
                    <a:pt x="138" y="4"/>
                  </a:moveTo>
                  <a:lnTo>
                    <a:pt x="139" y="4"/>
                  </a:lnTo>
                  <a:lnTo>
                    <a:pt x="140" y="4"/>
                  </a:lnTo>
                  <a:moveTo>
                    <a:pt x="142" y="4"/>
                  </a:moveTo>
                  <a:lnTo>
                    <a:pt x="144" y="4"/>
                  </a:lnTo>
                  <a:moveTo>
                    <a:pt x="146" y="4"/>
                  </a:moveTo>
                  <a:lnTo>
                    <a:pt x="148" y="4"/>
                  </a:lnTo>
                  <a:moveTo>
                    <a:pt x="150" y="4"/>
                  </a:moveTo>
                  <a:lnTo>
                    <a:pt x="152" y="4"/>
                  </a:lnTo>
                  <a:lnTo>
                    <a:pt x="152" y="4"/>
                  </a:lnTo>
                  <a:moveTo>
                    <a:pt x="154" y="4"/>
                  </a:moveTo>
                  <a:lnTo>
                    <a:pt x="156" y="4"/>
                  </a:lnTo>
                  <a:moveTo>
                    <a:pt x="158" y="4"/>
                  </a:moveTo>
                  <a:lnTo>
                    <a:pt x="159" y="4"/>
                  </a:lnTo>
                  <a:lnTo>
                    <a:pt x="160" y="4"/>
                  </a:lnTo>
                  <a:moveTo>
                    <a:pt x="162" y="4"/>
                  </a:moveTo>
                  <a:lnTo>
                    <a:pt x="164" y="4"/>
                  </a:lnTo>
                  <a:moveTo>
                    <a:pt x="166" y="4"/>
                  </a:moveTo>
                  <a:lnTo>
                    <a:pt x="168" y="4"/>
                  </a:lnTo>
                  <a:moveTo>
                    <a:pt x="170" y="4"/>
                  </a:moveTo>
                  <a:lnTo>
                    <a:pt x="172" y="4"/>
                  </a:lnTo>
                  <a:lnTo>
                    <a:pt x="172" y="4"/>
                  </a:lnTo>
                  <a:moveTo>
                    <a:pt x="174" y="4"/>
                  </a:moveTo>
                  <a:lnTo>
                    <a:pt x="176" y="4"/>
                  </a:lnTo>
                  <a:moveTo>
                    <a:pt x="178" y="4"/>
                  </a:moveTo>
                  <a:lnTo>
                    <a:pt x="179" y="4"/>
                  </a:lnTo>
                  <a:lnTo>
                    <a:pt x="180" y="4"/>
                  </a:lnTo>
                  <a:moveTo>
                    <a:pt x="182" y="4"/>
                  </a:moveTo>
                  <a:lnTo>
                    <a:pt x="184" y="4"/>
                  </a:lnTo>
                  <a:moveTo>
                    <a:pt x="186" y="4"/>
                  </a:moveTo>
                  <a:lnTo>
                    <a:pt x="188" y="4"/>
                  </a:lnTo>
                  <a:moveTo>
                    <a:pt x="190" y="4"/>
                  </a:moveTo>
                  <a:lnTo>
                    <a:pt x="192" y="4"/>
                  </a:lnTo>
                  <a:lnTo>
                    <a:pt x="192" y="4"/>
                  </a:lnTo>
                  <a:moveTo>
                    <a:pt x="194" y="4"/>
                  </a:moveTo>
                  <a:lnTo>
                    <a:pt x="196" y="4"/>
                  </a:lnTo>
                  <a:moveTo>
                    <a:pt x="198" y="4"/>
                  </a:moveTo>
                  <a:lnTo>
                    <a:pt x="199" y="4"/>
                  </a:lnTo>
                  <a:lnTo>
                    <a:pt x="200" y="4"/>
                  </a:lnTo>
                  <a:moveTo>
                    <a:pt x="202" y="4"/>
                  </a:moveTo>
                  <a:lnTo>
                    <a:pt x="204" y="4"/>
                  </a:lnTo>
                  <a:moveTo>
                    <a:pt x="206" y="4"/>
                  </a:moveTo>
                  <a:lnTo>
                    <a:pt x="208" y="4"/>
                  </a:lnTo>
                  <a:moveTo>
                    <a:pt x="210" y="4"/>
                  </a:moveTo>
                  <a:lnTo>
                    <a:pt x="212" y="4"/>
                  </a:lnTo>
                  <a:moveTo>
                    <a:pt x="214" y="4"/>
                  </a:moveTo>
                  <a:lnTo>
                    <a:pt x="216" y="4"/>
                  </a:lnTo>
                  <a:moveTo>
                    <a:pt x="218" y="4"/>
                  </a:moveTo>
                  <a:lnTo>
                    <a:pt x="219" y="4"/>
                  </a:lnTo>
                  <a:lnTo>
                    <a:pt x="220" y="4"/>
                  </a:lnTo>
                  <a:moveTo>
                    <a:pt x="222" y="4"/>
                  </a:moveTo>
                  <a:lnTo>
                    <a:pt x="224" y="4"/>
                  </a:lnTo>
                  <a:moveTo>
                    <a:pt x="226" y="4"/>
                  </a:moveTo>
                  <a:lnTo>
                    <a:pt x="228" y="4"/>
                  </a:lnTo>
                  <a:moveTo>
                    <a:pt x="230" y="4"/>
                  </a:moveTo>
                  <a:lnTo>
                    <a:pt x="232" y="4"/>
                  </a:lnTo>
                  <a:moveTo>
                    <a:pt x="234" y="4"/>
                  </a:moveTo>
                  <a:lnTo>
                    <a:pt x="236" y="4"/>
                  </a:lnTo>
                  <a:moveTo>
                    <a:pt x="238" y="4"/>
                  </a:moveTo>
                  <a:lnTo>
                    <a:pt x="239" y="4"/>
                  </a:lnTo>
                  <a:lnTo>
                    <a:pt x="240" y="4"/>
                  </a:lnTo>
                  <a:moveTo>
                    <a:pt x="242" y="4"/>
                  </a:moveTo>
                  <a:lnTo>
                    <a:pt x="244" y="4"/>
                  </a:lnTo>
                  <a:moveTo>
                    <a:pt x="246" y="4"/>
                  </a:moveTo>
                  <a:lnTo>
                    <a:pt x="248" y="4"/>
                  </a:lnTo>
                  <a:moveTo>
                    <a:pt x="250" y="4"/>
                  </a:moveTo>
                  <a:lnTo>
                    <a:pt x="252" y="4"/>
                  </a:lnTo>
                  <a:moveTo>
                    <a:pt x="254" y="4"/>
                  </a:moveTo>
                  <a:lnTo>
                    <a:pt x="256" y="4"/>
                  </a:lnTo>
                  <a:moveTo>
                    <a:pt x="258" y="5"/>
                  </a:moveTo>
                  <a:lnTo>
                    <a:pt x="260" y="5"/>
                  </a:lnTo>
                  <a:lnTo>
                    <a:pt x="260" y="5"/>
                  </a:lnTo>
                  <a:moveTo>
                    <a:pt x="262" y="5"/>
                  </a:moveTo>
                  <a:lnTo>
                    <a:pt x="264" y="5"/>
                  </a:lnTo>
                  <a:moveTo>
                    <a:pt x="266" y="5"/>
                  </a:moveTo>
                  <a:lnTo>
                    <a:pt x="268" y="5"/>
                  </a:lnTo>
                  <a:moveTo>
                    <a:pt x="270" y="5"/>
                  </a:moveTo>
                  <a:lnTo>
                    <a:pt x="272" y="5"/>
                  </a:lnTo>
                  <a:moveTo>
                    <a:pt x="274" y="5"/>
                  </a:moveTo>
                  <a:lnTo>
                    <a:pt x="276" y="5"/>
                  </a:lnTo>
                  <a:moveTo>
                    <a:pt x="278" y="5"/>
                  </a:moveTo>
                  <a:lnTo>
                    <a:pt x="280" y="5"/>
                  </a:lnTo>
                  <a:lnTo>
                    <a:pt x="280" y="5"/>
                  </a:lnTo>
                  <a:moveTo>
                    <a:pt x="282" y="5"/>
                  </a:moveTo>
                  <a:lnTo>
                    <a:pt x="284" y="5"/>
                  </a:lnTo>
                  <a:moveTo>
                    <a:pt x="286" y="5"/>
                  </a:moveTo>
                  <a:lnTo>
                    <a:pt x="288" y="5"/>
                  </a:lnTo>
                  <a:moveTo>
                    <a:pt x="290" y="5"/>
                  </a:moveTo>
                  <a:lnTo>
                    <a:pt x="292" y="5"/>
                  </a:lnTo>
                  <a:moveTo>
                    <a:pt x="294" y="5"/>
                  </a:moveTo>
                  <a:lnTo>
                    <a:pt x="296" y="5"/>
                  </a:lnTo>
                  <a:moveTo>
                    <a:pt x="298" y="5"/>
                  </a:moveTo>
                  <a:lnTo>
                    <a:pt x="300" y="5"/>
                  </a:lnTo>
                  <a:lnTo>
                    <a:pt x="300" y="5"/>
                  </a:lnTo>
                  <a:moveTo>
                    <a:pt x="302" y="5"/>
                  </a:moveTo>
                  <a:lnTo>
                    <a:pt x="304" y="5"/>
                  </a:lnTo>
                  <a:moveTo>
                    <a:pt x="306" y="5"/>
                  </a:moveTo>
                  <a:lnTo>
                    <a:pt x="307" y="5"/>
                  </a:lnTo>
                  <a:lnTo>
                    <a:pt x="308" y="5"/>
                  </a:lnTo>
                  <a:moveTo>
                    <a:pt x="310" y="5"/>
                  </a:moveTo>
                  <a:lnTo>
                    <a:pt x="312" y="5"/>
                  </a:lnTo>
                  <a:moveTo>
                    <a:pt x="314" y="5"/>
                  </a:moveTo>
                  <a:lnTo>
                    <a:pt x="316" y="5"/>
                  </a:lnTo>
                  <a:moveTo>
                    <a:pt x="318" y="5"/>
                  </a:moveTo>
                  <a:lnTo>
                    <a:pt x="320" y="5"/>
                  </a:lnTo>
                  <a:lnTo>
                    <a:pt x="320" y="5"/>
                  </a:lnTo>
                  <a:moveTo>
                    <a:pt x="322" y="5"/>
                  </a:moveTo>
                  <a:lnTo>
                    <a:pt x="324" y="5"/>
                  </a:lnTo>
                  <a:moveTo>
                    <a:pt x="326" y="5"/>
                  </a:moveTo>
                  <a:lnTo>
                    <a:pt x="327" y="5"/>
                  </a:lnTo>
                  <a:lnTo>
                    <a:pt x="328" y="5"/>
                  </a:lnTo>
                  <a:moveTo>
                    <a:pt x="330" y="5"/>
                  </a:moveTo>
                  <a:lnTo>
                    <a:pt x="332" y="5"/>
                  </a:lnTo>
                  <a:moveTo>
                    <a:pt x="334" y="5"/>
                  </a:moveTo>
                  <a:lnTo>
                    <a:pt x="336" y="5"/>
                  </a:lnTo>
                  <a:moveTo>
                    <a:pt x="338" y="5"/>
                  </a:moveTo>
                  <a:lnTo>
                    <a:pt x="340" y="5"/>
                  </a:lnTo>
                  <a:lnTo>
                    <a:pt x="340" y="5"/>
                  </a:lnTo>
                  <a:moveTo>
                    <a:pt x="342" y="5"/>
                  </a:moveTo>
                  <a:lnTo>
                    <a:pt x="344" y="5"/>
                  </a:lnTo>
                  <a:moveTo>
                    <a:pt x="346" y="5"/>
                  </a:moveTo>
                </a:path>
              </a:pathLst>
            </a:custGeom>
            <a:noFill/>
            <a:ln w="12700" cap="flat">
              <a:solidFill>
                <a:srgbClr val="CD96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6"/>
            <p:cNvSpPr>
              <a:spLocks noEditPoints="1"/>
            </p:cNvSpPr>
            <p:nvPr/>
          </p:nvSpPr>
          <p:spPr bwMode="auto">
            <a:xfrm>
              <a:off x="4968875" y="2015896"/>
              <a:ext cx="3294062" cy="1495425"/>
            </a:xfrm>
            <a:custGeom>
              <a:avLst/>
              <a:gdLst>
                <a:gd name="T0" fmla="*/ 6 w 345"/>
                <a:gd name="T1" fmla="*/ 1 h 156"/>
                <a:gd name="T2" fmla="*/ 12 w 345"/>
                <a:gd name="T3" fmla="*/ 1 h 156"/>
                <a:gd name="T4" fmla="*/ 18 w 345"/>
                <a:gd name="T5" fmla="*/ 2 h 156"/>
                <a:gd name="T6" fmla="*/ 24 w 345"/>
                <a:gd name="T7" fmla="*/ 3 h 156"/>
                <a:gd name="T8" fmla="*/ 30 w 345"/>
                <a:gd name="T9" fmla="*/ 4 h 156"/>
                <a:gd name="T10" fmla="*/ 36 w 345"/>
                <a:gd name="T11" fmla="*/ 5 h 156"/>
                <a:gd name="T12" fmla="*/ 44 w 345"/>
                <a:gd name="T13" fmla="*/ 6 h 156"/>
                <a:gd name="T14" fmla="*/ 54 w 345"/>
                <a:gd name="T15" fmla="*/ 7 h 156"/>
                <a:gd name="T16" fmla="*/ 62 w 345"/>
                <a:gd name="T17" fmla="*/ 8 h 156"/>
                <a:gd name="T18" fmla="*/ 68 w 345"/>
                <a:gd name="T19" fmla="*/ 9 h 156"/>
                <a:gd name="T20" fmla="*/ 74 w 345"/>
                <a:gd name="T21" fmla="*/ 9 h 156"/>
                <a:gd name="T22" fmla="*/ 80 w 345"/>
                <a:gd name="T23" fmla="*/ 10 h 156"/>
                <a:gd name="T24" fmla="*/ 86 w 345"/>
                <a:gd name="T25" fmla="*/ 10 h 156"/>
                <a:gd name="T26" fmla="*/ 92 w 345"/>
                <a:gd name="T27" fmla="*/ 10 h 156"/>
                <a:gd name="T28" fmla="*/ 98 w 345"/>
                <a:gd name="T29" fmla="*/ 11 h 156"/>
                <a:gd name="T30" fmla="*/ 108 w 345"/>
                <a:gd name="T31" fmla="*/ 12 h 156"/>
                <a:gd name="T32" fmla="*/ 116 w 345"/>
                <a:gd name="T33" fmla="*/ 12 h 156"/>
                <a:gd name="T34" fmla="*/ 122 w 345"/>
                <a:gd name="T35" fmla="*/ 13 h 156"/>
                <a:gd name="T36" fmla="*/ 128 w 345"/>
                <a:gd name="T37" fmla="*/ 14 h 156"/>
                <a:gd name="T38" fmla="*/ 134 w 345"/>
                <a:gd name="T39" fmla="*/ 15 h 156"/>
                <a:gd name="T40" fmla="*/ 140 w 345"/>
                <a:gd name="T41" fmla="*/ 16 h 156"/>
                <a:gd name="T42" fmla="*/ 145 w 345"/>
                <a:gd name="T43" fmla="*/ 17 h 156"/>
                <a:gd name="T44" fmla="*/ 155 w 345"/>
                <a:gd name="T45" fmla="*/ 19 h 156"/>
                <a:gd name="T46" fmla="*/ 163 w 345"/>
                <a:gd name="T47" fmla="*/ 21 h 156"/>
                <a:gd name="T48" fmla="*/ 169 w 345"/>
                <a:gd name="T49" fmla="*/ 23 h 156"/>
                <a:gd name="T50" fmla="*/ 175 w 345"/>
                <a:gd name="T51" fmla="*/ 24 h 156"/>
                <a:gd name="T52" fmla="*/ 181 w 345"/>
                <a:gd name="T53" fmla="*/ 26 h 156"/>
                <a:gd name="T54" fmla="*/ 186 w 345"/>
                <a:gd name="T55" fmla="*/ 28 h 156"/>
                <a:gd name="T56" fmla="*/ 192 w 345"/>
                <a:gd name="T57" fmla="*/ 31 h 156"/>
                <a:gd name="T58" fmla="*/ 202 w 345"/>
                <a:gd name="T59" fmla="*/ 34 h 156"/>
                <a:gd name="T60" fmla="*/ 210 w 345"/>
                <a:gd name="T61" fmla="*/ 38 h 156"/>
                <a:gd name="T62" fmla="*/ 215 w 345"/>
                <a:gd name="T63" fmla="*/ 42 h 156"/>
                <a:gd name="T64" fmla="*/ 220 w 345"/>
                <a:gd name="T65" fmla="*/ 47 h 156"/>
                <a:gd name="T66" fmla="*/ 227 w 345"/>
                <a:gd name="T67" fmla="*/ 53 h 156"/>
                <a:gd name="T68" fmla="*/ 234 w 345"/>
                <a:gd name="T69" fmla="*/ 61 h 156"/>
                <a:gd name="T70" fmla="*/ 238 w 345"/>
                <a:gd name="T71" fmla="*/ 66 h 156"/>
                <a:gd name="T72" fmla="*/ 243 w 345"/>
                <a:gd name="T73" fmla="*/ 74 h 156"/>
                <a:gd name="T74" fmla="*/ 247 w 345"/>
                <a:gd name="T75" fmla="*/ 80 h 156"/>
                <a:gd name="T76" fmla="*/ 251 w 345"/>
                <a:gd name="T77" fmla="*/ 87 h 156"/>
                <a:gd name="T78" fmla="*/ 256 w 345"/>
                <a:gd name="T79" fmla="*/ 96 h 156"/>
                <a:gd name="T80" fmla="*/ 260 w 345"/>
                <a:gd name="T81" fmla="*/ 102 h 156"/>
                <a:gd name="T82" fmla="*/ 264 w 345"/>
                <a:gd name="T83" fmla="*/ 110 h 156"/>
                <a:gd name="T84" fmla="*/ 271 w 345"/>
                <a:gd name="T85" fmla="*/ 119 h 156"/>
                <a:gd name="T86" fmla="*/ 276 w 345"/>
                <a:gd name="T87" fmla="*/ 124 h 156"/>
                <a:gd name="T88" fmla="*/ 282 w 345"/>
                <a:gd name="T89" fmla="*/ 132 h 156"/>
                <a:gd name="T90" fmla="*/ 286 w 345"/>
                <a:gd name="T91" fmla="*/ 136 h 156"/>
                <a:gd name="T92" fmla="*/ 294 w 345"/>
                <a:gd name="T93" fmla="*/ 143 h 156"/>
                <a:gd name="T94" fmla="*/ 299 w 345"/>
                <a:gd name="T95" fmla="*/ 146 h 156"/>
                <a:gd name="T96" fmla="*/ 305 w 345"/>
                <a:gd name="T97" fmla="*/ 149 h 156"/>
                <a:gd name="T98" fmla="*/ 312 w 345"/>
                <a:gd name="T99" fmla="*/ 154 h 156"/>
                <a:gd name="T100" fmla="*/ 318 w 345"/>
                <a:gd name="T101" fmla="*/ 155 h 156"/>
                <a:gd name="T102" fmla="*/ 326 w 345"/>
                <a:gd name="T103" fmla="*/ 156 h 156"/>
                <a:gd name="T104" fmla="*/ 336 w 345"/>
                <a:gd name="T105" fmla="*/ 156 h 156"/>
                <a:gd name="T106" fmla="*/ 344 w 345"/>
                <a:gd name="T10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156">
                  <a:moveTo>
                    <a:pt x="2" y="0"/>
                  </a:moveTo>
                  <a:lnTo>
                    <a:pt x="6" y="1"/>
                  </a:lnTo>
                  <a:moveTo>
                    <a:pt x="8" y="1"/>
                  </a:moveTo>
                  <a:lnTo>
                    <a:pt x="9" y="1"/>
                  </a:lnTo>
                  <a:lnTo>
                    <a:pt x="12" y="1"/>
                  </a:lnTo>
                  <a:moveTo>
                    <a:pt x="14" y="2"/>
                  </a:moveTo>
                  <a:lnTo>
                    <a:pt x="16" y="2"/>
                  </a:lnTo>
                  <a:lnTo>
                    <a:pt x="18" y="2"/>
                  </a:lnTo>
                  <a:moveTo>
                    <a:pt x="20" y="3"/>
                  </a:moveTo>
                  <a:lnTo>
                    <a:pt x="22" y="3"/>
                  </a:lnTo>
                  <a:lnTo>
                    <a:pt x="24" y="3"/>
                  </a:lnTo>
                  <a:moveTo>
                    <a:pt x="26" y="4"/>
                  </a:moveTo>
                  <a:lnTo>
                    <a:pt x="29" y="4"/>
                  </a:lnTo>
                  <a:lnTo>
                    <a:pt x="30" y="4"/>
                  </a:lnTo>
                  <a:moveTo>
                    <a:pt x="32" y="4"/>
                  </a:moveTo>
                  <a:lnTo>
                    <a:pt x="36" y="5"/>
                  </a:lnTo>
                  <a:lnTo>
                    <a:pt x="36" y="5"/>
                  </a:lnTo>
                  <a:moveTo>
                    <a:pt x="38" y="5"/>
                  </a:moveTo>
                  <a:lnTo>
                    <a:pt x="42" y="6"/>
                  </a:lnTo>
                  <a:moveTo>
                    <a:pt x="44" y="6"/>
                  </a:moveTo>
                  <a:lnTo>
                    <a:pt x="48" y="7"/>
                  </a:lnTo>
                  <a:moveTo>
                    <a:pt x="50" y="7"/>
                  </a:moveTo>
                  <a:lnTo>
                    <a:pt x="54" y="7"/>
                  </a:lnTo>
                  <a:moveTo>
                    <a:pt x="56" y="7"/>
                  </a:moveTo>
                  <a:lnTo>
                    <a:pt x="60" y="8"/>
                  </a:lnTo>
                  <a:moveTo>
                    <a:pt x="62" y="8"/>
                  </a:moveTo>
                  <a:lnTo>
                    <a:pt x="63" y="8"/>
                  </a:lnTo>
                  <a:lnTo>
                    <a:pt x="66" y="8"/>
                  </a:lnTo>
                  <a:moveTo>
                    <a:pt x="68" y="9"/>
                  </a:moveTo>
                  <a:lnTo>
                    <a:pt x="69" y="9"/>
                  </a:lnTo>
                  <a:lnTo>
                    <a:pt x="72" y="9"/>
                  </a:lnTo>
                  <a:moveTo>
                    <a:pt x="74" y="9"/>
                  </a:moveTo>
                  <a:lnTo>
                    <a:pt x="76" y="9"/>
                  </a:lnTo>
                  <a:lnTo>
                    <a:pt x="78" y="9"/>
                  </a:lnTo>
                  <a:moveTo>
                    <a:pt x="80" y="10"/>
                  </a:moveTo>
                  <a:lnTo>
                    <a:pt x="83" y="10"/>
                  </a:lnTo>
                  <a:lnTo>
                    <a:pt x="84" y="10"/>
                  </a:lnTo>
                  <a:moveTo>
                    <a:pt x="86" y="10"/>
                  </a:moveTo>
                  <a:lnTo>
                    <a:pt x="90" y="10"/>
                  </a:lnTo>
                  <a:lnTo>
                    <a:pt x="90" y="10"/>
                  </a:lnTo>
                  <a:moveTo>
                    <a:pt x="92" y="10"/>
                  </a:moveTo>
                  <a:lnTo>
                    <a:pt x="96" y="11"/>
                  </a:lnTo>
                  <a:lnTo>
                    <a:pt x="96" y="11"/>
                  </a:lnTo>
                  <a:moveTo>
                    <a:pt x="98" y="11"/>
                  </a:moveTo>
                  <a:lnTo>
                    <a:pt x="102" y="11"/>
                  </a:lnTo>
                  <a:moveTo>
                    <a:pt x="104" y="11"/>
                  </a:moveTo>
                  <a:lnTo>
                    <a:pt x="108" y="12"/>
                  </a:lnTo>
                  <a:moveTo>
                    <a:pt x="110" y="12"/>
                  </a:moveTo>
                  <a:lnTo>
                    <a:pt x="114" y="12"/>
                  </a:lnTo>
                  <a:moveTo>
                    <a:pt x="116" y="12"/>
                  </a:moveTo>
                  <a:lnTo>
                    <a:pt x="117" y="12"/>
                  </a:lnTo>
                  <a:lnTo>
                    <a:pt x="120" y="12"/>
                  </a:lnTo>
                  <a:moveTo>
                    <a:pt x="122" y="13"/>
                  </a:moveTo>
                  <a:lnTo>
                    <a:pt x="123" y="13"/>
                  </a:lnTo>
                  <a:lnTo>
                    <a:pt x="126" y="13"/>
                  </a:lnTo>
                  <a:moveTo>
                    <a:pt x="128" y="14"/>
                  </a:moveTo>
                  <a:lnTo>
                    <a:pt x="130" y="14"/>
                  </a:lnTo>
                  <a:lnTo>
                    <a:pt x="132" y="14"/>
                  </a:lnTo>
                  <a:moveTo>
                    <a:pt x="134" y="15"/>
                  </a:moveTo>
                  <a:lnTo>
                    <a:pt x="137" y="15"/>
                  </a:lnTo>
                  <a:lnTo>
                    <a:pt x="138" y="15"/>
                  </a:lnTo>
                  <a:moveTo>
                    <a:pt x="140" y="16"/>
                  </a:moveTo>
                  <a:lnTo>
                    <a:pt x="143" y="17"/>
                  </a:lnTo>
                  <a:lnTo>
                    <a:pt x="143" y="17"/>
                  </a:lnTo>
                  <a:moveTo>
                    <a:pt x="145" y="17"/>
                  </a:moveTo>
                  <a:lnTo>
                    <a:pt x="149" y="18"/>
                  </a:lnTo>
                  <a:moveTo>
                    <a:pt x="151" y="18"/>
                  </a:moveTo>
                  <a:lnTo>
                    <a:pt x="155" y="19"/>
                  </a:lnTo>
                  <a:moveTo>
                    <a:pt x="157" y="20"/>
                  </a:moveTo>
                  <a:lnTo>
                    <a:pt x="161" y="21"/>
                  </a:lnTo>
                  <a:moveTo>
                    <a:pt x="163" y="21"/>
                  </a:moveTo>
                  <a:lnTo>
                    <a:pt x="164" y="21"/>
                  </a:lnTo>
                  <a:lnTo>
                    <a:pt x="167" y="22"/>
                  </a:lnTo>
                  <a:moveTo>
                    <a:pt x="169" y="23"/>
                  </a:moveTo>
                  <a:lnTo>
                    <a:pt x="170" y="23"/>
                  </a:lnTo>
                  <a:lnTo>
                    <a:pt x="173" y="24"/>
                  </a:lnTo>
                  <a:moveTo>
                    <a:pt x="175" y="24"/>
                  </a:moveTo>
                  <a:lnTo>
                    <a:pt x="177" y="25"/>
                  </a:lnTo>
                  <a:lnTo>
                    <a:pt x="179" y="26"/>
                  </a:lnTo>
                  <a:moveTo>
                    <a:pt x="181" y="26"/>
                  </a:moveTo>
                  <a:lnTo>
                    <a:pt x="184" y="27"/>
                  </a:lnTo>
                  <a:lnTo>
                    <a:pt x="184" y="27"/>
                  </a:lnTo>
                  <a:moveTo>
                    <a:pt x="186" y="28"/>
                  </a:moveTo>
                  <a:lnTo>
                    <a:pt x="190" y="30"/>
                  </a:lnTo>
                  <a:lnTo>
                    <a:pt x="190" y="30"/>
                  </a:lnTo>
                  <a:moveTo>
                    <a:pt x="192" y="31"/>
                  </a:moveTo>
                  <a:lnTo>
                    <a:pt x="196" y="32"/>
                  </a:lnTo>
                  <a:moveTo>
                    <a:pt x="198" y="32"/>
                  </a:moveTo>
                  <a:lnTo>
                    <a:pt x="202" y="34"/>
                  </a:lnTo>
                  <a:moveTo>
                    <a:pt x="204" y="35"/>
                  </a:moveTo>
                  <a:lnTo>
                    <a:pt x="208" y="37"/>
                  </a:lnTo>
                  <a:moveTo>
                    <a:pt x="210" y="38"/>
                  </a:moveTo>
                  <a:lnTo>
                    <a:pt x="211" y="39"/>
                  </a:lnTo>
                  <a:lnTo>
                    <a:pt x="213" y="41"/>
                  </a:lnTo>
                  <a:moveTo>
                    <a:pt x="215" y="42"/>
                  </a:moveTo>
                  <a:lnTo>
                    <a:pt x="217" y="44"/>
                  </a:lnTo>
                  <a:lnTo>
                    <a:pt x="218" y="45"/>
                  </a:lnTo>
                  <a:moveTo>
                    <a:pt x="220" y="47"/>
                  </a:moveTo>
                  <a:lnTo>
                    <a:pt x="224" y="50"/>
                  </a:lnTo>
                  <a:lnTo>
                    <a:pt x="225" y="51"/>
                  </a:lnTo>
                  <a:moveTo>
                    <a:pt x="227" y="53"/>
                  </a:moveTo>
                  <a:lnTo>
                    <a:pt x="230" y="56"/>
                  </a:lnTo>
                  <a:moveTo>
                    <a:pt x="231" y="57"/>
                  </a:moveTo>
                  <a:lnTo>
                    <a:pt x="234" y="61"/>
                  </a:lnTo>
                  <a:moveTo>
                    <a:pt x="235" y="63"/>
                  </a:moveTo>
                  <a:lnTo>
                    <a:pt x="237" y="65"/>
                  </a:lnTo>
                  <a:lnTo>
                    <a:pt x="238" y="66"/>
                  </a:lnTo>
                  <a:moveTo>
                    <a:pt x="239" y="68"/>
                  </a:moveTo>
                  <a:lnTo>
                    <a:pt x="241" y="72"/>
                  </a:lnTo>
                  <a:moveTo>
                    <a:pt x="243" y="74"/>
                  </a:moveTo>
                  <a:lnTo>
                    <a:pt x="244" y="76"/>
                  </a:lnTo>
                  <a:lnTo>
                    <a:pt x="245" y="78"/>
                  </a:lnTo>
                  <a:moveTo>
                    <a:pt x="247" y="80"/>
                  </a:moveTo>
                  <a:lnTo>
                    <a:pt x="249" y="84"/>
                  </a:lnTo>
                  <a:moveTo>
                    <a:pt x="250" y="86"/>
                  </a:moveTo>
                  <a:lnTo>
                    <a:pt x="251" y="87"/>
                  </a:lnTo>
                  <a:lnTo>
                    <a:pt x="253" y="90"/>
                  </a:lnTo>
                  <a:moveTo>
                    <a:pt x="254" y="92"/>
                  </a:moveTo>
                  <a:lnTo>
                    <a:pt x="256" y="96"/>
                  </a:lnTo>
                  <a:moveTo>
                    <a:pt x="257" y="98"/>
                  </a:moveTo>
                  <a:lnTo>
                    <a:pt x="258" y="99"/>
                  </a:lnTo>
                  <a:lnTo>
                    <a:pt x="260" y="102"/>
                  </a:lnTo>
                  <a:moveTo>
                    <a:pt x="261" y="104"/>
                  </a:moveTo>
                  <a:lnTo>
                    <a:pt x="263" y="108"/>
                  </a:lnTo>
                  <a:moveTo>
                    <a:pt x="264" y="110"/>
                  </a:moveTo>
                  <a:lnTo>
                    <a:pt x="267" y="114"/>
                  </a:lnTo>
                  <a:moveTo>
                    <a:pt x="269" y="116"/>
                  </a:moveTo>
                  <a:lnTo>
                    <a:pt x="271" y="119"/>
                  </a:lnTo>
                  <a:lnTo>
                    <a:pt x="271" y="119"/>
                  </a:lnTo>
                  <a:moveTo>
                    <a:pt x="273" y="121"/>
                  </a:moveTo>
                  <a:lnTo>
                    <a:pt x="276" y="124"/>
                  </a:lnTo>
                  <a:moveTo>
                    <a:pt x="278" y="126"/>
                  </a:moveTo>
                  <a:lnTo>
                    <a:pt x="281" y="130"/>
                  </a:lnTo>
                  <a:moveTo>
                    <a:pt x="282" y="132"/>
                  </a:moveTo>
                  <a:lnTo>
                    <a:pt x="284" y="135"/>
                  </a:lnTo>
                  <a:lnTo>
                    <a:pt x="284" y="135"/>
                  </a:lnTo>
                  <a:moveTo>
                    <a:pt x="286" y="136"/>
                  </a:moveTo>
                  <a:lnTo>
                    <a:pt x="289" y="139"/>
                  </a:lnTo>
                  <a:moveTo>
                    <a:pt x="291" y="140"/>
                  </a:moveTo>
                  <a:lnTo>
                    <a:pt x="294" y="143"/>
                  </a:lnTo>
                  <a:moveTo>
                    <a:pt x="296" y="144"/>
                  </a:moveTo>
                  <a:lnTo>
                    <a:pt x="298" y="146"/>
                  </a:lnTo>
                  <a:lnTo>
                    <a:pt x="299" y="146"/>
                  </a:lnTo>
                  <a:moveTo>
                    <a:pt x="301" y="147"/>
                  </a:moveTo>
                  <a:lnTo>
                    <a:pt x="305" y="149"/>
                  </a:lnTo>
                  <a:lnTo>
                    <a:pt x="305" y="149"/>
                  </a:lnTo>
                  <a:moveTo>
                    <a:pt x="307" y="151"/>
                  </a:moveTo>
                  <a:lnTo>
                    <a:pt x="311" y="154"/>
                  </a:lnTo>
                  <a:lnTo>
                    <a:pt x="312" y="154"/>
                  </a:lnTo>
                  <a:moveTo>
                    <a:pt x="314" y="154"/>
                  </a:moveTo>
                  <a:lnTo>
                    <a:pt x="318" y="155"/>
                  </a:lnTo>
                  <a:lnTo>
                    <a:pt x="318" y="155"/>
                  </a:lnTo>
                  <a:moveTo>
                    <a:pt x="320" y="155"/>
                  </a:moveTo>
                  <a:lnTo>
                    <a:pt x="324" y="156"/>
                  </a:lnTo>
                  <a:moveTo>
                    <a:pt x="326" y="156"/>
                  </a:moveTo>
                  <a:lnTo>
                    <a:pt x="330" y="156"/>
                  </a:lnTo>
                  <a:moveTo>
                    <a:pt x="332" y="156"/>
                  </a:moveTo>
                  <a:lnTo>
                    <a:pt x="336" y="156"/>
                  </a:lnTo>
                  <a:moveTo>
                    <a:pt x="338" y="156"/>
                  </a:moveTo>
                  <a:lnTo>
                    <a:pt x="342" y="156"/>
                  </a:lnTo>
                  <a:moveTo>
                    <a:pt x="344" y="156"/>
                  </a:moveTo>
                </a:path>
              </a:pathLst>
            </a:custGeom>
            <a:noFill/>
            <a:ln w="28575" cap="flat">
              <a:solidFill>
                <a:srgbClr val="7CAE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87"/>
            <p:cNvSpPr>
              <a:spLocks noEditPoints="1"/>
            </p:cNvSpPr>
            <p:nvPr/>
          </p:nvSpPr>
          <p:spPr bwMode="auto">
            <a:xfrm>
              <a:off x="4968875" y="1996846"/>
              <a:ext cx="3160712" cy="0"/>
            </a:xfrm>
            <a:custGeom>
              <a:avLst/>
              <a:gdLst>
                <a:gd name="T0" fmla="*/ 4 w 331"/>
                <a:gd name="T1" fmla="*/ 12 w 331"/>
                <a:gd name="T2" fmla="*/ 16 w 331"/>
                <a:gd name="T3" fmla="*/ 22 w 331"/>
                <a:gd name="T4" fmla="*/ 28 w 331"/>
                <a:gd name="T5" fmla="*/ 32 w 331"/>
                <a:gd name="T6" fmla="*/ 40 w 331"/>
                <a:gd name="T7" fmla="*/ 48 w 331"/>
                <a:gd name="T8" fmla="*/ 56 w 331"/>
                <a:gd name="T9" fmla="*/ 60 w 331"/>
                <a:gd name="T10" fmla="*/ 64 w 331"/>
                <a:gd name="T11" fmla="*/ 69 w 331"/>
                <a:gd name="T12" fmla="*/ 76 w 331"/>
                <a:gd name="T13" fmla="*/ 84 w 331"/>
                <a:gd name="T14" fmla="*/ 92 w 331"/>
                <a:gd name="T15" fmla="*/ 96 w 331"/>
                <a:gd name="T16" fmla="*/ 103 w 331"/>
                <a:gd name="T17" fmla="*/ 108 w 331"/>
                <a:gd name="T18" fmla="*/ 112 w 331"/>
                <a:gd name="T19" fmla="*/ 117 w 331"/>
                <a:gd name="T20" fmla="*/ 124 w 331"/>
                <a:gd name="T21" fmla="*/ 132 w 331"/>
                <a:gd name="T22" fmla="*/ 140 w 331"/>
                <a:gd name="T23" fmla="*/ 144 w 331"/>
                <a:gd name="T24" fmla="*/ 150 w 331"/>
                <a:gd name="T25" fmla="*/ 156 w 331"/>
                <a:gd name="T26" fmla="*/ 160 w 331"/>
                <a:gd name="T27" fmla="*/ 168 w 331"/>
                <a:gd name="T28" fmla="*/ 176 w 331"/>
                <a:gd name="T29" fmla="*/ 184 w 331"/>
                <a:gd name="T30" fmla="*/ 188 w 331"/>
                <a:gd name="T31" fmla="*/ 192 w 331"/>
                <a:gd name="T32" fmla="*/ 197 w 331"/>
                <a:gd name="T33" fmla="*/ 204 w 331"/>
                <a:gd name="T34" fmla="*/ 212 w 331"/>
                <a:gd name="T35" fmla="*/ 220 w 331"/>
                <a:gd name="T36" fmla="*/ 224 w 331"/>
                <a:gd name="T37" fmla="*/ 231 w 331"/>
                <a:gd name="T38" fmla="*/ 236 w 331"/>
                <a:gd name="T39" fmla="*/ 240 w 331"/>
                <a:gd name="T40" fmla="*/ 248 w 331"/>
                <a:gd name="T41" fmla="*/ 256 w 331"/>
                <a:gd name="T42" fmla="*/ 264 w 331"/>
                <a:gd name="T43" fmla="*/ 268 w 331"/>
                <a:gd name="T44" fmla="*/ 272 w 331"/>
                <a:gd name="T45" fmla="*/ 278 w 331"/>
                <a:gd name="T46" fmla="*/ 284 w 331"/>
                <a:gd name="T47" fmla="*/ 292 w 331"/>
                <a:gd name="T48" fmla="*/ 300 w 331"/>
                <a:gd name="T49" fmla="*/ 308 w 331"/>
                <a:gd name="T50" fmla="*/ 312 w 331"/>
                <a:gd name="T51" fmla="*/ 318 w 331"/>
                <a:gd name="T52" fmla="*/ 324 w 331"/>
                <a:gd name="T53" fmla="*/ 328 w 3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</a:cxnLst>
              <a:rect l="0" t="0" r="r" b="b"/>
              <a:pathLst>
                <a:path w="331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6" y="0"/>
                  </a:lnTo>
                  <a:lnTo>
                    <a:pt x="16" y="0"/>
                  </a:lnTo>
                  <a:moveTo>
                    <a:pt x="20" y="0"/>
                  </a:moveTo>
                  <a:lnTo>
                    <a:pt x="22" y="0"/>
                  </a:lnTo>
                  <a:lnTo>
                    <a:pt x="24" y="0"/>
                  </a:lnTo>
                  <a:moveTo>
                    <a:pt x="28" y="0"/>
                  </a:moveTo>
                  <a:lnTo>
                    <a:pt x="29" y="0"/>
                  </a:lnTo>
                  <a:lnTo>
                    <a:pt x="32" y="0"/>
                  </a:lnTo>
                  <a:moveTo>
                    <a:pt x="36" y="0"/>
                  </a:moveTo>
                  <a:lnTo>
                    <a:pt x="40" y="0"/>
                  </a:lnTo>
                  <a:moveTo>
                    <a:pt x="44" y="0"/>
                  </a:moveTo>
                  <a:lnTo>
                    <a:pt x="48" y="0"/>
                  </a:lnTo>
                  <a:moveTo>
                    <a:pt x="52" y="0"/>
                  </a:moveTo>
                  <a:lnTo>
                    <a:pt x="56" y="0"/>
                  </a:lnTo>
                  <a:lnTo>
                    <a:pt x="56" y="0"/>
                  </a:lnTo>
                  <a:moveTo>
                    <a:pt x="60" y="0"/>
                  </a:moveTo>
                  <a:lnTo>
                    <a:pt x="63" y="0"/>
                  </a:lnTo>
                  <a:lnTo>
                    <a:pt x="64" y="0"/>
                  </a:lnTo>
                  <a:moveTo>
                    <a:pt x="68" y="0"/>
                  </a:moveTo>
                  <a:lnTo>
                    <a:pt x="69" y="0"/>
                  </a:lnTo>
                  <a:lnTo>
                    <a:pt x="72" y="0"/>
                  </a:lnTo>
                  <a:moveTo>
                    <a:pt x="76" y="0"/>
                  </a:moveTo>
                  <a:lnTo>
                    <a:pt x="80" y="0"/>
                  </a:lnTo>
                  <a:moveTo>
                    <a:pt x="84" y="0"/>
                  </a:moveTo>
                  <a:lnTo>
                    <a:pt x="88" y="0"/>
                  </a:lnTo>
                  <a:moveTo>
                    <a:pt x="92" y="0"/>
                  </a:moveTo>
                  <a:lnTo>
                    <a:pt x="96" y="0"/>
                  </a:lnTo>
                  <a:lnTo>
                    <a:pt x="96" y="0"/>
                  </a:lnTo>
                  <a:moveTo>
                    <a:pt x="100" y="0"/>
                  </a:moveTo>
                  <a:lnTo>
                    <a:pt x="103" y="0"/>
                  </a:lnTo>
                  <a:lnTo>
                    <a:pt x="104" y="0"/>
                  </a:lnTo>
                  <a:moveTo>
                    <a:pt x="108" y="0"/>
                  </a:moveTo>
                  <a:lnTo>
                    <a:pt x="110" y="0"/>
                  </a:lnTo>
                  <a:lnTo>
                    <a:pt x="112" y="0"/>
                  </a:lnTo>
                  <a:moveTo>
                    <a:pt x="116" y="0"/>
                  </a:moveTo>
                  <a:lnTo>
                    <a:pt x="117" y="0"/>
                  </a:lnTo>
                  <a:lnTo>
                    <a:pt x="120" y="0"/>
                  </a:lnTo>
                  <a:moveTo>
                    <a:pt x="124" y="0"/>
                  </a:moveTo>
                  <a:lnTo>
                    <a:pt x="128" y="0"/>
                  </a:lnTo>
                  <a:moveTo>
                    <a:pt x="132" y="0"/>
                  </a:moveTo>
                  <a:lnTo>
                    <a:pt x="136" y="0"/>
                  </a:lnTo>
                  <a:moveTo>
                    <a:pt x="140" y="0"/>
                  </a:moveTo>
                  <a:lnTo>
                    <a:pt x="143" y="0"/>
                  </a:lnTo>
                  <a:lnTo>
                    <a:pt x="144" y="0"/>
                  </a:lnTo>
                  <a:moveTo>
                    <a:pt x="148" y="0"/>
                  </a:moveTo>
                  <a:lnTo>
                    <a:pt x="150" y="0"/>
                  </a:lnTo>
                  <a:lnTo>
                    <a:pt x="152" y="0"/>
                  </a:lnTo>
                  <a:moveTo>
                    <a:pt x="156" y="0"/>
                  </a:moveTo>
                  <a:lnTo>
                    <a:pt x="157" y="0"/>
                  </a:lnTo>
                  <a:lnTo>
                    <a:pt x="160" y="0"/>
                  </a:lnTo>
                  <a:moveTo>
                    <a:pt x="164" y="0"/>
                  </a:moveTo>
                  <a:lnTo>
                    <a:pt x="168" y="0"/>
                  </a:lnTo>
                  <a:moveTo>
                    <a:pt x="172" y="0"/>
                  </a:moveTo>
                  <a:lnTo>
                    <a:pt x="176" y="0"/>
                  </a:lnTo>
                  <a:moveTo>
                    <a:pt x="180" y="0"/>
                  </a:moveTo>
                  <a:lnTo>
                    <a:pt x="184" y="0"/>
                  </a:lnTo>
                  <a:lnTo>
                    <a:pt x="184" y="0"/>
                  </a:lnTo>
                  <a:moveTo>
                    <a:pt x="188" y="0"/>
                  </a:moveTo>
                  <a:lnTo>
                    <a:pt x="190" y="0"/>
                  </a:lnTo>
                  <a:lnTo>
                    <a:pt x="192" y="0"/>
                  </a:lnTo>
                  <a:moveTo>
                    <a:pt x="196" y="0"/>
                  </a:moveTo>
                  <a:lnTo>
                    <a:pt x="197" y="0"/>
                  </a:lnTo>
                  <a:lnTo>
                    <a:pt x="200" y="0"/>
                  </a:lnTo>
                  <a:moveTo>
                    <a:pt x="204" y="0"/>
                  </a:moveTo>
                  <a:lnTo>
                    <a:pt x="208" y="0"/>
                  </a:lnTo>
                  <a:moveTo>
                    <a:pt x="212" y="0"/>
                  </a:moveTo>
                  <a:lnTo>
                    <a:pt x="216" y="0"/>
                  </a:lnTo>
                  <a:moveTo>
                    <a:pt x="220" y="0"/>
                  </a:moveTo>
                  <a:lnTo>
                    <a:pt x="224" y="0"/>
                  </a:lnTo>
                  <a:lnTo>
                    <a:pt x="224" y="0"/>
                  </a:lnTo>
                  <a:moveTo>
                    <a:pt x="228" y="0"/>
                  </a:moveTo>
                  <a:lnTo>
                    <a:pt x="231" y="0"/>
                  </a:lnTo>
                  <a:lnTo>
                    <a:pt x="232" y="0"/>
                  </a:lnTo>
                  <a:moveTo>
                    <a:pt x="236" y="0"/>
                  </a:moveTo>
                  <a:lnTo>
                    <a:pt x="237" y="0"/>
                  </a:lnTo>
                  <a:lnTo>
                    <a:pt x="240" y="0"/>
                  </a:lnTo>
                  <a:moveTo>
                    <a:pt x="244" y="0"/>
                  </a:moveTo>
                  <a:lnTo>
                    <a:pt x="248" y="0"/>
                  </a:lnTo>
                  <a:moveTo>
                    <a:pt x="252" y="0"/>
                  </a:moveTo>
                  <a:lnTo>
                    <a:pt x="256" y="0"/>
                  </a:lnTo>
                  <a:moveTo>
                    <a:pt x="260" y="0"/>
                  </a:moveTo>
                  <a:lnTo>
                    <a:pt x="264" y="0"/>
                  </a:lnTo>
                  <a:lnTo>
                    <a:pt x="264" y="0"/>
                  </a:lnTo>
                  <a:moveTo>
                    <a:pt x="268" y="0"/>
                  </a:moveTo>
                  <a:lnTo>
                    <a:pt x="271" y="0"/>
                  </a:lnTo>
                  <a:lnTo>
                    <a:pt x="272" y="0"/>
                  </a:lnTo>
                  <a:moveTo>
                    <a:pt x="276" y="0"/>
                  </a:moveTo>
                  <a:lnTo>
                    <a:pt x="278" y="0"/>
                  </a:lnTo>
                  <a:lnTo>
                    <a:pt x="280" y="0"/>
                  </a:lnTo>
                  <a:moveTo>
                    <a:pt x="284" y="0"/>
                  </a:moveTo>
                  <a:lnTo>
                    <a:pt x="288" y="0"/>
                  </a:lnTo>
                  <a:moveTo>
                    <a:pt x="292" y="0"/>
                  </a:moveTo>
                  <a:lnTo>
                    <a:pt x="296" y="0"/>
                  </a:lnTo>
                  <a:moveTo>
                    <a:pt x="300" y="0"/>
                  </a:moveTo>
                  <a:lnTo>
                    <a:pt x="304" y="0"/>
                  </a:lnTo>
                  <a:moveTo>
                    <a:pt x="308" y="0"/>
                  </a:moveTo>
                  <a:lnTo>
                    <a:pt x="311" y="0"/>
                  </a:lnTo>
                  <a:lnTo>
                    <a:pt x="312" y="0"/>
                  </a:lnTo>
                  <a:moveTo>
                    <a:pt x="316" y="0"/>
                  </a:moveTo>
                  <a:lnTo>
                    <a:pt x="318" y="0"/>
                  </a:lnTo>
                  <a:lnTo>
                    <a:pt x="320" y="0"/>
                  </a:lnTo>
                  <a:moveTo>
                    <a:pt x="324" y="0"/>
                  </a:moveTo>
                  <a:lnTo>
                    <a:pt x="325" y="0"/>
                  </a:lnTo>
                  <a:lnTo>
                    <a:pt x="328" y="0"/>
                  </a:lnTo>
                </a:path>
              </a:pathLst>
            </a:custGeom>
            <a:noFill/>
            <a:ln w="12700" cap="flat">
              <a:solidFill>
                <a:srgbClr val="00BE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88"/>
            <p:cNvSpPr>
              <a:spLocks noEditPoints="1"/>
            </p:cNvSpPr>
            <p:nvPr/>
          </p:nvSpPr>
          <p:spPr bwMode="auto">
            <a:xfrm>
              <a:off x="4940300" y="1996846"/>
              <a:ext cx="2492375" cy="277813"/>
            </a:xfrm>
            <a:custGeom>
              <a:avLst/>
              <a:gdLst>
                <a:gd name="T0" fmla="*/ 4 w 261"/>
                <a:gd name="T1" fmla="*/ 1 h 29"/>
                <a:gd name="T2" fmla="*/ 11 w 261"/>
                <a:gd name="T3" fmla="*/ 2 h 29"/>
                <a:gd name="T4" fmla="*/ 15 w 261"/>
                <a:gd name="T5" fmla="*/ 2 h 29"/>
                <a:gd name="T6" fmla="*/ 20 w 261"/>
                <a:gd name="T7" fmla="*/ 2 h 29"/>
                <a:gd name="T8" fmla="*/ 27 w 261"/>
                <a:gd name="T9" fmla="*/ 3 h 29"/>
                <a:gd name="T10" fmla="*/ 32 w 261"/>
                <a:gd name="T11" fmla="*/ 4 h 29"/>
                <a:gd name="T12" fmla="*/ 36 w 261"/>
                <a:gd name="T13" fmla="*/ 4 h 29"/>
                <a:gd name="T14" fmla="*/ 43 w 261"/>
                <a:gd name="T15" fmla="*/ 5 h 29"/>
                <a:gd name="T16" fmla="*/ 48 w 261"/>
                <a:gd name="T17" fmla="*/ 6 h 29"/>
                <a:gd name="T18" fmla="*/ 52 w 261"/>
                <a:gd name="T19" fmla="*/ 7 h 29"/>
                <a:gd name="T20" fmla="*/ 59 w 261"/>
                <a:gd name="T21" fmla="*/ 8 h 29"/>
                <a:gd name="T22" fmla="*/ 64 w 261"/>
                <a:gd name="T23" fmla="*/ 9 h 29"/>
                <a:gd name="T24" fmla="*/ 71 w 261"/>
                <a:gd name="T25" fmla="*/ 10 h 29"/>
                <a:gd name="T26" fmla="*/ 75 w 261"/>
                <a:gd name="T27" fmla="*/ 10 h 29"/>
                <a:gd name="T28" fmla="*/ 80 w 261"/>
                <a:gd name="T29" fmla="*/ 11 h 29"/>
                <a:gd name="T30" fmla="*/ 87 w 261"/>
                <a:gd name="T31" fmla="*/ 12 h 29"/>
                <a:gd name="T32" fmla="*/ 92 w 261"/>
                <a:gd name="T33" fmla="*/ 14 h 29"/>
                <a:gd name="T34" fmla="*/ 99 w 261"/>
                <a:gd name="T35" fmla="*/ 16 h 29"/>
                <a:gd name="T36" fmla="*/ 104 w 261"/>
                <a:gd name="T37" fmla="*/ 18 h 29"/>
                <a:gd name="T38" fmla="*/ 110 w 261"/>
                <a:gd name="T39" fmla="*/ 20 h 29"/>
                <a:gd name="T40" fmla="*/ 114 w 261"/>
                <a:gd name="T41" fmla="*/ 21 h 29"/>
                <a:gd name="T42" fmla="*/ 121 w 261"/>
                <a:gd name="T43" fmla="*/ 22 h 29"/>
                <a:gd name="T44" fmla="*/ 126 w 261"/>
                <a:gd name="T45" fmla="*/ 24 h 29"/>
                <a:gd name="T46" fmla="*/ 130 w 261"/>
                <a:gd name="T47" fmla="*/ 25 h 29"/>
                <a:gd name="T48" fmla="*/ 137 w 261"/>
                <a:gd name="T49" fmla="*/ 26 h 29"/>
                <a:gd name="T50" fmla="*/ 141 w 261"/>
                <a:gd name="T51" fmla="*/ 27 h 29"/>
                <a:gd name="T52" fmla="*/ 148 w 261"/>
                <a:gd name="T53" fmla="*/ 28 h 29"/>
                <a:gd name="T54" fmla="*/ 153 w 261"/>
                <a:gd name="T55" fmla="*/ 28 h 29"/>
                <a:gd name="T56" fmla="*/ 157 w 261"/>
                <a:gd name="T57" fmla="*/ 29 h 29"/>
                <a:gd name="T58" fmla="*/ 164 w 261"/>
                <a:gd name="T59" fmla="*/ 29 h 29"/>
                <a:gd name="T60" fmla="*/ 169 w 261"/>
                <a:gd name="T61" fmla="*/ 29 h 29"/>
                <a:gd name="T62" fmla="*/ 173 w 261"/>
                <a:gd name="T63" fmla="*/ 29 h 29"/>
                <a:gd name="T64" fmla="*/ 180 w 261"/>
                <a:gd name="T65" fmla="*/ 29 h 29"/>
                <a:gd name="T66" fmla="*/ 185 w 261"/>
                <a:gd name="T67" fmla="*/ 29 h 29"/>
                <a:gd name="T68" fmla="*/ 192 w 261"/>
                <a:gd name="T69" fmla="*/ 29 h 29"/>
                <a:gd name="T70" fmla="*/ 196 w 261"/>
                <a:gd name="T71" fmla="*/ 29 h 29"/>
                <a:gd name="T72" fmla="*/ 201 w 261"/>
                <a:gd name="T73" fmla="*/ 29 h 29"/>
                <a:gd name="T74" fmla="*/ 208 w 261"/>
                <a:gd name="T75" fmla="*/ 29 h 29"/>
                <a:gd name="T76" fmla="*/ 213 w 261"/>
                <a:gd name="T77" fmla="*/ 29 h 29"/>
                <a:gd name="T78" fmla="*/ 220 w 261"/>
                <a:gd name="T79" fmla="*/ 29 h 29"/>
                <a:gd name="T80" fmla="*/ 225 w 261"/>
                <a:gd name="T81" fmla="*/ 29 h 29"/>
                <a:gd name="T82" fmla="*/ 232 w 261"/>
                <a:gd name="T83" fmla="*/ 29 h 29"/>
                <a:gd name="T84" fmla="*/ 237 w 261"/>
                <a:gd name="T85" fmla="*/ 29 h 29"/>
                <a:gd name="T86" fmla="*/ 244 w 261"/>
                <a:gd name="T87" fmla="*/ 29 h 29"/>
                <a:gd name="T88" fmla="*/ 249 w 261"/>
                <a:gd name="T89" fmla="*/ 29 h 29"/>
                <a:gd name="T90" fmla="*/ 256 w 261"/>
                <a:gd name="T9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1" h="29">
                  <a:moveTo>
                    <a:pt x="3" y="1"/>
                  </a:moveTo>
                  <a:lnTo>
                    <a:pt x="4" y="1"/>
                  </a:lnTo>
                  <a:moveTo>
                    <a:pt x="7" y="1"/>
                  </a:moveTo>
                  <a:lnTo>
                    <a:pt x="8" y="1"/>
                  </a:lnTo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moveTo>
                    <a:pt x="15" y="2"/>
                  </a:moveTo>
                  <a:lnTo>
                    <a:pt x="16" y="2"/>
                  </a:lnTo>
                  <a:moveTo>
                    <a:pt x="19" y="2"/>
                  </a:moveTo>
                  <a:lnTo>
                    <a:pt x="20" y="2"/>
                  </a:lnTo>
                  <a:moveTo>
                    <a:pt x="23" y="3"/>
                  </a:moveTo>
                  <a:lnTo>
                    <a:pt x="24" y="3"/>
                  </a:lnTo>
                  <a:moveTo>
                    <a:pt x="27" y="3"/>
                  </a:moveTo>
                  <a:lnTo>
                    <a:pt x="28" y="3"/>
                  </a:lnTo>
                  <a:moveTo>
                    <a:pt x="31" y="4"/>
                  </a:moveTo>
                  <a:lnTo>
                    <a:pt x="32" y="4"/>
                  </a:lnTo>
                  <a:lnTo>
                    <a:pt x="32" y="4"/>
                  </a:lnTo>
                  <a:moveTo>
                    <a:pt x="35" y="4"/>
                  </a:moveTo>
                  <a:lnTo>
                    <a:pt x="36" y="4"/>
                  </a:lnTo>
                  <a:moveTo>
                    <a:pt x="39" y="4"/>
                  </a:moveTo>
                  <a:lnTo>
                    <a:pt x="40" y="4"/>
                  </a:lnTo>
                  <a:moveTo>
                    <a:pt x="43" y="5"/>
                  </a:moveTo>
                  <a:lnTo>
                    <a:pt x="44" y="5"/>
                  </a:lnTo>
                  <a:moveTo>
                    <a:pt x="47" y="5"/>
                  </a:moveTo>
                  <a:lnTo>
                    <a:pt x="48" y="6"/>
                  </a:lnTo>
                  <a:moveTo>
                    <a:pt x="51" y="7"/>
                  </a:moveTo>
                  <a:lnTo>
                    <a:pt x="52" y="7"/>
                  </a:lnTo>
                  <a:lnTo>
                    <a:pt x="52" y="7"/>
                  </a:lnTo>
                  <a:moveTo>
                    <a:pt x="55" y="7"/>
                  </a:moveTo>
                  <a:lnTo>
                    <a:pt x="56" y="8"/>
                  </a:lnTo>
                  <a:moveTo>
                    <a:pt x="59" y="8"/>
                  </a:moveTo>
                  <a:lnTo>
                    <a:pt x="60" y="8"/>
                  </a:lnTo>
                  <a:moveTo>
                    <a:pt x="63" y="9"/>
                  </a:moveTo>
                  <a:lnTo>
                    <a:pt x="64" y="9"/>
                  </a:lnTo>
                  <a:moveTo>
                    <a:pt x="67" y="9"/>
                  </a:moveTo>
                  <a:lnTo>
                    <a:pt x="68" y="9"/>
                  </a:lnTo>
                  <a:moveTo>
                    <a:pt x="71" y="10"/>
                  </a:moveTo>
                  <a:lnTo>
                    <a:pt x="72" y="10"/>
                  </a:lnTo>
                  <a:lnTo>
                    <a:pt x="72" y="10"/>
                  </a:lnTo>
                  <a:moveTo>
                    <a:pt x="75" y="10"/>
                  </a:moveTo>
                  <a:lnTo>
                    <a:pt x="76" y="11"/>
                  </a:lnTo>
                  <a:moveTo>
                    <a:pt x="79" y="11"/>
                  </a:moveTo>
                  <a:lnTo>
                    <a:pt x="80" y="11"/>
                  </a:lnTo>
                  <a:moveTo>
                    <a:pt x="83" y="12"/>
                  </a:moveTo>
                  <a:lnTo>
                    <a:pt x="84" y="12"/>
                  </a:lnTo>
                  <a:moveTo>
                    <a:pt x="87" y="12"/>
                  </a:moveTo>
                  <a:lnTo>
                    <a:pt x="88" y="13"/>
                  </a:lnTo>
                  <a:moveTo>
                    <a:pt x="91" y="13"/>
                  </a:moveTo>
                  <a:lnTo>
                    <a:pt x="92" y="14"/>
                  </a:lnTo>
                  <a:moveTo>
                    <a:pt x="95" y="15"/>
                  </a:moveTo>
                  <a:lnTo>
                    <a:pt x="96" y="15"/>
                  </a:lnTo>
                  <a:moveTo>
                    <a:pt x="99" y="16"/>
                  </a:moveTo>
                  <a:lnTo>
                    <a:pt x="100" y="16"/>
                  </a:lnTo>
                  <a:moveTo>
                    <a:pt x="103" y="18"/>
                  </a:moveTo>
                  <a:lnTo>
                    <a:pt x="104" y="18"/>
                  </a:lnTo>
                  <a:moveTo>
                    <a:pt x="106" y="19"/>
                  </a:moveTo>
                  <a:lnTo>
                    <a:pt x="107" y="19"/>
                  </a:lnTo>
                  <a:moveTo>
                    <a:pt x="110" y="20"/>
                  </a:moveTo>
                  <a:lnTo>
                    <a:pt x="111" y="20"/>
                  </a:lnTo>
                  <a:moveTo>
                    <a:pt x="113" y="21"/>
                  </a:moveTo>
                  <a:lnTo>
                    <a:pt x="114" y="21"/>
                  </a:lnTo>
                  <a:moveTo>
                    <a:pt x="117" y="22"/>
                  </a:moveTo>
                  <a:lnTo>
                    <a:pt x="118" y="22"/>
                  </a:lnTo>
                  <a:moveTo>
                    <a:pt x="121" y="22"/>
                  </a:moveTo>
                  <a:lnTo>
                    <a:pt x="122" y="23"/>
                  </a:lnTo>
                  <a:moveTo>
                    <a:pt x="125" y="24"/>
                  </a:moveTo>
                  <a:lnTo>
                    <a:pt x="126" y="24"/>
                  </a:lnTo>
                  <a:lnTo>
                    <a:pt x="126" y="24"/>
                  </a:lnTo>
                  <a:moveTo>
                    <a:pt x="129" y="24"/>
                  </a:moveTo>
                  <a:lnTo>
                    <a:pt x="130" y="25"/>
                  </a:lnTo>
                  <a:moveTo>
                    <a:pt x="133" y="25"/>
                  </a:moveTo>
                  <a:lnTo>
                    <a:pt x="134" y="25"/>
                  </a:lnTo>
                  <a:moveTo>
                    <a:pt x="137" y="26"/>
                  </a:moveTo>
                  <a:lnTo>
                    <a:pt x="138" y="26"/>
                  </a:lnTo>
                  <a:moveTo>
                    <a:pt x="140" y="27"/>
                  </a:moveTo>
                  <a:lnTo>
                    <a:pt x="141" y="27"/>
                  </a:lnTo>
                  <a:moveTo>
                    <a:pt x="144" y="28"/>
                  </a:moveTo>
                  <a:lnTo>
                    <a:pt x="145" y="28"/>
                  </a:lnTo>
                  <a:moveTo>
                    <a:pt x="148" y="28"/>
                  </a:moveTo>
                  <a:lnTo>
                    <a:pt x="149" y="28"/>
                  </a:lnTo>
                  <a:moveTo>
                    <a:pt x="152" y="28"/>
                  </a:moveTo>
                  <a:lnTo>
                    <a:pt x="153" y="28"/>
                  </a:lnTo>
                  <a:lnTo>
                    <a:pt x="153" y="28"/>
                  </a:lnTo>
                  <a:moveTo>
                    <a:pt x="156" y="28"/>
                  </a:moveTo>
                  <a:lnTo>
                    <a:pt x="157" y="29"/>
                  </a:lnTo>
                  <a:moveTo>
                    <a:pt x="160" y="29"/>
                  </a:moveTo>
                  <a:lnTo>
                    <a:pt x="161" y="29"/>
                  </a:lnTo>
                  <a:moveTo>
                    <a:pt x="164" y="29"/>
                  </a:moveTo>
                  <a:lnTo>
                    <a:pt x="165" y="29"/>
                  </a:lnTo>
                  <a:moveTo>
                    <a:pt x="168" y="29"/>
                  </a:moveTo>
                  <a:lnTo>
                    <a:pt x="169" y="29"/>
                  </a:lnTo>
                  <a:moveTo>
                    <a:pt x="172" y="29"/>
                  </a:moveTo>
                  <a:lnTo>
                    <a:pt x="173" y="29"/>
                  </a:lnTo>
                  <a:lnTo>
                    <a:pt x="173" y="29"/>
                  </a:lnTo>
                  <a:moveTo>
                    <a:pt x="176" y="29"/>
                  </a:moveTo>
                  <a:lnTo>
                    <a:pt x="177" y="29"/>
                  </a:lnTo>
                  <a:moveTo>
                    <a:pt x="180" y="29"/>
                  </a:moveTo>
                  <a:lnTo>
                    <a:pt x="181" y="29"/>
                  </a:lnTo>
                  <a:moveTo>
                    <a:pt x="184" y="29"/>
                  </a:moveTo>
                  <a:lnTo>
                    <a:pt x="185" y="29"/>
                  </a:lnTo>
                  <a:moveTo>
                    <a:pt x="188" y="29"/>
                  </a:moveTo>
                  <a:lnTo>
                    <a:pt x="189" y="29"/>
                  </a:lnTo>
                  <a:moveTo>
                    <a:pt x="192" y="29"/>
                  </a:moveTo>
                  <a:lnTo>
                    <a:pt x="193" y="29"/>
                  </a:lnTo>
                  <a:lnTo>
                    <a:pt x="193" y="29"/>
                  </a:lnTo>
                  <a:moveTo>
                    <a:pt x="196" y="29"/>
                  </a:moveTo>
                  <a:lnTo>
                    <a:pt x="197" y="29"/>
                  </a:lnTo>
                  <a:moveTo>
                    <a:pt x="200" y="29"/>
                  </a:moveTo>
                  <a:lnTo>
                    <a:pt x="201" y="29"/>
                  </a:lnTo>
                  <a:moveTo>
                    <a:pt x="204" y="29"/>
                  </a:moveTo>
                  <a:lnTo>
                    <a:pt x="205" y="29"/>
                  </a:lnTo>
                  <a:moveTo>
                    <a:pt x="208" y="29"/>
                  </a:moveTo>
                  <a:lnTo>
                    <a:pt x="209" y="29"/>
                  </a:lnTo>
                  <a:moveTo>
                    <a:pt x="212" y="29"/>
                  </a:moveTo>
                  <a:lnTo>
                    <a:pt x="213" y="29"/>
                  </a:lnTo>
                  <a:moveTo>
                    <a:pt x="216" y="29"/>
                  </a:moveTo>
                  <a:lnTo>
                    <a:pt x="217" y="29"/>
                  </a:lnTo>
                  <a:moveTo>
                    <a:pt x="220" y="29"/>
                  </a:moveTo>
                  <a:lnTo>
                    <a:pt x="221" y="29"/>
                  </a:lnTo>
                  <a:moveTo>
                    <a:pt x="224" y="29"/>
                  </a:moveTo>
                  <a:lnTo>
                    <a:pt x="225" y="29"/>
                  </a:lnTo>
                  <a:moveTo>
                    <a:pt x="228" y="29"/>
                  </a:moveTo>
                  <a:lnTo>
                    <a:pt x="229" y="29"/>
                  </a:lnTo>
                  <a:moveTo>
                    <a:pt x="232" y="29"/>
                  </a:moveTo>
                  <a:lnTo>
                    <a:pt x="233" y="29"/>
                  </a:lnTo>
                  <a:moveTo>
                    <a:pt x="236" y="29"/>
                  </a:moveTo>
                  <a:lnTo>
                    <a:pt x="237" y="29"/>
                  </a:lnTo>
                  <a:moveTo>
                    <a:pt x="240" y="29"/>
                  </a:moveTo>
                  <a:lnTo>
                    <a:pt x="241" y="29"/>
                  </a:lnTo>
                  <a:moveTo>
                    <a:pt x="244" y="29"/>
                  </a:moveTo>
                  <a:lnTo>
                    <a:pt x="245" y="29"/>
                  </a:lnTo>
                  <a:moveTo>
                    <a:pt x="248" y="29"/>
                  </a:moveTo>
                  <a:lnTo>
                    <a:pt x="249" y="29"/>
                  </a:lnTo>
                  <a:moveTo>
                    <a:pt x="252" y="29"/>
                  </a:moveTo>
                  <a:lnTo>
                    <a:pt x="253" y="29"/>
                  </a:lnTo>
                  <a:moveTo>
                    <a:pt x="256" y="29"/>
                  </a:moveTo>
                  <a:lnTo>
                    <a:pt x="257" y="29"/>
                  </a:lnTo>
                  <a:moveTo>
                    <a:pt x="260" y="29"/>
                  </a:moveTo>
                </a:path>
              </a:pathLst>
            </a:custGeom>
            <a:noFill/>
            <a:ln w="28575" cap="flat">
              <a:solidFill>
                <a:srgbClr val="00BF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89"/>
            <p:cNvSpPr>
              <a:spLocks noEditPoints="1"/>
            </p:cNvSpPr>
            <p:nvPr/>
          </p:nvSpPr>
          <p:spPr bwMode="auto">
            <a:xfrm>
              <a:off x="4940300" y="1996846"/>
              <a:ext cx="2100262" cy="0"/>
            </a:xfrm>
            <a:custGeom>
              <a:avLst/>
              <a:gdLst>
                <a:gd name="T0" fmla="*/ 3 w 220"/>
                <a:gd name="T1" fmla="*/ 7 w 220"/>
                <a:gd name="T2" fmla="*/ 11 w 220"/>
                <a:gd name="T3" fmla="*/ 18 w 220"/>
                <a:gd name="T4" fmla="*/ 22 w 220"/>
                <a:gd name="T5" fmla="*/ 29 w 220"/>
                <a:gd name="T6" fmla="*/ 33 w 220"/>
                <a:gd name="T7" fmla="*/ 39 w 220"/>
                <a:gd name="T8" fmla="*/ 43 w 220"/>
                <a:gd name="T9" fmla="*/ 47 w 220"/>
                <a:gd name="T10" fmla="*/ 54 w 220"/>
                <a:gd name="T11" fmla="*/ 58 w 220"/>
                <a:gd name="T12" fmla="*/ 65 w 220"/>
                <a:gd name="T13" fmla="*/ 66 w 220"/>
                <a:gd name="T14" fmla="*/ 73 w 220"/>
                <a:gd name="T15" fmla="*/ 77 w 220"/>
                <a:gd name="T16" fmla="*/ 84 w 220"/>
                <a:gd name="T17" fmla="*/ 88 w 220"/>
                <a:gd name="T18" fmla="*/ 95 w 220"/>
                <a:gd name="T19" fmla="*/ 99 w 220"/>
                <a:gd name="T20" fmla="*/ 106 w 220"/>
                <a:gd name="T21" fmla="*/ 110 w 220"/>
                <a:gd name="T22" fmla="*/ 117 w 220"/>
                <a:gd name="T23" fmla="*/ 121 w 220"/>
                <a:gd name="T24" fmla="*/ 128 w 220"/>
                <a:gd name="T25" fmla="*/ 132 w 220"/>
                <a:gd name="T26" fmla="*/ 139 w 220"/>
                <a:gd name="T27" fmla="*/ 143 w 220"/>
                <a:gd name="T28" fmla="*/ 150 w 220"/>
                <a:gd name="T29" fmla="*/ 154 w 220"/>
                <a:gd name="T30" fmla="*/ 161 w 220"/>
                <a:gd name="T31" fmla="*/ 165 w 220"/>
                <a:gd name="T32" fmla="*/ 172 w 220"/>
                <a:gd name="T33" fmla="*/ 176 w 220"/>
                <a:gd name="T34" fmla="*/ 183 w 220"/>
                <a:gd name="T35" fmla="*/ 187 w 220"/>
                <a:gd name="T36" fmla="*/ 194 w 220"/>
                <a:gd name="T37" fmla="*/ 198 w 220"/>
                <a:gd name="T38" fmla="*/ 205 w 220"/>
                <a:gd name="T39" fmla="*/ 209 w 220"/>
                <a:gd name="T40" fmla="*/ 216 w 2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220">
                  <a:moveTo>
                    <a:pt x="3" y="0"/>
                  </a:moveTo>
                  <a:lnTo>
                    <a:pt x="5" y="0"/>
                  </a:lnTo>
                  <a:lnTo>
                    <a:pt x="7" y="0"/>
                  </a:lnTo>
                  <a:moveTo>
                    <a:pt x="10" y="0"/>
                  </a:moveTo>
                  <a:lnTo>
                    <a:pt x="11" y="0"/>
                  </a:lnTo>
                  <a:moveTo>
                    <a:pt x="14" y="0"/>
                  </a:moveTo>
                  <a:lnTo>
                    <a:pt x="18" y="0"/>
                  </a:lnTo>
                  <a:moveTo>
                    <a:pt x="21" y="0"/>
                  </a:moveTo>
                  <a:lnTo>
                    <a:pt x="22" y="0"/>
                  </a:lnTo>
                  <a:moveTo>
                    <a:pt x="25" y="0"/>
                  </a:moveTo>
                  <a:lnTo>
                    <a:pt x="29" y="0"/>
                  </a:lnTo>
                  <a:moveTo>
                    <a:pt x="32" y="0"/>
                  </a:moveTo>
                  <a:lnTo>
                    <a:pt x="33" y="0"/>
                  </a:lnTo>
                  <a:moveTo>
                    <a:pt x="36" y="0"/>
                  </a:moveTo>
                  <a:lnTo>
                    <a:pt x="39" y="0"/>
                  </a:lnTo>
                  <a:lnTo>
                    <a:pt x="40" y="0"/>
                  </a:lnTo>
                  <a:moveTo>
                    <a:pt x="43" y="0"/>
                  </a:moveTo>
                  <a:lnTo>
                    <a:pt x="44" y="0"/>
                  </a:lnTo>
                  <a:moveTo>
                    <a:pt x="47" y="0"/>
                  </a:moveTo>
                  <a:lnTo>
                    <a:pt x="51" y="0"/>
                  </a:lnTo>
                  <a:moveTo>
                    <a:pt x="54" y="0"/>
                  </a:moveTo>
                  <a:lnTo>
                    <a:pt x="55" y="0"/>
                  </a:lnTo>
                  <a:moveTo>
                    <a:pt x="58" y="0"/>
                  </a:moveTo>
                  <a:lnTo>
                    <a:pt x="62" y="0"/>
                  </a:lnTo>
                  <a:moveTo>
                    <a:pt x="65" y="0"/>
                  </a:moveTo>
                  <a:lnTo>
                    <a:pt x="66" y="0"/>
                  </a:lnTo>
                  <a:lnTo>
                    <a:pt x="66" y="0"/>
                  </a:lnTo>
                  <a:moveTo>
                    <a:pt x="69" y="0"/>
                  </a:moveTo>
                  <a:lnTo>
                    <a:pt x="73" y="0"/>
                  </a:lnTo>
                  <a:moveTo>
                    <a:pt x="76" y="0"/>
                  </a:moveTo>
                  <a:lnTo>
                    <a:pt x="77" y="0"/>
                  </a:lnTo>
                  <a:moveTo>
                    <a:pt x="80" y="0"/>
                  </a:moveTo>
                  <a:lnTo>
                    <a:pt x="84" y="0"/>
                  </a:lnTo>
                  <a:moveTo>
                    <a:pt x="87" y="0"/>
                  </a:moveTo>
                  <a:lnTo>
                    <a:pt x="88" y="0"/>
                  </a:lnTo>
                  <a:moveTo>
                    <a:pt x="91" y="0"/>
                  </a:moveTo>
                  <a:lnTo>
                    <a:pt x="95" y="0"/>
                  </a:lnTo>
                  <a:moveTo>
                    <a:pt x="98" y="0"/>
                  </a:moveTo>
                  <a:lnTo>
                    <a:pt x="99" y="0"/>
                  </a:lnTo>
                  <a:moveTo>
                    <a:pt x="102" y="0"/>
                  </a:moveTo>
                  <a:lnTo>
                    <a:pt x="106" y="0"/>
                  </a:lnTo>
                  <a:moveTo>
                    <a:pt x="109" y="0"/>
                  </a:moveTo>
                  <a:lnTo>
                    <a:pt x="110" y="0"/>
                  </a:lnTo>
                  <a:moveTo>
                    <a:pt x="113" y="0"/>
                  </a:moveTo>
                  <a:lnTo>
                    <a:pt x="117" y="0"/>
                  </a:lnTo>
                  <a:moveTo>
                    <a:pt x="120" y="0"/>
                  </a:moveTo>
                  <a:lnTo>
                    <a:pt x="121" y="0"/>
                  </a:lnTo>
                  <a:moveTo>
                    <a:pt x="124" y="0"/>
                  </a:moveTo>
                  <a:lnTo>
                    <a:pt x="128" y="0"/>
                  </a:lnTo>
                  <a:moveTo>
                    <a:pt x="131" y="0"/>
                  </a:moveTo>
                  <a:lnTo>
                    <a:pt x="132" y="0"/>
                  </a:lnTo>
                  <a:moveTo>
                    <a:pt x="135" y="0"/>
                  </a:moveTo>
                  <a:lnTo>
                    <a:pt x="139" y="0"/>
                  </a:lnTo>
                  <a:moveTo>
                    <a:pt x="142" y="0"/>
                  </a:moveTo>
                  <a:lnTo>
                    <a:pt x="143" y="0"/>
                  </a:lnTo>
                  <a:moveTo>
                    <a:pt x="146" y="0"/>
                  </a:moveTo>
                  <a:lnTo>
                    <a:pt x="150" y="0"/>
                  </a:lnTo>
                  <a:moveTo>
                    <a:pt x="153" y="0"/>
                  </a:moveTo>
                  <a:lnTo>
                    <a:pt x="154" y="0"/>
                  </a:lnTo>
                  <a:moveTo>
                    <a:pt x="157" y="0"/>
                  </a:moveTo>
                  <a:lnTo>
                    <a:pt x="161" y="0"/>
                  </a:lnTo>
                  <a:moveTo>
                    <a:pt x="164" y="0"/>
                  </a:moveTo>
                  <a:lnTo>
                    <a:pt x="165" y="0"/>
                  </a:lnTo>
                  <a:moveTo>
                    <a:pt x="168" y="0"/>
                  </a:moveTo>
                  <a:lnTo>
                    <a:pt x="172" y="0"/>
                  </a:lnTo>
                  <a:moveTo>
                    <a:pt x="175" y="0"/>
                  </a:moveTo>
                  <a:lnTo>
                    <a:pt x="176" y="0"/>
                  </a:lnTo>
                  <a:moveTo>
                    <a:pt x="179" y="0"/>
                  </a:moveTo>
                  <a:lnTo>
                    <a:pt x="183" y="0"/>
                  </a:lnTo>
                  <a:moveTo>
                    <a:pt x="186" y="0"/>
                  </a:moveTo>
                  <a:lnTo>
                    <a:pt x="187" y="0"/>
                  </a:lnTo>
                  <a:moveTo>
                    <a:pt x="190" y="0"/>
                  </a:moveTo>
                  <a:lnTo>
                    <a:pt x="194" y="0"/>
                  </a:lnTo>
                  <a:moveTo>
                    <a:pt x="197" y="0"/>
                  </a:moveTo>
                  <a:lnTo>
                    <a:pt x="198" y="0"/>
                  </a:lnTo>
                  <a:moveTo>
                    <a:pt x="201" y="0"/>
                  </a:moveTo>
                  <a:lnTo>
                    <a:pt x="205" y="0"/>
                  </a:lnTo>
                  <a:moveTo>
                    <a:pt x="208" y="0"/>
                  </a:moveTo>
                  <a:lnTo>
                    <a:pt x="209" y="0"/>
                  </a:lnTo>
                  <a:moveTo>
                    <a:pt x="212" y="0"/>
                  </a:moveTo>
                  <a:lnTo>
                    <a:pt x="216" y="0"/>
                  </a:lnTo>
                  <a:moveTo>
                    <a:pt x="219" y="0"/>
                  </a:moveTo>
                </a:path>
              </a:pathLst>
            </a:custGeom>
            <a:noFill/>
            <a:ln w="12700" cap="flat">
              <a:solidFill>
                <a:srgbClr val="00A9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90"/>
            <p:cNvSpPr>
              <a:spLocks noEditPoints="1"/>
            </p:cNvSpPr>
            <p:nvPr/>
          </p:nvSpPr>
          <p:spPr bwMode="auto">
            <a:xfrm>
              <a:off x="4987925" y="2034946"/>
              <a:ext cx="3275012" cy="30163"/>
            </a:xfrm>
            <a:custGeom>
              <a:avLst/>
              <a:gdLst>
                <a:gd name="T0" fmla="*/ 0 w 343"/>
                <a:gd name="T1" fmla="*/ 0 h 3"/>
                <a:gd name="T2" fmla="*/ 7 w 343"/>
                <a:gd name="T3" fmla="*/ 0 h 3"/>
                <a:gd name="T4" fmla="*/ 13 w 343"/>
                <a:gd name="T5" fmla="*/ 0 h 3"/>
                <a:gd name="T6" fmla="*/ 20 w 343"/>
                <a:gd name="T7" fmla="*/ 0 h 3"/>
                <a:gd name="T8" fmla="*/ 23 w 343"/>
                <a:gd name="T9" fmla="*/ 0 h 3"/>
                <a:gd name="T10" fmla="*/ 30 w 343"/>
                <a:gd name="T11" fmla="*/ 1 h 3"/>
                <a:gd name="T12" fmla="*/ 34 w 343"/>
                <a:gd name="T13" fmla="*/ 1 h 3"/>
                <a:gd name="T14" fmla="*/ 43 w 343"/>
                <a:gd name="T15" fmla="*/ 1 h 3"/>
                <a:gd name="T16" fmla="*/ 50 w 343"/>
                <a:gd name="T17" fmla="*/ 1 h 3"/>
                <a:gd name="T18" fmla="*/ 54 w 343"/>
                <a:gd name="T19" fmla="*/ 1 h 3"/>
                <a:gd name="T20" fmla="*/ 63 w 343"/>
                <a:gd name="T21" fmla="*/ 1 h 3"/>
                <a:gd name="T22" fmla="*/ 70 w 343"/>
                <a:gd name="T23" fmla="*/ 2 h 3"/>
                <a:gd name="T24" fmla="*/ 74 w 343"/>
                <a:gd name="T25" fmla="*/ 2 h 3"/>
                <a:gd name="T26" fmla="*/ 83 w 343"/>
                <a:gd name="T27" fmla="*/ 2 h 3"/>
                <a:gd name="T28" fmla="*/ 90 w 343"/>
                <a:gd name="T29" fmla="*/ 2 h 3"/>
                <a:gd name="T30" fmla="*/ 94 w 343"/>
                <a:gd name="T31" fmla="*/ 2 h 3"/>
                <a:gd name="T32" fmla="*/ 103 w 343"/>
                <a:gd name="T33" fmla="*/ 2 h 3"/>
                <a:gd name="T34" fmla="*/ 110 w 343"/>
                <a:gd name="T35" fmla="*/ 2 h 3"/>
                <a:gd name="T36" fmla="*/ 115 w 343"/>
                <a:gd name="T37" fmla="*/ 2 h 3"/>
                <a:gd name="T38" fmla="*/ 123 w 343"/>
                <a:gd name="T39" fmla="*/ 2 h 3"/>
                <a:gd name="T40" fmla="*/ 130 w 343"/>
                <a:gd name="T41" fmla="*/ 2 h 3"/>
                <a:gd name="T42" fmla="*/ 135 w 343"/>
                <a:gd name="T43" fmla="*/ 2 h 3"/>
                <a:gd name="T44" fmla="*/ 143 w 343"/>
                <a:gd name="T45" fmla="*/ 2 h 3"/>
                <a:gd name="T46" fmla="*/ 150 w 343"/>
                <a:gd name="T47" fmla="*/ 2 h 3"/>
                <a:gd name="T48" fmla="*/ 155 w 343"/>
                <a:gd name="T49" fmla="*/ 2 h 3"/>
                <a:gd name="T50" fmla="*/ 163 w 343"/>
                <a:gd name="T51" fmla="*/ 2 h 3"/>
                <a:gd name="T52" fmla="*/ 170 w 343"/>
                <a:gd name="T53" fmla="*/ 2 h 3"/>
                <a:gd name="T54" fmla="*/ 175 w 343"/>
                <a:gd name="T55" fmla="*/ 2 h 3"/>
                <a:gd name="T56" fmla="*/ 183 w 343"/>
                <a:gd name="T57" fmla="*/ 2 h 3"/>
                <a:gd name="T58" fmla="*/ 190 w 343"/>
                <a:gd name="T59" fmla="*/ 3 h 3"/>
                <a:gd name="T60" fmla="*/ 195 w 343"/>
                <a:gd name="T61" fmla="*/ 3 h 3"/>
                <a:gd name="T62" fmla="*/ 203 w 343"/>
                <a:gd name="T63" fmla="*/ 3 h 3"/>
                <a:gd name="T64" fmla="*/ 210 w 343"/>
                <a:gd name="T65" fmla="*/ 3 h 3"/>
                <a:gd name="T66" fmla="*/ 215 w 343"/>
                <a:gd name="T67" fmla="*/ 3 h 3"/>
                <a:gd name="T68" fmla="*/ 223 w 343"/>
                <a:gd name="T69" fmla="*/ 3 h 3"/>
                <a:gd name="T70" fmla="*/ 230 w 343"/>
                <a:gd name="T71" fmla="*/ 3 h 3"/>
                <a:gd name="T72" fmla="*/ 235 w 343"/>
                <a:gd name="T73" fmla="*/ 3 h 3"/>
                <a:gd name="T74" fmla="*/ 243 w 343"/>
                <a:gd name="T75" fmla="*/ 3 h 3"/>
                <a:gd name="T76" fmla="*/ 250 w 343"/>
                <a:gd name="T77" fmla="*/ 3 h 3"/>
                <a:gd name="T78" fmla="*/ 256 w 343"/>
                <a:gd name="T79" fmla="*/ 3 h 3"/>
                <a:gd name="T80" fmla="*/ 263 w 343"/>
                <a:gd name="T81" fmla="*/ 3 h 3"/>
                <a:gd name="T82" fmla="*/ 270 w 343"/>
                <a:gd name="T83" fmla="*/ 3 h 3"/>
                <a:gd name="T84" fmla="*/ 276 w 343"/>
                <a:gd name="T85" fmla="*/ 3 h 3"/>
                <a:gd name="T86" fmla="*/ 283 w 343"/>
                <a:gd name="T87" fmla="*/ 3 h 3"/>
                <a:gd name="T88" fmla="*/ 290 w 343"/>
                <a:gd name="T89" fmla="*/ 3 h 3"/>
                <a:gd name="T90" fmla="*/ 296 w 343"/>
                <a:gd name="T91" fmla="*/ 3 h 3"/>
                <a:gd name="T92" fmla="*/ 303 w 343"/>
                <a:gd name="T93" fmla="*/ 3 h 3"/>
                <a:gd name="T94" fmla="*/ 310 w 343"/>
                <a:gd name="T95" fmla="*/ 3 h 3"/>
                <a:gd name="T96" fmla="*/ 316 w 343"/>
                <a:gd name="T97" fmla="*/ 3 h 3"/>
                <a:gd name="T98" fmla="*/ 323 w 343"/>
                <a:gd name="T99" fmla="*/ 3 h 3"/>
                <a:gd name="T100" fmla="*/ 330 w 343"/>
                <a:gd name="T101" fmla="*/ 3 h 3"/>
                <a:gd name="T102" fmla="*/ 336 w 343"/>
                <a:gd name="T10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" h="3">
                  <a:moveTo>
                    <a:pt x="3" y="0"/>
                  </a:moveTo>
                  <a:lnTo>
                    <a:pt x="7" y="0"/>
                  </a:lnTo>
                  <a:lnTo>
                    <a:pt x="10" y="0"/>
                  </a:lnTo>
                  <a:moveTo>
                    <a:pt x="13" y="0"/>
                  </a:moveTo>
                  <a:lnTo>
                    <a:pt x="14" y="0"/>
                  </a:lnTo>
                  <a:lnTo>
                    <a:pt x="20" y="0"/>
                  </a:lnTo>
                  <a:lnTo>
                    <a:pt x="20" y="0"/>
                  </a:lnTo>
                  <a:moveTo>
                    <a:pt x="23" y="0"/>
                  </a:moveTo>
                  <a:lnTo>
                    <a:pt x="27" y="1"/>
                  </a:lnTo>
                  <a:lnTo>
                    <a:pt x="30" y="1"/>
                  </a:lnTo>
                  <a:moveTo>
                    <a:pt x="33" y="1"/>
                  </a:moveTo>
                  <a:lnTo>
                    <a:pt x="34" y="1"/>
                  </a:lnTo>
                  <a:lnTo>
                    <a:pt x="40" y="1"/>
                  </a:lnTo>
                  <a:moveTo>
                    <a:pt x="43" y="1"/>
                  </a:moveTo>
                  <a:lnTo>
                    <a:pt x="47" y="1"/>
                  </a:lnTo>
                  <a:lnTo>
                    <a:pt x="50" y="1"/>
                  </a:lnTo>
                  <a:moveTo>
                    <a:pt x="53" y="1"/>
                  </a:moveTo>
                  <a:lnTo>
                    <a:pt x="54" y="1"/>
                  </a:lnTo>
                  <a:lnTo>
                    <a:pt x="60" y="1"/>
                  </a:lnTo>
                  <a:moveTo>
                    <a:pt x="63" y="1"/>
                  </a:moveTo>
                  <a:lnTo>
                    <a:pt x="67" y="2"/>
                  </a:lnTo>
                  <a:lnTo>
                    <a:pt x="70" y="2"/>
                  </a:lnTo>
                  <a:moveTo>
                    <a:pt x="73" y="2"/>
                  </a:moveTo>
                  <a:lnTo>
                    <a:pt x="74" y="2"/>
                  </a:lnTo>
                  <a:lnTo>
                    <a:pt x="80" y="2"/>
                  </a:lnTo>
                  <a:moveTo>
                    <a:pt x="83" y="2"/>
                  </a:moveTo>
                  <a:lnTo>
                    <a:pt x="88" y="2"/>
                  </a:lnTo>
                  <a:lnTo>
                    <a:pt x="90" y="2"/>
                  </a:lnTo>
                  <a:moveTo>
                    <a:pt x="93" y="2"/>
                  </a:moveTo>
                  <a:lnTo>
                    <a:pt x="94" y="2"/>
                  </a:lnTo>
                  <a:lnTo>
                    <a:pt x="100" y="2"/>
                  </a:lnTo>
                  <a:moveTo>
                    <a:pt x="103" y="2"/>
                  </a:moveTo>
                  <a:lnTo>
                    <a:pt x="108" y="2"/>
                  </a:lnTo>
                  <a:lnTo>
                    <a:pt x="110" y="2"/>
                  </a:lnTo>
                  <a:moveTo>
                    <a:pt x="113" y="2"/>
                  </a:moveTo>
                  <a:lnTo>
                    <a:pt x="115" y="2"/>
                  </a:lnTo>
                  <a:lnTo>
                    <a:pt x="120" y="2"/>
                  </a:lnTo>
                  <a:moveTo>
                    <a:pt x="123" y="2"/>
                  </a:moveTo>
                  <a:lnTo>
                    <a:pt x="128" y="2"/>
                  </a:lnTo>
                  <a:lnTo>
                    <a:pt x="130" y="2"/>
                  </a:lnTo>
                  <a:moveTo>
                    <a:pt x="133" y="2"/>
                  </a:moveTo>
                  <a:lnTo>
                    <a:pt x="135" y="2"/>
                  </a:lnTo>
                  <a:lnTo>
                    <a:pt x="140" y="2"/>
                  </a:lnTo>
                  <a:moveTo>
                    <a:pt x="143" y="2"/>
                  </a:moveTo>
                  <a:lnTo>
                    <a:pt x="148" y="2"/>
                  </a:lnTo>
                  <a:lnTo>
                    <a:pt x="150" y="2"/>
                  </a:lnTo>
                  <a:moveTo>
                    <a:pt x="153" y="2"/>
                  </a:moveTo>
                  <a:lnTo>
                    <a:pt x="155" y="2"/>
                  </a:lnTo>
                  <a:lnTo>
                    <a:pt x="160" y="2"/>
                  </a:lnTo>
                  <a:moveTo>
                    <a:pt x="163" y="2"/>
                  </a:moveTo>
                  <a:lnTo>
                    <a:pt x="168" y="2"/>
                  </a:lnTo>
                  <a:lnTo>
                    <a:pt x="170" y="2"/>
                  </a:lnTo>
                  <a:moveTo>
                    <a:pt x="173" y="2"/>
                  </a:moveTo>
                  <a:lnTo>
                    <a:pt x="175" y="2"/>
                  </a:lnTo>
                  <a:lnTo>
                    <a:pt x="180" y="2"/>
                  </a:lnTo>
                  <a:moveTo>
                    <a:pt x="183" y="2"/>
                  </a:moveTo>
                  <a:lnTo>
                    <a:pt x="188" y="3"/>
                  </a:lnTo>
                  <a:lnTo>
                    <a:pt x="190" y="3"/>
                  </a:lnTo>
                  <a:moveTo>
                    <a:pt x="193" y="3"/>
                  </a:moveTo>
                  <a:lnTo>
                    <a:pt x="195" y="3"/>
                  </a:lnTo>
                  <a:lnTo>
                    <a:pt x="200" y="3"/>
                  </a:lnTo>
                  <a:moveTo>
                    <a:pt x="203" y="3"/>
                  </a:moveTo>
                  <a:lnTo>
                    <a:pt x="209" y="3"/>
                  </a:lnTo>
                  <a:lnTo>
                    <a:pt x="210" y="3"/>
                  </a:lnTo>
                  <a:moveTo>
                    <a:pt x="213" y="3"/>
                  </a:moveTo>
                  <a:lnTo>
                    <a:pt x="215" y="3"/>
                  </a:lnTo>
                  <a:lnTo>
                    <a:pt x="220" y="3"/>
                  </a:lnTo>
                  <a:moveTo>
                    <a:pt x="223" y="3"/>
                  </a:moveTo>
                  <a:lnTo>
                    <a:pt x="229" y="3"/>
                  </a:lnTo>
                  <a:lnTo>
                    <a:pt x="230" y="3"/>
                  </a:lnTo>
                  <a:moveTo>
                    <a:pt x="233" y="3"/>
                  </a:moveTo>
                  <a:lnTo>
                    <a:pt x="235" y="3"/>
                  </a:lnTo>
                  <a:lnTo>
                    <a:pt x="240" y="3"/>
                  </a:lnTo>
                  <a:moveTo>
                    <a:pt x="243" y="3"/>
                  </a:moveTo>
                  <a:lnTo>
                    <a:pt x="249" y="3"/>
                  </a:lnTo>
                  <a:lnTo>
                    <a:pt x="250" y="3"/>
                  </a:lnTo>
                  <a:moveTo>
                    <a:pt x="253" y="3"/>
                  </a:moveTo>
                  <a:lnTo>
                    <a:pt x="256" y="3"/>
                  </a:lnTo>
                  <a:lnTo>
                    <a:pt x="260" y="3"/>
                  </a:lnTo>
                  <a:moveTo>
                    <a:pt x="263" y="3"/>
                  </a:moveTo>
                  <a:lnTo>
                    <a:pt x="269" y="3"/>
                  </a:lnTo>
                  <a:lnTo>
                    <a:pt x="270" y="3"/>
                  </a:lnTo>
                  <a:moveTo>
                    <a:pt x="273" y="3"/>
                  </a:moveTo>
                  <a:lnTo>
                    <a:pt x="276" y="3"/>
                  </a:lnTo>
                  <a:lnTo>
                    <a:pt x="280" y="3"/>
                  </a:lnTo>
                  <a:moveTo>
                    <a:pt x="283" y="3"/>
                  </a:moveTo>
                  <a:lnTo>
                    <a:pt x="289" y="3"/>
                  </a:lnTo>
                  <a:lnTo>
                    <a:pt x="290" y="3"/>
                  </a:lnTo>
                  <a:moveTo>
                    <a:pt x="293" y="3"/>
                  </a:moveTo>
                  <a:lnTo>
                    <a:pt x="296" y="3"/>
                  </a:lnTo>
                  <a:lnTo>
                    <a:pt x="300" y="3"/>
                  </a:lnTo>
                  <a:moveTo>
                    <a:pt x="303" y="3"/>
                  </a:moveTo>
                  <a:lnTo>
                    <a:pt x="309" y="3"/>
                  </a:lnTo>
                  <a:lnTo>
                    <a:pt x="310" y="3"/>
                  </a:lnTo>
                  <a:moveTo>
                    <a:pt x="313" y="3"/>
                  </a:moveTo>
                  <a:lnTo>
                    <a:pt x="316" y="3"/>
                  </a:lnTo>
                  <a:lnTo>
                    <a:pt x="320" y="3"/>
                  </a:lnTo>
                  <a:moveTo>
                    <a:pt x="323" y="3"/>
                  </a:moveTo>
                  <a:lnTo>
                    <a:pt x="329" y="3"/>
                  </a:lnTo>
                  <a:lnTo>
                    <a:pt x="330" y="3"/>
                  </a:lnTo>
                  <a:moveTo>
                    <a:pt x="333" y="3"/>
                  </a:moveTo>
                  <a:lnTo>
                    <a:pt x="336" y="3"/>
                  </a:lnTo>
                  <a:lnTo>
                    <a:pt x="340" y="3"/>
                  </a:lnTo>
                </a:path>
              </a:pathLst>
            </a:custGeom>
            <a:noFill/>
            <a:ln w="28575" cap="flat">
              <a:solidFill>
                <a:srgbClr val="C77C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91"/>
            <p:cNvSpPr>
              <a:spLocks noEditPoints="1"/>
            </p:cNvSpPr>
            <p:nvPr/>
          </p:nvSpPr>
          <p:spPr bwMode="auto">
            <a:xfrm>
              <a:off x="4949825" y="2361971"/>
              <a:ext cx="3313112" cy="2740025"/>
            </a:xfrm>
            <a:custGeom>
              <a:avLst/>
              <a:gdLst>
                <a:gd name="T0" fmla="*/ 4 w 347"/>
                <a:gd name="T1" fmla="*/ 5 h 286"/>
                <a:gd name="T2" fmla="*/ 10 w 347"/>
                <a:gd name="T3" fmla="*/ 10 h 286"/>
                <a:gd name="T4" fmla="*/ 18 w 347"/>
                <a:gd name="T5" fmla="*/ 16 h 286"/>
                <a:gd name="T6" fmla="*/ 24 w 347"/>
                <a:gd name="T7" fmla="*/ 20 h 286"/>
                <a:gd name="T8" fmla="*/ 31 w 347"/>
                <a:gd name="T9" fmla="*/ 25 h 286"/>
                <a:gd name="T10" fmla="*/ 38 w 347"/>
                <a:gd name="T11" fmla="*/ 29 h 286"/>
                <a:gd name="T12" fmla="*/ 42 w 347"/>
                <a:gd name="T13" fmla="*/ 31 h 286"/>
                <a:gd name="T14" fmla="*/ 49 w 347"/>
                <a:gd name="T15" fmla="*/ 36 h 286"/>
                <a:gd name="T16" fmla="*/ 55 w 347"/>
                <a:gd name="T17" fmla="*/ 40 h 286"/>
                <a:gd name="T18" fmla="*/ 62 w 347"/>
                <a:gd name="T19" fmla="*/ 44 h 286"/>
                <a:gd name="T20" fmla="*/ 70 w 347"/>
                <a:gd name="T21" fmla="*/ 50 h 286"/>
                <a:gd name="T22" fmla="*/ 75 w 347"/>
                <a:gd name="T23" fmla="*/ 53 h 286"/>
                <a:gd name="T24" fmla="*/ 82 w 347"/>
                <a:gd name="T25" fmla="*/ 57 h 286"/>
                <a:gd name="T26" fmla="*/ 91 w 347"/>
                <a:gd name="T27" fmla="*/ 62 h 286"/>
                <a:gd name="T28" fmla="*/ 96 w 347"/>
                <a:gd name="T29" fmla="*/ 66 h 286"/>
                <a:gd name="T30" fmla="*/ 104 w 347"/>
                <a:gd name="T31" fmla="*/ 70 h 286"/>
                <a:gd name="T32" fmla="*/ 107 w 347"/>
                <a:gd name="T33" fmla="*/ 72 h 286"/>
                <a:gd name="T34" fmla="*/ 114 w 347"/>
                <a:gd name="T35" fmla="*/ 76 h 286"/>
                <a:gd name="T36" fmla="*/ 119 w 347"/>
                <a:gd name="T37" fmla="*/ 79 h 286"/>
                <a:gd name="T38" fmla="*/ 127 w 347"/>
                <a:gd name="T39" fmla="*/ 86 h 286"/>
                <a:gd name="T40" fmla="*/ 134 w 347"/>
                <a:gd name="T41" fmla="*/ 91 h 286"/>
                <a:gd name="T42" fmla="*/ 139 w 347"/>
                <a:gd name="T43" fmla="*/ 95 h 286"/>
                <a:gd name="T44" fmla="*/ 148 w 347"/>
                <a:gd name="T45" fmla="*/ 101 h 286"/>
                <a:gd name="T46" fmla="*/ 157 w 347"/>
                <a:gd name="T47" fmla="*/ 108 h 286"/>
                <a:gd name="T48" fmla="*/ 163 w 347"/>
                <a:gd name="T49" fmla="*/ 113 h 286"/>
                <a:gd name="T50" fmla="*/ 170 w 347"/>
                <a:gd name="T51" fmla="*/ 120 h 286"/>
                <a:gd name="T52" fmla="*/ 174 w 347"/>
                <a:gd name="T53" fmla="*/ 124 h 286"/>
                <a:gd name="T54" fmla="*/ 182 w 347"/>
                <a:gd name="T55" fmla="*/ 132 h 286"/>
                <a:gd name="T56" fmla="*/ 186 w 347"/>
                <a:gd name="T57" fmla="*/ 137 h 286"/>
                <a:gd name="T58" fmla="*/ 192 w 347"/>
                <a:gd name="T59" fmla="*/ 144 h 286"/>
                <a:gd name="T60" fmla="*/ 199 w 347"/>
                <a:gd name="T61" fmla="*/ 151 h 286"/>
                <a:gd name="T62" fmla="*/ 204 w 347"/>
                <a:gd name="T63" fmla="*/ 156 h 286"/>
                <a:gd name="T64" fmla="*/ 213 w 347"/>
                <a:gd name="T65" fmla="*/ 162 h 286"/>
                <a:gd name="T66" fmla="*/ 219 w 347"/>
                <a:gd name="T67" fmla="*/ 167 h 286"/>
                <a:gd name="T68" fmla="*/ 226 w 347"/>
                <a:gd name="T69" fmla="*/ 172 h 286"/>
                <a:gd name="T70" fmla="*/ 233 w 347"/>
                <a:gd name="T71" fmla="*/ 177 h 286"/>
                <a:gd name="T72" fmla="*/ 237 w 347"/>
                <a:gd name="T73" fmla="*/ 180 h 286"/>
                <a:gd name="T74" fmla="*/ 246 w 347"/>
                <a:gd name="T75" fmla="*/ 189 h 286"/>
                <a:gd name="T76" fmla="*/ 253 w 347"/>
                <a:gd name="T77" fmla="*/ 196 h 286"/>
                <a:gd name="T78" fmla="*/ 258 w 347"/>
                <a:gd name="T79" fmla="*/ 202 h 286"/>
                <a:gd name="T80" fmla="*/ 263 w 347"/>
                <a:gd name="T81" fmla="*/ 212 h 286"/>
                <a:gd name="T82" fmla="*/ 266 w 347"/>
                <a:gd name="T83" fmla="*/ 218 h 286"/>
                <a:gd name="T84" fmla="*/ 271 w 347"/>
                <a:gd name="T85" fmla="*/ 226 h 286"/>
                <a:gd name="T86" fmla="*/ 276 w 347"/>
                <a:gd name="T87" fmla="*/ 233 h 286"/>
                <a:gd name="T88" fmla="*/ 280 w 347"/>
                <a:gd name="T89" fmla="*/ 237 h 286"/>
                <a:gd name="T90" fmla="*/ 286 w 347"/>
                <a:gd name="T91" fmla="*/ 244 h 286"/>
                <a:gd name="T92" fmla="*/ 291 w 347"/>
                <a:gd name="T93" fmla="*/ 250 h 286"/>
                <a:gd name="T94" fmla="*/ 297 w 347"/>
                <a:gd name="T95" fmla="*/ 257 h 286"/>
                <a:gd name="T96" fmla="*/ 305 w 347"/>
                <a:gd name="T97" fmla="*/ 265 h 286"/>
                <a:gd name="T98" fmla="*/ 311 w 347"/>
                <a:gd name="T99" fmla="*/ 268 h 286"/>
                <a:gd name="T100" fmla="*/ 318 w 347"/>
                <a:gd name="T101" fmla="*/ 274 h 286"/>
                <a:gd name="T102" fmla="*/ 321 w 347"/>
                <a:gd name="T103" fmla="*/ 278 h 286"/>
                <a:gd name="T104" fmla="*/ 327 w 347"/>
                <a:gd name="T105" fmla="*/ 286 h 286"/>
                <a:gd name="T106" fmla="*/ 333 w 347"/>
                <a:gd name="T107" fmla="*/ 286 h 286"/>
                <a:gd name="T108" fmla="*/ 339 w 347"/>
                <a:gd name="T10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7" h="286">
                  <a:moveTo>
                    <a:pt x="1" y="2"/>
                  </a:moveTo>
                  <a:lnTo>
                    <a:pt x="4" y="5"/>
                  </a:lnTo>
                  <a:lnTo>
                    <a:pt x="6" y="7"/>
                  </a:lnTo>
                  <a:moveTo>
                    <a:pt x="8" y="8"/>
                  </a:moveTo>
                  <a:lnTo>
                    <a:pt x="10" y="10"/>
                  </a:lnTo>
                  <a:moveTo>
                    <a:pt x="11" y="11"/>
                  </a:moveTo>
                  <a:lnTo>
                    <a:pt x="16" y="15"/>
                  </a:lnTo>
                  <a:moveTo>
                    <a:pt x="18" y="16"/>
                  </a:moveTo>
                  <a:lnTo>
                    <a:pt x="20" y="17"/>
                  </a:lnTo>
                  <a:moveTo>
                    <a:pt x="22" y="19"/>
                  </a:moveTo>
                  <a:lnTo>
                    <a:pt x="24" y="20"/>
                  </a:lnTo>
                  <a:lnTo>
                    <a:pt x="28" y="23"/>
                  </a:lnTo>
                  <a:moveTo>
                    <a:pt x="30" y="24"/>
                  </a:moveTo>
                  <a:lnTo>
                    <a:pt x="31" y="25"/>
                  </a:lnTo>
                  <a:lnTo>
                    <a:pt x="31" y="25"/>
                  </a:lnTo>
                  <a:moveTo>
                    <a:pt x="33" y="26"/>
                  </a:moveTo>
                  <a:lnTo>
                    <a:pt x="38" y="29"/>
                  </a:lnTo>
                  <a:lnTo>
                    <a:pt x="38" y="29"/>
                  </a:lnTo>
                  <a:moveTo>
                    <a:pt x="40" y="30"/>
                  </a:moveTo>
                  <a:lnTo>
                    <a:pt x="42" y="31"/>
                  </a:lnTo>
                  <a:moveTo>
                    <a:pt x="44" y="32"/>
                  </a:moveTo>
                  <a:lnTo>
                    <a:pt x="45" y="33"/>
                  </a:lnTo>
                  <a:lnTo>
                    <a:pt x="49" y="36"/>
                  </a:lnTo>
                  <a:moveTo>
                    <a:pt x="51" y="38"/>
                  </a:moveTo>
                  <a:lnTo>
                    <a:pt x="53" y="39"/>
                  </a:lnTo>
                  <a:moveTo>
                    <a:pt x="55" y="40"/>
                  </a:moveTo>
                  <a:lnTo>
                    <a:pt x="58" y="42"/>
                  </a:lnTo>
                  <a:lnTo>
                    <a:pt x="60" y="43"/>
                  </a:lnTo>
                  <a:moveTo>
                    <a:pt x="62" y="44"/>
                  </a:moveTo>
                  <a:lnTo>
                    <a:pt x="64" y="45"/>
                  </a:lnTo>
                  <a:moveTo>
                    <a:pt x="65" y="46"/>
                  </a:moveTo>
                  <a:lnTo>
                    <a:pt x="70" y="50"/>
                  </a:lnTo>
                  <a:moveTo>
                    <a:pt x="71" y="51"/>
                  </a:moveTo>
                  <a:lnTo>
                    <a:pt x="73" y="52"/>
                  </a:lnTo>
                  <a:moveTo>
                    <a:pt x="75" y="53"/>
                  </a:moveTo>
                  <a:lnTo>
                    <a:pt x="78" y="55"/>
                  </a:lnTo>
                  <a:lnTo>
                    <a:pt x="80" y="56"/>
                  </a:lnTo>
                  <a:moveTo>
                    <a:pt x="82" y="57"/>
                  </a:moveTo>
                  <a:lnTo>
                    <a:pt x="84" y="58"/>
                  </a:lnTo>
                  <a:moveTo>
                    <a:pt x="85" y="59"/>
                  </a:moveTo>
                  <a:lnTo>
                    <a:pt x="91" y="62"/>
                  </a:lnTo>
                  <a:moveTo>
                    <a:pt x="92" y="63"/>
                  </a:moveTo>
                  <a:lnTo>
                    <a:pt x="94" y="64"/>
                  </a:lnTo>
                  <a:moveTo>
                    <a:pt x="96" y="66"/>
                  </a:moveTo>
                  <a:lnTo>
                    <a:pt x="98" y="67"/>
                  </a:lnTo>
                  <a:lnTo>
                    <a:pt x="102" y="69"/>
                  </a:lnTo>
                  <a:moveTo>
                    <a:pt x="104" y="70"/>
                  </a:moveTo>
                  <a:lnTo>
                    <a:pt x="105" y="71"/>
                  </a:lnTo>
                  <a:lnTo>
                    <a:pt x="105" y="71"/>
                  </a:lnTo>
                  <a:moveTo>
                    <a:pt x="107" y="72"/>
                  </a:moveTo>
                  <a:lnTo>
                    <a:pt x="112" y="75"/>
                  </a:lnTo>
                  <a:lnTo>
                    <a:pt x="112" y="75"/>
                  </a:lnTo>
                  <a:moveTo>
                    <a:pt x="114" y="76"/>
                  </a:moveTo>
                  <a:lnTo>
                    <a:pt x="116" y="77"/>
                  </a:lnTo>
                  <a:moveTo>
                    <a:pt x="118" y="78"/>
                  </a:moveTo>
                  <a:lnTo>
                    <a:pt x="119" y="79"/>
                  </a:lnTo>
                  <a:lnTo>
                    <a:pt x="123" y="82"/>
                  </a:lnTo>
                  <a:moveTo>
                    <a:pt x="125" y="84"/>
                  </a:moveTo>
                  <a:lnTo>
                    <a:pt x="127" y="86"/>
                  </a:lnTo>
                  <a:moveTo>
                    <a:pt x="129" y="87"/>
                  </a:moveTo>
                  <a:lnTo>
                    <a:pt x="132" y="90"/>
                  </a:lnTo>
                  <a:lnTo>
                    <a:pt x="134" y="91"/>
                  </a:lnTo>
                  <a:moveTo>
                    <a:pt x="136" y="93"/>
                  </a:moveTo>
                  <a:lnTo>
                    <a:pt x="138" y="94"/>
                  </a:lnTo>
                  <a:moveTo>
                    <a:pt x="139" y="95"/>
                  </a:moveTo>
                  <a:lnTo>
                    <a:pt x="145" y="99"/>
                  </a:lnTo>
                  <a:lnTo>
                    <a:pt x="146" y="100"/>
                  </a:lnTo>
                  <a:moveTo>
                    <a:pt x="148" y="101"/>
                  </a:moveTo>
                  <a:lnTo>
                    <a:pt x="150" y="103"/>
                  </a:lnTo>
                  <a:moveTo>
                    <a:pt x="152" y="104"/>
                  </a:moveTo>
                  <a:lnTo>
                    <a:pt x="157" y="108"/>
                  </a:lnTo>
                  <a:moveTo>
                    <a:pt x="159" y="110"/>
                  </a:moveTo>
                  <a:lnTo>
                    <a:pt x="161" y="112"/>
                  </a:lnTo>
                  <a:moveTo>
                    <a:pt x="163" y="113"/>
                  </a:moveTo>
                  <a:lnTo>
                    <a:pt x="166" y="116"/>
                  </a:lnTo>
                  <a:lnTo>
                    <a:pt x="168" y="118"/>
                  </a:lnTo>
                  <a:moveTo>
                    <a:pt x="170" y="120"/>
                  </a:moveTo>
                  <a:lnTo>
                    <a:pt x="172" y="122"/>
                  </a:lnTo>
                  <a:lnTo>
                    <a:pt x="172" y="122"/>
                  </a:lnTo>
                  <a:moveTo>
                    <a:pt x="174" y="124"/>
                  </a:moveTo>
                  <a:lnTo>
                    <a:pt x="179" y="129"/>
                  </a:lnTo>
                  <a:lnTo>
                    <a:pt x="180" y="130"/>
                  </a:lnTo>
                  <a:moveTo>
                    <a:pt x="182" y="132"/>
                  </a:moveTo>
                  <a:lnTo>
                    <a:pt x="183" y="134"/>
                  </a:lnTo>
                  <a:moveTo>
                    <a:pt x="185" y="136"/>
                  </a:moveTo>
                  <a:lnTo>
                    <a:pt x="186" y="137"/>
                  </a:lnTo>
                  <a:lnTo>
                    <a:pt x="189" y="141"/>
                  </a:lnTo>
                  <a:moveTo>
                    <a:pt x="191" y="143"/>
                  </a:moveTo>
                  <a:lnTo>
                    <a:pt x="192" y="144"/>
                  </a:lnTo>
                  <a:lnTo>
                    <a:pt x="192" y="144"/>
                  </a:lnTo>
                  <a:moveTo>
                    <a:pt x="194" y="146"/>
                  </a:moveTo>
                  <a:lnTo>
                    <a:pt x="199" y="151"/>
                  </a:lnTo>
                  <a:lnTo>
                    <a:pt x="200" y="152"/>
                  </a:lnTo>
                  <a:moveTo>
                    <a:pt x="202" y="154"/>
                  </a:moveTo>
                  <a:lnTo>
                    <a:pt x="204" y="156"/>
                  </a:lnTo>
                  <a:moveTo>
                    <a:pt x="206" y="158"/>
                  </a:moveTo>
                  <a:lnTo>
                    <a:pt x="212" y="161"/>
                  </a:lnTo>
                  <a:moveTo>
                    <a:pt x="213" y="162"/>
                  </a:moveTo>
                  <a:lnTo>
                    <a:pt x="215" y="164"/>
                  </a:lnTo>
                  <a:moveTo>
                    <a:pt x="217" y="165"/>
                  </a:moveTo>
                  <a:lnTo>
                    <a:pt x="219" y="167"/>
                  </a:lnTo>
                  <a:lnTo>
                    <a:pt x="222" y="169"/>
                  </a:lnTo>
                  <a:moveTo>
                    <a:pt x="224" y="171"/>
                  </a:moveTo>
                  <a:lnTo>
                    <a:pt x="226" y="172"/>
                  </a:lnTo>
                  <a:lnTo>
                    <a:pt x="226" y="172"/>
                  </a:lnTo>
                  <a:moveTo>
                    <a:pt x="228" y="173"/>
                  </a:moveTo>
                  <a:lnTo>
                    <a:pt x="233" y="177"/>
                  </a:lnTo>
                  <a:lnTo>
                    <a:pt x="233" y="177"/>
                  </a:lnTo>
                  <a:moveTo>
                    <a:pt x="235" y="179"/>
                  </a:moveTo>
                  <a:lnTo>
                    <a:pt x="237" y="180"/>
                  </a:lnTo>
                  <a:moveTo>
                    <a:pt x="239" y="182"/>
                  </a:moveTo>
                  <a:lnTo>
                    <a:pt x="244" y="187"/>
                  </a:lnTo>
                  <a:moveTo>
                    <a:pt x="246" y="189"/>
                  </a:moveTo>
                  <a:lnTo>
                    <a:pt x="248" y="191"/>
                  </a:lnTo>
                  <a:moveTo>
                    <a:pt x="250" y="193"/>
                  </a:moveTo>
                  <a:lnTo>
                    <a:pt x="253" y="196"/>
                  </a:lnTo>
                  <a:lnTo>
                    <a:pt x="255" y="198"/>
                  </a:lnTo>
                  <a:moveTo>
                    <a:pt x="256" y="200"/>
                  </a:moveTo>
                  <a:lnTo>
                    <a:pt x="258" y="202"/>
                  </a:lnTo>
                  <a:moveTo>
                    <a:pt x="260" y="204"/>
                  </a:moveTo>
                  <a:lnTo>
                    <a:pt x="263" y="210"/>
                  </a:lnTo>
                  <a:moveTo>
                    <a:pt x="263" y="212"/>
                  </a:moveTo>
                  <a:lnTo>
                    <a:pt x="264" y="214"/>
                  </a:lnTo>
                  <a:moveTo>
                    <a:pt x="265" y="216"/>
                  </a:moveTo>
                  <a:lnTo>
                    <a:pt x="266" y="218"/>
                  </a:lnTo>
                  <a:lnTo>
                    <a:pt x="269" y="222"/>
                  </a:lnTo>
                  <a:moveTo>
                    <a:pt x="270" y="224"/>
                  </a:moveTo>
                  <a:lnTo>
                    <a:pt x="271" y="226"/>
                  </a:lnTo>
                  <a:moveTo>
                    <a:pt x="272" y="228"/>
                  </a:moveTo>
                  <a:lnTo>
                    <a:pt x="273" y="229"/>
                  </a:lnTo>
                  <a:lnTo>
                    <a:pt x="276" y="233"/>
                  </a:lnTo>
                  <a:moveTo>
                    <a:pt x="278" y="235"/>
                  </a:moveTo>
                  <a:lnTo>
                    <a:pt x="280" y="237"/>
                  </a:lnTo>
                  <a:lnTo>
                    <a:pt x="280" y="237"/>
                  </a:lnTo>
                  <a:moveTo>
                    <a:pt x="282" y="239"/>
                  </a:moveTo>
                  <a:lnTo>
                    <a:pt x="286" y="244"/>
                  </a:lnTo>
                  <a:lnTo>
                    <a:pt x="286" y="244"/>
                  </a:lnTo>
                  <a:moveTo>
                    <a:pt x="288" y="246"/>
                  </a:moveTo>
                  <a:lnTo>
                    <a:pt x="289" y="248"/>
                  </a:lnTo>
                  <a:moveTo>
                    <a:pt x="291" y="250"/>
                  </a:moveTo>
                  <a:lnTo>
                    <a:pt x="293" y="252"/>
                  </a:lnTo>
                  <a:lnTo>
                    <a:pt x="295" y="255"/>
                  </a:lnTo>
                  <a:moveTo>
                    <a:pt x="297" y="257"/>
                  </a:moveTo>
                  <a:lnTo>
                    <a:pt x="298" y="259"/>
                  </a:lnTo>
                  <a:moveTo>
                    <a:pt x="300" y="261"/>
                  </a:moveTo>
                  <a:lnTo>
                    <a:pt x="305" y="265"/>
                  </a:lnTo>
                  <a:moveTo>
                    <a:pt x="307" y="267"/>
                  </a:moveTo>
                  <a:lnTo>
                    <a:pt x="309" y="268"/>
                  </a:lnTo>
                  <a:moveTo>
                    <a:pt x="311" y="268"/>
                  </a:moveTo>
                  <a:lnTo>
                    <a:pt x="313" y="269"/>
                  </a:lnTo>
                  <a:lnTo>
                    <a:pt x="316" y="272"/>
                  </a:lnTo>
                  <a:moveTo>
                    <a:pt x="318" y="274"/>
                  </a:moveTo>
                  <a:lnTo>
                    <a:pt x="320" y="276"/>
                  </a:lnTo>
                  <a:lnTo>
                    <a:pt x="320" y="276"/>
                  </a:lnTo>
                  <a:moveTo>
                    <a:pt x="321" y="278"/>
                  </a:moveTo>
                  <a:lnTo>
                    <a:pt x="325" y="283"/>
                  </a:lnTo>
                  <a:moveTo>
                    <a:pt x="326" y="285"/>
                  </a:moveTo>
                  <a:lnTo>
                    <a:pt x="327" y="286"/>
                  </a:lnTo>
                  <a:lnTo>
                    <a:pt x="327" y="286"/>
                  </a:lnTo>
                  <a:moveTo>
                    <a:pt x="329" y="286"/>
                  </a:moveTo>
                  <a:lnTo>
                    <a:pt x="333" y="286"/>
                  </a:lnTo>
                  <a:lnTo>
                    <a:pt x="335" y="286"/>
                  </a:lnTo>
                  <a:moveTo>
                    <a:pt x="337" y="286"/>
                  </a:moveTo>
                  <a:lnTo>
                    <a:pt x="339" y="286"/>
                  </a:lnTo>
                  <a:moveTo>
                    <a:pt x="341" y="286"/>
                  </a:moveTo>
                </a:path>
              </a:pathLst>
            </a:custGeom>
            <a:noFill/>
            <a:ln w="28575" cap="flat">
              <a:solidFill>
                <a:srgbClr val="FF61C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92"/>
            <p:cNvSpPr>
              <a:spLocks noChangeArrowheads="1"/>
            </p:cNvSpPr>
            <p:nvPr/>
          </p:nvSpPr>
          <p:spPr bwMode="auto">
            <a:xfrm>
              <a:off x="4757737" y="1844446"/>
              <a:ext cx="3667125" cy="3411538"/>
            </a:xfrm>
            <a:prstGeom prst="rect">
              <a:avLst/>
            </a:prstGeom>
            <a:noFill/>
            <a:ln w="9525" cap="rnd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93"/>
            <p:cNvSpPr>
              <a:spLocks noChangeArrowheads="1"/>
            </p:cNvSpPr>
            <p:nvPr/>
          </p:nvSpPr>
          <p:spPr bwMode="auto">
            <a:xfrm>
              <a:off x="4194175" y="5035321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194"/>
            <p:cNvSpPr>
              <a:spLocks noChangeArrowheads="1"/>
            </p:cNvSpPr>
            <p:nvPr/>
          </p:nvSpPr>
          <p:spPr bwMode="auto">
            <a:xfrm>
              <a:off x="4194175" y="4259033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95"/>
            <p:cNvSpPr>
              <a:spLocks noChangeArrowheads="1"/>
            </p:cNvSpPr>
            <p:nvPr/>
          </p:nvSpPr>
          <p:spPr bwMode="auto">
            <a:xfrm>
              <a:off x="4194175" y="3473221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96"/>
            <p:cNvSpPr>
              <a:spLocks noChangeArrowheads="1"/>
            </p:cNvSpPr>
            <p:nvPr/>
          </p:nvSpPr>
          <p:spPr bwMode="auto">
            <a:xfrm>
              <a:off x="4194175" y="2687408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97"/>
            <p:cNvSpPr>
              <a:spLocks noChangeArrowheads="1"/>
            </p:cNvSpPr>
            <p:nvPr/>
          </p:nvSpPr>
          <p:spPr bwMode="auto">
            <a:xfrm>
              <a:off x="4194175" y="1901596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Line 198"/>
            <p:cNvSpPr>
              <a:spLocks noChangeShapeType="1"/>
            </p:cNvSpPr>
            <p:nvPr/>
          </p:nvSpPr>
          <p:spPr bwMode="auto">
            <a:xfrm>
              <a:off x="4700587" y="513057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199"/>
            <p:cNvSpPr>
              <a:spLocks noChangeShapeType="1"/>
            </p:cNvSpPr>
            <p:nvPr/>
          </p:nvSpPr>
          <p:spPr bwMode="auto">
            <a:xfrm>
              <a:off x="4700587" y="4354283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200"/>
            <p:cNvSpPr>
              <a:spLocks noChangeShapeType="1"/>
            </p:cNvSpPr>
            <p:nvPr/>
          </p:nvSpPr>
          <p:spPr bwMode="auto">
            <a:xfrm>
              <a:off x="4700587" y="356847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201"/>
            <p:cNvSpPr>
              <a:spLocks noChangeShapeType="1"/>
            </p:cNvSpPr>
            <p:nvPr/>
          </p:nvSpPr>
          <p:spPr bwMode="auto">
            <a:xfrm>
              <a:off x="4700587" y="2782658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202"/>
            <p:cNvSpPr>
              <a:spLocks noChangeShapeType="1"/>
            </p:cNvSpPr>
            <p:nvPr/>
          </p:nvSpPr>
          <p:spPr bwMode="auto">
            <a:xfrm>
              <a:off x="4700587" y="1996846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203"/>
            <p:cNvSpPr>
              <a:spLocks noChangeShapeType="1"/>
            </p:cNvSpPr>
            <p:nvPr/>
          </p:nvSpPr>
          <p:spPr bwMode="auto">
            <a:xfrm flipV="1">
              <a:off x="4930775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204"/>
            <p:cNvSpPr>
              <a:spLocks noChangeShapeType="1"/>
            </p:cNvSpPr>
            <p:nvPr/>
          </p:nvSpPr>
          <p:spPr bwMode="auto">
            <a:xfrm flipV="1">
              <a:off x="5570537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205"/>
            <p:cNvSpPr>
              <a:spLocks noChangeShapeType="1"/>
            </p:cNvSpPr>
            <p:nvPr/>
          </p:nvSpPr>
          <p:spPr bwMode="auto">
            <a:xfrm flipV="1">
              <a:off x="6210300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206"/>
            <p:cNvSpPr>
              <a:spLocks noChangeShapeType="1"/>
            </p:cNvSpPr>
            <p:nvPr/>
          </p:nvSpPr>
          <p:spPr bwMode="auto">
            <a:xfrm flipV="1">
              <a:off x="6850062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207"/>
            <p:cNvSpPr>
              <a:spLocks noChangeShapeType="1"/>
            </p:cNvSpPr>
            <p:nvPr/>
          </p:nvSpPr>
          <p:spPr bwMode="auto">
            <a:xfrm flipV="1">
              <a:off x="7489825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208"/>
            <p:cNvSpPr>
              <a:spLocks noChangeShapeType="1"/>
            </p:cNvSpPr>
            <p:nvPr/>
          </p:nvSpPr>
          <p:spPr bwMode="auto">
            <a:xfrm flipV="1">
              <a:off x="8129587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209"/>
            <p:cNvSpPr>
              <a:spLocks noChangeArrowheads="1"/>
            </p:cNvSpPr>
            <p:nvPr/>
          </p:nvSpPr>
          <p:spPr bwMode="auto">
            <a:xfrm>
              <a:off x="4830762" y="5322658"/>
              <a:ext cx="2000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210"/>
            <p:cNvSpPr>
              <a:spLocks noChangeArrowheads="1"/>
            </p:cNvSpPr>
            <p:nvPr/>
          </p:nvSpPr>
          <p:spPr bwMode="auto">
            <a:xfrm>
              <a:off x="5413375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211"/>
            <p:cNvSpPr>
              <a:spLocks noChangeArrowheads="1"/>
            </p:cNvSpPr>
            <p:nvPr/>
          </p:nvSpPr>
          <p:spPr bwMode="auto">
            <a:xfrm>
              <a:off x="6053137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212"/>
            <p:cNvSpPr>
              <a:spLocks noChangeArrowheads="1"/>
            </p:cNvSpPr>
            <p:nvPr/>
          </p:nvSpPr>
          <p:spPr bwMode="auto">
            <a:xfrm>
              <a:off x="6692900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213"/>
            <p:cNvSpPr>
              <a:spLocks noChangeArrowheads="1"/>
            </p:cNvSpPr>
            <p:nvPr/>
          </p:nvSpPr>
          <p:spPr bwMode="auto">
            <a:xfrm>
              <a:off x="7332662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214"/>
            <p:cNvSpPr>
              <a:spLocks noChangeArrowheads="1"/>
            </p:cNvSpPr>
            <p:nvPr/>
          </p:nvSpPr>
          <p:spPr bwMode="auto">
            <a:xfrm>
              <a:off x="7972425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242"/>
            <p:cNvSpPr>
              <a:spLocks noChangeArrowheads="1"/>
            </p:cNvSpPr>
            <p:nvPr/>
          </p:nvSpPr>
          <p:spPr bwMode="auto">
            <a:xfrm>
              <a:off x="6348639" y="1501452"/>
              <a:ext cx="40871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Vista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243"/>
            <p:cNvSpPr>
              <a:spLocks noChangeArrowheads="1"/>
            </p:cNvSpPr>
            <p:nvPr/>
          </p:nvSpPr>
          <p:spPr bwMode="auto">
            <a:xfrm>
              <a:off x="6729639" y="1232356"/>
              <a:ext cx="79794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Vista SP1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244"/>
            <p:cNvSpPr>
              <a:spLocks noChangeArrowheads="1"/>
            </p:cNvSpPr>
            <p:nvPr/>
          </p:nvSpPr>
          <p:spPr bwMode="auto">
            <a:xfrm rot="2159216">
              <a:off x="7430176" y="3045872"/>
              <a:ext cx="79794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Vista SP2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245"/>
            <p:cNvSpPr>
              <a:spLocks noChangeArrowheads="1"/>
            </p:cNvSpPr>
            <p:nvPr/>
          </p:nvSpPr>
          <p:spPr bwMode="auto">
            <a:xfrm>
              <a:off x="5739039" y="1219200"/>
              <a:ext cx="87804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Windows 7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246"/>
            <p:cNvSpPr>
              <a:spLocks noChangeArrowheads="1"/>
            </p:cNvSpPr>
            <p:nvPr/>
          </p:nvSpPr>
          <p:spPr bwMode="auto">
            <a:xfrm>
              <a:off x="7021514" y="2257197"/>
              <a:ext cx="12672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Windows 7 SP1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247"/>
            <p:cNvSpPr>
              <a:spLocks noChangeArrowheads="1"/>
            </p:cNvSpPr>
            <p:nvPr/>
          </p:nvSpPr>
          <p:spPr bwMode="auto">
            <a:xfrm>
              <a:off x="5129439" y="1476831"/>
              <a:ext cx="6254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XP SP1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248"/>
            <p:cNvSpPr>
              <a:spLocks noChangeArrowheads="1"/>
            </p:cNvSpPr>
            <p:nvPr/>
          </p:nvSpPr>
          <p:spPr bwMode="auto">
            <a:xfrm>
              <a:off x="7644039" y="1460956"/>
              <a:ext cx="6254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XP SP2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249"/>
            <p:cNvSpPr>
              <a:spLocks noChangeArrowheads="1"/>
            </p:cNvSpPr>
            <p:nvPr/>
          </p:nvSpPr>
          <p:spPr bwMode="auto">
            <a:xfrm rot="2971157">
              <a:off x="7363833" y="4272774"/>
              <a:ext cx="6254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XP SP3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24" name="Straight Arrow Connector 123"/>
            <p:cNvCxnSpPr>
              <a:stCxn id="122" idx="2"/>
            </p:cNvCxnSpPr>
            <p:nvPr/>
          </p:nvCxnSpPr>
          <p:spPr>
            <a:xfrm flipH="1">
              <a:off x="7948839" y="1676400"/>
              <a:ext cx="7942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stCxn id="117" idx="2"/>
            </p:cNvCxnSpPr>
            <p:nvPr/>
          </p:nvCxnSpPr>
          <p:spPr>
            <a:xfrm flipH="1">
              <a:off x="7110639" y="1447800"/>
              <a:ext cx="17973" cy="546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>
              <a:stCxn id="116" idx="2"/>
            </p:cNvCxnSpPr>
            <p:nvPr/>
          </p:nvCxnSpPr>
          <p:spPr>
            <a:xfrm>
              <a:off x="6552997" y="1716896"/>
              <a:ext cx="24242" cy="26430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>
              <a:off x="6120039" y="1524000"/>
              <a:ext cx="0" cy="47783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endCxn id="89" idx="9"/>
            </p:cNvCxnSpPr>
            <p:nvPr/>
          </p:nvCxnSpPr>
          <p:spPr>
            <a:xfrm flipH="1">
              <a:off x="5388992" y="1716174"/>
              <a:ext cx="5697" cy="2806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TextBox 141"/>
          <p:cNvSpPr txBox="1"/>
          <p:nvPr/>
        </p:nvSpPr>
        <p:spPr bwMode="ltGray">
          <a:xfrm>
            <a:off x="2667000" y="2667000"/>
            <a:ext cx="1828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 rtlCol="0" anchor="t" anchorCtr="0">
            <a:noAutofit/>
          </a:bodyPr>
          <a:lstStyle/>
          <a:p>
            <a:pPr algn="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Introduction of </a:t>
            </a:r>
            <a:b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</a:b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protected mode </a:t>
            </a:r>
            <a:b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</a:b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(sandbox)</a:t>
            </a:r>
          </a:p>
        </p:txBody>
      </p:sp>
      <p:cxnSp>
        <p:nvCxnSpPr>
          <p:cNvPr id="144" name="Straight Arrow Connector 143"/>
          <p:cNvCxnSpPr/>
          <p:nvPr/>
        </p:nvCxnSpPr>
        <p:spPr bwMode="auto">
          <a:xfrm flipH="1" flipV="1">
            <a:off x="2971800" y="2286000"/>
            <a:ext cx="15240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8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Scarcity of exploits matches cybercrime data</a:t>
            </a:r>
          </a:p>
          <a:p>
            <a:pPr lvl="1"/>
            <a:r>
              <a:rPr lang="en-US" sz="2400" dirty="0" smtClean="0"/>
              <a:t>2013: $100,000 per zero-day exploit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Reasons?</a:t>
            </a:r>
          </a:p>
          <a:p>
            <a:pPr lvl="1"/>
            <a:r>
              <a:rPr lang="en-US" sz="2400" dirty="0" smtClean="0"/>
              <a:t>System-security technologies that render exploits less likely to work</a:t>
            </a:r>
          </a:p>
          <a:p>
            <a:pPr lvl="1"/>
            <a:r>
              <a:rPr lang="en-US" sz="2400" dirty="0" smtClean="0"/>
              <a:t>Commoditization of malware industry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Take-</a:t>
            </a:r>
            <a:r>
              <a:rPr lang="en-US" sz="2800" dirty="0" err="1" smtClean="0"/>
              <a:t>aways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Prioritization of patch deployment</a:t>
            </a:r>
          </a:p>
          <a:p>
            <a:pPr lvl="1"/>
            <a:r>
              <a:rPr lang="en-US" sz="2400" dirty="0" smtClean="0"/>
              <a:t>Risk assessment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2258249" y="2930525"/>
            <a:ext cx="4648196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Human behavior and</a:t>
            </a:r>
            <a:br>
              <a:rPr lang="en-US" sz="4000" b="1" dirty="0" smtClean="0"/>
            </a:br>
            <a:r>
              <a:rPr lang="en-US" sz="4000" b="1" dirty="0" smtClean="0"/>
              <a:t>cyber vulnerabilities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84745" y="4277380"/>
            <a:ext cx="7809960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leads: VS </a:t>
            </a:r>
            <a:r>
              <a:rPr lang="en-US" sz="2800" b="1" dirty="0" err="1" smtClean="0"/>
              <a:t>Subrahmanian</a:t>
            </a:r>
            <a:r>
              <a:rPr lang="en-US" sz="2800" b="1" dirty="0" smtClean="0"/>
              <a:t>, Tudor </a:t>
            </a:r>
            <a:r>
              <a:rPr lang="en-US" sz="2800" b="1" dirty="0" err="1" smtClean="0"/>
              <a:t>Dumitras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Security metrics, 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768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 the rate of vulnerability patching</a:t>
            </a:r>
          </a:p>
          <a:p>
            <a:endParaRPr lang="en-US" dirty="0"/>
          </a:p>
          <a:p>
            <a:r>
              <a:rPr lang="en-US" dirty="0" smtClean="0"/>
              <a:t>Determine the factors that influence the rate of patch deployment</a:t>
            </a:r>
          </a:p>
          <a:p>
            <a:pPr lvl="1"/>
            <a:r>
              <a:rPr lang="en-US" dirty="0" smtClean="0"/>
              <a:t>Technological</a:t>
            </a:r>
          </a:p>
          <a:p>
            <a:pPr lvl="2"/>
            <a:r>
              <a:rPr lang="en-US" dirty="0" smtClean="0"/>
              <a:t>Using WINE dataset</a:t>
            </a:r>
          </a:p>
          <a:p>
            <a:pPr lvl="1"/>
            <a:r>
              <a:rPr lang="en-US" dirty="0" smtClean="0"/>
              <a:t>Sociological</a:t>
            </a:r>
          </a:p>
          <a:p>
            <a:pPr lvl="2"/>
            <a:r>
              <a:rPr lang="en-US" dirty="0" smtClean="0"/>
              <a:t>Based on targeted </a:t>
            </a:r>
            <a:r>
              <a:rPr lang="en-US" dirty="0"/>
              <a:t>user studies</a:t>
            </a:r>
            <a:br>
              <a:rPr lang="en-US" dirty="0"/>
            </a:b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netchi.umd.edu/software-updating-study.html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31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Vulnerability patching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characterize </a:t>
            </a:r>
            <a:r>
              <a:rPr lang="en-US" dirty="0"/>
              <a:t>the rate of vulnerability patching</a:t>
            </a:r>
          </a:p>
          <a:p>
            <a:pPr lvl="1"/>
            <a:r>
              <a:rPr lang="en-US" dirty="0" smtClean="0"/>
              <a:t>Start of patching</a:t>
            </a:r>
          </a:p>
          <a:p>
            <a:pPr lvl="1"/>
            <a:r>
              <a:rPr lang="en-US" dirty="0" smtClean="0"/>
              <a:t>Time to patch 50%/90%/95% of vulnerable hosts</a:t>
            </a:r>
          </a:p>
        </p:txBody>
      </p:sp>
    </p:spTree>
    <p:extLst>
      <p:ext uri="{BB962C8B-B14F-4D97-AF65-F5344CB8AC3E}">
        <p14:creationId xmlns:p14="http://schemas.microsoft.com/office/powerpoint/2010/main" val="342848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problems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43516865"/>
              </p:ext>
            </p:extLst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762000"/>
                <a:gridCol w="914400"/>
                <a:gridCol w="10668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Metrics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Resilient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Human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Does the presence of honest…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Reasoning about protocols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Understanding developers’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Understanding how users …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Empirical models for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Human behavior and cyber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Measuring and improving</a:t>
                      </a:r>
                      <a:r>
                        <a:rPr lang="en-US" sz="1800" baseline="0" dirty="0" smtClean="0"/>
                        <a:t> …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User-centered design for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Trustworthy and </a:t>
                      </a:r>
                      <a:r>
                        <a:rPr lang="en-US" sz="1800" dirty="0" err="1" smtClean="0"/>
                        <a:t>composable</a:t>
                      </a:r>
                      <a:r>
                        <a:rPr lang="en-US" sz="1800" dirty="0" smtClean="0"/>
                        <a:t>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Trust, recommendation systems</a:t>
                      </a:r>
                      <a:r>
                        <a:rPr lang="en-US" sz="1800" baseline="0" dirty="0" smtClean="0"/>
                        <a:t> …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74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ader_flash_km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96" y="897056"/>
            <a:ext cx="3989892" cy="2992420"/>
          </a:xfrm>
          <a:prstGeom prst="rect">
            <a:avLst/>
          </a:prstGeom>
        </p:spPr>
      </p:pic>
      <p:pic>
        <p:nvPicPr>
          <p:cNvPr id="8" name="Picture 7" descr="reader_flash_haz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04" y="3836714"/>
            <a:ext cx="4028384" cy="3021286"/>
          </a:xfrm>
          <a:prstGeom prst="rect">
            <a:avLst/>
          </a:prstGeom>
        </p:spPr>
      </p:pic>
      <p:pic>
        <p:nvPicPr>
          <p:cNvPr id="9" name="Picture 8" descr="chrome_fast_slow_km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4" y="897058"/>
            <a:ext cx="3989892" cy="2992418"/>
          </a:xfrm>
          <a:prstGeom prst="rect">
            <a:avLst/>
          </a:prstGeom>
        </p:spPr>
      </p:pic>
      <p:pic>
        <p:nvPicPr>
          <p:cNvPr id="11" name="Picture 10" descr="chrome_haz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4" y="3889476"/>
            <a:ext cx="3958032" cy="296852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gray">
          <a:xfrm>
            <a:off x="0" y="-76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 smtClean="0"/>
              <a:t>Examples of patching patterns [</a:t>
            </a:r>
            <a:r>
              <a:rPr lang="en-US" sz="3200" dirty="0" smtClean="0">
                <a:solidFill>
                  <a:srgbClr val="0000FF"/>
                </a:solidFill>
              </a:rPr>
              <a:t>Oakland’15</a:t>
            </a:r>
            <a:r>
              <a:rPr lang="en-US" sz="3600" dirty="0" smtClean="0"/>
              <a:t>]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5152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81000" y="1219200"/>
            <a:ext cx="4076700" cy="4953000"/>
          </a:xfrm>
        </p:spPr>
        <p:txBody>
          <a:bodyPr>
            <a:normAutofit fontScale="85000" lnSpcReduction="20000"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Median percentage of hosts patched: </a:t>
            </a:r>
            <a:r>
              <a:rPr lang="en-US" b="1" dirty="0" smtClean="0">
                <a:solidFill>
                  <a:srgbClr val="E98306"/>
                </a:solidFill>
              </a:rPr>
              <a:t>14%</a:t>
            </a:r>
          </a:p>
          <a:p>
            <a:pPr lvl="1"/>
            <a:r>
              <a:rPr lang="en-US" dirty="0" smtClean="0"/>
              <a:t>Considering both proof-of-concept and real-world exploits</a:t>
            </a:r>
          </a:p>
          <a:p>
            <a:pPr lvl="1"/>
            <a:r>
              <a:rPr lang="en-US" dirty="0" smtClean="0"/>
              <a:t>Only one real-world exploit found more than 50% hosts patched</a:t>
            </a:r>
          </a:p>
          <a:p>
            <a:pPr lvl="1"/>
            <a:endParaRPr lang="en-US" dirty="0" smtClean="0"/>
          </a:p>
          <a:p>
            <a:r>
              <a:rPr lang="en-US" dirty="0"/>
              <a:t>These numbers must be interpreted as </a:t>
            </a:r>
            <a:r>
              <a:rPr lang="en-US" b="1" dirty="0" smtClean="0">
                <a:solidFill>
                  <a:srgbClr val="E98306"/>
                </a:solidFill>
              </a:rPr>
              <a:t>upper bounds</a:t>
            </a:r>
            <a:endParaRPr lang="en-US" b="1" dirty="0">
              <a:solidFill>
                <a:srgbClr val="E98306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000" y="181313"/>
            <a:ext cx="8382000" cy="838200"/>
          </a:xfrm>
        </p:spPr>
        <p:txBody>
          <a:bodyPr/>
          <a:lstStyle/>
          <a:p>
            <a:r>
              <a:rPr lang="en-US" sz="4000" dirty="0" smtClean="0"/>
              <a:t>Patch levels </a:t>
            </a:r>
            <a:r>
              <a:rPr lang="en-US" sz="4000" dirty="0"/>
              <a:t>a</a:t>
            </a:r>
            <a:r>
              <a:rPr lang="en-US" sz="4000" dirty="0" smtClean="0"/>
              <a:t>t </a:t>
            </a:r>
            <a:r>
              <a:rPr lang="en-US" sz="4000" dirty="0"/>
              <a:t>e</a:t>
            </a:r>
            <a:r>
              <a:rPr lang="en-US" sz="4000" dirty="0" smtClean="0"/>
              <a:t>xploit </a:t>
            </a:r>
            <a:r>
              <a:rPr lang="en-US" sz="4000" dirty="0"/>
              <a:t>t</a:t>
            </a:r>
            <a:r>
              <a:rPr lang="en-US" sz="4000" dirty="0" smtClean="0"/>
              <a:t>ime [</a:t>
            </a:r>
            <a:r>
              <a:rPr lang="en-US" sz="3200" dirty="0" smtClean="0">
                <a:solidFill>
                  <a:srgbClr val="0000FF"/>
                </a:solidFill>
              </a:rPr>
              <a:t>Oakland’15</a:t>
            </a:r>
            <a:r>
              <a:rPr lang="en-US" sz="4000" dirty="0" smtClean="0"/>
              <a:t>]</a:t>
            </a:r>
            <a:endParaRPr lang="en-US" sz="4000" dirty="0"/>
          </a:p>
        </p:txBody>
      </p:sp>
      <p:pic>
        <p:nvPicPr>
          <p:cNvPr id="11" name="Content Placeholder 14"/>
          <p:cNvPicPr>
            <a:picLocks noGrp="1" noChangeAspect="1"/>
          </p:cNvPicPr>
          <p:nvPr>
            <p:ph idx="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" t="5058" r="1353"/>
          <a:stretch/>
        </p:blipFill>
        <p:spPr>
          <a:xfrm>
            <a:off x="4623631" y="1035634"/>
            <a:ext cx="4352377" cy="5136565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6C9BED-6FD4-4BA4-B6B0-4A26058AC9EF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41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991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Patch deployment exhibits a long tail</a:t>
            </a:r>
            <a:endParaRPr lang="en-US" dirty="0"/>
          </a:p>
          <a:p>
            <a:pPr lvl="1"/>
            <a:r>
              <a:rPr lang="en-US" dirty="0" smtClean="0"/>
              <a:t>Automated updates faster</a:t>
            </a:r>
          </a:p>
          <a:p>
            <a:r>
              <a:rPr lang="en-US" dirty="0" smtClean="0"/>
              <a:t>Shared code leads to multiple </a:t>
            </a:r>
            <a:r>
              <a:rPr lang="en-US" dirty="0"/>
              <a:t>instances of a vulnerability </a:t>
            </a:r>
            <a:r>
              <a:rPr lang="en-US" dirty="0" smtClean="0"/>
              <a:t>on </a:t>
            </a:r>
            <a:r>
              <a:rPr lang="en-US" dirty="0"/>
              <a:t>a host</a:t>
            </a:r>
          </a:p>
          <a:p>
            <a:pPr lvl="1"/>
            <a:r>
              <a:rPr lang="en-US" dirty="0"/>
              <a:t>Same vulnerability affects multiple applications</a:t>
            </a:r>
          </a:p>
          <a:p>
            <a:pPr lvl="1"/>
            <a:r>
              <a:rPr lang="en-US" dirty="0" smtClean="0"/>
              <a:t>Multiple parallel installations of an application</a:t>
            </a:r>
          </a:p>
          <a:p>
            <a:pPr lvl="1"/>
            <a:r>
              <a:rPr lang="en-US" dirty="0" smtClean="0"/>
              <a:t>Host may remain vulnerable after user believes the patch was deployed</a:t>
            </a:r>
            <a:endParaRPr lang="en-US" dirty="0"/>
          </a:p>
          <a:p>
            <a:r>
              <a:rPr lang="en-US" dirty="0" smtClean="0"/>
              <a:t>Exploits </a:t>
            </a:r>
            <a:r>
              <a:rPr lang="en-US" dirty="0"/>
              <a:t>are </a:t>
            </a:r>
            <a:r>
              <a:rPr lang="en-US" dirty="0" smtClean="0"/>
              <a:t>effective </a:t>
            </a:r>
            <a:r>
              <a:rPr lang="en-US" dirty="0"/>
              <a:t>even if not zero-day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454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factors (host-level data)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classified into one of several categories</a:t>
            </a:r>
          </a:p>
          <a:p>
            <a:pPr lvl="1"/>
            <a:r>
              <a:rPr lang="en-US" dirty="0" smtClean="0"/>
              <a:t>Gamers, professionals, s/w developers, other</a:t>
            </a:r>
          </a:p>
          <a:p>
            <a:pPr lvl="1"/>
            <a:r>
              <a:rPr lang="en-US" dirty="0" smtClean="0"/>
              <a:t>Classified based on software installed</a:t>
            </a:r>
          </a:p>
          <a:p>
            <a:r>
              <a:rPr lang="en-US" dirty="0" smtClean="0"/>
              <a:t>Several factors investigated for correlation with patch rate</a:t>
            </a:r>
          </a:p>
          <a:p>
            <a:pPr lvl="1"/>
            <a:r>
              <a:rPr lang="en-US" dirty="0" smtClean="0"/>
              <a:t>Number of (unsigned, low-frequency) binaries downloaded</a:t>
            </a:r>
          </a:p>
          <a:p>
            <a:pPr lvl="1"/>
            <a:r>
              <a:rPr lang="en-US" dirty="0" smtClean="0"/>
              <a:t>Travel history</a:t>
            </a:r>
          </a:p>
          <a:p>
            <a:pPr lvl="1"/>
            <a:r>
              <a:rPr lang="en-US" dirty="0" smtClean="0"/>
              <a:t>Time of login</a:t>
            </a:r>
          </a:p>
        </p:txBody>
      </p:sp>
    </p:spTree>
    <p:extLst>
      <p:ext uri="{BB962C8B-B14F-4D97-AF65-F5344CB8AC3E}">
        <p14:creationId xmlns:p14="http://schemas.microsoft.com/office/powerpoint/2010/main" val="6898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factors (user-level data)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Investigate human barriers to deploying software updates</a:t>
            </a:r>
          </a:p>
          <a:p>
            <a:pPr lvl="1"/>
            <a:r>
              <a:rPr lang="en-US" dirty="0" smtClean="0"/>
              <a:t>User surveys + in-depth interviews with network administrators</a:t>
            </a:r>
          </a:p>
          <a:p>
            <a:pPr lvl="1"/>
            <a:r>
              <a:rPr lang="en-US" dirty="0" smtClean="0"/>
              <a:t>Develop improved interfaces/incentives for patch deployment</a:t>
            </a:r>
          </a:p>
          <a:p>
            <a:endParaRPr lang="en-US" dirty="0" smtClean="0"/>
          </a:p>
          <a:p>
            <a:r>
              <a:rPr lang="en-US" dirty="0" smtClean="0"/>
              <a:t>Determine if user-level data matches host-level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1323443" y="2667000"/>
            <a:ext cx="6475106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Measuring and improving the</a:t>
            </a:r>
            <a:br>
              <a:rPr lang="en-US" sz="4000" b="1" dirty="0" smtClean="0"/>
            </a:br>
            <a:r>
              <a:rPr lang="en-US" sz="4000" b="1" dirty="0" smtClean="0"/>
              <a:t>management of today’s PKI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48588" y="4201180"/>
            <a:ext cx="5282279" cy="138499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Dave Levin</a:t>
            </a:r>
          </a:p>
          <a:p>
            <a:pPr algn="ctr"/>
            <a:r>
              <a:rPr lang="en-US" sz="2800" b="1" dirty="0" smtClean="0"/>
              <a:t>Hard problem(s): Security metrics,</a:t>
            </a:r>
          </a:p>
          <a:p>
            <a:pPr algn="ctr"/>
            <a:r>
              <a:rPr lang="en-US" sz="2800" b="1" dirty="0"/>
              <a:t>h</a:t>
            </a:r>
            <a:r>
              <a:rPr lang="en-US" sz="2800" b="1" dirty="0" smtClean="0"/>
              <a:t>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7749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PKI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/>
          <a:lstStyle/>
          <a:p>
            <a:r>
              <a:rPr lang="en-US" dirty="0" smtClean="0"/>
              <a:t>The foundation of online authentication</a:t>
            </a:r>
            <a:endParaRPr lang="en-US" i="1" dirty="0" smtClean="0"/>
          </a:p>
          <a:p>
            <a:r>
              <a:rPr lang="en-US" dirty="0" smtClean="0"/>
              <a:t>Its success is predicated on </a:t>
            </a:r>
            <a:r>
              <a:rPr lang="en-US" i="1" dirty="0" smtClean="0"/>
              <a:t>thorough</a:t>
            </a:r>
            <a:r>
              <a:rPr lang="en-US" dirty="0" smtClean="0"/>
              <a:t> and </a:t>
            </a:r>
            <a:r>
              <a:rPr lang="en-US" i="1" dirty="0" smtClean="0"/>
              <a:t>responsive</a:t>
            </a:r>
            <a:r>
              <a:rPr lang="en-US" dirty="0" smtClean="0"/>
              <a:t> administration</a:t>
            </a:r>
            <a:endParaRPr lang="en-US" i="1" dirty="0" smtClean="0"/>
          </a:p>
          <a:p>
            <a:r>
              <a:rPr lang="en-US" dirty="0" smtClean="0"/>
              <a:t>Yet many tasks are surprisingly </a:t>
            </a:r>
            <a:r>
              <a:rPr lang="en-US" i="1" dirty="0" smtClean="0"/>
              <a:t>manual</a:t>
            </a:r>
            <a:endParaRPr lang="en-US" dirty="0" smtClean="0"/>
          </a:p>
          <a:p>
            <a:pPr lvl="1"/>
            <a:r>
              <a:rPr lang="en-US" dirty="0" smtClean="0"/>
              <a:t>Admins must contact their CA to revoke/reissue</a:t>
            </a:r>
          </a:p>
          <a:p>
            <a:r>
              <a:rPr lang="en-US" dirty="0" smtClean="0"/>
              <a:t>And others are surprisingly </a:t>
            </a:r>
            <a:r>
              <a:rPr lang="en-US" i="1" dirty="0" smtClean="0"/>
              <a:t>outsourced</a:t>
            </a:r>
            <a:endParaRPr lang="en-US" dirty="0" smtClean="0"/>
          </a:p>
          <a:p>
            <a:pPr lvl="1"/>
            <a:r>
              <a:rPr lang="en-US" dirty="0" smtClean="0"/>
              <a:t>Third-party hosting of secure content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69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PKI assumptions vs. reality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76400"/>
            <a:ext cx="307394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657600" y="1600200"/>
            <a:ext cx="5334000" cy="4525963"/>
          </a:xfrm>
        </p:spPr>
        <p:txBody>
          <a:bodyPr/>
          <a:lstStyle/>
          <a:p>
            <a:r>
              <a:rPr lang="en-US" sz="2800" dirty="0" smtClean="0"/>
              <a:t>Fundamental assumption: Private keys are private</a:t>
            </a:r>
          </a:p>
          <a:p>
            <a:pPr lvl="1"/>
            <a:r>
              <a:rPr lang="en-US" sz="2400" dirty="0" smtClean="0"/>
              <a:t>“Proof” that the other end of the connection is who they claim</a:t>
            </a:r>
          </a:p>
          <a:p>
            <a:endParaRPr lang="en-US" sz="2800" dirty="0"/>
          </a:p>
          <a:p>
            <a:r>
              <a:rPr lang="en-US" sz="2800" dirty="0" smtClean="0"/>
              <a:t>Reality:</a:t>
            </a:r>
            <a:r>
              <a:rPr lang="en-US" sz="2800" dirty="0"/>
              <a:t> </a:t>
            </a:r>
            <a:r>
              <a:rPr lang="en-US" sz="2800" dirty="0" smtClean="0"/>
              <a:t>Websites use third-party hosting services</a:t>
            </a:r>
          </a:p>
          <a:p>
            <a:pPr lvl="1"/>
            <a:r>
              <a:rPr lang="en-US" sz="2400" dirty="0" smtClean="0"/>
              <a:t>The other end of the connection may actually be Akamai(!)</a:t>
            </a:r>
          </a:p>
        </p:txBody>
      </p:sp>
    </p:spTree>
    <p:extLst>
      <p:ext uri="{BB962C8B-B14F-4D97-AF65-F5344CB8AC3E}">
        <p14:creationId xmlns:p14="http://schemas.microsoft.com/office/powerpoint/2010/main" val="18901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9712"/>
            <a:ext cx="8229600" cy="1700331"/>
          </a:xfrm>
        </p:spPr>
        <p:txBody>
          <a:bodyPr/>
          <a:lstStyle/>
          <a:p>
            <a:r>
              <a:rPr lang="en-US" sz="2800" dirty="0" smtClean="0"/>
              <a:t>Who has access to what keys?</a:t>
            </a:r>
          </a:p>
          <a:p>
            <a:r>
              <a:rPr lang="en-US" sz="2800" dirty="0" smtClean="0"/>
              <a:t>Who assumes responsibility for cert management?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752600"/>
            <a:ext cx="701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How is the PKI actually managed?</a:t>
            </a:r>
            <a:endParaRPr lang="en-US" i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877768"/>
            <a:ext cx="8229600" cy="17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More transparent delegation</a:t>
            </a:r>
          </a:p>
          <a:p>
            <a:r>
              <a:rPr lang="en-US" sz="2800" dirty="0" smtClean="0"/>
              <a:t>Aligned economic incentives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191000"/>
            <a:ext cx="701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Can we improve PKI management?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800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 scans of the entire IPv4 address space’s certificates</a:t>
            </a:r>
            <a:endParaRPr lang="en-US" sz="2800" dirty="0"/>
          </a:p>
          <a:p>
            <a:r>
              <a:rPr lang="en-US" sz="2800" dirty="0" smtClean="0"/>
              <a:t>Determine who must have access to each domain’s keys</a:t>
            </a:r>
          </a:p>
          <a:p>
            <a:pPr lvl="1"/>
            <a:r>
              <a:rPr lang="en-US" sz="2400" dirty="0" smtClean="0"/>
              <a:t>Is the company hosting the certificate the same as the company on the certificate?</a:t>
            </a:r>
            <a:endParaRPr lang="en-US" sz="2400" dirty="0"/>
          </a:p>
          <a:p>
            <a:r>
              <a:rPr lang="en-US" sz="2800" dirty="0" smtClean="0"/>
              <a:t>Use widespread vulnerabilities as “natural experiments”</a:t>
            </a:r>
          </a:p>
          <a:p>
            <a:pPr lvl="1"/>
            <a:r>
              <a:rPr lang="en-US" sz="2400" dirty="0" smtClean="0"/>
              <a:t>After </a:t>
            </a:r>
            <a:r>
              <a:rPr lang="en-US" sz="2400" dirty="0" err="1" smtClean="0"/>
              <a:t>Heartbleed</a:t>
            </a:r>
            <a:r>
              <a:rPr lang="en-US" sz="2400" dirty="0" smtClean="0"/>
              <a:t>, we know what </a:t>
            </a:r>
            <a:r>
              <a:rPr lang="en-US" sz="2400" i="1" dirty="0" smtClean="0"/>
              <a:t>every</a:t>
            </a:r>
            <a:r>
              <a:rPr lang="en-US" sz="2400" dirty="0" smtClean="0"/>
              <a:t> vulnerable site’s admin </a:t>
            </a:r>
            <a:r>
              <a:rPr lang="en-US" sz="2400" i="1" dirty="0" smtClean="0"/>
              <a:t>should</a:t>
            </a:r>
            <a:r>
              <a:rPr lang="en-US" sz="2400" dirty="0" smtClean="0"/>
              <a:t> have done</a:t>
            </a:r>
          </a:p>
        </p:txBody>
      </p:sp>
    </p:spTree>
    <p:extLst>
      <p:ext uri="{BB962C8B-B14F-4D97-AF65-F5344CB8AC3E}">
        <p14:creationId xmlns:p14="http://schemas.microsoft.com/office/powerpoint/2010/main" val="22968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842484" y="2930525"/>
            <a:ext cx="7479740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Does the presence of honest users</a:t>
            </a:r>
            <a:br>
              <a:rPr lang="en-US" sz="4000" b="1" dirty="0" smtClean="0"/>
            </a:br>
            <a:r>
              <a:rPr lang="en-US" sz="4000" b="1" dirty="0" smtClean="0"/>
              <a:t>affect intruders’ behavior?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59318" y="4201180"/>
            <a:ext cx="6260816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leads: Michel </a:t>
            </a:r>
            <a:r>
              <a:rPr lang="en-US" sz="2800" b="1" dirty="0" err="1" smtClean="0"/>
              <a:t>Cukier</a:t>
            </a:r>
            <a:r>
              <a:rPr lang="en-US" sz="2800" b="1" dirty="0" smtClean="0"/>
              <a:t>, David </a:t>
            </a:r>
            <a:r>
              <a:rPr lang="en-US" sz="2800" b="1" dirty="0" err="1" smtClean="0"/>
              <a:t>Maimon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888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r>
              <a:rPr lang="en-US" sz="2800" dirty="0" smtClean="0"/>
              <a:t>Key delegation is not transparent</a:t>
            </a:r>
          </a:p>
          <a:p>
            <a:pPr lvl="1"/>
            <a:r>
              <a:rPr lang="en-US" sz="2400" dirty="0" smtClean="0"/>
              <a:t>But there are clues that allow us to measure at-scale</a:t>
            </a:r>
          </a:p>
          <a:p>
            <a:endParaRPr lang="en-US" sz="2800" dirty="0"/>
          </a:p>
          <a:p>
            <a:r>
              <a:rPr lang="en-US" sz="2800" dirty="0" smtClean="0"/>
              <a:t>A few companies amass </a:t>
            </a:r>
            <a:r>
              <a:rPr lang="en-US" sz="2800" i="1" dirty="0" smtClean="0"/>
              <a:t>many</a:t>
            </a:r>
            <a:r>
              <a:rPr lang="en-US" sz="2800" dirty="0" smtClean="0"/>
              <a:t> others’ keys</a:t>
            </a:r>
          </a:p>
          <a:p>
            <a:pPr lvl="1"/>
            <a:r>
              <a:rPr lang="en-US" sz="2400" dirty="0"/>
              <a:t>Some websites </a:t>
            </a:r>
            <a:r>
              <a:rPr lang="en-US" sz="2400" i="1" dirty="0"/>
              <a:t>never</a:t>
            </a:r>
            <a:r>
              <a:rPr lang="en-US" sz="2400" dirty="0"/>
              <a:t> get access to their own private </a:t>
            </a:r>
            <a:r>
              <a:rPr lang="en-US" sz="2400" dirty="0" smtClean="0"/>
              <a:t>keys</a:t>
            </a:r>
            <a:endParaRPr lang="en-US" sz="2400" dirty="0"/>
          </a:p>
          <a:p>
            <a:pPr lvl="1"/>
            <a:endParaRPr lang="en-US" sz="2400" dirty="0"/>
          </a:p>
          <a:p>
            <a:r>
              <a:rPr lang="en-US" sz="2800" dirty="0" smtClean="0"/>
              <a:t>Administration is concentrated</a:t>
            </a:r>
          </a:p>
          <a:p>
            <a:pPr lvl="1"/>
            <a:r>
              <a:rPr lang="en-US" sz="2400" dirty="0" smtClean="0"/>
              <a:t>Implication: The security of thousands of sites falls on the shoulders of a few admins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647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964472" y="2930525"/>
            <a:ext cx="7235763" cy="707886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User-centered design for security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94685" y="3635514"/>
            <a:ext cx="7790082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leads: Jen </a:t>
            </a:r>
            <a:r>
              <a:rPr lang="en-US" sz="2800" b="1" dirty="0" err="1" smtClean="0"/>
              <a:t>Golbeck</a:t>
            </a:r>
            <a:r>
              <a:rPr lang="en-US" sz="2800" b="1" dirty="0" smtClean="0"/>
              <a:t> and Adam Aviv</a:t>
            </a:r>
          </a:p>
          <a:p>
            <a:pPr algn="ctr"/>
            <a:r>
              <a:rPr lang="en-US" sz="2800" b="1" dirty="0" smtClean="0"/>
              <a:t>Hard problem(s): Human behavior, security metrics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9942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User-centered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</a:t>
            </a:r>
            <a:r>
              <a:rPr lang="en-US" dirty="0" smtClean="0"/>
              <a:t>etter </a:t>
            </a:r>
            <a:r>
              <a:rPr lang="en-US" dirty="0"/>
              <a:t>understand human behavior within security systems, and to use that knowledge to propose, design, and build better security </a:t>
            </a:r>
            <a:r>
              <a:rPr lang="en-US" dirty="0" smtClean="0"/>
              <a:t>systems</a:t>
            </a:r>
          </a:p>
          <a:p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evelopment of new, usable-security measurement techniques and metrics to inform the design and development of new cybersecurity applications</a:t>
            </a:r>
          </a:p>
          <a:p>
            <a:endParaRPr lang="en-US" dirty="0"/>
          </a:p>
          <a:p>
            <a:r>
              <a:rPr lang="en-US" dirty="0" smtClean="0"/>
              <a:t>Specifically: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erceptions and measurements of security/usability</a:t>
            </a:r>
          </a:p>
          <a:p>
            <a:pPr lvl="1"/>
            <a:r>
              <a:rPr lang="en-US" dirty="0" smtClean="0"/>
              <a:t>Impact of security policies on user behavior</a:t>
            </a:r>
          </a:p>
        </p:txBody>
      </p:sp>
    </p:spTree>
    <p:extLst>
      <p:ext uri="{BB962C8B-B14F-4D97-AF65-F5344CB8AC3E}">
        <p14:creationId xmlns:p14="http://schemas.microsoft.com/office/powerpoint/2010/main" val="9345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erceptions and measurements of security/usability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50800" y="1488031"/>
            <a:ext cx="4062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What visual properties of passwords do people </a:t>
            </a:r>
            <a:r>
              <a:rPr lang="en-US" sz="2000" b="1" i="1" u="sng" dirty="0" smtClean="0">
                <a:solidFill>
                  <a:srgbClr val="FF0000"/>
                </a:solidFill>
              </a:rPr>
              <a:t>perceive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as secure?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75" y="2329114"/>
            <a:ext cx="1980875" cy="17600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7944" y="1621228"/>
            <a:ext cx="3638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rgbClr val="FF0000"/>
                </a:solidFill>
              </a:rPr>
              <a:t>Affecting user choice </a:t>
            </a:r>
            <a:r>
              <a:rPr lang="en-US" sz="2000" dirty="0" smtClean="0"/>
              <a:t>through better interfaces and feedback.</a:t>
            </a:r>
            <a:endParaRPr lang="en-US" sz="2000" dirty="0"/>
          </a:p>
        </p:txBody>
      </p:sp>
      <p:pic>
        <p:nvPicPr>
          <p:cNvPr id="3" name="Picture 2" descr="layout_1_wte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44" y="2583745"/>
            <a:ext cx="1914241" cy="1424765"/>
          </a:xfrm>
          <a:prstGeom prst="rect">
            <a:avLst/>
          </a:prstGeom>
        </p:spPr>
      </p:pic>
      <p:pic>
        <p:nvPicPr>
          <p:cNvPr id="7" name="Picture 6" descr="screensho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277" y="2415099"/>
            <a:ext cx="1663392" cy="2957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242" y="4227695"/>
            <a:ext cx="4908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rgbClr val="FF0000"/>
                </a:solidFill>
              </a:rPr>
              <a:t>Measuring security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strength of passwords and correlating with security</a:t>
            </a:r>
            <a:endParaRPr lang="en-US" sz="2000" dirty="0"/>
          </a:p>
        </p:txBody>
      </p:sp>
      <p:pic>
        <p:nvPicPr>
          <p:cNvPr id="8" name="Picture 7" descr="pairwise-security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2" y="4872728"/>
            <a:ext cx="3342385" cy="2005431"/>
          </a:xfrm>
          <a:prstGeom prst="rect">
            <a:avLst/>
          </a:prstGeom>
        </p:spPr>
      </p:pic>
      <p:pic>
        <p:nvPicPr>
          <p:cNvPr id="11" name="Picture 10" descr="pairwise-usability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627" y="4953368"/>
            <a:ext cx="3084892" cy="185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and </a:t>
            </a:r>
            <a:r>
              <a:rPr lang="en-US" dirty="0"/>
              <a:t>r</a:t>
            </a:r>
            <a:r>
              <a:rPr lang="en-US" dirty="0" smtClean="0"/>
              <a:t>emembering </a:t>
            </a:r>
            <a:r>
              <a:rPr lang="en-US" dirty="0"/>
              <a:t>p</a:t>
            </a:r>
            <a:r>
              <a:rPr lang="en-US" dirty="0" smtClean="0"/>
              <a:t>asswords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3180490" cy="12301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Can users remember passwords better if they use memorization techniques?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21899700"/>
              </p:ext>
            </p:extLst>
          </p:nvPr>
        </p:nvGraphicFramePr>
        <p:xfrm>
          <a:off x="127467" y="4078471"/>
          <a:ext cx="8897463" cy="191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7467" y="5998283"/>
            <a:ext cx="8607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64413" y="6129919"/>
            <a:ext cx="66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792" y="1600200"/>
            <a:ext cx="1505121" cy="2672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286933" y="1631050"/>
            <a:ext cx="3180490" cy="27526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Developed an app, and run experiments</a:t>
            </a:r>
          </a:p>
          <a:p>
            <a:pPr marL="0" indent="0">
              <a:buFont typeface="Arial"/>
              <a:buNone/>
            </a:pPr>
            <a:endParaRPr lang="en-US" sz="2800" dirty="0" smtClean="0"/>
          </a:p>
          <a:p>
            <a:pPr marL="0" indent="0">
              <a:buFont typeface="Arial"/>
              <a:buNone/>
            </a:pPr>
            <a:r>
              <a:rPr lang="en-US" sz="2800" dirty="0" smtClean="0"/>
              <a:t>Prompt users to enter passwords on a schedule with decreasing frequency, and measure rate of accurate recall vs. reset</a:t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83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features most affect users’ perceptions of security/usability?</a:t>
            </a:r>
          </a:p>
          <a:p>
            <a:endParaRPr lang="en-US" dirty="0"/>
          </a:p>
          <a:p>
            <a:r>
              <a:rPr lang="en-US" dirty="0" smtClean="0"/>
              <a:t>How well do users’ perceptions correspond with reality?</a:t>
            </a:r>
          </a:p>
          <a:p>
            <a:endParaRPr lang="en-US" dirty="0"/>
          </a:p>
          <a:p>
            <a:r>
              <a:rPr lang="en-US" dirty="0" smtClean="0"/>
              <a:t>Can we use insight gained about user perceptions to design better security systems?</a:t>
            </a:r>
          </a:p>
          <a:p>
            <a:pPr lvl="1"/>
            <a:r>
              <a:rPr lang="en-US" dirty="0" smtClean="0"/>
              <a:t>E.g.,</a:t>
            </a:r>
            <a:r>
              <a:rPr lang="en-US" dirty="0"/>
              <a:t> </a:t>
            </a:r>
            <a:r>
              <a:rPr lang="en-US" dirty="0" smtClean="0"/>
              <a:t>“nudge” users to better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1069207" y="2930525"/>
            <a:ext cx="7026282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Trustworthy and </a:t>
            </a:r>
            <a:r>
              <a:rPr lang="en-US" sz="4000" b="1" dirty="0" err="1" smtClean="0"/>
              <a:t>composable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software systems with contracts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25296" y="4201180"/>
            <a:ext cx="4928850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David Van Horn</a:t>
            </a:r>
          </a:p>
          <a:p>
            <a:pPr algn="ctr"/>
            <a:r>
              <a:rPr lang="en-US" sz="2800" b="1" dirty="0" smtClean="0"/>
              <a:t>Hard problem(s): </a:t>
            </a:r>
            <a:r>
              <a:rPr lang="en-US" sz="2800" b="1" dirty="0" err="1" smtClean="0"/>
              <a:t>Composability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586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successful for detecting/preventing many types of software vulnerabilities</a:t>
            </a:r>
          </a:p>
          <a:p>
            <a:endParaRPr lang="en-US" dirty="0"/>
          </a:p>
          <a:p>
            <a:r>
              <a:rPr lang="en-US" dirty="0" smtClean="0"/>
              <a:t>Two limitations of current state-of-the-art:</a:t>
            </a:r>
          </a:p>
          <a:p>
            <a:pPr lvl="1"/>
            <a:r>
              <a:rPr lang="en-US" dirty="0" smtClean="0"/>
              <a:t>Assume analysis of a complete program, rather than allowing for component-wise analysis</a:t>
            </a:r>
          </a:p>
          <a:p>
            <a:pPr lvl="1"/>
            <a:r>
              <a:rPr lang="en-US" dirty="0" smtClean="0"/>
              <a:t>Assume program written in a single programming language</a:t>
            </a:r>
          </a:p>
          <a:p>
            <a:r>
              <a:rPr lang="en-US" dirty="0" smtClean="0"/>
              <a:t>Would like better </a:t>
            </a:r>
            <a:r>
              <a:rPr lang="en-US" i="1" dirty="0" err="1" smtClean="0"/>
              <a:t>composability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84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Semantic invariants guaranteed by software components in the source code, specified as pre-/post-conditions</a:t>
            </a:r>
          </a:p>
          <a:p>
            <a:endParaRPr lang="en-US" dirty="0"/>
          </a:p>
          <a:p>
            <a:r>
              <a:rPr lang="en-US" dirty="0" smtClean="0"/>
              <a:t>Contracts monitored/enforced at run-time; faulty component “blamed” for contract violation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010084" y="3276600"/>
            <a:ext cx="469551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odule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math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xport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derivative</a:t>
            </a:r>
            <a:b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with contract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f  : (0,1] -&gt; (0,1]</a:t>
            </a:r>
            <a:b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  <a:t>  : positive</a:t>
            </a:r>
            <a:b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  <a:t>  -&gt;</a:t>
            </a:r>
            <a:b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  <a:t>  f’ : (0,1] -&gt; real</a:t>
            </a:r>
            <a:b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  <a:t>...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3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8" grpId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enforcement of contracts impose significant/unpredictable run-time overhead</a:t>
            </a:r>
          </a:p>
          <a:p>
            <a:pPr lvl="1"/>
            <a:r>
              <a:rPr lang="en-US" dirty="0" smtClean="0"/>
              <a:t>By a factor of 10 – 10</a:t>
            </a:r>
            <a:r>
              <a:rPr lang="en-US" baseline="30000" dirty="0" smtClean="0"/>
              <a:t>4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Dynamic enforcement leaves open the question of how to </a:t>
            </a:r>
            <a:r>
              <a:rPr lang="en-US" i="1" dirty="0" smtClean="0"/>
              <a:t>recover</a:t>
            </a:r>
            <a:r>
              <a:rPr lang="en-US" dirty="0" smtClean="0"/>
              <a:t> from a detected contract violation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10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sciences and cybersecurity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Idea:</a:t>
            </a:r>
            <a:r>
              <a:rPr lang="en-US" dirty="0" smtClean="0"/>
              <a:t> Investigate application of criminological theories to cybersecurity</a:t>
            </a:r>
          </a:p>
          <a:p>
            <a:pPr lvl="1"/>
            <a:r>
              <a:rPr lang="en-US" dirty="0" smtClean="0"/>
              <a:t>Routine activity theory</a:t>
            </a:r>
          </a:p>
          <a:p>
            <a:pPr lvl="1"/>
            <a:r>
              <a:rPr lang="en-US" dirty="0" smtClean="0"/>
              <a:t>Rational choice theory</a:t>
            </a:r>
          </a:p>
          <a:p>
            <a:pPr lvl="1"/>
            <a:r>
              <a:rPr lang="en-US" dirty="0" smtClean="0"/>
              <a:t>Deterrence theory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Static</a:t>
            </a:r>
            <a:r>
              <a:rPr lang="en-US" dirty="0" smtClean="0"/>
              <a:t> contract checking</a:t>
            </a:r>
          </a:p>
          <a:p>
            <a:pPr lvl="1"/>
            <a:r>
              <a:rPr lang="en-US" dirty="0"/>
              <a:t>Verify what you can at compile-time, but can still fall back on run-time guarantees</a:t>
            </a:r>
          </a:p>
          <a:p>
            <a:endParaRPr lang="en-US" dirty="0" smtClean="0"/>
          </a:p>
          <a:p>
            <a:r>
              <a:rPr lang="en-US" dirty="0" smtClean="0"/>
              <a:t>Program </a:t>
            </a:r>
            <a:r>
              <a:rPr lang="en-US" i="1" dirty="0" smtClean="0"/>
              <a:t>components</a:t>
            </a:r>
            <a:r>
              <a:rPr lang="en-US" dirty="0" smtClean="0"/>
              <a:t> can be analyzed/verified independently, in a </a:t>
            </a:r>
            <a:r>
              <a:rPr lang="en-US" i="1" dirty="0" err="1" smtClean="0"/>
              <a:t>composable</a:t>
            </a:r>
            <a:r>
              <a:rPr lang="en-US" dirty="0" smtClean="0"/>
              <a:t> manner</a:t>
            </a:r>
          </a:p>
          <a:p>
            <a:r>
              <a:rPr lang="en-US" dirty="0" smtClean="0"/>
              <a:t>Extensions to multi-language programs</a:t>
            </a:r>
          </a:p>
          <a:p>
            <a:pPr lvl="1"/>
            <a:r>
              <a:rPr lang="en-US" dirty="0"/>
              <a:t>Evaluate using the Racket standard </a:t>
            </a:r>
            <a:r>
              <a:rPr lang="en-US" dirty="0" smtClean="0"/>
              <a:t>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symbolic-execution techniques to contract checking at compile-time</a:t>
            </a:r>
          </a:p>
          <a:p>
            <a:endParaRPr lang="en-US" dirty="0"/>
          </a:p>
          <a:p>
            <a:r>
              <a:rPr lang="en-US" dirty="0" smtClean="0"/>
              <a:t>Combine this with algebraic reasoning to achieve completeness</a:t>
            </a:r>
          </a:p>
          <a:p>
            <a:endParaRPr lang="en-US" dirty="0"/>
          </a:p>
          <a:p>
            <a:r>
              <a:rPr lang="en-US" dirty="0" smtClean="0"/>
              <a:t>In conjunction, these allow for analysis of more complex programs, more quickly, than prior work on static contract checking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1030354" y="2930525"/>
            <a:ext cx="7103996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Trust, recommendation systems,</a:t>
            </a:r>
            <a:r>
              <a:rPr lang="en-US" sz="4000" b="1" i="1" dirty="0"/>
              <a:t/>
            </a:r>
            <a:br>
              <a:rPr lang="en-US" sz="4000" b="1" i="1" dirty="0"/>
            </a:br>
            <a:r>
              <a:rPr lang="en-US" sz="4000" b="1" dirty="0" smtClean="0"/>
              <a:t>and collaboration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925135" y="4201180"/>
            <a:ext cx="7329186" cy="138499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John </a:t>
            </a:r>
            <a:r>
              <a:rPr lang="en-US" sz="2800" b="1" dirty="0" err="1" smtClean="0"/>
              <a:t>Baras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Policy-governed collaboration,</a:t>
            </a:r>
            <a:br>
              <a:rPr lang="en-US" sz="2800" b="1" dirty="0" smtClean="0"/>
            </a:br>
            <a:r>
              <a:rPr lang="en-US" sz="2800" b="1" dirty="0" smtClean="0"/>
              <a:t>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811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theory of </a:t>
            </a:r>
            <a:r>
              <a:rPr lang="en-US" i="1" dirty="0" smtClean="0"/>
              <a:t>trust,</a:t>
            </a:r>
            <a:r>
              <a:rPr lang="en-US" dirty="0" smtClean="0"/>
              <a:t> including its impact on collaboration in dynamic, networked, multi-agent systems</a:t>
            </a:r>
          </a:p>
          <a:p>
            <a:pPr lvl="1"/>
            <a:r>
              <a:rPr lang="en-US" dirty="0" smtClean="0"/>
              <a:t>Understand effect of </a:t>
            </a:r>
            <a:r>
              <a:rPr lang="en-US" i="1" dirty="0" smtClean="0"/>
              <a:t>malicious</a:t>
            </a:r>
            <a:r>
              <a:rPr lang="en-US" dirty="0" smtClean="0"/>
              <a:t> attacks on trust inference (i.e., attempts to influence trust improperly)</a:t>
            </a:r>
          </a:p>
          <a:p>
            <a:endParaRPr lang="en-US" dirty="0" smtClean="0"/>
          </a:p>
          <a:p>
            <a:r>
              <a:rPr lang="en-US" dirty="0" smtClean="0"/>
              <a:t>Take human behavior into account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71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model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" y="1570037"/>
            <a:ext cx="4953000" cy="4525963"/>
          </a:xfrm>
        </p:spPr>
        <p:txBody>
          <a:bodyPr/>
          <a:lstStyle/>
          <a:p>
            <a:r>
              <a:rPr lang="en-US" sz="2400" dirty="0" smtClean="0"/>
              <a:t>Multiple interacting </a:t>
            </a:r>
            <a:r>
              <a:rPr lang="en-US" sz="2400" dirty="0"/>
              <a:t>g</a:t>
            </a:r>
            <a:r>
              <a:rPr lang="en-US" sz="2400" dirty="0" smtClean="0"/>
              <a:t>raphs </a:t>
            </a:r>
          </a:p>
          <a:p>
            <a:pPr lvl="1"/>
            <a:r>
              <a:rPr lang="en-US" sz="2000" i="1" dirty="0" smtClean="0">
                <a:solidFill>
                  <a:srgbClr val="0066FF"/>
                </a:solidFill>
              </a:rPr>
              <a:t>Nodes</a:t>
            </a:r>
            <a:r>
              <a:rPr lang="en-US" sz="2000" dirty="0" smtClean="0"/>
              <a:t>: agents, groups, organizations</a:t>
            </a:r>
          </a:p>
          <a:p>
            <a:pPr lvl="1"/>
            <a:r>
              <a:rPr lang="en-US" sz="2000" dirty="0" smtClean="0"/>
              <a:t>Directed graphs</a:t>
            </a:r>
          </a:p>
          <a:p>
            <a:pPr lvl="1"/>
            <a:r>
              <a:rPr lang="en-US" sz="2000" i="1" dirty="0" smtClean="0">
                <a:solidFill>
                  <a:srgbClr val="0066FF"/>
                </a:solidFill>
              </a:rPr>
              <a:t>Links</a:t>
            </a:r>
            <a:r>
              <a:rPr lang="en-US" sz="2000" dirty="0" smtClean="0"/>
              <a:t>: ties, relationships</a:t>
            </a:r>
          </a:p>
          <a:p>
            <a:pPr lvl="1"/>
            <a:r>
              <a:rPr lang="en-US" sz="2000" i="1" dirty="0" smtClean="0">
                <a:solidFill>
                  <a:srgbClr val="0070C0"/>
                </a:solidFill>
              </a:rPr>
              <a:t>Weights on links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: value (strength, significance) of tie</a:t>
            </a:r>
          </a:p>
          <a:p>
            <a:pPr lvl="1"/>
            <a:r>
              <a:rPr lang="en-US" sz="2000" i="1" dirty="0" smtClean="0">
                <a:solidFill>
                  <a:srgbClr val="0070C0"/>
                </a:solidFill>
              </a:rPr>
              <a:t>Weights on nodes </a:t>
            </a:r>
            <a:r>
              <a:rPr lang="en-US" sz="2000" dirty="0" smtClean="0"/>
              <a:t>: importance of </a:t>
            </a:r>
          </a:p>
          <a:p>
            <a:pPr lvl="1">
              <a:buFontTx/>
              <a:buNone/>
            </a:pPr>
            <a:r>
              <a:rPr lang="en-US" sz="2000" dirty="0" smtClean="0"/>
              <a:t>    node (agent)</a:t>
            </a:r>
          </a:p>
          <a:p>
            <a:pPr>
              <a:spcBef>
                <a:spcPct val="0"/>
              </a:spcBef>
            </a:pPr>
            <a:endParaRPr lang="en-US" sz="2400" b="1" dirty="0" smtClean="0"/>
          </a:p>
          <a:p>
            <a:pPr>
              <a:spcBef>
                <a:spcPct val="0"/>
              </a:spcBef>
            </a:pPr>
            <a:r>
              <a:rPr lang="en-US" sz="2400" dirty="0" smtClean="0"/>
              <a:t>Dynamic, time-varying graphs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 smtClean="0"/>
              <a:t>    (relations, weights, policies)</a:t>
            </a: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105400" y="2057400"/>
            <a:ext cx="3581400" cy="3733800"/>
            <a:chOff x="768" y="336"/>
            <a:chExt cx="2402" cy="2400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768" y="1872"/>
              <a:ext cx="2402" cy="864"/>
              <a:chOff x="768" y="1872"/>
              <a:chExt cx="2402" cy="864"/>
            </a:xfrm>
          </p:grpSpPr>
          <p:grpSp>
            <p:nvGrpSpPr>
              <p:cNvPr id="80" name="Group 9"/>
              <p:cNvGrpSpPr>
                <a:grpSpLocks/>
              </p:cNvGrpSpPr>
              <p:nvPr/>
            </p:nvGrpSpPr>
            <p:grpSpPr bwMode="auto">
              <a:xfrm>
                <a:off x="768" y="2016"/>
                <a:ext cx="2402" cy="720"/>
                <a:chOff x="766" y="480"/>
                <a:chExt cx="2402" cy="720"/>
              </a:xfrm>
            </p:grpSpPr>
            <p:sp>
              <p:nvSpPr>
                <p:cNvPr id="82" name="Oval 10"/>
                <p:cNvSpPr>
                  <a:spLocks noChangeArrowheads="1"/>
                </p:cNvSpPr>
                <p:nvPr/>
              </p:nvSpPr>
              <p:spPr bwMode="auto">
                <a:xfrm>
                  <a:off x="768" y="480"/>
                  <a:ext cx="2400" cy="720"/>
                </a:xfrm>
                <a:prstGeom prst="ellipse">
                  <a:avLst/>
                </a:prstGeom>
                <a:solidFill>
                  <a:srgbClr val="ADDA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" name="Line 11"/>
                <p:cNvSpPr>
                  <a:spLocks noChangeShapeType="1"/>
                </p:cNvSpPr>
                <p:nvPr/>
              </p:nvSpPr>
              <p:spPr bwMode="auto">
                <a:xfrm>
                  <a:off x="768" y="679"/>
                  <a:ext cx="0" cy="13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Line 12"/>
                <p:cNvSpPr>
                  <a:spLocks noChangeShapeType="1"/>
                </p:cNvSpPr>
                <p:nvPr/>
              </p:nvSpPr>
              <p:spPr bwMode="auto">
                <a:xfrm>
                  <a:off x="3168" y="672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Freeform 13"/>
                <p:cNvSpPr>
                  <a:spLocks/>
                </p:cNvSpPr>
                <p:nvPr/>
              </p:nvSpPr>
              <p:spPr bwMode="auto">
                <a:xfrm>
                  <a:off x="766" y="679"/>
                  <a:ext cx="36" cy="188"/>
                </a:xfrm>
                <a:custGeom>
                  <a:avLst/>
                  <a:gdLst>
                    <a:gd name="T0" fmla="*/ 2 w 36"/>
                    <a:gd name="T1" fmla="*/ 0 h 188"/>
                    <a:gd name="T2" fmla="*/ 9 w 36"/>
                    <a:gd name="T3" fmla="*/ 178 h 188"/>
                    <a:gd name="T4" fmla="*/ 29 w 36"/>
                    <a:gd name="T5" fmla="*/ 185 h 188"/>
                    <a:gd name="T6" fmla="*/ 36 w 36"/>
                    <a:gd name="T7" fmla="*/ 164 h 188"/>
                    <a:gd name="T8" fmla="*/ 23 w 36"/>
                    <a:gd name="T9" fmla="*/ 89 h 188"/>
                    <a:gd name="T10" fmla="*/ 2 w 36"/>
                    <a:gd name="T11" fmla="*/ 41 h 1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6"/>
                    <a:gd name="T19" fmla="*/ 0 h 188"/>
                    <a:gd name="T20" fmla="*/ 36 w 36"/>
                    <a:gd name="T21" fmla="*/ 188 h 1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6" h="188">
                      <a:moveTo>
                        <a:pt x="2" y="0"/>
                      </a:moveTo>
                      <a:cubicBezTo>
                        <a:pt x="4" y="59"/>
                        <a:pt x="0" y="119"/>
                        <a:pt x="9" y="178"/>
                      </a:cubicBezTo>
                      <a:cubicBezTo>
                        <a:pt x="10" y="185"/>
                        <a:pt x="23" y="188"/>
                        <a:pt x="29" y="185"/>
                      </a:cubicBezTo>
                      <a:cubicBezTo>
                        <a:pt x="36" y="182"/>
                        <a:pt x="34" y="171"/>
                        <a:pt x="36" y="164"/>
                      </a:cubicBezTo>
                      <a:cubicBezTo>
                        <a:pt x="32" y="136"/>
                        <a:pt x="30" y="115"/>
                        <a:pt x="23" y="89"/>
                      </a:cubicBezTo>
                      <a:cubicBezTo>
                        <a:pt x="18" y="72"/>
                        <a:pt x="2" y="57"/>
                        <a:pt x="2" y="41"/>
                      </a:cubicBezTo>
                    </a:path>
                  </a:pathLst>
                </a:custGeom>
                <a:solidFill>
                  <a:srgbClr val="ADDAD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Freeform 14"/>
                <p:cNvSpPr>
                  <a:spLocks/>
                </p:cNvSpPr>
                <p:nvPr/>
              </p:nvSpPr>
              <p:spPr bwMode="auto">
                <a:xfrm>
                  <a:off x="3120" y="720"/>
                  <a:ext cx="43" cy="144"/>
                </a:xfrm>
                <a:custGeom>
                  <a:avLst/>
                  <a:gdLst>
                    <a:gd name="T0" fmla="*/ 42 w 43"/>
                    <a:gd name="T1" fmla="*/ 0 h 144"/>
                    <a:gd name="T2" fmla="*/ 35 w 43"/>
                    <a:gd name="T3" fmla="*/ 117 h 144"/>
                    <a:gd name="T4" fmla="*/ 15 w 43"/>
                    <a:gd name="T5" fmla="*/ 124 h 144"/>
                    <a:gd name="T6" fmla="*/ 8 w 43"/>
                    <a:gd name="T7" fmla="*/ 144 h 144"/>
                    <a:gd name="T8" fmla="*/ 1 w 43"/>
                    <a:gd name="T9" fmla="*/ 124 h 144"/>
                    <a:gd name="T10" fmla="*/ 42 w 43"/>
                    <a:gd name="T11" fmla="*/ 0 h 1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3"/>
                    <a:gd name="T19" fmla="*/ 0 h 144"/>
                    <a:gd name="T20" fmla="*/ 43 w 43"/>
                    <a:gd name="T21" fmla="*/ 144 h 14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3" h="144">
                      <a:moveTo>
                        <a:pt x="42" y="0"/>
                      </a:moveTo>
                      <a:cubicBezTo>
                        <a:pt x="40" y="39"/>
                        <a:pt x="43" y="79"/>
                        <a:pt x="35" y="117"/>
                      </a:cubicBezTo>
                      <a:cubicBezTo>
                        <a:pt x="33" y="124"/>
                        <a:pt x="20" y="119"/>
                        <a:pt x="15" y="124"/>
                      </a:cubicBezTo>
                      <a:cubicBezTo>
                        <a:pt x="10" y="129"/>
                        <a:pt x="10" y="137"/>
                        <a:pt x="8" y="144"/>
                      </a:cubicBezTo>
                      <a:cubicBezTo>
                        <a:pt x="6" y="137"/>
                        <a:pt x="0" y="131"/>
                        <a:pt x="1" y="124"/>
                      </a:cubicBezTo>
                      <a:cubicBezTo>
                        <a:pt x="6" y="84"/>
                        <a:pt x="29" y="38"/>
                        <a:pt x="42" y="0"/>
                      </a:cubicBezTo>
                      <a:close/>
                    </a:path>
                  </a:pathLst>
                </a:custGeom>
                <a:solidFill>
                  <a:srgbClr val="ADDAD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1" name="Oval 15"/>
              <p:cNvSpPr>
                <a:spLocks noChangeArrowheads="1"/>
              </p:cNvSpPr>
              <p:nvPr/>
            </p:nvSpPr>
            <p:spPr bwMode="auto">
              <a:xfrm>
                <a:off x="770" y="1872"/>
                <a:ext cx="2400" cy="72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768" y="1104"/>
              <a:ext cx="2402" cy="864"/>
              <a:chOff x="766" y="1104"/>
              <a:chExt cx="2402" cy="864"/>
            </a:xfrm>
          </p:grpSpPr>
          <p:grpSp>
            <p:nvGrpSpPr>
              <p:cNvPr id="73" name="Group 17"/>
              <p:cNvGrpSpPr>
                <a:grpSpLocks/>
              </p:cNvGrpSpPr>
              <p:nvPr/>
            </p:nvGrpSpPr>
            <p:grpSpPr bwMode="auto">
              <a:xfrm>
                <a:off x="766" y="1248"/>
                <a:ext cx="2402" cy="720"/>
                <a:chOff x="766" y="480"/>
                <a:chExt cx="2402" cy="720"/>
              </a:xfrm>
            </p:grpSpPr>
            <p:sp>
              <p:nvSpPr>
                <p:cNvPr id="75" name="Oval 18"/>
                <p:cNvSpPr>
                  <a:spLocks noChangeArrowheads="1"/>
                </p:cNvSpPr>
                <p:nvPr/>
              </p:nvSpPr>
              <p:spPr bwMode="auto">
                <a:xfrm>
                  <a:off x="768" y="480"/>
                  <a:ext cx="2400" cy="720"/>
                </a:xfrm>
                <a:prstGeom prst="ellipse">
                  <a:avLst/>
                </a:prstGeom>
                <a:solidFill>
                  <a:srgbClr val="CAFC8E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19"/>
                <p:cNvSpPr>
                  <a:spLocks noChangeShapeType="1"/>
                </p:cNvSpPr>
                <p:nvPr/>
              </p:nvSpPr>
              <p:spPr bwMode="auto">
                <a:xfrm>
                  <a:off x="768" y="679"/>
                  <a:ext cx="0" cy="13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Line 20"/>
                <p:cNvSpPr>
                  <a:spLocks noChangeShapeType="1"/>
                </p:cNvSpPr>
                <p:nvPr/>
              </p:nvSpPr>
              <p:spPr bwMode="auto">
                <a:xfrm>
                  <a:off x="3168" y="672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Freeform 21"/>
                <p:cNvSpPr>
                  <a:spLocks/>
                </p:cNvSpPr>
                <p:nvPr/>
              </p:nvSpPr>
              <p:spPr bwMode="auto">
                <a:xfrm>
                  <a:off x="766" y="679"/>
                  <a:ext cx="36" cy="188"/>
                </a:xfrm>
                <a:custGeom>
                  <a:avLst/>
                  <a:gdLst>
                    <a:gd name="T0" fmla="*/ 2 w 36"/>
                    <a:gd name="T1" fmla="*/ 0 h 188"/>
                    <a:gd name="T2" fmla="*/ 9 w 36"/>
                    <a:gd name="T3" fmla="*/ 178 h 188"/>
                    <a:gd name="T4" fmla="*/ 29 w 36"/>
                    <a:gd name="T5" fmla="*/ 185 h 188"/>
                    <a:gd name="T6" fmla="*/ 36 w 36"/>
                    <a:gd name="T7" fmla="*/ 164 h 188"/>
                    <a:gd name="T8" fmla="*/ 23 w 36"/>
                    <a:gd name="T9" fmla="*/ 89 h 188"/>
                    <a:gd name="T10" fmla="*/ 2 w 36"/>
                    <a:gd name="T11" fmla="*/ 41 h 1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6"/>
                    <a:gd name="T19" fmla="*/ 0 h 188"/>
                    <a:gd name="T20" fmla="*/ 36 w 36"/>
                    <a:gd name="T21" fmla="*/ 188 h 1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6" h="188">
                      <a:moveTo>
                        <a:pt x="2" y="0"/>
                      </a:moveTo>
                      <a:cubicBezTo>
                        <a:pt x="4" y="59"/>
                        <a:pt x="0" y="119"/>
                        <a:pt x="9" y="178"/>
                      </a:cubicBezTo>
                      <a:cubicBezTo>
                        <a:pt x="10" y="185"/>
                        <a:pt x="23" y="188"/>
                        <a:pt x="29" y="185"/>
                      </a:cubicBezTo>
                      <a:cubicBezTo>
                        <a:pt x="36" y="182"/>
                        <a:pt x="34" y="171"/>
                        <a:pt x="36" y="164"/>
                      </a:cubicBezTo>
                      <a:cubicBezTo>
                        <a:pt x="32" y="136"/>
                        <a:pt x="30" y="115"/>
                        <a:pt x="23" y="89"/>
                      </a:cubicBezTo>
                      <a:cubicBezTo>
                        <a:pt x="18" y="72"/>
                        <a:pt x="2" y="57"/>
                        <a:pt x="2" y="41"/>
                      </a:cubicBezTo>
                    </a:path>
                  </a:pathLst>
                </a:custGeom>
                <a:solidFill>
                  <a:srgbClr val="CAFC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Freeform 22"/>
                <p:cNvSpPr>
                  <a:spLocks/>
                </p:cNvSpPr>
                <p:nvPr/>
              </p:nvSpPr>
              <p:spPr bwMode="auto">
                <a:xfrm>
                  <a:off x="3120" y="720"/>
                  <a:ext cx="43" cy="144"/>
                </a:xfrm>
                <a:custGeom>
                  <a:avLst/>
                  <a:gdLst>
                    <a:gd name="T0" fmla="*/ 42 w 43"/>
                    <a:gd name="T1" fmla="*/ 0 h 144"/>
                    <a:gd name="T2" fmla="*/ 35 w 43"/>
                    <a:gd name="T3" fmla="*/ 117 h 144"/>
                    <a:gd name="T4" fmla="*/ 15 w 43"/>
                    <a:gd name="T5" fmla="*/ 124 h 144"/>
                    <a:gd name="T6" fmla="*/ 8 w 43"/>
                    <a:gd name="T7" fmla="*/ 144 h 144"/>
                    <a:gd name="T8" fmla="*/ 1 w 43"/>
                    <a:gd name="T9" fmla="*/ 124 h 144"/>
                    <a:gd name="T10" fmla="*/ 42 w 43"/>
                    <a:gd name="T11" fmla="*/ 0 h 1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3"/>
                    <a:gd name="T19" fmla="*/ 0 h 144"/>
                    <a:gd name="T20" fmla="*/ 43 w 43"/>
                    <a:gd name="T21" fmla="*/ 144 h 14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3" h="144">
                      <a:moveTo>
                        <a:pt x="42" y="0"/>
                      </a:moveTo>
                      <a:cubicBezTo>
                        <a:pt x="40" y="39"/>
                        <a:pt x="43" y="79"/>
                        <a:pt x="35" y="117"/>
                      </a:cubicBezTo>
                      <a:cubicBezTo>
                        <a:pt x="33" y="124"/>
                        <a:pt x="20" y="119"/>
                        <a:pt x="15" y="124"/>
                      </a:cubicBezTo>
                      <a:cubicBezTo>
                        <a:pt x="10" y="129"/>
                        <a:pt x="10" y="137"/>
                        <a:pt x="8" y="144"/>
                      </a:cubicBezTo>
                      <a:cubicBezTo>
                        <a:pt x="6" y="137"/>
                        <a:pt x="0" y="131"/>
                        <a:pt x="1" y="124"/>
                      </a:cubicBezTo>
                      <a:cubicBezTo>
                        <a:pt x="6" y="84"/>
                        <a:pt x="29" y="38"/>
                        <a:pt x="42" y="0"/>
                      </a:cubicBezTo>
                      <a:close/>
                    </a:path>
                  </a:pathLst>
                </a:custGeom>
                <a:solidFill>
                  <a:srgbClr val="CAFC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4" name="Oval 23"/>
              <p:cNvSpPr>
                <a:spLocks noChangeArrowheads="1"/>
              </p:cNvSpPr>
              <p:nvPr/>
            </p:nvSpPr>
            <p:spPr bwMode="auto">
              <a:xfrm>
                <a:off x="768" y="1104"/>
                <a:ext cx="2400" cy="720"/>
              </a:xfrm>
              <a:prstGeom prst="ellipse">
                <a:avLst/>
              </a:prstGeom>
              <a:solidFill>
                <a:srgbClr val="D1FC9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768" y="336"/>
              <a:ext cx="2402" cy="864"/>
              <a:chOff x="768" y="336"/>
              <a:chExt cx="2402" cy="864"/>
            </a:xfrm>
          </p:grpSpPr>
          <p:grpSp>
            <p:nvGrpSpPr>
              <p:cNvPr id="66" name="Group 25"/>
              <p:cNvGrpSpPr>
                <a:grpSpLocks/>
              </p:cNvGrpSpPr>
              <p:nvPr/>
            </p:nvGrpSpPr>
            <p:grpSpPr bwMode="auto">
              <a:xfrm>
                <a:off x="768" y="480"/>
                <a:ext cx="2402" cy="720"/>
                <a:chOff x="766" y="480"/>
                <a:chExt cx="2402" cy="720"/>
              </a:xfrm>
            </p:grpSpPr>
            <p:sp>
              <p:nvSpPr>
                <p:cNvPr id="68" name="Oval 26"/>
                <p:cNvSpPr>
                  <a:spLocks noChangeArrowheads="1"/>
                </p:cNvSpPr>
                <p:nvPr/>
              </p:nvSpPr>
              <p:spPr bwMode="auto">
                <a:xfrm>
                  <a:off x="768" y="480"/>
                  <a:ext cx="2400" cy="72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AFE68"/>
                    </a:gs>
                    <a:gs pos="100000">
                      <a:srgbClr val="FEFE94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" name="Line 27"/>
                <p:cNvSpPr>
                  <a:spLocks noChangeShapeType="1"/>
                </p:cNvSpPr>
                <p:nvPr/>
              </p:nvSpPr>
              <p:spPr bwMode="auto">
                <a:xfrm>
                  <a:off x="768" y="679"/>
                  <a:ext cx="0" cy="13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28"/>
                <p:cNvSpPr>
                  <a:spLocks noChangeShapeType="1"/>
                </p:cNvSpPr>
                <p:nvPr/>
              </p:nvSpPr>
              <p:spPr bwMode="auto">
                <a:xfrm>
                  <a:off x="3168" y="672"/>
                  <a:ext cx="0" cy="1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Freeform 29"/>
                <p:cNvSpPr>
                  <a:spLocks/>
                </p:cNvSpPr>
                <p:nvPr/>
              </p:nvSpPr>
              <p:spPr bwMode="auto">
                <a:xfrm>
                  <a:off x="766" y="679"/>
                  <a:ext cx="36" cy="188"/>
                </a:xfrm>
                <a:custGeom>
                  <a:avLst/>
                  <a:gdLst>
                    <a:gd name="T0" fmla="*/ 2 w 36"/>
                    <a:gd name="T1" fmla="*/ 0 h 188"/>
                    <a:gd name="T2" fmla="*/ 9 w 36"/>
                    <a:gd name="T3" fmla="*/ 178 h 188"/>
                    <a:gd name="T4" fmla="*/ 29 w 36"/>
                    <a:gd name="T5" fmla="*/ 185 h 188"/>
                    <a:gd name="T6" fmla="*/ 36 w 36"/>
                    <a:gd name="T7" fmla="*/ 164 h 188"/>
                    <a:gd name="T8" fmla="*/ 23 w 36"/>
                    <a:gd name="T9" fmla="*/ 89 h 188"/>
                    <a:gd name="T10" fmla="*/ 2 w 36"/>
                    <a:gd name="T11" fmla="*/ 41 h 1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6"/>
                    <a:gd name="T19" fmla="*/ 0 h 188"/>
                    <a:gd name="T20" fmla="*/ 36 w 36"/>
                    <a:gd name="T21" fmla="*/ 188 h 1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6" h="188">
                      <a:moveTo>
                        <a:pt x="2" y="0"/>
                      </a:moveTo>
                      <a:cubicBezTo>
                        <a:pt x="4" y="59"/>
                        <a:pt x="0" y="119"/>
                        <a:pt x="9" y="178"/>
                      </a:cubicBezTo>
                      <a:cubicBezTo>
                        <a:pt x="10" y="185"/>
                        <a:pt x="23" y="188"/>
                        <a:pt x="29" y="185"/>
                      </a:cubicBezTo>
                      <a:cubicBezTo>
                        <a:pt x="36" y="182"/>
                        <a:pt x="34" y="171"/>
                        <a:pt x="36" y="164"/>
                      </a:cubicBezTo>
                      <a:cubicBezTo>
                        <a:pt x="32" y="136"/>
                        <a:pt x="30" y="115"/>
                        <a:pt x="23" y="89"/>
                      </a:cubicBezTo>
                      <a:cubicBezTo>
                        <a:pt x="18" y="72"/>
                        <a:pt x="2" y="57"/>
                        <a:pt x="2" y="41"/>
                      </a:cubicBezTo>
                    </a:path>
                  </a:pathLst>
                </a:custGeom>
                <a:solidFill>
                  <a:srgbClr val="DAFE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Freeform 30"/>
                <p:cNvSpPr>
                  <a:spLocks/>
                </p:cNvSpPr>
                <p:nvPr/>
              </p:nvSpPr>
              <p:spPr bwMode="auto">
                <a:xfrm>
                  <a:off x="3120" y="720"/>
                  <a:ext cx="43" cy="144"/>
                </a:xfrm>
                <a:custGeom>
                  <a:avLst/>
                  <a:gdLst>
                    <a:gd name="T0" fmla="*/ 42 w 43"/>
                    <a:gd name="T1" fmla="*/ 0 h 144"/>
                    <a:gd name="T2" fmla="*/ 35 w 43"/>
                    <a:gd name="T3" fmla="*/ 117 h 144"/>
                    <a:gd name="T4" fmla="*/ 15 w 43"/>
                    <a:gd name="T5" fmla="*/ 124 h 144"/>
                    <a:gd name="T6" fmla="*/ 8 w 43"/>
                    <a:gd name="T7" fmla="*/ 144 h 144"/>
                    <a:gd name="T8" fmla="*/ 1 w 43"/>
                    <a:gd name="T9" fmla="*/ 124 h 144"/>
                    <a:gd name="T10" fmla="*/ 42 w 43"/>
                    <a:gd name="T11" fmla="*/ 0 h 1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3"/>
                    <a:gd name="T19" fmla="*/ 0 h 144"/>
                    <a:gd name="T20" fmla="*/ 43 w 43"/>
                    <a:gd name="T21" fmla="*/ 144 h 14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3" h="144">
                      <a:moveTo>
                        <a:pt x="42" y="0"/>
                      </a:moveTo>
                      <a:cubicBezTo>
                        <a:pt x="40" y="39"/>
                        <a:pt x="43" y="79"/>
                        <a:pt x="35" y="117"/>
                      </a:cubicBezTo>
                      <a:cubicBezTo>
                        <a:pt x="33" y="124"/>
                        <a:pt x="20" y="119"/>
                        <a:pt x="15" y="124"/>
                      </a:cubicBezTo>
                      <a:cubicBezTo>
                        <a:pt x="10" y="129"/>
                        <a:pt x="10" y="137"/>
                        <a:pt x="8" y="144"/>
                      </a:cubicBezTo>
                      <a:cubicBezTo>
                        <a:pt x="6" y="137"/>
                        <a:pt x="0" y="131"/>
                        <a:pt x="1" y="124"/>
                      </a:cubicBezTo>
                      <a:cubicBezTo>
                        <a:pt x="6" y="84"/>
                        <a:pt x="29" y="38"/>
                        <a:pt x="42" y="0"/>
                      </a:cubicBezTo>
                      <a:close/>
                    </a:path>
                  </a:pathLst>
                </a:custGeom>
                <a:solidFill>
                  <a:srgbClr val="FEFE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7" name="Oval 31"/>
              <p:cNvSpPr>
                <a:spLocks noChangeArrowheads="1"/>
              </p:cNvSpPr>
              <p:nvPr/>
            </p:nvSpPr>
            <p:spPr bwMode="auto">
              <a:xfrm>
                <a:off x="768" y="336"/>
                <a:ext cx="2400" cy="720"/>
              </a:xfrm>
              <a:prstGeom prst="ellipse">
                <a:avLst/>
              </a:prstGeom>
              <a:solidFill>
                <a:srgbClr val="FEFE9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Text Box 33"/>
            <p:cNvSpPr txBox="1">
              <a:spLocks noChangeArrowheads="1"/>
            </p:cNvSpPr>
            <p:nvPr/>
          </p:nvSpPr>
          <p:spPr bwMode="auto">
            <a:xfrm>
              <a:off x="1100" y="1156"/>
              <a:ext cx="1498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 dirty="0">
                  <a:solidFill>
                    <a:srgbClr val="990000"/>
                  </a:solidFill>
                  <a:ea typeface="宋体" pitchFamily="2" charset="-122"/>
                </a:rPr>
                <a:t>T</a:t>
              </a:r>
              <a:r>
                <a:rPr lang="en-US" altLang="zh-CN" sz="1600" dirty="0" smtClean="0">
                  <a:solidFill>
                    <a:srgbClr val="990000"/>
                  </a:solidFill>
                  <a:ea typeface="宋体" pitchFamily="2" charset="-122"/>
                </a:rPr>
                <a:t>rust</a:t>
              </a:r>
              <a:endParaRPr lang="en-US" altLang="zh-CN" sz="1600" dirty="0">
                <a:solidFill>
                  <a:srgbClr val="990000"/>
                </a:solidFill>
                <a:ea typeface="宋体" pitchFamily="2" charset="-122"/>
              </a:endParaRPr>
            </a:p>
            <a:p>
              <a:r>
                <a:rPr lang="en-US" altLang="zh-CN" sz="1600" dirty="0">
                  <a:solidFill>
                    <a:srgbClr val="990000"/>
                  </a:solidFill>
                  <a:ea typeface="宋体" pitchFamily="2" charset="-122"/>
                </a:rPr>
                <a:t>network</a:t>
              </a:r>
            </a:p>
          </p:txBody>
        </p:sp>
        <p:sp>
          <p:nvSpPr>
            <p:cNvPr id="11" name="Text Box 34"/>
            <p:cNvSpPr txBox="1">
              <a:spLocks noChangeArrowheads="1"/>
            </p:cNvSpPr>
            <p:nvPr/>
          </p:nvSpPr>
          <p:spPr bwMode="auto">
            <a:xfrm>
              <a:off x="1046" y="1932"/>
              <a:ext cx="1702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990000"/>
                  </a:solidFill>
                  <a:ea typeface="宋体" pitchFamily="2" charset="-122"/>
                </a:rPr>
                <a:t>Communication </a:t>
              </a:r>
            </a:p>
            <a:p>
              <a:r>
                <a:rPr lang="en-US" altLang="zh-CN" sz="1600">
                  <a:solidFill>
                    <a:srgbClr val="990000"/>
                  </a:solidFill>
                  <a:ea typeface="宋体" pitchFamily="2" charset="-122"/>
                </a:rPr>
                <a:t>network</a:t>
              </a:r>
            </a:p>
          </p:txBody>
        </p:sp>
        <p:sp>
          <p:nvSpPr>
            <p:cNvPr id="12" name="AutoShape 35"/>
            <p:cNvSpPr>
              <a:spLocks noChangeArrowheads="1"/>
            </p:cNvSpPr>
            <p:nvPr/>
          </p:nvSpPr>
          <p:spPr bwMode="auto">
            <a:xfrm>
              <a:off x="2208" y="2016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36"/>
            <p:cNvSpPr>
              <a:spLocks noChangeArrowheads="1"/>
            </p:cNvSpPr>
            <p:nvPr/>
          </p:nvSpPr>
          <p:spPr bwMode="auto">
            <a:xfrm>
              <a:off x="1680" y="2256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7"/>
            <p:cNvSpPr>
              <a:spLocks noChangeArrowheads="1"/>
            </p:cNvSpPr>
            <p:nvPr/>
          </p:nvSpPr>
          <p:spPr bwMode="auto">
            <a:xfrm>
              <a:off x="2544" y="2064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38"/>
            <p:cNvSpPr>
              <a:spLocks noChangeArrowheads="1"/>
            </p:cNvSpPr>
            <p:nvPr/>
          </p:nvSpPr>
          <p:spPr bwMode="auto">
            <a:xfrm>
              <a:off x="2352" y="2352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" name="AutoShape 39"/>
            <p:cNvCxnSpPr>
              <a:cxnSpLocks noChangeShapeType="1"/>
              <a:stCxn id="13" idx="4"/>
              <a:endCxn id="12" idx="2"/>
            </p:cNvCxnSpPr>
            <p:nvPr/>
          </p:nvCxnSpPr>
          <p:spPr bwMode="auto">
            <a:xfrm flipV="1">
              <a:off x="1824" y="2064"/>
              <a:ext cx="384" cy="240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17" name="AutoShape 40"/>
            <p:cNvCxnSpPr>
              <a:cxnSpLocks noChangeShapeType="1"/>
              <a:stCxn id="13" idx="4"/>
              <a:endCxn id="15" idx="2"/>
            </p:cNvCxnSpPr>
            <p:nvPr/>
          </p:nvCxnSpPr>
          <p:spPr bwMode="auto">
            <a:xfrm>
              <a:off x="1824" y="2304"/>
              <a:ext cx="528" cy="96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18" name="AutoShape 41"/>
            <p:cNvCxnSpPr>
              <a:cxnSpLocks noChangeShapeType="1"/>
              <a:stCxn id="12" idx="4"/>
              <a:endCxn id="14" idx="2"/>
            </p:cNvCxnSpPr>
            <p:nvPr/>
          </p:nvCxnSpPr>
          <p:spPr bwMode="auto">
            <a:xfrm>
              <a:off x="2352" y="2064"/>
              <a:ext cx="192" cy="48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42"/>
            <p:cNvCxnSpPr>
              <a:cxnSpLocks noChangeShapeType="1"/>
              <a:stCxn id="12" idx="3"/>
              <a:endCxn id="15" idx="1"/>
            </p:cNvCxnSpPr>
            <p:nvPr/>
          </p:nvCxnSpPr>
          <p:spPr bwMode="auto">
            <a:xfrm>
              <a:off x="2280" y="2112"/>
              <a:ext cx="144" cy="240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sp>
          <p:nvSpPr>
            <p:cNvPr id="20" name="AutoShape 43"/>
            <p:cNvSpPr>
              <a:spLocks noChangeArrowheads="1"/>
            </p:cNvSpPr>
            <p:nvPr/>
          </p:nvSpPr>
          <p:spPr bwMode="auto">
            <a:xfrm>
              <a:off x="1200" y="2256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1" name="AutoShape 44"/>
            <p:cNvCxnSpPr>
              <a:cxnSpLocks noChangeShapeType="1"/>
              <a:stCxn id="20" idx="4"/>
              <a:endCxn id="13" idx="2"/>
            </p:cNvCxnSpPr>
            <p:nvPr/>
          </p:nvCxnSpPr>
          <p:spPr bwMode="auto">
            <a:xfrm>
              <a:off x="1344" y="2304"/>
              <a:ext cx="336" cy="0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sp>
          <p:nvSpPr>
            <p:cNvPr id="22" name="AutoShape 45"/>
            <p:cNvSpPr>
              <a:spLocks noChangeArrowheads="1"/>
            </p:cNvSpPr>
            <p:nvPr/>
          </p:nvSpPr>
          <p:spPr bwMode="auto">
            <a:xfrm>
              <a:off x="2592" y="1248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50000">
                  <a:srgbClr val="185E5E"/>
                </a:gs>
                <a:gs pos="100000">
                  <a:srgbClr val="33CCCC"/>
                </a:gs>
              </a:gsLst>
              <a:lin ang="0" scaled="1"/>
            </a:gradFill>
            <a:ln w="0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46"/>
            <p:cNvSpPr>
              <a:spLocks noChangeArrowheads="1"/>
            </p:cNvSpPr>
            <p:nvPr/>
          </p:nvSpPr>
          <p:spPr bwMode="auto">
            <a:xfrm>
              <a:off x="2640" y="1488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50000">
                  <a:srgbClr val="185E5E"/>
                </a:gs>
                <a:gs pos="100000">
                  <a:srgbClr val="33CCCC"/>
                </a:gs>
              </a:gsLst>
              <a:lin ang="0" scaled="1"/>
            </a:gradFill>
            <a:ln w="0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47"/>
            <p:cNvSpPr>
              <a:spLocks noChangeArrowheads="1"/>
            </p:cNvSpPr>
            <p:nvPr/>
          </p:nvSpPr>
          <p:spPr bwMode="auto">
            <a:xfrm>
              <a:off x="2208" y="1488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50000">
                  <a:srgbClr val="185E5E"/>
                </a:gs>
                <a:gs pos="100000">
                  <a:srgbClr val="33CCCC"/>
                </a:gs>
              </a:gsLst>
              <a:lin ang="0" scaled="1"/>
            </a:gradFill>
            <a:ln w="0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48"/>
            <p:cNvSpPr>
              <a:spLocks noChangeArrowheads="1"/>
            </p:cNvSpPr>
            <p:nvPr/>
          </p:nvSpPr>
          <p:spPr bwMode="auto">
            <a:xfrm>
              <a:off x="1440" y="1536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50000">
                  <a:srgbClr val="185E5E"/>
                </a:gs>
                <a:gs pos="100000">
                  <a:srgbClr val="33CCCC"/>
                </a:gs>
              </a:gsLst>
              <a:lin ang="0" scaled="1"/>
            </a:gradFill>
            <a:ln w="0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49"/>
            <p:cNvSpPr>
              <a:spLocks noChangeArrowheads="1"/>
            </p:cNvSpPr>
            <p:nvPr/>
          </p:nvSpPr>
          <p:spPr bwMode="auto">
            <a:xfrm>
              <a:off x="1920" y="1296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50000">
                  <a:srgbClr val="185E5E"/>
                </a:gs>
                <a:gs pos="100000">
                  <a:srgbClr val="33CCCC"/>
                </a:gs>
              </a:gsLst>
              <a:lin ang="0" scaled="1"/>
            </a:gradFill>
            <a:ln w="0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AutoShape 50"/>
            <p:cNvSpPr>
              <a:spLocks noChangeArrowheads="1"/>
            </p:cNvSpPr>
            <p:nvPr/>
          </p:nvSpPr>
          <p:spPr bwMode="auto">
            <a:xfrm>
              <a:off x="2208" y="1248"/>
              <a:ext cx="144" cy="9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33CCCC"/>
                </a:gs>
                <a:gs pos="50000">
                  <a:srgbClr val="185E5E"/>
                </a:gs>
                <a:gs pos="100000">
                  <a:srgbClr val="33CCCC"/>
                </a:gs>
              </a:gsLst>
              <a:lin ang="0" scaled="1"/>
            </a:gradFill>
            <a:ln w="0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8" name="AutoShape 51"/>
            <p:cNvCxnSpPr>
              <a:cxnSpLocks noChangeShapeType="1"/>
              <a:stCxn id="24" idx="4"/>
              <a:endCxn id="23" idx="2"/>
            </p:cNvCxnSpPr>
            <p:nvPr/>
          </p:nvCxnSpPr>
          <p:spPr bwMode="auto">
            <a:xfrm>
              <a:off x="2352" y="1536"/>
              <a:ext cx="288" cy="0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29" name="AutoShape 52"/>
            <p:cNvCxnSpPr>
              <a:cxnSpLocks noChangeShapeType="1"/>
              <a:stCxn id="25" idx="4"/>
              <a:endCxn id="24" idx="2"/>
            </p:cNvCxnSpPr>
            <p:nvPr/>
          </p:nvCxnSpPr>
          <p:spPr bwMode="auto">
            <a:xfrm flipV="1">
              <a:off x="1584" y="1536"/>
              <a:ext cx="624" cy="48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30" name="AutoShape 53"/>
            <p:cNvCxnSpPr>
              <a:cxnSpLocks noChangeShapeType="1"/>
              <a:stCxn id="25" idx="1"/>
              <a:endCxn id="26" idx="2"/>
            </p:cNvCxnSpPr>
            <p:nvPr/>
          </p:nvCxnSpPr>
          <p:spPr bwMode="auto">
            <a:xfrm flipV="1">
              <a:off x="1512" y="1344"/>
              <a:ext cx="408" cy="192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31" name="AutoShape 54"/>
            <p:cNvCxnSpPr>
              <a:cxnSpLocks noChangeShapeType="1"/>
              <a:stCxn id="26" idx="4"/>
              <a:endCxn id="24" idx="1"/>
            </p:cNvCxnSpPr>
            <p:nvPr/>
          </p:nvCxnSpPr>
          <p:spPr bwMode="auto">
            <a:xfrm>
              <a:off x="2064" y="1344"/>
              <a:ext cx="216" cy="144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32" name="AutoShape 55"/>
            <p:cNvCxnSpPr>
              <a:cxnSpLocks noChangeShapeType="1"/>
              <a:stCxn id="27" idx="3"/>
              <a:endCxn id="24" idx="1"/>
            </p:cNvCxnSpPr>
            <p:nvPr/>
          </p:nvCxnSpPr>
          <p:spPr bwMode="auto">
            <a:xfrm>
              <a:off x="2280" y="1344"/>
              <a:ext cx="0" cy="144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33" name="AutoShape 56"/>
            <p:cNvCxnSpPr>
              <a:cxnSpLocks noChangeShapeType="1"/>
              <a:stCxn id="24" idx="1"/>
              <a:endCxn id="22" idx="3"/>
            </p:cNvCxnSpPr>
            <p:nvPr/>
          </p:nvCxnSpPr>
          <p:spPr bwMode="auto">
            <a:xfrm flipV="1">
              <a:off x="2280" y="1344"/>
              <a:ext cx="384" cy="144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cxnSp>
          <p:nvCxnSpPr>
            <p:cNvPr id="34" name="AutoShape 57"/>
            <p:cNvCxnSpPr>
              <a:cxnSpLocks noChangeShapeType="1"/>
              <a:stCxn id="22" idx="3"/>
              <a:endCxn id="23" idx="1"/>
            </p:cNvCxnSpPr>
            <p:nvPr/>
          </p:nvCxnSpPr>
          <p:spPr bwMode="auto">
            <a:xfrm>
              <a:off x="2664" y="1344"/>
              <a:ext cx="48" cy="144"/>
            </a:xfrm>
            <a:prstGeom prst="straightConnector1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</p:spPr>
        </p:cxnSp>
        <p:sp>
          <p:nvSpPr>
            <p:cNvPr id="35" name="AutoShape 58"/>
            <p:cNvSpPr>
              <a:spLocks noChangeArrowheads="1"/>
            </p:cNvSpPr>
            <p:nvPr/>
          </p:nvSpPr>
          <p:spPr bwMode="auto">
            <a:xfrm>
              <a:off x="1296" y="624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59"/>
            <p:cNvSpPr>
              <a:spLocks noChangeArrowheads="1"/>
            </p:cNvSpPr>
            <p:nvPr/>
          </p:nvSpPr>
          <p:spPr bwMode="auto">
            <a:xfrm>
              <a:off x="1344" y="816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utoShape 60"/>
            <p:cNvSpPr>
              <a:spLocks noChangeArrowheads="1"/>
            </p:cNvSpPr>
            <p:nvPr/>
          </p:nvSpPr>
          <p:spPr bwMode="auto">
            <a:xfrm>
              <a:off x="1632" y="624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utoShape 61"/>
            <p:cNvSpPr>
              <a:spLocks noChangeArrowheads="1"/>
            </p:cNvSpPr>
            <p:nvPr/>
          </p:nvSpPr>
          <p:spPr bwMode="auto">
            <a:xfrm>
              <a:off x="1728" y="816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utoShape 62"/>
            <p:cNvSpPr>
              <a:spLocks noChangeArrowheads="1"/>
            </p:cNvSpPr>
            <p:nvPr/>
          </p:nvSpPr>
          <p:spPr bwMode="auto">
            <a:xfrm>
              <a:off x="2688" y="672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63"/>
            <p:cNvSpPr>
              <a:spLocks noChangeArrowheads="1"/>
            </p:cNvSpPr>
            <p:nvPr/>
          </p:nvSpPr>
          <p:spPr bwMode="auto">
            <a:xfrm>
              <a:off x="2016" y="720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400" i="1">
                <a:solidFill>
                  <a:schemeClr val="tx1"/>
                </a:solidFill>
              </a:endParaRPr>
            </a:p>
          </p:txBody>
        </p:sp>
        <p:sp>
          <p:nvSpPr>
            <p:cNvPr id="41" name="AutoShape 64"/>
            <p:cNvSpPr>
              <a:spLocks noChangeArrowheads="1"/>
            </p:cNvSpPr>
            <p:nvPr/>
          </p:nvSpPr>
          <p:spPr bwMode="auto">
            <a:xfrm>
              <a:off x="2400" y="816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AutoShape 65"/>
            <p:cNvSpPr>
              <a:spLocks noChangeArrowheads="1"/>
            </p:cNvSpPr>
            <p:nvPr/>
          </p:nvSpPr>
          <p:spPr bwMode="auto">
            <a:xfrm>
              <a:off x="2304" y="576"/>
              <a:ext cx="144" cy="4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5E4776"/>
                </a:gs>
                <a:gs pos="100000">
                  <a:srgbClr val="CC99FF"/>
                </a:gs>
              </a:gsLst>
              <a:lin ang="0" scaled="1"/>
            </a:gradFill>
            <a:ln w="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3" name="AutoShape 66"/>
            <p:cNvCxnSpPr>
              <a:cxnSpLocks noChangeShapeType="1"/>
              <a:stCxn id="35" idx="3"/>
              <a:endCxn id="36" idx="1"/>
            </p:cNvCxnSpPr>
            <p:nvPr/>
          </p:nvCxnSpPr>
          <p:spPr bwMode="auto">
            <a:xfrm>
              <a:off x="1368" y="672"/>
              <a:ext cx="48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4" name="AutoShape 67"/>
            <p:cNvCxnSpPr>
              <a:cxnSpLocks noChangeShapeType="1"/>
              <a:stCxn id="35" idx="4"/>
              <a:endCxn id="37" idx="2"/>
            </p:cNvCxnSpPr>
            <p:nvPr/>
          </p:nvCxnSpPr>
          <p:spPr bwMode="auto">
            <a:xfrm>
              <a:off x="1440" y="648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5" name="AutoShape 68"/>
            <p:cNvCxnSpPr>
              <a:cxnSpLocks noChangeShapeType="1"/>
              <a:stCxn id="37" idx="3"/>
              <a:endCxn id="38" idx="1"/>
            </p:cNvCxnSpPr>
            <p:nvPr/>
          </p:nvCxnSpPr>
          <p:spPr bwMode="auto">
            <a:xfrm>
              <a:off x="1704" y="672"/>
              <a:ext cx="96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6" name="AutoShape 69"/>
            <p:cNvCxnSpPr>
              <a:cxnSpLocks noChangeShapeType="1"/>
              <a:stCxn id="36" idx="4"/>
              <a:endCxn id="38" idx="2"/>
            </p:cNvCxnSpPr>
            <p:nvPr/>
          </p:nvCxnSpPr>
          <p:spPr bwMode="auto">
            <a:xfrm>
              <a:off x="1488" y="840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7" name="AutoShape 70"/>
            <p:cNvCxnSpPr>
              <a:cxnSpLocks noChangeShapeType="1"/>
              <a:stCxn id="35" idx="3"/>
              <a:endCxn id="38" idx="1"/>
            </p:cNvCxnSpPr>
            <p:nvPr/>
          </p:nvCxnSpPr>
          <p:spPr bwMode="auto">
            <a:xfrm>
              <a:off x="1368" y="672"/>
              <a:ext cx="432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8" name="AutoShape 71"/>
            <p:cNvCxnSpPr>
              <a:cxnSpLocks noChangeShapeType="1"/>
              <a:stCxn id="36" idx="1"/>
              <a:endCxn id="37" idx="0"/>
            </p:cNvCxnSpPr>
            <p:nvPr/>
          </p:nvCxnSpPr>
          <p:spPr bwMode="auto">
            <a:xfrm flipV="1">
              <a:off x="1416" y="648"/>
              <a:ext cx="288" cy="1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9" name="AutoShape 72"/>
            <p:cNvCxnSpPr>
              <a:cxnSpLocks noChangeShapeType="1"/>
              <a:stCxn id="38" idx="4"/>
              <a:endCxn id="40" idx="2"/>
            </p:cNvCxnSpPr>
            <p:nvPr/>
          </p:nvCxnSpPr>
          <p:spPr bwMode="auto">
            <a:xfrm flipV="1">
              <a:off x="1872" y="744"/>
              <a:ext cx="144" cy="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0" name="AutoShape 73"/>
            <p:cNvCxnSpPr>
              <a:cxnSpLocks noChangeShapeType="1"/>
              <a:stCxn id="40" idx="4"/>
              <a:endCxn id="41" idx="2"/>
            </p:cNvCxnSpPr>
            <p:nvPr/>
          </p:nvCxnSpPr>
          <p:spPr bwMode="auto">
            <a:xfrm>
              <a:off x="2160" y="744"/>
              <a:ext cx="240" cy="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1" name="AutoShape 74"/>
            <p:cNvCxnSpPr>
              <a:cxnSpLocks noChangeShapeType="1"/>
              <a:stCxn id="42" idx="3"/>
              <a:endCxn id="41" idx="1"/>
            </p:cNvCxnSpPr>
            <p:nvPr/>
          </p:nvCxnSpPr>
          <p:spPr bwMode="auto">
            <a:xfrm>
              <a:off x="2376" y="624"/>
              <a:ext cx="96" cy="19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2" name="AutoShape 75"/>
            <p:cNvCxnSpPr>
              <a:cxnSpLocks noChangeShapeType="1"/>
              <a:stCxn id="42" idx="4"/>
              <a:endCxn id="39" idx="2"/>
            </p:cNvCxnSpPr>
            <p:nvPr/>
          </p:nvCxnSpPr>
          <p:spPr bwMode="auto">
            <a:xfrm>
              <a:off x="2448" y="600"/>
              <a:ext cx="240" cy="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3" name="AutoShape 76"/>
            <p:cNvCxnSpPr>
              <a:cxnSpLocks noChangeShapeType="1"/>
              <a:stCxn id="39" idx="3"/>
              <a:endCxn id="41" idx="4"/>
            </p:cNvCxnSpPr>
            <p:nvPr/>
          </p:nvCxnSpPr>
          <p:spPr bwMode="auto">
            <a:xfrm flipH="1">
              <a:off x="2544" y="720"/>
              <a:ext cx="216" cy="1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graphicFrame>
          <p:nvGraphicFramePr>
            <p:cNvPr id="54" name="Object 77"/>
            <p:cNvGraphicFramePr>
              <a:graphicFrameLocks noChangeAspect="1"/>
            </p:cNvGraphicFramePr>
            <p:nvPr/>
          </p:nvGraphicFramePr>
          <p:xfrm>
            <a:off x="2112" y="768"/>
            <a:ext cx="204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7" name="Equation" r:id="rId3" imgW="215640" imgH="253800" progId="Equation.DSMT4">
                    <p:embed/>
                  </p:oleObj>
                </mc:Choice>
                <mc:Fallback>
                  <p:oleObj name="Equation" r:id="rId3" imgW="21564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768"/>
                          <a:ext cx="204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78"/>
            <p:cNvGraphicFramePr>
              <a:graphicFrameLocks noChangeAspect="1"/>
            </p:cNvGraphicFramePr>
            <p:nvPr/>
          </p:nvGraphicFramePr>
          <p:xfrm>
            <a:off x="2400" y="816"/>
            <a:ext cx="288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8" name="Equation" r:id="rId5" imgW="342720" imgH="241200" progId="Equation.DSMT4">
                    <p:embed/>
                  </p:oleObj>
                </mc:Choice>
                <mc:Fallback>
                  <p:oleObj name="Equation" r:id="rId5" imgW="34272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816"/>
                          <a:ext cx="288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Object 79"/>
            <p:cNvGraphicFramePr>
              <a:graphicFrameLocks noChangeAspect="1"/>
            </p:cNvGraphicFramePr>
            <p:nvPr/>
          </p:nvGraphicFramePr>
          <p:xfrm>
            <a:off x="1969" y="552"/>
            <a:ext cx="285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9" name="Equation" r:id="rId7" imgW="380880" imgH="253800" progId="Equation.DSMT4">
                    <p:embed/>
                  </p:oleObj>
                </mc:Choice>
                <mc:Fallback>
                  <p:oleObj name="Equation" r:id="rId7" imgW="3808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9" y="552"/>
                          <a:ext cx="285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Object 80"/>
            <p:cNvGraphicFramePr>
              <a:graphicFrameLocks noChangeAspect="1"/>
            </p:cNvGraphicFramePr>
            <p:nvPr/>
          </p:nvGraphicFramePr>
          <p:xfrm>
            <a:off x="1824" y="1542"/>
            <a:ext cx="204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0" name="Equation" r:id="rId9" imgW="215640" imgH="241200" progId="Equation.DSMT4">
                    <p:embed/>
                  </p:oleObj>
                </mc:Choice>
                <mc:Fallback>
                  <p:oleObj name="Equation" r:id="rId9" imgW="21564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4" y="1542"/>
                          <a:ext cx="204" cy="2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81"/>
            <p:cNvGraphicFramePr>
              <a:graphicFrameLocks noChangeAspect="1"/>
            </p:cNvGraphicFramePr>
            <p:nvPr/>
          </p:nvGraphicFramePr>
          <p:xfrm>
            <a:off x="1334" y="1584"/>
            <a:ext cx="309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1" name="Equation" r:id="rId11" imgW="368280" imgH="241200" progId="Equation.DSMT4">
                    <p:embed/>
                  </p:oleObj>
                </mc:Choice>
                <mc:Fallback>
                  <p:oleObj name="Equation" r:id="rId11" imgW="36828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4" y="1584"/>
                          <a:ext cx="309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82"/>
            <p:cNvGraphicFramePr>
              <a:graphicFrameLocks noChangeAspect="1"/>
            </p:cNvGraphicFramePr>
            <p:nvPr/>
          </p:nvGraphicFramePr>
          <p:xfrm>
            <a:off x="2170" y="1536"/>
            <a:ext cx="278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2" name="Equation" r:id="rId13" imgW="330120" imgH="241200" progId="Equation.DSMT4">
                    <p:embed/>
                  </p:oleObj>
                </mc:Choice>
                <mc:Fallback>
                  <p:oleObj name="Equation" r:id="rId13" imgW="33012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0" y="1536"/>
                          <a:ext cx="278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" name="Object 83"/>
            <p:cNvGraphicFramePr>
              <a:graphicFrameLocks noChangeAspect="1"/>
            </p:cNvGraphicFramePr>
            <p:nvPr/>
          </p:nvGraphicFramePr>
          <p:xfrm>
            <a:off x="1968" y="2352"/>
            <a:ext cx="240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3" name="Equation" r:id="rId15" imgW="253800" imgH="241200" progId="Equation.DSMT4">
                    <p:embed/>
                  </p:oleObj>
                </mc:Choice>
                <mc:Fallback>
                  <p:oleObj name="Equation" r:id="rId15" imgW="25380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2352"/>
                          <a:ext cx="240" cy="2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84"/>
            <p:cNvGraphicFramePr>
              <a:graphicFrameLocks noChangeAspect="1"/>
            </p:cNvGraphicFramePr>
            <p:nvPr/>
          </p:nvGraphicFramePr>
          <p:xfrm>
            <a:off x="1568" y="2304"/>
            <a:ext cx="352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4" name="Equation" r:id="rId17" imgW="419040" imgH="241200" progId="Equation.DSMT4">
                    <p:embed/>
                  </p:oleObj>
                </mc:Choice>
                <mc:Fallback>
                  <p:oleObj name="Equation" r:id="rId17" imgW="41904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8" y="2304"/>
                          <a:ext cx="352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85"/>
            <p:cNvGraphicFramePr>
              <a:graphicFrameLocks noChangeAspect="1"/>
            </p:cNvGraphicFramePr>
            <p:nvPr/>
          </p:nvGraphicFramePr>
          <p:xfrm>
            <a:off x="2293" y="2375"/>
            <a:ext cx="321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5" name="Equation" r:id="rId19" imgW="380880" imgH="241200" progId="Equation.DSMT4">
                    <p:embed/>
                  </p:oleObj>
                </mc:Choice>
                <mc:Fallback>
                  <p:oleObj name="Equation" r:id="rId19" imgW="38088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3" y="2375"/>
                          <a:ext cx="321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3" name="AutoShape 86"/>
            <p:cNvCxnSpPr>
              <a:cxnSpLocks noChangeShapeType="1"/>
              <a:endCxn id="26" idx="1"/>
            </p:cNvCxnSpPr>
            <p:nvPr/>
          </p:nvCxnSpPr>
          <p:spPr bwMode="auto">
            <a:xfrm rot="5400000">
              <a:off x="1776" y="960"/>
              <a:ext cx="552" cy="120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rgbClr val="FF99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64" name="AutoShape 87"/>
            <p:cNvCxnSpPr>
              <a:cxnSpLocks noChangeShapeType="1"/>
              <a:stCxn id="23" idx="3"/>
            </p:cNvCxnSpPr>
            <p:nvPr/>
          </p:nvCxnSpPr>
          <p:spPr bwMode="auto">
            <a:xfrm rot="5400000">
              <a:off x="2016" y="1656"/>
              <a:ext cx="768" cy="624"/>
            </a:xfrm>
            <a:prstGeom prst="curvedConnector3">
              <a:avLst>
                <a:gd name="adj1" fmla="val 50000"/>
              </a:avLst>
            </a:prstGeom>
            <a:noFill/>
            <a:ln w="50800">
              <a:solidFill>
                <a:srgbClr val="808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65" name="AutoShape 88"/>
            <p:cNvCxnSpPr>
              <a:cxnSpLocks noChangeShapeType="1"/>
              <a:stCxn id="39" idx="4"/>
              <a:endCxn id="14" idx="4"/>
            </p:cNvCxnSpPr>
            <p:nvPr/>
          </p:nvCxnSpPr>
          <p:spPr bwMode="auto">
            <a:xfrm flipH="1">
              <a:off x="2688" y="696"/>
              <a:ext cx="144" cy="1416"/>
            </a:xfrm>
            <a:prstGeom prst="curvedConnector3">
              <a:avLst>
                <a:gd name="adj1" fmla="val -323611"/>
              </a:avLst>
            </a:prstGeom>
            <a:noFill/>
            <a:ln w="50800">
              <a:solidFill>
                <a:srgbClr val="666699"/>
              </a:solidFill>
              <a:round/>
              <a:headEnd type="triangle" w="med" len="med"/>
              <a:tailEnd type="triangle" w="med" len="med"/>
            </a:ln>
          </p:spPr>
        </p:cxnSp>
      </p:grpSp>
      <p:sp>
        <p:nvSpPr>
          <p:cNvPr id="91" name="Text Box 33"/>
          <p:cNvSpPr txBox="1">
            <a:spLocks noChangeArrowheads="1"/>
          </p:cNvSpPr>
          <p:nvPr/>
        </p:nvSpPr>
        <p:spPr bwMode="auto">
          <a:xfrm>
            <a:off x="5614988" y="2133600"/>
            <a:ext cx="21574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 smtClean="0">
                <a:solidFill>
                  <a:srgbClr val="990000"/>
                </a:solidFill>
                <a:ea typeface="宋体" pitchFamily="2" charset="-122"/>
              </a:rPr>
              <a:t>Interaction network</a:t>
            </a:r>
            <a:endParaRPr lang="en-US" altLang="zh-CN" sz="1600" dirty="0">
              <a:solidFill>
                <a:srgbClr val="990000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271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establish a trust relation between users </a:t>
            </a:r>
            <a:r>
              <a:rPr lang="en-US" dirty="0" err="1" smtClean="0"/>
              <a:t>i</a:t>
            </a:r>
            <a:r>
              <a:rPr lang="en-US" dirty="0" smtClean="0"/>
              <a:t>, j, that have not had prior direct interaction?</a:t>
            </a:r>
          </a:p>
          <a:p>
            <a:endParaRPr lang="en-US" dirty="0"/>
          </a:p>
          <a:p>
            <a:r>
              <a:rPr lang="en-US" dirty="0" smtClean="0"/>
              <a:t>Trust computation: path problem on a graph</a:t>
            </a:r>
          </a:p>
          <a:p>
            <a:pPr lvl="1"/>
            <a:r>
              <a:rPr lang="en-US" dirty="0" smtClean="0"/>
              <a:t>Look at (directed) paths from </a:t>
            </a:r>
            <a:r>
              <a:rPr lang="en-US" dirty="0" err="1" smtClean="0"/>
              <a:t>i</a:t>
            </a:r>
            <a:r>
              <a:rPr lang="en-US" dirty="0" smtClean="0"/>
              <a:t> to j; combine information along each 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1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</a:t>
            </a:r>
            <a:r>
              <a:rPr lang="en-US" dirty="0" err="1" smtClean="0"/>
              <a:t>semiring</a:t>
            </a:r>
            <a:r>
              <a:rPr lang="en-US" dirty="0" smtClean="0"/>
              <a:t>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Semiring</a:t>
            </a:r>
            <a:r>
              <a:rPr lang="en-US" dirty="0" smtClean="0"/>
              <a:t> (R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 smtClean="0">
                <a:sym typeface="Symbol" pitchFamily="18" charset="2"/>
              </a:rPr>
              <a:t>, )</a:t>
            </a:r>
          </a:p>
          <a:p>
            <a:pPr lvl="1"/>
            <a:r>
              <a:rPr lang="en-US" dirty="0" smtClean="0">
                <a:sym typeface="Symbol" pitchFamily="18" charset="2"/>
              </a:rPr>
              <a:t> = sequential composition</a:t>
            </a:r>
          </a:p>
          <a:p>
            <a:pPr lvl="1"/>
            <a:r>
              <a:rPr lang="en-US" dirty="0" smtClean="0">
                <a:sym typeface="Symbol" pitchFamily="18" charset="2"/>
              </a:rPr>
              <a:t>Axiom: a  b ≤ a, b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r>
              <a:rPr lang="en-US" dirty="0" smtClean="0">
                <a:sym typeface="Symbol" pitchFamily="18" charset="2"/>
              </a:rPr>
              <a:t> = parallel composition</a:t>
            </a:r>
          </a:p>
          <a:p>
            <a:pPr lvl="1"/>
            <a:r>
              <a:rPr lang="en-US" dirty="0" smtClean="0">
                <a:sym typeface="Symbol" pitchFamily="18" charset="2"/>
              </a:rPr>
              <a:t>Axiom: a  b ≥ a, b</a:t>
            </a:r>
          </a:p>
          <a:p>
            <a:pPr lvl="1"/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Can study abstract properties of such systems</a:t>
            </a:r>
            <a:endParaRPr lang="en-US" dirty="0">
              <a:sym typeface="Symbol" pitchFamily="18" charset="2"/>
            </a:endParaRPr>
          </a:p>
          <a:p>
            <a:pPr lvl="1"/>
            <a:endParaRPr lang="en-US" dirty="0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6627812" y="2286000"/>
            <a:ext cx="381000" cy="381000"/>
          </a:xfrm>
          <a:prstGeom prst="ellipse">
            <a:avLst/>
          </a:prstGeom>
          <a:solidFill>
            <a:srgbClr val="00B8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7620000" y="2286000"/>
            <a:ext cx="381000" cy="381000"/>
          </a:xfrm>
          <a:prstGeom prst="ellipse">
            <a:avLst/>
          </a:prstGeom>
          <a:solidFill>
            <a:srgbClr val="00B8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 smtClean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7" name="AutoShape 7"/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7008812" y="2476500"/>
            <a:ext cx="6111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630862" y="2286000"/>
            <a:ext cx="381000" cy="381000"/>
          </a:xfrm>
          <a:prstGeom prst="ellipse">
            <a:avLst/>
          </a:prstGeom>
          <a:solidFill>
            <a:srgbClr val="00B8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 smtClean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9" name="AutoShape 9"/>
          <p:cNvCxnSpPr>
            <a:cxnSpLocks noChangeShapeType="1"/>
            <a:stCxn id="8" idx="3"/>
            <a:endCxn id="5" idx="1"/>
          </p:cNvCxnSpPr>
          <p:nvPr/>
        </p:nvCxnSpPr>
        <p:spPr bwMode="auto">
          <a:xfrm>
            <a:off x="6011862" y="2476500"/>
            <a:ext cx="61753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6088062" y="1919288"/>
            <a:ext cx="609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smtClean="0">
                <a:solidFill>
                  <a:srgbClr val="000000"/>
                </a:solidFill>
                <a:latin typeface="cmmi10" pitchFamily="34" charset="0"/>
              </a:rPr>
              <a:t>a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7078662" y="1919288"/>
            <a:ext cx="457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800" smtClean="0">
                <a:solidFill>
                  <a:srgbClr val="000000"/>
                </a:solidFill>
                <a:latin typeface="cmmi10" pitchFamily="34" charset="0"/>
              </a:rPr>
              <a:t>b</a:t>
            </a:r>
            <a:endParaRPr lang="en-US" sz="2800" smtClean="0">
              <a:solidFill>
                <a:srgbClr val="000000"/>
              </a:solidFill>
              <a:latin typeface="cmmi10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80025" y="4081462"/>
            <a:ext cx="3254375" cy="795338"/>
          </a:xfrm>
          <a:custGeom>
            <a:avLst/>
            <a:gdLst>
              <a:gd name="T0" fmla="*/ 0 w 10553"/>
              <a:gd name="T1" fmla="*/ 0 h 2143"/>
              <a:gd name="T2" fmla="*/ 2147483647 w 10553"/>
              <a:gd name="T3" fmla="*/ 2147483647 h 2143"/>
              <a:gd name="T4" fmla="*/ 2147483647 w 10553"/>
              <a:gd name="T5" fmla="*/ 2147483647 h 2143"/>
              <a:gd name="T6" fmla="*/ 2147483647 w 10553"/>
              <a:gd name="T7" fmla="*/ 2147483647 h 2143"/>
              <a:gd name="T8" fmla="*/ 2147483647 w 10553"/>
              <a:gd name="T9" fmla="*/ 2147483647 h 2143"/>
              <a:gd name="T10" fmla="*/ 2147483647 w 10553"/>
              <a:gd name="T11" fmla="*/ 2147483647 h 2143"/>
              <a:gd name="T12" fmla="*/ 2147483647 w 10553"/>
              <a:gd name="T13" fmla="*/ 2147483647 h 2143"/>
              <a:gd name="T14" fmla="*/ 2147483647 w 10553"/>
              <a:gd name="T15" fmla="*/ 2147483647 h 2143"/>
              <a:gd name="T16" fmla="*/ 2147483647 w 10553"/>
              <a:gd name="T17" fmla="*/ 2147483647 h 2143"/>
              <a:gd name="T18" fmla="*/ 2147483647 w 10553"/>
              <a:gd name="T19" fmla="*/ 2147483647 h 2143"/>
              <a:gd name="T20" fmla="*/ 2147483647 w 10553"/>
              <a:gd name="T21" fmla="*/ 2147483647 h 2143"/>
              <a:gd name="T22" fmla="*/ 2147483647 w 10553"/>
              <a:gd name="T23" fmla="*/ 2147483647 h 214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53"/>
              <a:gd name="T37" fmla="*/ 0 h 2143"/>
              <a:gd name="T38" fmla="*/ 10553 w 10553"/>
              <a:gd name="T39" fmla="*/ 2143 h 214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53" h="2143">
                <a:moveTo>
                  <a:pt x="0" y="0"/>
                </a:moveTo>
                <a:cubicBezTo>
                  <a:pt x="355" y="407"/>
                  <a:pt x="230" y="910"/>
                  <a:pt x="1050" y="1216"/>
                </a:cubicBezTo>
                <a:cubicBezTo>
                  <a:pt x="1554" y="1404"/>
                  <a:pt x="1760" y="1809"/>
                  <a:pt x="2352" y="1926"/>
                </a:cubicBezTo>
                <a:cubicBezTo>
                  <a:pt x="2901" y="2034"/>
                  <a:pt x="3491" y="1818"/>
                  <a:pt x="3824" y="1582"/>
                </a:cubicBezTo>
                <a:cubicBezTo>
                  <a:pt x="4167" y="1339"/>
                  <a:pt x="4862" y="1298"/>
                  <a:pt x="5251" y="1512"/>
                </a:cubicBezTo>
                <a:cubicBezTo>
                  <a:pt x="5660" y="1739"/>
                  <a:pt x="6184" y="1887"/>
                  <a:pt x="6724" y="2018"/>
                </a:cubicBezTo>
                <a:cubicBezTo>
                  <a:pt x="7235" y="2142"/>
                  <a:pt x="7735" y="1926"/>
                  <a:pt x="7774" y="1673"/>
                </a:cubicBezTo>
                <a:cubicBezTo>
                  <a:pt x="7813" y="1420"/>
                  <a:pt x="8134" y="1157"/>
                  <a:pt x="8740" y="1146"/>
                </a:cubicBezTo>
                <a:cubicBezTo>
                  <a:pt x="9271" y="1137"/>
                  <a:pt x="9725" y="1357"/>
                  <a:pt x="10169" y="1168"/>
                </a:cubicBezTo>
                <a:cubicBezTo>
                  <a:pt x="10552" y="1006"/>
                  <a:pt x="10392" y="704"/>
                  <a:pt x="10294" y="482"/>
                </a:cubicBezTo>
                <a:lnTo>
                  <a:pt x="10294" y="252"/>
                </a:lnTo>
                <a:lnTo>
                  <a:pt x="10547" y="138"/>
                </a:ln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477000" y="4284662"/>
            <a:ext cx="914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800" smtClean="0">
                <a:solidFill>
                  <a:srgbClr val="000000"/>
                </a:solidFill>
                <a:latin typeface="cmmi10" pitchFamily="34" charset="0"/>
              </a:rPr>
              <a:t>b</a:t>
            </a: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257800" y="3014662"/>
            <a:ext cx="3200400" cy="838200"/>
          </a:xfrm>
          <a:custGeom>
            <a:avLst/>
            <a:gdLst>
              <a:gd name="T0" fmla="*/ 0 w 10648"/>
              <a:gd name="T1" fmla="*/ 2147483647 h 2380"/>
              <a:gd name="T2" fmla="*/ 2147483647 w 10648"/>
              <a:gd name="T3" fmla="*/ 2147483647 h 2380"/>
              <a:gd name="T4" fmla="*/ 2147483647 w 10648"/>
              <a:gd name="T5" fmla="*/ 2147483647 h 2380"/>
              <a:gd name="T6" fmla="*/ 2147483647 w 10648"/>
              <a:gd name="T7" fmla="*/ 2147483647 h 2380"/>
              <a:gd name="T8" fmla="*/ 2147483647 w 10648"/>
              <a:gd name="T9" fmla="*/ 2147483647 h 2380"/>
              <a:gd name="T10" fmla="*/ 2147483647 w 10648"/>
              <a:gd name="T11" fmla="*/ 2147483647 h 2380"/>
              <a:gd name="T12" fmla="*/ 2147483647 w 10648"/>
              <a:gd name="T13" fmla="*/ 2147483647 h 2380"/>
              <a:gd name="T14" fmla="*/ 2147483647 w 10648"/>
              <a:gd name="T15" fmla="*/ 2147483647 h 2380"/>
              <a:gd name="T16" fmla="*/ 2147483647 w 10648"/>
              <a:gd name="T17" fmla="*/ 2147483647 h 2380"/>
              <a:gd name="T18" fmla="*/ 2147483647 w 10648"/>
              <a:gd name="T19" fmla="*/ 2147483647 h 2380"/>
              <a:gd name="T20" fmla="*/ 2147483647 w 10648"/>
              <a:gd name="T21" fmla="*/ 2147483647 h 2380"/>
              <a:gd name="T22" fmla="*/ 2147483647 w 10648"/>
              <a:gd name="T23" fmla="*/ 2147483647 h 2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48"/>
              <a:gd name="T37" fmla="*/ 0 h 2380"/>
              <a:gd name="T38" fmla="*/ 10648 w 10648"/>
              <a:gd name="T39" fmla="*/ 2380 h 2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48" h="2380">
                <a:moveTo>
                  <a:pt x="0" y="2379"/>
                </a:moveTo>
                <a:cubicBezTo>
                  <a:pt x="358" y="1927"/>
                  <a:pt x="232" y="1369"/>
                  <a:pt x="1061" y="1029"/>
                </a:cubicBezTo>
                <a:cubicBezTo>
                  <a:pt x="1568" y="821"/>
                  <a:pt x="1776" y="369"/>
                  <a:pt x="2375" y="239"/>
                </a:cubicBezTo>
                <a:cubicBezTo>
                  <a:pt x="2928" y="119"/>
                  <a:pt x="3522" y="359"/>
                  <a:pt x="3860" y="622"/>
                </a:cubicBezTo>
                <a:cubicBezTo>
                  <a:pt x="4205" y="890"/>
                  <a:pt x="4907" y="938"/>
                  <a:pt x="5301" y="698"/>
                </a:cubicBezTo>
                <a:cubicBezTo>
                  <a:pt x="5712" y="447"/>
                  <a:pt x="6241" y="284"/>
                  <a:pt x="6784" y="137"/>
                </a:cubicBezTo>
                <a:cubicBezTo>
                  <a:pt x="7300" y="0"/>
                  <a:pt x="7806" y="239"/>
                  <a:pt x="7844" y="521"/>
                </a:cubicBezTo>
                <a:cubicBezTo>
                  <a:pt x="7882" y="803"/>
                  <a:pt x="8208" y="1093"/>
                  <a:pt x="8821" y="1105"/>
                </a:cubicBezTo>
                <a:cubicBezTo>
                  <a:pt x="9355" y="1117"/>
                  <a:pt x="9812" y="872"/>
                  <a:pt x="10260" y="1081"/>
                </a:cubicBezTo>
                <a:cubicBezTo>
                  <a:pt x="10647" y="1260"/>
                  <a:pt x="10487" y="1597"/>
                  <a:pt x="10387" y="1843"/>
                </a:cubicBezTo>
                <a:lnTo>
                  <a:pt x="10387" y="2098"/>
                </a:lnTo>
                <a:lnTo>
                  <a:pt x="10642" y="2225"/>
                </a:ln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811963" y="3217862"/>
            <a:ext cx="3508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800" smtClean="0">
                <a:solidFill>
                  <a:srgbClr val="000000"/>
                </a:solidFill>
                <a:latin typeface="cmmi10" pitchFamily="34" charset="0"/>
              </a:rPr>
              <a:t>a</a:t>
            </a: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5045075" y="3838575"/>
            <a:ext cx="381000" cy="381000"/>
          </a:xfrm>
          <a:prstGeom prst="ellipse">
            <a:avLst/>
          </a:prstGeom>
          <a:solidFill>
            <a:srgbClr val="00B8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8305800" y="3776662"/>
            <a:ext cx="381000" cy="381000"/>
          </a:xfrm>
          <a:prstGeom prst="ellipse">
            <a:avLst/>
          </a:prstGeom>
          <a:solidFill>
            <a:srgbClr val="00B8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66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2257843" y="2930525"/>
            <a:ext cx="4649030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ACES</a:t>
            </a:r>
            <a:br>
              <a:rPr lang="en-US" sz="4000" b="1" dirty="0" smtClean="0"/>
            </a:br>
            <a:r>
              <a:rPr lang="en-US" sz="4000" b="1" dirty="0" smtClean="0"/>
              <a:t>NSA SMART Program</a:t>
            </a:r>
          </a:p>
        </p:txBody>
      </p:sp>
    </p:spTree>
    <p:extLst>
      <p:ext uri="{BB962C8B-B14F-4D97-AF65-F5344CB8AC3E}">
        <p14:creationId xmlns:p14="http://schemas.microsoft.com/office/powerpoint/2010/main" val="336671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381"/>
            <a:ext cx="8229600" cy="783771"/>
          </a:xfrm>
        </p:spPr>
        <p:txBody>
          <a:bodyPr>
            <a:noAutofit/>
          </a:bodyPr>
          <a:lstStyle/>
          <a:p>
            <a:r>
              <a:rPr lang="en-US" dirty="0" smtClean="0"/>
              <a:t>ACES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554748"/>
            <a:ext cx="8610600" cy="29222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200" dirty="0"/>
              <a:t>Multidisciplinary approach to cybersecurity</a:t>
            </a:r>
            <a:endParaRPr lang="en-US" sz="2200" dirty="0">
              <a:latin typeface="American Typewriter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200" dirty="0" smtClean="0"/>
              <a:t>First four year honors undergraduate program in cybersecurity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200" dirty="0"/>
              <a:t>Two linked academic programs in a 2 + 2 </a:t>
            </a:r>
            <a:r>
              <a:rPr lang="en-US" sz="2200" dirty="0" smtClean="0"/>
              <a:t>model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2000" dirty="0"/>
              <a:t>Decide whether to continue </a:t>
            </a:r>
            <a:r>
              <a:rPr lang="en-US" sz="2000" dirty="0" smtClean="0"/>
              <a:t>during sophomore year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200" dirty="0" smtClean="0"/>
              <a:t>Launched with the help of a major gift from Northrop Grumman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104900"/>
            <a:ext cx="3935186" cy="232410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2000" b="1" u="sng" dirty="0" smtClean="0"/>
              <a:t>ACES Living-Learning Program (LLP)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Freshmen &amp; Sophomores 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Housed in Prince Frederick Hall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First </a:t>
            </a:r>
            <a:r>
              <a:rPr lang="en-US" sz="2000" dirty="0"/>
              <a:t>C</a:t>
            </a:r>
            <a:r>
              <a:rPr lang="en-US" sz="2000" dirty="0" smtClean="0"/>
              <a:t>ohort Fall 2013</a:t>
            </a:r>
          </a:p>
          <a:p>
            <a:pPr algn="ctr">
              <a:spcAft>
                <a:spcPts val="600"/>
              </a:spcAft>
            </a:pPr>
            <a:r>
              <a:rPr lang="en-US" sz="2000" dirty="0"/>
              <a:t>~</a:t>
            </a:r>
            <a:r>
              <a:rPr lang="en-US" sz="2000" dirty="0" smtClean="0"/>
              <a:t>75 students per year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4880" y="1104900"/>
            <a:ext cx="3931920" cy="232410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2000" b="1" u="sng" dirty="0" smtClean="0"/>
              <a:t>ACES Minor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Juniors &amp; Seniors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Advanced Academic Program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First Cohort Spring 2016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/>
              <a:t>30-50 students per year</a:t>
            </a:r>
          </a:p>
        </p:txBody>
      </p:sp>
    </p:spTree>
    <p:extLst>
      <p:ext uri="{BB962C8B-B14F-4D97-AF65-F5344CB8AC3E}">
        <p14:creationId xmlns:p14="http://schemas.microsoft.com/office/powerpoint/2010/main" val="39169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ACES LLP Curriculum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5440362"/>
          </a:xfrm>
        </p:spPr>
        <p:txBody>
          <a:bodyPr>
            <a:normAutofit/>
          </a:bodyPr>
          <a:lstStyle/>
          <a:p>
            <a:pPr fontAlgn="t">
              <a:spcAft>
                <a:spcPts val="1200"/>
              </a:spcAft>
            </a:pPr>
            <a:r>
              <a:rPr lang="en-US" sz="2400" dirty="0" smtClean="0"/>
              <a:t>14 credits over two years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Earn Honors College Citation in Cybersecurity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193347"/>
              </p:ext>
            </p:extLst>
          </p:nvPr>
        </p:nvGraphicFramePr>
        <p:xfrm>
          <a:off x="766762" y="2362200"/>
          <a:ext cx="7610475" cy="3776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8275"/>
                <a:gridCol w="1143000"/>
                <a:gridCol w="4114800"/>
                <a:gridCol w="914400"/>
              </a:tblGrid>
              <a:tr h="562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  Category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Course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Title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Credits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29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 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Foundation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  Courses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HACS100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Foundations of Cybersecurity I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729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HACS102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Foundations of Cybersecurity II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39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 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Seminars</a:t>
                      </a:r>
                      <a:endParaRPr lang="en-US" sz="1800" b="1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i="1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i="1" baseline="0" dirty="0" smtClean="0">
                          <a:effectLst/>
                          <a:latin typeface="+mn-lt"/>
                        </a:rPr>
                        <a:t>  </a:t>
                      </a:r>
                      <a:r>
                        <a:rPr lang="en-US" sz="1600" i="1" dirty="0" smtClean="0">
                          <a:effectLst/>
                          <a:latin typeface="+mn-lt"/>
                        </a:rPr>
                        <a:t>2 courses</a:t>
                      </a:r>
                      <a:endParaRPr lang="en-US" sz="1600" i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HACS208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Seminars in Cybersecurity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6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29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 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Experiential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0" dirty="0" smtClean="0">
                          <a:effectLst/>
                          <a:latin typeface="+mn-lt"/>
                        </a:rPr>
                        <a:t> 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Learning</a:t>
                      </a:r>
                      <a:endParaRPr lang="en-US" sz="1800" b="1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   </a:t>
                      </a:r>
                      <a:r>
                        <a:rPr lang="en-US" sz="1600" i="1" dirty="0" smtClean="0">
                          <a:effectLst/>
                          <a:latin typeface="+mn-lt"/>
                        </a:rPr>
                        <a:t>3 credits 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i="1" dirty="0" smtClean="0">
                          <a:effectLst/>
                          <a:latin typeface="+mn-lt"/>
                        </a:rPr>
                        <a:t>   required</a:t>
                      </a:r>
                      <a:endParaRPr lang="en-US" sz="1600" i="1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HACS279 HACS287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Undergraduate Research in Cybersecurity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1-3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2940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HACS297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Cybersecurity Experience Reflection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57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effect of </a:t>
            </a:r>
            <a:r>
              <a:rPr lang="en-US" dirty="0" smtClean="0"/>
              <a:t>a warning banner on </a:t>
            </a:r>
            <a:r>
              <a:rPr lang="en-US" dirty="0"/>
              <a:t>system trespassers’ online activities</a:t>
            </a:r>
            <a:r>
              <a:rPr lang="en-US" dirty="0" smtClean="0"/>
              <a:t>?</a:t>
            </a:r>
          </a:p>
          <a:p>
            <a:r>
              <a:rPr lang="en-US" dirty="0"/>
              <a:t>What is the effect of a </a:t>
            </a:r>
            <a:r>
              <a:rPr lang="en-US" dirty="0" smtClean="0"/>
              <a:t>surveillance </a:t>
            </a:r>
            <a:r>
              <a:rPr lang="en-US" dirty="0"/>
              <a:t>banner </a:t>
            </a:r>
            <a:r>
              <a:rPr lang="en-US" dirty="0" smtClean="0"/>
              <a:t>and/or process on </a:t>
            </a:r>
            <a:r>
              <a:rPr lang="en-US" dirty="0"/>
              <a:t>system trespassers’ online activities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What is the effect of legitimate users on system trespassers’ online activities?</a:t>
            </a:r>
          </a:p>
        </p:txBody>
      </p:sp>
    </p:spTree>
    <p:extLst>
      <p:ext uri="{BB962C8B-B14F-4D97-AF65-F5344CB8AC3E}">
        <p14:creationId xmlns:p14="http://schemas.microsoft.com/office/powerpoint/2010/main" val="29395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8557"/>
            <a:ext cx="8382000" cy="825843"/>
          </a:xfrm>
        </p:spPr>
        <p:txBody>
          <a:bodyPr>
            <a:normAutofit/>
          </a:bodyPr>
          <a:lstStyle/>
          <a:p>
            <a:r>
              <a:rPr lang="en-US" dirty="0" smtClean="0"/>
              <a:t>Seminars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1"/>
            <a:ext cx="8534400" cy="1524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Honors seminars limited to 20 seats per course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en-US" sz="2400" dirty="0" smtClean="0"/>
              <a:t>3-4 offered per semester</a:t>
            </a:r>
            <a:endParaRPr lang="en-US" sz="2400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9697152"/>
              </p:ext>
            </p:extLst>
          </p:nvPr>
        </p:nvGraphicFramePr>
        <p:xfrm>
          <a:off x="742950" y="1905000"/>
          <a:ext cx="7658100" cy="4495800"/>
        </p:xfrm>
        <a:graphic>
          <a:graphicData uri="http://schemas.openxmlformats.org/drawingml/2006/table">
            <a:tbl>
              <a:tblPr firstRow="1" bandCol="1">
                <a:tableStyleId>{5940675A-B579-460E-94D1-54222C63F5DA}</a:tableStyleId>
              </a:tblPr>
              <a:tblGrid>
                <a:gridCol w="1409700"/>
                <a:gridCol w="624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Course</a:t>
                      </a:r>
                      <a:endParaRPr lang="en-US" sz="2000" b="1" dirty="0">
                        <a:latin typeface="American Typewriter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Title</a:t>
                      </a:r>
                      <a:endParaRPr lang="en-US" sz="2000" b="1" dirty="0">
                        <a:latin typeface="American Typewriter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HACS208A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Accounting and Economic Aspects of Cybersecurity</a:t>
                      </a:r>
                      <a:endParaRPr lang="en-US" sz="2000" dirty="0" smtClean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HACS208C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Human</a:t>
                      </a:r>
                      <a:r>
                        <a:rPr lang="en-US" sz="2000" baseline="0" dirty="0" smtClean="0"/>
                        <a:t> Actors and Cyber Attacks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HACS208E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Reverse Engineering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HACS208F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Global Perspective on Security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HACS208I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Security Incident Handling and Management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</a:rPr>
                        <a:t>HACS208N</a:t>
                      </a:r>
                      <a:endParaRPr lang="en-US" sz="20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</a:rPr>
                        <a:t>Digital Forensics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HACS208P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Beyond Technology, the Policy Implications</a:t>
                      </a:r>
                      <a:r>
                        <a:rPr lang="en-US" sz="2000" baseline="0" dirty="0" smtClean="0"/>
                        <a:t> of Cyberspace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HACS208Y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Cyber Psychology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HACS208Z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Methods for Solving (and Not Solving) Puzzles</a:t>
                      </a:r>
                      <a:endParaRPr lang="en-US" sz="2000" dirty="0">
                        <a:latin typeface="American Typewriter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7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/>
          <a:lstStyle/>
          <a:p>
            <a:r>
              <a:rPr lang="en-US" dirty="0" smtClean="0"/>
              <a:t>ACES Minor Curriculum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fontAlgn="t">
              <a:spcAft>
                <a:spcPts val="1200"/>
              </a:spcAft>
            </a:pPr>
            <a:r>
              <a:rPr lang="en-US" sz="2400" dirty="0" smtClean="0"/>
              <a:t>16 total credits over the two years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Earn Honors College Minor in Cybersecurity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608709"/>
              </p:ext>
            </p:extLst>
          </p:nvPr>
        </p:nvGraphicFramePr>
        <p:xfrm>
          <a:off x="381000" y="2133600"/>
          <a:ext cx="8362949" cy="426059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76399"/>
                <a:gridCol w="1219200"/>
                <a:gridCol w="4495800"/>
                <a:gridCol w="971550"/>
              </a:tblGrid>
              <a:tr h="2286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Category 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Course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Title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Credits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808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Prerequisites</a:t>
                      </a:r>
                      <a:br>
                        <a:rPr lang="en-US" sz="18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non-ACES</a:t>
                      </a:r>
                      <a:br>
                        <a:rPr lang="en-US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LLP students</a:t>
                      </a: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HACS201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Introduction to Unix 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58089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>
                        <a:effectLst/>
                        <a:latin typeface="American Typewrite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HACS202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 Project in Cybersecurity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5808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 Required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en-US" sz="1800" b="1" baseline="0" dirty="0" smtClean="0">
                          <a:effectLst/>
                          <a:latin typeface="+mn-lt"/>
                        </a:rPr>
                      </a:br>
                      <a:r>
                        <a:rPr lang="en-US" sz="1800" b="1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Course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HAC318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Cybersecurity Professionals Colloquium Series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1084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Course</a:t>
                      </a:r>
                      <a:r>
                        <a:rPr lang="en-US" sz="1800" b="1" baseline="0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en-US" sz="1800" b="1" baseline="0" dirty="0" smtClean="0">
                          <a:effectLst/>
                          <a:latin typeface="+mn-lt"/>
                        </a:rPr>
                      </a:br>
                      <a:r>
                        <a:rPr lang="en-US" sz="1800" b="1" baseline="0" dirty="0" smtClean="0">
                          <a:effectLst/>
                          <a:latin typeface="+mn-lt"/>
                        </a:rPr>
                        <a:t> Options</a:t>
                      </a:r>
                      <a:endParaRPr lang="en-US" sz="1800" b="1" dirty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 at</a:t>
                      </a:r>
                      <a:r>
                        <a:rPr lang="en-US" sz="1600" baseline="0" dirty="0" smtClean="0">
                          <a:effectLst/>
                          <a:latin typeface="+mn-lt"/>
                        </a:rPr>
                        <a:t> least 3</a:t>
                      </a:r>
                      <a:br>
                        <a:rPr lang="en-US" sz="1600" baseline="0" dirty="0" smtClean="0">
                          <a:effectLst/>
                          <a:latin typeface="+mn-lt"/>
                        </a:rPr>
                      </a:br>
                      <a:r>
                        <a:rPr lang="en-US" sz="1600" baseline="0" dirty="0" smtClean="0">
                          <a:effectLst/>
                          <a:latin typeface="+mn-lt"/>
                        </a:rPr>
                        <a:t> courses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HACS402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Applied Security Analysis &amp; Visualization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2026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600" dirty="0">
                        <a:effectLst/>
                        <a:latin typeface="American Typewrite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HACS404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Security through Cyber Forensics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10515"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600" dirty="0">
                        <a:effectLst/>
                        <a:latin typeface="American Typewrite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HACS408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Advanced Seminar in Cybersecurity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0728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Experiential</a:t>
                      </a:r>
                      <a:br>
                        <a:rPr lang="en-US" sz="1800" b="1" dirty="0" smtClean="0">
                          <a:effectLst/>
                          <a:latin typeface="+mn-lt"/>
                        </a:rPr>
                      </a:br>
                      <a:r>
                        <a:rPr lang="en-US" sz="1800" b="1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1" dirty="0" smtClean="0">
                          <a:effectLst/>
                          <a:latin typeface="+mn-lt"/>
                        </a:rPr>
                        <a:t>Learning</a:t>
                      </a:r>
                      <a:endParaRPr lang="en-US" sz="1800" b="1" dirty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3-6 credits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HACS479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Undergraduate Research in Cybersecurity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62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HACS498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Cybersecurity Team Problem Solving Experience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9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NSA SMART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SMART = Students and Mission Achieving Results Together </a:t>
            </a:r>
          </a:p>
          <a:p>
            <a:r>
              <a:rPr lang="en-US" dirty="0" smtClean="0"/>
              <a:t>Four pillars:</a:t>
            </a:r>
          </a:p>
          <a:p>
            <a:pPr lvl="1"/>
            <a:r>
              <a:rPr lang="en-US" dirty="0"/>
              <a:t>Academic </a:t>
            </a:r>
            <a:r>
              <a:rPr lang="en-US" dirty="0" smtClean="0"/>
              <a:t>instructors</a:t>
            </a:r>
            <a:endParaRPr lang="en-US" dirty="0"/>
          </a:p>
          <a:p>
            <a:pPr lvl="1"/>
            <a:r>
              <a:rPr lang="en-US" dirty="0" err="1" smtClean="0"/>
              <a:t>Uncleared</a:t>
            </a:r>
            <a:r>
              <a:rPr lang="en-US" dirty="0" smtClean="0"/>
              <a:t> undergraduate </a:t>
            </a:r>
            <a:r>
              <a:rPr lang="en-US" dirty="0"/>
              <a:t>SMART </a:t>
            </a:r>
            <a:r>
              <a:rPr lang="en-US" dirty="0" smtClean="0"/>
              <a:t>intern program</a:t>
            </a:r>
          </a:p>
          <a:p>
            <a:pPr lvl="1"/>
            <a:r>
              <a:rPr lang="en-US" dirty="0"/>
              <a:t>Professional </a:t>
            </a:r>
            <a:r>
              <a:rPr lang="en-US" dirty="0" smtClean="0"/>
              <a:t>mentors</a:t>
            </a:r>
          </a:p>
          <a:p>
            <a:pPr lvl="1"/>
            <a:r>
              <a:rPr lang="en-US" dirty="0"/>
              <a:t>Challenge p</a:t>
            </a:r>
            <a:r>
              <a:rPr lang="en-US" dirty="0" smtClean="0"/>
              <a:t>roblem owners</a:t>
            </a:r>
            <a:endParaRPr lang="en-US" dirty="0"/>
          </a:p>
          <a:p>
            <a:r>
              <a:rPr lang="en-US" dirty="0" smtClean="0"/>
              <a:t>Started Fall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8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9"/>
            <a:ext cx="8229600" cy="936171"/>
          </a:xfrm>
        </p:spPr>
        <p:txBody>
          <a:bodyPr>
            <a:noAutofit/>
          </a:bodyPr>
          <a:lstStyle/>
          <a:p>
            <a:r>
              <a:rPr lang="en-US" dirty="0" smtClean="0"/>
              <a:t>Courses Taught by NSA Instructors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298537"/>
              </p:ext>
            </p:extLst>
          </p:nvPr>
        </p:nvGraphicFramePr>
        <p:xfrm>
          <a:off x="1381414" y="1066800"/>
          <a:ext cx="6086186" cy="2241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086"/>
                <a:gridCol w="762000"/>
                <a:gridCol w="838200"/>
                <a:gridCol w="762000"/>
                <a:gridCol w="838200"/>
                <a:gridCol w="838200"/>
                <a:gridCol w="9525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Semester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Fall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Fall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Fall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7781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Courses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781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Students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Enrolled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1"/>
                          </a:solidFill>
                        </a:rPr>
                        <a:t>44 seats open</a:t>
                      </a:r>
                      <a:endParaRPr lang="en-US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42950" y="3538478"/>
            <a:ext cx="81724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>
                <a:latin typeface="+mn-lt"/>
              </a:rPr>
              <a:t>HACS208E</a:t>
            </a:r>
            <a:r>
              <a:rPr lang="en-US" sz="2400" dirty="0">
                <a:latin typeface="+mn-lt"/>
              </a:rPr>
              <a:t>: Introduction to Reverse Engineering</a:t>
            </a:r>
          </a:p>
          <a:p>
            <a:pPr lvl="1" fontAlgn="base"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latin typeface="+mn-lt"/>
              </a:rPr>
              <a:t>HACS208I: Security Incident Handling and Management</a:t>
            </a:r>
          </a:p>
          <a:p>
            <a:pPr lvl="1" fontAlgn="base"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latin typeface="+mn-lt"/>
              </a:rPr>
              <a:t>HACS208N: Digital Forensics</a:t>
            </a:r>
          </a:p>
          <a:p>
            <a:pPr lvl="1" fontAlgn="base"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latin typeface="+mn-lt"/>
              </a:rPr>
              <a:t>HACS208Y: Cyber Psychology</a:t>
            </a:r>
          </a:p>
          <a:p>
            <a:pPr lvl="1" fontAlgn="base"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latin typeface="+mn-lt"/>
              </a:rPr>
              <a:t>HACS208Z: Methods for Solving (and Not Solving) Puzzles</a:t>
            </a:r>
          </a:p>
        </p:txBody>
      </p:sp>
    </p:spTree>
    <p:extLst>
      <p:ext uri="{BB962C8B-B14F-4D97-AF65-F5344CB8AC3E}">
        <p14:creationId xmlns:p14="http://schemas.microsoft.com/office/powerpoint/2010/main" val="41344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9"/>
            <a:ext cx="8229600" cy="936171"/>
          </a:xfrm>
        </p:spPr>
        <p:txBody>
          <a:bodyPr>
            <a:noAutofit/>
          </a:bodyPr>
          <a:lstStyle/>
          <a:p>
            <a:r>
              <a:rPr lang="en-US" dirty="0" smtClean="0"/>
              <a:t>Cybersecurity Connect Mentoring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88571"/>
            <a:ext cx="8610600" cy="561702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2 required in-person meetings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Discussion topic prompts throughout </a:t>
            </a:r>
            <a:r>
              <a:rPr lang="en-US" dirty="0" smtClean="0"/>
              <a:t>semester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Spring </a:t>
            </a:r>
            <a:r>
              <a:rPr lang="en-US" sz="2800" dirty="0"/>
              <a:t>2016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21 students </a:t>
            </a:r>
            <a:r>
              <a:rPr lang="en-US" dirty="0" smtClean="0"/>
              <a:t>and </a:t>
            </a:r>
            <a:r>
              <a:rPr lang="en-US" dirty="0"/>
              <a:t>11 NSA </a:t>
            </a:r>
            <a:r>
              <a:rPr lang="en-US" dirty="0" smtClean="0"/>
              <a:t>mentors</a:t>
            </a:r>
            <a:endParaRPr lang="en-US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Fall </a:t>
            </a:r>
            <a:r>
              <a:rPr lang="en-US" sz="2800" dirty="0"/>
              <a:t>2016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Mentors from NSA and Northrop </a:t>
            </a:r>
            <a:r>
              <a:rPr lang="en-US" dirty="0" smtClean="0"/>
              <a:t>Grumman (NG)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/>
              <a:t>49 students and 26 mentors </a:t>
            </a:r>
            <a:r>
              <a:rPr lang="en-US" dirty="0" smtClean="0"/>
              <a:t>(14 NSA and 12 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38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9"/>
            <a:ext cx="8229600" cy="936171"/>
          </a:xfrm>
        </p:spPr>
        <p:txBody>
          <a:bodyPr>
            <a:noAutofit/>
          </a:bodyPr>
          <a:lstStyle/>
          <a:p>
            <a:r>
              <a:rPr lang="en-US" dirty="0" smtClean="0"/>
              <a:t>Interns &amp;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88571"/>
            <a:ext cx="8610600" cy="53884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Interns: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Summer 2015: 1 intern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Summer 2016: 14 interns, including cleared &amp; </a:t>
            </a:r>
            <a:r>
              <a:rPr lang="en-US" dirty="0" err="1" smtClean="0"/>
              <a:t>uncleared</a:t>
            </a:r>
            <a:endParaRPr lang="en-US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Research: 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Spring 2016: 11 students with LTS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Fall 2016: 1 student with 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73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3297859" y="2930525"/>
            <a:ext cx="2568973" cy="707886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Questions?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57993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Experimental setup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6088" y="4876800"/>
            <a:ext cx="6437312" cy="146423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/>
              <a:t>SSH as point of entry</a:t>
            </a:r>
          </a:p>
          <a:p>
            <a:pPr algn="ctr">
              <a:defRPr/>
            </a:pPr>
            <a:r>
              <a:rPr lang="en-US" sz="2000" dirty="0"/>
              <a:t>Support different honeypot configurations (treatment) </a:t>
            </a:r>
          </a:p>
          <a:p>
            <a:pPr algn="ctr">
              <a:defRPr/>
            </a:pPr>
            <a:r>
              <a:rPr lang="en-US" sz="2000" dirty="0"/>
              <a:t>Support several experiments </a:t>
            </a:r>
          </a:p>
          <a:p>
            <a:pPr algn="ctr">
              <a:defRPr/>
            </a:pPr>
            <a:r>
              <a:rPr lang="en-US" sz="2000" dirty="0"/>
              <a:t>Large number of public IP addresses per experiment</a:t>
            </a:r>
          </a:p>
        </p:txBody>
      </p:sp>
      <p:pic>
        <p:nvPicPr>
          <p:cNvPr id="44037" name="Picture 3" descr="Testb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472488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67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Honeypot types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85963" y="2351088"/>
          <a:ext cx="5175249" cy="2647949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725083"/>
                <a:gridCol w="1725083"/>
                <a:gridCol w="1725083"/>
              </a:tblGrid>
              <a:tr h="8555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Honeypot Type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Surveillance Banner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Surveillance Processes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</a:tr>
              <a:tr h="448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</a:tr>
              <a:tr h="448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</a:tr>
              <a:tr h="448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</a:tr>
              <a:tr h="448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8" marR="5143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98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9118</TotalTime>
  <Words>3077</Words>
  <Application>Microsoft Office PowerPoint</Application>
  <PresentationFormat>On-screen Show (4:3)</PresentationFormat>
  <Paragraphs>715</Paragraphs>
  <Slides>76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Office Theme</vt:lpstr>
      <vt:lpstr>2_Office Theme</vt:lpstr>
      <vt:lpstr>3_Office Theme</vt:lpstr>
      <vt:lpstr>Default Design</vt:lpstr>
      <vt:lpstr>Equation</vt:lpstr>
      <vt:lpstr>UMD Lablet Overview</vt:lpstr>
      <vt:lpstr>Lablet overview</vt:lpstr>
      <vt:lpstr>Lablet members</vt:lpstr>
      <vt:lpstr>Hard problems</vt:lpstr>
      <vt:lpstr>PowerPoint Presentation</vt:lpstr>
      <vt:lpstr>Social sciences and cybersecurity</vt:lpstr>
      <vt:lpstr>Research questions</vt:lpstr>
      <vt:lpstr>Experimental setup</vt:lpstr>
      <vt:lpstr>Honeypot types</vt:lpstr>
      <vt:lpstr>Surveillance banner</vt:lpstr>
      <vt:lpstr>Surveillance processes</vt:lpstr>
      <vt:lpstr>Deterrence summary</vt:lpstr>
      <vt:lpstr>Ongoing</vt:lpstr>
      <vt:lpstr>PowerPoint Presentation</vt:lpstr>
      <vt:lpstr>Overview</vt:lpstr>
      <vt:lpstr>Why voting? (Really? This question, in this election season?)</vt:lpstr>
      <vt:lpstr>Project Contributions</vt:lpstr>
      <vt:lpstr>Apollo and Remotegrity Use Physical Credentials Card with scratch-off</vt:lpstr>
      <vt:lpstr>PowerPoint Presentation</vt:lpstr>
      <vt:lpstr>PowerPoint Presentation</vt:lpstr>
      <vt:lpstr>Background/motivation</vt:lpstr>
      <vt:lpstr>Research</vt:lpstr>
      <vt:lpstr>Challenges</vt:lpstr>
      <vt:lpstr>PowerPoint Presentation</vt:lpstr>
      <vt:lpstr>Security advice is overwhelming</vt:lpstr>
      <vt:lpstr>…so how do people process it?</vt:lpstr>
      <vt:lpstr>Research methods</vt:lpstr>
      <vt:lpstr>Selected results: interviews</vt:lpstr>
      <vt:lpstr>Why do people accept advice?</vt:lpstr>
      <vt:lpstr>Recommendations</vt:lpstr>
      <vt:lpstr>PowerPoint Presentation</vt:lpstr>
      <vt:lpstr>Research</vt:lpstr>
      <vt:lpstr>Measuring security of deployed systems</vt:lpstr>
      <vt:lpstr>Exploitation ratio [RAID’14]</vt:lpstr>
      <vt:lpstr>Time-to-exploit [RAID’14]</vt:lpstr>
      <vt:lpstr>Implications</vt:lpstr>
      <vt:lpstr>PowerPoint Presentation</vt:lpstr>
      <vt:lpstr>Research</vt:lpstr>
      <vt:lpstr>Vulnerability patching</vt:lpstr>
      <vt:lpstr>PowerPoint Presentation</vt:lpstr>
      <vt:lpstr>Patch levels at exploit time [Oakland’15]</vt:lpstr>
      <vt:lpstr>Implications</vt:lpstr>
      <vt:lpstr>Sociological factors (host-level data)</vt:lpstr>
      <vt:lpstr>Sociological factors (user-level data)</vt:lpstr>
      <vt:lpstr>PowerPoint Presentation</vt:lpstr>
      <vt:lpstr>Today’s PKI</vt:lpstr>
      <vt:lpstr>PKI assumptions vs. reality</vt:lpstr>
      <vt:lpstr>Research</vt:lpstr>
      <vt:lpstr>Approach</vt:lpstr>
      <vt:lpstr>Some findings</vt:lpstr>
      <vt:lpstr>PowerPoint Presentation</vt:lpstr>
      <vt:lpstr>User-centered design</vt:lpstr>
      <vt:lpstr>Perceptions and measurements of security/usability</vt:lpstr>
      <vt:lpstr>Learning and remembering passwords</vt:lpstr>
      <vt:lpstr>Research questions</vt:lpstr>
      <vt:lpstr>PowerPoint Presentation</vt:lpstr>
      <vt:lpstr>Program verification</vt:lpstr>
      <vt:lpstr>Contracts</vt:lpstr>
      <vt:lpstr>Drawback</vt:lpstr>
      <vt:lpstr>Research</vt:lpstr>
      <vt:lpstr>Main ideas</vt:lpstr>
      <vt:lpstr>PowerPoint Presentation</vt:lpstr>
      <vt:lpstr>Overview</vt:lpstr>
      <vt:lpstr>General model</vt:lpstr>
      <vt:lpstr>Indirect trust</vt:lpstr>
      <vt:lpstr>Trust semiring properties</vt:lpstr>
      <vt:lpstr>PowerPoint Presentation</vt:lpstr>
      <vt:lpstr>ACES Overview</vt:lpstr>
      <vt:lpstr>ACES LLP Curriculum</vt:lpstr>
      <vt:lpstr>Seminars</vt:lpstr>
      <vt:lpstr>ACES Minor Curriculum</vt:lpstr>
      <vt:lpstr>NSA SMART Program</vt:lpstr>
      <vt:lpstr>Courses Taught by NSA Instructors</vt:lpstr>
      <vt:lpstr>Cybersecurity Connect Mentoring</vt:lpstr>
      <vt:lpstr>Interns &amp; Research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Faster Secure Two-Party Computation Using Garbled Circuits</dc:title>
  <dc:creator>Jonathan Katz</dc:creator>
  <cp:lastModifiedBy>Michel Cukier</cp:lastModifiedBy>
  <cp:revision>1012</cp:revision>
  <dcterms:created xsi:type="dcterms:W3CDTF">2011-07-22T14:55:57Z</dcterms:created>
  <dcterms:modified xsi:type="dcterms:W3CDTF">2016-10-31T17:41:28Z</dcterms:modified>
</cp:coreProperties>
</file>