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C231"/>
    <a:srgbClr val="345568"/>
    <a:srgbClr val="A7B215"/>
    <a:srgbClr val="ECE501"/>
    <a:srgbClr val="EEDF01"/>
    <a:srgbClr val="E7EA4B"/>
    <a:srgbClr val="E1E44A"/>
    <a:srgbClr val="62A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3" autoAdjust="0"/>
    <p:restoredTop sz="95739" autoAdjust="0"/>
  </p:normalViewPr>
  <p:slideViewPr>
    <p:cSldViewPr snapToGrid="0" snapToObjects="1">
      <p:cViewPr>
        <p:scale>
          <a:sx n="100" d="100"/>
          <a:sy n="100" d="100"/>
        </p:scale>
        <p:origin x="-88" y="-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83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273B6-DA08-3D45-BD03-B152C0D82E5C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82167-8215-DC4B-B3E3-313A42452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0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" y="0"/>
            <a:ext cx="12192000" cy="6915151"/>
            <a:chOff x="0" y="0"/>
            <a:chExt cx="12192000" cy="691515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0201" cy="6915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9220201" y="0"/>
              <a:ext cx="2971799" cy="5600700"/>
            </a:xfrm>
            <a:prstGeom prst="rect">
              <a:avLst/>
            </a:prstGeom>
            <a:solidFill>
              <a:srgbClr val="B5C23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124700" y="127000"/>
              <a:ext cx="2971799" cy="482600"/>
            </a:xfrm>
            <a:prstGeom prst="rect">
              <a:avLst/>
            </a:prstGeom>
            <a:solidFill>
              <a:srgbClr val="B5C23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689600" y="5930900"/>
              <a:ext cx="3263900" cy="790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Screenshot 2016-10-16 14.58.39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5700" y="5803696"/>
              <a:ext cx="3276600" cy="82570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9700" y="2770980"/>
            <a:ext cx="9144000" cy="10461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770438"/>
            <a:ext cx="9144000" cy="639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Screenshot 2016-10-16 14.57.06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498" y="30162"/>
            <a:ext cx="2095501" cy="47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631825"/>
            <a:ext cx="11391900" cy="574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568692"/>
            <a:ext cx="11391900" cy="4788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3" descr="ITI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6756401" y="0"/>
            <a:ext cx="5435600" cy="488950"/>
          </a:xfrm>
          <a:prstGeom prst="rect">
            <a:avLst/>
          </a:prstGeom>
          <a:solidFill>
            <a:srgbClr val="B5C2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23281"/>
            <a:ext cx="12192001" cy="0"/>
          </a:xfrm>
          <a:prstGeom prst="line">
            <a:avLst/>
          </a:prstGeom>
          <a:ln w="63500">
            <a:solidFill>
              <a:srgbClr val="34556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Screenshot 2016-10-16 15.18.16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100" y="0"/>
            <a:ext cx="2374900" cy="49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2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4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0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5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7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53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4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98080"/>
            <a:ext cx="10515600" cy="4788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B5FD1-5A94-5546-8BDB-E87F375D4E2A}" type="datetimeFigureOut">
              <a:rPr lang="en-US" smtClean="0"/>
              <a:t>10/29/16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4CE5B-9AAE-3540-A4E1-F79228439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2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65500" y="508000"/>
            <a:ext cx="8572500" cy="3213100"/>
          </a:xfrm>
          <a:prstGeom prst="rect">
            <a:avLst/>
          </a:prstGeom>
          <a:solidFill>
            <a:srgbClr val="B5C231">
              <a:alpha val="5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5500" y="1219200"/>
            <a:ext cx="9144000" cy="1853324"/>
          </a:xfrm>
        </p:spPr>
        <p:txBody>
          <a:bodyPr>
            <a:normAutofit/>
          </a:bodyPr>
          <a:lstStyle/>
          <a:p>
            <a:r>
              <a:rPr lang="en-US" dirty="0" smtClean="0"/>
              <a:t>Progress on SoS Hard Problems at UIUC Lablet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175000" y="3225800"/>
            <a:ext cx="9144000" cy="1841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David M. Nicol</a:t>
            </a:r>
          </a:p>
          <a:p>
            <a:r>
              <a:rPr lang="en-US" sz="3200" dirty="0"/>
              <a:t>Franklin W. Woeltge Professor of ECE</a:t>
            </a:r>
          </a:p>
          <a:p>
            <a:r>
              <a:rPr lang="en-US" sz="3200" dirty="0"/>
              <a:t>Director, Information Trust Institute</a:t>
            </a:r>
          </a:p>
        </p:txBody>
      </p:sp>
    </p:spTree>
    <p:extLst>
      <p:ext uri="{BB962C8B-B14F-4D97-AF65-F5344CB8AC3E}">
        <p14:creationId xmlns:p14="http://schemas.microsoft.com/office/powerpoint/2010/main" val="903070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Predictive Metrics : Example : Metrics for CPS </a:t>
            </a:r>
          </a:p>
        </p:txBody>
      </p:sp>
      <p:sp>
        <p:nvSpPr>
          <p:cNvPr id="5" name="Rectangle 4"/>
          <p:cNvSpPr/>
          <p:nvPr/>
        </p:nvSpPr>
        <p:spPr>
          <a:xfrm>
            <a:off x="9512300" y="6108700"/>
            <a:ext cx="31750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shot 2016-10-30 15.59.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3700"/>
            <a:ext cx="12192000" cy="389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3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 Problem : Resilient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Contributions focused on technology to support design, analysis, and implementation of resilient architecture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Hypothesis Testing Framework project focuses on virtualization, understanding its potentials and limitations for resilient architectures</a:t>
            </a:r>
          </a:p>
          <a:p>
            <a:endParaRPr lang="en-US"/>
          </a:p>
          <a:p>
            <a:r>
              <a:rPr lang="en-US"/>
              <a:t>Data Driven Security Models and Analysis Network investigating testbed for end-to-end attack replay and analysis </a:t>
            </a:r>
          </a:p>
        </p:txBody>
      </p:sp>
    </p:spTree>
    <p:extLst>
      <p:ext uri="{BB962C8B-B14F-4D97-AF65-F5344CB8AC3E}">
        <p14:creationId xmlns:p14="http://schemas.microsoft.com/office/powerpoint/2010/main" val="4141297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Resilient Architecture : Testbed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238492"/>
            <a:ext cx="11391900" cy="139040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Testbed has repository of attack containers and isolated execution environment</a:t>
            </a:r>
          </a:p>
          <a:p>
            <a:pPr marL="0" indent="0">
              <a:buNone/>
            </a:pPr>
            <a:r>
              <a:rPr lang="en-US"/>
              <a:t>Attack Types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463800" y="1816100"/>
            <a:ext cx="3911600" cy="113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Priviledged Escalation</a:t>
            </a:r>
          </a:p>
          <a:p>
            <a:r>
              <a:rPr lang="en-US" sz="2000"/>
              <a:t>Denial of Service</a:t>
            </a:r>
          </a:p>
          <a:p>
            <a:pPr marL="0" indent="0">
              <a:buFont typeface="Arial"/>
              <a:buNone/>
            </a:pPr>
            <a:endParaRPr lang="en-US" sz="200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43500" y="1803400"/>
            <a:ext cx="3911600" cy="1028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SSL/TLS</a:t>
            </a:r>
          </a:p>
          <a:p>
            <a:r>
              <a:rPr lang="en-US" sz="2000"/>
              <a:t>Remote Code Execution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128000" y="1739900"/>
            <a:ext cx="391160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Web Applications</a:t>
            </a:r>
          </a:p>
          <a:p>
            <a:r>
              <a:rPr lang="en-US" sz="2000"/>
              <a:t>Man in the Middle</a:t>
            </a:r>
          </a:p>
          <a:p>
            <a:pPr marL="0" indent="0">
              <a:buFont typeface="Arial"/>
              <a:buNone/>
            </a:pPr>
            <a:endParaRPr lang="en-US" sz="2000"/>
          </a:p>
        </p:txBody>
      </p:sp>
      <p:pic>
        <p:nvPicPr>
          <p:cNvPr id="7" name="Picture 6" descr="Screenshot 2016-10-30 16.35.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2717800"/>
            <a:ext cx="11695789" cy="4140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1000" y="2717800"/>
            <a:ext cx="850900" cy="292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44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 Problem : Human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Science of Human Circumvention of Security project examines relationship between human motivation and perception with respect to security controls, and how humans work around them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64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 Behavior Example : Impacts of Password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Use agent based simulation framework DASH to model</a:t>
            </a:r>
          </a:p>
          <a:p>
            <a:r>
              <a:rPr lang="en-US"/>
              <a:t>Cognition</a:t>
            </a:r>
          </a:p>
          <a:p>
            <a:r>
              <a:rPr lang="en-US"/>
              <a:t>Reactive planning</a:t>
            </a:r>
          </a:p>
          <a:p>
            <a:r>
              <a:rPr lang="en-US"/>
              <a:t>Fatigue</a:t>
            </a:r>
          </a:p>
          <a:p>
            <a:r>
              <a:rPr lang="en-US"/>
              <a:t>Multi-agent interactions</a:t>
            </a:r>
          </a:p>
          <a:p>
            <a:endParaRPr lang="en-US"/>
          </a:p>
          <a:p>
            <a:pPr marL="0" indent="0">
              <a:buNone/>
            </a:pPr>
            <a:r>
              <a:rPr lang="en-US"/>
              <a:t>Model predicts user behavior as function of security password policies</a:t>
            </a:r>
          </a:p>
          <a:p>
            <a:pPr lvl="1"/>
            <a:r>
              <a:rPr lang="en-US"/>
              <a:t>i.e., stringent policies may induce circumvention behavior such as poor password management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50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 Behavior Example : Impacts of Password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568692"/>
            <a:ext cx="11391900" cy="66650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Example study : parameters of model</a:t>
            </a:r>
          </a:p>
          <a:p>
            <a:pPr marL="0" indent="0">
              <a:buNone/>
            </a:pP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066397"/>
              </p:ext>
            </p:extLst>
          </p:nvPr>
        </p:nvGraphicFramePr>
        <p:xfrm>
          <a:off x="279400" y="2235200"/>
          <a:ext cx="11531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1818640"/>
                <a:gridCol w="2306320"/>
                <a:gridCol w="2059940"/>
                <a:gridCol w="2552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Password Forget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Recall 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Recall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Reuse 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Reuse Threshold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Password</a:t>
                      </a:r>
                      <a:r>
                        <a:rPr lang="en-US" baseline="0"/>
                        <a:t> WriteThreshold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Direct Attack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Stolent Password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Reuse Attack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Distribution of Services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279400" y="3188184"/>
            <a:ext cx="11391900" cy="2069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/>
              <a:t>Experiments perform single-factor sensitivity analysis</a:t>
            </a:r>
          </a:p>
          <a:p>
            <a:pPr marL="0" indent="0">
              <a:buFont typeface="Arial"/>
              <a:buNone/>
            </a:pPr>
            <a:endParaRPr lang="en-US"/>
          </a:p>
          <a:p>
            <a:pPr marL="0" indent="0">
              <a:buFont typeface="Arial"/>
              <a:buNone/>
            </a:pPr>
            <a:r>
              <a:rPr lang="en-US"/>
              <a:t>Measure ‘M’ predicts safety from attack, averaged over all services</a:t>
            </a:r>
          </a:p>
          <a:p>
            <a:r>
              <a:rPr lang="en-US"/>
              <a:t>	Larger M means safer</a:t>
            </a:r>
          </a:p>
          <a:p>
            <a:pPr marL="0" indent="0">
              <a:buFont typeface="Arial"/>
              <a:buNone/>
            </a:pPr>
            <a:r>
              <a:rPr lang="en-US"/>
              <a:t>	 </a:t>
            </a:r>
          </a:p>
          <a:p>
            <a:pPr marL="0" indent="0">
              <a:buFont typeface="Arial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40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 Behavior Example : Impacts of Password Policies</a:t>
            </a:r>
            <a:endParaRPr lang="en-US"/>
          </a:p>
        </p:txBody>
      </p:sp>
      <p:pic>
        <p:nvPicPr>
          <p:cNvPr id="4" name="Picture 3" descr="Screenshot 2016-10-30 17.35.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406" y="1333500"/>
            <a:ext cx="7826794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86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 Behavior Example : Impacts of Password Policies</a:t>
            </a:r>
            <a:endParaRPr lang="en-US"/>
          </a:p>
        </p:txBody>
      </p:sp>
      <p:pic>
        <p:nvPicPr>
          <p:cNvPr id="3" name="Picture 2" descr="Screenshot 2016-10-30 17.36.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943" y="1295400"/>
            <a:ext cx="7041757" cy="4525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4943" y="5967968"/>
            <a:ext cx="6137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Increasing threshold lowers frequency of password reuse</a:t>
            </a:r>
          </a:p>
        </p:txBody>
      </p:sp>
    </p:spTree>
    <p:extLst>
      <p:ext uri="{BB962C8B-B14F-4D97-AF65-F5344CB8AC3E}">
        <p14:creationId xmlns:p14="http://schemas.microsoft.com/office/powerpoint/2010/main" val="501430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 Behavior Example : Impacts of Password Policies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2043" y="5767913"/>
            <a:ext cx="4121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Increased vulnerability reduces safety</a:t>
            </a:r>
          </a:p>
        </p:txBody>
      </p:sp>
      <p:pic>
        <p:nvPicPr>
          <p:cNvPr id="4" name="Picture 3" descr="Screenshot 2016-10-30 17.36.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1397000"/>
            <a:ext cx="6273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73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UIUC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Hypothesis Testing Framework for Network Security</a:t>
            </a:r>
          </a:p>
          <a:p>
            <a:r>
              <a:rPr lang="en-US"/>
              <a:t>Data Driven Security Models and Analysis</a:t>
            </a:r>
          </a:p>
          <a:p>
            <a:r>
              <a:rPr lang="en-US"/>
              <a:t>Data Driven Model-Based Decision Making</a:t>
            </a:r>
          </a:p>
          <a:p>
            <a:r>
              <a:rPr lang="en-US"/>
              <a:t>Science of Human Circumvention of Security</a:t>
            </a:r>
          </a:p>
          <a:p>
            <a:r>
              <a:rPr lang="en-US"/>
              <a:t>Static-Dynamic Analysis of Security Metrics for Cyber-Physical Systems</a:t>
            </a:r>
          </a:p>
          <a:p>
            <a:r>
              <a:rPr lang="en-US"/>
              <a:t>Anonymous Messaging</a:t>
            </a:r>
          </a:p>
        </p:txBody>
      </p:sp>
    </p:spTree>
    <p:extLst>
      <p:ext uri="{BB962C8B-B14F-4D97-AF65-F5344CB8AC3E}">
        <p14:creationId xmlns:p14="http://schemas.microsoft.com/office/powerpoint/2010/main" val="20306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 Problem: Scalablity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568692"/>
            <a:ext cx="11912600" cy="478873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Contributions in the Scalability space largely focused on scalability of analysis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Hypothesis testing project</a:t>
            </a:r>
          </a:p>
          <a:p>
            <a:pPr lvl="1"/>
            <a:r>
              <a:rPr lang="en-US"/>
              <a:t>Complexity of network description analysis increases with growth in network</a:t>
            </a:r>
          </a:p>
          <a:p>
            <a:pPr lvl="1"/>
            <a:r>
              <a:rPr lang="en-US"/>
              <a:t>Advances in mixed model abstraction, simulation and emulation</a:t>
            </a:r>
          </a:p>
          <a:p>
            <a:endParaRPr lang="en-US"/>
          </a:p>
          <a:p>
            <a:r>
              <a:rPr lang="en-US"/>
              <a:t>Data driven security models project</a:t>
            </a:r>
          </a:p>
          <a:p>
            <a:pPr lvl="1"/>
            <a:r>
              <a:rPr lang="en-US"/>
              <a:t>Dealing with scale of data used to develop models</a:t>
            </a:r>
          </a:p>
        </p:txBody>
      </p:sp>
    </p:spTree>
    <p:extLst>
      <p:ext uri="{BB962C8B-B14F-4D97-AF65-F5344CB8AC3E}">
        <p14:creationId xmlns:p14="http://schemas.microsoft.com/office/powerpoint/2010/main" val="4040380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Scalability Example: Security Model from Measurements</a:t>
            </a:r>
          </a:p>
        </p:txBody>
      </p:sp>
      <p:pic>
        <p:nvPicPr>
          <p:cNvPr id="4" name="Picture 3" descr="Screenshot 2016-10-30 08.32.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06500"/>
            <a:ext cx="10615769" cy="554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65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Scalability Example Solution : Factor Graphs</a:t>
            </a:r>
          </a:p>
        </p:txBody>
      </p:sp>
      <p:pic>
        <p:nvPicPr>
          <p:cNvPr id="38" name="Picture 37" descr="Screenshot 2016-10-30 08.43.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1265976"/>
            <a:ext cx="8561736" cy="559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9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Scalability Example Solution : Factor Graphs</a:t>
            </a:r>
          </a:p>
        </p:txBody>
      </p:sp>
      <p:sp>
        <p:nvSpPr>
          <p:cNvPr id="5" name="Shape 120"/>
          <p:cNvSpPr/>
          <p:nvPr/>
        </p:nvSpPr>
        <p:spPr>
          <a:xfrm>
            <a:off x="0" y="1408006"/>
            <a:ext cx="12246187" cy="1239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42900" lvl="0" indent="-342900" algn="l" defTabSz="914400">
              <a:buSzPct val="100000"/>
              <a:buFont typeface="Arial"/>
              <a:buChar char="•"/>
              <a:defRPr sz="1800"/>
            </a:pPr>
            <a:r>
              <a:rPr sz="2400" dirty="0">
                <a:latin typeface="Calibri"/>
                <a:ea typeface="Calibri"/>
                <a:cs typeface="Calibri"/>
                <a:sym typeface="Calibri"/>
              </a:rPr>
              <a:t>About 75% of compromised users are identified, with a low false detection rate 1.6% (i.e., a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2400" dirty="0">
                <a:latin typeface="Calibri"/>
                <a:ea typeface="Calibri"/>
                <a:cs typeface="Calibri"/>
                <a:sym typeface="Calibri"/>
              </a:rPr>
              <a:t>benign user is classified as a malicious user)</a:t>
            </a:r>
          </a:p>
          <a:p>
            <a:pPr marL="342900" lvl="0" indent="-342900" algn="l" defTabSz="914400">
              <a:buSzPct val="100000"/>
              <a:buFont typeface="Arial"/>
              <a:buChar char="•"/>
              <a:defRPr sz="1800"/>
            </a:pPr>
            <a:r>
              <a:rPr sz="2400" dirty="0">
                <a:latin typeface="Calibri"/>
                <a:ea typeface="Calibri"/>
                <a:cs typeface="Calibri"/>
                <a:sym typeface="Calibri"/>
              </a:rPr>
              <a:t>Empirical cumulative number of compromised  users identified as malicious vs timeliness</a:t>
            </a:r>
          </a:p>
        </p:txBody>
      </p:sp>
      <p:pic>
        <p:nvPicPr>
          <p:cNvPr id="6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6840" y="2725420"/>
            <a:ext cx="4876801" cy="3651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09816" y="2800447"/>
            <a:ext cx="5422595" cy="354491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49634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 Problem : Predictive Security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Contributions focus on development of metrics and their validation</a:t>
            </a:r>
          </a:p>
          <a:p>
            <a:r>
              <a:rPr lang="en-US"/>
              <a:t>Analysis of Security Metrics for Cyber-Physical Systems developing metrics of hybrid models quantifying distance from problem states</a:t>
            </a:r>
          </a:p>
          <a:p>
            <a:endParaRPr lang="en-US"/>
          </a:p>
          <a:p>
            <a:r>
              <a:rPr lang="en-US"/>
              <a:t>Data Driven Model-Based Decision Making is developing security metrics within context of models that include cyber components, adversaries, and defenders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65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Predictive Metrics : Example : Metrics for CPS </a:t>
            </a:r>
          </a:p>
        </p:txBody>
      </p:sp>
      <p:pic>
        <p:nvPicPr>
          <p:cNvPr id="4" name="Picture 3" descr="Screenshot 2016-10-30 15.54.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1750430"/>
            <a:ext cx="8458200" cy="467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59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2016-10-30 15.56.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99" y="1054100"/>
            <a:ext cx="8389213" cy="557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Predictive Metrics : Example : Metrics for CPS </a:t>
            </a:r>
          </a:p>
        </p:txBody>
      </p:sp>
      <p:sp>
        <p:nvSpPr>
          <p:cNvPr id="5" name="Rectangle 4"/>
          <p:cNvSpPr/>
          <p:nvPr/>
        </p:nvSpPr>
        <p:spPr>
          <a:xfrm>
            <a:off x="9512300" y="6108700"/>
            <a:ext cx="31750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51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33361</TotalTime>
  <Words>520</Words>
  <Application>Microsoft Macintosh PowerPoint</Application>
  <PresentationFormat>Custom</PresentationFormat>
  <Paragraphs>81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Progress on SoS Hard Problems at UIUC Lablet</vt:lpstr>
      <vt:lpstr>UIUC Projects</vt:lpstr>
      <vt:lpstr>Hard Problem: Scalablity</vt:lpstr>
      <vt:lpstr>Scalability Example: Security Model from Measurements</vt:lpstr>
      <vt:lpstr>Scalability Example Solution : Factor Graphs</vt:lpstr>
      <vt:lpstr>Scalability Example Solution : Factor Graphs</vt:lpstr>
      <vt:lpstr>Hard Problem : Predictive Security Metrics</vt:lpstr>
      <vt:lpstr>Predictive Metrics : Example : Metrics for CPS </vt:lpstr>
      <vt:lpstr>Predictive Metrics : Example : Metrics for CPS </vt:lpstr>
      <vt:lpstr>Predictive Metrics : Example : Metrics for CPS </vt:lpstr>
      <vt:lpstr>Hard Problem : Resilient Architecture</vt:lpstr>
      <vt:lpstr>Resilient Architecture : Testbed</vt:lpstr>
      <vt:lpstr>Hard Problem : Human Behavior</vt:lpstr>
      <vt:lpstr>Human Behavior Example : Impacts of Password Policies</vt:lpstr>
      <vt:lpstr>Human Behavior Example : Impacts of Password Policies</vt:lpstr>
      <vt:lpstr>Human Behavior Example : Impacts of Password Policies</vt:lpstr>
      <vt:lpstr>Human Behavior Example : Impacts of Password Policies</vt:lpstr>
      <vt:lpstr>Human Behavior Example : Impacts of Password Policies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CREDC Activity Timeline (2015)</dc:title>
  <dc:creator>Yardley, Tim</dc:creator>
  <cp:lastModifiedBy>David Nicol</cp:lastModifiedBy>
  <cp:revision>422</cp:revision>
  <cp:lastPrinted>2016-07-28T05:44:07Z</cp:lastPrinted>
  <dcterms:created xsi:type="dcterms:W3CDTF">2015-12-11T18:00:57Z</dcterms:created>
  <dcterms:modified xsi:type="dcterms:W3CDTF">2016-10-30T22:55:30Z</dcterms:modified>
</cp:coreProperties>
</file>