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48" r:id="rId1"/>
  </p:sldMasterIdLst>
  <p:notesMasterIdLst>
    <p:notesMasterId r:id="rId11"/>
  </p:notesMasterIdLst>
  <p:sldIdLst>
    <p:sldId id="256" r:id="rId2"/>
    <p:sldId id="257" r:id="rId3"/>
    <p:sldId id="261" r:id="rId4"/>
    <p:sldId id="263" r:id="rId5"/>
    <p:sldId id="262" r:id="rId6"/>
    <p:sldId id="264" r:id="rId7"/>
    <p:sldId id="265" r:id="rId8"/>
    <p:sldId id="266" r:id="rId9"/>
    <p:sldId id="267" r:id="rId10"/>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5C231"/>
    <a:srgbClr val="345568"/>
    <a:srgbClr val="A7B215"/>
    <a:srgbClr val="ECE501"/>
    <a:srgbClr val="EEDF01"/>
    <a:srgbClr val="E7EA4B"/>
    <a:srgbClr val="E1E44A"/>
    <a:srgbClr val="62A8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83" autoAdjust="0"/>
    <p:restoredTop sz="95739" autoAdjust="0"/>
  </p:normalViewPr>
  <p:slideViewPr>
    <p:cSldViewPr snapToGrid="0" snapToObjects="1">
      <p:cViewPr>
        <p:scale>
          <a:sx n="100" d="100"/>
          <a:sy n="100" d="100"/>
        </p:scale>
        <p:origin x="-480" y="-80"/>
      </p:cViewPr>
      <p:guideLst>
        <p:guide orient="horz" pos="2160"/>
        <p:guide pos="3840"/>
      </p:guideLst>
    </p:cSldViewPr>
  </p:slideViewPr>
  <p:outlineViewPr>
    <p:cViewPr>
      <p:scale>
        <a:sx n="33" d="100"/>
        <a:sy n="33" d="100"/>
      </p:scale>
      <p:origin x="6" y="8322"/>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911273B6-DA08-3D45-BD03-B152C0D82E5C}" type="datetimeFigureOut">
              <a:rPr lang="en-US" smtClean="0"/>
              <a:t>10/29/16</a:t>
            </a:fld>
            <a:endParaRPr lang="en-US"/>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C1C82167-8215-DC4B-B3E3-313A42452E05}" type="slidenum">
              <a:rPr lang="en-US" smtClean="0"/>
              <a:t>‹#›</a:t>
            </a:fld>
            <a:endParaRPr lang="en-US"/>
          </a:p>
        </p:txBody>
      </p:sp>
    </p:spTree>
    <p:extLst>
      <p:ext uri="{BB962C8B-B14F-4D97-AF65-F5344CB8AC3E}">
        <p14:creationId xmlns:p14="http://schemas.microsoft.com/office/powerpoint/2010/main" val="21386018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We continue to investigate effective evaluation methodologies designed scale to large and complex systems via the marriage of emulation and simulation. We developed a hybrid platform, named DSSnet, with the goal of realizing the network models and the evaluating the verification algorithms we developed earlier. We are currently in the process of open-sourcing the DSSNet software. We also refined the existing virtual time mechanism for better synchronization between the two systems to achieve better fidelity. The research outcome includes an accepted journal paper in Journal of Simulation.</a:t>
            </a:r>
          </a:p>
          <a:p>
            <a:endParaRPr lang="en-US"/>
          </a:p>
          <a:p>
            <a:r>
              <a:rPr lang="en-US"/>
              <a:t>2. Analysis of new credential stealing and infrastructure abuse attacks targeting Blue Waters, a petascale supercomputer hosted at NCSA. Data on these attacks were used to update our factor graph model. Specifically, we collected new set of security-related events that we used to create new factor functions in the factor graph model employed by the AttackTagger so to cover these recent attacks.</a:t>
            </a:r>
          </a:p>
        </p:txBody>
      </p:sp>
      <p:sp>
        <p:nvSpPr>
          <p:cNvPr id="4" name="Slide Number Placeholder 3"/>
          <p:cNvSpPr>
            <a:spLocks noGrp="1"/>
          </p:cNvSpPr>
          <p:nvPr>
            <p:ph type="sldNum" sz="quarter" idx="10"/>
          </p:nvPr>
        </p:nvSpPr>
        <p:spPr/>
        <p:txBody>
          <a:bodyPr/>
          <a:lstStyle/>
          <a:p>
            <a:fld id="{C1C82167-8215-DC4B-B3E3-313A42452E05}" type="slidenum">
              <a:rPr lang="en-US" smtClean="0"/>
              <a:t>3</a:t>
            </a:fld>
            <a:endParaRPr lang="en-US"/>
          </a:p>
        </p:txBody>
      </p:sp>
    </p:spTree>
    <p:extLst>
      <p:ext uri="{BB962C8B-B14F-4D97-AF65-F5344CB8AC3E}">
        <p14:creationId xmlns:p14="http://schemas.microsoft.com/office/powerpoint/2010/main" val="38379186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We continue to investigate effective evaluation methodologies designed scale to large and complex systems via the marriage of emulation and simulation. We developed a hybrid platform, named DSSnet, with the goal of realizing the network models and the evaluating the verification algorithms we developed earlier. We are currently in the process of open-sourcing the DSSNet software. We also refined the existing virtual time mechanism for better synchronization between the two systems to achieve better fidelity. The research outcome includes an accepted journal paper in Journal of Simulation.</a:t>
            </a:r>
          </a:p>
          <a:p>
            <a:endParaRPr lang="en-US"/>
          </a:p>
          <a:p>
            <a:r>
              <a:rPr lang="en-US"/>
              <a:t>2. Analysis of new credential stealing and infrastructure abuse attacks targeting Blue Waters, a petascale supercomputer hosted at NCSA. Data on these attacks were used to update our factor graph model. Specifically, we collected new set of security-related events that we used to create new factor functions in the factor graph model employed by the AttackTagger so to cover these recent attacks.</a:t>
            </a:r>
          </a:p>
        </p:txBody>
      </p:sp>
      <p:sp>
        <p:nvSpPr>
          <p:cNvPr id="4" name="Slide Number Placeholder 3"/>
          <p:cNvSpPr>
            <a:spLocks noGrp="1"/>
          </p:cNvSpPr>
          <p:nvPr>
            <p:ph type="sldNum" sz="quarter" idx="10"/>
          </p:nvPr>
        </p:nvSpPr>
        <p:spPr/>
        <p:txBody>
          <a:bodyPr/>
          <a:lstStyle/>
          <a:p>
            <a:fld id="{C1C82167-8215-DC4B-B3E3-313A42452E05}" type="slidenum">
              <a:rPr lang="en-US" smtClean="0"/>
              <a:t>4</a:t>
            </a:fld>
            <a:endParaRPr lang="en-US"/>
          </a:p>
        </p:txBody>
      </p:sp>
    </p:spTree>
    <p:extLst>
      <p:ext uri="{BB962C8B-B14F-4D97-AF65-F5344CB8AC3E}">
        <p14:creationId xmlns:p14="http://schemas.microsoft.com/office/powerpoint/2010/main" val="38379186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We continue to investigate effective evaluation methodologies designed scale to large and complex systems via the marriage of emulation and simulation. We developed a hybrid platform, named DSSnet, with the goal of realizing the network models and the evaluating the verification algorithms we developed earlier. We are currently in the process of open-sourcing the DSSNet software. We also refined the existing virtual time mechanism for better synchronization between the two systems to achieve better fidelity. The research outcome includes an accepted journal paper in Journal of Simulation.</a:t>
            </a:r>
          </a:p>
          <a:p>
            <a:endParaRPr lang="en-US"/>
          </a:p>
          <a:p>
            <a:r>
              <a:rPr lang="en-US"/>
              <a:t>2. Analysis of new credential stealing and infrastructure abuse attacks targeting Blue Waters, a petascale supercomputer hosted at NCSA. Data on these attacks were used to update our factor graph model. Specifically, we collected new set of security-related events that we used to create new factor functions in the factor graph model employed by the AttackTagger so to cover these recent attacks.</a:t>
            </a:r>
          </a:p>
        </p:txBody>
      </p:sp>
      <p:sp>
        <p:nvSpPr>
          <p:cNvPr id="4" name="Slide Number Placeholder 3"/>
          <p:cNvSpPr>
            <a:spLocks noGrp="1"/>
          </p:cNvSpPr>
          <p:nvPr>
            <p:ph type="sldNum" sz="quarter" idx="10"/>
          </p:nvPr>
        </p:nvSpPr>
        <p:spPr/>
        <p:txBody>
          <a:bodyPr/>
          <a:lstStyle/>
          <a:p>
            <a:fld id="{C1C82167-8215-DC4B-B3E3-313A42452E05}" type="slidenum">
              <a:rPr lang="en-US" smtClean="0"/>
              <a:t>5</a:t>
            </a:fld>
            <a:endParaRPr lang="en-US"/>
          </a:p>
        </p:txBody>
      </p:sp>
    </p:spTree>
    <p:extLst>
      <p:ext uri="{BB962C8B-B14F-4D97-AF65-F5344CB8AC3E}">
        <p14:creationId xmlns:p14="http://schemas.microsoft.com/office/powerpoint/2010/main" val="3837918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We continue to investigate effective evaluation methodologies designed scale to large and complex systems via the marriage of emulation and simulation. We developed a hybrid platform, named DSSnet, with the goal of realizing the network models and the evaluating the verification algorithms we developed earlier. We are currently in the process of open-sourcing the DSSNet software. We also refined the existing virtual time mechanism for better synchronization between the two systems to achieve better fidelity. The research outcome includes an accepted journal paper in Journal of Simulation.</a:t>
            </a:r>
          </a:p>
          <a:p>
            <a:endParaRPr lang="en-US"/>
          </a:p>
          <a:p>
            <a:r>
              <a:rPr lang="en-US"/>
              <a:t>2. Analysis of new credential stealing and infrastructure abuse attacks targeting Blue Waters, a petascale supercomputer hosted at NCSA. Data on these attacks were used to update our factor graph model. Specifically, we collected new set of security-related events that we used to create new factor functions in the factor graph model employed by the AttackTagger so to cover these recent attacks.</a:t>
            </a:r>
          </a:p>
        </p:txBody>
      </p:sp>
      <p:sp>
        <p:nvSpPr>
          <p:cNvPr id="4" name="Slide Number Placeholder 3"/>
          <p:cNvSpPr>
            <a:spLocks noGrp="1"/>
          </p:cNvSpPr>
          <p:nvPr>
            <p:ph type="sldNum" sz="quarter" idx="10"/>
          </p:nvPr>
        </p:nvSpPr>
        <p:spPr/>
        <p:txBody>
          <a:bodyPr/>
          <a:lstStyle/>
          <a:p>
            <a:fld id="{C1C82167-8215-DC4B-B3E3-313A42452E05}" type="slidenum">
              <a:rPr lang="en-US" smtClean="0"/>
              <a:t>6</a:t>
            </a:fld>
            <a:endParaRPr lang="en-US"/>
          </a:p>
        </p:txBody>
      </p:sp>
    </p:spTree>
    <p:extLst>
      <p:ext uri="{BB962C8B-B14F-4D97-AF65-F5344CB8AC3E}">
        <p14:creationId xmlns:p14="http://schemas.microsoft.com/office/powerpoint/2010/main" val="38379186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We continue to investigate effective evaluation methodologies designed scale to large and complex systems via the marriage of emulation and simulation. We developed a hybrid platform, named DSSnet, with the goal of realizing the network models and the evaluating the verification algorithms we developed earlier. We are currently in the process of open-sourcing the DSSNet software. We also refined the existing virtual time mechanism for better synchronization between the two systems to achieve better fidelity. The research outcome includes an accepted journal paper in Journal of Simulation.</a:t>
            </a:r>
          </a:p>
          <a:p>
            <a:endParaRPr lang="en-US"/>
          </a:p>
          <a:p>
            <a:r>
              <a:rPr lang="en-US"/>
              <a:t>2. Analysis of new credential stealing and infrastructure abuse attacks targeting Blue Waters, a petascale supercomputer hosted at NCSA. Data on these attacks were used to update our factor graph model. Specifically, we collected new set of security-related events that we used to create new factor functions in the factor graph model employed by the AttackTagger so to cover these recent attacks.</a:t>
            </a:r>
          </a:p>
        </p:txBody>
      </p:sp>
      <p:sp>
        <p:nvSpPr>
          <p:cNvPr id="4" name="Slide Number Placeholder 3"/>
          <p:cNvSpPr>
            <a:spLocks noGrp="1"/>
          </p:cNvSpPr>
          <p:nvPr>
            <p:ph type="sldNum" sz="quarter" idx="10"/>
          </p:nvPr>
        </p:nvSpPr>
        <p:spPr/>
        <p:txBody>
          <a:bodyPr/>
          <a:lstStyle/>
          <a:p>
            <a:fld id="{C1C82167-8215-DC4B-B3E3-313A42452E05}" type="slidenum">
              <a:rPr lang="en-US" smtClean="0"/>
              <a:t>7</a:t>
            </a:fld>
            <a:endParaRPr lang="en-US"/>
          </a:p>
        </p:txBody>
      </p:sp>
    </p:spTree>
    <p:extLst>
      <p:ext uri="{BB962C8B-B14F-4D97-AF65-F5344CB8AC3E}">
        <p14:creationId xmlns:p14="http://schemas.microsoft.com/office/powerpoint/2010/main" val="38379186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t>
            </a:r>
          </a:p>
        </p:txBody>
      </p:sp>
      <p:sp>
        <p:nvSpPr>
          <p:cNvPr id="4" name="Slide Number Placeholder 3"/>
          <p:cNvSpPr>
            <a:spLocks noGrp="1"/>
          </p:cNvSpPr>
          <p:nvPr>
            <p:ph type="sldNum" sz="quarter" idx="10"/>
          </p:nvPr>
        </p:nvSpPr>
        <p:spPr/>
        <p:txBody>
          <a:bodyPr/>
          <a:lstStyle/>
          <a:p>
            <a:fld id="{C1C82167-8215-DC4B-B3E3-313A42452E05}" type="slidenum">
              <a:rPr lang="en-US" smtClean="0"/>
              <a:t>8</a:t>
            </a:fld>
            <a:endParaRPr lang="en-US"/>
          </a:p>
        </p:txBody>
      </p:sp>
    </p:spTree>
    <p:extLst>
      <p:ext uri="{BB962C8B-B14F-4D97-AF65-F5344CB8AC3E}">
        <p14:creationId xmlns:p14="http://schemas.microsoft.com/office/powerpoint/2010/main" val="38379186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jpg"/><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3" name="Group 12"/>
          <p:cNvGrpSpPr/>
          <p:nvPr userDrawn="1"/>
        </p:nvGrpSpPr>
        <p:grpSpPr>
          <a:xfrm>
            <a:off x="-1" y="0"/>
            <a:ext cx="12192000" cy="6915151"/>
            <a:chOff x="0" y="0"/>
            <a:chExt cx="12192000" cy="6915151"/>
          </a:xfrm>
        </p:grpSpPr>
        <p:pic>
          <p:nvPicPr>
            <p:cNvPr id="7"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220201" cy="6915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userDrawn="1"/>
          </p:nvSpPr>
          <p:spPr>
            <a:xfrm>
              <a:off x="9220201" y="0"/>
              <a:ext cx="2971799" cy="5600700"/>
            </a:xfrm>
            <a:prstGeom prst="rect">
              <a:avLst/>
            </a:prstGeom>
            <a:solidFill>
              <a:srgbClr val="B5C23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userDrawn="1"/>
          </p:nvSpPr>
          <p:spPr>
            <a:xfrm>
              <a:off x="7124700" y="127000"/>
              <a:ext cx="2971799" cy="482600"/>
            </a:xfrm>
            <a:prstGeom prst="rect">
              <a:avLst/>
            </a:prstGeom>
            <a:solidFill>
              <a:srgbClr val="B5C23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userDrawn="1"/>
          </p:nvSpPr>
          <p:spPr>
            <a:xfrm>
              <a:off x="5689600" y="5930900"/>
              <a:ext cx="3263900" cy="79057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Screenshot 2016-10-16 14.58.39.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775700" y="5803696"/>
              <a:ext cx="3276600" cy="825703"/>
            </a:xfrm>
            <a:prstGeom prst="rect">
              <a:avLst/>
            </a:prstGeom>
          </p:spPr>
        </p:pic>
      </p:grpSp>
      <p:sp>
        <p:nvSpPr>
          <p:cNvPr id="2" name="Title 1"/>
          <p:cNvSpPr>
            <a:spLocks noGrp="1"/>
          </p:cNvSpPr>
          <p:nvPr>
            <p:ph type="ctrTitle"/>
          </p:nvPr>
        </p:nvSpPr>
        <p:spPr>
          <a:xfrm>
            <a:off x="2679700" y="2770980"/>
            <a:ext cx="9144000" cy="1046163"/>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2209800" y="4770438"/>
            <a:ext cx="9144000" cy="639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29B5FD1-5A94-5546-8BDB-E87F375D4E2A}" type="datetimeFigureOut">
              <a:rPr lang="en-US" smtClean="0"/>
              <a:t>10/29/16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F4CE5B-9AAE-3540-A4E1-F79228439341}" type="slidenum">
              <a:rPr lang="en-US" smtClean="0"/>
              <a:t>‹#›</a:t>
            </a:fld>
            <a:endParaRPr lang="en-US"/>
          </a:p>
        </p:txBody>
      </p:sp>
      <p:pic>
        <p:nvPicPr>
          <p:cNvPr id="14" name="Picture 13" descr="Screenshot 2016-10-16 14.57.06.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096498" y="30162"/>
            <a:ext cx="2095501" cy="479604"/>
          </a:xfrm>
          <a:prstGeom prst="rect">
            <a:avLst/>
          </a:prstGeom>
        </p:spPr>
      </p:pic>
    </p:spTree>
    <p:extLst>
      <p:ext uri="{BB962C8B-B14F-4D97-AF65-F5344CB8AC3E}">
        <p14:creationId xmlns:p14="http://schemas.microsoft.com/office/powerpoint/2010/main" val="189156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9B5FD1-5A94-5546-8BDB-E87F375D4E2A}" type="datetimeFigureOut">
              <a:rPr lang="en-US" smtClean="0"/>
              <a:t>10/29/16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F4CE5B-9AAE-3540-A4E1-F79228439341}" type="slidenum">
              <a:rPr lang="en-US" smtClean="0"/>
              <a:t>‹#›</a:t>
            </a:fld>
            <a:endParaRPr lang="en-US"/>
          </a:p>
        </p:txBody>
      </p:sp>
    </p:spTree>
    <p:extLst>
      <p:ext uri="{BB962C8B-B14F-4D97-AF65-F5344CB8AC3E}">
        <p14:creationId xmlns:p14="http://schemas.microsoft.com/office/powerpoint/2010/main" val="72082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9B5FD1-5A94-5546-8BDB-E87F375D4E2A}" type="datetimeFigureOut">
              <a:rPr lang="en-US" smtClean="0"/>
              <a:t>10/29/16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F4CE5B-9AAE-3540-A4E1-F79228439341}" type="slidenum">
              <a:rPr lang="en-US" smtClean="0"/>
              <a:t>‹#›</a:t>
            </a:fld>
            <a:endParaRPr lang="en-US"/>
          </a:p>
        </p:txBody>
      </p:sp>
    </p:spTree>
    <p:extLst>
      <p:ext uri="{BB962C8B-B14F-4D97-AF65-F5344CB8AC3E}">
        <p14:creationId xmlns:p14="http://schemas.microsoft.com/office/powerpoint/2010/main" val="310876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9400" y="631825"/>
            <a:ext cx="11391900" cy="574675"/>
          </a:xfrm>
        </p:spPr>
        <p:txBody>
          <a:bodyPr/>
          <a:lstStyle/>
          <a:p>
            <a:r>
              <a:rPr lang="en-US" smtClean="0"/>
              <a:t>Click to edit Master title style</a:t>
            </a:r>
            <a:endParaRPr lang="en-US"/>
          </a:p>
        </p:txBody>
      </p:sp>
      <p:sp>
        <p:nvSpPr>
          <p:cNvPr id="3" name="Content Placeholder 2"/>
          <p:cNvSpPr>
            <a:spLocks noGrp="1"/>
          </p:cNvSpPr>
          <p:nvPr>
            <p:ph idx="1"/>
          </p:nvPr>
        </p:nvSpPr>
        <p:spPr>
          <a:xfrm>
            <a:off x="279400" y="1568692"/>
            <a:ext cx="11391900" cy="47887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9B5FD1-5A94-5546-8BDB-E87F375D4E2A}" type="datetimeFigureOut">
              <a:rPr lang="en-US" smtClean="0"/>
              <a:t>10/29/16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F4CE5B-9AAE-3540-A4E1-F79228439341}" type="slidenum">
              <a:rPr lang="en-US" smtClean="0"/>
              <a:t>‹#›</a:t>
            </a:fld>
            <a:endParaRPr lang="en-US"/>
          </a:p>
        </p:txBody>
      </p:sp>
      <p:pic>
        <p:nvPicPr>
          <p:cNvPr id="7" name="Picture 3" descr="ITIbanner.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userDrawn="1"/>
        </p:nvSpPr>
        <p:spPr>
          <a:xfrm>
            <a:off x="6756401" y="0"/>
            <a:ext cx="5435600" cy="488950"/>
          </a:xfrm>
          <a:prstGeom prst="rect">
            <a:avLst/>
          </a:prstGeom>
          <a:solidFill>
            <a:srgbClr val="B5C23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userDrawn="1"/>
        </p:nvCxnSpPr>
        <p:spPr>
          <a:xfrm>
            <a:off x="0" y="23281"/>
            <a:ext cx="12192001" cy="0"/>
          </a:xfrm>
          <a:prstGeom prst="line">
            <a:avLst/>
          </a:prstGeom>
          <a:ln w="63500">
            <a:solidFill>
              <a:srgbClr val="345568"/>
            </a:solidFill>
          </a:ln>
        </p:spPr>
        <p:style>
          <a:lnRef idx="2">
            <a:schemeClr val="accent1"/>
          </a:lnRef>
          <a:fillRef idx="0">
            <a:schemeClr val="accent1"/>
          </a:fillRef>
          <a:effectRef idx="1">
            <a:schemeClr val="accent1"/>
          </a:effectRef>
          <a:fontRef idx="minor">
            <a:schemeClr val="tx1"/>
          </a:fontRef>
        </p:style>
      </p:cxnSp>
      <p:pic>
        <p:nvPicPr>
          <p:cNvPr id="13" name="Picture 12" descr="Screenshot 2016-10-16 15.18.16.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17100" y="0"/>
            <a:ext cx="2374900" cy="490193"/>
          </a:xfrm>
          <a:prstGeom prst="rect">
            <a:avLst/>
          </a:prstGeom>
        </p:spPr>
      </p:pic>
    </p:spTree>
    <p:extLst>
      <p:ext uri="{BB962C8B-B14F-4D97-AF65-F5344CB8AC3E}">
        <p14:creationId xmlns:p14="http://schemas.microsoft.com/office/powerpoint/2010/main" val="1737424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9B5FD1-5A94-5546-8BDB-E87F375D4E2A}" type="datetimeFigureOut">
              <a:rPr lang="en-US" smtClean="0"/>
              <a:t>10/29/16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F4CE5B-9AAE-3540-A4E1-F79228439341}" type="slidenum">
              <a:rPr lang="en-US" smtClean="0"/>
              <a:t>‹#›</a:t>
            </a:fld>
            <a:endParaRPr lang="en-US"/>
          </a:p>
        </p:txBody>
      </p:sp>
    </p:spTree>
    <p:extLst>
      <p:ext uri="{BB962C8B-B14F-4D97-AF65-F5344CB8AC3E}">
        <p14:creationId xmlns:p14="http://schemas.microsoft.com/office/powerpoint/2010/main" val="1563146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29B5FD1-5A94-5546-8BDB-E87F375D4E2A}" type="datetimeFigureOut">
              <a:rPr lang="en-US" smtClean="0"/>
              <a:t>10/29/16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F4CE5B-9AAE-3540-A4E1-F79228439341}" type="slidenum">
              <a:rPr lang="en-US" smtClean="0"/>
              <a:t>‹#›</a:t>
            </a:fld>
            <a:endParaRPr lang="en-US"/>
          </a:p>
        </p:txBody>
      </p:sp>
    </p:spTree>
    <p:extLst>
      <p:ext uri="{BB962C8B-B14F-4D97-AF65-F5344CB8AC3E}">
        <p14:creationId xmlns:p14="http://schemas.microsoft.com/office/powerpoint/2010/main" val="1627502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29B5FD1-5A94-5546-8BDB-E87F375D4E2A}" type="datetimeFigureOut">
              <a:rPr lang="en-US" smtClean="0"/>
              <a:t>10/29/16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F4CE5B-9AAE-3540-A4E1-F79228439341}" type="slidenum">
              <a:rPr lang="en-US" smtClean="0"/>
              <a:t>‹#›</a:t>
            </a:fld>
            <a:endParaRPr lang="en-US"/>
          </a:p>
        </p:txBody>
      </p:sp>
    </p:spTree>
    <p:extLst>
      <p:ext uri="{BB962C8B-B14F-4D97-AF65-F5344CB8AC3E}">
        <p14:creationId xmlns:p14="http://schemas.microsoft.com/office/powerpoint/2010/main" val="9387510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29B5FD1-5A94-5546-8BDB-E87F375D4E2A}" type="datetimeFigureOut">
              <a:rPr lang="en-US" smtClean="0"/>
              <a:t>10/29/16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F4CE5B-9AAE-3540-A4E1-F79228439341}" type="slidenum">
              <a:rPr lang="en-US" smtClean="0"/>
              <a:t>‹#›</a:t>
            </a:fld>
            <a:endParaRPr lang="en-US"/>
          </a:p>
        </p:txBody>
      </p:sp>
    </p:spTree>
    <p:extLst>
      <p:ext uri="{BB962C8B-B14F-4D97-AF65-F5344CB8AC3E}">
        <p14:creationId xmlns:p14="http://schemas.microsoft.com/office/powerpoint/2010/main" val="273159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9B5FD1-5A94-5546-8BDB-E87F375D4E2A}" type="datetimeFigureOut">
              <a:rPr lang="en-US" smtClean="0"/>
              <a:t>10/29/16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F4CE5B-9AAE-3540-A4E1-F79228439341}" type="slidenum">
              <a:rPr lang="en-US" smtClean="0"/>
              <a:t>‹#›</a:t>
            </a:fld>
            <a:endParaRPr lang="en-US"/>
          </a:p>
        </p:txBody>
      </p:sp>
    </p:spTree>
    <p:extLst>
      <p:ext uri="{BB962C8B-B14F-4D97-AF65-F5344CB8AC3E}">
        <p14:creationId xmlns:p14="http://schemas.microsoft.com/office/powerpoint/2010/main" val="1685373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9B5FD1-5A94-5546-8BDB-E87F375D4E2A}" type="datetimeFigureOut">
              <a:rPr lang="en-US" smtClean="0"/>
              <a:t>10/29/16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F4CE5B-9AAE-3540-A4E1-F79228439341}" type="slidenum">
              <a:rPr lang="en-US" smtClean="0"/>
              <a:t>‹#›</a:t>
            </a:fld>
            <a:endParaRPr lang="en-US"/>
          </a:p>
        </p:txBody>
      </p:sp>
    </p:spTree>
    <p:extLst>
      <p:ext uri="{BB962C8B-B14F-4D97-AF65-F5344CB8AC3E}">
        <p14:creationId xmlns:p14="http://schemas.microsoft.com/office/powerpoint/2010/main" val="760253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9B5FD1-5A94-5546-8BDB-E87F375D4E2A}" type="datetimeFigureOut">
              <a:rPr lang="en-US" smtClean="0"/>
              <a:t>10/29/16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F4CE5B-9AAE-3540-A4E1-F79228439341}" type="slidenum">
              <a:rPr lang="en-US" smtClean="0"/>
              <a:t>‹#›</a:t>
            </a:fld>
            <a:endParaRPr lang="en-US"/>
          </a:p>
        </p:txBody>
      </p:sp>
    </p:spTree>
    <p:extLst>
      <p:ext uri="{BB962C8B-B14F-4D97-AF65-F5344CB8AC3E}">
        <p14:creationId xmlns:p14="http://schemas.microsoft.com/office/powerpoint/2010/main" val="5085801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754035"/>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38200" y="1398080"/>
            <a:ext cx="10515600" cy="47887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9B5FD1-5A94-5546-8BDB-E87F375D4E2A}" type="datetimeFigureOut">
              <a:rPr lang="en-US" smtClean="0"/>
              <a:t>10/29/16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F4CE5B-9AAE-3540-A4E1-F79228439341}" type="slidenum">
              <a:rPr lang="en-US" smtClean="0"/>
              <a:t>‹#›</a:t>
            </a:fld>
            <a:endParaRPr lang="en-US"/>
          </a:p>
        </p:txBody>
      </p:sp>
    </p:spTree>
    <p:extLst>
      <p:ext uri="{BB962C8B-B14F-4D97-AF65-F5344CB8AC3E}">
        <p14:creationId xmlns:p14="http://schemas.microsoft.com/office/powerpoint/2010/main" val="7817275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365500" y="508000"/>
            <a:ext cx="8572500" cy="3213100"/>
          </a:xfrm>
          <a:prstGeom prst="rect">
            <a:avLst/>
          </a:prstGeom>
          <a:solidFill>
            <a:srgbClr val="B5C231">
              <a:alpha val="5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365500" y="1219200"/>
            <a:ext cx="9144000" cy="1853324"/>
          </a:xfrm>
        </p:spPr>
        <p:txBody>
          <a:bodyPr>
            <a:normAutofit/>
          </a:bodyPr>
          <a:lstStyle/>
          <a:p>
            <a:r>
              <a:rPr lang="en-US" dirty="0" smtClean="0"/>
              <a:t>UIUC Lablet Report</a:t>
            </a:r>
            <a:endParaRPr lang="en-US" dirty="0"/>
          </a:p>
        </p:txBody>
      </p:sp>
      <p:sp>
        <p:nvSpPr>
          <p:cNvPr id="4" name="Title 1"/>
          <p:cNvSpPr txBox="1">
            <a:spLocks/>
          </p:cNvSpPr>
          <p:nvPr/>
        </p:nvSpPr>
        <p:spPr>
          <a:xfrm>
            <a:off x="3175000" y="3721100"/>
            <a:ext cx="9144000" cy="1841500"/>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dirty="0" smtClean="0"/>
              <a:t>Geir Dullerud</a:t>
            </a:r>
          </a:p>
          <a:p>
            <a:r>
              <a:rPr lang="en-US" sz="3200" b="1"/>
              <a:t>W. Grafton and Lillian B. Wilkins Professor, Willett Faculty Scholar</a:t>
            </a:r>
          </a:p>
          <a:p>
            <a:r>
              <a:rPr lang="en-US" sz="3200" b="1" dirty="0"/>
              <a:t>Dept. of Mechanical Science and Engineering </a:t>
            </a:r>
            <a:endParaRPr lang="en-US" sz="3200" dirty="0" smtClean="0"/>
          </a:p>
          <a:p>
            <a:endParaRPr lang="en-US" sz="3200" dirty="0"/>
          </a:p>
        </p:txBody>
      </p:sp>
    </p:spTree>
    <p:extLst>
      <p:ext uri="{BB962C8B-B14F-4D97-AF65-F5344CB8AC3E}">
        <p14:creationId xmlns:p14="http://schemas.microsoft.com/office/powerpoint/2010/main" val="90307071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UIUC Projects</a:t>
            </a:r>
          </a:p>
        </p:txBody>
      </p:sp>
      <p:sp>
        <p:nvSpPr>
          <p:cNvPr id="3" name="Content Placeholder 2"/>
          <p:cNvSpPr>
            <a:spLocks noGrp="1"/>
          </p:cNvSpPr>
          <p:nvPr>
            <p:ph idx="1"/>
          </p:nvPr>
        </p:nvSpPr>
        <p:spPr>
          <a:xfrm>
            <a:off x="279400" y="1314692"/>
            <a:ext cx="11391900" cy="4788738"/>
          </a:xfrm>
        </p:spPr>
        <p:txBody>
          <a:bodyPr/>
          <a:lstStyle/>
          <a:p>
            <a:r>
              <a:rPr lang="en-US"/>
              <a:t>Hypothesis Testing Framework for Network Security</a:t>
            </a:r>
          </a:p>
          <a:p>
            <a:r>
              <a:rPr lang="en-US"/>
              <a:t>Data Driven Security Models and Analysis</a:t>
            </a:r>
          </a:p>
          <a:p>
            <a:r>
              <a:rPr lang="en-US"/>
              <a:t>Data Driven Model-Based Decision Making</a:t>
            </a:r>
          </a:p>
          <a:p>
            <a:r>
              <a:rPr lang="en-US"/>
              <a:t>Science of Human Circumvention of Security</a:t>
            </a:r>
          </a:p>
          <a:p>
            <a:r>
              <a:rPr lang="en-US"/>
              <a:t>Static-Dynamic Analysis of Security Metrics for Cyber-Physical Systems</a:t>
            </a:r>
          </a:p>
          <a:p>
            <a:r>
              <a:rPr lang="en-US"/>
              <a:t>Anonymous Messaging</a:t>
            </a:r>
          </a:p>
        </p:txBody>
      </p:sp>
    </p:spTree>
    <p:extLst>
      <p:ext uri="{BB962C8B-B14F-4D97-AF65-F5344CB8AC3E}">
        <p14:creationId xmlns:p14="http://schemas.microsoft.com/office/powerpoint/2010/main" val="20306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Fundamental Research (by Project)</a:t>
            </a:r>
          </a:p>
        </p:txBody>
      </p:sp>
      <p:sp>
        <p:nvSpPr>
          <p:cNvPr id="3" name="Content Placeholder 2"/>
          <p:cNvSpPr>
            <a:spLocks noGrp="1"/>
          </p:cNvSpPr>
          <p:nvPr>
            <p:ph idx="1"/>
          </p:nvPr>
        </p:nvSpPr>
        <p:spPr>
          <a:xfrm>
            <a:off x="279400" y="1225792"/>
            <a:ext cx="11391900" cy="4788738"/>
          </a:xfrm>
        </p:spPr>
        <p:txBody>
          <a:bodyPr/>
          <a:lstStyle/>
          <a:p>
            <a:pPr marL="0" indent="0">
              <a:buNone/>
            </a:pPr>
            <a:r>
              <a:rPr lang="en-US" b="1"/>
              <a:t>Hypothesis Testing Framework for Network Security</a:t>
            </a:r>
          </a:p>
          <a:p>
            <a:r>
              <a:rPr lang="en-US"/>
              <a:t>Develop effective simulation+emulation methodologies and tools</a:t>
            </a:r>
          </a:p>
          <a:p>
            <a:pPr lvl="1"/>
            <a:r>
              <a:rPr lang="en-US"/>
              <a:t>Improved temporal synchronization for higher fidelity </a:t>
            </a:r>
          </a:p>
          <a:p>
            <a:pPr lvl="1"/>
            <a:r>
              <a:rPr lang="en-US"/>
              <a:t>DSSNet being put in open source</a:t>
            </a:r>
          </a:p>
          <a:p>
            <a:r>
              <a:rPr lang="en-US"/>
              <a:t>Continue development of technology to verify network flow congestion (ConVenus), addressing timing uncertainty</a:t>
            </a:r>
          </a:p>
          <a:p>
            <a:r>
              <a:rPr lang="en-US"/>
              <a:t>New project on synthesizing network repair</a:t>
            </a:r>
          </a:p>
          <a:p>
            <a:pPr lvl="1"/>
            <a:r>
              <a:rPr lang="en-US"/>
              <a:t> “Wreckless” detects and repairs SDN update in violation of global policy</a:t>
            </a:r>
          </a:p>
          <a:p>
            <a:r>
              <a:rPr lang="en-US"/>
              <a:t>New project on transparent optimization</a:t>
            </a:r>
          </a:p>
          <a:p>
            <a:pPr lvl="1"/>
            <a:r>
              <a:rPr lang="en-US"/>
              <a:t>Optimize SDN performance while preserving security policies</a:t>
            </a:r>
          </a:p>
        </p:txBody>
      </p:sp>
    </p:spTree>
    <p:extLst>
      <p:ext uri="{BB962C8B-B14F-4D97-AF65-F5344CB8AC3E}">
        <p14:creationId xmlns:p14="http://schemas.microsoft.com/office/powerpoint/2010/main" val="7496821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Fundamental Research (by Project)</a:t>
            </a:r>
          </a:p>
        </p:txBody>
      </p:sp>
      <p:sp>
        <p:nvSpPr>
          <p:cNvPr id="3" name="Content Placeholder 2"/>
          <p:cNvSpPr>
            <a:spLocks noGrp="1"/>
          </p:cNvSpPr>
          <p:nvPr>
            <p:ph idx="1"/>
          </p:nvPr>
        </p:nvSpPr>
        <p:spPr>
          <a:xfrm>
            <a:off x="279400" y="1340092"/>
            <a:ext cx="11391900" cy="4788738"/>
          </a:xfrm>
        </p:spPr>
        <p:txBody>
          <a:bodyPr/>
          <a:lstStyle/>
          <a:p>
            <a:pPr marL="0" indent="0">
              <a:buNone/>
            </a:pPr>
            <a:r>
              <a:rPr lang="en-US" b="1"/>
              <a:t>Data Driven Security Models and Analysis</a:t>
            </a:r>
          </a:p>
          <a:p>
            <a:r>
              <a:rPr lang="en-US"/>
              <a:t>Used data from attacks on Blue Waters to refine factor graph model</a:t>
            </a:r>
          </a:p>
          <a:p>
            <a:pPr lvl="1"/>
            <a:r>
              <a:rPr lang="en-US"/>
              <a:t>Functions created to capture new relationships</a:t>
            </a:r>
          </a:p>
          <a:p>
            <a:r>
              <a:rPr lang="en-US"/>
              <a:t>Evaluate contribution of system and domain expertise in factor function predictions by comparison against random factor function returns</a:t>
            </a:r>
          </a:p>
          <a:p>
            <a:pPr lvl="1"/>
            <a:r>
              <a:rPr lang="en-US"/>
              <a:t>Highly significant contributions identified (whew!)</a:t>
            </a:r>
          </a:p>
          <a:p>
            <a:r>
              <a:rPr lang="en-US"/>
              <a:t>Developing techniques for automated learning of factor functions from past data</a:t>
            </a:r>
          </a:p>
          <a:p>
            <a:pPr marL="914400" lvl="2" indent="0">
              <a:buNone/>
            </a:pPr>
            <a:endParaRPr lang="en-US"/>
          </a:p>
          <a:p>
            <a:pPr marL="0" indent="0">
              <a:buNone/>
            </a:pPr>
            <a:endParaRPr lang="en-US" b="1"/>
          </a:p>
          <a:p>
            <a:pPr marL="457200" lvl="1" indent="0">
              <a:buNone/>
            </a:pPr>
            <a:endParaRPr lang="en-US"/>
          </a:p>
        </p:txBody>
      </p:sp>
    </p:spTree>
    <p:extLst>
      <p:ext uri="{BB962C8B-B14F-4D97-AF65-F5344CB8AC3E}">
        <p14:creationId xmlns:p14="http://schemas.microsoft.com/office/powerpoint/2010/main" val="11352594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Fundamental Research (by Project)</a:t>
            </a:r>
          </a:p>
        </p:txBody>
      </p:sp>
      <p:sp>
        <p:nvSpPr>
          <p:cNvPr id="3" name="Content Placeholder 2"/>
          <p:cNvSpPr>
            <a:spLocks noGrp="1"/>
          </p:cNvSpPr>
          <p:nvPr>
            <p:ph idx="1"/>
          </p:nvPr>
        </p:nvSpPr>
        <p:spPr>
          <a:xfrm>
            <a:off x="279400" y="1390892"/>
            <a:ext cx="11391900" cy="4788738"/>
          </a:xfrm>
        </p:spPr>
        <p:txBody>
          <a:bodyPr/>
          <a:lstStyle/>
          <a:p>
            <a:pPr marL="0" indent="0">
              <a:buNone/>
            </a:pPr>
            <a:r>
              <a:rPr lang="en-US" b="1"/>
              <a:t>Data Driven Model-Based Decision Making</a:t>
            </a:r>
          </a:p>
          <a:p>
            <a:pPr lvl="1"/>
            <a:r>
              <a:rPr lang="en-US"/>
              <a:t>Optimize techniques for collecting data used to parameterize probabilistic models</a:t>
            </a:r>
          </a:p>
          <a:p>
            <a:pPr lvl="2"/>
            <a:r>
              <a:rPr lang="en-US" sz="2400"/>
              <a:t>Find optimal strategies constrained by budget for given set of model input parameters</a:t>
            </a:r>
          </a:p>
          <a:p>
            <a:pPr lvl="2"/>
            <a:r>
              <a:rPr lang="en-US" sz="2400"/>
              <a:t>Parameters needed</a:t>
            </a:r>
          </a:p>
          <a:p>
            <a:pPr lvl="3"/>
            <a:r>
              <a:rPr lang="en-US" sz="2400"/>
              <a:t>Data Sources</a:t>
            </a:r>
          </a:p>
          <a:p>
            <a:pPr lvl="3"/>
            <a:r>
              <a:rPr lang="en-US" sz="2400"/>
              <a:t>Model input parameters</a:t>
            </a:r>
          </a:p>
          <a:p>
            <a:pPr lvl="3"/>
            <a:r>
              <a:rPr lang="en-US" sz="2400"/>
              <a:t>Mean and variance of each input parameter in each data source</a:t>
            </a:r>
          </a:p>
          <a:p>
            <a:pPr lvl="3"/>
            <a:r>
              <a:rPr lang="en-US" sz="2400"/>
              <a:t>Cost per sample for each data source</a:t>
            </a:r>
          </a:p>
          <a:p>
            <a:pPr lvl="3"/>
            <a:r>
              <a:rPr lang="en-US" sz="2400"/>
              <a:t>Budget</a:t>
            </a:r>
          </a:p>
          <a:p>
            <a:pPr lvl="2"/>
            <a:r>
              <a:rPr lang="en-US" sz="2400"/>
              <a:t>Provided as Extension to PRISM</a:t>
            </a:r>
          </a:p>
          <a:p>
            <a:pPr lvl="1"/>
            <a:r>
              <a:rPr lang="en-US"/>
              <a:t>Developed additional PRISM extension for sensitivity analysis of model’s parameters</a:t>
            </a:r>
          </a:p>
          <a:p>
            <a:pPr marL="457200" lvl="1" indent="0">
              <a:buNone/>
            </a:pPr>
            <a:endParaRPr lang="en-US"/>
          </a:p>
          <a:p>
            <a:pPr marL="0" indent="0">
              <a:buNone/>
            </a:pPr>
            <a:endParaRPr lang="en-US" b="1"/>
          </a:p>
          <a:p>
            <a:pPr marL="457200" lvl="1" indent="0">
              <a:buNone/>
            </a:pPr>
            <a:endParaRPr lang="en-US"/>
          </a:p>
        </p:txBody>
      </p:sp>
    </p:spTree>
    <p:extLst>
      <p:ext uri="{BB962C8B-B14F-4D97-AF65-F5344CB8AC3E}">
        <p14:creationId xmlns:p14="http://schemas.microsoft.com/office/powerpoint/2010/main" val="22894673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Fundamental Research (by Project)</a:t>
            </a:r>
          </a:p>
        </p:txBody>
      </p:sp>
      <p:sp>
        <p:nvSpPr>
          <p:cNvPr id="3" name="Content Placeholder 2"/>
          <p:cNvSpPr>
            <a:spLocks noGrp="1"/>
          </p:cNvSpPr>
          <p:nvPr>
            <p:ph idx="1"/>
          </p:nvPr>
        </p:nvSpPr>
        <p:spPr>
          <a:xfrm>
            <a:off x="279400" y="1390892"/>
            <a:ext cx="11391900" cy="4788738"/>
          </a:xfrm>
        </p:spPr>
        <p:txBody>
          <a:bodyPr/>
          <a:lstStyle/>
          <a:p>
            <a:pPr marL="0" indent="0">
              <a:buNone/>
            </a:pPr>
            <a:r>
              <a:rPr lang="en-US" b="1"/>
              <a:t>Science of Human Circumvention of Security</a:t>
            </a:r>
          </a:p>
          <a:p>
            <a:r>
              <a:rPr lang="en-US" sz="2400"/>
              <a:t>Fieldwork in real-world enterprises leading to categorizing types and causes of human circumvention</a:t>
            </a:r>
          </a:p>
          <a:p>
            <a:pPr lvl="1"/>
            <a:r>
              <a:rPr lang="en-US" sz="2000"/>
              <a:t>Help desk logs, records of computer changes, user behavior in situ</a:t>
            </a:r>
          </a:p>
          <a:p>
            <a:r>
              <a:rPr lang="en-US" sz="2400"/>
              <a:t>Mechanical Turk based approach for measuring security associated with password composition policy</a:t>
            </a:r>
          </a:p>
          <a:p>
            <a:r>
              <a:rPr lang="en-US" sz="2400"/>
              <a:t>Questionnaires for security professionals and general users designed to better understand human perception of security and behaviors, leading to better models</a:t>
            </a:r>
          </a:p>
          <a:p>
            <a:pPr marL="457200" lvl="1" indent="0">
              <a:buNone/>
            </a:pPr>
            <a:endParaRPr lang="en-US"/>
          </a:p>
          <a:p>
            <a:pPr marL="0" indent="0">
              <a:buNone/>
            </a:pPr>
            <a:endParaRPr lang="en-US" b="1"/>
          </a:p>
          <a:p>
            <a:pPr marL="457200" lvl="1" indent="0">
              <a:buNone/>
            </a:pPr>
            <a:endParaRPr lang="en-US"/>
          </a:p>
        </p:txBody>
      </p:sp>
    </p:spTree>
    <p:extLst>
      <p:ext uri="{BB962C8B-B14F-4D97-AF65-F5344CB8AC3E}">
        <p14:creationId xmlns:p14="http://schemas.microsoft.com/office/powerpoint/2010/main" val="736832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Fundamental Research (by Project)</a:t>
            </a:r>
          </a:p>
        </p:txBody>
      </p:sp>
      <p:sp>
        <p:nvSpPr>
          <p:cNvPr id="3" name="Content Placeholder 2"/>
          <p:cNvSpPr>
            <a:spLocks noGrp="1"/>
          </p:cNvSpPr>
          <p:nvPr>
            <p:ph idx="1"/>
          </p:nvPr>
        </p:nvSpPr>
        <p:spPr>
          <a:xfrm>
            <a:off x="279400" y="1390892"/>
            <a:ext cx="11391900" cy="4788738"/>
          </a:xfrm>
        </p:spPr>
        <p:txBody>
          <a:bodyPr/>
          <a:lstStyle/>
          <a:p>
            <a:pPr marL="0" indent="0">
              <a:buNone/>
            </a:pPr>
            <a:r>
              <a:rPr lang="en-US" b="1"/>
              <a:t>Static-Dynamic Analysis of Security Metrics for Cyber-Physical Systems</a:t>
            </a:r>
          </a:p>
          <a:p>
            <a:r>
              <a:rPr lang="en-US" sz="2400"/>
              <a:t>Completion of development of new algorithm for approximate partial order reduction</a:t>
            </a:r>
          </a:p>
          <a:p>
            <a:r>
              <a:rPr lang="en-US" sz="2400"/>
              <a:t>Ongoing work on “Differentially Private Distributed Learning” </a:t>
            </a:r>
          </a:p>
          <a:p>
            <a:r>
              <a:rPr lang="en-US" sz="2400"/>
              <a:t>Developed sound and complete algorithm for synthesizing controller and inductive proofs of those controllers</a:t>
            </a:r>
          </a:p>
          <a:p>
            <a:r>
              <a:rPr lang="en-US" sz="2400"/>
              <a:t>Formalized a problem in the study of privacy of iterative machine learning algorithms.</a:t>
            </a:r>
          </a:p>
          <a:p>
            <a:r>
              <a:rPr lang="en-US" sz="2400"/>
              <a:t>Implementing software tool. Developing quadcopter model and hardware platform for experimentation with synthesized controller.</a:t>
            </a:r>
          </a:p>
          <a:p>
            <a:r>
              <a:rPr lang="en-US" sz="2400"/>
              <a:t>New results on security verification of switched systems via automated algorithms.</a:t>
            </a:r>
          </a:p>
        </p:txBody>
      </p:sp>
    </p:spTree>
    <p:extLst>
      <p:ext uri="{BB962C8B-B14F-4D97-AF65-F5344CB8AC3E}">
        <p14:creationId xmlns:p14="http://schemas.microsoft.com/office/powerpoint/2010/main" val="15928620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Fundamental Research (by Project)</a:t>
            </a:r>
          </a:p>
        </p:txBody>
      </p:sp>
      <p:sp>
        <p:nvSpPr>
          <p:cNvPr id="3" name="Content Placeholder 2"/>
          <p:cNvSpPr>
            <a:spLocks noGrp="1"/>
          </p:cNvSpPr>
          <p:nvPr>
            <p:ph idx="1"/>
          </p:nvPr>
        </p:nvSpPr>
        <p:spPr>
          <a:xfrm>
            <a:off x="279400" y="1390892"/>
            <a:ext cx="11391900" cy="4788738"/>
          </a:xfrm>
        </p:spPr>
        <p:txBody>
          <a:bodyPr/>
          <a:lstStyle/>
          <a:p>
            <a:pPr marL="0" indent="0">
              <a:buNone/>
            </a:pPr>
            <a:r>
              <a:rPr lang="en-US" b="1"/>
              <a:t>Anonymous Messaging</a:t>
            </a:r>
          </a:p>
          <a:p>
            <a:r>
              <a:rPr lang="en-US"/>
              <a:t>Established fundamental limits to spreading and hiding of messages with and without time-stamp meta-data</a:t>
            </a:r>
          </a:p>
          <a:p>
            <a:r>
              <a:rPr lang="en-US"/>
              <a:t>Anonymous messaging is a peer-to-peer computation</a:t>
            </a:r>
          </a:p>
          <a:p>
            <a:pPr lvl="1"/>
            <a:r>
              <a:rPr lang="en-US"/>
              <a:t>Began study of application to bitcoin networking stack (a P2P application)</a:t>
            </a:r>
          </a:p>
          <a:p>
            <a:pPr lvl="1"/>
            <a:r>
              <a:rPr lang="en-US"/>
              <a:t>Focusing on systematic exploration of loopholes in network protocols</a:t>
            </a:r>
          </a:p>
          <a:p>
            <a:pPr lvl="2"/>
            <a:r>
              <a:rPr lang="en-US"/>
              <a:t>Eavesdropper adversary studies time-stamps</a:t>
            </a:r>
          </a:p>
          <a:p>
            <a:pPr lvl="2"/>
            <a:r>
              <a:rPr lang="en-US"/>
              <a:t>Spy adversary involves collusion</a:t>
            </a:r>
          </a:p>
          <a:p>
            <a:pPr marL="0" indent="0">
              <a:buNone/>
            </a:pPr>
            <a:endParaRPr lang="en-US" b="1"/>
          </a:p>
        </p:txBody>
      </p:sp>
    </p:spTree>
    <p:extLst>
      <p:ext uri="{BB962C8B-B14F-4D97-AF65-F5344CB8AC3E}">
        <p14:creationId xmlns:p14="http://schemas.microsoft.com/office/powerpoint/2010/main" val="11999883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Other</a:t>
            </a:r>
          </a:p>
        </p:txBody>
      </p:sp>
      <p:sp>
        <p:nvSpPr>
          <p:cNvPr id="3" name="Content Placeholder 2"/>
          <p:cNvSpPr>
            <a:spLocks noGrp="1"/>
          </p:cNvSpPr>
          <p:nvPr>
            <p:ph idx="1"/>
          </p:nvPr>
        </p:nvSpPr>
        <p:spPr/>
        <p:txBody>
          <a:bodyPr/>
          <a:lstStyle/>
          <a:p>
            <a:pPr marL="0" indent="0">
              <a:buNone/>
            </a:pPr>
            <a:r>
              <a:rPr lang="en-US"/>
              <a:t>Publication</a:t>
            </a:r>
          </a:p>
          <a:p>
            <a:r>
              <a:rPr lang="en-US"/>
              <a:t>21 Papers published</a:t>
            </a:r>
          </a:p>
          <a:p>
            <a:pPr marL="0" indent="0">
              <a:buNone/>
            </a:pPr>
            <a:endParaRPr lang="en-US"/>
          </a:p>
          <a:p>
            <a:pPr marL="0" indent="0">
              <a:buNone/>
            </a:pPr>
            <a:r>
              <a:rPr lang="en-US"/>
              <a:t>Education</a:t>
            </a:r>
          </a:p>
          <a:p>
            <a:r>
              <a:rPr lang="en-US"/>
              <a:t>Coursea online course on Cloud Computing, with segment on security and network virtualization</a:t>
            </a:r>
          </a:p>
          <a:p>
            <a:r>
              <a:rPr lang="en-US"/>
              <a:t>Five students in SoS summer internship</a:t>
            </a:r>
          </a:p>
          <a:p>
            <a:pPr lvl="1"/>
            <a:r>
              <a:rPr lang="en-US"/>
              <a:t>From Tennessee State, North Texas University, and UIUC</a:t>
            </a:r>
          </a:p>
          <a:p>
            <a:pPr lvl="1"/>
            <a:r>
              <a:rPr lang="en-US"/>
              <a:t>8 weeks of research, posters developed</a:t>
            </a:r>
          </a:p>
        </p:txBody>
      </p:sp>
    </p:spTree>
    <p:extLst>
      <p:ext uri="{BB962C8B-B14F-4D97-AF65-F5344CB8AC3E}">
        <p14:creationId xmlns:p14="http://schemas.microsoft.com/office/powerpoint/2010/main" val="34564881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34317</TotalTime>
  <Words>1416</Words>
  <Application>Microsoft Macintosh PowerPoint</Application>
  <PresentationFormat>Custom</PresentationFormat>
  <Paragraphs>96</Paragraphs>
  <Slides>9</Slides>
  <Notes>6</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UIUC Lablet Report</vt:lpstr>
      <vt:lpstr>UIUC Projects</vt:lpstr>
      <vt:lpstr>Fundamental Research (by Project)</vt:lpstr>
      <vt:lpstr>Fundamental Research (by Project)</vt:lpstr>
      <vt:lpstr>Fundamental Research (by Project)</vt:lpstr>
      <vt:lpstr>Fundamental Research (by Project)</vt:lpstr>
      <vt:lpstr>Fundamental Research (by Project)</vt:lpstr>
      <vt:lpstr>Fundamental Research (by Project)</vt:lpstr>
      <vt:lpstr>Other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CREDC Activity Timeline (2015)</dc:title>
  <dc:creator>Yardley, Tim</dc:creator>
  <cp:lastModifiedBy>David Nicol</cp:lastModifiedBy>
  <cp:revision>432</cp:revision>
  <cp:lastPrinted>2016-07-28T05:44:07Z</cp:lastPrinted>
  <dcterms:created xsi:type="dcterms:W3CDTF">2015-12-11T18:00:57Z</dcterms:created>
  <dcterms:modified xsi:type="dcterms:W3CDTF">2016-10-31T14:51:37Z</dcterms:modified>
</cp:coreProperties>
</file>