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8"/>
  </p:notesMasterIdLst>
  <p:sldIdLst>
    <p:sldId id="261" r:id="rId2"/>
    <p:sldId id="285" r:id="rId3"/>
    <p:sldId id="309" r:id="rId4"/>
    <p:sldId id="320" r:id="rId5"/>
    <p:sldId id="321" r:id="rId6"/>
    <p:sldId id="294" r:id="rId7"/>
    <p:sldId id="299" r:id="rId8"/>
    <p:sldId id="300" r:id="rId9"/>
    <p:sldId id="296" r:id="rId10"/>
    <p:sldId id="297" r:id="rId11"/>
    <p:sldId id="312" r:id="rId12"/>
    <p:sldId id="287" r:id="rId13"/>
    <p:sldId id="314" r:id="rId14"/>
    <p:sldId id="316" r:id="rId15"/>
    <p:sldId id="319" r:id="rId16"/>
    <p:sldId id="284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4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784"/>
    <p:restoredTop sz="90783"/>
  </p:normalViewPr>
  <p:slideViewPr>
    <p:cSldViewPr>
      <p:cViewPr>
        <p:scale>
          <a:sx n="150" d="100"/>
          <a:sy n="150" d="100"/>
        </p:scale>
        <p:origin x="-13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F8EA3-85BB-44F7-B0D0-C50BD1AE072C}" type="datetimeFigureOut">
              <a:rPr lang="en-US" smtClean="0"/>
              <a:pPr/>
              <a:t>10/31/16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8DEBE-5575-457A-B971-8F419BC8BF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3847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0191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major concern is</a:t>
            </a:r>
            <a:r>
              <a:rPr lang="en-US" baseline="0" dirty="0" smtClean="0"/>
              <a:t> how vulnerabilities propagate from parent images to base images, and also the extent. We find that children images inherit on average 80 vulnerabilities.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4333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findings</a:t>
            </a:r>
            <a:r>
              <a:rPr lang="en-US" baseline="0" dirty="0" smtClean="0"/>
              <a:t> become the basis of our future work.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0589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our previous work,</a:t>
            </a:r>
            <a:r>
              <a:rPr lang="en-US" baseline="0" dirty="0" smtClean="0"/>
              <a:t> we developed PREC</a:t>
            </a:r>
            <a:r>
              <a:rPr lang="mr-IN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4404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F6F6B-3F47-9A4D-8EE6-5853079C291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6179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F6F6B-3F47-9A4D-8EE6-5853079C291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6179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baseline="0" dirty="0" smtClean="0"/>
              <a:t> current work is focused on Docker.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8001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baseline="0" dirty="0" smtClean="0"/>
              <a:t> work is answering the question.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73044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major component is image dependency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9108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finds have shown that </a:t>
            </a:r>
          </a:p>
          <a:p>
            <a:endParaRPr lang="en-US" dirty="0" smtClean="0"/>
          </a:p>
          <a:p>
            <a:r>
              <a:rPr lang="en-US" dirty="0" smtClean="0"/>
              <a:t>We</a:t>
            </a:r>
            <a:r>
              <a:rPr lang="en-US" baseline="0" dirty="0" smtClean="0"/>
              <a:t> also observe that, this may because that they are well-maintained by vendors.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844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DEBE-5575-457A-B971-8F419BC8BFC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605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1"/>
            <a:ext cx="8229600" cy="1543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580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2692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82692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962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6868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191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201"/>
            <a:ext cx="4191000" cy="3763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3001" y="1600200"/>
            <a:ext cx="4191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1" y="2362200"/>
            <a:ext cx="419100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85800"/>
            <a:ext cx="8686800" cy="52578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0" Type="http://schemas.openxmlformats.org/officeDocument/2006/relationships/image" Target="../media/image3.jpeg"/><Relationship Id="rId11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68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68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533400" y="0"/>
            <a:ext cx="2220310" cy="614680"/>
            <a:chOff x="609600" y="0"/>
            <a:chExt cx="2220310" cy="614680"/>
          </a:xfrm>
        </p:grpSpPr>
        <p:pic>
          <p:nvPicPr>
            <p:cNvPr id="12" name="Picture 11" descr="RA.jpg"/>
            <p:cNvPicPr>
              <a:picLocks noChangeAspect="1"/>
            </p:cNvPicPr>
            <p:nvPr userDrawn="1"/>
          </p:nvPicPr>
          <p:blipFill>
            <a:blip r:embed="rId8" cstate="print"/>
            <a:stretch>
              <a:fillRect/>
            </a:stretch>
          </p:blipFill>
          <p:spPr>
            <a:xfrm>
              <a:off x="609600" y="0"/>
              <a:ext cx="838200" cy="61468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 userDrawn="1"/>
          </p:nvSpPr>
          <p:spPr>
            <a:xfrm>
              <a:off x="1447800" y="0"/>
              <a:ext cx="13821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Resilient</a:t>
              </a:r>
            </a:p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Architectures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533400" y="6146984"/>
            <a:ext cx="4038600" cy="711016"/>
            <a:chOff x="533400" y="5943600"/>
            <a:chExt cx="4038600" cy="711016"/>
          </a:xfrm>
        </p:grpSpPr>
        <p:pic>
          <p:nvPicPr>
            <p:cNvPr id="17" name="Picture 16" descr="nsa_logo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86200" y="5943600"/>
              <a:ext cx="685800" cy="6858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 userDrawn="1"/>
          </p:nvSpPr>
          <p:spPr>
            <a:xfrm>
              <a:off x="1600200" y="5943600"/>
              <a:ext cx="23775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Science of Security </a:t>
              </a:r>
            </a:p>
            <a:p>
              <a:pPr algn="ctr"/>
              <a:r>
                <a:rPr lang="en-US" sz="1800" b="1" dirty="0" smtClean="0">
                  <a:latin typeface="Arial" pitchFamily="34" charset="0"/>
                  <a:cs typeface="Arial" pitchFamily="34" charset="0"/>
                </a:rPr>
                <a:t>Lablet</a:t>
              </a:r>
              <a:endParaRPr lang="en-US" sz="18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18" descr="SoS_logo2.png"/>
            <p:cNvPicPr>
              <a:picLocks noChangeAspect="1"/>
            </p:cNvPicPr>
            <p:nvPr userDrawn="1"/>
          </p:nvPicPr>
          <p:blipFill>
            <a:blip r:embed="rId10" cstate="print"/>
            <a:stretch>
              <a:fillRect/>
            </a:stretch>
          </p:blipFill>
          <p:spPr>
            <a:xfrm>
              <a:off x="533400" y="5943600"/>
              <a:ext cx="1066524" cy="711016"/>
            </a:xfrm>
            <a:prstGeom prst="rect">
              <a:avLst/>
            </a:prstGeom>
          </p:spPr>
        </p:pic>
      </p:grpSp>
      <p:pic>
        <p:nvPicPr>
          <p:cNvPr id="13" name="Picture 12" descr="NCSUbrick_CSC.jpg"/>
          <p:cNvPicPr preferRelativeResize="0"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6934200" y="6195060"/>
            <a:ext cx="2209800" cy="6629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</p:sldLayoutIdLst>
  <p:transition advClick="0" advTm="20000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rtistFeatheredViewBWlite2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tretch>
            <a:fillRect/>
          </a:stretch>
        </p:blipFill>
        <p:spPr>
          <a:xfrm>
            <a:off x="1197292" y="1390650"/>
            <a:ext cx="7206615" cy="3771900"/>
          </a:xfrm>
          <a:noFill/>
          <a:ln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219200" y="990600"/>
            <a:ext cx="6934200" cy="513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Smart Security Isolation for Resilient Computing Infrastructures</a:t>
            </a:r>
          </a:p>
          <a:p>
            <a:pPr algn="ctr"/>
            <a:r>
              <a:rPr lang="en-US" dirty="0" smtClean="0">
                <a:solidFill>
                  <a:srgbClr val="3366FF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rgbClr val="3366FF"/>
                </a:solidFill>
                <a:latin typeface="Arial" charset="0"/>
              </a:rPr>
            </a:br>
            <a:r>
              <a:rPr lang="en-US" dirty="0" smtClean="0">
                <a:solidFill>
                  <a:srgbClr val="3366FF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rgbClr val="3366FF"/>
                </a:solidFill>
                <a:latin typeface="Arial" charset="0"/>
              </a:rPr>
            </a:br>
            <a:r>
              <a:rPr lang="en-US" dirty="0" smtClean="0">
                <a:solidFill>
                  <a:srgbClr val="3366FF"/>
                </a:solidFill>
                <a:latin typeface="Arial" charset="0"/>
              </a:rPr>
              <a:t>Xiaohui </a:t>
            </a:r>
            <a:r>
              <a:rPr lang="en-US" dirty="0" smtClean="0">
                <a:solidFill>
                  <a:srgbClr val="3366FF"/>
                </a:solidFill>
                <a:latin typeface="Arial" charset="0"/>
              </a:rPr>
              <a:t>(Helen) Gu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Associate Professor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Department of Computer Science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North Carolina State University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[Co-PI: </a:t>
            </a:r>
            <a:r>
              <a:rPr lang="en-US" dirty="0" smtClean="0">
                <a:solidFill>
                  <a:srgbClr val="3366FF"/>
                </a:solidFill>
                <a:latin typeface="Arial" charset="0"/>
              </a:rPr>
              <a:t>William </a:t>
            </a:r>
            <a:r>
              <a:rPr lang="en-US" dirty="0" err="1" smtClean="0">
                <a:solidFill>
                  <a:srgbClr val="3366FF"/>
                </a:solidFill>
                <a:latin typeface="Arial" charset="0"/>
              </a:rPr>
              <a:t>Enck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]</a:t>
            </a:r>
            <a:endParaRPr lang="en-US" sz="5400" b="1" dirty="0" smtClean="0">
              <a:solidFill>
                <a:srgbClr val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en-US" dirty="0" smtClean="0">
              <a:solidFill>
                <a:srgbClr val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endParaRPr lang="en-US" sz="2800" dirty="0" smtClean="0">
              <a:solidFill>
                <a:srgbClr val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Experiment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86,066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repositories </a:t>
            </a:r>
          </a:p>
          <a:p>
            <a:r>
              <a:rPr lang="en-US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356,218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images</a:t>
            </a:r>
          </a:p>
          <a:p>
            <a:r>
              <a:rPr lang="en-US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100</a:t>
            </a:r>
            <a:r>
              <a:rPr lang="en-US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VMs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on Virtual Computing Lab (VCL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month processing in total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Done in May,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2016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8218990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7620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Key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indings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9900" y="1600200"/>
            <a:ext cx="8686800" cy="4419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Vulnerability per image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Both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official and community images contain more than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100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 vulnerabilities on average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Official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images of the latest version have less vulnerabilities on average</a:t>
            </a:r>
          </a:p>
          <a:p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Vulnerability Severity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Nearly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90%</a:t>
            </a:r>
            <a:r>
              <a:rPr lang="en-US" sz="2400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of images have at least one high severity level vulnerability</a:t>
            </a:r>
          </a:p>
          <a:p>
            <a:endParaRPr lang="en-US" sz="28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2376117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Key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indings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3370614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Image Update Lag</a:t>
            </a:r>
            <a:endParaRPr lang="en-US" sz="2800" dirty="0" smtClean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About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50%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of images have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not been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updated in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200</a:t>
            </a:r>
            <a:r>
              <a:rPr lang="en-US" sz="2400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days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About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20%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 of images have not been updated more than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500</a:t>
            </a:r>
            <a:r>
              <a:rPr lang="en-US" sz="2400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days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About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88%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of Official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images of the latest version have been well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maintained in less than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a few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days</a:t>
            </a:r>
            <a:endParaRPr lang="en-US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214188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Key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indings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343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Type of Vulnerabilities</a:t>
            </a:r>
            <a:endParaRPr lang="en-US" sz="2800" dirty="0" smtClean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V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ulnerabilities such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as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enial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of service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overflow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i="1" dirty="0">
                <a:latin typeface="Times New Roman" charset="0"/>
                <a:ea typeface="Times New Roman" charset="0"/>
                <a:cs typeface="Times New Roman" charset="0"/>
              </a:rPr>
              <a:t>obtain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information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are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influencing about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70%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of community and official images</a:t>
            </a:r>
          </a:p>
          <a:p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Most Vulnerable Packages</a:t>
            </a:r>
            <a:endParaRPr lang="en-US" sz="2800" dirty="0" smtClean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lvl="1">
              <a:buFontTx/>
              <a:buChar char="-"/>
            </a:pPr>
            <a:r>
              <a:rPr lang="en-US" sz="2400" i="1" dirty="0" err="1" smtClean="0">
                <a:latin typeface="Times New Roman" charset="0"/>
                <a:ea typeface="Times New Roman" charset="0"/>
                <a:cs typeface="Times New Roman" charset="0"/>
              </a:rPr>
              <a:t>G</a:t>
            </a:r>
            <a:r>
              <a:rPr lang="en-US" sz="2400" i="1" dirty="0" err="1" smtClean="0">
                <a:latin typeface="Times New Roman" charset="0"/>
                <a:ea typeface="Times New Roman" charset="0"/>
                <a:cs typeface="Times New Roman" charset="0"/>
              </a:rPr>
              <a:t>libc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i="1" dirty="0" err="1" smtClean="0">
                <a:latin typeface="Times New Roman" charset="0"/>
                <a:ea typeface="Times New Roman" charset="0"/>
                <a:cs typeface="Times New Roman" charset="0"/>
              </a:rPr>
              <a:t>linux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shadow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are the most vulnerable packages that impact more than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80%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of images on Docker Hub</a:t>
            </a:r>
          </a:p>
          <a:p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6249181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915400" cy="7620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Key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indings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Vulnerability Propagation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Children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images bring in about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20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more new vulnerabilities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on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average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Children 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images inherit </a:t>
            </a:r>
            <a:r>
              <a:rPr lang="en-US" sz="2400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80</a:t>
            </a:r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 vulnerabilities on average from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their parent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images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There are a relatively small number of very influential base images.</a:t>
            </a: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Top vulnerable packages also appear in all top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 base </a:t>
            </a:r>
            <a:r>
              <a:rPr lang="en-US" sz="2400" dirty="0" smtClean="0">
                <a:latin typeface="Times New Roman" charset="0"/>
                <a:ea typeface="Times New Roman" charset="0"/>
                <a:cs typeface="Times New Roman" charset="0"/>
              </a:rPr>
              <a:t>images.</a:t>
            </a:r>
          </a:p>
          <a:p>
            <a:pPr lvl="1">
              <a:buFontTx/>
              <a:buChar char="-"/>
            </a:pPr>
            <a:endParaRPr lang="en-US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Tx/>
              <a:buChar char="-"/>
            </a:pPr>
            <a:endParaRPr lang="en-US" sz="28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6150293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Ongoing Work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35814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Build an automatic security patching framework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Integrate current security patching tools into container environment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Develop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flexible patching strategies for users</a:t>
            </a:r>
          </a:p>
          <a:p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1562195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686800" cy="7620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Thanks!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9693782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Security Isolation Taxonomy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0" y="1524000"/>
            <a:ext cx="6324599" cy="41910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590725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charset="0"/>
                <a:ea typeface="Times New Roman" charset="0"/>
                <a:cs typeface="Times New Roman" charset="0"/>
              </a:rPr>
              <a:t>Real-World Malware Monitoring</a:t>
            </a:r>
            <a:endParaRPr lang="en-US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Content Placeholder 5" descr="Screen Shot 2013-09-24 at 10.25.29 P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20221" r="-20221"/>
          <a:stretch>
            <a:fillRect/>
          </a:stretch>
        </p:blipFill>
        <p:spPr>
          <a:xfrm>
            <a:off x="457200" y="1752600"/>
            <a:ext cx="8458200" cy="38862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6093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458200" cy="1066800"/>
          </a:xfrm>
        </p:spPr>
        <p:txBody>
          <a:bodyPr/>
          <a:lstStyle/>
          <a:p>
            <a:r>
              <a:rPr lang="en-US" sz="4000" dirty="0" smtClean="0"/>
              <a:t>On-Device Root Exploit Detection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38862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Practicality and Efficiency</a:t>
            </a:r>
          </a:p>
          <a:p>
            <a:pPr lvl="1"/>
            <a:r>
              <a:rPr lang="en-US" sz="2400" dirty="0" smtClean="0"/>
              <a:t>Apps without native code: </a:t>
            </a:r>
            <a:r>
              <a:rPr lang="en-US" sz="2400" i="1" dirty="0" smtClean="0">
                <a:solidFill>
                  <a:srgbClr val="800000"/>
                </a:solidFill>
              </a:rPr>
              <a:t>zero</a:t>
            </a:r>
            <a:r>
              <a:rPr lang="en-US" sz="2400" dirty="0" smtClean="0"/>
              <a:t> false alarm</a:t>
            </a:r>
          </a:p>
          <a:p>
            <a:pPr lvl="1"/>
            <a:r>
              <a:rPr lang="en-US" sz="2400" dirty="0" smtClean="0"/>
              <a:t>Apps with native code: more than one order of magnitude less false alarms</a:t>
            </a:r>
          </a:p>
          <a:p>
            <a:pPr lvl="1"/>
            <a:r>
              <a:rPr lang="en-US" sz="2400" dirty="0" smtClean="0"/>
              <a:t>Achieve </a:t>
            </a:r>
            <a:r>
              <a:rPr lang="en-US" sz="2400" i="1" dirty="0" smtClean="0">
                <a:solidFill>
                  <a:srgbClr val="800000"/>
                </a:solidFill>
              </a:rPr>
              <a:t>early </a:t>
            </a:r>
            <a:r>
              <a:rPr lang="en-US" sz="2400" dirty="0" smtClean="0"/>
              <a:t>attack detection to enable malware containment</a:t>
            </a:r>
          </a:p>
          <a:p>
            <a:pPr lvl="1"/>
            <a:r>
              <a:rPr lang="en-US" sz="2400" dirty="0" smtClean="0"/>
              <a:t>Real time learning and prediction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73950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458200" cy="1066800"/>
          </a:xfrm>
        </p:spPr>
        <p:txBody>
          <a:bodyPr/>
          <a:lstStyle/>
          <a:p>
            <a:r>
              <a:rPr lang="en-US" sz="4000" dirty="0" smtClean="0"/>
              <a:t>Root Exploit Containment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38862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Fine-grained, delay-based malware containment</a:t>
            </a:r>
          </a:p>
          <a:p>
            <a:pPr lvl="1"/>
            <a:r>
              <a:rPr lang="en-US" sz="2400" dirty="0" smtClean="0"/>
              <a:t>Insert exponentially increasing delays to anomalous system calls </a:t>
            </a:r>
          </a:p>
          <a:p>
            <a:pPr lvl="1"/>
            <a:r>
              <a:rPr lang="en-US" sz="2400" dirty="0" smtClean="0"/>
              <a:t>Only delays malicious native threads</a:t>
            </a:r>
          </a:p>
          <a:p>
            <a:pPr lvl="1"/>
            <a:r>
              <a:rPr lang="en-US" sz="2400" dirty="0" smtClean="0"/>
              <a:t>Can defeat </a:t>
            </a:r>
            <a:r>
              <a:rPr lang="en-US" sz="2400" i="1" dirty="0" smtClean="0">
                <a:solidFill>
                  <a:srgbClr val="800000"/>
                </a:solidFill>
              </a:rPr>
              <a:t>all</a:t>
            </a:r>
            <a:r>
              <a:rPr lang="en-US" sz="2400" dirty="0" smtClean="0">
                <a:solidFill>
                  <a:srgbClr val="800000"/>
                </a:solidFill>
              </a:rPr>
              <a:t> </a:t>
            </a:r>
            <a:r>
              <a:rPr lang="en-US" sz="2400" dirty="0" smtClean="0"/>
              <a:t>existing root exploit attacks</a:t>
            </a:r>
          </a:p>
          <a:p>
            <a:pPr lvl="1"/>
            <a:r>
              <a:rPr lang="en-US" sz="2400" dirty="0" smtClean="0"/>
              <a:t>Low false alarm impact to benign applications</a:t>
            </a:r>
          </a:p>
          <a:p>
            <a:pPr lvl="2"/>
            <a:r>
              <a:rPr lang="en-US" sz="2000" dirty="0" smtClean="0"/>
              <a:t>Only </a:t>
            </a:r>
            <a:r>
              <a:rPr lang="en-US" sz="2000" i="1" dirty="0" smtClean="0">
                <a:solidFill>
                  <a:srgbClr val="800000"/>
                </a:solidFill>
              </a:rPr>
              <a:t>1</a:t>
            </a:r>
            <a:r>
              <a:rPr lang="en-US" sz="2000" i="1" dirty="0" smtClean="0"/>
              <a:t> </a:t>
            </a:r>
            <a:r>
              <a:rPr lang="en-US" sz="2000" dirty="0" smtClean="0"/>
              <a:t>out of </a:t>
            </a:r>
            <a:r>
              <a:rPr lang="en-US" sz="2000" i="1" dirty="0" smtClean="0">
                <a:solidFill>
                  <a:srgbClr val="800000"/>
                </a:solidFill>
              </a:rPr>
              <a:t>140</a:t>
            </a:r>
            <a:r>
              <a:rPr lang="en-US" sz="2000" i="1" dirty="0" smtClean="0"/>
              <a:t> </a:t>
            </a:r>
            <a:r>
              <a:rPr lang="en-US" sz="2000" dirty="0" smtClean="0"/>
              <a:t>most popular apps is affected by false alarms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73950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Docker Container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763000" cy="42672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Next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evolution of a Linux packaging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system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Lightweight isolation technique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Applications are distributed in the form of images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Docker Hub is a cloud registry for sharing application images</a:t>
            </a:r>
          </a:p>
          <a:p>
            <a:pPr marL="0" indent="0">
              <a:buNone/>
            </a:pPr>
            <a:r>
              <a:rPr lang="en-US" sz="2400" kern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kern="1200" dirty="0" smtClean="0">
                <a:latin typeface="Times New Roman" charset="0"/>
                <a:ea typeface="Times New Roman" charset="0"/>
                <a:cs typeface="Times New Roman" charset="0"/>
              </a:rPr>
              <a:t>    - Official images</a:t>
            </a:r>
          </a:p>
          <a:p>
            <a:pPr marL="0" indent="0">
              <a:buNone/>
            </a:pPr>
            <a:r>
              <a:rPr lang="en-US" sz="2400" kern="1200" dirty="0" smtClean="0">
                <a:latin typeface="Times New Roman" charset="0"/>
                <a:ea typeface="Times New Roman" charset="0"/>
                <a:cs typeface="Times New Roman" charset="0"/>
              </a:rPr>
              <a:t>     - Community images</a:t>
            </a: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495800" y="3962400"/>
            <a:ext cx="4282695" cy="186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3989502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Security Concern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January 2015, a Forrester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survey of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enterprises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indicated that </a:t>
            </a:r>
            <a:r>
              <a:rPr lang="en-US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security</a:t>
            </a:r>
            <a:r>
              <a:rPr lang="en-US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was a top concern when deciding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whether to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deploy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containers</a:t>
            </a:r>
          </a:p>
          <a:p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“What is the state of security vulnerabilities in Docker Hub image?”</a:t>
            </a:r>
            <a:endParaRPr lang="en-US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1755876"/>
      </p:ext>
    </p:extLst>
  </p:cSld>
  <p:clrMapOvr>
    <a:masterClrMapping/>
  </p:clrMapOvr>
  <p:transition advClick="0" advTm="20000"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924800" cy="762000"/>
          </a:xfrm>
        </p:spPr>
        <p:txBody>
          <a:bodyPr/>
          <a:lstStyle/>
          <a:p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Docker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Image Vulnerability Analysis (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DIVA)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Framework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0" y="2057400"/>
            <a:ext cx="6172200" cy="3955823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7099921"/>
      </p:ext>
    </p:extLst>
  </p:cSld>
  <p:clrMapOvr>
    <a:masterClrMapping/>
  </p:clrMapOvr>
  <p:transition advClick="0" advTm="20000"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Image Dependency Analysis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819400" y="1447800"/>
            <a:ext cx="4108048" cy="4617379"/>
          </a:xfrm>
        </p:spPr>
      </p:pic>
      <p:sp>
        <p:nvSpPr>
          <p:cNvPr id="5" name="Rectangle 4"/>
          <p:cNvSpPr/>
          <p:nvPr/>
        </p:nvSpPr>
        <p:spPr>
          <a:xfrm>
            <a:off x="5410200" y="5357293"/>
            <a:ext cx="342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Inter-image dependency analysis example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9909432"/>
      </p:ext>
    </p:extLst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L-template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</TotalTime>
  <Words>576</Words>
  <Application>Microsoft Macintosh PowerPoint</Application>
  <PresentationFormat>On-screen Show (4:3)</PresentationFormat>
  <Paragraphs>94</Paragraphs>
  <Slides>16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SOSL-template</vt:lpstr>
      <vt:lpstr>Slide 1</vt:lpstr>
      <vt:lpstr>Security Isolation Taxonomy</vt:lpstr>
      <vt:lpstr>Real-World Malware Monitoring</vt:lpstr>
      <vt:lpstr>On-Device Root Exploit Detection</vt:lpstr>
      <vt:lpstr>Root Exploit Containment</vt:lpstr>
      <vt:lpstr>Docker Container</vt:lpstr>
      <vt:lpstr>Security Concern</vt:lpstr>
      <vt:lpstr>Docker Image Vulnerability Analysis (DIVA) Framework</vt:lpstr>
      <vt:lpstr>Image Dependency Analysis</vt:lpstr>
      <vt:lpstr>Experiment</vt:lpstr>
      <vt:lpstr>Key Findings</vt:lpstr>
      <vt:lpstr>Key Findings</vt:lpstr>
      <vt:lpstr>Key Findings</vt:lpstr>
      <vt:lpstr>Key Findings</vt:lpstr>
      <vt:lpstr>Ongoing Work</vt:lpstr>
      <vt:lpstr>Thanks!</vt:lpstr>
    </vt:vector>
  </TitlesOfParts>
  <Company>NCSU Computer Science Department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David R. Wright</dc:creator>
  <cp:lastModifiedBy>cscitstaff</cp:lastModifiedBy>
  <cp:revision>489</cp:revision>
  <cp:lastPrinted>2016-09-27T18:36:42Z</cp:lastPrinted>
  <dcterms:created xsi:type="dcterms:W3CDTF">2016-11-01T01:41:25Z</dcterms:created>
  <dcterms:modified xsi:type="dcterms:W3CDTF">2016-11-01T04:27:13Z</dcterms:modified>
</cp:coreProperties>
</file>