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notesSlides/notesSlide3.xml" ContentType="application/vnd.openxmlformats-officedocument.presentationml.notesSlide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notesSlides/notesSlide6.xml" ContentType="application/vnd.openxmlformats-officedocument.presentationml.notesSlide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1"/>
  </p:notesMasterIdLst>
  <p:handoutMasterIdLst>
    <p:handoutMasterId r:id="rId32"/>
  </p:handoutMasterIdLst>
  <p:sldIdLst>
    <p:sldId id="262" r:id="rId2"/>
    <p:sldId id="307" r:id="rId3"/>
    <p:sldId id="315" r:id="rId4"/>
    <p:sldId id="316" r:id="rId5"/>
    <p:sldId id="296" r:id="rId6"/>
    <p:sldId id="306" r:id="rId7"/>
    <p:sldId id="273" r:id="rId8"/>
    <p:sldId id="297" r:id="rId9"/>
    <p:sldId id="275" r:id="rId10"/>
    <p:sldId id="276" r:id="rId11"/>
    <p:sldId id="298" r:id="rId12"/>
    <p:sldId id="283" r:id="rId13"/>
    <p:sldId id="284" r:id="rId14"/>
    <p:sldId id="285" r:id="rId15"/>
    <p:sldId id="287" r:id="rId16"/>
    <p:sldId id="288" r:id="rId17"/>
    <p:sldId id="318" r:id="rId18"/>
    <p:sldId id="317" r:id="rId19"/>
    <p:sldId id="295" r:id="rId20"/>
    <p:sldId id="302" r:id="rId21"/>
    <p:sldId id="303" r:id="rId22"/>
    <p:sldId id="304" r:id="rId23"/>
    <p:sldId id="305" r:id="rId24"/>
    <p:sldId id="313" r:id="rId25"/>
    <p:sldId id="290" r:id="rId26"/>
    <p:sldId id="291" r:id="rId27"/>
    <p:sldId id="292" r:id="rId28"/>
    <p:sldId id="293" r:id="rId29"/>
    <p:sldId id="294" r:id="rId3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7" userDrawn="1">
          <p15:clr>
            <a:srgbClr val="A4A3A4"/>
          </p15:clr>
        </p15:guide>
        <p15:guide id="2" pos="144" userDrawn="1">
          <p15:clr>
            <a:srgbClr val="A4A3A4"/>
          </p15:clr>
        </p15:guide>
        <p15:guide id="3" pos="5616" userDrawn="1">
          <p15:clr>
            <a:srgbClr val="A4A3A4"/>
          </p15:clr>
        </p15:guide>
        <p15:guide id="4" orient="horz" pos="3792" userDrawn="1">
          <p15:clr>
            <a:srgbClr val="A4A3A4"/>
          </p15:clr>
        </p15:guide>
        <p15:guide id="5" orient="horz" pos="3984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4896" userDrawn="1">
          <p15:clr>
            <a:srgbClr val="A4A3A4"/>
          </p15:clr>
        </p15:guide>
        <p15:guide id="8" pos="864" userDrawn="1">
          <p15:clr>
            <a:srgbClr val="A4A3A4"/>
          </p15:clr>
        </p15:guide>
        <p15:guide id="9" orient="horz" pos="4176" userDrawn="1">
          <p15:clr>
            <a:srgbClr val="A4A3A4"/>
          </p15:clr>
        </p15:guide>
        <p15:guide id="10" orient="horz" pos="648" userDrawn="1">
          <p15:clr>
            <a:srgbClr val="A4A3A4"/>
          </p15:clr>
        </p15:guide>
        <p15:guide id="11" orient="horz" pos="216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E1126"/>
    <a:srgbClr val="996633"/>
    <a:srgbClr val="87BF83"/>
    <a:srgbClr val="666465"/>
    <a:srgbClr val="B5B5B5"/>
    <a:srgbClr val="880C1B"/>
    <a:srgbClr val="50656E"/>
    <a:srgbClr val="AC9F89"/>
    <a:srgbClr val="66735B"/>
    <a:srgbClr val="7C96A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1489" autoAdjust="0"/>
  </p:normalViewPr>
  <p:slideViewPr>
    <p:cSldViewPr snapToGrid="0" showGuides="1">
      <p:cViewPr varScale="1">
        <p:scale>
          <a:sx n="100" d="100"/>
          <a:sy n="100" d="100"/>
        </p:scale>
        <p:origin x="1950" y="96"/>
      </p:cViewPr>
      <p:guideLst>
        <p:guide orient="horz" pos="167"/>
        <p:guide pos="144"/>
        <p:guide pos="5616"/>
        <p:guide orient="horz" pos="3792"/>
        <p:guide orient="horz" pos="3984"/>
        <p:guide pos="2880"/>
        <p:guide pos="4896"/>
        <p:guide pos="864"/>
        <p:guide orient="horz" pos="4176"/>
        <p:guide orient="horz" pos="648"/>
        <p:guide orient="horz"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howGuides="1">
      <p:cViewPr varScale="1">
        <p:scale>
          <a:sx n="58" d="100"/>
          <a:sy n="58" d="100"/>
        </p:scale>
        <p:origin x="1704" y="6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US" smtClean="0">
                <a:latin typeface="Arial" pitchFamily="34" charset="0"/>
              </a:rPr>
              <a:t>Raytheon</a:t>
            </a:r>
            <a:endParaRPr lang="en-US">
              <a:latin typeface="Arial" pitchFamily="34" charset="0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9E104DB-5A84-4417-9505-9949D8449EC3}" type="datetimeFigureOut">
              <a:rPr lang="en-US" smtClean="0">
                <a:latin typeface="Arial" pitchFamily="34" charset="0"/>
              </a:rPr>
              <a:pPr/>
              <a:t>11/1/2016</a:t>
            </a:fld>
            <a:endParaRPr lang="en-US">
              <a:latin typeface="Arial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>
              <a:latin typeface="Arial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82DAC55-62D0-4EAE-A230-0CCA3BD4BC39}" type="slidenum">
              <a:rPr lang="en-US" smtClean="0">
                <a:latin typeface="Arial" pitchFamily="34" charset="0"/>
              </a:rPr>
              <a:pPr/>
              <a:t>‹#›</a:t>
            </a:fld>
            <a:endParaRPr lang="en-US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9220417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itchFamily="34" charset="0"/>
              </a:defRPr>
            </a:lvl1pPr>
          </a:lstStyle>
          <a:p>
            <a:r>
              <a:rPr lang="en-US" smtClean="0"/>
              <a:t>Raytheon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itchFamily="34" charset="0"/>
              </a:defRPr>
            </a:lvl1pPr>
          </a:lstStyle>
          <a:p>
            <a:fld id="{FC1312E8-DAE4-4DB4-9959-6EFE043C5908}" type="datetimeFigureOut">
              <a:rPr lang="en-US" smtClean="0"/>
              <a:pPr/>
              <a:t>11/1/2016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itchFamily="34" charset="0"/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pitchFamily="34" charset="0"/>
              </a:defRPr>
            </a:lvl1pPr>
          </a:lstStyle>
          <a:p>
            <a:fld id="{B0D02AC4-1C81-4AB4-8D73-92191CCF549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54266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spcAft>
                <a:spcPts val="600"/>
              </a:spcAft>
            </a:pPr>
            <a:r>
              <a:rPr lang="en-US" sz="1200" b="1" dirty="0" smtClean="0">
                <a:latin typeface="Arial" pitchFamily="34" charset="0"/>
                <a:cs typeface="Arial" pitchFamily="34" charset="0"/>
              </a:rPr>
              <a:t>CONTENT OWNERS:</a:t>
            </a:r>
            <a:r>
              <a:rPr lang="en-US" sz="1200" b="1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200" b="1" dirty="0" smtClean="0">
                <a:latin typeface="Arial" pitchFamily="34" charset="0"/>
                <a:cs typeface="Arial" pitchFamily="34" charset="0"/>
              </a:rPr>
              <a:t>ALWAYS REVIEW CONTENT WITH YOUR EX/IM or CONTRACTS</a:t>
            </a:r>
            <a:r>
              <a:rPr lang="en-US" sz="1200" b="1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200" b="1" dirty="0" smtClean="0">
                <a:latin typeface="Arial" pitchFamily="34" charset="0"/>
                <a:cs typeface="Arial" pitchFamily="34" charset="0"/>
              </a:rPr>
              <a:t>REPRESENTATIVE</a:t>
            </a:r>
            <a:r>
              <a:rPr lang="en-US" sz="1200" b="1" baseline="0" dirty="0" smtClean="0">
                <a:latin typeface="Arial" pitchFamily="34" charset="0"/>
                <a:cs typeface="Arial" pitchFamily="34" charset="0"/>
              </a:rPr>
              <a:t> FOR APPROPRIATE MARKINGS</a:t>
            </a:r>
            <a:endParaRPr lang="en-US" sz="1200" b="1" dirty="0" smtClean="0">
              <a:latin typeface="Arial" pitchFamily="34" charset="0"/>
              <a:cs typeface="Arial" pitchFamily="34" charset="0"/>
            </a:endParaRPr>
          </a:p>
          <a:p>
            <a:endParaRPr lang="en-US" sz="1200" dirty="0" smtClean="0">
              <a:latin typeface="Arial" pitchFamily="34" charset="0"/>
              <a:cs typeface="Arial" pitchFamily="34" charset="0"/>
            </a:endParaRPr>
          </a:p>
          <a:p>
            <a:r>
              <a:rPr lang="en-US" sz="1200" dirty="0" smtClean="0">
                <a:latin typeface="Arial" pitchFamily="34" charset="0"/>
                <a:cs typeface="Arial" pitchFamily="34" charset="0"/>
              </a:rPr>
              <a:t>WARNING – </a:t>
            </a: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rPr>
              <a:t>Users should ensure they follow the layout instructions found in Raytheon Policy 5024-RG (Global Trade Compliance: Marking and Protection of U.S. Export-Controlled Technical Information) – with the full marking on the first page and a smaller carryover marking on subsequent pages, if required.</a:t>
            </a:r>
          </a:p>
          <a:p>
            <a:endParaRPr lang="en-US" sz="1200" baseline="0" dirty="0" smtClean="0">
              <a:latin typeface="Arial" pitchFamily="34" charset="0"/>
              <a:cs typeface="Arial" pitchFamily="34" charset="0"/>
            </a:endParaRPr>
          </a:p>
          <a:p>
            <a:r>
              <a:rPr lang="en-US" sz="1200" dirty="0" smtClean="0">
                <a:latin typeface="Arial" pitchFamily="34" charset="0"/>
                <a:cs typeface="Arial" pitchFamily="34" charset="0"/>
              </a:rPr>
              <a:t>TITLE SLIDE PAGES</a:t>
            </a:r>
          </a:p>
          <a:p>
            <a:r>
              <a:rPr lang="en-US" sz="1200" dirty="0" smtClean="0">
                <a:latin typeface="Arial" pitchFamily="34" charset="0"/>
                <a:cs typeface="Arial" pitchFamily="34" charset="0"/>
              </a:rPr>
              <a:t>Security markings can be inserted by clicking into</a:t>
            </a:r>
            <a:r>
              <a:rPr lang="en-US" sz="1200" baseline="0" dirty="0" smtClean="0">
                <a:latin typeface="Arial" pitchFamily="34" charset="0"/>
                <a:cs typeface="Arial" pitchFamily="34" charset="0"/>
              </a:rPr>
              <a:t> the text block of “</a:t>
            </a: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rPr>
              <a:t>Type EX/IM marking, if appropriate, as required by 5024-RG (ex. "ITAR Controlled")</a:t>
            </a:r>
            <a:r>
              <a:rPr lang="en-US" sz="1200" baseline="0" dirty="0" smtClean="0">
                <a:latin typeface="Arial" pitchFamily="34" charset="0"/>
                <a:cs typeface="Arial" pitchFamily="34" charset="0"/>
              </a:rPr>
              <a:t>”.</a:t>
            </a:r>
            <a:endParaRPr lang="en-US" sz="1200" dirty="0" smtClean="0">
              <a:latin typeface="Arial" pitchFamily="34" charset="0"/>
              <a:cs typeface="Arial" pitchFamily="34" charset="0"/>
            </a:endParaRPr>
          </a:p>
          <a:p>
            <a:endParaRPr lang="en-US" sz="1200" dirty="0" smtClean="0">
              <a:latin typeface="Arial" pitchFamily="34" charset="0"/>
              <a:cs typeface="Arial" pitchFamily="34" charset="0"/>
            </a:endParaRPr>
          </a:p>
          <a:p>
            <a:r>
              <a:rPr lang="en-US" sz="1200" dirty="0" smtClean="0">
                <a:latin typeface="Arial" pitchFamily="34" charset="0"/>
                <a:cs typeface="Arial" pitchFamily="34" charset="0"/>
              </a:rPr>
              <a:t>INSIDE</a:t>
            </a:r>
            <a:r>
              <a:rPr lang="en-US" sz="1200" baseline="0" dirty="0" smtClean="0">
                <a:latin typeface="Arial" pitchFamily="34" charset="0"/>
                <a:cs typeface="Arial" pitchFamily="34" charset="0"/>
              </a:rPr>
              <a:t> SLIDE PAGES</a:t>
            </a:r>
            <a:endParaRPr lang="en-US" sz="1200" dirty="0" smtClean="0">
              <a:latin typeface="Arial" pitchFamily="34" charset="0"/>
              <a:cs typeface="Arial" pitchFamily="34" charset="0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>
                <a:latin typeface="Arial" pitchFamily="34" charset="0"/>
                <a:cs typeface="Arial" pitchFamily="34" charset="0"/>
              </a:rPr>
              <a:t>Security</a:t>
            </a:r>
            <a:r>
              <a:rPr lang="en-US" sz="1200" baseline="0" dirty="0" smtClean="0">
                <a:latin typeface="Arial" pitchFamily="34" charset="0"/>
                <a:cs typeface="Arial" pitchFamily="34" charset="0"/>
              </a:rPr>
              <a:t> markings can be inserted by going into the Slide Master Template.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aseline="0" dirty="0" smtClean="0">
                <a:latin typeface="Arial" pitchFamily="34" charset="0"/>
                <a:cs typeface="Arial" pitchFamily="34" charset="0"/>
              </a:rPr>
              <a:t>Go to the top menu bar, pull down “View”. 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aseline="0" dirty="0" smtClean="0">
                <a:latin typeface="Arial" pitchFamily="34" charset="0"/>
                <a:cs typeface="Arial" pitchFamily="34" charset="0"/>
              </a:rPr>
              <a:t>Click the “Slide Master” icon in the horizontal bar. 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aseline="0" dirty="0" smtClean="0">
                <a:latin typeface="Arial" pitchFamily="34" charset="0"/>
                <a:cs typeface="Arial" pitchFamily="34" charset="0"/>
              </a:rPr>
              <a:t>Click on the top Slide 1. 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aseline="0" dirty="0" smtClean="0">
                <a:latin typeface="Arial" pitchFamily="34" charset="0"/>
                <a:cs typeface="Arial" pitchFamily="34" charset="0"/>
              </a:rPr>
              <a:t>Type appropriate classification in header and footer. 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aseline="0" dirty="0" smtClean="0">
                <a:latin typeface="Arial" pitchFamily="34" charset="0"/>
                <a:cs typeface="Arial" pitchFamily="34" charset="0"/>
              </a:rPr>
              <a:t>This will then be applied to all slide pages (except the cover slide).</a:t>
            </a:r>
            <a:endParaRPr lang="en-US" sz="1200" dirty="0" smtClean="0"/>
          </a:p>
          <a:p>
            <a:endParaRPr lang="en-US" sz="1050" dirty="0" smtClean="0">
              <a:latin typeface="Arial" pitchFamily="34" charset="0"/>
              <a:cs typeface="Arial" pitchFamily="34" charset="0"/>
            </a:endParaRPr>
          </a:p>
          <a:p>
            <a:endParaRPr lang="en-US" smtClean="0"/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D02AC4-1C81-4AB4-8D73-92191CCF549E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89934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Extract 2 LSBs from the trees, re-normalize.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525894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Drive POWER SPECTRAL DENSITY down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1648254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Environment is in a thermal state, mixture of coherent states weighted</a:t>
            </a:r>
            <a:r>
              <a:rPr lang="en-US" baseline="0" dirty="0" smtClean="0"/>
              <a:t> by complex Gaussian distribution.</a:t>
            </a:r>
            <a:endParaRPr lang="en-US" dirty="0" smtClean="0"/>
          </a:p>
          <a:p>
            <a:r>
              <a:rPr lang="en-US" dirty="0" smtClean="0"/>
              <a:t>Alice uses </a:t>
            </a: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Times"/>
                <a:ea typeface="+mn-ea"/>
                <a:cs typeface="+mn-cs"/>
              </a:rPr>
              <a:t>zero-mean isotropic Gaussian-distributed coherent state </a:t>
            </a:r>
            <a:r>
              <a:rPr lang="en-US" sz="1200" b="0" i="0" u="none" strike="noStrike" kern="1200" baseline="0" dirty="0" err="1" smtClean="0">
                <a:solidFill>
                  <a:schemeClr val="tx1"/>
                </a:solidFill>
                <a:latin typeface="Times"/>
                <a:ea typeface="+mn-ea"/>
                <a:cs typeface="+mn-cs"/>
              </a:rPr>
              <a:t>codewords</a:t>
            </a: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Times"/>
                <a:ea typeface="+mn-ea"/>
                <a:cs typeface="+mn-cs"/>
              </a:rPr>
              <a:t>.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56953761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533610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36224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5225" y="1028701"/>
            <a:ext cx="8599488" cy="4537076"/>
          </a:xfrm>
        </p:spPr>
        <p:txBody>
          <a:bodyPr/>
          <a:lstStyle>
            <a:lvl1pPr>
              <a:buClr>
                <a:schemeClr val="tx1"/>
              </a:buClr>
              <a:defRPr/>
            </a:lvl1pPr>
            <a:lvl2pPr>
              <a:buClr>
                <a:schemeClr val="tx1"/>
              </a:buClr>
              <a:defRPr/>
            </a:lvl2pPr>
            <a:lvl3pPr>
              <a:buClr>
                <a:schemeClr val="tx1"/>
              </a:buClr>
              <a:defRPr/>
            </a:lvl3pPr>
            <a:lvl4pPr>
              <a:buClr>
                <a:schemeClr val="tx1"/>
              </a:buClr>
              <a:defRPr/>
            </a:lvl4pPr>
            <a:lvl5pPr>
              <a:buClr>
                <a:schemeClr val="tx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BBEE59-D58B-42C7-9F69-DFE6033DCCBE}" type="datetime1">
              <a:rPr lang="en-US" smtClean="0"/>
              <a:t>11/1/2016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57DBB9-07C6-49AB-BFD5-E737C7E241F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umn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5226" y="261937"/>
            <a:ext cx="6927273" cy="6524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E0A1F1-D86C-4849-8C07-8527E150384C}" type="datetime1">
              <a:rPr lang="en-US" smtClean="0"/>
              <a:t>11/1/2016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57DBB9-07C6-49AB-BFD5-E737C7E241F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2"/>
          <p:cNvSpPr>
            <a:spLocks noGrp="1"/>
          </p:cNvSpPr>
          <p:nvPr>
            <p:ph sz="half" idx="1"/>
          </p:nvPr>
        </p:nvSpPr>
        <p:spPr>
          <a:xfrm>
            <a:off x="235226" y="1028700"/>
            <a:ext cx="4206240" cy="4543839"/>
          </a:xfrm>
        </p:spPr>
        <p:txBody>
          <a:bodyPr/>
          <a:lstStyle>
            <a:lvl1pPr>
              <a:buClr>
                <a:schemeClr val="tx1"/>
              </a:buClr>
              <a:defRPr sz="2400"/>
            </a:lvl1pPr>
            <a:lvl2pPr>
              <a:buClr>
                <a:schemeClr val="tx1"/>
              </a:buClr>
              <a:defRPr sz="1800"/>
            </a:lvl2pPr>
            <a:lvl3pPr>
              <a:buClr>
                <a:schemeClr val="tx1"/>
              </a:buClr>
              <a:defRPr sz="1800"/>
            </a:lvl3pPr>
            <a:lvl4pPr>
              <a:buClr>
                <a:schemeClr val="tx1"/>
              </a:buClr>
              <a:defRPr sz="1800"/>
            </a:lvl4pPr>
            <a:lvl5pPr>
              <a:buClr>
                <a:schemeClr val="tx1"/>
              </a:buCl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8" name="Content Placeholder 3"/>
          <p:cNvSpPr>
            <a:spLocks noGrp="1"/>
          </p:cNvSpPr>
          <p:nvPr>
            <p:ph sz="half" idx="2"/>
          </p:nvPr>
        </p:nvSpPr>
        <p:spPr>
          <a:xfrm>
            <a:off x="4671219" y="1028700"/>
            <a:ext cx="4206240" cy="4543839"/>
          </a:xfrm>
        </p:spPr>
        <p:txBody>
          <a:bodyPr/>
          <a:lstStyle>
            <a:lvl1pPr>
              <a:buClr>
                <a:schemeClr val="tx1"/>
              </a:buClr>
              <a:defRPr sz="2400">
                <a:solidFill>
                  <a:schemeClr val="tx1"/>
                </a:solidFill>
              </a:defRPr>
            </a:lvl1pPr>
            <a:lvl2pPr>
              <a:buClr>
                <a:schemeClr val="tx1"/>
              </a:buClr>
              <a:defRPr sz="1800">
                <a:solidFill>
                  <a:schemeClr val="tx1"/>
                </a:solidFill>
              </a:defRPr>
            </a:lvl2pPr>
            <a:lvl3pPr>
              <a:buClr>
                <a:schemeClr val="tx1"/>
              </a:buClr>
              <a:defRPr sz="1800">
                <a:solidFill>
                  <a:schemeClr val="tx1"/>
                </a:solidFill>
              </a:defRPr>
            </a:lvl3pPr>
            <a:lvl4pPr>
              <a:buClr>
                <a:schemeClr val="tx1"/>
              </a:buClr>
              <a:defRPr sz="1800">
                <a:solidFill>
                  <a:schemeClr val="tx1"/>
                </a:solidFill>
              </a:defRPr>
            </a:lvl4pPr>
            <a:lvl5pPr>
              <a:buClr>
                <a:schemeClr val="tx1"/>
              </a:buClr>
              <a:defRPr sz="1800">
                <a:solidFill>
                  <a:schemeClr val="tx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410665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27C511-E613-4CAE-A7C8-99CCE59A5A8B}" type="datetime1">
              <a:rPr lang="en-US" smtClean="0"/>
              <a:t>11/1/2016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57DBB9-07C6-49AB-BFD5-E737C7E241F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ver Standard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 hasCustomPrompt="1"/>
          </p:nvPr>
        </p:nvSpPr>
        <p:spPr>
          <a:xfrm>
            <a:off x="488136" y="3220377"/>
            <a:ext cx="8182370" cy="430887"/>
          </a:xfrm>
          <a:prstGeom prst="rect">
            <a:avLst/>
          </a:prstGeom>
          <a:effectLst/>
        </p:spPr>
        <p:txBody>
          <a:bodyPr wrap="square" lIns="0" tIns="0" rIns="0" bIns="0">
            <a:noAutofit/>
          </a:bodyPr>
          <a:lstStyle>
            <a:lvl1pPr algn="l">
              <a:defRPr sz="2800" b="1" baseline="0">
                <a:solidFill>
                  <a:srgbClr val="FFFFFF"/>
                </a:solidFill>
              </a:defRPr>
            </a:lvl1pPr>
          </a:lstStyle>
          <a:p>
            <a:r>
              <a:rPr lang="en-US" dirty="0" smtClean="0"/>
              <a:t>CLICK TO ADD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4572000" y="4413181"/>
            <a:ext cx="4022308" cy="457200"/>
          </a:xfrm>
        </p:spPr>
        <p:txBody>
          <a:bodyPr lIns="0" tIns="0" rIns="0" bIns="0" anchor="ctr"/>
          <a:lstStyle>
            <a:lvl1pPr marL="0" indent="0">
              <a:buNone/>
              <a:defRPr sz="2400" b="1"/>
            </a:lvl1pPr>
            <a:lvl2pPr marL="230188" indent="0">
              <a:buNone/>
              <a:defRPr/>
            </a:lvl2pPr>
            <a:lvl3pPr marL="461963" indent="0">
              <a:buNone/>
              <a:defRPr/>
            </a:lvl3pPr>
            <a:lvl4pPr marL="684212" indent="0">
              <a:buNone/>
              <a:defRPr/>
            </a:lvl4pPr>
            <a:lvl5pPr marL="914400" indent="0">
              <a:buNone/>
              <a:defRPr/>
            </a:lvl5pPr>
          </a:lstStyle>
          <a:p>
            <a:pPr lvl="0"/>
            <a:r>
              <a:rPr lang="en-US" dirty="0" smtClean="0"/>
              <a:t>Business or subtitle</a:t>
            </a:r>
          </a:p>
        </p:txBody>
      </p:sp>
      <p:sp>
        <p:nvSpPr>
          <p:cNvPr id="8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4572001" y="4880321"/>
            <a:ext cx="4022308" cy="596140"/>
          </a:xfrm>
        </p:spPr>
        <p:txBody>
          <a:bodyPr lIns="0" tIns="0" rIns="0" bIns="0" anchor="ctr" anchorCtr="0"/>
          <a:lstStyle>
            <a:lvl1pPr marL="0" indent="0">
              <a:buNone/>
              <a:defRPr sz="1600"/>
            </a:lvl1pPr>
            <a:lvl2pPr marL="230188" indent="0">
              <a:buNone/>
              <a:defRPr/>
            </a:lvl2pPr>
            <a:lvl3pPr marL="461963" indent="0">
              <a:buNone/>
              <a:defRPr/>
            </a:lvl3pPr>
            <a:lvl4pPr marL="684212" indent="0">
              <a:buNone/>
              <a:defRPr/>
            </a:lvl4pPr>
            <a:lvl5pPr marL="914400" indent="0">
              <a:buNone/>
              <a:defRPr/>
            </a:lvl5pPr>
          </a:lstStyle>
          <a:p>
            <a:pPr lvl="0"/>
            <a:r>
              <a:rPr lang="en-US" dirty="0" smtClean="0"/>
              <a:t>Presenter name</a:t>
            </a:r>
            <a:br>
              <a:rPr lang="en-US" dirty="0" smtClean="0"/>
            </a:br>
            <a:r>
              <a:rPr lang="en-US" dirty="0" smtClean="0"/>
              <a:t>Date</a:t>
            </a:r>
          </a:p>
        </p:txBody>
      </p:sp>
      <p:sp>
        <p:nvSpPr>
          <p:cNvPr id="3" name="Rectangle 2"/>
          <p:cNvSpPr/>
          <p:nvPr userDrawn="1"/>
        </p:nvSpPr>
        <p:spPr>
          <a:xfrm>
            <a:off x="4648200" y="6503899"/>
            <a:ext cx="4038600" cy="159236"/>
          </a:xfrm>
          <a:prstGeom prst="rect">
            <a:avLst/>
          </a:prstGeom>
        </p:spPr>
        <p:txBody>
          <a:bodyPr wrap="square" lIns="0" tIns="0" rIns="0" bIns="0" anchor="b" anchorCtr="0">
            <a:noAutofit/>
          </a:bodyPr>
          <a:lstStyle/>
          <a:p>
            <a:pPr marL="0" indent="0" algn="r"/>
            <a:r>
              <a:rPr lang="en-US" sz="800" dirty="0" smtClean="0">
                <a:latin typeface="+mj-lt"/>
              </a:rPr>
              <a:t>Copyright </a:t>
            </a:r>
            <a:r>
              <a:rPr lang="en-US" sz="800" dirty="0" smtClean="0">
                <a:latin typeface="+mj-lt"/>
                <a:cs typeface="Arial" pitchFamily="34" charset="0"/>
              </a:rPr>
              <a:t>© 2016</a:t>
            </a:r>
            <a:r>
              <a:rPr lang="en-US" sz="800" baseline="0" dirty="0" smtClean="0">
                <a:latin typeface="+mj-lt"/>
                <a:cs typeface="Arial" pitchFamily="34" charset="0"/>
              </a:rPr>
              <a:t> </a:t>
            </a:r>
            <a:r>
              <a:rPr lang="en-US" sz="800" dirty="0" smtClean="0">
                <a:latin typeface="+mj-lt"/>
              </a:rPr>
              <a:t>Raytheon Company. All rights reserved.</a:t>
            </a:r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5640" y="464009"/>
            <a:ext cx="1755741" cy="3894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239000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lternate Cover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7F8003-0BEA-4B3B-A1A5-9298412E6224}" type="datetime1">
              <a:rPr lang="en-US" smtClean="0"/>
              <a:t>11/1/2016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57DBB9-07C6-49AB-BFD5-E737C7E241F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Title 1"/>
          <p:cNvSpPr>
            <a:spLocks noGrp="1"/>
          </p:cNvSpPr>
          <p:nvPr>
            <p:ph type="title" hasCustomPrompt="1"/>
          </p:nvPr>
        </p:nvSpPr>
        <p:spPr>
          <a:xfrm>
            <a:off x="1350100" y="3118915"/>
            <a:ext cx="7554187" cy="492443"/>
          </a:xfrm>
          <a:prstGeom prst="rect">
            <a:avLst/>
          </a:prstGeom>
          <a:effectLst/>
        </p:spPr>
        <p:txBody>
          <a:bodyPr lIns="0" tIns="0" rIns="0" bIns="0">
            <a:noAutofit/>
          </a:bodyPr>
          <a:lstStyle>
            <a:lvl1pPr marL="0" indent="0" algn="l">
              <a:defRPr sz="3600" b="1" baseline="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Presentation Title</a:t>
            </a:r>
            <a:endParaRPr lang="en-US" dirty="0"/>
          </a:p>
        </p:txBody>
      </p:sp>
      <p:sp>
        <p:nvSpPr>
          <p:cNvPr id="12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1350100" y="4072133"/>
            <a:ext cx="7554187" cy="1728031"/>
          </a:xfrm>
        </p:spPr>
        <p:txBody>
          <a:bodyPr anchor="ctr"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1"/>
              </a:buClr>
              <a:buSzTx/>
              <a:buFont typeface="Wingdings" pitchFamily="2" charset="2"/>
              <a:buNone/>
              <a:tabLst/>
              <a:defRPr sz="1800" b="0"/>
            </a:lvl1pPr>
            <a:lvl2pPr marL="230188" indent="0">
              <a:buNone/>
              <a:defRPr/>
            </a:lvl2pPr>
            <a:lvl3pPr marL="461963" indent="0">
              <a:buNone/>
              <a:defRPr/>
            </a:lvl3pPr>
            <a:lvl4pPr marL="684212" indent="0">
              <a:buNone/>
              <a:defRPr/>
            </a:lvl4pPr>
            <a:lvl5pPr marL="914400" indent="0">
              <a:buNone/>
              <a:defRPr/>
            </a:lvl5pPr>
          </a:lstStyle>
          <a:p>
            <a:pPr lvl="0"/>
            <a:r>
              <a:rPr lang="en-US" dirty="0" smtClean="0"/>
              <a:t>Business or subtitle</a:t>
            </a:r>
            <a:br>
              <a:rPr lang="en-US" dirty="0" smtClean="0"/>
            </a:br>
            <a:r>
              <a:rPr lang="en-US" dirty="0" smtClean="0"/>
              <a:t>Presenter name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184916861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_and_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10"/>
          <p:cNvSpPr>
            <a:spLocks noGrp="1"/>
          </p:cNvSpPr>
          <p:nvPr>
            <p:ph sz="quarter" idx="13"/>
          </p:nvPr>
        </p:nvSpPr>
        <p:spPr>
          <a:xfrm>
            <a:off x="419100" y="1143000"/>
            <a:ext cx="8305800" cy="5334000"/>
          </a:xfrm>
        </p:spPr>
        <p:txBody>
          <a:bodyPr/>
          <a:lstStyle>
            <a:lvl1pPr marL="342900" indent="-342900">
              <a:buFont typeface="Arial" pitchFamily="34" charset="0"/>
              <a:buChar char="•"/>
              <a:defRPr sz="1800">
                <a:latin typeface="Tahoma" pitchFamily="34" charset="0"/>
                <a:ea typeface="Tahoma" pitchFamily="34" charset="0"/>
                <a:cs typeface="Tahoma" pitchFamily="34" charset="0"/>
              </a:defRPr>
            </a:lvl1pPr>
            <a:lvl2pPr marL="742950" indent="-285750">
              <a:buFont typeface="Arial" pitchFamily="34" charset="0"/>
              <a:buChar char="•"/>
              <a:defRPr sz="1600"/>
            </a:lvl2pPr>
            <a:lvl3pPr marL="1143000" indent="-228600">
              <a:buFont typeface="Arial" pitchFamily="34" charset="0"/>
              <a:buChar char="•"/>
              <a:defRPr sz="1400"/>
            </a:lvl3pPr>
            <a:lvl4pPr marL="1600200" indent="-228600">
              <a:buFont typeface="Arial" pitchFamily="34" charset="0"/>
              <a:buChar char="•"/>
              <a:defRPr sz="1300"/>
            </a:lvl4pPr>
            <a:lvl5pPr marL="2057400" indent="-228600">
              <a:buFont typeface="Arial" pitchFamily="34" charset="0"/>
              <a:buChar char="•"/>
              <a:defRPr sz="13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130514" y="151418"/>
            <a:ext cx="7140575" cy="612648"/>
          </a:xfrm>
        </p:spPr>
        <p:txBody>
          <a:bodyPr>
            <a:normAutofit/>
          </a:bodyPr>
          <a:lstStyle>
            <a:lvl1pPr algn="l">
              <a:defRPr sz="2400" b="0"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fld id="{8E29755F-E4A2-415B-BA0F-C9F0ADED5EBF}" type="datetime1">
              <a:rPr lang="en-US" smtClean="0"/>
              <a:t>11/1/2016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5"/>
          </p:nvPr>
        </p:nvSpPr>
        <p:spPr>
          <a:xfrm>
            <a:off x="2851484" y="6356350"/>
            <a:ext cx="3168316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73C01485-57D9-456C-92E8-2312E43ABA3D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50377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35227" y="261937"/>
            <a:ext cx="6282114" cy="652463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35225" y="1028700"/>
            <a:ext cx="8599488" cy="4502289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630" y="6435728"/>
            <a:ext cx="2133600" cy="200025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900">
                <a:solidFill>
                  <a:schemeClr val="tx1"/>
                </a:solidFill>
                <a:latin typeface="Arial" pitchFamily="34" charset="0"/>
              </a:defRPr>
            </a:lvl1pPr>
          </a:lstStyle>
          <a:p>
            <a:fld id="{D129851C-A163-435C-A69F-3F988F8F9CA6}" type="datetime1">
              <a:rPr lang="en-US" smtClean="0"/>
              <a:pPr/>
              <a:t>11/1/2016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23630" y="6436303"/>
            <a:ext cx="307658" cy="200025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l">
              <a:defRPr sz="900">
                <a:solidFill>
                  <a:schemeClr val="tx1"/>
                </a:solidFill>
                <a:latin typeface="Arial" pitchFamily="34" charset="0"/>
              </a:defRPr>
            </a:lvl1pPr>
          </a:lstStyle>
          <a:p>
            <a:fld id="{8D57DBB9-07C6-49AB-BFD5-E737C7E241F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Line 28"/>
          <p:cNvSpPr>
            <a:spLocks noChangeShapeType="1"/>
          </p:cNvSpPr>
          <p:nvPr/>
        </p:nvSpPr>
        <p:spPr bwMode="auto">
          <a:xfrm>
            <a:off x="8642668" y="6436303"/>
            <a:ext cx="0" cy="200025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solidFill>
                <a:schemeClr val="accent6"/>
              </a:solidFill>
              <a:latin typeface="Arial" pitchFamily="34" charset="0"/>
            </a:endParaRPr>
          </a:p>
        </p:txBody>
      </p:sp>
      <p:cxnSp>
        <p:nvCxnSpPr>
          <p:cNvPr id="8" name="Straight Connector 7"/>
          <p:cNvCxnSpPr/>
          <p:nvPr userDrawn="1"/>
        </p:nvCxnSpPr>
        <p:spPr>
          <a:xfrm flipH="1">
            <a:off x="0" y="963930"/>
            <a:ext cx="9144002" cy="0"/>
          </a:xfrm>
          <a:prstGeom prst="line">
            <a:avLst/>
          </a:prstGeom>
          <a:ln w="12700">
            <a:solidFill>
              <a:srgbClr val="CE112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2" descr="RTN_RGB_RED"/>
          <p:cNvPicPr>
            <a:picLocks noChangeAspect="1" noChangeArrowheads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27950" y="212725"/>
            <a:ext cx="1143000" cy="219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70" r:id="rId2"/>
    <p:sldLayoutId id="2147483654" r:id="rId3"/>
    <p:sldLayoutId id="2147483668" r:id="rId4"/>
    <p:sldLayoutId id="2147483671" r:id="rId5"/>
    <p:sldLayoutId id="2147483672" r:id="rId6"/>
  </p:sldLayoutIdLst>
  <p:transition>
    <p:fade/>
  </p:transition>
  <p:timing>
    <p:tnLst>
      <p:par>
        <p:cTn id="1" dur="indefinite" restart="never" nodeType="tmRoot"/>
      </p:par>
    </p:tnLst>
  </p:timing>
  <p:hf hdr="0" ftr="0"/>
  <p:txStyles>
    <p:titleStyle>
      <a:lvl1pPr algn="l" defTabSz="914400" rtl="0" eaLnBrk="1" latinLnBrk="0" hangingPunct="1">
        <a:lnSpc>
          <a:spcPts val="2900"/>
        </a:lnSpc>
        <a:spcBef>
          <a:spcPct val="0"/>
        </a:spcBef>
        <a:buNone/>
        <a:defRPr sz="2800" b="1" kern="1200">
          <a:solidFill>
            <a:schemeClr val="tx1"/>
          </a:solidFill>
          <a:latin typeface="Arial" pitchFamily="34" charset="0"/>
          <a:ea typeface="+mj-ea"/>
          <a:cs typeface="+mj-cs"/>
        </a:defRPr>
      </a:lvl1pPr>
    </p:titleStyle>
    <p:bodyStyle>
      <a:lvl1pPr marL="230188" indent="-230188" algn="l" defTabSz="914400" rtl="0" eaLnBrk="1" latinLnBrk="0" hangingPunct="1">
        <a:spcBef>
          <a:spcPct val="20000"/>
        </a:spcBef>
        <a:buClr>
          <a:schemeClr val="tx1"/>
        </a:buClr>
        <a:buFont typeface="Wingdings" pitchFamily="2" charset="2"/>
        <a:buChar char="§"/>
        <a:defRPr sz="2400" kern="1200">
          <a:solidFill>
            <a:schemeClr val="tx1"/>
          </a:solidFill>
          <a:latin typeface="Arial" pitchFamily="34" charset="0"/>
          <a:ea typeface="+mn-ea"/>
          <a:cs typeface="+mn-cs"/>
        </a:defRPr>
      </a:lvl1pPr>
      <a:lvl2pPr marL="461963" indent="-231775" algn="l" defTabSz="914400" rtl="0" eaLnBrk="1" latinLnBrk="0" hangingPunct="1">
        <a:spcBef>
          <a:spcPct val="20000"/>
        </a:spcBef>
        <a:buClr>
          <a:schemeClr val="tx1"/>
        </a:buClr>
        <a:buFont typeface="Arial" pitchFamily="34" charset="0"/>
        <a:buChar char="–"/>
        <a:defRPr sz="1800" kern="1200">
          <a:solidFill>
            <a:schemeClr val="tx1"/>
          </a:solidFill>
          <a:latin typeface="Arial" pitchFamily="34" charset="0"/>
          <a:ea typeface="+mn-ea"/>
          <a:cs typeface="+mn-cs"/>
        </a:defRPr>
      </a:lvl2pPr>
      <a:lvl3pPr marL="684213" indent="-222250" algn="l" defTabSz="914400" rtl="0" eaLnBrk="1" latinLnBrk="0" hangingPunct="1">
        <a:spcBef>
          <a:spcPct val="20000"/>
        </a:spcBef>
        <a:buClr>
          <a:schemeClr val="tx1"/>
        </a:buClr>
        <a:buFont typeface="Wingdings" pitchFamily="2" charset="2"/>
        <a:buChar char="§"/>
        <a:defRPr sz="1800" kern="1200">
          <a:solidFill>
            <a:schemeClr val="tx1"/>
          </a:solidFill>
          <a:latin typeface="Arial" pitchFamily="34" charset="0"/>
          <a:ea typeface="+mn-ea"/>
          <a:cs typeface="+mn-cs"/>
        </a:defRPr>
      </a:lvl3pPr>
      <a:lvl4pPr marL="914400" indent="-230188" algn="l" defTabSz="914400" rtl="0" eaLnBrk="1" latinLnBrk="0" hangingPunct="1">
        <a:spcBef>
          <a:spcPct val="20000"/>
        </a:spcBef>
        <a:buClr>
          <a:schemeClr val="tx1"/>
        </a:buClr>
        <a:buFont typeface="Arial" pitchFamily="34" charset="0"/>
        <a:buChar char="–"/>
        <a:defRPr sz="1800" b="0" kern="1200">
          <a:solidFill>
            <a:schemeClr val="tx1"/>
          </a:solidFill>
          <a:latin typeface="Arial" pitchFamily="34" charset="0"/>
          <a:ea typeface="+mn-ea"/>
          <a:cs typeface="+mn-cs"/>
        </a:defRPr>
      </a:lvl4pPr>
      <a:lvl5pPr marL="1144588" indent="-230188" algn="l" defTabSz="914400" rtl="0" eaLnBrk="1" latinLnBrk="0" hangingPunct="1">
        <a:spcBef>
          <a:spcPct val="20000"/>
        </a:spcBef>
        <a:buClr>
          <a:schemeClr val="tx1"/>
        </a:buClr>
        <a:buFont typeface="Wingdings" pitchFamily="2" charset="2"/>
        <a:buChar char="§"/>
        <a:defRPr sz="1800" kern="1200">
          <a:solidFill>
            <a:schemeClr val="tx1"/>
          </a:solidFill>
          <a:latin typeface="Arial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notesSlide" Target="../notesSlides/notesSlide4.xml"/><Relationship Id="rId7" Type="http://schemas.openxmlformats.org/officeDocument/2006/relationships/image" Target="../media/image13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1.xml"/><Relationship Id="rId6" Type="http://schemas.openxmlformats.org/officeDocument/2006/relationships/image" Target="../media/image12.png"/><Relationship Id="rId11" Type="http://schemas.openxmlformats.org/officeDocument/2006/relationships/image" Target="../media/image24.png"/><Relationship Id="rId5" Type="http://schemas.openxmlformats.org/officeDocument/2006/relationships/image" Target="../media/image11.png"/><Relationship Id="rId10" Type="http://schemas.openxmlformats.org/officeDocument/2006/relationships/image" Target="../media/image24.jpeg"/><Relationship Id="rId4" Type="http://schemas.openxmlformats.org/officeDocument/2006/relationships/image" Target="../media/image25.png"/><Relationship Id="rId9" Type="http://schemas.openxmlformats.org/officeDocument/2006/relationships/image" Target="../media/image23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7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png"/><Relationship Id="rId3" Type="http://schemas.openxmlformats.org/officeDocument/2006/relationships/image" Target="../media/image29.emf"/><Relationship Id="rId7" Type="http://schemas.openxmlformats.org/officeDocument/2006/relationships/image" Target="../media/image3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4" Type="http://schemas.openxmlformats.org/officeDocument/2006/relationships/image" Target="../media/image30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37.png"/><Relationship Id="rId2" Type="http://schemas.openxmlformats.org/officeDocument/2006/relationships/tags" Target="../tags/tag13.xml"/><Relationship Id="rId1" Type="http://schemas.openxmlformats.org/officeDocument/2006/relationships/tags" Target="../tags/tag12.xml"/><Relationship Id="rId6" Type="http://schemas.openxmlformats.org/officeDocument/2006/relationships/image" Target="../media/image36.png"/><Relationship Id="rId11" Type="http://schemas.openxmlformats.org/officeDocument/2006/relationships/image" Target="../media/image41.png"/><Relationship Id="rId5" Type="http://schemas.openxmlformats.org/officeDocument/2006/relationships/image" Target="../media/image30.emf"/><Relationship Id="rId10" Type="http://schemas.openxmlformats.org/officeDocument/2006/relationships/image" Target="../media/image40.png"/><Relationship Id="rId4" Type="http://schemas.openxmlformats.org/officeDocument/2006/relationships/notesSlide" Target="../notesSlides/notesSlide6.xml"/><Relationship Id="rId9" Type="http://schemas.openxmlformats.org/officeDocument/2006/relationships/image" Target="../media/image38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.png"/><Relationship Id="rId13" Type="http://schemas.openxmlformats.org/officeDocument/2006/relationships/image" Target="../media/image54.png"/><Relationship Id="rId3" Type="http://schemas.openxmlformats.org/officeDocument/2006/relationships/image" Target="../media/image44.png"/><Relationship Id="rId7" Type="http://schemas.openxmlformats.org/officeDocument/2006/relationships/image" Target="../media/image48.png"/><Relationship Id="rId12" Type="http://schemas.openxmlformats.org/officeDocument/2006/relationships/image" Target="../media/image5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7.png"/><Relationship Id="rId11" Type="http://schemas.openxmlformats.org/officeDocument/2006/relationships/image" Target="../media/image52.png"/><Relationship Id="rId5" Type="http://schemas.openxmlformats.org/officeDocument/2006/relationships/image" Target="../media/image46.png"/><Relationship Id="rId10" Type="http://schemas.openxmlformats.org/officeDocument/2006/relationships/image" Target="../media/image51.png"/><Relationship Id="rId4" Type="http://schemas.openxmlformats.org/officeDocument/2006/relationships/image" Target="../media/image45.png"/><Relationship Id="rId9" Type="http://schemas.openxmlformats.org/officeDocument/2006/relationships/image" Target="../media/image50.png"/><Relationship Id="rId14" Type="http://schemas.openxmlformats.org/officeDocument/2006/relationships/image" Target="../media/image540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6.png"/><Relationship Id="rId3" Type="http://schemas.openxmlformats.org/officeDocument/2006/relationships/tags" Target="../tags/tag16.xml"/><Relationship Id="rId7" Type="http://schemas.openxmlformats.org/officeDocument/2006/relationships/image" Target="../media/image38.png"/><Relationship Id="rId2" Type="http://schemas.openxmlformats.org/officeDocument/2006/relationships/tags" Target="../tags/tag15.xml"/><Relationship Id="rId1" Type="http://schemas.openxmlformats.org/officeDocument/2006/relationships/tags" Target="../tags/tag14.xml"/><Relationship Id="rId6" Type="http://schemas.openxmlformats.org/officeDocument/2006/relationships/image" Target="../media/image55.png"/><Relationship Id="rId5" Type="http://schemas.openxmlformats.org/officeDocument/2006/relationships/slideLayout" Target="../slideLayouts/slideLayout1.xml"/><Relationship Id="rId4" Type="http://schemas.openxmlformats.org/officeDocument/2006/relationships/tags" Target="../tags/tag17.xml"/><Relationship Id="rId9" Type="http://schemas.openxmlformats.org/officeDocument/2006/relationships/image" Target="../media/image57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8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9.png"/><Relationship Id="rId3" Type="http://schemas.openxmlformats.org/officeDocument/2006/relationships/tags" Target="../tags/tag21.xml"/><Relationship Id="rId7" Type="http://schemas.openxmlformats.org/officeDocument/2006/relationships/slideLayout" Target="../slideLayouts/slideLayout1.xml"/><Relationship Id="rId12" Type="http://schemas.openxmlformats.org/officeDocument/2006/relationships/image" Target="../media/image61.png"/><Relationship Id="rId2" Type="http://schemas.openxmlformats.org/officeDocument/2006/relationships/tags" Target="../tags/tag20.xml"/><Relationship Id="rId1" Type="http://schemas.openxmlformats.org/officeDocument/2006/relationships/tags" Target="../tags/tag19.xml"/><Relationship Id="rId6" Type="http://schemas.openxmlformats.org/officeDocument/2006/relationships/tags" Target="../tags/tag24.xml"/><Relationship Id="rId11" Type="http://schemas.openxmlformats.org/officeDocument/2006/relationships/image" Target="../media/image60.png"/><Relationship Id="rId5" Type="http://schemas.openxmlformats.org/officeDocument/2006/relationships/tags" Target="../tags/tag23.xml"/><Relationship Id="rId10" Type="http://schemas.openxmlformats.org/officeDocument/2006/relationships/image" Target="../media/image38.png"/><Relationship Id="rId4" Type="http://schemas.openxmlformats.org/officeDocument/2006/relationships/tags" Target="../tags/tag22.xml"/><Relationship Id="rId9" Type="http://schemas.openxmlformats.org/officeDocument/2006/relationships/image" Target="../media/image58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tags" Target="../tags/tag32.xml"/><Relationship Id="rId13" Type="http://schemas.openxmlformats.org/officeDocument/2006/relationships/image" Target="../media/image63.png"/><Relationship Id="rId18" Type="http://schemas.openxmlformats.org/officeDocument/2006/relationships/image" Target="../media/image58.png"/><Relationship Id="rId3" Type="http://schemas.openxmlformats.org/officeDocument/2006/relationships/tags" Target="../tags/tag27.xml"/><Relationship Id="rId21" Type="http://schemas.openxmlformats.org/officeDocument/2006/relationships/image" Target="../media/image38.png"/><Relationship Id="rId7" Type="http://schemas.openxmlformats.org/officeDocument/2006/relationships/tags" Target="../tags/tag31.xml"/><Relationship Id="rId12" Type="http://schemas.openxmlformats.org/officeDocument/2006/relationships/image" Target="../media/image62.png"/><Relationship Id="rId17" Type="http://schemas.openxmlformats.org/officeDocument/2006/relationships/image" Target="../media/image66.png"/><Relationship Id="rId2" Type="http://schemas.openxmlformats.org/officeDocument/2006/relationships/tags" Target="../tags/tag26.xml"/><Relationship Id="rId16" Type="http://schemas.openxmlformats.org/officeDocument/2006/relationships/image" Target="../media/image60.png"/><Relationship Id="rId20" Type="http://schemas.openxmlformats.org/officeDocument/2006/relationships/image" Target="../media/image68.png"/><Relationship Id="rId1" Type="http://schemas.openxmlformats.org/officeDocument/2006/relationships/tags" Target="../tags/tag25.xml"/><Relationship Id="rId6" Type="http://schemas.openxmlformats.org/officeDocument/2006/relationships/tags" Target="../tags/tag30.xml"/><Relationship Id="rId11" Type="http://schemas.openxmlformats.org/officeDocument/2006/relationships/slideLayout" Target="../slideLayouts/slideLayout1.xml"/><Relationship Id="rId5" Type="http://schemas.openxmlformats.org/officeDocument/2006/relationships/tags" Target="../tags/tag29.xml"/><Relationship Id="rId15" Type="http://schemas.openxmlformats.org/officeDocument/2006/relationships/image" Target="../media/image65.png"/><Relationship Id="rId10" Type="http://schemas.openxmlformats.org/officeDocument/2006/relationships/tags" Target="../tags/tag34.xml"/><Relationship Id="rId19" Type="http://schemas.openxmlformats.org/officeDocument/2006/relationships/image" Target="../media/image67.png"/><Relationship Id="rId4" Type="http://schemas.openxmlformats.org/officeDocument/2006/relationships/tags" Target="../tags/tag28.xml"/><Relationship Id="rId9" Type="http://schemas.openxmlformats.org/officeDocument/2006/relationships/tags" Target="../tags/tag33.xml"/><Relationship Id="rId14" Type="http://schemas.openxmlformats.org/officeDocument/2006/relationships/image" Target="../media/image64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35.xml"/><Relationship Id="rId4" Type="http://schemas.openxmlformats.org/officeDocument/2006/relationships/image" Target="../media/image69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10.png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notesSlide" Target="../notesSlides/notesSlide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tags" Target="../tags/tag5.xml"/><Relationship Id="rId7" Type="http://schemas.openxmlformats.org/officeDocument/2006/relationships/image" Target="../media/image15.png"/><Relationship Id="rId2" Type="http://schemas.openxmlformats.org/officeDocument/2006/relationships/tags" Target="../tags/tag4.xml"/><Relationship Id="rId1" Type="http://schemas.openxmlformats.org/officeDocument/2006/relationships/tags" Target="../tags/tag3.xml"/><Relationship Id="rId6" Type="http://schemas.openxmlformats.org/officeDocument/2006/relationships/slideLayout" Target="../slideLayouts/slideLayout1.xml"/><Relationship Id="rId11" Type="http://schemas.openxmlformats.org/officeDocument/2006/relationships/image" Target="../media/image19.png"/><Relationship Id="rId5" Type="http://schemas.openxmlformats.org/officeDocument/2006/relationships/tags" Target="../tags/tag7.xml"/><Relationship Id="rId10" Type="http://schemas.openxmlformats.org/officeDocument/2006/relationships/image" Target="../media/image18.png"/><Relationship Id="rId4" Type="http://schemas.openxmlformats.org/officeDocument/2006/relationships/tags" Target="../tags/tag6.xml"/><Relationship Id="rId9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13" Type="http://schemas.openxmlformats.org/officeDocument/2006/relationships/image" Target="../media/image24.png"/><Relationship Id="rId3" Type="http://schemas.openxmlformats.org/officeDocument/2006/relationships/tags" Target="../tags/tag10.xml"/><Relationship Id="rId7" Type="http://schemas.openxmlformats.org/officeDocument/2006/relationships/image" Target="../media/image13.png"/><Relationship Id="rId12" Type="http://schemas.openxmlformats.org/officeDocument/2006/relationships/image" Target="../media/image23.png"/><Relationship Id="rId2" Type="http://schemas.openxmlformats.org/officeDocument/2006/relationships/tags" Target="../tags/tag9.xml"/><Relationship Id="rId1" Type="http://schemas.openxmlformats.org/officeDocument/2006/relationships/tags" Target="../tags/tag8.xml"/><Relationship Id="rId6" Type="http://schemas.openxmlformats.org/officeDocument/2006/relationships/image" Target="../media/image12.png"/><Relationship Id="rId11" Type="http://schemas.openxmlformats.org/officeDocument/2006/relationships/image" Target="../media/image22.png"/><Relationship Id="rId5" Type="http://schemas.openxmlformats.org/officeDocument/2006/relationships/image" Target="../media/image11.png"/><Relationship Id="rId10" Type="http://schemas.openxmlformats.org/officeDocument/2006/relationships/image" Target="../media/image21.png"/><Relationship Id="rId4" Type="http://schemas.openxmlformats.org/officeDocument/2006/relationships/slideLayout" Target="../slideLayouts/slideLayout1.xml"/><Relationship Id="rId9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8136" y="3001302"/>
            <a:ext cx="8389164" cy="799173"/>
          </a:xfrm>
        </p:spPr>
        <p:txBody>
          <a:bodyPr/>
          <a:lstStyle/>
          <a:p>
            <a:r>
              <a:rPr lang="en-US" dirty="0"/>
              <a:t>Quantum-secure Covert Communication on Bosonic Channels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4572000" y="4413181"/>
            <a:ext cx="4191000" cy="457200"/>
          </a:xfrm>
        </p:spPr>
        <p:txBody>
          <a:bodyPr/>
          <a:lstStyle/>
          <a:p>
            <a:r>
              <a:rPr lang="en-US" dirty="0" smtClean="0"/>
              <a:t>Raytheon BBN Technologies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2"/>
          </p:nvPr>
        </p:nvSpPr>
        <p:spPr>
          <a:xfrm>
            <a:off x="4572000" y="4880320"/>
            <a:ext cx="4495800" cy="1377515"/>
          </a:xfrm>
        </p:spPr>
        <p:txBody>
          <a:bodyPr/>
          <a:lstStyle/>
          <a:p>
            <a:r>
              <a:rPr lang="en-US" b="1" dirty="0" smtClean="0"/>
              <a:t>Boulat A. Bash (boulat.bash@raytheon.com)</a:t>
            </a:r>
            <a:r>
              <a:rPr lang="en-US" dirty="0" smtClean="0"/>
              <a:t> with Andrei H. Gheorghe (Harvard), </a:t>
            </a:r>
            <a:r>
              <a:rPr lang="en-US" dirty="0"/>
              <a:t>Monika Patel (Carl </a:t>
            </a:r>
            <a:r>
              <a:rPr lang="en-US" dirty="0" smtClean="0"/>
              <a:t>Zeiss), Jonathan L. </a:t>
            </a:r>
            <a:r>
              <a:rPr lang="en-US" dirty="0" err="1" smtClean="0"/>
              <a:t>Habif</a:t>
            </a:r>
            <a:r>
              <a:rPr lang="en-US" dirty="0" smtClean="0"/>
              <a:t>, Dennis </a:t>
            </a:r>
            <a:r>
              <a:rPr lang="en-US" dirty="0" err="1" smtClean="0"/>
              <a:t>Goeckel</a:t>
            </a:r>
            <a:r>
              <a:rPr lang="en-US" dirty="0" smtClean="0"/>
              <a:t> (UMass), Don </a:t>
            </a:r>
            <a:r>
              <a:rPr lang="en-US" dirty="0" err="1" smtClean="0"/>
              <a:t>Towsley</a:t>
            </a:r>
            <a:r>
              <a:rPr lang="en-US" dirty="0" smtClean="0"/>
              <a:t> (UMass), and </a:t>
            </a:r>
            <a:r>
              <a:rPr lang="en-US" dirty="0" err="1" smtClean="0"/>
              <a:t>Saikat</a:t>
            </a:r>
            <a:r>
              <a:rPr lang="en-US" dirty="0" smtClean="0"/>
              <a:t> </a:t>
            </a:r>
            <a:r>
              <a:rPr lang="en-US" dirty="0" err="1" smtClean="0"/>
              <a:t>Guha</a:t>
            </a:r>
            <a:endParaRPr lang="en-US" b="1" dirty="0" smtClean="0"/>
          </a:p>
          <a:p>
            <a:r>
              <a:rPr lang="en-US" dirty="0" smtClean="0"/>
              <a:t>November 2, 2016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2220946" y="6257836"/>
            <a:ext cx="4148239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dirty="0"/>
              <a:t>“This document does not contain technology or technical data controlled under either the </a:t>
            </a:r>
            <a:r>
              <a:rPr lang="en-US" sz="1100" dirty="0" smtClean="0"/>
              <a:t>U.S. International </a:t>
            </a:r>
            <a:r>
              <a:rPr lang="en-US" sz="1100" dirty="0"/>
              <a:t>Traffic in Arms Regulations or the </a:t>
            </a:r>
            <a:r>
              <a:rPr lang="en-US" sz="1100" dirty="0" smtClean="0"/>
              <a:t>U.S. Export </a:t>
            </a:r>
            <a:r>
              <a:rPr lang="en-US" sz="1100" dirty="0"/>
              <a:t>Administration </a:t>
            </a:r>
            <a:r>
              <a:rPr lang="en-US" sz="1100" dirty="0" smtClean="0"/>
              <a:t>Regulations.” </a:t>
            </a:r>
            <a:endParaRPr lang="en-US" sz="1100" dirty="0"/>
          </a:p>
        </p:txBody>
      </p:sp>
      <p:sp>
        <p:nvSpPr>
          <p:cNvPr id="7" name="TextBox 6"/>
          <p:cNvSpPr txBox="1"/>
          <p:nvPr/>
        </p:nvSpPr>
        <p:spPr>
          <a:xfrm>
            <a:off x="488136" y="3854214"/>
            <a:ext cx="5105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Nature Communications</a:t>
            </a:r>
            <a:r>
              <a:rPr lang="en-US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6, </a:t>
            </a:r>
            <a:r>
              <a:rPr lang="en-US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8620 </a:t>
            </a:r>
            <a:r>
              <a:rPr lang="en-US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(2015</a:t>
            </a:r>
            <a:r>
              <a:rPr lang="en-US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)</a:t>
            </a:r>
            <a:endParaRPr lang="en-US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Thermal noise channel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182880" y="1371600"/>
                <a:ext cx="8961120" cy="5257800"/>
              </a:xfrm>
            </p:spPr>
            <p:txBody>
              <a:bodyPr/>
              <a:lstStyle/>
              <a:p>
                <a:r>
                  <a:rPr lang="en-US" dirty="0" smtClean="0"/>
                  <a:t>Beamsplitter models </a:t>
                </a:r>
                <a:r>
                  <a:rPr lang="en-US" dirty="0"/>
                  <a:t>the optical channel</a:t>
                </a:r>
                <a:endParaRPr lang="en-US" dirty="0" smtClean="0"/>
              </a:p>
              <a:p>
                <a:endParaRPr lang="en-US" dirty="0"/>
              </a:p>
              <a:p>
                <a:endParaRPr lang="en-US" dirty="0" smtClean="0"/>
              </a:p>
              <a:p>
                <a:endParaRPr lang="en-US" dirty="0"/>
              </a:p>
              <a:p>
                <a:endParaRPr lang="en-US" dirty="0" smtClean="0"/>
              </a:p>
              <a:p>
                <a:endParaRPr lang="en-US" dirty="0"/>
              </a:p>
              <a:p>
                <a:endParaRPr lang="en-US" dirty="0" smtClean="0"/>
              </a:p>
              <a:p>
                <a:endParaRPr lang="en-US" dirty="0"/>
              </a:p>
              <a:p>
                <a:endParaRPr lang="en-US" dirty="0" smtClean="0"/>
              </a:p>
              <a:p>
                <a:r>
                  <a:rPr lang="en-US" dirty="0" smtClean="0"/>
                  <a:t>Square root law: Alice can reliably transmit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𝑂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ad>
                          <m:radPr>
                            <m:degHide m:val="on"/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𝑛</m:t>
                            </m:r>
                          </m:e>
                        </m:rad>
                      </m:e>
                    </m:d>
                  </m:oMath>
                </a14:m>
                <a:r>
                  <a:rPr lang="en-US" dirty="0" smtClean="0"/>
                  <a:t> covert bits </a:t>
                </a:r>
                <a:br>
                  <a:rPr lang="en-US" dirty="0" smtClean="0"/>
                </a:br>
                <a:r>
                  <a:rPr lang="en-US" dirty="0" smtClean="0"/>
                  <a:t>using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𝑛</m:t>
                    </m:r>
                  </m:oMath>
                </a14:m>
                <a:r>
                  <a:rPr lang="en-US" dirty="0" smtClean="0"/>
                  <a:t> optical modes, and no more</a:t>
                </a:r>
              </a:p>
              <a:p>
                <a:pPr lvl="1"/>
                <a:r>
                  <a:rPr lang="en-US" dirty="0" smtClean="0"/>
                  <a:t>Mean photon number (power) per mode </a:t>
                </a:r>
                <a14:m>
                  <m:oMath xmlns:m="http://schemas.openxmlformats.org/officeDocument/2006/math">
                    <m:d>
                      <m:dPr>
                        <m:begChr m:val="⟨"/>
                        <m:endChr m:val="⟩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𝑁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𝑆</m:t>
                            </m:r>
                          </m:sub>
                        </m:sSub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𝑂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rad>
                              <m:radPr>
                                <m:degHide m:val="on"/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radPr>
                              <m:deg/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𝑛</m:t>
                                </m:r>
                              </m:e>
                            </m:rad>
                          </m:den>
                        </m:f>
                      </m:e>
                    </m:d>
                  </m:oMath>
                </a14:m>
                <a:r>
                  <a:rPr lang="en-US" dirty="0" smtClean="0"/>
                  <a:t> photons to hide in the noise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82880" y="1371600"/>
                <a:ext cx="8961120" cy="5257800"/>
              </a:xfrm>
              <a:blipFill rotWithShape="0">
                <a:blip r:embed="rId4"/>
                <a:stretch>
                  <a:fillRect l="-1905" t="-16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2" descr="http://openclipart.org/image/300px/svg_to_png/8955/Gerald_G_Woman_in_Fashion_1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2105225" y="2765284"/>
            <a:ext cx="358250" cy="9494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http://openclipart.org/image/300px/svg_to_png/8935/Gerald_G_Police_man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77461" y="4152896"/>
            <a:ext cx="648629" cy="9104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6" descr="http://openclipart.org/image/300px/svg_to_png/395/Gerald_G_Man_in_Suit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5182507" y="2801477"/>
            <a:ext cx="495522" cy="9819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4" name="Straight Arrow Connector 13"/>
          <p:cNvCxnSpPr/>
          <p:nvPr/>
        </p:nvCxnSpPr>
        <p:spPr bwMode="auto">
          <a:xfrm>
            <a:off x="2648058" y="3309026"/>
            <a:ext cx="1009542" cy="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0066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6" name="Straight Connector 15"/>
          <p:cNvCxnSpPr/>
          <p:nvPr/>
        </p:nvCxnSpPr>
        <p:spPr bwMode="auto">
          <a:xfrm>
            <a:off x="3566633" y="3156626"/>
            <a:ext cx="270293" cy="3048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0" name="Straight Arrow Connector 19"/>
          <p:cNvCxnSpPr/>
          <p:nvPr/>
        </p:nvCxnSpPr>
        <p:spPr bwMode="auto">
          <a:xfrm>
            <a:off x="3775639" y="3309026"/>
            <a:ext cx="1054225" cy="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0066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1" name="Straight Arrow Connector 20"/>
          <p:cNvCxnSpPr/>
          <p:nvPr/>
        </p:nvCxnSpPr>
        <p:spPr bwMode="auto">
          <a:xfrm flipH="1">
            <a:off x="3701777" y="3377605"/>
            <a:ext cx="1" cy="660995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0066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5" name="Straight Arrow Connector 24"/>
          <p:cNvCxnSpPr/>
          <p:nvPr/>
        </p:nvCxnSpPr>
        <p:spPr bwMode="auto">
          <a:xfrm flipH="1">
            <a:off x="3706874" y="2548196"/>
            <a:ext cx="1" cy="660995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0066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8" name="TextBox 27"/>
          <p:cNvSpPr txBox="1"/>
          <p:nvPr/>
        </p:nvSpPr>
        <p:spPr>
          <a:xfrm>
            <a:off x="2761818" y="2133442"/>
            <a:ext cx="212269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Thermal environment</a:t>
            </a:r>
            <a:endParaRPr lang="en-US" sz="1600" dirty="0"/>
          </a:p>
        </p:txBody>
      </p:sp>
      <p:sp>
        <p:nvSpPr>
          <p:cNvPr id="30" name="TextBox 29"/>
          <p:cNvSpPr txBox="1"/>
          <p:nvPr/>
        </p:nvSpPr>
        <p:spPr>
          <a:xfrm>
            <a:off x="4223048" y="4420385"/>
            <a:ext cx="313258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Quantum-optimal receiver</a:t>
            </a:r>
            <a:endParaRPr lang="en-US" sz="2000" dirty="0"/>
          </a:p>
        </p:txBody>
      </p:sp>
      <p:sp>
        <p:nvSpPr>
          <p:cNvPr id="31" name="TextBox 30"/>
          <p:cNvSpPr txBox="1"/>
          <p:nvPr/>
        </p:nvSpPr>
        <p:spPr>
          <a:xfrm>
            <a:off x="5867580" y="2801477"/>
            <a:ext cx="2706190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Homodyne receiver or</a:t>
            </a:r>
            <a:br>
              <a:rPr lang="en-US" sz="2000" dirty="0" smtClean="0"/>
            </a:br>
            <a:r>
              <a:rPr lang="en-US" sz="2000" dirty="0" smtClean="0"/>
              <a:t>noisy single photon </a:t>
            </a:r>
            <a:br>
              <a:rPr lang="en-US" sz="2000" dirty="0" smtClean="0"/>
            </a:br>
            <a:r>
              <a:rPr lang="en-US" sz="2000" dirty="0" smtClean="0"/>
              <a:t>detector:</a:t>
            </a:r>
          </a:p>
        </p:txBody>
      </p:sp>
      <p:pic>
        <p:nvPicPr>
          <p:cNvPr id="34" name="Picture 30" descr="MC900432645[1]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92934" y="2367137"/>
            <a:ext cx="419100" cy="419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5" name="Picture 30" descr="MC900432645[1]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89343" y="2367137"/>
            <a:ext cx="419100" cy="419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68" name="Group 67"/>
          <p:cNvGrpSpPr/>
          <p:nvPr/>
        </p:nvGrpSpPr>
        <p:grpSpPr>
          <a:xfrm>
            <a:off x="3549837" y="2438127"/>
            <a:ext cx="328193" cy="173030"/>
            <a:chOff x="1593668" y="2385892"/>
            <a:chExt cx="5486400" cy="2892538"/>
          </a:xfrm>
        </p:grpSpPr>
        <p:sp>
          <p:nvSpPr>
            <p:cNvPr id="69" name="Freeform 68"/>
            <p:cNvSpPr/>
            <p:nvPr/>
          </p:nvSpPr>
          <p:spPr bwMode="auto">
            <a:xfrm>
              <a:off x="1593668" y="2385892"/>
              <a:ext cx="2743200" cy="2892538"/>
            </a:xfrm>
            <a:custGeom>
              <a:avLst/>
              <a:gdLst>
                <a:gd name="connsiteX0" fmla="*/ 0 w 3866605"/>
                <a:gd name="connsiteY0" fmla="*/ 2891330 h 2893005"/>
                <a:gd name="connsiteX1" fmla="*/ 339634 w 3866605"/>
                <a:gd name="connsiteY1" fmla="*/ 2891330 h 2893005"/>
                <a:gd name="connsiteX2" fmla="*/ 600891 w 3866605"/>
                <a:gd name="connsiteY2" fmla="*/ 2873913 h 2893005"/>
                <a:gd name="connsiteX3" fmla="*/ 809897 w 3866605"/>
                <a:gd name="connsiteY3" fmla="*/ 2839079 h 2893005"/>
                <a:gd name="connsiteX4" fmla="*/ 1045028 w 3866605"/>
                <a:gd name="connsiteY4" fmla="*/ 2769410 h 2893005"/>
                <a:gd name="connsiteX5" fmla="*/ 1219200 w 3866605"/>
                <a:gd name="connsiteY5" fmla="*/ 2664907 h 2893005"/>
                <a:gd name="connsiteX6" fmla="*/ 1419497 w 3866605"/>
                <a:gd name="connsiteY6" fmla="*/ 2490736 h 2893005"/>
                <a:gd name="connsiteX7" fmla="*/ 1550125 w 3866605"/>
                <a:gd name="connsiteY7" fmla="*/ 2264313 h 2893005"/>
                <a:gd name="connsiteX8" fmla="*/ 1776548 w 3866605"/>
                <a:gd name="connsiteY8" fmla="*/ 1846302 h 2893005"/>
                <a:gd name="connsiteX9" fmla="*/ 1976845 w 3866605"/>
                <a:gd name="connsiteY9" fmla="*/ 1358622 h 2893005"/>
                <a:gd name="connsiteX10" fmla="*/ 2151017 w 3866605"/>
                <a:gd name="connsiteY10" fmla="*/ 888359 h 2893005"/>
                <a:gd name="connsiteX11" fmla="*/ 2316480 w 3866605"/>
                <a:gd name="connsiteY11" fmla="*/ 505182 h 2893005"/>
                <a:gd name="connsiteX12" fmla="*/ 2420982 w 3866605"/>
                <a:gd name="connsiteY12" fmla="*/ 304885 h 2893005"/>
                <a:gd name="connsiteX13" fmla="*/ 2516777 w 3866605"/>
                <a:gd name="connsiteY13" fmla="*/ 165547 h 2893005"/>
                <a:gd name="connsiteX14" fmla="*/ 2586445 w 3866605"/>
                <a:gd name="connsiteY14" fmla="*/ 61045 h 2893005"/>
                <a:gd name="connsiteX15" fmla="*/ 2664822 w 3866605"/>
                <a:gd name="connsiteY15" fmla="*/ 26210 h 2893005"/>
                <a:gd name="connsiteX16" fmla="*/ 2743200 w 3866605"/>
                <a:gd name="connsiteY16" fmla="*/ 85 h 2893005"/>
                <a:gd name="connsiteX17" fmla="*/ 2847702 w 3866605"/>
                <a:gd name="connsiteY17" fmla="*/ 34919 h 2893005"/>
                <a:gd name="connsiteX18" fmla="*/ 2908662 w 3866605"/>
                <a:gd name="connsiteY18" fmla="*/ 95879 h 2893005"/>
                <a:gd name="connsiteX19" fmla="*/ 2978331 w 3866605"/>
                <a:gd name="connsiteY19" fmla="*/ 165547 h 2893005"/>
                <a:gd name="connsiteX20" fmla="*/ 3074125 w 3866605"/>
                <a:gd name="connsiteY20" fmla="*/ 331010 h 2893005"/>
                <a:gd name="connsiteX21" fmla="*/ 3187337 w 3866605"/>
                <a:gd name="connsiteY21" fmla="*/ 548725 h 2893005"/>
                <a:gd name="connsiteX22" fmla="*/ 3492137 w 3866605"/>
                <a:gd name="connsiteY22" fmla="*/ 1323787 h 2893005"/>
                <a:gd name="connsiteX23" fmla="*/ 3587931 w 3866605"/>
                <a:gd name="connsiteY23" fmla="*/ 1576336 h 2893005"/>
                <a:gd name="connsiteX24" fmla="*/ 3692434 w 3866605"/>
                <a:gd name="connsiteY24" fmla="*/ 1828885 h 2893005"/>
                <a:gd name="connsiteX25" fmla="*/ 3866605 w 3866605"/>
                <a:gd name="connsiteY25" fmla="*/ 2142393 h 2893005"/>
                <a:gd name="connsiteX0" fmla="*/ 0 w 3692434"/>
                <a:gd name="connsiteY0" fmla="*/ 2891330 h 2893005"/>
                <a:gd name="connsiteX1" fmla="*/ 339634 w 3692434"/>
                <a:gd name="connsiteY1" fmla="*/ 2891330 h 2893005"/>
                <a:gd name="connsiteX2" fmla="*/ 600891 w 3692434"/>
                <a:gd name="connsiteY2" fmla="*/ 2873913 h 2893005"/>
                <a:gd name="connsiteX3" fmla="*/ 809897 w 3692434"/>
                <a:gd name="connsiteY3" fmla="*/ 2839079 h 2893005"/>
                <a:gd name="connsiteX4" fmla="*/ 1045028 w 3692434"/>
                <a:gd name="connsiteY4" fmla="*/ 2769410 h 2893005"/>
                <a:gd name="connsiteX5" fmla="*/ 1219200 w 3692434"/>
                <a:gd name="connsiteY5" fmla="*/ 2664907 h 2893005"/>
                <a:gd name="connsiteX6" fmla="*/ 1419497 w 3692434"/>
                <a:gd name="connsiteY6" fmla="*/ 2490736 h 2893005"/>
                <a:gd name="connsiteX7" fmla="*/ 1550125 w 3692434"/>
                <a:gd name="connsiteY7" fmla="*/ 2264313 h 2893005"/>
                <a:gd name="connsiteX8" fmla="*/ 1776548 w 3692434"/>
                <a:gd name="connsiteY8" fmla="*/ 1846302 h 2893005"/>
                <a:gd name="connsiteX9" fmla="*/ 1976845 w 3692434"/>
                <a:gd name="connsiteY9" fmla="*/ 1358622 h 2893005"/>
                <a:gd name="connsiteX10" fmla="*/ 2151017 w 3692434"/>
                <a:gd name="connsiteY10" fmla="*/ 888359 h 2893005"/>
                <a:gd name="connsiteX11" fmla="*/ 2316480 w 3692434"/>
                <a:gd name="connsiteY11" fmla="*/ 505182 h 2893005"/>
                <a:gd name="connsiteX12" fmla="*/ 2420982 w 3692434"/>
                <a:gd name="connsiteY12" fmla="*/ 304885 h 2893005"/>
                <a:gd name="connsiteX13" fmla="*/ 2516777 w 3692434"/>
                <a:gd name="connsiteY13" fmla="*/ 165547 h 2893005"/>
                <a:gd name="connsiteX14" fmla="*/ 2586445 w 3692434"/>
                <a:gd name="connsiteY14" fmla="*/ 61045 h 2893005"/>
                <a:gd name="connsiteX15" fmla="*/ 2664822 w 3692434"/>
                <a:gd name="connsiteY15" fmla="*/ 26210 h 2893005"/>
                <a:gd name="connsiteX16" fmla="*/ 2743200 w 3692434"/>
                <a:gd name="connsiteY16" fmla="*/ 85 h 2893005"/>
                <a:gd name="connsiteX17" fmla="*/ 2847702 w 3692434"/>
                <a:gd name="connsiteY17" fmla="*/ 34919 h 2893005"/>
                <a:gd name="connsiteX18" fmla="*/ 2908662 w 3692434"/>
                <a:gd name="connsiteY18" fmla="*/ 95879 h 2893005"/>
                <a:gd name="connsiteX19" fmla="*/ 2978331 w 3692434"/>
                <a:gd name="connsiteY19" fmla="*/ 165547 h 2893005"/>
                <a:gd name="connsiteX20" fmla="*/ 3074125 w 3692434"/>
                <a:gd name="connsiteY20" fmla="*/ 331010 h 2893005"/>
                <a:gd name="connsiteX21" fmla="*/ 3187337 w 3692434"/>
                <a:gd name="connsiteY21" fmla="*/ 548725 h 2893005"/>
                <a:gd name="connsiteX22" fmla="*/ 3492137 w 3692434"/>
                <a:gd name="connsiteY22" fmla="*/ 1323787 h 2893005"/>
                <a:gd name="connsiteX23" fmla="*/ 3587931 w 3692434"/>
                <a:gd name="connsiteY23" fmla="*/ 1576336 h 2893005"/>
                <a:gd name="connsiteX24" fmla="*/ 3692434 w 3692434"/>
                <a:gd name="connsiteY24" fmla="*/ 1828885 h 2893005"/>
                <a:gd name="connsiteX0" fmla="*/ 0 w 3587931"/>
                <a:gd name="connsiteY0" fmla="*/ 2891330 h 2893005"/>
                <a:gd name="connsiteX1" fmla="*/ 339634 w 3587931"/>
                <a:gd name="connsiteY1" fmla="*/ 2891330 h 2893005"/>
                <a:gd name="connsiteX2" fmla="*/ 600891 w 3587931"/>
                <a:gd name="connsiteY2" fmla="*/ 2873913 h 2893005"/>
                <a:gd name="connsiteX3" fmla="*/ 809897 w 3587931"/>
                <a:gd name="connsiteY3" fmla="*/ 2839079 h 2893005"/>
                <a:gd name="connsiteX4" fmla="*/ 1045028 w 3587931"/>
                <a:gd name="connsiteY4" fmla="*/ 2769410 h 2893005"/>
                <a:gd name="connsiteX5" fmla="*/ 1219200 w 3587931"/>
                <a:gd name="connsiteY5" fmla="*/ 2664907 h 2893005"/>
                <a:gd name="connsiteX6" fmla="*/ 1419497 w 3587931"/>
                <a:gd name="connsiteY6" fmla="*/ 2490736 h 2893005"/>
                <a:gd name="connsiteX7" fmla="*/ 1550125 w 3587931"/>
                <a:gd name="connsiteY7" fmla="*/ 2264313 h 2893005"/>
                <a:gd name="connsiteX8" fmla="*/ 1776548 w 3587931"/>
                <a:gd name="connsiteY8" fmla="*/ 1846302 h 2893005"/>
                <a:gd name="connsiteX9" fmla="*/ 1976845 w 3587931"/>
                <a:gd name="connsiteY9" fmla="*/ 1358622 h 2893005"/>
                <a:gd name="connsiteX10" fmla="*/ 2151017 w 3587931"/>
                <a:gd name="connsiteY10" fmla="*/ 888359 h 2893005"/>
                <a:gd name="connsiteX11" fmla="*/ 2316480 w 3587931"/>
                <a:gd name="connsiteY11" fmla="*/ 505182 h 2893005"/>
                <a:gd name="connsiteX12" fmla="*/ 2420982 w 3587931"/>
                <a:gd name="connsiteY12" fmla="*/ 304885 h 2893005"/>
                <a:gd name="connsiteX13" fmla="*/ 2516777 w 3587931"/>
                <a:gd name="connsiteY13" fmla="*/ 165547 h 2893005"/>
                <a:gd name="connsiteX14" fmla="*/ 2586445 w 3587931"/>
                <a:gd name="connsiteY14" fmla="*/ 61045 h 2893005"/>
                <a:gd name="connsiteX15" fmla="*/ 2664822 w 3587931"/>
                <a:gd name="connsiteY15" fmla="*/ 26210 h 2893005"/>
                <a:gd name="connsiteX16" fmla="*/ 2743200 w 3587931"/>
                <a:gd name="connsiteY16" fmla="*/ 85 h 2893005"/>
                <a:gd name="connsiteX17" fmla="*/ 2847702 w 3587931"/>
                <a:gd name="connsiteY17" fmla="*/ 34919 h 2893005"/>
                <a:gd name="connsiteX18" fmla="*/ 2908662 w 3587931"/>
                <a:gd name="connsiteY18" fmla="*/ 95879 h 2893005"/>
                <a:gd name="connsiteX19" fmla="*/ 2978331 w 3587931"/>
                <a:gd name="connsiteY19" fmla="*/ 165547 h 2893005"/>
                <a:gd name="connsiteX20" fmla="*/ 3074125 w 3587931"/>
                <a:gd name="connsiteY20" fmla="*/ 331010 h 2893005"/>
                <a:gd name="connsiteX21" fmla="*/ 3187337 w 3587931"/>
                <a:gd name="connsiteY21" fmla="*/ 548725 h 2893005"/>
                <a:gd name="connsiteX22" fmla="*/ 3492137 w 3587931"/>
                <a:gd name="connsiteY22" fmla="*/ 1323787 h 2893005"/>
                <a:gd name="connsiteX23" fmla="*/ 3587931 w 3587931"/>
                <a:gd name="connsiteY23" fmla="*/ 1576336 h 2893005"/>
                <a:gd name="connsiteX0" fmla="*/ 0 w 3492137"/>
                <a:gd name="connsiteY0" fmla="*/ 2891330 h 2893005"/>
                <a:gd name="connsiteX1" fmla="*/ 339634 w 3492137"/>
                <a:gd name="connsiteY1" fmla="*/ 2891330 h 2893005"/>
                <a:gd name="connsiteX2" fmla="*/ 600891 w 3492137"/>
                <a:gd name="connsiteY2" fmla="*/ 2873913 h 2893005"/>
                <a:gd name="connsiteX3" fmla="*/ 809897 w 3492137"/>
                <a:gd name="connsiteY3" fmla="*/ 2839079 h 2893005"/>
                <a:gd name="connsiteX4" fmla="*/ 1045028 w 3492137"/>
                <a:gd name="connsiteY4" fmla="*/ 2769410 h 2893005"/>
                <a:gd name="connsiteX5" fmla="*/ 1219200 w 3492137"/>
                <a:gd name="connsiteY5" fmla="*/ 2664907 h 2893005"/>
                <a:gd name="connsiteX6" fmla="*/ 1419497 w 3492137"/>
                <a:gd name="connsiteY6" fmla="*/ 2490736 h 2893005"/>
                <a:gd name="connsiteX7" fmla="*/ 1550125 w 3492137"/>
                <a:gd name="connsiteY7" fmla="*/ 2264313 h 2893005"/>
                <a:gd name="connsiteX8" fmla="*/ 1776548 w 3492137"/>
                <a:gd name="connsiteY8" fmla="*/ 1846302 h 2893005"/>
                <a:gd name="connsiteX9" fmla="*/ 1976845 w 3492137"/>
                <a:gd name="connsiteY9" fmla="*/ 1358622 h 2893005"/>
                <a:gd name="connsiteX10" fmla="*/ 2151017 w 3492137"/>
                <a:gd name="connsiteY10" fmla="*/ 888359 h 2893005"/>
                <a:gd name="connsiteX11" fmla="*/ 2316480 w 3492137"/>
                <a:gd name="connsiteY11" fmla="*/ 505182 h 2893005"/>
                <a:gd name="connsiteX12" fmla="*/ 2420982 w 3492137"/>
                <a:gd name="connsiteY12" fmla="*/ 304885 h 2893005"/>
                <a:gd name="connsiteX13" fmla="*/ 2516777 w 3492137"/>
                <a:gd name="connsiteY13" fmla="*/ 165547 h 2893005"/>
                <a:gd name="connsiteX14" fmla="*/ 2586445 w 3492137"/>
                <a:gd name="connsiteY14" fmla="*/ 61045 h 2893005"/>
                <a:gd name="connsiteX15" fmla="*/ 2664822 w 3492137"/>
                <a:gd name="connsiteY15" fmla="*/ 26210 h 2893005"/>
                <a:gd name="connsiteX16" fmla="*/ 2743200 w 3492137"/>
                <a:gd name="connsiteY16" fmla="*/ 85 h 2893005"/>
                <a:gd name="connsiteX17" fmla="*/ 2847702 w 3492137"/>
                <a:gd name="connsiteY17" fmla="*/ 34919 h 2893005"/>
                <a:gd name="connsiteX18" fmla="*/ 2908662 w 3492137"/>
                <a:gd name="connsiteY18" fmla="*/ 95879 h 2893005"/>
                <a:gd name="connsiteX19" fmla="*/ 2978331 w 3492137"/>
                <a:gd name="connsiteY19" fmla="*/ 165547 h 2893005"/>
                <a:gd name="connsiteX20" fmla="*/ 3074125 w 3492137"/>
                <a:gd name="connsiteY20" fmla="*/ 331010 h 2893005"/>
                <a:gd name="connsiteX21" fmla="*/ 3187337 w 3492137"/>
                <a:gd name="connsiteY21" fmla="*/ 548725 h 2893005"/>
                <a:gd name="connsiteX22" fmla="*/ 3492137 w 3492137"/>
                <a:gd name="connsiteY22" fmla="*/ 1323787 h 2893005"/>
                <a:gd name="connsiteX0" fmla="*/ 0 w 3187337"/>
                <a:gd name="connsiteY0" fmla="*/ 2891330 h 2893005"/>
                <a:gd name="connsiteX1" fmla="*/ 339634 w 3187337"/>
                <a:gd name="connsiteY1" fmla="*/ 2891330 h 2893005"/>
                <a:gd name="connsiteX2" fmla="*/ 600891 w 3187337"/>
                <a:gd name="connsiteY2" fmla="*/ 2873913 h 2893005"/>
                <a:gd name="connsiteX3" fmla="*/ 809897 w 3187337"/>
                <a:gd name="connsiteY3" fmla="*/ 2839079 h 2893005"/>
                <a:gd name="connsiteX4" fmla="*/ 1045028 w 3187337"/>
                <a:gd name="connsiteY4" fmla="*/ 2769410 h 2893005"/>
                <a:gd name="connsiteX5" fmla="*/ 1219200 w 3187337"/>
                <a:gd name="connsiteY5" fmla="*/ 2664907 h 2893005"/>
                <a:gd name="connsiteX6" fmla="*/ 1419497 w 3187337"/>
                <a:gd name="connsiteY6" fmla="*/ 2490736 h 2893005"/>
                <a:gd name="connsiteX7" fmla="*/ 1550125 w 3187337"/>
                <a:gd name="connsiteY7" fmla="*/ 2264313 h 2893005"/>
                <a:gd name="connsiteX8" fmla="*/ 1776548 w 3187337"/>
                <a:gd name="connsiteY8" fmla="*/ 1846302 h 2893005"/>
                <a:gd name="connsiteX9" fmla="*/ 1976845 w 3187337"/>
                <a:gd name="connsiteY9" fmla="*/ 1358622 h 2893005"/>
                <a:gd name="connsiteX10" fmla="*/ 2151017 w 3187337"/>
                <a:gd name="connsiteY10" fmla="*/ 888359 h 2893005"/>
                <a:gd name="connsiteX11" fmla="*/ 2316480 w 3187337"/>
                <a:gd name="connsiteY11" fmla="*/ 505182 h 2893005"/>
                <a:gd name="connsiteX12" fmla="*/ 2420982 w 3187337"/>
                <a:gd name="connsiteY12" fmla="*/ 304885 h 2893005"/>
                <a:gd name="connsiteX13" fmla="*/ 2516777 w 3187337"/>
                <a:gd name="connsiteY13" fmla="*/ 165547 h 2893005"/>
                <a:gd name="connsiteX14" fmla="*/ 2586445 w 3187337"/>
                <a:gd name="connsiteY14" fmla="*/ 61045 h 2893005"/>
                <a:gd name="connsiteX15" fmla="*/ 2664822 w 3187337"/>
                <a:gd name="connsiteY15" fmla="*/ 26210 h 2893005"/>
                <a:gd name="connsiteX16" fmla="*/ 2743200 w 3187337"/>
                <a:gd name="connsiteY16" fmla="*/ 85 h 2893005"/>
                <a:gd name="connsiteX17" fmla="*/ 2847702 w 3187337"/>
                <a:gd name="connsiteY17" fmla="*/ 34919 h 2893005"/>
                <a:gd name="connsiteX18" fmla="*/ 2908662 w 3187337"/>
                <a:gd name="connsiteY18" fmla="*/ 95879 h 2893005"/>
                <a:gd name="connsiteX19" fmla="*/ 2978331 w 3187337"/>
                <a:gd name="connsiteY19" fmla="*/ 165547 h 2893005"/>
                <a:gd name="connsiteX20" fmla="*/ 3074125 w 3187337"/>
                <a:gd name="connsiteY20" fmla="*/ 331010 h 2893005"/>
                <a:gd name="connsiteX21" fmla="*/ 3187337 w 3187337"/>
                <a:gd name="connsiteY21" fmla="*/ 548725 h 2893005"/>
                <a:gd name="connsiteX0" fmla="*/ 0 w 3074125"/>
                <a:gd name="connsiteY0" fmla="*/ 2891330 h 2893005"/>
                <a:gd name="connsiteX1" fmla="*/ 339634 w 3074125"/>
                <a:gd name="connsiteY1" fmla="*/ 2891330 h 2893005"/>
                <a:gd name="connsiteX2" fmla="*/ 600891 w 3074125"/>
                <a:gd name="connsiteY2" fmla="*/ 2873913 h 2893005"/>
                <a:gd name="connsiteX3" fmla="*/ 809897 w 3074125"/>
                <a:gd name="connsiteY3" fmla="*/ 2839079 h 2893005"/>
                <a:gd name="connsiteX4" fmla="*/ 1045028 w 3074125"/>
                <a:gd name="connsiteY4" fmla="*/ 2769410 h 2893005"/>
                <a:gd name="connsiteX5" fmla="*/ 1219200 w 3074125"/>
                <a:gd name="connsiteY5" fmla="*/ 2664907 h 2893005"/>
                <a:gd name="connsiteX6" fmla="*/ 1419497 w 3074125"/>
                <a:gd name="connsiteY6" fmla="*/ 2490736 h 2893005"/>
                <a:gd name="connsiteX7" fmla="*/ 1550125 w 3074125"/>
                <a:gd name="connsiteY7" fmla="*/ 2264313 h 2893005"/>
                <a:gd name="connsiteX8" fmla="*/ 1776548 w 3074125"/>
                <a:gd name="connsiteY8" fmla="*/ 1846302 h 2893005"/>
                <a:gd name="connsiteX9" fmla="*/ 1976845 w 3074125"/>
                <a:gd name="connsiteY9" fmla="*/ 1358622 h 2893005"/>
                <a:gd name="connsiteX10" fmla="*/ 2151017 w 3074125"/>
                <a:gd name="connsiteY10" fmla="*/ 888359 h 2893005"/>
                <a:gd name="connsiteX11" fmla="*/ 2316480 w 3074125"/>
                <a:gd name="connsiteY11" fmla="*/ 505182 h 2893005"/>
                <a:gd name="connsiteX12" fmla="*/ 2420982 w 3074125"/>
                <a:gd name="connsiteY12" fmla="*/ 304885 h 2893005"/>
                <a:gd name="connsiteX13" fmla="*/ 2516777 w 3074125"/>
                <a:gd name="connsiteY13" fmla="*/ 165547 h 2893005"/>
                <a:gd name="connsiteX14" fmla="*/ 2586445 w 3074125"/>
                <a:gd name="connsiteY14" fmla="*/ 61045 h 2893005"/>
                <a:gd name="connsiteX15" fmla="*/ 2664822 w 3074125"/>
                <a:gd name="connsiteY15" fmla="*/ 26210 h 2893005"/>
                <a:gd name="connsiteX16" fmla="*/ 2743200 w 3074125"/>
                <a:gd name="connsiteY16" fmla="*/ 85 h 2893005"/>
                <a:gd name="connsiteX17" fmla="*/ 2847702 w 3074125"/>
                <a:gd name="connsiteY17" fmla="*/ 34919 h 2893005"/>
                <a:gd name="connsiteX18" fmla="*/ 2908662 w 3074125"/>
                <a:gd name="connsiteY18" fmla="*/ 95879 h 2893005"/>
                <a:gd name="connsiteX19" fmla="*/ 2978331 w 3074125"/>
                <a:gd name="connsiteY19" fmla="*/ 165547 h 2893005"/>
                <a:gd name="connsiteX20" fmla="*/ 3074125 w 3074125"/>
                <a:gd name="connsiteY20" fmla="*/ 331010 h 2893005"/>
                <a:gd name="connsiteX0" fmla="*/ 0 w 2978331"/>
                <a:gd name="connsiteY0" fmla="*/ 2891330 h 2893005"/>
                <a:gd name="connsiteX1" fmla="*/ 339634 w 2978331"/>
                <a:gd name="connsiteY1" fmla="*/ 2891330 h 2893005"/>
                <a:gd name="connsiteX2" fmla="*/ 600891 w 2978331"/>
                <a:gd name="connsiteY2" fmla="*/ 2873913 h 2893005"/>
                <a:gd name="connsiteX3" fmla="*/ 809897 w 2978331"/>
                <a:gd name="connsiteY3" fmla="*/ 2839079 h 2893005"/>
                <a:gd name="connsiteX4" fmla="*/ 1045028 w 2978331"/>
                <a:gd name="connsiteY4" fmla="*/ 2769410 h 2893005"/>
                <a:gd name="connsiteX5" fmla="*/ 1219200 w 2978331"/>
                <a:gd name="connsiteY5" fmla="*/ 2664907 h 2893005"/>
                <a:gd name="connsiteX6" fmla="*/ 1419497 w 2978331"/>
                <a:gd name="connsiteY6" fmla="*/ 2490736 h 2893005"/>
                <a:gd name="connsiteX7" fmla="*/ 1550125 w 2978331"/>
                <a:gd name="connsiteY7" fmla="*/ 2264313 h 2893005"/>
                <a:gd name="connsiteX8" fmla="*/ 1776548 w 2978331"/>
                <a:gd name="connsiteY8" fmla="*/ 1846302 h 2893005"/>
                <a:gd name="connsiteX9" fmla="*/ 1976845 w 2978331"/>
                <a:gd name="connsiteY9" fmla="*/ 1358622 h 2893005"/>
                <a:gd name="connsiteX10" fmla="*/ 2151017 w 2978331"/>
                <a:gd name="connsiteY10" fmla="*/ 888359 h 2893005"/>
                <a:gd name="connsiteX11" fmla="*/ 2316480 w 2978331"/>
                <a:gd name="connsiteY11" fmla="*/ 505182 h 2893005"/>
                <a:gd name="connsiteX12" fmla="*/ 2420982 w 2978331"/>
                <a:gd name="connsiteY12" fmla="*/ 304885 h 2893005"/>
                <a:gd name="connsiteX13" fmla="*/ 2516777 w 2978331"/>
                <a:gd name="connsiteY13" fmla="*/ 165547 h 2893005"/>
                <a:gd name="connsiteX14" fmla="*/ 2586445 w 2978331"/>
                <a:gd name="connsiteY14" fmla="*/ 61045 h 2893005"/>
                <a:gd name="connsiteX15" fmla="*/ 2664822 w 2978331"/>
                <a:gd name="connsiteY15" fmla="*/ 26210 h 2893005"/>
                <a:gd name="connsiteX16" fmla="*/ 2743200 w 2978331"/>
                <a:gd name="connsiteY16" fmla="*/ 85 h 2893005"/>
                <a:gd name="connsiteX17" fmla="*/ 2847702 w 2978331"/>
                <a:gd name="connsiteY17" fmla="*/ 34919 h 2893005"/>
                <a:gd name="connsiteX18" fmla="*/ 2908662 w 2978331"/>
                <a:gd name="connsiteY18" fmla="*/ 95879 h 2893005"/>
                <a:gd name="connsiteX19" fmla="*/ 2978331 w 2978331"/>
                <a:gd name="connsiteY19" fmla="*/ 165547 h 2893005"/>
                <a:gd name="connsiteX0" fmla="*/ 0 w 2908662"/>
                <a:gd name="connsiteY0" fmla="*/ 2891330 h 2893005"/>
                <a:gd name="connsiteX1" fmla="*/ 339634 w 2908662"/>
                <a:gd name="connsiteY1" fmla="*/ 2891330 h 2893005"/>
                <a:gd name="connsiteX2" fmla="*/ 600891 w 2908662"/>
                <a:gd name="connsiteY2" fmla="*/ 2873913 h 2893005"/>
                <a:gd name="connsiteX3" fmla="*/ 809897 w 2908662"/>
                <a:gd name="connsiteY3" fmla="*/ 2839079 h 2893005"/>
                <a:gd name="connsiteX4" fmla="*/ 1045028 w 2908662"/>
                <a:gd name="connsiteY4" fmla="*/ 2769410 h 2893005"/>
                <a:gd name="connsiteX5" fmla="*/ 1219200 w 2908662"/>
                <a:gd name="connsiteY5" fmla="*/ 2664907 h 2893005"/>
                <a:gd name="connsiteX6" fmla="*/ 1419497 w 2908662"/>
                <a:gd name="connsiteY6" fmla="*/ 2490736 h 2893005"/>
                <a:gd name="connsiteX7" fmla="*/ 1550125 w 2908662"/>
                <a:gd name="connsiteY7" fmla="*/ 2264313 h 2893005"/>
                <a:gd name="connsiteX8" fmla="*/ 1776548 w 2908662"/>
                <a:gd name="connsiteY8" fmla="*/ 1846302 h 2893005"/>
                <a:gd name="connsiteX9" fmla="*/ 1976845 w 2908662"/>
                <a:gd name="connsiteY9" fmla="*/ 1358622 h 2893005"/>
                <a:gd name="connsiteX10" fmla="*/ 2151017 w 2908662"/>
                <a:gd name="connsiteY10" fmla="*/ 888359 h 2893005"/>
                <a:gd name="connsiteX11" fmla="*/ 2316480 w 2908662"/>
                <a:gd name="connsiteY11" fmla="*/ 505182 h 2893005"/>
                <a:gd name="connsiteX12" fmla="*/ 2420982 w 2908662"/>
                <a:gd name="connsiteY12" fmla="*/ 304885 h 2893005"/>
                <a:gd name="connsiteX13" fmla="*/ 2516777 w 2908662"/>
                <a:gd name="connsiteY13" fmla="*/ 165547 h 2893005"/>
                <a:gd name="connsiteX14" fmla="*/ 2586445 w 2908662"/>
                <a:gd name="connsiteY14" fmla="*/ 61045 h 2893005"/>
                <a:gd name="connsiteX15" fmla="*/ 2664822 w 2908662"/>
                <a:gd name="connsiteY15" fmla="*/ 26210 h 2893005"/>
                <a:gd name="connsiteX16" fmla="*/ 2743200 w 2908662"/>
                <a:gd name="connsiteY16" fmla="*/ 85 h 2893005"/>
                <a:gd name="connsiteX17" fmla="*/ 2847702 w 2908662"/>
                <a:gd name="connsiteY17" fmla="*/ 34919 h 2893005"/>
                <a:gd name="connsiteX18" fmla="*/ 2908662 w 2908662"/>
                <a:gd name="connsiteY18" fmla="*/ 95879 h 2893005"/>
                <a:gd name="connsiteX0" fmla="*/ 0 w 2847702"/>
                <a:gd name="connsiteY0" fmla="*/ 2891330 h 2893005"/>
                <a:gd name="connsiteX1" fmla="*/ 339634 w 2847702"/>
                <a:gd name="connsiteY1" fmla="*/ 2891330 h 2893005"/>
                <a:gd name="connsiteX2" fmla="*/ 600891 w 2847702"/>
                <a:gd name="connsiteY2" fmla="*/ 2873913 h 2893005"/>
                <a:gd name="connsiteX3" fmla="*/ 809897 w 2847702"/>
                <a:gd name="connsiteY3" fmla="*/ 2839079 h 2893005"/>
                <a:gd name="connsiteX4" fmla="*/ 1045028 w 2847702"/>
                <a:gd name="connsiteY4" fmla="*/ 2769410 h 2893005"/>
                <a:gd name="connsiteX5" fmla="*/ 1219200 w 2847702"/>
                <a:gd name="connsiteY5" fmla="*/ 2664907 h 2893005"/>
                <a:gd name="connsiteX6" fmla="*/ 1419497 w 2847702"/>
                <a:gd name="connsiteY6" fmla="*/ 2490736 h 2893005"/>
                <a:gd name="connsiteX7" fmla="*/ 1550125 w 2847702"/>
                <a:gd name="connsiteY7" fmla="*/ 2264313 h 2893005"/>
                <a:gd name="connsiteX8" fmla="*/ 1776548 w 2847702"/>
                <a:gd name="connsiteY8" fmla="*/ 1846302 h 2893005"/>
                <a:gd name="connsiteX9" fmla="*/ 1976845 w 2847702"/>
                <a:gd name="connsiteY9" fmla="*/ 1358622 h 2893005"/>
                <a:gd name="connsiteX10" fmla="*/ 2151017 w 2847702"/>
                <a:gd name="connsiteY10" fmla="*/ 888359 h 2893005"/>
                <a:gd name="connsiteX11" fmla="*/ 2316480 w 2847702"/>
                <a:gd name="connsiteY11" fmla="*/ 505182 h 2893005"/>
                <a:gd name="connsiteX12" fmla="*/ 2420982 w 2847702"/>
                <a:gd name="connsiteY12" fmla="*/ 304885 h 2893005"/>
                <a:gd name="connsiteX13" fmla="*/ 2516777 w 2847702"/>
                <a:gd name="connsiteY13" fmla="*/ 165547 h 2893005"/>
                <a:gd name="connsiteX14" fmla="*/ 2586445 w 2847702"/>
                <a:gd name="connsiteY14" fmla="*/ 61045 h 2893005"/>
                <a:gd name="connsiteX15" fmla="*/ 2664822 w 2847702"/>
                <a:gd name="connsiteY15" fmla="*/ 26210 h 2893005"/>
                <a:gd name="connsiteX16" fmla="*/ 2743200 w 2847702"/>
                <a:gd name="connsiteY16" fmla="*/ 85 h 2893005"/>
                <a:gd name="connsiteX17" fmla="*/ 2847702 w 2847702"/>
                <a:gd name="connsiteY17" fmla="*/ 34919 h 2893005"/>
                <a:gd name="connsiteX0" fmla="*/ 0 w 2743200"/>
                <a:gd name="connsiteY0" fmla="*/ 2891330 h 2893005"/>
                <a:gd name="connsiteX1" fmla="*/ 339634 w 2743200"/>
                <a:gd name="connsiteY1" fmla="*/ 2891330 h 2893005"/>
                <a:gd name="connsiteX2" fmla="*/ 600891 w 2743200"/>
                <a:gd name="connsiteY2" fmla="*/ 2873913 h 2893005"/>
                <a:gd name="connsiteX3" fmla="*/ 809897 w 2743200"/>
                <a:gd name="connsiteY3" fmla="*/ 2839079 h 2893005"/>
                <a:gd name="connsiteX4" fmla="*/ 1045028 w 2743200"/>
                <a:gd name="connsiteY4" fmla="*/ 2769410 h 2893005"/>
                <a:gd name="connsiteX5" fmla="*/ 1219200 w 2743200"/>
                <a:gd name="connsiteY5" fmla="*/ 2664907 h 2893005"/>
                <a:gd name="connsiteX6" fmla="*/ 1419497 w 2743200"/>
                <a:gd name="connsiteY6" fmla="*/ 2490736 h 2893005"/>
                <a:gd name="connsiteX7" fmla="*/ 1550125 w 2743200"/>
                <a:gd name="connsiteY7" fmla="*/ 2264313 h 2893005"/>
                <a:gd name="connsiteX8" fmla="*/ 1776548 w 2743200"/>
                <a:gd name="connsiteY8" fmla="*/ 1846302 h 2893005"/>
                <a:gd name="connsiteX9" fmla="*/ 1976845 w 2743200"/>
                <a:gd name="connsiteY9" fmla="*/ 1358622 h 2893005"/>
                <a:gd name="connsiteX10" fmla="*/ 2151017 w 2743200"/>
                <a:gd name="connsiteY10" fmla="*/ 888359 h 2893005"/>
                <a:gd name="connsiteX11" fmla="*/ 2316480 w 2743200"/>
                <a:gd name="connsiteY11" fmla="*/ 505182 h 2893005"/>
                <a:gd name="connsiteX12" fmla="*/ 2420982 w 2743200"/>
                <a:gd name="connsiteY12" fmla="*/ 304885 h 2893005"/>
                <a:gd name="connsiteX13" fmla="*/ 2516777 w 2743200"/>
                <a:gd name="connsiteY13" fmla="*/ 165547 h 2893005"/>
                <a:gd name="connsiteX14" fmla="*/ 2586445 w 2743200"/>
                <a:gd name="connsiteY14" fmla="*/ 61045 h 2893005"/>
                <a:gd name="connsiteX15" fmla="*/ 2664822 w 2743200"/>
                <a:gd name="connsiteY15" fmla="*/ 26210 h 2893005"/>
                <a:gd name="connsiteX16" fmla="*/ 2743200 w 2743200"/>
                <a:gd name="connsiteY16" fmla="*/ 85 h 2893005"/>
                <a:gd name="connsiteX0" fmla="*/ 0 w 2743200"/>
                <a:gd name="connsiteY0" fmla="*/ 2891330 h 2893005"/>
                <a:gd name="connsiteX1" fmla="*/ 339634 w 2743200"/>
                <a:gd name="connsiteY1" fmla="*/ 2891330 h 2893005"/>
                <a:gd name="connsiteX2" fmla="*/ 600891 w 2743200"/>
                <a:gd name="connsiteY2" fmla="*/ 2873913 h 2893005"/>
                <a:gd name="connsiteX3" fmla="*/ 809897 w 2743200"/>
                <a:gd name="connsiteY3" fmla="*/ 2839079 h 2893005"/>
                <a:gd name="connsiteX4" fmla="*/ 1045028 w 2743200"/>
                <a:gd name="connsiteY4" fmla="*/ 2769410 h 2893005"/>
                <a:gd name="connsiteX5" fmla="*/ 1219200 w 2743200"/>
                <a:gd name="connsiteY5" fmla="*/ 2664907 h 2893005"/>
                <a:gd name="connsiteX6" fmla="*/ 1419497 w 2743200"/>
                <a:gd name="connsiteY6" fmla="*/ 2490736 h 2893005"/>
                <a:gd name="connsiteX7" fmla="*/ 1550125 w 2743200"/>
                <a:gd name="connsiteY7" fmla="*/ 2264313 h 2893005"/>
                <a:gd name="connsiteX8" fmla="*/ 1776548 w 2743200"/>
                <a:gd name="connsiteY8" fmla="*/ 1846302 h 2893005"/>
                <a:gd name="connsiteX9" fmla="*/ 1976845 w 2743200"/>
                <a:gd name="connsiteY9" fmla="*/ 1358622 h 2893005"/>
                <a:gd name="connsiteX10" fmla="*/ 2151017 w 2743200"/>
                <a:gd name="connsiteY10" fmla="*/ 888359 h 2893005"/>
                <a:gd name="connsiteX11" fmla="*/ 2316480 w 2743200"/>
                <a:gd name="connsiteY11" fmla="*/ 505182 h 2893005"/>
                <a:gd name="connsiteX12" fmla="*/ 2420982 w 2743200"/>
                <a:gd name="connsiteY12" fmla="*/ 304885 h 2893005"/>
                <a:gd name="connsiteX13" fmla="*/ 2516777 w 2743200"/>
                <a:gd name="connsiteY13" fmla="*/ 165547 h 2893005"/>
                <a:gd name="connsiteX14" fmla="*/ 2586445 w 2743200"/>
                <a:gd name="connsiteY14" fmla="*/ 61045 h 2893005"/>
                <a:gd name="connsiteX15" fmla="*/ 2664822 w 2743200"/>
                <a:gd name="connsiteY15" fmla="*/ 26210 h 2893005"/>
                <a:gd name="connsiteX16" fmla="*/ 2743200 w 2743200"/>
                <a:gd name="connsiteY16" fmla="*/ 85 h 2893005"/>
                <a:gd name="connsiteX0" fmla="*/ 0 w 2743200"/>
                <a:gd name="connsiteY0" fmla="*/ 2891330 h 2893005"/>
                <a:gd name="connsiteX1" fmla="*/ 339634 w 2743200"/>
                <a:gd name="connsiteY1" fmla="*/ 2891330 h 2893005"/>
                <a:gd name="connsiteX2" fmla="*/ 600891 w 2743200"/>
                <a:gd name="connsiteY2" fmla="*/ 2873913 h 2893005"/>
                <a:gd name="connsiteX3" fmla="*/ 809897 w 2743200"/>
                <a:gd name="connsiteY3" fmla="*/ 2839079 h 2893005"/>
                <a:gd name="connsiteX4" fmla="*/ 1045028 w 2743200"/>
                <a:gd name="connsiteY4" fmla="*/ 2769410 h 2893005"/>
                <a:gd name="connsiteX5" fmla="*/ 1219200 w 2743200"/>
                <a:gd name="connsiteY5" fmla="*/ 2664907 h 2893005"/>
                <a:gd name="connsiteX6" fmla="*/ 1400447 w 2743200"/>
                <a:gd name="connsiteY6" fmla="*/ 2483592 h 2893005"/>
                <a:gd name="connsiteX7" fmla="*/ 1550125 w 2743200"/>
                <a:gd name="connsiteY7" fmla="*/ 2264313 h 2893005"/>
                <a:gd name="connsiteX8" fmla="*/ 1776548 w 2743200"/>
                <a:gd name="connsiteY8" fmla="*/ 1846302 h 2893005"/>
                <a:gd name="connsiteX9" fmla="*/ 1976845 w 2743200"/>
                <a:gd name="connsiteY9" fmla="*/ 1358622 h 2893005"/>
                <a:gd name="connsiteX10" fmla="*/ 2151017 w 2743200"/>
                <a:gd name="connsiteY10" fmla="*/ 888359 h 2893005"/>
                <a:gd name="connsiteX11" fmla="*/ 2316480 w 2743200"/>
                <a:gd name="connsiteY11" fmla="*/ 505182 h 2893005"/>
                <a:gd name="connsiteX12" fmla="*/ 2420982 w 2743200"/>
                <a:gd name="connsiteY12" fmla="*/ 304885 h 2893005"/>
                <a:gd name="connsiteX13" fmla="*/ 2516777 w 2743200"/>
                <a:gd name="connsiteY13" fmla="*/ 165547 h 2893005"/>
                <a:gd name="connsiteX14" fmla="*/ 2586445 w 2743200"/>
                <a:gd name="connsiteY14" fmla="*/ 61045 h 2893005"/>
                <a:gd name="connsiteX15" fmla="*/ 2664822 w 2743200"/>
                <a:gd name="connsiteY15" fmla="*/ 26210 h 2893005"/>
                <a:gd name="connsiteX16" fmla="*/ 2743200 w 2743200"/>
                <a:gd name="connsiteY16" fmla="*/ 85 h 2893005"/>
                <a:gd name="connsiteX0" fmla="*/ 0 w 2743200"/>
                <a:gd name="connsiteY0" fmla="*/ 2891330 h 2893005"/>
                <a:gd name="connsiteX1" fmla="*/ 339634 w 2743200"/>
                <a:gd name="connsiteY1" fmla="*/ 2891330 h 2893005"/>
                <a:gd name="connsiteX2" fmla="*/ 600891 w 2743200"/>
                <a:gd name="connsiteY2" fmla="*/ 2873913 h 2893005"/>
                <a:gd name="connsiteX3" fmla="*/ 809897 w 2743200"/>
                <a:gd name="connsiteY3" fmla="*/ 2848604 h 2893005"/>
                <a:gd name="connsiteX4" fmla="*/ 1045028 w 2743200"/>
                <a:gd name="connsiteY4" fmla="*/ 2769410 h 2893005"/>
                <a:gd name="connsiteX5" fmla="*/ 1219200 w 2743200"/>
                <a:gd name="connsiteY5" fmla="*/ 2664907 h 2893005"/>
                <a:gd name="connsiteX6" fmla="*/ 1400447 w 2743200"/>
                <a:gd name="connsiteY6" fmla="*/ 2483592 h 2893005"/>
                <a:gd name="connsiteX7" fmla="*/ 1550125 w 2743200"/>
                <a:gd name="connsiteY7" fmla="*/ 2264313 h 2893005"/>
                <a:gd name="connsiteX8" fmla="*/ 1776548 w 2743200"/>
                <a:gd name="connsiteY8" fmla="*/ 1846302 h 2893005"/>
                <a:gd name="connsiteX9" fmla="*/ 1976845 w 2743200"/>
                <a:gd name="connsiteY9" fmla="*/ 1358622 h 2893005"/>
                <a:gd name="connsiteX10" fmla="*/ 2151017 w 2743200"/>
                <a:gd name="connsiteY10" fmla="*/ 888359 h 2893005"/>
                <a:gd name="connsiteX11" fmla="*/ 2316480 w 2743200"/>
                <a:gd name="connsiteY11" fmla="*/ 505182 h 2893005"/>
                <a:gd name="connsiteX12" fmla="*/ 2420982 w 2743200"/>
                <a:gd name="connsiteY12" fmla="*/ 304885 h 2893005"/>
                <a:gd name="connsiteX13" fmla="*/ 2516777 w 2743200"/>
                <a:gd name="connsiteY13" fmla="*/ 165547 h 2893005"/>
                <a:gd name="connsiteX14" fmla="*/ 2586445 w 2743200"/>
                <a:gd name="connsiteY14" fmla="*/ 61045 h 2893005"/>
                <a:gd name="connsiteX15" fmla="*/ 2664822 w 2743200"/>
                <a:gd name="connsiteY15" fmla="*/ 26210 h 2893005"/>
                <a:gd name="connsiteX16" fmla="*/ 2743200 w 2743200"/>
                <a:gd name="connsiteY16" fmla="*/ 85 h 2893005"/>
                <a:gd name="connsiteX0" fmla="*/ 0 w 2743200"/>
                <a:gd name="connsiteY0" fmla="*/ 2891330 h 2892367"/>
                <a:gd name="connsiteX1" fmla="*/ 339634 w 2743200"/>
                <a:gd name="connsiteY1" fmla="*/ 2891330 h 2892367"/>
                <a:gd name="connsiteX2" fmla="*/ 600891 w 2743200"/>
                <a:gd name="connsiteY2" fmla="*/ 2883438 h 2892367"/>
                <a:gd name="connsiteX3" fmla="*/ 809897 w 2743200"/>
                <a:gd name="connsiteY3" fmla="*/ 2848604 h 2892367"/>
                <a:gd name="connsiteX4" fmla="*/ 1045028 w 2743200"/>
                <a:gd name="connsiteY4" fmla="*/ 2769410 h 2892367"/>
                <a:gd name="connsiteX5" fmla="*/ 1219200 w 2743200"/>
                <a:gd name="connsiteY5" fmla="*/ 2664907 h 2892367"/>
                <a:gd name="connsiteX6" fmla="*/ 1400447 w 2743200"/>
                <a:gd name="connsiteY6" fmla="*/ 2483592 h 2892367"/>
                <a:gd name="connsiteX7" fmla="*/ 1550125 w 2743200"/>
                <a:gd name="connsiteY7" fmla="*/ 2264313 h 2892367"/>
                <a:gd name="connsiteX8" fmla="*/ 1776548 w 2743200"/>
                <a:gd name="connsiteY8" fmla="*/ 1846302 h 2892367"/>
                <a:gd name="connsiteX9" fmla="*/ 1976845 w 2743200"/>
                <a:gd name="connsiteY9" fmla="*/ 1358622 h 2892367"/>
                <a:gd name="connsiteX10" fmla="*/ 2151017 w 2743200"/>
                <a:gd name="connsiteY10" fmla="*/ 888359 h 2892367"/>
                <a:gd name="connsiteX11" fmla="*/ 2316480 w 2743200"/>
                <a:gd name="connsiteY11" fmla="*/ 505182 h 2892367"/>
                <a:gd name="connsiteX12" fmla="*/ 2420982 w 2743200"/>
                <a:gd name="connsiteY12" fmla="*/ 304885 h 2892367"/>
                <a:gd name="connsiteX13" fmla="*/ 2516777 w 2743200"/>
                <a:gd name="connsiteY13" fmla="*/ 165547 h 2892367"/>
                <a:gd name="connsiteX14" fmla="*/ 2586445 w 2743200"/>
                <a:gd name="connsiteY14" fmla="*/ 61045 h 2892367"/>
                <a:gd name="connsiteX15" fmla="*/ 2664822 w 2743200"/>
                <a:gd name="connsiteY15" fmla="*/ 26210 h 2892367"/>
                <a:gd name="connsiteX16" fmla="*/ 2743200 w 2743200"/>
                <a:gd name="connsiteY16" fmla="*/ 85 h 2892367"/>
                <a:gd name="connsiteX0" fmla="*/ 0 w 2743200"/>
                <a:gd name="connsiteY0" fmla="*/ 2891330 h 2892367"/>
                <a:gd name="connsiteX1" fmla="*/ 339634 w 2743200"/>
                <a:gd name="connsiteY1" fmla="*/ 2891330 h 2892367"/>
                <a:gd name="connsiteX2" fmla="*/ 600891 w 2743200"/>
                <a:gd name="connsiteY2" fmla="*/ 2883438 h 2892367"/>
                <a:gd name="connsiteX3" fmla="*/ 809897 w 2743200"/>
                <a:gd name="connsiteY3" fmla="*/ 2848604 h 2892367"/>
                <a:gd name="connsiteX4" fmla="*/ 1045028 w 2743200"/>
                <a:gd name="connsiteY4" fmla="*/ 2769410 h 2892367"/>
                <a:gd name="connsiteX5" fmla="*/ 1219200 w 2743200"/>
                <a:gd name="connsiteY5" fmla="*/ 2664907 h 2892367"/>
                <a:gd name="connsiteX6" fmla="*/ 1400447 w 2743200"/>
                <a:gd name="connsiteY6" fmla="*/ 2483592 h 2892367"/>
                <a:gd name="connsiteX7" fmla="*/ 1550125 w 2743200"/>
                <a:gd name="connsiteY7" fmla="*/ 2264313 h 2892367"/>
                <a:gd name="connsiteX8" fmla="*/ 1771786 w 2743200"/>
                <a:gd name="connsiteY8" fmla="*/ 1843921 h 2892367"/>
                <a:gd name="connsiteX9" fmla="*/ 1976845 w 2743200"/>
                <a:gd name="connsiteY9" fmla="*/ 1358622 h 2892367"/>
                <a:gd name="connsiteX10" fmla="*/ 2151017 w 2743200"/>
                <a:gd name="connsiteY10" fmla="*/ 888359 h 2892367"/>
                <a:gd name="connsiteX11" fmla="*/ 2316480 w 2743200"/>
                <a:gd name="connsiteY11" fmla="*/ 505182 h 2892367"/>
                <a:gd name="connsiteX12" fmla="*/ 2420982 w 2743200"/>
                <a:gd name="connsiteY12" fmla="*/ 304885 h 2892367"/>
                <a:gd name="connsiteX13" fmla="*/ 2516777 w 2743200"/>
                <a:gd name="connsiteY13" fmla="*/ 165547 h 2892367"/>
                <a:gd name="connsiteX14" fmla="*/ 2586445 w 2743200"/>
                <a:gd name="connsiteY14" fmla="*/ 61045 h 2892367"/>
                <a:gd name="connsiteX15" fmla="*/ 2664822 w 2743200"/>
                <a:gd name="connsiteY15" fmla="*/ 26210 h 2892367"/>
                <a:gd name="connsiteX16" fmla="*/ 2743200 w 2743200"/>
                <a:gd name="connsiteY16" fmla="*/ 85 h 2892367"/>
                <a:gd name="connsiteX0" fmla="*/ 0 w 2743200"/>
                <a:gd name="connsiteY0" fmla="*/ 2891330 h 2892367"/>
                <a:gd name="connsiteX1" fmla="*/ 339634 w 2743200"/>
                <a:gd name="connsiteY1" fmla="*/ 2891330 h 2892367"/>
                <a:gd name="connsiteX2" fmla="*/ 600891 w 2743200"/>
                <a:gd name="connsiteY2" fmla="*/ 2883438 h 2892367"/>
                <a:gd name="connsiteX3" fmla="*/ 809897 w 2743200"/>
                <a:gd name="connsiteY3" fmla="*/ 2848604 h 2892367"/>
                <a:gd name="connsiteX4" fmla="*/ 1045028 w 2743200"/>
                <a:gd name="connsiteY4" fmla="*/ 2769410 h 2892367"/>
                <a:gd name="connsiteX5" fmla="*/ 1219200 w 2743200"/>
                <a:gd name="connsiteY5" fmla="*/ 2664907 h 2892367"/>
                <a:gd name="connsiteX6" fmla="*/ 1400447 w 2743200"/>
                <a:gd name="connsiteY6" fmla="*/ 2483592 h 2892367"/>
                <a:gd name="connsiteX7" fmla="*/ 1550125 w 2743200"/>
                <a:gd name="connsiteY7" fmla="*/ 2264313 h 2892367"/>
                <a:gd name="connsiteX8" fmla="*/ 1771786 w 2743200"/>
                <a:gd name="connsiteY8" fmla="*/ 1843921 h 2892367"/>
                <a:gd name="connsiteX9" fmla="*/ 1976845 w 2743200"/>
                <a:gd name="connsiteY9" fmla="*/ 1358622 h 2892367"/>
                <a:gd name="connsiteX10" fmla="*/ 2160542 w 2743200"/>
                <a:gd name="connsiteY10" fmla="*/ 890740 h 2892367"/>
                <a:gd name="connsiteX11" fmla="*/ 2316480 w 2743200"/>
                <a:gd name="connsiteY11" fmla="*/ 505182 h 2892367"/>
                <a:gd name="connsiteX12" fmla="*/ 2420982 w 2743200"/>
                <a:gd name="connsiteY12" fmla="*/ 304885 h 2892367"/>
                <a:gd name="connsiteX13" fmla="*/ 2516777 w 2743200"/>
                <a:gd name="connsiteY13" fmla="*/ 165547 h 2892367"/>
                <a:gd name="connsiteX14" fmla="*/ 2586445 w 2743200"/>
                <a:gd name="connsiteY14" fmla="*/ 61045 h 2892367"/>
                <a:gd name="connsiteX15" fmla="*/ 2664822 w 2743200"/>
                <a:gd name="connsiteY15" fmla="*/ 26210 h 2892367"/>
                <a:gd name="connsiteX16" fmla="*/ 2743200 w 2743200"/>
                <a:gd name="connsiteY16" fmla="*/ 85 h 2892367"/>
                <a:gd name="connsiteX0" fmla="*/ 0 w 2743200"/>
                <a:gd name="connsiteY0" fmla="*/ 2891330 h 2892367"/>
                <a:gd name="connsiteX1" fmla="*/ 339634 w 2743200"/>
                <a:gd name="connsiteY1" fmla="*/ 2891330 h 2892367"/>
                <a:gd name="connsiteX2" fmla="*/ 600891 w 2743200"/>
                <a:gd name="connsiteY2" fmla="*/ 2883438 h 2892367"/>
                <a:gd name="connsiteX3" fmla="*/ 809897 w 2743200"/>
                <a:gd name="connsiteY3" fmla="*/ 2848604 h 2892367"/>
                <a:gd name="connsiteX4" fmla="*/ 1045028 w 2743200"/>
                <a:gd name="connsiteY4" fmla="*/ 2769410 h 2892367"/>
                <a:gd name="connsiteX5" fmla="*/ 1219200 w 2743200"/>
                <a:gd name="connsiteY5" fmla="*/ 2664907 h 2892367"/>
                <a:gd name="connsiteX6" fmla="*/ 1400447 w 2743200"/>
                <a:gd name="connsiteY6" fmla="*/ 2483592 h 2892367"/>
                <a:gd name="connsiteX7" fmla="*/ 1550125 w 2743200"/>
                <a:gd name="connsiteY7" fmla="*/ 2264313 h 2892367"/>
                <a:gd name="connsiteX8" fmla="*/ 1771786 w 2743200"/>
                <a:gd name="connsiteY8" fmla="*/ 1843921 h 2892367"/>
                <a:gd name="connsiteX9" fmla="*/ 1976845 w 2743200"/>
                <a:gd name="connsiteY9" fmla="*/ 1358622 h 2892367"/>
                <a:gd name="connsiteX10" fmla="*/ 2160542 w 2743200"/>
                <a:gd name="connsiteY10" fmla="*/ 890740 h 2892367"/>
                <a:gd name="connsiteX11" fmla="*/ 2321242 w 2743200"/>
                <a:gd name="connsiteY11" fmla="*/ 505182 h 2892367"/>
                <a:gd name="connsiteX12" fmla="*/ 2420982 w 2743200"/>
                <a:gd name="connsiteY12" fmla="*/ 304885 h 2892367"/>
                <a:gd name="connsiteX13" fmla="*/ 2516777 w 2743200"/>
                <a:gd name="connsiteY13" fmla="*/ 165547 h 2892367"/>
                <a:gd name="connsiteX14" fmla="*/ 2586445 w 2743200"/>
                <a:gd name="connsiteY14" fmla="*/ 61045 h 2892367"/>
                <a:gd name="connsiteX15" fmla="*/ 2664822 w 2743200"/>
                <a:gd name="connsiteY15" fmla="*/ 26210 h 2892367"/>
                <a:gd name="connsiteX16" fmla="*/ 2743200 w 2743200"/>
                <a:gd name="connsiteY16" fmla="*/ 85 h 2892367"/>
                <a:gd name="connsiteX0" fmla="*/ 0 w 2743200"/>
                <a:gd name="connsiteY0" fmla="*/ 2891330 h 2892367"/>
                <a:gd name="connsiteX1" fmla="*/ 339634 w 2743200"/>
                <a:gd name="connsiteY1" fmla="*/ 2891330 h 2892367"/>
                <a:gd name="connsiteX2" fmla="*/ 600891 w 2743200"/>
                <a:gd name="connsiteY2" fmla="*/ 2883438 h 2892367"/>
                <a:gd name="connsiteX3" fmla="*/ 809897 w 2743200"/>
                <a:gd name="connsiteY3" fmla="*/ 2848604 h 2892367"/>
                <a:gd name="connsiteX4" fmla="*/ 1045028 w 2743200"/>
                <a:gd name="connsiteY4" fmla="*/ 2769410 h 2892367"/>
                <a:gd name="connsiteX5" fmla="*/ 1219200 w 2743200"/>
                <a:gd name="connsiteY5" fmla="*/ 2664907 h 2892367"/>
                <a:gd name="connsiteX6" fmla="*/ 1400447 w 2743200"/>
                <a:gd name="connsiteY6" fmla="*/ 2483592 h 2892367"/>
                <a:gd name="connsiteX7" fmla="*/ 1550125 w 2743200"/>
                <a:gd name="connsiteY7" fmla="*/ 2264313 h 2892367"/>
                <a:gd name="connsiteX8" fmla="*/ 1771786 w 2743200"/>
                <a:gd name="connsiteY8" fmla="*/ 1843921 h 2892367"/>
                <a:gd name="connsiteX9" fmla="*/ 1976845 w 2743200"/>
                <a:gd name="connsiteY9" fmla="*/ 1358622 h 2892367"/>
                <a:gd name="connsiteX10" fmla="*/ 2160542 w 2743200"/>
                <a:gd name="connsiteY10" fmla="*/ 890740 h 2892367"/>
                <a:gd name="connsiteX11" fmla="*/ 2321242 w 2743200"/>
                <a:gd name="connsiteY11" fmla="*/ 505182 h 2892367"/>
                <a:gd name="connsiteX12" fmla="*/ 2420982 w 2743200"/>
                <a:gd name="connsiteY12" fmla="*/ 304885 h 2892367"/>
                <a:gd name="connsiteX13" fmla="*/ 2507252 w 2743200"/>
                <a:gd name="connsiteY13" fmla="*/ 163166 h 2892367"/>
                <a:gd name="connsiteX14" fmla="*/ 2586445 w 2743200"/>
                <a:gd name="connsiteY14" fmla="*/ 61045 h 2892367"/>
                <a:gd name="connsiteX15" fmla="*/ 2664822 w 2743200"/>
                <a:gd name="connsiteY15" fmla="*/ 26210 h 2892367"/>
                <a:gd name="connsiteX16" fmla="*/ 2743200 w 2743200"/>
                <a:gd name="connsiteY16" fmla="*/ 85 h 2892367"/>
                <a:gd name="connsiteX0" fmla="*/ 0 w 2743200"/>
                <a:gd name="connsiteY0" fmla="*/ 2891333 h 2892370"/>
                <a:gd name="connsiteX1" fmla="*/ 339634 w 2743200"/>
                <a:gd name="connsiteY1" fmla="*/ 2891333 h 2892370"/>
                <a:gd name="connsiteX2" fmla="*/ 600891 w 2743200"/>
                <a:gd name="connsiteY2" fmla="*/ 2883441 h 2892370"/>
                <a:gd name="connsiteX3" fmla="*/ 809897 w 2743200"/>
                <a:gd name="connsiteY3" fmla="*/ 2848607 h 2892370"/>
                <a:gd name="connsiteX4" fmla="*/ 1045028 w 2743200"/>
                <a:gd name="connsiteY4" fmla="*/ 2769413 h 2892370"/>
                <a:gd name="connsiteX5" fmla="*/ 1219200 w 2743200"/>
                <a:gd name="connsiteY5" fmla="*/ 2664910 h 2892370"/>
                <a:gd name="connsiteX6" fmla="*/ 1400447 w 2743200"/>
                <a:gd name="connsiteY6" fmla="*/ 2483595 h 2892370"/>
                <a:gd name="connsiteX7" fmla="*/ 1550125 w 2743200"/>
                <a:gd name="connsiteY7" fmla="*/ 2264316 h 2892370"/>
                <a:gd name="connsiteX8" fmla="*/ 1771786 w 2743200"/>
                <a:gd name="connsiteY8" fmla="*/ 1843924 h 2892370"/>
                <a:gd name="connsiteX9" fmla="*/ 1976845 w 2743200"/>
                <a:gd name="connsiteY9" fmla="*/ 1358625 h 2892370"/>
                <a:gd name="connsiteX10" fmla="*/ 2160542 w 2743200"/>
                <a:gd name="connsiteY10" fmla="*/ 890743 h 2892370"/>
                <a:gd name="connsiteX11" fmla="*/ 2321242 w 2743200"/>
                <a:gd name="connsiteY11" fmla="*/ 505185 h 2892370"/>
                <a:gd name="connsiteX12" fmla="*/ 2420982 w 2743200"/>
                <a:gd name="connsiteY12" fmla="*/ 304888 h 2892370"/>
                <a:gd name="connsiteX13" fmla="*/ 2507252 w 2743200"/>
                <a:gd name="connsiteY13" fmla="*/ 163169 h 2892370"/>
                <a:gd name="connsiteX14" fmla="*/ 2598352 w 2743200"/>
                <a:gd name="connsiteY14" fmla="*/ 65811 h 2892370"/>
                <a:gd name="connsiteX15" fmla="*/ 2664822 w 2743200"/>
                <a:gd name="connsiteY15" fmla="*/ 26213 h 2892370"/>
                <a:gd name="connsiteX16" fmla="*/ 2743200 w 2743200"/>
                <a:gd name="connsiteY16" fmla="*/ 88 h 2892370"/>
                <a:gd name="connsiteX0" fmla="*/ 0 w 2743200"/>
                <a:gd name="connsiteY0" fmla="*/ 2891333 h 2892370"/>
                <a:gd name="connsiteX1" fmla="*/ 339634 w 2743200"/>
                <a:gd name="connsiteY1" fmla="*/ 2891333 h 2892370"/>
                <a:gd name="connsiteX2" fmla="*/ 600891 w 2743200"/>
                <a:gd name="connsiteY2" fmla="*/ 2883441 h 2892370"/>
                <a:gd name="connsiteX3" fmla="*/ 809897 w 2743200"/>
                <a:gd name="connsiteY3" fmla="*/ 2848607 h 2892370"/>
                <a:gd name="connsiteX4" fmla="*/ 1045028 w 2743200"/>
                <a:gd name="connsiteY4" fmla="*/ 2769413 h 2892370"/>
                <a:gd name="connsiteX5" fmla="*/ 1219200 w 2743200"/>
                <a:gd name="connsiteY5" fmla="*/ 2664910 h 2892370"/>
                <a:gd name="connsiteX6" fmla="*/ 1400447 w 2743200"/>
                <a:gd name="connsiteY6" fmla="*/ 2483595 h 2892370"/>
                <a:gd name="connsiteX7" fmla="*/ 1550125 w 2743200"/>
                <a:gd name="connsiteY7" fmla="*/ 2264316 h 2892370"/>
                <a:gd name="connsiteX8" fmla="*/ 1771786 w 2743200"/>
                <a:gd name="connsiteY8" fmla="*/ 1843924 h 2892370"/>
                <a:gd name="connsiteX9" fmla="*/ 1976845 w 2743200"/>
                <a:gd name="connsiteY9" fmla="*/ 1358625 h 2892370"/>
                <a:gd name="connsiteX10" fmla="*/ 2160542 w 2743200"/>
                <a:gd name="connsiteY10" fmla="*/ 890743 h 2892370"/>
                <a:gd name="connsiteX11" fmla="*/ 2321242 w 2743200"/>
                <a:gd name="connsiteY11" fmla="*/ 505185 h 2892370"/>
                <a:gd name="connsiteX12" fmla="*/ 2420982 w 2743200"/>
                <a:gd name="connsiteY12" fmla="*/ 304888 h 2892370"/>
                <a:gd name="connsiteX13" fmla="*/ 2512014 w 2743200"/>
                <a:gd name="connsiteY13" fmla="*/ 163169 h 2892370"/>
                <a:gd name="connsiteX14" fmla="*/ 2598352 w 2743200"/>
                <a:gd name="connsiteY14" fmla="*/ 65811 h 2892370"/>
                <a:gd name="connsiteX15" fmla="*/ 2664822 w 2743200"/>
                <a:gd name="connsiteY15" fmla="*/ 26213 h 2892370"/>
                <a:gd name="connsiteX16" fmla="*/ 2743200 w 2743200"/>
                <a:gd name="connsiteY16" fmla="*/ 88 h 2892370"/>
                <a:gd name="connsiteX0" fmla="*/ 0 w 2743200"/>
                <a:gd name="connsiteY0" fmla="*/ 2891366 h 2892403"/>
                <a:gd name="connsiteX1" fmla="*/ 339634 w 2743200"/>
                <a:gd name="connsiteY1" fmla="*/ 2891366 h 2892403"/>
                <a:gd name="connsiteX2" fmla="*/ 600891 w 2743200"/>
                <a:gd name="connsiteY2" fmla="*/ 2883474 h 2892403"/>
                <a:gd name="connsiteX3" fmla="*/ 809897 w 2743200"/>
                <a:gd name="connsiteY3" fmla="*/ 2848640 h 2892403"/>
                <a:gd name="connsiteX4" fmla="*/ 1045028 w 2743200"/>
                <a:gd name="connsiteY4" fmla="*/ 2769446 h 2892403"/>
                <a:gd name="connsiteX5" fmla="*/ 1219200 w 2743200"/>
                <a:gd name="connsiteY5" fmla="*/ 2664943 h 2892403"/>
                <a:gd name="connsiteX6" fmla="*/ 1400447 w 2743200"/>
                <a:gd name="connsiteY6" fmla="*/ 2483628 h 2892403"/>
                <a:gd name="connsiteX7" fmla="*/ 1550125 w 2743200"/>
                <a:gd name="connsiteY7" fmla="*/ 2264349 h 2892403"/>
                <a:gd name="connsiteX8" fmla="*/ 1771786 w 2743200"/>
                <a:gd name="connsiteY8" fmla="*/ 1843957 h 2892403"/>
                <a:gd name="connsiteX9" fmla="*/ 1976845 w 2743200"/>
                <a:gd name="connsiteY9" fmla="*/ 1358658 h 2892403"/>
                <a:gd name="connsiteX10" fmla="*/ 2160542 w 2743200"/>
                <a:gd name="connsiteY10" fmla="*/ 890776 h 2892403"/>
                <a:gd name="connsiteX11" fmla="*/ 2321242 w 2743200"/>
                <a:gd name="connsiteY11" fmla="*/ 505218 h 2892403"/>
                <a:gd name="connsiteX12" fmla="*/ 2420982 w 2743200"/>
                <a:gd name="connsiteY12" fmla="*/ 304921 h 2892403"/>
                <a:gd name="connsiteX13" fmla="*/ 2512014 w 2743200"/>
                <a:gd name="connsiteY13" fmla="*/ 163202 h 2892403"/>
                <a:gd name="connsiteX14" fmla="*/ 2598352 w 2743200"/>
                <a:gd name="connsiteY14" fmla="*/ 65844 h 2892403"/>
                <a:gd name="connsiteX15" fmla="*/ 2664822 w 2743200"/>
                <a:gd name="connsiteY15" fmla="*/ 21483 h 2892403"/>
                <a:gd name="connsiteX16" fmla="*/ 2743200 w 2743200"/>
                <a:gd name="connsiteY16" fmla="*/ 121 h 2892403"/>
                <a:gd name="connsiteX0" fmla="*/ 0 w 2743200"/>
                <a:gd name="connsiteY0" fmla="*/ 2891633 h 2892670"/>
                <a:gd name="connsiteX1" fmla="*/ 339634 w 2743200"/>
                <a:gd name="connsiteY1" fmla="*/ 2891633 h 2892670"/>
                <a:gd name="connsiteX2" fmla="*/ 600891 w 2743200"/>
                <a:gd name="connsiteY2" fmla="*/ 2883741 h 2892670"/>
                <a:gd name="connsiteX3" fmla="*/ 809897 w 2743200"/>
                <a:gd name="connsiteY3" fmla="*/ 2848907 h 2892670"/>
                <a:gd name="connsiteX4" fmla="*/ 1045028 w 2743200"/>
                <a:gd name="connsiteY4" fmla="*/ 2769713 h 2892670"/>
                <a:gd name="connsiteX5" fmla="*/ 1219200 w 2743200"/>
                <a:gd name="connsiteY5" fmla="*/ 2665210 h 2892670"/>
                <a:gd name="connsiteX6" fmla="*/ 1400447 w 2743200"/>
                <a:gd name="connsiteY6" fmla="*/ 2483895 h 2892670"/>
                <a:gd name="connsiteX7" fmla="*/ 1550125 w 2743200"/>
                <a:gd name="connsiteY7" fmla="*/ 2264616 h 2892670"/>
                <a:gd name="connsiteX8" fmla="*/ 1771786 w 2743200"/>
                <a:gd name="connsiteY8" fmla="*/ 1844224 h 2892670"/>
                <a:gd name="connsiteX9" fmla="*/ 1976845 w 2743200"/>
                <a:gd name="connsiteY9" fmla="*/ 1358925 h 2892670"/>
                <a:gd name="connsiteX10" fmla="*/ 2160542 w 2743200"/>
                <a:gd name="connsiteY10" fmla="*/ 891043 h 2892670"/>
                <a:gd name="connsiteX11" fmla="*/ 2321242 w 2743200"/>
                <a:gd name="connsiteY11" fmla="*/ 505485 h 2892670"/>
                <a:gd name="connsiteX12" fmla="*/ 2420982 w 2743200"/>
                <a:gd name="connsiteY12" fmla="*/ 305188 h 2892670"/>
                <a:gd name="connsiteX13" fmla="*/ 2512014 w 2743200"/>
                <a:gd name="connsiteY13" fmla="*/ 163469 h 2892670"/>
                <a:gd name="connsiteX14" fmla="*/ 2598352 w 2743200"/>
                <a:gd name="connsiteY14" fmla="*/ 66111 h 2892670"/>
                <a:gd name="connsiteX15" fmla="*/ 2664822 w 2743200"/>
                <a:gd name="connsiteY15" fmla="*/ 12225 h 2892670"/>
                <a:gd name="connsiteX16" fmla="*/ 2743200 w 2743200"/>
                <a:gd name="connsiteY16" fmla="*/ 388 h 2892670"/>
                <a:gd name="connsiteX0" fmla="*/ 0 w 2743200"/>
                <a:gd name="connsiteY0" fmla="*/ 2891501 h 2892538"/>
                <a:gd name="connsiteX1" fmla="*/ 339634 w 2743200"/>
                <a:gd name="connsiteY1" fmla="*/ 2891501 h 2892538"/>
                <a:gd name="connsiteX2" fmla="*/ 600891 w 2743200"/>
                <a:gd name="connsiteY2" fmla="*/ 2883609 h 2892538"/>
                <a:gd name="connsiteX3" fmla="*/ 809897 w 2743200"/>
                <a:gd name="connsiteY3" fmla="*/ 2848775 h 2892538"/>
                <a:gd name="connsiteX4" fmla="*/ 1045028 w 2743200"/>
                <a:gd name="connsiteY4" fmla="*/ 2769581 h 2892538"/>
                <a:gd name="connsiteX5" fmla="*/ 1219200 w 2743200"/>
                <a:gd name="connsiteY5" fmla="*/ 2665078 h 2892538"/>
                <a:gd name="connsiteX6" fmla="*/ 1400447 w 2743200"/>
                <a:gd name="connsiteY6" fmla="*/ 2483763 h 2892538"/>
                <a:gd name="connsiteX7" fmla="*/ 1550125 w 2743200"/>
                <a:gd name="connsiteY7" fmla="*/ 2264484 h 2892538"/>
                <a:gd name="connsiteX8" fmla="*/ 1771786 w 2743200"/>
                <a:gd name="connsiteY8" fmla="*/ 1844092 h 2892538"/>
                <a:gd name="connsiteX9" fmla="*/ 1976845 w 2743200"/>
                <a:gd name="connsiteY9" fmla="*/ 1358793 h 2892538"/>
                <a:gd name="connsiteX10" fmla="*/ 2160542 w 2743200"/>
                <a:gd name="connsiteY10" fmla="*/ 890911 h 2892538"/>
                <a:gd name="connsiteX11" fmla="*/ 2321242 w 2743200"/>
                <a:gd name="connsiteY11" fmla="*/ 505353 h 2892538"/>
                <a:gd name="connsiteX12" fmla="*/ 2420982 w 2743200"/>
                <a:gd name="connsiteY12" fmla="*/ 305056 h 2892538"/>
                <a:gd name="connsiteX13" fmla="*/ 2512014 w 2743200"/>
                <a:gd name="connsiteY13" fmla="*/ 163337 h 2892538"/>
                <a:gd name="connsiteX14" fmla="*/ 2598352 w 2743200"/>
                <a:gd name="connsiteY14" fmla="*/ 65979 h 2892538"/>
                <a:gd name="connsiteX15" fmla="*/ 2664822 w 2743200"/>
                <a:gd name="connsiteY15" fmla="*/ 14474 h 2892538"/>
                <a:gd name="connsiteX16" fmla="*/ 2743200 w 2743200"/>
                <a:gd name="connsiteY16" fmla="*/ 256 h 28925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743200" h="2892538">
                  <a:moveTo>
                    <a:pt x="0" y="2891501"/>
                  </a:moveTo>
                  <a:cubicBezTo>
                    <a:pt x="119743" y="2892952"/>
                    <a:pt x="239486" y="2892816"/>
                    <a:pt x="339634" y="2891501"/>
                  </a:cubicBezTo>
                  <a:cubicBezTo>
                    <a:pt x="439783" y="2890186"/>
                    <a:pt x="522514" y="2890730"/>
                    <a:pt x="600891" y="2883609"/>
                  </a:cubicBezTo>
                  <a:cubicBezTo>
                    <a:pt x="679268" y="2876488"/>
                    <a:pt x="735874" y="2867780"/>
                    <a:pt x="809897" y="2848775"/>
                  </a:cubicBezTo>
                  <a:cubicBezTo>
                    <a:pt x="883920" y="2829770"/>
                    <a:pt x="976811" y="2800197"/>
                    <a:pt x="1045028" y="2769581"/>
                  </a:cubicBezTo>
                  <a:cubicBezTo>
                    <a:pt x="1113245" y="2738965"/>
                    <a:pt x="1159964" y="2712714"/>
                    <a:pt x="1219200" y="2665078"/>
                  </a:cubicBezTo>
                  <a:cubicBezTo>
                    <a:pt x="1278436" y="2617442"/>
                    <a:pt x="1345293" y="2550529"/>
                    <a:pt x="1400447" y="2483763"/>
                  </a:cubicBezTo>
                  <a:cubicBezTo>
                    <a:pt x="1455601" y="2416997"/>
                    <a:pt x="1488235" y="2371096"/>
                    <a:pt x="1550125" y="2264484"/>
                  </a:cubicBezTo>
                  <a:cubicBezTo>
                    <a:pt x="1612015" y="2157872"/>
                    <a:pt x="1700666" y="1995040"/>
                    <a:pt x="1771786" y="1844092"/>
                  </a:cubicBezTo>
                  <a:cubicBezTo>
                    <a:pt x="1842906" y="1693144"/>
                    <a:pt x="1912052" y="1517656"/>
                    <a:pt x="1976845" y="1358793"/>
                  </a:cubicBezTo>
                  <a:cubicBezTo>
                    <a:pt x="2041638" y="1199930"/>
                    <a:pt x="2103143" y="1033151"/>
                    <a:pt x="2160542" y="890911"/>
                  </a:cubicBezTo>
                  <a:cubicBezTo>
                    <a:pt x="2217941" y="748671"/>
                    <a:pt x="2277835" y="602995"/>
                    <a:pt x="2321242" y="505353"/>
                  </a:cubicBezTo>
                  <a:cubicBezTo>
                    <a:pt x="2364649" y="407711"/>
                    <a:pt x="2389187" y="362059"/>
                    <a:pt x="2420982" y="305056"/>
                  </a:cubicBezTo>
                  <a:cubicBezTo>
                    <a:pt x="2452777" y="248053"/>
                    <a:pt x="2482452" y="203183"/>
                    <a:pt x="2512014" y="163337"/>
                  </a:cubicBezTo>
                  <a:cubicBezTo>
                    <a:pt x="2541576" y="123491"/>
                    <a:pt x="2572884" y="90790"/>
                    <a:pt x="2598352" y="65979"/>
                  </a:cubicBezTo>
                  <a:cubicBezTo>
                    <a:pt x="2623820" y="41169"/>
                    <a:pt x="2640681" y="25428"/>
                    <a:pt x="2664822" y="14474"/>
                  </a:cubicBezTo>
                  <a:cubicBezTo>
                    <a:pt x="2688963" y="3520"/>
                    <a:pt x="2712720" y="-1195"/>
                    <a:pt x="2743200" y="256"/>
                  </a:cubicBezTo>
                </a:path>
              </a:pathLst>
            </a:cu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Geneva"/>
              </a:endParaRPr>
            </a:p>
          </p:txBody>
        </p:sp>
        <p:sp>
          <p:nvSpPr>
            <p:cNvPr id="70" name="Freeform 69"/>
            <p:cNvSpPr/>
            <p:nvPr/>
          </p:nvSpPr>
          <p:spPr bwMode="auto">
            <a:xfrm flipH="1">
              <a:off x="4336868" y="2385892"/>
              <a:ext cx="2743200" cy="2892538"/>
            </a:xfrm>
            <a:custGeom>
              <a:avLst/>
              <a:gdLst>
                <a:gd name="connsiteX0" fmla="*/ 0 w 3866605"/>
                <a:gd name="connsiteY0" fmla="*/ 2891330 h 2893005"/>
                <a:gd name="connsiteX1" fmla="*/ 339634 w 3866605"/>
                <a:gd name="connsiteY1" fmla="*/ 2891330 h 2893005"/>
                <a:gd name="connsiteX2" fmla="*/ 600891 w 3866605"/>
                <a:gd name="connsiteY2" fmla="*/ 2873913 h 2893005"/>
                <a:gd name="connsiteX3" fmla="*/ 809897 w 3866605"/>
                <a:gd name="connsiteY3" fmla="*/ 2839079 h 2893005"/>
                <a:gd name="connsiteX4" fmla="*/ 1045028 w 3866605"/>
                <a:gd name="connsiteY4" fmla="*/ 2769410 h 2893005"/>
                <a:gd name="connsiteX5" fmla="*/ 1219200 w 3866605"/>
                <a:gd name="connsiteY5" fmla="*/ 2664907 h 2893005"/>
                <a:gd name="connsiteX6" fmla="*/ 1419497 w 3866605"/>
                <a:gd name="connsiteY6" fmla="*/ 2490736 h 2893005"/>
                <a:gd name="connsiteX7" fmla="*/ 1550125 w 3866605"/>
                <a:gd name="connsiteY7" fmla="*/ 2264313 h 2893005"/>
                <a:gd name="connsiteX8" fmla="*/ 1776548 w 3866605"/>
                <a:gd name="connsiteY8" fmla="*/ 1846302 h 2893005"/>
                <a:gd name="connsiteX9" fmla="*/ 1976845 w 3866605"/>
                <a:gd name="connsiteY9" fmla="*/ 1358622 h 2893005"/>
                <a:gd name="connsiteX10" fmla="*/ 2151017 w 3866605"/>
                <a:gd name="connsiteY10" fmla="*/ 888359 h 2893005"/>
                <a:gd name="connsiteX11" fmla="*/ 2316480 w 3866605"/>
                <a:gd name="connsiteY11" fmla="*/ 505182 h 2893005"/>
                <a:gd name="connsiteX12" fmla="*/ 2420982 w 3866605"/>
                <a:gd name="connsiteY12" fmla="*/ 304885 h 2893005"/>
                <a:gd name="connsiteX13" fmla="*/ 2516777 w 3866605"/>
                <a:gd name="connsiteY13" fmla="*/ 165547 h 2893005"/>
                <a:gd name="connsiteX14" fmla="*/ 2586445 w 3866605"/>
                <a:gd name="connsiteY14" fmla="*/ 61045 h 2893005"/>
                <a:gd name="connsiteX15" fmla="*/ 2664822 w 3866605"/>
                <a:gd name="connsiteY15" fmla="*/ 26210 h 2893005"/>
                <a:gd name="connsiteX16" fmla="*/ 2743200 w 3866605"/>
                <a:gd name="connsiteY16" fmla="*/ 85 h 2893005"/>
                <a:gd name="connsiteX17" fmla="*/ 2847702 w 3866605"/>
                <a:gd name="connsiteY17" fmla="*/ 34919 h 2893005"/>
                <a:gd name="connsiteX18" fmla="*/ 2908662 w 3866605"/>
                <a:gd name="connsiteY18" fmla="*/ 95879 h 2893005"/>
                <a:gd name="connsiteX19" fmla="*/ 2978331 w 3866605"/>
                <a:gd name="connsiteY19" fmla="*/ 165547 h 2893005"/>
                <a:gd name="connsiteX20" fmla="*/ 3074125 w 3866605"/>
                <a:gd name="connsiteY20" fmla="*/ 331010 h 2893005"/>
                <a:gd name="connsiteX21" fmla="*/ 3187337 w 3866605"/>
                <a:gd name="connsiteY21" fmla="*/ 548725 h 2893005"/>
                <a:gd name="connsiteX22" fmla="*/ 3492137 w 3866605"/>
                <a:gd name="connsiteY22" fmla="*/ 1323787 h 2893005"/>
                <a:gd name="connsiteX23" fmla="*/ 3587931 w 3866605"/>
                <a:gd name="connsiteY23" fmla="*/ 1576336 h 2893005"/>
                <a:gd name="connsiteX24" fmla="*/ 3692434 w 3866605"/>
                <a:gd name="connsiteY24" fmla="*/ 1828885 h 2893005"/>
                <a:gd name="connsiteX25" fmla="*/ 3866605 w 3866605"/>
                <a:gd name="connsiteY25" fmla="*/ 2142393 h 2893005"/>
                <a:gd name="connsiteX0" fmla="*/ 0 w 3692434"/>
                <a:gd name="connsiteY0" fmla="*/ 2891330 h 2893005"/>
                <a:gd name="connsiteX1" fmla="*/ 339634 w 3692434"/>
                <a:gd name="connsiteY1" fmla="*/ 2891330 h 2893005"/>
                <a:gd name="connsiteX2" fmla="*/ 600891 w 3692434"/>
                <a:gd name="connsiteY2" fmla="*/ 2873913 h 2893005"/>
                <a:gd name="connsiteX3" fmla="*/ 809897 w 3692434"/>
                <a:gd name="connsiteY3" fmla="*/ 2839079 h 2893005"/>
                <a:gd name="connsiteX4" fmla="*/ 1045028 w 3692434"/>
                <a:gd name="connsiteY4" fmla="*/ 2769410 h 2893005"/>
                <a:gd name="connsiteX5" fmla="*/ 1219200 w 3692434"/>
                <a:gd name="connsiteY5" fmla="*/ 2664907 h 2893005"/>
                <a:gd name="connsiteX6" fmla="*/ 1419497 w 3692434"/>
                <a:gd name="connsiteY6" fmla="*/ 2490736 h 2893005"/>
                <a:gd name="connsiteX7" fmla="*/ 1550125 w 3692434"/>
                <a:gd name="connsiteY7" fmla="*/ 2264313 h 2893005"/>
                <a:gd name="connsiteX8" fmla="*/ 1776548 w 3692434"/>
                <a:gd name="connsiteY8" fmla="*/ 1846302 h 2893005"/>
                <a:gd name="connsiteX9" fmla="*/ 1976845 w 3692434"/>
                <a:gd name="connsiteY9" fmla="*/ 1358622 h 2893005"/>
                <a:gd name="connsiteX10" fmla="*/ 2151017 w 3692434"/>
                <a:gd name="connsiteY10" fmla="*/ 888359 h 2893005"/>
                <a:gd name="connsiteX11" fmla="*/ 2316480 w 3692434"/>
                <a:gd name="connsiteY11" fmla="*/ 505182 h 2893005"/>
                <a:gd name="connsiteX12" fmla="*/ 2420982 w 3692434"/>
                <a:gd name="connsiteY12" fmla="*/ 304885 h 2893005"/>
                <a:gd name="connsiteX13" fmla="*/ 2516777 w 3692434"/>
                <a:gd name="connsiteY13" fmla="*/ 165547 h 2893005"/>
                <a:gd name="connsiteX14" fmla="*/ 2586445 w 3692434"/>
                <a:gd name="connsiteY14" fmla="*/ 61045 h 2893005"/>
                <a:gd name="connsiteX15" fmla="*/ 2664822 w 3692434"/>
                <a:gd name="connsiteY15" fmla="*/ 26210 h 2893005"/>
                <a:gd name="connsiteX16" fmla="*/ 2743200 w 3692434"/>
                <a:gd name="connsiteY16" fmla="*/ 85 h 2893005"/>
                <a:gd name="connsiteX17" fmla="*/ 2847702 w 3692434"/>
                <a:gd name="connsiteY17" fmla="*/ 34919 h 2893005"/>
                <a:gd name="connsiteX18" fmla="*/ 2908662 w 3692434"/>
                <a:gd name="connsiteY18" fmla="*/ 95879 h 2893005"/>
                <a:gd name="connsiteX19" fmla="*/ 2978331 w 3692434"/>
                <a:gd name="connsiteY19" fmla="*/ 165547 h 2893005"/>
                <a:gd name="connsiteX20" fmla="*/ 3074125 w 3692434"/>
                <a:gd name="connsiteY20" fmla="*/ 331010 h 2893005"/>
                <a:gd name="connsiteX21" fmla="*/ 3187337 w 3692434"/>
                <a:gd name="connsiteY21" fmla="*/ 548725 h 2893005"/>
                <a:gd name="connsiteX22" fmla="*/ 3492137 w 3692434"/>
                <a:gd name="connsiteY22" fmla="*/ 1323787 h 2893005"/>
                <a:gd name="connsiteX23" fmla="*/ 3587931 w 3692434"/>
                <a:gd name="connsiteY23" fmla="*/ 1576336 h 2893005"/>
                <a:gd name="connsiteX24" fmla="*/ 3692434 w 3692434"/>
                <a:gd name="connsiteY24" fmla="*/ 1828885 h 2893005"/>
                <a:gd name="connsiteX0" fmla="*/ 0 w 3587931"/>
                <a:gd name="connsiteY0" fmla="*/ 2891330 h 2893005"/>
                <a:gd name="connsiteX1" fmla="*/ 339634 w 3587931"/>
                <a:gd name="connsiteY1" fmla="*/ 2891330 h 2893005"/>
                <a:gd name="connsiteX2" fmla="*/ 600891 w 3587931"/>
                <a:gd name="connsiteY2" fmla="*/ 2873913 h 2893005"/>
                <a:gd name="connsiteX3" fmla="*/ 809897 w 3587931"/>
                <a:gd name="connsiteY3" fmla="*/ 2839079 h 2893005"/>
                <a:gd name="connsiteX4" fmla="*/ 1045028 w 3587931"/>
                <a:gd name="connsiteY4" fmla="*/ 2769410 h 2893005"/>
                <a:gd name="connsiteX5" fmla="*/ 1219200 w 3587931"/>
                <a:gd name="connsiteY5" fmla="*/ 2664907 h 2893005"/>
                <a:gd name="connsiteX6" fmla="*/ 1419497 w 3587931"/>
                <a:gd name="connsiteY6" fmla="*/ 2490736 h 2893005"/>
                <a:gd name="connsiteX7" fmla="*/ 1550125 w 3587931"/>
                <a:gd name="connsiteY7" fmla="*/ 2264313 h 2893005"/>
                <a:gd name="connsiteX8" fmla="*/ 1776548 w 3587931"/>
                <a:gd name="connsiteY8" fmla="*/ 1846302 h 2893005"/>
                <a:gd name="connsiteX9" fmla="*/ 1976845 w 3587931"/>
                <a:gd name="connsiteY9" fmla="*/ 1358622 h 2893005"/>
                <a:gd name="connsiteX10" fmla="*/ 2151017 w 3587931"/>
                <a:gd name="connsiteY10" fmla="*/ 888359 h 2893005"/>
                <a:gd name="connsiteX11" fmla="*/ 2316480 w 3587931"/>
                <a:gd name="connsiteY11" fmla="*/ 505182 h 2893005"/>
                <a:gd name="connsiteX12" fmla="*/ 2420982 w 3587931"/>
                <a:gd name="connsiteY12" fmla="*/ 304885 h 2893005"/>
                <a:gd name="connsiteX13" fmla="*/ 2516777 w 3587931"/>
                <a:gd name="connsiteY13" fmla="*/ 165547 h 2893005"/>
                <a:gd name="connsiteX14" fmla="*/ 2586445 w 3587931"/>
                <a:gd name="connsiteY14" fmla="*/ 61045 h 2893005"/>
                <a:gd name="connsiteX15" fmla="*/ 2664822 w 3587931"/>
                <a:gd name="connsiteY15" fmla="*/ 26210 h 2893005"/>
                <a:gd name="connsiteX16" fmla="*/ 2743200 w 3587931"/>
                <a:gd name="connsiteY16" fmla="*/ 85 h 2893005"/>
                <a:gd name="connsiteX17" fmla="*/ 2847702 w 3587931"/>
                <a:gd name="connsiteY17" fmla="*/ 34919 h 2893005"/>
                <a:gd name="connsiteX18" fmla="*/ 2908662 w 3587931"/>
                <a:gd name="connsiteY18" fmla="*/ 95879 h 2893005"/>
                <a:gd name="connsiteX19" fmla="*/ 2978331 w 3587931"/>
                <a:gd name="connsiteY19" fmla="*/ 165547 h 2893005"/>
                <a:gd name="connsiteX20" fmla="*/ 3074125 w 3587931"/>
                <a:gd name="connsiteY20" fmla="*/ 331010 h 2893005"/>
                <a:gd name="connsiteX21" fmla="*/ 3187337 w 3587931"/>
                <a:gd name="connsiteY21" fmla="*/ 548725 h 2893005"/>
                <a:gd name="connsiteX22" fmla="*/ 3492137 w 3587931"/>
                <a:gd name="connsiteY22" fmla="*/ 1323787 h 2893005"/>
                <a:gd name="connsiteX23" fmla="*/ 3587931 w 3587931"/>
                <a:gd name="connsiteY23" fmla="*/ 1576336 h 2893005"/>
                <a:gd name="connsiteX0" fmla="*/ 0 w 3492137"/>
                <a:gd name="connsiteY0" fmla="*/ 2891330 h 2893005"/>
                <a:gd name="connsiteX1" fmla="*/ 339634 w 3492137"/>
                <a:gd name="connsiteY1" fmla="*/ 2891330 h 2893005"/>
                <a:gd name="connsiteX2" fmla="*/ 600891 w 3492137"/>
                <a:gd name="connsiteY2" fmla="*/ 2873913 h 2893005"/>
                <a:gd name="connsiteX3" fmla="*/ 809897 w 3492137"/>
                <a:gd name="connsiteY3" fmla="*/ 2839079 h 2893005"/>
                <a:gd name="connsiteX4" fmla="*/ 1045028 w 3492137"/>
                <a:gd name="connsiteY4" fmla="*/ 2769410 h 2893005"/>
                <a:gd name="connsiteX5" fmla="*/ 1219200 w 3492137"/>
                <a:gd name="connsiteY5" fmla="*/ 2664907 h 2893005"/>
                <a:gd name="connsiteX6" fmla="*/ 1419497 w 3492137"/>
                <a:gd name="connsiteY6" fmla="*/ 2490736 h 2893005"/>
                <a:gd name="connsiteX7" fmla="*/ 1550125 w 3492137"/>
                <a:gd name="connsiteY7" fmla="*/ 2264313 h 2893005"/>
                <a:gd name="connsiteX8" fmla="*/ 1776548 w 3492137"/>
                <a:gd name="connsiteY8" fmla="*/ 1846302 h 2893005"/>
                <a:gd name="connsiteX9" fmla="*/ 1976845 w 3492137"/>
                <a:gd name="connsiteY9" fmla="*/ 1358622 h 2893005"/>
                <a:gd name="connsiteX10" fmla="*/ 2151017 w 3492137"/>
                <a:gd name="connsiteY10" fmla="*/ 888359 h 2893005"/>
                <a:gd name="connsiteX11" fmla="*/ 2316480 w 3492137"/>
                <a:gd name="connsiteY11" fmla="*/ 505182 h 2893005"/>
                <a:gd name="connsiteX12" fmla="*/ 2420982 w 3492137"/>
                <a:gd name="connsiteY12" fmla="*/ 304885 h 2893005"/>
                <a:gd name="connsiteX13" fmla="*/ 2516777 w 3492137"/>
                <a:gd name="connsiteY13" fmla="*/ 165547 h 2893005"/>
                <a:gd name="connsiteX14" fmla="*/ 2586445 w 3492137"/>
                <a:gd name="connsiteY14" fmla="*/ 61045 h 2893005"/>
                <a:gd name="connsiteX15" fmla="*/ 2664822 w 3492137"/>
                <a:gd name="connsiteY15" fmla="*/ 26210 h 2893005"/>
                <a:gd name="connsiteX16" fmla="*/ 2743200 w 3492137"/>
                <a:gd name="connsiteY16" fmla="*/ 85 h 2893005"/>
                <a:gd name="connsiteX17" fmla="*/ 2847702 w 3492137"/>
                <a:gd name="connsiteY17" fmla="*/ 34919 h 2893005"/>
                <a:gd name="connsiteX18" fmla="*/ 2908662 w 3492137"/>
                <a:gd name="connsiteY18" fmla="*/ 95879 h 2893005"/>
                <a:gd name="connsiteX19" fmla="*/ 2978331 w 3492137"/>
                <a:gd name="connsiteY19" fmla="*/ 165547 h 2893005"/>
                <a:gd name="connsiteX20" fmla="*/ 3074125 w 3492137"/>
                <a:gd name="connsiteY20" fmla="*/ 331010 h 2893005"/>
                <a:gd name="connsiteX21" fmla="*/ 3187337 w 3492137"/>
                <a:gd name="connsiteY21" fmla="*/ 548725 h 2893005"/>
                <a:gd name="connsiteX22" fmla="*/ 3492137 w 3492137"/>
                <a:gd name="connsiteY22" fmla="*/ 1323787 h 2893005"/>
                <a:gd name="connsiteX0" fmla="*/ 0 w 3187337"/>
                <a:gd name="connsiteY0" fmla="*/ 2891330 h 2893005"/>
                <a:gd name="connsiteX1" fmla="*/ 339634 w 3187337"/>
                <a:gd name="connsiteY1" fmla="*/ 2891330 h 2893005"/>
                <a:gd name="connsiteX2" fmla="*/ 600891 w 3187337"/>
                <a:gd name="connsiteY2" fmla="*/ 2873913 h 2893005"/>
                <a:gd name="connsiteX3" fmla="*/ 809897 w 3187337"/>
                <a:gd name="connsiteY3" fmla="*/ 2839079 h 2893005"/>
                <a:gd name="connsiteX4" fmla="*/ 1045028 w 3187337"/>
                <a:gd name="connsiteY4" fmla="*/ 2769410 h 2893005"/>
                <a:gd name="connsiteX5" fmla="*/ 1219200 w 3187337"/>
                <a:gd name="connsiteY5" fmla="*/ 2664907 h 2893005"/>
                <a:gd name="connsiteX6" fmla="*/ 1419497 w 3187337"/>
                <a:gd name="connsiteY6" fmla="*/ 2490736 h 2893005"/>
                <a:gd name="connsiteX7" fmla="*/ 1550125 w 3187337"/>
                <a:gd name="connsiteY7" fmla="*/ 2264313 h 2893005"/>
                <a:gd name="connsiteX8" fmla="*/ 1776548 w 3187337"/>
                <a:gd name="connsiteY8" fmla="*/ 1846302 h 2893005"/>
                <a:gd name="connsiteX9" fmla="*/ 1976845 w 3187337"/>
                <a:gd name="connsiteY9" fmla="*/ 1358622 h 2893005"/>
                <a:gd name="connsiteX10" fmla="*/ 2151017 w 3187337"/>
                <a:gd name="connsiteY10" fmla="*/ 888359 h 2893005"/>
                <a:gd name="connsiteX11" fmla="*/ 2316480 w 3187337"/>
                <a:gd name="connsiteY11" fmla="*/ 505182 h 2893005"/>
                <a:gd name="connsiteX12" fmla="*/ 2420982 w 3187337"/>
                <a:gd name="connsiteY12" fmla="*/ 304885 h 2893005"/>
                <a:gd name="connsiteX13" fmla="*/ 2516777 w 3187337"/>
                <a:gd name="connsiteY13" fmla="*/ 165547 h 2893005"/>
                <a:gd name="connsiteX14" fmla="*/ 2586445 w 3187337"/>
                <a:gd name="connsiteY14" fmla="*/ 61045 h 2893005"/>
                <a:gd name="connsiteX15" fmla="*/ 2664822 w 3187337"/>
                <a:gd name="connsiteY15" fmla="*/ 26210 h 2893005"/>
                <a:gd name="connsiteX16" fmla="*/ 2743200 w 3187337"/>
                <a:gd name="connsiteY16" fmla="*/ 85 h 2893005"/>
                <a:gd name="connsiteX17" fmla="*/ 2847702 w 3187337"/>
                <a:gd name="connsiteY17" fmla="*/ 34919 h 2893005"/>
                <a:gd name="connsiteX18" fmla="*/ 2908662 w 3187337"/>
                <a:gd name="connsiteY18" fmla="*/ 95879 h 2893005"/>
                <a:gd name="connsiteX19" fmla="*/ 2978331 w 3187337"/>
                <a:gd name="connsiteY19" fmla="*/ 165547 h 2893005"/>
                <a:gd name="connsiteX20" fmla="*/ 3074125 w 3187337"/>
                <a:gd name="connsiteY20" fmla="*/ 331010 h 2893005"/>
                <a:gd name="connsiteX21" fmla="*/ 3187337 w 3187337"/>
                <a:gd name="connsiteY21" fmla="*/ 548725 h 2893005"/>
                <a:gd name="connsiteX0" fmla="*/ 0 w 3074125"/>
                <a:gd name="connsiteY0" fmla="*/ 2891330 h 2893005"/>
                <a:gd name="connsiteX1" fmla="*/ 339634 w 3074125"/>
                <a:gd name="connsiteY1" fmla="*/ 2891330 h 2893005"/>
                <a:gd name="connsiteX2" fmla="*/ 600891 w 3074125"/>
                <a:gd name="connsiteY2" fmla="*/ 2873913 h 2893005"/>
                <a:gd name="connsiteX3" fmla="*/ 809897 w 3074125"/>
                <a:gd name="connsiteY3" fmla="*/ 2839079 h 2893005"/>
                <a:gd name="connsiteX4" fmla="*/ 1045028 w 3074125"/>
                <a:gd name="connsiteY4" fmla="*/ 2769410 h 2893005"/>
                <a:gd name="connsiteX5" fmla="*/ 1219200 w 3074125"/>
                <a:gd name="connsiteY5" fmla="*/ 2664907 h 2893005"/>
                <a:gd name="connsiteX6" fmla="*/ 1419497 w 3074125"/>
                <a:gd name="connsiteY6" fmla="*/ 2490736 h 2893005"/>
                <a:gd name="connsiteX7" fmla="*/ 1550125 w 3074125"/>
                <a:gd name="connsiteY7" fmla="*/ 2264313 h 2893005"/>
                <a:gd name="connsiteX8" fmla="*/ 1776548 w 3074125"/>
                <a:gd name="connsiteY8" fmla="*/ 1846302 h 2893005"/>
                <a:gd name="connsiteX9" fmla="*/ 1976845 w 3074125"/>
                <a:gd name="connsiteY9" fmla="*/ 1358622 h 2893005"/>
                <a:gd name="connsiteX10" fmla="*/ 2151017 w 3074125"/>
                <a:gd name="connsiteY10" fmla="*/ 888359 h 2893005"/>
                <a:gd name="connsiteX11" fmla="*/ 2316480 w 3074125"/>
                <a:gd name="connsiteY11" fmla="*/ 505182 h 2893005"/>
                <a:gd name="connsiteX12" fmla="*/ 2420982 w 3074125"/>
                <a:gd name="connsiteY12" fmla="*/ 304885 h 2893005"/>
                <a:gd name="connsiteX13" fmla="*/ 2516777 w 3074125"/>
                <a:gd name="connsiteY13" fmla="*/ 165547 h 2893005"/>
                <a:gd name="connsiteX14" fmla="*/ 2586445 w 3074125"/>
                <a:gd name="connsiteY14" fmla="*/ 61045 h 2893005"/>
                <a:gd name="connsiteX15" fmla="*/ 2664822 w 3074125"/>
                <a:gd name="connsiteY15" fmla="*/ 26210 h 2893005"/>
                <a:gd name="connsiteX16" fmla="*/ 2743200 w 3074125"/>
                <a:gd name="connsiteY16" fmla="*/ 85 h 2893005"/>
                <a:gd name="connsiteX17" fmla="*/ 2847702 w 3074125"/>
                <a:gd name="connsiteY17" fmla="*/ 34919 h 2893005"/>
                <a:gd name="connsiteX18" fmla="*/ 2908662 w 3074125"/>
                <a:gd name="connsiteY18" fmla="*/ 95879 h 2893005"/>
                <a:gd name="connsiteX19" fmla="*/ 2978331 w 3074125"/>
                <a:gd name="connsiteY19" fmla="*/ 165547 h 2893005"/>
                <a:gd name="connsiteX20" fmla="*/ 3074125 w 3074125"/>
                <a:gd name="connsiteY20" fmla="*/ 331010 h 2893005"/>
                <a:gd name="connsiteX0" fmla="*/ 0 w 2978331"/>
                <a:gd name="connsiteY0" fmla="*/ 2891330 h 2893005"/>
                <a:gd name="connsiteX1" fmla="*/ 339634 w 2978331"/>
                <a:gd name="connsiteY1" fmla="*/ 2891330 h 2893005"/>
                <a:gd name="connsiteX2" fmla="*/ 600891 w 2978331"/>
                <a:gd name="connsiteY2" fmla="*/ 2873913 h 2893005"/>
                <a:gd name="connsiteX3" fmla="*/ 809897 w 2978331"/>
                <a:gd name="connsiteY3" fmla="*/ 2839079 h 2893005"/>
                <a:gd name="connsiteX4" fmla="*/ 1045028 w 2978331"/>
                <a:gd name="connsiteY4" fmla="*/ 2769410 h 2893005"/>
                <a:gd name="connsiteX5" fmla="*/ 1219200 w 2978331"/>
                <a:gd name="connsiteY5" fmla="*/ 2664907 h 2893005"/>
                <a:gd name="connsiteX6" fmla="*/ 1419497 w 2978331"/>
                <a:gd name="connsiteY6" fmla="*/ 2490736 h 2893005"/>
                <a:gd name="connsiteX7" fmla="*/ 1550125 w 2978331"/>
                <a:gd name="connsiteY7" fmla="*/ 2264313 h 2893005"/>
                <a:gd name="connsiteX8" fmla="*/ 1776548 w 2978331"/>
                <a:gd name="connsiteY8" fmla="*/ 1846302 h 2893005"/>
                <a:gd name="connsiteX9" fmla="*/ 1976845 w 2978331"/>
                <a:gd name="connsiteY9" fmla="*/ 1358622 h 2893005"/>
                <a:gd name="connsiteX10" fmla="*/ 2151017 w 2978331"/>
                <a:gd name="connsiteY10" fmla="*/ 888359 h 2893005"/>
                <a:gd name="connsiteX11" fmla="*/ 2316480 w 2978331"/>
                <a:gd name="connsiteY11" fmla="*/ 505182 h 2893005"/>
                <a:gd name="connsiteX12" fmla="*/ 2420982 w 2978331"/>
                <a:gd name="connsiteY12" fmla="*/ 304885 h 2893005"/>
                <a:gd name="connsiteX13" fmla="*/ 2516777 w 2978331"/>
                <a:gd name="connsiteY13" fmla="*/ 165547 h 2893005"/>
                <a:gd name="connsiteX14" fmla="*/ 2586445 w 2978331"/>
                <a:gd name="connsiteY14" fmla="*/ 61045 h 2893005"/>
                <a:gd name="connsiteX15" fmla="*/ 2664822 w 2978331"/>
                <a:gd name="connsiteY15" fmla="*/ 26210 h 2893005"/>
                <a:gd name="connsiteX16" fmla="*/ 2743200 w 2978331"/>
                <a:gd name="connsiteY16" fmla="*/ 85 h 2893005"/>
                <a:gd name="connsiteX17" fmla="*/ 2847702 w 2978331"/>
                <a:gd name="connsiteY17" fmla="*/ 34919 h 2893005"/>
                <a:gd name="connsiteX18" fmla="*/ 2908662 w 2978331"/>
                <a:gd name="connsiteY18" fmla="*/ 95879 h 2893005"/>
                <a:gd name="connsiteX19" fmla="*/ 2978331 w 2978331"/>
                <a:gd name="connsiteY19" fmla="*/ 165547 h 2893005"/>
                <a:gd name="connsiteX0" fmla="*/ 0 w 2908662"/>
                <a:gd name="connsiteY0" fmla="*/ 2891330 h 2893005"/>
                <a:gd name="connsiteX1" fmla="*/ 339634 w 2908662"/>
                <a:gd name="connsiteY1" fmla="*/ 2891330 h 2893005"/>
                <a:gd name="connsiteX2" fmla="*/ 600891 w 2908662"/>
                <a:gd name="connsiteY2" fmla="*/ 2873913 h 2893005"/>
                <a:gd name="connsiteX3" fmla="*/ 809897 w 2908662"/>
                <a:gd name="connsiteY3" fmla="*/ 2839079 h 2893005"/>
                <a:gd name="connsiteX4" fmla="*/ 1045028 w 2908662"/>
                <a:gd name="connsiteY4" fmla="*/ 2769410 h 2893005"/>
                <a:gd name="connsiteX5" fmla="*/ 1219200 w 2908662"/>
                <a:gd name="connsiteY5" fmla="*/ 2664907 h 2893005"/>
                <a:gd name="connsiteX6" fmla="*/ 1419497 w 2908662"/>
                <a:gd name="connsiteY6" fmla="*/ 2490736 h 2893005"/>
                <a:gd name="connsiteX7" fmla="*/ 1550125 w 2908662"/>
                <a:gd name="connsiteY7" fmla="*/ 2264313 h 2893005"/>
                <a:gd name="connsiteX8" fmla="*/ 1776548 w 2908662"/>
                <a:gd name="connsiteY8" fmla="*/ 1846302 h 2893005"/>
                <a:gd name="connsiteX9" fmla="*/ 1976845 w 2908662"/>
                <a:gd name="connsiteY9" fmla="*/ 1358622 h 2893005"/>
                <a:gd name="connsiteX10" fmla="*/ 2151017 w 2908662"/>
                <a:gd name="connsiteY10" fmla="*/ 888359 h 2893005"/>
                <a:gd name="connsiteX11" fmla="*/ 2316480 w 2908662"/>
                <a:gd name="connsiteY11" fmla="*/ 505182 h 2893005"/>
                <a:gd name="connsiteX12" fmla="*/ 2420982 w 2908662"/>
                <a:gd name="connsiteY12" fmla="*/ 304885 h 2893005"/>
                <a:gd name="connsiteX13" fmla="*/ 2516777 w 2908662"/>
                <a:gd name="connsiteY13" fmla="*/ 165547 h 2893005"/>
                <a:gd name="connsiteX14" fmla="*/ 2586445 w 2908662"/>
                <a:gd name="connsiteY14" fmla="*/ 61045 h 2893005"/>
                <a:gd name="connsiteX15" fmla="*/ 2664822 w 2908662"/>
                <a:gd name="connsiteY15" fmla="*/ 26210 h 2893005"/>
                <a:gd name="connsiteX16" fmla="*/ 2743200 w 2908662"/>
                <a:gd name="connsiteY16" fmla="*/ 85 h 2893005"/>
                <a:gd name="connsiteX17" fmla="*/ 2847702 w 2908662"/>
                <a:gd name="connsiteY17" fmla="*/ 34919 h 2893005"/>
                <a:gd name="connsiteX18" fmla="*/ 2908662 w 2908662"/>
                <a:gd name="connsiteY18" fmla="*/ 95879 h 2893005"/>
                <a:gd name="connsiteX0" fmla="*/ 0 w 2847702"/>
                <a:gd name="connsiteY0" fmla="*/ 2891330 h 2893005"/>
                <a:gd name="connsiteX1" fmla="*/ 339634 w 2847702"/>
                <a:gd name="connsiteY1" fmla="*/ 2891330 h 2893005"/>
                <a:gd name="connsiteX2" fmla="*/ 600891 w 2847702"/>
                <a:gd name="connsiteY2" fmla="*/ 2873913 h 2893005"/>
                <a:gd name="connsiteX3" fmla="*/ 809897 w 2847702"/>
                <a:gd name="connsiteY3" fmla="*/ 2839079 h 2893005"/>
                <a:gd name="connsiteX4" fmla="*/ 1045028 w 2847702"/>
                <a:gd name="connsiteY4" fmla="*/ 2769410 h 2893005"/>
                <a:gd name="connsiteX5" fmla="*/ 1219200 w 2847702"/>
                <a:gd name="connsiteY5" fmla="*/ 2664907 h 2893005"/>
                <a:gd name="connsiteX6" fmla="*/ 1419497 w 2847702"/>
                <a:gd name="connsiteY6" fmla="*/ 2490736 h 2893005"/>
                <a:gd name="connsiteX7" fmla="*/ 1550125 w 2847702"/>
                <a:gd name="connsiteY7" fmla="*/ 2264313 h 2893005"/>
                <a:gd name="connsiteX8" fmla="*/ 1776548 w 2847702"/>
                <a:gd name="connsiteY8" fmla="*/ 1846302 h 2893005"/>
                <a:gd name="connsiteX9" fmla="*/ 1976845 w 2847702"/>
                <a:gd name="connsiteY9" fmla="*/ 1358622 h 2893005"/>
                <a:gd name="connsiteX10" fmla="*/ 2151017 w 2847702"/>
                <a:gd name="connsiteY10" fmla="*/ 888359 h 2893005"/>
                <a:gd name="connsiteX11" fmla="*/ 2316480 w 2847702"/>
                <a:gd name="connsiteY11" fmla="*/ 505182 h 2893005"/>
                <a:gd name="connsiteX12" fmla="*/ 2420982 w 2847702"/>
                <a:gd name="connsiteY12" fmla="*/ 304885 h 2893005"/>
                <a:gd name="connsiteX13" fmla="*/ 2516777 w 2847702"/>
                <a:gd name="connsiteY13" fmla="*/ 165547 h 2893005"/>
                <a:gd name="connsiteX14" fmla="*/ 2586445 w 2847702"/>
                <a:gd name="connsiteY14" fmla="*/ 61045 h 2893005"/>
                <a:gd name="connsiteX15" fmla="*/ 2664822 w 2847702"/>
                <a:gd name="connsiteY15" fmla="*/ 26210 h 2893005"/>
                <a:gd name="connsiteX16" fmla="*/ 2743200 w 2847702"/>
                <a:gd name="connsiteY16" fmla="*/ 85 h 2893005"/>
                <a:gd name="connsiteX17" fmla="*/ 2847702 w 2847702"/>
                <a:gd name="connsiteY17" fmla="*/ 34919 h 2893005"/>
                <a:gd name="connsiteX0" fmla="*/ 0 w 2743200"/>
                <a:gd name="connsiteY0" fmla="*/ 2891330 h 2893005"/>
                <a:gd name="connsiteX1" fmla="*/ 339634 w 2743200"/>
                <a:gd name="connsiteY1" fmla="*/ 2891330 h 2893005"/>
                <a:gd name="connsiteX2" fmla="*/ 600891 w 2743200"/>
                <a:gd name="connsiteY2" fmla="*/ 2873913 h 2893005"/>
                <a:gd name="connsiteX3" fmla="*/ 809897 w 2743200"/>
                <a:gd name="connsiteY3" fmla="*/ 2839079 h 2893005"/>
                <a:gd name="connsiteX4" fmla="*/ 1045028 w 2743200"/>
                <a:gd name="connsiteY4" fmla="*/ 2769410 h 2893005"/>
                <a:gd name="connsiteX5" fmla="*/ 1219200 w 2743200"/>
                <a:gd name="connsiteY5" fmla="*/ 2664907 h 2893005"/>
                <a:gd name="connsiteX6" fmla="*/ 1419497 w 2743200"/>
                <a:gd name="connsiteY6" fmla="*/ 2490736 h 2893005"/>
                <a:gd name="connsiteX7" fmla="*/ 1550125 w 2743200"/>
                <a:gd name="connsiteY7" fmla="*/ 2264313 h 2893005"/>
                <a:gd name="connsiteX8" fmla="*/ 1776548 w 2743200"/>
                <a:gd name="connsiteY8" fmla="*/ 1846302 h 2893005"/>
                <a:gd name="connsiteX9" fmla="*/ 1976845 w 2743200"/>
                <a:gd name="connsiteY9" fmla="*/ 1358622 h 2893005"/>
                <a:gd name="connsiteX10" fmla="*/ 2151017 w 2743200"/>
                <a:gd name="connsiteY10" fmla="*/ 888359 h 2893005"/>
                <a:gd name="connsiteX11" fmla="*/ 2316480 w 2743200"/>
                <a:gd name="connsiteY11" fmla="*/ 505182 h 2893005"/>
                <a:gd name="connsiteX12" fmla="*/ 2420982 w 2743200"/>
                <a:gd name="connsiteY12" fmla="*/ 304885 h 2893005"/>
                <a:gd name="connsiteX13" fmla="*/ 2516777 w 2743200"/>
                <a:gd name="connsiteY13" fmla="*/ 165547 h 2893005"/>
                <a:gd name="connsiteX14" fmla="*/ 2586445 w 2743200"/>
                <a:gd name="connsiteY14" fmla="*/ 61045 h 2893005"/>
                <a:gd name="connsiteX15" fmla="*/ 2664822 w 2743200"/>
                <a:gd name="connsiteY15" fmla="*/ 26210 h 2893005"/>
                <a:gd name="connsiteX16" fmla="*/ 2743200 w 2743200"/>
                <a:gd name="connsiteY16" fmla="*/ 85 h 2893005"/>
                <a:gd name="connsiteX0" fmla="*/ 0 w 2743200"/>
                <a:gd name="connsiteY0" fmla="*/ 2891330 h 2893005"/>
                <a:gd name="connsiteX1" fmla="*/ 339634 w 2743200"/>
                <a:gd name="connsiteY1" fmla="*/ 2891330 h 2893005"/>
                <a:gd name="connsiteX2" fmla="*/ 600891 w 2743200"/>
                <a:gd name="connsiteY2" fmla="*/ 2873913 h 2893005"/>
                <a:gd name="connsiteX3" fmla="*/ 809897 w 2743200"/>
                <a:gd name="connsiteY3" fmla="*/ 2839079 h 2893005"/>
                <a:gd name="connsiteX4" fmla="*/ 1045028 w 2743200"/>
                <a:gd name="connsiteY4" fmla="*/ 2769410 h 2893005"/>
                <a:gd name="connsiteX5" fmla="*/ 1219200 w 2743200"/>
                <a:gd name="connsiteY5" fmla="*/ 2664907 h 2893005"/>
                <a:gd name="connsiteX6" fmla="*/ 1419497 w 2743200"/>
                <a:gd name="connsiteY6" fmla="*/ 2490736 h 2893005"/>
                <a:gd name="connsiteX7" fmla="*/ 1550125 w 2743200"/>
                <a:gd name="connsiteY7" fmla="*/ 2264313 h 2893005"/>
                <a:gd name="connsiteX8" fmla="*/ 1776548 w 2743200"/>
                <a:gd name="connsiteY8" fmla="*/ 1846302 h 2893005"/>
                <a:gd name="connsiteX9" fmla="*/ 1976845 w 2743200"/>
                <a:gd name="connsiteY9" fmla="*/ 1358622 h 2893005"/>
                <a:gd name="connsiteX10" fmla="*/ 2151017 w 2743200"/>
                <a:gd name="connsiteY10" fmla="*/ 888359 h 2893005"/>
                <a:gd name="connsiteX11" fmla="*/ 2316480 w 2743200"/>
                <a:gd name="connsiteY11" fmla="*/ 505182 h 2893005"/>
                <a:gd name="connsiteX12" fmla="*/ 2420982 w 2743200"/>
                <a:gd name="connsiteY12" fmla="*/ 304885 h 2893005"/>
                <a:gd name="connsiteX13" fmla="*/ 2516777 w 2743200"/>
                <a:gd name="connsiteY13" fmla="*/ 165547 h 2893005"/>
                <a:gd name="connsiteX14" fmla="*/ 2586445 w 2743200"/>
                <a:gd name="connsiteY14" fmla="*/ 61045 h 2893005"/>
                <a:gd name="connsiteX15" fmla="*/ 2664822 w 2743200"/>
                <a:gd name="connsiteY15" fmla="*/ 26210 h 2893005"/>
                <a:gd name="connsiteX16" fmla="*/ 2743200 w 2743200"/>
                <a:gd name="connsiteY16" fmla="*/ 85 h 2893005"/>
                <a:gd name="connsiteX0" fmla="*/ 0 w 2743200"/>
                <a:gd name="connsiteY0" fmla="*/ 2891330 h 2893005"/>
                <a:gd name="connsiteX1" fmla="*/ 339634 w 2743200"/>
                <a:gd name="connsiteY1" fmla="*/ 2891330 h 2893005"/>
                <a:gd name="connsiteX2" fmla="*/ 600891 w 2743200"/>
                <a:gd name="connsiteY2" fmla="*/ 2873913 h 2893005"/>
                <a:gd name="connsiteX3" fmla="*/ 809897 w 2743200"/>
                <a:gd name="connsiteY3" fmla="*/ 2839079 h 2893005"/>
                <a:gd name="connsiteX4" fmla="*/ 1045028 w 2743200"/>
                <a:gd name="connsiteY4" fmla="*/ 2769410 h 2893005"/>
                <a:gd name="connsiteX5" fmla="*/ 1219200 w 2743200"/>
                <a:gd name="connsiteY5" fmla="*/ 2664907 h 2893005"/>
                <a:gd name="connsiteX6" fmla="*/ 1400447 w 2743200"/>
                <a:gd name="connsiteY6" fmla="*/ 2483592 h 2893005"/>
                <a:gd name="connsiteX7" fmla="*/ 1550125 w 2743200"/>
                <a:gd name="connsiteY7" fmla="*/ 2264313 h 2893005"/>
                <a:gd name="connsiteX8" fmla="*/ 1776548 w 2743200"/>
                <a:gd name="connsiteY8" fmla="*/ 1846302 h 2893005"/>
                <a:gd name="connsiteX9" fmla="*/ 1976845 w 2743200"/>
                <a:gd name="connsiteY9" fmla="*/ 1358622 h 2893005"/>
                <a:gd name="connsiteX10" fmla="*/ 2151017 w 2743200"/>
                <a:gd name="connsiteY10" fmla="*/ 888359 h 2893005"/>
                <a:gd name="connsiteX11" fmla="*/ 2316480 w 2743200"/>
                <a:gd name="connsiteY11" fmla="*/ 505182 h 2893005"/>
                <a:gd name="connsiteX12" fmla="*/ 2420982 w 2743200"/>
                <a:gd name="connsiteY12" fmla="*/ 304885 h 2893005"/>
                <a:gd name="connsiteX13" fmla="*/ 2516777 w 2743200"/>
                <a:gd name="connsiteY13" fmla="*/ 165547 h 2893005"/>
                <a:gd name="connsiteX14" fmla="*/ 2586445 w 2743200"/>
                <a:gd name="connsiteY14" fmla="*/ 61045 h 2893005"/>
                <a:gd name="connsiteX15" fmla="*/ 2664822 w 2743200"/>
                <a:gd name="connsiteY15" fmla="*/ 26210 h 2893005"/>
                <a:gd name="connsiteX16" fmla="*/ 2743200 w 2743200"/>
                <a:gd name="connsiteY16" fmla="*/ 85 h 2893005"/>
                <a:gd name="connsiteX0" fmla="*/ 0 w 2743200"/>
                <a:gd name="connsiteY0" fmla="*/ 2891330 h 2893005"/>
                <a:gd name="connsiteX1" fmla="*/ 339634 w 2743200"/>
                <a:gd name="connsiteY1" fmla="*/ 2891330 h 2893005"/>
                <a:gd name="connsiteX2" fmla="*/ 600891 w 2743200"/>
                <a:gd name="connsiteY2" fmla="*/ 2873913 h 2893005"/>
                <a:gd name="connsiteX3" fmla="*/ 809897 w 2743200"/>
                <a:gd name="connsiteY3" fmla="*/ 2848604 h 2893005"/>
                <a:gd name="connsiteX4" fmla="*/ 1045028 w 2743200"/>
                <a:gd name="connsiteY4" fmla="*/ 2769410 h 2893005"/>
                <a:gd name="connsiteX5" fmla="*/ 1219200 w 2743200"/>
                <a:gd name="connsiteY5" fmla="*/ 2664907 h 2893005"/>
                <a:gd name="connsiteX6" fmla="*/ 1400447 w 2743200"/>
                <a:gd name="connsiteY6" fmla="*/ 2483592 h 2893005"/>
                <a:gd name="connsiteX7" fmla="*/ 1550125 w 2743200"/>
                <a:gd name="connsiteY7" fmla="*/ 2264313 h 2893005"/>
                <a:gd name="connsiteX8" fmla="*/ 1776548 w 2743200"/>
                <a:gd name="connsiteY8" fmla="*/ 1846302 h 2893005"/>
                <a:gd name="connsiteX9" fmla="*/ 1976845 w 2743200"/>
                <a:gd name="connsiteY9" fmla="*/ 1358622 h 2893005"/>
                <a:gd name="connsiteX10" fmla="*/ 2151017 w 2743200"/>
                <a:gd name="connsiteY10" fmla="*/ 888359 h 2893005"/>
                <a:gd name="connsiteX11" fmla="*/ 2316480 w 2743200"/>
                <a:gd name="connsiteY11" fmla="*/ 505182 h 2893005"/>
                <a:gd name="connsiteX12" fmla="*/ 2420982 w 2743200"/>
                <a:gd name="connsiteY12" fmla="*/ 304885 h 2893005"/>
                <a:gd name="connsiteX13" fmla="*/ 2516777 w 2743200"/>
                <a:gd name="connsiteY13" fmla="*/ 165547 h 2893005"/>
                <a:gd name="connsiteX14" fmla="*/ 2586445 w 2743200"/>
                <a:gd name="connsiteY14" fmla="*/ 61045 h 2893005"/>
                <a:gd name="connsiteX15" fmla="*/ 2664822 w 2743200"/>
                <a:gd name="connsiteY15" fmla="*/ 26210 h 2893005"/>
                <a:gd name="connsiteX16" fmla="*/ 2743200 w 2743200"/>
                <a:gd name="connsiteY16" fmla="*/ 85 h 2893005"/>
                <a:gd name="connsiteX0" fmla="*/ 0 w 2743200"/>
                <a:gd name="connsiteY0" fmla="*/ 2891330 h 2892367"/>
                <a:gd name="connsiteX1" fmla="*/ 339634 w 2743200"/>
                <a:gd name="connsiteY1" fmla="*/ 2891330 h 2892367"/>
                <a:gd name="connsiteX2" fmla="*/ 600891 w 2743200"/>
                <a:gd name="connsiteY2" fmla="*/ 2883438 h 2892367"/>
                <a:gd name="connsiteX3" fmla="*/ 809897 w 2743200"/>
                <a:gd name="connsiteY3" fmla="*/ 2848604 h 2892367"/>
                <a:gd name="connsiteX4" fmla="*/ 1045028 w 2743200"/>
                <a:gd name="connsiteY4" fmla="*/ 2769410 h 2892367"/>
                <a:gd name="connsiteX5" fmla="*/ 1219200 w 2743200"/>
                <a:gd name="connsiteY5" fmla="*/ 2664907 h 2892367"/>
                <a:gd name="connsiteX6" fmla="*/ 1400447 w 2743200"/>
                <a:gd name="connsiteY6" fmla="*/ 2483592 h 2892367"/>
                <a:gd name="connsiteX7" fmla="*/ 1550125 w 2743200"/>
                <a:gd name="connsiteY7" fmla="*/ 2264313 h 2892367"/>
                <a:gd name="connsiteX8" fmla="*/ 1776548 w 2743200"/>
                <a:gd name="connsiteY8" fmla="*/ 1846302 h 2892367"/>
                <a:gd name="connsiteX9" fmla="*/ 1976845 w 2743200"/>
                <a:gd name="connsiteY9" fmla="*/ 1358622 h 2892367"/>
                <a:gd name="connsiteX10" fmla="*/ 2151017 w 2743200"/>
                <a:gd name="connsiteY10" fmla="*/ 888359 h 2892367"/>
                <a:gd name="connsiteX11" fmla="*/ 2316480 w 2743200"/>
                <a:gd name="connsiteY11" fmla="*/ 505182 h 2892367"/>
                <a:gd name="connsiteX12" fmla="*/ 2420982 w 2743200"/>
                <a:gd name="connsiteY12" fmla="*/ 304885 h 2892367"/>
                <a:gd name="connsiteX13" fmla="*/ 2516777 w 2743200"/>
                <a:gd name="connsiteY13" fmla="*/ 165547 h 2892367"/>
                <a:gd name="connsiteX14" fmla="*/ 2586445 w 2743200"/>
                <a:gd name="connsiteY14" fmla="*/ 61045 h 2892367"/>
                <a:gd name="connsiteX15" fmla="*/ 2664822 w 2743200"/>
                <a:gd name="connsiteY15" fmla="*/ 26210 h 2892367"/>
                <a:gd name="connsiteX16" fmla="*/ 2743200 w 2743200"/>
                <a:gd name="connsiteY16" fmla="*/ 85 h 2892367"/>
                <a:gd name="connsiteX0" fmla="*/ 0 w 2743200"/>
                <a:gd name="connsiteY0" fmla="*/ 2891330 h 2892367"/>
                <a:gd name="connsiteX1" fmla="*/ 339634 w 2743200"/>
                <a:gd name="connsiteY1" fmla="*/ 2891330 h 2892367"/>
                <a:gd name="connsiteX2" fmla="*/ 600891 w 2743200"/>
                <a:gd name="connsiteY2" fmla="*/ 2883438 h 2892367"/>
                <a:gd name="connsiteX3" fmla="*/ 809897 w 2743200"/>
                <a:gd name="connsiteY3" fmla="*/ 2848604 h 2892367"/>
                <a:gd name="connsiteX4" fmla="*/ 1045028 w 2743200"/>
                <a:gd name="connsiteY4" fmla="*/ 2769410 h 2892367"/>
                <a:gd name="connsiteX5" fmla="*/ 1219200 w 2743200"/>
                <a:gd name="connsiteY5" fmla="*/ 2664907 h 2892367"/>
                <a:gd name="connsiteX6" fmla="*/ 1400447 w 2743200"/>
                <a:gd name="connsiteY6" fmla="*/ 2483592 h 2892367"/>
                <a:gd name="connsiteX7" fmla="*/ 1550125 w 2743200"/>
                <a:gd name="connsiteY7" fmla="*/ 2264313 h 2892367"/>
                <a:gd name="connsiteX8" fmla="*/ 1771786 w 2743200"/>
                <a:gd name="connsiteY8" fmla="*/ 1843921 h 2892367"/>
                <a:gd name="connsiteX9" fmla="*/ 1976845 w 2743200"/>
                <a:gd name="connsiteY9" fmla="*/ 1358622 h 2892367"/>
                <a:gd name="connsiteX10" fmla="*/ 2151017 w 2743200"/>
                <a:gd name="connsiteY10" fmla="*/ 888359 h 2892367"/>
                <a:gd name="connsiteX11" fmla="*/ 2316480 w 2743200"/>
                <a:gd name="connsiteY11" fmla="*/ 505182 h 2892367"/>
                <a:gd name="connsiteX12" fmla="*/ 2420982 w 2743200"/>
                <a:gd name="connsiteY12" fmla="*/ 304885 h 2892367"/>
                <a:gd name="connsiteX13" fmla="*/ 2516777 w 2743200"/>
                <a:gd name="connsiteY13" fmla="*/ 165547 h 2892367"/>
                <a:gd name="connsiteX14" fmla="*/ 2586445 w 2743200"/>
                <a:gd name="connsiteY14" fmla="*/ 61045 h 2892367"/>
                <a:gd name="connsiteX15" fmla="*/ 2664822 w 2743200"/>
                <a:gd name="connsiteY15" fmla="*/ 26210 h 2892367"/>
                <a:gd name="connsiteX16" fmla="*/ 2743200 w 2743200"/>
                <a:gd name="connsiteY16" fmla="*/ 85 h 2892367"/>
                <a:gd name="connsiteX0" fmla="*/ 0 w 2743200"/>
                <a:gd name="connsiteY0" fmla="*/ 2891330 h 2892367"/>
                <a:gd name="connsiteX1" fmla="*/ 339634 w 2743200"/>
                <a:gd name="connsiteY1" fmla="*/ 2891330 h 2892367"/>
                <a:gd name="connsiteX2" fmla="*/ 600891 w 2743200"/>
                <a:gd name="connsiteY2" fmla="*/ 2883438 h 2892367"/>
                <a:gd name="connsiteX3" fmla="*/ 809897 w 2743200"/>
                <a:gd name="connsiteY3" fmla="*/ 2848604 h 2892367"/>
                <a:gd name="connsiteX4" fmla="*/ 1045028 w 2743200"/>
                <a:gd name="connsiteY4" fmla="*/ 2769410 h 2892367"/>
                <a:gd name="connsiteX5" fmla="*/ 1219200 w 2743200"/>
                <a:gd name="connsiteY5" fmla="*/ 2664907 h 2892367"/>
                <a:gd name="connsiteX6" fmla="*/ 1400447 w 2743200"/>
                <a:gd name="connsiteY6" fmla="*/ 2483592 h 2892367"/>
                <a:gd name="connsiteX7" fmla="*/ 1550125 w 2743200"/>
                <a:gd name="connsiteY7" fmla="*/ 2264313 h 2892367"/>
                <a:gd name="connsiteX8" fmla="*/ 1771786 w 2743200"/>
                <a:gd name="connsiteY8" fmla="*/ 1843921 h 2892367"/>
                <a:gd name="connsiteX9" fmla="*/ 1976845 w 2743200"/>
                <a:gd name="connsiteY9" fmla="*/ 1358622 h 2892367"/>
                <a:gd name="connsiteX10" fmla="*/ 2160542 w 2743200"/>
                <a:gd name="connsiteY10" fmla="*/ 890740 h 2892367"/>
                <a:gd name="connsiteX11" fmla="*/ 2316480 w 2743200"/>
                <a:gd name="connsiteY11" fmla="*/ 505182 h 2892367"/>
                <a:gd name="connsiteX12" fmla="*/ 2420982 w 2743200"/>
                <a:gd name="connsiteY12" fmla="*/ 304885 h 2892367"/>
                <a:gd name="connsiteX13" fmla="*/ 2516777 w 2743200"/>
                <a:gd name="connsiteY13" fmla="*/ 165547 h 2892367"/>
                <a:gd name="connsiteX14" fmla="*/ 2586445 w 2743200"/>
                <a:gd name="connsiteY14" fmla="*/ 61045 h 2892367"/>
                <a:gd name="connsiteX15" fmla="*/ 2664822 w 2743200"/>
                <a:gd name="connsiteY15" fmla="*/ 26210 h 2892367"/>
                <a:gd name="connsiteX16" fmla="*/ 2743200 w 2743200"/>
                <a:gd name="connsiteY16" fmla="*/ 85 h 2892367"/>
                <a:gd name="connsiteX0" fmla="*/ 0 w 2743200"/>
                <a:gd name="connsiteY0" fmla="*/ 2891330 h 2892367"/>
                <a:gd name="connsiteX1" fmla="*/ 339634 w 2743200"/>
                <a:gd name="connsiteY1" fmla="*/ 2891330 h 2892367"/>
                <a:gd name="connsiteX2" fmla="*/ 600891 w 2743200"/>
                <a:gd name="connsiteY2" fmla="*/ 2883438 h 2892367"/>
                <a:gd name="connsiteX3" fmla="*/ 809897 w 2743200"/>
                <a:gd name="connsiteY3" fmla="*/ 2848604 h 2892367"/>
                <a:gd name="connsiteX4" fmla="*/ 1045028 w 2743200"/>
                <a:gd name="connsiteY4" fmla="*/ 2769410 h 2892367"/>
                <a:gd name="connsiteX5" fmla="*/ 1219200 w 2743200"/>
                <a:gd name="connsiteY5" fmla="*/ 2664907 h 2892367"/>
                <a:gd name="connsiteX6" fmla="*/ 1400447 w 2743200"/>
                <a:gd name="connsiteY6" fmla="*/ 2483592 h 2892367"/>
                <a:gd name="connsiteX7" fmla="*/ 1550125 w 2743200"/>
                <a:gd name="connsiteY7" fmla="*/ 2264313 h 2892367"/>
                <a:gd name="connsiteX8" fmla="*/ 1771786 w 2743200"/>
                <a:gd name="connsiteY8" fmla="*/ 1843921 h 2892367"/>
                <a:gd name="connsiteX9" fmla="*/ 1976845 w 2743200"/>
                <a:gd name="connsiteY9" fmla="*/ 1358622 h 2892367"/>
                <a:gd name="connsiteX10" fmla="*/ 2160542 w 2743200"/>
                <a:gd name="connsiteY10" fmla="*/ 890740 h 2892367"/>
                <a:gd name="connsiteX11" fmla="*/ 2321242 w 2743200"/>
                <a:gd name="connsiteY11" fmla="*/ 505182 h 2892367"/>
                <a:gd name="connsiteX12" fmla="*/ 2420982 w 2743200"/>
                <a:gd name="connsiteY12" fmla="*/ 304885 h 2892367"/>
                <a:gd name="connsiteX13" fmla="*/ 2516777 w 2743200"/>
                <a:gd name="connsiteY13" fmla="*/ 165547 h 2892367"/>
                <a:gd name="connsiteX14" fmla="*/ 2586445 w 2743200"/>
                <a:gd name="connsiteY14" fmla="*/ 61045 h 2892367"/>
                <a:gd name="connsiteX15" fmla="*/ 2664822 w 2743200"/>
                <a:gd name="connsiteY15" fmla="*/ 26210 h 2892367"/>
                <a:gd name="connsiteX16" fmla="*/ 2743200 w 2743200"/>
                <a:gd name="connsiteY16" fmla="*/ 85 h 2892367"/>
                <a:gd name="connsiteX0" fmla="*/ 0 w 2743200"/>
                <a:gd name="connsiteY0" fmla="*/ 2891330 h 2892367"/>
                <a:gd name="connsiteX1" fmla="*/ 339634 w 2743200"/>
                <a:gd name="connsiteY1" fmla="*/ 2891330 h 2892367"/>
                <a:gd name="connsiteX2" fmla="*/ 600891 w 2743200"/>
                <a:gd name="connsiteY2" fmla="*/ 2883438 h 2892367"/>
                <a:gd name="connsiteX3" fmla="*/ 809897 w 2743200"/>
                <a:gd name="connsiteY3" fmla="*/ 2848604 h 2892367"/>
                <a:gd name="connsiteX4" fmla="*/ 1045028 w 2743200"/>
                <a:gd name="connsiteY4" fmla="*/ 2769410 h 2892367"/>
                <a:gd name="connsiteX5" fmla="*/ 1219200 w 2743200"/>
                <a:gd name="connsiteY5" fmla="*/ 2664907 h 2892367"/>
                <a:gd name="connsiteX6" fmla="*/ 1400447 w 2743200"/>
                <a:gd name="connsiteY6" fmla="*/ 2483592 h 2892367"/>
                <a:gd name="connsiteX7" fmla="*/ 1550125 w 2743200"/>
                <a:gd name="connsiteY7" fmla="*/ 2264313 h 2892367"/>
                <a:gd name="connsiteX8" fmla="*/ 1771786 w 2743200"/>
                <a:gd name="connsiteY8" fmla="*/ 1843921 h 2892367"/>
                <a:gd name="connsiteX9" fmla="*/ 1976845 w 2743200"/>
                <a:gd name="connsiteY9" fmla="*/ 1358622 h 2892367"/>
                <a:gd name="connsiteX10" fmla="*/ 2160542 w 2743200"/>
                <a:gd name="connsiteY10" fmla="*/ 890740 h 2892367"/>
                <a:gd name="connsiteX11" fmla="*/ 2321242 w 2743200"/>
                <a:gd name="connsiteY11" fmla="*/ 505182 h 2892367"/>
                <a:gd name="connsiteX12" fmla="*/ 2420982 w 2743200"/>
                <a:gd name="connsiteY12" fmla="*/ 304885 h 2892367"/>
                <a:gd name="connsiteX13" fmla="*/ 2507252 w 2743200"/>
                <a:gd name="connsiteY13" fmla="*/ 163166 h 2892367"/>
                <a:gd name="connsiteX14" fmla="*/ 2586445 w 2743200"/>
                <a:gd name="connsiteY14" fmla="*/ 61045 h 2892367"/>
                <a:gd name="connsiteX15" fmla="*/ 2664822 w 2743200"/>
                <a:gd name="connsiteY15" fmla="*/ 26210 h 2892367"/>
                <a:gd name="connsiteX16" fmla="*/ 2743200 w 2743200"/>
                <a:gd name="connsiteY16" fmla="*/ 85 h 2892367"/>
                <a:gd name="connsiteX0" fmla="*/ 0 w 2743200"/>
                <a:gd name="connsiteY0" fmla="*/ 2891333 h 2892370"/>
                <a:gd name="connsiteX1" fmla="*/ 339634 w 2743200"/>
                <a:gd name="connsiteY1" fmla="*/ 2891333 h 2892370"/>
                <a:gd name="connsiteX2" fmla="*/ 600891 w 2743200"/>
                <a:gd name="connsiteY2" fmla="*/ 2883441 h 2892370"/>
                <a:gd name="connsiteX3" fmla="*/ 809897 w 2743200"/>
                <a:gd name="connsiteY3" fmla="*/ 2848607 h 2892370"/>
                <a:gd name="connsiteX4" fmla="*/ 1045028 w 2743200"/>
                <a:gd name="connsiteY4" fmla="*/ 2769413 h 2892370"/>
                <a:gd name="connsiteX5" fmla="*/ 1219200 w 2743200"/>
                <a:gd name="connsiteY5" fmla="*/ 2664910 h 2892370"/>
                <a:gd name="connsiteX6" fmla="*/ 1400447 w 2743200"/>
                <a:gd name="connsiteY6" fmla="*/ 2483595 h 2892370"/>
                <a:gd name="connsiteX7" fmla="*/ 1550125 w 2743200"/>
                <a:gd name="connsiteY7" fmla="*/ 2264316 h 2892370"/>
                <a:gd name="connsiteX8" fmla="*/ 1771786 w 2743200"/>
                <a:gd name="connsiteY8" fmla="*/ 1843924 h 2892370"/>
                <a:gd name="connsiteX9" fmla="*/ 1976845 w 2743200"/>
                <a:gd name="connsiteY9" fmla="*/ 1358625 h 2892370"/>
                <a:gd name="connsiteX10" fmla="*/ 2160542 w 2743200"/>
                <a:gd name="connsiteY10" fmla="*/ 890743 h 2892370"/>
                <a:gd name="connsiteX11" fmla="*/ 2321242 w 2743200"/>
                <a:gd name="connsiteY11" fmla="*/ 505185 h 2892370"/>
                <a:gd name="connsiteX12" fmla="*/ 2420982 w 2743200"/>
                <a:gd name="connsiteY12" fmla="*/ 304888 h 2892370"/>
                <a:gd name="connsiteX13" fmla="*/ 2507252 w 2743200"/>
                <a:gd name="connsiteY13" fmla="*/ 163169 h 2892370"/>
                <a:gd name="connsiteX14" fmla="*/ 2598352 w 2743200"/>
                <a:gd name="connsiteY14" fmla="*/ 65811 h 2892370"/>
                <a:gd name="connsiteX15" fmla="*/ 2664822 w 2743200"/>
                <a:gd name="connsiteY15" fmla="*/ 26213 h 2892370"/>
                <a:gd name="connsiteX16" fmla="*/ 2743200 w 2743200"/>
                <a:gd name="connsiteY16" fmla="*/ 88 h 2892370"/>
                <a:gd name="connsiteX0" fmla="*/ 0 w 2743200"/>
                <a:gd name="connsiteY0" fmla="*/ 2891333 h 2892370"/>
                <a:gd name="connsiteX1" fmla="*/ 339634 w 2743200"/>
                <a:gd name="connsiteY1" fmla="*/ 2891333 h 2892370"/>
                <a:gd name="connsiteX2" fmla="*/ 600891 w 2743200"/>
                <a:gd name="connsiteY2" fmla="*/ 2883441 h 2892370"/>
                <a:gd name="connsiteX3" fmla="*/ 809897 w 2743200"/>
                <a:gd name="connsiteY3" fmla="*/ 2848607 h 2892370"/>
                <a:gd name="connsiteX4" fmla="*/ 1045028 w 2743200"/>
                <a:gd name="connsiteY4" fmla="*/ 2769413 h 2892370"/>
                <a:gd name="connsiteX5" fmla="*/ 1219200 w 2743200"/>
                <a:gd name="connsiteY5" fmla="*/ 2664910 h 2892370"/>
                <a:gd name="connsiteX6" fmla="*/ 1400447 w 2743200"/>
                <a:gd name="connsiteY6" fmla="*/ 2483595 h 2892370"/>
                <a:gd name="connsiteX7" fmla="*/ 1550125 w 2743200"/>
                <a:gd name="connsiteY7" fmla="*/ 2264316 h 2892370"/>
                <a:gd name="connsiteX8" fmla="*/ 1771786 w 2743200"/>
                <a:gd name="connsiteY8" fmla="*/ 1843924 h 2892370"/>
                <a:gd name="connsiteX9" fmla="*/ 1976845 w 2743200"/>
                <a:gd name="connsiteY9" fmla="*/ 1358625 h 2892370"/>
                <a:gd name="connsiteX10" fmla="*/ 2160542 w 2743200"/>
                <a:gd name="connsiteY10" fmla="*/ 890743 h 2892370"/>
                <a:gd name="connsiteX11" fmla="*/ 2321242 w 2743200"/>
                <a:gd name="connsiteY11" fmla="*/ 505185 h 2892370"/>
                <a:gd name="connsiteX12" fmla="*/ 2420982 w 2743200"/>
                <a:gd name="connsiteY12" fmla="*/ 304888 h 2892370"/>
                <a:gd name="connsiteX13" fmla="*/ 2512014 w 2743200"/>
                <a:gd name="connsiteY13" fmla="*/ 163169 h 2892370"/>
                <a:gd name="connsiteX14" fmla="*/ 2598352 w 2743200"/>
                <a:gd name="connsiteY14" fmla="*/ 65811 h 2892370"/>
                <a:gd name="connsiteX15" fmla="*/ 2664822 w 2743200"/>
                <a:gd name="connsiteY15" fmla="*/ 26213 h 2892370"/>
                <a:gd name="connsiteX16" fmla="*/ 2743200 w 2743200"/>
                <a:gd name="connsiteY16" fmla="*/ 88 h 2892370"/>
                <a:gd name="connsiteX0" fmla="*/ 0 w 2743200"/>
                <a:gd name="connsiteY0" fmla="*/ 2891366 h 2892403"/>
                <a:gd name="connsiteX1" fmla="*/ 339634 w 2743200"/>
                <a:gd name="connsiteY1" fmla="*/ 2891366 h 2892403"/>
                <a:gd name="connsiteX2" fmla="*/ 600891 w 2743200"/>
                <a:gd name="connsiteY2" fmla="*/ 2883474 h 2892403"/>
                <a:gd name="connsiteX3" fmla="*/ 809897 w 2743200"/>
                <a:gd name="connsiteY3" fmla="*/ 2848640 h 2892403"/>
                <a:gd name="connsiteX4" fmla="*/ 1045028 w 2743200"/>
                <a:gd name="connsiteY4" fmla="*/ 2769446 h 2892403"/>
                <a:gd name="connsiteX5" fmla="*/ 1219200 w 2743200"/>
                <a:gd name="connsiteY5" fmla="*/ 2664943 h 2892403"/>
                <a:gd name="connsiteX6" fmla="*/ 1400447 w 2743200"/>
                <a:gd name="connsiteY6" fmla="*/ 2483628 h 2892403"/>
                <a:gd name="connsiteX7" fmla="*/ 1550125 w 2743200"/>
                <a:gd name="connsiteY7" fmla="*/ 2264349 h 2892403"/>
                <a:gd name="connsiteX8" fmla="*/ 1771786 w 2743200"/>
                <a:gd name="connsiteY8" fmla="*/ 1843957 h 2892403"/>
                <a:gd name="connsiteX9" fmla="*/ 1976845 w 2743200"/>
                <a:gd name="connsiteY9" fmla="*/ 1358658 h 2892403"/>
                <a:gd name="connsiteX10" fmla="*/ 2160542 w 2743200"/>
                <a:gd name="connsiteY10" fmla="*/ 890776 h 2892403"/>
                <a:gd name="connsiteX11" fmla="*/ 2321242 w 2743200"/>
                <a:gd name="connsiteY11" fmla="*/ 505218 h 2892403"/>
                <a:gd name="connsiteX12" fmla="*/ 2420982 w 2743200"/>
                <a:gd name="connsiteY12" fmla="*/ 304921 h 2892403"/>
                <a:gd name="connsiteX13" fmla="*/ 2512014 w 2743200"/>
                <a:gd name="connsiteY13" fmla="*/ 163202 h 2892403"/>
                <a:gd name="connsiteX14" fmla="*/ 2598352 w 2743200"/>
                <a:gd name="connsiteY14" fmla="*/ 65844 h 2892403"/>
                <a:gd name="connsiteX15" fmla="*/ 2664822 w 2743200"/>
                <a:gd name="connsiteY15" fmla="*/ 21483 h 2892403"/>
                <a:gd name="connsiteX16" fmla="*/ 2743200 w 2743200"/>
                <a:gd name="connsiteY16" fmla="*/ 121 h 2892403"/>
                <a:gd name="connsiteX0" fmla="*/ 0 w 2743200"/>
                <a:gd name="connsiteY0" fmla="*/ 2891633 h 2892670"/>
                <a:gd name="connsiteX1" fmla="*/ 339634 w 2743200"/>
                <a:gd name="connsiteY1" fmla="*/ 2891633 h 2892670"/>
                <a:gd name="connsiteX2" fmla="*/ 600891 w 2743200"/>
                <a:gd name="connsiteY2" fmla="*/ 2883741 h 2892670"/>
                <a:gd name="connsiteX3" fmla="*/ 809897 w 2743200"/>
                <a:gd name="connsiteY3" fmla="*/ 2848907 h 2892670"/>
                <a:gd name="connsiteX4" fmla="*/ 1045028 w 2743200"/>
                <a:gd name="connsiteY4" fmla="*/ 2769713 h 2892670"/>
                <a:gd name="connsiteX5" fmla="*/ 1219200 w 2743200"/>
                <a:gd name="connsiteY5" fmla="*/ 2665210 h 2892670"/>
                <a:gd name="connsiteX6" fmla="*/ 1400447 w 2743200"/>
                <a:gd name="connsiteY6" fmla="*/ 2483895 h 2892670"/>
                <a:gd name="connsiteX7" fmla="*/ 1550125 w 2743200"/>
                <a:gd name="connsiteY7" fmla="*/ 2264616 h 2892670"/>
                <a:gd name="connsiteX8" fmla="*/ 1771786 w 2743200"/>
                <a:gd name="connsiteY8" fmla="*/ 1844224 h 2892670"/>
                <a:gd name="connsiteX9" fmla="*/ 1976845 w 2743200"/>
                <a:gd name="connsiteY9" fmla="*/ 1358925 h 2892670"/>
                <a:gd name="connsiteX10" fmla="*/ 2160542 w 2743200"/>
                <a:gd name="connsiteY10" fmla="*/ 891043 h 2892670"/>
                <a:gd name="connsiteX11" fmla="*/ 2321242 w 2743200"/>
                <a:gd name="connsiteY11" fmla="*/ 505485 h 2892670"/>
                <a:gd name="connsiteX12" fmla="*/ 2420982 w 2743200"/>
                <a:gd name="connsiteY12" fmla="*/ 305188 h 2892670"/>
                <a:gd name="connsiteX13" fmla="*/ 2512014 w 2743200"/>
                <a:gd name="connsiteY13" fmla="*/ 163469 h 2892670"/>
                <a:gd name="connsiteX14" fmla="*/ 2598352 w 2743200"/>
                <a:gd name="connsiteY14" fmla="*/ 66111 h 2892670"/>
                <a:gd name="connsiteX15" fmla="*/ 2664822 w 2743200"/>
                <a:gd name="connsiteY15" fmla="*/ 12225 h 2892670"/>
                <a:gd name="connsiteX16" fmla="*/ 2743200 w 2743200"/>
                <a:gd name="connsiteY16" fmla="*/ 388 h 2892670"/>
                <a:gd name="connsiteX0" fmla="*/ 0 w 2743200"/>
                <a:gd name="connsiteY0" fmla="*/ 2891501 h 2892538"/>
                <a:gd name="connsiteX1" fmla="*/ 339634 w 2743200"/>
                <a:gd name="connsiteY1" fmla="*/ 2891501 h 2892538"/>
                <a:gd name="connsiteX2" fmla="*/ 600891 w 2743200"/>
                <a:gd name="connsiteY2" fmla="*/ 2883609 h 2892538"/>
                <a:gd name="connsiteX3" fmla="*/ 809897 w 2743200"/>
                <a:gd name="connsiteY3" fmla="*/ 2848775 h 2892538"/>
                <a:gd name="connsiteX4" fmla="*/ 1045028 w 2743200"/>
                <a:gd name="connsiteY4" fmla="*/ 2769581 h 2892538"/>
                <a:gd name="connsiteX5" fmla="*/ 1219200 w 2743200"/>
                <a:gd name="connsiteY5" fmla="*/ 2665078 h 2892538"/>
                <a:gd name="connsiteX6" fmla="*/ 1400447 w 2743200"/>
                <a:gd name="connsiteY6" fmla="*/ 2483763 h 2892538"/>
                <a:gd name="connsiteX7" fmla="*/ 1550125 w 2743200"/>
                <a:gd name="connsiteY7" fmla="*/ 2264484 h 2892538"/>
                <a:gd name="connsiteX8" fmla="*/ 1771786 w 2743200"/>
                <a:gd name="connsiteY8" fmla="*/ 1844092 h 2892538"/>
                <a:gd name="connsiteX9" fmla="*/ 1976845 w 2743200"/>
                <a:gd name="connsiteY9" fmla="*/ 1358793 h 2892538"/>
                <a:gd name="connsiteX10" fmla="*/ 2160542 w 2743200"/>
                <a:gd name="connsiteY10" fmla="*/ 890911 h 2892538"/>
                <a:gd name="connsiteX11" fmla="*/ 2321242 w 2743200"/>
                <a:gd name="connsiteY11" fmla="*/ 505353 h 2892538"/>
                <a:gd name="connsiteX12" fmla="*/ 2420982 w 2743200"/>
                <a:gd name="connsiteY12" fmla="*/ 305056 h 2892538"/>
                <a:gd name="connsiteX13" fmla="*/ 2512014 w 2743200"/>
                <a:gd name="connsiteY13" fmla="*/ 163337 h 2892538"/>
                <a:gd name="connsiteX14" fmla="*/ 2598352 w 2743200"/>
                <a:gd name="connsiteY14" fmla="*/ 65979 h 2892538"/>
                <a:gd name="connsiteX15" fmla="*/ 2664822 w 2743200"/>
                <a:gd name="connsiteY15" fmla="*/ 14474 h 2892538"/>
                <a:gd name="connsiteX16" fmla="*/ 2743200 w 2743200"/>
                <a:gd name="connsiteY16" fmla="*/ 256 h 28925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743200" h="2892538">
                  <a:moveTo>
                    <a:pt x="0" y="2891501"/>
                  </a:moveTo>
                  <a:cubicBezTo>
                    <a:pt x="119743" y="2892952"/>
                    <a:pt x="239486" y="2892816"/>
                    <a:pt x="339634" y="2891501"/>
                  </a:cubicBezTo>
                  <a:cubicBezTo>
                    <a:pt x="439783" y="2890186"/>
                    <a:pt x="522514" y="2890730"/>
                    <a:pt x="600891" y="2883609"/>
                  </a:cubicBezTo>
                  <a:cubicBezTo>
                    <a:pt x="679268" y="2876488"/>
                    <a:pt x="735874" y="2867780"/>
                    <a:pt x="809897" y="2848775"/>
                  </a:cubicBezTo>
                  <a:cubicBezTo>
                    <a:pt x="883920" y="2829770"/>
                    <a:pt x="976811" y="2800197"/>
                    <a:pt x="1045028" y="2769581"/>
                  </a:cubicBezTo>
                  <a:cubicBezTo>
                    <a:pt x="1113245" y="2738965"/>
                    <a:pt x="1159964" y="2712714"/>
                    <a:pt x="1219200" y="2665078"/>
                  </a:cubicBezTo>
                  <a:cubicBezTo>
                    <a:pt x="1278436" y="2617442"/>
                    <a:pt x="1345293" y="2550529"/>
                    <a:pt x="1400447" y="2483763"/>
                  </a:cubicBezTo>
                  <a:cubicBezTo>
                    <a:pt x="1455601" y="2416997"/>
                    <a:pt x="1488235" y="2371096"/>
                    <a:pt x="1550125" y="2264484"/>
                  </a:cubicBezTo>
                  <a:cubicBezTo>
                    <a:pt x="1612015" y="2157872"/>
                    <a:pt x="1700666" y="1995040"/>
                    <a:pt x="1771786" y="1844092"/>
                  </a:cubicBezTo>
                  <a:cubicBezTo>
                    <a:pt x="1842906" y="1693144"/>
                    <a:pt x="1912052" y="1517656"/>
                    <a:pt x="1976845" y="1358793"/>
                  </a:cubicBezTo>
                  <a:cubicBezTo>
                    <a:pt x="2041638" y="1199930"/>
                    <a:pt x="2103143" y="1033151"/>
                    <a:pt x="2160542" y="890911"/>
                  </a:cubicBezTo>
                  <a:cubicBezTo>
                    <a:pt x="2217941" y="748671"/>
                    <a:pt x="2277835" y="602995"/>
                    <a:pt x="2321242" y="505353"/>
                  </a:cubicBezTo>
                  <a:cubicBezTo>
                    <a:pt x="2364649" y="407711"/>
                    <a:pt x="2389187" y="362059"/>
                    <a:pt x="2420982" y="305056"/>
                  </a:cubicBezTo>
                  <a:cubicBezTo>
                    <a:pt x="2452777" y="248053"/>
                    <a:pt x="2482452" y="203183"/>
                    <a:pt x="2512014" y="163337"/>
                  </a:cubicBezTo>
                  <a:cubicBezTo>
                    <a:pt x="2541576" y="123491"/>
                    <a:pt x="2572884" y="90790"/>
                    <a:pt x="2598352" y="65979"/>
                  </a:cubicBezTo>
                  <a:cubicBezTo>
                    <a:pt x="2623820" y="41169"/>
                    <a:pt x="2640681" y="25428"/>
                    <a:pt x="2664822" y="14474"/>
                  </a:cubicBezTo>
                  <a:cubicBezTo>
                    <a:pt x="2688963" y="3520"/>
                    <a:pt x="2712720" y="-1195"/>
                    <a:pt x="2743200" y="256"/>
                  </a:cubicBezTo>
                </a:path>
              </a:pathLst>
            </a:cu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Geneva"/>
              </a:endParaRPr>
            </a:p>
          </p:txBody>
        </p:sp>
      </p:grpSp>
      <p:pic>
        <p:nvPicPr>
          <p:cNvPr id="23" name="Picture 22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46498" y="3454119"/>
            <a:ext cx="152876" cy="125730"/>
          </a:xfrm>
          <a:prstGeom prst="rect">
            <a:avLst/>
          </a:prstGeom>
        </p:spPr>
      </p:pic>
      <p:sp>
        <p:nvSpPr>
          <p:cNvPr id="27" name="Date Placeholder 6"/>
          <p:cNvSpPr>
            <a:spLocks noGrp="1"/>
          </p:cNvSpPr>
          <p:nvPr>
            <p:ph type="dt" sz="half" idx="10"/>
          </p:nvPr>
        </p:nvSpPr>
        <p:spPr>
          <a:xfrm>
            <a:off x="6437630" y="6435728"/>
            <a:ext cx="2133600" cy="200025"/>
          </a:xfrm>
        </p:spPr>
        <p:txBody>
          <a:bodyPr anchor="ctr"/>
          <a:lstStyle/>
          <a:p>
            <a:fld id="{A2D725A2-B9F2-45D3-97D4-2BF14B95B920}" type="datetime1">
              <a:rPr lang="en-US" smtClean="0"/>
              <a:t>11/1/2016</a:t>
            </a:fld>
            <a:endParaRPr lang="en-US" dirty="0"/>
          </a:p>
        </p:txBody>
      </p:sp>
      <p:sp>
        <p:nvSpPr>
          <p:cNvPr id="29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8723630" y="6436303"/>
            <a:ext cx="307658" cy="200025"/>
          </a:xfrm>
        </p:spPr>
        <p:txBody>
          <a:bodyPr anchor="ctr"/>
          <a:lstStyle/>
          <a:p>
            <a:fld id="{8D57DBB9-07C6-49AB-BFD5-E737C7E241F6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39" name="TextBox 38"/>
          <p:cNvSpPr txBox="1"/>
          <p:nvPr/>
        </p:nvSpPr>
        <p:spPr>
          <a:xfrm>
            <a:off x="365737" y="2841695"/>
            <a:ext cx="82586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Laser</a:t>
            </a:r>
          </a:p>
          <a:p>
            <a:r>
              <a:rPr lang="en-US" sz="2000" dirty="0" smtClean="0"/>
              <a:t>input:</a:t>
            </a:r>
          </a:p>
        </p:txBody>
      </p:sp>
      <p:cxnSp>
        <p:nvCxnSpPr>
          <p:cNvPr id="40" name="Straight Connector 39"/>
          <p:cNvCxnSpPr/>
          <p:nvPr/>
        </p:nvCxnSpPr>
        <p:spPr bwMode="auto">
          <a:xfrm>
            <a:off x="1119051" y="3429857"/>
            <a:ext cx="64008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1" name="Straight Arrow Connector 40"/>
          <p:cNvCxnSpPr/>
          <p:nvPr/>
        </p:nvCxnSpPr>
        <p:spPr bwMode="auto">
          <a:xfrm flipV="1">
            <a:off x="1227909" y="3291840"/>
            <a:ext cx="0" cy="139337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2" name="Straight Arrow Connector 41"/>
          <p:cNvCxnSpPr/>
          <p:nvPr/>
        </p:nvCxnSpPr>
        <p:spPr bwMode="auto">
          <a:xfrm flipV="1">
            <a:off x="1524000" y="3289198"/>
            <a:ext cx="0" cy="139337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3" name="Straight Arrow Connector 42"/>
          <p:cNvCxnSpPr/>
          <p:nvPr/>
        </p:nvCxnSpPr>
        <p:spPr bwMode="auto">
          <a:xfrm flipV="1">
            <a:off x="1676400" y="3290520"/>
            <a:ext cx="0" cy="139337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pic>
        <p:nvPicPr>
          <p:cNvPr id="44" name="Picture 43"/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183" t="53884" r="348" b="17649"/>
          <a:stretch/>
        </p:blipFill>
        <p:spPr>
          <a:xfrm>
            <a:off x="7026772" y="3502951"/>
            <a:ext cx="1876039" cy="795895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 bwMode="auto">
          <a:xfrm>
            <a:off x="365737" y="5287236"/>
            <a:ext cx="8357893" cy="799240"/>
          </a:xfrm>
          <a:prstGeom prst="rect">
            <a:avLst/>
          </a:prstGeom>
          <a:noFill/>
          <a:ln w="38100" algn="ctr">
            <a:solidFill>
              <a:srgbClr val="FF0000"/>
            </a:solidFill>
            <a:miter lim="800000"/>
            <a:headEnd/>
            <a:tailEnd/>
          </a:ln>
        </p:spPr>
        <p:txBody>
          <a:bodyPr wrap="none" rtlCol="0" anchor="ctr"/>
          <a:lstStyle/>
          <a:p>
            <a:pPr algn="ctr"/>
            <a:endParaRPr lang="en-US" dirty="0" err="1" smtClean="0"/>
          </a:p>
        </p:txBody>
      </p:sp>
      <p:sp>
        <p:nvSpPr>
          <p:cNvPr id="45" name="TextBox 44"/>
          <p:cNvSpPr txBox="1"/>
          <p:nvPr/>
        </p:nvSpPr>
        <p:spPr>
          <a:xfrm>
            <a:off x="411001" y="1999892"/>
            <a:ext cx="181652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Pre-shared secret</a:t>
            </a:r>
            <a:endParaRPr lang="en-US" sz="1600" dirty="0"/>
          </a:p>
        </p:txBody>
      </p:sp>
      <p:sp>
        <p:nvSpPr>
          <p:cNvPr id="46" name="TextBox 45"/>
          <p:cNvSpPr txBox="1"/>
          <p:nvPr/>
        </p:nvSpPr>
        <p:spPr>
          <a:xfrm>
            <a:off x="5634299" y="2013343"/>
            <a:ext cx="181652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Pre-shared secret</a:t>
            </a:r>
            <a:endParaRPr lang="en-US" sz="16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6" name="TextBox 35"/>
              <p:cNvSpPr txBox="1"/>
              <p:nvPr/>
            </p:nvSpPr>
            <p:spPr>
              <a:xfrm>
                <a:off x="488555" y="3992088"/>
                <a:ext cx="2825872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>
                    <a:latin typeface="Arial" pitchFamily="34" charset="0"/>
                    <a:cs typeface="Arial" pitchFamily="34" charset="0"/>
                  </a:rPr>
                  <a:t>Modes are orthogonal signals, #modes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  <a:cs typeface="Arial" pitchFamily="34" charset="0"/>
                      </a:rPr>
                      <m:t>𝑛</m:t>
                    </m:r>
                    <m:r>
                      <a:rPr lang="en-US" i="1" dirty="0" smtClean="0">
                        <a:latin typeface="Cambria Math" panose="02040503050406030204" pitchFamily="18" charset="0"/>
                        <a:cs typeface="Arial" pitchFamily="34" charset="0"/>
                      </a:rPr>
                      <m:t>=</m:t>
                    </m:r>
                    <m:r>
                      <a:rPr lang="en-US" i="1" dirty="0" smtClean="0">
                        <a:latin typeface="Cambria Math" panose="02040503050406030204" pitchFamily="18" charset="0"/>
                        <a:cs typeface="Arial" pitchFamily="34" charset="0"/>
                      </a:rPr>
                      <m:t>𝑇𝑊</m:t>
                    </m:r>
                  </m:oMath>
                </a14:m>
                <a:r>
                  <a:rPr lang="en-US" dirty="0" smtClean="0">
                    <a:latin typeface="Arial" pitchFamily="34" charset="0"/>
                    <a:cs typeface="Arial" pitchFamily="34" charset="0"/>
                  </a:rPr>
                  <a:t> is time-bandwidth product</a:t>
                </a:r>
              </a:p>
            </p:txBody>
          </p:sp>
        </mc:Choice>
        <mc:Fallback xmlns="">
          <p:sp>
            <p:nvSpPr>
              <p:cNvPr id="36" name="TextBox 3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8555" y="3992088"/>
                <a:ext cx="2825872" cy="923330"/>
              </a:xfrm>
              <a:prstGeom prst="rect">
                <a:avLst/>
              </a:prstGeom>
              <a:blipFill rotWithShape="0">
                <a:blip r:embed="rId11"/>
                <a:stretch>
                  <a:fillRect l="-1724" t="-3974" r="-862" b="-993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638275401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31" grpId="0"/>
      <p:bldP spid="9" grpId="0" animBg="1"/>
      <p:bldP spid="45" grpId="0"/>
      <p:bldP spid="4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2">
                    <a:lumMod val="75000"/>
                  </a:schemeClr>
                </a:solidFill>
              </a:rPr>
              <a:t>Introduction</a:t>
            </a:r>
          </a:p>
          <a:p>
            <a:endParaRPr lang="en-US" dirty="0"/>
          </a:p>
          <a:p>
            <a:r>
              <a:rPr lang="en-US" dirty="0" smtClean="0">
                <a:solidFill>
                  <a:schemeClr val="bg2">
                    <a:lumMod val="75000"/>
                  </a:schemeClr>
                </a:solidFill>
              </a:rPr>
              <a:t>Preliminaries</a:t>
            </a:r>
          </a:p>
          <a:p>
            <a:endParaRPr lang="en-US" dirty="0">
              <a:solidFill>
                <a:schemeClr val="bg2">
                  <a:lumMod val="75000"/>
                </a:schemeClr>
              </a:solidFill>
            </a:endParaRPr>
          </a:p>
          <a:p>
            <a:r>
              <a:rPr lang="en-US" dirty="0" smtClean="0">
                <a:solidFill>
                  <a:schemeClr val="bg2">
                    <a:lumMod val="75000"/>
                  </a:schemeClr>
                </a:solidFill>
              </a:rPr>
              <a:t>Analysis of covert optical communication</a:t>
            </a:r>
          </a:p>
          <a:p>
            <a:endParaRPr lang="en-US" dirty="0"/>
          </a:p>
          <a:p>
            <a:r>
              <a:rPr lang="en-US" dirty="0" smtClean="0"/>
              <a:t>Experimental results</a:t>
            </a:r>
          </a:p>
          <a:p>
            <a:endParaRPr lang="en-US" dirty="0"/>
          </a:p>
          <a:p>
            <a:r>
              <a:rPr lang="en-US" dirty="0"/>
              <a:t>Conclusion: Vision for Shadow Network Architecture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BBEE59-D58B-42C7-9F69-DFE6033DCCBE}" type="datetime1">
              <a:rPr lang="en-US" smtClean="0"/>
              <a:t>11/1/2016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57DBB9-07C6-49AB-BFD5-E737C7E241F6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74142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Experimental setup</a:t>
            </a:r>
            <a:endParaRPr lang="en-US"/>
          </a:p>
        </p:txBody>
      </p:sp>
      <p:cxnSp>
        <p:nvCxnSpPr>
          <p:cNvPr id="4" name="Straight Connector 3"/>
          <p:cNvCxnSpPr/>
          <p:nvPr/>
        </p:nvCxnSpPr>
        <p:spPr>
          <a:xfrm>
            <a:off x="6751470" y="2573039"/>
            <a:ext cx="0" cy="723577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8265941" y="2260680"/>
            <a:ext cx="0" cy="1014336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7056270" y="2260680"/>
            <a:ext cx="1209671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>
            <a:stCxn id="39" idx="6"/>
            <a:endCxn id="14" idx="1"/>
          </p:cNvCxnSpPr>
          <p:nvPr/>
        </p:nvCxnSpPr>
        <p:spPr>
          <a:xfrm>
            <a:off x="5870934" y="2257140"/>
            <a:ext cx="575736" cy="3542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8"/>
          <p:cNvSpPr/>
          <p:nvPr/>
        </p:nvSpPr>
        <p:spPr>
          <a:xfrm>
            <a:off x="685800" y="1874526"/>
            <a:ext cx="1573644" cy="841544"/>
          </a:xfrm>
          <a:prstGeom prst="rect">
            <a:avLst/>
          </a:prstGeom>
          <a:solidFill>
            <a:srgbClr val="881A1A"/>
          </a:solidFill>
          <a:ln>
            <a:solidFill>
              <a:srgbClr val="6E000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800" dirty="0" smtClean="0">
                <a:latin typeface="Calibri" panose="020F0502020204030204" pitchFamily="34" charset="0"/>
              </a:rPr>
              <a:t>Alice</a:t>
            </a:r>
            <a:r>
              <a:rPr lang="en-US" sz="1400" dirty="0" smtClean="0">
                <a:latin typeface="Calibri" panose="020F0502020204030204" pitchFamily="34" charset="0"/>
              </a:rPr>
              <a:t/>
            </a:r>
            <a:br>
              <a:rPr lang="en-US" sz="1400" dirty="0" smtClean="0">
                <a:latin typeface="Calibri" panose="020F0502020204030204" pitchFamily="34" charset="0"/>
              </a:rPr>
            </a:br>
            <a:r>
              <a:rPr lang="en-US" sz="1400" dirty="0" smtClean="0">
                <a:latin typeface="Calibri" panose="020F0502020204030204" pitchFamily="34" charset="0"/>
              </a:rPr>
              <a:t>1 ns pulses</a:t>
            </a:r>
          </a:p>
          <a:p>
            <a:pPr algn="ctr"/>
            <a:r>
              <a:rPr lang="en-US" sz="1400" dirty="0" smtClean="0">
                <a:latin typeface="Calibri" panose="020F0502020204030204" pitchFamily="34" charset="0"/>
              </a:rPr>
              <a:t>1.5 </a:t>
            </a:r>
            <a:r>
              <a:rPr lang="en-US" sz="1400" dirty="0" smtClean="0">
                <a:latin typeface="Calibri" panose="020F0502020204030204" pitchFamily="34" charset="0"/>
                <a:sym typeface="Symbol" panose="05050102010706020507" pitchFamily="18" charset="2"/>
              </a:rPr>
              <a:t>m wavelength</a:t>
            </a:r>
            <a:endParaRPr lang="en-US" sz="1400" dirty="0">
              <a:latin typeface="Calibri" panose="020F0502020204030204" pitchFamily="34" charset="0"/>
            </a:endParaRPr>
          </a:p>
        </p:txBody>
      </p:sp>
      <p:sp>
        <p:nvSpPr>
          <p:cNvPr id="10" name="Freeform 9"/>
          <p:cNvSpPr/>
          <p:nvPr/>
        </p:nvSpPr>
        <p:spPr>
          <a:xfrm>
            <a:off x="2259444" y="2191543"/>
            <a:ext cx="447675" cy="173076"/>
          </a:xfrm>
          <a:custGeom>
            <a:avLst/>
            <a:gdLst>
              <a:gd name="connsiteX0" fmla="*/ 0 w 447675"/>
              <a:gd name="connsiteY0" fmla="*/ 124477 h 173076"/>
              <a:gd name="connsiteX1" fmla="*/ 180975 w 447675"/>
              <a:gd name="connsiteY1" fmla="*/ 652 h 173076"/>
              <a:gd name="connsiteX2" fmla="*/ 304800 w 447675"/>
              <a:gd name="connsiteY2" fmla="*/ 172102 h 173076"/>
              <a:gd name="connsiteX3" fmla="*/ 447675 w 447675"/>
              <a:gd name="connsiteY3" fmla="*/ 57802 h 1730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7675" h="173076">
                <a:moveTo>
                  <a:pt x="0" y="124477"/>
                </a:moveTo>
                <a:cubicBezTo>
                  <a:pt x="65087" y="58595"/>
                  <a:pt x="130175" y="-7286"/>
                  <a:pt x="180975" y="652"/>
                </a:cubicBezTo>
                <a:cubicBezTo>
                  <a:pt x="231775" y="8590"/>
                  <a:pt x="260350" y="162577"/>
                  <a:pt x="304800" y="172102"/>
                </a:cubicBezTo>
                <a:cubicBezTo>
                  <a:pt x="349250" y="181627"/>
                  <a:pt x="398462" y="119714"/>
                  <a:pt x="447675" y="57802"/>
                </a:cubicBezTo>
              </a:path>
            </a:pathLst>
          </a:custGeom>
          <a:noFill/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2726169" y="2030270"/>
            <a:ext cx="990600" cy="533399"/>
          </a:xfrm>
          <a:prstGeom prst="rect">
            <a:avLst/>
          </a:prstGeom>
          <a:solidFill>
            <a:schemeClr val="accent2"/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latin typeface="Calibri" panose="020F0502020204030204" pitchFamily="34" charset="0"/>
              </a:rPr>
              <a:t>Variable </a:t>
            </a:r>
            <a:br>
              <a:rPr lang="en-US" sz="1400" dirty="0" smtClean="0">
                <a:latin typeface="Calibri" panose="020F0502020204030204" pitchFamily="34" charset="0"/>
              </a:rPr>
            </a:br>
            <a:r>
              <a:rPr lang="en-US" sz="1400" dirty="0" smtClean="0">
                <a:latin typeface="Calibri" panose="020F0502020204030204" pitchFamily="34" charset="0"/>
              </a:rPr>
              <a:t>attenuator</a:t>
            </a:r>
            <a:endParaRPr lang="en-US" sz="1400" dirty="0">
              <a:latin typeface="Calibri" panose="020F0502020204030204" pitchFamily="34" charset="0"/>
            </a:endParaRPr>
          </a:p>
        </p:txBody>
      </p:sp>
      <p:sp>
        <p:nvSpPr>
          <p:cNvPr id="12" name="Isosceles Triangle 11"/>
          <p:cNvSpPr/>
          <p:nvPr/>
        </p:nvSpPr>
        <p:spPr>
          <a:xfrm rot="16200000">
            <a:off x="4159437" y="2129616"/>
            <a:ext cx="276715" cy="266700"/>
          </a:xfrm>
          <a:prstGeom prst="triangle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6446670" y="1955882"/>
            <a:ext cx="609600" cy="60960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6446670" y="1955882"/>
            <a:ext cx="609600" cy="609600"/>
          </a:xfrm>
          <a:prstGeom prst="line">
            <a:avLst/>
          </a:prstGeom>
          <a:ln w="19050"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8008766" y="1991568"/>
            <a:ext cx="609600" cy="609600"/>
          </a:xfrm>
          <a:prstGeom prst="line">
            <a:avLst/>
          </a:prstGeom>
          <a:ln w="19050"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V="1">
            <a:off x="8161166" y="2013213"/>
            <a:ext cx="0" cy="10945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flipV="1">
            <a:off x="8313566" y="2165613"/>
            <a:ext cx="0" cy="10945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V="1">
            <a:off x="8465966" y="2318013"/>
            <a:ext cx="0" cy="10945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Isosceles Triangle 19"/>
          <p:cNvSpPr/>
          <p:nvPr/>
        </p:nvSpPr>
        <p:spPr>
          <a:xfrm rot="10800000">
            <a:off x="6618119" y="3308603"/>
            <a:ext cx="276715" cy="266700"/>
          </a:xfrm>
          <a:prstGeom prst="triangle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Isosceles Triangle 20"/>
          <p:cNvSpPr/>
          <p:nvPr/>
        </p:nvSpPr>
        <p:spPr>
          <a:xfrm rot="10800000">
            <a:off x="8122817" y="3289059"/>
            <a:ext cx="276715" cy="266700"/>
          </a:xfrm>
          <a:prstGeom prst="triangle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Freeform 21"/>
          <p:cNvSpPr/>
          <p:nvPr/>
        </p:nvSpPr>
        <p:spPr>
          <a:xfrm>
            <a:off x="6683050" y="3574005"/>
            <a:ext cx="146851" cy="590550"/>
          </a:xfrm>
          <a:custGeom>
            <a:avLst/>
            <a:gdLst>
              <a:gd name="connsiteX0" fmla="*/ 77952 w 146851"/>
              <a:gd name="connsiteY0" fmla="*/ 0 h 590550"/>
              <a:gd name="connsiteX1" fmla="*/ 1752 w 146851"/>
              <a:gd name="connsiteY1" fmla="*/ 200025 h 590550"/>
              <a:gd name="connsiteX2" fmla="*/ 144627 w 146851"/>
              <a:gd name="connsiteY2" fmla="*/ 352425 h 590550"/>
              <a:gd name="connsiteX3" fmla="*/ 87477 w 146851"/>
              <a:gd name="connsiteY3" fmla="*/ 495300 h 590550"/>
              <a:gd name="connsiteX4" fmla="*/ 68427 w 146851"/>
              <a:gd name="connsiteY4" fmla="*/ 571500 h 590550"/>
              <a:gd name="connsiteX5" fmla="*/ 68427 w 146851"/>
              <a:gd name="connsiteY5" fmla="*/ 590550 h 590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46851" h="590550">
                <a:moveTo>
                  <a:pt x="77952" y="0"/>
                </a:moveTo>
                <a:cubicBezTo>
                  <a:pt x="34296" y="70644"/>
                  <a:pt x="-9360" y="141288"/>
                  <a:pt x="1752" y="200025"/>
                </a:cubicBezTo>
                <a:cubicBezTo>
                  <a:pt x="12864" y="258762"/>
                  <a:pt x="130340" y="303213"/>
                  <a:pt x="144627" y="352425"/>
                </a:cubicBezTo>
                <a:cubicBezTo>
                  <a:pt x="158915" y="401638"/>
                  <a:pt x="100177" y="458788"/>
                  <a:pt x="87477" y="495300"/>
                </a:cubicBezTo>
                <a:cubicBezTo>
                  <a:pt x="74777" y="531813"/>
                  <a:pt x="71602" y="555625"/>
                  <a:pt x="68427" y="571500"/>
                </a:cubicBezTo>
                <a:cubicBezTo>
                  <a:pt x="65252" y="587375"/>
                  <a:pt x="66839" y="588962"/>
                  <a:pt x="68427" y="590550"/>
                </a:cubicBezTo>
              </a:path>
            </a:pathLst>
          </a:custGeom>
          <a:noFill/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Freeform 22"/>
          <p:cNvSpPr/>
          <p:nvPr/>
        </p:nvSpPr>
        <p:spPr>
          <a:xfrm>
            <a:off x="8187748" y="3555759"/>
            <a:ext cx="146851" cy="590550"/>
          </a:xfrm>
          <a:custGeom>
            <a:avLst/>
            <a:gdLst>
              <a:gd name="connsiteX0" fmla="*/ 77952 w 146851"/>
              <a:gd name="connsiteY0" fmla="*/ 0 h 590550"/>
              <a:gd name="connsiteX1" fmla="*/ 1752 w 146851"/>
              <a:gd name="connsiteY1" fmla="*/ 200025 h 590550"/>
              <a:gd name="connsiteX2" fmla="*/ 144627 w 146851"/>
              <a:gd name="connsiteY2" fmla="*/ 352425 h 590550"/>
              <a:gd name="connsiteX3" fmla="*/ 87477 w 146851"/>
              <a:gd name="connsiteY3" fmla="*/ 495300 h 590550"/>
              <a:gd name="connsiteX4" fmla="*/ 68427 w 146851"/>
              <a:gd name="connsiteY4" fmla="*/ 571500 h 590550"/>
              <a:gd name="connsiteX5" fmla="*/ 68427 w 146851"/>
              <a:gd name="connsiteY5" fmla="*/ 590550 h 590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46851" h="590550">
                <a:moveTo>
                  <a:pt x="77952" y="0"/>
                </a:moveTo>
                <a:cubicBezTo>
                  <a:pt x="34296" y="70644"/>
                  <a:pt x="-9360" y="141288"/>
                  <a:pt x="1752" y="200025"/>
                </a:cubicBezTo>
                <a:cubicBezTo>
                  <a:pt x="12864" y="258762"/>
                  <a:pt x="130340" y="303213"/>
                  <a:pt x="144627" y="352425"/>
                </a:cubicBezTo>
                <a:cubicBezTo>
                  <a:pt x="158915" y="401638"/>
                  <a:pt x="100177" y="458788"/>
                  <a:pt x="87477" y="495300"/>
                </a:cubicBezTo>
                <a:cubicBezTo>
                  <a:pt x="74777" y="531813"/>
                  <a:pt x="71602" y="555625"/>
                  <a:pt x="68427" y="571500"/>
                </a:cubicBezTo>
                <a:cubicBezTo>
                  <a:pt x="65252" y="587375"/>
                  <a:pt x="66839" y="588962"/>
                  <a:pt x="68427" y="590550"/>
                </a:cubicBezTo>
              </a:path>
            </a:pathLst>
          </a:custGeom>
          <a:noFill/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Freeform 25"/>
          <p:cNvSpPr/>
          <p:nvPr/>
        </p:nvSpPr>
        <p:spPr>
          <a:xfrm>
            <a:off x="3716769" y="2205926"/>
            <a:ext cx="447675" cy="173076"/>
          </a:xfrm>
          <a:custGeom>
            <a:avLst/>
            <a:gdLst>
              <a:gd name="connsiteX0" fmla="*/ 0 w 447675"/>
              <a:gd name="connsiteY0" fmla="*/ 124477 h 173076"/>
              <a:gd name="connsiteX1" fmla="*/ 180975 w 447675"/>
              <a:gd name="connsiteY1" fmla="*/ 652 h 173076"/>
              <a:gd name="connsiteX2" fmla="*/ 304800 w 447675"/>
              <a:gd name="connsiteY2" fmla="*/ 172102 h 173076"/>
              <a:gd name="connsiteX3" fmla="*/ 447675 w 447675"/>
              <a:gd name="connsiteY3" fmla="*/ 57802 h 1730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7675" h="173076">
                <a:moveTo>
                  <a:pt x="0" y="124477"/>
                </a:moveTo>
                <a:cubicBezTo>
                  <a:pt x="65087" y="58595"/>
                  <a:pt x="130175" y="-7286"/>
                  <a:pt x="180975" y="652"/>
                </a:cubicBezTo>
                <a:cubicBezTo>
                  <a:pt x="231775" y="8590"/>
                  <a:pt x="260350" y="162577"/>
                  <a:pt x="304800" y="172102"/>
                </a:cubicBezTo>
                <a:cubicBezTo>
                  <a:pt x="349250" y="181627"/>
                  <a:pt x="398462" y="119714"/>
                  <a:pt x="447675" y="57802"/>
                </a:cubicBezTo>
              </a:path>
            </a:pathLst>
          </a:custGeom>
          <a:noFill/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/>
          <p:cNvSpPr/>
          <p:nvPr/>
        </p:nvSpPr>
        <p:spPr>
          <a:xfrm>
            <a:off x="6256170" y="4167919"/>
            <a:ext cx="990600" cy="552269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800" dirty="0" smtClean="0">
                <a:latin typeface="Calibri" panose="020F0502020204030204" pitchFamily="34" charset="0"/>
              </a:rPr>
              <a:t>Willie</a:t>
            </a:r>
            <a:br>
              <a:rPr lang="en-US" sz="1800" dirty="0" smtClean="0">
                <a:latin typeface="Calibri" panose="020F0502020204030204" pitchFamily="34" charset="0"/>
              </a:rPr>
            </a:br>
            <a:r>
              <a:rPr lang="en-US" sz="1400" dirty="0" smtClean="0">
                <a:latin typeface="Calibri" panose="020F0502020204030204" pitchFamily="34" charset="0"/>
              </a:rPr>
              <a:t>(SPD)</a:t>
            </a:r>
            <a:endParaRPr lang="en-US" sz="1400" dirty="0">
              <a:latin typeface="Calibri" panose="020F0502020204030204" pitchFamily="34" charset="0"/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7770641" y="4164555"/>
            <a:ext cx="990600" cy="552269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800" dirty="0" smtClean="0"/>
              <a:t>Bob</a:t>
            </a:r>
            <a:br>
              <a:rPr lang="en-US" sz="1800" dirty="0" smtClean="0"/>
            </a:br>
            <a:r>
              <a:rPr lang="en-US" sz="1400" dirty="0" smtClean="0"/>
              <a:t>(</a:t>
            </a:r>
            <a:r>
              <a:rPr lang="en-US" sz="1400" dirty="0" smtClean="0">
                <a:latin typeface="Calibri" panose="020F0502020204030204" pitchFamily="34" charset="0"/>
              </a:rPr>
              <a:t>SPD</a:t>
            </a:r>
            <a:r>
              <a:rPr lang="en-US" sz="1400" dirty="0" smtClean="0"/>
              <a:t>)</a:t>
            </a:r>
            <a:endParaRPr lang="en-US" sz="1400" dirty="0"/>
          </a:p>
        </p:txBody>
      </p:sp>
      <p:sp>
        <p:nvSpPr>
          <p:cNvPr id="34" name="TextBox 33"/>
          <p:cNvSpPr txBox="1"/>
          <p:nvPr/>
        </p:nvSpPr>
        <p:spPr>
          <a:xfrm>
            <a:off x="7894470" y="1612659"/>
            <a:ext cx="72795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smtClean="0">
                <a:latin typeface="Calibri" panose="020F0502020204030204" pitchFamily="34" charset="0"/>
              </a:rPr>
              <a:t>Mirror</a:t>
            </a:r>
            <a:endParaRPr lang="en-US" sz="1600">
              <a:latin typeface="Calibri" panose="020F0502020204030204" pitchFamily="34" charset="0"/>
            </a:endParaRPr>
          </a:p>
        </p:txBody>
      </p:sp>
      <p:cxnSp>
        <p:nvCxnSpPr>
          <p:cNvPr id="36" name="Straight Connector 35"/>
          <p:cNvCxnSpPr/>
          <p:nvPr/>
        </p:nvCxnSpPr>
        <p:spPr>
          <a:xfrm flipV="1">
            <a:off x="4446573" y="2260680"/>
            <a:ext cx="432247" cy="846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40"/>
          <p:cNvSpPr txBox="1"/>
          <p:nvPr/>
        </p:nvSpPr>
        <p:spPr>
          <a:xfrm>
            <a:off x="6471167" y="1535972"/>
            <a:ext cx="60625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 smtClean="0">
                <a:latin typeface="Calibri" panose="020F0502020204030204" pitchFamily="34" charset="0"/>
              </a:rPr>
              <a:t>PBSC</a:t>
            </a:r>
            <a:endParaRPr lang="en-US" sz="1600" dirty="0">
              <a:latin typeface="Calibri" panose="020F0502020204030204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403803" y="5558116"/>
            <a:ext cx="2137636" cy="646331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1800" dirty="0" smtClean="0">
                <a:solidFill>
                  <a:schemeClr val="bg1"/>
                </a:solidFill>
                <a:latin typeface="Calibri" panose="020F0502020204030204" pitchFamily="34" charset="0"/>
              </a:rPr>
              <a:t>Message generation,</a:t>
            </a:r>
          </a:p>
          <a:p>
            <a:pPr algn="ctr"/>
            <a:r>
              <a:rPr lang="en-US" sz="1800" dirty="0" smtClean="0">
                <a:solidFill>
                  <a:schemeClr val="bg1"/>
                </a:solidFill>
                <a:latin typeface="Calibri" panose="020F0502020204030204" pitchFamily="34" charset="0"/>
              </a:rPr>
              <a:t>encoding</a:t>
            </a:r>
            <a:endParaRPr lang="en-US" sz="1800" dirty="0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cxnSp>
        <p:nvCxnSpPr>
          <p:cNvPr id="32" name="Straight Connector 31"/>
          <p:cNvCxnSpPr>
            <a:stCxn id="55" idx="2"/>
          </p:cNvCxnSpPr>
          <p:nvPr/>
        </p:nvCxnSpPr>
        <p:spPr bwMode="auto">
          <a:xfrm flipH="1">
            <a:off x="1472621" y="3871373"/>
            <a:ext cx="1" cy="1686743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92D05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5" name="TextBox 34"/>
          <p:cNvSpPr txBox="1"/>
          <p:nvPr/>
        </p:nvSpPr>
        <p:spPr>
          <a:xfrm>
            <a:off x="685800" y="4953000"/>
            <a:ext cx="8075441" cy="369332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800" dirty="0" smtClean="0">
                <a:solidFill>
                  <a:schemeClr val="bg1"/>
                </a:solidFill>
                <a:latin typeface="Calibri" panose="020F0502020204030204" pitchFamily="34" charset="0"/>
              </a:rPr>
              <a:t>NI PCIe-6537 DAQ board</a:t>
            </a:r>
            <a:endParaRPr lang="en-US" sz="1800" dirty="0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cxnSp>
        <p:nvCxnSpPr>
          <p:cNvPr id="37" name="Straight Connector 36"/>
          <p:cNvCxnSpPr/>
          <p:nvPr/>
        </p:nvCxnSpPr>
        <p:spPr bwMode="auto">
          <a:xfrm>
            <a:off x="6751470" y="4716824"/>
            <a:ext cx="0" cy="236176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92D05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8" name="Straight Connector 37"/>
          <p:cNvCxnSpPr/>
          <p:nvPr/>
        </p:nvCxnSpPr>
        <p:spPr bwMode="auto">
          <a:xfrm>
            <a:off x="8290436" y="4716824"/>
            <a:ext cx="0" cy="236176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92D05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0" name="TextBox 39"/>
          <p:cNvSpPr txBox="1"/>
          <p:nvPr/>
        </p:nvSpPr>
        <p:spPr>
          <a:xfrm>
            <a:off x="6200133" y="5555144"/>
            <a:ext cx="1102674" cy="369332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1800" smtClean="0">
                <a:solidFill>
                  <a:schemeClr val="bg1"/>
                </a:solidFill>
                <a:latin typeface="Calibri" panose="020F0502020204030204" pitchFamily="34" charset="0"/>
              </a:rPr>
              <a:t>Detection</a:t>
            </a:r>
            <a:endParaRPr lang="en-US" sz="1800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7786905" y="5558116"/>
            <a:ext cx="1045158" cy="646331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1800" dirty="0" smtClean="0">
                <a:solidFill>
                  <a:schemeClr val="bg1"/>
                </a:solidFill>
                <a:latin typeface="Calibri" panose="020F0502020204030204" pitchFamily="34" charset="0"/>
              </a:rPr>
              <a:t>Message</a:t>
            </a:r>
          </a:p>
          <a:p>
            <a:pPr algn="ctr"/>
            <a:r>
              <a:rPr lang="en-US" sz="1800" dirty="0" smtClean="0">
                <a:solidFill>
                  <a:schemeClr val="bg1"/>
                </a:solidFill>
                <a:latin typeface="Calibri" panose="020F0502020204030204" pitchFamily="34" charset="0"/>
              </a:rPr>
              <a:t>decoding</a:t>
            </a:r>
            <a:endParaRPr lang="en-US" sz="1800" dirty="0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cxnSp>
        <p:nvCxnSpPr>
          <p:cNvPr id="44" name="Straight Connector 43"/>
          <p:cNvCxnSpPr/>
          <p:nvPr/>
        </p:nvCxnSpPr>
        <p:spPr bwMode="auto">
          <a:xfrm>
            <a:off x="6751470" y="5322332"/>
            <a:ext cx="0" cy="236176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92D05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5" name="Straight Connector 44"/>
          <p:cNvCxnSpPr/>
          <p:nvPr/>
        </p:nvCxnSpPr>
        <p:spPr bwMode="auto">
          <a:xfrm>
            <a:off x="8309484" y="5322332"/>
            <a:ext cx="0" cy="236176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92D05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" name="Oval 2"/>
          <p:cNvSpPr/>
          <p:nvPr/>
        </p:nvSpPr>
        <p:spPr bwMode="auto">
          <a:xfrm>
            <a:off x="4889023" y="1950611"/>
            <a:ext cx="125427" cy="613058"/>
          </a:xfrm>
          <a:prstGeom prst="ellipse">
            <a:avLst/>
          </a:prstGeom>
          <a:solidFill>
            <a:srgbClr val="CCEEDF"/>
          </a:solidFill>
          <a:ln w="19050" cap="flat" cmpd="sng" algn="ctr">
            <a:solidFill>
              <a:srgbClr val="60C99C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Geneva"/>
            </a:endParaRPr>
          </a:p>
        </p:txBody>
      </p:sp>
      <p:sp>
        <p:nvSpPr>
          <p:cNvPr id="39" name="Oval 38"/>
          <p:cNvSpPr/>
          <p:nvPr/>
        </p:nvSpPr>
        <p:spPr bwMode="auto">
          <a:xfrm>
            <a:off x="5745507" y="1950611"/>
            <a:ext cx="125427" cy="613058"/>
          </a:xfrm>
          <a:prstGeom prst="ellipse">
            <a:avLst/>
          </a:prstGeom>
          <a:solidFill>
            <a:srgbClr val="CCEEDF"/>
          </a:solidFill>
          <a:ln w="19050" cap="flat" cmpd="sng" algn="ctr">
            <a:solidFill>
              <a:srgbClr val="60C99C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Geneva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4493822" y="1289751"/>
            <a:ext cx="91582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 smtClean="0">
                <a:latin typeface="Calibri" panose="020F0502020204030204" pitchFamily="34" charset="0"/>
              </a:rPr>
              <a:t>Linear</a:t>
            </a:r>
          </a:p>
          <a:p>
            <a:pPr algn="ctr"/>
            <a:r>
              <a:rPr lang="en-US" sz="1600" dirty="0" smtClean="0">
                <a:latin typeface="Calibri" panose="020F0502020204030204" pitchFamily="34" charset="0"/>
              </a:rPr>
              <a:t>polarizer</a:t>
            </a:r>
            <a:endParaRPr lang="en-US" sz="1600" dirty="0">
              <a:latin typeface="Calibri" panose="020F0502020204030204" pitchFamily="34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5498590" y="1535972"/>
            <a:ext cx="60144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 smtClean="0">
                <a:latin typeface="Calibri" panose="020F0502020204030204" pitchFamily="34" charset="0"/>
              </a:rPr>
              <a:t>HWP</a:t>
            </a:r>
            <a:endParaRPr lang="en-US" sz="1600" dirty="0">
              <a:latin typeface="Calibri" panose="020F0502020204030204" pitchFamily="34" charset="0"/>
            </a:endParaRPr>
          </a:p>
        </p:txBody>
      </p:sp>
      <p:cxnSp>
        <p:nvCxnSpPr>
          <p:cNvPr id="47" name="Straight Connector 46"/>
          <p:cNvCxnSpPr>
            <a:stCxn id="3" idx="6"/>
            <a:endCxn id="39" idx="2"/>
          </p:cNvCxnSpPr>
          <p:nvPr/>
        </p:nvCxnSpPr>
        <p:spPr>
          <a:xfrm>
            <a:off x="5014450" y="2257140"/>
            <a:ext cx="731057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Rectangle 54"/>
          <p:cNvSpPr/>
          <p:nvPr/>
        </p:nvSpPr>
        <p:spPr>
          <a:xfrm>
            <a:off x="1135494" y="3296616"/>
            <a:ext cx="674255" cy="574757"/>
          </a:xfrm>
          <a:prstGeom prst="rect">
            <a:avLst/>
          </a:prstGeom>
          <a:solidFill>
            <a:srgbClr val="881A1A"/>
          </a:solidFill>
          <a:ln>
            <a:solidFill>
              <a:srgbClr val="6E000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latin typeface="Calibri" panose="020F0502020204030204" pitchFamily="34" charset="0"/>
              </a:rPr>
              <a:t>Laser driver</a:t>
            </a:r>
            <a:endParaRPr lang="en-US" sz="1400" dirty="0">
              <a:latin typeface="Calibri" panose="020F0502020204030204" pitchFamily="34" charset="0"/>
            </a:endParaRPr>
          </a:p>
        </p:txBody>
      </p:sp>
      <p:cxnSp>
        <p:nvCxnSpPr>
          <p:cNvPr id="57" name="Straight Connector 56"/>
          <p:cNvCxnSpPr>
            <a:stCxn id="9" idx="2"/>
            <a:endCxn id="55" idx="0"/>
          </p:cNvCxnSpPr>
          <p:nvPr/>
        </p:nvCxnSpPr>
        <p:spPr bwMode="auto">
          <a:xfrm>
            <a:off x="1472622" y="2716070"/>
            <a:ext cx="0" cy="580546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92D05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61" name="TextBox 60"/>
          <p:cNvSpPr txBox="1"/>
          <p:nvPr/>
        </p:nvSpPr>
        <p:spPr>
          <a:xfrm>
            <a:off x="2678544" y="4164555"/>
            <a:ext cx="1160895" cy="307777"/>
          </a:xfrm>
          <a:prstGeom prst="rect">
            <a:avLst/>
          </a:prstGeom>
          <a:solidFill>
            <a:srgbClr val="7030A0"/>
          </a:solidFill>
          <a:ln>
            <a:solidFill>
              <a:schemeClr val="accent6">
                <a:lumMod val="75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</a:rPr>
              <a:t>1 MHz clock</a:t>
            </a:r>
            <a:endParaRPr lang="en-US" sz="1400" dirty="0">
              <a:solidFill>
                <a:schemeClr val="bg1"/>
              </a:solidFill>
            </a:endParaRPr>
          </a:p>
        </p:txBody>
      </p:sp>
      <p:cxnSp>
        <p:nvCxnSpPr>
          <p:cNvPr id="62" name="Straight Connector 61"/>
          <p:cNvCxnSpPr>
            <a:stCxn id="61" idx="2"/>
          </p:cNvCxnSpPr>
          <p:nvPr/>
        </p:nvCxnSpPr>
        <p:spPr bwMode="auto">
          <a:xfrm flipH="1">
            <a:off x="3258991" y="4472332"/>
            <a:ext cx="1" cy="480668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92D05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8" name="Date Placeholder 6"/>
          <p:cNvSpPr>
            <a:spLocks noGrp="1"/>
          </p:cNvSpPr>
          <p:nvPr>
            <p:ph type="dt" sz="half" idx="10"/>
          </p:nvPr>
        </p:nvSpPr>
        <p:spPr>
          <a:xfrm>
            <a:off x="6437630" y="6435728"/>
            <a:ext cx="2133600" cy="200025"/>
          </a:xfrm>
        </p:spPr>
        <p:txBody>
          <a:bodyPr anchor="ctr"/>
          <a:lstStyle/>
          <a:p>
            <a:fld id="{A2D725A2-B9F2-45D3-97D4-2BF14B95B920}" type="datetime1">
              <a:rPr lang="en-US" smtClean="0"/>
              <a:t>11/1/2016</a:t>
            </a:fld>
            <a:endParaRPr lang="en-US" dirty="0"/>
          </a:p>
        </p:txBody>
      </p:sp>
      <p:sp>
        <p:nvSpPr>
          <p:cNvPr id="49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8723630" y="6436303"/>
            <a:ext cx="307658" cy="200025"/>
          </a:xfrm>
        </p:spPr>
        <p:txBody>
          <a:bodyPr anchor="ctr"/>
          <a:lstStyle/>
          <a:p>
            <a:fld id="{8D57DBB9-07C6-49AB-BFD5-E737C7E241F6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035113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Experimental setup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4122" y="1472961"/>
            <a:ext cx="8153400" cy="5257800"/>
          </a:xfrm>
        </p:spPr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797" b="17734"/>
          <a:stretch/>
        </p:blipFill>
        <p:spPr>
          <a:xfrm>
            <a:off x="1115269" y="1189687"/>
            <a:ext cx="6810322" cy="2975128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3309317" y="1193866"/>
            <a:ext cx="2246705" cy="895171"/>
          </a:xfrm>
          <a:prstGeom prst="rect">
            <a:avLst/>
          </a:prstGeom>
          <a:noFill/>
          <a:ln w="38100">
            <a:solidFill>
              <a:srgbClr val="FF0000"/>
            </a:solidFill>
            <a:prstDash val="dash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5696441" y="1485931"/>
            <a:ext cx="17235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b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NI DAQ Board</a:t>
            </a:r>
            <a:endParaRPr lang="en-US" sz="1800" b="1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839754" y="3067791"/>
            <a:ext cx="3085837" cy="1097023"/>
          </a:xfrm>
          <a:prstGeom prst="rect">
            <a:avLst/>
          </a:prstGeom>
          <a:noFill/>
          <a:ln w="38100">
            <a:solidFill>
              <a:srgbClr val="FF0000"/>
            </a:solidFill>
            <a:prstDash val="dash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8041217" y="3067791"/>
            <a:ext cx="96911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b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Willie’s</a:t>
            </a:r>
          </a:p>
          <a:p>
            <a:r>
              <a:rPr lang="en-US" sz="1800" b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SPD</a:t>
            </a:r>
            <a:endParaRPr lang="en-US" sz="1800" b="1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4866501" y="2225277"/>
            <a:ext cx="2033532" cy="758932"/>
          </a:xfrm>
          <a:prstGeom prst="rect">
            <a:avLst/>
          </a:prstGeom>
          <a:noFill/>
          <a:ln w="38100">
            <a:solidFill>
              <a:srgbClr val="FF0000"/>
            </a:solidFill>
            <a:prstDash val="dash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7086457" y="2306983"/>
            <a:ext cx="169790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b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Output (laser)</a:t>
            </a:r>
          </a:p>
          <a:p>
            <a:r>
              <a:rPr lang="en-US" sz="1800" b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Trigger</a:t>
            </a:r>
            <a:endParaRPr lang="en-US" sz="1800" b="1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905573" y="2240948"/>
            <a:ext cx="1962877" cy="758932"/>
          </a:xfrm>
          <a:prstGeom prst="rect">
            <a:avLst/>
          </a:prstGeom>
          <a:noFill/>
          <a:ln w="38100">
            <a:solidFill>
              <a:srgbClr val="FF0000"/>
            </a:solidFill>
            <a:prstDash val="dash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1115269" y="3065700"/>
            <a:ext cx="2753181" cy="985024"/>
          </a:xfrm>
          <a:prstGeom prst="rect">
            <a:avLst/>
          </a:prstGeom>
          <a:noFill/>
          <a:ln w="38100">
            <a:solidFill>
              <a:srgbClr val="FF0000"/>
            </a:solidFill>
            <a:prstDash val="dash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291554" y="3365551"/>
            <a:ext cx="81727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b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Bob’s</a:t>
            </a:r>
          </a:p>
          <a:p>
            <a:r>
              <a:rPr lang="en-US" sz="1800" b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SPD</a:t>
            </a:r>
            <a:endParaRPr lang="en-US" sz="1800" b="1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86532" y="2379490"/>
            <a:ext cx="194155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b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Input  (detector)</a:t>
            </a:r>
          </a:p>
          <a:p>
            <a:r>
              <a:rPr lang="en-US" sz="1800" b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trigger</a:t>
            </a:r>
            <a:endParaRPr lang="en-US" sz="1800" b="1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5" name="Straight Arrow Connector 14"/>
          <p:cNvCxnSpPr/>
          <p:nvPr/>
        </p:nvCxnSpPr>
        <p:spPr>
          <a:xfrm>
            <a:off x="7416913" y="2074619"/>
            <a:ext cx="1017355" cy="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7351510" y="1656079"/>
            <a:ext cx="17491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b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External clock</a:t>
            </a:r>
            <a:endParaRPr lang="en-US" sz="1800" b="1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7" name="Content Placeholder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621" t="8934" r="9375"/>
          <a:stretch/>
        </p:blipFill>
        <p:spPr bwMode="auto">
          <a:xfrm>
            <a:off x="4895274" y="4380307"/>
            <a:ext cx="3087731" cy="24712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" name="Picture 17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57" t="22745" r="8428" b="7826"/>
          <a:stretch/>
        </p:blipFill>
        <p:spPr>
          <a:xfrm>
            <a:off x="353065" y="4193830"/>
            <a:ext cx="4215892" cy="2550614"/>
          </a:xfrm>
          <a:prstGeom prst="rect">
            <a:avLst/>
          </a:prstGeom>
        </p:spPr>
      </p:pic>
      <p:cxnSp>
        <p:nvCxnSpPr>
          <p:cNvPr id="19" name="Straight Arrow Connector 18"/>
          <p:cNvCxnSpPr/>
          <p:nvPr/>
        </p:nvCxnSpPr>
        <p:spPr>
          <a:xfrm flipH="1">
            <a:off x="1061632" y="5253316"/>
            <a:ext cx="2668335" cy="78480"/>
          </a:xfrm>
          <a:prstGeom prst="straightConnector1">
            <a:avLst/>
          </a:prstGeom>
          <a:ln w="28575">
            <a:solidFill>
              <a:srgbClr val="00B0F0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 flipV="1">
            <a:off x="1061632" y="4625472"/>
            <a:ext cx="0" cy="706324"/>
          </a:xfrm>
          <a:prstGeom prst="straightConnector1">
            <a:avLst/>
          </a:prstGeom>
          <a:ln w="28575">
            <a:solidFill>
              <a:srgbClr val="00B0F0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>
            <a:off x="1061632" y="4625472"/>
            <a:ext cx="627844" cy="0"/>
          </a:xfrm>
          <a:prstGeom prst="straightConnector1">
            <a:avLst/>
          </a:prstGeom>
          <a:ln w="28575">
            <a:solidFill>
              <a:srgbClr val="00B0F0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>
            <a:off x="2748961" y="4625472"/>
            <a:ext cx="902525" cy="0"/>
          </a:xfrm>
          <a:prstGeom prst="straightConnector1">
            <a:avLst/>
          </a:prstGeom>
          <a:ln w="28575">
            <a:solidFill>
              <a:srgbClr val="00B0F0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 flipV="1">
            <a:off x="2748961" y="4664713"/>
            <a:ext cx="0" cy="588603"/>
          </a:xfrm>
          <a:prstGeom prst="straightConnector1">
            <a:avLst/>
          </a:prstGeom>
          <a:ln w="28575">
            <a:solidFill>
              <a:srgbClr val="00B0F0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4152380" y="5068650"/>
            <a:ext cx="7360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b="1" smtClean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Alice</a:t>
            </a:r>
            <a:endParaRPr lang="en-US" sz="1800" b="1">
              <a:solidFill>
                <a:srgbClr val="00B0F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4115915" y="4440806"/>
            <a:ext cx="6335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b="1" smtClean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Bob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1974430" y="4440806"/>
            <a:ext cx="7853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b="1" smtClean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Willie</a:t>
            </a:r>
            <a:endParaRPr lang="en-US" sz="1800" b="1">
              <a:solidFill>
                <a:srgbClr val="00B0F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5418106" y="4658210"/>
            <a:ext cx="741155" cy="447578"/>
          </a:xfrm>
          <a:prstGeom prst="rect">
            <a:avLst/>
          </a:prstGeom>
          <a:noFill/>
          <a:ln w="38100">
            <a:solidFill>
              <a:srgbClr val="FF0000"/>
            </a:solidFill>
            <a:prstDash val="dash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TextBox 27"/>
          <p:cNvSpPr txBox="1"/>
          <p:nvPr/>
        </p:nvSpPr>
        <p:spPr>
          <a:xfrm>
            <a:off x="6193644" y="4533596"/>
            <a:ext cx="15440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b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Pulsed laser</a:t>
            </a:r>
            <a:endParaRPr lang="en-US" sz="1800" b="1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5052639" y="6208292"/>
            <a:ext cx="1472087" cy="550342"/>
          </a:xfrm>
          <a:prstGeom prst="rect">
            <a:avLst/>
          </a:prstGeom>
          <a:noFill/>
          <a:ln w="38100">
            <a:solidFill>
              <a:srgbClr val="FF0000"/>
            </a:solidFill>
            <a:prstDash val="dash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TextBox 29"/>
          <p:cNvSpPr txBox="1"/>
          <p:nvPr/>
        </p:nvSpPr>
        <p:spPr>
          <a:xfrm>
            <a:off x="3664652" y="6189241"/>
            <a:ext cx="1281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b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Pulse</a:t>
            </a:r>
          </a:p>
          <a:p>
            <a:pPr algn="r"/>
            <a:r>
              <a:rPr lang="en-US" sz="1800" b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generator</a:t>
            </a:r>
          </a:p>
        </p:txBody>
      </p:sp>
      <p:sp>
        <p:nvSpPr>
          <p:cNvPr id="31" name="Rectangle 30"/>
          <p:cNvSpPr/>
          <p:nvPr/>
        </p:nvSpPr>
        <p:spPr>
          <a:xfrm>
            <a:off x="5076184" y="5611587"/>
            <a:ext cx="1321241" cy="550342"/>
          </a:xfrm>
          <a:prstGeom prst="rect">
            <a:avLst/>
          </a:prstGeom>
          <a:noFill/>
          <a:ln w="38100">
            <a:solidFill>
              <a:srgbClr val="FF0000"/>
            </a:solidFill>
            <a:prstDash val="dash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TextBox 31"/>
          <p:cNvSpPr txBox="1"/>
          <p:nvPr/>
        </p:nvSpPr>
        <p:spPr>
          <a:xfrm>
            <a:off x="3200223" y="5567623"/>
            <a:ext cx="173855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b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Temperature </a:t>
            </a:r>
          </a:p>
          <a:p>
            <a:pPr algn="r"/>
            <a:r>
              <a:rPr lang="en-US" sz="1800" b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control</a:t>
            </a:r>
          </a:p>
        </p:txBody>
      </p:sp>
      <p:sp>
        <p:nvSpPr>
          <p:cNvPr id="33" name="Rectangle 32"/>
          <p:cNvSpPr/>
          <p:nvPr/>
        </p:nvSpPr>
        <p:spPr>
          <a:xfrm>
            <a:off x="6486626" y="5478570"/>
            <a:ext cx="1472087" cy="639395"/>
          </a:xfrm>
          <a:prstGeom prst="rect">
            <a:avLst/>
          </a:prstGeom>
          <a:noFill/>
          <a:ln w="38100">
            <a:solidFill>
              <a:srgbClr val="FF0000"/>
            </a:solidFill>
            <a:prstDash val="dash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TextBox 33"/>
          <p:cNvSpPr txBox="1"/>
          <p:nvPr/>
        </p:nvSpPr>
        <p:spPr>
          <a:xfrm>
            <a:off x="7925591" y="5387761"/>
            <a:ext cx="137043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b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Variable</a:t>
            </a:r>
          </a:p>
          <a:p>
            <a:r>
              <a:rPr lang="en-US" sz="1800" b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attenuator</a:t>
            </a:r>
          </a:p>
        </p:txBody>
      </p:sp>
      <p:sp>
        <p:nvSpPr>
          <p:cNvPr id="35" name="Date Placeholder 6"/>
          <p:cNvSpPr>
            <a:spLocks noGrp="1"/>
          </p:cNvSpPr>
          <p:nvPr>
            <p:ph type="dt" sz="half" idx="10"/>
          </p:nvPr>
        </p:nvSpPr>
        <p:spPr>
          <a:xfrm>
            <a:off x="6437630" y="6435728"/>
            <a:ext cx="2133600" cy="200025"/>
          </a:xfrm>
        </p:spPr>
        <p:txBody>
          <a:bodyPr anchor="ctr"/>
          <a:lstStyle/>
          <a:p>
            <a:fld id="{A2D725A2-B9F2-45D3-97D4-2BF14B95B920}" type="datetime1">
              <a:rPr lang="en-US" smtClean="0"/>
              <a:t>11/1/2016</a:t>
            </a:fld>
            <a:endParaRPr lang="en-US" dirty="0"/>
          </a:p>
        </p:txBody>
      </p:sp>
      <p:sp>
        <p:nvSpPr>
          <p:cNvPr id="36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8723630" y="6436303"/>
            <a:ext cx="307658" cy="200025"/>
          </a:xfrm>
        </p:spPr>
        <p:txBody>
          <a:bodyPr anchor="ctr"/>
          <a:lstStyle/>
          <a:p>
            <a:fld id="{8D57DBB9-07C6-49AB-BFD5-E737C7E241F6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157834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Experimental setup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18289" y="1752600"/>
            <a:ext cx="8229600" cy="4629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Date Placeholder 6"/>
          <p:cNvSpPr>
            <a:spLocks noGrp="1"/>
          </p:cNvSpPr>
          <p:nvPr>
            <p:ph type="dt" sz="half" idx="10"/>
          </p:nvPr>
        </p:nvSpPr>
        <p:spPr>
          <a:xfrm>
            <a:off x="6437630" y="6435728"/>
            <a:ext cx="2133600" cy="200025"/>
          </a:xfrm>
        </p:spPr>
        <p:txBody>
          <a:bodyPr anchor="ctr"/>
          <a:lstStyle/>
          <a:p>
            <a:fld id="{A2D725A2-B9F2-45D3-97D4-2BF14B95B920}" type="datetime1">
              <a:rPr lang="en-US" smtClean="0"/>
              <a:t>11/1/2016</a:t>
            </a:fld>
            <a:endParaRPr lang="en-US" dirty="0"/>
          </a:p>
        </p:txBody>
      </p:sp>
      <p:sp>
        <p:nvSpPr>
          <p:cNvPr id="6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8723630" y="6436303"/>
            <a:ext cx="307658" cy="200025"/>
          </a:xfrm>
        </p:spPr>
        <p:txBody>
          <a:bodyPr anchor="ctr"/>
          <a:lstStyle/>
          <a:p>
            <a:fld id="{8D57DBB9-07C6-49AB-BFD5-E737C7E241F6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851298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4400" y="1371600"/>
            <a:ext cx="6139968" cy="492506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Number of bits received by Bob</a:t>
            </a:r>
            <a:endParaRPr lang="en-US"/>
          </a:p>
        </p:txBody>
      </p:sp>
      <p:sp>
        <p:nvSpPr>
          <p:cNvPr id="36" name="TextBox 35"/>
          <p:cNvSpPr txBox="1"/>
          <p:nvPr/>
        </p:nvSpPr>
        <p:spPr>
          <a:xfrm>
            <a:off x="227379" y="2893217"/>
            <a:ext cx="461665" cy="2208297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r>
              <a:rPr lang="en-US" sz="1800" dirty="0" smtClean="0"/>
              <a:t>Bits decoded by Bob</a:t>
            </a:r>
            <a:endParaRPr lang="en-US" sz="1800" dirty="0"/>
          </a:p>
        </p:txBody>
      </p:sp>
      <p:sp>
        <p:nvSpPr>
          <p:cNvPr id="37" name="TextBox 36"/>
          <p:cNvSpPr txBox="1"/>
          <p:nvPr/>
        </p:nvSpPr>
        <p:spPr>
          <a:xfrm>
            <a:off x="597198" y="5312510"/>
            <a:ext cx="48763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10</a:t>
            </a:r>
            <a:r>
              <a:rPr lang="en-US" sz="1600" baseline="30000" dirty="0" smtClean="0"/>
              <a:t>2</a:t>
            </a:r>
            <a:endParaRPr lang="en-US" sz="1600" dirty="0"/>
          </a:p>
        </p:txBody>
      </p:sp>
      <p:sp>
        <p:nvSpPr>
          <p:cNvPr id="38" name="TextBox 37"/>
          <p:cNvSpPr txBox="1"/>
          <p:nvPr/>
        </p:nvSpPr>
        <p:spPr>
          <a:xfrm>
            <a:off x="589320" y="3663183"/>
            <a:ext cx="48763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smtClean="0"/>
              <a:t>10</a:t>
            </a:r>
            <a:r>
              <a:rPr lang="en-US" sz="1600" baseline="30000"/>
              <a:t>3</a:t>
            </a:r>
            <a:endParaRPr lang="en-US" sz="1600"/>
          </a:p>
        </p:txBody>
      </p:sp>
      <p:sp>
        <p:nvSpPr>
          <p:cNvPr id="39" name="TextBox 38"/>
          <p:cNvSpPr txBox="1"/>
          <p:nvPr/>
        </p:nvSpPr>
        <p:spPr>
          <a:xfrm>
            <a:off x="591465" y="2011411"/>
            <a:ext cx="48763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smtClean="0"/>
              <a:t>10</a:t>
            </a:r>
            <a:r>
              <a:rPr lang="en-US" sz="1600" baseline="30000"/>
              <a:t>4</a:t>
            </a:r>
            <a:endParaRPr lang="en-US" sz="1600"/>
          </a:p>
        </p:txBody>
      </p:sp>
      <p:sp>
        <p:nvSpPr>
          <p:cNvPr id="41" name="TextBox 40"/>
          <p:cNvSpPr txBox="1"/>
          <p:nvPr/>
        </p:nvSpPr>
        <p:spPr>
          <a:xfrm>
            <a:off x="628284" y="6177188"/>
            <a:ext cx="88517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3.2</a:t>
            </a:r>
            <a:r>
              <a:rPr lang="en-US" sz="1600" dirty="0" smtClean="0">
                <a:sym typeface="Symbol" panose="05050102010706020507" pitchFamily="18" charset="2"/>
              </a:rPr>
              <a:t></a:t>
            </a:r>
            <a:r>
              <a:rPr lang="en-US" sz="1600" dirty="0" smtClean="0"/>
              <a:t>10</a:t>
            </a:r>
            <a:r>
              <a:rPr lang="en-US" sz="1600" baseline="30000" dirty="0"/>
              <a:t>5</a:t>
            </a:r>
            <a:endParaRPr lang="en-US" sz="1600" dirty="0"/>
          </a:p>
        </p:txBody>
      </p:sp>
      <p:sp>
        <p:nvSpPr>
          <p:cNvPr id="42" name="TextBox 41"/>
          <p:cNvSpPr txBox="1"/>
          <p:nvPr/>
        </p:nvSpPr>
        <p:spPr>
          <a:xfrm>
            <a:off x="3551050" y="6173676"/>
            <a:ext cx="88517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3.2</a:t>
            </a:r>
            <a:r>
              <a:rPr lang="en-US" sz="1600" dirty="0" smtClean="0">
                <a:sym typeface="Symbol" panose="05050102010706020507" pitchFamily="18" charset="2"/>
              </a:rPr>
              <a:t></a:t>
            </a:r>
            <a:r>
              <a:rPr lang="en-US" sz="1600" dirty="0" smtClean="0"/>
              <a:t>10</a:t>
            </a:r>
            <a:r>
              <a:rPr lang="en-US" sz="1600" baseline="30000" dirty="0"/>
              <a:t>6</a:t>
            </a:r>
            <a:endParaRPr lang="en-US" sz="1600" dirty="0"/>
          </a:p>
        </p:txBody>
      </p:sp>
      <p:sp>
        <p:nvSpPr>
          <p:cNvPr id="43" name="TextBox 42"/>
          <p:cNvSpPr txBox="1"/>
          <p:nvPr/>
        </p:nvSpPr>
        <p:spPr>
          <a:xfrm>
            <a:off x="6427103" y="6180859"/>
            <a:ext cx="88517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3.2</a:t>
            </a:r>
            <a:r>
              <a:rPr lang="en-US" sz="1600" dirty="0" smtClean="0">
                <a:sym typeface="Symbol" panose="05050102010706020507" pitchFamily="18" charset="2"/>
              </a:rPr>
              <a:t></a:t>
            </a:r>
            <a:r>
              <a:rPr lang="en-US" sz="1600" dirty="0" smtClean="0"/>
              <a:t>10</a:t>
            </a:r>
            <a:r>
              <a:rPr lang="en-US" sz="1600" baseline="30000" dirty="0"/>
              <a:t>7</a:t>
            </a:r>
            <a:endParaRPr lang="en-US" sz="16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4" name="TextBox 43"/>
              <p:cNvSpPr txBox="1"/>
              <p:nvPr/>
            </p:nvSpPr>
            <p:spPr>
              <a:xfrm>
                <a:off x="2860140" y="6399935"/>
                <a:ext cx="200567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800" dirty="0" smtClean="0"/>
                  <a:t>Optical modes (</a:t>
                </a:r>
                <a14:m>
                  <m:oMath xmlns:m="http://schemas.openxmlformats.org/officeDocument/2006/math">
                    <m:r>
                      <a:rPr lang="en-US" sz="1800" i="1" dirty="0" smtClean="0">
                        <a:latin typeface="Cambria Math" panose="02040503050406030204" pitchFamily="18" charset="0"/>
                      </a:rPr>
                      <m:t>𝑛</m:t>
                    </m:r>
                  </m:oMath>
                </a14:m>
                <a:r>
                  <a:rPr lang="en-US" sz="1800" dirty="0" smtClean="0"/>
                  <a:t>)</a:t>
                </a:r>
                <a:endParaRPr lang="en-US" sz="1800" dirty="0"/>
              </a:p>
            </p:txBody>
          </p:sp>
        </mc:Choice>
        <mc:Fallback xmlns="">
          <p:sp>
            <p:nvSpPr>
              <p:cNvPr id="44" name="TextBox 4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60140" y="6399935"/>
                <a:ext cx="2005677" cy="369332"/>
              </a:xfrm>
              <a:prstGeom prst="rect">
                <a:avLst/>
              </a:prstGeom>
              <a:blipFill rotWithShape="0">
                <a:blip r:embed="rId4"/>
                <a:stretch>
                  <a:fillRect l="-2432" t="-10000" r="-2432" b="-2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5" name="TextBox 44"/>
              <p:cNvSpPr txBox="1"/>
              <p:nvPr/>
            </p:nvSpPr>
            <p:spPr>
              <a:xfrm>
                <a:off x="7134101" y="4231339"/>
                <a:ext cx="2076787" cy="81278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:r>
                  <a:rPr lang="en-US" sz="1800" dirty="0" smtClean="0"/>
                  <a:t>Careful Alice,</a:t>
                </a:r>
                <a:br>
                  <a:rPr lang="en-US" sz="1800" dirty="0" smtClean="0"/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⟨"/>
                          <m:endChr m:val="⟩"/>
                          <m:ctrlPr>
                            <a:rPr lang="en-US" i="1">
                              <a:latin typeface="Cambria Math" panose="02040503050406030204" pitchFamily="18" charset="0"/>
                              <a:cs typeface="Arial" pitchFamily="34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𝑆</m:t>
                              </m:r>
                            </m:sub>
                          </m:sSub>
                        </m:e>
                      </m:d>
                      <m:r>
                        <a:rPr lang="en-US" i="1">
                          <a:latin typeface="Cambria Math" panose="02040503050406030204" pitchFamily="18" charset="0"/>
                          <a:cs typeface="Arial" pitchFamily="34" charset="0"/>
                        </a:rPr>
                        <m:t>=</m:t>
                      </m:r>
                      <m:f>
                        <m:fPr>
                          <m:type m:val="skw"/>
                          <m:ctrlPr>
                            <a:rPr lang="en-US" i="1">
                              <a:latin typeface="Cambria Math" panose="02040503050406030204" pitchFamily="18" charset="0"/>
                              <a:cs typeface="Arial" pitchFamily="34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 panose="02040503050406030204" pitchFamily="18" charset="0"/>
                              <a:cs typeface="Arial" pitchFamily="34" charset="0"/>
                            </a:rPr>
                            <m:t>0.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cs typeface="Arial" pitchFamily="34" charset="0"/>
                            </a:rPr>
                            <m:t>2210</m:t>
                          </m:r>
                        </m:num>
                        <m:den>
                          <m:rad>
                            <m:radPr>
                              <m:degHide m:val="on"/>
                              <m:ctrlPr>
                                <a:rPr lang="en-US" i="1" smtClean="0">
                                  <a:latin typeface="Cambria Math" panose="02040503050406030204" pitchFamily="18" charset="0"/>
                                  <a:cs typeface="Arial" pitchFamily="34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cs typeface="Arial" pitchFamily="34" charset="0"/>
                                </a:rPr>
                                <m:t>𝑛</m:t>
                              </m:r>
                            </m:e>
                          </m:rad>
                        </m:den>
                      </m:f>
                    </m:oMath>
                  </m:oMathPara>
                </a14:m>
                <a:endParaRPr lang="en-US" sz="1800" dirty="0"/>
              </a:p>
            </p:txBody>
          </p:sp>
        </mc:Choice>
        <mc:Fallback xmlns="">
          <p:sp>
            <p:nvSpPr>
              <p:cNvPr id="45" name="TextBox 4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34101" y="4231339"/>
                <a:ext cx="2076787" cy="812787"/>
              </a:xfrm>
              <a:prstGeom prst="rect">
                <a:avLst/>
              </a:prstGeom>
              <a:blipFill rotWithShape="0">
                <a:blip r:embed="rId5"/>
                <a:stretch>
                  <a:fillRect l="-2346" t="-29323" r="-22581" b="-9774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7" name="TextBox 46"/>
              <p:cNvSpPr txBox="1"/>
              <p:nvPr/>
            </p:nvSpPr>
            <p:spPr>
              <a:xfrm>
                <a:off x="7113847" y="2936784"/>
                <a:ext cx="2105128" cy="81278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:r>
                  <a:rPr lang="en-US" sz="1800" dirty="0" smtClean="0"/>
                  <a:t>Careless Alice,</a:t>
                </a:r>
                <a:br>
                  <a:rPr lang="en-US" sz="1800" dirty="0" smtClean="0"/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⟨"/>
                          <m:endChr m:val="⟩"/>
                          <m:ctrlPr>
                            <a:rPr lang="en-US" i="1">
                              <a:latin typeface="Cambria Math" panose="02040503050406030204" pitchFamily="18" charset="0"/>
                              <a:cs typeface="Arial" pitchFamily="34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𝑆</m:t>
                              </m:r>
                            </m:sub>
                          </m:sSub>
                        </m:e>
                      </m:d>
                      <m:r>
                        <a:rPr lang="en-US" i="1">
                          <a:latin typeface="Cambria Math" panose="02040503050406030204" pitchFamily="18" charset="0"/>
                          <a:cs typeface="Arial" pitchFamily="34" charset="0"/>
                        </a:rPr>
                        <m:t>=</m:t>
                      </m:r>
                      <m:f>
                        <m:fPr>
                          <m:type m:val="skw"/>
                          <m:ctrlPr>
                            <a:rPr lang="en-US" b="0" i="1" smtClean="0">
                              <a:latin typeface="Cambria Math" panose="02040503050406030204" pitchFamily="18" charset="0"/>
                              <a:cs typeface="Arial" pitchFamily="34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 panose="02040503050406030204" pitchFamily="18" charset="0"/>
                              <a:cs typeface="Arial" pitchFamily="34" charset="0"/>
                            </a:rPr>
                            <m:t>0.0011</m:t>
                          </m:r>
                        </m:num>
                        <m:den>
                          <m:rad>
                            <m:ra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cs typeface="Arial" pitchFamily="34" charset="0"/>
                                </a:rPr>
                              </m:ctrlPr>
                            </m:radPr>
                            <m:deg>
                              <m:r>
                                <m:rPr>
                                  <m:brk m:alnAt="7"/>
                                </m:rPr>
                                <a:rPr lang="en-US" b="0" i="1" smtClean="0">
                                  <a:latin typeface="Cambria Math" panose="02040503050406030204" pitchFamily="18" charset="0"/>
                                  <a:cs typeface="Arial" pitchFamily="34" charset="0"/>
                                </a:rPr>
                                <m:t>4</m:t>
                              </m:r>
                            </m:deg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cs typeface="Arial" pitchFamily="34" charset="0"/>
                                </a:rPr>
                                <m:t>𝑛</m:t>
                              </m:r>
                            </m:e>
                          </m:rad>
                        </m:den>
                      </m:f>
                    </m:oMath>
                  </m:oMathPara>
                </a14:m>
                <a:endParaRPr lang="en-US" dirty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47" name="TextBox 4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13847" y="2936784"/>
                <a:ext cx="2105128" cy="812787"/>
              </a:xfrm>
              <a:prstGeom prst="rect">
                <a:avLst/>
              </a:prstGeom>
              <a:blipFill rotWithShape="0">
                <a:blip r:embed="rId6"/>
                <a:stretch>
                  <a:fillRect l="-2609" t="-29323" r="-20870" b="-9774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0" name="TextBox 49"/>
              <p:cNvSpPr txBox="1"/>
              <p:nvPr/>
            </p:nvSpPr>
            <p:spPr>
              <a:xfrm>
                <a:off x="7058696" y="1394358"/>
                <a:ext cx="1711879" cy="123110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⟨"/>
                          <m:endChr m:val="⟩"/>
                          <m:ctrlPr>
                            <a:rPr lang="en-US" i="1" smtClean="0">
                              <a:latin typeface="Cambria Math" panose="02040503050406030204" pitchFamily="18" charset="0"/>
                              <a:cs typeface="Arial" pitchFamily="34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𝑆</m:t>
                              </m:r>
                            </m:sub>
                          </m:sSub>
                        </m:e>
                      </m:d>
                      <m:r>
                        <a:rPr lang="en-US" i="1">
                          <a:latin typeface="Cambria Math" panose="02040503050406030204" pitchFamily="18" charset="0"/>
                          <a:cs typeface="Arial" pitchFamily="34" charset="0"/>
                        </a:rPr>
                        <m:t>=0.0013</m:t>
                      </m:r>
                    </m:oMath>
                  </m:oMathPara>
                </a14:m>
                <a:endParaRPr lang="en-US" dirty="0">
                  <a:latin typeface="Arial" pitchFamily="34" charset="0"/>
                  <a:cs typeface="Arial" pitchFamily="34" charset="0"/>
                </a:endParaRPr>
              </a:p>
              <a:p>
                <a:r>
                  <a:rPr lang="en-US" sz="100" dirty="0" smtClean="0"/>
                  <a:t/>
                </a:r>
                <a:br>
                  <a:rPr lang="en-US" sz="100" dirty="0" smtClean="0"/>
                </a:br>
                <a:r>
                  <a:rPr lang="en-US" sz="1800" dirty="0" smtClean="0"/>
                  <a:t>Dangerously</a:t>
                </a:r>
              </a:p>
              <a:p>
                <a:pPr/>
                <a:r>
                  <a:rPr lang="en-US" sz="1800" dirty="0" smtClean="0"/>
                  <a:t>careless Alice</a:t>
                </a:r>
                <a:br>
                  <a:rPr lang="en-US" sz="1800" dirty="0" smtClean="0"/>
                </a:br>
                <a:r>
                  <a:rPr lang="en-US" sz="100" dirty="0" smtClean="0"/>
                  <a:t/>
                </a:r>
                <a:br>
                  <a:rPr lang="en-US" sz="100" dirty="0" smtClean="0"/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⟨"/>
                          <m:endChr m:val="⟩"/>
                          <m:ctrlPr>
                            <a:rPr lang="en-US" i="1">
                              <a:latin typeface="Cambria Math" panose="02040503050406030204" pitchFamily="18" charset="0"/>
                              <a:cs typeface="Arial" pitchFamily="34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𝑆</m:t>
                              </m:r>
                            </m:sub>
                          </m:sSub>
                        </m:e>
                      </m:d>
                      <m:r>
                        <a:rPr lang="en-US" i="1">
                          <a:latin typeface="Cambria Math" panose="02040503050406030204" pitchFamily="18" charset="0"/>
                          <a:cs typeface="Arial" pitchFamily="34" charset="0"/>
                        </a:rPr>
                        <m:t>=0.000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cs typeface="Arial" pitchFamily="34" charset="0"/>
                        </a:rPr>
                        <m:t>5</m:t>
                      </m:r>
                    </m:oMath>
                  </m:oMathPara>
                </a14:m>
                <a:endParaRPr lang="en-US" dirty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50" name="TextBox 4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58696" y="1394358"/>
                <a:ext cx="1711879" cy="1231106"/>
              </a:xfrm>
              <a:prstGeom prst="rect">
                <a:avLst/>
              </a:prstGeom>
              <a:blipFill rotWithShape="0">
                <a:blip r:embed="rId7"/>
                <a:stretch>
                  <a:fillRect l="-320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9" name="Right Brace 58"/>
          <p:cNvSpPr/>
          <p:nvPr/>
        </p:nvSpPr>
        <p:spPr bwMode="auto">
          <a:xfrm>
            <a:off x="6922508" y="1366922"/>
            <a:ext cx="131860" cy="1108256"/>
          </a:xfrm>
          <a:prstGeom prst="rightBrace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Geneva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0" name="TextBox 59"/>
              <p:cNvSpPr txBox="1"/>
              <p:nvPr/>
            </p:nvSpPr>
            <p:spPr>
              <a:xfrm>
                <a:off x="1163296" y="1371986"/>
                <a:ext cx="3999621" cy="116955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 smtClean="0"/>
                  <a:t>Points: average of 100 experiments using</a:t>
                </a:r>
              </a:p>
              <a:p>
                <a:r>
                  <a:rPr lang="en-US" sz="1600" dirty="0" smtClean="0"/>
                  <a:t>(31,15) R-S code over order </a:t>
                </a:r>
                <a14:m>
                  <m:oMath xmlns:m="http://schemas.openxmlformats.org/officeDocument/2006/math"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𝑄</m:t>
                    </m:r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=32</m:t>
                    </m:r>
                  </m:oMath>
                </a14:m>
                <a:r>
                  <a:rPr lang="en-US" sz="1600" dirty="0" smtClean="0"/>
                  <a:t> PPM;</a:t>
                </a:r>
              </a:p>
              <a:p>
                <a:r>
                  <a:rPr lang="en-US" sz="1600" dirty="0" smtClean="0"/>
                  <a:t>95% CI negligible</a:t>
                </a:r>
              </a:p>
              <a:p>
                <a:endParaRPr lang="en-US" sz="600" dirty="0"/>
              </a:p>
              <a:p>
                <a:r>
                  <a:rPr lang="en-US" sz="1600" dirty="0" smtClean="0"/>
                  <a:t>Lines: maximum throughput (Shannon)</a:t>
                </a:r>
              </a:p>
            </p:txBody>
          </p:sp>
        </mc:Choice>
        <mc:Fallback xmlns="">
          <p:sp>
            <p:nvSpPr>
              <p:cNvPr id="60" name="TextBox 5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63296" y="1371986"/>
                <a:ext cx="3999621" cy="1169551"/>
              </a:xfrm>
              <a:prstGeom prst="rect">
                <a:avLst/>
              </a:prstGeom>
              <a:blipFill rotWithShape="0">
                <a:blip r:embed="rId8"/>
                <a:stretch>
                  <a:fillRect l="-915" t="-1563" b="-572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2" name="Freeform 71"/>
          <p:cNvSpPr/>
          <p:nvPr/>
        </p:nvSpPr>
        <p:spPr bwMode="auto">
          <a:xfrm>
            <a:off x="6389004" y="2576951"/>
            <a:ext cx="713734" cy="175883"/>
          </a:xfrm>
          <a:custGeom>
            <a:avLst/>
            <a:gdLst>
              <a:gd name="connsiteX0" fmla="*/ 573932 w 573932"/>
              <a:gd name="connsiteY0" fmla="*/ 0 h 205442"/>
              <a:gd name="connsiteX1" fmla="*/ 243192 w 573932"/>
              <a:gd name="connsiteY1" fmla="*/ 204281 h 205442"/>
              <a:gd name="connsiteX2" fmla="*/ 0 w 573932"/>
              <a:gd name="connsiteY2" fmla="*/ 68094 h 2054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73932" h="205442">
                <a:moveTo>
                  <a:pt x="573932" y="0"/>
                </a:moveTo>
                <a:cubicBezTo>
                  <a:pt x="456389" y="96466"/>
                  <a:pt x="338847" y="192932"/>
                  <a:pt x="243192" y="204281"/>
                </a:cubicBezTo>
                <a:cubicBezTo>
                  <a:pt x="147537" y="215630"/>
                  <a:pt x="73768" y="141862"/>
                  <a:pt x="0" y="68094"/>
                </a:cubicBezTo>
              </a:path>
            </a:pathLst>
          </a:cu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Geneva"/>
            </a:endParaRPr>
          </a:p>
        </p:txBody>
      </p:sp>
      <p:cxnSp>
        <p:nvCxnSpPr>
          <p:cNvPr id="9" name="Straight Connector 8"/>
          <p:cNvCxnSpPr/>
          <p:nvPr/>
        </p:nvCxnSpPr>
        <p:spPr bwMode="auto">
          <a:xfrm flipV="1">
            <a:off x="1064205" y="3832460"/>
            <a:ext cx="141625" cy="358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6" name="Straight Connector 45"/>
          <p:cNvCxnSpPr/>
          <p:nvPr/>
        </p:nvCxnSpPr>
        <p:spPr bwMode="auto">
          <a:xfrm flipV="1">
            <a:off x="1074573" y="2186277"/>
            <a:ext cx="141625" cy="358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8" name="Straight Connector 47"/>
          <p:cNvCxnSpPr/>
          <p:nvPr/>
        </p:nvCxnSpPr>
        <p:spPr bwMode="auto">
          <a:xfrm flipV="1">
            <a:off x="1074572" y="5482804"/>
            <a:ext cx="141625" cy="358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6" name="Straight Connector 25"/>
          <p:cNvCxnSpPr/>
          <p:nvPr/>
        </p:nvCxnSpPr>
        <p:spPr bwMode="auto">
          <a:xfrm flipV="1">
            <a:off x="3964208" y="6029172"/>
            <a:ext cx="0" cy="165591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9" name="Straight Connector 48"/>
          <p:cNvCxnSpPr/>
          <p:nvPr/>
        </p:nvCxnSpPr>
        <p:spPr bwMode="auto">
          <a:xfrm flipV="1">
            <a:off x="6857543" y="6029172"/>
            <a:ext cx="0" cy="165591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55" name="Freeform 54"/>
          <p:cNvSpPr/>
          <p:nvPr/>
        </p:nvSpPr>
        <p:spPr bwMode="auto">
          <a:xfrm flipV="1">
            <a:off x="6367208" y="1252091"/>
            <a:ext cx="711345" cy="373553"/>
          </a:xfrm>
          <a:custGeom>
            <a:avLst/>
            <a:gdLst>
              <a:gd name="connsiteX0" fmla="*/ 573932 w 573932"/>
              <a:gd name="connsiteY0" fmla="*/ 0 h 205442"/>
              <a:gd name="connsiteX1" fmla="*/ 243192 w 573932"/>
              <a:gd name="connsiteY1" fmla="*/ 204281 h 205442"/>
              <a:gd name="connsiteX2" fmla="*/ 0 w 573932"/>
              <a:gd name="connsiteY2" fmla="*/ 68094 h 205442"/>
              <a:gd name="connsiteX0" fmla="*/ 573932 w 573932"/>
              <a:gd name="connsiteY0" fmla="*/ 6569 h 137348"/>
              <a:gd name="connsiteX1" fmla="*/ 243192 w 573932"/>
              <a:gd name="connsiteY1" fmla="*/ 136187 h 137348"/>
              <a:gd name="connsiteX2" fmla="*/ 0 w 573932"/>
              <a:gd name="connsiteY2" fmla="*/ 0 h 137348"/>
              <a:gd name="connsiteX0" fmla="*/ 567532 w 567532"/>
              <a:gd name="connsiteY0" fmla="*/ 81232 h 211465"/>
              <a:gd name="connsiteX1" fmla="*/ 236792 w 567532"/>
              <a:gd name="connsiteY1" fmla="*/ 210850 h 211465"/>
              <a:gd name="connsiteX2" fmla="*/ 0 w 567532"/>
              <a:gd name="connsiteY2" fmla="*/ 0 h 211465"/>
              <a:gd name="connsiteX0" fmla="*/ 522735 w 522735"/>
              <a:gd name="connsiteY0" fmla="*/ 89528 h 219730"/>
              <a:gd name="connsiteX1" fmla="*/ 191995 w 522735"/>
              <a:gd name="connsiteY1" fmla="*/ 219146 h 219730"/>
              <a:gd name="connsiteX2" fmla="*/ 0 w 522735"/>
              <a:gd name="connsiteY2" fmla="*/ 0 h 219730"/>
              <a:gd name="connsiteX0" fmla="*/ 522735 w 522735"/>
              <a:gd name="connsiteY0" fmla="*/ 89528 h 219794"/>
              <a:gd name="connsiteX1" fmla="*/ 191995 w 522735"/>
              <a:gd name="connsiteY1" fmla="*/ 219146 h 219794"/>
              <a:gd name="connsiteX2" fmla="*/ 0 w 522735"/>
              <a:gd name="connsiteY2" fmla="*/ 0 h 219794"/>
              <a:gd name="connsiteX0" fmla="*/ 522735 w 522735"/>
              <a:gd name="connsiteY0" fmla="*/ 89528 h 174449"/>
              <a:gd name="connsiteX1" fmla="*/ 198395 w 522735"/>
              <a:gd name="connsiteY1" fmla="*/ 173519 h 174449"/>
              <a:gd name="connsiteX2" fmla="*/ 0 w 522735"/>
              <a:gd name="connsiteY2" fmla="*/ 0 h 174449"/>
              <a:gd name="connsiteX0" fmla="*/ 522735 w 522735"/>
              <a:gd name="connsiteY0" fmla="*/ 89528 h 173519"/>
              <a:gd name="connsiteX1" fmla="*/ 198395 w 522735"/>
              <a:gd name="connsiteY1" fmla="*/ 173519 h 173519"/>
              <a:gd name="connsiteX2" fmla="*/ 0 w 522735"/>
              <a:gd name="connsiteY2" fmla="*/ 0 h 173519"/>
              <a:gd name="connsiteX0" fmla="*/ 522735 w 522735"/>
              <a:gd name="connsiteY0" fmla="*/ 89528 h 177926"/>
              <a:gd name="connsiteX1" fmla="*/ 198395 w 522735"/>
              <a:gd name="connsiteY1" fmla="*/ 173519 h 177926"/>
              <a:gd name="connsiteX2" fmla="*/ 0 w 522735"/>
              <a:gd name="connsiteY2" fmla="*/ 0 h 1779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22735" h="177926">
                <a:moveTo>
                  <a:pt x="522735" y="89528"/>
                </a:moveTo>
                <a:cubicBezTo>
                  <a:pt x="405192" y="185994"/>
                  <a:pt x="319648" y="182910"/>
                  <a:pt x="198395" y="173519"/>
                </a:cubicBezTo>
                <a:cubicBezTo>
                  <a:pt x="57943" y="159980"/>
                  <a:pt x="9774" y="90360"/>
                  <a:pt x="0" y="0"/>
                </a:cubicBezTo>
              </a:path>
            </a:pathLst>
          </a:cu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Geneva"/>
            </a:endParaRPr>
          </a:p>
        </p:txBody>
      </p:sp>
      <p:sp>
        <p:nvSpPr>
          <p:cNvPr id="28" name="Freeform 27"/>
          <p:cNvSpPr/>
          <p:nvPr/>
        </p:nvSpPr>
        <p:spPr bwMode="auto">
          <a:xfrm>
            <a:off x="6609263" y="3086321"/>
            <a:ext cx="557348" cy="85849"/>
          </a:xfrm>
          <a:custGeom>
            <a:avLst/>
            <a:gdLst>
              <a:gd name="connsiteX0" fmla="*/ 478971 w 478971"/>
              <a:gd name="connsiteY0" fmla="*/ 61144 h 78562"/>
              <a:gd name="connsiteX1" fmla="*/ 287383 w 478971"/>
              <a:gd name="connsiteY1" fmla="*/ 184 h 78562"/>
              <a:gd name="connsiteX2" fmla="*/ 0 w 478971"/>
              <a:gd name="connsiteY2" fmla="*/ 78562 h 78562"/>
              <a:gd name="connsiteX0" fmla="*/ 557348 w 557348"/>
              <a:gd name="connsiteY0" fmla="*/ 24889 h 85849"/>
              <a:gd name="connsiteX1" fmla="*/ 287383 w 557348"/>
              <a:gd name="connsiteY1" fmla="*/ 7471 h 85849"/>
              <a:gd name="connsiteX2" fmla="*/ 0 w 557348"/>
              <a:gd name="connsiteY2" fmla="*/ 85849 h 858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57348" h="85849">
                <a:moveTo>
                  <a:pt x="557348" y="24889"/>
                </a:moveTo>
                <a:cubicBezTo>
                  <a:pt x="501468" y="-7043"/>
                  <a:pt x="380274" y="-2689"/>
                  <a:pt x="287383" y="7471"/>
                </a:cubicBezTo>
                <a:cubicBezTo>
                  <a:pt x="194492" y="17631"/>
                  <a:pt x="103777" y="48111"/>
                  <a:pt x="0" y="85849"/>
                </a:cubicBezTo>
              </a:path>
            </a:pathLst>
          </a:cu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Geneva"/>
            </a:endParaRPr>
          </a:p>
        </p:txBody>
      </p:sp>
      <p:sp>
        <p:nvSpPr>
          <p:cNvPr id="57" name="Freeform 56"/>
          <p:cNvSpPr/>
          <p:nvPr/>
        </p:nvSpPr>
        <p:spPr bwMode="auto">
          <a:xfrm flipV="1">
            <a:off x="6609263" y="4444445"/>
            <a:ext cx="568920" cy="164751"/>
          </a:xfrm>
          <a:custGeom>
            <a:avLst/>
            <a:gdLst>
              <a:gd name="connsiteX0" fmla="*/ 478971 w 478971"/>
              <a:gd name="connsiteY0" fmla="*/ 61144 h 78562"/>
              <a:gd name="connsiteX1" fmla="*/ 287383 w 478971"/>
              <a:gd name="connsiteY1" fmla="*/ 184 h 78562"/>
              <a:gd name="connsiteX2" fmla="*/ 0 w 478971"/>
              <a:gd name="connsiteY2" fmla="*/ 78562 h 78562"/>
              <a:gd name="connsiteX0" fmla="*/ 557348 w 557348"/>
              <a:gd name="connsiteY0" fmla="*/ 24889 h 85849"/>
              <a:gd name="connsiteX1" fmla="*/ 287383 w 557348"/>
              <a:gd name="connsiteY1" fmla="*/ 7471 h 85849"/>
              <a:gd name="connsiteX2" fmla="*/ 0 w 557348"/>
              <a:gd name="connsiteY2" fmla="*/ 85849 h 858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57348" h="85849">
                <a:moveTo>
                  <a:pt x="557348" y="24889"/>
                </a:moveTo>
                <a:cubicBezTo>
                  <a:pt x="501468" y="-7043"/>
                  <a:pt x="380274" y="-2689"/>
                  <a:pt x="287383" y="7471"/>
                </a:cubicBezTo>
                <a:cubicBezTo>
                  <a:pt x="194492" y="17631"/>
                  <a:pt x="103777" y="48111"/>
                  <a:pt x="0" y="85849"/>
                </a:cubicBezTo>
              </a:path>
            </a:pathLst>
          </a:cu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Geneva"/>
            </a:endParaRPr>
          </a:p>
        </p:txBody>
      </p:sp>
      <p:sp>
        <p:nvSpPr>
          <p:cNvPr id="33" name="Date Placeholder 6"/>
          <p:cNvSpPr>
            <a:spLocks noGrp="1"/>
          </p:cNvSpPr>
          <p:nvPr>
            <p:ph type="dt" sz="half" idx="10"/>
          </p:nvPr>
        </p:nvSpPr>
        <p:spPr>
          <a:xfrm>
            <a:off x="6437630" y="6435728"/>
            <a:ext cx="2133600" cy="200025"/>
          </a:xfrm>
        </p:spPr>
        <p:txBody>
          <a:bodyPr anchor="ctr"/>
          <a:lstStyle/>
          <a:p>
            <a:fld id="{A2D725A2-B9F2-45D3-97D4-2BF14B95B920}" type="datetime1">
              <a:rPr lang="en-US" smtClean="0"/>
              <a:t>11/1/2016</a:t>
            </a:fld>
            <a:endParaRPr lang="en-US" dirty="0"/>
          </a:p>
        </p:txBody>
      </p:sp>
      <p:sp>
        <p:nvSpPr>
          <p:cNvPr id="34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8723630" y="6436303"/>
            <a:ext cx="307658" cy="200025"/>
          </a:xfrm>
        </p:spPr>
        <p:txBody>
          <a:bodyPr anchor="ctr"/>
          <a:lstStyle/>
          <a:p>
            <a:fld id="{8D57DBB9-07C6-49AB-BFD5-E737C7E241F6}" type="slidenum">
              <a:rPr lang="en-US" smtClean="0"/>
              <a:pPr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681562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03958" y="1409700"/>
            <a:ext cx="5802748" cy="4681096"/>
          </a:xfrm>
          <a:prstGeom prst="rect">
            <a:avLst/>
          </a:prstGeom>
        </p:spPr>
      </p:pic>
      <p:sp>
        <p:nvSpPr>
          <p:cNvPr id="48" name="Rectangle 47"/>
          <p:cNvSpPr/>
          <p:nvPr/>
        </p:nvSpPr>
        <p:spPr bwMode="auto">
          <a:xfrm>
            <a:off x="1036866" y="1397045"/>
            <a:ext cx="5867400" cy="152400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Geneva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Willie detection error probability</a:t>
            </a:r>
            <a:endParaRPr lang="en-US" dirty="0"/>
          </a:p>
        </p:txBody>
      </p:sp>
      <p:cxnSp>
        <p:nvCxnSpPr>
          <p:cNvPr id="32" name="Straight Connector 31"/>
          <p:cNvCxnSpPr/>
          <p:nvPr/>
        </p:nvCxnSpPr>
        <p:spPr bwMode="auto">
          <a:xfrm>
            <a:off x="1148713" y="1578547"/>
            <a:ext cx="0" cy="4379119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4" name="Straight Connector 33"/>
          <p:cNvCxnSpPr/>
          <p:nvPr/>
        </p:nvCxnSpPr>
        <p:spPr bwMode="auto">
          <a:xfrm>
            <a:off x="1053463" y="1571708"/>
            <a:ext cx="171518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5" name="Straight Connector 34"/>
          <p:cNvCxnSpPr/>
          <p:nvPr/>
        </p:nvCxnSpPr>
        <p:spPr bwMode="auto">
          <a:xfrm>
            <a:off x="1096292" y="2016697"/>
            <a:ext cx="86754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6" name="Straight Connector 35"/>
          <p:cNvCxnSpPr/>
          <p:nvPr/>
        </p:nvCxnSpPr>
        <p:spPr bwMode="auto">
          <a:xfrm>
            <a:off x="1055844" y="2411986"/>
            <a:ext cx="171518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7" name="Straight Connector 36"/>
          <p:cNvCxnSpPr/>
          <p:nvPr/>
        </p:nvCxnSpPr>
        <p:spPr bwMode="auto">
          <a:xfrm>
            <a:off x="1098673" y="2859661"/>
            <a:ext cx="85759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8" name="Straight Connector 37"/>
          <p:cNvCxnSpPr/>
          <p:nvPr/>
        </p:nvCxnSpPr>
        <p:spPr bwMode="auto">
          <a:xfrm>
            <a:off x="1053463" y="3295430"/>
            <a:ext cx="171518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9" name="Straight Connector 38"/>
          <p:cNvCxnSpPr/>
          <p:nvPr/>
        </p:nvCxnSpPr>
        <p:spPr bwMode="auto">
          <a:xfrm>
            <a:off x="1096292" y="3735960"/>
            <a:ext cx="86754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0" name="Straight Connector 39"/>
          <p:cNvCxnSpPr/>
          <p:nvPr/>
        </p:nvCxnSpPr>
        <p:spPr bwMode="auto">
          <a:xfrm>
            <a:off x="1052536" y="4182442"/>
            <a:ext cx="171518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1" name="Straight Connector 40"/>
          <p:cNvCxnSpPr/>
          <p:nvPr/>
        </p:nvCxnSpPr>
        <p:spPr bwMode="auto">
          <a:xfrm>
            <a:off x="1096292" y="4618310"/>
            <a:ext cx="86754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2" name="Straight Connector 41"/>
          <p:cNvCxnSpPr/>
          <p:nvPr/>
        </p:nvCxnSpPr>
        <p:spPr bwMode="auto">
          <a:xfrm>
            <a:off x="1053463" y="5067079"/>
            <a:ext cx="171518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3" name="Straight Connector 42"/>
          <p:cNvCxnSpPr/>
          <p:nvPr/>
        </p:nvCxnSpPr>
        <p:spPr bwMode="auto">
          <a:xfrm>
            <a:off x="1103542" y="5498425"/>
            <a:ext cx="85759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4" name="Straight Connector 43"/>
          <p:cNvCxnSpPr/>
          <p:nvPr/>
        </p:nvCxnSpPr>
        <p:spPr bwMode="auto">
          <a:xfrm>
            <a:off x="3880075" y="5876704"/>
            <a:ext cx="0" cy="1524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3" name="Straight Connector 32"/>
          <p:cNvCxnSpPr/>
          <p:nvPr/>
        </p:nvCxnSpPr>
        <p:spPr bwMode="auto">
          <a:xfrm>
            <a:off x="1143951" y="5948142"/>
            <a:ext cx="5480064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63" name="TextBox 62"/>
              <p:cNvSpPr txBox="1"/>
              <p:nvPr/>
            </p:nvSpPr>
            <p:spPr>
              <a:xfrm>
                <a:off x="6895978" y="1511851"/>
                <a:ext cx="2074414" cy="81278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:r>
                  <a:rPr lang="en-US" sz="1800" dirty="0" smtClean="0"/>
                  <a:t>Careful Alice,</a:t>
                </a:r>
                <a:br>
                  <a:rPr lang="en-US" sz="1800" dirty="0" smtClean="0"/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⟨"/>
                          <m:endChr m:val="⟩"/>
                          <m:ctrlPr>
                            <a:rPr lang="en-US" i="1">
                              <a:latin typeface="Cambria Math" panose="02040503050406030204" pitchFamily="18" charset="0"/>
                              <a:cs typeface="Arial" pitchFamily="34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𝑆</m:t>
                              </m:r>
                            </m:sub>
                          </m:sSub>
                        </m:e>
                      </m:d>
                      <m:r>
                        <a:rPr lang="en-US" i="1">
                          <a:latin typeface="Cambria Math" panose="02040503050406030204" pitchFamily="18" charset="0"/>
                          <a:cs typeface="Arial" pitchFamily="34" charset="0"/>
                        </a:rPr>
                        <m:t>=</m:t>
                      </m:r>
                      <m:f>
                        <m:fPr>
                          <m:type m:val="skw"/>
                          <m:ctrlPr>
                            <a:rPr lang="en-US" i="1">
                              <a:latin typeface="Cambria Math" panose="02040503050406030204" pitchFamily="18" charset="0"/>
                              <a:cs typeface="Arial" pitchFamily="34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 panose="02040503050406030204" pitchFamily="18" charset="0"/>
                              <a:cs typeface="Arial" pitchFamily="34" charset="0"/>
                            </a:rPr>
                            <m:t>0.2210</m:t>
                          </m:r>
                        </m:num>
                        <m:den>
                          <m:rad>
                            <m:radPr>
                              <m:degHide m:val="on"/>
                              <m:ctrlPr>
                                <a:rPr lang="en-US" i="1">
                                  <a:latin typeface="Cambria Math" panose="02040503050406030204" pitchFamily="18" charset="0"/>
                                  <a:cs typeface="Arial" pitchFamily="34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  <a:cs typeface="Arial" pitchFamily="34" charset="0"/>
                                </a:rPr>
                                <m:t>𝑛</m:t>
                              </m:r>
                            </m:e>
                          </m:rad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63" name="TextBox 6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95978" y="1511851"/>
                <a:ext cx="2074414" cy="812787"/>
              </a:xfrm>
              <a:prstGeom prst="rect">
                <a:avLst/>
              </a:prstGeom>
              <a:blipFill rotWithShape="0">
                <a:blip r:embed="rId6"/>
                <a:stretch>
                  <a:fillRect l="-2346" t="-29323" r="-22287" b="-9774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5" name="TextBox 64"/>
              <p:cNvSpPr txBox="1"/>
              <p:nvPr/>
            </p:nvSpPr>
            <p:spPr>
              <a:xfrm>
                <a:off x="6895978" y="2354722"/>
                <a:ext cx="2109937" cy="81278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:r>
                  <a:rPr lang="en-US" sz="1800" dirty="0" smtClean="0"/>
                  <a:t>Careless Alice,</a:t>
                </a:r>
                <a:br>
                  <a:rPr lang="en-US" sz="1800" dirty="0" smtClean="0"/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⟨"/>
                          <m:endChr m:val="⟩"/>
                          <m:ctrlPr>
                            <a:rPr lang="en-US" i="1">
                              <a:latin typeface="Cambria Math" panose="02040503050406030204" pitchFamily="18" charset="0"/>
                              <a:cs typeface="Arial" pitchFamily="34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𝑆</m:t>
                              </m:r>
                            </m:sub>
                          </m:sSub>
                        </m:e>
                      </m:d>
                      <m:r>
                        <a:rPr lang="en-US" i="1">
                          <a:latin typeface="Cambria Math" panose="02040503050406030204" pitchFamily="18" charset="0"/>
                          <a:cs typeface="Arial" pitchFamily="34" charset="0"/>
                        </a:rPr>
                        <m:t>=</m:t>
                      </m:r>
                      <m:f>
                        <m:fPr>
                          <m:type m:val="skw"/>
                          <m:ctrlPr>
                            <a:rPr lang="en-US" i="1">
                              <a:latin typeface="Cambria Math" panose="02040503050406030204" pitchFamily="18" charset="0"/>
                              <a:cs typeface="Arial" pitchFamily="34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 panose="02040503050406030204" pitchFamily="18" charset="0"/>
                              <a:cs typeface="Arial" pitchFamily="34" charset="0"/>
                            </a:rPr>
                            <m:t>0.0011</m:t>
                          </m:r>
                        </m:num>
                        <m:den>
                          <m:rad>
                            <m:radPr>
                              <m:ctrlPr>
                                <a:rPr lang="en-US" i="1">
                                  <a:latin typeface="Cambria Math" panose="02040503050406030204" pitchFamily="18" charset="0"/>
                                  <a:cs typeface="Arial" pitchFamily="34" charset="0"/>
                                </a:rPr>
                              </m:ctrlPr>
                            </m:radPr>
                            <m:deg>
                              <m:r>
                                <m:rPr>
                                  <m:brk m:alnAt="7"/>
                                </m:rPr>
                                <a:rPr lang="en-US" i="1">
                                  <a:latin typeface="Cambria Math" panose="02040503050406030204" pitchFamily="18" charset="0"/>
                                  <a:cs typeface="Arial" pitchFamily="34" charset="0"/>
                                </a:rPr>
                                <m:t>4</m:t>
                              </m:r>
                            </m:deg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  <a:cs typeface="Arial" pitchFamily="34" charset="0"/>
                                </a:rPr>
                                <m:t>𝑛</m:t>
                              </m:r>
                            </m:e>
                          </m:rad>
                        </m:den>
                      </m:f>
                    </m:oMath>
                  </m:oMathPara>
                </a14:m>
                <a:endParaRPr lang="en-US" dirty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65" name="TextBox 6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95978" y="2354722"/>
                <a:ext cx="2109937" cy="812787"/>
              </a:xfrm>
              <a:prstGeom prst="rect">
                <a:avLst/>
              </a:prstGeom>
              <a:blipFill rotWithShape="0">
                <a:blip r:embed="rId7"/>
                <a:stretch>
                  <a:fillRect l="-2312" t="-29104" r="-20809" b="-9626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7" name="TextBox 66"/>
          <p:cNvSpPr txBox="1"/>
          <p:nvPr/>
        </p:nvSpPr>
        <p:spPr>
          <a:xfrm>
            <a:off x="6953685" y="4717897"/>
            <a:ext cx="159537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/>
              <a:t>Dangerously</a:t>
            </a:r>
          </a:p>
          <a:p>
            <a:r>
              <a:rPr lang="en-US" sz="1800" dirty="0" smtClean="0"/>
              <a:t>careless Alice</a:t>
            </a:r>
            <a:endParaRPr lang="en-US" sz="1800" dirty="0"/>
          </a:p>
        </p:txBody>
      </p:sp>
      <p:sp>
        <p:nvSpPr>
          <p:cNvPr id="70" name="Right Brace 69"/>
          <p:cNvSpPr/>
          <p:nvPr/>
        </p:nvSpPr>
        <p:spPr bwMode="auto">
          <a:xfrm>
            <a:off x="6689436" y="4173200"/>
            <a:ext cx="117270" cy="1628665"/>
          </a:xfrm>
          <a:prstGeom prst="rightBrace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Geneva"/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264594" y="2549438"/>
            <a:ext cx="461665" cy="2785378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r>
              <a:rPr lang="en-US" sz="1800" dirty="0" smtClean="0"/>
              <a:t>Detection Error Probability</a:t>
            </a:r>
            <a:endParaRPr lang="en-US" sz="1800" dirty="0"/>
          </a:p>
        </p:txBody>
      </p:sp>
      <p:pic>
        <p:nvPicPr>
          <p:cNvPr id="72" name="Picture 71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262769" y="2086229"/>
            <a:ext cx="440055" cy="300990"/>
          </a:xfrm>
          <a:prstGeom prst="rect">
            <a:avLst/>
          </a:prstGeom>
        </p:spPr>
      </p:pic>
      <p:sp>
        <p:nvSpPr>
          <p:cNvPr id="73" name="TextBox 72"/>
          <p:cNvSpPr txBox="1"/>
          <p:nvPr/>
        </p:nvSpPr>
        <p:spPr>
          <a:xfrm>
            <a:off x="752938" y="5962956"/>
            <a:ext cx="88517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3.2</a:t>
            </a:r>
            <a:r>
              <a:rPr lang="en-US" sz="1600" dirty="0" smtClean="0">
                <a:sym typeface="Symbol" panose="05050102010706020507" pitchFamily="18" charset="2"/>
              </a:rPr>
              <a:t></a:t>
            </a:r>
            <a:r>
              <a:rPr lang="en-US" sz="1600" dirty="0" smtClean="0"/>
              <a:t>10</a:t>
            </a:r>
            <a:r>
              <a:rPr lang="en-US" sz="1600" baseline="30000" dirty="0"/>
              <a:t>5</a:t>
            </a:r>
            <a:endParaRPr lang="en-US" sz="1600" dirty="0"/>
          </a:p>
        </p:txBody>
      </p:sp>
      <p:sp>
        <p:nvSpPr>
          <p:cNvPr id="74" name="TextBox 73"/>
          <p:cNvSpPr txBox="1"/>
          <p:nvPr/>
        </p:nvSpPr>
        <p:spPr>
          <a:xfrm>
            <a:off x="3437485" y="5959444"/>
            <a:ext cx="88517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3.2</a:t>
            </a:r>
            <a:r>
              <a:rPr lang="en-US" sz="1600" dirty="0" smtClean="0">
                <a:sym typeface="Symbol" panose="05050102010706020507" pitchFamily="18" charset="2"/>
              </a:rPr>
              <a:t></a:t>
            </a:r>
            <a:r>
              <a:rPr lang="en-US" sz="1600" dirty="0" smtClean="0"/>
              <a:t>10</a:t>
            </a:r>
            <a:r>
              <a:rPr lang="en-US" sz="1600" baseline="30000" dirty="0" smtClean="0"/>
              <a:t>6</a:t>
            </a:r>
            <a:endParaRPr lang="en-US" sz="1600" dirty="0"/>
          </a:p>
        </p:txBody>
      </p:sp>
      <p:sp>
        <p:nvSpPr>
          <p:cNvPr id="75" name="TextBox 74"/>
          <p:cNvSpPr txBox="1"/>
          <p:nvPr/>
        </p:nvSpPr>
        <p:spPr>
          <a:xfrm>
            <a:off x="6197159" y="5966627"/>
            <a:ext cx="88517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3.2</a:t>
            </a:r>
            <a:r>
              <a:rPr lang="en-US" sz="1600" dirty="0" smtClean="0">
                <a:sym typeface="Symbol" panose="05050102010706020507" pitchFamily="18" charset="2"/>
              </a:rPr>
              <a:t></a:t>
            </a:r>
            <a:r>
              <a:rPr lang="en-US" sz="1600" dirty="0" smtClean="0"/>
              <a:t>10</a:t>
            </a:r>
            <a:r>
              <a:rPr lang="en-US" sz="1600" baseline="30000" dirty="0"/>
              <a:t>7</a:t>
            </a:r>
            <a:endParaRPr lang="en-US" sz="1600" dirty="0"/>
          </a:p>
        </p:txBody>
      </p:sp>
      <p:sp>
        <p:nvSpPr>
          <p:cNvPr id="77" name="TextBox 76"/>
          <p:cNvSpPr txBox="1"/>
          <p:nvPr/>
        </p:nvSpPr>
        <p:spPr>
          <a:xfrm>
            <a:off x="662595" y="4894232"/>
            <a:ext cx="47000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smtClean="0"/>
              <a:t>0.1</a:t>
            </a:r>
            <a:endParaRPr lang="en-US" sz="1600"/>
          </a:p>
        </p:txBody>
      </p:sp>
      <p:sp>
        <p:nvSpPr>
          <p:cNvPr id="78" name="TextBox 77"/>
          <p:cNvSpPr txBox="1"/>
          <p:nvPr/>
        </p:nvSpPr>
        <p:spPr>
          <a:xfrm>
            <a:off x="666960" y="4007213"/>
            <a:ext cx="47000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0.2</a:t>
            </a:r>
            <a:endParaRPr lang="en-US" sz="1600" dirty="0"/>
          </a:p>
        </p:txBody>
      </p:sp>
      <p:sp>
        <p:nvSpPr>
          <p:cNvPr id="79" name="TextBox 78"/>
          <p:cNvSpPr txBox="1"/>
          <p:nvPr/>
        </p:nvSpPr>
        <p:spPr>
          <a:xfrm>
            <a:off x="660214" y="3128533"/>
            <a:ext cx="47000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0.3</a:t>
            </a:r>
            <a:endParaRPr lang="en-US" sz="1600" dirty="0"/>
          </a:p>
        </p:txBody>
      </p:sp>
      <p:sp>
        <p:nvSpPr>
          <p:cNvPr id="80" name="TextBox 79"/>
          <p:cNvSpPr txBox="1"/>
          <p:nvPr/>
        </p:nvSpPr>
        <p:spPr>
          <a:xfrm>
            <a:off x="656002" y="2234374"/>
            <a:ext cx="47000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smtClean="0"/>
              <a:t>0.4</a:t>
            </a:r>
            <a:endParaRPr lang="en-US" sz="1600"/>
          </a:p>
        </p:txBody>
      </p:sp>
      <p:sp>
        <p:nvSpPr>
          <p:cNvPr id="81" name="TextBox 80"/>
          <p:cNvSpPr txBox="1"/>
          <p:nvPr/>
        </p:nvSpPr>
        <p:spPr>
          <a:xfrm>
            <a:off x="664426" y="1403111"/>
            <a:ext cx="47000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smtClean="0"/>
              <a:t>0.5</a:t>
            </a:r>
            <a:endParaRPr lang="en-US" sz="1600"/>
          </a:p>
        </p:txBody>
      </p:sp>
      <p:sp>
        <p:nvSpPr>
          <p:cNvPr id="5" name="TextBox 4"/>
          <p:cNvSpPr txBox="1"/>
          <p:nvPr/>
        </p:nvSpPr>
        <p:spPr>
          <a:xfrm>
            <a:off x="1215276" y="4195098"/>
            <a:ext cx="4437433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Willie’s optimal detector: LRT</a:t>
            </a:r>
            <a:br>
              <a:rPr lang="en-US" sz="1600" dirty="0" smtClean="0"/>
            </a:br>
            <a:r>
              <a:rPr lang="en-US" sz="1600" dirty="0" err="1" smtClean="0"/>
              <a:t>LRT</a:t>
            </a:r>
            <a:r>
              <a:rPr lang="en-US" sz="1600" dirty="0" smtClean="0"/>
              <a:t> statistic: total click count</a:t>
            </a:r>
          </a:p>
          <a:p>
            <a:endParaRPr lang="en-US" sz="1600" dirty="0" smtClean="0"/>
          </a:p>
          <a:p>
            <a:r>
              <a:rPr lang="en-US" sz="1600" dirty="0" smtClean="0"/>
              <a:t>Line</a:t>
            </a:r>
            <a:r>
              <a:rPr lang="en-US" sz="1600" dirty="0"/>
              <a:t>: Gaussian </a:t>
            </a:r>
            <a:r>
              <a:rPr lang="en-US" sz="1600" dirty="0" smtClean="0"/>
              <a:t>approximation</a:t>
            </a:r>
            <a:endParaRPr lang="en-US" sz="1600" dirty="0"/>
          </a:p>
          <a:p>
            <a:r>
              <a:rPr lang="en-US" sz="1600" dirty="0" smtClean="0"/>
              <a:t>Solid fill: 100 experiments, 95% CI ±0.136</a:t>
            </a:r>
          </a:p>
          <a:p>
            <a:r>
              <a:rPr lang="en-US" sz="1600" dirty="0" smtClean="0"/>
              <a:t>Clear </a:t>
            </a:r>
            <a:r>
              <a:rPr lang="en-US" sz="1600" dirty="0"/>
              <a:t>fill: </a:t>
            </a:r>
            <a:r>
              <a:rPr lang="en-US" sz="1600" dirty="0" smtClean="0"/>
              <a:t>10k </a:t>
            </a:r>
            <a:r>
              <a:rPr lang="en-US" sz="1600" dirty="0" err="1" smtClean="0"/>
              <a:t>MonteCarlo</a:t>
            </a:r>
            <a:r>
              <a:rPr lang="en-US" sz="1600" dirty="0" smtClean="0"/>
              <a:t> </a:t>
            </a:r>
            <a:r>
              <a:rPr lang="en-US" sz="1600" dirty="0" err="1" smtClean="0"/>
              <a:t>sims</a:t>
            </a:r>
            <a:r>
              <a:rPr lang="en-US" sz="1600" dirty="0" smtClean="0"/>
              <a:t>, </a:t>
            </a:r>
            <a:r>
              <a:rPr lang="en-US" sz="1600" dirty="0"/>
              <a:t>95% CI ±</a:t>
            </a:r>
            <a:r>
              <a:rPr lang="en-US" sz="1600" dirty="0" smtClean="0"/>
              <a:t>0.014</a:t>
            </a:r>
            <a:endParaRPr lang="en-US" sz="1600" dirty="0"/>
          </a:p>
        </p:txBody>
      </p:sp>
      <p:sp>
        <p:nvSpPr>
          <p:cNvPr id="47" name="TextBox 46"/>
          <p:cNvSpPr txBox="1"/>
          <p:nvPr/>
        </p:nvSpPr>
        <p:spPr>
          <a:xfrm>
            <a:off x="2877236" y="6287441"/>
            <a:ext cx="20056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/>
              <a:t>Optical modes (  )</a:t>
            </a:r>
            <a:endParaRPr lang="en-US" sz="1800" dirty="0"/>
          </a:p>
        </p:txBody>
      </p:sp>
      <p:pic>
        <p:nvPicPr>
          <p:cNvPr id="49" name="Picture 48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69031" y="6435433"/>
            <a:ext cx="139065" cy="114300"/>
          </a:xfrm>
          <a:prstGeom prst="rect">
            <a:avLst/>
          </a:prstGeom>
        </p:spPr>
      </p:pic>
      <p:sp>
        <p:nvSpPr>
          <p:cNvPr id="45" name="Date Placeholder 6"/>
          <p:cNvSpPr>
            <a:spLocks noGrp="1"/>
          </p:cNvSpPr>
          <p:nvPr>
            <p:ph type="dt" sz="half" idx="10"/>
          </p:nvPr>
        </p:nvSpPr>
        <p:spPr>
          <a:xfrm>
            <a:off x="6437630" y="6435728"/>
            <a:ext cx="2133600" cy="200025"/>
          </a:xfrm>
        </p:spPr>
        <p:txBody>
          <a:bodyPr anchor="ctr"/>
          <a:lstStyle/>
          <a:p>
            <a:fld id="{A2D725A2-B9F2-45D3-97D4-2BF14B95B920}" type="datetime1">
              <a:rPr lang="en-US" smtClean="0"/>
              <a:t>11/1/2016</a:t>
            </a:fld>
            <a:endParaRPr lang="en-US" dirty="0"/>
          </a:p>
        </p:txBody>
      </p:sp>
      <p:sp>
        <p:nvSpPr>
          <p:cNvPr id="46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8723630" y="6436303"/>
            <a:ext cx="307658" cy="200025"/>
          </a:xfrm>
        </p:spPr>
        <p:txBody>
          <a:bodyPr anchor="ctr"/>
          <a:lstStyle/>
          <a:p>
            <a:fld id="{8D57DBB9-07C6-49AB-BFD5-E737C7E241F6}" type="slidenum">
              <a:rPr lang="en-US" smtClean="0"/>
              <a:pPr/>
              <a:t>16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6904266" y="5580092"/>
                <a:ext cx="165378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⟨"/>
                          <m:endChr m:val="⟩"/>
                          <m:ctrlPr>
                            <a:rPr lang="en-US" i="1">
                              <a:latin typeface="Cambria Math" panose="02040503050406030204" pitchFamily="18" charset="0"/>
                              <a:cs typeface="Arial" pitchFamily="34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𝑆</m:t>
                              </m:r>
                            </m:sub>
                          </m:sSub>
                        </m:e>
                      </m:d>
                      <m:r>
                        <a:rPr lang="en-US" i="1">
                          <a:latin typeface="Cambria Math" panose="02040503050406030204" pitchFamily="18" charset="0"/>
                          <a:cs typeface="Arial" pitchFamily="34" charset="0"/>
                        </a:rPr>
                        <m:t>=0.0013</m:t>
                      </m:r>
                    </m:oMath>
                  </m:oMathPara>
                </a14:m>
                <a:endParaRPr lang="en-US" sz="2400" dirty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04266" y="5580092"/>
                <a:ext cx="1653786" cy="369332"/>
              </a:xfrm>
              <a:prstGeom prst="rect">
                <a:avLst/>
              </a:prstGeom>
              <a:blipFill rotWithShape="0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0" name="TextBox 49"/>
              <p:cNvSpPr txBox="1"/>
              <p:nvPr/>
            </p:nvSpPr>
            <p:spPr>
              <a:xfrm>
                <a:off x="6863169" y="4122953"/>
                <a:ext cx="165378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⟨"/>
                          <m:endChr m:val="⟩"/>
                          <m:ctrlPr>
                            <a:rPr lang="en-US" i="1" smtClean="0">
                              <a:latin typeface="Cambria Math" panose="02040503050406030204" pitchFamily="18" charset="0"/>
                              <a:cs typeface="Arial" pitchFamily="34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𝑆</m:t>
                              </m:r>
                            </m:sub>
                          </m:sSub>
                        </m:e>
                      </m:d>
                      <m:r>
                        <a:rPr lang="en-US" i="1">
                          <a:latin typeface="Cambria Math" panose="02040503050406030204" pitchFamily="18" charset="0"/>
                          <a:cs typeface="Arial" pitchFamily="34" charset="0"/>
                        </a:rPr>
                        <m:t>=0.00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cs typeface="Arial" pitchFamily="34" charset="0"/>
                        </a:rPr>
                        <m:t>05</m:t>
                      </m:r>
                    </m:oMath>
                  </m:oMathPara>
                </a14:m>
                <a:endParaRPr lang="en-US" sz="2400" dirty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50" name="TextBox 4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63169" y="4122953"/>
                <a:ext cx="1653786" cy="369332"/>
              </a:xfrm>
              <a:prstGeom prst="rect">
                <a:avLst/>
              </a:prstGeom>
              <a:blipFill rotWithShape="0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98238541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5227" y="261937"/>
            <a:ext cx="7127598" cy="652463"/>
          </a:xfrm>
        </p:spPr>
        <p:txBody>
          <a:bodyPr/>
          <a:lstStyle/>
          <a:p>
            <a:r>
              <a:rPr lang="en-US" dirty="0" smtClean="0"/>
              <a:t>What is the optimal center bandwidth?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27C511-E613-4CAE-A7C8-99CCE59A5A8B}" type="datetime1">
              <a:rPr lang="en-US" smtClean="0"/>
              <a:t>11/1/2016</a:t>
            </a:fld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57DBB9-07C6-49AB-BFD5-E737C7E241F6}" type="slidenum">
              <a:rPr lang="en-US" smtClean="0"/>
              <a:pPr/>
              <a:t>17</a:t>
            </a:fld>
            <a:endParaRPr lang="en-US"/>
          </a:p>
        </p:txBody>
      </p:sp>
      <p:grpSp>
        <p:nvGrpSpPr>
          <p:cNvPr id="7" name="Group 6"/>
          <p:cNvGrpSpPr/>
          <p:nvPr/>
        </p:nvGrpSpPr>
        <p:grpSpPr>
          <a:xfrm>
            <a:off x="381000" y="1076325"/>
            <a:ext cx="8060531" cy="5781675"/>
            <a:chOff x="381000" y="1076325"/>
            <a:chExt cx="8060531" cy="5781675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547687" y="1151734"/>
              <a:ext cx="7893844" cy="5636419"/>
            </a:xfrm>
            <a:prstGeom prst="rect">
              <a:avLst/>
            </a:prstGeom>
          </p:spPr>
        </p:pic>
        <p:sp>
          <p:nvSpPr>
            <p:cNvPr id="6" name="Rectangle 5"/>
            <p:cNvSpPr/>
            <p:nvPr/>
          </p:nvSpPr>
          <p:spPr bwMode="auto">
            <a:xfrm>
              <a:off x="381000" y="1076325"/>
              <a:ext cx="200025" cy="5781675"/>
            </a:xfrm>
            <a:prstGeom prst="rect">
              <a:avLst/>
            </a:prstGeom>
            <a:solidFill>
              <a:schemeClr val="bg1"/>
            </a:solidFill>
            <a:ln w="12700" algn="ctr">
              <a:noFill/>
              <a:miter lim="800000"/>
              <a:headEnd/>
              <a:tailEnd/>
            </a:ln>
          </p:spPr>
          <p:txBody>
            <a:bodyPr wrap="none" rtlCol="0" anchor="ctr"/>
            <a:lstStyle/>
            <a:p>
              <a:pPr algn="ctr"/>
              <a:endParaRPr lang="en-US" dirty="0" err="1" smtClean="0"/>
            </a:p>
          </p:txBody>
        </p:sp>
      </p:grpSp>
      <p:cxnSp>
        <p:nvCxnSpPr>
          <p:cNvPr id="9" name="Straight Arrow Connector 8"/>
          <p:cNvCxnSpPr/>
          <p:nvPr/>
        </p:nvCxnSpPr>
        <p:spPr>
          <a:xfrm flipH="1">
            <a:off x="1581150" y="4248150"/>
            <a:ext cx="1714500" cy="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1390650" y="3254973"/>
            <a:ext cx="255711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 pitchFamily="34" charset="0"/>
                <a:cs typeface="Arial" pitchFamily="34" charset="0"/>
              </a:rPr>
              <a:t>Lesser diffraction loss,</a:t>
            </a:r>
            <a:br>
              <a:rPr lang="en-US" dirty="0" smtClean="0">
                <a:latin typeface="Arial" pitchFamily="34" charset="0"/>
                <a:cs typeface="Arial" pitchFamily="34" charset="0"/>
              </a:rPr>
            </a:br>
            <a:r>
              <a:rPr lang="en-US" dirty="0" smtClean="0">
                <a:latin typeface="Arial" pitchFamily="34" charset="0"/>
                <a:cs typeface="Arial" pitchFamily="34" charset="0"/>
              </a:rPr>
              <a:t>more spatial modes;</a:t>
            </a:r>
            <a:br>
              <a:rPr lang="en-US" dirty="0" smtClean="0">
                <a:latin typeface="Arial" pitchFamily="34" charset="0"/>
                <a:cs typeface="Arial" pitchFamily="34" charset="0"/>
              </a:rPr>
            </a:br>
            <a:r>
              <a:rPr lang="en-US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Less background noise</a:t>
            </a:r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5600700" y="4779662"/>
            <a:ext cx="1714500" cy="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5410200" y="3786485"/>
            <a:ext cx="269400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Greater diffraction loss,</a:t>
            </a:r>
            <a:br>
              <a:rPr lang="en-US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</a:br>
            <a:r>
              <a:rPr lang="en-US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less spatial modes;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/>
            </a:r>
            <a:br>
              <a:rPr lang="en-US" dirty="0" smtClean="0">
                <a:latin typeface="Arial" pitchFamily="34" charset="0"/>
                <a:cs typeface="Arial" pitchFamily="34" charset="0"/>
              </a:rPr>
            </a:br>
            <a:r>
              <a:rPr lang="en-US" dirty="0" smtClean="0">
                <a:latin typeface="Arial" pitchFamily="34" charset="0"/>
                <a:cs typeface="Arial" pitchFamily="34" charset="0"/>
              </a:rPr>
              <a:t>More background noise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/>
              <p:cNvSpPr txBox="1"/>
              <p:nvPr/>
            </p:nvSpPr>
            <p:spPr>
              <a:xfrm>
                <a:off x="1476375" y="1609725"/>
                <a:ext cx="2343150" cy="5917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  <a:cs typeface="Arial" pitchFamily="34" charset="0"/>
                        </a:rPr>
                        <m:t>𝑛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cs typeface="Arial" pitchFamily="34" charset="0"/>
                        </a:rPr>
                        <m:t>=</m:t>
                      </m:r>
                      <m:limLow>
                        <m:limLowPr>
                          <m:ctrlPr>
                            <a:rPr lang="en-US" b="0" i="1" smtClean="0">
                              <a:latin typeface="Cambria Math" panose="02040503050406030204" pitchFamily="18" charset="0"/>
                              <a:cs typeface="Arial" pitchFamily="34" charset="0"/>
                            </a:rPr>
                          </m:ctrlPr>
                        </m:limLowPr>
                        <m:e>
                          <m:groupChr>
                            <m:groupChrPr>
                              <m:chr m:val="⏟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cs typeface="Arial" pitchFamily="34" charset="0"/>
                                </a:rPr>
                              </m:ctrlPr>
                            </m:groupChrPr>
                            <m:e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  <a:cs typeface="Arial" pitchFamily="34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cs typeface="Arial" pitchFamily="34" charset="0"/>
                                    </a:rPr>
                                    <m:t>𝑛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cs typeface="Arial" pitchFamily="34" charset="0"/>
                                    </a:rPr>
                                    <m:t>𝑇</m:t>
                                  </m:r>
                                </m:sub>
                              </m:sSub>
                            </m:e>
                          </m:groupChr>
                        </m:e>
                        <m:lim>
                          <m:r>
                            <a:rPr lang="en-US" b="0" i="1" smtClean="0">
                              <a:latin typeface="Cambria Math" panose="02040503050406030204" pitchFamily="18" charset="0"/>
                              <a:cs typeface="Arial" pitchFamily="34" charset="0"/>
                            </a:rPr>
                            <m:t>𝑇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pitchFamily="34" charset="0"/>
                            </a:rPr>
                            <m:t>×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cs typeface="Arial" pitchFamily="34" charset="0"/>
                            </a:rPr>
                            <m:t>𝑊</m:t>
                          </m:r>
                        </m:lim>
                      </m:limLow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itchFamily="34" charset="0"/>
                        </a:rPr>
                        <m:t>×</m:t>
                      </m:r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pitchFamily="34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pitchFamily="34" charset="0"/>
                            </a:rPr>
                            <m:t>𝑛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pitchFamily="34" charset="0"/>
                            </a:rPr>
                            <m:t>𝑆</m:t>
                          </m:r>
                        </m:sub>
                      </m:sSub>
                      <m:r>
                        <a:rPr lang="en-US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itchFamily="34" charset="0"/>
                        </a:rPr>
                        <m:t>×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itchFamily="34" charset="0"/>
                        </a:rPr>
                        <m:t>2</m:t>
                      </m:r>
                    </m:oMath>
                  </m:oMathPara>
                </a14:m>
                <a:endParaRPr lang="en-US" dirty="0" smtClean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14" name="Text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76375" y="1609725"/>
                <a:ext cx="2343150" cy="591765"/>
              </a:xfrm>
              <a:prstGeom prst="rect">
                <a:avLst/>
              </a:prstGeom>
              <a:blipFill rotWithShape="0">
                <a:blip r:embed="rId3"/>
                <a:stretch>
                  <a:fillRect b="-1134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TextBox 14"/>
          <p:cNvSpPr txBox="1"/>
          <p:nvPr/>
        </p:nvSpPr>
        <p:spPr>
          <a:xfrm>
            <a:off x="2085975" y="1455836"/>
            <a:ext cx="61912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latin typeface="Arial" pitchFamily="34" charset="0"/>
                <a:cs typeface="Arial" pitchFamily="34" charset="0"/>
              </a:rPr>
              <a:t>time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2595562" y="1455836"/>
            <a:ext cx="6667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latin typeface="Arial" pitchFamily="34" charset="0"/>
                <a:cs typeface="Arial" pitchFamily="34" charset="0"/>
              </a:rPr>
              <a:t>space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3104514" y="1455836"/>
            <a:ext cx="11674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latin typeface="Arial" pitchFamily="34" charset="0"/>
                <a:cs typeface="Arial" pitchFamily="34" charset="0"/>
              </a:rPr>
              <a:t>polarization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370488" y="1456443"/>
            <a:ext cx="8191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latin typeface="Arial" pitchFamily="34" charset="0"/>
                <a:cs typeface="Arial" pitchFamily="34" charset="0"/>
              </a:rPr>
              <a:t>#modes</a:t>
            </a:r>
          </a:p>
        </p:txBody>
      </p:sp>
    </p:spTree>
    <p:extLst>
      <p:ext uri="{BB962C8B-B14F-4D97-AF65-F5344CB8AC3E}">
        <p14:creationId xmlns:p14="http://schemas.microsoft.com/office/powerpoint/2010/main" val="87542674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Freeform 113"/>
          <p:cNvSpPr/>
          <p:nvPr/>
        </p:nvSpPr>
        <p:spPr>
          <a:xfrm>
            <a:off x="8007" y="2240722"/>
            <a:ext cx="9486900" cy="3808376"/>
          </a:xfrm>
          <a:custGeom>
            <a:avLst/>
            <a:gdLst>
              <a:gd name="connsiteX0" fmla="*/ 47243 w 10400187"/>
              <a:gd name="connsiteY0" fmla="*/ 203755 h 4087331"/>
              <a:gd name="connsiteX1" fmla="*/ 250443 w 10400187"/>
              <a:gd name="connsiteY1" fmla="*/ 140255 h 4087331"/>
              <a:gd name="connsiteX2" fmla="*/ 479043 w 10400187"/>
              <a:gd name="connsiteY2" fmla="*/ 203755 h 4087331"/>
              <a:gd name="connsiteX3" fmla="*/ 948943 w 10400187"/>
              <a:gd name="connsiteY3" fmla="*/ 165655 h 4087331"/>
              <a:gd name="connsiteX4" fmla="*/ 1317243 w 10400187"/>
              <a:gd name="connsiteY4" fmla="*/ 38655 h 4087331"/>
              <a:gd name="connsiteX5" fmla="*/ 1444243 w 10400187"/>
              <a:gd name="connsiteY5" fmla="*/ 152955 h 4087331"/>
              <a:gd name="connsiteX6" fmla="*/ 1520443 w 10400187"/>
              <a:gd name="connsiteY6" fmla="*/ 38655 h 4087331"/>
              <a:gd name="connsiteX7" fmla="*/ 1596643 w 10400187"/>
              <a:gd name="connsiteY7" fmla="*/ 178355 h 4087331"/>
              <a:gd name="connsiteX8" fmla="*/ 1876043 w 10400187"/>
              <a:gd name="connsiteY8" fmla="*/ 76755 h 4087331"/>
              <a:gd name="connsiteX9" fmla="*/ 2282443 w 10400187"/>
              <a:gd name="connsiteY9" fmla="*/ 165655 h 4087331"/>
              <a:gd name="connsiteX10" fmla="*/ 2701543 w 10400187"/>
              <a:gd name="connsiteY10" fmla="*/ 165655 h 4087331"/>
              <a:gd name="connsiteX11" fmla="*/ 3057143 w 10400187"/>
              <a:gd name="connsiteY11" fmla="*/ 76755 h 4087331"/>
              <a:gd name="connsiteX12" fmla="*/ 3209543 w 10400187"/>
              <a:gd name="connsiteY12" fmla="*/ 152955 h 4087331"/>
              <a:gd name="connsiteX13" fmla="*/ 3298443 w 10400187"/>
              <a:gd name="connsiteY13" fmla="*/ 114855 h 4087331"/>
              <a:gd name="connsiteX14" fmla="*/ 3400043 w 10400187"/>
              <a:gd name="connsiteY14" fmla="*/ 25955 h 4087331"/>
              <a:gd name="connsiteX15" fmla="*/ 3603243 w 10400187"/>
              <a:gd name="connsiteY15" fmla="*/ 254555 h 4087331"/>
              <a:gd name="connsiteX16" fmla="*/ 4111243 w 10400187"/>
              <a:gd name="connsiteY16" fmla="*/ 38655 h 4087331"/>
              <a:gd name="connsiteX17" fmla="*/ 4898643 w 10400187"/>
              <a:gd name="connsiteY17" fmla="*/ 89455 h 4087331"/>
              <a:gd name="connsiteX18" fmla="*/ 5190743 w 10400187"/>
              <a:gd name="connsiteY18" fmla="*/ 13255 h 4087331"/>
              <a:gd name="connsiteX19" fmla="*/ 5711443 w 10400187"/>
              <a:gd name="connsiteY19" fmla="*/ 140255 h 4087331"/>
              <a:gd name="connsiteX20" fmla="*/ 5927343 w 10400187"/>
              <a:gd name="connsiteY20" fmla="*/ 102155 h 4087331"/>
              <a:gd name="connsiteX21" fmla="*/ 6143243 w 10400187"/>
              <a:gd name="connsiteY21" fmla="*/ 152955 h 4087331"/>
              <a:gd name="connsiteX22" fmla="*/ 6752843 w 10400187"/>
              <a:gd name="connsiteY22" fmla="*/ 241855 h 4087331"/>
              <a:gd name="connsiteX23" fmla="*/ 7108443 w 10400187"/>
              <a:gd name="connsiteY23" fmla="*/ 140255 h 4087331"/>
              <a:gd name="connsiteX24" fmla="*/ 7933943 w 10400187"/>
              <a:gd name="connsiteY24" fmla="*/ 292655 h 4087331"/>
              <a:gd name="connsiteX25" fmla="*/ 8187943 w 10400187"/>
              <a:gd name="connsiteY25" fmla="*/ 127555 h 4087331"/>
              <a:gd name="connsiteX26" fmla="*/ 8353043 w 10400187"/>
              <a:gd name="connsiteY26" fmla="*/ 216455 h 4087331"/>
              <a:gd name="connsiteX27" fmla="*/ 8556243 w 10400187"/>
              <a:gd name="connsiteY27" fmla="*/ 25955 h 4087331"/>
              <a:gd name="connsiteX28" fmla="*/ 8873743 w 10400187"/>
              <a:gd name="connsiteY28" fmla="*/ 140255 h 4087331"/>
              <a:gd name="connsiteX29" fmla="*/ 9254743 w 10400187"/>
              <a:gd name="connsiteY29" fmla="*/ 555 h 4087331"/>
              <a:gd name="connsiteX30" fmla="*/ 9661143 w 10400187"/>
              <a:gd name="connsiteY30" fmla="*/ 89455 h 4087331"/>
              <a:gd name="connsiteX31" fmla="*/ 9965943 w 10400187"/>
              <a:gd name="connsiteY31" fmla="*/ 38655 h 4087331"/>
              <a:gd name="connsiteX32" fmla="*/ 10181843 w 10400187"/>
              <a:gd name="connsiteY32" fmla="*/ 76755 h 4087331"/>
              <a:gd name="connsiteX33" fmla="*/ 10321543 w 10400187"/>
              <a:gd name="connsiteY33" fmla="*/ 64055 h 4087331"/>
              <a:gd name="connsiteX34" fmla="*/ 10372343 w 10400187"/>
              <a:gd name="connsiteY34" fmla="*/ 64055 h 4087331"/>
              <a:gd name="connsiteX35" fmla="*/ 10397743 w 10400187"/>
              <a:gd name="connsiteY35" fmla="*/ 64055 h 4087331"/>
              <a:gd name="connsiteX36" fmla="*/ 10397743 w 10400187"/>
              <a:gd name="connsiteY36" fmla="*/ 305355 h 4087331"/>
              <a:gd name="connsiteX37" fmla="*/ 10385043 w 10400187"/>
              <a:gd name="connsiteY37" fmla="*/ 1511855 h 4087331"/>
              <a:gd name="connsiteX38" fmla="*/ 10372343 w 10400187"/>
              <a:gd name="connsiteY38" fmla="*/ 3696255 h 4087331"/>
              <a:gd name="connsiteX39" fmla="*/ 10385043 w 10400187"/>
              <a:gd name="connsiteY39" fmla="*/ 3912155 h 4087331"/>
              <a:gd name="connsiteX40" fmla="*/ 10372343 w 10400187"/>
              <a:gd name="connsiteY40" fmla="*/ 4013755 h 4087331"/>
              <a:gd name="connsiteX41" fmla="*/ 10372343 w 10400187"/>
              <a:gd name="connsiteY41" fmla="*/ 4026455 h 4087331"/>
              <a:gd name="connsiteX42" fmla="*/ 8251443 w 10400187"/>
              <a:gd name="connsiteY42" fmla="*/ 4026455 h 4087331"/>
              <a:gd name="connsiteX43" fmla="*/ 1025143 w 10400187"/>
              <a:gd name="connsiteY43" fmla="*/ 4077255 h 4087331"/>
              <a:gd name="connsiteX44" fmla="*/ 542543 w 10400187"/>
              <a:gd name="connsiteY44" fmla="*/ 4064555 h 4087331"/>
              <a:gd name="connsiteX45" fmla="*/ 110743 w 10400187"/>
              <a:gd name="connsiteY45" fmla="*/ 4051855 h 4087331"/>
              <a:gd name="connsiteX46" fmla="*/ 9143 w 10400187"/>
              <a:gd name="connsiteY46" fmla="*/ 3620055 h 4087331"/>
              <a:gd name="connsiteX47" fmla="*/ 9143 w 10400187"/>
              <a:gd name="connsiteY47" fmla="*/ 1943655 h 4087331"/>
              <a:gd name="connsiteX48" fmla="*/ 47243 w 10400187"/>
              <a:gd name="connsiteY48" fmla="*/ 203755 h 40873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</a:cxnLst>
            <a:rect l="l" t="t" r="r" b="b"/>
            <a:pathLst>
              <a:path w="10400187" h="4087331">
                <a:moveTo>
                  <a:pt x="47243" y="203755"/>
                </a:moveTo>
                <a:cubicBezTo>
                  <a:pt x="87460" y="-96812"/>
                  <a:pt x="178476" y="140255"/>
                  <a:pt x="250443" y="140255"/>
                </a:cubicBezTo>
                <a:cubicBezTo>
                  <a:pt x="322410" y="140255"/>
                  <a:pt x="362626" y="199522"/>
                  <a:pt x="479043" y="203755"/>
                </a:cubicBezTo>
                <a:cubicBezTo>
                  <a:pt x="595460" y="207988"/>
                  <a:pt x="809243" y="193172"/>
                  <a:pt x="948943" y="165655"/>
                </a:cubicBezTo>
                <a:cubicBezTo>
                  <a:pt x="1088643" y="138138"/>
                  <a:pt x="1234693" y="40772"/>
                  <a:pt x="1317243" y="38655"/>
                </a:cubicBezTo>
                <a:cubicBezTo>
                  <a:pt x="1399793" y="36538"/>
                  <a:pt x="1410376" y="152955"/>
                  <a:pt x="1444243" y="152955"/>
                </a:cubicBezTo>
                <a:cubicBezTo>
                  <a:pt x="1478110" y="152955"/>
                  <a:pt x="1495043" y="34422"/>
                  <a:pt x="1520443" y="38655"/>
                </a:cubicBezTo>
                <a:cubicBezTo>
                  <a:pt x="1545843" y="42888"/>
                  <a:pt x="1537376" y="172005"/>
                  <a:pt x="1596643" y="178355"/>
                </a:cubicBezTo>
                <a:cubicBezTo>
                  <a:pt x="1655910" y="184705"/>
                  <a:pt x="1761743" y="78872"/>
                  <a:pt x="1876043" y="76755"/>
                </a:cubicBezTo>
                <a:cubicBezTo>
                  <a:pt x="1990343" y="74638"/>
                  <a:pt x="2144860" y="150838"/>
                  <a:pt x="2282443" y="165655"/>
                </a:cubicBezTo>
                <a:cubicBezTo>
                  <a:pt x="2420026" y="180472"/>
                  <a:pt x="2572426" y="180472"/>
                  <a:pt x="2701543" y="165655"/>
                </a:cubicBezTo>
                <a:cubicBezTo>
                  <a:pt x="2830660" y="150838"/>
                  <a:pt x="2972476" y="78872"/>
                  <a:pt x="3057143" y="76755"/>
                </a:cubicBezTo>
                <a:cubicBezTo>
                  <a:pt x="3141810" y="74638"/>
                  <a:pt x="3169326" y="146605"/>
                  <a:pt x="3209543" y="152955"/>
                </a:cubicBezTo>
                <a:cubicBezTo>
                  <a:pt x="3249760" y="159305"/>
                  <a:pt x="3266693" y="136022"/>
                  <a:pt x="3298443" y="114855"/>
                </a:cubicBezTo>
                <a:cubicBezTo>
                  <a:pt x="3330193" y="93688"/>
                  <a:pt x="3349243" y="2672"/>
                  <a:pt x="3400043" y="25955"/>
                </a:cubicBezTo>
                <a:cubicBezTo>
                  <a:pt x="3450843" y="49238"/>
                  <a:pt x="3484710" y="252438"/>
                  <a:pt x="3603243" y="254555"/>
                </a:cubicBezTo>
                <a:cubicBezTo>
                  <a:pt x="3721776" y="256672"/>
                  <a:pt x="3895343" y="66172"/>
                  <a:pt x="4111243" y="38655"/>
                </a:cubicBezTo>
                <a:cubicBezTo>
                  <a:pt x="4327143" y="11138"/>
                  <a:pt x="4718726" y="93688"/>
                  <a:pt x="4898643" y="89455"/>
                </a:cubicBezTo>
                <a:cubicBezTo>
                  <a:pt x="5078560" y="85222"/>
                  <a:pt x="5055276" y="4788"/>
                  <a:pt x="5190743" y="13255"/>
                </a:cubicBezTo>
                <a:cubicBezTo>
                  <a:pt x="5326210" y="21722"/>
                  <a:pt x="5588676" y="125438"/>
                  <a:pt x="5711443" y="140255"/>
                </a:cubicBezTo>
                <a:cubicBezTo>
                  <a:pt x="5834210" y="155072"/>
                  <a:pt x="5855376" y="100038"/>
                  <a:pt x="5927343" y="102155"/>
                </a:cubicBezTo>
                <a:cubicBezTo>
                  <a:pt x="5999310" y="104272"/>
                  <a:pt x="6005660" y="129672"/>
                  <a:pt x="6143243" y="152955"/>
                </a:cubicBezTo>
                <a:cubicBezTo>
                  <a:pt x="6280826" y="176238"/>
                  <a:pt x="6591976" y="243972"/>
                  <a:pt x="6752843" y="241855"/>
                </a:cubicBezTo>
                <a:cubicBezTo>
                  <a:pt x="6913710" y="239738"/>
                  <a:pt x="6911593" y="131788"/>
                  <a:pt x="7108443" y="140255"/>
                </a:cubicBezTo>
                <a:cubicBezTo>
                  <a:pt x="7305293" y="148722"/>
                  <a:pt x="7754026" y="294772"/>
                  <a:pt x="7933943" y="292655"/>
                </a:cubicBezTo>
                <a:cubicBezTo>
                  <a:pt x="8113860" y="290538"/>
                  <a:pt x="8118093" y="140255"/>
                  <a:pt x="8187943" y="127555"/>
                </a:cubicBezTo>
                <a:cubicBezTo>
                  <a:pt x="8257793" y="114855"/>
                  <a:pt x="8291660" y="233388"/>
                  <a:pt x="8353043" y="216455"/>
                </a:cubicBezTo>
                <a:cubicBezTo>
                  <a:pt x="8414426" y="199522"/>
                  <a:pt x="8469460" y="38655"/>
                  <a:pt x="8556243" y="25955"/>
                </a:cubicBezTo>
                <a:cubicBezTo>
                  <a:pt x="8643026" y="13255"/>
                  <a:pt x="8757326" y="144488"/>
                  <a:pt x="8873743" y="140255"/>
                </a:cubicBezTo>
                <a:cubicBezTo>
                  <a:pt x="8990160" y="136022"/>
                  <a:pt x="9123510" y="9022"/>
                  <a:pt x="9254743" y="555"/>
                </a:cubicBezTo>
                <a:cubicBezTo>
                  <a:pt x="9385976" y="-7912"/>
                  <a:pt x="9542610" y="83105"/>
                  <a:pt x="9661143" y="89455"/>
                </a:cubicBezTo>
                <a:cubicBezTo>
                  <a:pt x="9779676" y="95805"/>
                  <a:pt x="9879160" y="40772"/>
                  <a:pt x="9965943" y="38655"/>
                </a:cubicBezTo>
                <a:cubicBezTo>
                  <a:pt x="10052726" y="36538"/>
                  <a:pt x="10122576" y="72522"/>
                  <a:pt x="10181843" y="76755"/>
                </a:cubicBezTo>
                <a:cubicBezTo>
                  <a:pt x="10241110" y="80988"/>
                  <a:pt x="10289793" y="66172"/>
                  <a:pt x="10321543" y="64055"/>
                </a:cubicBezTo>
                <a:cubicBezTo>
                  <a:pt x="10353293" y="61938"/>
                  <a:pt x="10372343" y="64055"/>
                  <a:pt x="10372343" y="64055"/>
                </a:cubicBezTo>
                <a:cubicBezTo>
                  <a:pt x="10385043" y="64055"/>
                  <a:pt x="10393510" y="23838"/>
                  <a:pt x="10397743" y="64055"/>
                </a:cubicBezTo>
                <a:cubicBezTo>
                  <a:pt x="10401976" y="104272"/>
                  <a:pt x="10399860" y="64055"/>
                  <a:pt x="10397743" y="305355"/>
                </a:cubicBezTo>
                <a:cubicBezTo>
                  <a:pt x="10395626" y="546655"/>
                  <a:pt x="10389276" y="946705"/>
                  <a:pt x="10385043" y="1511855"/>
                </a:cubicBezTo>
                <a:cubicBezTo>
                  <a:pt x="10380810" y="2077005"/>
                  <a:pt x="10372343" y="3296205"/>
                  <a:pt x="10372343" y="3696255"/>
                </a:cubicBezTo>
                <a:cubicBezTo>
                  <a:pt x="10372343" y="4096305"/>
                  <a:pt x="10385043" y="3859238"/>
                  <a:pt x="10385043" y="3912155"/>
                </a:cubicBezTo>
                <a:cubicBezTo>
                  <a:pt x="10385043" y="3965072"/>
                  <a:pt x="10374460" y="3994705"/>
                  <a:pt x="10372343" y="4013755"/>
                </a:cubicBezTo>
                <a:cubicBezTo>
                  <a:pt x="10370226" y="4032805"/>
                  <a:pt x="10372343" y="4026455"/>
                  <a:pt x="10372343" y="4026455"/>
                </a:cubicBezTo>
                <a:lnTo>
                  <a:pt x="8251443" y="4026455"/>
                </a:lnTo>
                <a:lnTo>
                  <a:pt x="1025143" y="4077255"/>
                </a:lnTo>
                <a:cubicBezTo>
                  <a:pt x="-259674" y="4083605"/>
                  <a:pt x="542543" y="4064555"/>
                  <a:pt x="542543" y="4064555"/>
                </a:cubicBezTo>
                <a:cubicBezTo>
                  <a:pt x="390143" y="4060322"/>
                  <a:pt x="199643" y="4125938"/>
                  <a:pt x="110743" y="4051855"/>
                </a:cubicBezTo>
                <a:cubicBezTo>
                  <a:pt x="21843" y="3977772"/>
                  <a:pt x="26076" y="3971422"/>
                  <a:pt x="9143" y="3620055"/>
                </a:cubicBezTo>
                <a:cubicBezTo>
                  <a:pt x="-7790" y="3268688"/>
                  <a:pt x="2793" y="2515155"/>
                  <a:pt x="9143" y="1943655"/>
                </a:cubicBezTo>
                <a:cubicBezTo>
                  <a:pt x="15493" y="1372155"/>
                  <a:pt x="7026" y="504322"/>
                  <a:pt x="47243" y="203755"/>
                </a:cubicBezTo>
                <a:close/>
              </a:path>
            </a:pathLst>
          </a:custGeom>
          <a:gradFill flip="none" rotWithShape="1">
            <a:gsLst>
              <a:gs pos="0">
                <a:schemeClr val="accent3">
                  <a:lumMod val="75000"/>
                </a:schemeClr>
              </a:gs>
              <a:gs pos="25000">
                <a:srgbClr val="FFFFFF"/>
              </a:gs>
            </a:gsLst>
            <a:lin ang="5100000" scaled="0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Conclusion: Vision for Shadow Network Architecture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BBEE59-D58B-42C7-9F69-DFE6033DCCBE}" type="datetime1">
              <a:rPr lang="en-US" smtClean="0"/>
              <a:t>11/1/2016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57DBB9-07C6-49AB-BFD5-E737C7E241F6}" type="slidenum">
              <a:rPr lang="en-US" smtClean="0"/>
              <a:pPr/>
              <a:t>18</a:t>
            </a:fld>
            <a:endParaRPr lang="en-US"/>
          </a:p>
        </p:txBody>
      </p:sp>
      <p:sp>
        <p:nvSpPr>
          <p:cNvPr id="115" name="Freeform 114"/>
          <p:cNvSpPr/>
          <p:nvPr/>
        </p:nvSpPr>
        <p:spPr>
          <a:xfrm>
            <a:off x="101011" y="3440824"/>
            <a:ext cx="4825483" cy="1884712"/>
          </a:xfrm>
          <a:custGeom>
            <a:avLst/>
            <a:gdLst>
              <a:gd name="connsiteX0" fmla="*/ 578820 w 5127287"/>
              <a:gd name="connsiteY0" fmla="*/ 931299 h 2022763"/>
              <a:gd name="connsiteX1" fmla="*/ 7320 w 5127287"/>
              <a:gd name="connsiteY1" fmla="*/ 1324999 h 2022763"/>
              <a:gd name="connsiteX2" fmla="*/ 1010620 w 5127287"/>
              <a:gd name="connsiteY2" fmla="*/ 2010799 h 2022763"/>
              <a:gd name="connsiteX3" fmla="*/ 3817320 w 5127287"/>
              <a:gd name="connsiteY3" fmla="*/ 1731399 h 2022763"/>
              <a:gd name="connsiteX4" fmla="*/ 4185620 w 5127287"/>
              <a:gd name="connsiteY4" fmla="*/ 1350399 h 2022763"/>
              <a:gd name="connsiteX5" fmla="*/ 5125420 w 5127287"/>
              <a:gd name="connsiteY5" fmla="*/ 1020199 h 2022763"/>
              <a:gd name="connsiteX6" fmla="*/ 4363420 w 5127287"/>
              <a:gd name="connsiteY6" fmla="*/ 550299 h 2022763"/>
              <a:gd name="connsiteX7" fmla="*/ 2331420 w 5127287"/>
              <a:gd name="connsiteY7" fmla="*/ 54999 h 2022763"/>
              <a:gd name="connsiteX8" fmla="*/ 1277320 w 5127287"/>
              <a:gd name="connsiteY8" fmla="*/ 54999 h 2022763"/>
              <a:gd name="connsiteX9" fmla="*/ 1607520 w 5127287"/>
              <a:gd name="connsiteY9" fmla="*/ 435999 h 2022763"/>
              <a:gd name="connsiteX10" fmla="*/ 997920 w 5127287"/>
              <a:gd name="connsiteY10" fmla="*/ 842399 h 2022763"/>
              <a:gd name="connsiteX11" fmla="*/ 578820 w 5127287"/>
              <a:gd name="connsiteY11" fmla="*/ 931299 h 2022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5127287" h="2022763">
                <a:moveTo>
                  <a:pt x="578820" y="931299"/>
                </a:moveTo>
                <a:cubicBezTo>
                  <a:pt x="413720" y="1011732"/>
                  <a:pt x="-64647" y="1145082"/>
                  <a:pt x="7320" y="1324999"/>
                </a:cubicBezTo>
                <a:cubicBezTo>
                  <a:pt x="79287" y="1504916"/>
                  <a:pt x="375620" y="1943066"/>
                  <a:pt x="1010620" y="2010799"/>
                </a:cubicBezTo>
                <a:cubicBezTo>
                  <a:pt x="1645620" y="2078532"/>
                  <a:pt x="3288153" y="1841466"/>
                  <a:pt x="3817320" y="1731399"/>
                </a:cubicBezTo>
                <a:cubicBezTo>
                  <a:pt x="4346487" y="1621332"/>
                  <a:pt x="3967603" y="1468932"/>
                  <a:pt x="4185620" y="1350399"/>
                </a:cubicBezTo>
                <a:cubicBezTo>
                  <a:pt x="4403637" y="1231866"/>
                  <a:pt x="5095787" y="1153549"/>
                  <a:pt x="5125420" y="1020199"/>
                </a:cubicBezTo>
                <a:cubicBezTo>
                  <a:pt x="5155053" y="886849"/>
                  <a:pt x="4829087" y="711166"/>
                  <a:pt x="4363420" y="550299"/>
                </a:cubicBezTo>
                <a:cubicBezTo>
                  <a:pt x="3897753" y="389432"/>
                  <a:pt x="2845770" y="137549"/>
                  <a:pt x="2331420" y="54999"/>
                </a:cubicBezTo>
                <a:cubicBezTo>
                  <a:pt x="1817070" y="-27551"/>
                  <a:pt x="1397970" y="-8501"/>
                  <a:pt x="1277320" y="54999"/>
                </a:cubicBezTo>
                <a:cubicBezTo>
                  <a:pt x="1156670" y="118499"/>
                  <a:pt x="1654087" y="304766"/>
                  <a:pt x="1607520" y="435999"/>
                </a:cubicBezTo>
                <a:cubicBezTo>
                  <a:pt x="1560953" y="567232"/>
                  <a:pt x="1171487" y="759849"/>
                  <a:pt x="997920" y="842399"/>
                </a:cubicBezTo>
                <a:cubicBezTo>
                  <a:pt x="824353" y="924949"/>
                  <a:pt x="743920" y="850866"/>
                  <a:pt x="578820" y="931299"/>
                </a:cubicBezTo>
                <a:close/>
              </a:path>
            </a:pathLst>
          </a:cu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" name="Freeform 115"/>
          <p:cNvSpPr/>
          <p:nvPr/>
        </p:nvSpPr>
        <p:spPr>
          <a:xfrm>
            <a:off x="1571625" y="2882785"/>
            <a:ext cx="4580030" cy="1937780"/>
          </a:xfrm>
          <a:custGeom>
            <a:avLst/>
            <a:gdLst>
              <a:gd name="connsiteX0" fmla="*/ 190668 w 4453423"/>
              <a:gd name="connsiteY0" fmla="*/ 182677 h 1874693"/>
              <a:gd name="connsiteX1" fmla="*/ 597068 w 4453423"/>
              <a:gd name="connsiteY1" fmla="*/ 4877 h 1874693"/>
              <a:gd name="connsiteX2" fmla="*/ 1371768 w 4453423"/>
              <a:gd name="connsiteY2" fmla="*/ 398577 h 1874693"/>
              <a:gd name="connsiteX3" fmla="*/ 1790868 w 4453423"/>
              <a:gd name="connsiteY3" fmla="*/ 411277 h 1874693"/>
              <a:gd name="connsiteX4" fmla="*/ 3035468 w 4453423"/>
              <a:gd name="connsiteY4" fmla="*/ 1173277 h 1874693"/>
              <a:gd name="connsiteX5" fmla="*/ 3695868 w 4453423"/>
              <a:gd name="connsiteY5" fmla="*/ 1173277 h 1874693"/>
              <a:gd name="connsiteX6" fmla="*/ 4203868 w 4453423"/>
              <a:gd name="connsiteY6" fmla="*/ 1617777 h 1874693"/>
              <a:gd name="connsiteX7" fmla="*/ 4343568 w 4453423"/>
              <a:gd name="connsiteY7" fmla="*/ 1757477 h 1874693"/>
              <a:gd name="connsiteX8" fmla="*/ 4407068 w 4453423"/>
              <a:gd name="connsiteY8" fmla="*/ 1833677 h 1874693"/>
              <a:gd name="connsiteX9" fmla="*/ 4445168 w 4453423"/>
              <a:gd name="connsiteY9" fmla="*/ 1871777 h 1874693"/>
              <a:gd name="connsiteX10" fmla="*/ 4241968 w 4453423"/>
              <a:gd name="connsiteY10" fmla="*/ 1757477 h 1874693"/>
              <a:gd name="connsiteX11" fmla="*/ 3962568 w 4453423"/>
              <a:gd name="connsiteY11" fmla="*/ 1617777 h 1874693"/>
              <a:gd name="connsiteX12" fmla="*/ 3010068 w 4453423"/>
              <a:gd name="connsiteY12" fmla="*/ 1185977 h 1874693"/>
              <a:gd name="connsiteX13" fmla="*/ 2413168 w 4453423"/>
              <a:gd name="connsiteY13" fmla="*/ 906577 h 1874693"/>
              <a:gd name="connsiteX14" fmla="*/ 1689268 w 4453423"/>
              <a:gd name="connsiteY14" fmla="*/ 716077 h 1874693"/>
              <a:gd name="connsiteX15" fmla="*/ 558968 w 4453423"/>
              <a:gd name="connsiteY15" fmla="*/ 411277 h 1874693"/>
              <a:gd name="connsiteX16" fmla="*/ 165268 w 4453423"/>
              <a:gd name="connsiteY16" fmla="*/ 296977 h 1874693"/>
              <a:gd name="connsiteX17" fmla="*/ 168 w 4453423"/>
              <a:gd name="connsiteY17" fmla="*/ 246177 h 1874693"/>
              <a:gd name="connsiteX18" fmla="*/ 190668 w 4453423"/>
              <a:gd name="connsiteY18" fmla="*/ 182677 h 18746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4453423" h="1874693">
                <a:moveTo>
                  <a:pt x="190668" y="182677"/>
                </a:moveTo>
                <a:cubicBezTo>
                  <a:pt x="290151" y="142460"/>
                  <a:pt x="400218" y="-31106"/>
                  <a:pt x="597068" y="4877"/>
                </a:cubicBezTo>
                <a:cubicBezTo>
                  <a:pt x="793918" y="40860"/>
                  <a:pt x="1172801" y="330844"/>
                  <a:pt x="1371768" y="398577"/>
                </a:cubicBezTo>
                <a:cubicBezTo>
                  <a:pt x="1570735" y="466310"/>
                  <a:pt x="1513585" y="282160"/>
                  <a:pt x="1790868" y="411277"/>
                </a:cubicBezTo>
                <a:cubicBezTo>
                  <a:pt x="2068151" y="540394"/>
                  <a:pt x="2717968" y="1046277"/>
                  <a:pt x="3035468" y="1173277"/>
                </a:cubicBezTo>
                <a:cubicBezTo>
                  <a:pt x="3352968" y="1300277"/>
                  <a:pt x="3501135" y="1099194"/>
                  <a:pt x="3695868" y="1173277"/>
                </a:cubicBezTo>
                <a:cubicBezTo>
                  <a:pt x="3890601" y="1247360"/>
                  <a:pt x="4095918" y="1520410"/>
                  <a:pt x="4203868" y="1617777"/>
                </a:cubicBezTo>
                <a:cubicBezTo>
                  <a:pt x="4311818" y="1715144"/>
                  <a:pt x="4309701" y="1721494"/>
                  <a:pt x="4343568" y="1757477"/>
                </a:cubicBezTo>
                <a:cubicBezTo>
                  <a:pt x="4377435" y="1793460"/>
                  <a:pt x="4390135" y="1814627"/>
                  <a:pt x="4407068" y="1833677"/>
                </a:cubicBezTo>
                <a:cubicBezTo>
                  <a:pt x="4424001" y="1852727"/>
                  <a:pt x="4472685" y="1884477"/>
                  <a:pt x="4445168" y="1871777"/>
                </a:cubicBezTo>
                <a:cubicBezTo>
                  <a:pt x="4417651" y="1859077"/>
                  <a:pt x="4322401" y="1799810"/>
                  <a:pt x="4241968" y="1757477"/>
                </a:cubicBezTo>
                <a:cubicBezTo>
                  <a:pt x="4161535" y="1715144"/>
                  <a:pt x="4167885" y="1713027"/>
                  <a:pt x="3962568" y="1617777"/>
                </a:cubicBezTo>
                <a:cubicBezTo>
                  <a:pt x="3757251" y="1522527"/>
                  <a:pt x="3010068" y="1185977"/>
                  <a:pt x="3010068" y="1185977"/>
                </a:cubicBezTo>
                <a:cubicBezTo>
                  <a:pt x="2751835" y="1067444"/>
                  <a:pt x="2633301" y="984894"/>
                  <a:pt x="2413168" y="906577"/>
                </a:cubicBezTo>
                <a:cubicBezTo>
                  <a:pt x="2193035" y="828260"/>
                  <a:pt x="1689268" y="716077"/>
                  <a:pt x="1689268" y="716077"/>
                </a:cubicBezTo>
                <a:lnTo>
                  <a:pt x="558968" y="411277"/>
                </a:lnTo>
                <a:cubicBezTo>
                  <a:pt x="304968" y="341427"/>
                  <a:pt x="258401" y="324494"/>
                  <a:pt x="165268" y="296977"/>
                </a:cubicBezTo>
                <a:cubicBezTo>
                  <a:pt x="72135" y="269460"/>
                  <a:pt x="-4065" y="267344"/>
                  <a:pt x="168" y="246177"/>
                </a:cubicBezTo>
                <a:cubicBezTo>
                  <a:pt x="4401" y="225010"/>
                  <a:pt x="91185" y="222894"/>
                  <a:pt x="190668" y="182677"/>
                </a:cubicBezTo>
                <a:close/>
              </a:path>
            </a:pathLst>
          </a:custGeom>
          <a:solidFill>
            <a:schemeClr val="accent5">
              <a:lumMod val="60000"/>
              <a:lumOff val="4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7" name="Freeform 116"/>
          <p:cNvSpPr/>
          <p:nvPr/>
        </p:nvSpPr>
        <p:spPr>
          <a:xfrm>
            <a:off x="5207446" y="3210069"/>
            <a:ext cx="2764401" cy="1303799"/>
          </a:xfrm>
          <a:custGeom>
            <a:avLst/>
            <a:gdLst>
              <a:gd name="connsiteX0" fmla="*/ 4587201 w 6103136"/>
              <a:gd name="connsiteY0" fmla="*/ 128992 h 2405997"/>
              <a:gd name="connsiteX1" fmla="*/ 3139401 w 6103136"/>
              <a:gd name="connsiteY1" fmla="*/ 548092 h 2405997"/>
              <a:gd name="connsiteX2" fmla="*/ 1501101 w 6103136"/>
              <a:gd name="connsiteY2" fmla="*/ 776692 h 2405997"/>
              <a:gd name="connsiteX3" fmla="*/ 294601 w 6103136"/>
              <a:gd name="connsiteY3" fmla="*/ 814792 h 2405997"/>
              <a:gd name="connsiteX4" fmla="*/ 167601 w 6103136"/>
              <a:gd name="connsiteY4" fmla="*/ 1017992 h 2405997"/>
              <a:gd name="connsiteX5" fmla="*/ 2326601 w 6103136"/>
              <a:gd name="connsiteY5" fmla="*/ 1589492 h 2405997"/>
              <a:gd name="connsiteX6" fmla="*/ 3380701 w 6103136"/>
              <a:gd name="connsiteY6" fmla="*/ 2275292 h 2405997"/>
              <a:gd name="connsiteX7" fmla="*/ 5069801 w 6103136"/>
              <a:gd name="connsiteY7" fmla="*/ 2389592 h 2405997"/>
              <a:gd name="connsiteX8" fmla="*/ 5869901 w 6103136"/>
              <a:gd name="connsiteY8" fmla="*/ 2059392 h 2405997"/>
              <a:gd name="connsiteX9" fmla="*/ 4879301 w 6103136"/>
              <a:gd name="connsiteY9" fmla="*/ 1652992 h 2405997"/>
              <a:gd name="connsiteX10" fmla="*/ 6098501 w 6103136"/>
              <a:gd name="connsiteY10" fmla="*/ 1081492 h 2405997"/>
              <a:gd name="connsiteX11" fmla="*/ 5323801 w 6103136"/>
              <a:gd name="connsiteY11" fmla="*/ 713192 h 2405997"/>
              <a:gd name="connsiteX12" fmla="*/ 6035001 w 6103136"/>
              <a:gd name="connsiteY12" fmla="*/ 217892 h 2405997"/>
              <a:gd name="connsiteX13" fmla="*/ 5146001 w 6103136"/>
              <a:gd name="connsiteY13" fmla="*/ 1992 h 2405997"/>
              <a:gd name="connsiteX14" fmla="*/ 4587201 w 6103136"/>
              <a:gd name="connsiteY14" fmla="*/ 128992 h 24059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6103136" h="2405997">
                <a:moveTo>
                  <a:pt x="4587201" y="128992"/>
                </a:moveTo>
                <a:cubicBezTo>
                  <a:pt x="4252768" y="220009"/>
                  <a:pt x="3653751" y="440142"/>
                  <a:pt x="3139401" y="548092"/>
                </a:cubicBezTo>
                <a:cubicBezTo>
                  <a:pt x="2625051" y="656042"/>
                  <a:pt x="1975234" y="732242"/>
                  <a:pt x="1501101" y="776692"/>
                </a:cubicBezTo>
                <a:cubicBezTo>
                  <a:pt x="1026968" y="821142"/>
                  <a:pt x="516851" y="774575"/>
                  <a:pt x="294601" y="814792"/>
                </a:cubicBezTo>
                <a:cubicBezTo>
                  <a:pt x="72351" y="855009"/>
                  <a:pt x="-171066" y="888875"/>
                  <a:pt x="167601" y="1017992"/>
                </a:cubicBezTo>
                <a:cubicBezTo>
                  <a:pt x="506268" y="1147109"/>
                  <a:pt x="1791084" y="1379942"/>
                  <a:pt x="2326601" y="1589492"/>
                </a:cubicBezTo>
                <a:cubicBezTo>
                  <a:pt x="2862118" y="1799042"/>
                  <a:pt x="2923501" y="2141942"/>
                  <a:pt x="3380701" y="2275292"/>
                </a:cubicBezTo>
                <a:cubicBezTo>
                  <a:pt x="3837901" y="2408642"/>
                  <a:pt x="4654934" y="2425575"/>
                  <a:pt x="5069801" y="2389592"/>
                </a:cubicBezTo>
                <a:cubicBezTo>
                  <a:pt x="5484668" y="2353609"/>
                  <a:pt x="5901651" y="2182159"/>
                  <a:pt x="5869901" y="2059392"/>
                </a:cubicBezTo>
                <a:cubicBezTo>
                  <a:pt x="5838151" y="1936625"/>
                  <a:pt x="4841201" y="1815975"/>
                  <a:pt x="4879301" y="1652992"/>
                </a:cubicBezTo>
                <a:cubicBezTo>
                  <a:pt x="4917401" y="1490009"/>
                  <a:pt x="6024418" y="1238125"/>
                  <a:pt x="6098501" y="1081492"/>
                </a:cubicBezTo>
                <a:cubicBezTo>
                  <a:pt x="6172584" y="924859"/>
                  <a:pt x="5334384" y="857125"/>
                  <a:pt x="5323801" y="713192"/>
                </a:cubicBezTo>
                <a:cubicBezTo>
                  <a:pt x="5313218" y="569259"/>
                  <a:pt x="6064634" y="336425"/>
                  <a:pt x="6035001" y="217892"/>
                </a:cubicBezTo>
                <a:cubicBezTo>
                  <a:pt x="6005368" y="99359"/>
                  <a:pt x="5393651" y="14692"/>
                  <a:pt x="5146001" y="1992"/>
                </a:cubicBezTo>
                <a:cubicBezTo>
                  <a:pt x="4898351" y="-10708"/>
                  <a:pt x="4921634" y="37975"/>
                  <a:pt x="4587201" y="128992"/>
                </a:cubicBezTo>
                <a:close/>
              </a:path>
            </a:pathLst>
          </a:custGeom>
          <a:solidFill>
            <a:schemeClr val="accent1">
              <a:lumMod val="60000"/>
              <a:lumOff val="4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8" name="Picture 11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6080" y="2352221"/>
            <a:ext cx="723821" cy="683042"/>
          </a:xfrm>
          <a:prstGeom prst="rect">
            <a:avLst/>
          </a:prstGeom>
        </p:spPr>
      </p:pic>
      <p:pic>
        <p:nvPicPr>
          <p:cNvPr id="119" name="Picture 11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4034" y="2580811"/>
            <a:ext cx="467456" cy="441120"/>
          </a:xfrm>
          <a:prstGeom prst="rect">
            <a:avLst/>
          </a:prstGeom>
        </p:spPr>
      </p:pic>
      <p:pic>
        <p:nvPicPr>
          <p:cNvPr id="120" name="Picture 11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4732" y="2898988"/>
            <a:ext cx="744503" cy="702559"/>
          </a:xfrm>
          <a:prstGeom prst="rect">
            <a:avLst/>
          </a:prstGeom>
        </p:spPr>
      </p:pic>
      <p:pic>
        <p:nvPicPr>
          <p:cNvPr id="121" name="Picture 12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21793" y="3656249"/>
            <a:ext cx="582841" cy="550005"/>
          </a:xfrm>
          <a:prstGeom prst="rect">
            <a:avLst/>
          </a:prstGeom>
        </p:spPr>
      </p:pic>
      <p:pic>
        <p:nvPicPr>
          <p:cNvPr id="122" name="Picture 12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19219" y="5660347"/>
            <a:ext cx="618798" cy="553768"/>
          </a:xfrm>
          <a:prstGeom prst="rect">
            <a:avLst/>
          </a:prstGeom>
        </p:spPr>
      </p:pic>
      <p:pic>
        <p:nvPicPr>
          <p:cNvPr id="123" name="Picture 12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6520" y="3849818"/>
            <a:ext cx="618798" cy="553768"/>
          </a:xfrm>
          <a:prstGeom prst="rect">
            <a:avLst/>
          </a:prstGeom>
        </p:spPr>
      </p:pic>
      <p:pic>
        <p:nvPicPr>
          <p:cNvPr id="124" name="Picture 12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24338" y="2162498"/>
            <a:ext cx="736664" cy="303810"/>
          </a:xfrm>
          <a:prstGeom prst="rect">
            <a:avLst/>
          </a:prstGeom>
        </p:spPr>
      </p:pic>
      <p:pic>
        <p:nvPicPr>
          <p:cNvPr id="125" name="Picture 12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5159" y="2178860"/>
            <a:ext cx="842337" cy="481626"/>
          </a:xfrm>
          <a:prstGeom prst="rect">
            <a:avLst/>
          </a:prstGeom>
        </p:spPr>
      </p:pic>
      <p:pic>
        <p:nvPicPr>
          <p:cNvPr id="126" name="Picture 125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665259" y="4372196"/>
            <a:ext cx="423709" cy="716342"/>
          </a:xfrm>
          <a:prstGeom prst="rect">
            <a:avLst/>
          </a:prstGeom>
        </p:spPr>
      </p:pic>
      <p:pic>
        <p:nvPicPr>
          <p:cNvPr id="127" name="Picture 126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5528896" y="2665930"/>
            <a:ext cx="730937" cy="801169"/>
          </a:xfrm>
          <a:prstGeom prst="rect">
            <a:avLst/>
          </a:prstGeom>
        </p:spPr>
      </p:pic>
      <p:pic>
        <p:nvPicPr>
          <p:cNvPr id="128" name="Picture 127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3724" y="1286525"/>
            <a:ext cx="624894" cy="362744"/>
          </a:xfrm>
          <a:prstGeom prst="rect">
            <a:avLst/>
          </a:prstGeom>
        </p:spPr>
      </p:pic>
      <p:pic>
        <p:nvPicPr>
          <p:cNvPr id="129" name="Picture 128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010" y="1146371"/>
            <a:ext cx="624894" cy="362744"/>
          </a:xfrm>
          <a:prstGeom prst="rect">
            <a:avLst/>
          </a:prstGeom>
        </p:spPr>
      </p:pic>
      <p:pic>
        <p:nvPicPr>
          <p:cNvPr id="130" name="Picture 129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4368" y="1149688"/>
            <a:ext cx="624894" cy="362744"/>
          </a:xfrm>
          <a:prstGeom prst="rect">
            <a:avLst/>
          </a:prstGeom>
        </p:spPr>
      </p:pic>
      <p:pic>
        <p:nvPicPr>
          <p:cNvPr id="131" name="Picture 130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1656" y="1410347"/>
            <a:ext cx="624894" cy="362744"/>
          </a:xfrm>
          <a:prstGeom prst="rect">
            <a:avLst/>
          </a:prstGeom>
        </p:spPr>
      </p:pic>
      <p:grpSp>
        <p:nvGrpSpPr>
          <p:cNvPr id="132" name="Group 131"/>
          <p:cNvGrpSpPr/>
          <p:nvPr/>
        </p:nvGrpSpPr>
        <p:grpSpPr>
          <a:xfrm rot="1586201">
            <a:off x="3484799" y="4754397"/>
            <a:ext cx="677655" cy="611937"/>
            <a:chOff x="3016171" y="4439776"/>
            <a:chExt cx="677655" cy="611937"/>
          </a:xfrm>
        </p:grpSpPr>
        <p:sp>
          <p:nvSpPr>
            <p:cNvPr id="133" name="Arc 132"/>
            <p:cNvSpPr/>
            <p:nvPr/>
          </p:nvSpPr>
          <p:spPr>
            <a:xfrm>
              <a:off x="3016171" y="4685953"/>
              <a:ext cx="365760" cy="365760"/>
            </a:xfrm>
            <a:prstGeom prst="arc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4" name="Arc 133"/>
            <p:cNvSpPr/>
            <p:nvPr/>
          </p:nvSpPr>
          <p:spPr>
            <a:xfrm>
              <a:off x="3158735" y="4575262"/>
              <a:ext cx="365760" cy="365760"/>
            </a:xfrm>
            <a:prstGeom prst="arc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5" name="Arc 134"/>
            <p:cNvSpPr/>
            <p:nvPr/>
          </p:nvSpPr>
          <p:spPr>
            <a:xfrm>
              <a:off x="3328066" y="4439776"/>
              <a:ext cx="365760" cy="365760"/>
            </a:xfrm>
            <a:prstGeom prst="arc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36" name="Group 135"/>
          <p:cNvGrpSpPr/>
          <p:nvPr/>
        </p:nvGrpSpPr>
        <p:grpSpPr>
          <a:xfrm rot="21040873">
            <a:off x="2829712" y="4420908"/>
            <a:ext cx="677655" cy="611937"/>
            <a:chOff x="3016171" y="4439776"/>
            <a:chExt cx="677655" cy="611937"/>
          </a:xfrm>
        </p:grpSpPr>
        <p:sp>
          <p:nvSpPr>
            <p:cNvPr id="137" name="Arc 136"/>
            <p:cNvSpPr/>
            <p:nvPr/>
          </p:nvSpPr>
          <p:spPr>
            <a:xfrm>
              <a:off x="3016171" y="4685953"/>
              <a:ext cx="365760" cy="365760"/>
            </a:xfrm>
            <a:prstGeom prst="arc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8" name="Arc 137"/>
            <p:cNvSpPr/>
            <p:nvPr/>
          </p:nvSpPr>
          <p:spPr>
            <a:xfrm>
              <a:off x="3158735" y="4575262"/>
              <a:ext cx="365760" cy="365760"/>
            </a:xfrm>
            <a:prstGeom prst="arc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9" name="Arc 138"/>
            <p:cNvSpPr/>
            <p:nvPr/>
          </p:nvSpPr>
          <p:spPr>
            <a:xfrm>
              <a:off x="3328066" y="4439776"/>
              <a:ext cx="365760" cy="365760"/>
            </a:xfrm>
            <a:prstGeom prst="arc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40" name="Group 139"/>
          <p:cNvGrpSpPr/>
          <p:nvPr/>
        </p:nvGrpSpPr>
        <p:grpSpPr>
          <a:xfrm rot="14761276">
            <a:off x="4148127" y="4124835"/>
            <a:ext cx="677655" cy="611937"/>
            <a:chOff x="3016171" y="4439776"/>
            <a:chExt cx="677655" cy="611937"/>
          </a:xfrm>
        </p:grpSpPr>
        <p:sp>
          <p:nvSpPr>
            <p:cNvPr id="141" name="Arc 140"/>
            <p:cNvSpPr/>
            <p:nvPr/>
          </p:nvSpPr>
          <p:spPr>
            <a:xfrm>
              <a:off x="3016171" y="4685953"/>
              <a:ext cx="365760" cy="365760"/>
            </a:xfrm>
            <a:prstGeom prst="arc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2" name="Arc 141"/>
            <p:cNvSpPr/>
            <p:nvPr/>
          </p:nvSpPr>
          <p:spPr>
            <a:xfrm>
              <a:off x="3158735" y="4575262"/>
              <a:ext cx="365760" cy="365760"/>
            </a:xfrm>
            <a:prstGeom prst="arc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3" name="Arc 142"/>
            <p:cNvSpPr/>
            <p:nvPr/>
          </p:nvSpPr>
          <p:spPr>
            <a:xfrm>
              <a:off x="3328066" y="4439776"/>
              <a:ext cx="365760" cy="365760"/>
            </a:xfrm>
            <a:prstGeom prst="arc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44" name="Picture 143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0334" y="4212799"/>
            <a:ext cx="871804" cy="719390"/>
          </a:xfrm>
          <a:prstGeom prst="rect">
            <a:avLst/>
          </a:prstGeom>
        </p:spPr>
      </p:pic>
      <p:pic>
        <p:nvPicPr>
          <p:cNvPr id="145" name="Picture 14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51928" y="3199644"/>
            <a:ext cx="618798" cy="553768"/>
          </a:xfrm>
          <a:prstGeom prst="rect">
            <a:avLst/>
          </a:prstGeom>
        </p:spPr>
      </p:pic>
      <p:grpSp>
        <p:nvGrpSpPr>
          <p:cNvPr id="146" name="Group 145"/>
          <p:cNvGrpSpPr/>
          <p:nvPr/>
        </p:nvGrpSpPr>
        <p:grpSpPr>
          <a:xfrm rot="19976787">
            <a:off x="3155720" y="2565180"/>
            <a:ext cx="665286" cy="975647"/>
            <a:chOff x="2488565" y="2708768"/>
            <a:chExt cx="665286" cy="975647"/>
          </a:xfrm>
        </p:grpSpPr>
        <p:sp>
          <p:nvSpPr>
            <p:cNvPr id="147" name="Arc 146"/>
            <p:cNvSpPr/>
            <p:nvPr/>
          </p:nvSpPr>
          <p:spPr>
            <a:xfrm rot="20138826">
              <a:off x="2488565" y="3318655"/>
              <a:ext cx="365760" cy="365760"/>
            </a:xfrm>
            <a:prstGeom prst="arc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8" name="Arc 147"/>
            <p:cNvSpPr/>
            <p:nvPr/>
          </p:nvSpPr>
          <p:spPr>
            <a:xfrm rot="20138826">
              <a:off x="2572800" y="3159026"/>
              <a:ext cx="365760" cy="365760"/>
            </a:xfrm>
            <a:prstGeom prst="arc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9" name="Arc 148"/>
            <p:cNvSpPr/>
            <p:nvPr/>
          </p:nvSpPr>
          <p:spPr>
            <a:xfrm rot="20138826">
              <a:off x="2671196" y="2965770"/>
              <a:ext cx="365760" cy="365760"/>
            </a:xfrm>
            <a:prstGeom prst="arc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0" name="Arc 149"/>
            <p:cNvSpPr/>
            <p:nvPr/>
          </p:nvSpPr>
          <p:spPr>
            <a:xfrm rot="20138826">
              <a:off x="2788091" y="2708768"/>
              <a:ext cx="365760" cy="365760"/>
            </a:xfrm>
            <a:prstGeom prst="arc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151" name="Straight Connector 150"/>
          <p:cNvCxnSpPr>
            <a:stCxn id="128" idx="2"/>
            <a:endCxn id="124" idx="0"/>
          </p:cNvCxnSpPr>
          <p:nvPr/>
        </p:nvCxnSpPr>
        <p:spPr>
          <a:xfrm>
            <a:off x="3016171" y="1649269"/>
            <a:ext cx="276499" cy="513229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2" name="Straight Connector 151"/>
          <p:cNvCxnSpPr>
            <a:stCxn id="128" idx="3"/>
            <a:endCxn id="131" idx="1"/>
          </p:cNvCxnSpPr>
          <p:nvPr/>
        </p:nvCxnSpPr>
        <p:spPr>
          <a:xfrm>
            <a:off x="3328618" y="1467897"/>
            <a:ext cx="2053038" cy="12382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3" name="Straight Connector 152"/>
          <p:cNvCxnSpPr>
            <a:stCxn id="124" idx="0"/>
            <a:endCxn id="131" idx="1"/>
          </p:cNvCxnSpPr>
          <p:nvPr/>
        </p:nvCxnSpPr>
        <p:spPr>
          <a:xfrm flipV="1">
            <a:off x="3292670" y="1591719"/>
            <a:ext cx="2088986" cy="570779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54" name="Picture 15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6619" y="1896119"/>
            <a:ext cx="736664" cy="303810"/>
          </a:xfrm>
          <a:prstGeom prst="rect">
            <a:avLst/>
          </a:prstGeom>
        </p:spPr>
      </p:pic>
      <p:cxnSp>
        <p:nvCxnSpPr>
          <p:cNvPr id="155" name="Straight Connector 154"/>
          <p:cNvCxnSpPr>
            <a:stCxn id="128" idx="2"/>
            <a:endCxn id="154" idx="1"/>
          </p:cNvCxnSpPr>
          <p:nvPr/>
        </p:nvCxnSpPr>
        <p:spPr>
          <a:xfrm>
            <a:off x="3016171" y="1649269"/>
            <a:ext cx="3400448" cy="39875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6" name="Straight Connector 155"/>
          <p:cNvCxnSpPr>
            <a:stCxn id="131" idx="3"/>
            <a:endCxn id="154" idx="0"/>
          </p:cNvCxnSpPr>
          <p:nvPr/>
        </p:nvCxnSpPr>
        <p:spPr>
          <a:xfrm>
            <a:off x="6006550" y="1591719"/>
            <a:ext cx="778401" cy="30440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7" name="Straight Connector 156"/>
          <p:cNvCxnSpPr/>
          <p:nvPr/>
        </p:nvCxnSpPr>
        <p:spPr>
          <a:xfrm flipH="1">
            <a:off x="1409700" y="2508283"/>
            <a:ext cx="4376" cy="6317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8" name="Straight Connector 157"/>
          <p:cNvCxnSpPr>
            <a:stCxn id="125" idx="2"/>
            <a:endCxn id="145" idx="0"/>
          </p:cNvCxnSpPr>
          <p:nvPr/>
        </p:nvCxnSpPr>
        <p:spPr>
          <a:xfrm flipH="1">
            <a:off x="1061327" y="2660486"/>
            <a:ext cx="315001" cy="539158"/>
          </a:xfrm>
          <a:prstGeom prst="line">
            <a:avLst/>
          </a:prstGeom>
          <a:ln>
            <a:solidFill>
              <a:srgbClr val="FF0000"/>
            </a:solidFill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9" name="Straight Connector 158"/>
          <p:cNvCxnSpPr>
            <a:stCxn id="125" idx="0"/>
            <a:endCxn id="129" idx="2"/>
          </p:cNvCxnSpPr>
          <p:nvPr/>
        </p:nvCxnSpPr>
        <p:spPr>
          <a:xfrm flipH="1" flipV="1">
            <a:off x="923457" y="1509115"/>
            <a:ext cx="452871" cy="669745"/>
          </a:xfrm>
          <a:prstGeom prst="line">
            <a:avLst/>
          </a:prstGeom>
          <a:ln>
            <a:solidFill>
              <a:srgbClr val="FF0000"/>
            </a:solidFill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0" name="Straight Connector 159"/>
          <p:cNvCxnSpPr>
            <a:stCxn id="129" idx="3"/>
            <a:endCxn id="130" idx="1"/>
          </p:cNvCxnSpPr>
          <p:nvPr/>
        </p:nvCxnSpPr>
        <p:spPr>
          <a:xfrm>
            <a:off x="1235904" y="1327743"/>
            <a:ext cx="6148464" cy="3317"/>
          </a:xfrm>
          <a:prstGeom prst="line">
            <a:avLst/>
          </a:prstGeom>
          <a:ln>
            <a:solidFill>
              <a:srgbClr val="FF0000"/>
            </a:solidFill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1" name="Straight Connector 160"/>
          <p:cNvCxnSpPr>
            <a:endCxn id="144" idx="0"/>
          </p:cNvCxnSpPr>
          <p:nvPr/>
        </p:nvCxnSpPr>
        <p:spPr>
          <a:xfrm flipH="1">
            <a:off x="606236" y="3748116"/>
            <a:ext cx="208975" cy="464683"/>
          </a:xfrm>
          <a:prstGeom prst="line">
            <a:avLst/>
          </a:prstGeom>
          <a:ln>
            <a:solidFill>
              <a:srgbClr val="FF0000"/>
            </a:solidFill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2" name="Straight Connector 161"/>
          <p:cNvCxnSpPr/>
          <p:nvPr/>
        </p:nvCxnSpPr>
        <p:spPr>
          <a:xfrm>
            <a:off x="1399022" y="3666972"/>
            <a:ext cx="1741389" cy="2041475"/>
          </a:xfrm>
          <a:prstGeom prst="line">
            <a:avLst/>
          </a:prstGeom>
          <a:ln>
            <a:solidFill>
              <a:srgbClr val="FF0000"/>
            </a:solidFill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63" name="Picture 162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7639" y="4858556"/>
            <a:ext cx="385753" cy="638903"/>
          </a:xfrm>
          <a:prstGeom prst="rect">
            <a:avLst/>
          </a:prstGeom>
        </p:spPr>
      </p:pic>
      <p:sp>
        <p:nvSpPr>
          <p:cNvPr id="164" name="Arc 163"/>
          <p:cNvSpPr>
            <a:spLocks noChangeAspect="1"/>
          </p:cNvSpPr>
          <p:nvPr/>
        </p:nvSpPr>
        <p:spPr>
          <a:xfrm rot="17193258">
            <a:off x="5201402" y="2499207"/>
            <a:ext cx="1097280" cy="1097280"/>
          </a:xfrm>
          <a:prstGeom prst="arc">
            <a:avLst>
              <a:gd name="adj1" fmla="val 11545557"/>
              <a:gd name="adj2" fmla="val 20837974"/>
            </a:avLst>
          </a:prstGeom>
          <a:ln>
            <a:solidFill>
              <a:srgbClr val="7030A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5" name="Arc 164"/>
          <p:cNvSpPr>
            <a:spLocks noChangeAspect="1"/>
          </p:cNvSpPr>
          <p:nvPr/>
        </p:nvSpPr>
        <p:spPr>
          <a:xfrm rot="17193258">
            <a:off x="4948961" y="2406837"/>
            <a:ext cx="1188720" cy="1188720"/>
          </a:xfrm>
          <a:prstGeom prst="arc">
            <a:avLst>
              <a:gd name="adj1" fmla="val 11545557"/>
              <a:gd name="adj2" fmla="val 20837974"/>
            </a:avLst>
          </a:prstGeom>
          <a:ln>
            <a:solidFill>
              <a:srgbClr val="7030A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6" name="Arc 165"/>
          <p:cNvSpPr>
            <a:spLocks noChangeAspect="1"/>
          </p:cNvSpPr>
          <p:nvPr/>
        </p:nvSpPr>
        <p:spPr>
          <a:xfrm rot="17193258">
            <a:off x="4605317" y="2269456"/>
            <a:ext cx="1280160" cy="1280160"/>
          </a:xfrm>
          <a:prstGeom prst="arc">
            <a:avLst>
              <a:gd name="adj1" fmla="val 11545557"/>
              <a:gd name="adj2" fmla="val 20837974"/>
            </a:avLst>
          </a:prstGeom>
          <a:ln>
            <a:solidFill>
              <a:srgbClr val="7030A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67" name="Group 166"/>
          <p:cNvGrpSpPr/>
          <p:nvPr/>
        </p:nvGrpSpPr>
        <p:grpSpPr>
          <a:xfrm rot="218799">
            <a:off x="1595690" y="1811592"/>
            <a:ext cx="1606566" cy="953541"/>
            <a:chOff x="5941155" y="5917009"/>
            <a:chExt cx="1606566" cy="953541"/>
          </a:xfrm>
        </p:grpSpPr>
        <p:grpSp>
          <p:nvGrpSpPr>
            <p:cNvPr id="168" name="Group 167"/>
            <p:cNvGrpSpPr>
              <a:grpSpLocks noChangeAspect="1"/>
            </p:cNvGrpSpPr>
            <p:nvPr/>
          </p:nvGrpSpPr>
          <p:grpSpPr>
            <a:xfrm rot="3604901">
              <a:off x="6203134" y="5839503"/>
              <a:ext cx="667241" cy="1191199"/>
              <a:chOff x="2509264" y="2424582"/>
              <a:chExt cx="759428" cy="1355758"/>
            </a:xfrm>
          </p:grpSpPr>
          <p:sp>
            <p:nvSpPr>
              <p:cNvPr id="174" name="Arc 173"/>
              <p:cNvSpPr>
                <a:spLocks noChangeAspect="1"/>
              </p:cNvSpPr>
              <p:nvPr/>
            </p:nvSpPr>
            <p:spPr>
              <a:xfrm rot="20138826">
                <a:off x="2509264" y="3286565"/>
                <a:ext cx="493775" cy="493775"/>
              </a:xfrm>
              <a:prstGeom prst="arc">
                <a:avLst>
                  <a:gd name="adj1" fmla="val 16200000"/>
                  <a:gd name="adj2" fmla="val 997448"/>
                </a:avLst>
              </a:prstGeom>
              <a:ln>
                <a:prstDash val="sysDot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5" name="Arc 174"/>
              <p:cNvSpPr>
                <a:spLocks noChangeAspect="1"/>
              </p:cNvSpPr>
              <p:nvPr/>
            </p:nvSpPr>
            <p:spPr>
              <a:xfrm rot="20138826">
                <a:off x="2656723" y="3031549"/>
                <a:ext cx="438912" cy="438912"/>
              </a:xfrm>
              <a:prstGeom prst="arc">
                <a:avLst/>
              </a:prstGeom>
              <a:ln>
                <a:prstDash val="sysDot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6" name="Arc 175"/>
              <p:cNvSpPr/>
              <p:nvPr/>
            </p:nvSpPr>
            <p:spPr>
              <a:xfrm rot="20138826">
                <a:off x="2814906" y="2742039"/>
                <a:ext cx="365760" cy="329185"/>
              </a:xfrm>
              <a:prstGeom prst="arc">
                <a:avLst/>
              </a:prstGeom>
              <a:ln>
                <a:prstDash val="sysDot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7" name="Arc 176"/>
              <p:cNvSpPr/>
              <p:nvPr/>
            </p:nvSpPr>
            <p:spPr>
              <a:xfrm rot="20138826">
                <a:off x="2902931" y="2424582"/>
                <a:ext cx="365761" cy="292608"/>
              </a:xfrm>
              <a:prstGeom prst="arc">
                <a:avLst/>
              </a:prstGeom>
              <a:ln>
                <a:prstDash val="sysDot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69" name="Group 168"/>
            <p:cNvGrpSpPr>
              <a:grpSpLocks noChangeAspect="1"/>
            </p:cNvGrpSpPr>
            <p:nvPr/>
          </p:nvGrpSpPr>
          <p:grpSpPr>
            <a:xfrm rot="17150163" flipH="1">
              <a:off x="6399751" y="5722581"/>
              <a:ext cx="953541" cy="1342398"/>
              <a:chOff x="2406341" y="2793322"/>
              <a:chExt cx="723524" cy="1018563"/>
            </a:xfrm>
          </p:grpSpPr>
          <p:sp>
            <p:nvSpPr>
              <p:cNvPr id="170" name="Arc 169"/>
              <p:cNvSpPr>
                <a:spLocks noChangeAspect="1"/>
              </p:cNvSpPr>
              <p:nvPr/>
            </p:nvSpPr>
            <p:spPr>
              <a:xfrm rot="20138826">
                <a:off x="2406341" y="3336397"/>
                <a:ext cx="475488" cy="475488"/>
              </a:xfrm>
              <a:prstGeom prst="arc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1" name="Arc 170"/>
              <p:cNvSpPr>
                <a:spLocks noChangeAspect="1"/>
              </p:cNvSpPr>
              <p:nvPr/>
            </p:nvSpPr>
            <p:spPr>
              <a:xfrm rot="20138826">
                <a:off x="2517985" y="3170854"/>
                <a:ext cx="438912" cy="438911"/>
              </a:xfrm>
              <a:prstGeom prst="arc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2" name="Arc 171"/>
              <p:cNvSpPr>
                <a:spLocks noChangeAspect="1"/>
              </p:cNvSpPr>
              <p:nvPr/>
            </p:nvSpPr>
            <p:spPr>
              <a:xfrm rot="20138826">
                <a:off x="2643788" y="2971683"/>
                <a:ext cx="402336" cy="402336"/>
              </a:xfrm>
              <a:prstGeom prst="arc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3" name="Arc 172"/>
              <p:cNvSpPr/>
              <p:nvPr/>
            </p:nvSpPr>
            <p:spPr>
              <a:xfrm rot="20138826">
                <a:off x="2764105" y="2793322"/>
                <a:ext cx="365760" cy="365760"/>
              </a:xfrm>
              <a:prstGeom prst="arc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178" name="Group 177"/>
          <p:cNvGrpSpPr/>
          <p:nvPr/>
        </p:nvGrpSpPr>
        <p:grpSpPr>
          <a:xfrm rot="3883629">
            <a:off x="3152049" y="5153499"/>
            <a:ext cx="677655" cy="611937"/>
            <a:chOff x="3016171" y="4439776"/>
            <a:chExt cx="677655" cy="611937"/>
          </a:xfrm>
        </p:grpSpPr>
        <p:sp>
          <p:nvSpPr>
            <p:cNvPr id="179" name="Arc 178"/>
            <p:cNvSpPr/>
            <p:nvPr/>
          </p:nvSpPr>
          <p:spPr>
            <a:xfrm>
              <a:off x="3016171" y="4685953"/>
              <a:ext cx="365760" cy="365760"/>
            </a:xfrm>
            <a:prstGeom prst="arc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0" name="Arc 179"/>
            <p:cNvSpPr/>
            <p:nvPr/>
          </p:nvSpPr>
          <p:spPr>
            <a:xfrm>
              <a:off x="3158735" y="4575262"/>
              <a:ext cx="365760" cy="365760"/>
            </a:xfrm>
            <a:prstGeom prst="arc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1" name="Arc 180"/>
            <p:cNvSpPr/>
            <p:nvPr/>
          </p:nvSpPr>
          <p:spPr>
            <a:xfrm>
              <a:off x="3328066" y="4439776"/>
              <a:ext cx="365760" cy="365760"/>
            </a:xfrm>
            <a:prstGeom prst="arc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82" name="Group 181"/>
          <p:cNvGrpSpPr/>
          <p:nvPr/>
        </p:nvGrpSpPr>
        <p:grpSpPr>
          <a:xfrm rot="20559614">
            <a:off x="4074609" y="5362598"/>
            <a:ext cx="677655" cy="611937"/>
            <a:chOff x="3016171" y="4439776"/>
            <a:chExt cx="677655" cy="611937"/>
          </a:xfrm>
        </p:grpSpPr>
        <p:sp>
          <p:nvSpPr>
            <p:cNvPr id="183" name="Arc 182"/>
            <p:cNvSpPr/>
            <p:nvPr/>
          </p:nvSpPr>
          <p:spPr>
            <a:xfrm>
              <a:off x="3016171" y="4685953"/>
              <a:ext cx="365760" cy="365760"/>
            </a:xfrm>
            <a:prstGeom prst="arc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4" name="Arc 183"/>
            <p:cNvSpPr/>
            <p:nvPr/>
          </p:nvSpPr>
          <p:spPr>
            <a:xfrm>
              <a:off x="3158735" y="4575262"/>
              <a:ext cx="365760" cy="365760"/>
            </a:xfrm>
            <a:prstGeom prst="arc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5" name="Arc 184"/>
            <p:cNvSpPr/>
            <p:nvPr/>
          </p:nvSpPr>
          <p:spPr>
            <a:xfrm>
              <a:off x="3328066" y="4439776"/>
              <a:ext cx="365760" cy="365760"/>
            </a:xfrm>
            <a:prstGeom prst="arc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6" name="Can 185"/>
          <p:cNvSpPr/>
          <p:nvPr/>
        </p:nvSpPr>
        <p:spPr>
          <a:xfrm>
            <a:off x="3840187" y="5808809"/>
            <a:ext cx="478293" cy="276884"/>
          </a:xfrm>
          <a:prstGeom prst="can">
            <a:avLst/>
          </a:prstGeom>
          <a:gradFill>
            <a:gsLst>
              <a:gs pos="0">
                <a:srgbClr val="0000FF"/>
              </a:gs>
              <a:gs pos="100000">
                <a:srgbClr val="8180FC"/>
              </a:gs>
            </a:gsLst>
            <a:lin ang="16200000" scaled="0"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J</a:t>
            </a:r>
            <a:r>
              <a:rPr lang="en-US" b="1" u="sng" dirty="0" smtClean="0"/>
              <a:t>R</a:t>
            </a:r>
            <a:endParaRPr lang="en-US" baseline="-25000" dirty="0"/>
          </a:p>
        </p:txBody>
      </p:sp>
      <p:grpSp>
        <p:nvGrpSpPr>
          <p:cNvPr id="187" name="Group 186"/>
          <p:cNvGrpSpPr/>
          <p:nvPr/>
        </p:nvGrpSpPr>
        <p:grpSpPr>
          <a:xfrm rot="20137395">
            <a:off x="5080895" y="3419357"/>
            <a:ext cx="896184" cy="613537"/>
            <a:chOff x="4469367" y="3238730"/>
            <a:chExt cx="896184" cy="613537"/>
          </a:xfrm>
        </p:grpSpPr>
        <p:sp>
          <p:nvSpPr>
            <p:cNvPr id="188" name="Arc 187"/>
            <p:cNvSpPr/>
            <p:nvPr/>
          </p:nvSpPr>
          <p:spPr>
            <a:xfrm rot="11567929">
              <a:off x="4999791" y="3238730"/>
              <a:ext cx="365760" cy="365760"/>
            </a:xfrm>
            <a:prstGeom prst="arc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9" name="Arc 188"/>
            <p:cNvSpPr/>
            <p:nvPr/>
          </p:nvSpPr>
          <p:spPr>
            <a:xfrm rot="11567929">
              <a:off x="4836248" y="3315089"/>
              <a:ext cx="365760" cy="365760"/>
            </a:xfrm>
            <a:prstGeom prst="arc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0" name="Arc 189"/>
            <p:cNvSpPr/>
            <p:nvPr/>
          </p:nvSpPr>
          <p:spPr>
            <a:xfrm rot="11567929">
              <a:off x="4641110" y="3409697"/>
              <a:ext cx="365760" cy="365760"/>
            </a:xfrm>
            <a:prstGeom prst="arc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1" name="Arc 190"/>
            <p:cNvSpPr/>
            <p:nvPr/>
          </p:nvSpPr>
          <p:spPr>
            <a:xfrm rot="11567929">
              <a:off x="4469367" y="3486507"/>
              <a:ext cx="365760" cy="365760"/>
            </a:xfrm>
            <a:prstGeom prst="arc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92" name="Picture 19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98904" y="2857498"/>
            <a:ext cx="467456" cy="441120"/>
          </a:xfrm>
          <a:prstGeom prst="rect">
            <a:avLst/>
          </a:prstGeom>
        </p:spPr>
      </p:pic>
      <p:pic>
        <p:nvPicPr>
          <p:cNvPr id="193" name="Picture 19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8931" y="6020667"/>
            <a:ext cx="723821" cy="683042"/>
          </a:xfrm>
          <a:prstGeom prst="rect">
            <a:avLst/>
          </a:prstGeom>
        </p:spPr>
      </p:pic>
      <p:pic>
        <p:nvPicPr>
          <p:cNvPr id="194" name="Picture 193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268913" y="6061613"/>
            <a:ext cx="385753" cy="638903"/>
          </a:xfrm>
          <a:prstGeom prst="rect">
            <a:avLst/>
          </a:prstGeom>
        </p:spPr>
      </p:pic>
      <p:cxnSp>
        <p:nvCxnSpPr>
          <p:cNvPr id="195" name="Straight Connector 194"/>
          <p:cNvCxnSpPr>
            <a:stCxn id="194" idx="1"/>
            <a:endCxn id="193" idx="1"/>
          </p:cNvCxnSpPr>
          <p:nvPr/>
        </p:nvCxnSpPr>
        <p:spPr>
          <a:xfrm flipV="1">
            <a:off x="654666" y="6362188"/>
            <a:ext cx="424265" cy="18877"/>
          </a:xfrm>
          <a:prstGeom prst="line">
            <a:avLst/>
          </a:prstGeom>
          <a:ln w="25400">
            <a:solidFill>
              <a:srgbClr val="7030A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6" name="Straight Connector 195"/>
          <p:cNvCxnSpPr>
            <a:stCxn id="144" idx="2"/>
          </p:cNvCxnSpPr>
          <p:nvPr/>
        </p:nvCxnSpPr>
        <p:spPr>
          <a:xfrm>
            <a:off x="606236" y="4932189"/>
            <a:ext cx="620978" cy="1207599"/>
          </a:xfrm>
          <a:prstGeom prst="line">
            <a:avLst/>
          </a:prstGeom>
          <a:ln w="25400">
            <a:solidFill>
              <a:srgbClr val="FF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7" name="Straight Connector 196"/>
          <p:cNvCxnSpPr>
            <a:endCxn id="193" idx="3"/>
          </p:cNvCxnSpPr>
          <p:nvPr/>
        </p:nvCxnSpPr>
        <p:spPr>
          <a:xfrm flipH="1">
            <a:off x="1802752" y="6288828"/>
            <a:ext cx="1171256" cy="73360"/>
          </a:xfrm>
          <a:prstGeom prst="line">
            <a:avLst/>
          </a:prstGeom>
          <a:ln w="25400">
            <a:solidFill>
              <a:srgbClr val="FF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8" name="Straight Connector 197"/>
          <p:cNvCxnSpPr>
            <a:stCxn id="193" idx="0"/>
            <a:endCxn id="120" idx="2"/>
          </p:cNvCxnSpPr>
          <p:nvPr/>
        </p:nvCxnSpPr>
        <p:spPr>
          <a:xfrm flipV="1">
            <a:off x="1440842" y="3601547"/>
            <a:ext cx="626142" cy="2419120"/>
          </a:xfrm>
          <a:prstGeom prst="line">
            <a:avLst/>
          </a:prstGeom>
          <a:ln w="25400">
            <a:solidFill>
              <a:srgbClr val="7030A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99" name="Group 198"/>
          <p:cNvGrpSpPr/>
          <p:nvPr/>
        </p:nvGrpSpPr>
        <p:grpSpPr>
          <a:xfrm>
            <a:off x="1277801" y="3879259"/>
            <a:ext cx="1242320" cy="1028670"/>
            <a:chOff x="1277801" y="3879259"/>
            <a:chExt cx="1242320" cy="1028670"/>
          </a:xfrm>
        </p:grpSpPr>
        <p:sp>
          <p:nvSpPr>
            <p:cNvPr id="200" name="Can 199"/>
            <p:cNvSpPr/>
            <p:nvPr/>
          </p:nvSpPr>
          <p:spPr>
            <a:xfrm>
              <a:off x="1659815" y="4255152"/>
              <a:ext cx="478293" cy="276884"/>
            </a:xfrm>
            <a:prstGeom prst="can">
              <a:avLst/>
            </a:prstGeom>
            <a:gradFill>
              <a:gsLst>
                <a:gs pos="0">
                  <a:srgbClr val="0000FF"/>
                </a:gs>
                <a:gs pos="100000">
                  <a:srgbClr val="8180FC"/>
                </a:gs>
              </a:gsLst>
              <a:lin ang="16200000" scaled="0"/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u="sng" dirty="0" smtClean="0"/>
                <a:t>J</a:t>
              </a:r>
              <a:r>
                <a:rPr lang="en-US" dirty="0" smtClean="0"/>
                <a:t>R</a:t>
              </a:r>
              <a:endParaRPr lang="en-US" baseline="-25000" dirty="0"/>
            </a:p>
          </p:txBody>
        </p:sp>
        <p:sp>
          <p:nvSpPr>
            <p:cNvPr id="201" name="Oval 200"/>
            <p:cNvSpPr>
              <a:spLocks/>
            </p:cNvSpPr>
            <p:nvPr/>
          </p:nvSpPr>
          <p:spPr>
            <a:xfrm>
              <a:off x="1484855" y="4050704"/>
              <a:ext cx="828213" cy="685780"/>
            </a:xfrm>
            <a:prstGeom prst="ellipse">
              <a:avLst/>
            </a:prstGeom>
            <a:noFill/>
            <a:ln w="25400">
              <a:gradFill>
                <a:gsLst>
                  <a:gs pos="0">
                    <a:srgbClr val="0000FF"/>
                  </a:gs>
                  <a:gs pos="50000">
                    <a:srgbClr val="0000FF"/>
                  </a:gs>
                  <a:gs pos="25000">
                    <a:schemeClr val="accent1">
                      <a:lumMod val="45000"/>
                      <a:lumOff val="55000"/>
                    </a:schemeClr>
                  </a:gs>
                  <a:gs pos="75000">
                    <a:schemeClr val="accent1">
                      <a:lumMod val="45000"/>
                      <a:lumOff val="55000"/>
                    </a:schemeClr>
                  </a:gs>
                  <a:gs pos="100000">
                    <a:srgbClr val="0000FF"/>
                  </a:gs>
                </a:gsLst>
                <a:lin ang="5400000" scaled="1"/>
              </a:gra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2" name="Oval 201"/>
            <p:cNvSpPr>
              <a:spLocks noChangeAspect="1"/>
            </p:cNvSpPr>
            <p:nvPr/>
          </p:nvSpPr>
          <p:spPr>
            <a:xfrm>
              <a:off x="1381328" y="3964982"/>
              <a:ext cx="1035267" cy="857225"/>
            </a:xfrm>
            <a:prstGeom prst="ellipse">
              <a:avLst/>
            </a:prstGeom>
            <a:noFill/>
            <a:ln w="25400">
              <a:gradFill>
                <a:gsLst>
                  <a:gs pos="0">
                    <a:srgbClr val="0000FF"/>
                  </a:gs>
                  <a:gs pos="50000">
                    <a:srgbClr val="0000FF"/>
                  </a:gs>
                  <a:gs pos="25000">
                    <a:schemeClr val="accent1">
                      <a:lumMod val="45000"/>
                      <a:lumOff val="55000"/>
                    </a:schemeClr>
                  </a:gs>
                  <a:gs pos="75000">
                    <a:schemeClr val="accent1">
                      <a:lumMod val="45000"/>
                      <a:lumOff val="55000"/>
                    </a:schemeClr>
                  </a:gs>
                  <a:gs pos="100000">
                    <a:srgbClr val="0000FF"/>
                  </a:gs>
                </a:gsLst>
                <a:lin ang="5400000" scaled="1"/>
              </a:gra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3" name="Oval 202"/>
            <p:cNvSpPr>
              <a:spLocks noChangeAspect="1"/>
            </p:cNvSpPr>
            <p:nvPr/>
          </p:nvSpPr>
          <p:spPr>
            <a:xfrm>
              <a:off x="1588381" y="4136427"/>
              <a:ext cx="621160" cy="514335"/>
            </a:xfrm>
            <a:prstGeom prst="ellipse">
              <a:avLst/>
            </a:prstGeom>
            <a:noFill/>
            <a:ln w="25400">
              <a:gradFill>
                <a:gsLst>
                  <a:gs pos="0">
                    <a:srgbClr val="0000FF"/>
                  </a:gs>
                  <a:gs pos="50000">
                    <a:srgbClr val="0000FF"/>
                  </a:gs>
                  <a:gs pos="25000">
                    <a:schemeClr val="accent1">
                      <a:lumMod val="45000"/>
                      <a:lumOff val="55000"/>
                    </a:schemeClr>
                  </a:gs>
                  <a:gs pos="75000">
                    <a:schemeClr val="accent1">
                      <a:lumMod val="45000"/>
                      <a:lumOff val="55000"/>
                    </a:schemeClr>
                  </a:gs>
                  <a:gs pos="100000">
                    <a:srgbClr val="0000FF"/>
                  </a:gs>
                </a:gsLst>
                <a:lin ang="5400000" scaled="1"/>
              </a:gra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4" name="Oval 203"/>
            <p:cNvSpPr>
              <a:spLocks noChangeAspect="1"/>
            </p:cNvSpPr>
            <p:nvPr/>
          </p:nvSpPr>
          <p:spPr>
            <a:xfrm>
              <a:off x="1277801" y="3879259"/>
              <a:ext cx="1242320" cy="1028670"/>
            </a:xfrm>
            <a:prstGeom prst="ellipse">
              <a:avLst/>
            </a:prstGeom>
            <a:noFill/>
            <a:ln w="25400">
              <a:gradFill>
                <a:gsLst>
                  <a:gs pos="0">
                    <a:srgbClr val="0000FF"/>
                  </a:gs>
                  <a:gs pos="50000">
                    <a:srgbClr val="0000FF"/>
                  </a:gs>
                  <a:gs pos="25000">
                    <a:schemeClr val="accent1">
                      <a:lumMod val="45000"/>
                      <a:lumOff val="55000"/>
                    </a:schemeClr>
                  </a:gs>
                  <a:gs pos="75000">
                    <a:schemeClr val="accent1">
                      <a:lumMod val="45000"/>
                      <a:lumOff val="55000"/>
                    </a:schemeClr>
                  </a:gs>
                  <a:gs pos="100000">
                    <a:srgbClr val="0000FF"/>
                  </a:gs>
                </a:gsLst>
                <a:lin ang="5400000" scaled="1"/>
              </a:gra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205" name="Straight Connector 204"/>
          <p:cNvCxnSpPr>
            <a:stCxn id="120" idx="3"/>
            <a:endCxn id="121" idx="1"/>
          </p:cNvCxnSpPr>
          <p:nvPr/>
        </p:nvCxnSpPr>
        <p:spPr>
          <a:xfrm>
            <a:off x="2439235" y="3250268"/>
            <a:ext cx="3982558" cy="680984"/>
          </a:xfrm>
          <a:prstGeom prst="line">
            <a:avLst/>
          </a:prstGeom>
          <a:ln w="25400">
            <a:solidFill>
              <a:srgbClr val="7030A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6" name="Straight Connector 205"/>
          <p:cNvCxnSpPr>
            <a:stCxn id="121" idx="0"/>
            <a:endCxn id="118" idx="2"/>
          </p:cNvCxnSpPr>
          <p:nvPr/>
        </p:nvCxnSpPr>
        <p:spPr>
          <a:xfrm flipH="1" flipV="1">
            <a:off x="6607991" y="3035263"/>
            <a:ext cx="105223" cy="620986"/>
          </a:xfrm>
          <a:prstGeom prst="line">
            <a:avLst/>
          </a:prstGeom>
          <a:ln w="25400">
            <a:solidFill>
              <a:srgbClr val="7030A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7" name="Straight Connector 206"/>
          <p:cNvCxnSpPr>
            <a:stCxn id="118" idx="3"/>
            <a:endCxn id="119" idx="1"/>
          </p:cNvCxnSpPr>
          <p:nvPr/>
        </p:nvCxnSpPr>
        <p:spPr>
          <a:xfrm>
            <a:off x="6969901" y="2693742"/>
            <a:ext cx="304133" cy="107629"/>
          </a:xfrm>
          <a:prstGeom prst="line">
            <a:avLst/>
          </a:prstGeom>
          <a:ln w="25400">
            <a:solidFill>
              <a:srgbClr val="7030A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8" name="Straight Connector 207"/>
          <p:cNvCxnSpPr>
            <a:stCxn id="192" idx="1"/>
            <a:endCxn id="119" idx="2"/>
          </p:cNvCxnSpPr>
          <p:nvPr/>
        </p:nvCxnSpPr>
        <p:spPr>
          <a:xfrm flipH="1" flipV="1">
            <a:off x="7507762" y="3021931"/>
            <a:ext cx="291142" cy="56127"/>
          </a:xfrm>
          <a:prstGeom prst="line">
            <a:avLst/>
          </a:prstGeom>
          <a:ln w="25400">
            <a:solidFill>
              <a:srgbClr val="7030A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9" name="Straight Connector 208"/>
          <p:cNvCxnSpPr>
            <a:stCxn id="121" idx="3"/>
          </p:cNvCxnSpPr>
          <p:nvPr/>
        </p:nvCxnSpPr>
        <p:spPr>
          <a:xfrm flipV="1">
            <a:off x="7004634" y="3298619"/>
            <a:ext cx="1027998" cy="632633"/>
          </a:xfrm>
          <a:prstGeom prst="line">
            <a:avLst/>
          </a:prstGeom>
          <a:ln w="25400">
            <a:solidFill>
              <a:srgbClr val="7030A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0" name="Straight Connector 209"/>
          <p:cNvCxnSpPr>
            <a:stCxn id="121" idx="3"/>
          </p:cNvCxnSpPr>
          <p:nvPr/>
        </p:nvCxnSpPr>
        <p:spPr>
          <a:xfrm>
            <a:off x="7004634" y="3931252"/>
            <a:ext cx="1004628" cy="1799"/>
          </a:xfrm>
          <a:prstGeom prst="line">
            <a:avLst/>
          </a:prstGeom>
          <a:ln w="25400">
            <a:solidFill>
              <a:srgbClr val="7030A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1" name="Straight Connector 210"/>
          <p:cNvCxnSpPr>
            <a:endCxn id="192" idx="2"/>
          </p:cNvCxnSpPr>
          <p:nvPr/>
        </p:nvCxnSpPr>
        <p:spPr>
          <a:xfrm flipH="1" flipV="1">
            <a:off x="8032632" y="3298618"/>
            <a:ext cx="536445" cy="225474"/>
          </a:xfrm>
          <a:prstGeom prst="line">
            <a:avLst/>
          </a:prstGeom>
          <a:ln w="25400">
            <a:solidFill>
              <a:srgbClr val="7030A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12" name="Picture 211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3253" y="3341906"/>
            <a:ext cx="1321931" cy="872820"/>
          </a:xfrm>
          <a:prstGeom prst="rect">
            <a:avLst/>
          </a:prstGeom>
        </p:spPr>
      </p:pic>
      <p:cxnSp>
        <p:nvCxnSpPr>
          <p:cNvPr id="213" name="Straight Connector 212"/>
          <p:cNvCxnSpPr/>
          <p:nvPr/>
        </p:nvCxnSpPr>
        <p:spPr>
          <a:xfrm flipH="1">
            <a:off x="1277803" y="3265062"/>
            <a:ext cx="406460" cy="99971"/>
          </a:xfrm>
          <a:prstGeom prst="line">
            <a:avLst/>
          </a:prstGeom>
          <a:ln w="25400">
            <a:solidFill>
              <a:srgbClr val="FF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4" name="Straight Connector 213"/>
          <p:cNvCxnSpPr>
            <a:stCxn id="130" idx="2"/>
            <a:endCxn id="119" idx="0"/>
          </p:cNvCxnSpPr>
          <p:nvPr/>
        </p:nvCxnSpPr>
        <p:spPr>
          <a:xfrm flipH="1">
            <a:off x="7507762" y="1512432"/>
            <a:ext cx="189053" cy="1068379"/>
          </a:xfrm>
          <a:prstGeom prst="line">
            <a:avLst/>
          </a:prstGeom>
          <a:ln w="25400">
            <a:solidFill>
              <a:srgbClr val="FF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5" name="TextBox 214"/>
          <p:cNvSpPr txBox="1"/>
          <p:nvPr/>
        </p:nvSpPr>
        <p:spPr>
          <a:xfrm>
            <a:off x="2346922" y="3258985"/>
            <a:ext cx="275202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Arial" pitchFamily="34" charset="0"/>
                <a:cs typeface="Arial" pitchFamily="34" charset="0"/>
              </a:rPr>
              <a:t>Covert use of existing wired networks </a:t>
            </a:r>
            <a:r>
              <a:rPr lang="en-US" sz="1200" dirty="0" smtClean="0">
                <a:latin typeface="Arial" pitchFamily="34" charset="0"/>
                <a:cs typeface="Arial" pitchFamily="34" charset="0"/>
              </a:rPr>
              <a:t>[Soltani15, Soltani16]</a:t>
            </a:r>
            <a:endParaRPr lang="en-US" sz="16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16" name="TextBox 215"/>
          <p:cNvSpPr txBox="1"/>
          <p:nvPr/>
        </p:nvSpPr>
        <p:spPr>
          <a:xfrm>
            <a:off x="1295546" y="1810595"/>
            <a:ext cx="17560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Arial" pitchFamily="34" charset="0"/>
                <a:cs typeface="Arial" pitchFamily="34" charset="0"/>
              </a:rPr>
              <a:t>Covert sensing</a:t>
            </a:r>
          </a:p>
        </p:txBody>
      </p:sp>
      <p:sp>
        <p:nvSpPr>
          <p:cNvPr id="217" name="TextBox 216"/>
          <p:cNvSpPr txBox="1"/>
          <p:nvPr/>
        </p:nvSpPr>
        <p:spPr>
          <a:xfrm>
            <a:off x="3346158" y="1593508"/>
            <a:ext cx="255297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Arial" pitchFamily="34" charset="0"/>
                <a:cs typeface="Arial" pitchFamily="34" charset="0"/>
              </a:rPr>
              <a:t>Covert optical network</a:t>
            </a:r>
          </a:p>
        </p:txBody>
      </p:sp>
      <p:sp>
        <p:nvSpPr>
          <p:cNvPr id="218" name="TextBox 217"/>
          <p:cNvSpPr txBox="1"/>
          <p:nvPr/>
        </p:nvSpPr>
        <p:spPr>
          <a:xfrm>
            <a:off x="3149629" y="5134064"/>
            <a:ext cx="228209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Arial" pitchFamily="34" charset="0"/>
                <a:cs typeface="Arial" pitchFamily="34" charset="0"/>
              </a:rPr>
              <a:t>Covert RF network</a:t>
            </a:r>
          </a:p>
        </p:txBody>
      </p:sp>
      <p:sp>
        <p:nvSpPr>
          <p:cNvPr id="219" name="TextBox 218"/>
          <p:cNvSpPr txBox="1"/>
          <p:nvPr/>
        </p:nvSpPr>
        <p:spPr>
          <a:xfrm>
            <a:off x="2641279" y="6159945"/>
            <a:ext cx="306800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Arial" pitchFamily="34" charset="0"/>
                <a:cs typeface="Arial" pitchFamily="34" charset="0"/>
              </a:rPr>
              <a:t>Dynamic switching between jamming and relaying</a:t>
            </a:r>
          </a:p>
        </p:txBody>
      </p:sp>
      <p:sp>
        <p:nvSpPr>
          <p:cNvPr id="220" name="TextBox 219"/>
          <p:cNvSpPr txBox="1"/>
          <p:nvPr/>
        </p:nvSpPr>
        <p:spPr>
          <a:xfrm>
            <a:off x="4223160" y="2184226"/>
            <a:ext cx="161061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Arial" pitchFamily="34" charset="0"/>
                <a:cs typeface="Arial" pitchFamily="34" charset="0"/>
              </a:rPr>
              <a:t>Piggybacking</a:t>
            </a:r>
            <a:r>
              <a:rPr lang="en-US" sz="1600" dirty="0">
                <a:latin typeface="Arial" pitchFamily="34" charset="0"/>
                <a:cs typeface="Arial" pitchFamily="34" charset="0"/>
              </a:rPr>
              <a:t/>
            </a:r>
            <a:br>
              <a:rPr lang="en-US" sz="1600" dirty="0">
                <a:latin typeface="Arial" pitchFamily="34" charset="0"/>
                <a:cs typeface="Arial" pitchFamily="34" charset="0"/>
              </a:rPr>
            </a:br>
            <a:r>
              <a:rPr lang="en-US" sz="1600" dirty="0" smtClean="0">
                <a:latin typeface="Arial" pitchFamily="34" charset="0"/>
                <a:cs typeface="Arial" pitchFamily="34" charset="0"/>
              </a:rPr>
              <a:t>covert info on</a:t>
            </a:r>
            <a:br>
              <a:rPr lang="en-US" sz="1600" dirty="0" smtClean="0">
                <a:latin typeface="Arial" pitchFamily="34" charset="0"/>
                <a:cs typeface="Arial" pitchFamily="34" charset="0"/>
              </a:rPr>
            </a:br>
            <a:r>
              <a:rPr lang="en-US" sz="1600" dirty="0" smtClean="0">
                <a:latin typeface="Arial" pitchFamily="34" charset="0"/>
                <a:cs typeface="Arial" pitchFamily="34" charset="0"/>
              </a:rPr>
              <a:t>existing transmissions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21" name="TextBox 220"/>
              <p:cNvSpPr txBox="1"/>
              <p:nvPr/>
            </p:nvSpPr>
            <p:spPr>
              <a:xfrm>
                <a:off x="955159" y="4859527"/>
                <a:ext cx="1829481" cy="101566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dirty="0" smtClean="0">
                    <a:latin typeface="Arial" pitchFamily="34" charset="0"/>
                    <a:cs typeface="Arial" pitchFamily="34" charset="0"/>
                  </a:rPr>
                  <a:t>Jamming enables </a:t>
                </a:r>
                <a14:m>
                  <m:oMath xmlns:m="http://schemas.openxmlformats.org/officeDocument/2006/math">
                    <m:r>
                      <a:rPr lang="en-US" sz="1600" b="0" i="1" smtClean="0">
                        <a:latin typeface="Cambria Math" panose="02040503050406030204" pitchFamily="18" charset="0"/>
                        <a:cs typeface="Arial" pitchFamily="34" charset="0"/>
                      </a:rPr>
                      <m:t>𝑂</m:t>
                    </m:r>
                    <m:d>
                      <m:dPr>
                        <m:ctrlPr>
                          <a:rPr lang="en-US" sz="1600" b="0" i="1" smtClean="0">
                            <a:latin typeface="Cambria Math" panose="02040503050406030204" pitchFamily="18" charset="0"/>
                            <a:cs typeface="Arial" pitchFamily="34" charset="0"/>
                          </a:rPr>
                        </m:ctrlPr>
                      </m:d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  <a:cs typeface="Arial" pitchFamily="34" charset="0"/>
                          </a:rPr>
                          <m:t>𝑛</m:t>
                        </m:r>
                      </m:e>
                    </m:d>
                  </m:oMath>
                </a14:m>
                <a:r>
                  <a:rPr lang="en-US" sz="1600" dirty="0" smtClean="0">
                    <a:latin typeface="Arial" pitchFamily="34" charset="0"/>
                    <a:cs typeface="Arial" pitchFamily="34" charset="0"/>
                  </a:rPr>
                  <a:t> covert bits in </a:t>
                </a:r>
                <a14:m>
                  <m:oMath xmlns:m="http://schemas.openxmlformats.org/officeDocument/2006/math">
                    <m:r>
                      <a:rPr lang="en-US" sz="1600" i="1" dirty="0" smtClean="0">
                        <a:latin typeface="Cambria Math" panose="02040503050406030204" pitchFamily="18" charset="0"/>
                        <a:cs typeface="Arial" pitchFamily="34" charset="0"/>
                      </a:rPr>
                      <m:t>𝑛</m:t>
                    </m:r>
                  </m:oMath>
                </a14:m>
                <a:r>
                  <a:rPr lang="en-US" sz="1600" dirty="0" smtClean="0">
                    <a:latin typeface="Arial" pitchFamily="34" charset="0"/>
                    <a:cs typeface="Arial" pitchFamily="34" charset="0"/>
                  </a:rPr>
                  <a:t> channel uses </a:t>
                </a:r>
                <a:r>
                  <a:rPr lang="en-US" sz="1200" dirty="0" smtClean="0">
                    <a:latin typeface="Arial" pitchFamily="34" charset="0"/>
                    <a:cs typeface="Arial" pitchFamily="34" charset="0"/>
                  </a:rPr>
                  <a:t>[Sobers15, Sobers16]</a:t>
                </a:r>
                <a:endParaRPr lang="en-US" sz="2400" dirty="0" smtClean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221" name="TextBox 2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55159" y="4859527"/>
                <a:ext cx="1829481" cy="1015663"/>
              </a:xfrm>
              <a:prstGeom prst="rect">
                <a:avLst/>
              </a:prstGeom>
              <a:blipFill rotWithShape="0">
                <a:blip r:embed="rId14"/>
                <a:stretch>
                  <a:fillRect l="-2000" t="-1796" r="-4000" b="-299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60664" y="4603876"/>
            <a:ext cx="3582401" cy="1249239"/>
          </a:xfrm>
        </p:spPr>
        <p:txBody>
          <a:bodyPr/>
          <a:lstStyle/>
          <a:p>
            <a:r>
              <a:rPr lang="en-US" dirty="0"/>
              <a:t>Ongoing projects:</a:t>
            </a:r>
          </a:p>
          <a:p>
            <a:pPr lvl="1"/>
            <a:r>
              <a:rPr lang="en-US" dirty="0"/>
              <a:t>DARPA Defense Sciences Office </a:t>
            </a:r>
            <a:r>
              <a:rPr lang="en-US"/>
              <a:t>QUIET </a:t>
            </a:r>
            <a:r>
              <a:rPr lang="en-US" smtClean="0"/>
              <a:t>program </a:t>
            </a:r>
            <a:r>
              <a:rPr lang="en-US" dirty="0"/>
              <a:t>(BBN and UMass)</a:t>
            </a:r>
          </a:p>
          <a:p>
            <a:pPr lvl="1"/>
            <a:r>
              <a:rPr lang="en-US" dirty="0"/>
              <a:t>NSF Limits and Algorithms for Covert Communications (UMass)</a:t>
            </a:r>
          </a:p>
        </p:txBody>
      </p:sp>
      <p:sp>
        <p:nvSpPr>
          <p:cNvPr id="225" name="TextBox 224"/>
          <p:cNvSpPr txBox="1"/>
          <p:nvPr/>
        </p:nvSpPr>
        <p:spPr>
          <a:xfrm>
            <a:off x="2507625" y="2503361"/>
            <a:ext cx="185741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Arial" pitchFamily="34" charset="0"/>
                <a:cs typeface="Arial" pitchFamily="34" charset="0"/>
              </a:rPr>
              <a:t>asynchrony issues </a:t>
            </a:r>
            <a:r>
              <a:rPr lang="en-US" sz="1200" dirty="0">
                <a:latin typeface="Arial" pitchFamily="34" charset="0"/>
                <a:cs typeface="Arial" pitchFamily="34" charset="0"/>
              </a:rPr>
              <a:t>[Bash14, Goeckel15, </a:t>
            </a:r>
            <a:r>
              <a:rPr lang="en-US" sz="12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en-US" sz="1200" dirty="0" smtClean="0">
                <a:latin typeface="Arial" pitchFamily="34" charset="0"/>
                <a:cs typeface="Arial" pitchFamily="34" charset="0"/>
              </a:rPr>
            </a:br>
            <a:r>
              <a:rPr lang="en-US" sz="1200" dirty="0" smtClean="0">
                <a:latin typeface="Arial" pitchFamily="34" charset="0"/>
                <a:cs typeface="Arial" pitchFamily="34" charset="0"/>
              </a:rPr>
              <a:t>Bash16]</a:t>
            </a:r>
            <a:endParaRPr lang="en-US" sz="16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0980968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4" grpId="0" animBg="1"/>
      <p:bldP spid="165" grpId="0" animBg="1"/>
      <p:bldP spid="166" grpId="0" animBg="1"/>
      <p:bldP spid="186" grpId="0" animBg="1"/>
      <p:bldP spid="215" grpId="0"/>
      <p:bldP spid="216" grpId="0"/>
      <p:bldP spid="217" grpId="0"/>
      <p:bldP spid="218" grpId="0"/>
      <p:bldP spid="219" grpId="0"/>
      <p:bldP spid="220" grpId="0"/>
      <p:bldP spid="221" grpId="0"/>
      <p:bldP spid="22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7F8003-0BEA-4B3B-A1A5-9298412E6224}" type="datetime1">
              <a:rPr lang="en-US" smtClean="0"/>
              <a:t>11/1/2016</a:t>
            </a:fld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57DBB9-07C6-49AB-BFD5-E737C7E241F6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Backup slides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784439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>
          <a:xfrm>
            <a:off x="419100" y="1142999"/>
            <a:ext cx="8395716" cy="5578475"/>
          </a:xfrm>
        </p:spPr>
        <p:txBody>
          <a:bodyPr/>
          <a:lstStyle/>
          <a:p>
            <a:r>
              <a:rPr lang="en-US" sz="2000" dirty="0" smtClean="0"/>
              <a:t>Much of modern security research is dedicated to preventing unauthorized message decoding</a:t>
            </a:r>
          </a:p>
          <a:p>
            <a:pPr lvl="1"/>
            <a:r>
              <a:rPr lang="en-US" sz="1800" dirty="0" smtClean="0"/>
              <a:t>Cryptography: exploit adversary’s computational limitations</a:t>
            </a:r>
          </a:p>
          <a:p>
            <a:pPr lvl="1"/>
            <a:r>
              <a:rPr lang="en-US" sz="1800" dirty="0" smtClean="0"/>
              <a:t>Information-theoretic secrecy: exploit adversary’s physical limitations</a:t>
            </a:r>
          </a:p>
          <a:p>
            <a:endParaRPr lang="en-US" sz="2000" dirty="0"/>
          </a:p>
          <a:p>
            <a:r>
              <a:rPr lang="en-US" sz="2000" dirty="0" smtClean="0"/>
              <a:t>But what if that is not enough?</a:t>
            </a:r>
          </a:p>
          <a:p>
            <a:pPr lvl="1"/>
            <a:r>
              <a:rPr lang="en-US" sz="1800" dirty="0"/>
              <a:t>Social </a:t>
            </a:r>
            <a:r>
              <a:rPr lang="en-US" sz="1800" dirty="0" smtClean="0"/>
              <a:t>unrest: government may shut down any, especially encrypted, transmissions</a:t>
            </a:r>
            <a:endParaRPr lang="en-US" sz="1800" dirty="0"/>
          </a:p>
          <a:p>
            <a:pPr lvl="1"/>
            <a:r>
              <a:rPr lang="en-US" sz="1800" dirty="0" smtClean="0"/>
              <a:t>Military: hide presence of any activity</a:t>
            </a:r>
          </a:p>
          <a:p>
            <a:pPr lvl="1"/>
            <a:r>
              <a:rPr lang="en-US" sz="1800" dirty="0" smtClean="0"/>
              <a:t>Privacy intrusion: it’s often the “meta-data” that is important</a:t>
            </a:r>
          </a:p>
          <a:p>
            <a:r>
              <a:rPr lang="en-US" sz="2000" b="1" dirty="0" smtClean="0"/>
              <a:t>Covert communication</a:t>
            </a:r>
            <a:r>
              <a:rPr lang="en-US" sz="2000" dirty="0" smtClean="0"/>
              <a:t> conceals </a:t>
            </a:r>
            <a:r>
              <a:rPr lang="en-US" sz="2000" b="1" dirty="0" smtClean="0"/>
              <a:t>presence </a:t>
            </a:r>
            <a:r>
              <a:rPr lang="en-US" sz="2000" dirty="0" smtClean="0"/>
              <a:t>of messages in the first place</a:t>
            </a:r>
          </a:p>
          <a:p>
            <a:endParaRPr lang="en-US" sz="2000" dirty="0"/>
          </a:p>
          <a:p>
            <a:r>
              <a:rPr lang="en-US" sz="2400" b="1" dirty="0" smtClean="0"/>
              <a:t>What are the fundamental limits of covert communication?</a:t>
            </a:r>
          </a:p>
          <a:p>
            <a:pPr lvl="1"/>
            <a:r>
              <a:rPr lang="en-US" sz="2200" dirty="0" smtClean="0"/>
              <a:t>Need </a:t>
            </a:r>
            <a:r>
              <a:rPr lang="en-US" sz="2200" b="1" dirty="0" smtClean="0"/>
              <a:t>quantum information theory </a:t>
            </a:r>
            <a:r>
              <a:rPr lang="en-US" sz="2200" dirty="0" smtClean="0"/>
              <a:t>to study physical limits</a:t>
            </a:r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73C01485-57D9-456C-92E8-2312E43ABA3D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78122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Proof construction for practical receivers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371600"/>
            <a:ext cx="8686800" cy="5257800"/>
          </a:xfrm>
        </p:spPr>
        <p:txBody>
          <a:bodyPr/>
          <a:lstStyle/>
          <a:p>
            <a:r>
              <a:rPr lang="en-US" dirty="0" smtClean="0"/>
              <a:t>On-off keying modulation, random code, ML decode</a:t>
            </a:r>
          </a:p>
          <a:p>
            <a:pPr lvl="1"/>
            <a:r>
              <a:rPr lang="en-US" sz="2000" dirty="0" smtClean="0"/>
              <a:t>Probability of “on” pulse                           ensures stealth </a:t>
            </a:r>
            <a:r>
              <a:rPr lang="en-US" sz="2000" dirty="0"/>
              <a:t>with secret codebook</a:t>
            </a:r>
            <a:endParaRPr lang="en-US" sz="2000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Easy analysis but implementation impractical</a:t>
            </a:r>
          </a:p>
          <a:p>
            <a:pPr lvl="1"/>
            <a:r>
              <a:rPr lang="en-US" dirty="0" smtClean="0"/>
              <a:t>Desire to use structured, public error correction code (ECC)</a:t>
            </a:r>
          </a:p>
        </p:txBody>
      </p:sp>
      <p:pic>
        <p:nvPicPr>
          <p:cNvPr id="8" name="Picture 7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7645" y="1823310"/>
            <a:ext cx="1697355" cy="257175"/>
          </a:xfrm>
          <a:prstGeom prst="rect">
            <a:avLst/>
          </a:prstGeom>
        </p:spPr>
      </p:pic>
      <p:graphicFrame>
        <p:nvGraphicFramePr>
          <p:cNvPr id="6" name="Table 5"/>
          <p:cNvGraphicFramePr>
            <a:graphicFrameLocks noGrp="1"/>
          </p:cNvGraphicFramePr>
          <p:nvPr>
            <p:extLst/>
          </p:nvPr>
        </p:nvGraphicFramePr>
        <p:xfrm>
          <a:off x="1017510" y="2859206"/>
          <a:ext cx="3200400" cy="82841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33400"/>
                <a:gridCol w="533400"/>
                <a:gridCol w="533400"/>
                <a:gridCol w="533400"/>
                <a:gridCol w="533400"/>
                <a:gridCol w="533400"/>
              </a:tblGrid>
              <a:tr h="414209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…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</a:tr>
              <a:tr h="414209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…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grpSp>
        <p:nvGrpSpPr>
          <p:cNvPr id="37" name="Group 36"/>
          <p:cNvGrpSpPr/>
          <p:nvPr/>
        </p:nvGrpSpPr>
        <p:grpSpPr>
          <a:xfrm>
            <a:off x="5277291" y="3031474"/>
            <a:ext cx="3041467" cy="116681"/>
            <a:chOff x="5334000" y="4495800"/>
            <a:chExt cx="3041467" cy="116681"/>
          </a:xfrm>
        </p:grpSpPr>
        <p:cxnSp>
          <p:nvCxnSpPr>
            <p:cNvPr id="7" name="Straight Connector 6"/>
            <p:cNvCxnSpPr/>
            <p:nvPr/>
          </p:nvCxnSpPr>
          <p:spPr>
            <a:xfrm>
              <a:off x="5334000" y="4572000"/>
              <a:ext cx="3041467" cy="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 bwMode="auto">
            <a:xfrm flipV="1">
              <a:off x="5334000" y="4495800"/>
              <a:ext cx="0" cy="76200"/>
            </a:xfrm>
            <a:prstGeom prst="line">
              <a:avLst/>
            </a:prstGeom>
            <a:solidFill>
              <a:schemeClr val="accent1"/>
            </a:solidFill>
            <a:ln w="25400" cap="flat" cmpd="sng" algn="ctr">
              <a:solidFill>
                <a:srgbClr val="00CC98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3" name="Straight Connector 12"/>
            <p:cNvCxnSpPr/>
            <p:nvPr/>
          </p:nvCxnSpPr>
          <p:spPr bwMode="auto">
            <a:xfrm flipV="1">
              <a:off x="5715000" y="4495800"/>
              <a:ext cx="0" cy="76200"/>
            </a:xfrm>
            <a:prstGeom prst="line">
              <a:avLst/>
            </a:prstGeom>
            <a:solidFill>
              <a:schemeClr val="accent1"/>
            </a:solidFill>
            <a:ln w="25400" cap="flat" cmpd="sng" algn="ctr">
              <a:solidFill>
                <a:srgbClr val="00CC98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6" name="Straight Connector 15"/>
            <p:cNvCxnSpPr/>
            <p:nvPr/>
          </p:nvCxnSpPr>
          <p:spPr bwMode="auto">
            <a:xfrm flipV="1">
              <a:off x="6096000" y="4495800"/>
              <a:ext cx="0" cy="76200"/>
            </a:xfrm>
            <a:prstGeom prst="line">
              <a:avLst/>
            </a:prstGeom>
            <a:solidFill>
              <a:schemeClr val="accent1"/>
            </a:solidFill>
            <a:ln w="25400" cap="flat" cmpd="sng" algn="ctr">
              <a:solidFill>
                <a:srgbClr val="00CC98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7" name="Straight Connector 16"/>
            <p:cNvCxnSpPr/>
            <p:nvPr/>
          </p:nvCxnSpPr>
          <p:spPr bwMode="auto">
            <a:xfrm flipV="1">
              <a:off x="6477000" y="4495800"/>
              <a:ext cx="0" cy="76200"/>
            </a:xfrm>
            <a:prstGeom prst="line">
              <a:avLst/>
            </a:prstGeom>
            <a:solidFill>
              <a:schemeClr val="accent1"/>
            </a:solidFill>
            <a:ln w="25400" cap="flat" cmpd="sng" algn="ctr">
              <a:solidFill>
                <a:srgbClr val="00CC98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0" name="Straight Connector 19"/>
            <p:cNvCxnSpPr/>
            <p:nvPr/>
          </p:nvCxnSpPr>
          <p:spPr bwMode="auto">
            <a:xfrm flipV="1">
              <a:off x="6858000" y="4533219"/>
              <a:ext cx="0" cy="76200"/>
            </a:xfrm>
            <a:prstGeom prst="line">
              <a:avLst/>
            </a:prstGeom>
            <a:solidFill>
              <a:schemeClr val="accent1"/>
            </a:solidFill>
            <a:ln w="2540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1" name="Straight Connector 20"/>
            <p:cNvCxnSpPr/>
            <p:nvPr/>
          </p:nvCxnSpPr>
          <p:spPr bwMode="auto">
            <a:xfrm flipV="1">
              <a:off x="7239000" y="4495800"/>
              <a:ext cx="0" cy="76200"/>
            </a:xfrm>
            <a:prstGeom prst="line">
              <a:avLst/>
            </a:prstGeom>
            <a:solidFill>
              <a:schemeClr val="accent1"/>
            </a:solidFill>
            <a:ln w="25400" cap="flat" cmpd="sng" algn="ctr">
              <a:solidFill>
                <a:srgbClr val="00CC98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4" name="Straight Connector 23"/>
            <p:cNvCxnSpPr/>
            <p:nvPr/>
          </p:nvCxnSpPr>
          <p:spPr bwMode="auto">
            <a:xfrm flipV="1">
              <a:off x="7620000" y="4495800"/>
              <a:ext cx="0" cy="76200"/>
            </a:xfrm>
            <a:prstGeom prst="line">
              <a:avLst/>
            </a:prstGeom>
            <a:solidFill>
              <a:schemeClr val="accent1"/>
            </a:solidFill>
            <a:ln w="25400" cap="flat" cmpd="sng" algn="ctr">
              <a:solidFill>
                <a:srgbClr val="00CC98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5" name="Straight Connector 24"/>
            <p:cNvCxnSpPr/>
            <p:nvPr/>
          </p:nvCxnSpPr>
          <p:spPr bwMode="auto">
            <a:xfrm flipV="1">
              <a:off x="8001000" y="4495800"/>
              <a:ext cx="0" cy="76200"/>
            </a:xfrm>
            <a:prstGeom prst="line">
              <a:avLst/>
            </a:prstGeom>
            <a:solidFill>
              <a:schemeClr val="accent1"/>
            </a:solidFill>
            <a:ln w="25400" cap="flat" cmpd="sng" algn="ctr">
              <a:solidFill>
                <a:srgbClr val="00CC98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7" name="Straight Connector 26"/>
            <p:cNvCxnSpPr/>
            <p:nvPr/>
          </p:nvCxnSpPr>
          <p:spPr bwMode="auto">
            <a:xfrm flipV="1">
              <a:off x="8375467" y="4495800"/>
              <a:ext cx="0" cy="76200"/>
            </a:xfrm>
            <a:prstGeom prst="line">
              <a:avLst/>
            </a:prstGeom>
            <a:solidFill>
              <a:schemeClr val="accent1"/>
            </a:solidFill>
            <a:ln w="25400" cap="flat" cmpd="sng" algn="ctr">
              <a:solidFill>
                <a:srgbClr val="00CC98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1" name="Straight Connector 30"/>
            <p:cNvCxnSpPr/>
            <p:nvPr/>
          </p:nvCxnSpPr>
          <p:spPr bwMode="auto">
            <a:xfrm flipV="1">
              <a:off x="6800850" y="4533219"/>
              <a:ext cx="0" cy="76200"/>
            </a:xfrm>
            <a:prstGeom prst="line">
              <a:avLst/>
            </a:prstGeom>
            <a:solidFill>
              <a:schemeClr val="accent1"/>
            </a:solidFill>
            <a:ln w="2540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2" name="Straight Connector 31"/>
            <p:cNvCxnSpPr/>
            <p:nvPr/>
          </p:nvCxnSpPr>
          <p:spPr bwMode="auto">
            <a:xfrm flipV="1">
              <a:off x="6912021" y="4535600"/>
              <a:ext cx="0" cy="76200"/>
            </a:xfrm>
            <a:prstGeom prst="line">
              <a:avLst/>
            </a:prstGeom>
            <a:solidFill>
              <a:schemeClr val="accent1"/>
            </a:solidFill>
            <a:ln w="2540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4" name="Straight Connector 33"/>
            <p:cNvCxnSpPr/>
            <p:nvPr/>
          </p:nvCxnSpPr>
          <p:spPr bwMode="auto">
            <a:xfrm flipV="1">
              <a:off x="6966042" y="4536281"/>
              <a:ext cx="0" cy="76200"/>
            </a:xfrm>
            <a:prstGeom prst="line">
              <a:avLst/>
            </a:prstGeom>
            <a:solidFill>
              <a:schemeClr val="accent1"/>
            </a:solidFill>
            <a:ln w="2540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5" name="Straight Connector 34"/>
            <p:cNvCxnSpPr/>
            <p:nvPr/>
          </p:nvCxnSpPr>
          <p:spPr bwMode="auto">
            <a:xfrm flipV="1">
              <a:off x="6748463" y="4533219"/>
              <a:ext cx="0" cy="76200"/>
            </a:xfrm>
            <a:prstGeom prst="line">
              <a:avLst/>
            </a:prstGeom>
            <a:solidFill>
              <a:schemeClr val="accent1"/>
            </a:solidFill>
            <a:ln w="2540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grpSp>
        <p:nvGrpSpPr>
          <p:cNvPr id="38" name="Group 37"/>
          <p:cNvGrpSpPr/>
          <p:nvPr/>
        </p:nvGrpSpPr>
        <p:grpSpPr>
          <a:xfrm>
            <a:off x="5277290" y="3466357"/>
            <a:ext cx="3041467" cy="116681"/>
            <a:chOff x="5334000" y="4495800"/>
            <a:chExt cx="3041467" cy="116681"/>
          </a:xfrm>
        </p:grpSpPr>
        <p:cxnSp>
          <p:nvCxnSpPr>
            <p:cNvPr id="39" name="Straight Connector 38"/>
            <p:cNvCxnSpPr/>
            <p:nvPr/>
          </p:nvCxnSpPr>
          <p:spPr>
            <a:xfrm>
              <a:off x="5334000" y="4572000"/>
              <a:ext cx="3041467" cy="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 bwMode="auto">
            <a:xfrm flipV="1">
              <a:off x="5334000" y="4495800"/>
              <a:ext cx="0" cy="76200"/>
            </a:xfrm>
            <a:prstGeom prst="line">
              <a:avLst/>
            </a:prstGeom>
            <a:solidFill>
              <a:schemeClr val="accent1"/>
            </a:solidFill>
            <a:ln w="25400" cap="flat" cmpd="sng" algn="ctr">
              <a:solidFill>
                <a:srgbClr val="00CC98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1" name="Straight Connector 40"/>
            <p:cNvCxnSpPr/>
            <p:nvPr/>
          </p:nvCxnSpPr>
          <p:spPr bwMode="auto">
            <a:xfrm flipV="1">
              <a:off x="5715000" y="4495800"/>
              <a:ext cx="0" cy="76200"/>
            </a:xfrm>
            <a:prstGeom prst="line">
              <a:avLst/>
            </a:prstGeom>
            <a:solidFill>
              <a:schemeClr val="accent1"/>
            </a:solidFill>
            <a:ln w="25400" cap="flat" cmpd="sng" algn="ctr">
              <a:solidFill>
                <a:srgbClr val="00CC98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2" name="Straight Connector 41"/>
            <p:cNvCxnSpPr/>
            <p:nvPr/>
          </p:nvCxnSpPr>
          <p:spPr bwMode="auto">
            <a:xfrm flipV="1">
              <a:off x="6096000" y="4495800"/>
              <a:ext cx="0" cy="76200"/>
            </a:xfrm>
            <a:prstGeom prst="line">
              <a:avLst/>
            </a:prstGeom>
            <a:solidFill>
              <a:schemeClr val="accent1"/>
            </a:solidFill>
            <a:ln w="25400" cap="flat" cmpd="sng" algn="ctr">
              <a:solidFill>
                <a:srgbClr val="00CC98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3" name="Straight Connector 42"/>
            <p:cNvCxnSpPr/>
            <p:nvPr/>
          </p:nvCxnSpPr>
          <p:spPr bwMode="auto">
            <a:xfrm flipV="1">
              <a:off x="6477000" y="4495800"/>
              <a:ext cx="0" cy="76200"/>
            </a:xfrm>
            <a:prstGeom prst="line">
              <a:avLst/>
            </a:prstGeom>
            <a:solidFill>
              <a:schemeClr val="accent1"/>
            </a:solidFill>
            <a:ln w="25400" cap="flat" cmpd="sng" algn="ctr">
              <a:solidFill>
                <a:srgbClr val="00CC98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4" name="Straight Connector 43"/>
            <p:cNvCxnSpPr/>
            <p:nvPr/>
          </p:nvCxnSpPr>
          <p:spPr bwMode="auto">
            <a:xfrm flipV="1">
              <a:off x="6858000" y="4533219"/>
              <a:ext cx="0" cy="76200"/>
            </a:xfrm>
            <a:prstGeom prst="line">
              <a:avLst/>
            </a:prstGeom>
            <a:solidFill>
              <a:schemeClr val="accent1"/>
            </a:solidFill>
            <a:ln w="2540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5" name="Straight Connector 44"/>
            <p:cNvCxnSpPr/>
            <p:nvPr/>
          </p:nvCxnSpPr>
          <p:spPr bwMode="auto">
            <a:xfrm flipV="1">
              <a:off x="7239000" y="4495800"/>
              <a:ext cx="0" cy="76200"/>
            </a:xfrm>
            <a:prstGeom prst="line">
              <a:avLst/>
            </a:prstGeom>
            <a:solidFill>
              <a:schemeClr val="accent1"/>
            </a:solidFill>
            <a:ln w="25400" cap="flat" cmpd="sng" algn="ctr">
              <a:solidFill>
                <a:srgbClr val="00CC98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6" name="Straight Connector 45"/>
            <p:cNvCxnSpPr/>
            <p:nvPr/>
          </p:nvCxnSpPr>
          <p:spPr bwMode="auto">
            <a:xfrm flipV="1">
              <a:off x="7620000" y="4495800"/>
              <a:ext cx="0" cy="76200"/>
            </a:xfrm>
            <a:prstGeom prst="line">
              <a:avLst/>
            </a:prstGeom>
            <a:solidFill>
              <a:schemeClr val="accent1"/>
            </a:solidFill>
            <a:ln w="25400" cap="flat" cmpd="sng" algn="ctr">
              <a:solidFill>
                <a:srgbClr val="00CC98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7" name="Straight Connector 46"/>
            <p:cNvCxnSpPr/>
            <p:nvPr/>
          </p:nvCxnSpPr>
          <p:spPr bwMode="auto">
            <a:xfrm flipV="1">
              <a:off x="8001000" y="4495800"/>
              <a:ext cx="0" cy="76200"/>
            </a:xfrm>
            <a:prstGeom prst="line">
              <a:avLst/>
            </a:prstGeom>
            <a:solidFill>
              <a:schemeClr val="accent1"/>
            </a:solidFill>
            <a:ln w="25400" cap="flat" cmpd="sng" algn="ctr">
              <a:solidFill>
                <a:srgbClr val="00CC98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8" name="Straight Connector 47"/>
            <p:cNvCxnSpPr/>
            <p:nvPr/>
          </p:nvCxnSpPr>
          <p:spPr bwMode="auto">
            <a:xfrm flipV="1">
              <a:off x="8375467" y="4495800"/>
              <a:ext cx="0" cy="76200"/>
            </a:xfrm>
            <a:prstGeom prst="line">
              <a:avLst/>
            </a:prstGeom>
            <a:solidFill>
              <a:schemeClr val="accent1"/>
            </a:solidFill>
            <a:ln w="25400" cap="flat" cmpd="sng" algn="ctr">
              <a:solidFill>
                <a:srgbClr val="00CC98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9" name="Straight Connector 48"/>
            <p:cNvCxnSpPr/>
            <p:nvPr/>
          </p:nvCxnSpPr>
          <p:spPr bwMode="auto">
            <a:xfrm flipV="1">
              <a:off x="6800850" y="4533219"/>
              <a:ext cx="0" cy="76200"/>
            </a:xfrm>
            <a:prstGeom prst="line">
              <a:avLst/>
            </a:prstGeom>
            <a:solidFill>
              <a:schemeClr val="accent1"/>
            </a:solidFill>
            <a:ln w="2540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50" name="Straight Connector 49"/>
            <p:cNvCxnSpPr/>
            <p:nvPr/>
          </p:nvCxnSpPr>
          <p:spPr bwMode="auto">
            <a:xfrm flipV="1">
              <a:off x="6912021" y="4535600"/>
              <a:ext cx="0" cy="76200"/>
            </a:xfrm>
            <a:prstGeom prst="line">
              <a:avLst/>
            </a:prstGeom>
            <a:solidFill>
              <a:schemeClr val="accent1"/>
            </a:solidFill>
            <a:ln w="2540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51" name="Straight Connector 50"/>
            <p:cNvCxnSpPr/>
            <p:nvPr/>
          </p:nvCxnSpPr>
          <p:spPr bwMode="auto">
            <a:xfrm flipV="1">
              <a:off x="6966042" y="4536281"/>
              <a:ext cx="0" cy="76200"/>
            </a:xfrm>
            <a:prstGeom prst="line">
              <a:avLst/>
            </a:prstGeom>
            <a:solidFill>
              <a:schemeClr val="accent1"/>
            </a:solidFill>
            <a:ln w="2540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52" name="Straight Connector 51"/>
            <p:cNvCxnSpPr/>
            <p:nvPr/>
          </p:nvCxnSpPr>
          <p:spPr bwMode="auto">
            <a:xfrm flipV="1">
              <a:off x="6748463" y="4533219"/>
              <a:ext cx="0" cy="76200"/>
            </a:xfrm>
            <a:prstGeom prst="line">
              <a:avLst/>
            </a:prstGeom>
            <a:solidFill>
              <a:schemeClr val="accent1"/>
            </a:solidFill>
            <a:ln w="2540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cxnSp>
        <p:nvCxnSpPr>
          <p:cNvPr id="53" name="Straight Arrow Connector 52"/>
          <p:cNvCxnSpPr/>
          <p:nvPr/>
        </p:nvCxnSpPr>
        <p:spPr>
          <a:xfrm flipV="1">
            <a:off x="5845525" y="2956226"/>
            <a:ext cx="0" cy="150495"/>
          </a:xfrm>
          <a:prstGeom prst="straightConnector1">
            <a:avLst/>
          </a:prstGeom>
          <a:ln w="254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Arrow Connector 53"/>
          <p:cNvCxnSpPr/>
          <p:nvPr/>
        </p:nvCxnSpPr>
        <p:spPr>
          <a:xfrm flipV="1">
            <a:off x="7386300" y="2949926"/>
            <a:ext cx="0" cy="150495"/>
          </a:xfrm>
          <a:prstGeom prst="straightConnector1">
            <a:avLst/>
          </a:prstGeom>
          <a:ln w="254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Arrow Connector 54"/>
          <p:cNvCxnSpPr/>
          <p:nvPr/>
        </p:nvCxnSpPr>
        <p:spPr>
          <a:xfrm flipV="1">
            <a:off x="7377591" y="3394062"/>
            <a:ext cx="0" cy="150495"/>
          </a:xfrm>
          <a:prstGeom prst="straightConnector1">
            <a:avLst/>
          </a:prstGeom>
          <a:ln w="254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56" name="Table 55"/>
          <p:cNvGraphicFramePr>
            <a:graphicFrameLocks noGrp="1"/>
          </p:cNvGraphicFramePr>
          <p:nvPr>
            <p:extLst/>
          </p:nvPr>
        </p:nvGraphicFramePr>
        <p:xfrm>
          <a:off x="1017510" y="4103281"/>
          <a:ext cx="3200400" cy="414209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33400"/>
                <a:gridCol w="533400"/>
                <a:gridCol w="533400"/>
                <a:gridCol w="533400"/>
                <a:gridCol w="533400"/>
                <a:gridCol w="533400"/>
              </a:tblGrid>
              <a:tr h="414209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…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7" name="TextBox 56"/>
          <p:cNvSpPr txBox="1"/>
          <p:nvPr/>
        </p:nvSpPr>
        <p:spPr>
          <a:xfrm rot="5400000">
            <a:off x="2751152" y="3676572"/>
            <a:ext cx="4924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…</a:t>
            </a:r>
            <a:endParaRPr lang="en-US" dirty="0"/>
          </a:p>
        </p:txBody>
      </p:sp>
      <p:grpSp>
        <p:nvGrpSpPr>
          <p:cNvPr id="58" name="Group 57"/>
          <p:cNvGrpSpPr/>
          <p:nvPr/>
        </p:nvGrpSpPr>
        <p:grpSpPr>
          <a:xfrm>
            <a:off x="5270759" y="4274552"/>
            <a:ext cx="3041467" cy="116681"/>
            <a:chOff x="5334000" y="4495800"/>
            <a:chExt cx="3041467" cy="116681"/>
          </a:xfrm>
        </p:grpSpPr>
        <p:cxnSp>
          <p:nvCxnSpPr>
            <p:cNvPr id="59" name="Straight Connector 58"/>
            <p:cNvCxnSpPr/>
            <p:nvPr/>
          </p:nvCxnSpPr>
          <p:spPr>
            <a:xfrm>
              <a:off x="5334000" y="4572000"/>
              <a:ext cx="3041467" cy="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/>
            <p:cNvCxnSpPr/>
            <p:nvPr/>
          </p:nvCxnSpPr>
          <p:spPr bwMode="auto">
            <a:xfrm flipV="1">
              <a:off x="5334000" y="4495800"/>
              <a:ext cx="0" cy="76200"/>
            </a:xfrm>
            <a:prstGeom prst="line">
              <a:avLst/>
            </a:prstGeom>
            <a:solidFill>
              <a:schemeClr val="accent1"/>
            </a:solidFill>
            <a:ln w="25400" cap="flat" cmpd="sng" algn="ctr">
              <a:solidFill>
                <a:srgbClr val="00CC98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61" name="Straight Connector 60"/>
            <p:cNvCxnSpPr/>
            <p:nvPr/>
          </p:nvCxnSpPr>
          <p:spPr bwMode="auto">
            <a:xfrm flipV="1">
              <a:off x="5715000" y="4495800"/>
              <a:ext cx="0" cy="76200"/>
            </a:xfrm>
            <a:prstGeom prst="line">
              <a:avLst/>
            </a:prstGeom>
            <a:solidFill>
              <a:schemeClr val="accent1"/>
            </a:solidFill>
            <a:ln w="25400" cap="flat" cmpd="sng" algn="ctr">
              <a:solidFill>
                <a:srgbClr val="00CC98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62" name="Straight Connector 61"/>
            <p:cNvCxnSpPr/>
            <p:nvPr/>
          </p:nvCxnSpPr>
          <p:spPr bwMode="auto">
            <a:xfrm flipV="1">
              <a:off x="6096000" y="4495800"/>
              <a:ext cx="0" cy="76200"/>
            </a:xfrm>
            <a:prstGeom prst="line">
              <a:avLst/>
            </a:prstGeom>
            <a:solidFill>
              <a:schemeClr val="accent1"/>
            </a:solidFill>
            <a:ln w="25400" cap="flat" cmpd="sng" algn="ctr">
              <a:solidFill>
                <a:srgbClr val="00CC98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63" name="Straight Connector 62"/>
            <p:cNvCxnSpPr/>
            <p:nvPr/>
          </p:nvCxnSpPr>
          <p:spPr bwMode="auto">
            <a:xfrm flipV="1">
              <a:off x="6477000" y="4495800"/>
              <a:ext cx="0" cy="76200"/>
            </a:xfrm>
            <a:prstGeom prst="line">
              <a:avLst/>
            </a:prstGeom>
            <a:solidFill>
              <a:schemeClr val="accent1"/>
            </a:solidFill>
            <a:ln w="25400" cap="flat" cmpd="sng" algn="ctr">
              <a:solidFill>
                <a:srgbClr val="00CC98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64" name="Straight Connector 63"/>
            <p:cNvCxnSpPr/>
            <p:nvPr/>
          </p:nvCxnSpPr>
          <p:spPr bwMode="auto">
            <a:xfrm flipV="1">
              <a:off x="6858000" y="4533219"/>
              <a:ext cx="0" cy="76200"/>
            </a:xfrm>
            <a:prstGeom prst="line">
              <a:avLst/>
            </a:prstGeom>
            <a:solidFill>
              <a:schemeClr val="accent1"/>
            </a:solidFill>
            <a:ln w="2540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65" name="Straight Connector 64"/>
            <p:cNvCxnSpPr/>
            <p:nvPr/>
          </p:nvCxnSpPr>
          <p:spPr bwMode="auto">
            <a:xfrm flipV="1">
              <a:off x="7239000" y="4495800"/>
              <a:ext cx="0" cy="76200"/>
            </a:xfrm>
            <a:prstGeom prst="line">
              <a:avLst/>
            </a:prstGeom>
            <a:solidFill>
              <a:schemeClr val="accent1"/>
            </a:solidFill>
            <a:ln w="25400" cap="flat" cmpd="sng" algn="ctr">
              <a:solidFill>
                <a:srgbClr val="00CC98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66" name="Straight Connector 65"/>
            <p:cNvCxnSpPr/>
            <p:nvPr/>
          </p:nvCxnSpPr>
          <p:spPr bwMode="auto">
            <a:xfrm flipV="1">
              <a:off x="7620000" y="4495800"/>
              <a:ext cx="0" cy="76200"/>
            </a:xfrm>
            <a:prstGeom prst="line">
              <a:avLst/>
            </a:prstGeom>
            <a:solidFill>
              <a:schemeClr val="accent1"/>
            </a:solidFill>
            <a:ln w="25400" cap="flat" cmpd="sng" algn="ctr">
              <a:solidFill>
                <a:srgbClr val="00CC98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67" name="Straight Connector 66"/>
            <p:cNvCxnSpPr/>
            <p:nvPr/>
          </p:nvCxnSpPr>
          <p:spPr bwMode="auto">
            <a:xfrm flipV="1">
              <a:off x="8001000" y="4495800"/>
              <a:ext cx="0" cy="76200"/>
            </a:xfrm>
            <a:prstGeom prst="line">
              <a:avLst/>
            </a:prstGeom>
            <a:solidFill>
              <a:schemeClr val="accent1"/>
            </a:solidFill>
            <a:ln w="25400" cap="flat" cmpd="sng" algn="ctr">
              <a:solidFill>
                <a:srgbClr val="00CC98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68" name="Straight Connector 67"/>
            <p:cNvCxnSpPr/>
            <p:nvPr/>
          </p:nvCxnSpPr>
          <p:spPr bwMode="auto">
            <a:xfrm flipV="1">
              <a:off x="8375467" y="4495800"/>
              <a:ext cx="0" cy="76200"/>
            </a:xfrm>
            <a:prstGeom prst="line">
              <a:avLst/>
            </a:prstGeom>
            <a:solidFill>
              <a:schemeClr val="accent1"/>
            </a:solidFill>
            <a:ln w="25400" cap="flat" cmpd="sng" algn="ctr">
              <a:solidFill>
                <a:srgbClr val="00CC98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69" name="Straight Connector 68"/>
            <p:cNvCxnSpPr/>
            <p:nvPr/>
          </p:nvCxnSpPr>
          <p:spPr bwMode="auto">
            <a:xfrm flipV="1">
              <a:off x="6800850" y="4533219"/>
              <a:ext cx="0" cy="76200"/>
            </a:xfrm>
            <a:prstGeom prst="line">
              <a:avLst/>
            </a:prstGeom>
            <a:solidFill>
              <a:schemeClr val="accent1"/>
            </a:solidFill>
            <a:ln w="2540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70" name="Straight Connector 69"/>
            <p:cNvCxnSpPr/>
            <p:nvPr/>
          </p:nvCxnSpPr>
          <p:spPr bwMode="auto">
            <a:xfrm flipV="1">
              <a:off x="6912021" y="4535600"/>
              <a:ext cx="0" cy="76200"/>
            </a:xfrm>
            <a:prstGeom prst="line">
              <a:avLst/>
            </a:prstGeom>
            <a:solidFill>
              <a:schemeClr val="accent1"/>
            </a:solidFill>
            <a:ln w="2540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71" name="Straight Connector 70"/>
            <p:cNvCxnSpPr/>
            <p:nvPr/>
          </p:nvCxnSpPr>
          <p:spPr bwMode="auto">
            <a:xfrm flipV="1">
              <a:off x="6966042" y="4536281"/>
              <a:ext cx="0" cy="76200"/>
            </a:xfrm>
            <a:prstGeom prst="line">
              <a:avLst/>
            </a:prstGeom>
            <a:solidFill>
              <a:schemeClr val="accent1"/>
            </a:solidFill>
            <a:ln w="2540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72" name="Straight Connector 71"/>
            <p:cNvCxnSpPr/>
            <p:nvPr/>
          </p:nvCxnSpPr>
          <p:spPr bwMode="auto">
            <a:xfrm flipV="1">
              <a:off x="6748463" y="4533219"/>
              <a:ext cx="0" cy="76200"/>
            </a:xfrm>
            <a:prstGeom prst="line">
              <a:avLst/>
            </a:prstGeom>
            <a:solidFill>
              <a:schemeClr val="accent1"/>
            </a:solidFill>
            <a:ln w="2540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cxnSp>
        <p:nvCxnSpPr>
          <p:cNvPr id="73" name="Straight Arrow Connector 72"/>
          <p:cNvCxnSpPr/>
          <p:nvPr/>
        </p:nvCxnSpPr>
        <p:spPr>
          <a:xfrm flipV="1">
            <a:off x="5505891" y="4199576"/>
            <a:ext cx="0" cy="150495"/>
          </a:xfrm>
          <a:prstGeom prst="straightConnector1">
            <a:avLst/>
          </a:prstGeom>
          <a:ln w="254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Straight Arrow Connector 73"/>
          <p:cNvCxnSpPr/>
          <p:nvPr/>
        </p:nvCxnSpPr>
        <p:spPr>
          <a:xfrm flipV="1">
            <a:off x="8155474" y="3373691"/>
            <a:ext cx="0" cy="150495"/>
          </a:xfrm>
          <a:prstGeom prst="straightConnector1">
            <a:avLst/>
          </a:prstGeom>
          <a:ln w="254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TextBox 74"/>
          <p:cNvSpPr txBox="1"/>
          <p:nvPr/>
        </p:nvSpPr>
        <p:spPr>
          <a:xfrm>
            <a:off x="1639309" y="4927255"/>
            <a:ext cx="158889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Messages</a:t>
            </a:r>
            <a:endParaRPr lang="en-US" dirty="0"/>
          </a:p>
        </p:txBody>
      </p:sp>
      <p:sp>
        <p:nvSpPr>
          <p:cNvPr id="76" name="TextBox 75"/>
          <p:cNvSpPr txBox="1"/>
          <p:nvPr/>
        </p:nvSpPr>
        <p:spPr>
          <a:xfrm>
            <a:off x="5336010" y="4879525"/>
            <a:ext cx="292580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Random </a:t>
            </a:r>
            <a:r>
              <a:rPr lang="en-US" dirty="0" err="1" smtClean="0"/>
              <a:t>codewords</a:t>
            </a:r>
            <a:endParaRPr lang="en-US" dirty="0"/>
          </a:p>
        </p:txBody>
      </p:sp>
      <p:sp>
        <p:nvSpPr>
          <p:cNvPr id="77" name="Left Brace 76"/>
          <p:cNvSpPr/>
          <p:nvPr/>
        </p:nvSpPr>
        <p:spPr bwMode="auto">
          <a:xfrm rot="16200000">
            <a:off x="6688267" y="2992405"/>
            <a:ext cx="201415" cy="3023368"/>
          </a:xfrm>
          <a:prstGeom prst="leftBrace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Geneva"/>
            </a:endParaRPr>
          </a:p>
        </p:txBody>
      </p:sp>
      <p:pic>
        <p:nvPicPr>
          <p:cNvPr id="78" name="Picture 77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3759" y="4646259"/>
            <a:ext cx="139065" cy="114300"/>
          </a:xfrm>
          <a:prstGeom prst="rect">
            <a:avLst/>
          </a:prstGeom>
        </p:spPr>
      </p:pic>
      <p:sp>
        <p:nvSpPr>
          <p:cNvPr id="79" name="TextBox 78"/>
          <p:cNvSpPr txBox="1"/>
          <p:nvPr/>
        </p:nvSpPr>
        <p:spPr>
          <a:xfrm>
            <a:off x="6531188" y="4525620"/>
            <a:ext cx="144943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optical modes</a:t>
            </a:r>
            <a:endParaRPr lang="en-US" sz="1600" dirty="0"/>
          </a:p>
        </p:txBody>
      </p:sp>
      <p:sp>
        <p:nvSpPr>
          <p:cNvPr id="80" name="Left Brace 79"/>
          <p:cNvSpPr/>
          <p:nvPr/>
        </p:nvSpPr>
        <p:spPr bwMode="auto">
          <a:xfrm rot="16200000">
            <a:off x="2497083" y="3066006"/>
            <a:ext cx="216626" cy="3175767"/>
          </a:xfrm>
          <a:prstGeom prst="leftBrace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Geneva"/>
            </a:endParaRPr>
          </a:p>
        </p:txBody>
      </p:sp>
      <p:pic>
        <p:nvPicPr>
          <p:cNvPr id="83" name="Picture 82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8623" y="4803666"/>
            <a:ext cx="204216" cy="140208"/>
          </a:xfrm>
          <a:prstGeom prst="rect">
            <a:avLst/>
          </a:prstGeom>
        </p:spPr>
      </p:pic>
      <p:sp>
        <p:nvSpPr>
          <p:cNvPr id="82" name="TextBox 81"/>
          <p:cNvSpPr txBox="1"/>
          <p:nvPr/>
        </p:nvSpPr>
        <p:spPr>
          <a:xfrm>
            <a:off x="2469445" y="4695276"/>
            <a:ext cx="50366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bits</a:t>
            </a:r>
            <a:endParaRPr lang="en-US" sz="1600" dirty="0"/>
          </a:p>
        </p:txBody>
      </p:sp>
      <p:sp>
        <p:nvSpPr>
          <p:cNvPr id="84" name="Right Arrow 83"/>
          <p:cNvSpPr/>
          <p:nvPr/>
        </p:nvSpPr>
        <p:spPr bwMode="auto">
          <a:xfrm>
            <a:off x="4498141" y="3524186"/>
            <a:ext cx="533400" cy="267121"/>
          </a:xfrm>
          <a:prstGeom prst="rightArrow">
            <a:avLst/>
          </a:prstGeom>
          <a:solidFill>
            <a:schemeClr val="tx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Geneva"/>
            </a:endParaRPr>
          </a:p>
        </p:txBody>
      </p:sp>
      <p:sp>
        <p:nvSpPr>
          <p:cNvPr id="10" name="Freeform 9"/>
          <p:cNvSpPr/>
          <p:nvPr/>
        </p:nvSpPr>
        <p:spPr bwMode="auto">
          <a:xfrm>
            <a:off x="3213464" y="2159726"/>
            <a:ext cx="2621280" cy="703157"/>
          </a:xfrm>
          <a:custGeom>
            <a:avLst/>
            <a:gdLst>
              <a:gd name="connsiteX0" fmla="*/ 0 w 2673531"/>
              <a:gd name="connsiteY0" fmla="*/ 0 h 513805"/>
              <a:gd name="connsiteX1" fmla="*/ 548640 w 2673531"/>
              <a:gd name="connsiteY1" fmla="*/ 156754 h 513805"/>
              <a:gd name="connsiteX2" fmla="*/ 2290354 w 2673531"/>
              <a:gd name="connsiteY2" fmla="*/ 322217 h 513805"/>
              <a:gd name="connsiteX3" fmla="*/ 2673531 w 2673531"/>
              <a:gd name="connsiteY3" fmla="*/ 513805 h 5138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73531" h="513805">
                <a:moveTo>
                  <a:pt x="0" y="0"/>
                </a:moveTo>
                <a:cubicBezTo>
                  <a:pt x="83457" y="51525"/>
                  <a:pt x="166914" y="103051"/>
                  <a:pt x="548640" y="156754"/>
                </a:cubicBezTo>
                <a:cubicBezTo>
                  <a:pt x="930366" y="210457"/>
                  <a:pt x="1936206" y="262709"/>
                  <a:pt x="2290354" y="322217"/>
                </a:cubicBezTo>
                <a:cubicBezTo>
                  <a:pt x="2644503" y="381726"/>
                  <a:pt x="2659017" y="447765"/>
                  <a:pt x="2673531" y="513805"/>
                </a:cubicBezTo>
              </a:path>
            </a:pathLst>
          </a:cu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Geneva"/>
            </a:endParaRPr>
          </a:p>
        </p:txBody>
      </p:sp>
      <p:sp>
        <p:nvSpPr>
          <p:cNvPr id="12" name="Left Brace 11"/>
          <p:cNvSpPr/>
          <p:nvPr/>
        </p:nvSpPr>
        <p:spPr bwMode="auto">
          <a:xfrm>
            <a:off x="609601" y="2882773"/>
            <a:ext cx="156754" cy="1642847"/>
          </a:xfrm>
          <a:prstGeom prst="leftBrace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Geneva"/>
            </a:endParaRPr>
          </a:p>
        </p:txBody>
      </p:sp>
      <p:pic>
        <p:nvPicPr>
          <p:cNvPr id="14" name="Picture 13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0606" y="3515597"/>
            <a:ext cx="316230" cy="213360"/>
          </a:xfrm>
          <a:prstGeom prst="rect">
            <a:avLst/>
          </a:prstGeom>
        </p:spPr>
      </p:pic>
      <p:sp>
        <p:nvSpPr>
          <p:cNvPr id="81" name="Date Placeholder 6"/>
          <p:cNvSpPr>
            <a:spLocks noGrp="1"/>
          </p:cNvSpPr>
          <p:nvPr>
            <p:ph type="dt" sz="half" idx="10"/>
          </p:nvPr>
        </p:nvSpPr>
        <p:spPr>
          <a:xfrm>
            <a:off x="6437630" y="6435728"/>
            <a:ext cx="2133600" cy="200025"/>
          </a:xfrm>
        </p:spPr>
        <p:txBody>
          <a:bodyPr anchor="ctr"/>
          <a:lstStyle/>
          <a:p>
            <a:fld id="{A2D725A2-B9F2-45D3-97D4-2BF14B95B920}" type="datetime1">
              <a:rPr lang="en-US" smtClean="0"/>
              <a:t>11/1/2016</a:t>
            </a:fld>
            <a:endParaRPr lang="en-US" dirty="0"/>
          </a:p>
        </p:txBody>
      </p:sp>
      <p:sp>
        <p:nvSpPr>
          <p:cNvPr id="85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8723630" y="6436303"/>
            <a:ext cx="307658" cy="200025"/>
          </a:xfrm>
        </p:spPr>
        <p:txBody>
          <a:bodyPr anchor="ctr"/>
          <a:lstStyle/>
          <a:p>
            <a:fld id="{8D57DBB9-07C6-49AB-BFD5-E737C7E241F6}" type="slidenum">
              <a:rPr lang="en-US" smtClean="0"/>
              <a:pPr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7431079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Pulse-position modulation (PPM) signaling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Pulse-position modulation (PPM) signaling uses pulse location to encode value: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Then use an outer ECC on top of PPM</a:t>
            </a:r>
          </a:p>
          <a:p>
            <a:endParaRPr lang="en-US" dirty="0" smtClean="0"/>
          </a:p>
          <a:p>
            <a:r>
              <a:rPr lang="en-US" dirty="0" smtClean="0"/>
              <a:t>Challenge for covert communication: </a:t>
            </a:r>
            <a:r>
              <a:rPr lang="en-US" dirty="0"/>
              <a:t>every </a:t>
            </a:r>
            <a:r>
              <a:rPr lang="en-US" dirty="0" smtClean="0"/>
              <a:t>PPM symbol </a:t>
            </a:r>
            <a:r>
              <a:rPr lang="en-US" dirty="0"/>
              <a:t>requires a </a:t>
            </a:r>
            <a:r>
              <a:rPr lang="en-US" dirty="0" smtClean="0"/>
              <a:t>pulse, zero pulses not allowed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  <p:cxnSp>
        <p:nvCxnSpPr>
          <p:cNvPr id="85" name="Straight Arrow Connector 84"/>
          <p:cNvCxnSpPr/>
          <p:nvPr/>
        </p:nvCxnSpPr>
        <p:spPr>
          <a:xfrm flipV="1">
            <a:off x="6576332" y="2890395"/>
            <a:ext cx="0" cy="150495"/>
          </a:xfrm>
          <a:prstGeom prst="straightConnector1">
            <a:avLst/>
          </a:prstGeom>
          <a:ln w="254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1687362" y="2675989"/>
            <a:ext cx="103547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Value:</a:t>
            </a:r>
            <a:endParaRPr lang="en-US" i="1" dirty="0"/>
          </a:p>
        </p:txBody>
      </p:sp>
      <p:cxnSp>
        <p:nvCxnSpPr>
          <p:cNvPr id="87" name="Straight Connector 86"/>
          <p:cNvCxnSpPr/>
          <p:nvPr/>
        </p:nvCxnSpPr>
        <p:spPr>
          <a:xfrm>
            <a:off x="3729718" y="3032266"/>
            <a:ext cx="3041467" cy="0"/>
          </a:xfrm>
          <a:prstGeom prst="line">
            <a:avLst/>
          </a:prstGeom>
          <a:ln w="25400">
            <a:solidFill>
              <a:srgbClr val="00997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Straight Connector 87"/>
          <p:cNvCxnSpPr/>
          <p:nvPr/>
        </p:nvCxnSpPr>
        <p:spPr bwMode="auto">
          <a:xfrm flipV="1">
            <a:off x="3729718" y="2956066"/>
            <a:ext cx="0" cy="762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009973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9" name="Straight Connector 88"/>
          <p:cNvCxnSpPr/>
          <p:nvPr/>
        </p:nvCxnSpPr>
        <p:spPr bwMode="auto">
          <a:xfrm flipV="1">
            <a:off x="4110718" y="2956066"/>
            <a:ext cx="0" cy="762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009973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90" name="Straight Connector 89"/>
          <p:cNvCxnSpPr/>
          <p:nvPr/>
        </p:nvCxnSpPr>
        <p:spPr bwMode="auto">
          <a:xfrm flipV="1">
            <a:off x="4491718" y="2956066"/>
            <a:ext cx="0" cy="762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009973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91" name="Straight Connector 90"/>
          <p:cNvCxnSpPr/>
          <p:nvPr/>
        </p:nvCxnSpPr>
        <p:spPr bwMode="auto">
          <a:xfrm flipV="1">
            <a:off x="4872718" y="2956066"/>
            <a:ext cx="0" cy="762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009973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92" name="Straight Connector 91"/>
          <p:cNvCxnSpPr/>
          <p:nvPr/>
        </p:nvCxnSpPr>
        <p:spPr bwMode="auto">
          <a:xfrm flipV="1">
            <a:off x="5253718" y="2993485"/>
            <a:ext cx="0" cy="762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93" name="Straight Connector 92"/>
          <p:cNvCxnSpPr/>
          <p:nvPr/>
        </p:nvCxnSpPr>
        <p:spPr bwMode="auto">
          <a:xfrm flipV="1">
            <a:off x="5634718" y="2956066"/>
            <a:ext cx="0" cy="762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009973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94" name="Straight Connector 93"/>
          <p:cNvCxnSpPr/>
          <p:nvPr/>
        </p:nvCxnSpPr>
        <p:spPr bwMode="auto">
          <a:xfrm flipV="1">
            <a:off x="6015718" y="2956066"/>
            <a:ext cx="0" cy="762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009973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95" name="Straight Connector 94"/>
          <p:cNvCxnSpPr/>
          <p:nvPr/>
        </p:nvCxnSpPr>
        <p:spPr bwMode="auto">
          <a:xfrm flipV="1">
            <a:off x="6396718" y="2956066"/>
            <a:ext cx="0" cy="762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009973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96" name="Straight Connector 95"/>
          <p:cNvCxnSpPr/>
          <p:nvPr/>
        </p:nvCxnSpPr>
        <p:spPr bwMode="auto">
          <a:xfrm flipV="1">
            <a:off x="6771185" y="2956066"/>
            <a:ext cx="0" cy="762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009973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97" name="Straight Connector 96"/>
          <p:cNvCxnSpPr/>
          <p:nvPr/>
        </p:nvCxnSpPr>
        <p:spPr bwMode="auto">
          <a:xfrm flipV="1">
            <a:off x="5196568" y="2993485"/>
            <a:ext cx="0" cy="762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98" name="Straight Connector 97"/>
          <p:cNvCxnSpPr/>
          <p:nvPr/>
        </p:nvCxnSpPr>
        <p:spPr bwMode="auto">
          <a:xfrm flipV="1">
            <a:off x="5307739" y="2995866"/>
            <a:ext cx="0" cy="762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99" name="Straight Connector 98"/>
          <p:cNvCxnSpPr/>
          <p:nvPr/>
        </p:nvCxnSpPr>
        <p:spPr bwMode="auto">
          <a:xfrm flipV="1">
            <a:off x="5361760" y="2996547"/>
            <a:ext cx="0" cy="762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00" name="Straight Connector 99"/>
          <p:cNvCxnSpPr/>
          <p:nvPr/>
        </p:nvCxnSpPr>
        <p:spPr bwMode="auto">
          <a:xfrm flipV="1">
            <a:off x="5144181" y="2993485"/>
            <a:ext cx="0" cy="762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01" name="Left Brace 100"/>
          <p:cNvSpPr/>
          <p:nvPr/>
        </p:nvSpPr>
        <p:spPr bwMode="auto">
          <a:xfrm rot="16200000">
            <a:off x="5153011" y="1645681"/>
            <a:ext cx="201415" cy="3023368"/>
          </a:xfrm>
          <a:prstGeom prst="leftBrace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Geneva"/>
            </a:endParaRPr>
          </a:p>
        </p:txBody>
      </p:sp>
      <p:sp>
        <p:nvSpPr>
          <p:cNvPr id="102" name="TextBox 101"/>
          <p:cNvSpPr txBox="1"/>
          <p:nvPr/>
        </p:nvSpPr>
        <p:spPr>
          <a:xfrm>
            <a:off x="4734675" y="3231148"/>
            <a:ext cx="144943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optical modes</a:t>
            </a:r>
            <a:endParaRPr lang="en-US" sz="1600" dirty="0"/>
          </a:p>
        </p:txBody>
      </p:sp>
      <p:pic>
        <p:nvPicPr>
          <p:cNvPr id="9" name="Picture 8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62475" y="3286125"/>
            <a:ext cx="177165" cy="228600"/>
          </a:xfrm>
          <a:prstGeom prst="rect">
            <a:avLst/>
          </a:prstGeom>
        </p:spPr>
      </p:pic>
      <p:sp>
        <p:nvSpPr>
          <p:cNvPr id="25" name="TextBox 24"/>
          <p:cNvSpPr txBox="1"/>
          <p:nvPr/>
        </p:nvSpPr>
        <p:spPr>
          <a:xfrm>
            <a:off x="4388676" y="2290024"/>
            <a:ext cx="17235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PPM frame</a:t>
            </a:r>
            <a:endParaRPr lang="en-US" dirty="0"/>
          </a:p>
        </p:txBody>
      </p:sp>
      <p:cxnSp>
        <p:nvCxnSpPr>
          <p:cNvPr id="26" name="Straight Arrow Connector 25"/>
          <p:cNvCxnSpPr/>
          <p:nvPr/>
        </p:nvCxnSpPr>
        <p:spPr>
          <a:xfrm flipV="1">
            <a:off x="4290332" y="2868624"/>
            <a:ext cx="0" cy="150495"/>
          </a:xfrm>
          <a:prstGeom prst="straightConnector1">
            <a:avLst/>
          </a:prstGeom>
          <a:ln w="254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 flipV="1">
            <a:off x="3909332" y="2864268"/>
            <a:ext cx="0" cy="150495"/>
          </a:xfrm>
          <a:prstGeom prst="straightConnector1">
            <a:avLst/>
          </a:prstGeom>
          <a:ln w="254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2736946" y="2675989"/>
            <a:ext cx="35618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29" name="TextBox 28"/>
          <p:cNvSpPr txBox="1"/>
          <p:nvPr/>
        </p:nvSpPr>
        <p:spPr>
          <a:xfrm>
            <a:off x="2731021" y="2675989"/>
            <a:ext cx="35618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2732021" y="2675989"/>
            <a:ext cx="4235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Q</a:t>
            </a:r>
            <a:endParaRPr lang="en-US" dirty="0"/>
          </a:p>
        </p:txBody>
      </p:sp>
      <p:sp>
        <p:nvSpPr>
          <p:cNvPr id="31" name="Date Placeholder 6"/>
          <p:cNvSpPr>
            <a:spLocks noGrp="1"/>
          </p:cNvSpPr>
          <p:nvPr>
            <p:ph type="dt" sz="half" idx="10"/>
          </p:nvPr>
        </p:nvSpPr>
        <p:spPr>
          <a:xfrm>
            <a:off x="6437630" y="6435728"/>
            <a:ext cx="2133600" cy="200025"/>
          </a:xfrm>
        </p:spPr>
        <p:txBody>
          <a:bodyPr anchor="ctr"/>
          <a:lstStyle/>
          <a:p>
            <a:fld id="{A2D725A2-B9F2-45D3-97D4-2BF14B95B920}" type="datetime1">
              <a:rPr lang="en-US" smtClean="0"/>
              <a:t>11/1/2016</a:t>
            </a:fld>
            <a:endParaRPr lang="en-US" dirty="0"/>
          </a:p>
        </p:txBody>
      </p:sp>
      <p:sp>
        <p:nvSpPr>
          <p:cNvPr id="32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8723630" y="6436303"/>
            <a:ext cx="307658" cy="200025"/>
          </a:xfrm>
        </p:spPr>
        <p:txBody>
          <a:bodyPr anchor="ctr"/>
          <a:lstStyle/>
          <a:p>
            <a:fld id="{8D57DBB9-07C6-49AB-BFD5-E737C7E241F6}" type="slidenum">
              <a:rPr lang="en-US" smtClean="0"/>
              <a:pPr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9999613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29" grpId="0"/>
      <p:bldP spid="29" grpId="1"/>
      <p:bldP spid="30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Using PPM Alphabet</a:t>
            </a:r>
            <a:endParaRPr 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29200"/>
          </a:xfrm>
        </p:spPr>
        <p:txBody>
          <a:bodyPr/>
          <a:lstStyle/>
          <a:p>
            <a:r>
              <a:rPr lang="en-US" dirty="0" smtClean="0"/>
              <a:t>Solution: given       </a:t>
            </a:r>
            <a:r>
              <a:rPr lang="en-US" i="1" dirty="0" smtClean="0"/>
              <a:t>  </a:t>
            </a:r>
            <a:r>
              <a:rPr lang="en-US" dirty="0" smtClean="0"/>
              <a:t>possible PPM frames, Alice and Bob secretly agree on a random subset     to use for message transmission, </a:t>
            </a:r>
          </a:p>
          <a:p>
            <a:endParaRPr lang="en-US" sz="3600" dirty="0" smtClean="0"/>
          </a:p>
          <a:p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Bob ignores the “empty” frames, but Willie cannot since he doesn’t know where they are</a:t>
            </a:r>
            <a:endParaRPr lang="en-US" dirty="0"/>
          </a:p>
        </p:txBody>
      </p:sp>
      <p:cxnSp>
        <p:nvCxnSpPr>
          <p:cNvPr id="5" name="Straight Connector 4"/>
          <p:cNvCxnSpPr/>
          <p:nvPr/>
        </p:nvCxnSpPr>
        <p:spPr>
          <a:xfrm>
            <a:off x="2489832" y="3565074"/>
            <a:ext cx="653415" cy="0"/>
          </a:xfrm>
          <a:prstGeom prst="line">
            <a:avLst/>
          </a:prstGeom>
          <a:ln w="254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/>
          <p:cNvCxnSpPr/>
          <p:nvPr/>
        </p:nvCxnSpPr>
        <p:spPr>
          <a:xfrm flipV="1">
            <a:off x="2578470" y="3410097"/>
            <a:ext cx="0" cy="150495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3232890" y="3560592"/>
            <a:ext cx="653415" cy="0"/>
          </a:xfrm>
          <a:prstGeom prst="line">
            <a:avLst/>
          </a:prstGeom>
          <a:ln w="254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 flipV="1">
            <a:off x="3686619" y="3423541"/>
            <a:ext cx="0" cy="150495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5537832" y="3560592"/>
            <a:ext cx="653415" cy="0"/>
          </a:xfrm>
          <a:prstGeom prst="line">
            <a:avLst/>
          </a:prstGeom>
          <a:ln w="254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flipV="1">
            <a:off x="5667819" y="3410095"/>
            <a:ext cx="0" cy="150495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584833" y="3347197"/>
            <a:ext cx="17491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/>
              <a:t>Alice transmits:</a:t>
            </a:r>
            <a:endParaRPr lang="en-US" sz="1800" dirty="0"/>
          </a:p>
        </p:txBody>
      </p:sp>
      <p:sp>
        <p:nvSpPr>
          <p:cNvPr id="12" name="TextBox 11"/>
          <p:cNvSpPr txBox="1"/>
          <p:nvPr/>
        </p:nvSpPr>
        <p:spPr>
          <a:xfrm>
            <a:off x="584833" y="3943125"/>
            <a:ext cx="15824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/>
              <a:t>Bob receives:</a:t>
            </a:r>
            <a:endParaRPr lang="en-US" sz="1800" dirty="0"/>
          </a:p>
        </p:txBody>
      </p:sp>
      <p:sp>
        <p:nvSpPr>
          <p:cNvPr id="13" name="TextBox 12"/>
          <p:cNvSpPr txBox="1"/>
          <p:nvPr/>
        </p:nvSpPr>
        <p:spPr>
          <a:xfrm>
            <a:off x="584833" y="4469564"/>
            <a:ext cx="17235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/>
              <a:t>Willie receives:</a:t>
            </a:r>
            <a:endParaRPr lang="en-US" sz="1800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7039419" y="3569552"/>
            <a:ext cx="653415" cy="0"/>
          </a:xfrm>
          <a:prstGeom prst="line">
            <a:avLst/>
          </a:prstGeom>
          <a:ln w="254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V="1">
            <a:off x="7268021" y="3423542"/>
            <a:ext cx="0" cy="150495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2467420" y="4145718"/>
            <a:ext cx="653415" cy="0"/>
          </a:xfrm>
          <a:prstGeom prst="line">
            <a:avLst/>
          </a:prstGeom>
          <a:ln w="254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V="1">
            <a:off x="2578471" y="3990741"/>
            <a:ext cx="0" cy="150495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3210478" y="4141236"/>
            <a:ext cx="653415" cy="0"/>
          </a:xfrm>
          <a:prstGeom prst="line">
            <a:avLst/>
          </a:prstGeom>
          <a:ln w="254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flipV="1">
            <a:off x="3328033" y="3990738"/>
            <a:ext cx="0" cy="150495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5515420" y="4141236"/>
            <a:ext cx="653415" cy="0"/>
          </a:xfrm>
          <a:prstGeom prst="line">
            <a:avLst/>
          </a:prstGeom>
          <a:ln w="254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 flipV="1">
            <a:off x="5667820" y="3990739"/>
            <a:ext cx="0" cy="150495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3991420" y="4141236"/>
            <a:ext cx="653415" cy="0"/>
          </a:xfrm>
          <a:prstGeom prst="line">
            <a:avLst/>
          </a:prstGeom>
          <a:ln w="254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4753419" y="4141236"/>
            <a:ext cx="653415" cy="0"/>
          </a:xfrm>
          <a:prstGeom prst="line">
            <a:avLst/>
          </a:prstGeom>
          <a:ln w="254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>
            <a:off x="6277420" y="4150200"/>
            <a:ext cx="653415" cy="0"/>
          </a:xfrm>
          <a:prstGeom prst="line">
            <a:avLst/>
          </a:prstGeom>
          <a:ln w="254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7039420" y="4150196"/>
            <a:ext cx="653415" cy="0"/>
          </a:xfrm>
          <a:prstGeom prst="line">
            <a:avLst/>
          </a:prstGeom>
          <a:ln w="254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>
            <a:off x="7823832" y="4141236"/>
            <a:ext cx="653415" cy="0"/>
          </a:xfrm>
          <a:prstGeom prst="line">
            <a:avLst/>
          </a:prstGeom>
          <a:ln w="254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>
            <a:off x="2467420" y="4698164"/>
            <a:ext cx="653415" cy="0"/>
          </a:xfrm>
          <a:prstGeom prst="line">
            <a:avLst/>
          </a:prstGeom>
          <a:ln w="254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>
            <a:off x="3210478" y="4693682"/>
            <a:ext cx="653415" cy="0"/>
          </a:xfrm>
          <a:prstGeom prst="line">
            <a:avLst/>
          </a:prstGeom>
          <a:ln w="254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 flipV="1">
            <a:off x="3686620" y="4556631"/>
            <a:ext cx="0" cy="150495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>
            <a:off x="5515420" y="4693682"/>
            <a:ext cx="653415" cy="0"/>
          </a:xfrm>
          <a:prstGeom prst="line">
            <a:avLst/>
          </a:prstGeom>
          <a:ln w="254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/>
          <p:nvPr/>
        </p:nvCxnSpPr>
        <p:spPr>
          <a:xfrm flipV="1">
            <a:off x="5667820" y="4543185"/>
            <a:ext cx="0" cy="150495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>
            <a:off x="3991420" y="4693682"/>
            <a:ext cx="653415" cy="0"/>
          </a:xfrm>
          <a:prstGeom prst="line">
            <a:avLst/>
          </a:prstGeom>
          <a:ln w="254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>
            <a:off x="4753419" y="4693682"/>
            <a:ext cx="653415" cy="0"/>
          </a:xfrm>
          <a:prstGeom prst="line">
            <a:avLst/>
          </a:prstGeom>
          <a:ln w="254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/>
        </p:nvCxnSpPr>
        <p:spPr>
          <a:xfrm>
            <a:off x="6277420" y="4702646"/>
            <a:ext cx="653415" cy="0"/>
          </a:xfrm>
          <a:prstGeom prst="line">
            <a:avLst/>
          </a:prstGeom>
          <a:ln w="254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7039420" y="4702642"/>
            <a:ext cx="653415" cy="0"/>
          </a:xfrm>
          <a:prstGeom prst="line">
            <a:avLst/>
          </a:prstGeom>
          <a:ln w="254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/>
          <p:nvPr/>
        </p:nvCxnSpPr>
        <p:spPr>
          <a:xfrm flipV="1">
            <a:off x="7268022" y="4556632"/>
            <a:ext cx="0" cy="150495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>
          <a:xfrm>
            <a:off x="7823832" y="4693682"/>
            <a:ext cx="653415" cy="0"/>
          </a:xfrm>
          <a:prstGeom prst="line">
            <a:avLst/>
          </a:prstGeom>
          <a:ln w="254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/>
          <p:nvPr/>
        </p:nvCxnSpPr>
        <p:spPr>
          <a:xfrm flipV="1">
            <a:off x="6071233" y="3977296"/>
            <a:ext cx="0" cy="150495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/>
          <p:nvPr/>
        </p:nvCxnSpPr>
        <p:spPr>
          <a:xfrm flipV="1">
            <a:off x="4928233" y="3995223"/>
            <a:ext cx="0" cy="150495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/>
          <p:cNvCxnSpPr/>
          <p:nvPr/>
        </p:nvCxnSpPr>
        <p:spPr>
          <a:xfrm flipV="1">
            <a:off x="8150539" y="3990737"/>
            <a:ext cx="0" cy="150495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/>
          <p:nvPr/>
        </p:nvCxnSpPr>
        <p:spPr>
          <a:xfrm flipV="1">
            <a:off x="4242433" y="4543184"/>
            <a:ext cx="0" cy="150495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/>
          <p:cNvCxnSpPr/>
          <p:nvPr/>
        </p:nvCxnSpPr>
        <p:spPr>
          <a:xfrm flipV="1">
            <a:off x="2947033" y="4547499"/>
            <a:ext cx="0" cy="150495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/>
          <p:cNvCxnSpPr/>
          <p:nvPr/>
        </p:nvCxnSpPr>
        <p:spPr>
          <a:xfrm flipV="1">
            <a:off x="6680833" y="4543183"/>
            <a:ext cx="0" cy="150495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/>
          <p:cNvCxnSpPr/>
          <p:nvPr/>
        </p:nvCxnSpPr>
        <p:spPr>
          <a:xfrm flipV="1">
            <a:off x="6987284" y="5095626"/>
            <a:ext cx="0" cy="150495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/>
          <p:cNvCxnSpPr/>
          <p:nvPr/>
        </p:nvCxnSpPr>
        <p:spPr>
          <a:xfrm flipV="1">
            <a:off x="4396484" y="5095626"/>
            <a:ext cx="0" cy="150495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TextBox 45"/>
          <p:cNvSpPr txBox="1"/>
          <p:nvPr/>
        </p:nvSpPr>
        <p:spPr>
          <a:xfrm>
            <a:off x="4480419" y="4986207"/>
            <a:ext cx="21980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/>
              <a:t>- transmitted pulses</a:t>
            </a:r>
            <a:endParaRPr lang="en-US" sz="1800" dirty="0"/>
          </a:p>
        </p:txBody>
      </p:sp>
      <p:sp>
        <p:nvSpPr>
          <p:cNvPr id="47" name="TextBox 46"/>
          <p:cNvSpPr txBox="1"/>
          <p:nvPr/>
        </p:nvSpPr>
        <p:spPr>
          <a:xfrm>
            <a:off x="7087388" y="4986207"/>
            <a:ext cx="14029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/>
              <a:t>- dark clicks</a:t>
            </a:r>
            <a:endParaRPr lang="en-US" sz="1800" dirty="0"/>
          </a:p>
        </p:txBody>
      </p:sp>
      <p:cxnSp>
        <p:nvCxnSpPr>
          <p:cNvPr id="48" name="Straight Connector 47"/>
          <p:cNvCxnSpPr/>
          <p:nvPr/>
        </p:nvCxnSpPr>
        <p:spPr>
          <a:xfrm>
            <a:off x="3991419" y="3560592"/>
            <a:ext cx="653415" cy="0"/>
          </a:xfrm>
          <a:prstGeom prst="line">
            <a:avLst/>
          </a:prstGeom>
          <a:ln w="25400">
            <a:solidFill>
              <a:schemeClr val="accent1">
                <a:shade val="95000"/>
                <a:satMod val="105000"/>
                <a:alpha val="49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/>
          <p:cNvCxnSpPr/>
          <p:nvPr/>
        </p:nvCxnSpPr>
        <p:spPr>
          <a:xfrm>
            <a:off x="4753418" y="3560592"/>
            <a:ext cx="653415" cy="0"/>
          </a:xfrm>
          <a:prstGeom prst="line">
            <a:avLst/>
          </a:prstGeom>
          <a:ln w="25400">
            <a:solidFill>
              <a:schemeClr val="accent1">
                <a:shade val="95000"/>
                <a:satMod val="105000"/>
                <a:alpha val="49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/>
          <p:cNvCxnSpPr/>
          <p:nvPr/>
        </p:nvCxnSpPr>
        <p:spPr>
          <a:xfrm>
            <a:off x="6277419" y="3569556"/>
            <a:ext cx="653415" cy="0"/>
          </a:xfrm>
          <a:prstGeom prst="line">
            <a:avLst/>
          </a:prstGeom>
          <a:ln w="25400">
            <a:solidFill>
              <a:schemeClr val="accent1">
                <a:shade val="95000"/>
                <a:satMod val="105000"/>
                <a:alpha val="49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/>
          <p:cNvCxnSpPr/>
          <p:nvPr/>
        </p:nvCxnSpPr>
        <p:spPr>
          <a:xfrm>
            <a:off x="7823831" y="3560592"/>
            <a:ext cx="653415" cy="0"/>
          </a:xfrm>
          <a:prstGeom prst="line">
            <a:avLst/>
          </a:prstGeom>
          <a:ln w="25400">
            <a:solidFill>
              <a:schemeClr val="accent1">
                <a:shade val="95000"/>
                <a:satMod val="105000"/>
                <a:alpha val="49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4" name="Picture 63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6644" y="1636039"/>
            <a:ext cx="576263" cy="319088"/>
          </a:xfrm>
          <a:prstGeom prst="rect">
            <a:avLst/>
          </a:prstGeom>
        </p:spPr>
      </p:pic>
      <p:sp>
        <p:nvSpPr>
          <p:cNvPr id="56" name="TextBox 55"/>
          <p:cNvSpPr txBox="1"/>
          <p:nvPr/>
        </p:nvSpPr>
        <p:spPr>
          <a:xfrm>
            <a:off x="2639174" y="4986207"/>
            <a:ext cx="14798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/>
              <a:t>- PPM frame</a:t>
            </a:r>
            <a:endParaRPr lang="en-US" sz="1800" dirty="0"/>
          </a:p>
        </p:txBody>
      </p:sp>
      <p:sp>
        <p:nvSpPr>
          <p:cNvPr id="57" name="Left Brace 56"/>
          <p:cNvSpPr/>
          <p:nvPr/>
        </p:nvSpPr>
        <p:spPr bwMode="auto">
          <a:xfrm rot="16200000">
            <a:off x="2199632" y="4922057"/>
            <a:ext cx="81683" cy="675994"/>
          </a:xfrm>
          <a:prstGeom prst="leftBrace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Geneva"/>
            </a:endParaRPr>
          </a:p>
        </p:txBody>
      </p:sp>
      <p:pic>
        <p:nvPicPr>
          <p:cNvPr id="58" name="Picture 57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7323" y="5321744"/>
            <a:ext cx="106299" cy="137160"/>
          </a:xfrm>
          <a:prstGeom prst="rect">
            <a:avLst/>
          </a:prstGeom>
        </p:spPr>
      </p:pic>
      <p:sp>
        <p:nvSpPr>
          <p:cNvPr id="59" name="Left Brace 58"/>
          <p:cNvSpPr>
            <a:spLocks noChangeAspect="1"/>
          </p:cNvSpPr>
          <p:nvPr/>
        </p:nvSpPr>
        <p:spPr bwMode="auto">
          <a:xfrm rot="5400000">
            <a:off x="5434220" y="275354"/>
            <a:ext cx="162399" cy="6019802"/>
          </a:xfrm>
          <a:prstGeom prst="leftBrac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Geneva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2268670" y="5226224"/>
            <a:ext cx="12891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optical modes</a:t>
            </a:r>
            <a:endParaRPr lang="en-US" sz="1400" dirty="0"/>
          </a:p>
        </p:txBody>
      </p:sp>
      <p:pic>
        <p:nvPicPr>
          <p:cNvPr id="65" name="Picture 64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1647" y="2909514"/>
            <a:ext cx="461010" cy="255270"/>
          </a:xfrm>
          <a:prstGeom prst="rect">
            <a:avLst/>
          </a:prstGeom>
        </p:spPr>
      </p:pic>
      <p:sp>
        <p:nvSpPr>
          <p:cNvPr id="61" name="TextBox 60"/>
          <p:cNvSpPr txBox="1"/>
          <p:nvPr/>
        </p:nvSpPr>
        <p:spPr>
          <a:xfrm>
            <a:off x="4159770" y="2853322"/>
            <a:ext cx="32624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/>
              <a:t>PPM frames,     optical modes</a:t>
            </a:r>
            <a:endParaRPr lang="en-US" sz="1800" dirty="0"/>
          </a:p>
        </p:txBody>
      </p:sp>
      <p:pic>
        <p:nvPicPr>
          <p:cNvPr id="66" name="Picture 65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3537" y="2999049"/>
            <a:ext cx="139065" cy="114300"/>
          </a:xfrm>
          <a:prstGeom prst="rect">
            <a:avLst/>
          </a:prstGeom>
        </p:spPr>
      </p:pic>
      <p:cxnSp>
        <p:nvCxnSpPr>
          <p:cNvPr id="62" name="Straight Connector 61"/>
          <p:cNvCxnSpPr/>
          <p:nvPr/>
        </p:nvCxnSpPr>
        <p:spPr>
          <a:xfrm>
            <a:off x="1910712" y="5145680"/>
            <a:ext cx="653415" cy="0"/>
          </a:xfrm>
          <a:prstGeom prst="line">
            <a:avLst/>
          </a:prstGeom>
          <a:ln w="254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3" name="Picture 62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93512" y="2046997"/>
            <a:ext cx="200025" cy="230981"/>
          </a:xfrm>
          <a:prstGeom prst="rect">
            <a:avLst/>
          </a:prstGeom>
        </p:spPr>
      </p:pic>
      <p:pic>
        <p:nvPicPr>
          <p:cNvPr id="55" name="Picture 54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4604" y="2351869"/>
            <a:ext cx="2588419" cy="381000"/>
          </a:xfrm>
          <a:prstGeom prst="rect">
            <a:avLst/>
          </a:prstGeom>
        </p:spPr>
      </p:pic>
      <p:sp>
        <p:nvSpPr>
          <p:cNvPr id="67" name="Date Placeholder 6"/>
          <p:cNvSpPr>
            <a:spLocks noGrp="1"/>
          </p:cNvSpPr>
          <p:nvPr>
            <p:ph type="dt" sz="half" idx="10"/>
          </p:nvPr>
        </p:nvSpPr>
        <p:spPr>
          <a:xfrm>
            <a:off x="6437630" y="6435728"/>
            <a:ext cx="2133600" cy="200025"/>
          </a:xfrm>
        </p:spPr>
        <p:txBody>
          <a:bodyPr anchor="ctr"/>
          <a:lstStyle/>
          <a:p>
            <a:fld id="{A2D725A2-B9F2-45D3-97D4-2BF14B95B920}" type="datetime1">
              <a:rPr lang="en-US" smtClean="0"/>
              <a:t>11/1/2016</a:t>
            </a:fld>
            <a:endParaRPr lang="en-US" dirty="0"/>
          </a:p>
        </p:txBody>
      </p:sp>
      <p:sp>
        <p:nvSpPr>
          <p:cNvPr id="6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8723630" y="6436303"/>
            <a:ext cx="307658" cy="200025"/>
          </a:xfrm>
        </p:spPr>
        <p:txBody>
          <a:bodyPr anchor="ctr"/>
          <a:lstStyle/>
          <a:p>
            <a:fld id="{8D57DBB9-07C6-49AB-BFD5-E737C7E241F6}" type="slidenum">
              <a:rPr lang="en-US" smtClean="0"/>
              <a:pPr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4825306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46" grpId="0"/>
      <p:bldP spid="47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Covert </a:t>
            </a:r>
            <a:r>
              <a:rPr lang="en-US" dirty="0"/>
              <a:t>c</a:t>
            </a:r>
            <a:r>
              <a:rPr lang="en-US" dirty="0" smtClean="0"/>
              <a:t>ommunication with PPM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371600"/>
            <a:ext cx="8686800" cy="5257800"/>
          </a:xfrm>
        </p:spPr>
        <p:txBody>
          <a:bodyPr/>
          <a:lstStyle/>
          <a:p>
            <a:r>
              <a:rPr lang="en-US" dirty="0" smtClean="0"/>
              <a:t>Alice and Bob also construct vector                             secretly, with each     chosen uniformly at random from </a:t>
            </a:r>
          </a:p>
          <a:p>
            <a:endParaRPr lang="en-US" dirty="0" smtClean="0"/>
          </a:p>
          <a:p>
            <a:r>
              <a:rPr lang="en-US" dirty="0" smtClean="0"/>
              <a:t>Alice transmits                                 using frames in</a:t>
            </a:r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Bob subtracts    modulo    , then decodes</a:t>
            </a:r>
          </a:p>
          <a:p>
            <a:r>
              <a:rPr lang="en-US" dirty="0" smtClean="0"/>
              <a:t>Willie cannot exploit ECC structure</a:t>
            </a:r>
          </a:p>
          <a:p>
            <a:endParaRPr lang="en-US" dirty="0"/>
          </a:p>
          <a:p>
            <a:r>
              <a:rPr lang="en-US" dirty="0" smtClean="0"/>
              <a:t>SRL: Alice can reliably transmit                            covert bits in</a:t>
            </a:r>
            <a:br>
              <a:rPr lang="en-US" dirty="0" smtClean="0"/>
            </a:br>
            <a:r>
              <a:rPr lang="en-US" dirty="0" smtClean="0"/>
              <a:t>   optical channel uses with public random code</a:t>
            </a:r>
          </a:p>
          <a:p>
            <a:r>
              <a:rPr lang="en-US" dirty="0" smtClean="0"/>
              <a:t>However, we use Reed-Solomon for experiments </a:t>
            </a:r>
          </a:p>
        </p:txBody>
      </p:sp>
      <p:pic>
        <p:nvPicPr>
          <p:cNvPr id="11" name="Picture 10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57825" y="1419225"/>
            <a:ext cx="2257425" cy="352425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8740" y="1820509"/>
            <a:ext cx="226219" cy="271463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7996" y="1801428"/>
            <a:ext cx="2226469" cy="316706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82132" y="2673702"/>
            <a:ext cx="2562225" cy="319088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82228" y="2693942"/>
            <a:ext cx="200025" cy="230981"/>
          </a:xfrm>
          <a:prstGeom prst="rect">
            <a:avLst/>
          </a:prstGeom>
        </p:spPr>
      </p:pic>
      <p:cxnSp>
        <p:nvCxnSpPr>
          <p:cNvPr id="28" name="Straight Connector 27"/>
          <p:cNvCxnSpPr/>
          <p:nvPr/>
        </p:nvCxnSpPr>
        <p:spPr>
          <a:xfrm>
            <a:off x="2819400" y="3429000"/>
            <a:ext cx="653415" cy="0"/>
          </a:xfrm>
          <a:prstGeom prst="line">
            <a:avLst/>
          </a:prstGeom>
          <a:ln w="254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 flipV="1">
            <a:off x="2908038" y="3274023"/>
            <a:ext cx="0" cy="150495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>
            <a:off x="3562458" y="3424518"/>
            <a:ext cx="653415" cy="0"/>
          </a:xfrm>
          <a:prstGeom prst="line">
            <a:avLst/>
          </a:prstGeom>
          <a:ln w="254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/>
          <p:nvPr/>
        </p:nvCxnSpPr>
        <p:spPr>
          <a:xfrm flipV="1">
            <a:off x="4016187" y="3287467"/>
            <a:ext cx="0" cy="150495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>
            <a:off x="5867400" y="3424518"/>
            <a:ext cx="653415" cy="0"/>
          </a:xfrm>
          <a:prstGeom prst="line">
            <a:avLst/>
          </a:prstGeom>
          <a:ln w="254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/>
          <p:nvPr/>
        </p:nvCxnSpPr>
        <p:spPr>
          <a:xfrm flipV="1">
            <a:off x="5997387" y="3274021"/>
            <a:ext cx="0" cy="150495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/>
        </p:nvCxnSpPr>
        <p:spPr>
          <a:xfrm>
            <a:off x="7368987" y="3433478"/>
            <a:ext cx="653415" cy="0"/>
          </a:xfrm>
          <a:prstGeom prst="line">
            <a:avLst/>
          </a:prstGeom>
          <a:ln w="254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/>
          <p:nvPr/>
        </p:nvCxnSpPr>
        <p:spPr>
          <a:xfrm flipV="1">
            <a:off x="7597589" y="3287468"/>
            <a:ext cx="0" cy="150495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>
            <a:off x="4320987" y="3424518"/>
            <a:ext cx="653415" cy="0"/>
          </a:xfrm>
          <a:prstGeom prst="line">
            <a:avLst/>
          </a:prstGeom>
          <a:ln w="25400">
            <a:solidFill>
              <a:schemeClr val="accent1">
                <a:shade val="95000"/>
                <a:satMod val="105000"/>
                <a:alpha val="49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>
          <a:xfrm>
            <a:off x="5082986" y="3424518"/>
            <a:ext cx="653415" cy="0"/>
          </a:xfrm>
          <a:prstGeom prst="line">
            <a:avLst/>
          </a:prstGeom>
          <a:ln w="25400">
            <a:solidFill>
              <a:schemeClr val="accent1">
                <a:shade val="95000"/>
                <a:satMod val="105000"/>
                <a:alpha val="49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>
            <a:off x="6606987" y="3433482"/>
            <a:ext cx="653415" cy="0"/>
          </a:xfrm>
          <a:prstGeom prst="line">
            <a:avLst/>
          </a:prstGeom>
          <a:ln w="25400">
            <a:solidFill>
              <a:schemeClr val="accent1">
                <a:shade val="95000"/>
                <a:satMod val="105000"/>
                <a:alpha val="49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>
          <a:xfrm>
            <a:off x="8153399" y="3424518"/>
            <a:ext cx="653415" cy="0"/>
          </a:xfrm>
          <a:prstGeom prst="line">
            <a:avLst/>
          </a:prstGeom>
          <a:ln w="25400">
            <a:solidFill>
              <a:schemeClr val="accent1">
                <a:shade val="95000"/>
                <a:satMod val="105000"/>
                <a:alpha val="49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7" name="Group 16"/>
          <p:cNvGrpSpPr/>
          <p:nvPr/>
        </p:nvGrpSpPr>
        <p:grpSpPr>
          <a:xfrm>
            <a:off x="390199" y="3133873"/>
            <a:ext cx="2129582" cy="400110"/>
            <a:chOff x="381229" y="3202645"/>
            <a:chExt cx="2129582" cy="400110"/>
          </a:xfrm>
        </p:grpSpPr>
        <p:sp>
          <p:nvSpPr>
            <p:cNvPr id="10" name="TextBox 9"/>
            <p:cNvSpPr txBox="1"/>
            <p:nvPr/>
          </p:nvSpPr>
          <p:spPr>
            <a:xfrm>
              <a:off x="381229" y="3202645"/>
              <a:ext cx="135485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 err="1" smtClean="0"/>
                <a:t>Codeword</a:t>
              </a:r>
              <a:endParaRPr lang="en-US" sz="2000" dirty="0"/>
            </a:p>
          </p:txBody>
        </p:sp>
        <p:pic>
          <p:nvPicPr>
            <p:cNvPr id="40" name="Picture 39"/>
            <p:cNvPicPr>
              <a:picLocks noChangeAspect="1"/>
            </p:cNvPicPr>
            <p:nvPr>
              <p:custDataLst>
                <p:tags r:id="rId10"/>
              </p:custDataLst>
            </p:nvPr>
          </p:nvPicPr>
          <p:blipFill>
            <a:blip r:embed="rId1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01198" y="3243156"/>
              <a:ext cx="709613" cy="319088"/>
            </a:xfrm>
            <a:prstGeom prst="rect">
              <a:avLst/>
            </a:prstGeom>
          </p:spPr>
        </p:pic>
      </p:grpSp>
      <p:sp>
        <p:nvSpPr>
          <p:cNvPr id="18" name="TextBox 17"/>
          <p:cNvSpPr txBox="1"/>
          <p:nvPr/>
        </p:nvSpPr>
        <p:spPr>
          <a:xfrm>
            <a:off x="431615" y="3136392"/>
            <a:ext cx="170123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Transmission</a:t>
            </a:r>
            <a:endParaRPr lang="en-US" sz="2000" dirty="0"/>
          </a:p>
        </p:txBody>
      </p:sp>
      <p:pic>
        <p:nvPicPr>
          <p:cNvPr id="4" name="Picture 3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05459" y="4000500"/>
            <a:ext cx="221456" cy="28575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4975" y="4000500"/>
            <a:ext cx="176213" cy="21669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28205" y="5258359"/>
            <a:ext cx="2138363" cy="3810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>
            <p:custDataLst>
              <p:tags r:id="rId9"/>
            </p:custDataLst>
          </p:nvPr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6425" y="5760508"/>
            <a:ext cx="173831" cy="142875"/>
          </a:xfrm>
          <a:prstGeom prst="rect">
            <a:avLst/>
          </a:prstGeom>
        </p:spPr>
      </p:pic>
      <p:sp>
        <p:nvSpPr>
          <p:cNvPr id="41" name="Date Placeholder 6"/>
          <p:cNvSpPr>
            <a:spLocks noGrp="1"/>
          </p:cNvSpPr>
          <p:nvPr>
            <p:ph type="dt" sz="half" idx="10"/>
          </p:nvPr>
        </p:nvSpPr>
        <p:spPr>
          <a:xfrm>
            <a:off x="6437630" y="6435728"/>
            <a:ext cx="2133600" cy="200025"/>
          </a:xfrm>
        </p:spPr>
        <p:txBody>
          <a:bodyPr anchor="ctr"/>
          <a:lstStyle/>
          <a:p>
            <a:fld id="{A2D725A2-B9F2-45D3-97D4-2BF14B95B920}" type="datetime1">
              <a:rPr lang="en-US" smtClean="0"/>
              <a:t>11/1/2016</a:t>
            </a:fld>
            <a:endParaRPr lang="en-US" dirty="0"/>
          </a:p>
        </p:txBody>
      </p:sp>
      <p:sp>
        <p:nvSpPr>
          <p:cNvPr id="42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8723630" y="6436303"/>
            <a:ext cx="307658" cy="200025"/>
          </a:xfrm>
        </p:spPr>
        <p:txBody>
          <a:bodyPr anchor="ctr"/>
          <a:lstStyle/>
          <a:p>
            <a:fld id="{8D57DBB9-07C6-49AB-BFD5-E737C7E241F6}" type="slidenum">
              <a:rPr lang="en-US" smtClean="0"/>
              <a:pPr/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3924041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-4.44444E-6 L 0.04132 0.0007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66" y="23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2.22222E-6 L -0.03924 0.00023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62" y="0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2.22222E-6 L 0.04098 2.22222E-6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49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Experimental design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152400" y="1371600"/>
                <a:ext cx="8839200" cy="5257800"/>
              </a:xfrm>
            </p:spPr>
            <p:txBody>
              <a:bodyPr/>
              <a:lstStyle/>
              <a:p>
                <a:r>
                  <a:rPr lang="en-US" dirty="0" smtClean="0"/>
                  <a:t>Data</a:t>
                </a:r>
              </a:p>
              <a:p>
                <a:pPr lvl="1"/>
                <a:r>
                  <a:rPr lang="en-US" sz="2000" dirty="0" smtClean="0"/>
                  <a:t>100 </a:t>
                </a:r>
                <a:r>
                  <a:rPr lang="en-US" sz="2000" dirty="0" err="1" smtClean="0"/>
                  <a:t>testbed</a:t>
                </a:r>
                <a:r>
                  <a:rPr lang="en-US" sz="2000" dirty="0" smtClean="0"/>
                  <a:t> experiments per </a:t>
                </a:r>
                <a:r>
                  <a:rPr lang="en-US" sz="2000" dirty="0"/>
                  <a:t>data point</a:t>
                </a:r>
              </a:p>
              <a:p>
                <a:pPr lvl="1"/>
                <a:r>
                  <a:rPr lang="en-US" sz="2000" dirty="0"/>
                  <a:t>10k </a:t>
                </a:r>
                <a:r>
                  <a:rPr lang="en-US" sz="2000" dirty="0" smtClean="0"/>
                  <a:t>Monte-Carlo simulations per data point (Willie only)</a:t>
                </a:r>
              </a:p>
              <a:p>
                <a:pPr lvl="2"/>
                <a:r>
                  <a:rPr lang="en-US" sz="2000" dirty="0" smtClean="0"/>
                  <a:t>Simulate optical channel induced by laser-light transmitter and SPD using measured </a:t>
                </a:r>
                <a:r>
                  <a:rPr lang="en-US" sz="2000" dirty="0" err="1" smtClean="0"/>
                  <a:t>testbed</a:t>
                </a:r>
                <a:r>
                  <a:rPr lang="en-US" sz="2000" dirty="0" smtClean="0"/>
                  <a:t> characteristics</a:t>
                </a:r>
                <a:endParaRPr lang="en-US" sz="2000" dirty="0"/>
              </a:p>
              <a:p>
                <a:endParaRPr lang="en-US" sz="1000" dirty="0" smtClean="0"/>
              </a:p>
              <a:p>
                <a:r>
                  <a:rPr lang="en-US" dirty="0" smtClean="0"/>
                  <a:t>Bob</a:t>
                </a:r>
              </a:p>
              <a:p>
                <a:pPr lvl="1"/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𝑄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=32</m:t>
                    </m:r>
                  </m:oMath>
                </a14:m>
                <a:r>
                  <a:rPr lang="en-US" sz="2000" dirty="0" smtClean="0"/>
                  <a:t> PPM, (31,15) Reed-Solomon ECC</a:t>
                </a:r>
              </a:p>
              <a:p>
                <a:pPr lvl="1"/>
                <a:r>
                  <a:rPr lang="en-US" sz="2000" dirty="0" smtClean="0"/>
                  <a:t>Report average number of decoded bits</a:t>
                </a:r>
              </a:p>
              <a:p>
                <a:pPr lvl="1"/>
                <a:r>
                  <a:rPr lang="en-US" sz="2000" dirty="0" smtClean="0"/>
                  <a:t>Observed characteristics </a:t>
                </a:r>
                <a:r>
                  <a:rPr lang="en-US" sz="2000" dirty="0" smtClean="0">
                    <a:sym typeface="Symbol" panose="05050102010706020507" pitchFamily="18" charset="2"/>
                  </a:rPr>
                  <a:t></a:t>
                </a:r>
                <a:r>
                  <a:rPr lang="en-US" sz="2000" dirty="0" smtClean="0"/>
                  <a:t> max throughput from Shannon capacity</a:t>
                </a:r>
              </a:p>
              <a:p>
                <a:endParaRPr lang="en-US" sz="1000" dirty="0" smtClean="0"/>
              </a:p>
              <a:p>
                <a:r>
                  <a:rPr lang="en-US" dirty="0" smtClean="0"/>
                  <a:t>Willie</a:t>
                </a:r>
              </a:p>
              <a:p>
                <a:pPr lvl="1"/>
                <a:r>
                  <a:rPr lang="en-US" sz="2000" dirty="0" smtClean="0"/>
                  <a:t>Optimal detector = LRT</a:t>
                </a:r>
              </a:p>
              <a:p>
                <a:pPr lvl="1"/>
                <a:r>
                  <a:rPr lang="en-US" sz="2000" dirty="0" smtClean="0"/>
                  <a:t>Estimate          from empirical distributions of LRT statistics</a:t>
                </a:r>
              </a:p>
              <a:p>
                <a:pPr lvl="1"/>
                <a:r>
                  <a:rPr lang="en-US" sz="2000" dirty="0" smtClean="0"/>
                  <a:t>LRT statistic </a:t>
                </a:r>
                <a:r>
                  <a:rPr lang="en-US" sz="2000" dirty="0"/>
                  <a:t>≈ </a:t>
                </a:r>
                <a:r>
                  <a:rPr lang="en-US" sz="2000" dirty="0" smtClean="0"/>
                  <a:t>total </a:t>
                </a:r>
                <a:r>
                  <a:rPr lang="en-US" sz="2000" dirty="0"/>
                  <a:t>click count </a:t>
                </a:r>
                <a:r>
                  <a:rPr lang="en-US" sz="2000" dirty="0" smtClean="0">
                    <a:sym typeface="Symbol" panose="05050102010706020507" pitchFamily="18" charset="2"/>
                  </a:rPr>
                  <a:t></a:t>
                </a:r>
                <a:r>
                  <a:rPr lang="en-US" sz="2000" dirty="0" smtClean="0"/>
                  <a:t> Gaussian approximation</a:t>
                </a:r>
                <a:endParaRPr lang="en-US" sz="20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52400" y="1371600"/>
                <a:ext cx="8839200" cy="5257800"/>
              </a:xfrm>
              <a:blipFill rotWithShape="0">
                <a:blip r:embed="rId3"/>
                <a:stretch>
                  <a:fillRect l="-1931" t="-1622" b="-197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7350" y="5829300"/>
            <a:ext cx="550069" cy="376238"/>
          </a:xfrm>
          <a:prstGeom prst="rect">
            <a:avLst/>
          </a:prstGeom>
        </p:spPr>
      </p:pic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437630" y="6435728"/>
            <a:ext cx="2133600" cy="200025"/>
          </a:xfrm>
        </p:spPr>
        <p:txBody>
          <a:bodyPr anchor="ctr"/>
          <a:lstStyle/>
          <a:p>
            <a:fld id="{A2D725A2-B9F2-45D3-97D4-2BF14B95B920}" type="datetime1">
              <a:rPr lang="en-US" smtClean="0"/>
              <a:t>11/1/2016</a:t>
            </a:fld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8723630" y="6436303"/>
            <a:ext cx="307658" cy="200025"/>
          </a:xfrm>
        </p:spPr>
        <p:txBody>
          <a:bodyPr anchor="ctr"/>
          <a:lstStyle/>
          <a:p>
            <a:fld id="{8D57DBB9-07C6-49AB-BFD5-E737C7E241F6}" type="slidenum">
              <a:rPr lang="en-US" smtClean="0"/>
              <a:pPr/>
              <a:t>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267493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References (1)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7000" y="1051665"/>
            <a:ext cx="9017000" cy="5384800"/>
          </a:xfrm>
        </p:spPr>
        <p:txBody>
          <a:bodyPr/>
          <a:lstStyle/>
          <a:p>
            <a:r>
              <a:rPr lang="en-US" sz="2000" dirty="0" smtClean="0"/>
              <a:t>Spread </a:t>
            </a:r>
            <a:r>
              <a:rPr lang="en-US" sz="2000" dirty="0"/>
              <a:t>spectrum </a:t>
            </a:r>
            <a:r>
              <a:rPr lang="en-US" sz="2000" dirty="0" smtClean="0"/>
              <a:t>technology references: </a:t>
            </a:r>
          </a:p>
          <a:p>
            <a:pPr lvl="1"/>
            <a:r>
              <a:rPr lang="en-US" sz="1800" dirty="0" smtClean="0"/>
              <a:t>[Simon94] Simon et al., “</a:t>
            </a:r>
            <a:r>
              <a:rPr lang="en-US" sz="1800" dirty="0"/>
              <a:t>Spread Spectrum Communications Handbook,” McGraw Hill, New York, NY (1994</a:t>
            </a:r>
            <a:r>
              <a:rPr lang="en-US" sz="1800" dirty="0" smtClean="0"/>
              <a:t>).</a:t>
            </a:r>
          </a:p>
          <a:p>
            <a:pPr lvl="1"/>
            <a:r>
              <a:rPr lang="en-US" sz="1800" dirty="0" smtClean="0"/>
              <a:t>[Nicholson88] D.L. Nicholson, “Spread Spectrum Signal Design: LPE and AJ Systems,” Computer Science Press, Rockville, MD (1988)</a:t>
            </a:r>
          </a:p>
          <a:p>
            <a:r>
              <a:rPr lang="en-US" sz="2000" dirty="0" smtClean="0"/>
              <a:t>Our work on covert communication:</a:t>
            </a:r>
          </a:p>
          <a:p>
            <a:pPr lvl="1"/>
            <a:r>
              <a:rPr lang="en-US" sz="1800" dirty="0"/>
              <a:t>[</a:t>
            </a:r>
            <a:r>
              <a:rPr lang="en-US" sz="1800" dirty="0" smtClean="0"/>
              <a:t>Bash12</a:t>
            </a:r>
            <a:r>
              <a:rPr lang="en-US" sz="1800" dirty="0"/>
              <a:t>] </a:t>
            </a:r>
            <a:r>
              <a:rPr lang="en-US" sz="1800" b="1" dirty="0">
                <a:solidFill>
                  <a:schemeClr val="tx2"/>
                </a:solidFill>
              </a:rPr>
              <a:t>B. A. </a:t>
            </a:r>
            <a:r>
              <a:rPr lang="en-US" sz="1800" b="1" dirty="0" smtClean="0">
                <a:solidFill>
                  <a:schemeClr val="tx2"/>
                </a:solidFill>
              </a:rPr>
              <a:t>Bash</a:t>
            </a:r>
            <a:r>
              <a:rPr lang="en-US" sz="1800" baseline="30000" dirty="0"/>
              <a:t>†</a:t>
            </a:r>
            <a:r>
              <a:rPr lang="en-US" sz="1800" dirty="0" smtClean="0"/>
              <a:t>, </a:t>
            </a:r>
            <a:r>
              <a:rPr lang="en-US" sz="1800" dirty="0"/>
              <a:t>D. Goeckel, and D. Towsley, “Square Root Law for Communication with Low Probability of Detection on AWGN Channels,” </a:t>
            </a:r>
            <a:r>
              <a:rPr lang="en-US" sz="1800" dirty="0" smtClean="0"/>
              <a:t>Proc. IEEE Int. Symp. Inf. Theory (ISIT), </a:t>
            </a:r>
            <a:r>
              <a:rPr lang="en-US" sz="1800" dirty="0"/>
              <a:t>Cambridge, MA (2012)</a:t>
            </a:r>
          </a:p>
          <a:p>
            <a:pPr lvl="1"/>
            <a:r>
              <a:rPr lang="en-US" sz="1800" dirty="0" smtClean="0"/>
              <a:t>[Bash13a] </a:t>
            </a:r>
            <a:r>
              <a:rPr lang="en-US" sz="1800" b="1" dirty="0" smtClean="0">
                <a:solidFill>
                  <a:schemeClr val="tx2"/>
                </a:solidFill>
              </a:rPr>
              <a:t>B</a:t>
            </a:r>
            <a:r>
              <a:rPr lang="en-US" sz="1800" b="1" dirty="0">
                <a:solidFill>
                  <a:schemeClr val="tx2"/>
                </a:solidFill>
              </a:rPr>
              <a:t>. A. </a:t>
            </a:r>
            <a:r>
              <a:rPr lang="en-US" sz="1800" b="1" dirty="0" smtClean="0">
                <a:solidFill>
                  <a:schemeClr val="tx2"/>
                </a:solidFill>
              </a:rPr>
              <a:t>Bash</a:t>
            </a:r>
            <a:r>
              <a:rPr lang="en-US" sz="1800" baseline="30000" dirty="0"/>
              <a:t>†</a:t>
            </a:r>
            <a:r>
              <a:rPr lang="en-US" sz="1800" dirty="0" smtClean="0"/>
              <a:t>, </a:t>
            </a:r>
            <a:r>
              <a:rPr lang="en-US" sz="1800" dirty="0"/>
              <a:t>D. Goeckel, and D. Towsley, “Limits of reliable communication with low probability of detection on AWGN channels,” IEEE </a:t>
            </a:r>
            <a:r>
              <a:rPr lang="en-US" sz="1800" dirty="0" smtClean="0"/>
              <a:t>J. Sel. </a:t>
            </a:r>
            <a:r>
              <a:rPr lang="en-US" sz="1800" dirty="0"/>
              <a:t>Areas </a:t>
            </a:r>
            <a:r>
              <a:rPr lang="en-US" sz="1800" dirty="0" smtClean="0"/>
              <a:t>Commun. </a:t>
            </a:r>
            <a:r>
              <a:rPr lang="en-US" sz="1800" b="1" dirty="0" smtClean="0"/>
              <a:t>31</a:t>
            </a:r>
            <a:r>
              <a:rPr lang="en-US" sz="1800" dirty="0" smtClean="0"/>
              <a:t> (9), </a:t>
            </a:r>
            <a:r>
              <a:rPr lang="en-US" sz="1800" dirty="0"/>
              <a:t>1921-1930 (2013).</a:t>
            </a:r>
          </a:p>
          <a:p>
            <a:pPr lvl="1"/>
            <a:r>
              <a:rPr lang="en-US" sz="1800" dirty="0"/>
              <a:t> [</a:t>
            </a:r>
            <a:r>
              <a:rPr lang="en-US" sz="1800" dirty="0" smtClean="0"/>
              <a:t>Bash13b</a:t>
            </a:r>
            <a:r>
              <a:rPr lang="en-US" sz="1800" dirty="0"/>
              <a:t>] </a:t>
            </a:r>
            <a:r>
              <a:rPr lang="en-US" sz="1800" b="1" dirty="0">
                <a:solidFill>
                  <a:schemeClr val="tx2"/>
                </a:solidFill>
              </a:rPr>
              <a:t>B.A. </a:t>
            </a:r>
            <a:r>
              <a:rPr lang="en-US" sz="1800" b="1" dirty="0" smtClean="0">
                <a:solidFill>
                  <a:schemeClr val="tx2"/>
                </a:solidFill>
              </a:rPr>
              <a:t>Bash</a:t>
            </a:r>
            <a:r>
              <a:rPr lang="en-US" sz="1800" baseline="30000" dirty="0"/>
              <a:t>†</a:t>
            </a:r>
            <a:r>
              <a:rPr lang="en-US" sz="1800" dirty="0" smtClean="0"/>
              <a:t>, </a:t>
            </a:r>
            <a:r>
              <a:rPr lang="en-US" sz="1800" b="1" dirty="0">
                <a:solidFill>
                  <a:schemeClr val="tx2"/>
                </a:solidFill>
              </a:rPr>
              <a:t>S. </a:t>
            </a:r>
            <a:r>
              <a:rPr lang="en-US" sz="1800" b="1" dirty="0" smtClean="0">
                <a:solidFill>
                  <a:schemeClr val="tx2"/>
                </a:solidFill>
              </a:rPr>
              <a:t>Guha</a:t>
            </a:r>
            <a:r>
              <a:rPr lang="en-US" sz="1800" baseline="30000" dirty="0"/>
              <a:t>†</a:t>
            </a:r>
            <a:r>
              <a:rPr lang="en-US" sz="1800" dirty="0" smtClean="0"/>
              <a:t>, </a:t>
            </a:r>
            <a:r>
              <a:rPr lang="en-US" sz="1800" dirty="0"/>
              <a:t>D. Goeckel, and D. Towsley, “Quantum Noise Limited Optical Communication with Low Probability of Detection,” </a:t>
            </a:r>
            <a:r>
              <a:rPr lang="en-US" sz="1800" dirty="0" smtClean="0"/>
              <a:t>Proc. IEEE </a:t>
            </a:r>
            <a:r>
              <a:rPr lang="en-US" sz="1800" dirty="0"/>
              <a:t>Int. Symp. Inf. Theory (ISIT</a:t>
            </a:r>
            <a:r>
              <a:rPr lang="en-US" sz="1800" dirty="0" smtClean="0"/>
              <a:t>), Istanbul</a:t>
            </a:r>
            <a:r>
              <a:rPr lang="en-US" sz="1800" dirty="0"/>
              <a:t>, Turkey (2013)</a:t>
            </a:r>
          </a:p>
          <a:p>
            <a:pPr lvl="1"/>
            <a:r>
              <a:rPr lang="en-US" sz="1800" dirty="0"/>
              <a:t>[</a:t>
            </a:r>
            <a:r>
              <a:rPr lang="en-US" sz="1800" dirty="0" smtClean="0"/>
              <a:t>Bash14] </a:t>
            </a:r>
            <a:r>
              <a:rPr lang="en-US" sz="1800" b="1" dirty="0">
                <a:solidFill>
                  <a:schemeClr val="tx2"/>
                </a:solidFill>
              </a:rPr>
              <a:t>B. A. Bash</a:t>
            </a:r>
            <a:r>
              <a:rPr lang="en-US" sz="1800" baseline="30000" dirty="0"/>
              <a:t>†</a:t>
            </a:r>
            <a:r>
              <a:rPr lang="en-US" sz="1800" dirty="0"/>
              <a:t>, D. </a:t>
            </a:r>
            <a:r>
              <a:rPr lang="en-US" sz="1800" dirty="0" err="1"/>
              <a:t>Goeckel</a:t>
            </a:r>
            <a:r>
              <a:rPr lang="en-US" sz="1800" dirty="0"/>
              <a:t>, and D. </a:t>
            </a:r>
            <a:r>
              <a:rPr lang="en-US" sz="1800" dirty="0" err="1"/>
              <a:t>Towsley</a:t>
            </a:r>
            <a:r>
              <a:rPr lang="en-US" sz="1800" dirty="0"/>
              <a:t>, “LPD Communication when the Warden Does Not Know When,” </a:t>
            </a:r>
            <a:r>
              <a:rPr lang="en-US" sz="1800" dirty="0" smtClean="0"/>
              <a:t>Proc. IEEE </a:t>
            </a:r>
            <a:r>
              <a:rPr lang="en-US" sz="1800" dirty="0"/>
              <a:t>Int. </a:t>
            </a:r>
            <a:r>
              <a:rPr lang="en-US" sz="1800" dirty="0" err="1"/>
              <a:t>Symp</a:t>
            </a:r>
            <a:r>
              <a:rPr lang="en-US" sz="1800" dirty="0"/>
              <a:t>. Inf. Theory (ISIT),Honolulu, Hawaii (2014</a:t>
            </a:r>
            <a:r>
              <a:rPr lang="en-US" sz="1800" dirty="0" smtClean="0"/>
              <a:t>).</a:t>
            </a:r>
            <a:endParaRPr lang="en-US" sz="1800" dirty="0"/>
          </a:p>
        </p:txBody>
      </p:sp>
      <p:sp>
        <p:nvSpPr>
          <p:cNvPr id="4" name="TextBox 3"/>
          <p:cNvSpPr txBox="1"/>
          <p:nvPr/>
        </p:nvSpPr>
        <p:spPr>
          <a:xfrm>
            <a:off x="511690" y="6565718"/>
            <a:ext cx="26125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aseline="30000" dirty="0" smtClean="0"/>
              <a:t>†</a:t>
            </a:r>
            <a:r>
              <a:rPr lang="en-US" sz="1200" dirty="0" smtClean="0"/>
              <a:t>Raytheon BBN QuIP Staff Member</a:t>
            </a:r>
            <a:endParaRPr lang="en-US" sz="1200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437630" y="6435728"/>
            <a:ext cx="2133600" cy="200025"/>
          </a:xfrm>
        </p:spPr>
        <p:txBody>
          <a:bodyPr anchor="ctr"/>
          <a:lstStyle/>
          <a:p>
            <a:fld id="{A2D725A2-B9F2-45D3-97D4-2BF14B95B920}" type="datetime1">
              <a:rPr lang="en-US" smtClean="0"/>
              <a:t>11/1/2016</a:t>
            </a:fld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8723630" y="6436303"/>
            <a:ext cx="307658" cy="200025"/>
          </a:xfrm>
        </p:spPr>
        <p:txBody>
          <a:bodyPr anchor="ctr"/>
          <a:lstStyle/>
          <a:p>
            <a:fld id="{8D57DBB9-07C6-49AB-BFD5-E737C7E241F6}" type="slidenum">
              <a:rPr lang="en-US" smtClean="0"/>
              <a:pPr/>
              <a:t>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216210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References (2)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1600" y="1117600"/>
            <a:ext cx="8902700" cy="4525963"/>
          </a:xfrm>
        </p:spPr>
        <p:txBody>
          <a:bodyPr/>
          <a:lstStyle/>
          <a:p>
            <a:r>
              <a:rPr lang="en-US" sz="2000" dirty="0" smtClean="0"/>
              <a:t>Our work on covert communication (continued):</a:t>
            </a:r>
            <a:endParaRPr lang="en-US" dirty="0"/>
          </a:p>
          <a:p>
            <a:pPr lvl="1"/>
            <a:r>
              <a:rPr lang="en-US" sz="1800" dirty="0" smtClean="0"/>
              <a:t>[</a:t>
            </a:r>
            <a:r>
              <a:rPr lang="en-US" sz="1800" dirty="0"/>
              <a:t>Soltani14</a:t>
            </a:r>
            <a:r>
              <a:rPr lang="en-US" sz="1800" dirty="0" smtClean="0"/>
              <a:t>] </a:t>
            </a:r>
            <a:r>
              <a:rPr lang="en-US" sz="1800" dirty="0"/>
              <a:t>R. </a:t>
            </a:r>
            <a:r>
              <a:rPr lang="en-US" sz="1800" dirty="0" err="1"/>
              <a:t>Soltani</a:t>
            </a:r>
            <a:r>
              <a:rPr lang="en-US" sz="1800" dirty="0"/>
              <a:t>, </a:t>
            </a:r>
            <a:r>
              <a:rPr lang="en-US" sz="1800" b="1" dirty="0">
                <a:solidFill>
                  <a:schemeClr val="tx2"/>
                </a:solidFill>
              </a:rPr>
              <a:t>B. A. Bash</a:t>
            </a:r>
            <a:r>
              <a:rPr lang="en-US" sz="1800" baseline="30000" dirty="0"/>
              <a:t>†</a:t>
            </a:r>
            <a:r>
              <a:rPr lang="en-US" sz="1800" dirty="0"/>
              <a:t>, D. Goeckel, </a:t>
            </a:r>
            <a:r>
              <a:rPr lang="en-US" sz="1800" b="1" dirty="0">
                <a:solidFill>
                  <a:schemeClr val="tx2"/>
                </a:solidFill>
              </a:rPr>
              <a:t>S. Guha</a:t>
            </a:r>
            <a:r>
              <a:rPr lang="en-US" sz="1800" baseline="30000" dirty="0"/>
              <a:t>†</a:t>
            </a:r>
            <a:r>
              <a:rPr lang="en-US" sz="1800" dirty="0"/>
              <a:t>, and D. Towsley, “Artificial Noise Generation to Enhance LPD Throughput on AWGN Channels” </a:t>
            </a:r>
            <a:r>
              <a:rPr lang="en-US" sz="1800" dirty="0" smtClean="0"/>
              <a:t>Proc. Conf. on </a:t>
            </a:r>
            <a:r>
              <a:rPr lang="en-US" sz="1800" dirty="0" err="1" smtClean="0"/>
              <a:t>Commun</a:t>
            </a:r>
            <a:r>
              <a:rPr lang="en-US" sz="1800" dirty="0" smtClean="0"/>
              <a:t>., Control, Comp. (Allerton), Monticello, IL (2014)</a:t>
            </a:r>
            <a:endParaRPr lang="en-US" sz="1800" dirty="0"/>
          </a:p>
          <a:p>
            <a:pPr lvl="1"/>
            <a:r>
              <a:rPr lang="en-US" sz="1800" dirty="0" smtClean="0"/>
              <a:t>[</a:t>
            </a:r>
            <a:r>
              <a:rPr lang="en-US" sz="1800" dirty="0"/>
              <a:t>Bash15a] </a:t>
            </a:r>
            <a:r>
              <a:rPr lang="en-US" sz="1800" b="1" dirty="0">
                <a:solidFill>
                  <a:schemeClr val="tx2"/>
                </a:solidFill>
              </a:rPr>
              <a:t>B. A. Bash</a:t>
            </a:r>
            <a:r>
              <a:rPr lang="en-US" sz="1800" baseline="30000" dirty="0"/>
              <a:t>†</a:t>
            </a:r>
            <a:r>
              <a:rPr lang="en-US" sz="1800" dirty="0"/>
              <a:t>, “Fundamental Limits of Covert Communication,” Ph.D. Thesis, University of Massachusetts, Amherst (2015</a:t>
            </a:r>
            <a:r>
              <a:rPr lang="en-US" sz="1800" dirty="0" smtClean="0"/>
              <a:t>)</a:t>
            </a:r>
          </a:p>
          <a:p>
            <a:pPr lvl="1"/>
            <a:r>
              <a:rPr lang="en-US" sz="1800" dirty="0" smtClean="0"/>
              <a:t>[</a:t>
            </a:r>
            <a:r>
              <a:rPr lang="en-US" sz="1800" dirty="0"/>
              <a:t>Bash15b] </a:t>
            </a:r>
            <a:r>
              <a:rPr lang="en-US" sz="1800" b="1" dirty="0">
                <a:solidFill>
                  <a:schemeClr val="tx2"/>
                </a:solidFill>
              </a:rPr>
              <a:t>B. A. Bash</a:t>
            </a:r>
            <a:r>
              <a:rPr lang="en-US" sz="1800" baseline="30000" dirty="0"/>
              <a:t>†</a:t>
            </a:r>
            <a:r>
              <a:rPr lang="en-US" sz="1800" dirty="0"/>
              <a:t>, D. Goeckel, </a:t>
            </a:r>
            <a:r>
              <a:rPr lang="en-US" sz="1800" b="1" dirty="0">
                <a:solidFill>
                  <a:schemeClr val="tx2"/>
                </a:solidFill>
              </a:rPr>
              <a:t>S. Guha</a:t>
            </a:r>
            <a:r>
              <a:rPr lang="en-US" sz="1800" baseline="30000" dirty="0"/>
              <a:t>†</a:t>
            </a:r>
            <a:r>
              <a:rPr lang="en-US" sz="1800" dirty="0"/>
              <a:t>, and D. Towsley, “Hiding Information in Noise: Fundamental Limits of Covert Communication,” IEEE Commun. Mag</a:t>
            </a:r>
            <a:r>
              <a:rPr lang="en-US" sz="1800" dirty="0" smtClean="0"/>
              <a:t>. </a:t>
            </a:r>
            <a:r>
              <a:rPr lang="en-US" sz="1800" b="1" dirty="0" smtClean="0"/>
              <a:t>53</a:t>
            </a:r>
            <a:r>
              <a:rPr lang="en-US" sz="1800" dirty="0" smtClean="0"/>
              <a:t> (12), 26-31 (Dec 2015).</a:t>
            </a:r>
          </a:p>
          <a:p>
            <a:pPr lvl="1"/>
            <a:r>
              <a:rPr lang="en-US" sz="1800" dirty="0"/>
              <a:t>[</a:t>
            </a:r>
            <a:r>
              <a:rPr lang="en-US" sz="1800" dirty="0" smtClean="0"/>
              <a:t>Bash15c] </a:t>
            </a:r>
            <a:r>
              <a:rPr lang="en-US" sz="1800" b="1" dirty="0">
                <a:solidFill>
                  <a:schemeClr val="tx2"/>
                </a:solidFill>
              </a:rPr>
              <a:t>B. A. Bash</a:t>
            </a:r>
            <a:r>
              <a:rPr lang="en-US" sz="1800" baseline="30000" dirty="0"/>
              <a:t>†</a:t>
            </a:r>
            <a:r>
              <a:rPr lang="en-US" sz="1800" dirty="0"/>
              <a:t>, A.H. Gheorghe, M. Patel, </a:t>
            </a:r>
            <a:r>
              <a:rPr lang="en-US" sz="1800" b="1" dirty="0">
                <a:solidFill>
                  <a:schemeClr val="tx2"/>
                </a:solidFill>
              </a:rPr>
              <a:t>J. L. </a:t>
            </a:r>
            <a:r>
              <a:rPr lang="en-US" sz="1800" b="1" dirty="0" err="1">
                <a:solidFill>
                  <a:schemeClr val="tx2"/>
                </a:solidFill>
              </a:rPr>
              <a:t>Habif</a:t>
            </a:r>
            <a:r>
              <a:rPr lang="en-US" sz="1800" baseline="30000" dirty="0"/>
              <a:t>†</a:t>
            </a:r>
            <a:r>
              <a:rPr lang="en-US" sz="1800" dirty="0"/>
              <a:t>, D. </a:t>
            </a:r>
            <a:r>
              <a:rPr lang="en-US" sz="1800" dirty="0" err="1"/>
              <a:t>Goeckel</a:t>
            </a:r>
            <a:r>
              <a:rPr lang="en-US" sz="1800" dirty="0"/>
              <a:t>, D. </a:t>
            </a:r>
            <a:r>
              <a:rPr lang="en-US" sz="1800" dirty="0" err="1"/>
              <a:t>Towsley</a:t>
            </a:r>
            <a:r>
              <a:rPr lang="en-US" sz="1800" dirty="0"/>
              <a:t>, and </a:t>
            </a:r>
            <a:r>
              <a:rPr lang="en-US" sz="1800" b="1" dirty="0">
                <a:solidFill>
                  <a:schemeClr val="tx2"/>
                </a:solidFill>
              </a:rPr>
              <a:t>S. </a:t>
            </a:r>
            <a:r>
              <a:rPr lang="en-US" sz="1800" b="1" dirty="0" err="1">
                <a:solidFill>
                  <a:schemeClr val="tx2"/>
                </a:solidFill>
              </a:rPr>
              <a:t>Guha</a:t>
            </a:r>
            <a:r>
              <a:rPr lang="en-US" sz="1800" baseline="30000" dirty="0"/>
              <a:t>†</a:t>
            </a:r>
            <a:r>
              <a:rPr lang="en-US" sz="1800" dirty="0"/>
              <a:t>, </a:t>
            </a:r>
            <a:r>
              <a:rPr lang="en-US" sz="1800" dirty="0" smtClean="0"/>
              <a:t>“Quantum-secure Covert Communication on Bosonic Channels,” Nature Communications </a:t>
            </a:r>
            <a:r>
              <a:rPr lang="en-US" sz="1800" b="1" dirty="0" smtClean="0"/>
              <a:t>6</a:t>
            </a:r>
            <a:r>
              <a:rPr lang="en-US" sz="1800" dirty="0" smtClean="0"/>
              <a:t>, 8620 (2015).</a:t>
            </a:r>
          </a:p>
          <a:p>
            <a:pPr lvl="1"/>
            <a:r>
              <a:rPr lang="en-US" sz="1800" dirty="0" smtClean="0"/>
              <a:t>[Sobers15] T. Sobers, </a:t>
            </a:r>
            <a:r>
              <a:rPr lang="en-US" sz="1800" b="1" dirty="0">
                <a:solidFill>
                  <a:schemeClr val="tx2"/>
                </a:solidFill>
              </a:rPr>
              <a:t>B. A. Bash</a:t>
            </a:r>
            <a:r>
              <a:rPr lang="en-US" sz="1800" baseline="30000" dirty="0"/>
              <a:t>†</a:t>
            </a:r>
            <a:r>
              <a:rPr lang="en-US" sz="1800" dirty="0"/>
              <a:t>, D. Goeckel, </a:t>
            </a:r>
            <a:r>
              <a:rPr lang="en-US" sz="1800" b="1" dirty="0">
                <a:solidFill>
                  <a:schemeClr val="tx2"/>
                </a:solidFill>
              </a:rPr>
              <a:t>S. Guha</a:t>
            </a:r>
            <a:r>
              <a:rPr lang="en-US" sz="1800" baseline="30000" dirty="0"/>
              <a:t>†</a:t>
            </a:r>
            <a:r>
              <a:rPr lang="en-US" sz="1800" dirty="0"/>
              <a:t>, and D. Towsley, “Covert Communication with the Help of an Uninformed Jammer Achieves Positive </a:t>
            </a:r>
            <a:r>
              <a:rPr lang="en-US" sz="1800" dirty="0" smtClean="0"/>
              <a:t>Rate,” </a:t>
            </a:r>
            <a:r>
              <a:rPr lang="en-US" dirty="0" smtClean="0"/>
              <a:t>Proc. </a:t>
            </a:r>
            <a:r>
              <a:rPr lang="en-US" sz="1800" dirty="0" smtClean="0"/>
              <a:t>Asilomar Conf. </a:t>
            </a:r>
            <a:r>
              <a:rPr lang="en-US" sz="1800" dirty="0"/>
              <a:t>on Signals, </a:t>
            </a:r>
            <a:r>
              <a:rPr lang="en-US" sz="1800" dirty="0" smtClean="0"/>
              <a:t>Syst. </a:t>
            </a:r>
            <a:r>
              <a:rPr lang="en-US" sz="1800" dirty="0"/>
              <a:t>and </a:t>
            </a:r>
            <a:r>
              <a:rPr lang="en-US" sz="1800" dirty="0" err="1" smtClean="0"/>
              <a:t>Comput</a:t>
            </a:r>
            <a:r>
              <a:rPr lang="en-US" sz="1800" dirty="0"/>
              <a:t>., Pacific Grove, </a:t>
            </a:r>
            <a:r>
              <a:rPr lang="en-US" sz="1800" dirty="0" smtClean="0"/>
              <a:t>CA (2015)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11690" y="6549583"/>
            <a:ext cx="26125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aseline="30000" dirty="0" smtClean="0"/>
              <a:t>†</a:t>
            </a:r>
            <a:r>
              <a:rPr lang="en-US" sz="1200" dirty="0" smtClean="0"/>
              <a:t>Raytheon BBN QuIP Staff Member</a:t>
            </a:r>
            <a:endParaRPr lang="en-US" sz="1200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437630" y="6435728"/>
            <a:ext cx="2133600" cy="200025"/>
          </a:xfrm>
        </p:spPr>
        <p:txBody>
          <a:bodyPr anchor="ctr"/>
          <a:lstStyle/>
          <a:p>
            <a:fld id="{A2D725A2-B9F2-45D3-97D4-2BF14B95B920}" type="datetime1">
              <a:rPr lang="en-US" smtClean="0"/>
              <a:t>11/1/2016</a:t>
            </a:fld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8723630" y="6436303"/>
            <a:ext cx="307658" cy="200025"/>
          </a:xfrm>
        </p:spPr>
        <p:txBody>
          <a:bodyPr anchor="ctr"/>
          <a:lstStyle/>
          <a:p>
            <a:fld id="{8D57DBB9-07C6-49AB-BFD5-E737C7E241F6}" type="slidenum">
              <a:rPr lang="en-US" smtClean="0"/>
              <a:pPr/>
              <a:t>26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461285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References (3)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1600" y="1117600"/>
            <a:ext cx="8902700" cy="4525963"/>
          </a:xfrm>
        </p:spPr>
        <p:txBody>
          <a:bodyPr/>
          <a:lstStyle/>
          <a:p>
            <a:r>
              <a:rPr lang="en-US" sz="2000" dirty="0" smtClean="0"/>
              <a:t>Our work on covert communication (continued):</a:t>
            </a:r>
            <a:endParaRPr lang="en-US" dirty="0"/>
          </a:p>
          <a:p>
            <a:pPr lvl="1"/>
            <a:r>
              <a:rPr lang="en-US" sz="1800" dirty="0" smtClean="0"/>
              <a:t>[Goeckel16] D. </a:t>
            </a:r>
            <a:r>
              <a:rPr lang="en-US" sz="1800" dirty="0" err="1" smtClean="0"/>
              <a:t>Goeckel</a:t>
            </a:r>
            <a:r>
              <a:rPr lang="en-US" sz="1800" dirty="0"/>
              <a:t>, </a:t>
            </a:r>
            <a:r>
              <a:rPr lang="en-US" sz="1800" b="1" dirty="0">
                <a:solidFill>
                  <a:schemeClr val="tx2"/>
                </a:solidFill>
              </a:rPr>
              <a:t>B. A. Bash</a:t>
            </a:r>
            <a:r>
              <a:rPr lang="en-US" sz="1800" baseline="30000" dirty="0" smtClean="0"/>
              <a:t>†</a:t>
            </a:r>
            <a:r>
              <a:rPr lang="en-US" sz="1800" dirty="0" smtClean="0"/>
              <a:t>, </a:t>
            </a:r>
            <a:r>
              <a:rPr lang="en-US" sz="1800" b="1" dirty="0">
                <a:solidFill>
                  <a:schemeClr val="tx2"/>
                </a:solidFill>
              </a:rPr>
              <a:t>S. </a:t>
            </a:r>
            <a:r>
              <a:rPr lang="en-US" sz="1800" b="1" dirty="0" err="1">
                <a:solidFill>
                  <a:schemeClr val="tx2"/>
                </a:solidFill>
              </a:rPr>
              <a:t>Guha</a:t>
            </a:r>
            <a:r>
              <a:rPr lang="en-US" sz="1800" baseline="30000" dirty="0"/>
              <a:t>†</a:t>
            </a:r>
            <a:r>
              <a:rPr lang="en-US" sz="1800" dirty="0"/>
              <a:t>, and D. </a:t>
            </a:r>
            <a:r>
              <a:rPr lang="en-US" sz="1800" dirty="0" err="1"/>
              <a:t>Towsley</a:t>
            </a:r>
            <a:r>
              <a:rPr lang="en-US" sz="1800" dirty="0"/>
              <a:t>, </a:t>
            </a:r>
            <a:r>
              <a:rPr lang="en-US" sz="1800" dirty="0" smtClean="0"/>
              <a:t>“Covert </a:t>
            </a:r>
            <a:r>
              <a:rPr lang="en-US" sz="1800" dirty="0"/>
              <a:t>Communications when the Warden Does Not Know the Background Noise </a:t>
            </a:r>
            <a:r>
              <a:rPr lang="en-US" sz="1800" dirty="0" smtClean="0"/>
              <a:t>Power,” IEEE Communications Letters (2016)</a:t>
            </a:r>
          </a:p>
          <a:p>
            <a:pPr lvl="1"/>
            <a:r>
              <a:rPr lang="en-US" sz="1800" dirty="0" smtClean="0"/>
              <a:t>[Sobers16] T. Sobers, </a:t>
            </a:r>
            <a:r>
              <a:rPr lang="en-US" sz="1800" b="1" dirty="0">
                <a:solidFill>
                  <a:schemeClr val="tx2"/>
                </a:solidFill>
              </a:rPr>
              <a:t>B. A. Bash</a:t>
            </a:r>
            <a:r>
              <a:rPr lang="en-US" sz="1800" baseline="30000" dirty="0" smtClean="0"/>
              <a:t>†</a:t>
            </a:r>
            <a:r>
              <a:rPr lang="en-US" sz="1800" dirty="0" smtClean="0"/>
              <a:t>, </a:t>
            </a:r>
            <a:r>
              <a:rPr lang="en-US" sz="1800" b="1" dirty="0">
                <a:solidFill>
                  <a:schemeClr val="tx2"/>
                </a:solidFill>
              </a:rPr>
              <a:t>S. </a:t>
            </a:r>
            <a:r>
              <a:rPr lang="en-US" sz="1800" b="1" dirty="0" err="1">
                <a:solidFill>
                  <a:schemeClr val="tx2"/>
                </a:solidFill>
              </a:rPr>
              <a:t>Guha</a:t>
            </a:r>
            <a:r>
              <a:rPr lang="en-US" sz="1800" baseline="30000" dirty="0" smtClean="0"/>
              <a:t>†</a:t>
            </a:r>
            <a:r>
              <a:rPr lang="en-US" sz="1800" dirty="0" smtClean="0"/>
              <a:t>,</a:t>
            </a:r>
            <a:r>
              <a:rPr lang="en-US" dirty="0"/>
              <a:t> </a:t>
            </a:r>
            <a:r>
              <a:rPr lang="en-US" dirty="0" smtClean="0"/>
              <a:t>D</a:t>
            </a:r>
            <a:r>
              <a:rPr lang="en-US" dirty="0"/>
              <a:t>. </a:t>
            </a:r>
            <a:r>
              <a:rPr lang="en-US" dirty="0" err="1" smtClean="0"/>
              <a:t>Towsley</a:t>
            </a:r>
            <a:r>
              <a:rPr lang="en-US" dirty="0" smtClean="0"/>
              <a:t>, </a:t>
            </a:r>
            <a:r>
              <a:rPr lang="en-US" dirty="0"/>
              <a:t>and D. </a:t>
            </a:r>
            <a:r>
              <a:rPr lang="en-US" dirty="0" err="1" smtClean="0"/>
              <a:t>Goeckel</a:t>
            </a:r>
            <a:r>
              <a:rPr lang="en-US" sz="1800" dirty="0" smtClean="0"/>
              <a:t>, </a:t>
            </a:r>
            <a:r>
              <a:rPr lang="en-US" sz="1800" dirty="0"/>
              <a:t>“Covert Communication </a:t>
            </a:r>
            <a:r>
              <a:rPr lang="en-US" sz="1800" dirty="0" smtClean="0"/>
              <a:t>in the Presence of </a:t>
            </a:r>
            <a:r>
              <a:rPr lang="en-US" sz="1800" dirty="0"/>
              <a:t>an Uninformed </a:t>
            </a:r>
            <a:r>
              <a:rPr lang="en-US" sz="1800" dirty="0" smtClean="0"/>
              <a:t>Jammer,” in submission (2016</a:t>
            </a:r>
            <a:r>
              <a:rPr lang="en-US" dirty="0"/>
              <a:t>), arXiv:1608.00698v1 [cs.IT]</a:t>
            </a:r>
            <a:endParaRPr lang="en-US" sz="1800" dirty="0" smtClean="0"/>
          </a:p>
          <a:p>
            <a:pPr lvl="1"/>
            <a:r>
              <a:rPr lang="en-US" dirty="0"/>
              <a:t>[Sheikholeslami16] A. </a:t>
            </a:r>
            <a:r>
              <a:rPr lang="en-US" dirty="0" err="1"/>
              <a:t>Sheikholeslami</a:t>
            </a:r>
            <a:r>
              <a:rPr lang="en-US" dirty="0" smtClean="0"/>
              <a:t>, </a:t>
            </a:r>
            <a:r>
              <a:rPr lang="en-US" b="1" dirty="0">
                <a:solidFill>
                  <a:schemeClr val="tx2"/>
                </a:solidFill>
              </a:rPr>
              <a:t>B. A. Bash</a:t>
            </a:r>
            <a:r>
              <a:rPr lang="en-US" baseline="30000" dirty="0"/>
              <a:t>†</a:t>
            </a:r>
            <a:r>
              <a:rPr lang="en-US" dirty="0"/>
              <a:t>, D. </a:t>
            </a:r>
            <a:r>
              <a:rPr lang="en-US" dirty="0" err="1"/>
              <a:t>Goeckel</a:t>
            </a:r>
            <a:r>
              <a:rPr lang="en-US" dirty="0" smtClean="0"/>
              <a:t>,</a:t>
            </a:r>
            <a:r>
              <a:rPr lang="en-US" dirty="0"/>
              <a:t> D. </a:t>
            </a:r>
            <a:r>
              <a:rPr lang="en-US" dirty="0" err="1" smtClean="0"/>
              <a:t>Towsley</a:t>
            </a:r>
            <a:r>
              <a:rPr lang="en-US" dirty="0" smtClean="0"/>
              <a:t>, and </a:t>
            </a:r>
            <a:r>
              <a:rPr lang="en-US" b="1" dirty="0">
                <a:solidFill>
                  <a:schemeClr val="tx2"/>
                </a:solidFill>
              </a:rPr>
              <a:t>S. </a:t>
            </a:r>
            <a:r>
              <a:rPr lang="en-US" b="1" dirty="0" err="1">
                <a:solidFill>
                  <a:schemeClr val="tx2"/>
                </a:solidFill>
              </a:rPr>
              <a:t>Guha</a:t>
            </a:r>
            <a:r>
              <a:rPr lang="en-US" baseline="30000" dirty="0"/>
              <a:t>†</a:t>
            </a:r>
            <a:r>
              <a:rPr lang="en-US" dirty="0"/>
              <a:t>, “Covert communication over </a:t>
            </a:r>
            <a:r>
              <a:rPr lang="en-US" dirty="0" smtClean="0"/>
              <a:t>classical-quantum channels,” </a:t>
            </a:r>
            <a:r>
              <a:rPr lang="en-US" dirty="0"/>
              <a:t>Proc. IEEE Int. </a:t>
            </a:r>
            <a:r>
              <a:rPr lang="en-US" dirty="0" err="1"/>
              <a:t>Symp</a:t>
            </a:r>
            <a:r>
              <a:rPr lang="en-US" dirty="0"/>
              <a:t>. Inf. Theory (ISIT), </a:t>
            </a:r>
            <a:r>
              <a:rPr lang="en-US" dirty="0" smtClean="0"/>
              <a:t>Barcelona</a:t>
            </a:r>
            <a:r>
              <a:rPr lang="en-US" dirty="0"/>
              <a:t>, Spain (2016) arXiv:1601.06826 [quant-</a:t>
            </a:r>
            <a:r>
              <a:rPr lang="en-US" dirty="0" err="1"/>
              <a:t>ph</a:t>
            </a:r>
            <a:r>
              <a:rPr lang="en-US" dirty="0" smtClean="0"/>
              <a:t>]</a:t>
            </a:r>
          </a:p>
          <a:p>
            <a:pPr lvl="1"/>
            <a:r>
              <a:rPr lang="en-US" dirty="0" smtClean="0"/>
              <a:t>[Soltani15] R</a:t>
            </a:r>
            <a:r>
              <a:rPr lang="en-US" dirty="0"/>
              <a:t>. </a:t>
            </a:r>
            <a:r>
              <a:rPr lang="en-US" dirty="0" err="1"/>
              <a:t>Soltani</a:t>
            </a:r>
            <a:r>
              <a:rPr lang="en-US" dirty="0"/>
              <a:t>, D. </a:t>
            </a:r>
            <a:r>
              <a:rPr lang="en-US" dirty="0" err="1"/>
              <a:t>Goeckel</a:t>
            </a:r>
            <a:r>
              <a:rPr lang="en-US" dirty="0"/>
              <a:t>, D. </a:t>
            </a:r>
            <a:r>
              <a:rPr lang="en-US" dirty="0" err="1"/>
              <a:t>Towsley</a:t>
            </a:r>
            <a:r>
              <a:rPr lang="en-US" dirty="0"/>
              <a:t>, and A. </a:t>
            </a:r>
            <a:r>
              <a:rPr lang="en-US" dirty="0" err="1"/>
              <a:t>Houmansadr</a:t>
            </a:r>
            <a:r>
              <a:rPr lang="en-US" dirty="0"/>
              <a:t>, “</a:t>
            </a:r>
            <a:r>
              <a:rPr lang="en-US" dirty="0" smtClean="0"/>
              <a:t>Covert communications </a:t>
            </a:r>
            <a:r>
              <a:rPr lang="en-US" dirty="0"/>
              <a:t>on </a:t>
            </a:r>
            <a:r>
              <a:rPr lang="en-US" dirty="0" err="1"/>
              <a:t>poisson</a:t>
            </a:r>
            <a:r>
              <a:rPr lang="en-US" dirty="0"/>
              <a:t> packet channels,” Proc. Conf. on </a:t>
            </a:r>
            <a:r>
              <a:rPr lang="en-US" dirty="0" err="1"/>
              <a:t>Commun</a:t>
            </a:r>
            <a:r>
              <a:rPr lang="en-US" dirty="0"/>
              <a:t>., Control, Comp. (Allerton), Monticello, IL (</a:t>
            </a:r>
            <a:r>
              <a:rPr lang="en-US" dirty="0" smtClean="0"/>
              <a:t>2015)</a:t>
            </a:r>
          </a:p>
          <a:p>
            <a:pPr lvl="1"/>
            <a:r>
              <a:rPr lang="en-US" sz="1800" dirty="0" smtClean="0"/>
              <a:t>[Soltani16] </a:t>
            </a:r>
            <a:r>
              <a:rPr lang="en-US" dirty="0"/>
              <a:t>R. </a:t>
            </a:r>
            <a:r>
              <a:rPr lang="en-US" dirty="0" err="1"/>
              <a:t>Soltani</a:t>
            </a:r>
            <a:r>
              <a:rPr lang="en-US" dirty="0"/>
              <a:t>, D. </a:t>
            </a:r>
            <a:r>
              <a:rPr lang="en-US" dirty="0" err="1"/>
              <a:t>Goeckel</a:t>
            </a:r>
            <a:r>
              <a:rPr lang="en-US" dirty="0"/>
              <a:t>, D. </a:t>
            </a:r>
            <a:r>
              <a:rPr lang="en-US" dirty="0" err="1"/>
              <a:t>Towsley</a:t>
            </a:r>
            <a:r>
              <a:rPr lang="en-US" dirty="0"/>
              <a:t>, and A. </a:t>
            </a:r>
            <a:r>
              <a:rPr lang="en-US" dirty="0" err="1"/>
              <a:t>Houmansadr</a:t>
            </a:r>
            <a:r>
              <a:rPr lang="en-US" dirty="0"/>
              <a:t>, “Covert communications on </a:t>
            </a:r>
            <a:r>
              <a:rPr lang="en-US" dirty="0" smtClean="0"/>
              <a:t>renewal packet </a:t>
            </a:r>
            <a:r>
              <a:rPr lang="en-US" dirty="0"/>
              <a:t>channels,” </a:t>
            </a:r>
            <a:r>
              <a:rPr lang="en-US" dirty="0" smtClean="0"/>
              <a:t>arXiv:1610.00368 [cs.IT] (2016)</a:t>
            </a:r>
            <a:endParaRPr lang="en-US" sz="1800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511690" y="6549583"/>
            <a:ext cx="26125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aseline="30000" dirty="0" smtClean="0"/>
              <a:t>†</a:t>
            </a:r>
            <a:r>
              <a:rPr lang="en-US" sz="1200" dirty="0" smtClean="0"/>
              <a:t>Raytheon BBN QuIP Staff Member</a:t>
            </a:r>
            <a:endParaRPr lang="en-US" sz="1200" dirty="0"/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>
          <a:xfrm>
            <a:off x="6437630" y="6435728"/>
            <a:ext cx="2133600" cy="200025"/>
          </a:xfrm>
        </p:spPr>
        <p:txBody>
          <a:bodyPr anchor="ctr"/>
          <a:lstStyle/>
          <a:p>
            <a:fld id="{A2D725A2-B9F2-45D3-97D4-2BF14B95B920}" type="datetime1">
              <a:rPr lang="en-US" smtClean="0"/>
              <a:t>11/1/2016</a:t>
            </a:fld>
            <a:endParaRPr lang="en-US" dirty="0"/>
          </a:p>
        </p:txBody>
      </p:sp>
      <p:sp>
        <p:nvSpPr>
          <p:cNvPr id="7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8723630" y="6436303"/>
            <a:ext cx="307658" cy="200025"/>
          </a:xfrm>
        </p:spPr>
        <p:txBody>
          <a:bodyPr anchor="ctr"/>
          <a:lstStyle/>
          <a:p>
            <a:fld id="{8D57DBB9-07C6-49AB-BFD5-E737C7E241F6}" type="slidenum">
              <a:rPr lang="en-US" smtClean="0"/>
              <a:pPr/>
              <a:t>27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12620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References (4)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1600" y="1117600"/>
            <a:ext cx="8902700" cy="4525963"/>
          </a:xfrm>
        </p:spPr>
        <p:txBody>
          <a:bodyPr/>
          <a:lstStyle/>
          <a:p>
            <a:r>
              <a:rPr lang="en-US" sz="2000" dirty="0" smtClean="0"/>
              <a:t>Sample of the follow-on work by other groups:</a:t>
            </a:r>
          </a:p>
          <a:p>
            <a:pPr lvl="1"/>
            <a:r>
              <a:rPr lang="en-US" sz="1800" dirty="0" smtClean="0"/>
              <a:t>[Che13] P.H. Che, M. Bakshi, S. Jaggi “Reliable deniable communication: Hiding messages in noise,” Proc. IEEE Int. Symp. Inf. Theory (ISIT), Istanbul, Turkey (2013)</a:t>
            </a:r>
          </a:p>
          <a:p>
            <a:pPr lvl="1"/>
            <a:r>
              <a:rPr lang="en-US" sz="1800" dirty="0" smtClean="0"/>
              <a:t>[Kadhe14] S. Kadhe, S. Jaggi, M. Bakshi, A. Sprintson, “Reliable, Deniable, and Hidable Communication over Multipath Networks,” Proc. IEEE Int. Symp. Inf. Theory (ISIT), Honolulu, Hawaii (2014).</a:t>
            </a:r>
          </a:p>
          <a:p>
            <a:pPr lvl="1"/>
            <a:r>
              <a:rPr lang="en-US" sz="1800" dirty="0"/>
              <a:t>[Hou14] J. Hou and G. Kramer, “Effective secrecy: Reliability, confusion and stealth,” Proc. IEEE Int. Symp. Inf. Theory (ISIT), Honolulu, Hawaii (2014)</a:t>
            </a:r>
          </a:p>
          <a:p>
            <a:pPr lvl="1"/>
            <a:r>
              <a:rPr lang="en-US" sz="1800" dirty="0"/>
              <a:t>[Che14] P.H. Che, M. Bakshi, C. Chan, S. Jaggi “Reliable Deniable Communication with Channel Uncertainty” Proc. IEEE Inf. Theory Workshop (ITW), Hobart, Australia (2014)</a:t>
            </a:r>
          </a:p>
          <a:p>
            <a:pPr lvl="1"/>
            <a:r>
              <a:rPr lang="en-US" sz="1800" dirty="0"/>
              <a:t>[Lee14] S. Lee, and R. J. Baxley, “Achieving positive rate with undetectable communication over AWGN and Rayleigh channels,” Proc. IEEE Int. Conf. Commun. (ICC) pp. 780-785, (2014).</a:t>
            </a:r>
          </a:p>
          <a:p>
            <a:pPr lvl="1"/>
            <a:r>
              <a:rPr lang="en-US" sz="1800" dirty="0"/>
              <a:t>[Lee15] S. Lee, R. J. Baxley, M.A. Weitnauer, and B. Walkenhorst, “Achieving Undetectable Communication,” IEEE J. Sel. Topics Signal Process., forthcoming</a:t>
            </a:r>
            <a:r>
              <a:rPr lang="en-US" sz="1800" dirty="0" smtClean="0"/>
              <a:t>.</a:t>
            </a:r>
            <a:endParaRPr lang="en-US" sz="1800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437630" y="6435728"/>
            <a:ext cx="2133600" cy="200025"/>
          </a:xfrm>
        </p:spPr>
        <p:txBody>
          <a:bodyPr anchor="ctr"/>
          <a:lstStyle/>
          <a:p>
            <a:fld id="{A2D725A2-B9F2-45D3-97D4-2BF14B95B920}" type="datetime1">
              <a:rPr lang="en-US" smtClean="0"/>
              <a:t>11/1/2016</a:t>
            </a:fld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8723630" y="6436303"/>
            <a:ext cx="307658" cy="200025"/>
          </a:xfrm>
        </p:spPr>
        <p:txBody>
          <a:bodyPr anchor="ctr"/>
          <a:lstStyle/>
          <a:p>
            <a:fld id="{8D57DBB9-07C6-49AB-BFD5-E737C7E241F6}" type="slidenum">
              <a:rPr lang="en-US" smtClean="0"/>
              <a:pPr/>
              <a:t>28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592735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References (5)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8900" y="972491"/>
            <a:ext cx="8928100" cy="5739593"/>
          </a:xfrm>
        </p:spPr>
        <p:txBody>
          <a:bodyPr/>
          <a:lstStyle/>
          <a:p>
            <a:r>
              <a:rPr lang="en-US" sz="2000" dirty="0" smtClean="0"/>
              <a:t>Sample of the follow-on </a:t>
            </a:r>
            <a:r>
              <a:rPr lang="en-US" sz="2000" dirty="0"/>
              <a:t>work by other </a:t>
            </a:r>
            <a:r>
              <a:rPr lang="en-US" sz="2000" dirty="0" smtClean="0"/>
              <a:t>groups (continued):</a:t>
            </a:r>
          </a:p>
          <a:p>
            <a:pPr lvl="1"/>
            <a:r>
              <a:rPr lang="en-US" sz="1800" dirty="0" smtClean="0"/>
              <a:t>[Wang15</a:t>
            </a:r>
            <a:r>
              <a:rPr lang="en-US" sz="1800" dirty="0"/>
              <a:t>] L. Wang, L. Zheng, G. W. Wornell, </a:t>
            </a:r>
            <a:r>
              <a:rPr lang="en-US" sz="1800" dirty="0" smtClean="0"/>
              <a:t>“Limits </a:t>
            </a:r>
            <a:r>
              <a:rPr lang="en-US" sz="1800" dirty="0"/>
              <a:t>of Low-Probability-of-Detection Communication over a Discrete Memoryless </a:t>
            </a:r>
            <a:r>
              <a:rPr lang="en-US" sz="1800" dirty="0" smtClean="0"/>
              <a:t>Channel,” Proc</a:t>
            </a:r>
            <a:r>
              <a:rPr lang="en-US" sz="1800" dirty="0"/>
              <a:t>. IEEE Int. Symp. Inf. Theory (ISIT</a:t>
            </a:r>
            <a:r>
              <a:rPr lang="en-US" sz="1800" dirty="0" smtClean="0"/>
              <a:t>), Hong </a:t>
            </a:r>
            <a:r>
              <a:rPr lang="en-US" sz="1800" dirty="0"/>
              <a:t>Kong, China (2015).</a:t>
            </a:r>
          </a:p>
          <a:p>
            <a:pPr lvl="1"/>
            <a:r>
              <a:rPr lang="en-US" sz="1800" dirty="0"/>
              <a:t>[</a:t>
            </a:r>
            <a:r>
              <a:rPr lang="en-US" sz="1800" dirty="0" smtClean="0"/>
              <a:t>Bloch15</a:t>
            </a:r>
            <a:r>
              <a:rPr lang="en-US" sz="1800" dirty="0"/>
              <a:t>] M. Bloch, “Covert Communication over Noisy Channels: A Resolvability Perspective,” Proc. IEEE Int. Symp. Inf. Theory (ISIT), Hong Kong, China (2015</a:t>
            </a:r>
            <a:r>
              <a:rPr lang="en-US" sz="1800" dirty="0" smtClean="0"/>
              <a:t>), </a:t>
            </a:r>
            <a:r>
              <a:rPr lang="en-US" sz="1800" dirty="0"/>
              <a:t>arXiv:1503.08778 [cs.IT] (2015</a:t>
            </a:r>
            <a:r>
              <a:rPr lang="en-US" sz="1800" dirty="0" smtClean="0"/>
              <a:t>)</a:t>
            </a:r>
          </a:p>
          <a:p>
            <a:pPr lvl="1"/>
            <a:r>
              <a:rPr lang="en-US" dirty="0"/>
              <a:t>[Tahmasbi16] </a:t>
            </a:r>
            <a:r>
              <a:rPr lang="en-US" dirty="0" smtClean="0"/>
              <a:t>M. </a:t>
            </a:r>
            <a:r>
              <a:rPr lang="en-US" dirty="0" err="1" smtClean="0"/>
              <a:t>Tahmasbi</a:t>
            </a:r>
            <a:r>
              <a:rPr lang="en-US" dirty="0" smtClean="0"/>
              <a:t> and M. </a:t>
            </a:r>
            <a:r>
              <a:rPr lang="en-US" dirty="0"/>
              <a:t>Bloch, “Second-Order </a:t>
            </a:r>
            <a:r>
              <a:rPr lang="en-US" dirty="0" err="1"/>
              <a:t>Asymptotics</a:t>
            </a:r>
            <a:r>
              <a:rPr lang="en-US" dirty="0"/>
              <a:t> of Covert Communications over Noisy </a:t>
            </a:r>
            <a:r>
              <a:rPr lang="en-US" dirty="0" smtClean="0"/>
              <a:t>Channels,” </a:t>
            </a:r>
            <a:r>
              <a:rPr lang="en-US" dirty="0"/>
              <a:t>Proc. IEEE Int. </a:t>
            </a:r>
            <a:r>
              <a:rPr lang="en-US" dirty="0" err="1"/>
              <a:t>Symp</a:t>
            </a:r>
            <a:r>
              <a:rPr lang="en-US" dirty="0"/>
              <a:t>. Inf. Theory (ISIT), Barcelona, Spain (2016</a:t>
            </a:r>
            <a:r>
              <a:rPr lang="en-US" dirty="0" smtClean="0"/>
              <a:t>)</a:t>
            </a:r>
          </a:p>
          <a:p>
            <a:pPr lvl="1"/>
            <a:r>
              <a:rPr lang="en-US" dirty="0"/>
              <a:t>[</a:t>
            </a:r>
            <a:r>
              <a:rPr lang="en-US" dirty="0" smtClean="0"/>
              <a:t>Arumugam16a</a:t>
            </a:r>
            <a:r>
              <a:rPr lang="en-US" dirty="0"/>
              <a:t>] K.S.K. </a:t>
            </a:r>
            <a:r>
              <a:rPr lang="en-US" dirty="0" err="1" smtClean="0"/>
              <a:t>Arumugam</a:t>
            </a:r>
            <a:r>
              <a:rPr lang="en-US" dirty="0" smtClean="0"/>
              <a:t> and M. Bloch “Keyless </a:t>
            </a:r>
            <a:r>
              <a:rPr lang="en-US" dirty="0"/>
              <a:t>Covert Communication over Multiple-Access </a:t>
            </a:r>
            <a:r>
              <a:rPr lang="en-US" dirty="0" smtClean="0"/>
              <a:t>Channels,” </a:t>
            </a:r>
            <a:r>
              <a:rPr lang="en-US" dirty="0"/>
              <a:t>Proc. IEEE Int. </a:t>
            </a:r>
            <a:r>
              <a:rPr lang="en-US" dirty="0" err="1"/>
              <a:t>Symp</a:t>
            </a:r>
            <a:r>
              <a:rPr lang="en-US" dirty="0"/>
              <a:t>. Inf. Theory (ISIT), Barcelona, Spain (2016)</a:t>
            </a:r>
            <a:endParaRPr lang="en-US" dirty="0" smtClean="0"/>
          </a:p>
          <a:p>
            <a:pPr lvl="1"/>
            <a:r>
              <a:rPr lang="en-US" dirty="0" smtClean="0"/>
              <a:t>[Zhang16] Q. Zhang, M. </a:t>
            </a:r>
            <a:r>
              <a:rPr lang="en-US" dirty="0" err="1" smtClean="0"/>
              <a:t>Bakshi</a:t>
            </a:r>
            <a:r>
              <a:rPr lang="en-US" dirty="0" smtClean="0"/>
              <a:t>, and S. </a:t>
            </a:r>
            <a:r>
              <a:rPr lang="en-US" dirty="0" err="1" smtClean="0"/>
              <a:t>Jaggi</a:t>
            </a:r>
            <a:r>
              <a:rPr lang="en-US" dirty="0" smtClean="0"/>
              <a:t>, “Computationally Efficient Deniable Communication,” </a:t>
            </a:r>
            <a:r>
              <a:rPr lang="en-US" dirty="0"/>
              <a:t>Proc. </a:t>
            </a:r>
            <a:r>
              <a:rPr lang="en-US" dirty="0" smtClean="0"/>
              <a:t>IEEE </a:t>
            </a:r>
            <a:r>
              <a:rPr lang="en-US" dirty="0"/>
              <a:t>Int. </a:t>
            </a:r>
            <a:r>
              <a:rPr lang="en-US" dirty="0" err="1"/>
              <a:t>Symp</a:t>
            </a:r>
            <a:r>
              <a:rPr lang="en-US" dirty="0"/>
              <a:t>. Inf. Theory (ISIT), Barcelona, Spain (2016</a:t>
            </a:r>
            <a:r>
              <a:rPr lang="en-US" dirty="0" smtClean="0"/>
              <a:t>)</a:t>
            </a:r>
          </a:p>
          <a:p>
            <a:pPr lvl="1"/>
            <a:r>
              <a:rPr lang="en-US" dirty="0"/>
              <a:t>[</a:t>
            </a:r>
            <a:r>
              <a:rPr lang="en-US" dirty="0" smtClean="0"/>
              <a:t>Arumugam16b] </a:t>
            </a:r>
            <a:r>
              <a:rPr lang="en-US" dirty="0"/>
              <a:t>K.S.K. </a:t>
            </a:r>
            <a:r>
              <a:rPr lang="en-US" dirty="0" err="1"/>
              <a:t>Arumugam</a:t>
            </a:r>
            <a:r>
              <a:rPr lang="en-US" dirty="0"/>
              <a:t> and M. Bloch “Keyless asynchronous covert communication,” </a:t>
            </a:r>
            <a:r>
              <a:rPr lang="en-US" dirty="0" smtClean="0"/>
              <a:t>Proc</a:t>
            </a:r>
            <a:r>
              <a:rPr lang="en-US" dirty="0"/>
              <a:t>. Inform. Theory </a:t>
            </a:r>
            <a:r>
              <a:rPr lang="en-US" dirty="0" smtClean="0"/>
              <a:t>Workshop (ITW), Cambridge, UK (2016)</a:t>
            </a:r>
            <a:endParaRPr lang="en-US" dirty="0"/>
          </a:p>
        </p:txBody>
      </p:sp>
      <p:sp>
        <p:nvSpPr>
          <p:cNvPr id="5" name="Date Placeholder 6"/>
          <p:cNvSpPr>
            <a:spLocks noGrp="1"/>
          </p:cNvSpPr>
          <p:nvPr>
            <p:ph type="dt" sz="half" idx="10"/>
          </p:nvPr>
        </p:nvSpPr>
        <p:spPr>
          <a:xfrm>
            <a:off x="6437630" y="6435728"/>
            <a:ext cx="2133600" cy="200025"/>
          </a:xfrm>
        </p:spPr>
        <p:txBody>
          <a:bodyPr anchor="ctr"/>
          <a:lstStyle/>
          <a:p>
            <a:fld id="{A2D725A2-B9F2-45D3-97D4-2BF14B95B920}" type="datetime1">
              <a:rPr lang="en-US" smtClean="0"/>
              <a:t>11/1/2016</a:t>
            </a:fld>
            <a:endParaRPr lang="en-US" dirty="0"/>
          </a:p>
        </p:txBody>
      </p:sp>
      <p:sp>
        <p:nvSpPr>
          <p:cNvPr id="7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8723630" y="6436303"/>
            <a:ext cx="307658" cy="200025"/>
          </a:xfrm>
        </p:spPr>
        <p:txBody>
          <a:bodyPr anchor="ctr"/>
          <a:lstStyle/>
          <a:p>
            <a:fld id="{8D57DBB9-07C6-49AB-BFD5-E737C7E241F6}" type="slidenum">
              <a:rPr lang="en-US" smtClean="0"/>
              <a:pPr/>
              <a:t>29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614203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2600" dirty="0" smtClean="0"/>
              <a:t>Prior art: Steganography</a:t>
            </a:r>
            <a:endParaRPr lang="en-US" altLang="en-US" sz="2600" dirty="0"/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5888" y="1149353"/>
            <a:ext cx="8915400" cy="5486400"/>
          </a:xfrm>
        </p:spPr>
        <p:txBody>
          <a:bodyPr/>
          <a:lstStyle/>
          <a:p>
            <a:endParaRPr lang="en-US" altLang="en-US" dirty="0" smtClean="0"/>
          </a:p>
          <a:p>
            <a:r>
              <a:rPr lang="en-US" altLang="en-US" dirty="0" smtClean="0"/>
              <a:t>Why not use digital steganography?</a:t>
            </a:r>
          </a:p>
          <a:p>
            <a:endParaRPr lang="en-US" altLang="en-US" u="sng" dirty="0" smtClean="0"/>
          </a:p>
          <a:p>
            <a:endParaRPr lang="en-US" altLang="en-US" u="sng" dirty="0" smtClean="0"/>
          </a:p>
          <a:p>
            <a:endParaRPr lang="en-US" altLang="en-US" u="sng" dirty="0"/>
          </a:p>
          <a:p>
            <a:endParaRPr lang="en-US" altLang="en-US" u="sng" dirty="0"/>
          </a:p>
          <a:p>
            <a:pPr lvl="1"/>
            <a:endParaRPr lang="en-US" altLang="en-US" sz="2000" dirty="0" smtClean="0"/>
          </a:p>
          <a:p>
            <a:pPr lvl="1"/>
            <a:endParaRPr lang="en-US" altLang="en-US" dirty="0" smtClean="0"/>
          </a:p>
          <a:p>
            <a:pPr lvl="1"/>
            <a:endParaRPr lang="en-US" altLang="en-US" dirty="0"/>
          </a:p>
          <a:p>
            <a:pPr lvl="1"/>
            <a:r>
              <a:rPr lang="en-US" altLang="en-US" dirty="0" smtClean="0"/>
              <a:t>Embedding overwrites </a:t>
            </a:r>
            <a:r>
              <a:rPr lang="en-US" altLang="en-US" dirty="0" err="1" smtClean="0"/>
              <a:t>covertext</a:t>
            </a:r>
            <a:r>
              <a:rPr lang="en-US" altLang="en-US" dirty="0" smtClean="0"/>
              <a:t> noise, which we can’t necessarily access in noisy communication channel scenario</a:t>
            </a:r>
          </a:p>
          <a:p>
            <a:pPr lvl="1"/>
            <a:endParaRPr lang="en-US" altLang="en-US" i="1" dirty="0" smtClean="0"/>
          </a:p>
          <a:p>
            <a:pPr lvl="1"/>
            <a:endParaRPr lang="en-US" altLang="en-US" i="1" dirty="0" smtClean="0"/>
          </a:p>
          <a:p>
            <a:pPr lvl="1"/>
            <a:r>
              <a:rPr lang="en-US" altLang="en-US" i="1" dirty="0" smtClean="0"/>
              <a:t>Requires transmission of </a:t>
            </a:r>
            <a:r>
              <a:rPr lang="en-US" altLang="en-US" i="1" dirty="0" err="1" smtClean="0"/>
              <a:t>stegotext</a:t>
            </a:r>
            <a:r>
              <a:rPr lang="en-US" altLang="en-US" i="1" dirty="0" smtClean="0"/>
              <a:t>, inapplicable when transmissions are prohibited</a:t>
            </a:r>
          </a:p>
          <a:p>
            <a:endParaRPr lang="en-US" altLang="en-US" sz="1400" dirty="0" smtClean="0"/>
          </a:p>
        </p:txBody>
      </p:sp>
      <p:pic>
        <p:nvPicPr>
          <p:cNvPr id="8" name="Picture 4" descr="Steganography_original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25314" y="2368554"/>
            <a:ext cx="1524213" cy="15242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 Box 5"/>
          <p:cNvSpPr txBox="1">
            <a:spLocks noChangeArrowheads="1"/>
          </p:cNvSpPr>
          <p:nvPr/>
        </p:nvSpPr>
        <p:spPr bwMode="auto">
          <a:xfrm>
            <a:off x="6771812" y="4216403"/>
            <a:ext cx="212725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1200" dirty="0"/>
              <a:t>Source: </a:t>
            </a:r>
            <a:r>
              <a:rPr lang="en-US" altLang="en-US" sz="1200" i="1" dirty="0"/>
              <a:t>User </a:t>
            </a:r>
            <a:r>
              <a:rPr lang="en-US" altLang="en-US" sz="1200" i="1" dirty="0" err="1"/>
              <a:t>Cyp</a:t>
            </a:r>
            <a:r>
              <a:rPr lang="en-US" altLang="en-US" sz="1200" i="1" dirty="0"/>
              <a:t>, Wikipedia</a:t>
            </a:r>
          </a:p>
        </p:txBody>
      </p:sp>
      <p:pic>
        <p:nvPicPr>
          <p:cNvPr id="10" name="Picture 7" descr="Steganography_recovered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512" y="2368554"/>
            <a:ext cx="1524213" cy="15242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Date Placeholder 6"/>
          <p:cNvSpPr>
            <a:spLocks noGrp="1"/>
          </p:cNvSpPr>
          <p:nvPr>
            <p:ph type="dt" sz="half" idx="10"/>
          </p:nvPr>
        </p:nvSpPr>
        <p:spPr>
          <a:xfrm>
            <a:off x="6437630" y="6435728"/>
            <a:ext cx="2133600" cy="200025"/>
          </a:xfrm>
        </p:spPr>
        <p:txBody>
          <a:bodyPr anchor="ctr"/>
          <a:lstStyle/>
          <a:p>
            <a:fld id="{A2D725A2-B9F2-45D3-97D4-2BF14B95B920}" type="datetime1">
              <a:rPr lang="en-US" smtClean="0"/>
              <a:t>11/1/2016</a:t>
            </a:fld>
            <a:endParaRPr lang="en-US" dirty="0"/>
          </a:p>
        </p:txBody>
      </p:sp>
      <p:sp>
        <p:nvSpPr>
          <p:cNvPr id="17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8723630" y="6436303"/>
            <a:ext cx="307658" cy="200025"/>
          </a:xfrm>
        </p:spPr>
        <p:txBody>
          <a:bodyPr anchor="ctr"/>
          <a:lstStyle/>
          <a:p>
            <a:fld id="{8D57DBB9-07C6-49AB-BFD5-E737C7E241F6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882208" y="3892767"/>
            <a:ext cx="11208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 pitchFamily="34" charset="0"/>
                <a:cs typeface="Arial" pitchFamily="34" charset="0"/>
              </a:rPr>
              <a:t>message</a:t>
            </a:r>
            <a:endParaRPr lang="en-US" sz="24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827010" y="3892767"/>
            <a:ext cx="11208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latin typeface="Arial" pitchFamily="34" charset="0"/>
                <a:cs typeface="Arial" pitchFamily="34" charset="0"/>
              </a:rPr>
              <a:t>covertext</a:t>
            </a:r>
            <a:endParaRPr lang="en-US" sz="24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771813" y="3847071"/>
            <a:ext cx="11208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latin typeface="Arial" pitchFamily="34" charset="0"/>
                <a:cs typeface="Arial" pitchFamily="34" charset="0"/>
              </a:rPr>
              <a:t>stegotext</a:t>
            </a:r>
            <a:endParaRPr lang="en-US" sz="2400" dirty="0" smtClean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8" name="Picture 4" descr="Steganography_original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70117" y="2368554"/>
            <a:ext cx="1524213" cy="15242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/>
              <p:cNvSpPr txBox="1"/>
              <p:nvPr/>
            </p:nvSpPr>
            <p:spPr>
              <a:xfrm>
                <a:off x="2300646" y="2720679"/>
                <a:ext cx="1032655" cy="79964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groupChr>
                        <m:groupChrPr>
                          <m:chr m:val="⇒"/>
                          <m:pos m:val="top"/>
                          <m:ctrlPr>
                            <a:rPr lang="en-US" sz="36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pitchFamily="34" charset="0"/>
                            </a:rPr>
                          </m:ctrlPr>
                        </m:groupChrPr>
                        <m:e>
                          <m:r>
                            <m:rPr>
                              <m:nor/>
                            </m:rPr>
                            <a:rPr lang="en-US" dirty="0">
                              <a:latin typeface="Arial" pitchFamily="34" charset="0"/>
                              <a:cs typeface="Arial" pitchFamily="34" charset="0"/>
                            </a:rPr>
                            <m:t>embed</m:t>
                          </m:r>
                        </m:e>
                      </m:groupChr>
                    </m:oMath>
                  </m:oMathPara>
                </a14:m>
                <a:endParaRPr lang="en-US" sz="2400" dirty="0" smtClean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15" name="TextBox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00646" y="2720679"/>
                <a:ext cx="1032655" cy="799642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Box 28"/>
              <p:cNvSpPr txBox="1"/>
              <p:nvPr/>
            </p:nvSpPr>
            <p:spPr>
              <a:xfrm>
                <a:off x="5369897" y="2720679"/>
                <a:ext cx="955710" cy="79964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groupChr>
                        <m:groupChrPr>
                          <m:chr m:val="→"/>
                          <m:pos m:val="top"/>
                          <m:ctrlPr>
                            <a:rPr lang="en-US" sz="36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pitchFamily="34" charset="0"/>
                            </a:rPr>
                          </m:ctrlPr>
                        </m:groupChrPr>
                        <m:e>
                          <m:r>
                            <m:rPr>
                              <m:nor/>
                            </m:rPr>
                            <a:rPr lang="en-US" dirty="0">
                              <a:latin typeface="Arial" pitchFamily="34" charset="0"/>
                              <a:cs typeface="Arial" pitchFamily="34" charset="0"/>
                            </a:rPr>
                            <m:t>obtain</m:t>
                          </m:r>
                        </m:e>
                      </m:groupChr>
                    </m:oMath>
                  </m:oMathPara>
                </a14:m>
                <a:endParaRPr lang="en-US" sz="1200" dirty="0" smtClean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29" name="TextBox 2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69897" y="2720679"/>
                <a:ext cx="955710" cy="799642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95500762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Spread spectrum communication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235224" y="1028701"/>
                <a:ext cx="8908775" cy="4537076"/>
              </a:xfrm>
            </p:spPr>
            <p:txBody>
              <a:bodyPr/>
              <a:lstStyle/>
              <a:p>
                <a:endParaRPr lang="en-US" altLang="en-US" dirty="0" smtClean="0"/>
              </a:p>
              <a:p>
                <a:endParaRPr lang="en-US" altLang="en-US" dirty="0" smtClean="0"/>
              </a:p>
              <a:p>
                <a:endParaRPr lang="en-US" altLang="en-US" dirty="0"/>
              </a:p>
              <a:p>
                <a:endParaRPr lang="en-US" altLang="en-US" dirty="0" smtClean="0"/>
              </a:p>
              <a:p>
                <a:endParaRPr lang="en-US" altLang="en-US" dirty="0"/>
              </a:p>
              <a:p>
                <a:endParaRPr lang="en-US" altLang="en-US" dirty="0" smtClean="0"/>
              </a:p>
              <a:p>
                <a:endParaRPr lang="en-US" altLang="en-US" dirty="0"/>
              </a:p>
              <a:p>
                <a:r>
                  <a:rPr lang="en-US" altLang="en-US" b="1" dirty="0" smtClean="0"/>
                  <a:t>What is “safe” power level and how much can </a:t>
                </a:r>
                <a:r>
                  <a:rPr lang="en-US" altLang="en-US" b="1" dirty="0"/>
                  <a:t>be transmitted without detection</a:t>
                </a:r>
                <a:r>
                  <a:rPr lang="en-US" altLang="en-US" b="1" dirty="0" smtClean="0"/>
                  <a:t>?</a:t>
                </a:r>
              </a:p>
              <a:p>
                <a:pPr lvl="1"/>
                <a:r>
                  <a:rPr lang="en-US" altLang="en-US" dirty="0" smtClean="0"/>
                  <a:t>Square root law for AWGN channels </a:t>
                </a:r>
                <a:r>
                  <a:rPr lang="en-US" altLang="en-US" sz="1400" dirty="0" smtClean="0"/>
                  <a:t>[Bash12, Bash13a]</a:t>
                </a:r>
                <a:r>
                  <a:rPr lang="en-US" altLang="en-US" dirty="0" smtClean="0"/>
                  <a:t>: must use average per-symbol power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en-US" b="0" i="1" smtClean="0"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US" altLang="en-US" b="0" i="1" smtClean="0">
                            <a:latin typeface="Cambria Math" panose="02040503050406030204" pitchFamily="18" charset="0"/>
                          </a:rPr>
                          <m:t>𝑓</m:t>
                        </m:r>
                      </m:sub>
                    </m:sSub>
                    <m:r>
                      <a:rPr lang="en-US" altLang="en-US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altLang="en-US" b="0" i="1" smtClean="0">
                        <a:latin typeface="Cambria Math" panose="02040503050406030204" pitchFamily="18" charset="0"/>
                      </a:rPr>
                      <m:t>𝑂</m:t>
                    </m:r>
                    <m:d>
                      <m:dPr>
                        <m:ctrlPr>
                          <a:rPr lang="en-US" alt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type m:val="skw"/>
                            <m:ctrlPr>
                              <a:rPr lang="en-US" altLang="en-US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altLang="en-US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rad>
                              <m:radPr>
                                <m:degHide m:val="on"/>
                                <m:ctrlPr>
                                  <a:rPr lang="en-US" alt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radPr>
                              <m:deg/>
                              <m:e>
                                <m:r>
                                  <a:rPr lang="en-US" altLang="en-US" b="0" i="1" smtClean="0">
                                    <a:latin typeface="Cambria Math" panose="02040503050406030204" pitchFamily="18" charset="0"/>
                                  </a:rPr>
                                  <m:t>𝑛</m:t>
                                </m:r>
                              </m:e>
                            </m:rad>
                          </m:den>
                        </m:f>
                      </m:e>
                    </m:d>
                  </m:oMath>
                </a14:m>
                <a:r>
                  <a:rPr lang="en-US" altLang="en-US" dirty="0" smtClean="0"/>
                  <a:t> over </a:t>
                </a:r>
                <a14:m>
                  <m:oMath xmlns:m="http://schemas.openxmlformats.org/officeDocument/2006/math">
                    <m:r>
                      <a:rPr lang="en-US" altLang="en-US" i="1" dirty="0" smtClean="0">
                        <a:latin typeface="Cambria Math" panose="02040503050406030204" pitchFamily="18" charset="0"/>
                      </a:rPr>
                      <m:t>𝑛</m:t>
                    </m:r>
                  </m:oMath>
                </a14:m>
                <a:r>
                  <a:rPr lang="en-US" altLang="en-US" dirty="0" smtClean="0"/>
                  <a:t> channel uses; transmit no more than </a:t>
                </a:r>
                <a14:m>
                  <m:oMath xmlns:m="http://schemas.openxmlformats.org/officeDocument/2006/math">
                    <m:r>
                      <a:rPr lang="en-US" altLang="en-US" b="0" i="1" smtClean="0">
                        <a:latin typeface="Cambria Math" panose="02040503050406030204" pitchFamily="18" charset="0"/>
                      </a:rPr>
                      <m:t>𝑂</m:t>
                    </m:r>
                    <m:d>
                      <m:dPr>
                        <m:ctrlPr>
                          <a:rPr lang="en-US" alt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ad>
                          <m:radPr>
                            <m:degHide m:val="on"/>
                            <m:ctrlPr>
                              <a:rPr lang="en-US" altLang="en-US" b="0" i="1" smtClean="0"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en-US" b="0" i="1" smtClean="0">
                                <a:latin typeface="Cambria Math" panose="02040503050406030204" pitchFamily="18" charset="0"/>
                              </a:rPr>
                              <m:t>𝑛</m:t>
                            </m:r>
                          </m:e>
                        </m:rad>
                      </m:e>
                    </m:d>
                  </m:oMath>
                </a14:m>
                <a:r>
                  <a:rPr lang="en-US" altLang="en-US" dirty="0" smtClean="0"/>
                  <a:t> bits total</a:t>
                </a:r>
              </a:p>
              <a:p>
                <a:r>
                  <a:rPr lang="en-US" altLang="en-US" dirty="0" smtClean="0"/>
                  <a:t>Optical detection systems are quantum-noise limited: must use quantum mechanics to derive limits under the most powerful adversary permissible by physics</a:t>
                </a:r>
                <a:endParaRPr lang="en-US" altLang="en-US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35224" y="1028701"/>
                <a:ext cx="8908775" cy="4537076"/>
              </a:xfrm>
              <a:blipFill rotWithShape="0">
                <a:blip r:embed="rId5"/>
                <a:stretch>
                  <a:fillRect l="-1985" r="-1369" b="-3010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6" name="Straight Connector 5"/>
          <p:cNvCxnSpPr/>
          <p:nvPr/>
        </p:nvCxnSpPr>
        <p:spPr bwMode="auto">
          <a:xfrm>
            <a:off x="1600200" y="1428750"/>
            <a:ext cx="0" cy="22860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" name="Straight Connector 7"/>
          <p:cNvCxnSpPr/>
          <p:nvPr/>
        </p:nvCxnSpPr>
        <p:spPr bwMode="auto">
          <a:xfrm>
            <a:off x="1295400" y="3486150"/>
            <a:ext cx="56388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9" name="Chord 8"/>
          <p:cNvSpPr/>
          <p:nvPr/>
        </p:nvSpPr>
        <p:spPr bwMode="auto">
          <a:xfrm rot="5400000">
            <a:off x="2305050" y="3181350"/>
            <a:ext cx="3619500" cy="609600"/>
          </a:xfrm>
          <a:prstGeom prst="chord">
            <a:avLst>
              <a:gd name="adj1" fmla="val 5407199"/>
              <a:gd name="adj2" fmla="val 16200000"/>
            </a:avLst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Geneva"/>
            </a:endParaRPr>
          </a:p>
        </p:txBody>
      </p:sp>
      <p:sp>
        <p:nvSpPr>
          <p:cNvPr id="10" name="Chord 9"/>
          <p:cNvSpPr/>
          <p:nvPr/>
        </p:nvSpPr>
        <p:spPr bwMode="auto">
          <a:xfrm rot="5400000">
            <a:off x="3509962" y="1123950"/>
            <a:ext cx="1209676" cy="4724400"/>
          </a:xfrm>
          <a:prstGeom prst="chord">
            <a:avLst>
              <a:gd name="adj1" fmla="val 5407199"/>
              <a:gd name="adj2" fmla="val 16200000"/>
            </a:avLst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Geneva"/>
            </a:endParaRPr>
          </a:p>
        </p:txBody>
      </p:sp>
      <p:cxnSp>
        <p:nvCxnSpPr>
          <p:cNvPr id="12" name="Straight Connector 11"/>
          <p:cNvCxnSpPr/>
          <p:nvPr/>
        </p:nvCxnSpPr>
        <p:spPr bwMode="auto">
          <a:xfrm>
            <a:off x="1600200" y="2800350"/>
            <a:ext cx="5334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pic>
        <p:nvPicPr>
          <p:cNvPr id="13" name="Picture 12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9217" y="1097280"/>
            <a:ext cx="481965" cy="25527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1362" y="3369945"/>
            <a:ext cx="127635" cy="230505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2209800" y="1476345"/>
            <a:ext cx="181171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Original signal</a:t>
            </a:r>
            <a:endParaRPr lang="en-US" sz="2000" dirty="0"/>
          </a:p>
        </p:txBody>
      </p:sp>
      <p:sp>
        <p:nvSpPr>
          <p:cNvPr id="17" name="TextBox 16"/>
          <p:cNvSpPr txBox="1"/>
          <p:nvPr/>
        </p:nvSpPr>
        <p:spPr>
          <a:xfrm>
            <a:off x="1841182" y="2440722"/>
            <a:ext cx="141096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Noise floor</a:t>
            </a:r>
            <a:endParaRPr lang="en-US" sz="2000" dirty="0"/>
          </a:p>
        </p:txBody>
      </p:sp>
      <p:sp>
        <p:nvSpPr>
          <p:cNvPr id="18" name="TextBox 17"/>
          <p:cNvSpPr txBox="1"/>
          <p:nvPr/>
        </p:nvSpPr>
        <p:spPr>
          <a:xfrm>
            <a:off x="6111699" y="2867471"/>
            <a:ext cx="227030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Transmitted signal</a:t>
            </a:r>
            <a:endParaRPr lang="en-US" sz="2000" dirty="0"/>
          </a:p>
        </p:txBody>
      </p:sp>
      <p:sp>
        <p:nvSpPr>
          <p:cNvPr id="19" name="TextBox 18"/>
          <p:cNvSpPr txBox="1"/>
          <p:nvPr/>
        </p:nvSpPr>
        <p:spPr>
          <a:xfrm rot="16200000">
            <a:off x="939872" y="2226591"/>
            <a:ext cx="8386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/>
              <a:t>Power</a:t>
            </a:r>
            <a:endParaRPr lang="en-US" sz="1800" dirty="0"/>
          </a:p>
        </p:txBody>
      </p:sp>
      <p:sp>
        <p:nvSpPr>
          <p:cNvPr id="20" name="TextBox 19"/>
          <p:cNvSpPr txBox="1"/>
          <p:nvPr/>
        </p:nvSpPr>
        <p:spPr>
          <a:xfrm>
            <a:off x="3477446" y="3563214"/>
            <a:ext cx="12747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/>
              <a:t>Frequency</a:t>
            </a:r>
            <a:endParaRPr lang="en-US" sz="1800" dirty="0"/>
          </a:p>
        </p:txBody>
      </p:sp>
      <p:sp>
        <p:nvSpPr>
          <p:cNvPr id="21" name="Date Placeholder 6"/>
          <p:cNvSpPr>
            <a:spLocks noGrp="1"/>
          </p:cNvSpPr>
          <p:nvPr>
            <p:ph type="dt" sz="half" idx="10"/>
          </p:nvPr>
        </p:nvSpPr>
        <p:spPr>
          <a:xfrm>
            <a:off x="6437630" y="6435728"/>
            <a:ext cx="2133600" cy="200025"/>
          </a:xfrm>
        </p:spPr>
        <p:txBody>
          <a:bodyPr anchor="ctr"/>
          <a:lstStyle/>
          <a:p>
            <a:fld id="{A2D725A2-B9F2-45D3-97D4-2BF14B95B920}" type="datetime1">
              <a:rPr lang="en-US" smtClean="0"/>
              <a:t>11/1/2016</a:t>
            </a:fld>
            <a:endParaRPr lang="en-US" dirty="0"/>
          </a:p>
        </p:txBody>
      </p:sp>
      <p:sp>
        <p:nvSpPr>
          <p:cNvPr id="22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8723630" y="6436303"/>
            <a:ext cx="307658" cy="200025"/>
          </a:xfrm>
        </p:spPr>
        <p:txBody>
          <a:bodyPr anchor="ctr"/>
          <a:lstStyle/>
          <a:p>
            <a:fld id="{8D57DBB9-07C6-49AB-BFD5-E737C7E241F6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538542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2">
                    <a:lumMod val="75000"/>
                  </a:schemeClr>
                </a:solidFill>
              </a:rPr>
              <a:t>Introduction</a:t>
            </a:r>
          </a:p>
          <a:p>
            <a:endParaRPr lang="en-US" dirty="0"/>
          </a:p>
          <a:p>
            <a:r>
              <a:rPr lang="en-US" dirty="0" smtClean="0"/>
              <a:t>Preliminaries</a:t>
            </a:r>
          </a:p>
          <a:p>
            <a:endParaRPr lang="en-US" dirty="0"/>
          </a:p>
          <a:p>
            <a:r>
              <a:rPr lang="en-US" dirty="0" smtClean="0"/>
              <a:t>Analysis of covert optical communication</a:t>
            </a:r>
          </a:p>
          <a:p>
            <a:endParaRPr lang="en-US" dirty="0"/>
          </a:p>
          <a:p>
            <a:r>
              <a:rPr lang="en-US" dirty="0" smtClean="0"/>
              <a:t>Experimental results</a:t>
            </a:r>
          </a:p>
          <a:p>
            <a:endParaRPr lang="en-US" dirty="0"/>
          </a:p>
          <a:p>
            <a:r>
              <a:rPr lang="en-US" dirty="0"/>
              <a:t>Conclusion: Vision for Shadow Network Architecture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BBEE59-D58B-42C7-9F69-DFE6033DCCBE}" type="datetime1">
              <a:rPr lang="en-US" smtClean="0"/>
              <a:t>11/1/2016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57DBB9-07C6-49AB-BFD5-E737C7E241F6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640572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5227" y="261937"/>
            <a:ext cx="6708498" cy="652463"/>
          </a:xfrm>
        </p:spPr>
        <p:txBody>
          <a:bodyPr/>
          <a:lstStyle/>
          <a:p>
            <a:r>
              <a:rPr lang="en-US" dirty="0" smtClean="0"/>
              <a:t>Covert Communication Model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2813" y="1168255"/>
            <a:ext cx="8763000" cy="5257800"/>
          </a:xfrm>
        </p:spPr>
        <p:txBody>
          <a:bodyPr/>
          <a:lstStyle/>
          <a:p>
            <a:r>
              <a:rPr lang="en-US" dirty="0" smtClean="0"/>
              <a:t>Alice has a noisy channel to Bob</a:t>
            </a:r>
          </a:p>
          <a:p>
            <a:r>
              <a:rPr lang="en-US" dirty="0"/>
              <a:t>Alice and Bob prepare by sharing a secret</a:t>
            </a:r>
          </a:p>
          <a:p>
            <a:r>
              <a:rPr lang="en-US" dirty="0" smtClean="0"/>
              <a:t>Willie monitors his noisy channel from Alice for transmissions</a:t>
            </a:r>
          </a:p>
        </p:txBody>
      </p:sp>
      <p:pic>
        <p:nvPicPr>
          <p:cNvPr id="2050" name="Picture 2" descr="http://openclipart.org/image/300px/svg_to_png/8955/Gerald_G_Woman_in_Fashion_1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767429" y="3340000"/>
            <a:ext cx="371856" cy="985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://openclipart.org/image/300px/svg_to_png/8935/Gerald_G_Police_man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15429" y="5702200"/>
            <a:ext cx="579783" cy="8138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://openclipart.org/image/300px/svg_to_png/395/Gerald_G_Man_in_Suit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7634829" y="3340000"/>
            <a:ext cx="497332" cy="985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30" descr="MC900432645[1]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3026232"/>
            <a:ext cx="419100" cy="419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30" descr="MC900432645[1]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57159" y="2945410"/>
            <a:ext cx="419100" cy="419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1" name="Straight Connector 10"/>
          <p:cNvCxnSpPr>
            <a:stCxn id="15" idx="2"/>
          </p:cNvCxnSpPr>
          <p:nvPr/>
        </p:nvCxnSpPr>
        <p:spPr bwMode="auto">
          <a:xfrm flipH="1" flipV="1">
            <a:off x="2376811" y="3832760"/>
            <a:ext cx="2442972" cy="254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8" name="Straight Connector 17"/>
          <p:cNvCxnSpPr>
            <a:stCxn id="15" idx="6"/>
          </p:cNvCxnSpPr>
          <p:nvPr/>
        </p:nvCxnSpPr>
        <p:spPr bwMode="auto">
          <a:xfrm flipV="1">
            <a:off x="5124583" y="3832760"/>
            <a:ext cx="2375698" cy="254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048" name="Straight Connector 2047"/>
          <p:cNvCxnSpPr>
            <a:endCxn id="36" idx="1"/>
          </p:cNvCxnSpPr>
          <p:nvPr/>
        </p:nvCxnSpPr>
        <p:spPr bwMode="auto">
          <a:xfrm>
            <a:off x="2375879" y="3853353"/>
            <a:ext cx="1112012" cy="1011814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051" name="Straight Connector 2050"/>
          <p:cNvCxnSpPr>
            <a:stCxn id="36" idx="5"/>
          </p:cNvCxnSpPr>
          <p:nvPr/>
        </p:nvCxnSpPr>
        <p:spPr bwMode="auto">
          <a:xfrm>
            <a:off x="3703417" y="5080693"/>
            <a:ext cx="850896" cy="773907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62" name="TextBox 61"/>
          <p:cNvSpPr txBox="1"/>
          <p:nvPr/>
        </p:nvSpPr>
        <p:spPr>
          <a:xfrm>
            <a:off x="150223" y="6285183"/>
            <a:ext cx="234391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Clipart source:</a:t>
            </a:r>
          </a:p>
          <a:p>
            <a:r>
              <a:rPr lang="en-US" sz="1200" dirty="0" smtClean="0"/>
              <a:t>Artist </a:t>
            </a:r>
            <a:r>
              <a:rPr lang="en-US" sz="1200" dirty="0" err="1" smtClean="0"/>
              <a:t>Gerald_G</a:t>
            </a:r>
            <a:r>
              <a:rPr lang="en-US" sz="1200" dirty="0" smtClean="0"/>
              <a:t>, openclipart.org</a:t>
            </a:r>
            <a:endParaRPr lang="en-US" sz="1200" dirty="0"/>
          </a:p>
        </p:txBody>
      </p:sp>
      <p:sp>
        <p:nvSpPr>
          <p:cNvPr id="42" name="Date Placeholder 6"/>
          <p:cNvSpPr>
            <a:spLocks noGrp="1"/>
          </p:cNvSpPr>
          <p:nvPr>
            <p:ph type="dt" sz="half" idx="10"/>
          </p:nvPr>
        </p:nvSpPr>
        <p:spPr>
          <a:xfrm>
            <a:off x="6437630" y="6435728"/>
            <a:ext cx="2133600" cy="200025"/>
          </a:xfrm>
        </p:spPr>
        <p:txBody>
          <a:bodyPr anchor="ctr"/>
          <a:lstStyle/>
          <a:p>
            <a:fld id="{A2D725A2-B9F2-45D3-97D4-2BF14B95B920}" type="datetime1">
              <a:rPr lang="en-US" smtClean="0"/>
              <a:t>11/1/2016</a:t>
            </a:fld>
            <a:endParaRPr lang="en-US" dirty="0"/>
          </a:p>
        </p:txBody>
      </p:sp>
      <p:sp>
        <p:nvSpPr>
          <p:cNvPr id="43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8723630" y="6436303"/>
            <a:ext cx="307658" cy="200025"/>
          </a:xfrm>
        </p:spPr>
        <p:txBody>
          <a:bodyPr anchor="ctr"/>
          <a:lstStyle/>
          <a:p>
            <a:fld id="{8D57DBB9-07C6-49AB-BFD5-E737C7E241F6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5567167" y="4726270"/>
            <a:ext cx="2837636" cy="1200329"/>
          </a:xfrm>
          <a:prstGeom prst="rect">
            <a:avLst/>
          </a:prstGeom>
          <a:noFill/>
          <a:ln w="38100">
            <a:solidFill>
              <a:srgbClr val="FF0000"/>
            </a:solidFill>
            <a:prstDash val="sysDash"/>
          </a:ln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Noise at adversary </a:t>
            </a:r>
          </a:p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is critical for covert</a:t>
            </a:r>
            <a:br>
              <a:rPr lang="en-US" sz="2400" dirty="0" smtClean="0">
                <a:latin typeface="Arial" pitchFamily="34" charset="0"/>
                <a:cs typeface="Arial" pitchFamily="34" charset="0"/>
              </a:rPr>
            </a:br>
            <a:r>
              <a:rPr lang="en-US" sz="2400" dirty="0" smtClean="0">
                <a:latin typeface="Arial" pitchFamily="34" charset="0"/>
                <a:cs typeface="Arial" pitchFamily="34" charset="0"/>
              </a:rPr>
              <a:t>communication</a:t>
            </a:r>
          </a:p>
        </p:txBody>
      </p:sp>
      <p:sp>
        <p:nvSpPr>
          <p:cNvPr id="13" name="Oval 12"/>
          <p:cNvSpPr/>
          <p:nvPr/>
        </p:nvSpPr>
        <p:spPr bwMode="auto">
          <a:xfrm rot="7903158">
            <a:off x="2964772" y="3758772"/>
            <a:ext cx="1169818" cy="2275398"/>
          </a:xfrm>
          <a:prstGeom prst="ellipse">
            <a:avLst/>
          </a:prstGeom>
          <a:noFill/>
          <a:ln w="31750" algn="ctr">
            <a:solidFill>
              <a:srgbClr val="FF0000"/>
            </a:solidFill>
            <a:prstDash val="sysDash"/>
            <a:miter lim="800000"/>
            <a:headEnd/>
            <a:tailEnd/>
          </a:ln>
        </p:spPr>
        <p:txBody>
          <a:bodyPr wrap="none" rtlCol="0" anchor="ctr"/>
          <a:lstStyle/>
          <a:p>
            <a:pPr algn="ctr"/>
            <a:endParaRPr lang="en-US" dirty="0" err="1" smtClean="0"/>
          </a:p>
        </p:txBody>
      </p:sp>
      <p:sp>
        <p:nvSpPr>
          <p:cNvPr id="4" name="TextBox 3"/>
          <p:cNvSpPr txBox="1"/>
          <p:nvPr/>
        </p:nvSpPr>
        <p:spPr>
          <a:xfrm>
            <a:off x="4150540" y="3597100"/>
            <a:ext cx="1948085" cy="400110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latin typeface="Arial" pitchFamily="34" charset="0"/>
                <a:cs typeface="Arial" pitchFamily="34" charset="0"/>
              </a:rPr>
              <a:t>Noisy channel</a:t>
            </a:r>
          </a:p>
        </p:txBody>
      </p:sp>
      <p:sp>
        <p:nvSpPr>
          <p:cNvPr id="39" name="TextBox 38"/>
          <p:cNvSpPr txBox="1"/>
          <p:nvPr/>
        </p:nvSpPr>
        <p:spPr>
          <a:xfrm rot="2648429">
            <a:off x="2554849" y="4696416"/>
            <a:ext cx="1948085" cy="400110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latin typeface="Arial" pitchFamily="34" charset="0"/>
                <a:cs typeface="Arial" pitchFamily="34" charset="0"/>
              </a:rPr>
              <a:t>Noisy channel</a:t>
            </a:r>
          </a:p>
        </p:txBody>
      </p:sp>
    </p:spTree>
    <p:extLst>
      <p:ext uri="{BB962C8B-B14F-4D97-AF65-F5344CB8AC3E}">
        <p14:creationId xmlns:p14="http://schemas.microsoft.com/office/powerpoint/2010/main" val="1328805668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3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600" dirty="0" smtClean="0"/>
              <a:t>Hypothesis testing</a:t>
            </a:r>
            <a:endParaRPr lang="en-US" sz="2600" dirty="0"/>
          </a:p>
        </p:txBody>
      </p:sp>
      <p:sp>
        <p:nvSpPr>
          <p:cNvPr id="1105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03356" y="1371600"/>
            <a:ext cx="8635843" cy="5257800"/>
          </a:xfrm>
        </p:spPr>
        <p:txBody>
          <a:bodyPr/>
          <a:lstStyle/>
          <a:p>
            <a:r>
              <a:rPr lang="en-US" dirty="0"/>
              <a:t>Willie attempts to classify </a:t>
            </a:r>
            <a:r>
              <a:rPr lang="en-US" dirty="0" smtClean="0"/>
              <a:t>observations of </a:t>
            </a:r>
            <a:r>
              <a:rPr lang="en-US" dirty="0"/>
              <a:t>Alice’s channel </a:t>
            </a:r>
            <a:r>
              <a:rPr lang="en-US" dirty="0" smtClean="0"/>
              <a:t>as either noise </a:t>
            </a:r>
            <a:r>
              <a:rPr lang="en-US" dirty="0"/>
              <a:t>or </a:t>
            </a:r>
            <a:r>
              <a:rPr lang="en-US" dirty="0" smtClean="0"/>
              <a:t>signal corrupted by noise</a:t>
            </a:r>
            <a:endParaRPr lang="en-US" dirty="0"/>
          </a:p>
          <a:p>
            <a:pPr lvl="1"/>
            <a:r>
              <a:rPr lang="en-US" sz="2000" dirty="0" smtClean="0"/>
              <a:t>Binary hypothesis test</a:t>
            </a:r>
          </a:p>
          <a:p>
            <a:pPr lvl="1"/>
            <a:endParaRPr lang="en-US" sz="2000" dirty="0"/>
          </a:p>
          <a:p>
            <a:pPr lvl="1"/>
            <a:endParaRPr lang="en-US" sz="2000" dirty="0" smtClean="0"/>
          </a:p>
          <a:p>
            <a:pPr lvl="1"/>
            <a:endParaRPr lang="en-US" sz="2000" dirty="0"/>
          </a:p>
          <a:p>
            <a:pPr lvl="1"/>
            <a:endParaRPr lang="en-US" sz="2000" dirty="0" smtClean="0"/>
          </a:p>
          <a:p>
            <a:pPr lvl="1"/>
            <a:endParaRPr lang="en-US" sz="2000" dirty="0"/>
          </a:p>
          <a:p>
            <a:pPr lvl="1"/>
            <a:endParaRPr lang="en-US" sz="2000" dirty="0" smtClean="0"/>
          </a:p>
          <a:p>
            <a:pPr lvl="1"/>
            <a:endParaRPr lang="en-US" sz="2000" dirty="0"/>
          </a:p>
          <a:p>
            <a:endParaRPr lang="en-US" sz="1200" dirty="0" smtClean="0"/>
          </a:p>
          <a:p>
            <a:r>
              <a:rPr lang="en-US" dirty="0" smtClean="0"/>
              <a:t>Willie’s probability of error</a:t>
            </a:r>
          </a:p>
          <a:p>
            <a:endParaRPr lang="en-US" sz="1200" dirty="0" smtClean="0"/>
          </a:p>
          <a:p>
            <a:r>
              <a:rPr lang="en-US" dirty="0" smtClean="0"/>
              <a:t>Alice desires </a:t>
            </a:r>
            <a:endParaRPr lang="en-US" dirty="0"/>
          </a:p>
          <a:p>
            <a:endParaRPr lang="en-US" dirty="0"/>
          </a:p>
        </p:txBody>
      </p:sp>
      <p:grpSp>
        <p:nvGrpSpPr>
          <p:cNvPr id="2" name="Group 1"/>
          <p:cNvGrpSpPr/>
          <p:nvPr/>
        </p:nvGrpSpPr>
        <p:grpSpPr>
          <a:xfrm>
            <a:off x="3385661" y="3486437"/>
            <a:ext cx="4038600" cy="1524000"/>
            <a:chOff x="2667000" y="4038600"/>
            <a:chExt cx="2895600" cy="1524000"/>
          </a:xfrm>
        </p:grpSpPr>
        <p:sp>
          <p:nvSpPr>
            <p:cNvPr id="110596" name="Rectangle 4"/>
            <p:cNvSpPr>
              <a:spLocks noChangeArrowheads="1"/>
            </p:cNvSpPr>
            <p:nvPr/>
          </p:nvSpPr>
          <p:spPr bwMode="auto">
            <a:xfrm>
              <a:off x="2667000" y="4038600"/>
              <a:ext cx="1447800" cy="762000"/>
            </a:xfrm>
            <a:prstGeom prst="rect">
              <a:avLst/>
            </a:prstGeom>
            <a:solidFill>
              <a:srgbClr val="FF0000">
                <a:alpha val="30000"/>
              </a:srgbClr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0598" name="Rectangle 6"/>
            <p:cNvSpPr>
              <a:spLocks noChangeArrowheads="1"/>
            </p:cNvSpPr>
            <p:nvPr/>
          </p:nvSpPr>
          <p:spPr bwMode="auto">
            <a:xfrm>
              <a:off x="4114800" y="4038600"/>
              <a:ext cx="1447800" cy="762000"/>
            </a:xfrm>
            <a:prstGeom prst="rect">
              <a:avLst/>
            </a:prstGeom>
            <a:solidFill>
              <a:srgbClr val="00FF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0600" name="Rectangle 8"/>
            <p:cNvSpPr>
              <a:spLocks noChangeArrowheads="1"/>
            </p:cNvSpPr>
            <p:nvPr/>
          </p:nvSpPr>
          <p:spPr bwMode="auto">
            <a:xfrm>
              <a:off x="2667000" y="4800600"/>
              <a:ext cx="1447800" cy="762000"/>
            </a:xfrm>
            <a:prstGeom prst="rect">
              <a:avLst/>
            </a:prstGeom>
            <a:solidFill>
              <a:srgbClr val="00FF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0602" name="Rectangle 10"/>
            <p:cNvSpPr>
              <a:spLocks noChangeArrowheads="1"/>
            </p:cNvSpPr>
            <p:nvPr/>
          </p:nvSpPr>
          <p:spPr bwMode="auto">
            <a:xfrm>
              <a:off x="4114800" y="4800600"/>
              <a:ext cx="1447800" cy="762000"/>
            </a:xfrm>
            <a:prstGeom prst="rect">
              <a:avLst/>
            </a:prstGeom>
            <a:solidFill>
              <a:srgbClr val="FF0000">
                <a:alpha val="30000"/>
              </a:srgbClr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10604" name="Text Box 12"/>
          <p:cNvSpPr txBox="1">
            <a:spLocks noChangeArrowheads="1"/>
          </p:cNvSpPr>
          <p:nvPr/>
        </p:nvSpPr>
        <p:spPr bwMode="auto">
          <a:xfrm>
            <a:off x="3839468" y="2621238"/>
            <a:ext cx="3130985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400" b="0" dirty="0" smtClean="0"/>
              <a:t>Willie decides he saw</a:t>
            </a:r>
            <a:endParaRPr lang="en-US" sz="2400" b="0" dirty="0"/>
          </a:p>
        </p:txBody>
      </p:sp>
      <p:sp>
        <p:nvSpPr>
          <p:cNvPr id="110605" name="Text Box 13"/>
          <p:cNvSpPr txBox="1">
            <a:spLocks noChangeArrowheads="1"/>
          </p:cNvSpPr>
          <p:nvPr/>
        </p:nvSpPr>
        <p:spPr bwMode="auto">
          <a:xfrm>
            <a:off x="3955453" y="3082903"/>
            <a:ext cx="77457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 b="0" dirty="0" smtClean="0"/>
              <a:t>Noise</a:t>
            </a:r>
            <a:endParaRPr lang="en-US" sz="1800" b="0" dirty="0"/>
          </a:p>
        </p:txBody>
      </p:sp>
      <p:sp>
        <p:nvSpPr>
          <p:cNvPr id="110606" name="Text Box 14"/>
          <p:cNvSpPr txBox="1">
            <a:spLocks noChangeArrowheads="1"/>
          </p:cNvSpPr>
          <p:nvPr/>
        </p:nvSpPr>
        <p:spPr bwMode="auto">
          <a:xfrm>
            <a:off x="5662914" y="3080281"/>
            <a:ext cx="1550424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 b="0" dirty="0" err="1" smtClean="0"/>
              <a:t>Signal+Noise</a:t>
            </a:r>
            <a:endParaRPr lang="en-US" sz="1800" b="0" dirty="0"/>
          </a:p>
        </p:txBody>
      </p:sp>
      <p:sp>
        <p:nvSpPr>
          <p:cNvPr id="110607" name="Text Box 15"/>
          <p:cNvSpPr txBox="1">
            <a:spLocks noChangeArrowheads="1"/>
          </p:cNvSpPr>
          <p:nvPr/>
        </p:nvSpPr>
        <p:spPr bwMode="auto">
          <a:xfrm>
            <a:off x="2650778" y="3657528"/>
            <a:ext cx="684803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 b="0" dirty="0" smtClean="0"/>
              <a:t>quiet</a:t>
            </a:r>
            <a:endParaRPr lang="en-US" sz="1800" b="0" dirty="0"/>
          </a:p>
        </p:txBody>
      </p:sp>
      <p:sp>
        <p:nvSpPr>
          <p:cNvPr id="110608" name="Text Box 16"/>
          <p:cNvSpPr txBox="1">
            <a:spLocks noChangeArrowheads="1"/>
          </p:cNvSpPr>
          <p:nvPr/>
        </p:nvSpPr>
        <p:spPr bwMode="auto">
          <a:xfrm>
            <a:off x="2008360" y="4437627"/>
            <a:ext cx="137730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 dirty="0" smtClean="0"/>
              <a:t>trans</a:t>
            </a:r>
            <a:r>
              <a:rPr lang="en-US" sz="1800" b="0" dirty="0" smtClean="0"/>
              <a:t>mitting</a:t>
            </a:r>
            <a:endParaRPr lang="en-US" sz="1800" b="0" dirty="0"/>
          </a:p>
        </p:txBody>
      </p:sp>
      <p:sp>
        <p:nvSpPr>
          <p:cNvPr id="110609" name="Text Box 17"/>
          <p:cNvSpPr txBox="1">
            <a:spLocks noChangeArrowheads="1"/>
          </p:cNvSpPr>
          <p:nvPr/>
        </p:nvSpPr>
        <p:spPr bwMode="auto">
          <a:xfrm>
            <a:off x="606064" y="3917526"/>
            <a:ext cx="1160895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400" b="0" dirty="0" smtClean="0"/>
              <a:t>Alice is</a:t>
            </a:r>
            <a:endParaRPr lang="en-US" sz="2400" b="0" dirty="0"/>
          </a:p>
        </p:txBody>
      </p:sp>
      <p:sp>
        <p:nvSpPr>
          <p:cNvPr id="110610" name="Text Box 18"/>
          <p:cNvSpPr txBox="1">
            <a:spLocks noChangeArrowheads="1"/>
          </p:cNvSpPr>
          <p:nvPr/>
        </p:nvSpPr>
        <p:spPr bwMode="auto">
          <a:xfrm>
            <a:off x="6874986" y="2764125"/>
            <a:ext cx="1841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n-US" b="0"/>
          </a:p>
        </p:txBody>
      </p:sp>
      <p:pic>
        <p:nvPicPr>
          <p:cNvPr id="10" name="Picture 9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5182" y="5951112"/>
            <a:ext cx="1716539" cy="443973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37212" y="3739802"/>
            <a:ext cx="1527810" cy="25527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2403" y="4501802"/>
            <a:ext cx="805815" cy="25527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2987" y="4501802"/>
            <a:ext cx="1870710" cy="25527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85117" y="5322045"/>
            <a:ext cx="4035581" cy="425637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 bwMode="auto">
          <a:xfrm>
            <a:off x="352426" y="5867400"/>
            <a:ext cx="3810000" cy="685800"/>
          </a:xfrm>
          <a:prstGeom prst="rect">
            <a:avLst/>
          </a:prstGeom>
          <a:noFill/>
          <a:ln w="508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Geneva"/>
            </a:endParaRPr>
          </a:p>
        </p:txBody>
      </p:sp>
      <p:cxnSp>
        <p:nvCxnSpPr>
          <p:cNvPr id="8" name="Straight Arrow Connector 7"/>
          <p:cNvCxnSpPr/>
          <p:nvPr/>
        </p:nvCxnSpPr>
        <p:spPr bwMode="auto">
          <a:xfrm flipH="1">
            <a:off x="4160249" y="6218903"/>
            <a:ext cx="1141637" cy="0"/>
          </a:xfrm>
          <a:prstGeom prst="straightConnector1">
            <a:avLst/>
          </a:prstGeom>
          <a:solidFill>
            <a:schemeClr val="accent1"/>
          </a:solidFill>
          <a:ln w="3492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1" name="TextBox 10"/>
          <p:cNvSpPr txBox="1"/>
          <p:nvPr/>
        </p:nvSpPr>
        <p:spPr>
          <a:xfrm>
            <a:off x="5250040" y="5979467"/>
            <a:ext cx="293381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</a:rPr>
              <a:t>“Covertness” criterion</a:t>
            </a:r>
            <a:endParaRPr lang="en-US" sz="2000" b="1" dirty="0">
              <a:solidFill>
                <a:srgbClr val="FF0000"/>
              </a:solidFill>
            </a:endParaRPr>
          </a:p>
        </p:txBody>
      </p:sp>
      <p:sp>
        <p:nvSpPr>
          <p:cNvPr id="24" name="Date Placeholder 6"/>
          <p:cNvSpPr>
            <a:spLocks noGrp="1"/>
          </p:cNvSpPr>
          <p:nvPr>
            <p:ph type="dt" sz="half" idx="10"/>
          </p:nvPr>
        </p:nvSpPr>
        <p:spPr>
          <a:xfrm>
            <a:off x="6437630" y="6435728"/>
            <a:ext cx="2133600" cy="200025"/>
          </a:xfrm>
        </p:spPr>
        <p:txBody>
          <a:bodyPr anchor="ctr"/>
          <a:lstStyle/>
          <a:p>
            <a:fld id="{A2D725A2-B9F2-45D3-97D4-2BF14B95B920}" type="datetime1">
              <a:rPr lang="en-US" smtClean="0"/>
              <a:t>11/1/2016</a:t>
            </a:fld>
            <a:endParaRPr lang="en-US" dirty="0"/>
          </a:p>
        </p:txBody>
      </p:sp>
      <p:sp>
        <p:nvSpPr>
          <p:cNvPr id="25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8723630" y="6436303"/>
            <a:ext cx="307658" cy="200025"/>
          </a:xfrm>
        </p:spPr>
        <p:txBody>
          <a:bodyPr anchor="ctr"/>
          <a:lstStyle/>
          <a:p>
            <a:fld id="{8D57DBB9-07C6-49AB-BFD5-E737C7E241F6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911521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2">
                    <a:lumMod val="75000"/>
                  </a:schemeClr>
                </a:solidFill>
              </a:rPr>
              <a:t>Introduction</a:t>
            </a:r>
          </a:p>
          <a:p>
            <a:endParaRPr lang="en-US" dirty="0"/>
          </a:p>
          <a:p>
            <a:r>
              <a:rPr lang="en-US" dirty="0" smtClean="0">
                <a:solidFill>
                  <a:schemeClr val="bg2">
                    <a:lumMod val="75000"/>
                  </a:schemeClr>
                </a:solidFill>
              </a:rPr>
              <a:t>Preliminaries</a:t>
            </a:r>
          </a:p>
          <a:p>
            <a:endParaRPr lang="en-US" dirty="0"/>
          </a:p>
          <a:p>
            <a:r>
              <a:rPr lang="en-US" dirty="0" smtClean="0"/>
              <a:t>Analysis of covert optical communication</a:t>
            </a:r>
          </a:p>
          <a:p>
            <a:endParaRPr lang="en-US" dirty="0"/>
          </a:p>
          <a:p>
            <a:r>
              <a:rPr lang="en-US" dirty="0" smtClean="0"/>
              <a:t>Experimental results</a:t>
            </a:r>
          </a:p>
          <a:p>
            <a:endParaRPr lang="en-US" dirty="0"/>
          </a:p>
          <a:p>
            <a:r>
              <a:rPr lang="en-US" dirty="0"/>
              <a:t>Conclusion: Vision for Shadow Network Architecture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BBEE59-D58B-42C7-9F69-DFE6033DCCBE}" type="datetime1">
              <a:rPr lang="en-US" smtClean="0"/>
              <a:t>11/1/2016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57DBB9-07C6-49AB-BFD5-E737C7E241F6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920486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Noiseless measurements on </a:t>
            </a:r>
            <a:br>
              <a:rPr lang="en-US" dirty="0" smtClean="0"/>
            </a:br>
            <a:r>
              <a:rPr lang="en-US" dirty="0" smtClean="0"/>
              <a:t>pure-loss channel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2880" y="1066800"/>
            <a:ext cx="8153400" cy="5562600"/>
          </a:xfrm>
        </p:spPr>
        <p:txBody>
          <a:bodyPr/>
          <a:lstStyle/>
          <a:p>
            <a:r>
              <a:rPr lang="en-US" dirty="0" smtClean="0"/>
              <a:t>Bosonic channel is the quantum-mechanical description of an optical channel with linear loss (</a:t>
            </a:r>
            <a:r>
              <a:rPr lang="en-US" dirty="0" err="1" smtClean="0"/>
              <a:t>beamsplitter</a:t>
            </a:r>
            <a:r>
              <a:rPr lang="en-US" dirty="0" smtClean="0"/>
              <a:t>)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No covert communication possible!</a:t>
            </a:r>
          </a:p>
          <a:p>
            <a:r>
              <a:rPr lang="en-US" dirty="0" smtClean="0"/>
              <a:t>Conditions unlikely to ever occur practically</a:t>
            </a:r>
          </a:p>
          <a:p>
            <a:pPr lvl="1"/>
            <a:r>
              <a:rPr lang="en-US" sz="2000" dirty="0"/>
              <a:t>Noisy </a:t>
            </a:r>
            <a:r>
              <a:rPr lang="en-US" sz="2000" dirty="0" smtClean="0"/>
              <a:t>environment (Planck’s Law), non-ideal </a:t>
            </a:r>
            <a:r>
              <a:rPr lang="en-US" sz="2000" dirty="0"/>
              <a:t>detectors </a:t>
            </a:r>
          </a:p>
        </p:txBody>
      </p:sp>
      <p:pic>
        <p:nvPicPr>
          <p:cNvPr id="4" name="Picture 2" descr="http://openclipart.org/image/300px/svg_to_png/8955/Gerald_G_Woman_in_Fashion_1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2105225" y="2765284"/>
            <a:ext cx="358250" cy="9494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http://openclipart.org/image/300px/svg_to_png/8935/Gerald_G_Police_man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77461" y="4152896"/>
            <a:ext cx="648629" cy="9104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6" descr="http://openclipart.org/image/300px/svg_to_png/395/Gerald_G_Man_in_Suit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5182507" y="2801477"/>
            <a:ext cx="495522" cy="9819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4" name="Straight Arrow Connector 13"/>
          <p:cNvCxnSpPr/>
          <p:nvPr/>
        </p:nvCxnSpPr>
        <p:spPr bwMode="auto">
          <a:xfrm>
            <a:off x="2648058" y="3309026"/>
            <a:ext cx="1009542" cy="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0066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6" name="Straight Connector 15"/>
          <p:cNvCxnSpPr/>
          <p:nvPr/>
        </p:nvCxnSpPr>
        <p:spPr bwMode="auto">
          <a:xfrm>
            <a:off x="3566633" y="3156626"/>
            <a:ext cx="270293" cy="3048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0" name="Straight Arrow Connector 19"/>
          <p:cNvCxnSpPr/>
          <p:nvPr/>
        </p:nvCxnSpPr>
        <p:spPr bwMode="auto">
          <a:xfrm>
            <a:off x="3775639" y="3309026"/>
            <a:ext cx="1054225" cy="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0066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1" name="Straight Arrow Connector 20"/>
          <p:cNvCxnSpPr/>
          <p:nvPr/>
        </p:nvCxnSpPr>
        <p:spPr bwMode="auto">
          <a:xfrm flipH="1">
            <a:off x="3701777" y="3377605"/>
            <a:ext cx="1" cy="660995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0066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4" name="Straight Arrow Connector 23"/>
          <p:cNvCxnSpPr/>
          <p:nvPr/>
        </p:nvCxnSpPr>
        <p:spPr bwMode="auto">
          <a:xfrm flipV="1">
            <a:off x="2743200" y="2895600"/>
            <a:ext cx="0" cy="38100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5" name="Straight Arrow Connector 24"/>
          <p:cNvCxnSpPr/>
          <p:nvPr/>
        </p:nvCxnSpPr>
        <p:spPr bwMode="auto">
          <a:xfrm flipH="1">
            <a:off x="3706874" y="2548196"/>
            <a:ext cx="1" cy="660995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0066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8" name="TextBox 27"/>
          <p:cNvSpPr txBox="1"/>
          <p:nvPr/>
        </p:nvSpPr>
        <p:spPr>
          <a:xfrm>
            <a:off x="2722428" y="1896691"/>
            <a:ext cx="210743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Vacuum environment</a:t>
            </a:r>
            <a:endParaRPr lang="en-US" sz="1600" dirty="0"/>
          </a:p>
        </p:txBody>
      </p:sp>
      <p:sp>
        <p:nvSpPr>
          <p:cNvPr id="30" name="TextBox 29"/>
          <p:cNvSpPr txBox="1"/>
          <p:nvPr/>
        </p:nvSpPr>
        <p:spPr>
          <a:xfrm>
            <a:off x="4314193" y="3936108"/>
            <a:ext cx="436529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u="sng" dirty="0" smtClean="0"/>
              <a:t>Semi-ideal</a:t>
            </a:r>
            <a:r>
              <a:rPr lang="en-US" dirty="0" smtClean="0"/>
              <a:t> single photon detector (SPD):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u="sng" dirty="0" smtClean="0"/>
              <a:t>no false alarms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can miss transmissions</a:t>
            </a:r>
            <a:endParaRPr lang="en-US" dirty="0"/>
          </a:p>
        </p:txBody>
      </p:sp>
      <p:sp>
        <p:nvSpPr>
          <p:cNvPr id="31" name="TextBox 30"/>
          <p:cNvSpPr txBox="1"/>
          <p:nvPr/>
        </p:nvSpPr>
        <p:spPr>
          <a:xfrm>
            <a:off x="5927020" y="3156625"/>
            <a:ext cx="14670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Any receiver</a:t>
            </a:r>
            <a:endParaRPr lang="en-US" dirty="0"/>
          </a:p>
        </p:txBody>
      </p:sp>
      <p:pic>
        <p:nvPicPr>
          <p:cNvPr id="34" name="Picture 30" descr="MC900432645[1]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92934" y="2367137"/>
            <a:ext cx="419100" cy="419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5" name="Picture 30" descr="MC900432645[1]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89343" y="2367137"/>
            <a:ext cx="419100" cy="419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46" name="Straight Arrow Connector 45"/>
          <p:cNvCxnSpPr/>
          <p:nvPr/>
        </p:nvCxnSpPr>
        <p:spPr bwMode="auto">
          <a:xfrm flipV="1">
            <a:off x="3762375" y="3119438"/>
            <a:ext cx="0" cy="15240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99" name="Straight Arrow Connector 98"/>
          <p:cNvCxnSpPr/>
          <p:nvPr/>
        </p:nvCxnSpPr>
        <p:spPr bwMode="auto">
          <a:xfrm flipV="1">
            <a:off x="3762375" y="3139679"/>
            <a:ext cx="0" cy="139024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10" name="TextBox 109"/>
          <p:cNvSpPr txBox="1"/>
          <p:nvPr/>
        </p:nvSpPr>
        <p:spPr>
          <a:xfrm>
            <a:off x="6366972" y="2148086"/>
            <a:ext cx="24545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Any pre-shared secret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1" name="TextBox 110"/>
              <p:cNvSpPr txBox="1"/>
              <p:nvPr/>
            </p:nvSpPr>
            <p:spPr>
              <a:xfrm>
                <a:off x="39943" y="3075524"/>
                <a:ext cx="2133918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Arbitrary input over</a:t>
                </a:r>
                <a:br>
                  <a:rPr lang="en-US" dirty="0" smtClean="0"/>
                </a:b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𝑛</m:t>
                    </m:r>
                  </m:oMath>
                </a14:m>
                <a:r>
                  <a:rPr lang="en-US" dirty="0" smtClean="0"/>
                  <a:t> optical modes</a:t>
                </a:r>
              </a:p>
            </p:txBody>
          </p:sp>
        </mc:Choice>
        <mc:Fallback xmlns="">
          <p:sp>
            <p:nvSpPr>
              <p:cNvPr id="111" name="TextBox 1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943" y="3075524"/>
                <a:ext cx="2133918" cy="646331"/>
              </a:xfrm>
              <a:prstGeom prst="rect">
                <a:avLst/>
              </a:prstGeom>
              <a:blipFill rotWithShape="0">
                <a:blip r:embed="rId9"/>
                <a:stretch>
                  <a:fillRect l="-2571" t="-5660" r="-1429" b="-1415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Picture 7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12770" y="2195771"/>
            <a:ext cx="1203008" cy="227171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0653" y="4311601"/>
            <a:ext cx="1941671" cy="238601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46498" y="3454119"/>
            <a:ext cx="152876" cy="125730"/>
          </a:xfrm>
          <a:prstGeom prst="rect">
            <a:avLst/>
          </a:prstGeom>
        </p:spPr>
      </p:pic>
      <p:sp>
        <p:nvSpPr>
          <p:cNvPr id="26" name="Date Placeholder 6"/>
          <p:cNvSpPr>
            <a:spLocks noGrp="1"/>
          </p:cNvSpPr>
          <p:nvPr>
            <p:ph type="dt" sz="half" idx="10"/>
          </p:nvPr>
        </p:nvSpPr>
        <p:spPr>
          <a:xfrm>
            <a:off x="6437630" y="6435728"/>
            <a:ext cx="2133600" cy="200025"/>
          </a:xfrm>
        </p:spPr>
        <p:txBody>
          <a:bodyPr anchor="ctr"/>
          <a:lstStyle/>
          <a:p>
            <a:fld id="{A2D725A2-B9F2-45D3-97D4-2BF14B95B920}" type="datetime1">
              <a:rPr lang="en-US" smtClean="0"/>
              <a:t>11/1/2016</a:t>
            </a:fld>
            <a:endParaRPr lang="en-US" dirty="0"/>
          </a:p>
        </p:txBody>
      </p:sp>
      <p:sp>
        <p:nvSpPr>
          <p:cNvPr id="27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8723630" y="6436303"/>
            <a:ext cx="307658" cy="200025"/>
          </a:xfrm>
        </p:spPr>
        <p:txBody>
          <a:bodyPr anchor="ctr"/>
          <a:lstStyle/>
          <a:p>
            <a:fld id="{8D57DBB9-07C6-49AB-BFD5-E737C7E241F6}" type="slidenum">
              <a:rPr lang="en-US" smtClean="0"/>
              <a:pPr/>
              <a:t>9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488555" y="3992088"/>
                <a:ext cx="2825872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>
                    <a:latin typeface="Arial" pitchFamily="34" charset="0"/>
                    <a:cs typeface="Arial" pitchFamily="34" charset="0"/>
                  </a:rPr>
                  <a:t>Modes are orthogonal signals, #modes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  <a:cs typeface="Arial" pitchFamily="34" charset="0"/>
                      </a:rPr>
                      <m:t>𝑛</m:t>
                    </m:r>
                    <m:r>
                      <a:rPr lang="en-US" i="1" dirty="0" smtClean="0">
                        <a:latin typeface="Cambria Math" panose="02040503050406030204" pitchFamily="18" charset="0"/>
                        <a:cs typeface="Arial" pitchFamily="34" charset="0"/>
                      </a:rPr>
                      <m:t>=</m:t>
                    </m:r>
                    <m:r>
                      <a:rPr lang="en-US" i="1" dirty="0" smtClean="0">
                        <a:latin typeface="Cambria Math" panose="02040503050406030204" pitchFamily="18" charset="0"/>
                        <a:cs typeface="Arial" pitchFamily="34" charset="0"/>
                      </a:rPr>
                      <m:t>𝑇𝑊</m:t>
                    </m:r>
                  </m:oMath>
                </a14:m>
                <a:r>
                  <a:rPr lang="en-US" dirty="0" smtClean="0">
                    <a:latin typeface="Arial" pitchFamily="34" charset="0"/>
                    <a:cs typeface="Arial" pitchFamily="34" charset="0"/>
                  </a:rPr>
                  <a:t> is time-bandwidth product</a:t>
                </a:r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8555" y="3992088"/>
                <a:ext cx="2825872" cy="923330"/>
              </a:xfrm>
              <a:prstGeom prst="rect">
                <a:avLst/>
              </a:prstGeom>
              <a:blipFill rotWithShape="0">
                <a:blip r:embed="rId13"/>
                <a:stretch>
                  <a:fillRect l="-1724" t="-3974" r="-862" b="-993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05931721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112E-17 0 L 0.11146 0.00069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573" y="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-2.22222E-6 L 0.10625 -0.00139 " pathEditMode="relative" rAng="0" ptsTypes="AA">
                                      <p:cBhvr>
                                        <p:cTn id="17" dur="2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313" y="-69"/>
                                    </p:animMotion>
                                  </p:childTnLst>
                                </p:cTn>
                              </p:par>
                              <p:par>
                                <p:cTn id="18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-4.07407E-6 L 0.00104 0.0919 " pathEditMode="relative" rAng="0" ptsTypes="AA">
                                      <p:cBhvr>
                                        <p:cTn id="19" dur="2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2" y="458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31" grpId="0"/>
      <p:bldP spid="110" grpId="0"/>
      <p:bldP spid="111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&#10;$S(f)$&#10;&#10;&#10;\end{document}"/>
  <p:tag name="IGUANATEXSIZE" val="2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usepackage{amssymb}&#10;\newcommand{\ket}[1]{\left| #1 \right&gt;} % for Dirac bras&#10;\newcommand{\bra}[1]{\left&lt; #1 \right|} % for Dirac kets&#10;\pagestyle{empty}&#10;\begin{document}&#10;&#10;$\eta_b$&#10;&#10;\end{document}"/>
  <p:tag name="IGUANATEXSIZE" val="20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usepackage{amssymb}&#10;\newcommand{\ket}[1]{\left| #1 \right&gt;} % for Dirac bras&#10;\newcommand{\bra}[1]{\left&lt; #1 \right|} % for Dirac kets&#10;\pagestyle{empty}&#10;\begin{document}&#10;&#10;$\eta_b$&#10;&#10;\end{document}"/>
  <p:tag name="IGUANATEXSIZE" val="20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usepackage{amssymb}&#10;\pagestyle{empty}&#10;\begin{document}&#10;&#10;&#10;$\mathbb{P}_e^{(w)}$&#10;&#10;\end{document}"/>
  <p:tag name="IGUANATEXSIZE" val="20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&#10;&#10;$n$&#10;&#10;\end{document}"/>
  <p:tag name="IGUANATEXSIZE" val="20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usepackage{amssymb}&#10;\pagestyle{empty}&#10;\begin{document}&#10;&#10;$p_{\text{on}}=\mathcal{O}(1/\sqrt{n})$&#10;&#10;&#10;\end{document}"/>
  <p:tag name="IGUANATEXSIZE" val="20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usepackage{amssymb}&#10;\pagestyle{empty}&#10;\begin{document}&#10;&#10;$n$&#10;&#10;&#10;\end{document}"/>
  <p:tag name="IGUANATEXSIZE" val="20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usepackage{amssymb}&#10;\pagestyle{empty}&#10;\begin{document}&#10;&#10;$M$&#10;&#10;&#10;\end{document}"/>
  <p:tag name="IGUANATEXSIZE" val="20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usepackage{amssymb}&#10;\pagestyle{empty}&#10;\begin{document}&#10;&#10;$2^M$&#10;&#10;&#10;\end{document}"/>
  <p:tag name="IGUANATEXSIZE" val="20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usepackage{amssymb}&#10;\pagestyle{empty}&#10;\begin{document}&#10;&#10;$Q$&#10;&#10;&#10;\end{document}"/>
  <p:tag name="IGUANATEXSIZE" val="20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usepackage{amssymb}&#10;\pagestyle{empty}&#10;\newcommand{\ket}[1]{\left| #1 \right&gt;} % for Dirac bras&#10;\newcommand{\bra}[1]{\left&lt; #1 \right|} % for Dirac kets&#10;\begin{document}&#10;&#10;$n/Q$&#10;\end{document}"/>
  <p:tag name="IGUANATEXSIZE" val="2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&#10;$f$&#10;&#10;&#10;\end{document}"/>
  <p:tag name="IGUANATEXSIZE" val="20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usepackage{amssymb}&#10;\pagestyle{empty}&#10;\begin{document}&#10;&#10;$Q$&#10;&#10;&#10;\end{document}"/>
  <p:tag name="IGUANATEXSIZE" val="20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usepackage{amssymb}&#10;\pagestyle{empty}&#10;\begin{document}&#10;&#10;$n/Q$&#10;&#10;&#10;\end{document}"/>
  <p:tag name="IGUANATEXSIZE" val="20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usepackage{amssymb}&#10;\pagestyle{empty}&#10;\begin{document}&#10;&#10;$n$&#10;&#10;&#10;\end{document}"/>
  <p:tag name="IGUANATEXSIZE" val="20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usepackage{amssymb}&#10;\pagestyle{empty}&#10;\newcommand{\ket}[1]{\left| #1 \right&gt;} % for Dirac bras&#10;\newcommand{\bra}[1]{\left&lt; #1 \right|} % for Dirac kets&#10;\begin{document}&#10;&#10;$\mathcal{S}$&#10;\end{document}"/>
  <p:tag name="IGUANATEXSIZE" val="20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usepackage{amssymb}&#10;\pagestyle{empty}&#10;\begin{document}&#10;&#10;&#10;$\mathbb{E}[|\mathcal{S}|]=\mathcal{O}(\sqrt{n/Q})$&#10;&#10;\end{document}"/>
  <p:tag name="IGUANATEXSIZE" val="20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usepackage{amssymb}&#10;\pagestyle{empty}&#10;\newcommand{\ket}[1]{\left| #1 \right&gt;} % for Dirac bras&#10;\newcommand{\bra}[1]{\left&lt; #1 \right|} % for Dirac kets&#10;\begin{document}&#10;&#10;$\mathbf{k}=[k_1,\ldots,k_{|\mathcal{S}|}]$&#10;\end{document}"/>
  <p:tag name="IGUANATEXSIZE" val="20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usepackage{amssymb}&#10;\pagestyle{empty}&#10;\newcommand{\ket}[1]{\left| #1 \right&gt;} % for Dirac bras&#10;\newcommand{\bra}[1]{\left&lt; #1 \right|} % for Dirac kets&#10;\begin{document}&#10;&#10;$k_i$&#10;\end{document}"/>
  <p:tag name="IGUANATEXSIZE" val="20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usepackage{amssymb}&#10;\pagestyle{empty}&#10;\newcommand{\ket}[1]{\left| #1 \right&gt;} % for Dirac bras&#10;\newcommand{\bra}[1]{\left&lt; #1 \right|} % for Dirac kets&#10;\begin{document}&#10;&#10;$\{0,1,\ldots,Q-1\}$&#10;\end{document}"/>
  <p:tag name="IGUANATEXSIZE" val="20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usepackage{amssymb}&#10;\pagestyle{empty}&#10;\newcommand{\ket}[1]{\left| #1 \right&gt;} % for Dirac bras&#10;\newcommand{\bra}[1]{\left&lt; #1 \right|} % for Dirac kets&#10;\begin{document}&#10;&#10;$(\mathbf{c}(W)+\mathbf{k})\bmod Q$&#10;\end{document}"/>
  <p:tag name="IGUANATEXSIZE" val="20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usepackage{amssymb}&#10;\pagestyle{empty}&#10;\newcommand{\ket}[1]{\left| #1 \right&gt;} % for Dirac bras&#10;\newcommand{\bra}[1]{\left&lt; #1 \right|} % for Dirac kets&#10;\begin{document}&#10;&#10;$\mathcal{S}$&#10;\end{document}"/>
  <p:tag name="IGUANATEXSIZE" val="20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usepackage{amssymb}&#10;\pagestyle{empty}&#10;\begin{document}&#10;&#10;$\mathbb{P}_e^{(w)}\geq \frac{1}{2}-\epsilon$&#10;&#10;&#10;\end{document}"/>
  <p:tag name="IGUANATEXSIZE" val="20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usepackage{amssymb}&#10;\pagestyle{empty}&#10;\newcommand{\ket}[1]{\left| #1 \right&gt;} % for Dirac bras&#10;\newcommand{\bra}[1]{\left&lt; #1 \right|} % for Dirac kets&#10;\begin{document}&#10;&#10;$Q$&#10;\end{document}"/>
  <p:tag name="IGUANATEXSIZE" val="20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usepackage{amssymb}&#10;\pagestyle{empty}&#10;\newcommand{\ket}[1]{\left| #1 \right&gt;} % for Dirac bras&#10;\newcommand{\bra}[1]{\left&lt; #1 \right|} % for Dirac kets&#10;\begin{document}&#10;&#10;$\mathbf{k}$&#10;\end{document}"/>
  <p:tag name="IGUANATEXSIZE" val="20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usepackage{amssymb}&#10;\pagestyle{empty}&#10;\newcommand{\ket}[1]{\left| #1 \right&gt;} % for Dirac bras&#10;\newcommand{\bra}[1]{\left&lt; #1 \right|} % for Dirac kets&#10;\begin{document}&#10;&#10;$\mathcal{O}(\sqrt{n/Q}\log Q)$&#10;\end{document}"/>
  <p:tag name="IGUANATEXSIZE" val="20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usepackage{amssymb}&#10;\pagestyle{empty}&#10;\newcommand{\ket}[1]{\left| #1 \right&gt;} % for Dirac bras&#10;\newcommand{\bra}[1]{\left&lt; #1 \right|} % for Dirac kets&#10;\begin{document}&#10;&#10;$n$&#10;\end{document}"/>
  <p:tag name="IGUANATEXSIZE" val="20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usepackage{amssymb}&#10;\pagestyle{empty}&#10;\newcommand{\ket}[1]{\left| #1 \right&gt;} % for Dirac bras&#10;\newcommand{\bra}[1]{\left&lt; #1 \right|} % for Dirac kets&#10;\begin{document}&#10;&#10;$\mathbf{c}(W)$&#10;\end{document}"/>
  <p:tag name="IGUANATEXSIZE" val="20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usepackage{amssymb}&#10;\pagestyle{empty}&#10;\begin{document}&#10;&#10;&#10;$\mathbb{P}_e^{(w)}$&#10;&#10;\end{document}"/>
  <p:tag name="IGUANATEXSIZE" val="20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usepackage{amssymb}&#10;\pagestyle{empty}&#10;\begin{document}&#10;&#10;$\mathbb{P}(\text{false alarm})$&#10;&#10;&#10;\end{document}"/>
  <p:tag name="IGUANATEXSIZE" val="20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usepackage{amssymb}&#10;\pagestyle{empty}&#10;\begin{document}&#10;&#10;$\mathbb{P}(\text{miss})$&#10;&#10;&#10;\end{document}"/>
  <p:tag name="IGUANATEXSIZE" val="20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usepackage{amssymb}&#10;\pagestyle{empty}&#10;\begin{document}&#10;&#10;$\mathbb{P}(\text{true detection})$&#10;&#10;&#10;\end{document}"/>
  <p:tag name="IGUANATEXSIZE" val="20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usepackage{amssymb}&#10;\pagestyle{empty}&#10;\begin{document}&#10;&#10;$\mathbb{P}_e^{(w)}=\frac{\mathbb{P}(\text{miss})+\mathbb{P}(\text{false alarm})}{2}\leq \frac{1}{2}$&#10;&#10;&#10;\end{document}"/>
  <p:tag name="IGUANATEXSIZE" val="20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&#10;$\rho^E=\left|\left.0\right&gt;\left&lt;0\right.\right|^{\otimes n}$&#10;&#10;&#10;\end{document}"/>
  <p:tag name="IGUANATEXSIZE" val="20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usepackage{amssymb}&#10;\newcommand{\ket}[1]{\left| #1 \right&gt;} % for Dirac bras&#10;\newcommand{\bra}[1]{\left&lt; #1 \right|} % for Dirac kets&#10;\pagestyle{empty}&#10;\begin{document}&#10;&#10;$\{\ket{0}\bra{0},\sum_{j=1}^\infty\ket{j}\bra{j}\}^{\otimes n}$&#10;&#10;\end{document}"/>
  <p:tag name="IGUANATEXSIZE" val="20"/>
</p:tagLst>
</file>

<file path=ppt/theme/theme1.xml><?xml version="1.0" encoding="utf-8"?>
<a:theme xmlns:a="http://schemas.openxmlformats.org/drawingml/2006/main" name="Corp_Template_External">
  <a:themeElements>
    <a:clrScheme name="Raytheon Corporate">
      <a:dk1>
        <a:srgbClr val="000000"/>
      </a:dk1>
      <a:lt1>
        <a:srgbClr val="FFFFFF"/>
      </a:lt1>
      <a:dk2>
        <a:srgbClr val="000000"/>
      </a:dk2>
      <a:lt2>
        <a:srgbClr val="B5B5B5"/>
      </a:lt2>
      <a:accent1>
        <a:srgbClr val="95A289"/>
      </a:accent1>
      <a:accent2>
        <a:srgbClr val="DAD9AD"/>
      </a:accent2>
      <a:accent3>
        <a:srgbClr val="7C96A1"/>
      </a:accent3>
      <a:accent4>
        <a:srgbClr val="CE1126"/>
      </a:accent4>
      <a:accent5>
        <a:srgbClr val="AC9F89"/>
      </a:accent5>
      <a:accent6>
        <a:srgbClr val="666465"/>
      </a:accent6>
      <a:hlink>
        <a:srgbClr val="7C96A1"/>
      </a:hlink>
      <a:folHlink>
        <a:srgbClr val="666465"/>
      </a:folHlink>
    </a:clrScheme>
    <a:fontScheme name="Raytheon 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rgbClr val="B5B5B5"/>
        </a:solidFill>
        <a:ln w="12700" algn="ctr">
          <a:noFill/>
          <a:miter lim="800000"/>
          <a:headEnd/>
          <a:tailEnd/>
        </a:ln>
      </a:spPr>
      <a:bodyPr wrap="none" anchor="ctr"/>
      <a:lstStyle>
        <a:defPPr>
          <a:defRPr dirty="0" err="1" smtClean="0"/>
        </a:defPPr>
      </a:lstStyle>
    </a:spDef>
    <a:lnDef>
      <a:spPr>
        <a:ln w="12700">
          <a:solidFill>
            <a:srgbClr val="B5B5B5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>
          <a:defRPr sz="2400" dirty="0" smtClean="0">
            <a:latin typeface="Arial" pitchFamily="34" charset="0"/>
            <a:cs typeface="Arial" pitchFamily="34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BBN-RTN_PowerPoint_template_no_marking_BB.potx" id="{8618663C-5407-468C-8D44-6538CFF03DCC}" vid="{E90D864B-8F34-4AAE-92A5-AC5DBE45710B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BBN-RTN_PowerPoint_template_no_marking_BB</Template>
  <TotalTime>1849</TotalTime>
  <Words>2670</Words>
  <Application>Microsoft Office PowerPoint</Application>
  <PresentationFormat>On-screen Show (4:3)</PresentationFormat>
  <Paragraphs>477</Paragraphs>
  <Slides>29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8" baseType="lpstr">
      <vt:lpstr>Arial</vt:lpstr>
      <vt:lpstr>Calibri</vt:lpstr>
      <vt:lpstr>Cambria Math</vt:lpstr>
      <vt:lpstr>Geneva</vt:lpstr>
      <vt:lpstr>Symbol</vt:lpstr>
      <vt:lpstr>Tahoma</vt:lpstr>
      <vt:lpstr>Times</vt:lpstr>
      <vt:lpstr>Wingdings</vt:lpstr>
      <vt:lpstr>Corp_Template_External</vt:lpstr>
      <vt:lpstr>Quantum-secure Covert Communication on Bosonic Channels</vt:lpstr>
      <vt:lpstr>Introduction</vt:lpstr>
      <vt:lpstr>Prior art: Steganography</vt:lpstr>
      <vt:lpstr>Spread spectrum communication</vt:lpstr>
      <vt:lpstr>Outline</vt:lpstr>
      <vt:lpstr>Covert Communication Model</vt:lpstr>
      <vt:lpstr>Hypothesis testing</vt:lpstr>
      <vt:lpstr>Outline</vt:lpstr>
      <vt:lpstr>Noiseless measurements on  pure-loss channel</vt:lpstr>
      <vt:lpstr>Thermal noise channel</vt:lpstr>
      <vt:lpstr>Outline</vt:lpstr>
      <vt:lpstr>Experimental setup</vt:lpstr>
      <vt:lpstr>Experimental setup</vt:lpstr>
      <vt:lpstr>Experimental setup</vt:lpstr>
      <vt:lpstr>Number of bits received by Bob</vt:lpstr>
      <vt:lpstr>Willie detection error probability</vt:lpstr>
      <vt:lpstr>What is the optimal center bandwidth?</vt:lpstr>
      <vt:lpstr>Conclusion: Vision for Shadow Network Architecture</vt:lpstr>
      <vt:lpstr>Backup slides</vt:lpstr>
      <vt:lpstr>Proof construction for practical receivers</vt:lpstr>
      <vt:lpstr>Pulse-position modulation (PPM) signaling</vt:lpstr>
      <vt:lpstr>Using PPM Alphabet</vt:lpstr>
      <vt:lpstr>Covert communication with PPM</vt:lpstr>
      <vt:lpstr>Experimental design</vt:lpstr>
      <vt:lpstr>References (1)</vt:lpstr>
      <vt:lpstr>References (2)</vt:lpstr>
      <vt:lpstr>References (3)</vt:lpstr>
      <vt:lpstr>References (4)</vt:lpstr>
      <vt:lpstr>References (5)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Quantum-secure Covert Communication on Bosonic Channels</dc:title>
  <dc:subject>Corporate Branding</dc:subject>
  <dc:creator>Boulat Bash</dc:creator>
  <cp:keywords>Raytheon</cp:keywords>
  <dc:description>Advanced Media 2016 Corp External Template</dc:description>
  <cp:lastModifiedBy>Boulat Bash</cp:lastModifiedBy>
  <cp:revision>122</cp:revision>
  <dcterms:created xsi:type="dcterms:W3CDTF">2016-10-20T21:04:38Z</dcterms:created>
  <dcterms:modified xsi:type="dcterms:W3CDTF">2016-11-01T05:46:31Z</dcterms:modified>
  <cp:category>Template</cp:category>
</cp:coreProperties>
</file>