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9.xml" ContentType="application/vnd.openxmlformats-officedocument.presentationml.tags+xml"/>
  <Override PartName="/ppt/notesSlides/notesSlide11.xml" ContentType="application/vnd.openxmlformats-officedocument.presentationml.notesSlide+xml"/>
  <Override PartName="/ppt/tags/tag10.xml" ContentType="application/vnd.openxmlformats-officedocument.presentationml.tags+xml"/>
  <Override PartName="/ppt/notesSlides/notesSlide12.xml" ContentType="application/vnd.openxmlformats-officedocument.presentationml.notesSlide+xml"/>
  <Override PartName="/ppt/tags/tag11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12.xml" ContentType="application/vnd.openxmlformats-officedocument.presentationml.tags+xml"/>
  <Override PartName="/ppt/notesSlides/notesSlide15.xml" ContentType="application/vnd.openxmlformats-officedocument.presentationml.notesSlide+xml"/>
  <Override PartName="/ppt/tags/tag13.xml" ContentType="application/vnd.openxmlformats-officedocument.presentationml.tags+xml"/>
  <Override PartName="/ppt/notesSlides/notesSlide16.xml" ContentType="application/vnd.openxmlformats-officedocument.presentationml.notesSlide+xml"/>
  <Override PartName="/ppt/tags/tag14.xml" ContentType="application/vnd.openxmlformats-officedocument.presentationml.tags+xml"/>
  <Override PartName="/ppt/notesSlides/notesSlide17.xml" ContentType="application/vnd.openxmlformats-officedocument.presentationml.notesSlide+xml"/>
  <Override PartName="/ppt/tags/tag15.xml" ContentType="application/vnd.openxmlformats-officedocument.presentationml.tags+xml"/>
  <Override PartName="/ppt/notesSlides/notesSlide18.xml" ContentType="application/vnd.openxmlformats-officedocument.presentationml.notesSlide+xml"/>
  <Override PartName="/ppt/tags/tag16.xml" ContentType="application/vnd.openxmlformats-officedocument.presentationml.tags+xml"/>
  <Override PartName="/ppt/notesSlides/notesSlide19.xml" ContentType="application/vnd.openxmlformats-officedocument.presentationml.notesSlide+xml"/>
  <Override PartName="/ppt/tags/tag17.xml" ContentType="application/vnd.openxmlformats-officedocument.presentationml.tags+xml"/>
  <Override PartName="/ppt/notesSlides/notesSlide20.xml" ContentType="application/vnd.openxmlformats-officedocument.presentationml.notesSlide+xml"/>
  <Override PartName="/ppt/tags/tag18.xml" ContentType="application/vnd.openxmlformats-officedocument.presentationml.tags+xml"/>
  <Override PartName="/ppt/notesSlides/notesSlide21.xml" ContentType="application/vnd.openxmlformats-officedocument.presentationml.notesSlide+xml"/>
  <Override PartName="/ppt/tags/tag19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20.xml" ContentType="application/vnd.openxmlformats-officedocument.presentationml.tags+xml"/>
  <Override PartName="/ppt/notesSlides/notesSlide24.xml" ContentType="application/vnd.openxmlformats-officedocument.presentationml.notesSlide+xml"/>
  <Override PartName="/ppt/tags/tag21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22.xml" ContentType="application/vnd.openxmlformats-officedocument.presentationml.tags+xml"/>
  <Override PartName="/ppt/notesSlides/notesSlide27.xml" ContentType="application/vnd.openxmlformats-officedocument.presentationml.notesSlide+xml"/>
  <Override PartName="/ppt/tags/tag23.xml" ContentType="application/vnd.openxmlformats-officedocument.presentationml.tags+xml"/>
  <Override PartName="/ppt/notesSlides/notesSlide28.xml" ContentType="application/vnd.openxmlformats-officedocument.presentationml.notesSlide+xml"/>
  <Override PartName="/ppt/tags/tag24.xml" ContentType="application/vnd.openxmlformats-officedocument.presentationml.tags+xml"/>
  <Override PartName="/ppt/notesSlides/notesSlide29.xml" ContentType="application/vnd.openxmlformats-officedocument.presentationml.notesSlide+xml"/>
  <Override PartName="/ppt/tags/tag25.xml" ContentType="application/vnd.openxmlformats-officedocument.presentationml.tags+xml"/>
  <Override PartName="/ppt/notesSlides/notesSlide30.xml" ContentType="application/vnd.openxmlformats-officedocument.presentationml.notesSlide+xml"/>
  <Override PartName="/ppt/tags/tag26.xml" ContentType="application/vnd.openxmlformats-officedocument.presentationml.tags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2" r:id="rId1"/>
  </p:sldMasterIdLst>
  <p:notesMasterIdLst>
    <p:notesMasterId r:id="rId33"/>
  </p:notesMasterIdLst>
  <p:handoutMasterIdLst>
    <p:handoutMasterId r:id="rId34"/>
  </p:handoutMasterIdLst>
  <p:sldIdLst>
    <p:sldId id="266" r:id="rId2"/>
    <p:sldId id="681" r:id="rId3"/>
    <p:sldId id="682" r:id="rId4"/>
    <p:sldId id="633" r:id="rId5"/>
    <p:sldId id="669" r:id="rId6"/>
    <p:sldId id="661" r:id="rId7"/>
    <p:sldId id="447" r:id="rId8"/>
    <p:sldId id="678" r:id="rId9"/>
    <p:sldId id="672" r:id="rId10"/>
    <p:sldId id="667" r:id="rId11"/>
    <p:sldId id="396" r:id="rId12"/>
    <p:sldId id="634" r:id="rId13"/>
    <p:sldId id="653" r:id="rId14"/>
    <p:sldId id="673" r:id="rId15"/>
    <p:sldId id="644" r:id="rId16"/>
    <p:sldId id="666" r:id="rId17"/>
    <p:sldId id="625" r:id="rId18"/>
    <p:sldId id="626" r:id="rId19"/>
    <p:sldId id="670" r:id="rId20"/>
    <p:sldId id="675" r:id="rId21"/>
    <p:sldId id="568" r:id="rId22"/>
    <p:sldId id="640" r:id="rId23"/>
    <p:sldId id="674" r:id="rId24"/>
    <p:sldId id="651" r:id="rId25"/>
    <p:sldId id="627" r:id="rId26"/>
    <p:sldId id="505" r:id="rId27"/>
    <p:sldId id="680" r:id="rId28"/>
    <p:sldId id="677" r:id="rId29"/>
    <p:sldId id="507" r:id="rId30"/>
    <p:sldId id="647" r:id="rId31"/>
    <p:sldId id="474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74DDF0C-4E34-4C65-A40C-CA2C99FC28EF}">
          <p14:sldIdLst>
            <p14:sldId id="266"/>
            <p14:sldId id="681"/>
            <p14:sldId id="682"/>
            <p14:sldId id="633"/>
            <p14:sldId id="669"/>
            <p14:sldId id="661"/>
            <p14:sldId id="447"/>
            <p14:sldId id="678"/>
            <p14:sldId id="672"/>
            <p14:sldId id="667"/>
            <p14:sldId id="396"/>
            <p14:sldId id="634"/>
            <p14:sldId id="653"/>
            <p14:sldId id="673"/>
            <p14:sldId id="644"/>
            <p14:sldId id="666"/>
            <p14:sldId id="625"/>
          </p14:sldIdLst>
        </p14:section>
        <p14:section name="Untitled Section" id="{A3FB338A-EC23-4343-8C41-6FBCD55F1479}">
          <p14:sldIdLst>
            <p14:sldId id="626"/>
            <p14:sldId id="670"/>
            <p14:sldId id="675"/>
            <p14:sldId id="568"/>
            <p14:sldId id="640"/>
            <p14:sldId id="674"/>
            <p14:sldId id="651"/>
            <p14:sldId id="627"/>
            <p14:sldId id="505"/>
            <p14:sldId id="680"/>
            <p14:sldId id="677"/>
            <p14:sldId id="507"/>
            <p14:sldId id="647"/>
            <p14:sldId id="47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18F3B"/>
    <a:srgbClr val="E7E7E7"/>
    <a:srgbClr val="A50021"/>
    <a:srgbClr val="E31849"/>
    <a:srgbClr val="FFFFFF"/>
    <a:srgbClr val="DDA09F"/>
    <a:srgbClr val="FFCC00"/>
    <a:srgbClr val="FFFFCC"/>
    <a:srgbClr val="2ACA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1" autoAdjust="0"/>
    <p:restoredTop sz="49563" autoAdjust="0"/>
  </p:normalViewPr>
  <p:slideViewPr>
    <p:cSldViewPr snapToGrid="0" snapToObjects="1">
      <p:cViewPr varScale="1">
        <p:scale>
          <a:sx n="54" d="100"/>
          <a:sy n="54" d="100"/>
        </p:scale>
        <p:origin x="274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4" d="100"/>
          <a:sy n="84" d="100"/>
        </p:scale>
        <p:origin x="2862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138BD9-4917-8D4E-AD7F-00C87105B56D}" type="datetimeFigureOut">
              <a:rPr lang="en-US" smtClean="0"/>
              <a:pPr/>
              <a:t>10/29/2016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FD0A5-12A9-F248-9FA1-261E5D5F20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1973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F761A9-F6AF-514E-AB09-9B183D711432}" type="datetimeFigureOut">
              <a:rPr lang="en-US" smtClean="0"/>
              <a:pPr/>
              <a:t>10/29/2016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ED974D-8C01-4845-B68A-3955301DB1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498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ED974D-8C01-4845-B68A-3955301DB1A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6902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“now that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i’ve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given u high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lvl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idea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tell u how we formalize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infoleak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due to co-residency” </a:t>
            </a:r>
            <a:endParaRPr lang="en-US" b="0" dirty="0" smtClean="0">
              <a:effectLst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ED974D-8C01-4845-B68A-3955301DB1A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6286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I’ll start by scoping our threat model. The ultimate objective of an attacker is to achieve co-residency to extract private info. 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First, attacker  1) can launch general side channels capable of exploiting the use of *any* shared resource; 2) adversary controls 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its own launching patterns of VMs at will; 3) VMs of a given client can collaborate. Collaborating in this context means attacker's VM work on extracting different parts of the secret or key which can later be collated. 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However, attacker can’t control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vm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placement and there is no information sharing across distinct clients. </a:t>
            </a:r>
            <a:endParaRPr lang="en-US" b="0" dirty="0" smtClean="0">
              <a:effectLst/>
            </a:endParaRPr>
          </a:p>
          <a:p>
            <a:pPr rtl="0"/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>PLEASE</a:t>
            </a:r>
            <a:r>
              <a:rPr lang="en-US" b="0" baseline="0" dirty="0" smtClean="0">
                <a:effectLst/>
              </a:rPr>
              <a:t> PAUSE SOOJIN </a:t>
            </a:r>
            <a:r>
              <a:rPr lang="en-US" b="0" baseline="0" dirty="0" smtClean="0">
                <a:effectLst/>
                <a:sym typeface="Wingdings" panose="05000000000000000000" pitchFamily="2" charset="2"/>
              </a:rPr>
              <a:t>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Lastly, provider cannot pinpoint a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macliosu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client. By making this assumption, we are considering a strong threat model. 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we assume that provider can pinpoint which client is malicious, the problem becomes trivial and we can just isolate that client. 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However, by assuming this, we are protecting arbitrary benign clients from arbitrary other clients who could *potentially* be malicious. </a:t>
            </a:r>
            <a:endParaRPr lang="en-US" b="0" dirty="0" smtClean="0">
              <a:effectLst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17C5BA-56BF-244A-872E-094B8231A49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3001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Given this threat model, next we formalize information leakage (i.e.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infoleak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due to co-residency across clients.. 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Suppose we are interested in finding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infoleak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from client blue to a potential malicious client Red and ley’s say each client owns two VMs. 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two high level dimensions that affect total leakage. The first dim is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clt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dimension, namely information replication of a client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vm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second dimension is information sharing capability of attacker Whether 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(whether a client is NR with all distinct secret or R with the same copy of secret) For instance, for the replicated model, consider a replicated web server deployment with replicated private database.  Intuitively, having R model lead to higher information leakage because all blue VMs carry the same information. 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Now, the adversarial dim that affect info leakage model is the info sharing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capab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an adv. for instance, 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Red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vms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can collaborate or share info to increase the rate of info extraction. 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is the Collaborating model that will incur more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infoleak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b="0" dirty="0" smtClean="0">
              <a:effectLst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17C5BA-56BF-244A-872E-094B8231A49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8042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Having these two dimensions naturally lead to having 4 deployment models. 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out of these 4 models, NR,NC (non-replica client and non-col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adv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incur the least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infoleak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b/c client VM are non-replica and adv. non collaborating. on the other hand, it's the R,C model that will incur the most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infoleak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b="0" dirty="0" smtClean="0">
              <a:effectLst/>
            </a:endParaRPr>
          </a:p>
          <a:p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So, the main takeaway of this model is that modelling both client- and adversary- capability help us identify some dimensions of information leakage. this is in contrast to prior works which took single-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vm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perspective. In fact, we should really be considering the implications of collaboration and replication. This means by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consdering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4 model</a:t>
            </a:r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s, we generalize all possible side-channels due to co-residency.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17C5BA-56BF-244A-872E-094B8231A49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9943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Having seen the problem formulation, next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will describe the how we make our design scalable. </a:t>
            </a:r>
            <a:endParaRPr lang="en-US" b="0" dirty="0" smtClean="0">
              <a:effectLst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ED974D-8C01-4845-B68A-3955301DB1A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1517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let’s bring back our overview diagram to remind us that the high-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lvl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idea of our design is to migrate VMs across client servers.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 we saw, the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infoleak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model is dependent on client and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adv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dimensions. thus, we envision an operation model in which provider makes a decision @ deployment time regarding the type of client-adversarial model for instance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nrnc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it wants to offer. clients who wish to be protected against a specific model of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infoleak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based on their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pref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can choose a provider with the desired offering. </a:t>
            </a:r>
            <a:endParaRPr lang="en-US" b="0" dirty="0" smtClean="0">
              <a:effectLst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17C5BA-56BF-244A-872E-094B8231A49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1007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Let’s now take a closer look at the nomad at work. supposed each period is called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 epoch composed of D time units. The idea is to re-evaluates the placement 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every epoch. To do this, the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algo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looks at the recent VM placement history over 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past Delta epochs to capture temporal property of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infoleak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NOte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that provider chooses this appropriate D and delta based on side-channel parameters such as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infoleak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rate and key length. 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So, how does provider choose this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 think of the worst case when two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vms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are co-res for a entire delta epochs, this still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shud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not let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adv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extract full secret. 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note that this equality models this intuition. Let’s take a look. D times delta means the time duration of entire delta epochs. this value multiplied by k (leakage rate) gives the length or # bits of key that is leaked. This value has to be less than the secret length.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Note, this is not the security guarantee that we are providing but the minimal requirement </a:t>
            </a: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how to pick appropriate parameters, D and delta. 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rtl="0"/>
            <a:r>
              <a:rPr lang="en-US" dirty="0" smtClean="0"/>
              <a:t>Also,</a:t>
            </a:r>
            <a:r>
              <a:rPr lang="en-US" baseline="0" dirty="0" smtClean="0"/>
              <a:t> we </a:t>
            </a:r>
            <a:r>
              <a:rPr lang="en-US" baseline="0" dirty="0" err="1" smtClean="0"/>
              <a:t>ack</a:t>
            </a:r>
            <a:r>
              <a:rPr lang="en-US" baseline="0" dirty="0" smtClean="0"/>
              <a:t> that Nomad cannot handle fast side channel attacks capable of extracting the key within a min or two. To tackle</a:t>
            </a:r>
          </a:p>
          <a:p>
            <a:pPr rtl="0"/>
            <a:r>
              <a:rPr lang="en-US" baseline="0" dirty="0" smtClean="0"/>
              <a:t>These class of fast side channel, we recommend the use of out of band defense such as injecting cache noise. We believe </a:t>
            </a:r>
          </a:p>
          <a:p>
            <a:pPr rtl="0"/>
            <a:r>
              <a:rPr lang="en-US" baseline="0" dirty="0" err="1" smtClean="0"/>
              <a:t>eisting</a:t>
            </a:r>
            <a:r>
              <a:rPr lang="en-US" baseline="0" dirty="0" smtClean="0"/>
              <a:t> vector-specific solution complement </a:t>
            </a:r>
            <a:r>
              <a:rPr lang="en-US" baseline="0" smtClean="0"/>
              <a:t>our system .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17C5BA-56BF-244A-872E-094B8231A49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5473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 far,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i’ve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described high-level overview of system. let’s focus on placement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algo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 takes deployment model, recent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vm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placements, and client workloads + constraints as inputs.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These are used to compute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vm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placements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objective is to minimize a global sum of client-pair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infoleak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across delta epochs subject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a fixed migration budget. this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mig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budget should account for the capacity of datacenter network. Note that the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infoleak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computations is also a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ftn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deployment model.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so, let’s consider some solutions space. 1. how does ILP, how the offline best-known solution? it turns out that not scalable to 30 machine. 2. </a:t>
            </a:r>
            <a:endParaRPr lang="en-US" b="0" dirty="0" smtClean="0">
              <a:effectLst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ED974D-8C01-4845-B68A-3955301DB1AE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828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key challenge to the placement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algo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scalability. we want to make sure the 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algo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scalable to tens of thousands of servers (think of amazon ec2 datacenter)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Let’s go through some candidate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slns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First would be formulating the best-known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sln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using integer linear programming. However, it turns out that with the *problem size of 40 machines*, it takes more than a day to solve? This means in computing the placement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private info could already have been compromised!!! thus, *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ilp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not work!* 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ok, then next. we have per-epoch objective with some constraint, therefore, we naturally resort to greedy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algo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unfortunately, it turns out that this also does not scale, takes more than 8 min to solve problem size of 50, clearly to tackle problem size of real data center, clearly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unscalable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 </a:t>
            </a:r>
            <a:endParaRPr lang="en-US" b="0" dirty="0" smtClean="0">
              <a:effectLst/>
            </a:endParaRPr>
          </a:p>
          <a:p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we have done in this work is bringing several orders of magnitude increase to greedy by applying our optimization techniques to tackle 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ED974D-8C01-4845-B68A-3955301DB1AE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1272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Let’s now highlight why basic greedy does not scale.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i’ll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first briefly describe operation of basic greedy. before each move, we enumerate all possible move sets. for instance, u can choose 1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vm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move to a free slot, can choose 2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vms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swap, up to n-way swaps where n is # of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vms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the system. then greedy computes benefit of each move in terms of total reduction in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infoleak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then it will make the best move. and this process repeated until migration budget is depleted. 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did a lot of </a:t>
            </a:r>
            <a:r>
              <a:rPr lang="en-US" sz="1200" b="1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profilings</a:t>
            </a:r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understand the bottlenecks.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first 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bottleneck is large search space when enumerating all possible moves due to 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many 1) many types of moves 2) many machines. Third, computing objective 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ftn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infoleak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reduction across client pairs) is N square where n is number 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 clients. Third,  in re-generating the move table after each move involves enumerating</a:t>
            </a:r>
            <a:endParaRPr lang="en-US" b="0" dirty="0" smtClean="0">
              <a:effectLst/>
            </a:endParaRP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large search space.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C22AA-105C-7E4F-9F38-8229521288D2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522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problem setting that I’m considering is public clouds more specifically infrastructure as a service. IaaS clouds practice multi-tenancy where different client VMs are packed on the same machine. 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is good to gain multiplexing benefit of cloud computing and decreased infrastructural cost. 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endParaRPr lang="en-US" b="0" dirty="0" smtClean="0">
              <a:effectLst/>
            </a:endParaRPr>
          </a:p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ED974D-8C01-4845-B68A-3955301DB1A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8827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tackle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three bottlenecks, we introduce an idea on pruning search space to tackle large</a:t>
            </a:r>
          </a:p>
          <a:p>
            <a:pPr rtl="0"/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Search space and incremental b. computation and intra-epoch lazy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eval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C22AA-105C-7E4F-9F38-8229521288D2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7286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2 parts to the pruning move space. first one is pruning the move set. Consider the set of all moves from basic greedy - from free-insert up to n-way swaps. In nomad, we only allow for free insert and pairwise swaps.</a:t>
            </a:r>
            <a:endParaRPr lang="en-US" b="0" dirty="0" smtClean="0">
              <a:effectLst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C22AA-105C-7E4F-9F38-8229521288D2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1345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turns out that prune move set is insufficient to tackle large search space problem. Consider a free insert. suppose we want to move a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vm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client1 to another machine. there are 50,000 machines that a move can be tried-&gt;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unscalable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THerefore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we consider a hierarchical decomposition in which a client is pinned to a cluster which composed of few thousands of machines. for instance, client 1’s VM moves b/w m1 and m2000 which compose cluster 1. therefore, we reduced the problem from solving datacenter scale problem to cluster-level problem. we run placement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algo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parallel across cluster. </a:t>
            </a:r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C22AA-105C-7E4F-9F38-8229521288D2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0863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lastly,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i’ll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 how we discuss the practical impact -  sys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performance evaluations before wrapping up w/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conclusiton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ED974D-8C01-4845-B68A-3955301DB1AE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6896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a high-level, clients can launch the VM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whih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controller assigned to a particular cluster. Each cluster then runs the placement algorithm. We implemented the system using OpenStack, an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opensource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cloud platform.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ED974D-8C01-4845-B68A-3955301DB1AE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76294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two parts to placement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algo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1) general placement computation which compute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vm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placement and decoupled from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openstack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-specific implementation and 2)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openstack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-specific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migration engine that migrates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vms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general placement computation is written in 2000 lines of code and can be easily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swappoed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b="0" dirty="0" smtClean="0">
              <a:effectLst/>
            </a:endParaRPr>
          </a:p>
          <a:p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openstack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-specific migration engine only adds around 200 lines of code which highlights that our sys requires minimal modification. also there are no OS/hypervisor/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hw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changes to the existing deployment.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ED974D-8C01-4845-B68A-3955301DB1AE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4729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let’s now look at evaluations. For brevity,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focus on three main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evals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that we present in this talk: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infoleak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resilience of nomad , scalability and performance impact on cloud-rep. workloads.  </a:t>
            </a:r>
            <a:endParaRPr lang="en-US" b="0" dirty="0" smtClean="0">
              <a:effectLst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ED974D-8C01-4845-B68A-3955301DB1AE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52763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present the CDF (cumulative distributed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ftn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of) of client to client information. to give more precise, we report for information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leakge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between all client pairs for a sliding window of delta epochs. 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x-axis then represent epochs of information leakage and y is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cdf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ideally, left top is better. b/c more % of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clts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incur less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infoLeak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 without multi-tenancy, this is graph we get. using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iLP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best-known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sln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graph looks like this. 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without migration, current world, graph looks like this. now let’s see </a:t>
            </a:r>
            <a:endParaRPr lang="en-US" b="0" dirty="0" smtClean="0">
              <a:effectLst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ED974D-8C01-4845-B68A-3955301DB1AE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46254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now we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reprot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scalability, y axis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runtiem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s in log scale, x axis # of machines per cluster. we present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runtiem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all 4 models. 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i’ve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briefly mentioned that ILP takes more than  a day to solve problem size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ofo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40 machines. the question is how scalable the greedy is. the y axis in log-scale represent the run-time and x-axis represent the number of machines per cluster. The run-time differs for all deployment models. taking the worst-case which is NR,NC, we choose a cluster size of around 2000 so that the placement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algo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computed under a min. note this is significant increase from the ILP run-time. </a:t>
            </a:r>
            <a:endParaRPr lang="en-US" b="0" dirty="0" smtClean="0">
              <a:effectLst/>
            </a:endParaRPr>
          </a:p>
          <a:p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ED974D-8C01-4845-B68A-3955301DB1AE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84794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so, now the next question is the performance of impact with and w/o our solution using 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cloud-representative workloads. in this talk, we focus on result of running replicated web server deployment. each client has 3 rep. web server and in one epoch, at least 1 migrate (to incur enough migration) and we report normalized throughput degradation. We run w/ and w/o our system to see performance degradation of our system and measure normalized throughput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degradatation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..</a:t>
            </a:r>
            <a:endParaRPr lang="en-US" b="0" dirty="0" smtClean="0">
              <a:effectLst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ED974D-8C01-4845-B68A-3955301DB1AE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6327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problem setting that I’m considering is public clouds more specifically infrastructure as a service. IaaS clouds practice multi-tenancy where different client VMs are packed on the same machine. 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is good to gain multiplexing benefit of cloud computing and decreased infrastructural cost. 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endParaRPr lang="en-US" b="0" dirty="0" smtClean="0">
              <a:effectLst/>
            </a:endParaRPr>
          </a:p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ED974D-8C01-4845-B68A-3955301DB1A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32030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 before I conclude, let me speculate on few outstanding issues that could be an interesting research direction. 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ack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that Nomad can tackle fast side channels capable of extracting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secrest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instance within a min or 2. We recommend the use of out-of-band defense such as injecting cache noise on TOP of our system. we believe such attack-specific fixes are complementary. 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also do not currently explicitly model network impact. we believe that with the state-of-the-art live-migration techniques, current data center can handle our sys. 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Finally we believe that there are incentives for adoption for security conscious client and cloud provider who can get new revenue streams by deploying nomad. 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also more opportunities in this problem space. for instance, it would be an interesting future work to tackle the fairness across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clts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b="0" dirty="0" smtClean="0">
              <a:effectLst/>
            </a:endParaRPr>
          </a:p>
          <a:p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ED974D-8C01-4845-B68A-3955301DB1AE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94760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So, before I take questions, I’ll conclude my talk. co-residency side channel are rea/growing threat. unfortunate, we rely on attack-specific approach that require detailed changes to the existing deployment. Therefore, we propose Nomad which uses migration-as-a-service to provide a general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sln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requiring min changes to existing deployment. Through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eval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we have We have demonstrated that Nomad placement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algo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scalable and that we have build practical system on top of OpenStack.</a:t>
            </a:r>
            <a:endParaRPr lang="en-US" b="0" dirty="0" smtClean="0">
              <a:effectLst/>
            </a:endParaRPr>
          </a:p>
          <a:p>
            <a:r>
              <a:rPr lang="en-US" smtClean="0"/>
              <a:t/>
            </a:r>
            <a:br>
              <a:rPr lang="en-US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ED974D-8C01-4845-B68A-3955301DB1AE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9400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ED974D-8C01-4845-B68A-3955301DB1A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55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b="0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ED974D-8C01-4845-B68A-3955301DB1A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9721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Let’s take a look at our insight. 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 insight is that we would have a general solution *if* we can tackle the </a:t>
            </a:r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root cause of side channel,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 is co-residency. therefore, our goal is to minimize the information leakage due to the time during any pair of clients are co-resident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/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next question we ask if how to come up with a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sln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that requires minimal mod? our insight is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why not utilize </a:t>
            </a:r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VM Migration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 is already a capability of cloud providers? By doing migration, the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sln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requires</a:t>
            </a:r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 mods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the existing deployment. </a:t>
            </a:r>
            <a:endParaRPr lang="en-US" b="0" dirty="0" smtClean="0">
              <a:effectLst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b="0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ED974D-8C01-4845-B68A-3955301DB1A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1926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Building on these ideas, we propose a </a:t>
            </a:r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provider-assisted approach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which the cloud provider 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offering migration-as-a-service to mitigate side channels by carefully migrating across cloud machines.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are also envisioning an opt-in service which the provider offers this service to clients. 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Clients can opt to this additional service by providers if they want protection against arbitrary side-channels. </a:t>
            </a:r>
            <a:endParaRPr lang="en-US" b="0" dirty="0" smtClean="0">
              <a:effectLst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17C5BA-56BF-244A-872E-094B8231A49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3001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*But ARE WE DONE??*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turns out that there are few practical challenges and concerns we need to address to realize this system. 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First, to develop migration strategy, we need to understand the problem space and be able to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characterize</a:t>
            </a:r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information leakage due to co-residency. 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Second, we need a </a:t>
            </a:r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scalable workflow/design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ask whether amazon ec2 deploy our system.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Next challenges concerns practical impact to the cloud stack. we want our defense to add minimal changes to the existing cloud stack. </a:t>
            </a:r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Also, last challenge is impact on real cloud applications. some of you might think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 this</a:t>
            </a:r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idea is "mad" and migration is impractical.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However, there is nothing fundamentally 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stopping us from using migration to mitigate side channels. In fact, making live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vm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migration more effective </a:t>
            </a: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an actively moving and a separate body of research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 only going to get BETTER with time. </a:t>
            </a: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give a brief idea, live VM migration technique refers to a process of moving *running* VM without disconnecting the applications.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Also, w/ our particular exp. with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openstack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live-migration, we were able to migrate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vms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within few sec w/o causing disruption to cloud services. </a:t>
            </a:r>
            <a:endParaRPr lang="en-US" b="0" dirty="0" smtClean="0">
              <a:effectLst/>
            </a:endParaRP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Furthermore, we know that many cloud workloads have built-in resilience to migration, which we also show throughout system evaluation.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17C5BA-56BF-244A-872E-094B8231A49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3224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this work, we propose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NOmad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which provides a general side-channel defense via migration. We characterize  information leakage due to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coresidency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We develop a practical migration strategy that can handle large workloads, Last, we have a practical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openstack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implementation showing that it is feasible to achieve with minimal mods.</a:t>
            </a:r>
            <a:endParaRPr lang="en-US" b="0" dirty="0" smtClean="0">
              <a:effectLst/>
            </a:endParaRPr>
          </a:p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ED974D-8C01-4845-B68A-3955301DB1A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628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DC8F7A1-8E56-48F6-B8F8-44201590CB62}" type="datetime1">
              <a:rPr lang="en-US" smtClean="0"/>
              <a:t>10/29/2016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C982026-E539-48DC-B821-98587D9A5721}" type="datetime1">
              <a:rPr lang="en-US" smtClean="0"/>
              <a:t>10/29/2016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26BFCC8-E7C0-44DF-A3A8-CCDC874D7555}" type="datetime1">
              <a:rPr lang="en-US" smtClean="0"/>
              <a:t>10/29/2016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279AE20-C72A-4925-BBC7-BDD3E660BDDF}" type="datetime1">
              <a:rPr lang="en-US" smtClean="0"/>
              <a:t>10/29/2016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73533" y="6435396"/>
            <a:ext cx="626533" cy="365125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fld id="{2AA957AF-53C0-420B-9C2D-77DB141656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C9ADB9B-6572-445E-8B5D-59780E9FE245}" type="datetime1">
              <a:rPr lang="en-US" smtClean="0"/>
              <a:t>10/29/2016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179776B-A220-44DE-8D01-95CD679189F0}" type="datetime1">
              <a:rPr lang="en-US" smtClean="0"/>
              <a:t>10/29/2016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C0736C93-FB98-4629-A2DF-7D6500CEA172}" type="datetime1">
              <a:rPr lang="en-US" smtClean="0"/>
              <a:t>10/29/2016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C352A7AE-95D6-4BCA-8FB7-1A538666817B}" type="datetime1">
              <a:rPr lang="en-US" smtClean="0"/>
              <a:t>10/29/2016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0DCACE66-E779-4796-A526-0E842ECD1FA8}" type="datetime1">
              <a:rPr lang="en-US" smtClean="0"/>
              <a:t>10/29/2016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36E49D-93F8-4115-8C2F-AC9A63FEF6D0}" type="datetime1">
              <a:rPr lang="en-US" smtClean="0"/>
              <a:t>10/29/2016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CBB0AE2-8FD8-4642-B439-8438B3A5715A}" type="datetime1">
              <a:rPr lang="en-US" smtClean="0"/>
              <a:t>10/29/2016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latinLnBrk="0" hangingPunct="1"/>
            <a:fld id="{9698C11E-3E00-4B9A-A0A8-FFD9AE50211D}" type="datetime1">
              <a:rPr lang="en-US" smtClean="0"/>
              <a:t>10/29/2016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3533" y="6361798"/>
            <a:ext cx="626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AA957AF-53C0-420B-9C2D-77DB1416566C}" type="slidenum">
              <a:rPr lang="en-US" smtClean="0"/>
              <a:pPr/>
              <a:t>‹#›</a:t>
            </a:fld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9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9.emf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0.xml"/><Relationship Id="rId6" Type="http://schemas.openxmlformats.org/officeDocument/2006/relationships/image" Target="../media/image16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9.emf"/><Relationship Id="rId5" Type="http://schemas.openxmlformats.org/officeDocument/2006/relationships/image" Target="../media/image4.wmf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1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150.png"/><Relationship Id="rId12" Type="http://schemas.openxmlformats.org/officeDocument/2006/relationships/image" Target="../media/image24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11" Type="http://schemas.openxmlformats.org/officeDocument/2006/relationships/image" Target="../media/image23.emf"/><Relationship Id="rId10" Type="http://schemas.openxmlformats.org/officeDocument/2006/relationships/image" Target="../media/image22.emf"/><Relationship Id="rId9" Type="http://schemas.openxmlformats.org/officeDocument/2006/relationships/image" Target="../media/image21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9.emf"/><Relationship Id="rId5" Type="http://schemas.openxmlformats.org/officeDocument/2006/relationships/image" Target="../media/image8.png"/><Relationship Id="rId4" Type="http://schemas.openxmlformats.org/officeDocument/2006/relationships/image" Target="../media/image4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Relationship Id="rId5" Type="http://schemas.openxmlformats.org/officeDocument/2006/relationships/image" Target="../media/image14.png"/><Relationship Id="rId4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10.png"/><Relationship Id="rId5" Type="http://schemas.openxmlformats.org/officeDocument/2006/relationships/image" Target="../media/image9.emf"/><Relationship Id="rId4" Type="http://schemas.openxmlformats.org/officeDocument/2006/relationships/image" Target="../media/image4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13.jpeg"/><Relationship Id="rId4" Type="http://schemas.openxmlformats.org/officeDocument/2006/relationships/image" Target="../media/image4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-79513" y="1077266"/>
            <a:ext cx="9144000" cy="2473431"/>
          </a:xfrm>
        </p:spPr>
        <p:txBody>
          <a:bodyPr>
            <a:noAutofit/>
          </a:bodyPr>
          <a:lstStyle/>
          <a:p>
            <a:r>
              <a:rPr lang="en-US" sz="4800" b="1" dirty="0" smtClean="0"/>
              <a:t>Nomad</a:t>
            </a:r>
            <a:r>
              <a:rPr lang="en-US" sz="4800" dirty="0" smtClean="0"/>
              <a:t>:</a:t>
            </a:r>
            <a:r>
              <a:rPr lang="en-US" sz="4800" b="1" dirty="0" smtClean="0"/>
              <a:t> </a:t>
            </a:r>
            <a:r>
              <a:rPr lang="en-US" sz="4800" dirty="0" smtClean="0"/>
              <a:t>Mitigating Arbitrary </a:t>
            </a:r>
            <a:br>
              <a:rPr lang="en-US" sz="4800" dirty="0" smtClean="0"/>
            </a:br>
            <a:r>
              <a:rPr lang="en-US" sz="4800" dirty="0" smtClean="0"/>
              <a:t>Cloud Side Channels </a:t>
            </a:r>
            <a:br>
              <a:rPr lang="en-US" sz="4800" dirty="0" smtClean="0"/>
            </a:br>
            <a:r>
              <a:rPr lang="en-US" sz="4800" dirty="0" smtClean="0"/>
              <a:t>via Provider-Assisted Migration </a:t>
            </a:r>
            <a:endParaRPr lang="en-US" sz="4800" dirty="0"/>
          </a:p>
        </p:txBody>
      </p:sp>
      <p:sp>
        <p:nvSpPr>
          <p:cNvPr id="19" name="TextBox 18"/>
          <p:cNvSpPr txBox="1"/>
          <p:nvPr/>
        </p:nvSpPr>
        <p:spPr>
          <a:xfrm>
            <a:off x="356600" y="4007384"/>
            <a:ext cx="85372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Soo-</a:t>
            </a:r>
            <a:r>
              <a:rPr lang="en-US" sz="3200" b="1" dirty="0" err="1" smtClean="0"/>
              <a:t>Jin</a:t>
            </a:r>
            <a:r>
              <a:rPr lang="en-US" sz="3200" b="1" dirty="0" smtClean="0"/>
              <a:t> Moon, </a:t>
            </a: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Vyas </a:t>
            </a:r>
            <a:r>
              <a:rPr lang="en-US" sz="3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Sekar</a:t>
            </a: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Michael K. Reiter</a:t>
            </a:r>
            <a:endParaRPr lang="en-US" sz="3200" baseline="30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4" descr="CMU_horizonta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263" y="5178866"/>
            <a:ext cx="4298428" cy="3929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82325" y="4772227"/>
            <a:ext cx="2879010" cy="861895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7691718" y="5571789"/>
            <a:ext cx="1332154" cy="1197022"/>
            <a:chOff x="2667000" y="1905000"/>
            <a:chExt cx="3810000" cy="38100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7000" y="1905000"/>
              <a:ext cx="3810000" cy="304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3695700" y="4953000"/>
              <a:ext cx="1752600" cy="76200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normAutofit fontScale="25000" lnSpcReduction="20000"/>
            </a:bodyPr>
            <a:lstStyle/>
            <a:p>
              <a:pPr algn="ctr"/>
              <a:r>
                <a:rPr lang="en-US" sz="5400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</a:rPr>
                <a:t>Project Silver</a:t>
              </a:r>
              <a:endParaRPr lang="en-US" sz="54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532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Our Work</a:t>
            </a:r>
            <a:endParaRPr lang="en-US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10</a:t>
            </a:fld>
            <a:endParaRPr kumimoji="0" lang="en-US"/>
          </a:p>
        </p:txBody>
      </p:sp>
      <p:grpSp>
        <p:nvGrpSpPr>
          <p:cNvPr id="6" name="Group 5"/>
          <p:cNvGrpSpPr/>
          <p:nvPr/>
        </p:nvGrpSpPr>
        <p:grpSpPr>
          <a:xfrm>
            <a:off x="112497" y="1109992"/>
            <a:ext cx="3753918" cy="1515802"/>
            <a:chOff x="-876692" y="1857080"/>
            <a:chExt cx="3753918" cy="1515802"/>
          </a:xfrm>
        </p:grpSpPr>
        <p:sp>
          <p:nvSpPr>
            <p:cNvPr id="3" name="Rectangle 2"/>
            <p:cNvSpPr/>
            <p:nvPr/>
          </p:nvSpPr>
          <p:spPr>
            <a:xfrm>
              <a:off x="-876692" y="2149311"/>
              <a:ext cx="3753918" cy="1223571"/>
            </a:xfrm>
            <a:prstGeom prst="rect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200" dirty="0" smtClean="0">
                <a:solidFill>
                  <a:schemeClr val="bg1">
                    <a:lumMod val="65000"/>
                  </a:schemeClr>
                </a:solidFill>
              </a:endParaRPr>
            </a:p>
            <a:p>
              <a:pPr algn="ctr"/>
              <a:r>
                <a:rPr lang="en-US" sz="2800" dirty="0" smtClean="0">
                  <a:solidFill>
                    <a:schemeClr val="bg1">
                      <a:lumMod val="65000"/>
                    </a:schemeClr>
                  </a:solidFill>
                </a:rPr>
                <a:t>General </a:t>
              </a:r>
              <a:r>
                <a:rPr lang="en-US" sz="2800" dirty="0">
                  <a:solidFill>
                    <a:schemeClr val="bg1">
                      <a:lumMod val="65000"/>
                    </a:schemeClr>
                  </a:solidFill>
                </a:rPr>
                <a:t>side-channel defense via migration</a:t>
              </a:r>
              <a:br>
                <a:rPr lang="en-US" sz="2800" dirty="0">
                  <a:solidFill>
                    <a:schemeClr val="bg1">
                      <a:lumMod val="65000"/>
                    </a:schemeClr>
                  </a:solidFill>
                </a:rPr>
              </a:br>
              <a:endParaRPr lang="en-US" sz="28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-556181" y="1857080"/>
              <a:ext cx="1192955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>
                      <a:lumMod val="65000"/>
                    </a:schemeClr>
                  </a:solidFill>
                </a:rPr>
                <a:t>1. Idea</a:t>
              </a:r>
              <a:endParaRPr lang="en-US" sz="28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4613762" y="1415519"/>
            <a:ext cx="4265545" cy="12102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dirty="0" smtClean="0"/>
          </a:p>
          <a:p>
            <a:pPr algn="ctr"/>
            <a:r>
              <a:rPr lang="en-US" sz="2800" dirty="0" smtClean="0"/>
              <a:t>Characterize </a:t>
            </a:r>
            <a:r>
              <a:rPr lang="en-US" sz="2800" dirty="0"/>
              <a:t>information leakage </a:t>
            </a:r>
            <a:r>
              <a:rPr lang="en-US" sz="2800" dirty="0" smtClean="0"/>
              <a:t>due </a:t>
            </a:r>
            <a:r>
              <a:rPr lang="en-US" sz="2800" dirty="0"/>
              <a:t>to co-residency</a:t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13" name="Rectangle 12"/>
          <p:cNvSpPr/>
          <p:nvPr/>
        </p:nvSpPr>
        <p:spPr>
          <a:xfrm>
            <a:off x="886467" y="3344606"/>
            <a:ext cx="7391257" cy="1215362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>
                    <a:lumMod val="65000"/>
                  </a:schemeClr>
                </a:solidFill>
              </a:rPr>
              <a:t>Scalable VM migration strategy </a:t>
            </a:r>
            <a:br>
              <a:rPr lang="en-US" sz="280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2800" dirty="0">
                <a:solidFill>
                  <a:schemeClr val="bg1">
                    <a:lumMod val="65000"/>
                  </a:schemeClr>
                </a:solidFill>
              </a:rPr>
              <a:t>that can handle large cloud deployments</a:t>
            </a:r>
          </a:p>
        </p:txBody>
      </p:sp>
      <p:cxnSp>
        <p:nvCxnSpPr>
          <p:cNvPr id="19" name="Straight Arrow Connector 18"/>
          <p:cNvCxnSpPr>
            <a:stCxn id="3" idx="3"/>
            <a:endCxn id="9" idx="1"/>
          </p:cNvCxnSpPr>
          <p:nvPr/>
        </p:nvCxnSpPr>
        <p:spPr>
          <a:xfrm>
            <a:off x="3866415" y="2014009"/>
            <a:ext cx="747347" cy="6648"/>
          </a:xfrm>
          <a:prstGeom prst="straightConnector1">
            <a:avLst/>
          </a:prstGeom>
          <a:ln w="63500">
            <a:solidFill>
              <a:schemeClr val="bg1">
                <a:lumMod val="85000"/>
              </a:schemeClr>
            </a:solidFill>
            <a:tailEnd type="triangle"/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/>
          <p:cNvCxnSpPr>
            <a:stCxn id="9" idx="2"/>
            <a:endCxn id="13" idx="0"/>
          </p:cNvCxnSpPr>
          <p:nvPr/>
        </p:nvCxnSpPr>
        <p:spPr>
          <a:xfrm rot="5400000">
            <a:off x="5304911" y="1902981"/>
            <a:ext cx="718811" cy="2164439"/>
          </a:xfrm>
          <a:prstGeom prst="curvedConnector3">
            <a:avLst>
              <a:gd name="adj1" fmla="val 36609"/>
            </a:avLst>
          </a:prstGeom>
          <a:ln w="63500">
            <a:solidFill>
              <a:schemeClr val="bg1">
                <a:lumMod val="85000"/>
              </a:schemeClr>
            </a:solidFill>
            <a:tailEnd type="triangle"/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3" idx="2"/>
          </p:cNvCxnSpPr>
          <p:nvPr/>
        </p:nvCxnSpPr>
        <p:spPr>
          <a:xfrm>
            <a:off x="4582096" y="4559968"/>
            <a:ext cx="1" cy="625643"/>
          </a:xfrm>
          <a:prstGeom prst="straightConnector1">
            <a:avLst/>
          </a:prstGeom>
          <a:ln w="63500">
            <a:solidFill>
              <a:schemeClr val="bg1">
                <a:lumMod val="85000"/>
              </a:schemeClr>
            </a:solidFill>
            <a:tailEnd type="triangle"/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898757" y="5191818"/>
            <a:ext cx="7378967" cy="1196915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>
                    <a:lumMod val="65000"/>
                  </a:schemeClr>
                </a:solidFill>
              </a:rPr>
              <a:t>Practical OpenStack implementation with minimal </a:t>
            </a: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modifications</a:t>
            </a:r>
            <a:endParaRPr lang="en-U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14201" y="1123286"/>
            <a:ext cx="1298753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2. Logic</a:t>
            </a:r>
            <a:endParaRPr lang="en-US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078083" y="3052374"/>
            <a:ext cx="2851551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>
                    <a:lumMod val="65000"/>
                  </a:schemeClr>
                </a:solidFill>
              </a:rPr>
              <a:t>3. Scalable Design</a:t>
            </a:r>
            <a:endParaRPr lang="en-US" sz="28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29485" y="4899586"/>
            <a:ext cx="492872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>
                    <a:lumMod val="65000"/>
                  </a:schemeClr>
                </a:solidFill>
              </a:rPr>
              <a:t>4. Implementation &amp; Evaluation</a:t>
            </a:r>
            <a:endParaRPr lang="en-US" sz="2800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24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Threat Model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5224" y="1841697"/>
            <a:ext cx="5874683" cy="146885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SzPct val="100000"/>
              <a:buFont typeface="Arial" pitchFamily="34" charset="0"/>
              <a:buChar char="•"/>
              <a:defRPr/>
            </a:pPr>
            <a:r>
              <a:rPr lang="en-US" altLang="ko-KR" sz="2800" dirty="0" smtClean="0">
                <a:ea typeface="Calibri"/>
                <a:cs typeface="Calibri"/>
                <a:sym typeface="Calibri"/>
              </a:rPr>
              <a:t>Can use any kind of resource </a:t>
            </a:r>
          </a:p>
          <a:p>
            <a:pPr>
              <a:spcBef>
                <a:spcPts val="0"/>
              </a:spcBef>
              <a:buSzPct val="100000"/>
              <a:buFont typeface="Arial" pitchFamily="34" charset="0"/>
              <a:buChar char="•"/>
              <a:defRPr/>
            </a:pPr>
            <a:r>
              <a:rPr lang="en-US" altLang="ko-KR" sz="2800" dirty="0" smtClean="0">
                <a:ea typeface="Calibri"/>
                <a:cs typeface="Calibri"/>
                <a:sym typeface="Calibri"/>
              </a:rPr>
              <a:t>Can launch/terminate VMs at will</a:t>
            </a:r>
          </a:p>
          <a:p>
            <a:pPr>
              <a:spcBef>
                <a:spcPts val="0"/>
              </a:spcBef>
              <a:buSzPct val="100000"/>
              <a:buFont typeface="Arial" pitchFamily="34" charset="0"/>
              <a:buChar char="•"/>
              <a:defRPr/>
            </a:pPr>
            <a:r>
              <a:rPr lang="en-US" altLang="ko-KR" sz="2800" dirty="0" smtClean="0">
                <a:ea typeface="Calibri"/>
                <a:cs typeface="Calibri"/>
                <a:sym typeface="Calibri"/>
              </a:rPr>
              <a:t>VMs of a given client can collaborate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85224" y="3470613"/>
            <a:ext cx="6189350" cy="1117016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ea typeface="Calibri"/>
                <a:cs typeface="Calibri"/>
                <a:sym typeface="Calibri"/>
              </a:rPr>
              <a:t>Cannot control VM placement</a:t>
            </a:r>
          </a:p>
          <a:p>
            <a:r>
              <a:rPr lang="en-US" altLang="ko-KR" sz="2800" dirty="0" smtClean="0">
                <a:ea typeface="Calibri"/>
                <a:cs typeface="Calibri"/>
                <a:sym typeface="Calibri"/>
              </a:rPr>
              <a:t>No info. sharing across distinct clients</a:t>
            </a:r>
            <a:endParaRPr lang="en-US" altLang="ko-KR" sz="2800" dirty="0">
              <a:ea typeface="Calibri"/>
              <a:cs typeface="Calibri"/>
              <a:sym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z="1400" smtClean="0"/>
              <a:pPr/>
              <a:t>11</a:t>
            </a:fld>
            <a:endParaRPr kumimoji="0"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151221" y="955753"/>
            <a:ext cx="8360228" cy="584775"/>
          </a:xfrm>
          <a:prstGeom prst="rect">
            <a:avLst/>
          </a:prstGeom>
          <a:noFill/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Objective: </a:t>
            </a:r>
            <a:r>
              <a:rPr lang="en-US" sz="3200" dirty="0"/>
              <a:t>E</a:t>
            </a:r>
            <a:r>
              <a:rPr lang="en-US" sz="3200" dirty="0" smtClean="0"/>
              <a:t>xtract secrets via co-residency</a:t>
            </a:r>
            <a:endParaRPr lang="en-US" sz="3200" dirty="0"/>
          </a:p>
        </p:txBody>
      </p:sp>
      <p:pic>
        <p:nvPicPr>
          <p:cNvPr id="13" name="Picture 17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70969">
            <a:off x="533730" y="1881459"/>
            <a:ext cx="892975" cy="12705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939011" y="5448975"/>
            <a:ext cx="6635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ko-KR" sz="2800" dirty="0" smtClean="0">
                <a:ea typeface="Calibri"/>
                <a:cs typeface="Calibri"/>
                <a:sym typeface="Calibri"/>
              </a:rPr>
              <a:t>Doesn’t </a:t>
            </a:r>
            <a:r>
              <a:rPr lang="en-US" altLang="ko-KR" sz="2800" dirty="0">
                <a:ea typeface="Calibri"/>
                <a:cs typeface="Calibri"/>
                <a:sym typeface="Calibri"/>
              </a:rPr>
              <a:t>know which </a:t>
            </a:r>
            <a:r>
              <a:rPr lang="en-US" altLang="ko-KR" sz="2800" dirty="0" smtClean="0">
                <a:ea typeface="Calibri"/>
                <a:cs typeface="Calibri"/>
                <a:sym typeface="Calibri"/>
              </a:rPr>
              <a:t>clients are </a:t>
            </a:r>
            <a:r>
              <a:rPr lang="en-US" altLang="ko-KR" sz="2800" dirty="0">
                <a:ea typeface="Calibri"/>
                <a:cs typeface="Calibri"/>
                <a:sym typeface="Calibri"/>
              </a:rPr>
              <a:t>malicious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25252" y="3413602"/>
            <a:ext cx="969505" cy="1270593"/>
            <a:chOff x="515869" y="3586713"/>
            <a:chExt cx="969505" cy="1270593"/>
          </a:xfrm>
        </p:grpSpPr>
        <p:pic>
          <p:nvPicPr>
            <p:cNvPr id="18" name="Picture 170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270969">
              <a:off x="515869" y="3586713"/>
              <a:ext cx="892975" cy="12705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603" y="3896773"/>
              <a:ext cx="783771" cy="783771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/>
        </p:nvGrpSpPr>
        <p:grpSpPr>
          <a:xfrm>
            <a:off x="507577" y="4951471"/>
            <a:ext cx="1699515" cy="1480374"/>
            <a:chOff x="710986" y="5115077"/>
            <a:chExt cx="1699515" cy="1480374"/>
          </a:xfrm>
        </p:grpSpPr>
        <p:grpSp>
          <p:nvGrpSpPr>
            <p:cNvPr id="9" name="Group 8"/>
            <p:cNvGrpSpPr/>
            <p:nvPr/>
          </p:nvGrpSpPr>
          <p:grpSpPr>
            <a:xfrm>
              <a:off x="710986" y="5348938"/>
              <a:ext cx="1239698" cy="1246513"/>
              <a:chOff x="66815" y="5234252"/>
              <a:chExt cx="1239698" cy="1246513"/>
            </a:xfrm>
          </p:grpSpPr>
          <p:pic>
            <p:nvPicPr>
              <p:cNvPr id="16" name="Picture 69" descr="MC900431601.PNG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815" y="5234252"/>
                <a:ext cx="914450" cy="914450"/>
              </a:xfrm>
              <a:prstGeom prst="rect">
                <a:avLst/>
              </a:prstGeom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66815" y="6019100"/>
                <a:ext cx="123969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Provider</a:t>
                </a:r>
                <a:endParaRPr lang="en-US" sz="2400" dirty="0"/>
              </a:p>
            </p:txBody>
          </p:sp>
        </p:grpSp>
        <p:sp>
          <p:nvSpPr>
            <p:cNvPr id="20" name="Rectangle 19"/>
            <p:cNvSpPr/>
            <p:nvPr/>
          </p:nvSpPr>
          <p:spPr>
            <a:xfrm>
              <a:off x="1357335" y="5115077"/>
              <a:ext cx="1053166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  <a:buSzPct val="100000"/>
                <a:defRPr/>
              </a:pPr>
              <a:r>
                <a:rPr lang="en-US" altLang="ko-KR" sz="6600" b="1" dirty="0" smtClean="0">
                  <a:solidFill>
                    <a:srgbClr val="C00000"/>
                  </a:solidFill>
                  <a:ea typeface="Calibri"/>
                  <a:cs typeface="Calibri"/>
                  <a:sym typeface="Calibri"/>
                </a:rPr>
                <a:t>?</a:t>
              </a:r>
              <a:endParaRPr lang="en-US" altLang="ko-KR" sz="6600" b="1" dirty="0">
                <a:solidFill>
                  <a:srgbClr val="C00000"/>
                </a:solidFill>
                <a:ea typeface="Calibri"/>
                <a:cs typeface="Calibri"/>
                <a:sym typeface="Calibri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06699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2" descr="Image result for person icon"/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683" y="1354840"/>
            <a:ext cx="1434167" cy="1434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319686"/>
              </p:ext>
            </p:extLst>
          </p:nvPr>
        </p:nvGraphicFramePr>
        <p:xfrm>
          <a:off x="1439092" y="3578008"/>
          <a:ext cx="7763261" cy="29235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44388"/>
                <a:gridCol w="4218873"/>
              </a:tblGrid>
              <a:tr h="1516152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07424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70" name="Title 1"/>
          <p:cNvSpPr>
            <a:spLocks noGrp="1"/>
          </p:cNvSpPr>
          <p:nvPr>
            <p:ph type="title"/>
          </p:nvPr>
        </p:nvSpPr>
        <p:spPr>
          <a:xfrm>
            <a:off x="-228600" y="166006"/>
            <a:ext cx="9620250" cy="914400"/>
          </a:xfrm>
        </p:spPr>
        <p:txBody>
          <a:bodyPr>
            <a:noAutofit/>
          </a:bodyPr>
          <a:lstStyle/>
          <a:p>
            <a:r>
              <a:rPr lang="en-US" sz="4200" dirty="0" smtClean="0"/>
              <a:t>Information Leakage (</a:t>
            </a:r>
            <a:r>
              <a:rPr lang="en-US" sz="4200" dirty="0" err="1" smtClean="0"/>
              <a:t>InfoLeak</a:t>
            </a:r>
            <a:r>
              <a:rPr lang="en-US" sz="4200" dirty="0" smtClean="0"/>
              <a:t>) Model</a:t>
            </a:r>
            <a:endParaRPr lang="en-US" sz="4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z="1400" smtClean="0"/>
              <a:pPr/>
              <a:t>12</a:t>
            </a:fld>
            <a:endParaRPr kumimoji="0" lang="en-US" sz="1400" dirty="0"/>
          </a:p>
        </p:txBody>
      </p:sp>
      <p:sp>
        <p:nvSpPr>
          <p:cNvPr id="13" name="Shape 182"/>
          <p:cNvSpPr txBox="1">
            <a:spLocks/>
          </p:cNvSpPr>
          <p:nvPr/>
        </p:nvSpPr>
        <p:spPr>
          <a:xfrm>
            <a:off x="145011" y="1975652"/>
            <a:ext cx="1311541" cy="605123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SzPct val="100000"/>
              <a:buNone/>
            </a:pPr>
            <a:r>
              <a:rPr lang="en-US" altLang="ko-KR" dirty="0" smtClean="0">
                <a:latin typeface="Calibri"/>
                <a:ea typeface="Calibri"/>
                <a:cs typeface="Calibri"/>
                <a:sym typeface="Calibri"/>
              </a:rPr>
              <a:t>Clients</a:t>
            </a:r>
          </a:p>
        </p:txBody>
      </p:sp>
      <p:sp>
        <p:nvSpPr>
          <p:cNvPr id="18" name="Rounded Rectangle 12"/>
          <p:cNvSpPr/>
          <p:nvPr/>
        </p:nvSpPr>
        <p:spPr>
          <a:xfrm>
            <a:off x="6034923" y="4024381"/>
            <a:ext cx="947215" cy="649598"/>
          </a:xfrm>
          <a:prstGeom prst="roundRect">
            <a:avLst/>
          </a:prstGeom>
          <a:noFill/>
          <a:ln w="38100">
            <a:solidFill>
              <a:srgbClr val="C00000"/>
            </a:solidFill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R1</a:t>
            </a:r>
            <a:endParaRPr lang="en-US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ounded Rectangle 12"/>
          <p:cNvSpPr/>
          <p:nvPr/>
        </p:nvSpPr>
        <p:spPr>
          <a:xfrm>
            <a:off x="7597204" y="4029134"/>
            <a:ext cx="947215" cy="649598"/>
          </a:xfrm>
          <a:prstGeom prst="roundRect">
            <a:avLst/>
          </a:prstGeom>
          <a:noFill/>
          <a:ln w="38100">
            <a:solidFill>
              <a:srgbClr val="C00000"/>
            </a:solidFill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R2</a:t>
            </a:r>
            <a:endParaRPr lang="en-US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Shape 182"/>
          <p:cNvSpPr txBox="1">
            <a:spLocks/>
          </p:cNvSpPr>
          <p:nvPr/>
        </p:nvSpPr>
        <p:spPr>
          <a:xfrm>
            <a:off x="1099500" y="3289015"/>
            <a:ext cx="3814013" cy="497623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SzPct val="100000"/>
              <a:buNone/>
            </a:pPr>
            <a:r>
              <a:rPr lang="en-US" altLang="ko-KR" sz="2400" dirty="0" smtClean="0">
                <a:latin typeface="Calibri"/>
                <a:ea typeface="Calibri"/>
                <a:cs typeface="Calibri"/>
                <a:sym typeface="Calibri"/>
              </a:rPr>
              <a:t>Replicated? (R or NR)</a:t>
            </a:r>
          </a:p>
        </p:txBody>
      </p:sp>
      <p:sp>
        <p:nvSpPr>
          <p:cNvPr id="22" name="Shape 182"/>
          <p:cNvSpPr txBox="1">
            <a:spLocks/>
          </p:cNvSpPr>
          <p:nvPr/>
        </p:nvSpPr>
        <p:spPr>
          <a:xfrm>
            <a:off x="5264230" y="3288297"/>
            <a:ext cx="3315380" cy="605123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SzPct val="100000"/>
              <a:buNone/>
            </a:pPr>
            <a:r>
              <a:rPr lang="en-US" altLang="ko-KR" sz="2400" dirty="0" smtClean="0">
                <a:latin typeface="Calibri"/>
                <a:ea typeface="Calibri"/>
                <a:cs typeface="Calibri"/>
                <a:sym typeface="Calibri"/>
              </a:rPr>
              <a:t>Collaborating? (C or NC)</a:t>
            </a:r>
          </a:p>
        </p:txBody>
      </p:sp>
      <p:sp>
        <p:nvSpPr>
          <p:cNvPr id="24" name="Shape 182"/>
          <p:cNvSpPr txBox="1">
            <a:spLocks/>
          </p:cNvSpPr>
          <p:nvPr/>
        </p:nvSpPr>
        <p:spPr>
          <a:xfrm>
            <a:off x="3809877" y="4189132"/>
            <a:ext cx="1334145" cy="605123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SzPct val="100000"/>
              <a:buNone/>
            </a:pPr>
            <a:r>
              <a:rPr lang="en-US" altLang="ko-KR" sz="2800" dirty="0" smtClean="0">
                <a:latin typeface="Calibri"/>
                <a:ea typeface="Calibri"/>
                <a:cs typeface="Calibri"/>
                <a:sym typeface="Calibri"/>
              </a:rPr>
              <a:t>R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53682">
            <a:off x="1958660" y="1409145"/>
            <a:ext cx="1189324" cy="1282646"/>
          </a:xfrm>
          <a:prstGeom prst="rect">
            <a:avLst/>
          </a:prstGeom>
        </p:spPr>
      </p:pic>
      <p:sp>
        <p:nvSpPr>
          <p:cNvPr id="2" name="Right Arrow 1"/>
          <p:cNvSpPr/>
          <p:nvPr/>
        </p:nvSpPr>
        <p:spPr>
          <a:xfrm>
            <a:off x="3979253" y="1680910"/>
            <a:ext cx="2236140" cy="913014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/>
              <a:t>InfoLeak</a:t>
            </a:r>
            <a:r>
              <a:rPr lang="en-US" sz="2800" dirty="0" smtClean="0"/>
              <a:t> ?</a:t>
            </a:r>
            <a:endParaRPr lang="en-US" sz="2800" dirty="0"/>
          </a:p>
        </p:txBody>
      </p:sp>
      <p:grpSp>
        <p:nvGrpSpPr>
          <p:cNvPr id="5" name="Group 4"/>
          <p:cNvGrpSpPr/>
          <p:nvPr/>
        </p:nvGrpSpPr>
        <p:grpSpPr>
          <a:xfrm>
            <a:off x="1668214" y="3894445"/>
            <a:ext cx="968722" cy="840534"/>
            <a:chOff x="1398642" y="3844846"/>
            <a:chExt cx="968722" cy="840534"/>
          </a:xfrm>
        </p:grpSpPr>
        <p:sp>
          <p:nvSpPr>
            <p:cNvPr id="17" name="Rounded Rectangle 12"/>
            <p:cNvSpPr/>
            <p:nvPr/>
          </p:nvSpPr>
          <p:spPr>
            <a:xfrm>
              <a:off x="1398642" y="3983789"/>
              <a:ext cx="968722" cy="701591"/>
            </a:xfrm>
            <a:prstGeom prst="roundRect">
              <a:avLst/>
            </a:prstGeom>
            <a:noFill/>
            <a:ln w="38100">
              <a:solidFill>
                <a:schemeClr val="tx2"/>
              </a:solidFill>
            </a:ln>
            <a:effectLst>
              <a:outerShdw blurRad="40000" dist="23000" dir="5400000" rotWithShape="0">
                <a:srgbClr val="000000">
                  <a:alpha val="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dirty="0" smtClean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B1</a:t>
              </a:r>
              <a:endPara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499745" y="3814262"/>
              <a:ext cx="779534" cy="840701"/>
            </a:xfrm>
            <a:prstGeom prst="rect">
              <a:avLst/>
            </a:prstGeom>
          </p:spPr>
        </p:pic>
      </p:grpSp>
      <p:sp>
        <p:nvSpPr>
          <p:cNvPr id="32" name="Shape 182"/>
          <p:cNvSpPr txBox="1">
            <a:spLocks/>
          </p:cNvSpPr>
          <p:nvPr/>
        </p:nvSpPr>
        <p:spPr>
          <a:xfrm>
            <a:off x="3800505" y="5479372"/>
            <a:ext cx="1334145" cy="605123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SzPct val="100000"/>
              <a:buNone/>
            </a:pPr>
            <a:r>
              <a:rPr lang="en-US" altLang="ko-KR" sz="2800" dirty="0"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lang="en-US" altLang="ko-KR" sz="2800" dirty="0" smtClean="0">
                <a:latin typeface="Calibri"/>
                <a:ea typeface="Calibri"/>
                <a:cs typeface="Calibri"/>
                <a:sym typeface="Calibri"/>
              </a:rPr>
              <a:t>R</a:t>
            </a:r>
          </a:p>
        </p:txBody>
      </p:sp>
      <p:sp>
        <p:nvSpPr>
          <p:cNvPr id="33" name="Shape 182"/>
          <p:cNvSpPr txBox="1">
            <a:spLocks/>
          </p:cNvSpPr>
          <p:nvPr/>
        </p:nvSpPr>
        <p:spPr>
          <a:xfrm>
            <a:off x="4806580" y="4172544"/>
            <a:ext cx="1334145" cy="605123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SzPct val="100000"/>
              <a:buNone/>
            </a:pPr>
            <a:r>
              <a:rPr lang="en-US" altLang="ko-KR" sz="2800" dirty="0" smtClean="0">
                <a:latin typeface="Calibri"/>
                <a:ea typeface="Calibri"/>
                <a:cs typeface="Calibri"/>
                <a:sym typeface="Calibri"/>
              </a:rPr>
              <a:t>C</a:t>
            </a:r>
          </a:p>
        </p:txBody>
      </p:sp>
      <p:sp>
        <p:nvSpPr>
          <p:cNvPr id="34" name="Shape 182"/>
          <p:cNvSpPr txBox="1">
            <a:spLocks/>
          </p:cNvSpPr>
          <p:nvPr/>
        </p:nvSpPr>
        <p:spPr>
          <a:xfrm>
            <a:off x="4787594" y="5498916"/>
            <a:ext cx="1334145" cy="605123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SzPct val="100000"/>
              <a:buNone/>
            </a:pPr>
            <a:r>
              <a:rPr lang="en-US" altLang="ko-KR" sz="2800" dirty="0" smtClean="0">
                <a:latin typeface="Calibri"/>
                <a:ea typeface="Calibri"/>
                <a:cs typeface="Calibri"/>
                <a:sym typeface="Calibri"/>
              </a:rPr>
              <a:t>NC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1660182" y="5332506"/>
            <a:ext cx="968722" cy="840534"/>
            <a:chOff x="1398642" y="3844846"/>
            <a:chExt cx="968722" cy="840534"/>
          </a:xfrm>
        </p:grpSpPr>
        <p:sp>
          <p:nvSpPr>
            <p:cNvPr id="36" name="Rounded Rectangle 12"/>
            <p:cNvSpPr/>
            <p:nvPr/>
          </p:nvSpPr>
          <p:spPr>
            <a:xfrm>
              <a:off x="1398642" y="3983789"/>
              <a:ext cx="968722" cy="701591"/>
            </a:xfrm>
            <a:prstGeom prst="roundRect">
              <a:avLst/>
            </a:prstGeom>
            <a:noFill/>
            <a:ln w="38100">
              <a:solidFill>
                <a:schemeClr val="tx2"/>
              </a:solidFill>
            </a:ln>
            <a:effectLst>
              <a:outerShdw blurRad="40000" dist="23000" dir="5400000" rotWithShape="0">
                <a:srgbClr val="000000">
                  <a:alpha val="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dirty="0" smtClean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B1</a:t>
              </a:r>
              <a:endPara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499745" y="3814262"/>
              <a:ext cx="779534" cy="840701"/>
            </a:xfrm>
            <a:prstGeom prst="rect">
              <a:avLst/>
            </a:prstGeom>
          </p:spPr>
        </p:pic>
      </p:grpSp>
      <p:grpSp>
        <p:nvGrpSpPr>
          <p:cNvPr id="38" name="Group 37"/>
          <p:cNvGrpSpPr/>
          <p:nvPr/>
        </p:nvGrpSpPr>
        <p:grpSpPr>
          <a:xfrm>
            <a:off x="3010531" y="5320058"/>
            <a:ext cx="968722" cy="852982"/>
            <a:chOff x="2632655" y="3832398"/>
            <a:chExt cx="968722" cy="852982"/>
          </a:xfrm>
        </p:grpSpPr>
        <p:sp>
          <p:nvSpPr>
            <p:cNvPr id="39" name="Rounded Rectangle 12"/>
            <p:cNvSpPr/>
            <p:nvPr/>
          </p:nvSpPr>
          <p:spPr>
            <a:xfrm>
              <a:off x="2632655" y="3983789"/>
              <a:ext cx="968722" cy="701591"/>
            </a:xfrm>
            <a:prstGeom prst="roundRect">
              <a:avLst/>
            </a:prstGeom>
            <a:noFill/>
            <a:ln w="38100">
              <a:solidFill>
                <a:schemeClr val="tx2"/>
              </a:solidFill>
            </a:ln>
            <a:effectLst>
              <a:outerShdw blurRad="40000" dist="23000" dir="5400000" rotWithShape="0">
                <a:srgbClr val="000000">
                  <a:alpha val="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dirty="0" smtClean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B2</a:t>
              </a:r>
              <a:endPara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737636" y="3801814"/>
              <a:ext cx="779534" cy="840701"/>
            </a:xfrm>
            <a:prstGeom prst="rect">
              <a:avLst/>
            </a:prstGeom>
          </p:spPr>
        </p:pic>
      </p:grpSp>
      <p:grpSp>
        <p:nvGrpSpPr>
          <p:cNvPr id="42" name="Group 41"/>
          <p:cNvGrpSpPr/>
          <p:nvPr/>
        </p:nvGrpSpPr>
        <p:grpSpPr>
          <a:xfrm>
            <a:off x="2962940" y="3861776"/>
            <a:ext cx="968722" cy="854913"/>
            <a:chOff x="1398642" y="3830467"/>
            <a:chExt cx="968722" cy="854913"/>
          </a:xfrm>
        </p:grpSpPr>
        <p:sp>
          <p:nvSpPr>
            <p:cNvPr id="43" name="Rounded Rectangle 12"/>
            <p:cNvSpPr/>
            <p:nvPr/>
          </p:nvSpPr>
          <p:spPr>
            <a:xfrm>
              <a:off x="1398642" y="3983789"/>
              <a:ext cx="968722" cy="701591"/>
            </a:xfrm>
            <a:prstGeom prst="roundRect">
              <a:avLst/>
            </a:prstGeom>
            <a:noFill/>
            <a:ln w="38100">
              <a:solidFill>
                <a:schemeClr val="tx2"/>
              </a:solidFill>
            </a:ln>
            <a:effectLst>
              <a:outerShdw blurRad="40000" dist="23000" dir="5400000" rotWithShape="0">
                <a:srgbClr val="000000">
                  <a:alpha val="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dirty="0" smtClean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B2</a:t>
              </a:r>
              <a:endPara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499746" y="3799883"/>
              <a:ext cx="779534" cy="840701"/>
            </a:xfrm>
            <a:prstGeom prst="rect">
              <a:avLst/>
            </a:prstGeom>
          </p:spPr>
        </p:pic>
      </p:grpSp>
      <p:grpSp>
        <p:nvGrpSpPr>
          <p:cNvPr id="57" name="Group 56"/>
          <p:cNvGrpSpPr/>
          <p:nvPr/>
        </p:nvGrpSpPr>
        <p:grpSpPr>
          <a:xfrm>
            <a:off x="6976445" y="3917073"/>
            <a:ext cx="615066" cy="473418"/>
            <a:chOff x="6651623" y="3933786"/>
            <a:chExt cx="615066" cy="473418"/>
          </a:xfrm>
        </p:grpSpPr>
        <p:cxnSp>
          <p:nvCxnSpPr>
            <p:cNvPr id="46" name="Straight Arrow Connector 45"/>
            <p:cNvCxnSpPr/>
            <p:nvPr/>
          </p:nvCxnSpPr>
          <p:spPr>
            <a:xfrm>
              <a:off x="6651623" y="4392040"/>
              <a:ext cx="615066" cy="4753"/>
            </a:xfrm>
            <a:prstGeom prst="straightConnector1">
              <a:avLst/>
            </a:prstGeom>
            <a:ln>
              <a:solidFill>
                <a:srgbClr val="C00000"/>
              </a:solidFill>
              <a:headEnd type="triangle"/>
              <a:tailEnd type="triangle"/>
            </a:ln>
            <a:effectLst>
              <a:outerShdw blurRad="40000" dist="20000" dir="5400000" rotWithShape="0">
                <a:srgbClr val="000000">
                  <a:alpha val="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3652" y="3933786"/>
              <a:ext cx="473418" cy="473418"/>
            </a:xfrm>
            <a:prstGeom prst="rect">
              <a:avLst/>
            </a:prstGeom>
          </p:spPr>
        </p:pic>
      </p:grpSp>
      <p:sp>
        <p:nvSpPr>
          <p:cNvPr id="52" name="Rounded Rectangle 12"/>
          <p:cNvSpPr/>
          <p:nvPr/>
        </p:nvSpPr>
        <p:spPr>
          <a:xfrm>
            <a:off x="6091607" y="5481573"/>
            <a:ext cx="947215" cy="649598"/>
          </a:xfrm>
          <a:prstGeom prst="roundRect">
            <a:avLst/>
          </a:prstGeom>
          <a:noFill/>
          <a:ln w="38100">
            <a:solidFill>
              <a:srgbClr val="C00000"/>
            </a:solidFill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R1</a:t>
            </a:r>
            <a:endParaRPr lang="en-US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Rounded Rectangle 12"/>
          <p:cNvSpPr/>
          <p:nvPr/>
        </p:nvSpPr>
        <p:spPr>
          <a:xfrm>
            <a:off x="7591511" y="5471022"/>
            <a:ext cx="947215" cy="649598"/>
          </a:xfrm>
          <a:prstGeom prst="roundRect">
            <a:avLst/>
          </a:prstGeom>
          <a:noFill/>
          <a:ln w="38100">
            <a:solidFill>
              <a:srgbClr val="C00000"/>
            </a:solidFill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R2</a:t>
            </a:r>
            <a:endParaRPr lang="en-US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Shape 182"/>
          <p:cNvSpPr txBox="1">
            <a:spLocks/>
          </p:cNvSpPr>
          <p:nvPr/>
        </p:nvSpPr>
        <p:spPr>
          <a:xfrm>
            <a:off x="-364528" y="4571361"/>
            <a:ext cx="2195621" cy="605123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SzPct val="100000"/>
              <a:buNone/>
            </a:pPr>
            <a:r>
              <a:rPr lang="en-US" altLang="ko-KR" sz="2800" dirty="0" smtClean="0">
                <a:latin typeface="Calibri"/>
                <a:ea typeface="Calibri"/>
                <a:cs typeface="Calibri"/>
                <a:sym typeface="Calibri"/>
              </a:rPr>
              <a:t>VM-level view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477942" y="1302815"/>
            <a:ext cx="1681578" cy="1510749"/>
            <a:chOff x="6713529" y="1349160"/>
            <a:chExt cx="1681578" cy="1510749"/>
          </a:xfrm>
        </p:grpSpPr>
        <p:pic>
          <p:nvPicPr>
            <p:cNvPr id="51" name="Picture 2" descr="Image result for person icon"/>
            <p:cNvPicPr>
              <a:picLocks noChangeAspect="1" noChangeArrowheads="1"/>
            </p:cNvPicPr>
            <p:nvPr/>
          </p:nvPicPr>
          <p:blipFill>
            <a:blip r:embed="rId4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04597" y="1369399"/>
              <a:ext cx="1490510" cy="14905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5" name="Picture 170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270969">
              <a:off x="6713529" y="1349160"/>
              <a:ext cx="1012805" cy="14410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745762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1" grpId="0"/>
      <p:bldP spid="22" grpId="0"/>
      <p:bldP spid="24" grpId="0"/>
      <p:bldP spid="32" grpId="0"/>
      <p:bldP spid="33" grpId="0"/>
      <p:bldP spid="34" grpId="0"/>
      <p:bldP spid="52" grpId="0" animBg="1"/>
      <p:bldP spid="53" grpId="0" animBg="1"/>
      <p:bldP spid="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Inline image 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Shape 182"/>
          <p:cNvSpPr txBox="1">
            <a:spLocks/>
          </p:cNvSpPr>
          <p:nvPr/>
        </p:nvSpPr>
        <p:spPr>
          <a:xfrm>
            <a:off x="4684162" y="1122677"/>
            <a:ext cx="2054568" cy="50332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altLang="ko-KR" sz="2400" dirty="0" smtClean="0">
                <a:latin typeface="Calibri"/>
                <a:ea typeface="Calibri"/>
                <a:cs typeface="Calibri"/>
                <a:sym typeface="Calibri"/>
              </a:rPr>
              <a:t>Replicated?  </a:t>
            </a:r>
          </a:p>
          <a:p>
            <a:pPr>
              <a:spcBef>
                <a:spcPts val="0"/>
              </a:spcBef>
              <a:buSzPct val="100000"/>
              <a:buFont typeface="Arial"/>
              <a:buNone/>
            </a:pPr>
            <a:endParaRPr lang="en-US" altLang="ko-KR" sz="2400" dirty="0" smtClean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Title 1"/>
          <p:cNvSpPr txBox="1">
            <a:spLocks/>
          </p:cNvSpPr>
          <p:nvPr/>
        </p:nvSpPr>
        <p:spPr>
          <a:xfrm>
            <a:off x="460375" y="-3704"/>
            <a:ext cx="86868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Information Leakage (</a:t>
            </a:r>
            <a:r>
              <a:rPr lang="en-US" sz="3600" i="1" dirty="0" err="1" smtClean="0"/>
              <a:t>InfoLeak</a:t>
            </a:r>
            <a:r>
              <a:rPr lang="en-US" sz="3600" dirty="0" smtClean="0"/>
              <a:t>) Model 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13</a:t>
            </a:fld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>
            <a:off x="39737" y="3812194"/>
            <a:ext cx="19414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00000"/>
            </a:pPr>
            <a:r>
              <a:rPr lang="en-US" altLang="ko-KR" sz="2400" dirty="0" smtClean="0">
                <a:ea typeface="Calibri"/>
                <a:cs typeface="Calibri"/>
                <a:sym typeface="Calibri"/>
              </a:rPr>
              <a:t>Collaborating? </a:t>
            </a:r>
          </a:p>
        </p:txBody>
      </p:sp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623148"/>
              </p:ext>
            </p:extLst>
          </p:nvPr>
        </p:nvGraphicFramePr>
        <p:xfrm>
          <a:off x="2319159" y="1664460"/>
          <a:ext cx="6432058" cy="46987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64648"/>
                <a:gridCol w="3267410"/>
              </a:tblGrid>
              <a:tr h="2436746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61998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7" name="TextBox 66"/>
          <p:cNvSpPr txBox="1"/>
          <p:nvPr/>
        </p:nvSpPr>
        <p:spPr>
          <a:xfrm>
            <a:off x="2365508" y="2250783"/>
            <a:ext cx="2842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tx2"/>
                </a:solidFill>
              </a:rPr>
              <a:t>&lt;NR,NC&gt;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016485" y="2250783"/>
            <a:ext cx="2842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tx2"/>
                </a:solidFill>
              </a:rPr>
              <a:t>&lt;R,NC&gt;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076119" y="4893198"/>
            <a:ext cx="2842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tx2"/>
                </a:solidFill>
              </a:rPr>
              <a:t>&lt;R,C&gt;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2763073" y="4893198"/>
            <a:ext cx="24450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tx2"/>
                </a:solidFill>
              </a:rPr>
              <a:t>&lt;NR,C&gt;</a:t>
            </a:r>
          </a:p>
        </p:txBody>
      </p:sp>
      <p:sp>
        <p:nvSpPr>
          <p:cNvPr id="74" name="Shape 182"/>
          <p:cNvSpPr txBox="1">
            <a:spLocks/>
          </p:cNvSpPr>
          <p:nvPr/>
        </p:nvSpPr>
        <p:spPr>
          <a:xfrm>
            <a:off x="3021496" y="1530797"/>
            <a:ext cx="4939748" cy="50332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altLang="ko-KR" sz="2800" dirty="0" smtClean="0">
                <a:latin typeface="Calibri"/>
                <a:ea typeface="Calibri"/>
                <a:cs typeface="Calibri"/>
                <a:sym typeface="Calibri"/>
              </a:rPr>
              <a:t>      NR                                     R </a:t>
            </a:r>
          </a:p>
          <a:p>
            <a:pPr>
              <a:spcBef>
                <a:spcPts val="0"/>
              </a:spcBef>
              <a:buSzPct val="100000"/>
              <a:buFont typeface="Arial"/>
              <a:buNone/>
            </a:pPr>
            <a:endParaRPr lang="en-US" altLang="ko-KR" sz="2800" dirty="0" smtClean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Shape 182"/>
          <p:cNvSpPr txBox="1">
            <a:spLocks/>
          </p:cNvSpPr>
          <p:nvPr/>
        </p:nvSpPr>
        <p:spPr>
          <a:xfrm>
            <a:off x="1318604" y="2557038"/>
            <a:ext cx="662608" cy="50332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altLang="ko-KR" sz="2800" dirty="0" smtClean="0">
                <a:latin typeface="Calibri"/>
                <a:ea typeface="Calibri"/>
                <a:cs typeface="Calibri"/>
                <a:sym typeface="Calibri"/>
              </a:rPr>
              <a:t>NC</a:t>
            </a:r>
          </a:p>
          <a:p>
            <a:pPr>
              <a:spcBef>
                <a:spcPts val="0"/>
              </a:spcBef>
              <a:buSzPct val="100000"/>
              <a:buFont typeface="Arial"/>
              <a:buNone/>
            </a:pPr>
            <a:endParaRPr lang="en-US" altLang="ko-KR" sz="2800" dirty="0" smtClean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Shape 182"/>
          <p:cNvSpPr txBox="1">
            <a:spLocks/>
          </p:cNvSpPr>
          <p:nvPr/>
        </p:nvSpPr>
        <p:spPr>
          <a:xfrm>
            <a:off x="1398102" y="4893051"/>
            <a:ext cx="662608" cy="50332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altLang="ko-KR" sz="2800" dirty="0" smtClean="0">
                <a:latin typeface="Calibri"/>
                <a:ea typeface="Calibri"/>
                <a:cs typeface="Calibri"/>
                <a:sym typeface="Calibri"/>
              </a:rPr>
              <a:t>C</a:t>
            </a:r>
          </a:p>
          <a:p>
            <a:pPr>
              <a:spcBef>
                <a:spcPts val="0"/>
              </a:spcBef>
              <a:buSzPct val="100000"/>
              <a:buFont typeface="Arial"/>
              <a:buNone/>
            </a:pPr>
            <a:endParaRPr lang="en-US" altLang="ko-KR" sz="2800" dirty="0" smtClean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65508" y="3260114"/>
            <a:ext cx="28425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Least </a:t>
            </a:r>
            <a:r>
              <a:rPr lang="en-US" sz="3600" dirty="0" err="1" smtClean="0">
                <a:solidFill>
                  <a:srgbClr val="C00000"/>
                </a:solidFill>
              </a:rPr>
              <a:t>InfoLeak</a:t>
            </a:r>
            <a:endParaRPr lang="en-US" sz="3600" dirty="0" smtClean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31232" y="4242266"/>
            <a:ext cx="28425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Most </a:t>
            </a:r>
            <a:r>
              <a:rPr lang="en-US" sz="3600" dirty="0" err="1" smtClean="0">
                <a:solidFill>
                  <a:srgbClr val="C00000"/>
                </a:solidFill>
              </a:rPr>
              <a:t>InfoLeak</a:t>
            </a:r>
            <a:endParaRPr lang="en-US" sz="3600" dirty="0" smtClean="0">
              <a:solidFill>
                <a:srgbClr val="C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78248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Our Work</a:t>
            </a:r>
            <a:endParaRPr lang="en-US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14</a:t>
            </a:fld>
            <a:endParaRPr kumimoji="0" lang="en-US"/>
          </a:p>
        </p:txBody>
      </p:sp>
      <p:grpSp>
        <p:nvGrpSpPr>
          <p:cNvPr id="6" name="Group 5"/>
          <p:cNvGrpSpPr/>
          <p:nvPr/>
        </p:nvGrpSpPr>
        <p:grpSpPr>
          <a:xfrm>
            <a:off x="112497" y="1109992"/>
            <a:ext cx="3753918" cy="1515802"/>
            <a:chOff x="-876692" y="1857080"/>
            <a:chExt cx="3753918" cy="1515802"/>
          </a:xfrm>
        </p:grpSpPr>
        <p:sp>
          <p:nvSpPr>
            <p:cNvPr id="3" name="Rectangle 2"/>
            <p:cNvSpPr/>
            <p:nvPr/>
          </p:nvSpPr>
          <p:spPr>
            <a:xfrm>
              <a:off x="-876692" y="2149311"/>
              <a:ext cx="3753918" cy="1223571"/>
            </a:xfrm>
            <a:prstGeom prst="rect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200" dirty="0" smtClean="0">
                <a:solidFill>
                  <a:schemeClr val="bg1">
                    <a:lumMod val="65000"/>
                  </a:schemeClr>
                </a:solidFill>
              </a:endParaRPr>
            </a:p>
            <a:p>
              <a:pPr algn="ctr"/>
              <a:r>
                <a:rPr lang="en-US" sz="2800" dirty="0" smtClean="0">
                  <a:solidFill>
                    <a:schemeClr val="bg1">
                      <a:lumMod val="65000"/>
                    </a:schemeClr>
                  </a:solidFill>
                </a:rPr>
                <a:t>General </a:t>
              </a:r>
              <a:r>
                <a:rPr lang="en-US" sz="2800" dirty="0">
                  <a:solidFill>
                    <a:schemeClr val="bg1">
                      <a:lumMod val="65000"/>
                    </a:schemeClr>
                  </a:solidFill>
                </a:rPr>
                <a:t>side-channel defense via migration</a:t>
              </a:r>
              <a:br>
                <a:rPr lang="en-US" sz="2800" dirty="0">
                  <a:solidFill>
                    <a:schemeClr val="bg1">
                      <a:lumMod val="65000"/>
                    </a:schemeClr>
                  </a:solidFill>
                </a:rPr>
              </a:br>
              <a:endParaRPr lang="en-US" sz="28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-556181" y="1857080"/>
              <a:ext cx="1192955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>
                      <a:lumMod val="65000"/>
                    </a:schemeClr>
                  </a:solidFill>
                </a:rPr>
                <a:t>1. Idea</a:t>
              </a:r>
              <a:endParaRPr lang="en-US" sz="28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4613762" y="1415519"/>
            <a:ext cx="4265545" cy="1210276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Characterize </a:t>
            </a:r>
            <a:r>
              <a:rPr lang="en-US" sz="2800" dirty="0">
                <a:solidFill>
                  <a:schemeClr val="bg1">
                    <a:lumMod val="65000"/>
                  </a:schemeClr>
                </a:solidFill>
              </a:rPr>
              <a:t>information leakage </a:t>
            </a: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due </a:t>
            </a:r>
            <a:r>
              <a:rPr lang="en-US" sz="2800" dirty="0">
                <a:solidFill>
                  <a:schemeClr val="bg1">
                    <a:lumMod val="65000"/>
                  </a:schemeClr>
                </a:solidFill>
              </a:rPr>
              <a:t>to co-residency</a:t>
            </a:r>
            <a:br>
              <a:rPr lang="en-US" sz="2800" dirty="0">
                <a:solidFill>
                  <a:schemeClr val="bg1">
                    <a:lumMod val="65000"/>
                  </a:schemeClr>
                </a:solidFill>
              </a:rPr>
            </a:br>
            <a:endParaRPr lang="en-U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86467" y="3344606"/>
            <a:ext cx="7391257" cy="121536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Scalable VM migration strategy 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that can handle large cloud deployments</a:t>
            </a:r>
          </a:p>
        </p:txBody>
      </p:sp>
      <p:cxnSp>
        <p:nvCxnSpPr>
          <p:cNvPr id="19" name="Straight Arrow Connector 18"/>
          <p:cNvCxnSpPr>
            <a:stCxn id="3" idx="3"/>
            <a:endCxn id="9" idx="1"/>
          </p:cNvCxnSpPr>
          <p:nvPr/>
        </p:nvCxnSpPr>
        <p:spPr>
          <a:xfrm>
            <a:off x="3866415" y="2014009"/>
            <a:ext cx="747347" cy="6648"/>
          </a:xfrm>
          <a:prstGeom prst="straightConnector1">
            <a:avLst/>
          </a:prstGeom>
          <a:ln w="63500">
            <a:solidFill>
              <a:schemeClr val="bg1">
                <a:lumMod val="85000"/>
              </a:schemeClr>
            </a:solidFill>
            <a:tailEnd type="triangle"/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/>
          <p:cNvCxnSpPr>
            <a:stCxn id="9" idx="2"/>
            <a:endCxn id="13" idx="0"/>
          </p:cNvCxnSpPr>
          <p:nvPr/>
        </p:nvCxnSpPr>
        <p:spPr>
          <a:xfrm rot="5400000">
            <a:off x="5304911" y="1902981"/>
            <a:ext cx="718811" cy="2164439"/>
          </a:xfrm>
          <a:prstGeom prst="curvedConnector3">
            <a:avLst>
              <a:gd name="adj1" fmla="val 36609"/>
            </a:avLst>
          </a:prstGeom>
          <a:ln w="63500">
            <a:solidFill>
              <a:schemeClr val="bg1">
                <a:lumMod val="85000"/>
              </a:schemeClr>
            </a:solidFill>
            <a:tailEnd type="triangle"/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3" idx="2"/>
          </p:cNvCxnSpPr>
          <p:nvPr/>
        </p:nvCxnSpPr>
        <p:spPr>
          <a:xfrm>
            <a:off x="4582096" y="4559968"/>
            <a:ext cx="1" cy="625643"/>
          </a:xfrm>
          <a:prstGeom prst="straightConnector1">
            <a:avLst/>
          </a:prstGeom>
          <a:ln w="63500">
            <a:solidFill>
              <a:schemeClr val="bg1">
                <a:lumMod val="85000"/>
              </a:schemeClr>
            </a:solidFill>
            <a:tailEnd type="triangle"/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898757" y="5191818"/>
            <a:ext cx="7378967" cy="1196915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>
                    <a:lumMod val="65000"/>
                  </a:schemeClr>
                </a:solidFill>
              </a:rPr>
              <a:t>Practical OpenStack implementation with minimal </a:t>
            </a: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modifications</a:t>
            </a:r>
            <a:endParaRPr lang="en-U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14201" y="1123286"/>
            <a:ext cx="1298753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>
                    <a:lumMod val="65000"/>
                  </a:schemeClr>
                </a:solidFill>
              </a:rPr>
              <a:t>2. Logic</a:t>
            </a:r>
            <a:endParaRPr lang="en-US" sz="28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78083" y="3052374"/>
            <a:ext cx="2851551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3. Scalable Design</a:t>
            </a:r>
            <a:endParaRPr lang="en-US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029485" y="4899586"/>
            <a:ext cx="492872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>
                    <a:lumMod val="65000"/>
                  </a:schemeClr>
                </a:solidFill>
              </a:rPr>
              <a:t>4. Implementation &amp; Evaluation</a:t>
            </a:r>
            <a:endParaRPr lang="en-US" sz="2800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222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itle 1"/>
          <p:cNvSpPr>
            <a:spLocks noGrp="1"/>
          </p:cNvSpPr>
          <p:nvPr>
            <p:ph type="title"/>
          </p:nvPr>
        </p:nvSpPr>
        <p:spPr>
          <a:xfrm>
            <a:off x="387804" y="2034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System Overview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373533" y="6459460"/>
            <a:ext cx="626533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15</a:t>
            </a:fld>
            <a:endParaRPr kumimoji="0"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35131" y="1184847"/>
            <a:ext cx="6312962" cy="1681081"/>
            <a:chOff x="135131" y="1184847"/>
            <a:chExt cx="6312962" cy="1681081"/>
          </a:xfrm>
        </p:grpSpPr>
        <p:grpSp>
          <p:nvGrpSpPr>
            <p:cNvPr id="30" name="Group 29"/>
            <p:cNvGrpSpPr/>
            <p:nvPr/>
          </p:nvGrpSpPr>
          <p:grpSpPr>
            <a:xfrm>
              <a:off x="135131" y="1682495"/>
              <a:ext cx="2439354" cy="1129180"/>
              <a:chOff x="-652455" y="936766"/>
              <a:chExt cx="2439354" cy="1129180"/>
            </a:xfrm>
          </p:grpSpPr>
          <p:pic>
            <p:nvPicPr>
              <p:cNvPr id="32" name="Picture 69" descr="MC900431601.PNG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719" y="936766"/>
                <a:ext cx="1129180" cy="1129180"/>
              </a:xfrm>
              <a:prstGeom prst="rect">
                <a:avLst/>
              </a:prstGeom>
            </p:spPr>
          </p:pic>
          <p:sp>
            <p:nvSpPr>
              <p:cNvPr id="33" name="TextBox 32"/>
              <p:cNvSpPr txBox="1"/>
              <p:nvPr/>
            </p:nvSpPr>
            <p:spPr>
              <a:xfrm>
                <a:off x="-652455" y="1045940"/>
                <a:ext cx="16002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>
                    <a:latin typeface="Calibri"/>
                    <a:ea typeface="Arial Unicode MS" pitchFamily="50" charset="-127"/>
                    <a:cs typeface="Calibri"/>
                  </a:rPr>
                  <a:t>Cloud </a:t>
                </a:r>
              </a:p>
              <a:p>
                <a:pPr algn="ctr"/>
                <a:r>
                  <a:rPr lang="en-US" sz="2400" dirty="0" smtClean="0">
                    <a:latin typeface="Calibri"/>
                    <a:ea typeface="Arial Unicode MS" pitchFamily="50" charset="-127"/>
                    <a:cs typeface="Calibri"/>
                  </a:rPr>
                  <a:t>Provider</a:t>
                </a:r>
                <a:endParaRPr lang="en-US" sz="2400" dirty="0">
                  <a:latin typeface="Calibri"/>
                  <a:ea typeface="Arial Unicode MS" pitchFamily="50" charset="-127"/>
                  <a:cs typeface="Calibri"/>
                </a:endParaRPr>
              </a:p>
            </p:txBody>
          </p:sp>
        </p:grpSp>
        <p:cxnSp>
          <p:nvCxnSpPr>
            <p:cNvPr id="38" name="直線コネクタ 11"/>
            <p:cNvCxnSpPr/>
            <p:nvPr/>
          </p:nvCxnSpPr>
          <p:spPr>
            <a:xfrm>
              <a:off x="2729608" y="2084070"/>
              <a:ext cx="3705605" cy="0"/>
            </a:xfrm>
            <a:prstGeom prst="line">
              <a:avLst/>
            </a:prstGeom>
            <a:ln w="31750">
              <a:solidFill>
                <a:schemeClr val="bg1">
                  <a:lumMod val="50000"/>
                </a:schemeClr>
              </a:solidFill>
              <a:prstDash val="solid"/>
              <a:headEnd w="med" len="med"/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11"/>
            <p:cNvCxnSpPr/>
            <p:nvPr/>
          </p:nvCxnSpPr>
          <p:spPr>
            <a:xfrm flipH="1">
              <a:off x="2729610" y="2410390"/>
              <a:ext cx="3718483" cy="0"/>
            </a:xfrm>
            <a:prstGeom prst="line">
              <a:avLst/>
            </a:prstGeom>
            <a:ln w="31750">
              <a:solidFill>
                <a:schemeClr val="bg1">
                  <a:lumMod val="50000"/>
                </a:schemeClr>
              </a:solidFill>
              <a:prstDash val="solid"/>
              <a:headEnd w="med" len="med"/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2744171" y="1184847"/>
              <a:ext cx="334134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Deployment model </a:t>
              </a:r>
            </a:p>
            <a:p>
              <a:pPr algn="ctr"/>
              <a:r>
                <a:rPr lang="en-US" sz="2400" dirty="0" smtClean="0"/>
                <a:t>(e.g., &lt;NR,NC&gt;)</a:t>
              </a:r>
              <a:endParaRPr lang="en-US" sz="2400" baseline="-250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859807" y="2404263"/>
              <a:ext cx="3341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Opt-in?</a:t>
              </a:r>
              <a:endParaRPr lang="en-US" sz="2400" baseline="-25000" dirty="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936691" y="3428070"/>
            <a:ext cx="6936219" cy="2833498"/>
            <a:chOff x="1002777" y="2066155"/>
            <a:chExt cx="6936219" cy="2833498"/>
          </a:xfrm>
        </p:grpSpPr>
        <p:grpSp>
          <p:nvGrpSpPr>
            <p:cNvPr id="44" name="Group 43"/>
            <p:cNvGrpSpPr/>
            <p:nvPr/>
          </p:nvGrpSpPr>
          <p:grpSpPr>
            <a:xfrm>
              <a:off x="1002777" y="2066155"/>
              <a:ext cx="6936219" cy="2833498"/>
              <a:chOff x="972497" y="2452207"/>
              <a:chExt cx="6936219" cy="2833498"/>
            </a:xfrm>
          </p:grpSpPr>
          <p:cxnSp>
            <p:nvCxnSpPr>
              <p:cNvPr id="47" name="Straight Arrow Connector 46"/>
              <p:cNvCxnSpPr/>
              <p:nvPr/>
            </p:nvCxnSpPr>
            <p:spPr>
              <a:xfrm>
                <a:off x="4818481" y="2911517"/>
                <a:ext cx="1744918" cy="787901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arrow" w="lg" len="lg"/>
              </a:ln>
              <a:effectLst>
                <a:outerShdw blurRad="40000" dist="20000" dir="5400000" rotWithShape="0">
                  <a:srgbClr val="000000">
                    <a:alpha val="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>
              <a:xfrm flipH="1">
                <a:off x="1893021" y="2923379"/>
                <a:ext cx="1992430" cy="889099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arrow" w="lg" len="lg"/>
              </a:ln>
              <a:effectLst>
                <a:outerShdw blurRad="40000" dist="20000" dir="5400000" rotWithShape="0">
                  <a:srgbClr val="000000">
                    <a:alpha val="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9" name="Picture 14"/>
              <p:cNvPicPr>
                <a:picLocks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972497" y="3646872"/>
                <a:ext cx="6936219" cy="1638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grpSp>
            <p:nvGrpSpPr>
              <p:cNvPr id="50" name="Group 5"/>
              <p:cNvGrpSpPr/>
              <p:nvPr/>
            </p:nvGrpSpPr>
            <p:grpSpPr>
              <a:xfrm rot="5400000">
                <a:off x="4222292" y="1437031"/>
                <a:ext cx="597950" cy="2628301"/>
                <a:chOff x="1179651" y="2937864"/>
                <a:chExt cx="1550637" cy="2957673"/>
              </a:xfrm>
            </p:grpSpPr>
            <p:sp>
              <p:nvSpPr>
                <p:cNvPr id="59" name="Rounded Rectangle 58"/>
                <p:cNvSpPr/>
                <p:nvPr/>
              </p:nvSpPr>
              <p:spPr>
                <a:xfrm rot="16200000">
                  <a:off x="498467" y="3619048"/>
                  <a:ext cx="2913005" cy="1550637"/>
                </a:xfrm>
                <a:prstGeom prst="roundRect">
                  <a:avLst/>
                </a:prstGeom>
                <a:solidFill>
                  <a:schemeClr val="bg1"/>
                </a:solidFill>
                <a:ln w="25400">
                  <a:solidFill>
                    <a:srgbClr val="000090"/>
                  </a:solidFill>
                </a:ln>
              </p:spPr>
              <p:style>
                <a:lnRef idx="1">
                  <a:schemeClr val="accent4"/>
                </a:lnRef>
                <a:fillRef idx="3">
                  <a:schemeClr val="accent4"/>
                </a:fillRef>
                <a:effectRef idx="2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TextBox 60"/>
                <p:cNvSpPr txBox="1"/>
                <p:nvPr/>
              </p:nvSpPr>
              <p:spPr>
                <a:xfrm rot="16200000">
                  <a:off x="482850" y="3886331"/>
                  <a:ext cx="2942959" cy="10754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dirty="0" smtClean="0"/>
                    <a:t>Cloud Controller</a:t>
                  </a:r>
                </a:p>
              </p:txBody>
            </p:sp>
          </p:grpSp>
          <p:sp>
            <p:nvSpPr>
              <p:cNvPr id="52" name="Rounded Rectangle 11"/>
              <p:cNvSpPr/>
              <p:nvPr/>
            </p:nvSpPr>
            <p:spPr>
              <a:xfrm>
                <a:off x="1761255" y="4786030"/>
                <a:ext cx="1572768" cy="33141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 smtClean="0">
                    <a:solidFill>
                      <a:srgbClr val="FFFFFF"/>
                    </a:solidFill>
                    <a:latin typeface="Calibri"/>
                    <a:ea typeface="Arial Unicode MS" pitchFamily="50" charset="-127"/>
                    <a:cs typeface="Calibri"/>
                  </a:rPr>
                  <a:t>Machine</a:t>
                </a:r>
                <a:endParaRPr lang="en-US" sz="2000" b="1" dirty="0">
                  <a:solidFill>
                    <a:srgbClr val="FFFFFF"/>
                  </a:solidFill>
                  <a:latin typeface="Calibri"/>
                  <a:ea typeface="Arial Unicode MS" pitchFamily="50" charset="-127"/>
                  <a:cs typeface="Calibri"/>
                </a:endParaRPr>
              </a:p>
            </p:txBody>
          </p:sp>
          <p:sp>
            <p:nvSpPr>
              <p:cNvPr id="53" name="Rounded Rectangle 12"/>
              <p:cNvSpPr/>
              <p:nvPr/>
            </p:nvSpPr>
            <p:spPr>
              <a:xfrm>
                <a:off x="1877183" y="4052850"/>
                <a:ext cx="684957" cy="534126"/>
              </a:xfrm>
              <a:prstGeom prst="roundRect">
                <a:avLst/>
              </a:prstGeom>
              <a:solidFill>
                <a:srgbClr val="C00000"/>
              </a:solidFill>
              <a:ln w="22225"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rgbClr val="FFFFFF"/>
                    </a:solidFill>
                    <a:latin typeface="Calibri"/>
                    <a:ea typeface="Arial Unicode MS" pitchFamily="50" charset="-127"/>
                    <a:cs typeface="Calibri"/>
                  </a:rPr>
                  <a:t>VM</a:t>
                </a:r>
                <a:endParaRPr lang="en-US" b="1" dirty="0">
                  <a:solidFill>
                    <a:srgbClr val="FFFFFF"/>
                  </a:solidFill>
                  <a:latin typeface="Calibri"/>
                  <a:ea typeface="Arial Unicode MS" pitchFamily="50" charset="-127"/>
                  <a:cs typeface="Calibri"/>
                </a:endParaRPr>
              </a:p>
            </p:txBody>
          </p:sp>
          <p:sp>
            <p:nvSpPr>
              <p:cNvPr id="54" name="Rounded Rectangle 6"/>
              <p:cNvSpPr/>
              <p:nvPr/>
            </p:nvSpPr>
            <p:spPr>
              <a:xfrm>
                <a:off x="1673213" y="3901978"/>
                <a:ext cx="1762342" cy="884050"/>
              </a:xfrm>
              <a:prstGeom prst="roundRect">
                <a:avLst/>
              </a:prstGeom>
              <a:noFill/>
              <a:ln w="25400">
                <a:solidFill>
                  <a:srgbClr val="000090"/>
                </a:solidFill>
              </a:ln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latin typeface="Calibri"/>
                  <a:ea typeface="Arial Unicode MS" pitchFamily="50" charset="-127"/>
                  <a:cs typeface="Calibri"/>
                </a:endParaRPr>
              </a:p>
            </p:txBody>
          </p:sp>
          <p:sp>
            <p:nvSpPr>
              <p:cNvPr id="55" name="Rounded Rectangle 6"/>
              <p:cNvSpPr/>
              <p:nvPr/>
            </p:nvSpPr>
            <p:spPr>
              <a:xfrm>
                <a:off x="3540776" y="3887894"/>
                <a:ext cx="1690770" cy="898134"/>
              </a:xfrm>
              <a:prstGeom prst="roundRect">
                <a:avLst/>
              </a:prstGeom>
              <a:noFill/>
              <a:ln w="25400">
                <a:solidFill>
                  <a:srgbClr val="000090"/>
                </a:solidFill>
              </a:ln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latin typeface="Calibri"/>
                  <a:ea typeface="Arial Unicode MS" pitchFamily="50" charset="-127"/>
                  <a:cs typeface="Calibri"/>
                </a:endParaRPr>
              </a:p>
            </p:txBody>
          </p:sp>
          <p:sp>
            <p:nvSpPr>
              <p:cNvPr id="56" name="Rounded Rectangle 6"/>
              <p:cNvSpPr/>
              <p:nvPr/>
            </p:nvSpPr>
            <p:spPr>
              <a:xfrm>
                <a:off x="5318155" y="3887894"/>
                <a:ext cx="1690770" cy="898136"/>
              </a:xfrm>
              <a:prstGeom prst="roundRect">
                <a:avLst/>
              </a:prstGeom>
              <a:noFill/>
              <a:ln w="25400">
                <a:solidFill>
                  <a:srgbClr val="000090"/>
                </a:solidFill>
              </a:ln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latin typeface="Calibri"/>
                  <a:ea typeface="Arial Unicode MS" pitchFamily="50" charset="-127"/>
                  <a:cs typeface="Calibri"/>
                </a:endParaRPr>
              </a:p>
            </p:txBody>
          </p:sp>
          <p:sp>
            <p:nvSpPr>
              <p:cNvPr id="57" name="Rounded Rectangle 11"/>
              <p:cNvSpPr/>
              <p:nvPr/>
            </p:nvSpPr>
            <p:spPr>
              <a:xfrm>
                <a:off x="3632923" y="4786029"/>
                <a:ext cx="1572768" cy="33141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 smtClean="0">
                    <a:solidFill>
                      <a:srgbClr val="FFFFFF"/>
                    </a:solidFill>
                    <a:latin typeface="Calibri"/>
                    <a:ea typeface="Arial Unicode MS" pitchFamily="50" charset="-127"/>
                    <a:cs typeface="Calibri"/>
                  </a:rPr>
                  <a:t>Machine</a:t>
                </a:r>
                <a:endParaRPr lang="en-US" sz="2000" b="1" dirty="0">
                  <a:solidFill>
                    <a:srgbClr val="FFFFFF"/>
                  </a:solidFill>
                  <a:latin typeface="Calibri"/>
                  <a:ea typeface="Arial Unicode MS" pitchFamily="50" charset="-127"/>
                  <a:cs typeface="Calibri"/>
                </a:endParaRPr>
              </a:p>
            </p:txBody>
          </p:sp>
          <p:sp>
            <p:nvSpPr>
              <p:cNvPr id="58" name="Rounded Rectangle 11"/>
              <p:cNvSpPr/>
              <p:nvPr/>
            </p:nvSpPr>
            <p:spPr>
              <a:xfrm>
                <a:off x="5377156" y="4786028"/>
                <a:ext cx="1572768" cy="33141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 smtClean="0">
                    <a:solidFill>
                      <a:srgbClr val="FFFFFF"/>
                    </a:solidFill>
                    <a:latin typeface="Calibri"/>
                    <a:ea typeface="Arial Unicode MS" pitchFamily="50" charset="-127"/>
                    <a:cs typeface="Calibri"/>
                  </a:rPr>
                  <a:t>Machine</a:t>
                </a:r>
                <a:endParaRPr lang="en-US" sz="2000" b="1" dirty="0">
                  <a:solidFill>
                    <a:srgbClr val="FFFFFF"/>
                  </a:solidFill>
                  <a:latin typeface="Calibri"/>
                  <a:ea typeface="Arial Unicode MS" pitchFamily="50" charset="-127"/>
                  <a:cs typeface="Calibri"/>
                </a:endParaRPr>
              </a:p>
            </p:txBody>
          </p:sp>
        </p:grpSp>
        <p:sp>
          <p:nvSpPr>
            <p:cNvPr id="45" name="Rounded Rectangle 17"/>
            <p:cNvSpPr/>
            <p:nvPr/>
          </p:nvSpPr>
          <p:spPr>
            <a:xfrm>
              <a:off x="3663053" y="3716433"/>
              <a:ext cx="714989" cy="536380"/>
            </a:xfrm>
            <a:prstGeom prst="roundRect">
              <a:avLst/>
            </a:prstGeom>
            <a:solidFill>
              <a:schemeClr val="tx2"/>
            </a:solidFill>
            <a:ln w="22225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rgbClr val="FFFFFF"/>
                  </a:solidFill>
                  <a:latin typeface="Calibri"/>
                  <a:ea typeface="Arial Unicode MS" pitchFamily="50" charset="-127"/>
                  <a:cs typeface="Calibri"/>
                </a:rPr>
                <a:t>VM</a:t>
              </a:r>
              <a:endParaRPr lang="en-US" b="1" dirty="0">
                <a:solidFill>
                  <a:srgbClr val="FFFFFF"/>
                </a:solidFill>
                <a:latin typeface="Calibri"/>
                <a:ea typeface="Arial Unicode MS" pitchFamily="50" charset="-127"/>
                <a:cs typeface="Calibri"/>
              </a:endParaRPr>
            </a:p>
          </p:txBody>
        </p:sp>
        <p:sp>
          <p:nvSpPr>
            <p:cNvPr id="46" name="Rounded Rectangle 12"/>
            <p:cNvSpPr/>
            <p:nvPr/>
          </p:nvSpPr>
          <p:spPr>
            <a:xfrm>
              <a:off x="4434769" y="3716433"/>
              <a:ext cx="684957" cy="534126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 w="22225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rgbClr val="FFFFFF"/>
                  </a:solidFill>
                  <a:latin typeface="Calibri"/>
                  <a:ea typeface="Arial Unicode MS" pitchFamily="50" charset="-127"/>
                  <a:cs typeface="Calibri"/>
                </a:rPr>
                <a:t>VM</a:t>
              </a:r>
              <a:endParaRPr lang="en-US" sz="1400" b="1" dirty="0">
                <a:solidFill>
                  <a:srgbClr val="FFFFFF"/>
                </a:solidFill>
                <a:latin typeface="Calibri"/>
                <a:ea typeface="Arial Unicode MS" pitchFamily="50" charset="-127"/>
                <a:cs typeface="Calibri"/>
              </a:endParaRPr>
            </a:p>
          </p:txBody>
        </p:sp>
      </p:grpSp>
      <p:cxnSp>
        <p:nvCxnSpPr>
          <p:cNvPr id="62" name="Curved Connector 61"/>
          <p:cNvCxnSpPr/>
          <p:nvPr/>
        </p:nvCxnSpPr>
        <p:spPr>
          <a:xfrm rot="5400000" flipH="1" flipV="1">
            <a:off x="4746852" y="3198228"/>
            <a:ext cx="3052" cy="3589557"/>
          </a:xfrm>
          <a:prstGeom prst="curvedConnector3">
            <a:avLst>
              <a:gd name="adj1" fmla="val 34126769"/>
            </a:avLst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Rounded Rectangle 7"/>
          <p:cNvSpPr/>
          <p:nvPr/>
        </p:nvSpPr>
        <p:spPr>
          <a:xfrm>
            <a:off x="5282349" y="4205931"/>
            <a:ext cx="2596266" cy="42477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22225">
            <a:solidFill>
              <a:schemeClr val="tx2">
                <a:lumMod val="75000"/>
              </a:schemeClr>
            </a:solidFill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alibri"/>
                <a:ea typeface="Arial Unicode MS" pitchFamily="50" charset="-127"/>
                <a:cs typeface="Calibri"/>
              </a:rPr>
              <a:t>Move VMs {…}</a:t>
            </a:r>
            <a:endParaRPr lang="en-US" sz="2800" dirty="0">
              <a:solidFill>
                <a:schemeClr val="tx1"/>
              </a:solidFill>
              <a:latin typeface="Calibri"/>
              <a:ea typeface="Arial Unicode MS" pitchFamily="50" charset="-127"/>
              <a:cs typeface="Calibri"/>
            </a:endParaRPr>
          </a:p>
        </p:txBody>
      </p:sp>
      <p:pic>
        <p:nvPicPr>
          <p:cNvPr id="82" name="Picture 17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70969">
            <a:off x="1581252" y="4410305"/>
            <a:ext cx="757063" cy="10772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4" name="Group 83"/>
          <p:cNvGrpSpPr/>
          <p:nvPr/>
        </p:nvGrpSpPr>
        <p:grpSpPr>
          <a:xfrm>
            <a:off x="2620563" y="4712993"/>
            <a:ext cx="972056" cy="855614"/>
            <a:chOff x="2851908" y="3246645"/>
            <a:chExt cx="972056" cy="855614"/>
          </a:xfrm>
        </p:grpSpPr>
        <p:sp>
          <p:nvSpPr>
            <p:cNvPr id="85" name="Rounded Rectangle 12"/>
            <p:cNvSpPr/>
            <p:nvPr/>
          </p:nvSpPr>
          <p:spPr>
            <a:xfrm>
              <a:off x="2851908" y="3568133"/>
              <a:ext cx="684957" cy="534126"/>
            </a:xfrm>
            <a:prstGeom prst="roundRect">
              <a:avLst/>
            </a:prstGeom>
            <a:solidFill>
              <a:schemeClr val="tx2"/>
            </a:solidFill>
            <a:ln w="22225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rgbClr val="FFFFFF"/>
                  </a:solidFill>
                  <a:latin typeface="Calibri"/>
                  <a:ea typeface="Arial Unicode MS" pitchFamily="50" charset="-127"/>
                  <a:cs typeface="Calibri"/>
                </a:rPr>
                <a:t>VM</a:t>
              </a:r>
              <a:endParaRPr lang="en-US" b="1" dirty="0">
                <a:solidFill>
                  <a:srgbClr val="FFFFFF"/>
                </a:solidFill>
                <a:latin typeface="Calibri"/>
                <a:ea typeface="Arial Unicode MS" pitchFamily="50" charset="-127"/>
                <a:cs typeface="Calibri"/>
              </a:endParaRPr>
            </a:p>
          </p:txBody>
        </p:sp>
        <p:pic>
          <p:nvPicPr>
            <p:cNvPr id="86" name="Picture 8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847908">
              <a:off x="3130414" y="3271362"/>
              <a:ext cx="718267" cy="668833"/>
            </a:xfrm>
            <a:prstGeom prst="rect">
              <a:avLst/>
            </a:prstGeom>
          </p:spPr>
        </p:pic>
      </p:grpSp>
      <p:grpSp>
        <p:nvGrpSpPr>
          <p:cNvPr id="40" name="Group 39"/>
          <p:cNvGrpSpPr/>
          <p:nvPr/>
        </p:nvGrpSpPr>
        <p:grpSpPr>
          <a:xfrm>
            <a:off x="6454180" y="1883250"/>
            <a:ext cx="2684292" cy="950520"/>
            <a:chOff x="6454180" y="1831176"/>
            <a:chExt cx="2684292" cy="950520"/>
          </a:xfrm>
        </p:grpSpPr>
        <p:sp>
          <p:nvSpPr>
            <p:cNvPr id="43" name="TextBox 42"/>
            <p:cNvSpPr txBox="1"/>
            <p:nvPr/>
          </p:nvSpPr>
          <p:spPr>
            <a:xfrm>
              <a:off x="7538272" y="2087716"/>
              <a:ext cx="1600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latin typeface="Calibri"/>
                  <a:ea typeface="Arial Unicode MS" pitchFamily="50" charset="-127"/>
                  <a:cs typeface="Calibri"/>
                </a:rPr>
                <a:t>Clients</a:t>
              </a:r>
              <a:endParaRPr lang="en-US" sz="2400" dirty="0">
                <a:latin typeface="Calibri"/>
                <a:ea typeface="Arial Unicode MS" pitchFamily="50" charset="-127"/>
                <a:cs typeface="Calibri"/>
              </a:endParaRPr>
            </a:p>
          </p:txBody>
        </p:sp>
        <p:pic>
          <p:nvPicPr>
            <p:cNvPr id="60" name="Picture 2" descr="Image result for person icon"/>
            <p:cNvPicPr>
              <a:picLocks noChangeAspect="1" noChangeArrowheads="1"/>
            </p:cNvPicPr>
            <p:nvPr/>
          </p:nvPicPr>
          <p:blipFill>
            <a:blip r:embed="rId8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54180" y="1831176"/>
              <a:ext cx="752768" cy="752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4" name="Picture 2" descr="Image result for person icon"/>
            <p:cNvPicPr>
              <a:picLocks noChangeAspect="1" noChangeArrowheads="1"/>
            </p:cNvPicPr>
            <p:nvPr/>
          </p:nvPicPr>
          <p:blipFill>
            <a:blip r:embed="rId8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74609" y="2028928"/>
              <a:ext cx="752768" cy="752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493461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16</a:t>
            </a:fld>
            <a:endParaRPr kumimoji="0" lang="en-US"/>
          </a:p>
        </p:txBody>
      </p:sp>
      <p:sp>
        <p:nvSpPr>
          <p:cNvPr id="14" name="TextBox 13"/>
          <p:cNvSpPr txBox="1"/>
          <p:nvPr/>
        </p:nvSpPr>
        <p:spPr>
          <a:xfrm>
            <a:off x="1531271" y="928848"/>
            <a:ext cx="39887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1 epoch = D time units</a:t>
            </a:r>
            <a:endParaRPr lang="en-US" sz="2800" dirty="0"/>
          </a:p>
        </p:txBody>
      </p:sp>
      <p:sp>
        <p:nvSpPr>
          <p:cNvPr id="47" name="슬라이드 번호 개체 틀 5"/>
          <p:cNvSpPr txBox="1">
            <a:spLocks/>
          </p:cNvSpPr>
          <p:nvPr/>
        </p:nvSpPr>
        <p:spPr>
          <a:xfrm>
            <a:off x="2289171" y="1186487"/>
            <a:ext cx="21335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00000"/>
              </a:buClr>
              <a:buFont typeface="Arial"/>
              <a:buNone/>
            </a:pPr>
            <a:endParaRPr lang="ko-KR" altLang="en-US" dirty="0" smtClean="0"/>
          </a:p>
          <a:p>
            <a:pPr marL="0" lvl="1" algn="ctr">
              <a:buClr>
                <a:srgbClr val="000000"/>
              </a:buClr>
              <a:buFont typeface="Arial"/>
              <a:buNone/>
            </a:pPr>
            <a:endParaRPr lang="ko-KR" altLang="en-US" dirty="0" smtClean="0"/>
          </a:p>
          <a:p>
            <a:pPr marL="0" lvl="2" algn="ctr">
              <a:buClr>
                <a:srgbClr val="000000"/>
              </a:buClr>
              <a:buFont typeface="Arial"/>
              <a:buNone/>
            </a:pPr>
            <a:endParaRPr lang="ko-KR" altLang="en-US" dirty="0" smtClean="0"/>
          </a:p>
          <a:p>
            <a:pPr marL="0" lvl="5" algn="ctr">
              <a:buClr>
                <a:srgbClr val="000000"/>
              </a:buClr>
              <a:buFont typeface="Arial"/>
              <a:buNone/>
            </a:pPr>
            <a:endParaRPr lang="ko-KR" altLang="en-US" dirty="0" smtClean="0"/>
          </a:p>
          <a:p>
            <a:pPr marL="0" lvl="6" algn="ctr">
              <a:buClr>
                <a:srgbClr val="000000"/>
              </a:buClr>
              <a:buFont typeface="Arial"/>
              <a:buNone/>
            </a:pPr>
            <a:endParaRPr lang="ko-KR" altLang="en-US" dirty="0" smtClean="0"/>
          </a:p>
          <a:p>
            <a:pPr marL="0" lvl="7" algn="ctr">
              <a:buClr>
                <a:srgbClr val="000000"/>
              </a:buClr>
              <a:buFont typeface="Arial"/>
              <a:buNone/>
            </a:pPr>
            <a:endParaRPr lang="ko-KR" altLang="en-US" dirty="0" smtClean="0"/>
          </a:p>
        </p:txBody>
      </p:sp>
      <p:sp>
        <p:nvSpPr>
          <p:cNvPr id="50" name="Right Brace 8"/>
          <p:cNvSpPr/>
          <p:nvPr/>
        </p:nvSpPr>
        <p:spPr>
          <a:xfrm rot="16200000">
            <a:off x="3144896" y="1189360"/>
            <a:ext cx="228599" cy="532859"/>
          </a:xfrm>
          <a:prstGeom prst="rightBrace">
            <a:avLst>
              <a:gd name="adj1" fmla="val 27146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8031" y="4933241"/>
            <a:ext cx="7767938" cy="1323439"/>
          </a:xfrm>
          <a:prstGeom prst="rect">
            <a:avLst/>
          </a:prstGeom>
          <a:ln w="63500">
            <a:solidFill>
              <a:schemeClr val="tx2"/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SzPct val="100000"/>
            </a:pPr>
            <a:r>
              <a:rPr lang="en-US" altLang="ko-KR" sz="3200" dirty="0">
                <a:ea typeface="Calibri"/>
                <a:cs typeface="Calibri"/>
                <a:sym typeface="Calibri"/>
              </a:rPr>
              <a:t>Provider chooses D and </a:t>
            </a:r>
            <a:r>
              <a:rPr lang="en-US" sz="3200" dirty="0">
                <a:ln w="0"/>
              </a:rPr>
              <a:t>∆ </a:t>
            </a:r>
            <a:r>
              <a:rPr lang="en-US" sz="3200" dirty="0" smtClean="0">
                <a:ln w="0"/>
              </a:rPr>
              <a:t>to </a:t>
            </a:r>
            <a:r>
              <a:rPr lang="en-US" sz="3200" dirty="0" smtClean="0">
                <a:ln w="0"/>
                <a:solidFill>
                  <a:srgbClr val="C00000"/>
                </a:solidFill>
              </a:rPr>
              <a:t>AT LEAST </a:t>
            </a:r>
            <a:r>
              <a:rPr lang="en-US" altLang="ko-KR" sz="3200" dirty="0" smtClean="0">
                <a:ea typeface="Calibri"/>
                <a:cs typeface="Calibri"/>
                <a:sym typeface="Calibri"/>
              </a:rPr>
              <a:t>satisfy</a:t>
            </a:r>
            <a:r>
              <a:rPr lang="en-US" altLang="ko-KR" sz="3200" dirty="0">
                <a:ea typeface="Calibri"/>
                <a:cs typeface="Calibri"/>
                <a:sym typeface="Calibri"/>
              </a:rPr>
              <a:t>:</a:t>
            </a:r>
          </a:p>
          <a:p>
            <a:pPr algn="ctr"/>
            <a:r>
              <a:rPr lang="en-US" altLang="ko-KR" sz="4800" dirty="0">
                <a:ea typeface="Calibri"/>
                <a:cs typeface="Calibri"/>
                <a:sym typeface="Calibri"/>
              </a:rPr>
              <a:t>D * </a:t>
            </a:r>
            <a:r>
              <a:rPr lang="en-US" sz="4800" dirty="0">
                <a:ln w="0"/>
              </a:rPr>
              <a:t>∆ </a:t>
            </a:r>
            <a:r>
              <a:rPr lang="en-US" altLang="ko-KR" sz="4800" dirty="0">
                <a:ea typeface="Calibri"/>
                <a:cs typeface="Calibri"/>
                <a:sym typeface="Calibri"/>
              </a:rPr>
              <a:t>* K &lt; </a:t>
            </a:r>
            <a:r>
              <a:rPr lang="en-US" altLang="ko-KR" sz="4800" dirty="0" smtClean="0">
                <a:ea typeface="Calibri"/>
                <a:cs typeface="Calibri"/>
                <a:sym typeface="Calibri"/>
              </a:rPr>
              <a:t>P</a:t>
            </a:r>
          </a:p>
        </p:txBody>
      </p:sp>
      <p:sp>
        <p:nvSpPr>
          <p:cNvPr id="49" name="Content Placeholder 3"/>
          <p:cNvSpPr>
            <a:spLocks noGrp="1"/>
          </p:cNvSpPr>
          <p:nvPr>
            <p:ph sz="half" idx="4294967295"/>
          </p:nvPr>
        </p:nvSpPr>
        <p:spPr>
          <a:xfrm>
            <a:off x="315898" y="3421142"/>
            <a:ext cx="9979799" cy="1239114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altLang="ko-KR" sz="2800" dirty="0" smtClean="0">
                <a:ea typeface="Calibri"/>
                <a:cs typeface="Calibri"/>
                <a:sym typeface="Calibri"/>
              </a:rPr>
              <a:t>Side-channel Parameters:</a:t>
            </a:r>
          </a:p>
          <a:p>
            <a:pPr>
              <a:spcBef>
                <a:spcPts val="0"/>
              </a:spcBef>
              <a:buSzPct val="100000"/>
            </a:pPr>
            <a:r>
              <a:rPr lang="en-US" altLang="ko-KR" sz="2800" dirty="0" smtClean="0">
                <a:ea typeface="Calibri"/>
                <a:cs typeface="Calibri"/>
                <a:sym typeface="Calibri"/>
              </a:rPr>
              <a:t>K</a:t>
            </a:r>
            <a:r>
              <a:rPr lang="en-US" altLang="ko-KR" sz="2800" dirty="0">
                <a:ea typeface="Calibri"/>
                <a:cs typeface="Calibri"/>
                <a:sym typeface="Calibri"/>
              </a:rPr>
              <a:t>: Information leakage </a:t>
            </a:r>
            <a:r>
              <a:rPr lang="en-US" altLang="ko-KR" sz="2800" dirty="0" smtClean="0">
                <a:ea typeface="Calibri"/>
                <a:cs typeface="Calibri"/>
                <a:sym typeface="Calibri"/>
              </a:rPr>
              <a:t>rate </a:t>
            </a:r>
            <a:r>
              <a:rPr lang="en-US" altLang="ko-KR" sz="2600" dirty="0" smtClean="0">
                <a:ea typeface="Calibri"/>
                <a:cs typeface="Calibri"/>
                <a:sym typeface="Calibri"/>
              </a:rPr>
              <a:t>(i.e., bits per time unit)</a:t>
            </a:r>
            <a:endParaRPr lang="en-US" altLang="ko-KR" sz="2600" dirty="0">
              <a:ea typeface="Calibri"/>
              <a:cs typeface="Calibri"/>
              <a:sym typeface="Calibri"/>
            </a:endParaRPr>
          </a:p>
          <a:p>
            <a:pPr>
              <a:spcBef>
                <a:spcPts val="0"/>
              </a:spcBef>
              <a:buSzPct val="100000"/>
            </a:pPr>
            <a:r>
              <a:rPr lang="en-US" altLang="ko-KR" sz="2800" dirty="0" smtClean="0">
                <a:ea typeface="Calibri"/>
                <a:cs typeface="Calibri"/>
                <a:sym typeface="Calibri"/>
              </a:rPr>
              <a:t>P: secret length </a:t>
            </a:r>
            <a:r>
              <a:rPr lang="en-US" altLang="ko-KR" sz="2600" dirty="0" smtClean="0">
                <a:ea typeface="Calibri"/>
                <a:cs typeface="Calibri"/>
                <a:sym typeface="Calibri"/>
              </a:rPr>
              <a:t>(i.e., bits)</a:t>
            </a:r>
            <a:endParaRPr lang="en-US" altLang="ko-KR" sz="2800" dirty="0">
              <a:ea typeface="Calibri"/>
              <a:cs typeface="Calibri"/>
              <a:sym typeface="Calibri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0" y="1761438"/>
            <a:ext cx="9144000" cy="0"/>
          </a:xfrm>
          <a:prstGeom prst="straightConnector1">
            <a:avLst/>
          </a:prstGeom>
          <a:ln w="38100">
            <a:solidFill>
              <a:schemeClr val="tx2"/>
            </a:solidFill>
            <a:tailEnd type="arrow" w="med" len="lg"/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6875838"/>
              </p:ext>
            </p:extLst>
          </p:nvPr>
        </p:nvGraphicFramePr>
        <p:xfrm>
          <a:off x="-84162" y="1624278"/>
          <a:ext cx="9284724" cy="274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5818"/>
                <a:gridCol w="515818"/>
                <a:gridCol w="515818"/>
                <a:gridCol w="515818"/>
                <a:gridCol w="515818"/>
                <a:gridCol w="515818"/>
                <a:gridCol w="515818"/>
                <a:gridCol w="515818"/>
                <a:gridCol w="515818"/>
                <a:gridCol w="515818"/>
                <a:gridCol w="515818"/>
                <a:gridCol w="515818"/>
                <a:gridCol w="515818"/>
                <a:gridCol w="515818"/>
                <a:gridCol w="515818"/>
                <a:gridCol w="515818"/>
                <a:gridCol w="515818"/>
                <a:gridCol w="515818"/>
              </a:tblGrid>
              <a:tr h="274320">
                <a:tc>
                  <a:txBody>
                    <a:bodyPr/>
                    <a:lstStyle/>
                    <a:p>
                      <a:endParaRPr lang="en-US" sz="105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05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05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05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05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05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05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05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05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3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05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05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05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05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05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05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05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05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3156586" y="1186487"/>
            <a:ext cx="5701664" cy="2101141"/>
            <a:chOff x="3156586" y="1319837"/>
            <a:chExt cx="5701664" cy="2101141"/>
          </a:xfrm>
        </p:grpSpPr>
        <p:sp>
          <p:nvSpPr>
            <p:cNvPr id="33" name="Rectangle 32"/>
            <p:cNvSpPr/>
            <p:nvPr/>
          </p:nvSpPr>
          <p:spPr>
            <a:xfrm>
              <a:off x="3156586" y="2897758"/>
              <a:ext cx="5701664" cy="523220"/>
            </a:xfrm>
            <a:prstGeom prst="rect">
              <a:avLst/>
            </a:prstGeom>
            <a:ln w="38100">
              <a:solidFill>
                <a:srgbClr val="C00000"/>
              </a:solidFill>
            </a:ln>
          </p:spPr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  <a:buSzPct val="100000"/>
              </a:pPr>
              <a:r>
                <a:rPr lang="en-US" altLang="ko-KR" sz="2800" dirty="0">
                  <a:ea typeface="Calibri"/>
                  <a:cs typeface="Calibri"/>
                  <a:sym typeface="Calibri"/>
                </a:rPr>
                <a:t>Run placement algorithm every epoch</a:t>
              </a:r>
              <a:endParaRPr lang="en-US" altLang="ko-KR" sz="4400" dirty="0"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5571899" y="1319837"/>
              <a:ext cx="0" cy="1487188"/>
            </a:xfrm>
            <a:prstGeom prst="line">
              <a:avLst/>
            </a:prstGeom>
            <a:ln w="63500">
              <a:solidFill>
                <a:srgbClr val="C00000"/>
              </a:solidFill>
              <a:headEnd type="none" w="sm" len="sm"/>
              <a:tailEnd type="arrow" w="sm" len="sm"/>
            </a:ln>
            <a:effectLst>
              <a:outerShdw blurRad="40000" dist="20000" dir="5400000" rotWithShape="0">
                <a:srgbClr val="000000">
                  <a:alpha val="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/>
          <p:cNvGrpSpPr/>
          <p:nvPr/>
        </p:nvGrpSpPr>
        <p:grpSpPr>
          <a:xfrm>
            <a:off x="1728922" y="1938444"/>
            <a:ext cx="3791055" cy="758450"/>
            <a:chOff x="1728922" y="2071794"/>
            <a:chExt cx="3791055" cy="758450"/>
          </a:xfrm>
        </p:grpSpPr>
        <p:sp>
          <p:nvSpPr>
            <p:cNvPr id="13" name="Rectangle 12"/>
            <p:cNvSpPr/>
            <p:nvPr/>
          </p:nvSpPr>
          <p:spPr>
            <a:xfrm>
              <a:off x="1728922" y="2368579"/>
              <a:ext cx="371807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/>
                <a:t>Sliding </a:t>
              </a:r>
              <a:r>
                <a:rPr lang="en-US" sz="2400" dirty="0" smtClean="0"/>
                <a:t>Window of </a:t>
              </a:r>
              <a:r>
                <a:rPr lang="en-US" sz="2400" dirty="0"/>
                <a:t>∆ epochs </a:t>
              </a:r>
            </a:p>
          </p:txBody>
        </p:sp>
        <p:sp>
          <p:nvSpPr>
            <p:cNvPr id="41" name="Right Brace 8"/>
            <p:cNvSpPr/>
            <p:nvPr/>
          </p:nvSpPr>
          <p:spPr>
            <a:xfrm rot="5400000">
              <a:off x="3583781" y="467642"/>
              <a:ext cx="332044" cy="3540348"/>
            </a:xfrm>
            <a:prstGeom prst="rightBrace">
              <a:avLst>
                <a:gd name="adj1" fmla="val 27146"/>
                <a:gd name="adj2" fmla="val 51769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7142001" y="1176210"/>
            <a:ext cx="2291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Time (epoch)</a:t>
            </a:r>
            <a:endParaRPr lang="en-US" sz="20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63130" y="3606261"/>
            <a:ext cx="9837752" cy="2530655"/>
            <a:chOff x="5980" y="3607687"/>
            <a:chExt cx="9837752" cy="2530655"/>
          </a:xfrm>
        </p:grpSpPr>
        <p:grpSp>
          <p:nvGrpSpPr>
            <p:cNvPr id="25" name="Group 24"/>
            <p:cNvGrpSpPr/>
            <p:nvPr/>
          </p:nvGrpSpPr>
          <p:grpSpPr>
            <a:xfrm>
              <a:off x="2789612" y="4316026"/>
              <a:ext cx="2611023" cy="1822316"/>
              <a:chOff x="3988381" y="1731041"/>
              <a:chExt cx="1991314" cy="1822316"/>
            </a:xfrm>
          </p:grpSpPr>
          <p:sp>
            <p:nvSpPr>
              <p:cNvPr id="26" name="Oval 25"/>
              <p:cNvSpPr/>
              <p:nvPr/>
            </p:nvSpPr>
            <p:spPr>
              <a:xfrm>
                <a:off x="3988381" y="2851478"/>
                <a:ext cx="1991314" cy="701879"/>
              </a:xfrm>
              <a:prstGeom prst="ellipse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7" name="Straight Arrow Connector 51"/>
              <p:cNvCxnSpPr>
                <a:stCxn id="26" idx="0"/>
              </p:cNvCxnSpPr>
              <p:nvPr/>
            </p:nvCxnSpPr>
            <p:spPr>
              <a:xfrm flipV="1">
                <a:off x="4984038" y="1731041"/>
                <a:ext cx="320107" cy="1120437"/>
              </a:xfrm>
              <a:prstGeom prst="straightConnector1">
                <a:avLst/>
              </a:prstGeom>
              <a:ln w="25400">
                <a:solidFill>
                  <a:srgbClr val="C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テキスト ボックス 69"/>
            <p:cNvSpPr txBox="1"/>
            <p:nvPr/>
          </p:nvSpPr>
          <p:spPr>
            <a:xfrm>
              <a:off x="5980" y="3607687"/>
              <a:ext cx="98377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800" dirty="0" smtClean="0">
                  <a:cs typeface="Calibri"/>
                </a:rPr>
                <a:t>Extracted secret (bits) if two VMs are co-resident for </a:t>
              </a:r>
              <a:r>
                <a:rPr lang="en-US" sz="2800" dirty="0"/>
                <a:t>∆ epochs</a:t>
              </a:r>
              <a:r>
                <a:rPr kumimoji="1" lang="en-US" altLang="ja-JP" sz="2800" dirty="0" smtClean="0">
                  <a:cs typeface="Calibri"/>
                </a:rPr>
                <a:t> </a:t>
              </a:r>
              <a:endParaRPr kumimoji="1" lang="ja-JP" altLang="en-US" sz="2800" dirty="0">
                <a:cs typeface="Calibri"/>
              </a:endParaRPr>
            </a:p>
          </p:txBody>
        </p:sp>
      </p:grpSp>
      <p:sp>
        <p:nvSpPr>
          <p:cNvPr id="70" name="Title 1"/>
          <p:cNvSpPr>
            <a:spLocks noGrp="1"/>
          </p:cNvSpPr>
          <p:nvPr>
            <p:ph type="title"/>
          </p:nvPr>
        </p:nvSpPr>
        <p:spPr>
          <a:xfrm>
            <a:off x="-412376" y="-145197"/>
            <a:ext cx="9845990" cy="1150767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 smtClean="0"/>
              <a:t>Operational Timeline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03568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8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20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22" dur="1000" fill="hold"/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4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2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2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7" grpId="0"/>
      <p:bldP spid="50" grpId="0" animBg="1"/>
      <p:bldP spid="6" grpId="0" animBg="1"/>
      <p:bldP spid="49" grpId="0" uiExpand="1" build="p"/>
      <p:bldP spid="49" grpId="1" uiExpand="1" build="p"/>
      <p:bldP spid="4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44420" y="120178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Placement Algorithm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17</a:t>
            </a:fld>
            <a:endParaRPr kumimoji="0" lang="en-US"/>
          </a:p>
        </p:txBody>
      </p:sp>
      <p:sp>
        <p:nvSpPr>
          <p:cNvPr id="19" name="Rounded Rectangle 3"/>
          <p:cNvSpPr/>
          <p:nvPr/>
        </p:nvSpPr>
        <p:spPr>
          <a:xfrm>
            <a:off x="779715" y="3103913"/>
            <a:ext cx="2776356" cy="1269084"/>
          </a:xfrm>
          <a:prstGeom prst="roundRect">
            <a:avLst/>
          </a:prstGeom>
          <a:noFill/>
          <a:ln w="38100" cmpd="sng">
            <a:solidFill>
              <a:schemeClr val="tx2"/>
            </a:solidFill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  <a:latin typeface="Calibri"/>
                <a:ea typeface="Arial Unicode MS" pitchFamily="50" charset="-127"/>
                <a:cs typeface="Calibri"/>
              </a:rPr>
              <a:t>Placement</a:t>
            </a:r>
          </a:p>
          <a:p>
            <a:pPr algn="ctr"/>
            <a:r>
              <a:rPr lang="en-US" sz="3200" dirty="0" smtClean="0">
                <a:solidFill>
                  <a:schemeClr val="tx1"/>
                </a:solidFill>
                <a:latin typeface="Calibri"/>
                <a:ea typeface="Arial Unicode MS" pitchFamily="50" charset="-127"/>
                <a:cs typeface="Calibri"/>
              </a:rPr>
              <a:t>Algorithm</a:t>
            </a:r>
            <a:endParaRPr lang="en-US" sz="3200" dirty="0">
              <a:solidFill>
                <a:schemeClr val="tx1"/>
              </a:solidFill>
              <a:latin typeface="Calibri"/>
              <a:ea typeface="Arial Unicode MS" pitchFamily="50" charset="-127"/>
              <a:cs typeface="Calibri"/>
            </a:endParaRPr>
          </a:p>
        </p:txBody>
      </p:sp>
      <p:cxnSp>
        <p:nvCxnSpPr>
          <p:cNvPr id="37" name="Straight Arrow Connector 51"/>
          <p:cNvCxnSpPr/>
          <p:nvPr/>
        </p:nvCxnSpPr>
        <p:spPr>
          <a:xfrm>
            <a:off x="1008304" y="2219968"/>
            <a:ext cx="670098" cy="87042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71"/>
          <p:cNvSpPr txBox="1"/>
          <p:nvPr/>
        </p:nvSpPr>
        <p:spPr>
          <a:xfrm>
            <a:off x="1219015" y="1461628"/>
            <a:ext cx="2033151" cy="590931"/>
          </a:xfrm>
          <a:prstGeom prst="rect">
            <a:avLst/>
          </a:prstGeom>
          <a:noFill/>
          <a:ln>
            <a:noFill/>
            <a:prstDash val="dot"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2000" b="1" i="1"/>
            </a:lvl1pPr>
          </a:lstStyle>
          <a:p>
            <a:pPr algn="ctr">
              <a:lnSpc>
                <a:spcPct val="80000"/>
              </a:lnSpc>
              <a:buNone/>
            </a:pPr>
            <a:r>
              <a:rPr lang="en-US" b="0" i="0" dirty="0" smtClean="0">
                <a:latin typeface="Calibri"/>
                <a:cs typeface="Calibri"/>
              </a:rPr>
              <a:t>Recent VM </a:t>
            </a:r>
          </a:p>
          <a:p>
            <a:pPr algn="ctr">
              <a:lnSpc>
                <a:spcPct val="80000"/>
              </a:lnSpc>
              <a:buNone/>
            </a:pPr>
            <a:r>
              <a:rPr lang="en-US" b="0" i="0" dirty="0" smtClean="0">
                <a:latin typeface="Calibri"/>
                <a:cs typeface="Calibri"/>
              </a:rPr>
              <a:t>Placements</a:t>
            </a:r>
            <a:endParaRPr lang="en-US" b="0" i="0" dirty="0">
              <a:latin typeface="Calibri"/>
              <a:cs typeface="Calibri"/>
            </a:endParaRPr>
          </a:p>
        </p:txBody>
      </p:sp>
      <p:cxnSp>
        <p:nvCxnSpPr>
          <p:cNvPr id="39" name="Straight Arrow Connector 51"/>
          <p:cNvCxnSpPr/>
          <p:nvPr/>
        </p:nvCxnSpPr>
        <p:spPr>
          <a:xfrm flipH="1">
            <a:off x="2167893" y="2201941"/>
            <a:ext cx="892" cy="8820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71"/>
          <p:cNvSpPr txBox="1"/>
          <p:nvPr/>
        </p:nvSpPr>
        <p:spPr>
          <a:xfrm>
            <a:off x="-210643" y="1199060"/>
            <a:ext cx="2033151" cy="837152"/>
          </a:xfrm>
          <a:prstGeom prst="rect">
            <a:avLst/>
          </a:prstGeom>
          <a:noFill/>
          <a:ln>
            <a:noFill/>
            <a:prstDash val="dot"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2000" b="1" i="1"/>
            </a:lvl1pPr>
          </a:lstStyle>
          <a:p>
            <a:pPr algn="ctr">
              <a:lnSpc>
                <a:spcPct val="80000"/>
              </a:lnSpc>
              <a:buNone/>
            </a:pPr>
            <a:r>
              <a:rPr lang="en-US" b="0" i="0" dirty="0" smtClean="0">
                <a:latin typeface="Calibri"/>
                <a:cs typeface="Calibri"/>
              </a:rPr>
              <a:t>Deployment</a:t>
            </a:r>
          </a:p>
          <a:p>
            <a:pPr algn="ctr">
              <a:lnSpc>
                <a:spcPct val="80000"/>
              </a:lnSpc>
              <a:buNone/>
            </a:pPr>
            <a:r>
              <a:rPr lang="en-US" b="0" i="0" dirty="0" smtClean="0">
                <a:latin typeface="Calibri"/>
                <a:cs typeface="Calibri"/>
              </a:rPr>
              <a:t>Model</a:t>
            </a:r>
          </a:p>
          <a:p>
            <a:pPr algn="ctr">
              <a:lnSpc>
                <a:spcPct val="80000"/>
              </a:lnSpc>
              <a:buNone/>
            </a:pPr>
            <a:r>
              <a:rPr lang="en-US" b="0" i="0" dirty="0" smtClean="0">
                <a:latin typeface="Calibri"/>
                <a:cs typeface="Calibri"/>
              </a:rPr>
              <a:t>(e.g.,&lt;NR,NC&gt;)</a:t>
            </a:r>
            <a:endParaRPr lang="en-US" b="0" i="0" dirty="0">
              <a:latin typeface="Calibri"/>
              <a:cs typeface="Calibri"/>
            </a:endParaRPr>
          </a:p>
        </p:txBody>
      </p:sp>
      <p:sp>
        <p:nvSpPr>
          <p:cNvPr id="47" name="TextBox 71"/>
          <p:cNvSpPr txBox="1"/>
          <p:nvPr/>
        </p:nvSpPr>
        <p:spPr>
          <a:xfrm>
            <a:off x="2599844" y="1238248"/>
            <a:ext cx="2033151" cy="830997"/>
          </a:xfrm>
          <a:prstGeom prst="rect">
            <a:avLst/>
          </a:prstGeom>
          <a:noFill/>
          <a:ln>
            <a:noFill/>
            <a:prstDash val="dot"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2000" b="1" i="1"/>
            </a:lvl1pPr>
          </a:lstStyle>
          <a:p>
            <a:pPr algn="ctr">
              <a:lnSpc>
                <a:spcPct val="80000"/>
              </a:lnSpc>
              <a:buNone/>
            </a:pPr>
            <a:r>
              <a:rPr lang="en-US" b="0" i="0" dirty="0" smtClean="0">
                <a:latin typeface="Calibri"/>
                <a:cs typeface="Calibri"/>
              </a:rPr>
              <a:t>Client</a:t>
            </a:r>
          </a:p>
          <a:p>
            <a:pPr algn="ctr">
              <a:lnSpc>
                <a:spcPct val="80000"/>
              </a:lnSpc>
              <a:buNone/>
            </a:pPr>
            <a:r>
              <a:rPr lang="en-US" b="0" i="0" dirty="0" smtClean="0">
                <a:latin typeface="Calibri"/>
                <a:cs typeface="Calibri"/>
              </a:rPr>
              <a:t>Workloads &amp;</a:t>
            </a:r>
          </a:p>
          <a:p>
            <a:pPr algn="ctr">
              <a:lnSpc>
                <a:spcPct val="80000"/>
              </a:lnSpc>
              <a:buNone/>
            </a:pPr>
            <a:r>
              <a:rPr lang="en-US" b="0" i="0" dirty="0" smtClean="0">
                <a:latin typeface="Calibri"/>
                <a:cs typeface="Calibri"/>
              </a:rPr>
              <a:t>Constraints</a:t>
            </a:r>
            <a:endParaRPr lang="en-US" b="0" i="0" dirty="0">
              <a:latin typeface="Calibri"/>
              <a:cs typeface="Calibri"/>
            </a:endParaRPr>
          </a:p>
        </p:txBody>
      </p:sp>
      <p:cxnSp>
        <p:nvCxnSpPr>
          <p:cNvPr id="51" name="Straight Arrow Connector 51"/>
          <p:cNvCxnSpPr/>
          <p:nvPr/>
        </p:nvCxnSpPr>
        <p:spPr>
          <a:xfrm flipH="1">
            <a:off x="2694285" y="2159141"/>
            <a:ext cx="537366" cy="9107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1"/>
          <p:cNvCxnSpPr/>
          <p:nvPr/>
        </p:nvCxnSpPr>
        <p:spPr>
          <a:xfrm flipH="1">
            <a:off x="2064468" y="4348784"/>
            <a:ext cx="1" cy="7185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71"/>
          <p:cNvSpPr txBox="1"/>
          <p:nvPr/>
        </p:nvSpPr>
        <p:spPr>
          <a:xfrm>
            <a:off x="1198500" y="5218567"/>
            <a:ext cx="2033151" cy="344710"/>
          </a:xfrm>
          <a:prstGeom prst="rect">
            <a:avLst/>
          </a:prstGeom>
          <a:noFill/>
          <a:ln>
            <a:noFill/>
            <a:prstDash val="dot"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2000" b="1" i="1"/>
            </a:lvl1pPr>
          </a:lstStyle>
          <a:p>
            <a:pPr algn="ctr">
              <a:lnSpc>
                <a:spcPct val="80000"/>
              </a:lnSpc>
              <a:buNone/>
            </a:pPr>
            <a:r>
              <a:rPr lang="en-US" b="0" i="0" dirty="0" smtClean="0">
                <a:latin typeface="Calibri"/>
                <a:cs typeface="Calibri"/>
              </a:rPr>
              <a:t>VM Placement</a:t>
            </a:r>
            <a:endParaRPr lang="en-US" b="0" i="0" dirty="0">
              <a:latin typeface="Calibri"/>
              <a:cs typeface="Calibri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757151" y="2219968"/>
            <a:ext cx="5242915" cy="2739211"/>
            <a:chOff x="3823826" y="2603223"/>
            <a:chExt cx="5242915" cy="2739211"/>
          </a:xfrm>
        </p:grpSpPr>
        <p:sp>
          <p:nvSpPr>
            <p:cNvPr id="23" name="TextBox 22"/>
            <p:cNvSpPr txBox="1"/>
            <p:nvPr/>
          </p:nvSpPr>
          <p:spPr>
            <a:xfrm>
              <a:off x="3823826" y="2603223"/>
              <a:ext cx="5242915" cy="2739211"/>
            </a:xfrm>
            <a:prstGeom prst="rect">
              <a:avLst/>
            </a:prstGeom>
            <a:noFill/>
            <a:ln w="635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3200" dirty="0" smtClean="0">
                  <a:cs typeface="Calibri"/>
                </a:rPr>
                <a:t>Goal (per epoch):</a:t>
              </a:r>
              <a:r>
                <a:rPr kumimoji="1" lang="en-US" altLang="ja-JP" sz="2800" dirty="0" smtClean="0">
                  <a:cs typeface="Calibri"/>
                </a:rPr>
                <a:t> </a:t>
              </a:r>
            </a:p>
            <a:p>
              <a:r>
                <a:rPr kumimoji="1" lang="en-US" altLang="ja-JP" sz="2800" dirty="0" smtClean="0">
                  <a:cs typeface="Calibri"/>
                </a:rPr>
                <a:t>Minimize a </a:t>
              </a:r>
              <a:r>
                <a:rPr kumimoji="1" lang="en-US" altLang="ja-JP" sz="2800" i="1" dirty="0" smtClean="0">
                  <a:cs typeface="Calibri"/>
                </a:rPr>
                <a:t>global</a:t>
              </a:r>
              <a:r>
                <a:rPr kumimoji="1" lang="en-US" altLang="ja-JP" sz="2800" dirty="0" smtClean="0">
                  <a:cs typeface="Calibri"/>
                </a:rPr>
                <a:t> sum of a client-pair </a:t>
              </a:r>
              <a:r>
                <a:rPr kumimoji="1" lang="en-US" altLang="ja-JP" sz="2800" dirty="0" err="1" smtClean="0">
                  <a:cs typeface="Calibri"/>
                </a:rPr>
                <a:t>InfoLeak</a:t>
              </a:r>
              <a:r>
                <a:rPr kumimoji="1" lang="en-US" altLang="ja-JP" sz="2800" dirty="0" smtClean="0">
                  <a:cs typeface="Calibri"/>
                </a:rPr>
                <a:t> across past </a:t>
              </a:r>
              <a:r>
                <a:rPr lang="en-US" sz="2800" dirty="0" smtClean="0">
                  <a:ln w="0"/>
                </a:rPr>
                <a:t>∆ epochs</a:t>
              </a:r>
              <a:endParaRPr kumimoji="1" lang="en-US" altLang="ja-JP" sz="2800" dirty="0">
                <a:cs typeface="Calibri"/>
              </a:endParaRPr>
            </a:p>
            <a:p>
              <a:r>
                <a:rPr kumimoji="1" lang="en-US" altLang="ja-JP" sz="2800" dirty="0" smtClean="0">
                  <a:cs typeface="Calibri"/>
                </a:rPr>
                <a:t>i.e., </a:t>
              </a:r>
              <a:br>
                <a:rPr kumimoji="1" lang="en-US" altLang="ja-JP" sz="2800" dirty="0" smtClean="0">
                  <a:cs typeface="Calibri"/>
                </a:rPr>
              </a:br>
              <a:endParaRPr kumimoji="1" lang="en-US" altLang="ja-JP" sz="2800" dirty="0" smtClean="0">
                <a:cs typeface="Calibri"/>
              </a:endParaRPr>
            </a:p>
            <a:p>
              <a:r>
                <a:rPr kumimoji="1" lang="en-US" altLang="ja-JP" sz="2800" dirty="0" smtClean="0">
                  <a:cs typeface="Calibri"/>
                </a:rPr>
                <a:t>subject to a </a:t>
              </a:r>
              <a:r>
                <a:rPr kumimoji="1" lang="en-US" altLang="ja-JP" sz="2800" dirty="0">
                  <a:cs typeface="Calibri"/>
                </a:rPr>
                <a:t>fixed migration </a:t>
              </a:r>
              <a:r>
                <a:rPr kumimoji="1" lang="en-US" altLang="ja-JP" sz="2800" dirty="0" smtClean="0">
                  <a:cs typeface="Calibri"/>
                </a:rPr>
                <a:t>budget</a:t>
              </a:r>
              <a:endParaRPr kumimoji="1" lang="ja-JP" altLang="en-US" sz="2800" dirty="0">
                <a:cs typeface="Calibri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4554355" y="3942051"/>
                  <a:ext cx="3991120" cy="924484"/>
                </a:xfrm>
                <a:prstGeom prst="rect">
                  <a:avLst/>
                </a:prstGeom>
                <a:noFill/>
                <a:effectLst>
                  <a:outerShdw blurRad="50800" dist="50800" dir="5400000" algn="ctr" rotWithShape="0">
                    <a:srgbClr val="000000">
                      <a:alpha val="0"/>
                    </a:srgbClr>
                  </a:outerShdw>
                </a:effectLst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chr m:val="∑"/>
                            <m:supHide m:val="on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𝐼𝑛𝑓𝑜𝐿𝑒𝑎𝑘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 →</m:t>
                                </m:r>
                                <m:sSup>
                                  <m:sSup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p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sub>
                            </m:s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([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−∆, 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])</m:t>
                            </m:r>
                          </m:e>
                        </m:nary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54355" y="3942051"/>
                  <a:ext cx="3991120" cy="924484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  <a:effectLst>
                  <a:outerShdw blurRad="50800" dist="50800" dir="5400000" algn="ctr" rotWithShape="0">
                    <a:srgbClr val="000000">
                      <a:alpha val="0"/>
                    </a:srgbClr>
                  </a:outerShdw>
                </a:effec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4" name="テキスト ボックス 69"/>
          <p:cNvSpPr txBox="1"/>
          <p:nvPr/>
        </p:nvSpPr>
        <p:spPr>
          <a:xfrm>
            <a:off x="5227534" y="1260717"/>
            <a:ext cx="34534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>
                <a:cs typeface="Calibri"/>
              </a:rPr>
              <a:t>F</a:t>
            </a:r>
            <a:r>
              <a:rPr kumimoji="1" lang="en-US" altLang="ja-JP" sz="2800" dirty="0" smtClean="0">
                <a:cs typeface="Calibri"/>
              </a:rPr>
              <a:t>(Deployment Model)</a:t>
            </a:r>
            <a:endParaRPr kumimoji="1" lang="ja-JP" altLang="en-US" sz="2800" dirty="0">
              <a:cs typeface="Calibri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4871943" y="1783937"/>
            <a:ext cx="2082330" cy="2593525"/>
            <a:chOff x="3988381" y="959832"/>
            <a:chExt cx="2082330" cy="2593525"/>
          </a:xfrm>
        </p:grpSpPr>
        <p:sp>
          <p:nvSpPr>
            <p:cNvPr id="26" name="Oval 25"/>
            <p:cNvSpPr/>
            <p:nvPr/>
          </p:nvSpPr>
          <p:spPr>
            <a:xfrm>
              <a:off x="3988381" y="2851478"/>
              <a:ext cx="1991314" cy="701879"/>
            </a:xfrm>
            <a:prstGeom prst="ellipse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Straight Arrow Connector 51"/>
            <p:cNvCxnSpPr>
              <a:stCxn id="26" idx="0"/>
              <a:endCxn id="24" idx="2"/>
            </p:cNvCxnSpPr>
            <p:nvPr/>
          </p:nvCxnSpPr>
          <p:spPr>
            <a:xfrm flipV="1">
              <a:off x="4984038" y="959832"/>
              <a:ext cx="1086673" cy="1891646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/>
          <p:nvPr/>
        </p:nvGrpSpPr>
        <p:grpSpPr>
          <a:xfrm>
            <a:off x="4104659" y="4321686"/>
            <a:ext cx="4876301" cy="1740258"/>
            <a:chOff x="4104659" y="4321686"/>
            <a:chExt cx="4876301" cy="1740258"/>
          </a:xfrm>
        </p:grpSpPr>
        <p:grpSp>
          <p:nvGrpSpPr>
            <p:cNvPr id="21" name="Group 20"/>
            <p:cNvGrpSpPr/>
            <p:nvPr/>
          </p:nvGrpSpPr>
          <p:grpSpPr>
            <a:xfrm>
              <a:off x="5831398" y="4321686"/>
              <a:ext cx="3149562" cy="1217038"/>
              <a:chOff x="3575222" y="2851478"/>
              <a:chExt cx="2404473" cy="1217038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3988381" y="2851478"/>
                <a:ext cx="1991314" cy="701879"/>
              </a:xfrm>
              <a:prstGeom prst="ellipse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" name="Straight Arrow Connector 51"/>
              <p:cNvCxnSpPr>
                <a:endCxn id="29" idx="0"/>
              </p:cNvCxnSpPr>
              <p:nvPr/>
            </p:nvCxnSpPr>
            <p:spPr>
              <a:xfrm flipH="1">
                <a:off x="3575222" y="3559844"/>
                <a:ext cx="1476410" cy="508672"/>
              </a:xfrm>
              <a:prstGeom prst="straightConnector1">
                <a:avLst/>
              </a:prstGeom>
              <a:ln w="25400">
                <a:solidFill>
                  <a:srgbClr val="C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テキスト ボックス 69"/>
            <p:cNvSpPr txBox="1"/>
            <p:nvPr/>
          </p:nvSpPr>
          <p:spPr>
            <a:xfrm>
              <a:off x="4104659" y="5538724"/>
              <a:ext cx="34534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800" i="1" dirty="0" smtClean="0">
                  <a:cs typeface="Calibri"/>
                </a:rPr>
                <a:t>F</a:t>
              </a:r>
              <a:r>
                <a:rPr kumimoji="1" lang="en-US" altLang="ja-JP" sz="2800" dirty="0" smtClean="0">
                  <a:cs typeface="Calibri"/>
                </a:rPr>
                <a:t>(Network Capacity)</a:t>
              </a:r>
              <a:endParaRPr kumimoji="1" lang="ja-JP" altLang="en-US" sz="2800" dirty="0">
                <a:cs typeface="Calibri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940219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7884547" y="2500191"/>
            <a:ext cx="1303885" cy="1173570"/>
            <a:chOff x="7258539" y="3644308"/>
            <a:chExt cx="1346203" cy="1270593"/>
          </a:xfrm>
        </p:grpSpPr>
        <p:pic>
          <p:nvPicPr>
            <p:cNvPr id="21" name="Picture 170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270969">
              <a:off x="7258539" y="3644308"/>
              <a:ext cx="892975" cy="12705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86076">
              <a:off x="7825208" y="3787955"/>
              <a:ext cx="779534" cy="840701"/>
            </a:xfrm>
            <a:prstGeom prst="rect">
              <a:avLst/>
            </a:prstGeom>
          </p:spPr>
        </p:pic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18</a:t>
            </a:fld>
            <a:endParaRPr kumimoji="0" lang="en-US"/>
          </a:p>
        </p:txBody>
      </p:sp>
      <p:sp>
        <p:nvSpPr>
          <p:cNvPr id="19" name="Rounded Rectangle 3"/>
          <p:cNvSpPr/>
          <p:nvPr/>
        </p:nvSpPr>
        <p:spPr>
          <a:xfrm>
            <a:off x="254772" y="2682188"/>
            <a:ext cx="2089573" cy="1538575"/>
          </a:xfrm>
          <a:prstGeom prst="roundRect">
            <a:avLst/>
          </a:prstGeom>
          <a:noFill/>
          <a:ln w="38100" cmpd="sng">
            <a:solidFill>
              <a:schemeClr val="tx2"/>
            </a:solidFill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alibri"/>
                <a:ea typeface="Arial Unicode MS" pitchFamily="50" charset="-127"/>
                <a:cs typeface="Calibri"/>
              </a:rPr>
              <a:t>Placement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  <a:latin typeface="Calibri"/>
                <a:ea typeface="Arial Unicode MS" pitchFamily="50" charset="-127"/>
                <a:cs typeface="Calibri"/>
              </a:rPr>
              <a:t>Algorithm</a:t>
            </a:r>
            <a:endParaRPr lang="en-US" sz="2800" dirty="0">
              <a:solidFill>
                <a:schemeClr val="tx1"/>
              </a:solidFill>
              <a:latin typeface="Calibri"/>
              <a:ea typeface="Arial Unicode MS" pitchFamily="50" charset="-127"/>
              <a:cs typeface="Calibri"/>
            </a:endParaRPr>
          </a:p>
        </p:txBody>
      </p:sp>
      <p:sp>
        <p:nvSpPr>
          <p:cNvPr id="42" name="TextBox 71"/>
          <p:cNvSpPr txBox="1"/>
          <p:nvPr/>
        </p:nvSpPr>
        <p:spPr>
          <a:xfrm>
            <a:off x="-896877" y="1334142"/>
            <a:ext cx="4450578" cy="1274195"/>
          </a:xfrm>
          <a:prstGeom prst="rect">
            <a:avLst/>
          </a:prstGeom>
          <a:noFill/>
          <a:ln>
            <a:noFill/>
            <a:prstDash val="dot"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2000" b="1" i="1"/>
            </a:lvl1pPr>
          </a:lstStyle>
          <a:p>
            <a:pPr algn="ctr">
              <a:lnSpc>
                <a:spcPct val="80000"/>
              </a:lnSpc>
              <a:buNone/>
            </a:pPr>
            <a:r>
              <a:rPr lang="en-US" sz="2400" b="0" i="0" dirty="0" smtClean="0">
                <a:latin typeface="Calibri"/>
                <a:cs typeface="Calibri"/>
              </a:rPr>
              <a:t>Inputs</a:t>
            </a:r>
            <a:endParaRPr lang="en-US" sz="2400" b="0" i="0" dirty="0">
              <a:cs typeface="Calibri"/>
            </a:endParaRPr>
          </a:p>
          <a:p>
            <a:pPr algn="ctr">
              <a:lnSpc>
                <a:spcPct val="80000"/>
              </a:lnSpc>
              <a:buNone/>
            </a:pPr>
            <a:endParaRPr lang="en-US" sz="2400" b="0" i="0" dirty="0">
              <a:cs typeface="Calibri"/>
            </a:endParaRPr>
          </a:p>
          <a:p>
            <a:pPr algn="ctr">
              <a:lnSpc>
                <a:spcPct val="80000"/>
              </a:lnSpc>
              <a:buNone/>
            </a:pPr>
            <a:endParaRPr lang="en-US" sz="2400" b="0" i="0" dirty="0" smtClean="0">
              <a:latin typeface="Calibri"/>
              <a:cs typeface="Calibri"/>
            </a:endParaRPr>
          </a:p>
          <a:p>
            <a:pPr algn="ctr">
              <a:lnSpc>
                <a:spcPct val="80000"/>
              </a:lnSpc>
              <a:buNone/>
            </a:pPr>
            <a:endParaRPr lang="en-US" sz="2400" b="0" i="0" dirty="0">
              <a:latin typeface="Calibri"/>
              <a:cs typeface="Calibri"/>
            </a:endParaRPr>
          </a:p>
        </p:txBody>
      </p:sp>
      <p:cxnSp>
        <p:nvCxnSpPr>
          <p:cNvPr id="59" name="Straight Arrow Connector 51"/>
          <p:cNvCxnSpPr/>
          <p:nvPr/>
        </p:nvCxnSpPr>
        <p:spPr>
          <a:xfrm>
            <a:off x="1327769" y="4220763"/>
            <a:ext cx="0" cy="99318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71"/>
          <p:cNvSpPr txBox="1"/>
          <p:nvPr/>
        </p:nvSpPr>
        <p:spPr>
          <a:xfrm>
            <a:off x="311194" y="5263430"/>
            <a:ext cx="2033151" cy="395173"/>
          </a:xfrm>
          <a:prstGeom prst="rect">
            <a:avLst/>
          </a:prstGeom>
          <a:noFill/>
          <a:ln>
            <a:noFill/>
            <a:prstDash val="dot"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2000" b="1" i="1"/>
            </a:lvl1pPr>
          </a:lstStyle>
          <a:p>
            <a:pPr algn="ctr">
              <a:lnSpc>
                <a:spcPct val="80000"/>
              </a:lnSpc>
              <a:buNone/>
            </a:pPr>
            <a:r>
              <a:rPr lang="en-US" sz="2400" b="0" i="0" dirty="0" smtClean="0">
                <a:latin typeface="Calibri"/>
                <a:cs typeface="Calibri"/>
              </a:rPr>
              <a:t>VM Placement</a:t>
            </a:r>
            <a:endParaRPr lang="en-US" sz="2400" b="0" i="0" dirty="0">
              <a:latin typeface="Calibri"/>
              <a:cs typeface="Calibri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57199" y="1524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Challenge: Scalability</a:t>
            </a:r>
            <a:endParaRPr lang="en-US" dirty="0"/>
          </a:p>
        </p:txBody>
      </p:sp>
      <p:sp>
        <p:nvSpPr>
          <p:cNvPr id="20" name="텍스트 개체 틀 2"/>
          <p:cNvSpPr txBox="1">
            <a:spLocks/>
          </p:cNvSpPr>
          <p:nvPr/>
        </p:nvSpPr>
        <p:spPr>
          <a:xfrm>
            <a:off x="3282987" y="2387362"/>
            <a:ext cx="5931568" cy="18334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SzPct val="100000"/>
            </a:pPr>
            <a:endParaRPr lang="en-US" altLang="ko-KR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8" name="Straight Arrow Connector 51"/>
          <p:cNvCxnSpPr/>
          <p:nvPr/>
        </p:nvCxnSpPr>
        <p:spPr>
          <a:xfrm>
            <a:off x="1327769" y="1805500"/>
            <a:ext cx="1" cy="8549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189176" y="1773479"/>
            <a:ext cx="6497623" cy="523220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pPr>
              <a:buSzPct val="100000"/>
            </a:pPr>
            <a:r>
              <a:rPr lang="en-US" altLang="ko-KR" sz="2800" dirty="0" smtClean="0">
                <a:ea typeface="Calibri"/>
                <a:cs typeface="Calibri"/>
                <a:sym typeface="Calibri"/>
              </a:rPr>
              <a:t>Should handle tens </a:t>
            </a:r>
            <a:r>
              <a:rPr lang="en-US" altLang="ko-KR" sz="2800" dirty="0">
                <a:ea typeface="Calibri"/>
                <a:cs typeface="Calibri"/>
                <a:sym typeface="Calibri"/>
              </a:rPr>
              <a:t>of thousands of </a:t>
            </a:r>
            <a:r>
              <a:rPr lang="en-US" altLang="ko-KR" sz="2800" dirty="0" smtClean="0">
                <a:ea typeface="Calibri"/>
                <a:cs typeface="Calibri"/>
                <a:sym typeface="Calibri"/>
              </a:rPr>
              <a:t>servers</a:t>
            </a:r>
            <a:endParaRPr lang="en-US" altLang="ko-KR" sz="2800" dirty="0">
              <a:ea typeface="Calibri"/>
              <a:cs typeface="Calibri"/>
              <a:sym typeface="Calibri"/>
            </a:endParaRPr>
          </a:p>
        </p:txBody>
      </p:sp>
      <p:sp>
        <p:nvSpPr>
          <p:cNvPr id="11" name="テキスト ボックス 69"/>
          <p:cNvSpPr txBox="1"/>
          <p:nvPr/>
        </p:nvSpPr>
        <p:spPr>
          <a:xfrm>
            <a:off x="2487461" y="2836685"/>
            <a:ext cx="57904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 smtClean="0">
                <a:cs typeface="Calibri"/>
              </a:rPr>
              <a:t>ILP (Integer Linear Programming)</a:t>
            </a:r>
          </a:p>
        </p:txBody>
      </p:sp>
      <p:sp>
        <p:nvSpPr>
          <p:cNvPr id="12" name="テキスト ボックス 69"/>
          <p:cNvSpPr txBox="1"/>
          <p:nvPr/>
        </p:nvSpPr>
        <p:spPr>
          <a:xfrm>
            <a:off x="2512908" y="4017853"/>
            <a:ext cx="51873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 smtClean="0">
                <a:cs typeface="Calibri"/>
              </a:rPr>
              <a:t>Basic Greedy</a:t>
            </a:r>
            <a:endParaRPr kumimoji="1" lang="ja-JP" altLang="en-US" sz="2800" dirty="0">
              <a:cs typeface="Calibri"/>
            </a:endParaRPr>
          </a:p>
        </p:txBody>
      </p:sp>
      <p:sp>
        <p:nvSpPr>
          <p:cNvPr id="13" name="テキスト ボックス 69"/>
          <p:cNvSpPr txBox="1"/>
          <p:nvPr/>
        </p:nvSpPr>
        <p:spPr>
          <a:xfrm>
            <a:off x="2496126" y="5292760"/>
            <a:ext cx="5972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 smtClean="0">
                <a:cs typeface="Calibri"/>
              </a:rPr>
              <a:t>Basic Greedy with our optimizations</a:t>
            </a:r>
            <a:endParaRPr kumimoji="1" lang="ja-JP" altLang="en-US" sz="2800" dirty="0">
              <a:cs typeface="Calibri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2498861" y="3100099"/>
            <a:ext cx="5777747" cy="0"/>
          </a:xfrm>
          <a:prstGeom prst="line">
            <a:avLst/>
          </a:prstGeom>
          <a:ln w="38100"/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524307" y="4284035"/>
            <a:ext cx="5849226" cy="0"/>
          </a:xfrm>
          <a:prstGeom prst="line">
            <a:avLst/>
          </a:prstGeom>
          <a:ln w="38100"/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2504792" y="5209285"/>
            <a:ext cx="5828962" cy="707562"/>
          </a:xfrm>
          <a:prstGeom prst="ellipse">
            <a:avLst/>
          </a:prstGeom>
          <a:noFill/>
          <a:ln w="25400">
            <a:solidFill>
              <a:srgbClr val="218F3B"/>
            </a:solidFill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610254" y="3427873"/>
            <a:ext cx="58845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ja-JP" sz="2800" dirty="0" smtClean="0">
                <a:cs typeface="Calibri"/>
              </a:rPr>
              <a:t>For 40 machines, solution time </a:t>
            </a:r>
            <a:r>
              <a:rPr kumimoji="1" lang="en-US" altLang="ja-JP" sz="2800" dirty="0">
                <a:cs typeface="Calibri"/>
              </a:rPr>
              <a:t>&gt; 1 </a:t>
            </a:r>
            <a:r>
              <a:rPr kumimoji="1" lang="en-US" altLang="ja-JP" sz="2800" dirty="0" smtClean="0">
                <a:cs typeface="Calibri"/>
              </a:rPr>
              <a:t>day </a:t>
            </a:r>
            <a:endParaRPr kumimoji="1" lang="ja-JP" altLang="en-US" sz="2800" dirty="0">
              <a:cs typeface="Calibri"/>
            </a:endParaRPr>
          </a:p>
        </p:txBody>
      </p:sp>
      <p:cxnSp>
        <p:nvCxnSpPr>
          <p:cNvPr id="18" name="Straight Connector 17"/>
          <p:cNvCxnSpPr>
            <a:endCxn id="21" idx="2"/>
          </p:cNvCxnSpPr>
          <p:nvPr/>
        </p:nvCxnSpPr>
        <p:spPr>
          <a:xfrm>
            <a:off x="2524307" y="3669613"/>
            <a:ext cx="5848768" cy="1462"/>
          </a:xfrm>
          <a:prstGeom prst="line">
            <a:avLst/>
          </a:prstGeom>
          <a:ln w="38100"/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2563895" y="4549161"/>
            <a:ext cx="59855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ja-JP" sz="2800" dirty="0" smtClean="0">
                <a:cs typeface="Calibri"/>
              </a:rPr>
              <a:t>For 400 machines, solution time </a:t>
            </a:r>
            <a:r>
              <a:rPr kumimoji="1" lang="en-US" altLang="ja-JP" sz="2800" dirty="0">
                <a:cs typeface="Calibri"/>
              </a:rPr>
              <a:t>&gt; 1</a:t>
            </a:r>
            <a:r>
              <a:rPr kumimoji="1" lang="en-US" altLang="ja-JP" sz="2800" dirty="0" smtClean="0">
                <a:cs typeface="Calibri"/>
              </a:rPr>
              <a:t> day</a:t>
            </a:r>
            <a:endParaRPr kumimoji="1" lang="ja-JP" altLang="en-US" sz="2800" dirty="0">
              <a:cs typeface="Calibri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2526206" y="4810771"/>
            <a:ext cx="5846869" cy="27622"/>
          </a:xfrm>
          <a:prstGeom prst="line">
            <a:avLst/>
          </a:prstGeom>
          <a:ln w="38100"/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376068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5" grpId="0" animBg="1"/>
      <p:bldP spid="2" grpId="0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>
                <a:cs typeface="Calibri"/>
              </a:rPr>
              <a:t>Why is Basic Greedy not scalable?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258B8-ACF5-6E4C-8B3E-49E538074B44}" type="slidenum">
              <a:rPr lang="en-US" smtClean="0"/>
              <a:t>19</a:t>
            </a:fld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309132" y="1376612"/>
            <a:ext cx="3055813" cy="523220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Generate Moves</a:t>
            </a:r>
            <a:endParaRPr lang="en-US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2309134" y="2305188"/>
            <a:ext cx="3055812" cy="830997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Compute Benefit</a:t>
            </a:r>
          </a:p>
          <a:p>
            <a:pPr algn="ctr"/>
            <a:r>
              <a:rPr lang="en-US" sz="2000" dirty="0" smtClean="0"/>
              <a:t>(total reduction in </a:t>
            </a:r>
            <a:r>
              <a:rPr lang="en-US" sz="2000" dirty="0" err="1" smtClean="0"/>
              <a:t>infoLeak</a:t>
            </a:r>
            <a:r>
              <a:rPr lang="en-US" sz="2000" dirty="0" smtClean="0"/>
              <a:t>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309133" y="3516120"/>
            <a:ext cx="3055811" cy="523220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Pick Best Move</a:t>
            </a:r>
            <a:endParaRPr lang="en-US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2309134" y="4485231"/>
            <a:ext cx="3055810" cy="523220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Make Move</a:t>
            </a:r>
            <a:endParaRPr lang="en-US" sz="2800" dirty="0"/>
          </a:p>
        </p:txBody>
      </p:sp>
      <p:grpSp>
        <p:nvGrpSpPr>
          <p:cNvPr id="7" name="Group 6"/>
          <p:cNvGrpSpPr/>
          <p:nvPr/>
        </p:nvGrpSpPr>
        <p:grpSpPr>
          <a:xfrm>
            <a:off x="2060327" y="5498922"/>
            <a:ext cx="3553424" cy="845160"/>
            <a:chOff x="4628087" y="5384008"/>
            <a:chExt cx="3553424" cy="1003852"/>
          </a:xfrm>
        </p:grpSpPr>
        <p:sp>
          <p:nvSpPr>
            <p:cNvPr id="26" name="テキスト ボックス 72"/>
            <p:cNvSpPr txBox="1"/>
            <p:nvPr/>
          </p:nvSpPr>
          <p:spPr>
            <a:xfrm>
              <a:off x="5083335" y="5685879"/>
              <a:ext cx="29280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 err="1" smtClean="0">
                  <a:latin typeface="Calibri"/>
                  <a:cs typeface="Calibri"/>
                </a:rPr>
                <a:t>totalNumMove</a:t>
              </a:r>
              <a:r>
                <a:rPr kumimoji="1" lang="en-US" altLang="ja-JP" sz="2000" dirty="0" smtClean="0">
                  <a:latin typeface="Calibri"/>
                  <a:cs typeface="Calibri"/>
                </a:rPr>
                <a:t> &gt; Budget</a:t>
              </a:r>
              <a:endParaRPr kumimoji="1" lang="ja-JP" altLang="en-US" sz="2000" baseline="-25000" dirty="0">
                <a:latin typeface="Calibri"/>
                <a:cs typeface="Calibri"/>
              </a:endParaRPr>
            </a:p>
          </p:txBody>
        </p:sp>
        <p:sp>
          <p:nvSpPr>
            <p:cNvPr id="5" name="Diamond 4"/>
            <p:cNvSpPr/>
            <p:nvPr/>
          </p:nvSpPr>
          <p:spPr>
            <a:xfrm>
              <a:off x="4628087" y="5384008"/>
              <a:ext cx="3553424" cy="1003852"/>
            </a:xfrm>
            <a:prstGeom prst="diamond">
              <a:avLst/>
            </a:prstGeom>
            <a:noFill/>
            <a:ln w="25400">
              <a:solidFill>
                <a:schemeClr val="accent6"/>
              </a:solidFill>
            </a:ln>
            <a:effectLst>
              <a:outerShdw blurRad="40000" dist="23000" dir="5400000" rotWithShape="0">
                <a:srgbClr val="000000">
                  <a:alpha val="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30" name="直線コネクタ 11"/>
          <p:cNvCxnSpPr>
            <a:stCxn id="18" idx="2"/>
            <a:endCxn id="19" idx="0"/>
          </p:cNvCxnSpPr>
          <p:nvPr/>
        </p:nvCxnSpPr>
        <p:spPr>
          <a:xfrm>
            <a:off x="3837039" y="1899832"/>
            <a:ext cx="1" cy="405356"/>
          </a:xfrm>
          <a:prstGeom prst="line">
            <a:avLst/>
          </a:prstGeom>
          <a:ln w="31750">
            <a:solidFill>
              <a:schemeClr val="bg1">
                <a:lumMod val="50000"/>
              </a:schemeClr>
            </a:solidFill>
            <a:prstDash val="solid"/>
            <a:headEnd w="med" len="med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11"/>
          <p:cNvCxnSpPr>
            <a:stCxn id="19" idx="2"/>
            <a:endCxn id="20" idx="0"/>
          </p:cNvCxnSpPr>
          <p:nvPr/>
        </p:nvCxnSpPr>
        <p:spPr>
          <a:xfrm flipH="1">
            <a:off x="3837039" y="3136185"/>
            <a:ext cx="1" cy="379935"/>
          </a:xfrm>
          <a:prstGeom prst="line">
            <a:avLst/>
          </a:prstGeom>
          <a:ln w="31750">
            <a:solidFill>
              <a:schemeClr val="bg1">
                <a:lumMod val="50000"/>
              </a:schemeClr>
            </a:solidFill>
            <a:prstDash val="solid"/>
            <a:headEnd w="med" len="med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11"/>
          <p:cNvCxnSpPr>
            <a:stCxn id="20" idx="2"/>
            <a:endCxn id="23" idx="0"/>
          </p:cNvCxnSpPr>
          <p:nvPr/>
        </p:nvCxnSpPr>
        <p:spPr>
          <a:xfrm>
            <a:off x="3837039" y="4039340"/>
            <a:ext cx="0" cy="445891"/>
          </a:xfrm>
          <a:prstGeom prst="line">
            <a:avLst/>
          </a:prstGeom>
          <a:ln w="31750">
            <a:solidFill>
              <a:schemeClr val="bg1">
                <a:lumMod val="50000"/>
              </a:schemeClr>
            </a:solidFill>
            <a:prstDash val="solid"/>
            <a:headEnd w="med" len="med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11"/>
          <p:cNvCxnSpPr>
            <a:stCxn id="23" idx="2"/>
            <a:endCxn id="5" idx="0"/>
          </p:cNvCxnSpPr>
          <p:nvPr/>
        </p:nvCxnSpPr>
        <p:spPr>
          <a:xfrm>
            <a:off x="3837039" y="5008451"/>
            <a:ext cx="0" cy="490471"/>
          </a:xfrm>
          <a:prstGeom prst="line">
            <a:avLst/>
          </a:prstGeom>
          <a:ln w="31750">
            <a:solidFill>
              <a:schemeClr val="bg1">
                <a:lumMod val="50000"/>
              </a:schemeClr>
            </a:solidFill>
            <a:prstDash val="solid"/>
            <a:headEnd w="med" len="med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urved Connector 40"/>
          <p:cNvCxnSpPr/>
          <p:nvPr/>
        </p:nvCxnSpPr>
        <p:spPr>
          <a:xfrm rot="10800000" flipH="1">
            <a:off x="2060326" y="1525611"/>
            <a:ext cx="248805" cy="4364147"/>
          </a:xfrm>
          <a:prstGeom prst="curvedConnector3">
            <a:avLst>
              <a:gd name="adj1" fmla="val -406147"/>
            </a:avLst>
          </a:prstGeom>
          <a:ln w="31750">
            <a:solidFill>
              <a:schemeClr val="bg1">
                <a:lumMod val="50000"/>
              </a:schemeClr>
            </a:solidFill>
            <a:prstDash val="solid"/>
            <a:headEnd w="med" len="med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テキスト ボックス 72"/>
          <p:cNvSpPr txBox="1"/>
          <p:nvPr/>
        </p:nvSpPr>
        <p:spPr>
          <a:xfrm>
            <a:off x="5504070" y="1032053"/>
            <a:ext cx="267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cs typeface="Calibri"/>
              </a:rPr>
              <a:t>Free Insert: 1 </a:t>
            </a:r>
            <a:r>
              <a:rPr kumimoji="1" lang="en-US" altLang="ja-JP" sz="2400" dirty="0">
                <a:cs typeface="Calibri"/>
              </a:rPr>
              <a:t>-&gt; M1</a:t>
            </a:r>
          </a:p>
        </p:txBody>
      </p:sp>
      <p:sp>
        <p:nvSpPr>
          <p:cNvPr id="59" name="テキスト ボックス 72"/>
          <p:cNvSpPr txBox="1"/>
          <p:nvPr/>
        </p:nvSpPr>
        <p:spPr>
          <a:xfrm>
            <a:off x="5504070" y="1493718"/>
            <a:ext cx="3421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cs typeface="Calibri"/>
              </a:rPr>
              <a:t>Pairwise </a:t>
            </a:r>
            <a:r>
              <a:rPr kumimoji="1" lang="en-US" altLang="ja-JP" sz="2400" dirty="0" smtClean="0">
                <a:cs typeface="Calibri"/>
              </a:rPr>
              <a:t>Swap: 1-2 </a:t>
            </a:r>
            <a:r>
              <a:rPr kumimoji="1" lang="en-US" altLang="ja-JP" sz="2400" dirty="0">
                <a:cs typeface="Calibri"/>
              </a:rPr>
              <a:t>-&gt; 2-1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6931395" y="5751073"/>
            <a:ext cx="976983" cy="40011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Exit</a:t>
            </a:r>
            <a:endParaRPr lang="en-US" sz="2000" dirty="0"/>
          </a:p>
        </p:txBody>
      </p:sp>
      <p:cxnSp>
        <p:nvCxnSpPr>
          <p:cNvPr id="63" name="直線コネクタ 11"/>
          <p:cNvCxnSpPr>
            <a:stCxn id="5" idx="3"/>
            <a:endCxn id="62" idx="1"/>
          </p:cNvCxnSpPr>
          <p:nvPr/>
        </p:nvCxnSpPr>
        <p:spPr>
          <a:xfrm>
            <a:off x="5613751" y="5921502"/>
            <a:ext cx="1317644" cy="29626"/>
          </a:xfrm>
          <a:prstGeom prst="line">
            <a:avLst/>
          </a:prstGeom>
          <a:ln w="31750">
            <a:solidFill>
              <a:schemeClr val="bg1">
                <a:lumMod val="50000"/>
              </a:schemeClr>
            </a:solidFill>
            <a:prstDash val="solid"/>
            <a:headEnd w="med" len="med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72"/>
          <p:cNvSpPr txBox="1"/>
          <p:nvPr/>
        </p:nvSpPr>
        <p:spPr>
          <a:xfrm>
            <a:off x="5924720" y="5506656"/>
            <a:ext cx="10266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latin typeface="Calibri"/>
                <a:cs typeface="Calibri"/>
              </a:rPr>
              <a:t>Yes</a:t>
            </a:r>
            <a:endParaRPr kumimoji="1" lang="ja-JP" altLang="en-US" sz="2000" baseline="-25000" dirty="0">
              <a:latin typeface="Calibri"/>
              <a:cs typeface="Calibri"/>
            </a:endParaRPr>
          </a:p>
        </p:txBody>
      </p:sp>
      <p:sp>
        <p:nvSpPr>
          <p:cNvPr id="27" name="テキスト ボックス 72"/>
          <p:cNvSpPr txBox="1"/>
          <p:nvPr/>
        </p:nvSpPr>
        <p:spPr>
          <a:xfrm>
            <a:off x="1036912" y="3484365"/>
            <a:ext cx="508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latin typeface="Calibri"/>
                <a:cs typeface="Calibri"/>
              </a:rPr>
              <a:t>No</a:t>
            </a:r>
            <a:endParaRPr kumimoji="1" lang="ja-JP" altLang="en-US" sz="2000" baseline="-25000" dirty="0">
              <a:latin typeface="Calibri"/>
              <a:cs typeface="Calibri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522636" y="1810313"/>
            <a:ext cx="2651764" cy="794501"/>
            <a:chOff x="5522636" y="1810313"/>
            <a:chExt cx="2651764" cy="794501"/>
          </a:xfrm>
        </p:grpSpPr>
        <p:sp>
          <p:nvSpPr>
            <p:cNvPr id="60" name="テキスト ボックス 72"/>
            <p:cNvSpPr txBox="1"/>
            <p:nvPr/>
          </p:nvSpPr>
          <p:spPr>
            <a:xfrm>
              <a:off x="5522636" y="2143149"/>
              <a:ext cx="26517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dirty="0">
                  <a:cs typeface="Calibri"/>
                </a:rPr>
                <a:t>N-way </a:t>
              </a:r>
              <a:r>
                <a:rPr kumimoji="1" lang="en-US" altLang="ja-JP" sz="2400" dirty="0" smtClean="0">
                  <a:cs typeface="Calibri"/>
                </a:rPr>
                <a:t>Swap: …</a:t>
              </a:r>
              <a:endParaRPr kumimoji="1" lang="en-US" altLang="ja-JP" sz="2400" dirty="0">
                <a:cs typeface="Calibri"/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6665411" y="1810313"/>
              <a:ext cx="3433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en-US" altLang="ja-JP" dirty="0">
                  <a:cs typeface="Calibri"/>
                </a:rPr>
                <a:t>…</a:t>
              </a:r>
              <a:endParaRPr lang="en-US" dirty="0"/>
            </a:p>
          </p:txBody>
        </p:sp>
      </p:grpSp>
      <p:sp>
        <p:nvSpPr>
          <p:cNvPr id="28" name="Rounded Rectangle 27"/>
          <p:cNvSpPr/>
          <p:nvPr/>
        </p:nvSpPr>
        <p:spPr>
          <a:xfrm>
            <a:off x="5204438" y="1120907"/>
            <a:ext cx="3149385" cy="1001210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000000">
                <a:alpha val="3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Bottleneck #1</a:t>
            </a:r>
            <a:r>
              <a:rPr lang="en-US" sz="2000" dirty="0">
                <a:solidFill>
                  <a:schemeClr val="bg1"/>
                </a:solidFill>
              </a:rPr>
              <a:t>: </a:t>
            </a:r>
            <a:endParaRPr lang="en-US" sz="2000" dirty="0" smtClean="0">
              <a:solidFill>
                <a:schemeClr val="bg1"/>
              </a:solidFill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Large </a:t>
            </a:r>
            <a:r>
              <a:rPr lang="en-US" sz="2800" dirty="0">
                <a:solidFill>
                  <a:schemeClr val="bg1"/>
                </a:solidFill>
              </a:rPr>
              <a:t>Search Space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5218372" y="2263447"/>
            <a:ext cx="3426045" cy="1232873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000000">
                <a:alpha val="3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Bottleneck #2: 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Computing </a:t>
            </a:r>
            <a:r>
              <a:rPr lang="en-US" sz="2800" dirty="0" err="1" smtClean="0">
                <a:solidFill>
                  <a:schemeClr val="bg1"/>
                </a:solidFill>
              </a:rPr>
              <a:t>InfoLeak</a:t>
            </a:r>
            <a:r>
              <a:rPr lang="en-US" sz="2800" dirty="0" smtClean="0">
                <a:solidFill>
                  <a:schemeClr val="bg1"/>
                </a:solidFill>
              </a:rPr>
              <a:t> across all clients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131283" y="3252358"/>
            <a:ext cx="3149385" cy="1756093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000000">
                <a:alpha val="3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Bottleneck #3: 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Re-generating move table after each move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5302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8740" y="4180119"/>
            <a:ext cx="4790364" cy="2582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2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6282" y="151979"/>
            <a:ext cx="9326880" cy="9144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2060"/>
                </a:solidFill>
              </a:rPr>
              <a:t>Context: Infrastructure-as-a-Service Clouds </a:t>
            </a:r>
            <a:endParaRPr lang="en-US" sz="4000" dirty="0">
              <a:solidFill>
                <a:srgbClr val="00206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258747" y="4360354"/>
            <a:ext cx="1876299" cy="1050571"/>
            <a:chOff x="1447800" y="3233716"/>
            <a:chExt cx="1876299" cy="1050571"/>
          </a:xfrm>
        </p:grpSpPr>
        <p:sp>
          <p:nvSpPr>
            <p:cNvPr id="6" name="Rounded Rectangle 11"/>
            <p:cNvSpPr/>
            <p:nvPr/>
          </p:nvSpPr>
          <p:spPr>
            <a:xfrm>
              <a:off x="1612392" y="3832043"/>
              <a:ext cx="1572768" cy="331413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chemeClr val="tx1"/>
                  </a:solidFill>
                  <a:latin typeface="Calibri"/>
                  <a:ea typeface="Arial Unicode MS" pitchFamily="50" charset="-127"/>
                  <a:cs typeface="Calibri"/>
                </a:rPr>
                <a:t>Machine</a:t>
              </a:r>
              <a:endParaRPr lang="en-US" sz="2000" dirty="0">
                <a:solidFill>
                  <a:schemeClr val="tx1"/>
                </a:solidFill>
                <a:latin typeface="Calibri"/>
                <a:ea typeface="Arial Unicode MS" pitchFamily="50" charset="-127"/>
                <a:cs typeface="Calibri"/>
              </a:endParaRPr>
            </a:p>
          </p:txBody>
        </p:sp>
        <p:sp>
          <p:nvSpPr>
            <p:cNvPr id="7" name="Rounded Rectangle 12"/>
            <p:cNvSpPr/>
            <p:nvPr/>
          </p:nvSpPr>
          <p:spPr>
            <a:xfrm>
              <a:off x="2262171" y="3369887"/>
              <a:ext cx="561201" cy="41175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  <a:latin typeface="Calibri"/>
                  <a:ea typeface="Arial Unicode MS" pitchFamily="50" charset="-127"/>
                  <a:cs typeface="Calibri"/>
                </a:rPr>
                <a:t>VM</a:t>
              </a:r>
              <a:endParaRPr lang="en-US" sz="1400" b="1" dirty="0">
                <a:solidFill>
                  <a:schemeClr val="bg1"/>
                </a:solidFill>
                <a:latin typeface="Calibri"/>
                <a:ea typeface="Arial Unicode MS" pitchFamily="50" charset="-127"/>
                <a:cs typeface="Calibri"/>
              </a:endParaRPr>
            </a:p>
          </p:txBody>
        </p:sp>
        <p:sp>
          <p:nvSpPr>
            <p:cNvPr id="12" name="Rounded Rectangle 22"/>
            <p:cNvSpPr/>
            <p:nvPr/>
          </p:nvSpPr>
          <p:spPr>
            <a:xfrm>
              <a:off x="1649799" y="3369888"/>
              <a:ext cx="564433" cy="411756"/>
            </a:xfrm>
            <a:prstGeom prst="roundRect">
              <a:avLst/>
            </a:prstGeom>
            <a:solidFill>
              <a:srgbClr val="A5002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  <a:latin typeface="Calibri"/>
                  <a:ea typeface="Arial Unicode MS" pitchFamily="50" charset="-127"/>
                  <a:cs typeface="Calibri"/>
                </a:rPr>
                <a:t>VM</a:t>
              </a:r>
              <a:endParaRPr lang="en-US" sz="1400" b="1" dirty="0">
                <a:solidFill>
                  <a:schemeClr val="bg1"/>
                </a:solidFill>
                <a:latin typeface="Calibri"/>
                <a:ea typeface="Arial Unicode MS" pitchFamily="50" charset="-127"/>
                <a:cs typeface="Calibri"/>
              </a:endParaRPr>
            </a:p>
          </p:txBody>
        </p:sp>
        <p:sp>
          <p:nvSpPr>
            <p:cNvPr id="16" name="Rounded Rectangle 6"/>
            <p:cNvSpPr/>
            <p:nvPr/>
          </p:nvSpPr>
          <p:spPr>
            <a:xfrm>
              <a:off x="1447800" y="3233716"/>
              <a:ext cx="1876299" cy="1050571"/>
            </a:xfrm>
            <a:prstGeom prst="roundRect">
              <a:avLst/>
            </a:prstGeom>
            <a:noFill/>
            <a:ln w="25400">
              <a:solidFill>
                <a:srgbClr val="000090"/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Calibri"/>
                <a:ea typeface="Arial Unicode MS" pitchFamily="50" charset="-127"/>
                <a:cs typeface="Calibri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126925" y="5552028"/>
            <a:ext cx="1800099" cy="1050571"/>
            <a:chOff x="3457701" y="3217487"/>
            <a:chExt cx="1800099" cy="1050571"/>
          </a:xfrm>
        </p:grpSpPr>
        <p:sp>
          <p:nvSpPr>
            <p:cNvPr id="8" name="Rounded Rectangle 16"/>
            <p:cNvSpPr/>
            <p:nvPr/>
          </p:nvSpPr>
          <p:spPr>
            <a:xfrm>
              <a:off x="3536925" y="3832043"/>
              <a:ext cx="1572768" cy="331413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chemeClr val="tx1"/>
                  </a:solidFill>
                  <a:latin typeface="Calibri"/>
                  <a:ea typeface="Arial Unicode MS" pitchFamily="50" charset="-127"/>
                  <a:cs typeface="Calibri"/>
                </a:rPr>
                <a:t>Machine</a:t>
              </a:r>
              <a:endParaRPr lang="en-US" sz="2000" dirty="0">
                <a:solidFill>
                  <a:schemeClr val="tx1"/>
                </a:solidFill>
                <a:latin typeface="Calibri"/>
                <a:ea typeface="Arial Unicode MS" pitchFamily="50" charset="-127"/>
                <a:cs typeface="Calibri"/>
              </a:endParaRPr>
            </a:p>
          </p:txBody>
        </p:sp>
        <p:sp>
          <p:nvSpPr>
            <p:cNvPr id="9" name="Rounded Rectangle 17"/>
            <p:cNvSpPr/>
            <p:nvPr/>
          </p:nvSpPr>
          <p:spPr>
            <a:xfrm>
              <a:off x="3962400" y="3369888"/>
              <a:ext cx="575422" cy="411756"/>
            </a:xfrm>
            <a:prstGeom prst="roundRect">
              <a:avLst/>
            </a:prstGeom>
            <a:solidFill>
              <a:srgbClr val="A5002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  <a:latin typeface="Calibri"/>
                  <a:ea typeface="Arial Unicode MS" pitchFamily="50" charset="-127"/>
                  <a:cs typeface="Calibri"/>
                </a:rPr>
                <a:t>VM</a:t>
              </a:r>
              <a:endParaRPr lang="en-US" sz="1400" b="1" dirty="0">
                <a:solidFill>
                  <a:schemeClr val="bg1"/>
                </a:solidFill>
                <a:latin typeface="Calibri"/>
                <a:ea typeface="Arial Unicode MS" pitchFamily="50" charset="-127"/>
                <a:cs typeface="Calibri"/>
              </a:endParaRPr>
            </a:p>
          </p:txBody>
        </p:sp>
        <p:sp>
          <p:nvSpPr>
            <p:cNvPr id="10" name="Rounded Rectangle 21"/>
            <p:cNvSpPr/>
            <p:nvPr/>
          </p:nvSpPr>
          <p:spPr>
            <a:xfrm>
              <a:off x="4572001" y="3369887"/>
              <a:ext cx="533400" cy="41175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  <a:latin typeface="Calibri"/>
                  <a:ea typeface="Arial Unicode MS" pitchFamily="50" charset="-127"/>
                  <a:cs typeface="Calibri"/>
                </a:rPr>
                <a:t>VM</a:t>
              </a:r>
              <a:endParaRPr lang="en-US" sz="1400" b="1" dirty="0">
                <a:solidFill>
                  <a:schemeClr val="bg1"/>
                </a:solidFill>
                <a:latin typeface="Calibri"/>
                <a:ea typeface="Arial Unicode MS" pitchFamily="50" charset="-127"/>
                <a:cs typeface="Calibri"/>
              </a:endParaRPr>
            </a:p>
          </p:txBody>
        </p:sp>
        <p:sp>
          <p:nvSpPr>
            <p:cNvPr id="17" name="Rounded Rectangle 6"/>
            <p:cNvSpPr/>
            <p:nvPr/>
          </p:nvSpPr>
          <p:spPr>
            <a:xfrm>
              <a:off x="3457701" y="3217487"/>
              <a:ext cx="1800099" cy="1050571"/>
            </a:xfrm>
            <a:prstGeom prst="roundRect">
              <a:avLst/>
            </a:prstGeom>
            <a:noFill/>
            <a:ln w="25400">
              <a:solidFill>
                <a:srgbClr val="000090"/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Calibri"/>
                <a:ea typeface="Arial Unicode MS" pitchFamily="50" charset="-127"/>
                <a:cs typeface="Calibri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196897" y="5552028"/>
            <a:ext cx="1800099" cy="1050571"/>
            <a:chOff x="5334000" y="3233716"/>
            <a:chExt cx="1800099" cy="1050571"/>
          </a:xfrm>
        </p:grpSpPr>
        <p:sp>
          <p:nvSpPr>
            <p:cNvPr id="11" name="Rounded Rectangle 16"/>
            <p:cNvSpPr/>
            <p:nvPr/>
          </p:nvSpPr>
          <p:spPr>
            <a:xfrm>
              <a:off x="5422392" y="3811771"/>
              <a:ext cx="1572768" cy="331413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chemeClr val="tx1"/>
                  </a:solidFill>
                  <a:latin typeface="Calibri"/>
                  <a:ea typeface="Arial Unicode MS" pitchFamily="50" charset="-127"/>
                  <a:cs typeface="Calibri"/>
                </a:rPr>
                <a:t>Machine</a:t>
              </a:r>
              <a:endParaRPr lang="en-US" sz="2000" dirty="0">
                <a:solidFill>
                  <a:schemeClr val="tx1"/>
                </a:solidFill>
                <a:latin typeface="Calibri"/>
                <a:ea typeface="Arial Unicode MS" pitchFamily="50" charset="-127"/>
                <a:cs typeface="Calibri"/>
              </a:endParaRPr>
            </a:p>
          </p:txBody>
        </p:sp>
        <p:sp>
          <p:nvSpPr>
            <p:cNvPr id="13" name="Rounded Rectangle 21"/>
            <p:cNvSpPr/>
            <p:nvPr/>
          </p:nvSpPr>
          <p:spPr>
            <a:xfrm>
              <a:off x="5486400" y="3339130"/>
              <a:ext cx="533400" cy="41175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  <a:latin typeface="Calibri"/>
                  <a:ea typeface="Arial Unicode MS" pitchFamily="50" charset="-127"/>
                  <a:cs typeface="Calibri"/>
                </a:rPr>
                <a:t>VM</a:t>
              </a:r>
              <a:endParaRPr lang="en-US" sz="1400" b="1" dirty="0">
                <a:solidFill>
                  <a:schemeClr val="bg1"/>
                </a:solidFill>
                <a:latin typeface="Calibri"/>
                <a:ea typeface="Arial Unicode MS" pitchFamily="50" charset="-127"/>
                <a:cs typeface="Calibri"/>
              </a:endParaRPr>
            </a:p>
          </p:txBody>
        </p:sp>
        <p:sp>
          <p:nvSpPr>
            <p:cNvPr id="18" name="Rounded Rectangle 6"/>
            <p:cNvSpPr/>
            <p:nvPr/>
          </p:nvSpPr>
          <p:spPr>
            <a:xfrm>
              <a:off x="5334000" y="3233716"/>
              <a:ext cx="1800099" cy="1050571"/>
            </a:xfrm>
            <a:prstGeom prst="roundRect">
              <a:avLst/>
            </a:prstGeom>
            <a:noFill/>
            <a:ln w="25400">
              <a:solidFill>
                <a:srgbClr val="000090"/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Calibri"/>
                <a:ea typeface="Arial Unicode MS" pitchFamily="50" charset="-127"/>
                <a:cs typeface="Calibri"/>
              </a:endParaRPr>
            </a:p>
          </p:txBody>
        </p:sp>
      </p:grpSp>
      <p:cxnSp>
        <p:nvCxnSpPr>
          <p:cNvPr id="29" name="Straight Arrow Connector 28"/>
          <p:cNvCxnSpPr/>
          <p:nvPr/>
        </p:nvCxnSpPr>
        <p:spPr>
          <a:xfrm>
            <a:off x="3174677" y="3575713"/>
            <a:ext cx="0" cy="615519"/>
          </a:xfrm>
          <a:prstGeom prst="straightConnector1">
            <a:avLst/>
          </a:prstGeom>
          <a:ln w="41275">
            <a:solidFill>
              <a:schemeClr val="accent1">
                <a:lumMod val="75000"/>
              </a:schemeClr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1973680" y="3127049"/>
            <a:ext cx="2401994" cy="55063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Cloud Controller</a:t>
            </a:r>
            <a:endParaRPr lang="en-US" sz="2000" dirty="0"/>
          </a:p>
        </p:txBody>
      </p:sp>
      <p:pic>
        <p:nvPicPr>
          <p:cNvPr id="3076" name="Picture 4" descr="Image result for amazon ec2 logo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725" y="2054276"/>
            <a:ext cx="2703388" cy="1072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Image result for google compute engine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323" y="4045589"/>
            <a:ext cx="1888193" cy="1193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Image result for microsoft azure logo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100" y="3259247"/>
            <a:ext cx="3047037" cy="521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0" name="Straight Arrow Connector 29"/>
          <p:cNvCxnSpPr/>
          <p:nvPr/>
        </p:nvCxnSpPr>
        <p:spPr>
          <a:xfrm>
            <a:off x="3174677" y="2374710"/>
            <a:ext cx="0" cy="752339"/>
          </a:xfrm>
          <a:prstGeom prst="straightConnector1">
            <a:avLst/>
          </a:prstGeom>
          <a:ln w="41275">
            <a:solidFill>
              <a:schemeClr val="accent1">
                <a:lumMod val="75000"/>
              </a:schemeClr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Image result for person icon"/>
          <p:cNvPicPr>
            <a:picLocks noChangeAspect="1" noChangeArrowheads="1"/>
          </p:cNvPicPr>
          <p:nvPr/>
        </p:nvPicPr>
        <p:blipFill>
          <a:blip r:embed="rId8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4008" y="1515043"/>
            <a:ext cx="797204" cy="797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Image result for person icon"/>
          <p:cNvPicPr>
            <a:picLocks noChangeAspect="1" noChangeArrowheads="1"/>
          </p:cNvPicPr>
          <p:nvPr/>
        </p:nvPicPr>
        <p:blipFill>
          <a:blip r:embed="rId8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212" y="1488477"/>
            <a:ext cx="797204" cy="797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3277899" y="2566213"/>
            <a:ext cx="11905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 smtClean="0"/>
              <a:t>Client API</a:t>
            </a:r>
            <a:endParaRPr lang="en-US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510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>
                <a:cs typeface="Calibri"/>
              </a:rPr>
              <a:t>Our Approach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/>
          <a:lstStyle/>
          <a:p>
            <a:fld id="{2F8258B8-ACF5-6E4C-8B3E-49E538074B44}" type="slidenum">
              <a:rPr lang="en-US" smtClean="0"/>
              <a:t>20</a:t>
            </a:fld>
            <a:endParaRPr lang="en-US" dirty="0"/>
          </a:p>
        </p:txBody>
      </p:sp>
      <p:sp>
        <p:nvSpPr>
          <p:cNvPr id="28" name="Rounded Rectangle 27"/>
          <p:cNvSpPr/>
          <p:nvPr/>
        </p:nvSpPr>
        <p:spPr>
          <a:xfrm>
            <a:off x="601957" y="1775402"/>
            <a:ext cx="3426045" cy="1001210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Large </a:t>
            </a:r>
            <a:r>
              <a:rPr lang="en-US" sz="2800" dirty="0">
                <a:solidFill>
                  <a:schemeClr val="bg1"/>
                </a:solidFill>
              </a:rPr>
              <a:t>Search Space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601957" y="3111521"/>
            <a:ext cx="3426045" cy="1320531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Computing </a:t>
            </a:r>
            <a:r>
              <a:rPr lang="en-US" sz="2800" dirty="0" err="1" smtClean="0">
                <a:solidFill>
                  <a:schemeClr val="bg1"/>
                </a:solidFill>
              </a:rPr>
              <a:t>InfoLeak</a:t>
            </a:r>
            <a:r>
              <a:rPr lang="en-US" sz="2800" dirty="0" smtClean="0">
                <a:solidFill>
                  <a:schemeClr val="bg1"/>
                </a:solidFill>
              </a:rPr>
              <a:t> across all clients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601957" y="4881387"/>
            <a:ext cx="3426045" cy="1554009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Re-generating 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move table after each move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5260753" y="1775402"/>
            <a:ext cx="3426045" cy="1001210"/>
          </a:xfrm>
          <a:prstGeom prst="roundRect">
            <a:avLst/>
          </a:prstGeom>
          <a:solidFill>
            <a:srgbClr val="218F3B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Prune Search Space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5260754" y="3111521"/>
            <a:ext cx="3426045" cy="1321483"/>
          </a:xfrm>
          <a:prstGeom prst="roundRect">
            <a:avLst/>
          </a:prstGeom>
          <a:solidFill>
            <a:srgbClr val="218F3B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Incremental Benefit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Computation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5260751" y="4881386"/>
            <a:ext cx="3426045" cy="1554009"/>
          </a:xfrm>
          <a:prstGeom prst="roundRect">
            <a:avLst/>
          </a:prstGeom>
          <a:solidFill>
            <a:srgbClr val="218F3B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Intra-Epoch</a:t>
            </a:r>
            <a:endParaRPr lang="en-US" sz="2800" dirty="0">
              <a:solidFill>
                <a:schemeClr val="bg1"/>
              </a:solidFill>
            </a:endParaRPr>
          </a:p>
          <a:p>
            <a:pPr algn="ctr"/>
            <a:r>
              <a:rPr lang="en-US" sz="2800" dirty="0">
                <a:solidFill>
                  <a:schemeClr val="bg1"/>
                </a:solidFill>
              </a:rPr>
              <a:t>Lazy </a:t>
            </a:r>
            <a:r>
              <a:rPr lang="en-US" sz="2800" dirty="0" smtClean="0">
                <a:solidFill>
                  <a:schemeClr val="bg1"/>
                </a:solidFill>
              </a:rPr>
              <a:t>Evaluation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4028001" y="2050091"/>
            <a:ext cx="1232751" cy="487680"/>
          </a:xfrm>
          <a:prstGeom prst="rightArrow">
            <a:avLst/>
          </a:prstGeom>
          <a:solidFill>
            <a:schemeClr val="tx2"/>
          </a:solidFill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Arrow 36"/>
          <p:cNvSpPr/>
          <p:nvPr/>
        </p:nvSpPr>
        <p:spPr>
          <a:xfrm>
            <a:off x="4028003" y="3496857"/>
            <a:ext cx="1232751" cy="487680"/>
          </a:xfrm>
          <a:prstGeom prst="rightArrow">
            <a:avLst/>
          </a:prstGeom>
          <a:solidFill>
            <a:schemeClr val="tx2"/>
          </a:solidFill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Arrow 38"/>
          <p:cNvSpPr/>
          <p:nvPr/>
        </p:nvSpPr>
        <p:spPr>
          <a:xfrm>
            <a:off x="4028003" y="5332535"/>
            <a:ext cx="1232751" cy="487680"/>
          </a:xfrm>
          <a:prstGeom prst="rightArrow">
            <a:avLst/>
          </a:prstGeom>
          <a:solidFill>
            <a:schemeClr val="tx2"/>
          </a:solidFill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テキスト ボックス 72"/>
          <p:cNvSpPr txBox="1"/>
          <p:nvPr/>
        </p:nvSpPr>
        <p:spPr>
          <a:xfrm>
            <a:off x="1254613" y="1052513"/>
            <a:ext cx="25169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>
                <a:latin typeface="Calibri"/>
                <a:cs typeface="Calibri"/>
              </a:rPr>
              <a:t>Bottlenecks</a:t>
            </a:r>
            <a:endParaRPr kumimoji="1" lang="ja-JP" altLang="en-US" sz="3200" baseline="-25000" dirty="0">
              <a:latin typeface="Calibri"/>
              <a:cs typeface="Calibri"/>
            </a:endParaRPr>
          </a:p>
        </p:txBody>
      </p:sp>
      <p:sp>
        <p:nvSpPr>
          <p:cNvPr id="42" name="テキスト ボックス 72"/>
          <p:cNvSpPr txBox="1"/>
          <p:nvPr/>
        </p:nvSpPr>
        <p:spPr>
          <a:xfrm>
            <a:off x="5715289" y="1053466"/>
            <a:ext cx="25169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>
                <a:latin typeface="Calibri"/>
                <a:cs typeface="Calibri"/>
              </a:rPr>
              <a:t>Our Approach</a:t>
            </a:r>
            <a:endParaRPr kumimoji="1" lang="ja-JP" altLang="en-US" sz="3200" baseline="-25000" dirty="0">
              <a:latin typeface="Calibri"/>
              <a:cs typeface="Calibri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93511" y="1638241"/>
            <a:ext cx="8706555" cy="1308159"/>
          </a:xfrm>
          <a:prstGeom prst="roundRect">
            <a:avLst/>
          </a:prstGeom>
          <a:noFill/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0651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25400" y="-37633"/>
            <a:ext cx="9232900" cy="845951"/>
          </a:xfrm>
          <a:effectLst/>
        </p:spPr>
        <p:txBody>
          <a:bodyPr>
            <a:normAutofit/>
          </a:bodyPr>
          <a:lstStyle/>
          <a:p>
            <a:r>
              <a:rPr kumimoji="1" lang="en-US" altLang="ja-JP" sz="4000" dirty="0" smtClean="0">
                <a:latin typeface="Calibri"/>
                <a:cs typeface="Calibri"/>
              </a:rPr>
              <a:t>Prune #1: Pruning Move Space</a:t>
            </a:r>
            <a:endParaRPr kumimoji="1" lang="ja-JP" altLang="en-US" sz="4000" dirty="0">
              <a:latin typeface="Calibri"/>
              <a:cs typeface="Calibri"/>
            </a:endParaRP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2F8258B8-ACF5-6E4C-8B3E-49E538074B44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5229225" y="2382855"/>
            <a:ext cx="3538331" cy="3149105"/>
          </a:xfrm>
          <a:prstGeom prst="ellipse">
            <a:avLst/>
          </a:prstGeom>
          <a:noFill/>
          <a:ln w="38100">
            <a:solidFill>
              <a:schemeClr val="tx2"/>
            </a:solidFill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129092" y="1373957"/>
            <a:ext cx="3849873" cy="4800600"/>
          </a:xfrm>
          <a:prstGeom prst="ellipse">
            <a:avLst/>
          </a:prstGeom>
          <a:noFill/>
          <a:ln w="38100">
            <a:solidFill>
              <a:schemeClr val="tx2"/>
            </a:solidFill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7" name="テキスト ボックス 72"/>
          <p:cNvSpPr txBox="1"/>
          <p:nvPr/>
        </p:nvSpPr>
        <p:spPr>
          <a:xfrm>
            <a:off x="5229225" y="1661315"/>
            <a:ext cx="3348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i="1" dirty="0" smtClean="0">
                <a:latin typeface="Calibri"/>
                <a:cs typeface="Calibri"/>
              </a:rPr>
              <a:t>Nomad </a:t>
            </a:r>
            <a:r>
              <a:rPr kumimoji="1" lang="en-US" altLang="ja-JP" sz="2400" dirty="0" smtClean="0">
                <a:latin typeface="Calibri"/>
                <a:cs typeface="Calibri"/>
              </a:rPr>
              <a:t>sets of all moves</a:t>
            </a:r>
            <a:endParaRPr kumimoji="1" lang="ja-JP" altLang="en-US" sz="2400" i="1" baseline="-25000" dirty="0">
              <a:latin typeface="Calibri"/>
              <a:cs typeface="Calibri"/>
            </a:endParaRPr>
          </a:p>
        </p:txBody>
      </p:sp>
      <p:sp>
        <p:nvSpPr>
          <p:cNvPr id="29" name="テキスト ボックス 72"/>
          <p:cNvSpPr txBox="1"/>
          <p:nvPr/>
        </p:nvSpPr>
        <p:spPr>
          <a:xfrm>
            <a:off x="936889" y="912292"/>
            <a:ext cx="25169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Calibri"/>
                <a:cs typeface="Calibri"/>
              </a:rPr>
              <a:t>Sets of all moves</a:t>
            </a:r>
            <a:endParaRPr kumimoji="1" lang="ja-JP" altLang="en-US" sz="2400" baseline="-25000" dirty="0">
              <a:latin typeface="Calibri"/>
              <a:cs typeface="Calibri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936890" y="1742740"/>
            <a:ext cx="1915780" cy="1032818"/>
            <a:chOff x="931436" y="2482266"/>
            <a:chExt cx="1610139" cy="944121"/>
          </a:xfrm>
        </p:grpSpPr>
        <p:sp>
          <p:nvSpPr>
            <p:cNvPr id="6" name="Oval 5"/>
            <p:cNvSpPr/>
            <p:nvPr/>
          </p:nvSpPr>
          <p:spPr>
            <a:xfrm>
              <a:off x="931436" y="2482266"/>
              <a:ext cx="1610139" cy="944121"/>
            </a:xfrm>
            <a:prstGeom prst="ellipse">
              <a:avLst/>
            </a:prstGeom>
            <a:noFill/>
            <a:ln w="38100">
              <a:solidFill>
                <a:schemeClr val="accent6"/>
              </a:solidFill>
            </a:ln>
            <a:effectLst>
              <a:outerShdw blurRad="40000" dist="23000" dir="5400000" rotWithShape="0">
                <a:srgbClr val="000000">
                  <a:alpha val="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0" name="テキスト ボックス 72"/>
            <p:cNvSpPr txBox="1"/>
            <p:nvPr/>
          </p:nvSpPr>
          <p:spPr>
            <a:xfrm>
              <a:off x="1272838" y="2582521"/>
              <a:ext cx="1263412" cy="7818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dirty="0" smtClean="0">
                  <a:latin typeface="Calibri"/>
                  <a:cs typeface="Calibri"/>
                </a:rPr>
                <a:t>Insert                        </a:t>
              </a:r>
            </a:p>
            <a:p>
              <a:r>
                <a:rPr kumimoji="1" lang="en-US" altLang="ja-JP" sz="2400" dirty="0" smtClean="0">
                  <a:cs typeface="Calibri"/>
                </a:rPr>
                <a:t>1 -&gt; M1</a:t>
              </a:r>
              <a:endParaRPr kumimoji="1" lang="en-US" altLang="ja-JP" sz="2400" dirty="0" smtClean="0">
                <a:latin typeface="Calibri"/>
                <a:cs typeface="Calibri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762169" y="2895484"/>
            <a:ext cx="2079490" cy="1032818"/>
            <a:chOff x="579957" y="3374949"/>
            <a:chExt cx="1747731" cy="817657"/>
          </a:xfrm>
        </p:grpSpPr>
        <p:sp>
          <p:nvSpPr>
            <p:cNvPr id="32" name="Oval 31"/>
            <p:cNvSpPr/>
            <p:nvPr/>
          </p:nvSpPr>
          <p:spPr>
            <a:xfrm>
              <a:off x="648779" y="3374949"/>
              <a:ext cx="1610139" cy="817657"/>
            </a:xfrm>
            <a:prstGeom prst="ellipse">
              <a:avLst/>
            </a:prstGeom>
            <a:noFill/>
            <a:ln w="38100">
              <a:solidFill>
                <a:schemeClr val="accent6"/>
              </a:solidFill>
            </a:ln>
            <a:effectLst>
              <a:outerShdw blurRad="40000" dist="23000" dir="5400000" rotWithShape="0">
                <a:srgbClr val="000000">
                  <a:alpha val="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3" name="テキスト ボックス 72"/>
            <p:cNvSpPr txBox="1"/>
            <p:nvPr/>
          </p:nvSpPr>
          <p:spPr>
            <a:xfrm>
              <a:off x="579957" y="3483707"/>
              <a:ext cx="1747731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 smtClean="0">
                  <a:latin typeface="Calibri"/>
                  <a:cs typeface="Calibri"/>
                </a:rPr>
                <a:t>Pairwise Swap                        </a:t>
              </a:r>
            </a:p>
            <a:p>
              <a:pPr algn="ctr"/>
              <a:r>
                <a:rPr kumimoji="1" lang="en-US" altLang="ja-JP" sz="2400" dirty="0" smtClean="0">
                  <a:cs typeface="Calibri"/>
                </a:rPr>
                <a:t>1-2 -&gt; 2-1</a:t>
              </a:r>
              <a:endParaRPr kumimoji="1" lang="en-US" altLang="ja-JP" sz="2400" dirty="0" smtClean="0">
                <a:latin typeface="Calibri"/>
                <a:cs typeface="Calibri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187451" y="4629994"/>
            <a:ext cx="2297999" cy="1032818"/>
            <a:chOff x="2257683" y="2942405"/>
            <a:chExt cx="1931378" cy="817657"/>
          </a:xfrm>
        </p:grpSpPr>
        <p:sp>
          <p:nvSpPr>
            <p:cNvPr id="40" name="Oval 39"/>
            <p:cNvSpPr/>
            <p:nvPr/>
          </p:nvSpPr>
          <p:spPr>
            <a:xfrm>
              <a:off x="2257683" y="2942405"/>
              <a:ext cx="1610139" cy="817657"/>
            </a:xfrm>
            <a:prstGeom prst="ellipse">
              <a:avLst/>
            </a:prstGeom>
            <a:noFill/>
            <a:ln w="38100">
              <a:solidFill>
                <a:schemeClr val="accent6"/>
              </a:solidFill>
            </a:ln>
            <a:effectLst>
              <a:outerShdw blurRad="40000" dist="23000" dir="5400000" rotWithShape="0">
                <a:srgbClr val="000000">
                  <a:alpha val="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1" name="テキスト ボックス 72"/>
            <p:cNvSpPr txBox="1"/>
            <p:nvPr/>
          </p:nvSpPr>
          <p:spPr>
            <a:xfrm>
              <a:off x="2441330" y="3089777"/>
              <a:ext cx="1747731" cy="6578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dirty="0" smtClean="0">
                  <a:latin typeface="Calibri"/>
                  <a:cs typeface="Calibri"/>
                </a:rPr>
                <a:t>N-way Swap</a:t>
              </a:r>
            </a:p>
            <a:p>
              <a:r>
                <a:rPr kumimoji="1" lang="en-US" altLang="ja-JP" sz="2400" dirty="0">
                  <a:latin typeface="Calibri"/>
                  <a:cs typeface="Calibri"/>
                </a:rPr>
                <a:t> </a:t>
              </a:r>
              <a:r>
                <a:rPr kumimoji="1" lang="en-US" altLang="ja-JP" sz="2400" dirty="0" smtClean="0">
                  <a:latin typeface="Calibri"/>
                  <a:cs typeface="Calibri"/>
                </a:rPr>
                <a:t>      ….                        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5867543" y="2866670"/>
            <a:ext cx="1716812" cy="825285"/>
            <a:chOff x="878099" y="2482266"/>
            <a:chExt cx="1716812" cy="952928"/>
          </a:xfrm>
        </p:grpSpPr>
        <p:sp>
          <p:nvSpPr>
            <p:cNvPr id="43" name="Oval 42"/>
            <p:cNvSpPr/>
            <p:nvPr/>
          </p:nvSpPr>
          <p:spPr>
            <a:xfrm>
              <a:off x="931436" y="2482266"/>
              <a:ext cx="1610139" cy="944121"/>
            </a:xfrm>
            <a:prstGeom prst="ellipse">
              <a:avLst/>
            </a:prstGeom>
            <a:noFill/>
            <a:ln w="38100">
              <a:solidFill>
                <a:schemeClr val="accent6"/>
              </a:solidFill>
            </a:ln>
            <a:effectLst>
              <a:outerShdw blurRad="40000" dist="23000" dir="5400000" rotWithShape="0">
                <a:srgbClr val="000000">
                  <a:alpha val="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44" name="テキスト ボックス 72"/>
            <p:cNvSpPr txBox="1"/>
            <p:nvPr/>
          </p:nvSpPr>
          <p:spPr>
            <a:xfrm>
              <a:off x="878099" y="2546747"/>
              <a:ext cx="1716812" cy="8884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 smtClean="0">
                  <a:latin typeface="Calibri"/>
                  <a:cs typeface="Calibri"/>
                </a:rPr>
                <a:t>Free Insert                        </a:t>
              </a:r>
            </a:p>
            <a:p>
              <a:pPr algn="ctr"/>
              <a:r>
                <a:rPr kumimoji="1" lang="en-US" altLang="ja-JP" sz="2000" dirty="0" smtClean="0">
                  <a:cs typeface="Calibri"/>
                </a:rPr>
                <a:t>1 -&gt; M1</a:t>
              </a:r>
              <a:endParaRPr kumimoji="1" lang="en-US" altLang="ja-JP" sz="2000" dirty="0" smtClean="0">
                <a:latin typeface="Calibri"/>
                <a:cs typeface="Calibri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6125482" y="4008714"/>
            <a:ext cx="2219134" cy="894874"/>
            <a:chOff x="115416" y="3393281"/>
            <a:chExt cx="2219134" cy="894874"/>
          </a:xfrm>
        </p:grpSpPr>
        <p:sp>
          <p:nvSpPr>
            <p:cNvPr id="50" name="Oval 49"/>
            <p:cNvSpPr/>
            <p:nvPr/>
          </p:nvSpPr>
          <p:spPr>
            <a:xfrm>
              <a:off x="115416" y="3393281"/>
              <a:ext cx="2219134" cy="894874"/>
            </a:xfrm>
            <a:prstGeom prst="ellipse">
              <a:avLst/>
            </a:prstGeom>
            <a:noFill/>
            <a:ln w="38100">
              <a:solidFill>
                <a:schemeClr val="accent6"/>
              </a:solidFill>
            </a:ln>
            <a:effectLst>
              <a:outerShdw blurRad="40000" dist="23000" dir="5400000" rotWithShape="0">
                <a:srgbClr val="000000">
                  <a:alpha val="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1" name="テキスト ボックス 72"/>
            <p:cNvSpPr txBox="1"/>
            <p:nvPr/>
          </p:nvSpPr>
          <p:spPr>
            <a:xfrm>
              <a:off x="194704" y="3455997"/>
              <a:ext cx="2060557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 smtClean="0">
                  <a:latin typeface="Calibri"/>
                  <a:cs typeface="Calibri"/>
                </a:rPr>
                <a:t>Pairwise Swap                        </a:t>
              </a:r>
            </a:p>
            <a:p>
              <a:pPr algn="ctr"/>
              <a:r>
                <a:rPr kumimoji="1" lang="en-US" altLang="ja-JP" sz="2000" dirty="0" smtClean="0">
                  <a:cs typeface="Calibri"/>
                </a:rPr>
                <a:t>1-2 -&gt; 2-1</a:t>
              </a:r>
              <a:endParaRPr kumimoji="1" lang="en-US" altLang="ja-JP" sz="2000" dirty="0" smtClean="0">
                <a:latin typeface="Calibri"/>
                <a:cs typeface="Calibri"/>
              </a:endParaRPr>
            </a:p>
          </p:txBody>
        </p:sp>
      </p:grpSp>
      <p:sp>
        <p:nvSpPr>
          <p:cNvPr id="55" name="テキスト ボックス 72"/>
          <p:cNvSpPr txBox="1"/>
          <p:nvPr/>
        </p:nvSpPr>
        <p:spPr>
          <a:xfrm>
            <a:off x="1460218" y="3914595"/>
            <a:ext cx="699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latin typeface="Calibri"/>
                <a:cs typeface="Calibri"/>
              </a:rPr>
              <a:t>...</a:t>
            </a:r>
            <a:endParaRPr kumimoji="1" lang="en-US" altLang="ja-JP" sz="2400" b="1" dirty="0" smtClean="0">
              <a:latin typeface="Calibri"/>
              <a:cs typeface="Calibri"/>
            </a:endParaRPr>
          </a:p>
        </p:txBody>
      </p:sp>
      <p:sp>
        <p:nvSpPr>
          <p:cNvPr id="31" name="Right Arrow 30"/>
          <p:cNvSpPr/>
          <p:nvPr/>
        </p:nvSpPr>
        <p:spPr>
          <a:xfrm>
            <a:off x="4067247" y="3426387"/>
            <a:ext cx="1133061" cy="695739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6142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7" grpId="0"/>
      <p:bldP spid="3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Oval 73"/>
          <p:cNvSpPr/>
          <p:nvPr/>
        </p:nvSpPr>
        <p:spPr>
          <a:xfrm>
            <a:off x="4699563" y="2840814"/>
            <a:ext cx="3690918" cy="3226611"/>
          </a:xfrm>
          <a:prstGeom prst="ellipse">
            <a:avLst/>
          </a:prstGeom>
          <a:noFill/>
          <a:ln w="38100">
            <a:solidFill>
              <a:schemeClr val="tx2"/>
            </a:solidFill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25400" y="-37633"/>
            <a:ext cx="9232900" cy="845951"/>
          </a:xfrm>
          <a:effectLst/>
        </p:spPr>
        <p:txBody>
          <a:bodyPr>
            <a:normAutofit/>
          </a:bodyPr>
          <a:lstStyle/>
          <a:p>
            <a:r>
              <a:rPr kumimoji="1" lang="en-US" altLang="ja-JP" sz="4000" dirty="0" smtClean="0">
                <a:cs typeface="Calibri"/>
              </a:rPr>
              <a:t>Prune </a:t>
            </a:r>
            <a:r>
              <a:rPr kumimoji="1" lang="en-US" altLang="ja-JP" sz="4000" dirty="0">
                <a:cs typeface="Calibri"/>
              </a:rPr>
              <a:t>#2: Hierarchical </a:t>
            </a:r>
            <a:r>
              <a:rPr kumimoji="1" lang="en-US" altLang="ja-JP" sz="4000" dirty="0" smtClean="0">
                <a:cs typeface="Calibri"/>
              </a:rPr>
              <a:t>Decomposition</a:t>
            </a:r>
            <a:endParaRPr kumimoji="1" lang="ja-JP" altLang="en-US" sz="4000" dirty="0">
              <a:latin typeface="Calibri"/>
              <a:cs typeface="Calibri"/>
            </a:endParaRP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>
          <a:xfrm>
            <a:off x="8392013" y="6435396"/>
            <a:ext cx="626533" cy="365125"/>
          </a:xfrm>
          <a:effectLst/>
        </p:spPr>
        <p:txBody>
          <a:bodyPr/>
          <a:lstStyle/>
          <a:p>
            <a:fld id="{2F8258B8-ACF5-6E4C-8B3E-49E538074B44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142043" y="1373957"/>
            <a:ext cx="3789649" cy="4693468"/>
          </a:xfrm>
          <a:prstGeom prst="ellipse">
            <a:avLst/>
          </a:prstGeom>
          <a:noFill/>
          <a:ln w="38100">
            <a:solidFill>
              <a:schemeClr val="tx2"/>
            </a:solidFill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7" name="テキスト ボックス 72"/>
          <p:cNvSpPr txBox="1"/>
          <p:nvPr/>
        </p:nvSpPr>
        <p:spPr>
          <a:xfrm>
            <a:off x="4750955" y="797253"/>
            <a:ext cx="4211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i="1" dirty="0" smtClean="0">
                <a:latin typeface="Calibri"/>
                <a:cs typeface="Calibri"/>
              </a:rPr>
              <a:t>Nomad </a:t>
            </a:r>
            <a:r>
              <a:rPr kumimoji="1" lang="en-US" altLang="ja-JP" sz="2400" dirty="0">
                <a:cs typeface="Calibri"/>
              </a:rPr>
              <a:t>s</a:t>
            </a:r>
            <a:r>
              <a:rPr kumimoji="1" lang="en-US" altLang="ja-JP" sz="2400" dirty="0" smtClean="0">
                <a:cs typeface="Calibri"/>
              </a:rPr>
              <a:t>ets </a:t>
            </a:r>
            <a:r>
              <a:rPr kumimoji="1" lang="en-US" altLang="ja-JP" sz="2400" dirty="0">
                <a:cs typeface="Calibri"/>
              </a:rPr>
              <a:t>of all free </a:t>
            </a:r>
            <a:r>
              <a:rPr kumimoji="1" lang="en-US" altLang="ja-JP" sz="2400" dirty="0" smtClean="0">
                <a:cs typeface="Calibri"/>
              </a:rPr>
              <a:t>inserts</a:t>
            </a:r>
            <a:endParaRPr kumimoji="1" lang="ja-JP" altLang="en-US" sz="2400" baseline="-25000" dirty="0">
              <a:cs typeface="Calibri"/>
            </a:endParaRPr>
          </a:p>
        </p:txBody>
      </p:sp>
      <p:sp>
        <p:nvSpPr>
          <p:cNvPr id="29" name="テキスト ボックス 72"/>
          <p:cNvSpPr txBox="1"/>
          <p:nvPr/>
        </p:nvSpPr>
        <p:spPr>
          <a:xfrm>
            <a:off x="597864" y="830163"/>
            <a:ext cx="32835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Calibri"/>
                <a:cs typeface="Calibri"/>
              </a:rPr>
              <a:t>Sets of all free inserts</a:t>
            </a:r>
            <a:endParaRPr kumimoji="1" lang="ja-JP" altLang="en-US" sz="2400" baseline="-25000" dirty="0">
              <a:latin typeface="Calibri"/>
              <a:cs typeface="Calibri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3912918" y="3715969"/>
            <a:ext cx="757813" cy="695739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テキスト ボックス 72"/>
          <p:cNvSpPr txBox="1"/>
          <p:nvPr/>
        </p:nvSpPr>
        <p:spPr>
          <a:xfrm>
            <a:off x="2140282" y="2191951"/>
            <a:ext cx="121487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latin typeface="Calibri"/>
                <a:cs typeface="Calibri"/>
              </a:rPr>
              <a:t>M</a:t>
            </a:r>
            <a:r>
              <a:rPr kumimoji="1" lang="en-US" altLang="ja-JP" sz="2000" dirty="0" smtClean="0">
                <a:latin typeface="Calibri"/>
                <a:cs typeface="Calibri"/>
              </a:rPr>
              <a:t>1</a:t>
            </a:r>
            <a:endParaRPr kumimoji="1" lang="en-US" altLang="ja-JP" sz="1600" dirty="0" smtClean="0">
              <a:latin typeface="Calibri"/>
              <a:cs typeface="Calibri"/>
            </a:endParaRPr>
          </a:p>
          <a:p>
            <a:pPr algn="ctr"/>
            <a:endParaRPr kumimoji="1" lang="en-US" altLang="ja-JP" sz="2400" dirty="0" smtClean="0">
              <a:latin typeface="Calibri"/>
              <a:cs typeface="Calibri"/>
            </a:endParaRPr>
          </a:p>
          <a:p>
            <a:pPr algn="ctr"/>
            <a:r>
              <a:rPr kumimoji="1" lang="en-US" altLang="ja-JP" sz="2400" dirty="0" smtClean="0">
                <a:latin typeface="Calibri"/>
                <a:cs typeface="Calibri"/>
              </a:rPr>
              <a:t>M</a:t>
            </a:r>
            <a:r>
              <a:rPr kumimoji="1" lang="en-US" altLang="ja-JP" sz="2000" dirty="0" smtClean="0">
                <a:latin typeface="Calibri"/>
                <a:cs typeface="Calibri"/>
              </a:rPr>
              <a:t>2</a:t>
            </a:r>
            <a:endParaRPr kumimoji="1" lang="en-US" altLang="ja-JP" sz="1600" dirty="0" smtClean="0">
              <a:latin typeface="Calibri"/>
              <a:cs typeface="Calibri"/>
            </a:endParaRPr>
          </a:p>
          <a:p>
            <a:pPr algn="ctr"/>
            <a:r>
              <a:rPr kumimoji="1" lang="en-US" altLang="ja-JP" sz="3200" dirty="0" smtClean="0">
                <a:latin typeface="Calibri"/>
                <a:cs typeface="Calibri"/>
              </a:rPr>
              <a:t>.</a:t>
            </a:r>
          </a:p>
          <a:p>
            <a:pPr algn="ctr"/>
            <a:r>
              <a:rPr kumimoji="1" lang="en-US" altLang="ja-JP" sz="3200" dirty="0" smtClean="0">
                <a:latin typeface="Calibri"/>
                <a:cs typeface="Calibri"/>
              </a:rPr>
              <a:t>.</a:t>
            </a:r>
          </a:p>
          <a:p>
            <a:pPr algn="ctr"/>
            <a:r>
              <a:rPr kumimoji="1" lang="en-US" altLang="ja-JP" sz="3200" dirty="0" smtClean="0">
                <a:latin typeface="Calibri"/>
                <a:cs typeface="Calibri"/>
              </a:rPr>
              <a:t>.</a:t>
            </a:r>
          </a:p>
          <a:p>
            <a:pPr algn="ctr"/>
            <a:r>
              <a:rPr kumimoji="1" lang="en-US" altLang="ja-JP" sz="2400" dirty="0" smtClean="0">
                <a:latin typeface="Calibri"/>
                <a:cs typeface="Calibri"/>
              </a:rPr>
              <a:t>M</a:t>
            </a:r>
            <a:r>
              <a:rPr kumimoji="1" lang="en-US" altLang="ja-JP" sz="2000" dirty="0" smtClean="0">
                <a:latin typeface="Calibri"/>
                <a:cs typeface="Calibri"/>
              </a:rPr>
              <a:t>50000</a:t>
            </a:r>
            <a:endParaRPr kumimoji="1" lang="en-US" altLang="ja-JP" sz="2400" dirty="0" smtClean="0">
              <a:latin typeface="Calibri"/>
              <a:cs typeface="Calibri"/>
            </a:endParaRPr>
          </a:p>
        </p:txBody>
      </p:sp>
      <p:sp>
        <p:nvSpPr>
          <p:cNvPr id="31" name="テキスト ボックス 72"/>
          <p:cNvSpPr txBox="1"/>
          <p:nvPr/>
        </p:nvSpPr>
        <p:spPr>
          <a:xfrm>
            <a:off x="433046" y="2963630"/>
            <a:ext cx="121487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latin typeface="Calibri"/>
                <a:cs typeface="Calibri"/>
              </a:rPr>
              <a:t>C</a:t>
            </a:r>
            <a:r>
              <a:rPr kumimoji="1" lang="en-US" altLang="ja-JP" sz="2000" dirty="0" smtClean="0">
                <a:latin typeface="Calibri"/>
                <a:cs typeface="Calibri"/>
              </a:rPr>
              <a:t>1</a:t>
            </a:r>
            <a:endParaRPr kumimoji="1" lang="en-US" altLang="ja-JP" sz="1600" dirty="0" smtClean="0">
              <a:latin typeface="Calibri"/>
              <a:cs typeface="Calibri"/>
            </a:endParaRPr>
          </a:p>
          <a:p>
            <a:pPr algn="ctr"/>
            <a:r>
              <a:rPr kumimoji="1" lang="en-US" altLang="ja-JP" sz="3200" dirty="0" smtClean="0">
                <a:latin typeface="Calibri"/>
                <a:cs typeface="Calibri"/>
              </a:rPr>
              <a:t>.</a:t>
            </a:r>
          </a:p>
          <a:p>
            <a:pPr algn="ctr"/>
            <a:r>
              <a:rPr kumimoji="1" lang="en-US" altLang="ja-JP" sz="3200" dirty="0" smtClean="0">
                <a:latin typeface="Calibri"/>
                <a:cs typeface="Calibri"/>
              </a:rPr>
              <a:t>.</a:t>
            </a:r>
          </a:p>
          <a:p>
            <a:pPr algn="ctr"/>
            <a:r>
              <a:rPr kumimoji="1" lang="en-US" altLang="ja-JP" sz="2400" dirty="0" smtClean="0">
                <a:latin typeface="Calibri"/>
                <a:cs typeface="Calibri"/>
              </a:rPr>
              <a:t>C</a:t>
            </a:r>
            <a:r>
              <a:rPr kumimoji="1" lang="en-US" altLang="ja-JP" sz="2000" dirty="0" smtClean="0">
                <a:latin typeface="Calibri"/>
                <a:cs typeface="Calibri"/>
              </a:rPr>
              <a:t>1000</a:t>
            </a:r>
          </a:p>
        </p:txBody>
      </p:sp>
      <p:sp>
        <p:nvSpPr>
          <p:cNvPr id="75" name="テキスト ボックス 72"/>
          <p:cNvSpPr txBox="1"/>
          <p:nvPr/>
        </p:nvSpPr>
        <p:spPr>
          <a:xfrm>
            <a:off x="6417535" y="3263457"/>
            <a:ext cx="12148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latin typeface="Calibri"/>
                <a:cs typeface="Calibri"/>
              </a:rPr>
              <a:t>M</a:t>
            </a:r>
            <a:r>
              <a:rPr kumimoji="1" lang="en-US" altLang="ja-JP" sz="2000" dirty="0" smtClean="0">
                <a:latin typeface="Calibri"/>
                <a:cs typeface="Calibri"/>
              </a:rPr>
              <a:t>1</a:t>
            </a:r>
            <a:endParaRPr kumimoji="1" lang="en-US" altLang="ja-JP" sz="1600" dirty="0" smtClean="0">
              <a:latin typeface="Calibri"/>
              <a:cs typeface="Calibri"/>
            </a:endParaRPr>
          </a:p>
          <a:p>
            <a:pPr algn="ctr"/>
            <a:r>
              <a:rPr kumimoji="1" lang="en-US" altLang="ja-JP" sz="2400" dirty="0" smtClean="0">
                <a:latin typeface="Calibri"/>
                <a:cs typeface="Calibri"/>
              </a:rPr>
              <a:t>M</a:t>
            </a:r>
            <a:r>
              <a:rPr kumimoji="1" lang="en-US" altLang="ja-JP" sz="2000" dirty="0" smtClean="0">
                <a:latin typeface="Calibri"/>
                <a:cs typeface="Calibri"/>
              </a:rPr>
              <a:t>2</a:t>
            </a:r>
            <a:endParaRPr kumimoji="1" lang="en-US" altLang="ja-JP" sz="1600" dirty="0" smtClean="0">
              <a:latin typeface="Calibri"/>
              <a:cs typeface="Calibri"/>
            </a:endParaRPr>
          </a:p>
          <a:p>
            <a:pPr algn="ctr"/>
            <a:r>
              <a:rPr kumimoji="1" lang="en-US" altLang="ja-JP" sz="2400" dirty="0" smtClean="0">
                <a:latin typeface="Calibri"/>
                <a:cs typeface="Calibri"/>
              </a:rPr>
              <a:t>.</a:t>
            </a:r>
          </a:p>
          <a:p>
            <a:pPr algn="ctr"/>
            <a:r>
              <a:rPr kumimoji="1" lang="en-US" altLang="ja-JP" sz="2400" dirty="0" smtClean="0">
                <a:latin typeface="Calibri"/>
                <a:cs typeface="Calibri"/>
              </a:rPr>
              <a:t>.</a:t>
            </a:r>
          </a:p>
          <a:p>
            <a:pPr algn="ctr"/>
            <a:r>
              <a:rPr kumimoji="1" lang="en-US" altLang="ja-JP" sz="2400" dirty="0" smtClean="0">
                <a:latin typeface="Calibri"/>
                <a:cs typeface="Calibri"/>
              </a:rPr>
              <a:t>M</a:t>
            </a:r>
            <a:r>
              <a:rPr kumimoji="1" lang="en-US" altLang="ja-JP" sz="2000" dirty="0" smtClean="0">
                <a:latin typeface="Calibri"/>
                <a:cs typeface="Calibri"/>
              </a:rPr>
              <a:t>2000</a:t>
            </a:r>
          </a:p>
        </p:txBody>
      </p:sp>
      <p:grpSp>
        <p:nvGrpSpPr>
          <p:cNvPr id="88" name="Group 87"/>
          <p:cNvGrpSpPr/>
          <p:nvPr/>
        </p:nvGrpSpPr>
        <p:grpSpPr>
          <a:xfrm>
            <a:off x="5627211" y="3500599"/>
            <a:ext cx="973206" cy="1352781"/>
            <a:chOff x="6229314" y="1970819"/>
            <a:chExt cx="1113666" cy="1352781"/>
          </a:xfrm>
        </p:grpSpPr>
        <p:cxnSp>
          <p:nvCxnSpPr>
            <p:cNvPr id="85" name="Straight Connector 84"/>
            <p:cNvCxnSpPr/>
            <p:nvPr/>
          </p:nvCxnSpPr>
          <p:spPr>
            <a:xfrm flipV="1">
              <a:off x="6252666" y="1970819"/>
              <a:ext cx="1066962" cy="616574"/>
            </a:xfrm>
            <a:prstGeom prst="line">
              <a:avLst/>
            </a:prstGeom>
            <a:ln w="22225">
              <a:solidFill>
                <a:schemeClr val="bg1">
                  <a:lumMod val="50000"/>
                </a:schemeClr>
              </a:solidFill>
            </a:ln>
            <a:effectLst>
              <a:outerShdw blurRad="40000" dist="20000" dir="5400000" rotWithShape="0">
                <a:srgbClr val="000000">
                  <a:alpha val="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V="1">
              <a:off x="6229314" y="2166730"/>
              <a:ext cx="1090314" cy="420662"/>
            </a:xfrm>
            <a:prstGeom prst="line">
              <a:avLst/>
            </a:prstGeom>
            <a:ln w="22225">
              <a:solidFill>
                <a:schemeClr val="bg1">
                  <a:lumMod val="50000"/>
                </a:schemeClr>
              </a:solidFill>
            </a:ln>
            <a:effectLst>
              <a:outerShdw blurRad="40000" dist="20000" dir="5400000" rotWithShape="0">
                <a:srgbClr val="000000">
                  <a:alpha val="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6229314" y="2587392"/>
              <a:ext cx="1113666" cy="736208"/>
            </a:xfrm>
            <a:prstGeom prst="line">
              <a:avLst/>
            </a:prstGeom>
            <a:ln w="22225">
              <a:solidFill>
                <a:schemeClr val="bg1">
                  <a:lumMod val="50000"/>
                </a:schemeClr>
              </a:solidFill>
            </a:ln>
            <a:effectLst>
              <a:outerShdw blurRad="40000" dist="20000" dir="5400000" rotWithShape="0">
                <a:srgbClr val="000000">
                  <a:alpha val="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>
            <a:off x="1300047" y="2537329"/>
            <a:ext cx="1043609" cy="2302684"/>
            <a:chOff x="1366730" y="2315817"/>
            <a:chExt cx="1043609" cy="2302684"/>
          </a:xfrm>
        </p:grpSpPr>
        <p:cxnSp>
          <p:nvCxnSpPr>
            <p:cNvPr id="58" name="Straight Connector 57"/>
            <p:cNvCxnSpPr/>
            <p:nvPr/>
          </p:nvCxnSpPr>
          <p:spPr>
            <a:xfrm flipV="1">
              <a:off x="1366730" y="2315817"/>
              <a:ext cx="1043609" cy="616573"/>
            </a:xfrm>
            <a:prstGeom prst="line">
              <a:avLst/>
            </a:prstGeom>
            <a:ln w="22225">
              <a:solidFill>
                <a:schemeClr val="bg1">
                  <a:lumMod val="50000"/>
                </a:schemeClr>
              </a:solidFill>
            </a:ln>
            <a:effectLst>
              <a:outerShdw blurRad="40000" dist="20000" dir="5400000" rotWithShape="0">
                <a:srgbClr val="000000">
                  <a:alpha val="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V="1">
              <a:off x="1366730" y="2841260"/>
              <a:ext cx="967588" cy="91131"/>
            </a:xfrm>
            <a:prstGeom prst="line">
              <a:avLst/>
            </a:prstGeom>
            <a:ln w="22225">
              <a:solidFill>
                <a:schemeClr val="bg1">
                  <a:lumMod val="50000"/>
                </a:schemeClr>
              </a:solidFill>
            </a:ln>
            <a:effectLst>
              <a:outerShdw blurRad="40000" dist="20000" dir="5400000" rotWithShape="0">
                <a:srgbClr val="000000">
                  <a:alpha val="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1387185" y="2924927"/>
              <a:ext cx="920099" cy="1693574"/>
            </a:xfrm>
            <a:prstGeom prst="line">
              <a:avLst/>
            </a:prstGeom>
            <a:ln w="22225">
              <a:solidFill>
                <a:schemeClr val="bg1">
                  <a:lumMod val="50000"/>
                </a:schemeClr>
              </a:solidFill>
            </a:ln>
            <a:effectLst>
              <a:outerShdw blurRad="40000" dist="20000" dir="5400000" rotWithShape="0">
                <a:srgbClr val="000000">
                  <a:alpha val="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1401054" y="2925604"/>
              <a:ext cx="908540" cy="1324144"/>
            </a:xfrm>
            <a:prstGeom prst="line">
              <a:avLst/>
            </a:prstGeom>
            <a:ln w="22225">
              <a:solidFill>
                <a:schemeClr val="bg1">
                  <a:lumMod val="50000"/>
                </a:schemeClr>
              </a:solidFill>
            </a:ln>
            <a:effectLst>
              <a:outerShdw blurRad="40000" dist="20000" dir="5400000" rotWithShape="0">
                <a:srgbClr val="000000">
                  <a:alpha val="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テキスト ボックス 72"/>
          <p:cNvSpPr txBox="1"/>
          <p:nvPr/>
        </p:nvSpPr>
        <p:spPr>
          <a:xfrm rot="5400000">
            <a:off x="6323754" y="5071942"/>
            <a:ext cx="6995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 smtClean="0">
                <a:latin typeface="Calibri"/>
                <a:cs typeface="Calibri"/>
              </a:rPr>
              <a:t>...</a:t>
            </a:r>
            <a:endParaRPr kumimoji="1" lang="en-US" altLang="ja-JP" sz="3200" dirty="0" smtClean="0">
              <a:latin typeface="Calibri"/>
              <a:cs typeface="Calibri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853038" y="1480589"/>
            <a:ext cx="3613803" cy="1269527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テキスト ボックス 72"/>
          <p:cNvSpPr txBox="1"/>
          <p:nvPr/>
        </p:nvSpPr>
        <p:spPr>
          <a:xfrm>
            <a:off x="4735547" y="1559188"/>
            <a:ext cx="1520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latin typeface="Calibri"/>
                <a:cs typeface="Calibri"/>
              </a:rPr>
              <a:t>C</a:t>
            </a:r>
            <a:r>
              <a:rPr kumimoji="1" lang="en-US" altLang="ja-JP" sz="2000" dirty="0" smtClean="0">
                <a:latin typeface="Calibri"/>
                <a:cs typeface="Calibri"/>
              </a:rPr>
              <a:t>1</a:t>
            </a:r>
            <a:endParaRPr kumimoji="1" lang="en-US" altLang="ja-JP" sz="1600" dirty="0" smtClean="0">
              <a:latin typeface="Calibri"/>
              <a:cs typeface="Calibri"/>
            </a:endParaRPr>
          </a:p>
          <a:p>
            <a:pPr algn="ctr"/>
            <a:r>
              <a:rPr kumimoji="1" lang="en-US" altLang="ja-JP" sz="2400" dirty="0" smtClean="0">
                <a:latin typeface="Calibri"/>
                <a:cs typeface="Calibri"/>
              </a:rPr>
              <a:t>.</a:t>
            </a:r>
          </a:p>
          <a:p>
            <a:pPr algn="ctr"/>
            <a:r>
              <a:rPr kumimoji="1" lang="en-US" altLang="ja-JP" sz="2400" dirty="0" smtClean="0">
                <a:latin typeface="Calibri"/>
                <a:cs typeface="Calibri"/>
              </a:rPr>
              <a:t>C</a:t>
            </a:r>
            <a:r>
              <a:rPr kumimoji="1" lang="en-US" altLang="ja-JP" sz="2000" dirty="0" smtClean="0">
                <a:latin typeface="Calibri"/>
                <a:cs typeface="Calibri"/>
              </a:rPr>
              <a:t>1000</a:t>
            </a:r>
          </a:p>
        </p:txBody>
      </p:sp>
      <p:sp>
        <p:nvSpPr>
          <p:cNvPr id="67" name="テキスト ボックス 72"/>
          <p:cNvSpPr txBox="1"/>
          <p:nvPr/>
        </p:nvSpPr>
        <p:spPr>
          <a:xfrm>
            <a:off x="345705" y="1806546"/>
            <a:ext cx="33562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>
                <a:latin typeface="Calibri"/>
                <a:cs typeface="Calibri"/>
              </a:rPr>
              <a:t>Clients             Machines</a:t>
            </a:r>
            <a:endParaRPr kumimoji="1" lang="en-US" altLang="ja-JP" dirty="0" smtClean="0">
              <a:latin typeface="Calibri"/>
              <a:cs typeface="Calibri"/>
            </a:endParaRPr>
          </a:p>
        </p:txBody>
      </p:sp>
      <p:cxnSp>
        <p:nvCxnSpPr>
          <p:cNvPr id="77" name="Straight Connector 76"/>
          <p:cNvCxnSpPr/>
          <p:nvPr/>
        </p:nvCxnSpPr>
        <p:spPr>
          <a:xfrm>
            <a:off x="5921731" y="1770994"/>
            <a:ext cx="757694" cy="10043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5904674" y="2423533"/>
            <a:ext cx="774751" cy="0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0" name="Picture 79"/>
          <p:cNvPicPr>
            <a:picLocks noChangeAspect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70570">
            <a:off x="5779810" y="1299898"/>
            <a:ext cx="442678" cy="441392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70570">
            <a:off x="5798285" y="1906137"/>
            <a:ext cx="442678" cy="441392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7444042" y="3413289"/>
            <a:ext cx="1679979" cy="1639327"/>
            <a:chOff x="7392967" y="3174551"/>
            <a:chExt cx="1679979" cy="1639327"/>
          </a:xfrm>
        </p:grpSpPr>
        <p:sp>
          <p:nvSpPr>
            <p:cNvPr id="10" name="Right Brace 9"/>
            <p:cNvSpPr/>
            <p:nvPr/>
          </p:nvSpPr>
          <p:spPr>
            <a:xfrm>
              <a:off x="7392967" y="3174551"/>
              <a:ext cx="420349" cy="1639327"/>
            </a:xfrm>
            <a:prstGeom prst="rightBrace">
              <a:avLst>
                <a:gd name="adj1" fmla="val 8333"/>
                <a:gd name="adj2" fmla="val 50000"/>
              </a:avLst>
            </a:prstGeom>
            <a:ln w="38100">
              <a:solidFill>
                <a:schemeClr val="accent6"/>
              </a:solidFill>
            </a:ln>
            <a:effectLst>
              <a:outerShdw blurRad="40000" dist="20000" dir="5400000" rotWithShape="0">
                <a:srgbClr val="000000">
                  <a:alpha val="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6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714753" y="3714456"/>
              <a:ext cx="1358193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ja-JP" sz="2800" dirty="0">
                  <a:cs typeface="Calibri"/>
                </a:rPr>
                <a:t>Cluster</a:t>
              </a:r>
              <a:r>
                <a:rPr kumimoji="1" lang="en-US" altLang="ja-JP" sz="2400" dirty="0">
                  <a:cs typeface="Calibri"/>
                </a:rPr>
                <a:t>1</a:t>
              </a:r>
              <a:endParaRPr kumimoji="1" lang="en-US" altLang="ja-JP" dirty="0">
                <a:cs typeface="Calibri"/>
              </a:endParaRPr>
            </a:p>
          </p:txBody>
        </p:sp>
      </p:grpSp>
      <p:sp>
        <p:nvSpPr>
          <p:cNvPr id="89" name="テキスト ボックス 72"/>
          <p:cNvSpPr txBox="1"/>
          <p:nvPr/>
        </p:nvSpPr>
        <p:spPr>
          <a:xfrm>
            <a:off x="4795534" y="3918935"/>
            <a:ext cx="1214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latin typeface="Calibri"/>
                <a:cs typeface="Calibri"/>
              </a:rPr>
              <a:t>C</a:t>
            </a:r>
            <a:r>
              <a:rPr kumimoji="1" lang="en-US" altLang="ja-JP" sz="2000" dirty="0" smtClean="0">
                <a:latin typeface="Calibri"/>
                <a:cs typeface="Calibri"/>
              </a:rPr>
              <a:t>1</a:t>
            </a:r>
          </a:p>
        </p:txBody>
      </p:sp>
      <p:sp>
        <p:nvSpPr>
          <p:cNvPr id="45" name="テキスト ボックス 72"/>
          <p:cNvSpPr txBox="1"/>
          <p:nvPr/>
        </p:nvSpPr>
        <p:spPr>
          <a:xfrm>
            <a:off x="6839119" y="1553101"/>
            <a:ext cx="1520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latin typeface="Calibri"/>
                <a:cs typeface="Calibri"/>
              </a:rPr>
              <a:t>Cluster</a:t>
            </a:r>
            <a:r>
              <a:rPr kumimoji="1" lang="en-US" altLang="ja-JP" sz="2000" dirty="0" smtClean="0">
                <a:latin typeface="Calibri"/>
                <a:cs typeface="Calibri"/>
              </a:rPr>
              <a:t>1</a:t>
            </a:r>
            <a:endParaRPr kumimoji="1" lang="en-US" altLang="ja-JP" sz="1600" dirty="0" smtClean="0">
              <a:latin typeface="Calibri"/>
              <a:cs typeface="Calibri"/>
            </a:endParaRPr>
          </a:p>
          <a:p>
            <a:pPr algn="ctr"/>
            <a:r>
              <a:rPr kumimoji="1" lang="en-US" altLang="ja-JP" sz="2400" dirty="0" smtClean="0">
                <a:latin typeface="Calibri"/>
                <a:cs typeface="Calibri"/>
              </a:rPr>
              <a:t>.</a:t>
            </a:r>
          </a:p>
          <a:p>
            <a:pPr algn="ctr"/>
            <a:r>
              <a:rPr kumimoji="1" lang="en-US" altLang="ja-JP" sz="2400" dirty="0" smtClean="0">
                <a:latin typeface="Calibri"/>
                <a:cs typeface="Calibri"/>
              </a:rPr>
              <a:t>Cluster</a:t>
            </a:r>
            <a:r>
              <a:rPr kumimoji="1" lang="en-US" altLang="ja-JP" sz="2000" dirty="0" smtClean="0">
                <a:latin typeface="Calibri"/>
                <a:cs typeface="Calibri"/>
              </a:rPr>
              <a:t>25</a:t>
            </a:r>
          </a:p>
        </p:txBody>
      </p:sp>
      <p:sp>
        <p:nvSpPr>
          <p:cNvPr id="8" name="Oval 7"/>
          <p:cNvSpPr/>
          <p:nvPr/>
        </p:nvSpPr>
        <p:spPr>
          <a:xfrm>
            <a:off x="713791" y="2851530"/>
            <a:ext cx="608671" cy="560155"/>
          </a:xfrm>
          <a:prstGeom prst="ellipse">
            <a:avLst/>
          </a:prstGeom>
          <a:noFill/>
          <a:ln w="25400">
            <a:solidFill>
              <a:srgbClr val="C00000"/>
            </a:solidFill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5049059" y="3855027"/>
            <a:ext cx="608671" cy="560155"/>
          </a:xfrm>
          <a:prstGeom prst="ellipse">
            <a:avLst/>
          </a:prstGeom>
          <a:noFill/>
          <a:ln w="25400">
            <a:solidFill>
              <a:srgbClr val="C00000"/>
            </a:solidFill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2714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27" grpId="0"/>
      <p:bldP spid="5" grpId="0" animBg="1"/>
      <p:bldP spid="75" grpId="0"/>
      <p:bldP spid="44" grpId="0"/>
      <p:bldP spid="4" grpId="0" animBg="1"/>
      <p:bldP spid="66" grpId="0"/>
      <p:bldP spid="89" grpId="0"/>
      <p:bldP spid="45" grpId="0"/>
      <p:bldP spid="8" grpId="0" animBg="1"/>
      <p:bldP spid="4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Our Work</a:t>
            </a:r>
            <a:endParaRPr lang="en-US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23</a:t>
            </a:fld>
            <a:endParaRPr kumimoji="0" lang="en-US"/>
          </a:p>
        </p:txBody>
      </p:sp>
      <p:grpSp>
        <p:nvGrpSpPr>
          <p:cNvPr id="6" name="Group 5"/>
          <p:cNvGrpSpPr/>
          <p:nvPr/>
        </p:nvGrpSpPr>
        <p:grpSpPr>
          <a:xfrm>
            <a:off x="112497" y="1109992"/>
            <a:ext cx="3753918" cy="1515802"/>
            <a:chOff x="-876692" y="1857080"/>
            <a:chExt cx="3753918" cy="1515802"/>
          </a:xfrm>
        </p:grpSpPr>
        <p:sp>
          <p:nvSpPr>
            <p:cNvPr id="3" name="Rectangle 2"/>
            <p:cNvSpPr/>
            <p:nvPr/>
          </p:nvSpPr>
          <p:spPr>
            <a:xfrm>
              <a:off x="-876692" y="2149311"/>
              <a:ext cx="3753918" cy="1223571"/>
            </a:xfrm>
            <a:prstGeom prst="rect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200" dirty="0" smtClean="0">
                <a:solidFill>
                  <a:schemeClr val="bg1">
                    <a:lumMod val="65000"/>
                  </a:schemeClr>
                </a:solidFill>
              </a:endParaRPr>
            </a:p>
            <a:p>
              <a:pPr algn="ctr"/>
              <a:r>
                <a:rPr lang="en-US" sz="2800" dirty="0" smtClean="0">
                  <a:solidFill>
                    <a:schemeClr val="bg1">
                      <a:lumMod val="65000"/>
                    </a:schemeClr>
                  </a:solidFill>
                </a:rPr>
                <a:t>General </a:t>
              </a:r>
              <a:r>
                <a:rPr lang="en-US" sz="2800" dirty="0">
                  <a:solidFill>
                    <a:schemeClr val="bg1">
                      <a:lumMod val="65000"/>
                    </a:schemeClr>
                  </a:solidFill>
                </a:rPr>
                <a:t>side-channel defense via migration</a:t>
              </a:r>
              <a:br>
                <a:rPr lang="en-US" sz="2800" dirty="0">
                  <a:solidFill>
                    <a:schemeClr val="bg1">
                      <a:lumMod val="65000"/>
                    </a:schemeClr>
                  </a:solidFill>
                </a:rPr>
              </a:br>
              <a:endParaRPr lang="en-US" sz="28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-556181" y="1857080"/>
              <a:ext cx="1192955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>
                      <a:lumMod val="65000"/>
                    </a:schemeClr>
                  </a:solidFill>
                </a:rPr>
                <a:t>1. Idea</a:t>
              </a:r>
              <a:endParaRPr lang="en-US" sz="28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4613762" y="1415519"/>
            <a:ext cx="4265545" cy="1210276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Characterize </a:t>
            </a:r>
            <a:r>
              <a:rPr lang="en-US" sz="2800" dirty="0">
                <a:solidFill>
                  <a:schemeClr val="bg1">
                    <a:lumMod val="65000"/>
                  </a:schemeClr>
                </a:solidFill>
              </a:rPr>
              <a:t>information leakage </a:t>
            </a: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due </a:t>
            </a:r>
            <a:r>
              <a:rPr lang="en-US" sz="2800" dirty="0">
                <a:solidFill>
                  <a:schemeClr val="bg1">
                    <a:lumMod val="65000"/>
                  </a:schemeClr>
                </a:solidFill>
              </a:rPr>
              <a:t>to co-residency</a:t>
            </a:r>
            <a:br>
              <a:rPr lang="en-US" sz="2800" dirty="0">
                <a:solidFill>
                  <a:schemeClr val="bg1">
                    <a:lumMod val="65000"/>
                  </a:schemeClr>
                </a:solidFill>
              </a:rPr>
            </a:br>
            <a:endParaRPr lang="en-U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86467" y="3344606"/>
            <a:ext cx="7391257" cy="1215362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>
                    <a:lumMod val="65000"/>
                  </a:schemeClr>
                </a:solidFill>
              </a:rPr>
              <a:t>Scalable VM migration strategy </a:t>
            </a:r>
            <a:br>
              <a:rPr lang="en-US" sz="280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2800" dirty="0">
                <a:solidFill>
                  <a:schemeClr val="bg1">
                    <a:lumMod val="65000"/>
                  </a:schemeClr>
                </a:solidFill>
              </a:rPr>
              <a:t>that can handle large cloud deployments</a:t>
            </a:r>
          </a:p>
        </p:txBody>
      </p:sp>
      <p:cxnSp>
        <p:nvCxnSpPr>
          <p:cNvPr id="19" name="Straight Arrow Connector 18"/>
          <p:cNvCxnSpPr>
            <a:stCxn id="3" idx="3"/>
            <a:endCxn id="9" idx="1"/>
          </p:cNvCxnSpPr>
          <p:nvPr/>
        </p:nvCxnSpPr>
        <p:spPr>
          <a:xfrm>
            <a:off x="3866415" y="2014009"/>
            <a:ext cx="747347" cy="6648"/>
          </a:xfrm>
          <a:prstGeom prst="straightConnector1">
            <a:avLst/>
          </a:prstGeom>
          <a:ln w="63500">
            <a:solidFill>
              <a:schemeClr val="bg1">
                <a:lumMod val="85000"/>
              </a:schemeClr>
            </a:solidFill>
            <a:tailEnd type="triangle"/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/>
          <p:cNvCxnSpPr>
            <a:stCxn id="9" idx="2"/>
            <a:endCxn id="13" idx="0"/>
          </p:cNvCxnSpPr>
          <p:nvPr/>
        </p:nvCxnSpPr>
        <p:spPr>
          <a:xfrm rot="5400000">
            <a:off x="5304911" y="1902981"/>
            <a:ext cx="718811" cy="2164439"/>
          </a:xfrm>
          <a:prstGeom prst="curvedConnector3">
            <a:avLst>
              <a:gd name="adj1" fmla="val 36609"/>
            </a:avLst>
          </a:prstGeom>
          <a:ln w="63500">
            <a:solidFill>
              <a:schemeClr val="bg1">
                <a:lumMod val="85000"/>
              </a:schemeClr>
            </a:solidFill>
            <a:tailEnd type="triangle"/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3" idx="2"/>
          </p:cNvCxnSpPr>
          <p:nvPr/>
        </p:nvCxnSpPr>
        <p:spPr>
          <a:xfrm>
            <a:off x="4582096" y="4559968"/>
            <a:ext cx="1" cy="625643"/>
          </a:xfrm>
          <a:prstGeom prst="straightConnector1">
            <a:avLst/>
          </a:prstGeom>
          <a:ln w="63500">
            <a:solidFill>
              <a:schemeClr val="bg1">
                <a:lumMod val="85000"/>
              </a:schemeClr>
            </a:solidFill>
            <a:tailEnd type="triangle"/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898757" y="5191818"/>
            <a:ext cx="7378967" cy="119691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Practical OpenStack implementation with minimal </a:t>
            </a:r>
            <a:r>
              <a:rPr lang="en-US" sz="2800" dirty="0" smtClean="0">
                <a:solidFill>
                  <a:schemeClr val="tx1"/>
                </a:solidFill>
              </a:rPr>
              <a:t>modifications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14201" y="1123286"/>
            <a:ext cx="1298753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>
                    <a:lumMod val="65000"/>
                  </a:schemeClr>
                </a:solidFill>
              </a:rPr>
              <a:t>2. Logic</a:t>
            </a:r>
            <a:endParaRPr lang="en-US" sz="28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78083" y="3052374"/>
            <a:ext cx="2851551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>
                    <a:lumMod val="65000"/>
                  </a:schemeClr>
                </a:solidFill>
              </a:rPr>
              <a:t>3. Scalable Design</a:t>
            </a:r>
            <a:endParaRPr lang="en-US" sz="28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29485" y="4899586"/>
            <a:ext cx="492872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4. Implementation &amp; Evaluation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851656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System Implementation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24</a:t>
            </a:fld>
            <a:endParaRPr kumimoji="0" lang="en-US"/>
          </a:p>
        </p:txBody>
      </p:sp>
      <p:sp>
        <p:nvSpPr>
          <p:cNvPr id="17" name="角丸四角形 21"/>
          <p:cNvSpPr/>
          <p:nvPr/>
        </p:nvSpPr>
        <p:spPr>
          <a:xfrm>
            <a:off x="2986890" y="2541053"/>
            <a:ext cx="3070998" cy="526031"/>
          </a:xfrm>
          <a:prstGeom prst="roundRect">
            <a:avLst>
              <a:gd name="adj" fmla="val 0"/>
            </a:avLst>
          </a:prstGeom>
          <a:ln>
            <a:solidFill>
              <a:schemeClr val="tx2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latin typeface="Calibri"/>
                <a:cs typeface="Calibri"/>
              </a:rPr>
              <a:t>Cloud Controller</a:t>
            </a:r>
            <a:endParaRPr kumimoji="1" lang="ja-JP" altLang="en-US" sz="2800" dirty="0">
              <a:latin typeface="Calibri"/>
              <a:cs typeface="Calibri"/>
            </a:endParaRPr>
          </a:p>
        </p:txBody>
      </p:sp>
      <p:sp>
        <p:nvSpPr>
          <p:cNvPr id="19" name="角丸四角形 21"/>
          <p:cNvSpPr/>
          <p:nvPr/>
        </p:nvSpPr>
        <p:spPr>
          <a:xfrm>
            <a:off x="5569939" y="4059836"/>
            <a:ext cx="3070998" cy="1408830"/>
          </a:xfrm>
          <a:prstGeom prst="roundRect">
            <a:avLst>
              <a:gd name="adj" fmla="val 0"/>
            </a:avLst>
          </a:prstGeom>
          <a:ln>
            <a:solidFill>
              <a:schemeClr val="tx2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altLang="ja-JP" sz="2800" dirty="0" smtClean="0">
              <a:cs typeface="Calibri"/>
            </a:endParaRPr>
          </a:p>
          <a:p>
            <a:pPr algn="ctr"/>
            <a:r>
              <a:rPr kumimoji="1" lang="en-US" altLang="ja-JP" sz="2400" dirty="0" smtClean="0">
                <a:cs typeface="Calibri"/>
              </a:rPr>
              <a:t>Cluster N</a:t>
            </a:r>
          </a:p>
          <a:p>
            <a:pPr algn="ctr"/>
            <a:r>
              <a:rPr kumimoji="1" lang="en-US" altLang="ja-JP" sz="2400" dirty="0">
                <a:cs typeface="Calibri"/>
              </a:rPr>
              <a:t>Placement Algorithm</a:t>
            </a:r>
          </a:p>
          <a:p>
            <a:pPr algn="ctr"/>
            <a:endParaRPr kumimoji="1" lang="en-US" altLang="ja-JP" sz="2800" dirty="0">
              <a:cs typeface="Calibri"/>
            </a:endParaRPr>
          </a:p>
          <a:p>
            <a:pPr algn="ctr"/>
            <a:endParaRPr kumimoji="1" lang="ja-JP" altLang="en-US" sz="2800" dirty="0">
              <a:cs typeface="Calibri"/>
            </a:endParaRPr>
          </a:p>
        </p:txBody>
      </p:sp>
      <p:sp>
        <p:nvSpPr>
          <p:cNvPr id="21" name="角丸四角形 21"/>
          <p:cNvSpPr/>
          <p:nvPr/>
        </p:nvSpPr>
        <p:spPr>
          <a:xfrm>
            <a:off x="532980" y="4045418"/>
            <a:ext cx="3070998" cy="1408830"/>
          </a:xfrm>
          <a:prstGeom prst="roundRect">
            <a:avLst>
              <a:gd name="adj" fmla="val 0"/>
            </a:avLst>
          </a:prstGeom>
          <a:ln>
            <a:solidFill>
              <a:schemeClr val="tx2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latin typeface="Calibri"/>
                <a:cs typeface="Calibri"/>
              </a:rPr>
              <a:t>Cluster 1</a:t>
            </a:r>
          </a:p>
          <a:p>
            <a:pPr algn="ctr"/>
            <a:r>
              <a:rPr kumimoji="1" lang="en-US" altLang="ja-JP" sz="2400" dirty="0" smtClean="0">
                <a:latin typeface="Calibri"/>
                <a:cs typeface="Calibri"/>
              </a:rPr>
              <a:t>Placement Algorithm</a:t>
            </a:r>
            <a:endParaRPr kumimoji="1" lang="en-US" altLang="ja-JP" sz="2400" dirty="0">
              <a:latin typeface="Calibri"/>
              <a:cs typeface="Calibri"/>
            </a:endParaRPr>
          </a:p>
          <a:p>
            <a:pPr algn="ctr"/>
            <a:r>
              <a:rPr kumimoji="1" lang="en-US" altLang="ja-JP" sz="2800" dirty="0" smtClean="0">
                <a:latin typeface="Calibri"/>
                <a:cs typeface="Calibri"/>
              </a:rPr>
              <a:t> </a:t>
            </a:r>
            <a:endParaRPr kumimoji="1" lang="ja-JP" altLang="en-US" sz="2800" dirty="0">
              <a:latin typeface="Calibri"/>
              <a:cs typeface="Calibri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0954" y="6007943"/>
            <a:ext cx="2755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VM Placements for Cluster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cxnSp>
        <p:nvCxnSpPr>
          <p:cNvPr id="23" name="直線矢印コネクタ 47"/>
          <p:cNvCxnSpPr>
            <a:stCxn id="21" idx="2"/>
            <a:endCxn id="22" idx="0"/>
          </p:cNvCxnSpPr>
          <p:nvPr/>
        </p:nvCxnSpPr>
        <p:spPr>
          <a:xfrm>
            <a:off x="2068479" y="5454248"/>
            <a:ext cx="0" cy="553695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484877" y="3059625"/>
            <a:ext cx="8500097" cy="2004195"/>
            <a:chOff x="-448152" y="3510594"/>
            <a:chExt cx="8500097" cy="2004195"/>
          </a:xfrm>
        </p:grpSpPr>
        <p:cxnSp>
          <p:nvCxnSpPr>
            <p:cNvPr id="25" name="直線矢印コネクタ 47"/>
            <p:cNvCxnSpPr>
              <a:endCxn id="21" idx="0"/>
            </p:cNvCxnSpPr>
            <p:nvPr/>
          </p:nvCxnSpPr>
          <p:spPr>
            <a:xfrm flipH="1">
              <a:off x="1135450" y="3510594"/>
              <a:ext cx="1492784" cy="985793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直線矢印コネクタ 47"/>
            <p:cNvCxnSpPr>
              <a:endCxn id="19" idx="0"/>
            </p:cNvCxnSpPr>
            <p:nvPr/>
          </p:nvCxnSpPr>
          <p:spPr>
            <a:xfrm>
              <a:off x="4550485" y="3536705"/>
              <a:ext cx="1621924" cy="974100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-448152" y="3591917"/>
              <a:ext cx="26709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Clients in Cluster 1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162281" y="3710039"/>
              <a:ext cx="28896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Clients in Cluster N</a:t>
              </a:r>
              <a:endParaRPr lang="en-US" sz="2000" baseline="-25000" dirty="0"/>
            </a:p>
          </p:txBody>
        </p:sp>
        <p:sp>
          <p:nvSpPr>
            <p:cNvPr id="30" name="テキスト ボックス 49"/>
            <p:cNvSpPr txBox="1"/>
            <p:nvPr/>
          </p:nvSpPr>
          <p:spPr>
            <a:xfrm>
              <a:off x="3281536" y="4979258"/>
              <a:ext cx="652775" cy="53553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kumimoji="1" lang="en-US" altLang="ja-JP" sz="3600" dirty="0" smtClean="0">
                  <a:latin typeface="Calibri"/>
                  <a:cs typeface="Calibri"/>
                </a:rPr>
                <a:t>…</a:t>
              </a:r>
              <a:endParaRPr kumimoji="1" lang="ja-JP" altLang="en-US" sz="3600" dirty="0">
                <a:latin typeface="Calibri"/>
                <a:cs typeface="Calibri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5797135" y="5913759"/>
            <a:ext cx="2755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VM Placements for Cluster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cxnSp>
        <p:nvCxnSpPr>
          <p:cNvPr id="32" name="直線矢印コネクタ 47"/>
          <p:cNvCxnSpPr/>
          <p:nvPr/>
        </p:nvCxnSpPr>
        <p:spPr>
          <a:xfrm flipH="1">
            <a:off x="7105438" y="5468666"/>
            <a:ext cx="2" cy="445093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42" name="Group 41"/>
          <p:cNvGrpSpPr/>
          <p:nvPr/>
        </p:nvGrpSpPr>
        <p:grpSpPr>
          <a:xfrm>
            <a:off x="5572818" y="1276896"/>
            <a:ext cx="2206709" cy="1012961"/>
            <a:chOff x="5150684" y="1194406"/>
            <a:chExt cx="2206709" cy="1012961"/>
          </a:xfrm>
        </p:grpSpPr>
        <p:sp>
          <p:nvSpPr>
            <p:cNvPr id="43" name="Rounded Rectangle 21"/>
            <p:cNvSpPr/>
            <p:nvPr/>
          </p:nvSpPr>
          <p:spPr>
            <a:xfrm rot="20209255">
              <a:off x="6191360" y="1194406"/>
              <a:ext cx="533400" cy="411757"/>
            </a:xfrm>
            <a:prstGeom prst="roundRect">
              <a:avLst/>
            </a:prstGeom>
            <a:solidFill>
              <a:srgbClr val="DDA09F"/>
            </a:solidFill>
            <a:ln w="222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FFFFFF"/>
                  </a:solidFill>
                  <a:latin typeface="Calibri"/>
                  <a:ea typeface="Arial Unicode MS" pitchFamily="50" charset="-127"/>
                  <a:cs typeface="Calibri"/>
                </a:rPr>
                <a:t>VM</a:t>
              </a:r>
              <a:endParaRPr lang="en-US" sz="1400" dirty="0">
                <a:solidFill>
                  <a:srgbClr val="FFFFFF"/>
                </a:solidFill>
                <a:latin typeface="Calibri"/>
                <a:ea typeface="Arial Unicode MS" pitchFamily="50" charset="-127"/>
                <a:cs typeface="Calibri"/>
              </a:endParaRPr>
            </a:p>
          </p:txBody>
        </p:sp>
        <p:sp>
          <p:nvSpPr>
            <p:cNvPr id="45" name="Rounded Rectangle 21"/>
            <p:cNvSpPr/>
            <p:nvPr/>
          </p:nvSpPr>
          <p:spPr>
            <a:xfrm rot="20209255">
              <a:off x="5564335" y="1451761"/>
              <a:ext cx="533400" cy="411757"/>
            </a:xfrm>
            <a:prstGeom prst="roundRect">
              <a:avLst/>
            </a:prstGeom>
            <a:solidFill>
              <a:srgbClr val="DDA09F"/>
            </a:solidFill>
            <a:ln w="222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FFFFFF"/>
                  </a:solidFill>
                  <a:latin typeface="Calibri"/>
                  <a:ea typeface="Arial Unicode MS" pitchFamily="50" charset="-127"/>
                  <a:cs typeface="Calibri"/>
                </a:rPr>
                <a:t>VM</a:t>
              </a:r>
              <a:endParaRPr lang="en-US" sz="1400" dirty="0">
                <a:solidFill>
                  <a:srgbClr val="FFFFFF"/>
                </a:solidFill>
                <a:latin typeface="Calibri"/>
                <a:ea typeface="Arial Unicode MS" pitchFamily="50" charset="-127"/>
                <a:cs typeface="Calibri"/>
              </a:endParaRPr>
            </a:p>
          </p:txBody>
        </p:sp>
        <p:sp>
          <p:nvSpPr>
            <p:cNvPr id="46" name="오른쪽 화살표 53"/>
            <p:cNvSpPr/>
            <p:nvPr/>
          </p:nvSpPr>
          <p:spPr>
            <a:xfrm rot="20186714" flipH="1">
              <a:off x="5150684" y="1759276"/>
              <a:ext cx="2206709" cy="448091"/>
            </a:xfrm>
            <a:prstGeom prst="rightArrow">
              <a:avLst>
                <a:gd name="adj1" fmla="val 50000"/>
                <a:gd name="adj2" fmla="val 9838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 smtClean="0">
                  <a:solidFill>
                    <a:srgbClr val="FFFFFF"/>
                  </a:solidFill>
                  <a:latin typeface="Calibri"/>
                  <a:ea typeface="Arial Unicode MS" pitchFamily="50" charset="-127"/>
                  <a:cs typeface="Calibri"/>
                </a:rPr>
                <a:t>Arrival</a:t>
              </a:r>
              <a:endParaRPr lang="ko-KR" altLang="en-US" sz="2000" dirty="0">
                <a:solidFill>
                  <a:srgbClr val="FFFFFF"/>
                </a:solidFill>
                <a:latin typeface="Calibri"/>
                <a:ea typeface="Arial Unicode MS" pitchFamily="50" charset="-127"/>
                <a:cs typeface="Calibri"/>
              </a:endParaRPr>
            </a:p>
          </p:txBody>
        </p:sp>
      </p:grpSp>
      <p:sp>
        <p:nvSpPr>
          <p:cNvPr id="48" name="Rectangle 47"/>
          <p:cNvSpPr/>
          <p:nvPr/>
        </p:nvSpPr>
        <p:spPr>
          <a:xfrm>
            <a:off x="413466" y="1867450"/>
            <a:ext cx="27423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 smtClean="0">
                <a:solidFill>
                  <a:srgbClr val="C00000"/>
                </a:solidFill>
              </a:rPr>
              <a:t>OpenStack </a:t>
            </a:r>
          </a:p>
          <a:p>
            <a:r>
              <a:rPr lang="en-US" sz="2800" i="1" dirty="0" smtClean="0">
                <a:solidFill>
                  <a:srgbClr val="C00000"/>
                </a:solidFill>
              </a:rPr>
              <a:t>v. Icehouse</a:t>
            </a:r>
          </a:p>
        </p:txBody>
      </p:sp>
      <p:pic>
        <p:nvPicPr>
          <p:cNvPr id="53" name="Picture 6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96835" y="614560"/>
            <a:ext cx="652640" cy="652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0" name="Picture 6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67563" y="1045983"/>
            <a:ext cx="652640" cy="652640"/>
          </a:xfrm>
          <a:prstGeom prst="rect">
            <a:avLst/>
          </a:prstGeom>
          <a:solidFill>
            <a:schemeClr val="bg1"/>
          </a:solidFill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1763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44420" y="120178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System Implementation (One Cluster)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25</a:t>
            </a:fld>
            <a:endParaRPr kumimoji="0" lang="en-US"/>
          </a:p>
        </p:txBody>
      </p:sp>
      <p:cxnSp>
        <p:nvCxnSpPr>
          <p:cNvPr id="59" name="Straight Arrow Connector 51"/>
          <p:cNvCxnSpPr/>
          <p:nvPr/>
        </p:nvCxnSpPr>
        <p:spPr>
          <a:xfrm>
            <a:off x="2747851" y="4504307"/>
            <a:ext cx="0" cy="5160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71"/>
          <p:cNvSpPr txBox="1"/>
          <p:nvPr/>
        </p:nvSpPr>
        <p:spPr>
          <a:xfrm>
            <a:off x="1617197" y="5087925"/>
            <a:ext cx="2379311" cy="387798"/>
          </a:xfrm>
          <a:prstGeom prst="rect">
            <a:avLst/>
          </a:prstGeom>
          <a:noFill/>
          <a:ln>
            <a:noFill/>
            <a:prstDash val="dot"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2000" b="1" i="1"/>
            </a:lvl1pPr>
          </a:lstStyle>
          <a:p>
            <a:pPr algn="ctr">
              <a:lnSpc>
                <a:spcPct val="80000"/>
              </a:lnSpc>
              <a:buNone/>
            </a:pPr>
            <a:r>
              <a:rPr lang="en-US" sz="2400" b="0" i="0" dirty="0" smtClean="0">
                <a:latin typeface="Calibri"/>
                <a:cs typeface="Calibri"/>
              </a:rPr>
              <a:t>VM Placement</a:t>
            </a:r>
            <a:endParaRPr lang="en-US" sz="2400" b="0" i="0" dirty="0">
              <a:latin typeface="Calibri"/>
              <a:cs typeface="Calibri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866972" y="3177584"/>
            <a:ext cx="39070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 smtClean="0">
                <a:solidFill>
                  <a:srgbClr val="C00000"/>
                </a:solidFill>
              </a:rPr>
              <a:t>OpenStack Icehouse:</a:t>
            </a:r>
          </a:p>
          <a:p>
            <a:r>
              <a:rPr lang="en-US" sz="2800" i="1" dirty="0" smtClean="0">
                <a:solidFill>
                  <a:srgbClr val="C00000"/>
                </a:solidFill>
              </a:rPr>
              <a:t>~200 LOC in Controller </a:t>
            </a:r>
          </a:p>
          <a:p>
            <a:r>
              <a:rPr lang="en-US" sz="2800" i="1" dirty="0" smtClean="0">
                <a:solidFill>
                  <a:srgbClr val="C00000"/>
                </a:solidFill>
              </a:rPr>
              <a:t>Scheduler code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900997" y="2006536"/>
            <a:ext cx="27423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 smtClean="0">
                <a:solidFill>
                  <a:srgbClr val="C00000"/>
                </a:solidFill>
              </a:rPr>
              <a:t>Custom C++</a:t>
            </a:r>
          </a:p>
          <a:p>
            <a:r>
              <a:rPr lang="en-US" sz="2800" i="1" dirty="0" smtClean="0">
                <a:solidFill>
                  <a:srgbClr val="C00000"/>
                </a:solidFill>
              </a:rPr>
              <a:t>~2000 LOC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985697" y="1965169"/>
            <a:ext cx="3524307" cy="2573114"/>
            <a:chOff x="1424520" y="3434566"/>
            <a:chExt cx="2266069" cy="2116286"/>
          </a:xfrm>
        </p:grpSpPr>
        <p:sp>
          <p:nvSpPr>
            <p:cNvPr id="14" name="角丸四角形 21"/>
            <p:cNvSpPr/>
            <p:nvPr/>
          </p:nvSpPr>
          <p:spPr>
            <a:xfrm>
              <a:off x="1424520" y="3434566"/>
              <a:ext cx="2266069" cy="2116286"/>
            </a:xfrm>
            <a:prstGeom prst="roundRect">
              <a:avLst>
                <a:gd name="adj" fmla="val 0"/>
              </a:avLst>
            </a:prstGeom>
            <a:ln>
              <a:solidFill>
                <a:schemeClr val="tx2"/>
              </a:solidFill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chemeClr val="tx1"/>
                  </a:solidFill>
                  <a:ea typeface="Arial Unicode MS" pitchFamily="50" charset="-127"/>
                  <a:cs typeface="Calibri"/>
                </a:rPr>
                <a:t>General Placement Computation</a:t>
              </a:r>
              <a:br>
                <a:rPr lang="en-US" sz="2800" dirty="0">
                  <a:solidFill>
                    <a:schemeClr val="tx1"/>
                  </a:solidFill>
                  <a:ea typeface="Arial Unicode MS" pitchFamily="50" charset="-127"/>
                  <a:cs typeface="Calibri"/>
                </a:rPr>
              </a:br>
              <a:endParaRPr lang="en-US" sz="2800" dirty="0">
                <a:solidFill>
                  <a:schemeClr val="tx1"/>
                </a:solidFill>
                <a:ea typeface="Arial Unicode MS" pitchFamily="50" charset="-127"/>
                <a:cs typeface="Calibri"/>
              </a:endParaRPr>
            </a:p>
            <a:p>
              <a:pPr algn="ctr"/>
              <a:r>
                <a:rPr lang="en-US" sz="2800" dirty="0">
                  <a:solidFill>
                    <a:schemeClr val="tx1"/>
                  </a:solidFill>
                  <a:ea typeface="Arial Unicode MS" pitchFamily="50" charset="-127"/>
                  <a:cs typeface="Calibri"/>
                </a:rPr>
                <a:t>OpenStack-specific</a:t>
              </a:r>
            </a:p>
            <a:p>
              <a:pPr algn="ctr"/>
              <a:r>
                <a:rPr lang="en-US" sz="2800" dirty="0">
                  <a:solidFill>
                    <a:schemeClr val="tx1"/>
                  </a:solidFill>
                  <a:ea typeface="Arial Unicode MS" pitchFamily="50" charset="-127"/>
                  <a:cs typeface="Calibri"/>
                </a:rPr>
                <a:t>Migration Engine</a:t>
              </a:r>
            </a:p>
          </p:txBody>
        </p:sp>
        <p:cxnSp>
          <p:nvCxnSpPr>
            <p:cNvPr id="15" name="Straight Connector 14"/>
            <p:cNvCxnSpPr>
              <a:stCxn id="14" idx="1"/>
              <a:endCxn id="14" idx="3"/>
            </p:cNvCxnSpPr>
            <p:nvPr/>
          </p:nvCxnSpPr>
          <p:spPr>
            <a:xfrm>
              <a:off x="1424520" y="4492709"/>
              <a:ext cx="2266069" cy="0"/>
            </a:xfrm>
            <a:prstGeom prst="line">
              <a:avLst/>
            </a:prstGeom>
            <a:ln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8"/>
          <p:cNvSpPr/>
          <p:nvPr/>
        </p:nvSpPr>
        <p:spPr>
          <a:xfrm>
            <a:off x="209696" y="981394"/>
            <a:ext cx="281500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ja-JP" sz="2400" dirty="0">
                <a:cs typeface="Calibri"/>
              </a:rPr>
              <a:t>Cluster </a:t>
            </a:r>
            <a:r>
              <a:rPr kumimoji="1" lang="en-US" altLang="ja-JP" sz="2400" dirty="0" smtClean="0">
                <a:cs typeface="Calibri"/>
              </a:rPr>
              <a:t>1 </a:t>
            </a:r>
          </a:p>
          <a:p>
            <a:pPr algn="ctr"/>
            <a:r>
              <a:rPr kumimoji="1" lang="en-US" altLang="ja-JP" sz="2400" dirty="0" smtClean="0">
                <a:cs typeface="Calibri"/>
              </a:rPr>
              <a:t>Placement Algorithm</a:t>
            </a:r>
            <a:endParaRPr kumimoji="1" lang="en-US" altLang="ja-JP" sz="2400" dirty="0">
              <a:cs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303" y="5632511"/>
            <a:ext cx="8365402" cy="523220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Requires minimal modifications to existing deployments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57583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Key Evaluation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672" y="1022454"/>
            <a:ext cx="8922327" cy="5666213"/>
          </a:xfrm>
        </p:spPr>
        <p:txBody>
          <a:bodyPr>
            <a:noAutofit/>
          </a:bodyPr>
          <a:lstStyle/>
          <a:p>
            <a:pPr marL="3429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Information leakage </a:t>
            </a:r>
            <a:r>
              <a:rPr lang="en-US" sz="3200" dirty="0" smtClean="0"/>
              <a:t>resilience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Scalability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Impact on cloud applications 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Benefit/Cost of each design idea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Resilience to strategic adversary</a:t>
            </a:r>
          </a:p>
          <a:p>
            <a:pPr marL="0" indent="0">
              <a:lnSpc>
                <a:spcPct val="120000"/>
              </a:lnSpc>
              <a:buNone/>
            </a:pPr>
            <a:endParaRPr lang="en-US" i="1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endParaRPr lang="en-US" sz="3200" dirty="0"/>
          </a:p>
          <a:p>
            <a:pPr marL="457200" lvl="1" indent="0">
              <a:buNone/>
            </a:pPr>
            <a:endParaRPr lang="en-US" sz="3200" dirty="0" smtClean="0"/>
          </a:p>
          <a:p>
            <a:pPr marL="457200" lvl="1" indent="0">
              <a:buNone/>
            </a:pP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26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2713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53" y="25877"/>
            <a:ext cx="8911359" cy="849265"/>
          </a:xfrm>
        </p:spPr>
        <p:txBody>
          <a:bodyPr>
            <a:noAutofit/>
          </a:bodyPr>
          <a:lstStyle/>
          <a:p>
            <a:r>
              <a:rPr lang="en-US" sz="4000" dirty="0" smtClean="0"/>
              <a:t>Information Leakage resilience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27</a:t>
            </a:fld>
            <a:endParaRPr kumimoji="0" lang="en-US"/>
          </a:p>
        </p:txBody>
      </p:sp>
      <p:sp>
        <p:nvSpPr>
          <p:cNvPr id="12" name="TextBox 11"/>
          <p:cNvSpPr txBox="1"/>
          <p:nvPr/>
        </p:nvSpPr>
        <p:spPr>
          <a:xfrm>
            <a:off x="-144352" y="782626"/>
            <a:ext cx="5181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>
                <a:latin typeface="Calibri"/>
                <a:ea typeface="Arial Unicode MS" pitchFamily="50" charset="-127"/>
                <a:cs typeface="Calibri"/>
              </a:rPr>
              <a:t>&lt;R,C&gt;: </a:t>
            </a:r>
            <a:r>
              <a:rPr lang="en-US" sz="2400" i="1" dirty="0" smtClean="0">
                <a:latin typeface="Calibri"/>
                <a:ea typeface="Arial Unicode MS" pitchFamily="50" charset="-127"/>
                <a:cs typeface="Calibri"/>
              </a:rPr>
              <a:t>Problem size of 20-machines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2183" y="5604399"/>
            <a:ext cx="7776297" cy="830997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Nomad brings ~4.5x reduction in </a:t>
            </a:r>
            <a:r>
              <a:rPr lang="en-US" sz="2400" dirty="0" err="1" smtClean="0"/>
              <a:t>InfoLeak</a:t>
            </a:r>
            <a:r>
              <a:rPr lang="en-US" sz="2400" dirty="0" smtClean="0"/>
              <a:t> for 98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percentile compared to static w.r.t. ILP.</a:t>
            </a:r>
            <a:endParaRPr lang="en-US" sz="1600" dirty="0"/>
          </a:p>
        </p:txBody>
      </p:sp>
      <p:grpSp>
        <p:nvGrpSpPr>
          <p:cNvPr id="6" name="Group 5"/>
          <p:cNvGrpSpPr/>
          <p:nvPr/>
        </p:nvGrpSpPr>
        <p:grpSpPr>
          <a:xfrm>
            <a:off x="167024" y="1436262"/>
            <a:ext cx="5182262" cy="866395"/>
            <a:chOff x="167024" y="1436262"/>
            <a:chExt cx="5182262" cy="866395"/>
          </a:xfrm>
        </p:grpSpPr>
        <p:sp>
          <p:nvSpPr>
            <p:cNvPr id="14" name="TextBox 13"/>
            <p:cNvSpPr txBox="1"/>
            <p:nvPr/>
          </p:nvSpPr>
          <p:spPr>
            <a:xfrm>
              <a:off x="167685" y="1436262"/>
              <a:ext cx="518160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Calibri"/>
                  <a:ea typeface="Arial Unicode MS" pitchFamily="50" charset="-127"/>
                  <a:cs typeface="Calibri"/>
                </a:rPr>
                <a:t>Metric: </a:t>
              </a:r>
            </a:p>
            <a:p>
              <a:endParaRPr lang="en-US" sz="2000" dirty="0" smtClean="0">
                <a:latin typeface="Calibri"/>
                <a:ea typeface="Arial Unicode MS" pitchFamily="50" charset="-127"/>
                <a:cs typeface="Calibri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tangle 4"/>
                <p:cNvSpPr/>
                <p:nvPr/>
              </p:nvSpPr>
              <p:spPr>
                <a:xfrm>
                  <a:off x="167024" y="1898892"/>
                  <a:ext cx="2960106" cy="4037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𝐼𝑛𝑓𝑜𝐿𝑒𝑎𝑘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 →</m:t>
                            </m:r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([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−∆,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])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5" name="Rectangle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7024" y="1898892"/>
                  <a:ext cx="2960106" cy="403765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b="-1492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130" y="1351080"/>
            <a:ext cx="5631893" cy="39472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130" y="1351080"/>
            <a:ext cx="5631893" cy="394727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130" y="1353282"/>
            <a:ext cx="5631893" cy="394727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014" y="1351080"/>
            <a:ext cx="5630124" cy="394727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918" y="1352872"/>
            <a:ext cx="5631893" cy="394727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83543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59" y="338955"/>
            <a:ext cx="7254281" cy="524623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28</a:t>
            </a:fld>
            <a:endParaRPr kumimoji="0"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59" y="340481"/>
            <a:ext cx="7254281" cy="52431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2781" y="5112882"/>
            <a:ext cx="7974018" cy="461665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Nomad</a:t>
            </a:r>
            <a:r>
              <a:rPr lang="en-US" sz="2400" dirty="0" smtClean="0"/>
              <a:t> placement algorithm is scalable to large deployments</a:t>
            </a:r>
            <a:endParaRPr lang="en-US" sz="16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34442" y="112945"/>
            <a:ext cx="9130695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Scalability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786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0629" y="236762"/>
            <a:ext cx="9130695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Impact on cloud applications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29</a:t>
            </a:fld>
            <a:endParaRPr kumimoji="0"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3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436454" y="1286714"/>
                <a:ext cx="8445278" cy="5028977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 marL="0" indent="0">
                  <a:spcBef>
                    <a:spcPts val="0"/>
                  </a:spcBef>
                  <a:buSzPct val="100000"/>
                  <a:buNone/>
                  <a:defRPr/>
                </a:pPr>
                <a:r>
                  <a:rPr lang="en-US" dirty="0" smtClean="0"/>
                  <a:t>Replicated web-server (</a:t>
                </a:r>
                <a:r>
                  <a:rPr lang="en-US" dirty="0" err="1" smtClean="0"/>
                  <a:t>Wikibench</a:t>
                </a:r>
                <a:r>
                  <a:rPr lang="en-US" dirty="0" smtClean="0"/>
                  <a:t>)</a:t>
                </a:r>
              </a:p>
              <a:p>
                <a:pPr>
                  <a:spcBef>
                    <a:spcPts val="0"/>
                  </a:spcBef>
                  <a:buSzPct val="100000"/>
                  <a:defRPr/>
                </a:pPr>
                <a:r>
                  <a:rPr lang="en-US" dirty="0"/>
                  <a:t>	</a:t>
                </a:r>
                <a:r>
                  <a:rPr lang="en-US" sz="2800" dirty="0" smtClean="0"/>
                  <a:t>Each client : 3 replicated web servers, 1 worker </a:t>
                </a:r>
              </a:p>
              <a:p>
                <a:pPr lvl="1">
                  <a:spcBef>
                    <a:spcPts val="0"/>
                  </a:spcBef>
                  <a:buSzPct val="100000"/>
                  <a:defRPr/>
                </a:pPr>
                <a:r>
                  <a:rPr lang="en-US" sz="2400" dirty="0" smtClean="0"/>
                  <a:t>In </a:t>
                </a:r>
                <a:r>
                  <a:rPr lang="en-US" sz="2400" smtClean="0"/>
                  <a:t>4-min epoch, </a:t>
                </a:r>
                <a:r>
                  <a:rPr lang="en-US" sz="2400" i="1" dirty="0" smtClean="0"/>
                  <a:t>at least </a:t>
                </a:r>
                <a:r>
                  <a:rPr lang="en-US" sz="2400" dirty="0" smtClean="0"/>
                  <a:t>1 replica migrates</a:t>
                </a:r>
              </a:p>
              <a:p>
                <a:pPr marL="0" indent="0">
                  <a:spcBef>
                    <a:spcPts val="0"/>
                  </a:spcBef>
                  <a:buSzPct val="100000"/>
                  <a:buNone/>
                  <a:defRPr/>
                </a:pPr>
                <a:r>
                  <a:rPr lang="en-US" sz="2800" dirty="0"/>
                  <a:t>	</a:t>
                </a:r>
                <a:endParaRPr lang="en-US" sz="2800" dirty="0" smtClean="0"/>
              </a:p>
              <a:p>
                <a:pPr marL="0" indent="0">
                  <a:spcBef>
                    <a:spcPts val="0"/>
                  </a:spcBef>
                  <a:buSzPct val="100000"/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</a:rPr>
                        <m:t>𝑁𝑜𝑟𝑚</m:t>
                      </m:r>
                      <m:r>
                        <a:rPr lang="en-US" sz="3000" b="0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n-US" sz="3000" b="0" i="1" smtClean="0">
                          <a:latin typeface="Cambria Math" panose="02040503050406030204" pitchFamily="18" charset="0"/>
                        </a:rPr>
                        <m:t>𝑇h𝑟𝑜𝑢𝑔h𝑝𝑢𝑡</m:t>
                      </m:r>
                      <m:r>
                        <a:rPr lang="en-US" sz="30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3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r>
                            <a:rPr lang="en-US" sz="3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3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30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  <m:r>
                                <a:rPr lang="en-US" sz="3000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30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</m:den>
                      </m:f>
                      <m:r>
                        <a:rPr lang="en-US" sz="30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000" b="0" i="1" smtClean="0">
                          <a:latin typeface="Cambria Math" panose="02040503050406030204" pitchFamily="18" charset="0"/>
                        </a:rPr>
                        <m:t> 100</m:t>
                      </m:r>
                    </m:oMath>
                  </m:oMathPara>
                </a14:m>
                <a:endParaRPr lang="en-US" sz="3000" dirty="0" smtClean="0"/>
              </a:p>
              <a:p>
                <a:pPr marL="0" indent="0">
                  <a:spcBef>
                    <a:spcPts val="0"/>
                  </a:spcBef>
                  <a:buSzPct val="100000"/>
                  <a:buNone/>
                  <a:defRPr/>
                </a:pPr>
                <a:endParaRPr lang="en-US" dirty="0" smtClean="0"/>
              </a:p>
              <a:p>
                <a:pPr>
                  <a:spcBef>
                    <a:spcPts val="0"/>
                  </a:spcBef>
                  <a:buSzPct val="100000"/>
                  <a:defRPr/>
                </a:pPr>
                <a:r>
                  <a:rPr lang="en-US" dirty="0" smtClean="0"/>
                  <a:t>Norm. Throughput</a:t>
                </a:r>
              </a:p>
              <a:p>
                <a:pPr lvl="1">
                  <a:spcBef>
                    <a:spcPts val="0"/>
                  </a:spcBef>
                  <a:buSzPct val="100000"/>
                  <a:defRPr/>
                </a:pPr>
                <a:r>
                  <a:rPr lang="en-US" dirty="0" smtClean="0"/>
                  <a:t>~0%  for </a:t>
                </a:r>
                <a:r>
                  <a:rPr lang="en-US" dirty="0"/>
                  <a:t>95</a:t>
                </a:r>
                <a:r>
                  <a:rPr lang="en-US" baseline="30000" dirty="0"/>
                  <a:t>th </a:t>
                </a:r>
                <a:r>
                  <a:rPr lang="en-US" baseline="30000" dirty="0" smtClean="0"/>
                  <a:t> </a:t>
                </a:r>
                <a:r>
                  <a:rPr lang="en-US" dirty="0" smtClean="0"/>
                  <a:t>Norm Throughput</a:t>
                </a:r>
              </a:p>
              <a:p>
                <a:pPr lvl="1"/>
                <a:r>
                  <a:rPr lang="en-US" dirty="0" smtClean="0"/>
                  <a:t>1.8% for </a:t>
                </a:r>
                <a:r>
                  <a:rPr lang="en-US" dirty="0"/>
                  <a:t>5</a:t>
                </a:r>
                <a:r>
                  <a:rPr lang="en-US" baseline="30000" dirty="0"/>
                  <a:t>th </a:t>
                </a:r>
                <a:r>
                  <a:rPr lang="en-US" baseline="30000" dirty="0" smtClean="0"/>
                  <a:t> </a:t>
                </a:r>
                <a:r>
                  <a:rPr lang="en-US" dirty="0" smtClean="0"/>
                  <a:t>Norm. Throughput</a:t>
                </a:r>
              </a:p>
              <a:p>
                <a:pPr lvl="1"/>
                <a:endParaRPr lang="en-US" dirty="0" smtClean="0"/>
              </a:p>
              <a:p>
                <a:endParaRPr lang="en-US" dirty="0"/>
              </a:p>
              <a:p>
                <a:pPr>
                  <a:spcBef>
                    <a:spcPts val="0"/>
                  </a:spcBef>
                  <a:buSzPct val="100000"/>
                  <a:defRPr/>
                </a:pPr>
                <a:endParaRPr lang="en-US" dirty="0"/>
              </a:p>
            </p:txBody>
          </p:sp>
        </mc:Choice>
        <mc:Fallback xmlns="">
          <p:sp>
            <p:nvSpPr>
              <p:cNvPr id="7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436454" y="1286714"/>
                <a:ext cx="8445278" cy="5028977"/>
              </a:xfrm>
              <a:prstGeom prst="rect">
                <a:avLst/>
              </a:prstGeom>
              <a:blipFill rotWithShape="0">
                <a:blip r:embed="rId4"/>
                <a:stretch>
                  <a:fillRect l="-1877" t="-15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5052424" y="2984391"/>
            <a:ext cx="3866492" cy="2633124"/>
            <a:chOff x="6878218" y="4382927"/>
            <a:chExt cx="6738051" cy="2633124"/>
          </a:xfrm>
        </p:grpSpPr>
        <p:grpSp>
          <p:nvGrpSpPr>
            <p:cNvPr id="6" name="Group 5"/>
            <p:cNvGrpSpPr/>
            <p:nvPr/>
          </p:nvGrpSpPr>
          <p:grpSpPr>
            <a:xfrm>
              <a:off x="6878218" y="4382927"/>
              <a:ext cx="3051422" cy="1679017"/>
              <a:chOff x="4374397" y="2912719"/>
              <a:chExt cx="2329550" cy="1679017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4374397" y="2912719"/>
                <a:ext cx="1392747" cy="701879"/>
              </a:xfrm>
              <a:prstGeom prst="ellipse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" name="Straight Arrow Connector 51"/>
              <p:cNvCxnSpPr/>
              <p:nvPr/>
            </p:nvCxnSpPr>
            <p:spPr>
              <a:xfrm>
                <a:off x="5353000" y="3612306"/>
                <a:ext cx="1350947" cy="979430"/>
              </a:xfrm>
              <a:prstGeom prst="straightConnector1">
                <a:avLst/>
              </a:prstGeom>
              <a:ln w="25400">
                <a:solidFill>
                  <a:srgbClr val="C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テキスト ボックス 69"/>
            <p:cNvSpPr txBox="1"/>
            <p:nvPr/>
          </p:nvSpPr>
          <p:spPr>
            <a:xfrm>
              <a:off x="8806711" y="6061944"/>
              <a:ext cx="480955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800" dirty="0" smtClean="0">
                  <a:cs typeface="Calibri"/>
                </a:rPr>
                <a:t>Throughput (without </a:t>
              </a:r>
              <a:r>
                <a:rPr kumimoji="1" lang="en-US" altLang="ja-JP" sz="2800" i="1" dirty="0" smtClean="0">
                  <a:cs typeface="Calibri"/>
                </a:rPr>
                <a:t>Nomad</a:t>
              </a:r>
              <a:r>
                <a:rPr kumimoji="1" lang="en-US" altLang="ja-JP" sz="2800" dirty="0" smtClean="0">
                  <a:cs typeface="Calibri"/>
                </a:rPr>
                <a:t>)</a:t>
              </a:r>
              <a:endParaRPr kumimoji="1" lang="ja-JP" altLang="en-US" sz="2800" dirty="0">
                <a:cs typeface="Calibri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15185" y="2880098"/>
            <a:ext cx="2759866" cy="2565011"/>
            <a:chOff x="6656502" y="4382927"/>
            <a:chExt cx="4809558" cy="2565011"/>
          </a:xfrm>
        </p:grpSpPr>
        <p:grpSp>
          <p:nvGrpSpPr>
            <p:cNvPr id="13" name="Group 12"/>
            <p:cNvGrpSpPr/>
            <p:nvPr/>
          </p:nvGrpSpPr>
          <p:grpSpPr>
            <a:xfrm>
              <a:off x="6878218" y="4382927"/>
              <a:ext cx="2183062" cy="1610904"/>
              <a:chOff x="4374397" y="2912719"/>
              <a:chExt cx="1666617" cy="1610904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4374397" y="2912719"/>
                <a:ext cx="1392747" cy="701879"/>
              </a:xfrm>
              <a:prstGeom prst="ellipse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" name="Straight Arrow Connector 51"/>
              <p:cNvCxnSpPr>
                <a:endCxn id="14" idx="0"/>
              </p:cNvCxnSpPr>
              <p:nvPr/>
            </p:nvCxnSpPr>
            <p:spPr>
              <a:xfrm>
                <a:off x="5353000" y="3612306"/>
                <a:ext cx="688014" cy="911317"/>
              </a:xfrm>
              <a:prstGeom prst="straightConnector1">
                <a:avLst/>
              </a:prstGeom>
              <a:ln w="25400">
                <a:solidFill>
                  <a:srgbClr val="C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テキスト ボックス 69"/>
            <p:cNvSpPr txBox="1"/>
            <p:nvPr/>
          </p:nvSpPr>
          <p:spPr>
            <a:xfrm>
              <a:off x="6656502" y="5993831"/>
              <a:ext cx="480955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800" dirty="0" smtClean="0">
                  <a:cs typeface="Calibri"/>
                </a:rPr>
                <a:t>Throughput </a:t>
              </a:r>
            </a:p>
            <a:p>
              <a:r>
                <a:rPr kumimoji="1" lang="en-US" altLang="ja-JP" sz="2800" dirty="0" smtClean="0">
                  <a:cs typeface="Calibri"/>
                </a:rPr>
                <a:t>(with </a:t>
              </a:r>
              <a:r>
                <a:rPr kumimoji="1" lang="en-US" altLang="ja-JP" sz="2800" i="1" dirty="0" smtClean="0">
                  <a:cs typeface="Calibri"/>
                </a:rPr>
                <a:t>Nomad</a:t>
              </a:r>
              <a:r>
                <a:rPr kumimoji="1" lang="en-US" altLang="ja-JP" sz="2800" dirty="0" smtClean="0">
                  <a:cs typeface="Calibri"/>
                </a:rPr>
                <a:t>)</a:t>
              </a:r>
              <a:endParaRPr kumimoji="1" lang="ja-JP" altLang="en-US" sz="2800" dirty="0">
                <a:cs typeface="Calibri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2255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1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839" y="3956323"/>
            <a:ext cx="4790364" cy="2806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3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6282" y="151979"/>
            <a:ext cx="9326880" cy="9144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2060"/>
                </a:solidFill>
              </a:rPr>
              <a:t>Information Leakage via Co-Residency</a:t>
            </a:r>
            <a:endParaRPr lang="en-US" sz="4000" dirty="0">
              <a:solidFill>
                <a:srgbClr val="00206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928048" y="4147606"/>
            <a:ext cx="3944203" cy="2287790"/>
            <a:chOff x="1447800" y="3233716"/>
            <a:chExt cx="1876299" cy="1050571"/>
          </a:xfrm>
        </p:grpSpPr>
        <p:sp>
          <p:nvSpPr>
            <p:cNvPr id="6" name="Rounded Rectangle 11"/>
            <p:cNvSpPr/>
            <p:nvPr/>
          </p:nvSpPr>
          <p:spPr>
            <a:xfrm>
              <a:off x="1532201" y="3759784"/>
              <a:ext cx="1707497" cy="476356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Calibri"/>
                  <a:ea typeface="Arial Unicode MS" pitchFamily="50" charset="-127"/>
                  <a:cs typeface="Calibri"/>
                </a:rPr>
                <a:t>Machine</a:t>
              </a:r>
            </a:p>
            <a:p>
              <a:pPr algn="ctr"/>
              <a:endParaRPr lang="en-US" sz="2000" b="1" dirty="0" smtClean="0">
                <a:solidFill>
                  <a:schemeClr val="tx1"/>
                </a:solidFill>
                <a:latin typeface="Calibri"/>
                <a:ea typeface="Arial Unicode MS" pitchFamily="50" charset="-127"/>
                <a:cs typeface="Calibri"/>
              </a:endParaRPr>
            </a:p>
            <a:p>
              <a:pPr algn="ctr"/>
              <a:endParaRPr lang="en-US" sz="2000" dirty="0">
                <a:solidFill>
                  <a:schemeClr val="tx1"/>
                </a:solidFill>
                <a:latin typeface="Calibri"/>
                <a:ea typeface="Arial Unicode MS" pitchFamily="50" charset="-127"/>
                <a:cs typeface="Calibri"/>
              </a:endParaRPr>
            </a:p>
          </p:txBody>
        </p:sp>
        <p:sp>
          <p:nvSpPr>
            <p:cNvPr id="7" name="Rounded Rectangle 12"/>
            <p:cNvSpPr/>
            <p:nvPr/>
          </p:nvSpPr>
          <p:spPr>
            <a:xfrm>
              <a:off x="2556189" y="3326473"/>
              <a:ext cx="503971" cy="352289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Calibri"/>
                  <a:ea typeface="Arial Unicode MS" pitchFamily="50" charset="-127"/>
                  <a:cs typeface="Calibri"/>
                </a:rPr>
                <a:t>VM</a:t>
              </a:r>
              <a:endParaRPr lang="en-US" sz="2400" b="1" dirty="0">
                <a:solidFill>
                  <a:schemeClr val="bg1"/>
                </a:solidFill>
                <a:latin typeface="Calibri"/>
                <a:ea typeface="Arial Unicode MS" pitchFamily="50" charset="-127"/>
                <a:cs typeface="Calibri"/>
              </a:endParaRPr>
            </a:p>
          </p:txBody>
        </p:sp>
        <p:sp>
          <p:nvSpPr>
            <p:cNvPr id="12" name="Rounded Rectangle 22"/>
            <p:cNvSpPr/>
            <p:nvPr/>
          </p:nvSpPr>
          <p:spPr>
            <a:xfrm>
              <a:off x="1710844" y="3326473"/>
              <a:ext cx="503057" cy="352289"/>
            </a:xfrm>
            <a:prstGeom prst="roundRect">
              <a:avLst/>
            </a:prstGeom>
            <a:solidFill>
              <a:srgbClr val="A5002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Calibri"/>
                  <a:ea typeface="Arial Unicode MS" pitchFamily="50" charset="-127"/>
                  <a:cs typeface="Calibri"/>
                </a:rPr>
                <a:t>VM</a:t>
              </a:r>
              <a:endParaRPr lang="en-US" sz="2400" b="1" dirty="0">
                <a:solidFill>
                  <a:schemeClr val="bg1"/>
                </a:solidFill>
                <a:latin typeface="Calibri"/>
                <a:ea typeface="Arial Unicode MS" pitchFamily="50" charset="-127"/>
                <a:cs typeface="Calibri"/>
              </a:endParaRPr>
            </a:p>
          </p:txBody>
        </p:sp>
        <p:sp>
          <p:nvSpPr>
            <p:cNvPr id="16" name="Rounded Rectangle 6"/>
            <p:cNvSpPr/>
            <p:nvPr/>
          </p:nvSpPr>
          <p:spPr>
            <a:xfrm>
              <a:off x="1447800" y="3233716"/>
              <a:ext cx="1876299" cy="1050571"/>
            </a:xfrm>
            <a:prstGeom prst="roundRect">
              <a:avLst/>
            </a:prstGeom>
            <a:noFill/>
            <a:ln w="25400">
              <a:solidFill>
                <a:srgbClr val="000090"/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Calibri"/>
                <a:ea typeface="Arial Unicode MS" pitchFamily="50" charset="-127"/>
                <a:cs typeface="Calibri"/>
              </a:endParaRPr>
            </a:p>
          </p:txBody>
        </p:sp>
      </p:grpSp>
      <p:cxnSp>
        <p:nvCxnSpPr>
          <p:cNvPr id="29" name="Straight Arrow Connector 28"/>
          <p:cNvCxnSpPr/>
          <p:nvPr/>
        </p:nvCxnSpPr>
        <p:spPr>
          <a:xfrm>
            <a:off x="2787311" y="3415682"/>
            <a:ext cx="0" cy="540641"/>
          </a:xfrm>
          <a:prstGeom prst="straightConnector1">
            <a:avLst/>
          </a:prstGeom>
          <a:ln w="41275">
            <a:solidFill>
              <a:schemeClr val="accent1">
                <a:lumMod val="75000"/>
              </a:schemeClr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1642670" y="2865050"/>
            <a:ext cx="2401994" cy="55063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Cloud Controller</a:t>
            </a:r>
            <a:endParaRPr lang="en-US" sz="2000" dirty="0"/>
          </a:p>
        </p:txBody>
      </p:sp>
      <p:cxnSp>
        <p:nvCxnSpPr>
          <p:cNvPr id="30" name="Straight Arrow Connector 29"/>
          <p:cNvCxnSpPr>
            <a:endCxn id="31" idx="0"/>
          </p:cNvCxnSpPr>
          <p:nvPr/>
        </p:nvCxnSpPr>
        <p:spPr>
          <a:xfrm>
            <a:off x="2843667" y="2312247"/>
            <a:ext cx="0" cy="552803"/>
          </a:xfrm>
          <a:prstGeom prst="straightConnector1">
            <a:avLst/>
          </a:prstGeom>
          <a:ln w="41275">
            <a:solidFill>
              <a:schemeClr val="accent1">
                <a:lumMod val="75000"/>
              </a:schemeClr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Image result for person icon"/>
          <p:cNvPicPr>
            <a:picLocks noChangeAspect="1" noChangeArrowheads="1"/>
          </p:cNvPicPr>
          <p:nvPr/>
        </p:nvPicPr>
        <p:blipFill>
          <a:blip r:embed="rId5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107" y="1515043"/>
            <a:ext cx="797204" cy="797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Image result for person icon"/>
          <p:cNvPicPr>
            <a:picLocks noChangeAspect="1" noChangeArrowheads="1"/>
          </p:cNvPicPr>
          <p:nvPr/>
        </p:nvPicPr>
        <p:blipFill>
          <a:blip r:embed="rId5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7311" y="1488477"/>
            <a:ext cx="797204" cy="797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ounded Rectangle 32"/>
          <p:cNvSpPr/>
          <p:nvPr/>
        </p:nvSpPr>
        <p:spPr>
          <a:xfrm>
            <a:off x="5595582" y="1388115"/>
            <a:ext cx="2580541" cy="73947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Co-Residency</a:t>
            </a:r>
            <a:endParaRPr lang="en-US" sz="2800" dirty="0"/>
          </a:p>
        </p:txBody>
      </p:sp>
      <p:sp>
        <p:nvSpPr>
          <p:cNvPr id="34" name="Rounded Rectangle 33"/>
          <p:cNvSpPr/>
          <p:nvPr/>
        </p:nvSpPr>
        <p:spPr>
          <a:xfrm>
            <a:off x="5104817" y="2748014"/>
            <a:ext cx="3534213" cy="94894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Shared resources</a:t>
            </a:r>
          </a:p>
          <a:p>
            <a:pPr algn="ctr"/>
            <a:r>
              <a:rPr lang="en-US" sz="2400" dirty="0" smtClean="0"/>
              <a:t>(memory, cache, </a:t>
            </a:r>
            <a:r>
              <a:rPr lang="en-US" sz="2400" dirty="0" err="1" smtClean="0"/>
              <a:t>etc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35" name="Rounded Rectangle 34"/>
          <p:cNvSpPr/>
          <p:nvPr/>
        </p:nvSpPr>
        <p:spPr>
          <a:xfrm>
            <a:off x="5242434" y="4217112"/>
            <a:ext cx="3261816" cy="73947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Side Channels</a:t>
            </a:r>
            <a:endParaRPr lang="en-US" sz="2800" dirty="0"/>
          </a:p>
        </p:txBody>
      </p:sp>
      <p:sp>
        <p:nvSpPr>
          <p:cNvPr id="36" name="Rounded Rectangle 35"/>
          <p:cNvSpPr/>
          <p:nvPr/>
        </p:nvSpPr>
        <p:spPr>
          <a:xfrm>
            <a:off x="5242434" y="5600825"/>
            <a:ext cx="3261816" cy="73947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Information Leakage</a:t>
            </a:r>
            <a:endParaRPr lang="en-US" sz="2800" dirty="0"/>
          </a:p>
        </p:txBody>
      </p:sp>
      <p:cxnSp>
        <p:nvCxnSpPr>
          <p:cNvPr id="37" name="Straight Arrow Connector 36"/>
          <p:cNvCxnSpPr>
            <a:stCxn id="33" idx="2"/>
            <a:endCxn id="34" idx="0"/>
          </p:cNvCxnSpPr>
          <p:nvPr/>
        </p:nvCxnSpPr>
        <p:spPr>
          <a:xfrm flipH="1">
            <a:off x="6871924" y="2127588"/>
            <a:ext cx="13929" cy="620426"/>
          </a:xfrm>
          <a:prstGeom prst="straightConnector1">
            <a:avLst/>
          </a:prstGeom>
          <a:ln w="63500">
            <a:solidFill>
              <a:schemeClr val="accent2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4" idx="2"/>
            <a:endCxn id="35" idx="0"/>
          </p:cNvCxnSpPr>
          <p:nvPr/>
        </p:nvCxnSpPr>
        <p:spPr>
          <a:xfrm>
            <a:off x="6871924" y="3696956"/>
            <a:ext cx="1418" cy="520156"/>
          </a:xfrm>
          <a:prstGeom prst="straightConnector1">
            <a:avLst/>
          </a:prstGeom>
          <a:ln w="63500">
            <a:solidFill>
              <a:schemeClr val="accent2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35" idx="2"/>
            <a:endCxn id="36" idx="0"/>
          </p:cNvCxnSpPr>
          <p:nvPr/>
        </p:nvCxnSpPr>
        <p:spPr>
          <a:xfrm>
            <a:off x="6873342" y="4956585"/>
            <a:ext cx="0" cy="644240"/>
          </a:xfrm>
          <a:prstGeom prst="straightConnector1">
            <a:avLst/>
          </a:prstGeom>
          <a:ln w="63500">
            <a:solidFill>
              <a:schemeClr val="accent2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0" name="Picture 17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70969">
            <a:off x="1478209" y="1142367"/>
            <a:ext cx="904778" cy="1287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222830" y="5741828"/>
            <a:ext cx="3308227" cy="5366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Shared Resources</a:t>
            </a:r>
            <a:endParaRPr lang="en-US" sz="2400" b="1" dirty="0">
              <a:solidFill>
                <a:schemeClr val="tx1"/>
              </a:solidFill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47908">
            <a:off x="3673555" y="4241721"/>
            <a:ext cx="1111702" cy="1005782"/>
          </a:xfrm>
          <a:prstGeom prst="rect">
            <a:avLst/>
          </a:prstGeom>
        </p:spPr>
      </p:pic>
      <p:cxnSp>
        <p:nvCxnSpPr>
          <p:cNvPr id="46" name="Straight Arrow Connector 45"/>
          <p:cNvCxnSpPr>
            <a:stCxn id="12" idx="2"/>
          </p:cNvCxnSpPr>
          <p:nvPr/>
        </p:nvCxnSpPr>
        <p:spPr>
          <a:xfrm>
            <a:off x="2009741" y="5116767"/>
            <a:ext cx="482167" cy="827859"/>
          </a:xfrm>
          <a:prstGeom prst="straightConnector1">
            <a:avLst/>
          </a:prstGeom>
          <a:ln w="63500">
            <a:solidFill>
              <a:schemeClr val="tx1"/>
            </a:solidFill>
            <a:headEnd type="triangl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3442755" y="5116767"/>
            <a:ext cx="344961" cy="921238"/>
          </a:xfrm>
          <a:prstGeom prst="straightConnector1">
            <a:avLst/>
          </a:prstGeom>
          <a:ln w="63500">
            <a:solidFill>
              <a:schemeClr val="tx1"/>
            </a:solidFill>
            <a:headEnd type="triangl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U-Turn Arrow 53"/>
          <p:cNvSpPr/>
          <p:nvPr/>
        </p:nvSpPr>
        <p:spPr>
          <a:xfrm flipH="1" flipV="1">
            <a:off x="1808064" y="5134729"/>
            <a:ext cx="2236600" cy="998374"/>
          </a:xfrm>
          <a:prstGeom prst="uturnArrow">
            <a:avLst>
              <a:gd name="adj1" fmla="val 14390"/>
              <a:gd name="adj2" fmla="val 20562"/>
              <a:gd name="adj3" fmla="val 26820"/>
              <a:gd name="adj4" fmla="val 44024"/>
              <a:gd name="adj5" fmla="val 100000"/>
            </a:avLst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47908">
            <a:off x="1453889" y="4173845"/>
            <a:ext cx="1111702" cy="100578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8022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5" grpId="0" animBg="1"/>
      <p:bldP spid="5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680364"/>
          </a:xfrm>
        </p:spPr>
        <p:txBody>
          <a:bodyPr>
            <a:normAutofit lnSpcReduction="10000"/>
          </a:bodyPr>
          <a:lstStyle/>
          <a:p>
            <a:r>
              <a:rPr lang="en-US" sz="3000" dirty="0" smtClean="0"/>
              <a:t>Fast side-channel attacks</a:t>
            </a:r>
            <a:endParaRPr lang="en-US" sz="3000" dirty="0"/>
          </a:p>
          <a:p>
            <a:pPr lvl="1"/>
            <a:r>
              <a:rPr lang="en-US" dirty="0" smtClean="0"/>
              <a:t>Need out-of-band defense </a:t>
            </a:r>
          </a:p>
          <a:p>
            <a:pPr lvl="1"/>
            <a:r>
              <a:rPr lang="en-US" dirty="0" smtClean="0"/>
              <a:t>e.g., introduce cache noise, refresh secret</a:t>
            </a:r>
            <a:endParaRPr lang="en-US" dirty="0"/>
          </a:p>
          <a:p>
            <a:endParaRPr lang="en-US" sz="3000" dirty="0" smtClean="0"/>
          </a:p>
          <a:p>
            <a:r>
              <a:rPr lang="en-US" sz="3000" dirty="0" smtClean="0"/>
              <a:t>Network Impact</a:t>
            </a:r>
          </a:p>
          <a:p>
            <a:pPr lvl="1"/>
            <a:r>
              <a:rPr lang="en-US" dirty="0" smtClean="0"/>
              <a:t>With techniques like incremental diffs, the transfer size is much less than base VM image </a:t>
            </a:r>
          </a:p>
          <a:p>
            <a:pPr marL="0" indent="0">
              <a:buNone/>
            </a:pPr>
            <a:endParaRPr lang="en-US" sz="3000" dirty="0" smtClean="0"/>
          </a:p>
          <a:p>
            <a:r>
              <a:rPr lang="en-US" sz="3000" dirty="0" smtClean="0"/>
              <a:t>Incentives for adoption</a:t>
            </a:r>
          </a:p>
          <a:p>
            <a:pPr lvl="1"/>
            <a:r>
              <a:rPr lang="en-US" dirty="0" smtClean="0"/>
              <a:t>Security-conscious clients opt-in</a:t>
            </a:r>
          </a:p>
          <a:p>
            <a:pPr lvl="1"/>
            <a:r>
              <a:rPr lang="en-US" dirty="0" smtClean="0"/>
              <a:t>Providers have new revenue streams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30</a:t>
            </a:fld>
            <a:endParaRPr kumimoji="0"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819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Conclusions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333" y="914401"/>
            <a:ext cx="8974667" cy="5886120"/>
          </a:xfrm>
        </p:spPr>
        <p:txBody>
          <a:bodyPr>
            <a:noAutofit/>
          </a:bodyPr>
          <a:lstStyle/>
          <a:p>
            <a:r>
              <a:rPr lang="en-US" sz="2800" dirty="0" smtClean="0"/>
              <a:t>Co-residency side-channel attacks: real/growing threats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pPr marL="457200" lvl="1" indent="0">
              <a:buNone/>
            </a:pPr>
            <a:endParaRPr lang="en-US" sz="2000" dirty="0" smtClean="0"/>
          </a:p>
          <a:p>
            <a:pPr marL="457200" lvl="1" indent="0">
              <a:buNone/>
            </a:pPr>
            <a:endParaRPr lang="en-US" sz="2000" dirty="0"/>
          </a:p>
          <a:p>
            <a:pPr marL="457200" lvl="1" indent="0">
              <a:buNone/>
            </a:pPr>
            <a:endParaRPr lang="en-US" sz="2000" dirty="0" smtClean="0"/>
          </a:p>
          <a:p>
            <a:pPr marL="457200" lvl="1" indent="0">
              <a:buNone/>
            </a:pPr>
            <a:endParaRPr lang="en-US" sz="2000" dirty="0"/>
          </a:p>
          <a:p>
            <a:pPr marL="457200" lvl="1" indent="0">
              <a:buNone/>
            </a:pPr>
            <a:endParaRPr lang="en-US" sz="2000" dirty="0" smtClean="0"/>
          </a:p>
          <a:p>
            <a:pPr marL="457200" lvl="1" indent="0">
              <a:buNone/>
            </a:pPr>
            <a:endParaRPr lang="en-US" sz="2000" dirty="0" smtClean="0"/>
          </a:p>
          <a:p>
            <a:r>
              <a:rPr lang="en-US" sz="2800" i="1" dirty="0" smtClean="0"/>
              <a:t>Nomad</a:t>
            </a:r>
            <a:r>
              <a:rPr lang="en-US" sz="2800" dirty="0" smtClean="0"/>
              <a:t> achieves:</a:t>
            </a:r>
          </a:p>
          <a:p>
            <a:pPr lvl="1"/>
            <a:r>
              <a:rPr lang="en-US" sz="2400" dirty="0" smtClean="0"/>
              <a:t>Information leakage resilience close to the ILP</a:t>
            </a:r>
          </a:p>
          <a:p>
            <a:pPr lvl="1"/>
            <a:r>
              <a:rPr lang="en-US" sz="2400" dirty="0" smtClean="0"/>
              <a:t>Scalable VM placement algorithm</a:t>
            </a:r>
          </a:p>
          <a:p>
            <a:pPr lvl="1"/>
            <a:r>
              <a:rPr lang="en-US" sz="2400" dirty="0" smtClean="0"/>
              <a:t>Practical system atop OpenStack with minimal modifications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31</a:t>
            </a:fld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289199" y="1986104"/>
            <a:ext cx="4572000" cy="200054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smtClean="0"/>
              <a:t>Current World :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Per-vector fixes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Require </a:t>
            </a:r>
            <a:r>
              <a:rPr lang="en-US" sz="2400" dirty="0"/>
              <a:t>significant </a:t>
            </a:r>
            <a:r>
              <a:rPr lang="en-US" sz="2400" dirty="0" smtClean="0"/>
              <a:t>changes</a:t>
            </a:r>
            <a:endParaRPr lang="en-US" sz="2400" dirty="0"/>
          </a:p>
          <a:p>
            <a:pPr lvl="1"/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4740890" y="1996850"/>
            <a:ext cx="5052373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 smtClean="0"/>
              <a:t>Nomad</a:t>
            </a:r>
            <a:r>
              <a:rPr lang="en-US" sz="2800" dirty="0" smtClean="0"/>
              <a:t>: </a:t>
            </a:r>
          </a:p>
          <a:p>
            <a:r>
              <a:rPr lang="en-US" sz="2800" dirty="0" smtClean="0"/>
              <a:t>“Migration-as-a-Service”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General solution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Needs minimal changes</a:t>
            </a:r>
            <a:endParaRPr lang="en-US" sz="2400" dirty="0"/>
          </a:p>
        </p:txBody>
      </p:sp>
      <p:cxnSp>
        <p:nvCxnSpPr>
          <p:cNvPr id="7" name="直線矢印コネクタ 47"/>
          <p:cNvCxnSpPr/>
          <p:nvPr/>
        </p:nvCxnSpPr>
        <p:spPr>
          <a:xfrm>
            <a:off x="4548373" y="2008668"/>
            <a:ext cx="0" cy="1831812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dash"/>
            <a:tailEnd type="non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715" y="1587563"/>
            <a:ext cx="731618" cy="8422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959" y="1839950"/>
            <a:ext cx="783771" cy="78377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65351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274320" y="1265249"/>
            <a:ext cx="8994896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fontAlgn="base">
              <a:buFont typeface="+mj-lt"/>
              <a:buAutoNum type="arabicPeriod"/>
            </a:pPr>
            <a:r>
              <a:rPr lang="en-US" sz="3800" dirty="0" smtClean="0">
                <a:latin typeface="+mj-lt"/>
              </a:rPr>
              <a:t>Requires significant changes</a:t>
            </a:r>
          </a:p>
          <a:p>
            <a:pPr marL="742950" indent="-742950" fontAlgn="base">
              <a:buFont typeface="+mj-lt"/>
              <a:buAutoNum type="arabicPeriod"/>
            </a:pPr>
            <a:endParaRPr lang="en-US" sz="3800" dirty="0">
              <a:latin typeface="+mj-lt"/>
            </a:endParaRPr>
          </a:p>
          <a:p>
            <a:pPr marL="742950" indent="-742950" fontAlgn="base">
              <a:buFont typeface="+mj-lt"/>
              <a:buAutoNum type="arabicPeriod"/>
            </a:pPr>
            <a:endParaRPr lang="en-US" sz="3800" dirty="0" smtClean="0">
              <a:latin typeface="+mj-lt"/>
            </a:endParaRPr>
          </a:p>
          <a:p>
            <a:pPr marL="742950" indent="-742950" fontAlgn="base">
              <a:buFont typeface="+mj-lt"/>
              <a:buAutoNum type="arabicPeriod"/>
            </a:pPr>
            <a:endParaRPr lang="en-US" sz="3800" dirty="0">
              <a:latin typeface="+mj-lt"/>
            </a:endParaRPr>
          </a:p>
          <a:p>
            <a:pPr marL="742950" indent="-742950" fontAlgn="base">
              <a:buFont typeface="+mj-lt"/>
              <a:buAutoNum type="arabicPeriod"/>
            </a:pPr>
            <a:endParaRPr lang="en-US" sz="3800" dirty="0" smtClean="0">
              <a:latin typeface="+mj-lt"/>
            </a:endParaRPr>
          </a:p>
          <a:p>
            <a:pPr marL="742950" indent="-742950" fontAlgn="base">
              <a:buFont typeface="+mj-lt"/>
              <a:buAutoNum type="arabicPeriod"/>
            </a:pPr>
            <a:r>
              <a:rPr lang="en-US" sz="3800" dirty="0" smtClean="0">
                <a:latin typeface="+mj-lt"/>
              </a:rPr>
              <a:t>Vector-specific</a:t>
            </a:r>
            <a:endParaRPr lang="en-US" sz="3800" dirty="0">
              <a:latin typeface="+mj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800" dirty="0" smtClean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4</a:t>
            </a:fld>
            <a:endParaRPr kumimoji="0" lang="en-US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-90667" y="81291"/>
            <a:ext cx="9179688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Limitations of Current Defenses</a:t>
            </a:r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1235011" y="3522742"/>
            <a:ext cx="3441179" cy="512081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Hardware</a:t>
            </a:r>
            <a:endParaRPr lang="en-US" sz="2400" dirty="0"/>
          </a:p>
        </p:txBody>
      </p:sp>
      <p:sp>
        <p:nvSpPr>
          <p:cNvPr id="22" name="Rounded Rectangle 21"/>
          <p:cNvSpPr/>
          <p:nvPr/>
        </p:nvSpPr>
        <p:spPr>
          <a:xfrm>
            <a:off x="1235011" y="2861630"/>
            <a:ext cx="3441179" cy="493155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Hypervisor</a:t>
            </a:r>
            <a:endParaRPr lang="en-US" sz="2400" dirty="0"/>
          </a:p>
        </p:txBody>
      </p:sp>
      <p:sp>
        <p:nvSpPr>
          <p:cNvPr id="16" name="Rectangle 15"/>
          <p:cNvSpPr/>
          <p:nvPr/>
        </p:nvSpPr>
        <p:spPr>
          <a:xfrm>
            <a:off x="4676190" y="3526257"/>
            <a:ext cx="407907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i="1" dirty="0" smtClean="0"/>
              <a:t>e.g.,</a:t>
            </a:r>
            <a:r>
              <a:rPr lang="en-US" sz="2600" i="1" dirty="0"/>
              <a:t> </a:t>
            </a:r>
            <a:r>
              <a:rPr lang="en-US" sz="2600" i="1" dirty="0" smtClean="0"/>
              <a:t>New </a:t>
            </a:r>
            <a:r>
              <a:rPr lang="en-US" sz="2600" i="1" dirty="0"/>
              <a:t>cache </a:t>
            </a:r>
            <a:r>
              <a:rPr lang="en-US" sz="2600" i="1" dirty="0" smtClean="0"/>
              <a:t>design</a:t>
            </a:r>
            <a:endParaRPr lang="en-US" sz="2600" dirty="0"/>
          </a:p>
        </p:txBody>
      </p:sp>
      <p:sp>
        <p:nvSpPr>
          <p:cNvPr id="17" name="Rectangle 16"/>
          <p:cNvSpPr/>
          <p:nvPr/>
        </p:nvSpPr>
        <p:spPr>
          <a:xfrm>
            <a:off x="4694638" y="2842678"/>
            <a:ext cx="473765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i="1" dirty="0" smtClean="0"/>
              <a:t>e.g., Deterministic execution</a:t>
            </a:r>
          </a:p>
          <a:p>
            <a:endParaRPr lang="en-US" sz="2600" dirty="0"/>
          </a:p>
        </p:txBody>
      </p:sp>
      <p:sp>
        <p:nvSpPr>
          <p:cNvPr id="18" name="Rectangle 17"/>
          <p:cNvSpPr/>
          <p:nvPr/>
        </p:nvSpPr>
        <p:spPr>
          <a:xfrm>
            <a:off x="4676190" y="2157314"/>
            <a:ext cx="427472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i="1" dirty="0" smtClean="0"/>
              <a:t>e.g., Cache Noise injection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1235056" y="2213860"/>
            <a:ext cx="1648715" cy="47237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OS</a:t>
            </a:r>
            <a:endParaRPr lang="en-US" sz="2400" dirty="0"/>
          </a:p>
        </p:txBody>
      </p:sp>
      <p:sp>
        <p:nvSpPr>
          <p:cNvPr id="14" name="Rectangle 13"/>
          <p:cNvSpPr/>
          <p:nvPr/>
        </p:nvSpPr>
        <p:spPr>
          <a:xfrm>
            <a:off x="71510" y="6059625"/>
            <a:ext cx="89772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Proposed defense includes but not limited to: Y. Zhang et al., CCS13; T. Kim et al., </a:t>
            </a:r>
            <a:r>
              <a:rPr lang="en-US" dirty="0" err="1" smtClean="0"/>
              <a:t>USENIXSec</a:t>
            </a:r>
            <a:r>
              <a:rPr lang="en-US" dirty="0" smtClean="0"/>
              <a:t> 12;  F. Liu and R. Lee, Micro14</a:t>
            </a:r>
            <a:endParaRPr lang="en-US" dirty="0"/>
          </a:p>
        </p:txBody>
      </p:sp>
      <p:sp>
        <p:nvSpPr>
          <p:cNvPr id="38" name="Rounded Rectangle 37"/>
          <p:cNvSpPr/>
          <p:nvPr/>
        </p:nvSpPr>
        <p:spPr>
          <a:xfrm>
            <a:off x="169335" y="5174221"/>
            <a:ext cx="8781604" cy="735719"/>
          </a:xfrm>
          <a:prstGeom prst="roundRect">
            <a:avLst/>
          </a:prstGeom>
          <a:noFill/>
          <a:ln w="63500">
            <a:solidFill>
              <a:srgbClr val="C00000"/>
            </a:solidFill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What about future side-channel attacks?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3027475" y="2226823"/>
            <a:ext cx="1648715" cy="47237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OS</a:t>
            </a: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8086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715" y="188407"/>
            <a:ext cx="8229600" cy="914400"/>
          </a:xfrm>
        </p:spPr>
        <p:txBody>
          <a:bodyPr>
            <a:normAutofit/>
          </a:bodyPr>
          <a:lstStyle/>
          <a:p>
            <a:r>
              <a:rPr lang="en-US" sz="4800" dirty="0"/>
              <a:t>Ideal Properties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5</a:t>
            </a:fld>
            <a:endParaRPr kumimoji="0" lang="en-US"/>
          </a:p>
        </p:txBody>
      </p:sp>
      <p:sp>
        <p:nvSpPr>
          <p:cNvPr id="6" name="Rounded Rectangle 5"/>
          <p:cNvSpPr/>
          <p:nvPr/>
        </p:nvSpPr>
        <p:spPr>
          <a:xfrm>
            <a:off x="326966" y="798692"/>
            <a:ext cx="8046567" cy="1305438"/>
          </a:xfrm>
          <a:prstGeom prst="roundRect">
            <a:avLst/>
          </a:prstGeom>
          <a:noFill/>
          <a:ln w="50800">
            <a:noFill/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1) General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17151" y="3594153"/>
            <a:ext cx="8046567" cy="1343467"/>
          </a:xfrm>
          <a:prstGeom prst="roundRect">
            <a:avLst/>
          </a:prstGeom>
          <a:noFill/>
          <a:ln w="50800">
            <a:noFill/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2) Immediately deployable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2542104" y="4740772"/>
            <a:ext cx="4933900" cy="1305438"/>
          </a:xfrm>
          <a:prstGeom prst="roundRect">
            <a:avLst/>
          </a:prstGeom>
          <a:noFill/>
          <a:ln w="50800">
            <a:noFill/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400" dirty="0" smtClean="0">
                <a:solidFill>
                  <a:schemeClr val="tx1"/>
                </a:solidFill>
              </a:rPr>
              <a:t>Single-tenancy?</a:t>
            </a:r>
            <a:endParaRPr lang="en-US" sz="4400" dirty="0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2689717" y="5414929"/>
            <a:ext cx="3636910" cy="13488"/>
          </a:xfrm>
          <a:prstGeom prst="line">
            <a:avLst/>
          </a:prstGeom>
          <a:ln w="38100">
            <a:solidFill>
              <a:schemeClr val="tx1"/>
            </a:solidFill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924477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85574">
            <a:off x="1085061" y="4562543"/>
            <a:ext cx="1495616" cy="15828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85574">
            <a:off x="1085062" y="1995709"/>
            <a:ext cx="1495616" cy="15828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715" y="188407"/>
            <a:ext cx="8229600" cy="914400"/>
          </a:xfrm>
        </p:spPr>
        <p:txBody>
          <a:bodyPr>
            <a:normAutofit/>
          </a:bodyPr>
          <a:lstStyle/>
          <a:p>
            <a:r>
              <a:rPr lang="en-US" sz="4800" i="1" dirty="0" smtClean="0"/>
              <a:t>Nomad</a:t>
            </a:r>
            <a:r>
              <a:rPr lang="en-US" sz="4800" dirty="0" smtClean="0"/>
              <a:t> Ideas</a:t>
            </a:r>
            <a:endParaRPr lang="en-US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6</a:t>
            </a:fld>
            <a:endParaRPr kumimoji="0" lang="en-US"/>
          </a:p>
        </p:txBody>
      </p:sp>
      <p:sp>
        <p:nvSpPr>
          <p:cNvPr id="6" name="Rounded Rectangle 5"/>
          <p:cNvSpPr/>
          <p:nvPr/>
        </p:nvSpPr>
        <p:spPr>
          <a:xfrm>
            <a:off x="326966" y="798692"/>
            <a:ext cx="8046567" cy="1305438"/>
          </a:xfrm>
          <a:prstGeom prst="roundRect">
            <a:avLst/>
          </a:prstGeom>
          <a:noFill/>
          <a:ln w="50800">
            <a:noFill/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1) General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17151" y="3594153"/>
            <a:ext cx="8046567" cy="1343467"/>
          </a:xfrm>
          <a:prstGeom prst="roundRect">
            <a:avLst/>
          </a:prstGeom>
          <a:noFill/>
          <a:ln w="50800">
            <a:noFill/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2) Immediately deployable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2731769" y="2025804"/>
            <a:ext cx="5708484" cy="652667"/>
          </a:xfrm>
          <a:prstGeom prst="roundRect">
            <a:avLst/>
          </a:prstGeom>
          <a:noFill/>
          <a:ln w="50800">
            <a:noFill/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dirty="0" smtClean="0">
                <a:solidFill>
                  <a:srgbClr val="FF0000"/>
                </a:solidFill>
              </a:rPr>
              <a:t>Tackle root-cause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719462" y="4701254"/>
            <a:ext cx="5708484" cy="1305438"/>
          </a:xfrm>
          <a:prstGeom prst="roundRect">
            <a:avLst/>
          </a:prstGeom>
          <a:noFill/>
          <a:ln w="50800">
            <a:noFill/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dirty="0" smtClean="0">
                <a:solidFill>
                  <a:srgbClr val="FF0000"/>
                </a:solidFill>
              </a:rPr>
              <a:t>Migration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76334" y="2731076"/>
            <a:ext cx="542321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→ Minimize co-residency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75668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942396" y="3846653"/>
            <a:ext cx="6936219" cy="2833498"/>
            <a:chOff x="1002777" y="2066155"/>
            <a:chExt cx="6936219" cy="2833498"/>
          </a:xfrm>
        </p:grpSpPr>
        <p:grpSp>
          <p:nvGrpSpPr>
            <p:cNvPr id="4" name="Group 3"/>
            <p:cNvGrpSpPr/>
            <p:nvPr/>
          </p:nvGrpSpPr>
          <p:grpSpPr>
            <a:xfrm>
              <a:off x="1002777" y="2066155"/>
              <a:ext cx="6936219" cy="2833498"/>
              <a:chOff x="972497" y="2452207"/>
              <a:chExt cx="6936219" cy="2833498"/>
            </a:xfrm>
          </p:grpSpPr>
          <p:cxnSp>
            <p:nvCxnSpPr>
              <p:cNvPr id="44" name="Straight Arrow Connector 43"/>
              <p:cNvCxnSpPr/>
              <p:nvPr/>
            </p:nvCxnSpPr>
            <p:spPr>
              <a:xfrm>
                <a:off x="4818481" y="2911517"/>
                <a:ext cx="1744918" cy="787901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arrow" w="lg" len="lg"/>
              </a:ln>
              <a:effectLst>
                <a:outerShdw blurRad="40000" dist="20000" dir="5400000" rotWithShape="0">
                  <a:srgbClr val="000000">
                    <a:alpha val="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/>
              <p:nvPr/>
            </p:nvCxnSpPr>
            <p:spPr>
              <a:xfrm flipH="1">
                <a:off x="1893021" y="2923379"/>
                <a:ext cx="1992430" cy="889099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arrow" w="lg" len="lg"/>
              </a:ln>
              <a:effectLst>
                <a:outerShdw blurRad="40000" dist="20000" dir="5400000" rotWithShape="0">
                  <a:srgbClr val="000000">
                    <a:alpha val="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8" name="Picture 14"/>
              <p:cNvPicPr>
                <a:picLocks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72497" y="3646872"/>
                <a:ext cx="6936219" cy="1638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grpSp>
            <p:nvGrpSpPr>
              <p:cNvPr id="29" name="Group 5"/>
              <p:cNvGrpSpPr/>
              <p:nvPr/>
            </p:nvGrpSpPr>
            <p:grpSpPr>
              <a:xfrm rot="5400000">
                <a:off x="4222292" y="1437031"/>
                <a:ext cx="597950" cy="2628301"/>
                <a:chOff x="1179651" y="2937864"/>
                <a:chExt cx="1550637" cy="2957673"/>
              </a:xfrm>
            </p:grpSpPr>
            <p:sp>
              <p:nvSpPr>
                <p:cNvPr id="62" name="Rounded Rectangle 61"/>
                <p:cNvSpPr/>
                <p:nvPr/>
              </p:nvSpPr>
              <p:spPr>
                <a:xfrm rot="16200000">
                  <a:off x="498467" y="3619048"/>
                  <a:ext cx="2913005" cy="1550637"/>
                </a:xfrm>
                <a:prstGeom prst="roundRect">
                  <a:avLst/>
                </a:prstGeom>
                <a:solidFill>
                  <a:schemeClr val="bg1"/>
                </a:solidFill>
                <a:ln w="25400">
                  <a:solidFill>
                    <a:srgbClr val="000090"/>
                  </a:solidFill>
                </a:ln>
              </p:spPr>
              <p:style>
                <a:lnRef idx="1">
                  <a:schemeClr val="accent4"/>
                </a:lnRef>
                <a:fillRef idx="3">
                  <a:schemeClr val="accent4"/>
                </a:fillRef>
                <a:effectRef idx="2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 rot="16200000">
                  <a:off x="482850" y="3886331"/>
                  <a:ext cx="2942959" cy="10754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dirty="0" smtClean="0"/>
                    <a:t>Cloud Controller</a:t>
                  </a:r>
                </a:p>
              </p:txBody>
            </p:sp>
          </p:grpSp>
          <p:sp>
            <p:nvSpPr>
              <p:cNvPr id="47" name="Rounded Rectangle 11"/>
              <p:cNvSpPr/>
              <p:nvPr/>
            </p:nvSpPr>
            <p:spPr>
              <a:xfrm>
                <a:off x="1761255" y="4786030"/>
                <a:ext cx="1572768" cy="33141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 smtClean="0">
                    <a:solidFill>
                      <a:srgbClr val="FFFFFF"/>
                    </a:solidFill>
                    <a:latin typeface="Calibri"/>
                    <a:ea typeface="Arial Unicode MS" pitchFamily="50" charset="-127"/>
                    <a:cs typeface="Calibri"/>
                  </a:rPr>
                  <a:t>Machine</a:t>
                </a:r>
                <a:endParaRPr lang="en-US" sz="2000" b="1" dirty="0">
                  <a:solidFill>
                    <a:srgbClr val="FFFFFF"/>
                  </a:solidFill>
                  <a:latin typeface="Calibri"/>
                  <a:ea typeface="Arial Unicode MS" pitchFamily="50" charset="-127"/>
                  <a:cs typeface="Calibri"/>
                </a:endParaRPr>
              </a:p>
            </p:txBody>
          </p:sp>
          <p:sp>
            <p:nvSpPr>
              <p:cNvPr id="48" name="Rounded Rectangle 12"/>
              <p:cNvSpPr/>
              <p:nvPr/>
            </p:nvSpPr>
            <p:spPr>
              <a:xfrm>
                <a:off x="1877183" y="4052850"/>
                <a:ext cx="684957" cy="534126"/>
              </a:xfrm>
              <a:prstGeom prst="roundRect">
                <a:avLst/>
              </a:prstGeom>
              <a:solidFill>
                <a:srgbClr val="C00000"/>
              </a:solidFill>
              <a:ln w="22225"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rgbClr val="FFFFFF"/>
                    </a:solidFill>
                    <a:latin typeface="Calibri"/>
                    <a:ea typeface="Arial Unicode MS" pitchFamily="50" charset="-127"/>
                    <a:cs typeface="Calibri"/>
                  </a:rPr>
                  <a:t>VM</a:t>
                </a:r>
                <a:endParaRPr lang="en-US" b="1" dirty="0">
                  <a:solidFill>
                    <a:srgbClr val="FFFFFF"/>
                  </a:solidFill>
                  <a:latin typeface="Calibri"/>
                  <a:ea typeface="Arial Unicode MS" pitchFamily="50" charset="-127"/>
                  <a:cs typeface="Calibri"/>
                </a:endParaRPr>
              </a:p>
            </p:txBody>
          </p:sp>
          <p:sp>
            <p:nvSpPr>
              <p:cNvPr id="53" name="Rounded Rectangle 6"/>
              <p:cNvSpPr/>
              <p:nvPr/>
            </p:nvSpPr>
            <p:spPr>
              <a:xfrm>
                <a:off x="1673213" y="3901978"/>
                <a:ext cx="1762342" cy="884050"/>
              </a:xfrm>
              <a:prstGeom prst="roundRect">
                <a:avLst/>
              </a:prstGeom>
              <a:noFill/>
              <a:ln w="25400">
                <a:solidFill>
                  <a:srgbClr val="000090"/>
                </a:solidFill>
              </a:ln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latin typeface="Calibri"/>
                  <a:ea typeface="Arial Unicode MS" pitchFamily="50" charset="-127"/>
                  <a:cs typeface="Calibri"/>
                </a:endParaRPr>
              </a:p>
            </p:txBody>
          </p:sp>
          <p:sp>
            <p:nvSpPr>
              <p:cNvPr id="54" name="Rounded Rectangle 6"/>
              <p:cNvSpPr/>
              <p:nvPr/>
            </p:nvSpPr>
            <p:spPr>
              <a:xfrm>
                <a:off x="3540776" y="3887894"/>
                <a:ext cx="1690770" cy="898134"/>
              </a:xfrm>
              <a:prstGeom prst="roundRect">
                <a:avLst/>
              </a:prstGeom>
              <a:noFill/>
              <a:ln w="25400">
                <a:solidFill>
                  <a:srgbClr val="000090"/>
                </a:solidFill>
              </a:ln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latin typeface="Calibri"/>
                  <a:ea typeface="Arial Unicode MS" pitchFamily="50" charset="-127"/>
                  <a:cs typeface="Calibri"/>
                </a:endParaRPr>
              </a:p>
            </p:txBody>
          </p:sp>
          <p:sp>
            <p:nvSpPr>
              <p:cNvPr id="55" name="Rounded Rectangle 6"/>
              <p:cNvSpPr/>
              <p:nvPr/>
            </p:nvSpPr>
            <p:spPr>
              <a:xfrm>
                <a:off x="5318155" y="3887894"/>
                <a:ext cx="1690770" cy="898136"/>
              </a:xfrm>
              <a:prstGeom prst="roundRect">
                <a:avLst/>
              </a:prstGeom>
              <a:noFill/>
              <a:ln w="25400">
                <a:solidFill>
                  <a:srgbClr val="000090"/>
                </a:solidFill>
              </a:ln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latin typeface="Calibri"/>
                  <a:ea typeface="Arial Unicode MS" pitchFamily="50" charset="-127"/>
                  <a:cs typeface="Calibri"/>
                </a:endParaRPr>
              </a:p>
            </p:txBody>
          </p:sp>
          <p:sp>
            <p:nvSpPr>
              <p:cNvPr id="56" name="Rounded Rectangle 11"/>
              <p:cNvSpPr/>
              <p:nvPr/>
            </p:nvSpPr>
            <p:spPr>
              <a:xfrm>
                <a:off x="3632923" y="4786029"/>
                <a:ext cx="1572768" cy="33141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 smtClean="0">
                    <a:solidFill>
                      <a:srgbClr val="FFFFFF"/>
                    </a:solidFill>
                    <a:latin typeface="Calibri"/>
                    <a:ea typeface="Arial Unicode MS" pitchFamily="50" charset="-127"/>
                    <a:cs typeface="Calibri"/>
                  </a:rPr>
                  <a:t>Machine</a:t>
                </a:r>
                <a:endParaRPr lang="en-US" sz="2000" b="1" dirty="0">
                  <a:solidFill>
                    <a:srgbClr val="FFFFFF"/>
                  </a:solidFill>
                  <a:latin typeface="Calibri"/>
                  <a:ea typeface="Arial Unicode MS" pitchFamily="50" charset="-127"/>
                  <a:cs typeface="Calibri"/>
                </a:endParaRPr>
              </a:p>
            </p:txBody>
          </p:sp>
          <p:sp>
            <p:nvSpPr>
              <p:cNvPr id="57" name="Rounded Rectangle 11"/>
              <p:cNvSpPr/>
              <p:nvPr/>
            </p:nvSpPr>
            <p:spPr>
              <a:xfrm>
                <a:off x="5377156" y="4786028"/>
                <a:ext cx="1572768" cy="33141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 smtClean="0">
                    <a:solidFill>
                      <a:srgbClr val="FFFFFF"/>
                    </a:solidFill>
                    <a:latin typeface="Calibri"/>
                    <a:ea typeface="Arial Unicode MS" pitchFamily="50" charset="-127"/>
                    <a:cs typeface="Calibri"/>
                  </a:rPr>
                  <a:t>Machine</a:t>
                </a:r>
                <a:endParaRPr lang="en-US" sz="2000" b="1" dirty="0">
                  <a:solidFill>
                    <a:srgbClr val="FFFFFF"/>
                  </a:solidFill>
                  <a:latin typeface="Calibri"/>
                  <a:ea typeface="Arial Unicode MS" pitchFamily="50" charset="-127"/>
                  <a:cs typeface="Calibri"/>
                </a:endParaRPr>
              </a:p>
            </p:txBody>
          </p:sp>
        </p:grpSp>
        <p:sp>
          <p:nvSpPr>
            <p:cNvPr id="31" name="Rounded Rectangle 17"/>
            <p:cNvSpPr/>
            <p:nvPr/>
          </p:nvSpPr>
          <p:spPr>
            <a:xfrm>
              <a:off x="3663053" y="3716433"/>
              <a:ext cx="714989" cy="536380"/>
            </a:xfrm>
            <a:prstGeom prst="roundRect">
              <a:avLst/>
            </a:prstGeom>
            <a:solidFill>
              <a:schemeClr val="tx2"/>
            </a:solidFill>
            <a:ln w="22225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rgbClr val="FFFFFF"/>
                  </a:solidFill>
                  <a:latin typeface="Calibri"/>
                  <a:ea typeface="Arial Unicode MS" pitchFamily="50" charset="-127"/>
                  <a:cs typeface="Calibri"/>
                </a:rPr>
                <a:t>VM</a:t>
              </a:r>
              <a:endParaRPr lang="en-US" b="1" dirty="0">
                <a:solidFill>
                  <a:srgbClr val="FFFFFF"/>
                </a:solidFill>
                <a:latin typeface="Calibri"/>
                <a:ea typeface="Arial Unicode MS" pitchFamily="50" charset="-127"/>
                <a:cs typeface="Calibri"/>
              </a:endParaRPr>
            </a:p>
          </p:txBody>
        </p:sp>
        <p:sp>
          <p:nvSpPr>
            <p:cNvPr id="85" name="Rounded Rectangle 12"/>
            <p:cNvSpPr/>
            <p:nvPr/>
          </p:nvSpPr>
          <p:spPr>
            <a:xfrm>
              <a:off x="4434769" y="3716433"/>
              <a:ext cx="684957" cy="534126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 w="22225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rgbClr val="FFFFFF"/>
                  </a:solidFill>
                  <a:latin typeface="Calibri"/>
                  <a:ea typeface="Arial Unicode MS" pitchFamily="50" charset="-127"/>
                  <a:cs typeface="Calibri"/>
                </a:rPr>
                <a:t>VM</a:t>
              </a:r>
              <a:endParaRPr lang="en-US" sz="1400" b="1" dirty="0">
                <a:solidFill>
                  <a:srgbClr val="FFFFFF"/>
                </a:solidFill>
                <a:latin typeface="Calibri"/>
                <a:ea typeface="Arial Unicode MS" pitchFamily="50" charset="-127"/>
                <a:cs typeface="Calibri"/>
              </a:endParaRPr>
            </a:p>
          </p:txBody>
        </p:sp>
      </p:grpSp>
      <p:sp>
        <p:nvSpPr>
          <p:cNvPr id="70" name="Title 1"/>
          <p:cNvSpPr>
            <a:spLocks noGrp="1"/>
          </p:cNvSpPr>
          <p:nvPr>
            <p:ph type="title"/>
          </p:nvPr>
        </p:nvSpPr>
        <p:spPr>
          <a:xfrm>
            <a:off x="-51871" y="194088"/>
            <a:ext cx="9190343" cy="914400"/>
          </a:xfrm>
        </p:spPr>
        <p:txBody>
          <a:bodyPr>
            <a:noAutofit/>
          </a:bodyPr>
          <a:lstStyle/>
          <a:p>
            <a:r>
              <a:rPr lang="en-US" i="1" dirty="0" smtClean="0"/>
              <a:t>Nomad</a:t>
            </a:r>
            <a:r>
              <a:rPr lang="en-US" dirty="0" smtClean="0"/>
              <a:t> Vision: Migration-as-a-Service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7</a:t>
            </a:fld>
            <a:endParaRPr kumimoji="0" lang="en-US" dirty="0"/>
          </a:p>
        </p:txBody>
      </p:sp>
      <p:cxnSp>
        <p:nvCxnSpPr>
          <p:cNvPr id="6" name="Curved Connector 5"/>
          <p:cNvCxnSpPr/>
          <p:nvPr/>
        </p:nvCxnSpPr>
        <p:spPr>
          <a:xfrm rot="5400000" flipH="1" flipV="1">
            <a:off x="4752557" y="3616811"/>
            <a:ext cx="3052" cy="3589557"/>
          </a:xfrm>
          <a:prstGeom prst="curvedConnector3">
            <a:avLst>
              <a:gd name="adj1" fmla="val 34126769"/>
            </a:avLst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Rounded Rectangle 7"/>
          <p:cNvSpPr/>
          <p:nvPr/>
        </p:nvSpPr>
        <p:spPr>
          <a:xfrm>
            <a:off x="5288054" y="4624514"/>
            <a:ext cx="2596266" cy="42477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22225">
            <a:solidFill>
              <a:schemeClr val="tx2">
                <a:lumMod val="75000"/>
              </a:schemeClr>
            </a:solidFill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alibri"/>
                <a:ea typeface="Arial Unicode MS" pitchFamily="50" charset="-127"/>
                <a:cs typeface="Calibri"/>
              </a:rPr>
              <a:t>Move VMs {…}</a:t>
            </a:r>
            <a:endParaRPr lang="en-US" sz="2800" dirty="0">
              <a:solidFill>
                <a:schemeClr val="tx1"/>
              </a:solidFill>
              <a:latin typeface="Calibri"/>
              <a:ea typeface="Arial Unicode MS" pitchFamily="50" charset="-127"/>
              <a:cs typeface="Calibri"/>
            </a:endParaRPr>
          </a:p>
        </p:txBody>
      </p:sp>
      <p:pic>
        <p:nvPicPr>
          <p:cNvPr id="66" name="Picture 17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70969">
            <a:off x="1586957" y="4828888"/>
            <a:ext cx="757063" cy="10772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2626268" y="5131576"/>
            <a:ext cx="972056" cy="855614"/>
            <a:chOff x="2851908" y="3246645"/>
            <a:chExt cx="972056" cy="855614"/>
          </a:xfrm>
        </p:grpSpPr>
        <p:sp>
          <p:nvSpPr>
            <p:cNvPr id="84" name="Rounded Rectangle 12"/>
            <p:cNvSpPr/>
            <p:nvPr/>
          </p:nvSpPr>
          <p:spPr>
            <a:xfrm>
              <a:off x="2851908" y="3568133"/>
              <a:ext cx="684957" cy="534126"/>
            </a:xfrm>
            <a:prstGeom prst="roundRect">
              <a:avLst/>
            </a:prstGeom>
            <a:solidFill>
              <a:schemeClr val="tx2"/>
            </a:solidFill>
            <a:ln w="22225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rgbClr val="FFFFFF"/>
                  </a:solidFill>
                  <a:latin typeface="Calibri"/>
                  <a:ea typeface="Arial Unicode MS" pitchFamily="50" charset="-127"/>
                  <a:cs typeface="Calibri"/>
                </a:rPr>
                <a:t>VM</a:t>
              </a:r>
              <a:endParaRPr lang="en-US" b="1" dirty="0">
                <a:solidFill>
                  <a:srgbClr val="FFFFFF"/>
                </a:solidFill>
                <a:latin typeface="Calibri"/>
                <a:ea typeface="Arial Unicode MS" pitchFamily="50" charset="-127"/>
                <a:cs typeface="Calibri"/>
              </a:endParaRPr>
            </a:p>
          </p:txBody>
        </p:sp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847908">
              <a:off x="3130414" y="3271362"/>
              <a:ext cx="718267" cy="668833"/>
            </a:xfrm>
            <a:prstGeom prst="rect">
              <a:avLst/>
            </a:prstGeom>
          </p:spPr>
        </p:pic>
      </p:grpSp>
      <p:grpSp>
        <p:nvGrpSpPr>
          <p:cNvPr id="33" name="Group 32"/>
          <p:cNvGrpSpPr/>
          <p:nvPr/>
        </p:nvGrpSpPr>
        <p:grpSpPr>
          <a:xfrm>
            <a:off x="6053981" y="5139178"/>
            <a:ext cx="972056" cy="855614"/>
            <a:chOff x="2851908" y="3246645"/>
            <a:chExt cx="972056" cy="855614"/>
          </a:xfrm>
        </p:grpSpPr>
        <p:sp>
          <p:nvSpPr>
            <p:cNvPr id="34" name="Rounded Rectangle 12"/>
            <p:cNvSpPr/>
            <p:nvPr/>
          </p:nvSpPr>
          <p:spPr>
            <a:xfrm>
              <a:off x="2851908" y="3568133"/>
              <a:ext cx="684957" cy="534126"/>
            </a:xfrm>
            <a:prstGeom prst="roundRect">
              <a:avLst/>
            </a:prstGeom>
            <a:solidFill>
              <a:schemeClr val="tx2"/>
            </a:solidFill>
            <a:ln w="22225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rgbClr val="FFFFFF"/>
                  </a:solidFill>
                  <a:latin typeface="Calibri"/>
                  <a:ea typeface="Arial Unicode MS" pitchFamily="50" charset="-127"/>
                  <a:cs typeface="Calibri"/>
                </a:rPr>
                <a:t>VM</a:t>
              </a:r>
              <a:endParaRPr lang="en-US" b="1" dirty="0">
                <a:solidFill>
                  <a:srgbClr val="FFFFFF"/>
                </a:solidFill>
                <a:latin typeface="Calibri"/>
                <a:ea typeface="Arial Unicode MS" pitchFamily="50" charset="-127"/>
                <a:cs typeface="Calibri"/>
              </a:endParaRPr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847908">
              <a:off x="3130414" y="3271362"/>
              <a:ext cx="718267" cy="668833"/>
            </a:xfrm>
            <a:prstGeom prst="rect">
              <a:avLst/>
            </a:prstGeom>
          </p:spPr>
        </p:pic>
      </p:grpSp>
      <p:grpSp>
        <p:nvGrpSpPr>
          <p:cNvPr id="38" name="Group 37"/>
          <p:cNvGrpSpPr/>
          <p:nvPr/>
        </p:nvGrpSpPr>
        <p:grpSpPr>
          <a:xfrm>
            <a:off x="405856" y="1848338"/>
            <a:ext cx="2303972" cy="959598"/>
            <a:chOff x="-362508" y="833973"/>
            <a:chExt cx="2303972" cy="959598"/>
          </a:xfrm>
        </p:grpSpPr>
        <p:pic>
          <p:nvPicPr>
            <p:cNvPr id="39" name="Picture 69" descr="MC900431601.PN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1866" y="833973"/>
              <a:ext cx="959598" cy="959598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-362508" y="908728"/>
              <a:ext cx="16002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latin typeface="Calibri"/>
                  <a:ea typeface="Arial Unicode MS" pitchFamily="50" charset="-127"/>
                  <a:cs typeface="Calibri"/>
                </a:rPr>
                <a:t>Cloud </a:t>
              </a:r>
            </a:p>
            <a:p>
              <a:pPr algn="ctr"/>
              <a:r>
                <a:rPr lang="en-US" sz="2400" dirty="0" smtClean="0">
                  <a:latin typeface="Calibri"/>
                  <a:ea typeface="Arial Unicode MS" pitchFamily="50" charset="-127"/>
                  <a:cs typeface="Calibri"/>
                </a:rPr>
                <a:t>Provider</a:t>
              </a:r>
              <a:endParaRPr lang="en-US" sz="2400" dirty="0">
                <a:latin typeface="Calibri"/>
                <a:ea typeface="Arial Unicode MS" pitchFamily="50" charset="-127"/>
                <a:cs typeface="Calibri"/>
              </a:endParaRPr>
            </a:p>
          </p:txBody>
        </p:sp>
      </p:grpSp>
      <p:cxnSp>
        <p:nvCxnSpPr>
          <p:cNvPr id="49" name="直線コネクタ 11"/>
          <p:cNvCxnSpPr/>
          <p:nvPr/>
        </p:nvCxnSpPr>
        <p:spPr>
          <a:xfrm>
            <a:off x="2710386" y="2200306"/>
            <a:ext cx="3705605" cy="0"/>
          </a:xfrm>
          <a:prstGeom prst="line">
            <a:avLst/>
          </a:prstGeom>
          <a:ln w="31750">
            <a:solidFill>
              <a:schemeClr val="bg1">
                <a:lumMod val="50000"/>
              </a:schemeClr>
            </a:solidFill>
            <a:prstDash val="solid"/>
            <a:headEnd w="med" len="med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11"/>
          <p:cNvCxnSpPr/>
          <p:nvPr/>
        </p:nvCxnSpPr>
        <p:spPr>
          <a:xfrm flipH="1">
            <a:off x="2710388" y="2526626"/>
            <a:ext cx="3718483" cy="0"/>
          </a:xfrm>
          <a:prstGeom prst="line">
            <a:avLst/>
          </a:prstGeom>
          <a:ln w="31750">
            <a:solidFill>
              <a:schemeClr val="bg1">
                <a:lumMod val="50000"/>
              </a:schemeClr>
            </a:solidFill>
            <a:prstDash val="solid"/>
            <a:headEnd w="med" len="med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797380" y="1711939"/>
            <a:ext cx="33413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Service offering</a:t>
            </a:r>
            <a:endParaRPr lang="en-US" sz="2400" baseline="-25000" dirty="0"/>
          </a:p>
        </p:txBody>
      </p:sp>
      <p:sp>
        <p:nvSpPr>
          <p:cNvPr id="52" name="TextBox 51"/>
          <p:cNvSpPr txBox="1"/>
          <p:nvPr/>
        </p:nvSpPr>
        <p:spPr>
          <a:xfrm>
            <a:off x="2840585" y="2520499"/>
            <a:ext cx="33413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Opt-in?</a:t>
            </a:r>
            <a:endParaRPr lang="en-US" sz="2400" baseline="-25000" dirty="0"/>
          </a:p>
        </p:txBody>
      </p:sp>
      <p:sp>
        <p:nvSpPr>
          <p:cNvPr id="58" name="Rounded Rectangle 57"/>
          <p:cNvSpPr/>
          <p:nvPr/>
        </p:nvSpPr>
        <p:spPr>
          <a:xfrm>
            <a:off x="228600" y="817990"/>
            <a:ext cx="8046567" cy="1305438"/>
          </a:xfrm>
          <a:prstGeom prst="roundRect">
            <a:avLst/>
          </a:prstGeom>
          <a:noFill/>
          <a:ln w="50800">
            <a:noFill/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Opt-in Service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228600" y="2831265"/>
            <a:ext cx="8046567" cy="1305438"/>
          </a:xfrm>
          <a:prstGeom prst="roundRect">
            <a:avLst/>
          </a:prstGeom>
          <a:noFill/>
          <a:ln w="50800">
            <a:noFill/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Provider-assisted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454180" y="1831176"/>
            <a:ext cx="2684292" cy="950520"/>
            <a:chOff x="6454180" y="1831176"/>
            <a:chExt cx="2684292" cy="950520"/>
          </a:xfrm>
        </p:grpSpPr>
        <p:sp>
          <p:nvSpPr>
            <p:cNvPr id="43" name="TextBox 42"/>
            <p:cNvSpPr txBox="1"/>
            <p:nvPr/>
          </p:nvSpPr>
          <p:spPr>
            <a:xfrm>
              <a:off x="7538272" y="2087716"/>
              <a:ext cx="1600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latin typeface="Calibri"/>
                  <a:ea typeface="Arial Unicode MS" pitchFamily="50" charset="-127"/>
                  <a:cs typeface="Calibri"/>
                </a:rPr>
                <a:t>Clients</a:t>
              </a:r>
              <a:endParaRPr lang="en-US" sz="2400" dirty="0">
                <a:latin typeface="Calibri"/>
                <a:ea typeface="Arial Unicode MS" pitchFamily="50" charset="-127"/>
                <a:cs typeface="Calibri"/>
              </a:endParaRPr>
            </a:p>
          </p:txBody>
        </p:sp>
        <p:pic>
          <p:nvPicPr>
            <p:cNvPr id="60" name="Picture 2" descr="Image result for person icon"/>
            <p:cNvPicPr>
              <a:picLocks noChangeAspect="1" noChangeArrowheads="1"/>
            </p:cNvPicPr>
            <p:nvPr/>
          </p:nvPicPr>
          <p:blipFill>
            <a:blip r:embed="rId8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54180" y="1831176"/>
              <a:ext cx="752768" cy="752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4" name="Picture 2" descr="Image result for person icon"/>
            <p:cNvPicPr>
              <a:picLocks noChangeAspect="1" noChangeArrowheads="1"/>
            </p:cNvPicPr>
            <p:nvPr/>
          </p:nvPicPr>
          <p:blipFill>
            <a:blip r:embed="rId8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74609" y="2028928"/>
              <a:ext cx="752768" cy="752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89202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51" grpId="0"/>
      <p:bldP spid="52" grpId="0"/>
      <p:bldP spid="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8</a:t>
            </a:fld>
            <a:endParaRPr kumimoji="0" lang="en-US" dirty="0"/>
          </a:p>
        </p:txBody>
      </p:sp>
      <p:sp>
        <p:nvSpPr>
          <p:cNvPr id="60" name="Title 1"/>
          <p:cNvSpPr txBox="1">
            <a:spLocks/>
          </p:cNvSpPr>
          <p:nvPr/>
        </p:nvSpPr>
        <p:spPr>
          <a:xfrm>
            <a:off x="-190277" y="-3942"/>
            <a:ext cx="9190343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i="1" smtClean="0"/>
              <a:t>Nomad</a:t>
            </a:r>
            <a:r>
              <a:rPr lang="en-US" smtClean="0"/>
              <a:t> Practical Challenges</a:t>
            </a:r>
            <a:endParaRPr lang="en-US" dirty="0"/>
          </a:p>
        </p:txBody>
      </p:sp>
      <p:grpSp>
        <p:nvGrpSpPr>
          <p:cNvPr id="36" name="Group 35"/>
          <p:cNvGrpSpPr/>
          <p:nvPr/>
        </p:nvGrpSpPr>
        <p:grpSpPr>
          <a:xfrm>
            <a:off x="270171" y="2904162"/>
            <a:ext cx="6664029" cy="2281040"/>
            <a:chOff x="953600" y="2876088"/>
            <a:chExt cx="6664029" cy="2281040"/>
          </a:xfrm>
        </p:grpSpPr>
        <p:grpSp>
          <p:nvGrpSpPr>
            <p:cNvPr id="4" name="Group 3"/>
            <p:cNvGrpSpPr/>
            <p:nvPr/>
          </p:nvGrpSpPr>
          <p:grpSpPr>
            <a:xfrm>
              <a:off x="953600" y="2876088"/>
              <a:ext cx="6664029" cy="2281040"/>
              <a:chOff x="972497" y="3004665"/>
              <a:chExt cx="6664029" cy="2281040"/>
            </a:xfrm>
          </p:grpSpPr>
          <p:cxnSp>
            <p:nvCxnSpPr>
              <p:cNvPr id="44" name="Straight Arrow Connector 43"/>
              <p:cNvCxnSpPr/>
              <p:nvPr/>
            </p:nvCxnSpPr>
            <p:spPr>
              <a:xfrm>
                <a:off x="5462849" y="3470415"/>
                <a:ext cx="1546076" cy="510809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arrow" w="lg" len="lg"/>
              </a:ln>
              <a:effectLst>
                <a:outerShdw blurRad="40000" dist="20000" dir="5400000" rotWithShape="0">
                  <a:srgbClr val="000000">
                    <a:alpha val="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/>
              <p:nvPr/>
            </p:nvCxnSpPr>
            <p:spPr>
              <a:xfrm flipH="1">
                <a:off x="1544399" y="3332844"/>
                <a:ext cx="1992430" cy="889099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arrow" w="lg" len="lg"/>
              </a:ln>
              <a:effectLst>
                <a:outerShdw blurRad="40000" dist="20000" dir="5400000" rotWithShape="0">
                  <a:srgbClr val="000000">
                    <a:alpha val="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8" name="Picture 14"/>
              <p:cNvPicPr>
                <a:picLocks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72497" y="3747556"/>
                <a:ext cx="6664029" cy="15381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grpSp>
            <p:nvGrpSpPr>
              <p:cNvPr id="29" name="Group 5"/>
              <p:cNvGrpSpPr/>
              <p:nvPr/>
            </p:nvGrpSpPr>
            <p:grpSpPr>
              <a:xfrm rot="5400000">
                <a:off x="4120530" y="1996027"/>
                <a:ext cx="597950" cy="2615226"/>
                <a:chOff x="2612325" y="3059742"/>
                <a:chExt cx="1550637" cy="2942959"/>
              </a:xfrm>
            </p:grpSpPr>
            <p:sp>
              <p:nvSpPr>
                <p:cNvPr id="62" name="Rounded Rectangle 61"/>
                <p:cNvSpPr/>
                <p:nvPr/>
              </p:nvSpPr>
              <p:spPr>
                <a:xfrm rot="16200000">
                  <a:off x="2027112" y="3768595"/>
                  <a:ext cx="2721064" cy="1550637"/>
                </a:xfrm>
                <a:prstGeom prst="roundRect">
                  <a:avLst/>
                </a:prstGeom>
                <a:solidFill>
                  <a:schemeClr val="bg1"/>
                </a:solidFill>
                <a:ln w="25400">
                  <a:solidFill>
                    <a:srgbClr val="000090"/>
                  </a:solidFill>
                </a:ln>
              </p:spPr>
              <p:style>
                <a:lnRef idx="1">
                  <a:schemeClr val="accent4"/>
                </a:lnRef>
                <a:fillRef idx="3">
                  <a:schemeClr val="accent4"/>
                </a:fillRef>
                <a:effectRef idx="2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 rot="16200000">
                  <a:off x="1889519" y="3993495"/>
                  <a:ext cx="2942959" cy="10754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dirty="0" smtClean="0"/>
                    <a:t>Cloud Controller</a:t>
                  </a:r>
                </a:p>
              </p:txBody>
            </p:sp>
          </p:grpSp>
          <p:sp>
            <p:nvSpPr>
              <p:cNvPr id="47" name="Rounded Rectangle 11"/>
              <p:cNvSpPr/>
              <p:nvPr/>
            </p:nvSpPr>
            <p:spPr>
              <a:xfrm>
                <a:off x="1761255" y="4786030"/>
                <a:ext cx="1572768" cy="33141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 smtClean="0">
                    <a:solidFill>
                      <a:srgbClr val="FFFFFF"/>
                    </a:solidFill>
                    <a:latin typeface="Calibri"/>
                    <a:ea typeface="Arial Unicode MS" pitchFamily="50" charset="-127"/>
                    <a:cs typeface="Calibri"/>
                  </a:rPr>
                  <a:t>Machine</a:t>
                </a:r>
                <a:endParaRPr lang="en-US" sz="2000" b="1" dirty="0">
                  <a:solidFill>
                    <a:srgbClr val="FFFFFF"/>
                  </a:solidFill>
                  <a:latin typeface="Calibri"/>
                  <a:ea typeface="Arial Unicode MS" pitchFamily="50" charset="-127"/>
                  <a:cs typeface="Calibri"/>
                </a:endParaRPr>
              </a:p>
            </p:txBody>
          </p:sp>
          <p:sp>
            <p:nvSpPr>
              <p:cNvPr id="53" name="Rounded Rectangle 6"/>
              <p:cNvSpPr/>
              <p:nvPr/>
            </p:nvSpPr>
            <p:spPr>
              <a:xfrm>
                <a:off x="1673213" y="4124311"/>
                <a:ext cx="1762342" cy="661716"/>
              </a:xfrm>
              <a:prstGeom prst="roundRect">
                <a:avLst/>
              </a:prstGeom>
              <a:noFill/>
              <a:ln w="25400">
                <a:solidFill>
                  <a:srgbClr val="000090"/>
                </a:solidFill>
              </a:ln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latin typeface="Calibri"/>
                  <a:ea typeface="Arial Unicode MS" pitchFamily="50" charset="-127"/>
                  <a:cs typeface="Calibri"/>
                </a:endParaRPr>
              </a:p>
            </p:txBody>
          </p:sp>
          <p:sp>
            <p:nvSpPr>
              <p:cNvPr id="54" name="Rounded Rectangle 6"/>
              <p:cNvSpPr/>
              <p:nvPr/>
            </p:nvSpPr>
            <p:spPr>
              <a:xfrm>
                <a:off x="3540776" y="4124310"/>
                <a:ext cx="1690770" cy="661717"/>
              </a:xfrm>
              <a:prstGeom prst="roundRect">
                <a:avLst/>
              </a:prstGeom>
              <a:noFill/>
              <a:ln w="25400">
                <a:solidFill>
                  <a:srgbClr val="000090"/>
                </a:solidFill>
              </a:ln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latin typeface="Calibri"/>
                  <a:ea typeface="Arial Unicode MS" pitchFamily="50" charset="-127"/>
                  <a:cs typeface="Calibri"/>
                </a:endParaRPr>
              </a:p>
            </p:txBody>
          </p:sp>
          <p:sp>
            <p:nvSpPr>
              <p:cNvPr id="55" name="Rounded Rectangle 6"/>
              <p:cNvSpPr/>
              <p:nvPr/>
            </p:nvSpPr>
            <p:spPr>
              <a:xfrm>
                <a:off x="5318155" y="4124310"/>
                <a:ext cx="1690770" cy="661720"/>
              </a:xfrm>
              <a:prstGeom prst="roundRect">
                <a:avLst/>
              </a:prstGeom>
              <a:noFill/>
              <a:ln w="25400">
                <a:solidFill>
                  <a:srgbClr val="000090"/>
                </a:solidFill>
              </a:ln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latin typeface="Calibri"/>
                  <a:ea typeface="Arial Unicode MS" pitchFamily="50" charset="-127"/>
                  <a:cs typeface="Calibri"/>
                </a:endParaRPr>
              </a:p>
            </p:txBody>
          </p:sp>
          <p:sp>
            <p:nvSpPr>
              <p:cNvPr id="56" name="Rounded Rectangle 11"/>
              <p:cNvSpPr/>
              <p:nvPr/>
            </p:nvSpPr>
            <p:spPr>
              <a:xfrm>
                <a:off x="3632923" y="4786029"/>
                <a:ext cx="1572768" cy="33141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 smtClean="0">
                    <a:solidFill>
                      <a:srgbClr val="FFFFFF"/>
                    </a:solidFill>
                    <a:latin typeface="Calibri"/>
                    <a:ea typeface="Arial Unicode MS" pitchFamily="50" charset="-127"/>
                    <a:cs typeface="Calibri"/>
                  </a:rPr>
                  <a:t>Machine</a:t>
                </a:r>
                <a:endParaRPr lang="en-US" sz="2000" b="1" dirty="0">
                  <a:solidFill>
                    <a:srgbClr val="FFFFFF"/>
                  </a:solidFill>
                  <a:latin typeface="Calibri"/>
                  <a:ea typeface="Arial Unicode MS" pitchFamily="50" charset="-127"/>
                  <a:cs typeface="Calibri"/>
                </a:endParaRPr>
              </a:p>
            </p:txBody>
          </p:sp>
          <p:sp>
            <p:nvSpPr>
              <p:cNvPr id="57" name="Rounded Rectangle 11"/>
              <p:cNvSpPr/>
              <p:nvPr/>
            </p:nvSpPr>
            <p:spPr>
              <a:xfrm>
                <a:off x="5377156" y="4786028"/>
                <a:ext cx="1572768" cy="331413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 smtClean="0">
                    <a:solidFill>
                      <a:srgbClr val="FFFFFF"/>
                    </a:solidFill>
                    <a:latin typeface="Calibri"/>
                    <a:ea typeface="Arial Unicode MS" pitchFamily="50" charset="-127"/>
                    <a:cs typeface="Calibri"/>
                  </a:rPr>
                  <a:t>Machine</a:t>
                </a:r>
                <a:endParaRPr lang="en-US" sz="2000" b="1" dirty="0">
                  <a:solidFill>
                    <a:srgbClr val="FFFFFF"/>
                  </a:solidFill>
                  <a:latin typeface="Calibri"/>
                  <a:ea typeface="Arial Unicode MS" pitchFamily="50" charset="-127"/>
                  <a:cs typeface="Calibri"/>
                </a:endParaRPr>
              </a:p>
            </p:txBody>
          </p:sp>
        </p:grpSp>
        <p:sp>
          <p:nvSpPr>
            <p:cNvPr id="31" name="Rounded Rectangle 17"/>
            <p:cNvSpPr/>
            <p:nvPr/>
          </p:nvSpPr>
          <p:spPr>
            <a:xfrm>
              <a:off x="3738281" y="4123908"/>
              <a:ext cx="572401" cy="429411"/>
            </a:xfrm>
            <a:prstGeom prst="roundRect">
              <a:avLst/>
            </a:prstGeom>
            <a:solidFill>
              <a:schemeClr val="tx2"/>
            </a:solidFill>
            <a:ln w="22225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rgbClr val="FFFFFF"/>
                  </a:solidFill>
                  <a:latin typeface="Calibri"/>
                  <a:ea typeface="Arial Unicode MS" pitchFamily="50" charset="-127"/>
                  <a:cs typeface="Calibri"/>
                </a:rPr>
                <a:t>VM</a:t>
              </a:r>
              <a:endParaRPr lang="en-US" sz="1600" b="1" dirty="0">
                <a:solidFill>
                  <a:srgbClr val="FFFFFF"/>
                </a:solidFill>
                <a:latin typeface="Calibri"/>
                <a:ea typeface="Arial Unicode MS" pitchFamily="50" charset="-127"/>
                <a:cs typeface="Calibri"/>
              </a:endParaRPr>
            </a:p>
          </p:txBody>
        </p:sp>
        <p:sp>
          <p:nvSpPr>
            <p:cNvPr id="85" name="Rounded Rectangle 12"/>
            <p:cNvSpPr/>
            <p:nvPr/>
          </p:nvSpPr>
          <p:spPr>
            <a:xfrm>
              <a:off x="4509998" y="4123458"/>
              <a:ext cx="548358" cy="427607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 w="22225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rgbClr val="FFFFFF"/>
                  </a:solidFill>
                  <a:latin typeface="Calibri"/>
                  <a:ea typeface="Arial Unicode MS" pitchFamily="50" charset="-127"/>
                  <a:cs typeface="Calibri"/>
                </a:rPr>
                <a:t>VM</a:t>
              </a:r>
              <a:endParaRPr lang="en-US" sz="1200" b="1" dirty="0">
                <a:solidFill>
                  <a:srgbClr val="FFFFFF"/>
                </a:solidFill>
                <a:latin typeface="Calibri"/>
                <a:ea typeface="Arial Unicode MS" pitchFamily="50" charset="-127"/>
                <a:cs typeface="Calibri"/>
              </a:endParaRPr>
            </a:p>
          </p:txBody>
        </p:sp>
        <p:sp>
          <p:nvSpPr>
            <p:cNvPr id="67" name="Rounded Rectangle 17"/>
            <p:cNvSpPr/>
            <p:nvPr/>
          </p:nvSpPr>
          <p:spPr>
            <a:xfrm>
              <a:off x="6173218" y="4099807"/>
              <a:ext cx="572401" cy="429411"/>
            </a:xfrm>
            <a:prstGeom prst="roundRect">
              <a:avLst/>
            </a:prstGeom>
            <a:solidFill>
              <a:schemeClr val="tx2"/>
            </a:solidFill>
            <a:ln w="22225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rgbClr val="FFFFFF"/>
                  </a:solidFill>
                  <a:latin typeface="Calibri"/>
                  <a:ea typeface="Arial Unicode MS" pitchFamily="50" charset="-127"/>
                  <a:cs typeface="Calibri"/>
                </a:rPr>
                <a:t>VM</a:t>
              </a:r>
              <a:endParaRPr lang="en-US" sz="1600" b="1" dirty="0">
                <a:solidFill>
                  <a:srgbClr val="FFFFFF"/>
                </a:solidFill>
                <a:latin typeface="Calibri"/>
                <a:ea typeface="Arial Unicode MS" pitchFamily="50" charset="-127"/>
                <a:cs typeface="Calibri"/>
              </a:endParaRPr>
            </a:p>
          </p:txBody>
        </p:sp>
        <p:sp>
          <p:nvSpPr>
            <p:cNvPr id="68" name="Rounded Rectangle 17"/>
            <p:cNvSpPr/>
            <p:nvPr/>
          </p:nvSpPr>
          <p:spPr>
            <a:xfrm>
              <a:off x="2584138" y="4124390"/>
              <a:ext cx="572401" cy="429411"/>
            </a:xfrm>
            <a:prstGeom prst="roundRect">
              <a:avLst/>
            </a:prstGeom>
            <a:solidFill>
              <a:srgbClr val="C00000"/>
            </a:solidFill>
            <a:ln w="22225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rgbClr val="FFFFFF"/>
                  </a:solidFill>
                  <a:latin typeface="Calibri"/>
                  <a:ea typeface="Arial Unicode MS" pitchFamily="50" charset="-127"/>
                  <a:cs typeface="Calibri"/>
                </a:rPr>
                <a:t>VM</a:t>
              </a:r>
              <a:endParaRPr lang="en-US" sz="1600" b="1" dirty="0">
                <a:solidFill>
                  <a:srgbClr val="FFFFFF"/>
                </a:solidFill>
                <a:latin typeface="Calibri"/>
                <a:ea typeface="Arial Unicode MS" pitchFamily="50" charset="-127"/>
                <a:cs typeface="Calibri"/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19883" y="693212"/>
            <a:ext cx="5100133" cy="2499651"/>
            <a:chOff x="19883" y="693212"/>
            <a:chExt cx="5100133" cy="2499651"/>
          </a:xfrm>
        </p:grpSpPr>
        <p:grpSp>
          <p:nvGrpSpPr>
            <p:cNvPr id="11" name="Group 10"/>
            <p:cNvGrpSpPr/>
            <p:nvPr/>
          </p:nvGrpSpPr>
          <p:grpSpPr>
            <a:xfrm>
              <a:off x="19883" y="693212"/>
              <a:ext cx="5100133" cy="1158159"/>
              <a:chOff x="224990" y="871592"/>
              <a:chExt cx="5100133" cy="1158159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4990" y="871592"/>
                <a:ext cx="1161506" cy="1158159"/>
              </a:xfrm>
              <a:prstGeom prst="rect">
                <a:avLst/>
              </a:prstGeom>
            </p:spPr>
          </p:pic>
          <p:sp>
            <p:nvSpPr>
              <p:cNvPr id="64" name="TextBox 63"/>
              <p:cNvSpPr txBox="1"/>
              <p:nvPr/>
            </p:nvSpPr>
            <p:spPr>
              <a:xfrm>
                <a:off x="1306210" y="1291102"/>
                <a:ext cx="401891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Logic</a:t>
                </a:r>
              </a:p>
            </p:txBody>
          </p:sp>
        </p:grpSp>
        <p:cxnSp>
          <p:nvCxnSpPr>
            <p:cNvPr id="20" name="Curved Connector 19"/>
            <p:cNvCxnSpPr>
              <a:stCxn id="63" idx="1"/>
            </p:cNvCxnSpPr>
            <p:nvPr/>
          </p:nvCxnSpPr>
          <p:spPr>
            <a:xfrm rot="10800000">
              <a:off x="1721224" y="2450214"/>
              <a:ext cx="688342" cy="742649"/>
            </a:xfrm>
            <a:prstGeom prst="curvedConnector2">
              <a:avLst/>
            </a:prstGeom>
            <a:ln>
              <a:solidFill>
                <a:schemeClr val="tx2"/>
              </a:solidFill>
              <a:prstDash val="dash"/>
              <a:tailEnd type="triangle"/>
            </a:ln>
            <a:effectLst>
              <a:outerShdw blurRad="40000" dist="20000" dir="5400000" rotWithShape="0">
                <a:srgbClr val="000000">
                  <a:alpha val="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142037" y="1719242"/>
              <a:ext cx="434766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Characterize information leakage</a:t>
              </a:r>
            </a:p>
            <a:p>
              <a:r>
                <a:rPr lang="en-US" sz="2400" dirty="0"/>
                <a:t>d</a:t>
              </a:r>
              <a:r>
                <a:rPr lang="en-US" sz="2400" dirty="0" smtClean="0"/>
                <a:t>ue to co-residency</a:t>
              </a:r>
              <a:endParaRPr lang="en-US" sz="2400" dirty="0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3743459" y="1003663"/>
            <a:ext cx="5565572" cy="1912587"/>
            <a:chOff x="3743459" y="1003663"/>
            <a:chExt cx="5565572" cy="1912587"/>
          </a:xfrm>
        </p:grpSpPr>
        <p:cxnSp>
          <p:nvCxnSpPr>
            <p:cNvPr id="76" name="Curved Connector 75"/>
            <p:cNvCxnSpPr/>
            <p:nvPr/>
          </p:nvCxnSpPr>
          <p:spPr>
            <a:xfrm flipV="1">
              <a:off x="3743459" y="1466850"/>
              <a:ext cx="1472296" cy="1449400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tx2"/>
              </a:solidFill>
              <a:prstDash val="dash"/>
              <a:tailEnd type="triangle"/>
            </a:ln>
            <a:effectLst>
              <a:outerShdw blurRad="40000" dist="20000" dir="5400000" rotWithShape="0">
                <a:srgbClr val="000000">
                  <a:alpha val="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5187180" y="1003663"/>
              <a:ext cx="4121851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Scalable Design</a:t>
              </a:r>
            </a:p>
            <a:p>
              <a:r>
                <a:rPr lang="en-US" sz="2400" dirty="0" smtClean="0"/>
                <a:t>e.g., can Amazon EC2 run this?</a:t>
              </a:r>
            </a:p>
            <a:p>
              <a:r>
                <a:rPr lang="en-US" sz="3200" dirty="0" smtClean="0"/>
                <a:t> </a:t>
              </a: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4936367" y="2146619"/>
            <a:ext cx="4207633" cy="1253599"/>
            <a:chOff x="4866348" y="2146619"/>
            <a:chExt cx="7539444" cy="1253599"/>
          </a:xfrm>
        </p:grpSpPr>
        <p:cxnSp>
          <p:nvCxnSpPr>
            <p:cNvPr id="83" name="Curved Connector 82"/>
            <p:cNvCxnSpPr>
              <a:endCxn id="75" idx="2"/>
            </p:cNvCxnSpPr>
            <p:nvPr/>
          </p:nvCxnSpPr>
          <p:spPr>
            <a:xfrm flipV="1">
              <a:off x="4866348" y="3100726"/>
              <a:ext cx="3868158" cy="299492"/>
            </a:xfrm>
            <a:prstGeom prst="curvedConnector2">
              <a:avLst/>
            </a:prstGeom>
            <a:ln>
              <a:solidFill>
                <a:schemeClr val="tx2"/>
              </a:solidFill>
              <a:prstDash val="dash"/>
              <a:tailEnd type="triangle"/>
            </a:ln>
            <a:effectLst>
              <a:outerShdw blurRad="40000" dist="20000" dir="5400000" rotWithShape="0">
                <a:srgbClr val="000000">
                  <a:alpha val="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5063218" y="2146619"/>
              <a:ext cx="734257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dirty="0" smtClean="0"/>
                <a:t>Implementation (cloud)</a:t>
              </a:r>
            </a:p>
            <a:p>
              <a:r>
                <a:rPr lang="en-US" sz="2400" dirty="0" smtClean="0"/>
                <a:t>Minimal modifications?</a:t>
              </a: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699247" y="4416127"/>
            <a:ext cx="7996832" cy="2123538"/>
            <a:chOff x="1573673" y="4370788"/>
            <a:chExt cx="7996832" cy="2123538"/>
          </a:xfrm>
        </p:grpSpPr>
        <p:sp>
          <p:nvSpPr>
            <p:cNvPr id="72" name="TextBox 71"/>
            <p:cNvSpPr txBox="1"/>
            <p:nvPr/>
          </p:nvSpPr>
          <p:spPr>
            <a:xfrm>
              <a:off x="1573673" y="5170887"/>
              <a:ext cx="7996832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Implementation (applications)</a:t>
              </a:r>
            </a:p>
            <a:p>
              <a:pPr marL="457200" indent="-457200">
                <a:buFont typeface="+mj-lt"/>
                <a:buAutoNum type="arabicParenR"/>
              </a:pPr>
              <a:r>
                <a:rPr lang="en-US" sz="2400" dirty="0" smtClean="0"/>
                <a:t>Advances in </a:t>
              </a:r>
              <a:r>
                <a:rPr lang="en-US" sz="2400" dirty="0"/>
                <a:t>VM </a:t>
              </a:r>
              <a:r>
                <a:rPr lang="en-US" sz="2400" dirty="0" smtClean="0"/>
                <a:t>live-migration techniques </a:t>
              </a:r>
            </a:p>
            <a:p>
              <a:pPr marL="457200" indent="-457200">
                <a:buFont typeface="+mj-lt"/>
                <a:buAutoNum type="arabicParenR"/>
              </a:pPr>
              <a:r>
                <a:rPr lang="en-US" sz="2400" dirty="0" smtClean="0"/>
                <a:t>Many cloud workloads with in-built resilience to migration</a:t>
              </a:r>
            </a:p>
          </p:txBody>
        </p:sp>
        <p:cxnSp>
          <p:nvCxnSpPr>
            <p:cNvPr id="80" name="Curved Connector 79"/>
            <p:cNvCxnSpPr>
              <a:endCxn id="72" idx="3"/>
            </p:cNvCxnSpPr>
            <p:nvPr/>
          </p:nvCxnSpPr>
          <p:spPr>
            <a:xfrm>
              <a:off x="7781692" y="4370788"/>
              <a:ext cx="1788813" cy="1461819"/>
            </a:xfrm>
            <a:prstGeom prst="curvedConnector3">
              <a:avLst>
                <a:gd name="adj1" fmla="val 112779"/>
              </a:avLst>
            </a:prstGeom>
            <a:ln>
              <a:solidFill>
                <a:schemeClr val="tx2"/>
              </a:solidFill>
              <a:prstDash val="dash"/>
              <a:tailEnd type="triangle"/>
            </a:ln>
            <a:effectLst>
              <a:outerShdw blurRad="40000" dist="20000" dir="5400000" rotWithShape="0">
                <a:srgbClr val="000000">
                  <a:alpha val="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3626650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Our Work</a:t>
            </a:r>
            <a:endParaRPr lang="en-US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9</a:t>
            </a:fld>
            <a:endParaRPr kumimoji="0" lang="en-US"/>
          </a:p>
        </p:txBody>
      </p:sp>
      <p:grpSp>
        <p:nvGrpSpPr>
          <p:cNvPr id="6" name="Group 5"/>
          <p:cNvGrpSpPr/>
          <p:nvPr/>
        </p:nvGrpSpPr>
        <p:grpSpPr>
          <a:xfrm>
            <a:off x="112497" y="1109992"/>
            <a:ext cx="3753918" cy="1515802"/>
            <a:chOff x="-876692" y="1857080"/>
            <a:chExt cx="3753918" cy="1515802"/>
          </a:xfrm>
        </p:grpSpPr>
        <p:sp>
          <p:nvSpPr>
            <p:cNvPr id="3" name="Rectangle 2"/>
            <p:cNvSpPr/>
            <p:nvPr/>
          </p:nvSpPr>
          <p:spPr>
            <a:xfrm>
              <a:off x="-876692" y="2149311"/>
              <a:ext cx="3753918" cy="122357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3200" dirty="0" smtClean="0"/>
            </a:p>
            <a:p>
              <a:pPr algn="ctr"/>
              <a:r>
                <a:rPr lang="en-US" sz="2800" dirty="0" smtClean="0"/>
                <a:t>General </a:t>
              </a:r>
              <a:r>
                <a:rPr lang="en-US" sz="2800" dirty="0"/>
                <a:t>side-channel defense via migration</a:t>
              </a:r>
              <a:br>
                <a:rPr lang="en-US" sz="2800" dirty="0"/>
              </a:br>
              <a:endParaRPr lang="en-US" sz="28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-556181" y="1857080"/>
              <a:ext cx="1192955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/>
                <a:t>1. Idea</a:t>
              </a:r>
              <a:endParaRPr lang="en-US" sz="2800" b="1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613762" y="1123286"/>
            <a:ext cx="4265545" cy="1502509"/>
            <a:chOff x="-876693" y="1857080"/>
            <a:chExt cx="4675587" cy="1502509"/>
          </a:xfrm>
        </p:grpSpPr>
        <p:sp>
          <p:nvSpPr>
            <p:cNvPr id="9" name="Rectangle 8"/>
            <p:cNvSpPr/>
            <p:nvPr/>
          </p:nvSpPr>
          <p:spPr>
            <a:xfrm>
              <a:off x="-876693" y="2149313"/>
              <a:ext cx="4675587" cy="1210276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800" dirty="0" smtClean="0"/>
            </a:p>
            <a:p>
              <a:pPr algn="ctr"/>
              <a:r>
                <a:rPr lang="en-US" sz="2800" dirty="0" smtClean="0"/>
                <a:t>Characterize </a:t>
              </a:r>
              <a:r>
                <a:rPr lang="en-US" sz="2800" dirty="0"/>
                <a:t>information leakage </a:t>
              </a:r>
              <a:r>
                <a:rPr lang="en-US" sz="2800" dirty="0" smtClean="0"/>
                <a:t>due </a:t>
              </a:r>
              <a:r>
                <a:rPr lang="en-US" sz="2800" dirty="0"/>
                <a:t>to co-residency</a:t>
              </a:r>
              <a:br>
                <a:rPr lang="en-US" sz="2800" dirty="0"/>
              </a:br>
              <a:endParaRPr lang="en-US" sz="28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-656986" y="1857080"/>
              <a:ext cx="1423601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/>
                <a:t>2. Logic</a:t>
              </a:r>
              <a:endParaRPr lang="en-US" sz="2800" b="1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86467" y="3052374"/>
            <a:ext cx="7391257" cy="1507594"/>
            <a:chOff x="-876693" y="1857080"/>
            <a:chExt cx="7391257" cy="1507594"/>
          </a:xfrm>
        </p:grpSpPr>
        <p:sp>
          <p:nvSpPr>
            <p:cNvPr id="13" name="Rectangle 12"/>
            <p:cNvSpPr/>
            <p:nvPr/>
          </p:nvSpPr>
          <p:spPr>
            <a:xfrm>
              <a:off x="-876693" y="2149312"/>
              <a:ext cx="7391257" cy="121536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Scalable VM migration strategy </a:t>
              </a:r>
              <a:br>
                <a:rPr lang="en-US" sz="2800" dirty="0"/>
              </a:br>
              <a:r>
                <a:rPr lang="en-US" sz="2800" dirty="0"/>
                <a:t>that can handle large cloud deployments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-685077" y="1857080"/>
              <a:ext cx="2851551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/>
                <a:t>3. Scalable Design</a:t>
              </a:r>
              <a:endParaRPr lang="en-US" sz="2800" b="1" dirty="0"/>
            </a:p>
          </p:txBody>
        </p:sp>
      </p:grpSp>
      <p:cxnSp>
        <p:nvCxnSpPr>
          <p:cNvPr id="19" name="Straight Arrow Connector 18"/>
          <p:cNvCxnSpPr>
            <a:stCxn id="3" idx="3"/>
            <a:endCxn id="9" idx="1"/>
          </p:cNvCxnSpPr>
          <p:nvPr/>
        </p:nvCxnSpPr>
        <p:spPr>
          <a:xfrm>
            <a:off x="3866415" y="2014009"/>
            <a:ext cx="747347" cy="6648"/>
          </a:xfrm>
          <a:prstGeom prst="straightConnector1">
            <a:avLst/>
          </a:prstGeom>
          <a:ln w="63500">
            <a:solidFill>
              <a:schemeClr val="tx1">
                <a:lumMod val="65000"/>
                <a:lumOff val="35000"/>
              </a:schemeClr>
            </a:solidFill>
            <a:tailEnd type="triangle"/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/>
          <p:cNvCxnSpPr>
            <a:stCxn id="9" idx="2"/>
            <a:endCxn id="13" idx="0"/>
          </p:cNvCxnSpPr>
          <p:nvPr/>
        </p:nvCxnSpPr>
        <p:spPr>
          <a:xfrm rot="5400000">
            <a:off x="5304911" y="1902981"/>
            <a:ext cx="718811" cy="2164439"/>
          </a:xfrm>
          <a:prstGeom prst="curvedConnector3">
            <a:avLst>
              <a:gd name="adj1" fmla="val 36609"/>
            </a:avLst>
          </a:prstGeom>
          <a:ln w="63500">
            <a:solidFill>
              <a:schemeClr val="tx1">
                <a:lumMod val="65000"/>
                <a:lumOff val="35000"/>
              </a:schemeClr>
            </a:solidFill>
            <a:tailEnd type="triangle"/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3" idx="2"/>
          </p:cNvCxnSpPr>
          <p:nvPr/>
        </p:nvCxnSpPr>
        <p:spPr>
          <a:xfrm>
            <a:off x="4582096" y="4559968"/>
            <a:ext cx="1" cy="625643"/>
          </a:xfrm>
          <a:prstGeom prst="straightConnector1">
            <a:avLst/>
          </a:prstGeom>
          <a:ln w="63500">
            <a:solidFill>
              <a:schemeClr val="tx1">
                <a:lumMod val="65000"/>
                <a:lumOff val="35000"/>
              </a:schemeClr>
            </a:solidFill>
            <a:tailEnd type="triangle"/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898757" y="4899586"/>
            <a:ext cx="7378967" cy="1489147"/>
            <a:chOff x="-876693" y="1857080"/>
            <a:chExt cx="7378967" cy="1489147"/>
          </a:xfrm>
        </p:grpSpPr>
        <p:sp>
          <p:nvSpPr>
            <p:cNvPr id="16" name="Rectangle 15"/>
            <p:cNvSpPr/>
            <p:nvPr/>
          </p:nvSpPr>
          <p:spPr>
            <a:xfrm>
              <a:off x="-876693" y="2149312"/>
              <a:ext cx="7378967" cy="119691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Practical OpenStack implementation with minimal </a:t>
              </a:r>
              <a:r>
                <a:rPr lang="en-US" sz="2800" dirty="0" smtClean="0"/>
                <a:t>modifications</a:t>
              </a:r>
              <a:endParaRPr lang="en-US" sz="28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-745965" y="1857080"/>
              <a:ext cx="4928722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/>
                <a:t>4. Implementation &amp; Evaluation</a:t>
              </a:r>
              <a:endParaRPr lang="en-US" sz="2800" b="1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43341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7.9|7.7|8.3|7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0.4|0.3|0.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4|7.2|11|10.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2.3|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6|18.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2|30.2|1.3|18.5|7.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4.3|6.3|8.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4|12|8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7.9|7.7|8.3|7.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3.4|1.9|5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6.9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1.4|3.9|4.6|12|0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8.5|7.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9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21.6|13.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2|7.1|0.7|10.6|0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3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0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7|4.3|1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3|3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2|7.2|8.1|8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6|4.3|5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3.3|8.7"/>
</p:tagLst>
</file>

<file path=ppt/theme/theme1.xml><?xml version="1.0" encoding="utf-8"?>
<a:theme xmlns:a="http://schemas.openxmlformats.org/drawingml/2006/main" name="Presentation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16540</TotalTime>
  <Words>2306</Words>
  <Application>Microsoft Office PowerPoint</Application>
  <PresentationFormat>On-screen Show (4:3)</PresentationFormat>
  <Paragraphs>592</Paragraphs>
  <Slides>31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 Unicode MS</vt:lpstr>
      <vt:lpstr>맑은 고딕</vt:lpstr>
      <vt:lpstr>ＭＳ Ｐゴシック</vt:lpstr>
      <vt:lpstr>Arial</vt:lpstr>
      <vt:lpstr>Calibri</vt:lpstr>
      <vt:lpstr>Cambria Math</vt:lpstr>
      <vt:lpstr>Courier New</vt:lpstr>
      <vt:lpstr>Wingdings</vt:lpstr>
      <vt:lpstr>Presentation2</vt:lpstr>
      <vt:lpstr>Nomad: Mitigating Arbitrary  Cloud Side Channels  via Provider-Assisted Migration </vt:lpstr>
      <vt:lpstr>Context: Infrastructure-as-a-Service Clouds </vt:lpstr>
      <vt:lpstr>Information Leakage via Co-Residency</vt:lpstr>
      <vt:lpstr>PowerPoint Presentation</vt:lpstr>
      <vt:lpstr>Ideal Properties</vt:lpstr>
      <vt:lpstr>Nomad Ideas</vt:lpstr>
      <vt:lpstr>Nomad Vision: Migration-as-a-Service</vt:lpstr>
      <vt:lpstr>PowerPoint Presentation</vt:lpstr>
      <vt:lpstr>Our Work</vt:lpstr>
      <vt:lpstr>Our Work</vt:lpstr>
      <vt:lpstr>Threat Model</vt:lpstr>
      <vt:lpstr>Information Leakage (InfoLeak) Model</vt:lpstr>
      <vt:lpstr>PowerPoint Presentation</vt:lpstr>
      <vt:lpstr>Our Work</vt:lpstr>
      <vt:lpstr>System Overview</vt:lpstr>
      <vt:lpstr>Operational Timeline</vt:lpstr>
      <vt:lpstr>Placement Algorithm</vt:lpstr>
      <vt:lpstr>PowerPoint Presentation</vt:lpstr>
      <vt:lpstr>Why is Basic Greedy not scalable?</vt:lpstr>
      <vt:lpstr>Our Approach</vt:lpstr>
      <vt:lpstr>Prune #1: Pruning Move Space</vt:lpstr>
      <vt:lpstr>Prune #2: Hierarchical Decomposition</vt:lpstr>
      <vt:lpstr>Our Work</vt:lpstr>
      <vt:lpstr>System Implementation</vt:lpstr>
      <vt:lpstr>System Implementation (One Cluster)</vt:lpstr>
      <vt:lpstr>Key Evaluation Questions</vt:lpstr>
      <vt:lpstr>Information Leakage resilience</vt:lpstr>
      <vt:lpstr>PowerPoint Presentation</vt:lpstr>
      <vt:lpstr>Impact on cloud applications</vt:lpstr>
      <vt:lpstr>Discussion</vt:lpstr>
      <vt:lpstr>Conclusions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Butkiewicz</dc:creator>
  <cp:lastModifiedBy>soojinm</cp:lastModifiedBy>
  <cp:revision>3756</cp:revision>
  <dcterms:created xsi:type="dcterms:W3CDTF">2012-02-20T01:44:41Z</dcterms:created>
  <dcterms:modified xsi:type="dcterms:W3CDTF">2016-10-30T00:34:43Z</dcterms:modified>
</cp:coreProperties>
</file>