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slideLayouts/slideLayout10.xml" ContentType="application/vnd.openxmlformats-officedocument.presentationml.slideLayout+xml"/>
  <Default Extension="tiff" ContentType="image/tiff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Default Extension="gif" ContentType="image/gif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28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34"/>
  </p:notesMasterIdLst>
  <p:handoutMasterIdLst>
    <p:handoutMasterId r:id="rId35"/>
  </p:handoutMasterIdLst>
  <p:sldIdLst>
    <p:sldId id="256" r:id="rId2"/>
    <p:sldId id="439" r:id="rId3"/>
    <p:sldId id="436" r:id="rId4"/>
    <p:sldId id="437" r:id="rId5"/>
    <p:sldId id="438" r:id="rId6"/>
    <p:sldId id="441" r:id="rId7"/>
    <p:sldId id="440" r:id="rId8"/>
    <p:sldId id="442" r:id="rId9"/>
    <p:sldId id="443" r:id="rId10"/>
    <p:sldId id="447" r:id="rId11"/>
    <p:sldId id="457" r:id="rId12"/>
    <p:sldId id="458" r:id="rId13"/>
    <p:sldId id="459" r:id="rId14"/>
    <p:sldId id="460" r:id="rId15"/>
    <p:sldId id="461" r:id="rId16"/>
    <p:sldId id="462" r:id="rId17"/>
    <p:sldId id="449" r:id="rId18"/>
    <p:sldId id="450" r:id="rId19"/>
    <p:sldId id="451" r:id="rId20"/>
    <p:sldId id="452" r:id="rId21"/>
    <p:sldId id="456" r:id="rId22"/>
    <p:sldId id="463" r:id="rId23"/>
    <p:sldId id="464" r:id="rId24"/>
    <p:sldId id="465" r:id="rId25"/>
    <p:sldId id="466" r:id="rId26"/>
    <p:sldId id="467" r:id="rId27"/>
    <p:sldId id="468" r:id="rId28"/>
    <p:sldId id="469" r:id="rId29"/>
    <p:sldId id="470" r:id="rId30"/>
    <p:sldId id="471" r:id="rId31"/>
    <p:sldId id="472" r:id="rId32"/>
    <p:sldId id="473" r:id="rId3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E933B"/>
    <a:srgbClr val="000000"/>
    <a:srgbClr val="FFB366"/>
    <a:srgbClr val="80933B"/>
    <a:srgbClr val="D84005"/>
    <a:srgbClr val="006600"/>
    <a:srgbClr val="336600"/>
    <a:srgbClr val="FFCCCC"/>
    <a:srgbClr val="00933B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7" autoAdjust="0"/>
    <p:restoredTop sz="84333" autoAdjust="0"/>
  </p:normalViewPr>
  <p:slideViewPr>
    <p:cSldViewPr>
      <p:cViewPr varScale="1">
        <p:scale>
          <a:sx n="104" d="100"/>
          <a:sy n="104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C62FA3E5-71FA-4BCA-922A-7F7565EED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1179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81536012-0C89-4E3F-ACC2-B8110724B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352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536012-0C89-4E3F-ACC2-B8110724B10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068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cost!!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536012-0C89-4E3F-ACC2-B8110724B10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919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Plug’N’Play</a:t>
            </a:r>
            <a:r>
              <a:rPr lang="en-US" dirty="0" smtClean="0"/>
              <a:t>:</a:t>
            </a:r>
            <a:r>
              <a:rPr lang="en-US" baseline="0" dirty="0" smtClean="0"/>
              <a:t> not just our own tools, but other third-party tool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536012-0C89-4E3F-ACC2-B8110724B10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tiff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88925" y="6477000"/>
            <a:ext cx="2254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800" dirty="0">
                <a:solidFill>
                  <a:schemeClr val="bg2"/>
                </a:solidFill>
              </a:rPr>
              <a:t>© </a:t>
            </a:r>
            <a:r>
              <a:rPr lang="en-US" sz="800" dirty="0" smtClean="0">
                <a:solidFill>
                  <a:schemeClr val="bg2"/>
                </a:solidFill>
              </a:rPr>
              <a:t>2012 </a:t>
            </a:r>
            <a:r>
              <a:rPr lang="en-US" sz="800" dirty="0">
                <a:solidFill>
                  <a:schemeClr val="bg2"/>
                </a:solidFill>
              </a:rPr>
              <a:t>GrammaTech, Inc. All rights reserved</a:t>
            </a:r>
            <a:endParaRPr lang="en-US" sz="80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27038" y="5029200"/>
            <a:ext cx="264527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400" dirty="0" err="1">
                <a:solidFill>
                  <a:srgbClr val="11242F"/>
                </a:solidFill>
              </a:rPr>
              <a:t>GrammaTech</a:t>
            </a:r>
            <a:r>
              <a:rPr lang="en-US" sz="1400" dirty="0">
                <a:solidFill>
                  <a:srgbClr val="11242F"/>
                </a:solidFill>
              </a:rPr>
              <a:t>, Inc.</a:t>
            </a:r>
          </a:p>
          <a:p>
            <a:pPr algn="l">
              <a:defRPr/>
            </a:pPr>
            <a:r>
              <a:rPr lang="en-US" sz="1400" dirty="0" smtClean="0">
                <a:solidFill>
                  <a:srgbClr val="11242F"/>
                </a:solidFill>
              </a:rPr>
              <a:t>531 </a:t>
            </a:r>
            <a:r>
              <a:rPr lang="en-US" sz="1400" dirty="0" err="1" smtClean="0">
                <a:solidFill>
                  <a:srgbClr val="11242F"/>
                </a:solidFill>
              </a:rPr>
              <a:t>Esty</a:t>
            </a:r>
            <a:r>
              <a:rPr lang="en-US" sz="1400" dirty="0" smtClean="0">
                <a:solidFill>
                  <a:srgbClr val="11242F"/>
                </a:solidFill>
              </a:rPr>
              <a:t> Street</a:t>
            </a:r>
            <a:endParaRPr lang="en-US" sz="1400" dirty="0">
              <a:solidFill>
                <a:srgbClr val="11242F"/>
              </a:solidFill>
            </a:endParaRPr>
          </a:p>
          <a:p>
            <a:pPr algn="l">
              <a:defRPr/>
            </a:pPr>
            <a:r>
              <a:rPr lang="en-US" sz="1400" dirty="0">
                <a:solidFill>
                  <a:srgbClr val="11242F"/>
                </a:solidFill>
              </a:rPr>
              <a:t>Ithaca, NY 14850</a:t>
            </a:r>
          </a:p>
          <a:p>
            <a:pPr algn="l">
              <a:defRPr/>
            </a:pPr>
            <a:r>
              <a:rPr lang="en-US" sz="1400" dirty="0">
                <a:solidFill>
                  <a:srgbClr val="11242F"/>
                </a:solidFill>
              </a:rPr>
              <a:t>Tel: 607-273-7340</a:t>
            </a:r>
          </a:p>
          <a:p>
            <a:pPr algn="l">
              <a:defRPr/>
            </a:pPr>
            <a:r>
              <a:rPr lang="en-US" sz="1400" dirty="0">
                <a:solidFill>
                  <a:srgbClr val="11242F"/>
                </a:solidFill>
              </a:rPr>
              <a:t>E-mail: info@grammatech.com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981200"/>
            <a:ext cx="8229600" cy="685800"/>
          </a:xfrm>
        </p:spPr>
        <p:txBody>
          <a:bodyPr/>
          <a:lstStyle>
            <a:lvl1pPr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514600"/>
            <a:ext cx="8229600" cy="533400"/>
          </a:xfrm>
          <a:ln>
            <a:noFill/>
          </a:ln>
        </p:spPr>
        <p:txBody>
          <a:bodyPr wrap="none"/>
          <a:lstStyle>
            <a:lvl1pPr marL="0" indent="0">
              <a:buFont typeface="Wingdings" pitchFamily="2" charset="2"/>
              <a:buNone/>
              <a:defRPr sz="2000" b="1">
                <a:solidFill>
                  <a:srgbClr val="11242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1463" y="4405746"/>
            <a:ext cx="3011705" cy="900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7450" y="4694198"/>
            <a:ext cx="2190750" cy="42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rosm_uvast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91275" y="5257800"/>
            <a:ext cx="1943100" cy="12234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8714" y="5288017"/>
            <a:ext cx="1826571" cy="116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972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</a:t>
            </a:r>
            <a:fld id="{1AB10B7C-9178-4FA3-BD04-109EF36ED7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9543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</a:t>
            </a:r>
            <a:fld id="{C4A02727-336F-4CA3-83E4-B3D3C57EFE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07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184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</a:t>
            </a:r>
            <a:fld id="{B8573D3C-7083-4743-8C8E-FCCDEF9E5C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69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4953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4953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</a:t>
            </a:r>
            <a:fld id="{32D00DBB-C5F1-4CC0-ACF2-989607876C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9714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</a:t>
            </a:r>
            <a:fld id="{36DD11E6-E279-47B0-8574-A6C12C8FF3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3673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</a:t>
            </a:r>
            <a:fld id="{C34DEBA1-4EF4-4AAF-92A3-A33995E69B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441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</a:t>
            </a:r>
            <a:fld id="{E8DE9FE7-BE63-4B06-84D4-9F6C2EFC3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7972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</a:t>
            </a:r>
            <a:fld id="{A98978BE-B90C-471A-835A-B92A9803F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0251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Page </a:t>
            </a:r>
            <a:fld id="{D56C4FE5-A305-4C22-A3B1-867500C99F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348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tif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315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4953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17241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7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CE2CD7D8-B1CF-40A2-B5D9-12B0D8C7FF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43800" y="6498439"/>
            <a:ext cx="0" cy="182562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4" name="Picture 1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8491" y="6402101"/>
            <a:ext cx="1069981" cy="31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21385" y="6481998"/>
            <a:ext cx="896371" cy="17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PEASOUP-LOGO-V4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28600" y="152400"/>
            <a:ext cx="1295400" cy="736662"/>
          </a:xfrm>
          <a:prstGeom prst="rect">
            <a:avLst/>
          </a:prstGeom>
        </p:spPr>
      </p:pic>
      <p:pic>
        <p:nvPicPr>
          <p:cNvPr id="13" name="Picture 12" descr="rosm_uvahor_cmyk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371171" y="6464629"/>
            <a:ext cx="1676400" cy="187493"/>
          </a:xfrm>
          <a:prstGeom prst="rect">
            <a:avLst/>
          </a:prstGeom>
        </p:spPr>
      </p:pic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838200" y="6463279"/>
            <a:ext cx="0" cy="182562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543800" y="6481998"/>
            <a:ext cx="140134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800" dirty="0">
                <a:solidFill>
                  <a:schemeClr val="bg2"/>
                </a:solidFill>
              </a:rPr>
              <a:t>© </a:t>
            </a:r>
            <a:r>
              <a:rPr lang="en-US" sz="800" dirty="0" smtClean="0">
                <a:solidFill>
                  <a:schemeClr val="bg2"/>
                </a:solidFill>
              </a:rPr>
              <a:t>2012 </a:t>
            </a:r>
            <a:r>
              <a:rPr lang="en-US" sz="800" dirty="0">
                <a:solidFill>
                  <a:schemeClr val="bg2"/>
                </a:solidFill>
              </a:rPr>
              <a:t>GrammaTech, </a:t>
            </a:r>
            <a:r>
              <a:rPr lang="en-US" sz="800" dirty="0" smtClean="0">
                <a:solidFill>
                  <a:schemeClr val="bg2"/>
                </a:solidFill>
              </a:rPr>
              <a:t>Inc.</a:t>
            </a:r>
            <a:endParaRPr lang="en-US" sz="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1888" y="6336775"/>
            <a:ext cx="696081" cy="4432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accent4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D81E05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D81E05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D81E05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D81E05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D81E05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D81E05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D81E05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D81E05"/>
          </a:solidFill>
          <a:latin typeface="Arial Black" pitchFamily="34" charset="0"/>
        </a:defRPr>
      </a:lvl9pPr>
    </p:titleStyle>
    <p:bodyStyle>
      <a:lvl1pPr marL="2857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1" fontAlgn="base" hangingPunct="1">
        <a:spcBef>
          <a:spcPct val="20000"/>
        </a:spcBef>
        <a:spcAft>
          <a:spcPct val="0"/>
        </a:spcAft>
        <a:buChar char="›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33" Type="http://schemas.openxmlformats.org/officeDocument/2006/relationships/tags" Target="../tags/tag63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29" Type="http://schemas.openxmlformats.org/officeDocument/2006/relationships/tags" Target="../tags/tag59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32" Type="http://schemas.openxmlformats.org/officeDocument/2006/relationships/tags" Target="../tags/tag62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31" Type="http://schemas.openxmlformats.org/officeDocument/2006/relationships/tags" Target="../tags/tag61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26" Type="http://schemas.openxmlformats.org/officeDocument/2006/relationships/tags" Target="../tags/tag89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29" Type="http://schemas.openxmlformats.org/officeDocument/2006/relationships/tags" Target="../tags/tag92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32" Type="http://schemas.openxmlformats.org/officeDocument/2006/relationships/image" Target="../media/image11.wmf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tags" Target="../tags/tag91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31" Type="http://schemas.openxmlformats.org/officeDocument/2006/relationships/image" Target="../media/image10.gif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tags" Target="../tags/tag90.xml"/><Relationship Id="rId30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PEASOUP: Preventing Exploits Against Software Of Uncertain Provenance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457200" y="3440113"/>
            <a:ext cx="82296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11242F"/>
                </a:solidFill>
              </a:rPr>
              <a:t>Presented by: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11242F"/>
                </a:solidFill>
              </a:rPr>
              <a:t>David Melski</a:t>
            </a:r>
            <a:endParaRPr lang="en-US" sz="1800" dirty="0">
              <a:solidFill>
                <a:srgbClr val="11242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ounded Rectangle 67"/>
          <p:cNvSpPr/>
          <p:nvPr/>
        </p:nvSpPr>
        <p:spPr bwMode="auto">
          <a:xfrm>
            <a:off x="6447099" y="2798781"/>
            <a:ext cx="2544502" cy="217634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SIM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3996297" y="762000"/>
            <a:ext cx="2228687" cy="5241530"/>
            <a:chOff x="3996297" y="762000"/>
            <a:chExt cx="2228687" cy="5241530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994800" y="762000"/>
              <a:ext cx="0" cy="5241530"/>
            </a:xfrm>
            <a:prstGeom prst="line">
              <a:avLst/>
            </a:prstGeom>
            <a:solidFill>
              <a:srgbClr val="6BAE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3996297" y="931535"/>
              <a:ext cx="22286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/>
              <a:r>
                <a:rPr lang="en-US" sz="2000" dirty="0" smtClean="0"/>
                <a:t>Offline     Runtime</a:t>
              </a:r>
              <a:endParaRPr lang="en-US" sz="20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878277" y="2901293"/>
            <a:ext cx="2991933" cy="1456938"/>
            <a:chOff x="5878277" y="2901293"/>
            <a:chExt cx="2991933" cy="1456938"/>
          </a:xfrm>
        </p:grpSpPr>
        <p:sp>
          <p:nvSpPr>
            <p:cNvPr id="108" name="Rounded Rectangle 107"/>
            <p:cNvSpPr/>
            <p:nvPr/>
          </p:nvSpPr>
          <p:spPr bwMode="auto">
            <a:xfrm>
              <a:off x="6553200" y="2901293"/>
              <a:ext cx="2317010" cy="145693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Strata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 Dynamic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aseline="0" dirty="0" smtClean="0">
                  <a:solidFill>
                    <a:schemeClr val="bg1"/>
                  </a:solidFill>
                </a:rPr>
                <a:t>Translator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14" name="Right Arrow 113"/>
            <p:cNvSpPr/>
            <p:nvPr/>
          </p:nvSpPr>
          <p:spPr bwMode="auto">
            <a:xfrm>
              <a:off x="5878277" y="3377119"/>
              <a:ext cx="522523" cy="395073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PEASOUP Rewriting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68606" y="996951"/>
            <a:ext cx="2562200" cy="5982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SOUP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68607" y="1878609"/>
            <a:ext cx="2562200" cy="5982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Inputs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68605" y="2760267"/>
            <a:ext cx="2562201" cy="5982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Sorted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</a:rPr>
              <a:t>Inputs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68605" y="4523583"/>
            <a:ext cx="2562201" cy="5982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SOUP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</a:rPr>
              <a:t>Variants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68606" y="5405241"/>
            <a:ext cx="2562200" cy="5982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Valid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</a:rPr>
              <a:t>Variants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Flowchart: Multidocument 11"/>
          <p:cNvSpPr/>
          <p:nvPr/>
        </p:nvSpPr>
        <p:spPr bwMode="auto">
          <a:xfrm>
            <a:off x="1504814" y="2025353"/>
            <a:ext cx="313942" cy="304800"/>
          </a:xfrm>
          <a:prstGeom prst="flowChartMultidocument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lowchart: Multidocument 12"/>
          <p:cNvSpPr/>
          <p:nvPr/>
        </p:nvSpPr>
        <p:spPr bwMode="auto">
          <a:xfrm>
            <a:off x="1865379" y="2031071"/>
            <a:ext cx="313942" cy="304800"/>
          </a:xfrm>
          <a:prstGeom prst="flowChartMultidocument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lowchart: Multidocument 13"/>
          <p:cNvSpPr/>
          <p:nvPr/>
        </p:nvSpPr>
        <p:spPr bwMode="auto">
          <a:xfrm>
            <a:off x="2225944" y="2031071"/>
            <a:ext cx="313942" cy="304800"/>
          </a:xfrm>
          <a:prstGeom prst="flowChartMultidocument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Multidocument 14"/>
          <p:cNvSpPr/>
          <p:nvPr/>
        </p:nvSpPr>
        <p:spPr bwMode="auto">
          <a:xfrm>
            <a:off x="2586508" y="2031071"/>
            <a:ext cx="313942" cy="304800"/>
          </a:xfrm>
          <a:prstGeom prst="flowChartMultidocument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Multidocument 15"/>
          <p:cNvSpPr/>
          <p:nvPr/>
        </p:nvSpPr>
        <p:spPr bwMode="auto">
          <a:xfrm>
            <a:off x="1504814" y="2901293"/>
            <a:ext cx="313942" cy="304800"/>
          </a:xfrm>
          <a:prstGeom prst="flowChartMultidocumen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Multidocument 16"/>
          <p:cNvSpPr/>
          <p:nvPr/>
        </p:nvSpPr>
        <p:spPr bwMode="auto">
          <a:xfrm>
            <a:off x="1865379" y="2907011"/>
            <a:ext cx="313942" cy="304800"/>
          </a:xfrm>
          <a:prstGeom prst="flowChartMultidocument">
            <a:avLst/>
          </a:prstGeom>
          <a:solidFill>
            <a:srgbClr val="4E933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Multidocument 17"/>
          <p:cNvSpPr/>
          <p:nvPr/>
        </p:nvSpPr>
        <p:spPr bwMode="auto">
          <a:xfrm>
            <a:off x="2225944" y="2907011"/>
            <a:ext cx="313942" cy="304800"/>
          </a:xfrm>
          <a:prstGeom prst="flowChartMultidocument">
            <a:avLst/>
          </a:prstGeom>
          <a:solidFill>
            <a:srgbClr val="80933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Multidocument 18"/>
          <p:cNvSpPr/>
          <p:nvPr/>
        </p:nvSpPr>
        <p:spPr bwMode="auto">
          <a:xfrm>
            <a:off x="2586508" y="2907011"/>
            <a:ext cx="313942" cy="304800"/>
          </a:xfrm>
          <a:prstGeom prst="flowChartMulti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987796" y="1131590"/>
            <a:ext cx="412366" cy="304800"/>
          </a:xfrm>
          <a:prstGeom prst="roundRect">
            <a:avLst>
              <a:gd name="adj" fmla="val 36968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1672004" y="4670327"/>
            <a:ext cx="262199" cy="304800"/>
          </a:xfrm>
          <a:prstGeom prst="roundRect">
            <a:avLst>
              <a:gd name="adj" fmla="val 36968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Snip Single Corner Rectangle 75"/>
          <p:cNvSpPr/>
          <p:nvPr/>
        </p:nvSpPr>
        <p:spPr bwMode="auto">
          <a:xfrm>
            <a:off x="2022351" y="4670327"/>
            <a:ext cx="230474" cy="304800"/>
          </a:xfrm>
          <a:prstGeom prst="snip1Rect">
            <a:avLst>
              <a:gd name="adj" fmla="val 37202"/>
            </a:avLst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Round Diagonal Corner Rectangle 76"/>
          <p:cNvSpPr/>
          <p:nvPr/>
        </p:nvSpPr>
        <p:spPr bwMode="auto">
          <a:xfrm>
            <a:off x="2340184" y="4670327"/>
            <a:ext cx="232168" cy="304800"/>
          </a:xfrm>
          <a:prstGeom prst="round2DiagRect">
            <a:avLst>
              <a:gd name="adj1" fmla="val 37396"/>
              <a:gd name="adj2" fmla="val 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ound Same Side Corner Rectangle 77"/>
          <p:cNvSpPr/>
          <p:nvPr/>
        </p:nvSpPr>
        <p:spPr bwMode="auto">
          <a:xfrm>
            <a:off x="2660366" y="4670327"/>
            <a:ext cx="240084" cy="304800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1834832" y="5551985"/>
            <a:ext cx="262199" cy="304800"/>
          </a:xfrm>
          <a:prstGeom prst="roundRect">
            <a:avLst>
              <a:gd name="adj" fmla="val 36968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Snip Single Corner Rectangle 79"/>
          <p:cNvSpPr/>
          <p:nvPr/>
        </p:nvSpPr>
        <p:spPr bwMode="auto">
          <a:xfrm>
            <a:off x="2185179" y="5551985"/>
            <a:ext cx="230474" cy="304800"/>
          </a:xfrm>
          <a:prstGeom prst="snip1Rect">
            <a:avLst>
              <a:gd name="adj" fmla="val 3720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 Same Side Corner Rectangle 81"/>
          <p:cNvSpPr/>
          <p:nvPr/>
        </p:nvSpPr>
        <p:spPr bwMode="auto">
          <a:xfrm>
            <a:off x="2511636" y="5557363"/>
            <a:ext cx="240084" cy="304800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Curved Left Arrow 82"/>
          <p:cNvSpPr/>
          <p:nvPr/>
        </p:nvSpPr>
        <p:spPr bwMode="auto">
          <a:xfrm flipH="1">
            <a:off x="192622" y="1296095"/>
            <a:ext cx="305946" cy="765937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Curved Left Arrow 83"/>
          <p:cNvSpPr/>
          <p:nvPr/>
        </p:nvSpPr>
        <p:spPr bwMode="auto">
          <a:xfrm flipH="1">
            <a:off x="192622" y="2192859"/>
            <a:ext cx="305946" cy="765937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Curved Left Arrow 84"/>
          <p:cNvSpPr/>
          <p:nvPr/>
        </p:nvSpPr>
        <p:spPr bwMode="auto">
          <a:xfrm flipH="1">
            <a:off x="192622" y="3089623"/>
            <a:ext cx="305946" cy="765937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Curved Left Arrow 85"/>
          <p:cNvSpPr/>
          <p:nvPr/>
        </p:nvSpPr>
        <p:spPr bwMode="auto">
          <a:xfrm flipH="1">
            <a:off x="192622" y="3986387"/>
            <a:ext cx="305946" cy="765937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Curved Left Arrow 86"/>
          <p:cNvSpPr/>
          <p:nvPr/>
        </p:nvSpPr>
        <p:spPr bwMode="auto">
          <a:xfrm flipH="1">
            <a:off x="192622" y="4883151"/>
            <a:ext cx="305946" cy="765937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68605" y="3641925"/>
            <a:ext cx="2562201" cy="5982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Intermediate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Representation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424107" y="3707566"/>
            <a:ext cx="512392" cy="468060"/>
            <a:chOff x="1961328" y="3685878"/>
            <a:chExt cx="512392" cy="468060"/>
          </a:xfrm>
        </p:grpSpPr>
        <p:sp>
          <p:nvSpPr>
            <p:cNvPr id="67" name="Oval 66"/>
            <p:cNvSpPr/>
            <p:nvPr/>
          </p:nvSpPr>
          <p:spPr bwMode="auto">
            <a:xfrm>
              <a:off x="1961328" y="3797805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2147263" y="3685878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2144904" y="3874005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2144904" y="4077738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1961328" y="3973815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8" name="Straight Arrow Connector 87"/>
            <p:cNvCxnSpPr>
              <a:stCxn id="71" idx="4"/>
              <a:endCxn id="73" idx="0"/>
            </p:cNvCxnSpPr>
            <p:nvPr/>
          </p:nvCxnSpPr>
          <p:spPr bwMode="auto">
            <a:xfrm>
              <a:off x="2183004" y="3950205"/>
              <a:ext cx="0" cy="127533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92" name="Straight Arrow Connector 91"/>
            <p:cNvCxnSpPr>
              <a:stCxn id="71" idx="3"/>
              <a:endCxn id="81" idx="6"/>
            </p:cNvCxnSpPr>
            <p:nvPr/>
          </p:nvCxnSpPr>
          <p:spPr bwMode="auto">
            <a:xfrm flipH="1">
              <a:off x="2037528" y="3939046"/>
              <a:ext cx="118535" cy="72869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95" name="Straight Arrow Connector 94"/>
            <p:cNvCxnSpPr>
              <a:stCxn id="69" idx="4"/>
              <a:endCxn id="71" idx="0"/>
            </p:cNvCxnSpPr>
            <p:nvPr/>
          </p:nvCxnSpPr>
          <p:spPr bwMode="auto">
            <a:xfrm flipH="1">
              <a:off x="2183004" y="3762078"/>
              <a:ext cx="2359" cy="111927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96" name="Straight Arrow Connector 95"/>
            <p:cNvCxnSpPr>
              <a:stCxn id="69" idx="2"/>
              <a:endCxn id="67" idx="7"/>
            </p:cNvCxnSpPr>
            <p:nvPr/>
          </p:nvCxnSpPr>
          <p:spPr bwMode="auto">
            <a:xfrm flipH="1">
              <a:off x="2026369" y="3723978"/>
              <a:ext cx="120894" cy="84986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97" name="Straight Arrow Connector 96"/>
            <p:cNvCxnSpPr>
              <a:stCxn id="67" idx="4"/>
              <a:endCxn id="81" idx="0"/>
            </p:cNvCxnSpPr>
            <p:nvPr/>
          </p:nvCxnSpPr>
          <p:spPr bwMode="auto">
            <a:xfrm>
              <a:off x="1999428" y="3874005"/>
              <a:ext cx="0" cy="99810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99" name="Straight Arrow Connector 98"/>
            <p:cNvCxnSpPr>
              <a:stCxn id="81" idx="5"/>
              <a:endCxn id="73" idx="2"/>
            </p:cNvCxnSpPr>
            <p:nvPr/>
          </p:nvCxnSpPr>
          <p:spPr bwMode="auto">
            <a:xfrm>
              <a:off x="2026369" y="4038856"/>
              <a:ext cx="118535" cy="76982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sp>
          <p:nvSpPr>
            <p:cNvPr id="100" name="Oval 99"/>
            <p:cNvSpPr/>
            <p:nvPr/>
          </p:nvSpPr>
          <p:spPr bwMode="auto">
            <a:xfrm>
              <a:off x="2336436" y="3797805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2397520" y="4027389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2279222" y="3935715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3" name="Straight Arrow Connector 102"/>
            <p:cNvCxnSpPr>
              <a:stCxn id="69" idx="5"/>
              <a:endCxn id="100" idx="1"/>
            </p:cNvCxnSpPr>
            <p:nvPr/>
          </p:nvCxnSpPr>
          <p:spPr bwMode="auto">
            <a:xfrm>
              <a:off x="2212304" y="3750919"/>
              <a:ext cx="135291" cy="58045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104" name="Straight Arrow Connector 103"/>
            <p:cNvCxnSpPr>
              <a:stCxn id="100" idx="3"/>
              <a:endCxn id="102" idx="0"/>
            </p:cNvCxnSpPr>
            <p:nvPr/>
          </p:nvCxnSpPr>
          <p:spPr bwMode="auto">
            <a:xfrm flipH="1">
              <a:off x="2317322" y="3862846"/>
              <a:ext cx="30273" cy="72869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105" name="Straight Arrow Connector 104"/>
            <p:cNvCxnSpPr>
              <a:stCxn id="100" idx="5"/>
              <a:endCxn id="101" idx="0"/>
            </p:cNvCxnSpPr>
            <p:nvPr/>
          </p:nvCxnSpPr>
          <p:spPr bwMode="auto">
            <a:xfrm>
              <a:off x="2401477" y="3862846"/>
              <a:ext cx="34143" cy="164543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143969" y="1401709"/>
            <a:ext cx="2654632" cy="4506039"/>
            <a:chOff x="3143969" y="1401709"/>
            <a:chExt cx="2654632" cy="4506039"/>
          </a:xfrm>
        </p:grpSpPr>
        <p:sp>
          <p:nvSpPr>
            <p:cNvPr id="8" name="Can 7"/>
            <p:cNvSpPr/>
            <p:nvPr/>
          </p:nvSpPr>
          <p:spPr bwMode="auto">
            <a:xfrm>
              <a:off x="4191000" y="2659541"/>
              <a:ext cx="1607601" cy="1660475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</a:rPr>
                <a:t>IR DB</a:t>
              </a:r>
            </a:p>
          </p:txBody>
        </p:sp>
        <p:sp>
          <p:nvSpPr>
            <p:cNvPr id="23" name="Right Arrow 22"/>
            <p:cNvSpPr/>
            <p:nvPr/>
          </p:nvSpPr>
          <p:spPr bwMode="auto">
            <a:xfrm rot="2856536">
              <a:off x="2941007" y="1958320"/>
              <a:ext cx="1508295" cy="395073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0" name="Right Arrow 69"/>
            <p:cNvSpPr/>
            <p:nvPr/>
          </p:nvSpPr>
          <p:spPr bwMode="auto">
            <a:xfrm rot="2071356">
              <a:off x="3143969" y="2601246"/>
              <a:ext cx="988998" cy="395073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2" name="Right Arrow 71"/>
            <p:cNvSpPr/>
            <p:nvPr/>
          </p:nvSpPr>
          <p:spPr bwMode="auto">
            <a:xfrm rot="1074669">
              <a:off x="3256503" y="3168856"/>
              <a:ext cx="811184" cy="395073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Right Arrow 73"/>
            <p:cNvSpPr/>
            <p:nvPr/>
          </p:nvSpPr>
          <p:spPr bwMode="auto">
            <a:xfrm rot="20618973">
              <a:off x="3267012" y="3717307"/>
              <a:ext cx="798824" cy="395073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6" name="Right Arrow 105"/>
            <p:cNvSpPr/>
            <p:nvPr/>
          </p:nvSpPr>
          <p:spPr bwMode="auto">
            <a:xfrm rot="19534327">
              <a:off x="3206593" y="4358888"/>
              <a:ext cx="980466" cy="395073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7" name="Right Arrow 106"/>
            <p:cNvSpPr/>
            <p:nvPr/>
          </p:nvSpPr>
          <p:spPr bwMode="auto">
            <a:xfrm rot="18891368">
              <a:off x="3064193" y="4891508"/>
              <a:ext cx="1637407" cy="395073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2" name="Rounded Rectangle 111"/>
          <p:cNvSpPr/>
          <p:nvPr/>
        </p:nvSpPr>
        <p:spPr bwMode="auto">
          <a:xfrm>
            <a:off x="6858000" y="3089623"/>
            <a:ext cx="637977" cy="471560"/>
          </a:xfrm>
          <a:prstGeom prst="roundRect">
            <a:avLst>
              <a:gd name="adj" fmla="val 36968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7655385" y="3057314"/>
            <a:ext cx="900235" cy="503869"/>
            <a:chOff x="7655385" y="3057314"/>
            <a:chExt cx="900235" cy="503869"/>
          </a:xfrm>
        </p:grpSpPr>
        <p:sp>
          <p:nvSpPr>
            <p:cNvPr id="113" name="Snip Single Corner Rectangle 112"/>
            <p:cNvSpPr/>
            <p:nvPr/>
          </p:nvSpPr>
          <p:spPr bwMode="auto">
            <a:xfrm>
              <a:off x="8174620" y="3057314"/>
              <a:ext cx="381000" cy="503869"/>
            </a:xfrm>
            <a:prstGeom prst="snip1Rect">
              <a:avLst>
                <a:gd name="adj" fmla="val 37202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ight Arrow 34"/>
            <p:cNvSpPr/>
            <p:nvPr/>
          </p:nvSpPr>
          <p:spPr bwMode="auto">
            <a:xfrm>
              <a:off x="7655385" y="3165702"/>
              <a:ext cx="365495" cy="319401"/>
            </a:xfrm>
            <a:prstGeom prst="rightArrow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rgbClr val="FFFF00"/>
                </a:gs>
              </a:gsLst>
              <a:lin ang="0" scaled="1"/>
              <a:tileRect/>
            </a:gradFill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1611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1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PEASOUP Analysis and Transformation Core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8080"/>
                </a:solidFill>
              </a:rPr>
              <a:t>Page </a:t>
            </a:r>
            <a:fld id="{955F30BA-4DE8-4A4E-A943-013D7167119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9" name="Folded Corner 8"/>
          <p:cNvSpPr/>
          <p:nvPr/>
        </p:nvSpPr>
        <p:spPr bwMode="auto">
          <a:xfrm>
            <a:off x="2057400" y="1295400"/>
            <a:ext cx="914399" cy="333256"/>
          </a:xfrm>
          <a:prstGeom prst="foldedCorner">
            <a:avLst>
              <a:gd name="adj" fmla="val 1706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Binary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303575" y="2057400"/>
            <a:ext cx="2058012" cy="990600"/>
          </a:xfrm>
          <a:prstGeom prst="roundRect">
            <a:avLst>
              <a:gd name="adj" fmla="val 6943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STARS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00"/>
                </a:solidFill>
              </a:rPr>
              <a:t>(Static Analysis for Reliability and Security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480268" y="3632108"/>
            <a:ext cx="4509653" cy="2554782"/>
            <a:chOff x="4480268" y="3632108"/>
            <a:chExt cx="4509653" cy="2554782"/>
          </a:xfrm>
        </p:grpSpPr>
        <p:sp>
          <p:nvSpPr>
            <p:cNvPr id="34" name="Rectangl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480268" y="3632108"/>
              <a:ext cx="4509653" cy="2554782"/>
            </a:xfrm>
            <a:prstGeom prst="rect">
              <a:avLst/>
            </a:prstGeom>
            <a:solidFill>
              <a:srgbClr val="4E933B">
                <a:alpha val="20000"/>
              </a:srgbClr>
            </a:solidFill>
            <a:ln w="1905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 smtClean="0">
                <a:solidFill>
                  <a:srgbClr val="000094"/>
                </a:solidFill>
              </a:endParaRPr>
            </a:p>
          </p:txBody>
        </p:sp>
        <p:sp>
          <p:nvSpPr>
            <p:cNvPr id="35" name="Rectangle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969637" y="3768821"/>
              <a:ext cx="757912" cy="3960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Context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Capture</a:t>
              </a:r>
            </a:p>
          </p:txBody>
        </p:sp>
        <p:sp>
          <p:nvSpPr>
            <p:cNvPr id="36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969637" y="5445856"/>
              <a:ext cx="757912" cy="4030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Context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Switch</a:t>
              </a:r>
            </a:p>
          </p:txBody>
        </p:sp>
        <p:sp>
          <p:nvSpPr>
            <p:cNvPr id="37" name="Rectangl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90828" y="5573231"/>
              <a:ext cx="856833" cy="1889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Next PC</a:t>
              </a:r>
            </a:p>
          </p:txBody>
        </p:sp>
        <p:sp>
          <p:nvSpPr>
            <p:cNvPr id="38" name="Rectangle 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590828" y="5380101"/>
              <a:ext cx="856833" cy="1889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Translate</a:t>
              </a:r>
            </a:p>
          </p:txBody>
        </p:sp>
        <p:sp>
          <p:nvSpPr>
            <p:cNvPr id="39" name="Rectangle 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90828" y="5191169"/>
              <a:ext cx="856833" cy="1889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Decode</a:t>
              </a:r>
            </a:p>
          </p:txBody>
        </p:sp>
        <p:sp>
          <p:nvSpPr>
            <p:cNvPr id="40" name="Rectangle 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90828" y="4998038"/>
              <a:ext cx="856833" cy="190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Fetch</a:t>
              </a:r>
            </a:p>
          </p:txBody>
        </p:sp>
        <p:sp>
          <p:nvSpPr>
            <p:cNvPr id="41" name="Rectangl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90828" y="4320682"/>
              <a:ext cx="842286" cy="4240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New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Fragment</a:t>
              </a:r>
            </a:p>
          </p:txBody>
        </p:sp>
        <p:sp>
          <p:nvSpPr>
            <p:cNvPr id="42" name="AutoShape 1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667325" y="5287713"/>
              <a:ext cx="907749" cy="762726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Finished?</a:t>
              </a:r>
            </a:p>
          </p:txBody>
        </p:sp>
        <p:cxnSp>
          <p:nvCxnSpPr>
            <p:cNvPr id="43" name="AutoShape 12"/>
            <p:cNvCxnSpPr>
              <a:cxnSpLocks noChangeShapeType="1"/>
              <a:stCxn id="42" idx="0"/>
              <a:endCxn id="40" idx="3"/>
            </p:cNvCxnSpPr>
            <p:nvPr>
              <p:custDataLst>
                <p:tags r:id="rId10"/>
              </p:custDataLst>
            </p:nvPr>
          </p:nvCxnSpPr>
          <p:spPr bwMode="auto">
            <a:xfrm rot="16200000" flipV="1">
              <a:off x="5687176" y="4853690"/>
              <a:ext cx="194509" cy="673538"/>
            </a:xfrm>
            <a:prstGeom prst="bentConnector2">
              <a:avLst/>
            </a:prstGeom>
            <a:noFill/>
            <a:ln w="9525">
              <a:solidFill>
                <a:srgbClr val="000094"/>
              </a:solidFill>
              <a:miter lim="800000"/>
              <a:headEnd/>
              <a:tailEnd type="triangle" w="lg" len="med"/>
            </a:ln>
            <a:effectLst/>
          </p:spPr>
        </p:cxnSp>
        <p:sp>
          <p:nvSpPr>
            <p:cNvPr id="44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H="1" flipV="1">
              <a:off x="6760157" y="4541781"/>
              <a:ext cx="340406" cy="0"/>
            </a:xfrm>
            <a:prstGeom prst="line">
              <a:avLst/>
            </a:prstGeom>
            <a:noFill/>
            <a:ln w="9525">
              <a:solidFill>
                <a:srgbClr val="000094"/>
              </a:solidFill>
              <a:round/>
              <a:headEnd/>
              <a:tailEnd type="triangle" w="lg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  <p:sp>
          <p:nvSpPr>
            <p:cNvPr id="45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011971" y="4745429"/>
              <a:ext cx="0" cy="253309"/>
            </a:xfrm>
            <a:prstGeom prst="line">
              <a:avLst/>
            </a:prstGeom>
            <a:noFill/>
            <a:ln w="9525">
              <a:solidFill>
                <a:srgbClr val="000094"/>
              </a:solidFill>
              <a:round/>
              <a:headEnd/>
              <a:tailEnd type="triangle" w="lg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  <p:sp>
          <p:nvSpPr>
            <p:cNvPr id="46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6575074" y="5665056"/>
              <a:ext cx="389868" cy="1321"/>
            </a:xfrm>
            <a:prstGeom prst="line">
              <a:avLst/>
            </a:prstGeom>
            <a:noFill/>
            <a:ln w="9525">
              <a:solidFill>
                <a:srgbClr val="000094"/>
              </a:solidFill>
              <a:round/>
              <a:headEnd/>
              <a:tailEnd type="triangle" w="lg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  <p:sp>
          <p:nvSpPr>
            <p:cNvPr id="48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 flipV="1">
              <a:off x="7347866" y="4779696"/>
              <a:ext cx="0" cy="666161"/>
            </a:xfrm>
            <a:prstGeom prst="line">
              <a:avLst/>
            </a:prstGeom>
            <a:noFill/>
            <a:ln w="9525">
              <a:solidFill>
                <a:srgbClr val="000094"/>
              </a:solidFill>
              <a:round/>
              <a:headEnd/>
              <a:tailEnd type="triangle" w="lg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  <p:sp>
          <p:nvSpPr>
            <p:cNvPr id="49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 flipV="1">
              <a:off x="5447662" y="4532705"/>
              <a:ext cx="404745" cy="0"/>
            </a:xfrm>
            <a:prstGeom prst="line">
              <a:avLst/>
            </a:prstGeom>
            <a:noFill/>
            <a:ln w="9525">
              <a:solidFill>
                <a:srgbClr val="000094"/>
              </a:solidFill>
              <a:round/>
              <a:headEnd/>
              <a:tailEnd type="triangle" w="lg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  <p:sp>
          <p:nvSpPr>
            <p:cNvPr id="52" name="Text Box 21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29264" y="3729206"/>
              <a:ext cx="818398" cy="298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 dirty="0" smtClean="0">
                  <a:solidFill>
                    <a:srgbClr val="006600"/>
                  </a:solidFill>
                </a:rPr>
                <a:t>Strata</a:t>
              </a:r>
            </a:p>
          </p:txBody>
        </p:sp>
        <p:sp>
          <p:nvSpPr>
            <p:cNvPr id="53" name="AutoShape 2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52407" y="4151342"/>
              <a:ext cx="907749" cy="762726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Cached?</a:t>
              </a:r>
            </a:p>
          </p:txBody>
        </p:sp>
        <p:sp>
          <p:nvSpPr>
            <p:cNvPr id="54" name="Oval 2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100563" y="4303867"/>
              <a:ext cx="494607" cy="4758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94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New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 smtClean="0">
                  <a:solidFill>
                    <a:srgbClr val="336600"/>
                  </a:solidFill>
                </a:rPr>
                <a:t>PC</a:t>
              </a:r>
            </a:p>
          </p:txBody>
        </p:sp>
        <p:sp>
          <p:nvSpPr>
            <p:cNvPr id="55" name="Line 28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flipH="1">
              <a:off x="7347865" y="4164880"/>
              <a:ext cx="727" cy="155802"/>
            </a:xfrm>
            <a:prstGeom prst="line">
              <a:avLst/>
            </a:prstGeom>
            <a:noFill/>
            <a:ln w="9525">
              <a:solidFill>
                <a:srgbClr val="000094"/>
              </a:solidFill>
              <a:round/>
              <a:headEnd/>
              <a:tailEnd type="triangle" w="lg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7872691" y="3833636"/>
              <a:ext cx="1024127" cy="2142631"/>
              <a:chOff x="1143000" y="2895601"/>
              <a:chExt cx="1117600" cy="2144712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1143000" y="2895601"/>
                <a:ext cx="1117600" cy="2144712"/>
                <a:chOff x="423863" y="1808163"/>
                <a:chExt cx="1836737" cy="3232150"/>
              </a:xfrm>
            </p:grpSpPr>
            <p:sp>
              <p:nvSpPr>
                <p:cNvPr id="65" name="Rectangle 29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423863" y="1808163"/>
                  <a:ext cx="1836737" cy="3232150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94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l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 smtClean="0">
                    <a:solidFill>
                      <a:srgbClr val="000094"/>
                    </a:solidFill>
                  </a:endParaRPr>
                </a:p>
              </p:txBody>
            </p:sp>
            <p:sp>
              <p:nvSpPr>
                <p:cNvPr id="66" name="Text Box 30"/>
                <p:cNvSpPr txBox="1"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423863" y="1808163"/>
                  <a:ext cx="1836737" cy="30480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b="1" kern="0" dirty="0" smtClean="0">
                      <a:solidFill>
                        <a:srgbClr val="000094"/>
                      </a:solidFill>
                    </a:rPr>
                    <a:t>Fragment Cache</a:t>
                  </a:r>
                </a:p>
              </p:txBody>
            </p:sp>
          </p:grpSp>
          <p:sp>
            <p:nvSpPr>
              <p:cNvPr id="58" name="Rectangle 105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325997" y="3444875"/>
                <a:ext cx="243605" cy="219075"/>
              </a:xfrm>
              <a:prstGeom prst="rect">
                <a:avLst/>
              </a:prstGeom>
              <a:solidFill>
                <a:srgbClr val="4E933B"/>
              </a:solidFill>
              <a:ln w="12700">
                <a:solidFill>
                  <a:srgbClr val="000094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smtClean="0">
                  <a:solidFill>
                    <a:srgbClr val="000094"/>
                  </a:solidFill>
                </a:endParaRPr>
              </a:p>
            </p:txBody>
          </p:sp>
          <p:sp>
            <p:nvSpPr>
              <p:cNvPr id="59" name="Rectangle 105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828800" y="3816350"/>
                <a:ext cx="243605" cy="219075"/>
              </a:xfrm>
              <a:prstGeom prst="rect">
                <a:avLst/>
              </a:prstGeom>
              <a:solidFill>
                <a:srgbClr val="4E933B"/>
              </a:solidFill>
              <a:ln w="12700">
                <a:solidFill>
                  <a:srgbClr val="000094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smtClean="0">
                  <a:solidFill>
                    <a:srgbClr val="000094"/>
                  </a:solidFill>
                </a:endParaRPr>
              </a:p>
            </p:txBody>
          </p:sp>
          <p:sp>
            <p:nvSpPr>
              <p:cNvPr id="60" name="Rectangle 105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324896" y="4124325"/>
                <a:ext cx="243605" cy="219075"/>
              </a:xfrm>
              <a:prstGeom prst="rect">
                <a:avLst/>
              </a:prstGeom>
              <a:solidFill>
                <a:srgbClr val="4E933B"/>
              </a:solidFill>
              <a:ln w="12700">
                <a:solidFill>
                  <a:srgbClr val="000094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smtClean="0">
                  <a:solidFill>
                    <a:srgbClr val="000094"/>
                  </a:solidFill>
                </a:endParaRPr>
              </a:p>
            </p:txBody>
          </p:sp>
          <p:sp>
            <p:nvSpPr>
              <p:cNvPr id="61" name="Rectangle 105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12925" y="4557713"/>
                <a:ext cx="243605" cy="219075"/>
              </a:xfrm>
              <a:prstGeom prst="rect">
                <a:avLst/>
              </a:prstGeom>
              <a:solidFill>
                <a:srgbClr val="4E933B"/>
              </a:solidFill>
              <a:ln w="12700">
                <a:solidFill>
                  <a:srgbClr val="000094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smtClean="0">
                  <a:solidFill>
                    <a:srgbClr val="000094"/>
                  </a:solidFill>
                </a:endParaRPr>
              </a:p>
            </p:txBody>
          </p:sp>
          <p:sp>
            <p:nvSpPr>
              <p:cNvPr id="62" name="Rectangle 105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625034" y="4412174"/>
                <a:ext cx="243605" cy="219075"/>
              </a:xfrm>
              <a:prstGeom prst="rect">
                <a:avLst/>
              </a:prstGeom>
              <a:solidFill>
                <a:srgbClr val="4E933B"/>
              </a:solidFill>
              <a:ln w="12700">
                <a:solidFill>
                  <a:srgbClr val="000094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smtClean="0">
                  <a:solidFill>
                    <a:srgbClr val="000094"/>
                  </a:solidFill>
                </a:endParaRPr>
              </a:p>
            </p:txBody>
          </p:sp>
          <p:sp>
            <p:nvSpPr>
              <p:cNvPr id="63" name="Rectangle 105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458195" y="3798887"/>
                <a:ext cx="243605" cy="219075"/>
              </a:xfrm>
              <a:prstGeom prst="rect">
                <a:avLst/>
              </a:prstGeom>
              <a:solidFill>
                <a:srgbClr val="4E933B"/>
              </a:solidFill>
              <a:ln w="12700">
                <a:solidFill>
                  <a:srgbClr val="000094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smtClean="0">
                  <a:solidFill>
                    <a:srgbClr val="000094"/>
                  </a:solidFill>
                </a:endParaRPr>
              </a:p>
            </p:txBody>
          </p:sp>
          <p:sp>
            <p:nvSpPr>
              <p:cNvPr id="64" name="Rectangle 105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947296" y="4624796"/>
                <a:ext cx="243605" cy="219075"/>
              </a:xfrm>
              <a:prstGeom prst="rect">
                <a:avLst/>
              </a:prstGeom>
              <a:solidFill>
                <a:srgbClr val="4E933B"/>
              </a:solidFill>
              <a:ln w="12700">
                <a:solidFill>
                  <a:srgbClr val="000094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smtClean="0">
                  <a:solidFill>
                    <a:srgbClr val="000094"/>
                  </a:solidFill>
                </a:endParaRPr>
              </a:p>
            </p:txBody>
          </p:sp>
        </p:grpSp>
        <p:sp>
          <p:nvSpPr>
            <p:cNvPr id="74" name="Line 1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5447661" y="5665056"/>
              <a:ext cx="219664" cy="0"/>
            </a:xfrm>
            <a:prstGeom prst="line">
              <a:avLst/>
            </a:prstGeom>
            <a:noFill/>
            <a:ln w="9525">
              <a:solidFill>
                <a:srgbClr val="000094"/>
              </a:solidFill>
              <a:round/>
              <a:headEnd/>
              <a:tailEnd type="triangle" w="lg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  <p:cxnSp>
          <p:nvCxnSpPr>
            <p:cNvPr id="116" name="Elbow Connector 115"/>
            <p:cNvCxnSpPr>
              <a:stCxn id="53" idx="2"/>
            </p:cNvCxnSpPr>
            <p:nvPr/>
          </p:nvCxnSpPr>
          <p:spPr bwMode="auto">
            <a:xfrm rot="16200000" flipH="1">
              <a:off x="6187528" y="5032823"/>
              <a:ext cx="756515" cy="519006"/>
            </a:xfrm>
            <a:prstGeom prst="bentConnector3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6575074" y="5656990"/>
              <a:ext cx="351368" cy="203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rgbClr val="000000"/>
                  </a:solidFill>
                </a:rPr>
                <a:t>Yes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 rot="5400000">
              <a:off x="6230470" y="4987441"/>
              <a:ext cx="338029" cy="2115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rgbClr val="000000"/>
                  </a:solidFill>
                </a:rPr>
                <a:t>Yes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548044" y="4382377"/>
              <a:ext cx="304364" cy="203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rgbClr val="000000"/>
                  </a:solidFill>
                </a:rPr>
                <a:t>No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667325" y="4928535"/>
              <a:ext cx="304364" cy="2979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rgbClr val="000000"/>
                  </a:solidFill>
                </a:rPr>
                <a:t>No</a:t>
              </a:r>
              <a:endParaRPr lang="en-US" sz="9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28" name="Rounded Rectangle 127"/>
          <p:cNvSpPr/>
          <p:nvPr/>
        </p:nvSpPr>
        <p:spPr bwMode="auto">
          <a:xfrm>
            <a:off x="2743200" y="2057400"/>
            <a:ext cx="1676401" cy="990600"/>
          </a:xfrm>
          <a:prstGeom prst="roundRect">
            <a:avLst>
              <a:gd name="adj" fmla="val 6943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Other Analyses</a:t>
            </a:r>
          </a:p>
        </p:txBody>
      </p:sp>
      <p:cxnSp>
        <p:nvCxnSpPr>
          <p:cNvPr id="70" name="Elbow Connector 69"/>
          <p:cNvCxnSpPr>
            <a:stCxn id="9" idx="2"/>
            <a:endCxn id="128" idx="0"/>
          </p:cNvCxnSpPr>
          <p:nvPr/>
        </p:nvCxnSpPr>
        <p:spPr bwMode="auto">
          <a:xfrm rot="16200000" flipH="1">
            <a:off x="2833628" y="1309627"/>
            <a:ext cx="428744" cy="1066801"/>
          </a:xfrm>
          <a:prstGeom prst="bentConnector3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Elbow Connector 71"/>
          <p:cNvCxnSpPr>
            <a:stCxn id="9" idx="2"/>
            <a:endCxn id="20" idx="0"/>
          </p:cNvCxnSpPr>
          <p:nvPr/>
        </p:nvCxnSpPr>
        <p:spPr bwMode="auto">
          <a:xfrm rot="5400000">
            <a:off x="1709219" y="1252019"/>
            <a:ext cx="428744" cy="1182019"/>
          </a:xfrm>
          <a:prstGeom prst="bentConnector3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Rounded Rectangle 89"/>
          <p:cNvSpPr/>
          <p:nvPr/>
        </p:nvSpPr>
        <p:spPr bwMode="auto">
          <a:xfrm>
            <a:off x="303575" y="3679646"/>
            <a:ext cx="3581398" cy="1542233"/>
          </a:xfrm>
          <a:prstGeom prst="roundRect">
            <a:avLst>
              <a:gd name="adj" fmla="val 6943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91" name="Rounded Rectangle 90"/>
          <p:cNvSpPr/>
          <p:nvPr/>
        </p:nvSpPr>
        <p:spPr bwMode="auto">
          <a:xfrm>
            <a:off x="1923591" y="3812686"/>
            <a:ext cx="1905001" cy="529525"/>
          </a:xfrm>
          <a:prstGeom prst="roundRect">
            <a:avLst>
              <a:gd name="adj" fmla="val 2292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PEASOUP Analysis &amp; Transformation Phase</a:t>
            </a:r>
          </a:p>
        </p:txBody>
      </p:sp>
      <p:sp>
        <p:nvSpPr>
          <p:cNvPr id="92" name="Rounded Rectangle 91"/>
          <p:cNvSpPr/>
          <p:nvPr/>
        </p:nvSpPr>
        <p:spPr bwMode="auto">
          <a:xfrm>
            <a:off x="1923591" y="4495800"/>
            <a:ext cx="1905000" cy="457200"/>
          </a:xfrm>
          <a:prstGeom prst="roundRect">
            <a:avLst>
              <a:gd name="adj" fmla="val 2292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Reassembly Engine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379773" y="3810000"/>
            <a:ext cx="1219199" cy="1188738"/>
            <a:chOff x="304800" y="4030850"/>
            <a:chExt cx="1219199" cy="1074550"/>
          </a:xfrm>
        </p:grpSpPr>
        <p:sp>
          <p:nvSpPr>
            <p:cNvPr id="94" name="Rounded Rectangle 93"/>
            <p:cNvSpPr/>
            <p:nvPr/>
          </p:nvSpPr>
          <p:spPr bwMode="auto">
            <a:xfrm>
              <a:off x="304800" y="4030850"/>
              <a:ext cx="1219199" cy="1074550"/>
            </a:xfrm>
            <a:prstGeom prst="roundRect">
              <a:avLst>
                <a:gd name="adj" fmla="val 6943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IRDB</a:t>
              </a:r>
            </a:p>
          </p:txBody>
        </p:sp>
        <p:sp>
          <p:nvSpPr>
            <p:cNvPr id="96" name="Magnetic Disk 51"/>
            <p:cNvSpPr/>
            <p:nvPr/>
          </p:nvSpPr>
          <p:spPr bwMode="auto">
            <a:xfrm>
              <a:off x="533400" y="4191000"/>
              <a:ext cx="761999" cy="611386"/>
            </a:xfrm>
            <a:prstGeom prst="flowChartMagneticDisk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1400" dirty="0" smtClean="0">
                <a:solidFill>
                  <a:srgbClr val="FFFFFF"/>
                </a:solidFill>
              </a:endParaRPr>
            </a:p>
          </p:txBody>
        </p:sp>
      </p:grpSp>
      <p:cxnSp>
        <p:nvCxnSpPr>
          <p:cNvPr id="79" name="Elbow Connector 78"/>
          <p:cNvCxnSpPr>
            <a:stCxn id="128" idx="2"/>
            <a:endCxn id="94" idx="0"/>
          </p:cNvCxnSpPr>
          <p:nvPr/>
        </p:nvCxnSpPr>
        <p:spPr bwMode="auto">
          <a:xfrm rot="5400000">
            <a:off x="1904387" y="2132986"/>
            <a:ext cx="762000" cy="2592028"/>
          </a:xfrm>
          <a:prstGeom prst="bentConnector3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Elbow Connector 80"/>
          <p:cNvCxnSpPr>
            <a:stCxn id="20" idx="2"/>
            <a:endCxn id="94" idx="0"/>
          </p:cNvCxnSpPr>
          <p:nvPr/>
        </p:nvCxnSpPr>
        <p:spPr bwMode="auto">
          <a:xfrm rot="5400000">
            <a:off x="779977" y="3257396"/>
            <a:ext cx="762000" cy="343208"/>
          </a:xfrm>
          <a:prstGeom prst="bentConnector3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endCxn id="109" idx="0"/>
          </p:cNvCxnSpPr>
          <p:nvPr/>
        </p:nvCxnSpPr>
        <p:spPr bwMode="auto">
          <a:xfrm>
            <a:off x="2876090" y="5226473"/>
            <a:ext cx="1" cy="329247"/>
          </a:xfrm>
          <a:prstGeom prst="straightConnector1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Elbow Connector 86"/>
          <p:cNvCxnSpPr>
            <a:stCxn id="9" idx="3"/>
            <a:endCxn id="35" idx="0"/>
          </p:cNvCxnSpPr>
          <p:nvPr/>
        </p:nvCxnSpPr>
        <p:spPr bwMode="auto">
          <a:xfrm>
            <a:off x="2971799" y="1462028"/>
            <a:ext cx="4376794" cy="2306793"/>
          </a:xfrm>
          <a:prstGeom prst="bentConnector2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Folded Corner 108"/>
          <p:cNvSpPr/>
          <p:nvPr/>
        </p:nvSpPr>
        <p:spPr bwMode="auto">
          <a:xfrm>
            <a:off x="2380791" y="5555720"/>
            <a:ext cx="990599" cy="591057"/>
          </a:xfrm>
          <a:prstGeom prst="foldedCorner">
            <a:avLst>
              <a:gd name="adj" fmla="val 21381"/>
            </a:avLst>
          </a:prstGeom>
          <a:gradFill flip="none" rotWithShape="1">
            <a:gsLst>
              <a:gs pos="0">
                <a:srgbClr val="4E933B">
                  <a:tint val="66000"/>
                  <a:satMod val="160000"/>
                </a:srgbClr>
              </a:gs>
              <a:gs pos="50000">
                <a:srgbClr val="4E933B">
                  <a:tint val="44500"/>
                  <a:satMod val="160000"/>
                </a:srgbClr>
              </a:gs>
              <a:gs pos="100000">
                <a:srgbClr val="4E933B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SPRI</a:t>
            </a:r>
          </a:p>
        </p:txBody>
      </p:sp>
      <p:cxnSp>
        <p:nvCxnSpPr>
          <p:cNvPr id="101" name="Elbow Connector 100"/>
          <p:cNvCxnSpPr/>
          <p:nvPr/>
        </p:nvCxnSpPr>
        <p:spPr bwMode="auto">
          <a:xfrm flipV="1">
            <a:off x="3371390" y="5391096"/>
            <a:ext cx="667210" cy="405393"/>
          </a:xfrm>
          <a:prstGeom prst="bentConnector3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>
            <a:off x="4038600" y="5093204"/>
            <a:ext cx="0" cy="554179"/>
          </a:xfrm>
          <a:prstGeom prst="line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Arrow Connector 106"/>
          <p:cNvCxnSpPr>
            <a:endCxn id="40" idx="1"/>
          </p:cNvCxnSpPr>
          <p:nvPr/>
        </p:nvCxnSpPr>
        <p:spPr bwMode="auto">
          <a:xfrm>
            <a:off x="4038600" y="5093204"/>
            <a:ext cx="552228" cy="0"/>
          </a:xfrm>
          <a:prstGeom prst="straightConnector1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endCxn id="37" idx="1"/>
          </p:cNvCxnSpPr>
          <p:nvPr/>
        </p:nvCxnSpPr>
        <p:spPr bwMode="auto">
          <a:xfrm flipV="1">
            <a:off x="4038600" y="5667698"/>
            <a:ext cx="552228" cy="2886"/>
          </a:xfrm>
          <a:prstGeom prst="straightConnector1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>
            <a:stCxn id="91" idx="1"/>
          </p:cNvCxnSpPr>
          <p:nvPr/>
        </p:nvCxnSpPr>
        <p:spPr bwMode="auto">
          <a:xfrm flipH="1" flipV="1">
            <a:off x="1598972" y="4077448"/>
            <a:ext cx="324619" cy="1"/>
          </a:xfrm>
          <a:prstGeom prst="straightConnector1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9" name="Straight Arrow Connector 128"/>
          <p:cNvCxnSpPr>
            <a:endCxn id="92" idx="1"/>
          </p:cNvCxnSpPr>
          <p:nvPr/>
        </p:nvCxnSpPr>
        <p:spPr bwMode="auto">
          <a:xfrm>
            <a:off x="1598972" y="4724400"/>
            <a:ext cx="324619" cy="0"/>
          </a:xfrm>
          <a:prstGeom prst="straightConnector1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692549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Approaches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84648" y="4338934"/>
            <a:ext cx="3352800" cy="838200"/>
          </a:xfrm>
          <a:prstGeom prst="rect">
            <a:avLst/>
          </a:prstGeom>
          <a:solidFill>
            <a:srgbClr val="FF6600">
              <a:alpha val="50000"/>
            </a:srgbClr>
          </a:solidFill>
          <a:ln w="9525" cap="flat" cmpd="sng" algn="ctr">
            <a:solidFill>
              <a:srgbClr val="3193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  <a:ea typeface="+mn-ea"/>
                <a:cs typeface="+mn-cs"/>
              </a:rPr>
              <a:t>Hardware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9600" y="3500734"/>
            <a:ext cx="3352800" cy="838200"/>
          </a:xfrm>
          <a:prstGeom prst="rect">
            <a:avLst/>
          </a:prstGeom>
          <a:solidFill>
            <a:srgbClr val="4E933B"/>
          </a:solidFill>
          <a:ln w="9525" cap="flat" cmpd="sng" algn="ctr">
            <a:solidFill>
              <a:srgbClr val="9900FF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</a:rPr>
              <a:t>Virtualizing Software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0" dirty="0" smtClean="0">
                <a:latin typeface="Tahoma"/>
              </a:rPr>
              <a:t>(e.g. </a:t>
            </a:r>
            <a:r>
              <a:rPr lang="en-US" sz="1800" b="1" kern="0" dirty="0" err="1" smtClean="0">
                <a:latin typeface="Tahoma"/>
              </a:rPr>
              <a:t>Xen</a:t>
            </a:r>
            <a:r>
              <a:rPr lang="en-US" sz="1800" b="1" kern="0" dirty="0" smtClean="0">
                <a:latin typeface="Tahoma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ahom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2648" y="2662534"/>
            <a:ext cx="2130552" cy="838200"/>
          </a:xfrm>
          <a:prstGeom prst="rect">
            <a:avLst/>
          </a:prstGeom>
          <a:solidFill>
            <a:srgbClr val="FFFFCC">
              <a:lumMod val="90000"/>
            </a:srgbClr>
          </a:solidFill>
          <a:ln w="9525" cap="flat" cmpd="sng" algn="ctr">
            <a:solidFill>
              <a:srgbClr val="3193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  <a:ea typeface="+mn-ea"/>
                <a:cs typeface="+mn-cs"/>
              </a:rPr>
              <a:t>Operating System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2648" y="4338934"/>
            <a:ext cx="3352800" cy="838200"/>
          </a:xfrm>
          <a:prstGeom prst="rect">
            <a:avLst/>
          </a:prstGeom>
          <a:solidFill>
            <a:srgbClr val="FF6600">
              <a:alpha val="50000"/>
            </a:srgbClr>
          </a:solidFill>
          <a:ln w="9525" cap="flat" cmpd="sng" algn="ctr">
            <a:solidFill>
              <a:srgbClr val="3193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  <a:ea typeface="+mn-ea"/>
                <a:cs typeface="+mn-cs"/>
              </a:rPr>
              <a:t>Hardware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3" name="L-Shape 22"/>
          <p:cNvSpPr/>
          <p:nvPr/>
        </p:nvSpPr>
        <p:spPr>
          <a:xfrm rot="10800000">
            <a:off x="606552" y="1824334"/>
            <a:ext cx="3355848" cy="1676400"/>
          </a:xfrm>
          <a:prstGeom prst="corner">
            <a:avLst>
              <a:gd name="adj1" fmla="val 50592"/>
              <a:gd name="adj2" fmla="val 71088"/>
            </a:avLst>
          </a:prstGeom>
          <a:solidFill>
            <a:srgbClr val="9900FF">
              <a:alpha val="38000"/>
            </a:srgbClr>
          </a:solidFill>
          <a:ln w="9525" cap="flat" cmpd="sng" algn="ctr">
            <a:solidFill>
              <a:srgbClr val="3193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vert="horz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94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2934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Applications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37178" y="5481935"/>
            <a:ext cx="2494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System-level VM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02921" y="5481934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Process-level VM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181600" y="1818500"/>
            <a:ext cx="3336774" cy="2507309"/>
            <a:chOff x="5181600" y="1365766"/>
            <a:chExt cx="3336774" cy="2507309"/>
          </a:xfrm>
        </p:grpSpPr>
        <p:sp>
          <p:nvSpPr>
            <p:cNvPr id="15" name="Rectangle 14"/>
            <p:cNvSpPr/>
            <p:nvPr/>
          </p:nvSpPr>
          <p:spPr>
            <a:xfrm>
              <a:off x="6984694" y="1371600"/>
              <a:ext cx="1533680" cy="838200"/>
            </a:xfrm>
            <a:prstGeom prst="rect">
              <a:avLst/>
            </a:prstGeom>
            <a:gradFill rotWithShape="1">
              <a:gsLst>
                <a:gs pos="0">
                  <a:srgbClr val="9900FF">
                    <a:tint val="50000"/>
                    <a:satMod val="300000"/>
                  </a:srgbClr>
                </a:gs>
                <a:gs pos="99000">
                  <a:srgbClr val="9900FF">
                    <a:tint val="37000"/>
                    <a:satMod val="300000"/>
                  </a:srgbClr>
                </a:gs>
                <a:gs pos="100000">
                  <a:srgbClr val="9900FF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900F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Tahoma"/>
                  <a:ea typeface="+mn-ea"/>
                  <a:cs typeface="+mn-cs"/>
                </a:rPr>
                <a:t>Application</a:t>
              </a:r>
              <a:r>
                <a:rPr kumimoji="0" lang="en-US" sz="1400" b="1" i="0" u="none" strike="noStrike" kern="0" cap="none" spc="0" normalizeH="0" baseline="-25000" noProof="0" dirty="0" err="1" smtClean="0">
                  <a:ln>
                    <a:noFill/>
                  </a:ln>
                  <a:effectLst/>
                  <a:uLnTx/>
                  <a:uFillTx/>
                  <a:latin typeface="Tahoma"/>
                  <a:ea typeface="+mn-ea"/>
                  <a:cs typeface="+mn-cs"/>
                </a:rPr>
                <a:t>n</a:t>
              </a:r>
              <a:endParaRPr kumimoji="0" lang="en-US" sz="1400" b="1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181600" y="1365766"/>
              <a:ext cx="1540465" cy="838200"/>
            </a:xfrm>
            <a:prstGeom prst="rect">
              <a:avLst/>
            </a:prstGeom>
            <a:gradFill rotWithShape="1">
              <a:gsLst>
                <a:gs pos="0">
                  <a:srgbClr val="9900FF">
                    <a:tint val="50000"/>
                    <a:satMod val="300000"/>
                  </a:srgbClr>
                </a:gs>
                <a:gs pos="99000">
                  <a:srgbClr val="9900FF">
                    <a:tint val="37000"/>
                    <a:satMod val="300000"/>
                  </a:srgbClr>
                </a:gs>
                <a:gs pos="100000">
                  <a:srgbClr val="9900FF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900F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ahoma"/>
                  <a:ea typeface="+mn-ea"/>
                  <a:cs typeface="+mn-cs"/>
                </a:rPr>
                <a:t>Application</a:t>
              </a:r>
              <a:r>
                <a:rPr kumimoji="0" lang="en-US" sz="1400" b="1" i="0" u="none" strike="noStrike" kern="0" cap="none" spc="0" normalizeH="0" baseline="-25000" noProof="0" dirty="0" smtClean="0">
                  <a:ln>
                    <a:noFill/>
                  </a:ln>
                  <a:effectLst/>
                  <a:uLnTx/>
                  <a:uFillTx/>
                  <a:latin typeface="Tahoma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94328" y="3052916"/>
              <a:ext cx="3324046" cy="820159"/>
            </a:xfrm>
            <a:prstGeom prst="rect">
              <a:avLst/>
            </a:prstGeom>
            <a:solidFill>
              <a:srgbClr val="FFFFCC">
                <a:lumMod val="90000"/>
              </a:srgbClr>
            </a:solidFill>
            <a:ln w="9525" cap="flat" cmpd="sng" algn="ctr">
              <a:solidFill>
                <a:srgbClr val="3193F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ahoma"/>
                  <a:ea typeface="+mn-ea"/>
                  <a:cs typeface="+mn-cs"/>
                </a:rPr>
                <a:t>Operating System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81600" y="2209800"/>
              <a:ext cx="1540465" cy="838200"/>
            </a:xfrm>
            <a:prstGeom prst="rect">
              <a:avLst/>
            </a:prstGeom>
            <a:solidFill>
              <a:srgbClr val="4E933B"/>
            </a:solidFill>
            <a:ln w="9525" cap="flat" cmpd="sng" algn="ctr">
              <a:solidFill>
                <a:srgbClr val="9900F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ahoma"/>
                </a:rPr>
                <a:t>Virtualizing Software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 smtClean="0">
                  <a:latin typeface="Tahoma"/>
                </a:rPr>
                <a:t>(e.g. Strata)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84694" y="2214716"/>
              <a:ext cx="1527737" cy="838200"/>
            </a:xfrm>
            <a:prstGeom prst="rect">
              <a:avLst/>
            </a:prstGeom>
            <a:solidFill>
              <a:srgbClr val="4E933B"/>
            </a:solidFill>
            <a:ln w="9525" cap="flat" cmpd="sng" algn="ctr">
              <a:solidFill>
                <a:srgbClr val="9900FF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ahoma"/>
                </a:rPr>
                <a:t>Virtualizing Software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kern="0" dirty="0" smtClean="0">
                  <a:latin typeface="Tahoma"/>
                </a:rPr>
                <a:t>(e.g. Strata)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612648" y="3505650"/>
            <a:ext cx="3352800" cy="838200"/>
          </a:xfrm>
          <a:prstGeom prst="rect">
            <a:avLst/>
          </a:prstGeom>
          <a:solidFill>
            <a:srgbClr val="4E933B"/>
          </a:solidFill>
          <a:ln w="9525" cap="flat" cmpd="sng" algn="ctr">
            <a:solidFill>
              <a:srgbClr val="9900FF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</a:rPr>
              <a:t>Virtualizing Software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0" dirty="0" smtClean="0">
                <a:latin typeface="Tahoma"/>
              </a:rPr>
              <a:t>(e.g. </a:t>
            </a:r>
            <a:r>
              <a:rPr lang="en-US" sz="1800" b="1" kern="0" dirty="0" err="1" smtClean="0">
                <a:latin typeface="Tahoma"/>
              </a:rPr>
              <a:t>Xen</a:t>
            </a:r>
            <a:r>
              <a:rPr lang="en-US" sz="1800" b="1" kern="0" dirty="0" smtClean="0">
                <a:latin typeface="Tahoma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ahom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66336" y="5334000"/>
            <a:ext cx="19800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Process-level VM</a:t>
            </a:r>
          </a:p>
          <a:p>
            <a:r>
              <a:rPr lang="en-US" sz="1800" dirty="0" smtClean="0"/>
              <a:t>+</a:t>
            </a:r>
          </a:p>
          <a:p>
            <a:r>
              <a:rPr lang="en-US" sz="1800" dirty="0" smtClean="0"/>
              <a:t>System-level VM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94758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00087 -0.12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65 -1.11111E-6 L 0.49965 -0.0055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8" grpId="0" animBg="1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220911"/>
            <a:ext cx="5103019" cy="2792413"/>
          </a:xfrm>
          <a:prstGeom prst="rect">
            <a:avLst/>
          </a:prstGeom>
          <a:solidFill>
            <a:srgbClr val="4E933B">
              <a:alpha val="20000"/>
            </a:srgbClr>
          </a:solidFill>
          <a:ln w="19050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000094"/>
              </a:solidFill>
              <a:effectLst/>
              <a:uLnTx/>
              <a:uFillTx/>
            </a:endParaRP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72443" y="2308224"/>
            <a:ext cx="827087" cy="449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Context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Capture</a:t>
            </a: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72443" y="4302124"/>
            <a:ext cx="82708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Context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Switch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20368" y="4413249"/>
            <a:ext cx="935037" cy="214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Next PC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20368" y="4194174"/>
            <a:ext cx="935037" cy="214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Translate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20368" y="3979862"/>
            <a:ext cx="935037" cy="214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Decode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20368" y="3760787"/>
            <a:ext cx="935037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Fetch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20368" y="2992437"/>
            <a:ext cx="919162" cy="481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New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Fragment</a:t>
            </a:r>
          </a:p>
        </p:txBody>
      </p:sp>
      <p:sp>
        <p:nvSpPr>
          <p:cNvPr id="14" name="AutoShap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4805" y="4086224"/>
            <a:ext cx="990600" cy="865188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Finished?</a:t>
            </a:r>
          </a:p>
        </p:txBody>
      </p:sp>
      <p:cxnSp>
        <p:nvCxnSpPr>
          <p:cNvPr id="15" name="AutoShape 12"/>
          <p:cNvCxnSpPr>
            <a:cxnSpLocks noChangeShapeType="1"/>
            <a:endCxn id="12" idx="3"/>
          </p:cNvCxnSpPr>
          <p:nvPr>
            <p:custDataLst>
              <p:tags r:id="rId10"/>
            </p:custDataLst>
          </p:nvPr>
        </p:nvCxnSpPr>
        <p:spPr bwMode="auto">
          <a:xfrm flipV="1">
            <a:off x="3390105" y="3868737"/>
            <a:ext cx="1765300" cy="1081087"/>
          </a:xfrm>
          <a:prstGeom prst="bentConnector3">
            <a:avLst>
              <a:gd name="adj1" fmla="val 108181"/>
            </a:avLst>
          </a:prstGeom>
          <a:noFill/>
          <a:ln w="9525">
            <a:solidFill>
              <a:srgbClr val="000094"/>
            </a:solidFill>
            <a:miter lim="800000"/>
            <a:headEnd/>
            <a:tailEnd type="triangle" w="lg" len="med"/>
          </a:ln>
          <a:effectLst/>
        </p:spPr>
      </p:cxnSp>
      <p:sp>
        <p:nvSpPr>
          <p:cNvPr id="1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885405" y="3259137"/>
            <a:ext cx="334963" cy="0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94"/>
              </a:solidFill>
              <a:effectLst/>
              <a:uLnTx/>
              <a:uFillTx/>
            </a:endParaRPr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653755" y="3473449"/>
            <a:ext cx="0" cy="287338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94"/>
              </a:solidFill>
              <a:effectLst/>
              <a:uLnTx/>
              <a:uFillTx/>
            </a:endParaRPr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85405" y="4518024"/>
            <a:ext cx="334963" cy="0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94"/>
              </a:solidFill>
              <a:effectLst/>
              <a:uLnTx/>
              <a:uFillTx/>
            </a:endParaRPr>
          </a:p>
        </p:txBody>
      </p:sp>
      <p:sp>
        <p:nvSpPr>
          <p:cNvPr id="1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599530" y="4518024"/>
            <a:ext cx="288925" cy="0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94"/>
              </a:solidFill>
              <a:effectLst/>
              <a:uLnTx/>
              <a:uFillTx/>
            </a:endParaRPr>
          </a:p>
        </p:txBody>
      </p:sp>
      <p:sp>
        <p:nvSpPr>
          <p:cNvPr id="2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2204243" y="3508374"/>
            <a:ext cx="0" cy="793750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94"/>
              </a:solidFill>
              <a:effectLst/>
              <a:uLnTx/>
              <a:uFillTx/>
            </a:endParaRPr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399505" y="3259137"/>
            <a:ext cx="523875" cy="0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94"/>
              </a:solidFill>
              <a:effectLst/>
              <a:uLnTx/>
              <a:uFillTx/>
            </a:endParaRPr>
          </a:p>
        </p:txBody>
      </p:sp>
      <p:cxnSp>
        <p:nvCxnSpPr>
          <p:cNvPr id="22" name="AutoShape 19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 rot="5400000">
            <a:off x="2828130" y="3281362"/>
            <a:ext cx="174625" cy="990600"/>
          </a:xfrm>
          <a:prstGeom prst="bentConnector2">
            <a:avLst/>
          </a:prstGeom>
          <a:noFill/>
          <a:ln w="9525">
            <a:solidFill>
              <a:srgbClr val="000094"/>
            </a:solidFill>
            <a:miter lim="800000"/>
            <a:headEnd/>
            <a:tailEnd/>
          </a:ln>
          <a:effectLst/>
        </p:spPr>
      </p:cxnSp>
      <p:sp>
        <p:nvSpPr>
          <p:cNvPr id="2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420143" y="3863974"/>
            <a:ext cx="0" cy="438150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94"/>
              </a:solidFill>
              <a:effectLst/>
              <a:uLnTx/>
              <a:uFillTx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567905" y="2393949"/>
            <a:ext cx="183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Dynamic Translator</a:t>
            </a:r>
          </a:p>
        </p:txBody>
      </p:sp>
      <p:sp>
        <p:nvSpPr>
          <p:cNvPr id="25" name="AutoShape 2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923380" y="2825749"/>
            <a:ext cx="990600" cy="865188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Cached?</a:t>
            </a:r>
          </a:p>
        </p:txBody>
      </p:sp>
      <p:sp>
        <p:nvSpPr>
          <p:cNvPr id="26" name="Oval 2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915318" y="2968624"/>
            <a:ext cx="539750" cy="5397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94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New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rPr>
              <a:t>PC</a:t>
            </a:r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204243" y="2757487"/>
            <a:ext cx="0" cy="211137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94"/>
              </a:solidFill>
              <a:effectLst/>
              <a:uLnTx/>
              <a:uFillTx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597542" y="1136222"/>
            <a:ext cx="1221858" cy="758031"/>
            <a:chOff x="6850063" y="1825625"/>
            <a:chExt cx="1844675" cy="3235325"/>
          </a:xfrm>
        </p:grpSpPr>
        <p:sp>
          <p:nvSpPr>
            <p:cNvPr id="30" name="Rectangle 3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858000" y="1828800"/>
              <a:ext cx="1836738" cy="3232150"/>
            </a:xfrm>
            <a:prstGeom prst="rect">
              <a:avLst/>
            </a:prstGeom>
            <a:noFill/>
            <a:ln w="1905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Text Box 3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850063" y="1825625"/>
              <a:ext cx="1836736" cy="66586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94"/>
                  </a:solidFill>
                  <a:effectLst/>
                  <a:uLnTx/>
                  <a:uFillTx/>
                </a:rPr>
                <a:t>Application Binary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57200" y="2362200"/>
            <a:ext cx="1117600" cy="2430463"/>
            <a:chOff x="1143000" y="2895601"/>
            <a:chExt cx="1117600" cy="2144712"/>
          </a:xfrm>
        </p:grpSpPr>
        <p:grpSp>
          <p:nvGrpSpPr>
            <p:cNvPr id="2" name="Group 1"/>
            <p:cNvGrpSpPr/>
            <p:nvPr/>
          </p:nvGrpSpPr>
          <p:grpSpPr>
            <a:xfrm>
              <a:off x="1143000" y="2895601"/>
              <a:ext cx="1117600" cy="2144712"/>
              <a:chOff x="423863" y="1808163"/>
              <a:chExt cx="1836737" cy="3232150"/>
            </a:xfrm>
          </p:grpSpPr>
          <p:sp>
            <p:nvSpPr>
              <p:cNvPr id="28" name="Rectangle 29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23863" y="1808163"/>
                <a:ext cx="1836737" cy="323215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94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94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Text Box 30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423863" y="1808163"/>
                <a:ext cx="1836737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94"/>
                    </a:solidFill>
                    <a:effectLst/>
                    <a:uLnTx/>
                    <a:uFillTx/>
                  </a:rPr>
                  <a:t>Fragment Cache</a:t>
                </a:r>
              </a:p>
            </p:txBody>
          </p:sp>
        </p:grpSp>
        <p:sp>
          <p:nvSpPr>
            <p:cNvPr id="38" name="Rectangle 10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325997" y="3444875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Rectangle 10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828800" y="3816350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Rectangle 10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324896" y="4124325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Rectangle 10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212925" y="4557713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Rectangle 10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625034" y="4412174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Rectangle 10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58195" y="3798887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Rectangle 10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947296" y="4624796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94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57" name="Straight Arrow Connector 56"/>
          <p:cNvCxnSpPr>
            <a:stCxn id="30" idx="2"/>
          </p:cNvCxnSpPr>
          <p:nvPr/>
        </p:nvCxnSpPr>
        <p:spPr bwMode="auto">
          <a:xfrm>
            <a:off x="2211100" y="1894253"/>
            <a:ext cx="0" cy="33459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Content Placeholder 3"/>
          <p:cNvSpPr>
            <a:spLocks noGrp="1"/>
          </p:cNvSpPr>
          <p:nvPr>
            <p:ph sz="half" idx="4294967295"/>
          </p:nvPr>
        </p:nvSpPr>
        <p:spPr>
          <a:xfrm>
            <a:off x="6019800" y="2213537"/>
            <a:ext cx="2895600" cy="3778251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Portable</a:t>
            </a:r>
          </a:p>
          <a:p>
            <a:r>
              <a:rPr lang="en-US" dirty="0" err="1" smtClean="0"/>
              <a:t>Retargetable</a:t>
            </a:r>
            <a:endParaRPr lang="en-US" dirty="0" smtClean="0"/>
          </a:p>
          <a:p>
            <a:r>
              <a:rPr lang="en-US" dirty="0" smtClean="0"/>
              <a:t>Flexible</a:t>
            </a:r>
          </a:p>
          <a:p>
            <a:r>
              <a:rPr lang="en-US" dirty="0" smtClean="0"/>
              <a:t>Small</a:t>
            </a:r>
          </a:p>
          <a:p>
            <a:r>
              <a:rPr lang="en-US" dirty="0" smtClean="0"/>
              <a:t>Fast!!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11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ounded Rectangle 89"/>
          <p:cNvSpPr/>
          <p:nvPr/>
        </p:nvSpPr>
        <p:spPr bwMode="auto">
          <a:xfrm>
            <a:off x="303575" y="3679646"/>
            <a:ext cx="3581398" cy="1542233"/>
          </a:xfrm>
          <a:prstGeom prst="roundRect">
            <a:avLst>
              <a:gd name="adj" fmla="val 6943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PEASOUP Analysis and Transformation Core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8080"/>
                </a:solidFill>
              </a:rPr>
              <a:t>Page </a:t>
            </a:r>
            <a:fld id="{955F30BA-4DE8-4A4E-A943-013D71671191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9" name="Folded Corner 8"/>
          <p:cNvSpPr/>
          <p:nvPr/>
        </p:nvSpPr>
        <p:spPr bwMode="auto">
          <a:xfrm>
            <a:off x="2057400" y="1295400"/>
            <a:ext cx="914399" cy="333256"/>
          </a:xfrm>
          <a:prstGeom prst="foldedCorner">
            <a:avLst>
              <a:gd name="adj" fmla="val 1706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Binary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303575" y="2057400"/>
            <a:ext cx="2058012" cy="990600"/>
          </a:xfrm>
          <a:prstGeom prst="roundRect">
            <a:avLst>
              <a:gd name="adj" fmla="val 6943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STARS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00"/>
                </a:solidFill>
              </a:rPr>
              <a:t>(Static Analysis for Reliability and Security</a:t>
            </a:r>
          </a:p>
        </p:txBody>
      </p:sp>
      <p:sp>
        <p:nvSpPr>
          <p:cNvPr id="3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80268" y="3632108"/>
            <a:ext cx="4509653" cy="2554782"/>
          </a:xfrm>
          <a:prstGeom prst="rect">
            <a:avLst/>
          </a:prstGeom>
          <a:solidFill>
            <a:srgbClr val="4E933B">
              <a:alpha val="20000"/>
            </a:srgbClr>
          </a:solidFill>
          <a:ln w="19050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smtClean="0">
              <a:solidFill>
                <a:srgbClr val="000094"/>
              </a:solidFill>
            </a:endParaRPr>
          </a:p>
        </p:txBody>
      </p:sp>
      <p:sp>
        <p:nvSpPr>
          <p:cNvPr id="3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969637" y="3768821"/>
            <a:ext cx="757912" cy="3960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Context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Capture</a:t>
            </a:r>
          </a:p>
        </p:txBody>
      </p:sp>
      <p:sp>
        <p:nvSpPr>
          <p:cNvPr id="36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69637" y="5445856"/>
            <a:ext cx="757912" cy="4030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Context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Switch</a:t>
            </a:r>
          </a:p>
        </p:txBody>
      </p:sp>
      <p:sp>
        <p:nvSpPr>
          <p:cNvPr id="37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90828" y="5573231"/>
            <a:ext cx="856833" cy="1889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Next PC</a:t>
            </a:r>
          </a:p>
        </p:txBody>
      </p:sp>
      <p:sp>
        <p:nvSpPr>
          <p:cNvPr id="38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90828" y="5380101"/>
            <a:ext cx="856833" cy="1889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Translate</a:t>
            </a:r>
          </a:p>
        </p:txBody>
      </p:sp>
      <p:sp>
        <p:nvSpPr>
          <p:cNvPr id="39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90828" y="5191169"/>
            <a:ext cx="856833" cy="1889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Decode</a:t>
            </a:r>
          </a:p>
        </p:txBody>
      </p:sp>
      <p:sp>
        <p:nvSpPr>
          <p:cNvPr id="40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90828" y="4998038"/>
            <a:ext cx="856833" cy="1903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Fetch</a:t>
            </a:r>
          </a:p>
        </p:txBody>
      </p:sp>
      <p:sp>
        <p:nvSpPr>
          <p:cNvPr id="41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90828" y="4320682"/>
            <a:ext cx="842286" cy="4240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New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Fragment</a:t>
            </a:r>
          </a:p>
        </p:txBody>
      </p:sp>
      <p:sp>
        <p:nvSpPr>
          <p:cNvPr id="42" name="AutoShap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67325" y="5287713"/>
            <a:ext cx="907749" cy="762726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Finished?</a:t>
            </a:r>
          </a:p>
        </p:txBody>
      </p:sp>
      <p:cxnSp>
        <p:nvCxnSpPr>
          <p:cNvPr id="43" name="AutoShape 12"/>
          <p:cNvCxnSpPr>
            <a:cxnSpLocks noChangeShapeType="1"/>
            <a:stCxn id="42" idx="0"/>
            <a:endCxn id="40" idx="3"/>
          </p:cNvCxnSpPr>
          <p:nvPr>
            <p:custDataLst>
              <p:tags r:id="rId10"/>
            </p:custDataLst>
          </p:nvPr>
        </p:nvCxnSpPr>
        <p:spPr bwMode="auto">
          <a:xfrm rot="16200000" flipV="1">
            <a:off x="5687176" y="4853690"/>
            <a:ext cx="194509" cy="673538"/>
          </a:xfrm>
          <a:prstGeom prst="bentConnector2">
            <a:avLst/>
          </a:prstGeom>
          <a:noFill/>
          <a:ln w="9525">
            <a:solidFill>
              <a:srgbClr val="000094"/>
            </a:solidFill>
            <a:miter lim="800000"/>
            <a:headEnd/>
            <a:tailEnd type="triangle" w="lg" len="med"/>
          </a:ln>
          <a:effectLst/>
        </p:spPr>
      </p:cxnSp>
      <p:sp>
        <p:nvSpPr>
          <p:cNvPr id="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6760157" y="4541781"/>
            <a:ext cx="340406" cy="0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smtClean="0">
              <a:solidFill>
                <a:srgbClr val="000094"/>
              </a:solidFill>
            </a:endParaRPr>
          </a:p>
        </p:txBody>
      </p:sp>
      <p:sp>
        <p:nvSpPr>
          <p:cNvPr id="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1971" y="4745429"/>
            <a:ext cx="0" cy="253309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smtClean="0">
              <a:solidFill>
                <a:srgbClr val="000094"/>
              </a:solidFill>
            </a:endParaRPr>
          </a:p>
        </p:txBody>
      </p:sp>
      <p:sp>
        <p:nvSpPr>
          <p:cNvPr id="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575074" y="5665056"/>
            <a:ext cx="389868" cy="1321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smtClean="0">
              <a:solidFill>
                <a:srgbClr val="000094"/>
              </a:solidFill>
            </a:endParaRPr>
          </a:p>
        </p:txBody>
      </p:sp>
      <p:sp>
        <p:nvSpPr>
          <p:cNvPr id="48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47866" y="4779696"/>
            <a:ext cx="0" cy="666161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smtClean="0">
              <a:solidFill>
                <a:srgbClr val="000094"/>
              </a:solidFill>
            </a:endParaRPr>
          </a:p>
        </p:txBody>
      </p:sp>
      <p:sp>
        <p:nvSpPr>
          <p:cNvPr id="49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5447662" y="4532705"/>
            <a:ext cx="404745" cy="0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smtClean="0">
              <a:solidFill>
                <a:srgbClr val="000094"/>
              </a:solidFill>
            </a:endParaRPr>
          </a:p>
        </p:txBody>
      </p:sp>
      <p:sp>
        <p:nvSpPr>
          <p:cNvPr id="52" name="Text Box 2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29264" y="3729206"/>
            <a:ext cx="818398" cy="29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rgbClr val="006600"/>
                </a:solidFill>
              </a:rPr>
              <a:t>Strata</a:t>
            </a:r>
          </a:p>
        </p:txBody>
      </p:sp>
      <p:sp>
        <p:nvSpPr>
          <p:cNvPr id="53" name="AutoShape 2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2407" y="4151342"/>
            <a:ext cx="907749" cy="762726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94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Cached?</a:t>
            </a:r>
          </a:p>
        </p:txBody>
      </p:sp>
      <p:sp>
        <p:nvSpPr>
          <p:cNvPr id="54" name="Oval 2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100563" y="4303867"/>
            <a:ext cx="494607" cy="475829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94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New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 smtClean="0">
                <a:solidFill>
                  <a:srgbClr val="336600"/>
                </a:solidFill>
              </a:rPr>
              <a:t>PC</a:t>
            </a:r>
          </a:p>
        </p:txBody>
      </p:sp>
      <p:sp>
        <p:nvSpPr>
          <p:cNvPr id="55" name="Line 2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7347865" y="4164880"/>
            <a:ext cx="727" cy="155802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smtClean="0">
              <a:solidFill>
                <a:srgbClr val="000094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872691" y="3833636"/>
            <a:ext cx="1024127" cy="2142631"/>
            <a:chOff x="1143000" y="2895601"/>
            <a:chExt cx="1117600" cy="2144712"/>
          </a:xfrm>
        </p:grpSpPr>
        <p:grpSp>
          <p:nvGrpSpPr>
            <p:cNvPr id="57" name="Group 56"/>
            <p:cNvGrpSpPr/>
            <p:nvPr/>
          </p:nvGrpSpPr>
          <p:grpSpPr>
            <a:xfrm>
              <a:off x="1143000" y="2895601"/>
              <a:ext cx="1117600" cy="2144712"/>
              <a:chOff x="423863" y="1808163"/>
              <a:chExt cx="1836737" cy="3232150"/>
            </a:xfrm>
          </p:grpSpPr>
          <p:sp>
            <p:nvSpPr>
              <p:cNvPr id="65" name="Rectangle 29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23863" y="1808163"/>
                <a:ext cx="1836737" cy="323215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94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l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 smtClean="0">
                  <a:solidFill>
                    <a:srgbClr val="000094"/>
                  </a:solidFill>
                </a:endParaRPr>
              </a:p>
            </p:txBody>
          </p:sp>
          <p:sp>
            <p:nvSpPr>
              <p:cNvPr id="66" name="Text Box 30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423863" y="1808163"/>
                <a:ext cx="1836737" cy="3048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kern="0" dirty="0" smtClean="0">
                    <a:solidFill>
                      <a:srgbClr val="000094"/>
                    </a:solidFill>
                  </a:rPr>
                  <a:t>Fragment Cache</a:t>
                </a:r>
              </a:p>
            </p:txBody>
          </p:sp>
        </p:grpSp>
        <p:sp>
          <p:nvSpPr>
            <p:cNvPr id="58" name="Rectangle 105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325997" y="3444875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  <p:sp>
          <p:nvSpPr>
            <p:cNvPr id="59" name="Rectangle 10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828800" y="3816350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  <p:sp>
          <p:nvSpPr>
            <p:cNvPr id="60" name="Rectangle 10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324896" y="4124325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  <p:sp>
          <p:nvSpPr>
            <p:cNvPr id="61" name="Rectangle 10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212925" y="4557713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  <p:sp>
          <p:nvSpPr>
            <p:cNvPr id="62" name="Rectangle 10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625034" y="4412174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  <p:sp>
          <p:nvSpPr>
            <p:cNvPr id="63" name="Rectangle 10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58195" y="3798887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  <p:sp>
          <p:nvSpPr>
            <p:cNvPr id="64" name="Rectangle 10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947296" y="4624796"/>
              <a:ext cx="243605" cy="219075"/>
            </a:xfrm>
            <a:prstGeom prst="rect">
              <a:avLst/>
            </a:prstGeom>
            <a:solidFill>
              <a:srgbClr val="4E933B"/>
            </a:solidFill>
            <a:ln w="12700">
              <a:solidFill>
                <a:srgbClr val="000094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rgbClr val="000094"/>
                </a:solidFill>
              </a:endParaRPr>
            </a:p>
          </p:txBody>
        </p:sp>
      </p:grpSp>
      <p:sp>
        <p:nvSpPr>
          <p:cNvPr id="74" name="Line 1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47661" y="5665056"/>
            <a:ext cx="219664" cy="0"/>
          </a:xfrm>
          <a:prstGeom prst="line">
            <a:avLst/>
          </a:prstGeom>
          <a:noFill/>
          <a:ln w="9525">
            <a:solidFill>
              <a:srgbClr val="000094"/>
            </a:solidFill>
            <a:round/>
            <a:headEnd/>
            <a:tailEnd type="triangle" w="lg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smtClean="0">
              <a:solidFill>
                <a:srgbClr val="000094"/>
              </a:solidFill>
            </a:endParaRPr>
          </a:p>
        </p:txBody>
      </p:sp>
      <p:cxnSp>
        <p:nvCxnSpPr>
          <p:cNvPr id="116" name="Elbow Connector 115"/>
          <p:cNvCxnSpPr>
            <a:stCxn id="53" idx="2"/>
          </p:cNvCxnSpPr>
          <p:nvPr/>
        </p:nvCxnSpPr>
        <p:spPr bwMode="auto">
          <a:xfrm rot="16200000" flipH="1">
            <a:off x="6187528" y="5032823"/>
            <a:ext cx="756515" cy="519006"/>
          </a:xfrm>
          <a:prstGeom prst="bentConnector3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575074" y="5656990"/>
            <a:ext cx="351368" cy="203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00"/>
                </a:solidFill>
              </a:rPr>
              <a:t>Yes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 rot="5400000">
            <a:off x="6230470" y="4987441"/>
            <a:ext cx="338029" cy="211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00"/>
                </a:solidFill>
              </a:rPr>
              <a:t>Yes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548044" y="4382377"/>
            <a:ext cx="304364" cy="203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00"/>
                </a:solidFill>
              </a:rPr>
              <a:t>No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667325" y="4928535"/>
            <a:ext cx="304364" cy="2979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00"/>
                </a:solidFill>
              </a:rPr>
              <a:t>No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2743200" y="2057400"/>
            <a:ext cx="1676401" cy="990600"/>
          </a:xfrm>
          <a:prstGeom prst="roundRect">
            <a:avLst>
              <a:gd name="adj" fmla="val 6943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Other Analyses</a:t>
            </a:r>
          </a:p>
        </p:txBody>
      </p:sp>
      <p:cxnSp>
        <p:nvCxnSpPr>
          <p:cNvPr id="70" name="Elbow Connector 69"/>
          <p:cNvCxnSpPr>
            <a:stCxn id="9" idx="2"/>
            <a:endCxn id="128" idx="0"/>
          </p:cNvCxnSpPr>
          <p:nvPr/>
        </p:nvCxnSpPr>
        <p:spPr bwMode="auto">
          <a:xfrm rot="16200000" flipH="1">
            <a:off x="2833628" y="1309627"/>
            <a:ext cx="428744" cy="1066801"/>
          </a:xfrm>
          <a:prstGeom prst="bentConnector3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Elbow Connector 71"/>
          <p:cNvCxnSpPr>
            <a:stCxn id="9" idx="2"/>
            <a:endCxn id="20" idx="0"/>
          </p:cNvCxnSpPr>
          <p:nvPr/>
        </p:nvCxnSpPr>
        <p:spPr bwMode="auto">
          <a:xfrm rot="5400000">
            <a:off x="1709219" y="1252019"/>
            <a:ext cx="428744" cy="1182019"/>
          </a:xfrm>
          <a:prstGeom prst="bentConnector3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1" name="Rounded Rectangle 90"/>
          <p:cNvSpPr/>
          <p:nvPr/>
        </p:nvSpPr>
        <p:spPr bwMode="auto">
          <a:xfrm>
            <a:off x="1923591" y="3812686"/>
            <a:ext cx="1905001" cy="529525"/>
          </a:xfrm>
          <a:prstGeom prst="roundRect">
            <a:avLst>
              <a:gd name="adj" fmla="val 2292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PEASOUP Analysis &amp; Transformation Phase</a:t>
            </a:r>
          </a:p>
        </p:txBody>
      </p:sp>
      <p:sp>
        <p:nvSpPr>
          <p:cNvPr id="92" name="Rounded Rectangle 91"/>
          <p:cNvSpPr/>
          <p:nvPr/>
        </p:nvSpPr>
        <p:spPr bwMode="auto">
          <a:xfrm>
            <a:off x="1923591" y="4495800"/>
            <a:ext cx="1905000" cy="457200"/>
          </a:xfrm>
          <a:prstGeom prst="roundRect">
            <a:avLst>
              <a:gd name="adj" fmla="val 2292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Reassembly Engine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379773" y="3810000"/>
            <a:ext cx="1219199" cy="1188738"/>
            <a:chOff x="304800" y="4030850"/>
            <a:chExt cx="1219199" cy="1074550"/>
          </a:xfrm>
        </p:grpSpPr>
        <p:sp>
          <p:nvSpPr>
            <p:cNvPr id="94" name="Rounded Rectangle 93"/>
            <p:cNvSpPr/>
            <p:nvPr/>
          </p:nvSpPr>
          <p:spPr bwMode="auto">
            <a:xfrm>
              <a:off x="304800" y="4030850"/>
              <a:ext cx="1219199" cy="1074550"/>
            </a:xfrm>
            <a:prstGeom prst="roundRect">
              <a:avLst>
                <a:gd name="adj" fmla="val 6943"/>
              </a:avLst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</a:rPr>
                <a:t>IRDB</a:t>
              </a:r>
            </a:p>
          </p:txBody>
        </p:sp>
        <p:sp>
          <p:nvSpPr>
            <p:cNvPr id="96" name="Magnetic Disk 51"/>
            <p:cNvSpPr/>
            <p:nvPr/>
          </p:nvSpPr>
          <p:spPr bwMode="auto">
            <a:xfrm>
              <a:off x="533400" y="4191000"/>
              <a:ext cx="761999" cy="611386"/>
            </a:xfrm>
            <a:prstGeom prst="flowChartMagneticDisk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1400" dirty="0" smtClean="0">
                <a:solidFill>
                  <a:srgbClr val="FFFFFF"/>
                </a:solidFill>
              </a:endParaRPr>
            </a:p>
          </p:txBody>
        </p:sp>
      </p:grpSp>
      <p:cxnSp>
        <p:nvCxnSpPr>
          <p:cNvPr id="79" name="Elbow Connector 78"/>
          <p:cNvCxnSpPr>
            <a:stCxn id="128" idx="2"/>
            <a:endCxn id="94" idx="0"/>
          </p:cNvCxnSpPr>
          <p:nvPr/>
        </p:nvCxnSpPr>
        <p:spPr bwMode="auto">
          <a:xfrm rot="5400000">
            <a:off x="1904387" y="2132986"/>
            <a:ext cx="762000" cy="2592028"/>
          </a:xfrm>
          <a:prstGeom prst="bentConnector3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Elbow Connector 80"/>
          <p:cNvCxnSpPr>
            <a:stCxn id="20" idx="2"/>
            <a:endCxn id="94" idx="0"/>
          </p:cNvCxnSpPr>
          <p:nvPr/>
        </p:nvCxnSpPr>
        <p:spPr bwMode="auto">
          <a:xfrm rot="5400000">
            <a:off x="779977" y="3257396"/>
            <a:ext cx="762000" cy="343208"/>
          </a:xfrm>
          <a:prstGeom prst="bentConnector3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Elbow Connector 86"/>
          <p:cNvCxnSpPr>
            <a:stCxn id="9" idx="3"/>
            <a:endCxn id="35" idx="0"/>
          </p:cNvCxnSpPr>
          <p:nvPr/>
        </p:nvCxnSpPr>
        <p:spPr bwMode="auto">
          <a:xfrm>
            <a:off x="2971799" y="1462028"/>
            <a:ext cx="4376794" cy="2306793"/>
          </a:xfrm>
          <a:prstGeom prst="bentConnector2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>
            <a:stCxn id="91" idx="1"/>
          </p:cNvCxnSpPr>
          <p:nvPr/>
        </p:nvCxnSpPr>
        <p:spPr bwMode="auto">
          <a:xfrm flipH="1" flipV="1">
            <a:off x="1598972" y="4077448"/>
            <a:ext cx="324619" cy="1"/>
          </a:xfrm>
          <a:prstGeom prst="straightConnector1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" name="Straight Arrow Connector 6"/>
          <p:cNvCxnSpPr>
            <a:endCxn id="92" idx="1"/>
          </p:cNvCxnSpPr>
          <p:nvPr/>
        </p:nvCxnSpPr>
        <p:spPr bwMode="auto">
          <a:xfrm>
            <a:off x="1598972" y="4724400"/>
            <a:ext cx="324619" cy="0"/>
          </a:xfrm>
          <a:prstGeom prst="straightConnector1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685800" y="4267200"/>
            <a:ext cx="113847" cy="12394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110570" y="4342397"/>
            <a:ext cx="113847" cy="12394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105353" y="4371856"/>
            <a:ext cx="113847" cy="12394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3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7658" y="4989928"/>
            <a:ext cx="561609" cy="8226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2582210" y="4662341"/>
            <a:ext cx="587763" cy="41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384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3.33333E-6 0.1333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13333 L 0.23333 0.0777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69" grpId="0" animBg="1"/>
      <p:bldP spid="68" grpId="0" animBg="1"/>
      <p:bldP spid="6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language for dynamically rewriting instructions as they are translated by Strata</a:t>
            </a:r>
          </a:p>
          <a:p>
            <a:r>
              <a:rPr lang="en-US" dirty="0" smtClean="0"/>
              <a:t>Sufficient to perform arbitrary transformations of a binary</a:t>
            </a:r>
          </a:p>
          <a:p>
            <a:r>
              <a:rPr lang="en-US" dirty="0" smtClean="0"/>
              <a:t>Two types of rules:</a:t>
            </a:r>
          </a:p>
          <a:p>
            <a:pPr lvl="1"/>
            <a:r>
              <a:rPr lang="en-US" i="1" dirty="0" err="1" smtClean="0"/>
              <a:t>addr</a:t>
            </a:r>
            <a:r>
              <a:rPr lang="en-US" dirty="0" smtClean="0"/>
              <a:t> ‘-’ ‘&gt;’ </a:t>
            </a:r>
            <a:r>
              <a:rPr lang="en-US" i="1" dirty="0" err="1" smtClean="0"/>
              <a:t>addr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</a:p>
          <a:p>
            <a:pPr lvl="1"/>
            <a:r>
              <a:rPr lang="en-US" i="1" dirty="0" err="1" smtClean="0"/>
              <a:t>addr</a:t>
            </a:r>
            <a:r>
              <a:rPr lang="en-US" dirty="0" smtClean="0"/>
              <a:t> ‘*’ ‘*’ </a:t>
            </a:r>
            <a:r>
              <a:rPr lang="en-US" i="1" dirty="0" smtClean="0"/>
              <a:t>count</a:t>
            </a:r>
            <a:r>
              <a:rPr lang="en-US" dirty="0" smtClean="0"/>
              <a:t> </a:t>
            </a:r>
            <a:r>
              <a:rPr lang="en-US" i="1" dirty="0" err="1" smtClean="0"/>
              <a:t>byte_sequence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Where</a:t>
            </a:r>
          </a:p>
          <a:p>
            <a:pPr lvl="1"/>
            <a:r>
              <a:rPr lang="en-US" i="1" dirty="0" err="1" smtClean="0"/>
              <a:t>addr</a:t>
            </a:r>
            <a:r>
              <a:rPr lang="en-US" dirty="0" smtClean="0"/>
              <a:t> is an address, </a:t>
            </a:r>
            <a:r>
              <a:rPr lang="en-US" i="1" dirty="0" smtClean="0"/>
              <a:t>count</a:t>
            </a:r>
            <a:r>
              <a:rPr lang="en-US" dirty="0" smtClean="0"/>
              <a:t> is a byte count, and </a:t>
            </a:r>
            <a:r>
              <a:rPr lang="en-US" i="1" dirty="0" err="1" smtClean="0"/>
              <a:t>byte_sequence</a:t>
            </a:r>
            <a:r>
              <a:rPr lang="en-US" dirty="0" smtClean="0"/>
              <a:t> is a sequence of count bytes</a:t>
            </a:r>
          </a:p>
          <a:p>
            <a:pPr lvl="1"/>
            <a:r>
              <a:rPr lang="en-US" dirty="0" smtClean="0"/>
              <a:t>All numbers are hexadecimal</a:t>
            </a:r>
          </a:p>
          <a:p>
            <a:r>
              <a:rPr lang="en-US" dirty="0" smtClean="0"/>
              <a:t>Allows arbitrary changes to a binary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SPRI: Strata Program Rewriting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72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sz="1200" dirty="0" smtClean="0">
                <a:latin typeface="Lucida Sans Typewriter" pitchFamily="49" charset="0"/>
              </a:rPr>
              <a:t/>
            </a:r>
            <a:br>
              <a:rPr lang="en-US" sz="1200" dirty="0" smtClean="0">
                <a:latin typeface="Lucida Sans Typewriter" pitchFamily="49" charset="0"/>
              </a:rPr>
            </a:br>
            <a:r>
              <a:rPr lang="en-US" sz="1400" dirty="0" smtClean="0">
                <a:latin typeface="Lucida Sans Typewriter" pitchFamily="49" charset="0"/>
              </a:rPr>
              <a:t>080481f0 &lt;main&gt;:	55			push	%</a:t>
            </a:r>
            <a:r>
              <a:rPr lang="en-US" sz="1400" dirty="0" err="1" smtClean="0">
                <a:latin typeface="Lucida Sans Typewriter" pitchFamily="49" charset="0"/>
              </a:rPr>
              <a:t>ebp</a:t>
            </a:r>
            <a:r>
              <a:rPr lang="en-US" sz="1400" dirty="0" smtClean="0">
                <a:latin typeface="Lucida Sans Typewriter" pitchFamily="49" charset="0"/>
              </a:rPr>
              <a:t/>
            </a:r>
            <a:br>
              <a:rPr lang="en-US" sz="1400" dirty="0" smtClean="0">
                <a:latin typeface="Lucida Sans Typewriter" pitchFamily="49" charset="0"/>
              </a:rPr>
            </a:br>
            <a:r>
              <a:rPr lang="en-US" sz="1400" dirty="0" smtClean="0">
                <a:latin typeface="Lucida Sans Typewriter" pitchFamily="49" charset="0"/>
              </a:rPr>
              <a:t>08481f10		89 e5			</a:t>
            </a:r>
            <a:r>
              <a:rPr lang="en-US" sz="1400" dirty="0" err="1" smtClean="0">
                <a:latin typeface="Lucida Sans Typewriter" pitchFamily="49" charset="0"/>
              </a:rPr>
              <a:t>mov</a:t>
            </a:r>
            <a:r>
              <a:rPr lang="en-US" sz="1400" dirty="0" smtClean="0">
                <a:latin typeface="Lucida Sans Typewriter" pitchFamily="49" charset="0"/>
              </a:rPr>
              <a:t>	%</a:t>
            </a:r>
            <a:r>
              <a:rPr lang="en-US" sz="1400" dirty="0" err="1" smtClean="0">
                <a:latin typeface="Lucida Sans Typewriter" pitchFamily="49" charset="0"/>
              </a:rPr>
              <a:t>esp</a:t>
            </a:r>
            <a:r>
              <a:rPr lang="en-US" sz="1400" dirty="0" smtClean="0">
                <a:latin typeface="Lucida Sans Typewriter" pitchFamily="49" charset="0"/>
              </a:rPr>
              <a:t>,%</a:t>
            </a:r>
            <a:r>
              <a:rPr lang="en-US" sz="1400" dirty="0" err="1" smtClean="0">
                <a:latin typeface="Lucida Sans Typewriter" pitchFamily="49" charset="0"/>
              </a:rPr>
              <a:t>ebp</a:t>
            </a:r>
            <a:r>
              <a:rPr lang="en-US" sz="1400" dirty="0" smtClean="0">
                <a:latin typeface="Lucida Sans Typewriter" pitchFamily="49" charset="0"/>
              </a:rPr>
              <a:t/>
            </a:r>
            <a:br>
              <a:rPr lang="en-US" sz="1400" dirty="0" smtClean="0">
                <a:latin typeface="Lucida Sans Typewriter" pitchFamily="49" charset="0"/>
              </a:rPr>
            </a:br>
            <a:r>
              <a:rPr lang="en-US" sz="1400" dirty="0" smtClean="0">
                <a:latin typeface="Lucida Sans Typewriter" pitchFamily="49" charset="0"/>
              </a:rPr>
              <a:t>080481f3		83 </a:t>
            </a:r>
            <a:r>
              <a:rPr lang="en-US" sz="1400" dirty="0" err="1" smtClean="0">
                <a:latin typeface="Lucida Sans Typewriter" pitchFamily="49" charset="0"/>
              </a:rPr>
              <a:t>ec</a:t>
            </a:r>
            <a:r>
              <a:rPr lang="en-US" sz="1400" dirty="0" smtClean="0">
                <a:latin typeface="Lucida Sans Typewriter" pitchFamily="49" charset="0"/>
              </a:rPr>
              <a:t> 18			</a:t>
            </a:r>
            <a:r>
              <a:rPr lang="en-US" sz="1400" dirty="0" smtClean="0">
                <a:solidFill>
                  <a:srgbClr val="4E933B"/>
                </a:solidFill>
                <a:latin typeface="Lucida Sans Typewriter" pitchFamily="49" charset="0"/>
              </a:rPr>
              <a:t>sub	$0x18,%esp</a:t>
            </a:r>
            <a:r>
              <a:rPr lang="en-US" sz="1400" dirty="0" smtClean="0">
                <a:latin typeface="Lucida Sans Typewriter" pitchFamily="49" charset="0"/>
              </a:rPr>
              <a:t/>
            </a:r>
            <a:br>
              <a:rPr lang="en-US" sz="1400" dirty="0" smtClean="0">
                <a:latin typeface="Lucida Sans Typewriter" pitchFamily="49" charset="0"/>
              </a:rPr>
            </a:br>
            <a:r>
              <a:rPr lang="en-US" sz="1400" dirty="0" smtClean="0">
                <a:latin typeface="Lucida Sans Typewriter" pitchFamily="49" charset="0"/>
              </a:rPr>
              <a:t>080481f6		8e e4 f0			and	$0xfffffff0,%esp</a:t>
            </a:r>
            <a:br>
              <a:rPr lang="en-US" sz="1400" dirty="0" smtClean="0">
                <a:latin typeface="Lucida Sans Typewriter" pitchFamily="49" charset="0"/>
              </a:rPr>
            </a:br>
            <a:r>
              <a:rPr lang="en-US" sz="1400" dirty="0" smtClean="0">
                <a:latin typeface="Lucida Sans Typewriter" pitchFamily="49" charset="0"/>
              </a:rPr>
              <a:t>080481f9		c7 44 24 09 23 00 00	</a:t>
            </a:r>
            <a:r>
              <a:rPr lang="en-US" sz="1400" dirty="0" err="1" smtClean="0">
                <a:latin typeface="Lucida Sans Typewriter" pitchFamily="49" charset="0"/>
              </a:rPr>
              <a:t>movl</a:t>
            </a:r>
            <a:r>
              <a:rPr lang="en-US" sz="1400" dirty="0" smtClean="0">
                <a:latin typeface="Lucida Sans Typewriter" pitchFamily="49" charset="0"/>
              </a:rPr>
              <a:t>	$0x23,0x8(%</a:t>
            </a:r>
            <a:r>
              <a:rPr lang="en-US" sz="1400" dirty="0" err="1" smtClean="0">
                <a:latin typeface="Lucida Sans Typewriter" pitchFamily="49" charset="0"/>
              </a:rPr>
              <a:t>esp</a:t>
            </a:r>
            <a:r>
              <a:rPr lang="en-US" sz="1400" dirty="0" smtClean="0">
                <a:latin typeface="Lucida Sans Typewriter" pitchFamily="49" charset="0"/>
              </a:rPr>
              <a:t>)</a:t>
            </a:r>
            <a:r>
              <a:rPr lang="en-US" sz="1200" dirty="0" smtClean="0">
                <a:latin typeface="Lucida Sans Typewriter" pitchFamily="49" charset="0"/>
              </a:rPr>
              <a:t/>
            </a:r>
            <a:br>
              <a:rPr lang="en-US" sz="1200" dirty="0" smtClean="0">
                <a:latin typeface="Lucida Sans Typewriter" pitchFamily="49" charset="0"/>
              </a:rPr>
            </a:br>
            <a:r>
              <a:rPr lang="en-US" sz="1200" dirty="0" smtClean="0">
                <a:latin typeface="Lucida Sans Typewriter" pitchFamily="49" charset="0"/>
              </a:rPr>
              <a:t>	   . . . .</a:t>
            </a:r>
            <a:br>
              <a:rPr lang="en-US" sz="1200" dirty="0" smtClean="0">
                <a:latin typeface="Lucida Sans Typewriter" pitchFamily="49" charset="0"/>
              </a:rPr>
            </a:br>
            <a:endParaRPr lang="en-US" sz="1200" dirty="0" smtClean="0">
              <a:latin typeface="Lucida Sans Typewriter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following SPRI “sprocket”</a:t>
            </a:r>
          </a:p>
          <a:p>
            <a:pPr marL="0" indent="0">
              <a:buNone/>
            </a:pPr>
            <a:r>
              <a:rPr lang="en-US" sz="1800" dirty="0" smtClean="0">
                <a:latin typeface="Lucida Sans Typewriter" pitchFamily="49" charset="0"/>
              </a:rPr>
              <a:t>	080481f3 -&gt; f0000000</a:t>
            </a:r>
            <a:br>
              <a:rPr lang="en-US" sz="1800" dirty="0" smtClean="0">
                <a:latin typeface="Lucida Sans Typewriter" pitchFamily="49" charset="0"/>
              </a:rPr>
            </a:br>
            <a:r>
              <a:rPr lang="en-US" sz="1800" dirty="0" smtClean="0">
                <a:latin typeface="Lucida Sans Typewriter" pitchFamily="49" charset="0"/>
              </a:rPr>
              <a:t>	f0000000 ** 03 83 </a:t>
            </a:r>
            <a:r>
              <a:rPr lang="en-US" sz="1800" dirty="0" err="1" smtClean="0">
                <a:latin typeface="Lucida Sans Typewriter" pitchFamily="49" charset="0"/>
              </a:rPr>
              <a:t>ec</a:t>
            </a:r>
            <a:r>
              <a:rPr lang="en-US" sz="1800" dirty="0" smtClean="0">
                <a:latin typeface="Lucida Sans Typewriter" pitchFamily="49" charset="0"/>
              </a:rPr>
              <a:t> 24</a:t>
            </a:r>
            <a:br>
              <a:rPr lang="en-US" sz="1800" dirty="0" smtClean="0">
                <a:latin typeface="Lucida Sans Typewriter" pitchFamily="49" charset="0"/>
              </a:rPr>
            </a:br>
            <a:r>
              <a:rPr lang="en-US" sz="1800" dirty="0" smtClean="0">
                <a:latin typeface="Lucida Sans Typewriter" pitchFamily="49" charset="0"/>
              </a:rPr>
              <a:t>	f0000003 -&gt; 080481f6</a:t>
            </a:r>
          </a:p>
          <a:p>
            <a:pPr marL="0" indent="0">
              <a:buNone/>
            </a:pPr>
            <a:r>
              <a:rPr lang="en-US" dirty="0" smtClean="0"/>
              <a:t>Rewrites </a:t>
            </a:r>
            <a:r>
              <a:rPr lang="en-US" dirty="0">
                <a:latin typeface="Lucida Sans Typewriter" pitchFamily="49" charset="0"/>
              </a:rPr>
              <a:t>main</a:t>
            </a:r>
            <a:r>
              <a:rPr lang="en-US" dirty="0"/>
              <a:t>’s prologue code so that its stack frame has 0x24 bytes instead of 0x18 </a:t>
            </a:r>
            <a:r>
              <a:rPr lang="en-US" dirty="0" smtClean="0"/>
              <a:t>bytes.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SPRI: Strata Program Rewriting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94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Error Protections</a:t>
            </a:r>
          </a:p>
          <a:p>
            <a:pPr lvl="1"/>
            <a:r>
              <a:rPr lang="en-US" dirty="0" smtClean="0"/>
              <a:t>Stack Layout Randomizations</a:t>
            </a:r>
          </a:p>
          <a:p>
            <a:pPr lvl="1"/>
            <a:r>
              <a:rPr lang="en-US" dirty="0" smtClean="0"/>
              <a:t>Heap Protections</a:t>
            </a:r>
          </a:p>
          <a:p>
            <a:r>
              <a:rPr lang="en-US" dirty="0" smtClean="0"/>
              <a:t>Numeric Error Protections</a:t>
            </a:r>
          </a:p>
          <a:p>
            <a:r>
              <a:rPr lang="en-US" dirty="0" smtClean="0"/>
              <a:t>General Protections</a:t>
            </a:r>
          </a:p>
          <a:p>
            <a:pPr lvl="1"/>
            <a:r>
              <a:rPr lang="en-US" dirty="0" smtClean="0"/>
              <a:t>PC Confinement</a:t>
            </a:r>
          </a:p>
          <a:p>
            <a:pPr lvl="1"/>
            <a:r>
              <a:rPr lang="en-US" dirty="0" smtClean="0"/>
              <a:t>Instruction Set Randomization (ISR)</a:t>
            </a:r>
          </a:p>
          <a:p>
            <a:pPr lvl="1"/>
            <a:r>
              <a:rPr lang="en-US" b="1" dirty="0" smtClean="0"/>
              <a:t>Instruction Layout Randomization (ILR)</a:t>
            </a:r>
          </a:p>
          <a:p>
            <a:pPr lvl="2"/>
            <a:r>
              <a:rPr lang="en-US" dirty="0" smtClean="0"/>
              <a:t>Diversification technique developed at UVA</a:t>
            </a:r>
          </a:p>
          <a:p>
            <a:pPr lvl="2"/>
            <a:r>
              <a:rPr lang="en-US" dirty="0" smtClean="0"/>
              <a:t>Effective defense against ROP attacks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PEASOUP Defenses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216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Stack-Layout Randomization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Unchecked buffer boundaries may allow attackers write/read beyond the boundary.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Consequences</a:t>
            </a:r>
          </a:p>
          <a:p>
            <a:pPr lvl="1"/>
            <a:r>
              <a:rPr lang="en-US" dirty="0" smtClean="0"/>
              <a:t>Arbitrary code execution</a:t>
            </a:r>
          </a:p>
          <a:p>
            <a:pPr lvl="1"/>
            <a:r>
              <a:rPr lang="en-US" dirty="0" smtClean="0"/>
              <a:t>Privilege escalation</a:t>
            </a:r>
          </a:p>
          <a:p>
            <a:pPr lvl="1"/>
            <a:r>
              <a:rPr lang="en-US" dirty="0" smtClean="0"/>
              <a:t>Denial of service</a:t>
            </a:r>
          </a:p>
          <a:p>
            <a:pPr lvl="1"/>
            <a:r>
              <a:rPr lang="en-US" dirty="0" smtClean="0"/>
              <a:t>Loss of confidential data</a:t>
            </a:r>
          </a:p>
          <a:p>
            <a:pPr lvl="1"/>
            <a:r>
              <a:rPr lang="en-US" dirty="0" smtClean="0"/>
              <a:t>Data corruption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953000" y="2514600"/>
            <a:ext cx="1828800" cy="2975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Frame Pointer</a:t>
            </a:r>
            <a:endParaRPr lang="en-US" sz="2000" dirty="0"/>
          </a:p>
        </p:txBody>
      </p:sp>
      <p:sp>
        <p:nvSpPr>
          <p:cNvPr id="67" name="Rectangle 66"/>
          <p:cNvSpPr/>
          <p:nvPr/>
        </p:nvSpPr>
        <p:spPr>
          <a:xfrm>
            <a:off x="4953000" y="2209800"/>
            <a:ext cx="1828800" cy="2975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Return </a:t>
            </a:r>
            <a:r>
              <a:rPr lang="en-US" sz="2000" dirty="0" err="1" smtClean="0"/>
              <a:t>Addr</a:t>
            </a:r>
            <a:endParaRPr lang="en-US" sz="2000" dirty="0"/>
          </a:p>
        </p:txBody>
      </p:sp>
      <p:sp>
        <p:nvSpPr>
          <p:cNvPr id="68" name="Rectangle 67"/>
          <p:cNvSpPr/>
          <p:nvPr/>
        </p:nvSpPr>
        <p:spPr>
          <a:xfrm>
            <a:off x="4953000" y="1905000"/>
            <a:ext cx="1828800" cy="2975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Param</a:t>
            </a:r>
            <a:r>
              <a:rPr lang="en-US" sz="2000" dirty="0" smtClean="0"/>
              <a:t> A</a:t>
            </a:r>
            <a:endParaRPr lang="en-US" sz="2000" dirty="0"/>
          </a:p>
        </p:txBody>
      </p:sp>
      <p:sp>
        <p:nvSpPr>
          <p:cNvPr id="69" name="Rectangle 68"/>
          <p:cNvSpPr/>
          <p:nvPr/>
        </p:nvSpPr>
        <p:spPr>
          <a:xfrm>
            <a:off x="4953000" y="1600200"/>
            <a:ext cx="1828800" cy="2975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Param</a:t>
            </a:r>
            <a:r>
              <a:rPr lang="en-US" sz="2000" dirty="0" smtClean="0"/>
              <a:t> B</a:t>
            </a:r>
            <a:endParaRPr lang="en-US" sz="2000" dirty="0"/>
          </a:p>
        </p:txBody>
      </p:sp>
      <p:sp>
        <p:nvSpPr>
          <p:cNvPr id="72" name="Rectangle 71"/>
          <p:cNvSpPr/>
          <p:nvPr/>
        </p:nvSpPr>
        <p:spPr>
          <a:xfrm>
            <a:off x="4953000" y="4648200"/>
            <a:ext cx="1828800" cy="8182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Out Arguments</a:t>
            </a:r>
            <a:endParaRPr lang="en-US" sz="2000" dirty="0"/>
          </a:p>
        </p:txBody>
      </p:sp>
      <p:sp>
        <p:nvSpPr>
          <p:cNvPr id="73" name="Right Brace 72"/>
          <p:cNvSpPr/>
          <p:nvPr/>
        </p:nvSpPr>
        <p:spPr>
          <a:xfrm>
            <a:off x="6844416" y="3124201"/>
            <a:ext cx="535320" cy="1524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4" name="Right Brace 73"/>
          <p:cNvSpPr/>
          <p:nvPr/>
        </p:nvSpPr>
        <p:spPr>
          <a:xfrm>
            <a:off x="6781800" y="2819400"/>
            <a:ext cx="428256" cy="304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5" name="Right Brace 74"/>
          <p:cNvSpPr/>
          <p:nvPr/>
        </p:nvSpPr>
        <p:spPr>
          <a:xfrm>
            <a:off x="6844416" y="1600201"/>
            <a:ext cx="535320" cy="609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7391400" y="1676400"/>
            <a:ext cx="14237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ncoming </a:t>
            </a:r>
          </a:p>
          <a:p>
            <a:r>
              <a:rPr lang="en-US" sz="2000" dirty="0" smtClean="0"/>
              <a:t>Arguments</a:t>
            </a:r>
            <a:endParaRPr lang="en-US" sz="2000" dirty="0"/>
          </a:p>
        </p:txBody>
      </p:sp>
      <p:sp>
        <p:nvSpPr>
          <p:cNvPr id="81" name="TextBox 80"/>
          <p:cNvSpPr txBox="1"/>
          <p:nvPr/>
        </p:nvSpPr>
        <p:spPr>
          <a:xfrm>
            <a:off x="7077409" y="2743200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Saved Registers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7467600" y="3657600"/>
            <a:ext cx="1236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Local </a:t>
            </a:r>
          </a:p>
          <a:p>
            <a:r>
              <a:rPr lang="en-US" sz="2000" dirty="0" smtClean="0"/>
              <a:t>Variables</a:t>
            </a:r>
            <a:endParaRPr lang="en-US" sz="2000" dirty="0"/>
          </a:p>
        </p:txBody>
      </p:sp>
      <p:sp>
        <p:nvSpPr>
          <p:cNvPr id="83" name="Rectangle 82"/>
          <p:cNvSpPr/>
          <p:nvPr/>
        </p:nvSpPr>
        <p:spPr>
          <a:xfrm>
            <a:off x="4953000" y="2819400"/>
            <a:ext cx="1828800" cy="2975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EBX</a:t>
            </a:r>
            <a:endParaRPr lang="en-US" sz="2000" dirty="0"/>
          </a:p>
        </p:txBody>
      </p:sp>
      <p:grpSp>
        <p:nvGrpSpPr>
          <p:cNvPr id="5" name="Group 100"/>
          <p:cNvGrpSpPr/>
          <p:nvPr/>
        </p:nvGrpSpPr>
        <p:grpSpPr>
          <a:xfrm>
            <a:off x="4953000" y="3124200"/>
            <a:ext cx="1828800" cy="1502194"/>
            <a:chOff x="4953000" y="3124200"/>
            <a:chExt cx="1828800" cy="1502194"/>
          </a:xfrm>
        </p:grpSpPr>
        <p:sp>
          <p:nvSpPr>
            <p:cNvPr id="70" name="Rectangle 69"/>
            <p:cNvSpPr/>
            <p:nvPr/>
          </p:nvSpPr>
          <p:spPr>
            <a:xfrm>
              <a:off x="4953000" y="3733800"/>
              <a:ext cx="1828800" cy="89259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Var</a:t>
              </a:r>
              <a:r>
                <a:rPr lang="en-US" sz="2000" dirty="0" smtClean="0"/>
                <a:t> Z</a:t>
              </a:r>
              <a:endParaRPr lang="en-US" sz="20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953000" y="3124200"/>
              <a:ext cx="1828800" cy="2975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Var</a:t>
              </a:r>
              <a:r>
                <a:rPr lang="en-US" sz="2000" dirty="0" smtClean="0"/>
                <a:t> X</a:t>
              </a:r>
              <a:endParaRPr lang="en-US" sz="2000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953000" y="3429000"/>
              <a:ext cx="1828800" cy="2975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Var</a:t>
              </a:r>
              <a:r>
                <a:rPr lang="en-US" sz="2000" dirty="0" smtClean="0"/>
                <a:t> Y</a:t>
              </a:r>
              <a:endParaRPr lang="en-US" sz="2000" dirty="0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4267200" y="5486400"/>
            <a:ext cx="3195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of a</a:t>
            </a:r>
          </a:p>
          <a:p>
            <a:r>
              <a:rPr lang="en-US" dirty="0" smtClean="0"/>
              <a:t>Function Stack Frame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4800600" y="3733800"/>
            <a:ext cx="21336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own Arrow 88"/>
          <p:cNvSpPr/>
          <p:nvPr/>
        </p:nvSpPr>
        <p:spPr>
          <a:xfrm flipV="1">
            <a:off x="5562600" y="2362200"/>
            <a:ext cx="484632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724400" y="1676400"/>
            <a:ext cx="0" cy="3657600"/>
          </a:xfrm>
          <a:prstGeom prst="straightConnector1">
            <a:avLst/>
          </a:prstGeom>
          <a:solidFill>
            <a:srgbClr val="6BAE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369713" y="2821996"/>
            <a:ext cx="430887" cy="132384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 smtClean="0"/>
              <a:t>Stack Growth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32198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8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391400" cy="838200"/>
          </a:xfrm>
        </p:spPr>
        <p:txBody>
          <a:bodyPr/>
          <a:lstStyle/>
          <a:p>
            <a:r>
              <a:rPr lang="en-US" sz="2800" dirty="0" smtClean="0"/>
              <a:t>Stack-Layout Randomization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2D00DBB-C5F1-4CC0-ACF2-989607876C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2286000"/>
            <a:ext cx="1828800" cy="2975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Frame Pointer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143000" y="1981200"/>
            <a:ext cx="1828800" cy="2975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Return </a:t>
            </a:r>
            <a:r>
              <a:rPr lang="en-US" sz="2000" dirty="0" err="1" smtClean="0"/>
              <a:t>Addr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143000" y="1676400"/>
            <a:ext cx="1828800" cy="2975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Param</a:t>
            </a:r>
            <a:r>
              <a:rPr lang="en-US" sz="2000" dirty="0" smtClean="0"/>
              <a:t> A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143000" y="1371600"/>
            <a:ext cx="1828800" cy="2975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Param</a:t>
            </a:r>
            <a:r>
              <a:rPr lang="en-US" sz="2000" dirty="0" smtClean="0"/>
              <a:t> B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1143000" y="3505200"/>
            <a:ext cx="1828800" cy="8925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Var</a:t>
            </a:r>
            <a:r>
              <a:rPr lang="en-US" sz="2000" dirty="0" smtClean="0"/>
              <a:t> Z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143000" y="2895600"/>
            <a:ext cx="1828800" cy="2975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Var</a:t>
            </a:r>
            <a:r>
              <a:rPr lang="en-US" sz="2000" dirty="0" smtClean="0"/>
              <a:t> X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1143000" y="4419600"/>
            <a:ext cx="1828800" cy="8182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Out Arguments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1143000" y="2590800"/>
            <a:ext cx="1828800" cy="2975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EBX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1143000" y="3200400"/>
            <a:ext cx="1828800" cy="2975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Var</a:t>
            </a:r>
            <a:r>
              <a:rPr lang="en-US" sz="2000" dirty="0" smtClean="0"/>
              <a:t> Y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5943600" y="1371600"/>
            <a:ext cx="1828800" cy="1371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Padding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5943600" y="3581400"/>
            <a:ext cx="18288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Padding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5943600" y="5410200"/>
            <a:ext cx="18288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Padding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5943600" y="4267200"/>
            <a:ext cx="1828800" cy="838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Padding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5791200" y="2667000"/>
            <a:ext cx="21336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124200" y="4191000"/>
            <a:ext cx="1742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Longer</a:t>
            </a:r>
          </a:p>
          <a:p>
            <a:r>
              <a:rPr lang="en-US" dirty="0" smtClean="0"/>
              <a:t>Accessible!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5" idx="3"/>
          </p:cNvCxnSpPr>
          <p:nvPr/>
        </p:nvCxnSpPr>
        <p:spPr bwMode="auto">
          <a:xfrm flipV="1">
            <a:off x="4866986" y="4114800"/>
            <a:ext cx="924214" cy="491699"/>
          </a:xfrm>
          <a:prstGeom prst="straightConnector1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5" idx="3"/>
          </p:cNvCxnSpPr>
          <p:nvPr/>
        </p:nvCxnSpPr>
        <p:spPr bwMode="auto">
          <a:xfrm>
            <a:off x="4866986" y="4606499"/>
            <a:ext cx="1000414" cy="651301"/>
          </a:xfrm>
          <a:prstGeom prst="straightConnector1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Group 39"/>
          <p:cNvGrpSpPr/>
          <p:nvPr/>
        </p:nvGrpSpPr>
        <p:grpSpPr>
          <a:xfrm>
            <a:off x="1143000" y="2895600"/>
            <a:ext cx="1828800" cy="1502194"/>
            <a:chOff x="4953000" y="3124200"/>
            <a:chExt cx="1828800" cy="1502194"/>
          </a:xfrm>
        </p:grpSpPr>
        <p:sp>
          <p:nvSpPr>
            <p:cNvPr id="41" name="Rectangle 40"/>
            <p:cNvSpPr/>
            <p:nvPr/>
          </p:nvSpPr>
          <p:spPr>
            <a:xfrm>
              <a:off x="4953000" y="3733800"/>
              <a:ext cx="1828800" cy="89259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Var</a:t>
              </a:r>
              <a:r>
                <a:rPr lang="en-US" sz="2000" dirty="0" smtClean="0"/>
                <a:t> Z</a:t>
              </a:r>
              <a:endParaRPr lang="en-US" sz="20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953000" y="3124200"/>
              <a:ext cx="1828800" cy="2975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Var</a:t>
              </a:r>
              <a:r>
                <a:rPr lang="en-US" sz="2000" dirty="0" smtClean="0"/>
                <a:t> X</a:t>
              </a:r>
              <a:endParaRPr lang="en-US" sz="20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953000" y="3429000"/>
              <a:ext cx="1828800" cy="2975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Var</a:t>
              </a:r>
              <a:r>
                <a:rPr lang="en-US" sz="2000" dirty="0" smtClean="0"/>
                <a:t> Y</a:t>
              </a:r>
              <a:endParaRPr lang="en-US" sz="2000" dirty="0"/>
            </a:p>
          </p:txBody>
        </p:sp>
      </p:grpSp>
      <p:sp>
        <p:nvSpPr>
          <p:cNvPr id="33" name="Down Arrow 32"/>
          <p:cNvSpPr/>
          <p:nvPr/>
        </p:nvSpPr>
        <p:spPr>
          <a:xfrm flipV="1">
            <a:off x="6553200" y="1676400"/>
            <a:ext cx="484632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124200" y="13716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 Relationships</a:t>
            </a:r>
          </a:p>
          <a:p>
            <a:r>
              <a:rPr lang="en-US" dirty="0" smtClean="0"/>
              <a:t>Have Changed!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844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6 0.0007 C 0.26909 0.13417 0.4467 0.26764 0.525 0.322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0" y="161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42424E-6 L 0.525 -0.1094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00" y="-55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34421E-6 L 0.525 0.111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  <p:bldP spid="19" grpId="0" animBg="1"/>
      <p:bldP spid="28" grpId="0" animBg="1"/>
      <p:bldP spid="30" grpId="0" animBg="1"/>
      <p:bldP spid="31" grpId="0" animBg="1"/>
      <p:bldP spid="32" grpId="0" animBg="1"/>
      <p:bldP spid="34" grpId="0" animBg="1"/>
      <p:bldP spid="35" grpId="0"/>
      <p:bldP spid="33" grpId="0" animBg="1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GrammaTech:</a:t>
            </a:r>
            <a:r>
              <a:rPr lang="en-US" b="1" dirty="0" smtClean="0"/>
              <a:t> (Prime) </a:t>
            </a:r>
            <a:r>
              <a:rPr lang="en-US" dirty="0" smtClean="0"/>
              <a:t>David Melski (PI), David Cok, Denis </a:t>
            </a:r>
            <a:r>
              <a:rPr lang="en-US" dirty="0" err="1" smtClean="0"/>
              <a:t>Gopan</a:t>
            </a:r>
            <a:r>
              <a:rPr lang="en-US" dirty="0"/>
              <a:t>, Tim </a:t>
            </a:r>
            <a:r>
              <a:rPr lang="en-US" dirty="0" err="1" smtClean="0"/>
              <a:t>Teitelbaum</a:t>
            </a:r>
            <a:r>
              <a:rPr lang="en-US" dirty="0" smtClean="0"/>
              <a:t>, Tom Reps, </a:t>
            </a:r>
            <a:r>
              <a:rPr lang="en-US" dirty="0" err="1" smtClean="0"/>
              <a:t>Duc</a:t>
            </a:r>
            <a:r>
              <a:rPr lang="en-US" dirty="0" smtClean="0"/>
              <a:t> Nguyen, John Phillips …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University of Virginia: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Jack Davidson (PI), John Knight (PI), Jason </a:t>
            </a:r>
            <a:r>
              <a:rPr lang="en-US" dirty="0" err="1" smtClean="0"/>
              <a:t>Hiser</a:t>
            </a:r>
            <a:r>
              <a:rPr lang="en-US" dirty="0" smtClean="0"/>
              <a:t>, Anh Nguyen-</a:t>
            </a:r>
            <a:r>
              <a:rPr lang="en-US" dirty="0" err="1" smtClean="0"/>
              <a:t>Tuong</a:t>
            </a:r>
            <a:r>
              <a:rPr lang="en-US" dirty="0" smtClean="0"/>
              <a:t>, Michele Co, Ben </a:t>
            </a:r>
            <a:r>
              <a:rPr lang="en-US" dirty="0" err="1" smtClean="0"/>
              <a:t>Rodes</a:t>
            </a:r>
            <a:r>
              <a:rPr lang="en-US" dirty="0" smtClean="0"/>
              <a:t> …</a:t>
            </a: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Georgia Institute of Technology:</a:t>
            </a:r>
            <a:r>
              <a:rPr lang="en-US" b="1" dirty="0" smtClean="0"/>
              <a:t> </a:t>
            </a:r>
            <a:r>
              <a:rPr lang="en-US" dirty="0" smtClean="0"/>
              <a:t>Wenke Lee (PI), Chengyu Song, Tielei Wang, </a:t>
            </a:r>
            <a:r>
              <a:rPr lang="en-US" dirty="0" smtClean="0"/>
              <a:t>…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Raytheon:</a:t>
            </a:r>
            <a:r>
              <a:rPr lang="en-US" dirty="0" smtClean="0"/>
              <a:t> David Hyde (PI), Brian </a:t>
            </a:r>
            <a:r>
              <a:rPr lang="en-US" dirty="0" err="1" smtClean="0"/>
              <a:t>Mastropietro</a:t>
            </a:r>
            <a:r>
              <a:rPr lang="en-US" dirty="0" smtClean="0"/>
              <a:t>, Billy Ella …</a:t>
            </a:r>
          </a:p>
          <a:p>
            <a:r>
              <a:rPr lang="en-US" dirty="0" smtClean="0"/>
              <a:t>Sponsored by Air Force Research Laboratories</a:t>
            </a:r>
          </a:p>
          <a:p>
            <a:pPr lvl="1"/>
            <a:r>
              <a:rPr lang="en-US" dirty="0" smtClean="0"/>
              <a:t>Contract #FA8650-10-C-7025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PEASOUP </a:t>
            </a:r>
            <a:r>
              <a:rPr lang="en-US" dirty="0" err="1" smtClean="0"/>
              <a:t>Programmatics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381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304800" y="3505200"/>
            <a:ext cx="8610600" cy="2743200"/>
          </a:xfrm>
        </p:spPr>
        <p:txBody>
          <a:bodyPr/>
          <a:lstStyle/>
          <a:p>
            <a:pPr marL="228600" lvl="0" indent="-228600">
              <a:buFont typeface="Arial" pitchFamily="34" charset="0"/>
              <a:buChar char="•"/>
              <a:defRPr/>
            </a:pPr>
            <a:r>
              <a:rPr lang="en-US" sz="1800" dirty="0" smtClean="0"/>
              <a:t>Dynamic rewrite of calls to memory allocation /de-allocation routines</a:t>
            </a:r>
          </a:p>
          <a:p>
            <a:pPr lvl="1" indent="-228600">
              <a:buFont typeface="Arial" pitchFamily="34" charset="0"/>
              <a:buChar char="•"/>
              <a:defRPr/>
            </a:pPr>
            <a:r>
              <a:rPr lang="en-US" sz="1600" dirty="0" smtClean="0"/>
              <a:t>Pad </a:t>
            </a:r>
            <a:r>
              <a:rPr lang="en-US" sz="1600" dirty="0"/>
              <a:t>heap allocated objects</a:t>
            </a:r>
          </a:p>
          <a:p>
            <a:pPr lvl="1" indent="-228600">
              <a:buFont typeface="Arial" pitchFamily="34" charset="0"/>
              <a:buChar char="•"/>
              <a:defRPr/>
            </a:pPr>
            <a:r>
              <a:rPr lang="en-US" sz="1600" dirty="0"/>
              <a:t>Prevent allocations that are ‘too large</a:t>
            </a:r>
            <a:r>
              <a:rPr lang="en-US" sz="1600" dirty="0" smtClean="0"/>
              <a:t>’</a:t>
            </a:r>
          </a:p>
          <a:p>
            <a:pPr lvl="1" indent="-228600">
              <a:buFont typeface="Arial" pitchFamily="34" charset="0"/>
              <a:buChar char="•"/>
              <a:defRPr/>
            </a:pPr>
            <a:r>
              <a:rPr lang="en-US" sz="1600" dirty="0" smtClean="0"/>
              <a:t>Delay frees</a:t>
            </a:r>
          </a:p>
          <a:p>
            <a:pPr lvl="1" indent="-228600">
              <a:buFont typeface="Arial" pitchFamily="34" charset="0"/>
              <a:buChar char="•"/>
              <a:defRPr/>
            </a:pPr>
            <a:r>
              <a:rPr lang="en-US" sz="1600" dirty="0" smtClean="0"/>
              <a:t>Prevent frees of non-heap memory</a:t>
            </a:r>
          </a:p>
          <a:p>
            <a:pPr lvl="1" indent="-228600">
              <a:buFont typeface="Arial" pitchFamily="34" charset="0"/>
              <a:buChar char="•"/>
              <a:defRPr/>
            </a:pPr>
            <a:r>
              <a:rPr lang="en-US" sz="1600" dirty="0" smtClean="0"/>
              <a:t>Prevent double frees</a:t>
            </a:r>
          </a:p>
          <a:p>
            <a:pPr marL="169863" lvl="0" indent="-169863">
              <a:buFont typeface="Arial" pitchFamily="34" charset="0"/>
              <a:buChar char="•"/>
              <a:defRPr/>
            </a:pPr>
            <a:r>
              <a:rPr lang="en-US" sz="1800" dirty="0" smtClean="0"/>
              <a:t>Addresses many memory corruption weaknesses</a:t>
            </a:r>
          </a:p>
          <a:p>
            <a:pPr lvl="1" indent="-228600">
              <a:buFont typeface="Arial" pitchFamily="34" charset="0"/>
              <a:buChar char="•"/>
              <a:defRPr/>
            </a:pPr>
            <a:r>
              <a:rPr lang="en-US" sz="1600" dirty="0" smtClean="0"/>
              <a:t>Use after free (CWE 416), Double free (CWE 415, 590), Heap overrun (CWE 122, 124, 805)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Protection: Offline Analysis</a:t>
            </a:r>
            <a:endParaRPr lang="en-US"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228600" y="6417241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Page </a:t>
            </a:r>
            <a:fld id="{32D00DBB-C5F1-4CC0-ACF2-989607876C59}" type="slidenum">
              <a:rPr kumimoji="0" lang="en-US" sz="7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905000" y="914400"/>
            <a:ext cx="5257800" cy="2514600"/>
          </a:xfrm>
          <a:prstGeom prst="roundRect">
            <a:avLst>
              <a:gd name="adj" fmla="val 6943"/>
            </a:avLst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81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Heap Protection</a:t>
            </a:r>
          </a:p>
        </p:txBody>
      </p:sp>
      <p:sp>
        <p:nvSpPr>
          <p:cNvPr id="12" name="Folded Corner 11"/>
          <p:cNvSpPr/>
          <p:nvPr/>
        </p:nvSpPr>
        <p:spPr bwMode="auto">
          <a:xfrm>
            <a:off x="609601" y="1524000"/>
            <a:ext cx="914399" cy="805458"/>
          </a:xfrm>
          <a:prstGeom prst="foldedCorner">
            <a:avLst>
              <a:gd name="adj" fmla="val 1706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Arbitrary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Binary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133600" y="1447800"/>
            <a:ext cx="1600200" cy="1676400"/>
          </a:xfrm>
          <a:prstGeom prst="roundRect">
            <a:avLst>
              <a:gd name="adj" fmla="val 694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IRDB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4267200" y="1676400"/>
            <a:ext cx="2590800" cy="609600"/>
          </a:xfrm>
          <a:prstGeom prst="roundRect">
            <a:avLst>
              <a:gd name="adj" fmla="val 2292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Heap Transforms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</a:rPr>
              <a:t>(Policies)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olded Corner 17"/>
          <p:cNvSpPr/>
          <p:nvPr/>
        </p:nvSpPr>
        <p:spPr bwMode="auto">
          <a:xfrm>
            <a:off x="7696200" y="2362200"/>
            <a:ext cx="990599" cy="591057"/>
          </a:xfrm>
          <a:prstGeom prst="foldedCorner">
            <a:avLst>
              <a:gd name="adj" fmla="val 2138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SPRI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4267200" y="2432304"/>
            <a:ext cx="2590800" cy="457200"/>
          </a:xfrm>
          <a:prstGeom prst="roundRect">
            <a:avLst>
              <a:gd name="adj" fmla="val 2292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Reassembly Engine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733800" y="2667000"/>
            <a:ext cx="533400" cy="1588"/>
          </a:xfrm>
          <a:prstGeom prst="straightConnector1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Elbow Connector 21"/>
          <p:cNvCxnSpPr>
            <a:stCxn id="20" idx="3"/>
            <a:endCxn id="18" idx="1"/>
          </p:cNvCxnSpPr>
          <p:nvPr/>
        </p:nvCxnSpPr>
        <p:spPr bwMode="auto">
          <a:xfrm flipV="1">
            <a:off x="6858000" y="2657729"/>
            <a:ext cx="838200" cy="3175"/>
          </a:xfrm>
          <a:prstGeom prst="bentConnector3">
            <a:avLst>
              <a:gd name="adj1" fmla="val 62121"/>
            </a:avLst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2" idx="3"/>
          </p:cNvCxnSpPr>
          <p:nvPr/>
        </p:nvCxnSpPr>
        <p:spPr bwMode="auto">
          <a:xfrm>
            <a:off x="1524000" y="1926729"/>
            <a:ext cx="609600" cy="5703"/>
          </a:xfrm>
          <a:prstGeom prst="straightConnector1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17" idx="1"/>
          </p:cNvCxnSpPr>
          <p:nvPr/>
        </p:nvCxnSpPr>
        <p:spPr bwMode="auto">
          <a:xfrm rot="10800000">
            <a:off x="3733800" y="1981200"/>
            <a:ext cx="533400" cy="1588"/>
          </a:xfrm>
          <a:prstGeom prst="straightConnector1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8" name="Magnetic Disk 53"/>
          <p:cNvSpPr/>
          <p:nvPr/>
        </p:nvSpPr>
        <p:spPr bwMode="auto">
          <a:xfrm>
            <a:off x="2362200" y="2360414"/>
            <a:ext cx="1219200" cy="611386"/>
          </a:xfrm>
          <a:prstGeom prst="flowChartMagneticDisk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Annotations</a:t>
            </a:r>
          </a:p>
        </p:txBody>
      </p:sp>
      <p:sp>
        <p:nvSpPr>
          <p:cNvPr id="30" name="Magnetic Disk 51"/>
          <p:cNvSpPr/>
          <p:nvPr/>
        </p:nvSpPr>
        <p:spPr bwMode="auto">
          <a:xfrm>
            <a:off x="2362200" y="1901428"/>
            <a:ext cx="1219200" cy="611386"/>
          </a:xfrm>
          <a:prstGeom prst="flowChartMagneticDisk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282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Instrument every integer operation</a:t>
            </a:r>
          </a:p>
          <a:p>
            <a:r>
              <a:rPr lang="en-US" dirty="0" smtClean="0"/>
              <a:t>Combination of static and dynamic analyses</a:t>
            </a:r>
          </a:p>
          <a:p>
            <a:pPr lvl="1"/>
            <a:r>
              <a:rPr lang="en-US" dirty="0" smtClean="0"/>
              <a:t>Infer </a:t>
            </a:r>
            <a:r>
              <a:rPr lang="en-US" dirty="0" err="1" smtClean="0"/>
              <a:t>signedness</a:t>
            </a:r>
            <a:r>
              <a:rPr lang="en-US" dirty="0" smtClean="0"/>
              <a:t> from static usage (where possible)</a:t>
            </a:r>
          </a:p>
          <a:p>
            <a:pPr lvl="1"/>
            <a:r>
              <a:rPr lang="en-US" dirty="0" smtClean="0"/>
              <a:t>Analyze for potentially dangerous and definitely benign errors</a:t>
            </a:r>
          </a:p>
          <a:p>
            <a:pPr lvl="1"/>
            <a:r>
              <a:rPr lang="en-US" dirty="0" smtClean="0"/>
              <a:t>Incorporate evidence from dynamic analysis on “good” inputs</a:t>
            </a:r>
          </a:p>
          <a:p>
            <a:r>
              <a:rPr lang="en-US" dirty="0" smtClean="0"/>
              <a:t>Protection policy selected for every integer operation</a:t>
            </a:r>
          </a:p>
          <a:p>
            <a:pPr lvl="1"/>
            <a:r>
              <a:rPr lang="en-US" dirty="0" smtClean="0"/>
              <a:t>Issue warning</a:t>
            </a:r>
          </a:p>
          <a:p>
            <a:pPr lvl="1"/>
            <a:r>
              <a:rPr lang="en-US" dirty="0" smtClean="0"/>
              <a:t>Controlled exit</a:t>
            </a:r>
          </a:p>
          <a:p>
            <a:pPr lvl="1"/>
            <a:r>
              <a:rPr lang="en-US" dirty="0" smtClean="0"/>
              <a:t>Change semantics to saturating arithmetic</a:t>
            </a:r>
          </a:p>
          <a:p>
            <a:r>
              <a:rPr lang="en-US" dirty="0" smtClean="0"/>
              <a:t>Overall policy can be tuned</a:t>
            </a:r>
          </a:p>
          <a:p>
            <a:pPr lvl="1"/>
            <a:r>
              <a:rPr lang="en-US" dirty="0" smtClean="0"/>
              <a:t>E.g., what type of policy to use for a given CWE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Error Protection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564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Confinement</a:t>
            </a:r>
            <a:br>
              <a:rPr lang="en-US" dirty="0" smtClean="0"/>
            </a:br>
            <a:r>
              <a:rPr lang="en-US" sz="1800" dirty="0" smtClean="0"/>
              <a:t>aka Program Shepherding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Keep the program counter in valid ranges</a:t>
            </a:r>
          </a:p>
          <a:p>
            <a:pPr lvl="1"/>
            <a:r>
              <a:rPr lang="en-US" dirty="0" smtClean="0"/>
              <a:t>Defeats code injection attacks</a:t>
            </a:r>
          </a:p>
          <a:p>
            <a:r>
              <a:rPr lang="en-US" dirty="0" smtClean="0"/>
              <a:t>Previously described in the literature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791200" y="2221468"/>
            <a:ext cx="2286000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.text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791200" y="2678668"/>
            <a:ext cx="2286000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.data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91200" y="1852136"/>
            <a:ext cx="2286000" cy="3693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Reserved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791200" y="4964668"/>
            <a:ext cx="2286000" cy="3693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Reserved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791200" y="3135868"/>
            <a:ext cx="22860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Heap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791200" y="4507468"/>
            <a:ext cx="2286000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Stack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934200" y="3288268"/>
            <a:ext cx="914400" cy="36933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libc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086600" y="3897868"/>
            <a:ext cx="838200" cy="36933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libX11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172200" y="3974068"/>
            <a:ext cx="685800" cy="36933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libm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72200" y="4050269"/>
            <a:ext cx="685800" cy="152400"/>
          </a:xfrm>
          <a:prstGeom prst="rect">
            <a:avLst/>
          </a:prstGeom>
          <a:solidFill>
            <a:srgbClr val="00B0F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791200" y="2221468"/>
            <a:ext cx="2286000" cy="461665"/>
          </a:xfrm>
          <a:prstGeom prst="rect">
            <a:avLst/>
          </a:prstGeom>
          <a:solidFill>
            <a:srgbClr val="00B0F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086600" y="4050269"/>
            <a:ext cx="838200" cy="152400"/>
          </a:xfrm>
          <a:prstGeom prst="rect">
            <a:avLst/>
          </a:prstGeom>
          <a:solidFill>
            <a:srgbClr val="00B0F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934200" y="3364469"/>
            <a:ext cx="914400" cy="152400"/>
          </a:xfrm>
          <a:prstGeom prst="rect">
            <a:avLst/>
          </a:prstGeom>
          <a:solidFill>
            <a:srgbClr val="00B0F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064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 Confinement + ISR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Encrypt the code</a:t>
            </a:r>
          </a:p>
          <a:p>
            <a:pPr lvl="1"/>
            <a:r>
              <a:rPr lang="en-US" sz="1800" dirty="0" smtClean="0"/>
              <a:t>Prevents (meaningful) code modification</a:t>
            </a:r>
          </a:p>
          <a:p>
            <a:pPr lvl="1"/>
            <a:r>
              <a:rPr lang="en-US" sz="1800" dirty="0" smtClean="0"/>
              <a:t>Prevents code </a:t>
            </a:r>
            <a:r>
              <a:rPr lang="en-US" sz="1800" dirty="0" err="1" smtClean="0"/>
              <a:t>exfiltration</a:t>
            </a:r>
            <a:endParaRPr lang="en-US" sz="1800" dirty="0" smtClean="0"/>
          </a:p>
          <a:p>
            <a:r>
              <a:rPr lang="en-US" sz="2000" dirty="0" smtClean="0"/>
              <a:t>First published by UVA in ’06	</a:t>
            </a:r>
          </a:p>
          <a:p>
            <a:pPr lvl="1"/>
            <a:r>
              <a:rPr lang="en-US" sz="1800" dirty="0" smtClean="0"/>
              <a:t>Solved efficiency hurdles (1%)</a:t>
            </a:r>
          </a:p>
          <a:p>
            <a:pPr lvl="1"/>
            <a:r>
              <a:rPr lang="en-US" sz="1800" dirty="0" smtClean="0"/>
              <a:t>AES encryption</a:t>
            </a:r>
          </a:p>
          <a:p>
            <a:pPr lvl="1"/>
            <a:r>
              <a:rPr lang="en-US" sz="1800" dirty="0" smtClean="0"/>
              <a:t>Detected injection w/o crash</a:t>
            </a:r>
          </a:p>
          <a:p>
            <a:r>
              <a:rPr lang="en-US" dirty="0" smtClean="0"/>
              <a:t>PEASOUP makes it practical for deployment</a:t>
            </a:r>
          </a:p>
          <a:p>
            <a:pPr marL="744537" lvl="2" indent="-285750">
              <a:buFont typeface="Wingdings" pitchFamily="2" charset="2"/>
              <a:buChar char="§"/>
            </a:pPr>
            <a:r>
              <a:rPr lang="en-US" sz="1600" dirty="0" smtClean="0"/>
              <a:t>Dynamic libraries, threading, etc.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US" sz="1800" dirty="0" smtClean="0"/>
              <a:t>Skipping details</a:t>
            </a:r>
          </a:p>
          <a:p>
            <a:endParaRPr lang="en-US" sz="2000" dirty="0" smtClean="0"/>
          </a:p>
          <a:p>
            <a:pPr lvl="1"/>
            <a:endParaRPr lang="en-US" sz="1800" dirty="0"/>
          </a:p>
        </p:txBody>
      </p:sp>
      <p:sp>
        <p:nvSpPr>
          <p:cNvPr id="31" name="Content Placeholder 30"/>
          <p:cNvSpPr>
            <a:spLocks noGrp="1"/>
          </p:cNvSpPr>
          <p:nvPr>
            <p:ph sz="half" idx="2"/>
          </p:nvPr>
        </p:nvSpPr>
        <p:spPr>
          <a:xfrm>
            <a:off x="4800600" y="1219200"/>
            <a:ext cx="4229100" cy="495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791200" y="2221468"/>
            <a:ext cx="2286000" cy="461665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.text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791200" y="2678668"/>
            <a:ext cx="2286000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.data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791200" y="1852136"/>
            <a:ext cx="2286000" cy="3693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Reserved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791200" y="4964668"/>
            <a:ext cx="2286000" cy="3693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Reserved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791200" y="3135868"/>
            <a:ext cx="22860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Heap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791200" y="4507468"/>
            <a:ext cx="2286000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Stack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934200" y="3288268"/>
            <a:ext cx="914400" cy="36933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libc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086600" y="3897868"/>
            <a:ext cx="838200" cy="36933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libX11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172200" y="3974068"/>
            <a:ext cx="685800" cy="36933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libm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172200" y="4038600"/>
            <a:ext cx="685800" cy="15240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791200" y="2209800"/>
            <a:ext cx="2286000" cy="461665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086600" y="4038600"/>
            <a:ext cx="838200" cy="15240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934200" y="3352800"/>
            <a:ext cx="914400" cy="15240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172200" y="4038601"/>
            <a:ext cx="685800" cy="152400"/>
          </a:xfrm>
          <a:prstGeom prst="rect">
            <a:avLst/>
          </a:prstGeom>
          <a:solidFill>
            <a:srgbClr val="00B0F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791200" y="2209800"/>
            <a:ext cx="2286000" cy="461665"/>
          </a:xfrm>
          <a:prstGeom prst="rect">
            <a:avLst/>
          </a:prstGeom>
          <a:solidFill>
            <a:srgbClr val="00B0F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086600" y="4038600"/>
            <a:ext cx="838200" cy="152400"/>
          </a:xfrm>
          <a:prstGeom prst="rect">
            <a:avLst/>
          </a:prstGeom>
          <a:solidFill>
            <a:srgbClr val="00B0F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934200" y="3352800"/>
            <a:ext cx="914400" cy="152400"/>
          </a:xfrm>
          <a:prstGeom prst="rect">
            <a:avLst/>
          </a:prstGeom>
          <a:solidFill>
            <a:srgbClr val="00B0F0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06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 bwMode="auto">
          <a:xfrm>
            <a:off x="3352800" y="2362200"/>
            <a:ext cx="1295400" cy="3505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914400"/>
          </a:xfrm>
        </p:spPr>
        <p:txBody>
          <a:bodyPr/>
          <a:lstStyle/>
          <a:p>
            <a:r>
              <a:rPr lang="en-US" sz="2000" dirty="0" smtClean="0"/>
              <a:t>Create new address space for instructions</a:t>
            </a:r>
          </a:p>
          <a:p>
            <a:r>
              <a:rPr lang="en-US" sz="2000" dirty="0" smtClean="0"/>
              <a:t>Randomize location of every instruction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2731532"/>
            <a:ext cx="2286000" cy="461665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.text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09600" y="3188732"/>
            <a:ext cx="2286000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.data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09600" y="2362200"/>
            <a:ext cx="2286000" cy="3693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Reserved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" y="5474732"/>
            <a:ext cx="2286000" cy="3693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Reserved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645932"/>
            <a:ext cx="2286000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Heap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5017532"/>
            <a:ext cx="2286000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Stack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2600" y="3798332"/>
            <a:ext cx="914400" cy="36933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libc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905000" y="4407932"/>
            <a:ext cx="838200" cy="36933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libX11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90600" y="4484132"/>
            <a:ext cx="685800" cy="369332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libm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4560333"/>
            <a:ext cx="685800" cy="15240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9600" y="2738735"/>
            <a:ext cx="2286000" cy="461665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905000" y="4560333"/>
            <a:ext cx="838200" cy="15240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752600" y="3874533"/>
            <a:ext cx="914400" cy="152400"/>
          </a:xfrm>
          <a:prstGeom prst="rect">
            <a:avLst/>
          </a:prstGeom>
          <a:blipFill dpi="0" rotWithShape="1">
            <a:blip r:embed="rId2" cstate="print">
              <a:alphaModFix amt="50000"/>
            </a:blip>
            <a:srcRect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676400" y="2796064"/>
            <a:ext cx="457200" cy="152400"/>
            <a:chOff x="4800600" y="4495800"/>
            <a:chExt cx="457200" cy="152400"/>
          </a:xfr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</p:grpSpPr>
        <p:sp>
          <p:nvSpPr>
            <p:cNvPr id="19" name="Rectangle 18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33600" y="2796064"/>
            <a:ext cx="457200" cy="152400"/>
            <a:chOff x="4800600" y="4495800"/>
            <a:chExt cx="457200" cy="152400"/>
          </a:xfr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</p:grpSpPr>
        <p:sp>
          <p:nvSpPr>
            <p:cNvPr id="22" name="Rectangle 21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219200" y="2948464"/>
            <a:ext cx="457200" cy="152400"/>
            <a:chOff x="4800600" y="4495800"/>
            <a:chExt cx="457200" cy="152400"/>
          </a:xfr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</p:grpSpPr>
        <p:sp>
          <p:nvSpPr>
            <p:cNvPr id="25" name="Rectangle 24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133600" y="2948464"/>
            <a:ext cx="457200" cy="152400"/>
            <a:chOff x="4800600" y="4495800"/>
            <a:chExt cx="457200" cy="152400"/>
          </a:xfr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</p:grpSpPr>
        <p:sp>
          <p:nvSpPr>
            <p:cNvPr id="28" name="Rectangle 27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676400" y="2948464"/>
            <a:ext cx="457200" cy="152400"/>
            <a:chOff x="4800600" y="4495800"/>
            <a:chExt cx="457200" cy="152400"/>
          </a:xfr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</p:grpSpPr>
        <p:sp>
          <p:nvSpPr>
            <p:cNvPr id="31" name="Rectangle 30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05000" y="3862864"/>
            <a:ext cx="457200" cy="152400"/>
            <a:chOff x="4800600" y="4495800"/>
            <a:chExt cx="457200" cy="152400"/>
          </a:xfr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</p:grpSpPr>
        <p:sp>
          <p:nvSpPr>
            <p:cNvPr id="34" name="Rectangle 33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295400" y="4701064"/>
            <a:ext cx="457200" cy="152400"/>
            <a:chOff x="4800600" y="4495800"/>
            <a:chExt cx="457200" cy="152400"/>
          </a:xfr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</p:grpSpPr>
        <p:sp>
          <p:nvSpPr>
            <p:cNvPr id="37" name="Rectangle 36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905000" y="4548664"/>
            <a:ext cx="457200" cy="152400"/>
            <a:chOff x="4800600" y="4495800"/>
            <a:chExt cx="457200" cy="152400"/>
          </a:xfr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</p:grpSpPr>
        <p:sp>
          <p:nvSpPr>
            <p:cNvPr id="40" name="Rectangle 39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219200" y="2796064"/>
            <a:ext cx="457200" cy="152400"/>
            <a:chOff x="4800600" y="4495800"/>
            <a:chExt cx="457200" cy="152400"/>
          </a:xfr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</p:grpSpPr>
        <p:sp>
          <p:nvSpPr>
            <p:cNvPr id="43" name="Rectangle 42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800600" y="4495800"/>
              <a:ext cx="457200" cy="1524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8" name="Content Placeholder 1"/>
          <p:cNvSpPr txBox="1">
            <a:spLocks/>
          </p:cNvSpPr>
          <p:nvPr/>
        </p:nvSpPr>
        <p:spPr bwMode="auto">
          <a:xfrm>
            <a:off x="4800600" y="2362200"/>
            <a:ext cx="3886200" cy="3505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2000" kern="0" dirty="0" smtClean="0">
                <a:latin typeface="+mn-lt"/>
              </a:rPr>
              <a:t>Changes the attack surface for arc injection and ROP attacks</a:t>
            </a:r>
          </a:p>
          <a:p>
            <a:pPr marL="742950" lvl="1" indent="-285750" algn="l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kern="0" dirty="0" smtClean="0">
                <a:latin typeface="+mn-lt"/>
              </a:rPr>
              <a:t>Unlike ASLR</a:t>
            </a:r>
          </a:p>
          <a:p>
            <a:pPr marL="742950" lvl="1" indent="-285750" algn="l" eaLnBrk="1" hangingPunct="1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kern="0" dirty="0" smtClean="0">
                <a:latin typeface="+mn-lt"/>
              </a:rPr>
              <a:t>Unlike SDT</a:t>
            </a:r>
          </a:p>
          <a:p>
            <a:pPr marL="742950" lvl="1" indent="-285750" algn="l" eaLnBrk="1" hangingPunct="1">
              <a:spcBef>
                <a:spcPct val="20000"/>
              </a:spcBef>
              <a:buFont typeface="Wingdings" pitchFamily="2" charset="2"/>
              <a:buChar char="§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5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C 0.03438 -0.06227 0.06893 -0.12454 0.11789 -0.06782 C 0.16667 -0.01111 0.26129 0.29306 0.29306 0.34074 C 0.325 0.38843 0.31667 0.30347 0.30868 0.21852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00" y="132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C -0.00521 0.03912 -0.01042 0.07847 0.03264 0.07222 C 0.07604 0.06643 0.16771 0.01574 0.26007 -0.03472 " pathEditMode="relative" rAng="0" ptsTypes="a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2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C 0.06858 0.10486 0.1375 0.20995 0.16858 0.26227 C 0.2 0.31458 0.18403 0.30417 0.18681 0.3125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57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C 0.00903 0.05209 0.01858 0.1044 0.03386 0.0875 C 0.04948 0.07061 0.07466 -0.10185 0.09254 -0.10139 C 0.11077 -0.10092 0.11563 0.06667 0.14167 0.09005 C 0.16806 0.11343 0.23177 0.04815 0.25 0.03936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6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C 0.04931 0.14422 0.09879 0.28843 0.13802 0.3051 C 0.17709 0.32176 0.21424 0.13773 0.2342 0.1 C 0.25417 0.06227 0.25608 0.07061 0.25834 0.07917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0" y="161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4792 C 0.04757 -0.03472 0.09532 -0.11597 0.11736 -0.13426 C 0.13941 -0.15208 0.12795 -0.07477 0.13195 -0.0625 C 0.13594 -0.05 0.13872 -0.05486 0.14167 -0.05972 " pathEditMode="relative" rAng="0" ptsTypes="aaaA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-1000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C 0.1007 -0.06042 0.20139 -0.12061 0.24167 -0.1444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0" y="-72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C 0.09809 0.05 0.1967 0.1 0.23975 0.11667 C 0.28333 0.13333 0.27066 0.1162 0.25868 0.09977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67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C 0.00712 -0.07616 0.01459 -0.15232 0.02761 -0.16181 C 0.04063 -0.1713 0.04584 -0.0676 0.07726 -0.05695 C 0.10886 -0.0463 0.1625 -0.07199 0.21667 -0.09769 " pathEditMode="relative" rAng="0" ptsTypes="aaaA">
                                      <p:cBhvr>
                                        <p:cTn id="4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0" y="-86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14" grpId="0" animBg="1"/>
      <p:bldP spid="16" grpId="0" animBg="1"/>
      <p:bldP spid="17" grpId="0" animBg="1"/>
      <p:bldP spid="4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ILR Works: 30,000 ft.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1650" y="1676400"/>
            <a:ext cx="56007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14149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ILR 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200" y="1219200"/>
            <a:ext cx="850179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10364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ILR Static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17760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9836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800600"/>
          </a:xfrm>
        </p:spPr>
        <p:txBody>
          <a:bodyPr/>
          <a:lstStyle/>
          <a:p>
            <a:r>
              <a:rPr lang="en-US" sz="2000" dirty="0" smtClean="0"/>
              <a:t>Evaluated on real-world programs</a:t>
            </a:r>
          </a:p>
          <a:p>
            <a:pPr lvl="1"/>
            <a:r>
              <a:rPr lang="en-US" sz="1800" dirty="0" smtClean="0"/>
              <a:t>SPEC CPU2006 programs exceed 400KLOC with over 1M </a:t>
            </a:r>
            <a:r>
              <a:rPr lang="en-US" sz="1800" dirty="0" err="1" smtClean="0"/>
              <a:t>insns</a:t>
            </a:r>
            <a:endParaRPr lang="en-US" sz="1800" dirty="0" smtClean="0"/>
          </a:p>
          <a:p>
            <a:pPr lvl="1"/>
            <a:r>
              <a:rPr lang="en-US" sz="1800" dirty="0" smtClean="0"/>
              <a:t>Defeated ROP exploits in </a:t>
            </a:r>
            <a:r>
              <a:rPr lang="en-US" sz="1800" dirty="0" err="1" smtClean="0">
                <a:latin typeface="Courier" pitchFamily="49" charset="0"/>
              </a:rPr>
              <a:t>acroread</a:t>
            </a:r>
            <a:r>
              <a:rPr lang="en-US" sz="1800" dirty="0" smtClean="0"/>
              <a:t> and </a:t>
            </a:r>
            <a:r>
              <a:rPr lang="en-US" sz="1800" dirty="0" err="1" smtClean="0">
                <a:latin typeface="Courier" pitchFamily="49" charset="0"/>
              </a:rPr>
              <a:t>xpdf</a:t>
            </a:r>
            <a:endParaRPr lang="en-US" sz="1800" dirty="0" smtClean="0">
              <a:latin typeface="Courier" pitchFamily="49" charset="0"/>
            </a:endParaRPr>
          </a:p>
          <a:p>
            <a:pPr lvl="1"/>
            <a:r>
              <a:rPr lang="en-US" sz="1800" dirty="0" smtClean="0"/>
              <a:t>No false positives</a:t>
            </a:r>
          </a:p>
          <a:p>
            <a:r>
              <a:rPr lang="en-US" sz="2000" dirty="0" smtClean="0"/>
              <a:t>Result: 99% reduction in Arc injection attack surface</a:t>
            </a:r>
          </a:p>
          <a:p>
            <a:r>
              <a:rPr lang="en-US" sz="2000" dirty="0" smtClean="0"/>
              <a:t>Result: 99.96% reduction in ROP attack surface</a:t>
            </a:r>
          </a:p>
          <a:p>
            <a:pPr lvl="1"/>
            <a:r>
              <a:rPr lang="en-US" sz="1800" dirty="0" smtClean="0"/>
              <a:t>1-3 ROP gadget left; no feasible ROP attacks found </a:t>
            </a:r>
          </a:p>
          <a:p>
            <a:r>
              <a:rPr lang="en-US" sz="2000" dirty="0" smtClean="0"/>
              <a:t>Result: Low runtime overheads</a:t>
            </a:r>
          </a:p>
          <a:p>
            <a:pPr lvl="1"/>
            <a:r>
              <a:rPr lang="en-US" sz="1800" dirty="0" smtClean="0"/>
              <a:t>7% for Strata, 6% more for ILR</a:t>
            </a:r>
          </a:p>
          <a:p>
            <a:r>
              <a:rPr lang="en-US" b="1" dirty="0" smtClean="0">
                <a:solidFill>
                  <a:srgbClr val="4E933B"/>
                </a:solidFill>
              </a:rPr>
              <a:t>Practical, principled, efficient, effective ROP defense</a:t>
            </a:r>
            <a:endParaRPr lang="en-US" sz="2000" b="1" dirty="0" smtClean="0">
              <a:solidFill>
                <a:srgbClr val="4E933B"/>
              </a:solidFill>
            </a:endParaRPr>
          </a:p>
          <a:p>
            <a:pPr lvl="1"/>
            <a:r>
              <a:rPr lang="en-US" sz="1800" dirty="0" smtClean="0"/>
              <a:t>To appear in IEEE S&amp;P 2012.  </a:t>
            </a:r>
            <a:r>
              <a:rPr lang="en-US" sz="1800" i="1" dirty="0" smtClean="0"/>
              <a:t>ILR: Where’d my gadgets go?  </a:t>
            </a:r>
            <a:r>
              <a:rPr lang="en-US" sz="1800" i="1" dirty="0" err="1" smtClean="0"/>
              <a:t>Hiser</a:t>
            </a:r>
            <a:r>
              <a:rPr lang="en-US" sz="1800" i="1" dirty="0" smtClean="0"/>
              <a:t>, et al.</a:t>
            </a:r>
          </a:p>
          <a:p>
            <a:pPr lvl="1"/>
            <a:r>
              <a:rPr lang="en-US" sz="1800" dirty="0" smtClean="0"/>
              <a:t>UVA patent pending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ILR Results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319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ISR+PC Confinement</a:t>
            </a:r>
          </a:p>
          <a:p>
            <a:pPr lvl="1"/>
            <a:r>
              <a:rPr lang="en-US" dirty="0" smtClean="0"/>
              <a:t>Code injection completely eliminated</a:t>
            </a:r>
          </a:p>
          <a:p>
            <a:pPr lvl="1"/>
            <a:r>
              <a:rPr lang="en-US" dirty="0" smtClean="0"/>
              <a:t>No additional overhead</a:t>
            </a:r>
          </a:p>
          <a:p>
            <a:r>
              <a:rPr lang="en-US" dirty="0" smtClean="0"/>
              <a:t>ILR</a:t>
            </a:r>
          </a:p>
          <a:p>
            <a:pPr lvl="1"/>
            <a:r>
              <a:rPr lang="en-US" dirty="0" smtClean="0"/>
              <a:t>ROP attacks not viable</a:t>
            </a:r>
          </a:p>
          <a:p>
            <a:pPr lvl="1"/>
            <a:r>
              <a:rPr lang="en-US" dirty="0" smtClean="0"/>
              <a:t>Arc injection infeasible</a:t>
            </a:r>
          </a:p>
          <a:p>
            <a:r>
              <a:rPr lang="en-US" dirty="0" smtClean="0"/>
              <a:t>Combined: 13% runtime overhead on real-world benchmarks (SPEC CPU2006) with over 400KLOC and over 1 million instructions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D-I-D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7986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PEASOUP 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597" y="3501755"/>
            <a:ext cx="27815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SOUP: S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oftware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f </a:t>
            </a:r>
          </a:p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ncertain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rovenace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Not malicious, but …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Not safe from attack!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Includes: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Doc, PDF viewers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Media players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Utilities (zip, etc.)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Web browsers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14479" y="2050523"/>
            <a:ext cx="1791768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Software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Executable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203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PEASOUP advances many defense-in-depth approaches</a:t>
            </a:r>
          </a:p>
          <a:p>
            <a:pPr lvl="1"/>
            <a:r>
              <a:rPr lang="en-US" dirty="0" smtClean="0"/>
              <a:t>7% runtime overhead for Strata SDT</a:t>
            </a:r>
          </a:p>
          <a:p>
            <a:pPr lvl="1"/>
            <a:r>
              <a:rPr lang="en-US" dirty="0" smtClean="0"/>
              <a:t>Zero-overhead ISR</a:t>
            </a:r>
          </a:p>
          <a:p>
            <a:pPr lvl="1"/>
            <a:r>
              <a:rPr lang="en-US" dirty="0" smtClean="0"/>
              <a:t>Zero-overhead PC Confinement</a:t>
            </a:r>
          </a:p>
          <a:p>
            <a:pPr lvl="1"/>
            <a:r>
              <a:rPr lang="en-US" dirty="0" smtClean="0"/>
              <a:t>6% for ILR</a:t>
            </a:r>
          </a:p>
          <a:p>
            <a:r>
              <a:rPr lang="en-US" dirty="0" smtClean="0"/>
              <a:t>PEASOUP advances state of the art for ROP defenses</a:t>
            </a:r>
          </a:p>
          <a:p>
            <a:pPr lvl="1"/>
            <a:r>
              <a:rPr lang="en-US" dirty="0" smtClean="0">
                <a:solidFill>
                  <a:srgbClr val="4E933B"/>
                </a:solidFill>
              </a:rPr>
              <a:t>First practical, principled, ROP defense provides 3.5 (99.96%) orders of magnitude reduction in attack space</a:t>
            </a:r>
          </a:p>
          <a:p>
            <a:r>
              <a:rPr lang="en-US" dirty="0" smtClean="0"/>
              <a:t>Provides these defenses on program binaries, no language, recompilation or </a:t>
            </a:r>
            <a:r>
              <a:rPr lang="en-US" dirty="0" err="1" smtClean="0"/>
              <a:t>toolchain</a:t>
            </a:r>
            <a:r>
              <a:rPr lang="en-US" dirty="0" smtClean="0"/>
              <a:t> support needed</a:t>
            </a:r>
          </a:p>
          <a:p>
            <a:pPr lvl="1"/>
            <a:r>
              <a:rPr lang="en-US" dirty="0" smtClean="0"/>
              <a:t>Tested on </a:t>
            </a:r>
            <a:r>
              <a:rPr lang="en-US" dirty="0" smtClean="0">
                <a:solidFill>
                  <a:srgbClr val="4E933B"/>
                </a:solidFill>
              </a:rPr>
              <a:t>binaries </a:t>
            </a:r>
            <a:r>
              <a:rPr lang="en-US" dirty="0" smtClean="0"/>
              <a:t>from C, C++, Fortran using GCC, CLANG compilers with a variety of compilation flags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Defenses (only)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562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PEASOUP Phase I Summary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48200" y="1219200"/>
            <a:ext cx="4267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State-of-the-art advances</a:t>
            </a:r>
          </a:p>
          <a:p>
            <a:pPr lvl="1"/>
            <a:r>
              <a:rPr lang="en-US" dirty="0" smtClean="0"/>
              <a:t>High-entropy diversity</a:t>
            </a:r>
          </a:p>
          <a:p>
            <a:pPr lvl="2"/>
            <a:r>
              <a:rPr lang="en-US" dirty="0" smtClean="0"/>
              <a:t>Order magnitudes in attack surface reduction</a:t>
            </a:r>
          </a:p>
          <a:p>
            <a:pPr lvl="1"/>
            <a:r>
              <a:rPr lang="en-US" dirty="0" smtClean="0"/>
              <a:t>Defeats sophisticated ROP attacks</a:t>
            </a:r>
          </a:p>
          <a:p>
            <a:pPr lvl="1"/>
            <a:r>
              <a:rPr lang="en-US" dirty="0" smtClean="0"/>
              <a:t>Novel use of </a:t>
            </a:r>
            <a:r>
              <a:rPr lang="en-US" dirty="0" err="1" smtClean="0"/>
              <a:t>concolic</a:t>
            </a:r>
            <a:r>
              <a:rPr lang="en-US" dirty="0" smtClean="0"/>
              <a:t> execution</a:t>
            </a:r>
          </a:p>
          <a:p>
            <a:pPr lvl="2"/>
            <a:r>
              <a:rPr lang="en-US" dirty="0" smtClean="0"/>
              <a:t>Benign weakness detection</a:t>
            </a:r>
          </a:p>
          <a:p>
            <a:pPr lvl="2"/>
            <a:r>
              <a:rPr lang="en-US" dirty="0" smtClean="0"/>
              <a:t>Validation of transformations (BED+TSET)</a:t>
            </a:r>
          </a:p>
          <a:p>
            <a:pPr lvl="1"/>
            <a:r>
              <a:rPr lang="en-US" dirty="0" smtClean="0"/>
              <a:t>Binary repair &amp; remediation</a:t>
            </a:r>
          </a:p>
          <a:p>
            <a:pPr lvl="1"/>
            <a:r>
              <a:rPr lang="en-US" dirty="0" smtClean="0"/>
              <a:t>Automatic generation and composition of security protection</a:t>
            </a:r>
          </a:p>
          <a:p>
            <a:pPr lvl="1"/>
            <a:r>
              <a:rPr lang="en-US" dirty="0" smtClean="0"/>
              <a:t>Secure Dynamic Translation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" y="1219200"/>
            <a:ext cx="4229100" cy="4953000"/>
          </a:xfrm>
        </p:spPr>
        <p:txBody>
          <a:bodyPr/>
          <a:lstStyle/>
          <a:p>
            <a:r>
              <a:rPr lang="en-US" dirty="0" smtClean="0"/>
              <a:t>Applied research program</a:t>
            </a:r>
          </a:p>
          <a:p>
            <a:pPr lvl="1"/>
            <a:r>
              <a:rPr lang="en-US" dirty="0" smtClean="0"/>
              <a:t>Explicit focus on deployable &amp; reliable tools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Core technologies in place</a:t>
            </a:r>
          </a:p>
          <a:p>
            <a:pPr lvl="1"/>
            <a:r>
              <a:rPr lang="en-US" dirty="0" smtClean="0"/>
              <a:t>Grace, BED/TSET, SIM, Strata, Analysis Engine, IRDB, Evaluation </a:t>
            </a:r>
            <a:r>
              <a:rPr lang="en-US" dirty="0" err="1" smtClean="0"/>
              <a:t>Testbed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388584"/>
            <a:ext cx="4267200" cy="1631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Flexible extensible architecture</a:t>
            </a:r>
            <a:endParaRPr lang="en-US" sz="2000" dirty="0" smtClean="0"/>
          </a:p>
          <a:p>
            <a:r>
              <a:rPr lang="en-US" sz="2000" dirty="0" smtClean="0"/>
              <a:t>Plug ‘n’ Play Analysis</a:t>
            </a:r>
          </a:p>
          <a:p>
            <a:r>
              <a:rPr lang="en-US" sz="2000" dirty="0" smtClean="0"/>
              <a:t>Plug ‘n’ Play Transformations</a:t>
            </a:r>
            <a:br>
              <a:rPr lang="en-US" sz="2000" dirty="0" smtClean="0"/>
            </a:b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6890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PEASOUP: Preventing Exploits Against Software Of Uncertain Provenance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457200" y="3440113"/>
            <a:ext cx="82296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dirty="0">
                <a:solidFill>
                  <a:srgbClr val="11242F"/>
                </a:solidFill>
              </a:rPr>
              <a:t>Presented by: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11242F"/>
                </a:solidFill>
              </a:rPr>
              <a:t>David Melski</a:t>
            </a:r>
            <a:endParaRPr lang="en-US" sz="1800" dirty="0">
              <a:solidFill>
                <a:srgbClr val="1124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50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PEASOUP 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597" y="3501755"/>
            <a:ext cx="27815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SOUP: S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oftware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f </a:t>
            </a:r>
          </a:p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ncertain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rovenace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Not malicious, but …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Not safe from attack!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Includes: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Doc, PDF viewers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Media players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Utilities (zip, etc.)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Web browsers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14479" y="2050523"/>
            <a:ext cx="1791768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Software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Executable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929889" y="1143000"/>
            <a:ext cx="3127811" cy="3962400"/>
          </a:xfrm>
          <a:prstGeom prst="roundRect">
            <a:avLst>
              <a:gd name="adj" fmla="val 534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</a:rPr>
              <a:t>PEASOUP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</a:rPr>
              <a:t>Analyzer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82880" marR="0" indent="-18288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Recovers:</a:t>
            </a:r>
          </a:p>
          <a:p>
            <a:pPr marL="640080" lvl="2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Structure</a:t>
            </a:r>
          </a:p>
          <a:p>
            <a:pPr marL="640080" lvl="2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Vulnerabilities</a:t>
            </a:r>
          </a:p>
          <a:p>
            <a:pPr marL="182880" marR="0" indent="-18288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Generates 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prog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. variants:</a:t>
            </a:r>
          </a:p>
          <a:p>
            <a:pPr marL="640080" lvl="2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Alters attack surface</a:t>
            </a:r>
          </a:p>
          <a:p>
            <a:pPr marL="640080" lvl="2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Confines or repairs vulnerabilities</a:t>
            </a:r>
          </a:p>
          <a:p>
            <a:pPr marL="182880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Checks correctness, strength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2553768" y="2357823"/>
            <a:ext cx="228600" cy="304800"/>
          </a:xfrm>
          <a:prstGeom prst="rightArrow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9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PEASOUP 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597" y="3501755"/>
            <a:ext cx="27815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SOUP: S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oftware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f </a:t>
            </a:r>
          </a:p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ncertain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rovenace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Not malicious, but …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Not safe from attack!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Includes: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Doc, PDF viewers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Media players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Utilities (zip, etc.)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Web browsers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14479" y="2050523"/>
            <a:ext cx="1791768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Software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Executable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929889" y="1143000"/>
            <a:ext cx="3127811" cy="3962400"/>
          </a:xfrm>
          <a:prstGeom prst="roundRect">
            <a:avLst>
              <a:gd name="adj" fmla="val 534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</a:rPr>
              <a:t>PEASOUP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</a:rPr>
              <a:t>Analyzer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82880" marR="0" indent="-18288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Recovers:</a:t>
            </a:r>
          </a:p>
          <a:p>
            <a:pPr marL="640080" lvl="2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Structure</a:t>
            </a:r>
          </a:p>
          <a:p>
            <a:pPr marL="640080" lvl="2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Vulnerabilities</a:t>
            </a:r>
          </a:p>
          <a:p>
            <a:pPr marL="182880" marR="0" indent="-18288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Generates 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prog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. variants:</a:t>
            </a:r>
          </a:p>
          <a:p>
            <a:pPr marL="640080" lvl="2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Alters attack surface</a:t>
            </a:r>
          </a:p>
          <a:p>
            <a:pPr marL="640080" lvl="2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Confines or repairs vulnerabilities</a:t>
            </a:r>
          </a:p>
          <a:p>
            <a:pPr marL="182880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Checks correctness, strength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581342" y="2050523"/>
            <a:ext cx="1897642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Hardened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Executable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2553768" y="2357823"/>
            <a:ext cx="228600" cy="304800"/>
          </a:xfrm>
          <a:prstGeom prst="rightArrow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6205221" y="2357823"/>
            <a:ext cx="228600" cy="304800"/>
          </a:xfrm>
          <a:prstGeom prst="rightArrow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29021" y="3497175"/>
            <a:ext cx="30149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Immune to many attacks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On malicious input: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Corrected execution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Controlled exit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Uncontrolled exit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i="1" dirty="0" smtClean="0">
                <a:solidFill>
                  <a:schemeClr val="accent4">
                    <a:lumMod val="75000"/>
                  </a:schemeClr>
                </a:solidFill>
              </a:rPr>
              <a:t>Stops exploits!</a:t>
            </a:r>
            <a:endParaRPr lang="en-US" sz="18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7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PEASOUP 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597" y="3501755"/>
            <a:ext cx="27815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SOUP: S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oftware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f </a:t>
            </a:r>
          </a:p>
          <a:p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ncertain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rovenace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Not malicious, but …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Not safe from attack!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Includes: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Doc, PDF viewers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Media players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Utilities (zip, etc.)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Web browsers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14479" y="2050523"/>
            <a:ext cx="1791768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Software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Executable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929889" y="1143000"/>
            <a:ext cx="3127811" cy="3962400"/>
          </a:xfrm>
          <a:prstGeom prst="roundRect">
            <a:avLst>
              <a:gd name="adj" fmla="val 534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</a:rPr>
              <a:t>PEASOUP</a:t>
            </a: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</a:rPr>
              <a:t>Analyzer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82880" marR="0" indent="-18288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Recovers:</a:t>
            </a:r>
          </a:p>
          <a:p>
            <a:pPr marL="640080" lvl="2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Structure</a:t>
            </a:r>
          </a:p>
          <a:p>
            <a:pPr marL="640080" lvl="2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Vulnerabilities</a:t>
            </a:r>
          </a:p>
          <a:p>
            <a:pPr marL="182880" marR="0" indent="-18288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Generates 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prog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. variants:</a:t>
            </a:r>
          </a:p>
          <a:p>
            <a:pPr marL="640080" lvl="2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Alters attack surface</a:t>
            </a:r>
          </a:p>
          <a:p>
            <a:pPr marL="640080" lvl="2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Confines or repairs vulnerabilities</a:t>
            </a:r>
          </a:p>
          <a:p>
            <a:pPr marL="182880" indent="-18288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Checks correctness, strength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581342" y="2050523"/>
            <a:ext cx="1897642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Hardened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Executable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2553768" y="2357823"/>
            <a:ext cx="228600" cy="304800"/>
          </a:xfrm>
          <a:prstGeom prst="rightArrow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6205221" y="2357823"/>
            <a:ext cx="228600" cy="304800"/>
          </a:xfrm>
          <a:prstGeom prst="rightArrow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29021" y="3497175"/>
            <a:ext cx="30149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Immune to many attacks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On malicious input: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Corrected execution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Controlled exit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dirty="0" smtClean="0"/>
              <a:t>Uncontrolled exit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en-US" sz="1800" i="1" dirty="0" smtClean="0">
                <a:solidFill>
                  <a:schemeClr val="accent4">
                    <a:lumMod val="75000"/>
                  </a:schemeClr>
                </a:solidFill>
              </a:rPr>
              <a:t>Stops exploits!</a:t>
            </a:r>
            <a:endParaRPr lang="en-US" sz="18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75739" y="2890391"/>
            <a:ext cx="4592522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Notice: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no specification is provided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262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Weaknesses (Phase 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6969650"/>
              </p:ext>
            </p:extLst>
          </p:nvPr>
        </p:nvGraphicFramePr>
        <p:xfrm>
          <a:off x="304800" y="1219200"/>
          <a:ext cx="8534400" cy="4836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3154"/>
                <a:gridCol w="2039193"/>
                <a:gridCol w="604205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CWE(s)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Numeric Errors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128, 190-1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Integer over/under flow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194-6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Signedness</a:t>
                      </a:r>
                      <a:r>
                        <a:rPr lang="en-US" baseline="0" dirty="0" smtClean="0"/>
                        <a:t> Errors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Numeric Truncation</a:t>
                      </a:r>
                      <a:r>
                        <a:rPr lang="en-US" baseline="0" dirty="0" smtClean="0"/>
                        <a:t> Error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of Incorrect Byte Ordering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Divide by Zero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Numeric Range Comparison without Minimum Check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Memory Errors</a:t>
                      </a:r>
                      <a:endParaRPr lang="en-US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120-2, 124, 126-7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Buffer over/under read/write</a:t>
                      </a:r>
                    </a:p>
                  </a:txBody>
                  <a:tcPr/>
                </a:tc>
              </a:tr>
              <a:tr h="3860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129, 805-6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Improper Buffer Access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Uncontrolled Format String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Improper Null Termination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415-6, 590, 761-2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Heap Management Error (Use After Free, …)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 of Path Manipulation Fn. with Under-sized Buffer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44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PEASOUP (offline) Analyzer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79141" y="990599"/>
            <a:ext cx="2562200" cy="5982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SOUP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79142" y="1872257"/>
            <a:ext cx="2562200" cy="5982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Inputs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79140" y="2753915"/>
            <a:ext cx="2562201" cy="5982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Sorted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</a:rPr>
              <a:t>Inputs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79140" y="4517231"/>
            <a:ext cx="2562201" cy="5982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SOUP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</a:rPr>
              <a:t>Variants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79141" y="5398889"/>
            <a:ext cx="2562200" cy="5982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Valid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</a:rPr>
              <a:t>Variants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Flowchart: Multidocument 11"/>
          <p:cNvSpPr/>
          <p:nvPr/>
        </p:nvSpPr>
        <p:spPr bwMode="auto">
          <a:xfrm>
            <a:off x="1315349" y="2019001"/>
            <a:ext cx="313942" cy="304800"/>
          </a:xfrm>
          <a:prstGeom prst="flowChartMultidocument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lowchart: Multidocument 12"/>
          <p:cNvSpPr/>
          <p:nvPr/>
        </p:nvSpPr>
        <p:spPr bwMode="auto">
          <a:xfrm>
            <a:off x="1675914" y="2024719"/>
            <a:ext cx="313942" cy="304800"/>
          </a:xfrm>
          <a:prstGeom prst="flowChartMultidocument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lowchart: Multidocument 13"/>
          <p:cNvSpPr/>
          <p:nvPr/>
        </p:nvSpPr>
        <p:spPr bwMode="auto">
          <a:xfrm>
            <a:off x="2036479" y="2024719"/>
            <a:ext cx="313942" cy="304800"/>
          </a:xfrm>
          <a:prstGeom prst="flowChartMultidocument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Multidocument 14"/>
          <p:cNvSpPr/>
          <p:nvPr/>
        </p:nvSpPr>
        <p:spPr bwMode="auto">
          <a:xfrm>
            <a:off x="2397043" y="2024719"/>
            <a:ext cx="313942" cy="304800"/>
          </a:xfrm>
          <a:prstGeom prst="flowChartMultidocument">
            <a:avLst/>
          </a:prstGeom>
          <a:solidFill>
            <a:srgbClr val="6BA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Multidocument 15"/>
          <p:cNvSpPr/>
          <p:nvPr/>
        </p:nvSpPr>
        <p:spPr bwMode="auto">
          <a:xfrm>
            <a:off x="1315349" y="2894941"/>
            <a:ext cx="313942" cy="304800"/>
          </a:xfrm>
          <a:prstGeom prst="flowChartMultidocument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Multidocument 16"/>
          <p:cNvSpPr/>
          <p:nvPr/>
        </p:nvSpPr>
        <p:spPr bwMode="auto">
          <a:xfrm>
            <a:off x="1675914" y="2900659"/>
            <a:ext cx="313942" cy="304800"/>
          </a:xfrm>
          <a:prstGeom prst="flowChartMultidocument">
            <a:avLst/>
          </a:prstGeom>
          <a:solidFill>
            <a:srgbClr val="4E933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Multidocument 17"/>
          <p:cNvSpPr/>
          <p:nvPr/>
        </p:nvSpPr>
        <p:spPr bwMode="auto">
          <a:xfrm>
            <a:off x="2036479" y="2900659"/>
            <a:ext cx="313942" cy="304800"/>
          </a:xfrm>
          <a:prstGeom prst="flowChartMultidocument">
            <a:avLst/>
          </a:prstGeom>
          <a:solidFill>
            <a:srgbClr val="80933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Multidocument 18"/>
          <p:cNvSpPr/>
          <p:nvPr/>
        </p:nvSpPr>
        <p:spPr bwMode="auto">
          <a:xfrm>
            <a:off x="2397043" y="2900659"/>
            <a:ext cx="313942" cy="304800"/>
          </a:xfrm>
          <a:prstGeom prst="flowChartMulti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798331" y="1125238"/>
            <a:ext cx="412366" cy="304800"/>
          </a:xfrm>
          <a:prstGeom prst="roundRect">
            <a:avLst>
              <a:gd name="adj" fmla="val 36968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9140" y="3635573"/>
            <a:ext cx="2562201" cy="598289"/>
            <a:chOff x="379140" y="3635573"/>
            <a:chExt cx="2562201" cy="598289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79140" y="3635573"/>
              <a:ext cx="2562201" cy="598289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Intermediate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Representation</a:t>
              </a: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2234642" y="3701214"/>
              <a:ext cx="512392" cy="468060"/>
              <a:chOff x="1961328" y="3685878"/>
              <a:chExt cx="512392" cy="468060"/>
            </a:xfrm>
          </p:grpSpPr>
          <p:sp>
            <p:nvSpPr>
              <p:cNvPr id="20" name="Oval 19"/>
              <p:cNvSpPr/>
              <p:nvPr/>
            </p:nvSpPr>
            <p:spPr bwMode="auto">
              <a:xfrm>
                <a:off x="1961328" y="3797805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2147263" y="3685878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2144904" y="3874005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2144904" y="4077738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1961328" y="3973815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3" idx="4"/>
                <a:endCxn id="24" idx="0"/>
              </p:cNvCxnSpPr>
              <p:nvPr/>
            </p:nvCxnSpPr>
            <p:spPr bwMode="auto">
              <a:xfrm>
                <a:off x="2183004" y="3950205"/>
                <a:ext cx="0" cy="127533"/>
              </a:xfrm>
              <a:prstGeom prst="straightConnector1">
                <a:avLst/>
              </a:prstGeom>
              <a:solidFill>
                <a:srgbClr val="6BAE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</p:spPr>
          </p:cxnSp>
          <p:cxnSp>
            <p:nvCxnSpPr>
              <p:cNvPr id="30" name="Straight Arrow Connector 29"/>
              <p:cNvCxnSpPr>
                <a:stCxn id="23" idx="3"/>
                <a:endCxn id="26" idx="6"/>
              </p:cNvCxnSpPr>
              <p:nvPr/>
            </p:nvCxnSpPr>
            <p:spPr bwMode="auto">
              <a:xfrm flipH="1">
                <a:off x="2037528" y="3939046"/>
                <a:ext cx="118535" cy="72869"/>
              </a:xfrm>
              <a:prstGeom prst="straightConnector1">
                <a:avLst/>
              </a:prstGeom>
              <a:solidFill>
                <a:srgbClr val="6BAE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</p:spPr>
          </p:cxnSp>
          <p:cxnSp>
            <p:nvCxnSpPr>
              <p:cNvPr id="32" name="Straight Arrow Connector 31"/>
              <p:cNvCxnSpPr>
                <a:stCxn id="21" idx="4"/>
                <a:endCxn id="23" idx="0"/>
              </p:cNvCxnSpPr>
              <p:nvPr/>
            </p:nvCxnSpPr>
            <p:spPr bwMode="auto">
              <a:xfrm flipH="1">
                <a:off x="2183004" y="3762078"/>
                <a:ext cx="2359" cy="111927"/>
              </a:xfrm>
              <a:prstGeom prst="straightConnector1">
                <a:avLst/>
              </a:prstGeom>
              <a:solidFill>
                <a:srgbClr val="6BAE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</p:spPr>
          </p:cxnSp>
          <p:cxnSp>
            <p:nvCxnSpPr>
              <p:cNvPr id="34" name="Straight Arrow Connector 33"/>
              <p:cNvCxnSpPr>
                <a:stCxn id="21" idx="2"/>
                <a:endCxn id="20" idx="7"/>
              </p:cNvCxnSpPr>
              <p:nvPr/>
            </p:nvCxnSpPr>
            <p:spPr bwMode="auto">
              <a:xfrm flipH="1">
                <a:off x="2026369" y="3723978"/>
                <a:ext cx="120894" cy="84986"/>
              </a:xfrm>
              <a:prstGeom prst="straightConnector1">
                <a:avLst/>
              </a:prstGeom>
              <a:solidFill>
                <a:srgbClr val="6BAE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</p:spPr>
          </p:cxnSp>
          <p:cxnSp>
            <p:nvCxnSpPr>
              <p:cNvPr id="36" name="Straight Arrow Connector 35"/>
              <p:cNvCxnSpPr>
                <a:stCxn id="20" idx="4"/>
                <a:endCxn id="26" idx="0"/>
              </p:cNvCxnSpPr>
              <p:nvPr/>
            </p:nvCxnSpPr>
            <p:spPr bwMode="auto">
              <a:xfrm>
                <a:off x="1999428" y="3874005"/>
                <a:ext cx="0" cy="99810"/>
              </a:xfrm>
              <a:prstGeom prst="straightConnector1">
                <a:avLst/>
              </a:prstGeom>
              <a:solidFill>
                <a:srgbClr val="6BAE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</p:spPr>
          </p:cxnSp>
          <p:cxnSp>
            <p:nvCxnSpPr>
              <p:cNvPr id="38" name="Straight Arrow Connector 37"/>
              <p:cNvCxnSpPr>
                <a:stCxn id="26" idx="5"/>
                <a:endCxn id="24" idx="2"/>
              </p:cNvCxnSpPr>
              <p:nvPr/>
            </p:nvCxnSpPr>
            <p:spPr bwMode="auto">
              <a:xfrm>
                <a:off x="2026369" y="4038856"/>
                <a:ext cx="118535" cy="76982"/>
              </a:xfrm>
              <a:prstGeom prst="straightConnector1">
                <a:avLst/>
              </a:prstGeom>
              <a:solidFill>
                <a:srgbClr val="6BAE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</p:spPr>
          </p:cxnSp>
          <p:sp>
            <p:nvSpPr>
              <p:cNvPr id="64" name="Oval 63"/>
              <p:cNvSpPr/>
              <p:nvPr/>
            </p:nvSpPr>
            <p:spPr bwMode="auto">
              <a:xfrm>
                <a:off x="2336436" y="3797805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2397520" y="4027389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2279222" y="3935715"/>
                <a:ext cx="76200" cy="762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68" name="Straight Arrow Connector 67"/>
              <p:cNvCxnSpPr>
                <a:stCxn id="21" idx="5"/>
                <a:endCxn id="64" idx="1"/>
              </p:cNvCxnSpPr>
              <p:nvPr/>
            </p:nvCxnSpPr>
            <p:spPr bwMode="auto">
              <a:xfrm>
                <a:off x="2212304" y="3750919"/>
                <a:ext cx="135291" cy="58045"/>
              </a:xfrm>
              <a:prstGeom prst="straightConnector1">
                <a:avLst/>
              </a:prstGeom>
              <a:solidFill>
                <a:srgbClr val="6BAE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</p:spPr>
          </p:cxnSp>
          <p:cxnSp>
            <p:nvCxnSpPr>
              <p:cNvPr id="70" name="Straight Arrow Connector 69"/>
              <p:cNvCxnSpPr>
                <a:stCxn id="64" idx="3"/>
                <a:endCxn id="66" idx="0"/>
              </p:cNvCxnSpPr>
              <p:nvPr/>
            </p:nvCxnSpPr>
            <p:spPr bwMode="auto">
              <a:xfrm flipH="1">
                <a:off x="2317322" y="3862846"/>
                <a:ext cx="30273" cy="72869"/>
              </a:xfrm>
              <a:prstGeom prst="straightConnector1">
                <a:avLst/>
              </a:prstGeom>
              <a:solidFill>
                <a:srgbClr val="6BAE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</p:spPr>
          </p:cxnSp>
          <p:cxnSp>
            <p:nvCxnSpPr>
              <p:cNvPr id="72" name="Straight Arrow Connector 71"/>
              <p:cNvCxnSpPr>
                <a:stCxn id="64" idx="5"/>
                <a:endCxn id="65" idx="0"/>
              </p:cNvCxnSpPr>
              <p:nvPr/>
            </p:nvCxnSpPr>
            <p:spPr bwMode="auto">
              <a:xfrm>
                <a:off x="2401477" y="3862846"/>
                <a:ext cx="34143" cy="164543"/>
              </a:xfrm>
              <a:prstGeom prst="straightConnector1">
                <a:avLst/>
              </a:prstGeom>
              <a:solidFill>
                <a:srgbClr val="6BAE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</p:spPr>
          </p:cxnSp>
        </p:grpSp>
      </p:grpSp>
      <p:sp>
        <p:nvSpPr>
          <p:cNvPr id="75" name="Rounded Rectangle 74"/>
          <p:cNvSpPr/>
          <p:nvPr/>
        </p:nvSpPr>
        <p:spPr bwMode="auto">
          <a:xfrm>
            <a:off x="1482539" y="4663975"/>
            <a:ext cx="262199" cy="304800"/>
          </a:xfrm>
          <a:prstGeom prst="roundRect">
            <a:avLst>
              <a:gd name="adj" fmla="val 36968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Snip Single Corner Rectangle 75"/>
          <p:cNvSpPr/>
          <p:nvPr/>
        </p:nvSpPr>
        <p:spPr bwMode="auto">
          <a:xfrm>
            <a:off x="1832886" y="4663975"/>
            <a:ext cx="230474" cy="304800"/>
          </a:xfrm>
          <a:prstGeom prst="snip1Rect">
            <a:avLst>
              <a:gd name="adj" fmla="val 37202"/>
            </a:avLst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Round Diagonal Corner Rectangle 76"/>
          <p:cNvSpPr/>
          <p:nvPr/>
        </p:nvSpPr>
        <p:spPr bwMode="auto">
          <a:xfrm>
            <a:off x="2150719" y="4663975"/>
            <a:ext cx="232168" cy="304800"/>
          </a:xfrm>
          <a:prstGeom prst="round2DiagRect">
            <a:avLst>
              <a:gd name="adj1" fmla="val 37396"/>
              <a:gd name="adj2" fmla="val 0"/>
            </a:avLst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Round Same Side Corner Rectangle 77"/>
          <p:cNvSpPr/>
          <p:nvPr/>
        </p:nvSpPr>
        <p:spPr bwMode="auto">
          <a:xfrm>
            <a:off x="2470901" y="4663975"/>
            <a:ext cx="240084" cy="304800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1645367" y="5545633"/>
            <a:ext cx="262199" cy="304800"/>
          </a:xfrm>
          <a:prstGeom prst="roundRect">
            <a:avLst>
              <a:gd name="adj" fmla="val 36968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Snip Single Corner Rectangle 79"/>
          <p:cNvSpPr/>
          <p:nvPr/>
        </p:nvSpPr>
        <p:spPr bwMode="auto">
          <a:xfrm>
            <a:off x="1995714" y="5545633"/>
            <a:ext cx="230474" cy="304800"/>
          </a:xfrm>
          <a:prstGeom prst="snip1Rect">
            <a:avLst>
              <a:gd name="adj" fmla="val 37202"/>
            </a:avLst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" name="Round Same Side Corner Rectangle 81"/>
          <p:cNvSpPr/>
          <p:nvPr/>
        </p:nvSpPr>
        <p:spPr bwMode="auto">
          <a:xfrm>
            <a:off x="2322171" y="5551011"/>
            <a:ext cx="240084" cy="304800"/>
          </a:xfrm>
          <a:prstGeom prst="round2Same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Curved Left Arrow 82"/>
          <p:cNvSpPr/>
          <p:nvPr/>
        </p:nvSpPr>
        <p:spPr bwMode="auto">
          <a:xfrm>
            <a:off x="3022698" y="1289743"/>
            <a:ext cx="305946" cy="765937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Curved Left Arrow 83"/>
          <p:cNvSpPr/>
          <p:nvPr/>
        </p:nvSpPr>
        <p:spPr bwMode="auto">
          <a:xfrm>
            <a:off x="3022698" y="2186507"/>
            <a:ext cx="305946" cy="765937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Curved Left Arrow 84"/>
          <p:cNvSpPr/>
          <p:nvPr/>
        </p:nvSpPr>
        <p:spPr bwMode="auto">
          <a:xfrm>
            <a:off x="3022698" y="3083271"/>
            <a:ext cx="305946" cy="765937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Curved Left Arrow 85"/>
          <p:cNvSpPr/>
          <p:nvPr/>
        </p:nvSpPr>
        <p:spPr bwMode="auto">
          <a:xfrm>
            <a:off x="3022698" y="3980035"/>
            <a:ext cx="305946" cy="765937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Curved Left Arrow 86"/>
          <p:cNvSpPr/>
          <p:nvPr/>
        </p:nvSpPr>
        <p:spPr bwMode="auto">
          <a:xfrm>
            <a:off x="3022698" y="4876799"/>
            <a:ext cx="305946" cy="765937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3441426" y="1312982"/>
            <a:ext cx="2787943" cy="646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dirty="0"/>
              <a:t>Concolic Execution</a:t>
            </a:r>
            <a:r>
              <a:rPr lang="en-US" sz="1800" dirty="0"/>
              <a:t> </a:t>
            </a:r>
          </a:p>
          <a:p>
            <a:pPr algn="l"/>
            <a:r>
              <a:rPr lang="en-US" sz="1800" dirty="0" smtClean="0"/>
              <a:t>(high-coverage </a:t>
            </a:r>
            <a:r>
              <a:rPr lang="en-US" sz="1800" dirty="0"/>
              <a:t>test </a:t>
            </a:r>
            <a:r>
              <a:rPr lang="en-US" sz="1800" dirty="0" smtClean="0"/>
              <a:t>suite)</a:t>
            </a:r>
            <a:endParaRPr lang="en-US" sz="1800" dirty="0"/>
          </a:p>
        </p:txBody>
      </p:sp>
      <p:sp>
        <p:nvSpPr>
          <p:cNvPr id="90" name="Rectangle 89"/>
          <p:cNvSpPr/>
          <p:nvPr/>
        </p:nvSpPr>
        <p:spPr bwMode="auto">
          <a:xfrm>
            <a:off x="3441426" y="2203936"/>
            <a:ext cx="2005677" cy="646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 dirty="0"/>
              <a:t>Safety Detectors</a:t>
            </a:r>
          </a:p>
          <a:p>
            <a:pPr algn="l"/>
            <a:r>
              <a:rPr lang="en-US" sz="1800" dirty="0"/>
              <a:t>(MEDS, others)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3441425" y="3094890"/>
            <a:ext cx="2686313" cy="646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IR Constructor</a:t>
            </a:r>
            <a:r>
              <a:rPr kumimoji="0" lang="en-US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(learns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from good/bad runs)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3441426" y="3985844"/>
            <a:ext cx="2698175" cy="646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Variant Generator &amp;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Remediation Strategist</a:t>
            </a:r>
            <a:endParaRPr kumimoji="0" lang="en-US" sz="18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3441425" y="4876799"/>
            <a:ext cx="3031599" cy="646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BED</a:t>
            </a:r>
            <a:r>
              <a:rPr lang="en-US" sz="1800" dirty="0" smtClean="0"/>
              <a:t> (compares behavior of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each variant with original)</a:t>
            </a:r>
            <a:endParaRPr lang="en-US" sz="1800" dirty="0"/>
          </a:p>
        </p:txBody>
      </p:sp>
      <p:sp>
        <p:nvSpPr>
          <p:cNvPr id="98" name="Rectangle 97"/>
          <p:cNvSpPr/>
          <p:nvPr/>
        </p:nvSpPr>
        <p:spPr bwMode="auto">
          <a:xfrm>
            <a:off x="3441425" y="5791200"/>
            <a:ext cx="2762295" cy="3693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TSET</a:t>
            </a:r>
            <a:r>
              <a:rPr lang="en-US" sz="1800" dirty="0" smtClean="0"/>
              <a:t> (tests inputs, BED)</a:t>
            </a:r>
            <a:endParaRPr lang="en-US" sz="1800" dirty="0"/>
          </a:p>
        </p:txBody>
      </p:sp>
      <p:sp>
        <p:nvSpPr>
          <p:cNvPr id="56" name="Circular Arrow 55"/>
          <p:cNvSpPr/>
          <p:nvPr/>
        </p:nvSpPr>
        <p:spPr bwMode="auto">
          <a:xfrm rot="19999737" flipV="1">
            <a:off x="1184567" y="215001"/>
            <a:ext cx="3820649" cy="4146557"/>
          </a:xfrm>
          <a:prstGeom prst="circularArrow">
            <a:avLst>
              <a:gd name="adj1" fmla="val 5231"/>
              <a:gd name="adj2" fmla="val 960829"/>
              <a:gd name="adj3" fmla="val 19897902"/>
              <a:gd name="adj4" fmla="val 14138897"/>
              <a:gd name="adj5" fmla="val 9257"/>
            </a:avLst>
          </a:prstGeom>
          <a:solidFill>
            <a:srgbClr val="FFB36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Circular Arrow 56"/>
          <p:cNvSpPr/>
          <p:nvPr/>
        </p:nvSpPr>
        <p:spPr bwMode="auto">
          <a:xfrm rot="19999737" flipV="1">
            <a:off x="942874" y="2078479"/>
            <a:ext cx="4159646" cy="4050220"/>
          </a:xfrm>
          <a:prstGeom prst="circularArrow">
            <a:avLst>
              <a:gd name="adj1" fmla="val 4636"/>
              <a:gd name="adj2" fmla="val 1013855"/>
              <a:gd name="adj3" fmla="val 19867709"/>
              <a:gd name="adj4" fmla="val 14186296"/>
              <a:gd name="adj5" fmla="val 8349"/>
            </a:avLst>
          </a:prstGeom>
          <a:solidFill>
            <a:srgbClr val="FFB36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Circular Arrow 57"/>
          <p:cNvSpPr/>
          <p:nvPr/>
        </p:nvSpPr>
        <p:spPr bwMode="auto">
          <a:xfrm rot="19999737" flipV="1">
            <a:off x="1737697" y="2030317"/>
            <a:ext cx="2875949" cy="2066755"/>
          </a:xfrm>
          <a:prstGeom prst="circularArrow">
            <a:avLst>
              <a:gd name="adj1" fmla="val 8544"/>
              <a:gd name="adj2" fmla="val 1142319"/>
              <a:gd name="adj3" fmla="val 19881443"/>
              <a:gd name="adj4" fmla="val 13334251"/>
              <a:gd name="adj5" fmla="val 12500"/>
            </a:avLst>
          </a:prstGeom>
          <a:solidFill>
            <a:srgbClr val="FFB36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ounded Rectangular Callout 58"/>
          <p:cNvSpPr/>
          <p:nvPr/>
        </p:nvSpPr>
        <p:spPr bwMode="auto">
          <a:xfrm>
            <a:off x="6534580" y="1677880"/>
            <a:ext cx="2152219" cy="715089"/>
          </a:xfrm>
          <a:prstGeom prst="wedgeRoundRectCallout">
            <a:avLst>
              <a:gd name="adj1" fmla="val -161408"/>
              <a:gd name="adj2" fmla="val 159737"/>
              <a:gd name="adj3" fmla="val 16667"/>
            </a:avLst>
          </a:prstGeom>
          <a:solidFill>
            <a:schemeClr val="accent2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Improve precision of detectors</a:t>
            </a: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6541064" y="2753915"/>
            <a:ext cx="2374335" cy="715089"/>
          </a:xfrm>
          <a:prstGeom prst="wedgeRoundRectCallout">
            <a:avLst>
              <a:gd name="adj1" fmla="val -140453"/>
              <a:gd name="adj2" fmla="val 32772"/>
              <a:gd name="adj3" fmla="val 16667"/>
            </a:avLst>
          </a:prstGeom>
          <a:solidFill>
            <a:schemeClr val="accent2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Generate detectable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errors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Rounded Rectangular Callout 60"/>
          <p:cNvSpPr/>
          <p:nvPr/>
        </p:nvSpPr>
        <p:spPr bwMode="auto">
          <a:xfrm>
            <a:off x="6553200" y="3797818"/>
            <a:ext cx="2292485" cy="715089"/>
          </a:xfrm>
          <a:prstGeom prst="wedgeRoundRectCallout">
            <a:avLst>
              <a:gd name="adj1" fmla="val -139129"/>
              <a:gd name="adj2" fmla="val 107138"/>
              <a:gd name="adj3" fmla="val 16667"/>
            </a:avLst>
          </a:prstGeom>
          <a:solidFill>
            <a:schemeClr val="accent2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Correct for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IR mistakes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48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 bwMode="auto">
          <a:xfrm>
            <a:off x="1043284" y="2289840"/>
            <a:ext cx="3750390" cy="3276600"/>
          </a:xfrm>
          <a:prstGeom prst="roundRect">
            <a:avLst>
              <a:gd name="adj" fmla="val 9256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Execution Manager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1280604" y="2442240"/>
            <a:ext cx="3275750" cy="251274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SIM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1531374" y="2670840"/>
            <a:ext cx="2774210" cy="16814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Strata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Dynamic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aseline="0" dirty="0" smtClean="0">
                <a:solidFill>
                  <a:schemeClr val="bg1"/>
                </a:solidFill>
              </a:rPr>
              <a:t>Translator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PEASOUP Execution Monitor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55F30BA-4DE8-4A4E-A943-013D7167119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250274" y="1244181"/>
            <a:ext cx="2562200" cy="598289"/>
            <a:chOff x="1797790" y="1087941"/>
            <a:chExt cx="2562200" cy="598289"/>
          </a:xfrm>
        </p:grpSpPr>
        <p:sp>
          <p:nvSpPr>
            <p:cNvPr id="56" name="Rounded Rectangle 55"/>
            <p:cNvSpPr/>
            <p:nvPr/>
          </p:nvSpPr>
          <p:spPr bwMode="auto">
            <a:xfrm>
              <a:off x="1797790" y="1087941"/>
              <a:ext cx="2562200" cy="598289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Valid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chemeClr val="bg1"/>
                  </a:solidFill>
                </a:rPr>
                <a:t>Variants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57" name="Rounded Rectangle 56"/>
            <p:cNvSpPr/>
            <p:nvPr/>
          </p:nvSpPr>
          <p:spPr bwMode="auto">
            <a:xfrm>
              <a:off x="3064016" y="1234685"/>
              <a:ext cx="262199" cy="304800"/>
            </a:xfrm>
            <a:prstGeom prst="roundRect">
              <a:avLst>
                <a:gd name="adj" fmla="val 36968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Snip Single Corner Rectangle 57"/>
            <p:cNvSpPr/>
            <p:nvPr/>
          </p:nvSpPr>
          <p:spPr bwMode="auto">
            <a:xfrm>
              <a:off x="3414363" y="1234685"/>
              <a:ext cx="230474" cy="304800"/>
            </a:xfrm>
            <a:prstGeom prst="snip1Rect">
              <a:avLst>
                <a:gd name="adj" fmla="val 37202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Round Same Side Corner Rectangle 58"/>
            <p:cNvSpPr/>
            <p:nvPr/>
          </p:nvSpPr>
          <p:spPr bwMode="auto">
            <a:xfrm>
              <a:off x="3740820" y="1240063"/>
              <a:ext cx="240084" cy="304800"/>
            </a:xfrm>
            <a:prstGeom prst="round2Same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Down Arrow 10"/>
          <p:cNvSpPr/>
          <p:nvPr/>
        </p:nvSpPr>
        <p:spPr bwMode="auto">
          <a:xfrm>
            <a:off x="1305417" y="1909413"/>
            <a:ext cx="451915" cy="3048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4101318" y="1909413"/>
            <a:ext cx="408533" cy="3048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107660" y="2823239"/>
            <a:ext cx="1621638" cy="598289"/>
            <a:chOff x="2201443" y="2812299"/>
            <a:chExt cx="1621638" cy="598289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2201443" y="2812299"/>
              <a:ext cx="1621638" cy="598289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rPr>
                <a:t>Selected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chemeClr val="bg1"/>
                  </a:solidFill>
                </a:rPr>
                <a:t>Variant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63" name="Round Same Side Corner Rectangle 62"/>
            <p:cNvSpPr/>
            <p:nvPr/>
          </p:nvSpPr>
          <p:spPr bwMode="auto">
            <a:xfrm>
              <a:off x="3362501" y="2959043"/>
              <a:ext cx="240084" cy="304800"/>
            </a:xfrm>
            <a:prstGeom prst="round2Same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9" name="Rectangular Callout 38"/>
          <p:cNvSpPr/>
          <p:nvPr/>
        </p:nvSpPr>
        <p:spPr bwMode="auto">
          <a:xfrm>
            <a:off x="5088619" y="2396011"/>
            <a:ext cx="3365024" cy="646331"/>
          </a:xfrm>
          <a:prstGeom prst="wedgeRectCallout">
            <a:avLst>
              <a:gd name="adj1" fmla="val -99332"/>
              <a:gd name="adj2" fmla="val 64628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Known vulnerabilities patched;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Static diversification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3" name="Rectangular Callout 72"/>
          <p:cNvSpPr/>
          <p:nvPr/>
        </p:nvSpPr>
        <p:spPr bwMode="auto">
          <a:xfrm>
            <a:off x="5088619" y="3425661"/>
            <a:ext cx="3762568" cy="646331"/>
          </a:xfrm>
          <a:prstGeom prst="wedgeRectCallout">
            <a:avLst>
              <a:gd name="adj1" fmla="val -84144"/>
              <a:gd name="adj2" fmla="val 51863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Stops code injection, other attacks.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 Run-time diversification: ILR …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1" name="Rectangular Callout 80"/>
          <p:cNvSpPr/>
          <p:nvPr/>
        </p:nvSpPr>
        <p:spPr bwMode="auto">
          <a:xfrm>
            <a:off x="5088619" y="4455311"/>
            <a:ext cx="3172663" cy="646331"/>
          </a:xfrm>
          <a:prstGeom prst="wedgeRectCallout">
            <a:avLst>
              <a:gd name="adj1" fmla="val -82688"/>
              <a:gd name="adj2" fmla="val -17279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Memory protection for Strata.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(kernel-level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protection)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3024483" y="1244180"/>
            <a:ext cx="2562201" cy="5982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Intermediate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Representation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879985" y="1309821"/>
            <a:ext cx="512392" cy="468060"/>
            <a:chOff x="1961328" y="3685878"/>
            <a:chExt cx="512392" cy="468060"/>
          </a:xfrm>
        </p:grpSpPr>
        <p:sp>
          <p:nvSpPr>
            <p:cNvPr id="43" name="Oval 42"/>
            <p:cNvSpPr/>
            <p:nvPr/>
          </p:nvSpPr>
          <p:spPr bwMode="auto">
            <a:xfrm>
              <a:off x="1961328" y="3797805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2147263" y="3685878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2144904" y="3874005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2144904" y="4077738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1961328" y="3973815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48" name="Straight Arrow Connector 47"/>
            <p:cNvCxnSpPr>
              <a:stCxn id="45" idx="4"/>
              <a:endCxn id="46" idx="0"/>
            </p:cNvCxnSpPr>
            <p:nvPr/>
          </p:nvCxnSpPr>
          <p:spPr bwMode="auto">
            <a:xfrm>
              <a:off x="2183004" y="3950205"/>
              <a:ext cx="0" cy="127533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49" name="Straight Arrow Connector 48"/>
            <p:cNvCxnSpPr>
              <a:stCxn id="45" idx="3"/>
              <a:endCxn id="47" idx="6"/>
            </p:cNvCxnSpPr>
            <p:nvPr/>
          </p:nvCxnSpPr>
          <p:spPr bwMode="auto">
            <a:xfrm flipH="1">
              <a:off x="2037528" y="3939046"/>
              <a:ext cx="118535" cy="72869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50" name="Straight Arrow Connector 49"/>
            <p:cNvCxnSpPr>
              <a:stCxn id="44" idx="4"/>
              <a:endCxn id="45" idx="0"/>
            </p:cNvCxnSpPr>
            <p:nvPr/>
          </p:nvCxnSpPr>
          <p:spPr bwMode="auto">
            <a:xfrm flipH="1">
              <a:off x="2183004" y="3762078"/>
              <a:ext cx="2359" cy="111927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51" name="Straight Arrow Connector 50"/>
            <p:cNvCxnSpPr>
              <a:stCxn id="44" idx="2"/>
              <a:endCxn id="43" idx="7"/>
            </p:cNvCxnSpPr>
            <p:nvPr/>
          </p:nvCxnSpPr>
          <p:spPr bwMode="auto">
            <a:xfrm flipH="1">
              <a:off x="2026369" y="3723978"/>
              <a:ext cx="120894" cy="84986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52" name="Straight Arrow Connector 51"/>
            <p:cNvCxnSpPr>
              <a:stCxn id="43" idx="4"/>
              <a:endCxn id="47" idx="0"/>
            </p:cNvCxnSpPr>
            <p:nvPr/>
          </p:nvCxnSpPr>
          <p:spPr bwMode="auto">
            <a:xfrm>
              <a:off x="1999428" y="3874005"/>
              <a:ext cx="0" cy="99810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53" name="Straight Arrow Connector 52"/>
            <p:cNvCxnSpPr>
              <a:stCxn id="47" idx="5"/>
              <a:endCxn id="46" idx="2"/>
            </p:cNvCxnSpPr>
            <p:nvPr/>
          </p:nvCxnSpPr>
          <p:spPr bwMode="auto">
            <a:xfrm>
              <a:off x="2026369" y="4038856"/>
              <a:ext cx="118535" cy="76982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sp>
          <p:nvSpPr>
            <p:cNvPr id="54" name="Oval 53"/>
            <p:cNvSpPr/>
            <p:nvPr/>
          </p:nvSpPr>
          <p:spPr bwMode="auto">
            <a:xfrm>
              <a:off x="2336436" y="3797805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397520" y="4027389"/>
              <a:ext cx="76200" cy="762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2279222" y="3935715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1" name="Straight Arrow Connector 60"/>
            <p:cNvCxnSpPr>
              <a:stCxn id="44" idx="5"/>
              <a:endCxn id="54" idx="1"/>
            </p:cNvCxnSpPr>
            <p:nvPr/>
          </p:nvCxnSpPr>
          <p:spPr bwMode="auto">
            <a:xfrm>
              <a:off x="2212304" y="3750919"/>
              <a:ext cx="135291" cy="58045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62" name="Straight Arrow Connector 61"/>
            <p:cNvCxnSpPr>
              <a:stCxn id="54" idx="3"/>
              <a:endCxn id="60" idx="0"/>
            </p:cNvCxnSpPr>
            <p:nvPr/>
          </p:nvCxnSpPr>
          <p:spPr bwMode="auto">
            <a:xfrm flipH="1">
              <a:off x="2317322" y="3862846"/>
              <a:ext cx="30273" cy="72869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67" name="Straight Arrow Connector 66"/>
            <p:cNvCxnSpPr>
              <a:stCxn id="54" idx="5"/>
              <a:endCxn id="55" idx="0"/>
            </p:cNvCxnSpPr>
            <p:nvPr/>
          </p:nvCxnSpPr>
          <p:spPr bwMode="auto">
            <a:xfrm>
              <a:off x="2401477" y="3862846"/>
              <a:ext cx="34143" cy="164543"/>
            </a:xfrm>
            <a:prstGeom prst="straightConnector1">
              <a:avLst/>
            </a:prstGeom>
            <a:solidFill>
              <a:srgbClr val="6BA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xmlns="" val="3360301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PEASOUP-template">
  <a:themeElements>
    <a:clrScheme name="GrammaTech Colo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81E05"/>
      </a:accent1>
      <a:accent2>
        <a:srgbClr val="11242F"/>
      </a:accent2>
      <a:accent3>
        <a:srgbClr val="6E7C92"/>
      </a:accent3>
      <a:accent4>
        <a:srgbClr val="00933B"/>
      </a:accent4>
      <a:accent5>
        <a:srgbClr val="FF8000"/>
      </a:accent5>
      <a:accent6>
        <a:srgbClr val="800000"/>
      </a:accent6>
      <a:hlink>
        <a:srgbClr val="626E80"/>
      </a:hlink>
      <a:folHlink>
        <a:srgbClr val="004499"/>
      </a:folHlink>
    </a:clrScheme>
    <a:fontScheme name="GrammaTech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BAE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BAE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rammaTech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mmaTech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mmaTech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mmaTech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mmaTech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mmaTech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mmaTech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mmaTech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mmaTech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mmaTech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mmaTech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mmaTech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14548</TotalTime>
  <Words>1625</Words>
  <Application>Microsoft Office PowerPoint</Application>
  <PresentationFormat>On-screen Show (4:3)</PresentationFormat>
  <Paragraphs>533</Paragraphs>
  <Slides>32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PEASOUP-template</vt:lpstr>
      <vt:lpstr>PEASOUP: Preventing Exploits Against Software Of Uncertain Provenance</vt:lpstr>
      <vt:lpstr>PEASOUP Programmatics</vt:lpstr>
      <vt:lpstr>PEASOUP Vision</vt:lpstr>
      <vt:lpstr>PEASOUP Vision</vt:lpstr>
      <vt:lpstr>PEASOUP Vision</vt:lpstr>
      <vt:lpstr>PEASOUP Vision</vt:lpstr>
      <vt:lpstr>Targeted Weaknesses (Phase I)</vt:lpstr>
      <vt:lpstr>PEASOUP (offline) Analyzer</vt:lpstr>
      <vt:lpstr>PEASOUP Execution Monitor</vt:lpstr>
      <vt:lpstr>PEASOUP Rewriting</vt:lpstr>
      <vt:lpstr>PEASOUP Analysis and Transformation Core Technologies</vt:lpstr>
      <vt:lpstr>Virtualization Approaches</vt:lpstr>
      <vt:lpstr>Strata</vt:lpstr>
      <vt:lpstr>PEASOUP Analysis and Transformation Core Technologies</vt:lpstr>
      <vt:lpstr>SPRI: Strata Program Rewriting Interface</vt:lpstr>
      <vt:lpstr>SPRI: Strata Program Rewriting Interface</vt:lpstr>
      <vt:lpstr>PEASOUP Defenses</vt:lpstr>
      <vt:lpstr>Stack-Layout Randomization</vt:lpstr>
      <vt:lpstr>Stack-Layout Randomization</vt:lpstr>
      <vt:lpstr>Heap Protection: Offline Analysis</vt:lpstr>
      <vt:lpstr>Numeric Error Protection</vt:lpstr>
      <vt:lpstr>PC Confinement aka Program Shepherding</vt:lpstr>
      <vt:lpstr>PC Confinement + ISR</vt:lpstr>
      <vt:lpstr>ILR </vt:lpstr>
      <vt:lpstr>How ILR Works: 30,000 ft.</vt:lpstr>
      <vt:lpstr>ILR VM</vt:lpstr>
      <vt:lpstr>ILR Static Analysis</vt:lpstr>
      <vt:lpstr>ILR Results </vt:lpstr>
      <vt:lpstr>Overall D-I-D Results</vt:lpstr>
      <vt:lpstr>General Defenses (only)</vt:lpstr>
      <vt:lpstr>PEASOUP Phase I Summary</vt:lpstr>
      <vt:lpstr>PEASOUP: Preventing Exploits Against Software Of Uncertain Provenance</vt:lpstr>
    </vt:vector>
  </TitlesOfParts>
  <Company>GrammaTech,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Title here</dc:title>
  <dc:creator>tjohnson</dc:creator>
  <cp:lastModifiedBy>jkibler</cp:lastModifiedBy>
  <cp:revision>279</cp:revision>
  <dcterms:created xsi:type="dcterms:W3CDTF">2010-07-12T14:44:00Z</dcterms:created>
  <dcterms:modified xsi:type="dcterms:W3CDTF">2012-05-31T20:13:22Z</dcterms:modified>
</cp:coreProperties>
</file>