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tags/tag8.xml" ContentType="application/vnd.openxmlformats-officedocument.presentationml.tags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tags/tag89.xml" ContentType="application/vnd.openxmlformats-officedocument.presentationml.tags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ags/tag49.xml" ContentType="application/vnd.openxmlformats-officedocument.presentationml.tags+xml"/>
  <Override PartName="/ppt/tags/tag78.xml" ContentType="application/vnd.openxmlformats-officedocument.presentationml.tags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38.xml" ContentType="application/vnd.openxmlformats-officedocument.presentationml.tags+xml"/>
  <Override PartName="/ppt/tags/tag56.xml" ContentType="application/vnd.openxmlformats-officedocument.presentationml.tags+xml"/>
  <Override PartName="/ppt/tags/tag67.xml" ContentType="application/vnd.openxmlformats-officedocument.presentationml.tags+xml"/>
  <Override PartName="/ppt/tags/tag85.xml" ContentType="application/vnd.openxmlformats-officedocument.presentationml.tags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tags/tag16.xml" ContentType="application/vnd.openxmlformats-officedocument.presentationml.tags+xml"/>
  <Override PartName="/ppt/tags/tag27.xml" ContentType="application/vnd.openxmlformats-officedocument.presentationml.tags+xml"/>
  <Override PartName="/ppt/tags/tag45.xml" ContentType="application/vnd.openxmlformats-officedocument.presentationml.tags+xml"/>
  <Override PartName="/ppt/tags/tag63.xml" ContentType="application/vnd.openxmlformats-officedocument.presentationml.tags+xml"/>
  <Override PartName="/ppt/tags/tag74.xml" ContentType="application/vnd.openxmlformats-officedocument.presentationml.tags+xml"/>
  <Override PartName="/ppt/tags/tag92.xml" ContentType="application/vnd.openxmlformats-officedocument.presentationml.tags+xml"/>
  <Override PartName="/ppt/tags/tag34.xml" ContentType="application/vnd.openxmlformats-officedocument.presentationml.tags+xml"/>
  <Override PartName="/ppt/tags/tag52.xml" ContentType="application/vnd.openxmlformats-officedocument.presentationml.tags+xml"/>
  <Override PartName="/ppt/tags/tag81.xml" ContentType="application/vnd.openxmlformats-officedocument.presentationml.tags+xml"/>
  <Override PartName="/ppt/tags/tag12.xml" ContentType="application/vnd.openxmlformats-officedocument.presentationml.tags+xml"/>
  <Override PartName="/ppt/tags/tag23.xml" ContentType="application/vnd.openxmlformats-officedocument.presentationml.tags+xml"/>
  <Override PartName="/ppt/tags/tag41.xml" ContentType="application/vnd.openxmlformats-officedocument.presentationml.tags+xml"/>
  <Override PartName="/ppt/tags/tag70.xml" ContentType="application/vnd.openxmlformats-officedocument.presentationml.tags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tags/tag9.xml" ContentType="application/vnd.openxmlformats-officedocument.presentationml.tags+xml"/>
  <Override PartName="/ppt/tags/tag30.xml" ContentType="application/vnd.openxmlformats-officedocument.presentationml.tag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3.xml" ContentType="application/vnd.openxmlformats-officedocument.presentationml.notes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tags/tag79.xml" ContentType="application/vnd.openxmlformats-officedocument.presentationml.tag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tags/tag39.xml" ContentType="application/vnd.openxmlformats-officedocument.presentationml.tags+xml"/>
  <Override PartName="/ppt/tags/tag68.xml" ContentType="application/vnd.openxmlformats-officedocument.presentationml.tags+xml"/>
  <Override PartName="/ppt/tags/tag86.xml" ContentType="application/vnd.openxmlformats-officedocument.presentationml.tags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ppt/tags/tag19.xml" ContentType="application/vnd.openxmlformats-officedocument.presentationml.tags+xml"/>
  <Override PartName="/ppt/tags/tag28.xml" ContentType="application/vnd.openxmlformats-officedocument.presentationml.tags+xml"/>
  <Override PartName="/ppt/tags/tag37.xml" ContentType="application/vnd.openxmlformats-officedocument.presentationml.tags+xml"/>
  <Override PartName="/ppt/tags/tag48.xml" ContentType="application/vnd.openxmlformats-officedocument.presentationml.tags+xml"/>
  <Override PartName="/ppt/tags/tag57.xml" ContentType="application/vnd.openxmlformats-officedocument.presentationml.tags+xml"/>
  <Override PartName="/ppt/tags/tag66.xml" ContentType="application/vnd.openxmlformats-officedocument.presentationml.tags+xml"/>
  <Override PartName="/ppt/tags/tag75.xml" ContentType="application/vnd.openxmlformats-officedocument.presentationml.tags+xml"/>
  <Override PartName="/ppt/tags/tag84.xml" ContentType="application/vnd.openxmlformats-officedocument.presentationml.tags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tags/tag17.xml" ContentType="application/vnd.openxmlformats-officedocument.presentationml.tags+xml"/>
  <Override PartName="/ppt/tags/tag26.xml" ContentType="application/vnd.openxmlformats-officedocument.presentationml.tags+xml"/>
  <Override PartName="/ppt/tags/tag35.xml" ContentType="application/vnd.openxmlformats-officedocument.presentationml.tags+xml"/>
  <Override PartName="/ppt/tags/tag46.xml" ContentType="application/vnd.openxmlformats-officedocument.presentationml.tags+xml"/>
  <Override PartName="/ppt/tags/tag55.xml" ContentType="application/vnd.openxmlformats-officedocument.presentationml.tags+xml"/>
  <Override PartName="/ppt/tags/tag64.xml" ContentType="application/vnd.openxmlformats-officedocument.presentationml.tags+xml"/>
  <Override PartName="/ppt/tags/tag73.xml" ContentType="application/vnd.openxmlformats-officedocument.presentationml.tags+xml"/>
  <Override PartName="/ppt/tags/tag82.xml" ContentType="application/vnd.openxmlformats-officedocument.presentationml.tags+xml"/>
  <Override PartName="/ppt/slideLayouts/slideLayout10.xml" ContentType="application/vnd.openxmlformats-officedocument.presentationml.slideLayout+xml"/>
  <Default Extension="tiff" ContentType="image/tiff"/>
  <Override PartName="/ppt/tags/tag15.xml" ContentType="application/vnd.openxmlformats-officedocument.presentationml.tags+xml"/>
  <Override PartName="/ppt/tags/tag24.xml" ContentType="application/vnd.openxmlformats-officedocument.presentationml.tags+xml"/>
  <Override PartName="/ppt/tags/tag33.xml" ContentType="application/vnd.openxmlformats-officedocument.presentationml.tags+xml"/>
  <Override PartName="/ppt/tags/tag44.xml" ContentType="application/vnd.openxmlformats-officedocument.presentationml.tags+xml"/>
  <Override PartName="/ppt/tags/tag53.xml" ContentType="application/vnd.openxmlformats-officedocument.presentationml.tags+xml"/>
  <Override PartName="/ppt/tags/tag62.xml" ContentType="application/vnd.openxmlformats-officedocument.presentationml.tags+xml"/>
  <Override PartName="/ppt/tags/tag71.xml" ContentType="application/vnd.openxmlformats-officedocument.presentationml.tags+xml"/>
  <Override PartName="/ppt/tags/tag80.xml" ContentType="application/vnd.openxmlformats-officedocument.presentationml.tags+xml"/>
  <Override PartName="/ppt/tags/tag91.xml" ContentType="application/vnd.openxmlformats-officedocument.presentationml.tags+xml"/>
  <Default Extension="gif" ContentType="image/gif"/>
  <Override PartName="/ppt/tags/tag13.xml" ContentType="application/vnd.openxmlformats-officedocument.presentationml.tags+xml"/>
  <Override PartName="/ppt/tags/tag22.xml" ContentType="application/vnd.openxmlformats-officedocument.presentationml.tags+xml"/>
  <Override PartName="/ppt/tags/tag31.xml" ContentType="application/vnd.openxmlformats-officedocument.presentationml.tags+xml"/>
  <Override PartName="/ppt/tags/tag40.xml" ContentType="application/vnd.openxmlformats-officedocument.presentationml.tags+xml"/>
  <Override PartName="/ppt/tags/tag42.xml" ContentType="application/vnd.openxmlformats-officedocument.presentationml.tags+xml"/>
  <Override PartName="/ppt/tags/tag51.xml" ContentType="application/vnd.openxmlformats-officedocument.presentationml.tags+xml"/>
  <Override PartName="/ppt/tags/tag60.xml" ContentType="application/vnd.openxmlformats-officedocument.presentationml.tags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tags/tag11.xml" ContentType="application/vnd.openxmlformats-officedocument.presentationml.tags+xml"/>
  <Override PartName="/ppt/tags/tag20.xml" ContentType="application/vnd.openxmlformats-officedocument.presentationml.tags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tags/tag6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ags/tag2.xml" ContentType="application/vnd.openxmlformats-officedocument.presentationml.tags+xml"/>
  <Override PartName="/ppt/tags/tag58.xml" ContentType="application/vnd.openxmlformats-officedocument.presentationml.tags+xml"/>
  <Override PartName="/ppt/tags/tag69.xml" ContentType="application/vnd.openxmlformats-officedocument.presentationml.tags+xml"/>
  <Override PartName="/ppt/tags/tag87.xml" ContentType="application/vnd.openxmlformats-officedocument.presentationml.tags+xml"/>
  <Default Extension="wmf" ContentType="image/x-wmf"/>
  <Default Extension="rels" ContentType="application/vnd.openxmlformats-package.relationships+xml"/>
  <Override PartName="/ppt/slides/slide23.xml" ContentType="application/vnd.openxmlformats-officedocument.presentationml.slide+xml"/>
  <Override PartName="/ppt/tags/tag29.xml" ContentType="application/vnd.openxmlformats-officedocument.presentationml.tags+xml"/>
  <Override PartName="/ppt/tags/tag47.xml" ContentType="application/vnd.openxmlformats-officedocument.presentationml.tags+xml"/>
  <Override PartName="/ppt/tags/tag76.xml" ContentType="application/vnd.openxmlformats-officedocument.presentationml.tags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tags/tag18.xml" ContentType="application/vnd.openxmlformats-officedocument.presentationml.tags+xml"/>
  <Override PartName="/ppt/tags/tag36.xml" ContentType="application/vnd.openxmlformats-officedocument.presentationml.tags+xml"/>
  <Override PartName="/ppt/tags/tag54.xml" ContentType="application/vnd.openxmlformats-officedocument.presentationml.tags+xml"/>
  <Override PartName="/ppt/tags/tag65.xml" ContentType="application/vnd.openxmlformats-officedocument.presentationml.tags+xml"/>
  <Override PartName="/ppt/tags/tag83.xml" ContentType="application/vnd.openxmlformats-officedocument.presentationml.tags+xml"/>
  <Override PartName="/ppt/tags/tag14.xml" ContentType="application/vnd.openxmlformats-officedocument.presentationml.tags+xml"/>
  <Override PartName="/ppt/tags/tag25.xml" ContentType="application/vnd.openxmlformats-officedocument.presentationml.tags+xml"/>
  <Override PartName="/ppt/tags/tag43.xml" ContentType="application/vnd.openxmlformats-officedocument.presentationml.tags+xml"/>
  <Override PartName="/ppt/tags/tag61.xml" ContentType="application/vnd.openxmlformats-officedocument.presentationml.tags+xml"/>
  <Override PartName="/ppt/tags/tag72.xml" ContentType="application/vnd.openxmlformats-officedocument.presentationml.tags+xml"/>
  <Override PartName="/ppt/tags/tag90.xml" ContentType="application/vnd.openxmlformats-officedocument.presentationml.tags+xml"/>
  <Override PartName="/ppt/tags/tag32.xml" ContentType="application/vnd.openxmlformats-officedocument.presentationml.tags+xml"/>
  <Override PartName="/ppt/tags/tag50.xml" ContentType="application/vnd.openxmlformats-officedocument.presentationml.tags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tags/tag10.xml" ContentType="application/vnd.openxmlformats-officedocument.presentationml.tags+xml"/>
  <Override PartName="/ppt/tags/tag21.xml" ContentType="application/vnd.openxmlformats-officedocument.presentationml.tags+xml"/>
  <Override PartName="/ppt/slides/slide28.xml" ContentType="application/vnd.openxmlformats-officedocument.presentationml.slide+xml"/>
  <Override PartName="/ppt/tags/tag7.xml" ContentType="application/vnd.openxmlformats-officedocument.presentationml.tags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24.xml" ContentType="application/vnd.openxmlformats-officedocument.presentationml.slide+xml"/>
  <Default Extension="jpeg" ContentType="image/jpeg"/>
  <Override PartName="/ppt/tags/tag3.xml" ContentType="application/vnd.openxmlformats-officedocument.presentationml.tags+xml"/>
  <Override PartName="/ppt/tags/tag59.xml" ContentType="application/vnd.openxmlformats-officedocument.presentationml.tags+xml"/>
  <Override PartName="/ppt/tags/tag77.xml" ContentType="application/vnd.openxmlformats-officedocument.presentationml.tags+xml"/>
  <Override PartName="/ppt/tags/tag88.xml" ContentType="application/vnd.openxmlformats-officedocument.presentationml.tag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97" r:id="rId1"/>
  </p:sldMasterIdLst>
  <p:notesMasterIdLst>
    <p:notesMasterId r:id="rId34"/>
  </p:notesMasterIdLst>
  <p:handoutMasterIdLst>
    <p:handoutMasterId r:id="rId35"/>
  </p:handoutMasterIdLst>
  <p:sldIdLst>
    <p:sldId id="256" r:id="rId2"/>
    <p:sldId id="439" r:id="rId3"/>
    <p:sldId id="436" r:id="rId4"/>
    <p:sldId id="437" r:id="rId5"/>
    <p:sldId id="438" r:id="rId6"/>
    <p:sldId id="441" r:id="rId7"/>
    <p:sldId id="440" r:id="rId8"/>
    <p:sldId id="442" r:id="rId9"/>
    <p:sldId id="443" r:id="rId10"/>
    <p:sldId id="447" r:id="rId11"/>
    <p:sldId id="457" r:id="rId12"/>
    <p:sldId id="458" r:id="rId13"/>
    <p:sldId id="459" r:id="rId14"/>
    <p:sldId id="460" r:id="rId15"/>
    <p:sldId id="461" r:id="rId16"/>
    <p:sldId id="462" r:id="rId17"/>
    <p:sldId id="449" r:id="rId18"/>
    <p:sldId id="450" r:id="rId19"/>
    <p:sldId id="451" r:id="rId20"/>
    <p:sldId id="452" r:id="rId21"/>
    <p:sldId id="456" r:id="rId22"/>
    <p:sldId id="463" r:id="rId23"/>
    <p:sldId id="464" r:id="rId24"/>
    <p:sldId id="465" r:id="rId25"/>
    <p:sldId id="466" r:id="rId26"/>
    <p:sldId id="467" r:id="rId27"/>
    <p:sldId id="468" r:id="rId28"/>
    <p:sldId id="469" r:id="rId29"/>
    <p:sldId id="470" r:id="rId30"/>
    <p:sldId id="471" r:id="rId31"/>
    <p:sldId id="472" r:id="rId32"/>
    <p:sldId id="473" r:id="rId33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4E933B"/>
    <a:srgbClr val="000000"/>
    <a:srgbClr val="FFB366"/>
    <a:srgbClr val="80933B"/>
    <a:srgbClr val="D84005"/>
    <a:srgbClr val="006600"/>
    <a:srgbClr val="336600"/>
    <a:srgbClr val="FFCCCC"/>
    <a:srgbClr val="00933B"/>
    <a:srgbClr val="FFFF9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497" autoAdjust="0"/>
    <p:restoredTop sz="84333" autoAdjust="0"/>
  </p:normalViewPr>
  <p:slideViewPr>
    <p:cSldViewPr>
      <p:cViewPr varScale="1">
        <p:scale>
          <a:sx n="104" d="100"/>
          <a:sy n="104" d="100"/>
        </p:scale>
        <p:origin x="-96" y="-2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imes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imes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" pitchFamily="18" charset="0"/>
              </a:defRPr>
            </a:lvl1pPr>
          </a:lstStyle>
          <a:p>
            <a:pPr>
              <a:defRPr/>
            </a:pPr>
            <a:fld id="{C62FA3E5-71FA-4BCA-922A-7F7565EED7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711798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imes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5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imes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" pitchFamily="18" charset="0"/>
              </a:defRPr>
            </a:lvl1pPr>
          </a:lstStyle>
          <a:p>
            <a:pPr>
              <a:defRPr/>
            </a:pPr>
            <a:fld id="{81536012-0C89-4E3F-ACC2-B8110724B1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113520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1536012-0C89-4E3F-ACC2-B8110724B10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106884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 cost!!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1536012-0C89-4E3F-ACC2-B8110724B101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619196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Plug’N’Play</a:t>
            </a:r>
            <a:r>
              <a:rPr lang="en-US" dirty="0" smtClean="0"/>
              <a:t>:</a:t>
            </a:r>
            <a:r>
              <a:rPr lang="en-US" baseline="0" dirty="0" smtClean="0"/>
              <a:t> not just our own tools, but other third-party tool as well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1536012-0C89-4E3F-ACC2-B8110724B101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9.tiff"/><Relationship Id="rId5" Type="http://schemas.openxmlformats.org/officeDocument/2006/relationships/image" Target="../media/image8.png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10"/>
          <p:cNvSpPr txBox="1">
            <a:spLocks noChangeArrowheads="1"/>
          </p:cNvSpPr>
          <p:nvPr/>
        </p:nvSpPr>
        <p:spPr bwMode="auto">
          <a:xfrm>
            <a:off x="288925" y="6477000"/>
            <a:ext cx="225425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defRPr/>
            </a:pPr>
            <a:r>
              <a:rPr lang="en-US" sz="800" dirty="0">
                <a:solidFill>
                  <a:schemeClr val="bg2"/>
                </a:solidFill>
              </a:rPr>
              <a:t>© </a:t>
            </a:r>
            <a:r>
              <a:rPr lang="en-US" sz="800" dirty="0" smtClean="0">
                <a:solidFill>
                  <a:schemeClr val="bg2"/>
                </a:solidFill>
              </a:rPr>
              <a:t>2012 </a:t>
            </a:r>
            <a:r>
              <a:rPr lang="en-US" sz="800" dirty="0">
                <a:solidFill>
                  <a:schemeClr val="bg2"/>
                </a:solidFill>
              </a:rPr>
              <a:t>GrammaTech, Inc. All rights reserved</a:t>
            </a:r>
            <a:endParaRPr lang="en-US" sz="800" dirty="0"/>
          </a:p>
        </p:txBody>
      </p:sp>
      <p:sp>
        <p:nvSpPr>
          <p:cNvPr id="6" name="Text Box 11"/>
          <p:cNvSpPr txBox="1">
            <a:spLocks noChangeArrowheads="1"/>
          </p:cNvSpPr>
          <p:nvPr/>
        </p:nvSpPr>
        <p:spPr bwMode="auto">
          <a:xfrm>
            <a:off x="427038" y="5029200"/>
            <a:ext cx="2645276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defRPr/>
            </a:pPr>
            <a:r>
              <a:rPr lang="en-US" sz="1400" dirty="0" err="1">
                <a:solidFill>
                  <a:srgbClr val="11242F"/>
                </a:solidFill>
              </a:rPr>
              <a:t>GrammaTech</a:t>
            </a:r>
            <a:r>
              <a:rPr lang="en-US" sz="1400" dirty="0">
                <a:solidFill>
                  <a:srgbClr val="11242F"/>
                </a:solidFill>
              </a:rPr>
              <a:t>, Inc.</a:t>
            </a:r>
          </a:p>
          <a:p>
            <a:pPr algn="l">
              <a:defRPr/>
            </a:pPr>
            <a:r>
              <a:rPr lang="en-US" sz="1400" dirty="0" smtClean="0">
                <a:solidFill>
                  <a:srgbClr val="11242F"/>
                </a:solidFill>
              </a:rPr>
              <a:t>531 </a:t>
            </a:r>
            <a:r>
              <a:rPr lang="en-US" sz="1400" dirty="0" err="1" smtClean="0">
                <a:solidFill>
                  <a:srgbClr val="11242F"/>
                </a:solidFill>
              </a:rPr>
              <a:t>Esty</a:t>
            </a:r>
            <a:r>
              <a:rPr lang="en-US" sz="1400" dirty="0" smtClean="0">
                <a:solidFill>
                  <a:srgbClr val="11242F"/>
                </a:solidFill>
              </a:rPr>
              <a:t> Street</a:t>
            </a:r>
            <a:endParaRPr lang="en-US" sz="1400" dirty="0">
              <a:solidFill>
                <a:srgbClr val="11242F"/>
              </a:solidFill>
            </a:endParaRPr>
          </a:p>
          <a:p>
            <a:pPr algn="l">
              <a:defRPr/>
            </a:pPr>
            <a:r>
              <a:rPr lang="en-US" sz="1400" dirty="0">
                <a:solidFill>
                  <a:srgbClr val="11242F"/>
                </a:solidFill>
              </a:rPr>
              <a:t>Ithaca, NY 14850</a:t>
            </a:r>
          </a:p>
          <a:p>
            <a:pPr algn="l">
              <a:defRPr/>
            </a:pPr>
            <a:r>
              <a:rPr lang="en-US" sz="1400" dirty="0">
                <a:solidFill>
                  <a:srgbClr val="11242F"/>
                </a:solidFill>
              </a:rPr>
              <a:t>Tel: 607-273-7340</a:t>
            </a:r>
          </a:p>
          <a:p>
            <a:pPr algn="l">
              <a:defRPr/>
            </a:pPr>
            <a:r>
              <a:rPr lang="en-US" sz="1400" dirty="0">
                <a:solidFill>
                  <a:srgbClr val="11242F"/>
                </a:solidFill>
              </a:rPr>
              <a:t>E-mail: info@grammatech.com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457200" y="1981200"/>
            <a:ext cx="8229600" cy="685800"/>
          </a:xfrm>
        </p:spPr>
        <p:txBody>
          <a:bodyPr/>
          <a:lstStyle>
            <a:lvl1pPr>
              <a:defRPr sz="2800"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457200" y="2514600"/>
            <a:ext cx="8229600" cy="533400"/>
          </a:xfrm>
          <a:ln>
            <a:noFill/>
          </a:ln>
        </p:spPr>
        <p:txBody>
          <a:bodyPr wrap="none"/>
          <a:lstStyle>
            <a:lvl1pPr marL="0" indent="0">
              <a:buFont typeface="Wingdings" pitchFamily="2" charset="2"/>
              <a:buNone/>
              <a:defRPr sz="2000" b="1">
                <a:solidFill>
                  <a:srgbClr val="11242F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pic>
        <p:nvPicPr>
          <p:cNvPr id="16" name="Picture 12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051463" y="4405746"/>
            <a:ext cx="3011705" cy="9005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67450" y="4694198"/>
            <a:ext cx="2190750" cy="4206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11" descr="rosm_uvastk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391275" y="5257800"/>
            <a:ext cx="1943100" cy="1223433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658714" y="5288017"/>
            <a:ext cx="1826571" cy="1162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4397238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Page </a:t>
            </a:r>
            <a:fld id="{1AB10B7C-9178-4FA3-BD04-109EF36ED7E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595437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2750" y="228600"/>
            <a:ext cx="2152650" cy="5943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228600"/>
            <a:ext cx="6305550" cy="5943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Page </a:t>
            </a:r>
            <a:fld id="{C4A02727-336F-4CA3-83E4-B3D3C57EFEF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560705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610600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r>
              <a:rPr lang="en-US" smtClean="0"/>
              <a:t>Page </a:t>
            </a:r>
            <a:fld id="{955F30BA-4DE8-4A4E-A943-013D7167119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2421848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Page </a:t>
            </a:r>
            <a:fld id="{B8573D3C-7083-4743-8C8E-FCCDEF9E5CF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56901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219200"/>
            <a:ext cx="4229100" cy="4953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219200"/>
            <a:ext cx="4229100" cy="4953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Page </a:t>
            </a:r>
            <a:fld id="{32D00DBB-C5F1-4CC0-ACF2-989607876C5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697146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Page </a:t>
            </a:r>
            <a:fld id="{36DD11E6-E279-47B0-8574-A6C12C8FF3E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636732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Page </a:t>
            </a:r>
            <a:fld id="{C34DEBA1-4EF4-4AAF-92A3-A33995E69BC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804414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Page </a:t>
            </a:r>
            <a:fld id="{E8DE9FE7-BE63-4B06-84D4-9F6C2EFC376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879727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Page </a:t>
            </a:r>
            <a:fld id="{A98978BE-B90C-471A-835A-B92A9803FC5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802517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Page </a:t>
            </a:r>
            <a:fld id="{D56C4FE5-A305-4C22-A3B1-867500C99F7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043485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tif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600200" y="228600"/>
            <a:ext cx="73152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219200"/>
            <a:ext cx="8610600" cy="4953000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28600" y="6417241"/>
            <a:ext cx="609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sz="70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r>
              <a:rPr lang="en-US" smtClean="0"/>
              <a:t>Page </a:t>
            </a:r>
            <a:fld id="{CE2CD7D8-B1CF-40A2-B5D9-12B0D8C7FFC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7543800" y="6498439"/>
            <a:ext cx="0" cy="182562"/>
          </a:xfrm>
          <a:prstGeom prst="line">
            <a:avLst/>
          </a:prstGeom>
          <a:noFill/>
          <a:ln w="317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24" name="Picture 12"/>
          <p:cNvPicPr>
            <a:picLocks noChangeAspect="1" noChangeArrowheads="1"/>
          </p:cNvPicPr>
          <p:nvPr/>
        </p:nvPicPr>
        <p:blipFill>
          <a:blip r:embed="rId1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48491" y="6402101"/>
            <a:ext cx="1069981" cy="3199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" name="Picture 7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4021385" y="6481998"/>
            <a:ext cx="896371" cy="17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10" descr="PEASOUP-LOGO-V4.png"/>
          <p:cNvPicPr>
            <a:picLocks noChangeAspect="1"/>
          </p:cNvPicPr>
          <p:nvPr/>
        </p:nvPicPr>
        <p:blipFill>
          <a:blip r:embed="rId15" cstate="print"/>
          <a:stretch>
            <a:fillRect/>
          </a:stretch>
        </p:blipFill>
        <p:spPr>
          <a:xfrm>
            <a:off x="228600" y="152400"/>
            <a:ext cx="1295400" cy="736662"/>
          </a:xfrm>
          <a:prstGeom prst="rect">
            <a:avLst/>
          </a:prstGeom>
        </p:spPr>
      </p:pic>
      <p:pic>
        <p:nvPicPr>
          <p:cNvPr id="13" name="Picture 12" descr="rosm_uvahor_cmyk.png"/>
          <p:cNvPicPr>
            <a:picLocks noChangeAspect="1"/>
          </p:cNvPicPr>
          <p:nvPr/>
        </p:nvPicPr>
        <p:blipFill>
          <a:blip r:embed="rId16" cstate="print"/>
          <a:stretch>
            <a:fillRect/>
          </a:stretch>
        </p:blipFill>
        <p:spPr>
          <a:xfrm>
            <a:off x="5371171" y="6464629"/>
            <a:ext cx="1676400" cy="187493"/>
          </a:xfrm>
          <a:prstGeom prst="rect">
            <a:avLst/>
          </a:prstGeom>
        </p:spPr>
      </p:pic>
      <p:sp>
        <p:nvSpPr>
          <p:cNvPr id="14" name="Line 8"/>
          <p:cNvSpPr>
            <a:spLocks noChangeShapeType="1"/>
          </p:cNvSpPr>
          <p:nvPr/>
        </p:nvSpPr>
        <p:spPr bwMode="auto">
          <a:xfrm>
            <a:off x="838200" y="6463279"/>
            <a:ext cx="0" cy="182562"/>
          </a:xfrm>
          <a:prstGeom prst="line">
            <a:avLst/>
          </a:prstGeom>
          <a:noFill/>
          <a:ln w="317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5" name="Text Box 10"/>
          <p:cNvSpPr txBox="1">
            <a:spLocks noChangeArrowheads="1"/>
          </p:cNvSpPr>
          <p:nvPr/>
        </p:nvSpPr>
        <p:spPr bwMode="auto">
          <a:xfrm>
            <a:off x="7543800" y="6481998"/>
            <a:ext cx="1401346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defRPr/>
            </a:pPr>
            <a:r>
              <a:rPr lang="en-US" sz="800" dirty="0">
                <a:solidFill>
                  <a:schemeClr val="bg2"/>
                </a:solidFill>
              </a:rPr>
              <a:t>© </a:t>
            </a:r>
            <a:r>
              <a:rPr lang="en-US" sz="800" dirty="0" smtClean="0">
                <a:solidFill>
                  <a:schemeClr val="bg2"/>
                </a:solidFill>
              </a:rPr>
              <a:t>2012 </a:t>
            </a:r>
            <a:r>
              <a:rPr lang="en-US" sz="800" dirty="0">
                <a:solidFill>
                  <a:schemeClr val="bg2"/>
                </a:solidFill>
              </a:rPr>
              <a:t>GrammaTech, </a:t>
            </a:r>
            <a:r>
              <a:rPr lang="en-US" sz="800" dirty="0" smtClean="0">
                <a:solidFill>
                  <a:schemeClr val="bg2"/>
                </a:solidFill>
              </a:rPr>
              <a:t>Inc.</a:t>
            </a:r>
            <a:endParaRPr lang="en-US" sz="800" dirty="0"/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871888" y="6336775"/>
            <a:ext cx="696081" cy="443203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accent4">
              <a:lumMod val="75000"/>
            </a:schemeClr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D81E05"/>
          </a:solidFill>
          <a:latin typeface="Arial Black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D81E05"/>
          </a:solidFill>
          <a:latin typeface="Arial Black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D81E05"/>
          </a:solidFill>
          <a:latin typeface="Arial Black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D81E05"/>
          </a:solidFill>
          <a:latin typeface="Arial Black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D81E05"/>
          </a:solidFill>
          <a:latin typeface="Arial Black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D81E05"/>
          </a:solidFill>
          <a:latin typeface="Arial Black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D81E05"/>
          </a:solidFill>
          <a:latin typeface="Arial Black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D81E05"/>
          </a:solidFill>
          <a:latin typeface="Arial Black" pitchFamily="34" charset="0"/>
        </a:defRPr>
      </a:lvl9pPr>
    </p:titleStyle>
    <p:bodyStyle>
      <a:lvl1pPr marL="285750" indent="-285750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684213" indent="-227013" algn="l" rtl="0" eaLnBrk="1" fontAlgn="base" hangingPunct="1">
        <a:spcBef>
          <a:spcPct val="20000"/>
        </a:spcBef>
        <a:spcAft>
          <a:spcPct val="0"/>
        </a:spcAft>
        <a:buChar char="›"/>
        <a:defRPr sz="20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tags" Target="../tags/tag8.xml"/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26" Type="http://schemas.openxmlformats.org/officeDocument/2006/relationships/tags" Target="../tags/tag26.xml"/><Relationship Id="rId3" Type="http://schemas.openxmlformats.org/officeDocument/2006/relationships/tags" Target="../tags/tag3.xml"/><Relationship Id="rId21" Type="http://schemas.openxmlformats.org/officeDocument/2006/relationships/tags" Target="../tags/tag21.xml"/><Relationship Id="rId7" Type="http://schemas.openxmlformats.org/officeDocument/2006/relationships/tags" Target="../tags/tag7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25" Type="http://schemas.openxmlformats.org/officeDocument/2006/relationships/tags" Target="../tags/tag25.xml"/><Relationship Id="rId2" Type="http://schemas.openxmlformats.org/officeDocument/2006/relationships/tags" Target="../tags/tag2.xml"/><Relationship Id="rId16" Type="http://schemas.openxmlformats.org/officeDocument/2006/relationships/tags" Target="../tags/tag16.xml"/><Relationship Id="rId20" Type="http://schemas.openxmlformats.org/officeDocument/2006/relationships/tags" Target="../tags/tag20.xml"/><Relationship Id="rId29" Type="http://schemas.openxmlformats.org/officeDocument/2006/relationships/tags" Target="../tags/tag29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1" Type="http://schemas.openxmlformats.org/officeDocument/2006/relationships/tags" Target="../tags/tag11.xml"/><Relationship Id="rId24" Type="http://schemas.openxmlformats.org/officeDocument/2006/relationships/tags" Target="../tags/tag24.xml"/><Relationship Id="rId5" Type="http://schemas.openxmlformats.org/officeDocument/2006/relationships/tags" Target="../tags/tag5.xml"/><Relationship Id="rId15" Type="http://schemas.openxmlformats.org/officeDocument/2006/relationships/tags" Target="../tags/tag15.xml"/><Relationship Id="rId23" Type="http://schemas.openxmlformats.org/officeDocument/2006/relationships/tags" Target="../tags/tag23.xml"/><Relationship Id="rId28" Type="http://schemas.openxmlformats.org/officeDocument/2006/relationships/tags" Target="../tags/tag28.xml"/><Relationship Id="rId10" Type="http://schemas.openxmlformats.org/officeDocument/2006/relationships/tags" Target="../tags/tag10.xml"/><Relationship Id="rId19" Type="http://schemas.openxmlformats.org/officeDocument/2006/relationships/tags" Target="../tags/tag19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4" Type="http://schemas.openxmlformats.org/officeDocument/2006/relationships/tags" Target="../tags/tag14.xml"/><Relationship Id="rId22" Type="http://schemas.openxmlformats.org/officeDocument/2006/relationships/tags" Target="../tags/tag22.xml"/><Relationship Id="rId27" Type="http://schemas.openxmlformats.org/officeDocument/2006/relationships/tags" Target="../tags/tag27.xml"/><Relationship Id="rId30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0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tags" Target="../tags/tag38.xml"/><Relationship Id="rId13" Type="http://schemas.openxmlformats.org/officeDocument/2006/relationships/tags" Target="../tags/tag43.xml"/><Relationship Id="rId18" Type="http://schemas.openxmlformats.org/officeDocument/2006/relationships/tags" Target="../tags/tag48.xml"/><Relationship Id="rId26" Type="http://schemas.openxmlformats.org/officeDocument/2006/relationships/tags" Target="../tags/tag56.xml"/><Relationship Id="rId3" Type="http://schemas.openxmlformats.org/officeDocument/2006/relationships/tags" Target="../tags/tag33.xml"/><Relationship Id="rId21" Type="http://schemas.openxmlformats.org/officeDocument/2006/relationships/tags" Target="../tags/tag51.xml"/><Relationship Id="rId34" Type="http://schemas.openxmlformats.org/officeDocument/2006/relationships/slideLayout" Target="../slideLayouts/slideLayout2.xml"/><Relationship Id="rId7" Type="http://schemas.openxmlformats.org/officeDocument/2006/relationships/tags" Target="../tags/tag37.xml"/><Relationship Id="rId12" Type="http://schemas.openxmlformats.org/officeDocument/2006/relationships/tags" Target="../tags/tag42.xml"/><Relationship Id="rId17" Type="http://schemas.openxmlformats.org/officeDocument/2006/relationships/tags" Target="../tags/tag47.xml"/><Relationship Id="rId25" Type="http://schemas.openxmlformats.org/officeDocument/2006/relationships/tags" Target="../tags/tag55.xml"/><Relationship Id="rId33" Type="http://schemas.openxmlformats.org/officeDocument/2006/relationships/tags" Target="../tags/tag63.xml"/><Relationship Id="rId2" Type="http://schemas.openxmlformats.org/officeDocument/2006/relationships/tags" Target="../tags/tag32.xml"/><Relationship Id="rId16" Type="http://schemas.openxmlformats.org/officeDocument/2006/relationships/tags" Target="../tags/tag46.xml"/><Relationship Id="rId20" Type="http://schemas.openxmlformats.org/officeDocument/2006/relationships/tags" Target="../tags/tag50.xml"/><Relationship Id="rId29" Type="http://schemas.openxmlformats.org/officeDocument/2006/relationships/tags" Target="../tags/tag59.xml"/><Relationship Id="rId1" Type="http://schemas.openxmlformats.org/officeDocument/2006/relationships/tags" Target="../tags/tag31.xml"/><Relationship Id="rId6" Type="http://schemas.openxmlformats.org/officeDocument/2006/relationships/tags" Target="../tags/tag36.xml"/><Relationship Id="rId11" Type="http://schemas.openxmlformats.org/officeDocument/2006/relationships/tags" Target="../tags/tag41.xml"/><Relationship Id="rId24" Type="http://schemas.openxmlformats.org/officeDocument/2006/relationships/tags" Target="../tags/tag54.xml"/><Relationship Id="rId32" Type="http://schemas.openxmlformats.org/officeDocument/2006/relationships/tags" Target="../tags/tag62.xml"/><Relationship Id="rId5" Type="http://schemas.openxmlformats.org/officeDocument/2006/relationships/tags" Target="../tags/tag35.xml"/><Relationship Id="rId15" Type="http://schemas.openxmlformats.org/officeDocument/2006/relationships/tags" Target="../tags/tag45.xml"/><Relationship Id="rId23" Type="http://schemas.openxmlformats.org/officeDocument/2006/relationships/tags" Target="../tags/tag53.xml"/><Relationship Id="rId28" Type="http://schemas.openxmlformats.org/officeDocument/2006/relationships/tags" Target="../tags/tag58.xml"/><Relationship Id="rId10" Type="http://schemas.openxmlformats.org/officeDocument/2006/relationships/tags" Target="../tags/tag40.xml"/><Relationship Id="rId19" Type="http://schemas.openxmlformats.org/officeDocument/2006/relationships/tags" Target="../tags/tag49.xml"/><Relationship Id="rId31" Type="http://schemas.openxmlformats.org/officeDocument/2006/relationships/tags" Target="../tags/tag61.xml"/><Relationship Id="rId4" Type="http://schemas.openxmlformats.org/officeDocument/2006/relationships/tags" Target="../tags/tag34.xml"/><Relationship Id="rId9" Type="http://schemas.openxmlformats.org/officeDocument/2006/relationships/tags" Target="../tags/tag39.xml"/><Relationship Id="rId14" Type="http://schemas.openxmlformats.org/officeDocument/2006/relationships/tags" Target="../tags/tag44.xml"/><Relationship Id="rId22" Type="http://schemas.openxmlformats.org/officeDocument/2006/relationships/tags" Target="../tags/tag52.xml"/><Relationship Id="rId27" Type="http://schemas.openxmlformats.org/officeDocument/2006/relationships/tags" Target="../tags/tag57.xml"/><Relationship Id="rId30" Type="http://schemas.openxmlformats.org/officeDocument/2006/relationships/tags" Target="../tags/tag60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tags" Target="../tags/tag71.xml"/><Relationship Id="rId13" Type="http://schemas.openxmlformats.org/officeDocument/2006/relationships/tags" Target="../tags/tag76.xml"/><Relationship Id="rId18" Type="http://schemas.openxmlformats.org/officeDocument/2006/relationships/tags" Target="../tags/tag81.xml"/><Relationship Id="rId26" Type="http://schemas.openxmlformats.org/officeDocument/2006/relationships/tags" Target="../tags/tag89.xml"/><Relationship Id="rId3" Type="http://schemas.openxmlformats.org/officeDocument/2006/relationships/tags" Target="../tags/tag66.xml"/><Relationship Id="rId21" Type="http://schemas.openxmlformats.org/officeDocument/2006/relationships/tags" Target="../tags/tag84.xml"/><Relationship Id="rId7" Type="http://schemas.openxmlformats.org/officeDocument/2006/relationships/tags" Target="../tags/tag70.xml"/><Relationship Id="rId12" Type="http://schemas.openxmlformats.org/officeDocument/2006/relationships/tags" Target="../tags/tag75.xml"/><Relationship Id="rId17" Type="http://schemas.openxmlformats.org/officeDocument/2006/relationships/tags" Target="../tags/tag80.xml"/><Relationship Id="rId25" Type="http://schemas.openxmlformats.org/officeDocument/2006/relationships/tags" Target="../tags/tag88.xml"/><Relationship Id="rId2" Type="http://schemas.openxmlformats.org/officeDocument/2006/relationships/tags" Target="../tags/tag65.xml"/><Relationship Id="rId16" Type="http://schemas.openxmlformats.org/officeDocument/2006/relationships/tags" Target="../tags/tag79.xml"/><Relationship Id="rId20" Type="http://schemas.openxmlformats.org/officeDocument/2006/relationships/tags" Target="../tags/tag83.xml"/><Relationship Id="rId29" Type="http://schemas.openxmlformats.org/officeDocument/2006/relationships/tags" Target="../tags/tag92.xml"/><Relationship Id="rId1" Type="http://schemas.openxmlformats.org/officeDocument/2006/relationships/tags" Target="../tags/tag64.xml"/><Relationship Id="rId6" Type="http://schemas.openxmlformats.org/officeDocument/2006/relationships/tags" Target="../tags/tag69.xml"/><Relationship Id="rId11" Type="http://schemas.openxmlformats.org/officeDocument/2006/relationships/tags" Target="../tags/tag74.xml"/><Relationship Id="rId24" Type="http://schemas.openxmlformats.org/officeDocument/2006/relationships/tags" Target="../tags/tag87.xml"/><Relationship Id="rId32" Type="http://schemas.openxmlformats.org/officeDocument/2006/relationships/image" Target="../media/image11.wmf"/><Relationship Id="rId5" Type="http://schemas.openxmlformats.org/officeDocument/2006/relationships/tags" Target="../tags/tag68.xml"/><Relationship Id="rId15" Type="http://schemas.openxmlformats.org/officeDocument/2006/relationships/tags" Target="../tags/tag78.xml"/><Relationship Id="rId23" Type="http://schemas.openxmlformats.org/officeDocument/2006/relationships/tags" Target="../tags/tag86.xml"/><Relationship Id="rId28" Type="http://schemas.openxmlformats.org/officeDocument/2006/relationships/tags" Target="../tags/tag91.xml"/><Relationship Id="rId10" Type="http://schemas.openxmlformats.org/officeDocument/2006/relationships/tags" Target="../tags/tag73.xml"/><Relationship Id="rId19" Type="http://schemas.openxmlformats.org/officeDocument/2006/relationships/tags" Target="../tags/tag82.xml"/><Relationship Id="rId31" Type="http://schemas.openxmlformats.org/officeDocument/2006/relationships/image" Target="../media/image10.gif"/><Relationship Id="rId4" Type="http://schemas.openxmlformats.org/officeDocument/2006/relationships/tags" Target="../tags/tag67.xml"/><Relationship Id="rId9" Type="http://schemas.openxmlformats.org/officeDocument/2006/relationships/tags" Target="../tags/tag72.xml"/><Relationship Id="rId14" Type="http://schemas.openxmlformats.org/officeDocument/2006/relationships/tags" Target="../tags/tag77.xml"/><Relationship Id="rId22" Type="http://schemas.openxmlformats.org/officeDocument/2006/relationships/tags" Target="../tags/tag85.xml"/><Relationship Id="rId27" Type="http://schemas.openxmlformats.org/officeDocument/2006/relationships/tags" Target="../tags/tag90.xml"/><Relationship Id="rId30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PEASOUP: Preventing Exploits Against Software Of Uncertain Provenance</a:t>
            </a:r>
          </a:p>
        </p:txBody>
      </p:sp>
      <p:sp>
        <p:nvSpPr>
          <p:cNvPr id="3076" name="Text Box 5"/>
          <p:cNvSpPr txBox="1">
            <a:spLocks noChangeArrowheads="1"/>
          </p:cNvSpPr>
          <p:nvPr/>
        </p:nvSpPr>
        <p:spPr bwMode="auto">
          <a:xfrm>
            <a:off x="457200" y="3440113"/>
            <a:ext cx="8229600" cy="620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dirty="0">
                <a:solidFill>
                  <a:srgbClr val="11242F"/>
                </a:solidFill>
              </a:rPr>
              <a:t>Presented by: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2000" b="1" dirty="0">
                <a:solidFill>
                  <a:srgbClr val="11242F"/>
                </a:solidFill>
              </a:rPr>
              <a:t>David Melski</a:t>
            </a:r>
            <a:endParaRPr lang="en-US" sz="1800" dirty="0">
              <a:solidFill>
                <a:srgbClr val="11242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Rounded Rectangle 67"/>
          <p:cNvSpPr/>
          <p:nvPr/>
        </p:nvSpPr>
        <p:spPr bwMode="auto">
          <a:xfrm>
            <a:off x="6447099" y="2798781"/>
            <a:ext cx="2544502" cy="2176345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b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SIM</a:t>
            </a:r>
          </a:p>
        </p:txBody>
      </p:sp>
      <p:grpSp>
        <p:nvGrpSpPr>
          <p:cNvPr id="37" name="Group 36"/>
          <p:cNvGrpSpPr/>
          <p:nvPr/>
        </p:nvGrpSpPr>
        <p:grpSpPr>
          <a:xfrm>
            <a:off x="3996297" y="762000"/>
            <a:ext cx="2228687" cy="5241530"/>
            <a:chOff x="3996297" y="762000"/>
            <a:chExt cx="2228687" cy="5241530"/>
          </a:xfrm>
        </p:grpSpPr>
        <p:cxnSp>
          <p:nvCxnSpPr>
            <p:cNvPr id="30" name="Straight Connector 29"/>
            <p:cNvCxnSpPr/>
            <p:nvPr/>
          </p:nvCxnSpPr>
          <p:spPr bwMode="auto">
            <a:xfrm>
              <a:off x="4994800" y="762000"/>
              <a:ext cx="0" cy="5241530"/>
            </a:xfrm>
            <a:prstGeom prst="line">
              <a:avLst/>
            </a:prstGeom>
            <a:solidFill>
              <a:srgbClr val="6BAEFF"/>
            </a:solidFill>
            <a:ln w="25400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2" name="TextBox 31"/>
            <p:cNvSpPr txBox="1"/>
            <p:nvPr/>
          </p:nvSpPr>
          <p:spPr>
            <a:xfrm>
              <a:off x="3996297" y="931535"/>
              <a:ext cx="222868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just"/>
              <a:r>
                <a:rPr lang="en-US" sz="2000" dirty="0" smtClean="0"/>
                <a:t>Offline     Runtime</a:t>
              </a:r>
              <a:endParaRPr lang="en-US" sz="2000" dirty="0"/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5878277" y="2901293"/>
            <a:ext cx="2991933" cy="1456938"/>
            <a:chOff x="5878277" y="2901293"/>
            <a:chExt cx="2991933" cy="1456938"/>
          </a:xfrm>
        </p:grpSpPr>
        <p:sp>
          <p:nvSpPr>
            <p:cNvPr id="108" name="Rounded Rectangle 107"/>
            <p:cNvSpPr/>
            <p:nvPr/>
          </p:nvSpPr>
          <p:spPr bwMode="auto">
            <a:xfrm>
              <a:off x="6553200" y="2901293"/>
              <a:ext cx="2317010" cy="1456938"/>
            </a:xfrm>
            <a:prstGeom prst="roundRect">
              <a:avLst/>
            </a:prstGeom>
            <a:solidFill>
              <a:schemeClr val="accent5">
                <a:lumMod val="75000"/>
              </a:schemeClr>
            </a:solidFill>
            <a:ln>
              <a:solidFill>
                <a:schemeClr val="accent5">
                  <a:lumMod val="50000"/>
                </a:schemeClr>
              </a:solidFill>
              <a:headEnd type="none" w="med" len="med"/>
              <a:tailEnd type="none" w="med" len="med"/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vert="horz" wrap="none" lIns="91440" tIns="45720" rIns="91440" bIns="45720" numCol="1" rtlCol="0" anchor="b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charset="0"/>
                </a:rPr>
                <a:t>Strata</a:t>
              </a:r>
              <a:r>
                <a:rPr kumimoji="0" lang="en-US" sz="2000" b="0" i="0" u="none" strike="noStrike" cap="none" normalizeH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charset="0"/>
                </a:rPr>
                <a:t> Dynamic</a:t>
              </a:r>
            </a:p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baseline="0" dirty="0" smtClean="0">
                  <a:solidFill>
                    <a:schemeClr val="bg1"/>
                  </a:solidFill>
                </a:rPr>
                <a:t>Translator</a:t>
              </a:r>
              <a:endPara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endParaRPr>
            </a:p>
          </p:txBody>
        </p:sp>
        <p:sp>
          <p:nvSpPr>
            <p:cNvPr id="114" name="Right Arrow 113"/>
            <p:cNvSpPr/>
            <p:nvPr/>
          </p:nvSpPr>
          <p:spPr bwMode="auto">
            <a:xfrm>
              <a:off x="5878277" y="3377119"/>
              <a:ext cx="522523" cy="395073"/>
            </a:xfrm>
            <a:prstGeom prst="rightArrow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PEASOUP Rewriting</a:t>
            </a:r>
            <a:endParaRPr lang="en-US" sz="28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955F30BA-4DE8-4A4E-A943-013D71671191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5" name="Rounded Rectangle 4"/>
          <p:cNvSpPr/>
          <p:nvPr/>
        </p:nvSpPr>
        <p:spPr bwMode="auto">
          <a:xfrm>
            <a:off x="568606" y="996951"/>
            <a:ext cx="2562200" cy="598289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SOUP</a:t>
            </a:r>
          </a:p>
        </p:txBody>
      </p:sp>
      <p:sp>
        <p:nvSpPr>
          <p:cNvPr id="6" name="Rounded Rectangle 5"/>
          <p:cNvSpPr/>
          <p:nvPr/>
        </p:nvSpPr>
        <p:spPr bwMode="auto">
          <a:xfrm>
            <a:off x="568607" y="1878609"/>
            <a:ext cx="2562200" cy="598289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Inputs</a:t>
            </a:r>
          </a:p>
        </p:txBody>
      </p:sp>
      <p:sp>
        <p:nvSpPr>
          <p:cNvPr id="7" name="Rounded Rectangle 6"/>
          <p:cNvSpPr/>
          <p:nvPr/>
        </p:nvSpPr>
        <p:spPr bwMode="auto">
          <a:xfrm>
            <a:off x="568605" y="2760267"/>
            <a:ext cx="2562201" cy="598289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Sorted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>
                <a:solidFill>
                  <a:schemeClr val="bg1"/>
                </a:solidFill>
              </a:rPr>
              <a:t>Inputs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</a:endParaRPr>
          </a:p>
        </p:txBody>
      </p:sp>
      <p:sp>
        <p:nvSpPr>
          <p:cNvPr id="9" name="Rounded Rectangle 8"/>
          <p:cNvSpPr/>
          <p:nvPr/>
        </p:nvSpPr>
        <p:spPr bwMode="auto">
          <a:xfrm>
            <a:off x="568605" y="4523583"/>
            <a:ext cx="2562201" cy="598289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SOUP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>
                <a:solidFill>
                  <a:schemeClr val="bg1"/>
                </a:solidFill>
              </a:rPr>
              <a:t>Variants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</a:endParaRPr>
          </a:p>
        </p:txBody>
      </p:sp>
      <p:sp>
        <p:nvSpPr>
          <p:cNvPr id="10" name="Rounded Rectangle 9"/>
          <p:cNvSpPr/>
          <p:nvPr/>
        </p:nvSpPr>
        <p:spPr bwMode="auto">
          <a:xfrm>
            <a:off x="568606" y="5405241"/>
            <a:ext cx="2562200" cy="598289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Valid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>
                <a:solidFill>
                  <a:schemeClr val="bg1"/>
                </a:solidFill>
              </a:rPr>
              <a:t>Variants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</a:endParaRPr>
          </a:p>
        </p:txBody>
      </p:sp>
      <p:sp>
        <p:nvSpPr>
          <p:cNvPr id="12" name="Flowchart: Multidocument 11"/>
          <p:cNvSpPr/>
          <p:nvPr/>
        </p:nvSpPr>
        <p:spPr bwMode="auto">
          <a:xfrm>
            <a:off x="1504814" y="2025353"/>
            <a:ext cx="313942" cy="304800"/>
          </a:xfrm>
          <a:prstGeom prst="flowChartMultidocument">
            <a:avLst/>
          </a:prstGeom>
          <a:solidFill>
            <a:srgbClr val="6BAE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" name="Flowchart: Multidocument 12"/>
          <p:cNvSpPr/>
          <p:nvPr/>
        </p:nvSpPr>
        <p:spPr bwMode="auto">
          <a:xfrm>
            <a:off x="1865379" y="2031071"/>
            <a:ext cx="313942" cy="304800"/>
          </a:xfrm>
          <a:prstGeom prst="flowChartMultidocument">
            <a:avLst/>
          </a:prstGeom>
          <a:solidFill>
            <a:srgbClr val="6BAE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" name="Flowchart: Multidocument 13"/>
          <p:cNvSpPr/>
          <p:nvPr/>
        </p:nvSpPr>
        <p:spPr bwMode="auto">
          <a:xfrm>
            <a:off x="2225944" y="2031071"/>
            <a:ext cx="313942" cy="304800"/>
          </a:xfrm>
          <a:prstGeom prst="flowChartMultidocument">
            <a:avLst/>
          </a:prstGeom>
          <a:solidFill>
            <a:srgbClr val="6BAE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" name="Flowchart: Multidocument 14"/>
          <p:cNvSpPr/>
          <p:nvPr/>
        </p:nvSpPr>
        <p:spPr bwMode="auto">
          <a:xfrm>
            <a:off x="2586508" y="2031071"/>
            <a:ext cx="313942" cy="304800"/>
          </a:xfrm>
          <a:prstGeom prst="flowChartMultidocument">
            <a:avLst/>
          </a:prstGeom>
          <a:solidFill>
            <a:srgbClr val="6BAE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" name="Flowchart: Multidocument 15"/>
          <p:cNvSpPr/>
          <p:nvPr/>
        </p:nvSpPr>
        <p:spPr bwMode="auto">
          <a:xfrm>
            <a:off x="1504814" y="2901293"/>
            <a:ext cx="313942" cy="304800"/>
          </a:xfrm>
          <a:prstGeom prst="flowChartMultidocument">
            <a:avLst/>
          </a:prstGeom>
          <a:solidFill>
            <a:schemeClr val="accent4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" name="Flowchart: Multidocument 16"/>
          <p:cNvSpPr/>
          <p:nvPr/>
        </p:nvSpPr>
        <p:spPr bwMode="auto">
          <a:xfrm>
            <a:off x="1865379" y="2907011"/>
            <a:ext cx="313942" cy="304800"/>
          </a:xfrm>
          <a:prstGeom prst="flowChartMultidocument">
            <a:avLst/>
          </a:prstGeom>
          <a:solidFill>
            <a:srgbClr val="4E933B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" name="Flowchart: Multidocument 17"/>
          <p:cNvSpPr/>
          <p:nvPr/>
        </p:nvSpPr>
        <p:spPr bwMode="auto">
          <a:xfrm>
            <a:off x="2225944" y="2907011"/>
            <a:ext cx="313942" cy="304800"/>
          </a:xfrm>
          <a:prstGeom prst="flowChartMultidocument">
            <a:avLst/>
          </a:prstGeom>
          <a:solidFill>
            <a:srgbClr val="80933B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9" name="Flowchart: Multidocument 18"/>
          <p:cNvSpPr/>
          <p:nvPr/>
        </p:nvSpPr>
        <p:spPr bwMode="auto">
          <a:xfrm>
            <a:off x="2586508" y="2907011"/>
            <a:ext cx="313942" cy="304800"/>
          </a:xfrm>
          <a:prstGeom prst="flowChartMultidocumen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5" name="Rounded Rectangle 24"/>
          <p:cNvSpPr/>
          <p:nvPr/>
        </p:nvSpPr>
        <p:spPr bwMode="auto">
          <a:xfrm>
            <a:off x="1987796" y="1131590"/>
            <a:ext cx="412366" cy="304800"/>
          </a:xfrm>
          <a:prstGeom prst="roundRect">
            <a:avLst>
              <a:gd name="adj" fmla="val 36968"/>
            </a:avLst>
          </a:prstGeom>
          <a:solidFill>
            <a:schemeClr val="accent5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5" name="Rounded Rectangle 74"/>
          <p:cNvSpPr/>
          <p:nvPr/>
        </p:nvSpPr>
        <p:spPr bwMode="auto">
          <a:xfrm>
            <a:off x="1672004" y="4670327"/>
            <a:ext cx="262199" cy="304800"/>
          </a:xfrm>
          <a:prstGeom prst="roundRect">
            <a:avLst>
              <a:gd name="adj" fmla="val 36968"/>
            </a:avLst>
          </a:prstGeom>
          <a:solidFill>
            <a:schemeClr val="accent5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6" name="Snip Single Corner Rectangle 75"/>
          <p:cNvSpPr/>
          <p:nvPr/>
        </p:nvSpPr>
        <p:spPr bwMode="auto">
          <a:xfrm>
            <a:off x="2022351" y="4670327"/>
            <a:ext cx="230474" cy="304800"/>
          </a:xfrm>
          <a:prstGeom prst="snip1Rect">
            <a:avLst>
              <a:gd name="adj" fmla="val 37202"/>
            </a:avLst>
          </a:prstGeom>
          <a:solidFill>
            <a:schemeClr val="accent5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7" name="Round Diagonal Corner Rectangle 76"/>
          <p:cNvSpPr/>
          <p:nvPr/>
        </p:nvSpPr>
        <p:spPr bwMode="auto">
          <a:xfrm>
            <a:off x="2340184" y="4670327"/>
            <a:ext cx="232168" cy="304800"/>
          </a:xfrm>
          <a:prstGeom prst="round2DiagRect">
            <a:avLst>
              <a:gd name="adj1" fmla="val 37396"/>
              <a:gd name="adj2" fmla="val 0"/>
            </a:avLst>
          </a:prstGeom>
          <a:solidFill>
            <a:schemeClr val="accent5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8" name="Round Same Side Corner Rectangle 77"/>
          <p:cNvSpPr/>
          <p:nvPr/>
        </p:nvSpPr>
        <p:spPr bwMode="auto">
          <a:xfrm>
            <a:off x="2660366" y="4670327"/>
            <a:ext cx="240084" cy="304800"/>
          </a:xfrm>
          <a:prstGeom prst="round2SameRect">
            <a:avLst/>
          </a:prstGeom>
          <a:solidFill>
            <a:schemeClr val="accent5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9" name="Rounded Rectangle 78"/>
          <p:cNvSpPr/>
          <p:nvPr/>
        </p:nvSpPr>
        <p:spPr bwMode="auto">
          <a:xfrm>
            <a:off x="1834832" y="5551985"/>
            <a:ext cx="262199" cy="304800"/>
          </a:xfrm>
          <a:prstGeom prst="roundRect">
            <a:avLst>
              <a:gd name="adj" fmla="val 36968"/>
            </a:avLst>
          </a:prstGeom>
          <a:solidFill>
            <a:schemeClr val="accent5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0" name="Snip Single Corner Rectangle 79"/>
          <p:cNvSpPr/>
          <p:nvPr/>
        </p:nvSpPr>
        <p:spPr bwMode="auto">
          <a:xfrm>
            <a:off x="2185179" y="5551985"/>
            <a:ext cx="230474" cy="304800"/>
          </a:xfrm>
          <a:prstGeom prst="snip1Rect">
            <a:avLst>
              <a:gd name="adj" fmla="val 37202"/>
            </a:avLst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2" name="Round Same Side Corner Rectangle 81"/>
          <p:cNvSpPr/>
          <p:nvPr/>
        </p:nvSpPr>
        <p:spPr bwMode="auto">
          <a:xfrm>
            <a:off x="2511636" y="5557363"/>
            <a:ext cx="240084" cy="304800"/>
          </a:xfrm>
          <a:prstGeom prst="round2SameRect">
            <a:avLst/>
          </a:prstGeom>
          <a:solidFill>
            <a:schemeClr val="accent5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3" name="Curved Left Arrow 82"/>
          <p:cNvSpPr/>
          <p:nvPr/>
        </p:nvSpPr>
        <p:spPr bwMode="auto">
          <a:xfrm flipH="1">
            <a:off x="192622" y="1296095"/>
            <a:ext cx="305946" cy="765937"/>
          </a:xfrm>
          <a:prstGeom prst="curvedLeftArrow">
            <a:avLst/>
          </a:prstGeom>
          <a:solidFill>
            <a:schemeClr val="accent6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4" name="Curved Left Arrow 83"/>
          <p:cNvSpPr/>
          <p:nvPr/>
        </p:nvSpPr>
        <p:spPr bwMode="auto">
          <a:xfrm flipH="1">
            <a:off x="192622" y="2192859"/>
            <a:ext cx="305946" cy="765937"/>
          </a:xfrm>
          <a:prstGeom prst="curvedLeftArrow">
            <a:avLst/>
          </a:prstGeom>
          <a:solidFill>
            <a:schemeClr val="accent6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5" name="Curved Left Arrow 84"/>
          <p:cNvSpPr/>
          <p:nvPr/>
        </p:nvSpPr>
        <p:spPr bwMode="auto">
          <a:xfrm flipH="1">
            <a:off x="192622" y="3089623"/>
            <a:ext cx="305946" cy="765937"/>
          </a:xfrm>
          <a:prstGeom prst="curvedLeftArrow">
            <a:avLst/>
          </a:prstGeom>
          <a:solidFill>
            <a:schemeClr val="accent6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6" name="Curved Left Arrow 85"/>
          <p:cNvSpPr/>
          <p:nvPr/>
        </p:nvSpPr>
        <p:spPr bwMode="auto">
          <a:xfrm flipH="1">
            <a:off x="192622" y="3986387"/>
            <a:ext cx="305946" cy="765937"/>
          </a:xfrm>
          <a:prstGeom prst="curvedLeftArrow">
            <a:avLst/>
          </a:prstGeom>
          <a:solidFill>
            <a:schemeClr val="accent6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7" name="Curved Left Arrow 86"/>
          <p:cNvSpPr/>
          <p:nvPr/>
        </p:nvSpPr>
        <p:spPr bwMode="auto">
          <a:xfrm flipH="1">
            <a:off x="192622" y="4883151"/>
            <a:ext cx="305946" cy="765937"/>
          </a:xfrm>
          <a:prstGeom prst="curvedLeftArrow">
            <a:avLst/>
          </a:prstGeom>
          <a:solidFill>
            <a:schemeClr val="accent6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2" name="Rounded Rectangle 61"/>
          <p:cNvSpPr/>
          <p:nvPr/>
        </p:nvSpPr>
        <p:spPr bwMode="auto">
          <a:xfrm>
            <a:off x="568605" y="3641925"/>
            <a:ext cx="2562201" cy="598289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Intermediate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Representation</a:t>
            </a:r>
          </a:p>
        </p:txBody>
      </p:sp>
      <p:grpSp>
        <p:nvGrpSpPr>
          <p:cNvPr id="63" name="Group 62"/>
          <p:cNvGrpSpPr/>
          <p:nvPr/>
        </p:nvGrpSpPr>
        <p:grpSpPr>
          <a:xfrm>
            <a:off x="2424107" y="3707566"/>
            <a:ext cx="512392" cy="468060"/>
            <a:chOff x="1961328" y="3685878"/>
            <a:chExt cx="512392" cy="468060"/>
          </a:xfrm>
        </p:grpSpPr>
        <p:sp>
          <p:nvSpPr>
            <p:cNvPr id="67" name="Oval 66"/>
            <p:cNvSpPr/>
            <p:nvPr/>
          </p:nvSpPr>
          <p:spPr bwMode="auto">
            <a:xfrm>
              <a:off x="1961328" y="3797805"/>
              <a:ext cx="76200" cy="76200"/>
            </a:xfrm>
            <a:prstGeom prst="ellipse">
              <a:avLst/>
            </a:prstGeom>
            <a:solidFill>
              <a:schemeClr val="accent2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69" name="Oval 68"/>
            <p:cNvSpPr/>
            <p:nvPr/>
          </p:nvSpPr>
          <p:spPr bwMode="auto">
            <a:xfrm>
              <a:off x="2147263" y="3685878"/>
              <a:ext cx="76200" cy="76200"/>
            </a:xfrm>
            <a:prstGeom prst="ellipse">
              <a:avLst/>
            </a:prstGeom>
            <a:solidFill>
              <a:schemeClr val="accent2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71" name="Oval 70"/>
            <p:cNvSpPr/>
            <p:nvPr/>
          </p:nvSpPr>
          <p:spPr bwMode="auto">
            <a:xfrm>
              <a:off x="2144904" y="3874005"/>
              <a:ext cx="76200" cy="76200"/>
            </a:xfrm>
            <a:prstGeom prst="ellipse">
              <a:avLst/>
            </a:prstGeom>
            <a:solidFill>
              <a:schemeClr val="accent2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73" name="Oval 72"/>
            <p:cNvSpPr/>
            <p:nvPr/>
          </p:nvSpPr>
          <p:spPr bwMode="auto">
            <a:xfrm>
              <a:off x="2144904" y="4077738"/>
              <a:ext cx="76200" cy="76200"/>
            </a:xfrm>
            <a:prstGeom prst="ellipse">
              <a:avLst/>
            </a:prstGeom>
            <a:solidFill>
              <a:schemeClr val="accent2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81" name="Oval 80"/>
            <p:cNvSpPr/>
            <p:nvPr/>
          </p:nvSpPr>
          <p:spPr bwMode="auto">
            <a:xfrm>
              <a:off x="1961328" y="3973815"/>
              <a:ext cx="76200" cy="76200"/>
            </a:xfrm>
            <a:prstGeom prst="ellipse">
              <a:avLst/>
            </a:prstGeom>
            <a:solidFill>
              <a:schemeClr val="accent2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cxnSp>
          <p:nvCxnSpPr>
            <p:cNvPr id="88" name="Straight Arrow Connector 87"/>
            <p:cNvCxnSpPr>
              <a:stCxn id="71" idx="4"/>
              <a:endCxn id="73" idx="0"/>
            </p:cNvCxnSpPr>
            <p:nvPr/>
          </p:nvCxnSpPr>
          <p:spPr bwMode="auto">
            <a:xfrm>
              <a:off x="2183004" y="3950205"/>
              <a:ext cx="0" cy="127533"/>
            </a:xfrm>
            <a:prstGeom prst="straightConnector1">
              <a:avLst/>
            </a:prstGeom>
            <a:solidFill>
              <a:srgbClr val="6BAE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 w="sm" len="sm"/>
            </a:ln>
            <a:effectLst/>
          </p:spPr>
        </p:cxnSp>
        <p:cxnSp>
          <p:nvCxnSpPr>
            <p:cNvPr id="92" name="Straight Arrow Connector 91"/>
            <p:cNvCxnSpPr>
              <a:stCxn id="71" idx="3"/>
              <a:endCxn id="81" idx="6"/>
            </p:cNvCxnSpPr>
            <p:nvPr/>
          </p:nvCxnSpPr>
          <p:spPr bwMode="auto">
            <a:xfrm flipH="1">
              <a:off x="2037528" y="3939046"/>
              <a:ext cx="118535" cy="72869"/>
            </a:xfrm>
            <a:prstGeom prst="straightConnector1">
              <a:avLst/>
            </a:prstGeom>
            <a:solidFill>
              <a:srgbClr val="6BAE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 w="sm" len="sm"/>
            </a:ln>
            <a:effectLst/>
          </p:spPr>
        </p:cxnSp>
        <p:cxnSp>
          <p:nvCxnSpPr>
            <p:cNvPr id="95" name="Straight Arrow Connector 94"/>
            <p:cNvCxnSpPr>
              <a:stCxn id="69" idx="4"/>
              <a:endCxn id="71" idx="0"/>
            </p:cNvCxnSpPr>
            <p:nvPr/>
          </p:nvCxnSpPr>
          <p:spPr bwMode="auto">
            <a:xfrm flipH="1">
              <a:off x="2183004" y="3762078"/>
              <a:ext cx="2359" cy="111927"/>
            </a:xfrm>
            <a:prstGeom prst="straightConnector1">
              <a:avLst/>
            </a:prstGeom>
            <a:solidFill>
              <a:srgbClr val="6BAE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 w="sm" len="sm"/>
            </a:ln>
            <a:effectLst/>
          </p:spPr>
        </p:cxnSp>
        <p:cxnSp>
          <p:nvCxnSpPr>
            <p:cNvPr id="96" name="Straight Arrow Connector 95"/>
            <p:cNvCxnSpPr>
              <a:stCxn id="69" idx="2"/>
              <a:endCxn id="67" idx="7"/>
            </p:cNvCxnSpPr>
            <p:nvPr/>
          </p:nvCxnSpPr>
          <p:spPr bwMode="auto">
            <a:xfrm flipH="1">
              <a:off x="2026369" y="3723978"/>
              <a:ext cx="120894" cy="84986"/>
            </a:xfrm>
            <a:prstGeom prst="straightConnector1">
              <a:avLst/>
            </a:prstGeom>
            <a:solidFill>
              <a:srgbClr val="6BAE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 w="sm" len="sm"/>
            </a:ln>
            <a:effectLst/>
          </p:spPr>
        </p:cxnSp>
        <p:cxnSp>
          <p:nvCxnSpPr>
            <p:cNvPr id="97" name="Straight Arrow Connector 96"/>
            <p:cNvCxnSpPr>
              <a:stCxn id="67" idx="4"/>
              <a:endCxn id="81" idx="0"/>
            </p:cNvCxnSpPr>
            <p:nvPr/>
          </p:nvCxnSpPr>
          <p:spPr bwMode="auto">
            <a:xfrm>
              <a:off x="1999428" y="3874005"/>
              <a:ext cx="0" cy="99810"/>
            </a:xfrm>
            <a:prstGeom prst="straightConnector1">
              <a:avLst/>
            </a:prstGeom>
            <a:solidFill>
              <a:srgbClr val="6BAE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 w="sm" len="sm"/>
            </a:ln>
            <a:effectLst/>
          </p:spPr>
        </p:cxnSp>
        <p:cxnSp>
          <p:nvCxnSpPr>
            <p:cNvPr id="99" name="Straight Arrow Connector 98"/>
            <p:cNvCxnSpPr>
              <a:stCxn id="81" idx="5"/>
              <a:endCxn id="73" idx="2"/>
            </p:cNvCxnSpPr>
            <p:nvPr/>
          </p:nvCxnSpPr>
          <p:spPr bwMode="auto">
            <a:xfrm>
              <a:off x="2026369" y="4038856"/>
              <a:ext cx="118535" cy="76982"/>
            </a:xfrm>
            <a:prstGeom prst="straightConnector1">
              <a:avLst/>
            </a:prstGeom>
            <a:solidFill>
              <a:srgbClr val="6BAE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 w="sm" len="sm"/>
            </a:ln>
            <a:effectLst/>
          </p:spPr>
        </p:cxnSp>
        <p:sp>
          <p:nvSpPr>
            <p:cNvPr id="100" name="Oval 99"/>
            <p:cNvSpPr/>
            <p:nvPr/>
          </p:nvSpPr>
          <p:spPr bwMode="auto">
            <a:xfrm>
              <a:off x="2336436" y="3797805"/>
              <a:ext cx="76200" cy="76200"/>
            </a:xfrm>
            <a:prstGeom prst="ellipse">
              <a:avLst/>
            </a:prstGeom>
            <a:solidFill>
              <a:schemeClr val="accent2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01" name="Oval 100"/>
            <p:cNvSpPr/>
            <p:nvPr/>
          </p:nvSpPr>
          <p:spPr bwMode="auto">
            <a:xfrm>
              <a:off x="2397520" y="4027389"/>
              <a:ext cx="76200" cy="76200"/>
            </a:xfrm>
            <a:prstGeom prst="ellipse">
              <a:avLst/>
            </a:prstGeom>
            <a:solidFill>
              <a:schemeClr val="accent2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02" name="Oval 101"/>
            <p:cNvSpPr/>
            <p:nvPr/>
          </p:nvSpPr>
          <p:spPr bwMode="auto">
            <a:xfrm>
              <a:off x="2279222" y="3935715"/>
              <a:ext cx="76200" cy="76200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cxnSp>
          <p:nvCxnSpPr>
            <p:cNvPr id="103" name="Straight Arrow Connector 102"/>
            <p:cNvCxnSpPr>
              <a:stCxn id="69" idx="5"/>
              <a:endCxn id="100" idx="1"/>
            </p:cNvCxnSpPr>
            <p:nvPr/>
          </p:nvCxnSpPr>
          <p:spPr bwMode="auto">
            <a:xfrm>
              <a:off x="2212304" y="3750919"/>
              <a:ext cx="135291" cy="58045"/>
            </a:xfrm>
            <a:prstGeom prst="straightConnector1">
              <a:avLst/>
            </a:prstGeom>
            <a:solidFill>
              <a:srgbClr val="6BAE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 w="sm" len="sm"/>
            </a:ln>
            <a:effectLst/>
          </p:spPr>
        </p:cxnSp>
        <p:cxnSp>
          <p:nvCxnSpPr>
            <p:cNvPr id="104" name="Straight Arrow Connector 103"/>
            <p:cNvCxnSpPr>
              <a:stCxn id="100" idx="3"/>
              <a:endCxn id="102" idx="0"/>
            </p:cNvCxnSpPr>
            <p:nvPr/>
          </p:nvCxnSpPr>
          <p:spPr bwMode="auto">
            <a:xfrm flipH="1">
              <a:off x="2317322" y="3862846"/>
              <a:ext cx="30273" cy="72869"/>
            </a:xfrm>
            <a:prstGeom prst="straightConnector1">
              <a:avLst/>
            </a:prstGeom>
            <a:solidFill>
              <a:srgbClr val="6BAE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 w="sm" len="sm"/>
            </a:ln>
            <a:effectLst/>
          </p:spPr>
        </p:cxnSp>
        <p:cxnSp>
          <p:nvCxnSpPr>
            <p:cNvPr id="105" name="Straight Arrow Connector 104"/>
            <p:cNvCxnSpPr>
              <a:stCxn id="100" idx="5"/>
              <a:endCxn id="101" idx="0"/>
            </p:cNvCxnSpPr>
            <p:nvPr/>
          </p:nvCxnSpPr>
          <p:spPr bwMode="auto">
            <a:xfrm>
              <a:off x="2401477" y="3862846"/>
              <a:ext cx="34143" cy="164543"/>
            </a:xfrm>
            <a:prstGeom prst="straightConnector1">
              <a:avLst/>
            </a:prstGeom>
            <a:solidFill>
              <a:srgbClr val="6BAE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 w="sm" len="sm"/>
            </a:ln>
            <a:effectLst/>
          </p:spPr>
        </p:cxnSp>
      </p:grpSp>
      <p:grpSp>
        <p:nvGrpSpPr>
          <p:cNvPr id="26" name="Group 25"/>
          <p:cNvGrpSpPr/>
          <p:nvPr/>
        </p:nvGrpSpPr>
        <p:grpSpPr>
          <a:xfrm>
            <a:off x="3143969" y="1401709"/>
            <a:ext cx="2654632" cy="4506039"/>
            <a:chOff x="3143969" y="1401709"/>
            <a:chExt cx="2654632" cy="4506039"/>
          </a:xfrm>
        </p:grpSpPr>
        <p:sp>
          <p:nvSpPr>
            <p:cNvPr id="8" name="Can 7"/>
            <p:cNvSpPr/>
            <p:nvPr/>
          </p:nvSpPr>
          <p:spPr bwMode="auto">
            <a:xfrm>
              <a:off x="4191000" y="2659541"/>
              <a:ext cx="1607601" cy="1660475"/>
            </a:xfrm>
            <a:prstGeom prst="can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rgbClr val="FFFF00"/>
                  </a:solidFill>
                  <a:effectLst/>
                  <a:latin typeface="Arial" charset="0"/>
                </a:rPr>
                <a:t>IR DB</a:t>
              </a:r>
            </a:p>
          </p:txBody>
        </p:sp>
        <p:sp>
          <p:nvSpPr>
            <p:cNvPr id="23" name="Right Arrow 22"/>
            <p:cNvSpPr/>
            <p:nvPr/>
          </p:nvSpPr>
          <p:spPr bwMode="auto">
            <a:xfrm rot="2856536">
              <a:off x="2941007" y="1958320"/>
              <a:ext cx="1508295" cy="395073"/>
            </a:xfrm>
            <a:prstGeom prst="rightArrow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70" name="Right Arrow 69"/>
            <p:cNvSpPr/>
            <p:nvPr/>
          </p:nvSpPr>
          <p:spPr bwMode="auto">
            <a:xfrm rot="2071356">
              <a:off x="3143969" y="2601246"/>
              <a:ext cx="988998" cy="395073"/>
            </a:xfrm>
            <a:prstGeom prst="rightArrow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72" name="Right Arrow 71"/>
            <p:cNvSpPr/>
            <p:nvPr/>
          </p:nvSpPr>
          <p:spPr bwMode="auto">
            <a:xfrm rot="1074669">
              <a:off x="3256503" y="3168856"/>
              <a:ext cx="811184" cy="395073"/>
            </a:xfrm>
            <a:prstGeom prst="rightArrow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74" name="Right Arrow 73"/>
            <p:cNvSpPr/>
            <p:nvPr/>
          </p:nvSpPr>
          <p:spPr bwMode="auto">
            <a:xfrm rot="20618973">
              <a:off x="3267012" y="3717307"/>
              <a:ext cx="798824" cy="395073"/>
            </a:xfrm>
            <a:prstGeom prst="rightArrow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06" name="Right Arrow 105"/>
            <p:cNvSpPr/>
            <p:nvPr/>
          </p:nvSpPr>
          <p:spPr bwMode="auto">
            <a:xfrm rot="19534327">
              <a:off x="3206593" y="4358888"/>
              <a:ext cx="980466" cy="395073"/>
            </a:xfrm>
            <a:prstGeom prst="rightArrow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07" name="Right Arrow 106"/>
            <p:cNvSpPr/>
            <p:nvPr/>
          </p:nvSpPr>
          <p:spPr bwMode="auto">
            <a:xfrm rot="18891368">
              <a:off x="3064193" y="4891508"/>
              <a:ext cx="1637407" cy="395073"/>
            </a:xfrm>
            <a:prstGeom prst="rightArrow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112" name="Rounded Rectangle 111"/>
          <p:cNvSpPr/>
          <p:nvPr/>
        </p:nvSpPr>
        <p:spPr bwMode="auto">
          <a:xfrm>
            <a:off x="6858000" y="3089623"/>
            <a:ext cx="637977" cy="471560"/>
          </a:xfrm>
          <a:prstGeom prst="roundRect">
            <a:avLst>
              <a:gd name="adj" fmla="val 36968"/>
            </a:avLst>
          </a:prstGeom>
          <a:solidFill>
            <a:schemeClr val="accent5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grpSp>
        <p:nvGrpSpPr>
          <p:cNvPr id="36" name="Group 35"/>
          <p:cNvGrpSpPr/>
          <p:nvPr/>
        </p:nvGrpSpPr>
        <p:grpSpPr>
          <a:xfrm>
            <a:off x="7655385" y="3057314"/>
            <a:ext cx="900235" cy="503869"/>
            <a:chOff x="7655385" y="3057314"/>
            <a:chExt cx="900235" cy="503869"/>
          </a:xfrm>
        </p:grpSpPr>
        <p:sp>
          <p:nvSpPr>
            <p:cNvPr id="113" name="Snip Single Corner Rectangle 112"/>
            <p:cNvSpPr/>
            <p:nvPr/>
          </p:nvSpPr>
          <p:spPr bwMode="auto">
            <a:xfrm>
              <a:off x="8174620" y="3057314"/>
              <a:ext cx="381000" cy="503869"/>
            </a:xfrm>
            <a:prstGeom prst="snip1Rect">
              <a:avLst>
                <a:gd name="adj" fmla="val 37202"/>
              </a:avLst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5" name="Right Arrow 34"/>
            <p:cNvSpPr/>
            <p:nvPr/>
          </p:nvSpPr>
          <p:spPr bwMode="auto">
            <a:xfrm>
              <a:off x="7655385" y="3165702"/>
              <a:ext cx="365495" cy="319401"/>
            </a:xfrm>
            <a:prstGeom prst="rightArrow">
              <a:avLst/>
            </a:prstGeom>
            <a:gradFill flip="none" rotWithShape="1">
              <a:gsLst>
                <a:gs pos="0">
                  <a:schemeClr val="accent5">
                    <a:lumMod val="60000"/>
                    <a:lumOff val="40000"/>
                  </a:schemeClr>
                </a:gs>
                <a:gs pos="100000">
                  <a:srgbClr val="FFFF00"/>
                </a:gs>
              </a:gsLst>
              <a:lin ang="0" scaled="1"/>
              <a:tileRect/>
            </a:gradFill>
            <a:ln>
              <a:headEnd type="none" w="med" len="med"/>
              <a:tailEnd type="none" w="med" len="med"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1516117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" grpId="0" animBg="1"/>
      <p:bldP spid="11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PEASOUP Analysis and Transformation Core Technologies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808080"/>
                </a:solidFill>
              </a:rPr>
              <a:t>Page </a:t>
            </a:r>
            <a:fld id="{955F30BA-4DE8-4A4E-A943-013D71671191}" type="slidenum">
              <a:rPr lang="en-US" smtClean="0">
                <a:solidFill>
                  <a:srgbClr val="808080"/>
                </a:solidFill>
              </a:rPr>
              <a:pPr>
                <a:defRPr/>
              </a:pPr>
              <a:t>11</a:t>
            </a:fld>
            <a:endParaRPr lang="en-US" dirty="0">
              <a:solidFill>
                <a:srgbClr val="808080"/>
              </a:solidFill>
            </a:endParaRPr>
          </a:p>
        </p:txBody>
      </p:sp>
      <p:sp>
        <p:nvSpPr>
          <p:cNvPr id="9" name="Folded Corner 8"/>
          <p:cNvSpPr/>
          <p:nvPr/>
        </p:nvSpPr>
        <p:spPr bwMode="auto">
          <a:xfrm>
            <a:off x="2057400" y="1295400"/>
            <a:ext cx="914399" cy="333256"/>
          </a:xfrm>
          <a:prstGeom prst="foldedCorner">
            <a:avLst>
              <a:gd name="adj" fmla="val 17061"/>
            </a:avLst>
          </a:prstGeom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200" dirty="0" smtClean="0">
                <a:solidFill>
                  <a:srgbClr val="000000"/>
                </a:solidFill>
              </a:rPr>
              <a:t>Binary</a:t>
            </a:r>
          </a:p>
        </p:txBody>
      </p:sp>
      <p:sp>
        <p:nvSpPr>
          <p:cNvPr id="20" name="Rounded Rectangle 19"/>
          <p:cNvSpPr/>
          <p:nvPr/>
        </p:nvSpPr>
        <p:spPr bwMode="auto">
          <a:xfrm>
            <a:off x="303575" y="2057400"/>
            <a:ext cx="2058012" cy="990600"/>
          </a:xfrm>
          <a:prstGeom prst="roundRect">
            <a:avLst>
              <a:gd name="adj" fmla="val 6943"/>
            </a:avLst>
          </a:prstGeom>
          <a:gradFill flip="none" rotWithShape="1"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8100000" scaled="1"/>
            <a:tileRect/>
          </a:gradFill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sz="1400" dirty="0" smtClean="0">
                <a:solidFill>
                  <a:srgbClr val="000000"/>
                </a:solidFill>
              </a:rPr>
              <a:t>STARS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 smtClean="0">
                <a:solidFill>
                  <a:srgbClr val="000000"/>
                </a:solidFill>
              </a:rPr>
              <a:t>(Static Analysis for Reliability and Security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4480268" y="3632108"/>
            <a:ext cx="4509653" cy="2554782"/>
            <a:chOff x="4480268" y="3632108"/>
            <a:chExt cx="4509653" cy="2554782"/>
          </a:xfrm>
        </p:grpSpPr>
        <p:sp>
          <p:nvSpPr>
            <p:cNvPr id="34" name="Rectangle 2"/>
            <p:cNvSpPr>
              <a:spLocks noChangeArrowheads="1"/>
            </p:cNvSpPr>
            <p:nvPr>
              <p:custDataLst>
                <p:tags r:id="rId1"/>
              </p:custDataLst>
            </p:nvPr>
          </p:nvSpPr>
          <p:spPr bwMode="auto">
            <a:xfrm>
              <a:off x="4480268" y="3632108"/>
              <a:ext cx="4509653" cy="2554782"/>
            </a:xfrm>
            <a:prstGeom prst="rect">
              <a:avLst/>
            </a:prstGeom>
            <a:solidFill>
              <a:srgbClr val="4E933B">
                <a:alpha val="20000"/>
              </a:srgbClr>
            </a:solidFill>
            <a:ln w="19050">
              <a:solidFill>
                <a:srgbClr val="000094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400" kern="0" smtClean="0">
                <a:solidFill>
                  <a:srgbClr val="000094"/>
                </a:solidFill>
              </a:endParaRPr>
            </a:p>
          </p:txBody>
        </p:sp>
        <p:sp>
          <p:nvSpPr>
            <p:cNvPr id="35" name="Rectangle 4"/>
            <p:cNvSpPr>
              <a:spLocks noChangeArrowheads="1"/>
            </p:cNvSpPr>
            <p:nvPr>
              <p:custDataLst>
                <p:tags r:id="rId2"/>
              </p:custDataLst>
            </p:nvPr>
          </p:nvSpPr>
          <p:spPr bwMode="auto">
            <a:xfrm>
              <a:off x="6969637" y="3768821"/>
              <a:ext cx="757912" cy="39605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94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kern="0" dirty="0" smtClean="0">
                  <a:solidFill>
                    <a:srgbClr val="336600"/>
                  </a:solidFill>
                </a:rPr>
                <a:t>Context</a:t>
              </a:r>
            </a:p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kern="0" dirty="0" smtClean="0">
                  <a:solidFill>
                    <a:srgbClr val="336600"/>
                  </a:solidFill>
                </a:rPr>
                <a:t>Capture</a:t>
              </a:r>
            </a:p>
          </p:txBody>
        </p:sp>
        <p:sp>
          <p:nvSpPr>
            <p:cNvPr id="36" name="Rectangle 5"/>
            <p:cNvSpPr>
              <a:spLocks noChangeArrowheads="1"/>
            </p:cNvSpPr>
            <p:nvPr>
              <p:custDataLst>
                <p:tags r:id="rId3"/>
              </p:custDataLst>
            </p:nvPr>
          </p:nvSpPr>
          <p:spPr bwMode="auto">
            <a:xfrm>
              <a:off x="6969637" y="5445856"/>
              <a:ext cx="757912" cy="40305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94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kern="0" dirty="0" smtClean="0">
                  <a:solidFill>
                    <a:srgbClr val="336600"/>
                  </a:solidFill>
                </a:rPr>
                <a:t>Context</a:t>
              </a:r>
            </a:p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kern="0" dirty="0" smtClean="0">
                  <a:solidFill>
                    <a:srgbClr val="336600"/>
                  </a:solidFill>
                </a:rPr>
                <a:t>Switch</a:t>
              </a:r>
            </a:p>
          </p:txBody>
        </p:sp>
        <p:sp>
          <p:nvSpPr>
            <p:cNvPr id="37" name="Rectangle 6"/>
            <p:cNvSpPr>
              <a:spLocks noChangeArrowheads="1"/>
            </p:cNvSpPr>
            <p:nvPr>
              <p:custDataLst>
                <p:tags r:id="rId4"/>
              </p:custDataLst>
            </p:nvPr>
          </p:nvSpPr>
          <p:spPr bwMode="auto">
            <a:xfrm>
              <a:off x="4590828" y="5573231"/>
              <a:ext cx="856833" cy="18893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94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kern="0" dirty="0" smtClean="0">
                  <a:solidFill>
                    <a:srgbClr val="336600"/>
                  </a:solidFill>
                </a:rPr>
                <a:t>Next PC</a:t>
              </a:r>
            </a:p>
          </p:txBody>
        </p:sp>
        <p:sp>
          <p:nvSpPr>
            <p:cNvPr id="38" name="Rectangle 7"/>
            <p:cNvSpPr>
              <a:spLocks noChangeArrowheads="1"/>
            </p:cNvSpPr>
            <p:nvPr>
              <p:custDataLst>
                <p:tags r:id="rId5"/>
              </p:custDataLst>
            </p:nvPr>
          </p:nvSpPr>
          <p:spPr bwMode="auto">
            <a:xfrm>
              <a:off x="4590828" y="5380101"/>
              <a:ext cx="856833" cy="18893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94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kern="0" dirty="0" smtClean="0">
                  <a:solidFill>
                    <a:srgbClr val="336600"/>
                  </a:solidFill>
                </a:rPr>
                <a:t>Translate</a:t>
              </a:r>
            </a:p>
          </p:txBody>
        </p:sp>
        <p:sp>
          <p:nvSpPr>
            <p:cNvPr id="39" name="Rectangle 8"/>
            <p:cNvSpPr>
              <a:spLocks noChangeArrowheads="1"/>
            </p:cNvSpPr>
            <p:nvPr>
              <p:custDataLst>
                <p:tags r:id="rId6"/>
              </p:custDataLst>
            </p:nvPr>
          </p:nvSpPr>
          <p:spPr bwMode="auto">
            <a:xfrm>
              <a:off x="4590828" y="5191169"/>
              <a:ext cx="856833" cy="18893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94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kern="0" dirty="0" smtClean="0">
                  <a:solidFill>
                    <a:srgbClr val="336600"/>
                  </a:solidFill>
                </a:rPr>
                <a:t>Decode</a:t>
              </a:r>
            </a:p>
          </p:txBody>
        </p:sp>
        <p:sp>
          <p:nvSpPr>
            <p:cNvPr id="40" name="Rectangle 9"/>
            <p:cNvSpPr>
              <a:spLocks noChangeArrowheads="1"/>
            </p:cNvSpPr>
            <p:nvPr>
              <p:custDataLst>
                <p:tags r:id="rId7"/>
              </p:custDataLst>
            </p:nvPr>
          </p:nvSpPr>
          <p:spPr bwMode="auto">
            <a:xfrm>
              <a:off x="4590828" y="4998038"/>
              <a:ext cx="856833" cy="19033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94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kern="0" dirty="0" smtClean="0">
                  <a:solidFill>
                    <a:srgbClr val="336600"/>
                  </a:solidFill>
                </a:rPr>
                <a:t>Fetch</a:t>
              </a:r>
            </a:p>
          </p:txBody>
        </p:sp>
        <p:sp>
          <p:nvSpPr>
            <p:cNvPr id="41" name="Rectangle 10"/>
            <p:cNvSpPr>
              <a:spLocks noChangeArrowheads="1"/>
            </p:cNvSpPr>
            <p:nvPr>
              <p:custDataLst>
                <p:tags r:id="rId8"/>
              </p:custDataLst>
            </p:nvPr>
          </p:nvSpPr>
          <p:spPr bwMode="auto">
            <a:xfrm>
              <a:off x="4590828" y="4320682"/>
              <a:ext cx="842286" cy="42404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94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kern="0" dirty="0" smtClean="0">
                  <a:solidFill>
                    <a:srgbClr val="336600"/>
                  </a:solidFill>
                </a:rPr>
                <a:t>New</a:t>
              </a:r>
            </a:p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kern="0" dirty="0" smtClean="0">
                  <a:solidFill>
                    <a:srgbClr val="336600"/>
                  </a:solidFill>
                </a:rPr>
                <a:t>Fragment</a:t>
              </a:r>
            </a:p>
          </p:txBody>
        </p:sp>
        <p:sp>
          <p:nvSpPr>
            <p:cNvPr id="42" name="AutoShape 11"/>
            <p:cNvSpPr>
              <a:spLocks noChangeArrowheads="1"/>
            </p:cNvSpPr>
            <p:nvPr>
              <p:custDataLst>
                <p:tags r:id="rId9"/>
              </p:custDataLst>
            </p:nvPr>
          </p:nvSpPr>
          <p:spPr bwMode="auto">
            <a:xfrm>
              <a:off x="5667325" y="5287713"/>
              <a:ext cx="907749" cy="762726"/>
            </a:xfrm>
            <a:prstGeom prst="flowChartDecision">
              <a:avLst/>
            </a:prstGeom>
            <a:solidFill>
              <a:srgbClr val="FFFFFF"/>
            </a:solidFill>
            <a:ln w="9525">
              <a:solidFill>
                <a:srgbClr val="000094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kern="0" dirty="0" smtClean="0">
                  <a:solidFill>
                    <a:srgbClr val="336600"/>
                  </a:solidFill>
                </a:rPr>
                <a:t>Finished?</a:t>
              </a:r>
            </a:p>
          </p:txBody>
        </p:sp>
        <p:cxnSp>
          <p:nvCxnSpPr>
            <p:cNvPr id="43" name="AutoShape 12"/>
            <p:cNvCxnSpPr>
              <a:cxnSpLocks noChangeShapeType="1"/>
              <a:stCxn id="42" idx="0"/>
              <a:endCxn id="40" idx="3"/>
            </p:cNvCxnSpPr>
            <p:nvPr>
              <p:custDataLst>
                <p:tags r:id="rId10"/>
              </p:custDataLst>
            </p:nvPr>
          </p:nvCxnSpPr>
          <p:spPr bwMode="auto">
            <a:xfrm rot="16200000" flipV="1">
              <a:off x="5687176" y="4853690"/>
              <a:ext cx="194509" cy="673538"/>
            </a:xfrm>
            <a:prstGeom prst="bentConnector2">
              <a:avLst/>
            </a:prstGeom>
            <a:noFill/>
            <a:ln w="9525">
              <a:solidFill>
                <a:srgbClr val="000094"/>
              </a:solidFill>
              <a:miter lim="800000"/>
              <a:headEnd/>
              <a:tailEnd type="triangle" w="lg" len="med"/>
            </a:ln>
            <a:effectLst/>
          </p:spPr>
        </p:cxnSp>
        <p:sp>
          <p:nvSpPr>
            <p:cNvPr id="44" name="Line 13"/>
            <p:cNvSpPr>
              <a:spLocks noChangeShapeType="1"/>
            </p:cNvSpPr>
            <p:nvPr>
              <p:custDataLst>
                <p:tags r:id="rId11"/>
              </p:custDataLst>
            </p:nvPr>
          </p:nvSpPr>
          <p:spPr bwMode="auto">
            <a:xfrm flipH="1" flipV="1">
              <a:off x="6760157" y="4541781"/>
              <a:ext cx="340406" cy="0"/>
            </a:xfrm>
            <a:prstGeom prst="line">
              <a:avLst/>
            </a:prstGeom>
            <a:noFill/>
            <a:ln w="9525">
              <a:solidFill>
                <a:srgbClr val="000094"/>
              </a:solidFill>
              <a:round/>
              <a:headEnd/>
              <a:tailEnd type="triangle" w="lg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algn="l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kern="0" smtClean="0">
                <a:solidFill>
                  <a:srgbClr val="000094"/>
                </a:solidFill>
              </a:endParaRPr>
            </a:p>
          </p:txBody>
        </p:sp>
        <p:sp>
          <p:nvSpPr>
            <p:cNvPr id="45" name="Line 14"/>
            <p:cNvSpPr>
              <a:spLocks noChangeShapeType="1"/>
            </p:cNvSpPr>
            <p:nvPr>
              <p:custDataLst>
                <p:tags r:id="rId12"/>
              </p:custDataLst>
            </p:nvPr>
          </p:nvSpPr>
          <p:spPr bwMode="auto">
            <a:xfrm>
              <a:off x="5011971" y="4745429"/>
              <a:ext cx="0" cy="253309"/>
            </a:xfrm>
            <a:prstGeom prst="line">
              <a:avLst/>
            </a:prstGeom>
            <a:noFill/>
            <a:ln w="9525">
              <a:solidFill>
                <a:srgbClr val="000094"/>
              </a:solidFill>
              <a:round/>
              <a:headEnd/>
              <a:tailEnd type="triangle" w="lg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algn="l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kern="0" smtClean="0">
                <a:solidFill>
                  <a:srgbClr val="000094"/>
                </a:solidFill>
              </a:endParaRPr>
            </a:p>
          </p:txBody>
        </p:sp>
        <p:sp>
          <p:nvSpPr>
            <p:cNvPr id="46" name="Line 15"/>
            <p:cNvSpPr>
              <a:spLocks noChangeShapeType="1"/>
            </p:cNvSpPr>
            <p:nvPr>
              <p:custDataLst>
                <p:tags r:id="rId13"/>
              </p:custDataLst>
            </p:nvPr>
          </p:nvSpPr>
          <p:spPr bwMode="auto">
            <a:xfrm>
              <a:off x="6575074" y="5665056"/>
              <a:ext cx="389868" cy="1321"/>
            </a:xfrm>
            <a:prstGeom prst="line">
              <a:avLst/>
            </a:prstGeom>
            <a:noFill/>
            <a:ln w="9525">
              <a:solidFill>
                <a:srgbClr val="000094"/>
              </a:solidFill>
              <a:round/>
              <a:headEnd/>
              <a:tailEnd type="triangle" w="lg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algn="l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kern="0" smtClean="0">
                <a:solidFill>
                  <a:srgbClr val="000094"/>
                </a:solidFill>
              </a:endParaRPr>
            </a:p>
          </p:txBody>
        </p:sp>
        <p:sp>
          <p:nvSpPr>
            <p:cNvPr id="48" name="Line 17"/>
            <p:cNvSpPr>
              <a:spLocks noChangeShapeType="1"/>
            </p:cNvSpPr>
            <p:nvPr>
              <p:custDataLst>
                <p:tags r:id="rId14"/>
              </p:custDataLst>
            </p:nvPr>
          </p:nvSpPr>
          <p:spPr bwMode="auto">
            <a:xfrm flipH="1" flipV="1">
              <a:off x="7347866" y="4779696"/>
              <a:ext cx="0" cy="666161"/>
            </a:xfrm>
            <a:prstGeom prst="line">
              <a:avLst/>
            </a:prstGeom>
            <a:noFill/>
            <a:ln w="9525">
              <a:solidFill>
                <a:srgbClr val="000094"/>
              </a:solidFill>
              <a:round/>
              <a:headEnd/>
              <a:tailEnd type="triangle" w="lg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algn="l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kern="0" smtClean="0">
                <a:solidFill>
                  <a:srgbClr val="000094"/>
                </a:solidFill>
              </a:endParaRPr>
            </a:p>
          </p:txBody>
        </p:sp>
        <p:sp>
          <p:nvSpPr>
            <p:cNvPr id="49" name="Line 18"/>
            <p:cNvSpPr>
              <a:spLocks noChangeShapeType="1"/>
            </p:cNvSpPr>
            <p:nvPr>
              <p:custDataLst>
                <p:tags r:id="rId15"/>
              </p:custDataLst>
            </p:nvPr>
          </p:nvSpPr>
          <p:spPr bwMode="auto">
            <a:xfrm flipH="1" flipV="1">
              <a:off x="5447662" y="4532705"/>
              <a:ext cx="404745" cy="0"/>
            </a:xfrm>
            <a:prstGeom prst="line">
              <a:avLst/>
            </a:prstGeom>
            <a:noFill/>
            <a:ln w="9525">
              <a:solidFill>
                <a:srgbClr val="000094"/>
              </a:solidFill>
              <a:round/>
              <a:headEnd/>
              <a:tailEnd type="triangle" w="lg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algn="l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kern="0" smtClean="0">
                <a:solidFill>
                  <a:srgbClr val="000094"/>
                </a:solidFill>
              </a:endParaRPr>
            </a:p>
          </p:txBody>
        </p:sp>
        <p:sp>
          <p:nvSpPr>
            <p:cNvPr id="52" name="Text Box 21"/>
            <p:cNvSpPr txBox="1">
              <a:spLocks noChangeArrowheads="1"/>
            </p:cNvSpPr>
            <p:nvPr>
              <p:custDataLst>
                <p:tags r:id="rId16"/>
              </p:custDataLst>
            </p:nvPr>
          </p:nvSpPr>
          <p:spPr bwMode="auto">
            <a:xfrm>
              <a:off x="4629264" y="3729206"/>
              <a:ext cx="818398" cy="2984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l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kern="0" dirty="0" smtClean="0">
                  <a:solidFill>
                    <a:srgbClr val="006600"/>
                  </a:solidFill>
                </a:rPr>
                <a:t>Strata</a:t>
              </a:r>
            </a:p>
          </p:txBody>
        </p:sp>
        <p:sp>
          <p:nvSpPr>
            <p:cNvPr id="53" name="AutoShape 26"/>
            <p:cNvSpPr>
              <a:spLocks noChangeArrowheads="1"/>
            </p:cNvSpPr>
            <p:nvPr>
              <p:custDataLst>
                <p:tags r:id="rId17"/>
              </p:custDataLst>
            </p:nvPr>
          </p:nvSpPr>
          <p:spPr bwMode="auto">
            <a:xfrm>
              <a:off x="5852407" y="4151342"/>
              <a:ext cx="907749" cy="762726"/>
            </a:xfrm>
            <a:prstGeom prst="flowChartDecision">
              <a:avLst/>
            </a:prstGeom>
            <a:solidFill>
              <a:srgbClr val="FFFFFF"/>
            </a:solidFill>
            <a:ln w="9525">
              <a:solidFill>
                <a:srgbClr val="000094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kern="0" dirty="0" smtClean="0">
                  <a:solidFill>
                    <a:srgbClr val="336600"/>
                  </a:solidFill>
                </a:rPr>
                <a:t>Cached?</a:t>
              </a:r>
            </a:p>
          </p:txBody>
        </p:sp>
        <p:sp>
          <p:nvSpPr>
            <p:cNvPr id="54" name="Oval 27"/>
            <p:cNvSpPr>
              <a:spLocks noChangeArrowheads="1"/>
            </p:cNvSpPr>
            <p:nvPr>
              <p:custDataLst>
                <p:tags r:id="rId18"/>
              </p:custDataLst>
            </p:nvPr>
          </p:nvSpPr>
          <p:spPr bwMode="auto">
            <a:xfrm>
              <a:off x="7100563" y="4303867"/>
              <a:ext cx="494607" cy="475829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94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kern="0" dirty="0" smtClean="0">
                  <a:solidFill>
                    <a:srgbClr val="336600"/>
                  </a:solidFill>
                </a:rPr>
                <a:t>New</a:t>
              </a:r>
            </a:p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kern="0" dirty="0" smtClean="0">
                  <a:solidFill>
                    <a:srgbClr val="336600"/>
                  </a:solidFill>
                </a:rPr>
                <a:t>PC</a:t>
              </a:r>
            </a:p>
          </p:txBody>
        </p:sp>
        <p:sp>
          <p:nvSpPr>
            <p:cNvPr id="55" name="Line 28"/>
            <p:cNvSpPr>
              <a:spLocks noChangeShapeType="1"/>
            </p:cNvSpPr>
            <p:nvPr>
              <p:custDataLst>
                <p:tags r:id="rId19"/>
              </p:custDataLst>
            </p:nvPr>
          </p:nvSpPr>
          <p:spPr bwMode="auto">
            <a:xfrm flipH="1">
              <a:off x="7347865" y="4164880"/>
              <a:ext cx="727" cy="155802"/>
            </a:xfrm>
            <a:prstGeom prst="line">
              <a:avLst/>
            </a:prstGeom>
            <a:noFill/>
            <a:ln w="9525">
              <a:solidFill>
                <a:srgbClr val="000094"/>
              </a:solidFill>
              <a:round/>
              <a:headEnd/>
              <a:tailEnd type="triangle" w="lg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algn="l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kern="0" smtClean="0">
                <a:solidFill>
                  <a:srgbClr val="000094"/>
                </a:solidFill>
              </a:endParaRPr>
            </a:p>
          </p:txBody>
        </p:sp>
        <p:grpSp>
          <p:nvGrpSpPr>
            <p:cNvPr id="56" name="Group 55"/>
            <p:cNvGrpSpPr/>
            <p:nvPr/>
          </p:nvGrpSpPr>
          <p:grpSpPr>
            <a:xfrm>
              <a:off x="7872691" y="3833636"/>
              <a:ext cx="1024127" cy="2142631"/>
              <a:chOff x="1143000" y="2895601"/>
              <a:chExt cx="1117600" cy="2144712"/>
            </a:xfrm>
          </p:grpSpPr>
          <p:grpSp>
            <p:nvGrpSpPr>
              <p:cNvPr id="57" name="Group 56"/>
              <p:cNvGrpSpPr/>
              <p:nvPr/>
            </p:nvGrpSpPr>
            <p:grpSpPr>
              <a:xfrm>
                <a:off x="1143000" y="2895601"/>
                <a:ext cx="1117600" cy="2144712"/>
                <a:chOff x="423863" y="1808163"/>
                <a:chExt cx="1836737" cy="3232150"/>
              </a:xfrm>
            </p:grpSpPr>
            <p:sp>
              <p:nvSpPr>
                <p:cNvPr id="65" name="Rectangle 29"/>
                <p:cNvSpPr>
                  <a:spLocks noChangeArrowheads="1"/>
                </p:cNvSpPr>
                <p:nvPr>
                  <p:custDataLst>
                    <p:tags r:id="rId28"/>
                  </p:custDataLst>
                </p:nvPr>
              </p:nvSpPr>
              <p:spPr bwMode="auto">
                <a:xfrm>
                  <a:off x="423863" y="1808163"/>
                  <a:ext cx="1836737" cy="3232150"/>
                </a:xfrm>
                <a:prstGeom prst="rect">
                  <a:avLst/>
                </a:prstGeom>
                <a:solidFill>
                  <a:srgbClr val="FFFFFF"/>
                </a:solidFill>
                <a:ln w="19050">
                  <a:solidFill>
                    <a:srgbClr val="000094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algn="l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1800" kern="0" smtClean="0">
                    <a:solidFill>
                      <a:srgbClr val="000094"/>
                    </a:solidFill>
                  </a:endParaRPr>
                </a:p>
              </p:txBody>
            </p:sp>
            <p:sp>
              <p:nvSpPr>
                <p:cNvPr id="66" name="Text Box 30"/>
                <p:cNvSpPr txBox="1">
                  <a:spLocks noChangeArrowheads="1"/>
                </p:cNvSpPr>
                <p:nvPr>
                  <p:custDataLst>
                    <p:tags r:id="rId29"/>
                  </p:custDataLst>
                </p:nvPr>
              </p:nvSpPr>
              <p:spPr bwMode="auto">
                <a:xfrm>
                  <a:off x="423863" y="1808163"/>
                  <a:ext cx="1836737" cy="304800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  <a:spAutoFit/>
                </a:bodyPr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en-US" sz="1400" b="1" kern="0" dirty="0" smtClean="0">
                      <a:solidFill>
                        <a:srgbClr val="000094"/>
                      </a:solidFill>
                    </a:rPr>
                    <a:t>Fragment Cache</a:t>
                  </a:r>
                </a:p>
              </p:txBody>
            </p:sp>
          </p:grpSp>
          <p:sp>
            <p:nvSpPr>
              <p:cNvPr id="58" name="Rectangle 105"/>
              <p:cNvSpPr>
                <a:spLocks noChangeArrowheads="1"/>
              </p:cNvSpPr>
              <p:nvPr>
                <p:custDataLst>
                  <p:tags r:id="rId21"/>
                </p:custDataLst>
              </p:nvPr>
            </p:nvSpPr>
            <p:spPr bwMode="auto">
              <a:xfrm>
                <a:off x="1325997" y="3444875"/>
                <a:ext cx="243605" cy="219075"/>
              </a:xfrm>
              <a:prstGeom prst="rect">
                <a:avLst/>
              </a:prstGeom>
              <a:solidFill>
                <a:srgbClr val="4E933B"/>
              </a:solidFill>
              <a:ln w="12700">
                <a:solidFill>
                  <a:srgbClr val="000094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l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800" kern="0" smtClean="0">
                  <a:solidFill>
                    <a:srgbClr val="000094"/>
                  </a:solidFill>
                </a:endParaRPr>
              </a:p>
            </p:txBody>
          </p:sp>
          <p:sp>
            <p:nvSpPr>
              <p:cNvPr id="59" name="Rectangle 105"/>
              <p:cNvSpPr>
                <a:spLocks noChangeArrowheads="1"/>
              </p:cNvSpPr>
              <p:nvPr>
                <p:custDataLst>
                  <p:tags r:id="rId22"/>
                </p:custDataLst>
              </p:nvPr>
            </p:nvSpPr>
            <p:spPr bwMode="auto">
              <a:xfrm>
                <a:off x="1828800" y="3816350"/>
                <a:ext cx="243605" cy="219075"/>
              </a:xfrm>
              <a:prstGeom prst="rect">
                <a:avLst/>
              </a:prstGeom>
              <a:solidFill>
                <a:srgbClr val="4E933B"/>
              </a:solidFill>
              <a:ln w="12700">
                <a:solidFill>
                  <a:srgbClr val="000094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l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800" kern="0" smtClean="0">
                  <a:solidFill>
                    <a:srgbClr val="000094"/>
                  </a:solidFill>
                </a:endParaRPr>
              </a:p>
            </p:txBody>
          </p:sp>
          <p:sp>
            <p:nvSpPr>
              <p:cNvPr id="60" name="Rectangle 105"/>
              <p:cNvSpPr>
                <a:spLocks noChangeArrowheads="1"/>
              </p:cNvSpPr>
              <p:nvPr>
                <p:custDataLst>
                  <p:tags r:id="rId23"/>
                </p:custDataLst>
              </p:nvPr>
            </p:nvSpPr>
            <p:spPr bwMode="auto">
              <a:xfrm>
                <a:off x="1324896" y="4124325"/>
                <a:ext cx="243605" cy="219075"/>
              </a:xfrm>
              <a:prstGeom prst="rect">
                <a:avLst/>
              </a:prstGeom>
              <a:solidFill>
                <a:srgbClr val="4E933B"/>
              </a:solidFill>
              <a:ln w="12700">
                <a:solidFill>
                  <a:srgbClr val="000094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l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800" kern="0" smtClean="0">
                  <a:solidFill>
                    <a:srgbClr val="000094"/>
                  </a:solidFill>
                </a:endParaRPr>
              </a:p>
            </p:txBody>
          </p:sp>
          <p:sp>
            <p:nvSpPr>
              <p:cNvPr id="61" name="Rectangle 105"/>
              <p:cNvSpPr>
                <a:spLocks noChangeArrowheads="1"/>
              </p:cNvSpPr>
              <p:nvPr>
                <p:custDataLst>
                  <p:tags r:id="rId24"/>
                </p:custDataLst>
              </p:nvPr>
            </p:nvSpPr>
            <p:spPr bwMode="auto">
              <a:xfrm>
                <a:off x="1212925" y="4557713"/>
                <a:ext cx="243605" cy="219075"/>
              </a:xfrm>
              <a:prstGeom prst="rect">
                <a:avLst/>
              </a:prstGeom>
              <a:solidFill>
                <a:srgbClr val="4E933B"/>
              </a:solidFill>
              <a:ln w="12700">
                <a:solidFill>
                  <a:srgbClr val="000094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l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800" kern="0" smtClean="0">
                  <a:solidFill>
                    <a:srgbClr val="000094"/>
                  </a:solidFill>
                </a:endParaRPr>
              </a:p>
            </p:txBody>
          </p:sp>
          <p:sp>
            <p:nvSpPr>
              <p:cNvPr id="62" name="Rectangle 105"/>
              <p:cNvSpPr>
                <a:spLocks noChangeArrowheads="1"/>
              </p:cNvSpPr>
              <p:nvPr>
                <p:custDataLst>
                  <p:tags r:id="rId25"/>
                </p:custDataLst>
              </p:nvPr>
            </p:nvSpPr>
            <p:spPr bwMode="auto">
              <a:xfrm>
                <a:off x="1625034" y="4412174"/>
                <a:ext cx="243605" cy="219075"/>
              </a:xfrm>
              <a:prstGeom prst="rect">
                <a:avLst/>
              </a:prstGeom>
              <a:solidFill>
                <a:srgbClr val="4E933B"/>
              </a:solidFill>
              <a:ln w="12700">
                <a:solidFill>
                  <a:srgbClr val="000094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l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800" kern="0" smtClean="0">
                  <a:solidFill>
                    <a:srgbClr val="000094"/>
                  </a:solidFill>
                </a:endParaRPr>
              </a:p>
            </p:txBody>
          </p:sp>
          <p:sp>
            <p:nvSpPr>
              <p:cNvPr id="63" name="Rectangle 105"/>
              <p:cNvSpPr>
                <a:spLocks noChangeArrowheads="1"/>
              </p:cNvSpPr>
              <p:nvPr>
                <p:custDataLst>
                  <p:tags r:id="rId26"/>
                </p:custDataLst>
              </p:nvPr>
            </p:nvSpPr>
            <p:spPr bwMode="auto">
              <a:xfrm>
                <a:off x="1458195" y="3798887"/>
                <a:ext cx="243605" cy="219075"/>
              </a:xfrm>
              <a:prstGeom prst="rect">
                <a:avLst/>
              </a:prstGeom>
              <a:solidFill>
                <a:srgbClr val="4E933B"/>
              </a:solidFill>
              <a:ln w="12700">
                <a:solidFill>
                  <a:srgbClr val="000094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l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800" kern="0" smtClean="0">
                  <a:solidFill>
                    <a:srgbClr val="000094"/>
                  </a:solidFill>
                </a:endParaRPr>
              </a:p>
            </p:txBody>
          </p:sp>
          <p:sp>
            <p:nvSpPr>
              <p:cNvPr id="64" name="Rectangle 105"/>
              <p:cNvSpPr>
                <a:spLocks noChangeArrowheads="1"/>
              </p:cNvSpPr>
              <p:nvPr>
                <p:custDataLst>
                  <p:tags r:id="rId27"/>
                </p:custDataLst>
              </p:nvPr>
            </p:nvSpPr>
            <p:spPr bwMode="auto">
              <a:xfrm>
                <a:off x="1947296" y="4624796"/>
                <a:ext cx="243605" cy="219075"/>
              </a:xfrm>
              <a:prstGeom prst="rect">
                <a:avLst/>
              </a:prstGeom>
              <a:solidFill>
                <a:srgbClr val="4E933B"/>
              </a:solidFill>
              <a:ln w="12700">
                <a:solidFill>
                  <a:srgbClr val="000094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l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800" kern="0" smtClean="0">
                  <a:solidFill>
                    <a:srgbClr val="000094"/>
                  </a:solidFill>
                </a:endParaRPr>
              </a:p>
            </p:txBody>
          </p:sp>
        </p:grpSp>
        <p:sp>
          <p:nvSpPr>
            <p:cNvPr id="74" name="Line 15"/>
            <p:cNvSpPr>
              <a:spLocks noChangeShapeType="1"/>
            </p:cNvSpPr>
            <p:nvPr>
              <p:custDataLst>
                <p:tags r:id="rId20"/>
              </p:custDataLst>
            </p:nvPr>
          </p:nvSpPr>
          <p:spPr bwMode="auto">
            <a:xfrm flipV="1">
              <a:off x="5447661" y="5665056"/>
              <a:ext cx="219664" cy="0"/>
            </a:xfrm>
            <a:prstGeom prst="line">
              <a:avLst/>
            </a:prstGeom>
            <a:noFill/>
            <a:ln w="9525">
              <a:solidFill>
                <a:srgbClr val="000094"/>
              </a:solidFill>
              <a:round/>
              <a:headEnd/>
              <a:tailEnd type="triangle" w="lg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algn="l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kern="0" smtClean="0">
                <a:solidFill>
                  <a:srgbClr val="000094"/>
                </a:solidFill>
              </a:endParaRPr>
            </a:p>
          </p:txBody>
        </p:sp>
        <p:cxnSp>
          <p:nvCxnSpPr>
            <p:cNvPr id="116" name="Elbow Connector 115"/>
            <p:cNvCxnSpPr>
              <a:stCxn id="53" idx="2"/>
            </p:cNvCxnSpPr>
            <p:nvPr/>
          </p:nvCxnSpPr>
          <p:spPr bwMode="auto">
            <a:xfrm rot="16200000" flipH="1">
              <a:off x="6187528" y="5032823"/>
              <a:ext cx="756515" cy="519006"/>
            </a:xfrm>
            <a:prstGeom prst="bentConnector3">
              <a:avLst/>
            </a:prstGeom>
            <a:solidFill>
              <a:srgbClr val="6BAE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17" name="TextBox 116"/>
            <p:cNvSpPr txBox="1"/>
            <p:nvPr/>
          </p:nvSpPr>
          <p:spPr>
            <a:xfrm>
              <a:off x="6575074" y="5656990"/>
              <a:ext cx="351368" cy="20349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dirty="0" smtClean="0">
                  <a:solidFill>
                    <a:srgbClr val="000000"/>
                  </a:solidFill>
                </a:rPr>
                <a:t>Yes</a:t>
              </a:r>
              <a:endParaRPr lang="en-US" sz="900" dirty="0">
                <a:solidFill>
                  <a:srgbClr val="000000"/>
                </a:solidFill>
              </a:endParaRPr>
            </a:p>
          </p:txBody>
        </p:sp>
        <p:sp>
          <p:nvSpPr>
            <p:cNvPr id="118" name="TextBox 117"/>
            <p:cNvSpPr txBox="1"/>
            <p:nvPr/>
          </p:nvSpPr>
          <p:spPr>
            <a:xfrm rot="5400000">
              <a:off x="6230470" y="4987441"/>
              <a:ext cx="338029" cy="21152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dirty="0" smtClean="0">
                  <a:solidFill>
                    <a:srgbClr val="000000"/>
                  </a:solidFill>
                </a:rPr>
                <a:t>Yes</a:t>
              </a:r>
              <a:endParaRPr lang="en-US" sz="900" dirty="0">
                <a:solidFill>
                  <a:srgbClr val="000000"/>
                </a:solidFill>
              </a:endParaRPr>
            </a:p>
          </p:txBody>
        </p:sp>
        <p:sp>
          <p:nvSpPr>
            <p:cNvPr id="119" name="TextBox 118"/>
            <p:cNvSpPr txBox="1"/>
            <p:nvPr/>
          </p:nvSpPr>
          <p:spPr>
            <a:xfrm>
              <a:off x="5548044" y="4382377"/>
              <a:ext cx="304364" cy="20349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dirty="0" smtClean="0">
                  <a:solidFill>
                    <a:srgbClr val="000000"/>
                  </a:solidFill>
                </a:rPr>
                <a:t>No</a:t>
              </a:r>
              <a:endParaRPr lang="en-US" sz="900" dirty="0">
                <a:solidFill>
                  <a:srgbClr val="000000"/>
                </a:solidFill>
              </a:endParaRPr>
            </a:p>
          </p:txBody>
        </p:sp>
        <p:sp>
          <p:nvSpPr>
            <p:cNvPr id="120" name="TextBox 119"/>
            <p:cNvSpPr txBox="1"/>
            <p:nvPr/>
          </p:nvSpPr>
          <p:spPr>
            <a:xfrm>
              <a:off x="5667325" y="4928535"/>
              <a:ext cx="304364" cy="29793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dirty="0" smtClean="0">
                  <a:solidFill>
                    <a:srgbClr val="000000"/>
                  </a:solidFill>
                </a:rPr>
                <a:t>No</a:t>
              </a:r>
              <a:endParaRPr lang="en-US" sz="900" dirty="0">
                <a:solidFill>
                  <a:srgbClr val="000000"/>
                </a:solidFill>
              </a:endParaRPr>
            </a:p>
          </p:txBody>
        </p:sp>
      </p:grpSp>
      <p:sp>
        <p:nvSpPr>
          <p:cNvPr id="128" name="Rounded Rectangle 127"/>
          <p:cNvSpPr/>
          <p:nvPr/>
        </p:nvSpPr>
        <p:spPr bwMode="auto">
          <a:xfrm>
            <a:off x="2743200" y="2057400"/>
            <a:ext cx="1676401" cy="990600"/>
          </a:xfrm>
          <a:prstGeom prst="roundRect">
            <a:avLst>
              <a:gd name="adj" fmla="val 6943"/>
            </a:avLst>
          </a:prstGeom>
          <a:gradFill flip="none" rotWithShape="1"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8100000" scaled="1"/>
            <a:tileRect/>
          </a:gradFill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sz="1400" dirty="0" smtClean="0">
                <a:solidFill>
                  <a:srgbClr val="000000"/>
                </a:solidFill>
              </a:rPr>
              <a:t>Other Analyses</a:t>
            </a:r>
          </a:p>
        </p:txBody>
      </p:sp>
      <p:cxnSp>
        <p:nvCxnSpPr>
          <p:cNvPr id="70" name="Elbow Connector 69"/>
          <p:cNvCxnSpPr>
            <a:stCxn id="9" idx="2"/>
            <a:endCxn id="128" idx="0"/>
          </p:cNvCxnSpPr>
          <p:nvPr/>
        </p:nvCxnSpPr>
        <p:spPr bwMode="auto">
          <a:xfrm rot="16200000" flipH="1">
            <a:off x="2833628" y="1309627"/>
            <a:ext cx="428744" cy="1066801"/>
          </a:xfrm>
          <a:prstGeom prst="bentConnector3">
            <a:avLst/>
          </a:prstGeom>
          <a:solidFill>
            <a:srgbClr val="6BAE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2" name="Elbow Connector 71"/>
          <p:cNvCxnSpPr>
            <a:stCxn id="9" idx="2"/>
            <a:endCxn id="20" idx="0"/>
          </p:cNvCxnSpPr>
          <p:nvPr/>
        </p:nvCxnSpPr>
        <p:spPr bwMode="auto">
          <a:xfrm rot="5400000">
            <a:off x="1709219" y="1252019"/>
            <a:ext cx="428744" cy="1182019"/>
          </a:xfrm>
          <a:prstGeom prst="bentConnector3">
            <a:avLst/>
          </a:prstGeom>
          <a:solidFill>
            <a:srgbClr val="6BAE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90" name="Rounded Rectangle 89"/>
          <p:cNvSpPr/>
          <p:nvPr/>
        </p:nvSpPr>
        <p:spPr bwMode="auto">
          <a:xfrm>
            <a:off x="303575" y="3679646"/>
            <a:ext cx="3581398" cy="1542233"/>
          </a:xfrm>
          <a:prstGeom prst="roundRect">
            <a:avLst>
              <a:gd name="adj" fmla="val 6943"/>
            </a:avLst>
          </a:prstGeom>
          <a:gradFill flip="none" rotWithShape="1"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8100000" scaled="1"/>
            <a:tileRect/>
          </a:gradFill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91" name="Rounded Rectangle 90"/>
          <p:cNvSpPr/>
          <p:nvPr/>
        </p:nvSpPr>
        <p:spPr bwMode="auto">
          <a:xfrm>
            <a:off x="1923591" y="3812686"/>
            <a:ext cx="1905001" cy="529525"/>
          </a:xfrm>
          <a:prstGeom prst="roundRect">
            <a:avLst>
              <a:gd name="adj" fmla="val 22924"/>
            </a:avLst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200" dirty="0" smtClean="0">
                <a:solidFill>
                  <a:srgbClr val="000000"/>
                </a:solidFill>
              </a:rPr>
              <a:t>PEASOUP Analysis &amp; Transformation Phase</a:t>
            </a:r>
          </a:p>
        </p:txBody>
      </p:sp>
      <p:sp>
        <p:nvSpPr>
          <p:cNvPr id="92" name="Rounded Rectangle 91"/>
          <p:cNvSpPr/>
          <p:nvPr/>
        </p:nvSpPr>
        <p:spPr bwMode="auto">
          <a:xfrm>
            <a:off x="1923591" y="4495800"/>
            <a:ext cx="1905000" cy="457200"/>
          </a:xfrm>
          <a:prstGeom prst="roundRect">
            <a:avLst>
              <a:gd name="adj" fmla="val 22924"/>
            </a:avLst>
          </a:prstGeom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sz="1200" dirty="0" smtClean="0">
                <a:solidFill>
                  <a:srgbClr val="000000"/>
                </a:solidFill>
              </a:rPr>
              <a:t>Reassembly Engine</a:t>
            </a:r>
          </a:p>
        </p:txBody>
      </p:sp>
      <p:grpSp>
        <p:nvGrpSpPr>
          <p:cNvPr id="93" name="Group 92"/>
          <p:cNvGrpSpPr/>
          <p:nvPr/>
        </p:nvGrpSpPr>
        <p:grpSpPr>
          <a:xfrm>
            <a:off x="379773" y="3810000"/>
            <a:ext cx="1219199" cy="1188738"/>
            <a:chOff x="304800" y="4030850"/>
            <a:chExt cx="1219199" cy="1074550"/>
          </a:xfrm>
        </p:grpSpPr>
        <p:sp>
          <p:nvSpPr>
            <p:cNvPr id="94" name="Rounded Rectangle 93"/>
            <p:cNvSpPr/>
            <p:nvPr/>
          </p:nvSpPr>
          <p:spPr bwMode="auto">
            <a:xfrm>
              <a:off x="304800" y="4030850"/>
              <a:ext cx="1219199" cy="1074550"/>
            </a:xfrm>
            <a:prstGeom prst="roundRect">
              <a:avLst>
                <a:gd name="adj" fmla="val 6943"/>
              </a:avLst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b" anchorCtr="0" compatLnSpc="1">
              <a:prstTxWarp prst="textNoShape">
                <a:avLst/>
              </a:prstTxWarp>
              <a:noAutofit/>
            </a:bodyPr>
            <a:lstStyle/>
            <a:p>
              <a:r>
                <a:rPr lang="en-US" sz="1400" dirty="0" smtClean="0">
                  <a:solidFill>
                    <a:srgbClr val="000000"/>
                  </a:solidFill>
                </a:rPr>
                <a:t>IRDB</a:t>
              </a:r>
            </a:p>
          </p:txBody>
        </p:sp>
        <p:sp>
          <p:nvSpPr>
            <p:cNvPr id="96" name="Magnetic Disk 51"/>
            <p:cNvSpPr/>
            <p:nvPr/>
          </p:nvSpPr>
          <p:spPr bwMode="auto">
            <a:xfrm>
              <a:off x="533400" y="4191000"/>
              <a:ext cx="761999" cy="611386"/>
            </a:xfrm>
            <a:prstGeom prst="flowChartMagneticDisk">
              <a:avLst/>
            </a:prstGeom>
            <a:solidFill>
              <a:schemeClr val="accent4">
                <a:lumMod val="7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endParaRPr lang="en-US" sz="1400" dirty="0" smtClean="0">
                <a:solidFill>
                  <a:srgbClr val="FFFFFF"/>
                </a:solidFill>
              </a:endParaRPr>
            </a:p>
          </p:txBody>
        </p:sp>
      </p:grpSp>
      <p:cxnSp>
        <p:nvCxnSpPr>
          <p:cNvPr id="79" name="Elbow Connector 78"/>
          <p:cNvCxnSpPr>
            <a:stCxn id="128" idx="2"/>
            <a:endCxn id="94" idx="0"/>
          </p:cNvCxnSpPr>
          <p:nvPr/>
        </p:nvCxnSpPr>
        <p:spPr bwMode="auto">
          <a:xfrm rot="5400000">
            <a:off x="1904387" y="2132986"/>
            <a:ext cx="762000" cy="2592028"/>
          </a:xfrm>
          <a:prstGeom prst="bentConnector3">
            <a:avLst/>
          </a:prstGeom>
          <a:solidFill>
            <a:srgbClr val="6BAE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1" name="Elbow Connector 80"/>
          <p:cNvCxnSpPr>
            <a:stCxn id="20" idx="2"/>
            <a:endCxn id="94" idx="0"/>
          </p:cNvCxnSpPr>
          <p:nvPr/>
        </p:nvCxnSpPr>
        <p:spPr bwMode="auto">
          <a:xfrm rot="5400000">
            <a:off x="779977" y="3257396"/>
            <a:ext cx="762000" cy="343208"/>
          </a:xfrm>
          <a:prstGeom prst="bentConnector3">
            <a:avLst/>
          </a:prstGeom>
          <a:solidFill>
            <a:srgbClr val="6BAE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5" name="Straight Arrow Connector 84"/>
          <p:cNvCxnSpPr>
            <a:endCxn id="109" idx="0"/>
          </p:cNvCxnSpPr>
          <p:nvPr/>
        </p:nvCxnSpPr>
        <p:spPr bwMode="auto">
          <a:xfrm>
            <a:off x="2876090" y="5226473"/>
            <a:ext cx="1" cy="329247"/>
          </a:xfrm>
          <a:prstGeom prst="straightConnector1">
            <a:avLst/>
          </a:prstGeom>
          <a:solidFill>
            <a:srgbClr val="6BAE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7" name="Elbow Connector 86"/>
          <p:cNvCxnSpPr>
            <a:stCxn id="9" idx="3"/>
            <a:endCxn id="35" idx="0"/>
          </p:cNvCxnSpPr>
          <p:nvPr/>
        </p:nvCxnSpPr>
        <p:spPr bwMode="auto">
          <a:xfrm>
            <a:off x="2971799" y="1462028"/>
            <a:ext cx="4376794" cy="2306793"/>
          </a:xfrm>
          <a:prstGeom prst="bentConnector2">
            <a:avLst/>
          </a:prstGeom>
          <a:solidFill>
            <a:srgbClr val="6BAE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09" name="Folded Corner 108"/>
          <p:cNvSpPr/>
          <p:nvPr/>
        </p:nvSpPr>
        <p:spPr bwMode="auto">
          <a:xfrm>
            <a:off x="2380791" y="5555720"/>
            <a:ext cx="990599" cy="591057"/>
          </a:xfrm>
          <a:prstGeom prst="foldedCorner">
            <a:avLst>
              <a:gd name="adj" fmla="val 21381"/>
            </a:avLst>
          </a:prstGeom>
          <a:gradFill flip="none" rotWithShape="1">
            <a:gsLst>
              <a:gs pos="0">
                <a:srgbClr val="4E933B">
                  <a:tint val="66000"/>
                  <a:satMod val="160000"/>
                </a:srgbClr>
              </a:gs>
              <a:gs pos="50000">
                <a:srgbClr val="4E933B">
                  <a:tint val="44500"/>
                  <a:satMod val="160000"/>
                </a:srgbClr>
              </a:gs>
              <a:gs pos="100000">
                <a:srgbClr val="4E933B">
                  <a:tint val="23500"/>
                  <a:satMod val="160000"/>
                </a:srgbClr>
              </a:gs>
            </a:gsLst>
            <a:lin ang="8100000" scaled="1"/>
            <a:tileRect/>
          </a:gradFill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SPRI</a:t>
            </a:r>
          </a:p>
        </p:txBody>
      </p:sp>
      <p:cxnSp>
        <p:nvCxnSpPr>
          <p:cNvPr id="101" name="Elbow Connector 100"/>
          <p:cNvCxnSpPr/>
          <p:nvPr/>
        </p:nvCxnSpPr>
        <p:spPr bwMode="auto">
          <a:xfrm flipV="1">
            <a:off x="3371390" y="5391096"/>
            <a:ext cx="667210" cy="405393"/>
          </a:xfrm>
          <a:prstGeom prst="bentConnector3">
            <a:avLst/>
          </a:prstGeom>
          <a:solidFill>
            <a:srgbClr val="6BAE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4" name="Straight Connector 103"/>
          <p:cNvCxnSpPr/>
          <p:nvPr/>
        </p:nvCxnSpPr>
        <p:spPr bwMode="auto">
          <a:xfrm>
            <a:off x="4038600" y="5093204"/>
            <a:ext cx="0" cy="554179"/>
          </a:xfrm>
          <a:prstGeom prst="line">
            <a:avLst/>
          </a:prstGeom>
          <a:solidFill>
            <a:srgbClr val="6BAE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7" name="Straight Arrow Connector 106"/>
          <p:cNvCxnSpPr>
            <a:endCxn id="40" idx="1"/>
          </p:cNvCxnSpPr>
          <p:nvPr/>
        </p:nvCxnSpPr>
        <p:spPr bwMode="auto">
          <a:xfrm>
            <a:off x="4038600" y="5093204"/>
            <a:ext cx="552228" cy="0"/>
          </a:xfrm>
          <a:prstGeom prst="straightConnector1">
            <a:avLst/>
          </a:prstGeom>
          <a:solidFill>
            <a:srgbClr val="6BAE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1" name="Straight Arrow Connector 120"/>
          <p:cNvCxnSpPr>
            <a:endCxn id="37" idx="1"/>
          </p:cNvCxnSpPr>
          <p:nvPr/>
        </p:nvCxnSpPr>
        <p:spPr bwMode="auto">
          <a:xfrm flipV="1">
            <a:off x="4038600" y="5667698"/>
            <a:ext cx="552228" cy="2886"/>
          </a:xfrm>
          <a:prstGeom prst="straightConnector1">
            <a:avLst/>
          </a:prstGeom>
          <a:solidFill>
            <a:srgbClr val="6BAE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6" name="Straight Arrow Connector 125"/>
          <p:cNvCxnSpPr>
            <a:stCxn id="91" idx="1"/>
          </p:cNvCxnSpPr>
          <p:nvPr/>
        </p:nvCxnSpPr>
        <p:spPr bwMode="auto">
          <a:xfrm flipH="1" flipV="1">
            <a:off x="1598972" y="4077448"/>
            <a:ext cx="324619" cy="1"/>
          </a:xfrm>
          <a:prstGeom prst="straightConnector1">
            <a:avLst/>
          </a:prstGeom>
          <a:solidFill>
            <a:srgbClr val="6BAEFF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129" name="Straight Arrow Connector 128"/>
          <p:cNvCxnSpPr>
            <a:endCxn id="92" idx="1"/>
          </p:cNvCxnSpPr>
          <p:nvPr/>
        </p:nvCxnSpPr>
        <p:spPr bwMode="auto">
          <a:xfrm>
            <a:off x="1598972" y="4724400"/>
            <a:ext cx="324619" cy="0"/>
          </a:xfrm>
          <a:prstGeom prst="straightConnector1">
            <a:avLst/>
          </a:prstGeom>
          <a:solidFill>
            <a:srgbClr val="6BAE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xmlns="" val="16925490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repeatCount="indefinite" fill="hold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6" dur="20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100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Virtualization Approaches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5184648" y="4338934"/>
            <a:ext cx="3352800" cy="838200"/>
          </a:xfrm>
          <a:prstGeom prst="rect">
            <a:avLst/>
          </a:prstGeom>
          <a:solidFill>
            <a:srgbClr val="FF6600">
              <a:alpha val="50000"/>
            </a:srgbClr>
          </a:solidFill>
          <a:ln w="9525" cap="flat" cmpd="sng" algn="ctr">
            <a:solidFill>
              <a:srgbClr val="3193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ahoma"/>
                <a:ea typeface="+mn-ea"/>
                <a:cs typeface="+mn-cs"/>
              </a:rPr>
              <a:t>Hardware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609600" y="3500734"/>
            <a:ext cx="3352800" cy="838200"/>
          </a:xfrm>
          <a:prstGeom prst="rect">
            <a:avLst/>
          </a:prstGeom>
          <a:solidFill>
            <a:srgbClr val="4E933B"/>
          </a:solidFill>
          <a:ln w="9525" cap="flat" cmpd="sng" algn="ctr">
            <a:solidFill>
              <a:srgbClr val="9900FF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ahoma"/>
              </a:rPr>
              <a:t>Virtualizing Software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kern="0" dirty="0" smtClean="0">
                <a:latin typeface="Tahoma"/>
              </a:rPr>
              <a:t>(e.g. </a:t>
            </a:r>
            <a:r>
              <a:rPr lang="en-US" sz="1800" b="1" kern="0" dirty="0" err="1" smtClean="0">
                <a:latin typeface="Tahoma"/>
              </a:rPr>
              <a:t>Xen</a:t>
            </a:r>
            <a:r>
              <a:rPr lang="en-US" sz="1800" b="1" kern="0" dirty="0" smtClean="0">
                <a:latin typeface="Tahoma"/>
              </a:rPr>
              <a:t>)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Tahoma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12648" y="2662534"/>
            <a:ext cx="2130552" cy="838200"/>
          </a:xfrm>
          <a:prstGeom prst="rect">
            <a:avLst/>
          </a:prstGeom>
          <a:solidFill>
            <a:srgbClr val="FFFFCC">
              <a:lumMod val="90000"/>
            </a:srgbClr>
          </a:solidFill>
          <a:ln w="9525" cap="flat" cmpd="sng" algn="ctr">
            <a:solidFill>
              <a:srgbClr val="3193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ahoma"/>
                <a:ea typeface="+mn-ea"/>
                <a:cs typeface="+mn-cs"/>
              </a:rPr>
              <a:t>Operating System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12648" y="4338934"/>
            <a:ext cx="3352800" cy="838200"/>
          </a:xfrm>
          <a:prstGeom prst="rect">
            <a:avLst/>
          </a:prstGeom>
          <a:solidFill>
            <a:srgbClr val="FF6600">
              <a:alpha val="50000"/>
            </a:srgbClr>
          </a:solidFill>
          <a:ln w="9525" cap="flat" cmpd="sng" algn="ctr">
            <a:solidFill>
              <a:srgbClr val="3193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ahoma"/>
                <a:ea typeface="+mn-ea"/>
                <a:cs typeface="+mn-cs"/>
              </a:rPr>
              <a:t>Hardware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23" name="L-Shape 22"/>
          <p:cNvSpPr/>
          <p:nvPr/>
        </p:nvSpPr>
        <p:spPr>
          <a:xfrm rot="10800000">
            <a:off x="606552" y="1824334"/>
            <a:ext cx="3355848" cy="1676400"/>
          </a:xfrm>
          <a:prstGeom prst="corner">
            <a:avLst>
              <a:gd name="adj1" fmla="val 50592"/>
              <a:gd name="adj2" fmla="val 71088"/>
            </a:avLst>
          </a:prstGeom>
          <a:solidFill>
            <a:srgbClr val="9900FF">
              <a:alpha val="38000"/>
            </a:srgbClr>
          </a:solidFill>
          <a:ln w="9525" cap="flat" cmpd="sng" algn="ctr">
            <a:solidFill>
              <a:srgbClr val="3193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vert="horz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000094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24" name="Text Box 7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914400" y="2052934"/>
            <a:ext cx="2743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</a:rPr>
              <a:t>Applications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037178" y="5481935"/>
            <a:ext cx="24945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System-level VM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5602921" y="5481934"/>
            <a:ext cx="25811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Process-level VM</a:t>
            </a:r>
            <a:endParaRPr lang="en-US" dirty="0"/>
          </a:p>
        </p:txBody>
      </p:sp>
      <p:grpSp>
        <p:nvGrpSpPr>
          <p:cNvPr id="3" name="Group 2"/>
          <p:cNvGrpSpPr/>
          <p:nvPr/>
        </p:nvGrpSpPr>
        <p:grpSpPr>
          <a:xfrm>
            <a:off x="5181600" y="1818500"/>
            <a:ext cx="3336774" cy="2507309"/>
            <a:chOff x="5181600" y="1365766"/>
            <a:chExt cx="3336774" cy="2507309"/>
          </a:xfrm>
        </p:grpSpPr>
        <p:sp>
          <p:nvSpPr>
            <p:cNvPr id="15" name="Rectangle 14"/>
            <p:cNvSpPr/>
            <p:nvPr/>
          </p:nvSpPr>
          <p:spPr>
            <a:xfrm>
              <a:off x="6984694" y="1371600"/>
              <a:ext cx="1533680" cy="838200"/>
            </a:xfrm>
            <a:prstGeom prst="rect">
              <a:avLst/>
            </a:prstGeom>
            <a:gradFill rotWithShape="1">
              <a:gsLst>
                <a:gs pos="0">
                  <a:srgbClr val="9900FF">
                    <a:tint val="50000"/>
                    <a:satMod val="300000"/>
                  </a:srgbClr>
                </a:gs>
                <a:gs pos="99000">
                  <a:srgbClr val="9900FF">
                    <a:tint val="37000"/>
                    <a:satMod val="300000"/>
                  </a:srgbClr>
                </a:gs>
                <a:gs pos="100000">
                  <a:srgbClr val="9900FF">
                    <a:tint val="15000"/>
                    <a:satMod val="350000"/>
                  </a:srgbClr>
                </a:gs>
              </a:gsLst>
              <a:lin ang="16200000" scaled="1"/>
            </a:gradFill>
            <a:ln w="9525" cap="flat" cmpd="sng" algn="ctr">
              <a:solidFill>
                <a:srgbClr val="9900FF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noProof="0" dirty="0" err="1" smtClean="0">
                  <a:ln>
                    <a:noFill/>
                  </a:ln>
                  <a:effectLst/>
                  <a:uLnTx/>
                  <a:uFillTx/>
                  <a:latin typeface="Tahoma"/>
                  <a:ea typeface="+mn-ea"/>
                  <a:cs typeface="+mn-cs"/>
                </a:rPr>
                <a:t>Application</a:t>
              </a:r>
              <a:r>
                <a:rPr kumimoji="0" lang="en-US" sz="1400" b="1" i="0" u="none" strike="noStrike" kern="0" cap="none" spc="0" normalizeH="0" baseline="-25000" noProof="0" dirty="0" err="1" smtClean="0">
                  <a:ln>
                    <a:noFill/>
                  </a:ln>
                  <a:effectLst/>
                  <a:uLnTx/>
                  <a:uFillTx/>
                  <a:latin typeface="Tahoma"/>
                  <a:ea typeface="+mn-ea"/>
                  <a:cs typeface="+mn-cs"/>
                </a:rPr>
                <a:t>n</a:t>
              </a:r>
              <a:endParaRPr kumimoji="0" lang="en-US" sz="1400" b="1" i="0" u="none" strike="noStrike" kern="0" cap="none" spc="0" normalizeH="0" baseline="-25000" noProof="0" dirty="0" smtClean="0">
                <a:ln>
                  <a:noFill/>
                </a:ln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28" name="Rectangle 27"/>
            <p:cNvSpPr/>
            <p:nvPr/>
          </p:nvSpPr>
          <p:spPr>
            <a:xfrm>
              <a:off x="5181600" y="1365766"/>
              <a:ext cx="1540465" cy="838200"/>
            </a:xfrm>
            <a:prstGeom prst="rect">
              <a:avLst/>
            </a:prstGeom>
            <a:gradFill rotWithShape="1">
              <a:gsLst>
                <a:gs pos="0">
                  <a:srgbClr val="9900FF">
                    <a:tint val="50000"/>
                    <a:satMod val="300000"/>
                  </a:srgbClr>
                </a:gs>
                <a:gs pos="99000">
                  <a:srgbClr val="9900FF">
                    <a:tint val="37000"/>
                    <a:satMod val="300000"/>
                  </a:srgbClr>
                </a:gs>
                <a:gs pos="100000">
                  <a:srgbClr val="9900FF">
                    <a:tint val="15000"/>
                    <a:satMod val="350000"/>
                  </a:srgbClr>
                </a:gs>
              </a:gsLst>
              <a:lin ang="16200000" scaled="1"/>
            </a:gradFill>
            <a:ln w="9525" cap="flat" cmpd="sng" algn="ctr">
              <a:solidFill>
                <a:srgbClr val="9900FF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Tahoma"/>
                  <a:ea typeface="+mn-ea"/>
                  <a:cs typeface="+mn-cs"/>
                </a:rPr>
                <a:t>Application</a:t>
              </a:r>
              <a:r>
                <a:rPr kumimoji="0" lang="en-US" sz="1400" b="1" i="0" u="none" strike="noStrike" kern="0" cap="none" spc="0" normalizeH="0" baseline="-25000" noProof="0" dirty="0" smtClean="0">
                  <a:ln>
                    <a:noFill/>
                  </a:ln>
                  <a:effectLst/>
                  <a:uLnTx/>
                  <a:uFillTx/>
                  <a:latin typeface="Tahoma"/>
                  <a:ea typeface="+mn-ea"/>
                  <a:cs typeface="+mn-cs"/>
                </a:rPr>
                <a:t>1</a:t>
              </a:r>
            </a:p>
          </p:txBody>
        </p:sp>
        <p:sp>
          <p:nvSpPr>
            <p:cNvPr id="32" name="Rectangle 31"/>
            <p:cNvSpPr/>
            <p:nvPr/>
          </p:nvSpPr>
          <p:spPr>
            <a:xfrm>
              <a:off x="5194328" y="3052916"/>
              <a:ext cx="3324046" cy="820159"/>
            </a:xfrm>
            <a:prstGeom prst="rect">
              <a:avLst/>
            </a:prstGeom>
            <a:solidFill>
              <a:srgbClr val="FFFFCC">
                <a:lumMod val="90000"/>
              </a:srgbClr>
            </a:solidFill>
            <a:ln w="9525" cap="flat" cmpd="sng" algn="ctr">
              <a:solidFill>
                <a:srgbClr val="3193FF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Tahoma"/>
                  <a:ea typeface="+mn-ea"/>
                  <a:cs typeface="+mn-cs"/>
                </a:rPr>
                <a:t>Operating System</a:t>
              </a:r>
              <a:endParaRPr kumimoji="0" lang="en-US" sz="16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33" name="Rectangle 32"/>
            <p:cNvSpPr/>
            <p:nvPr/>
          </p:nvSpPr>
          <p:spPr>
            <a:xfrm>
              <a:off x="5181600" y="2209800"/>
              <a:ext cx="1540465" cy="838200"/>
            </a:xfrm>
            <a:prstGeom prst="rect">
              <a:avLst/>
            </a:prstGeom>
            <a:solidFill>
              <a:srgbClr val="4E933B"/>
            </a:solidFill>
            <a:ln w="9525" cap="flat" cmpd="sng" algn="ctr">
              <a:solidFill>
                <a:srgbClr val="9900FF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Tahoma"/>
                </a:rPr>
                <a:t>Virtualizing Software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400" b="1" kern="0" dirty="0" smtClean="0">
                  <a:latin typeface="Tahoma"/>
                </a:rPr>
                <a:t>(e.g. Strata)</a:t>
              </a:r>
              <a:endParaRPr kumimoji="0" lang="en-US" sz="14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Tahoma"/>
              </a:endParaRPr>
            </a:p>
          </p:txBody>
        </p:sp>
        <p:sp>
          <p:nvSpPr>
            <p:cNvPr id="34" name="Rectangle 33"/>
            <p:cNvSpPr/>
            <p:nvPr/>
          </p:nvSpPr>
          <p:spPr>
            <a:xfrm>
              <a:off x="6984694" y="2214716"/>
              <a:ext cx="1527737" cy="838200"/>
            </a:xfrm>
            <a:prstGeom prst="rect">
              <a:avLst/>
            </a:prstGeom>
            <a:solidFill>
              <a:srgbClr val="4E933B"/>
            </a:solidFill>
            <a:ln w="9525" cap="flat" cmpd="sng" algn="ctr">
              <a:solidFill>
                <a:srgbClr val="9900FF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Tahoma"/>
                </a:rPr>
                <a:t>Virtualizing Software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400" b="1" kern="0" dirty="0" smtClean="0">
                  <a:latin typeface="Tahoma"/>
                </a:rPr>
                <a:t>(e.g. Strata)</a:t>
              </a:r>
              <a:endParaRPr kumimoji="0" lang="en-US" sz="14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Tahoma"/>
              </a:endParaRPr>
            </a:p>
          </p:txBody>
        </p:sp>
      </p:grpSp>
      <p:sp>
        <p:nvSpPr>
          <p:cNvPr id="18" name="Rectangle 17"/>
          <p:cNvSpPr/>
          <p:nvPr/>
        </p:nvSpPr>
        <p:spPr>
          <a:xfrm>
            <a:off x="612648" y="3505650"/>
            <a:ext cx="3352800" cy="838200"/>
          </a:xfrm>
          <a:prstGeom prst="rect">
            <a:avLst/>
          </a:prstGeom>
          <a:solidFill>
            <a:srgbClr val="4E933B"/>
          </a:solidFill>
          <a:ln w="9525" cap="flat" cmpd="sng" algn="ctr">
            <a:solidFill>
              <a:srgbClr val="9900FF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ahoma"/>
              </a:rPr>
              <a:t>Virtualizing Software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kern="0" dirty="0" smtClean="0">
                <a:latin typeface="Tahoma"/>
              </a:rPr>
              <a:t>(e.g. </a:t>
            </a:r>
            <a:r>
              <a:rPr lang="en-US" sz="1800" b="1" kern="0" dirty="0" err="1" smtClean="0">
                <a:latin typeface="Tahoma"/>
              </a:rPr>
              <a:t>Xen</a:t>
            </a:r>
            <a:r>
              <a:rPr lang="en-US" sz="1800" b="1" kern="0" dirty="0" smtClean="0">
                <a:latin typeface="Tahoma"/>
              </a:rPr>
              <a:t>)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Tahoma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866336" y="5334000"/>
            <a:ext cx="198002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Process-level VM</a:t>
            </a:r>
          </a:p>
          <a:p>
            <a:r>
              <a:rPr lang="en-US" sz="1800" dirty="0" smtClean="0"/>
              <a:t>+</a:t>
            </a:r>
          </a:p>
          <a:p>
            <a:r>
              <a:rPr lang="en-US" sz="1800" dirty="0" smtClean="0"/>
              <a:t>System-level VM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xmlns="" val="2947587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4.44444E-6 L 0.00087 -0.1257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" y="-629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7465 -1.11111E-6 L 0.49965 -0.00555 " pathEditMode="relative" rAng="0" ptsTypes="AA">
                                      <p:cBhvr>
                                        <p:cTn id="9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250" y="-2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4000"/>
                            </p:stCondLst>
                            <p:childTnLst>
                              <p:par>
                                <p:cTn id="11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  <p:bldP spid="18" grpId="0" animBg="1"/>
      <p:bldP spid="2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Strata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955F30BA-4DE8-4A4E-A943-013D71671191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6" name="Rectangle 2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04800" y="2220911"/>
            <a:ext cx="5103019" cy="2792413"/>
          </a:xfrm>
          <a:prstGeom prst="rect">
            <a:avLst/>
          </a:prstGeom>
          <a:solidFill>
            <a:srgbClr val="4E933B">
              <a:alpha val="20000"/>
            </a:srgbClr>
          </a:solidFill>
          <a:ln w="19050">
            <a:solidFill>
              <a:srgbClr val="000094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0" cap="none" spc="0" normalizeH="0" baseline="0" noProof="0" smtClean="0">
              <a:ln>
                <a:noFill/>
              </a:ln>
              <a:solidFill>
                <a:srgbClr val="000094"/>
              </a:solidFill>
              <a:effectLst/>
              <a:uLnTx/>
              <a:uFillTx/>
            </a:endParaRPr>
          </a:p>
        </p:txBody>
      </p:sp>
      <p:sp>
        <p:nvSpPr>
          <p:cNvPr id="7" name="Rectangle 4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1772443" y="2308224"/>
            <a:ext cx="827087" cy="44926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94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smtClean="0">
                <a:ln>
                  <a:noFill/>
                </a:ln>
                <a:solidFill>
                  <a:srgbClr val="000094"/>
                </a:solidFill>
                <a:effectLst/>
                <a:uLnTx/>
                <a:uFillTx/>
              </a:rPr>
              <a:t>Context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smtClean="0">
                <a:ln>
                  <a:noFill/>
                </a:ln>
                <a:solidFill>
                  <a:srgbClr val="000094"/>
                </a:solidFill>
                <a:effectLst/>
                <a:uLnTx/>
                <a:uFillTx/>
              </a:rPr>
              <a:t>Capture</a:t>
            </a:r>
          </a:p>
        </p:txBody>
      </p:sp>
      <p:sp>
        <p:nvSpPr>
          <p:cNvPr id="8" name="Rectangle 5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1772443" y="4302124"/>
            <a:ext cx="827087" cy="4572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94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smtClean="0">
                <a:ln>
                  <a:noFill/>
                </a:ln>
                <a:solidFill>
                  <a:srgbClr val="000094"/>
                </a:solidFill>
                <a:effectLst/>
                <a:uLnTx/>
                <a:uFillTx/>
              </a:rPr>
              <a:t>Context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smtClean="0">
                <a:ln>
                  <a:noFill/>
                </a:ln>
                <a:solidFill>
                  <a:srgbClr val="000094"/>
                </a:solidFill>
                <a:effectLst/>
                <a:uLnTx/>
                <a:uFillTx/>
              </a:rPr>
              <a:t>Switch</a:t>
            </a:r>
          </a:p>
        </p:txBody>
      </p:sp>
      <p:sp>
        <p:nvSpPr>
          <p:cNvPr id="9" name="Rectangle 6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4220368" y="4413249"/>
            <a:ext cx="935037" cy="21431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94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smtClean="0">
                <a:ln>
                  <a:noFill/>
                </a:ln>
                <a:solidFill>
                  <a:srgbClr val="000094"/>
                </a:solidFill>
                <a:effectLst/>
                <a:uLnTx/>
                <a:uFillTx/>
              </a:rPr>
              <a:t>Next PC</a:t>
            </a:r>
          </a:p>
        </p:txBody>
      </p:sp>
      <p:sp>
        <p:nvSpPr>
          <p:cNvPr id="10" name="Rectangle 7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4220368" y="4194174"/>
            <a:ext cx="935037" cy="21431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94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smtClean="0">
                <a:ln>
                  <a:noFill/>
                </a:ln>
                <a:solidFill>
                  <a:srgbClr val="000094"/>
                </a:solidFill>
                <a:effectLst/>
                <a:uLnTx/>
                <a:uFillTx/>
              </a:rPr>
              <a:t>Translate</a:t>
            </a:r>
          </a:p>
        </p:txBody>
      </p:sp>
      <p:sp>
        <p:nvSpPr>
          <p:cNvPr id="11" name="Rectangle 8"/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4220368" y="3979862"/>
            <a:ext cx="935037" cy="21431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94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smtClean="0">
                <a:ln>
                  <a:noFill/>
                </a:ln>
                <a:solidFill>
                  <a:srgbClr val="000094"/>
                </a:solidFill>
                <a:effectLst/>
                <a:uLnTx/>
                <a:uFillTx/>
              </a:rPr>
              <a:t>Decode</a:t>
            </a:r>
          </a:p>
        </p:txBody>
      </p:sp>
      <p:sp>
        <p:nvSpPr>
          <p:cNvPr id="12" name="Rectangle 9"/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4220368" y="3760787"/>
            <a:ext cx="935037" cy="2159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94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smtClean="0">
                <a:ln>
                  <a:noFill/>
                </a:ln>
                <a:solidFill>
                  <a:srgbClr val="000094"/>
                </a:solidFill>
                <a:effectLst/>
                <a:uLnTx/>
                <a:uFillTx/>
              </a:rPr>
              <a:t>Fetch</a:t>
            </a:r>
          </a:p>
        </p:txBody>
      </p:sp>
      <p:sp>
        <p:nvSpPr>
          <p:cNvPr id="13" name="Rectangle 10"/>
          <p:cNvSpPr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4220368" y="2992437"/>
            <a:ext cx="919162" cy="48101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94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smtClean="0">
                <a:ln>
                  <a:noFill/>
                </a:ln>
                <a:solidFill>
                  <a:srgbClr val="000094"/>
                </a:solidFill>
                <a:effectLst/>
                <a:uLnTx/>
                <a:uFillTx/>
              </a:rPr>
              <a:t>New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smtClean="0">
                <a:ln>
                  <a:noFill/>
                </a:ln>
                <a:solidFill>
                  <a:srgbClr val="000094"/>
                </a:solidFill>
                <a:effectLst/>
                <a:uLnTx/>
                <a:uFillTx/>
              </a:rPr>
              <a:t>Fragment</a:t>
            </a:r>
          </a:p>
        </p:txBody>
      </p:sp>
      <p:sp>
        <p:nvSpPr>
          <p:cNvPr id="14" name="AutoShape 11"/>
          <p:cNvSpPr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2894805" y="4086224"/>
            <a:ext cx="990600" cy="865188"/>
          </a:xfrm>
          <a:prstGeom prst="flowChartDecision">
            <a:avLst/>
          </a:prstGeom>
          <a:solidFill>
            <a:srgbClr val="FFFFFF"/>
          </a:solidFill>
          <a:ln w="9525">
            <a:solidFill>
              <a:srgbClr val="000094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smtClean="0">
                <a:ln>
                  <a:noFill/>
                </a:ln>
                <a:solidFill>
                  <a:srgbClr val="000094"/>
                </a:solidFill>
                <a:effectLst/>
                <a:uLnTx/>
                <a:uFillTx/>
              </a:rPr>
              <a:t>Finished?</a:t>
            </a:r>
          </a:p>
        </p:txBody>
      </p:sp>
      <p:cxnSp>
        <p:nvCxnSpPr>
          <p:cNvPr id="15" name="AutoShape 12"/>
          <p:cNvCxnSpPr>
            <a:cxnSpLocks noChangeShapeType="1"/>
            <a:endCxn id="12" idx="3"/>
          </p:cNvCxnSpPr>
          <p:nvPr>
            <p:custDataLst>
              <p:tags r:id="rId10"/>
            </p:custDataLst>
          </p:nvPr>
        </p:nvCxnSpPr>
        <p:spPr bwMode="auto">
          <a:xfrm flipV="1">
            <a:off x="3390105" y="3868737"/>
            <a:ext cx="1765300" cy="1081087"/>
          </a:xfrm>
          <a:prstGeom prst="bentConnector3">
            <a:avLst>
              <a:gd name="adj1" fmla="val 108181"/>
            </a:avLst>
          </a:prstGeom>
          <a:noFill/>
          <a:ln w="9525">
            <a:solidFill>
              <a:srgbClr val="000094"/>
            </a:solidFill>
            <a:miter lim="800000"/>
            <a:headEnd/>
            <a:tailEnd type="triangle" w="lg" len="med"/>
          </a:ln>
          <a:effectLst/>
        </p:spPr>
      </p:cxnSp>
      <p:sp>
        <p:nvSpPr>
          <p:cNvPr id="16" name="Line 13"/>
          <p:cNvSpPr>
            <a:spLocks noChangeShapeType="1"/>
          </p:cNvSpPr>
          <p:nvPr>
            <p:custDataLst>
              <p:tags r:id="rId11"/>
            </p:custDataLst>
          </p:nvPr>
        </p:nvSpPr>
        <p:spPr bwMode="auto">
          <a:xfrm>
            <a:off x="3885405" y="3259137"/>
            <a:ext cx="334963" cy="0"/>
          </a:xfrm>
          <a:prstGeom prst="line">
            <a:avLst/>
          </a:prstGeom>
          <a:noFill/>
          <a:ln w="9525">
            <a:solidFill>
              <a:srgbClr val="000094"/>
            </a:solidFill>
            <a:round/>
            <a:headEnd/>
            <a:tailEnd type="triangle" w="lg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rgbClr val="000094"/>
              </a:solidFill>
              <a:effectLst/>
              <a:uLnTx/>
              <a:uFillTx/>
            </a:endParaRPr>
          </a:p>
        </p:txBody>
      </p:sp>
      <p:sp>
        <p:nvSpPr>
          <p:cNvPr id="17" name="Line 14"/>
          <p:cNvSpPr>
            <a:spLocks noChangeShapeType="1"/>
          </p:cNvSpPr>
          <p:nvPr>
            <p:custDataLst>
              <p:tags r:id="rId12"/>
            </p:custDataLst>
          </p:nvPr>
        </p:nvSpPr>
        <p:spPr bwMode="auto">
          <a:xfrm>
            <a:off x="4653755" y="3473449"/>
            <a:ext cx="0" cy="287338"/>
          </a:xfrm>
          <a:prstGeom prst="line">
            <a:avLst/>
          </a:prstGeom>
          <a:noFill/>
          <a:ln w="9525">
            <a:solidFill>
              <a:srgbClr val="000094"/>
            </a:solidFill>
            <a:round/>
            <a:headEnd/>
            <a:tailEnd type="triangle" w="lg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rgbClr val="000094"/>
              </a:solidFill>
              <a:effectLst/>
              <a:uLnTx/>
              <a:uFillTx/>
            </a:endParaRPr>
          </a:p>
        </p:txBody>
      </p:sp>
      <p:sp>
        <p:nvSpPr>
          <p:cNvPr id="18" name="Line 15"/>
          <p:cNvSpPr>
            <a:spLocks noChangeShapeType="1"/>
          </p:cNvSpPr>
          <p:nvPr>
            <p:custDataLst>
              <p:tags r:id="rId13"/>
            </p:custDataLst>
          </p:nvPr>
        </p:nvSpPr>
        <p:spPr bwMode="auto">
          <a:xfrm flipH="1">
            <a:off x="3885405" y="4518024"/>
            <a:ext cx="334963" cy="0"/>
          </a:xfrm>
          <a:prstGeom prst="line">
            <a:avLst/>
          </a:prstGeom>
          <a:noFill/>
          <a:ln w="9525">
            <a:solidFill>
              <a:srgbClr val="000094"/>
            </a:solidFill>
            <a:round/>
            <a:headEnd/>
            <a:tailEnd type="triangle" w="lg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rgbClr val="000094"/>
              </a:solidFill>
              <a:effectLst/>
              <a:uLnTx/>
              <a:uFillTx/>
            </a:endParaRPr>
          </a:p>
        </p:txBody>
      </p:sp>
      <p:sp>
        <p:nvSpPr>
          <p:cNvPr id="19" name="Line 16"/>
          <p:cNvSpPr>
            <a:spLocks noChangeShapeType="1"/>
          </p:cNvSpPr>
          <p:nvPr>
            <p:custDataLst>
              <p:tags r:id="rId14"/>
            </p:custDataLst>
          </p:nvPr>
        </p:nvSpPr>
        <p:spPr bwMode="auto">
          <a:xfrm flipH="1">
            <a:off x="2599530" y="4518024"/>
            <a:ext cx="288925" cy="0"/>
          </a:xfrm>
          <a:prstGeom prst="line">
            <a:avLst/>
          </a:prstGeom>
          <a:noFill/>
          <a:ln w="9525">
            <a:solidFill>
              <a:srgbClr val="000094"/>
            </a:solidFill>
            <a:round/>
            <a:headEnd/>
            <a:tailEnd type="triangle" w="lg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rgbClr val="000094"/>
              </a:solidFill>
              <a:effectLst/>
              <a:uLnTx/>
              <a:uFillTx/>
            </a:endParaRPr>
          </a:p>
        </p:txBody>
      </p:sp>
      <p:sp>
        <p:nvSpPr>
          <p:cNvPr id="20" name="Line 17"/>
          <p:cNvSpPr>
            <a:spLocks noChangeShapeType="1"/>
          </p:cNvSpPr>
          <p:nvPr>
            <p:custDataLst>
              <p:tags r:id="rId15"/>
            </p:custDataLst>
          </p:nvPr>
        </p:nvSpPr>
        <p:spPr bwMode="auto">
          <a:xfrm flipH="1" flipV="1">
            <a:off x="2204243" y="3508374"/>
            <a:ext cx="0" cy="793750"/>
          </a:xfrm>
          <a:prstGeom prst="line">
            <a:avLst/>
          </a:prstGeom>
          <a:noFill/>
          <a:ln w="9525">
            <a:solidFill>
              <a:srgbClr val="000094"/>
            </a:solidFill>
            <a:round/>
            <a:headEnd/>
            <a:tailEnd type="triangle" w="lg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rgbClr val="000094"/>
              </a:solidFill>
              <a:effectLst/>
              <a:uLnTx/>
              <a:uFillTx/>
            </a:endParaRPr>
          </a:p>
        </p:txBody>
      </p:sp>
      <p:sp>
        <p:nvSpPr>
          <p:cNvPr id="21" name="Line 18"/>
          <p:cNvSpPr>
            <a:spLocks noChangeShapeType="1"/>
          </p:cNvSpPr>
          <p:nvPr>
            <p:custDataLst>
              <p:tags r:id="rId16"/>
            </p:custDataLst>
          </p:nvPr>
        </p:nvSpPr>
        <p:spPr bwMode="auto">
          <a:xfrm>
            <a:off x="2399505" y="3259137"/>
            <a:ext cx="523875" cy="0"/>
          </a:xfrm>
          <a:prstGeom prst="line">
            <a:avLst/>
          </a:prstGeom>
          <a:noFill/>
          <a:ln w="9525">
            <a:solidFill>
              <a:srgbClr val="000094"/>
            </a:solidFill>
            <a:round/>
            <a:headEnd/>
            <a:tailEnd type="triangle" w="lg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rgbClr val="000094"/>
              </a:solidFill>
              <a:effectLst/>
              <a:uLnTx/>
              <a:uFillTx/>
            </a:endParaRPr>
          </a:p>
        </p:txBody>
      </p:sp>
      <p:cxnSp>
        <p:nvCxnSpPr>
          <p:cNvPr id="22" name="AutoShape 19"/>
          <p:cNvCxnSpPr>
            <a:cxnSpLocks noChangeShapeType="1"/>
          </p:cNvCxnSpPr>
          <p:nvPr>
            <p:custDataLst>
              <p:tags r:id="rId17"/>
            </p:custDataLst>
          </p:nvPr>
        </p:nvCxnSpPr>
        <p:spPr bwMode="auto">
          <a:xfrm rot="5400000">
            <a:off x="2828130" y="3281362"/>
            <a:ext cx="174625" cy="990600"/>
          </a:xfrm>
          <a:prstGeom prst="bentConnector2">
            <a:avLst/>
          </a:prstGeom>
          <a:noFill/>
          <a:ln w="9525">
            <a:solidFill>
              <a:srgbClr val="000094"/>
            </a:solidFill>
            <a:miter lim="800000"/>
            <a:headEnd/>
            <a:tailEnd/>
          </a:ln>
          <a:effectLst/>
        </p:spPr>
      </p:cxnSp>
      <p:sp>
        <p:nvSpPr>
          <p:cNvPr id="23" name="Line 20"/>
          <p:cNvSpPr>
            <a:spLocks noChangeShapeType="1"/>
          </p:cNvSpPr>
          <p:nvPr>
            <p:custDataLst>
              <p:tags r:id="rId18"/>
            </p:custDataLst>
          </p:nvPr>
        </p:nvSpPr>
        <p:spPr bwMode="auto">
          <a:xfrm flipH="1">
            <a:off x="2420143" y="3863974"/>
            <a:ext cx="0" cy="438150"/>
          </a:xfrm>
          <a:prstGeom prst="line">
            <a:avLst/>
          </a:prstGeom>
          <a:noFill/>
          <a:ln w="9525">
            <a:solidFill>
              <a:srgbClr val="000094"/>
            </a:solidFill>
            <a:round/>
            <a:headEnd/>
            <a:tailEnd type="triangle" w="lg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rgbClr val="000094"/>
              </a:solidFill>
              <a:effectLst/>
              <a:uLnTx/>
              <a:uFillTx/>
            </a:endParaRPr>
          </a:p>
        </p:txBody>
      </p:sp>
      <p:sp>
        <p:nvSpPr>
          <p:cNvPr id="24" name="Text Box 21"/>
          <p:cNvSpPr txBox="1">
            <a:spLocks noChangeArrowheads="1"/>
          </p:cNvSpPr>
          <p:nvPr>
            <p:custDataLst>
              <p:tags r:id="rId19"/>
            </p:custDataLst>
          </p:nvPr>
        </p:nvSpPr>
        <p:spPr bwMode="auto">
          <a:xfrm>
            <a:off x="3567905" y="2393949"/>
            <a:ext cx="183991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94"/>
                </a:solidFill>
                <a:effectLst/>
                <a:uLnTx/>
                <a:uFillTx/>
              </a:rPr>
              <a:t>Dynamic Translator</a:t>
            </a:r>
          </a:p>
        </p:txBody>
      </p:sp>
      <p:sp>
        <p:nvSpPr>
          <p:cNvPr id="25" name="AutoShape 26"/>
          <p:cNvSpPr>
            <a:spLocks noChangeArrowheads="1"/>
          </p:cNvSpPr>
          <p:nvPr>
            <p:custDataLst>
              <p:tags r:id="rId20"/>
            </p:custDataLst>
          </p:nvPr>
        </p:nvSpPr>
        <p:spPr bwMode="auto">
          <a:xfrm>
            <a:off x="2923380" y="2825749"/>
            <a:ext cx="990600" cy="865188"/>
          </a:xfrm>
          <a:prstGeom prst="flowChartDecision">
            <a:avLst/>
          </a:prstGeom>
          <a:solidFill>
            <a:srgbClr val="FFFFFF"/>
          </a:solidFill>
          <a:ln w="9525">
            <a:solidFill>
              <a:srgbClr val="000094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smtClean="0">
                <a:ln>
                  <a:noFill/>
                </a:ln>
                <a:solidFill>
                  <a:srgbClr val="000094"/>
                </a:solidFill>
                <a:effectLst/>
                <a:uLnTx/>
                <a:uFillTx/>
              </a:rPr>
              <a:t>Cached?</a:t>
            </a:r>
          </a:p>
        </p:txBody>
      </p:sp>
      <p:sp>
        <p:nvSpPr>
          <p:cNvPr id="26" name="Oval 27"/>
          <p:cNvSpPr>
            <a:spLocks noChangeArrowheads="1"/>
          </p:cNvSpPr>
          <p:nvPr>
            <p:custDataLst>
              <p:tags r:id="rId21"/>
            </p:custDataLst>
          </p:nvPr>
        </p:nvSpPr>
        <p:spPr bwMode="auto">
          <a:xfrm>
            <a:off x="1915318" y="2968624"/>
            <a:ext cx="539750" cy="53975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94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94"/>
                </a:solidFill>
                <a:effectLst/>
                <a:uLnTx/>
                <a:uFillTx/>
              </a:rPr>
              <a:t>New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94"/>
                </a:solidFill>
                <a:effectLst/>
                <a:uLnTx/>
                <a:uFillTx/>
              </a:rPr>
              <a:t>PC</a:t>
            </a:r>
          </a:p>
        </p:txBody>
      </p:sp>
      <p:sp>
        <p:nvSpPr>
          <p:cNvPr id="27" name="Line 28"/>
          <p:cNvSpPr>
            <a:spLocks noChangeShapeType="1"/>
          </p:cNvSpPr>
          <p:nvPr>
            <p:custDataLst>
              <p:tags r:id="rId22"/>
            </p:custDataLst>
          </p:nvPr>
        </p:nvSpPr>
        <p:spPr bwMode="auto">
          <a:xfrm flipH="1">
            <a:off x="2204243" y="2757487"/>
            <a:ext cx="0" cy="211137"/>
          </a:xfrm>
          <a:prstGeom prst="line">
            <a:avLst/>
          </a:prstGeom>
          <a:noFill/>
          <a:ln w="9525">
            <a:solidFill>
              <a:srgbClr val="000094"/>
            </a:solidFill>
            <a:round/>
            <a:headEnd/>
            <a:tailEnd type="triangle" w="lg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rgbClr val="000094"/>
              </a:solidFill>
              <a:effectLst/>
              <a:uLnTx/>
              <a:uFillTx/>
            </a:endParaRPr>
          </a:p>
        </p:txBody>
      </p:sp>
      <p:grpSp>
        <p:nvGrpSpPr>
          <p:cNvPr id="47" name="Group 46"/>
          <p:cNvGrpSpPr/>
          <p:nvPr/>
        </p:nvGrpSpPr>
        <p:grpSpPr>
          <a:xfrm>
            <a:off x="1597542" y="1136222"/>
            <a:ext cx="1221858" cy="758031"/>
            <a:chOff x="6850063" y="1825625"/>
            <a:chExt cx="1844675" cy="3235325"/>
          </a:xfrm>
        </p:grpSpPr>
        <p:sp>
          <p:nvSpPr>
            <p:cNvPr id="30" name="Rectangle 37"/>
            <p:cNvSpPr>
              <a:spLocks noChangeArrowheads="1"/>
            </p:cNvSpPr>
            <p:nvPr>
              <p:custDataLst>
                <p:tags r:id="rId32"/>
              </p:custDataLst>
            </p:nvPr>
          </p:nvSpPr>
          <p:spPr bwMode="auto">
            <a:xfrm>
              <a:off x="6858000" y="1828800"/>
              <a:ext cx="1836738" cy="3232150"/>
            </a:xfrm>
            <a:prstGeom prst="rect">
              <a:avLst/>
            </a:prstGeom>
            <a:noFill/>
            <a:ln w="19050">
              <a:solidFill>
                <a:srgbClr val="000094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000094"/>
                </a:solidFill>
                <a:effectLst/>
                <a:uLnTx/>
                <a:uFillTx/>
              </a:endParaRPr>
            </a:p>
          </p:txBody>
        </p:sp>
        <p:sp>
          <p:nvSpPr>
            <p:cNvPr id="31" name="Text Box 38"/>
            <p:cNvSpPr txBox="1">
              <a:spLocks noChangeArrowheads="1"/>
            </p:cNvSpPr>
            <p:nvPr>
              <p:custDataLst>
                <p:tags r:id="rId33"/>
              </p:custDataLst>
            </p:nvPr>
          </p:nvSpPr>
          <p:spPr bwMode="auto">
            <a:xfrm>
              <a:off x="6850063" y="1825625"/>
              <a:ext cx="1836736" cy="66586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94"/>
                  </a:solidFill>
                  <a:effectLst/>
                  <a:uLnTx/>
                  <a:uFillTx/>
                </a:rPr>
                <a:t>Application Binary</a:t>
              </a:r>
            </a:p>
          </p:txBody>
        </p:sp>
      </p:grpSp>
      <p:grpSp>
        <p:nvGrpSpPr>
          <p:cNvPr id="54" name="Group 53"/>
          <p:cNvGrpSpPr/>
          <p:nvPr/>
        </p:nvGrpSpPr>
        <p:grpSpPr>
          <a:xfrm>
            <a:off x="457200" y="2362200"/>
            <a:ext cx="1117600" cy="2430463"/>
            <a:chOff x="1143000" y="2895601"/>
            <a:chExt cx="1117600" cy="2144712"/>
          </a:xfrm>
        </p:grpSpPr>
        <p:grpSp>
          <p:nvGrpSpPr>
            <p:cNvPr id="2" name="Group 1"/>
            <p:cNvGrpSpPr/>
            <p:nvPr/>
          </p:nvGrpSpPr>
          <p:grpSpPr>
            <a:xfrm>
              <a:off x="1143000" y="2895601"/>
              <a:ext cx="1117600" cy="2144712"/>
              <a:chOff x="423863" y="1808163"/>
              <a:chExt cx="1836737" cy="3232150"/>
            </a:xfrm>
          </p:grpSpPr>
          <p:sp>
            <p:nvSpPr>
              <p:cNvPr id="28" name="Rectangle 29"/>
              <p:cNvSpPr>
                <a:spLocks noChangeArrowheads="1"/>
              </p:cNvSpPr>
              <p:nvPr>
                <p:custDataLst>
                  <p:tags r:id="rId30"/>
                </p:custDataLst>
              </p:nvPr>
            </p:nvSpPr>
            <p:spPr bwMode="auto">
              <a:xfrm>
                <a:off x="423863" y="1808163"/>
                <a:ext cx="1836737" cy="3232150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rgbClr val="000094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marL="0" marR="0" lvl="0" indent="0" algn="l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94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9" name="Text Box 30"/>
              <p:cNvSpPr txBox="1">
                <a:spLocks noChangeArrowheads="1"/>
              </p:cNvSpPr>
              <p:nvPr>
                <p:custDataLst>
                  <p:tags r:id="rId31"/>
                </p:custDataLst>
              </p:nvPr>
            </p:nvSpPr>
            <p:spPr bwMode="auto">
              <a:xfrm>
                <a:off x="423863" y="1808163"/>
                <a:ext cx="1836737" cy="30480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94"/>
                    </a:solidFill>
                    <a:effectLst/>
                    <a:uLnTx/>
                    <a:uFillTx/>
                  </a:rPr>
                  <a:t>Fragment Cache</a:t>
                </a:r>
              </a:p>
            </p:txBody>
          </p:sp>
        </p:grpSp>
        <p:sp>
          <p:nvSpPr>
            <p:cNvPr id="38" name="Rectangle 105"/>
            <p:cNvSpPr>
              <a:spLocks noChangeArrowheads="1"/>
            </p:cNvSpPr>
            <p:nvPr>
              <p:custDataLst>
                <p:tags r:id="rId23"/>
              </p:custDataLst>
            </p:nvPr>
          </p:nvSpPr>
          <p:spPr bwMode="auto">
            <a:xfrm>
              <a:off x="1325997" y="3444875"/>
              <a:ext cx="243605" cy="219075"/>
            </a:xfrm>
            <a:prstGeom prst="rect">
              <a:avLst/>
            </a:prstGeom>
            <a:solidFill>
              <a:srgbClr val="4E933B"/>
            </a:solidFill>
            <a:ln w="12700">
              <a:solidFill>
                <a:srgbClr val="000094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000094"/>
                </a:solidFill>
                <a:effectLst/>
                <a:uLnTx/>
                <a:uFillTx/>
              </a:endParaRPr>
            </a:p>
          </p:txBody>
        </p:sp>
        <p:sp>
          <p:nvSpPr>
            <p:cNvPr id="48" name="Rectangle 105"/>
            <p:cNvSpPr>
              <a:spLocks noChangeArrowheads="1"/>
            </p:cNvSpPr>
            <p:nvPr>
              <p:custDataLst>
                <p:tags r:id="rId24"/>
              </p:custDataLst>
            </p:nvPr>
          </p:nvSpPr>
          <p:spPr bwMode="auto">
            <a:xfrm>
              <a:off x="1828800" y="3816350"/>
              <a:ext cx="243605" cy="219075"/>
            </a:xfrm>
            <a:prstGeom prst="rect">
              <a:avLst/>
            </a:prstGeom>
            <a:solidFill>
              <a:srgbClr val="4E933B"/>
            </a:solidFill>
            <a:ln w="12700">
              <a:solidFill>
                <a:srgbClr val="000094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000094"/>
                </a:solidFill>
                <a:effectLst/>
                <a:uLnTx/>
                <a:uFillTx/>
              </a:endParaRPr>
            </a:p>
          </p:txBody>
        </p:sp>
        <p:sp>
          <p:nvSpPr>
            <p:cNvPr id="49" name="Rectangle 105"/>
            <p:cNvSpPr>
              <a:spLocks noChangeArrowheads="1"/>
            </p:cNvSpPr>
            <p:nvPr>
              <p:custDataLst>
                <p:tags r:id="rId25"/>
              </p:custDataLst>
            </p:nvPr>
          </p:nvSpPr>
          <p:spPr bwMode="auto">
            <a:xfrm>
              <a:off x="1324896" y="4124325"/>
              <a:ext cx="243605" cy="219075"/>
            </a:xfrm>
            <a:prstGeom prst="rect">
              <a:avLst/>
            </a:prstGeom>
            <a:solidFill>
              <a:srgbClr val="4E933B"/>
            </a:solidFill>
            <a:ln w="12700">
              <a:solidFill>
                <a:srgbClr val="000094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000094"/>
                </a:solidFill>
                <a:effectLst/>
                <a:uLnTx/>
                <a:uFillTx/>
              </a:endParaRPr>
            </a:p>
          </p:txBody>
        </p:sp>
        <p:sp>
          <p:nvSpPr>
            <p:cNvPr id="50" name="Rectangle 105"/>
            <p:cNvSpPr>
              <a:spLocks noChangeArrowheads="1"/>
            </p:cNvSpPr>
            <p:nvPr>
              <p:custDataLst>
                <p:tags r:id="rId26"/>
              </p:custDataLst>
            </p:nvPr>
          </p:nvSpPr>
          <p:spPr bwMode="auto">
            <a:xfrm>
              <a:off x="1212925" y="4557713"/>
              <a:ext cx="243605" cy="219075"/>
            </a:xfrm>
            <a:prstGeom prst="rect">
              <a:avLst/>
            </a:prstGeom>
            <a:solidFill>
              <a:srgbClr val="4E933B"/>
            </a:solidFill>
            <a:ln w="12700">
              <a:solidFill>
                <a:srgbClr val="000094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000094"/>
                </a:solidFill>
                <a:effectLst/>
                <a:uLnTx/>
                <a:uFillTx/>
              </a:endParaRPr>
            </a:p>
          </p:txBody>
        </p:sp>
        <p:sp>
          <p:nvSpPr>
            <p:cNvPr id="51" name="Rectangle 105"/>
            <p:cNvSpPr>
              <a:spLocks noChangeArrowheads="1"/>
            </p:cNvSpPr>
            <p:nvPr>
              <p:custDataLst>
                <p:tags r:id="rId27"/>
              </p:custDataLst>
            </p:nvPr>
          </p:nvSpPr>
          <p:spPr bwMode="auto">
            <a:xfrm>
              <a:off x="1625034" y="4412174"/>
              <a:ext cx="243605" cy="219075"/>
            </a:xfrm>
            <a:prstGeom prst="rect">
              <a:avLst/>
            </a:prstGeom>
            <a:solidFill>
              <a:srgbClr val="4E933B"/>
            </a:solidFill>
            <a:ln w="12700">
              <a:solidFill>
                <a:srgbClr val="000094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000094"/>
                </a:solidFill>
                <a:effectLst/>
                <a:uLnTx/>
                <a:uFillTx/>
              </a:endParaRPr>
            </a:p>
          </p:txBody>
        </p:sp>
        <p:sp>
          <p:nvSpPr>
            <p:cNvPr id="52" name="Rectangle 105"/>
            <p:cNvSpPr>
              <a:spLocks noChangeArrowheads="1"/>
            </p:cNvSpPr>
            <p:nvPr>
              <p:custDataLst>
                <p:tags r:id="rId28"/>
              </p:custDataLst>
            </p:nvPr>
          </p:nvSpPr>
          <p:spPr bwMode="auto">
            <a:xfrm>
              <a:off x="1458195" y="3798887"/>
              <a:ext cx="243605" cy="219075"/>
            </a:xfrm>
            <a:prstGeom prst="rect">
              <a:avLst/>
            </a:prstGeom>
            <a:solidFill>
              <a:srgbClr val="4E933B"/>
            </a:solidFill>
            <a:ln w="12700">
              <a:solidFill>
                <a:srgbClr val="000094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000094"/>
                </a:solidFill>
                <a:effectLst/>
                <a:uLnTx/>
                <a:uFillTx/>
              </a:endParaRPr>
            </a:p>
          </p:txBody>
        </p:sp>
        <p:sp>
          <p:nvSpPr>
            <p:cNvPr id="53" name="Rectangle 105"/>
            <p:cNvSpPr>
              <a:spLocks noChangeArrowheads="1"/>
            </p:cNvSpPr>
            <p:nvPr>
              <p:custDataLst>
                <p:tags r:id="rId29"/>
              </p:custDataLst>
            </p:nvPr>
          </p:nvSpPr>
          <p:spPr bwMode="auto">
            <a:xfrm>
              <a:off x="1947296" y="4624796"/>
              <a:ext cx="243605" cy="219075"/>
            </a:xfrm>
            <a:prstGeom prst="rect">
              <a:avLst/>
            </a:prstGeom>
            <a:solidFill>
              <a:srgbClr val="4E933B"/>
            </a:solidFill>
            <a:ln w="12700">
              <a:solidFill>
                <a:srgbClr val="000094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000094"/>
                </a:solidFill>
                <a:effectLst/>
                <a:uLnTx/>
                <a:uFillTx/>
              </a:endParaRPr>
            </a:p>
          </p:txBody>
        </p:sp>
      </p:grpSp>
      <p:cxnSp>
        <p:nvCxnSpPr>
          <p:cNvPr id="57" name="Straight Arrow Connector 56"/>
          <p:cNvCxnSpPr>
            <a:stCxn id="30" idx="2"/>
          </p:cNvCxnSpPr>
          <p:nvPr/>
        </p:nvCxnSpPr>
        <p:spPr bwMode="auto">
          <a:xfrm>
            <a:off x="2211100" y="1894253"/>
            <a:ext cx="0" cy="334596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9" name="Content Placeholder 3"/>
          <p:cNvSpPr>
            <a:spLocks noGrp="1"/>
          </p:cNvSpPr>
          <p:nvPr>
            <p:ph sz="half" idx="4294967295"/>
          </p:nvPr>
        </p:nvSpPr>
        <p:spPr>
          <a:xfrm>
            <a:off x="6019800" y="2213537"/>
            <a:ext cx="2895600" cy="3778251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Portable</a:t>
            </a:r>
          </a:p>
          <a:p>
            <a:r>
              <a:rPr lang="en-US" dirty="0" err="1" smtClean="0"/>
              <a:t>Retargetable</a:t>
            </a:r>
            <a:endParaRPr lang="en-US" dirty="0" smtClean="0"/>
          </a:p>
          <a:p>
            <a:r>
              <a:rPr lang="en-US" dirty="0" smtClean="0"/>
              <a:t>Flexible</a:t>
            </a:r>
          </a:p>
          <a:p>
            <a:r>
              <a:rPr lang="en-US" dirty="0" smtClean="0"/>
              <a:t>Small</a:t>
            </a:r>
          </a:p>
          <a:p>
            <a:r>
              <a:rPr lang="en-US" dirty="0" smtClean="0"/>
              <a:t>Fast!!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01199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Rounded Rectangle 89"/>
          <p:cNvSpPr/>
          <p:nvPr/>
        </p:nvSpPr>
        <p:spPr bwMode="auto">
          <a:xfrm>
            <a:off x="303575" y="3679646"/>
            <a:ext cx="3581398" cy="1542233"/>
          </a:xfrm>
          <a:prstGeom prst="roundRect">
            <a:avLst>
              <a:gd name="adj" fmla="val 6943"/>
            </a:avLst>
          </a:prstGeom>
          <a:gradFill flip="none" rotWithShape="1"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8100000" scaled="1"/>
            <a:tileRect/>
          </a:gradFill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PEASOUP Analysis and Transformation Core Technologies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808080"/>
                </a:solidFill>
              </a:rPr>
              <a:t>Page </a:t>
            </a:r>
            <a:fld id="{955F30BA-4DE8-4A4E-A943-013D71671191}" type="slidenum">
              <a:rPr lang="en-US" smtClean="0">
                <a:solidFill>
                  <a:srgbClr val="808080"/>
                </a:solidFill>
              </a:rPr>
              <a:pPr>
                <a:defRPr/>
              </a:pPr>
              <a:t>14</a:t>
            </a:fld>
            <a:endParaRPr lang="en-US" dirty="0">
              <a:solidFill>
                <a:srgbClr val="808080"/>
              </a:solidFill>
            </a:endParaRPr>
          </a:p>
        </p:txBody>
      </p:sp>
      <p:sp>
        <p:nvSpPr>
          <p:cNvPr id="9" name="Folded Corner 8"/>
          <p:cNvSpPr/>
          <p:nvPr/>
        </p:nvSpPr>
        <p:spPr bwMode="auto">
          <a:xfrm>
            <a:off x="2057400" y="1295400"/>
            <a:ext cx="914399" cy="333256"/>
          </a:xfrm>
          <a:prstGeom prst="foldedCorner">
            <a:avLst>
              <a:gd name="adj" fmla="val 17061"/>
            </a:avLst>
          </a:prstGeom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200" dirty="0" smtClean="0">
                <a:solidFill>
                  <a:srgbClr val="000000"/>
                </a:solidFill>
              </a:rPr>
              <a:t>Binary</a:t>
            </a:r>
          </a:p>
        </p:txBody>
      </p:sp>
      <p:sp>
        <p:nvSpPr>
          <p:cNvPr id="20" name="Rounded Rectangle 19"/>
          <p:cNvSpPr/>
          <p:nvPr/>
        </p:nvSpPr>
        <p:spPr bwMode="auto">
          <a:xfrm>
            <a:off x="303575" y="2057400"/>
            <a:ext cx="2058012" cy="990600"/>
          </a:xfrm>
          <a:prstGeom prst="roundRect">
            <a:avLst>
              <a:gd name="adj" fmla="val 6943"/>
            </a:avLst>
          </a:prstGeom>
          <a:gradFill flip="none" rotWithShape="1"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8100000" scaled="1"/>
            <a:tileRect/>
          </a:gradFill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sz="1400" dirty="0" smtClean="0">
                <a:solidFill>
                  <a:srgbClr val="000000"/>
                </a:solidFill>
              </a:rPr>
              <a:t>STARS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 smtClean="0">
                <a:solidFill>
                  <a:srgbClr val="000000"/>
                </a:solidFill>
              </a:rPr>
              <a:t>(Static Analysis for Reliability and Security</a:t>
            </a:r>
          </a:p>
        </p:txBody>
      </p:sp>
      <p:sp>
        <p:nvSpPr>
          <p:cNvPr id="34" name="Rectangle 2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4480268" y="3632108"/>
            <a:ext cx="4509653" cy="2554782"/>
          </a:xfrm>
          <a:prstGeom prst="rect">
            <a:avLst/>
          </a:prstGeom>
          <a:solidFill>
            <a:srgbClr val="4E933B">
              <a:alpha val="20000"/>
            </a:srgbClr>
          </a:solidFill>
          <a:ln w="19050">
            <a:solidFill>
              <a:srgbClr val="000094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400" kern="0" smtClean="0">
              <a:solidFill>
                <a:srgbClr val="000094"/>
              </a:solidFill>
            </a:endParaRPr>
          </a:p>
        </p:txBody>
      </p:sp>
      <p:sp>
        <p:nvSpPr>
          <p:cNvPr id="35" name="Rectangle 4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6969637" y="3768821"/>
            <a:ext cx="757912" cy="39605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94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kern="0" dirty="0" smtClean="0">
                <a:solidFill>
                  <a:srgbClr val="336600"/>
                </a:solidFill>
              </a:rPr>
              <a:t>Context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kern="0" dirty="0" smtClean="0">
                <a:solidFill>
                  <a:srgbClr val="336600"/>
                </a:solidFill>
              </a:rPr>
              <a:t>Capture</a:t>
            </a:r>
          </a:p>
        </p:txBody>
      </p:sp>
      <p:sp>
        <p:nvSpPr>
          <p:cNvPr id="36" name="Rectangle 5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6969637" y="5445856"/>
            <a:ext cx="757912" cy="4030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94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kern="0" dirty="0" smtClean="0">
                <a:solidFill>
                  <a:srgbClr val="336600"/>
                </a:solidFill>
              </a:rPr>
              <a:t>Context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kern="0" dirty="0" smtClean="0">
                <a:solidFill>
                  <a:srgbClr val="336600"/>
                </a:solidFill>
              </a:rPr>
              <a:t>Switch</a:t>
            </a:r>
          </a:p>
        </p:txBody>
      </p:sp>
      <p:sp>
        <p:nvSpPr>
          <p:cNvPr id="37" name="Rectangle 6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4590828" y="5573231"/>
            <a:ext cx="856833" cy="18893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94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kern="0" dirty="0" smtClean="0">
                <a:solidFill>
                  <a:srgbClr val="336600"/>
                </a:solidFill>
              </a:rPr>
              <a:t>Next PC</a:t>
            </a:r>
          </a:p>
        </p:txBody>
      </p:sp>
      <p:sp>
        <p:nvSpPr>
          <p:cNvPr id="38" name="Rectangle 7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4590828" y="5380101"/>
            <a:ext cx="856833" cy="18893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94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kern="0" dirty="0" smtClean="0">
                <a:solidFill>
                  <a:srgbClr val="336600"/>
                </a:solidFill>
              </a:rPr>
              <a:t>Translate</a:t>
            </a:r>
          </a:p>
        </p:txBody>
      </p:sp>
      <p:sp>
        <p:nvSpPr>
          <p:cNvPr id="39" name="Rectangle 8"/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4590828" y="5191169"/>
            <a:ext cx="856833" cy="18893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94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kern="0" dirty="0" smtClean="0">
                <a:solidFill>
                  <a:srgbClr val="336600"/>
                </a:solidFill>
              </a:rPr>
              <a:t>Decode</a:t>
            </a:r>
          </a:p>
        </p:txBody>
      </p:sp>
      <p:sp>
        <p:nvSpPr>
          <p:cNvPr id="40" name="Rectangle 9"/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4590828" y="4998038"/>
            <a:ext cx="856833" cy="19033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94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kern="0" dirty="0" smtClean="0">
                <a:solidFill>
                  <a:srgbClr val="336600"/>
                </a:solidFill>
              </a:rPr>
              <a:t>Fetch</a:t>
            </a:r>
          </a:p>
        </p:txBody>
      </p:sp>
      <p:sp>
        <p:nvSpPr>
          <p:cNvPr id="41" name="Rectangle 10"/>
          <p:cNvSpPr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4590828" y="4320682"/>
            <a:ext cx="842286" cy="4240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94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kern="0" dirty="0" smtClean="0">
                <a:solidFill>
                  <a:srgbClr val="336600"/>
                </a:solidFill>
              </a:rPr>
              <a:t>New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kern="0" dirty="0" smtClean="0">
                <a:solidFill>
                  <a:srgbClr val="336600"/>
                </a:solidFill>
              </a:rPr>
              <a:t>Fragment</a:t>
            </a:r>
          </a:p>
        </p:txBody>
      </p:sp>
      <p:sp>
        <p:nvSpPr>
          <p:cNvPr id="42" name="AutoShape 11"/>
          <p:cNvSpPr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5667325" y="5287713"/>
            <a:ext cx="907749" cy="762726"/>
          </a:xfrm>
          <a:prstGeom prst="flowChartDecision">
            <a:avLst/>
          </a:prstGeom>
          <a:solidFill>
            <a:srgbClr val="FFFFFF"/>
          </a:solidFill>
          <a:ln w="9525">
            <a:solidFill>
              <a:srgbClr val="000094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kern="0" dirty="0" smtClean="0">
                <a:solidFill>
                  <a:srgbClr val="336600"/>
                </a:solidFill>
              </a:rPr>
              <a:t>Finished?</a:t>
            </a:r>
          </a:p>
        </p:txBody>
      </p:sp>
      <p:cxnSp>
        <p:nvCxnSpPr>
          <p:cNvPr id="43" name="AutoShape 12"/>
          <p:cNvCxnSpPr>
            <a:cxnSpLocks noChangeShapeType="1"/>
            <a:stCxn id="42" idx="0"/>
            <a:endCxn id="40" idx="3"/>
          </p:cNvCxnSpPr>
          <p:nvPr>
            <p:custDataLst>
              <p:tags r:id="rId10"/>
            </p:custDataLst>
          </p:nvPr>
        </p:nvCxnSpPr>
        <p:spPr bwMode="auto">
          <a:xfrm rot="16200000" flipV="1">
            <a:off x="5687176" y="4853690"/>
            <a:ext cx="194509" cy="673538"/>
          </a:xfrm>
          <a:prstGeom prst="bentConnector2">
            <a:avLst/>
          </a:prstGeom>
          <a:noFill/>
          <a:ln w="9525">
            <a:solidFill>
              <a:srgbClr val="000094"/>
            </a:solidFill>
            <a:miter lim="800000"/>
            <a:headEnd/>
            <a:tailEnd type="triangle" w="lg" len="med"/>
          </a:ln>
          <a:effectLst/>
        </p:spPr>
      </p:cxnSp>
      <p:sp>
        <p:nvSpPr>
          <p:cNvPr id="44" name="Line 13"/>
          <p:cNvSpPr>
            <a:spLocks noChangeShapeType="1"/>
          </p:cNvSpPr>
          <p:nvPr>
            <p:custDataLst>
              <p:tags r:id="rId11"/>
            </p:custDataLst>
          </p:nvPr>
        </p:nvSpPr>
        <p:spPr bwMode="auto">
          <a:xfrm flipH="1" flipV="1">
            <a:off x="6760157" y="4541781"/>
            <a:ext cx="340406" cy="0"/>
          </a:xfrm>
          <a:prstGeom prst="line">
            <a:avLst/>
          </a:prstGeom>
          <a:noFill/>
          <a:ln w="9525">
            <a:solidFill>
              <a:srgbClr val="000094"/>
            </a:solidFill>
            <a:round/>
            <a:headEnd/>
            <a:tailEnd type="triangle" w="lg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algn="l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kern="0" smtClean="0">
              <a:solidFill>
                <a:srgbClr val="000094"/>
              </a:solidFill>
            </a:endParaRPr>
          </a:p>
        </p:txBody>
      </p:sp>
      <p:sp>
        <p:nvSpPr>
          <p:cNvPr id="45" name="Line 14"/>
          <p:cNvSpPr>
            <a:spLocks noChangeShapeType="1"/>
          </p:cNvSpPr>
          <p:nvPr>
            <p:custDataLst>
              <p:tags r:id="rId12"/>
            </p:custDataLst>
          </p:nvPr>
        </p:nvSpPr>
        <p:spPr bwMode="auto">
          <a:xfrm>
            <a:off x="5011971" y="4745429"/>
            <a:ext cx="0" cy="253309"/>
          </a:xfrm>
          <a:prstGeom prst="line">
            <a:avLst/>
          </a:prstGeom>
          <a:noFill/>
          <a:ln w="9525">
            <a:solidFill>
              <a:srgbClr val="000094"/>
            </a:solidFill>
            <a:round/>
            <a:headEnd/>
            <a:tailEnd type="triangle" w="lg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algn="l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kern="0" smtClean="0">
              <a:solidFill>
                <a:srgbClr val="000094"/>
              </a:solidFill>
            </a:endParaRPr>
          </a:p>
        </p:txBody>
      </p:sp>
      <p:sp>
        <p:nvSpPr>
          <p:cNvPr id="46" name="Line 15"/>
          <p:cNvSpPr>
            <a:spLocks noChangeShapeType="1"/>
          </p:cNvSpPr>
          <p:nvPr>
            <p:custDataLst>
              <p:tags r:id="rId13"/>
            </p:custDataLst>
          </p:nvPr>
        </p:nvSpPr>
        <p:spPr bwMode="auto">
          <a:xfrm>
            <a:off x="6575074" y="5665056"/>
            <a:ext cx="389868" cy="1321"/>
          </a:xfrm>
          <a:prstGeom prst="line">
            <a:avLst/>
          </a:prstGeom>
          <a:noFill/>
          <a:ln w="9525">
            <a:solidFill>
              <a:srgbClr val="000094"/>
            </a:solidFill>
            <a:round/>
            <a:headEnd/>
            <a:tailEnd type="triangle" w="lg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algn="l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kern="0" smtClean="0">
              <a:solidFill>
                <a:srgbClr val="000094"/>
              </a:solidFill>
            </a:endParaRPr>
          </a:p>
        </p:txBody>
      </p:sp>
      <p:sp>
        <p:nvSpPr>
          <p:cNvPr id="48" name="Line 17"/>
          <p:cNvSpPr>
            <a:spLocks noChangeShapeType="1"/>
          </p:cNvSpPr>
          <p:nvPr>
            <p:custDataLst>
              <p:tags r:id="rId14"/>
            </p:custDataLst>
          </p:nvPr>
        </p:nvSpPr>
        <p:spPr bwMode="auto">
          <a:xfrm flipH="1" flipV="1">
            <a:off x="7347866" y="4779696"/>
            <a:ext cx="0" cy="666161"/>
          </a:xfrm>
          <a:prstGeom prst="line">
            <a:avLst/>
          </a:prstGeom>
          <a:noFill/>
          <a:ln w="9525">
            <a:solidFill>
              <a:srgbClr val="000094"/>
            </a:solidFill>
            <a:round/>
            <a:headEnd/>
            <a:tailEnd type="triangle" w="lg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algn="l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kern="0" smtClean="0">
              <a:solidFill>
                <a:srgbClr val="000094"/>
              </a:solidFill>
            </a:endParaRPr>
          </a:p>
        </p:txBody>
      </p:sp>
      <p:sp>
        <p:nvSpPr>
          <p:cNvPr id="49" name="Line 18"/>
          <p:cNvSpPr>
            <a:spLocks noChangeShapeType="1"/>
          </p:cNvSpPr>
          <p:nvPr>
            <p:custDataLst>
              <p:tags r:id="rId15"/>
            </p:custDataLst>
          </p:nvPr>
        </p:nvSpPr>
        <p:spPr bwMode="auto">
          <a:xfrm flipH="1" flipV="1">
            <a:off x="5447662" y="4532705"/>
            <a:ext cx="404745" cy="0"/>
          </a:xfrm>
          <a:prstGeom prst="line">
            <a:avLst/>
          </a:prstGeom>
          <a:noFill/>
          <a:ln w="9525">
            <a:solidFill>
              <a:srgbClr val="000094"/>
            </a:solidFill>
            <a:round/>
            <a:headEnd/>
            <a:tailEnd type="triangle" w="lg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algn="l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kern="0" smtClean="0">
              <a:solidFill>
                <a:srgbClr val="000094"/>
              </a:solidFill>
            </a:endParaRPr>
          </a:p>
        </p:txBody>
      </p:sp>
      <p:sp>
        <p:nvSpPr>
          <p:cNvPr id="52" name="Text Box 21"/>
          <p:cNvSpPr txBox="1">
            <a:spLocks noChangeArrowheads="1"/>
          </p:cNvSpPr>
          <p:nvPr>
            <p:custDataLst>
              <p:tags r:id="rId16"/>
            </p:custDataLst>
          </p:nvPr>
        </p:nvSpPr>
        <p:spPr bwMode="auto">
          <a:xfrm>
            <a:off x="4629264" y="3729206"/>
            <a:ext cx="818398" cy="2984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l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kern="0" dirty="0" smtClean="0">
                <a:solidFill>
                  <a:srgbClr val="006600"/>
                </a:solidFill>
              </a:rPr>
              <a:t>Strata</a:t>
            </a:r>
          </a:p>
        </p:txBody>
      </p:sp>
      <p:sp>
        <p:nvSpPr>
          <p:cNvPr id="53" name="AutoShape 26"/>
          <p:cNvSpPr>
            <a:spLocks noChangeArrowheads="1"/>
          </p:cNvSpPr>
          <p:nvPr>
            <p:custDataLst>
              <p:tags r:id="rId17"/>
            </p:custDataLst>
          </p:nvPr>
        </p:nvSpPr>
        <p:spPr bwMode="auto">
          <a:xfrm>
            <a:off x="5852407" y="4151342"/>
            <a:ext cx="907749" cy="762726"/>
          </a:xfrm>
          <a:prstGeom prst="flowChartDecision">
            <a:avLst/>
          </a:prstGeom>
          <a:solidFill>
            <a:srgbClr val="FFFFFF"/>
          </a:solidFill>
          <a:ln w="9525">
            <a:solidFill>
              <a:srgbClr val="000094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kern="0" dirty="0" smtClean="0">
                <a:solidFill>
                  <a:srgbClr val="336600"/>
                </a:solidFill>
              </a:rPr>
              <a:t>Cached?</a:t>
            </a:r>
          </a:p>
        </p:txBody>
      </p:sp>
      <p:sp>
        <p:nvSpPr>
          <p:cNvPr id="54" name="Oval 27"/>
          <p:cNvSpPr>
            <a:spLocks noChangeArrowheads="1"/>
          </p:cNvSpPr>
          <p:nvPr>
            <p:custDataLst>
              <p:tags r:id="rId18"/>
            </p:custDataLst>
          </p:nvPr>
        </p:nvSpPr>
        <p:spPr bwMode="auto">
          <a:xfrm>
            <a:off x="7100563" y="4303867"/>
            <a:ext cx="494607" cy="475829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94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kern="0" dirty="0" smtClean="0">
                <a:solidFill>
                  <a:srgbClr val="336600"/>
                </a:solidFill>
              </a:rPr>
              <a:t>New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kern="0" dirty="0" smtClean="0">
                <a:solidFill>
                  <a:srgbClr val="336600"/>
                </a:solidFill>
              </a:rPr>
              <a:t>PC</a:t>
            </a:r>
          </a:p>
        </p:txBody>
      </p:sp>
      <p:sp>
        <p:nvSpPr>
          <p:cNvPr id="55" name="Line 28"/>
          <p:cNvSpPr>
            <a:spLocks noChangeShapeType="1"/>
          </p:cNvSpPr>
          <p:nvPr>
            <p:custDataLst>
              <p:tags r:id="rId19"/>
            </p:custDataLst>
          </p:nvPr>
        </p:nvSpPr>
        <p:spPr bwMode="auto">
          <a:xfrm flipH="1">
            <a:off x="7347865" y="4164880"/>
            <a:ext cx="727" cy="155802"/>
          </a:xfrm>
          <a:prstGeom prst="line">
            <a:avLst/>
          </a:prstGeom>
          <a:noFill/>
          <a:ln w="9525">
            <a:solidFill>
              <a:srgbClr val="000094"/>
            </a:solidFill>
            <a:round/>
            <a:headEnd/>
            <a:tailEnd type="triangle" w="lg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algn="l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kern="0" smtClean="0">
              <a:solidFill>
                <a:srgbClr val="000094"/>
              </a:solidFill>
            </a:endParaRPr>
          </a:p>
        </p:txBody>
      </p:sp>
      <p:grpSp>
        <p:nvGrpSpPr>
          <p:cNvPr id="56" name="Group 55"/>
          <p:cNvGrpSpPr/>
          <p:nvPr/>
        </p:nvGrpSpPr>
        <p:grpSpPr>
          <a:xfrm>
            <a:off x="7872691" y="3833636"/>
            <a:ext cx="1024127" cy="2142631"/>
            <a:chOff x="1143000" y="2895601"/>
            <a:chExt cx="1117600" cy="2144712"/>
          </a:xfrm>
        </p:grpSpPr>
        <p:grpSp>
          <p:nvGrpSpPr>
            <p:cNvPr id="57" name="Group 56"/>
            <p:cNvGrpSpPr/>
            <p:nvPr/>
          </p:nvGrpSpPr>
          <p:grpSpPr>
            <a:xfrm>
              <a:off x="1143000" y="2895601"/>
              <a:ext cx="1117600" cy="2144712"/>
              <a:chOff x="423863" y="1808163"/>
              <a:chExt cx="1836737" cy="3232150"/>
            </a:xfrm>
          </p:grpSpPr>
          <p:sp>
            <p:nvSpPr>
              <p:cNvPr id="65" name="Rectangle 29"/>
              <p:cNvSpPr>
                <a:spLocks noChangeArrowheads="1"/>
              </p:cNvSpPr>
              <p:nvPr>
                <p:custDataLst>
                  <p:tags r:id="rId28"/>
                </p:custDataLst>
              </p:nvPr>
            </p:nvSpPr>
            <p:spPr bwMode="auto">
              <a:xfrm>
                <a:off x="423863" y="1808163"/>
                <a:ext cx="1836737" cy="3232150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rgbClr val="000094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l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800" kern="0" smtClean="0">
                  <a:solidFill>
                    <a:srgbClr val="000094"/>
                  </a:solidFill>
                </a:endParaRPr>
              </a:p>
            </p:txBody>
          </p:sp>
          <p:sp>
            <p:nvSpPr>
              <p:cNvPr id="66" name="Text Box 30"/>
              <p:cNvSpPr txBox="1">
                <a:spLocks noChangeArrowheads="1"/>
              </p:cNvSpPr>
              <p:nvPr>
                <p:custDataLst>
                  <p:tags r:id="rId29"/>
                </p:custDataLst>
              </p:nvPr>
            </p:nvSpPr>
            <p:spPr bwMode="auto">
              <a:xfrm>
                <a:off x="423863" y="1808163"/>
                <a:ext cx="1836737" cy="30480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1400" b="1" kern="0" dirty="0" smtClean="0">
                    <a:solidFill>
                      <a:srgbClr val="000094"/>
                    </a:solidFill>
                  </a:rPr>
                  <a:t>Fragment Cache</a:t>
                </a:r>
              </a:p>
            </p:txBody>
          </p:sp>
        </p:grpSp>
        <p:sp>
          <p:nvSpPr>
            <p:cNvPr id="58" name="Rectangle 105"/>
            <p:cNvSpPr>
              <a:spLocks noChangeArrowheads="1"/>
            </p:cNvSpPr>
            <p:nvPr>
              <p:custDataLst>
                <p:tags r:id="rId21"/>
              </p:custDataLst>
            </p:nvPr>
          </p:nvSpPr>
          <p:spPr bwMode="auto">
            <a:xfrm>
              <a:off x="1325997" y="3444875"/>
              <a:ext cx="243605" cy="219075"/>
            </a:xfrm>
            <a:prstGeom prst="rect">
              <a:avLst/>
            </a:prstGeom>
            <a:solidFill>
              <a:srgbClr val="4E933B"/>
            </a:solidFill>
            <a:ln w="12700">
              <a:solidFill>
                <a:srgbClr val="000094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l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kern="0" smtClean="0">
                <a:solidFill>
                  <a:srgbClr val="000094"/>
                </a:solidFill>
              </a:endParaRPr>
            </a:p>
          </p:txBody>
        </p:sp>
        <p:sp>
          <p:nvSpPr>
            <p:cNvPr id="59" name="Rectangle 105"/>
            <p:cNvSpPr>
              <a:spLocks noChangeArrowheads="1"/>
            </p:cNvSpPr>
            <p:nvPr>
              <p:custDataLst>
                <p:tags r:id="rId22"/>
              </p:custDataLst>
            </p:nvPr>
          </p:nvSpPr>
          <p:spPr bwMode="auto">
            <a:xfrm>
              <a:off x="1828800" y="3816350"/>
              <a:ext cx="243605" cy="219075"/>
            </a:xfrm>
            <a:prstGeom prst="rect">
              <a:avLst/>
            </a:prstGeom>
            <a:solidFill>
              <a:srgbClr val="4E933B"/>
            </a:solidFill>
            <a:ln w="12700">
              <a:solidFill>
                <a:srgbClr val="000094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l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kern="0" smtClean="0">
                <a:solidFill>
                  <a:srgbClr val="000094"/>
                </a:solidFill>
              </a:endParaRPr>
            </a:p>
          </p:txBody>
        </p:sp>
        <p:sp>
          <p:nvSpPr>
            <p:cNvPr id="60" name="Rectangle 105"/>
            <p:cNvSpPr>
              <a:spLocks noChangeArrowheads="1"/>
            </p:cNvSpPr>
            <p:nvPr>
              <p:custDataLst>
                <p:tags r:id="rId23"/>
              </p:custDataLst>
            </p:nvPr>
          </p:nvSpPr>
          <p:spPr bwMode="auto">
            <a:xfrm>
              <a:off x="1324896" y="4124325"/>
              <a:ext cx="243605" cy="219075"/>
            </a:xfrm>
            <a:prstGeom prst="rect">
              <a:avLst/>
            </a:prstGeom>
            <a:solidFill>
              <a:srgbClr val="4E933B"/>
            </a:solidFill>
            <a:ln w="12700">
              <a:solidFill>
                <a:srgbClr val="000094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l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kern="0" smtClean="0">
                <a:solidFill>
                  <a:srgbClr val="000094"/>
                </a:solidFill>
              </a:endParaRPr>
            </a:p>
          </p:txBody>
        </p:sp>
        <p:sp>
          <p:nvSpPr>
            <p:cNvPr id="61" name="Rectangle 105"/>
            <p:cNvSpPr>
              <a:spLocks noChangeArrowheads="1"/>
            </p:cNvSpPr>
            <p:nvPr>
              <p:custDataLst>
                <p:tags r:id="rId24"/>
              </p:custDataLst>
            </p:nvPr>
          </p:nvSpPr>
          <p:spPr bwMode="auto">
            <a:xfrm>
              <a:off x="1212925" y="4557713"/>
              <a:ext cx="243605" cy="219075"/>
            </a:xfrm>
            <a:prstGeom prst="rect">
              <a:avLst/>
            </a:prstGeom>
            <a:solidFill>
              <a:srgbClr val="4E933B"/>
            </a:solidFill>
            <a:ln w="12700">
              <a:solidFill>
                <a:srgbClr val="000094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l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kern="0" smtClean="0">
                <a:solidFill>
                  <a:srgbClr val="000094"/>
                </a:solidFill>
              </a:endParaRPr>
            </a:p>
          </p:txBody>
        </p:sp>
        <p:sp>
          <p:nvSpPr>
            <p:cNvPr id="62" name="Rectangle 105"/>
            <p:cNvSpPr>
              <a:spLocks noChangeArrowheads="1"/>
            </p:cNvSpPr>
            <p:nvPr>
              <p:custDataLst>
                <p:tags r:id="rId25"/>
              </p:custDataLst>
            </p:nvPr>
          </p:nvSpPr>
          <p:spPr bwMode="auto">
            <a:xfrm>
              <a:off x="1625034" y="4412174"/>
              <a:ext cx="243605" cy="219075"/>
            </a:xfrm>
            <a:prstGeom prst="rect">
              <a:avLst/>
            </a:prstGeom>
            <a:solidFill>
              <a:srgbClr val="4E933B"/>
            </a:solidFill>
            <a:ln w="12700">
              <a:solidFill>
                <a:srgbClr val="000094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l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kern="0" smtClean="0">
                <a:solidFill>
                  <a:srgbClr val="000094"/>
                </a:solidFill>
              </a:endParaRPr>
            </a:p>
          </p:txBody>
        </p:sp>
        <p:sp>
          <p:nvSpPr>
            <p:cNvPr id="63" name="Rectangle 105"/>
            <p:cNvSpPr>
              <a:spLocks noChangeArrowheads="1"/>
            </p:cNvSpPr>
            <p:nvPr>
              <p:custDataLst>
                <p:tags r:id="rId26"/>
              </p:custDataLst>
            </p:nvPr>
          </p:nvSpPr>
          <p:spPr bwMode="auto">
            <a:xfrm>
              <a:off x="1458195" y="3798887"/>
              <a:ext cx="243605" cy="219075"/>
            </a:xfrm>
            <a:prstGeom prst="rect">
              <a:avLst/>
            </a:prstGeom>
            <a:solidFill>
              <a:srgbClr val="4E933B"/>
            </a:solidFill>
            <a:ln w="12700">
              <a:solidFill>
                <a:srgbClr val="000094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l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kern="0" smtClean="0">
                <a:solidFill>
                  <a:srgbClr val="000094"/>
                </a:solidFill>
              </a:endParaRPr>
            </a:p>
          </p:txBody>
        </p:sp>
        <p:sp>
          <p:nvSpPr>
            <p:cNvPr id="64" name="Rectangle 105"/>
            <p:cNvSpPr>
              <a:spLocks noChangeArrowheads="1"/>
            </p:cNvSpPr>
            <p:nvPr>
              <p:custDataLst>
                <p:tags r:id="rId27"/>
              </p:custDataLst>
            </p:nvPr>
          </p:nvSpPr>
          <p:spPr bwMode="auto">
            <a:xfrm>
              <a:off x="1947296" y="4624796"/>
              <a:ext cx="243605" cy="219075"/>
            </a:xfrm>
            <a:prstGeom prst="rect">
              <a:avLst/>
            </a:prstGeom>
            <a:solidFill>
              <a:srgbClr val="4E933B"/>
            </a:solidFill>
            <a:ln w="12700">
              <a:solidFill>
                <a:srgbClr val="000094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l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kern="0" smtClean="0">
                <a:solidFill>
                  <a:srgbClr val="000094"/>
                </a:solidFill>
              </a:endParaRPr>
            </a:p>
          </p:txBody>
        </p:sp>
      </p:grpSp>
      <p:sp>
        <p:nvSpPr>
          <p:cNvPr id="74" name="Line 15"/>
          <p:cNvSpPr>
            <a:spLocks noChangeShapeType="1"/>
          </p:cNvSpPr>
          <p:nvPr>
            <p:custDataLst>
              <p:tags r:id="rId20"/>
            </p:custDataLst>
          </p:nvPr>
        </p:nvSpPr>
        <p:spPr bwMode="auto">
          <a:xfrm flipV="1">
            <a:off x="5447661" y="5665056"/>
            <a:ext cx="219664" cy="0"/>
          </a:xfrm>
          <a:prstGeom prst="line">
            <a:avLst/>
          </a:prstGeom>
          <a:noFill/>
          <a:ln w="9525">
            <a:solidFill>
              <a:srgbClr val="000094"/>
            </a:solidFill>
            <a:round/>
            <a:headEnd/>
            <a:tailEnd type="triangle" w="lg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algn="l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kern="0" smtClean="0">
              <a:solidFill>
                <a:srgbClr val="000094"/>
              </a:solidFill>
            </a:endParaRPr>
          </a:p>
        </p:txBody>
      </p:sp>
      <p:cxnSp>
        <p:nvCxnSpPr>
          <p:cNvPr id="116" name="Elbow Connector 115"/>
          <p:cNvCxnSpPr>
            <a:stCxn id="53" idx="2"/>
          </p:cNvCxnSpPr>
          <p:nvPr/>
        </p:nvCxnSpPr>
        <p:spPr bwMode="auto">
          <a:xfrm rot="16200000" flipH="1">
            <a:off x="6187528" y="5032823"/>
            <a:ext cx="756515" cy="519006"/>
          </a:xfrm>
          <a:prstGeom prst="bentConnector3">
            <a:avLst/>
          </a:prstGeom>
          <a:solidFill>
            <a:srgbClr val="6BAE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17" name="TextBox 116"/>
          <p:cNvSpPr txBox="1"/>
          <p:nvPr/>
        </p:nvSpPr>
        <p:spPr>
          <a:xfrm>
            <a:off x="6575074" y="5656990"/>
            <a:ext cx="351368" cy="2034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>
                <a:solidFill>
                  <a:srgbClr val="000000"/>
                </a:solidFill>
              </a:rPr>
              <a:t>Yes</a:t>
            </a:r>
            <a:endParaRPr lang="en-US" sz="900" dirty="0">
              <a:solidFill>
                <a:srgbClr val="000000"/>
              </a:solidFill>
            </a:endParaRPr>
          </a:p>
        </p:txBody>
      </p:sp>
      <p:sp>
        <p:nvSpPr>
          <p:cNvPr id="118" name="TextBox 117"/>
          <p:cNvSpPr txBox="1"/>
          <p:nvPr/>
        </p:nvSpPr>
        <p:spPr>
          <a:xfrm rot="5400000">
            <a:off x="6230470" y="4987441"/>
            <a:ext cx="338029" cy="2115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>
                <a:solidFill>
                  <a:srgbClr val="000000"/>
                </a:solidFill>
              </a:rPr>
              <a:t>Yes</a:t>
            </a:r>
            <a:endParaRPr lang="en-US" sz="900" dirty="0">
              <a:solidFill>
                <a:srgbClr val="000000"/>
              </a:solidFill>
            </a:endParaRPr>
          </a:p>
        </p:txBody>
      </p:sp>
      <p:sp>
        <p:nvSpPr>
          <p:cNvPr id="119" name="TextBox 118"/>
          <p:cNvSpPr txBox="1"/>
          <p:nvPr/>
        </p:nvSpPr>
        <p:spPr>
          <a:xfrm>
            <a:off x="5548044" y="4382377"/>
            <a:ext cx="304364" cy="2034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>
                <a:solidFill>
                  <a:srgbClr val="000000"/>
                </a:solidFill>
              </a:rPr>
              <a:t>No</a:t>
            </a:r>
            <a:endParaRPr lang="en-US" sz="900" dirty="0">
              <a:solidFill>
                <a:srgbClr val="000000"/>
              </a:solidFill>
            </a:endParaRPr>
          </a:p>
        </p:txBody>
      </p:sp>
      <p:sp>
        <p:nvSpPr>
          <p:cNvPr id="120" name="TextBox 119"/>
          <p:cNvSpPr txBox="1"/>
          <p:nvPr/>
        </p:nvSpPr>
        <p:spPr>
          <a:xfrm>
            <a:off x="5667325" y="4928535"/>
            <a:ext cx="304364" cy="2979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>
                <a:solidFill>
                  <a:srgbClr val="000000"/>
                </a:solidFill>
              </a:rPr>
              <a:t>No</a:t>
            </a:r>
            <a:endParaRPr lang="en-US" sz="900" dirty="0">
              <a:solidFill>
                <a:srgbClr val="000000"/>
              </a:solidFill>
            </a:endParaRPr>
          </a:p>
        </p:txBody>
      </p:sp>
      <p:sp>
        <p:nvSpPr>
          <p:cNvPr id="128" name="Rounded Rectangle 127"/>
          <p:cNvSpPr/>
          <p:nvPr/>
        </p:nvSpPr>
        <p:spPr bwMode="auto">
          <a:xfrm>
            <a:off x="2743200" y="2057400"/>
            <a:ext cx="1676401" cy="990600"/>
          </a:xfrm>
          <a:prstGeom prst="roundRect">
            <a:avLst>
              <a:gd name="adj" fmla="val 6943"/>
            </a:avLst>
          </a:prstGeom>
          <a:gradFill flip="none" rotWithShape="1"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8100000" scaled="1"/>
            <a:tileRect/>
          </a:gradFill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sz="1400" dirty="0" smtClean="0">
                <a:solidFill>
                  <a:srgbClr val="000000"/>
                </a:solidFill>
              </a:rPr>
              <a:t>Other Analyses</a:t>
            </a:r>
          </a:p>
        </p:txBody>
      </p:sp>
      <p:cxnSp>
        <p:nvCxnSpPr>
          <p:cNvPr id="70" name="Elbow Connector 69"/>
          <p:cNvCxnSpPr>
            <a:stCxn id="9" idx="2"/>
            <a:endCxn id="128" idx="0"/>
          </p:cNvCxnSpPr>
          <p:nvPr/>
        </p:nvCxnSpPr>
        <p:spPr bwMode="auto">
          <a:xfrm rot="16200000" flipH="1">
            <a:off x="2833628" y="1309627"/>
            <a:ext cx="428744" cy="1066801"/>
          </a:xfrm>
          <a:prstGeom prst="bentConnector3">
            <a:avLst/>
          </a:prstGeom>
          <a:solidFill>
            <a:srgbClr val="6BAE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2" name="Elbow Connector 71"/>
          <p:cNvCxnSpPr>
            <a:stCxn id="9" idx="2"/>
            <a:endCxn id="20" idx="0"/>
          </p:cNvCxnSpPr>
          <p:nvPr/>
        </p:nvCxnSpPr>
        <p:spPr bwMode="auto">
          <a:xfrm rot="5400000">
            <a:off x="1709219" y="1252019"/>
            <a:ext cx="428744" cy="1182019"/>
          </a:xfrm>
          <a:prstGeom prst="bentConnector3">
            <a:avLst/>
          </a:prstGeom>
          <a:solidFill>
            <a:srgbClr val="6BAE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91" name="Rounded Rectangle 90"/>
          <p:cNvSpPr/>
          <p:nvPr/>
        </p:nvSpPr>
        <p:spPr bwMode="auto">
          <a:xfrm>
            <a:off x="1923591" y="3812686"/>
            <a:ext cx="1905001" cy="529525"/>
          </a:xfrm>
          <a:prstGeom prst="roundRect">
            <a:avLst>
              <a:gd name="adj" fmla="val 22924"/>
            </a:avLst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200" dirty="0" smtClean="0">
                <a:solidFill>
                  <a:srgbClr val="000000"/>
                </a:solidFill>
              </a:rPr>
              <a:t>PEASOUP Analysis &amp; Transformation Phase</a:t>
            </a:r>
          </a:p>
        </p:txBody>
      </p:sp>
      <p:sp>
        <p:nvSpPr>
          <p:cNvPr id="92" name="Rounded Rectangle 91"/>
          <p:cNvSpPr/>
          <p:nvPr/>
        </p:nvSpPr>
        <p:spPr bwMode="auto">
          <a:xfrm>
            <a:off x="1923591" y="4495800"/>
            <a:ext cx="1905000" cy="457200"/>
          </a:xfrm>
          <a:prstGeom prst="roundRect">
            <a:avLst>
              <a:gd name="adj" fmla="val 22924"/>
            </a:avLst>
          </a:prstGeom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sz="1200" dirty="0" smtClean="0">
                <a:solidFill>
                  <a:srgbClr val="000000"/>
                </a:solidFill>
              </a:rPr>
              <a:t>Reassembly Engine</a:t>
            </a:r>
          </a:p>
        </p:txBody>
      </p:sp>
      <p:grpSp>
        <p:nvGrpSpPr>
          <p:cNvPr id="93" name="Group 92"/>
          <p:cNvGrpSpPr/>
          <p:nvPr/>
        </p:nvGrpSpPr>
        <p:grpSpPr>
          <a:xfrm>
            <a:off x="379773" y="3810000"/>
            <a:ext cx="1219199" cy="1188738"/>
            <a:chOff x="304800" y="4030850"/>
            <a:chExt cx="1219199" cy="1074550"/>
          </a:xfrm>
        </p:grpSpPr>
        <p:sp>
          <p:nvSpPr>
            <p:cNvPr id="94" name="Rounded Rectangle 93"/>
            <p:cNvSpPr/>
            <p:nvPr/>
          </p:nvSpPr>
          <p:spPr bwMode="auto">
            <a:xfrm>
              <a:off x="304800" y="4030850"/>
              <a:ext cx="1219199" cy="1074550"/>
            </a:xfrm>
            <a:prstGeom prst="roundRect">
              <a:avLst>
                <a:gd name="adj" fmla="val 6943"/>
              </a:avLst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b" anchorCtr="0" compatLnSpc="1">
              <a:prstTxWarp prst="textNoShape">
                <a:avLst/>
              </a:prstTxWarp>
              <a:noAutofit/>
            </a:bodyPr>
            <a:lstStyle/>
            <a:p>
              <a:r>
                <a:rPr lang="en-US" sz="1400" dirty="0" smtClean="0">
                  <a:solidFill>
                    <a:srgbClr val="000000"/>
                  </a:solidFill>
                </a:rPr>
                <a:t>IRDB</a:t>
              </a:r>
            </a:p>
          </p:txBody>
        </p:sp>
        <p:sp>
          <p:nvSpPr>
            <p:cNvPr id="96" name="Magnetic Disk 51"/>
            <p:cNvSpPr/>
            <p:nvPr/>
          </p:nvSpPr>
          <p:spPr bwMode="auto">
            <a:xfrm>
              <a:off x="533400" y="4191000"/>
              <a:ext cx="761999" cy="611386"/>
            </a:xfrm>
            <a:prstGeom prst="flowChartMagneticDisk">
              <a:avLst/>
            </a:prstGeom>
            <a:solidFill>
              <a:schemeClr val="accent4">
                <a:lumMod val="7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endParaRPr lang="en-US" sz="1400" dirty="0" smtClean="0">
                <a:solidFill>
                  <a:srgbClr val="FFFFFF"/>
                </a:solidFill>
              </a:endParaRPr>
            </a:p>
          </p:txBody>
        </p:sp>
      </p:grpSp>
      <p:cxnSp>
        <p:nvCxnSpPr>
          <p:cNvPr id="79" name="Elbow Connector 78"/>
          <p:cNvCxnSpPr>
            <a:stCxn id="128" idx="2"/>
            <a:endCxn id="94" idx="0"/>
          </p:cNvCxnSpPr>
          <p:nvPr/>
        </p:nvCxnSpPr>
        <p:spPr bwMode="auto">
          <a:xfrm rot="5400000">
            <a:off x="1904387" y="2132986"/>
            <a:ext cx="762000" cy="2592028"/>
          </a:xfrm>
          <a:prstGeom prst="bentConnector3">
            <a:avLst/>
          </a:prstGeom>
          <a:solidFill>
            <a:srgbClr val="6BAE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1" name="Elbow Connector 80"/>
          <p:cNvCxnSpPr>
            <a:stCxn id="20" idx="2"/>
            <a:endCxn id="94" idx="0"/>
          </p:cNvCxnSpPr>
          <p:nvPr/>
        </p:nvCxnSpPr>
        <p:spPr bwMode="auto">
          <a:xfrm rot="5400000">
            <a:off x="779977" y="3257396"/>
            <a:ext cx="762000" cy="343208"/>
          </a:xfrm>
          <a:prstGeom prst="bentConnector3">
            <a:avLst/>
          </a:prstGeom>
          <a:solidFill>
            <a:srgbClr val="6BAE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7" name="Elbow Connector 86"/>
          <p:cNvCxnSpPr>
            <a:stCxn id="9" idx="3"/>
            <a:endCxn id="35" idx="0"/>
          </p:cNvCxnSpPr>
          <p:nvPr/>
        </p:nvCxnSpPr>
        <p:spPr bwMode="auto">
          <a:xfrm>
            <a:off x="2971799" y="1462028"/>
            <a:ext cx="4376794" cy="2306793"/>
          </a:xfrm>
          <a:prstGeom prst="bentConnector2">
            <a:avLst/>
          </a:prstGeom>
          <a:solidFill>
            <a:srgbClr val="6BAE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" name="Straight Arrow Connector 4"/>
          <p:cNvCxnSpPr>
            <a:stCxn id="91" idx="1"/>
          </p:cNvCxnSpPr>
          <p:nvPr/>
        </p:nvCxnSpPr>
        <p:spPr bwMode="auto">
          <a:xfrm flipH="1" flipV="1">
            <a:off x="1598972" y="4077448"/>
            <a:ext cx="324619" cy="1"/>
          </a:xfrm>
          <a:prstGeom prst="straightConnector1">
            <a:avLst/>
          </a:prstGeom>
          <a:solidFill>
            <a:srgbClr val="6BAEFF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7" name="Straight Arrow Connector 6"/>
          <p:cNvCxnSpPr>
            <a:endCxn id="92" idx="1"/>
          </p:cNvCxnSpPr>
          <p:nvPr/>
        </p:nvCxnSpPr>
        <p:spPr bwMode="auto">
          <a:xfrm>
            <a:off x="1598972" y="4724400"/>
            <a:ext cx="324619" cy="0"/>
          </a:xfrm>
          <a:prstGeom prst="straightConnector1">
            <a:avLst/>
          </a:prstGeom>
          <a:solidFill>
            <a:srgbClr val="6BAE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7" name="Rectangle 66"/>
          <p:cNvSpPr/>
          <p:nvPr/>
        </p:nvSpPr>
        <p:spPr bwMode="auto">
          <a:xfrm>
            <a:off x="685800" y="4267200"/>
            <a:ext cx="113847" cy="123944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9" name="Rectangle 68"/>
          <p:cNvSpPr/>
          <p:nvPr/>
        </p:nvSpPr>
        <p:spPr bwMode="auto">
          <a:xfrm>
            <a:off x="1110570" y="4342397"/>
            <a:ext cx="113847" cy="123944"/>
          </a:xfrm>
          <a:prstGeom prst="rect">
            <a:avLst/>
          </a:prstGeom>
          <a:solidFill>
            <a:schemeClr val="accent5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8" name="Rectangle 67"/>
          <p:cNvSpPr/>
          <p:nvPr/>
        </p:nvSpPr>
        <p:spPr bwMode="auto">
          <a:xfrm>
            <a:off x="1105353" y="4371856"/>
            <a:ext cx="113847" cy="123944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pic>
        <p:nvPicPr>
          <p:cNvPr id="77" name="Picture 76"/>
          <p:cNvPicPr>
            <a:picLocks noChangeAspect="1"/>
          </p:cNvPicPr>
          <p:nvPr/>
        </p:nvPicPr>
        <p:blipFill>
          <a:blip r:embed="rId31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757658" y="4989928"/>
            <a:ext cx="561609" cy="822681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2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rot="16200000">
            <a:off x="2582210" y="4662341"/>
            <a:ext cx="587763" cy="412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5538404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1.11111E-6 L -3.33333E-6 0.13333 " pathEditMode="relative" rAng="0" ptsTypes="AA">
                                      <p:cBhvr>
                                        <p:cTn id="1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66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0.13333 L 0.23333 0.07778 " pathEditMode="relative" rAng="0" ptsTypes="AA">
                                      <p:cBhvr>
                                        <p:cTn id="23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667" y="-27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38" grpId="0" animBg="1"/>
      <p:bldP spid="39" grpId="0" animBg="1"/>
      <p:bldP spid="40" grpId="0" animBg="1"/>
      <p:bldP spid="69" grpId="0" animBg="1"/>
      <p:bldP spid="68" grpId="0" animBg="1"/>
      <p:bldP spid="68" grpId="1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Simple language for dynamically rewriting instructions as they are translated by Strata</a:t>
            </a:r>
          </a:p>
          <a:p>
            <a:r>
              <a:rPr lang="en-US" dirty="0" smtClean="0"/>
              <a:t>Sufficient to perform arbitrary transformations of a binary</a:t>
            </a:r>
          </a:p>
          <a:p>
            <a:r>
              <a:rPr lang="en-US" dirty="0" smtClean="0"/>
              <a:t>Two types of rules:</a:t>
            </a:r>
          </a:p>
          <a:p>
            <a:pPr lvl="1"/>
            <a:r>
              <a:rPr lang="en-US" i="1" dirty="0" err="1" smtClean="0"/>
              <a:t>addr</a:t>
            </a:r>
            <a:r>
              <a:rPr lang="en-US" dirty="0" smtClean="0"/>
              <a:t> ‘-’ ‘&gt;’ </a:t>
            </a:r>
            <a:r>
              <a:rPr lang="en-US" i="1" dirty="0" err="1" smtClean="0"/>
              <a:t>addr</a:t>
            </a:r>
            <a:r>
              <a:rPr lang="en-US" i="1" dirty="0" smtClean="0"/>
              <a:t> </a:t>
            </a:r>
            <a:r>
              <a:rPr lang="en-US" dirty="0" smtClean="0"/>
              <a:t>and</a:t>
            </a:r>
          </a:p>
          <a:p>
            <a:pPr lvl="1"/>
            <a:r>
              <a:rPr lang="en-US" i="1" dirty="0" err="1" smtClean="0"/>
              <a:t>addr</a:t>
            </a:r>
            <a:r>
              <a:rPr lang="en-US" dirty="0" smtClean="0"/>
              <a:t> ‘*’ ‘*’ </a:t>
            </a:r>
            <a:r>
              <a:rPr lang="en-US" i="1" dirty="0" smtClean="0"/>
              <a:t>count</a:t>
            </a:r>
            <a:r>
              <a:rPr lang="en-US" dirty="0" smtClean="0"/>
              <a:t> </a:t>
            </a:r>
            <a:r>
              <a:rPr lang="en-US" i="1" dirty="0" err="1" smtClean="0"/>
              <a:t>byte_sequence</a:t>
            </a:r>
            <a:endParaRPr lang="en-US" i="1" dirty="0" smtClean="0"/>
          </a:p>
          <a:p>
            <a:pPr marL="0" indent="0">
              <a:buNone/>
            </a:pPr>
            <a:r>
              <a:rPr lang="en-US" dirty="0" smtClean="0"/>
              <a:t>Where</a:t>
            </a:r>
          </a:p>
          <a:p>
            <a:pPr lvl="1"/>
            <a:r>
              <a:rPr lang="en-US" i="1" dirty="0" err="1" smtClean="0"/>
              <a:t>addr</a:t>
            </a:r>
            <a:r>
              <a:rPr lang="en-US" dirty="0" smtClean="0"/>
              <a:t> is an address, </a:t>
            </a:r>
            <a:r>
              <a:rPr lang="en-US" i="1" dirty="0" smtClean="0"/>
              <a:t>count</a:t>
            </a:r>
            <a:r>
              <a:rPr lang="en-US" dirty="0" smtClean="0"/>
              <a:t> is a byte count, and </a:t>
            </a:r>
            <a:r>
              <a:rPr lang="en-US" i="1" dirty="0" err="1" smtClean="0"/>
              <a:t>byte_sequence</a:t>
            </a:r>
            <a:r>
              <a:rPr lang="en-US" dirty="0" smtClean="0"/>
              <a:t> is a sequence of count bytes</a:t>
            </a:r>
          </a:p>
          <a:p>
            <a:pPr lvl="1"/>
            <a:r>
              <a:rPr lang="en-US" dirty="0" smtClean="0"/>
              <a:t>All numbers are hexadecimal</a:t>
            </a:r>
          </a:p>
          <a:p>
            <a:r>
              <a:rPr lang="en-US" dirty="0" smtClean="0"/>
              <a:t>Allows arbitrary changes to a binary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SPRI: Strata Program Rewriting Interface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955F30BA-4DE8-4A4E-A943-013D71671191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37218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 smtClean="0"/>
              <a:t>Example</a:t>
            </a:r>
          </a:p>
          <a:p>
            <a:pPr marL="0" indent="0">
              <a:buNone/>
            </a:pPr>
            <a:r>
              <a:rPr lang="en-US" sz="1200" dirty="0" smtClean="0">
                <a:latin typeface="Lucida Sans Typewriter" pitchFamily="49" charset="0"/>
              </a:rPr>
              <a:t/>
            </a:r>
            <a:br>
              <a:rPr lang="en-US" sz="1200" dirty="0" smtClean="0">
                <a:latin typeface="Lucida Sans Typewriter" pitchFamily="49" charset="0"/>
              </a:rPr>
            </a:br>
            <a:r>
              <a:rPr lang="en-US" sz="1400" dirty="0" smtClean="0">
                <a:latin typeface="Lucida Sans Typewriter" pitchFamily="49" charset="0"/>
              </a:rPr>
              <a:t>080481f0 &lt;main&gt;:	55			push	%</a:t>
            </a:r>
            <a:r>
              <a:rPr lang="en-US" sz="1400" dirty="0" err="1" smtClean="0">
                <a:latin typeface="Lucida Sans Typewriter" pitchFamily="49" charset="0"/>
              </a:rPr>
              <a:t>ebp</a:t>
            </a:r>
            <a:r>
              <a:rPr lang="en-US" sz="1400" dirty="0" smtClean="0">
                <a:latin typeface="Lucida Sans Typewriter" pitchFamily="49" charset="0"/>
              </a:rPr>
              <a:t/>
            </a:r>
            <a:br>
              <a:rPr lang="en-US" sz="1400" dirty="0" smtClean="0">
                <a:latin typeface="Lucida Sans Typewriter" pitchFamily="49" charset="0"/>
              </a:rPr>
            </a:br>
            <a:r>
              <a:rPr lang="en-US" sz="1400" dirty="0" smtClean="0">
                <a:latin typeface="Lucida Sans Typewriter" pitchFamily="49" charset="0"/>
              </a:rPr>
              <a:t>08481f10		89 e5			</a:t>
            </a:r>
            <a:r>
              <a:rPr lang="en-US" sz="1400" dirty="0" err="1" smtClean="0">
                <a:latin typeface="Lucida Sans Typewriter" pitchFamily="49" charset="0"/>
              </a:rPr>
              <a:t>mov</a:t>
            </a:r>
            <a:r>
              <a:rPr lang="en-US" sz="1400" dirty="0" smtClean="0">
                <a:latin typeface="Lucida Sans Typewriter" pitchFamily="49" charset="0"/>
              </a:rPr>
              <a:t>	%</a:t>
            </a:r>
            <a:r>
              <a:rPr lang="en-US" sz="1400" dirty="0" err="1" smtClean="0">
                <a:latin typeface="Lucida Sans Typewriter" pitchFamily="49" charset="0"/>
              </a:rPr>
              <a:t>esp</a:t>
            </a:r>
            <a:r>
              <a:rPr lang="en-US" sz="1400" dirty="0" smtClean="0">
                <a:latin typeface="Lucida Sans Typewriter" pitchFamily="49" charset="0"/>
              </a:rPr>
              <a:t>,%</a:t>
            </a:r>
            <a:r>
              <a:rPr lang="en-US" sz="1400" dirty="0" err="1" smtClean="0">
                <a:latin typeface="Lucida Sans Typewriter" pitchFamily="49" charset="0"/>
              </a:rPr>
              <a:t>ebp</a:t>
            </a:r>
            <a:r>
              <a:rPr lang="en-US" sz="1400" dirty="0" smtClean="0">
                <a:latin typeface="Lucida Sans Typewriter" pitchFamily="49" charset="0"/>
              </a:rPr>
              <a:t/>
            </a:r>
            <a:br>
              <a:rPr lang="en-US" sz="1400" dirty="0" smtClean="0">
                <a:latin typeface="Lucida Sans Typewriter" pitchFamily="49" charset="0"/>
              </a:rPr>
            </a:br>
            <a:r>
              <a:rPr lang="en-US" sz="1400" dirty="0" smtClean="0">
                <a:latin typeface="Lucida Sans Typewriter" pitchFamily="49" charset="0"/>
              </a:rPr>
              <a:t>080481f3		83 </a:t>
            </a:r>
            <a:r>
              <a:rPr lang="en-US" sz="1400" dirty="0" err="1" smtClean="0">
                <a:latin typeface="Lucida Sans Typewriter" pitchFamily="49" charset="0"/>
              </a:rPr>
              <a:t>ec</a:t>
            </a:r>
            <a:r>
              <a:rPr lang="en-US" sz="1400" dirty="0" smtClean="0">
                <a:latin typeface="Lucida Sans Typewriter" pitchFamily="49" charset="0"/>
              </a:rPr>
              <a:t> 18			</a:t>
            </a:r>
            <a:r>
              <a:rPr lang="en-US" sz="1400" dirty="0" smtClean="0">
                <a:solidFill>
                  <a:srgbClr val="4E933B"/>
                </a:solidFill>
                <a:latin typeface="Lucida Sans Typewriter" pitchFamily="49" charset="0"/>
              </a:rPr>
              <a:t>sub	$0x18,%esp</a:t>
            </a:r>
            <a:r>
              <a:rPr lang="en-US" sz="1400" dirty="0" smtClean="0">
                <a:latin typeface="Lucida Sans Typewriter" pitchFamily="49" charset="0"/>
              </a:rPr>
              <a:t/>
            </a:r>
            <a:br>
              <a:rPr lang="en-US" sz="1400" dirty="0" smtClean="0">
                <a:latin typeface="Lucida Sans Typewriter" pitchFamily="49" charset="0"/>
              </a:rPr>
            </a:br>
            <a:r>
              <a:rPr lang="en-US" sz="1400" dirty="0" smtClean="0">
                <a:latin typeface="Lucida Sans Typewriter" pitchFamily="49" charset="0"/>
              </a:rPr>
              <a:t>080481f6		8e e4 f0			and	$0xfffffff0,%esp</a:t>
            </a:r>
            <a:br>
              <a:rPr lang="en-US" sz="1400" dirty="0" smtClean="0">
                <a:latin typeface="Lucida Sans Typewriter" pitchFamily="49" charset="0"/>
              </a:rPr>
            </a:br>
            <a:r>
              <a:rPr lang="en-US" sz="1400" dirty="0" smtClean="0">
                <a:latin typeface="Lucida Sans Typewriter" pitchFamily="49" charset="0"/>
              </a:rPr>
              <a:t>080481f9		c7 44 24 09 23 00 00	</a:t>
            </a:r>
            <a:r>
              <a:rPr lang="en-US" sz="1400" dirty="0" err="1" smtClean="0">
                <a:latin typeface="Lucida Sans Typewriter" pitchFamily="49" charset="0"/>
              </a:rPr>
              <a:t>movl</a:t>
            </a:r>
            <a:r>
              <a:rPr lang="en-US" sz="1400" dirty="0" smtClean="0">
                <a:latin typeface="Lucida Sans Typewriter" pitchFamily="49" charset="0"/>
              </a:rPr>
              <a:t>	$0x23,0x8(%</a:t>
            </a:r>
            <a:r>
              <a:rPr lang="en-US" sz="1400" dirty="0" err="1" smtClean="0">
                <a:latin typeface="Lucida Sans Typewriter" pitchFamily="49" charset="0"/>
              </a:rPr>
              <a:t>esp</a:t>
            </a:r>
            <a:r>
              <a:rPr lang="en-US" sz="1400" dirty="0" smtClean="0">
                <a:latin typeface="Lucida Sans Typewriter" pitchFamily="49" charset="0"/>
              </a:rPr>
              <a:t>)</a:t>
            </a:r>
            <a:r>
              <a:rPr lang="en-US" sz="1200" dirty="0" smtClean="0">
                <a:latin typeface="Lucida Sans Typewriter" pitchFamily="49" charset="0"/>
              </a:rPr>
              <a:t/>
            </a:r>
            <a:br>
              <a:rPr lang="en-US" sz="1200" dirty="0" smtClean="0">
                <a:latin typeface="Lucida Sans Typewriter" pitchFamily="49" charset="0"/>
              </a:rPr>
            </a:br>
            <a:r>
              <a:rPr lang="en-US" sz="1200" dirty="0" smtClean="0">
                <a:latin typeface="Lucida Sans Typewriter" pitchFamily="49" charset="0"/>
              </a:rPr>
              <a:t>	   . . . .</a:t>
            </a:r>
            <a:br>
              <a:rPr lang="en-US" sz="1200" dirty="0" smtClean="0">
                <a:latin typeface="Lucida Sans Typewriter" pitchFamily="49" charset="0"/>
              </a:rPr>
            </a:br>
            <a:endParaRPr lang="en-US" sz="1200" dirty="0" smtClean="0">
              <a:latin typeface="Lucida Sans Typewriter" pitchFamily="49" charset="0"/>
            </a:endParaRPr>
          </a:p>
          <a:p>
            <a:pPr marL="0" indent="0">
              <a:buNone/>
            </a:pPr>
            <a:r>
              <a:rPr lang="en-US" dirty="0" smtClean="0"/>
              <a:t>The following SPRI “sprocket”</a:t>
            </a:r>
          </a:p>
          <a:p>
            <a:pPr marL="0" indent="0">
              <a:buNone/>
            </a:pPr>
            <a:r>
              <a:rPr lang="en-US" sz="1800" dirty="0" smtClean="0">
                <a:latin typeface="Lucida Sans Typewriter" pitchFamily="49" charset="0"/>
              </a:rPr>
              <a:t>	080481f3 -&gt; f0000000</a:t>
            </a:r>
            <a:br>
              <a:rPr lang="en-US" sz="1800" dirty="0" smtClean="0">
                <a:latin typeface="Lucida Sans Typewriter" pitchFamily="49" charset="0"/>
              </a:rPr>
            </a:br>
            <a:r>
              <a:rPr lang="en-US" sz="1800" dirty="0" smtClean="0">
                <a:latin typeface="Lucida Sans Typewriter" pitchFamily="49" charset="0"/>
              </a:rPr>
              <a:t>	f0000000 ** 03 83 </a:t>
            </a:r>
            <a:r>
              <a:rPr lang="en-US" sz="1800" dirty="0" err="1" smtClean="0">
                <a:latin typeface="Lucida Sans Typewriter" pitchFamily="49" charset="0"/>
              </a:rPr>
              <a:t>ec</a:t>
            </a:r>
            <a:r>
              <a:rPr lang="en-US" sz="1800" dirty="0" smtClean="0">
                <a:latin typeface="Lucida Sans Typewriter" pitchFamily="49" charset="0"/>
              </a:rPr>
              <a:t> 24</a:t>
            </a:r>
            <a:br>
              <a:rPr lang="en-US" sz="1800" dirty="0" smtClean="0">
                <a:latin typeface="Lucida Sans Typewriter" pitchFamily="49" charset="0"/>
              </a:rPr>
            </a:br>
            <a:r>
              <a:rPr lang="en-US" sz="1800" dirty="0" smtClean="0">
                <a:latin typeface="Lucida Sans Typewriter" pitchFamily="49" charset="0"/>
              </a:rPr>
              <a:t>	f0000003 -&gt; 080481f6</a:t>
            </a:r>
          </a:p>
          <a:p>
            <a:pPr marL="0" indent="0">
              <a:buNone/>
            </a:pPr>
            <a:r>
              <a:rPr lang="en-US" dirty="0" smtClean="0"/>
              <a:t>Rewrites </a:t>
            </a:r>
            <a:r>
              <a:rPr lang="en-US" dirty="0">
                <a:latin typeface="Lucida Sans Typewriter" pitchFamily="49" charset="0"/>
              </a:rPr>
              <a:t>main</a:t>
            </a:r>
            <a:r>
              <a:rPr lang="en-US" dirty="0"/>
              <a:t>’s prologue code so that its stack frame has 0x24 bytes instead of 0x18 </a:t>
            </a:r>
            <a:r>
              <a:rPr lang="en-US" dirty="0" smtClean="0"/>
              <a:t>bytes.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SPRI: Strata Program Rewriting Interface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955F30BA-4DE8-4A4E-A943-013D71671191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09473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Memory Error Protections</a:t>
            </a:r>
          </a:p>
          <a:p>
            <a:pPr lvl="1"/>
            <a:r>
              <a:rPr lang="en-US" dirty="0" smtClean="0"/>
              <a:t>Stack Layout Randomizations</a:t>
            </a:r>
          </a:p>
          <a:p>
            <a:pPr lvl="1"/>
            <a:r>
              <a:rPr lang="en-US" dirty="0" smtClean="0"/>
              <a:t>Heap Protections</a:t>
            </a:r>
          </a:p>
          <a:p>
            <a:r>
              <a:rPr lang="en-US" dirty="0" smtClean="0"/>
              <a:t>Numeric Error Protections</a:t>
            </a:r>
          </a:p>
          <a:p>
            <a:r>
              <a:rPr lang="en-US" dirty="0" smtClean="0"/>
              <a:t>General Protections</a:t>
            </a:r>
          </a:p>
          <a:p>
            <a:pPr lvl="1"/>
            <a:r>
              <a:rPr lang="en-US" dirty="0" smtClean="0"/>
              <a:t>PC Confinement</a:t>
            </a:r>
          </a:p>
          <a:p>
            <a:pPr lvl="1"/>
            <a:r>
              <a:rPr lang="en-US" dirty="0" smtClean="0"/>
              <a:t>Instruction Set Randomization (ISR)</a:t>
            </a:r>
          </a:p>
          <a:p>
            <a:pPr lvl="1"/>
            <a:r>
              <a:rPr lang="en-US" b="1" dirty="0" smtClean="0"/>
              <a:t>Instruction Layout Randomization (ILR)</a:t>
            </a:r>
          </a:p>
          <a:p>
            <a:pPr lvl="2"/>
            <a:r>
              <a:rPr lang="en-US" dirty="0" smtClean="0"/>
              <a:t>Diversification technique developed at UVA</a:t>
            </a:r>
          </a:p>
          <a:p>
            <a:pPr lvl="2"/>
            <a:r>
              <a:rPr lang="en-US" dirty="0" smtClean="0"/>
              <a:t>Effective defense against ROP attacks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PEASOUP Defenses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955F30BA-4DE8-4A4E-A943-013D71671191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042162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Stack-Layout Randomization</a:t>
            </a:r>
            <a:endParaRPr lang="en-US" sz="2800" dirty="0"/>
          </a:p>
        </p:txBody>
      </p:sp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Unchecked buffer boundaries may allow attackers write/read beyond the boundary.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Consequences</a:t>
            </a:r>
          </a:p>
          <a:p>
            <a:pPr lvl="1"/>
            <a:r>
              <a:rPr lang="en-US" dirty="0" smtClean="0"/>
              <a:t>Arbitrary code execution</a:t>
            </a:r>
          </a:p>
          <a:p>
            <a:pPr lvl="1"/>
            <a:r>
              <a:rPr lang="en-US" dirty="0" smtClean="0"/>
              <a:t>Privilege escalation</a:t>
            </a:r>
          </a:p>
          <a:p>
            <a:pPr lvl="1"/>
            <a:r>
              <a:rPr lang="en-US" dirty="0" smtClean="0"/>
              <a:t>Denial of service</a:t>
            </a:r>
          </a:p>
          <a:p>
            <a:pPr lvl="1"/>
            <a:r>
              <a:rPr lang="en-US" dirty="0" smtClean="0"/>
              <a:t>Loss of confidential data</a:t>
            </a:r>
          </a:p>
          <a:p>
            <a:pPr lvl="1"/>
            <a:r>
              <a:rPr lang="en-US" dirty="0" smtClean="0"/>
              <a:t>Data corruption</a:t>
            </a:r>
          </a:p>
          <a:p>
            <a:pPr lvl="1"/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955F30BA-4DE8-4A4E-A943-013D71671191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  <p:sp>
        <p:nvSpPr>
          <p:cNvPr id="66" name="Rectangle 65"/>
          <p:cNvSpPr/>
          <p:nvPr/>
        </p:nvSpPr>
        <p:spPr>
          <a:xfrm>
            <a:off x="4953000" y="2514600"/>
            <a:ext cx="1828800" cy="29753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Frame Pointer</a:t>
            </a:r>
            <a:endParaRPr lang="en-US" sz="2000" dirty="0"/>
          </a:p>
        </p:txBody>
      </p:sp>
      <p:sp>
        <p:nvSpPr>
          <p:cNvPr id="67" name="Rectangle 66"/>
          <p:cNvSpPr/>
          <p:nvPr/>
        </p:nvSpPr>
        <p:spPr>
          <a:xfrm>
            <a:off x="4953000" y="2209800"/>
            <a:ext cx="1828800" cy="29753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Return </a:t>
            </a:r>
            <a:r>
              <a:rPr lang="en-US" sz="2000" dirty="0" err="1" smtClean="0"/>
              <a:t>Addr</a:t>
            </a:r>
            <a:endParaRPr lang="en-US" sz="2000" dirty="0"/>
          </a:p>
        </p:txBody>
      </p:sp>
      <p:sp>
        <p:nvSpPr>
          <p:cNvPr id="68" name="Rectangle 67"/>
          <p:cNvSpPr/>
          <p:nvPr/>
        </p:nvSpPr>
        <p:spPr>
          <a:xfrm>
            <a:off x="4953000" y="1905000"/>
            <a:ext cx="1828800" cy="29753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err="1" smtClean="0"/>
              <a:t>Param</a:t>
            </a:r>
            <a:r>
              <a:rPr lang="en-US" sz="2000" dirty="0" smtClean="0"/>
              <a:t> A</a:t>
            </a:r>
            <a:endParaRPr lang="en-US" sz="2000" dirty="0"/>
          </a:p>
        </p:txBody>
      </p:sp>
      <p:sp>
        <p:nvSpPr>
          <p:cNvPr id="69" name="Rectangle 68"/>
          <p:cNvSpPr/>
          <p:nvPr/>
        </p:nvSpPr>
        <p:spPr>
          <a:xfrm>
            <a:off x="4953000" y="1600200"/>
            <a:ext cx="1828800" cy="29753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err="1" smtClean="0"/>
              <a:t>Param</a:t>
            </a:r>
            <a:r>
              <a:rPr lang="en-US" sz="2000" dirty="0" smtClean="0"/>
              <a:t> B</a:t>
            </a:r>
            <a:endParaRPr lang="en-US" sz="2000" dirty="0"/>
          </a:p>
        </p:txBody>
      </p:sp>
      <p:sp>
        <p:nvSpPr>
          <p:cNvPr id="72" name="Rectangle 71"/>
          <p:cNvSpPr/>
          <p:nvPr/>
        </p:nvSpPr>
        <p:spPr>
          <a:xfrm>
            <a:off x="4953000" y="4648200"/>
            <a:ext cx="1828800" cy="81821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Out Arguments</a:t>
            </a:r>
            <a:endParaRPr lang="en-US" sz="2000" dirty="0"/>
          </a:p>
        </p:txBody>
      </p:sp>
      <p:sp>
        <p:nvSpPr>
          <p:cNvPr id="73" name="Right Brace 72"/>
          <p:cNvSpPr/>
          <p:nvPr/>
        </p:nvSpPr>
        <p:spPr>
          <a:xfrm>
            <a:off x="6844416" y="3124201"/>
            <a:ext cx="535320" cy="1524000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000" dirty="0"/>
          </a:p>
        </p:txBody>
      </p:sp>
      <p:sp>
        <p:nvSpPr>
          <p:cNvPr id="74" name="Right Brace 73"/>
          <p:cNvSpPr/>
          <p:nvPr/>
        </p:nvSpPr>
        <p:spPr>
          <a:xfrm>
            <a:off x="6781800" y="2819400"/>
            <a:ext cx="428256" cy="304800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000" dirty="0"/>
          </a:p>
        </p:txBody>
      </p:sp>
      <p:sp>
        <p:nvSpPr>
          <p:cNvPr id="75" name="Right Brace 74"/>
          <p:cNvSpPr/>
          <p:nvPr/>
        </p:nvSpPr>
        <p:spPr>
          <a:xfrm>
            <a:off x="6844416" y="1600201"/>
            <a:ext cx="535320" cy="609600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000" dirty="0"/>
          </a:p>
        </p:txBody>
      </p:sp>
      <p:sp>
        <p:nvSpPr>
          <p:cNvPr id="80" name="TextBox 79"/>
          <p:cNvSpPr txBox="1"/>
          <p:nvPr/>
        </p:nvSpPr>
        <p:spPr>
          <a:xfrm>
            <a:off x="7391400" y="1676400"/>
            <a:ext cx="142378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I</a:t>
            </a:r>
            <a:r>
              <a:rPr lang="en-US" sz="2000" dirty="0" smtClean="0"/>
              <a:t>ncoming </a:t>
            </a:r>
          </a:p>
          <a:p>
            <a:r>
              <a:rPr lang="en-US" sz="2000" dirty="0" smtClean="0"/>
              <a:t>Arguments</a:t>
            </a:r>
            <a:endParaRPr lang="en-US" sz="2000" dirty="0"/>
          </a:p>
        </p:txBody>
      </p:sp>
      <p:sp>
        <p:nvSpPr>
          <p:cNvPr id="81" name="TextBox 80"/>
          <p:cNvSpPr txBox="1"/>
          <p:nvPr/>
        </p:nvSpPr>
        <p:spPr>
          <a:xfrm>
            <a:off x="7077409" y="2743200"/>
            <a:ext cx="206659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Saved Registers</a:t>
            </a:r>
            <a:endParaRPr lang="en-US" sz="2000" dirty="0"/>
          </a:p>
        </p:txBody>
      </p:sp>
      <p:sp>
        <p:nvSpPr>
          <p:cNvPr id="82" name="TextBox 81"/>
          <p:cNvSpPr txBox="1"/>
          <p:nvPr/>
        </p:nvSpPr>
        <p:spPr>
          <a:xfrm>
            <a:off x="7467600" y="3657600"/>
            <a:ext cx="123642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Local </a:t>
            </a:r>
          </a:p>
          <a:p>
            <a:r>
              <a:rPr lang="en-US" sz="2000" dirty="0" smtClean="0"/>
              <a:t>Variables</a:t>
            </a:r>
            <a:endParaRPr lang="en-US" sz="2000" dirty="0"/>
          </a:p>
        </p:txBody>
      </p:sp>
      <p:sp>
        <p:nvSpPr>
          <p:cNvPr id="83" name="Rectangle 82"/>
          <p:cNvSpPr/>
          <p:nvPr/>
        </p:nvSpPr>
        <p:spPr>
          <a:xfrm>
            <a:off x="4953000" y="2819400"/>
            <a:ext cx="1828800" cy="29753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EBX</a:t>
            </a:r>
            <a:endParaRPr lang="en-US" sz="2000" dirty="0"/>
          </a:p>
        </p:txBody>
      </p:sp>
      <p:grpSp>
        <p:nvGrpSpPr>
          <p:cNvPr id="5" name="Group 100"/>
          <p:cNvGrpSpPr/>
          <p:nvPr/>
        </p:nvGrpSpPr>
        <p:grpSpPr>
          <a:xfrm>
            <a:off x="4953000" y="3124200"/>
            <a:ext cx="1828800" cy="1502194"/>
            <a:chOff x="4953000" y="3124200"/>
            <a:chExt cx="1828800" cy="1502194"/>
          </a:xfrm>
        </p:grpSpPr>
        <p:sp>
          <p:nvSpPr>
            <p:cNvPr id="70" name="Rectangle 69"/>
            <p:cNvSpPr/>
            <p:nvPr/>
          </p:nvSpPr>
          <p:spPr>
            <a:xfrm>
              <a:off x="4953000" y="3733800"/>
              <a:ext cx="1828800" cy="892594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000" dirty="0" err="1" smtClean="0"/>
                <a:t>Var</a:t>
              </a:r>
              <a:r>
                <a:rPr lang="en-US" sz="2000" dirty="0" smtClean="0"/>
                <a:t> Z</a:t>
              </a:r>
              <a:endParaRPr lang="en-US" sz="2000" dirty="0"/>
            </a:p>
          </p:txBody>
        </p:sp>
        <p:sp>
          <p:nvSpPr>
            <p:cNvPr id="71" name="Rectangle 70"/>
            <p:cNvSpPr/>
            <p:nvPr/>
          </p:nvSpPr>
          <p:spPr>
            <a:xfrm>
              <a:off x="4953000" y="3124200"/>
              <a:ext cx="1828800" cy="297531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000" dirty="0" err="1" smtClean="0"/>
                <a:t>Var</a:t>
              </a:r>
              <a:r>
                <a:rPr lang="en-US" sz="2000" dirty="0" smtClean="0"/>
                <a:t> X</a:t>
              </a:r>
              <a:endParaRPr lang="en-US" sz="2000" dirty="0"/>
            </a:p>
          </p:txBody>
        </p:sp>
        <p:sp>
          <p:nvSpPr>
            <p:cNvPr id="84" name="Rectangle 83"/>
            <p:cNvSpPr/>
            <p:nvPr/>
          </p:nvSpPr>
          <p:spPr>
            <a:xfrm>
              <a:off x="4953000" y="3429000"/>
              <a:ext cx="1828800" cy="297531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000" dirty="0" err="1" smtClean="0"/>
                <a:t>Var</a:t>
              </a:r>
              <a:r>
                <a:rPr lang="en-US" sz="2000" dirty="0" smtClean="0"/>
                <a:t> Y</a:t>
              </a:r>
              <a:endParaRPr lang="en-US" sz="2000" dirty="0"/>
            </a:p>
          </p:txBody>
        </p:sp>
      </p:grpSp>
      <p:sp>
        <p:nvSpPr>
          <p:cNvPr id="87" name="TextBox 86"/>
          <p:cNvSpPr txBox="1"/>
          <p:nvPr/>
        </p:nvSpPr>
        <p:spPr>
          <a:xfrm>
            <a:off x="4267200" y="5486400"/>
            <a:ext cx="319510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Example of a</a:t>
            </a:r>
          </a:p>
          <a:p>
            <a:r>
              <a:rPr lang="en-US" dirty="0" smtClean="0"/>
              <a:t>Function Stack Frame</a:t>
            </a:r>
            <a:endParaRPr lang="en-US" dirty="0"/>
          </a:p>
        </p:txBody>
      </p:sp>
      <p:sp>
        <p:nvSpPr>
          <p:cNvPr id="100" name="Rectangle 99"/>
          <p:cNvSpPr/>
          <p:nvPr/>
        </p:nvSpPr>
        <p:spPr>
          <a:xfrm>
            <a:off x="4800600" y="3733800"/>
            <a:ext cx="21336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Down Arrow 88"/>
          <p:cNvSpPr/>
          <p:nvPr/>
        </p:nvSpPr>
        <p:spPr>
          <a:xfrm flipV="1">
            <a:off x="5562600" y="2362200"/>
            <a:ext cx="484632" cy="16002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7" name="Straight Arrow Connector 6"/>
          <p:cNvCxnSpPr/>
          <p:nvPr/>
        </p:nvCxnSpPr>
        <p:spPr bwMode="auto">
          <a:xfrm>
            <a:off x="4724400" y="1676400"/>
            <a:ext cx="0" cy="3657600"/>
          </a:xfrm>
          <a:prstGeom prst="straightConnector1">
            <a:avLst/>
          </a:prstGeom>
          <a:solidFill>
            <a:srgbClr val="6BAEFF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" name="TextBox 7"/>
          <p:cNvSpPr txBox="1"/>
          <p:nvPr/>
        </p:nvSpPr>
        <p:spPr>
          <a:xfrm>
            <a:off x="4369713" y="2821996"/>
            <a:ext cx="430887" cy="1323840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en-US" sz="1600" dirty="0" smtClean="0"/>
              <a:t>Stack Growth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xmlns="" val="2321988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" grpId="0" animBg="1"/>
      <p:bldP spid="89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228600"/>
            <a:ext cx="7391400" cy="838200"/>
          </a:xfrm>
        </p:spPr>
        <p:txBody>
          <a:bodyPr/>
          <a:lstStyle/>
          <a:p>
            <a:r>
              <a:rPr lang="en-US" sz="2800" dirty="0" smtClean="0"/>
              <a:t>Stack-Layout Randomization</a:t>
            </a:r>
            <a:endParaRPr lang="en-US" sz="2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32D00DBB-C5F1-4CC0-ACF2-989607876C59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143000" y="2286000"/>
            <a:ext cx="1828800" cy="29753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Frame Pointer</a:t>
            </a:r>
            <a:endParaRPr lang="en-US" sz="2000" dirty="0"/>
          </a:p>
        </p:txBody>
      </p:sp>
      <p:sp>
        <p:nvSpPr>
          <p:cNvPr id="7" name="Rectangle 6"/>
          <p:cNvSpPr/>
          <p:nvPr/>
        </p:nvSpPr>
        <p:spPr>
          <a:xfrm>
            <a:off x="1143000" y="1981200"/>
            <a:ext cx="1828800" cy="29753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Return </a:t>
            </a:r>
            <a:r>
              <a:rPr lang="en-US" sz="2000" dirty="0" err="1" smtClean="0"/>
              <a:t>Addr</a:t>
            </a:r>
            <a:endParaRPr lang="en-US" sz="2000" dirty="0"/>
          </a:p>
        </p:txBody>
      </p:sp>
      <p:sp>
        <p:nvSpPr>
          <p:cNvPr id="8" name="Rectangle 7"/>
          <p:cNvSpPr/>
          <p:nvPr/>
        </p:nvSpPr>
        <p:spPr>
          <a:xfrm>
            <a:off x="1143000" y="1676400"/>
            <a:ext cx="1828800" cy="29753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err="1" smtClean="0"/>
              <a:t>Param</a:t>
            </a:r>
            <a:r>
              <a:rPr lang="en-US" sz="2000" dirty="0" smtClean="0"/>
              <a:t> A</a:t>
            </a:r>
            <a:endParaRPr lang="en-US" sz="2000" dirty="0"/>
          </a:p>
        </p:txBody>
      </p:sp>
      <p:sp>
        <p:nvSpPr>
          <p:cNvPr id="9" name="Rectangle 8"/>
          <p:cNvSpPr/>
          <p:nvPr/>
        </p:nvSpPr>
        <p:spPr>
          <a:xfrm>
            <a:off x="1143000" y="1371600"/>
            <a:ext cx="1828800" cy="29753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err="1" smtClean="0"/>
              <a:t>Param</a:t>
            </a:r>
            <a:r>
              <a:rPr lang="en-US" sz="2000" dirty="0" smtClean="0"/>
              <a:t> B</a:t>
            </a:r>
            <a:endParaRPr lang="en-US" sz="2000" dirty="0"/>
          </a:p>
        </p:txBody>
      </p:sp>
      <p:sp>
        <p:nvSpPr>
          <p:cNvPr id="10" name="Rectangle 9"/>
          <p:cNvSpPr/>
          <p:nvPr/>
        </p:nvSpPr>
        <p:spPr>
          <a:xfrm>
            <a:off x="1143000" y="3505200"/>
            <a:ext cx="1828800" cy="89259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err="1" smtClean="0"/>
              <a:t>Var</a:t>
            </a:r>
            <a:r>
              <a:rPr lang="en-US" sz="2000" dirty="0" smtClean="0"/>
              <a:t> Z</a:t>
            </a:r>
            <a:endParaRPr lang="en-US" sz="2000" dirty="0"/>
          </a:p>
        </p:txBody>
      </p:sp>
      <p:sp>
        <p:nvSpPr>
          <p:cNvPr id="11" name="Rectangle 10"/>
          <p:cNvSpPr/>
          <p:nvPr/>
        </p:nvSpPr>
        <p:spPr>
          <a:xfrm>
            <a:off x="1143000" y="2895600"/>
            <a:ext cx="1828800" cy="29753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err="1" smtClean="0"/>
              <a:t>Var</a:t>
            </a:r>
            <a:r>
              <a:rPr lang="en-US" sz="2000" dirty="0" smtClean="0"/>
              <a:t> X</a:t>
            </a:r>
            <a:endParaRPr lang="en-US" sz="2000" dirty="0"/>
          </a:p>
        </p:txBody>
      </p:sp>
      <p:sp>
        <p:nvSpPr>
          <p:cNvPr id="12" name="Rectangle 11"/>
          <p:cNvSpPr/>
          <p:nvPr/>
        </p:nvSpPr>
        <p:spPr>
          <a:xfrm>
            <a:off x="1143000" y="4419600"/>
            <a:ext cx="1828800" cy="81821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Out Arguments</a:t>
            </a:r>
            <a:endParaRPr lang="en-US" sz="2000" dirty="0"/>
          </a:p>
        </p:txBody>
      </p:sp>
      <p:sp>
        <p:nvSpPr>
          <p:cNvPr id="18" name="Rectangle 17"/>
          <p:cNvSpPr/>
          <p:nvPr/>
        </p:nvSpPr>
        <p:spPr>
          <a:xfrm>
            <a:off x="1143000" y="2590800"/>
            <a:ext cx="1828800" cy="29753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EBX</a:t>
            </a:r>
            <a:endParaRPr lang="en-US" sz="2000" dirty="0"/>
          </a:p>
        </p:txBody>
      </p:sp>
      <p:sp>
        <p:nvSpPr>
          <p:cNvPr id="19" name="Rectangle 18"/>
          <p:cNvSpPr/>
          <p:nvPr/>
        </p:nvSpPr>
        <p:spPr>
          <a:xfrm>
            <a:off x="1143000" y="3200400"/>
            <a:ext cx="1828800" cy="29753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err="1" smtClean="0"/>
              <a:t>Var</a:t>
            </a:r>
            <a:r>
              <a:rPr lang="en-US" sz="2000" dirty="0" smtClean="0"/>
              <a:t> Y</a:t>
            </a:r>
            <a:endParaRPr lang="en-US" sz="2000" dirty="0"/>
          </a:p>
        </p:txBody>
      </p:sp>
      <p:sp>
        <p:nvSpPr>
          <p:cNvPr id="28" name="Rectangle 27"/>
          <p:cNvSpPr/>
          <p:nvPr/>
        </p:nvSpPr>
        <p:spPr>
          <a:xfrm>
            <a:off x="5943600" y="1371600"/>
            <a:ext cx="1828800" cy="13716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Padding</a:t>
            </a:r>
            <a:endParaRPr lang="en-US" sz="2000" dirty="0"/>
          </a:p>
        </p:txBody>
      </p:sp>
      <p:sp>
        <p:nvSpPr>
          <p:cNvPr id="30" name="Rectangle 29"/>
          <p:cNvSpPr/>
          <p:nvPr/>
        </p:nvSpPr>
        <p:spPr>
          <a:xfrm>
            <a:off x="5943600" y="3581400"/>
            <a:ext cx="1828800" cy="381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Padding</a:t>
            </a:r>
            <a:endParaRPr lang="en-US" sz="2000" dirty="0"/>
          </a:p>
        </p:txBody>
      </p:sp>
      <p:sp>
        <p:nvSpPr>
          <p:cNvPr id="31" name="Rectangle 30"/>
          <p:cNvSpPr/>
          <p:nvPr/>
        </p:nvSpPr>
        <p:spPr>
          <a:xfrm>
            <a:off x="5943600" y="5410200"/>
            <a:ext cx="1828800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Padding</a:t>
            </a:r>
            <a:endParaRPr lang="en-US" sz="2000" dirty="0"/>
          </a:p>
        </p:txBody>
      </p:sp>
      <p:sp>
        <p:nvSpPr>
          <p:cNvPr id="32" name="Rectangle 31"/>
          <p:cNvSpPr/>
          <p:nvPr/>
        </p:nvSpPr>
        <p:spPr>
          <a:xfrm>
            <a:off x="5943600" y="4267200"/>
            <a:ext cx="1828800" cy="838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Padding</a:t>
            </a:r>
            <a:endParaRPr lang="en-US" sz="2000" dirty="0"/>
          </a:p>
        </p:txBody>
      </p:sp>
      <p:sp>
        <p:nvSpPr>
          <p:cNvPr id="34" name="Rectangle 33"/>
          <p:cNvSpPr/>
          <p:nvPr/>
        </p:nvSpPr>
        <p:spPr>
          <a:xfrm>
            <a:off x="5791200" y="2667000"/>
            <a:ext cx="21336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TextBox 34"/>
          <p:cNvSpPr txBox="1"/>
          <p:nvPr/>
        </p:nvSpPr>
        <p:spPr>
          <a:xfrm>
            <a:off x="3124200" y="4191000"/>
            <a:ext cx="174278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 Longer</a:t>
            </a:r>
          </a:p>
          <a:p>
            <a:r>
              <a:rPr lang="en-US" dirty="0" smtClean="0"/>
              <a:t>Accessible!</a:t>
            </a:r>
            <a:endParaRPr lang="en-US" dirty="0"/>
          </a:p>
        </p:txBody>
      </p:sp>
      <p:cxnSp>
        <p:nvCxnSpPr>
          <p:cNvPr id="37" name="Straight Arrow Connector 36"/>
          <p:cNvCxnSpPr>
            <a:stCxn id="35" idx="3"/>
          </p:cNvCxnSpPr>
          <p:nvPr/>
        </p:nvCxnSpPr>
        <p:spPr bwMode="auto">
          <a:xfrm flipV="1">
            <a:off x="4866986" y="4114800"/>
            <a:ext cx="924214" cy="491699"/>
          </a:xfrm>
          <a:prstGeom prst="straightConnector1">
            <a:avLst/>
          </a:prstGeom>
          <a:solidFill>
            <a:srgbClr val="6BAE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9" name="Straight Arrow Connector 38"/>
          <p:cNvCxnSpPr>
            <a:stCxn id="35" idx="3"/>
          </p:cNvCxnSpPr>
          <p:nvPr/>
        </p:nvCxnSpPr>
        <p:spPr bwMode="auto">
          <a:xfrm>
            <a:off x="4866986" y="4606499"/>
            <a:ext cx="1000414" cy="651301"/>
          </a:xfrm>
          <a:prstGeom prst="straightConnector1">
            <a:avLst/>
          </a:prstGeom>
          <a:solidFill>
            <a:srgbClr val="6BAE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grpSp>
        <p:nvGrpSpPr>
          <p:cNvPr id="3" name="Group 39"/>
          <p:cNvGrpSpPr/>
          <p:nvPr/>
        </p:nvGrpSpPr>
        <p:grpSpPr>
          <a:xfrm>
            <a:off x="1143000" y="2895600"/>
            <a:ext cx="1828800" cy="1502194"/>
            <a:chOff x="4953000" y="3124200"/>
            <a:chExt cx="1828800" cy="1502194"/>
          </a:xfrm>
        </p:grpSpPr>
        <p:sp>
          <p:nvSpPr>
            <p:cNvPr id="41" name="Rectangle 40"/>
            <p:cNvSpPr/>
            <p:nvPr/>
          </p:nvSpPr>
          <p:spPr>
            <a:xfrm>
              <a:off x="4953000" y="3733800"/>
              <a:ext cx="1828800" cy="892594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000" dirty="0" err="1" smtClean="0"/>
                <a:t>Var</a:t>
              </a:r>
              <a:r>
                <a:rPr lang="en-US" sz="2000" dirty="0" smtClean="0"/>
                <a:t> Z</a:t>
              </a:r>
              <a:endParaRPr lang="en-US" sz="2000" dirty="0"/>
            </a:p>
          </p:txBody>
        </p:sp>
        <p:sp>
          <p:nvSpPr>
            <p:cNvPr id="42" name="Rectangle 41"/>
            <p:cNvSpPr/>
            <p:nvPr/>
          </p:nvSpPr>
          <p:spPr>
            <a:xfrm>
              <a:off x="4953000" y="3124200"/>
              <a:ext cx="1828800" cy="297531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000" dirty="0" err="1" smtClean="0"/>
                <a:t>Var</a:t>
              </a:r>
              <a:r>
                <a:rPr lang="en-US" sz="2000" dirty="0" smtClean="0"/>
                <a:t> X</a:t>
              </a:r>
              <a:endParaRPr lang="en-US" sz="2000" dirty="0"/>
            </a:p>
          </p:txBody>
        </p:sp>
        <p:sp>
          <p:nvSpPr>
            <p:cNvPr id="43" name="Rectangle 42"/>
            <p:cNvSpPr/>
            <p:nvPr/>
          </p:nvSpPr>
          <p:spPr>
            <a:xfrm>
              <a:off x="4953000" y="3429000"/>
              <a:ext cx="1828800" cy="297531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000" dirty="0" err="1" smtClean="0"/>
                <a:t>Var</a:t>
              </a:r>
              <a:r>
                <a:rPr lang="en-US" sz="2000" dirty="0" smtClean="0"/>
                <a:t> Y</a:t>
              </a:r>
              <a:endParaRPr lang="en-US" sz="2000" dirty="0"/>
            </a:p>
          </p:txBody>
        </p:sp>
      </p:grpSp>
      <p:sp>
        <p:nvSpPr>
          <p:cNvPr id="33" name="Down Arrow 32"/>
          <p:cNvSpPr/>
          <p:nvPr/>
        </p:nvSpPr>
        <p:spPr>
          <a:xfrm flipV="1">
            <a:off x="6553200" y="1676400"/>
            <a:ext cx="484632" cy="1447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4" name="TextBox 43"/>
          <p:cNvSpPr txBox="1"/>
          <p:nvPr/>
        </p:nvSpPr>
        <p:spPr>
          <a:xfrm>
            <a:off x="3124200" y="1371600"/>
            <a:ext cx="2743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Variable Relationships</a:t>
            </a:r>
          </a:p>
          <a:p>
            <a:r>
              <a:rPr lang="en-US" dirty="0" smtClean="0"/>
              <a:t>Have Changed!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584446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9166 0.0007 C 0.26909 0.13417 0.4467 0.26764 0.525 0.32269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700" y="16100"/>
                                    </p:animMotion>
                                  </p:childTnLst>
                                </p:cTn>
                              </p:par>
                              <p:par>
                                <p:cTn id="2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2.42424E-6 L 0.525 -0.10942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200" y="-5500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4.34421E-6 L 0.525 0.11172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200" y="56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8" grpId="0" animBg="1"/>
      <p:bldP spid="19" grpId="0" animBg="1"/>
      <p:bldP spid="28" grpId="0" animBg="1"/>
      <p:bldP spid="30" grpId="0" animBg="1"/>
      <p:bldP spid="31" grpId="0" animBg="1"/>
      <p:bldP spid="32" grpId="0" animBg="1"/>
      <p:bldP spid="34" grpId="0" animBg="1"/>
      <p:bldP spid="35" grpId="0"/>
      <p:bldP spid="33" grpId="0" animBg="1"/>
      <p:bldP spid="4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Team</a:t>
            </a:r>
          </a:p>
          <a:p>
            <a:pPr lvl="1"/>
            <a:r>
              <a:rPr lang="en-US" b="1" dirty="0" smtClean="0">
                <a:solidFill>
                  <a:schemeClr val="accent4">
                    <a:lumMod val="75000"/>
                  </a:schemeClr>
                </a:solidFill>
              </a:rPr>
              <a:t>GrammaTech:</a:t>
            </a:r>
            <a:r>
              <a:rPr lang="en-US" b="1" dirty="0" smtClean="0"/>
              <a:t> (Prime) </a:t>
            </a:r>
            <a:r>
              <a:rPr lang="en-US" dirty="0" smtClean="0"/>
              <a:t>David Melski (PI), David Cok, Denis </a:t>
            </a:r>
            <a:r>
              <a:rPr lang="en-US" dirty="0" err="1" smtClean="0"/>
              <a:t>Gopan</a:t>
            </a:r>
            <a:r>
              <a:rPr lang="en-US" dirty="0"/>
              <a:t>, Tim </a:t>
            </a:r>
            <a:r>
              <a:rPr lang="en-US" dirty="0" err="1" smtClean="0"/>
              <a:t>Teitelbaum</a:t>
            </a:r>
            <a:r>
              <a:rPr lang="en-US" dirty="0" smtClean="0"/>
              <a:t>, Tom Reps, </a:t>
            </a:r>
            <a:r>
              <a:rPr lang="en-US" dirty="0" err="1" smtClean="0"/>
              <a:t>Duc</a:t>
            </a:r>
            <a:r>
              <a:rPr lang="en-US" dirty="0" smtClean="0"/>
              <a:t> Nguyen, John Phillips …</a:t>
            </a:r>
          </a:p>
          <a:p>
            <a:pPr lvl="1"/>
            <a:r>
              <a:rPr lang="en-US" b="1" dirty="0" smtClean="0">
                <a:solidFill>
                  <a:schemeClr val="accent4">
                    <a:lumMod val="75000"/>
                  </a:schemeClr>
                </a:solidFill>
              </a:rPr>
              <a:t>University of Virginia:</a:t>
            </a:r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smtClean="0"/>
              <a:t>Jack Davidson (PI), John Knight (PI), Jason </a:t>
            </a:r>
            <a:r>
              <a:rPr lang="en-US" dirty="0" err="1" smtClean="0"/>
              <a:t>Hiser</a:t>
            </a:r>
            <a:r>
              <a:rPr lang="en-US" dirty="0" smtClean="0"/>
              <a:t>, Anh Nguyen-</a:t>
            </a:r>
            <a:r>
              <a:rPr lang="en-US" dirty="0" err="1" smtClean="0"/>
              <a:t>Tuong</a:t>
            </a:r>
            <a:r>
              <a:rPr lang="en-US" dirty="0" smtClean="0"/>
              <a:t>, Michele Co, Ben </a:t>
            </a:r>
            <a:r>
              <a:rPr lang="en-US" dirty="0" err="1" smtClean="0"/>
              <a:t>Rodes</a:t>
            </a:r>
            <a:r>
              <a:rPr lang="en-US" dirty="0" smtClean="0"/>
              <a:t> …</a:t>
            </a:r>
          </a:p>
          <a:p>
            <a:pPr lvl="1"/>
            <a:r>
              <a:rPr lang="en-US" b="1" dirty="0" smtClean="0">
                <a:solidFill>
                  <a:schemeClr val="accent4">
                    <a:lumMod val="75000"/>
                  </a:schemeClr>
                </a:solidFill>
              </a:rPr>
              <a:t>Georgia Institute of Technology:</a:t>
            </a:r>
            <a:r>
              <a:rPr lang="en-US" b="1" dirty="0" smtClean="0"/>
              <a:t> </a:t>
            </a:r>
            <a:r>
              <a:rPr lang="en-US" dirty="0" smtClean="0"/>
              <a:t>Wenke Lee (PI), Chengyu Song, Tielei Wang, </a:t>
            </a:r>
            <a:r>
              <a:rPr lang="en-US" dirty="0" smtClean="0"/>
              <a:t>…</a:t>
            </a:r>
            <a:endParaRPr lang="en-US" dirty="0" smtClean="0"/>
          </a:p>
          <a:p>
            <a:pPr lvl="1"/>
            <a:r>
              <a:rPr lang="en-US" b="1" dirty="0" smtClean="0">
                <a:solidFill>
                  <a:schemeClr val="accent4">
                    <a:lumMod val="75000"/>
                  </a:schemeClr>
                </a:solidFill>
              </a:rPr>
              <a:t>Raytheon:</a:t>
            </a:r>
            <a:r>
              <a:rPr lang="en-US" dirty="0" smtClean="0"/>
              <a:t> David Hyde (PI), Brian </a:t>
            </a:r>
            <a:r>
              <a:rPr lang="en-US" dirty="0" err="1" smtClean="0"/>
              <a:t>Mastropietro</a:t>
            </a:r>
            <a:r>
              <a:rPr lang="en-US" dirty="0" smtClean="0"/>
              <a:t>, Billy Ella …</a:t>
            </a:r>
          </a:p>
          <a:p>
            <a:r>
              <a:rPr lang="en-US" dirty="0" smtClean="0"/>
              <a:t>Sponsored by Air Force Research Laboratories</a:t>
            </a:r>
          </a:p>
          <a:p>
            <a:pPr lvl="1"/>
            <a:r>
              <a:rPr lang="en-US" dirty="0" smtClean="0"/>
              <a:t>Contract #FA8650-10-C-7025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PEASOUP </a:t>
            </a:r>
            <a:r>
              <a:rPr lang="en-US" dirty="0" err="1" smtClean="0"/>
              <a:t>Programmatics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955F30BA-4DE8-4A4E-A943-013D71671191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23812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Content Placeholder 24"/>
          <p:cNvSpPr>
            <a:spLocks noGrp="1"/>
          </p:cNvSpPr>
          <p:nvPr>
            <p:ph idx="1"/>
          </p:nvPr>
        </p:nvSpPr>
        <p:spPr>
          <a:xfrm>
            <a:off x="304800" y="3505200"/>
            <a:ext cx="8610600" cy="2743200"/>
          </a:xfrm>
        </p:spPr>
        <p:txBody>
          <a:bodyPr/>
          <a:lstStyle/>
          <a:p>
            <a:pPr marL="228600" lvl="0" indent="-228600">
              <a:buFont typeface="Arial" pitchFamily="34" charset="0"/>
              <a:buChar char="•"/>
              <a:defRPr/>
            </a:pPr>
            <a:r>
              <a:rPr lang="en-US" sz="1800" dirty="0" smtClean="0"/>
              <a:t>Dynamic rewrite of calls to memory allocation /de-allocation routines</a:t>
            </a:r>
          </a:p>
          <a:p>
            <a:pPr lvl="1" indent="-228600">
              <a:buFont typeface="Arial" pitchFamily="34" charset="0"/>
              <a:buChar char="•"/>
              <a:defRPr/>
            </a:pPr>
            <a:r>
              <a:rPr lang="en-US" sz="1600" dirty="0" smtClean="0"/>
              <a:t>Pad </a:t>
            </a:r>
            <a:r>
              <a:rPr lang="en-US" sz="1600" dirty="0"/>
              <a:t>heap allocated objects</a:t>
            </a:r>
          </a:p>
          <a:p>
            <a:pPr lvl="1" indent="-228600">
              <a:buFont typeface="Arial" pitchFamily="34" charset="0"/>
              <a:buChar char="•"/>
              <a:defRPr/>
            </a:pPr>
            <a:r>
              <a:rPr lang="en-US" sz="1600" dirty="0"/>
              <a:t>Prevent allocations that are ‘too large</a:t>
            </a:r>
            <a:r>
              <a:rPr lang="en-US" sz="1600" dirty="0" smtClean="0"/>
              <a:t>’</a:t>
            </a:r>
          </a:p>
          <a:p>
            <a:pPr lvl="1" indent="-228600">
              <a:buFont typeface="Arial" pitchFamily="34" charset="0"/>
              <a:buChar char="•"/>
              <a:defRPr/>
            </a:pPr>
            <a:r>
              <a:rPr lang="en-US" sz="1600" dirty="0" smtClean="0"/>
              <a:t>Delay frees</a:t>
            </a:r>
          </a:p>
          <a:p>
            <a:pPr lvl="1" indent="-228600">
              <a:buFont typeface="Arial" pitchFamily="34" charset="0"/>
              <a:buChar char="•"/>
              <a:defRPr/>
            </a:pPr>
            <a:r>
              <a:rPr lang="en-US" sz="1600" dirty="0" smtClean="0"/>
              <a:t>Prevent frees of non-heap memory</a:t>
            </a:r>
          </a:p>
          <a:p>
            <a:pPr lvl="1" indent="-228600">
              <a:buFont typeface="Arial" pitchFamily="34" charset="0"/>
              <a:buChar char="•"/>
              <a:defRPr/>
            </a:pPr>
            <a:r>
              <a:rPr lang="en-US" sz="1600" dirty="0" smtClean="0"/>
              <a:t>Prevent double frees</a:t>
            </a:r>
          </a:p>
          <a:p>
            <a:pPr marL="169863" lvl="0" indent="-169863">
              <a:buFont typeface="Arial" pitchFamily="34" charset="0"/>
              <a:buChar char="•"/>
              <a:defRPr/>
            </a:pPr>
            <a:r>
              <a:rPr lang="en-US" sz="1800" dirty="0" smtClean="0"/>
              <a:t>Addresses many memory corruption weaknesses</a:t>
            </a:r>
          </a:p>
          <a:p>
            <a:pPr lvl="1" indent="-228600">
              <a:buFont typeface="Arial" pitchFamily="34" charset="0"/>
              <a:buChar char="•"/>
              <a:defRPr/>
            </a:pPr>
            <a:r>
              <a:rPr lang="en-US" sz="1600" dirty="0" smtClean="0"/>
              <a:t>Use after free (CWE 416), Double free (CWE 415, 590), Heap overrun (CWE 122, 124, 805)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Heap Protection: Offline Analysis</a:t>
            </a:r>
            <a:endParaRPr lang="en-US" dirty="0"/>
          </a:p>
        </p:txBody>
      </p:sp>
      <p:sp>
        <p:nvSpPr>
          <p:cNvPr id="10" name="Slide Number Placeholder 4"/>
          <p:cNvSpPr txBox="1">
            <a:spLocks/>
          </p:cNvSpPr>
          <p:nvPr/>
        </p:nvSpPr>
        <p:spPr bwMode="auto">
          <a:xfrm>
            <a:off x="228600" y="6417241"/>
            <a:ext cx="609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Page </a:t>
            </a:r>
            <a:fld id="{32D00DBB-C5F1-4CC0-ACF2-989607876C59}" type="slidenum">
              <a:rPr kumimoji="0" lang="en-US" sz="700" b="0" i="0" u="none" strike="noStrike" kern="1200" cap="none" spc="0" normalizeH="0" baseline="0" noProof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0" lang="en-US" sz="700" b="0" i="0" u="none" strike="noStrike" kern="1200" cap="none" spc="0" normalizeH="0" baseline="0" noProof="0" dirty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11" name="Rounded Rectangle 10"/>
          <p:cNvSpPr/>
          <p:nvPr/>
        </p:nvSpPr>
        <p:spPr bwMode="auto">
          <a:xfrm>
            <a:off x="1905000" y="914400"/>
            <a:ext cx="5257800" cy="2514600"/>
          </a:xfrm>
          <a:prstGeom prst="roundRect">
            <a:avLst>
              <a:gd name="adj" fmla="val 6943"/>
            </a:avLst>
          </a:prstGeom>
          <a:gradFill flip="none" rotWithShape="1"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8100000" scaled="1"/>
            <a:tileRect/>
          </a:gradFill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Heap Protection</a:t>
            </a:r>
          </a:p>
        </p:txBody>
      </p:sp>
      <p:sp>
        <p:nvSpPr>
          <p:cNvPr id="12" name="Folded Corner 11"/>
          <p:cNvSpPr/>
          <p:nvPr/>
        </p:nvSpPr>
        <p:spPr bwMode="auto">
          <a:xfrm>
            <a:off x="609601" y="1524000"/>
            <a:ext cx="914399" cy="805458"/>
          </a:xfrm>
          <a:prstGeom prst="foldedCorner">
            <a:avLst>
              <a:gd name="adj" fmla="val 17061"/>
            </a:avLst>
          </a:prstGeom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Arbitrary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Binary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" name="Rounded Rectangle 12"/>
          <p:cNvSpPr/>
          <p:nvPr/>
        </p:nvSpPr>
        <p:spPr bwMode="auto">
          <a:xfrm>
            <a:off x="2133600" y="1447800"/>
            <a:ext cx="1600200" cy="1676400"/>
          </a:xfrm>
          <a:prstGeom prst="roundRect">
            <a:avLst>
              <a:gd name="adj" fmla="val 6943"/>
            </a:avLst>
          </a:prstGeom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IRDB</a:t>
            </a:r>
          </a:p>
        </p:txBody>
      </p:sp>
      <p:sp>
        <p:nvSpPr>
          <p:cNvPr id="17" name="Rounded Rectangle 16"/>
          <p:cNvSpPr/>
          <p:nvPr/>
        </p:nvSpPr>
        <p:spPr bwMode="auto">
          <a:xfrm>
            <a:off x="4267200" y="1676400"/>
            <a:ext cx="2590800" cy="609600"/>
          </a:xfrm>
          <a:prstGeom prst="roundRect">
            <a:avLst>
              <a:gd name="adj" fmla="val 22924"/>
            </a:avLst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Heap Transforms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smtClean="0">
                <a:solidFill>
                  <a:schemeClr val="tx1"/>
                </a:solidFill>
                <a:latin typeface="Arial" charset="0"/>
              </a:rPr>
              <a:t>(Policies)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" name="Folded Corner 17"/>
          <p:cNvSpPr/>
          <p:nvPr/>
        </p:nvSpPr>
        <p:spPr bwMode="auto">
          <a:xfrm>
            <a:off x="7696200" y="2362200"/>
            <a:ext cx="990599" cy="591057"/>
          </a:xfrm>
          <a:prstGeom prst="foldedCorner">
            <a:avLst>
              <a:gd name="adj" fmla="val 21381"/>
            </a:avLst>
          </a:prstGeom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SPRI</a:t>
            </a:r>
          </a:p>
        </p:txBody>
      </p:sp>
      <p:sp>
        <p:nvSpPr>
          <p:cNvPr id="20" name="Rounded Rectangle 19"/>
          <p:cNvSpPr/>
          <p:nvPr/>
        </p:nvSpPr>
        <p:spPr bwMode="auto">
          <a:xfrm>
            <a:off x="4267200" y="2432304"/>
            <a:ext cx="2590800" cy="457200"/>
          </a:xfrm>
          <a:prstGeom prst="roundRect">
            <a:avLst>
              <a:gd name="adj" fmla="val 22924"/>
            </a:avLst>
          </a:prstGeom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Reassembly Engine</a:t>
            </a:r>
          </a:p>
        </p:txBody>
      </p:sp>
      <p:cxnSp>
        <p:nvCxnSpPr>
          <p:cNvPr id="21" name="Straight Arrow Connector 20"/>
          <p:cNvCxnSpPr/>
          <p:nvPr/>
        </p:nvCxnSpPr>
        <p:spPr bwMode="auto">
          <a:xfrm>
            <a:off x="3733800" y="2667000"/>
            <a:ext cx="533400" cy="1588"/>
          </a:xfrm>
          <a:prstGeom prst="straightConnector1">
            <a:avLst/>
          </a:prstGeom>
          <a:solidFill>
            <a:srgbClr val="6BAE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2" name="Elbow Connector 21"/>
          <p:cNvCxnSpPr>
            <a:stCxn id="20" idx="3"/>
            <a:endCxn id="18" idx="1"/>
          </p:cNvCxnSpPr>
          <p:nvPr/>
        </p:nvCxnSpPr>
        <p:spPr bwMode="auto">
          <a:xfrm flipV="1">
            <a:off x="6858000" y="2657729"/>
            <a:ext cx="838200" cy="3175"/>
          </a:xfrm>
          <a:prstGeom prst="bentConnector3">
            <a:avLst>
              <a:gd name="adj1" fmla="val 62121"/>
            </a:avLst>
          </a:prstGeom>
          <a:solidFill>
            <a:srgbClr val="6BAE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3" name="Straight Arrow Connector 22"/>
          <p:cNvCxnSpPr>
            <a:stCxn id="12" idx="3"/>
          </p:cNvCxnSpPr>
          <p:nvPr/>
        </p:nvCxnSpPr>
        <p:spPr bwMode="auto">
          <a:xfrm>
            <a:off x="1524000" y="1926729"/>
            <a:ext cx="609600" cy="5703"/>
          </a:xfrm>
          <a:prstGeom prst="straightConnector1">
            <a:avLst/>
          </a:prstGeom>
          <a:solidFill>
            <a:srgbClr val="6BAE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4" name="Straight Arrow Connector 23"/>
          <p:cNvCxnSpPr>
            <a:stCxn id="17" idx="1"/>
          </p:cNvCxnSpPr>
          <p:nvPr/>
        </p:nvCxnSpPr>
        <p:spPr bwMode="auto">
          <a:xfrm rot="10800000">
            <a:off x="3733800" y="1981200"/>
            <a:ext cx="533400" cy="1588"/>
          </a:xfrm>
          <a:prstGeom prst="straightConnector1">
            <a:avLst/>
          </a:prstGeom>
          <a:solidFill>
            <a:srgbClr val="6BAEFF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28" name="Magnetic Disk 53"/>
          <p:cNvSpPr/>
          <p:nvPr/>
        </p:nvSpPr>
        <p:spPr bwMode="auto">
          <a:xfrm>
            <a:off x="2362200" y="2360414"/>
            <a:ext cx="1219200" cy="611386"/>
          </a:xfrm>
          <a:prstGeom prst="flowChartMagneticDisk">
            <a:avLst/>
          </a:prstGeom>
          <a:solidFill>
            <a:schemeClr val="accent4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Annotations</a:t>
            </a:r>
          </a:p>
        </p:txBody>
      </p:sp>
      <p:sp>
        <p:nvSpPr>
          <p:cNvPr id="30" name="Magnetic Disk 51"/>
          <p:cNvSpPr/>
          <p:nvPr/>
        </p:nvSpPr>
        <p:spPr bwMode="auto">
          <a:xfrm>
            <a:off x="2362200" y="1901428"/>
            <a:ext cx="1219200" cy="611386"/>
          </a:xfrm>
          <a:prstGeom prst="flowChartMagneticDisk">
            <a:avLst/>
          </a:prstGeom>
          <a:solidFill>
            <a:schemeClr val="accent4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Functions</a:t>
            </a:r>
          </a:p>
        </p:txBody>
      </p:sp>
    </p:spTree>
    <p:extLst>
      <p:ext uri="{BB962C8B-B14F-4D97-AF65-F5344CB8AC3E}">
        <p14:creationId xmlns:p14="http://schemas.microsoft.com/office/powerpoint/2010/main" xmlns="" val="428290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Instrument every integer operation</a:t>
            </a:r>
          </a:p>
          <a:p>
            <a:r>
              <a:rPr lang="en-US" dirty="0" smtClean="0"/>
              <a:t>Combination of static and dynamic analyses</a:t>
            </a:r>
          </a:p>
          <a:p>
            <a:pPr lvl="1"/>
            <a:r>
              <a:rPr lang="en-US" dirty="0" smtClean="0"/>
              <a:t>Infer </a:t>
            </a:r>
            <a:r>
              <a:rPr lang="en-US" dirty="0" err="1" smtClean="0"/>
              <a:t>signedness</a:t>
            </a:r>
            <a:r>
              <a:rPr lang="en-US" dirty="0" smtClean="0"/>
              <a:t> from static usage (where possible)</a:t>
            </a:r>
          </a:p>
          <a:p>
            <a:pPr lvl="1"/>
            <a:r>
              <a:rPr lang="en-US" dirty="0" smtClean="0"/>
              <a:t>Analyze for potentially dangerous and definitely benign errors</a:t>
            </a:r>
          </a:p>
          <a:p>
            <a:pPr lvl="1"/>
            <a:r>
              <a:rPr lang="en-US" dirty="0" smtClean="0"/>
              <a:t>Incorporate evidence from dynamic analysis on “good” inputs</a:t>
            </a:r>
          </a:p>
          <a:p>
            <a:r>
              <a:rPr lang="en-US" dirty="0" smtClean="0"/>
              <a:t>Protection policy selected for every integer operation</a:t>
            </a:r>
          </a:p>
          <a:p>
            <a:pPr lvl="1"/>
            <a:r>
              <a:rPr lang="en-US" dirty="0" smtClean="0"/>
              <a:t>Issue warning</a:t>
            </a:r>
          </a:p>
          <a:p>
            <a:pPr lvl="1"/>
            <a:r>
              <a:rPr lang="en-US" dirty="0" smtClean="0"/>
              <a:t>Controlled exit</a:t>
            </a:r>
          </a:p>
          <a:p>
            <a:pPr lvl="1"/>
            <a:r>
              <a:rPr lang="en-US" dirty="0" smtClean="0"/>
              <a:t>Change semantics to saturating arithmetic</a:t>
            </a:r>
          </a:p>
          <a:p>
            <a:r>
              <a:rPr lang="en-US" dirty="0" smtClean="0"/>
              <a:t>Overall policy can be tuned</a:t>
            </a:r>
          </a:p>
          <a:p>
            <a:pPr lvl="1"/>
            <a:r>
              <a:rPr lang="en-US" dirty="0" smtClean="0"/>
              <a:t>E.g., what type of policy to use for a given CWE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Numeric Error Protection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955F30BA-4DE8-4A4E-A943-013D71671191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25648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PC Confinement</a:t>
            </a:r>
            <a:br>
              <a:rPr lang="en-US" dirty="0" smtClean="0"/>
            </a:br>
            <a:r>
              <a:rPr lang="en-US" sz="1800" dirty="0" smtClean="0"/>
              <a:t>aka Program Shepherding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Keep the program counter in valid ranges</a:t>
            </a:r>
          </a:p>
          <a:p>
            <a:pPr lvl="1"/>
            <a:r>
              <a:rPr lang="en-US" dirty="0" smtClean="0"/>
              <a:t>Defeats code injection attacks</a:t>
            </a:r>
          </a:p>
          <a:p>
            <a:r>
              <a:rPr lang="en-US" dirty="0" smtClean="0"/>
              <a:t>Previously described in the literature</a:t>
            </a:r>
          </a:p>
        </p:txBody>
      </p:sp>
      <p:sp>
        <p:nvSpPr>
          <p:cNvPr id="21" name="Content Placeholder 20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Rectangle 5"/>
          <p:cNvSpPr/>
          <p:nvPr/>
        </p:nvSpPr>
        <p:spPr bwMode="auto">
          <a:xfrm>
            <a:off x="5791200" y="2221468"/>
            <a:ext cx="2286000" cy="461665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.text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5791200" y="2678668"/>
            <a:ext cx="2286000" cy="461665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.data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5791200" y="1852136"/>
            <a:ext cx="2286000" cy="36933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Reserved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5791200" y="4964668"/>
            <a:ext cx="2286000" cy="36933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Reserved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5791200" y="3135868"/>
            <a:ext cx="2286000" cy="1371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Heap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5791200" y="4507468"/>
            <a:ext cx="2286000" cy="461665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Stack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6934200" y="3288268"/>
            <a:ext cx="914400" cy="369332"/>
          </a:xfrm>
          <a:prstGeom prst="rect">
            <a:avLst/>
          </a:pr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libc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7086600" y="3897868"/>
            <a:ext cx="838200" cy="369332"/>
          </a:xfrm>
          <a:prstGeom prst="rect">
            <a:avLst/>
          </a:pr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libX11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6172200" y="3974068"/>
            <a:ext cx="685800" cy="369332"/>
          </a:xfrm>
          <a:prstGeom prst="rect">
            <a:avLst/>
          </a:pr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libm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6172200" y="4050269"/>
            <a:ext cx="685800" cy="152400"/>
          </a:xfrm>
          <a:prstGeom prst="rect">
            <a:avLst/>
          </a:prstGeom>
          <a:solidFill>
            <a:srgbClr val="00B0F0">
              <a:alpha val="25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5791200" y="2221468"/>
            <a:ext cx="2286000" cy="461665"/>
          </a:xfrm>
          <a:prstGeom prst="rect">
            <a:avLst/>
          </a:prstGeom>
          <a:solidFill>
            <a:srgbClr val="00B0F0">
              <a:alpha val="25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7086600" y="4050269"/>
            <a:ext cx="838200" cy="152400"/>
          </a:xfrm>
          <a:prstGeom prst="rect">
            <a:avLst/>
          </a:prstGeom>
          <a:solidFill>
            <a:srgbClr val="00B0F0">
              <a:alpha val="25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6934200" y="3364469"/>
            <a:ext cx="914400" cy="152400"/>
          </a:xfrm>
          <a:prstGeom prst="rect">
            <a:avLst/>
          </a:prstGeom>
          <a:solidFill>
            <a:srgbClr val="00B0F0">
              <a:alpha val="25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40642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indefinite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99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5" dur="indefinite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" dur="indefinite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7" grpId="0" animBg="1"/>
      <p:bldP spid="18" grpId="0" animBg="1"/>
      <p:bldP spid="19" grpId="0" animBg="1"/>
      <p:bldP spid="20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PC Confinement + ISR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sz="2000" dirty="0" smtClean="0"/>
              <a:t>Encrypt the code</a:t>
            </a:r>
          </a:p>
          <a:p>
            <a:pPr lvl="1"/>
            <a:r>
              <a:rPr lang="en-US" sz="1800" dirty="0" smtClean="0"/>
              <a:t>Prevents (meaningful) code modification</a:t>
            </a:r>
          </a:p>
          <a:p>
            <a:pPr lvl="1"/>
            <a:r>
              <a:rPr lang="en-US" sz="1800" dirty="0" smtClean="0"/>
              <a:t>Prevents code </a:t>
            </a:r>
            <a:r>
              <a:rPr lang="en-US" sz="1800" dirty="0" err="1" smtClean="0"/>
              <a:t>exfiltration</a:t>
            </a:r>
            <a:endParaRPr lang="en-US" sz="1800" dirty="0" smtClean="0"/>
          </a:p>
          <a:p>
            <a:r>
              <a:rPr lang="en-US" sz="2000" dirty="0" smtClean="0"/>
              <a:t>First published by UVA in ’06	</a:t>
            </a:r>
          </a:p>
          <a:p>
            <a:pPr lvl="1"/>
            <a:r>
              <a:rPr lang="en-US" sz="1800" dirty="0" smtClean="0"/>
              <a:t>Solved efficiency hurdles (1%)</a:t>
            </a:r>
          </a:p>
          <a:p>
            <a:pPr lvl="1"/>
            <a:r>
              <a:rPr lang="en-US" sz="1800" dirty="0" smtClean="0"/>
              <a:t>AES encryption</a:t>
            </a:r>
          </a:p>
          <a:p>
            <a:pPr lvl="1"/>
            <a:r>
              <a:rPr lang="en-US" sz="1800" dirty="0" smtClean="0"/>
              <a:t>Detected injection w/o crash</a:t>
            </a:r>
          </a:p>
          <a:p>
            <a:r>
              <a:rPr lang="en-US" dirty="0" smtClean="0"/>
              <a:t>PEASOUP makes it practical for deployment</a:t>
            </a:r>
          </a:p>
          <a:p>
            <a:pPr marL="744537" lvl="2" indent="-285750">
              <a:buFont typeface="Wingdings" pitchFamily="2" charset="2"/>
              <a:buChar char="§"/>
            </a:pPr>
            <a:r>
              <a:rPr lang="en-US" sz="1600" dirty="0" smtClean="0"/>
              <a:t>Dynamic libraries, threading, etc.</a:t>
            </a:r>
          </a:p>
          <a:p>
            <a:pPr marL="285750" lvl="1" indent="-285750">
              <a:buFont typeface="Wingdings" pitchFamily="2" charset="2"/>
              <a:buChar char="§"/>
            </a:pPr>
            <a:r>
              <a:rPr lang="en-US" sz="1800" dirty="0" smtClean="0"/>
              <a:t>Skipping details</a:t>
            </a:r>
          </a:p>
          <a:p>
            <a:endParaRPr lang="en-US" sz="2000" dirty="0" smtClean="0"/>
          </a:p>
          <a:p>
            <a:pPr lvl="1"/>
            <a:endParaRPr lang="en-US" sz="1800" dirty="0"/>
          </a:p>
        </p:txBody>
      </p:sp>
      <p:sp>
        <p:nvSpPr>
          <p:cNvPr id="31" name="Content Placeholder 30"/>
          <p:cNvSpPr>
            <a:spLocks noGrp="1"/>
          </p:cNvSpPr>
          <p:nvPr>
            <p:ph sz="half" idx="2"/>
          </p:nvPr>
        </p:nvSpPr>
        <p:spPr>
          <a:xfrm>
            <a:off x="4800600" y="1219200"/>
            <a:ext cx="4229100" cy="4953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955F30BA-4DE8-4A4E-A943-013D71671191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  <p:sp>
        <p:nvSpPr>
          <p:cNvPr id="18" name="Rectangle 17"/>
          <p:cNvSpPr/>
          <p:nvPr/>
        </p:nvSpPr>
        <p:spPr bwMode="auto">
          <a:xfrm>
            <a:off x="5791200" y="2221468"/>
            <a:ext cx="2286000" cy="461665"/>
          </a:xfrm>
          <a:prstGeom prst="rect">
            <a:avLst/>
          </a:pr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.text</a:t>
            </a:r>
          </a:p>
        </p:txBody>
      </p:sp>
      <p:sp>
        <p:nvSpPr>
          <p:cNvPr id="19" name="Rectangle 18"/>
          <p:cNvSpPr/>
          <p:nvPr/>
        </p:nvSpPr>
        <p:spPr bwMode="auto">
          <a:xfrm>
            <a:off x="5791200" y="2678668"/>
            <a:ext cx="2286000" cy="461665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.data</a:t>
            </a:r>
          </a:p>
        </p:txBody>
      </p:sp>
      <p:sp>
        <p:nvSpPr>
          <p:cNvPr id="20" name="Rectangle 19"/>
          <p:cNvSpPr/>
          <p:nvPr/>
        </p:nvSpPr>
        <p:spPr bwMode="auto">
          <a:xfrm>
            <a:off x="5791200" y="1852136"/>
            <a:ext cx="2286000" cy="36933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Reserved</a:t>
            </a:r>
          </a:p>
        </p:txBody>
      </p:sp>
      <p:sp>
        <p:nvSpPr>
          <p:cNvPr id="21" name="Rectangle 20"/>
          <p:cNvSpPr/>
          <p:nvPr/>
        </p:nvSpPr>
        <p:spPr bwMode="auto">
          <a:xfrm>
            <a:off x="5791200" y="4964668"/>
            <a:ext cx="2286000" cy="36933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Reserved</a:t>
            </a:r>
          </a:p>
        </p:txBody>
      </p:sp>
      <p:sp>
        <p:nvSpPr>
          <p:cNvPr id="22" name="Rectangle 21"/>
          <p:cNvSpPr/>
          <p:nvPr/>
        </p:nvSpPr>
        <p:spPr bwMode="auto">
          <a:xfrm>
            <a:off x="5791200" y="3135868"/>
            <a:ext cx="2286000" cy="1371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Heap</a:t>
            </a:r>
          </a:p>
        </p:txBody>
      </p:sp>
      <p:sp>
        <p:nvSpPr>
          <p:cNvPr id="23" name="Rectangle 22"/>
          <p:cNvSpPr/>
          <p:nvPr/>
        </p:nvSpPr>
        <p:spPr bwMode="auto">
          <a:xfrm>
            <a:off x="5791200" y="4507468"/>
            <a:ext cx="2286000" cy="461665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Stack</a:t>
            </a:r>
          </a:p>
        </p:txBody>
      </p:sp>
      <p:sp>
        <p:nvSpPr>
          <p:cNvPr id="24" name="Rectangle 23"/>
          <p:cNvSpPr/>
          <p:nvPr/>
        </p:nvSpPr>
        <p:spPr bwMode="auto">
          <a:xfrm>
            <a:off x="6934200" y="3288268"/>
            <a:ext cx="914400" cy="369332"/>
          </a:xfrm>
          <a:prstGeom prst="rect">
            <a:avLst/>
          </a:pr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libc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7086600" y="3897868"/>
            <a:ext cx="838200" cy="369332"/>
          </a:xfrm>
          <a:prstGeom prst="rect">
            <a:avLst/>
          </a:pr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libX11</a:t>
            </a:r>
          </a:p>
        </p:txBody>
      </p:sp>
      <p:sp>
        <p:nvSpPr>
          <p:cNvPr id="26" name="Rectangle 25"/>
          <p:cNvSpPr/>
          <p:nvPr/>
        </p:nvSpPr>
        <p:spPr bwMode="auto">
          <a:xfrm>
            <a:off x="6172200" y="3974068"/>
            <a:ext cx="685800" cy="369332"/>
          </a:xfrm>
          <a:prstGeom prst="rect">
            <a:avLst/>
          </a:pr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libm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7" name="Rectangle 26"/>
          <p:cNvSpPr/>
          <p:nvPr/>
        </p:nvSpPr>
        <p:spPr bwMode="auto">
          <a:xfrm>
            <a:off x="6172200" y="4038600"/>
            <a:ext cx="685800" cy="152400"/>
          </a:xfrm>
          <a:prstGeom prst="rect">
            <a:avLst/>
          </a:prstGeom>
          <a:blipFill dpi="0" rotWithShape="1">
            <a:blip r:embed="rId2" cstate="print">
              <a:alphaModFix amt="50000"/>
            </a:blip>
            <a:srcRect/>
            <a:tile tx="0" ty="0" sx="100000" sy="100000" flip="none" algn="tl"/>
          </a:blip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5791200" y="2209800"/>
            <a:ext cx="2286000" cy="461665"/>
          </a:xfrm>
          <a:prstGeom prst="rect">
            <a:avLst/>
          </a:prstGeom>
          <a:blipFill dpi="0" rotWithShape="1">
            <a:blip r:embed="rId2" cstate="print">
              <a:alphaModFix amt="50000"/>
            </a:blip>
            <a:srcRect/>
            <a:tile tx="0" ty="0" sx="100000" sy="100000" flip="none" algn="tl"/>
          </a:blip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7086600" y="4038600"/>
            <a:ext cx="838200" cy="152400"/>
          </a:xfrm>
          <a:prstGeom prst="rect">
            <a:avLst/>
          </a:prstGeom>
          <a:blipFill dpi="0" rotWithShape="1">
            <a:blip r:embed="rId2" cstate="print">
              <a:alphaModFix amt="50000"/>
            </a:blip>
            <a:srcRect/>
            <a:tile tx="0" ty="0" sx="100000" sy="100000" flip="none" algn="tl"/>
          </a:blip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6934200" y="3352800"/>
            <a:ext cx="914400" cy="152400"/>
          </a:xfrm>
          <a:prstGeom prst="rect">
            <a:avLst/>
          </a:prstGeom>
          <a:blipFill dpi="0" rotWithShape="1">
            <a:blip r:embed="rId2" cstate="print">
              <a:alphaModFix amt="50000"/>
            </a:blip>
            <a:srcRect/>
            <a:tile tx="0" ty="0" sx="100000" sy="100000" flip="none" algn="tl"/>
          </a:blip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4" name="Rectangle 43"/>
          <p:cNvSpPr/>
          <p:nvPr/>
        </p:nvSpPr>
        <p:spPr bwMode="auto">
          <a:xfrm>
            <a:off x="6172200" y="4038601"/>
            <a:ext cx="685800" cy="152400"/>
          </a:xfrm>
          <a:prstGeom prst="rect">
            <a:avLst/>
          </a:prstGeom>
          <a:solidFill>
            <a:srgbClr val="00B0F0">
              <a:alpha val="25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5" name="Rectangle 44"/>
          <p:cNvSpPr/>
          <p:nvPr/>
        </p:nvSpPr>
        <p:spPr bwMode="auto">
          <a:xfrm>
            <a:off x="5791200" y="2209800"/>
            <a:ext cx="2286000" cy="461665"/>
          </a:xfrm>
          <a:prstGeom prst="rect">
            <a:avLst/>
          </a:prstGeom>
          <a:solidFill>
            <a:srgbClr val="00B0F0">
              <a:alpha val="25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6" name="Rectangle 45"/>
          <p:cNvSpPr/>
          <p:nvPr/>
        </p:nvSpPr>
        <p:spPr bwMode="auto">
          <a:xfrm>
            <a:off x="7086600" y="4038600"/>
            <a:ext cx="838200" cy="152400"/>
          </a:xfrm>
          <a:prstGeom prst="rect">
            <a:avLst/>
          </a:prstGeom>
          <a:solidFill>
            <a:srgbClr val="00B0F0">
              <a:alpha val="25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7" name="Rectangle 46"/>
          <p:cNvSpPr/>
          <p:nvPr/>
        </p:nvSpPr>
        <p:spPr bwMode="auto">
          <a:xfrm>
            <a:off x="6934200" y="3352800"/>
            <a:ext cx="914400" cy="152400"/>
          </a:xfrm>
          <a:prstGeom prst="rect">
            <a:avLst/>
          </a:prstGeom>
          <a:solidFill>
            <a:srgbClr val="00B0F0">
              <a:alpha val="25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870657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8" grpId="0" animBg="1"/>
      <p:bldP spid="29" grpId="0" animBg="1"/>
      <p:bldP spid="30" grpId="0" animBg="1"/>
      <p:bldP spid="44" grpId="0" animBg="1"/>
      <p:bldP spid="45" grpId="0" animBg="1"/>
      <p:bldP spid="46" grpId="0" animBg="1"/>
      <p:bldP spid="47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Rectangle 44"/>
          <p:cNvSpPr/>
          <p:nvPr/>
        </p:nvSpPr>
        <p:spPr bwMode="auto">
          <a:xfrm>
            <a:off x="3352800" y="2362200"/>
            <a:ext cx="1295400" cy="3505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219200"/>
            <a:ext cx="8229600" cy="914400"/>
          </a:xfrm>
        </p:spPr>
        <p:txBody>
          <a:bodyPr/>
          <a:lstStyle/>
          <a:p>
            <a:r>
              <a:rPr lang="en-US" sz="2000" dirty="0" smtClean="0"/>
              <a:t>Create new address space for instructions</a:t>
            </a:r>
          </a:p>
          <a:p>
            <a:r>
              <a:rPr lang="en-US" sz="2000" dirty="0" smtClean="0"/>
              <a:t>Randomize location of every instruction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ILR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955F30BA-4DE8-4A4E-A943-013D71671191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 bwMode="auto">
          <a:xfrm>
            <a:off x="609600" y="2731532"/>
            <a:ext cx="2286000" cy="461665"/>
          </a:xfrm>
          <a:prstGeom prst="rect">
            <a:avLst/>
          </a:pr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.text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609600" y="3188732"/>
            <a:ext cx="2286000" cy="461665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.data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609600" y="2362200"/>
            <a:ext cx="2286000" cy="36933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Reserved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609600" y="5474732"/>
            <a:ext cx="2286000" cy="36933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Reserved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609600" y="3645932"/>
            <a:ext cx="2286000" cy="1371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Heap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609600" y="5017532"/>
            <a:ext cx="2286000" cy="461665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Stack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1752600" y="3798332"/>
            <a:ext cx="914400" cy="369332"/>
          </a:xfrm>
          <a:prstGeom prst="rect">
            <a:avLst/>
          </a:pr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libc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1905000" y="4407932"/>
            <a:ext cx="838200" cy="369332"/>
          </a:xfrm>
          <a:prstGeom prst="rect">
            <a:avLst/>
          </a:pr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libX11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990600" y="4484132"/>
            <a:ext cx="685800" cy="369332"/>
          </a:xfrm>
          <a:prstGeom prst="rect">
            <a:avLst/>
          </a:pr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libm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4560333"/>
            <a:ext cx="685800" cy="152400"/>
          </a:xfrm>
          <a:prstGeom prst="rect">
            <a:avLst/>
          </a:prstGeom>
          <a:blipFill dpi="0" rotWithShape="1">
            <a:blip r:embed="rId2" cstate="print">
              <a:alphaModFix amt="50000"/>
            </a:blip>
            <a:srcRect/>
            <a:tile tx="0" ty="0" sx="100000" sy="100000" flip="none" algn="tl"/>
          </a:blip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609600" y="2738735"/>
            <a:ext cx="2286000" cy="461665"/>
          </a:xfrm>
          <a:prstGeom prst="rect">
            <a:avLst/>
          </a:prstGeom>
          <a:blipFill dpi="0" rotWithShape="1">
            <a:blip r:embed="rId2" cstate="print">
              <a:alphaModFix amt="50000"/>
            </a:blip>
            <a:srcRect/>
            <a:tile tx="0" ty="0" sx="100000" sy="100000" flip="none" algn="tl"/>
          </a:blip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1905000" y="4560333"/>
            <a:ext cx="838200" cy="152400"/>
          </a:xfrm>
          <a:prstGeom prst="rect">
            <a:avLst/>
          </a:prstGeom>
          <a:blipFill dpi="0" rotWithShape="1">
            <a:blip r:embed="rId2" cstate="print">
              <a:alphaModFix amt="50000"/>
            </a:blip>
            <a:srcRect/>
            <a:tile tx="0" ty="0" sx="100000" sy="100000" flip="none" algn="tl"/>
          </a:blip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1752600" y="3874533"/>
            <a:ext cx="914400" cy="152400"/>
          </a:xfrm>
          <a:prstGeom prst="rect">
            <a:avLst/>
          </a:prstGeom>
          <a:blipFill dpi="0" rotWithShape="1">
            <a:blip r:embed="rId2" cstate="print">
              <a:alphaModFix amt="50000"/>
            </a:blip>
            <a:srcRect/>
            <a:tile tx="0" ty="0" sx="100000" sy="100000" flip="none" algn="tl"/>
          </a:blip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1676400" y="2796064"/>
            <a:ext cx="457200" cy="152400"/>
            <a:chOff x="4800600" y="4495800"/>
            <a:chExt cx="457200" cy="152400"/>
          </a:xfrm>
          <a:blipFill dpi="0" rotWithShape="1">
            <a:blip r:embed="rId2">
              <a:alphaModFix amt="50000"/>
            </a:blip>
            <a:srcRect/>
            <a:tile tx="0" ty="0" sx="100000" sy="100000" flip="none" algn="tl"/>
          </a:blipFill>
        </p:grpSpPr>
        <p:sp>
          <p:nvSpPr>
            <p:cNvPr id="19" name="Rectangle 18"/>
            <p:cNvSpPr/>
            <p:nvPr/>
          </p:nvSpPr>
          <p:spPr bwMode="auto">
            <a:xfrm>
              <a:off x="4800600" y="4495800"/>
              <a:ext cx="457200" cy="152400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8" name="Rectangle 17"/>
            <p:cNvSpPr/>
            <p:nvPr/>
          </p:nvSpPr>
          <p:spPr bwMode="auto">
            <a:xfrm>
              <a:off x="4800600" y="4495800"/>
              <a:ext cx="457200" cy="152400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2133600" y="2796064"/>
            <a:ext cx="457200" cy="152400"/>
            <a:chOff x="4800600" y="4495800"/>
            <a:chExt cx="457200" cy="152400"/>
          </a:xfrm>
          <a:blipFill dpi="0" rotWithShape="1">
            <a:blip r:embed="rId2">
              <a:alphaModFix amt="50000"/>
            </a:blip>
            <a:srcRect/>
            <a:tile tx="0" ty="0" sx="100000" sy="100000" flip="none" algn="tl"/>
          </a:blipFill>
        </p:grpSpPr>
        <p:sp>
          <p:nvSpPr>
            <p:cNvPr id="22" name="Rectangle 21"/>
            <p:cNvSpPr/>
            <p:nvPr/>
          </p:nvSpPr>
          <p:spPr bwMode="auto">
            <a:xfrm>
              <a:off x="4800600" y="4495800"/>
              <a:ext cx="457200" cy="152400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3" name="Rectangle 22"/>
            <p:cNvSpPr/>
            <p:nvPr/>
          </p:nvSpPr>
          <p:spPr bwMode="auto">
            <a:xfrm>
              <a:off x="4800600" y="4495800"/>
              <a:ext cx="457200" cy="152400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1219200" y="2948464"/>
            <a:ext cx="457200" cy="152400"/>
            <a:chOff x="4800600" y="4495800"/>
            <a:chExt cx="457200" cy="152400"/>
          </a:xfrm>
          <a:blipFill dpi="0" rotWithShape="1">
            <a:blip r:embed="rId2">
              <a:alphaModFix amt="50000"/>
            </a:blip>
            <a:srcRect/>
            <a:tile tx="0" ty="0" sx="100000" sy="100000" flip="none" algn="tl"/>
          </a:blipFill>
        </p:grpSpPr>
        <p:sp>
          <p:nvSpPr>
            <p:cNvPr id="25" name="Rectangle 24"/>
            <p:cNvSpPr/>
            <p:nvPr/>
          </p:nvSpPr>
          <p:spPr bwMode="auto">
            <a:xfrm>
              <a:off x="4800600" y="4495800"/>
              <a:ext cx="457200" cy="152400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6" name="Rectangle 25"/>
            <p:cNvSpPr/>
            <p:nvPr/>
          </p:nvSpPr>
          <p:spPr bwMode="auto">
            <a:xfrm>
              <a:off x="4800600" y="4495800"/>
              <a:ext cx="457200" cy="152400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2133600" y="2948464"/>
            <a:ext cx="457200" cy="152400"/>
            <a:chOff x="4800600" y="4495800"/>
            <a:chExt cx="457200" cy="152400"/>
          </a:xfrm>
          <a:blipFill dpi="0" rotWithShape="1">
            <a:blip r:embed="rId2">
              <a:alphaModFix amt="50000"/>
            </a:blip>
            <a:srcRect/>
            <a:tile tx="0" ty="0" sx="100000" sy="100000" flip="none" algn="tl"/>
          </a:blipFill>
        </p:grpSpPr>
        <p:sp>
          <p:nvSpPr>
            <p:cNvPr id="28" name="Rectangle 27"/>
            <p:cNvSpPr/>
            <p:nvPr/>
          </p:nvSpPr>
          <p:spPr bwMode="auto">
            <a:xfrm>
              <a:off x="4800600" y="4495800"/>
              <a:ext cx="457200" cy="152400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9" name="Rectangle 28"/>
            <p:cNvSpPr/>
            <p:nvPr/>
          </p:nvSpPr>
          <p:spPr bwMode="auto">
            <a:xfrm>
              <a:off x="4800600" y="4495800"/>
              <a:ext cx="457200" cy="152400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1676400" y="2948464"/>
            <a:ext cx="457200" cy="152400"/>
            <a:chOff x="4800600" y="4495800"/>
            <a:chExt cx="457200" cy="152400"/>
          </a:xfrm>
          <a:blipFill dpi="0" rotWithShape="1">
            <a:blip r:embed="rId2">
              <a:alphaModFix amt="50000"/>
            </a:blip>
            <a:srcRect/>
            <a:tile tx="0" ty="0" sx="100000" sy="100000" flip="none" algn="tl"/>
          </a:blipFill>
        </p:grpSpPr>
        <p:sp>
          <p:nvSpPr>
            <p:cNvPr id="31" name="Rectangle 30"/>
            <p:cNvSpPr/>
            <p:nvPr/>
          </p:nvSpPr>
          <p:spPr bwMode="auto">
            <a:xfrm>
              <a:off x="4800600" y="4495800"/>
              <a:ext cx="457200" cy="152400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2" name="Rectangle 31"/>
            <p:cNvSpPr/>
            <p:nvPr/>
          </p:nvSpPr>
          <p:spPr bwMode="auto">
            <a:xfrm>
              <a:off x="4800600" y="4495800"/>
              <a:ext cx="457200" cy="152400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1905000" y="3862864"/>
            <a:ext cx="457200" cy="152400"/>
            <a:chOff x="4800600" y="4495800"/>
            <a:chExt cx="457200" cy="152400"/>
          </a:xfrm>
          <a:blipFill dpi="0" rotWithShape="1">
            <a:blip r:embed="rId2">
              <a:alphaModFix amt="50000"/>
            </a:blip>
            <a:srcRect/>
            <a:tile tx="0" ty="0" sx="100000" sy="100000" flip="none" algn="tl"/>
          </a:blipFill>
        </p:grpSpPr>
        <p:sp>
          <p:nvSpPr>
            <p:cNvPr id="34" name="Rectangle 33"/>
            <p:cNvSpPr/>
            <p:nvPr/>
          </p:nvSpPr>
          <p:spPr bwMode="auto">
            <a:xfrm>
              <a:off x="4800600" y="4495800"/>
              <a:ext cx="457200" cy="152400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5" name="Rectangle 34"/>
            <p:cNvSpPr/>
            <p:nvPr/>
          </p:nvSpPr>
          <p:spPr bwMode="auto">
            <a:xfrm>
              <a:off x="4800600" y="4495800"/>
              <a:ext cx="457200" cy="152400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1295400" y="4701064"/>
            <a:ext cx="457200" cy="152400"/>
            <a:chOff x="4800600" y="4495800"/>
            <a:chExt cx="457200" cy="152400"/>
          </a:xfrm>
          <a:blipFill dpi="0" rotWithShape="1">
            <a:blip r:embed="rId2">
              <a:alphaModFix amt="50000"/>
            </a:blip>
            <a:srcRect/>
            <a:tile tx="0" ty="0" sx="100000" sy="100000" flip="none" algn="tl"/>
          </a:blipFill>
        </p:grpSpPr>
        <p:sp>
          <p:nvSpPr>
            <p:cNvPr id="37" name="Rectangle 36"/>
            <p:cNvSpPr/>
            <p:nvPr/>
          </p:nvSpPr>
          <p:spPr bwMode="auto">
            <a:xfrm>
              <a:off x="4800600" y="4495800"/>
              <a:ext cx="457200" cy="152400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8" name="Rectangle 37"/>
            <p:cNvSpPr/>
            <p:nvPr/>
          </p:nvSpPr>
          <p:spPr bwMode="auto">
            <a:xfrm>
              <a:off x="4800600" y="4495800"/>
              <a:ext cx="457200" cy="152400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grpSp>
        <p:nvGrpSpPr>
          <p:cNvPr id="39" name="Group 38"/>
          <p:cNvGrpSpPr/>
          <p:nvPr/>
        </p:nvGrpSpPr>
        <p:grpSpPr>
          <a:xfrm>
            <a:off x="1905000" y="4548664"/>
            <a:ext cx="457200" cy="152400"/>
            <a:chOff x="4800600" y="4495800"/>
            <a:chExt cx="457200" cy="152400"/>
          </a:xfrm>
          <a:blipFill dpi="0" rotWithShape="1">
            <a:blip r:embed="rId2">
              <a:alphaModFix amt="50000"/>
            </a:blip>
            <a:srcRect/>
            <a:tile tx="0" ty="0" sx="100000" sy="100000" flip="none" algn="tl"/>
          </a:blipFill>
        </p:grpSpPr>
        <p:sp>
          <p:nvSpPr>
            <p:cNvPr id="40" name="Rectangle 39"/>
            <p:cNvSpPr/>
            <p:nvPr/>
          </p:nvSpPr>
          <p:spPr bwMode="auto">
            <a:xfrm>
              <a:off x="4800600" y="4495800"/>
              <a:ext cx="457200" cy="152400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41" name="Rectangle 40"/>
            <p:cNvSpPr/>
            <p:nvPr/>
          </p:nvSpPr>
          <p:spPr bwMode="auto">
            <a:xfrm>
              <a:off x="4800600" y="4495800"/>
              <a:ext cx="457200" cy="152400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grpSp>
        <p:nvGrpSpPr>
          <p:cNvPr id="42" name="Group 41"/>
          <p:cNvGrpSpPr/>
          <p:nvPr/>
        </p:nvGrpSpPr>
        <p:grpSpPr>
          <a:xfrm>
            <a:off x="1219200" y="2796064"/>
            <a:ext cx="457200" cy="152400"/>
            <a:chOff x="4800600" y="4495800"/>
            <a:chExt cx="457200" cy="152400"/>
          </a:xfrm>
          <a:blipFill dpi="0" rotWithShape="1">
            <a:blip r:embed="rId2">
              <a:alphaModFix amt="50000"/>
            </a:blip>
            <a:srcRect/>
            <a:tile tx="0" ty="0" sx="100000" sy="100000" flip="none" algn="tl"/>
          </a:blipFill>
        </p:grpSpPr>
        <p:sp>
          <p:nvSpPr>
            <p:cNvPr id="43" name="Rectangle 42"/>
            <p:cNvSpPr/>
            <p:nvPr/>
          </p:nvSpPr>
          <p:spPr bwMode="auto">
            <a:xfrm>
              <a:off x="4800600" y="4495800"/>
              <a:ext cx="457200" cy="152400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44" name="Rectangle 43"/>
            <p:cNvSpPr/>
            <p:nvPr/>
          </p:nvSpPr>
          <p:spPr bwMode="auto">
            <a:xfrm>
              <a:off x="4800600" y="4495800"/>
              <a:ext cx="457200" cy="152400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48" name="Content Placeholder 1"/>
          <p:cNvSpPr txBox="1">
            <a:spLocks/>
          </p:cNvSpPr>
          <p:nvPr/>
        </p:nvSpPr>
        <p:spPr bwMode="auto">
          <a:xfrm>
            <a:off x="4800600" y="2362200"/>
            <a:ext cx="3886200" cy="3505200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85750" marR="0" lvl="0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lang="en-US" sz="2000" kern="0" dirty="0" smtClean="0">
                <a:latin typeface="+mn-lt"/>
              </a:rPr>
              <a:t>Changes the attack surface for arc injection and ROP attacks</a:t>
            </a:r>
          </a:p>
          <a:p>
            <a:pPr marL="742950" lvl="1" indent="-285750" algn="l" eaLnBrk="1" hangingPunct="1">
              <a:spcBef>
                <a:spcPct val="20000"/>
              </a:spcBef>
              <a:buFont typeface="Wingdings" pitchFamily="2" charset="2"/>
              <a:buChar char="§"/>
              <a:defRPr/>
            </a:pPr>
            <a:r>
              <a:rPr lang="en-US" sz="2000" kern="0" dirty="0" smtClean="0">
                <a:latin typeface="+mn-lt"/>
              </a:rPr>
              <a:t>Unlike ASLR</a:t>
            </a:r>
          </a:p>
          <a:p>
            <a:pPr marL="742950" lvl="1" indent="-285750" algn="l" eaLnBrk="1" hangingPunct="1">
              <a:spcBef>
                <a:spcPct val="20000"/>
              </a:spcBef>
              <a:buFont typeface="Wingdings" pitchFamily="2" charset="2"/>
              <a:buChar char="§"/>
              <a:defRPr/>
            </a:pPr>
            <a:r>
              <a:rPr lang="en-US" sz="2000" kern="0" dirty="0" smtClean="0">
                <a:latin typeface="+mn-lt"/>
              </a:rPr>
              <a:t>Unlike SDT</a:t>
            </a:r>
          </a:p>
          <a:p>
            <a:pPr marL="742950" lvl="1" indent="-285750" algn="l" eaLnBrk="1" hangingPunct="1">
              <a:spcBef>
                <a:spcPct val="20000"/>
              </a:spcBef>
              <a:buFont typeface="Wingdings" pitchFamily="2" charset="2"/>
              <a:buChar char="§"/>
            </a:pP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85750" marR="0" lvl="0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2055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1.11111E-6 C 0.03438 -0.06227 0.06893 -0.12454 0.11789 -0.06782 C 0.16667 -0.01111 0.26129 0.29306 0.29306 0.34074 C 0.325 0.38843 0.31667 0.30347 0.30868 0.21852 " pathEditMode="relative" rAng="0" ptsTypes="aaaA">
                                      <p:cBhvr>
                                        <p:cTn id="24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200" y="13200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1.11111E-6 C -0.00521 0.03912 -0.01042 0.07847 0.03264 0.07222 C 0.07604 0.06643 0.16771 0.01574 0.26007 -0.03472 " pathEditMode="relative" rAng="0" ptsTypes="aaA">
                                      <p:cBhvr>
                                        <p:cTn id="26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2200"/>
                                    </p:animMotion>
                                  </p:childTnLst>
                                </p:cTn>
                              </p:par>
                              <p:par>
                                <p:cTn id="2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1.11111E-6 C 0.06858 0.10486 0.1375 0.20995 0.16858 0.26227 C 0.2 0.31458 0.18403 0.30417 0.18681 0.3125 " pathEditMode="relative" rAng="0" ptsTypes="aaA">
                                      <p:cBhvr>
                                        <p:cTn id="28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000" y="15700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3.33333E-6 C 0.00903 0.05209 0.01858 0.1044 0.03386 0.0875 C 0.04948 0.07061 0.07466 -0.10185 0.09254 -0.10139 C 0.11077 -0.10092 0.11563 0.06667 0.14167 0.09005 C 0.16806 0.11343 0.23177 0.04815 0.25 0.03936 " pathEditMode="relative" rAng="0" ptsTypes="aaaaA">
                                      <p:cBhvr>
                                        <p:cTn id="30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600"/>
                                    </p:animMotion>
                                  </p:childTnLst>
                                </p:cTn>
                              </p:par>
                              <p:par>
                                <p:cTn id="3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3.33333E-6 C 0.04931 0.14422 0.09879 0.28843 0.13802 0.3051 C 0.17709 0.32176 0.21424 0.13773 0.2342 0.1 C 0.25417 0.06227 0.25608 0.07061 0.25834 0.07917 " pathEditMode="relative" rAng="0" ptsTypes="aaaA">
                                      <p:cBhvr>
                                        <p:cTn id="32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900" y="16100"/>
                                    </p:animMotion>
                                  </p:childTnLst>
                                </p:cTn>
                              </p:par>
                              <p:par>
                                <p:cTn id="3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0.04792 C 0.04757 -0.03472 0.09532 -0.11597 0.11736 -0.13426 C 0.13941 -0.15208 0.12795 -0.07477 0.13195 -0.0625 C 0.13594 -0.05 0.13872 -0.05486 0.14167 -0.05972 " pathEditMode="relative" rAng="0" ptsTypes="aaaA">
                                      <p:cBhvr>
                                        <p:cTn id="34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100" y="-10000"/>
                                    </p:animMotion>
                                  </p:childTnLst>
                                </p:cTn>
                              </p:par>
                              <p:par>
                                <p:cTn id="3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3.33333E-6 C 0.1007 -0.06042 0.20139 -0.12061 0.24167 -0.14445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100" y="-7200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1.11111E-6 C 0.09809 0.05 0.1967 0.1 0.23975 0.11667 C 0.28333 0.13333 0.27066 0.1162 0.25868 0.09977 " pathEditMode="relative" rAng="0" ptsTypes="aaA">
                                      <p:cBhvr>
                                        <p:cTn id="38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200" y="6700"/>
                                    </p:animMotion>
                                  </p:childTnLst>
                                </p:cTn>
                              </p:par>
                              <p:par>
                                <p:cTn id="3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3.33333E-6 C 0.00712 -0.07616 0.01459 -0.15232 0.02761 -0.16181 C 0.04063 -0.1713 0.04584 -0.0676 0.07726 -0.05695 C 0.10886 -0.0463 0.1625 -0.07199 0.21667 -0.09769 " pathEditMode="relative" rAng="0" ptsTypes="aaaA">
                                      <p:cBhvr>
                                        <p:cTn id="40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800" y="-8600"/>
                                    </p:animMotion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indefinite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bg1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7" dur="indefinite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8" dur="indefinite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indefinite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bg1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1" dur="indefinite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2" dur="indefinite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indefinite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bg1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5" dur="indefinite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6" dur="indefinite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indefinite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bg1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9" dur="indefinite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0" dur="indefinite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indefinite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bg1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63" dur="indefinite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4" dur="indefinite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indefinite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bg1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67" dur="indefinite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8" dur="indefinite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indefinite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bg1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9" dur="indefinite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0" dur="indefinite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 animBg="1"/>
      <p:bldP spid="14" grpId="0" animBg="1"/>
      <p:bldP spid="16" grpId="0" animBg="1"/>
      <p:bldP spid="17" grpId="0" animBg="1"/>
      <p:bldP spid="48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ILR Works: 30,000 ft.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955F30BA-4DE8-4A4E-A943-013D71671191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71650" y="1676400"/>
            <a:ext cx="5600700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20141496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ILR VM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955F30BA-4DE8-4A4E-A943-013D71671191}" type="slidenum">
              <a:rPr lang="en-US" smtClean="0"/>
              <a:pPr>
                <a:defRPr/>
              </a:pPr>
              <a:t>26</a:t>
            </a:fld>
            <a:endParaRPr lang="en-US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9200" y="1219200"/>
            <a:ext cx="8501799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29103640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ILR Static Analysis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955F30BA-4DE8-4A4E-A943-013D71671191}" type="slidenum">
              <a:rPr lang="en-US" smtClean="0"/>
              <a:pPr>
                <a:defRPr/>
              </a:pPr>
              <a:t>27</a:t>
            </a:fld>
            <a:endParaRPr lang="en-US" dirty="0"/>
          </a:p>
        </p:txBody>
      </p:sp>
      <p:pic>
        <p:nvPicPr>
          <p:cNvPr id="205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1143000"/>
            <a:ext cx="8177609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1898365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219200"/>
            <a:ext cx="8610600" cy="4800600"/>
          </a:xfrm>
        </p:spPr>
        <p:txBody>
          <a:bodyPr/>
          <a:lstStyle/>
          <a:p>
            <a:r>
              <a:rPr lang="en-US" sz="2000" dirty="0" smtClean="0"/>
              <a:t>Evaluated on real-world programs</a:t>
            </a:r>
          </a:p>
          <a:p>
            <a:pPr lvl="1"/>
            <a:r>
              <a:rPr lang="en-US" sz="1800" dirty="0" smtClean="0"/>
              <a:t>SPEC CPU2006 programs exceed 400KLOC with over 1M </a:t>
            </a:r>
            <a:r>
              <a:rPr lang="en-US" sz="1800" dirty="0" err="1" smtClean="0"/>
              <a:t>insns</a:t>
            </a:r>
            <a:endParaRPr lang="en-US" sz="1800" dirty="0" smtClean="0"/>
          </a:p>
          <a:p>
            <a:pPr lvl="1"/>
            <a:r>
              <a:rPr lang="en-US" sz="1800" dirty="0" smtClean="0"/>
              <a:t>Defeated ROP exploits in </a:t>
            </a:r>
            <a:r>
              <a:rPr lang="en-US" sz="1800" dirty="0" err="1" smtClean="0">
                <a:latin typeface="Courier" pitchFamily="49" charset="0"/>
              </a:rPr>
              <a:t>acroread</a:t>
            </a:r>
            <a:r>
              <a:rPr lang="en-US" sz="1800" dirty="0" smtClean="0"/>
              <a:t> and </a:t>
            </a:r>
            <a:r>
              <a:rPr lang="en-US" sz="1800" dirty="0" err="1" smtClean="0">
                <a:latin typeface="Courier" pitchFamily="49" charset="0"/>
              </a:rPr>
              <a:t>xpdf</a:t>
            </a:r>
            <a:endParaRPr lang="en-US" sz="1800" dirty="0" smtClean="0">
              <a:latin typeface="Courier" pitchFamily="49" charset="0"/>
            </a:endParaRPr>
          </a:p>
          <a:p>
            <a:pPr lvl="1"/>
            <a:r>
              <a:rPr lang="en-US" sz="1800" dirty="0" smtClean="0"/>
              <a:t>No false positives</a:t>
            </a:r>
          </a:p>
          <a:p>
            <a:r>
              <a:rPr lang="en-US" sz="2000" dirty="0" smtClean="0"/>
              <a:t>Result: 99% reduction in Arc injection attack surface</a:t>
            </a:r>
          </a:p>
          <a:p>
            <a:r>
              <a:rPr lang="en-US" sz="2000" dirty="0" smtClean="0"/>
              <a:t>Result: 99.96% reduction in ROP attack surface</a:t>
            </a:r>
          </a:p>
          <a:p>
            <a:pPr lvl="1"/>
            <a:r>
              <a:rPr lang="en-US" sz="1800" dirty="0" smtClean="0"/>
              <a:t>1-3 ROP gadget left; no feasible ROP attacks found </a:t>
            </a:r>
          </a:p>
          <a:p>
            <a:r>
              <a:rPr lang="en-US" sz="2000" dirty="0" smtClean="0"/>
              <a:t>Result: Low runtime overheads</a:t>
            </a:r>
          </a:p>
          <a:p>
            <a:pPr lvl="1"/>
            <a:r>
              <a:rPr lang="en-US" sz="1800" dirty="0" smtClean="0"/>
              <a:t>7% for Strata, 6% more for ILR</a:t>
            </a:r>
          </a:p>
          <a:p>
            <a:r>
              <a:rPr lang="en-US" b="1" dirty="0" smtClean="0">
                <a:solidFill>
                  <a:srgbClr val="4E933B"/>
                </a:solidFill>
              </a:rPr>
              <a:t>Practical, principled, efficient, effective ROP defense</a:t>
            </a:r>
            <a:endParaRPr lang="en-US" sz="2000" b="1" dirty="0" smtClean="0">
              <a:solidFill>
                <a:srgbClr val="4E933B"/>
              </a:solidFill>
            </a:endParaRPr>
          </a:p>
          <a:p>
            <a:pPr lvl="1"/>
            <a:r>
              <a:rPr lang="en-US" sz="1800" dirty="0" smtClean="0"/>
              <a:t>To appear in IEEE S&amp;P 2012.  </a:t>
            </a:r>
            <a:r>
              <a:rPr lang="en-US" sz="1800" i="1" dirty="0" smtClean="0"/>
              <a:t>ILR: Where’d my gadgets go?  </a:t>
            </a:r>
            <a:r>
              <a:rPr lang="en-US" sz="1800" i="1" dirty="0" err="1" smtClean="0"/>
              <a:t>Hiser</a:t>
            </a:r>
            <a:r>
              <a:rPr lang="en-US" sz="1800" i="1" dirty="0" smtClean="0"/>
              <a:t>, et al.</a:t>
            </a:r>
          </a:p>
          <a:p>
            <a:pPr lvl="1"/>
            <a:r>
              <a:rPr lang="en-US" sz="1800" dirty="0" smtClean="0"/>
              <a:t>UVA patent pending</a:t>
            </a:r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ILR Results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955F30BA-4DE8-4A4E-A943-013D71671191}" type="slidenum">
              <a:rPr lang="en-US" smtClean="0"/>
              <a:pPr>
                <a:defRPr/>
              </a:pPr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73197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ISR+PC Confinement</a:t>
            </a:r>
          </a:p>
          <a:p>
            <a:pPr lvl="1"/>
            <a:r>
              <a:rPr lang="en-US" dirty="0" smtClean="0"/>
              <a:t>Code injection completely eliminated</a:t>
            </a:r>
          </a:p>
          <a:p>
            <a:pPr lvl="1"/>
            <a:r>
              <a:rPr lang="en-US" dirty="0" smtClean="0"/>
              <a:t>No additional overhead</a:t>
            </a:r>
          </a:p>
          <a:p>
            <a:r>
              <a:rPr lang="en-US" dirty="0" smtClean="0"/>
              <a:t>ILR</a:t>
            </a:r>
          </a:p>
          <a:p>
            <a:pPr lvl="1"/>
            <a:r>
              <a:rPr lang="en-US" dirty="0" smtClean="0"/>
              <a:t>ROP attacks not viable</a:t>
            </a:r>
          </a:p>
          <a:p>
            <a:pPr lvl="1"/>
            <a:r>
              <a:rPr lang="en-US" dirty="0" smtClean="0"/>
              <a:t>Arc injection infeasible</a:t>
            </a:r>
          </a:p>
          <a:p>
            <a:r>
              <a:rPr lang="en-US" dirty="0" smtClean="0"/>
              <a:t>Combined: 13% runtime overhead on real-world benchmarks (SPEC CPU2006) with over 400KLOC and over 1 million instructions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Overall D-I-D Results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955F30BA-4DE8-4A4E-A943-013D71671191}" type="slidenum">
              <a:rPr lang="en-US" smtClean="0"/>
              <a:pPr>
                <a:defRPr/>
              </a:pPr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779861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PEASOUP Vision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955F30BA-4DE8-4A4E-A943-013D71671191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19597" y="3501755"/>
            <a:ext cx="2781531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</a:rPr>
              <a:t>SOUP: S</a:t>
            </a:r>
            <a:r>
              <a:rPr lang="en-US" sz="1800" dirty="0" smtClean="0">
                <a:solidFill>
                  <a:schemeClr val="accent1">
                    <a:lumMod val="75000"/>
                  </a:schemeClr>
                </a:solidFill>
              </a:rPr>
              <a:t>oftware 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</a:rPr>
              <a:t>O</a:t>
            </a:r>
            <a:r>
              <a:rPr lang="en-US" sz="1800" dirty="0" smtClean="0">
                <a:solidFill>
                  <a:schemeClr val="accent1">
                    <a:lumMod val="75000"/>
                  </a:schemeClr>
                </a:solidFill>
              </a:rPr>
              <a:t>f </a:t>
            </a:r>
          </a:p>
          <a:p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</a:rPr>
              <a:t>U</a:t>
            </a:r>
            <a:r>
              <a:rPr lang="en-US" sz="1800" dirty="0" smtClean="0">
                <a:solidFill>
                  <a:schemeClr val="accent1">
                    <a:lumMod val="75000"/>
                  </a:schemeClr>
                </a:solidFill>
              </a:rPr>
              <a:t>ncertain </a:t>
            </a:r>
            <a:r>
              <a:rPr lang="en-US" sz="1800" b="1" dirty="0" err="1" smtClean="0">
                <a:solidFill>
                  <a:schemeClr val="accent1">
                    <a:lumMod val="75000"/>
                  </a:schemeClr>
                </a:solidFill>
              </a:rPr>
              <a:t>P</a:t>
            </a:r>
            <a:r>
              <a:rPr lang="en-US" sz="1800" dirty="0" err="1" smtClean="0">
                <a:solidFill>
                  <a:schemeClr val="accent1">
                    <a:lumMod val="75000"/>
                  </a:schemeClr>
                </a:solidFill>
              </a:rPr>
              <a:t>rovenace</a:t>
            </a:r>
            <a:endParaRPr lang="en-US" sz="18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285750" indent="-285750" algn="l">
              <a:buFont typeface="Arial" pitchFamily="34" charset="0"/>
              <a:buChar char="•"/>
            </a:pPr>
            <a:r>
              <a:rPr lang="en-US" sz="1800" dirty="0" smtClean="0"/>
              <a:t>Not malicious, but …</a:t>
            </a:r>
          </a:p>
          <a:p>
            <a:pPr marL="285750" indent="-285750" algn="l">
              <a:buFont typeface="Arial" pitchFamily="34" charset="0"/>
              <a:buChar char="•"/>
            </a:pPr>
            <a:r>
              <a:rPr lang="en-US" sz="1800" dirty="0" smtClean="0"/>
              <a:t>Not safe from attack!</a:t>
            </a:r>
          </a:p>
          <a:p>
            <a:pPr marL="285750" indent="-285750" algn="l">
              <a:buFont typeface="Arial" pitchFamily="34" charset="0"/>
              <a:buChar char="•"/>
            </a:pPr>
            <a:r>
              <a:rPr lang="en-US" sz="1800" dirty="0" smtClean="0"/>
              <a:t>Includes:</a:t>
            </a:r>
          </a:p>
          <a:p>
            <a:pPr marL="742950" lvl="1" indent="-285750" algn="l">
              <a:buFont typeface="Arial" pitchFamily="34" charset="0"/>
              <a:buChar char="•"/>
            </a:pPr>
            <a:r>
              <a:rPr lang="en-US" sz="1800" dirty="0" smtClean="0"/>
              <a:t>Doc, PDF viewers</a:t>
            </a:r>
          </a:p>
          <a:p>
            <a:pPr marL="742950" lvl="1" indent="-285750" algn="l">
              <a:buFont typeface="Arial" pitchFamily="34" charset="0"/>
              <a:buChar char="•"/>
            </a:pPr>
            <a:r>
              <a:rPr lang="en-US" sz="1800" dirty="0" smtClean="0"/>
              <a:t>Media players</a:t>
            </a:r>
          </a:p>
          <a:p>
            <a:pPr marL="742950" lvl="1" indent="-285750" algn="l">
              <a:buFont typeface="Arial" pitchFamily="34" charset="0"/>
              <a:buChar char="•"/>
            </a:pPr>
            <a:r>
              <a:rPr lang="en-US" sz="1800" dirty="0" smtClean="0"/>
              <a:t>Utilities (zip, etc.)</a:t>
            </a:r>
          </a:p>
          <a:p>
            <a:pPr marL="742950" lvl="1" indent="-285750" algn="l">
              <a:buFont typeface="Arial" pitchFamily="34" charset="0"/>
              <a:buChar char="•"/>
            </a:pPr>
            <a:r>
              <a:rPr lang="en-US" sz="1800" dirty="0" smtClean="0"/>
              <a:t>Web browsers</a:t>
            </a:r>
          </a:p>
        </p:txBody>
      </p:sp>
      <p:sp>
        <p:nvSpPr>
          <p:cNvPr id="7" name="Rounded Rectangle 6"/>
          <p:cNvSpPr/>
          <p:nvPr/>
        </p:nvSpPr>
        <p:spPr bwMode="auto">
          <a:xfrm>
            <a:off x="614479" y="2050523"/>
            <a:ext cx="1791768" cy="919401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Software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Executable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32039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PEASOUP advances many defense-in-depth approaches</a:t>
            </a:r>
          </a:p>
          <a:p>
            <a:pPr lvl="1"/>
            <a:r>
              <a:rPr lang="en-US" dirty="0" smtClean="0"/>
              <a:t>7% runtime overhead for Strata SDT</a:t>
            </a:r>
          </a:p>
          <a:p>
            <a:pPr lvl="1"/>
            <a:r>
              <a:rPr lang="en-US" dirty="0" smtClean="0"/>
              <a:t>Zero-overhead ISR</a:t>
            </a:r>
          </a:p>
          <a:p>
            <a:pPr lvl="1"/>
            <a:r>
              <a:rPr lang="en-US" dirty="0" smtClean="0"/>
              <a:t>Zero-overhead PC Confinement</a:t>
            </a:r>
          </a:p>
          <a:p>
            <a:pPr lvl="1"/>
            <a:r>
              <a:rPr lang="en-US" dirty="0" smtClean="0"/>
              <a:t>6% for ILR</a:t>
            </a:r>
          </a:p>
          <a:p>
            <a:r>
              <a:rPr lang="en-US" dirty="0" smtClean="0"/>
              <a:t>PEASOUP advances state of the art for ROP defenses</a:t>
            </a:r>
          </a:p>
          <a:p>
            <a:pPr lvl="1"/>
            <a:r>
              <a:rPr lang="en-US" dirty="0" smtClean="0">
                <a:solidFill>
                  <a:srgbClr val="4E933B"/>
                </a:solidFill>
              </a:rPr>
              <a:t>First practical, principled, ROP defense provides 3.5 (99.96%) orders of magnitude reduction in attack space</a:t>
            </a:r>
          </a:p>
          <a:p>
            <a:r>
              <a:rPr lang="en-US" dirty="0" smtClean="0"/>
              <a:t>Provides these defenses on program binaries, no language, recompilation or </a:t>
            </a:r>
            <a:r>
              <a:rPr lang="en-US" dirty="0" err="1" smtClean="0"/>
              <a:t>toolchain</a:t>
            </a:r>
            <a:r>
              <a:rPr lang="en-US" dirty="0" smtClean="0"/>
              <a:t> support needed</a:t>
            </a:r>
          </a:p>
          <a:p>
            <a:pPr lvl="1"/>
            <a:r>
              <a:rPr lang="en-US" dirty="0" smtClean="0"/>
              <a:t>Tested on </a:t>
            </a:r>
            <a:r>
              <a:rPr lang="en-US" dirty="0" smtClean="0">
                <a:solidFill>
                  <a:srgbClr val="4E933B"/>
                </a:solidFill>
              </a:rPr>
              <a:t>binaries </a:t>
            </a:r>
            <a:r>
              <a:rPr lang="en-US" dirty="0" smtClean="0"/>
              <a:t>from C, C++, Fortran using GCC, CLANG compilers with a variety of compilation flags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Defenses (only)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955F30BA-4DE8-4A4E-A943-013D71671191}" type="slidenum">
              <a:rPr lang="en-US" smtClean="0"/>
              <a:pPr>
                <a:defRPr/>
              </a:pPr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35629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PEASOUP Phase I Summary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4648200" y="1219200"/>
            <a:ext cx="4267200" cy="49530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State-of-the-art advances</a:t>
            </a:r>
          </a:p>
          <a:p>
            <a:pPr lvl="1"/>
            <a:r>
              <a:rPr lang="en-US" dirty="0" smtClean="0"/>
              <a:t>High-entropy diversity</a:t>
            </a:r>
          </a:p>
          <a:p>
            <a:pPr lvl="2"/>
            <a:r>
              <a:rPr lang="en-US" dirty="0" smtClean="0"/>
              <a:t>Order magnitudes in attack surface reduction</a:t>
            </a:r>
          </a:p>
          <a:p>
            <a:pPr lvl="1"/>
            <a:r>
              <a:rPr lang="en-US" dirty="0" smtClean="0"/>
              <a:t>Defeats sophisticated ROP attacks</a:t>
            </a:r>
          </a:p>
          <a:p>
            <a:pPr lvl="1"/>
            <a:r>
              <a:rPr lang="en-US" dirty="0" smtClean="0"/>
              <a:t>Novel use of </a:t>
            </a:r>
            <a:r>
              <a:rPr lang="en-US" dirty="0" err="1" smtClean="0"/>
              <a:t>concolic</a:t>
            </a:r>
            <a:r>
              <a:rPr lang="en-US" dirty="0" smtClean="0"/>
              <a:t> execution</a:t>
            </a:r>
          </a:p>
          <a:p>
            <a:pPr lvl="2"/>
            <a:r>
              <a:rPr lang="en-US" dirty="0" smtClean="0"/>
              <a:t>Benign weakness detection</a:t>
            </a:r>
          </a:p>
          <a:p>
            <a:pPr lvl="2"/>
            <a:r>
              <a:rPr lang="en-US" dirty="0" smtClean="0"/>
              <a:t>Validation of transformations (BED+TSET)</a:t>
            </a:r>
          </a:p>
          <a:p>
            <a:pPr lvl="1"/>
            <a:r>
              <a:rPr lang="en-US" dirty="0" smtClean="0"/>
              <a:t>Binary repair &amp; remediation</a:t>
            </a:r>
          </a:p>
          <a:p>
            <a:pPr lvl="1"/>
            <a:r>
              <a:rPr lang="en-US" dirty="0" smtClean="0"/>
              <a:t>Automatic generation and composition of security protection</a:t>
            </a:r>
          </a:p>
          <a:p>
            <a:pPr lvl="1"/>
            <a:r>
              <a:rPr lang="en-US" dirty="0" smtClean="0"/>
              <a:t>Secure Dynamic Translation</a:t>
            </a:r>
          </a:p>
          <a:p>
            <a:pPr lvl="1"/>
            <a:endParaRPr lang="en-US" dirty="0" smtClean="0"/>
          </a:p>
          <a:p>
            <a:endParaRPr lang="en-US" dirty="0" smtClean="0"/>
          </a:p>
          <a:p>
            <a:pPr lvl="1">
              <a:buNone/>
            </a:pP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152400" y="1219200"/>
            <a:ext cx="4229100" cy="4953000"/>
          </a:xfrm>
        </p:spPr>
        <p:txBody>
          <a:bodyPr/>
          <a:lstStyle/>
          <a:p>
            <a:r>
              <a:rPr lang="en-US" dirty="0" smtClean="0"/>
              <a:t>Applied research program</a:t>
            </a:r>
          </a:p>
          <a:p>
            <a:pPr lvl="1"/>
            <a:r>
              <a:rPr lang="en-US" dirty="0" smtClean="0"/>
              <a:t>Explicit focus on deployable &amp; reliable tools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Core technologies in place</a:t>
            </a:r>
          </a:p>
          <a:p>
            <a:pPr lvl="1"/>
            <a:r>
              <a:rPr lang="en-US" dirty="0" smtClean="0"/>
              <a:t>Grace, BED/TSET, SIM, Strata, Analysis Engine, IRDB, Evaluation </a:t>
            </a:r>
            <a:r>
              <a:rPr lang="en-US" dirty="0" err="1" smtClean="0"/>
              <a:t>Testbed</a:t>
            </a:r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pPr lvl="1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955F30BA-4DE8-4A4E-A943-013D71671191}" type="slidenum">
              <a:rPr lang="en-US" smtClean="0"/>
              <a:pPr>
                <a:defRPr/>
              </a:pPr>
              <a:t>31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04800" y="4388584"/>
            <a:ext cx="4267200" cy="163121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b="1" dirty="0" smtClean="0"/>
              <a:t/>
            </a:r>
            <a:br>
              <a:rPr lang="en-US" sz="2000" b="1" dirty="0" smtClean="0"/>
            </a:br>
            <a:r>
              <a:rPr lang="en-US" sz="2000" b="1" dirty="0" smtClean="0"/>
              <a:t>Flexible extensible architecture</a:t>
            </a:r>
            <a:endParaRPr lang="en-US" sz="2000" dirty="0" smtClean="0"/>
          </a:p>
          <a:p>
            <a:r>
              <a:rPr lang="en-US" sz="2000" dirty="0" smtClean="0"/>
              <a:t>Plug ‘n’ Play Analysis</a:t>
            </a:r>
          </a:p>
          <a:p>
            <a:r>
              <a:rPr lang="en-US" sz="2000" dirty="0" smtClean="0"/>
              <a:t>Plug ‘n’ Play Transformations</a:t>
            </a:r>
            <a:br>
              <a:rPr lang="en-US" sz="2000" dirty="0" smtClean="0"/>
            </a:b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xmlns="" val="1689067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PEASOUP: Preventing Exploits Against Software Of Uncertain Provenance</a:t>
            </a:r>
          </a:p>
        </p:txBody>
      </p:sp>
      <p:sp>
        <p:nvSpPr>
          <p:cNvPr id="3076" name="Text Box 5"/>
          <p:cNvSpPr txBox="1">
            <a:spLocks noChangeArrowheads="1"/>
          </p:cNvSpPr>
          <p:nvPr/>
        </p:nvSpPr>
        <p:spPr bwMode="auto">
          <a:xfrm>
            <a:off x="457200" y="3440113"/>
            <a:ext cx="8229600" cy="620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dirty="0">
                <a:solidFill>
                  <a:srgbClr val="11242F"/>
                </a:solidFill>
              </a:rPr>
              <a:t>Presented by: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2000" b="1" dirty="0">
                <a:solidFill>
                  <a:srgbClr val="11242F"/>
                </a:solidFill>
              </a:rPr>
              <a:t>David Melski</a:t>
            </a:r>
            <a:endParaRPr lang="en-US" sz="1800" dirty="0">
              <a:solidFill>
                <a:srgbClr val="11242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25045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PEASOUP Vision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955F30BA-4DE8-4A4E-A943-013D71671191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19597" y="3501755"/>
            <a:ext cx="2781531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</a:rPr>
              <a:t>SOUP: S</a:t>
            </a:r>
            <a:r>
              <a:rPr lang="en-US" sz="1800" dirty="0" smtClean="0">
                <a:solidFill>
                  <a:schemeClr val="accent1">
                    <a:lumMod val="75000"/>
                  </a:schemeClr>
                </a:solidFill>
              </a:rPr>
              <a:t>oftware 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</a:rPr>
              <a:t>O</a:t>
            </a:r>
            <a:r>
              <a:rPr lang="en-US" sz="1800" dirty="0" smtClean="0">
                <a:solidFill>
                  <a:schemeClr val="accent1">
                    <a:lumMod val="75000"/>
                  </a:schemeClr>
                </a:solidFill>
              </a:rPr>
              <a:t>f </a:t>
            </a:r>
          </a:p>
          <a:p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</a:rPr>
              <a:t>U</a:t>
            </a:r>
            <a:r>
              <a:rPr lang="en-US" sz="1800" dirty="0" smtClean="0">
                <a:solidFill>
                  <a:schemeClr val="accent1">
                    <a:lumMod val="75000"/>
                  </a:schemeClr>
                </a:solidFill>
              </a:rPr>
              <a:t>ncertain </a:t>
            </a:r>
            <a:r>
              <a:rPr lang="en-US" sz="1800" b="1" dirty="0" err="1" smtClean="0">
                <a:solidFill>
                  <a:schemeClr val="accent1">
                    <a:lumMod val="75000"/>
                  </a:schemeClr>
                </a:solidFill>
              </a:rPr>
              <a:t>P</a:t>
            </a:r>
            <a:r>
              <a:rPr lang="en-US" sz="1800" dirty="0" err="1" smtClean="0">
                <a:solidFill>
                  <a:schemeClr val="accent1">
                    <a:lumMod val="75000"/>
                  </a:schemeClr>
                </a:solidFill>
              </a:rPr>
              <a:t>rovenace</a:t>
            </a:r>
            <a:endParaRPr lang="en-US" sz="18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285750" indent="-285750" algn="l">
              <a:buFont typeface="Arial" pitchFamily="34" charset="0"/>
              <a:buChar char="•"/>
            </a:pPr>
            <a:r>
              <a:rPr lang="en-US" sz="1800" dirty="0" smtClean="0"/>
              <a:t>Not malicious, but …</a:t>
            </a:r>
          </a:p>
          <a:p>
            <a:pPr marL="285750" indent="-285750" algn="l">
              <a:buFont typeface="Arial" pitchFamily="34" charset="0"/>
              <a:buChar char="•"/>
            </a:pPr>
            <a:r>
              <a:rPr lang="en-US" sz="1800" dirty="0" smtClean="0"/>
              <a:t>Not safe from attack!</a:t>
            </a:r>
          </a:p>
          <a:p>
            <a:pPr marL="285750" indent="-285750" algn="l">
              <a:buFont typeface="Arial" pitchFamily="34" charset="0"/>
              <a:buChar char="•"/>
            </a:pPr>
            <a:r>
              <a:rPr lang="en-US" sz="1800" dirty="0" smtClean="0"/>
              <a:t>Includes:</a:t>
            </a:r>
          </a:p>
          <a:p>
            <a:pPr marL="742950" lvl="1" indent="-285750" algn="l">
              <a:buFont typeface="Arial" pitchFamily="34" charset="0"/>
              <a:buChar char="•"/>
            </a:pPr>
            <a:r>
              <a:rPr lang="en-US" sz="1800" dirty="0" smtClean="0"/>
              <a:t>Doc, PDF viewers</a:t>
            </a:r>
          </a:p>
          <a:p>
            <a:pPr marL="742950" lvl="1" indent="-285750" algn="l">
              <a:buFont typeface="Arial" pitchFamily="34" charset="0"/>
              <a:buChar char="•"/>
            </a:pPr>
            <a:r>
              <a:rPr lang="en-US" sz="1800" dirty="0" smtClean="0"/>
              <a:t>Media players</a:t>
            </a:r>
          </a:p>
          <a:p>
            <a:pPr marL="742950" lvl="1" indent="-285750" algn="l">
              <a:buFont typeface="Arial" pitchFamily="34" charset="0"/>
              <a:buChar char="•"/>
            </a:pPr>
            <a:r>
              <a:rPr lang="en-US" sz="1800" dirty="0" smtClean="0"/>
              <a:t>Utilities (zip, etc.)</a:t>
            </a:r>
          </a:p>
          <a:p>
            <a:pPr marL="742950" lvl="1" indent="-285750" algn="l">
              <a:buFont typeface="Arial" pitchFamily="34" charset="0"/>
              <a:buChar char="•"/>
            </a:pPr>
            <a:r>
              <a:rPr lang="en-US" sz="1800" dirty="0" smtClean="0"/>
              <a:t>Web browsers</a:t>
            </a:r>
          </a:p>
        </p:txBody>
      </p:sp>
      <p:sp>
        <p:nvSpPr>
          <p:cNvPr id="7" name="Rounded Rectangle 6"/>
          <p:cNvSpPr/>
          <p:nvPr/>
        </p:nvSpPr>
        <p:spPr bwMode="auto">
          <a:xfrm>
            <a:off x="614479" y="2050523"/>
            <a:ext cx="1791768" cy="919401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Software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Executable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Rounded Rectangle 7"/>
          <p:cNvSpPr/>
          <p:nvPr/>
        </p:nvSpPr>
        <p:spPr bwMode="auto">
          <a:xfrm>
            <a:off x="2929889" y="1143000"/>
            <a:ext cx="3127811" cy="3962400"/>
          </a:xfrm>
          <a:prstGeom prst="roundRect">
            <a:avLst>
              <a:gd name="adj" fmla="val 5349"/>
            </a:avLst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latin typeface="Arial" charset="0"/>
              </a:rPr>
              <a:t>PEASOUP</a:t>
            </a:r>
            <a:r>
              <a:rPr lang="en-US" sz="1800" b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kumimoji="0" lang="en-US" sz="1800" b="1" i="0" u="none" strike="noStrike" cap="none" normalizeH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latin typeface="Arial" charset="0"/>
              </a:rPr>
              <a:t>Analyzer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  <a:p>
            <a:pPr marL="182880" marR="0" indent="-18288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lang="en-US" sz="1800" dirty="0" smtClean="0">
                <a:solidFill>
                  <a:schemeClr val="tx1"/>
                </a:solidFill>
                <a:latin typeface="Arial" charset="0"/>
              </a:rPr>
              <a:t>Recovers:</a:t>
            </a:r>
          </a:p>
          <a:p>
            <a:pPr marL="640080" lvl="2" indent="-182880" algn="l">
              <a:buFont typeface="Arial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  <a:latin typeface="Arial" charset="0"/>
              </a:rPr>
              <a:t>Structure</a:t>
            </a:r>
          </a:p>
          <a:p>
            <a:pPr marL="640080" lvl="2" indent="-182880" algn="l">
              <a:buFont typeface="Arial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  <a:latin typeface="Arial" charset="0"/>
              </a:rPr>
              <a:t>Vulnerabilities</a:t>
            </a:r>
          </a:p>
          <a:p>
            <a:pPr marL="182880" marR="0" indent="-18288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lang="en-US" sz="1800" dirty="0" smtClean="0">
                <a:solidFill>
                  <a:schemeClr val="tx1"/>
                </a:solidFill>
                <a:latin typeface="Arial" charset="0"/>
              </a:rPr>
              <a:t>Generates </a:t>
            </a:r>
            <a:r>
              <a:rPr lang="en-US" sz="1800" dirty="0" err="1" smtClean="0">
                <a:solidFill>
                  <a:schemeClr val="tx1"/>
                </a:solidFill>
                <a:latin typeface="Arial" charset="0"/>
              </a:rPr>
              <a:t>prog</a:t>
            </a:r>
            <a:r>
              <a:rPr lang="en-US" sz="1800" dirty="0" smtClean="0">
                <a:solidFill>
                  <a:schemeClr val="tx1"/>
                </a:solidFill>
                <a:latin typeface="Arial" charset="0"/>
              </a:rPr>
              <a:t>. variants:</a:t>
            </a:r>
          </a:p>
          <a:p>
            <a:pPr marL="640080" lvl="2" indent="-182880" algn="l">
              <a:buFont typeface="Arial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  <a:latin typeface="Arial" charset="0"/>
              </a:rPr>
              <a:t>Alters attack surface</a:t>
            </a:r>
          </a:p>
          <a:p>
            <a:pPr marL="640080" lvl="2" indent="-182880" algn="l">
              <a:buFont typeface="Arial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  <a:latin typeface="Arial" charset="0"/>
              </a:rPr>
              <a:t>Confines or repairs vulnerabilities</a:t>
            </a:r>
          </a:p>
          <a:p>
            <a:pPr marL="182880" indent="-182880" algn="l">
              <a:buFont typeface="Arial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  <a:latin typeface="Arial" charset="0"/>
              </a:rPr>
              <a:t>Checks correctness, strength</a:t>
            </a:r>
          </a:p>
          <a:p>
            <a: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" name="Right Arrow 9"/>
          <p:cNvSpPr/>
          <p:nvPr/>
        </p:nvSpPr>
        <p:spPr bwMode="auto">
          <a:xfrm>
            <a:off x="2553768" y="2357823"/>
            <a:ext cx="228600" cy="304800"/>
          </a:xfrm>
          <a:prstGeom prst="rightArrow">
            <a:avLst/>
          </a:prstGeom>
          <a:solidFill>
            <a:srgbClr val="6BAE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49946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PEASOUP Vision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955F30BA-4DE8-4A4E-A943-013D71671191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19597" y="3501755"/>
            <a:ext cx="2781531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</a:rPr>
              <a:t>SOUP: S</a:t>
            </a:r>
            <a:r>
              <a:rPr lang="en-US" sz="1800" dirty="0" smtClean="0">
                <a:solidFill>
                  <a:schemeClr val="accent1">
                    <a:lumMod val="75000"/>
                  </a:schemeClr>
                </a:solidFill>
              </a:rPr>
              <a:t>oftware 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</a:rPr>
              <a:t>O</a:t>
            </a:r>
            <a:r>
              <a:rPr lang="en-US" sz="1800" dirty="0" smtClean="0">
                <a:solidFill>
                  <a:schemeClr val="accent1">
                    <a:lumMod val="75000"/>
                  </a:schemeClr>
                </a:solidFill>
              </a:rPr>
              <a:t>f </a:t>
            </a:r>
          </a:p>
          <a:p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</a:rPr>
              <a:t>U</a:t>
            </a:r>
            <a:r>
              <a:rPr lang="en-US" sz="1800" dirty="0" smtClean="0">
                <a:solidFill>
                  <a:schemeClr val="accent1">
                    <a:lumMod val="75000"/>
                  </a:schemeClr>
                </a:solidFill>
              </a:rPr>
              <a:t>ncertain </a:t>
            </a:r>
            <a:r>
              <a:rPr lang="en-US" sz="1800" b="1" dirty="0" err="1" smtClean="0">
                <a:solidFill>
                  <a:schemeClr val="accent1">
                    <a:lumMod val="75000"/>
                  </a:schemeClr>
                </a:solidFill>
              </a:rPr>
              <a:t>P</a:t>
            </a:r>
            <a:r>
              <a:rPr lang="en-US" sz="1800" dirty="0" err="1" smtClean="0">
                <a:solidFill>
                  <a:schemeClr val="accent1">
                    <a:lumMod val="75000"/>
                  </a:schemeClr>
                </a:solidFill>
              </a:rPr>
              <a:t>rovenace</a:t>
            </a:r>
            <a:endParaRPr lang="en-US" sz="18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285750" indent="-285750" algn="l">
              <a:buFont typeface="Arial" pitchFamily="34" charset="0"/>
              <a:buChar char="•"/>
            </a:pPr>
            <a:r>
              <a:rPr lang="en-US" sz="1800" dirty="0" smtClean="0"/>
              <a:t>Not malicious, but …</a:t>
            </a:r>
          </a:p>
          <a:p>
            <a:pPr marL="285750" indent="-285750" algn="l">
              <a:buFont typeface="Arial" pitchFamily="34" charset="0"/>
              <a:buChar char="•"/>
            </a:pPr>
            <a:r>
              <a:rPr lang="en-US" sz="1800" dirty="0" smtClean="0"/>
              <a:t>Not safe from attack!</a:t>
            </a:r>
          </a:p>
          <a:p>
            <a:pPr marL="285750" indent="-285750" algn="l">
              <a:buFont typeface="Arial" pitchFamily="34" charset="0"/>
              <a:buChar char="•"/>
            </a:pPr>
            <a:r>
              <a:rPr lang="en-US" sz="1800" dirty="0" smtClean="0"/>
              <a:t>Includes:</a:t>
            </a:r>
          </a:p>
          <a:p>
            <a:pPr marL="742950" lvl="1" indent="-285750" algn="l">
              <a:buFont typeface="Arial" pitchFamily="34" charset="0"/>
              <a:buChar char="•"/>
            </a:pPr>
            <a:r>
              <a:rPr lang="en-US" sz="1800" dirty="0" smtClean="0"/>
              <a:t>Doc, PDF viewers</a:t>
            </a:r>
          </a:p>
          <a:p>
            <a:pPr marL="742950" lvl="1" indent="-285750" algn="l">
              <a:buFont typeface="Arial" pitchFamily="34" charset="0"/>
              <a:buChar char="•"/>
            </a:pPr>
            <a:r>
              <a:rPr lang="en-US" sz="1800" dirty="0" smtClean="0"/>
              <a:t>Media players</a:t>
            </a:r>
          </a:p>
          <a:p>
            <a:pPr marL="742950" lvl="1" indent="-285750" algn="l">
              <a:buFont typeface="Arial" pitchFamily="34" charset="0"/>
              <a:buChar char="•"/>
            </a:pPr>
            <a:r>
              <a:rPr lang="en-US" sz="1800" dirty="0" smtClean="0"/>
              <a:t>Utilities (zip, etc.)</a:t>
            </a:r>
          </a:p>
          <a:p>
            <a:pPr marL="742950" lvl="1" indent="-285750" algn="l">
              <a:buFont typeface="Arial" pitchFamily="34" charset="0"/>
              <a:buChar char="•"/>
            </a:pPr>
            <a:r>
              <a:rPr lang="en-US" sz="1800" dirty="0" smtClean="0"/>
              <a:t>Web browsers</a:t>
            </a:r>
          </a:p>
        </p:txBody>
      </p:sp>
      <p:sp>
        <p:nvSpPr>
          <p:cNvPr id="7" name="Rounded Rectangle 6"/>
          <p:cNvSpPr/>
          <p:nvPr/>
        </p:nvSpPr>
        <p:spPr bwMode="auto">
          <a:xfrm>
            <a:off x="614479" y="2050523"/>
            <a:ext cx="1791768" cy="919401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Software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Executable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Rounded Rectangle 7"/>
          <p:cNvSpPr/>
          <p:nvPr/>
        </p:nvSpPr>
        <p:spPr bwMode="auto">
          <a:xfrm>
            <a:off x="2929889" y="1143000"/>
            <a:ext cx="3127811" cy="3962400"/>
          </a:xfrm>
          <a:prstGeom prst="roundRect">
            <a:avLst>
              <a:gd name="adj" fmla="val 5349"/>
            </a:avLst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latin typeface="Arial" charset="0"/>
              </a:rPr>
              <a:t>PEASOUP</a:t>
            </a:r>
            <a:r>
              <a:rPr lang="en-US" sz="1800" b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kumimoji="0" lang="en-US" sz="1800" b="1" i="0" u="none" strike="noStrike" cap="none" normalizeH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latin typeface="Arial" charset="0"/>
              </a:rPr>
              <a:t>Analyzer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  <a:p>
            <a:pPr marL="182880" marR="0" indent="-18288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lang="en-US" sz="1800" dirty="0" smtClean="0">
                <a:solidFill>
                  <a:schemeClr val="tx1"/>
                </a:solidFill>
                <a:latin typeface="Arial" charset="0"/>
              </a:rPr>
              <a:t>Recovers:</a:t>
            </a:r>
          </a:p>
          <a:p>
            <a:pPr marL="640080" lvl="2" indent="-182880" algn="l">
              <a:buFont typeface="Arial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  <a:latin typeface="Arial" charset="0"/>
              </a:rPr>
              <a:t>Structure</a:t>
            </a:r>
          </a:p>
          <a:p>
            <a:pPr marL="640080" lvl="2" indent="-182880" algn="l">
              <a:buFont typeface="Arial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  <a:latin typeface="Arial" charset="0"/>
              </a:rPr>
              <a:t>Vulnerabilities</a:t>
            </a:r>
          </a:p>
          <a:p>
            <a:pPr marL="182880" marR="0" indent="-18288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lang="en-US" sz="1800" dirty="0" smtClean="0">
                <a:solidFill>
                  <a:schemeClr val="tx1"/>
                </a:solidFill>
                <a:latin typeface="Arial" charset="0"/>
              </a:rPr>
              <a:t>Generates </a:t>
            </a:r>
            <a:r>
              <a:rPr lang="en-US" sz="1800" dirty="0" err="1" smtClean="0">
                <a:solidFill>
                  <a:schemeClr val="tx1"/>
                </a:solidFill>
                <a:latin typeface="Arial" charset="0"/>
              </a:rPr>
              <a:t>prog</a:t>
            </a:r>
            <a:r>
              <a:rPr lang="en-US" sz="1800" dirty="0" smtClean="0">
                <a:solidFill>
                  <a:schemeClr val="tx1"/>
                </a:solidFill>
                <a:latin typeface="Arial" charset="0"/>
              </a:rPr>
              <a:t>. variants:</a:t>
            </a:r>
          </a:p>
          <a:p>
            <a:pPr marL="640080" lvl="2" indent="-182880" algn="l">
              <a:buFont typeface="Arial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  <a:latin typeface="Arial" charset="0"/>
              </a:rPr>
              <a:t>Alters attack surface</a:t>
            </a:r>
          </a:p>
          <a:p>
            <a:pPr marL="640080" lvl="2" indent="-182880" algn="l">
              <a:buFont typeface="Arial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  <a:latin typeface="Arial" charset="0"/>
              </a:rPr>
              <a:t>Confines or repairs vulnerabilities</a:t>
            </a:r>
          </a:p>
          <a:p>
            <a:pPr marL="182880" indent="-182880" algn="l">
              <a:buFont typeface="Arial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  <a:latin typeface="Arial" charset="0"/>
              </a:rPr>
              <a:t>Checks correctness, strength</a:t>
            </a:r>
          </a:p>
          <a:p>
            <a: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" name="Rounded Rectangle 8"/>
          <p:cNvSpPr/>
          <p:nvPr/>
        </p:nvSpPr>
        <p:spPr bwMode="auto">
          <a:xfrm>
            <a:off x="6581342" y="2050523"/>
            <a:ext cx="1897642" cy="919401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smtClean="0"/>
              <a:t>Hardened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smtClean="0"/>
              <a:t>Executable</a:t>
            </a: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" name="Right Arrow 9"/>
          <p:cNvSpPr/>
          <p:nvPr/>
        </p:nvSpPr>
        <p:spPr bwMode="auto">
          <a:xfrm>
            <a:off x="2553768" y="2357823"/>
            <a:ext cx="228600" cy="304800"/>
          </a:xfrm>
          <a:prstGeom prst="rightArrow">
            <a:avLst/>
          </a:prstGeom>
          <a:solidFill>
            <a:srgbClr val="6BAE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" name="Right Arrow 10"/>
          <p:cNvSpPr/>
          <p:nvPr/>
        </p:nvSpPr>
        <p:spPr bwMode="auto">
          <a:xfrm>
            <a:off x="6205221" y="2357823"/>
            <a:ext cx="228600" cy="304800"/>
          </a:xfrm>
          <a:prstGeom prst="rightArrow">
            <a:avLst/>
          </a:prstGeom>
          <a:solidFill>
            <a:srgbClr val="6BAE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129021" y="3497175"/>
            <a:ext cx="301497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l">
              <a:buFont typeface="Arial" pitchFamily="34" charset="0"/>
              <a:buChar char="•"/>
            </a:pPr>
            <a:r>
              <a:rPr lang="en-US" sz="1800" dirty="0" smtClean="0"/>
              <a:t>Immune to many attacks</a:t>
            </a:r>
          </a:p>
          <a:p>
            <a:pPr marL="285750" indent="-285750" algn="l">
              <a:buFont typeface="Arial" pitchFamily="34" charset="0"/>
              <a:buChar char="•"/>
            </a:pPr>
            <a:r>
              <a:rPr lang="en-US" sz="1800" dirty="0" smtClean="0"/>
              <a:t>On malicious input:</a:t>
            </a:r>
          </a:p>
          <a:p>
            <a:pPr marL="742950" lvl="1" indent="-285750" algn="l">
              <a:buFont typeface="Arial" pitchFamily="34" charset="0"/>
              <a:buChar char="•"/>
            </a:pPr>
            <a:r>
              <a:rPr lang="en-US" sz="1800" dirty="0" smtClean="0"/>
              <a:t>Corrected execution</a:t>
            </a:r>
          </a:p>
          <a:p>
            <a:pPr marL="742950" lvl="1" indent="-285750" algn="l">
              <a:buFont typeface="Arial" pitchFamily="34" charset="0"/>
              <a:buChar char="•"/>
            </a:pPr>
            <a:r>
              <a:rPr lang="en-US" sz="1800" dirty="0" smtClean="0"/>
              <a:t>Controlled exit</a:t>
            </a:r>
          </a:p>
          <a:p>
            <a:pPr marL="742950" lvl="1" indent="-285750" algn="l">
              <a:buFont typeface="Arial" pitchFamily="34" charset="0"/>
              <a:buChar char="•"/>
            </a:pPr>
            <a:r>
              <a:rPr lang="en-US" sz="1800" dirty="0" smtClean="0"/>
              <a:t>Uncontrolled exit</a:t>
            </a:r>
          </a:p>
          <a:p>
            <a:pPr marL="742950" lvl="1" indent="-285750" algn="l">
              <a:buFont typeface="Arial" pitchFamily="34" charset="0"/>
              <a:buChar char="•"/>
            </a:pPr>
            <a:r>
              <a:rPr lang="en-US" sz="1800" i="1" dirty="0" smtClean="0">
                <a:solidFill>
                  <a:schemeClr val="accent4">
                    <a:lumMod val="75000"/>
                  </a:schemeClr>
                </a:solidFill>
              </a:rPr>
              <a:t>Stops exploits!</a:t>
            </a:r>
            <a:endParaRPr lang="en-US" sz="1800" dirty="0" smtClean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41777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PEASOUP Vision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955F30BA-4DE8-4A4E-A943-013D71671191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19597" y="3501755"/>
            <a:ext cx="2781531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</a:rPr>
              <a:t>SOUP: S</a:t>
            </a:r>
            <a:r>
              <a:rPr lang="en-US" sz="1800" dirty="0" smtClean="0">
                <a:solidFill>
                  <a:schemeClr val="accent1">
                    <a:lumMod val="75000"/>
                  </a:schemeClr>
                </a:solidFill>
              </a:rPr>
              <a:t>oftware 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</a:rPr>
              <a:t>O</a:t>
            </a:r>
            <a:r>
              <a:rPr lang="en-US" sz="1800" dirty="0" smtClean="0">
                <a:solidFill>
                  <a:schemeClr val="accent1">
                    <a:lumMod val="75000"/>
                  </a:schemeClr>
                </a:solidFill>
              </a:rPr>
              <a:t>f </a:t>
            </a:r>
          </a:p>
          <a:p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</a:rPr>
              <a:t>U</a:t>
            </a:r>
            <a:r>
              <a:rPr lang="en-US" sz="1800" dirty="0" smtClean="0">
                <a:solidFill>
                  <a:schemeClr val="accent1">
                    <a:lumMod val="75000"/>
                  </a:schemeClr>
                </a:solidFill>
              </a:rPr>
              <a:t>ncertain </a:t>
            </a:r>
            <a:r>
              <a:rPr lang="en-US" sz="1800" b="1" dirty="0" err="1" smtClean="0">
                <a:solidFill>
                  <a:schemeClr val="accent1">
                    <a:lumMod val="75000"/>
                  </a:schemeClr>
                </a:solidFill>
              </a:rPr>
              <a:t>P</a:t>
            </a:r>
            <a:r>
              <a:rPr lang="en-US" sz="1800" dirty="0" err="1" smtClean="0">
                <a:solidFill>
                  <a:schemeClr val="accent1">
                    <a:lumMod val="75000"/>
                  </a:schemeClr>
                </a:solidFill>
              </a:rPr>
              <a:t>rovenace</a:t>
            </a:r>
            <a:endParaRPr lang="en-US" sz="18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285750" indent="-285750" algn="l">
              <a:buFont typeface="Arial" pitchFamily="34" charset="0"/>
              <a:buChar char="•"/>
            </a:pPr>
            <a:r>
              <a:rPr lang="en-US" sz="1800" dirty="0" smtClean="0"/>
              <a:t>Not malicious, but …</a:t>
            </a:r>
          </a:p>
          <a:p>
            <a:pPr marL="285750" indent="-285750" algn="l">
              <a:buFont typeface="Arial" pitchFamily="34" charset="0"/>
              <a:buChar char="•"/>
            </a:pPr>
            <a:r>
              <a:rPr lang="en-US" sz="1800" dirty="0" smtClean="0"/>
              <a:t>Not safe from attack!</a:t>
            </a:r>
          </a:p>
          <a:p>
            <a:pPr marL="285750" indent="-285750" algn="l">
              <a:buFont typeface="Arial" pitchFamily="34" charset="0"/>
              <a:buChar char="•"/>
            </a:pPr>
            <a:r>
              <a:rPr lang="en-US" sz="1800" dirty="0" smtClean="0"/>
              <a:t>Includes:</a:t>
            </a:r>
          </a:p>
          <a:p>
            <a:pPr marL="742950" lvl="1" indent="-285750" algn="l">
              <a:buFont typeface="Arial" pitchFamily="34" charset="0"/>
              <a:buChar char="•"/>
            </a:pPr>
            <a:r>
              <a:rPr lang="en-US" sz="1800" dirty="0" smtClean="0"/>
              <a:t>Doc, PDF viewers</a:t>
            </a:r>
          </a:p>
          <a:p>
            <a:pPr marL="742950" lvl="1" indent="-285750" algn="l">
              <a:buFont typeface="Arial" pitchFamily="34" charset="0"/>
              <a:buChar char="•"/>
            </a:pPr>
            <a:r>
              <a:rPr lang="en-US" sz="1800" dirty="0" smtClean="0"/>
              <a:t>Media players</a:t>
            </a:r>
          </a:p>
          <a:p>
            <a:pPr marL="742950" lvl="1" indent="-285750" algn="l">
              <a:buFont typeface="Arial" pitchFamily="34" charset="0"/>
              <a:buChar char="•"/>
            </a:pPr>
            <a:r>
              <a:rPr lang="en-US" sz="1800" dirty="0" smtClean="0"/>
              <a:t>Utilities (zip, etc.)</a:t>
            </a:r>
          </a:p>
          <a:p>
            <a:pPr marL="742950" lvl="1" indent="-285750" algn="l">
              <a:buFont typeface="Arial" pitchFamily="34" charset="0"/>
              <a:buChar char="•"/>
            </a:pPr>
            <a:r>
              <a:rPr lang="en-US" sz="1800" dirty="0" smtClean="0"/>
              <a:t>Web browsers</a:t>
            </a:r>
          </a:p>
        </p:txBody>
      </p:sp>
      <p:sp>
        <p:nvSpPr>
          <p:cNvPr id="7" name="Rounded Rectangle 6"/>
          <p:cNvSpPr/>
          <p:nvPr/>
        </p:nvSpPr>
        <p:spPr bwMode="auto">
          <a:xfrm>
            <a:off x="614479" y="2050523"/>
            <a:ext cx="1791768" cy="919401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Software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Executable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Rounded Rectangle 7"/>
          <p:cNvSpPr/>
          <p:nvPr/>
        </p:nvSpPr>
        <p:spPr bwMode="auto">
          <a:xfrm>
            <a:off x="2929889" y="1143000"/>
            <a:ext cx="3127811" cy="3962400"/>
          </a:xfrm>
          <a:prstGeom prst="roundRect">
            <a:avLst>
              <a:gd name="adj" fmla="val 5349"/>
            </a:avLst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latin typeface="Arial" charset="0"/>
              </a:rPr>
              <a:t>PEASOUP</a:t>
            </a:r>
            <a:r>
              <a:rPr lang="en-US" sz="1800" b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kumimoji="0" lang="en-US" sz="1800" b="1" i="0" u="none" strike="noStrike" cap="none" normalizeH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latin typeface="Arial" charset="0"/>
              </a:rPr>
              <a:t>Analyzer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  <a:p>
            <a:pPr marL="182880" marR="0" indent="-18288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lang="en-US" sz="1800" dirty="0" smtClean="0">
                <a:solidFill>
                  <a:schemeClr val="tx1"/>
                </a:solidFill>
                <a:latin typeface="Arial" charset="0"/>
              </a:rPr>
              <a:t>Recovers:</a:t>
            </a:r>
          </a:p>
          <a:p>
            <a:pPr marL="640080" lvl="2" indent="-182880" algn="l">
              <a:buFont typeface="Arial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  <a:latin typeface="Arial" charset="0"/>
              </a:rPr>
              <a:t>Structure</a:t>
            </a:r>
          </a:p>
          <a:p>
            <a:pPr marL="640080" lvl="2" indent="-182880" algn="l">
              <a:buFont typeface="Arial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  <a:latin typeface="Arial" charset="0"/>
              </a:rPr>
              <a:t>Vulnerabilities</a:t>
            </a:r>
          </a:p>
          <a:p>
            <a:pPr marL="182880" marR="0" indent="-18288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lang="en-US" sz="1800" dirty="0" smtClean="0">
                <a:solidFill>
                  <a:schemeClr val="tx1"/>
                </a:solidFill>
                <a:latin typeface="Arial" charset="0"/>
              </a:rPr>
              <a:t>Generates </a:t>
            </a:r>
            <a:r>
              <a:rPr lang="en-US" sz="1800" dirty="0" err="1" smtClean="0">
                <a:solidFill>
                  <a:schemeClr val="tx1"/>
                </a:solidFill>
                <a:latin typeface="Arial" charset="0"/>
              </a:rPr>
              <a:t>prog</a:t>
            </a:r>
            <a:r>
              <a:rPr lang="en-US" sz="1800" dirty="0" smtClean="0">
                <a:solidFill>
                  <a:schemeClr val="tx1"/>
                </a:solidFill>
                <a:latin typeface="Arial" charset="0"/>
              </a:rPr>
              <a:t>. variants:</a:t>
            </a:r>
          </a:p>
          <a:p>
            <a:pPr marL="640080" lvl="2" indent="-182880" algn="l">
              <a:buFont typeface="Arial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  <a:latin typeface="Arial" charset="0"/>
              </a:rPr>
              <a:t>Alters attack surface</a:t>
            </a:r>
          </a:p>
          <a:p>
            <a:pPr marL="640080" lvl="2" indent="-182880" algn="l">
              <a:buFont typeface="Arial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  <a:latin typeface="Arial" charset="0"/>
              </a:rPr>
              <a:t>Confines or repairs vulnerabilities</a:t>
            </a:r>
          </a:p>
          <a:p>
            <a:pPr marL="182880" indent="-182880" algn="l">
              <a:buFont typeface="Arial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  <a:latin typeface="Arial" charset="0"/>
              </a:rPr>
              <a:t>Checks correctness, strength</a:t>
            </a:r>
          </a:p>
          <a:p>
            <a: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" name="Rounded Rectangle 8"/>
          <p:cNvSpPr/>
          <p:nvPr/>
        </p:nvSpPr>
        <p:spPr bwMode="auto">
          <a:xfrm>
            <a:off x="6581342" y="2050523"/>
            <a:ext cx="1897642" cy="919401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smtClean="0"/>
              <a:t>Hardened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smtClean="0"/>
              <a:t>Executable</a:t>
            </a: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" name="Right Arrow 9"/>
          <p:cNvSpPr/>
          <p:nvPr/>
        </p:nvSpPr>
        <p:spPr bwMode="auto">
          <a:xfrm>
            <a:off x="2553768" y="2357823"/>
            <a:ext cx="228600" cy="304800"/>
          </a:xfrm>
          <a:prstGeom prst="rightArrow">
            <a:avLst/>
          </a:prstGeom>
          <a:solidFill>
            <a:srgbClr val="6BAE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" name="Right Arrow 10"/>
          <p:cNvSpPr/>
          <p:nvPr/>
        </p:nvSpPr>
        <p:spPr bwMode="auto">
          <a:xfrm>
            <a:off x="6205221" y="2357823"/>
            <a:ext cx="228600" cy="304800"/>
          </a:xfrm>
          <a:prstGeom prst="rightArrow">
            <a:avLst/>
          </a:prstGeom>
          <a:solidFill>
            <a:srgbClr val="6BAE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129021" y="3497175"/>
            <a:ext cx="301497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l">
              <a:buFont typeface="Arial" pitchFamily="34" charset="0"/>
              <a:buChar char="•"/>
            </a:pPr>
            <a:r>
              <a:rPr lang="en-US" sz="1800" dirty="0" smtClean="0"/>
              <a:t>Immune to many attacks</a:t>
            </a:r>
          </a:p>
          <a:p>
            <a:pPr marL="285750" indent="-285750" algn="l">
              <a:buFont typeface="Arial" pitchFamily="34" charset="0"/>
              <a:buChar char="•"/>
            </a:pPr>
            <a:r>
              <a:rPr lang="en-US" sz="1800" dirty="0" smtClean="0"/>
              <a:t>On malicious input:</a:t>
            </a:r>
          </a:p>
          <a:p>
            <a:pPr marL="742950" lvl="1" indent="-285750" algn="l">
              <a:buFont typeface="Arial" pitchFamily="34" charset="0"/>
              <a:buChar char="•"/>
            </a:pPr>
            <a:r>
              <a:rPr lang="en-US" sz="1800" dirty="0" smtClean="0"/>
              <a:t>Corrected execution</a:t>
            </a:r>
          </a:p>
          <a:p>
            <a:pPr marL="742950" lvl="1" indent="-285750" algn="l">
              <a:buFont typeface="Arial" pitchFamily="34" charset="0"/>
              <a:buChar char="•"/>
            </a:pPr>
            <a:r>
              <a:rPr lang="en-US" sz="1800" dirty="0" smtClean="0"/>
              <a:t>Controlled exit</a:t>
            </a:r>
          </a:p>
          <a:p>
            <a:pPr marL="742950" lvl="1" indent="-285750" algn="l">
              <a:buFont typeface="Arial" pitchFamily="34" charset="0"/>
              <a:buChar char="•"/>
            </a:pPr>
            <a:r>
              <a:rPr lang="en-US" sz="1800" dirty="0" smtClean="0"/>
              <a:t>Uncontrolled exit</a:t>
            </a:r>
          </a:p>
          <a:p>
            <a:pPr marL="742950" lvl="1" indent="-285750" algn="l">
              <a:buFont typeface="Arial" pitchFamily="34" charset="0"/>
              <a:buChar char="•"/>
            </a:pPr>
            <a:r>
              <a:rPr lang="en-US" sz="1800" i="1" dirty="0" smtClean="0">
                <a:solidFill>
                  <a:schemeClr val="accent4">
                    <a:lumMod val="75000"/>
                  </a:schemeClr>
                </a:solidFill>
              </a:rPr>
              <a:t>Stops exploits!</a:t>
            </a:r>
            <a:endParaRPr lang="en-US" sz="1800" dirty="0" smtClean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3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2275739" y="2890391"/>
            <a:ext cx="4592522" cy="107721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" charset="0"/>
              </a:rPr>
              <a:t>Notice:</a:t>
            </a:r>
            <a:r>
              <a:rPr kumimoji="0" lang="en-US" sz="3200" b="0" i="0" u="none" strike="noStrike" cap="none" normalizeH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" charset="0"/>
              </a:rPr>
              <a:t> no specification is provided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12621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Targeted Weaknesses (Phase I)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955F30BA-4DE8-4A4E-A943-013D71671191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graphicFrame>
        <p:nvGraphicFramePr>
          <p:cNvPr id="12" name="Content Placeholder 1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626969650"/>
              </p:ext>
            </p:extLst>
          </p:nvPr>
        </p:nvGraphicFramePr>
        <p:xfrm>
          <a:off x="304800" y="1219200"/>
          <a:ext cx="8534400" cy="483616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453154"/>
                <a:gridCol w="2039193"/>
                <a:gridCol w="6042053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CWE(s)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Description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 rowSpan="6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Numeric Errors</a:t>
                      </a:r>
                      <a:endParaRPr lang="en-US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128, 190-1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Integer over/under flow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194-6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Signedness</a:t>
                      </a:r>
                      <a:r>
                        <a:rPr lang="en-US" baseline="0" dirty="0" smtClean="0"/>
                        <a:t> Errors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197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Numeric Truncation</a:t>
                      </a:r>
                      <a:r>
                        <a:rPr lang="en-US" baseline="0" dirty="0" smtClean="0"/>
                        <a:t> Error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198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Use of Incorrect Byte Ordering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369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Divide by Zero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839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Numeric Range Comparison without Minimum Check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 rowSpan="6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Memory Errors</a:t>
                      </a:r>
                      <a:endParaRPr lang="en-US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120-2, 124, 126-7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Buffer over/under read/write</a:t>
                      </a:r>
                    </a:p>
                  </a:txBody>
                  <a:tcPr/>
                </a:tc>
              </a:tr>
              <a:tr h="38608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129, 805-6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Improper Buffer Access</a:t>
                      </a: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134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Uncontrolled Format String</a:t>
                      </a: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170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Improper Null Termination</a:t>
                      </a: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415-6, 590, 761-2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Heap Management Error (Use After Free, …)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785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Use of Path Manipulation Fn. with Under-sized Buffer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114487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PEASOUP (offline) Analyzer</a:t>
            </a:r>
            <a:endParaRPr lang="en-US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955F30BA-4DE8-4A4E-A943-013D71671191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5" name="Rounded Rectangle 4"/>
          <p:cNvSpPr/>
          <p:nvPr/>
        </p:nvSpPr>
        <p:spPr bwMode="auto">
          <a:xfrm>
            <a:off x="379141" y="990599"/>
            <a:ext cx="2562200" cy="598289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SOUP</a:t>
            </a:r>
          </a:p>
        </p:txBody>
      </p:sp>
      <p:sp>
        <p:nvSpPr>
          <p:cNvPr id="6" name="Rounded Rectangle 5"/>
          <p:cNvSpPr/>
          <p:nvPr/>
        </p:nvSpPr>
        <p:spPr bwMode="auto">
          <a:xfrm>
            <a:off x="379142" y="1872257"/>
            <a:ext cx="2562200" cy="598289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Inputs</a:t>
            </a:r>
          </a:p>
        </p:txBody>
      </p:sp>
      <p:sp>
        <p:nvSpPr>
          <p:cNvPr id="7" name="Rounded Rectangle 6"/>
          <p:cNvSpPr/>
          <p:nvPr/>
        </p:nvSpPr>
        <p:spPr bwMode="auto">
          <a:xfrm>
            <a:off x="379140" y="2753915"/>
            <a:ext cx="2562201" cy="598289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Sorted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>
                <a:solidFill>
                  <a:schemeClr val="bg1"/>
                </a:solidFill>
              </a:rPr>
              <a:t>Inputs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</a:endParaRPr>
          </a:p>
        </p:txBody>
      </p:sp>
      <p:sp>
        <p:nvSpPr>
          <p:cNvPr id="9" name="Rounded Rectangle 8"/>
          <p:cNvSpPr/>
          <p:nvPr/>
        </p:nvSpPr>
        <p:spPr bwMode="auto">
          <a:xfrm>
            <a:off x="379140" y="4517231"/>
            <a:ext cx="2562201" cy="598289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SOUP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>
                <a:solidFill>
                  <a:schemeClr val="bg1"/>
                </a:solidFill>
              </a:rPr>
              <a:t>Variants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</a:endParaRPr>
          </a:p>
        </p:txBody>
      </p:sp>
      <p:sp>
        <p:nvSpPr>
          <p:cNvPr id="10" name="Rounded Rectangle 9"/>
          <p:cNvSpPr/>
          <p:nvPr/>
        </p:nvSpPr>
        <p:spPr bwMode="auto">
          <a:xfrm>
            <a:off x="379141" y="5398889"/>
            <a:ext cx="2562200" cy="598289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Valid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>
                <a:solidFill>
                  <a:schemeClr val="bg1"/>
                </a:solidFill>
              </a:rPr>
              <a:t>Variants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</a:endParaRPr>
          </a:p>
        </p:txBody>
      </p:sp>
      <p:sp>
        <p:nvSpPr>
          <p:cNvPr id="12" name="Flowchart: Multidocument 11"/>
          <p:cNvSpPr/>
          <p:nvPr/>
        </p:nvSpPr>
        <p:spPr bwMode="auto">
          <a:xfrm>
            <a:off x="1315349" y="2019001"/>
            <a:ext cx="313942" cy="304800"/>
          </a:xfrm>
          <a:prstGeom prst="flowChartMultidocument">
            <a:avLst/>
          </a:prstGeom>
          <a:solidFill>
            <a:srgbClr val="6BAE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" name="Flowchart: Multidocument 12"/>
          <p:cNvSpPr/>
          <p:nvPr/>
        </p:nvSpPr>
        <p:spPr bwMode="auto">
          <a:xfrm>
            <a:off x="1675914" y="2024719"/>
            <a:ext cx="313942" cy="304800"/>
          </a:xfrm>
          <a:prstGeom prst="flowChartMultidocument">
            <a:avLst/>
          </a:prstGeom>
          <a:solidFill>
            <a:srgbClr val="6BAE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" name="Flowchart: Multidocument 13"/>
          <p:cNvSpPr/>
          <p:nvPr/>
        </p:nvSpPr>
        <p:spPr bwMode="auto">
          <a:xfrm>
            <a:off x="2036479" y="2024719"/>
            <a:ext cx="313942" cy="304800"/>
          </a:xfrm>
          <a:prstGeom prst="flowChartMultidocument">
            <a:avLst/>
          </a:prstGeom>
          <a:solidFill>
            <a:srgbClr val="6BAE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" name="Flowchart: Multidocument 14"/>
          <p:cNvSpPr/>
          <p:nvPr/>
        </p:nvSpPr>
        <p:spPr bwMode="auto">
          <a:xfrm>
            <a:off x="2397043" y="2024719"/>
            <a:ext cx="313942" cy="304800"/>
          </a:xfrm>
          <a:prstGeom prst="flowChartMultidocument">
            <a:avLst/>
          </a:prstGeom>
          <a:solidFill>
            <a:srgbClr val="6BAE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" name="Flowchart: Multidocument 15"/>
          <p:cNvSpPr/>
          <p:nvPr/>
        </p:nvSpPr>
        <p:spPr bwMode="auto">
          <a:xfrm>
            <a:off x="1315349" y="2894941"/>
            <a:ext cx="313942" cy="304800"/>
          </a:xfrm>
          <a:prstGeom prst="flowChartMultidocument">
            <a:avLst/>
          </a:prstGeom>
          <a:solidFill>
            <a:schemeClr val="accent4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" name="Flowchart: Multidocument 16"/>
          <p:cNvSpPr/>
          <p:nvPr/>
        </p:nvSpPr>
        <p:spPr bwMode="auto">
          <a:xfrm>
            <a:off x="1675914" y="2900659"/>
            <a:ext cx="313942" cy="304800"/>
          </a:xfrm>
          <a:prstGeom prst="flowChartMultidocument">
            <a:avLst/>
          </a:prstGeom>
          <a:solidFill>
            <a:srgbClr val="4E933B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" name="Flowchart: Multidocument 17"/>
          <p:cNvSpPr/>
          <p:nvPr/>
        </p:nvSpPr>
        <p:spPr bwMode="auto">
          <a:xfrm>
            <a:off x="2036479" y="2900659"/>
            <a:ext cx="313942" cy="304800"/>
          </a:xfrm>
          <a:prstGeom prst="flowChartMultidocument">
            <a:avLst/>
          </a:prstGeom>
          <a:solidFill>
            <a:srgbClr val="80933B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9" name="Flowchart: Multidocument 18"/>
          <p:cNvSpPr/>
          <p:nvPr/>
        </p:nvSpPr>
        <p:spPr bwMode="auto">
          <a:xfrm>
            <a:off x="2397043" y="2900659"/>
            <a:ext cx="313942" cy="304800"/>
          </a:xfrm>
          <a:prstGeom prst="flowChartMultidocumen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5" name="Rounded Rectangle 24"/>
          <p:cNvSpPr/>
          <p:nvPr/>
        </p:nvSpPr>
        <p:spPr bwMode="auto">
          <a:xfrm>
            <a:off x="1798331" y="1125238"/>
            <a:ext cx="412366" cy="304800"/>
          </a:xfrm>
          <a:prstGeom prst="roundRect">
            <a:avLst>
              <a:gd name="adj" fmla="val 36968"/>
            </a:avLst>
          </a:prstGeom>
          <a:solidFill>
            <a:schemeClr val="accent5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379140" y="3635573"/>
            <a:ext cx="2562201" cy="598289"/>
            <a:chOff x="379140" y="3635573"/>
            <a:chExt cx="2562201" cy="598289"/>
          </a:xfrm>
        </p:grpSpPr>
        <p:sp>
          <p:nvSpPr>
            <p:cNvPr id="8" name="Rounded Rectangle 7"/>
            <p:cNvSpPr/>
            <p:nvPr/>
          </p:nvSpPr>
          <p:spPr bwMode="auto">
            <a:xfrm>
              <a:off x="379140" y="3635573"/>
              <a:ext cx="2562201" cy="598289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charset="0"/>
                </a:rPr>
                <a:t>Intermediate</a:t>
              </a:r>
            </a:p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charset="0"/>
                </a:rPr>
                <a:t>Representation</a:t>
              </a:r>
            </a:p>
          </p:txBody>
        </p:sp>
        <p:grpSp>
          <p:nvGrpSpPr>
            <p:cNvPr id="74" name="Group 73"/>
            <p:cNvGrpSpPr/>
            <p:nvPr/>
          </p:nvGrpSpPr>
          <p:grpSpPr>
            <a:xfrm>
              <a:off x="2234642" y="3701214"/>
              <a:ext cx="512392" cy="468060"/>
              <a:chOff x="1961328" y="3685878"/>
              <a:chExt cx="512392" cy="468060"/>
            </a:xfrm>
          </p:grpSpPr>
          <p:sp>
            <p:nvSpPr>
              <p:cNvPr id="20" name="Oval 19"/>
              <p:cNvSpPr/>
              <p:nvPr/>
            </p:nvSpPr>
            <p:spPr bwMode="auto">
              <a:xfrm>
                <a:off x="1961328" y="3797805"/>
                <a:ext cx="76200" cy="76200"/>
              </a:xfrm>
              <a:prstGeom prst="ellipse">
                <a:avLst/>
              </a:prstGeom>
              <a:solidFill>
                <a:schemeClr val="accent2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21" name="Oval 20"/>
              <p:cNvSpPr/>
              <p:nvPr/>
            </p:nvSpPr>
            <p:spPr bwMode="auto">
              <a:xfrm>
                <a:off x="2147263" y="3685878"/>
                <a:ext cx="76200" cy="76200"/>
              </a:xfrm>
              <a:prstGeom prst="ellipse">
                <a:avLst/>
              </a:prstGeom>
              <a:solidFill>
                <a:schemeClr val="accent2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23" name="Oval 22"/>
              <p:cNvSpPr/>
              <p:nvPr/>
            </p:nvSpPr>
            <p:spPr bwMode="auto">
              <a:xfrm>
                <a:off x="2144904" y="3874005"/>
                <a:ext cx="76200" cy="76200"/>
              </a:xfrm>
              <a:prstGeom prst="ellipse">
                <a:avLst/>
              </a:prstGeom>
              <a:solidFill>
                <a:schemeClr val="accent2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24" name="Oval 23"/>
              <p:cNvSpPr/>
              <p:nvPr/>
            </p:nvSpPr>
            <p:spPr bwMode="auto">
              <a:xfrm>
                <a:off x="2144904" y="4077738"/>
                <a:ext cx="76200" cy="76200"/>
              </a:xfrm>
              <a:prstGeom prst="ellipse">
                <a:avLst/>
              </a:prstGeom>
              <a:solidFill>
                <a:schemeClr val="accent2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26" name="Oval 25"/>
              <p:cNvSpPr/>
              <p:nvPr/>
            </p:nvSpPr>
            <p:spPr bwMode="auto">
              <a:xfrm>
                <a:off x="1961328" y="3973815"/>
                <a:ext cx="76200" cy="76200"/>
              </a:xfrm>
              <a:prstGeom prst="ellipse">
                <a:avLst/>
              </a:prstGeom>
              <a:solidFill>
                <a:schemeClr val="accent2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cxnSp>
            <p:nvCxnSpPr>
              <p:cNvPr id="28" name="Straight Arrow Connector 27"/>
              <p:cNvCxnSpPr>
                <a:stCxn id="23" idx="4"/>
                <a:endCxn id="24" idx="0"/>
              </p:cNvCxnSpPr>
              <p:nvPr/>
            </p:nvCxnSpPr>
            <p:spPr bwMode="auto">
              <a:xfrm>
                <a:off x="2183004" y="3950205"/>
                <a:ext cx="0" cy="127533"/>
              </a:xfrm>
              <a:prstGeom prst="straightConnector1">
                <a:avLst/>
              </a:prstGeom>
              <a:solidFill>
                <a:srgbClr val="6BAE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triangle" w="sm" len="sm"/>
              </a:ln>
              <a:effectLst/>
            </p:spPr>
          </p:cxnSp>
          <p:cxnSp>
            <p:nvCxnSpPr>
              <p:cNvPr id="30" name="Straight Arrow Connector 29"/>
              <p:cNvCxnSpPr>
                <a:stCxn id="23" idx="3"/>
                <a:endCxn id="26" idx="6"/>
              </p:cNvCxnSpPr>
              <p:nvPr/>
            </p:nvCxnSpPr>
            <p:spPr bwMode="auto">
              <a:xfrm flipH="1">
                <a:off x="2037528" y="3939046"/>
                <a:ext cx="118535" cy="72869"/>
              </a:xfrm>
              <a:prstGeom prst="straightConnector1">
                <a:avLst/>
              </a:prstGeom>
              <a:solidFill>
                <a:srgbClr val="6BAE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triangle" w="sm" len="sm"/>
              </a:ln>
              <a:effectLst/>
            </p:spPr>
          </p:cxnSp>
          <p:cxnSp>
            <p:nvCxnSpPr>
              <p:cNvPr id="32" name="Straight Arrow Connector 31"/>
              <p:cNvCxnSpPr>
                <a:stCxn id="21" idx="4"/>
                <a:endCxn id="23" idx="0"/>
              </p:cNvCxnSpPr>
              <p:nvPr/>
            </p:nvCxnSpPr>
            <p:spPr bwMode="auto">
              <a:xfrm flipH="1">
                <a:off x="2183004" y="3762078"/>
                <a:ext cx="2359" cy="111927"/>
              </a:xfrm>
              <a:prstGeom prst="straightConnector1">
                <a:avLst/>
              </a:prstGeom>
              <a:solidFill>
                <a:srgbClr val="6BAE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triangle" w="sm" len="sm"/>
              </a:ln>
              <a:effectLst/>
            </p:spPr>
          </p:cxnSp>
          <p:cxnSp>
            <p:nvCxnSpPr>
              <p:cNvPr id="34" name="Straight Arrow Connector 33"/>
              <p:cNvCxnSpPr>
                <a:stCxn id="21" idx="2"/>
                <a:endCxn id="20" idx="7"/>
              </p:cNvCxnSpPr>
              <p:nvPr/>
            </p:nvCxnSpPr>
            <p:spPr bwMode="auto">
              <a:xfrm flipH="1">
                <a:off x="2026369" y="3723978"/>
                <a:ext cx="120894" cy="84986"/>
              </a:xfrm>
              <a:prstGeom prst="straightConnector1">
                <a:avLst/>
              </a:prstGeom>
              <a:solidFill>
                <a:srgbClr val="6BAE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triangle" w="sm" len="sm"/>
              </a:ln>
              <a:effectLst/>
            </p:spPr>
          </p:cxnSp>
          <p:cxnSp>
            <p:nvCxnSpPr>
              <p:cNvPr id="36" name="Straight Arrow Connector 35"/>
              <p:cNvCxnSpPr>
                <a:stCxn id="20" idx="4"/>
                <a:endCxn id="26" idx="0"/>
              </p:cNvCxnSpPr>
              <p:nvPr/>
            </p:nvCxnSpPr>
            <p:spPr bwMode="auto">
              <a:xfrm>
                <a:off x="1999428" y="3874005"/>
                <a:ext cx="0" cy="99810"/>
              </a:xfrm>
              <a:prstGeom prst="straightConnector1">
                <a:avLst/>
              </a:prstGeom>
              <a:solidFill>
                <a:srgbClr val="6BAE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triangle" w="sm" len="sm"/>
              </a:ln>
              <a:effectLst/>
            </p:spPr>
          </p:cxnSp>
          <p:cxnSp>
            <p:nvCxnSpPr>
              <p:cNvPr id="38" name="Straight Arrow Connector 37"/>
              <p:cNvCxnSpPr>
                <a:stCxn id="26" idx="5"/>
                <a:endCxn id="24" idx="2"/>
              </p:cNvCxnSpPr>
              <p:nvPr/>
            </p:nvCxnSpPr>
            <p:spPr bwMode="auto">
              <a:xfrm>
                <a:off x="2026369" y="4038856"/>
                <a:ext cx="118535" cy="76982"/>
              </a:xfrm>
              <a:prstGeom prst="straightConnector1">
                <a:avLst/>
              </a:prstGeom>
              <a:solidFill>
                <a:srgbClr val="6BAE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triangle" w="sm" len="sm"/>
              </a:ln>
              <a:effectLst/>
            </p:spPr>
          </p:cxnSp>
          <p:sp>
            <p:nvSpPr>
              <p:cNvPr id="64" name="Oval 63"/>
              <p:cNvSpPr/>
              <p:nvPr/>
            </p:nvSpPr>
            <p:spPr bwMode="auto">
              <a:xfrm>
                <a:off x="2336436" y="3797805"/>
                <a:ext cx="76200" cy="76200"/>
              </a:xfrm>
              <a:prstGeom prst="ellipse">
                <a:avLst/>
              </a:prstGeom>
              <a:solidFill>
                <a:schemeClr val="accent2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65" name="Oval 64"/>
              <p:cNvSpPr/>
              <p:nvPr/>
            </p:nvSpPr>
            <p:spPr bwMode="auto">
              <a:xfrm>
                <a:off x="2397520" y="4027389"/>
                <a:ext cx="76200" cy="76200"/>
              </a:xfrm>
              <a:prstGeom prst="ellipse">
                <a:avLst/>
              </a:prstGeom>
              <a:solidFill>
                <a:schemeClr val="accent2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66" name="Oval 65"/>
              <p:cNvSpPr/>
              <p:nvPr/>
            </p:nvSpPr>
            <p:spPr bwMode="auto">
              <a:xfrm>
                <a:off x="2279222" y="3935715"/>
                <a:ext cx="76200" cy="76200"/>
              </a:xfrm>
              <a:prstGeom prst="ellips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cxnSp>
            <p:nvCxnSpPr>
              <p:cNvPr id="68" name="Straight Arrow Connector 67"/>
              <p:cNvCxnSpPr>
                <a:stCxn id="21" idx="5"/>
                <a:endCxn id="64" idx="1"/>
              </p:cNvCxnSpPr>
              <p:nvPr/>
            </p:nvCxnSpPr>
            <p:spPr bwMode="auto">
              <a:xfrm>
                <a:off x="2212304" y="3750919"/>
                <a:ext cx="135291" cy="58045"/>
              </a:xfrm>
              <a:prstGeom prst="straightConnector1">
                <a:avLst/>
              </a:prstGeom>
              <a:solidFill>
                <a:srgbClr val="6BAE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triangle" w="sm" len="sm"/>
              </a:ln>
              <a:effectLst/>
            </p:spPr>
          </p:cxnSp>
          <p:cxnSp>
            <p:nvCxnSpPr>
              <p:cNvPr id="70" name="Straight Arrow Connector 69"/>
              <p:cNvCxnSpPr>
                <a:stCxn id="64" idx="3"/>
                <a:endCxn id="66" idx="0"/>
              </p:cNvCxnSpPr>
              <p:nvPr/>
            </p:nvCxnSpPr>
            <p:spPr bwMode="auto">
              <a:xfrm flipH="1">
                <a:off x="2317322" y="3862846"/>
                <a:ext cx="30273" cy="72869"/>
              </a:xfrm>
              <a:prstGeom prst="straightConnector1">
                <a:avLst/>
              </a:prstGeom>
              <a:solidFill>
                <a:srgbClr val="6BAE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triangle" w="sm" len="sm"/>
              </a:ln>
              <a:effectLst/>
            </p:spPr>
          </p:cxnSp>
          <p:cxnSp>
            <p:nvCxnSpPr>
              <p:cNvPr id="72" name="Straight Arrow Connector 71"/>
              <p:cNvCxnSpPr>
                <a:stCxn id="64" idx="5"/>
                <a:endCxn id="65" idx="0"/>
              </p:cNvCxnSpPr>
              <p:nvPr/>
            </p:nvCxnSpPr>
            <p:spPr bwMode="auto">
              <a:xfrm>
                <a:off x="2401477" y="3862846"/>
                <a:ext cx="34143" cy="164543"/>
              </a:xfrm>
              <a:prstGeom prst="straightConnector1">
                <a:avLst/>
              </a:prstGeom>
              <a:solidFill>
                <a:srgbClr val="6BAE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triangle" w="sm" len="sm"/>
              </a:ln>
              <a:effectLst/>
            </p:spPr>
          </p:cxnSp>
        </p:grpSp>
      </p:grpSp>
      <p:sp>
        <p:nvSpPr>
          <p:cNvPr id="75" name="Rounded Rectangle 74"/>
          <p:cNvSpPr/>
          <p:nvPr/>
        </p:nvSpPr>
        <p:spPr bwMode="auto">
          <a:xfrm>
            <a:off x="1482539" y="4663975"/>
            <a:ext cx="262199" cy="304800"/>
          </a:xfrm>
          <a:prstGeom prst="roundRect">
            <a:avLst>
              <a:gd name="adj" fmla="val 36968"/>
            </a:avLst>
          </a:prstGeom>
          <a:solidFill>
            <a:schemeClr val="accent5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6" name="Snip Single Corner Rectangle 75"/>
          <p:cNvSpPr/>
          <p:nvPr/>
        </p:nvSpPr>
        <p:spPr bwMode="auto">
          <a:xfrm>
            <a:off x="1832886" y="4663975"/>
            <a:ext cx="230474" cy="304800"/>
          </a:xfrm>
          <a:prstGeom prst="snip1Rect">
            <a:avLst>
              <a:gd name="adj" fmla="val 37202"/>
            </a:avLst>
          </a:prstGeom>
          <a:solidFill>
            <a:schemeClr val="accent5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7" name="Round Diagonal Corner Rectangle 76"/>
          <p:cNvSpPr/>
          <p:nvPr/>
        </p:nvSpPr>
        <p:spPr bwMode="auto">
          <a:xfrm>
            <a:off x="2150719" y="4663975"/>
            <a:ext cx="232168" cy="304800"/>
          </a:xfrm>
          <a:prstGeom prst="round2DiagRect">
            <a:avLst>
              <a:gd name="adj1" fmla="val 37396"/>
              <a:gd name="adj2" fmla="val 0"/>
            </a:avLst>
          </a:prstGeom>
          <a:solidFill>
            <a:schemeClr val="accent5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8" name="Round Same Side Corner Rectangle 77"/>
          <p:cNvSpPr/>
          <p:nvPr/>
        </p:nvSpPr>
        <p:spPr bwMode="auto">
          <a:xfrm>
            <a:off x="2470901" y="4663975"/>
            <a:ext cx="240084" cy="304800"/>
          </a:xfrm>
          <a:prstGeom prst="round2SameRect">
            <a:avLst/>
          </a:prstGeom>
          <a:solidFill>
            <a:schemeClr val="accent5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9" name="Rounded Rectangle 78"/>
          <p:cNvSpPr/>
          <p:nvPr/>
        </p:nvSpPr>
        <p:spPr bwMode="auto">
          <a:xfrm>
            <a:off x="1645367" y="5545633"/>
            <a:ext cx="262199" cy="304800"/>
          </a:xfrm>
          <a:prstGeom prst="roundRect">
            <a:avLst>
              <a:gd name="adj" fmla="val 36968"/>
            </a:avLst>
          </a:prstGeom>
          <a:solidFill>
            <a:schemeClr val="accent5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0" name="Snip Single Corner Rectangle 79"/>
          <p:cNvSpPr/>
          <p:nvPr/>
        </p:nvSpPr>
        <p:spPr bwMode="auto">
          <a:xfrm>
            <a:off x="1995714" y="5545633"/>
            <a:ext cx="230474" cy="304800"/>
          </a:xfrm>
          <a:prstGeom prst="snip1Rect">
            <a:avLst>
              <a:gd name="adj" fmla="val 37202"/>
            </a:avLst>
          </a:prstGeom>
          <a:solidFill>
            <a:schemeClr val="accent5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2" name="Round Same Side Corner Rectangle 81"/>
          <p:cNvSpPr/>
          <p:nvPr/>
        </p:nvSpPr>
        <p:spPr bwMode="auto">
          <a:xfrm>
            <a:off x="2322171" y="5551011"/>
            <a:ext cx="240084" cy="304800"/>
          </a:xfrm>
          <a:prstGeom prst="round2SameRect">
            <a:avLst/>
          </a:prstGeom>
          <a:solidFill>
            <a:schemeClr val="accent5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3" name="Curved Left Arrow 82"/>
          <p:cNvSpPr/>
          <p:nvPr/>
        </p:nvSpPr>
        <p:spPr bwMode="auto">
          <a:xfrm>
            <a:off x="3022698" y="1289743"/>
            <a:ext cx="305946" cy="765937"/>
          </a:xfrm>
          <a:prstGeom prst="curvedLeftArrow">
            <a:avLst/>
          </a:prstGeom>
          <a:solidFill>
            <a:schemeClr val="accent6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4" name="Curved Left Arrow 83"/>
          <p:cNvSpPr/>
          <p:nvPr/>
        </p:nvSpPr>
        <p:spPr bwMode="auto">
          <a:xfrm>
            <a:off x="3022698" y="2186507"/>
            <a:ext cx="305946" cy="765937"/>
          </a:xfrm>
          <a:prstGeom prst="curvedLeftArrow">
            <a:avLst/>
          </a:prstGeom>
          <a:solidFill>
            <a:schemeClr val="accent6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5" name="Curved Left Arrow 84"/>
          <p:cNvSpPr/>
          <p:nvPr/>
        </p:nvSpPr>
        <p:spPr bwMode="auto">
          <a:xfrm>
            <a:off x="3022698" y="3083271"/>
            <a:ext cx="305946" cy="765937"/>
          </a:xfrm>
          <a:prstGeom prst="curvedLeftArrow">
            <a:avLst/>
          </a:prstGeom>
          <a:solidFill>
            <a:schemeClr val="accent6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6" name="Curved Left Arrow 85"/>
          <p:cNvSpPr/>
          <p:nvPr/>
        </p:nvSpPr>
        <p:spPr bwMode="auto">
          <a:xfrm>
            <a:off x="3022698" y="3980035"/>
            <a:ext cx="305946" cy="765937"/>
          </a:xfrm>
          <a:prstGeom prst="curvedLeftArrow">
            <a:avLst/>
          </a:prstGeom>
          <a:solidFill>
            <a:schemeClr val="accent6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7" name="Curved Left Arrow 86"/>
          <p:cNvSpPr/>
          <p:nvPr/>
        </p:nvSpPr>
        <p:spPr bwMode="auto">
          <a:xfrm>
            <a:off x="3022698" y="4876799"/>
            <a:ext cx="305946" cy="765937"/>
          </a:xfrm>
          <a:prstGeom prst="curvedLeftArrow">
            <a:avLst/>
          </a:prstGeom>
          <a:solidFill>
            <a:schemeClr val="accent6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9" name="Rectangle 88"/>
          <p:cNvSpPr/>
          <p:nvPr/>
        </p:nvSpPr>
        <p:spPr bwMode="auto">
          <a:xfrm>
            <a:off x="3441426" y="1312982"/>
            <a:ext cx="2787943" cy="646331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800" b="1" dirty="0"/>
              <a:t>Concolic Execution</a:t>
            </a:r>
            <a:r>
              <a:rPr lang="en-US" sz="1800" dirty="0"/>
              <a:t> </a:t>
            </a:r>
          </a:p>
          <a:p>
            <a:pPr algn="l"/>
            <a:r>
              <a:rPr lang="en-US" sz="1800" dirty="0" smtClean="0"/>
              <a:t>(high-coverage </a:t>
            </a:r>
            <a:r>
              <a:rPr lang="en-US" sz="1800" dirty="0"/>
              <a:t>test </a:t>
            </a:r>
            <a:r>
              <a:rPr lang="en-US" sz="1800" dirty="0" smtClean="0"/>
              <a:t>suite)</a:t>
            </a:r>
            <a:endParaRPr lang="en-US" sz="1800" dirty="0"/>
          </a:p>
        </p:txBody>
      </p:sp>
      <p:sp>
        <p:nvSpPr>
          <p:cNvPr id="90" name="Rectangle 89"/>
          <p:cNvSpPr/>
          <p:nvPr/>
        </p:nvSpPr>
        <p:spPr bwMode="auto">
          <a:xfrm>
            <a:off x="3441426" y="2203936"/>
            <a:ext cx="2005677" cy="646331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800" b="1" dirty="0"/>
              <a:t>Safety Detectors</a:t>
            </a:r>
          </a:p>
          <a:p>
            <a:pPr algn="l"/>
            <a:r>
              <a:rPr lang="en-US" sz="1800" dirty="0"/>
              <a:t>(MEDS, others)</a:t>
            </a:r>
          </a:p>
        </p:txBody>
      </p:sp>
      <p:sp>
        <p:nvSpPr>
          <p:cNvPr id="91" name="Rectangle 90"/>
          <p:cNvSpPr/>
          <p:nvPr/>
        </p:nvSpPr>
        <p:spPr bwMode="auto">
          <a:xfrm>
            <a:off x="3441425" y="3094890"/>
            <a:ext cx="2686313" cy="646331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IR Constructor</a:t>
            </a:r>
            <a:r>
              <a:rPr kumimoji="0" lang="en-US" sz="18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(learns 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from good/bad runs)</a:t>
            </a:r>
          </a:p>
        </p:txBody>
      </p:sp>
      <p:sp>
        <p:nvSpPr>
          <p:cNvPr id="93" name="Rectangle 92"/>
          <p:cNvSpPr/>
          <p:nvPr/>
        </p:nvSpPr>
        <p:spPr bwMode="auto">
          <a:xfrm>
            <a:off x="3441426" y="3985844"/>
            <a:ext cx="2698175" cy="646331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Variant Generator &amp;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b="1" dirty="0" smtClean="0"/>
              <a:t>Remediation Strategist</a:t>
            </a:r>
            <a:endParaRPr kumimoji="0" lang="en-US" sz="180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4" name="Rectangle 93"/>
          <p:cNvSpPr/>
          <p:nvPr/>
        </p:nvSpPr>
        <p:spPr bwMode="auto">
          <a:xfrm>
            <a:off x="3441425" y="4876799"/>
            <a:ext cx="3031599" cy="646331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b="1" dirty="0" smtClean="0"/>
              <a:t>BED</a:t>
            </a:r>
            <a:r>
              <a:rPr lang="en-US" sz="1800" dirty="0" smtClean="0"/>
              <a:t> (compares behavior of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/>
              <a:t>each variant with original)</a:t>
            </a:r>
            <a:endParaRPr lang="en-US" sz="1800" dirty="0"/>
          </a:p>
        </p:txBody>
      </p:sp>
      <p:sp>
        <p:nvSpPr>
          <p:cNvPr id="98" name="Rectangle 97"/>
          <p:cNvSpPr/>
          <p:nvPr/>
        </p:nvSpPr>
        <p:spPr bwMode="auto">
          <a:xfrm>
            <a:off x="3441425" y="5791200"/>
            <a:ext cx="2762295" cy="36933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b="1" dirty="0" smtClean="0"/>
              <a:t>TSET</a:t>
            </a:r>
            <a:r>
              <a:rPr lang="en-US" sz="1800" dirty="0" smtClean="0"/>
              <a:t> (tests inputs, BED)</a:t>
            </a:r>
            <a:endParaRPr lang="en-US" sz="1800" dirty="0"/>
          </a:p>
        </p:txBody>
      </p:sp>
      <p:sp>
        <p:nvSpPr>
          <p:cNvPr id="56" name="Circular Arrow 55"/>
          <p:cNvSpPr/>
          <p:nvPr/>
        </p:nvSpPr>
        <p:spPr bwMode="auto">
          <a:xfrm rot="19999737" flipV="1">
            <a:off x="1184567" y="215001"/>
            <a:ext cx="3820649" cy="4146557"/>
          </a:xfrm>
          <a:prstGeom prst="circularArrow">
            <a:avLst>
              <a:gd name="adj1" fmla="val 5231"/>
              <a:gd name="adj2" fmla="val 960829"/>
              <a:gd name="adj3" fmla="val 19897902"/>
              <a:gd name="adj4" fmla="val 14138897"/>
              <a:gd name="adj5" fmla="val 9257"/>
            </a:avLst>
          </a:prstGeom>
          <a:solidFill>
            <a:srgbClr val="FFB366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7" name="Circular Arrow 56"/>
          <p:cNvSpPr/>
          <p:nvPr/>
        </p:nvSpPr>
        <p:spPr bwMode="auto">
          <a:xfrm rot="19999737" flipV="1">
            <a:off x="942874" y="2078479"/>
            <a:ext cx="4159646" cy="4050220"/>
          </a:xfrm>
          <a:prstGeom prst="circularArrow">
            <a:avLst>
              <a:gd name="adj1" fmla="val 4636"/>
              <a:gd name="adj2" fmla="val 1013855"/>
              <a:gd name="adj3" fmla="val 19867709"/>
              <a:gd name="adj4" fmla="val 14186296"/>
              <a:gd name="adj5" fmla="val 8349"/>
            </a:avLst>
          </a:prstGeom>
          <a:solidFill>
            <a:srgbClr val="FFB366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8" name="Circular Arrow 57"/>
          <p:cNvSpPr/>
          <p:nvPr/>
        </p:nvSpPr>
        <p:spPr bwMode="auto">
          <a:xfrm rot="19999737" flipV="1">
            <a:off x="1737697" y="2030317"/>
            <a:ext cx="2875949" cy="2066755"/>
          </a:xfrm>
          <a:prstGeom prst="circularArrow">
            <a:avLst>
              <a:gd name="adj1" fmla="val 8544"/>
              <a:gd name="adj2" fmla="val 1142319"/>
              <a:gd name="adj3" fmla="val 19881443"/>
              <a:gd name="adj4" fmla="val 13334251"/>
              <a:gd name="adj5" fmla="val 12500"/>
            </a:avLst>
          </a:prstGeom>
          <a:solidFill>
            <a:srgbClr val="FFB366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9" name="Rounded Rectangular Callout 58"/>
          <p:cNvSpPr/>
          <p:nvPr/>
        </p:nvSpPr>
        <p:spPr bwMode="auto">
          <a:xfrm>
            <a:off x="6534580" y="1677880"/>
            <a:ext cx="2152219" cy="715089"/>
          </a:xfrm>
          <a:prstGeom prst="wedgeRoundRectCallout">
            <a:avLst>
              <a:gd name="adj1" fmla="val -161408"/>
              <a:gd name="adj2" fmla="val 159737"/>
              <a:gd name="adj3" fmla="val 16667"/>
            </a:avLst>
          </a:prstGeom>
          <a:solidFill>
            <a:schemeClr val="accent2">
              <a:lumMod val="25000"/>
              <a:lumOff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Improve precision of detectors</a:t>
            </a:r>
          </a:p>
        </p:txBody>
      </p:sp>
      <p:sp>
        <p:nvSpPr>
          <p:cNvPr id="60" name="Rounded Rectangular Callout 59"/>
          <p:cNvSpPr/>
          <p:nvPr/>
        </p:nvSpPr>
        <p:spPr bwMode="auto">
          <a:xfrm>
            <a:off x="6541064" y="2753915"/>
            <a:ext cx="2374335" cy="715089"/>
          </a:xfrm>
          <a:prstGeom prst="wedgeRoundRectCallout">
            <a:avLst>
              <a:gd name="adj1" fmla="val -140453"/>
              <a:gd name="adj2" fmla="val 32772"/>
              <a:gd name="adj3" fmla="val 16667"/>
            </a:avLst>
          </a:prstGeom>
          <a:solidFill>
            <a:schemeClr val="accent2">
              <a:lumMod val="25000"/>
              <a:lumOff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Generate detectable</a:t>
            </a:r>
            <a:r>
              <a:rPr kumimoji="0" lang="en-US" sz="1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errors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61" name="Rounded Rectangular Callout 60"/>
          <p:cNvSpPr/>
          <p:nvPr/>
        </p:nvSpPr>
        <p:spPr bwMode="auto">
          <a:xfrm>
            <a:off x="6553200" y="3797818"/>
            <a:ext cx="2292485" cy="715089"/>
          </a:xfrm>
          <a:prstGeom prst="wedgeRoundRectCallout">
            <a:avLst>
              <a:gd name="adj1" fmla="val -139129"/>
              <a:gd name="adj2" fmla="val 107138"/>
              <a:gd name="adj3" fmla="val 16667"/>
            </a:avLst>
          </a:prstGeom>
          <a:solidFill>
            <a:schemeClr val="accent2">
              <a:lumMod val="25000"/>
              <a:lumOff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Correct for</a:t>
            </a:r>
            <a:r>
              <a:rPr kumimoji="0" lang="en-US" sz="1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IR mistakes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84487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 bwMode="auto">
          <a:xfrm>
            <a:off x="1043284" y="2289840"/>
            <a:ext cx="3750390" cy="3276600"/>
          </a:xfrm>
          <a:prstGeom prst="roundRect">
            <a:avLst>
              <a:gd name="adj" fmla="val 9256"/>
            </a:avLst>
          </a:prstGeom>
          <a:solidFill>
            <a:schemeClr val="accent5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b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Execution Manager</a:t>
            </a:r>
          </a:p>
        </p:txBody>
      </p:sp>
      <p:sp>
        <p:nvSpPr>
          <p:cNvPr id="29" name="Rounded Rectangle 28"/>
          <p:cNvSpPr/>
          <p:nvPr/>
        </p:nvSpPr>
        <p:spPr bwMode="auto">
          <a:xfrm>
            <a:off x="1280604" y="2442240"/>
            <a:ext cx="3275750" cy="2512742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b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SIM</a:t>
            </a:r>
          </a:p>
        </p:txBody>
      </p:sp>
      <p:sp>
        <p:nvSpPr>
          <p:cNvPr id="27" name="Rounded Rectangle 26"/>
          <p:cNvSpPr/>
          <p:nvPr/>
        </p:nvSpPr>
        <p:spPr bwMode="auto">
          <a:xfrm>
            <a:off x="1531374" y="2670840"/>
            <a:ext cx="2774210" cy="1681401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50000"/>
              </a:schemeClr>
            </a:solidFill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b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Strata</a:t>
            </a:r>
            <a:r>
              <a:rPr kumimoji="0" lang="en-US" sz="20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 Dynamic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baseline="0" dirty="0" smtClean="0">
                <a:solidFill>
                  <a:schemeClr val="bg1"/>
                </a:solidFill>
              </a:rPr>
              <a:t>Translator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PEASOUP Execution Monitor</a:t>
            </a:r>
            <a:endParaRPr lang="en-US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955F30BA-4DE8-4A4E-A943-013D71671191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grpSp>
        <p:nvGrpSpPr>
          <p:cNvPr id="31" name="Group 30"/>
          <p:cNvGrpSpPr/>
          <p:nvPr/>
        </p:nvGrpSpPr>
        <p:grpSpPr>
          <a:xfrm>
            <a:off x="250274" y="1244181"/>
            <a:ext cx="2562200" cy="598289"/>
            <a:chOff x="1797790" y="1087941"/>
            <a:chExt cx="2562200" cy="598289"/>
          </a:xfrm>
        </p:grpSpPr>
        <p:sp>
          <p:nvSpPr>
            <p:cNvPr id="56" name="Rounded Rectangle 55"/>
            <p:cNvSpPr/>
            <p:nvPr/>
          </p:nvSpPr>
          <p:spPr bwMode="auto">
            <a:xfrm>
              <a:off x="1797790" y="1087941"/>
              <a:ext cx="2562200" cy="598289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</a:rPr>
                <a:t>Valid</a:t>
              </a:r>
            </a:p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800" dirty="0" smtClean="0">
                  <a:solidFill>
                    <a:schemeClr val="bg1"/>
                  </a:solidFill>
                </a:rPr>
                <a:t>Variants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</a:endParaRPr>
            </a:p>
          </p:txBody>
        </p:sp>
        <p:sp>
          <p:nvSpPr>
            <p:cNvPr id="57" name="Rounded Rectangle 56"/>
            <p:cNvSpPr/>
            <p:nvPr/>
          </p:nvSpPr>
          <p:spPr bwMode="auto">
            <a:xfrm>
              <a:off x="3064016" y="1234685"/>
              <a:ext cx="262199" cy="304800"/>
            </a:xfrm>
            <a:prstGeom prst="roundRect">
              <a:avLst>
                <a:gd name="adj" fmla="val 36968"/>
              </a:avLst>
            </a:prstGeom>
            <a:solidFill>
              <a:schemeClr val="accent5">
                <a:lumMod val="60000"/>
                <a:lumOff val="4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58" name="Snip Single Corner Rectangle 57"/>
            <p:cNvSpPr/>
            <p:nvPr/>
          </p:nvSpPr>
          <p:spPr bwMode="auto">
            <a:xfrm>
              <a:off x="3414363" y="1234685"/>
              <a:ext cx="230474" cy="304800"/>
            </a:xfrm>
            <a:prstGeom prst="snip1Rect">
              <a:avLst>
                <a:gd name="adj" fmla="val 37202"/>
              </a:avLst>
            </a:prstGeom>
            <a:solidFill>
              <a:schemeClr val="accent5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59" name="Round Same Side Corner Rectangle 58"/>
            <p:cNvSpPr/>
            <p:nvPr/>
          </p:nvSpPr>
          <p:spPr bwMode="auto">
            <a:xfrm>
              <a:off x="3740820" y="1240063"/>
              <a:ext cx="240084" cy="304800"/>
            </a:xfrm>
            <a:prstGeom prst="round2Same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11" name="Down Arrow 10"/>
          <p:cNvSpPr/>
          <p:nvPr/>
        </p:nvSpPr>
        <p:spPr bwMode="auto">
          <a:xfrm>
            <a:off x="1305417" y="1909413"/>
            <a:ext cx="451915" cy="304800"/>
          </a:xfrm>
          <a:prstGeom prst="downArrow">
            <a:avLst/>
          </a:prstGeom>
          <a:solidFill>
            <a:schemeClr val="accent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2" name="Down Arrow 21"/>
          <p:cNvSpPr/>
          <p:nvPr/>
        </p:nvSpPr>
        <p:spPr bwMode="auto">
          <a:xfrm>
            <a:off x="4101318" y="1909413"/>
            <a:ext cx="408533" cy="304800"/>
          </a:xfrm>
          <a:prstGeom prst="downArrow">
            <a:avLst/>
          </a:prstGeom>
          <a:solidFill>
            <a:schemeClr val="accent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grpSp>
        <p:nvGrpSpPr>
          <p:cNvPr id="37" name="Group 36"/>
          <p:cNvGrpSpPr/>
          <p:nvPr/>
        </p:nvGrpSpPr>
        <p:grpSpPr>
          <a:xfrm>
            <a:off x="2107660" y="2823239"/>
            <a:ext cx="1621638" cy="598289"/>
            <a:chOff x="2201443" y="2812299"/>
            <a:chExt cx="1621638" cy="598289"/>
          </a:xfrm>
        </p:grpSpPr>
        <p:sp>
          <p:nvSpPr>
            <p:cNvPr id="10" name="Rounded Rectangle 9"/>
            <p:cNvSpPr/>
            <p:nvPr/>
          </p:nvSpPr>
          <p:spPr bwMode="auto">
            <a:xfrm>
              <a:off x="2201443" y="2812299"/>
              <a:ext cx="1621638" cy="598289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</a:rPr>
                <a:t>Selected</a:t>
              </a:r>
            </a:p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800" dirty="0" smtClean="0">
                  <a:solidFill>
                    <a:schemeClr val="bg1"/>
                  </a:solidFill>
                </a:rPr>
                <a:t>Variant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</a:endParaRPr>
            </a:p>
          </p:txBody>
        </p:sp>
        <p:sp>
          <p:nvSpPr>
            <p:cNvPr id="63" name="Round Same Side Corner Rectangle 62"/>
            <p:cNvSpPr/>
            <p:nvPr/>
          </p:nvSpPr>
          <p:spPr bwMode="auto">
            <a:xfrm>
              <a:off x="3362501" y="2959043"/>
              <a:ext cx="240084" cy="304800"/>
            </a:xfrm>
            <a:prstGeom prst="round2Same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39" name="Rectangular Callout 38"/>
          <p:cNvSpPr/>
          <p:nvPr/>
        </p:nvSpPr>
        <p:spPr bwMode="auto">
          <a:xfrm>
            <a:off x="5088619" y="2396011"/>
            <a:ext cx="3365024" cy="646331"/>
          </a:xfrm>
          <a:prstGeom prst="wedgeRectCallout">
            <a:avLst>
              <a:gd name="adj1" fmla="val -99332"/>
              <a:gd name="adj2" fmla="val 64628"/>
            </a:avLst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Known vulnerabilities patched;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/>
              <a:t>Static diversification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73" name="Rectangular Callout 72"/>
          <p:cNvSpPr/>
          <p:nvPr/>
        </p:nvSpPr>
        <p:spPr bwMode="auto">
          <a:xfrm>
            <a:off x="5088619" y="3425661"/>
            <a:ext cx="3762568" cy="646331"/>
          </a:xfrm>
          <a:prstGeom prst="wedgeRectCallout">
            <a:avLst>
              <a:gd name="adj1" fmla="val -84144"/>
              <a:gd name="adj2" fmla="val 51863"/>
            </a:avLst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/>
              <a:t>Stops code injection, other attacks.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/>
              <a:t> Run-time diversification: ILR …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81" name="Rectangular Callout 80"/>
          <p:cNvSpPr/>
          <p:nvPr/>
        </p:nvSpPr>
        <p:spPr bwMode="auto">
          <a:xfrm>
            <a:off x="5088619" y="4455311"/>
            <a:ext cx="3172663" cy="646331"/>
          </a:xfrm>
          <a:prstGeom prst="wedgeRectCallout">
            <a:avLst>
              <a:gd name="adj1" fmla="val -82688"/>
              <a:gd name="adj2" fmla="val -17279"/>
            </a:avLst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/>
              <a:t>Memory protection for Strata.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(kernel-level</a:t>
            </a:r>
            <a:r>
              <a:rPr kumimoji="0" lang="en-US" sz="1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protection)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1" name="Rounded Rectangle 40"/>
          <p:cNvSpPr/>
          <p:nvPr/>
        </p:nvSpPr>
        <p:spPr bwMode="auto">
          <a:xfrm>
            <a:off x="3024483" y="1244180"/>
            <a:ext cx="2562201" cy="598289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Intermediate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Representation</a:t>
            </a:r>
          </a:p>
        </p:txBody>
      </p:sp>
      <p:grpSp>
        <p:nvGrpSpPr>
          <p:cNvPr id="42" name="Group 41"/>
          <p:cNvGrpSpPr/>
          <p:nvPr/>
        </p:nvGrpSpPr>
        <p:grpSpPr>
          <a:xfrm>
            <a:off x="4879985" y="1309821"/>
            <a:ext cx="512392" cy="468060"/>
            <a:chOff x="1961328" y="3685878"/>
            <a:chExt cx="512392" cy="468060"/>
          </a:xfrm>
        </p:grpSpPr>
        <p:sp>
          <p:nvSpPr>
            <p:cNvPr id="43" name="Oval 42"/>
            <p:cNvSpPr/>
            <p:nvPr/>
          </p:nvSpPr>
          <p:spPr bwMode="auto">
            <a:xfrm>
              <a:off x="1961328" y="3797805"/>
              <a:ext cx="76200" cy="76200"/>
            </a:xfrm>
            <a:prstGeom prst="ellipse">
              <a:avLst/>
            </a:prstGeom>
            <a:solidFill>
              <a:schemeClr val="accent2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44" name="Oval 43"/>
            <p:cNvSpPr/>
            <p:nvPr/>
          </p:nvSpPr>
          <p:spPr bwMode="auto">
            <a:xfrm>
              <a:off x="2147263" y="3685878"/>
              <a:ext cx="76200" cy="76200"/>
            </a:xfrm>
            <a:prstGeom prst="ellipse">
              <a:avLst/>
            </a:prstGeom>
            <a:solidFill>
              <a:schemeClr val="accent2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45" name="Oval 44"/>
            <p:cNvSpPr/>
            <p:nvPr/>
          </p:nvSpPr>
          <p:spPr bwMode="auto">
            <a:xfrm>
              <a:off x="2144904" y="3874005"/>
              <a:ext cx="76200" cy="76200"/>
            </a:xfrm>
            <a:prstGeom prst="ellipse">
              <a:avLst/>
            </a:prstGeom>
            <a:solidFill>
              <a:schemeClr val="accent2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46" name="Oval 45"/>
            <p:cNvSpPr/>
            <p:nvPr/>
          </p:nvSpPr>
          <p:spPr bwMode="auto">
            <a:xfrm>
              <a:off x="2144904" y="4077738"/>
              <a:ext cx="76200" cy="76200"/>
            </a:xfrm>
            <a:prstGeom prst="ellipse">
              <a:avLst/>
            </a:prstGeom>
            <a:solidFill>
              <a:schemeClr val="accent2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47" name="Oval 46"/>
            <p:cNvSpPr/>
            <p:nvPr/>
          </p:nvSpPr>
          <p:spPr bwMode="auto">
            <a:xfrm>
              <a:off x="1961328" y="3973815"/>
              <a:ext cx="76200" cy="76200"/>
            </a:xfrm>
            <a:prstGeom prst="ellipse">
              <a:avLst/>
            </a:prstGeom>
            <a:solidFill>
              <a:schemeClr val="accent2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cxnSp>
          <p:nvCxnSpPr>
            <p:cNvPr id="48" name="Straight Arrow Connector 47"/>
            <p:cNvCxnSpPr>
              <a:stCxn id="45" idx="4"/>
              <a:endCxn id="46" idx="0"/>
            </p:cNvCxnSpPr>
            <p:nvPr/>
          </p:nvCxnSpPr>
          <p:spPr bwMode="auto">
            <a:xfrm>
              <a:off x="2183004" y="3950205"/>
              <a:ext cx="0" cy="127533"/>
            </a:xfrm>
            <a:prstGeom prst="straightConnector1">
              <a:avLst/>
            </a:prstGeom>
            <a:solidFill>
              <a:srgbClr val="6BAE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 w="sm" len="sm"/>
            </a:ln>
            <a:effectLst/>
          </p:spPr>
        </p:cxnSp>
        <p:cxnSp>
          <p:nvCxnSpPr>
            <p:cNvPr id="49" name="Straight Arrow Connector 48"/>
            <p:cNvCxnSpPr>
              <a:stCxn id="45" idx="3"/>
              <a:endCxn id="47" idx="6"/>
            </p:cNvCxnSpPr>
            <p:nvPr/>
          </p:nvCxnSpPr>
          <p:spPr bwMode="auto">
            <a:xfrm flipH="1">
              <a:off x="2037528" y="3939046"/>
              <a:ext cx="118535" cy="72869"/>
            </a:xfrm>
            <a:prstGeom prst="straightConnector1">
              <a:avLst/>
            </a:prstGeom>
            <a:solidFill>
              <a:srgbClr val="6BAE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 w="sm" len="sm"/>
            </a:ln>
            <a:effectLst/>
          </p:spPr>
        </p:cxnSp>
        <p:cxnSp>
          <p:nvCxnSpPr>
            <p:cNvPr id="50" name="Straight Arrow Connector 49"/>
            <p:cNvCxnSpPr>
              <a:stCxn id="44" idx="4"/>
              <a:endCxn id="45" idx="0"/>
            </p:cNvCxnSpPr>
            <p:nvPr/>
          </p:nvCxnSpPr>
          <p:spPr bwMode="auto">
            <a:xfrm flipH="1">
              <a:off x="2183004" y="3762078"/>
              <a:ext cx="2359" cy="111927"/>
            </a:xfrm>
            <a:prstGeom prst="straightConnector1">
              <a:avLst/>
            </a:prstGeom>
            <a:solidFill>
              <a:srgbClr val="6BAE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 w="sm" len="sm"/>
            </a:ln>
            <a:effectLst/>
          </p:spPr>
        </p:cxnSp>
        <p:cxnSp>
          <p:nvCxnSpPr>
            <p:cNvPr id="51" name="Straight Arrow Connector 50"/>
            <p:cNvCxnSpPr>
              <a:stCxn id="44" idx="2"/>
              <a:endCxn id="43" idx="7"/>
            </p:cNvCxnSpPr>
            <p:nvPr/>
          </p:nvCxnSpPr>
          <p:spPr bwMode="auto">
            <a:xfrm flipH="1">
              <a:off x="2026369" y="3723978"/>
              <a:ext cx="120894" cy="84986"/>
            </a:xfrm>
            <a:prstGeom prst="straightConnector1">
              <a:avLst/>
            </a:prstGeom>
            <a:solidFill>
              <a:srgbClr val="6BAE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 w="sm" len="sm"/>
            </a:ln>
            <a:effectLst/>
          </p:spPr>
        </p:cxnSp>
        <p:cxnSp>
          <p:nvCxnSpPr>
            <p:cNvPr id="52" name="Straight Arrow Connector 51"/>
            <p:cNvCxnSpPr>
              <a:stCxn id="43" idx="4"/>
              <a:endCxn id="47" idx="0"/>
            </p:cNvCxnSpPr>
            <p:nvPr/>
          </p:nvCxnSpPr>
          <p:spPr bwMode="auto">
            <a:xfrm>
              <a:off x="1999428" y="3874005"/>
              <a:ext cx="0" cy="99810"/>
            </a:xfrm>
            <a:prstGeom prst="straightConnector1">
              <a:avLst/>
            </a:prstGeom>
            <a:solidFill>
              <a:srgbClr val="6BAE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 w="sm" len="sm"/>
            </a:ln>
            <a:effectLst/>
          </p:spPr>
        </p:cxnSp>
        <p:cxnSp>
          <p:nvCxnSpPr>
            <p:cNvPr id="53" name="Straight Arrow Connector 52"/>
            <p:cNvCxnSpPr>
              <a:stCxn id="47" idx="5"/>
              <a:endCxn id="46" idx="2"/>
            </p:cNvCxnSpPr>
            <p:nvPr/>
          </p:nvCxnSpPr>
          <p:spPr bwMode="auto">
            <a:xfrm>
              <a:off x="2026369" y="4038856"/>
              <a:ext cx="118535" cy="76982"/>
            </a:xfrm>
            <a:prstGeom prst="straightConnector1">
              <a:avLst/>
            </a:prstGeom>
            <a:solidFill>
              <a:srgbClr val="6BAE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 w="sm" len="sm"/>
            </a:ln>
            <a:effectLst/>
          </p:spPr>
        </p:cxnSp>
        <p:sp>
          <p:nvSpPr>
            <p:cNvPr id="54" name="Oval 53"/>
            <p:cNvSpPr/>
            <p:nvPr/>
          </p:nvSpPr>
          <p:spPr bwMode="auto">
            <a:xfrm>
              <a:off x="2336436" y="3797805"/>
              <a:ext cx="76200" cy="76200"/>
            </a:xfrm>
            <a:prstGeom prst="ellipse">
              <a:avLst/>
            </a:prstGeom>
            <a:solidFill>
              <a:schemeClr val="accent2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55" name="Oval 54"/>
            <p:cNvSpPr/>
            <p:nvPr/>
          </p:nvSpPr>
          <p:spPr bwMode="auto">
            <a:xfrm>
              <a:off x="2397520" y="4027389"/>
              <a:ext cx="76200" cy="76200"/>
            </a:xfrm>
            <a:prstGeom prst="ellipse">
              <a:avLst/>
            </a:prstGeom>
            <a:solidFill>
              <a:schemeClr val="accent2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60" name="Oval 59"/>
            <p:cNvSpPr/>
            <p:nvPr/>
          </p:nvSpPr>
          <p:spPr bwMode="auto">
            <a:xfrm>
              <a:off x="2279222" y="3935715"/>
              <a:ext cx="76200" cy="76200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cxnSp>
          <p:nvCxnSpPr>
            <p:cNvPr id="61" name="Straight Arrow Connector 60"/>
            <p:cNvCxnSpPr>
              <a:stCxn id="44" idx="5"/>
              <a:endCxn id="54" idx="1"/>
            </p:cNvCxnSpPr>
            <p:nvPr/>
          </p:nvCxnSpPr>
          <p:spPr bwMode="auto">
            <a:xfrm>
              <a:off x="2212304" y="3750919"/>
              <a:ext cx="135291" cy="58045"/>
            </a:xfrm>
            <a:prstGeom prst="straightConnector1">
              <a:avLst/>
            </a:prstGeom>
            <a:solidFill>
              <a:srgbClr val="6BAE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 w="sm" len="sm"/>
            </a:ln>
            <a:effectLst/>
          </p:spPr>
        </p:cxnSp>
        <p:cxnSp>
          <p:nvCxnSpPr>
            <p:cNvPr id="62" name="Straight Arrow Connector 61"/>
            <p:cNvCxnSpPr>
              <a:stCxn id="54" idx="3"/>
              <a:endCxn id="60" idx="0"/>
            </p:cNvCxnSpPr>
            <p:nvPr/>
          </p:nvCxnSpPr>
          <p:spPr bwMode="auto">
            <a:xfrm flipH="1">
              <a:off x="2317322" y="3862846"/>
              <a:ext cx="30273" cy="72869"/>
            </a:xfrm>
            <a:prstGeom prst="straightConnector1">
              <a:avLst/>
            </a:prstGeom>
            <a:solidFill>
              <a:srgbClr val="6BAE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 w="sm" len="sm"/>
            </a:ln>
            <a:effectLst/>
          </p:spPr>
        </p:cxnSp>
        <p:cxnSp>
          <p:nvCxnSpPr>
            <p:cNvPr id="67" name="Straight Arrow Connector 66"/>
            <p:cNvCxnSpPr>
              <a:stCxn id="54" idx="5"/>
              <a:endCxn id="55" idx="0"/>
            </p:cNvCxnSpPr>
            <p:nvPr/>
          </p:nvCxnSpPr>
          <p:spPr bwMode="auto">
            <a:xfrm>
              <a:off x="2401477" y="3862846"/>
              <a:ext cx="34143" cy="164543"/>
            </a:xfrm>
            <a:prstGeom prst="straightConnector1">
              <a:avLst/>
            </a:prstGeom>
            <a:solidFill>
              <a:srgbClr val="6BAE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 w="sm" len="sm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xmlns="" val="33603016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theme1.xml><?xml version="1.0" encoding="utf-8"?>
<a:theme xmlns:a="http://schemas.openxmlformats.org/drawingml/2006/main" name="PEASOUP-template">
  <a:themeElements>
    <a:clrScheme name="GrammaTech Colors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D81E05"/>
      </a:accent1>
      <a:accent2>
        <a:srgbClr val="11242F"/>
      </a:accent2>
      <a:accent3>
        <a:srgbClr val="6E7C92"/>
      </a:accent3>
      <a:accent4>
        <a:srgbClr val="00933B"/>
      </a:accent4>
      <a:accent5>
        <a:srgbClr val="FF8000"/>
      </a:accent5>
      <a:accent6>
        <a:srgbClr val="800000"/>
      </a:accent6>
      <a:hlink>
        <a:srgbClr val="626E80"/>
      </a:hlink>
      <a:folHlink>
        <a:srgbClr val="004499"/>
      </a:folHlink>
    </a:clrScheme>
    <a:fontScheme name="GrammaTech Template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6BAE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6BAE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GrammaTech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rammaTech 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rammaTech 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rammaTech 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rammaTech 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rammaTech 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ammaTech 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ammaTech 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ammaTech 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ammaTech 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ammaTech 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ammaTech 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Presentation1</Template>
  <TotalTime>14548</TotalTime>
  <Words>1625</Words>
  <Application>Microsoft Office PowerPoint</Application>
  <PresentationFormat>On-screen Show (4:3)</PresentationFormat>
  <Paragraphs>533</Paragraphs>
  <Slides>32</Slides>
  <Notes>3</Notes>
  <HiddenSlides>2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PEASOUP-template</vt:lpstr>
      <vt:lpstr>PEASOUP: Preventing Exploits Against Software Of Uncertain Provenance</vt:lpstr>
      <vt:lpstr>PEASOUP Programmatics</vt:lpstr>
      <vt:lpstr>PEASOUP Vision</vt:lpstr>
      <vt:lpstr>PEASOUP Vision</vt:lpstr>
      <vt:lpstr>PEASOUP Vision</vt:lpstr>
      <vt:lpstr>PEASOUP Vision</vt:lpstr>
      <vt:lpstr>Targeted Weaknesses (Phase I)</vt:lpstr>
      <vt:lpstr>PEASOUP (offline) Analyzer</vt:lpstr>
      <vt:lpstr>PEASOUP Execution Monitor</vt:lpstr>
      <vt:lpstr>PEASOUP Rewriting</vt:lpstr>
      <vt:lpstr>PEASOUP Analysis and Transformation Core Technologies</vt:lpstr>
      <vt:lpstr>Virtualization Approaches</vt:lpstr>
      <vt:lpstr>Strata</vt:lpstr>
      <vt:lpstr>PEASOUP Analysis and Transformation Core Technologies</vt:lpstr>
      <vt:lpstr>SPRI: Strata Program Rewriting Interface</vt:lpstr>
      <vt:lpstr>SPRI: Strata Program Rewriting Interface</vt:lpstr>
      <vt:lpstr>PEASOUP Defenses</vt:lpstr>
      <vt:lpstr>Stack-Layout Randomization</vt:lpstr>
      <vt:lpstr>Stack-Layout Randomization</vt:lpstr>
      <vt:lpstr>Heap Protection: Offline Analysis</vt:lpstr>
      <vt:lpstr>Numeric Error Protection</vt:lpstr>
      <vt:lpstr>PC Confinement aka Program Shepherding</vt:lpstr>
      <vt:lpstr>PC Confinement + ISR</vt:lpstr>
      <vt:lpstr>ILR </vt:lpstr>
      <vt:lpstr>How ILR Works: 30,000 ft.</vt:lpstr>
      <vt:lpstr>ILR VM</vt:lpstr>
      <vt:lpstr>ILR Static Analysis</vt:lpstr>
      <vt:lpstr>ILR Results </vt:lpstr>
      <vt:lpstr>Overall D-I-D Results</vt:lpstr>
      <vt:lpstr>General Defenses (only)</vt:lpstr>
      <vt:lpstr>PEASOUP Phase I Summary</vt:lpstr>
      <vt:lpstr>PEASOUP: Preventing Exploits Against Software Of Uncertain Provenance</vt:lpstr>
    </vt:vector>
  </TitlesOfParts>
  <Company>GrammaTech,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Insert your Title here</dc:title>
  <dc:creator>tjohnson</dc:creator>
  <cp:lastModifiedBy>jkibler</cp:lastModifiedBy>
  <cp:revision>279</cp:revision>
  <dcterms:created xsi:type="dcterms:W3CDTF">2010-07-12T14:44:00Z</dcterms:created>
  <dcterms:modified xsi:type="dcterms:W3CDTF">2012-05-31T20:13:22Z</dcterms:modified>
</cp:coreProperties>
</file>