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01" r:id="rId2"/>
  </p:sldMasterIdLst>
  <p:notesMasterIdLst>
    <p:notesMasterId r:id="rId46"/>
  </p:notesMasterIdLst>
  <p:handoutMasterIdLst>
    <p:handoutMasterId r:id="rId47"/>
  </p:handoutMasterIdLst>
  <p:sldIdLst>
    <p:sldId id="322" r:id="rId3"/>
    <p:sldId id="388" r:id="rId4"/>
    <p:sldId id="390" r:id="rId5"/>
    <p:sldId id="391" r:id="rId6"/>
    <p:sldId id="392" r:id="rId7"/>
    <p:sldId id="395" r:id="rId8"/>
    <p:sldId id="394" r:id="rId9"/>
    <p:sldId id="393" r:id="rId10"/>
    <p:sldId id="396" r:id="rId11"/>
    <p:sldId id="400" r:id="rId12"/>
    <p:sldId id="401" r:id="rId13"/>
    <p:sldId id="398" r:id="rId14"/>
    <p:sldId id="383" r:id="rId15"/>
    <p:sldId id="332" r:id="rId16"/>
    <p:sldId id="336" r:id="rId17"/>
    <p:sldId id="337" r:id="rId18"/>
    <p:sldId id="338" r:id="rId19"/>
    <p:sldId id="402" r:id="rId20"/>
    <p:sldId id="335" r:id="rId21"/>
    <p:sldId id="344" r:id="rId22"/>
    <p:sldId id="358" r:id="rId23"/>
    <p:sldId id="381" r:id="rId24"/>
    <p:sldId id="380" r:id="rId25"/>
    <p:sldId id="379" r:id="rId26"/>
    <p:sldId id="378" r:id="rId27"/>
    <p:sldId id="377" r:id="rId28"/>
    <p:sldId id="376" r:id="rId29"/>
    <p:sldId id="375" r:id="rId30"/>
    <p:sldId id="374" r:id="rId31"/>
    <p:sldId id="373" r:id="rId32"/>
    <p:sldId id="372" r:id="rId33"/>
    <p:sldId id="359" r:id="rId34"/>
    <p:sldId id="382" r:id="rId35"/>
    <p:sldId id="346" r:id="rId36"/>
    <p:sldId id="340" r:id="rId37"/>
    <p:sldId id="341" r:id="rId38"/>
    <p:sldId id="342" r:id="rId39"/>
    <p:sldId id="361" r:id="rId40"/>
    <p:sldId id="384" r:id="rId41"/>
    <p:sldId id="385" r:id="rId42"/>
    <p:sldId id="386" r:id="rId43"/>
    <p:sldId id="387" r:id="rId44"/>
    <p:sldId id="397" r:id="rId4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dcofer" initials="d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C6"/>
    <a:srgbClr val="DDDDDD"/>
    <a:srgbClr val="63B5E8"/>
    <a:srgbClr val="4A5F1D"/>
    <a:srgbClr val="777777"/>
    <a:srgbClr val="C0C0C0"/>
    <a:srgbClr val="ABB41D"/>
    <a:srgbClr val="7A5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0" autoAdjust="0"/>
    <p:restoredTop sz="94639" autoAdjust="0"/>
  </p:normalViewPr>
  <p:slideViewPr>
    <p:cSldViewPr>
      <p:cViewPr varScale="1">
        <p:scale>
          <a:sx n="60" d="100"/>
          <a:sy n="60" d="100"/>
        </p:scale>
        <p:origin x="9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832" cy="4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8027" y="0"/>
            <a:ext cx="3009832" cy="4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9017"/>
            <a:ext cx="3009832" cy="4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8027" y="8819017"/>
            <a:ext cx="3009832" cy="4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DD4B8B-0B08-4E22-96F0-647560154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4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036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84" y="0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036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7" y="4415790"/>
            <a:ext cx="5608947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010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036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84" y="8830010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036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D8EB32-0A30-4BE1-8F61-0C745B929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3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0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332" indent="-282435" defTabSz="9320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9741" indent="-225948" defTabSz="9320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1638" indent="-225948" defTabSz="9320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3534" indent="-225948" defTabSz="9320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5431" indent="-225948" defTabSz="9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7327" indent="-225948" defTabSz="9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9224" indent="-225948" defTabSz="9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1120" indent="-225948" defTabSz="9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07951DB-2D6E-497D-83D0-D1AFA43BF5B7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45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7" y="4414220"/>
            <a:ext cx="5608947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7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HW &amp; SW changes in each vehicle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8EB32-0A30-4BE1-8F61-0C745B929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87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point is not just to build something secure,</a:t>
            </a:r>
            <a:r>
              <a:rPr lang="en-US" baseline="0" dirty="0" smtClean="0"/>
              <a:t> but to have confidence in and evidence of its security.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8EB32-0A30-4BE1-8F61-0C745B929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A6BF-1E9B-4909-8D3F-8EEA74A8A0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4"/>
          <p:cNvSpPr>
            <a:spLocks/>
          </p:cNvSpPr>
          <p:nvPr/>
        </p:nvSpPr>
        <p:spPr bwMode="auto">
          <a:xfrm>
            <a:off x="-31750" y="0"/>
            <a:ext cx="3781425" cy="6861175"/>
          </a:xfrm>
          <a:custGeom>
            <a:avLst/>
            <a:gdLst/>
            <a:ahLst/>
            <a:cxnLst>
              <a:cxn ang="0">
                <a:pos x="0" y="4320"/>
              </a:cxn>
              <a:cxn ang="0">
                <a:pos x="0" y="0"/>
              </a:cxn>
              <a:cxn ang="0">
                <a:pos x="2382" y="0"/>
              </a:cxn>
              <a:cxn ang="0">
                <a:pos x="446" y="4322"/>
              </a:cxn>
              <a:cxn ang="0">
                <a:pos x="0" y="4320"/>
              </a:cxn>
            </a:cxnLst>
            <a:rect l="0" t="0" r="r" b="b"/>
            <a:pathLst>
              <a:path w="2382" h="4322">
                <a:moveTo>
                  <a:pt x="0" y="4320"/>
                </a:moveTo>
                <a:lnTo>
                  <a:pt x="0" y="0"/>
                </a:lnTo>
                <a:lnTo>
                  <a:pt x="2382" y="0"/>
                </a:lnTo>
                <a:lnTo>
                  <a:pt x="446" y="4322"/>
                </a:lnTo>
                <a:lnTo>
                  <a:pt x="0" y="432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7172325" y="0"/>
            <a:ext cx="1562100" cy="209550"/>
            <a:chOff x="4518" y="0"/>
            <a:chExt cx="984" cy="132"/>
          </a:xfrm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4518" y="0"/>
              <a:ext cx="284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60" y="0"/>
                </a:cxn>
                <a:cxn ang="0">
                  <a:pos x="284" y="0"/>
                </a:cxn>
                <a:cxn ang="0">
                  <a:pos x="228" y="132"/>
                </a:cxn>
                <a:cxn ang="0">
                  <a:pos x="0" y="132"/>
                </a:cxn>
              </a:cxnLst>
              <a:rect l="0" t="0" r="r" b="b"/>
              <a:pathLst>
                <a:path w="284" h="132">
                  <a:moveTo>
                    <a:pt x="0" y="132"/>
                  </a:moveTo>
                  <a:lnTo>
                    <a:pt x="60" y="0"/>
                  </a:lnTo>
                  <a:lnTo>
                    <a:pt x="284" y="0"/>
                  </a:lnTo>
                  <a:lnTo>
                    <a:pt x="22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4870" y="0"/>
              <a:ext cx="284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60" y="0"/>
                </a:cxn>
                <a:cxn ang="0">
                  <a:pos x="284" y="0"/>
                </a:cxn>
                <a:cxn ang="0">
                  <a:pos x="228" y="132"/>
                </a:cxn>
                <a:cxn ang="0">
                  <a:pos x="0" y="132"/>
                </a:cxn>
              </a:cxnLst>
              <a:rect l="0" t="0" r="r" b="b"/>
              <a:pathLst>
                <a:path w="284" h="132">
                  <a:moveTo>
                    <a:pt x="0" y="132"/>
                  </a:moveTo>
                  <a:lnTo>
                    <a:pt x="60" y="0"/>
                  </a:lnTo>
                  <a:lnTo>
                    <a:pt x="284" y="0"/>
                  </a:lnTo>
                  <a:lnTo>
                    <a:pt x="22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5218" y="0"/>
              <a:ext cx="284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60" y="0"/>
                </a:cxn>
                <a:cxn ang="0">
                  <a:pos x="284" y="0"/>
                </a:cxn>
                <a:cxn ang="0">
                  <a:pos x="228" y="132"/>
                </a:cxn>
                <a:cxn ang="0">
                  <a:pos x="0" y="132"/>
                </a:cxn>
              </a:cxnLst>
              <a:rect l="0" t="0" r="r" b="b"/>
              <a:pathLst>
                <a:path w="284" h="132">
                  <a:moveTo>
                    <a:pt x="0" y="132"/>
                  </a:moveTo>
                  <a:lnTo>
                    <a:pt x="60" y="0"/>
                  </a:lnTo>
                  <a:lnTo>
                    <a:pt x="284" y="0"/>
                  </a:lnTo>
                  <a:lnTo>
                    <a:pt x="22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pic>
        <p:nvPicPr>
          <p:cNvPr id="9" name="Picture 20" descr="RClogo_col_spo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5895975"/>
            <a:ext cx="24034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908050" y="6491288"/>
            <a:ext cx="227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Verdana" pitchFamily="34" charset="0"/>
                <a:cs typeface="Arial" charset="0"/>
              </a:rPr>
              <a:t>© Copyright </a:t>
            </a:r>
            <a:r>
              <a:rPr lang="en-US" sz="800" dirty="0" smtClean="0">
                <a:latin typeface="Verdana" pitchFamily="34" charset="0"/>
                <a:cs typeface="Arial" charset="0"/>
              </a:rPr>
              <a:t>2015 </a:t>
            </a:r>
            <a:r>
              <a:rPr lang="en-US" sz="800" dirty="0">
                <a:latin typeface="Verdana" pitchFamily="34" charset="0"/>
                <a:cs typeface="Arial" charset="0"/>
              </a:rPr>
              <a:t>Rockwell Collins, Inc. </a:t>
            </a:r>
          </a:p>
          <a:p>
            <a:pPr>
              <a:defRPr/>
            </a:pPr>
            <a:r>
              <a:rPr lang="en-US" sz="800" dirty="0">
                <a:latin typeface="Verdana" pitchFamily="34" charset="0"/>
                <a:cs typeface="Arial" charset="0"/>
              </a:rPr>
              <a:t>All rights reserved.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09600" y="2130425"/>
            <a:ext cx="7848600" cy="612775"/>
          </a:xfr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124200"/>
            <a:ext cx="6477000" cy="1371600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543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3AE0-5302-4CC4-8AE7-7FEAC9BB3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8178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68363"/>
            <a:ext cx="1981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68363"/>
            <a:ext cx="5791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8E08D-5B21-43BE-BFE9-88252EB91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1497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68363"/>
            <a:ext cx="7772400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BFFDF-0626-469B-AB2D-9C367C487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876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68363"/>
            <a:ext cx="7772400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41CE-CB0A-4C53-9688-B3615EF8F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98175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5CE0-5F3C-4966-917A-946D11FFAF57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6107-B6E3-4A76-9B82-CEC0B7E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3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5CE0-5F3C-4966-917A-946D11FFAF57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6107-B6E3-4A76-9B82-CEC0B7E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66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5CE0-5F3C-4966-917A-946D11FFAF57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6107-B6E3-4A76-9B82-CEC0B7E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07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5CE0-5F3C-4966-917A-946D11FFAF57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6107-B6E3-4A76-9B82-CEC0B7E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50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5CE0-5F3C-4966-917A-946D11FFAF57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6107-B6E3-4A76-9B82-CEC0B7E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0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5CE0-5F3C-4966-917A-946D11FFAF57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6107-B6E3-4A76-9B82-CEC0B7E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2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6D9C8-0CDB-4BF0-99FF-D7490CE4E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7001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5CE0-5F3C-4966-917A-946D11FFAF57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6107-B6E3-4A76-9B82-CEC0B7E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5CE0-5F3C-4966-917A-946D11FFAF57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6107-B6E3-4A76-9B82-CEC0B7E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72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5CE0-5F3C-4966-917A-946D11FFAF57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6107-B6E3-4A76-9B82-CEC0B7E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80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5CE0-5F3C-4966-917A-946D11FFAF57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6107-B6E3-4A76-9B82-CEC0B7E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10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5CE0-5F3C-4966-917A-946D11FFAF57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6107-B6E3-4A76-9B82-CEC0B7E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5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BAD3-AF3F-4A89-9B03-21F6ECFAE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309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30389-1DEC-4A7E-9278-B25F5FA25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891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2711-254E-440B-8ED8-5AE118580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5164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3AD8B-6753-4D8D-9DCF-DBA38AAB5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5449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EF6D-193A-43B9-A88F-EFE847976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393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AFB3-A7A9-4065-A543-86CB95746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1902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F6297-55CF-46FA-BCD9-C51E80AB2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3969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68363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77000"/>
            <a:ext cx="849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E15C076-9075-4B49-A4B0-DACF630C7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1" name="Picture 15" descr="gray-head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67"/>
          <a:stretch>
            <a:fillRect/>
          </a:stretch>
        </p:blipFill>
        <p:spPr bwMode="auto">
          <a:xfrm>
            <a:off x="0" y="0"/>
            <a:ext cx="1676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914400" y="6491288"/>
            <a:ext cx="227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Verdana" pitchFamily="34" charset="0"/>
                <a:cs typeface="Arial" charset="0"/>
              </a:rPr>
              <a:t>© Copyright </a:t>
            </a:r>
            <a:r>
              <a:rPr lang="en-US" sz="800" dirty="0" smtClean="0">
                <a:latin typeface="Verdana" pitchFamily="34" charset="0"/>
                <a:cs typeface="Arial" charset="0"/>
              </a:rPr>
              <a:t>2015 </a:t>
            </a:r>
            <a:r>
              <a:rPr lang="en-US" sz="800" dirty="0">
                <a:latin typeface="Verdana" pitchFamily="34" charset="0"/>
                <a:cs typeface="Arial" charset="0"/>
              </a:rPr>
              <a:t>Rockwell Collins, Inc. </a:t>
            </a:r>
          </a:p>
          <a:p>
            <a:pPr>
              <a:defRPr/>
            </a:pPr>
            <a:r>
              <a:rPr lang="en-US" sz="800" dirty="0">
                <a:latin typeface="Verdana" pitchFamily="34" charset="0"/>
                <a:cs typeface="Arial" charset="0"/>
              </a:rPr>
              <a:t>All rights reserved.</a:t>
            </a:r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1752600" y="0"/>
            <a:ext cx="7391400" cy="419100"/>
          </a:xfrm>
          <a:custGeom>
            <a:avLst/>
            <a:gdLst/>
            <a:ahLst/>
            <a:cxnLst>
              <a:cxn ang="0">
                <a:pos x="0" y="264"/>
              </a:cxn>
              <a:cxn ang="0">
                <a:pos x="4656" y="264"/>
              </a:cxn>
              <a:cxn ang="0">
                <a:pos x="4656" y="0"/>
              </a:cxn>
              <a:cxn ang="0">
                <a:pos x="120" y="0"/>
              </a:cxn>
              <a:cxn ang="0">
                <a:pos x="0" y="264"/>
              </a:cxn>
            </a:cxnLst>
            <a:rect l="0" t="0" r="r" b="b"/>
            <a:pathLst>
              <a:path w="4656" h="264">
                <a:moveTo>
                  <a:pt x="0" y="264"/>
                </a:moveTo>
                <a:lnTo>
                  <a:pt x="4656" y="264"/>
                </a:lnTo>
                <a:lnTo>
                  <a:pt x="4656" y="0"/>
                </a:lnTo>
                <a:lnTo>
                  <a:pt x="120" y="0"/>
                </a:lnTo>
                <a:lnTo>
                  <a:pt x="0" y="264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4105" name="Group 21"/>
          <p:cNvGrpSpPr>
            <a:grpSpLocks/>
          </p:cNvGrpSpPr>
          <p:nvPr/>
        </p:nvGrpSpPr>
        <p:grpSpPr bwMode="auto">
          <a:xfrm>
            <a:off x="7772400" y="0"/>
            <a:ext cx="962025" cy="128588"/>
            <a:chOff x="4518" y="0"/>
            <a:chExt cx="984" cy="132"/>
          </a:xfrm>
        </p:grpSpPr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4518" y="0"/>
              <a:ext cx="284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60" y="0"/>
                </a:cxn>
                <a:cxn ang="0">
                  <a:pos x="284" y="0"/>
                </a:cxn>
                <a:cxn ang="0">
                  <a:pos x="228" y="132"/>
                </a:cxn>
                <a:cxn ang="0">
                  <a:pos x="0" y="132"/>
                </a:cxn>
              </a:cxnLst>
              <a:rect l="0" t="0" r="r" b="b"/>
              <a:pathLst>
                <a:path w="284" h="132">
                  <a:moveTo>
                    <a:pt x="0" y="132"/>
                  </a:moveTo>
                  <a:lnTo>
                    <a:pt x="60" y="0"/>
                  </a:lnTo>
                  <a:lnTo>
                    <a:pt x="284" y="0"/>
                  </a:lnTo>
                  <a:lnTo>
                    <a:pt x="22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4870" y="0"/>
              <a:ext cx="284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60" y="0"/>
                </a:cxn>
                <a:cxn ang="0">
                  <a:pos x="284" y="0"/>
                </a:cxn>
                <a:cxn ang="0">
                  <a:pos x="228" y="132"/>
                </a:cxn>
                <a:cxn ang="0">
                  <a:pos x="0" y="132"/>
                </a:cxn>
              </a:cxnLst>
              <a:rect l="0" t="0" r="r" b="b"/>
              <a:pathLst>
                <a:path w="284" h="132">
                  <a:moveTo>
                    <a:pt x="0" y="132"/>
                  </a:moveTo>
                  <a:lnTo>
                    <a:pt x="60" y="0"/>
                  </a:lnTo>
                  <a:lnTo>
                    <a:pt x="284" y="0"/>
                  </a:lnTo>
                  <a:lnTo>
                    <a:pt x="22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5218" y="0"/>
              <a:ext cx="284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60" y="0"/>
                </a:cxn>
                <a:cxn ang="0">
                  <a:pos x="284" y="0"/>
                </a:cxn>
                <a:cxn ang="0">
                  <a:pos x="228" y="132"/>
                </a:cxn>
                <a:cxn ang="0">
                  <a:pos x="0" y="132"/>
                </a:cxn>
              </a:cxnLst>
              <a:rect l="0" t="0" r="r" b="b"/>
              <a:pathLst>
                <a:path w="284" h="132">
                  <a:moveTo>
                    <a:pt x="0" y="132"/>
                  </a:moveTo>
                  <a:lnTo>
                    <a:pt x="60" y="0"/>
                  </a:lnTo>
                  <a:lnTo>
                    <a:pt x="284" y="0"/>
                  </a:lnTo>
                  <a:lnTo>
                    <a:pt x="22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65CE0-5F3C-4966-917A-946D11FFAF57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E6107-B6E3-4A76-9B82-CEC0B7E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png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6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848600" cy="993775"/>
          </a:xfrm>
        </p:spPr>
        <p:txBody>
          <a:bodyPr/>
          <a:lstStyle/>
          <a:p>
            <a:r>
              <a:rPr lang="en-US" dirty="0" smtClean="0"/>
              <a:t>Resolute: An Assurance Case Language for Architecture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41775"/>
            <a:ext cx="7391400" cy="1371600"/>
          </a:xfrm>
        </p:spPr>
        <p:txBody>
          <a:bodyPr/>
          <a:lstStyle/>
          <a:p>
            <a:r>
              <a:rPr lang="en-US" sz="1400" dirty="0" smtClean="0"/>
              <a:t>Andrew </a:t>
            </a:r>
            <a:r>
              <a:rPr lang="en-US" sz="1400" dirty="0" err="1" smtClean="0"/>
              <a:t>Gacek</a:t>
            </a:r>
            <a:r>
              <a:rPr lang="en-US" sz="1400" dirty="0" smtClean="0"/>
              <a:t>, John </a:t>
            </a:r>
            <a:r>
              <a:rPr lang="en-US" sz="1400" dirty="0" err="1" smtClean="0"/>
              <a:t>Backes</a:t>
            </a:r>
            <a:r>
              <a:rPr lang="en-US" sz="1400" dirty="0" smtClean="0"/>
              <a:t>, </a:t>
            </a:r>
            <a:r>
              <a:rPr lang="en-US" sz="1400" b="1" dirty="0" smtClean="0"/>
              <a:t>Darren Cofer</a:t>
            </a:r>
            <a:r>
              <a:rPr lang="en-US" sz="1400" dirty="0" smtClean="0"/>
              <a:t>, Konrad </a:t>
            </a:r>
            <a:r>
              <a:rPr lang="en-US" sz="1400" dirty="0" err="1" smtClean="0"/>
              <a:t>Slind</a:t>
            </a:r>
            <a:r>
              <a:rPr lang="en-US" sz="1400" dirty="0" smtClean="0"/>
              <a:t> (Rockwell Collins)</a:t>
            </a:r>
          </a:p>
          <a:p>
            <a:r>
              <a:rPr lang="en-US" sz="1400" dirty="0" smtClean="0"/>
              <a:t>Mike Whalen </a:t>
            </a:r>
            <a:r>
              <a:rPr lang="en-US" sz="1400" dirty="0"/>
              <a:t>(</a:t>
            </a:r>
            <a:r>
              <a:rPr lang="en-US" sz="1400" dirty="0" smtClean="0"/>
              <a:t>University of Minnesota)</a:t>
            </a:r>
          </a:p>
          <a:p>
            <a:endParaRPr lang="en-US" sz="1400" dirty="0" smtClean="0"/>
          </a:p>
          <a:p>
            <a:r>
              <a:rPr lang="en-US" sz="1400" dirty="0" smtClean="0"/>
              <a:t>Software Certification Consortium</a:t>
            </a:r>
          </a:p>
          <a:p>
            <a:r>
              <a:rPr lang="en-US" sz="1400" dirty="0" smtClean="0"/>
              <a:t>26 January 2015</a:t>
            </a:r>
            <a:endParaRPr lang="en-US" sz="1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609600" y="3203575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600" dirty="0" smtClean="0"/>
              <a:t>High Assurance Cyber Military Systems (HACMS)</a:t>
            </a:r>
          </a:p>
          <a:p>
            <a:r>
              <a:rPr lang="en-US" sz="1600" dirty="0" smtClean="0"/>
              <a:t>DARPA I2O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60329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8363"/>
            <a:ext cx="8305800" cy="503237"/>
          </a:xfrm>
        </p:spPr>
        <p:txBody>
          <a:bodyPr/>
          <a:lstStyle/>
          <a:p>
            <a:r>
              <a:rPr lang="en-US" dirty="0" err="1" smtClean="0"/>
              <a:t>SMACCMcopter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9351"/>
            <a:ext cx="3930165" cy="308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https://encrypted-tbn1.gstatic.com/images?q=tbn:ANd9GcTY_VvM7VRzOkMqRint8tBH4ZF-QPlYUFO6PjbHZCYVB86-MjVIy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0615"/>
            <a:ext cx="1219200" cy="7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i01.i.aliimg.com/photo/v0/399935913/Flysky_FS_TH9X_2_4G_9CH_Transmitter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r="17485"/>
          <a:stretch/>
        </p:blipFill>
        <p:spPr bwMode="auto">
          <a:xfrm rot="512935">
            <a:off x="250220" y="2921640"/>
            <a:ext cx="570576" cy="5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http://www.custom-build-computers.com/image-files/hp-laptop-computers-repair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3" y="1885950"/>
            <a:ext cx="762618" cy="6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667000" y="1600200"/>
            <a:ext cx="6477000" cy="3267663"/>
            <a:chOff x="2667000" y="1600200"/>
            <a:chExt cx="6477000" cy="3267663"/>
          </a:xfrm>
        </p:grpSpPr>
        <p:grpSp>
          <p:nvGrpSpPr>
            <p:cNvPr id="23" name="Group 22"/>
            <p:cNvGrpSpPr/>
            <p:nvPr/>
          </p:nvGrpSpPr>
          <p:grpSpPr>
            <a:xfrm>
              <a:off x="4304210" y="1600200"/>
              <a:ext cx="4839790" cy="3267663"/>
              <a:chOff x="4304210" y="1600200"/>
              <a:chExt cx="4839790" cy="3267663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4210" y="1600200"/>
                <a:ext cx="4839790" cy="3267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3" descr="PX4IOAR stacked with PX4FMU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3519080"/>
                <a:ext cx="899105" cy="648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5" descr="PX4FMU Top View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0" y="3648292"/>
                <a:ext cx="838200" cy="509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0375" y="1972015"/>
                <a:ext cx="591910" cy="647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8" name="Straight Connector 17"/>
            <p:cNvCxnSpPr/>
            <p:nvPr/>
          </p:nvCxnSpPr>
          <p:spPr>
            <a:xfrm flipV="1">
              <a:off x="2667000" y="1600200"/>
              <a:ext cx="1637210" cy="2286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667000" y="3234031"/>
              <a:ext cx="1637210" cy="1414169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48600" y="6477000"/>
            <a:ext cx="849313" cy="244475"/>
          </a:xfrm>
        </p:spPr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736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AADL model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4917"/>
            <a:ext cx="2417975" cy="163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6629"/>
            <a:ext cx="4724690" cy="309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49" y="3669304"/>
            <a:ext cx="4378751" cy="250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55902"/>
            <a:ext cx="4366923" cy="252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209800" y="1143000"/>
            <a:ext cx="2743200" cy="60960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0800" y="2590800"/>
            <a:ext cx="2514600" cy="1078504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95400" y="2590800"/>
            <a:ext cx="76200" cy="715829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48600" y="6477000"/>
            <a:ext cx="849313" cy="244475"/>
          </a:xfrm>
        </p:spPr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115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2" name="Picture 4" descr="C:\Users\ddcofer\Documents\Projects\hacms\svn_smaccm\meetings\2014-Jan-PI-meeting\slides\f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8150"/>
            <a:ext cx="687206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dcofer\Documents\Projects\hacms\svn_smaccm\meetings\2014-Jan-PI-meeting\slides\arch-z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" y="647700"/>
            <a:ext cx="7678738" cy="5057775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339522" y="1295400"/>
            <a:ext cx="1241877" cy="1600200"/>
            <a:chOff x="2339522" y="1295400"/>
            <a:chExt cx="1241877" cy="1600200"/>
          </a:xfrm>
        </p:grpSpPr>
        <p:sp>
          <p:nvSpPr>
            <p:cNvPr id="3" name="Rectangle 2"/>
            <p:cNvSpPr/>
            <p:nvPr/>
          </p:nvSpPr>
          <p:spPr>
            <a:xfrm>
              <a:off x="2438400" y="12954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2"/>
                  </a:solidFill>
                  <a:latin typeface="Tw Cen MT" panose="020B0602020104020603" pitchFamily="34" charset="0"/>
                </a:rPr>
                <a:t>Datalink</a:t>
              </a:r>
              <a:endParaRPr lang="en-US" sz="1400" b="1" dirty="0">
                <a:solidFill>
                  <a:schemeClr val="tx2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39522" y="1295400"/>
              <a:ext cx="1241877" cy="1600200"/>
            </a:xfrm>
            <a:prstGeom prst="roundRect">
              <a:avLst>
                <a:gd name="adj" fmla="val 8712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en-US" sz="1400" b="1" dirty="0">
                <a:solidFill>
                  <a:schemeClr val="tx2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25484" y="1752600"/>
            <a:ext cx="1241878" cy="800100"/>
            <a:chOff x="2339521" y="1295400"/>
            <a:chExt cx="1241878" cy="1600200"/>
          </a:xfrm>
        </p:grpSpPr>
        <p:sp>
          <p:nvSpPr>
            <p:cNvPr id="15" name="Rectangle 14"/>
            <p:cNvSpPr/>
            <p:nvPr/>
          </p:nvSpPr>
          <p:spPr>
            <a:xfrm>
              <a:off x="2339521" y="1295400"/>
              <a:ext cx="1241877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Tw Cen MT" panose="020B0602020104020603" pitchFamily="34" charset="0"/>
                </a:rPr>
                <a:t>Radio UART</a:t>
              </a:r>
              <a:endParaRPr lang="en-US" sz="1400" b="1" dirty="0">
                <a:solidFill>
                  <a:schemeClr val="tx2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339522" y="1295400"/>
              <a:ext cx="1241877" cy="1600200"/>
            </a:xfrm>
            <a:prstGeom prst="roundRect">
              <a:avLst>
                <a:gd name="adj" fmla="val 8712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en-US" sz="1400" b="1" dirty="0">
                <a:solidFill>
                  <a:schemeClr val="tx2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62400" y="4419600"/>
            <a:ext cx="1371600" cy="1066800"/>
            <a:chOff x="2339521" y="1295400"/>
            <a:chExt cx="1241878" cy="1600200"/>
          </a:xfrm>
        </p:grpSpPr>
        <p:sp>
          <p:nvSpPr>
            <p:cNvPr id="18" name="Rectangle 17"/>
            <p:cNvSpPr/>
            <p:nvPr/>
          </p:nvSpPr>
          <p:spPr>
            <a:xfrm>
              <a:off x="2339521" y="1295400"/>
              <a:ext cx="1241877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Tw Cen MT" panose="020B0602020104020603" pitchFamily="34" charset="0"/>
                </a:rPr>
                <a:t>Decrypt</a:t>
              </a:r>
              <a:endParaRPr lang="en-US" sz="1400" b="1" dirty="0">
                <a:solidFill>
                  <a:schemeClr val="tx2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339522" y="1295400"/>
              <a:ext cx="1241877" cy="1600200"/>
            </a:xfrm>
            <a:prstGeom prst="roundRect">
              <a:avLst>
                <a:gd name="adj" fmla="val 8712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en-US" sz="1400" b="1" dirty="0">
                <a:solidFill>
                  <a:schemeClr val="tx2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19800" y="3733800"/>
            <a:ext cx="1676400" cy="1981200"/>
            <a:chOff x="2339521" y="1295400"/>
            <a:chExt cx="1241878" cy="1600200"/>
          </a:xfrm>
        </p:grpSpPr>
        <p:sp>
          <p:nvSpPr>
            <p:cNvPr id="21" name="Rectangle 20"/>
            <p:cNvSpPr/>
            <p:nvPr/>
          </p:nvSpPr>
          <p:spPr>
            <a:xfrm>
              <a:off x="2339521" y="1295400"/>
              <a:ext cx="1241877" cy="262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Tw Cen MT" panose="020B0602020104020603" pitchFamily="34" charset="0"/>
                </a:rPr>
                <a:t>GCS Receive</a:t>
              </a:r>
              <a:endParaRPr lang="en-US" sz="1400" b="1" dirty="0">
                <a:solidFill>
                  <a:schemeClr val="tx2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339522" y="1295400"/>
              <a:ext cx="1241877" cy="1600200"/>
            </a:xfrm>
            <a:prstGeom prst="roundRect">
              <a:avLst>
                <a:gd name="adj" fmla="val 8712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en-US" sz="1400" b="1" dirty="0">
                <a:solidFill>
                  <a:schemeClr val="tx2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9489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Analysis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r>
              <a:rPr lang="en-US" dirty="0"/>
              <a:t>How can we make high-level claims about </a:t>
            </a:r>
            <a:r>
              <a:rPr lang="en-US" dirty="0" smtClean="0"/>
              <a:t>correctness of the system design?</a:t>
            </a:r>
            <a:endParaRPr lang="en-US" dirty="0"/>
          </a:p>
          <a:p>
            <a:r>
              <a:rPr lang="en-US" dirty="0" smtClean="0"/>
              <a:t>Can we combine </a:t>
            </a:r>
            <a:r>
              <a:rPr lang="en-US" dirty="0"/>
              <a:t>heterogeneous evidence from multiple </a:t>
            </a:r>
            <a:r>
              <a:rPr lang="en-US" dirty="0" smtClean="0"/>
              <a:t>sources?</a:t>
            </a:r>
          </a:p>
          <a:p>
            <a:pPr lvl="1"/>
            <a:r>
              <a:rPr lang="en-US" dirty="0" smtClean="0"/>
              <a:t>Characteristics of system architecture</a:t>
            </a:r>
          </a:p>
          <a:p>
            <a:pPr lvl="1"/>
            <a:r>
              <a:rPr lang="en-US" dirty="0" smtClean="0"/>
              <a:t>Properties of hardware/software components, operating system</a:t>
            </a:r>
          </a:p>
          <a:p>
            <a:pPr lvl="1"/>
            <a:r>
              <a:rPr lang="en-US" dirty="0" smtClean="0"/>
              <a:t>Analysis results</a:t>
            </a:r>
          </a:p>
          <a:p>
            <a:pPr lvl="1"/>
            <a:r>
              <a:rPr lang="en-US" dirty="0" smtClean="0"/>
              <a:t>Test results</a:t>
            </a:r>
          </a:p>
          <a:p>
            <a:pPr lvl="1"/>
            <a:r>
              <a:rPr lang="en-US" dirty="0" smtClean="0"/>
              <a:t>Development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939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 reasoned and compelling argument, supported by a body of evidence, that a system, service or organization will operate as intended for a defined application in a defined environment</a:t>
            </a:r>
            <a:endParaRPr lang="en-US" dirty="0" smtClean="0"/>
          </a:p>
          <a:p>
            <a:pPr lvl="1" algn="r"/>
            <a:r>
              <a:rPr lang="en-US" sz="1400" dirty="0" smtClean="0"/>
              <a:t>GSN community standard V1</a:t>
            </a:r>
          </a:p>
          <a:p>
            <a:pPr lvl="1" algn="r"/>
            <a:endParaRPr lang="en-US" sz="1400" dirty="0" smtClean="0"/>
          </a:p>
          <a:p>
            <a:r>
              <a:rPr lang="en-US" dirty="0" smtClean="0"/>
              <a:t>A graphical representation of an argument supported by evidence</a:t>
            </a:r>
          </a:p>
          <a:p>
            <a:r>
              <a:rPr lang="en-US" dirty="0" smtClean="0"/>
              <a:t>May address different system aspects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279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Goal Structuring Notation (GSN) is used in several tools</a:t>
            </a:r>
          </a:p>
          <a:p>
            <a:pPr lvl="1"/>
            <a:r>
              <a:rPr lang="en-US" i="1" dirty="0" smtClean="0"/>
              <a:t>Goals</a:t>
            </a:r>
            <a:r>
              <a:rPr lang="en-US" dirty="0" smtClean="0"/>
              <a:t>: claims about the system</a:t>
            </a:r>
          </a:p>
          <a:p>
            <a:pPr lvl="1"/>
            <a:r>
              <a:rPr lang="en-US" i="1" dirty="0" smtClean="0"/>
              <a:t>Strategy</a:t>
            </a:r>
            <a:r>
              <a:rPr lang="en-US" dirty="0" smtClean="0"/>
              <a:t>: argues why a goal is true</a:t>
            </a:r>
          </a:p>
          <a:p>
            <a:pPr lvl="1"/>
            <a:r>
              <a:rPr lang="en-US" i="1" dirty="0" smtClean="0"/>
              <a:t>Assumption</a:t>
            </a:r>
            <a:r>
              <a:rPr lang="en-US" dirty="0"/>
              <a:t>s</a:t>
            </a:r>
            <a:endParaRPr lang="en-US" dirty="0" smtClean="0"/>
          </a:p>
          <a:p>
            <a:pPr lvl="1"/>
            <a:r>
              <a:rPr lang="en-US" i="1" dirty="0" smtClean="0"/>
              <a:t>Solution</a:t>
            </a:r>
            <a:r>
              <a:rPr lang="en-US" dirty="0" smtClean="0"/>
              <a:t>: leaf level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706312"/>
              </p:ext>
            </p:extLst>
          </p:nvPr>
        </p:nvGraphicFramePr>
        <p:xfrm>
          <a:off x="4463532" y="685800"/>
          <a:ext cx="4223268" cy="555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Visio" r:id="rId3" imgW="4860587" imgH="6389721" progId="Visio.Drawing.11">
                  <p:embed/>
                </p:oleObj>
              </mc:Choice>
              <mc:Fallback>
                <p:oleObj name="Visio" r:id="rId3" imgW="4860587" imgH="638972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532" y="685800"/>
                        <a:ext cx="4223268" cy="555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8396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</a:t>
            </a:r>
          </a:p>
          <a:p>
            <a:pPr lvl="1"/>
            <a:r>
              <a:rPr lang="en-US" dirty="0" smtClean="0"/>
              <a:t>Informal</a:t>
            </a:r>
          </a:p>
          <a:p>
            <a:pPr lvl="1"/>
            <a:r>
              <a:rPr lang="en-US" dirty="0" smtClean="0"/>
              <a:t>Can include many </a:t>
            </a:r>
            <a:r>
              <a:rPr lang="en-US" dirty="0" smtClean="0">
                <a:solidFill>
                  <a:schemeClr val="tx2"/>
                </a:solidFill>
              </a:rPr>
              <a:t>different sources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of evidence</a:t>
            </a:r>
          </a:p>
          <a:p>
            <a:pPr lvl="1"/>
            <a:r>
              <a:rPr lang="en-US" dirty="0" smtClean="0"/>
              <a:t>Understandable by domain experts</a:t>
            </a:r>
          </a:p>
          <a:p>
            <a:pPr lvl="1"/>
            <a:r>
              <a:rPr lang="en-US" dirty="0" smtClean="0"/>
              <a:t>Captures </a:t>
            </a:r>
            <a:r>
              <a:rPr lang="en-US" dirty="0" smtClean="0">
                <a:solidFill>
                  <a:schemeClr val="tx2"/>
                </a:solidFill>
              </a:rPr>
              <a:t>structure</a:t>
            </a:r>
            <a:r>
              <a:rPr lang="en-US" dirty="0" smtClean="0"/>
              <a:t> of argument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</a:t>
            </a:r>
          </a:p>
          <a:p>
            <a:pPr lvl="1"/>
            <a:r>
              <a:rPr lang="en-US" dirty="0" smtClean="0"/>
              <a:t>Informal</a:t>
            </a:r>
          </a:p>
          <a:p>
            <a:pPr lvl="1"/>
            <a:r>
              <a:rPr lang="en-US" dirty="0" smtClean="0"/>
              <a:t>Not strongly tied to the system design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2"/>
                </a:solidFill>
              </a:rPr>
              <a:t>Semantics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are loose (English is ambiguous)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180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</a:t>
            </a:r>
            <a:endParaRPr lang="en-US" dirty="0"/>
          </a:p>
          <a:p>
            <a:pPr lvl="1"/>
            <a:r>
              <a:rPr lang="en-US" dirty="0"/>
              <a:t>Informal</a:t>
            </a:r>
          </a:p>
          <a:p>
            <a:pPr lvl="1"/>
            <a:r>
              <a:rPr lang="en-US" dirty="0"/>
              <a:t>Not strongly tied to the system design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tx2"/>
                </a:solidFill>
              </a:rPr>
              <a:t>Semantics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are loose (English is ambiguous)</a:t>
            </a:r>
          </a:p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2"/>
                </a:solidFill>
              </a:rPr>
              <a:t>Resolute</a:t>
            </a:r>
            <a:r>
              <a:rPr lang="en-US" dirty="0"/>
              <a:t>: An Assurance Case Language for Architecture Models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Use 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logic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to generate an </a:t>
            </a:r>
            <a:r>
              <a:rPr lang="en-US" dirty="0" smtClean="0">
                <a:solidFill>
                  <a:schemeClr val="tx2"/>
                </a:solidFill>
              </a:rPr>
              <a:t>assurance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case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Make the </a:t>
            </a:r>
            <a:r>
              <a:rPr lang="en-US" dirty="0" smtClean="0">
                <a:solidFill>
                  <a:schemeClr val="tx2"/>
                </a:solidFill>
              </a:rPr>
              <a:t>structure of the system architecture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dictate the </a:t>
            </a:r>
            <a:r>
              <a:rPr lang="en-US" dirty="0" smtClean="0">
                <a:solidFill>
                  <a:schemeClr val="tx2"/>
                </a:solidFill>
              </a:rPr>
              <a:t>structure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of the assurance case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Use an architectural design language with </a:t>
            </a:r>
            <a:r>
              <a:rPr lang="en-US" dirty="0" smtClean="0">
                <a:solidFill>
                  <a:schemeClr val="tx2"/>
                </a:solidFill>
              </a:rPr>
              <a:t>defined semantics </a:t>
            </a:r>
            <a:r>
              <a:rPr lang="en-US" dirty="0" smtClean="0"/>
              <a:t>(AADL)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67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Resolute: A Computational Logic for Assurance Cases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Resolute is a logic and implementation for constructing </a:t>
            </a:r>
            <a:r>
              <a:rPr lang="en-US" b="1" dirty="0" smtClean="0">
                <a:solidFill>
                  <a:schemeClr val="tx2"/>
                </a:solidFill>
              </a:rPr>
              <a:t>assurance cases</a:t>
            </a:r>
          </a:p>
          <a:p>
            <a:r>
              <a:rPr lang="en-US" dirty="0"/>
              <a:t>Make the </a:t>
            </a:r>
            <a:r>
              <a:rPr lang="en-US" b="1" dirty="0">
                <a:solidFill>
                  <a:schemeClr val="tx2"/>
                </a:solidFill>
              </a:rPr>
              <a:t>structure of the system architecture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dictate the </a:t>
            </a:r>
            <a:r>
              <a:rPr lang="en-US" b="1" dirty="0">
                <a:solidFill>
                  <a:schemeClr val="tx2"/>
                </a:solidFill>
              </a:rPr>
              <a:t>structure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of the assurance case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tx2"/>
                </a:solidFill>
              </a:rPr>
              <a:t>Rules</a:t>
            </a:r>
            <a:r>
              <a:rPr lang="en-US" b="1" dirty="0" smtClean="0"/>
              <a:t> </a:t>
            </a:r>
            <a:r>
              <a:rPr lang="en-US" dirty="0" smtClean="0"/>
              <a:t>describe possible ways of providing </a:t>
            </a:r>
            <a:r>
              <a:rPr lang="en-US" b="1" dirty="0" smtClean="0">
                <a:solidFill>
                  <a:schemeClr val="tx2"/>
                </a:solidFill>
              </a:rPr>
              <a:t>evidence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to satisfy a given claim</a:t>
            </a:r>
          </a:p>
          <a:p>
            <a:r>
              <a:rPr lang="en-US" dirty="0" smtClean="0"/>
              <a:t>Resolute constructs an assurance case from the successful claims</a:t>
            </a:r>
          </a:p>
          <a:p>
            <a:r>
              <a:rPr lang="en-US" dirty="0" smtClean="0"/>
              <a:t>Claims may include computations over elements in the AADL model</a:t>
            </a:r>
          </a:p>
          <a:p>
            <a:r>
              <a:rPr lang="en-US" dirty="0" smtClean="0"/>
              <a:t>Resolute annex is an extension of AADL syntax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48600" y="6477000"/>
            <a:ext cx="849313" cy="244475"/>
          </a:xfrm>
        </p:spPr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496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2"/>
                </a:solidFill>
              </a:rPr>
              <a:t>Claims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2"/>
                </a:solidFill>
              </a:rPr>
              <a:t>rules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for satisfying those claims</a:t>
            </a:r>
          </a:p>
          <a:p>
            <a:r>
              <a:rPr lang="en-US" dirty="0" smtClean="0"/>
              <a:t>Rules and claims </a:t>
            </a:r>
            <a:r>
              <a:rPr lang="en-US" dirty="0" smtClean="0">
                <a:solidFill>
                  <a:schemeClr val="tx2"/>
                </a:solidFill>
              </a:rPr>
              <a:t>parameterized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by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AADL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types</a:t>
            </a:r>
          </a:p>
          <a:p>
            <a:r>
              <a:rPr lang="en-US" dirty="0"/>
              <a:t>A</a:t>
            </a:r>
            <a:r>
              <a:rPr lang="en-US" dirty="0" smtClean="0"/>
              <a:t>ssurance cases </a:t>
            </a:r>
            <a:r>
              <a:rPr lang="en-US" dirty="0" smtClean="0">
                <a:solidFill>
                  <a:schemeClr val="tx2"/>
                </a:solidFill>
              </a:rPr>
              <a:t>instantiated </a:t>
            </a:r>
            <a:r>
              <a:rPr lang="en-US" dirty="0" smtClean="0"/>
              <a:t>with elements from AADL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3505200"/>
            <a:ext cx="8001000" cy="1815882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memory_protected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"The memory of process 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 is protected from alterations by other processes"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"SeL4"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or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(property(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600" b="1" dirty="0" err="1" smtClean="0">
                <a:solidFill>
                  <a:srgbClr val="2A00FF"/>
                </a:solidFill>
                <a:latin typeface="Consolas"/>
              </a:rPr>
              <a:t>eChronos</a:t>
            </a:r>
            <a:r>
              <a:rPr lang="en-US" sz="16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and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16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mem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memory).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=&gt;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sz="16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q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process).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))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15337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1.     Your presentation is scheduled for Jan 26 in the second morning session; it is the first technical session of the workshop.</a:t>
            </a:r>
          </a:p>
          <a:p>
            <a:r>
              <a:rPr lang="en-US" sz="1200" dirty="0"/>
              <a:t>2.     Duration of this session is  2 – 2.25 hours. Your segment has a rough budget of half an hour.</a:t>
            </a:r>
          </a:p>
          <a:p>
            <a:r>
              <a:rPr lang="en-US" sz="1200" dirty="0"/>
              <a:t>3.     This session focuses on the sub-theme of an assurance case framework based on a fundamental reasoning structure.</a:t>
            </a:r>
          </a:p>
          <a:p>
            <a:r>
              <a:rPr lang="en-US" sz="1200" dirty="0"/>
              <a:t>4.     The two presentations preceding you (Prof. </a:t>
            </a:r>
            <a:r>
              <a:rPr lang="en-US" sz="1200" dirty="0" err="1"/>
              <a:t>Maibaum</a:t>
            </a:r>
            <a:r>
              <a:rPr lang="en-US" sz="1200" dirty="0"/>
              <a:t> and Chuck Weinstock) lay the theoretical foundation for the audience and provide general information.</a:t>
            </a:r>
          </a:p>
          <a:p>
            <a:r>
              <a:rPr lang="en-US" sz="1200" dirty="0"/>
              <a:t>5.     Your presentation demonstrates the example of using an </a:t>
            </a:r>
            <a:r>
              <a:rPr lang="en-US" sz="1200" b="1" dirty="0"/>
              <a:t>assurance case</a:t>
            </a:r>
            <a:r>
              <a:rPr lang="en-US" sz="1200" dirty="0"/>
              <a:t> structure on a quad-copter case – the theory put to practice.</a:t>
            </a:r>
          </a:p>
          <a:p>
            <a:r>
              <a:rPr lang="en-US" sz="1200" dirty="0"/>
              <a:t>5.1.  A </a:t>
            </a:r>
            <a:r>
              <a:rPr lang="en-US" sz="1200" b="1" dirty="0"/>
              <a:t>video</a:t>
            </a:r>
            <a:r>
              <a:rPr lang="en-US" sz="1200" dirty="0"/>
              <a:t> of the flying machine (if you have one) could show the audience how real it is.</a:t>
            </a:r>
          </a:p>
          <a:p>
            <a:r>
              <a:rPr lang="en-US" sz="1200" dirty="0"/>
              <a:t>5.2.  The </a:t>
            </a:r>
            <a:r>
              <a:rPr lang="en-US" sz="1200" b="1" dirty="0"/>
              <a:t>demo</a:t>
            </a:r>
            <a:r>
              <a:rPr lang="en-US" sz="1200" dirty="0"/>
              <a:t> is also the time to stimulate and address questions.</a:t>
            </a:r>
          </a:p>
          <a:p>
            <a:r>
              <a:rPr lang="en-US" sz="1200" dirty="0"/>
              <a:t>6.     It would be motivational to the audience to hear how you leverage your investment in the architectural design to build your assurance case efficiently – the </a:t>
            </a:r>
            <a:r>
              <a:rPr lang="en-US" sz="1200" b="1" dirty="0"/>
              <a:t>intrinsic economics</a:t>
            </a:r>
            <a:r>
              <a:rPr lang="en-US" sz="1200" dirty="0"/>
              <a:t>.</a:t>
            </a:r>
          </a:p>
          <a:p>
            <a:r>
              <a:rPr lang="en-US" sz="1200" dirty="0"/>
              <a:t>7.     In your presentation, it would also be appropriate to mention the </a:t>
            </a:r>
            <a:r>
              <a:rPr lang="en-US" sz="1200" b="1" dirty="0"/>
              <a:t>availability</a:t>
            </a:r>
            <a:r>
              <a:rPr lang="en-US" sz="1200" dirty="0"/>
              <a:t> of tools you developed and what an adopter can do with them.</a:t>
            </a:r>
          </a:p>
          <a:p>
            <a:r>
              <a:rPr lang="en-US" sz="1200" dirty="0"/>
              <a:t>8.     If further R&amp;D is in the works, close out with mentioning your goal state.</a:t>
            </a:r>
          </a:p>
          <a:p>
            <a:r>
              <a:rPr lang="en-US" sz="1200" dirty="0"/>
              <a:t>9.     Following your presentation, there is a small group breakout discussion session of 30-45 minutes duration. Stimulated by your demonstration, people in the audience will internalize what they heard/saw and think about its implications in their respective application domains.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56592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Resolute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are </a:t>
            </a:r>
            <a:r>
              <a:rPr lang="en-US" dirty="0" smtClean="0">
                <a:solidFill>
                  <a:schemeClr val="tx2"/>
                </a:solidFill>
              </a:rPr>
              <a:t>sufficient </a:t>
            </a:r>
            <a:r>
              <a:rPr lang="en-US" dirty="0" smtClean="0"/>
              <a:t>but not </a:t>
            </a:r>
            <a:r>
              <a:rPr lang="en-US" dirty="0" smtClean="0">
                <a:solidFill>
                  <a:schemeClr val="tx2"/>
                </a:solidFill>
              </a:rPr>
              <a:t>complete</a:t>
            </a:r>
          </a:p>
          <a:p>
            <a:pPr lvl="1"/>
            <a:r>
              <a:rPr lang="en-US" dirty="0" smtClean="0"/>
              <a:t>No </a:t>
            </a:r>
            <a:r>
              <a:rPr lang="en-US" i="1" dirty="0" smtClean="0">
                <a:solidFill>
                  <a:schemeClr val="tx2"/>
                </a:solidFill>
              </a:rPr>
              <a:t>closed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world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assumption (similar to other logic programing languages)</a:t>
            </a:r>
          </a:p>
          <a:p>
            <a:r>
              <a:rPr lang="en-US" dirty="0" smtClean="0"/>
              <a:t>This means a claim can never be used in a </a:t>
            </a:r>
            <a:r>
              <a:rPr lang="en-US" dirty="0" smtClean="0">
                <a:solidFill>
                  <a:schemeClr val="tx2"/>
                </a:solidFill>
              </a:rPr>
              <a:t>negative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context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The absence of evidence is not evidence of absence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Resolute supports computations which can be used in a negative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4051518"/>
            <a:ext cx="8001000" cy="1815882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memory_protected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"The memory of process 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 is protected from alterations by other processes"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"SeL4"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or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(property(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600" b="1" dirty="0" err="1" smtClean="0">
                <a:solidFill>
                  <a:srgbClr val="2A00FF"/>
                </a:solidFill>
                <a:latin typeface="Consolas"/>
              </a:rPr>
              <a:t>eChronos</a:t>
            </a:r>
            <a:r>
              <a:rPr lang="en-US" sz="16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and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16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mem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memory).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=&gt;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sz="16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q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process).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))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3423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Implemented as an </a:t>
            </a:r>
            <a:r>
              <a:rPr lang="en-US" dirty="0" smtClean="0">
                <a:solidFill>
                  <a:schemeClr val="tx2"/>
                </a:solidFill>
              </a:rPr>
              <a:t>annex </a:t>
            </a:r>
            <a:r>
              <a:rPr lang="en-US" dirty="0" smtClean="0"/>
              <a:t>in AADL</a:t>
            </a:r>
          </a:p>
          <a:p>
            <a:r>
              <a:rPr lang="en-US" dirty="0" smtClean="0"/>
              <a:t>Uses </a:t>
            </a:r>
            <a:r>
              <a:rPr lang="en-US" dirty="0" err="1" smtClean="0">
                <a:solidFill>
                  <a:schemeClr val="tx2"/>
                </a:solidFill>
              </a:rPr>
              <a:t>Xtext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to work fluidly in OSATE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2590800"/>
            <a:ext cx="5105400" cy="3785652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process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implementation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Main_Loop.Impl</a:t>
            </a:r>
            <a:endParaRPr lang="en-US" sz="1600" b="1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subcomponents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     SS: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Sensors;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     CCT: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Command_Control_Telemetry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     RC: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Radio_Control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     SN: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Stability_Navigation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     MC: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Motor_Control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     DC: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Decrypt;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     </a:t>
            </a:r>
          </a:p>
          <a:p>
            <a:endParaRPr lang="en-US" sz="1600" b="1" dirty="0">
              <a:latin typeface="Consolas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annex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resolute {**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prove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only_receive_gs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(this.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MC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prove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schedulable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(this)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   **};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Main_Loop.Impl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;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360191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00" y="4343400"/>
            <a:ext cx="3530600" cy="2139047"/>
          </a:xfrm>
          <a:prstGeom prst="rect">
            <a:avLst/>
          </a:prstGeom>
          <a:ln w="15875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memory_protected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memory of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protected </a:t>
            </a:r>
            <a:endParaRPr lang="en-US" sz="700" b="1" dirty="0" smtClean="0">
              <a:solidFill>
                <a:srgbClr val="2A00FF"/>
              </a:solidFill>
              <a:latin typeface="Consolas"/>
            </a:endParaRPr>
          </a:p>
          <a:p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from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alterations by other processes"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"SeL4"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or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err="1" smtClean="0">
                <a:solidFill>
                  <a:srgbClr val="2A00FF"/>
                </a:solidFill>
                <a:latin typeface="Consolas"/>
              </a:rPr>
              <a:t>eChronos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and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mem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memory).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contained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generated from Ivory"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Language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"Ivory"</a:t>
            </a:r>
            <a:endParaRPr lang="en-US" sz="7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32256"/>
              </p:ext>
            </p:extLst>
          </p:nvPr>
        </p:nvGraphicFramePr>
        <p:xfrm>
          <a:off x="0" y="2209800"/>
          <a:ext cx="3111894" cy="209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5" name="Visio" r:id="rId3" imgW="2511357" imgH="1692343" progId="Visio.Drawing.11">
                  <p:embed/>
                </p:oleObj>
              </mc:Choice>
              <mc:Fallback>
                <p:oleObj name="Visio" r:id="rId3" imgW="2511357" imgH="169234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3111894" cy="2096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505636"/>
              </p:ext>
            </p:extLst>
          </p:nvPr>
        </p:nvGraphicFramePr>
        <p:xfrm>
          <a:off x="32657" y="457200"/>
          <a:ext cx="28575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6" name="Visio" r:id="rId5" imgW="2858040" imgH="1368357" progId="Visio.Drawing.11">
                  <p:embed/>
                </p:oleObj>
              </mc:Choice>
              <mc:Fallback>
                <p:oleObj name="Visio" r:id="rId5" imgW="2858040" imgH="13683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7" y="457200"/>
                        <a:ext cx="28575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520685"/>
              </p:ext>
            </p:extLst>
          </p:nvPr>
        </p:nvGraphicFramePr>
        <p:xfrm>
          <a:off x="2667000" y="587148"/>
          <a:ext cx="23606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" name="Visio" r:id="rId7" imgW="2361119" imgH="1125436" progId="Visio.Drawing.11">
                  <p:embed/>
                </p:oleObj>
              </mc:Choice>
              <mc:Fallback>
                <p:oleObj name="Visio" r:id="rId7" imgW="2361119" imgH="11254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87148"/>
                        <a:ext cx="2360613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914400" y="1828800"/>
            <a:ext cx="381000" cy="8672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38400" y="1752600"/>
            <a:ext cx="1143000" cy="9434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7353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790297"/>
              </p:ext>
            </p:extLst>
          </p:nvPr>
        </p:nvGraphicFramePr>
        <p:xfrm>
          <a:off x="0" y="2209800"/>
          <a:ext cx="31115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" name="Visio" r:id="rId3" imgW="2511357" imgH="1692343" progId="Visio.Drawing.11">
                  <p:embed/>
                </p:oleObj>
              </mc:Choice>
              <mc:Fallback>
                <p:oleObj name="Visio" r:id="rId3" imgW="2511357" imgH="169234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3111500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00" y="4343400"/>
            <a:ext cx="3530600" cy="2139047"/>
          </a:xfrm>
          <a:prstGeom prst="rect">
            <a:avLst/>
          </a:prstGeom>
          <a:ln w="15875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memory_protected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memory of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protected </a:t>
            </a:r>
            <a:endParaRPr lang="en-US" sz="700" b="1" dirty="0" smtClean="0">
              <a:solidFill>
                <a:srgbClr val="2A00FF"/>
              </a:solidFill>
              <a:latin typeface="Consolas"/>
            </a:endParaRPr>
          </a:p>
          <a:p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from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alterations by other processes"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"SeL4"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or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err="1" smtClean="0">
                <a:solidFill>
                  <a:srgbClr val="2A00FF"/>
                </a:solidFill>
                <a:latin typeface="Consolas"/>
              </a:rPr>
              <a:t>eChronos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and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mem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memory).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contained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generated from Ivory"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Language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"Ivory"</a:t>
            </a:r>
            <a:endParaRPr lang="en-US" sz="7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72229"/>
              </p:ext>
            </p:extLst>
          </p:nvPr>
        </p:nvGraphicFramePr>
        <p:xfrm>
          <a:off x="32657" y="457200"/>
          <a:ext cx="28575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8" name="Visio" r:id="rId5" imgW="2858040" imgH="1368357" progId="Visio.Drawing.11">
                  <p:embed/>
                </p:oleObj>
              </mc:Choice>
              <mc:Fallback>
                <p:oleObj name="Visio" r:id="rId5" imgW="2858040" imgH="13683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7" y="457200"/>
                        <a:ext cx="28575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13680"/>
              </p:ext>
            </p:extLst>
          </p:nvPr>
        </p:nvGraphicFramePr>
        <p:xfrm>
          <a:off x="2667000" y="587148"/>
          <a:ext cx="23606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" name="Visio" r:id="rId7" imgW="2361119" imgH="1125436" progId="Visio.Drawing.11">
                  <p:embed/>
                </p:oleObj>
              </mc:Choice>
              <mc:Fallback>
                <p:oleObj name="Visio" r:id="rId7" imgW="2361119" imgH="11254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87148"/>
                        <a:ext cx="2360613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914400" y="1828800"/>
            <a:ext cx="381000" cy="8672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38400" y="1752600"/>
            <a:ext cx="1143000" cy="9434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200" y="457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protected from other processes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88901" y="4419600"/>
            <a:ext cx="1511300" cy="15240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2696030"/>
            <a:ext cx="1295400" cy="63409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839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138251"/>
              </p:ext>
            </p:extLst>
          </p:nvPr>
        </p:nvGraphicFramePr>
        <p:xfrm>
          <a:off x="0" y="2209800"/>
          <a:ext cx="31115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" name="Visio" r:id="rId3" imgW="2511357" imgH="1692343" progId="Visio.Drawing.11">
                  <p:embed/>
                </p:oleObj>
              </mc:Choice>
              <mc:Fallback>
                <p:oleObj name="Visio" r:id="rId3" imgW="2511357" imgH="169234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3111500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00" y="4343400"/>
            <a:ext cx="3530600" cy="2139047"/>
          </a:xfrm>
          <a:prstGeom prst="rect">
            <a:avLst/>
          </a:prstGeom>
          <a:ln w="15875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memory_protected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memory of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protected </a:t>
            </a:r>
            <a:endParaRPr lang="en-US" sz="700" b="1" dirty="0" smtClean="0">
              <a:solidFill>
                <a:srgbClr val="2A00FF"/>
              </a:solidFill>
              <a:latin typeface="Consolas"/>
            </a:endParaRPr>
          </a:p>
          <a:p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from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alterations by other processes"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"SeL4"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or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err="1" smtClean="0">
                <a:solidFill>
                  <a:srgbClr val="2A00FF"/>
                </a:solidFill>
                <a:latin typeface="Consolas"/>
              </a:rPr>
              <a:t>eChronos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and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mem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memory).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contained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generated from Ivory"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Language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"Ivory"</a:t>
            </a:r>
            <a:endParaRPr lang="en-US" sz="7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065271"/>
              </p:ext>
            </p:extLst>
          </p:nvPr>
        </p:nvGraphicFramePr>
        <p:xfrm>
          <a:off x="32657" y="457200"/>
          <a:ext cx="28575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1" name="Visio" r:id="rId5" imgW="2858040" imgH="1368357" progId="Visio.Drawing.11">
                  <p:embed/>
                </p:oleObj>
              </mc:Choice>
              <mc:Fallback>
                <p:oleObj name="Visio" r:id="rId5" imgW="2858040" imgH="13683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7" y="457200"/>
                        <a:ext cx="28575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545061"/>
              </p:ext>
            </p:extLst>
          </p:nvPr>
        </p:nvGraphicFramePr>
        <p:xfrm>
          <a:off x="2667000" y="587148"/>
          <a:ext cx="23606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" name="Visio" r:id="rId7" imgW="2361119" imgH="1125436" progId="Visio.Drawing.11">
                  <p:embed/>
                </p:oleObj>
              </mc:Choice>
              <mc:Fallback>
                <p:oleObj name="Visio" r:id="rId7" imgW="2361119" imgH="11254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87148"/>
                        <a:ext cx="2360613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914400" y="1828800"/>
            <a:ext cx="381000" cy="8672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38400" y="1752600"/>
            <a:ext cx="1143000" cy="9434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200" y="457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protected from other processes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88900" y="5253266"/>
            <a:ext cx="1650999" cy="15240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0600" y="1489529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Writes to own memory</a:t>
            </a:r>
            <a:endParaRPr lang="en-US" sz="1100" dirty="0"/>
          </a:p>
        </p:txBody>
      </p:sp>
      <p:cxnSp>
        <p:nvCxnSpPr>
          <p:cNvPr id="6" name="Straight Arrow Connector 5"/>
          <p:cNvCxnSpPr>
            <a:stCxn id="12" idx="2"/>
            <a:endCxn id="14" idx="0"/>
          </p:cNvCxnSpPr>
          <p:nvPr/>
        </p:nvCxnSpPr>
        <p:spPr>
          <a:xfrm flipH="1">
            <a:off x="5753100" y="1219200"/>
            <a:ext cx="1371600" cy="2703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2400" y="2696030"/>
            <a:ext cx="1295400" cy="63409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302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011222"/>
              </p:ext>
            </p:extLst>
          </p:nvPr>
        </p:nvGraphicFramePr>
        <p:xfrm>
          <a:off x="0" y="2209800"/>
          <a:ext cx="31115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" name="Visio" r:id="rId3" imgW="2511357" imgH="1692343" progId="Visio.Drawing.11">
                  <p:embed/>
                </p:oleObj>
              </mc:Choice>
              <mc:Fallback>
                <p:oleObj name="Visio" r:id="rId3" imgW="2511357" imgH="169234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3111500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00" y="4343400"/>
            <a:ext cx="3530600" cy="2139047"/>
          </a:xfrm>
          <a:prstGeom prst="rect">
            <a:avLst/>
          </a:prstGeom>
          <a:ln w="15875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memory_protected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memory of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protected </a:t>
            </a:r>
            <a:endParaRPr lang="en-US" sz="700" b="1" dirty="0" smtClean="0">
              <a:solidFill>
                <a:srgbClr val="2A00FF"/>
              </a:solidFill>
              <a:latin typeface="Consolas"/>
            </a:endParaRPr>
          </a:p>
          <a:p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from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alterations by other processes"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"SeL4"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or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err="1" smtClean="0">
                <a:solidFill>
                  <a:srgbClr val="2A00FF"/>
                </a:solidFill>
                <a:latin typeface="Consolas"/>
              </a:rPr>
              <a:t>eChronos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and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mem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memory).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contained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generated from Ivory"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Language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"Ivory"</a:t>
            </a:r>
            <a:endParaRPr lang="en-US" sz="7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24545"/>
              </p:ext>
            </p:extLst>
          </p:nvPr>
        </p:nvGraphicFramePr>
        <p:xfrm>
          <a:off x="32657" y="457200"/>
          <a:ext cx="28575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" name="Visio" r:id="rId5" imgW="2858040" imgH="1368357" progId="Visio.Drawing.11">
                  <p:embed/>
                </p:oleObj>
              </mc:Choice>
              <mc:Fallback>
                <p:oleObj name="Visio" r:id="rId5" imgW="2858040" imgH="13683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7" y="457200"/>
                        <a:ext cx="28575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070176"/>
              </p:ext>
            </p:extLst>
          </p:nvPr>
        </p:nvGraphicFramePr>
        <p:xfrm>
          <a:off x="2667000" y="587148"/>
          <a:ext cx="23606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6" name="Visio" r:id="rId7" imgW="2361119" imgH="1125436" progId="Visio.Drawing.11">
                  <p:embed/>
                </p:oleObj>
              </mc:Choice>
              <mc:Fallback>
                <p:oleObj name="Visio" r:id="rId7" imgW="2361119" imgH="11254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87148"/>
                        <a:ext cx="2360613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914400" y="1828800"/>
            <a:ext cx="381000" cy="8672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38400" y="1752600"/>
            <a:ext cx="1143000" cy="9434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200" y="457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protected from other processes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25400" y="5638800"/>
            <a:ext cx="1650999" cy="15240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0600" y="1489529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Writes to own memory</a:t>
            </a:r>
            <a:endParaRPr lang="en-US" sz="1100" dirty="0"/>
          </a:p>
        </p:txBody>
      </p:sp>
      <p:cxnSp>
        <p:nvCxnSpPr>
          <p:cNvPr id="6" name="Straight Arrow Connector 5"/>
          <p:cNvCxnSpPr>
            <a:stCxn id="12" idx="2"/>
            <a:endCxn id="14" idx="0"/>
          </p:cNvCxnSpPr>
          <p:nvPr/>
        </p:nvCxnSpPr>
        <p:spPr>
          <a:xfrm flipH="1">
            <a:off x="5753100" y="1219200"/>
            <a:ext cx="1371600" cy="2703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76600" y="24384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“System.Proc1.Thread1” Writes to own memory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4267200" y="2251529"/>
            <a:ext cx="1485900" cy="1868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5773" y="1042310"/>
            <a:ext cx="1019628" cy="63409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9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04230"/>
              </p:ext>
            </p:extLst>
          </p:nvPr>
        </p:nvGraphicFramePr>
        <p:xfrm>
          <a:off x="0" y="2209800"/>
          <a:ext cx="31115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" name="Visio" r:id="rId3" imgW="2511357" imgH="1692343" progId="Visio.Drawing.11">
                  <p:embed/>
                </p:oleObj>
              </mc:Choice>
              <mc:Fallback>
                <p:oleObj name="Visio" r:id="rId3" imgW="2511357" imgH="169234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3111500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00" y="4343400"/>
            <a:ext cx="3530600" cy="2139047"/>
          </a:xfrm>
          <a:prstGeom prst="rect">
            <a:avLst/>
          </a:prstGeom>
          <a:ln w="15875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memory_protected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memory of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protected </a:t>
            </a:r>
            <a:endParaRPr lang="en-US" sz="700" b="1" dirty="0" smtClean="0">
              <a:solidFill>
                <a:srgbClr val="2A00FF"/>
              </a:solidFill>
              <a:latin typeface="Consolas"/>
            </a:endParaRPr>
          </a:p>
          <a:p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from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alterations by other processes"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"SeL4"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or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err="1" smtClean="0">
                <a:solidFill>
                  <a:srgbClr val="2A00FF"/>
                </a:solidFill>
                <a:latin typeface="Consolas"/>
              </a:rPr>
              <a:t>eChronos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and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mem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memory).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contained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generated from Ivory"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Language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"Ivory"</a:t>
            </a:r>
            <a:endParaRPr lang="en-US" sz="7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772737"/>
              </p:ext>
            </p:extLst>
          </p:nvPr>
        </p:nvGraphicFramePr>
        <p:xfrm>
          <a:off x="32657" y="457200"/>
          <a:ext cx="28575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9" name="Visio" r:id="rId5" imgW="2858040" imgH="1368357" progId="Visio.Drawing.11">
                  <p:embed/>
                </p:oleObj>
              </mc:Choice>
              <mc:Fallback>
                <p:oleObj name="Visio" r:id="rId5" imgW="2858040" imgH="13683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7" y="457200"/>
                        <a:ext cx="28575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701344"/>
              </p:ext>
            </p:extLst>
          </p:nvPr>
        </p:nvGraphicFramePr>
        <p:xfrm>
          <a:off x="2667000" y="587148"/>
          <a:ext cx="23606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0" name="Visio" r:id="rId7" imgW="2361119" imgH="1125436" progId="Visio.Drawing.11">
                  <p:embed/>
                </p:oleObj>
              </mc:Choice>
              <mc:Fallback>
                <p:oleObj name="Visio" r:id="rId7" imgW="2361119" imgH="11254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87148"/>
                        <a:ext cx="2360613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914400" y="1828800"/>
            <a:ext cx="381000" cy="8672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38400" y="1752600"/>
            <a:ext cx="1143000" cy="9434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200" y="457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protected from other processes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25401" y="6096000"/>
            <a:ext cx="1317172" cy="15240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0600" y="1489529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Writes to own memory</a:t>
            </a:r>
            <a:endParaRPr lang="en-US" sz="1100" dirty="0"/>
          </a:p>
        </p:txBody>
      </p:sp>
      <p:cxnSp>
        <p:nvCxnSpPr>
          <p:cNvPr id="6" name="Straight Arrow Connector 5"/>
          <p:cNvCxnSpPr>
            <a:stCxn id="12" idx="2"/>
            <a:endCxn id="14" idx="0"/>
          </p:cNvCxnSpPr>
          <p:nvPr/>
        </p:nvCxnSpPr>
        <p:spPr>
          <a:xfrm flipH="1">
            <a:off x="5753100" y="1219200"/>
            <a:ext cx="1371600" cy="2703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76600" y="24384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“System.Proc1.Thread1” Writes to own memory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4267200" y="2251529"/>
            <a:ext cx="1485900" cy="1868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76600" y="34290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“System.Proc1.Thread1” Written in Ivory</a:t>
            </a:r>
            <a:endParaRPr lang="en-US" sz="1100" dirty="0"/>
          </a:p>
        </p:txBody>
      </p:sp>
      <p:cxnSp>
        <p:nvCxnSpPr>
          <p:cNvPr id="18" name="Straight Arrow Connector 17"/>
          <p:cNvCxnSpPr>
            <a:stCxn id="15" idx="2"/>
            <a:endCxn id="17" idx="0"/>
          </p:cNvCxnSpPr>
          <p:nvPr/>
        </p:nvCxnSpPr>
        <p:spPr>
          <a:xfrm>
            <a:off x="4267200" y="3200400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5773" y="1042310"/>
            <a:ext cx="1019628" cy="63409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633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521675"/>
              </p:ext>
            </p:extLst>
          </p:nvPr>
        </p:nvGraphicFramePr>
        <p:xfrm>
          <a:off x="0" y="2209800"/>
          <a:ext cx="31115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" name="Visio" r:id="rId3" imgW="2511357" imgH="1692343" progId="Visio.Drawing.11">
                  <p:embed/>
                </p:oleObj>
              </mc:Choice>
              <mc:Fallback>
                <p:oleObj name="Visio" r:id="rId3" imgW="2511357" imgH="169234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3111500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00" y="4343400"/>
            <a:ext cx="3530600" cy="2139047"/>
          </a:xfrm>
          <a:prstGeom prst="rect">
            <a:avLst/>
          </a:prstGeom>
          <a:ln w="15875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memory_protected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memory of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protected </a:t>
            </a:r>
            <a:endParaRPr lang="en-US" sz="700" b="1" dirty="0" smtClean="0">
              <a:solidFill>
                <a:srgbClr val="2A00FF"/>
              </a:solidFill>
              <a:latin typeface="Consolas"/>
            </a:endParaRPr>
          </a:p>
          <a:p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from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alterations by other processes"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"SeL4"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or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err="1" smtClean="0">
                <a:solidFill>
                  <a:srgbClr val="2A00FF"/>
                </a:solidFill>
                <a:latin typeface="Consolas"/>
              </a:rPr>
              <a:t>eChronos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and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mem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memory).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contained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generated from Ivory"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Language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"Ivory"</a:t>
            </a:r>
            <a:endParaRPr lang="en-US" sz="7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42569"/>
              </p:ext>
            </p:extLst>
          </p:nvPr>
        </p:nvGraphicFramePr>
        <p:xfrm>
          <a:off x="32657" y="457200"/>
          <a:ext cx="28575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" name="Visio" r:id="rId5" imgW="2858040" imgH="1368357" progId="Visio.Drawing.11">
                  <p:embed/>
                </p:oleObj>
              </mc:Choice>
              <mc:Fallback>
                <p:oleObj name="Visio" r:id="rId5" imgW="2858040" imgH="13683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7" y="457200"/>
                        <a:ext cx="28575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625848"/>
              </p:ext>
            </p:extLst>
          </p:nvPr>
        </p:nvGraphicFramePr>
        <p:xfrm>
          <a:off x="2667000" y="587148"/>
          <a:ext cx="23606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" name="Visio" r:id="rId7" imgW="2361119" imgH="1125436" progId="Visio.Drawing.11">
                  <p:embed/>
                </p:oleObj>
              </mc:Choice>
              <mc:Fallback>
                <p:oleObj name="Visio" r:id="rId7" imgW="2361119" imgH="11254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87148"/>
                        <a:ext cx="2360613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914400" y="1828800"/>
            <a:ext cx="381000" cy="8672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38400" y="1752600"/>
            <a:ext cx="1143000" cy="9434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200" y="457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protected from other processes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25400" y="5638800"/>
            <a:ext cx="1650999" cy="15240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0600" y="1489529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Writes to own memory</a:t>
            </a:r>
            <a:endParaRPr lang="en-US" sz="1100" dirty="0"/>
          </a:p>
        </p:txBody>
      </p:sp>
      <p:cxnSp>
        <p:nvCxnSpPr>
          <p:cNvPr id="6" name="Straight Arrow Connector 5"/>
          <p:cNvCxnSpPr>
            <a:stCxn id="12" idx="2"/>
            <a:endCxn id="14" idx="0"/>
          </p:cNvCxnSpPr>
          <p:nvPr/>
        </p:nvCxnSpPr>
        <p:spPr>
          <a:xfrm flipH="1">
            <a:off x="5753100" y="1219200"/>
            <a:ext cx="1371600" cy="2703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76600" y="24384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“System.Proc1.Thread1” Writes to own memory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4267200" y="2251529"/>
            <a:ext cx="1485900" cy="1868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76600" y="34290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“System.Proc1.Thread1” Written in Ivory</a:t>
            </a:r>
            <a:endParaRPr lang="en-US" sz="1100" dirty="0"/>
          </a:p>
        </p:txBody>
      </p:sp>
      <p:cxnSp>
        <p:nvCxnSpPr>
          <p:cNvPr id="18" name="Straight Arrow Connector 17"/>
          <p:cNvCxnSpPr>
            <a:stCxn id="15" idx="2"/>
            <a:endCxn id="17" idx="0"/>
          </p:cNvCxnSpPr>
          <p:nvPr/>
        </p:nvCxnSpPr>
        <p:spPr>
          <a:xfrm>
            <a:off x="4267200" y="3200400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72100" y="24384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“System.Proc1.Thread2” Writes to own memory</a:t>
            </a:r>
            <a:endParaRPr lang="en-US" sz="1100" dirty="0"/>
          </a:p>
        </p:txBody>
      </p:sp>
      <p:cxnSp>
        <p:nvCxnSpPr>
          <p:cNvPr id="20" name="Straight Arrow Connector 19"/>
          <p:cNvCxnSpPr>
            <a:stCxn id="14" idx="2"/>
            <a:endCxn id="19" idx="0"/>
          </p:cNvCxnSpPr>
          <p:nvPr/>
        </p:nvCxnSpPr>
        <p:spPr>
          <a:xfrm>
            <a:off x="5753100" y="2251529"/>
            <a:ext cx="609600" cy="1868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42572" y="1042310"/>
            <a:ext cx="1019628" cy="63409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52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599986"/>
              </p:ext>
            </p:extLst>
          </p:nvPr>
        </p:nvGraphicFramePr>
        <p:xfrm>
          <a:off x="0" y="2209800"/>
          <a:ext cx="31115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6" name="Visio" r:id="rId3" imgW="2511357" imgH="1692343" progId="Visio.Drawing.11">
                  <p:embed/>
                </p:oleObj>
              </mc:Choice>
              <mc:Fallback>
                <p:oleObj name="Visio" r:id="rId3" imgW="2511357" imgH="169234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3111500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00" y="4343400"/>
            <a:ext cx="3530600" cy="2139047"/>
          </a:xfrm>
          <a:prstGeom prst="rect">
            <a:avLst/>
          </a:prstGeom>
          <a:ln w="15875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memory_protected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memory of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protected </a:t>
            </a:r>
            <a:endParaRPr lang="en-US" sz="700" b="1" dirty="0" smtClean="0">
              <a:solidFill>
                <a:srgbClr val="2A00FF"/>
              </a:solidFill>
              <a:latin typeface="Consolas"/>
            </a:endParaRPr>
          </a:p>
          <a:p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from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alterations by other processes"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"SeL4"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or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err="1" smtClean="0">
                <a:solidFill>
                  <a:srgbClr val="2A00FF"/>
                </a:solidFill>
                <a:latin typeface="Consolas"/>
              </a:rPr>
              <a:t>eChronos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and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mem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memory).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contained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generated from Ivory"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Language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"Ivory"</a:t>
            </a:r>
            <a:endParaRPr lang="en-US" sz="7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91229"/>
              </p:ext>
            </p:extLst>
          </p:nvPr>
        </p:nvGraphicFramePr>
        <p:xfrm>
          <a:off x="32657" y="457200"/>
          <a:ext cx="28575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7" name="Visio" r:id="rId5" imgW="2858040" imgH="1368357" progId="Visio.Drawing.11">
                  <p:embed/>
                </p:oleObj>
              </mc:Choice>
              <mc:Fallback>
                <p:oleObj name="Visio" r:id="rId5" imgW="2858040" imgH="13683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7" y="457200"/>
                        <a:ext cx="28575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551866"/>
              </p:ext>
            </p:extLst>
          </p:nvPr>
        </p:nvGraphicFramePr>
        <p:xfrm>
          <a:off x="2667000" y="587148"/>
          <a:ext cx="23606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8" name="Visio" r:id="rId7" imgW="2361119" imgH="1125436" progId="Visio.Drawing.11">
                  <p:embed/>
                </p:oleObj>
              </mc:Choice>
              <mc:Fallback>
                <p:oleObj name="Visio" r:id="rId7" imgW="2361119" imgH="11254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87148"/>
                        <a:ext cx="2360613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914400" y="1828800"/>
            <a:ext cx="381000" cy="8672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38400" y="1752600"/>
            <a:ext cx="1143000" cy="9434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200" y="457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protected from other processes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25401" y="6096000"/>
            <a:ext cx="1346200" cy="15240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0600" y="1489529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Writes to own memory</a:t>
            </a:r>
            <a:endParaRPr lang="en-US" sz="1100" dirty="0"/>
          </a:p>
        </p:txBody>
      </p:sp>
      <p:cxnSp>
        <p:nvCxnSpPr>
          <p:cNvPr id="6" name="Straight Arrow Connector 5"/>
          <p:cNvCxnSpPr>
            <a:stCxn id="12" idx="2"/>
            <a:endCxn id="14" idx="0"/>
          </p:cNvCxnSpPr>
          <p:nvPr/>
        </p:nvCxnSpPr>
        <p:spPr>
          <a:xfrm flipH="1">
            <a:off x="5753100" y="1219200"/>
            <a:ext cx="1371600" cy="2703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76600" y="24384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“System.Proc1.Thread1” Writes to own memory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4267200" y="2251529"/>
            <a:ext cx="1485900" cy="1868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76600" y="34290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“System.Proc1.Thread1” Written in Ivory</a:t>
            </a:r>
            <a:endParaRPr lang="en-US" sz="1100" dirty="0"/>
          </a:p>
        </p:txBody>
      </p:sp>
      <p:cxnSp>
        <p:nvCxnSpPr>
          <p:cNvPr id="18" name="Straight Arrow Connector 17"/>
          <p:cNvCxnSpPr>
            <a:stCxn id="15" idx="2"/>
            <a:endCxn id="17" idx="0"/>
          </p:cNvCxnSpPr>
          <p:nvPr/>
        </p:nvCxnSpPr>
        <p:spPr>
          <a:xfrm>
            <a:off x="4267200" y="3200400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72100" y="24384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“System.Proc1.Thread2” Writes to own memory</a:t>
            </a:r>
            <a:endParaRPr lang="en-US" sz="1100" dirty="0"/>
          </a:p>
        </p:txBody>
      </p:sp>
      <p:cxnSp>
        <p:nvCxnSpPr>
          <p:cNvPr id="20" name="Straight Arrow Connector 19"/>
          <p:cNvCxnSpPr>
            <a:stCxn id="14" idx="2"/>
            <a:endCxn id="19" idx="0"/>
          </p:cNvCxnSpPr>
          <p:nvPr/>
        </p:nvCxnSpPr>
        <p:spPr>
          <a:xfrm>
            <a:off x="5753100" y="2251529"/>
            <a:ext cx="609600" cy="1868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10200" y="34290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“System.Proc1.Thread2” Written in Ivory</a:t>
            </a:r>
          </a:p>
        </p:txBody>
      </p:sp>
      <p:cxnSp>
        <p:nvCxnSpPr>
          <p:cNvPr id="22" name="Straight Arrow Connector 21"/>
          <p:cNvCxnSpPr>
            <a:stCxn id="19" idx="2"/>
            <a:endCxn id="21" idx="0"/>
          </p:cNvCxnSpPr>
          <p:nvPr/>
        </p:nvCxnSpPr>
        <p:spPr>
          <a:xfrm>
            <a:off x="6362700" y="3200400"/>
            <a:ext cx="381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42572" y="1042310"/>
            <a:ext cx="1019628" cy="63409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32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033907"/>
              </p:ext>
            </p:extLst>
          </p:nvPr>
        </p:nvGraphicFramePr>
        <p:xfrm>
          <a:off x="0" y="2209800"/>
          <a:ext cx="31115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0" name="Visio" r:id="rId3" imgW="2511357" imgH="1692343" progId="Visio.Drawing.11">
                  <p:embed/>
                </p:oleObj>
              </mc:Choice>
              <mc:Fallback>
                <p:oleObj name="Visio" r:id="rId3" imgW="2511357" imgH="169234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3111500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00" y="4343400"/>
            <a:ext cx="3530600" cy="2139047"/>
          </a:xfrm>
          <a:prstGeom prst="rect">
            <a:avLst/>
          </a:prstGeom>
          <a:ln w="15875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memory_protected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memory of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protected </a:t>
            </a:r>
            <a:endParaRPr lang="en-US" sz="700" b="1" dirty="0" smtClean="0">
              <a:solidFill>
                <a:srgbClr val="2A00FF"/>
              </a:solidFill>
              <a:latin typeface="Consolas"/>
            </a:endParaRPr>
          </a:p>
          <a:p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from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alterations by other processes"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"SeL4"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or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err="1" smtClean="0">
                <a:solidFill>
                  <a:srgbClr val="2A00FF"/>
                </a:solidFill>
                <a:latin typeface="Consolas"/>
              </a:rPr>
              <a:t>eChronos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and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mem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memory).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contained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generated from Ivory"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Language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"Ivory"</a:t>
            </a:r>
            <a:endParaRPr lang="en-US" sz="7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891790"/>
              </p:ext>
            </p:extLst>
          </p:nvPr>
        </p:nvGraphicFramePr>
        <p:xfrm>
          <a:off x="32657" y="457200"/>
          <a:ext cx="28575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1" name="Visio" r:id="rId5" imgW="2858040" imgH="1368357" progId="Visio.Drawing.11">
                  <p:embed/>
                </p:oleObj>
              </mc:Choice>
              <mc:Fallback>
                <p:oleObj name="Visio" r:id="rId5" imgW="2858040" imgH="13683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7" y="457200"/>
                        <a:ext cx="28575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318142"/>
              </p:ext>
            </p:extLst>
          </p:nvPr>
        </p:nvGraphicFramePr>
        <p:xfrm>
          <a:off x="2667000" y="587148"/>
          <a:ext cx="23606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" name="Visio" r:id="rId7" imgW="2361119" imgH="1125436" progId="Visio.Drawing.11">
                  <p:embed/>
                </p:oleObj>
              </mc:Choice>
              <mc:Fallback>
                <p:oleObj name="Visio" r:id="rId7" imgW="2361119" imgH="11254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87148"/>
                        <a:ext cx="2360613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914400" y="1828800"/>
            <a:ext cx="381000" cy="8672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38400" y="1752600"/>
            <a:ext cx="1143000" cy="9434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200" y="457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protected from other processes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83457" y="5257800"/>
            <a:ext cx="1669143" cy="15240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0600" y="1489529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Writes to own memory</a:t>
            </a:r>
            <a:endParaRPr lang="en-US" sz="1100" dirty="0"/>
          </a:p>
        </p:txBody>
      </p:sp>
      <p:cxnSp>
        <p:nvCxnSpPr>
          <p:cNvPr id="6" name="Straight Arrow Connector 5"/>
          <p:cNvCxnSpPr>
            <a:stCxn id="12" idx="2"/>
            <a:endCxn id="14" idx="0"/>
          </p:cNvCxnSpPr>
          <p:nvPr/>
        </p:nvCxnSpPr>
        <p:spPr>
          <a:xfrm flipH="1">
            <a:off x="5753100" y="1219200"/>
            <a:ext cx="1371600" cy="2703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76600" y="24384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“System.Proc1.Thread1” Writes to own memory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4267200" y="2251529"/>
            <a:ext cx="1485900" cy="1868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76600" y="34290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“System.Proc1.Thread1” Written in Ivory</a:t>
            </a:r>
            <a:endParaRPr lang="en-US" sz="1100" dirty="0"/>
          </a:p>
        </p:txBody>
      </p:sp>
      <p:cxnSp>
        <p:nvCxnSpPr>
          <p:cNvPr id="18" name="Straight Arrow Connector 17"/>
          <p:cNvCxnSpPr>
            <a:stCxn id="15" idx="2"/>
            <a:endCxn id="17" idx="0"/>
          </p:cNvCxnSpPr>
          <p:nvPr/>
        </p:nvCxnSpPr>
        <p:spPr>
          <a:xfrm>
            <a:off x="4267200" y="3200400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72100" y="24384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“System.Proc1.Thread2” Writes to own memory</a:t>
            </a:r>
            <a:endParaRPr lang="en-US" sz="1100" dirty="0"/>
          </a:p>
        </p:txBody>
      </p:sp>
      <p:cxnSp>
        <p:nvCxnSpPr>
          <p:cNvPr id="20" name="Straight Arrow Connector 19"/>
          <p:cNvCxnSpPr>
            <a:stCxn id="14" idx="2"/>
            <a:endCxn id="19" idx="0"/>
          </p:cNvCxnSpPr>
          <p:nvPr/>
        </p:nvCxnSpPr>
        <p:spPr>
          <a:xfrm>
            <a:off x="5753100" y="2251529"/>
            <a:ext cx="609600" cy="1868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10200" y="34290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“System.Proc1.Thread2” Written in Ivory</a:t>
            </a:r>
          </a:p>
        </p:txBody>
      </p:sp>
      <p:cxnSp>
        <p:nvCxnSpPr>
          <p:cNvPr id="22" name="Straight Arrow Connector 21"/>
          <p:cNvCxnSpPr>
            <a:stCxn id="19" idx="2"/>
            <a:endCxn id="21" idx="0"/>
          </p:cNvCxnSpPr>
          <p:nvPr/>
        </p:nvCxnSpPr>
        <p:spPr>
          <a:xfrm>
            <a:off x="6362700" y="3200400"/>
            <a:ext cx="381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14500" y="2696030"/>
            <a:ext cx="1181100" cy="71392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34200" y="1489529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“System.Proc2” Writes to own memory</a:t>
            </a:r>
            <a:endParaRPr lang="en-US" sz="1100" dirty="0"/>
          </a:p>
        </p:txBody>
      </p:sp>
      <p:cxnSp>
        <p:nvCxnSpPr>
          <p:cNvPr id="26" name="Straight Arrow Connector 25"/>
          <p:cNvCxnSpPr>
            <a:stCxn id="12" idx="2"/>
            <a:endCxn id="23" idx="0"/>
          </p:cNvCxnSpPr>
          <p:nvPr/>
        </p:nvCxnSpPr>
        <p:spPr>
          <a:xfrm>
            <a:off x="7124700" y="1219200"/>
            <a:ext cx="762000" cy="2703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488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503237"/>
          </a:xfrm>
        </p:spPr>
        <p:txBody>
          <a:bodyPr/>
          <a:lstStyle/>
          <a:p>
            <a:r>
              <a:rPr lang="en-US" dirty="0" smtClean="0"/>
              <a:t>HACMS motivation…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7130E-3FF9-455A-A1CC-4E75A71694C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50924"/>
            <a:ext cx="6858000" cy="5232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8251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368151"/>
              </p:ext>
            </p:extLst>
          </p:nvPr>
        </p:nvGraphicFramePr>
        <p:xfrm>
          <a:off x="0" y="2209800"/>
          <a:ext cx="31115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4" name="Visio" r:id="rId3" imgW="2511357" imgH="1692343" progId="Visio.Drawing.11">
                  <p:embed/>
                </p:oleObj>
              </mc:Choice>
              <mc:Fallback>
                <p:oleObj name="Visio" r:id="rId3" imgW="2511357" imgH="169234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3111500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00" y="4343400"/>
            <a:ext cx="3530600" cy="2139047"/>
          </a:xfrm>
          <a:prstGeom prst="rect">
            <a:avLst/>
          </a:prstGeom>
          <a:ln w="15875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memory_protected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memory of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protected </a:t>
            </a:r>
            <a:endParaRPr lang="en-US" sz="700" b="1" dirty="0" smtClean="0">
              <a:solidFill>
                <a:srgbClr val="2A00FF"/>
              </a:solidFill>
              <a:latin typeface="Consolas"/>
            </a:endParaRPr>
          </a:p>
          <a:p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from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alterations by other processes"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"SeL4"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or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err="1" smtClean="0">
                <a:solidFill>
                  <a:srgbClr val="2A00FF"/>
                </a:solidFill>
                <a:latin typeface="Consolas"/>
              </a:rPr>
              <a:t>eChronos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and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mem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memory).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contained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generated from Ivory"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Language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"Ivory"</a:t>
            </a:r>
            <a:endParaRPr lang="en-US" sz="7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169066"/>
              </p:ext>
            </p:extLst>
          </p:nvPr>
        </p:nvGraphicFramePr>
        <p:xfrm>
          <a:off x="32657" y="457200"/>
          <a:ext cx="28575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5" name="Visio" r:id="rId5" imgW="2858040" imgH="1368357" progId="Visio.Drawing.11">
                  <p:embed/>
                </p:oleObj>
              </mc:Choice>
              <mc:Fallback>
                <p:oleObj name="Visio" r:id="rId5" imgW="2858040" imgH="13683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7" y="457200"/>
                        <a:ext cx="28575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711241"/>
              </p:ext>
            </p:extLst>
          </p:nvPr>
        </p:nvGraphicFramePr>
        <p:xfrm>
          <a:off x="2667000" y="587148"/>
          <a:ext cx="23606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6" name="Visio" r:id="rId7" imgW="2361119" imgH="1125436" progId="Visio.Drawing.11">
                  <p:embed/>
                </p:oleObj>
              </mc:Choice>
              <mc:Fallback>
                <p:oleObj name="Visio" r:id="rId7" imgW="2361119" imgH="11254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87148"/>
                        <a:ext cx="2360613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914400" y="1828800"/>
            <a:ext cx="381000" cy="8672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38400" y="1752600"/>
            <a:ext cx="1143000" cy="9434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200" y="457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protected from other processes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83457" y="5638800"/>
            <a:ext cx="1516743" cy="15240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0600" y="1489529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Writes to own memory</a:t>
            </a:r>
            <a:endParaRPr lang="en-US" sz="1100" dirty="0"/>
          </a:p>
        </p:txBody>
      </p:sp>
      <p:cxnSp>
        <p:nvCxnSpPr>
          <p:cNvPr id="6" name="Straight Arrow Connector 5"/>
          <p:cNvCxnSpPr>
            <a:stCxn id="12" idx="2"/>
            <a:endCxn id="14" idx="0"/>
          </p:cNvCxnSpPr>
          <p:nvPr/>
        </p:nvCxnSpPr>
        <p:spPr>
          <a:xfrm flipH="1">
            <a:off x="5753100" y="1219200"/>
            <a:ext cx="1371600" cy="2703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76600" y="24384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“System.Proc1.Thread1” Writes to own memory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4267200" y="2251529"/>
            <a:ext cx="1485900" cy="1868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76600" y="34290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“System.Proc1.Thread1” Written in Ivory</a:t>
            </a:r>
            <a:endParaRPr lang="en-US" sz="1100" dirty="0"/>
          </a:p>
        </p:txBody>
      </p:sp>
      <p:cxnSp>
        <p:nvCxnSpPr>
          <p:cNvPr id="18" name="Straight Arrow Connector 17"/>
          <p:cNvCxnSpPr>
            <a:stCxn id="15" idx="2"/>
            <a:endCxn id="17" idx="0"/>
          </p:cNvCxnSpPr>
          <p:nvPr/>
        </p:nvCxnSpPr>
        <p:spPr>
          <a:xfrm>
            <a:off x="4267200" y="3200400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72100" y="24384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“System.Proc1.Thread2” Writes to own memory</a:t>
            </a:r>
            <a:endParaRPr lang="en-US" sz="1100" dirty="0"/>
          </a:p>
        </p:txBody>
      </p:sp>
      <p:cxnSp>
        <p:nvCxnSpPr>
          <p:cNvPr id="20" name="Straight Arrow Connector 19"/>
          <p:cNvCxnSpPr>
            <a:stCxn id="14" idx="2"/>
            <a:endCxn id="19" idx="0"/>
          </p:cNvCxnSpPr>
          <p:nvPr/>
        </p:nvCxnSpPr>
        <p:spPr>
          <a:xfrm>
            <a:off x="5753100" y="2251529"/>
            <a:ext cx="609600" cy="1868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10200" y="34290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“System.Proc1.Thread2” Written in Ivory</a:t>
            </a:r>
          </a:p>
        </p:txBody>
      </p:sp>
      <p:cxnSp>
        <p:nvCxnSpPr>
          <p:cNvPr id="22" name="Straight Arrow Connector 21"/>
          <p:cNvCxnSpPr>
            <a:stCxn id="19" idx="2"/>
            <a:endCxn id="21" idx="0"/>
          </p:cNvCxnSpPr>
          <p:nvPr/>
        </p:nvCxnSpPr>
        <p:spPr>
          <a:xfrm>
            <a:off x="6362700" y="3200400"/>
            <a:ext cx="381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00400" y="914400"/>
            <a:ext cx="1295400" cy="76200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34200" y="1489529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“System.Proc2” Writes to own memory</a:t>
            </a:r>
            <a:endParaRPr lang="en-US" sz="1100" dirty="0"/>
          </a:p>
        </p:txBody>
      </p:sp>
      <p:cxnSp>
        <p:nvCxnSpPr>
          <p:cNvPr id="26" name="Straight Arrow Connector 25"/>
          <p:cNvCxnSpPr>
            <a:stCxn id="12" idx="2"/>
            <a:endCxn id="23" idx="0"/>
          </p:cNvCxnSpPr>
          <p:nvPr/>
        </p:nvCxnSpPr>
        <p:spPr>
          <a:xfrm>
            <a:off x="7124700" y="1219200"/>
            <a:ext cx="762000" cy="2703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96100" y="4568371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“System.Proc2.Thread3” Writes to own memory</a:t>
            </a:r>
            <a:endParaRPr lang="en-US" sz="1100" dirty="0"/>
          </a:p>
        </p:txBody>
      </p:sp>
      <p:cxnSp>
        <p:nvCxnSpPr>
          <p:cNvPr id="30" name="Straight Arrow Connector 29"/>
          <p:cNvCxnSpPr>
            <a:stCxn id="23" idx="2"/>
            <a:endCxn id="27" idx="0"/>
          </p:cNvCxnSpPr>
          <p:nvPr/>
        </p:nvCxnSpPr>
        <p:spPr>
          <a:xfrm>
            <a:off x="7886700" y="2251529"/>
            <a:ext cx="0" cy="23168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3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433187"/>
              </p:ext>
            </p:extLst>
          </p:nvPr>
        </p:nvGraphicFramePr>
        <p:xfrm>
          <a:off x="0" y="2209800"/>
          <a:ext cx="31115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" name="Visio" r:id="rId3" imgW="2511357" imgH="1692343" progId="Visio.Drawing.11">
                  <p:embed/>
                </p:oleObj>
              </mc:Choice>
              <mc:Fallback>
                <p:oleObj name="Visio" r:id="rId3" imgW="2511357" imgH="169234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3111500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00" y="4343400"/>
            <a:ext cx="3530600" cy="2139047"/>
          </a:xfrm>
          <a:prstGeom prst="rect">
            <a:avLst/>
          </a:prstGeom>
          <a:ln w="15875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memory_protected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memory of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protected </a:t>
            </a:r>
            <a:endParaRPr lang="en-US" sz="700" b="1" dirty="0" smtClean="0">
              <a:solidFill>
                <a:srgbClr val="2A00FF"/>
              </a:solidFill>
              <a:latin typeface="Consolas"/>
            </a:endParaRPr>
          </a:p>
          <a:p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from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alterations by other processes"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"SeL4"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or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err="1" smtClean="0">
                <a:solidFill>
                  <a:srgbClr val="2A00FF"/>
                </a:solidFill>
                <a:latin typeface="Consolas"/>
              </a:rPr>
              <a:t>eChronos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and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mem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memory).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contained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generated from Ivory"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Language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"Ivory"</a:t>
            </a:r>
            <a:endParaRPr lang="en-US" sz="7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563232"/>
              </p:ext>
            </p:extLst>
          </p:nvPr>
        </p:nvGraphicFramePr>
        <p:xfrm>
          <a:off x="32657" y="457200"/>
          <a:ext cx="28575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Visio" r:id="rId5" imgW="2858040" imgH="1368357" progId="Visio.Drawing.11">
                  <p:embed/>
                </p:oleObj>
              </mc:Choice>
              <mc:Fallback>
                <p:oleObj name="Visio" r:id="rId5" imgW="2858040" imgH="13683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7" y="457200"/>
                        <a:ext cx="28575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135590"/>
              </p:ext>
            </p:extLst>
          </p:nvPr>
        </p:nvGraphicFramePr>
        <p:xfrm>
          <a:off x="2667000" y="587148"/>
          <a:ext cx="23606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6" name="Visio" r:id="rId7" imgW="2361119" imgH="1125436" progId="Visio.Drawing.11">
                  <p:embed/>
                </p:oleObj>
              </mc:Choice>
              <mc:Fallback>
                <p:oleObj name="Visio" r:id="rId7" imgW="2361119" imgH="11254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87148"/>
                        <a:ext cx="2360613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914400" y="1828800"/>
            <a:ext cx="381000" cy="8672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38400" y="1752600"/>
            <a:ext cx="1143000" cy="9434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200" y="457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protected from other processes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83457" y="6096000"/>
            <a:ext cx="1288143" cy="15240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0600" y="1489529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Writes to own memory</a:t>
            </a:r>
            <a:endParaRPr lang="en-US" sz="1100" dirty="0"/>
          </a:p>
        </p:txBody>
      </p:sp>
      <p:cxnSp>
        <p:nvCxnSpPr>
          <p:cNvPr id="6" name="Straight Arrow Connector 5"/>
          <p:cNvCxnSpPr>
            <a:stCxn id="12" idx="2"/>
            <a:endCxn id="14" idx="0"/>
          </p:cNvCxnSpPr>
          <p:nvPr/>
        </p:nvCxnSpPr>
        <p:spPr>
          <a:xfrm flipH="1">
            <a:off x="5753100" y="1219200"/>
            <a:ext cx="1371600" cy="2703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76600" y="24384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“System.Proc1.Thread1” Writes to own memory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4267200" y="2251529"/>
            <a:ext cx="1485900" cy="1868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76600" y="34290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“System.Proc1.Thread1” Written in Ivory</a:t>
            </a:r>
            <a:endParaRPr lang="en-US" sz="1100" dirty="0"/>
          </a:p>
        </p:txBody>
      </p:sp>
      <p:cxnSp>
        <p:nvCxnSpPr>
          <p:cNvPr id="18" name="Straight Arrow Connector 17"/>
          <p:cNvCxnSpPr>
            <a:stCxn id="15" idx="2"/>
            <a:endCxn id="17" idx="0"/>
          </p:cNvCxnSpPr>
          <p:nvPr/>
        </p:nvCxnSpPr>
        <p:spPr>
          <a:xfrm>
            <a:off x="4267200" y="3200400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72100" y="24384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“System.Proc1.Thread2” Writes to own memory</a:t>
            </a:r>
            <a:endParaRPr lang="en-US" sz="1100" dirty="0"/>
          </a:p>
        </p:txBody>
      </p:sp>
      <p:cxnSp>
        <p:nvCxnSpPr>
          <p:cNvPr id="20" name="Straight Arrow Connector 19"/>
          <p:cNvCxnSpPr>
            <a:stCxn id="14" idx="2"/>
            <a:endCxn id="19" idx="0"/>
          </p:cNvCxnSpPr>
          <p:nvPr/>
        </p:nvCxnSpPr>
        <p:spPr>
          <a:xfrm>
            <a:off x="5753100" y="2251529"/>
            <a:ext cx="609600" cy="1868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10200" y="34290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“</a:t>
            </a:r>
            <a:r>
              <a:rPr lang="en-US" sz="1100" dirty="0" smtClean="0"/>
              <a:t>System.Proc1.Thread2” </a:t>
            </a:r>
            <a:r>
              <a:rPr lang="en-US" sz="1100" dirty="0"/>
              <a:t>Written in Ivory</a:t>
            </a:r>
          </a:p>
        </p:txBody>
      </p:sp>
      <p:cxnSp>
        <p:nvCxnSpPr>
          <p:cNvPr id="22" name="Straight Arrow Connector 21"/>
          <p:cNvCxnSpPr>
            <a:stCxn id="19" idx="2"/>
            <a:endCxn id="21" idx="0"/>
          </p:cNvCxnSpPr>
          <p:nvPr/>
        </p:nvCxnSpPr>
        <p:spPr>
          <a:xfrm>
            <a:off x="6362700" y="3200400"/>
            <a:ext cx="381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00400" y="914400"/>
            <a:ext cx="1295400" cy="762000"/>
          </a:xfrm>
          <a:prstGeom prst="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34200" y="1489529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“System.Proc2” Writes to own memory</a:t>
            </a:r>
            <a:endParaRPr lang="en-US" sz="1100" dirty="0"/>
          </a:p>
        </p:txBody>
      </p:sp>
      <p:cxnSp>
        <p:nvCxnSpPr>
          <p:cNvPr id="26" name="Straight Arrow Connector 25"/>
          <p:cNvCxnSpPr>
            <a:stCxn id="12" idx="2"/>
            <a:endCxn id="23" idx="0"/>
          </p:cNvCxnSpPr>
          <p:nvPr/>
        </p:nvCxnSpPr>
        <p:spPr>
          <a:xfrm>
            <a:off x="7124700" y="1219200"/>
            <a:ext cx="762000" cy="2703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96100" y="4568371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“System.Proc2.Thread3” Writes to own memory</a:t>
            </a:r>
            <a:endParaRPr lang="en-US" sz="1100" dirty="0"/>
          </a:p>
        </p:txBody>
      </p:sp>
      <p:sp>
        <p:nvSpPr>
          <p:cNvPr id="28" name="Rectangle 27"/>
          <p:cNvSpPr/>
          <p:nvPr/>
        </p:nvSpPr>
        <p:spPr>
          <a:xfrm>
            <a:off x="6934200" y="5562600"/>
            <a:ext cx="1943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“System.Proc2.Thread3” Written in Ivory</a:t>
            </a:r>
            <a:endParaRPr lang="en-US" sz="1100" dirty="0"/>
          </a:p>
        </p:txBody>
      </p:sp>
      <p:cxnSp>
        <p:nvCxnSpPr>
          <p:cNvPr id="30" name="Straight Arrow Connector 29"/>
          <p:cNvCxnSpPr>
            <a:stCxn id="23" idx="2"/>
            <a:endCxn id="27" idx="0"/>
          </p:cNvCxnSpPr>
          <p:nvPr/>
        </p:nvCxnSpPr>
        <p:spPr>
          <a:xfrm>
            <a:off x="7886700" y="2251529"/>
            <a:ext cx="0" cy="23168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2"/>
            <a:endCxn id="28" idx="0"/>
          </p:cNvCxnSpPr>
          <p:nvPr/>
        </p:nvCxnSpPr>
        <p:spPr>
          <a:xfrm>
            <a:off x="7886700" y="5330371"/>
            <a:ext cx="19050" cy="2322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0781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Failed Assurance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traditional assurance cases, Resolute can produce a </a:t>
            </a:r>
            <a:r>
              <a:rPr lang="en-US" dirty="0" smtClean="0">
                <a:solidFill>
                  <a:schemeClr val="tx2"/>
                </a:solidFill>
              </a:rPr>
              <a:t>failed assurance case</a:t>
            </a:r>
          </a:p>
          <a:p>
            <a:pPr lvl="1"/>
            <a:r>
              <a:rPr lang="en-US" dirty="0" smtClean="0"/>
              <a:t>Claims that are false are shown in red so the assurance case can be debugged</a:t>
            </a:r>
          </a:p>
          <a:p>
            <a:r>
              <a:rPr lang="en-US" dirty="0" smtClean="0"/>
              <a:t>Failures may occur if the </a:t>
            </a:r>
            <a:r>
              <a:rPr lang="en-US" dirty="0" smtClean="0">
                <a:solidFill>
                  <a:schemeClr val="tx2"/>
                </a:solidFill>
              </a:rPr>
              <a:t>architecture changes</a:t>
            </a:r>
            <a:r>
              <a:rPr lang="en-US" dirty="0" smtClean="0"/>
              <a:t>, or if </a:t>
            </a:r>
            <a:r>
              <a:rPr lang="en-US" dirty="0" smtClean="0">
                <a:solidFill>
                  <a:schemeClr val="tx2"/>
                </a:solidFill>
              </a:rPr>
              <a:t>external analysis</a:t>
            </a:r>
            <a:r>
              <a:rPr lang="en-US" dirty="0" smtClean="0"/>
              <a:t> fails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607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411354"/>
              </p:ext>
            </p:extLst>
          </p:nvPr>
        </p:nvGraphicFramePr>
        <p:xfrm>
          <a:off x="0" y="2209800"/>
          <a:ext cx="31115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5" name="Visio" r:id="rId3" imgW="2511357" imgH="1692343" progId="Visio.Drawing.11">
                  <p:embed/>
                </p:oleObj>
              </mc:Choice>
              <mc:Fallback>
                <p:oleObj name="Visio" r:id="rId3" imgW="2511357" imgH="169234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3111500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00" y="4343400"/>
            <a:ext cx="3530600" cy="2139047"/>
          </a:xfrm>
          <a:prstGeom prst="rect">
            <a:avLst/>
          </a:prstGeom>
          <a:ln w="15875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memory_protected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memory of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protected </a:t>
            </a:r>
            <a:endParaRPr lang="en-US" sz="700" b="1" dirty="0" smtClean="0">
              <a:solidFill>
                <a:srgbClr val="2A00FF"/>
              </a:solidFill>
              <a:latin typeface="Consolas"/>
            </a:endParaRPr>
          </a:p>
          <a:p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from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alterations by other processes"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"SeL4"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or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OS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err="1" smtClean="0">
                <a:solidFill>
                  <a:srgbClr val="2A00FF"/>
                </a:solidFill>
                <a:latin typeface="Consolas"/>
              </a:rPr>
              <a:t>eChronos</a:t>
            </a:r>
            <a:r>
              <a:rPr lang="en-US" sz="7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and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mem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memory).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bound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mem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q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memory_safe_process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p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process)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process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7F0055"/>
                </a:solidFill>
                <a:latin typeface="Consolas"/>
              </a:rPr>
              <a:t>forall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thread).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contained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p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=&gt;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endParaRPr lang="en-US" sz="700" b="1" dirty="0">
              <a:latin typeface="Consolas"/>
            </a:endParaRP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memory_safe_thread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only writes to its own memory space"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sz="700" b="1" dirty="0" err="1">
                <a:solidFill>
                  <a:srgbClr val="000000"/>
                </a:solidFill>
                <a:latin typeface="Consolas"/>
              </a:rPr>
              <a:t>ivory_thread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thread)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&lt;=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"The thread 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t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 is generated from Ivory"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**</a:t>
            </a:r>
          </a:p>
          <a:p>
            <a:r>
              <a:rPr lang="en-US" sz="7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property(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t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,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SMACCM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::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Language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)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/>
              </a:rPr>
              <a:t>=</a:t>
            </a:r>
            <a:r>
              <a:rPr lang="en-US" sz="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700" b="1" dirty="0">
                <a:solidFill>
                  <a:srgbClr val="2A00FF"/>
                </a:solidFill>
                <a:latin typeface="Consolas"/>
              </a:rPr>
              <a:t>"Ivory"</a:t>
            </a:r>
            <a:endParaRPr lang="en-US" sz="7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02005"/>
              </p:ext>
            </p:extLst>
          </p:nvPr>
        </p:nvGraphicFramePr>
        <p:xfrm>
          <a:off x="32657" y="457200"/>
          <a:ext cx="28575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6" name="Visio" r:id="rId5" imgW="2858040" imgH="1368357" progId="Visio.Drawing.11">
                  <p:embed/>
                </p:oleObj>
              </mc:Choice>
              <mc:Fallback>
                <p:oleObj name="Visio" r:id="rId5" imgW="2858040" imgH="13683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7" y="457200"/>
                        <a:ext cx="28575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145900"/>
              </p:ext>
            </p:extLst>
          </p:nvPr>
        </p:nvGraphicFramePr>
        <p:xfrm>
          <a:off x="2667000" y="587148"/>
          <a:ext cx="23606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" name="Visio" r:id="rId7" imgW="2361119" imgH="1125436" progId="Visio.Drawing.11">
                  <p:embed/>
                </p:oleObj>
              </mc:Choice>
              <mc:Fallback>
                <p:oleObj name="Visio" r:id="rId7" imgW="2361119" imgH="11254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87148"/>
                        <a:ext cx="2360613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914400" y="1828800"/>
            <a:ext cx="381000" cy="8672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38400" y="1752600"/>
            <a:ext cx="1143000" cy="94343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200" y="457200"/>
            <a:ext cx="1905000" cy="76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protected from other processes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800600" y="1489529"/>
            <a:ext cx="1905000" cy="76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“System.Proc1” Writes to own memory</a:t>
            </a:r>
            <a:endParaRPr lang="en-US" sz="1100" dirty="0"/>
          </a:p>
        </p:txBody>
      </p:sp>
      <p:cxnSp>
        <p:nvCxnSpPr>
          <p:cNvPr id="6" name="Straight Arrow Connector 5"/>
          <p:cNvCxnSpPr>
            <a:stCxn id="12" idx="2"/>
            <a:endCxn id="14" idx="0"/>
          </p:cNvCxnSpPr>
          <p:nvPr/>
        </p:nvCxnSpPr>
        <p:spPr>
          <a:xfrm flipH="1">
            <a:off x="5753100" y="1219200"/>
            <a:ext cx="1371600" cy="2703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76600" y="24384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“System.Proc1.Thread1” Writes to own memory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4267200" y="2251529"/>
            <a:ext cx="1485900" cy="1868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76600" y="34290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“System.Proc1.Thread1” Written in Ivory</a:t>
            </a:r>
            <a:endParaRPr lang="en-US" sz="1100" dirty="0"/>
          </a:p>
        </p:txBody>
      </p:sp>
      <p:cxnSp>
        <p:nvCxnSpPr>
          <p:cNvPr id="18" name="Straight Arrow Connector 17"/>
          <p:cNvCxnSpPr>
            <a:stCxn id="15" idx="2"/>
            <a:endCxn id="17" idx="0"/>
          </p:cNvCxnSpPr>
          <p:nvPr/>
        </p:nvCxnSpPr>
        <p:spPr>
          <a:xfrm>
            <a:off x="4267200" y="3200400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72100" y="2438400"/>
            <a:ext cx="1981200" cy="76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“System.Proc1.Thread2” Writes to own memory</a:t>
            </a:r>
            <a:endParaRPr lang="en-US" sz="1100" dirty="0"/>
          </a:p>
        </p:txBody>
      </p:sp>
      <p:cxnSp>
        <p:nvCxnSpPr>
          <p:cNvPr id="20" name="Straight Arrow Connector 19"/>
          <p:cNvCxnSpPr>
            <a:stCxn id="14" idx="2"/>
            <a:endCxn id="19" idx="0"/>
          </p:cNvCxnSpPr>
          <p:nvPr/>
        </p:nvCxnSpPr>
        <p:spPr>
          <a:xfrm>
            <a:off x="5753100" y="2251529"/>
            <a:ext cx="609600" cy="1868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10200" y="3429000"/>
            <a:ext cx="1981200" cy="76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“System.Proc1.Thread2” Written in Ivory</a:t>
            </a:r>
          </a:p>
        </p:txBody>
      </p:sp>
      <p:cxnSp>
        <p:nvCxnSpPr>
          <p:cNvPr id="22" name="Straight Arrow Connector 21"/>
          <p:cNvCxnSpPr>
            <a:stCxn id="19" idx="2"/>
            <a:endCxn id="21" idx="0"/>
          </p:cNvCxnSpPr>
          <p:nvPr/>
        </p:nvCxnSpPr>
        <p:spPr>
          <a:xfrm>
            <a:off x="6362700" y="3200400"/>
            <a:ext cx="381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34200" y="1489529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Process “System.Proc2” Writes to own memory</a:t>
            </a:r>
            <a:endParaRPr lang="en-US" sz="1100" dirty="0"/>
          </a:p>
        </p:txBody>
      </p:sp>
      <p:cxnSp>
        <p:nvCxnSpPr>
          <p:cNvPr id="26" name="Straight Arrow Connector 25"/>
          <p:cNvCxnSpPr>
            <a:stCxn id="12" idx="2"/>
            <a:endCxn id="23" idx="0"/>
          </p:cNvCxnSpPr>
          <p:nvPr/>
        </p:nvCxnSpPr>
        <p:spPr>
          <a:xfrm>
            <a:off x="7124700" y="1219200"/>
            <a:ext cx="762000" cy="2703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96100" y="4568371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“System.Proc2.Thread3” Writes to own memory</a:t>
            </a:r>
            <a:endParaRPr lang="en-US" sz="1100" dirty="0"/>
          </a:p>
        </p:txBody>
      </p:sp>
      <p:sp>
        <p:nvSpPr>
          <p:cNvPr id="28" name="Rectangle 27"/>
          <p:cNvSpPr/>
          <p:nvPr/>
        </p:nvSpPr>
        <p:spPr>
          <a:xfrm>
            <a:off x="6858000" y="55626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“System.Proc2.Thread3” Written in Ivory</a:t>
            </a:r>
            <a:endParaRPr lang="en-US" sz="1100" dirty="0"/>
          </a:p>
        </p:txBody>
      </p:sp>
      <p:cxnSp>
        <p:nvCxnSpPr>
          <p:cNvPr id="30" name="Straight Arrow Connector 29"/>
          <p:cNvCxnSpPr>
            <a:stCxn id="23" idx="2"/>
            <a:endCxn id="27" idx="0"/>
          </p:cNvCxnSpPr>
          <p:nvPr/>
        </p:nvCxnSpPr>
        <p:spPr>
          <a:xfrm>
            <a:off x="7886700" y="2251529"/>
            <a:ext cx="0" cy="23168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2"/>
            <a:endCxn id="28" idx="0"/>
          </p:cNvCxnSpPr>
          <p:nvPr/>
        </p:nvCxnSpPr>
        <p:spPr>
          <a:xfrm flipH="1">
            <a:off x="7848600" y="5330371"/>
            <a:ext cx="38100" cy="2322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021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074" name="Picture 2" descr="C:\vboxshare\fail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577340"/>
            <a:ext cx="6411912" cy="1924050"/>
          </a:xfrm>
          <a:prstGeom prst="rect">
            <a:avLst/>
          </a:prstGeom>
          <a:noFill/>
          <a:ln w="15875">
            <a:noFill/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vboxshare\suc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10025"/>
            <a:ext cx="7031037" cy="2085975"/>
          </a:xfrm>
          <a:prstGeom prst="rect">
            <a:avLst/>
          </a:prstGeom>
          <a:noFill/>
          <a:ln w="15875">
            <a:noFill/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7261" y="3505200"/>
            <a:ext cx="269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Failed assurance case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6172200"/>
            <a:ext cx="323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Successful assurance case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10446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from SMACCM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3403602" y="2132065"/>
            <a:ext cx="1079500" cy="635000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800" dirty="0" smtClean="0">
                <a:solidFill>
                  <a:schemeClr val="tx1"/>
                </a:solidFill>
              </a:rPr>
              <a:t>Wireless network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65" idx="3"/>
          </p:cNvCxnSpPr>
          <p:nvPr/>
        </p:nvCxnSpPr>
        <p:spPr>
          <a:xfrm flipV="1">
            <a:off x="3119028" y="2648831"/>
            <a:ext cx="396287" cy="5015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0"/>
            <a:endCxn id="39" idx="1"/>
          </p:cNvCxnSpPr>
          <p:nvPr/>
        </p:nvCxnSpPr>
        <p:spPr>
          <a:xfrm flipV="1">
            <a:off x="4482202" y="2444574"/>
            <a:ext cx="252548" cy="49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927103" y="2813779"/>
            <a:ext cx="2397712" cy="1127128"/>
            <a:chOff x="381000" y="3448046"/>
            <a:chExt cx="2877255" cy="1352554"/>
          </a:xfrm>
        </p:grpSpPr>
        <p:sp>
          <p:nvSpPr>
            <p:cNvPr id="65" name="Rounded Rectangle 64"/>
            <p:cNvSpPr/>
            <p:nvPr/>
          </p:nvSpPr>
          <p:spPr>
            <a:xfrm>
              <a:off x="2322690" y="3606800"/>
              <a:ext cx="688621" cy="490217"/>
            </a:xfrm>
            <a:prstGeom prst="roundRect">
              <a:avLst>
                <a:gd name="adj" fmla="val 1389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Encrypt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286001" y="4267200"/>
              <a:ext cx="761999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t"/>
            <a:lstStyle/>
            <a:p>
              <a:r>
                <a:rPr lang="en-US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Key</a:t>
              </a:r>
              <a:endPara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371600" y="3661408"/>
              <a:ext cx="788811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command</a:t>
              </a:r>
              <a:endPara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57200" y="3595792"/>
              <a:ext cx="762000" cy="51223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User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68" idx="6"/>
              <a:endCxn id="67" idx="1"/>
            </p:cNvCxnSpPr>
            <p:nvPr/>
          </p:nvCxnSpPr>
          <p:spPr>
            <a:xfrm flipV="1">
              <a:off x="1219200" y="3851908"/>
              <a:ext cx="1524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7" idx="3"/>
              <a:endCxn id="65" idx="1"/>
            </p:cNvCxnSpPr>
            <p:nvPr/>
          </p:nvCxnSpPr>
          <p:spPr>
            <a:xfrm>
              <a:off x="2160411" y="3851908"/>
              <a:ext cx="16227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6" idx="0"/>
              <a:endCxn id="65" idx="2"/>
            </p:cNvCxnSpPr>
            <p:nvPr/>
          </p:nvCxnSpPr>
          <p:spPr>
            <a:xfrm flipV="1">
              <a:off x="2667001" y="4097017"/>
              <a:ext cx="0" cy="1701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ounded Rectangle 71"/>
            <p:cNvSpPr/>
            <p:nvPr/>
          </p:nvSpPr>
          <p:spPr>
            <a:xfrm>
              <a:off x="381000" y="3448046"/>
              <a:ext cx="2877255" cy="1352554"/>
            </a:xfrm>
            <a:prstGeom prst="roundRect">
              <a:avLst>
                <a:gd name="adj" fmla="val 1389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800" dirty="0" smtClean="0">
                  <a:solidFill>
                    <a:schemeClr val="tx1"/>
                  </a:solidFill>
                </a:rPr>
                <a:t>Ground Station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27103" y="1480279"/>
            <a:ext cx="2588212" cy="1127128"/>
            <a:chOff x="152400" y="3371845"/>
            <a:chExt cx="3105856" cy="1352554"/>
          </a:xfrm>
        </p:grpSpPr>
        <p:cxnSp>
          <p:nvCxnSpPr>
            <p:cNvPr id="55" name="Straight Arrow Connector 54"/>
            <p:cNvCxnSpPr>
              <a:stCxn id="57" idx="3"/>
            </p:cNvCxnSpPr>
            <p:nvPr/>
          </p:nvCxnSpPr>
          <p:spPr>
            <a:xfrm>
              <a:off x="2782711" y="3857623"/>
              <a:ext cx="475545" cy="5632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152400" y="3371845"/>
              <a:ext cx="2877255" cy="1352554"/>
              <a:chOff x="381000" y="1446739"/>
              <a:chExt cx="2877255" cy="1352554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2322690" y="1687408"/>
                <a:ext cx="688621" cy="490217"/>
              </a:xfrm>
              <a:prstGeom prst="roundRect">
                <a:avLst>
                  <a:gd name="adj" fmla="val 13894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800" dirty="0" err="1" smtClean="0">
                    <a:solidFill>
                      <a:schemeClr val="tx1"/>
                    </a:solidFill>
                  </a:rPr>
                  <a:t>Comm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86001" y="2291080"/>
                <a:ext cx="761999" cy="38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t"/>
              <a:lstStyle/>
              <a:p>
                <a:r>
                  <a:rPr lang="en-US" sz="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Unknown credentials</a:t>
                </a:r>
                <a:endParaRPr lang="en-US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371600" y="1742016"/>
                <a:ext cx="788811" cy="38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command</a:t>
                </a:r>
                <a:endParaRPr lang="en-US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57200" y="1676400"/>
                <a:ext cx="762000" cy="5122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Attacker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" name="Straight Arrow Connector 60"/>
              <p:cNvCxnSpPr>
                <a:stCxn id="60" idx="6"/>
                <a:endCxn id="59" idx="1"/>
              </p:cNvCxnSpPr>
              <p:nvPr/>
            </p:nvCxnSpPr>
            <p:spPr>
              <a:xfrm flipV="1">
                <a:off x="1219200" y="1932516"/>
                <a:ext cx="1524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endCxn id="57" idx="1"/>
              </p:cNvCxnSpPr>
              <p:nvPr/>
            </p:nvCxnSpPr>
            <p:spPr>
              <a:xfrm>
                <a:off x="2160411" y="1932517"/>
                <a:ext cx="16227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58" idx="0"/>
                <a:endCxn id="57" idx="2"/>
              </p:cNvCxnSpPr>
              <p:nvPr/>
            </p:nvCxnSpPr>
            <p:spPr>
              <a:xfrm flipV="1">
                <a:off x="2667001" y="2177625"/>
                <a:ext cx="0" cy="1134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/>
              <p:cNvSpPr/>
              <p:nvPr/>
            </p:nvSpPr>
            <p:spPr>
              <a:xfrm>
                <a:off x="381000" y="1446739"/>
                <a:ext cx="2877255" cy="1352554"/>
              </a:xfrm>
              <a:prstGeom prst="roundRect">
                <a:avLst>
                  <a:gd name="adj" fmla="val 13894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US" sz="800" dirty="0" smtClean="0">
                    <a:solidFill>
                      <a:schemeClr val="tx1"/>
                    </a:solidFill>
                  </a:rPr>
                  <a:t>Attacker A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536489" y="1447800"/>
            <a:ext cx="3693111" cy="2493108"/>
            <a:chOff x="3736386" y="2838664"/>
            <a:chExt cx="3693111" cy="2991734"/>
          </a:xfrm>
        </p:grpSpPr>
        <p:sp>
          <p:nvSpPr>
            <p:cNvPr id="39" name="Rounded Rectangle 38"/>
            <p:cNvSpPr/>
            <p:nvPr/>
          </p:nvSpPr>
          <p:spPr>
            <a:xfrm>
              <a:off x="3934648" y="3789686"/>
              <a:ext cx="573851" cy="490218"/>
            </a:xfrm>
            <a:prstGeom prst="roundRect">
              <a:avLst>
                <a:gd name="adj" fmla="val 1389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800" dirty="0" err="1" smtClean="0">
                  <a:solidFill>
                    <a:schemeClr val="tx1"/>
                  </a:solidFill>
                </a:rPr>
                <a:t>Comm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0" name="Folded Corner 39"/>
            <p:cNvSpPr/>
            <p:nvPr/>
          </p:nvSpPr>
          <p:spPr>
            <a:xfrm>
              <a:off x="4724397" y="4408178"/>
              <a:ext cx="571500" cy="693417"/>
            </a:xfrm>
            <a:prstGeom prst="foldedCorner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800" dirty="0" smtClean="0">
                  <a:solidFill>
                    <a:schemeClr val="tx1"/>
                  </a:solidFill>
                </a:rPr>
                <a:t>Key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1" name="Bevel 40"/>
            <p:cNvSpPr/>
            <p:nvPr/>
          </p:nvSpPr>
          <p:spPr>
            <a:xfrm>
              <a:off x="6443623" y="4704086"/>
              <a:ext cx="762000" cy="533401"/>
            </a:xfrm>
            <a:prstGeom prst="bevel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800" dirty="0" smtClean="0">
                  <a:solidFill>
                    <a:schemeClr val="tx1"/>
                  </a:solidFill>
                </a:rPr>
                <a:t>Actuator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507123" y="3794761"/>
              <a:ext cx="635000" cy="490218"/>
            </a:xfrm>
            <a:prstGeom prst="roundRect">
              <a:avLst>
                <a:gd name="adj" fmla="val 1389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800" dirty="0" smtClean="0">
                  <a:solidFill>
                    <a:schemeClr val="tx1"/>
                  </a:solidFill>
                </a:rPr>
                <a:t>Control Laws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421414" y="3794762"/>
              <a:ext cx="635000" cy="490218"/>
            </a:xfrm>
            <a:prstGeom prst="roundRect">
              <a:avLst>
                <a:gd name="adj" fmla="val 1389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800" dirty="0" smtClean="0">
                  <a:solidFill>
                    <a:schemeClr val="tx1"/>
                  </a:solidFill>
                </a:rPr>
                <a:t>Validate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39" idx="3"/>
            </p:cNvCxnSpPr>
            <p:nvPr/>
          </p:nvCxnSpPr>
          <p:spPr>
            <a:xfrm flipV="1">
              <a:off x="4508499" y="4034793"/>
              <a:ext cx="21049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0" idx="0"/>
            </p:cNvCxnSpPr>
            <p:nvPr/>
          </p:nvCxnSpPr>
          <p:spPr>
            <a:xfrm flipH="1" flipV="1">
              <a:off x="5008972" y="4279903"/>
              <a:ext cx="1175" cy="1282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3" idx="0"/>
            </p:cNvCxnSpPr>
            <p:nvPr/>
          </p:nvCxnSpPr>
          <p:spPr>
            <a:xfrm flipV="1">
              <a:off x="5738914" y="3357884"/>
              <a:ext cx="0" cy="4368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2" idx="2"/>
              <a:endCxn id="41" idx="6"/>
            </p:cNvCxnSpPr>
            <p:nvPr/>
          </p:nvCxnSpPr>
          <p:spPr>
            <a:xfrm>
              <a:off x="6824623" y="4284978"/>
              <a:ext cx="0" cy="4191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/>
            <p:cNvSpPr/>
            <p:nvPr/>
          </p:nvSpPr>
          <p:spPr>
            <a:xfrm>
              <a:off x="3736386" y="2838664"/>
              <a:ext cx="3693111" cy="2991734"/>
            </a:xfrm>
            <a:prstGeom prst="roundRect">
              <a:avLst>
                <a:gd name="adj" fmla="val 896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800" dirty="0" smtClean="0">
                  <a:solidFill>
                    <a:schemeClr val="tx1"/>
                  </a:solidFill>
                </a:rPr>
                <a:t>Vehicle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40123" y="3657605"/>
              <a:ext cx="2370174" cy="186690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Mission computer</a:t>
              </a:r>
              <a:endPara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281768" y="3657605"/>
              <a:ext cx="1049375" cy="186690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Flight computer</a:t>
              </a:r>
              <a:endPara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eft-Right Arrow 52"/>
            <p:cNvSpPr/>
            <p:nvPr/>
          </p:nvSpPr>
          <p:spPr>
            <a:xfrm>
              <a:off x="4000498" y="2971802"/>
              <a:ext cx="3174999" cy="493049"/>
            </a:xfrm>
            <a:prstGeom prst="left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Internal bus</a:t>
              </a:r>
              <a:endPara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6824623" y="3335478"/>
              <a:ext cx="0" cy="4368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Freeform 73"/>
          <p:cNvSpPr/>
          <p:nvPr/>
        </p:nvSpPr>
        <p:spPr>
          <a:xfrm>
            <a:off x="2220687" y="1775640"/>
            <a:ext cx="5323172" cy="1401289"/>
          </a:xfrm>
          <a:custGeom>
            <a:avLst/>
            <a:gdLst>
              <a:gd name="connsiteX0" fmla="*/ 0 w 5320145"/>
              <a:gd name="connsiteY0" fmla="*/ 1401289 h 1401289"/>
              <a:gd name="connsiteX1" fmla="*/ 950026 w 5320145"/>
              <a:gd name="connsiteY1" fmla="*/ 1401289 h 1401289"/>
              <a:gd name="connsiteX2" fmla="*/ 1448789 w 5320145"/>
              <a:gd name="connsiteY2" fmla="*/ 736271 h 1401289"/>
              <a:gd name="connsiteX3" fmla="*/ 3610098 w 5320145"/>
              <a:gd name="connsiteY3" fmla="*/ 712520 h 1401289"/>
              <a:gd name="connsiteX4" fmla="*/ 3610098 w 5320145"/>
              <a:gd name="connsiteY4" fmla="*/ 0 h 1401289"/>
              <a:gd name="connsiteX5" fmla="*/ 4678878 w 5320145"/>
              <a:gd name="connsiteY5" fmla="*/ 0 h 1401289"/>
              <a:gd name="connsiteX6" fmla="*/ 4678878 w 5320145"/>
              <a:gd name="connsiteY6" fmla="*/ 700645 h 1401289"/>
              <a:gd name="connsiteX7" fmla="*/ 5320145 w 5320145"/>
              <a:gd name="connsiteY7" fmla="*/ 688769 h 1401289"/>
              <a:gd name="connsiteX0" fmla="*/ 0 w 5370723"/>
              <a:gd name="connsiteY0" fmla="*/ 1401289 h 1401289"/>
              <a:gd name="connsiteX1" fmla="*/ 950026 w 5370723"/>
              <a:gd name="connsiteY1" fmla="*/ 1401289 h 1401289"/>
              <a:gd name="connsiteX2" fmla="*/ 1448789 w 5370723"/>
              <a:gd name="connsiteY2" fmla="*/ 736271 h 1401289"/>
              <a:gd name="connsiteX3" fmla="*/ 3610098 w 5370723"/>
              <a:gd name="connsiteY3" fmla="*/ 712520 h 1401289"/>
              <a:gd name="connsiteX4" fmla="*/ 3610098 w 5370723"/>
              <a:gd name="connsiteY4" fmla="*/ 0 h 1401289"/>
              <a:gd name="connsiteX5" fmla="*/ 4678878 w 5370723"/>
              <a:gd name="connsiteY5" fmla="*/ 0 h 1401289"/>
              <a:gd name="connsiteX6" fmla="*/ 5307528 w 5370723"/>
              <a:gd name="connsiteY6" fmla="*/ 14845 h 1401289"/>
              <a:gd name="connsiteX7" fmla="*/ 5320145 w 5370723"/>
              <a:gd name="connsiteY7" fmla="*/ 688769 h 1401289"/>
              <a:gd name="connsiteX0" fmla="*/ 0 w 5370723"/>
              <a:gd name="connsiteY0" fmla="*/ 1401289 h 1401289"/>
              <a:gd name="connsiteX1" fmla="*/ 950026 w 5370723"/>
              <a:gd name="connsiteY1" fmla="*/ 1401289 h 1401289"/>
              <a:gd name="connsiteX2" fmla="*/ 1448789 w 5370723"/>
              <a:gd name="connsiteY2" fmla="*/ 736271 h 1401289"/>
              <a:gd name="connsiteX3" fmla="*/ 3610098 w 5370723"/>
              <a:gd name="connsiteY3" fmla="*/ 712520 h 1401289"/>
              <a:gd name="connsiteX4" fmla="*/ 3610098 w 5370723"/>
              <a:gd name="connsiteY4" fmla="*/ 0 h 1401289"/>
              <a:gd name="connsiteX5" fmla="*/ 4678878 w 5370723"/>
              <a:gd name="connsiteY5" fmla="*/ 0 h 1401289"/>
              <a:gd name="connsiteX6" fmla="*/ 5307528 w 5370723"/>
              <a:gd name="connsiteY6" fmla="*/ 14845 h 1401289"/>
              <a:gd name="connsiteX7" fmla="*/ 5320145 w 5370723"/>
              <a:gd name="connsiteY7" fmla="*/ 688769 h 1401289"/>
              <a:gd name="connsiteX0" fmla="*/ 0 w 5320145"/>
              <a:gd name="connsiteY0" fmla="*/ 1401289 h 1401289"/>
              <a:gd name="connsiteX1" fmla="*/ 950026 w 5320145"/>
              <a:gd name="connsiteY1" fmla="*/ 1401289 h 1401289"/>
              <a:gd name="connsiteX2" fmla="*/ 1448789 w 5320145"/>
              <a:gd name="connsiteY2" fmla="*/ 736271 h 1401289"/>
              <a:gd name="connsiteX3" fmla="*/ 3610098 w 5320145"/>
              <a:gd name="connsiteY3" fmla="*/ 712520 h 1401289"/>
              <a:gd name="connsiteX4" fmla="*/ 3610098 w 5320145"/>
              <a:gd name="connsiteY4" fmla="*/ 0 h 1401289"/>
              <a:gd name="connsiteX5" fmla="*/ 4678878 w 5320145"/>
              <a:gd name="connsiteY5" fmla="*/ 0 h 1401289"/>
              <a:gd name="connsiteX6" fmla="*/ 5307528 w 5320145"/>
              <a:gd name="connsiteY6" fmla="*/ 14845 h 1401289"/>
              <a:gd name="connsiteX7" fmla="*/ 5320145 w 5320145"/>
              <a:gd name="connsiteY7" fmla="*/ 688769 h 1401289"/>
              <a:gd name="connsiteX0" fmla="*/ 0 w 5321500"/>
              <a:gd name="connsiteY0" fmla="*/ 1401289 h 1401289"/>
              <a:gd name="connsiteX1" fmla="*/ 950026 w 5321500"/>
              <a:gd name="connsiteY1" fmla="*/ 1401289 h 1401289"/>
              <a:gd name="connsiteX2" fmla="*/ 1448789 w 5321500"/>
              <a:gd name="connsiteY2" fmla="*/ 736271 h 1401289"/>
              <a:gd name="connsiteX3" fmla="*/ 3610098 w 5321500"/>
              <a:gd name="connsiteY3" fmla="*/ 712520 h 1401289"/>
              <a:gd name="connsiteX4" fmla="*/ 3610098 w 5321500"/>
              <a:gd name="connsiteY4" fmla="*/ 0 h 1401289"/>
              <a:gd name="connsiteX5" fmla="*/ 4678878 w 5321500"/>
              <a:gd name="connsiteY5" fmla="*/ 0 h 1401289"/>
              <a:gd name="connsiteX6" fmla="*/ 5307528 w 5321500"/>
              <a:gd name="connsiteY6" fmla="*/ 14845 h 1401289"/>
              <a:gd name="connsiteX7" fmla="*/ 5320145 w 5321500"/>
              <a:gd name="connsiteY7" fmla="*/ 688769 h 1401289"/>
              <a:gd name="connsiteX0" fmla="*/ 0 w 5321500"/>
              <a:gd name="connsiteY0" fmla="*/ 1401289 h 1401289"/>
              <a:gd name="connsiteX1" fmla="*/ 950026 w 5321500"/>
              <a:gd name="connsiteY1" fmla="*/ 1401289 h 1401289"/>
              <a:gd name="connsiteX2" fmla="*/ 1448789 w 5321500"/>
              <a:gd name="connsiteY2" fmla="*/ 736271 h 1401289"/>
              <a:gd name="connsiteX3" fmla="*/ 3610098 w 5321500"/>
              <a:gd name="connsiteY3" fmla="*/ 712520 h 1401289"/>
              <a:gd name="connsiteX4" fmla="*/ 3610098 w 5321500"/>
              <a:gd name="connsiteY4" fmla="*/ 0 h 1401289"/>
              <a:gd name="connsiteX5" fmla="*/ 4678878 w 5321500"/>
              <a:gd name="connsiteY5" fmla="*/ 0 h 1401289"/>
              <a:gd name="connsiteX6" fmla="*/ 5307528 w 5321500"/>
              <a:gd name="connsiteY6" fmla="*/ 14845 h 1401289"/>
              <a:gd name="connsiteX7" fmla="*/ 5320145 w 5321500"/>
              <a:gd name="connsiteY7" fmla="*/ 688769 h 1401289"/>
              <a:gd name="connsiteX0" fmla="*/ 0 w 5321500"/>
              <a:gd name="connsiteY0" fmla="*/ 1401289 h 1401289"/>
              <a:gd name="connsiteX1" fmla="*/ 950026 w 5321500"/>
              <a:gd name="connsiteY1" fmla="*/ 1401289 h 1401289"/>
              <a:gd name="connsiteX2" fmla="*/ 1448789 w 5321500"/>
              <a:gd name="connsiteY2" fmla="*/ 736271 h 1401289"/>
              <a:gd name="connsiteX3" fmla="*/ 3610098 w 5321500"/>
              <a:gd name="connsiteY3" fmla="*/ 712520 h 1401289"/>
              <a:gd name="connsiteX4" fmla="*/ 3610098 w 5321500"/>
              <a:gd name="connsiteY4" fmla="*/ 0 h 1401289"/>
              <a:gd name="connsiteX5" fmla="*/ 5307528 w 5321500"/>
              <a:gd name="connsiteY5" fmla="*/ 14845 h 1401289"/>
              <a:gd name="connsiteX6" fmla="*/ 5320145 w 5321500"/>
              <a:gd name="connsiteY6" fmla="*/ 688769 h 1401289"/>
              <a:gd name="connsiteX0" fmla="*/ 0 w 5323172"/>
              <a:gd name="connsiteY0" fmla="*/ 1401289 h 1401289"/>
              <a:gd name="connsiteX1" fmla="*/ 950026 w 5323172"/>
              <a:gd name="connsiteY1" fmla="*/ 1401289 h 1401289"/>
              <a:gd name="connsiteX2" fmla="*/ 1448789 w 5323172"/>
              <a:gd name="connsiteY2" fmla="*/ 736271 h 1401289"/>
              <a:gd name="connsiteX3" fmla="*/ 3610098 w 5323172"/>
              <a:gd name="connsiteY3" fmla="*/ 712520 h 1401289"/>
              <a:gd name="connsiteX4" fmla="*/ 3610098 w 5323172"/>
              <a:gd name="connsiteY4" fmla="*/ 0 h 1401289"/>
              <a:gd name="connsiteX5" fmla="*/ 5317053 w 5323172"/>
              <a:gd name="connsiteY5" fmla="*/ 5320 h 1401289"/>
              <a:gd name="connsiteX6" fmla="*/ 5320145 w 5323172"/>
              <a:gd name="connsiteY6" fmla="*/ 688769 h 1401289"/>
              <a:gd name="connsiteX0" fmla="*/ 0 w 5323172"/>
              <a:gd name="connsiteY0" fmla="*/ 1401289 h 1401289"/>
              <a:gd name="connsiteX1" fmla="*/ 950026 w 5323172"/>
              <a:gd name="connsiteY1" fmla="*/ 1401289 h 1401289"/>
              <a:gd name="connsiteX2" fmla="*/ 1448789 w 5323172"/>
              <a:gd name="connsiteY2" fmla="*/ 736271 h 1401289"/>
              <a:gd name="connsiteX3" fmla="*/ 4343523 w 5323172"/>
              <a:gd name="connsiteY3" fmla="*/ 702995 h 1401289"/>
              <a:gd name="connsiteX4" fmla="*/ 3610098 w 5323172"/>
              <a:gd name="connsiteY4" fmla="*/ 0 h 1401289"/>
              <a:gd name="connsiteX5" fmla="*/ 5317053 w 5323172"/>
              <a:gd name="connsiteY5" fmla="*/ 5320 h 1401289"/>
              <a:gd name="connsiteX6" fmla="*/ 5320145 w 5323172"/>
              <a:gd name="connsiteY6" fmla="*/ 688769 h 1401289"/>
              <a:gd name="connsiteX0" fmla="*/ 0 w 5323172"/>
              <a:gd name="connsiteY0" fmla="*/ 1401289 h 1401289"/>
              <a:gd name="connsiteX1" fmla="*/ 950026 w 5323172"/>
              <a:gd name="connsiteY1" fmla="*/ 1401289 h 1401289"/>
              <a:gd name="connsiteX2" fmla="*/ 1448789 w 5323172"/>
              <a:gd name="connsiteY2" fmla="*/ 736271 h 1401289"/>
              <a:gd name="connsiteX3" fmla="*/ 4343523 w 5323172"/>
              <a:gd name="connsiteY3" fmla="*/ 702995 h 1401289"/>
              <a:gd name="connsiteX4" fmla="*/ 4362573 w 5323172"/>
              <a:gd name="connsiteY4" fmla="*/ 0 h 1401289"/>
              <a:gd name="connsiteX5" fmla="*/ 5317053 w 5323172"/>
              <a:gd name="connsiteY5" fmla="*/ 5320 h 1401289"/>
              <a:gd name="connsiteX6" fmla="*/ 5320145 w 5323172"/>
              <a:gd name="connsiteY6" fmla="*/ 688769 h 1401289"/>
              <a:gd name="connsiteX0" fmla="*/ 0 w 5323172"/>
              <a:gd name="connsiteY0" fmla="*/ 1401289 h 1401289"/>
              <a:gd name="connsiteX1" fmla="*/ 950026 w 5323172"/>
              <a:gd name="connsiteY1" fmla="*/ 1401289 h 1401289"/>
              <a:gd name="connsiteX2" fmla="*/ 1448789 w 5323172"/>
              <a:gd name="connsiteY2" fmla="*/ 736271 h 1401289"/>
              <a:gd name="connsiteX3" fmla="*/ 4372098 w 5323172"/>
              <a:gd name="connsiteY3" fmla="*/ 712520 h 1401289"/>
              <a:gd name="connsiteX4" fmla="*/ 4362573 w 5323172"/>
              <a:gd name="connsiteY4" fmla="*/ 0 h 1401289"/>
              <a:gd name="connsiteX5" fmla="*/ 5317053 w 5323172"/>
              <a:gd name="connsiteY5" fmla="*/ 5320 h 1401289"/>
              <a:gd name="connsiteX6" fmla="*/ 5320145 w 5323172"/>
              <a:gd name="connsiteY6" fmla="*/ 688769 h 140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3172" h="1401289">
                <a:moveTo>
                  <a:pt x="0" y="1401289"/>
                </a:moveTo>
                <a:lnTo>
                  <a:pt x="950026" y="1401289"/>
                </a:lnTo>
                <a:lnTo>
                  <a:pt x="1448789" y="736271"/>
                </a:lnTo>
                <a:lnTo>
                  <a:pt x="4372098" y="712520"/>
                </a:lnTo>
                <a:lnTo>
                  <a:pt x="4362573" y="0"/>
                </a:lnTo>
                <a:lnTo>
                  <a:pt x="5317053" y="5320"/>
                </a:lnTo>
                <a:cubicBezTo>
                  <a:pt x="5323361" y="342282"/>
                  <a:pt x="5325464" y="483178"/>
                  <a:pt x="5320145" y="688769"/>
                </a:cubicBezTo>
              </a:path>
            </a:pathLst>
          </a:custGeom>
          <a:noFill/>
          <a:ln w="57150">
            <a:solidFill>
              <a:schemeClr val="tx2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838200" y="4237672"/>
            <a:ext cx="739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The </a:t>
            </a:r>
            <a:r>
              <a:rPr lang="en-US" dirty="0">
                <a:solidFill>
                  <a:srgbClr val="0070C0"/>
                </a:solidFill>
                <a:latin typeface="Tw Cen MT" panose="020B0602020104020603" pitchFamily="34" charset="0"/>
              </a:rPr>
              <a:t>m</a:t>
            </a:r>
            <a:r>
              <a:rPr lang="en-US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otor </a:t>
            </a:r>
            <a:r>
              <a:rPr lang="en-US" dirty="0">
                <a:solidFill>
                  <a:srgbClr val="0070C0"/>
                </a:solidFill>
                <a:latin typeface="Tw Cen MT" panose="020B0602020104020603" pitchFamily="34" charset="0"/>
              </a:rPr>
              <a:t>controller only receives messages from the </a:t>
            </a:r>
            <a:r>
              <a:rPr lang="en-US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trusted ground </a:t>
            </a:r>
            <a:r>
              <a:rPr lang="en-US" dirty="0">
                <a:solidFill>
                  <a:srgbClr val="0070C0"/>
                </a:solidFill>
                <a:latin typeface="Tw Cen MT" panose="020B0602020104020603" pitchFamily="34" charset="0"/>
              </a:rPr>
              <a:t>s</a:t>
            </a:r>
            <a:r>
              <a:rPr lang="en-US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tation.</a:t>
            </a:r>
            <a:endParaRPr lang="en-US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w Cen MT" pitchFamily="34" charset="0"/>
              </a:rPr>
              <a:t>All </a:t>
            </a:r>
            <a:r>
              <a:rPr lang="en-US" dirty="0">
                <a:solidFill>
                  <a:srgbClr val="0070C0"/>
                </a:solidFill>
                <a:latin typeface="Tw Cen MT" pitchFamily="34" charset="0"/>
              </a:rPr>
              <a:t>messages received by the </a:t>
            </a:r>
            <a:r>
              <a:rPr lang="en-US" dirty="0" smtClean="0">
                <a:solidFill>
                  <a:srgbClr val="0070C0"/>
                </a:solidFill>
                <a:latin typeface="Tw Cen MT" pitchFamily="34" charset="0"/>
              </a:rPr>
              <a:t>radio reach </a:t>
            </a:r>
            <a:r>
              <a:rPr lang="en-US" dirty="0">
                <a:solidFill>
                  <a:srgbClr val="0070C0"/>
                </a:solidFill>
                <a:latin typeface="Tw Cen MT" pitchFamily="34" charset="0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Tw Cen MT" pitchFamily="34" charset="0"/>
              </a:rPr>
              <a:t>motor controller.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w Cen MT" pitchFamily="34" charset="0"/>
              </a:rPr>
              <a:t>All </a:t>
            </a:r>
            <a:r>
              <a:rPr lang="en-US" dirty="0">
                <a:solidFill>
                  <a:srgbClr val="0070C0"/>
                </a:solidFill>
                <a:latin typeface="Tw Cen MT" panose="020B0602020104020603" pitchFamily="34" charset="0"/>
              </a:rPr>
              <a:t>connections are </a:t>
            </a:r>
            <a:r>
              <a:rPr lang="en-US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accurate/non-</a:t>
            </a:r>
            <a:r>
              <a:rPr lang="en-US" dirty="0" err="1" smtClean="0">
                <a:solidFill>
                  <a:srgbClr val="0070C0"/>
                </a:solidFill>
                <a:latin typeface="Tw Cen MT" panose="020B0602020104020603" pitchFamily="34" charset="0"/>
              </a:rPr>
              <a:t>bypassable</a:t>
            </a:r>
            <a:r>
              <a:rPr lang="en-US" dirty="0">
                <a:solidFill>
                  <a:srgbClr val="0070C0"/>
                </a:solidFill>
                <a:latin typeface="Tw Cen MT" panose="020B0602020104020603" pitchFamily="34" charset="0"/>
              </a:rPr>
              <a:t>.</a:t>
            </a:r>
            <a:endParaRPr lang="en-US" dirty="0" smtClean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Requires memory-safety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Tw Cen MT" pitchFamily="34" charset="0"/>
            </a:endParaRPr>
          </a:p>
        </p:txBody>
      </p:sp>
      <p:cxnSp>
        <p:nvCxnSpPr>
          <p:cNvPr id="73" name="Straight Arrow Connector 72"/>
          <p:cNvCxnSpPr>
            <a:endCxn id="43" idx="1"/>
          </p:cNvCxnSpPr>
          <p:nvPr/>
        </p:nvCxnSpPr>
        <p:spPr>
          <a:xfrm>
            <a:off x="6092943" y="2444573"/>
            <a:ext cx="128574" cy="4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5519092" y="2250723"/>
            <a:ext cx="573851" cy="408514"/>
          </a:xfrm>
          <a:prstGeom prst="roundRect">
            <a:avLst>
              <a:gd name="adj" fmla="val 1389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Decrypt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402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29224" y="2048018"/>
            <a:ext cx="3533776" cy="923782"/>
            <a:chOff x="5229224" y="2048018"/>
            <a:chExt cx="3533776" cy="923782"/>
          </a:xfrm>
        </p:grpSpPr>
        <p:sp>
          <p:nvSpPr>
            <p:cNvPr id="12" name="Rounded Rectangle 11"/>
            <p:cNvSpPr/>
            <p:nvPr/>
          </p:nvSpPr>
          <p:spPr>
            <a:xfrm>
              <a:off x="5229224" y="2514600"/>
              <a:ext cx="3533775" cy="4572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 smtClean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315200" y="2048018"/>
              <a:ext cx="1447800" cy="6096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1400" dirty="0" smtClean="0"/>
                <a:t>Proper use of </a:t>
              </a:r>
            </a:p>
            <a:p>
              <a:pPr algn="r"/>
              <a:r>
                <a:rPr lang="en-US" sz="1400" dirty="0" smtClean="0"/>
                <a:t>encryption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5464792"/>
            <a:ext cx="7772400" cy="923913"/>
            <a:chOff x="914400" y="5464792"/>
            <a:chExt cx="7772400" cy="923913"/>
          </a:xfrm>
        </p:grpSpPr>
        <p:sp>
          <p:nvSpPr>
            <p:cNvPr id="11" name="Rounded Rectangle 10"/>
            <p:cNvSpPr/>
            <p:nvPr/>
          </p:nvSpPr>
          <p:spPr>
            <a:xfrm>
              <a:off x="7033240" y="5464792"/>
              <a:ext cx="1653560" cy="64856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1400" dirty="0" smtClean="0"/>
                <a:t>Threads before </a:t>
              </a:r>
            </a:p>
            <a:p>
              <a:pPr algn="r"/>
              <a:r>
                <a:rPr lang="en-US" sz="1400" dirty="0" smtClean="0"/>
                <a:t>authentication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14400" y="5975652"/>
              <a:ext cx="7772400" cy="413053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1400" dirty="0" smtClean="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295400" y="3441094"/>
            <a:ext cx="7010400" cy="59750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 smtClean="0"/>
              <a:t>Classification of inputs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24400" y="457200"/>
            <a:ext cx="43434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/>
              <a:t>UAV motors only execute </a:t>
            </a:r>
          </a:p>
          <a:p>
            <a:pPr algn="r"/>
            <a:r>
              <a:rPr lang="en-US" sz="1400" dirty="0" smtClean="0"/>
              <a:t>commands from the ground station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Delivery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2" descr="C:\Users\ajgacek\Desktop\dot\soundne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0" y="457200"/>
            <a:ext cx="7757173" cy="59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161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734300" y="643268"/>
            <a:ext cx="1333500" cy="61722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US" sz="1400" dirty="0" smtClean="0"/>
              <a:t>Thread only writes to </a:t>
            </a:r>
            <a:r>
              <a:rPr lang="en-US" sz="1400" dirty="0" err="1" smtClean="0"/>
              <a:t>to</a:t>
            </a:r>
            <a:r>
              <a:rPr lang="en-US" sz="1400" dirty="0" smtClean="0"/>
              <a:t> its own memory space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52800" y="1447800"/>
            <a:ext cx="1600200" cy="685800"/>
          </a:xfrm>
          <a:prstGeom prst="roundRect">
            <a:avLst>
              <a:gd name="adj" fmla="val 114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r>
              <a:rPr lang="en-US" sz="1200" dirty="0" smtClean="0"/>
              <a:t>Thread local state protected by </a:t>
            </a:r>
          </a:p>
          <a:p>
            <a:r>
              <a:rPr lang="en-US" sz="1200" dirty="0" smtClean="0"/>
              <a:t>RTOS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r>
              <a:rPr lang="en-US" dirty="0"/>
              <a:t>S</a:t>
            </a:r>
            <a:r>
              <a:rPr lang="en-US" dirty="0" smtClean="0"/>
              <a:t>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3581400"/>
            <a:ext cx="2895600" cy="144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Requires guarantees from </a:t>
            </a:r>
            <a:r>
              <a:rPr lang="en-US" dirty="0" err="1" smtClean="0"/>
              <a:t>eChronos</a:t>
            </a:r>
            <a:r>
              <a:rPr lang="en-US" dirty="0" smtClean="0"/>
              <a:t> RTOS and Ivory-Tower component generation</a:t>
            </a:r>
            <a:endParaRPr lang="en-US" dirty="0"/>
          </a:p>
        </p:txBody>
      </p:sp>
      <p:pic>
        <p:nvPicPr>
          <p:cNvPr id="6" name="Picture 5" descr="C:\Users\ajgacek\Desktop\dot\memory_sa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8959"/>
            <a:ext cx="8135007" cy="61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606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AD8B-6753-4D8D-9DCF-DBA38AAB592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600200"/>
            <a:ext cx="7924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Integration with other assurance case tools</a:t>
            </a:r>
          </a:p>
          <a:p>
            <a:pPr lvl="1"/>
            <a:r>
              <a:rPr lang="en-US" kern="0" dirty="0" smtClean="0"/>
              <a:t>We currently support </a:t>
            </a:r>
            <a:r>
              <a:rPr lang="en-US" kern="0" dirty="0" err="1" smtClean="0"/>
              <a:t>CertWare</a:t>
            </a:r>
            <a:endParaRPr lang="en-US" kern="0" dirty="0" smtClean="0"/>
          </a:p>
          <a:p>
            <a:r>
              <a:rPr lang="en-US" kern="0" dirty="0" smtClean="0"/>
              <a:t>Support for other GSN types</a:t>
            </a:r>
          </a:p>
          <a:p>
            <a:r>
              <a:rPr lang="en-US" kern="0" dirty="0" smtClean="0"/>
              <a:t>Integration with other AADL analyses</a:t>
            </a:r>
          </a:p>
          <a:p>
            <a:pPr lvl="1"/>
            <a:r>
              <a:rPr lang="en-US" kern="0" dirty="0" smtClean="0"/>
              <a:t>Internal: </a:t>
            </a:r>
            <a:r>
              <a:rPr lang="en-US" kern="0" dirty="0" err="1" smtClean="0"/>
              <a:t>Schedulability</a:t>
            </a:r>
            <a:r>
              <a:rPr lang="en-US" kern="0" dirty="0" smtClean="0"/>
              <a:t>, Fault Analysis</a:t>
            </a:r>
          </a:p>
          <a:p>
            <a:pPr lvl="1"/>
            <a:r>
              <a:rPr lang="en-US" kern="0" dirty="0" smtClean="0"/>
              <a:t>External: HOL, SMT Solvers</a:t>
            </a:r>
          </a:p>
          <a:p>
            <a:r>
              <a:rPr lang="en-US" kern="0" dirty="0" smtClean="0"/>
              <a:t>Support for other AADL semantics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139329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3581401" cy="1066800"/>
          </a:xfrm>
        </p:spPr>
        <p:txBody>
          <a:bodyPr/>
          <a:lstStyle/>
          <a:p>
            <a:r>
              <a:rPr lang="en-US" dirty="0" smtClean="0"/>
              <a:t>Formal Methods </a:t>
            </a:r>
            <a:br>
              <a:rPr lang="en-US" dirty="0" smtClean="0"/>
            </a:br>
            <a:r>
              <a:rPr lang="en-US" dirty="0" smtClean="0"/>
              <a:t>Case Studies for </a:t>
            </a:r>
            <a:br>
              <a:rPr lang="en-US" dirty="0" smtClean="0"/>
            </a:br>
            <a:r>
              <a:rPr lang="en-US" dirty="0" smtClean="0"/>
              <a:t>DO-333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657601" cy="4221163"/>
          </a:xfrm>
        </p:spPr>
        <p:txBody>
          <a:bodyPr/>
          <a:lstStyle/>
          <a:p>
            <a:r>
              <a:rPr lang="en-US" dirty="0" smtClean="0"/>
              <a:t>New certification standards provide guidance for using formal methods to meet certification objectives</a:t>
            </a:r>
          </a:p>
          <a:p>
            <a:r>
              <a:rPr lang="en-US" dirty="0" smtClean="0"/>
              <a:t>But current certification practice and industry experience is based on testing</a:t>
            </a:r>
          </a:p>
          <a:p>
            <a:r>
              <a:rPr lang="en-US" b="1" dirty="0" smtClean="0"/>
              <a:t>Provide concrete examples to illustrate how it’s done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DEAB-CD69-4B1B-A929-A3BEBF91F66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028" name="Picture 4" descr="http://www.wisconsinosity.com/images/counties/Juneau/99990042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6725" y="413354"/>
            <a:ext cx="4727276" cy="643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31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09" y="1322021"/>
            <a:ext cx="4709591" cy="388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772400" cy="503237"/>
          </a:xfrm>
        </p:spPr>
        <p:txBody>
          <a:bodyPr/>
          <a:lstStyle/>
          <a:p>
            <a:r>
              <a:rPr lang="en-US" dirty="0" smtClean="0"/>
              <a:t>Aircraft may be susceptible to cyber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" y="5049433"/>
            <a:ext cx="3352800" cy="89416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Security vulnerabilities </a:t>
            </a:r>
            <a:endParaRPr lang="en-US" sz="1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that </a:t>
            </a:r>
            <a:r>
              <a:rPr lang="en-US" sz="1400" b="1" i="1" dirty="0">
                <a:solidFill>
                  <a:schemeClr val="bg1"/>
                </a:solidFill>
              </a:rPr>
              <a:t>can lead to </a:t>
            </a:r>
            <a:endParaRPr lang="en-US" sz="1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safety </a:t>
            </a:r>
            <a:r>
              <a:rPr lang="en-US" sz="1400" b="1" i="1" dirty="0">
                <a:solidFill>
                  <a:schemeClr val="bg1"/>
                </a:solidFill>
              </a:rPr>
              <a:t>hazards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38600" y="2702733"/>
            <a:ext cx="4953000" cy="3240867"/>
            <a:chOff x="4191000" y="2895600"/>
            <a:chExt cx="4953000" cy="3240867"/>
          </a:xfrm>
        </p:grpSpPr>
        <p:sp>
          <p:nvSpPr>
            <p:cNvPr id="3" name="Rectangle 2"/>
            <p:cNvSpPr/>
            <p:nvPr/>
          </p:nvSpPr>
          <p:spPr>
            <a:xfrm>
              <a:off x="4191000" y="5257800"/>
              <a:ext cx="4648200" cy="8786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 smtClean="0"/>
                <a:t>Growing awareness among customers, regulators, and public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 smtClean="0"/>
                <a:t>FAA close to issuing new guidance</a:t>
              </a:r>
              <a:endParaRPr lang="en-US" sz="1600" b="1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895600"/>
              <a:ext cx="3200400" cy="225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16955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905000" y="4114800"/>
            <a:ext cx="65532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Case Study: 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Abstract Interpretation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0" y="1981200"/>
            <a:ext cx="65532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Case Study: 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Model Checking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914400"/>
            <a:ext cx="65532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Case Study: 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Theorem Proving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609601"/>
            <a:ext cx="762000" cy="5562600"/>
          </a:xfrm>
        </p:spPr>
        <p:txBody>
          <a:bodyPr vert="vert270"/>
          <a:lstStyle/>
          <a:p>
            <a:r>
              <a:rPr lang="en-US" sz="2000" dirty="0" smtClean="0"/>
              <a:t>Application of Formal Methods in Software Verification Process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524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363314"/>
              </p:ext>
            </p:extLst>
          </p:nvPr>
        </p:nvGraphicFramePr>
        <p:xfrm>
          <a:off x="1905000" y="531503"/>
          <a:ext cx="5172075" cy="6021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Visio" r:id="rId3" imgW="5787058" imgH="6734880" progId="Visio.Drawing.11">
                  <p:embed/>
                </p:oleObj>
              </mc:Choice>
              <mc:Fallback>
                <p:oleObj name="Visio" r:id="rId3" imgW="5787058" imgH="67348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31503"/>
                        <a:ext cx="5172075" cy="6021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98891-0CFD-4E37-9909-566B3EF3934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173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0" name="Group 4119"/>
          <p:cNvGrpSpPr/>
          <p:nvPr/>
        </p:nvGrpSpPr>
        <p:grpSpPr>
          <a:xfrm>
            <a:off x="587891" y="1362075"/>
            <a:ext cx="3555484" cy="2938135"/>
            <a:chOff x="587891" y="1362075"/>
            <a:chExt cx="3555484" cy="2938135"/>
          </a:xfrm>
        </p:grpSpPr>
        <p:pic>
          <p:nvPicPr>
            <p:cNvPr id="4119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91" y="1362075"/>
              <a:ext cx="3555484" cy="2653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303358" y="4038600"/>
              <a:ext cx="2048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</a:rPr>
                <a:t>Flight Guidance System</a:t>
              </a:r>
            </a:p>
          </p:txBody>
        </p:sp>
      </p:grpSp>
      <p:grpSp>
        <p:nvGrpSpPr>
          <p:cNvPr id="4100" name="Group 4099"/>
          <p:cNvGrpSpPr/>
          <p:nvPr/>
        </p:nvGrpSpPr>
        <p:grpSpPr>
          <a:xfrm>
            <a:off x="457200" y="3352800"/>
            <a:ext cx="3581400" cy="3004901"/>
            <a:chOff x="457200" y="3400464"/>
            <a:chExt cx="3581400" cy="3004901"/>
          </a:xfrm>
        </p:grpSpPr>
        <p:sp>
          <p:nvSpPr>
            <p:cNvPr id="30" name="Rounded Rectangle 29"/>
            <p:cNvSpPr/>
            <p:nvPr/>
          </p:nvSpPr>
          <p:spPr>
            <a:xfrm>
              <a:off x="457200" y="4467264"/>
              <a:ext cx="3581400" cy="1296235"/>
            </a:xfrm>
            <a:prstGeom prst="roundRect">
              <a:avLst>
                <a:gd name="adj" fmla="val 56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79179" y="5805201"/>
              <a:ext cx="183255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i="1" dirty="0" smtClean="0">
                  <a:latin typeface="+mn-lt"/>
                </a:rPr>
                <a:t>Pilot Flying Protocol</a:t>
              </a:r>
            </a:p>
            <a:p>
              <a:pPr algn="ctr"/>
              <a:r>
                <a:rPr lang="en-US" sz="1100" b="1" dirty="0" smtClean="0">
                  <a:latin typeface="+mn-lt"/>
                </a:rPr>
                <a:t>Theorem Proving</a:t>
              </a:r>
            </a:p>
            <a:p>
              <a:pPr algn="ctr"/>
              <a:r>
                <a:rPr lang="en-US" sz="1100" b="1" dirty="0" smtClean="0">
                  <a:latin typeface="+mn-lt"/>
                </a:rPr>
                <a:t>PVS and HOL4</a:t>
              </a:r>
              <a:endParaRPr lang="en-US" sz="1100" b="1" dirty="0">
                <a:latin typeface="+mn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457866" y="3400464"/>
              <a:ext cx="1049366" cy="10668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352800" y="3400464"/>
              <a:ext cx="685800" cy="10668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3181742"/>
                </p:ext>
              </p:extLst>
            </p:nvPr>
          </p:nvGraphicFramePr>
          <p:xfrm>
            <a:off x="457200" y="4507110"/>
            <a:ext cx="3429000" cy="1221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2" name="Visio" r:id="rId4" imgW="7901280" imgH="2806538" progId="Visio.Drawing.11">
                    <p:embed/>
                  </p:oleObj>
                </mc:Choice>
                <mc:Fallback>
                  <p:oleObj name="Visio" r:id="rId4" imgW="7901280" imgH="280653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4507110"/>
                          <a:ext cx="3429000" cy="122189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3158237" y="1103956"/>
            <a:ext cx="5757163" cy="2802317"/>
            <a:chOff x="3158237" y="940788"/>
            <a:chExt cx="5757163" cy="2802317"/>
          </a:xfrm>
        </p:grpSpPr>
        <p:sp>
          <p:nvSpPr>
            <p:cNvPr id="16" name="TextBox 15"/>
            <p:cNvSpPr txBox="1"/>
            <p:nvPr/>
          </p:nvSpPr>
          <p:spPr>
            <a:xfrm>
              <a:off x="7162800" y="2002279"/>
              <a:ext cx="17526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 smtClean="0">
                  <a:latin typeface="+mn-lt"/>
                </a:rPr>
                <a:t>Mode Logic</a:t>
              </a:r>
            </a:p>
            <a:p>
              <a:pPr algn="ctr"/>
              <a:r>
                <a:rPr lang="en-US" sz="1100" b="1" dirty="0" smtClean="0">
                  <a:latin typeface="+mn-lt"/>
                </a:rPr>
                <a:t>Model Checking</a:t>
              </a:r>
            </a:p>
            <a:p>
              <a:pPr algn="ctr"/>
              <a:r>
                <a:rPr lang="en-US" sz="1100" b="1" dirty="0" smtClean="0">
                  <a:latin typeface="+mn-lt"/>
                </a:rPr>
                <a:t>Simulink/</a:t>
              </a:r>
              <a:r>
                <a:rPr lang="en-US" sz="1100" b="1" dirty="0" err="1" smtClean="0">
                  <a:latin typeface="+mn-lt"/>
                </a:rPr>
                <a:t>Stateflow</a:t>
              </a:r>
              <a:endParaRPr lang="en-US" sz="1100" b="1" dirty="0" smtClean="0">
                <a:latin typeface="+mn-lt"/>
              </a:endParaRPr>
            </a:p>
            <a:p>
              <a:pPr algn="ctr"/>
              <a:r>
                <a:rPr lang="en-US" sz="1100" b="1" dirty="0" smtClean="0">
                  <a:latin typeface="+mn-lt"/>
                </a:rPr>
                <a:t>SLDV and</a:t>
              </a:r>
            </a:p>
            <a:p>
              <a:pPr algn="ctr"/>
              <a:r>
                <a:rPr lang="en-US" sz="1100" b="1" dirty="0" smtClean="0">
                  <a:latin typeface="+mn-lt"/>
                </a:rPr>
                <a:t>Gryphon/Kind</a:t>
              </a:r>
              <a:endParaRPr lang="en-US" sz="1100" b="1" dirty="0">
                <a:latin typeface="+mn-lt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940788"/>
              <a:ext cx="2484834" cy="280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3158237" y="1025548"/>
              <a:ext cx="1718563" cy="156317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58237" y="2808632"/>
              <a:ext cx="1718563" cy="78166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flipH="1">
            <a:off x="5972525" y="2317955"/>
            <a:ext cx="1" cy="179930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itle 4100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503237"/>
          </a:xfrm>
        </p:spPr>
        <p:txBody>
          <a:bodyPr/>
          <a:lstStyle/>
          <a:p>
            <a:r>
              <a:rPr lang="en-US" dirty="0" smtClean="0"/>
              <a:t>Example: Dual-Channel Flight Guidance System</a:t>
            </a:r>
            <a:endParaRPr lang="en-US" dirty="0"/>
          </a:p>
        </p:txBody>
      </p:sp>
      <p:grpSp>
        <p:nvGrpSpPr>
          <p:cNvPr id="4116" name="Group 4115"/>
          <p:cNvGrpSpPr/>
          <p:nvPr/>
        </p:nvGrpSpPr>
        <p:grpSpPr>
          <a:xfrm>
            <a:off x="3158237" y="3048000"/>
            <a:ext cx="5757163" cy="3429000"/>
            <a:chOff x="3158237" y="3048000"/>
            <a:chExt cx="5757163" cy="3429000"/>
          </a:xfrm>
        </p:grpSpPr>
        <p:grpSp>
          <p:nvGrpSpPr>
            <p:cNvPr id="4115" name="Group 4114"/>
            <p:cNvGrpSpPr/>
            <p:nvPr/>
          </p:nvGrpSpPr>
          <p:grpSpPr>
            <a:xfrm>
              <a:off x="3158237" y="3048000"/>
              <a:ext cx="5757163" cy="3429000"/>
              <a:chOff x="3158237" y="3048000"/>
              <a:chExt cx="5757163" cy="34290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532384" y="4117258"/>
                <a:ext cx="4383016" cy="2359742"/>
              </a:xfrm>
              <a:prstGeom prst="roundRect">
                <a:avLst>
                  <a:gd name="adj" fmla="val 2917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3158237" y="3048000"/>
                <a:ext cx="1344561" cy="107663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158237" y="3190288"/>
                <a:ext cx="1344561" cy="3220344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04"/>
              <a:stretch/>
            </p:blipFill>
            <p:spPr bwMode="auto">
              <a:xfrm>
                <a:off x="4532384" y="3968420"/>
                <a:ext cx="4383016" cy="2508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5638800" y="5638800"/>
              <a:ext cx="20377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i="1" dirty="0" smtClean="0">
                  <a:latin typeface="+mn-lt"/>
                </a:rPr>
                <a:t>Heading Control</a:t>
              </a:r>
              <a:endParaRPr lang="en-US" sz="1100" b="1" dirty="0" smtClean="0">
                <a:latin typeface="+mn-lt"/>
              </a:endParaRPr>
            </a:p>
            <a:p>
              <a:pPr algn="ctr"/>
              <a:r>
                <a:rPr lang="en-US" sz="1100" b="1" dirty="0" smtClean="0">
                  <a:latin typeface="+mn-lt"/>
                </a:rPr>
                <a:t>Abstract Interpretation</a:t>
              </a:r>
            </a:p>
            <a:p>
              <a:pPr algn="ctr"/>
              <a:r>
                <a:rPr lang="en-US" sz="1100" b="1" dirty="0" smtClean="0">
                  <a:latin typeface="+mn-lt"/>
                </a:rPr>
                <a:t>C source code</a:t>
              </a:r>
            </a:p>
            <a:p>
              <a:pPr algn="ctr"/>
              <a:r>
                <a:rPr lang="en-US" sz="1100" b="1" dirty="0" err="1" smtClean="0">
                  <a:latin typeface="+mn-lt"/>
                </a:rPr>
                <a:t>Polyspace</a:t>
              </a:r>
              <a:r>
                <a:rPr lang="en-US" sz="1100" b="1" dirty="0" smtClean="0">
                  <a:latin typeface="+mn-lt"/>
                </a:rPr>
                <a:t> and </a:t>
              </a:r>
              <a:r>
                <a:rPr lang="en-US" sz="1100" b="1" dirty="0" err="1" smtClean="0">
                  <a:latin typeface="+mn-lt"/>
                </a:rPr>
                <a:t>Astrée</a:t>
              </a:r>
              <a:endParaRPr lang="en-US" sz="1100" b="1" dirty="0">
                <a:latin typeface="+mn-lt"/>
              </a:endParaRPr>
            </a:p>
          </p:txBody>
        </p:sp>
      </p:grpSp>
      <p:sp>
        <p:nvSpPr>
          <p:cNvPr id="4121" name="Slide Number Placeholder 41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98891-0CFD-4E37-9909-566B3EF3934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044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Qualification?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4191000"/>
            <a:ext cx="7924800" cy="1935163"/>
          </a:xfrm>
        </p:spPr>
        <p:txBody>
          <a:bodyPr/>
          <a:lstStyle/>
          <a:p>
            <a:r>
              <a:rPr lang="en-US" dirty="0" smtClean="0"/>
              <a:t>DO-330: “Software Tool Qualification Considerations”</a:t>
            </a:r>
          </a:p>
          <a:p>
            <a:r>
              <a:rPr lang="en-US" dirty="0" smtClean="0"/>
              <a:t>What does this look like for formal methods tools?</a:t>
            </a:r>
          </a:p>
          <a:p>
            <a:r>
              <a:rPr lang="en-US" dirty="0" smtClean="0"/>
              <a:t>NASA project just started…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98891-0CFD-4E37-9909-566B3EF39343}" type="slidenum">
              <a:rPr lang="en-US" smtClean="0">
                <a:latin typeface="+mn-lt"/>
              </a:rPr>
              <a:pPr>
                <a:defRPr/>
              </a:pPr>
              <a:t>42</a:t>
            </a:fld>
            <a:endParaRPr lang="en-US" dirty="0">
              <a:latin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2670" y="1814057"/>
            <a:ext cx="2242930" cy="2072143"/>
            <a:chOff x="652670" y="1814057"/>
            <a:chExt cx="2242930" cy="2072143"/>
          </a:xfrm>
        </p:grpSpPr>
        <p:sp>
          <p:nvSpPr>
            <p:cNvPr id="6" name="Rectangle 5"/>
            <p:cNvSpPr/>
            <p:nvPr/>
          </p:nvSpPr>
          <p:spPr>
            <a:xfrm>
              <a:off x="1842052" y="1814057"/>
              <a:ext cx="1053548" cy="147204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w Cen MT" pitchFamily="34" charset="0"/>
                  <a:cs typeface="Arial" pitchFamily="34" charset="0"/>
                </a:rPr>
                <a:t>MODEL CHECKER</a:t>
              </a:r>
            </a:p>
          </p:txBody>
        </p:sp>
        <p:sp>
          <p:nvSpPr>
            <p:cNvPr id="7" name="Snip Single Corner Rectangle 6"/>
            <p:cNvSpPr/>
            <p:nvPr/>
          </p:nvSpPr>
          <p:spPr>
            <a:xfrm>
              <a:off x="652670" y="1814057"/>
              <a:ext cx="861391" cy="527658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4572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w Cen MT" pitchFamily="34" charset="0"/>
                  <a:cs typeface="Arial" pitchFamily="34" charset="0"/>
                </a:rPr>
                <a:t>REQTS</a:t>
              </a:r>
              <a:endParaRPr lang="en-US" sz="1600" dirty="0">
                <a:solidFill>
                  <a:schemeClr val="tx1"/>
                </a:solidFill>
                <a:latin typeface="Tw Cen MT" pitchFamily="34" charset="0"/>
                <a:cs typeface="Arial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70652" y="3490457"/>
              <a:ext cx="596348" cy="39574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w Cen MT" pitchFamily="34" charset="0"/>
                  <a:cs typeface="Arial" pitchFamily="34" charset="0"/>
                </a:rPr>
                <a:t>T/F</a:t>
              </a:r>
              <a:endParaRPr lang="en-US" sz="1600" dirty="0">
                <a:solidFill>
                  <a:schemeClr val="tx1"/>
                </a:solidFill>
                <a:latin typeface="Tw Cen MT" pitchFamily="34" charset="0"/>
                <a:cs typeface="Arial" pitchFamily="34" charset="0"/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652670" y="2461757"/>
              <a:ext cx="861391" cy="73602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w Cen MT" pitchFamily="34" charset="0"/>
                  <a:cs typeface="Arial" pitchFamily="34" charset="0"/>
                </a:rPr>
                <a:t>MODEL</a:t>
              </a:r>
            </a:p>
          </p:txBody>
        </p:sp>
        <p:cxnSp>
          <p:nvCxnSpPr>
            <p:cNvPr id="10" name="Straight Arrow Connector 9"/>
            <p:cNvCxnSpPr>
              <a:stCxn id="7" idx="0"/>
            </p:cNvCxnSpPr>
            <p:nvPr/>
          </p:nvCxnSpPr>
          <p:spPr>
            <a:xfrm>
              <a:off x="1514061" y="2077886"/>
              <a:ext cx="3279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9" idx="4"/>
            </p:cNvCxnSpPr>
            <p:nvPr/>
          </p:nvCxnSpPr>
          <p:spPr>
            <a:xfrm>
              <a:off x="1514061" y="2829768"/>
              <a:ext cx="3279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2"/>
              <a:endCxn id="8" idx="0"/>
            </p:cNvCxnSpPr>
            <p:nvPr/>
          </p:nvCxnSpPr>
          <p:spPr>
            <a:xfrm>
              <a:off x="2368826" y="3286102"/>
              <a:ext cx="0" cy="2043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800061" y="1814057"/>
            <a:ext cx="4734339" cy="2072143"/>
            <a:chOff x="3800061" y="1814057"/>
            <a:chExt cx="4734339" cy="2072143"/>
          </a:xfrm>
        </p:grpSpPr>
        <p:sp>
          <p:nvSpPr>
            <p:cNvPr id="13" name="Rectangle 12"/>
            <p:cNvSpPr/>
            <p:nvPr/>
          </p:nvSpPr>
          <p:spPr>
            <a:xfrm>
              <a:off x="4989443" y="1814057"/>
              <a:ext cx="1053548" cy="14720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w Cen MT" pitchFamily="34" charset="0"/>
                  <a:cs typeface="Arial" pitchFamily="34" charset="0"/>
                </a:rPr>
                <a:t>MODEL CHECKER</a:t>
              </a:r>
              <a:endParaRPr lang="en-US" sz="1600" dirty="0">
                <a:solidFill>
                  <a:schemeClr val="tx1"/>
                </a:solidFill>
                <a:latin typeface="Tw Cen MT" pitchFamily="34" charset="0"/>
                <a:cs typeface="Arial" pitchFamily="34" charset="0"/>
              </a:endParaRPr>
            </a:p>
          </p:txBody>
        </p:sp>
        <p:sp>
          <p:nvSpPr>
            <p:cNvPr id="14" name="Snip Single Corner Rectangle 13"/>
            <p:cNvSpPr/>
            <p:nvPr/>
          </p:nvSpPr>
          <p:spPr>
            <a:xfrm>
              <a:off x="3800061" y="1814057"/>
              <a:ext cx="861391" cy="527658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4572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w Cen MT" pitchFamily="34" charset="0"/>
                  <a:cs typeface="Arial" pitchFamily="34" charset="0"/>
                </a:rPr>
                <a:t>REQTS</a:t>
              </a:r>
              <a:endParaRPr lang="en-US" sz="1600" dirty="0">
                <a:solidFill>
                  <a:schemeClr val="tx1"/>
                </a:solidFill>
                <a:latin typeface="Tw Cen MT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218043" y="3490457"/>
              <a:ext cx="596348" cy="39574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w Cen MT" pitchFamily="34" charset="0"/>
                  <a:cs typeface="Arial" pitchFamily="34" charset="0"/>
                </a:rPr>
                <a:t>T/F</a:t>
              </a:r>
              <a:endParaRPr lang="en-US" sz="1600" dirty="0">
                <a:solidFill>
                  <a:schemeClr val="tx1"/>
                </a:solidFill>
                <a:latin typeface="Tw Cen MT" pitchFamily="34" charset="0"/>
                <a:cs typeface="Arial" pitchFamily="34" charset="0"/>
              </a:endParaRPr>
            </a:p>
          </p:txBody>
        </p:sp>
        <p:sp>
          <p:nvSpPr>
            <p:cNvPr id="16" name="Can 15"/>
            <p:cNvSpPr/>
            <p:nvPr/>
          </p:nvSpPr>
          <p:spPr>
            <a:xfrm>
              <a:off x="3800061" y="2461757"/>
              <a:ext cx="861391" cy="73602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w Cen MT" pitchFamily="34" charset="0"/>
                  <a:cs typeface="Arial" pitchFamily="34" charset="0"/>
                </a:rPr>
                <a:t>MODEL</a:t>
              </a:r>
            </a:p>
          </p:txBody>
        </p:sp>
        <p:cxnSp>
          <p:nvCxnSpPr>
            <p:cNvPr id="17" name="Straight Arrow Connector 16"/>
            <p:cNvCxnSpPr>
              <a:stCxn id="14" idx="0"/>
            </p:cNvCxnSpPr>
            <p:nvPr/>
          </p:nvCxnSpPr>
          <p:spPr>
            <a:xfrm>
              <a:off x="4661452" y="2077886"/>
              <a:ext cx="3279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4"/>
            </p:cNvCxnSpPr>
            <p:nvPr/>
          </p:nvCxnSpPr>
          <p:spPr>
            <a:xfrm>
              <a:off x="4661452" y="2829768"/>
              <a:ext cx="3279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2"/>
              <a:endCxn id="15" idx="0"/>
            </p:cNvCxnSpPr>
            <p:nvPr/>
          </p:nvCxnSpPr>
          <p:spPr>
            <a:xfrm>
              <a:off x="5516217" y="3286102"/>
              <a:ext cx="0" cy="2043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nip Single Corner Rectangle 19"/>
            <p:cNvSpPr/>
            <p:nvPr/>
          </p:nvSpPr>
          <p:spPr>
            <a:xfrm>
              <a:off x="6337852" y="1991569"/>
              <a:ext cx="861391" cy="1117888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4572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w Cen MT" pitchFamily="34" charset="0"/>
                  <a:cs typeface="Arial" pitchFamily="34" charset="0"/>
                </a:rPr>
                <a:t>PROOF</a:t>
              </a:r>
              <a:endParaRPr lang="en-US" sz="1600" dirty="0">
                <a:solidFill>
                  <a:schemeClr val="tx1"/>
                </a:solidFill>
                <a:latin typeface="Tw Cen MT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80852" y="2271257"/>
              <a:ext cx="1053548" cy="55764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w Cen MT" pitchFamily="34" charset="0"/>
                  <a:cs typeface="Arial" pitchFamily="34" charset="0"/>
                </a:rPr>
                <a:t>PROOF CHECKER</a:t>
              </a:r>
              <a:endParaRPr lang="en-US" sz="1600" dirty="0">
                <a:solidFill>
                  <a:schemeClr val="tx1"/>
                </a:solidFill>
                <a:latin typeface="Tw Cen MT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709452" y="3490456"/>
              <a:ext cx="596348" cy="39574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w Cen MT" pitchFamily="34" charset="0"/>
                  <a:cs typeface="Arial" pitchFamily="34" charset="0"/>
                </a:rPr>
                <a:t>OK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1" idx="2"/>
              <a:endCxn id="22" idx="0"/>
            </p:cNvCxnSpPr>
            <p:nvPr/>
          </p:nvCxnSpPr>
          <p:spPr>
            <a:xfrm>
              <a:off x="8007626" y="2828901"/>
              <a:ext cx="0" cy="6615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3" idx="3"/>
              <a:endCxn id="20" idx="2"/>
            </p:cNvCxnSpPr>
            <p:nvPr/>
          </p:nvCxnSpPr>
          <p:spPr>
            <a:xfrm>
              <a:off x="6042991" y="2550080"/>
              <a:ext cx="294861" cy="4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0"/>
              <a:endCxn id="21" idx="1"/>
            </p:cNvCxnSpPr>
            <p:nvPr/>
          </p:nvCxnSpPr>
          <p:spPr>
            <a:xfrm flipV="1">
              <a:off x="7199243" y="2550079"/>
              <a:ext cx="281609" cy="4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12639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124200"/>
            <a:ext cx="7924800" cy="3001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information, code, papers available at:</a:t>
            </a:r>
          </a:p>
          <a:p>
            <a:pPr marL="0" indent="0">
              <a:buNone/>
            </a:pPr>
            <a:r>
              <a:rPr lang="en-US" sz="2400" dirty="0" smtClean="0">
                <a:latin typeface="Tw Cen MT" panose="020B0602020104020603" pitchFamily="34" charset="0"/>
              </a:rPr>
              <a:t>Loonwerks.com</a:t>
            </a:r>
            <a:endParaRPr lang="en-US" sz="2400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35842" name="Picture 2" descr="C:\Users\ddcofer\Documents\Projects\loonwerks\images\loonwer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76200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980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2309019" y="3024983"/>
            <a:ext cx="6019801" cy="731837"/>
          </a:xfrm>
        </p:spPr>
        <p:txBody>
          <a:bodyPr/>
          <a:lstStyle/>
          <a:p>
            <a:r>
              <a:rPr lang="en-US" sz="1900" dirty="0" smtClean="0"/>
              <a:t>Secure Mathematically Assured Composition of Control Models (SMACCM)</a:t>
            </a:r>
            <a:endParaRPr lang="en-US" sz="1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AD8B-6753-4D8D-9DCF-DBA38AAB59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0" y="533400"/>
            <a:ext cx="7324280" cy="595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0825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boeing.com/rotorcraft/military/ulb/ul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2445" r="1478" b="855"/>
          <a:stretch/>
        </p:blipFill>
        <p:spPr bwMode="auto">
          <a:xfrm>
            <a:off x="4495800" y="572986"/>
            <a:ext cx="2704550" cy="21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oeing-ah-6-cutaway-poster.jpg (500×29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7" y="2502473"/>
            <a:ext cx="3484131" cy="202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538"/>
            <a:ext cx="7772400" cy="503237"/>
          </a:xfrm>
        </p:spPr>
        <p:txBody>
          <a:bodyPr/>
          <a:lstStyle/>
          <a:p>
            <a:pPr algn="l"/>
            <a:r>
              <a:rPr lang="en-US" dirty="0" smtClean="0"/>
              <a:t>Air Team Platforms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477000"/>
            <a:ext cx="849313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99983"/>
            <a:ext cx="2166255" cy="125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438400" y="3359701"/>
            <a:ext cx="1211200" cy="14157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/* The STM32F405 has 1024Kb of FLASH beginning at address 0x0800:0000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 192Kb of SRAM. SRAM is split up into three blocks: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 1) 112Kb of SRAM beginning at address 0x2000:0000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 2) 16Kb of SRAM beginning at address 0x2001:c000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 3) 64Kb of TCM SRAM beginning at address 0x1000:0000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 When booting from FLASH, FLASH memory is aliased to address 0x0000:0000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 where the code expects to begin execution by jumping to the entry point 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 the 0x0800:0000 address range.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 HWF4: In the original linker script, the first 0x4000 of flash was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 reserved for the </a:t>
            </a:r>
            <a:r>
              <a:rPr kumimoji="0" lang="en-US" sz="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bootloader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. For now, we'll place the application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 at the start of flash until we start using a boot loader again.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</a:b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itchFamily="49" charset="0"/>
              <a:cs typeface="Consolas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MEMORY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/* flash (</a:t>
            </a:r>
            <a:r>
              <a:rPr kumimoji="0" lang="en-US" sz="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rx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 : ORIGIN = 0x08004000, LENGTH = 1008K */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flash (</a:t>
            </a:r>
            <a:r>
              <a:rPr kumimoji="0" lang="en-US" sz="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rx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 : ORIGIN = 0x08000000, LENGTH = 1024K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</a:t>
            </a:r>
            <a:r>
              <a:rPr kumimoji="0" lang="en-US" sz="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sram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(</a:t>
            </a:r>
            <a:r>
              <a:rPr kumimoji="0" lang="en-US" sz="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rwx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 : ORIGIN = 0x20000000, LENGTH = 128K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 </a:t>
            </a:r>
            <a:r>
              <a:rPr kumimoji="0" lang="en-US" sz="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ccsram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(</a:t>
            </a:r>
            <a:r>
              <a:rPr kumimoji="0" lang="en-US" sz="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rwx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 : ORIGIN = 0x10000000, LENGTH = 64K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</a:b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itchFamily="49" charset="0"/>
              <a:cs typeface="Consolas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/* Top of the user mode stack. */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_</a:t>
            </a:r>
            <a:r>
              <a:rPr kumimoji="0" lang="en-US" sz="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estack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= 0x20020000; /* top of 128KiB of SRAM */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</a:b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itchFamily="49" charset="0"/>
              <a:cs typeface="Consolas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/* Error in the linker if heap and stack don't fit. */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_</a:t>
            </a:r>
            <a:r>
              <a:rPr kumimoji="0" lang="en-US" sz="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min_heap_size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= 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_</a:t>
            </a:r>
            <a:r>
              <a:rPr kumimoji="0" lang="en-US" sz="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min_stack_size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= 0x400;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</a:b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itchFamily="49" charset="0"/>
              <a:cs typeface="Consolas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OUTPUT_ARCH(arm)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</a:b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itchFamily="49" charset="0"/>
              <a:cs typeface="Consolas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ENTRY(</a:t>
            </a:r>
            <a:r>
              <a:rPr kumimoji="0" lang="en-US" sz="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Reset_Handler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</a:b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itchFamily="49" charset="0"/>
              <a:cs typeface="Consolas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/*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 Ensure that abort() is present in the final object. The exception handling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 code pulled in by </a:t>
            </a:r>
            <a:r>
              <a:rPr kumimoji="0" lang="en-US" sz="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libgcc.a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 requires it (and that code cannot be easily avoided).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 */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rPr>
              <a:t>/* EXTERN(abort) */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600" y="1143000"/>
            <a:ext cx="1830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+mn-lt"/>
              </a:rPr>
              <a:t>Boeing Unmanned Little Bird (ULB) </a:t>
            </a:r>
          </a:p>
          <a:p>
            <a:pPr algn="r"/>
            <a:r>
              <a:rPr lang="en-US" sz="1200" dirty="0" smtClean="0">
                <a:latin typeface="+mn-lt"/>
              </a:rPr>
              <a:t>AH-6 derivative</a:t>
            </a:r>
            <a:endParaRPr lang="en-US" sz="1200" dirty="0">
              <a:latin typeface="+mn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343399" y="3381761"/>
            <a:ext cx="821049" cy="656839"/>
          </a:xfrm>
          <a:prstGeom prst="rightArrow">
            <a:avLst/>
          </a:prstGeom>
          <a:solidFill>
            <a:srgbClr val="C0C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pic>
        <p:nvPicPr>
          <p:cNvPr id="2050" name="Picture 2" descr="http://www.rugged.com/sites/default/files/product/img/c1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3135554" cy="171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" y="2719023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3DR IRIS quadcopter</a:t>
            </a:r>
          </a:p>
          <a:p>
            <a:r>
              <a:rPr lang="en-US" sz="1200" dirty="0" smtClean="0">
                <a:latin typeface="+mn-lt"/>
              </a:rPr>
              <a:t>(</a:t>
            </a:r>
            <a:r>
              <a:rPr lang="en-US" sz="1200" dirty="0" err="1" smtClean="0">
                <a:latin typeface="+mn-lt"/>
              </a:rPr>
              <a:t>SMACCMcopter</a:t>
            </a:r>
            <a:r>
              <a:rPr lang="en-US" sz="1200" dirty="0" smtClean="0">
                <a:latin typeface="+mn-lt"/>
              </a:rPr>
              <a:t>)</a:t>
            </a:r>
            <a:endParaRPr lang="en-US" sz="12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02422" y="4868659"/>
            <a:ext cx="196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New electronics to host provably secure software</a:t>
            </a:r>
            <a:endParaRPr lang="en-US" sz="1200" dirty="0">
              <a:latin typeface="+mn-lt"/>
            </a:endParaRPr>
          </a:p>
        </p:txBody>
      </p:sp>
      <p:pic>
        <p:nvPicPr>
          <p:cNvPr id="17" name="Picture 2" descr="http://s3.amazonaws.com/3dr.production/1011/fancybox/Side_Right1.jpg?139319429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907">
            <a:off x="881063" y="997317"/>
            <a:ext cx="3114675" cy="21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1-P1040853-transp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0" t="12205" r="23811" b="7245"/>
          <a:stretch/>
        </p:blipFill>
        <p:spPr>
          <a:xfrm>
            <a:off x="1715231" y="4572001"/>
            <a:ext cx="1934369" cy="1974582"/>
          </a:xfrm>
          <a:prstGeom prst="rect">
            <a:avLst/>
          </a:prstGeom>
        </p:spPr>
      </p:pic>
      <p:pic>
        <p:nvPicPr>
          <p:cNvPr id="61442" name="Picture 2" descr="http://api.ning.com/files/artf-18kvwoCTBF27facYhykL3MQTZH3absNScrPFKzXuxIN7iD5dQhhsH5OUV0dDtmf-CVkPalPc*TJet-AAe58Q2tp7yvG/P101009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1" y="4775472"/>
            <a:ext cx="1427730" cy="12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012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SMACCM 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Develop a complete, formally proven </a:t>
            </a:r>
            <a:r>
              <a:rPr lang="en-US" dirty="0" smtClean="0"/>
              <a:t>architecture and components </a:t>
            </a:r>
            <a:r>
              <a:rPr lang="en-US" dirty="0"/>
              <a:t>for UAVs (and other embedded systems) that provides robustness against cyber attack</a:t>
            </a:r>
          </a:p>
          <a:p>
            <a:pPr marL="228600" lvl="0" indent="-2286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Develop compositional verification tools driven from the architecture model for combining formal evidence from multiple sources, components, and subsystems</a:t>
            </a:r>
          </a:p>
          <a:p>
            <a:pPr marL="228600" lvl="0" indent="-2286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Prototype these technologies on an open research platform and </a:t>
            </a:r>
            <a:r>
              <a:rPr lang="en-US" dirty="0" smtClean="0"/>
              <a:t>transition </a:t>
            </a:r>
            <a:r>
              <a:rPr lang="en-US" dirty="0"/>
              <a:t>them to a military platform to demonstrate their practicality and effectiveness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4419600"/>
            <a:ext cx="35052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000" b="1" i="1" dirty="0" smtClean="0"/>
              <a:t>Verifiable Security</a:t>
            </a:r>
          </a:p>
          <a:p>
            <a:r>
              <a:rPr lang="en-US" dirty="0" smtClean="0"/>
              <a:t>Not just providing security, </a:t>
            </a:r>
          </a:p>
          <a:p>
            <a:r>
              <a:rPr lang="en-US" dirty="0"/>
              <a:t>b</a:t>
            </a:r>
            <a:r>
              <a:rPr lang="en-US" dirty="0" smtClean="0"/>
              <a:t>ut confidence in and evidence of security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28600" y="4267200"/>
            <a:ext cx="5105400" cy="1752600"/>
          </a:xfrm>
          <a:prstGeom prst="rightArrow">
            <a:avLst>
              <a:gd name="adj1" fmla="val 70833"/>
              <a:gd name="adj2" fmla="val 42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Key Problem</a:t>
            </a:r>
          </a:p>
          <a:p>
            <a:r>
              <a:rPr lang="en-US" sz="1400" b="1" dirty="0">
                <a:solidFill>
                  <a:srgbClr val="FFFFFF"/>
                </a:solidFill>
              </a:rPr>
              <a:t>Many vulnerabilities occur at component interfaces.  </a:t>
            </a:r>
          </a:p>
          <a:p>
            <a:r>
              <a:rPr lang="en-US" sz="1400" b="1" dirty="0">
                <a:solidFill>
                  <a:srgbClr val="FFFFFF"/>
                </a:solidFill>
              </a:rPr>
              <a:t>How can we use formal methods to detect these vulnerabilities and build provably secure systems? </a:t>
            </a:r>
          </a:p>
        </p:txBody>
      </p:sp>
    </p:spTree>
    <p:extLst>
      <p:ext uri="{BB962C8B-B14F-4D97-AF65-F5344CB8AC3E}">
        <p14:creationId xmlns:p14="http://schemas.microsoft.com/office/powerpoint/2010/main" val="19738144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Featured at DARPA I2O Demo Day at Pentagon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100+ Cyber Security and Big Data projects (22 May 2014) </a:t>
            </a:r>
          </a:p>
          <a:p>
            <a:r>
              <a:rPr lang="en-US" dirty="0" smtClean="0"/>
              <a:t>HACMS was one of 4 projects highlighted by DARPA</a:t>
            </a:r>
          </a:p>
          <a:p>
            <a:r>
              <a:rPr lang="en-US" dirty="0" smtClean="0"/>
              <a:t>Flew the </a:t>
            </a:r>
            <a:r>
              <a:rPr lang="en-US" dirty="0" err="1" smtClean="0"/>
              <a:t>SMACCMcopter</a:t>
            </a:r>
            <a:r>
              <a:rPr lang="en-US" dirty="0" smtClean="0"/>
              <a:t> in the Pentagon courtyard</a:t>
            </a:r>
            <a:endParaRPr lang="en-US" dirty="0"/>
          </a:p>
        </p:txBody>
      </p:sp>
      <p:pic>
        <p:nvPicPr>
          <p:cNvPr id="43010" name="Picture 2" descr="http://www.afcea.org/content/sites/default/files/styles/large/public/HACMS%20pic.jpg?itok=NkIM6a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17" y="2943225"/>
            <a:ext cx="4521058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lobalpost.com/sites/default/files/imagecache/gp3_slideshow_large/pentagon_bui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200400"/>
            <a:ext cx="411796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48600" y="6477000"/>
            <a:ext cx="849313" cy="244475"/>
          </a:xfrm>
        </p:spPr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508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AADL Tools: Formal Methods Workbench</a:t>
            </a:r>
            <a:endParaRPr lang="en-US" dirty="0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3048000" cy="189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1836396" y="2628900"/>
            <a:ext cx="3040404" cy="3531633"/>
            <a:chOff x="1836396" y="2628900"/>
            <a:chExt cx="3040404" cy="3531633"/>
          </a:xfrm>
        </p:grpSpPr>
        <p:grpSp>
          <p:nvGrpSpPr>
            <p:cNvPr id="63" name="Group 62"/>
            <p:cNvGrpSpPr/>
            <p:nvPr/>
          </p:nvGrpSpPr>
          <p:grpSpPr>
            <a:xfrm>
              <a:off x="1873646" y="2628900"/>
              <a:ext cx="1110265" cy="533400"/>
              <a:chOff x="1129973" y="1950482"/>
              <a:chExt cx="1110265" cy="533400"/>
            </a:xfrm>
          </p:grpSpPr>
          <p:grpSp>
            <p:nvGrpSpPr>
              <p:cNvPr id="64" name="Group 63"/>
              <p:cNvGrpSpPr/>
              <p:nvPr/>
            </p:nvGrpSpPr>
            <p:grpSpPr>
              <a:xfrm flipH="1">
                <a:off x="1129973" y="1950482"/>
                <a:ext cx="1110265" cy="533400"/>
                <a:chOff x="6640902" y="1295400"/>
                <a:chExt cx="1110265" cy="533400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6783673" y="1295400"/>
                  <a:ext cx="737505" cy="5334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7239000" y="1295400"/>
                  <a:ext cx="512167" cy="5334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640902" y="1371600"/>
                  <a:ext cx="142771" cy="762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648554" y="1676400"/>
                  <a:ext cx="142771" cy="762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1159511" y="1960007"/>
                <a:ext cx="9476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b="1" dirty="0" smtClean="0">
                    <a:latin typeface="Lucida Console" pitchFamily="49" charset="0"/>
                    <a:cs typeface="Times New Roman" pitchFamily="18" charset="0"/>
                  </a:rPr>
                  <a:t>Trusted</a:t>
                </a:r>
              </a:p>
              <a:p>
                <a:pPr algn="r"/>
                <a:r>
                  <a:rPr lang="en-US" sz="1400" b="1" dirty="0" smtClean="0">
                    <a:latin typeface="Lucida Console" pitchFamily="49" charset="0"/>
                    <a:cs typeface="Times New Roman" pitchFamily="18" charset="0"/>
                  </a:rPr>
                  <a:t>Build</a:t>
                </a:r>
                <a:endParaRPr lang="en-US" sz="1400" b="1" dirty="0">
                  <a:latin typeface="Lucida Console" pitchFamily="49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36396" y="3000374"/>
              <a:ext cx="3040404" cy="3160159"/>
              <a:chOff x="1836396" y="3000374"/>
              <a:chExt cx="3040404" cy="3160159"/>
            </a:xfrm>
          </p:grpSpPr>
          <p:pic>
            <p:nvPicPr>
              <p:cNvPr id="1027" name="Picture 3" descr="C:\Users\ddcofer\AppData\Local\Microsoft\Windows\Temporary Internet Files\Content.IE5\HWJ81UGS\MC900389552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4805" y="4544457"/>
                <a:ext cx="900112" cy="93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2563025" y="4114800"/>
                <a:ext cx="2313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w Cen MT" pitchFamily="34" charset="0"/>
                  </a:rPr>
                  <a:t>Architecture Translation</a:t>
                </a:r>
                <a:endParaRPr lang="en-US" dirty="0">
                  <a:latin typeface="Tw Cen MT" pitchFamily="34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836396" y="3000374"/>
                <a:ext cx="1883808" cy="1082159"/>
              </a:xfrm>
              <a:custGeom>
                <a:avLst/>
                <a:gdLst>
                  <a:gd name="connsiteX0" fmla="*/ 105442 w 2210467"/>
                  <a:gd name="connsiteY0" fmla="*/ 0 h 866775"/>
                  <a:gd name="connsiteX1" fmla="*/ 191167 w 2210467"/>
                  <a:gd name="connsiteY1" fmla="*/ 333375 h 866775"/>
                  <a:gd name="connsiteX2" fmla="*/ 1858042 w 2210467"/>
                  <a:gd name="connsiteY2" fmla="*/ 609600 h 866775"/>
                  <a:gd name="connsiteX3" fmla="*/ 2210467 w 2210467"/>
                  <a:gd name="connsiteY3" fmla="*/ 866775 h 866775"/>
                  <a:gd name="connsiteX0" fmla="*/ 89354 w 2232479"/>
                  <a:gd name="connsiteY0" fmla="*/ 0 h 914400"/>
                  <a:gd name="connsiteX1" fmla="*/ 213179 w 2232479"/>
                  <a:gd name="connsiteY1" fmla="*/ 381000 h 914400"/>
                  <a:gd name="connsiteX2" fmla="*/ 1880054 w 2232479"/>
                  <a:gd name="connsiteY2" fmla="*/ 657225 h 914400"/>
                  <a:gd name="connsiteX3" fmla="*/ 2232479 w 2232479"/>
                  <a:gd name="connsiteY3" fmla="*/ 914400 h 914400"/>
                  <a:gd name="connsiteX0" fmla="*/ 74468 w 2217593"/>
                  <a:gd name="connsiteY0" fmla="*/ 0 h 914400"/>
                  <a:gd name="connsiteX1" fmla="*/ 198293 w 2217593"/>
                  <a:gd name="connsiteY1" fmla="*/ 381000 h 914400"/>
                  <a:gd name="connsiteX2" fmla="*/ 1865168 w 2217593"/>
                  <a:gd name="connsiteY2" fmla="*/ 657225 h 914400"/>
                  <a:gd name="connsiteX3" fmla="*/ 2217593 w 2217593"/>
                  <a:gd name="connsiteY3" fmla="*/ 914400 h 914400"/>
                  <a:gd name="connsiteX0" fmla="*/ 78130 w 2221255"/>
                  <a:gd name="connsiteY0" fmla="*/ 0 h 914400"/>
                  <a:gd name="connsiteX1" fmla="*/ 201955 w 2221255"/>
                  <a:gd name="connsiteY1" fmla="*/ 381000 h 914400"/>
                  <a:gd name="connsiteX2" fmla="*/ 1868830 w 2221255"/>
                  <a:gd name="connsiteY2" fmla="*/ 657225 h 914400"/>
                  <a:gd name="connsiteX3" fmla="*/ 2221255 w 2221255"/>
                  <a:gd name="connsiteY3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1255" h="914400">
                    <a:moveTo>
                      <a:pt x="78130" y="0"/>
                    </a:moveTo>
                    <a:cubicBezTo>
                      <a:pt x="3517" y="77787"/>
                      <a:pt x="-96495" y="271463"/>
                      <a:pt x="201955" y="381000"/>
                    </a:cubicBezTo>
                    <a:cubicBezTo>
                      <a:pt x="500405" y="490538"/>
                      <a:pt x="1532280" y="568325"/>
                      <a:pt x="1868830" y="657225"/>
                    </a:cubicBezTo>
                    <a:cubicBezTo>
                      <a:pt x="2205380" y="746125"/>
                      <a:pt x="2213317" y="830262"/>
                      <a:pt x="2221255" y="914400"/>
                    </a:cubicBezTo>
                  </a:path>
                </a:pathLst>
              </a:custGeom>
              <a:noFill/>
              <a:ln w="57150">
                <a:solidFill>
                  <a:srgbClr val="ABB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225271" y="5486400"/>
                <a:ext cx="7857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seL4</a:t>
                </a:r>
                <a:endParaRPr lang="en-US" b="1" dirty="0">
                  <a:latin typeface="+mj-lt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200400" y="5791201"/>
                <a:ext cx="1261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eChronos</a:t>
                </a:r>
                <a:endParaRPr lang="en-US" b="1" dirty="0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5035675" y="4028451"/>
            <a:ext cx="3651125" cy="2375787"/>
            <a:chOff x="5035675" y="4028451"/>
            <a:chExt cx="3651125" cy="2375787"/>
          </a:xfrm>
        </p:grpSpPr>
        <p:grpSp>
          <p:nvGrpSpPr>
            <p:cNvPr id="7" name="Group 6"/>
            <p:cNvGrpSpPr/>
            <p:nvPr/>
          </p:nvGrpSpPr>
          <p:grpSpPr>
            <a:xfrm>
              <a:off x="6028890" y="4474379"/>
              <a:ext cx="2657910" cy="1181292"/>
              <a:chOff x="4038600" y="3886200"/>
              <a:chExt cx="4800601" cy="2133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038600" y="3886200"/>
                <a:ext cx="4800600" cy="2133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/>
              </a:p>
            </p:txBody>
          </p:sp>
          <p:cxnSp>
            <p:nvCxnSpPr>
              <p:cNvPr id="9" name="Straight Connector 8"/>
              <p:cNvCxnSpPr>
                <a:stCxn id="22" idx="0"/>
                <a:endCxn id="31" idx="3"/>
              </p:cNvCxnSpPr>
              <p:nvPr/>
            </p:nvCxnSpPr>
            <p:spPr>
              <a:xfrm>
                <a:off x="4090988" y="4279900"/>
                <a:ext cx="357187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34"/>
              <p:cNvCxnSpPr>
                <a:stCxn id="32" idx="0"/>
                <a:endCxn id="28" idx="3"/>
              </p:cNvCxnSpPr>
              <p:nvPr/>
            </p:nvCxnSpPr>
            <p:spPr>
              <a:xfrm>
                <a:off x="5562601" y="4283075"/>
                <a:ext cx="333375" cy="112553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6"/>
              <p:cNvCxnSpPr>
                <a:stCxn id="29" idx="0"/>
                <a:endCxn id="24" idx="3"/>
              </p:cNvCxnSpPr>
              <p:nvPr/>
            </p:nvCxnSpPr>
            <p:spPr>
              <a:xfrm flipV="1">
                <a:off x="7010401" y="4487069"/>
                <a:ext cx="380999" cy="92154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32" idx="0"/>
                <a:endCxn id="25" idx="3"/>
              </p:cNvCxnSpPr>
              <p:nvPr/>
            </p:nvCxnSpPr>
            <p:spPr>
              <a:xfrm flipV="1">
                <a:off x="5562601" y="4282283"/>
                <a:ext cx="1828799" cy="7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26" idx="0"/>
                <a:endCxn id="17" idx="3"/>
              </p:cNvCxnSpPr>
              <p:nvPr/>
            </p:nvCxnSpPr>
            <p:spPr>
              <a:xfrm>
                <a:off x="8504238" y="4384675"/>
                <a:ext cx="2825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4448175" y="3975100"/>
                <a:ext cx="1114425" cy="614363"/>
                <a:chOff x="3800475" y="4076700"/>
                <a:chExt cx="1114425" cy="614363"/>
              </a:xfrm>
            </p:grpSpPr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3800475" y="4076700"/>
                  <a:ext cx="1114425" cy="614363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385D8A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50" b="1">
                      <a:solidFill>
                        <a:srgbClr val="FFFFFF"/>
                      </a:solidFill>
                      <a:latin typeface="Verdana" pitchFamily="34" charset="0"/>
                    </a:rPr>
                    <a:t>A</a:t>
                  </a:r>
                </a:p>
              </p:txBody>
            </p:sp>
            <p:sp>
              <p:nvSpPr>
                <p:cNvPr id="31" name="Isosceles Triangle 30"/>
                <p:cNvSpPr>
                  <a:spLocks noChangeArrowheads="1"/>
                </p:cNvSpPr>
                <p:nvPr/>
              </p:nvSpPr>
              <p:spPr bwMode="auto">
                <a:xfrm rot="5400000">
                  <a:off x="3801269" y="4358481"/>
                  <a:ext cx="50800" cy="5238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Isosceles Triangle 31"/>
                <p:cNvSpPr>
                  <a:spLocks noChangeArrowheads="1"/>
                </p:cNvSpPr>
                <p:nvPr/>
              </p:nvSpPr>
              <p:spPr bwMode="auto">
                <a:xfrm rot="5400000">
                  <a:off x="4862513" y="4357687"/>
                  <a:ext cx="50800" cy="5397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5884862" y="5075238"/>
                <a:ext cx="1125538" cy="614362"/>
                <a:chOff x="5486400" y="5075238"/>
                <a:chExt cx="1125538" cy="614362"/>
              </a:xfrm>
            </p:grpSpPr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86400" y="5075238"/>
                  <a:ext cx="1114425" cy="6143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385D8A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50" b="1" dirty="0">
                      <a:solidFill>
                        <a:srgbClr val="FFFFFF"/>
                      </a:solidFill>
                      <a:latin typeface="Verdana" pitchFamily="34" charset="0"/>
                    </a:rPr>
                    <a:t>B</a:t>
                  </a:r>
                </a:p>
              </p:txBody>
            </p:sp>
            <p:sp>
              <p:nvSpPr>
                <p:cNvPr id="28" name="Isosceles Triangle 27"/>
                <p:cNvSpPr>
                  <a:spLocks noChangeArrowheads="1"/>
                </p:cNvSpPr>
                <p:nvPr/>
              </p:nvSpPr>
              <p:spPr bwMode="auto">
                <a:xfrm rot="5400000">
                  <a:off x="5498307" y="5382419"/>
                  <a:ext cx="50800" cy="52387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Isosceles Triangle 28"/>
                <p:cNvSpPr>
                  <a:spLocks noChangeArrowheads="1"/>
                </p:cNvSpPr>
                <p:nvPr/>
              </p:nvSpPr>
              <p:spPr bwMode="auto">
                <a:xfrm rot="5400000">
                  <a:off x="6559551" y="5381625"/>
                  <a:ext cx="50800" cy="5397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7391400" y="4051300"/>
                <a:ext cx="1112838" cy="614363"/>
                <a:chOff x="7248525" y="4051300"/>
                <a:chExt cx="1112838" cy="614363"/>
              </a:xfrm>
            </p:grpSpPr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7248525" y="4051300"/>
                  <a:ext cx="1112838" cy="614363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385D8A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50" b="1">
                      <a:solidFill>
                        <a:srgbClr val="FFFFFF"/>
                      </a:solidFill>
                      <a:latin typeface="Verdana" pitchFamily="34" charset="0"/>
                    </a:rPr>
                    <a:t>C</a:t>
                  </a:r>
                </a:p>
              </p:txBody>
            </p:sp>
            <p:sp>
              <p:nvSpPr>
                <p:cNvPr id="24" name="Isosceles Triangle 23"/>
                <p:cNvSpPr>
                  <a:spLocks noChangeArrowheads="1"/>
                </p:cNvSpPr>
                <p:nvPr/>
              </p:nvSpPr>
              <p:spPr bwMode="auto">
                <a:xfrm rot="5400000">
                  <a:off x="7248525" y="4460875"/>
                  <a:ext cx="52388" cy="5238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Isosceles Triangle 24"/>
                <p:cNvSpPr>
                  <a:spLocks noChangeArrowheads="1"/>
                </p:cNvSpPr>
                <p:nvPr/>
              </p:nvSpPr>
              <p:spPr bwMode="auto">
                <a:xfrm rot="5400000">
                  <a:off x="7248525" y="4256088"/>
                  <a:ext cx="52387" cy="5238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Isosceles Triangle 25"/>
                <p:cNvSpPr>
                  <a:spLocks noChangeArrowheads="1"/>
                </p:cNvSpPr>
                <p:nvPr/>
              </p:nvSpPr>
              <p:spPr bwMode="auto">
                <a:xfrm rot="5400000">
                  <a:off x="8309769" y="4358481"/>
                  <a:ext cx="50800" cy="5238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7" name="Isosceles Triangle 16"/>
              <p:cNvSpPr>
                <a:spLocks noChangeArrowheads="1"/>
              </p:cNvSpPr>
              <p:nvPr/>
            </p:nvSpPr>
            <p:spPr bwMode="auto">
              <a:xfrm rot="5400000">
                <a:off x="8787607" y="4358481"/>
                <a:ext cx="50800" cy="52387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TextBox 43"/>
              <p:cNvSpPr txBox="1">
                <a:spLocks noChangeArrowheads="1"/>
              </p:cNvSpPr>
              <p:nvPr/>
            </p:nvSpPr>
            <p:spPr bwMode="auto">
              <a:xfrm>
                <a:off x="4227513" y="4572000"/>
                <a:ext cx="1639889" cy="333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300">
                    <a:latin typeface="Calibri" pitchFamily="34" charset="0"/>
                  </a:rPr>
                  <a:t>Assumption: Input &lt; 20</a:t>
                </a:r>
              </a:p>
              <a:p>
                <a:r>
                  <a:rPr lang="en-US" sz="300">
                    <a:latin typeface="Calibri" pitchFamily="34" charset="0"/>
                  </a:rPr>
                  <a:t>Guarantee: Output &lt; 2*Input</a:t>
                </a:r>
              </a:p>
            </p:txBody>
          </p:sp>
          <p:sp>
            <p:nvSpPr>
              <p:cNvPr id="19" name="TextBox 44"/>
              <p:cNvSpPr txBox="1">
                <a:spLocks noChangeArrowheads="1"/>
              </p:cNvSpPr>
              <p:nvPr/>
            </p:nvSpPr>
            <p:spPr bwMode="auto">
              <a:xfrm>
                <a:off x="5724524" y="5654675"/>
                <a:ext cx="1743075" cy="333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300">
                    <a:latin typeface="Calibri" pitchFamily="34" charset="0"/>
                  </a:rPr>
                  <a:t>Assumption: Input &lt; 20</a:t>
                </a:r>
              </a:p>
              <a:p>
                <a:r>
                  <a:rPr lang="en-US" sz="300">
                    <a:latin typeface="Calibri" pitchFamily="34" charset="0"/>
                  </a:rPr>
                  <a:t>Guarantee: Output &lt; Input + 15</a:t>
                </a:r>
              </a:p>
            </p:txBody>
          </p:sp>
          <p:sp>
            <p:nvSpPr>
              <p:cNvPr id="20" name="TextBox 45"/>
              <p:cNvSpPr txBox="1">
                <a:spLocks noChangeArrowheads="1"/>
              </p:cNvSpPr>
              <p:nvPr/>
            </p:nvSpPr>
            <p:spPr bwMode="auto">
              <a:xfrm>
                <a:off x="7300912" y="4648200"/>
                <a:ext cx="1538287" cy="333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300" dirty="0">
                    <a:latin typeface="Calibri" pitchFamily="34" charset="0"/>
                  </a:rPr>
                  <a:t>Assumption: none</a:t>
                </a:r>
              </a:p>
              <a:p>
                <a:r>
                  <a:rPr lang="en-US" sz="300" dirty="0">
                    <a:latin typeface="Calibri" pitchFamily="34" charset="0"/>
                  </a:rPr>
                  <a:t>Guarantee: Output = Input1 + Input2</a:t>
                </a:r>
              </a:p>
            </p:txBody>
          </p:sp>
          <p:sp>
            <p:nvSpPr>
              <p:cNvPr id="21" name="TextBox 46"/>
              <p:cNvSpPr txBox="1">
                <a:spLocks noChangeArrowheads="1"/>
              </p:cNvSpPr>
              <p:nvPr/>
            </p:nvSpPr>
            <p:spPr bwMode="auto">
              <a:xfrm>
                <a:off x="7443790" y="5650467"/>
                <a:ext cx="1395411" cy="33353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300" dirty="0">
                    <a:latin typeface="Calibri" pitchFamily="34" charset="0"/>
                  </a:rPr>
                  <a:t>Assumption: Input &lt; 10</a:t>
                </a:r>
              </a:p>
              <a:p>
                <a:r>
                  <a:rPr lang="en-US" sz="300" dirty="0">
                    <a:latin typeface="Calibri" pitchFamily="34" charset="0"/>
                  </a:rPr>
                  <a:t>Guarantee: Output &lt; 50</a:t>
                </a:r>
              </a:p>
            </p:txBody>
          </p:sp>
          <p:sp>
            <p:nvSpPr>
              <p:cNvPr id="22" name="Isosceles Triangle 17"/>
              <p:cNvSpPr>
                <a:spLocks noChangeArrowheads="1"/>
              </p:cNvSpPr>
              <p:nvPr/>
            </p:nvSpPr>
            <p:spPr bwMode="auto">
              <a:xfrm rot="5400000">
                <a:off x="4039394" y="4253706"/>
                <a:ext cx="50800" cy="5238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40377" y="4028451"/>
              <a:ext cx="2075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w Cen MT" pitchFamily="34" charset="0"/>
                </a:rPr>
                <a:t>Architecture Analysis</a:t>
              </a:r>
              <a:endParaRPr lang="en-US" dirty="0">
                <a:latin typeface="Tw Cen MT" pitchFamily="34" charset="0"/>
              </a:endParaRPr>
            </a:p>
          </p:txBody>
        </p:sp>
        <p:pic>
          <p:nvPicPr>
            <p:cNvPr id="81" name="Picture 2" descr="C:\Users\ddcofer\Documents\Projects\hacms\svn_smaccm\meetings\2013-July-PI-meeting\slides\Rockwell\resolute_screen_shots\verbose_graph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675" y="5090293"/>
              <a:ext cx="1796847" cy="1313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" name="Group 86"/>
          <p:cNvGrpSpPr/>
          <p:nvPr/>
        </p:nvGrpSpPr>
        <p:grpSpPr>
          <a:xfrm>
            <a:off x="306132" y="1752600"/>
            <a:ext cx="2380152" cy="4304874"/>
            <a:chOff x="306132" y="1752600"/>
            <a:chExt cx="2380152" cy="4304874"/>
          </a:xfrm>
        </p:grpSpPr>
        <p:grpSp>
          <p:nvGrpSpPr>
            <p:cNvPr id="33" name="Group 32"/>
            <p:cNvGrpSpPr/>
            <p:nvPr/>
          </p:nvGrpSpPr>
          <p:grpSpPr>
            <a:xfrm>
              <a:off x="685800" y="1752600"/>
              <a:ext cx="2000484" cy="2895601"/>
              <a:chOff x="685800" y="1752600"/>
              <a:chExt cx="2000484" cy="2895601"/>
            </a:xfrm>
          </p:grpSpPr>
          <p:pic>
            <p:nvPicPr>
              <p:cNvPr id="1026" name="Picture 2" descr="https://encrypted-tbn0.gstatic.com/images?q=tbn:ANd9GcQyR5lXe_e8Fx9HyDitWCJgBJAjBpV0KbUBCI4CfK9l44Rg0zi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4267200"/>
                <a:ext cx="1476375" cy="381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85800" y="3733800"/>
                <a:ext cx="2000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w Cen MT" pitchFamily="34" charset="0"/>
                  </a:rPr>
                  <a:t>Architecture Models</a:t>
                </a:r>
                <a:endParaRPr lang="en-US" dirty="0">
                  <a:latin typeface="Tw Cen MT" pitchFamily="34" charset="0"/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469873" y="1752600"/>
                <a:ext cx="1112138" cy="533400"/>
                <a:chOff x="1129973" y="1950482"/>
                <a:chExt cx="1112138" cy="533400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 flipH="1">
                  <a:off x="1129973" y="1950482"/>
                  <a:ext cx="1112138" cy="533400"/>
                  <a:chOff x="6639029" y="1295400"/>
                  <a:chExt cx="1112138" cy="533400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6783673" y="1295400"/>
                    <a:ext cx="737505" cy="5334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7239000" y="1295400"/>
                    <a:ext cx="512167" cy="5334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6640902" y="1371600"/>
                    <a:ext cx="142771" cy="762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6639029" y="1676400"/>
                    <a:ext cx="142771" cy="762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1245236" y="2045732"/>
                  <a:ext cx="7938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  <a:cs typeface="Times New Roman" pitchFamily="18" charset="0"/>
                    </a:rPr>
                    <a:t>OSATE</a:t>
                  </a:r>
                  <a:endParaRPr lang="en-US" b="1" dirty="0">
                    <a:latin typeface="Calibri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8" name="Freeform 57"/>
              <p:cNvSpPr/>
              <p:nvPr/>
            </p:nvSpPr>
            <p:spPr>
              <a:xfrm>
                <a:off x="1143000" y="2032517"/>
                <a:ext cx="403073" cy="1739384"/>
              </a:xfrm>
              <a:custGeom>
                <a:avLst/>
                <a:gdLst>
                  <a:gd name="connsiteX0" fmla="*/ 400072 w 400072"/>
                  <a:gd name="connsiteY0" fmla="*/ 55644 h 1179594"/>
                  <a:gd name="connsiteX1" fmla="*/ 22 w 400072"/>
                  <a:gd name="connsiteY1" fmla="*/ 84219 h 1179594"/>
                  <a:gd name="connsiteX2" fmla="*/ 381022 w 400072"/>
                  <a:gd name="connsiteY2" fmla="*/ 855744 h 1179594"/>
                  <a:gd name="connsiteX3" fmla="*/ 304822 w 400072"/>
                  <a:gd name="connsiteY3" fmla="*/ 1160544 h 1179594"/>
                  <a:gd name="connsiteX4" fmla="*/ 304822 w 400072"/>
                  <a:gd name="connsiteY4" fmla="*/ 1160544 h 1179594"/>
                  <a:gd name="connsiteX5" fmla="*/ 304822 w 400072"/>
                  <a:gd name="connsiteY5" fmla="*/ 1179594 h 1179594"/>
                  <a:gd name="connsiteX0" fmla="*/ 409597 w 409597"/>
                  <a:gd name="connsiteY0" fmla="*/ 14182 h 1138132"/>
                  <a:gd name="connsiteX1" fmla="*/ 22 w 409597"/>
                  <a:gd name="connsiteY1" fmla="*/ 195157 h 1138132"/>
                  <a:gd name="connsiteX2" fmla="*/ 390547 w 409597"/>
                  <a:gd name="connsiteY2" fmla="*/ 814282 h 1138132"/>
                  <a:gd name="connsiteX3" fmla="*/ 314347 w 409597"/>
                  <a:gd name="connsiteY3" fmla="*/ 1119082 h 1138132"/>
                  <a:gd name="connsiteX4" fmla="*/ 314347 w 409597"/>
                  <a:gd name="connsiteY4" fmla="*/ 1119082 h 1138132"/>
                  <a:gd name="connsiteX5" fmla="*/ 314347 w 409597"/>
                  <a:gd name="connsiteY5" fmla="*/ 1138132 h 1138132"/>
                  <a:gd name="connsiteX0" fmla="*/ 390525 w 403073"/>
                  <a:gd name="connsiteY0" fmla="*/ 11255 h 1182830"/>
                  <a:gd name="connsiteX1" fmla="*/ 0 w 403073"/>
                  <a:gd name="connsiteY1" fmla="*/ 239855 h 1182830"/>
                  <a:gd name="connsiteX2" fmla="*/ 390525 w 403073"/>
                  <a:gd name="connsiteY2" fmla="*/ 858980 h 1182830"/>
                  <a:gd name="connsiteX3" fmla="*/ 314325 w 403073"/>
                  <a:gd name="connsiteY3" fmla="*/ 1163780 h 1182830"/>
                  <a:gd name="connsiteX4" fmla="*/ 314325 w 403073"/>
                  <a:gd name="connsiteY4" fmla="*/ 1163780 h 1182830"/>
                  <a:gd name="connsiteX5" fmla="*/ 314325 w 403073"/>
                  <a:gd name="connsiteY5" fmla="*/ 1182830 h 1182830"/>
                  <a:gd name="connsiteX0" fmla="*/ 390525 w 403073"/>
                  <a:gd name="connsiteY0" fmla="*/ 0 h 1171575"/>
                  <a:gd name="connsiteX1" fmla="*/ 0 w 403073"/>
                  <a:gd name="connsiteY1" fmla="*/ 228600 h 1171575"/>
                  <a:gd name="connsiteX2" fmla="*/ 390525 w 403073"/>
                  <a:gd name="connsiteY2" fmla="*/ 847725 h 1171575"/>
                  <a:gd name="connsiteX3" fmla="*/ 314325 w 403073"/>
                  <a:gd name="connsiteY3" fmla="*/ 1152525 h 1171575"/>
                  <a:gd name="connsiteX4" fmla="*/ 314325 w 403073"/>
                  <a:gd name="connsiteY4" fmla="*/ 1152525 h 1171575"/>
                  <a:gd name="connsiteX5" fmla="*/ 314325 w 403073"/>
                  <a:gd name="connsiteY5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3073" h="1171575">
                    <a:moveTo>
                      <a:pt x="390525" y="0"/>
                    </a:moveTo>
                    <a:cubicBezTo>
                      <a:pt x="201612" y="23812"/>
                      <a:pt x="0" y="87313"/>
                      <a:pt x="0" y="228600"/>
                    </a:cubicBezTo>
                    <a:cubicBezTo>
                      <a:pt x="0" y="369887"/>
                      <a:pt x="338137" y="693737"/>
                      <a:pt x="390525" y="847725"/>
                    </a:cubicBezTo>
                    <a:cubicBezTo>
                      <a:pt x="442913" y="1001713"/>
                      <a:pt x="314325" y="1152525"/>
                      <a:pt x="314325" y="1152525"/>
                    </a:cubicBezTo>
                    <a:lnTo>
                      <a:pt x="314325" y="1152525"/>
                    </a:lnTo>
                    <a:lnTo>
                      <a:pt x="314325" y="1171575"/>
                    </a:lnTo>
                  </a:path>
                </a:pathLst>
              </a:custGeom>
              <a:noFill/>
              <a:ln w="57150">
                <a:solidFill>
                  <a:srgbClr val="ABB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32" y="4807057"/>
              <a:ext cx="2166255" cy="1250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4" name="Group 93"/>
          <p:cNvGrpSpPr/>
          <p:nvPr/>
        </p:nvGrpSpPr>
        <p:grpSpPr>
          <a:xfrm>
            <a:off x="6497183" y="1381125"/>
            <a:ext cx="2080361" cy="2667000"/>
            <a:chOff x="6497183" y="1381125"/>
            <a:chExt cx="2080361" cy="2667000"/>
          </a:xfrm>
        </p:grpSpPr>
        <p:grpSp>
          <p:nvGrpSpPr>
            <p:cNvPr id="83" name="Group 82"/>
            <p:cNvGrpSpPr/>
            <p:nvPr/>
          </p:nvGrpSpPr>
          <p:grpSpPr>
            <a:xfrm>
              <a:off x="6497183" y="1381125"/>
              <a:ext cx="2080361" cy="2667000"/>
              <a:chOff x="6497183" y="1381125"/>
              <a:chExt cx="2080361" cy="2667000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7580507" y="1647825"/>
                <a:ext cx="997037" cy="2400300"/>
              </a:xfrm>
              <a:custGeom>
                <a:avLst/>
                <a:gdLst>
                  <a:gd name="connsiteX0" fmla="*/ 0 w 586671"/>
                  <a:gd name="connsiteY0" fmla="*/ 3888 h 1661238"/>
                  <a:gd name="connsiteX1" fmla="*/ 581025 w 586671"/>
                  <a:gd name="connsiteY1" fmla="*/ 203913 h 1661238"/>
                  <a:gd name="connsiteX2" fmla="*/ 295275 w 586671"/>
                  <a:gd name="connsiteY2" fmla="*/ 1318338 h 1661238"/>
                  <a:gd name="connsiteX3" fmla="*/ 295275 w 586671"/>
                  <a:gd name="connsiteY3" fmla="*/ 1661238 h 1661238"/>
                  <a:gd name="connsiteX0" fmla="*/ 0 w 586671"/>
                  <a:gd name="connsiteY0" fmla="*/ 0 h 1657350"/>
                  <a:gd name="connsiteX1" fmla="*/ 581025 w 586671"/>
                  <a:gd name="connsiteY1" fmla="*/ 200025 h 1657350"/>
                  <a:gd name="connsiteX2" fmla="*/ 295275 w 586671"/>
                  <a:gd name="connsiteY2" fmla="*/ 1314450 h 1657350"/>
                  <a:gd name="connsiteX3" fmla="*/ 295275 w 586671"/>
                  <a:gd name="connsiteY3" fmla="*/ 165735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671" h="1657350">
                    <a:moveTo>
                      <a:pt x="0" y="0"/>
                    </a:moveTo>
                    <a:cubicBezTo>
                      <a:pt x="265906" y="19050"/>
                      <a:pt x="531813" y="-19050"/>
                      <a:pt x="581025" y="200025"/>
                    </a:cubicBezTo>
                    <a:cubicBezTo>
                      <a:pt x="630237" y="419100"/>
                      <a:pt x="342900" y="1071563"/>
                      <a:pt x="295275" y="1314450"/>
                    </a:cubicBezTo>
                    <a:cubicBezTo>
                      <a:pt x="247650" y="1557338"/>
                      <a:pt x="271462" y="1607344"/>
                      <a:pt x="295275" y="1657350"/>
                    </a:cubicBezTo>
                  </a:path>
                </a:pathLst>
              </a:custGeom>
              <a:noFill/>
              <a:ln w="57150">
                <a:solidFill>
                  <a:srgbClr val="ABB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6497183" y="1381125"/>
                <a:ext cx="1503817" cy="533400"/>
                <a:chOff x="6640902" y="1295400"/>
                <a:chExt cx="1503817" cy="533400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6640902" y="1295400"/>
                  <a:ext cx="1503817" cy="533400"/>
                  <a:chOff x="6640902" y="1295400"/>
                  <a:chExt cx="1503817" cy="533400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6783673" y="1295400"/>
                    <a:ext cx="1095567" cy="5334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7632552" y="1295400"/>
                    <a:ext cx="512167" cy="5334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6640902" y="1371600"/>
                    <a:ext cx="142771" cy="762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6648554" y="1676400"/>
                    <a:ext cx="142771" cy="762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6766755" y="1333500"/>
                  <a:ext cx="13528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Tw Cen MT" pitchFamily="34" charset="0"/>
                    </a:rPr>
                    <a:t>Resolute</a:t>
                  </a:r>
                  <a:endParaRPr lang="en-US" sz="2400" b="1" dirty="0">
                    <a:latin typeface="Tw Cen MT" pitchFamily="34" charset="0"/>
                  </a:endParaRPr>
                </a:p>
              </p:txBody>
            </p:sp>
          </p:grpSp>
        </p:grpSp>
        <p:sp>
          <p:nvSpPr>
            <p:cNvPr id="91" name="TextBox 90"/>
            <p:cNvSpPr txBox="1"/>
            <p:nvPr/>
          </p:nvSpPr>
          <p:spPr>
            <a:xfrm>
              <a:off x="6540229" y="1852940"/>
              <a:ext cx="13083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+mn-lt"/>
                </a:rPr>
                <a:t>Assurance Case</a:t>
              </a:r>
              <a:endParaRPr lang="en-US" sz="1000" b="1" dirty="0">
                <a:latin typeface="+mn-lt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540793" y="2133600"/>
            <a:ext cx="1634953" cy="1924050"/>
            <a:chOff x="6540793" y="2133600"/>
            <a:chExt cx="1634953" cy="1924050"/>
          </a:xfrm>
        </p:grpSpPr>
        <p:grpSp>
          <p:nvGrpSpPr>
            <p:cNvPr id="61" name="Group 60"/>
            <p:cNvGrpSpPr/>
            <p:nvPr/>
          </p:nvGrpSpPr>
          <p:grpSpPr>
            <a:xfrm>
              <a:off x="6540793" y="2133600"/>
              <a:ext cx="1634953" cy="1924050"/>
              <a:chOff x="6540793" y="2133600"/>
              <a:chExt cx="1634953" cy="192405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6540793" y="2133600"/>
                <a:ext cx="1110265" cy="533400"/>
                <a:chOff x="6640902" y="1295400"/>
                <a:chExt cx="1110265" cy="533400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6640902" y="1295400"/>
                  <a:ext cx="1110265" cy="533400"/>
                  <a:chOff x="6640902" y="1295400"/>
                  <a:chExt cx="1110265" cy="533400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6783673" y="1295400"/>
                    <a:ext cx="737505" cy="5334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7239000" y="1295400"/>
                    <a:ext cx="512167" cy="5334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6640902" y="1371600"/>
                    <a:ext cx="142771" cy="762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6648554" y="1676400"/>
                    <a:ext cx="142771" cy="762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" name="TextBox 1"/>
                <p:cNvSpPr txBox="1"/>
                <p:nvPr/>
              </p:nvSpPr>
              <p:spPr>
                <a:xfrm>
                  <a:off x="6766755" y="1371600"/>
                  <a:ext cx="9444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Century Gothic" pitchFamily="34" charset="0"/>
                    </a:rPr>
                    <a:t>AGREE</a:t>
                  </a:r>
                  <a:endParaRPr lang="en-US" b="1" dirty="0">
                    <a:latin typeface="Century Gothic" pitchFamily="34" charset="0"/>
                  </a:endParaRPr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7589075" y="2400300"/>
                <a:ext cx="586671" cy="1657350"/>
              </a:xfrm>
              <a:custGeom>
                <a:avLst/>
                <a:gdLst>
                  <a:gd name="connsiteX0" fmla="*/ 0 w 586671"/>
                  <a:gd name="connsiteY0" fmla="*/ 3888 h 1661238"/>
                  <a:gd name="connsiteX1" fmla="*/ 581025 w 586671"/>
                  <a:gd name="connsiteY1" fmla="*/ 203913 h 1661238"/>
                  <a:gd name="connsiteX2" fmla="*/ 295275 w 586671"/>
                  <a:gd name="connsiteY2" fmla="*/ 1318338 h 1661238"/>
                  <a:gd name="connsiteX3" fmla="*/ 295275 w 586671"/>
                  <a:gd name="connsiteY3" fmla="*/ 1661238 h 1661238"/>
                  <a:gd name="connsiteX0" fmla="*/ 0 w 586671"/>
                  <a:gd name="connsiteY0" fmla="*/ 0 h 1657350"/>
                  <a:gd name="connsiteX1" fmla="*/ 581025 w 586671"/>
                  <a:gd name="connsiteY1" fmla="*/ 200025 h 1657350"/>
                  <a:gd name="connsiteX2" fmla="*/ 295275 w 586671"/>
                  <a:gd name="connsiteY2" fmla="*/ 1314450 h 1657350"/>
                  <a:gd name="connsiteX3" fmla="*/ 295275 w 586671"/>
                  <a:gd name="connsiteY3" fmla="*/ 165735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671" h="1657350">
                    <a:moveTo>
                      <a:pt x="0" y="0"/>
                    </a:moveTo>
                    <a:cubicBezTo>
                      <a:pt x="265906" y="19050"/>
                      <a:pt x="531813" y="-19050"/>
                      <a:pt x="581025" y="200025"/>
                    </a:cubicBezTo>
                    <a:cubicBezTo>
                      <a:pt x="630237" y="419100"/>
                      <a:pt x="342900" y="1071563"/>
                      <a:pt x="295275" y="1314450"/>
                    </a:cubicBezTo>
                    <a:cubicBezTo>
                      <a:pt x="247650" y="1557338"/>
                      <a:pt x="271462" y="1607344"/>
                      <a:pt x="295275" y="1657350"/>
                    </a:cubicBezTo>
                  </a:path>
                </a:pathLst>
              </a:custGeom>
              <a:noFill/>
              <a:ln w="57150">
                <a:solidFill>
                  <a:srgbClr val="ABB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6572250" y="2609850"/>
              <a:ext cx="15905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+mn-lt"/>
                </a:rPr>
                <a:t>Behavioral Analysis</a:t>
              </a:r>
              <a:endParaRPr lang="en-US" sz="1000" b="1" dirty="0">
                <a:latin typeface="+mn-lt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87559" y="2933700"/>
            <a:ext cx="1346694" cy="1114425"/>
            <a:chOff x="6387559" y="2933700"/>
            <a:chExt cx="1346694" cy="1114425"/>
          </a:xfrm>
        </p:grpSpPr>
        <p:grpSp>
          <p:nvGrpSpPr>
            <p:cNvPr id="41" name="Group 40"/>
            <p:cNvGrpSpPr/>
            <p:nvPr/>
          </p:nvGrpSpPr>
          <p:grpSpPr>
            <a:xfrm>
              <a:off x="6387559" y="2933700"/>
              <a:ext cx="1346694" cy="1114425"/>
              <a:chOff x="6387559" y="2933700"/>
              <a:chExt cx="1346694" cy="1114425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6387559" y="2933700"/>
                <a:ext cx="1110265" cy="533400"/>
                <a:chOff x="6793302" y="2971800"/>
                <a:chExt cx="1110265" cy="533400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6793302" y="2971800"/>
                  <a:ext cx="1110265" cy="533400"/>
                  <a:chOff x="6640902" y="1295400"/>
                  <a:chExt cx="1110265" cy="5334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6783673" y="1295400"/>
                    <a:ext cx="737505" cy="5334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7239000" y="1295400"/>
                    <a:ext cx="512167" cy="5334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6640902" y="1371600"/>
                    <a:ext cx="142771" cy="762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6648554" y="1676400"/>
                    <a:ext cx="142771" cy="762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6984878" y="3048000"/>
                  <a:ext cx="81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Magneto" pitchFamily="82" charset="0"/>
                    </a:rPr>
                    <a:t>Lute</a:t>
                  </a:r>
                  <a:endParaRPr lang="en-US" b="1" dirty="0">
                    <a:latin typeface="Magneto" pitchFamily="82" charset="0"/>
                  </a:endParaRPr>
                </a:p>
              </p:txBody>
            </p:sp>
          </p:grpSp>
          <p:sp>
            <p:nvSpPr>
              <p:cNvPr id="60" name="Freeform 59"/>
              <p:cNvSpPr/>
              <p:nvPr/>
            </p:nvSpPr>
            <p:spPr>
              <a:xfrm>
                <a:off x="7467017" y="3180756"/>
                <a:ext cx="267236" cy="867369"/>
              </a:xfrm>
              <a:custGeom>
                <a:avLst/>
                <a:gdLst>
                  <a:gd name="connsiteX0" fmla="*/ 0 w 302886"/>
                  <a:gd name="connsiteY0" fmla="*/ 0 h 866775"/>
                  <a:gd name="connsiteX1" fmla="*/ 295275 w 302886"/>
                  <a:gd name="connsiteY1" fmla="*/ 247650 h 866775"/>
                  <a:gd name="connsiteX2" fmla="*/ 219075 w 302886"/>
                  <a:gd name="connsiteY2" fmla="*/ 638175 h 866775"/>
                  <a:gd name="connsiteX3" fmla="*/ 257175 w 302886"/>
                  <a:gd name="connsiteY3" fmla="*/ 866775 h 866775"/>
                  <a:gd name="connsiteX0" fmla="*/ 0 w 267236"/>
                  <a:gd name="connsiteY0" fmla="*/ 0 h 866775"/>
                  <a:gd name="connsiteX1" fmla="*/ 257175 w 267236"/>
                  <a:gd name="connsiteY1" fmla="*/ 133350 h 866775"/>
                  <a:gd name="connsiteX2" fmla="*/ 219075 w 267236"/>
                  <a:gd name="connsiteY2" fmla="*/ 638175 h 866775"/>
                  <a:gd name="connsiteX3" fmla="*/ 257175 w 267236"/>
                  <a:gd name="connsiteY3" fmla="*/ 866775 h 866775"/>
                  <a:gd name="connsiteX0" fmla="*/ 0 w 267236"/>
                  <a:gd name="connsiteY0" fmla="*/ 594 h 867369"/>
                  <a:gd name="connsiteX1" fmla="*/ 257175 w 267236"/>
                  <a:gd name="connsiteY1" fmla="*/ 133944 h 867369"/>
                  <a:gd name="connsiteX2" fmla="*/ 219075 w 267236"/>
                  <a:gd name="connsiteY2" fmla="*/ 638769 h 867369"/>
                  <a:gd name="connsiteX3" fmla="*/ 257175 w 267236"/>
                  <a:gd name="connsiteY3" fmla="*/ 867369 h 86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236" h="867369">
                    <a:moveTo>
                      <a:pt x="0" y="594"/>
                    </a:moveTo>
                    <a:cubicBezTo>
                      <a:pt x="157956" y="-4962"/>
                      <a:pt x="220663" y="27582"/>
                      <a:pt x="257175" y="133944"/>
                    </a:cubicBezTo>
                    <a:cubicBezTo>
                      <a:pt x="293688" y="240307"/>
                      <a:pt x="219075" y="516532"/>
                      <a:pt x="219075" y="638769"/>
                    </a:cubicBezTo>
                    <a:cubicBezTo>
                      <a:pt x="219075" y="761006"/>
                      <a:pt x="234950" y="804663"/>
                      <a:pt x="257175" y="867369"/>
                    </a:cubicBezTo>
                  </a:path>
                </a:pathLst>
              </a:custGeom>
              <a:noFill/>
              <a:ln w="57150">
                <a:solidFill>
                  <a:srgbClr val="ABB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6450425" y="3429000"/>
              <a:ext cx="94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+mn-lt"/>
                </a:rPr>
                <a:t>Structural </a:t>
              </a:r>
            </a:p>
            <a:p>
              <a:r>
                <a:rPr lang="en-US" sz="1000" b="1" dirty="0" smtClean="0">
                  <a:latin typeface="+mn-lt"/>
                </a:rPr>
                <a:t>Analysis</a:t>
              </a:r>
              <a:endParaRPr lang="en-US" sz="1000" b="1" dirty="0">
                <a:latin typeface="+mn-lt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6985656" y="5747265"/>
            <a:ext cx="1701144" cy="656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Kind/</a:t>
            </a:r>
            <a:r>
              <a:rPr lang="en-US" b="1" dirty="0" err="1" smtClean="0"/>
              <a:t>JKind</a:t>
            </a:r>
            <a:endParaRPr lang="en-US" b="1" dirty="0"/>
          </a:p>
        </p:txBody>
      </p:sp>
      <p:sp>
        <p:nvSpPr>
          <p:cNvPr id="9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48600" y="6477000"/>
            <a:ext cx="849313" cy="244475"/>
          </a:xfrm>
        </p:spPr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292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theme/theme1.xml><?xml version="1.0" encoding="utf-8"?>
<a:theme xmlns:a="http://schemas.openxmlformats.org/drawingml/2006/main" name="RC_standard_grey">
  <a:themeElements>
    <a:clrScheme name="RC_standard_grey 2">
      <a:dk1>
        <a:srgbClr val="000000"/>
      </a:dk1>
      <a:lt1>
        <a:srgbClr val="FFFFFF"/>
      </a:lt1>
      <a:dk2>
        <a:srgbClr val="D39100"/>
      </a:dk2>
      <a:lt2>
        <a:srgbClr val="F8F8F8"/>
      </a:lt2>
      <a:accent1>
        <a:srgbClr val="ABB41D"/>
      </a:accent1>
      <a:accent2>
        <a:srgbClr val="4A5F1D"/>
      </a:accent2>
      <a:accent3>
        <a:srgbClr val="FFFFFF"/>
      </a:accent3>
      <a:accent4>
        <a:srgbClr val="000000"/>
      </a:accent4>
      <a:accent5>
        <a:srgbClr val="D2D6AB"/>
      </a:accent5>
      <a:accent6>
        <a:srgbClr val="425519"/>
      </a:accent6>
      <a:hlink>
        <a:srgbClr val="63B5E8"/>
      </a:hlink>
      <a:folHlink>
        <a:srgbClr val="0068C6"/>
      </a:folHlink>
    </a:clrScheme>
    <a:fontScheme name="RC_standard_grey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C_standard_grey 1">
        <a:dk1>
          <a:srgbClr val="000000"/>
        </a:dk1>
        <a:lt1>
          <a:srgbClr val="FFFFFF"/>
        </a:lt1>
        <a:dk2>
          <a:srgbClr val="D39100"/>
        </a:dk2>
        <a:lt2>
          <a:srgbClr val="F8F8F8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777777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_standard_grey 2">
        <a:dk1>
          <a:srgbClr val="000000"/>
        </a:dk1>
        <a:lt1>
          <a:srgbClr val="FFFFFF"/>
        </a:lt1>
        <a:dk2>
          <a:srgbClr val="D39100"/>
        </a:dk2>
        <a:lt2>
          <a:srgbClr val="F8F8F8"/>
        </a:lt2>
        <a:accent1>
          <a:srgbClr val="ABB41D"/>
        </a:accent1>
        <a:accent2>
          <a:srgbClr val="4A5F1D"/>
        </a:accent2>
        <a:accent3>
          <a:srgbClr val="FFFFFF"/>
        </a:accent3>
        <a:accent4>
          <a:srgbClr val="000000"/>
        </a:accent4>
        <a:accent5>
          <a:srgbClr val="D2D6AB"/>
        </a:accent5>
        <a:accent6>
          <a:srgbClr val="425519"/>
        </a:accent6>
        <a:hlink>
          <a:srgbClr val="63B5E8"/>
        </a:hlink>
        <a:folHlink>
          <a:srgbClr val="0068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RC_standard_grey</Template>
  <TotalTime>13756</TotalTime>
  <Words>3600</Words>
  <Application>Microsoft Office PowerPoint</Application>
  <PresentationFormat>On-screen Show (4:3)</PresentationFormat>
  <Paragraphs>622</Paragraphs>
  <Slides>43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Calibri</vt:lpstr>
      <vt:lpstr>Century Gothic</vt:lpstr>
      <vt:lpstr>Consolas</vt:lpstr>
      <vt:lpstr>Lucida Console</vt:lpstr>
      <vt:lpstr>Magneto</vt:lpstr>
      <vt:lpstr>Times New Roman</vt:lpstr>
      <vt:lpstr>Tw Cen MT</vt:lpstr>
      <vt:lpstr>Verdana</vt:lpstr>
      <vt:lpstr>RC_standard_grey</vt:lpstr>
      <vt:lpstr>Custom Design</vt:lpstr>
      <vt:lpstr>Visio</vt:lpstr>
      <vt:lpstr>Resolute: An Assurance Case Language for Architecture Models</vt:lpstr>
      <vt:lpstr>Ideas</vt:lpstr>
      <vt:lpstr>HACMS motivation…</vt:lpstr>
      <vt:lpstr>Aircraft may be susceptible to cyber attack</vt:lpstr>
      <vt:lpstr>Secure Mathematically Assured Composition of Control Models (SMACCM)</vt:lpstr>
      <vt:lpstr>Air Team Platforms</vt:lpstr>
      <vt:lpstr>SMACCM Project Objectives</vt:lpstr>
      <vt:lpstr>Featured at DARPA I2O Demo Day at Pentagon</vt:lpstr>
      <vt:lpstr>AADL Tools: Formal Methods Workbench</vt:lpstr>
      <vt:lpstr>SMACCMcopter Architecture</vt:lpstr>
      <vt:lpstr>AADL model</vt:lpstr>
      <vt:lpstr>PowerPoint Presentation</vt:lpstr>
      <vt:lpstr>System Analysis Goals</vt:lpstr>
      <vt:lpstr>Assurance Case</vt:lpstr>
      <vt:lpstr>Assurance Cases</vt:lpstr>
      <vt:lpstr>Assurance Cases</vt:lpstr>
      <vt:lpstr>Assurance Cases</vt:lpstr>
      <vt:lpstr>Resolute: A Computational Logic for Assurance Cases</vt:lpstr>
      <vt:lpstr>Resolute Language</vt:lpstr>
      <vt:lpstr>Resolute Logic</vt:lpstr>
      <vt:lpstr>Tool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Failed Assurance Cases</vt:lpstr>
      <vt:lpstr>PowerPoint Presentation</vt:lpstr>
      <vt:lpstr>Analysis Results</vt:lpstr>
      <vt:lpstr>Properties from SMACCM Project</vt:lpstr>
      <vt:lpstr>Secure Delivery</vt:lpstr>
      <vt:lpstr>Memory Safety</vt:lpstr>
      <vt:lpstr>Future Work</vt:lpstr>
      <vt:lpstr>Formal Methods  Case Studies for  DO-333</vt:lpstr>
      <vt:lpstr>Application of Formal Methods in Software Verification Process</vt:lpstr>
      <vt:lpstr>Example: Dual-Channel Flight Guidance System</vt:lpstr>
      <vt:lpstr>Tool Qualification?</vt:lpstr>
      <vt:lpstr>PowerPoint Presentation</vt:lpstr>
    </vt:vector>
  </TitlesOfParts>
  <Company>Rockwell Collins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ddcofer</dc:creator>
  <cp:lastModifiedBy>Cofer</cp:lastModifiedBy>
  <cp:revision>394</cp:revision>
  <cp:lastPrinted>2012-03-23T15:00:39Z</cp:lastPrinted>
  <dcterms:created xsi:type="dcterms:W3CDTF">2012-01-31T16:19:15Z</dcterms:created>
  <dcterms:modified xsi:type="dcterms:W3CDTF">2015-01-24T02:38:06Z</dcterms:modified>
</cp:coreProperties>
</file>