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9"/>
  </p:notesMasterIdLst>
  <p:handoutMasterIdLst>
    <p:handoutMasterId r:id="rId80"/>
  </p:handoutMasterIdLst>
  <p:sldIdLst>
    <p:sldId id="256" r:id="rId2"/>
    <p:sldId id="307" r:id="rId3"/>
    <p:sldId id="379" r:id="rId4"/>
    <p:sldId id="381" r:id="rId5"/>
    <p:sldId id="308" r:id="rId6"/>
    <p:sldId id="309" r:id="rId7"/>
    <p:sldId id="315" r:id="rId8"/>
    <p:sldId id="316" r:id="rId9"/>
    <p:sldId id="304" r:id="rId10"/>
    <p:sldId id="293" r:id="rId11"/>
    <p:sldId id="383" r:id="rId12"/>
    <p:sldId id="299" r:id="rId13"/>
    <p:sldId id="291" r:id="rId14"/>
    <p:sldId id="378" r:id="rId15"/>
    <p:sldId id="279" r:id="rId16"/>
    <p:sldId id="313" r:id="rId17"/>
    <p:sldId id="312" r:id="rId18"/>
    <p:sldId id="314" r:id="rId19"/>
    <p:sldId id="317"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Lst>
  <p:sldSz cx="9144000" cy="6858000" type="screen4x3"/>
  <p:notesSz cx="6946900" cy="9220200"/>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88">
          <p15:clr>
            <a:srgbClr val="A4A3A4"/>
          </p15:clr>
        </p15:guide>
        <p15:guide id="2" orient="horz" pos="3744">
          <p15:clr>
            <a:srgbClr val="A4A3A4"/>
          </p15:clr>
        </p15:guide>
        <p15:guide id="3" orient="horz" pos="960">
          <p15:clr>
            <a:srgbClr val="A4A3A4"/>
          </p15:clr>
        </p15:guide>
        <p15:guide id="4" orient="horz" pos="720">
          <p15:clr>
            <a:srgbClr val="A4A3A4"/>
          </p15:clr>
        </p15:guide>
        <p15:guide id="5" pos="336">
          <p15:clr>
            <a:srgbClr val="A4A3A4"/>
          </p15:clr>
        </p15:guide>
        <p15:guide id="6" pos="5472">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guide id="3"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F82"/>
    <a:srgbClr val="B2CCE5"/>
    <a:srgbClr val="5CA1FB"/>
    <a:srgbClr val="777777"/>
    <a:srgbClr val="8BADE5"/>
    <a:srgbClr val="B3C2D7"/>
    <a:srgbClr val="33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1" autoAdjust="0"/>
    <p:restoredTop sz="91854" autoAdjust="0"/>
  </p:normalViewPr>
  <p:slideViewPr>
    <p:cSldViewPr>
      <p:cViewPr varScale="1">
        <p:scale>
          <a:sx n="68" d="100"/>
          <a:sy n="68" d="100"/>
        </p:scale>
        <p:origin x="1260" y="72"/>
      </p:cViewPr>
      <p:guideLst>
        <p:guide orient="horz" pos="288"/>
        <p:guide orient="horz" pos="3744"/>
        <p:guide orient="horz" pos="960"/>
        <p:guide orient="horz" pos="720"/>
        <p:guide pos="336"/>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034" y="-144"/>
      </p:cViewPr>
      <p:guideLst>
        <p:guide orient="horz" pos="2904"/>
        <p:guide pos="2184"/>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00" name="Rectangle 20"/>
          <p:cNvSpPr>
            <a:spLocks noChangeArrowheads="1"/>
          </p:cNvSpPr>
          <p:nvPr/>
        </p:nvSpPr>
        <p:spPr bwMode="auto">
          <a:xfrm>
            <a:off x="4542204" y="8953500"/>
            <a:ext cx="1832149" cy="113792"/>
          </a:xfrm>
          <a:prstGeom prst="rect">
            <a:avLst/>
          </a:prstGeom>
          <a:noFill/>
          <a:ln w="9525">
            <a:noFill/>
            <a:miter lim="800000"/>
            <a:headEnd/>
            <a:tailEnd/>
          </a:ln>
          <a:effectLst/>
        </p:spPr>
        <p:txBody>
          <a:bodyPr lIns="18906" tIns="0" rIns="18906" bIns="0" anchor="ctr"/>
          <a:lstStyle/>
          <a:p>
            <a:pPr algn="l" defTabSz="949325">
              <a:lnSpc>
                <a:spcPct val="89000"/>
              </a:lnSpc>
              <a:spcBef>
                <a:spcPts val="0"/>
              </a:spcBef>
            </a:pPr>
            <a:r>
              <a:rPr lang="en-US" sz="900" b="0" dirty="0"/>
              <a:t>© </a:t>
            </a:r>
            <a:r>
              <a:rPr lang="en-US" sz="900" b="0" dirty="0" smtClean="0"/>
              <a:t>2014 Carnegie </a:t>
            </a:r>
            <a:r>
              <a:rPr lang="en-US" sz="900" b="0" dirty="0"/>
              <a:t>Mellon University</a:t>
            </a:r>
          </a:p>
          <a:p>
            <a:pPr algn="l" defTabSz="949325">
              <a:lnSpc>
                <a:spcPct val="89000"/>
              </a:lnSpc>
              <a:spcBef>
                <a:spcPct val="40000"/>
              </a:spcBef>
            </a:pPr>
            <a:r>
              <a:rPr lang="en-US" sz="800" b="0" i="1" dirty="0">
                <a:latin typeface="Times New Roman" pitchFamily="18" charset="0"/>
              </a:rPr>
              <a:t>  </a:t>
            </a:r>
          </a:p>
        </p:txBody>
      </p:sp>
      <p:sp>
        <p:nvSpPr>
          <p:cNvPr id="46101" name="Rectangle 21"/>
          <p:cNvSpPr>
            <a:spLocks noChangeArrowheads="1"/>
          </p:cNvSpPr>
          <p:nvPr/>
        </p:nvSpPr>
        <p:spPr bwMode="auto">
          <a:xfrm>
            <a:off x="6459288" y="8801678"/>
            <a:ext cx="335883" cy="22758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91E185CE-3BEA-406E-8409-6B7CF9892343}" type="slidenum">
              <a:rPr lang="en-US" sz="1000"/>
              <a:pPr defTabSz="901700" eaLnBrk="0" hangingPunct="0">
                <a:lnSpc>
                  <a:spcPct val="90000"/>
                </a:lnSpc>
                <a:spcBef>
                  <a:spcPct val="0"/>
                </a:spcBef>
              </a:pPr>
              <a:t>‹#›</a:t>
            </a:fld>
            <a:endParaRPr lang="en-US" sz="1000" dirty="0"/>
          </a:p>
        </p:txBody>
      </p:sp>
      <p:sp>
        <p:nvSpPr>
          <p:cNvPr id="46102" name="Line 22"/>
          <p:cNvSpPr>
            <a:spLocks noChangeShapeType="1"/>
          </p:cNvSpPr>
          <p:nvPr/>
        </p:nvSpPr>
        <p:spPr bwMode="auto">
          <a:xfrm flipH="1">
            <a:off x="229019" y="8687534"/>
            <a:ext cx="6488863" cy="0"/>
          </a:xfrm>
          <a:prstGeom prst="line">
            <a:avLst/>
          </a:prstGeom>
          <a:noFill/>
          <a:ln w="6350">
            <a:solidFill>
              <a:schemeClr val="tx1"/>
            </a:solidFill>
            <a:round/>
            <a:headEnd/>
            <a:tailEnd/>
          </a:ln>
          <a:effectLst/>
        </p:spPr>
        <p:txBody>
          <a:bodyPr wrap="none" anchor="ctr">
            <a:spAutoFit/>
          </a:bodyPr>
          <a:lstStyle/>
          <a:p>
            <a:endParaRPr lang="en-US" dirty="0"/>
          </a:p>
        </p:txBody>
      </p:sp>
      <p:sp>
        <p:nvSpPr>
          <p:cNvPr id="46104" name="Rectangle 24"/>
          <p:cNvSpPr>
            <a:spLocks noGrp="1" noChangeArrowheads="1"/>
          </p:cNvSpPr>
          <p:nvPr>
            <p:ph type="hdr" sz="quarter"/>
          </p:nvPr>
        </p:nvSpPr>
        <p:spPr bwMode="auto">
          <a:xfrm>
            <a:off x="574138" y="296456"/>
            <a:ext cx="2708463" cy="466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49325">
              <a:lnSpc>
                <a:spcPct val="90000"/>
              </a:lnSpc>
              <a:defRPr sz="900"/>
            </a:lvl1pPr>
          </a:lstStyle>
          <a:p>
            <a:r>
              <a:rPr lang="en-US" dirty="0" smtClean="0"/>
              <a:t>Author</a:t>
            </a:r>
          </a:p>
          <a:p>
            <a:r>
              <a:rPr lang="en-US" dirty="0" smtClean="0"/>
              <a:t>Program</a:t>
            </a:r>
            <a:endParaRPr lang="en-US" dirty="0"/>
          </a:p>
        </p:txBody>
      </p:sp>
      <p:sp>
        <p:nvSpPr>
          <p:cNvPr id="46105" name="Rectangle 25"/>
          <p:cNvSpPr>
            <a:spLocks noGrp="1" noChangeArrowheads="1"/>
          </p:cNvSpPr>
          <p:nvPr>
            <p:ph type="dt" idx="1"/>
          </p:nvPr>
        </p:nvSpPr>
        <p:spPr bwMode="auto">
          <a:xfrm>
            <a:off x="3740640" y="296456"/>
            <a:ext cx="2708464" cy="466083"/>
          </a:xfrm>
          <a:prstGeom prst="rect">
            <a:avLst/>
          </a:prstGeom>
          <a:noFill/>
          <a:ln w="9525">
            <a:noFill/>
            <a:miter lim="800000"/>
            <a:headEnd/>
            <a:tailEnd/>
          </a:ln>
          <a:effectLst/>
        </p:spPr>
        <p:txBody>
          <a:bodyPr vert="horz" wrap="square" lIns="18906" tIns="0" rIns="18906" bIns="0" numCol="1" anchor="t" anchorCtr="0" compatLnSpc="1">
            <a:prstTxWarp prst="textNoShape">
              <a:avLst/>
            </a:prstTxWarp>
          </a:bodyPr>
          <a:lstStyle>
            <a:lvl1pPr algn="r" defTabSz="949325" eaLnBrk="0" hangingPunct="0">
              <a:spcBef>
                <a:spcPct val="0"/>
              </a:spcBef>
              <a:defRPr sz="1000" b="0"/>
            </a:lvl1pPr>
          </a:lstStyle>
          <a:p>
            <a:fld id="{7B30B947-7B54-4809-92FC-C03B0C6387DC}" type="datetime1">
              <a:rPr lang="en-US"/>
              <a:pPr/>
              <a:t>1/21/2014</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528" y="8828700"/>
            <a:ext cx="3969657" cy="20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01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25617" y="4380229"/>
            <a:ext cx="5095666" cy="4147188"/>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p>
            <a:pPr lvl="0"/>
            <a:r>
              <a:rPr lang="en-US" smtClean="0"/>
              <a:t>Click to edit Master text styles</a:t>
            </a:r>
          </a:p>
        </p:txBody>
      </p:sp>
      <p:sp>
        <p:nvSpPr>
          <p:cNvPr id="7188" name="Rectangle 20"/>
          <p:cNvSpPr>
            <a:spLocks noChangeArrowheads="1"/>
          </p:cNvSpPr>
          <p:nvPr/>
        </p:nvSpPr>
        <p:spPr bwMode="auto">
          <a:xfrm>
            <a:off x="4395887" y="8811355"/>
            <a:ext cx="1902127" cy="361504"/>
          </a:xfrm>
          <a:prstGeom prst="rect">
            <a:avLst/>
          </a:prstGeom>
          <a:noFill/>
          <a:ln w="9525">
            <a:noFill/>
            <a:miter lim="800000"/>
            <a:headEnd/>
            <a:tailEnd/>
          </a:ln>
          <a:effectLst/>
        </p:spPr>
        <p:txBody>
          <a:bodyPr lIns="18906" tIns="0" rIns="18906" bIns="0" anchor="b"/>
          <a:lstStyle/>
          <a:p>
            <a:pPr algn="r" defTabSz="949325">
              <a:lnSpc>
                <a:spcPct val="89000"/>
              </a:lnSpc>
              <a:spcBef>
                <a:spcPct val="40000"/>
              </a:spcBef>
            </a:pPr>
            <a:r>
              <a:rPr lang="en-US" sz="900" b="0" dirty="0"/>
              <a:t>© </a:t>
            </a:r>
            <a:r>
              <a:rPr lang="en-US" sz="900" b="0" dirty="0" smtClean="0"/>
              <a:t>2014 </a:t>
            </a:r>
            <a:r>
              <a:rPr lang="en-US" sz="900" b="0" dirty="0"/>
              <a:t>Carnegie Mellon University</a:t>
            </a:r>
          </a:p>
          <a:p>
            <a:pPr algn="l" defTabSz="949325">
              <a:lnSpc>
                <a:spcPct val="89000"/>
              </a:lnSpc>
              <a:spcBef>
                <a:spcPct val="40000"/>
              </a:spcBef>
            </a:pPr>
            <a:r>
              <a:rPr lang="en-US" sz="800" b="0" i="1" dirty="0">
                <a:latin typeface="Times New Roman" pitchFamily="18" charset="0"/>
              </a:rPr>
              <a:t>  </a:t>
            </a:r>
          </a:p>
        </p:txBody>
      </p:sp>
      <p:sp>
        <p:nvSpPr>
          <p:cNvPr id="7189" name="Rectangle 21"/>
          <p:cNvSpPr>
            <a:spLocks noChangeArrowheads="1"/>
          </p:cNvSpPr>
          <p:nvPr/>
        </p:nvSpPr>
        <p:spPr bwMode="auto">
          <a:xfrm>
            <a:off x="6459288" y="8878316"/>
            <a:ext cx="335883" cy="22758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2BD2B1FF-AD15-46D7-A490-DDD9BC5D9689}" type="slidenum">
              <a:rPr lang="en-US" sz="1000"/>
              <a:pPr defTabSz="901700" eaLnBrk="0" hangingPunct="0">
                <a:lnSpc>
                  <a:spcPct val="90000"/>
                </a:lnSpc>
                <a:spcBef>
                  <a:spcPct val="0"/>
                </a:spcBef>
              </a:pPr>
              <a:t>‹#›</a:t>
            </a:fld>
            <a:endParaRPr lang="en-US" sz="1000" dirty="0"/>
          </a:p>
        </p:txBody>
      </p:sp>
      <p:sp>
        <p:nvSpPr>
          <p:cNvPr id="7190" name="Line 22"/>
          <p:cNvSpPr>
            <a:spLocks noChangeShapeType="1"/>
          </p:cNvSpPr>
          <p:nvPr/>
        </p:nvSpPr>
        <p:spPr bwMode="auto">
          <a:xfrm flipH="1">
            <a:off x="229019" y="8687534"/>
            <a:ext cx="6488863" cy="0"/>
          </a:xfrm>
          <a:prstGeom prst="line">
            <a:avLst/>
          </a:prstGeom>
          <a:noFill/>
          <a:ln w="6350">
            <a:solidFill>
              <a:schemeClr val="tx1"/>
            </a:solidFill>
            <a:round/>
            <a:headEnd/>
            <a:tailEnd/>
          </a:ln>
          <a:effectLst/>
        </p:spPr>
        <p:txBody>
          <a:bodyPr wrap="none" anchor="ctr">
            <a:spAutoFit/>
          </a:bodyPr>
          <a:lstStyle/>
          <a:p>
            <a:endParaRPr lang="en-US" dirty="0"/>
          </a:p>
        </p:txBody>
      </p:sp>
      <p:sp>
        <p:nvSpPr>
          <p:cNvPr id="7192" name="Rectangle 24"/>
          <p:cNvSpPr>
            <a:spLocks noGrp="1" noChangeArrowheads="1"/>
          </p:cNvSpPr>
          <p:nvPr>
            <p:ph type="hdr" sz="quarter"/>
          </p:nvPr>
        </p:nvSpPr>
        <p:spPr bwMode="auto">
          <a:xfrm>
            <a:off x="574138" y="296456"/>
            <a:ext cx="2708463" cy="466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49325">
              <a:lnSpc>
                <a:spcPct val="90000"/>
              </a:lnSpc>
              <a:defRPr sz="900"/>
            </a:lvl1pPr>
          </a:lstStyle>
          <a:p>
            <a:r>
              <a:rPr lang="en-US" dirty="0" smtClean="0"/>
              <a:t>Author</a:t>
            </a:r>
          </a:p>
          <a:p>
            <a:r>
              <a:rPr lang="en-US" dirty="0" smtClean="0"/>
              <a:t>Program</a:t>
            </a:r>
            <a:endParaRPr lang="en-US" dirty="0"/>
          </a:p>
        </p:txBody>
      </p:sp>
      <p:sp>
        <p:nvSpPr>
          <p:cNvPr id="7193" name="Rectangle 25"/>
          <p:cNvSpPr>
            <a:spLocks noGrp="1" noChangeArrowheads="1"/>
          </p:cNvSpPr>
          <p:nvPr>
            <p:ph type="dt" idx="1"/>
          </p:nvPr>
        </p:nvSpPr>
        <p:spPr bwMode="auto">
          <a:xfrm>
            <a:off x="3740640" y="296456"/>
            <a:ext cx="2708464" cy="466083"/>
          </a:xfrm>
          <a:prstGeom prst="rect">
            <a:avLst/>
          </a:prstGeom>
          <a:noFill/>
          <a:ln w="9525">
            <a:noFill/>
            <a:miter lim="800000"/>
            <a:headEnd/>
            <a:tailEnd/>
          </a:ln>
          <a:effectLst/>
        </p:spPr>
        <p:txBody>
          <a:bodyPr vert="horz" wrap="square" lIns="18906" tIns="0" rIns="18906" bIns="0" numCol="1" anchor="t" anchorCtr="0" compatLnSpc="1">
            <a:prstTxWarp prst="textNoShape">
              <a:avLst/>
            </a:prstTxWarp>
          </a:bodyPr>
          <a:lstStyle>
            <a:lvl1pPr algn="r" defTabSz="949325" eaLnBrk="0" hangingPunct="0">
              <a:spcBef>
                <a:spcPct val="0"/>
              </a:spcBef>
              <a:defRPr sz="1000" b="0"/>
            </a:lvl1pPr>
          </a:lstStyle>
          <a:p>
            <a:fld id="{1FEEE9EC-F0EA-4553-8CF0-BE990B99D29D}" type="datetime1">
              <a:rPr lang="en-US"/>
              <a:pPr/>
              <a:t>1/21/2014</a:t>
            </a:fld>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528" y="8828700"/>
            <a:ext cx="3969657" cy="20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479305"/>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acorn.etc.sei.cmu.edu/ebwerner/socialviz/"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p>
          <a:p>
            <a:r>
              <a:rPr lang="en-US" dirty="0" smtClean="0"/>
              <a:t>Program</a:t>
            </a:r>
            <a:endParaRPr lang="en-US" dirty="0"/>
          </a:p>
        </p:txBody>
      </p:sp>
      <p:sp>
        <p:nvSpPr>
          <p:cNvPr id="5" name="Rectangle 25"/>
          <p:cNvSpPr>
            <a:spLocks noGrp="1" noChangeArrowheads="1"/>
          </p:cNvSpPr>
          <p:nvPr>
            <p:ph type="dt" idx="1"/>
          </p:nvPr>
        </p:nvSpPr>
        <p:spPr>
          <a:ln/>
        </p:spPr>
        <p:txBody>
          <a:bodyPr/>
          <a:lstStyle/>
          <a:p>
            <a:fld id="{45DF9C8E-4AC7-443C-A972-32F5DFFD4236}" type="datetime1">
              <a:rPr lang="en-US"/>
              <a:pPr/>
              <a:t>1/21/2014</a:t>
            </a:fld>
            <a:endParaRPr lang="en-US" dirty="0"/>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pPr marL="228600" indent="-228600"/>
            <a:r>
              <a:rPr lang="en-US" dirty="0" smtClean="0"/>
              <a:t>C3E</a:t>
            </a:r>
            <a:r>
              <a:rPr lang="en-US" baseline="0" dirty="0" smtClean="0"/>
              <a:t> – Computational Cybersecurity in Compromised Environments</a:t>
            </a:r>
            <a:endParaRPr lang="en-US" dirty="0"/>
          </a:p>
        </p:txBody>
      </p:sp>
    </p:spTree>
    <p:extLst>
      <p:ext uri="{BB962C8B-B14F-4D97-AF65-F5344CB8AC3E}">
        <p14:creationId xmlns:p14="http://schemas.microsoft.com/office/powerpoint/2010/main" val="1521903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dirty="0"/>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Mean/</a:t>
            </a:r>
            <a:r>
              <a:rPr lang="en-US" dirty="0" err="1" smtClean="0"/>
              <a:t>stddev</a:t>
            </a:r>
            <a:r>
              <a:rPr lang="en-US" dirty="0" smtClean="0"/>
              <a:t> approach also done on</a:t>
            </a:r>
            <a:r>
              <a:rPr lang="en-US" baseline="0" dirty="0" smtClean="0"/>
              <a:t> ALL </a:t>
            </a:r>
            <a:r>
              <a:rPr lang="en-US" baseline="0" dirty="0" err="1" smtClean="0"/>
              <a:t>src</a:t>
            </a:r>
            <a:r>
              <a:rPr lang="en-US" baseline="0" dirty="0" smtClean="0"/>
              <a:t>/</a:t>
            </a:r>
            <a:r>
              <a:rPr lang="en-US" baseline="0" dirty="0" err="1" smtClean="0"/>
              <a:t>dest</a:t>
            </a:r>
            <a:r>
              <a:rPr lang="en-US" baseline="0" dirty="0" smtClean="0"/>
              <a:t> pairs (best result of all combinations leave-one-out)</a:t>
            </a:r>
          </a:p>
          <a:p>
            <a:endParaRPr lang="en-US" baseline="0" dirty="0" smtClean="0"/>
          </a:p>
          <a:p>
            <a:r>
              <a:rPr lang="en-US" baseline="0" dirty="0" smtClean="0"/>
              <a:t>This example has 2 hour periodicity.</a:t>
            </a:r>
          </a:p>
          <a:p>
            <a:endParaRPr lang="en-US" baseline="0" dirty="0" smtClean="0"/>
          </a:p>
          <a:p>
            <a:r>
              <a:rPr lang="en-US" baseline="0" dirty="0" smtClean="0"/>
              <a:t>Strong Indicators for ranking (but not requirements):</a:t>
            </a:r>
          </a:p>
          <a:p>
            <a:r>
              <a:rPr lang="en-US" baseline="0" dirty="0" smtClean="0"/>
              <a:t>	lower </a:t>
            </a:r>
            <a:r>
              <a:rPr lang="en-US" baseline="0" dirty="0" err="1" smtClean="0"/>
              <a:t>stddev</a:t>
            </a:r>
            <a:endParaRPr lang="en-US" baseline="0" dirty="0" smtClean="0"/>
          </a:p>
          <a:p>
            <a:r>
              <a:rPr lang="en-US" baseline="0" dirty="0" smtClean="0"/>
              <a:t>	larger number of samples</a:t>
            </a:r>
          </a:p>
          <a:p>
            <a:r>
              <a:rPr lang="en-US" baseline="0" dirty="0" smtClean="0"/>
              <a:t>	Multiple entries for same callback host in later Cases (multiple infections) is a stronger indicator</a:t>
            </a:r>
          </a:p>
          <a:p>
            <a:r>
              <a:rPr lang="en-US" baseline="0" dirty="0" smtClean="0"/>
              <a:t>	an “UNKNOWN” domain</a:t>
            </a:r>
            <a:endParaRPr lang="en-US" dirty="0" smtClean="0"/>
          </a:p>
          <a:p>
            <a:endParaRPr lang="en-US" dirty="0" smtClean="0"/>
          </a:p>
          <a:p>
            <a:r>
              <a:rPr lang="en-US" dirty="0" smtClean="0"/>
              <a:t>Internal hosts and external domains selected</a:t>
            </a:r>
            <a:r>
              <a:rPr lang="en-US" baseline="0" dirty="0" smtClean="0"/>
              <a:t> form set of “seed” nodes for link analysis.</a:t>
            </a:r>
            <a:endParaRPr lang="en-US" dirty="0"/>
          </a:p>
        </p:txBody>
      </p:sp>
    </p:spTree>
    <p:extLst>
      <p:ext uri="{BB962C8B-B14F-4D97-AF65-F5344CB8AC3E}">
        <p14:creationId xmlns:p14="http://schemas.microsoft.com/office/powerpoint/2010/main" val="374864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dirty="0"/>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baseline="0" dirty="0" smtClean="0"/>
              <a:t>Tools</a:t>
            </a:r>
          </a:p>
          <a:p>
            <a:pPr lvl="1"/>
            <a:r>
              <a:rPr lang="en-US" sz="1400" dirty="0" smtClean="0">
                <a:solidFill>
                  <a:schemeClr val="tx1"/>
                </a:solidFill>
              </a:rPr>
              <a:t>Automated “beacon” detection</a:t>
            </a:r>
          </a:p>
          <a:p>
            <a:pPr lvl="1"/>
            <a:r>
              <a:rPr lang="en-US" sz="1400" dirty="0" smtClean="0">
                <a:solidFill>
                  <a:schemeClr val="tx1"/>
                </a:solidFill>
              </a:rPr>
              <a:t>Prioritization techniques</a:t>
            </a:r>
          </a:p>
          <a:p>
            <a:pPr lvl="1"/>
            <a:r>
              <a:rPr lang="en-US" sz="1400" dirty="0" smtClean="0">
                <a:solidFill>
                  <a:schemeClr val="tx1"/>
                </a:solidFill>
              </a:rPr>
              <a:t>Link analysis queries</a:t>
            </a:r>
          </a:p>
          <a:p>
            <a:pPr lvl="1"/>
            <a:r>
              <a:rPr lang="en-US" sz="1400" dirty="0" smtClean="0">
                <a:solidFill>
                  <a:schemeClr val="tx1"/>
                </a:solidFill>
              </a:rPr>
              <a:t>Graph visualization/manipulation</a:t>
            </a:r>
          </a:p>
          <a:p>
            <a:endParaRPr lang="en-US" dirty="0"/>
          </a:p>
        </p:txBody>
      </p:sp>
    </p:spTree>
    <p:extLst>
      <p:ext uri="{BB962C8B-B14F-4D97-AF65-F5344CB8AC3E}">
        <p14:creationId xmlns:p14="http://schemas.microsoft.com/office/powerpoint/2010/main" val="2458665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for cases 1 through 3 were allowed to use hints</a:t>
            </a:r>
          </a:p>
          <a:p>
            <a:r>
              <a:rPr lang="en-US" baseline="0" dirty="0" smtClean="0"/>
              <a:t>Results for case 4 rerun the first three without hints plus one additional attack.</a:t>
            </a:r>
          </a:p>
          <a:p>
            <a:endParaRPr lang="en-US" baseline="0" dirty="0" smtClean="0"/>
          </a:p>
          <a:p>
            <a:r>
              <a:rPr lang="en-US" dirty="0" smtClean="0"/>
              <a:t>Our original goal: solve Case</a:t>
            </a:r>
            <a:r>
              <a:rPr lang="en-US" baseline="0" dirty="0" smtClean="0"/>
              <a:t> 1 (5 attacks):</a:t>
            </a:r>
            <a:endParaRPr lang="en-US" dirty="0" smtClean="0"/>
          </a:p>
          <a:p>
            <a:pPr marL="342900" indent="-342900">
              <a:buFont typeface="Arial" panose="020B0604020202020204" pitchFamily="34" charset="0"/>
              <a:buChar char="•"/>
            </a:pPr>
            <a:r>
              <a:rPr lang="en-US" dirty="0" smtClean="0"/>
              <a:t>All beacons/callbacks </a:t>
            </a:r>
            <a:r>
              <a:rPr lang="en-US" u="sng" dirty="0" smtClean="0"/>
              <a:t>automatically</a:t>
            </a:r>
            <a:r>
              <a:rPr lang="en-US" dirty="0" smtClean="0"/>
              <a:t> detected</a:t>
            </a:r>
          </a:p>
          <a:p>
            <a:pPr marL="342900" indent="-342900">
              <a:buFont typeface="Arial" panose="020B0604020202020204" pitchFamily="34" charset="0"/>
              <a:buChar char="•"/>
            </a:pPr>
            <a:r>
              <a:rPr lang="en-US" dirty="0" smtClean="0"/>
              <a:t>All malicious domains identified</a:t>
            </a:r>
          </a:p>
          <a:p>
            <a:pPr marL="342900" indent="-342900">
              <a:buFont typeface="Arial" panose="020B0604020202020204" pitchFamily="34" charset="0"/>
              <a:buChar char="•"/>
            </a:pPr>
            <a:r>
              <a:rPr lang="en-US" dirty="0" smtClean="0"/>
              <a:t>Less than five false positives for all attacks</a:t>
            </a:r>
            <a:r>
              <a:rPr lang="en-US" baseline="0" dirty="0" smtClean="0"/>
              <a:t> </a:t>
            </a:r>
            <a:r>
              <a:rPr lang="en-US" dirty="0" smtClean="0"/>
              <a:t>(challenge specified goal)</a:t>
            </a:r>
          </a:p>
          <a:p>
            <a:endParaRPr lang="en-US" dirty="0" smtClean="0"/>
          </a:p>
          <a:p>
            <a:r>
              <a:rPr lang="en-US" dirty="0" smtClean="0"/>
              <a:t>The team went above and beyond…and the approach shows general applicability to more complex cases.</a:t>
            </a:r>
          </a:p>
          <a:p>
            <a:endParaRPr lang="en-US" dirty="0" smtClean="0"/>
          </a:p>
          <a:p>
            <a:r>
              <a:rPr lang="en-US" dirty="0" smtClean="0"/>
              <a:t>Cases 2</a:t>
            </a:r>
            <a:r>
              <a:rPr lang="en-US" baseline="0" dirty="0" smtClean="0"/>
              <a:t> and 3</a:t>
            </a:r>
            <a:r>
              <a:rPr lang="en-US" dirty="0" smtClean="0"/>
              <a:t>: 14 attacks</a:t>
            </a:r>
          </a:p>
          <a:p>
            <a:pPr marL="342900" indent="-342900">
              <a:buFont typeface="Arial" panose="020B0604020202020204" pitchFamily="34" charset="0"/>
              <a:buChar char="•"/>
            </a:pPr>
            <a:r>
              <a:rPr lang="en-US" dirty="0" smtClean="0"/>
              <a:t>When APT not automatically detected we</a:t>
            </a:r>
            <a:r>
              <a:rPr lang="en-US" baseline="0" dirty="0" smtClean="0"/>
              <a:t> used </a:t>
            </a:r>
            <a:r>
              <a:rPr lang="en-US" dirty="0" smtClean="0"/>
              <a:t>hints for link analysis</a:t>
            </a:r>
            <a:r>
              <a:rPr lang="en-US" baseline="0" dirty="0" smtClean="0"/>
              <a:t> step (4 attacks total)</a:t>
            </a:r>
            <a:r>
              <a:rPr lang="en-US" dirty="0" smtClean="0"/>
              <a:t>.</a:t>
            </a:r>
          </a:p>
          <a:p>
            <a:pPr marL="342900" indent="-342900">
              <a:buFont typeface="Arial" panose="020B0604020202020204" pitchFamily="34" charset="0"/>
              <a:buChar char="•"/>
            </a:pPr>
            <a:r>
              <a:rPr lang="en-US" dirty="0" smtClean="0"/>
              <a:t>Starting</a:t>
            </a:r>
            <a:r>
              <a:rPr lang="en-US" baseline="0" dirty="0" smtClean="0"/>
              <a:t> to miss some malicious domains and false positive rate is going up…but better domain whitelists will drastically improve both.</a:t>
            </a:r>
            <a:endParaRPr lang="en-US" dirty="0" smtClean="0"/>
          </a:p>
          <a:p>
            <a:endParaRPr lang="en-US" dirty="0" smtClean="0"/>
          </a:p>
          <a:p>
            <a:r>
              <a:rPr lang="en-US" dirty="0" smtClean="0"/>
              <a:t>Case</a:t>
            </a:r>
            <a:r>
              <a:rPr lang="en-US" baseline="0" dirty="0" smtClean="0"/>
              <a:t> 4: rerun Cases 1,2 and 3 plus one new attack WITHOUT using hints</a:t>
            </a:r>
          </a:p>
          <a:p>
            <a:pPr marL="171450" indent="-171450">
              <a:buFont typeface="Arial" panose="020B0604020202020204" pitchFamily="34" charset="0"/>
              <a:buChar char="•"/>
            </a:pPr>
            <a:r>
              <a:rPr lang="en-US" baseline="0" dirty="0" smtClean="0"/>
              <a:t>4 attacks in Cases 2 and 3 drop out completely (need further analysis to determine cause).</a:t>
            </a:r>
          </a:p>
          <a:p>
            <a:pPr marL="171450" indent="-171450">
              <a:buFont typeface="Arial" panose="020B0604020202020204" pitchFamily="34" charset="0"/>
              <a:buChar char="•"/>
            </a:pPr>
            <a:r>
              <a:rPr lang="en-US" baseline="0" dirty="0" smtClean="0"/>
              <a:t>Extra attack characterized perfectly.</a:t>
            </a:r>
            <a:endParaRPr lang="en-US" dirty="0"/>
          </a:p>
        </p:txBody>
      </p:sp>
      <p:sp>
        <p:nvSpPr>
          <p:cNvPr id="4" name="Header Placeholder 3"/>
          <p:cNvSpPr>
            <a:spLocks noGrp="1"/>
          </p:cNvSpPr>
          <p:nvPr>
            <p:ph type="hdr" sz="quarter" idx="10"/>
          </p:nvPr>
        </p:nvSpPr>
        <p:spPr/>
        <p:txBody>
          <a:bodyPr/>
          <a:lstStyle/>
          <a:p>
            <a:r>
              <a:rPr lang="en-US" dirty="0" smtClean="0"/>
              <a:t>Author</a:t>
            </a:r>
          </a:p>
          <a:p>
            <a:r>
              <a:rPr lang="en-US" dirty="0"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dirty="0"/>
          </a:p>
        </p:txBody>
      </p:sp>
    </p:spTree>
    <p:extLst>
      <p:ext uri="{BB962C8B-B14F-4D97-AF65-F5344CB8AC3E}">
        <p14:creationId xmlns:p14="http://schemas.microsoft.com/office/powerpoint/2010/main" val="40793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Author</a:t>
            </a:r>
          </a:p>
          <a:p>
            <a:r>
              <a:rPr lang="en-US" dirty="0"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dirty="0"/>
          </a:p>
        </p:txBody>
      </p:sp>
    </p:spTree>
    <p:extLst>
      <p:ext uri="{BB962C8B-B14F-4D97-AF65-F5344CB8AC3E}">
        <p14:creationId xmlns:p14="http://schemas.microsoft.com/office/powerpoint/2010/main" val="4208656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dirty="0"/>
          </a:p>
        </p:txBody>
      </p:sp>
    </p:spTree>
    <p:extLst>
      <p:ext uri="{BB962C8B-B14F-4D97-AF65-F5344CB8AC3E}">
        <p14:creationId xmlns:p14="http://schemas.microsoft.com/office/powerpoint/2010/main" val="384340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612C541E-9BEF-4B3F-9373-CD8FA83F9FF1}" type="datetime1">
              <a:rPr lang="en-US"/>
              <a:pPr/>
              <a:t>1/21/2014</a:t>
            </a:fld>
            <a:endParaRPr lang="en-US" dirty="0"/>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0478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7714C061-06BC-4B45-90DB-3968B0D850B7}" type="datetime1">
              <a:rPr lang="en-US"/>
              <a:pPr/>
              <a:t>1/21/2014</a:t>
            </a:fld>
            <a:endParaRPr lang="en-US" dirty="0"/>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4255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dirty="0"/>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DNS</a:t>
            </a:r>
            <a:r>
              <a:rPr lang="en-US" baseline="0" dirty="0" smtClean="0"/>
              <a:t> “logs”: actually parsed, anonymized, redacted to allow for public released by LANL/DOE</a:t>
            </a:r>
          </a:p>
          <a:p>
            <a:r>
              <a:rPr lang="en-US" baseline="0" dirty="0" smtClean="0"/>
              <a:t>	Hostname lengths preserved and “word” replacements consistent</a:t>
            </a:r>
          </a:p>
          <a:p>
            <a:r>
              <a:rPr lang="en-US" baseline="0" dirty="0" smtClean="0"/>
              <a:t>February data released July 12, 2013 (missing about 36 hours on 2/8 and 2/9): 27 days</a:t>
            </a:r>
          </a:p>
          <a:p>
            <a:r>
              <a:rPr lang="en-US" baseline="0" dirty="0" smtClean="0"/>
              <a:t>March data released Aug 20/21, Sep 26/30, Oct 10/15/16: 20 days</a:t>
            </a:r>
            <a:endParaRPr lang="en-US" dirty="0"/>
          </a:p>
        </p:txBody>
      </p:sp>
    </p:spTree>
    <p:extLst>
      <p:ext uri="{BB962C8B-B14F-4D97-AF65-F5344CB8AC3E}">
        <p14:creationId xmlns:p14="http://schemas.microsoft.com/office/powerpoint/2010/main" val="120927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p>
          <a:p>
            <a:r>
              <a:rPr lang="en-US" dirty="0" smtClean="0"/>
              <a:t>Program</a:t>
            </a:r>
            <a:endParaRPr lang="en-US" dirty="0"/>
          </a:p>
        </p:txBody>
      </p:sp>
      <p:sp>
        <p:nvSpPr>
          <p:cNvPr id="5" name="Rectangle 25"/>
          <p:cNvSpPr>
            <a:spLocks noGrp="1" noChangeArrowheads="1"/>
          </p:cNvSpPr>
          <p:nvPr>
            <p:ph type="dt" idx="1"/>
          </p:nvPr>
        </p:nvSpPr>
        <p:spPr>
          <a:ln/>
        </p:spPr>
        <p:txBody>
          <a:bodyPr/>
          <a:lstStyle/>
          <a:p>
            <a:fld id="{45DF9C8E-4AC7-443C-A972-32F5DFFD4236}" type="datetime1">
              <a:rPr lang="en-US"/>
              <a:pPr/>
              <a:t>1/21/2014</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pPr marL="228600" indent="-228600"/>
            <a:endParaRPr lang="en-US" dirty="0"/>
          </a:p>
        </p:txBody>
      </p:sp>
    </p:spTree>
    <p:extLst>
      <p:ext uri="{BB962C8B-B14F-4D97-AF65-F5344CB8AC3E}">
        <p14:creationId xmlns:p14="http://schemas.microsoft.com/office/powerpoint/2010/main" val="1448565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3150F80F-6EF1-43E4-83F1-1FB8729FA0B6}" type="datetime1">
              <a:rPr lang="en-US"/>
              <a:pPr/>
              <a:t>1/21/2014</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27211" y="4383403"/>
            <a:ext cx="5092485" cy="4144017"/>
          </a:xfrm>
        </p:spPr>
        <p:txBody>
          <a:bodyPr lIns="91654" tIns="45826" rIns="91654" bIns="45826"/>
          <a:lstStyle/>
          <a:p>
            <a:pPr marL="190500" indent="-190500"/>
            <a:endParaRPr lang="en-US" dirty="0"/>
          </a:p>
        </p:txBody>
      </p:sp>
    </p:spTree>
    <p:extLst>
      <p:ext uri="{BB962C8B-B14F-4D97-AF65-F5344CB8AC3E}">
        <p14:creationId xmlns:p14="http://schemas.microsoft.com/office/powerpoint/2010/main" val="6734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dirty="0"/>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95404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Not given complete DNS</a:t>
            </a:r>
            <a:r>
              <a:rPr lang="en-US" baseline="0" dirty="0" smtClean="0"/>
              <a:t> logs…parsed, anonymized, redacted.</a:t>
            </a:r>
          </a:p>
          <a:p>
            <a:r>
              <a:rPr lang="en-US" baseline="0" dirty="0" smtClean="0"/>
              <a:t>Hostname lengths preserved.</a:t>
            </a:r>
          </a:p>
          <a:p>
            <a:r>
              <a:rPr lang="en-US" baseline="0" dirty="0" smtClean="0"/>
              <a:t>Replacements consistent</a:t>
            </a:r>
          </a:p>
          <a:p>
            <a:r>
              <a:rPr lang="en-US" baseline="0" dirty="0" smtClean="0"/>
              <a:t>February data released July 12, 2013 (missing about 36 hours on 2/8 and 2/9)</a:t>
            </a:r>
          </a:p>
          <a:p>
            <a:r>
              <a:rPr lang="en-US" baseline="0" dirty="0" smtClean="0"/>
              <a:t>March data released Aug 20/21, Sep 26/30, Oct 10/15/16</a:t>
            </a:r>
          </a:p>
          <a:p>
            <a:r>
              <a:rPr lang="en-US" baseline="0" dirty="0" smtClean="0"/>
              <a:t>Missing 3/1, 3/14 (hint missing), 3/16, 3/22 (hint missing), 3/23 -3/31</a:t>
            </a:r>
            <a:endParaRPr lang="en-US" dirty="0"/>
          </a:p>
        </p:txBody>
      </p:sp>
    </p:spTree>
    <p:extLst>
      <p:ext uri="{BB962C8B-B14F-4D97-AF65-F5344CB8AC3E}">
        <p14:creationId xmlns:p14="http://schemas.microsoft.com/office/powerpoint/2010/main" val="3351365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0764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Corresponding</a:t>
            </a:r>
            <a:r>
              <a:rPr lang="en-US" baseline="0" dirty="0" smtClean="0"/>
              <a:t> data found with </a:t>
            </a:r>
            <a:r>
              <a:rPr lang="en-US" baseline="0" dirty="0" err="1" smtClean="0"/>
              <a:t>fgrep</a:t>
            </a:r>
            <a:r>
              <a:rPr lang="en-US" baseline="0" dirty="0" smtClean="0"/>
              <a:t>: A record, q=query</a:t>
            </a:r>
          </a:p>
          <a:p>
            <a:endParaRPr lang="en-US" baseline="0" dirty="0" smtClean="0"/>
          </a:p>
          <a:p>
            <a:r>
              <a:rPr lang="en-US" baseline="0" dirty="0" smtClean="0"/>
              <a:t>Not timestamps off about 27 minutes from hint (this is common).</a:t>
            </a:r>
            <a:endParaRPr lang="en-US" dirty="0"/>
          </a:p>
        </p:txBody>
      </p:sp>
    </p:spTree>
    <p:extLst>
      <p:ext uri="{BB962C8B-B14F-4D97-AF65-F5344CB8AC3E}">
        <p14:creationId xmlns:p14="http://schemas.microsoft.com/office/powerpoint/2010/main" val="1854911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0329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3196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3867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1879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407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8679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720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sz="1000" b="0" kern="0" dirty="0" smtClean="0"/>
          </a:p>
        </p:txBody>
      </p:sp>
      <p:sp>
        <p:nvSpPr>
          <p:cNvPr id="4" name="Header Placeholder 3"/>
          <p:cNvSpPr>
            <a:spLocks noGrp="1"/>
          </p:cNvSpPr>
          <p:nvPr>
            <p:ph type="hdr" sz="quarter" idx="10"/>
          </p:nvPr>
        </p:nvSpPr>
        <p:spPr/>
        <p:txBody>
          <a:bodyPr/>
          <a:lstStyle/>
          <a:p>
            <a:r>
              <a:rPr lang="en-US" dirty="0" smtClean="0"/>
              <a:t>Author</a:t>
            </a:r>
          </a:p>
          <a:p>
            <a:r>
              <a:rPr lang="en-US" dirty="0"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dirty="0"/>
          </a:p>
        </p:txBody>
      </p:sp>
    </p:spTree>
    <p:extLst>
      <p:ext uri="{BB962C8B-B14F-4D97-AF65-F5344CB8AC3E}">
        <p14:creationId xmlns:p14="http://schemas.microsoft.com/office/powerpoint/2010/main" val="1535039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4887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Note that request</a:t>
            </a:r>
            <a:r>
              <a:rPr lang="en-US" baseline="0" dirty="0" smtClean="0"/>
              <a:t> can also originate in “external” network.</a:t>
            </a:r>
            <a:endParaRPr lang="en-US" dirty="0"/>
          </a:p>
        </p:txBody>
      </p:sp>
    </p:spTree>
    <p:extLst>
      <p:ext uri="{BB962C8B-B14F-4D97-AF65-F5344CB8AC3E}">
        <p14:creationId xmlns:p14="http://schemas.microsoft.com/office/powerpoint/2010/main" val="1318292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8962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Although</a:t>
            </a:r>
            <a:r>
              <a:rPr lang="en-US" baseline="0" dirty="0" smtClean="0"/>
              <a:t> we don’t see it in the logs, we infer a subsequent connection between requestor and resolved IP address</a:t>
            </a:r>
            <a:endParaRPr lang="en-US" dirty="0"/>
          </a:p>
        </p:txBody>
      </p:sp>
    </p:spTree>
    <p:extLst>
      <p:ext uri="{BB962C8B-B14F-4D97-AF65-F5344CB8AC3E}">
        <p14:creationId xmlns:p14="http://schemas.microsoft.com/office/powerpoint/2010/main" val="1896233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3150F80F-6EF1-43E4-83F1-1FB8729FA0B6}" type="datetime1">
              <a:rPr lang="en-US"/>
              <a:pPr/>
              <a:t>1/21/2014</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27211" y="4383403"/>
            <a:ext cx="5092485" cy="4144017"/>
          </a:xfrm>
        </p:spPr>
        <p:txBody>
          <a:bodyPr lIns="91654" tIns="45826" rIns="91654" bIns="45826"/>
          <a:lstStyle/>
          <a:p>
            <a:pPr marL="190500" indent="-190500"/>
            <a:endParaRPr lang="en-US" dirty="0"/>
          </a:p>
        </p:txBody>
      </p:sp>
    </p:spTree>
    <p:extLst>
      <p:ext uri="{BB962C8B-B14F-4D97-AF65-F5344CB8AC3E}">
        <p14:creationId xmlns:p14="http://schemas.microsoft.com/office/powerpoint/2010/main" val="3976491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Performed</a:t>
            </a:r>
            <a:r>
              <a:rPr lang="en-US" baseline="0" dirty="0" smtClean="0"/>
              <a:t> an examination of all the hints in Case 1</a:t>
            </a:r>
            <a:endParaRPr lang="en-US" dirty="0" smtClean="0"/>
          </a:p>
          <a:p>
            <a:endParaRPr lang="en-US" dirty="0" smtClean="0"/>
          </a:p>
          <a:p>
            <a:r>
              <a:rPr lang="en-US" dirty="0" smtClean="0"/>
              <a:t>We decided</a:t>
            </a:r>
            <a:r>
              <a:rPr lang="en-US" baseline="0" dirty="0" smtClean="0"/>
              <a:t> to look at only A type records: IPv4 Address records</a:t>
            </a:r>
          </a:p>
          <a:p>
            <a:endParaRPr lang="en-US" baseline="0" dirty="0" smtClean="0"/>
          </a:p>
          <a:p>
            <a:r>
              <a:rPr lang="en-US" baseline="0" dirty="0" smtClean="0"/>
              <a:t>Note: </a:t>
            </a:r>
            <a:r>
              <a:rPr lang="en-US" baseline="0" dirty="0" err="1" smtClean="0"/>
              <a:t>webb.bin</a:t>
            </a:r>
            <a:r>
              <a:rPr lang="en-US" baseline="0" dirty="0" smtClean="0"/>
              <a:t> is the local (internal) domain…and there were many external requests to resolve names within this domain too.</a:t>
            </a:r>
            <a:endParaRPr lang="en-US" dirty="0"/>
          </a:p>
        </p:txBody>
      </p:sp>
    </p:spTree>
    <p:extLst>
      <p:ext uri="{BB962C8B-B14F-4D97-AF65-F5344CB8AC3E}">
        <p14:creationId xmlns:p14="http://schemas.microsoft.com/office/powerpoint/2010/main" val="3232283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visualize</a:t>
            </a:r>
            <a:r>
              <a:rPr lang="en-US" baseline="0" dirty="0" smtClean="0"/>
              <a:t> it using Derricks rasterizer…Inferred Connections</a:t>
            </a:r>
          </a:p>
          <a:p>
            <a:endParaRPr lang="en-US" baseline="0" dirty="0" smtClean="0"/>
          </a:p>
          <a:p>
            <a:r>
              <a:rPr lang="en-US" baseline="0" dirty="0" smtClean="0"/>
              <a:t>IP addresses resolved spanned the 32 bit address space.</a:t>
            </a:r>
          </a:p>
          <a:p>
            <a:r>
              <a:rPr lang="en-US" baseline="0" dirty="0" smtClean="0"/>
              <a:t>You can see work days and work hours,  Friday loads are about 50% above baseline compared to other week days.</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925575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Rasterizer</a:t>
            </a:r>
            <a:r>
              <a:rPr lang="en-US" baseline="0" dirty="0" smtClean="0"/>
              <a:t> image (Inferred Connections) looking at just the infected hosts requests for first hint that we looked at earlier.</a:t>
            </a:r>
          </a:p>
          <a:p>
            <a:r>
              <a:rPr lang="en-US" baseline="0" dirty="0" smtClean="0"/>
              <a:t>One computer’s requests spanning one day.</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436624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err="1" smtClean="0"/>
              <a:t>GraphViz</a:t>
            </a:r>
            <a:r>
              <a:rPr lang="en-US" baseline="0" dirty="0" smtClean="0"/>
              <a:t> of DNS topology…really can’t handle the amount of data.</a:t>
            </a:r>
            <a:endParaRPr lang="en-US" dirty="0"/>
          </a:p>
        </p:txBody>
      </p:sp>
    </p:spTree>
    <p:extLst>
      <p:ext uri="{BB962C8B-B14F-4D97-AF65-F5344CB8AC3E}">
        <p14:creationId xmlns:p14="http://schemas.microsoft.com/office/powerpoint/2010/main" val="3803551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Same data: D3.js package (d3js.org),</a:t>
            </a:r>
            <a:r>
              <a:rPr lang="en-US" baseline="0" dirty="0" smtClean="0"/>
              <a:t> rendering JSON format, after community detection algorithm applied.</a:t>
            </a:r>
            <a:endParaRPr lang="en-US" dirty="0"/>
          </a:p>
        </p:txBody>
      </p:sp>
    </p:spTree>
    <p:extLst>
      <p:ext uri="{BB962C8B-B14F-4D97-AF65-F5344CB8AC3E}">
        <p14:creationId xmlns:p14="http://schemas.microsoft.com/office/powerpoint/2010/main" val="100411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dirty="0"/>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Stated</a:t>
            </a:r>
            <a:r>
              <a:rPr lang="en-US" baseline="0" dirty="0" smtClean="0"/>
              <a:t> assumption: name lookup occurs prior </a:t>
            </a:r>
            <a:r>
              <a:rPr lang="en-US" dirty="0" smtClean="0"/>
              <a:t>to any transmission of data between internal and external hosts.</a:t>
            </a:r>
          </a:p>
          <a:p>
            <a:r>
              <a:rPr lang="en-US" dirty="0" smtClean="0"/>
              <a:t>Could go through many layers of name servers</a:t>
            </a:r>
            <a:r>
              <a:rPr lang="en-US" baseline="0" dirty="0" smtClean="0"/>
              <a:t> before it gets to one that can respond to the request</a:t>
            </a:r>
          </a:p>
          <a:p>
            <a:endParaRPr lang="en-US" baseline="0" dirty="0" smtClean="0"/>
          </a:p>
          <a:p>
            <a:r>
              <a:rPr lang="en-US" baseline="0" dirty="0" smtClean="0"/>
              <a:t>Have access only to DNS records (requests and responses) that occur within the network boundary (left of vertical line)</a:t>
            </a:r>
          </a:p>
          <a:p>
            <a:r>
              <a:rPr lang="en-US" baseline="0" dirty="0" smtClean="0"/>
              <a:t>Real names are anonymized (e.g. www.google.com might appear as </a:t>
            </a:r>
            <a:r>
              <a:rPr lang="en-US" baseline="0" dirty="0" err="1" smtClean="0"/>
              <a:t>cot.amazed.wad</a:t>
            </a:r>
            <a:r>
              <a:rPr lang="en-US" baseline="0" dirty="0" smtClean="0"/>
              <a:t>)</a:t>
            </a:r>
          </a:p>
          <a:p>
            <a:r>
              <a:rPr lang="en-US" baseline="0" dirty="0" smtClean="0"/>
              <a:t>Real IP addresses also anonymized.</a:t>
            </a:r>
            <a:endParaRPr lang="en-US" dirty="0"/>
          </a:p>
        </p:txBody>
      </p:sp>
    </p:spTree>
    <p:extLst>
      <p:ext uri="{BB962C8B-B14F-4D97-AF65-F5344CB8AC3E}">
        <p14:creationId xmlns:p14="http://schemas.microsoft.com/office/powerpoint/2010/main" val="3895463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External DNS servers</a:t>
            </a:r>
            <a:endParaRPr lang="en-US" dirty="0"/>
          </a:p>
        </p:txBody>
      </p:sp>
    </p:spTree>
    <p:extLst>
      <p:ext uri="{BB962C8B-B14F-4D97-AF65-F5344CB8AC3E}">
        <p14:creationId xmlns:p14="http://schemas.microsoft.com/office/powerpoint/2010/main" val="3589621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Multiple levels of</a:t>
            </a:r>
            <a:r>
              <a:rPr lang="en-US" baseline="0" dirty="0" smtClean="0"/>
              <a:t> internal DNS servers.</a:t>
            </a:r>
          </a:p>
          <a:p>
            <a:endParaRPr lang="en-US" baseline="0" dirty="0" smtClean="0"/>
          </a:p>
          <a:p>
            <a:r>
              <a:rPr lang="en-US" baseline="0" dirty="0" smtClean="0"/>
              <a:t>Some disconnected components…will likely be connected after processing more data.</a:t>
            </a:r>
            <a:endParaRPr lang="en-US" dirty="0"/>
          </a:p>
        </p:txBody>
      </p:sp>
    </p:spTree>
    <p:extLst>
      <p:ext uri="{BB962C8B-B14F-4D97-AF65-F5344CB8AC3E}">
        <p14:creationId xmlns:p14="http://schemas.microsoft.com/office/powerpoint/2010/main" val="1797129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3150F80F-6EF1-43E4-83F1-1FB8729FA0B6}" type="datetime1">
              <a:rPr lang="en-US"/>
              <a:pPr/>
              <a:t>1/21/2014</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27211" y="4383403"/>
            <a:ext cx="5092485" cy="4144017"/>
          </a:xfrm>
        </p:spPr>
        <p:txBody>
          <a:bodyPr lIns="91654" tIns="45826" rIns="91654" bIns="45826"/>
          <a:lstStyle/>
          <a:p>
            <a:pPr marL="190500" indent="-190500"/>
            <a:endParaRPr lang="en-US" dirty="0"/>
          </a:p>
        </p:txBody>
      </p:sp>
    </p:spTree>
    <p:extLst>
      <p:ext uri="{BB962C8B-B14F-4D97-AF65-F5344CB8AC3E}">
        <p14:creationId xmlns:p14="http://schemas.microsoft.com/office/powerpoint/2010/main" val="1309930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After some discussion this is the process</a:t>
            </a:r>
            <a:r>
              <a:rPr lang="en-US" baseline="0" dirty="0" smtClean="0"/>
              <a:t>ing workflow that took shape:</a:t>
            </a:r>
          </a:p>
          <a:p>
            <a:endParaRPr lang="en-US" baseline="0" dirty="0" smtClean="0"/>
          </a:p>
          <a:p>
            <a:r>
              <a:rPr lang="en-US" baseline="0" dirty="0" err="1" smtClean="0"/>
              <a:t>dns_parse</a:t>
            </a:r>
            <a:r>
              <a:rPr lang="en-US" baseline="0" dirty="0" smtClean="0"/>
              <a:t>: was performed by Challenge organizers (we did not have access to raw records).</a:t>
            </a:r>
          </a:p>
          <a:p>
            <a:endParaRPr lang="en-US" baseline="0" dirty="0" smtClean="0"/>
          </a:p>
          <a:p>
            <a:r>
              <a:rPr lang="en-US" baseline="0" dirty="0" smtClean="0"/>
              <a:t>Discuss each one of these in the slides that follow:</a:t>
            </a:r>
          </a:p>
          <a:p>
            <a:r>
              <a:rPr lang="en-US" baseline="0" dirty="0" smtClean="0"/>
              <a:t>Data Reduction – remove data that is (hopefully) clearly not malicious. </a:t>
            </a:r>
          </a:p>
          <a:p>
            <a:r>
              <a:rPr lang="en-US" baseline="0" dirty="0" smtClean="0"/>
              <a:t>Whitelist filters – remove more data that is likely not malicious</a:t>
            </a:r>
          </a:p>
          <a:p>
            <a:r>
              <a:rPr lang="en-US" baseline="0" dirty="0" smtClean="0"/>
              <a:t>Beacon detection – identify the callback portion of the APT</a:t>
            </a:r>
          </a:p>
          <a:p>
            <a:r>
              <a:rPr lang="en-US" baseline="0" dirty="0" smtClean="0"/>
              <a:t>Link Analysis – of internal hosts requesting the callback host to identify the rest of the malicious network</a:t>
            </a:r>
          </a:p>
        </p:txBody>
      </p:sp>
    </p:spTree>
    <p:extLst>
      <p:ext uri="{BB962C8B-B14F-4D97-AF65-F5344CB8AC3E}">
        <p14:creationId xmlns:p14="http://schemas.microsoft.com/office/powerpoint/2010/main" val="2341967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Data Reduction:</a:t>
            </a:r>
            <a:r>
              <a:rPr lang="en-US" baseline="0" dirty="0" smtClean="0"/>
              <a:t> </a:t>
            </a:r>
          </a:p>
          <a:p>
            <a:r>
              <a:rPr lang="en-US" baseline="0" dirty="0" smtClean="0"/>
              <a:t>Only removal of non-A records is a reduction of information</a:t>
            </a:r>
          </a:p>
          <a:p>
            <a:r>
              <a:rPr lang="en-US" baseline="0" dirty="0" smtClean="0"/>
              <a:t>The other two steps reduces space but not really information (i.e. number fields expanded…a few items dropped that maybe should be preserved).</a:t>
            </a:r>
          </a:p>
          <a:p>
            <a:endParaRPr lang="en-US" baseline="0" dirty="0" smtClean="0"/>
          </a:p>
        </p:txBody>
      </p:sp>
    </p:spTree>
    <p:extLst>
      <p:ext uri="{BB962C8B-B14F-4D97-AF65-F5344CB8AC3E}">
        <p14:creationId xmlns:p14="http://schemas.microsoft.com/office/powerpoint/2010/main" val="1864012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all requests (February), </a:t>
            </a:r>
            <a:r>
              <a:rPr lang="en-US" baseline="0" dirty="0" smtClean="0"/>
              <a:t> see spikes for working hours…new requests leveling off but not tailing to zero…requires further analysis (AV software?)</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978498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request</a:t>
            </a:r>
            <a:r>
              <a:rPr lang="en-US" baseline="0" dirty="0" smtClean="0"/>
              <a:t> to resolve internal hosts only does seem to die off more…but still growing after one month.</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1918445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baseline="0" dirty="0" smtClean="0"/>
              <a:t>Remove </a:t>
            </a:r>
            <a:r>
              <a:rPr lang="en-US" baseline="0" dirty="0" err="1" smtClean="0"/>
              <a:t>webb.bin</a:t>
            </a:r>
            <a:r>
              <a:rPr lang="en-US" baseline="0" dirty="0" smtClean="0"/>
              <a:t>: 60%-75% reduction</a:t>
            </a:r>
          </a:p>
          <a:p>
            <a:r>
              <a:rPr lang="en-US" b="1" baseline="0" dirty="0" smtClean="0"/>
              <a:t>AND</a:t>
            </a:r>
          </a:p>
          <a:p>
            <a:endParaRPr lang="en-US" b="1" baseline="0" dirty="0" smtClean="0"/>
          </a:p>
          <a:p>
            <a:r>
              <a:rPr lang="en-US" baseline="0" dirty="0" smtClean="0"/>
              <a:t>Conservative: Additional 80%-95% reduction</a:t>
            </a:r>
          </a:p>
          <a:p>
            <a:r>
              <a:rPr lang="en-US" b="1" baseline="0" dirty="0" smtClean="0"/>
              <a:t>OR</a:t>
            </a:r>
            <a:endParaRPr lang="en-US" b="0" baseline="0" dirty="0" smtClean="0"/>
          </a:p>
          <a:p>
            <a:r>
              <a:rPr lang="en-US" b="0" baseline="0" dirty="0" smtClean="0"/>
              <a:t>Aggressive: Additional 95%</a:t>
            </a:r>
          </a:p>
          <a:p>
            <a:endParaRPr lang="en-US" b="0" baseline="0" dirty="0" smtClean="0"/>
          </a:p>
          <a:p>
            <a:r>
              <a:rPr lang="en-US" dirty="0" smtClean="0"/>
              <a:t>We ended up using the </a:t>
            </a:r>
            <a:r>
              <a:rPr lang="en-US" b="1" dirty="0" smtClean="0"/>
              <a:t>Aggressive</a:t>
            </a:r>
            <a:r>
              <a:rPr lang="en-US" baseline="0" dirty="0" smtClean="0"/>
              <a:t> whitelists</a:t>
            </a:r>
          </a:p>
        </p:txBody>
      </p:sp>
    </p:spTree>
    <p:extLst>
      <p:ext uri="{BB962C8B-B14F-4D97-AF65-F5344CB8AC3E}">
        <p14:creationId xmlns:p14="http://schemas.microsoft.com/office/powerpoint/2010/main" val="2125670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Rasterizer</a:t>
            </a:r>
            <a:r>
              <a:rPr lang="en-US" baseline="0" dirty="0" smtClean="0"/>
              <a:t> again…to visualize the effect of aggressive whitelist filters.</a:t>
            </a:r>
          </a:p>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defRPr/>
            </a:pPr>
            <a:r>
              <a:rPr lang="en-US" dirty="0" smtClean="0"/>
              <a:t>red = number of DNS hops, green</a:t>
            </a:r>
            <a:r>
              <a:rPr lang="en-US" baseline="0" dirty="0" smtClean="0"/>
              <a:t> = number of IP addresses returned, blue = name was resolved.</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30712270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p>
          <a:p>
            <a:r>
              <a:rPr lang="en-US" dirty="0" smtClean="0"/>
              <a:t>red = number of DNS hops, </a:t>
            </a:r>
          </a:p>
          <a:p>
            <a:r>
              <a:rPr lang="en-US" dirty="0" smtClean="0"/>
              <a:t>green</a:t>
            </a:r>
            <a:r>
              <a:rPr lang="en-US" baseline="0" dirty="0" smtClean="0"/>
              <a:t> = number of IP addresses returned, </a:t>
            </a:r>
          </a:p>
          <a:p>
            <a:r>
              <a:rPr lang="en-US" baseline="0" dirty="0" smtClean="0"/>
              <a:t>blue = name was resolved.</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02593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Rasterizer</a:t>
            </a:r>
            <a:r>
              <a:rPr lang="en-US" baseline="0" dirty="0" smtClean="0"/>
              <a:t> again…to visualize the effect of aggressive whitelist filters.</a:t>
            </a:r>
          </a:p>
          <a:p>
            <a:pPr marL="0" marR="0" indent="0" algn="l" defTabSz="914400" rtl="0" eaLnBrk="1" fontAlgn="base" latinLnBrk="0" hangingPunct="1">
              <a:lnSpc>
                <a:spcPct val="100000"/>
              </a:lnSpc>
              <a:spcBef>
                <a:spcPct val="30000"/>
              </a:spcBef>
              <a:spcAft>
                <a:spcPct val="0"/>
              </a:spcAft>
              <a:buClrTx/>
              <a:buSzTx/>
              <a:buFontTx/>
              <a:buNone/>
              <a:tabLst>
                <a:tab pos="292100" algn="l"/>
                <a:tab pos="571500" algn="l"/>
              </a:tabLst>
              <a:defRPr/>
            </a:pPr>
            <a:r>
              <a:rPr lang="en-US" dirty="0" smtClean="0"/>
              <a:t>red = number of DNS hops, green</a:t>
            </a:r>
            <a:r>
              <a:rPr lang="en-US" baseline="0" dirty="0" smtClean="0"/>
              <a:t> = number of IP addresses returned, blue = name was resolved.</a:t>
            </a:r>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Author</a:t>
            </a:r>
          </a:p>
          <a:p>
            <a:r>
              <a:rPr lang="en-US" dirty="0"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dirty="0"/>
          </a:p>
        </p:txBody>
      </p:sp>
    </p:spTree>
    <p:extLst>
      <p:ext uri="{BB962C8B-B14F-4D97-AF65-F5344CB8AC3E}">
        <p14:creationId xmlns:p14="http://schemas.microsoft.com/office/powerpoint/2010/main" val="3071227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All hints in case 1 involved</a:t>
            </a:r>
            <a:r>
              <a:rPr lang="en-US" baseline="0" dirty="0" smtClean="0"/>
              <a:t> a periodic callback to an external domain as the last phase of the APT.</a:t>
            </a:r>
          </a:p>
          <a:p>
            <a:endParaRPr lang="en-US" baseline="0" dirty="0" smtClean="0"/>
          </a:p>
          <a:p>
            <a:r>
              <a:rPr lang="en-US" baseline="0" dirty="0" smtClean="0"/>
              <a:t>It was increased to above 120 minutes because we have at least one case where the beacon is 2 hours + a few milliseconds</a:t>
            </a:r>
          </a:p>
          <a:p>
            <a:endParaRPr lang="en-US" baseline="0" dirty="0" smtClean="0"/>
          </a:p>
          <a:p>
            <a:r>
              <a:rPr lang="en-US" baseline="0" dirty="0" smtClean="0"/>
              <a:t>We started with mean/</a:t>
            </a:r>
            <a:r>
              <a:rPr lang="en-US" baseline="0" dirty="0" err="1" smtClean="0"/>
              <a:t>stddev</a:t>
            </a:r>
            <a:r>
              <a:rPr lang="en-US" baseline="0" dirty="0" smtClean="0"/>
              <a:t> approach, went to FFT’s and then back.</a:t>
            </a:r>
          </a:p>
          <a:p>
            <a:endParaRPr lang="en-US" baseline="0" dirty="0" smtClean="0"/>
          </a:p>
        </p:txBody>
      </p:sp>
    </p:spTree>
    <p:extLst>
      <p:ext uri="{BB962C8B-B14F-4D97-AF65-F5344CB8AC3E}">
        <p14:creationId xmlns:p14="http://schemas.microsoft.com/office/powerpoint/2010/main" val="24723555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discovered that you still need to run individual FFT’s on </a:t>
            </a:r>
            <a:r>
              <a:rPr lang="en-US" baseline="0" dirty="0" err="1" smtClean="0"/>
              <a:t>src</a:t>
            </a:r>
            <a:r>
              <a:rPr lang="en-US" baseline="0" dirty="0" smtClean="0"/>
              <a:t>/</a:t>
            </a:r>
            <a:r>
              <a:rPr lang="en-US" baseline="0" dirty="0" err="1" smtClean="0"/>
              <a:t>dest</a:t>
            </a:r>
            <a:r>
              <a:rPr lang="en-US" baseline="0" dirty="0" smtClean="0"/>
              <a:t> pairs….can’t do all </a:t>
            </a:r>
            <a:r>
              <a:rPr lang="en-US" baseline="0" dirty="0" err="1" smtClean="0"/>
              <a:t>src</a:t>
            </a:r>
            <a:r>
              <a:rPr lang="en-US" baseline="0" dirty="0" smtClean="0"/>
              <a:t> requests in one.</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458837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Mean/</a:t>
            </a:r>
            <a:r>
              <a:rPr lang="en-US" dirty="0" err="1" smtClean="0"/>
              <a:t>stddev</a:t>
            </a:r>
            <a:r>
              <a:rPr lang="en-US" dirty="0" smtClean="0"/>
              <a:t> approach also done on</a:t>
            </a:r>
            <a:r>
              <a:rPr lang="en-US" baseline="0" dirty="0" smtClean="0"/>
              <a:t> ALL </a:t>
            </a:r>
            <a:r>
              <a:rPr lang="en-US" baseline="0" dirty="0" err="1" smtClean="0"/>
              <a:t>src</a:t>
            </a:r>
            <a:r>
              <a:rPr lang="en-US" baseline="0" dirty="0" smtClean="0"/>
              <a:t>/</a:t>
            </a:r>
            <a:r>
              <a:rPr lang="en-US" baseline="0" dirty="0" err="1" smtClean="0"/>
              <a:t>dest</a:t>
            </a:r>
            <a:r>
              <a:rPr lang="en-US" baseline="0" dirty="0" smtClean="0"/>
              <a:t> pairs.</a:t>
            </a:r>
          </a:p>
          <a:p>
            <a:endParaRPr lang="en-US" baseline="0" dirty="0" smtClean="0"/>
          </a:p>
          <a:p>
            <a:r>
              <a:rPr lang="en-US" baseline="0" dirty="0" smtClean="0"/>
              <a:t>This is the example that has 2 hour periodicity.</a:t>
            </a:r>
          </a:p>
          <a:p>
            <a:endParaRPr lang="en-US" baseline="0" dirty="0" smtClean="0"/>
          </a:p>
          <a:p>
            <a:r>
              <a:rPr lang="en-US" baseline="0" dirty="0" smtClean="0"/>
              <a:t>Strong Indicators (but not requirements):</a:t>
            </a:r>
          </a:p>
          <a:p>
            <a:r>
              <a:rPr lang="en-US" baseline="0" dirty="0" smtClean="0"/>
              <a:t> - lower </a:t>
            </a:r>
            <a:r>
              <a:rPr lang="en-US" baseline="0" dirty="0" err="1" smtClean="0"/>
              <a:t>stddev</a:t>
            </a:r>
            <a:endParaRPr lang="en-US" baseline="0" dirty="0" smtClean="0"/>
          </a:p>
          <a:p>
            <a:r>
              <a:rPr lang="en-US" baseline="0" dirty="0" smtClean="0"/>
              <a:t> - larger number of samples</a:t>
            </a:r>
          </a:p>
          <a:p>
            <a:r>
              <a:rPr lang="en-US" baseline="0" dirty="0" smtClean="0"/>
              <a:t> - Multiple entries for same callback host in later Cases (multiple infections) is a stronger indicator</a:t>
            </a:r>
          </a:p>
          <a:p>
            <a:r>
              <a:rPr lang="en-US" baseline="0" dirty="0" smtClean="0"/>
              <a:t> - an “unknown” domain</a:t>
            </a:r>
            <a:endParaRPr lang="en-US" dirty="0" smtClean="0"/>
          </a:p>
          <a:p>
            <a:endParaRPr lang="en-US" dirty="0" smtClean="0"/>
          </a:p>
          <a:p>
            <a:r>
              <a:rPr lang="en-US" dirty="0" smtClean="0"/>
              <a:t>Internal hosts and external domains selected</a:t>
            </a:r>
            <a:r>
              <a:rPr lang="en-US" baseline="0" dirty="0" smtClean="0"/>
              <a:t> form set of “seed” nodes for link analysis.</a:t>
            </a:r>
            <a:endParaRPr lang="en-US" dirty="0"/>
          </a:p>
        </p:txBody>
      </p:sp>
    </p:spTree>
    <p:extLst>
      <p:ext uri="{BB962C8B-B14F-4D97-AF65-F5344CB8AC3E}">
        <p14:creationId xmlns:p14="http://schemas.microsoft.com/office/powerpoint/2010/main" val="31617159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00094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Kind</a:t>
            </a:r>
            <a:r>
              <a:rPr lang="en-US" baseline="0" dirty="0" smtClean="0"/>
              <a:t> hard to see the multiple common connections with the hive plot.</a:t>
            </a:r>
            <a:endParaRPr lang="en-US" dirty="0"/>
          </a:p>
        </p:txBody>
      </p:sp>
    </p:spTree>
    <p:extLst>
      <p:ext uri="{BB962C8B-B14F-4D97-AF65-F5344CB8AC3E}">
        <p14:creationId xmlns:p14="http://schemas.microsoft.com/office/powerpoint/2010/main" val="442255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this is on the inferred connection graph.</a:t>
            </a:r>
          </a:p>
          <a:p>
            <a:endParaRPr lang="en-US" dirty="0" smtClean="0"/>
          </a:p>
          <a:p>
            <a:r>
              <a:rPr lang="en-US" dirty="0" smtClean="0"/>
              <a:t>Degree as measure by number of</a:t>
            </a:r>
            <a:r>
              <a:rPr lang="en-US" baseline="0" dirty="0" smtClean="0"/>
              <a:t> unique connections.</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2436723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3150F80F-6EF1-43E4-83F1-1FB8729FA0B6}" type="datetime1">
              <a:rPr lang="en-US"/>
              <a:pPr/>
              <a:t>1/21/2014</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27211" y="4383403"/>
            <a:ext cx="5092485" cy="4144017"/>
          </a:xfrm>
        </p:spPr>
        <p:txBody>
          <a:bodyPr lIns="91654" tIns="45826" rIns="91654" bIns="45826"/>
          <a:lstStyle/>
          <a:p>
            <a:r>
              <a:rPr lang="en-US" sz="1000" b="0" dirty="0" smtClean="0">
                <a:hlinkClick r:id="rId3"/>
              </a:rPr>
              <a:t>http://acorn.etc.sei.cmu.edu/ebwerner/socialviz/</a:t>
            </a:r>
            <a:endParaRPr lang="en-US" sz="1000" dirty="0"/>
          </a:p>
        </p:txBody>
      </p:sp>
    </p:spTree>
    <p:extLst>
      <p:ext uri="{BB962C8B-B14F-4D97-AF65-F5344CB8AC3E}">
        <p14:creationId xmlns:p14="http://schemas.microsoft.com/office/powerpoint/2010/main" val="11798958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LOW </a:t>
            </a:r>
            <a:r>
              <a:rPr lang="en-US" dirty="0" err="1" smtClean="0"/>
              <a:t>stddev</a:t>
            </a:r>
            <a:r>
              <a:rPr lang="en-US" dirty="0" smtClean="0"/>
              <a:t> on callback</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12222587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Hint 74.92.103.13</a:t>
            </a:r>
          </a:p>
          <a:p>
            <a:r>
              <a:rPr lang="en-US" dirty="0" smtClean="0"/>
              <a:t>Callback:</a:t>
            </a:r>
            <a:r>
              <a:rPr lang="en-US" baseline="0" dirty="0" smtClean="0"/>
              <a:t> </a:t>
            </a:r>
            <a:r>
              <a:rPr lang="en-US" baseline="0" dirty="0" err="1" smtClean="0"/>
              <a:t>shrdhost.mungled.wad</a:t>
            </a:r>
            <a:endParaRPr lang="en-US" baseline="0" dirty="0" smtClean="0"/>
          </a:p>
          <a:p>
            <a:r>
              <a:rPr lang="en-US" baseline="0" dirty="0" smtClean="0"/>
              <a:t>Others: </a:t>
            </a:r>
            <a:r>
              <a:rPr lang="en-US" baseline="0" dirty="0" err="1" smtClean="0"/>
              <a:t>grandfenagle</a:t>
            </a:r>
            <a:r>
              <a:rPr lang="en-US" baseline="0" dirty="0" smtClean="0"/>
              <a:t> and glazes</a:t>
            </a:r>
          </a:p>
          <a:p>
            <a:endParaRPr lang="en-US" dirty="0" smtClean="0"/>
          </a:p>
          <a:p>
            <a:r>
              <a:rPr lang="en-US" dirty="0" smtClean="0"/>
              <a:t>More false positives.</a:t>
            </a:r>
          </a:p>
          <a:p>
            <a:endParaRPr lang="en-US" dirty="0" smtClean="0"/>
          </a:p>
          <a:p>
            <a:r>
              <a:rPr lang="en-US" dirty="0" smtClean="0"/>
              <a:t>Many more</a:t>
            </a:r>
            <a:r>
              <a:rPr lang="en-US" baseline="0" dirty="0" smtClean="0"/>
              <a:t> hosts could be added to whitelists based on second level domains.</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1956970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Callback:</a:t>
            </a:r>
            <a:r>
              <a:rPr lang="en-US" baseline="0" dirty="0" smtClean="0"/>
              <a:t> </a:t>
            </a:r>
            <a:r>
              <a:rPr lang="en-US" baseline="0" dirty="0" err="1" smtClean="0"/>
              <a:t>misorganization</a:t>
            </a:r>
            <a:endParaRPr lang="en-US" baseline="0" dirty="0" smtClean="0"/>
          </a:p>
          <a:p>
            <a:r>
              <a:rPr lang="en-US" baseline="0" dirty="0" smtClean="0"/>
              <a:t>Other: </a:t>
            </a:r>
            <a:r>
              <a:rPr lang="en-US" baseline="0" dirty="0" err="1" smtClean="0"/>
              <a:t>messersmitz</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24917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p>
          <a:p>
            <a:r>
              <a:rPr lang="en-US" dirty="0" smtClean="0"/>
              <a:t>red = number of DNS hops, </a:t>
            </a:r>
          </a:p>
          <a:p>
            <a:r>
              <a:rPr lang="en-US" dirty="0" smtClean="0"/>
              <a:t>green</a:t>
            </a:r>
            <a:r>
              <a:rPr lang="en-US" baseline="0" dirty="0" smtClean="0"/>
              <a:t> = number of IP addresses returned, </a:t>
            </a:r>
          </a:p>
          <a:p>
            <a:r>
              <a:rPr lang="en-US" baseline="0" dirty="0" smtClean="0"/>
              <a:t>blue = name was resolved.</a:t>
            </a:r>
            <a:endParaRPr lang="en-US" dirty="0"/>
          </a:p>
        </p:txBody>
      </p:sp>
      <p:sp>
        <p:nvSpPr>
          <p:cNvPr id="4" name="Header Placeholder 3"/>
          <p:cNvSpPr>
            <a:spLocks noGrp="1"/>
          </p:cNvSpPr>
          <p:nvPr>
            <p:ph type="hdr" sz="quarter" idx="10"/>
          </p:nvPr>
        </p:nvSpPr>
        <p:spPr/>
        <p:txBody>
          <a:bodyPr/>
          <a:lstStyle/>
          <a:p>
            <a:r>
              <a:rPr lang="en-US" dirty="0" smtClean="0"/>
              <a:t>Author</a:t>
            </a:r>
          </a:p>
          <a:p>
            <a:r>
              <a:rPr lang="en-US" dirty="0"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dirty="0"/>
          </a:p>
        </p:txBody>
      </p:sp>
    </p:spTree>
    <p:extLst>
      <p:ext uri="{BB962C8B-B14F-4D97-AF65-F5344CB8AC3E}">
        <p14:creationId xmlns:p14="http://schemas.microsoft.com/office/powerpoint/2010/main" val="2025939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Callback:</a:t>
            </a:r>
            <a:r>
              <a:rPr lang="en-US" baseline="0" dirty="0" smtClean="0"/>
              <a:t> glazes</a:t>
            </a:r>
          </a:p>
          <a:p>
            <a:r>
              <a:rPr lang="en-US" baseline="0" dirty="0" smtClean="0"/>
              <a:t>Other: vanishing</a:t>
            </a:r>
          </a:p>
          <a:p>
            <a:endParaRPr lang="en-US" baseline="0" dirty="0" smtClean="0"/>
          </a:p>
          <a:p>
            <a:r>
              <a:rPr lang="en-US" baseline="0" dirty="0" err="1" smtClean="0"/>
              <a:t>Poppa.hershey.wad</a:t>
            </a:r>
            <a:r>
              <a:rPr lang="en-US" baseline="0" dirty="0" smtClean="0"/>
              <a:t> might get filtered with a better whitelist algorithm.</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475422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Callback:</a:t>
            </a:r>
            <a:r>
              <a:rPr lang="en-US" baseline="0" dirty="0" smtClean="0"/>
              <a:t> </a:t>
            </a:r>
            <a:r>
              <a:rPr lang="en-US" baseline="0" dirty="0" err="1" smtClean="0"/>
              <a:t>bniely.rd</a:t>
            </a:r>
            <a:endParaRPr lang="en-US" baseline="0" dirty="0" smtClean="0"/>
          </a:p>
          <a:p>
            <a:r>
              <a:rPr lang="en-US" baseline="0" dirty="0" smtClean="0"/>
              <a:t>Other: </a:t>
            </a:r>
            <a:r>
              <a:rPr lang="en-US" baseline="0" dirty="0" err="1" smtClean="0"/>
              <a:t>austerfold</a:t>
            </a:r>
            <a:r>
              <a:rPr lang="en-US" baseline="0" dirty="0" smtClean="0"/>
              <a:t> and pucker</a:t>
            </a:r>
            <a:endParaRPr lang="en-US" dirty="0" smtClean="0"/>
          </a:p>
          <a:p>
            <a:endParaRPr lang="en-US" dirty="0" smtClean="0"/>
          </a:p>
          <a:p>
            <a:r>
              <a:rPr lang="en-US" dirty="0" smtClean="0"/>
              <a:t>Strong</a:t>
            </a:r>
            <a:r>
              <a:rPr lang="en-US" baseline="0" dirty="0" smtClean="0"/>
              <a:t> candidate: mike.fj</a:t>
            </a:r>
            <a:endParaRPr lang="en-US" dirty="0" smtClean="0"/>
          </a:p>
          <a:p>
            <a:endParaRPr lang="en-US" dirty="0" smtClean="0"/>
          </a:p>
          <a:p>
            <a:r>
              <a:rPr lang="en-US" dirty="0" smtClean="0"/>
              <a:t>Perhaps a </a:t>
            </a:r>
            <a:r>
              <a:rPr lang="en-US" baseline="0" dirty="0" smtClean="0"/>
              <a:t>“common” query is needed for automated filtering?</a:t>
            </a:r>
          </a:p>
          <a:p>
            <a:endParaRPr lang="en-US" baseline="0" dirty="0" smtClean="0"/>
          </a:p>
          <a:p>
            <a:r>
              <a:rPr lang="en-US" baseline="0" dirty="0" smtClean="0"/>
              <a:t>NOTE: community detection algorithm almost never groups the infected hosts together (minority connections)</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13225125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Callback:</a:t>
            </a:r>
            <a:r>
              <a:rPr lang="en-US" baseline="0" dirty="0" smtClean="0"/>
              <a:t> provayder.cc</a:t>
            </a:r>
          </a:p>
          <a:p>
            <a:r>
              <a:rPr lang="en-US" baseline="0" dirty="0" smtClean="0"/>
              <a:t>Other: augerhost.e2 and aejqzgsy.e2</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1830854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Typo</a:t>
            </a:r>
            <a:r>
              <a:rPr lang="en-US" baseline="0" dirty="0" smtClean="0"/>
              <a:t> in hint!!</a:t>
            </a:r>
          </a:p>
          <a:p>
            <a:endParaRPr lang="en-US" baseline="0" dirty="0" smtClean="0"/>
          </a:p>
          <a:p>
            <a:r>
              <a:rPr lang="en-US" dirty="0" smtClean="0"/>
              <a:t>Callback:</a:t>
            </a:r>
            <a:r>
              <a:rPr lang="en-US" baseline="0" dirty="0" smtClean="0"/>
              <a:t> </a:t>
            </a:r>
            <a:r>
              <a:rPr lang="en-US" baseline="0" dirty="0" err="1" smtClean="0"/>
              <a:t>aftible.noe</a:t>
            </a:r>
            <a:endParaRPr lang="en-US" baseline="0" dirty="0" smtClean="0"/>
          </a:p>
          <a:p>
            <a:r>
              <a:rPr lang="en-US" baseline="0" dirty="0" smtClean="0"/>
              <a:t>Other: abie6rcfv.confol.wad (MISSED ONE)</a:t>
            </a:r>
            <a:endParaRPr lang="en-US" dirty="0" smtClean="0"/>
          </a:p>
          <a:p>
            <a:endParaRPr lang="en-US" dirty="0" smtClean="0"/>
          </a:p>
          <a:p>
            <a:r>
              <a:rPr lang="en-US" dirty="0" smtClean="0"/>
              <a:t>MISSED:</a:t>
            </a:r>
            <a:r>
              <a:rPr lang="en-US" baseline="0" dirty="0" smtClean="0"/>
              <a:t> </a:t>
            </a:r>
            <a:r>
              <a:rPr lang="en-US" dirty="0" smtClean="0"/>
              <a:t>The malicious domain listed in hint</a:t>
            </a:r>
            <a:r>
              <a:rPr lang="en-US" baseline="0" dirty="0" smtClean="0"/>
              <a:t> is rum.fibrous.wad (the SLD is common)…but there is an new </a:t>
            </a:r>
            <a:r>
              <a:rPr lang="en-US" baseline="0" dirty="0" err="1" smtClean="0"/>
              <a:t>behaviour</a:t>
            </a:r>
            <a:r>
              <a:rPr lang="en-US" baseline="0" dirty="0" smtClean="0"/>
              <a:t> regarding rum.fibrous.wad that we don’t yet understand.</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17799732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Notables:</a:t>
            </a:r>
          </a:p>
          <a:p>
            <a:endParaRPr lang="en-US" dirty="0" smtClean="0"/>
          </a:p>
          <a:p>
            <a:r>
              <a:rPr lang="en-US" dirty="0" smtClean="0"/>
              <a:t>Callback not detected</a:t>
            </a:r>
            <a:r>
              <a:rPr lang="en-US" baseline="0" dirty="0" smtClean="0"/>
              <a:t> for 3 cases.  </a:t>
            </a:r>
          </a:p>
          <a:p>
            <a:r>
              <a:rPr lang="en-US" baseline="0" dirty="0" smtClean="0"/>
              <a:t>Performed link analysis on hint alone.  </a:t>
            </a:r>
          </a:p>
          <a:p>
            <a:r>
              <a:rPr lang="en-US" baseline="0" dirty="0" smtClean="0"/>
              <a:t>We won’t have that luxury in January</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1868977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3: only</a:t>
            </a:r>
            <a:r>
              <a:rPr lang="en-US" baseline="0" dirty="0" smtClean="0"/>
              <a:t> gives one hint (infected host: 74.92.120.47).  Find the others and the malicious domains.</a:t>
            </a:r>
          </a:p>
          <a:p>
            <a:endParaRPr lang="en-US" baseline="0" dirty="0" smtClean="0"/>
          </a:p>
          <a:p>
            <a:r>
              <a:rPr lang="en-US" dirty="0" smtClean="0"/>
              <a:t>Callback:</a:t>
            </a:r>
            <a:r>
              <a:rPr lang="en-US" baseline="0" dirty="0" smtClean="0"/>
              <a:t> orfitals.ok</a:t>
            </a:r>
          </a:p>
          <a:p>
            <a:r>
              <a:rPr lang="en-US" baseline="0" dirty="0" smtClean="0"/>
              <a:t>Other: </a:t>
            </a:r>
            <a:r>
              <a:rPr lang="en-US" baseline="0" dirty="0" err="1" smtClean="0"/>
              <a:t>orcrist</a:t>
            </a:r>
            <a:r>
              <a:rPr lang="en-US" baseline="0" dirty="0" smtClean="0"/>
              <a:t> and sextants</a:t>
            </a:r>
            <a:endParaRPr lang="en-US" dirty="0" smtClean="0"/>
          </a:p>
          <a:p>
            <a:endParaRPr lang="en-US" dirty="0" smtClean="0"/>
          </a:p>
          <a:p>
            <a:r>
              <a:rPr lang="en-US" dirty="0" smtClean="0"/>
              <a:t>5 other infected hosts found.</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1679303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3/14 is</a:t>
            </a:r>
            <a:r>
              <a:rPr lang="en-US" baseline="0" dirty="0" smtClean="0"/>
              <a:t> like Case 4 (3/22 as well)…no hints but found same patterns.</a:t>
            </a:r>
          </a:p>
          <a:p>
            <a:endParaRPr lang="en-US" baseline="0" dirty="0" smtClean="0"/>
          </a:p>
          <a:p>
            <a:r>
              <a:rPr lang="en-US" baseline="0" dirty="0" smtClean="0"/>
              <a:t>3/14: </a:t>
            </a:r>
          </a:p>
          <a:p>
            <a:r>
              <a:rPr lang="en-US" dirty="0" smtClean="0"/>
              <a:t>Callback:</a:t>
            </a:r>
            <a:r>
              <a:rPr lang="en-US" baseline="0" dirty="0" smtClean="0"/>
              <a:t> </a:t>
            </a:r>
            <a:r>
              <a:rPr lang="en-US" baseline="0" dirty="0" err="1" smtClean="0"/>
              <a:t>winterwolf.dx</a:t>
            </a:r>
            <a:r>
              <a:rPr lang="en-US" baseline="0" dirty="0" smtClean="0"/>
              <a:t> (to three infected hosts).</a:t>
            </a:r>
          </a:p>
          <a:p>
            <a:r>
              <a:rPr lang="en-US" baseline="0" dirty="0" smtClean="0"/>
              <a:t>Other: </a:t>
            </a:r>
            <a:r>
              <a:rPr lang="en-US" baseline="0" dirty="0" err="1" smtClean="0"/>
              <a:t>tarrasque.dx</a:t>
            </a:r>
            <a:r>
              <a:rPr lang="en-US" baseline="0" dirty="0" smtClean="0"/>
              <a:t>, </a:t>
            </a:r>
            <a:r>
              <a:rPr lang="en-US" baseline="0" dirty="0" err="1" smtClean="0"/>
              <a:t>nixie.dx</a:t>
            </a:r>
            <a:endParaRPr lang="en-US" baseline="0" dirty="0" smtClean="0"/>
          </a:p>
          <a:p>
            <a:endParaRPr lang="en-US" baseline="0" dirty="0" smtClean="0"/>
          </a:p>
          <a:p>
            <a:r>
              <a:rPr lang="en-US" baseline="0" dirty="0" smtClean="0"/>
              <a:t>4 possible infected hosts</a:t>
            </a:r>
          </a:p>
          <a:p>
            <a:endParaRPr lang="en-US" baseline="0" dirty="0" smtClean="0"/>
          </a:p>
          <a:p>
            <a:r>
              <a:rPr lang="en-US" baseline="0" dirty="0" smtClean="0"/>
              <a:t>SOMETIME BEACON DETECTION IS AMBIGUOUS…</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3139296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3/14 is</a:t>
            </a:r>
            <a:r>
              <a:rPr lang="en-US" baseline="0" dirty="0" smtClean="0"/>
              <a:t> like Case 4 (3/22 as well)…no hints but found same patterns.</a:t>
            </a:r>
          </a:p>
          <a:p>
            <a:endParaRPr lang="en-US" baseline="0" dirty="0" smtClean="0"/>
          </a:p>
          <a:p>
            <a:r>
              <a:rPr lang="en-US" baseline="0" dirty="0" smtClean="0"/>
              <a:t>3/14: </a:t>
            </a:r>
          </a:p>
          <a:p>
            <a:r>
              <a:rPr lang="en-US" dirty="0" smtClean="0"/>
              <a:t>Callback:</a:t>
            </a:r>
            <a:r>
              <a:rPr lang="en-US" baseline="0" dirty="0" smtClean="0"/>
              <a:t> </a:t>
            </a:r>
            <a:r>
              <a:rPr lang="en-US" baseline="0" dirty="0" err="1" smtClean="0"/>
              <a:t>winterwolf.dx</a:t>
            </a:r>
            <a:r>
              <a:rPr lang="en-US" baseline="0" dirty="0" smtClean="0"/>
              <a:t> (to three infected hosts).</a:t>
            </a:r>
          </a:p>
          <a:p>
            <a:r>
              <a:rPr lang="en-US" baseline="0" dirty="0" smtClean="0"/>
              <a:t>Other: </a:t>
            </a:r>
            <a:r>
              <a:rPr lang="en-US" baseline="0" dirty="0" err="1" smtClean="0"/>
              <a:t>tarrasque.dx</a:t>
            </a:r>
            <a:r>
              <a:rPr lang="en-US" baseline="0" dirty="0" smtClean="0"/>
              <a:t>, </a:t>
            </a:r>
            <a:r>
              <a:rPr lang="en-US" baseline="0" dirty="0" err="1" smtClean="0"/>
              <a:t>nixie.dx</a:t>
            </a:r>
            <a:endParaRPr lang="en-US" baseline="0" dirty="0" smtClean="0"/>
          </a:p>
          <a:p>
            <a:endParaRPr lang="en-US" baseline="0" dirty="0" smtClean="0"/>
          </a:p>
          <a:p>
            <a:r>
              <a:rPr lang="en-US" baseline="0" dirty="0" smtClean="0"/>
              <a:t>4 possible infected hosts</a:t>
            </a:r>
          </a:p>
          <a:p>
            <a:endParaRPr lang="en-US" baseline="0" dirty="0" smtClean="0"/>
          </a:p>
          <a:p>
            <a:r>
              <a:rPr lang="en-US" baseline="0" dirty="0" smtClean="0"/>
              <a:t>SOMETIME BEACON DETECTION IS AMBIGUOUS…</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313929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for cases 1 through 3 were allowed to use hints</a:t>
            </a:r>
          </a:p>
          <a:p>
            <a:r>
              <a:rPr lang="en-US" baseline="0" dirty="0" smtClean="0"/>
              <a:t>Results for case 4 rerun the first three without hints plus one additional attack.</a:t>
            </a:r>
          </a:p>
          <a:p>
            <a:endParaRPr lang="en-US" baseline="0" dirty="0" smtClean="0"/>
          </a:p>
          <a:p>
            <a:r>
              <a:rPr lang="en-US" dirty="0" smtClean="0"/>
              <a:t>Our original goal: solve Case</a:t>
            </a:r>
            <a:r>
              <a:rPr lang="en-US" baseline="0" dirty="0" smtClean="0"/>
              <a:t> 1 (5 attacks):</a:t>
            </a:r>
            <a:endParaRPr lang="en-US" dirty="0" smtClean="0"/>
          </a:p>
          <a:p>
            <a:pPr marL="342900" indent="-342900">
              <a:buFont typeface="Arial" panose="020B0604020202020204" pitchFamily="34" charset="0"/>
              <a:buChar char="•"/>
            </a:pPr>
            <a:r>
              <a:rPr lang="en-US" dirty="0" smtClean="0"/>
              <a:t>All beacons/callbacks </a:t>
            </a:r>
            <a:r>
              <a:rPr lang="en-US" u="sng" dirty="0" smtClean="0"/>
              <a:t>automatically</a:t>
            </a:r>
            <a:r>
              <a:rPr lang="en-US" dirty="0" smtClean="0"/>
              <a:t> detected</a:t>
            </a:r>
          </a:p>
          <a:p>
            <a:pPr marL="342900" indent="-342900">
              <a:buFont typeface="Arial" panose="020B0604020202020204" pitchFamily="34" charset="0"/>
              <a:buChar char="•"/>
            </a:pPr>
            <a:r>
              <a:rPr lang="en-US" dirty="0" smtClean="0"/>
              <a:t>All malicious domains identified</a:t>
            </a:r>
          </a:p>
          <a:p>
            <a:pPr marL="342900" indent="-342900">
              <a:buFont typeface="Arial" panose="020B0604020202020204" pitchFamily="34" charset="0"/>
              <a:buChar char="•"/>
            </a:pPr>
            <a:r>
              <a:rPr lang="en-US" dirty="0" smtClean="0"/>
              <a:t>Less than five false positives for all attacks</a:t>
            </a:r>
            <a:r>
              <a:rPr lang="en-US" baseline="0" dirty="0" smtClean="0"/>
              <a:t> </a:t>
            </a:r>
            <a:r>
              <a:rPr lang="en-US" dirty="0" smtClean="0"/>
              <a:t>(challenge specified goal)</a:t>
            </a:r>
          </a:p>
          <a:p>
            <a:endParaRPr lang="en-US" dirty="0" smtClean="0"/>
          </a:p>
          <a:p>
            <a:r>
              <a:rPr lang="en-US" dirty="0" smtClean="0"/>
              <a:t>The team went above and beyond…and the approach shows general applicability to more complex cases.</a:t>
            </a:r>
          </a:p>
          <a:p>
            <a:endParaRPr lang="en-US" dirty="0" smtClean="0"/>
          </a:p>
          <a:p>
            <a:r>
              <a:rPr lang="en-US" dirty="0" smtClean="0"/>
              <a:t>Cases 2</a:t>
            </a:r>
            <a:r>
              <a:rPr lang="en-US" baseline="0" dirty="0" smtClean="0"/>
              <a:t> and 3</a:t>
            </a:r>
            <a:r>
              <a:rPr lang="en-US" dirty="0" smtClean="0"/>
              <a:t>: 14 attacks</a:t>
            </a:r>
          </a:p>
          <a:p>
            <a:pPr marL="342900" indent="-342900">
              <a:buFont typeface="Arial" panose="020B0604020202020204" pitchFamily="34" charset="0"/>
              <a:buChar char="•"/>
            </a:pPr>
            <a:r>
              <a:rPr lang="en-US" dirty="0" smtClean="0"/>
              <a:t>When APT not automatically detected we</a:t>
            </a:r>
            <a:r>
              <a:rPr lang="en-US" baseline="0" dirty="0" smtClean="0"/>
              <a:t> used </a:t>
            </a:r>
            <a:r>
              <a:rPr lang="en-US" dirty="0" smtClean="0"/>
              <a:t>hints for link analysis</a:t>
            </a:r>
            <a:r>
              <a:rPr lang="en-US" baseline="0" dirty="0" smtClean="0"/>
              <a:t> step (4 attacks total)</a:t>
            </a:r>
            <a:r>
              <a:rPr lang="en-US" dirty="0" smtClean="0"/>
              <a:t>.</a:t>
            </a:r>
          </a:p>
          <a:p>
            <a:pPr marL="342900" indent="-342900">
              <a:buFont typeface="Arial" panose="020B0604020202020204" pitchFamily="34" charset="0"/>
              <a:buChar char="•"/>
            </a:pPr>
            <a:r>
              <a:rPr lang="en-US" dirty="0" smtClean="0"/>
              <a:t>Starting</a:t>
            </a:r>
            <a:r>
              <a:rPr lang="en-US" baseline="0" dirty="0" smtClean="0"/>
              <a:t> to miss some malicious domains and false positive rate is going up…but better domain whitelists will drastically improve both.</a:t>
            </a:r>
            <a:endParaRPr lang="en-US" dirty="0" smtClean="0"/>
          </a:p>
          <a:p>
            <a:endParaRPr lang="en-US" dirty="0" smtClean="0"/>
          </a:p>
          <a:p>
            <a:r>
              <a:rPr lang="en-US" dirty="0" smtClean="0"/>
              <a:t>Case</a:t>
            </a:r>
            <a:r>
              <a:rPr lang="en-US" baseline="0" dirty="0" smtClean="0"/>
              <a:t> 4: rerun Cases 1,2 and 3 plus one new attack WITHOUT using hints</a:t>
            </a:r>
          </a:p>
          <a:p>
            <a:pPr marL="171450" indent="-171450">
              <a:buFont typeface="Arial" panose="020B0604020202020204" pitchFamily="34" charset="0"/>
              <a:buChar char="•"/>
            </a:pPr>
            <a:r>
              <a:rPr lang="en-US" baseline="0" dirty="0" smtClean="0"/>
              <a:t>4 attacks in Cases 2 and 3 drop out completely (need further analysis to determine cause).</a:t>
            </a:r>
          </a:p>
          <a:p>
            <a:pPr marL="171450" indent="-171450">
              <a:buFont typeface="Arial" panose="020B0604020202020204" pitchFamily="34" charset="0"/>
              <a:buChar char="•"/>
            </a:pPr>
            <a:r>
              <a:rPr lang="en-US" baseline="0" dirty="0" smtClean="0"/>
              <a:t>Extra attack characterized perfectly.</a:t>
            </a:r>
            <a:endParaRPr lang="en-US" dirty="0"/>
          </a:p>
        </p:txBody>
      </p:sp>
      <p:sp>
        <p:nvSpPr>
          <p:cNvPr id="4" name="Header Placeholder 3"/>
          <p:cNvSpPr>
            <a:spLocks noGrp="1"/>
          </p:cNvSpPr>
          <p:nvPr>
            <p:ph type="hdr" sz="quarter" idx="10"/>
          </p:nvPr>
        </p:nvSpPr>
        <p:spPr/>
        <p:txBody>
          <a:bodyPr/>
          <a:lstStyle/>
          <a:p>
            <a:r>
              <a:rPr lang="en-US" dirty="0" smtClean="0"/>
              <a:t>Author</a:t>
            </a:r>
          </a:p>
          <a:p>
            <a:r>
              <a:rPr lang="en-US" dirty="0"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dirty="0"/>
          </a:p>
        </p:txBody>
      </p:sp>
    </p:spTree>
    <p:extLst>
      <p:ext uri="{BB962C8B-B14F-4D97-AF65-F5344CB8AC3E}">
        <p14:creationId xmlns:p14="http://schemas.microsoft.com/office/powerpoint/2010/main" val="4079347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3150F80F-6EF1-43E4-83F1-1FB8729FA0B6}" type="datetime1">
              <a:rPr lang="en-US"/>
              <a:pPr/>
              <a:t>1/21/2014</a:t>
            </a:fld>
            <a:endParaRPr lang="en-US"/>
          </a:p>
        </p:txBody>
      </p:sp>
      <p:sp>
        <p:nvSpPr>
          <p:cNvPr id="882690" name="Rectangle 2"/>
          <p:cNvSpPr>
            <a:spLocks noGrp="1" noRot="1" noChangeAspect="1" noChangeArrowheads="1" noTextEdit="1"/>
          </p:cNvSpPr>
          <p:nvPr>
            <p:ph type="sldImg"/>
          </p:nvPr>
        </p:nvSpPr>
        <p:spPr>
          <a:ln/>
        </p:spPr>
      </p:sp>
      <p:sp>
        <p:nvSpPr>
          <p:cNvPr id="882691" name="Rectangle 3"/>
          <p:cNvSpPr>
            <a:spLocks noGrp="1" noChangeArrowheads="1"/>
          </p:cNvSpPr>
          <p:nvPr>
            <p:ph type="body" idx="1"/>
          </p:nvPr>
        </p:nvSpPr>
        <p:spPr>
          <a:xfrm>
            <a:off x="927211" y="4383403"/>
            <a:ext cx="5092485" cy="4144017"/>
          </a:xfrm>
        </p:spPr>
        <p:txBody>
          <a:bodyPr lIns="91654" tIns="45826" rIns="91654" bIns="45826"/>
          <a:lstStyle/>
          <a:p>
            <a:pPr marL="190500" indent="-190500"/>
            <a:endParaRPr lang="en-US" dirty="0"/>
          </a:p>
        </p:txBody>
      </p:sp>
    </p:spTree>
    <p:extLst>
      <p:ext uri="{BB962C8B-B14F-4D97-AF65-F5344CB8AC3E}">
        <p14:creationId xmlns:p14="http://schemas.microsoft.com/office/powerpoint/2010/main" val="27717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dirty="0"/>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DNS logs for</a:t>
            </a:r>
            <a:r>
              <a:rPr lang="en-US" baseline="0" dirty="0" smtClean="0"/>
              <a:t> ONE computer already with MANY records already filtered…</a:t>
            </a:r>
          </a:p>
          <a:p>
            <a:endParaRPr lang="en-US" baseline="0" dirty="0" smtClean="0"/>
          </a:p>
          <a:p>
            <a:r>
              <a:rPr lang="en-US" baseline="0" dirty="0" smtClean="0"/>
              <a:t>Data from Challenge Case 1, 3/10/13.</a:t>
            </a:r>
            <a:endParaRPr lang="en-US" dirty="0"/>
          </a:p>
        </p:txBody>
      </p:sp>
    </p:spTree>
    <p:extLst>
      <p:ext uri="{BB962C8B-B14F-4D97-AF65-F5344CB8AC3E}">
        <p14:creationId xmlns:p14="http://schemas.microsoft.com/office/powerpoint/2010/main" val="30128708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9198256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9198256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 +</a:t>
            </a:r>
          </a:p>
          <a:p>
            <a:endParaRPr lang="en-US" dirty="0" smtClean="0"/>
          </a:p>
          <a:p>
            <a:r>
              <a:rPr lang="en-US" dirty="0" smtClean="0"/>
              <a:t>Schedule:</a:t>
            </a:r>
            <a:r>
              <a:rPr lang="en-US" baseline="0" dirty="0" smtClean="0"/>
              <a:t> -</a:t>
            </a:r>
          </a:p>
          <a:p>
            <a:r>
              <a:rPr lang="en-US" baseline="0" dirty="0" smtClean="0"/>
              <a:t>Fast: +</a:t>
            </a:r>
          </a:p>
          <a:p>
            <a:endParaRPr lang="en-US" baseline="0" dirty="0" smtClean="0"/>
          </a:p>
          <a:p>
            <a:r>
              <a:rPr lang="en-US" baseline="0" dirty="0" smtClean="0"/>
              <a:t>Got results: ++</a:t>
            </a:r>
          </a:p>
          <a:p>
            <a:endParaRPr lang="en-US" baseline="0" dirty="0" smtClean="0"/>
          </a:p>
          <a:p>
            <a:r>
              <a:rPr lang="en-US" baseline="0" dirty="0" smtClean="0"/>
              <a:t>Process: chaotic, fast, exciting, lots of directions</a:t>
            </a:r>
          </a:p>
          <a:p>
            <a:r>
              <a:rPr lang="en-US" baseline="0" dirty="0" smtClean="0"/>
              <a:t>Tools/</a:t>
            </a:r>
            <a:r>
              <a:rPr lang="en-US" baseline="0" dirty="0" err="1" smtClean="0"/>
              <a:t>Viz</a:t>
            </a:r>
            <a:r>
              <a:rPr lang="en-US" baseline="0" dirty="0" smtClean="0"/>
              <a:t>: lots of potential</a:t>
            </a:r>
          </a:p>
          <a:p>
            <a:r>
              <a:rPr lang="en-US" baseline="0" dirty="0" smtClean="0"/>
              <a:t>Data Model: lacking (ready for one now)</a:t>
            </a:r>
          </a:p>
          <a:p>
            <a:r>
              <a:rPr lang="en-US" baseline="0" dirty="0" smtClean="0"/>
              <a:t>Cluster: got to exercise it.</a:t>
            </a:r>
            <a:endParaRPr lang="en-US" dirty="0" smtClean="0"/>
          </a:p>
          <a:p>
            <a:r>
              <a:rPr lang="en-US" dirty="0" err="1" smtClean="0"/>
              <a:t>Hadoop</a:t>
            </a:r>
            <a:r>
              <a:rPr lang="en-US" baseline="0" dirty="0" smtClean="0"/>
              <a:t>: good/bad/ugly,  “</a:t>
            </a:r>
            <a:r>
              <a:rPr lang="en-US" baseline="0" dirty="0" err="1" smtClean="0"/>
              <a:t>fgrep</a:t>
            </a:r>
            <a:r>
              <a:rPr lang="en-US" baseline="0" dirty="0" smtClean="0"/>
              <a:t> was good enough”….mostly</a:t>
            </a:r>
            <a:endParaRPr lang="en-US" dirty="0" smtClean="0"/>
          </a:p>
          <a:p>
            <a:r>
              <a:rPr lang="en-US" dirty="0" smtClean="0"/>
              <a:t>Domain Knowledge: lacking</a:t>
            </a:r>
            <a:endParaRPr lang="en-US" dirty="0"/>
          </a:p>
        </p:txBody>
      </p:sp>
      <p:sp>
        <p:nvSpPr>
          <p:cNvPr id="4" name="Header Placeholder 3"/>
          <p:cNvSpPr>
            <a:spLocks noGrp="1"/>
          </p:cNvSpPr>
          <p:nvPr>
            <p:ph type="hdr" sz="quarter" idx="10"/>
          </p:nvPr>
        </p:nvSpPr>
        <p:spPr/>
        <p:txBody>
          <a:bodyPr/>
          <a:lstStyle/>
          <a:p>
            <a:r>
              <a:rPr lang="en-US" smtClean="0"/>
              <a:t>Author</a:t>
            </a:r>
          </a:p>
          <a:p>
            <a:r>
              <a:rPr lang="en-US" smtClean="0"/>
              <a:t>Program</a:t>
            </a:r>
            <a:endParaRPr lang="en-US" dirty="0"/>
          </a:p>
        </p:txBody>
      </p:sp>
      <p:sp>
        <p:nvSpPr>
          <p:cNvPr id="5" name="Date Placeholder 4"/>
          <p:cNvSpPr>
            <a:spLocks noGrp="1"/>
          </p:cNvSpPr>
          <p:nvPr>
            <p:ph type="dt" idx="11"/>
          </p:nvPr>
        </p:nvSpPr>
        <p:spPr/>
        <p:txBody>
          <a:bodyPr/>
          <a:lstStyle/>
          <a:p>
            <a:fld id="{1FEEE9EC-F0EA-4553-8CF0-BE990B99D29D}" type="datetime1">
              <a:rPr lang="en-US" smtClean="0"/>
              <a:pPr/>
              <a:t>1/21/2014</a:t>
            </a:fld>
            <a:endParaRPr lang="en-US"/>
          </a:p>
        </p:txBody>
      </p:sp>
    </p:spTree>
    <p:extLst>
      <p:ext uri="{BB962C8B-B14F-4D97-AF65-F5344CB8AC3E}">
        <p14:creationId xmlns:p14="http://schemas.microsoft.com/office/powerpoint/2010/main" val="291982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dirty="0"/>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Hint provided </a:t>
            </a:r>
            <a:r>
              <a:rPr lang="en-US" baseline="0" dirty="0" smtClean="0"/>
              <a:t>for initial analysis.</a:t>
            </a:r>
            <a:endParaRPr lang="en-US" dirty="0"/>
          </a:p>
        </p:txBody>
      </p:sp>
    </p:spTree>
    <p:extLst>
      <p:ext uri="{BB962C8B-B14F-4D97-AF65-F5344CB8AC3E}">
        <p14:creationId xmlns:p14="http://schemas.microsoft.com/office/powerpoint/2010/main" val="301287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4EFE67E4-DA2C-49D3-AEA1-FEC95918AE09}" type="datetime1">
              <a:rPr lang="en-US"/>
              <a:pPr/>
              <a:t>1/21/2014</a:t>
            </a:fld>
            <a:endParaRPr lang="en-US" dirty="0"/>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r>
              <a:rPr lang="en-US" dirty="0" smtClean="0"/>
              <a:t>DNS logs for</a:t>
            </a:r>
            <a:r>
              <a:rPr lang="en-US" baseline="0" dirty="0" smtClean="0"/>
              <a:t> ONE computer already with MANY records already filtered…</a:t>
            </a:r>
          </a:p>
          <a:p>
            <a:endParaRPr lang="en-US" baseline="0" dirty="0" smtClean="0"/>
          </a:p>
          <a:p>
            <a:r>
              <a:rPr lang="en-US" baseline="0" dirty="0" smtClean="0"/>
              <a:t>Data from Challenge Case 1.</a:t>
            </a:r>
          </a:p>
          <a:p>
            <a:r>
              <a:rPr lang="en-US" baseline="0" dirty="0" smtClean="0"/>
              <a:t>Hints (red) provided for initial analysis</a:t>
            </a:r>
          </a:p>
          <a:p>
            <a:endParaRPr lang="en-US" dirty="0" smtClean="0"/>
          </a:p>
          <a:p>
            <a:r>
              <a:rPr lang="en-US" sz="1000" dirty="0" smtClean="0"/>
              <a:t>The periodic callback</a:t>
            </a:r>
            <a:r>
              <a:rPr lang="en-US" sz="1000" baseline="0" dirty="0" smtClean="0"/>
              <a:t> is VERY regular – this is our strong indicator.</a:t>
            </a:r>
          </a:p>
          <a:p>
            <a:r>
              <a:rPr lang="en-US" sz="1000" baseline="0" dirty="0" smtClean="0"/>
              <a:t>Look “backwards” for initial infection candidates.</a:t>
            </a:r>
          </a:p>
          <a:p>
            <a:endParaRPr lang="en-US" sz="1000" baseline="0" dirty="0" smtClean="0"/>
          </a:p>
          <a:p>
            <a:pPr marL="225425" lvl="1" indent="-225425"/>
            <a:r>
              <a:rPr lang="en-US" sz="1000" dirty="0" smtClean="0"/>
              <a:t>With the large dataset,</a:t>
            </a:r>
            <a:r>
              <a:rPr lang="en-US" sz="1000" baseline="0" dirty="0" smtClean="0"/>
              <a:t> this </a:t>
            </a:r>
            <a:r>
              <a:rPr lang="en-US" sz="1000" dirty="0" smtClean="0"/>
              <a:t>is a SNR problem</a:t>
            </a:r>
          </a:p>
          <a:p>
            <a:pPr marL="517525" lvl="2" indent="-225425"/>
            <a:r>
              <a:rPr lang="en-US" sz="1000" dirty="0" smtClean="0"/>
              <a:t>Lots of other traffic creates “noise”</a:t>
            </a:r>
          </a:p>
          <a:p>
            <a:pPr marL="517525" lvl="2" indent="-225425"/>
            <a:r>
              <a:rPr lang="en-US" sz="1000" dirty="0" smtClean="0"/>
              <a:t>Beaconing is common (even when</a:t>
            </a:r>
            <a:r>
              <a:rPr lang="en-US" sz="1000" baseline="0" dirty="0" smtClean="0"/>
              <a:t> </a:t>
            </a:r>
            <a:r>
              <a:rPr lang="en-US" sz="1000" dirty="0" smtClean="0"/>
              <a:t>all noise can be removed).</a:t>
            </a:r>
          </a:p>
          <a:p>
            <a:pPr marL="225425" lvl="1" indent="-225425"/>
            <a:r>
              <a:rPr lang="en-US" sz="1000" dirty="0" smtClean="0"/>
              <a:t>It is also a LARGE graph analytics problem</a:t>
            </a:r>
          </a:p>
          <a:p>
            <a:pPr marL="225425" lvl="1" indent="-225425"/>
            <a:r>
              <a:rPr lang="en-US" sz="1000" dirty="0" smtClean="0"/>
              <a:t>New malicious hosts/domains are set up long before they are characterized as malicious</a:t>
            </a:r>
            <a:r>
              <a:rPr lang="en-US" sz="1000" baseline="0" dirty="0" smtClean="0"/>
              <a:t> (looking for “new” </a:t>
            </a:r>
            <a:r>
              <a:rPr lang="en-US" sz="1000" baseline="0" dirty="0" err="1" smtClean="0"/>
              <a:t>behaviour</a:t>
            </a:r>
            <a:r>
              <a:rPr lang="en-US" sz="1000" baseline="0" dirty="0" smtClean="0"/>
              <a:t>)</a:t>
            </a:r>
            <a:r>
              <a:rPr lang="en-US" sz="1000" dirty="0" smtClean="0"/>
              <a:t>.</a:t>
            </a:r>
          </a:p>
          <a:p>
            <a:pPr marL="225425" lvl="1" indent="-225425"/>
            <a:r>
              <a:rPr lang="en-US" sz="1000" dirty="0" smtClean="0"/>
              <a:t>Stretch</a:t>
            </a:r>
            <a:r>
              <a:rPr lang="en-US" sz="1000" baseline="0" dirty="0" smtClean="0"/>
              <a:t> goal: </a:t>
            </a:r>
            <a:r>
              <a:rPr lang="en-US" sz="1000" dirty="0" smtClean="0"/>
              <a:t>Near real-time responses needed (i.e. in-stream processing).</a:t>
            </a:r>
          </a:p>
        </p:txBody>
      </p:sp>
    </p:spTree>
    <p:extLst>
      <p:ext uri="{BB962C8B-B14F-4D97-AF65-F5344CB8AC3E}">
        <p14:creationId xmlns:p14="http://schemas.microsoft.com/office/powerpoint/2010/main" val="3012870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dirty="0"/>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dirty="0"/>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2014 Carnegie </a:t>
            </a:r>
            <a:r>
              <a:rPr lang="en-US" sz="700" dirty="0">
                <a:solidFill>
                  <a:schemeClr val="bg1"/>
                </a:solidFill>
              </a:rPr>
              <a:t>Mellon University</a:t>
            </a:r>
          </a:p>
        </p:txBody>
      </p:sp>
      <p:grpSp>
        <p:nvGrpSpPr>
          <p:cNvPr id="3121"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dirty="0"/>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dirty="0"/>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dirty="0"/>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dirty="0"/>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dirty="0"/>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dirty="0"/>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dirty="0"/>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dirty="0"/>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dirty="0"/>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dirty="0"/>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dirty="0"/>
            </a:p>
          </p:txBody>
        </p:sp>
      </p:grpSp>
      <p:pic>
        <p:nvPicPr>
          <p:cNvPr id="3122" name="Picture 5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8150" y="6368896"/>
            <a:ext cx="5581650" cy="286058"/>
          </a:xfrm>
          <a:prstGeom prst="rect">
            <a:avLst/>
          </a:prstGeom>
          <a:noFill/>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368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495800"/>
          </a:xfrm>
        </p:spPr>
        <p:txBody>
          <a:bodyPr/>
          <a:lstStyle/>
          <a:p>
            <a:r>
              <a:rPr lang="en-US" dirty="0" smtClean="0"/>
              <a:t>Click icon to add chart</a:t>
            </a:r>
            <a:endParaRPr lang="en-US" dirty="0"/>
          </a:p>
        </p:txBody>
      </p:sp>
      <p:sp>
        <p:nvSpPr>
          <p:cNvPr id="4" name="Text Placeholder 3"/>
          <p:cNvSpPr>
            <a:spLocks noGrp="1"/>
          </p:cNvSpPr>
          <p:nvPr>
            <p:ph type="body" sz="half" idx="2"/>
          </p:nvPr>
        </p:nvSpPr>
        <p:spPr>
          <a:xfrm>
            <a:off x="4686300" y="1295400"/>
            <a:ext cx="40005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gray">
          <a:xfrm>
            <a:off x="533400" y="1295400"/>
            <a:ext cx="8153400" cy="4495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103" name="Line 79"/>
          <p:cNvSpPr>
            <a:spLocks noChangeShapeType="1"/>
          </p:cNvSpPr>
          <p:nvPr/>
        </p:nvSpPr>
        <p:spPr bwMode="auto">
          <a:xfrm>
            <a:off x="300038" y="5865813"/>
            <a:ext cx="8501062" cy="1587"/>
          </a:xfrm>
          <a:prstGeom prst="line">
            <a:avLst/>
          </a:prstGeom>
          <a:noFill/>
          <a:ln w="6350">
            <a:solidFill>
              <a:schemeClr val="bg2"/>
            </a:solidFill>
            <a:round/>
            <a:headEnd/>
            <a:tailEnd/>
          </a:ln>
          <a:effectLst/>
        </p:spPr>
        <p:txBody>
          <a:bodyPr wrap="none" lIns="0" tIns="0" anchor="ctr"/>
          <a:lstStyle/>
          <a:p>
            <a:endParaRPr lang="en-US" dirty="0"/>
          </a:p>
        </p:txBody>
      </p:sp>
      <p:sp>
        <p:nvSpPr>
          <p:cNvPr id="1104" name="Rectangle 80"/>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dirty="0"/>
          </a:p>
        </p:txBody>
      </p:sp>
      <p:sp>
        <p:nvSpPr>
          <p:cNvPr id="1105" name="Rectangle 81"/>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dirty="0"/>
          </a:p>
        </p:txBody>
      </p:sp>
      <p:sp>
        <p:nvSpPr>
          <p:cNvPr id="1106" name="Rectangle 82"/>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6BD7A81-953D-46B0-8708-4C2EEC7242E2}" type="slidenum">
              <a:rPr lang="en-US" sz="800">
                <a:solidFill>
                  <a:schemeClr val="bg1"/>
                </a:solidFill>
              </a:rPr>
              <a:pPr algn="r" eaLnBrk="0" hangingPunct="0">
                <a:lnSpc>
                  <a:spcPts val="1300"/>
                </a:lnSpc>
                <a:spcBef>
                  <a:spcPct val="0"/>
                </a:spcBef>
              </a:pPr>
              <a:t>‹#›</a:t>
            </a:fld>
            <a:endParaRPr lang="en-US" sz="800" dirty="0">
              <a:solidFill>
                <a:schemeClr val="bg1"/>
              </a:solidFill>
            </a:endParaRPr>
          </a:p>
        </p:txBody>
      </p:sp>
      <p:sp>
        <p:nvSpPr>
          <p:cNvPr id="1107" name="Rectangle 83"/>
          <p:cNvSpPr>
            <a:spLocks noChangeArrowheads="1"/>
          </p:cNvSpPr>
          <p:nvPr/>
        </p:nvSpPr>
        <p:spPr bwMode="ltGray">
          <a:xfrm>
            <a:off x="6172200" y="6247268"/>
            <a:ext cx="2286000" cy="53090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dirty="0" smtClean="0">
                <a:solidFill>
                  <a:schemeClr val="bg1"/>
                </a:solidFill>
              </a:rPr>
              <a:t>Emerging Technology Center</a:t>
            </a:r>
            <a:endParaRPr lang="en-US" sz="900" b="0" dirty="0" smtClean="0">
              <a:solidFill>
                <a:schemeClr val="bg1"/>
              </a:solidFill>
            </a:endParaRPr>
          </a:p>
          <a:p>
            <a:pPr algn="l" eaLnBrk="0" hangingPunct="0">
              <a:spcBef>
                <a:spcPct val="0"/>
              </a:spcBef>
            </a:pPr>
            <a:r>
              <a:rPr lang="en-US" sz="900" dirty="0" smtClean="0">
                <a:solidFill>
                  <a:schemeClr val="bg1"/>
                </a:solidFill>
              </a:rPr>
              <a:t>C3E Workshop, January 12 – 15, 2014</a:t>
            </a:r>
            <a:endParaRPr lang="en-US" sz="700" dirty="0" smtClean="0">
              <a:solidFill>
                <a:schemeClr val="bg1"/>
              </a:solidFill>
            </a:endParaRPr>
          </a:p>
          <a:p>
            <a:pPr algn="l" eaLnBrk="0" hangingPunct="0">
              <a:lnSpc>
                <a:spcPct val="150000"/>
              </a:lnSpc>
              <a:spcBef>
                <a:spcPct val="0"/>
              </a:spcBef>
            </a:pPr>
            <a:r>
              <a:rPr lang="en-US" sz="700" dirty="0" smtClean="0">
                <a:solidFill>
                  <a:schemeClr val="bg1"/>
                </a:solidFill>
              </a:rPr>
              <a:t>© 2014</a:t>
            </a:r>
            <a:r>
              <a:rPr lang="en-US" sz="700" baseline="0" dirty="0" smtClean="0">
                <a:solidFill>
                  <a:schemeClr val="bg1"/>
                </a:solidFill>
              </a:rPr>
              <a:t> </a:t>
            </a:r>
            <a:r>
              <a:rPr lang="en-US" sz="700" dirty="0" smtClean="0">
                <a:solidFill>
                  <a:schemeClr val="bg1"/>
                </a:solidFill>
              </a:rPr>
              <a:t>Carnegie Mellon University</a:t>
            </a:r>
            <a:endParaRPr lang="en-US" sz="700" b="0" dirty="0">
              <a:solidFill>
                <a:schemeClr val="bg1"/>
              </a:solidFill>
            </a:endParaRPr>
          </a:p>
        </p:txBody>
      </p:sp>
      <p:pic>
        <p:nvPicPr>
          <p:cNvPr id="11" name="Picture 5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438150" y="6368896"/>
            <a:ext cx="5581650" cy="28605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acorn.etc.sei.cmu.edu/ebwerner/socialviz/"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sei.cmu.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nvSpPr>
        <p:spPr bwMode="auto">
          <a:xfrm>
            <a:off x="4181475" y="5726113"/>
            <a:ext cx="184150" cy="396875"/>
          </a:xfrm>
          <a:prstGeom prst="rect">
            <a:avLst/>
          </a:prstGeom>
          <a:noFill/>
          <a:ln w="6350">
            <a:noFill/>
            <a:miter lim="800000"/>
            <a:headEnd/>
            <a:tailEnd/>
          </a:ln>
          <a:effectLst/>
        </p:spPr>
        <p:txBody>
          <a:bodyPr wrap="none" anchor="ctr">
            <a:spAutoFit/>
          </a:bodyPr>
          <a:lstStyle/>
          <a:p>
            <a:endParaRPr lang="en-US" b="0" dirty="0"/>
          </a:p>
        </p:txBody>
      </p:sp>
      <p:sp>
        <p:nvSpPr>
          <p:cNvPr id="875523" name="Rectangle 3"/>
          <p:cNvSpPr>
            <a:spLocks noGrp="1" noChangeArrowheads="1"/>
          </p:cNvSpPr>
          <p:nvPr>
            <p:ph type="ctrTitle"/>
          </p:nvPr>
        </p:nvSpPr>
        <p:spPr>
          <a:xfrm>
            <a:off x="4267200" y="2293938"/>
            <a:ext cx="4267200" cy="430875"/>
          </a:xfrm>
        </p:spPr>
        <p:txBody>
          <a:bodyPr/>
          <a:lstStyle/>
          <a:p>
            <a:r>
              <a:rPr lang="en-US" dirty="0" smtClean="0"/>
              <a:t>C3E DNS Challenge Report</a:t>
            </a:r>
            <a:endParaRPr lang="en-US" dirty="0"/>
          </a:p>
        </p:txBody>
      </p:sp>
      <p:sp>
        <p:nvSpPr>
          <p:cNvPr id="6" name="Rectangle 4"/>
          <p:cNvSpPr>
            <a:spLocks noGrp="1" noChangeArrowheads="1"/>
          </p:cNvSpPr>
          <p:nvPr>
            <p:ph type="subTitle" idx="1"/>
          </p:nvPr>
        </p:nvSpPr>
        <p:spPr>
          <a:xfrm>
            <a:off x="4266623" y="2971800"/>
            <a:ext cx="3581977" cy="2752334"/>
          </a:xfrm>
        </p:spPr>
        <p:txBody>
          <a:bodyPr/>
          <a:lstStyle/>
          <a:p>
            <a:r>
              <a:rPr lang="en-US" sz="1600" dirty="0"/>
              <a:t>Scott McMillan </a:t>
            </a:r>
            <a:r>
              <a:rPr lang="en-US" sz="1600" dirty="0" smtClean="0"/>
              <a:t>(presenter), </a:t>
            </a:r>
          </a:p>
          <a:p>
            <a:r>
              <a:rPr lang="en-US" sz="1600" dirty="0" smtClean="0"/>
              <a:t>Naomi Anderson, Jonathan </a:t>
            </a:r>
            <a:r>
              <a:rPr lang="en-US" sz="1600" dirty="0"/>
              <a:t>Chu, </a:t>
            </a:r>
            <a:r>
              <a:rPr lang="en-US" sz="1600" dirty="0" smtClean="0"/>
              <a:t>Derrick Karimi, Andrew Mellinger, David Shepard, Eric Werner</a:t>
            </a:r>
            <a:endParaRPr lang="en-US" sz="1600" dirty="0"/>
          </a:p>
          <a:p>
            <a:endParaRPr lang="en-US" sz="1600" dirty="0" smtClean="0"/>
          </a:p>
          <a:p>
            <a:r>
              <a:rPr lang="en-US" sz="1600" dirty="0" smtClean="0"/>
              <a:t>Emerging Technology Center</a:t>
            </a:r>
          </a:p>
          <a:p>
            <a:r>
              <a:rPr lang="en-US" sz="1600" dirty="0" smtClean="0"/>
              <a:t>Software </a:t>
            </a:r>
            <a:r>
              <a:rPr lang="en-US" sz="1600" dirty="0"/>
              <a:t>Engineering Institute</a:t>
            </a:r>
          </a:p>
          <a:p>
            <a:r>
              <a:rPr lang="en-US" sz="1600" dirty="0"/>
              <a:t>Carnegie Mellon University</a:t>
            </a:r>
          </a:p>
          <a:p>
            <a:r>
              <a:rPr lang="en-US" sz="1600" dirty="0"/>
              <a:t>Pittsburgh, PA  15213</a:t>
            </a:r>
          </a:p>
          <a:p>
            <a:endParaRPr lang="en-US" sz="1600" dirty="0"/>
          </a:p>
          <a:p>
            <a:r>
              <a:rPr lang="en-US" sz="1600" dirty="0" smtClean="0"/>
              <a:t>January 13, 2013</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Beacon Detection</a:t>
            </a:r>
            <a:endParaRPr lang="en-US" dirty="0"/>
          </a:p>
        </p:txBody>
      </p:sp>
      <p:sp>
        <p:nvSpPr>
          <p:cNvPr id="877571" name="Rectangle 3"/>
          <p:cNvSpPr>
            <a:spLocks noGrp="1" noChangeArrowheads="1"/>
          </p:cNvSpPr>
          <p:nvPr>
            <p:ph type="body" idx="1"/>
          </p:nvPr>
        </p:nvSpPr>
        <p:spPr>
          <a:xfrm>
            <a:off x="533400" y="1066800"/>
            <a:ext cx="8153400" cy="4800600"/>
          </a:xfrm>
        </p:spPr>
        <p:txBody>
          <a:bodyPr/>
          <a:lstStyle/>
          <a:p>
            <a:pPr indent="-284163"/>
            <a:r>
              <a:rPr lang="en-US" dirty="0" smtClean="0"/>
              <a:t>Output of signal processing  </a:t>
            </a:r>
            <a:r>
              <a:rPr lang="en-US" sz="1800" dirty="0" smtClean="0"/>
              <a:t>(</a:t>
            </a:r>
            <a:r>
              <a:rPr lang="en-US" sz="1600" dirty="0" smtClean="0"/>
              <a:t>data from Case 3, 3/15/2013</a:t>
            </a:r>
            <a:r>
              <a:rPr lang="en-US" sz="1800" dirty="0" smtClean="0"/>
              <a:t>)</a:t>
            </a:r>
            <a:r>
              <a:rPr lang="en-US" dirty="0" smtClean="0"/>
              <a:t>:</a:t>
            </a:r>
          </a:p>
          <a:p>
            <a:pPr indent="-284163"/>
            <a:endParaRPr lang="en-US" sz="1100" dirty="0" smtClean="0"/>
          </a:p>
          <a:p>
            <a:r>
              <a:rPr lang="en-US" sz="1200" dirty="0" smtClean="0">
                <a:latin typeface="Courier New" panose="02070309020205020404" pitchFamily="49" charset="0"/>
                <a:cs typeface="Courier New" panose="02070309020205020404" pitchFamily="49" charset="0"/>
              </a:rPr>
              <a:t>  stddev       mean    num    internal_IP  external_domain            whitelist</a:t>
            </a:r>
          </a:p>
          <a:p>
            <a:r>
              <a:rPr lang="en-US" sz="1200" dirty="0" smtClean="0">
                <a:latin typeface="Courier New" panose="02070309020205020404" pitchFamily="49" charset="0"/>
                <a:cs typeface="Courier New" panose="02070309020205020404" pitchFamily="49" charset="0"/>
              </a:rPr>
              <a:t>  (usec)      (usec)   recs                                           domain status</a:t>
            </a:r>
          </a:p>
          <a:p>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  428.50,	14415819965,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74.92.86.53</a:t>
            </a:r>
            <a:r>
              <a:rPr lang="en-US" sz="1200" dirty="0">
                <a:latin typeface="Courier New" panose="02070309020205020404" pitchFamily="49" charset="0"/>
                <a:cs typeface="Courier New" panose="02070309020205020404" pitchFamily="49" charset="0"/>
              </a:rPr>
              <a:t>, cot.au45ufhz2jq.wad,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 8672.39,	   70016863,  4</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74.92.42.94</a:t>
            </a:r>
            <a:r>
              <a:rPr lang="en-US" sz="1200" dirty="0">
                <a:latin typeface="Courier New" panose="02070309020205020404" pitchFamily="49" charset="0"/>
                <a:cs typeface="Courier New" panose="02070309020205020404" pitchFamily="49" charset="0"/>
              </a:rPr>
              <a:t>, foam.1.quadruplicates.wad, </a:t>
            </a:r>
            <a:r>
              <a:rPr lang="en-US" sz="1200" dirty="0" smtClean="0">
                <a:latin typeface="Courier New" panose="02070309020205020404" pitchFamily="49" charset="0"/>
                <a:cs typeface="Courier New" panose="02070309020205020404" pitchFamily="49" charset="0"/>
              </a:rPr>
              <a:t> COMMON</a:t>
            </a:r>
            <a:endParaRPr lang="en-US" sz="1200" dirty="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8812.19,	 7200038761,  6</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en-US" sz="1200" b="1" u="sng" dirty="0" smtClean="0">
                <a:solidFill>
                  <a:srgbClr val="FF0000"/>
                </a:solidFill>
                <a:latin typeface="Courier New" panose="02070309020205020404" pitchFamily="49" charset="0"/>
                <a:cs typeface="Courier New" panose="02070309020205020404" pitchFamily="49" charset="0"/>
              </a:rPr>
              <a:t>74.92.175.4</a:t>
            </a:r>
            <a:r>
              <a:rPr lang="en-US" sz="1200" b="1" dirty="0">
                <a:latin typeface="Courier New" panose="02070309020205020404" pitchFamily="49" charset="0"/>
                <a:cs typeface="Courier New" panose="02070309020205020404" pitchFamily="49" charset="0"/>
              </a:rPr>
              <a:t>, </a:t>
            </a:r>
            <a:r>
              <a:rPr lang="en-US" sz="1200" b="1" u="sng" dirty="0">
                <a:solidFill>
                  <a:srgbClr val="FF0000"/>
                </a:solidFill>
                <a:latin typeface="Courier New" panose="02070309020205020404" pitchFamily="49" charset="0"/>
                <a:cs typeface="Courier New" panose="02070309020205020404" pitchFamily="49" charset="0"/>
              </a:rPr>
              <a:t>orfitals.ok</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 9451.00,	14415811274,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74.92.125.45</a:t>
            </a:r>
            <a:r>
              <a:rPr lang="en-US" sz="1200" dirty="0">
                <a:latin typeface="Courier New" panose="02070309020205020404" pitchFamily="49" charset="0"/>
                <a:cs typeface="Courier New" panose="02070309020205020404" pitchFamily="49" charset="0"/>
              </a:rPr>
              <a:t>, cot.a06d0z3b4irta.noe,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22893.55,	 3599878415, 24</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74.92.111.222</a:t>
            </a:r>
            <a:r>
              <a:rPr lang="en-US" sz="1200" dirty="0">
                <a:latin typeface="Courier New" panose="02070309020205020404" pitchFamily="49" charset="0"/>
                <a:cs typeface="Courier New" panose="02070309020205020404" pitchFamily="49" charset="0"/>
              </a:rPr>
              <a:t>, defecate.abxgzuuihtw3.val, </a:t>
            </a:r>
            <a:r>
              <a:rPr lang="en-US" sz="1200" dirty="0" smtClean="0">
                <a:latin typeface="Courier New" panose="02070309020205020404" pitchFamily="49" charset="0"/>
                <a:cs typeface="Courier New" panose="02070309020205020404" pitchFamily="49" charset="0"/>
              </a:rPr>
              <a:t> COMMON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23872.00,	14414983370,  3</a:t>
            </a:r>
            <a:r>
              <a:rPr lang="en-US" sz="1200" dirty="0">
                <a:latin typeface="Courier New" panose="02070309020205020404" pitchFamily="49" charset="0"/>
                <a:cs typeface="Courier New" panose="02070309020205020404" pitchFamily="49" charset="0"/>
              </a:rPr>
              <a:t>, 184.202.133.26, cot.as2e15pr14i0ra5v.wad,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25602.00,	 3600030438,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252.90.88.58</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nvz.val</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26810.66,	 7200031307,  7</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en-US" sz="1200" b="1" u="sng" dirty="0" smtClean="0">
                <a:solidFill>
                  <a:srgbClr val="FF0000"/>
                </a:solidFill>
                <a:latin typeface="Courier New" panose="02070309020205020404" pitchFamily="49" charset="0"/>
                <a:cs typeface="Courier New" panose="02070309020205020404" pitchFamily="49" charset="0"/>
              </a:rPr>
              <a:t>74.92.244.3</a:t>
            </a:r>
            <a:r>
              <a:rPr lang="en-US" sz="1200" b="1" dirty="0">
                <a:latin typeface="Courier New" panose="02070309020205020404" pitchFamily="49" charset="0"/>
                <a:cs typeface="Courier New" panose="02070309020205020404" pitchFamily="49" charset="0"/>
              </a:rPr>
              <a:t>, </a:t>
            </a:r>
            <a:r>
              <a:rPr lang="en-US" sz="1200" b="1" u="sng" dirty="0">
                <a:solidFill>
                  <a:srgbClr val="FF0000"/>
                </a:solidFill>
                <a:latin typeface="Courier New" panose="02070309020205020404" pitchFamily="49" charset="0"/>
                <a:cs typeface="Courier New" panose="02070309020205020404" pitchFamily="49" charset="0"/>
              </a:rPr>
              <a:t>orfitals.ok</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27035.00,	  541558668,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74.92.2.102</a:t>
            </a:r>
            <a:r>
              <a:rPr lang="en-US" sz="1200" dirty="0">
                <a:latin typeface="Courier New" panose="02070309020205020404" pitchFamily="49" charset="0"/>
                <a:cs typeface="Courier New" panose="02070309020205020404" pitchFamily="49" charset="0"/>
              </a:rPr>
              <a:t>, 1.instrumentals.wad,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27755.50,	 3615024542,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74.92.115.69</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i1l.ktl.m.avab85et2md1.wad, UNKNOWN</a:t>
            </a:r>
            <a:endParaRPr lang="en-US" sz="1200" dirty="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29728.50,	 7200045678,  3</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en-US" sz="1200" b="1" u="sng" dirty="0" smtClean="0">
                <a:solidFill>
                  <a:srgbClr val="FF0000"/>
                </a:solidFill>
                <a:latin typeface="Courier New" panose="02070309020205020404" pitchFamily="49" charset="0"/>
                <a:cs typeface="Courier New" panose="02070309020205020404" pitchFamily="49" charset="0"/>
              </a:rPr>
              <a:t>74.92.120.47</a:t>
            </a:r>
            <a:r>
              <a:rPr lang="en-US" sz="1200" b="1" dirty="0">
                <a:latin typeface="Courier New" panose="02070309020205020404" pitchFamily="49" charset="0"/>
                <a:cs typeface="Courier New" panose="02070309020205020404" pitchFamily="49" charset="0"/>
              </a:rPr>
              <a:t>, </a:t>
            </a:r>
            <a:r>
              <a:rPr lang="en-US" sz="1200" b="1" u="sng" dirty="0">
                <a:solidFill>
                  <a:srgbClr val="FF0000"/>
                </a:solidFill>
                <a:latin typeface="Courier New" panose="02070309020205020404" pitchFamily="49" charset="0"/>
                <a:cs typeface="Courier New" panose="02070309020205020404" pitchFamily="49" charset="0"/>
              </a:rPr>
              <a:t>orfitals.ok</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33075.50,	14415663130,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74.92.32.252</a:t>
            </a:r>
            <a:r>
              <a:rPr lang="en-US" sz="1200" dirty="0">
                <a:latin typeface="Courier New" panose="02070309020205020404" pitchFamily="49" charset="0"/>
                <a:cs typeface="Courier New" panose="02070309020205020404" pitchFamily="49" charset="0"/>
              </a:rPr>
              <a:t>, cot.awdi4mbp.val,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33747.50,	14415665470,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74.92.32.252</a:t>
            </a:r>
            <a:r>
              <a:rPr lang="en-US" sz="1200" dirty="0">
                <a:latin typeface="Courier New" panose="02070309020205020404" pitchFamily="49" charset="0"/>
                <a:cs typeface="Courier New" panose="02070309020205020404" pitchFamily="49" charset="0"/>
              </a:rPr>
              <a:t>, cot.au7rcnenxm3.val,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36327.50,	14415666637,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74.92.32.252</a:t>
            </a:r>
            <a:r>
              <a:rPr lang="en-US" sz="1200" dirty="0">
                <a:latin typeface="Courier New" panose="02070309020205020404" pitchFamily="49" charset="0"/>
                <a:cs typeface="Courier New" panose="02070309020205020404" pitchFamily="49" charset="0"/>
              </a:rPr>
              <a:t>, cot.afju5c0jq6g2iu.wad, </a:t>
            </a:r>
            <a:r>
              <a:rPr lang="en-US" sz="1200" dirty="0" smtClean="0">
                <a:latin typeface="Courier New" panose="02070309020205020404" pitchFamily="49" charset="0"/>
                <a:cs typeface="Courier New" panose="02070309020205020404" pitchFamily="49" charset="0"/>
              </a:rPr>
              <a:t>	 COMMON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42044.50,	10814890626,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74.92.169.49</a:t>
            </a:r>
            <a:r>
              <a:rPr lang="en-US" sz="1200" dirty="0">
                <a:latin typeface="Courier New" panose="02070309020205020404" pitchFamily="49" charset="0"/>
                <a:cs typeface="Courier New" panose="02070309020205020404" pitchFamily="49" charset="0"/>
              </a:rPr>
              <a:t>, cot.ab7cc.curt,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43604.50,	 1803233179,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252.90.88.58</a:t>
            </a:r>
            <a:r>
              <a:rPr lang="en-US" sz="1200" dirty="0">
                <a:latin typeface="Courier New" panose="02070309020205020404" pitchFamily="49" charset="0"/>
                <a:cs typeface="Courier New" panose="02070309020205020404" pitchFamily="49" charset="0"/>
              </a:rPr>
              <a:t>, plot.g6m.wad.jm,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pPr marL="225425" indent="-225425"/>
            <a:endParaRPr lang="en-US" dirty="0"/>
          </a:p>
        </p:txBody>
      </p:sp>
    </p:spTree>
    <p:extLst>
      <p:ext uri="{BB962C8B-B14F-4D97-AF65-F5344CB8AC3E}">
        <p14:creationId xmlns:p14="http://schemas.microsoft.com/office/powerpoint/2010/main" val="373340474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452" y="2133600"/>
            <a:ext cx="5530148" cy="3733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838200"/>
            <a:ext cx="5567906" cy="2528388"/>
          </a:xfrm>
          <a:prstGeom prst="rect">
            <a:avLst/>
          </a:prstGeom>
          <a:ln>
            <a:noFill/>
          </a:ln>
          <a:effectLst/>
        </p:spPr>
      </p:pic>
      <p:sp>
        <p:nvSpPr>
          <p:cNvPr id="45" name="Content Placeholder 4"/>
          <p:cNvSpPr>
            <a:spLocks noGrp="1"/>
          </p:cNvSpPr>
          <p:nvPr>
            <p:ph idx="1"/>
          </p:nvPr>
        </p:nvSpPr>
        <p:spPr>
          <a:xfrm>
            <a:off x="290768" y="3657600"/>
            <a:ext cx="3443032" cy="533400"/>
          </a:xfrm>
        </p:spPr>
        <p:txBody>
          <a:bodyPr/>
          <a:lstStyle/>
          <a:p>
            <a:r>
              <a:rPr lang="en-US" sz="1800" dirty="0" smtClean="0"/>
              <a:t>Candidates from beacon detector are seeds for link analysis</a:t>
            </a:r>
            <a:endParaRPr lang="en-US" sz="1800" dirty="0"/>
          </a:p>
          <a:p>
            <a:endParaRPr lang="en-US" sz="1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118" y="1746881"/>
            <a:ext cx="3385882" cy="3739519"/>
          </a:xfrm>
          <a:prstGeom prst="rect">
            <a:avLst/>
          </a:prstGeom>
          <a:ln>
            <a:noFill/>
          </a:ln>
          <a:effectLst>
            <a:outerShdw blurRad="292100" dist="139700" dir="2700000" algn="tl" rotWithShape="0">
              <a:srgbClr val="333333">
                <a:alpha val="65000"/>
              </a:srgbClr>
            </a:outerShdw>
          </a:effectLst>
        </p:spPr>
      </p:pic>
      <p:sp>
        <p:nvSpPr>
          <p:cNvPr id="12" name="Title 1"/>
          <p:cNvSpPr>
            <a:spLocks noGrp="1"/>
          </p:cNvSpPr>
          <p:nvPr>
            <p:ph type="title"/>
          </p:nvPr>
        </p:nvSpPr>
        <p:spPr>
          <a:xfrm>
            <a:off x="533400" y="422275"/>
            <a:ext cx="8153400" cy="384175"/>
          </a:xfrm>
        </p:spPr>
        <p:txBody>
          <a:bodyPr/>
          <a:lstStyle/>
          <a:p>
            <a:r>
              <a:rPr lang="en-US" dirty="0" smtClean="0"/>
              <a:t>Link Analysis</a:t>
            </a:r>
            <a:endParaRPr lang="en-US" dirty="0"/>
          </a:p>
        </p:txBody>
      </p:sp>
      <p:sp>
        <p:nvSpPr>
          <p:cNvPr id="13" name="Content Placeholder 4"/>
          <p:cNvSpPr txBox="1">
            <a:spLocks/>
          </p:cNvSpPr>
          <p:nvPr/>
        </p:nvSpPr>
        <p:spPr bwMode="gray">
          <a:xfrm>
            <a:off x="293421" y="4267200"/>
            <a:ext cx="3331385" cy="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a:lnSpc>
                <a:spcPct val="100000"/>
              </a:lnSpc>
              <a:spcAft>
                <a:spcPts val="0"/>
              </a:spcAft>
            </a:pPr>
            <a:r>
              <a:rPr lang="en-US" sz="1800" b="0" kern="0" dirty="0" smtClean="0"/>
              <a:t>Find the “neighborhood”:</a:t>
            </a:r>
            <a:endParaRPr lang="en-US" sz="2400" dirty="0"/>
          </a:p>
          <a:p>
            <a:pPr marL="741363" lvl="1" indent="-457200">
              <a:spcBef>
                <a:spcPts val="0"/>
              </a:spcBef>
              <a:spcAft>
                <a:spcPts val="0"/>
              </a:spcAft>
            </a:pPr>
            <a:r>
              <a:rPr lang="en-US" sz="1600" b="0" dirty="0"/>
              <a:t>2</a:t>
            </a:r>
            <a:r>
              <a:rPr lang="en-US" sz="1600" b="0" baseline="30000" dirty="0"/>
              <a:t>nd</a:t>
            </a:r>
            <a:r>
              <a:rPr lang="en-US" sz="1600" b="0" dirty="0"/>
              <a:t> level query</a:t>
            </a:r>
          </a:p>
          <a:p>
            <a:pPr marL="741363" lvl="1" indent="-457200">
              <a:spcBef>
                <a:spcPts val="0"/>
              </a:spcBef>
              <a:spcAft>
                <a:spcPts val="0"/>
              </a:spcAft>
            </a:pPr>
            <a:r>
              <a:rPr lang="en-US" sz="1600" b="0" dirty="0"/>
              <a:t>Degree </a:t>
            </a:r>
            <a:r>
              <a:rPr lang="en-US" sz="1600" b="0" dirty="0" smtClean="0"/>
              <a:t>filtering</a:t>
            </a:r>
            <a:endParaRPr lang="en-US" sz="1600" b="0" kern="0" dirty="0" smtClean="0"/>
          </a:p>
          <a:p>
            <a:endParaRPr lang="en-US" sz="1000" b="0" kern="0" dirty="0"/>
          </a:p>
        </p:txBody>
      </p:sp>
      <p:sp>
        <p:nvSpPr>
          <p:cNvPr id="15" name="Content Placeholder 4"/>
          <p:cNvSpPr txBox="1">
            <a:spLocks/>
          </p:cNvSpPr>
          <p:nvPr/>
        </p:nvSpPr>
        <p:spPr bwMode="gray">
          <a:xfrm>
            <a:off x="290768" y="5105400"/>
            <a:ext cx="3900232"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a:lnSpc>
                <a:spcPct val="100000"/>
              </a:lnSpc>
              <a:spcAft>
                <a:spcPts val="0"/>
              </a:spcAft>
            </a:pPr>
            <a:r>
              <a:rPr lang="en-US" sz="1800" b="0" kern="0" dirty="0" smtClean="0"/>
              <a:t>Identify the APT:</a:t>
            </a:r>
            <a:endParaRPr lang="en-US" sz="2400" dirty="0"/>
          </a:p>
          <a:p>
            <a:pPr marL="741363" lvl="1" indent="-457200">
              <a:spcBef>
                <a:spcPts val="0"/>
              </a:spcBef>
              <a:spcAft>
                <a:spcPts val="0"/>
              </a:spcAft>
            </a:pPr>
            <a:r>
              <a:rPr lang="en-US" sz="1600" b="0" dirty="0" smtClean="0"/>
              <a:t>Community </a:t>
            </a:r>
            <a:r>
              <a:rPr lang="en-US" sz="1600" b="0" dirty="0"/>
              <a:t>detection (Louvain</a:t>
            </a:r>
            <a:r>
              <a:rPr lang="en-US" sz="1600" b="0" dirty="0" smtClean="0"/>
              <a:t>)</a:t>
            </a:r>
          </a:p>
          <a:p>
            <a:pPr marL="741363" lvl="1" indent="-457200">
              <a:spcBef>
                <a:spcPts val="0"/>
              </a:spcBef>
              <a:spcAft>
                <a:spcPts val="0"/>
              </a:spcAft>
            </a:pPr>
            <a:r>
              <a:rPr lang="en-US" sz="1600" b="0" kern="0" dirty="0" smtClean="0"/>
              <a:t>Clique analysis</a:t>
            </a:r>
          </a:p>
        </p:txBody>
      </p:sp>
    </p:spTree>
    <p:extLst>
      <p:ext uri="{BB962C8B-B14F-4D97-AF65-F5344CB8AC3E}">
        <p14:creationId xmlns:p14="http://schemas.microsoft.com/office/powerpoint/2010/main" val="2611294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2417540"/>
              </p:ext>
            </p:extLst>
          </p:nvPr>
        </p:nvGraphicFramePr>
        <p:xfrm>
          <a:off x="533398" y="1219200"/>
          <a:ext cx="8001001" cy="3582006"/>
        </p:xfrm>
        <a:graphic>
          <a:graphicData uri="http://schemas.openxmlformats.org/drawingml/2006/table">
            <a:tbl>
              <a:tblPr firstRow="1" bandRow="1">
                <a:tableStyleId>{EB9631B5-78F2-41C9-869B-9F39066F8104}</a:tableStyleId>
              </a:tblPr>
              <a:tblGrid>
                <a:gridCol w="685802"/>
                <a:gridCol w="1752600"/>
                <a:gridCol w="2819400"/>
                <a:gridCol w="2743199"/>
              </a:tblGrid>
              <a:tr h="609600">
                <a:tc>
                  <a:txBody>
                    <a:bodyPr/>
                    <a:lstStyle/>
                    <a:p>
                      <a:r>
                        <a:rPr lang="en-US" sz="1600" dirty="0" smtClean="0"/>
                        <a:t>Case</a:t>
                      </a:r>
                      <a:endParaRPr lang="en-US" sz="1600" dirty="0"/>
                    </a:p>
                  </a:txBody>
                  <a:tcPr/>
                </a:tc>
                <a:tc>
                  <a:txBody>
                    <a:bodyPr/>
                    <a:lstStyle/>
                    <a:p>
                      <a:r>
                        <a:rPr lang="en-US" sz="1600" dirty="0" smtClean="0"/>
                        <a:t>APTs</a:t>
                      </a:r>
                    </a:p>
                    <a:p>
                      <a:r>
                        <a:rPr lang="en-US" sz="1600" dirty="0" smtClean="0"/>
                        <a:t>Detected</a:t>
                      </a:r>
                      <a:endParaRPr lang="en-US" sz="1600" dirty="0"/>
                    </a:p>
                  </a:txBody>
                  <a:tcPr/>
                </a:tc>
                <a:tc>
                  <a:txBody>
                    <a:bodyPr/>
                    <a:lstStyle/>
                    <a:p>
                      <a:r>
                        <a:rPr lang="en-US" sz="1600" dirty="0" smtClean="0"/>
                        <a:t>Malicious</a:t>
                      </a:r>
                      <a:r>
                        <a:rPr lang="en-US" sz="1600" baseline="0" dirty="0" smtClean="0"/>
                        <a:t> Domains Identified</a:t>
                      </a:r>
                      <a:endParaRPr lang="en-US" sz="1600" dirty="0"/>
                    </a:p>
                  </a:txBody>
                  <a:tcPr/>
                </a:tc>
                <a:tc>
                  <a:txBody>
                    <a:bodyPr/>
                    <a:lstStyle/>
                    <a:p>
                      <a:r>
                        <a:rPr lang="en-US" sz="1600" dirty="0" smtClean="0"/>
                        <a:t>Results</a:t>
                      </a:r>
                      <a:r>
                        <a:rPr lang="en-US" sz="1600" baseline="0" dirty="0" smtClean="0"/>
                        <a:t> with 5 or fewer False Positives</a:t>
                      </a:r>
                      <a:endParaRPr lang="en-US" sz="1600" dirty="0"/>
                    </a:p>
                  </a:txBody>
                  <a:tcPr/>
                </a:tc>
              </a:tr>
              <a:tr h="716482">
                <a:tc>
                  <a:txBody>
                    <a:bodyPr/>
                    <a:lstStyle/>
                    <a:p>
                      <a:r>
                        <a:rPr lang="en-US" sz="1600" dirty="0" smtClean="0"/>
                        <a:t>1</a:t>
                      </a:r>
                      <a:endParaRPr lang="en-US" sz="1600" dirty="0"/>
                    </a:p>
                  </a:txBody>
                  <a:tcPr/>
                </a:tc>
                <a:tc>
                  <a:txBody>
                    <a:bodyPr/>
                    <a:lstStyle/>
                    <a:p>
                      <a:r>
                        <a:rPr lang="en-US" sz="1600" dirty="0" smtClean="0"/>
                        <a:t>5 of 5 (100%)</a:t>
                      </a:r>
                      <a:endParaRPr lang="en-US" sz="1600" dirty="0"/>
                    </a:p>
                  </a:txBody>
                  <a:tcPr/>
                </a:tc>
                <a:tc>
                  <a:txBody>
                    <a:bodyPr/>
                    <a:lstStyle/>
                    <a:p>
                      <a:r>
                        <a:rPr lang="en-US" sz="1600" dirty="0" smtClean="0"/>
                        <a:t>12 of 12 (100%)</a:t>
                      </a:r>
                      <a:endParaRPr lang="en-US" sz="1600" dirty="0"/>
                    </a:p>
                  </a:txBody>
                  <a:tcPr/>
                </a:tc>
                <a:tc>
                  <a:txBody>
                    <a:bodyPr/>
                    <a:lstStyle/>
                    <a:p>
                      <a:r>
                        <a:rPr lang="en-US" sz="1600" dirty="0" smtClean="0"/>
                        <a:t>5 of</a:t>
                      </a:r>
                      <a:r>
                        <a:rPr lang="en-US" sz="1600" baseline="0" dirty="0" smtClean="0"/>
                        <a:t> 5 (100%)</a:t>
                      </a:r>
                      <a:endParaRPr lang="en-US" sz="1600" dirty="0"/>
                    </a:p>
                  </a:txBody>
                  <a:tcPr/>
                </a:tc>
              </a:tr>
              <a:tr h="716482">
                <a:tc>
                  <a:txBody>
                    <a:bodyPr/>
                    <a:lstStyle/>
                    <a:p>
                      <a:r>
                        <a:rPr lang="en-US" sz="1600" dirty="0" smtClean="0"/>
                        <a:t>2</a:t>
                      </a:r>
                      <a:endParaRPr lang="en-US" sz="1600" dirty="0"/>
                    </a:p>
                  </a:txBody>
                  <a:tcPr/>
                </a:tc>
                <a:tc>
                  <a:txBody>
                    <a:bodyPr/>
                    <a:lstStyle/>
                    <a:p>
                      <a:r>
                        <a:rPr lang="en-US" sz="1600" dirty="0" smtClean="0"/>
                        <a:t>7</a:t>
                      </a:r>
                      <a:r>
                        <a:rPr lang="en-US" sz="1600" baseline="0" dirty="0" smtClean="0"/>
                        <a:t> of 7 (</a:t>
                      </a:r>
                      <a:r>
                        <a:rPr lang="en-US" sz="1600" dirty="0" smtClean="0"/>
                        <a:t>100%)</a:t>
                      </a:r>
                    </a:p>
                    <a:p>
                      <a:r>
                        <a:rPr lang="en-US" sz="1400" dirty="0" smtClean="0"/>
                        <a:t>(3 of 7 used</a:t>
                      </a:r>
                      <a:r>
                        <a:rPr lang="en-US" sz="1400" baseline="0" dirty="0" smtClean="0"/>
                        <a:t> </a:t>
                      </a:r>
                      <a:r>
                        <a:rPr lang="en-US" sz="1400" dirty="0" smtClean="0"/>
                        <a:t>hints)</a:t>
                      </a:r>
                      <a:endParaRPr lang="en-US" sz="1400" dirty="0">
                        <a:solidFill>
                          <a:schemeClr val="tx1"/>
                        </a:solidFill>
                      </a:endParaRPr>
                    </a:p>
                  </a:txBody>
                  <a:tcPr/>
                </a:tc>
                <a:tc>
                  <a:txBody>
                    <a:bodyPr/>
                    <a:lstStyle/>
                    <a:p>
                      <a:r>
                        <a:rPr lang="en-US" sz="1600" dirty="0" smtClean="0"/>
                        <a:t>20</a:t>
                      </a:r>
                      <a:r>
                        <a:rPr lang="en-US" sz="1600" baseline="0" dirty="0" smtClean="0"/>
                        <a:t> of 22 (91%)</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6 of 7 (86%)</a:t>
                      </a:r>
                    </a:p>
                    <a:p>
                      <a:endParaRPr lang="en-US" sz="1600" dirty="0"/>
                    </a:p>
                  </a:txBody>
                  <a:tcPr/>
                </a:tc>
              </a:tr>
              <a:tr h="716482">
                <a:tc>
                  <a:txBody>
                    <a:bodyPr/>
                    <a:lstStyle/>
                    <a:p>
                      <a:r>
                        <a:rPr lang="en-US" sz="1600" dirty="0" smtClean="0"/>
                        <a:t>3</a:t>
                      </a:r>
                      <a:endParaRPr lang="en-US" sz="1600" dirty="0"/>
                    </a:p>
                  </a:txBody>
                  <a:tcPr/>
                </a:tc>
                <a:tc>
                  <a:txBody>
                    <a:bodyPr/>
                    <a:lstStyle/>
                    <a:p>
                      <a:r>
                        <a:rPr lang="en-US" sz="1600" dirty="0" smtClean="0"/>
                        <a:t>7 of 7 (100%)</a:t>
                      </a:r>
                    </a:p>
                    <a:p>
                      <a:r>
                        <a:rPr lang="en-US" sz="1400" dirty="0" smtClean="0"/>
                        <a:t>(1 of 7 used hints)</a:t>
                      </a:r>
                      <a:endParaRPr lang="en-US" sz="1200" dirty="0"/>
                    </a:p>
                  </a:txBody>
                  <a:tcPr/>
                </a:tc>
                <a:tc>
                  <a:txBody>
                    <a:bodyPr/>
                    <a:lstStyle/>
                    <a:p>
                      <a:r>
                        <a:rPr lang="en-US" sz="1600" dirty="0" smtClean="0"/>
                        <a:t>19 of 24 (79%)</a:t>
                      </a:r>
                      <a:endParaRPr lang="en-US" sz="1600" dirty="0"/>
                    </a:p>
                  </a:txBody>
                  <a:tcPr/>
                </a:tc>
                <a:tc>
                  <a:txBody>
                    <a:bodyPr/>
                    <a:lstStyle/>
                    <a:p>
                      <a:r>
                        <a:rPr lang="en-US" sz="1600" dirty="0" smtClean="0"/>
                        <a:t>5 of 7 (71%)</a:t>
                      </a:r>
                      <a:endParaRPr lang="en-US" sz="1600" dirty="0"/>
                    </a:p>
                  </a:txBody>
                  <a:tcPr/>
                </a:tc>
              </a:tr>
              <a:tr h="716482">
                <a:tc>
                  <a:txBody>
                    <a:bodyPr/>
                    <a:lstStyle/>
                    <a:p>
                      <a:r>
                        <a:rPr lang="en-US" sz="1600" dirty="0" smtClean="0"/>
                        <a:t>4</a:t>
                      </a:r>
                      <a:endParaRPr lang="en-US" sz="1600" dirty="0"/>
                    </a:p>
                  </a:txBody>
                  <a:tcPr/>
                </a:tc>
                <a:tc>
                  <a:txBody>
                    <a:bodyPr/>
                    <a:lstStyle/>
                    <a:p>
                      <a:r>
                        <a:rPr lang="en-US" sz="1600" dirty="0" smtClean="0"/>
                        <a:t>16 of 20 (80%)</a:t>
                      </a:r>
                      <a:endParaRPr lang="en-US" sz="1800" dirty="0" smtClean="0"/>
                    </a:p>
                    <a:p>
                      <a:r>
                        <a:rPr lang="en-US" sz="1400" dirty="0" smtClean="0"/>
                        <a:t>(no</a:t>
                      </a:r>
                      <a:r>
                        <a:rPr lang="en-US" sz="1400" baseline="0" dirty="0" smtClean="0"/>
                        <a:t> hints allowed)</a:t>
                      </a:r>
                      <a:endParaRPr lang="en-US" sz="1400" dirty="0"/>
                    </a:p>
                  </a:txBody>
                  <a:tcPr/>
                </a:tc>
                <a:tc>
                  <a:txBody>
                    <a:bodyPr/>
                    <a:lstStyle/>
                    <a:p>
                      <a:r>
                        <a:rPr lang="en-US" sz="1600" dirty="0" smtClean="0"/>
                        <a:t>44 of 55 (80%)</a:t>
                      </a:r>
                      <a:r>
                        <a:rPr lang="en-US" sz="1600" baseline="0" dirty="0" smtClean="0"/>
                        <a:t> </a:t>
                      </a:r>
                      <a:r>
                        <a:rPr lang="en-US" sz="1600" dirty="0" smtClean="0"/>
                        <a:t>when beacon detected.</a:t>
                      </a:r>
                    </a:p>
                    <a:p>
                      <a:r>
                        <a:rPr lang="en-US" sz="1600" dirty="0" smtClean="0"/>
                        <a:t>(32 of 63 overall)</a:t>
                      </a:r>
                      <a:endParaRPr lang="en-US" sz="1600" dirty="0"/>
                    </a:p>
                  </a:txBody>
                  <a:tcPr/>
                </a:tc>
                <a:tc>
                  <a:txBody>
                    <a:bodyPr/>
                    <a:lstStyle/>
                    <a:p>
                      <a:r>
                        <a:rPr lang="en-US" sz="1600" dirty="0" smtClean="0"/>
                        <a:t>9 of 16</a:t>
                      </a:r>
                      <a:r>
                        <a:rPr lang="en-US" sz="1600" baseline="0" dirty="0" smtClean="0"/>
                        <a:t> (56%) when beacon detected.</a:t>
                      </a:r>
                    </a:p>
                    <a:p>
                      <a:r>
                        <a:rPr lang="en-US" sz="1600" baseline="0" dirty="0" smtClean="0"/>
                        <a:t>(9 of 20 overall).</a:t>
                      </a:r>
                      <a:endParaRPr lang="en-US" sz="1600" dirty="0"/>
                    </a:p>
                  </a:txBody>
                  <a:tcPr/>
                </a:tc>
              </a:tr>
            </a:tbl>
          </a:graphicData>
        </a:graphic>
      </p:graphicFrame>
      <p:sp>
        <p:nvSpPr>
          <p:cNvPr id="5" name="TextBox 4"/>
          <p:cNvSpPr txBox="1"/>
          <p:nvPr/>
        </p:nvSpPr>
        <p:spPr>
          <a:xfrm>
            <a:off x="457200" y="914400"/>
            <a:ext cx="184731" cy="369332"/>
          </a:xfrm>
          <a:prstGeom prst="rect">
            <a:avLst/>
          </a:prstGeom>
          <a:noFill/>
        </p:spPr>
        <p:txBody>
          <a:bodyPr wrap="none" rtlCol="0">
            <a:spAutoFit/>
          </a:bodyPr>
          <a:lstStyle/>
          <a:p>
            <a:pPr algn="l"/>
            <a:endParaRPr lang="en-US" sz="1800" dirty="0"/>
          </a:p>
        </p:txBody>
      </p:sp>
      <p:sp>
        <p:nvSpPr>
          <p:cNvPr id="6" name="TextBox 5"/>
          <p:cNvSpPr txBox="1"/>
          <p:nvPr/>
        </p:nvSpPr>
        <p:spPr>
          <a:xfrm>
            <a:off x="333733" y="5874378"/>
            <a:ext cx="3243196" cy="261610"/>
          </a:xfrm>
          <a:prstGeom prst="rect">
            <a:avLst/>
          </a:prstGeom>
          <a:noFill/>
        </p:spPr>
        <p:txBody>
          <a:bodyPr wrap="none" rtlCol="0">
            <a:spAutoFit/>
          </a:bodyPr>
          <a:lstStyle/>
          <a:p>
            <a:r>
              <a:rPr lang="en-US" sz="1100" b="0" kern="0" dirty="0"/>
              <a:t>(</a:t>
            </a:r>
            <a:r>
              <a:rPr lang="en-US" sz="1100" b="0" dirty="0">
                <a:hlinkClick r:id="rId3"/>
              </a:rPr>
              <a:t>http://acorn.etc.sei.cmu.edu/ebwerner/socialviz/</a:t>
            </a:r>
            <a:r>
              <a:rPr lang="en-US" sz="1100" b="0" kern="0" dirty="0"/>
              <a:t>)</a:t>
            </a:r>
            <a:endParaRPr lang="en-US" sz="1100" dirty="0"/>
          </a:p>
        </p:txBody>
      </p:sp>
    </p:spTree>
    <p:extLst>
      <p:ext uri="{BB962C8B-B14F-4D97-AF65-F5344CB8AC3E}">
        <p14:creationId xmlns:p14="http://schemas.microsoft.com/office/powerpoint/2010/main" val="9486593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533400" y="990600"/>
            <a:ext cx="8153400" cy="4876800"/>
          </a:xfrm>
        </p:spPr>
        <p:txBody>
          <a:bodyPr/>
          <a:lstStyle/>
          <a:p>
            <a:r>
              <a:rPr lang="en-US" dirty="0" smtClean="0"/>
              <a:t>Incorporate other data sources</a:t>
            </a:r>
            <a:endParaRPr lang="en-US" dirty="0"/>
          </a:p>
          <a:p>
            <a:pPr marL="225425" lvl="1" indent="-225425"/>
            <a:r>
              <a:rPr lang="en-US" dirty="0" smtClean="0"/>
              <a:t>WHOIS</a:t>
            </a:r>
          </a:p>
          <a:p>
            <a:pPr marL="225425" lvl="1" indent="-225425"/>
            <a:r>
              <a:rPr lang="en-US" dirty="0" smtClean="0"/>
              <a:t>Google Safe Browsing</a:t>
            </a:r>
            <a:endParaRPr lang="en-US" dirty="0"/>
          </a:p>
          <a:p>
            <a:endParaRPr lang="en-US" sz="1600" dirty="0"/>
          </a:p>
          <a:p>
            <a:r>
              <a:rPr lang="en-US" dirty="0" smtClean="0"/>
              <a:t>Incorporate Machine Learning (ML)</a:t>
            </a:r>
          </a:p>
          <a:p>
            <a:pPr marL="225425" lvl="1" indent="-225425"/>
            <a:r>
              <a:rPr lang="en-US" dirty="0" smtClean="0"/>
              <a:t>Automate more of the process</a:t>
            </a:r>
          </a:p>
          <a:p>
            <a:pPr marL="225425" lvl="1" indent="-225425"/>
            <a:endParaRPr lang="en-US" sz="1600" dirty="0" smtClean="0"/>
          </a:p>
          <a:p>
            <a:r>
              <a:rPr lang="en-US" dirty="0"/>
              <a:t>Develop a real-time streaming analytics framework</a:t>
            </a:r>
          </a:p>
          <a:p>
            <a:pPr marL="225425" lvl="1" indent="-225425"/>
            <a:r>
              <a:rPr lang="en-US" dirty="0"/>
              <a:t>Achieve earlier </a:t>
            </a:r>
            <a:r>
              <a:rPr lang="en-US" dirty="0" smtClean="0"/>
              <a:t>detection (even before beacon detected/confirmed?)</a:t>
            </a:r>
            <a:endParaRPr lang="en-US" dirty="0"/>
          </a:p>
          <a:p>
            <a:endParaRPr lang="en-US" sz="1600" dirty="0"/>
          </a:p>
          <a:p>
            <a:r>
              <a:rPr lang="en-US" dirty="0" smtClean="0"/>
              <a:t>Build new situational awareness tools</a:t>
            </a:r>
            <a:r>
              <a:rPr lang="en-US" dirty="0"/>
              <a:t>:</a:t>
            </a:r>
          </a:p>
          <a:p>
            <a:pPr marL="225425" lvl="1" indent="-225425">
              <a:spcBef>
                <a:spcPts val="600"/>
              </a:spcBef>
              <a:spcAft>
                <a:spcPts val="600"/>
              </a:spcAft>
            </a:pPr>
            <a:r>
              <a:rPr lang="en-US" sz="1800" dirty="0" smtClean="0"/>
              <a:t>Real-time prioritization, escalation displays</a:t>
            </a:r>
          </a:p>
          <a:p>
            <a:pPr marL="225425" lvl="1" indent="-225425">
              <a:spcBef>
                <a:spcPts val="600"/>
              </a:spcBef>
              <a:spcAft>
                <a:spcPts val="600"/>
              </a:spcAft>
            </a:pPr>
            <a:r>
              <a:rPr lang="en-US" sz="1800" dirty="0" smtClean="0"/>
              <a:t>Integrated query, exploration, and visualization components</a:t>
            </a:r>
          </a:p>
          <a:p>
            <a:pPr marL="225425" lvl="1" indent="-225425">
              <a:spcBef>
                <a:spcPts val="600"/>
              </a:spcBef>
              <a:spcAft>
                <a:spcPts val="600"/>
              </a:spcAft>
            </a:pPr>
            <a:r>
              <a:rPr lang="en-US" sz="1800" dirty="0" smtClean="0"/>
              <a:t>Real-time remediation</a:t>
            </a:r>
          </a:p>
        </p:txBody>
      </p:sp>
    </p:spTree>
    <p:extLst>
      <p:ext uri="{BB962C8B-B14F-4D97-AF65-F5344CB8AC3E}">
        <p14:creationId xmlns:p14="http://schemas.microsoft.com/office/powerpoint/2010/main" val="12973140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153400" cy="384175"/>
          </a:xfrm>
        </p:spPr>
        <p:txBody>
          <a:bodyPr/>
          <a:lstStyle/>
          <a:p>
            <a:pPr algn="ctr"/>
            <a:r>
              <a:rPr lang="en-US" dirty="0" smtClean="0"/>
              <a:t>Thank you, Los Alamos</a:t>
            </a:r>
            <a:endParaRPr lang="en-US" dirty="0"/>
          </a:p>
        </p:txBody>
      </p:sp>
    </p:spTree>
    <p:extLst>
      <p:ext uri="{BB962C8B-B14F-4D97-AF65-F5344CB8AC3E}">
        <p14:creationId xmlns:p14="http://schemas.microsoft.com/office/powerpoint/2010/main" val="5159501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dirty="0"/>
              <a:t>Contact </a:t>
            </a:r>
            <a:r>
              <a:rPr lang="en-US" dirty="0" smtClean="0"/>
              <a:t>Information</a:t>
            </a:r>
            <a:endParaRPr lang="en-US" dirty="0"/>
          </a:p>
        </p:txBody>
      </p:sp>
      <p:graphicFrame>
        <p:nvGraphicFramePr>
          <p:cNvPr id="922649" name="Group 25"/>
          <p:cNvGraphicFramePr>
            <a:graphicFrameLocks noGrp="1"/>
          </p:cNvGraphicFramePr>
          <p:nvPr>
            <p:ph idx="1"/>
            <p:extLst>
              <p:ext uri="{D42A27DB-BD31-4B8C-83A1-F6EECF244321}">
                <p14:modId xmlns:p14="http://schemas.microsoft.com/office/powerpoint/2010/main" val="1525582157"/>
              </p:ext>
            </p:extLst>
          </p:nvPr>
        </p:nvGraphicFramePr>
        <p:xfrm>
          <a:off x="533400" y="1303338"/>
          <a:ext cx="8153400" cy="4409758"/>
        </p:xfrm>
        <a:graphic>
          <a:graphicData uri="http://schemas.openxmlformats.org/drawingml/2006/table">
            <a:tbl>
              <a:tblPr/>
              <a:tblGrid>
                <a:gridCol w="4076700"/>
                <a:gridCol w="4076700"/>
              </a:tblGrid>
              <a:tr h="2322513">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Presenter / Point of Contact</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Scott McMillan, Ph.D.</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Emerging Technology Center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CMU/SEI</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hlinkClick r:id="rId3"/>
                        </a:rPr>
                        <a:t>info@sei.cmu.edu</a:t>
                      </a: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1925638">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www.sei.cmu.edu/contact.cfm</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1"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Phone: 	</a:t>
                      </a:r>
                      <a:r>
                        <a:rPr kumimoji="0" lang="en-US" sz="2000" b="0" i="0" u="none" strike="noStrike" cap="none" normalizeH="0" baseline="0" dirty="0" smtClean="0">
                          <a:ln>
                            <a:noFill/>
                          </a:ln>
                          <a:solidFill>
                            <a:schemeClr val="tx1"/>
                          </a:solidFill>
                          <a:effectLst/>
                          <a:latin typeface="Arial" charset="0"/>
                        </a:rPr>
                        <a:t>+1 412-268-5800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Fax:  		+1 </a:t>
                      </a:r>
                      <a:r>
                        <a:rPr kumimoji="0" lang="en-US" sz="2000" b="0" i="0" u="none" strike="noStrike" cap="none" normalizeH="0" baseline="0" dirty="0" smtClean="0">
                          <a:ln>
                            <a:noFill/>
                          </a:ln>
                          <a:solidFill>
                            <a:schemeClr val="tx1"/>
                          </a:solidFill>
                          <a:effectLst/>
                          <a:latin typeface="Arial" charset="0"/>
                        </a:rPr>
                        <a:t>412-268-6257</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304800"/>
            <a:ext cx="8153400" cy="5867400"/>
          </a:xfrm>
        </p:spPr>
        <p:txBody>
          <a:bodyPr>
            <a:noAutofit/>
          </a:bodyPr>
          <a:lstStyle/>
          <a:p>
            <a:r>
              <a:rPr lang="en-US" sz="1100" dirty="0"/>
              <a:t>Copyright </a:t>
            </a:r>
            <a:r>
              <a:rPr lang="en-US" sz="1100" dirty="0" smtClean="0"/>
              <a:t>2014 </a:t>
            </a:r>
            <a:r>
              <a:rPr lang="en-US" sz="1100" dirty="0"/>
              <a:t>Carnegie Mellon University</a:t>
            </a:r>
            <a:br>
              <a:rPr lang="en-US" sz="1100" dirty="0"/>
            </a:br>
            <a:r>
              <a:rPr lang="en-US" sz="1100" dirty="0"/>
              <a:t/>
            </a:r>
            <a:br>
              <a:rPr lang="en-US" sz="1100" dirty="0"/>
            </a:br>
            <a:r>
              <a:rPr lang="en-US" sz="11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100" dirty="0"/>
            </a:br>
            <a:r>
              <a:rPr lang="en-US" sz="1100" dirty="0"/>
              <a:t/>
            </a:r>
            <a:br>
              <a:rPr lang="en-US" sz="1100" dirty="0"/>
            </a:br>
            <a:r>
              <a:rPr lang="en-US" sz="1100" dirty="0"/>
              <a:t>Any opinions, findings and conclusions or recommendations expressed in this material are those of the author(s) and do not necessarily reflect the views of the United States Department of Defense.</a:t>
            </a:r>
            <a:br>
              <a:rPr lang="en-US" sz="1100" dirty="0"/>
            </a:br>
            <a:r>
              <a:rPr lang="en-US" sz="1100" dirty="0"/>
              <a:t/>
            </a:r>
            <a:br>
              <a:rPr lang="en-US" sz="1100" dirty="0"/>
            </a:br>
            <a:r>
              <a:rPr lang="en-US" sz="11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100" dirty="0"/>
            </a:br>
            <a:r>
              <a:rPr lang="en-US" sz="1100" dirty="0"/>
              <a:t/>
            </a:r>
            <a:br>
              <a:rPr lang="en-US" sz="1100" dirty="0"/>
            </a:br>
            <a:r>
              <a:rPr lang="en-US" sz="1100" dirty="0"/>
              <a:t>This material has been approved for public release and unlimited distribution except as restricted below.</a:t>
            </a:r>
            <a:br>
              <a:rPr lang="en-US" sz="1100" dirty="0"/>
            </a:br>
            <a:r>
              <a:rPr lang="en-US" sz="1100" dirty="0"/>
              <a:t/>
            </a:r>
            <a:br>
              <a:rPr lang="en-US" sz="1100" dirty="0"/>
            </a:br>
            <a:r>
              <a:rPr lang="en-US" sz="11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sz="1100" dirty="0"/>
            </a:br>
            <a:r>
              <a:rPr lang="en-US" sz="1100" dirty="0"/>
              <a:t/>
            </a:r>
            <a:br>
              <a:rPr lang="en-US" sz="1100" dirty="0"/>
            </a:br>
            <a:r>
              <a:rPr lang="en-US" sz="1100" dirty="0"/>
              <a:t>DM-0000825</a:t>
            </a:r>
          </a:p>
          <a:p>
            <a:pPr>
              <a:spcAft>
                <a:spcPts val="1080"/>
              </a:spcAft>
            </a:pPr>
            <a:endParaRPr lang="en-US" sz="1100" dirty="0"/>
          </a:p>
        </p:txBody>
      </p:sp>
    </p:spTree>
    <p:extLst>
      <p:ext uri="{BB962C8B-B14F-4D97-AF65-F5344CB8AC3E}">
        <p14:creationId xmlns:p14="http://schemas.microsoft.com/office/powerpoint/2010/main" val="11501233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25050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The Challenge</a:t>
            </a:r>
            <a:endParaRPr lang="en-US" dirty="0"/>
          </a:p>
        </p:txBody>
      </p:sp>
      <p:sp>
        <p:nvSpPr>
          <p:cNvPr id="877571" name="Rectangle 3"/>
          <p:cNvSpPr>
            <a:spLocks noGrp="1" noChangeArrowheads="1"/>
          </p:cNvSpPr>
          <p:nvPr>
            <p:ph type="body" idx="1"/>
          </p:nvPr>
        </p:nvSpPr>
        <p:spPr>
          <a:xfrm>
            <a:off x="533400" y="990600"/>
            <a:ext cx="8153400" cy="4267200"/>
          </a:xfrm>
        </p:spPr>
        <p:txBody>
          <a:bodyPr/>
          <a:lstStyle/>
          <a:p>
            <a:r>
              <a:rPr lang="en-US" dirty="0" smtClean="0"/>
              <a:t>“</a:t>
            </a:r>
            <a:r>
              <a:rPr lang="en-US" i="1" dirty="0" smtClean="0"/>
              <a:t>Develop techniques for detecting malicious hosts given the DNS logs for a site, and to identify potentially infected hosts in the process.</a:t>
            </a:r>
            <a:r>
              <a:rPr lang="en-US" dirty="0" smtClean="0"/>
              <a:t>”</a:t>
            </a:r>
          </a:p>
          <a:p>
            <a:pPr>
              <a:spcAft>
                <a:spcPts val="0"/>
              </a:spcAft>
            </a:pPr>
            <a:endParaRPr lang="en-US" sz="1400" dirty="0" smtClean="0"/>
          </a:p>
          <a:p>
            <a:pPr marL="225425" lvl="1" indent="-225425"/>
            <a:r>
              <a:rPr lang="en-US" b="1" dirty="0" smtClean="0"/>
              <a:t>7.7 </a:t>
            </a:r>
            <a:r>
              <a:rPr lang="en-US" b="1" dirty="0"/>
              <a:t>billion </a:t>
            </a:r>
            <a:r>
              <a:rPr lang="en-US" dirty="0"/>
              <a:t>records from DNS logs of a large government </a:t>
            </a:r>
            <a:r>
              <a:rPr lang="en-US" dirty="0" smtClean="0"/>
              <a:t>network</a:t>
            </a:r>
          </a:p>
          <a:p>
            <a:pPr marL="225425" lvl="1" indent="-225425"/>
            <a:r>
              <a:rPr lang="en-US" dirty="0" smtClean="0"/>
              <a:t>“Sanitized” dataset </a:t>
            </a:r>
            <a:r>
              <a:rPr lang="en-US" b="1" dirty="0"/>
              <a:t>publicly released </a:t>
            </a:r>
            <a:endParaRPr lang="en-US" dirty="0" smtClean="0"/>
          </a:p>
          <a:p>
            <a:pPr marL="225425" lvl="1" indent="-225425"/>
            <a:r>
              <a:rPr lang="en-US" dirty="0" smtClean="0"/>
              <a:t>20 </a:t>
            </a:r>
            <a:r>
              <a:rPr lang="en-US" b="1" dirty="0" smtClean="0"/>
              <a:t>simulated</a:t>
            </a:r>
            <a:r>
              <a:rPr lang="en-US" dirty="0" smtClean="0"/>
              <a:t> attacks from advanced persistent threats (APTs)</a:t>
            </a:r>
          </a:p>
          <a:p>
            <a:pPr marL="517525" lvl="2" indent="-225425"/>
            <a:r>
              <a:rPr lang="en-US" sz="1600" dirty="0" smtClean="0"/>
              <a:t>10-20 records/attack </a:t>
            </a:r>
            <a:r>
              <a:rPr lang="en-US" sz="1600" dirty="0" smtClean="0">
                <a:sym typeface="Wingdings" panose="05000000000000000000" pitchFamily="2" charset="2"/>
              </a:rPr>
              <a:t></a:t>
            </a:r>
            <a:r>
              <a:rPr lang="en-US" sz="1600" dirty="0" smtClean="0"/>
              <a:t> “needle-in-the-haystack” problem</a:t>
            </a:r>
          </a:p>
          <a:p>
            <a:pPr marL="517525" lvl="2" indent="-225425"/>
            <a:r>
              <a:rPr lang="en-US" sz="1600" dirty="0"/>
              <a:t>Hints provided</a:t>
            </a:r>
            <a:endParaRPr lang="en-US" sz="1600" dirty="0" smtClean="0"/>
          </a:p>
          <a:p>
            <a:pPr marL="225425" lvl="1" indent="-225425"/>
            <a:r>
              <a:rPr lang="en-US" dirty="0" smtClean="0"/>
              <a:t>Grouped into 3 classes of problems (each progressively more complex)</a:t>
            </a:r>
            <a:endParaRPr lang="en-US" dirty="0"/>
          </a:p>
          <a:p>
            <a:pPr marL="517525" lvl="2" indent="-225425"/>
            <a:r>
              <a:rPr lang="en-US" sz="1600" dirty="0" smtClean="0"/>
              <a:t>Identify all malicious </a:t>
            </a:r>
            <a:r>
              <a:rPr lang="en-US" sz="1600" dirty="0"/>
              <a:t>external hosts</a:t>
            </a:r>
          </a:p>
          <a:p>
            <a:pPr marL="517525" lvl="2" indent="-225425"/>
            <a:r>
              <a:rPr lang="en-US" sz="1600" dirty="0" smtClean="0"/>
              <a:t>Identify all infected </a:t>
            </a:r>
            <a:r>
              <a:rPr lang="en-US" sz="1600" dirty="0"/>
              <a:t>internal computers</a:t>
            </a:r>
          </a:p>
          <a:p>
            <a:pPr marL="517525" lvl="2" indent="-225425"/>
            <a:r>
              <a:rPr lang="en-US" sz="1600" dirty="0"/>
              <a:t>Few false </a:t>
            </a:r>
            <a:r>
              <a:rPr lang="en-US" sz="1600" dirty="0" smtClean="0"/>
              <a:t>positives (under 5).</a:t>
            </a:r>
            <a:endParaRPr lang="en-US" sz="1600" dirty="0"/>
          </a:p>
          <a:p>
            <a:pPr marL="225425" lvl="1" indent="-225425"/>
            <a:endParaRPr lang="en-US" sz="1400" dirty="0" smtClean="0"/>
          </a:p>
          <a:p>
            <a:pPr marL="225425" lvl="1" indent="-225425"/>
            <a:r>
              <a:rPr lang="en-US" dirty="0" smtClean="0"/>
              <a:t>Final challenge: Identify all the APTs without hints</a:t>
            </a:r>
          </a:p>
          <a:p>
            <a:pPr marL="225425" lvl="1" indent="-225425"/>
            <a:endParaRPr lang="en-US" sz="1400" dirty="0"/>
          </a:p>
        </p:txBody>
      </p:sp>
    </p:spTree>
    <p:extLst>
      <p:ext uri="{BB962C8B-B14F-4D97-AF65-F5344CB8AC3E}">
        <p14:creationId xmlns:p14="http://schemas.microsoft.com/office/powerpoint/2010/main" val="9633661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nvSpPr>
        <p:spPr bwMode="auto">
          <a:xfrm>
            <a:off x="4181475" y="5726113"/>
            <a:ext cx="184150" cy="396875"/>
          </a:xfrm>
          <a:prstGeom prst="rect">
            <a:avLst/>
          </a:prstGeom>
          <a:noFill/>
          <a:ln w="6350">
            <a:noFill/>
            <a:miter lim="800000"/>
            <a:headEnd/>
            <a:tailEnd/>
          </a:ln>
          <a:effectLst/>
        </p:spPr>
        <p:txBody>
          <a:bodyPr wrap="none" anchor="ctr">
            <a:spAutoFit/>
          </a:bodyPr>
          <a:lstStyle/>
          <a:p>
            <a:endParaRPr lang="en-US" b="0"/>
          </a:p>
        </p:txBody>
      </p:sp>
      <p:sp>
        <p:nvSpPr>
          <p:cNvPr id="875523" name="Rectangle 3"/>
          <p:cNvSpPr>
            <a:spLocks noGrp="1" noChangeArrowheads="1"/>
          </p:cNvSpPr>
          <p:nvPr>
            <p:ph type="ctrTitle"/>
          </p:nvPr>
        </p:nvSpPr>
        <p:spPr>
          <a:xfrm>
            <a:off x="4267200" y="2293939"/>
            <a:ext cx="4267200" cy="449261"/>
          </a:xfrm>
        </p:spPr>
        <p:txBody>
          <a:bodyPr/>
          <a:lstStyle/>
          <a:p>
            <a:r>
              <a:rPr lang="en-US" dirty="0" smtClean="0"/>
              <a:t>C3E DNS Challenge Report</a:t>
            </a:r>
            <a:r>
              <a:rPr lang="en-US" dirty="0"/>
              <a:t/>
            </a:r>
            <a:br>
              <a:rPr lang="en-US" dirty="0"/>
            </a:br>
            <a:endParaRPr lang="en-US" dirty="0"/>
          </a:p>
        </p:txBody>
      </p:sp>
      <p:sp>
        <p:nvSpPr>
          <p:cNvPr id="875524" name="Rectangle 4"/>
          <p:cNvSpPr>
            <a:spLocks noGrp="1" noChangeArrowheads="1"/>
          </p:cNvSpPr>
          <p:nvPr>
            <p:ph type="subTitle" idx="1"/>
          </p:nvPr>
        </p:nvSpPr>
        <p:spPr>
          <a:xfrm>
            <a:off x="4266623" y="2819400"/>
            <a:ext cx="3733800" cy="2904734"/>
          </a:xfrm>
        </p:spPr>
        <p:txBody>
          <a:bodyPr/>
          <a:lstStyle/>
          <a:p>
            <a:r>
              <a:rPr lang="en-US" dirty="0" smtClean="0"/>
              <a:t>Naomi Anderson, Jonathan </a:t>
            </a:r>
            <a:r>
              <a:rPr lang="en-US" dirty="0"/>
              <a:t>Chu, </a:t>
            </a:r>
            <a:r>
              <a:rPr lang="en-US" dirty="0" smtClean="0"/>
              <a:t>Derrick Karimi, Scott McMillan, Andrew Mellinger, David Shepard, Eric Werner</a:t>
            </a:r>
            <a:endParaRPr lang="en-US" dirty="0"/>
          </a:p>
          <a:p>
            <a:endParaRPr lang="en-US" dirty="0" smtClean="0"/>
          </a:p>
          <a:p>
            <a:r>
              <a:rPr lang="en-US" dirty="0" smtClean="0"/>
              <a:t>Emerging Technology Center</a:t>
            </a:r>
          </a:p>
          <a:p>
            <a:r>
              <a:rPr lang="en-US" dirty="0" smtClean="0"/>
              <a:t>Software </a:t>
            </a:r>
            <a:r>
              <a:rPr lang="en-US" dirty="0"/>
              <a:t>Engineering Institute</a:t>
            </a:r>
          </a:p>
          <a:p>
            <a:r>
              <a:rPr lang="en-US" dirty="0"/>
              <a:t>Carnegie Mellon University</a:t>
            </a:r>
          </a:p>
          <a:p>
            <a:r>
              <a:rPr lang="en-US" dirty="0"/>
              <a:t>Pittsburgh, PA  15213</a:t>
            </a:r>
          </a:p>
          <a:p>
            <a:endParaRPr lang="en-US" dirty="0"/>
          </a:p>
        </p:txBody>
      </p:sp>
    </p:spTree>
    <p:extLst>
      <p:ext uri="{BB962C8B-B14F-4D97-AF65-F5344CB8AC3E}">
        <p14:creationId xmlns:p14="http://schemas.microsoft.com/office/powerpoint/2010/main" val="28182278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Our Team</a:t>
            </a:r>
            <a:endParaRPr lang="en-US" dirty="0"/>
          </a:p>
        </p:txBody>
      </p:sp>
      <p:sp>
        <p:nvSpPr>
          <p:cNvPr id="877571" name="Rectangle 3"/>
          <p:cNvSpPr>
            <a:spLocks noGrp="1" noChangeArrowheads="1"/>
          </p:cNvSpPr>
          <p:nvPr>
            <p:ph type="body" idx="1"/>
          </p:nvPr>
        </p:nvSpPr>
        <p:spPr>
          <a:xfrm>
            <a:off x="609600" y="1143000"/>
            <a:ext cx="8153400" cy="4114800"/>
          </a:xfrm>
        </p:spPr>
        <p:txBody>
          <a:bodyPr/>
          <a:lstStyle/>
          <a:p>
            <a:r>
              <a:rPr lang="en-US" dirty="0" smtClean="0"/>
              <a:t>Emerging Technology Center @ The Software Engineering Institute</a:t>
            </a:r>
          </a:p>
          <a:p>
            <a:pPr marL="225425" lvl="1" indent="-225425"/>
            <a:r>
              <a:rPr lang="en-US" dirty="0" smtClean="0"/>
              <a:t>Data-intensive computing (“Big Data”) expertise</a:t>
            </a:r>
          </a:p>
          <a:p>
            <a:pPr marL="225425" lvl="1" indent="-225425"/>
            <a:r>
              <a:rPr lang="en-US" dirty="0" smtClean="0"/>
              <a:t>Minimal </a:t>
            </a:r>
            <a:r>
              <a:rPr lang="en-US" dirty="0"/>
              <a:t>cybersecurity domain </a:t>
            </a:r>
            <a:r>
              <a:rPr lang="en-US" dirty="0" smtClean="0"/>
              <a:t>expertise (i.e. not CERT</a:t>
            </a:r>
            <a:r>
              <a:rPr lang="en-US" dirty="0"/>
              <a:t>)</a:t>
            </a:r>
          </a:p>
          <a:p>
            <a:pPr marL="225425" lvl="1" indent="-225425"/>
            <a:r>
              <a:rPr lang="en-US" dirty="0"/>
              <a:t>“Do tank”</a:t>
            </a:r>
          </a:p>
          <a:p>
            <a:pPr marL="225425" lvl="1" indent="-225425"/>
            <a:endParaRPr lang="en-US" dirty="0" smtClean="0"/>
          </a:p>
          <a:p>
            <a:endParaRPr lang="en-US" sz="1600" dirty="0" smtClean="0"/>
          </a:p>
          <a:p>
            <a:r>
              <a:rPr lang="en-US" dirty="0" smtClean="0"/>
              <a:t>Goals</a:t>
            </a:r>
          </a:p>
          <a:p>
            <a:pPr marL="225425" lvl="1" indent="-225425"/>
            <a:r>
              <a:rPr lang="en-US" dirty="0" smtClean="0"/>
              <a:t>Build stuff! (tools and </a:t>
            </a:r>
            <a:r>
              <a:rPr lang="en-US" dirty="0"/>
              <a:t>techniques)</a:t>
            </a:r>
          </a:p>
          <a:p>
            <a:pPr marL="225425" lvl="1" indent="-225425"/>
            <a:r>
              <a:rPr lang="en-US" dirty="0"/>
              <a:t>Demonstrate rapid technology prototyping </a:t>
            </a:r>
            <a:r>
              <a:rPr lang="en-US" dirty="0" smtClean="0"/>
              <a:t>capability</a:t>
            </a:r>
          </a:p>
          <a:p>
            <a:pPr marL="225425" lvl="1" indent="-225425"/>
            <a:r>
              <a:rPr lang="en-US" dirty="0" smtClean="0"/>
              <a:t>Increase domain knowledge</a:t>
            </a:r>
          </a:p>
          <a:p>
            <a:pPr marL="225425" lvl="1" indent="-225425"/>
            <a:r>
              <a:rPr lang="en-US" dirty="0" smtClean="0"/>
              <a:t>Increase experience with tools of the trade</a:t>
            </a:r>
            <a:endParaRPr lang="en-US" dirty="0"/>
          </a:p>
        </p:txBody>
      </p:sp>
      <p:sp>
        <p:nvSpPr>
          <p:cNvPr id="4" name="TextBox 3"/>
          <p:cNvSpPr txBox="1"/>
          <p:nvPr/>
        </p:nvSpPr>
        <p:spPr>
          <a:xfrm>
            <a:off x="609600" y="5467290"/>
            <a:ext cx="8153400" cy="400110"/>
          </a:xfrm>
          <a:prstGeom prst="rect">
            <a:avLst/>
          </a:prstGeom>
          <a:noFill/>
        </p:spPr>
        <p:txBody>
          <a:bodyPr wrap="square" rtlCol="0">
            <a:spAutoFit/>
          </a:bodyPr>
          <a:lstStyle/>
          <a:p>
            <a:pPr marL="0" lvl="1" algn="l"/>
            <a:r>
              <a:rPr lang="en-US" b="0" dirty="0"/>
              <a:t>ETC Director’s challenge: “What can you do in </a:t>
            </a:r>
            <a:r>
              <a:rPr lang="en-US" dirty="0"/>
              <a:t>2 </a:t>
            </a:r>
            <a:r>
              <a:rPr lang="en-US" dirty="0" smtClean="0"/>
              <a:t>weeks</a:t>
            </a:r>
            <a:r>
              <a:rPr lang="en-US" b="0" dirty="0" smtClean="0"/>
              <a:t>?”</a:t>
            </a:r>
            <a:endParaRPr lang="en-US" b="0" dirty="0"/>
          </a:p>
        </p:txBody>
      </p:sp>
    </p:spTree>
    <p:extLst>
      <p:ext uri="{BB962C8B-B14F-4D97-AF65-F5344CB8AC3E}">
        <p14:creationId xmlns:p14="http://schemas.microsoft.com/office/powerpoint/2010/main" val="870722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7" name="Rectangle 3"/>
          <p:cNvSpPr>
            <a:spLocks noGrp="1" noChangeArrowheads="1"/>
          </p:cNvSpPr>
          <p:nvPr>
            <p:ph type="body" idx="1"/>
          </p:nvPr>
        </p:nvSpPr>
        <p:spPr>
          <a:xfrm>
            <a:off x="533400" y="1224516"/>
            <a:ext cx="8153400" cy="4495800"/>
          </a:xfrm>
        </p:spPr>
        <p:txBody>
          <a:bodyPr/>
          <a:lstStyle/>
          <a:p>
            <a:r>
              <a:rPr lang="en-US" sz="2400" b="1" i="1" dirty="0" smtClean="0"/>
              <a:t>Problem Statement</a:t>
            </a:r>
            <a:endParaRPr lang="en-US" sz="2400" dirty="0" smtClean="0"/>
          </a:p>
          <a:p>
            <a:r>
              <a:rPr lang="en-US" sz="2400" dirty="0"/>
              <a:t>Data </a:t>
            </a:r>
            <a:r>
              <a:rPr lang="en-US" sz="2400" dirty="0" smtClean="0"/>
              <a:t>Exploration</a:t>
            </a:r>
            <a:endParaRPr lang="en-US" sz="2400" b="1" i="1" dirty="0"/>
          </a:p>
          <a:p>
            <a:r>
              <a:rPr lang="en-US" sz="2400" dirty="0" smtClean="0"/>
              <a:t>Our Approach</a:t>
            </a:r>
            <a:endParaRPr lang="en-US" sz="2400" dirty="0"/>
          </a:p>
          <a:p>
            <a:r>
              <a:rPr lang="en-US" sz="2400" dirty="0" smtClean="0"/>
              <a:t>Results</a:t>
            </a:r>
          </a:p>
          <a:p>
            <a:r>
              <a:rPr lang="en-US" sz="2400" dirty="0" smtClean="0"/>
              <a:t>Open Questions</a:t>
            </a:r>
            <a:endParaRPr lang="en-US" sz="2400" dirty="0"/>
          </a:p>
        </p:txBody>
      </p:sp>
      <p:sp>
        <p:nvSpPr>
          <p:cNvPr id="881668" name="AutoShape 4"/>
          <p:cNvSpPr>
            <a:spLocks noChangeArrowheads="1"/>
          </p:cNvSpPr>
          <p:nvPr/>
        </p:nvSpPr>
        <p:spPr bwMode="auto">
          <a:xfrm rot="5400000">
            <a:off x="-50800" y="123825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Tree>
    <p:extLst>
      <p:ext uri="{BB962C8B-B14F-4D97-AF65-F5344CB8AC3E}">
        <p14:creationId xmlns:p14="http://schemas.microsoft.com/office/powerpoint/2010/main" val="2506909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Problem Statement</a:t>
            </a:r>
            <a:endParaRPr lang="en-US" dirty="0"/>
          </a:p>
        </p:txBody>
      </p:sp>
      <p:sp>
        <p:nvSpPr>
          <p:cNvPr id="877571" name="Rectangle 3"/>
          <p:cNvSpPr>
            <a:spLocks noGrp="1" noChangeArrowheads="1"/>
          </p:cNvSpPr>
          <p:nvPr>
            <p:ph type="body" idx="1"/>
          </p:nvPr>
        </p:nvSpPr>
        <p:spPr>
          <a:xfrm>
            <a:off x="533400" y="990600"/>
            <a:ext cx="8153400" cy="4800600"/>
          </a:xfrm>
        </p:spPr>
        <p:txBody>
          <a:bodyPr/>
          <a:lstStyle/>
          <a:p>
            <a:r>
              <a:rPr lang="en-US" dirty="0" smtClean="0"/>
              <a:t>“</a:t>
            </a:r>
            <a:r>
              <a:rPr lang="en-US" i="1" dirty="0" smtClean="0"/>
              <a:t>Develop techniques for detecting malicious hosts given the DNS logs for a site, and to identify potentially infected hosts in the process.</a:t>
            </a:r>
            <a:r>
              <a:rPr lang="en-US" dirty="0" smtClean="0"/>
              <a:t>”</a:t>
            </a:r>
          </a:p>
          <a:p>
            <a:endParaRPr lang="en-US" sz="1600" dirty="0" smtClean="0"/>
          </a:p>
          <a:p>
            <a:r>
              <a:rPr lang="en-US" dirty="0" smtClean="0"/>
              <a:t>Data: seven weeks of </a:t>
            </a:r>
            <a:r>
              <a:rPr lang="en-US" b="1" dirty="0" smtClean="0"/>
              <a:t>“sanitized”</a:t>
            </a:r>
            <a:r>
              <a:rPr lang="en-US" dirty="0" smtClean="0"/>
              <a:t> DNS logs (7.7B </a:t>
            </a:r>
            <a:r>
              <a:rPr lang="en-US" dirty="0"/>
              <a:t>raw </a:t>
            </a:r>
            <a:r>
              <a:rPr lang="en-US" dirty="0" smtClean="0"/>
              <a:t>records)</a:t>
            </a:r>
          </a:p>
          <a:p>
            <a:pPr marL="225425" lvl="1" indent="-225425"/>
            <a:r>
              <a:rPr lang="en-US" dirty="0"/>
              <a:t>Hostnames </a:t>
            </a:r>
            <a:r>
              <a:rPr lang="en-US" dirty="0" smtClean="0"/>
              <a:t>anonymized 		(e.g. lanl.gov </a:t>
            </a:r>
            <a:r>
              <a:rPr lang="en-US" dirty="0" smtClean="0">
                <a:sym typeface="Wingdings" panose="05000000000000000000" pitchFamily="2" charset="2"/>
              </a:rPr>
              <a:t></a:t>
            </a:r>
            <a:r>
              <a:rPr lang="en-US" dirty="0" smtClean="0"/>
              <a:t> </a:t>
            </a:r>
            <a:r>
              <a:rPr lang="en-US" dirty="0" err="1" smtClean="0"/>
              <a:t>webb.bin</a:t>
            </a:r>
            <a:r>
              <a:rPr lang="en-US" dirty="0" smtClean="0"/>
              <a:t>)</a:t>
            </a:r>
            <a:endParaRPr lang="en-US" dirty="0"/>
          </a:p>
          <a:p>
            <a:pPr marL="225425" lvl="1" indent="-225425"/>
            <a:r>
              <a:rPr lang="en-US" dirty="0"/>
              <a:t>IP addresses </a:t>
            </a:r>
            <a:r>
              <a:rPr lang="en-US" dirty="0" smtClean="0"/>
              <a:t>anonymized  	(e.g. 192.168.10.44 </a:t>
            </a:r>
            <a:r>
              <a:rPr lang="en-US" dirty="0" smtClean="0">
                <a:sym typeface="Wingdings" panose="05000000000000000000" pitchFamily="2" charset="2"/>
              </a:rPr>
              <a:t></a:t>
            </a:r>
            <a:r>
              <a:rPr lang="en-US" dirty="0" smtClean="0"/>
              <a:t> 74.92.227.1)</a:t>
            </a:r>
            <a:endParaRPr lang="en-US" dirty="0"/>
          </a:p>
          <a:p>
            <a:pPr marL="225425" lvl="1" indent="-225425"/>
            <a:r>
              <a:rPr lang="en-US" dirty="0"/>
              <a:t>Many fields redacted including TTL’s</a:t>
            </a:r>
          </a:p>
          <a:p>
            <a:pPr marL="225425" lvl="1" indent="-225425"/>
            <a:r>
              <a:rPr lang="en-US" dirty="0" smtClean="0"/>
              <a:t>February is baseline data</a:t>
            </a:r>
          </a:p>
          <a:p>
            <a:pPr marL="225425" lvl="1" indent="-225425"/>
            <a:r>
              <a:rPr lang="en-US" dirty="0" smtClean="0"/>
              <a:t>March contains simulated attacks</a:t>
            </a:r>
          </a:p>
          <a:p>
            <a:pPr marL="225425" indent="-225425"/>
            <a:endParaRPr lang="en-US" sz="1600" dirty="0" smtClean="0"/>
          </a:p>
          <a:p>
            <a:pPr marL="225425" indent="-225425"/>
            <a:r>
              <a:rPr lang="en-US" dirty="0" smtClean="0"/>
              <a:t>Hints: provided for each calendar day in March containing an attack.</a:t>
            </a:r>
          </a:p>
          <a:p>
            <a:pPr marL="225425" lvl="1" indent="-225425"/>
            <a:r>
              <a:rPr lang="en-US" dirty="0" smtClean="0"/>
              <a:t>Each simulated attack is constrained to </a:t>
            </a:r>
            <a:r>
              <a:rPr lang="en-US" dirty="0"/>
              <a:t>only one calendar </a:t>
            </a:r>
            <a:r>
              <a:rPr lang="en-US" dirty="0" smtClean="0"/>
              <a:t>day</a:t>
            </a:r>
          </a:p>
          <a:p>
            <a:pPr marL="225425" lvl="1" indent="-225425"/>
            <a:r>
              <a:rPr lang="en-US" dirty="0" smtClean="0"/>
              <a:t>Multiple attacks and hints for each of </a:t>
            </a:r>
            <a:r>
              <a:rPr lang="en-US" b="1" dirty="0" smtClean="0"/>
              <a:t>three cases</a:t>
            </a:r>
            <a:r>
              <a:rPr lang="en-US" dirty="0" smtClean="0"/>
              <a:t> provided</a:t>
            </a:r>
          </a:p>
          <a:p>
            <a:pPr marL="225425" lvl="1" indent="-225425"/>
            <a:r>
              <a:rPr lang="en-US" dirty="0" smtClean="0"/>
              <a:t>Logs/hints for </a:t>
            </a:r>
            <a:r>
              <a:rPr lang="en-US" b="1" dirty="0" smtClean="0"/>
              <a:t>fourth</a:t>
            </a:r>
            <a:r>
              <a:rPr lang="en-US" dirty="0" smtClean="0"/>
              <a:t> case withheld until the C3E Conference (January)</a:t>
            </a:r>
            <a:endParaRPr lang="en-US" dirty="0"/>
          </a:p>
          <a:p>
            <a:pPr marL="225425" indent="-225425"/>
            <a:endParaRPr lang="en-US" dirty="0"/>
          </a:p>
        </p:txBody>
      </p:sp>
    </p:spTree>
    <p:extLst>
      <p:ext uri="{BB962C8B-B14F-4D97-AF65-F5344CB8AC3E}">
        <p14:creationId xmlns:p14="http://schemas.microsoft.com/office/powerpoint/2010/main" val="217544457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Problem Statement</a:t>
            </a:r>
            <a:endParaRPr lang="en-US" dirty="0"/>
          </a:p>
        </p:txBody>
      </p:sp>
      <p:sp>
        <p:nvSpPr>
          <p:cNvPr id="877571" name="Rectangle 3"/>
          <p:cNvSpPr>
            <a:spLocks noGrp="1" noChangeArrowheads="1"/>
          </p:cNvSpPr>
          <p:nvPr>
            <p:ph type="body" idx="1"/>
          </p:nvPr>
        </p:nvSpPr>
        <p:spPr>
          <a:xfrm>
            <a:off x="533400" y="990600"/>
            <a:ext cx="8153400" cy="4876800"/>
          </a:xfrm>
        </p:spPr>
        <p:txBody>
          <a:bodyPr/>
          <a:lstStyle/>
          <a:p>
            <a:r>
              <a:rPr lang="en-US" dirty="0" smtClean="0"/>
              <a:t>Example Hint 2013-03-02: </a:t>
            </a:r>
          </a:p>
          <a:p>
            <a:r>
              <a:rPr lang="en-US" sz="1200" dirty="0">
                <a:latin typeface="Courier New" panose="02070309020205020404" pitchFamily="49" charset="0"/>
                <a:cs typeface="Courier New" panose="02070309020205020404" pitchFamily="49" charset="0"/>
              </a:rPr>
              <a:t>Host (74.92.226.44) received a potentially malicious email at 12:30 PM.</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Timeline:</a:t>
            </a:r>
          </a:p>
          <a:p>
            <a:r>
              <a:rPr lang="en-US" sz="1200" dirty="0">
                <a:latin typeface="Courier New" panose="02070309020205020404" pitchFamily="49" charset="0"/>
                <a:cs typeface="Courier New" panose="02070309020205020404" pitchFamily="49" charset="0"/>
              </a:rPr>
              <a:t>12:30:20 - User at (74.92.226.44) receives email containing malicious PDF.</a:t>
            </a:r>
          </a:p>
          <a:p>
            <a:r>
              <a:rPr lang="en-US" sz="1200" dirty="0">
                <a:latin typeface="Courier New" panose="02070309020205020404" pitchFamily="49" charset="0"/>
                <a:cs typeface="Courier New" panose="02070309020205020404" pitchFamily="49" charset="0"/>
              </a:rPr>
              <a:t>12:31:35 - User has opened attachment, which exploits vulnerable adobe acrobat (stage 1)</a:t>
            </a:r>
          </a:p>
          <a:p>
            <a:r>
              <a:rPr lang="en-US" sz="1200" dirty="0">
                <a:latin typeface="Courier New" panose="02070309020205020404" pitchFamily="49" charset="0"/>
                <a:cs typeface="Courier New" panose="02070309020205020404" pitchFamily="49" charset="0"/>
              </a:rPr>
              <a:t>12:31:36 - Stage 1 contacts malicious domain (</a:t>
            </a:r>
            <a:r>
              <a:rPr lang="en-US" sz="1200" dirty="0" err="1">
                <a:latin typeface="Courier New" panose="02070309020205020404" pitchFamily="49" charset="0"/>
                <a:cs typeface="Courier New" panose="02070309020205020404" pitchFamily="49" charset="0"/>
              </a:rPr>
              <a:t>zarflugal.noe</a:t>
            </a:r>
            <a:r>
              <a:rPr lang="en-US" sz="1200" dirty="0">
                <a:latin typeface="Courier New" panose="02070309020205020404" pitchFamily="49" charset="0"/>
                <a:cs typeface="Courier New" panose="02070309020205020404" pitchFamily="49" charset="0"/>
              </a:rPr>
              <a:t>) over http, and downloads second stage.</a:t>
            </a:r>
          </a:p>
          <a:p>
            <a:r>
              <a:rPr lang="en-US" sz="1200" dirty="0">
                <a:latin typeface="Courier New" panose="02070309020205020404" pitchFamily="49" charset="0"/>
                <a:cs typeface="Courier New" panose="02070309020205020404" pitchFamily="49" charset="0"/>
              </a:rPr>
              <a:t>12:31:42 - Stage 2 starts periodic http callbacks to second malicious </a:t>
            </a:r>
            <a:r>
              <a:rPr lang="en-US" sz="1200" dirty="0" smtClean="0">
                <a:latin typeface="Courier New" panose="02070309020205020404" pitchFamily="49" charset="0"/>
                <a:cs typeface="Courier New" panose="02070309020205020404" pitchFamily="49" charset="0"/>
              </a:rPr>
              <a:t>domain (</a:t>
            </a:r>
            <a:r>
              <a:rPr lang="en-US" sz="1200" dirty="0">
                <a:latin typeface="Courier New" panose="02070309020205020404" pitchFamily="49" charset="0"/>
                <a:cs typeface="Courier New" panose="02070309020205020404" pitchFamily="49" charset="0"/>
              </a:rPr>
              <a:t>askerpat1sk8nd2.aa9kz-j.ho.ari.do).</a:t>
            </a:r>
            <a:endParaRPr lang="en-US" sz="1200" dirty="0" smtClean="0">
              <a:latin typeface="Courier New" panose="02070309020205020404" pitchFamily="49" charset="0"/>
              <a:cs typeface="Courier New" panose="02070309020205020404" pitchFamily="49" charset="0"/>
            </a:endParaRPr>
          </a:p>
          <a:p>
            <a:endParaRPr lang="en-US" dirty="0" smtClean="0"/>
          </a:p>
          <a:p>
            <a:endParaRPr lang="en-US" dirty="0"/>
          </a:p>
          <a:p>
            <a:endParaRPr lang="en-US" dirty="0" smtClean="0"/>
          </a:p>
          <a:p>
            <a:r>
              <a:rPr lang="en-US" dirty="0" smtClean="0"/>
              <a:t>Issues (partial list):</a:t>
            </a:r>
            <a:endParaRPr lang="en-US" dirty="0"/>
          </a:p>
          <a:p>
            <a:pPr marL="225425" lvl="1" indent="-225425"/>
            <a:r>
              <a:rPr lang="en-US" dirty="0" smtClean="0"/>
              <a:t>Times approximate</a:t>
            </a:r>
          </a:p>
          <a:p>
            <a:pPr marL="225425" lvl="1" indent="-225425"/>
            <a:r>
              <a:rPr lang="en-US" dirty="0" smtClean="0"/>
              <a:t>Sometimes </a:t>
            </a:r>
            <a:r>
              <a:rPr lang="en-US" dirty="0"/>
              <a:t>missing samples of regular callbacks (beacon)</a:t>
            </a:r>
          </a:p>
          <a:p>
            <a:pPr marL="225425" lvl="1" indent="-225425"/>
            <a:r>
              <a:rPr lang="en-US" dirty="0" smtClean="0"/>
              <a:t>Injected IPs sometimes in error</a:t>
            </a:r>
          </a:p>
          <a:p>
            <a:endParaRPr lang="en-US" dirty="0" smtClean="0"/>
          </a:p>
        </p:txBody>
      </p:sp>
    </p:spTree>
    <p:extLst>
      <p:ext uri="{BB962C8B-B14F-4D97-AF65-F5344CB8AC3E}">
        <p14:creationId xmlns:p14="http://schemas.microsoft.com/office/powerpoint/2010/main" val="34973126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Sample Data</a:t>
            </a:r>
            <a:endParaRPr lang="en-US" dirty="0"/>
          </a:p>
        </p:txBody>
      </p:sp>
      <p:sp>
        <p:nvSpPr>
          <p:cNvPr id="877571" name="Rectangle 3"/>
          <p:cNvSpPr>
            <a:spLocks noGrp="1" noChangeArrowheads="1"/>
          </p:cNvSpPr>
          <p:nvPr>
            <p:ph type="body" idx="1"/>
          </p:nvPr>
        </p:nvSpPr>
        <p:spPr>
          <a:xfrm>
            <a:off x="533400" y="914400"/>
            <a:ext cx="4800600" cy="4953000"/>
          </a:xfrm>
        </p:spPr>
        <p:txBody>
          <a:bodyPr/>
          <a:lstStyle/>
          <a:p>
            <a:r>
              <a:rPr lang="en-US" dirty="0" smtClean="0"/>
              <a:t> </a:t>
            </a:r>
          </a:p>
          <a:p>
            <a:r>
              <a:rPr lang="en-US" sz="1200" dirty="0"/>
              <a:t>2013-03-02 12:57:22.124443,</a:t>
            </a:r>
            <a:r>
              <a:rPr lang="en-US" sz="1200" b="1" dirty="0"/>
              <a:t>74.92.226.44</a:t>
            </a:r>
            <a:r>
              <a:rPr lang="en-US" sz="1200" dirty="0"/>
              <a:t>,</a:t>
            </a:r>
            <a:r>
              <a:rPr lang="en-US" sz="1200" b="1" dirty="0"/>
              <a:t>74.92.185.4</a:t>
            </a:r>
            <a:r>
              <a:rPr lang="en-US" sz="1200" dirty="0"/>
              <a:t>,X,u,q,NA </a:t>
            </a:r>
            <a:endParaRPr lang="en-US" sz="1200" dirty="0" smtClean="0"/>
          </a:p>
          <a:p>
            <a:r>
              <a:rPr lang="en-US" sz="1200" dirty="0" smtClean="0"/>
              <a:t>? </a:t>
            </a:r>
            <a:r>
              <a:rPr lang="en-US" sz="1200" b="1" dirty="0" err="1"/>
              <a:t>zarflugal.noe</a:t>
            </a:r>
            <a:r>
              <a:rPr lang="en-US" sz="1200" dirty="0"/>
              <a:t> A </a:t>
            </a:r>
            <a:endParaRPr lang="en-US" sz="1200" dirty="0" smtClean="0"/>
          </a:p>
          <a:p>
            <a:r>
              <a:rPr lang="en-US" sz="1200" dirty="0" smtClean="0"/>
              <a:t>&lt;</a:t>
            </a:r>
            <a:r>
              <a:rPr lang="en-US" sz="1200" dirty="0"/>
              <a:t>SEP</a:t>
            </a:r>
            <a:r>
              <a:rPr lang="en-US" sz="1200" dirty="0" smtClean="0"/>
              <a:t>&gt;</a:t>
            </a:r>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729004" y="5087076"/>
            <a:ext cx="1208985" cy="307777"/>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12" name="Rectangle 3"/>
          <p:cNvSpPr txBox="1">
            <a:spLocks noChangeArrowheads="1"/>
          </p:cNvSpPr>
          <p:nvPr/>
        </p:nvSpPr>
        <p:spPr bwMode="gray">
          <a:xfrm>
            <a:off x="381000" y="3410628"/>
            <a:ext cx="4810126" cy="2447924"/>
          </a:xfrm>
          <a:prstGeom prst="rect">
            <a:avLst/>
          </a:prstGeom>
          <a:no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r>
              <a:rPr lang="en-US" sz="1600" b="0" kern="0" dirty="0" smtClean="0"/>
              <a:t>Example Hint 2013-03-02: </a:t>
            </a:r>
          </a:p>
          <a:p>
            <a:r>
              <a:rPr lang="en-US" sz="1050" b="0" kern="0" dirty="0" smtClean="0">
                <a:latin typeface="Courier New" panose="02070309020205020404" pitchFamily="49" charset="0"/>
                <a:cs typeface="Courier New" panose="02070309020205020404" pitchFamily="49" charset="0"/>
              </a:rPr>
              <a:t>Host (74.92.226.44) received a potentially malicious email at 12:30 PM.</a:t>
            </a:r>
          </a:p>
          <a:p>
            <a:r>
              <a:rPr lang="en-US" sz="1050" b="0" kern="0" dirty="0" smtClean="0">
                <a:latin typeface="Courier New" panose="02070309020205020404" pitchFamily="49" charset="0"/>
                <a:cs typeface="Courier New" panose="02070309020205020404" pitchFamily="49" charset="0"/>
              </a:rPr>
              <a:t> </a:t>
            </a:r>
          </a:p>
          <a:p>
            <a:r>
              <a:rPr lang="en-US" sz="1050" b="0" kern="0" dirty="0" smtClean="0">
                <a:latin typeface="Courier New" panose="02070309020205020404" pitchFamily="49" charset="0"/>
                <a:cs typeface="Courier New" panose="02070309020205020404" pitchFamily="49" charset="0"/>
              </a:rPr>
              <a:t>Timeline:</a:t>
            </a:r>
          </a:p>
          <a:p>
            <a:r>
              <a:rPr lang="en-US" sz="1050" b="0" kern="0" dirty="0" smtClean="0">
                <a:latin typeface="Courier New" panose="02070309020205020404" pitchFamily="49" charset="0"/>
                <a:cs typeface="Courier New" panose="02070309020205020404" pitchFamily="49" charset="0"/>
              </a:rPr>
              <a:t>12:30:20 - User at (74.92.226.44) receives email containing malicious PDF.</a:t>
            </a:r>
          </a:p>
          <a:p>
            <a:r>
              <a:rPr lang="en-US" sz="1050" b="0" kern="0" dirty="0" smtClean="0">
                <a:latin typeface="Courier New" panose="02070309020205020404" pitchFamily="49" charset="0"/>
                <a:cs typeface="Courier New" panose="02070309020205020404" pitchFamily="49" charset="0"/>
              </a:rPr>
              <a:t>12:31:35 - User has opened attachment, which exploits vulnerable adobe acrobat (stage 1)</a:t>
            </a:r>
          </a:p>
          <a:p>
            <a:r>
              <a:rPr lang="en-US" sz="1050" b="0" kern="0" dirty="0" smtClean="0">
                <a:latin typeface="Courier New" panose="02070309020205020404" pitchFamily="49" charset="0"/>
                <a:cs typeface="Courier New" panose="02070309020205020404" pitchFamily="49" charset="0"/>
              </a:rPr>
              <a:t>12:31:36 - Stage 1 contacts malicious domain (</a:t>
            </a:r>
            <a:r>
              <a:rPr lang="en-US" sz="1050" b="0" kern="0" dirty="0" err="1" smtClean="0">
                <a:latin typeface="Courier New" panose="02070309020205020404" pitchFamily="49" charset="0"/>
                <a:cs typeface="Courier New" panose="02070309020205020404" pitchFamily="49" charset="0"/>
              </a:rPr>
              <a:t>zarflugal.noe</a:t>
            </a:r>
            <a:r>
              <a:rPr lang="en-US" sz="1050" b="0" kern="0" dirty="0" smtClean="0">
                <a:latin typeface="Courier New" panose="02070309020205020404" pitchFamily="49" charset="0"/>
                <a:cs typeface="Courier New" panose="02070309020205020404" pitchFamily="49" charset="0"/>
              </a:rPr>
              <a:t>) over http, and downloads second stage.</a:t>
            </a:r>
          </a:p>
          <a:p>
            <a:r>
              <a:rPr lang="en-US" sz="1050" b="0" kern="0" dirty="0" smtClean="0">
                <a:latin typeface="Courier New" panose="02070309020205020404" pitchFamily="49" charset="0"/>
                <a:cs typeface="Courier New" panose="02070309020205020404" pitchFamily="49" charset="0"/>
              </a:rPr>
              <a:t>12:31:42 - Stage 2 starts periodic http callbacks to second malicious domain</a:t>
            </a:r>
            <a:r>
              <a:rPr lang="en-US" sz="1050" b="0" dirty="0">
                <a:latin typeface="Courier New" panose="02070309020205020404" pitchFamily="49" charset="0"/>
                <a:cs typeface="Courier New" panose="02070309020205020404" pitchFamily="49" charset="0"/>
              </a:rPr>
              <a:t> (askerpat1sk8nd2.aa9kz-j.ho.ari.do).</a:t>
            </a:r>
            <a:endParaRPr lang="en-US" sz="1050" b="0" kern="0" dirty="0" smtClean="0">
              <a:latin typeface="Courier New" panose="02070309020205020404" pitchFamily="49" charset="0"/>
              <a:cs typeface="Courier New" panose="02070309020205020404" pitchFamily="49" charset="0"/>
            </a:endParaRPr>
          </a:p>
          <a:p>
            <a:endParaRPr lang="en-US" sz="1600" b="0" kern="0" dirty="0" smtClean="0"/>
          </a:p>
          <a:p>
            <a:endParaRPr lang="en-US" sz="1600" b="0" kern="0" dirty="0" smtClean="0"/>
          </a:p>
        </p:txBody>
      </p:sp>
    </p:spTree>
    <p:extLst>
      <p:ext uri="{BB962C8B-B14F-4D97-AF65-F5344CB8AC3E}">
        <p14:creationId xmlns:p14="http://schemas.microsoft.com/office/powerpoint/2010/main" val="316480802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Sample Data</a:t>
            </a:r>
            <a:endParaRPr lang="en-US" dirty="0"/>
          </a:p>
        </p:txBody>
      </p:sp>
      <p:sp>
        <p:nvSpPr>
          <p:cNvPr id="877571" name="Rectangle 3"/>
          <p:cNvSpPr>
            <a:spLocks noGrp="1" noChangeArrowheads="1"/>
          </p:cNvSpPr>
          <p:nvPr>
            <p:ph type="body" idx="1"/>
          </p:nvPr>
        </p:nvSpPr>
        <p:spPr>
          <a:xfrm>
            <a:off x="533400" y="914400"/>
            <a:ext cx="4800600" cy="4953000"/>
          </a:xfrm>
        </p:spPr>
        <p:txBody>
          <a:bodyPr/>
          <a:lstStyle/>
          <a:p>
            <a:r>
              <a:rPr lang="en-US" dirty="0" smtClean="0"/>
              <a:t> </a:t>
            </a:r>
          </a:p>
          <a:p>
            <a:r>
              <a:rPr lang="en-US" sz="1200" dirty="0"/>
              <a:t>2013-03-02 12:57:22.124443,74.92.226.44,74.92.185.4,X,u,q,NA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12:57:22.124791,</a:t>
            </a:r>
            <a:r>
              <a:rPr lang="en-US" sz="1200" b="1" dirty="0"/>
              <a:t>74.92.185.4</a:t>
            </a:r>
            <a:r>
              <a:rPr lang="en-US" sz="1200" dirty="0"/>
              <a:t>,</a:t>
            </a:r>
            <a:r>
              <a:rPr lang="en-US" sz="1200" b="1" dirty="0"/>
              <a:t>252.90.88.2</a:t>
            </a:r>
            <a:r>
              <a:rPr lang="en-US" sz="1200" dirty="0"/>
              <a:t>,X,u,q,NA </a:t>
            </a:r>
            <a:endParaRPr lang="en-US" sz="1200" dirty="0" smtClean="0"/>
          </a:p>
          <a:p>
            <a:r>
              <a:rPr lang="en-US" sz="1200" dirty="0" smtClean="0"/>
              <a:t>? </a:t>
            </a:r>
            <a:r>
              <a:rPr lang="en-US" sz="1200" b="1" dirty="0" err="1"/>
              <a:t>zarflugal.noe</a:t>
            </a:r>
            <a:r>
              <a:rPr lang="en-US" sz="1200" dirty="0"/>
              <a:t> A </a:t>
            </a:r>
            <a:endParaRPr lang="en-US" sz="1200" dirty="0" smtClean="0"/>
          </a:p>
          <a:p>
            <a:r>
              <a:rPr lang="en-US" sz="1200" dirty="0" smtClean="0"/>
              <a:t>&lt;</a:t>
            </a:r>
            <a:r>
              <a:rPr lang="en-US" sz="1200" dirty="0"/>
              <a:t>SEP&gt; </a:t>
            </a:r>
            <a:endParaRPr lang="en-US" sz="1200" dirty="0" smtClean="0"/>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Arc 11"/>
          <p:cNvSpPr/>
          <p:nvPr/>
        </p:nvSpPr>
        <p:spPr bwMode="auto">
          <a:xfrm rot="10800000">
            <a:off x="6329708" y="209815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729004" y="5087076"/>
            <a:ext cx="1208985" cy="307777"/>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Tree>
    <p:extLst>
      <p:ext uri="{BB962C8B-B14F-4D97-AF65-F5344CB8AC3E}">
        <p14:creationId xmlns:p14="http://schemas.microsoft.com/office/powerpoint/2010/main" val="141455157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Sample Data</a:t>
            </a:r>
            <a:endParaRPr lang="en-US" dirty="0"/>
          </a:p>
        </p:txBody>
      </p:sp>
      <p:sp>
        <p:nvSpPr>
          <p:cNvPr id="877571" name="Rectangle 3"/>
          <p:cNvSpPr>
            <a:spLocks noGrp="1" noChangeArrowheads="1"/>
          </p:cNvSpPr>
          <p:nvPr>
            <p:ph type="body" idx="1"/>
          </p:nvPr>
        </p:nvSpPr>
        <p:spPr>
          <a:xfrm>
            <a:off x="533400" y="914400"/>
            <a:ext cx="4800600" cy="4953000"/>
          </a:xfrm>
        </p:spPr>
        <p:txBody>
          <a:bodyPr/>
          <a:lstStyle/>
          <a:p>
            <a:r>
              <a:rPr lang="en-US" dirty="0" smtClean="0"/>
              <a:t> </a:t>
            </a:r>
          </a:p>
          <a:p>
            <a:r>
              <a:rPr lang="en-US" sz="1200" dirty="0"/>
              <a:t>2013-03-02 12:57:22.124443,74.92.226.44,74.92.185.4,X,u,q,NA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12:57:22.124791,74.92.185.4,252.90.88.2,X,u,q,NA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12:57:22.125634,</a:t>
            </a:r>
            <a:r>
              <a:rPr lang="en-US" sz="1200" b="1" dirty="0"/>
              <a:t>252.90.88.2</a:t>
            </a:r>
            <a:r>
              <a:rPr lang="en-US" sz="1200" dirty="0"/>
              <a:t>,</a:t>
            </a:r>
            <a:r>
              <a:rPr lang="en-US" sz="1200" b="1" dirty="0"/>
              <a:t>123.13.113.150</a:t>
            </a:r>
            <a:r>
              <a:rPr lang="en-US" sz="1200" dirty="0"/>
              <a:t>,X,u,q,NA </a:t>
            </a:r>
            <a:endParaRPr lang="en-US" sz="1200" dirty="0" smtClean="0"/>
          </a:p>
          <a:p>
            <a:r>
              <a:rPr lang="en-US" sz="1200" dirty="0" smtClean="0"/>
              <a:t>? </a:t>
            </a:r>
            <a:r>
              <a:rPr lang="en-US" sz="1200" b="1" dirty="0" err="1"/>
              <a:t>zarflugal.noe</a:t>
            </a:r>
            <a:r>
              <a:rPr lang="en-US" sz="1200" dirty="0"/>
              <a:t> A </a:t>
            </a:r>
            <a:endParaRPr lang="en-US" sz="1200" dirty="0" smtClean="0"/>
          </a:p>
          <a:p>
            <a:r>
              <a:rPr lang="en-US" sz="1200" dirty="0" smtClean="0"/>
              <a:t>&lt;</a:t>
            </a:r>
            <a:r>
              <a:rPr lang="en-US" sz="1200" dirty="0"/>
              <a:t>SEP&gt; </a:t>
            </a:r>
            <a:endParaRPr lang="en-US" sz="1200" dirty="0" smtClean="0"/>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Arc 11"/>
          <p:cNvSpPr/>
          <p:nvPr/>
        </p:nvSpPr>
        <p:spPr bwMode="auto">
          <a:xfrm rot="10800000">
            <a:off x="6329708" y="209815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Arc 12"/>
          <p:cNvSpPr/>
          <p:nvPr/>
        </p:nvSpPr>
        <p:spPr bwMode="auto">
          <a:xfrm rot="10800000">
            <a:off x="6333253" y="3405962"/>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729004" y="5087076"/>
            <a:ext cx="1208985" cy="307777"/>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spTree>
    <p:extLst>
      <p:ext uri="{BB962C8B-B14F-4D97-AF65-F5344CB8AC3E}">
        <p14:creationId xmlns:p14="http://schemas.microsoft.com/office/powerpoint/2010/main" val="24164511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Sample Data</a:t>
            </a:r>
            <a:endParaRPr lang="en-US" dirty="0"/>
          </a:p>
        </p:txBody>
      </p:sp>
      <p:sp>
        <p:nvSpPr>
          <p:cNvPr id="877571" name="Rectangle 3"/>
          <p:cNvSpPr>
            <a:spLocks noGrp="1" noChangeArrowheads="1"/>
          </p:cNvSpPr>
          <p:nvPr>
            <p:ph type="body" idx="1"/>
          </p:nvPr>
        </p:nvSpPr>
        <p:spPr>
          <a:xfrm>
            <a:off x="533400" y="914400"/>
            <a:ext cx="4800600" cy="4953000"/>
          </a:xfrm>
        </p:spPr>
        <p:txBody>
          <a:bodyPr/>
          <a:lstStyle/>
          <a:p>
            <a:r>
              <a:rPr lang="en-US" dirty="0" smtClean="0"/>
              <a:t> </a:t>
            </a:r>
          </a:p>
          <a:p>
            <a:r>
              <a:rPr lang="en-US" sz="1200" dirty="0"/>
              <a:t>2013-03-02 12:57:22.124443,74.92.226.44,74.92.185.4,X,u,q,NA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12:57:22.124791,74.92.185.4,252.90.88.2,X,u,q,NA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12:57:22.125634,252.90.88.2,123.13.113.150,X,u,q,NA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a:t>
            </a:r>
            <a:r>
              <a:rPr lang="en-US" sz="1200" dirty="0" smtClean="0"/>
              <a:t>&gt;</a:t>
            </a:r>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Arc 11"/>
          <p:cNvSpPr/>
          <p:nvPr/>
        </p:nvSpPr>
        <p:spPr bwMode="auto">
          <a:xfrm rot="10800000">
            <a:off x="6329708" y="209815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Arc 12"/>
          <p:cNvSpPr/>
          <p:nvPr/>
        </p:nvSpPr>
        <p:spPr bwMode="auto">
          <a:xfrm rot="10800000">
            <a:off x="6333253" y="3405962"/>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Arc 13"/>
          <p:cNvSpPr/>
          <p:nvPr/>
        </p:nvSpPr>
        <p:spPr bwMode="auto">
          <a:xfrm rot="10800000">
            <a:off x="6558308" y="4756297"/>
            <a:ext cx="824022" cy="969336"/>
          </a:xfrm>
          <a:prstGeom prst="arc">
            <a:avLst>
              <a:gd name="adj1" fmla="val 6492616"/>
              <a:gd name="adj2" fmla="val 4408256"/>
            </a:avLst>
          </a:prstGeom>
          <a:noFill/>
          <a:ln w="19050" cap="flat" cmpd="sng" algn="ctr">
            <a:solidFill>
              <a:schemeClr val="tx1"/>
            </a:solidFill>
            <a:prstDash val="dash"/>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729004" y="5087076"/>
            <a:ext cx="1208984" cy="307777"/>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sp>
        <p:nvSpPr>
          <p:cNvPr id="19" name="TextBox 18"/>
          <p:cNvSpPr txBox="1"/>
          <p:nvPr/>
        </p:nvSpPr>
        <p:spPr>
          <a:xfrm>
            <a:off x="7620000" y="5087076"/>
            <a:ext cx="1426994" cy="523220"/>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a:p>
            <a:pPr>
              <a:spcBef>
                <a:spcPts val="0"/>
              </a:spcBef>
            </a:pPr>
            <a:r>
              <a:rPr lang="en-US" sz="1400" dirty="0" smtClean="0"/>
              <a:t>182.247.222.31</a:t>
            </a:r>
            <a:endParaRPr lang="en-US" sz="1400" dirty="0"/>
          </a:p>
        </p:txBody>
      </p:sp>
    </p:spTree>
    <p:extLst>
      <p:ext uri="{BB962C8B-B14F-4D97-AF65-F5344CB8AC3E}">
        <p14:creationId xmlns:p14="http://schemas.microsoft.com/office/powerpoint/2010/main" val="13025429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Sample Data</a:t>
            </a:r>
            <a:endParaRPr lang="en-US" dirty="0"/>
          </a:p>
        </p:txBody>
      </p:sp>
      <p:sp>
        <p:nvSpPr>
          <p:cNvPr id="877571" name="Rectangle 3"/>
          <p:cNvSpPr>
            <a:spLocks noGrp="1" noChangeArrowheads="1"/>
          </p:cNvSpPr>
          <p:nvPr>
            <p:ph type="body" idx="1"/>
          </p:nvPr>
        </p:nvSpPr>
        <p:spPr>
          <a:xfrm>
            <a:off x="533400" y="914400"/>
            <a:ext cx="4800600" cy="4953000"/>
          </a:xfrm>
        </p:spPr>
        <p:txBody>
          <a:bodyPr/>
          <a:lstStyle/>
          <a:p>
            <a:r>
              <a:rPr lang="en-US" dirty="0" smtClean="0"/>
              <a:t> </a:t>
            </a:r>
          </a:p>
          <a:p>
            <a:r>
              <a:rPr lang="en-US" sz="1200" dirty="0"/>
              <a:t>2013-03-02 12:57:22.124443,74.92.226.44,74.92.185.4,X,u,q,NA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12:57:22.124791,74.92.185.4,252.90.88.2,X,u,q,NA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12:57:22.125634,252.90.88.2,123.13.113.150,X,u,q,NA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12:57:22.279882,</a:t>
            </a:r>
            <a:r>
              <a:rPr lang="en-US" sz="1200" b="1" dirty="0"/>
              <a:t>123.13.113.150</a:t>
            </a:r>
            <a:r>
              <a:rPr lang="en-US" sz="1200" dirty="0"/>
              <a:t>,</a:t>
            </a:r>
            <a:r>
              <a:rPr lang="en-US" sz="1200" b="1" dirty="0"/>
              <a:t>252.90.88</a:t>
            </a:r>
            <a:r>
              <a:rPr lang="en-US" sz="1200" dirty="0"/>
              <a:t>.2,X,u,r,NA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 </a:t>
            </a:r>
            <a:r>
              <a:rPr lang="en-US" sz="1200" dirty="0" err="1"/>
              <a:t>zarflugal.noe</a:t>
            </a:r>
            <a:r>
              <a:rPr lang="en-US" sz="1200" dirty="0"/>
              <a:t> A </a:t>
            </a:r>
            <a:r>
              <a:rPr lang="en-US" sz="1200" b="1" dirty="0"/>
              <a:t>182.247.222.31</a:t>
            </a:r>
            <a:r>
              <a:rPr lang="en-US" sz="1200" dirty="0"/>
              <a:t> </a:t>
            </a:r>
            <a:endParaRPr lang="en-US" sz="1200" dirty="0" smtClean="0"/>
          </a:p>
          <a:p>
            <a:r>
              <a:rPr lang="en-US" sz="1200" dirty="0" smtClean="0"/>
              <a:t>&lt;</a:t>
            </a:r>
            <a:r>
              <a:rPr lang="en-US" sz="1200" dirty="0"/>
              <a:t>SEP</a:t>
            </a:r>
            <a:r>
              <a:rPr lang="en-US" sz="1200" dirty="0" smtClean="0"/>
              <a:t>&gt;</a:t>
            </a:r>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Arc 8"/>
          <p:cNvSpPr/>
          <p:nvPr/>
        </p:nvSpPr>
        <p:spPr bwMode="auto">
          <a:xfrm>
            <a:off x="6634508" y="342014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Arc 11"/>
          <p:cNvSpPr/>
          <p:nvPr/>
        </p:nvSpPr>
        <p:spPr bwMode="auto">
          <a:xfrm rot="10800000">
            <a:off x="6329708" y="209815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Arc 12"/>
          <p:cNvSpPr/>
          <p:nvPr/>
        </p:nvSpPr>
        <p:spPr bwMode="auto">
          <a:xfrm rot="10800000">
            <a:off x="6333253" y="3405962"/>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Arc 13"/>
          <p:cNvSpPr/>
          <p:nvPr/>
        </p:nvSpPr>
        <p:spPr bwMode="auto">
          <a:xfrm rot="10800000">
            <a:off x="6558308" y="4756297"/>
            <a:ext cx="824022" cy="969336"/>
          </a:xfrm>
          <a:prstGeom prst="arc">
            <a:avLst>
              <a:gd name="adj1" fmla="val 6492616"/>
              <a:gd name="adj2" fmla="val 4408256"/>
            </a:avLst>
          </a:prstGeom>
          <a:noFill/>
          <a:ln w="19050" cap="flat" cmpd="sng" algn="ctr">
            <a:solidFill>
              <a:schemeClr val="tx1"/>
            </a:solidFill>
            <a:prstDash val="dash"/>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620000" y="5087076"/>
            <a:ext cx="1426994" cy="523220"/>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a:p>
            <a:pPr>
              <a:spcBef>
                <a:spcPts val="0"/>
              </a:spcBef>
            </a:pPr>
            <a:r>
              <a:rPr lang="en-US" sz="1400" b="0" dirty="0" smtClean="0"/>
              <a:t>182.247.222.31</a:t>
            </a:r>
            <a:endParaRPr lang="en-US" sz="1400" b="0" dirty="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spTree>
    <p:extLst>
      <p:ext uri="{BB962C8B-B14F-4D97-AF65-F5344CB8AC3E}">
        <p14:creationId xmlns:p14="http://schemas.microsoft.com/office/powerpoint/2010/main" val="7614717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Sample Data</a:t>
            </a:r>
            <a:endParaRPr lang="en-US" dirty="0"/>
          </a:p>
        </p:txBody>
      </p:sp>
      <p:sp>
        <p:nvSpPr>
          <p:cNvPr id="877571" name="Rectangle 3"/>
          <p:cNvSpPr>
            <a:spLocks noGrp="1" noChangeArrowheads="1"/>
          </p:cNvSpPr>
          <p:nvPr>
            <p:ph type="body" idx="1"/>
          </p:nvPr>
        </p:nvSpPr>
        <p:spPr>
          <a:xfrm>
            <a:off x="533400" y="914400"/>
            <a:ext cx="4800600" cy="4953000"/>
          </a:xfrm>
        </p:spPr>
        <p:txBody>
          <a:bodyPr/>
          <a:lstStyle/>
          <a:p>
            <a:r>
              <a:rPr lang="en-US" dirty="0" smtClean="0"/>
              <a:t> </a:t>
            </a:r>
          </a:p>
          <a:p>
            <a:r>
              <a:rPr lang="en-US" sz="1200" dirty="0"/>
              <a:t>2013-03-02 12:57:22.124443,</a:t>
            </a:r>
            <a:r>
              <a:rPr lang="en-US" sz="1200" b="1" dirty="0"/>
              <a:t>74.92.226.44</a:t>
            </a:r>
            <a:r>
              <a:rPr lang="en-US" sz="1200" dirty="0"/>
              <a:t>,74.92.185.4,X,u,q,NA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12:57:22.124791,74.92.185.4,252.90.88.2,X,u,q,NA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12:57:22.125634,252.90.88.2,123.13.113.150,X,u,q,NA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12:57:22.279882,123.13.113.150,252.90.88.2,X,u,r,NA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 </a:t>
            </a:r>
            <a:r>
              <a:rPr lang="en-US" sz="1200" dirty="0" err="1"/>
              <a:t>zarflugal.noe</a:t>
            </a:r>
            <a:r>
              <a:rPr lang="en-US" sz="1200" dirty="0"/>
              <a:t> A 182.247.222.31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12:57:22.280127,</a:t>
            </a:r>
            <a:r>
              <a:rPr lang="en-US" sz="1200" b="1" dirty="0"/>
              <a:t>252.90.88.2,74.92.185.4</a:t>
            </a:r>
            <a:r>
              <a:rPr lang="en-US" sz="1200" dirty="0"/>
              <a:t>,X,u,r,NA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 </a:t>
            </a:r>
            <a:r>
              <a:rPr lang="en-US" sz="1200" dirty="0" err="1"/>
              <a:t>zarflugal.noe</a:t>
            </a:r>
            <a:r>
              <a:rPr lang="en-US" sz="1200" dirty="0"/>
              <a:t> A </a:t>
            </a:r>
            <a:r>
              <a:rPr lang="en-US" sz="1200" b="1" dirty="0"/>
              <a:t>182.247.222.31</a:t>
            </a:r>
            <a:r>
              <a:rPr lang="en-US" sz="1200" dirty="0"/>
              <a:t> </a:t>
            </a:r>
            <a:endParaRPr lang="en-US" sz="1200" dirty="0" smtClean="0"/>
          </a:p>
          <a:p>
            <a:r>
              <a:rPr lang="en-US" sz="1200" dirty="0" smtClean="0"/>
              <a:t>&lt;</a:t>
            </a:r>
            <a:r>
              <a:rPr lang="en-US" sz="1200" dirty="0"/>
              <a:t>SEP</a:t>
            </a:r>
            <a:r>
              <a:rPr lang="en-US" sz="1200" dirty="0" smtClean="0"/>
              <a:t>&gt;</a:t>
            </a:r>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Arc 8"/>
          <p:cNvSpPr/>
          <p:nvPr/>
        </p:nvSpPr>
        <p:spPr bwMode="auto">
          <a:xfrm>
            <a:off x="6634508" y="342014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Arc 9"/>
          <p:cNvSpPr/>
          <p:nvPr/>
        </p:nvSpPr>
        <p:spPr bwMode="auto">
          <a:xfrm>
            <a:off x="6634508" y="2083981"/>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Arc 11"/>
          <p:cNvSpPr/>
          <p:nvPr/>
        </p:nvSpPr>
        <p:spPr bwMode="auto">
          <a:xfrm rot="10800000">
            <a:off x="6329708" y="209815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Arc 12"/>
          <p:cNvSpPr/>
          <p:nvPr/>
        </p:nvSpPr>
        <p:spPr bwMode="auto">
          <a:xfrm rot="10800000">
            <a:off x="6333253" y="3405962"/>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Arc 13"/>
          <p:cNvSpPr/>
          <p:nvPr/>
        </p:nvSpPr>
        <p:spPr bwMode="auto">
          <a:xfrm rot="10800000">
            <a:off x="6558308" y="4756297"/>
            <a:ext cx="824022" cy="969336"/>
          </a:xfrm>
          <a:prstGeom prst="arc">
            <a:avLst>
              <a:gd name="adj1" fmla="val 6492616"/>
              <a:gd name="adj2" fmla="val 4408256"/>
            </a:avLst>
          </a:prstGeom>
          <a:noFill/>
          <a:ln w="19050" cap="flat" cmpd="sng" algn="ctr">
            <a:solidFill>
              <a:schemeClr val="tx1"/>
            </a:solidFill>
            <a:prstDash val="dash"/>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620000" y="5087076"/>
            <a:ext cx="1426994" cy="523220"/>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a:p>
            <a:pPr>
              <a:spcBef>
                <a:spcPts val="0"/>
              </a:spcBef>
            </a:pPr>
            <a:r>
              <a:rPr lang="en-US" sz="1400" b="0" dirty="0" smtClean="0"/>
              <a:t>182.247.222.31</a:t>
            </a:r>
            <a:endParaRPr lang="en-US" sz="1400" b="0" dirty="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spTree>
    <p:extLst>
      <p:ext uri="{BB962C8B-B14F-4D97-AF65-F5344CB8AC3E}">
        <p14:creationId xmlns:p14="http://schemas.microsoft.com/office/powerpoint/2010/main" val="114464130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Sample Data</a:t>
            </a:r>
            <a:endParaRPr lang="en-US" dirty="0"/>
          </a:p>
        </p:txBody>
      </p:sp>
      <p:sp>
        <p:nvSpPr>
          <p:cNvPr id="877571" name="Rectangle 3"/>
          <p:cNvSpPr>
            <a:spLocks noGrp="1" noChangeArrowheads="1"/>
          </p:cNvSpPr>
          <p:nvPr>
            <p:ph type="body" idx="1"/>
          </p:nvPr>
        </p:nvSpPr>
        <p:spPr>
          <a:xfrm>
            <a:off x="533400" y="914400"/>
            <a:ext cx="4800600" cy="4953000"/>
          </a:xfrm>
        </p:spPr>
        <p:txBody>
          <a:bodyPr/>
          <a:lstStyle/>
          <a:p>
            <a:r>
              <a:rPr lang="en-US" dirty="0" smtClean="0"/>
              <a:t> </a:t>
            </a:r>
          </a:p>
          <a:p>
            <a:r>
              <a:rPr lang="en-US" sz="1200" dirty="0"/>
              <a:t>2013-03-02 12:57:22.124443,74.92.226.44,74.92.185.4,X,u,q,NA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12:57:22.124791,74.92.185.4,252.90.88.2,X,u,q,NA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12:57:22.125634,252.90.88.2,123.13.113.150,X,u,q,NA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12:57:22.279882,123.13.113.150,252.90.88.2,X,u,r,NA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 </a:t>
            </a:r>
            <a:r>
              <a:rPr lang="en-US" sz="1200" dirty="0" err="1"/>
              <a:t>zarflugal.noe</a:t>
            </a:r>
            <a:r>
              <a:rPr lang="en-US" sz="1200" dirty="0"/>
              <a:t> A 182.247.222.31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12:57:22.280127,252.90.88.2,74.92.185.4,X,u,r,NA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 </a:t>
            </a:r>
            <a:r>
              <a:rPr lang="en-US" sz="1200" dirty="0" err="1"/>
              <a:t>zarflugal.noe</a:t>
            </a:r>
            <a:r>
              <a:rPr lang="en-US" sz="1200" dirty="0"/>
              <a:t> A 182.247.222.31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12:57:22.280761,</a:t>
            </a:r>
            <a:r>
              <a:rPr lang="en-US" sz="1200" b="1" dirty="0"/>
              <a:t>74.92.185.4,74.92.226.44</a:t>
            </a:r>
            <a:r>
              <a:rPr lang="en-US" sz="1200" dirty="0"/>
              <a:t>,X,u,r,NA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 </a:t>
            </a:r>
            <a:r>
              <a:rPr lang="en-US" sz="1200" dirty="0" err="1"/>
              <a:t>zarflugal.noe</a:t>
            </a:r>
            <a:r>
              <a:rPr lang="en-US" sz="1200" dirty="0"/>
              <a:t> A </a:t>
            </a:r>
            <a:r>
              <a:rPr lang="en-US" sz="1200" b="1" dirty="0"/>
              <a:t>182.247.222.31</a:t>
            </a:r>
            <a:r>
              <a:rPr lang="en-US" sz="1200" dirty="0"/>
              <a:t> </a:t>
            </a:r>
            <a:endParaRPr lang="en-US" sz="1200" dirty="0" smtClean="0"/>
          </a:p>
          <a:p>
            <a:r>
              <a:rPr lang="en-US" sz="1200" dirty="0" smtClean="0"/>
              <a:t>&lt;</a:t>
            </a:r>
            <a:r>
              <a:rPr lang="en-US" sz="1200" dirty="0"/>
              <a:t>SEP&gt;</a:t>
            </a:r>
            <a:endParaRPr lang="en-US" sz="1200" dirty="0" smtClean="0"/>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Arc 2"/>
          <p:cNvSpPr/>
          <p:nvPr/>
        </p:nvSpPr>
        <p:spPr bwMode="auto">
          <a:xfrm>
            <a:off x="6638053" y="76200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Arc 8"/>
          <p:cNvSpPr/>
          <p:nvPr/>
        </p:nvSpPr>
        <p:spPr bwMode="auto">
          <a:xfrm>
            <a:off x="6634508" y="342014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Arc 9"/>
          <p:cNvSpPr/>
          <p:nvPr/>
        </p:nvSpPr>
        <p:spPr bwMode="auto">
          <a:xfrm>
            <a:off x="6634508" y="2083981"/>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Arc 11"/>
          <p:cNvSpPr/>
          <p:nvPr/>
        </p:nvSpPr>
        <p:spPr bwMode="auto">
          <a:xfrm rot="10800000">
            <a:off x="6329708" y="209815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Arc 12"/>
          <p:cNvSpPr/>
          <p:nvPr/>
        </p:nvSpPr>
        <p:spPr bwMode="auto">
          <a:xfrm rot="10800000">
            <a:off x="6333253" y="3405962"/>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Arc 13"/>
          <p:cNvSpPr/>
          <p:nvPr/>
        </p:nvSpPr>
        <p:spPr bwMode="auto">
          <a:xfrm rot="10800000">
            <a:off x="6558308" y="4756297"/>
            <a:ext cx="824022" cy="969336"/>
          </a:xfrm>
          <a:prstGeom prst="arc">
            <a:avLst>
              <a:gd name="adj1" fmla="val 6492616"/>
              <a:gd name="adj2" fmla="val 4408256"/>
            </a:avLst>
          </a:prstGeom>
          <a:noFill/>
          <a:ln w="19050" cap="flat" cmpd="sng" algn="ctr">
            <a:solidFill>
              <a:schemeClr val="tx1"/>
            </a:solidFill>
            <a:prstDash val="dash"/>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620000" y="5087076"/>
            <a:ext cx="1426994" cy="523220"/>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a:p>
            <a:pPr>
              <a:spcBef>
                <a:spcPts val="0"/>
              </a:spcBef>
            </a:pPr>
            <a:r>
              <a:rPr lang="en-US" sz="1400" b="0" dirty="0" smtClean="0"/>
              <a:t>182.247.222.31</a:t>
            </a:r>
            <a:endParaRPr lang="en-US" sz="1400" b="0" dirty="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spTree>
    <p:extLst>
      <p:ext uri="{BB962C8B-B14F-4D97-AF65-F5344CB8AC3E}">
        <p14:creationId xmlns:p14="http://schemas.microsoft.com/office/powerpoint/2010/main" val="17216256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a:xfrm>
            <a:off x="533400" y="1295400"/>
            <a:ext cx="2616956" cy="4495800"/>
          </a:xfrm>
        </p:spPr>
        <p:txBody>
          <a:bodyPr/>
          <a:lstStyle/>
          <a:p>
            <a:pPr marL="342900" indent="-342900">
              <a:lnSpc>
                <a:spcPct val="100000"/>
              </a:lnSpc>
              <a:spcBef>
                <a:spcPts val="600"/>
              </a:spcBef>
              <a:buFont typeface="Arial" panose="020B0604020202020204" pitchFamily="34" charset="0"/>
              <a:buChar char="•"/>
            </a:pPr>
            <a:r>
              <a:rPr lang="en-US" dirty="0" smtClean="0"/>
              <a:t>Data reduction</a:t>
            </a:r>
          </a:p>
          <a:p>
            <a:pPr marL="342900" indent="-342900">
              <a:lnSpc>
                <a:spcPct val="100000"/>
              </a:lnSpc>
              <a:spcBef>
                <a:spcPts val="600"/>
              </a:spcBef>
              <a:buFont typeface="Arial" panose="020B0604020202020204" pitchFamily="34" charset="0"/>
              <a:buChar char="•"/>
            </a:pPr>
            <a:r>
              <a:rPr lang="en-US" dirty="0" smtClean="0"/>
              <a:t>Whitelist generation and filtering</a:t>
            </a:r>
          </a:p>
          <a:p>
            <a:pPr marL="342900" indent="-342900">
              <a:lnSpc>
                <a:spcPct val="100000"/>
              </a:lnSpc>
              <a:spcBef>
                <a:spcPts val="600"/>
              </a:spcBef>
              <a:buFont typeface="Arial" panose="020B0604020202020204" pitchFamily="34" charset="0"/>
              <a:buChar char="•"/>
            </a:pPr>
            <a:r>
              <a:rPr lang="en-US" dirty="0" smtClean="0"/>
              <a:t>Beacon detection and ranking</a:t>
            </a:r>
          </a:p>
          <a:p>
            <a:pPr marL="342900" indent="-342900">
              <a:lnSpc>
                <a:spcPct val="100000"/>
              </a:lnSpc>
              <a:spcBef>
                <a:spcPts val="600"/>
              </a:spcBef>
              <a:buFont typeface="Arial" panose="020B0604020202020204" pitchFamily="34" charset="0"/>
              <a:buChar char="•"/>
            </a:pPr>
            <a:r>
              <a:rPr lang="en-US" dirty="0" smtClean="0"/>
              <a:t>Link analysis/graph analytics</a:t>
            </a:r>
          </a:p>
          <a:p>
            <a:pPr marL="342900" indent="-342900">
              <a:lnSpc>
                <a:spcPct val="100000"/>
              </a:lnSpc>
              <a:spcBef>
                <a:spcPts val="600"/>
              </a:spcBef>
              <a:buFont typeface="Arial" panose="020B0604020202020204" pitchFamily="34" charset="0"/>
              <a:buChar char="•"/>
            </a:pPr>
            <a:endParaRPr lang="en-US" dirty="0"/>
          </a:p>
        </p:txBody>
      </p:sp>
      <p:sp>
        <p:nvSpPr>
          <p:cNvPr id="4" name="TextBox 3"/>
          <p:cNvSpPr txBox="1"/>
          <p:nvPr/>
        </p:nvSpPr>
        <p:spPr>
          <a:xfrm>
            <a:off x="5476861" y="2843942"/>
            <a:ext cx="336951" cy="400110"/>
          </a:xfrm>
          <a:prstGeom prst="rect">
            <a:avLst/>
          </a:prstGeom>
          <a:noFill/>
        </p:spPr>
        <p:txBody>
          <a:bodyPr wrap="none" rtlCol="0">
            <a:spAutoFit/>
          </a:bodyPr>
          <a:lstStyle/>
          <a:p>
            <a:r>
              <a:rPr lang="en-US" dirty="0" smtClean="0">
                <a:latin typeface="Symbol" panose="05050102010706020507" pitchFamily="18" charset="2"/>
              </a:rPr>
              <a:t>S</a:t>
            </a:r>
            <a:endParaRPr lang="en-US" dirty="0">
              <a:latin typeface="Symbol" panose="05050102010706020507" pitchFamily="18" charset="2"/>
            </a:endParaRPr>
          </a:p>
        </p:txBody>
      </p:sp>
      <p:sp>
        <p:nvSpPr>
          <p:cNvPr id="5" name="TextBox 4"/>
          <p:cNvSpPr txBox="1"/>
          <p:nvPr/>
        </p:nvSpPr>
        <p:spPr>
          <a:xfrm>
            <a:off x="5883915" y="811768"/>
            <a:ext cx="662361" cy="338554"/>
          </a:xfrm>
          <a:prstGeom prst="rect">
            <a:avLst/>
          </a:prstGeom>
          <a:noFill/>
        </p:spPr>
        <p:txBody>
          <a:bodyPr wrap="none" rtlCol="0">
            <a:spAutoFit/>
          </a:bodyPr>
          <a:lstStyle/>
          <a:p>
            <a:pPr algn="l"/>
            <a:r>
              <a:rPr lang="en-US" sz="1600" dirty="0" smtClean="0">
                <a:solidFill>
                  <a:schemeClr val="bg1">
                    <a:lumMod val="65000"/>
                  </a:schemeClr>
                </a:solidFill>
              </a:rPr>
              <a:t>pcap</a:t>
            </a:r>
            <a:endParaRPr lang="en-US" sz="1600" dirty="0">
              <a:solidFill>
                <a:schemeClr val="bg1">
                  <a:lumMod val="65000"/>
                </a:schemeClr>
              </a:solidFill>
            </a:endParaRPr>
          </a:p>
        </p:txBody>
      </p:sp>
      <p:sp>
        <p:nvSpPr>
          <p:cNvPr id="6" name="Rectangle 5"/>
          <p:cNvSpPr/>
          <p:nvPr/>
        </p:nvSpPr>
        <p:spPr bwMode="auto">
          <a:xfrm>
            <a:off x="5051812" y="1181100"/>
            <a:ext cx="1219200" cy="381000"/>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0" dirty="0">
                <a:solidFill>
                  <a:schemeClr val="bg1">
                    <a:lumMod val="65000"/>
                  </a:schemeClr>
                </a:solidFill>
              </a:rPr>
              <a:t>d</a:t>
            </a:r>
            <a:r>
              <a:rPr kumimoji="0" lang="en-US" sz="1600" b="0" i="0" u="none" strike="noStrike" cap="none" normalizeH="0" baseline="0" dirty="0" smtClean="0">
                <a:ln>
                  <a:noFill/>
                </a:ln>
                <a:solidFill>
                  <a:schemeClr val="bg1">
                    <a:lumMod val="65000"/>
                  </a:schemeClr>
                </a:solidFill>
                <a:effectLst/>
              </a:rPr>
              <a:t>ns_parse</a:t>
            </a:r>
          </a:p>
        </p:txBody>
      </p:sp>
      <p:cxnSp>
        <p:nvCxnSpPr>
          <p:cNvPr id="7" name="Straight Arrow Connector 6"/>
          <p:cNvCxnSpPr>
            <a:endCxn id="6" idx="0"/>
          </p:cNvCxnSpPr>
          <p:nvPr/>
        </p:nvCxnSpPr>
        <p:spPr bwMode="auto">
          <a:xfrm>
            <a:off x="5661412" y="685800"/>
            <a:ext cx="0" cy="495300"/>
          </a:xfrm>
          <a:prstGeom prst="straightConnector1">
            <a:avLst/>
          </a:prstGeom>
          <a:solidFill>
            <a:srgbClr val="5CA1FB"/>
          </a:solidFill>
          <a:ln w="19050" cap="flat" cmpd="sng" algn="ctr">
            <a:solidFill>
              <a:schemeClr val="bg1">
                <a:lumMod val="65000"/>
              </a:schemeClr>
            </a:solidFill>
            <a:prstDash val="solid"/>
            <a:round/>
            <a:headEnd type="none" w="med" len="med"/>
            <a:tailEnd type="arrow"/>
          </a:ln>
          <a:effectLst/>
        </p:spPr>
      </p:cxnSp>
      <p:sp>
        <p:nvSpPr>
          <p:cNvPr id="8" name="Rectangle 7"/>
          <p:cNvSpPr/>
          <p:nvPr/>
        </p:nvSpPr>
        <p:spPr bwMode="auto">
          <a:xfrm>
            <a:off x="4899412" y="2084792"/>
            <a:ext cx="1524000" cy="381001"/>
          </a:xfrm>
          <a:prstGeom prst="rect">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0" dirty="0" smtClean="0"/>
              <a:t>Data Reduction</a:t>
            </a:r>
            <a:endParaRPr kumimoji="0" lang="en-US" sz="1600" b="0" i="0" u="none" strike="noStrike" cap="none" normalizeH="0" baseline="0" dirty="0" smtClean="0">
              <a:ln>
                <a:noFill/>
              </a:ln>
              <a:effectLst/>
            </a:endParaRPr>
          </a:p>
        </p:txBody>
      </p:sp>
      <p:sp>
        <p:nvSpPr>
          <p:cNvPr id="9" name="Rectangle 8"/>
          <p:cNvSpPr/>
          <p:nvPr/>
        </p:nvSpPr>
        <p:spPr bwMode="auto">
          <a:xfrm>
            <a:off x="3302756" y="2860019"/>
            <a:ext cx="1524000" cy="381001"/>
          </a:xfrm>
          <a:prstGeom prst="rect">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0" dirty="0" smtClean="0"/>
              <a:t>Whitelist(</a:t>
            </a:r>
            <a:r>
              <a:rPr kumimoji="0" lang="en-US" sz="1600" b="0" i="0" u="none" strike="noStrike" cap="none" normalizeH="0" baseline="0" dirty="0" smtClean="0">
                <a:ln>
                  <a:noFill/>
                </a:ln>
                <a:effectLst/>
              </a:rPr>
              <a:t>s)</a:t>
            </a:r>
          </a:p>
        </p:txBody>
      </p:sp>
      <p:sp>
        <p:nvSpPr>
          <p:cNvPr id="10" name="Rectangle 9"/>
          <p:cNvSpPr/>
          <p:nvPr/>
        </p:nvSpPr>
        <p:spPr bwMode="auto">
          <a:xfrm>
            <a:off x="4828528" y="3683294"/>
            <a:ext cx="1676400" cy="381001"/>
          </a:xfrm>
          <a:prstGeom prst="rect">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0" dirty="0" smtClean="0"/>
              <a:t>Beacon Detection</a:t>
            </a:r>
            <a:endParaRPr kumimoji="0" lang="en-US" sz="1600" b="0" i="0" u="none" strike="noStrike" cap="none" normalizeH="0" baseline="0" dirty="0" smtClean="0">
              <a:ln>
                <a:noFill/>
              </a:ln>
              <a:effectLst/>
            </a:endParaRPr>
          </a:p>
        </p:txBody>
      </p:sp>
      <p:sp>
        <p:nvSpPr>
          <p:cNvPr id="11" name="Rectangle 10"/>
          <p:cNvSpPr/>
          <p:nvPr/>
        </p:nvSpPr>
        <p:spPr bwMode="auto">
          <a:xfrm>
            <a:off x="4523728" y="4721742"/>
            <a:ext cx="2286000" cy="381001"/>
          </a:xfrm>
          <a:prstGeom prst="rect">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0" dirty="0" smtClean="0"/>
              <a:t>Link Analysis</a:t>
            </a:r>
            <a:endParaRPr kumimoji="0" lang="en-US" sz="1600" b="0" i="0" u="none" strike="noStrike" cap="none" normalizeH="0" baseline="0" dirty="0" smtClean="0">
              <a:ln>
                <a:noFill/>
              </a:ln>
              <a:effectLst/>
            </a:endParaRPr>
          </a:p>
        </p:txBody>
      </p:sp>
      <p:cxnSp>
        <p:nvCxnSpPr>
          <p:cNvPr id="12" name="Straight Arrow Connector 11"/>
          <p:cNvCxnSpPr>
            <a:stCxn id="11" idx="2"/>
          </p:cNvCxnSpPr>
          <p:nvPr/>
        </p:nvCxnSpPr>
        <p:spPr bwMode="auto">
          <a:xfrm>
            <a:off x="5666728" y="5102743"/>
            <a:ext cx="0" cy="380999"/>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13" name="Straight Arrow Connector 12"/>
          <p:cNvCxnSpPr>
            <a:stCxn id="6" idx="2"/>
            <a:endCxn id="8" idx="0"/>
          </p:cNvCxnSpPr>
          <p:nvPr/>
        </p:nvCxnSpPr>
        <p:spPr bwMode="auto">
          <a:xfrm>
            <a:off x="5661412" y="1562100"/>
            <a:ext cx="0" cy="522692"/>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14" name="Straight Arrow Connector 13"/>
          <p:cNvCxnSpPr>
            <a:stCxn id="8" idx="2"/>
            <a:endCxn id="23" idx="0"/>
          </p:cNvCxnSpPr>
          <p:nvPr/>
        </p:nvCxnSpPr>
        <p:spPr bwMode="auto">
          <a:xfrm>
            <a:off x="5661412" y="2465793"/>
            <a:ext cx="0" cy="399543"/>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15" name="Straight Arrow Connector 14"/>
          <p:cNvCxnSpPr>
            <a:stCxn id="23" idx="4"/>
            <a:endCxn id="10" idx="0"/>
          </p:cNvCxnSpPr>
          <p:nvPr/>
        </p:nvCxnSpPr>
        <p:spPr bwMode="auto">
          <a:xfrm>
            <a:off x="5661412" y="3235704"/>
            <a:ext cx="5316" cy="447590"/>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16" name="Straight Arrow Connector 15"/>
          <p:cNvCxnSpPr>
            <a:stCxn id="10" idx="2"/>
            <a:endCxn id="11" idx="0"/>
          </p:cNvCxnSpPr>
          <p:nvPr/>
        </p:nvCxnSpPr>
        <p:spPr bwMode="auto">
          <a:xfrm>
            <a:off x="5666728" y="4064295"/>
            <a:ext cx="0" cy="657447"/>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17" name="TextBox 16"/>
          <p:cNvSpPr txBox="1"/>
          <p:nvPr/>
        </p:nvSpPr>
        <p:spPr>
          <a:xfrm>
            <a:off x="5874182" y="1638780"/>
            <a:ext cx="2885726" cy="338554"/>
          </a:xfrm>
          <a:prstGeom prst="rect">
            <a:avLst/>
          </a:prstGeom>
          <a:noFill/>
        </p:spPr>
        <p:txBody>
          <a:bodyPr wrap="none" rtlCol="0">
            <a:spAutoFit/>
          </a:bodyPr>
          <a:lstStyle/>
          <a:p>
            <a:pPr algn="l"/>
            <a:r>
              <a:rPr lang="en-US" sz="1600" dirty="0" smtClean="0"/>
              <a:t>DNS Logs (Challenge data)</a:t>
            </a:r>
            <a:endParaRPr lang="en-US" sz="1600" dirty="0"/>
          </a:p>
        </p:txBody>
      </p:sp>
      <p:sp>
        <p:nvSpPr>
          <p:cNvPr id="18" name="TextBox 17"/>
          <p:cNvSpPr txBox="1"/>
          <p:nvPr/>
        </p:nvSpPr>
        <p:spPr>
          <a:xfrm>
            <a:off x="5883915" y="2546978"/>
            <a:ext cx="2909771" cy="338554"/>
          </a:xfrm>
          <a:prstGeom prst="rect">
            <a:avLst/>
          </a:prstGeom>
          <a:noFill/>
        </p:spPr>
        <p:txBody>
          <a:bodyPr wrap="none" rtlCol="0">
            <a:spAutoFit/>
          </a:bodyPr>
          <a:lstStyle/>
          <a:p>
            <a:pPr algn="l"/>
            <a:r>
              <a:rPr lang="en-US" sz="1600" dirty="0" smtClean="0"/>
              <a:t>Inferred connection records</a:t>
            </a:r>
            <a:endParaRPr lang="en-US" sz="1600" dirty="0"/>
          </a:p>
        </p:txBody>
      </p:sp>
      <p:sp>
        <p:nvSpPr>
          <p:cNvPr id="19" name="TextBox 18"/>
          <p:cNvSpPr txBox="1"/>
          <p:nvPr/>
        </p:nvSpPr>
        <p:spPr>
          <a:xfrm>
            <a:off x="5866584" y="3280251"/>
            <a:ext cx="1984839" cy="338554"/>
          </a:xfrm>
          <a:prstGeom prst="rect">
            <a:avLst/>
          </a:prstGeom>
          <a:noFill/>
        </p:spPr>
        <p:txBody>
          <a:bodyPr wrap="none" rtlCol="0">
            <a:spAutoFit/>
          </a:bodyPr>
          <a:lstStyle/>
          <a:p>
            <a:pPr algn="l"/>
            <a:r>
              <a:rPr lang="en-US" sz="1600" dirty="0" smtClean="0"/>
              <a:t>Candidate records</a:t>
            </a:r>
            <a:endParaRPr lang="en-US" sz="1600" dirty="0"/>
          </a:p>
        </p:txBody>
      </p:sp>
      <p:sp>
        <p:nvSpPr>
          <p:cNvPr id="20" name="TextBox 19"/>
          <p:cNvSpPr txBox="1"/>
          <p:nvPr/>
        </p:nvSpPr>
        <p:spPr>
          <a:xfrm>
            <a:off x="5883915" y="4216695"/>
            <a:ext cx="3183885" cy="338554"/>
          </a:xfrm>
          <a:prstGeom prst="rect">
            <a:avLst/>
          </a:prstGeom>
          <a:noFill/>
        </p:spPr>
        <p:txBody>
          <a:bodyPr wrap="none" rtlCol="0">
            <a:spAutoFit/>
          </a:bodyPr>
          <a:lstStyle/>
          <a:p>
            <a:pPr algn="l"/>
            <a:r>
              <a:rPr lang="en-US" sz="1600" dirty="0" smtClean="0"/>
              <a:t>Suspicious callback/host pairs</a:t>
            </a:r>
            <a:endParaRPr lang="en-US" sz="1600" dirty="0"/>
          </a:p>
        </p:txBody>
      </p:sp>
      <p:sp>
        <p:nvSpPr>
          <p:cNvPr id="21" name="TextBox 20"/>
          <p:cNvSpPr txBox="1"/>
          <p:nvPr/>
        </p:nvSpPr>
        <p:spPr>
          <a:xfrm>
            <a:off x="5883915" y="5207295"/>
            <a:ext cx="2922147" cy="338554"/>
          </a:xfrm>
          <a:prstGeom prst="rect">
            <a:avLst/>
          </a:prstGeom>
          <a:noFill/>
        </p:spPr>
        <p:txBody>
          <a:bodyPr wrap="none" rtlCol="0">
            <a:spAutoFit/>
          </a:bodyPr>
          <a:lstStyle/>
          <a:p>
            <a:pPr algn="l"/>
            <a:r>
              <a:rPr lang="en-US" sz="1600" dirty="0" smtClean="0"/>
              <a:t>Candidate APTs (prioritized)</a:t>
            </a:r>
            <a:endParaRPr lang="en-US" sz="1600" dirty="0"/>
          </a:p>
        </p:txBody>
      </p:sp>
      <p:cxnSp>
        <p:nvCxnSpPr>
          <p:cNvPr id="22" name="Elbow Connector 21"/>
          <p:cNvCxnSpPr>
            <a:endCxn id="9" idx="0"/>
          </p:cNvCxnSpPr>
          <p:nvPr/>
        </p:nvCxnSpPr>
        <p:spPr bwMode="auto">
          <a:xfrm rot="10800000" flipV="1">
            <a:off x="4064756" y="1808057"/>
            <a:ext cx="1596656" cy="1051962"/>
          </a:xfrm>
          <a:prstGeom prst="bentConnector2">
            <a:avLst/>
          </a:prstGeom>
          <a:solidFill>
            <a:srgbClr val="5CA1FB"/>
          </a:solidFill>
          <a:ln w="19050" cap="flat" cmpd="sng" algn="ctr">
            <a:solidFill>
              <a:schemeClr val="tx1"/>
            </a:solidFill>
            <a:prstDash val="solid"/>
            <a:round/>
            <a:headEnd type="none" w="med" len="med"/>
            <a:tailEnd type="arrow"/>
          </a:ln>
          <a:effectLst/>
        </p:spPr>
      </p:cxnSp>
      <p:sp>
        <p:nvSpPr>
          <p:cNvPr id="23" name="Oval 22"/>
          <p:cNvSpPr/>
          <p:nvPr/>
        </p:nvSpPr>
        <p:spPr bwMode="auto">
          <a:xfrm>
            <a:off x="5473960" y="2865336"/>
            <a:ext cx="374903" cy="370368"/>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24" name="Straight Arrow Connector 23"/>
          <p:cNvCxnSpPr>
            <a:stCxn id="9" idx="3"/>
            <a:endCxn id="23" idx="2"/>
          </p:cNvCxnSpPr>
          <p:nvPr/>
        </p:nvCxnSpPr>
        <p:spPr bwMode="auto">
          <a:xfrm>
            <a:off x="4826756" y="3050520"/>
            <a:ext cx="647204"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25" name="TextBox 24"/>
          <p:cNvSpPr txBox="1"/>
          <p:nvPr/>
        </p:nvSpPr>
        <p:spPr>
          <a:xfrm>
            <a:off x="5150358" y="2893805"/>
            <a:ext cx="269626" cy="400110"/>
          </a:xfrm>
          <a:prstGeom prst="rect">
            <a:avLst/>
          </a:prstGeom>
          <a:noFill/>
        </p:spPr>
        <p:txBody>
          <a:bodyPr wrap="none" rtlCol="0">
            <a:spAutoFit/>
          </a:bodyPr>
          <a:lstStyle/>
          <a:p>
            <a:r>
              <a:rPr lang="en-US" dirty="0" smtClean="0"/>
              <a:t>-</a:t>
            </a:r>
            <a:endParaRPr lang="en-US" dirty="0"/>
          </a:p>
        </p:txBody>
      </p:sp>
      <p:cxnSp>
        <p:nvCxnSpPr>
          <p:cNvPr id="26" name="Elbow Connector 25"/>
          <p:cNvCxnSpPr>
            <a:stCxn id="9" idx="2"/>
            <a:endCxn id="11" idx="1"/>
          </p:cNvCxnSpPr>
          <p:nvPr/>
        </p:nvCxnSpPr>
        <p:spPr bwMode="auto">
          <a:xfrm rot="16200000" flipH="1">
            <a:off x="3458631" y="3847145"/>
            <a:ext cx="1671223" cy="458972"/>
          </a:xfrm>
          <a:prstGeom prst="bentConnector2">
            <a:avLst/>
          </a:prstGeom>
          <a:solidFill>
            <a:srgbClr val="5CA1FB"/>
          </a:solidFill>
          <a:ln w="19050" cap="flat" cmpd="sng" algn="ctr">
            <a:solidFill>
              <a:schemeClr val="tx1"/>
            </a:solidFill>
            <a:prstDash val="solid"/>
            <a:round/>
            <a:headEnd type="none" w="med" len="med"/>
            <a:tailEnd type="arrow"/>
          </a:ln>
          <a:effectLst/>
        </p:spPr>
      </p:cxnSp>
      <p:cxnSp>
        <p:nvCxnSpPr>
          <p:cNvPr id="27" name="Elbow Connector 26"/>
          <p:cNvCxnSpPr>
            <a:stCxn id="23" idx="4"/>
          </p:cNvCxnSpPr>
          <p:nvPr/>
        </p:nvCxnSpPr>
        <p:spPr bwMode="auto">
          <a:xfrm rot="5400000">
            <a:off x="4416003" y="3490513"/>
            <a:ext cx="1500219" cy="990600"/>
          </a:xfrm>
          <a:prstGeom prst="bentConnector3">
            <a:avLst>
              <a:gd name="adj1" fmla="val 15080"/>
            </a:avLst>
          </a:prstGeom>
          <a:solidFill>
            <a:srgbClr val="5CA1FB"/>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4912280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Sample Data</a:t>
            </a:r>
            <a:endParaRPr lang="en-US" dirty="0"/>
          </a:p>
        </p:txBody>
      </p:sp>
      <p:sp>
        <p:nvSpPr>
          <p:cNvPr id="877571" name="Rectangle 3"/>
          <p:cNvSpPr>
            <a:spLocks noGrp="1" noChangeArrowheads="1"/>
          </p:cNvSpPr>
          <p:nvPr>
            <p:ph type="body" idx="1"/>
          </p:nvPr>
        </p:nvSpPr>
        <p:spPr>
          <a:xfrm>
            <a:off x="533400" y="914400"/>
            <a:ext cx="4800600" cy="4953000"/>
          </a:xfrm>
        </p:spPr>
        <p:txBody>
          <a:bodyPr/>
          <a:lstStyle/>
          <a:p>
            <a:r>
              <a:rPr lang="en-US" dirty="0" smtClean="0"/>
              <a:t> </a:t>
            </a:r>
          </a:p>
          <a:p>
            <a:r>
              <a:rPr lang="en-US" sz="1200" dirty="0"/>
              <a:t>2013-03-02 12:57:22.124443,</a:t>
            </a:r>
            <a:r>
              <a:rPr lang="en-US" sz="1200" b="1" dirty="0"/>
              <a:t>74.92.226.44</a:t>
            </a:r>
            <a:r>
              <a:rPr lang="en-US" sz="1200" dirty="0"/>
              <a:t>,74.92.185.4,X,u,q,NA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12:57:22.124791,74.92.185.4,252.90.88.2,X,u,q,NA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12:57:22.125634,252.90.88.2,123.13.113.150,X,u,q,NA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12:57:22.279882,123.13.113.150,252.90.88.2,X,u,r,NA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 </a:t>
            </a:r>
            <a:r>
              <a:rPr lang="en-US" sz="1200" dirty="0" err="1"/>
              <a:t>zarflugal.noe</a:t>
            </a:r>
            <a:r>
              <a:rPr lang="en-US" sz="1200" dirty="0"/>
              <a:t> A 182.247.222.31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12:57:22.280127,252.90.88.2,74.92.185.4,X,u,r,NA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 </a:t>
            </a:r>
            <a:r>
              <a:rPr lang="en-US" sz="1200" dirty="0" err="1"/>
              <a:t>zarflugal.noe</a:t>
            </a:r>
            <a:r>
              <a:rPr lang="en-US" sz="1200" dirty="0"/>
              <a:t> A 182.247.222.31 </a:t>
            </a:r>
            <a:endParaRPr lang="en-US" sz="1200" dirty="0" smtClean="0"/>
          </a:p>
          <a:p>
            <a:r>
              <a:rPr lang="en-US" sz="1200" dirty="0" smtClean="0"/>
              <a:t>&lt;</a:t>
            </a:r>
            <a:r>
              <a:rPr lang="en-US" sz="1200" dirty="0"/>
              <a:t>SEP&gt; </a:t>
            </a:r>
            <a:endParaRPr lang="en-US" sz="1200" dirty="0" smtClean="0"/>
          </a:p>
          <a:p>
            <a:r>
              <a:rPr lang="en-US" sz="1200" dirty="0" smtClean="0"/>
              <a:t>2013-03-02 </a:t>
            </a:r>
            <a:r>
              <a:rPr lang="en-US" sz="1200" dirty="0"/>
              <a:t>12:57:22.280761,74.92.185.4,74.92.226.44,X,u,r,NA </a:t>
            </a:r>
            <a:endParaRPr lang="en-US" sz="1200" dirty="0" smtClean="0"/>
          </a:p>
          <a:p>
            <a:r>
              <a:rPr lang="en-US" sz="1200" dirty="0" smtClean="0"/>
              <a:t>? </a:t>
            </a:r>
            <a:r>
              <a:rPr lang="en-US" sz="1200" dirty="0" err="1"/>
              <a:t>zarflugal.noe</a:t>
            </a:r>
            <a:r>
              <a:rPr lang="en-US" sz="1200" dirty="0"/>
              <a:t> A </a:t>
            </a:r>
            <a:endParaRPr lang="en-US" sz="1200" dirty="0" smtClean="0"/>
          </a:p>
          <a:p>
            <a:r>
              <a:rPr lang="en-US" sz="1200" dirty="0" smtClean="0"/>
              <a:t>! </a:t>
            </a:r>
            <a:r>
              <a:rPr lang="en-US" sz="1200" b="1" dirty="0" err="1"/>
              <a:t>zarflugal.noe</a:t>
            </a:r>
            <a:r>
              <a:rPr lang="en-US" sz="1200" dirty="0"/>
              <a:t> A </a:t>
            </a:r>
            <a:r>
              <a:rPr lang="en-US" sz="1200" b="1" dirty="0"/>
              <a:t>182.247.222.31</a:t>
            </a:r>
            <a:r>
              <a:rPr lang="en-US" sz="1200" dirty="0"/>
              <a:t> </a:t>
            </a:r>
            <a:endParaRPr lang="en-US" sz="1200" dirty="0" smtClean="0"/>
          </a:p>
          <a:p>
            <a:r>
              <a:rPr lang="en-US" sz="1200" dirty="0" smtClean="0"/>
              <a:t>&lt;</a:t>
            </a:r>
            <a:r>
              <a:rPr lang="en-US" sz="1200" dirty="0"/>
              <a:t>SEP&gt;</a:t>
            </a:r>
            <a:endParaRPr lang="en-US" sz="1200" dirty="0" smtClean="0"/>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Arc 2"/>
          <p:cNvSpPr/>
          <p:nvPr/>
        </p:nvSpPr>
        <p:spPr bwMode="auto">
          <a:xfrm>
            <a:off x="6638053" y="76200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Arc 8"/>
          <p:cNvSpPr/>
          <p:nvPr/>
        </p:nvSpPr>
        <p:spPr bwMode="auto">
          <a:xfrm>
            <a:off x="6634508" y="342014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Arc 9"/>
          <p:cNvSpPr/>
          <p:nvPr/>
        </p:nvSpPr>
        <p:spPr bwMode="auto">
          <a:xfrm>
            <a:off x="6634508" y="2083981"/>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Arc 11"/>
          <p:cNvSpPr/>
          <p:nvPr/>
        </p:nvSpPr>
        <p:spPr bwMode="auto">
          <a:xfrm rot="10800000">
            <a:off x="6329708" y="209815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Arc 12"/>
          <p:cNvSpPr/>
          <p:nvPr/>
        </p:nvSpPr>
        <p:spPr bwMode="auto">
          <a:xfrm rot="10800000">
            <a:off x="6333253" y="3405962"/>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Arc 13"/>
          <p:cNvSpPr/>
          <p:nvPr/>
        </p:nvSpPr>
        <p:spPr bwMode="auto">
          <a:xfrm rot="10800000">
            <a:off x="6558308" y="4756297"/>
            <a:ext cx="824022" cy="969336"/>
          </a:xfrm>
          <a:prstGeom prst="arc">
            <a:avLst>
              <a:gd name="adj1" fmla="val 6492616"/>
              <a:gd name="adj2" fmla="val 4408256"/>
            </a:avLst>
          </a:prstGeom>
          <a:noFill/>
          <a:ln w="19050" cap="flat" cmpd="sng" algn="ctr">
            <a:solidFill>
              <a:schemeClr val="tx1"/>
            </a:solidFill>
            <a:prstDash val="dash"/>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5" name="Arc 14"/>
          <p:cNvSpPr/>
          <p:nvPr/>
        </p:nvSpPr>
        <p:spPr bwMode="auto">
          <a:xfrm>
            <a:off x="6187261" y="557323"/>
            <a:ext cx="2651939" cy="5420834"/>
          </a:xfrm>
          <a:prstGeom prst="arc">
            <a:avLst>
              <a:gd name="adj1" fmla="val 15681960"/>
              <a:gd name="adj2" fmla="val 3074078"/>
            </a:avLst>
          </a:prstGeom>
          <a:noFill/>
          <a:ln w="19050" cap="flat" cmpd="sng" algn="ctr">
            <a:solidFill>
              <a:schemeClr val="tx1"/>
            </a:solidFill>
            <a:prstDash val="dash"/>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620000" y="5087076"/>
            <a:ext cx="1426994" cy="523220"/>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a:p>
            <a:pPr>
              <a:spcBef>
                <a:spcPts val="0"/>
              </a:spcBef>
            </a:pPr>
            <a:r>
              <a:rPr lang="en-US" sz="1400" b="0" dirty="0" smtClean="0"/>
              <a:t>182.247.222.31</a:t>
            </a:r>
            <a:endParaRPr lang="en-US" sz="1400" b="0" dirty="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spTree>
    <p:extLst>
      <p:ext uri="{BB962C8B-B14F-4D97-AF65-F5344CB8AC3E}">
        <p14:creationId xmlns:p14="http://schemas.microsoft.com/office/powerpoint/2010/main" val="10233251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Terminology</a:t>
            </a:r>
            <a:endParaRPr lang="en-US" dirty="0"/>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Arc 2"/>
          <p:cNvSpPr/>
          <p:nvPr/>
        </p:nvSpPr>
        <p:spPr bwMode="auto">
          <a:xfrm>
            <a:off x="6638053" y="76200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Arc 8"/>
          <p:cNvSpPr/>
          <p:nvPr/>
        </p:nvSpPr>
        <p:spPr bwMode="auto">
          <a:xfrm>
            <a:off x="6634508" y="342014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Arc 9"/>
          <p:cNvSpPr/>
          <p:nvPr/>
        </p:nvSpPr>
        <p:spPr bwMode="auto">
          <a:xfrm>
            <a:off x="6634508" y="2083981"/>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Arc 11"/>
          <p:cNvSpPr/>
          <p:nvPr/>
        </p:nvSpPr>
        <p:spPr bwMode="auto">
          <a:xfrm rot="10800000">
            <a:off x="6329708" y="209815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Arc 12"/>
          <p:cNvSpPr/>
          <p:nvPr/>
        </p:nvSpPr>
        <p:spPr bwMode="auto">
          <a:xfrm rot="10800000">
            <a:off x="6333253" y="3405962"/>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Arc 13"/>
          <p:cNvSpPr/>
          <p:nvPr/>
        </p:nvSpPr>
        <p:spPr bwMode="auto">
          <a:xfrm rot="10800000">
            <a:off x="6558308" y="4756297"/>
            <a:ext cx="824022" cy="969336"/>
          </a:xfrm>
          <a:prstGeom prst="arc">
            <a:avLst>
              <a:gd name="adj1" fmla="val 6492616"/>
              <a:gd name="adj2" fmla="val 4408256"/>
            </a:avLst>
          </a:prstGeom>
          <a:noFill/>
          <a:ln w="19050" cap="flat" cmpd="sng" algn="ctr">
            <a:solidFill>
              <a:schemeClr val="tx1"/>
            </a:solidFill>
            <a:prstDash val="dash"/>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5" name="Arc 14"/>
          <p:cNvSpPr/>
          <p:nvPr/>
        </p:nvSpPr>
        <p:spPr bwMode="auto">
          <a:xfrm>
            <a:off x="6187261" y="557323"/>
            <a:ext cx="2651939" cy="5420834"/>
          </a:xfrm>
          <a:prstGeom prst="arc">
            <a:avLst>
              <a:gd name="adj1" fmla="val 15681960"/>
              <a:gd name="adj2" fmla="val 3074078"/>
            </a:avLst>
          </a:prstGeom>
          <a:noFill/>
          <a:ln w="19050" cap="flat" cmpd="sng" algn="ctr">
            <a:solidFill>
              <a:schemeClr val="tx1"/>
            </a:solidFill>
            <a:prstDash val="dash"/>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620000" y="5087076"/>
            <a:ext cx="1426994" cy="523220"/>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a:p>
            <a:pPr>
              <a:spcBef>
                <a:spcPts val="0"/>
              </a:spcBef>
            </a:pPr>
            <a:r>
              <a:rPr lang="en-US" sz="1400" b="0" dirty="0" smtClean="0"/>
              <a:t>182.247.222.31</a:t>
            </a:r>
            <a:endParaRPr lang="en-US" sz="1400" b="0" dirty="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cxnSp>
        <p:nvCxnSpPr>
          <p:cNvPr id="17" name="Straight Arrow Connector 16"/>
          <p:cNvCxnSpPr>
            <a:endCxn id="23" idx="1"/>
          </p:cNvCxnSpPr>
          <p:nvPr/>
        </p:nvCxnSpPr>
        <p:spPr bwMode="auto">
          <a:xfrm flipV="1">
            <a:off x="4114800" y="760512"/>
            <a:ext cx="1295400" cy="490776"/>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19" name="TextBox 18"/>
          <p:cNvSpPr txBox="1"/>
          <p:nvPr/>
        </p:nvSpPr>
        <p:spPr>
          <a:xfrm>
            <a:off x="2590800" y="1051233"/>
            <a:ext cx="1454245" cy="400110"/>
          </a:xfrm>
          <a:prstGeom prst="rect">
            <a:avLst/>
          </a:prstGeom>
          <a:noFill/>
        </p:spPr>
        <p:txBody>
          <a:bodyPr wrap="none" rtlCol="0">
            <a:spAutoFit/>
          </a:bodyPr>
          <a:lstStyle/>
          <a:p>
            <a:r>
              <a:rPr lang="en-US" dirty="0" smtClean="0"/>
              <a:t>Requestor</a:t>
            </a:r>
            <a:endParaRPr lang="en-US" dirty="0"/>
          </a:p>
        </p:txBody>
      </p:sp>
      <p:sp>
        <p:nvSpPr>
          <p:cNvPr id="28" name="TextBox 27"/>
          <p:cNvSpPr txBox="1"/>
          <p:nvPr/>
        </p:nvSpPr>
        <p:spPr>
          <a:xfrm>
            <a:off x="1752601" y="1883926"/>
            <a:ext cx="2358656" cy="400110"/>
          </a:xfrm>
          <a:prstGeom prst="rect">
            <a:avLst/>
          </a:prstGeom>
          <a:noFill/>
        </p:spPr>
        <p:txBody>
          <a:bodyPr wrap="square" rtlCol="0">
            <a:spAutoFit/>
          </a:bodyPr>
          <a:lstStyle/>
          <a:p>
            <a:r>
              <a:rPr lang="en-US" dirty="0" smtClean="0"/>
              <a:t>“Internal” DNS</a:t>
            </a:r>
            <a:endParaRPr lang="en-US" dirty="0"/>
          </a:p>
        </p:txBody>
      </p:sp>
      <p:sp>
        <p:nvSpPr>
          <p:cNvPr id="29" name="TextBox 28"/>
          <p:cNvSpPr txBox="1"/>
          <p:nvPr/>
        </p:nvSpPr>
        <p:spPr>
          <a:xfrm>
            <a:off x="838200" y="3227456"/>
            <a:ext cx="3281273" cy="400110"/>
          </a:xfrm>
          <a:prstGeom prst="rect">
            <a:avLst/>
          </a:prstGeom>
          <a:noFill/>
        </p:spPr>
        <p:txBody>
          <a:bodyPr wrap="square" rtlCol="0">
            <a:spAutoFit/>
          </a:bodyPr>
          <a:lstStyle/>
          <a:p>
            <a:pPr algn="r"/>
            <a:r>
              <a:rPr lang="en-US" dirty="0" smtClean="0"/>
              <a:t>Top-level “Internal” DNS</a:t>
            </a:r>
            <a:endParaRPr lang="en-US" dirty="0"/>
          </a:p>
        </p:txBody>
      </p:sp>
      <p:sp>
        <p:nvSpPr>
          <p:cNvPr id="30" name="TextBox 29"/>
          <p:cNvSpPr txBox="1"/>
          <p:nvPr/>
        </p:nvSpPr>
        <p:spPr>
          <a:xfrm>
            <a:off x="1867787" y="4599056"/>
            <a:ext cx="2358656" cy="400110"/>
          </a:xfrm>
          <a:prstGeom prst="rect">
            <a:avLst/>
          </a:prstGeom>
          <a:noFill/>
        </p:spPr>
        <p:txBody>
          <a:bodyPr wrap="square" rtlCol="0">
            <a:spAutoFit/>
          </a:bodyPr>
          <a:lstStyle/>
          <a:p>
            <a:r>
              <a:rPr lang="en-US" dirty="0" smtClean="0"/>
              <a:t>“External” DNS</a:t>
            </a:r>
            <a:endParaRPr lang="en-US" dirty="0"/>
          </a:p>
        </p:txBody>
      </p:sp>
      <p:cxnSp>
        <p:nvCxnSpPr>
          <p:cNvPr id="31" name="Straight Arrow Connector 30"/>
          <p:cNvCxnSpPr>
            <a:endCxn id="26" idx="1"/>
          </p:cNvCxnSpPr>
          <p:nvPr/>
        </p:nvCxnSpPr>
        <p:spPr bwMode="auto">
          <a:xfrm>
            <a:off x="4111257" y="4786990"/>
            <a:ext cx="1206226" cy="12122"/>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32" name="Straight Arrow Connector 31"/>
          <p:cNvCxnSpPr>
            <a:endCxn id="25" idx="1"/>
          </p:cNvCxnSpPr>
          <p:nvPr/>
        </p:nvCxnSpPr>
        <p:spPr bwMode="auto">
          <a:xfrm>
            <a:off x="4164493" y="3420140"/>
            <a:ext cx="1295400" cy="7372"/>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33" name="Straight Arrow Connector 32"/>
          <p:cNvCxnSpPr>
            <a:endCxn id="24" idx="1"/>
          </p:cNvCxnSpPr>
          <p:nvPr/>
        </p:nvCxnSpPr>
        <p:spPr bwMode="auto">
          <a:xfrm flipV="1">
            <a:off x="4111257" y="2093693"/>
            <a:ext cx="1337117" cy="35621"/>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34" name="TextBox 33"/>
          <p:cNvSpPr txBox="1"/>
          <p:nvPr/>
        </p:nvSpPr>
        <p:spPr>
          <a:xfrm>
            <a:off x="1727912" y="5228560"/>
            <a:ext cx="3148888" cy="584775"/>
          </a:xfrm>
          <a:prstGeom prst="rect">
            <a:avLst/>
          </a:prstGeom>
          <a:noFill/>
        </p:spPr>
        <p:txBody>
          <a:bodyPr wrap="square" rtlCol="0">
            <a:spAutoFit/>
          </a:bodyPr>
          <a:lstStyle/>
          <a:p>
            <a:pPr>
              <a:spcBef>
                <a:spcPts val="0"/>
              </a:spcBef>
            </a:pPr>
            <a:r>
              <a:rPr lang="en-US" sz="1600" dirty="0" smtClean="0"/>
              <a:t>The </a:t>
            </a:r>
            <a:r>
              <a:rPr lang="en-US" sz="1600" dirty="0" err="1" smtClean="0"/>
              <a:t>Interwebs</a:t>
            </a:r>
            <a:endParaRPr lang="en-US" sz="1600" dirty="0" smtClean="0"/>
          </a:p>
          <a:p>
            <a:pPr>
              <a:spcBef>
                <a:spcPts val="0"/>
              </a:spcBef>
            </a:pPr>
            <a:r>
              <a:rPr lang="en-US" sz="1600" dirty="0" smtClean="0"/>
              <a:t>“Here there be dragons”</a:t>
            </a:r>
            <a:endParaRPr lang="en-US" sz="1600" dirty="0"/>
          </a:p>
        </p:txBody>
      </p:sp>
      <p:cxnSp>
        <p:nvCxnSpPr>
          <p:cNvPr id="35" name="Straight Arrow Connector 34"/>
          <p:cNvCxnSpPr/>
          <p:nvPr/>
        </p:nvCxnSpPr>
        <p:spPr bwMode="auto">
          <a:xfrm flipV="1">
            <a:off x="4176702" y="5348686"/>
            <a:ext cx="2381605" cy="67808"/>
          </a:xfrm>
          <a:prstGeom prst="straightConnector1">
            <a:avLst/>
          </a:prstGeom>
          <a:solidFill>
            <a:srgbClr val="5CA1FB"/>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2480183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Terminology</a:t>
            </a:r>
            <a:endParaRPr lang="en-US" dirty="0"/>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Arc 2"/>
          <p:cNvSpPr/>
          <p:nvPr/>
        </p:nvSpPr>
        <p:spPr bwMode="auto">
          <a:xfrm>
            <a:off x="6638053" y="76200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Arc 8"/>
          <p:cNvSpPr/>
          <p:nvPr/>
        </p:nvSpPr>
        <p:spPr bwMode="auto">
          <a:xfrm>
            <a:off x="6634508" y="3420140"/>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Arc 9"/>
          <p:cNvSpPr/>
          <p:nvPr/>
        </p:nvSpPr>
        <p:spPr bwMode="auto">
          <a:xfrm>
            <a:off x="6634508" y="2083981"/>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Arc 10"/>
          <p:cNvSpPr/>
          <p:nvPr/>
        </p:nvSpPr>
        <p:spPr bwMode="auto">
          <a:xfrm rot="10800000">
            <a:off x="6329708" y="76199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Arc 11"/>
          <p:cNvSpPr/>
          <p:nvPr/>
        </p:nvSpPr>
        <p:spPr bwMode="auto">
          <a:xfrm rot="10800000">
            <a:off x="6329708" y="2098159"/>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3" name="Arc 12"/>
          <p:cNvSpPr/>
          <p:nvPr/>
        </p:nvSpPr>
        <p:spPr bwMode="auto">
          <a:xfrm rot="10800000">
            <a:off x="6333253" y="3405962"/>
            <a:ext cx="976422" cy="1321981"/>
          </a:xfrm>
          <a:prstGeom prst="arc">
            <a:avLst>
              <a:gd name="adj1" fmla="val 16200000"/>
              <a:gd name="adj2" fmla="val 5348346"/>
            </a:avLst>
          </a:prstGeom>
          <a:noFill/>
          <a:ln w="19050" cap="flat" cmpd="sng" algn="ctr">
            <a:solidFill>
              <a:schemeClr val="tx1"/>
            </a:solidFill>
            <a:prstDash val="solid"/>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Arc 13"/>
          <p:cNvSpPr/>
          <p:nvPr/>
        </p:nvSpPr>
        <p:spPr bwMode="auto">
          <a:xfrm rot="10800000">
            <a:off x="6558308" y="4756297"/>
            <a:ext cx="824022" cy="969336"/>
          </a:xfrm>
          <a:prstGeom prst="arc">
            <a:avLst>
              <a:gd name="adj1" fmla="val 6492616"/>
              <a:gd name="adj2" fmla="val 4408256"/>
            </a:avLst>
          </a:prstGeom>
          <a:noFill/>
          <a:ln w="19050" cap="flat" cmpd="sng" algn="ctr">
            <a:solidFill>
              <a:schemeClr val="tx1"/>
            </a:solidFill>
            <a:prstDash val="dash"/>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5" name="Arc 14"/>
          <p:cNvSpPr/>
          <p:nvPr/>
        </p:nvSpPr>
        <p:spPr bwMode="auto">
          <a:xfrm>
            <a:off x="6187261" y="557323"/>
            <a:ext cx="2651939" cy="5420834"/>
          </a:xfrm>
          <a:prstGeom prst="arc">
            <a:avLst>
              <a:gd name="adj1" fmla="val 15681960"/>
              <a:gd name="adj2" fmla="val 3074078"/>
            </a:avLst>
          </a:prstGeom>
          <a:noFill/>
          <a:ln w="19050" cap="flat" cmpd="sng" algn="ctr">
            <a:solidFill>
              <a:schemeClr val="tx1"/>
            </a:solidFill>
            <a:prstDash val="dash"/>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a:off x="5796308" y="3810000"/>
            <a:ext cx="3271492" cy="0"/>
          </a:xfrm>
          <a:prstGeom prst="line">
            <a:avLst/>
          </a:prstGeom>
          <a:solidFill>
            <a:srgbClr val="5CA1FB"/>
          </a:solidFill>
          <a:ln w="28575" cap="flat" cmpd="sng" algn="ctr">
            <a:solidFill>
              <a:schemeClr val="tx1"/>
            </a:solidFill>
            <a:prstDash val="sysDot"/>
            <a:round/>
            <a:headEnd type="none" w="med" len="med"/>
            <a:tailEnd type="none" w="med" len="med"/>
          </a:ln>
          <a:effectLst/>
        </p:spPr>
      </p:cxnSp>
      <p:sp>
        <p:nvSpPr>
          <p:cNvPr id="18" name="TextBox 17"/>
          <p:cNvSpPr txBox="1"/>
          <p:nvPr/>
        </p:nvSpPr>
        <p:spPr>
          <a:xfrm>
            <a:off x="7620000" y="5087076"/>
            <a:ext cx="1426994" cy="523220"/>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a:p>
            <a:pPr>
              <a:spcBef>
                <a:spcPts val="0"/>
              </a:spcBef>
            </a:pPr>
            <a:r>
              <a:rPr lang="en-US" sz="1400" b="0" dirty="0" smtClean="0"/>
              <a:t>182.247.222.31</a:t>
            </a:r>
            <a:endParaRPr lang="en-US" sz="1400" b="0" dirty="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sp>
        <p:nvSpPr>
          <p:cNvPr id="28" name="TextBox 27"/>
          <p:cNvSpPr txBox="1"/>
          <p:nvPr/>
        </p:nvSpPr>
        <p:spPr>
          <a:xfrm>
            <a:off x="762000" y="1918528"/>
            <a:ext cx="4033203" cy="400110"/>
          </a:xfrm>
          <a:prstGeom prst="rect">
            <a:avLst/>
          </a:prstGeom>
          <a:noFill/>
        </p:spPr>
        <p:txBody>
          <a:bodyPr wrap="square" rtlCol="0">
            <a:spAutoFit/>
          </a:bodyPr>
          <a:lstStyle/>
          <a:p>
            <a:r>
              <a:rPr lang="en-US" dirty="0" smtClean="0"/>
              <a:t>“Internal” Network (</a:t>
            </a:r>
            <a:r>
              <a:rPr lang="en-US" dirty="0" err="1" smtClean="0"/>
              <a:t>webb.bin</a:t>
            </a:r>
            <a:r>
              <a:rPr lang="en-US" dirty="0" smtClean="0"/>
              <a:t>)</a:t>
            </a:r>
            <a:endParaRPr lang="en-US" dirty="0"/>
          </a:p>
        </p:txBody>
      </p:sp>
      <p:sp>
        <p:nvSpPr>
          <p:cNvPr id="30" name="TextBox 29"/>
          <p:cNvSpPr txBox="1"/>
          <p:nvPr/>
        </p:nvSpPr>
        <p:spPr>
          <a:xfrm>
            <a:off x="2197958" y="4586935"/>
            <a:ext cx="2597245" cy="400110"/>
          </a:xfrm>
          <a:prstGeom prst="rect">
            <a:avLst/>
          </a:prstGeom>
          <a:noFill/>
        </p:spPr>
        <p:txBody>
          <a:bodyPr wrap="square" rtlCol="0">
            <a:spAutoFit/>
          </a:bodyPr>
          <a:lstStyle/>
          <a:p>
            <a:r>
              <a:rPr lang="en-US" dirty="0" smtClean="0"/>
              <a:t>“External” Network</a:t>
            </a:r>
            <a:endParaRPr lang="en-US" dirty="0"/>
          </a:p>
        </p:txBody>
      </p:sp>
      <p:cxnSp>
        <p:nvCxnSpPr>
          <p:cNvPr id="31" name="Straight Arrow Connector 30"/>
          <p:cNvCxnSpPr>
            <a:stCxn id="35" idx="3"/>
          </p:cNvCxnSpPr>
          <p:nvPr/>
        </p:nvCxnSpPr>
        <p:spPr bwMode="auto">
          <a:xfrm flipV="1">
            <a:off x="4076943" y="4879099"/>
            <a:ext cx="4288452" cy="772522"/>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37" name="TextBox 36"/>
          <p:cNvSpPr txBox="1"/>
          <p:nvPr/>
        </p:nvSpPr>
        <p:spPr>
          <a:xfrm>
            <a:off x="460100" y="3604629"/>
            <a:ext cx="3616843" cy="400110"/>
          </a:xfrm>
          <a:prstGeom prst="rect">
            <a:avLst/>
          </a:prstGeom>
          <a:noFill/>
        </p:spPr>
        <p:txBody>
          <a:bodyPr wrap="square" rtlCol="0">
            <a:spAutoFit/>
          </a:bodyPr>
          <a:lstStyle/>
          <a:p>
            <a:r>
              <a:rPr lang="en-US" dirty="0" smtClean="0"/>
              <a:t>Inferred network boundary</a:t>
            </a:r>
            <a:endParaRPr lang="en-US" dirty="0"/>
          </a:p>
        </p:txBody>
      </p:sp>
      <p:cxnSp>
        <p:nvCxnSpPr>
          <p:cNvPr id="38" name="Straight Arrow Connector 37"/>
          <p:cNvCxnSpPr>
            <a:stCxn id="37" idx="3"/>
          </p:cNvCxnSpPr>
          <p:nvPr/>
        </p:nvCxnSpPr>
        <p:spPr bwMode="auto">
          <a:xfrm>
            <a:off x="4076943" y="3804684"/>
            <a:ext cx="1561857" cy="5316"/>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4" name="Left Brace 3"/>
          <p:cNvSpPr/>
          <p:nvPr/>
        </p:nvSpPr>
        <p:spPr bwMode="auto">
          <a:xfrm>
            <a:off x="4841922" y="609600"/>
            <a:ext cx="263478" cy="3017966"/>
          </a:xfrm>
          <a:prstGeom prst="leftBrac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4" name="Left Brace 33"/>
          <p:cNvSpPr/>
          <p:nvPr/>
        </p:nvSpPr>
        <p:spPr bwMode="auto">
          <a:xfrm>
            <a:off x="4862583" y="4032919"/>
            <a:ext cx="263478" cy="1532385"/>
          </a:xfrm>
          <a:prstGeom prst="leftBrac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5" name="TextBox 34"/>
          <p:cNvSpPr txBox="1"/>
          <p:nvPr/>
        </p:nvSpPr>
        <p:spPr>
          <a:xfrm>
            <a:off x="870098" y="5451566"/>
            <a:ext cx="3206845" cy="400110"/>
          </a:xfrm>
          <a:prstGeom prst="rect">
            <a:avLst/>
          </a:prstGeom>
          <a:noFill/>
        </p:spPr>
        <p:txBody>
          <a:bodyPr wrap="square" rtlCol="0">
            <a:spAutoFit/>
          </a:bodyPr>
          <a:lstStyle/>
          <a:p>
            <a:r>
              <a:rPr lang="en-US" dirty="0" smtClean="0"/>
              <a:t>Malicious external host</a:t>
            </a:r>
            <a:endParaRPr lang="en-US" dirty="0"/>
          </a:p>
        </p:txBody>
      </p:sp>
      <p:sp>
        <p:nvSpPr>
          <p:cNvPr id="39" name="TextBox 38"/>
          <p:cNvSpPr txBox="1"/>
          <p:nvPr/>
        </p:nvSpPr>
        <p:spPr>
          <a:xfrm>
            <a:off x="1905000" y="1222935"/>
            <a:ext cx="1811965" cy="400110"/>
          </a:xfrm>
          <a:prstGeom prst="rect">
            <a:avLst/>
          </a:prstGeom>
          <a:noFill/>
        </p:spPr>
        <p:txBody>
          <a:bodyPr wrap="square" rtlCol="0">
            <a:spAutoFit/>
          </a:bodyPr>
          <a:lstStyle/>
          <a:p>
            <a:r>
              <a:rPr lang="en-US" dirty="0" smtClean="0"/>
              <a:t>Infected host</a:t>
            </a:r>
            <a:endParaRPr lang="en-US" dirty="0"/>
          </a:p>
        </p:txBody>
      </p:sp>
      <p:cxnSp>
        <p:nvCxnSpPr>
          <p:cNvPr id="40" name="Straight Arrow Connector 39"/>
          <p:cNvCxnSpPr>
            <a:stCxn id="39" idx="3"/>
          </p:cNvCxnSpPr>
          <p:nvPr/>
        </p:nvCxnSpPr>
        <p:spPr bwMode="auto">
          <a:xfrm flipV="1">
            <a:off x="3716965" y="914400"/>
            <a:ext cx="2624706" cy="50859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9074922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Terminology</a:t>
            </a:r>
            <a:endParaRPr lang="en-US" dirty="0"/>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TextBox 17"/>
          <p:cNvSpPr txBox="1"/>
          <p:nvPr/>
        </p:nvSpPr>
        <p:spPr>
          <a:xfrm>
            <a:off x="7620000" y="5087076"/>
            <a:ext cx="1426994" cy="523220"/>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a:p>
            <a:pPr>
              <a:spcBef>
                <a:spcPts val="0"/>
              </a:spcBef>
            </a:pPr>
            <a:r>
              <a:rPr lang="en-US" sz="1400" b="0" dirty="0" smtClean="0"/>
              <a:t>182.247.222.31</a:t>
            </a:r>
            <a:endParaRPr lang="en-US" sz="1400" b="0" dirty="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sp>
        <p:nvSpPr>
          <p:cNvPr id="35" name="TextBox 34"/>
          <p:cNvSpPr txBox="1"/>
          <p:nvPr/>
        </p:nvSpPr>
        <p:spPr>
          <a:xfrm>
            <a:off x="2895600" y="2573461"/>
            <a:ext cx="2715974" cy="400110"/>
          </a:xfrm>
          <a:prstGeom prst="rect">
            <a:avLst/>
          </a:prstGeom>
          <a:noFill/>
        </p:spPr>
        <p:txBody>
          <a:bodyPr wrap="square" rtlCol="0">
            <a:spAutoFit/>
          </a:bodyPr>
          <a:lstStyle/>
          <a:p>
            <a:r>
              <a:rPr lang="en-US" dirty="0" smtClean="0"/>
              <a:t>DNS Request Graph</a:t>
            </a:r>
            <a:endParaRPr lang="en-US" dirty="0"/>
          </a:p>
        </p:txBody>
      </p:sp>
      <p:cxnSp>
        <p:nvCxnSpPr>
          <p:cNvPr id="33" name="Straight Arrow Connector 32"/>
          <p:cNvCxnSpPr>
            <a:stCxn id="2" idx="4"/>
            <a:endCxn id="5" idx="0"/>
          </p:cNvCxnSpPr>
          <p:nvPr/>
        </p:nvCxnSpPr>
        <p:spPr bwMode="auto">
          <a:xfrm flipH="1">
            <a:off x="6970319" y="914400"/>
            <a:ext cx="3545" cy="1017181"/>
          </a:xfrm>
          <a:prstGeom prst="straightConnector1">
            <a:avLst/>
          </a:prstGeom>
          <a:solidFill>
            <a:srgbClr val="5CA1FB"/>
          </a:solidFill>
          <a:ln w="19050" cap="flat" cmpd="sng" algn="ctr">
            <a:solidFill>
              <a:schemeClr val="tx1"/>
            </a:solidFill>
            <a:prstDash val="solid"/>
            <a:round/>
            <a:headEnd type="arrow" w="med" len="med"/>
            <a:tailEnd type="arrow" w="med" len="med"/>
          </a:ln>
          <a:effectLst/>
        </p:spPr>
      </p:cxnSp>
      <p:cxnSp>
        <p:nvCxnSpPr>
          <p:cNvPr id="36" name="Straight Arrow Connector 35"/>
          <p:cNvCxnSpPr>
            <a:stCxn id="5" idx="4"/>
            <a:endCxn id="6" idx="0"/>
          </p:cNvCxnSpPr>
          <p:nvPr/>
        </p:nvCxnSpPr>
        <p:spPr bwMode="auto">
          <a:xfrm>
            <a:off x="6970319" y="2236381"/>
            <a:ext cx="3545" cy="1031359"/>
          </a:xfrm>
          <a:prstGeom prst="straightConnector1">
            <a:avLst/>
          </a:prstGeom>
          <a:solidFill>
            <a:srgbClr val="5CA1FB"/>
          </a:solidFill>
          <a:ln w="19050" cap="flat" cmpd="sng" algn="ctr">
            <a:solidFill>
              <a:schemeClr val="tx1"/>
            </a:solidFill>
            <a:prstDash val="solid"/>
            <a:round/>
            <a:headEnd type="arrow" w="med" len="med"/>
            <a:tailEnd type="arrow" w="med" len="med"/>
          </a:ln>
          <a:effectLst/>
        </p:spPr>
      </p:cxnSp>
      <p:cxnSp>
        <p:nvCxnSpPr>
          <p:cNvPr id="41" name="Straight Arrow Connector 40"/>
          <p:cNvCxnSpPr>
            <a:stCxn id="6" idx="4"/>
            <a:endCxn id="7" idx="0"/>
          </p:cNvCxnSpPr>
          <p:nvPr/>
        </p:nvCxnSpPr>
        <p:spPr bwMode="auto">
          <a:xfrm>
            <a:off x="6973864" y="3572540"/>
            <a:ext cx="0" cy="990600"/>
          </a:xfrm>
          <a:prstGeom prst="straightConnector1">
            <a:avLst/>
          </a:prstGeom>
          <a:solidFill>
            <a:srgbClr val="5CA1FB"/>
          </a:solidFill>
          <a:ln w="19050" cap="flat" cmpd="sng" algn="ctr">
            <a:solidFill>
              <a:schemeClr val="tx1"/>
            </a:solidFill>
            <a:prstDash val="solid"/>
            <a:round/>
            <a:headEnd type="arrow" w="med" len="med"/>
            <a:tailEnd type="arrow" w="med" len="med"/>
          </a:ln>
          <a:effectLst/>
        </p:spPr>
      </p:cxnSp>
    </p:spTree>
    <p:extLst>
      <p:ext uri="{BB962C8B-B14F-4D97-AF65-F5344CB8AC3E}">
        <p14:creationId xmlns:p14="http://schemas.microsoft.com/office/powerpoint/2010/main" val="214432920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Terminology</a:t>
            </a:r>
            <a:endParaRPr lang="en-US" dirty="0"/>
          </a:p>
        </p:txBody>
      </p:sp>
      <p:sp>
        <p:nvSpPr>
          <p:cNvPr id="2" name="Oval 1"/>
          <p:cNvSpPr/>
          <p:nvPr/>
        </p:nvSpPr>
        <p:spPr bwMode="auto">
          <a:xfrm>
            <a:off x="6821464" y="609600"/>
            <a:ext cx="304800" cy="304800"/>
          </a:xfrm>
          <a:prstGeom prst="ellipse">
            <a:avLst/>
          </a:prstGeom>
          <a:solidFill>
            <a:srgbClr val="008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6817919" y="193158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464" y="32677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821464" y="4563140"/>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8452466" y="4634590"/>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TextBox 17"/>
          <p:cNvSpPr txBox="1"/>
          <p:nvPr/>
        </p:nvSpPr>
        <p:spPr>
          <a:xfrm>
            <a:off x="7620000" y="5087076"/>
            <a:ext cx="1426994" cy="523220"/>
          </a:xfrm>
          <a:prstGeom prst="rect">
            <a:avLst/>
          </a:prstGeom>
          <a:noFill/>
        </p:spPr>
        <p:txBody>
          <a:bodyPr wrap="none" rtlCol="0">
            <a:spAutoFit/>
          </a:bodyPr>
          <a:lstStyle/>
          <a:p>
            <a:pPr>
              <a:spcBef>
                <a:spcPts val="0"/>
              </a:spcBef>
            </a:pPr>
            <a:r>
              <a:rPr lang="en-US" sz="1400" b="0" dirty="0" err="1" smtClean="0"/>
              <a:t>zarflugal.noe</a:t>
            </a:r>
            <a:endParaRPr lang="en-US" sz="1400" b="0" dirty="0" smtClean="0"/>
          </a:p>
          <a:p>
            <a:pPr>
              <a:spcBef>
                <a:spcPts val="0"/>
              </a:spcBef>
            </a:pPr>
            <a:r>
              <a:rPr lang="en-US" sz="1400" b="0" dirty="0" smtClean="0"/>
              <a:t>182.247.222.31</a:t>
            </a:r>
            <a:endParaRPr lang="en-US" sz="1400" b="0" dirty="0"/>
          </a:p>
        </p:txBody>
      </p:sp>
      <p:sp>
        <p:nvSpPr>
          <p:cNvPr id="23" name="TextBox 22"/>
          <p:cNvSpPr txBox="1"/>
          <p:nvPr/>
        </p:nvSpPr>
        <p:spPr>
          <a:xfrm>
            <a:off x="5410200" y="606623"/>
            <a:ext cx="1228221" cy="307777"/>
          </a:xfrm>
          <a:prstGeom prst="rect">
            <a:avLst/>
          </a:prstGeom>
          <a:noFill/>
        </p:spPr>
        <p:txBody>
          <a:bodyPr wrap="none" rtlCol="0">
            <a:spAutoFit/>
          </a:bodyPr>
          <a:lstStyle/>
          <a:p>
            <a:r>
              <a:rPr lang="en-US" sz="1400" b="0" dirty="0" smtClean="0"/>
              <a:t>74.92.226.44</a:t>
            </a:r>
            <a:endParaRPr lang="en-US" sz="1400" b="0" dirty="0"/>
          </a:p>
        </p:txBody>
      </p:sp>
      <p:sp>
        <p:nvSpPr>
          <p:cNvPr id="24" name="TextBox 23"/>
          <p:cNvSpPr txBox="1"/>
          <p:nvPr/>
        </p:nvSpPr>
        <p:spPr>
          <a:xfrm>
            <a:off x="5448374" y="1939804"/>
            <a:ext cx="1128835" cy="307777"/>
          </a:xfrm>
          <a:prstGeom prst="rect">
            <a:avLst/>
          </a:prstGeom>
          <a:noFill/>
        </p:spPr>
        <p:txBody>
          <a:bodyPr wrap="none" rtlCol="0">
            <a:spAutoFit/>
          </a:bodyPr>
          <a:lstStyle/>
          <a:p>
            <a:r>
              <a:rPr lang="en-US" sz="1400" b="0" dirty="0" smtClean="0"/>
              <a:t>74.92.185.4</a:t>
            </a:r>
            <a:endParaRPr lang="en-US" sz="1400" b="0" dirty="0"/>
          </a:p>
        </p:txBody>
      </p:sp>
      <p:sp>
        <p:nvSpPr>
          <p:cNvPr id="25" name="TextBox 24"/>
          <p:cNvSpPr txBox="1"/>
          <p:nvPr/>
        </p:nvSpPr>
        <p:spPr>
          <a:xfrm>
            <a:off x="5459893" y="3273623"/>
            <a:ext cx="1128835" cy="307777"/>
          </a:xfrm>
          <a:prstGeom prst="rect">
            <a:avLst/>
          </a:prstGeom>
          <a:noFill/>
        </p:spPr>
        <p:txBody>
          <a:bodyPr wrap="none" rtlCol="0">
            <a:spAutoFit/>
          </a:bodyPr>
          <a:lstStyle/>
          <a:p>
            <a:r>
              <a:rPr lang="en-US" sz="1400" b="0" dirty="0" smtClean="0"/>
              <a:t>252.90.88.2</a:t>
            </a:r>
            <a:endParaRPr lang="en-US" sz="1400" b="0" dirty="0"/>
          </a:p>
        </p:txBody>
      </p:sp>
      <p:sp>
        <p:nvSpPr>
          <p:cNvPr id="26" name="TextBox 25"/>
          <p:cNvSpPr txBox="1"/>
          <p:nvPr/>
        </p:nvSpPr>
        <p:spPr>
          <a:xfrm>
            <a:off x="5317483" y="4645223"/>
            <a:ext cx="1413657" cy="307777"/>
          </a:xfrm>
          <a:prstGeom prst="rect">
            <a:avLst/>
          </a:prstGeom>
          <a:noFill/>
        </p:spPr>
        <p:txBody>
          <a:bodyPr wrap="none" rtlCol="0">
            <a:spAutoFit/>
          </a:bodyPr>
          <a:lstStyle/>
          <a:p>
            <a:r>
              <a:rPr lang="en-US" sz="1400" b="0" dirty="0" smtClean="0"/>
              <a:t>123.13.113.150</a:t>
            </a:r>
            <a:endParaRPr lang="en-US" sz="1400" b="0" dirty="0"/>
          </a:p>
        </p:txBody>
      </p:sp>
      <p:sp>
        <p:nvSpPr>
          <p:cNvPr id="35" name="TextBox 34"/>
          <p:cNvSpPr txBox="1"/>
          <p:nvPr/>
        </p:nvSpPr>
        <p:spPr>
          <a:xfrm>
            <a:off x="2133600" y="2574440"/>
            <a:ext cx="3706574" cy="400110"/>
          </a:xfrm>
          <a:prstGeom prst="rect">
            <a:avLst/>
          </a:prstGeom>
          <a:noFill/>
        </p:spPr>
        <p:txBody>
          <a:bodyPr wrap="square" rtlCol="0">
            <a:spAutoFit/>
          </a:bodyPr>
          <a:lstStyle/>
          <a:p>
            <a:pPr algn="l"/>
            <a:r>
              <a:rPr lang="en-US" dirty="0" smtClean="0"/>
              <a:t>Inferred Connection Graph</a:t>
            </a:r>
          </a:p>
        </p:txBody>
      </p:sp>
      <p:cxnSp>
        <p:nvCxnSpPr>
          <p:cNvPr id="33" name="Straight Arrow Connector 32"/>
          <p:cNvCxnSpPr>
            <a:stCxn id="2" idx="5"/>
            <a:endCxn id="16" idx="1"/>
          </p:cNvCxnSpPr>
          <p:nvPr/>
        </p:nvCxnSpPr>
        <p:spPr bwMode="auto">
          <a:xfrm>
            <a:off x="7081627" y="869763"/>
            <a:ext cx="1415476" cy="3809464"/>
          </a:xfrm>
          <a:prstGeom prst="straightConnector1">
            <a:avLst/>
          </a:prstGeom>
          <a:solidFill>
            <a:srgbClr val="5CA1FB"/>
          </a:solidFill>
          <a:ln w="19050" cap="flat" cmpd="sng" algn="ctr">
            <a:solidFill>
              <a:schemeClr val="tx1"/>
            </a:solidFill>
            <a:prstDash val="solid"/>
            <a:round/>
            <a:headEnd type="arrow" w="med" len="med"/>
            <a:tailEnd type="arrow" w="med" len="med"/>
          </a:ln>
          <a:effectLst/>
        </p:spPr>
      </p:cxnSp>
    </p:spTree>
    <p:extLst>
      <p:ext uri="{BB962C8B-B14F-4D97-AF65-F5344CB8AC3E}">
        <p14:creationId xmlns:p14="http://schemas.microsoft.com/office/powerpoint/2010/main" val="60756213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7" name="Rectangle 3"/>
          <p:cNvSpPr>
            <a:spLocks noGrp="1" noChangeArrowheads="1"/>
          </p:cNvSpPr>
          <p:nvPr>
            <p:ph type="body" idx="1"/>
          </p:nvPr>
        </p:nvSpPr>
        <p:spPr>
          <a:xfrm>
            <a:off x="533400" y="1219200"/>
            <a:ext cx="8153400" cy="4495800"/>
          </a:xfrm>
        </p:spPr>
        <p:txBody>
          <a:bodyPr/>
          <a:lstStyle/>
          <a:p>
            <a:r>
              <a:rPr lang="en-US" sz="2400" dirty="0" smtClean="0"/>
              <a:t>Problem Statement</a:t>
            </a:r>
            <a:endParaRPr lang="en-US" sz="2400" dirty="0"/>
          </a:p>
          <a:p>
            <a:r>
              <a:rPr lang="en-US" sz="2400" b="1" i="1" dirty="0"/>
              <a:t>Data Exploration</a:t>
            </a:r>
          </a:p>
          <a:p>
            <a:r>
              <a:rPr lang="en-US" sz="2400" dirty="0"/>
              <a:t>Our Approach</a:t>
            </a:r>
          </a:p>
          <a:p>
            <a:r>
              <a:rPr lang="en-US" sz="2400" dirty="0"/>
              <a:t>Results</a:t>
            </a:r>
          </a:p>
          <a:p>
            <a:r>
              <a:rPr lang="en-US" sz="2400" dirty="0"/>
              <a:t>Open </a:t>
            </a:r>
            <a:r>
              <a:rPr lang="en-US" sz="2400" dirty="0" smtClean="0"/>
              <a:t>Questions</a:t>
            </a:r>
            <a:endParaRPr lang="en-US" sz="2400" dirty="0"/>
          </a:p>
        </p:txBody>
      </p:sp>
      <p:sp>
        <p:nvSpPr>
          <p:cNvPr id="881668" name="AutoShape 4"/>
          <p:cNvSpPr>
            <a:spLocks noChangeArrowheads="1"/>
          </p:cNvSpPr>
          <p:nvPr/>
        </p:nvSpPr>
        <p:spPr bwMode="auto">
          <a:xfrm rot="5400000">
            <a:off x="-50800" y="165100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Tree>
    <p:extLst>
      <p:ext uri="{BB962C8B-B14F-4D97-AF65-F5344CB8AC3E}">
        <p14:creationId xmlns:p14="http://schemas.microsoft.com/office/powerpoint/2010/main" val="10610639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Data Exploration</a:t>
            </a:r>
            <a:endParaRPr lang="en-US" dirty="0"/>
          </a:p>
        </p:txBody>
      </p:sp>
      <p:sp>
        <p:nvSpPr>
          <p:cNvPr id="877571" name="Rectangle 3"/>
          <p:cNvSpPr>
            <a:spLocks noGrp="1" noChangeArrowheads="1"/>
          </p:cNvSpPr>
          <p:nvPr>
            <p:ph type="body" idx="1"/>
          </p:nvPr>
        </p:nvSpPr>
        <p:spPr>
          <a:xfrm>
            <a:off x="533400" y="990600"/>
            <a:ext cx="8153400" cy="4800600"/>
          </a:xfrm>
        </p:spPr>
        <p:txBody>
          <a:bodyPr/>
          <a:lstStyle/>
          <a:p>
            <a:r>
              <a:rPr lang="en-US" dirty="0" smtClean="0"/>
              <a:t>Records related to all hints in Case 1 from </a:t>
            </a:r>
            <a:r>
              <a:rPr lang="en-US" b="1" dirty="0" smtClean="0"/>
              <a:t>DNS “A” records only</a:t>
            </a:r>
            <a:r>
              <a:rPr lang="en-US" dirty="0" smtClean="0"/>
              <a:t>.</a:t>
            </a:r>
          </a:p>
          <a:p>
            <a:endParaRPr lang="en-US" dirty="0" smtClean="0"/>
          </a:p>
          <a:p>
            <a:r>
              <a:rPr lang="en-US" dirty="0" smtClean="0"/>
              <a:t>DNS Request Graph (February)</a:t>
            </a:r>
          </a:p>
          <a:p>
            <a:pPr marL="342900" indent="-342900">
              <a:buFont typeface="Arial" panose="020B0604020202020204" pitchFamily="34" charset="0"/>
              <a:buChar char="•"/>
            </a:pPr>
            <a:r>
              <a:rPr lang="en-US" dirty="0" smtClean="0"/>
              <a:t>585,000 IP addresses</a:t>
            </a:r>
          </a:p>
          <a:p>
            <a:pPr marL="342900" indent="-342900">
              <a:buFont typeface="Arial" panose="020B0604020202020204" pitchFamily="34" charset="0"/>
              <a:buChar char="•"/>
            </a:pPr>
            <a:r>
              <a:rPr lang="en-US" dirty="0" smtClean="0"/>
              <a:t>1.5M unique edges</a:t>
            </a:r>
          </a:p>
          <a:p>
            <a:pPr marL="342900" indent="-342900">
              <a:buFont typeface="Arial" panose="020B0604020202020204" pitchFamily="34" charset="0"/>
              <a:buChar char="•"/>
            </a:pPr>
            <a:endParaRPr lang="en-US" dirty="0"/>
          </a:p>
          <a:p>
            <a:r>
              <a:rPr lang="en-US" dirty="0" smtClean="0"/>
              <a:t>Inferred Connection Graph (February): assume resolution implies connection</a:t>
            </a:r>
          </a:p>
          <a:p>
            <a:pPr marL="342900" indent="-342900">
              <a:buFont typeface="Arial" panose="020B0604020202020204" pitchFamily="34" charset="0"/>
              <a:buChar char="•"/>
            </a:pPr>
            <a:r>
              <a:rPr lang="en-US" dirty="0" smtClean="0"/>
              <a:t>360,000 IP addresses of requestors (internal and external)</a:t>
            </a:r>
          </a:p>
          <a:p>
            <a:pPr marL="342900" indent="-342900">
              <a:buFont typeface="Arial" panose="020B0604020202020204" pitchFamily="34" charset="0"/>
              <a:buChar char="•"/>
            </a:pPr>
            <a:r>
              <a:rPr lang="en-US" dirty="0" smtClean="0"/>
              <a:t>3.17M hostnames requested</a:t>
            </a:r>
          </a:p>
          <a:p>
            <a:pPr marL="342900" indent="-342900">
              <a:buFont typeface="Arial" panose="020B0604020202020204" pitchFamily="34" charset="0"/>
              <a:buChar char="•"/>
            </a:pPr>
            <a:r>
              <a:rPr lang="en-US" dirty="0" smtClean="0"/>
              <a:t>26.1M unique edges</a:t>
            </a:r>
          </a:p>
          <a:p>
            <a:pPr marL="627063" lvl="1" indent="-342900">
              <a:buFont typeface="Arial" panose="020B0604020202020204" pitchFamily="34" charset="0"/>
              <a:buChar char="•"/>
            </a:pPr>
            <a:r>
              <a:rPr lang="en-US" dirty="0" smtClean="0"/>
              <a:t>3.8 requests for </a:t>
            </a:r>
            <a:r>
              <a:rPr lang="en-US" dirty="0" err="1" smtClean="0"/>
              <a:t>webb.bin</a:t>
            </a:r>
            <a:r>
              <a:rPr lang="en-US" dirty="0" smtClean="0"/>
              <a:t> hostnames (internal and external)</a:t>
            </a:r>
            <a:endParaRPr lang="en-US" dirty="0"/>
          </a:p>
        </p:txBody>
      </p:sp>
    </p:spTree>
    <p:extLst>
      <p:ext uri="{BB962C8B-B14F-4D97-AF65-F5344CB8AC3E}">
        <p14:creationId xmlns:p14="http://schemas.microsoft.com/office/powerpoint/2010/main" val="18737121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3048000" cy="384175"/>
          </a:xfrm>
        </p:spPr>
        <p:txBody>
          <a:bodyPr/>
          <a:lstStyle/>
          <a:p>
            <a:r>
              <a:rPr lang="en-US" dirty="0" smtClean="0"/>
              <a:t>Data Exploration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925033"/>
            <a:ext cx="4876800" cy="4876800"/>
          </a:xfrm>
          <a:prstGeom prst="rect">
            <a:avLst/>
          </a:prstGeom>
        </p:spPr>
      </p:pic>
      <p:sp>
        <p:nvSpPr>
          <p:cNvPr id="5" name="Left Brace 4"/>
          <p:cNvSpPr/>
          <p:nvPr/>
        </p:nvSpPr>
        <p:spPr bwMode="auto">
          <a:xfrm>
            <a:off x="3430524" y="1524000"/>
            <a:ext cx="155448" cy="762000"/>
          </a:xfrm>
          <a:prstGeom prst="leftBrac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TextBox 5"/>
          <p:cNvSpPr txBox="1"/>
          <p:nvPr/>
        </p:nvSpPr>
        <p:spPr>
          <a:xfrm>
            <a:off x="1286493" y="1685452"/>
            <a:ext cx="2142507" cy="400110"/>
          </a:xfrm>
          <a:prstGeom prst="rect">
            <a:avLst/>
          </a:prstGeom>
          <a:noFill/>
        </p:spPr>
        <p:txBody>
          <a:bodyPr wrap="square" rtlCol="0">
            <a:spAutoFit/>
          </a:bodyPr>
          <a:lstStyle/>
          <a:p>
            <a:pPr algn="r"/>
            <a:r>
              <a:rPr lang="en-US" b="0" dirty="0" smtClean="0"/>
              <a:t>One work week</a:t>
            </a:r>
            <a:endParaRPr lang="en-US" b="0" dirty="0"/>
          </a:p>
        </p:txBody>
      </p:sp>
      <p:cxnSp>
        <p:nvCxnSpPr>
          <p:cNvPr id="8" name="Straight Arrow Connector 7"/>
          <p:cNvCxnSpPr/>
          <p:nvPr/>
        </p:nvCxnSpPr>
        <p:spPr bwMode="auto">
          <a:xfrm>
            <a:off x="2895600" y="2362200"/>
            <a:ext cx="7620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10" name="TextBox 9"/>
          <p:cNvSpPr txBox="1"/>
          <p:nvPr/>
        </p:nvSpPr>
        <p:spPr>
          <a:xfrm>
            <a:off x="914400" y="2162145"/>
            <a:ext cx="1947530" cy="400110"/>
          </a:xfrm>
          <a:prstGeom prst="rect">
            <a:avLst/>
          </a:prstGeom>
          <a:noFill/>
        </p:spPr>
        <p:txBody>
          <a:bodyPr wrap="square" rtlCol="0">
            <a:spAutoFit/>
          </a:bodyPr>
          <a:lstStyle/>
          <a:p>
            <a:pPr algn="r"/>
            <a:r>
              <a:rPr lang="en-US" b="0" dirty="0" smtClean="0"/>
              <a:t>36 hour outage</a:t>
            </a:r>
            <a:endParaRPr lang="en-US" b="0" dirty="0"/>
          </a:p>
        </p:txBody>
      </p:sp>
      <p:cxnSp>
        <p:nvCxnSpPr>
          <p:cNvPr id="11" name="Straight Arrow Connector 10"/>
          <p:cNvCxnSpPr/>
          <p:nvPr/>
        </p:nvCxnSpPr>
        <p:spPr bwMode="auto">
          <a:xfrm>
            <a:off x="2895600" y="3962400"/>
            <a:ext cx="7620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12" name="TextBox 11"/>
          <p:cNvSpPr txBox="1"/>
          <p:nvPr/>
        </p:nvSpPr>
        <p:spPr>
          <a:xfrm>
            <a:off x="762000" y="3762345"/>
            <a:ext cx="2099930" cy="400110"/>
          </a:xfrm>
          <a:prstGeom prst="rect">
            <a:avLst/>
          </a:prstGeom>
          <a:noFill/>
        </p:spPr>
        <p:txBody>
          <a:bodyPr wrap="square" rtlCol="0">
            <a:spAutoFit/>
          </a:bodyPr>
          <a:lstStyle/>
          <a:p>
            <a:pPr algn="r"/>
            <a:r>
              <a:rPr lang="en-US" b="0" dirty="0" smtClean="0"/>
              <a:t>President’s Day</a:t>
            </a:r>
            <a:endParaRPr lang="en-US" b="0" dirty="0"/>
          </a:p>
        </p:txBody>
      </p:sp>
      <p:sp>
        <p:nvSpPr>
          <p:cNvPr id="13" name="Left Brace 12"/>
          <p:cNvSpPr/>
          <p:nvPr/>
        </p:nvSpPr>
        <p:spPr bwMode="auto">
          <a:xfrm>
            <a:off x="3432048" y="1066799"/>
            <a:ext cx="153924" cy="398721"/>
          </a:xfrm>
          <a:prstGeom prst="leftBrac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5" name="TextBox 14"/>
          <p:cNvSpPr txBox="1"/>
          <p:nvPr/>
        </p:nvSpPr>
        <p:spPr>
          <a:xfrm>
            <a:off x="1286492" y="1086484"/>
            <a:ext cx="2142507" cy="400110"/>
          </a:xfrm>
          <a:prstGeom prst="rect">
            <a:avLst/>
          </a:prstGeom>
          <a:noFill/>
        </p:spPr>
        <p:txBody>
          <a:bodyPr wrap="square" rtlCol="0">
            <a:spAutoFit/>
          </a:bodyPr>
          <a:lstStyle/>
          <a:p>
            <a:pPr algn="r"/>
            <a:r>
              <a:rPr lang="en-US" b="0" dirty="0" smtClean="0"/>
              <a:t>Weekend</a:t>
            </a:r>
            <a:endParaRPr lang="en-US" b="0" dirty="0"/>
          </a:p>
        </p:txBody>
      </p:sp>
      <p:sp>
        <p:nvSpPr>
          <p:cNvPr id="16" name="TextBox 15"/>
          <p:cNvSpPr txBox="1"/>
          <p:nvPr/>
        </p:nvSpPr>
        <p:spPr>
          <a:xfrm>
            <a:off x="364163" y="5221069"/>
            <a:ext cx="3144847" cy="646331"/>
          </a:xfrm>
          <a:prstGeom prst="rect">
            <a:avLst/>
          </a:prstGeom>
          <a:noFill/>
        </p:spPr>
        <p:txBody>
          <a:bodyPr wrap="square" rtlCol="0">
            <a:spAutoFit/>
          </a:bodyPr>
          <a:lstStyle/>
          <a:p>
            <a:pPr algn="l"/>
            <a:r>
              <a:rPr lang="en-US" sz="1800" dirty="0" smtClean="0"/>
              <a:t>February external domain requests (i.e., no </a:t>
            </a:r>
            <a:r>
              <a:rPr lang="en-US" sz="1800" dirty="0" err="1" smtClean="0"/>
              <a:t>webb.bin</a:t>
            </a:r>
            <a:r>
              <a:rPr lang="en-US" sz="1800" dirty="0" smtClean="0"/>
              <a:t>)</a:t>
            </a:r>
            <a:endParaRPr lang="en-US" sz="1800" dirty="0"/>
          </a:p>
        </p:txBody>
      </p:sp>
      <p:cxnSp>
        <p:nvCxnSpPr>
          <p:cNvPr id="17" name="Straight Arrow Connector 16"/>
          <p:cNvCxnSpPr/>
          <p:nvPr/>
        </p:nvCxnSpPr>
        <p:spPr bwMode="auto">
          <a:xfrm>
            <a:off x="8734456" y="2819400"/>
            <a:ext cx="0" cy="1343055"/>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20" name="TextBox 19"/>
          <p:cNvSpPr txBox="1"/>
          <p:nvPr/>
        </p:nvSpPr>
        <p:spPr>
          <a:xfrm rot="5400000">
            <a:off x="8338584" y="2223473"/>
            <a:ext cx="791743" cy="400110"/>
          </a:xfrm>
          <a:prstGeom prst="rect">
            <a:avLst/>
          </a:prstGeom>
          <a:noFill/>
        </p:spPr>
        <p:txBody>
          <a:bodyPr wrap="square" rtlCol="0">
            <a:spAutoFit/>
          </a:bodyPr>
          <a:lstStyle/>
          <a:p>
            <a:r>
              <a:rPr lang="en-US" b="0" dirty="0" smtClean="0"/>
              <a:t>Time</a:t>
            </a:r>
            <a:endParaRPr lang="en-US" b="0" dirty="0"/>
          </a:p>
        </p:txBody>
      </p:sp>
      <p:cxnSp>
        <p:nvCxnSpPr>
          <p:cNvPr id="18" name="Straight Arrow Connector 17"/>
          <p:cNvCxnSpPr>
            <a:stCxn id="22" idx="3"/>
          </p:cNvCxnSpPr>
          <p:nvPr/>
        </p:nvCxnSpPr>
        <p:spPr bwMode="auto">
          <a:xfrm>
            <a:off x="7543800" y="715082"/>
            <a:ext cx="9906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H="1">
            <a:off x="3657600" y="699455"/>
            <a:ext cx="8382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22" name="TextBox 21"/>
          <p:cNvSpPr txBox="1"/>
          <p:nvPr/>
        </p:nvSpPr>
        <p:spPr>
          <a:xfrm>
            <a:off x="4495800" y="545805"/>
            <a:ext cx="3048000" cy="338554"/>
          </a:xfrm>
          <a:prstGeom prst="rect">
            <a:avLst/>
          </a:prstGeom>
          <a:noFill/>
        </p:spPr>
        <p:txBody>
          <a:bodyPr wrap="square" rtlCol="0">
            <a:spAutoFit/>
          </a:bodyPr>
          <a:lstStyle/>
          <a:p>
            <a:r>
              <a:rPr lang="en-US" sz="1600" b="0" dirty="0" smtClean="0"/>
              <a:t>Resolved IPv4 Address Range</a:t>
            </a:r>
            <a:endParaRPr lang="en-US" sz="1600" b="0" dirty="0"/>
          </a:p>
        </p:txBody>
      </p:sp>
    </p:spTree>
    <p:extLst>
      <p:ext uri="{BB962C8B-B14F-4D97-AF65-F5344CB8AC3E}">
        <p14:creationId xmlns:p14="http://schemas.microsoft.com/office/powerpoint/2010/main" val="225721918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3048000" cy="384175"/>
          </a:xfrm>
        </p:spPr>
        <p:txBody>
          <a:bodyPr/>
          <a:lstStyle/>
          <a:p>
            <a:r>
              <a:rPr lang="en-US" dirty="0" smtClean="0"/>
              <a:t>Data Exploration</a:t>
            </a:r>
            <a:endParaRPr lang="en-US" dirty="0"/>
          </a:p>
        </p:txBody>
      </p:sp>
      <p:sp>
        <p:nvSpPr>
          <p:cNvPr id="16" name="TextBox 15"/>
          <p:cNvSpPr txBox="1"/>
          <p:nvPr/>
        </p:nvSpPr>
        <p:spPr>
          <a:xfrm>
            <a:off x="385428" y="5483423"/>
            <a:ext cx="8253715" cy="307777"/>
          </a:xfrm>
          <a:prstGeom prst="rect">
            <a:avLst/>
          </a:prstGeom>
          <a:noFill/>
        </p:spPr>
        <p:txBody>
          <a:bodyPr wrap="square" rtlCol="0">
            <a:spAutoFit/>
          </a:bodyPr>
          <a:lstStyle/>
          <a:p>
            <a:pPr algn="l"/>
            <a:r>
              <a:rPr lang="en-US" sz="1400" dirty="0" smtClean="0">
                <a:latin typeface="Arial" panose="020B0604020202020204" pitchFamily="34" charset="0"/>
                <a:cs typeface="Arial" panose="020B0604020202020204" pitchFamily="34" charset="0"/>
              </a:rPr>
              <a:t>From hint 2013-03-02: 74.92.226.44</a:t>
            </a:r>
            <a:r>
              <a:rPr lang="en-US" sz="1400" dirty="0" smtClean="0"/>
              <a:t> DNS requests: blue internal, green external, red malicious.</a:t>
            </a:r>
            <a:endParaRPr lang="en-US" sz="1400" dirty="0"/>
          </a:p>
        </p:txBody>
      </p:sp>
      <p:cxnSp>
        <p:nvCxnSpPr>
          <p:cNvPr id="17" name="Straight Arrow Connector 16"/>
          <p:cNvCxnSpPr/>
          <p:nvPr/>
        </p:nvCxnSpPr>
        <p:spPr bwMode="auto">
          <a:xfrm>
            <a:off x="8839200" y="2819400"/>
            <a:ext cx="0" cy="1343055"/>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20" name="TextBox 19"/>
          <p:cNvSpPr txBox="1"/>
          <p:nvPr/>
        </p:nvSpPr>
        <p:spPr>
          <a:xfrm rot="5400000">
            <a:off x="8443328" y="2223473"/>
            <a:ext cx="791743" cy="400110"/>
          </a:xfrm>
          <a:prstGeom prst="rect">
            <a:avLst/>
          </a:prstGeom>
          <a:noFill/>
        </p:spPr>
        <p:txBody>
          <a:bodyPr wrap="square" rtlCol="0">
            <a:spAutoFit/>
          </a:bodyPr>
          <a:lstStyle/>
          <a:p>
            <a:r>
              <a:rPr lang="en-US" dirty="0" smtClean="0"/>
              <a:t>Time</a:t>
            </a:r>
            <a:endParaRPr lang="en-US" dirty="0"/>
          </a:p>
        </p:txBody>
      </p:sp>
      <p:cxnSp>
        <p:nvCxnSpPr>
          <p:cNvPr id="18" name="Straight Arrow Connector 17"/>
          <p:cNvCxnSpPr>
            <a:stCxn id="22" idx="3"/>
          </p:cNvCxnSpPr>
          <p:nvPr/>
        </p:nvCxnSpPr>
        <p:spPr bwMode="auto">
          <a:xfrm>
            <a:off x="7239000" y="885855"/>
            <a:ext cx="12954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19" name="Straight Arrow Connector 18"/>
          <p:cNvCxnSpPr>
            <a:stCxn id="22" idx="1"/>
          </p:cNvCxnSpPr>
          <p:nvPr/>
        </p:nvCxnSpPr>
        <p:spPr bwMode="auto">
          <a:xfrm flipH="1">
            <a:off x="2048729" y="885855"/>
            <a:ext cx="1304071"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22" name="TextBox 21"/>
          <p:cNvSpPr txBox="1"/>
          <p:nvPr/>
        </p:nvSpPr>
        <p:spPr>
          <a:xfrm>
            <a:off x="3352800" y="685800"/>
            <a:ext cx="3886200" cy="400110"/>
          </a:xfrm>
          <a:prstGeom prst="rect">
            <a:avLst/>
          </a:prstGeom>
          <a:noFill/>
        </p:spPr>
        <p:txBody>
          <a:bodyPr wrap="square" rtlCol="0">
            <a:spAutoFit/>
          </a:bodyPr>
          <a:lstStyle/>
          <a:p>
            <a:r>
              <a:rPr lang="en-US" b="0" dirty="0" smtClean="0"/>
              <a:t>IPv4 address range of requests</a:t>
            </a:r>
            <a:endParaRPr lang="en-US" b="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729" y="1091684"/>
            <a:ext cx="6553199" cy="4150359"/>
          </a:xfrm>
          <a:prstGeom prst="rect">
            <a:avLst/>
          </a:prstGeom>
        </p:spPr>
      </p:pic>
    </p:spTree>
    <p:extLst>
      <p:ext uri="{BB962C8B-B14F-4D97-AF65-F5344CB8AC3E}">
        <p14:creationId xmlns:p14="http://schemas.microsoft.com/office/powerpoint/2010/main" val="352365358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405404"/>
            <a:ext cx="7239000" cy="5407524"/>
          </a:xfrm>
          <a:prstGeom prst="rect">
            <a:avLst/>
          </a:prstGeom>
        </p:spPr>
      </p:pic>
      <p:sp>
        <p:nvSpPr>
          <p:cNvPr id="877570" name="Rectangle 2"/>
          <p:cNvSpPr>
            <a:spLocks noGrp="1" noChangeArrowheads="1"/>
          </p:cNvSpPr>
          <p:nvPr>
            <p:ph type="title"/>
          </p:nvPr>
        </p:nvSpPr>
        <p:spPr/>
        <p:txBody>
          <a:bodyPr/>
          <a:lstStyle/>
          <a:p>
            <a:r>
              <a:rPr lang="en-US" dirty="0" smtClean="0"/>
              <a:t>Data Exploration</a:t>
            </a:r>
            <a:endParaRPr lang="en-US" dirty="0"/>
          </a:p>
        </p:txBody>
      </p:sp>
      <p:sp>
        <p:nvSpPr>
          <p:cNvPr id="6" name="TextBox 5"/>
          <p:cNvSpPr txBox="1"/>
          <p:nvPr/>
        </p:nvSpPr>
        <p:spPr>
          <a:xfrm>
            <a:off x="283128" y="4876800"/>
            <a:ext cx="2536272" cy="707886"/>
          </a:xfrm>
          <a:prstGeom prst="rect">
            <a:avLst/>
          </a:prstGeom>
          <a:noFill/>
        </p:spPr>
        <p:txBody>
          <a:bodyPr wrap="none" rtlCol="0">
            <a:spAutoFit/>
          </a:bodyPr>
          <a:lstStyle/>
          <a:p>
            <a:pPr algn="l">
              <a:spcBef>
                <a:spcPts val="0"/>
              </a:spcBef>
            </a:pPr>
            <a:r>
              <a:rPr lang="en-US" b="0" dirty="0" smtClean="0"/>
              <a:t>DNS Request Graph</a:t>
            </a:r>
          </a:p>
          <a:p>
            <a:pPr algn="l">
              <a:spcBef>
                <a:spcPts val="0"/>
              </a:spcBef>
            </a:pPr>
            <a:r>
              <a:rPr lang="en-US" b="0" dirty="0" smtClean="0"/>
              <a:t>(1 hour of requests)</a:t>
            </a:r>
            <a:endParaRPr lang="en-US" b="0" dirty="0"/>
          </a:p>
        </p:txBody>
      </p:sp>
    </p:spTree>
    <p:extLst>
      <p:ext uri="{BB962C8B-B14F-4D97-AF65-F5344CB8AC3E}">
        <p14:creationId xmlns:p14="http://schemas.microsoft.com/office/powerpoint/2010/main" val="12821265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Data Reduction</a:t>
            </a:r>
            <a:endParaRPr lang="en-US" dirty="0"/>
          </a:p>
        </p:txBody>
      </p:sp>
      <p:sp>
        <p:nvSpPr>
          <p:cNvPr id="877571" name="Rectangle 3"/>
          <p:cNvSpPr>
            <a:spLocks noGrp="1" noChangeArrowheads="1"/>
          </p:cNvSpPr>
          <p:nvPr>
            <p:ph type="body" idx="1"/>
          </p:nvPr>
        </p:nvSpPr>
        <p:spPr>
          <a:xfrm>
            <a:off x="533398" y="1066800"/>
            <a:ext cx="4722349" cy="381000"/>
          </a:xfrm>
        </p:spPr>
        <p:txBody>
          <a:bodyPr/>
          <a:lstStyle/>
          <a:p>
            <a:r>
              <a:rPr lang="en-US" dirty="0" smtClean="0"/>
              <a:t>Find connections inferred by “A” records:</a:t>
            </a:r>
          </a:p>
        </p:txBody>
      </p:sp>
      <p:sp>
        <p:nvSpPr>
          <p:cNvPr id="2" name="Oval 1"/>
          <p:cNvSpPr/>
          <p:nvPr/>
        </p:nvSpPr>
        <p:spPr bwMode="auto">
          <a:xfrm>
            <a:off x="1142998" y="3305361"/>
            <a:ext cx="304800" cy="304800"/>
          </a:xfrm>
          <a:prstGeom prst="ellipse">
            <a:avLst/>
          </a:prstGeom>
          <a:solidFill>
            <a:schemeClr val="accent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Oval 4"/>
          <p:cNvSpPr/>
          <p:nvPr/>
        </p:nvSpPr>
        <p:spPr bwMode="auto">
          <a:xfrm>
            <a:off x="2819398" y="3305361"/>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4495798" y="3296942"/>
            <a:ext cx="304800" cy="304800"/>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6172198" y="3278619"/>
            <a:ext cx="304800" cy="304800"/>
          </a:xfrm>
          <a:prstGeom prst="ellipse">
            <a:avLst/>
          </a:prstGeom>
          <a:solidFill>
            <a:schemeClr val="accent1">
              <a:lumMod val="20000"/>
              <a:lumOff val="80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Arc 13"/>
          <p:cNvSpPr/>
          <p:nvPr/>
        </p:nvSpPr>
        <p:spPr bwMode="auto">
          <a:xfrm rot="5400000">
            <a:off x="6785498" y="2718178"/>
            <a:ext cx="593617" cy="1380182"/>
          </a:xfrm>
          <a:prstGeom prst="arc">
            <a:avLst>
              <a:gd name="adj1" fmla="val 5888985"/>
              <a:gd name="adj2" fmla="val 4761035"/>
            </a:avLst>
          </a:prstGeom>
          <a:noFill/>
          <a:ln w="19050" cap="flat" cmpd="sng" algn="ctr">
            <a:solidFill>
              <a:schemeClr val="tx1"/>
            </a:solidFill>
            <a:prstDash val="dash"/>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5" name="Arc 14"/>
          <p:cNvSpPr/>
          <p:nvPr/>
        </p:nvSpPr>
        <p:spPr bwMode="auto">
          <a:xfrm rot="5400000">
            <a:off x="2878079" y="211084"/>
            <a:ext cx="3616439" cy="6781802"/>
          </a:xfrm>
          <a:prstGeom prst="arc">
            <a:avLst>
              <a:gd name="adj1" fmla="val 17468877"/>
              <a:gd name="adj2" fmla="val 5390672"/>
            </a:avLst>
          </a:prstGeom>
          <a:noFill/>
          <a:ln w="19050" cap="flat" cmpd="sng" algn="ctr">
            <a:solidFill>
              <a:schemeClr val="tx1"/>
            </a:solidFill>
            <a:prstDash val="dash"/>
            <a:round/>
            <a:headEnd type="arrow"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6" name="Oval 15"/>
          <p:cNvSpPr/>
          <p:nvPr/>
        </p:nvSpPr>
        <p:spPr bwMode="auto">
          <a:xfrm>
            <a:off x="7387035" y="4415206"/>
            <a:ext cx="304800" cy="304800"/>
          </a:xfrm>
          <a:prstGeom prst="ellipse">
            <a:avLst/>
          </a:prstGeom>
          <a:solidFill>
            <a:srgbClr val="FF0000"/>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8" name="Straight Connector 7"/>
          <p:cNvCxnSpPr/>
          <p:nvPr/>
        </p:nvCxnSpPr>
        <p:spPr bwMode="auto">
          <a:xfrm flipV="1">
            <a:off x="5486398" y="2400018"/>
            <a:ext cx="0" cy="2018403"/>
          </a:xfrm>
          <a:prstGeom prst="line">
            <a:avLst/>
          </a:prstGeom>
          <a:solidFill>
            <a:srgbClr val="5CA1FB"/>
          </a:solidFill>
          <a:ln w="12700" cap="flat" cmpd="sng" algn="ctr">
            <a:solidFill>
              <a:schemeClr val="tx1"/>
            </a:solidFill>
            <a:prstDash val="dash"/>
            <a:round/>
            <a:headEnd type="none" w="med" len="med"/>
            <a:tailEnd type="none" w="med" len="med"/>
          </a:ln>
          <a:effectLst/>
        </p:spPr>
      </p:cxnSp>
      <p:sp>
        <p:nvSpPr>
          <p:cNvPr id="18" name="TextBox 17"/>
          <p:cNvSpPr txBox="1"/>
          <p:nvPr/>
        </p:nvSpPr>
        <p:spPr>
          <a:xfrm>
            <a:off x="4943621" y="3834794"/>
            <a:ext cx="1085554" cy="261610"/>
          </a:xfrm>
          <a:prstGeom prst="rect">
            <a:avLst/>
          </a:prstGeom>
          <a:noFill/>
        </p:spPr>
        <p:txBody>
          <a:bodyPr wrap="none" rtlCol="0">
            <a:spAutoFit/>
          </a:bodyPr>
          <a:lstStyle/>
          <a:p>
            <a:pPr>
              <a:spcBef>
                <a:spcPts val="0"/>
              </a:spcBef>
            </a:pPr>
            <a:r>
              <a:rPr lang="en-US" sz="1100" b="0" dirty="0" smtClean="0"/>
              <a:t>74.12.131.104</a:t>
            </a:r>
            <a:endParaRPr lang="en-US" sz="1100" b="0" dirty="0"/>
          </a:p>
        </p:txBody>
      </p:sp>
      <p:sp>
        <p:nvSpPr>
          <p:cNvPr id="23" name="TextBox 22"/>
          <p:cNvSpPr txBox="1"/>
          <p:nvPr/>
        </p:nvSpPr>
        <p:spPr>
          <a:xfrm rot="17435337">
            <a:off x="792792" y="2397004"/>
            <a:ext cx="1606273" cy="307777"/>
          </a:xfrm>
          <a:prstGeom prst="rect">
            <a:avLst/>
          </a:prstGeom>
          <a:noFill/>
        </p:spPr>
        <p:txBody>
          <a:bodyPr wrap="none" rtlCol="0">
            <a:spAutoFit/>
          </a:bodyPr>
          <a:lstStyle/>
          <a:p>
            <a:r>
              <a:rPr lang="en-US" sz="1400" b="0" dirty="0" smtClean="0"/>
              <a:t>computer.foo.com</a:t>
            </a:r>
            <a:endParaRPr lang="en-US" sz="1400" b="0" dirty="0"/>
          </a:p>
        </p:txBody>
      </p:sp>
      <p:sp>
        <p:nvSpPr>
          <p:cNvPr id="27" name="Arc 26"/>
          <p:cNvSpPr/>
          <p:nvPr/>
        </p:nvSpPr>
        <p:spPr bwMode="auto">
          <a:xfrm rot="16200000">
            <a:off x="1735322" y="2687342"/>
            <a:ext cx="796556" cy="1524001"/>
          </a:xfrm>
          <a:prstGeom prst="arc">
            <a:avLst>
              <a:gd name="adj1" fmla="val 16706172"/>
              <a:gd name="adj2" fmla="val 4872299"/>
            </a:avLst>
          </a:prstGeom>
          <a:noFill/>
          <a:ln w="19050" cap="flat" cmpd="sng" algn="ctr">
            <a:solidFill>
              <a:schemeClr val="tx1"/>
            </a:solidFill>
            <a:prstDash val="solid"/>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43" name="TextBox 42"/>
          <p:cNvSpPr txBox="1"/>
          <p:nvPr/>
        </p:nvSpPr>
        <p:spPr>
          <a:xfrm>
            <a:off x="1607951" y="2771001"/>
            <a:ext cx="1061508" cy="276999"/>
          </a:xfrm>
          <a:prstGeom prst="rect">
            <a:avLst/>
          </a:prstGeom>
          <a:noFill/>
        </p:spPr>
        <p:txBody>
          <a:bodyPr wrap="none" rtlCol="0">
            <a:spAutoFit/>
          </a:bodyPr>
          <a:lstStyle/>
          <a:p>
            <a:pPr>
              <a:spcBef>
                <a:spcPts val="0"/>
              </a:spcBef>
            </a:pPr>
            <a:r>
              <a:rPr lang="en-US" sz="1200" b="0" dirty="0" smtClean="0"/>
              <a:t>google.com?</a:t>
            </a:r>
            <a:endParaRPr lang="en-US" sz="1200" b="0" dirty="0"/>
          </a:p>
        </p:txBody>
      </p:sp>
      <p:sp>
        <p:nvSpPr>
          <p:cNvPr id="35" name="TextBox 34"/>
          <p:cNvSpPr txBox="1"/>
          <p:nvPr/>
        </p:nvSpPr>
        <p:spPr>
          <a:xfrm rot="17327106">
            <a:off x="2457445" y="2444525"/>
            <a:ext cx="1497526" cy="307777"/>
          </a:xfrm>
          <a:prstGeom prst="rect">
            <a:avLst/>
          </a:prstGeom>
          <a:noFill/>
        </p:spPr>
        <p:txBody>
          <a:bodyPr wrap="none" rtlCol="0">
            <a:spAutoFit/>
          </a:bodyPr>
          <a:lstStyle/>
          <a:p>
            <a:r>
              <a:rPr lang="en-US" sz="1400" b="0" dirty="0" smtClean="0"/>
              <a:t>my_dns.foo.com</a:t>
            </a:r>
            <a:endParaRPr lang="en-US" sz="1400" b="0" dirty="0"/>
          </a:p>
        </p:txBody>
      </p:sp>
      <p:sp>
        <p:nvSpPr>
          <p:cNvPr id="44" name="TextBox 43"/>
          <p:cNvSpPr txBox="1"/>
          <p:nvPr/>
        </p:nvSpPr>
        <p:spPr>
          <a:xfrm rot="17278882">
            <a:off x="4119066" y="2407129"/>
            <a:ext cx="1513416" cy="307777"/>
          </a:xfrm>
          <a:prstGeom prst="rect">
            <a:avLst/>
          </a:prstGeom>
          <a:noFill/>
        </p:spPr>
        <p:txBody>
          <a:bodyPr wrap="square" rtlCol="0">
            <a:spAutoFit/>
          </a:bodyPr>
          <a:lstStyle/>
          <a:p>
            <a:r>
              <a:rPr lang="en-US" sz="1400" b="0" dirty="0" smtClean="0"/>
              <a:t>top_dns.foo.com</a:t>
            </a:r>
            <a:endParaRPr lang="en-US" sz="1400" b="0" dirty="0"/>
          </a:p>
        </p:txBody>
      </p:sp>
      <p:sp>
        <p:nvSpPr>
          <p:cNvPr id="45" name="TextBox 44"/>
          <p:cNvSpPr txBox="1"/>
          <p:nvPr/>
        </p:nvSpPr>
        <p:spPr>
          <a:xfrm rot="17345646">
            <a:off x="5964264" y="2652318"/>
            <a:ext cx="1050289" cy="307777"/>
          </a:xfrm>
          <a:prstGeom prst="rect">
            <a:avLst/>
          </a:prstGeom>
          <a:noFill/>
        </p:spPr>
        <p:txBody>
          <a:bodyPr wrap="none" rtlCol="0">
            <a:spAutoFit/>
          </a:bodyPr>
          <a:lstStyle/>
          <a:p>
            <a:r>
              <a:rPr lang="en-US" sz="1400" b="0" dirty="0" smtClean="0"/>
              <a:t>dns.isp.net</a:t>
            </a:r>
            <a:endParaRPr lang="en-US" sz="1400" b="0" dirty="0"/>
          </a:p>
        </p:txBody>
      </p:sp>
      <p:sp>
        <p:nvSpPr>
          <p:cNvPr id="46" name="TextBox 45"/>
          <p:cNvSpPr txBox="1"/>
          <p:nvPr/>
        </p:nvSpPr>
        <p:spPr>
          <a:xfrm>
            <a:off x="3284351" y="2771001"/>
            <a:ext cx="1061508" cy="276999"/>
          </a:xfrm>
          <a:prstGeom prst="rect">
            <a:avLst/>
          </a:prstGeom>
          <a:noFill/>
        </p:spPr>
        <p:txBody>
          <a:bodyPr wrap="none" rtlCol="0">
            <a:spAutoFit/>
          </a:bodyPr>
          <a:lstStyle/>
          <a:p>
            <a:pPr>
              <a:spcBef>
                <a:spcPts val="0"/>
              </a:spcBef>
            </a:pPr>
            <a:r>
              <a:rPr lang="en-US" sz="1200" b="0" dirty="0" smtClean="0"/>
              <a:t>google.com?</a:t>
            </a:r>
            <a:endParaRPr lang="en-US" sz="1200" b="0" dirty="0"/>
          </a:p>
        </p:txBody>
      </p:sp>
      <p:sp>
        <p:nvSpPr>
          <p:cNvPr id="47" name="Arc 46"/>
          <p:cNvSpPr/>
          <p:nvPr/>
        </p:nvSpPr>
        <p:spPr bwMode="auto">
          <a:xfrm rot="16200000">
            <a:off x="3411724" y="2687341"/>
            <a:ext cx="796556" cy="1524001"/>
          </a:xfrm>
          <a:prstGeom prst="arc">
            <a:avLst>
              <a:gd name="adj1" fmla="val 16706172"/>
              <a:gd name="adj2" fmla="val 4872299"/>
            </a:avLst>
          </a:prstGeom>
          <a:noFill/>
          <a:ln w="19050" cap="flat" cmpd="sng" algn="ctr">
            <a:solidFill>
              <a:schemeClr val="tx1"/>
            </a:solidFill>
            <a:prstDash val="solid"/>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48" name="Arc 47"/>
          <p:cNvSpPr/>
          <p:nvPr/>
        </p:nvSpPr>
        <p:spPr bwMode="auto">
          <a:xfrm rot="16200000">
            <a:off x="5088119" y="2674515"/>
            <a:ext cx="796556" cy="1524001"/>
          </a:xfrm>
          <a:prstGeom prst="arc">
            <a:avLst>
              <a:gd name="adj1" fmla="val 16706172"/>
              <a:gd name="adj2" fmla="val 4872299"/>
            </a:avLst>
          </a:prstGeom>
          <a:noFill/>
          <a:ln w="19050" cap="flat" cmpd="sng" algn="ctr">
            <a:solidFill>
              <a:schemeClr val="tx1"/>
            </a:solidFill>
            <a:prstDash val="solid"/>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49" name="TextBox 48"/>
          <p:cNvSpPr txBox="1"/>
          <p:nvPr/>
        </p:nvSpPr>
        <p:spPr>
          <a:xfrm>
            <a:off x="4950536" y="2771001"/>
            <a:ext cx="1061508" cy="276999"/>
          </a:xfrm>
          <a:prstGeom prst="rect">
            <a:avLst/>
          </a:prstGeom>
          <a:noFill/>
        </p:spPr>
        <p:txBody>
          <a:bodyPr wrap="none" rtlCol="0">
            <a:spAutoFit/>
          </a:bodyPr>
          <a:lstStyle/>
          <a:p>
            <a:pPr>
              <a:spcBef>
                <a:spcPts val="0"/>
              </a:spcBef>
            </a:pPr>
            <a:r>
              <a:rPr lang="en-US" sz="1200" b="0" dirty="0" smtClean="0"/>
              <a:t>google.com?</a:t>
            </a:r>
            <a:endParaRPr lang="en-US" sz="1200" b="0" dirty="0"/>
          </a:p>
        </p:txBody>
      </p:sp>
      <p:sp>
        <p:nvSpPr>
          <p:cNvPr id="51" name="TextBox 50"/>
          <p:cNvSpPr txBox="1"/>
          <p:nvPr/>
        </p:nvSpPr>
        <p:spPr>
          <a:xfrm>
            <a:off x="6857998" y="3853932"/>
            <a:ext cx="1362874" cy="523220"/>
          </a:xfrm>
          <a:prstGeom prst="rect">
            <a:avLst/>
          </a:prstGeom>
          <a:noFill/>
        </p:spPr>
        <p:txBody>
          <a:bodyPr wrap="none" rtlCol="0">
            <a:spAutoFit/>
          </a:bodyPr>
          <a:lstStyle/>
          <a:p>
            <a:pPr>
              <a:spcBef>
                <a:spcPts val="0"/>
              </a:spcBef>
            </a:pPr>
            <a:r>
              <a:rPr lang="en-US" sz="1400" b="0" dirty="0" smtClean="0"/>
              <a:t>google.com  </a:t>
            </a:r>
          </a:p>
          <a:p>
            <a:pPr>
              <a:spcBef>
                <a:spcPts val="0"/>
              </a:spcBef>
            </a:pPr>
            <a:r>
              <a:rPr lang="en-US" sz="1400" b="0" dirty="0" smtClean="0"/>
              <a:t>74.12.131.104</a:t>
            </a:r>
            <a:endParaRPr lang="en-US" sz="1400" b="0" dirty="0"/>
          </a:p>
        </p:txBody>
      </p:sp>
      <p:sp>
        <p:nvSpPr>
          <p:cNvPr id="52" name="Arc 51"/>
          <p:cNvSpPr/>
          <p:nvPr/>
        </p:nvSpPr>
        <p:spPr bwMode="auto">
          <a:xfrm rot="5400000">
            <a:off x="5083011" y="2687343"/>
            <a:ext cx="796556" cy="1524001"/>
          </a:xfrm>
          <a:prstGeom prst="arc">
            <a:avLst>
              <a:gd name="adj1" fmla="val 16706172"/>
              <a:gd name="adj2" fmla="val 4872299"/>
            </a:avLst>
          </a:prstGeom>
          <a:noFill/>
          <a:ln w="19050" cap="flat" cmpd="sng" algn="ctr">
            <a:solidFill>
              <a:schemeClr val="tx1"/>
            </a:solidFill>
            <a:prstDash val="solid"/>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3" name="Arc 52"/>
          <p:cNvSpPr/>
          <p:nvPr/>
        </p:nvSpPr>
        <p:spPr bwMode="auto">
          <a:xfrm rot="5400000">
            <a:off x="3416826" y="2674516"/>
            <a:ext cx="796556" cy="1524001"/>
          </a:xfrm>
          <a:prstGeom prst="arc">
            <a:avLst>
              <a:gd name="adj1" fmla="val 16706172"/>
              <a:gd name="adj2" fmla="val 4872299"/>
            </a:avLst>
          </a:prstGeom>
          <a:noFill/>
          <a:ln w="19050" cap="flat" cmpd="sng" algn="ctr">
            <a:solidFill>
              <a:schemeClr val="tx1"/>
            </a:solidFill>
            <a:prstDash val="solid"/>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4" name="Arc 53"/>
          <p:cNvSpPr/>
          <p:nvPr/>
        </p:nvSpPr>
        <p:spPr bwMode="auto">
          <a:xfrm rot="5400000">
            <a:off x="1735321" y="2674515"/>
            <a:ext cx="796556" cy="1524001"/>
          </a:xfrm>
          <a:prstGeom prst="arc">
            <a:avLst>
              <a:gd name="adj1" fmla="val 16706172"/>
              <a:gd name="adj2" fmla="val 4872299"/>
            </a:avLst>
          </a:prstGeom>
          <a:noFill/>
          <a:ln w="19050" cap="flat" cmpd="sng" algn="ctr">
            <a:solidFill>
              <a:schemeClr val="tx1"/>
            </a:solidFill>
            <a:prstDash val="solid"/>
            <a:round/>
            <a:headEnd type="none" w="med" len="med"/>
            <a:tailEnd type="arrow"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55" name="TextBox 54"/>
          <p:cNvSpPr txBox="1"/>
          <p:nvPr/>
        </p:nvSpPr>
        <p:spPr>
          <a:xfrm>
            <a:off x="3267225" y="3834794"/>
            <a:ext cx="1085554" cy="261610"/>
          </a:xfrm>
          <a:prstGeom prst="rect">
            <a:avLst/>
          </a:prstGeom>
          <a:noFill/>
        </p:spPr>
        <p:txBody>
          <a:bodyPr wrap="none" rtlCol="0">
            <a:spAutoFit/>
          </a:bodyPr>
          <a:lstStyle/>
          <a:p>
            <a:pPr>
              <a:spcBef>
                <a:spcPts val="0"/>
              </a:spcBef>
            </a:pPr>
            <a:r>
              <a:rPr lang="en-US" sz="1100" b="0" dirty="0" smtClean="0"/>
              <a:t>74.12.131.104</a:t>
            </a:r>
            <a:endParaRPr lang="en-US" sz="1100" b="0" dirty="0"/>
          </a:p>
        </p:txBody>
      </p:sp>
      <p:sp>
        <p:nvSpPr>
          <p:cNvPr id="56" name="TextBox 55"/>
          <p:cNvSpPr txBox="1"/>
          <p:nvPr/>
        </p:nvSpPr>
        <p:spPr>
          <a:xfrm>
            <a:off x="1595928" y="3834794"/>
            <a:ext cx="1085554" cy="261610"/>
          </a:xfrm>
          <a:prstGeom prst="rect">
            <a:avLst/>
          </a:prstGeom>
          <a:noFill/>
        </p:spPr>
        <p:txBody>
          <a:bodyPr wrap="none" rtlCol="0">
            <a:spAutoFit/>
          </a:bodyPr>
          <a:lstStyle/>
          <a:p>
            <a:pPr>
              <a:spcBef>
                <a:spcPts val="0"/>
              </a:spcBef>
            </a:pPr>
            <a:r>
              <a:rPr lang="en-US" sz="1100" b="0" dirty="0" smtClean="0"/>
              <a:t>74.12.131.104</a:t>
            </a:r>
            <a:endParaRPr lang="en-US" sz="1100" b="0" dirty="0"/>
          </a:p>
        </p:txBody>
      </p:sp>
    </p:spTree>
    <p:extLst>
      <p:ext uri="{BB962C8B-B14F-4D97-AF65-F5344CB8AC3E}">
        <p14:creationId xmlns:p14="http://schemas.microsoft.com/office/powerpoint/2010/main" val="27636156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animBg="1"/>
      <p:bldP spid="15" grpId="0" animBg="1"/>
      <p:bldP spid="16" grpId="0" animBg="1"/>
      <p:bldP spid="18" grpId="0"/>
      <p:bldP spid="27" grpId="0" animBg="1"/>
      <p:bldP spid="35" grpId="0"/>
      <p:bldP spid="44" grpId="0"/>
      <p:bldP spid="45" grpId="0"/>
      <p:bldP spid="46" grpId="0"/>
      <p:bldP spid="47" grpId="0" animBg="1"/>
      <p:bldP spid="48" grpId="0" animBg="1"/>
      <p:bldP spid="49" grpId="0"/>
      <p:bldP spid="51" grpId="0"/>
      <p:bldP spid="52" grpId="0" animBg="1"/>
      <p:bldP spid="53" grpId="0" animBg="1"/>
      <p:bldP spid="54" grpId="0" animBg="1"/>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
            <a:ext cx="8077200" cy="5660528"/>
          </a:xfrm>
          <a:prstGeom prst="rect">
            <a:avLst/>
          </a:prstGeom>
        </p:spPr>
      </p:pic>
      <p:sp>
        <p:nvSpPr>
          <p:cNvPr id="877570" name="Rectangle 2"/>
          <p:cNvSpPr>
            <a:spLocks noGrp="1" noChangeArrowheads="1"/>
          </p:cNvSpPr>
          <p:nvPr>
            <p:ph type="title"/>
          </p:nvPr>
        </p:nvSpPr>
        <p:spPr/>
        <p:txBody>
          <a:bodyPr/>
          <a:lstStyle/>
          <a:p>
            <a:r>
              <a:rPr lang="en-US" dirty="0" smtClean="0"/>
              <a:t>Data Exploration</a:t>
            </a:r>
            <a:endParaRPr lang="en-US" dirty="0"/>
          </a:p>
        </p:txBody>
      </p:sp>
      <p:sp>
        <p:nvSpPr>
          <p:cNvPr id="4" name="TextBox 3"/>
          <p:cNvSpPr txBox="1"/>
          <p:nvPr/>
        </p:nvSpPr>
        <p:spPr>
          <a:xfrm>
            <a:off x="283128" y="4876800"/>
            <a:ext cx="2536272" cy="707886"/>
          </a:xfrm>
          <a:prstGeom prst="rect">
            <a:avLst/>
          </a:prstGeom>
          <a:noFill/>
        </p:spPr>
        <p:txBody>
          <a:bodyPr wrap="none" rtlCol="0">
            <a:spAutoFit/>
          </a:bodyPr>
          <a:lstStyle/>
          <a:p>
            <a:pPr algn="l">
              <a:spcBef>
                <a:spcPts val="0"/>
              </a:spcBef>
            </a:pPr>
            <a:r>
              <a:rPr lang="en-US" b="0" dirty="0" smtClean="0"/>
              <a:t>DNS Request Graph</a:t>
            </a:r>
          </a:p>
          <a:p>
            <a:pPr algn="l">
              <a:spcBef>
                <a:spcPts val="0"/>
              </a:spcBef>
            </a:pPr>
            <a:r>
              <a:rPr lang="en-US" b="0" dirty="0" smtClean="0"/>
              <a:t>(1 hour of requests)</a:t>
            </a:r>
            <a:endParaRPr lang="en-US" b="0" dirty="0"/>
          </a:p>
        </p:txBody>
      </p:sp>
    </p:spTree>
    <p:extLst>
      <p:ext uri="{BB962C8B-B14F-4D97-AF65-F5344CB8AC3E}">
        <p14:creationId xmlns:p14="http://schemas.microsoft.com/office/powerpoint/2010/main" val="114258005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
            <a:ext cx="8077200" cy="5660528"/>
          </a:xfrm>
          <a:prstGeom prst="rect">
            <a:avLst/>
          </a:prstGeom>
        </p:spPr>
      </p:pic>
      <p:sp>
        <p:nvSpPr>
          <p:cNvPr id="877570" name="Rectangle 2"/>
          <p:cNvSpPr>
            <a:spLocks noGrp="1" noChangeArrowheads="1"/>
          </p:cNvSpPr>
          <p:nvPr>
            <p:ph type="title"/>
          </p:nvPr>
        </p:nvSpPr>
        <p:spPr/>
        <p:txBody>
          <a:bodyPr/>
          <a:lstStyle/>
          <a:p>
            <a:r>
              <a:rPr lang="en-US" dirty="0" smtClean="0"/>
              <a:t>Data Exploration</a:t>
            </a:r>
            <a:endParaRPr lang="en-US" dirty="0"/>
          </a:p>
        </p:txBody>
      </p:sp>
      <p:sp>
        <p:nvSpPr>
          <p:cNvPr id="2" name="Oval 1"/>
          <p:cNvSpPr/>
          <p:nvPr/>
        </p:nvSpPr>
        <p:spPr bwMode="auto">
          <a:xfrm>
            <a:off x="5867400" y="1905000"/>
            <a:ext cx="838200" cy="704850"/>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TextBox 6"/>
          <p:cNvSpPr txBox="1"/>
          <p:nvPr/>
        </p:nvSpPr>
        <p:spPr>
          <a:xfrm>
            <a:off x="5441343" y="1219200"/>
            <a:ext cx="1066800" cy="584775"/>
          </a:xfrm>
          <a:prstGeom prst="rect">
            <a:avLst/>
          </a:prstGeom>
          <a:noFill/>
        </p:spPr>
        <p:txBody>
          <a:bodyPr wrap="square" rtlCol="0">
            <a:spAutoFit/>
          </a:bodyPr>
          <a:lstStyle/>
          <a:p>
            <a:r>
              <a:rPr lang="en-US" sz="1600" dirty="0" smtClean="0"/>
              <a:t>External DNS</a:t>
            </a:r>
            <a:endParaRPr lang="en-US" sz="1600" dirty="0"/>
          </a:p>
        </p:txBody>
      </p:sp>
      <p:sp>
        <p:nvSpPr>
          <p:cNvPr id="9" name="TextBox 8"/>
          <p:cNvSpPr txBox="1"/>
          <p:nvPr/>
        </p:nvSpPr>
        <p:spPr>
          <a:xfrm>
            <a:off x="283128" y="4876800"/>
            <a:ext cx="2536272" cy="707886"/>
          </a:xfrm>
          <a:prstGeom prst="rect">
            <a:avLst/>
          </a:prstGeom>
          <a:noFill/>
        </p:spPr>
        <p:txBody>
          <a:bodyPr wrap="none" rtlCol="0">
            <a:spAutoFit/>
          </a:bodyPr>
          <a:lstStyle/>
          <a:p>
            <a:pPr algn="l">
              <a:spcBef>
                <a:spcPts val="0"/>
              </a:spcBef>
            </a:pPr>
            <a:r>
              <a:rPr lang="en-US" b="0" dirty="0" smtClean="0"/>
              <a:t>DNS Request Graph</a:t>
            </a:r>
          </a:p>
          <a:p>
            <a:pPr algn="l">
              <a:spcBef>
                <a:spcPts val="0"/>
              </a:spcBef>
            </a:pPr>
            <a:r>
              <a:rPr lang="en-US" b="0" dirty="0" smtClean="0"/>
              <a:t>(1 hour of requests)</a:t>
            </a:r>
            <a:endParaRPr lang="en-US" b="0" dirty="0"/>
          </a:p>
        </p:txBody>
      </p:sp>
    </p:spTree>
    <p:extLst>
      <p:ext uri="{BB962C8B-B14F-4D97-AF65-F5344CB8AC3E}">
        <p14:creationId xmlns:p14="http://schemas.microsoft.com/office/powerpoint/2010/main" val="382714375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
            <a:ext cx="8077200" cy="5660528"/>
          </a:xfrm>
          <a:prstGeom prst="rect">
            <a:avLst/>
          </a:prstGeom>
        </p:spPr>
      </p:pic>
      <p:sp>
        <p:nvSpPr>
          <p:cNvPr id="877570" name="Rectangle 2"/>
          <p:cNvSpPr>
            <a:spLocks noGrp="1" noChangeArrowheads="1"/>
          </p:cNvSpPr>
          <p:nvPr>
            <p:ph type="title"/>
          </p:nvPr>
        </p:nvSpPr>
        <p:spPr/>
        <p:txBody>
          <a:bodyPr/>
          <a:lstStyle/>
          <a:p>
            <a:r>
              <a:rPr lang="en-US" dirty="0" smtClean="0"/>
              <a:t>Data Exploration</a:t>
            </a:r>
            <a:endParaRPr lang="en-US" dirty="0"/>
          </a:p>
        </p:txBody>
      </p:sp>
      <p:sp>
        <p:nvSpPr>
          <p:cNvPr id="2" name="Oval 1"/>
          <p:cNvSpPr/>
          <p:nvPr/>
        </p:nvSpPr>
        <p:spPr bwMode="auto">
          <a:xfrm>
            <a:off x="6248400" y="2743200"/>
            <a:ext cx="838200" cy="539543"/>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6" name="Oval 5"/>
          <p:cNvSpPr/>
          <p:nvPr/>
        </p:nvSpPr>
        <p:spPr bwMode="auto">
          <a:xfrm>
            <a:off x="6821888" y="1600200"/>
            <a:ext cx="838200" cy="533400"/>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Oval 6"/>
          <p:cNvSpPr/>
          <p:nvPr/>
        </p:nvSpPr>
        <p:spPr bwMode="auto">
          <a:xfrm>
            <a:off x="4434840" y="1066800"/>
            <a:ext cx="838200" cy="552450"/>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 name="Oval 7"/>
          <p:cNvSpPr/>
          <p:nvPr/>
        </p:nvSpPr>
        <p:spPr bwMode="auto">
          <a:xfrm>
            <a:off x="7162800" y="2982663"/>
            <a:ext cx="762000" cy="442857"/>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Oval 8"/>
          <p:cNvSpPr/>
          <p:nvPr/>
        </p:nvSpPr>
        <p:spPr bwMode="auto">
          <a:xfrm>
            <a:off x="1066800" y="3276600"/>
            <a:ext cx="914400" cy="533400"/>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0" name="Oval 9"/>
          <p:cNvSpPr/>
          <p:nvPr/>
        </p:nvSpPr>
        <p:spPr bwMode="auto">
          <a:xfrm>
            <a:off x="7189967" y="228600"/>
            <a:ext cx="760012" cy="533400"/>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Oval 10"/>
          <p:cNvSpPr/>
          <p:nvPr/>
        </p:nvSpPr>
        <p:spPr bwMode="auto">
          <a:xfrm>
            <a:off x="4572000" y="3886200"/>
            <a:ext cx="762000" cy="442857"/>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TextBox 11"/>
          <p:cNvSpPr txBox="1"/>
          <p:nvPr/>
        </p:nvSpPr>
        <p:spPr>
          <a:xfrm>
            <a:off x="228600" y="2133600"/>
            <a:ext cx="2735044" cy="400110"/>
          </a:xfrm>
          <a:prstGeom prst="rect">
            <a:avLst/>
          </a:prstGeom>
          <a:noFill/>
        </p:spPr>
        <p:txBody>
          <a:bodyPr wrap="none" rtlCol="0">
            <a:spAutoFit/>
          </a:bodyPr>
          <a:lstStyle/>
          <a:p>
            <a:pPr algn="l">
              <a:spcBef>
                <a:spcPts val="0"/>
              </a:spcBef>
            </a:pPr>
            <a:r>
              <a:rPr lang="en-US" dirty="0" smtClean="0"/>
              <a:t>Internal DNS Servers</a:t>
            </a:r>
            <a:endParaRPr lang="en-US" dirty="0"/>
          </a:p>
        </p:txBody>
      </p:sp>
      <p:sp>
        <p:nvSpPr>
          <p:cNvPr id="13" name="TextBox 12"/>
          <p:cNvSpPr txBox="1"/>
          <p:nvPr/>
        </p:nvSpPr>
        <p:spPr>
          <a:xfrm>
            <a:off x="283128" y="4876800"/>
            <a:ext cx="2536272" cy="707886"/>
          </a:xfrm>
          <a:prstGeom prst="rect">
            <a:avLst/>
          </a:prstGeom>
          <a:noFill/>
        </p:spPr>
        <p:txBody>
          <a:bodyPr wrap="none" rtlCol="0">
            <a:spAutoFit/>
          </a:bodyPr>
          <a:lstStyle/>
          <a:p>
            <a:pPr algn="l">
              <a:spcBef>
                <a:spcPts val="0"/>
              </a:spcBef>
            </a:pPr>
            <a:r>
              <a:rPr lang="en-US" b="0" dirty="0" smtClean="0"/>
              <a:t>DNS Request Graph</a:t>
            </a:r>
          </a:p>
          <a:p>
            <a:pPr algn="l">
              <a:spcBef>
                <a:spcPts val="0"/>
              </a:spcBef>
            </a:pPr>
            <a:r>
              <a:rPr lang="en-US" b="0" dirty="0" smtClean="0"/>
              <a:t>(1 hour of requests)</a:t>
            </a:r>
            <a:endParaRPr lang="en-US" b="0" dirty="0"/>
          </a:p>
        </p:txBody>
      </p:sp>
    </p:spTree>
    <p:extLst>
      <p:ext uri="{BB962C8B-B14F-4D97-AF65-F5344CB8AC3E}">
        <p14:creationId xmlns:p14="http://schemas.microsoft.com/office/powerpoint/2010/main" val="384331921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7" name="Rectangle 3"/>
          <p:cNvSpPr>
            <a:spLocks noGrp="1" noChangeArrowheads="1"/>
          </p:cNvSpPr>
          <p:nvPr>
            <p:ph type="body" idx="1"/>
          </p:nvPr>
        </p:nvSpPr>
        <p:spPr>
          <a:xfrm>
            <a:off x="533400" y="1219200"/>
            <a:ext cx="8153400" cy="4495800"/>
          </a:xfrm>
        </p:spPr>
        <p:txBody>
          <a:bodyPr/>
          <a:lstStyle/>
          <a:p>
            <a:r>
              <a:rPr lang="en-US" sz="2400" dirty="0"/>
              <a:t>Problem Statement</a:t>
            </a:r>
          </a:p>
          <a:p>
            <a:r>
              <a:rPr lang="en-US" sz="2400" dirty="0" smtClean="0"/>
              <a:t>Data </a:t>
            </a:r>
            <a:r>
              <a:rPr lang="en-US" sz="2400" dirty="0"/>
              <a:t>Exploration</a:t>
            </a:r>
          </a:p>
          <a:p>
            <a:r>
              <a:rPr lang="en-US" sz="2400" b="1" i="1" dirty="0"/>
              <a:t>Our Approach</a:t>
            </a:r>
          </a:p>
          <a:p>
            <a:r>
              <a:rPr lang="en-US" sz="2400" dirty="0"/>
              <a:t>Results</a:t>
            </a:r>
          </a:p>
          <a:p>
            <a:r>
              <a:rPr lang="en-US" sz="2400" dirty="0"/>
              <a:t>Open Questions</a:t>
            </a:r>
          </a:p>
          <a:p>
            <a:endParaRPr lang="en-US" dirty="0"/>
          </a:p>
        </p:txBody>
      </p:sp>
      <p:sp>
        <p:nvSpPr>
          <p:cNvPr id="881668" name="AutoShape 4"/>
          <p:cNvSpPr>
            <a:spLocks noChangeArrowheads="1"/>
          </p:cNvSpPr>
          <p:nvPr/>
        </p:nvSpPr>
        <p:spPr bwMode="auto">
          <a:xfrm rot="5400000">
            <a:off x="-50800" y="210820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Tree>
    <p:extLst>
      <p:ext uri="{BB962C8B-B14F-4D97-AF65-F5344CB8AC3E}">
        <p14:creationId xmlns:p14="http://schemas.microsoft.com/office/powerpoint/2010/main" val="57488579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35049" y="2843942"/>
            <a:ext cx="336951" cy="400110"/>
          </a:xfrm>
          <a:prstGeom prst="rect">
            <a:avLst/>
          </a:prstGeom>
          <a:noFill/>
        </p:spPr>
        <p:txBody>
          <a:bodyPr wrap="none" rtlCol="0">
            <a:spAutoFit/>
          </a:bodyPr>
          <a:lstStyle/>
          <a:p>
            <a:r>
              <a:rPr lang="en-US" dirty="0" smtClean="0">
                <a:latin typeface="Symbol" panose="05050102010706020507" pitchFamily="18" charset="2"/>
              </a:rPr>
              <a:t>S</a:t>
            </a:r>
            <a:endParaRPr lang="en-US" dirty="0">
              <a:latin typeface="Symbol" panose="05050102010706020507" pitchFamily="18" charset="2"/>
            </a:endParaRPr>
          </a:p>
        </p:txBody>
      </p:sp>
      <p:sp>
        <p:nvSpPr>
          <p:cNvPr id="877570" name="Rectangle 2"/>
          <p:cNvSpPr>
            <a:spLocks noGrp="1" noChangeArrowheads="1"/>
          </p:cNvSpPr>
          <p:nvPr>
            <p:ph type="title"/>
          </p:nvPr>
        </p:nvSpPr>
        <p:spPr/>
        <p:txBody>
          <a:bodyPr/>
          <a:lstStyle/>
          <a:p>
            <a:r>
              <a:rPr lang="en-US" dirty="0" smtClean="0"/>
              <a:t>Our Approach</a:t>
            </a:r>
            <a:endParaRPr lang="en-US" dirty="0"/>
          </a:p>
        </p:txBody>
      </p:sp>
      <p:sp>
        <p:nvSpPr>
          <p:cNvPr id="4" name="TextBox 3"/>
          <p:cNvSpPr txBox="1"/>
          <p:nvPr/>
        </p:nvSpPr>
        <p:spPr>
          <a:xfrm>
            <a:off x="4642103" y="811768"/>
            <a:ext cx="662361" cy="338554"/>
          </a:xfrm>
          <a:prstGeom prst="rect">
            <a:avLst/>
          </a:prstGeom>
          <a:noFill/>
        </p:spPr>
        <p:txBody>
          <a:bodyPr wrap="none" rtlCol="0">
            <a:spAutoFit/>
          </a:bodyPr>
          <a:lstStyle/>
          <a:p>
            <a:pPr algn="l"/>
            <a:r>
              <a:rPr lang="en-US" sz="1600" dirty="0" err="1" smtClean="0">
                <a:solidFill>
                  <a:schemeClr val="bg1">
                    <a:lumMod val="65000"/>
                  </a:schemeClr>
                </a:solidFill>
              </a:rPr>
              <a:t>pcap</a:t>
            </a:r>
            <a:endParaRPr lang="en-US" sz="1600" dirty="0">
              <a:solidFill>
                <a:schemeClr val="bg1">
                  <a:lumMod val="65000"/>
                </a:schemeClr>
              </a:solidFill>
            </a:endParaRPr>
          </a:p>
        </p:txBody>
      </p:sp>
      <p:sp>
        <p:nvSpPr>
          <p:cNvPr id="5" name="Rectangle 4"/>
          <p:cNvSpPr/>
          <p:nvPr/>
        </p:nvSpPr>
        <p:spPr bwMode="auto">
          <a:xfrm>
            <a:off x="3810000" y="1181100"/>
            <a:ext cx="1219200" cy="381000"/>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0" dirty="0" err="1">
                <a:solidFill>
                  <a:schemeClr val="bg1">
                    <a:lumMod val="65000"/>
                  </a:schemeClr>
                </a:solidFill>
              </a:rPr>
              <a:t>d</a:t>
            </a:r>
            <a:r>
              <a:rPr kumimoji="0" lang="en-US" sz="1600" b="0" i="0" u="none" strike="noStrike" cap="none" normalizeH="0" baseline="0" dirty="0" err="1" smtClean="0">
                <a:ln>
                  <a:noFill/>
                </a:ln>
                <a:solidFill>
                  <a:schemeClr val="bg1">
                    <a:lumMod val="65000"/>
                  </a:schemeClr>
                </a:solidFill>
                <a:effectLst/>
              </a:rPr>
              <a:t>ns_parse</a:t>
            </a:r>
            <a:endParaRPr kumimoji="0" lang="en-US" sz="1600" b="0" i="0" u="none" strike="noStrike" cap="none" normalizeH="0" baseline="0" dirty="0" smtClean="0">
              <a:ln>
                <a:noFill/>
              </a:ln>
              <a:solidFill>
                <a:schemeClr val="bg1">
                  <a:lumMod val="65000"/>
                </a:schemeClr>
              </a:solidFill>
              <a:effectLst/>
            </a:endParaRPr>
          </a:p>
        </p:txBody>
      </p:sp>
      <p:cxnSp>
        <p:nvCxnSpPr>
          <p:cNvPr id="7" name="Straight Arrow Connector 6"/>
          <p:cNvCxnSpPr>
            <a:endCxn id="5" idx="0"/>
          </p:cNvCxnSpPr>
          <p:nvPr/>
        </p:nvCxnSpPr>
        <p:spPr bwMode="auto">
          <a:xfrm>
            <a:off x="4419600" y="685800"/>
            <a:ext cx="0" cy="495300"/>
          </a:xfrm>
          <a:prstGeom prst="straightConnector1">
            <a:avLst/>
          </a:prstGeom>
          <a:solidFill>
            <a:srgbClr val="5CA1FB"/>
          </a:solidFill>
          <a:ln w="19050" cap="flat" cmpd="sng" algn="ctr">
            <a:solidFill>
              <a:schemeClr val="bg1">
                <a:lumMod val="65000"/>
              </a:schemeClr>
            </a:solidFill>
            <a:prstDash val="solid"/>
            <a:round/>
            <a:headEnd type="none" w="med" len="med"/>
            <a:tailEnd type="arrow"/>
          </a:ln>
          <a:effectLst/>
        </p:spPr>
      </p:cxnSp>
      <p:sp>
        <p:nvSpPr>
          <p:cNvPr id="11" name="Rectangle 10"/>
          <p:cNvSpPr/>
          <p:nvPr/>
        </p:nvSpPr>
        <p:spPr bwMode="auto">
          <a:xfrm>
            <a:off x="3657600" y="2084792"/>
            <a:ext cx="1524000" cy="381001"/>
          </a:xfrm>
          <a:prstGeom prst="rect">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0" dirty="0" smtClean="0"/>
              <a:t>Data Reduction</a:t>
            </a:r>
            <a:endParaRPr kumimoji="0" lang="en-US" sz="1600" b="0" i="0" u="none" strike="noStrike" cap="none" normalizeH="0" baseline="0" dirty="0" smtClean="0">
              <a:ln>
                <a:noFill/>
              </a:ln>
              <a:effectLst/>
            </a:endParaRPr>
          </a:p>
        </p:txBody>
      </p:sp>
      <p:sp>
        <p:nvSpPr>
          <p:cNvPr id="12" name="Rectangle 11"/>
          <p:cNvSpPr/>
          <p:nvPr/>
        </p:nvSpPr>
        <p:spPr bwMode="auto">
          <a:xfrm>
            <a:off x="2060944" y="2860019"/>
            <a:ext cx="1524000" cy="381001"/>
          </a:xfrm>
          <a:prstGeom prst="rect">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0" dirty="0" smtClean="0"/>
              <a:t>Whitelist </a:t>
            </a:r>
            <a:r>
              <a:rPr kumimoji="0" lang="en-US" sz="1600" b="0" i="0" u="none" strike="noStrike" cap="none" normalizeH="0" baseline="0" dirty="0" smtClean="0">
                <a:ln>
                  <a:noFill/>
                </a:ln>
                <a:effectLst/>
              </a:rPr>
              <a:t>filter(s)</a:t>
            </a:r>
          </a:p>
        </p:txBody>
      </p:sp>
      <p:sp>
        <p:nvSpPr>
          <p:cNvPr id="18" name="Rectangle 17"/>
          <p:cNvSpPr/>
          <p:nvPr/>
        </p:nvSpPr>
        <p:spPr bwMode="auto">
          <a:xfrm>
            <a:off x="3586716" y="3683294"/>
            <a:ext cx="1676400" cy="381001"/>
          </a:xfrm>
          <a:prstGeom prst="rect">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0" dirty="0" smtClean="0"/>
              <a:t>Beacon Detection</a:t>
            </a:r>
            <a:endParaRPr kumimoji="0" lang="en-US" sz="1600" b="0" i="0" u="none" strike="noStrike" cap="none" normalizeH="0" baseline="0" dirty="0" smtClean="0">
              <a:ln>
                <a:noFill/>
              </a:ln>
              <a:effectLst/>
            </a:endParaRPr>
          </a:p>
        </p:txBody>
      </p:sp>
      <p:sp>
        <p:nvSpPr>
          <p:cNvPr id="19" name="Rectangle 18"/>
          <p:cNvSpPr/>
          <p:nvPr/>
        </p:nvSpPr>
        <p:spPr bwMode="auto">
          <a:xfrm>
            <a:off x="3281916" y="4721742"/>
            <a:ext cx="2286000" cy="381001"/>
          </a:xfrm>
          <a:prstGeom prst="rect">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sz="1600" b="0" dirty="0" smtClean="0"/>
              <a:t>Link Analysis</a:t>
            </a:r>
            <a:endParaRPr kumimoji="0" lang="en-US" sz="1600" b="0" i="0" u="none" strike="noStrike" cap="none" normalizeH="0" baseline="0" dirty="0" smtClean="0">
              <a:ln>
                <a:noFill/>
              </a:ln>
              <a:effectLst/>
            </a:endParaRPr>
          </a:p>
        </p:txBody>
      </p:sp>
      <p:cxnSp>
        <p:nvCxnSpPr>
          <p:cNvPr id="21" name="Straight Arrow Connector 20"/>
          <p:cNvCxnSpPr>
            <a:stCxn id="19" idx="2"/>
          </p:cNvCxnSpPr>
          <p:nvPr/>
        </p:nvCxnSpPr>
        <p:spPr bwMode="auto">
          <a:xfrm>
            <a:off x="4424916" y="5102743"/>
            <a:ext cx="0" cy="380999"/>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22" name="Straight Arrow Connector 21"/>
          <p:cNvCxnSpPr>
            <a:stCxn id="5" idx="2"/>
            <a:endCxn id="11" idx="0"/>
          </p:cNvCxnSpPr>
          <p:nvPr/>
        </p:nvCxnSpPr>
        <p:spPr bwMode="auto">
          <a:xfrm>
            <a:off x="4419600" y="1562100"/>
            <a:ext cx="0" cy="522692"/>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25" name="Straight Arrow Connector 24"/>
          <p:cNvCxnSpPr>
            <a:stCxn id="11" idx="2"/>
            <a:endCxn id="10" idx="0"/>
          </p:cNvCxnSpPr>
          <p:nvPr/>
        </p:nvCxnSpPr>
        <p:spPr bwMode="auto">
          <a:xfrm>
            <a:off x="4419600" y="2465793"/>
            <a:ext cx="0" cy="399543"/>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28" name="Straight Arrow Connector 27"/>
          <p:cNvCxnSpPr>
            <a:stCxn id="10" idx="4"/>
            <a:endCxn id="18" idx="0"/>
          </p:cNvCxnSpPr>
          <p:nvPr/>
        </p:nvCxnSpPr>
        <p:spPr bwMode="auto">
          <a:xfrm>
            <a:off x="4419600" y="3235704"/>
            <a:ext cx="5316" cy="447590"/>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31" name="Straight Arrow Connector 30"/>
          <p:cNvCxnSpPr>
            <a:stCxn id="18" idx="2"/>
            <a:endCxn id="19" idx="0"/>
          </p:cNvCxnSpPr>
          <p:nvPr/>
        </p:nvCxnSpPr>
        <p:spPr bwMode="auto">
          <a:xfrm>
            <a:off x="4424916" y="4064295"/>
            <a:ext cx="0" cy="657447"/>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50" name="TextBox 49"/>
          <p:cNvSpPr txBox="1"/>
          <p:nvPr/>
        </p:nvSpPr>
        <p:spPr>
          <a:xfrm>
            <a:off x="4632370" y="1638780"/>
            <a:ext cx="3902030" cy="338554"/>
          </a:xfrm>
          <a:prstGeom prst="rect">
            <a:avLst/>
          </a:prstGeom>
          <a:noFill/>
        </p:spPr>
        <p:txBody>
          <a:bodyPr wrap="none" rtlCol="0">
            <a:spAutoFit/>
          </a:bodyPr>
          <a:lstStyle/>
          <a:p>
            <a:pPr algn="l"/>
            <a:r>
              <a:rPr lang="en-US" sz="1600" dirty="0" smtClean="0"/>
              <a:t>Challenge data (DNS requests, March)</a:t>
            </a:r>
            <a:endParaRPr lang="en-US" sz="1600" dirty="0"/>
          </a:p>
        </p:txBody>
      </p:sp>
      <p:sp>
        <p:nvSpPr>
          <p:cNvPr id="51" name="TextBox 50"/>
          <p:cNvSpPr txBox="1"/>
          <p:nvPr/>
        </p:nvSpPr>
        <p:spPr>
          <a:xfrm>
            <a:off x="4642103" y="2546978"/>
            <a:ext cx="2404826" cy="338554"/>
          </a:xfrm>
          <a:prstGeom prst="rect">
            <a:avLst/>
          </a:prstGeom>
          <a:noFill/>
        </p:spPr>
        <p:txBody>
          <a:bodyPr wrap="none" rtlCol="0">
            <a:spAutoFit/>
          </a:bodyPr>
          <a:lstStyle/>
          <a:p>
            <a:pPr algn="l"/>
            <a:r>
              <a:rPr lang="en-US" sz="1600" dirty="0" smtClean="0"/>
              <a:t>Minimized “A”-records</a:t>
            </a:r>
            <a:endParaRPr lang="en-US" sz="1600" dirty="0"/>
          </a:p>
        </p:txBody>
      </p:sp>
      <p:sp>
        <p:nvSpPr>
          <p:cNvPr id="55" name="TextBox 54"/>
          <p:cNvSpPr txBox="1"/>
          <p:nvPr/>
        </p:nvSpPr>
        <p:spPr>
          <a:xfrm>
            <a:off x="4624772" y="3280251"/>
            <a:ext cx="2401619" cy="338554"/>
          </a:xfrm>
          <a:prstGeom prst="rect">
            <a:avLst/>
          </a:prstGeom>
          <a:noFill/>
        </p:spPr>
        <p:txBody>
          <a:bodyPr wrap="none" rtlCol="0">
            <a:spAutoFit/>
          </a:bodyPr>
          <a:lstStyle/>
          <a:p>
            <a:pPr algn="l"/>
            <a:r>
              <a:rPr lang="en-US" sz="1600" dirty="0" smtClean="0"/>
              <a:t>Candidate “A”-records</a:t>
            </a:r>
            <a:endParaRPr lang="en-US" sz="1600" dirty="0"/>
          </a:p>
        </p:txBody>
      </p:sp>
      <p:sp>
        <p:nvSpPr>
          <p:cNvPr id="56" name="TextBox 55"/>
          <p:cNvSpPr txBox="1"/>
          <p:nvPr/>
        </p:nvSpPr>
        <p:spPr>
          <a:xfrm>
            <a:off x="4642103" y="4216695"/>
            <a:ext cx="2866490" cy="338554"/>
          </a:xfrm>
          <a:prstGeom prst="rect">
            <a:avLst/>
          </a:prstGeom>
          <a:noFill/>
        </p:spPr>
        <p:txBody>
          <a:bodyPr wrap="none" rtlCol="0">
            <a:spAutoFit/>
          </a:bodyPr>
          <a:lstStyle/>
          <a:p>
            <a:pPr algn="l"/>
            <a:r>
              <a:rPr lang="en-US" sz="1600" dirty="0" smtClean="0"/>
              <a:t>Callback/internal host pairs</a:t>
            </a:r>
            <a:endParaRPr lang="en-US" sz="1600" dirty="0"/>
          </a:p>
        </p:txBody>
      </p:sp>
      <p:sp>
        <p:nvSpPr>
          <p:cNvPr id="57" name="TextBox 56"/>
          <p:cNvSpPr txBox="1"/>
          <p:nvPr/>
        </p:nvSpPr>
        <p:spPr>
          <a:xfrm>
            <a:off x="4642103" y="5207295"/>
            <a:ext cx="4099199" cy="338554"/>
          </a:xfrm>
          <a:prstGeom prst="rect">
            <a:avLst/>
          </a:prstGeom>
          <a:noFill/>
        </p:spPr>
        <p:txBody>
          <a:bodyPr wrap="none" rtlCol="0">
            <a:spAutoFit/>
          </a:bodyPr>
          <a:lstStyle/>
          <a:p>
            <a:pPr algn="l"/>
            <a:r>
              <a:rPr lang="en-US" sz="1600" dirty="0" smtClean="0"/>
              <a:t>Candidate malicious hosts (prioritized?)</a:t>
            </a:r>
            <a:endParaRPr lang="en-US" sz="1600" dirty="0"/>
          </a:p>
        </p:txBody>
      </p:sp>
      <p:cxnSp>
        <p:nvCxnSpPr>
          <p:cNvPr id="877592" name="Elbow Connector 877591"/>
          <p:cNvCxnSpPr>
            <a:stCxn id="5" idx="1"/>
            <a:endCxn id="12" idx="0"/>
          </p:cNvCxnSpPr>
          <p:nvPr/>
        </p:nvCxnSpPr>
        <p:spPr bwMode="auto">
          <a:xfrm rot="10800000" flipV="1">
            <a:off x="2822944" y="1371599"/>
            <a:ext cx="987056" cy="1488419"/>
          </a:xfrm>
          <a:prstGeom prst="bentConnector2">
            <a:avLst/>
          </a:prstGeom>
          <a:solidFill>
            <a:srgbClr val="5CA1FB"/>
          </a:solidFill>
          <a:ln w="19050" cap="flat" cmpd="sng" algn="ctr">
            <a:solidFill>
              <a:schemeClr val="tx1"/>
            </a:solidFill>
            <a:prstDash val="solid"/>
            <a:round/>
            <a:headEnd type="none" w="med" len="med"/>
            <a:tailEnd type="arrow"/>
          </a:ln>
          <a:effectLst/>
        </p:spPr>
      </p:cxnSp>
      <p:sp>
        <p:nvSpPr>
          <p:cNvPr id="63" name="TextBox 62"/>
          <p:cNvSpPr txBox="1"/>
          <p:nvPr/>
        </p:nvSpPr>
        <p:spPr>
          <a:xfrm>
            <a:off x="368424" y="1839033"/>
            <a:ext cx="2454519" cy="646331"/>
          </a:xfrm>
          <a:prstGeom prst="rect">
            <a:avLst/>
          </a:prstGeom>
          <a:noFill/>
        </p:spPr>
        <p:txBody>
          <a:bodyPr wrap="none" rtlCol="0">
            <a:spAutoFit/>
          </a:bodyPr>
          <a:lstStyle/>
          <a:p>
            <a:pPr>
              <a:spcBef>
                <a:spcPts val="0"/>
              </a:spcBef>
            </a:pPr>
            <a:r>
              <a:rPr lang="en-US" sz="1800" dirty="0" smtClean="0"/>
              <a:t>Challenge data</a:t>
            </a:r>
          </a:p>
          <a:p>
            <a:pPr>
              <a:spcBef>
                <a:spcPts val="0"/>
              </a:spcBef>
            </a:pPr>
            <a:r>
              <a:rPr lang="en-US" sz="1800" dirty="0" smtClean="0"/>
              <a:t> (DNS requests, Feb)</a:t>
            </a:r>
            <a:endParaRPr lang="en-US" sz="1800" dirty="0"/>
          </a:p>
        </p:txBody>
      </p:sp>
      <p:sp>
        <p:nvSpPr>
          <p:cNvPr id="10" name="Oval 9"/>
          <p:cNvSpPr/>
          <p:nvPr/>
        </p:nvSpPr>
        <p:spPr bwMode="auto">
          <a:xfrm>
            <a:off x="4232148" y="2865336"/>
            <a:ext cx="374903" cy="370368"/>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5" name="Straight Arrow Connector 34"/>
          <p:cNvCxnSpPr>
            <a:stCxn id="12" idx="3"/>
            <a:endCxn id="10" idx="2"/>
          </p:cNvCxnSpPr>
          <p:nvPr/>
        </p:nvCxnSpPr>
        <p:spPr bwMode="auto">
          <a:xfrm>
            <a:off x="3584944" y="3050520"/>
            <a:ext cx="647204"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29" name="TextBox 28"/>
          <p:cNvSpPr txBox="1"/>
          <p:nvPr/>
        </p:nvSpPr>
        <p:spPr>
          <a:xfrm>
            <a:off x="3908546" y="2893805"/>
            <a:ext cx="269626" cy="400110"/>
          </a:xfrm>
          <a:prstGeom prst="rect">
            <a:avLst/>
          </a:prstGeom>
          <a:noFill/>
        </p:spPr>
        <p:txBody>
          <a:bodyPr wrap="none" rtlCol="0">
            <a:spAutoFit/>
          </a:bodyPr>
          <a:lstStyle/>
          <a:p>
            <a:r>
              <a:rPr lang="en-US" dirty="0" smtClean="0"/>
              <a:t>-</a:t>
            </a:r>
            <a:endParaRPr lang="en-US" dirty="0"/>
          </a:p>
        </p:txBody>
      </p:sp>
      <p:cxnSp>
        <p:nvCxnSpPr>
          <p:cNvPr id="41" name="Elbow Connector 40"/>
          <p:cNvCxnSpPr>
            <a:stCxn id="12" idx="2"/>
            <a:endCxn id="19" idx="1"/>
          </p:cNvCxnSpPr>
          <p:nvPr/>
        </p:nvCxnSpPr>
        <p:spPr bwMode="auto">
          <a:xfrm rot="16200000" flipH="1">
            <a:off x="2216819" y="3847145"/>
            <a:ext cx="1671223" cy="458972"/>
          </a:xfrm>
          <a:prstGeom prst="bentConnector2">
            <a:avLst/>
          </a:prstGeom>
          <a:solidFill>
            <a:srgbClr val="5CA1FB"/>
          </a:solidFill>
          <a:ln w="19050" cap="flat" cmpd="sng" algn="ctr">
            <a:solidFill>
              <a:schemeClr val="tx1"/>
            </a:solidFill>
            <a:prstDash val="solid"/>
            <a:round/>
            <a:headEnd type="none" w="med" len="med"/>
            <a:tailEnd type="arrow"/>
          </a:ln>
          <a:effectLst/>
        </p:spPr>
      </p:cxnSp>
      <p:cxnSp>
        <p:nvCxnSpPr>
          <p:cNvPr id="34" name="Elbow Connector 33"/>
          <p:cNvCxnSpPr>
            <a:stCxn id="10" idx="4"/>
          </p:cNvCxnSpPr>
          <p:nvPr/>
        </p:nvCxnSpPr>
        <p:spPr bwMode="auto">
          <a:xfrm rot="5400000">
            <a:off x="3212293" y="3528613"/>
            <a:ext cx="1500216" cy="914399"/>
          </a:xfrm>
          <a:prstGeom prst="bentConnector3">
            <a:avLst>
              <a:gd name="adj1" fmla="val 10311"/>
            </a:avLst>
          </a:prstGeom>
          <a:solidFill>
            <a:srgbClr val="5CA1FB"/>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079304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Our Approach: Data Reduction</a:t>
            </a:r>
            <a:endParaRPr lang="en-US" dirty="0"/>
          </a:p>
        </p:txBody>
      </p:sp>
      <p:sp>
        <p:nvSpPr>
          <p:cNvPr id="877571" name="Rectangle 3"/>
          <p:cNvSpPr>
            <a:spLocks noGrp="1" noChangeArrowheads="1"/>
          </p:cNvSpPr>
          <p:nvPr>
            <p:ph type="body" idx="1"/>
          </p:nvPr>
        </p:nvSpPr>
        <p:spPr>
          <a:xfrm>
            <a:off x="533400" y="1143000"/>
            <a:ext cx="8153400" cy="2743200"/>
          </a:xfrm>
        </p:spPr>
        <p:txBody>
          <a:bodyPr/>
          <a:lstStyle/>
          <a:p>
            <a:pPr marL="225425" lvl="1" indent="-225425">
              <a:spcBef>
                <a:spcPts val="600"/>
              </a:spcBef>
            </a:pPr>
            <a:r>
              <a:rPr lang="en-US" dirty="0" smtClean="0"/>
              <a:t>Multi-line record format converted to single line:</a:t>
            </a:r>
          </a:p>
          <a:p>
            <a:pPr marL="517525" lvl="2" indent="-225425">
              <a:spcBef>
                <a:spcPts val="600"/>
              </a:spcBef>
            </a:pPr>
            <a:r>
              <a:rPr lang="en-US" dirty="0" smtClean="0"/>
              <a:t>100M – 225M records per day.</a:t>
            </a:r>
          </a:p>
          <a:p>
            <a:pPr marL="225425" lvl="1" indent="-225425">
              <a:spcBef>
                <a:spcPts val="600"/>
              </a:spcBef>
            </a:pPr>
            <a:r>
              <a:rPr lang="en-US" dirty="0" smtClean="0"/>
              <a:t>Remove all but “A” records (WHY? That’s where the hints are for Case 1)</a:t>
            </a:r>
          </a:p>
          <a:p>
            <a:pPr marL="517525" lvl="2" indent="-225425">
              <a:spcBef>
                <a:spcPts val="600"/>
              </a:spcBef>
            </a:pPr>
            <a:r>
              <a:rPr lang="en-US" dirty="0"/>
              <a:t>60M – 135M records per </a:t>
            </a:r>
            <a:r>
              <a:rPr lang="en-US" dirty="0" smtClean="0"/>
              <a:t>day (40% reduction)</a:t>
            </a:r>
            <a:endParaRPr lang="en-US" dirty="0"/>
          </a:p>
          <a:p>
            <a:pPr marL="225425" lvl="1" indent="-225425">
              <a:spcBef>
                <a:spcPts val="600"/>
              </a:spcBef>
            </a:pPr>
            <a:r>
              <a:rPr lang="en-US" dirty="0" smtClean="0"/>
              <a:t>Collapse all the DNS “hops” for each request/response sequence:</a:t>
            </a:r>
          </a:p>
          <a:p>
            <a:pPr marL="517525" lvl="2" indent="-225425">
              <a:spcBef>
                <a:spcPts val="600"/>
              </a:spcBef>
            </a:pPr>
            <a:r>
              <a:rPr lang="en-US" dirty="0" smtClean="0"/>
              <a:t>23M – 50M records per day (additional 60% reduction)</a:t>
            </a:r>
          </a:p>
          <a:p>
            <a:pPr marL="225425" lvl="1" indent="-225425">
              <a:spcBef>
                <a:spcPts val="600"/>
              </a:spcBef>
            </a:pPr>
            <a:endParaRPr lang="en-US" dirty="0" smtClean="0"/>
          </a:p>
          <a:p>
            <a:pPr marL="0" lvl="1" indent="0">
              <a:buNone/>
            </a:pPr>
            <a:endParaRPr lang="en-US" dirty="0"/>
          </a:p>
        </p:txBody>
      </p:sp>
      <p:sp>
        <p:nvSpPr>
          <p:cNvPr id="2" name="TextBox 1"/>
          <p:cNvSpPr txBox="1"/>
          <p:nvPr/>
        </p:nvSpPr>
        <p:spPr>
          <a:xfrm>
            <a:off x="629758" y="4563070"/>
            <a:ext cx="7848600" cy="923330"/>
          </a:xfrm>
          <a:prstGeom prst="rect">
            <a:avLst/>
          </a:prstGeom>
          <a:noFill/>
        </p:spPr>
        <p:txBody>
          <a:bodyPr wrap="square" rtlCol="0">
            <a:spAutoFit/>
          </a:bodyPr>
          <a:lstStyle/>
          <a:p>
            <a:r>
              <a:rPr lang="en-US" sz="2400" dirty="0" smtClean="0"/>
              <a:t>Overall: </a:t>
            </a:r>
            <a:r>
              <a:rPr lang="en-US" sz="2400" dirty="0"/>
              <a:t>4</a:t>
            </a:r>
            <a:r>
              <a:rPr lang="en-US" sz="2400" dirty="0" smtClean="0"/>
              <a:t>:1 to 5:1 reduction (without whitelists)</a:t>
            </a:r>
          </a:p>
          <a:p>
            <a:r>
              <a:rPr lang="en-US" b="0" dirty="0" smtClean="0"/>
              <a:t>(more reduction on weekends/holidays)</a:t>
            </a:r>
          </a:p>
        </p:txBody>
      </p:sp>
    </p:spTree>
    <p:extLst>
      <p:ext uri="{BB962C8B-B14F-4D97-AF65-F5344CB8AC3E}">
        <p14:creationId xmlns:p14="http://schemas.microsoft.com/office/powerpoint/2010/main" val="284370576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Whitelist Generation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91308"/>
            <a:ext cx="7332132" cy="5076092"/>
          </a:xfrm>
          <a:prstGeom prst="rect">
            <a:avLst/>
          </a:prstGeom>
        </p:spPr>
      </p:pic>
    </p:spTree>
    <p:extLst>
      <p:ext uri="{BB962C8B-B14F-4D97-AF65-F5344CB8AC3E}">
        <p14:creationId xmlns:p14="http://schemas.microsoft.com/office/powerpoint/2010/main" val="214439747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Whitelist Generation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09599"/>
            <a:ext cx="7543800" cy="4857801"/>
          </a:xfrm>
          <a:prstGeom prst="rect">
            <a:avLst/>
          </a:prstGeom>
        </p:spPr>
      </p:pic>
    </p:spTree>
    <p:extLst>
      <p:ext uri="{BB962C8B-B14F-4D97-AF65-F5344CB8AC3E}">
        <p14:creationId xmlns:p14="http://schemas.microsoft.com/office/powerpoint/2010/main" val="32688867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Our Approach: Whitelist Generation</a:t>
            </a:r>
            <a:endParaRPr lang="en-US" dirty="0"/>
          </a:p>
        </p:txBody>
      </p:sp>
      <p:sp>
        <p:nvSpPr>
          <p:cNvPr id="877571" name="Rectangle 3"/>
          <p:cNvSpPr>
            <a:spLocks noGrp="1" noChangeArrowheads="1"/>
          </p:cNvSpPr>
          <p:nvPr>
            <p:ph type="body" idx="1"/>
          </p:nvPr>
        </p:nvSpPr>
        <p:spPr>
          <a:xfrm>
            <a:off x="533400" y="990600"/>
            <a:ext cx="8153400" cy="4267200"/>
          </a:xfrm>
        </p:spPr>
        <p:txBody>
          <a:bodyPr/>
          <a:lstStyle/>
          <a:p>
            <a:r>
              <a:rPr lang="en-US" dirty="0" smtClean="0"/>
              <a:t>Multiple approaches:</a:t>
            </a:r>
            <a:endParaRPr lang="en-US" dirty="0"/>
          </a:p>
          <a:p>
            <a:pPr marL="225425" lvl="1" indent="-225425"/>
            <a:r>
              <a:rPr lang="en-US" dirty="0" smtClean="0"/>
              <a:t>Internal (</a:t>
            </a:r>
            <a:r>
              <a:rPr lang="en-US" dirty="0" err="1" smtClean="0"/>
              <a:t>webb.bin</a:t>
            </a:r>
            <a:r>
              <a:rPr lang="en-US" dirty="0" smtClean="0"/>
              <a:t>) names (assumption: external malicious domains only).</a:t>
            </a:r>
          </a:p>
          <a:p>
            <a:pPr marL="225425" lvl="1" indent="-225425"/>
            <a:r>
              <a:rPr lang="en-US" b="1" dirty="0" smtClean="0"/>
              <a:t>Conservative: </a:t>
            </a:r>
            <a:r>
              <a:rPr lang="en-US" dirty="0" smtClean="0"/>
              <a:t>Hosts requested per SRC IP address in February</a:t>
            </a:r>
          </a:p>
          <a:p>
            <a:pPr marL="225425" lvl="1" indent="-225425"/>
            <a:r>
              <a:rPr lang="en-US" b="1" dirty="0" smtClean="0"/>
              <a:t>Aggressive: </a:t>
            </a:r>
            <a:r>
              <a:rPr lang="en-US" dirty="0" smtClean="0"/>
              <a:t>All hosts requested in February (regardless of SRC IP)</a:t>
            </a:r>
          </a:p>
          <a:p>
            <a:pPr marL="225425" lvl="1" indent="-225425"/>
            <a:endParaRPr lang="en-US" dirty="0" smtClean="0"/>
          </a:p>
          <a:p>
            <a:pPr marL="0" lvl="1" indent="0">
              <a:buNone/>
            </a:pPr>
            <a:r>
              <a:rPr lang="en-US" sz="2000" dirty="0" smtClean="0">
                <a:solidFill>
                  <a:schemeClr val="tx1"/>
                </a:solidFill>
              </a:rPr>
              <a:t>Resulting Size of March Datasets:</a:t>
            </a:r>
          </a:p>
          <a:p>
            <a:pPr marL="225425" lvl="1" indent="-225425"/>
            <a:r>
              <a:rPr lang="en-US" dirty="0" smtClean="0"/>
              <a:t>Remove all requests to resolve names within </a:t>
            </a:r>
            <a:r>
              <a:rPr lang="en-US" dirty="0" err="1" smtClean="0"/>
              <a:t>webb.bin</a:t>
            </a:r>
            <a:r>
              <a:rPr lang="en-US" dirty="0" smtClean="0"/>
              <a:t> domain</a:t>
            </a:r>
          </a:p>
          <a:p>
            <a:pPr marL="517525" lvl="2" indent="-225425"/>
            <a:r>
              <a:rPr lang="en-US" dirty="0"/>
              <a:t> </a:t>
            </a:r>
            <a:r>
              <a:rPr lang="en-US" dirty="0" smtClean="0"/>
              <a:t>317.0M March records (6M </a:t>
            </a:r>
            <a:r>
              <a:rPr lang="en-US" dirty="0"/>
              <a:t>– </a:t>
            </a:r>
            <a:r>
              <a:rPr lang="en-US" dirty="0" smtClean="0"/>
              <a:t>21M records/day)</a:t>
            </a:r>
            <a:endParaRPr lang="en-US" dirty="0"/>
          </a:p>
          <a:p>
            <a:pPr marL="225425" lvl="1" indent="-225425"/>
            <a:r>
              <a:rPr lang="en-US" b="1" dirty="0" smtClean="0"/>
              <a:t>Conservative</a:t>
            </a:r>
            <a:r>
              <a:rPr lang="en-US" dirty="0" smtClean="0"/>
              <a:t>: Remove all requests for hosts if that particular source node requested it in February</a:t>
            </a:r>
          </a:p>
          <a:p>
            <a:pPr marL="517525" lvl="2" indent="-225425"/>
            <a:r>
              <a:rPr lang="en-US" dirty="0" smtClean="0"/>
              <a:t>46.0M March records (262K – 4M records/day)</a:t>
            </a:r>
          </a:p>
          <a:p>
            <a:pPr marL="225425" lvl="1" indent="-225425"/>
            <a:r>
              <a:rPr lang="en-US" b="1" dirty="0" smtClean="0"/>
              <a:t>Aggressive</a:t>
            </a:r>
            <a:r>
              <a:rPr lang="en-US" b="1" dirty="0"/>
              <a:t>:</a:t>
            </a:r>
            <a:r>
              <a:rPr lang="en-US" dirty="0"/>
              <a:t> Remove all requests for </a:t>
            </a:r>
            <a:r>
              <a:rPr lang="en-US" dirty="0" smtClean="0"/>
              <a:t>any hosts requested </a:t>
            </a:r>
            <a:r>
              <a:rPr lang="en-US" dirty="0"/>
              <a:t>in </a:t>
            </a:r>
            <a:r>
              <a:rPr lang="en-US" dirty="0" smtClean="0"/>
              <a:t>February</a:t>
            </a:r>
            <a:endParaRPr lang="en-US" dirty="0"/>
          </a:p>
          <a:p>
            <a:pPr marL="517525" lvl="2" indent="-225425"/>
            <a:r>
              <a:rPr lang="en-US" dirty="0"/>
              <a:t>12.7M March records (380K – 975K records/day</a:t>
            </a:r>
            <a:r>
              <a:rPr lang="en-US" dirty="0" smtClean="0"/>
              <a:t>)</a:t>
            </a:r>
            <a:endParaRPr lang="en-US" dirty="0"/>
          </a:p>
        </p:txBody>
      </p:sp>
      <p:sp>
        <p:nvSpPr>
          <p:cNvPr id="4" name="TextBox 3"/>
          <p:cNvSpPr txBox="1"/>
          <p:nvPr/>
        </p:nvSpPr>
        <p:spPr>
          <a:xfrm>
            <a:off x="629758" y="5405735"/>
            <a:ext cx="7848600" cy="461665"/>
          </a:xfrm>
          <a:prstGeom prst="rect">
            <a:avLst/>
          </a:prstGeom>
          <a:noFill/>
        </p:spPr>
        <p:txBody>
          <a:bodyPr wrap="square" rtlCol="0">
            <a:spAutoFit/>
          </a:bodyPr>
          <a:lstStyle/>
          <a:p>
            <a:r>
              <a:rPr lang="en-US" sz="2400" dirty="0" smtClean="0"/>
              <a:t>Aggressive Filter: ~20:1 reduction</a:t>
            </a:r>
          </a:p>
        </p:txBody>
      </p:sp>
    </p:spTree>
    <p:extLst>
      <p:ext uri="{BB962C8B-B14F-4D97-AF65-F5344CB8AC3E}">
        <p14:creationId xmlns:p14="http://schemas.microsoft.com/office/powerpoint/2010/main" val="238313212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2895600" cy="1163395"/>
          </a:xfrm>
        </p:spPr>
        <p:txBody>
          <a:bodyPr/>
          <a:lstStyle/>
          <a:p>
            <a:r>
              <a:rPr lang="en-US" dirty="0" smtClean="0"/>
              <a:t>Our Approach: </a:t>
            </a:r>
            <a:br>
              <a:rPr lang="en-US" dirty="0" smtClean="0"/>
            </a:br>
            <a:r>
              <a:rPr lang="en-US" dirty="0" smtClean="0"/>
              <a:t>Whitelist </a:t>
            </a:r>
            <a:br>
              <a:rPr lang="en-US" dirty="0" smtClean="0"/>
            </a:br>
            <a:r>
              <a:rPr lang="en-US" dirty="0" smtClean="0"/>
              <a:t>Generation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914400"/>
            <a:ext cx="4876800" cy="4876800"/>
          </a:xfrm>
          <a:prstGeom prst="rect">
            <a:avLst/>
          </a:prstGeom>
        </p:spPr>
      </p:pic>
      <p:sp>
        <p:nvSpPr>
          <p:cNvPr id="5" name="TextBox 4"/>
          <p:cNvSpPr txBox="1"/>
          <p:nvPr/>
        </p:nvSpPr>
        <p:spPr>
          <a:xfrm>
            <a:off x="335588" y="2100362"/>
            <a:ext cx="3144847" cy="646331"/>
          </a:xfrm>
          <a:prstGeom prst="rect">
            <a:avLst/>
          </a:prstGeom>
          <a:noFill/>
        </p:spPr>
        <p:txBody>
          <a:bodyPr wrap="square" rtlCol="0">
            <a:spAutoFit/>
          </a:bodyPr>
          <a:lstStyle/>
          <a:p>
            <a:pPr algn="l"/>
            <a:r>
              <a:rPr lang="en-US" sz="1800" b="0" dirty="0" smtClean="0"/>
              <a:t>All March resolved DNS request IP addresses.</a:t>
            </a:r>
            <a:endParaRPr lang="en-US" sz="1800" b="0" dirty="0"/>
          </a:p>
        </p:txBody>
      </p:sp>
      <p:cxnSp>
        <p:nvCxnSpPr>
          <p:cNvPr id="6" name="Straight Arrow Connector 5"/>
          <p:cNvCxnSpPr/>
          <p:nvPr/>
        </p:nvCxnSpPr>
        <p:spPr bwMode="auto">
          <a:xfrm>
            <a:off x="8734456" y="2819400"/>
            <a:ext cx="0" cy="1343055"/>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7" name="TextBox 6"/>
          <p:cNvSpPr txBox="1"/>
          <p:nvPr/>
        </p:nvSpPr>
        <p:spPr>
          <a:xfrm rot="5400000">
            <a:off x="8338584" y="2223473"/>
            <a:ext cx="791743" cy="400110"/>
          </a:xfrm>
          <a:prstGeom prst="rect">
            <a:avLst/>
          </a:prstGeom>
          <a:noFill/>
        </p:spPr>
        <p:txBody>
          <a:bodyPr wrap="square" rtlCol="0">
            <a:spAutoFit/>
          </a:bodyPr>
          <a:lstStyle/>
          <a:p>
            <a:r>
              <a:rPr lang="en-US" b="0" dirty="0" smtClean="0"/>
              <a:t>Time</a:t>
            </a:r>
            <a:endParaRPr lang="en-US" b="0" dirty="0"/>
          </a:p>
        </p:txBody>
      </p:sp>
      <p:cxnSp>
        <p:nvCxnSpPr>
          <p:cNvPr id="8" name="Straight Arrow Connector 7"/>
          <p:cNvCxnSpPr>
            <a:stCxn id="10" idx="3"/>
          </p:cNvCxnSpPr>
          <p:nvPr/>
        </p:nvCxnSpPr>
        <p:spPr bwMode="auto">
          <a:xfrm>
            <a:off x="7543800" y="715082"/>
            <a:ext cx="9906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3657600" y="699455"/>
            <a:ext cx="8382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10" name="TextBox 9"/>
          <p:cNvSpPr txBox="1"/>
          <p:nvPr/>
        </p:nvSpPr>
        <p:spPr>
          <a:xfrm>
            <a:off x="4495800" y="545805"/>
            <a:ext cx="3048000" cy="338554"/>
          </a:xfrm>
          <a:prstGeom prst="rect">
            <a:avLst/>
          </a:prstGeom>
          <a:noFill/>
        </p:spPr>
        <p:txBody>
          <a:bodyPr wrap="square" rtlCol="0">
            <a:spAutoFit/>
          </a:bodyPr>
          <a:lstStyle/>
          <a:p>
            <a:r>
              <a:rPr lang="en-US" sz="1600" b="0" dirty="0" smtClean="0"/>
              <a:t>Resolved IPv4 Address Range</a:t>
            </a:r>
            <a:endParaRPr lang="en-US" sz="1600" b="0" dirty="0"/>
          </a:p>
        </p:txBody>
      </p:sp>
    </p:spTree>
    <p:extLst>
      <p:ext uri="{BB962C8B-B14F-4D97-AF65-F5344CB8AC3E}">
        <p14:creationId xmlns:p14="http://schemas.microsoft.com/office/powerpoint/2010/main" val="17207971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2895600" cy="775597"/>
          </a:xfrm>
        </p:spPr>
        <p:txBody>
          <a:bodyPr/>
          <a:lstStyle/>
          <a:p>
            <a:r>
              <a:rPr lang="en-US" dirty="0" smtClean="0"/>
              <a:t>Whitelist </a:t>
            </a:r>
            <a:br>
              <a:rPr lang="en-US" dirty="0" smtClean="0"/>
            </a:br>
            <a:r>
              <a:rPr lang="en-US" dirty="0" smtClean="0"/>
              <a:t>Filtering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914400"/>
            <a:ext cx="4876800" cy="4876800"/>
          </a:xfrm>
          <a:prstGeom prst="rect">
            <a:avLst/>
          </a:prstGeom>
        </p:spPr>
      </p:pic>
      <p:sp>
        <p:nvSpPr>
          <p:cNvPr id="5" name="TextBox 4"/>
          <p:cNvSpPr txBox="1"/>
          <p:nvPr/>
        </p:nvSpPr>
        <p:spPr>
          <a:xfrm>
            <a:off x="335588" y="2100362"/>
            <a:ext cx="3144847" cy="646331"/>
          </a:xfrm>
          <a:prstGeom prst="rect">
            <a:avLst/>
          </a:prstGeom>
          <a:noFill/>
        </p:spPr>
        <p:txBody>
          <a:bodyPr wrap="square" rtlCol="0">
            <a:spAutoFit/>
          </a:bodyPr>
          <a:lstStyle/>
          <a:p>
            <a:pPr algn="l"/>
            <a:r>
              <a:rPr lang="en-US" sz="1800" b="0" dirty="0" smtClean="0"/>
              <a:t>All March resolved DNS request IP addresses.</a:t>
            </a:r>
            <a:endParaRPr lang="en-US" sz="1800" b="0" dirty="0"/>
          </a:p>
        </p:txBody>
      </p:sp>
      <p:cxnSp>
        <p:nvCxnSpPr>
          <p:cNvPr id="6" name="Straight Arrow Connector 5"/>
          <p:cNvCxnSpPr/>
          <p:nvPr/>
        </p:nvCxnSpPr>
        <p:spPr bwMode="auto">
          <a:xfrm>
            <a:off x="8734456" y="2819400"/>
            <a:ext cx="0" cy="1343055"/>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7" name="TextBox 6"/>
          <p:cNvSpPr txBox="1"/>
          <p:nvPr/>
        </p:nvSpPr>
        <p:spPr>
          <a:xfrm rot="5400000">
            <a:off x="8338584" y="2223473"/>
            <a:ext cx="791743" cy="400110"/>
          </a:xfrm>
          <a:prstGeom prst="rect">
            <a:avLst/>
          </a:prstGeom>
          <a:noFill/>
        </p:spPr>
        <p:txBody>
          <a:bodyPr wrap="square" rtlCol="0">
            <a:spAutoFit/>
          </a:bodyPr>
          <a:lstStyle/>
          <a:p>
            <a:r>
              <a:rPr lang="en-US" b="0" dirty="0" smtClean="0"/>
              <a:t>Time</a:t>
            </a:r>
            <a:endParaRPr lang="en-US" b="0" dirty="0"/>
          </a:p>
        </p:txBody>
      </p:sp>
      <p:cxnSp>
        <p:nvCxnSpPr>
          <p:cNvPr id="8" name="Straight Arrow Connector 7"/>
          <p:cNvCxnSpPr>
            <a:stCxn id="10" idx="3"/>
          </p:cNvCxnSpPr>
          <p:nvPr/>
        </p:nvCxnSpPr>
        <p:spPr bwMode="auto">
          <a:xfrm>
            <a:off x="7543800" y="715082"/>
            <a:ext cx="9906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3657600" y="699455"/>
            <a:ext cx="8382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10" name="TextBox 9"/>
          <p:cNvSpPr txBox="1"/>
          <p:nvPr/>
        </p:nvSpPr>
        <p:spPr>
          <a:xfrm>
            <a:off x="4495800" y="545805"/>
            <a:ext cx="3048000" cy="338554"/>
          </a:xfrm>
          <a:prstGeom prst="rect">
            <a:avLst/>
          </a:prstGeom>
          <a:noFill/>
        </p:spPr>
        <p:txBody>
          <a:bodyPr wrap="square" rtlCol="0">
            <a:spAutoFit/>
          </a:bodyPr>
          <a:lstStyle/>
          <a:p>
            <a:r>
              <a:rPr lang="en-US" sz="1600" b="0" dirty="0" smtClean="0"/>
              <a:t>Resolved IPv4 Address Range</a:t>
            </a:r>
            <a:endParaRPr lang="en-US" sz="1600" b="0" dirty="0"/>
          </a:p>
        </p:txBody>
      </p:sp>
    </p:spTree>
    <p:extLst>
      <p:ext uri="{BB962C8B-B14F-4D97-AF65-F5344CB8AC3E}">
        <p14:creationId xmlns:p14="http://schemas.microsoft.com/office/powerpoint/2010/main" val="335926844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2895600" cy="1163395"/>
          </a:xfrm>
        </p:spPr>
        <p:txBody>
          <a:bodyPr/>
          <a:lstStyle/>
          <a:p>
            <a:r>
              <a:rPr lang="en-US" dirty="0" smtClean="0"/>
              <a:t>Our Approach: </a:t>
            </a:r>
            <a:br>
              <a:rPr lang="en-US" dirty="0" smtClean="0"/>
            </a:br>
            <a:r>
              <a:rPr lang="en-US" dirty="0" smtClean="0"/>
              <a:t>Whitelist </a:t>
            </a:r>
            <a:br>
              <a:rPr lang="en-US" dirty="0" smtClean="0"/>
            </a:br>
            <a:r>
              <a:rPr lang="en-US" dirty="0" smtClean="0"/>
              <a:t>Generation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914400"/>
            <a:ext cx="4876800" cy="4876800"/>
          </a:xfrm>
          <a:prstGeom prst="rect">
            <a:avLst/>
          </a:prstGeom>
        </p:spPr>
      </p:pic>
      <p:sp>
        <p:nvSpPr>
          <p:cNvPr id="4" name="TextBox 3"/>
          <p:cNvSpPr txBox="1"/>
          <p:nvPr/>
        </p:nvSpPr>
        <p:spPr>
          <a:xfrm>
            <a:off x="345113" y="2027656"/>
            <a:ext cx="3144847" cy="923330"/>
          </a:xfrm>
          <a:prstGeom prst="rect">
            <a:avLst/>
          </a:prstGeom>
          <a:noFill/>
        </p:spPr>
        <p:txBody>
          <a:bodyPr wrap="square" rtlCol="0">
            <a:spAutoFit/>
          </a:bodyPr>
          <a:lstStyle/>
          <a:p>
            <a:pPr algn="l"/>
            <a:r>
              <a:rPr lang="en-US" sz="1800" b="0" dirty="0" smtClean="0"/>
              <a:t>March resolved DNS request IP addresses after</a:t>
            </a:r>
            <a:r>
              <a:rPr lang="en-US" sz="1800" b="0" dirty="0"/>
              <a:t> </a:t>
            </a:r>
            <a:r>
              <a:rPr lang="en-US" sz="1800" b="0" dirty="0" smtClean="0"/>
              <a:t>aggressive whitelist filtering.</a:t>
            </a:r>
          </a:p>
        </p:txBody>
      </p:sp>
      <p:cxnSp>
        <p:nvCxnSpPr>
          <p:cNvPr id="5" name="Straight Arrow Connector 4"/>
          <p:cNvCxnSpPr/>
          <p:nvPr/>
        </p:nvCxnSpPr>
        <p:spPr bwMode="auto">
          <a:xfrm>
            <a:off x="8734456" y="2819400"/>
            <a:ext cx="0" cy="1343055"/>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6" name="TextBox 5"/>
          <p:cNvSpPr txBox="1"/>
          <p:nvPr/>
        </p:nvSpPr>
        <p:spPr>
          <a:xfrm rot="5400000">
            <a:off x="8338584" y="2223473"/>
            <a:ext cx="791743" cy="400110"/>
          </a:xfrm>
          <a:prstGeom prst="rect">
            <a:avLst/>
          </a:prstGeom>
          <a:noFill/>
        </p:spPr>
        <p:txBody>
          <a:bodyPr wrap="square" rtlCol="0">
            <a:spAutoFit/>
          </a:bodyPr>
          <a:lstStyle/>
          <a:p>
            <a:r>
              <a:rPr lang="en-US" b="0" dirty="0" smtClean="0"/>
              <a:t>Time</a:t>
            </a:r>
            <a:endParaRPr lang="en-US" b="0" dirty="0"/>
          </a:p>
        </p:txBody>
      </p:sp>
      <p:cxnSp>
        <p:nvCxnSpPr>
          <p:cNvPr id="7" name="Straight Arrow Connector 6"/>
          <p:cNvCxnSpPr>
            <a:stCxn id="9" idx="3"/>
          </p:cNvCxnSpPr>
          <p:nvPr/>
        </p:nvCxnSpPr>
        <p:spPr bwMode="auto">
          <a:xfrm>
            <a:off x="7543800" y="715082"/>
            <a:ext cx="9906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H="1">
            <a:off x="3657600" y="699455"/>
            <a:ext cx="8382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9" name="TextBox 8"/>
          <p:cNvSpPr txBox="1"/>
          <p:nvPr/>
        </p:nvSpPr>
        <p:spPr>
          <a:xfrm>
            <a:off x="4495800" y="545805"/>
            <a:ext cx="3048000" cy="338554"/>
          </a:xfrm>
          <a:prstGeom prst="rect">
            <a:avLst/>
          </a:prstGeom>
          <a:noFill/>
        </p:spPr>
        <p:txBody>
          <a:bodyPr wrap="square" rtlCol="0">
            <a:spAutoFit/>
          </a:bodyPr>
          <a:lstStyle/>
          <a:p>
            <a:r>
              <a:rPr lang="en-US" sz="1600" b="0" dirty="0" smtClean="0"/>
              <a:t>Resolved IPv4 Address Range</a:t>
            </a:r>
            <a:endParaRPr lang="en-US" sz="1600" b="0" dirty="0"/>
          </a:p>
        </p:txBody>
      </p:sp>
      <p:sp>
        <p:nvSpPr>
          <p:cNvPr id="10" name="TextBox 9"/>
          <p:cNvSpPr txBox="1"/>
          <p:nvPr/>
        </p:nvSpPr>
        <p:spPr>
          <a:xfrm>
            <a:off x="474653" y="5308431"/>
            <a:ext cx="2230447" cy="338554"/>
          </a:xfrm>
          <a:prstGeom prst="rect">
            <a:avLst/>
          </a:prstGeom>
          <a:noFill/>
        </p:spPr>
        <p:txBody>
          <a:bodyPr wrap="square" rtlCol="0">
            <a:spAutoFit/>
          </a:bodyPr>
          <a:lstStyle/>
          <a:p>
            <a:pPr algn="l"/>
            <a:r>
              <a:rPr lang="en-US" sz="1600" b="0" dirty="0" smtClean="0"/>
              <a:t>Hmmm…interesting…</a:t>
            </a:r>
            <a:endParaRPr lang="en-US" sz="1600" b="0" dirty="0"/>
          </a:p>
        </p:txBody>
      </p:sp>
      <p:cxnSp>
        <p:nvCxnSpPr>
          <p:cNvPr id="13" name="Straight Arrow Connector 12"/>
          <p:cNvCxnSpPr/>
          <p:nvPr/>
        </p:nvCxnSpPr>
        <p:spPr bwMode="auto">
          <a:xfrm>
            <a:off x="2667000" y="5477708"/>
            <a:ext cx="9906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50640688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Our Approach: Beacon Detection</a:t>
            </a:r>
            <a:endParaRPr lang="en-US" dirty="0"/>
          </a:p>
        </p:txBody>
      </p:sp>
      <p:sp>
        <p:nvSpPr>
          <p:cNvPr id="877571" name="Rectangle 3"/>
          <p:cNvSpPr>
            <a:spLocks noGrp="1" noChangeArrowheads="1"/>
          </p:cNvSpPr>
          <p:nvPr>
            <p:ph type="body" idx="1"/>
          </p:nvPr>
        </p:nvSpPr>
        <p:spPr>
          <a:xfrm>
            <a:off x="533400" y="1143000"/>
            <a:ext cx="8153400" cy="4648200"/>
          </a:xfrm>
        </p:spPr>
        <p:txBody>
          <a:bodyPr/>
          <a:lstStyle/>
          <a:p>
            <a:pPr indent="-284163"/>
            <a:r>
              <a:rPr lang="en-US" dirty="0" smtClean="0"/>
              <a:t>Detect regular callbacks to command and control (the “beacon”)</a:t>
            </a:r>
          </a:p>
          <a:p>
            <a:endParaRPr lang="en-US" sz="1400" dirty="0"/>
          </a:p>
          <a:p>
            <a:pPr marL="225425" lvl="1" indent="-225425"/>
            <a:r>
              <a:rPr lang="en-US" dirty="0" smtClean="0"/>
              <a:t>Sort ALL requests by [</a:t>
            </a:r>
            <a:r>
              <a:rPr lang="en-US" dirty="0" err="1" smtClean="0"/>
              <a:t>src</a:t>
            </a:r>
            <a:r>
              <a:rPr lang="en-US" dirty="0" smtClean="0"/>
              <a:t> </a:t>
            </a:r>
            <a:r>
              <a:rPr lang="en-US" dirty="0" err="1" smtClean="0"/>
              <a:t>IP,hostname</a:t>
            </a:r>
            <a:r>
              <a:rPr lang="en-US" dirty="0" smtClean="0"/>
              <a:t>] pairs</a:t>
            </a:r>
          </a:p>
          <a:p>
            <a:pPr marL="225425" lvl="1" indent="-225425"/>
            <a:r>
              <a:rPr lang="en-US" dirty="0" smtClean="0"/>
              <a:t>Remove all that have less than 3 requests (probably could increase to 4)</a:t>
            </a:r>
          </a:p>
          <a:p>
            <a:pPr marL="225425" lvl="1" indent="-225425"/>
            <a:r>
              <a:rPr lang="en-US" dirty="0" smtClean="0"/>
              <a:t>Compute statistics on time deltas between time ordered requests:</a:t>
            </a:r>
          </a:p>
          <a:p>
            <a:pPr marL="517525" lvl="2" indent="-225425"/>
            <a:r>
              <a:rPr lang="en-US" dirty="0" smtClean="0"/>
              <a:t>Approach 1: Standard deviations</a:t>
            </a:r>
          </a:p>
          <a:p>
            <a:pPr marL="800100" lvl="3" indent="-225425"/>
            <a:r>
              <a:rPr lang="en-US" dirty="0" smtClean="0"/>
              <a:t>Mean/</a:t>
            </a:r>
            <a:r>
              <a:rPr lang="en-US" dirty="0" err="1" smtClean="0"/>
              <a:t>stddev</a:t>
            </a:r>
            <a:r>
              <a:rPr lang="en-US" dirty="0" smtClean="0"/>
              <a:t> calculations (best of leave-one-out, round-robin)</a:t>
            </a:r>
          </a:p>
          <a:p>
            <a:pPr marL="800100" lvl="3" indent="-225425"/>
            <a:r>
              <a:rPr lang="en-US" dirty="0" smtClean="0"/>
              <a:t>Select all with “small” standard deviation</a:t>
            </a:r>
          </a:p>
          <a:p>
            <a:pPr marL="1084262" lvl="4" indent="-225425"/>
            <a:r>
              <a:rPr lang="en-US" dirty="0" smtClean="0"/>
              <a:t>Mean </a:t>
            </a:r>
            <a:r>
              <a:rPr lang="en-US" dirty="0"/>
              <a:t>(beacon interval) between 5-120 minutes</a:t>
            </a:r>
          </a:p>
          <a:p>
            <a:pPr marL="517525" lvl="2" indent="-225425"/>
            <a:r>
              <a:rPr lang="en-US" dirty="0" smtClean="0"/>
              <a:t>Approach 2: FFTs </a:t>
            </a:r>
          </a:p>
          <a:p>
            <a:pPr marL="800100" lvl="3" indent="-225425"/>
            <a:r>
              <a:rPr lang="en-US" dirty="0"/>
              <a:t>L</a:t>
            </a:r>
            <a:r>
              <a:rPr lang="en-US" dirty="0" smtClean="0"/>
              <a:t>ook for strong “signal” (more flexible but still requires periodicity)</a:t>
            </a:r>
          </a:p>
          <a:p>
            <a:pPr marL="225425" lvl="1" indent="-225425"/>
            <a:r>
              <a:rPr lang="en-US" dirty="0" smtClean="0"/>
              <a:t>Restrict selection between 5 and </a:t>
            </a:r>
            <a:r>
              <a:rPr lang="en-US" i="1" dirty="0" smtClean="0"/>
              <a:t>just above </a:t>
            </a:r>
            <a:r>
              <a:rPr lang="en-US" dirty="0" smtClean="0"/>
              <a:t>120 minute periods:</a:t>
            </a:r>
            <a:endParaRPr lang="en-US" dirty="0"/>
          </a:p>
          <a:p>
            <a:pPr marL="517525" lvl="2" indent="-225425"/>
            <a:r>
              <a:rPr lang="en-US" dirty="0" smtClean="0">
                <a:solidFill>
                  <a:srgbClr val="3C4F82"/>
                </a:solidFill>
              </a:rPr>
              <a:t>Below 5 minutes: Assumption: high volume traffic too “loud”</a:t>
            </a:r>
          </a:p>
          <a:p>
            <a:pPr marL="517525" lvl="2" indent="-225425"/>
            <a:r>
              <a:rPr lang="en-US" dirty="0" smtClean="0">
                <a:solidFill>
                  <a:srgbClr val="3C4F82"/>
                </a:solidFill>
              </a:rPr>
              <a:t>Above 120 minutes: Too few samples given the calendar day restriction</a:t>
            </a:r>
            <a:endParaRPr lang="en-US" dirty="0">
              <a:solidFill>
                <a:srgbClr val="3C4F82"/>
              </a:solidFill>
            </a:endParaRPr>
          </a:p>
          <a:p>
            <a:pPr marL="225425" indent="-225425"/>
            <a:endParaRPr lang="en-US" dirty="0"/>
          </a:p>
        </p:txBody>
      </p:sp>
    </p:spTree>
    <p:extLst>
      <p:ext uri="{BB962C8B-B14F-4D97-AF65-F5344CB8AC3E}">
        <p14:creationId xmlns:p14="http://schemas.microsoft.com/office/powerpoint/2010/main" val="414521717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FFT Beacon Detection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600200"/>
            <a:ext cx="4419600" cy="14917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0200"/>
            <a:ext cx="4572000" cy="154177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891877"/>
            <a:ext cx="4419600" cy="151832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00663"/>
            <a:ext cx="4572000" cy="1500751"/>
          </a:xfrm>
          <a:prstGeom prst="rect">
            <a:avLst/>
          </a:prstGeom>
        </p:spPr>
      </p:pic>
      <p:sp>
        <p:nvSpPr>
          <p:cNvPr id="3" name="TextBox 2"/>
          <p:cNvSpPr txBox="1"/>
          <p:nvPr/>
        </p:nvSpPr>
        <p:spPr>
          <a:xfrm>
            <a:off x="2057400" y="1276983"/>
            <a:ext cx="5567550" cy="338554"/>
          </a:xfrm>
          <a:prstGeom prst="rect">
            <a:avLst/>
          </a:prstGeom>
          <a:noFill/>
        </p:spPr>
        <p:txBody>
          <a:bodyPr wrap="none" rtlCol="0">
            <a:spAutoFit/>
          </a:bodyPr>
          <a:lstStyle/>
          <a:p>
            <a:pPr algn="l"/>
            <a:r>
              <a:rPr lang="en-US" sz="1600" b="0" dirty="0" smtClean="0"/>
              <a:t>Between infected host and all domains (post whitelist filter):</a:t>
            </a:r>
            <a:endParaRPr lang="en-US" sz="1600" b="0" dirty="0"/>
          </a:p>
        </p:txBody>
      </p:sp>
      <p:sp>
        <p:nvSpPr>
          <p:cNvPr id="8" name="TextBox 7"/>
          <p:cNvSpPr txBox="1"/>
          <p:nvPr/>
        </p:nvSpPr>
        <p:spPr>
          <a:xfrm>
            <a:off x="2634625" y="3562109"/>
            <a:ext cx="4299575" cy="338554"/>
          </a:xfrm>
          <a:prstGeom prst="rect">
            <a:avLst/>
          </a:prstGeom>
          <a:noFill/>
        </p:spPr>
        <p:txBody>
          <a:bodyPr wrap="none" rtlCol="0">
            <a:spAutoFit/>
          </a:bodyPr>
          <a:lstStyle/>
          <a:p>
            <a:pPr algn="l"/>
            <a:r>
              <a:rPr lang="en-US" sz="1600" b="0" dirty="0" smtClean="0"/>
              <a:t>Between infected host and malicious domain:</a:t>
            </a:r>
            <a:endParaRPr lang="en-US" sz="1600" b="0" dirty="0"/>
          </a:p>
        </p:txBody>
      </p:sp>
    </p:spTree>
    <p:extLst>
      <p:ext uri="{BB962C8B-B14F-4D97-AF65-F5344CB8AC3E}">
        <p14:creationId xmlns:p14="http://schemas.microsoft.com/office/powerpoint/2010/main" val="187668516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Our Approach: Beacon Detection</a:t>
            </a:r>
            <a:endParaRPr lang="en-US" dirty="0"/>
          </a:p>
        </p:txBody>
      </p:sp>
      <p:sp>
        <p:nvSpPr>
          <p:cNvPr id="877571" name="Rectangle 3"/>
          <p:cNvSpPr>
            <a:spLocks noGrp="1" noChangeArrowheads="1"/>
          </p:cNvSpPr>
          <p:nvPr>
            <p:ph type="body" idx="1"/>
          </p:nvPr>
        </p:nvSpPr>
        <p:spPr>
          <a:xfrm>
            <a:off x="533400" y="1066800"/>
            <a:ext cx="8153400" cy="4800600"/>
          </a:xfrm>
        </p:spPr>
        <p:txBody>
          <a:bodyPr/>
          <a:lstStyle/>
          <a:p>
            <a:pPr indent="-284163"/>
            <a:r>
              <a:rPr lang="en-US" dirty="0" smtClean="0"/>
              <a:t>Output of mean/</a:t>
            </a:r>
            <a:r>
              <a:rPr lang="en-US" dirty="0" err="1" smtClean="0"/>
              <a:t>stddev</a:t>
            </a:r>
            <a:r>
              <a:rPr lang="en-US" dirty="0" smtClean="0"/>
              <a:t> calculations (Case 3, 3/15/2013):</a:t>
            </a:r>
          </a:p>
          <a:p>
            <a:pPr indent="-284163"/>
            <a:endParaRPr lang="en-US" sz="1100" dirty="0" smtClean="0"/>
          </a:p>
          <a:p>
            <a:r>
              <a:rPr lang="en-US" sz="1200" dirty="0" err="1" smtClean="0">
                <a:latin typeface="Courier New" panose="02070309020205020404" pitchFamily="49" charset="0"/>
                <a:cs typeface="Courier New" panose="02070309020205020404" pitchFamily="49" charset="0"/>
              </a:rPr>
              <a:t>Stddev</a:t>
            </a:r>
            <a:r>
              <a:rPr lang="en-US" sz="1200" dirty="0" smtClean="0">
                <a:latin typeface="Courier New" panose="02070309020205020404" pitchFamily="49" charset="0"/>
                <a:cs typeface="Courier New" panose="02070309020205020404" pitchFamily="49" charset="0"/>
              </a:rPr>
              <a:t>        mean     </a:t>
            </a:r>
            <a:r>
              <a:rPr lang="en-US" sz="1200" dirty="0" err="1" smtClean="0">
                <a:latin typeface="Courier New" panose="02070309020205020404" pitchFamily="49" charset="0"/>
                <a:cs typeface="Courier New" panose="02070309020205020404" pitchFamily="49" charset="0"/>
              </a:rPr>
              <a:t>num</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internal_IP</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external_domain</a:t>
            </a:r>
            <a:r>
              <a:rPr lang="en-US" sz="1200" dirty="0" smtClean="0">
                <a:latin typeface="Courier New" panose="02070309020205020404" pitchFamily="49" charset="0"/>
                <a:cs typeface="Courier New" panose="02070309020205020404" pitchFamily="49" charset="0"/>
              </a:rPr>
              <a:t>           whitelist</a:t>
            </a:r>
          </a:p>
          <a:p>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usec</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usec</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samp</a:t>
            </a:r>
            <a:r>
              <a:rPr lang="en-US" sz="1200" dirty="0" smtClean="0">
                <a:latin typeface="Courier New" panose="02070309020205020404" pitchFamily="49" charset="0"/>
                <a:cs typeface="Courier New" panose="02070309020205020404" pitchFamily="49" charset="0"/>
              </a:rPr>
              <a:t>                                           domain status</a:t>
            </a:r>
          </a:p>
          <a:p>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  428.50,	14415819965,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74.92.86.53</a:t>
            </a:r>
            <a:r>
              <a:rPr lang="en-US" sz="1200" dirty="0">
                <a:latin typeface="Courier New" panose="02070309020205020404" pitchFamily="49" charset="0"/>
                <a:cs typeface="Courier New" panose="02070309020205020404" pitchFamily="49" charset="0"/>
              </a:rPr>
              <a:t>, cot.au45ufhz2jq.wad,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 8672.39,	   70016863,  4</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74.92.42.94</a:t>
            </a:r>
            <a:r>
              <a:rPr lang="en-US" sz="1200" dirty="0">
                <a:latin typeface="Courier New" panose="02070309020205020404" pitchFamily="49" charset="0"/>
                <a:cs typeface="Courier New" panose="02070309020205020404" pitchFamily="49" charset="0"/>
              </a:rPr>
              <a:t>, foam.1.quadruplicates.wad, </a:t>
            </a:r>
            <a:r>
              <a:rPr lang="en-US" sz="1200" dirty="0" smtClean="0">
                <a:latin typeface="Courier New" panose="02070309020205020404" pitchFamily="49" charset="0"/>
                <a:cs typeface="Courier New" panose="02070309020205020404" pitchFamily="49" charset="0"/>
              </a:rPr>
              <a:t> COMMON</a:t>
            </a:r>
            <a:endParaRPr lang="en-US" sz="1200" dirty="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8812.19,	 </a:t>
            </a:r>
            <a:r>
              <a:rPr lang="en-US" sz="1200" b="1" dirty="0" smtClean="0">
                <a:solidFill>
                  <a:srgbClr val="FF0000"/>
                </a:solidFill>
                <a:latin typeface="Courier New" panose="02070309020205020404" pitchFamily="49" charset="0"/>
                <a:cs typeface="Courier New" panose="02070309020205020404" pitchFamily="49" charset="0"/>
              </a:rPr>
              <a:t>7200</a:t>
            </a:r>
            <a:r>
              <a:rPr lang="en-US" sz="1200" b="1" dirty="0" smtClean="0">
                <a:latin typeface="Courier New" panose="02070309020205020404" pitchFamily="49" charset="0"/>
                <a:cs typeface="Courier New" panose="02070309020205020404" pitchFamily="49" charset="0"/>
              </a:rPr>
              <a:t>038761,  6</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en-US" sz="1200" b="1" dirty="0" smtClean="0">
                <a:solidFill>
                  <a:srgbClr val="FF0000"/>
                </a:solidFill>
                <a:latin typeface="Courier New" panose="02070309020205020404" pitchFamily="49" charset="0"/>
                <a:cs typeface="Courier New" panose="02070309020205020404" pitchFamily="49" charset="0"/>
              </a:rPr>
              <a:t>74.92.175.4</a:t>
            </a:r>
            <a:r>
              <a:rPr lang="en-US" sz="1200" b="1" dirty="0">
                <a:latin typeface="Courier New" panose="02070309020205020404" pitchFamily="49" charset="0"/>
                <a:cs typeface="Courier New" panose="02070309020205020404" pitchFamily="49" charset="0"/>
              </a:rPr>
              <a:t>, </a:t>
            </a:r>
            <a:r>
              <a:rPr lang="en-US" sz="1200" b="1" dirty="0">
                <a:solidFill>
                  <a:srgbClr val="FF0000"/>
                </a:solidFill>
                <a:latin typeface="Courier New" panose="02070309020205020404" pitchFamily="49" charset="0"/>
                <a:cs typeface="Courier New" panose="02070309020205020404" pitchFamily="49" charset="0"/>
              </a:rPr>
              <a:t>orfitals.ok</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 9451.00,	14415811274,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74.92.125.45</a:t>
            </a:r>
            <a:r>
              <a:rPr lang="en-US" sz="1200" dirty="0">
                <a:latin typeface="Courier New" panose="02070309020205020404" pitchFamily="49" charset="0"/>
                <a:cs typeface="Courier New" panose="02070309020205020404" pitchFamily="49" charset="0"/>
              </a:rPr>
              <a:t>, cot.a06d0z3b4irta.noe,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22893.55,	 3599878415, 24</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74.92.111.222</a:t>
            </a:r>
            <a:r>
              <a:rPr lang="en-US" sz="1200" dirty="0">
                <a:latin typeface="Courier New" panose="02070309020205020404" pitchFamily="49" charset="0"/>
                <a:cs typeface="Courier New" panose="02070309020205020404" pitchFamily="49" charset="0"/>
              </a:rPr>
              <a:t>, defecate.abxgzuuihtw3.val, </a:t>
            </a:r>
            <a:r>
              <a:rPr lang="en-US" sz="1200" dirty="0" smtClean="0">
                <a:latin typeface="Courier New" panose="02070309020205020404" pitchFamily="49" charset="0"/>
                <a:cs typeface="Courier New" panose="02070309020205020404" pitchFamily="49" charset="0"/>
              </a:rPr>
              <a:t> COMMON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23872.00,	14414983370,  3</a:t>
            </a:r>
            <a:r>
              <a:rPr lang="en-US" sz="1200" dirty="0">
                <a:latin typeface="Courier New" panose="02070309020205020404" pitchFamily="49" charset="0"/>
                <a:cs typeface="Courier New" panose="02070309020205020404" pitchFamily="49" charset="0"/>
              </a:rPr>
              <a:t>, 184.202.133.26, cot.as2e15pr14i0ra5v.wad,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25602.00,	 3600030438,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252.90.88.58</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nvz.val</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26810.66,	 </a:t>
            </a:r>
            <a:r>
              <a:rPr lang="en-US" sz="1200" b="1" dirty="0" smtClean="0">
                <a:solidFill>
                  <a:srgbClr val="FF0000"/>
                </a:solidFill>
                <a:latin typeface="Courier New" panose="02070309020205020404" pitchFamily="49" charset="0"/>
                <a:cs typeface="Courier New" panose="02070309020205020404" pitchFamily="49" charset="0"/>
              </a:rPr>
              <a:t>7200</a:t>
            </a:r>
            <a:r>
              <a:rPr lang="en-US" sz="1200" b="1" dirty="0" smtClean="0">
                <a:latin typeface="Courier New" panose="02070309020205020404" pitchFamily="49" charset="0"/>
                <a:cs typeface="Courier New" panose="02070309020205020404" pitchFamily="49" charset="0"/>
              </a:rPr>
              <a:t>031307,  7</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en-US" sz="1200" b="1" dirty="0" smtClean="0">
                <a:solidFill>
                  <a:srgbClr val="FF0000"/>
                </a:solidFill>
                <a:latin typeface="Courier New" panose="02070309020205020404" pitchFamily="49" charset="0"/>
                <a:cs typeface="Courier New" panose="02070309020205020404" pitchFamily="49" charset="0"/>
              </a:rPr>
              <a:t>74.92.244.3</a:t>
            </a:r>
            <a:r>
              <a:rPr lang="en-US" sz="1200" b="1" dirty="0">
                <a:latin typeface="Courier New" panose="02070309020205020404" pitchFamily="49" charset="0"/>
                <a:cs typeface="Courier New" panose="02070309020205020404" pitchFamily="49" charset="0"/>
              </a:rPr>
              <a:t>, </a:t>
            </a:r>
            <a:r>
              <a:rPr lang="en-US" sz="1200" b="1" dirty="0">
                <a:solidFill>
                  <a:srgbClr val="FF0000"/>
                </a:solidFill>
                <a:latin typeface="Courier New" panose="02070309020205020404" pitchFamily="49" charset="0"/>
                <a:cs typeface="Courier New" panose="02070309020205020404" pitchFamily="49" charset="0"/>
              </a:rPr>
              <a:t>orfitals.ok</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27035.00,	  541558668,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74.92.2.102</a:t>
            </a:r>
            <a:r>
              <a:rPr lang="en-US" sz="1200" dirty="0">
                <a:latin typeface="Courier New" panose="02070309020205020404" pitchFamily="49" charset="0"/>
                <a:cs typeface="Courier New" panose="02070309020205020404" pitchFamily="49" charset="0"/>
              </a:rPr>
              <a:t>, 1.instrumentals.wad,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27755.50,	 3615024542,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74.92.115.69</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i1l.ktl.m.avab85et2md1.wad, UNKNOWN</a:t>
            </a:r>
            <a:endParaRPr lang="en-US" sz="1200" dirty="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29728.50,	 </a:t>
            </a:r>
            <a:r>
              <a:rPr lang="en-US" sz="1200" b="1" dirty="0" smtClean="0">
                <a:solidFill>
                  <a:srgbClr val="FF0000"/>
                </a:solidFill>
                <a:latin typeface="Courier New" panose="02070309020205020404" pitchFamily="49" charset="0"/>
                <a:cs typeface="Courier New" panose="02070309020205020404" pitchFamily="49" charset="0"/>
              </a:rPr>
              <a:t>7200</a:t>
            </a:r>
            <a:r>
              <a:rPr lang="en-US" sz="1200" b="1" dirty="0" smtClean="0">
                <a:latin typeface="Courier New" panose="02070309020205020404" pitchFamily="49" charset="0"/>
                <a:cs typeface="Courier New" panose="02070309020205020404" pitchFamily="49" charset="0"/>
              </a:rPr>
              <a:t>045678,  3</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en-US" sz="1200" b="1" dirty="0" smtClean="0">
                <a:solidFill>
                  <a:srgbClr val="FF0000"/>
                </a:solidFill>
                <a:latin typeface="Courier New" panose="02070309020205020404" pitchFamily="49" charset="0"/>
                <a:cs typeface="Courier New" panose="02070309020205020404" pitchFamily="49" charset="0"/>
              </a:rPr>
              <a:t>74.92.120.47</a:t>
            </a:r>
            <a:r>
              <a:rPr lang="en-US" sz="1200" b="1" dirty="0">
                <a:latin typeface="Courier New" panose="02070309020205020404" pitchFamily="49" charset="0"/>
                <a:cs typeface="Courier New" panose="02070309020205020404" pitchFamily="49" charset="0"/>
              </a:rPr>
              <a:t>, </a:t>
            </a:r>
            <a:r>
              <a:rPr lang="en-US" sz="1200" b="1" dirty="0">
                <a:solidFill>
                  <a:srgbClr val="FF0000"/>
                </a:solidFill>
                <a:latin typeface="Courier New" panose="02070309020205020404" pitchFamily="49" charset="0"/>
                <a:cs typeface="Courier New" panose="02070309020205020404" pitchFamily="49" charset="0"/>
              </a:rPr>
              <a:t>orfitals.ok</a:t>
            </a:r>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33075.50,	14415663130,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74.92.32.252</a:t>
            </a:r>
            <a:r>
              <a:rPr lang="en-US" sz="1200" dirty="0">
                <a:latin typeface="Courier New" panose="02070309020205020404" pitchFamily="49" charset="0"/>
                <a:cs typeface="Courier New" panose="02070309020205020404" pitchFamily="49" charset="0"/>
              </a:rPr>
              <a:t>, cot.awdi4mbp.val,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33747.50,	14415665470,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74.92.32.252</a:t>
            </a:r>
            <a:r>
              <a:rPr lang="en-US" sz="1200" dirty="0">
                <a:latin typeface="Courier New" panose="02070309020205020404" pitchFamily="49" charset="0"/>
                <a:cs typeface="Courier New" panose="02070309020205020404" pitchFamily="49" charset="0"/>
              </a:rPr>
              <a:t>, cot.au7rcnenxm3.val,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36327.50,	14415666637,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74.92.32.252</a:t>
            </a:r>
            <a:r>
              <a:rPr lang="en-US" sz="1200" dirty="0">
                <a:latin typeface="Courier New" panose="02070309020205020404" pitchFamily="49" charset="0"/>
                <a:cs typeface="Courier New" panose="02070309020205020404" pitchFamily="49" charset="0"/>
              </a:rPr>
              <a:t>, cot.afju5c0jq6g2iu.wad, </a:t>
            </a:r>
            <a:r>
              <a:rPr lang="en-US" sz="1200" dirty="0" smtClean="0">
                <a:latin typeface="Courier New" panose="02070309020205020404" pitchFamily="49" charset="0"/>
                <a:cs typeface="Courier New" panose="02070309020205020404" pitchFamily="49" charset="0"/>
              </a:rPr>
              <a:t>	 COMMON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42044.50,	10814890626,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74.92.169.49</a:t>
            </a:r>
            <a:r>
              <a:rPr lang="en-US" sz="1200" dirty="0">
                <a:latin typeface="Courier New" panose="02070309020205020404" pitchFamily="49" charset="0"/>
                <a:cs typeface="Courier New" panose="02070309020205020404" pitchFamily="49" charset="0"/>
              </a:rPr>
              <a:t>, cot.ab7cc.curt,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r>
              <a:rPr lang="en-US" sz="1200" dirty="0" smtClean="0">
                <a:latin typeface="Courier New" panose="02070309020205020404" pitchFamily="49" charset="0"/>
                <a:cs typeface="Courier New" panose="02070309020205020404" pitchFamily="49" charset="0"/>
              </a:rPr>
              <a:t>43604.50,	 1803233179,  3</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252.90.88.58</a:t>
            </a:r>
            <a:r>
              <a:rPr lang="en-US" sz="1200" dirty="0">
                <a:latin typeface="Courier New" panose="02070309020205020404" pitchFamily="49" charset="0"/>
                <a:cs typeface="Courier New" panose="02070309020205020404" pitchFamily="49" charset="0"/>
              </a:rPr>
              <a:t>, plot.g6m.wad.jm, </a:t>
            </a:r>
            <a:r>
              <a:rPr lang="en-US" sz="1200" dirty="0" smtClean="0">
                <a:latin typeface="Courier New" panose="02070309020205020404" pitchFamily="49" charset="0"/>
                <a:cs typeface="Courier New" panose="02070309020205020404" pitchFamily="49" charset="0"/>
              </a:rPr>
              <a:t>	 UNKNOWN</a:t>
            </a:r>
            <a:endParaRPr lang="en-US" sz="1200" dirty="0">
              <a:latin typeface="Courier New" panose="02070309020205020404" pitchFamily="49" charset="0"/>
              <a:cs typeface="Courier New" panose="02070309020205020404" pitchFamily="49" charset="0"/>
            </a:endParaRPr>
          </a:p>
          <a:p>
            <a:pPr marL="225425" indent="-225425"/>
            <a:endParaRPr lang="en-US" dirty="0"/>
          </a:p>
        </p:txBody>
      </p:sp>
    </p:spTree>
    <p:extLst>
      <p:ext uri="{BB962C8B-B14F-4D97-AF65-F5344CB8AC3E}">
        <p14:creationId xmlns:p14="http://schemas.microsoft.com/office/powerpoint/2010/main" val="87221859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Our Approach: Malicious Domain Finder</a:t>
            </a:r>
            <a:endParaRPr lang="en-US" dirty="0"/>
          </a:p>
        </p:txBody>
      </p:sp>
      <p:sp>
        <p:nvSpPr>
          <p:cNvPr id="877571" name="Rectangle 3"/>
          <p:cNvSpPr>
            <a:spLocks noGrp="1" noChangeArrowheads="1"/>
          </p:cNvSpPr>
          <p:nvPr>
            <p:ph type="body" idx="1"/>
          </p:nvPr>
        </p:nvSpPr>
        <p:spPr>
          <a:xfrm>
            <a:off x="533400" y="990600"/>
            <a:ext cx="8153400" cy="4876800"/>
          </a:xfrm>
        </p:spPr>
        <p:txBody>
          <a:bodyPr/>
          <a:lstStyle/>
          <a:p>
            <a:pPr indent="-284163"/>
            <a:r>
              <a:rPr lang="en-US" dirty="0" smtClean="0"/>
              <a:t>Examine DNS requests for infected hosts for the day of the beacon.</a:t>
            </a:r>
          </a:p>
          <a:p>
            <a:endParaRPr lang="en-US" dirty="0" smtClean="0"/>
          </a:p>
          <a:p>
            <a:r>
              <a:rPr lang="en-US" dirty="0" smtClean="0"/>
              <a:t>Filter requests based </a:t>
            </a:r>
            <a:r>
              <a:rPr lang="en-US" dirty="0"/>
              <a:t>on </a:t>
            </a:r>
            <a:r>
              <a:rPr lang="en-US" dirty="0" smtClean="0"/>
              <a:t>whitelist (again)</a:t>
            </a:r>
            <a:endParaRPr lang="en-US" dirty="0"/>
          </a:p>
          <a:p>
            <a:pPr marL="225425" lvl="1" indent="-225425"/>
            <a:r>
              <a:rPr lang="en-US" dirty="0" smtClean="0"/>
              <a:t>Remove </a:t>
            </a:r>
            <a:r>
              <a:rPr lang="en-US" dirty="0" err="1" smtClean="0"/>
              <a:t>webb.bin</a:t>
            </a:r>
            <a:r>
              <a:rPr lang="en-US" dirty="0" smtClean="0"/>
              <a:t> (again, </a:t>
            </a:r>
            <a:r>
              <a:rPr lang="en-US" u="sng" dirty="0" smtClean="0"/>
              <a:t>assumption</a:t>
            </a:r>
            <a:r>
              <a:rPr lang="en-US" dirty="0"/>
              <a:t> </a:t>
            </a:r>
            <a:r>
              <a:rPr lang="en-US" dirty="0" smtClean="0"/>
              <a:t>is C2 is outside the local network)</a:t>
            </a:r>
            <a:endParaRPr lang="en-US" dirty="0"/>
          </a:p>
          <a:p>
            <a:pPr marL="225425" lvl="1" indent="-225425"/>
            <a:r>
              <a:rPr lang="en-US" dirty="0" smtClean="0"/>
              <a:t>Remove hosts resolved in February</a:t>
            </a:r>
          </a:p>
          <a:p>
            <a:pPr marL="0" lvl="1" indent="0">
              <a:buNone/>
            </a:pPr>
            <a:endParaRPr lang="en-US" sz="2000" dirty="0" smtClean="0">
              <a:solidFill>
                <a:schemeClr val="tx1"/>
              </a:solidFill>
            </a:endParaRPr>
          </a:p>
          <a:p>
            <a:pPr marL="0" lvl="1" indent="0">
              <a:buNone/>
            </a:pPr>
            <a:r>
              <a:rPr lang="en-US" sz="2000" dirty="0" smtClean="0">
                <a:solidFill>
                  <a:schemeClr val="tx1"/>
                </a:solidFill>
              </a:rPr>
              <a:t>Examine resulting network “surrounding” infected host(s) and callback domain(s)...</a:t>
            </a:r>
            <a:endParaRPr lang="en-US" sz="2000" dirty="0">
              <a:solidFill>
                <a:schemeClr val="tx1"/>
              </a:solidFill>
            </a:endParaRPr>
          </a:p>
          <a:p>
            <a:pPr indent="-284163"/>
            <a:endParaRPr lang="en-US" dirty="0" smtClean="0"/>
          </a:p>
          <a:p>
            <a:pPr indent="-284163"/>
            <a:endParaRPr lang="en-US" dirty="0"/>
          </a:p>
          <a:p>
            <a:pPr marL="225425" indent="-225425" algn="ctr"/>
            <a:r>
              <a:rPr lang="en-US" sz="2800" dirty="0" smtClean="0"/>
              <a:t>(work in progress)</a:t>
            </a:r>
            <a:endParaRPr lang="en-US" sz="2800" dirty="0"/>
          </a:p>
        </p:txBody>
      </p:sp>
    </p:spTree>
    <p:extLst>
      <p:ext uri="{BB962C8B-B14F-4D97-AF65-F5344CB8AC3E}">
        <p14:creationId xmlns:p14="http://schemas.microsoft.com/office/powerpoint/2010/main" val="143045304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Hive Plots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249090"/>
            <a:ext cx="7569399" cy="4618310"/>
          </a:xfrm>
          <a:prstGeom prst="rect">
            <a:avLst/>
          </a:prstGeom>
        </p:spPr>
      </p:pic>
      <p:sp>
        <p:nvSpPr>
          <p:cNvPr id="877571" name="Rectangle 3"/>
          <p:cNvSpPr>
            <a:spLocks noGrp="1" noChangeArrowheads="1"/>
          </p:cNvSpPr>
          <p:nvPr>
            <p:ph type="body" idx="1"/>
          </p:nvPr>
        </p:nvSpPr>
        <p:spPr>
          <a:xfrm>
            <a:off x="533400" y="1066800"/>
            <a:ext cx="3733800" cy="1066800"/>
          </a:xfrm>
        </p:spPr>
        <p:txBody>
          <a:bodyPr/>
          <a:lstStyle/>
          <a:p>
            <a:r>
              <a:rPr lang="en-US" dirty="0" smtClean="0"/>
              <a:t>From Case 2: Shows three hosts (at top) connecting to same malicious domain.</a:t>
            </a:r>
            <a:endParaRPr lang="en-US" dirty="0"/>
          </a:p>
        </p:txBody>
      </p:sp>
    </p:spTree>
    <p:extLst>
      <p:ext uri="{BB962C8B-B14F-4D97-AF65-F5344CB8AC3E}">
        <p14:creationId xmlns:p14="http://schemas.microsoft.com/office/powerpoint/2010/main" val="339471082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a:t>
            </a:r>
            <a:endParaRPr lang="en-US" dirty="0"/>
          </a:p>
        </p:txBody>
      </p:sp>
      <p:sp>
        <p:nvSpPr>
          <p:cNvPr id="4" name="Rectangle 3"/>
          <p:cNvSpPr txBox="1">
            <a:spLocks noChangeArrowheads="1"/>
          </p:cNvSpPr>
          <p:nvPr/>
        </p:nvSpPr>
        <p:spPr bwMode="gray">
          <a:xfrm>
            <a:off x="533400" y="990600"/>
            <a:ext cx="8153400" cy="487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indent="-284163"/>
            <a:r>
              <a:rPr lang="en-US" b="0" kern="0" dirty="0" smtClean="0"/>
              <a:t>Are there characteristics of the nodes and links that would indicate a compromised host?</a:t>
            </a:r>
          </a:p>
          <a:p>
            <a:pPr indent="-284163"/>
            <a:endParaRPr lang="en-US" b="0" kern="0" dirty="0" smtClean="0"/>
          </a:p>
          <a:p>
            <a:pPr marL="0" lvl="1" indent="0">
              <a:buFont typeface="Times" pitchFamily="1" charset="0"/>
              <a:buNone/>
            </a:pPr>
            <a:r>
              <a:rPr lang="en-US" b="0" kern="0" dirty="0" smtClean="0">
                <a:solidFill>
                  <a:schemeClr val="tx1"/>
                </a:solidFill>
              </a:rPr>
              <a:t>Perform </a:t>
            </a:r>
            <a:r>
              <a:rPr lang="en-US" b="0" kern="0" dirty="0" smtClean="0">
                <a:solidFill>
                  <a:srgbClr val="FF0000"/>
                </a:solidFill>
              </a:rPr>
              <a:t>2</a:t>
            </a:r>
            <a:r>
              <a:rPr lang="en-US" b="0" kern="0" baseline="30000" dirty="0" smtClean="0">
                <a:solidFill>
                  <a:srgbClr val="FF0000"/>
                </a:solidFill>
              </a:rPr>
              <a:t>nd</a:t>
            </a:r>
            <a:r>
              <a:rPr lang="en-US" b="0" kern="0" dirty="0" smtClean="0">
                <a:solidFill>
                  <a:srgbClr val="FF0000"/>
                </a:solidFill>
              </a:rPr>
              <a:t> level </a:t>
            </a:r>
            <a:r>
              <a:rPr lang="en-US" b="0" kern="0" dirty="0" smtClean="0">
                <a:solidFill>
                  <a:schemeClr val="tx1"/>
                </a:solidFill>
              </a:rPr>
              <a:t>query from known information (seed nodes)</a:t>
            </a:r>
            <a:endParaRPr lang="en-US" sz="2000" b="0" kern="0" dirty="0" smtClean="0">
              <a:solidFill>
                <a:schemeClr val="tx1"/>
              </a:solidFill>
            </a:endParaRPr>
          </a:p>
          <a:p>
            <a:pPr marL="225425" lvl="1" indent="-225425"/>
            <a:r>
              <a:rPr lang="en-US" sz="1800" b="0" kern="0" dirty="0" smtClean="0"/>
              <a:t>For all compromised hosts, and known beacon hosts, find all internal and external hosts in that social network up to two levels out</a:t>
            </a:r>
          </a:p>
          <a:p>
            <a:pPr marL="225425" lvl="1" indent="-225425"/>
            <a:r>
              <a:rPr lang="en-US" sz="1800" b="0" kern="0" dirty="0" smtClean="0"/>
              <a:t>Filter out non-seed nodes with </a:t>
            </a:r>
            <a:r>
              <a:rPr lang="en-US" sz="1800" kern="0" dirty="0" smtClean="0"/>
              <a:t>degree</a:t>
            </a:r>
            <a:r>
              <a:rPr lang="en-US" sz="1800" b="0" kern="0" dirty="0" smtClean="0"/>
              <a:t> &gt;= 10, as they are likely very common external domains</a:t>
            </a:r>
          </a:p>
          <a:p>
            <a:pPr marL="225425" lvl="1" indent="-225425"/>
            <a:r>
              <a:rPr lang="en-US" sz="1800" b="0" kern="0" dirty="0" smtClean="0"/>
              <a:t>Filter out nodes with resulting degree == 0, as they were talking to only the very common domains</a:t>
            </a:r>
          </a:p>
          <a:p>
            <a:pPr marL="0" lvl="1" indent="-284163">
              <a:buSzPct val="70000"/>
              <a:buNone/>
            </a:pPr>
            <a:endParaRPr lang="en-US" b="0" kern="0" dirty="0" smtClean="0">
              <a:solidFill>
                <a:schemeClr val="tx1"/>
              </a:solidFill>
            </a:endParaRPr>
          </a:p>
          <a:p>
            <a:pPr marL="0" lvl="1" indent="-284163">
              <a:buSzPct val="70000"/>
              <a:buNone/>
            </a:pPr>
            <a:r>
              <a:rPr lang="en-US" b="0" kern="0" dirty="0" smtClean="0">
                <a:solidFill>
                  <a:schemeClr val="tx1"/>
                </a:solidFill>
              </a:rPr>
              <a:t>Run community </a:t>
            </a:r>
            <a:r>
              <a:rPr lang="en-US" b="0" kern="0" dirty="0">
                <a:solidFill>
                  <a:schemeClr val="tx1"/>
                </a:solidFill>
              </a:rPr>
              <a:t>detection algorithm (</a:t>
            </a:r>
            <a:r>
              <a:rPr lang="en-US" b="0" kern="0" dirty="0" err="1">
                <a:solidFill>
                  <a:schemeClr val="tx1"/>
                </a:solidFill>
              </a:rPr>
              <a:t>louvain</a:t>
            </a:r>
            <a:r>
              <a:rPr lang="en-US" b="0" kern="0" dirty="0">
                <a:solidFill>
                  <a:schemeClr val="tx1"/>
                </a:solidFill>
              </a:rPr>
              <a:t> </a:t>
            </a:r>
            <a:r>
              <a:rPr lang="en-US" b="0" kern="0" dirty="0" smtClean="0">
                <a:solidFill>
                  <a:schemeClr val="tx1"/>
                </a:solidFill>
              </a:rPr>
              <a:t>method) on the remaining graph to try to identify </a:t>
            </a:r>
            <a:r>
              <a:rPr lang="en-US" b="0" kern="0" dirty="0">
                <a:solidFill>
                  <a:schemeClr val="tx1"/>
                </a:solidFill>
              </a:rPr>
              <a:t>“like nodes” </a:t>
            </a:r>
            <a:r>
              <a:rPr lang="en-US" sz="1050" b="0" kern="0" dirty="0">
                <a:solidFill>
                  <a:schemeClr val="tx1"/>
                </a:solidFill>
              </a:rPr>
              <a:t>(http://perso.crans.org/aynaud/communities</a:t>
            </a:r>
            <a:r>
              <a:rPr lang="en-US" sz="1050" b="0" kern="0" dirty="0" smtClean="0">
                <a:solidFill>
                  <a:schemeClr val="tx1"/>
                </a:solidFill>
              </a:rPr>
              <a:t>/)</a:t>
            </a:r>
            <a:endParaRPr lang="en-US" b="0" kern="0" dirty="0">
              <a:solidFill>
                <a:schemeClr val="tx1"/>
              </a:solidFill>
            </a:endParaRPr>
          </a:p>
          <a:p>
            <a:pPr indent="-284163"/>
            <a:endParaRPr lang="en-US" b="0" kern="0" dirty="0" smtClean="0"/>
          </a:p>
          <a:p>
            <a:pPr indent="-284163"/>
            <a:endParaRPr lang="en-US" b="0" kern="0" dirty="0" smtClean="0"/>
          </a:p>
          <a:p>
            <a:pPr marL="225425" indent="-225425"/>
            <a:endParaRPr lang="en-US" b="0" kern="0" dirty="0"/>
          </a:p>
        </p:txBody>
      </p:sp>
    </p:spTree>
    <p:extLst>
      <p:ext uri="{BB962C8B-B14F-4D97-AF65-F5344CB8AC3E}">
        <p14:creationId xmlns:p14="http://schemas.microsoft.com/office/powerpoint/2010/main" val="316226461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8" name="AutoShape 4"/>
          <p:cNvSpPr>
            <a:spLocks noChangeArrowheads="1"/>
          </p:cNvSpPr>
          <p:nvPr/>
        </p:nvSpPr>
        <p:spPr bwMode="auto">
          <a:xfrm rot="5400000">
            <a:off x="-50800" y="256540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
        <p:nvSpPr>
          <p:cNvPr id="6" name="Rectangle 3"/>
          <p:cNvSpPr txBox="1">
            <a:spLocks noChangeArrowheads="1"/>
          </p:cNvSpPr>
          <p:nvPr/>
        </p:nvSpPr>
        <p:spPr bwMode="gray">
          <a:xfrm>
            <a:off x="533400" y="1219200"/>
            <a:ext cx="8153400" cy="4495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r>
              <a:rPr lang="en-US" sz="2400" b="0" dirty="0"/>
              <a:t>Problem Statement</a:t>
            </a:r>
          </a:p>
          <a:p>
            <a:r>
              <a:rPr lang="en-US" sz="2400" b="0" kern="0" dirty="0" smtClean="0"/>
              <a:t>Data Exploration</a:t>
            </a:r>
            <a:endParaRPr lang="en-US" sz="2400" b="1" i="1" kern="0" dirty="0" smtClean="0"/>
          </a:p>
          <a:p>
            <a:r>
              <a:rPr lang="en-US" sz="2400" b="0" kern="0" dirty="0" smtClean="0"/>
              <a:t>Our Approach</a:t>
            </a:r>
          </a:p>
          <a:p>
            <a:r>
              <a:rPr lang="en-US" sz="2400" i="1" kern="0" dirty="0" smtClean="0"/>
              <a:t>Results</a:t>
            </a:r>
          </a:p>
          <a:p>
            <a:r>
              <a:rPr lang="en-US" sz="2400" b="0" kern="0" dirty="0" smtClean="0"/>
              <a:t>Open Questions</a:t>
            </a:r>
          </a:p>
          <a:p>
            <a:endParaRPr lang="en-US" sz="2400" b="0" kern="0" dirty="0"/>
          </a:p>
          <a:p>
            <a:endParaRPr lang="en-US" sz="2400" b="0" kern="0" dirty="0" smtClean="0"/>
          </a:p>
          <a:p>
            <a:endParaRPr lang="en-US" sz="2400" b="0" kern="0" dirty="0"/>
          </a:p>
          <a:p>
            <a:pPr algn="ctr"/>
            <a:r>
              <a:rPr lang="en-US" sz="3200" i="1" kern="0" dirty="0"/>
              <a:t> </a:t>
            </a:r>
            <a:endParaRPr lang="en-US" b="0" kern="0" dirty="0" smtClean="0"/>
          </a:p>
        </p:txBody>
      </p:sp>
    </p:spTree>
    <p:extLst>
      <p:ext uri="{BB962C8B-B14F-4D97-AF65-F5344CB8AC3E}">
        <p14:creationId xmlns:p14="http://schemas.microsoft.com/office/powerpoint/2010/main" val="130077428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 – 2013-03-02</a:t>
            </a:r>
            <a:endParaRPr lang="en-US" dirty="0"/>
          </a:p>
        </p:txBody>
      </p:sp>
      <p:sp>
        <p:nvSpPr>
          <p:cNvPr id="4" name="TextBox 3"/>
          <p:cNvSpPr txBox="1"/>
          <p:nvPr/>
        </p:nvSpPr>
        <p:spPr>
          <a:xfrm>
            <a:off x="1509517" y="914400"/>
            <a:ext cx="2376683" cy="1538883"/>
          </a:xfrm>
          <a:prstGeom prst="rect">
            <a:avLst/>
          </a:prstGeom>
          <a:noFill/>
        </p:spPr>
        <p:txBody>
          <a:bodyPr wrap="square" rtlCol="0">
            <a:spAutoFit/>
          </a:bodyPr>
          <a:lstStyle/>
          <a:p>
            <a:r>
              <a:rPr lang="en-US" sz="2400" dirty="0" smtClean="0"/>
              <a:t>Case 1, Hint 1</a:t>
            </a:r>
          </a:p>
          <a:p>
            <a:r>
              <a:rPr lang="en-US" b="0" dirty="0" smtClean="0"/>
              <a:t>This simple case shows the entire C2 network</a:t>
            </a:r>
            <a:endParaRPr lang="en-US" sz="1800" b="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2133600"/>
            <a:ext cx="5125166" cy="2762636"/>
          </a:xfrm>
          <a:prstGeom prst="rect">
            <a:avLst/>
          </a:prstGeom>
        </p:spPr>
      </p:pic>
      <p:sp>
        <p:nvSpPr>
          <p:cNvPr id="3" name="TextBox 2"/>
          <p:cNvSpPr txBox="1"/>
          <p:nvPr/>
        </p:nvSpPr>
        <p:spPr>
          <a:xfrm>
            <a:off x="5715001" y="1905000"/>
            <a:ext cx="2971799" cy="646331"/>
          </a:xfrm>
          <a:prstGeom prst="rect">
            <a:avLst/>
          </a:prstGeom>
          <a:noFill/>
        </p:spPr>
        <p:txBody>
          <a:bodyPr wrap="square" rtlCol="0">
            <a:spAutoFit/>
          </a:bodyPr>
          <a:lstStyle/>
          <a:p>
            <a:pPr marL="228600" indent="-228600" algn="l">
              <a:buFont typeface="+mj-lt"/>
              <a:buAutoNum type="arabicPeriod"/>
            </a:pPr>
            <a:r>
              <a:rPr lang="en-US" sz="1200" b="0" dirty="0" smtClean="0"/>
              <a:t>“Host </a:t>
            </a:r>
            <a:r>
              <a:rPr lang="en-US" sz="1200" b="0" dirty="0"/>
              <a:t>(74.92.226.44) received a potentially malicious email at 12:30 PM</a:t>
            </a:r>
            <a:r>
              <a:rPr lang="en-US" sz="1200" b="0" dirty="0" smtClean="0"/>
              <a:t>.”</a:t>
            </a:r>
            <a:endParaRPr lang="en-US" sz="1200" b="0" dirty="0"/>
          </a:p>
        </p:txBody>
      </p:sp>
      <p:sp>
        <p:nvSpPr>
          <p:cNvPr id="7" name="TextBox 6"/>
          <p:cNvSpPr txBox="1"/>
          <p:nvPr/>
        </p:nvSpPr>
        <p:spPr>
          <a:xfrm>
            <a:off x="5715001" y="3048000"/>
            <a:ext cx="2971798" cy="646331"/>
          </a:xfrm>
          <a:prstGeom prst="rect">
            <a:avLst/>
          </a:prstGeom>
          <a:noFill/>
        </p:spPr>
        <p:txBody>
          <a:bodyPr wrap="square" rtlCol="0">
            <a:spAutoFit/>
          </a:bodyPr>
          <a:lstStyle/>
          <a:p>
            <a:pPr marL="228600" indent="-228600" algn="l">
              <a:buFont typeface="+mj-lt"/>
              <a:buAutoNum type="arabicPeriod" startAt="2"/>
            </a:pPr>
            <a:r>
              <a:rPr lang="en-US" sz="1200" b="0" dirty="0" smtClean="0"/>
              <a:t>Beacon detector detects regular callbacks to askerpat1sk8nd.aa9kz-j.ho.ari.don.</a:t>
            </a:r>
            <a:endParaRPr lang="en-US" sz="1200" b="0" dirty="0"/>
          </a:p>
        </p:txBody>
      </p:sp>
      <p:sp>
        <p:nvSpPr>
          <p:cNvPr id="8" name="TextBox 7"/>
          <p:cNvSpPr txBox="1"/>
          <p:nvPr/>
        </p:nvSpPr>
        <p:spPr>
          <a:xfrm>
            <a:off x="5715001" y="4045803"/>
            <a:ext cx="2971799" cy="830997"/>
          </a:xfrm>
          <a:prstGeom prst="rect">
            <a:avLst/>
          </a:prstGeom>
          <a:noFill/>
        </p:spPr>
        <p:txBody>
          <a:bodyPr wrap="square" rtlCol="0">
            <a:spAutoFit/>
          </a:bodyPr>
          <a:lstStyle/>
          <a:p>
            <a:pPr marL="228600" indent="-228600" algn="l">
              <a:buFont typeface="+mj-lt"/>
              <a:buAutoNum type="arabicPeriod" startAt="3"/>
            </a:pPr>
            <a:r>
              <a:rPr lang="en-US" sz="1200" b="0" dirty="0" smtClean="0"/>
              <a:t>Link analysis query involving the two known hosts reveals a candidate malicious host from which the malware was downloaded.</a:t>
            </a:r>
            <a:endParaRPr lang="en-US" sz="1200" b="0" dirty="0"/>
          </a:p>
        </p:txBody>
      </p:sp>
      <p:cxnSp>
        <p:nvCxnSpPr>
          <p:cNvPr id="9" name="Straight Arrow Connector 8"/>
          <p:cNvCxnSpPr/>
          <p:nvPr/>
        </p:nvCxnSpPr>
        <p:spPr bwMode="auto">
          <a:xfrm flipV="1">
            <a:off x="844554" y="2895600"/>
            <a:ext cx="39688" cy="106680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10" name="TextBox 9"/>
          <p:cNvSpPr txBox="1"/>
          <p:nvPr/>
        </p:nvSpPr>
        <p:spPr>
          <a:xfrm>
            <a:off x="570280" y="3983623"/>
            <a:ext cx="548548" cy="338554"/>
          </a:xfrm>
          <a:prstGeom prst="rect">
            <a:avLst/>
          </a:prstGeom>
          <a:noFill/>
        </p:spPr>
        <p:txBody>
          <a:bodyPr wrap="none" rtlCol="0">
            <a:spAutoFit/>
          </a:bodyPr>
          <a:lstStyle/>
          <a:p>
            <a:r>
              <a:rPr lang="en-US" sz="1600" b="0" dirty="0" smtClean="0"/>
              <a:t>Hint</a:t>
            </a:r>
            <a:endParaRPr lang="en-US" sz="1600" b="0" dirty="0"/>
          </a:p>
        </p:txBody>
      </p:sp>
      <p:sp>
        <p:nvSpPr>
          <p:cNvPr id="11" name="TextBox 10"/>
          <p:cNvSpPr txBox="1"/>
          <p:nvPr/>
        </p:nvSpPr>
        <p:spPr>
          <a:xfrm>
            <a:off x="3714750" y="4614199"/>
            <a:ext cx="878767" cy="338554"/>
          </a:xfrm>
          <a:prstGeom prst="rect">
            <a:avLst/>
          </a:prstGeom>
          <a:noFill/>
        </p:spPr>
        <p:txBody>
          <a:bodyPr wrap="none" rtlCol="0">
            <a:spAutoFit/>
          </a:bodyPr>
          <a:lstStyle/>
          <a:p>
            <a:r>
              <a:rPr lang="en-US" sz="1600" b="0" dirty="0" smtClean="0"/>
              <a:t>Beacon</a:t>
            </a:r>
            <a:endParaRPr lang="en-US" sz="1600" b="0" dirty="0"/>
          </a:p>
        </p:txBody>
      </p:sp>
      <p:cxnSp>
        <p:nvCxnSpPr>
          <p:cNvPr id="12" name="Straight Arrow Connector 11"/>
          <p:cNvCxnSpPr/>
          <p:nvPr/>
        </p:nvCxnSpPr>
        <p:spPr bwMode="auto">
          <a:xfrm flipH="1" flipV="1">
            <a:off x="3200400" y="3733801"/>
            <a:ext cx="914400" cy="83820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5" name="TextBox 4"/>
          <p:cNvSpPr txBox="1"/>
          <p:nvPr/>
        </p:nvSpPr>
        <p:spPr>
          <a:xfrm>
            <a:off x="834719" y="5334000"/>
            <a:ext cx="7517596" cy="477054"/>
          </a:xfrm>
          <a:prstGeom prst="rect">
            <a:avLst/>
          </a:prstGeom>
          <a:noFill/>
        </p:spPr>
        <p:txBody>
          <a:bodyPr wrap="square" rtlCol="0">
            <a:spAutoFit/>
          </a:bodyPr>
          <a:lstStyle/>
          <a:p>
            <a:pPr algn="l"/>
            <a:r>
              <a:rPr lang="en-US" sz="1000" b="0" dirty="0" err="1">
                <a:latin typeface="Courier New" panose="02070309020205020404" pitchFamily="49" charset="0"/>
                <a:cs typeface="Courier New" panose="02070309020205020404" pitchFamily="49" charset="0"/>
              </a:rPr>
              <a:t>stddev</a:t>
            </a:r>
            <a:r>
              <a:rPr lang="en-US" sz="1000" b="0" dirty="0">
                <a:latin typeface="Courier New" panose="02070309020205020404" pitchFamily="49" charset="0"/>
                <a:cs typeface="Courier New" panose="02070309020205020404" pitchFamily="49" charset="0"/>
              </a:rPr>
              <a:t>(us),mean(us),</a:t>
            </a:r>
            <a:r>
              <a:rPr lang="en-US" sz="1000" b="0" dirty="0" err="1">
                <a:latin typeface="Courier New" panose="02070309020205020404" pitchFamily="49" charset="0"/>
                <a:cs typeface="Courier New" panose="02070309020205020404" pitchFamily="49" charset="0"/>
              </a:rPr>
              <a:t>num_samples,internal_host,external_domain,whitelist_status</a:t>
            </a:r>
            <a:endParaRPr lang="en-US" sz="1000" b="0" dirty="0">
              <a:latin typeface="Courier New" panose="02070309020205020404" pitchFamily="49" charset="0"/>
              <a:cs typeface="Courier New" panose="02070309020205020404" pitchFamily="49" charset="0"/>
            </a:endParaRPr>
          </a:p>
          <a:p>
            <a:pPr algn="l"/>
            <a:r>
              <a:rPr lang="en-US" sz="1000" b="0" dirty="0">
                <a:latin typeface="Courier New" panose="02070309020205020404" pitchFamily="49" charset="0"/>
                <a:cs typeface="Courier New" panose="02070309020205020404" pitchFamily="49" charset="0"/>
              </a:rPr>
              <a:t>19.374983871,1816999998,22, 74.92.226.44, askerpat1sk8nd2.aa9kz-j.ho.ari.don, </a:t>
            </a:r>
            <a:r>
              <a:rPr lang="en-US" sz="1000" b="0" dirty="0" smtClean="0">
                <a:latin typeface="Courier New" panose="02070309020205020404" pitchFamily="49" charset="0"/>
                <a:cs typeface="Courier New" panose="02070309020205020404" pitchFamily="49" charset="0"/>
              </a:rPr>
              <a:t>COMMON</a:t>
            </a:r>
            <a:endParaRPr lang="en-US" sz="1000" b="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1938251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 – 2013-03-03</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1968103"/>
            <a:ext cx="4105848" cy="3134163"/>
          </a:xfrm>
          <a:prstGeom prst="rect">
            <a:avLst/>
          </a:prstGeom>
        </p:spPr>
      </p:pic>
      <p:sp>
        <p:nvSpPr>
          <p:cNvPr id="4" name="TextBox 3"/>
          <p:cNvSpPr txBox="1"/>
          <p:nvPr/>
        </p:nvSpPr>
        <p:spPr>
          <a:xfrm>
            <a:off x="5352116" y="1066800"/>
            <a:ext cx="3250640" cy="1231106"/>
          </a:xfrm>
          <a:prstGeom prst="rect">
            <a:avLst/>
          </a:prstGeom>
          <a:noFill/>
        </p:spPr>
        <p:txBody>
          <a:bodyPr wrap="square" rtlCol="0">
            <a:spAutoFit/>
          </a:bodyPr>
          <a:lstStyle/>
          <a:p>
            <a:r>
              <a:rPr lang="en-US" sz="2400" dirty="0" smtClean="0"/>
              <a:t>Case 1, Hint </a:t>
            </a:r>
            <a:r>
              <a:rPr lang="en-US" sz="2400" dirty="0"/>
              <a:t>2</a:t>
            </a:r>
            <a:endParaRPr lang="en-US" sz="2400" dirty="0" smtClean="0"/>
          </a:p>
          <a:p>
            <a:r>
              <a:rPr lang="en-US" b="0" dirty="0" smtClean="0"/>
              <a:t>This simple case shows the entire C2 network</a:t>
            </a:r>
            <a:endParaRPr lang="en-US" sz="1800" b="0" dirty="0"/>
          </a:p>
        </p:txBody>
      </p:sp>
      <p:cxnSp>
        <p:nvCxnSpPr>
          <p:cNvPr id="6" name="Straight Arrow Connector 5"/>
          <p:cNvCxnSpPr/>
          <p:nvPr/>
        </p:nvCxnSpPr>
        <p:spPr bwMode="auto">
          <a:xfrm flipH="1" flipV="1">
            <a:off x="3886200" y="2590800"/>
            <a:ext cx="1447800" cy="68580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7" name="TextBox 6"/>
          <p:cNvSpPr txBox="1"/>
          <p:nvPr/>
        </p:nvSpPr>
        <p:spPr>
          <a:xfrm>
            <a:off x="5352116" y="3267075"/>
            <a:ext cx="548548" cy="338554"/>
          </a:xfrm>
          <a:prstGeom prst="rect">
            <a:avLst/>
          </a:prstGeom>
          <a:noFill/>
        </p:spPr>
        <p:txBody>
          <a:bodyPr wrap="none" rtlCol="0">
            <a:spAutoFit/>
          </a:bodyPr>
          <a:lstStyle/>
          <a:p>
            <a:r>
              <a:rPr lang="en-US" sz="1600" b="0" dirty="0" smtClean="0"/>
              <a:t>Hint</a:t>
            </a:r>
            <a:endParaRPr lang="en-US" sz="1600" b="0" dirty="0"/>
          </a:p>
        </p:txBody>
      </p:sp>
      <p:sp>
        <p:nvSpPr>
          <p:cNvPr id="8" name="TextBox 7"/>
          <p:cNvSpPr txBox="1"/>
          <p:nvPr/>
        </p:nvSpPr>
        <p:spPr>
          <a:xfrm>
            <a:off x="444492" y="5102266"/>
            <a:ext cx="878767" cy="338554"/>
          </a:xfrm>
          <a:prstGeom prst="rect">
            <a:avLst/>
          </a:prstGeom>
          <a:noFill/>
        </p:spPr>
        <p:txBody>
          <a:bodyPr wrap="none" rtlCol="0">
            <a:spAutoFit/>
          </a:bodyPr>
          <a:lstStyle/>
          <a:p>
            <a:r>
              <a:rPr lang="en-US" sz="1600" b="0" dirty="0" smtClean="0"/>
              <a:t>Beacon</a:t>
            </a:r>
            <a:endParaRPr lang="en-US" sz="1600" b="0" dirty="0"/>
          </a:p>
        </p:txBody>
      </p:sp>
      <p:cxnSp>
        <p:nvCxnSpPr>
          <p:cNvPr id="10" name="Straight Arrow Connector 9"/>
          <p:cNvCxnSpPr>
            <a:stCxn id="8" idx="0"/>
          </p:cNvCxnSpPr>
          <p:nvPr/>
        </p:nvCxnSpPr>
        <p:spPr bwMode="auto">
          <a:xfrm flipV="1">
            <a:off x="883876" y="4191000"/>
            <a:ext cx="640124" cy="911266"/>
          </a:xfrm>
          <a:prstGeom prst="straightConnector1">
            <a:avLst/>
          </a:prstGeom>
          <a:solidFill>
            <a:srgbClr val="5CA1FB"/>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9988320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2895600" cy="775597"/>
          </a:xfrm>
        </p:spPr>
        <p:txBody>
          <a:bodyPr/>
          <a:lstStyle/>
          <a:p>
            <a:r>
              <a:rPr lang="en-US" dirty="0" smtClean="0"/>
              <a:t>Whitelist </a:t>
            </a:r>
            <a:br>
              <a:rPr lang="en-US" dirty="0" smtClean="0"/>
            </a:br>
            <a:r>
              <a:rPr lang="en-US" dirty="0" smtClean="0"/>
              <a:t>Filtering</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914400"/>
            <a:ext cx="4876800" cy="4876800"/>
          </a:xfrm>
          <a:prstGeom prst="rect">
            <a:avLst/>
          </a:prstGeom>
        </p:spPr>
      </p:pic>
      <p:sp>
        <p:nvSpPr>
          <p:cNvPr id="4" name="TextBox 3"/>
          <p:cNvSpPr txBox="1"/>
          <p:nvPr/>
        </p:nvSpPr>
        <p:spPr>
          <a:xfrm>
            <a:off x="345113" y="2027656"/>
            <a:ext cx="3144847" cy="2693045"/>
          </a:xfrm>
          <a:prstGeom prst="rect">
            <a:avLst/>
          </a:prstGeom>
          <a:noFill/>
        </p:spPr>
        <p:txBody>
          <a:bodyPr wrap="square" rtlCol="0">
            <a:spAutoFit/>
          </a:bodyPr>
          <a:lstStyle/>
          <a:p>
            <a:pPr algn="l"/>
            <a:r>
              <a:rPr lang="en-US" sz="1800" b="0" dirty="0" smtClean="0"/>
              <a:t>March resolved DNS request IP addresses after</a:t>
            </a:r>
            <a:r>
              <a:rPr lang="en-US" sz="1800" b="0" dirty="0"/>
              <a:t> </a:t>
            </a:r>
            <a:r>
              <a:rPr lang="en-US" sz="1800" b="0" dirty="0" smtClean="0"/>
              <a:t>aggressive whitelist filtering:</a:t>
            </a:r>
          </a:p>
          <a:p>
            <a:pPr marL="742950" lvl="1" indent="-285750" algn="l">
              <a:buFont typeface="Arial" panose="020B0604020202020204" pitchFamily="34" charset="0"/>
              <a:buChar char="•"/>
            </a:pPr>
            <a:r>
              <a:rPr lang="en-US" sz="1600" b="0" dirty="0" smtClean="0"/>
              <a:t>Remove </a:t>
            </a:r>
            <a:r>
              <a:rPr lang="en-US" sz="1600" b="0" dirty="0" err="1" smtClean="0"/>
              <a:t>webb.bin</a:t>
            </a:r>
            <a:endParaRPr lang="en-US" sz="1600" b="0" dirty="0" smtClean="0"/>
          </a:p>
          <a:p>
            <a:pPr marL="742950" lvl="1" indent="-285750" algn="l">
              <a:buFont typeface="Arial" panose="020B0604020202020204" pitchFamily="34" charset="0"/>
              <a:buChar char="•"/>
            </a:pPr>
            <a:r>
              <a:rPr lang="en-US" sz="1600" b="0" dirty="0" smtClean="0"/>
              <a:t>Remove hostnames resolved in February</a:t>
            </a:r>
          </a:p>
          <a:p>
            <a:pPr algn="l"/>
            <a:endParaRPr lang="en-US" sz="1600" b="0" dirty="0"/>
          </a:p>
          <a:p>
            <a:pPr algn="l"/>
            <a:r>
              <a:rPr lang="en-US" sz="1800" b="0" dirty="0" smtClean="0"/>
              <a:t>Data reduction: 100 : 1</a:t>
            </a:r>
          </a:p>
        </p:txBody>
      </p:sp>
      <p:cxnSp>
        <p:nvCxnSpPr>
          <p:cNvPr id="5" name="Straight Arrow Connector 4"/>
          <p:cNvCxnSpPr/>
          <p:nvPr/>
        </p:nvCxnSpPr>
        <p:spPr bwMode="auto">
          <a:xfrm>
            <a:off x="8734456" y="2819400"/>
            <a:ext cx="0" cy="1343055"/>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6" name="TextBox 5"/>
          <p:cNvSpPr txBox="1"/>
          <p:nvPr/>
        </p:nvSpPr>
        <p:spPr>
          <a:xfrm rot="5400000">
            <a:off x="8338584" y="2223473"/>
            <a:ext cx="791743" cy="400110"/>
          </a:xfrm>
          <a:prstGeom prst="rect">
            <a:avLst/>
          </a:prstGeom>
          <a:noFill/>
        </p:spPr>
        <p:txBody>
          <a:bodyPr wrap="square" rtlCol="0">
            <a:spAutoFit/>
          </a:bodyPr>
          <a:lstStyle/>
          <a:p>
            <a:r>
              <a:rPr lang="en-US" b="0" dirty="0" smtClean="0"/>
              <a:t>Time</a:t>
            </a:r>
            <a:endParaRPr lang="en-US" b="0" dirty="0"/>
          </a:p>
        </p:txBody>
      </p:sp>
      <p:cxnSp>
        <p:nvCxnSpPr>
          <p:cNvPr id="7" name="Straight Arrow Connector 6"/>
          <p:cNvCxnSpPr>
            <a:stCxn id="9" idx="3"/>
          </p:cNvCxnSpPr>
          <p:nvPr/>
        </p:nvCxnSpPr>
        <p:spPr bwMode="auto">
          <a:xfrm>
            <a:off x="7543800" y="715082"/>
            <a:ext cx="9906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H="1">
            <a:off x="3657600" y="699455"/>
            <a:ext cx="838200" cy="0"/>
          </a:xfrm>
          <a:prstGeom prst="straightConnector1">
            <a:avLst/>
          </a:prstGeom>
          <a:solidFill>
            <a:srgbClr val="5CA1FB"/>
          </a:solidFill>
          <a:ln w="19050" cap="flat" cmpd="sng" algn="ctr">
            <a:solidFill>
              <a:schemeClr val="tx1"/>
            </a:solidFill>
            <a:prstDash val="solid"/>
            <a:round/>
            <a:headEnd type="none" w="med" len="med"/>
            <a:tailEnd type="arrow"/>
          </a:ln>
          <a:effectLst/>
        </p:spPr>
      </p:cxnSp>
      <p:sp>
        <p:nvSpPr>
          <p:cNvPr id="9" name="TextBox 8"/>
          <p:cNvSpPr txBox="1"/>
          <p:nvPr/>
        </p:nvSpPr>
        <p:spPr>
          <a:xfrm>
            <a:off x="4495800" y="545805"/>
            <a:ext cx="3048000" cy="338554"/>
          </a:xfrm>
          <a:prstGeom prst="rect">
            <a:avLst/>
          </a:prstGeom>
          <a:noFill/>
        </p:spPr>
        <p:txBody>
          <a:bodyPr wrap="square" rtlCol="0">
            <a:spAutoFit/>
          </a:bodyPr>
          <a:lstStyle/>
          <a:p>
            <a:r>
              <a:rPr lang="en-US" sz="1600" b="0" dirty="0" smtClean="0"/>
              <a:t>Resolved IPv4 Address Range</a:t>
            </a:r>
            <a:endParaRPr lang="en-US" sz="1600" b="0" dirty="0"/>
          </a:p>
        </p:txBody>
      </p:sp>
    </p:spTree>
    <p:extLst>
      <p:ext uri="{BB962C8B-B14F-4D97-AF65-F5344CB8AC3E}">
        <p14:creationId xmlns:p14="http://schemas.microsoft.com/office/powerpoint/2010/main" val="406565907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 – 2013-03-04</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599"/>
            <a:ext cx="7109184" cy="4876801"/>
          </a:xfrm>
          <a:prstGeom prst="rect">
            <a:avLst/>
          </a:prstGeom>
        </p:spPr>
      </p:pic>
      <p:sp>
        <p:nvSpPr>
          <p:cNvPr id="5" name="TextBox 4"/>
          <p:cNvSpPr txBox="1"/>
          <p:nvPr/>
        </p:nvSpPr>
        <p:spPr>
          <a:xfrm>
            <a:off x="5638800" y="381000"/>
            <a:ext cx="3429000" cy="1538883"/>
          </a:xfrm>
          <a:prstGeom prst="rect">
            <a:avLst/>
          </a:prstGeom>
          <a:noFill/>
        </p:spPr>
        <p:txBody>
          <a:bodyPr wrap="square" rtlCol="0">
            <a:spAutoFit/>
          </a:bodyPr>
          <a:lstStyle/>
          <a:p>
            <a:r>
              <a:rPr lang="en-US" sz="2400" dirty="0" smtClean="0"/>
              <a:t>Case 1, Hint 3</a:t>
            </a:r>
          </a:p>
          <a:p>
            <a:r>
              <a:rPr lang="en-US" b="0" dirty="0" smtClean="0"/>
              <a:t>Look for the “small” network involving host and beacon (two false positives).</a:t>
            </a:r>
            <a:endParaRPr lang="en-US" sz="1800" b="0" dirty="0"/>
          </a:p>
        </p:txBody>
      </p:sp>
      <p:sp>
        <p:nvSpPr>
          <p:cNvPr id="6" name="Oval 5"/>
          <p:cNvSpPr/>
          <p:nvPr/>
        </p:nvSpPr>
        <p:spPr bwMode="auto">
          <a:xfrm rot="5030053">
            <a:off x="1218072" y="1582929"/>
            <a:ext cx="653396" cy="2577068"/>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9392" y="3733800"/>
            <a:ext cx="4858428" cy="2019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3974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0"/>
            <a:ext cx="6934200" cy="5848217"/>
          </a:xfrm>
          <a:prstGeom prst="rect">
            <a:avLst/>
          </a:prstGeom>
        </p:spPr>
      </p:pic>
      <p:sp>
        <p:nvSpPr>
          <p:cNvPr id="2" name="Title 1"/>
          <p:cNvSpPr>
            <a:spLocks noGrp="1"/>
          </p:cNvSpPr>
          <p:nvPr>
            <p:ph type="title"/>
          </p:nvPr>
        </p:nvSpPr>
        <p:spPr/>
        <p:txBody>
          <a:bodyPr/>
          <a:lstStyle/>
          <a:p>
            <a:r>
              <a:rPr lang="en-US" dirty="0" smtClean="0"/>
              <a:t>Link Analysis – 2013-03-09</a:t>
            </a:r>
            <a:endParaRPr lang="en-US" dirty="0"/>
          </a:p>
        </p:txBody>
      </p:sp>
      <p:sp>
        <p:nvSpPr>
          <p:cNvPr id="4" name="TextBox 3"/>
          <p:cNvSpPr txBox="1"/>
          <p:nvPr/>
        </p:nvSpPr>
        <p:spPr>
          <a:xfrm>
            <a:off x="304800" y="4876800"/>
            <a:ext cx="3048000" cy="923330"/>
          </a:xfrm>
          <a:prstGeom prst="rect">
            <a:avLst/>
          </a:prstGeom>
          <a:noFill/>
        </p:spPr>
        <p:txBody>
          <a:bodyPr wrap="square" rtlCol="0">
            <a:spAutoFit/>
          </a:bodyPr>
          <a:lstStyle/>
          <a:p>
            <a:r>
              <a:rPr lang="en-US" sz="2400" dirty="0" smtClean="0"/>
              <a:t>Case 1, Hint 4</a:t>
            </a:r>
          </a:p>
          <a:p>
            <a:r>
              <a:rPr lang="en-US" b="0" dirty="0" smtClean="0"/>
              <a:t>More (6) false positives.</a:t>
            </a:r>
            <a:endParaRPr lang="en-US" sz="1800" b="0" dirty="0"/>
          </a:p>
        </p:txBody>
      </p:sp>
      <p:sp>
        <p:nvSpPr>
          <p:cNvPr id="5" name="Oval 4"/>
          <p:cNvSpPr/>
          <p:nvPr/>
        </p:nvSpPr>
        <p:spPr bwMode="auto">
          <a:xfrm rot="260324">
            <a:off x="6095943" y="1882659"/>
            <a:ext cx="2935145" cy="829895"/>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1770990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600"/>
            <a:ext cx="8667516" cy="5247680"/>
          </a:xfrm>
          <a:prstGeom prst="rect">
            <a:avLst/>
          </a:prstGeom>
        </p:spPr>
      </p:pic>
      <p:sp>
        <p:nvSpPr>
          <p:cNvPr id="2" name="Title 1"/>
          <p:cNvSpPr>
            <a:spLocks noGrp="1"/>
          </p:cNvSpPr>
          <p:nvPr>
            <p:ph type="title"/>
          </p:nvPr>
        </p:nvSpPr>
        <p:spPr/>
        <p:txBody>
          <a:bodyPr/>
          <a:lstStyle/>
          <a:p>
            <a:r>
              <a:rPr lang="en-US" dirty="0" smtClean="0"/>
              <a:t>Link Analysis – 2013-03-10</a:t>
            </a:r>
            <a:endParaRPr lang="en-US" dirty="0"/>
          </a:p>
        </p:txBody>
      </p:sp>
      <p:sp>
        <p:nvSpPr>
          <p:cNvPr id="4" name="TextBox 3"/>
          <p:cNvSpPr txBox="1"/>
          <p:nvPr/>
        </p:nvSpPr>
        <p:spPr>
          <a:xfrm>
            <a:off x="704850" y="4712494"/>
            <a:ext cx="3028950" cy="1231106"/>
          </a:xfrm>
          <a:prstGeom prst="rect">
            <a:avLst/>
          </a:prstGeom>
          <a:noFill/>
        </p:spPr>
        <p:txBody>
          <a:bodyPr wrap="square" rtlCol="0">
            <a:spAutoFit/>
          </a:bodyPr>
          <a:lstStyle/>
          <a:p>
            <a:r>
              <a:rPr lang="en-US" sz="2400" dirty="0" smtClean="0"/>
              <a:t>Case 1, Hint 5</a:t>
            </a:r>
          </a:p>
          <a:p>
            <a:r>
              <a:rPr lang="en-US" b="0" dirty="0" smtClean="0"/>
              <a:t>With &lt;= 2 FP’s (with a better domain whitelist).</a:t>
            </a:r>
          </a:p>
        </p:txBody>
      </p:sp>
      <p:sp>
        <p:nvSpPr>
          <p:cNvPr id="3" name="Oval 2"/>
          <p:cNvSpPr/>
          <p:nvPr/>
        </p:nvSpPr>
        <p:spPr bwMode="auto">
          <a:xfrm rot="3087295">
            <a:off x="3518005" y="3465022"/>
            <a:ext cx="2627904" cy="1511232"/>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81490516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46471041"/>
              </p:ext>
            </p:extLst>
          </p:nvPr>
        </p:nvGraphicFramePr>
        <p:xfrm>
          <a:off x="304801" y="1524000"/>
          <a:ext cx="8534400" cy="4192010"/>
        </p:xfrm>
        <a:graphic>
          <a:graphicData uri="http://schemas.openxmlformats.org/drawingml/2006/table">
            <a:tbl>
              <a:tblPr firstRow="1" bandRow="1">
                <a:tableStyleId>{5C22544A-7EE6-4342-B048-85BDC9FD1C3A}</a:tableStyleId>
              </a:tblPr>
              <a:tblGrid>
                <a:gridCol w="1371599"/>
                <a:gridCol w="1447800"/>
                <a:gridCol w="1905000"/>
                <a:gridCol w="3810001"/>
              </a:tblGrid>
              <a:tr h="609600">
                <a:tc>
                  <a:txBody>
                    <a:bodyPr/>
                    <a:lstStyle/>
                    <a:p>
                      <a:r>
                        <a:rPr lang="en-US" sz="1600" dirty="0" smtClean="0"/>
                        <a:t>Hint Date</a:t>
                      </a:r>
                      <a:endParaRPr lang="en-US" sz="1600" dirty="0"/>
                    </a:p>
                  </a:txBody>
                  <a:tcPr/>
                </a:tc>
                <a:tc>
                  <a:txBody>
                    <a:bodyPr/>
                    <a:lstStyle/>
                    <a:p>
                      <a:r>
                        <a:rPr lang="en-US" sz="1600" dirty="0" smtClean="0"/>
                        <a:t>Callback Detected</a:t>
                      </a:r>
                      <a:endParaRPr lang="en-US" sz="1600" dirty="0"/>
                    </a:p>
                  </a:txBody>
                  <a:tcPr/>
                </a:tc>
                <a:tc>
                  <a:txBody>
                    <a:bodyPr/>
                    <a:lstStyle/>
                    <a:p>
                      <a:r>
                        <a:rPr lang="en-US" sz="1600" dirty="0" smtClean="0"/>
                        <a:t>Number of Infected Hosts</a:t>
                      </a:r>
                      <a:endParaRPr lang="en-US" sz="1600" dirty="0"/>
                    </a:p>
                  </a:txBody>
                  <a:tcPr/>
                </a:tc>
                <a:tc>
                  <a:txBody>
                    <a:bodyPr/>
                    <a:lstStyle/>
                    <a:p>
                      <a:r>
                        <a:rPr lang="en-US" sz="1600" dirty="0" smtClean="0"/>
                        <a:t>Malicious Domains Identified</a:t>
                      </a:r>
                      <a:endParaRPr lang="en-US" sz="1600" dirty="0"/>
                    </a:p>
                  </a:txBody>
                  <a:tcPr/>
                </a:tc>
              </a:tr>
              <a:tr h="716482">
                <a:tc>
                  <a:txBody>
                    <a:bodyPr/>
                    <a:lstStyle/>
                    <a:p>
                      <a:r>
                        <a:rPr lang="en-US" sz="1600" dirty="0" smtClean="0"/>
                        <a:t>2013/03/02</a:t>
                      </a:r>
                      <a:endParaRPr lang="en-US" sz="1600" dirty="0"/>
                    </a:p>
                  </a:txBody>
                  <a:tcPr/>
                </a:tc>
                <a:tc>
                  <a:txBody>
                    <a:bodyPr/>
                    <a:lstStyle/>
                    <a:p>
                      <a:r>
                        <a:rPr lang="en-US" sz="1600" dirty="0" smtClean="0"/>
                        <a:t>Yes</a:t>
                      </a:r>
                      <a:endParaRPr lang="en-US" sz="1600" dirty="0"/>
                    </a:p>
                  </a:txBody>
                  <a:tcPr/>
                </a:tc>
                <a:tc>
                  <a:txBody>
                    <a:bodyPr/>
                    <a:lstStyle/>
                    <a:p>
                      <a:r>
                        <a:rPr lang="en-US" sz="1600" dirty="0" smtClean="0"/>
                        <a:t>1 (</a:t>
                      </a:r>
                      <a:r>
                        <a:rPr lang="en-US" sz="1600" dirty="0" err="1" smtClean="0"/>
                        <a:t>ID’ed</a:t>
                      </a:r>
                      <a:r>
                        <a:rPr lang="en-US" sz="1600" dirty="0" smtClean="0"/>
                        <a:t> from beacon detector)</a:t>
                      </a:r>
                      <a:endParaRPr lang="en-US" sz="1600" dirty="0"/>
                    </a:p>
                  </a:txBody>
                  <a:tcPr/>
                </a:tc>
                <a:tc>
                  <a:txBody>
                    <a:bodyPr/>
                    <a:lstStyle/>
                    <a:p>
                      <a:r>
                        <a:rPr lang="en-US" sz="1600" dirty="0" smtClean="0"/>
                        <a:t>2 of 2</a:t>
                      </a:r>
                      <a:endParaRPr lang="en-US" sz="1600" dirty="0"/>
                    </a:p>
                  </a:txBody>
                  <a:tcPr/>
                </a:tc>
              </a:tr>
              <a:tr h="716482">
                <a:tc>
                  <a:txBody>
                    <a:bodyPr/>
                    <a:lstStyle/>
                    <a:p>
                      <a:r>
                        <a:rPr lang="en-US" sz="1600" dirty="0" smtClean="0"/>
                        <a:t>2013/03/03</a:t>
                      </a:r>
                      <a:endParaRPr lang="en-US" sz="1600" dirty="0"/>
                    </a:p>
                  </a:txBody>
                  <a:tcPr/>
                </a:tc>
                <a:tc>
                  <a:txBody>
                    <a:bodyPr/>
                    <a:lstStyle/>
                    <a:p>
                      <a:r>
                        <a:rPr lang="en-US" sz="1600" dirty="0" smtClean="0"/>
                        <a:t>Yes</a:t>
                      </a:r>
                      <a:endParaRPr lang="en-US" sz="1600" dirty="0"/>
                    </a:p>
                  </a:txBody>
                  <a:tcPr/>
                </a:tc>
                <a:tc>
                  <a:txBody>
                    <a:bodyPr/>
                    <a:lstStyle/>
                    <a:p>
                      <a:r>
                        <a:rPr lang="en-US" sz="1600" dirty="0" smtClean="0"/>
                        <a:t>1 (</a:t>
                      </a:r>
                      <a:r>
                        <a:rPr lang="en-US" sz="1600" dirty="0" err="1" smtClean="0"/>
                        <a:t>ID’ed</a:t>
                      </a:r>
                      <a:r>
                        <a:rPr lang="en-US" sz="1600" dirty="0" smtClean="0"/>
                        <a:t> from beacon detector)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 of 3</a:t>
                      </a:r>
                    </a:p>
                    <a:p>
                      <a:endParaRPr lang="en-US" sz="1600" dirty="0"/>
                    </a:p>
                  </a:txBody>
                  <a:tcPr/>
                </a:tc>
              </a:tr>
              <a:tr h="716482">
                <a:tc>
                  <a:txBody>
                    <a:bodyPr/>
                    <a:lstStyle/>
                    <a:p>
                      <a:r>
                        <a:rPr lang="en-US" sz="1600" dirty="0" smtClean="0"/>
                        <a:t>2013/03/04</a:t>
                      </a:r>
                      <a:endParaRPr lang="en-US" sz="1600" dirty="0"/>
                    </a:p>
                  </a:txBody>
                  <a:tcPr/>
                </a:tc>
                <a:tc>
                  <a:txBody>
                    <a:bodyPr/>
                    <a:lstStyle/>
                    <a:p>
                      <a:r>
                        <a:rPr lang="en-US" sz="1600" dirty="0" smtClean="0"/>
                        <a:t>Yes</a:t>
                      </a:r>
                      <a:endParaRPr lang="en-US" sz="1600" dirty="0"/>
                    </a:p>
                  </a:txBody>
                  <a:tcPr/>
                </a:tc>
                <a:tc>
                  <a:txBody>
                    <a:bodyPr/>
                    <a:lstStyle/>
                    <a:p>
                      <a:r>
                        <a:rPr lang="en-US" sz="1600" dirty="0" smtClean="0"/>
                        <a:t>1 (</a:t>
                      </a:r>
                      <a:r>
                        <a:rPr lang="en-US" sz="1600" dirty="0" err="1" smtClean="0"/>
                        <a:t>ID’ed</a:t>
                      </a:r>
                      <a:r>
                        <a:rPr lang="en-US" sz="1600" dirty="0" smtClean="0"/>
                        <a:t> from beacon detector)</a:t>
                      </a:r>
                      <a:endParaRPr lang="en-US" sz="1600" dirty="0"/>
                    </a:p>
                  </a:txBody>
                  <a:tcPr/>
                </a:tc>
                <a:tc>
                  <a:txBody>
                    <a:bodyPr/>
                    <a:lstStyle/>
                    <a:p>
                      <a:r>
                        <a:rPr lang="en-US" sz="1600" dirty="0" smtClean="0"/>
                        <a:t>3 of 3</a:t>
                      </a:r>
                      <a:r>
                        <a:rPr lang="en-US" sz="1600" baseline="0" dirty="0" smtClean="0"/>
                        <a:t> with 2 FP’s</a:t>
                      </a:r>
                      <a:endParaRPr lang="en-US" sz="1600" dirty="0"/>
                    </a:p>
                  </a:txBody>
                  <a:tcPr/>
                </a:tc>
              </a:tr>
              <a:tr h="716482">
                <a:tc>
                  <a:txBody>
                    <a:bodyPr/>
                    <a:lstStyle/>
                    <a:p>
                      <a:r>
                        <a:rPr lang="en-US" sz="1600" dirty="0" smtClean="0"/>
                        <a:t>2013/03/09</a:t>
                      </a:r>
                      <a:endParaRPr lang="en-US" sz="1600" dirty="0"/>
                    </a:p>
                  </a:txBody>
                  <a:tcPr/>
                </a:tc>
                <a:tc>
                  <a:txBody>
                    <a:bodyPr/>
                    <a:lstStyle/>
                    <a:p>
                      <a:r>
                        <a:rPr lang="en-US" sz="1600" dirty="0" smtClean="0"/>
                        <a:t>Yes</a:t>
                      </a:r>
                      <a:endParaRPr lang="en-US" sz="1600" dirty="0"/>
                    </a:p>
                  </a:txBody>
                  <a:tcPr/>
                </a:tc>
                <a:tc>
                  <a:txBody>
                    <a:bodyPr/>
                    <a:lstStyle/>
                    <a:p>
                      <a:r>
                        <a:rPr lang="en-US" sz="1600" dirty="0" smtClean="0"/>
                        <a:t>1 (</a:t>
                      </a:r>
                      <a:r>
                        <a:rPr lang="en-US" sz="1600" dirty="0" err="1" smtClean="0"/>
                        <a:t>ID’ed</a:t>
                      </a:r>
                      <a:r>
                        <a:rPr lang="en-US" sz="1600" dirty="0" smtClean="0"/>
                        <a:t> from beacon detector)</a:t>
                      </a:r>
                      <a:endParaRPr lang="en-US" sz="1600" dirty="0"/>
                    </a:p>
                  </a:txBody>
                  <a:tcPr/>
                </a:tc>
                <a:tc>
                  <a:txBody>
                    <a:bodyPr/>
                    <a:lstStyle/>
                    <a:p>
                      <a:r>
                        <a:rPr lang="en-US" sz="1600" dirty="0" smtClean="0"/>
                        <a:t>2 of 2 with 6</a:t>
                      </a:r>
                      <a:r>
                        <a:rPr lang="en-US" sz="1600" baseline="0" dirty="0" smtClean="0"/>
                        <a:t> FP’s</a:t>
                      </a:r>
                      <a:endParaRPr lang="en-US" sz="1600" dirty="0"/>
                    </a:p>
                  </a:txBody>
                  <a:tcPr/>
                </a:tc>
              </a:tr>
              <a:tr h="716482">
                <a:tc>
                  <a:txBody>
                    <a:bodyPr/>
                    <a:lstStyle/>
                    <a:p>
                      <a:r>
                        <a:rPr lang="en-US" sz="1600" dirty="0" smtClean="0"/>
                        <a:t>2013/03/10</a:t>
                      </a:r>
                      <a:endParaRPr lang="en-US" sz="1600" dirty="0"/>
                    </a:p>
                  </a:txBody>
                  <a:tcPr/>
                </a:tc>
                <a:tc>
                  <a:txBody>
                    <a:bodyPr/>
                    <a:lstStyle/>
                    <a:p>
                      <a:r>
                        <a:rPr lang="en-US" sz="1600" baseline="0" dirty="0" smtClean="0"/>
                        <a:t>Yes (with only 4 samples!)</a:t>
                      </a:r>
                      <a:endParaRPr lang="en-US" sz="1600" dirty="0"/>
                    </a:p>
                  </a:txBody>
                  <a:tcPr/>
                </a:tc>
                <a:tc>
                  <a:txBody>
                    <a:bodyPr/>
                    <a:lstStyle/>
                    <a:p>
                      <a:r>
                        <a:rPr lang="en-US" sz="1600" dirty="0" smtClean="0"/>
                        <a:t>1 (</a:t>
                      </a:r>
                      <a:r>
                        <a:rPr lang="en-US" sz="1600" dirty="0" err="1" smtClean="0"/>
                        <a:t>ID’ed</a:t>
                      </a:r>
                      <a:r>
                        <a:rPr lang="en-US" sz="1600" dirty="0" smtClean="0"/>
                        <a:t> from beacon detector)</a:t>
                      </a:r>
                      <a:endParaRPr lang="en-US" sz="1600" dirty="0"/>
                    </a:p>
                  </a:txBody>
                  <a:tcPr/>
                </a:tc>
                <a:tc>
                  <a:txBody>
                    <a:bodyPr/>
                    <a:lstStyle/>
                    <a:p>
                      <a:r>
                        <a:rPr lang="en-US" sz="1600" dirty="0" smtClean="0"/>
                        <a:t>2 of 2 with &lt;=2</a:t>
                      </a:r>
                      <a:r>
                        <a:rPr lang="en-US" sz="1600" baseline="0" dirty="0" smtClean="0"/>
                        <a:t> FP’s</a:t>
                      </a:r>
                      <a:endParaRPr lang="en-US" sz="1600" dirty="0"/>
                    </a:p>
                  </a:txBody>
                  <a:tcPr/>
                </a:tc>
              </a:tr>
            </a:tbl>
          </a:graphicData>
        </a:graphic>
      </p:graphicFrame>
      <p:sp>
        <p:nvSpPr>
          <p:cNvPr id="5" name="TextBox 4"/>
          <p:cNvSpPr txBox="1"/>
          <p:nvPr/>
        </p:nvSpPr>
        <p:spPr>
          <a:xfrm>
            <a:off x="457200" y="914400"/>
            <a:ext cx="8084264" cy="369332"/>
          </a:xfrm>
          <a:prstGeom prst="rect">
            <a:avLst/>
          </a:prstGeom>
          <a:noFill/>
        </p:spPr>
        <p:txBody>
          <a:bodyPr wrap="none" rtlCol="0">
            <a:spAutoFit/>
          </a:bodyPr>
          <a:lstStyle/>
          <a:p>
            <a:pPr algn="l"/>
            <a:r>
              <a:rPr lang="en-US" sz="1800" dirty="0" smtClean="0"/>
              <a:t>Case 1: Given infected hosts, approximate time; find malicious domains</a:t>
            </a:r>
            <a:endParaRPr lang="en-US" sz="1800" dirty="0"/>
          </a:p>
        </p:txBody>
      </p:sp>
    </p:spTree>
    <p:extLst>
      <p:ext uri="{BB962C8B-B14F-4D97-AF65-F5344CB8AC3E}">
        <p14:creationId xmlns:p14="http://schemas.microsoft.com/office/powerpoint/2010/main" val="35513829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787864"/>
            <a:ext cx="8153401" cy="5155736"/>
          </a:xfrm>
          <a:prstGeom prst="rect">
            <a:avLst/>
          </a:prstGeom>
        </p:spPr>
      </p:pic>
      <p:sp>
        <p:nvSpPr>
          <p:cNvPr id="2" name="Title 1"/>
          <p:cNvSpPr>
            <a:spLocks noGrp="1"/>
          </p:cNvSpPr>
          <p:nvPr>
            <p:ph type="title"/>
          </p:nvPr>
        </p:nvSpPr>
        <p:spPr/>
        <p:txBody>
          <a:bodyPr/>
          <a:lstStyle/>
          <a:p>
            <a:r>
              <a:rPr lang="en-US" dirty="0" smtClean="0"/>
              <a:t>Link Analysis – 2013-03-05</a:t>
            </a:r>
            <a:endParaRPr lang="en-US" dirty="0"/>
          </a:p>
        </p:txBody>
      </p:sp>
      <p:sp>
        <p:nvSpPr>
          <p:cNvPr id="5" name="TextBox 4"/>
          <p:cNvSpPr txBox="1"/>
          <p:nvPr/>
        </p:nvSpPr>
        <p:spPr>
          <a:xfrm>
            <a:off x="6705600" y="4866382"/>
            <a:ext cx="2191466" cy="1077218"/>
          </a:xfrm>
          <a:prstGeom prst="rect">
            <a:avLst/>
          </a:prstGeom>
          <a:noFill/>
        </p:spPr>
        <p:txBody>
          <a:bodyPr wrap="square" rtlCol="0">
            <a:spAutoFit/>
          </a:bodyPr>
          <a:lstStyle/>
          <a:p>
            <a:pPr algn="l"/>
            <a:r>
              <a:rPr lang="en-US" sz="2400" dirty="0" smtClean="0"/>
              <a:t>Case 2, Hint 1</a:t>
            </a:r>
          </a:p>
          <a:p>
            <a:pPr algn="l"/>
            <a:r>
              <a:rPr lang="en-US" sz="1600" b="0" dirty="0" smtClean="0"/>
              <a:t>Degree of seed node HUGE (1 FP, maybe).</a:t>
            </a:r>
            <a:endParaRPr lang="en-US" sz="1400" b="0" dirty="0"/>
          </a:p>
        </p:txBody>
      </p:sp>
      <p:sp>
        <p:nvSpPr>
          <p:cNvPr id="6" name="Oval 5"/>
          <p:cNvSpPr/>
          <p:nvPr/>
        </p:nvSpPr>
        <p:spPr bwMode="auto">
          <a:xfrm rot="443150">
            <a:off x="3491274" y="2921247"/>
            <a:ext cx="2391579" cy="1384708"/>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009577"/>
            <a:ext cx="4753639" cy="2838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289326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 – 2013-03-06</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752" y="752285"/>
            <a:ext cx="7937247" cy="5115115"/>
          </a:xfrm>
          <a:prstGeom prst="rect">
            <a:avLst/>
          </a:prstGeom>
        </p:spPr>
      </p:pic>
      <p:sp>
        <p:nvSpPr>
          <p:cNvPr id="5" name="TextBox 4"/>
          <p:cNvSpPr txBox="1"/>
          <p:nvPr/>
        </p:nvSpPr>
        <p:spPr>
          <a:xfrm>
            <a:off x="208734" y="5036403"/>
            <a:ext cx="2839266" cy="830997"/>
          </a:xfrm>
          <a:prstGeom prst="rect">
            <a:avLst/>
          </a:prstGeom>
          <a:noFill/>
        </p:spPr>
        <p:txBody>
          <a:bodyPr wrap="square" rtlCol="0">
            <a:spAutoFit/>
          </a:bodyPr>
          <a:lstStyle/>
          <a:p>
            <a:pPr algn="l"/>
            <a:r>
              <a:rPr lang="en-US" sz="2400" dirty="0" smtClean="0"/>
              <a:t>Case 2, Hint 2</a:t>
            </a:r>
          </a:p>
          <a:p>
            <a:pPr algn="l"/>
            <a:r>
              <a:rPr lang="en-US" sz="1600" b="0" dirty="0" smtClean="0"/>
              <a:t>Perhaps two false positives.</a:t>
            </a:r>
            <a:endParaRPr lang="en-US" sz="1400" b="0" dirty="0"/>
          </a:p>
        </p:txBody>
      </p:sp>
      <p:sp>
        <p:nvSpPr>
          <p:cNvPr id="6" name="Oval 5"/>
          <p:cNvSpPr/>
          <p:nvPr/>
        </p:nvSpPr>
        <p:spPr bwMode="auto">
          <a:xfrm>
            <a:off x="4191000" y="1447800"/>
            <a:ext cx="1600200" cy="1981200"/>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688" y="732913"/>
            <a:ext cx="3753374" cy="4610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3050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32467"/>
            <a:ext cx="8305800" cy="4834933"/>
          </a:xfrm>
          <a:prstGeom prst="rect">
            <a:avLst/>
          </a:prstGeom>
        </p:spPr>
      </p:pic>
      <p:sp>
        <p:nvSpPr>
          <p:cNvPr id="2" name="Title 1"/>
          <p:cNvSpPr>
            <a:spLocks noGrp="1"/>
          </p:cNvSpPr>
          <p:nvPr>
            <p:ph type="title"/>
          </p:nvPr>
        </p:nvSpPr>
        <p:spPr/>
        <p:txBody>
          <a:bodyPr/>
          <a:lstStyle/>
          <a:p>
            <a:r>
              <a:rPr lang="en-US" dirty="0" smtClean="0"/>
              <a:t>Link Analysis – 2013-03-07</a:t>
            </a:r>
            <a:endParaRPr lang="en-US" dirty="0"/>
          </a:p>
        </p:txBody>
      </p:sp>
      <p:sp>
        <p:nvSpPr>
          <p:cNvPr id="5" name="TextBox 4"/>
          <p:cNvSpPr txBox="1"/>
          <p:nvPr/>
        </p:nvSpPr>
        <p:spPr>
          <a:xfrm>
            <a:off x="5324475" y="152400"/>
            <a:ext cx="3667125" cy="954107"/>
          </a:xfrm>
          <a:prstGeom prst="rect">
            <a:avLst/>
          </a:prstGeom>
          <a:noFill/>
        </p:spPr>
        <p:txBody>
          <a:bodyPr wrap="square" rtlCol="0">
            <a:spAutoFit/>
          </a:bodyPr>
          <a:lstStyle/>
          <a:p>
            <a:pPr>
              <a:spcBef>
                <a:spcPts val="0"/>
              </a:spcBef>
            </a:pPr>
            <a:r>
              <a:rPr lang="en-US" sz="2400" dirty="0" smtClean="0"/>
              <a:t>Case 2, Hint 3</a:t>
            </a:r>
            <a:endParaRPr lang="en-US" dirty="0"/>
          </a:p>
          <a:p>
            <a:pPr>
              <a:spcBef>
                <a:spcPts val="0"/>
              </a:spcBef>
            </a:pPr>
            <a:r>
              <a:rPr lang="en-US" sz="1600" b="0" dirty="0" smtClean="0"/>
              <a:t>Infected hosts now more active. Missed one malicious domain (FN).</a:t>
            </a:r>
          </a:p>
        </p:txBody>
      </p:sp>
      <p:sp>
        <p:nvSpPr>
          <p:cNvPr id="8" name="Oval 7"/>
          <p:cNvSpPr/>
          <p:nvPr/>
        </p:nvSpPr>
        <p:spPr bwMode="auto">
          <a:xfrm>
            <a:off x="3255856" y="1981199"/>
            <a:ext cx="2150172" cy="1668727"/>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633" y="1676400"/>
            <a:ext cx="4172533" cy="2762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3791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5" name="TextBox 4"/>
          <p:cNvSpPr txBox="1"/>
          <p:nvPr/>
        </p:nvSpPr>
        <p:spPr>
          <a:xfrm>
            <a:off x="457200" y="762000"/>
            <a:ext cx="6994222" cy="369332"/>
          </a:xfrm>
          <a:prstGeom prst="rect">
            <a:avLst/>
          </a:prstGeom>
          <a:noFill/>
        </p:spPr>
        <p:txBody>
          <a:bodyPr wrap="none" rtlCol="0">
            <a:spAutoFit/>
          </a:bodyPr>
          <a:lstStyle/>
          <a:p>
            <a:pPr algn="l"/>
            <a:r>
              <a:rPr lang="en-US" sz="1800" dirty="0" smtClean="0"/>
              <a:t>Case 2: Given multiple infected hosts, find malicious domains</a:t>
            </a:r>
            <a:endParaRPr lang="en-US" sz="1800" dirty="0"/>
          </a:p>
        </p:txBody>
      </p:sp>
      <p:graphicFrame>
        <p:nvGraphicFramePr>
          <p:cNvPr id="6" name="Table 5"/>
          <p:cNvGraphicFramePr>
            <a:graphicFrameLocks noGrp="1"/>
          </p:cNvGraphicFramePr>
          <p:nvPr>
            <p:extLst>
              <p:ext uri="{D42A27DB-BD31-4B8C-83A1-F6EECF244321}">
                <p14:modId xmlns:p14="http://schemas.microsoft.com/office/powerpoint/2010/main" val="3857751293"/>
              </p:ext>
            </p:extLst>
          </p:nvPr>
        </p:nvGraphicFramePr>
        <p:xfrm>
          <a:off x="381000" y="1143000"/>
          <a:ext cx="8382000" cy="4627147"/>
        </p:xfrm>
        <a:graphic>
          <a:graphicData uri="http://schemas.openxmlformats.org/drawingml/2006/table">
            <a:tbl>
              <a:tblPr firstRow="1" bandRow="1">
                <a:tableStyleId>{5C22544A-7EE6-4342-B048-85BDC9FD1C3A}</a:tableStyleId>
              </a:tblPr>
              <a:tblGrid>
                <a:gridCol w="1265209"/>
                <a:gridCol w="1325591"/>
                <a:gridCol w="2707257"/>
                <a:gridCol w="3083943"/>
              </a:tblGrid>
              <a:tr h="631247">
                <a:tc>
                  <a:txBody>
                    <a:bodyPr/>
                    <a:lstStyle/>
                    <a:p>
                      <a:r>
                        <a:rPr lang="en-US" sz="1600" dirty="0" smtClean="0"/>
                        <a:t>Hint Date</a:t>
                      </a:r>
                      <a:endParaRPr lang="en-US" sz="1600" dirty="0"/>
                    </a:p>
                  </a:txBody>
                  <a:tcPr/>
                </a:tc>
                <a:tc>
                  <a:txBody>
                    <a:bodyPr/>
                    <a:lstStyle/>
                    <a:p>
                      <a:r>
                        <a:rPr lang="en-US" sz="1600" dirty="0" smtClean="0"/>
                        <a:t>Callback detected</a:t>
                      </a:r>
                      <a:endParaRPr lang="en-US" sz="1600" dirty="0"/>
                    </a:p>
                  </a:txBody>
                  <a:tcPr/>
                </a:tc>
                <a:tc>
                  <a:txBody>
                    <a:bodyPr/>
                    <a:lstStyle/>
                    <a:p>
                      <a:r>
                        <a:rPr lang="en-US" sz="1600" dirty="0" smtClean="0"/>
                        <a:t>Number of infected</a:t>
                      </a:r>
                      <a:r>
                        <a:rPr lang="en-US" sz="1600" baseline="0" dirty="0" smtClean="0"/>
                        <a:t> hosts</a:t>
                      </a:r>
                      <a:endParaRPr lang="en-US" sz="1600" dirty="0"/>
                    </a:p>
                  </a:txBody>
                  <a:tcPr/>
                </a:tc>
                <a:tc>
                  <a:txBody>
                    <a:bodyPr/>
                    <a:lstStyle/>
                    <a:p>
                      <a:r>
                        <a:rPr lang="en-US" sz="1600" dirty="0" smtClean="0"/>
                        <a:t>Malicious Domains Identified</a:t>
                      </a:r>
                      <a:endParaRPr lang="en-US" sz="1600" dirty="0"/>
                    </a:p>
                  </a:txBody>
                  <a:tcPr/>
                </a:tc>
              </a:tr>
              <a:tr h="525327">
                <a:tc>
                  <a:txBody>
                    <a:bodyPr/>
                    <a:lstStyle/>
                    <a:p>
                      <a:r>
                        <a:rPr lang="en-US" sz="1600" dirty="0" smtClean="0"/>
                        <a:t>2013/03/05</a:t>
                      </a:r>
                    </a:p>
                  </a:txBody>
                  <a:tcPr/>
                </a:tc>
                <a:tc>
                  <a:txBody>
                    <a:bodyPr/>
                    <a:lstStyle/>
                    <a:p>
                      <a:r>
                        <a:rPr lang="en-US" sz="1600" dirty="0" smtClean="0">
                          <a:solidFill>
                            <a:schemeClr val="tx1"/>
                          </a:solidFill>
                        </a:rPr>
                        <a:t>Yes</a:t>
                      </a:r>
                      <a:endParaRPr lang="en-US" sz="1600" dirty="0">
                        <a:solidFill>
                          <a:schemeClr val="tx1"/>
                        </a:solidFill>
                      </a:endParaRPr>
                    </a:p>
                  </a:txBody>
                  <a:tcPr/>
                </a:tc>
                <a:tc>
                  <a:txBody>
                    <a:bodyPr/>
                    <a:lstStyle/>
                    <a:p>
                      <a:r>
                        <a:rPr lang="en-US" sz="1600" dirty="0" smtClean="0">
                          <a:solidFill>
                            <a:schemeClr val="tx1"/>
                          </a:solidFill>
                        </a:rPr>
                        <a:t>3 (</a:t>
                      </a:r>
                      <a:r>
                        <a:rPr lang="en-US" sz="1600" dirty="0" err="1" smtClean="0">
                          <a:solidFill>
                            <a:schemeClr val="tx1"/>
                          </a:solidFill>
                        </a:rPr>
                        <a:t>ID’ed</a:t>
                      </a:r>
                      <a:r>
                        <a:rPr lang="en-US" sz="1600" dirty="0" smtClean="0">
                          <a:solidFill>
                            <a:schemeClr val="tx1"/>
                          </a:solidFill>
                        </a:rPr>
                        <a:t> from beacon</a:t>
                      </a:r>
                      <a:r>
                        <a:rPr lang="en-US" sz="1600" baseline="0" dirty="0" smtClean="0">
                          <a:solidFill>
                            <a:schemeClr val="tx1"/>
                          </a:solidFill>
                        </a:rPr>
                        <a:t> detector)</a:t>
                      </a:r>
                      <a:endParaRPr lang="en-US" sz="1600" dirty="0">
                        <a:solidFill>
                          <a:schemeClr val="tx1"/>
                        </a:solidFill>
                      </a:endParaRPr>
                    </a:p>
                  </a:txBody>
                  <a:tcPr/>
                </a:tc>
                <a:tc>
                  <a:txBody>
                    <a:bodyPr/>
                    <a:lstStyle/>
                    <a:p>
                      <a:r>
                        <a:rPr lang="en-US" sz="1600" dirty="0" smtClean="0">
                          <a:solidFill>
                            <a:schemeClr val="tx1"/>
                          </a:solidFill>
                        </a:rPr>
                        <a:t>3 of 3 found; 1 FP</a:t>
                      </a:r>
                      <a:endParaRPr lang="en-US" sz="1600" dirty="0">
                        <a:solidFill>
                          <a:schemeClr val="tx1"/>
                        </a:solidFill>
                      </a:endParaRPr>
                    </a:p>
                  </a:txBody>
                  <a:tcPr/>
                </a:tc>
              </a:tr>
              <a:tr h="525327">
                <a:tc>
                  <a:txBody>
                    <a:bodyPr/>
                    <a:lstStyle/>
                    <a:p>
                      <a:r>
                        <a:rPr lang="en-US" sz="1600" dirty="0" smtClean="0"/>
                        <a:t>2013/03/06</a:t>
                      </a:r>
                      <a:endParaRPr lang="en-US" sz="1600" dirty="0"/>
                    </a:p>
                  </a:txBody>
                  <a:tcPr/>
                </a:tc>
                <a:tc>
                  <a:txBody>
                    <a:bodyPr/>
                    <a:lstStyle/>
                    <a:p>
                      <a:r>
                        <a:rPr lang="en-US" sz="1600" dirty="0" smtClean="0">
                          <a:solidFill>
                            <a:schemeClr val="tx1"/>
                          </a:solidFill>
                        </a:rPr>
                        <a:t>Yes</a:t>
                      </a:r>
                      <a:endParaRPr lang="en-US" sz="1600" dirty="0">
                        <a:solidFill>
                          <a:schemeClr val="tx1"/>
                        </a:solidFill>
                      </a:endParaRPr>
                    </a:p>
                  </a:txBody>
                  <a:tcPr/>
                </a:tc>
                <a:tc>
                  <a:txBody>
                    <a:bodyPr/>
                    <a:lstStyle/>
                    <a:p>
                      <a:r>
                        <a:rPr lang="en-US" sz="1600" dirty="0" smtClean="0">
                          <a:solidFill>
                            <a:schemeClr val="tx1"/>
                          </a:solidFill>
                        </a:rPr>
                        <a:t>3 (</a:t>
                      </a:r>
                      <a:r>
                        <a:rPr lang="en-US" sz="1600" dirty="0" err="1" smtClean="0">
                          <a:solidFill>
                            <a:schemeClr val="tx1"/>
                          </a:solidFill>
                        </a:rPr>
                        <a:t>ID’ed</a:t>
                      </a:r>
                      <a:r>
                        <a:rPr lang="en-US" sz="1600" dirty="0" smtClean="0">
                          <a:solidFill>
                            <a:schemeClr val="tx1"/>
                          </a:solidFill>
                        </a:rPr>
                        <a:t> from beacon</a:t>
                      </a:r>
                      <a:r>
                        <a:rPr lang="en-US" sz="1600" baseline="0" dirty="0" smtClean="0">
                          <a:solidFill>
                            <a:schemeClr val="tx1"/>
                          </a:solidFill>
                        </a:rPr>
                        <a:t> detector)</a:t>
                      </a:r>
                      <a:endParaRPr lang="en-US" sz="1600" dirty="0">
                        <a:solidFill>
                          <a:schemeClr val="tx1"/>
                        </a:solidFill>
                      </a:endParaRPr>
                    </a:p>
                  </a:txBody>
                  <a:tcPr/>
                </a:tc>
                <a:tc>
                  <a:txBody>
                    <a:bodyPr/>
                    <a:lstStyle/>
                    <a:p>
                      <a:r>
                        <a:rPr lang="en-US" sz="1600" dirty="0" smtClean="0">
                          <a:solidFill>
                            <a:schemeClr val="tx1"/>
                          </a:solidFill>
                        </a:rPr>
                        <a:t>3</a:t>
                      </a:r>
                      <a:r>
                        <a:rPr lang="en-US" sz="1600" baseline="0" dirty="0" smtClean="0">
                          <a:solidFill>
                            <a:schemeClr val="tx1"/>
                          </a:solidFill>
                        </a:rPr>
                        <a:t> of 3 found; 2 FP’s</a:t>
                      </a:r>
                      <a:endParaRPr lang="en-US" sz="1600" dirty="0">
                        <a:solidFill>
                          <a:schemeClr val="tx1"/>
                        </a:solidFill>
                      </a:endParaRPr>
                    </a:p>
                  </a:txBody>
                  <a:tcPr/>
                </a:tc>
              </a:tr>
              <a:tr h="574973">
                <a:tc>
                  <a:txBody>
                    <a:bodyPr/>
                    <a:lstStyle/>
                    <a:p>
                      <a:r>
                        <a:rPr lang="en-US" sz="1600" dirty="0" smtClean="0"/>
                        <a:t>2013/03/07</a:t>
                      </a:r>
                      <a:endParaRPr lang="en-US" sz="1600" dirty="0"/>
                    </a:p>
                  </a:txBody>
                  <a:tcPr/>
                </a:tc>
                <a:tc>
                  <a:txBody>
                    <a:bodyPr/>
                    <a:lstStyle/>
                    <a:p>
                      <a:r>
                        <a:rPr lang="en-US" sz="1600" dirty="0" smtClean="0">
                          <a:solidFill>
                            <a:schemeClr val="tx1"/>
                          </a:solidFill>
                        </a:rPr>
                        <a:t>Yes</a:t>
                      </a:r>
                      <a:endParaRPr lang="en-US" sz="1600" dirty="0">
                        <a:solidFill>
                          <a:schemeClr val="tx1"/>
                        </a:solidFill>
                      </a:endParaRPr>
                    </a:p>
                  </a:txBody>
                  <a:tcPr/>
                </a:tc>
                <a:tc>
                  <a:txBody>
                    <a:bodyPr/>
                    <a:lstStyle/>
                    <a:p>
                      <a:r>
                        <a:rPr lang="en-US" sz="1600" dirty="0" smtClean="0">
                          <a:solidFill>
                            <a:schemeClr val="tx1"/>
                          </a:solidFill>
                        </a:rPr>
                        <a:t>3 (</a:t>
                      </a:r>
                      <a:r>
                        <a:rPr lang="en-US" sz="1600" dirty="0" err="1" smtClean="0">
                          <a:solidFill>
                            <a:schemeClr val="tx1"/>
                          </a:solidFill>
                        </a:rPr>
                        <a:t>ID’ed</a:t>
                      </a:r>
                      <a:r>
                        <a:rPr lang="en-US" sz="1600" dirty="0" smtClean="0">
                          <a:solidFill>
                            <a:schemeClr val="tx1"/>
                          </a:solidFill>
                        </a:rPr>
                        <a:t> from beacon</a:t>
                      </a:r>
                      <a:r>
                        <a:rPr lang="en-US" sz="1600" baseline="0" dirty="0" smtClean="0">
                          <a:solidFill>
                            <a:schemeClr val="tx1"/>
                          </a:solidFill>
                        </a:rPr>
                        <a:t> detector)</a:t>
                      </a:r>
                      <a:r>
                        <a:rPr lang="en-US" sz="1600" b="1" baseline="0" dirty="0" smtClean="0">
                          <a:solidFill>
                            <a:schemeClr val="tx1"/>
                          </a:solidFill>
                        </a:rPr>
                        <a:t> typo in hint</a:t>
                      </a:r>
                      <a:endParaRPr lang="en-US" sz="1600" dirty="0">
                        <a:solidFill>
                          <a:schemeClr val="tx1"/>
                        </a:solidFill>
                      </a:endParaRPr>
                    </a:p>
                  </a:txBody>
                  <a:tcPr/>
                </a:tc>
                <a:tc>
                  <a:txBody>
                    <a:bodyPr/>
                    <a:lstStyle/>
                    <a:p>
                      <a:r>
                        <a:rPr lang="en-US" sz="1600" dirty="0" smtClean="0">
                          <a:solidFill>
                            <a:schemeClr val="tx1"/>
                          </a:solidFill>
                        </a:rPr>
                        <a:t>2 of 3 found</a:t>
                      </a:r>
                    </a:p>
                    <a:p>
                      <a:r>
                        <a:rPr lang="en-US" sz="1600" dirty="0" smtClean="0">
                          <a:solidFill>
                            <a:schemeClr val="tx1"/>
                          </a:solidFill>
                        </a:rPr>
                        <a:t>(1 FN: rum.fibrous.</a:t>
                      </a:r>
                      <a:r>
                        <a:rPr lang="en-US" sz="1600" baseline="0" dirty="0" smtClean="0">
                          <a:solidFill>
                            <a:schemeClr val="tx1"/>
                          </a:solidFill>
                        </a:rPr>
                        <a:t>wad missed)</a:t>
                      </a:r>
                      <a:endParaRPr lang="en-US" sz="1600" dirty="0">
                        <a:solidFill>
                          <a:schemeClr val="tx1"/>
                        </a:solidFill>
                      </a:endParaRPr>
                    </a:p>
                  </a:txBody>
                  <a:tcPr/>
                </a:tc>
              </a:tr>
              <a:tr h="525327">
                <a:tc>
                  <a:txBody>
                    <a:bodyPr/>
                    <a:lstStyle/>
                    <a:p>
                      <a:r>
                        <a:rPr lang="en-US" sz="1600" dirty="0" smtClean="0">
                          <a:solidFill>
                            <a:srgbClr val="FF0000"/>
                          </a:solidFill>
                        </a:rPr>
                        <a:t>2013/03/08</a:t>
                      </a:r>
                      <a:endParaRPr lang="en-US" sz="1600" dirty="0">
                        <a:solidFill>
                          <a:srgbClr val="FF0000"/>
                        </a:solidFill>
                      </a:endParaRPr>
                    </a:p>
                  </a:txBody>
                  <a:tcPr/>
                </a:tc>
                <a:tc>
                  <a:txBody>
                    <a:bodyPr/>
                    <a:lstStyle/>
                    <a:p>
                      <a:r>
                        <a:rPr lang="en-US" sz="1600" dirty="0" smtClean="0">
                          <a:solidFill>
                            <a:srgbClr val="FF0000"/>
                          </a:solidFill>
                        </a:rPr>
                        <a:t>No</a:t>
                      </a:r>
                      <a:endParaRPr lang="en-US" sz="1600" dirty="0">
                        <a:solidFill>
                          <a:srgbClr val="FF0000"/>
                        </a:solidFill>
                      </a:endParaRPr>
                    </a:p>
                  </a:txBody>
                  <a:tcPr/>
                </a:tc>
                <a:tc>
                  <a:txBody>
                    <a:bodyPr/>
                    <a:lstStyle/>
                    <a:p>
                      <a:r>
                        <a:rPr lang="en-US" sz="1600" dirty="0" smtClean="0">
                          <a:solidFill>
                            <a:srgbClr val="FF0000"/>
                          </a:solidFill>
                        </a:rPr>
                        <a:t>3</a:t>
                      </a:r>
                      <a:r>
                        <a:rPr lang="en-US" sz="1600" baseline="0" dirty="0" smtClean="0">
                          <a:solidFill>
                            <a:srgbClr val="FF0000"/>
                          </a:solidFill>
                        </a:rPr>
                        <a:t> (given by hint)</a:t>
                      </a:r>
                    </a:p>
                    <a:p>
                      <a:r>
                        <a:rPr lang="en-US" sz="1600" baseline="0" dirty="0" smtClean="0">
                          <a:solidFill>
                            <a:srgbClr val="FF0000"/>
                          </a:solidFill>
                        </a:rPr>
                        <a:t>4</a:t>
                      </a:r>
                      <a:r>
                        <a:rPr lang="en-US" sz="1600" baseline="30000" dirty="0" smtClean="0">
                          <a:solidFill>
                            <a:srgbClr val="FF0000"/>
                          </a:solidFill>
                        </a:rPr>
                        <a:t>th</a:t>
                      </a:r>
                      <a:r>
                        <a:rPr lang="en-US" sz="1600" baseline="0" dirty="0" smtClean="0">
                          <a:solidFill>
                            <a:srgbClr val="FF0000"/>
                          </a:solidFill>
                        </a:rPr>
                        <a:t> possible (</a:t>
                      </a:r>
                      <a:r>
                        <a:rPr lang="en-US" sz="1600" b="1" baseline="0" dirty="0" smtClean="0">
                          <a:solidFill>
                            <a:srgbClr val="FF0000"/>
                          </a:solidFill>
                        </a:rPr>
                        <a:t>typo in data?)</a:t>
                      </a:r>
                      <a:endParaRPr lang="en-US" sz="1600" b="1" dirty="0">
                        <a:solidFill>
                          <a:srgbClr val="FF0000"/>
                        </a:solidFill>
                      </a:endParaRPr>
                    </a:p>
                  </a:txBody>
                  <a:tcPr/>
                </a:tc>
                <a:tc>
                  <a:txBody>
                    <a:bodyPr/>
                    <a:lstStyle/>
                    <a:p>
                      <a:r>
                        <a:rPr lang="en-US" sz="1600" dirty="0" smtClean="0">
                          <a:solidFill>
                            <a:srgbClr val="FF0000"/>
                          </a:solidFill>
                        </a:rPr>
                        <a:t>2 of 3 found; (missed the beacon:</a:t>
                      </a:r>
                      <a:r>
                        <a:rPr lang="en-US" sz="1600" baseline="0" dirty="0" smtClean="0">
                          <a:solidFill>
                            <a:srgbClr val="FF0000"/>
                          </a:solidFill>
                        </a:rPr>
                        <a:t> filtered out)</a:t>
                      </a:r>
                      <a:endParaRPr lang="en-US" sz="1600" dirty="0">
                        <a:solidFill>
                          <a:srgbClr val="FF0000"/>
                        </a:solidFill>
                      </a:endParaRPr>
                    </a:p>
                  </a:txBody>
                  <a:tcPr/>
                </a:tc>
              </a:tr>
              <a:tr h="525327">
                <a:tc>
                  <a:txBody>
                    <a:bodyPr/>
                    <a:lstStyle/>
                    <a:p>
                      <a:r>
                        <a:rPr lang="en-US" sz="1600" dirty="0" smtClean="0"/>
                        <a:t>2013/03/11</a:t>
                      </a:r>
                      <a:endParaRPr lang="en-US" sz="1600" dirty="0"/>
                    </a:p>
                  </a:txBody>
                  <a:tcPr/>
                </a:tc>
                <a:tc>
                  <a:txBody>
                    <a:bodyPr/>
                    <a:lstStyle/>
                    <a:p>
                      <a:r>
                        <a:rPr lang="en-US" sz="1600" dirty="0" smtClean="0">
                          <a:solidFill>
                            <a:schemeClr val="tx1"/>
                          </a:solidFill>
                        </a:rPr>
                        <a:t>Yes</a:t>
                      </a:r>
                      <a:endParaRPr lang="en-US" sz="1600" dirty="0">
                        <a:solidFill>
                          <a:schemeClr val="tx1"/>
                        </a:solidFill>
                      </a:endParaRPr>
                    </a:p>
                  </a:txBody>
                  <a:tcPr/>
                </a:tc>
                <a:tc>
                  <a:txBody>
                    <a:bodyPr/>
                    <a:lstStyle/>
                    <a:p>
                      <a:r>
                        <a:rPr lang="en-US" sz="1600" dirty="0" smtClean="0">
                          <a:solidFill>
                            <a:schemeClr val="tx1"/>
                          </a:solidFill>
                        </a:rPr>
                        <a:t>3 </a:t>
                      </a:r>
                      <a:r>
                        <a:rPr lang="en-US" sz="1400" dirty="0" smtClean="0">
                          <a:solidFill>
                            <a:schemeClr val="tx1"/>
                          </a:solidFill>
                        </a:rPr>
                        <a:t>(</a:t>
                      </a:r>
                      <a:r>
                        <a:rPr lang="en-US" sz="1600" dirty="0" smtClean="0">
                          <a:solidFill>
                            <a:schemeClr val="tx1"/>
                          </a:solidFill>
                        </a:rPr>
                        <a:t>2</a:t>
                      </a:r>
                      <a:r>
                        <a:rPr lang="en-US" sz="1600" baseline="0" dirty="0" smtClean="0">
                          <a:solidFill>
                            <a:schemeClr val="tx1"/>
                          </a:solidFill>
                        </a:rPr>
                        <a:t> </a:t>
                      </a:r>
                      <a:r>
                        <a:rPr lang="en-US" sz="1600" dirty="0" err="1" smtClean="0">
                          <a:solidFill>
                            <a:schemeClr val="tx1"/>
                          </a:solidFill>
                        </a:rPr>
                        <a:t>ID’ed</a:t>
                      </a:r>
                      <a:r>
                        <a:rPr lang="en-US" sz="1600" dirty="0" smtClean="0">
                          <a:solidFill>
                            <a:schemeClr val="tx1"/>
                          </a:solidFill>
                        </a:rPr>
                        <a:t> </a:t>
                      </a:r>
                      <a:r>
                        <a:rPr lang="en-US" sz="1600" baseline="0" dirty="0" smtClean="0">
                          <a:solidFill>
                            <a:schemeClr val="tx1"/>
                          </a:solidFill>
                        </a:rPr>
                        <a:t>from beacon detector, 1 link analysis)</a:t>
                      </a:r>
                      <a:endParaRPr lang="en-US" sz="1400" baseline="0" dirty="0" smtClean="0">
                        <a:solidFill>
                          <a:schemeClr val="tx1"/>
                        </a:solidFill>
                      </a:endParaRPr>
                    </a:p>
                  </a:txBody>
                  <a:tcPr/>
                </a:tc>
                <a:tc>
                  <a:txBody>
                    <a:bodyPr/>
                    <a:lstStyle/>
                    <a:p>
                      <a:r>
                        <a:rPr lang="en-US" sz="1600" dirty="0" smtClean="0">
                          <a:solidFill>
                            <a:schemeClr val="tx1"/>
                          </a:solidFill>
                        </a:rPr>
                        <a:t>3</a:t>
                      </a:r>
                      <a:r>
                        <a:rPr lang="en-US" sz="1600" baseline="0" dirty="0" smtClean="0">
                          <a:solidFill>
                            <a:schemeClr val="tx1"/>
                          </a:solidFill>
                        </a:rPr>
                        <a:t> of 3 found; with 2 FP’s</a:t>
                      </a:r>
                      <a:endParaRPr lang="en-US" sz="1600" dirty="0">
                        <a:solidFill>
                          <a:schemeClr val="tx1"/>
                        </a:solidFill>
                      </a:endParaRPr>
                    </a:p>
                  </a:txBody>
                  <a:tcPr/>
                </a:tc>
              </a:tr>
              <a:tr h="574973">
                <a:tc>
                  <a:txBody>
                    <a:bodyPr/>
                    <a:lstStyle/>
                    <a:p>
                      <a:r>
                        <a:rPr lang="en-US" sz="1600" dirty="0" smtClean="0">
                          <a:solidFill>
                            <a:srgbClr val="FF0000"/>
                          </a:solidFill>
                        </a:rPr>
                        <a:t>2013/03/12</a:t>
                      </a:r>
                      <a:endParaRPr lang="en-US" sz="1600" dirty="0">
                        <a:solidFill>
                          <a:srgbClr val="FF0000"/>
                        </a:solidFill>
                      </a:endParaRPr>
                    </a:p>
                  </a:txBody>
                  <a:tcPr/>
                </a:tc>
                <a:tc>
                  <a:txBody>
                    <a:bodyPr/>
                    <a:lstStyle/>
                    <a:p>
                      <a:r>
                        <a:rPr lang="en-US" sz="1600" dirty="0" smtClean="0">
                          <a:solidFill>
                            <a:srgbClr val="FF0000"/>
                          </a:solidFill>
                        </a:rPr>
                        <a:t>No</a:t>
                      </a:r>
                      <a:endParaRPr lang="en-US" sz="1600" dirty="0">
                        <a:solidFill>
                          <a:srgbClr val="FF0000"/>
                        </a:solidFill>
                      </a:endParaRPr>
                    </a:p>
                  </a:txBody>
                  <a:tcPr/>
                </a:tc>
                <a:tc>
                  <a:txBody>
                    <a:bodyPr/>
                    <a:lstStyle/>
                    <a:p>
                      <a:r>
                        <a:rPr lang="en-US" sz="1600" dirty="0" smtClean="0">
                          <a:solidFill>
                            <a:srgbClr val="FF0000"/>
                          </a:solidFill>
                        </a:rPr>
                        <a:t>4</a:t>
                      </a:r>
                      <a:r>
                        <a:rPr lang="en-US" sz="1600" baseline="0" dirty="0" smtClean="0">
                          <a:solidFill>
                            <a:srgbClr val="FF0000"/>
                          </a:solidFill>
                        </a:rPr>
                        <a:t> (given by hint)</a:t>
                      </a:r>
                      <a:endParaRPr lang="en-US" sz="1600" dirty="0" smtClean="0">
                        <a:solidFill>
                          <a:srgbClr val="FF0000"/>
                        </a:solidFill>
                      </a:endParaRPr>
                    </a:p>
                  </a:txBody>
                  <a:tcPr/>
                </a:tc>
                <a:tc>
                  <a:txBody>
                    <a:bodyPr/>
                    <a:lstStyle/>
                    <a:p>
                      <a:r>
                        <a:rPr lang="en-US" sz="1600" dirty="0" smtClean="0">
                          <a:solidFill>
                            <a:srgbClr val="FF0000"/>
                          </a:solidFill>
                        </a:rPr>
                        <a:t>3 of 3</a:t>
                      </a:r>
                      <a:r>
                        <a:rPr lang="en-US" sz="1600" baseline="0" dirty="0" smtClean="0">
                          <a:solidFill>
                            <a:srgbClr val="FF0000"/>
                          </a:solidFill>
                        </a:rPr>
                        <a:t> (1 among 4 FP’s).</a:t>
                      </a:r>
                      <a:endParaRPr lang="en-US" sz="1600" dirty="0">
                        <a:solidFill>
                          <a:srgbClr val="FF0000"/>
                        </a:solidFill>
                      </a:endParaRPr>
                    </a:p>
                  </a:txBody>
                  <a:tcPr/>
                </a:tc>
              </a:tr>
              <a:tr h="525327">
                <a:tc>
                  <a:txBody>
                    <a:bodyPr/>
                    <a:lstStyle/>
                    <a:p>
                      <a:r>
                        <a:rPr lang="en-US" sz="1600" dirty="0" smtClean="0">
                          <a:solidFill>
                            <a:srgbClr val="FF0000"/>
                          </a:solidFill>
                        </a:rPr>
                        <a:t>2013/03/13</a:t>
                      </a:r>
                      <a:endParaRPr lang="en-US" sz="1600" dirty="0">
                        <a:solidFill>
                          <a:srgbClr val="FF0000"/>
                        </a:solidFill>
                      </a:endParaRPr>
                    </a:p>
                  </a:txBody>
                  <a:tcPr/>
                </a:tc>
                <a:tc>
                  <a:txBody>
                    <a:bodyPr/>
                    <a:lstStyle/>
                    <a:p>
                      <a:r>
                        <a:rPr lang="en-US" sz="1600" dirty="0" smtClean="0">
                          <a:solidFill>
                            <a:srgbClr val="FF0000"/>
                          </a:solidFill>
                        </a:rPr>
                        <a:t>No</a:t>
                      </a:r>
                      <a:endParaRPr lang="en-US" sz="1600" dirty="0">
                        <a:solidFill>
                          <a:srgbClr val="FF0000"/>
                        </a:solidFill>
                      </a:endParaRPr>
                    </a:p>
                  </a:txBody>
                  <a:tcPr/>
                </a:tc>
                <a:tc>
                  <a:txBody>
                    <a:bodyPr/>
                    <a:lstStyle/>
                    <a:p>
                      <a:r>
                        <a:rPr lang="en-US" sz="1600" dirty="0" smtClean="0">
                          <a:solidFill>
                            <a:srgbClr val="FF0000"/>
                          </a:solidFill>
                        </a:rPr>
                        <a:t>4 (given by hint)</a:t>
                      </a:r>
                      <a:endParaRPr lang="en-US" sz="1600" dirty="0">
                        <a:solidFill>
                          <a:srgbClr val="FF0000"/>
                        </a:solidFill>
                      </a:endParaRPr>
                    </a:p>
                  </a:txBody>
                  <a:tcPr/>
                </a:tc>
                <a:tc>
                  <a:txBody>
                    <a:bodyPr/>
                    <a:lstStyle/>
                    <a:p>
                      <a:r>
                        <a:rPr lang="en-US" sz="1600" baseline="0" dirty="0" smtClean="0">
                          <a:solidFill>
                            <a:srgbClr val="FF0000"/>
                          </a:solidFill>
                        </a:rPr>
                        <a:t>4 of 4 (1 among many FP’s)</a:t>
                      </a:r>
                      <a:endParaRPr lang="en-US" sz="1600" dirty="0">
                        <a:solidFill>
                          <a:srgbClr val="FF0000"/>
                        </a:solidFill>
                      </a:endParaRPr>
                    </a:p>
                  </a:txBody>
                  <a:tcPr/>
                </a:tc>
              </a:tr>
            </a:tbl>
          </a:graphicData>
        </a:graphic>
      </p:graphicFrame>
    </p:spTree>
    <p:extLst>
      <p:ext uri="{BB962C8B-B14F-4D97-AF65-F5344CB8AC3E}">
        <p14:creationId xmlns:p14="http://schemas.microsoft.com/office/powerpoint/2010/main" val="85122654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01633"/>
            <a:ext cx="7502930" cy="5065767"/>
          </a:xfrm>
          <a:prstGeom prst="rect">
            <a:avLst/>
          </a:prstGeom>
        </p:spPr>
      </p:pic>
      <p:sp>
        <p:nvSpPr>
          <p:cNvPr id="2" name="Title 1"/>
          <p:cNvSpPr>
            <a:spLocks noGrp="1"/>
          </p:cNvSpPr>
          <p:nvPr>
            <p:ph type="title"/>
          </p:nvPr>
        </p:nvSpPr>
        <p:spPr/>
        <p:txBody>
          <a:bodyPr/>
          <a:lstStyle/>
          <a:p>
            <a:r>
              <a:rPr lang="en-US" dirty="0" smtClean="0"/>
              <a:t>Link Analysis – 2013-03-15</a:t>
            </a:r>
            <a:endParaRPr lang="en-US" dirty="0"/>
          </a:p>
        </p:txBody>
      </p:sp>
      <p:sp>
        <p:nvSpPr>
          <p:cNvPr id="5" name="TextBox 4"/>
          <p:cNvSpPr txBox="1"/>
          <p:nvPr/>
        </p:nvSpPr>
        <p:spPr>
          <a:xfrm>
            <a:off x="6477000" y="324581"/>
            <a:ext cx="2438400" cy="1200329"/>
          </a:xfrm>
          <a:prstGeom prst="rect">
            <a:avLst/>
          </a:prstGeom>
          <a:noFill/>
        </p:spPr>
        <p:txBody>
          <a:bodyPr wrap="square" rtlCol="0">
            <a:spAutoFit/>
          </a:bodyPr>
          <a:lstStyle/>
          <a:p>
            <a:pPr>
              <a:spcBef>
                <a:spcPts val="0"/>
              </a:spcBef>
            </a:pPr>
            <a:r>
              <a:rPr lang="en-US" sz="2400" dirty="0" smtClean="0"/>
              <a:t>Case 3, Hint 2</a:t>
            </a:r>
            <a:endParaRPr lang="en-US" dirty="0"/>
          </a:p>
          <a:p>
            <a:pPr>
              <a:spcBef>
                <a:spcPts val="0"/>
              </a:spcBef>
            </a:pPr>
            <a:r>
              <a:rPr lang="en-US" sz="1600" b="0" dirty="0" smtClean="0"/>
              <a:t>Also find other infected hosts. Two hour beacon detected.</a:t>
            </a:r>
          </a:p>
        </p:txBody>
      </p:sp>
      <p:sp>
        <p:nvSpPr>
          <p:cNvPr id="8" name="Oval 7"/>
          <p:cNvSpPr/>
          <p:nvPr/>
        </p:nvSpPr>
        <p:spPr bwMode="auto">
          <a:xfrm rot="18192340">
            <a:off x="3194940" y="1288639"/>
            <a:ext cx="3396186" cy="1972108"/>
          </a:xfrm>
          <a:prstGeom prst="ellipse">
            <a:avLst/>
          </a:prstGeom>
          <a:noFill/>
          <a:ln w="1905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1180" y="751814"/>
            <a:ext cx="4286849" cy="4734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0138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6598523"/>
              </p:ext>
            </p:extLst>
          </p:nvPr>
        </p:nvGraphicFramePr>
        <p:xfrm>
          <a:off x="533399" y="1349952"/>
          <a:ext cx="7620001" cy="4587102"/>
        </p:xfrm>
        <a:graphic>
          <a:graphicData uri="http://schemas.openxmlformats.org/drawingml/2006/table">
            <a:tbl>
              <a:tblPr firstRow="1" bandRow="1">
                <a:tableStyleId>{5C22544A-7EE6-4342-B048-85BDC9FD1C3A}</a:tableStyleId>
              </a:tblPr>
              <a:tblGrid>
                <a:gridCol w="1524001"/>
                <a:gridCol w="1066800"/>
                <a:gridCol w="2394951"/>
                <a:gridCol w="2634249"/>
              </a:tblGrid>
              <a:tr h="807118">
                <a:tc>
                  <a:txBody>
                    <a:bodyPr/>
                    <a:lstStyle/>
                    <a:p>
                      <a:r>
                        <a:rPr lang="en-US" sz="1600" dirty="0" smtClean="0"/>
                        <a:t>Hint Date</a:t>
                      </a:r>
                      <a:endParaRPr lang="en-US" sz="1600" dirty="0"/>
                    </a:p>
                  </a:txBody>
                  <a:tcPr/>
                </a:tc>
                <a:tc>
                  <a:txBody>
                    <a:bodyPr/>
                    <a:lstStyle/>
                    <a:p>
                      <a:r>
                        <a:rPr lang="en-US" sz="1600" dirty="0" smtClean="0"/>
                        <a:t>Callback Detected</a:t>
                      </a:r>
                      <a:endParaRPr lang="en-US" sz="1600" dirty="0"/>
                    </a:p>
                  </a:txBody>
                  <a:tcPr/>
                </a:tc>
                <a:tc>
                  <a:txBody>
                    <a:bodyPr/>
                    <a:lstStyle/>
                    <a:p>
                      <a:r>
                        <a:rPr lang="en-US" sz="1600" dirty="0" smtClean="0"/>
                        <a:t>Infected</a:t>
                      </a:r>
                      <a:r>
                        <a:rPr lang="en-US" sz="1600" baseline="0" dirty="0" smtClean="0"/>
                        <a:t> Hosts Identified (including hint)</a:t>
                      </a:r>
                      <a:endParaRPr lang="en-US" sz="1600" dirty="0"/>
                    </a:p>
                  </a:txBody>
                  <a:tcPr/>
                </a:tc>
                <a:tc>
                  <a:txBody>
                    <a:bodyPr/>
                    <a:lstStyle/>
                    <a:p>
                      <a:r>
                        <a:rPr lang="en-US" sz="1600" dirty="0" smtClean="0"/>
                        <a:t>Malicious Domains Identified</a:t>
                      </a:r>
                      <a:endParaRPr lang="en-US" sz="1600" dirty="0"/>
                    </a:p>
                  </a:txBody>
                  <a:tcPr/>
                </a:tc>
              </a:tr>
              <a:tr h="567972">
                <a:tc>
                  <a:txBody>
                    <a:bodyPr/>
                    <a:lstStyle/>
                    <a:p>
                      <a:r>
                        <a:rPr lang="en-US" sz="1600" dirty="0" smtClean="0"/>
                        <a:t>2013/03/14</a:t>
                      </a:r>
                    </a:p>
                  </a:txBody>
                  <a:tcPr/>
                </a:tc>
                <a:tc>
                  <a:txBody>
                    <a:bodyPr/>
                    <a:lstStyle/>
                    <a:p>
                      <a:r>
                        <a:rPr lang="en-US" sz="1600" dirty="0" smtClean="0"/>
                        <a:t>Yes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a:t>
                      </a:r>
                      <a:r>
                        <a:rPr lang="en-US" sz="1600" dirty="0" smtClean="0">
                          <a:solidFill>
                            <a:schemeClr val="tx1"/>
                          </a:solidFill>
                        </a:rPr>
                        <a:t> </a:t>
                      </a:r>
                      <a:r>
                        <a:rPr lang="en-US" sz="1400" dirty="0" smtClean="0">
                          <a:solidFill>
                            <a:schemeClr val="tx1"/>
                          </a:solidFill>
                        </a:rPr>
                        <a:t>(</a:t>
                      </a:r>
                      <a:r>
                        <a:rPr lang="en-US" sz="1600" dirty="0" smtClean="0">
                          <a:solidFill>
                            <a:schemeClr val="tx1"/>
                          </a:solidFill>
                        </a:rPr>
                        <a:t>3</a:t>
                      </a:r>
                      <a:r>
                        <a:rPr lang="en-US" sz="1600" baseline="0" dirty="0" smtClean="0">
                          <a:solidFill>
                            <a:schemeClr val="tx1"/>
                          </a:solidFill>
                        </a:rPr>
                        <a:t> </a:t>
                      </a:r>
                      <a:r>
                        <a:rPr lang="en-US" sz="1600" dirty="0" err="1" smtClean="0">
                          <a:solidFill>
                            <a:schemeClr val="tx1"/>
                          </a:solidFill>
                        </a:rPr>
                        <a:t>ID’ed</a:t>
                      </a:r>
                      <a:r>
                        <a:rPr lang="en-US" sz="1600" dirty="0" smtClean="0">
                          <a:solidFill>
                            <a:schemeClr val="tx1"/>
                          </a:solidFill>
                        </a:rPr>
                        <a:t> </a:t>
                      </a:r>
                      <a:r>
                        <a:rPr lang="en-US" sz="1600" baseline="0" dirty="0" smtClean="0">
                          <a:solidFill>
                            <a:schemeClr val="tx1"/>
                          </a:solidFill>
                        </a:rPr>
                        <a:t>from beacon detector, 1 link analysis)</a:t>
                      </a:r>
                      <a:endParaRPr lang="en-US" sz="1400" baseline="0" dirty="0" smtClean="0">
                        <a:solidFill>
                          <a:schemeClr val="tx1"/>
                        </a:solidFill>
                      </a:endParaRPr>
                    </a:p>
                  </a:txBody>
                  <a:tcPr/>
                </a:tc>
                <a:tc>
                  <a:txBody>
                    <a:bodyPr/>
                    <a:lstStyle/>
                    <a:p>
                      <a:r>
                        <a:rPr lang="en-US" sz="1600" dirty="0" smtClean="0"/>
                        <a:t>3</a:t>
                      </a:r>
                      <a:r>
                        <a:rPr lang="en-US" sz="1600" baseline="0" dirty="0" smtClean="0"/>
                        <a:t> of 3 (no FP’s)</a:t>
                      </a:r>
                      <a:endParaRPr lang="en-US" sz="1600" dirty="0"/>
                    </a:p>
                  </a:txBody>
                  <a:tcPr/>
                </a:tc>
              </a:tr>
              <a:tr h="482554">
                <a:tc>
                  <a:txBody>
                    <a:bodyPr/>
                    <a:lstStyle/>
                    <a:p>
                      <a:r>
                        <a:rPr lang="en-US" sz="1600" dirty="0" smtClean="0"/>
                        <a:t>2013/03/15</a:t>
                      </a:r>
                      <a:endParaRPr lang="en-US" sz="1600" dirty="0"/>
                    </a:p>
                  </a:txBody>
                  <a:tcPr/>
                </a:tc>
                <a:tc>
                  <a:txBody>
                    <a:bodyPr/>
                    <a:lstStyle/>
                    <a:p>
                      <a:r>
                        <a:rPr lang="en-US" sz="1600" dirty="0" smtClean="0"/>
                        <a:t>Yes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6</a:t>
                      </a:r>
                      <a:endParaRPr lang="en-US" sz="1600" dirty="0"/>
                    </a:p>
                  </a:txBody>
                  <a:tcPr/>
                </a:tc>
                <a:tc>
                  <a:txBody>
                    <a:bodyPr/>
                    <a:lstStyle/>
                    <a:p>
                      <a:r>
                        <a:rPr lang="en-US" sz="1600" dirty="0" smtClean="0"/>
                        <a:t>3 of 3 (no FP’s)</a:t>
                      </a:r>
                      <a:endParaRPr lang="en-US" sz="1600" dirty="0"/>
                    </a:p>
                  </a:txBody>
                  <a:tcPr/>
                </a:tc>
              </a:tr>
              <a:tr h="482554">
                <a:tc>
                  <a:txBody>
                    <a:bodyPr/>
                    <a:lstStyle/>
                    <a:p>
                      <a:r>
                        <a:rPr lang="en-US" sz="1600" dirty="0" smtClean="0"/>
                        <a:t>2013/03/17</a:t>
                      </a:r>
                      <a:endParaRPr lang="en-US" sz="1600" dirty="0"/>
                    </a:p>
                  </a:txBody>
                  <a:tcPr/>
                </a:tc>
                <a:tc>
                  <a:txBody>
                    <a:bodyPr/>
                    <a:lstStyle/>
                    <a:p>
                      <a:r>
                        <a:rPr lang="en-US" sz="1600" dirty="0" smtClean="0"/>
                        <a:t>Yes?</a:t>
                      </a:r>
                      <a:endParaRPr lang="en-US" sz="1600" dirty="0"/>
                    </a:p>
                  </a:txBody>
                  <a:tcPr/>
                </a:tc>
                <a:tc>
                  <a:txBody>
                    <a:bodyPr/>
                    <a:lstStyle/>
                    <a:p>
                      <a:r>
                        <a:rPr lang="en-US" sz="1600" dirty="0" smtClean="0"/>
                        <a:t>3</a:t>
                      </a:r>
                      <a:endParaRPr lang="en-US" sz="1600" dirty="0"/>
                    </a:p>
                  </a:txBody>
                  <a:tcPr/>
                </a:tc>
                <a:tc>
                  <a:txBody>
                    <a:bodyPr/>
                    <a:lstStyle/>
                    <a:p>
                      <a:r>
                        <a:rPr lang="en-US" sz="1600" dirty="0" smtClean="0"/>
                        <a:t>3 of 3 (no FP’s)</a:t>
                      </a:r>
                      <a:endParaRPr lang="en-US" sz="1600" dirty="0"/>
                    </a:p>
                  </a:txBody>
                  <a:tcPr/>
                </a:tc>
              </a:tr>
              <a:tr h="482554">
                <a:tc>
                  <a:txBody>
                    <a:bodyPr/>
                    <a:lstStyle/>
                    <a:p>
                      <a:r>
                        <a:rPr lang="en-US" sz="1600" dirty="0" smtClean="0">
                          <a:solidFill>
                            <a:srgbClr val="FF0000"/>
                          </a:solidFill>
                        </a:rPr>
                        <a:t>2013/03/18</a:t>
                      </a:r>
                      <a:endParaRPr lang="en-US" sz="1600" dirty="0">
                        <a:solidFill>
                          <a:srgbClr val="FF0000"/>
                        </a:solidFill>
                      </a:endParaRPr>
                    </a:p>
                  </a:txBody>
                  <a:tcPr/>
                </a:tc>
                <a:tc>
                  <a:txBody>
                    <a:bodyPr/>
                    <a:lstStyle/>
                    <a:p>
                      <a:r>
                        <a:rPr lang="en-US" sz="1600" dirty="0" smtClean="0">
                          <a:solidFill>
                            <a:srgbClr val="FF0000"/>
                          </a:solidFill>
                        </a:rPr>
                        <a:t>No</a:t>
                      </a:r>
                      <a:endParaRPr lang="en-US" sz="1600" dirty="0">
                        <a:solidFill>
                          <a:srgbClr val="FF0000"/>
                        </a:solidFill>
                      </a:endParaRPr>
                    </a:p>
                  </a:txBody>
                  <a:tcPr/>
                </a:tc>
                <a:tc>
                  <a:txBody>
                    <a:bodyPr/>
                    <a:lstStyle/>
                    <a:p>
                      <a:r>
                        <a:rPr lang="en-US" sz="1600" dirty="0" smtClean="0">
                          <a:solidFill>
                            <a:srgbClr val="FF0000"/>
                          </a:solidFill>
                        </a:rPr>
                        <a:t>3 (with up to 3 FP’s)</a:t>
                      </a:r>
                      <a:endParaRPr lang="en-US" sz="1600" dirty="0">
                        <a:solidFill>
                          <a:srgbClr val="FF0000"/>
                        </a:solidFill>
                      </a:endParaRPr>
                    </a:p>
                  </a:txBody>
                  <a:tcPr/>
                </a:tc>
                <a:tc>
                  <a:txBody>
                    <a:bodyPr/>
                    <a:lstStyle/>
                    <a:p>
                      <a:r>
                        <a:rPr lang="en-US" sz="1600" dirty="0" smtClean="0">
                          <a:solidFill>
                            <a:srgbClr val="FF0000"/>
                          </a:solidFill>
                        </a:rPr>
                        <a:t>3 of 3 (with 3 FP’s)</a:t>
                      </a:r>
                      <a:endParaRPr lang="en-US" sz="1600" dirty="0">
                        <a:solidFill>
                          <a:srgbClr val="FF0000"/>
                        </a:solidFill>
                      </a:endParaRPr>
                    </a:p>
                  </a:txBody>
                  <a:tcPr/>
                </a:tc>
              </a:tr>
              <a:tr h="567972">
                <a:tc>
                  <a:txBody>
                    <a:bodyPr/>
                    <a:lstStyle/>
                    <a:p>
                      <a:r>
                        <a:rPr lang="en-US" sz="1600" dirty="0" smtClean="0"/>
                        <a:t>2013/03/19</a:t>
                      </a:r>
                      <a:endParaRPr lang="en-US" sz="1600" dirty="0"/>
                    </a:p>
                  </a:txBody>
                  <a:tcPr/>
                </a:tc>
                <a:tc>
                  <a:txBody>
                    <a:bodyPr/>
                    <a:lstStyle/>
                    <a:p>
                      <a:r>
                        <a:rPr lang="en-US" sz="1600" dirty="0" smtClean="0"/>
                        <a:t>Yes?</a:t>
                      </a:r>
                      <a:endParaRPr lang="en-US" sz="1600" dirty="0"/>
                    </a:p>
                  </a:txBody>
                  <a:tcPr/>
                </a:tc>
                <a:tc>
                  <a:txBody>
                    <a:bodyPr/>
                    <a:lstStyle/>
                    <a:p>
                      <a:r>
                        <a:rPr lang="en-US" sz="1600" dirty="0" smtClean="0"/>
                        <a:t>3 (with up to 1</a:t>
                      </a:r>
                      <a:r>
                        <a:rPr lang="en-US" sz="1600" baseline="0" dirty="0" smtClean="0"/>
                        <a:t> FP and at least 2 FN’s)</a:t>
                      </a:r>
                      <a:endParaRPr lang="en-US" sz="1600" dirty="0"/>
                    </a:p>
                  </a:txBody>
                  <a:tcPr/>
                </a:tc>
                <a:tc>
                  <a:txBody>
                    <a:bodyPr/>
                    <a:lstStyle/>
                    <a:p>
                      <a:r>
                        <a:rPr lang="en-US" sz="1600" dirty="0" smtClean="0"/>
                        <a:t>3 of</a:t>
                      </a:r>
                      <a:r>
                        <a:rPr lang="en-US" sz="1600" baseline="0" dirty="0" smtClean="0"/>
                        <a:t> 4 (with up to 14 FP’s)</a:t>
                      </a:r>
                      <a:endParaRPr lang="en-US" sz="1600" dirty="0"/>
                    </a:p>
                  </a:txBody>
                  <a:tcPr/>
                </a:tc>
              </a:tr>
              <a:tr h="567972">
                <a:tc>
                  <a:txBody>
                    <a:bodyPr/>
                    <a:lstStyle/>
                    <a:p>
                      <a:r>
                        <a:rPr lang="en-US" sz="1600" dirty="0" smtClean="0"/>
                        <a:t>2013/03/20</a:t>
                      </a:r>
                      <a:endParaRPr lang="en-US" sz="1600" dirty="0"/>
                    </a:p>
                  </a:txBody>
                  <a:tcPr/>
                </a:tc>
                <a:tc>
                  <a:txBody>
                    <a:bodyPr/>
                    <a:lstStyle/>
                    <a:p>
                      <a:r>
                        <a:rPr lang="en-US" sz="1600" dirty="0" smtClean="0"/>
                        <a:t>Yes?</a:t>
                      </a:r>
                      <a:endParaRPr lang="en-US" sz="1600" dirty="0"/>
                    </a:p>
                  </a:txBody>
                  <a:tcPr/>
                </a:tc>
                <a:tc>
                  <a:txBody>
                    <a:bodyPr/>
                    <a:lstStyle/>
                    <a:p>
                      <a:r>
                        <a:rPr lang="en-US" sz="1600" dirty="0" smtClean="0"/>
                        <a:t>1 (with up</a:t>
                      </a:r>
                      <a:r>
                        <a:rPr lang="en-US" sz="1600" baseline="0" dirty="0" smtClean="0"/>
                        <a:t> to 9 FP’s and at least 3 FN’s)</a:t>
                      </a:r>
                      <a:endParaRPr lang="en-US" sz="1600" dirty="0"/>
                    </a:p>
                  </a:txBody>
                  <a:tcPr/>
                </a:tc>
                <a:tc>
                  <a:txBody>
                    <a:bodyPr/>
                    <a:lstStyle/>
                    <a:p>
                      <a:r>
                        <a:rPr lang="en-US" sz="1600" dirty="0" smtClean="0"/>
                        <a:t>2 of 4 (with</a:t>
                      </a:r>
                      <a:r>
                        <a:rPr lang="en-US" sz="1600" baseline="0" dirty="0" smtClean="0"/>
                        <a:t> up to 5</a:t>
                      </a:r>
                      <a:r>
                        <a:rPr lang="en-US" sz="1600" dirty="0" smtClean="0"/>
                        <a:t> FP’s)</a:t>
                      </a:r>
                      <a:endParaRPr lang="en-US" sz="1600" dirty="0"/>
                    </a:p>
                  </a:txBody>
                  <a:tcPr/>
                </a:tc>
              </a:tr>
              <a:tr h="482554">
                <a:tc>
                  <a:txBody>
                    <a:bodyPr/>
                    <a:lstStyle/>
                    <a:p>
                      <a:r>
                        <a:rPr lang="en-US" sz="1600" dirty="0" smtClean="0"/>
                        <a:t>2013/03/21</a:t>
                      </a:r>
                      <a:endParaRPr lang="en-US" sz="1600" dirty="0"/>
                    </a:p>
                  </a:txBody>
                  <a:tcPr/>
                </a:tc>
                <a:tc>
                  <a:txBody>
                    <a:bodyPr/>
                    <a:lstStyle/>
                    <a:p>
                      <a:r>
                        <a:rPr lang="en-US" sz="1600" dirty="0" smtClean="0"/>
                        <a:t>Yes?</a:t>
                      </a:r>
                      <a:endParaRPr lang="en-US" sz="1600" dirty="0"/>
                    </a:p>
                  </a:txBody>
                  <a:tcPr/>
                </a:tc>
                <a:tc>
                  <a:txBody>
                    <a:bodyPr/>
                    <a:lstStyle/>
                    <a:p>
                      <a:r>
                        <a:rPr lang="en-US" sz="1600" dirty="0" smtClean="0"/>
                        <a:t>2 with man</a:t>
                      </a:r>
                      <a:r>
                        <a:rPr lang="en-US" sz="1600" baseline="0" dirty="0" smtClean="0"/>
                        <a:t>y FP’s/FN’s likely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of 4;</a:t>
                      </a:r>
                      <a:r>
                        <a:rPr lang="en-US" sz="1600" baseline="0" dirty="0" smtClean="0"/>
                        <a:t> with m</a:t>
                      </a:r>
                      <a:r>
                        <a:rPr lang="en-US" sz="1600" dirty="0" smtClean="0"/>
                        <a:t>an</a:t>
                      </a:r>
                      <a:r>
                        <a:rPr lang="en-US" sz="1600" baseline="0" dirty="0" smtClean="0"/>
                        <a:t>y FP’s/FN’s likely</a:t>
                      </a:r>
                      <a:endParaRPr lang="en-US" sz="1600" dirty="0" smtClean="0"/>
                    </a:p>
                  </a:txBody>
                  <a:tcPr/>
                </a:tc>
              </a:tr>
            </a:tbl>
          </a:graphicData>
        </a:graphic>
      </p:graphicFrame>
      <p:sp>
        <p:nvSpPr>
          <p:cNvPr id="5" name="TextBox 4"/>
          <p:cNvSpPr txBox="1"/>
          <p:nvPr/>
        </p:nvSpPr>
        <p:spPr>
          <a:xfrm>
            <a:off x="457200" y="914400"/>
            <a:ext cx="7579832" cy="369332"/>
          </a:xfrm>
          <a:prstGeom prst="rect">
            <a:avLst/>
          </a:prstGeom>
          <a:noFill/>
        </p:spPr>
        <p:txBody>
          <a:bodyPr wrap="none" rtlCol="0">
            <a:spAutoFit/>
          </a:bodyPr>
          <a:lstStyle/>
          <a:p>
            <a:pPr algn="l"/>
            <a:r>
              <a:rPr lang="en-US" sz="1800" dirty="0" smtClean="0"/>
              <a:t>Case 3: Given one infected host only, find other infected hosts too. </a:t>
            </a:r>
            <a:endParaRPr lang="en-US" sz="1800" dirty="0"/>
          </a:p>
        </p:txBody>
      </p:sp>
    </p:spTree>
    <p:extLst>
      <p:ext uri="{BB962C8B-B14F-4D97-AF65-F5344CB8AC3E}">
        <p14:creationId xmlns:p14="http://schemas.microsoft.com/office/powerpoint/2010/main" val="23849339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xfrm>
            <a:off x="533400" y="381000"/>
            <a:ext cx="8229600" cy="443198"/>
          </a:xfrm>
        </p:spPr>
        <p:txBody>
          <a:bodyPr/>
          <a:lstStyle/>
          <a:p>
            <a:r>
              <a:rPr lang="en-US" dirty="0" smtClean="0"/>
              <a:t>What do these attacks look like?</a:t>
            </a:r>
            <a:r>
              <a:rPr lang="en-US" sz="3200" dirty="0"/>
              <a:t> </a:t>
            </a:r>
            <a:r>
              <a:rPr lang="en-US" sz="1800" b="0" dirty="0" smtClean="0"/>
              <a:t>(</a:t>
            </a:r>
            <a:r>
              <a:rPr lang="en-US" sz="1600" b="0" dirty="0" smtClean="0"/>
              <a:t>from Case 1, 3/10/2013</a:t>
            </a:r>
            <a:r>
              <a:rPr lang="en-US" sz="1800" b="0" dirty="0" smtClean="0"/>
              <a:t>)</a:t>
            </a:r>
            <a:endParaRPr lang="en-US" dirty="0"/>
          </a:p>
        </p:txBody>
      </p:sp>
      <p:sp>
        <p:nvSpPr>
          <p:cNvPr id="877571" name="Rectangle 3"/>
          <p:cNvSpPr>
            <a:spLocks noGrp="1" noChangeArrowheads="1"/>
          </p:cNvSpPr>
          <p:nvPr>
            <p:ph type="body" idx="1"/>
          </p:nvPr>
        </p:nvSpPr>
        <p:spPr>
          <a:xfrm>
            <a:off x="533400" y="1066800"/>
            <a:ext cx="3962400" cy="4800600"/>
          </a:xfrm>
        </p:spPr>
        <p:txBody>
          <a:bodyPr/>
          <a:lstStyle/>
          <a:p>
            <a:pPr marL="225425" indent="-225425"/>
            <a:r>
              <a:rPr lang="en-US" sz="800" dirty="0"/>
              <a:t>2013-03-10 16:29:20.383769: 74.92.83.97 --&gt; woolliest.mopping.wad</a:t>
            </a:r>
          </a:p>
          <a:p>
            <a:pPr marL="225425" indent="-225425"/>
            <a:r>
              <a:rPr lang="en-US" sz="800" dirty="0"/>
              <a:t>2013-03-10 16:29:20.446735: 74.92.83.97 --&gt; i.fatality.wad</a:t>
            </a:r>
          </a:p>
          <a:p>
            <a:pPr marL="225425" indent="-225425"/>
            <a:r>
              <a:rPr lang="en-US" sz="800" dirty="0"/>
              <a:t>2013-03-10 16:29:22.216041: 74.92.83.97 --&gt; sarto.6.deice.noe</a:t>
            </a:r>
          </a:p>
          <a:p>
            <a:pPr marL="225425" indent="-225425"/>
            <a:r>
              <a:rPr lang="en-US" sz="800" dirty="0" smtClean="0"/>
              <a:t>2013-03-10 </a:t>
            </a:r>
            <a:r>
              <a:rPr lang="en-US" sz="800" dirty="0"/>
              <a:t>16:29:27.000020: 74.92.83.97 --&gt; vanishing.inkly.k3</a:t>
            </a:r>
          </a:p>
          <a:p>
            <a:pPr marL="225425" indent="-225425"/>
            <a:r>
              <a:rPr lang="en-US" sz="800" dirty="0"/>
              <a:t>2013-03-10 16:29:27.481496: 74.92.83.97 --&gt; gel.tad.wad</a:t>
            </a:r>
          </a:p>
          <a:p>
            <a:pPr marL="225425" indent="-225425"/>
            <a:r>
              <a:rPr lang="en-US" sz="800" dirty="0"/>
              <a:t>2013-03-10 16:29:29.642661: 74.92.83.97 --&gt; aeg.deice.noe</a:t>
            </a:r>
          </a:p>
          <a:p>
            <a:pPr marL="225425" indent="-225425"/>
            <a:r>
              <a:rPr lang="en-US" sz="800" dirty="0"/>
              <a:t>2013-03-10 16:29:29.719437: 74.92.83.97 --&gt; quid.vanishing.wad</a:t>
            </a:r>
          </a:p>
          <a:p>
            <a:pPr marL="225425" indent="-225425"/>
            <a:r>
              <a:rPr lang="en-US" sz="800" dirty="0"/>
              <a:t>2013-03-10 16:29:29.797566: 74.92.83.97 --&gt; ulna.emulsions.noe</a:t>
            </a:r>
          </a:p>
          <a:p>
            <a:pPr marL="225425" indent="-225425"/>
            <a:r>
              <a:rPr lang="en-US" sz="800" dirty="0"/>
              <a:t>2013-03-10 16:29:29.844296: 74.92.83.97 --&gt; legitimizing.warrens.glazes.wad</a:t>
            </a:r>
          </a:p>
          <a:p>
            <a:pPr marL="225425" indent="-225425"/>
            <a:r>
              <a:rPr lang="en-US" sz="800" dirty="0"/>
              <a:t>2013-03-10 16:29:29.937753: 74.92.83.97 --&gt; disproportionately.glazes.wad</a:t>
            </a:r>
          </a:p>
          <a:p>
            <a:pPr marL="225425" indent="-225425"/>
            <a:r>
              <a:rPr lang="en-US" sz="800" dirty="0" smtClean="0"/>
              <a:t>2013-03-10 </a:t>
            </a:r>
            <a:r>
              <a:rPr lang="en-US" sz="800" dirty="0"/>
              <a:t>16:29:32.000022: 74.92.83.97 --&gt; glazes.inkly.k3</a:t>
            </a:r>
          </a:p>
          <a:p>
            <a:pPr marL="225425" indent="-225425"/>
            <a:r>
              <a:rPr lang="en-US" sz="800" dirty="0"/>
              <a:t>2013-03-10 16:32:13.953268: 74.92.83.97 --&gt; ulna.emulsions.noe</a:t>
            </a:r>
          </a:p>
          <a:p>
            <a:pPr marL="225425" indent="-225425"/>
            <a:r>
              <a:rPr lang="en-US" sz="800" dirty="0"/>
              <a:t>2013-03-10 16:32:26.452304: 74.92.83.97 --&gt; cot.vet.wad</a:t>
            </a:r>
          </a:p>
          <a:p>
            <a:pPr marL="225425" indent="-225425"/>
            <a:r>
              <a:rPr lang="en-US" sz="800" dirty="0"/>
              <a:t>2013-03-10 16:32:26.553868: 74.92.83.97 --&gt; foam.vet.wad</a:t>
            </a:r>
          </a:p>
          <a:p>
            <a:pPr marL="225425" indent="-225425"/>
            <a:r>
              <a:rPr lang="en-US" sz="800" dirty="0"/>
              <a:t>2013-03-10 16:36:24.836345: 74.92.83.97 --&gt; cot.jeans.tad.wad</a:t>
            </a:r>
          </a:p>
          <a:p>
            <a:pPr marL="225425" indent="-225425"/>
            <a:r>
              <a:rPr lang="en-US" sz="800" dirty="0"/>
              <a:t>2013-03-10 16:36:25.152466: 74.92.83.97 --&gt; men.speccing.wad</a:t>
            </a:r>
          </a:p>
          <a:p>
            <a:pPr marL="225425" indent="-225425"/>
            <a:r>
              <a:rPr lang="en-US" sz="800" dirty="0"/>
              <a:t>2013-03-10 16:36:25.385679: 74.92.83.97 --&gt; cot.exemplifications.wad</a:t>
            </a:r>
          </a:p>
          <a:p>
            <a:pPr marL="225425" indent="-225425"/>
            <a:r>
              <a:rPr lang="en-US" sz="800" dirty="0"/>
              <a:t>...</a:t>
            </a:r>
          </a:p>
          <a:p>
            <a:pPr marL="225425" indent="-225425"/>
            <a:r>
              <a:rPr lang="en-US" sz="800" dirty="0" smtClean="0"/>
              <a:t>2013-03-10 </a:t>
            </a:r>
            <a:r>
              <a:rPr lang="en-US" sz="800" dirty="0"/>
              <a:t>16:40:32.435668: 74.92.83.97 --&gt; ph.eulogy.noe</a:t>
            </a:r>
          </a:p>
          <a:p>
            <a:pPr marL="225425" indent="-225425"/>
            <a:r>
              <a:rPr lang="en-US" sz="800" dirty="0"/>
              <a:t>2013-03-10 16:40:32.888850: 74.92.83.97 --&gt; cot.exemplifications.wad</a:t>
            </a:r>
          </a:p>
          <a:p>
            <a:pPr marL="225425" indent="-225425"/>
            <a:r>
              <a:rPr lang="en-US" sz="800" dirty="0" smtClean="0"/>
              <a:t>2013-03-10 </a:t>
            </a:r>
            <a:r>
              <a:rPr lang="en-US" sz="800" dirty="0"/>
              <a:t>16:40:33.003165: 74.92.83.97 --&gt; cot.fashions.wad</a:t>
            </a:r>
          </a:p>
          <a:p>
            <a:pPr marL="225425" indent="-225425"/>
            <a:r>
              <a:rPr lang="en-US" sz="800" dirty="0"/>
              <a:t>2013-03-10 16:40:33.114696: 74.92.83.97 --&gt; cot.circumnavigations.wad</a:t>
            </a:r>
          </a:p>
          <a:p>
            <a:pPr marL="225425" indent="-225425"/>
            <a:r>
              <a:rPr lang="en-US" sz="800" dirty="0"/>
              <a:t>2013-03-10 16:40:33.227833: 74.92.83.97 --&gt; shrimp.mo.inapt.noe</a:t>
            </a:r>
          </a:p>
          <a:p>
            <a:pPr marL="225425" indent="-225425"/>
            <a:r>
              <a:rPr lang="en-US" sz="800" dirty="0"/>
              <a:t>2013-03-10 16:42:26.463691: 74.92.83.97 --&gt; cot.vet.wad</a:t>
            </a:r>
          </a:p>
          <a:p>
            <a:pPr marL="225425" indent="-225425"/>
            <a:r>
              <a:rPr lang="en-US" sz="800" dirty="0"/>
              <a:t>2013-03-10 16:42:26.648195: 74.92.83.97 --&gt; foam.vet.wad</a:t>
            </a:r>
          </a:p>
          <a:p>
            <a:pPr marL="225425" indent="-225425"/>
            <a:r>
              <a:rPr lang="en-US" sz="800" dirty="0"/>
              <a:t>2013-03-10 16:47:05.660914: 74.92.83.97 --&gt; ulna.emulsions.noe</a:t>
            </a:r>
          </a:p>
          <a:p>
            <a:pPr marL="225425" indent="-225425"/>
            <a:r>
              <a:rPr lang="en-US" sz="800" dirty="0"/>
              <a:t>2013-03-10 16:47:26.479085: 74.92.83.97 --&gt; cot.vet.wad</a:t>
            </a:r>
          </a:p>
          <a:p>
            <a:pPr marL="225425" indent="-225425"/>
            <a:r>
              <a:rPr lang="en-US" sz="800" dirty="0"/>
              <a:t>2013-03-10 16:48:49.231853: 74.92.83.97 --&gt; foam.vet.wad</a:t>
            </a:r>
          </a:p>
          <a:p>
            <a:pPr marL="225425" indent="-225425"/>
            <a:r>
              <a:rPr lang="en-US" sz="800" dirty="0"/>
              <a:t>2013-03-10 16:52:26.484706: 74.92.83.97 --&gt; cot.vet.wad</a:t>
            </a:r>
          </a:p>
          <a:p>
            <a:pPr marL="225425" indent="-225425"/>
            <a:r>
              <a:rPr lang="en-US" sz="800" dirty="0"/>
              <a:t>2013-03-10 16:52:26.673943: 74.92.83.97 --&gt; foam.vet.wad</a:t>
            </a:r>
          </a:p>
          <a:p>
            <a:pPr marL="225425" indent="-225425"/>
            <a:r>
              <a:rPr lang="en-US" sz="800" dirty="0"/>
              <a:t>2013-03-10 16:53:05.945733: 74.92.83.97 --&gt; ulna.emulsions.noe</a:t>
            </a:r>
          </a:p>
          <a:p>
            <a:pPr marL="225425" indent="-225425"/>
            <a:r>
              <a:rPr lang="en-US" sz="800" dirty="0" smtClean="0"/>
              <a:t>2013-03-10 </a:t>
            </a:r>
            <a:r>
              <a:rPr lang="en-US" sz="800" dirty="0"/>
              <a:t>16:54:32.000020: 74.92.83.97 --&gt; glazes.inkly.k3</a:t>
            </a:r>
          </a:p>
          <a:p>
            <a:pPr marL="225425" indent="-225425"/>
            <a:r>
              <a:rPr lang="en-US" sz="800" dirty="0"/>
              <a:t>2013-03-10 16:55:18.006245: 74.92.83.97 --&gt; </a:t>
            </a:r>
            <a:r>
              <a:rPr lang="en-US" sz="800" dirty="0" smtClean="0"/>
              <a:t>cot.suavest.wad</a:t>
            </a:r>
            <a:endParaRPr lang="en-US" sz="800" dirty="0"/>
          </a:p>
        </p:txBody>
      </p:sp>
      <p:sp>
        <p:nvSpPr>
          <p:cNvPr id="4" name="Rectangle 3"/>
          <p:cNvSpPr txBox="1">
            <a:spLocks noChangeArrowheads="1"/>
          </p:cNvSpPr>
          <p:nvPr/>
        </p:nvSpPr>
        <p:spPr bwMode="gray">
          <a:xfrm>
            <a:off x="4572000" y="1066800"/>
            <a:ext cx="41910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marL="225425" indent="-225425"/>
            <a:r>
              <a:rPr lang="en-US" sz="800" b="0" kern="0" dirty="0" smtClean="0"/>
              <a:t>2013-03-10 16:56:01.326800: 74.92.83.97 --&gt; ac3ak6imsj62a.bernard.crusaders.maze.wad</a:t>
            </a:r>
          </a:p>
          <a:p>
            <a:pPr marL="225425" indent="-225425"/>
            <a:r>
              <a:rPr lang="en-US" sz="800" b="0" kern="0" dirty="0" smtClean="0"/>
              <a:t>2013-03-10 16:57:26.487928: 74.92.83.97 --&gt; cot.vet.wad</a:t>
            </a:r>
          </a:p>
          <a:p>
            <a:pPr marL="225425" indent="-225425"/>
            <a:r>
              <a:rPr lang="en-US" sz="800" b="0" kern="0" dirty="0" smtClean="0"/>
              <a:t>2013-03-10 16:57:26.669508: 74.92.83.97 --&gt; foam.vet.wad</a:t>
            </a:r>
          </a:p>
          <a:p>
            <a:pPr marL="225425" indent="-225425"/>
            <a:r>
              <a:rPr lang="en-US" sz="800" b="0" kern="0" dirty="0" smtClean="0"/>
              <a:t>2013-03-10 16:57:26.981415: 74.92.83.97 --&gt; 0.rev.tester.wad</a:t>
            </a:r>
          </a:p>
          <a:p>
            <a:pPr marL="225425" indent="-225425"/>
            <a:r>
              <a:rPr lang="en-US" sz="800" b="0" kern="0" dirty="0" smtClean="0"/>
              <a:t>2013-03-10 16:57:26.992271: 74.92.83.97 --&gt; rev.evidencing.wad</a:t>
            </a:r>
          </a:p>
          <a:p>
            <a:pPr marL="225425" indent="-225425"/>
            <a:r>
              <a:rPr lang="en-US" sz="800" b="0" kern="0" dirty="0" smtClean="0"/>
              <a:t>2013-03-10 16:57:27.049704: 74.92.83.97 --&gt; uh.rev.tester.wad</a:t>
            </a:r>
          </a:p>
          <a:p>
            <a:pPr marL="225425" indent="-225425"/>
            <a:r>
              <a:rPr lang="en-US" sz="800" b="0" kern="0" dirty="0" smtClean="0"/>
              <a:t>2013-03-10 16:57:27.276964: 74.92.83.97 --&gt; riviera.tepees.wad</a:t>
            </a:r>
          </a:p>
          <a:p>
            <a:pPr marL="225425" indent="-225425"/>
            <a:r>
              <a:rPr lang="en-US" sz="800" b="0" kern="0" dirty="0" smtClean="0"/>
              <a:t>...</a:t>
            </a:r>
          </a:p>
          <a:p>
            <a:pPr marL="225425" indent="-225425"/>
            <a:r>
              <a:rPr lang="en-US" sz="800" b="0" kern="0" dirty="0" smtClean="0"/>
              <a:t>2013-03-10 </a:t>
            </a:r>
            <a:r>
              <a:rPr lang="en-US" sz="800" b="0" kern="0" dirty="0"/>
              <a:t>17:02:29.319477: 74.92.83.97 --&gt; foam.vet.wad</a:t>
            </a:r>
          </a:p>
          <a:p>
            <a:pPr marL="225425" indent="-225425"/>
            <a:r>
              <a:rPr lang="en-US" sz="800" b="0" kern="0" dirty="0"/>
              <a:t>2013-03-10 17:11:05.040318: 74.92.83.97 --&gt; ulna.emulsions.noe</a:t>
            </a:r>
          </a:p>
          <a:p>
            <a:pPr marL="225425" indent="-225425"/>
            <a:r>
              <a:rPr lang="en-US" sz="800" b="0" kern="0" dirty="0"/>
              <a:t>2013-03-10 17:12:07.717979: 74.92.83.97 --&gt; jeans.all.les.noe</a:t>
            </a:r>
          </a:p>
          <a:p>
            <a:pPr marL="225425" indent="-225425"/>
            <a:r>
              <a:rPr lang="en-US" sz="800" b="0" kern="0" dirty="0"/>
              <a:t>2013-03-10 17:12:11.847581: 74.92.83.97 --&gt; men.speccing.wad</a:t>
            </a:r>
          </a:p>
          <a:p>
            <a:pPr marL="225425" indent="-225425"/>
            <a:r>
              <a:rPr lang="en-US" sz="800" b="0" kern="0" dirty="0"/>
              <a:t>2013-03-10 17:12:11.870045: 74.92.83.97 --&gt; </a:t>
            </a:r>
            <a:r>
              <a:rPr lang="en-US" sz="800" b="0" kern="0" dirty="0" smtClean="0"/>
              <a:t>byzantine.romanticizes.wad</a:t>
            </a:r>
            <a:endParaRPr lang="en-US" sz="800" b="0" kern="0" dirty="0"/>
          </a:p>
          <a:p>
            <a:pPr marL="225425" indent="-225425"/>
            <a:r>
              <a:rPr lang="en-US" sz="800" b="0" kern="0" dirty="0" smtClean="0"/>
              <a:t>2013-03-10 17:12:12.105164: 74.92.83.97 --&gt; cot.exemplifications.wad</a:t>
            </a:r>
          </a:p>
          <a:p>
            <a:pPr marL="225425" indent="-225425"/>
            <a:r>
              <a:rPr lang="en-US" sz="800" b="0" kern="0" dirty="0" smtClean="0"/>
              <a:t>2013-03-10 17:12:12.146992: 74.92.83.97 --&gt; b.superconductivity.wad</a:t>
            </a:r>
          </a:p>
          <a:p>
            <a:pPr marL="225425" indent="-225425"/>
            <a:r>
              <a:rPr lang="en-US" sz="800" b="0" kern="0" dirty="0" smtClean="0"/>
              <a:t>2013-03-10 17:12:12.107799: 74.92.83.97 --&gt; rev.puke.noe</a:t>
            </a:r>
          </a:p>
          <a:p>
            <a:pPr marL="225425" indent="-225425"/>
            <a:r>
              <a:rPr lang="en-US" sz="800" b="0" kern="0" dirty="0" smtClean="0"/>
              <a:t>2013-03-10 17:12:29.241149: 74.92.83.97 --&gt; cot.vet.wad</a:t>
            </a:r>
          </a:p>
          <a:p>
            <a:pPr marL="225425" indent="-225425"/>
            <a:r>
              <a:rPr lang="en-US" sz="800" b="0" kern="0" dirty="0" smtClean="0"/>
              <a:t>2013-03-10 17:12:29.431466: 74.92.83.97 --&gt; foam.vet.wad</a:t>
            </a:r>
          </a:p>
          <a:p>
            <a:pPr marL="225425" indent="-225425"/>
            <a:r>
              <a:rPr lang="en-US" sz="800" b="0" kern="0" dirty="0" smtClean="0"/>
              <a:t>2013-03-10 17:17:12.013278: 74.92.83.97 --&gt; ulna.emulsions.noe</a:t>
            </a:r>
          </a:p>
          <a:p>
            <a:pPr marL="225425" indent="-225425"/>
            <a:r>
              <a:rPr lang="en-US" sz="800" b="0" kern="0" dirty="0" smtClean="0"/>
              <a:t>2013-03-10 17:17:29.247362: 74.92.83.97 --&gt; cot.vet.wad</a:t>
            </a:r>
          </a:p>
          <a:p>
            <a:pPr marL="225425" indent="-225425"/>
            <a:r>
              <a:rPr lang="en-US" sz="800" b="0" kern="0" dirty="0" smtClean="0"/>
              <a:t>2013-03-10 17:17:29.391525: 74.92.83.97 --&gt; foam.vet.wad</a:t>
            </a:r>
          </a:p>
          <a:p>
            <a:pPr marL="225425" indent="-225425"/>
            <a:r>
              <a:rPr lang="en-US" sz="800" b="0" kern="0" dirty="0" smtClean="0"/>
              <a:t>2013-03-10 17:18:28.086983: 74.92.83.97 --&gt; men.speccing.wad</a:t>
            </a:r>
          </a:p>
          <a:p>
            <a:pPr marL="225425" indent="-225425"/>
            <a:r>
              <a:rPr lang="en-US" sz="800" b="0" kern="0" dirty="0" smtClean="0"/>
              <a:t>2013-03-10 17:18:28.513200: 74.92.83.97 --&gt; cot.exemplifications.wad</a:t>
            </a:r>
          </a:p>
          <a:p>
            <a:pPr marL="225425" indent="-225425"/>
            <a:r>
              <a:rPr lang="en-US" sz="800" b="0" kern="0" dirty="0" smtClean="0"/>
              <a:t>2013-03-10 17:18:28.515345: 74.92.83.97 --&gt; rev.puke.noe</a:t>
            </a:r>
          </a:p>
          <a:p>
            <a:pPr marL="225425" indent="-225425"/>
            <a:r>
              <a:rPr lang="en-US" sz="800" b="0" kern="0" dirty="0" smtClean="0"/>
              <a:t>2013-03-10 17:19:31.999968: 74.92.83.97 --&gt; glazes.inkly.k3</a:t>
            </a:r>
          </a:p>
          <a:p>
            <a:pPr marL="225425" indent="-225425"/>
            <a:r>
              <a:rPr lang="en-US" sz="800" b="0" kern="0" dirty="0" smtClean="0"/>
              <a:t>2013-03-10 17:26:28.858640: 74.92.83.97 --&gt; aaaqsiothhkjlqn.whiskered.maze.wad</a:t>
            </a:r>
          </a:p>
          <a:p>
            <a:pPr marL="225425" indent="-225425"/>
            <a:r>
              <a:rPr lang="en-US" sz="800" b="0" kern="0" dirty="0" smtClean="0"/>
              <a:t>2013-03-10 17:27:20.394695: 74.92.83.97 --&gt; legitimizing.warrens.glazes.wad</a:t>
            </a:r>
          </a:p>
          <a:p>
            <a:pPr marL="225425" indent="-225425"/>
            <a:r>
              <a:rPr lang="en-US" sz="800" b="0" kern="0" dirty="0" smtClean="0"/>
              <a:t>2013-03-10 17:27:20.488755: 74.92.83.97 --&gt; disproportionately.glazes.wad</a:t>
            </a:r>
          </a:p>
          <a:p>
            <a:pPr marL="225425" indent="-225425"/>
            <a:r>
              <a:rPr lang="en-US" sz="800" b="0" kern="0" dirty="0" smtClean="0"/>
              <a:t>2013-03-10 17:44:32.000018: 74.92.83.97 --&gt; glazes.inkly.k3</a:t>
            </a:r>
          </a:p>
          <a:p>
            <a:pPr marL="225425" indent="-225425"/>
            <a:r>
              <a:rPr lang="en-US" sz="800" b="0" kern="0" dirty="0" smtClean="0"/>
              <a:t>2013-03-10 17:55:18.097422: 74.92.83.97 --&gt; cot.suavest.wad</a:t>
            </a:r>
          </a:p>
          <a:p>
            <a:pPr marL="225425" indent="-225425"/>
            <a:r>
              <a:rPr lang="en-US" sz="800" b="0" kern="0" dirty="0" smtClean="0"/>
              <a:t>2013-03-10 17:56:19.295996: 74.92.83.97 --&gt; ac3ak6imsj62a.bernard.crusaders.maze.wad</a:t>
            </a:r>
          </a:p>
          <a:p>
            <a:pPr marL="225425" indent="-225425"/>
            <a:r>
              <a:rPr lang="en-US" sz="800" b="0" kern="0" dirty="0" smtClean="0"/>
              <a:t>2013-03-10 17:58:52.742510: 74.92.83.97 --&gt; legitimizing.warrens.glazes.wad</a:t>
            </a:r>
          </a:p>
          <a:p>
            <a:pPr marL="225425" indent="-225425"/>
            <a:r>
              <a:rPr lang="en-US" sz="800" b="0" kern="0" dirty="0" smtClean="0"/>
              <a:t>2013-03-10 17:58:52.837624: 74.92.83.97 --&gt; disproportionately.glazes.wad</a:t>
            </a:r>
          </a:p>
          <a:p>
            <a:pPr marL="225425" indent="-225425"/>
            <a:endParaRPr lang="en-US" sz="800" b="0" kern="0" dirty="0"/>
          </a:p>
        </p:txBody>
      </p:sp>
    </p:spTree>
    <p:extLst>
      <p:ext uri="{BB962C8B-B14F-4D97-AF65-F5344CB8AC3E}">
        <p14:creationId xmlns:p14="http://schemas.microsoft.com/office/powerpoint/2010/main" val="281987265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Challenge: Case 4</a:t>
            </a:r>
            <a:endParaRPr lang="en-US" dirty="0"/>
          </a:p>
        </p:txBody>
      </p:sp>
      <p:sp>
        <p:nvSpPr>
          <p:cNvPr id="5" name="TextBox 4"/>
          <p:cNvSpPr txBox="1"/>
          <p:nvPr/>
        </p:nvSpPr>
        <p:spPr>
          <a:xfrm>
            <a:off x="479709" y="1242060"/>
            <a:ext cx="7978492" cy="3477875"/>
          </a:xfrm>
          <a:prstGeom prst="rect">
            <a:avLst/>
          </a:prstGeom>
          <a:noFill/>
        </p:spPr>
        <p:txBody>
          <a:bodyPr wrap="square" rtlCol="0">
            <a:spAutoFit/>
          </a:bodyPr>
          <a:lstStyle/>
          <a:p>
            <a:pPr algn="l"/>
            <a:r>
              <a:rPr lang="en-US" dirty="0" smtClean="0"/>
              <a:t>Data for all previous cases plus one more attack.</a:t>
            </a:r>
          </a:p>
          <a:p>
            <a:pPr marL="342900" indent="-342900" algn="l">
              <a:buFont typeface="Arial" panose="020B0604020202020204" pitchFamily="34" charset="0"/>
              <a:buChar char="•"/>
            </a:pPr>
            <a:r>
              <a:rPr lang="en-US" dirty="0" smtClean="0"/>
              <a:t>Given: only the day of the attack (i.e. DON’T use hints).</a:t>
            </a:r>
          </a:p>
          <a:p>
            <a:pPr marL="342900" indent="-342900" algn="l">
              <a:buFont typeface="Arial" panose="020B0604020202020204" pitchFamily="34" charset="0"/>
              <a:buChar char="•"/>
            </a:pPr>
            <a:r>
              <a:rPr lang="en-US" dirty="0" smtClean="0"/>
              <a:t>Find: malicious domains involved in the attack (callback or otherwise) and infected internal hosts.</a:t>
            </a:r>
          </a:p>
          <a:p>
            <a:pPr algn="l"/>
            <a:endParaRPr lang="en-US" dirty="0" smtClean="0"/>
          </a:p>
          <a:p>
            <a:pPr algn="l"/>
            <a:r>
              <a:rPr lang="en-US" dirty="0" smtClean="0"/>
              <a:t>Success Criteria: </a:t>
            </a:r>
          </a:p>
          <a:p>
            <a:pPr marL="342900" indent="-342900" algn="l">
              <a:buFont typeface="Arial" panose="020B0604020202020204" pitchFamily="34" charset="0"/>
              <a:buChar char="•"/>
            </a:pPr>
            <a:r>
              <a:rPr lang="en-US" dirty="0" smtClean="0"/>
              <a:t>No more than 5 false positives </a:t>
            </a:r>
          </a:p>
          <a:p>
            <a:pPr marL="342900" indent="-342900" algn="l">
              <a:buFont typeface="Arial" panose="020B0604020202020204" pitchFamily="34" charset="0"/>
              <a:buChar char="•"/>
            </a:pPr>
            <a:r>
              <a:rPr lang="en-US" dirty="0" smtClean="0"/>
              <a:t>No false negatives?</a:t>
            </a:r>
            <a:endParaRPr lang="en-US" dirty="0"/>
          </a:p>
        </p:txBody>
      </p:sp>
    </p:spTree>
    <p:extLst>
      <p:ext uri="{BB962C8B-B14F-4D97-AF65-F5344CB8AC3E}">
        <p14:creationId xmlns:p14="http://schemas.microsoft.com/office/powerpoint/2010/main" val="330394680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33485578"/>
              </p:ext>
            </p:extLst>
          </p:nvPr>
        </p:nvGraphicFramePr>
        <p:xfrm>
          <a:off x="609600" y="1752600"/>
          <a:ext cx="7620001" cy="1402080"/>
        </p:xfrm>
        <a:graphic>
          <a:graphicData uri="http://schemas.openxmlformats.org/drawingml/2006/table">
            <a:tbl>
              <a:tblPr firstRow="1" bandRow="1">
                <a:tableStyleId>{5C22544A-7EE6-4342-B048-85BDC9FD1C3A}</a:tableStyleId>
              </a:tblPr>
              <a:tblGrid>
                <a:gridCol w="1524001"/>
                <a:gridCol w="1066800"/>
                <a:gridCol w="2394951"/>
                <a:gridCol w="2634249"/>
              </a:tblGrid>
              <a:tr h="807118">
                <a:tc>
                  <a:txBody>
                    <a:bodyPr/>
                    <a:lstStyle/>
                    <a:p>
                      <a:r>
                        <a:rPr lang="en-US" sz="1600" dirty="0" smtClean="0"/>
                        <a:t>Hint Date</a:t>
                      </a:r>
                      <a:endParaRPr lang="en-US" sz="1600" dirty="0"/>
                    </a:p>
                  </a:txBody>
                  <a:tcPr/>
                </a:tc>
                <a:tc>
                  <a:txBody>
                    <a:bodyPr/>
                    <a:lstStyle/>
                    <a:p>
                      <a:r>
                        <a:rPr lang="en-US" sz="1600" dirty="0" smtClean="0"/>
                        <a:t>Callback Detected</a:t>
                      </a:r>
                      <a:endParaRPr lang="en-US" sz="1600" dirty="0"/>
                    </a:p>
                  </a:txBody>
                  <a:tcPr/>
                </a:tc>
                <a:tc>
                  <a:txBody>
                    <a:bodyPr/>
                    <a:lstStyle/>
                    <a:p>
                      <a:r>
                        <a:rPr lang="en-US" sz="1600" dirty="0" smtClean="0"/>
                        <a:t>Infected</a:t>
                      </a:r>
                      <a:r>
                        <a:rPr lang="en-US" sz="1600" baseline="0" dirty="0" smtClean="0"/>
                        <a:t> Hosts Identified (including hint)</a:t>
                      </a:r>
                      <a:endParaRPr lang="en-US" sz="1600" dirty="0"/>
                    </a:p>
                  </a:txBody>
                  <a:tcPr/>
                </a:tc>
                <a:tc>
                  <a:txBody>
                    <a:bodyPr/>
                    <a:lstStyle/>
                    <a:p>
                      <a:r>
                        <a:rPr lang="en-US" sz="1600" dirty="0" smtClean="0"/>
                        <a:t>Malicious Domains Identified</a:t>
                      </a:r>
                      <a:endParaRPr lang="en-US" sz="1600" dirty="0"/>
                    </a:p>
                  </a:txBody>
                  <a:tcPr/>
                </a:tc>
              </a:tr>
              <a:tr h="567972">
                <a:tc>
                  <a:txBody>
                    <a:bodyPr/>
                    <a:lstStyle/>
                    <a:p>
                      <a:r>
                        <a:rPr lang="en-US" sz="1600" dirty="0" smtClean="0"/>
                        <a:t>2013/03/22</a:t>
                      </a:r>
                    </a:p>
                  </a:txBody>
                  <a:tcPr/>
                </a:tc>
                <a:tc>
                  <a:txBody>
                    <a:bodyPr/>
                    <a:lstStyle/>
                    <a:p>
                      <a:r>
                        <a:rPr lang="en-US" sz="1600" dirty="0" smtClean="0"/>
                        <a:t>Yes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dk1"/>
                          </a:solidFill>
                        </a:rPr>
                        <a:t>5</a:t>
                      </a:r>
                      <a:r>
                        <a:rPr lang="en-US" sz="1600" dirty="0" smtClean="0">
                          <a:solidFill>
                            <a:schemeClr val="tx1"/>
                          </a:solidFill>
                        </a:rPr>
                        <a:t> </a:t>
                      </a:r>
                      <a:r>
                        <a:rPr lang="en-US" sz="1400" dirty="0" smtClean="0">
                          <a:solidFill>
                            <a:schemeClr val="tx1"/>
                          </a:solidFill>
                        </a:rPr>
                        <a:t>(</a:t>
                      </a:r>
                      <a:r>
                        <a:rPr lang="en-US" sz="1600" dirty="0" smtClean="0">
                          <a:solidFill>
                            <a:schemeClr val="tx1"/>
                          </a:solidFill>
                        </a:rPr>
                        <a:t>3</a:t>
                      </a:r>
                      <a:r>
                        <a:rPr lang="en-US" sz="1600" baseline="0" dirty="0" smtClean="0">
                          <a:solidFill>
                            <a:schemeClr val="tx1"/>
                          </a:solidFill>
                        </a:rPr>
                        <a:t> </a:t>
                      </a:r>
                      <a:r>
                        <a:rPr lang="en-US" sz="1600" dirty="0" err="1" smtClean="0">
                          <a:solidFill>
                            <a:schemeClr val="tx1"/>
                          </a:solidFill>
                        </a:rPr>
                        <a:t>ID’ed</a:t>
                      </a:r>
                      <a:r>
                        <a:rPr lang="en-US" sz="1600" dirty="0" smtClean="0">
                          <a:solidFill>
                            <a:schemeClr val="tx1"/>
                          </a:solidFill>
                        </a:rPr>
                        <a:t> </a:t>
                      </a:r>
                      <a:r>
                        <a:rPr lang="en-US" sz="1600" baseline="0" dirty="0" smtClean="0">
                          <a:solidFill>
                            <a:schemeClr val="tx1"/>
                          </a:solidFill>
                        </a:rPr>
                        <a:t>from beacon detector, 2 link analysis)</a:t>
                      </a:r>
                      <a:endParaRPr lang="en-US" sz="1400" baseline="0" dirty="0" smtClean="0">
                        <a:solidFill>
                          <a:schemeClr val="tx1"/>
                        </a:solidFill>
                      </a:endParaRPr>
                    </a:p>
                  </a:txBody>
                  <a:tcPr/>
                </a:tc>
                <a:tc>
                  <a:txBody>
                    <a:bodyPr/>
                    <a:lstStyle/>
                    <a:p>
                      <a:r>
                        <a:rPr lang="en-US" sz="1600" baseline="0" dirty="0" smtClean="0"/>
                        <a:t>5 of 5 (no FP’s)</a:t>
                      </a:r>
                      <a:endParaRPr lang="en-US" sz="1600" dirty="0"/>
                    </a:p>
                  </a:txBody>
                  <a:tcPr/>
                </a:tc>
              </a:tr>
            </a:tbl>
          </a:graphicData>
        </a:graphic>
      </p:graphicFrame>
      <p:sp>
        <p:nvSpPr>
          <p:cNvPr id="5" name="TextBox 4"/>
          <p:cNvSpPr txBox="1"/>
          <p:nvPr/>
        </p:nvSpPr>
        <p:spPr>
          <a:xfrm>
            <a:off x="457200" y="914400"/>
            <a:ext cx="8153400" cy="369332"/>
          </a:xfrm>
          <a:prstGeom prst="rect">
            <a:avLst/>
          </a:prstGeom>
          <a:noFill/>
        </p:spPr>
        <p:txBody>
          <a:bodyPr wrap="square" rtlCol="0">
            <a:spAutoFit/>
          </a:bodyPr>
          <a:lstStyle/>
          <a:p>
            <a:pPr algn="l"/>
            <a:r>
              <a:rPr lang="en-US" sz="1800" dirty="0" smtClean="0"/>
              <a:t>Case 4: The additional attack: </a:t>
            </a:r>
            <a:endParaRPr lang="en-US" sz="1800" dirty="0"/>
          </a:p>
        </p:txBody>
      </p:sp>
    </p:spTree>
    <p:extLst>
      <p:ext uri="{BB962C8B-B14F-4D97-AF65-F5344CB8AC3E}">
        <p14:creationId xmlns:p14="http://schemas.microsoft.com/office/powerpoint/2010/main" val="3486718717"/>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2857769"/>
              </p:ext>
            </p:extLst>
          </p:nvPr>
        </p:nvGraphicFramePr>
        <p:xfrm>
          <a:off x="533398" y="1219200"/>
          <a:ext cx="8001001" cy="3582006"/>
        </p:xfrm>
        <a:graphic>
          <a:graphicData uri="http://schemas.openxmlformats.org/drawingml/2006/table">
            <a:tbl>
              <a:tblPr firstRow="1" bandRow="1">
                <a:tableStyleId>{EB9631B5-78F2-41C9-869B-9F39066F8104}</a:tableStyleId>
              </a:tblPr>
              <a:tblGrid>
                <a:gridCol w="685802"/>
                <a:gridCol w="1752600"/>
                <a:gridCol w="2819400"/>
                <a:gridCol w="2743199"/>
              </a:tblGrid>
              <a:tr h="609600">
                <a:tc>
                  <a:txBody>
                    <a:bodyPr/>
                    <a:lstStyle/>
                    <a:p>
                      <a:r>
                        <a:rPr lang="en-US" sz="1600" dirty="0" smtClean="0"/>
                        <a:t>Case</a:t>
                      </a:r>
                      <a:endParaRPr lang="en-US" sz="1600" dirty="0"/>
                    </a:p>
                  </a:txBody>
                  <a:tcPr/>
                </a:tc>
                <a:tc>
                  <a:txBody>
                    <a:bodyPr/>
                    <a:lstStyle/>
                    <a:p>
                      <a:r>
                        <a:rPr lang="en-US" sz="1600" dirty="0" smtClean="0"/>
                        <a:t>APTs</a:t>
                      </a:r>
                    </a:p>
                    <a:p>
                      <a:r>
                        <a:rPr lang="en-US" sz="1600" dirty="0" smtClean="0"/>
                        <a:t>Detected</a:t>
                      </a:r>
                      <a:endParaRPr lang="en-US" sz="1600" dirty="0"/>
                    </a:p>
                  </a:txBody>
                  <a:tcPr/>
                </a:tc>
                <a:tc>
                  <a:txBody>
                    <a:bodyPr/>
                    <a:lstStyle/>
                    <a:p>
                      <a:r>
                        <a:rPr lang="en-US" sz="1600" dirty="0" smtClean="0"/>
                        <a:t>Malicious</a:t>
                      </a:r>
                      <a:r>
                        <a:rPr lang="en-US" sz="1600" baseline="0" dirty="0" smtClean="0"/>
                        <a:t> Domains Identified</a:t>
                      </a:r>
                      <a:endParaRPr lang="en-US" sz="1600" dirty="0"/>
                    </a:p>
                  </a:txBody>
                  <a:tcPr/>
                </a:tc>
                <a:tc>
                  <a:txBody>
                    <a:bodyPr/>
                    <a:lstStyle/>
                    <a:p>
                      <a:r>
                        <a:rPr lang="en-US" sz="1600" dirty="0" smtClean="0"/>
                        <a:t>Results</a:t>
                      </a:r>
                      <a:r>
                        <a:rPr lang="en-US" sz="1600" baseline="0" dirty="0" smtClean="0"/>
                        <a:t> with 5 or fewer False Positives</a:t>
                      </a:r>
                      <a:endParaRPr lang="en-US" sz="1600" dirty="0"/>
                    </a:p>
                  </a:txBody>
                  <a:tcPr/>
                </a:tc>
              </a:tr>
              <a:tr h="716482">
                <a:tc>
                  <a:txBody>
                    <a:bodyPr/>
                    <a:lstStyle/>
                    <a:p>
                      <a:r>
                        <a:rPr lang="en-US" sz="1600" dirty="0" smtClean="0"/>
                        <a:t>1</a:t>
                      </a:r>
                      <a:endParaRPr lang="en-US" sz="1600" dirty="0"/>
                    </a:p>
                  </a:txBody>
                  <a:tcPr/>
                </a:tc>
                <a:tc>
                  <a:txBody>
                    <a:bodyPr/>
                    <a:lstStyle/>
                    <a:p>
                      <a:r>
                        <a:rPr lang="en-US" sz="1600" dirty="0" smtClean="0"/>
                        <a:t>5 of 5 (100%)</a:t>
                      </a:r>
                      <a:endParaRPr lang="en-US" sz="1600" dirty="0"/>
                    </a:p>
                  </a:txBody>
                  <a:tcPr/>
                </a:tc>
                <a:tc>
                  <a:txBody>
                    <a:bodyPr/>
                    <a:lstStyle/>
                    <a:p>
                      <a:r>
                        <a:rPr lang="en-US" sz="1600" dirty="0" smtClean="0"/>
                        <a:t>12 of 12 (100%)</a:t>
                      </a:r>
                      <a:endParaRPr lang="en-US" sz="1600" dirty="0"/>
                    </a:p>
                  </a:txBody>
                  <a:tcPr/>
                </a:tc>
                <a:tc>
                  <a:txBody>
                    <a:bodyPr/>
                    <a:lstStyle/>
                    <a:p>
                      <a:r>
                        <a:rPr lang="en-US" sz="1600" dirty="0" smtClean="0"/>
                        <a:t>5 of</a:t>
                      </a:r>
                      <a:r>
                        <a:rPr lang="en-US" sz="1600" baseline="0" dirty="0" smtClean="0"/>
                        <a:t> 5 (100%)</a:t>
                      </a:r>
                      <a:endParaRPr lang="en-US" sz="1600" dirty="0"/>
                    </a:p>
                  </a:txBody>
                  <a:tcPr/>
                </a:tc>
              </a:tr>
              <a:tr h="716482">
                <a:tc>
                  <a:txBody>
                    <a:bodyPr/>
                    <a:lstStyle/>
                    <a:p>
                      <a:r>
                        <a:rPr lang="en-US" sz="1600" dirty="0" smtClean="0"/>
                        <a:t>2</a:t>
                      </a:r>
                      <a:endParaRPr lang="en-US" sz="1600" dirty="0"/>
                    </a:p>
                  </a:txBody>
                  <a:tcPr/>
                </a:tc>
                <a:tc>
                  <a:txBody>
                    <a:bodyPr/>
                    <a:lstStyle/>
                    <a:p>
                      <a:r>
                        <a:rPr lang="en-US" sz="1600" dirty="0" smtClean="0"/>
                        <a:t>7</a:t>
                      </a:r>
                      <a:r>
                        <a:rPr lang="en-US" sz="1600" baseline="0" dirty="0" smtClean="0"/>
                        <a:t> of 7 (</a:t>
                      </a:r>
                      <a:r>
                        <a:rPr lang="en-US" sz="1600" dirty="0" smtClean="0"/>
                        <a:t>100%)</a:t>
                      </a:r>
                    </a:p>
                    <a:p>
                      <a:r>
                        <a:rPr lang="en-US" sz="1400" dirty="0" smtClean="0"/>
                        <a:t>(3 of 7 used</a:t>
                      </a:r>
                      <a:r>
                        <a:rPr lang="en-US" sz="1400" baseline="0" dirty="0" smtClean="0"/>
                        <a:t> </a:t>
                      </a:r>
                      <a:r>
                        <a:rPr lang="en-US" sz="1400" dirty="0" smtClean="0"/>
                        <a:t>hints)</a:t>
                      </a:r>
                      <a:endParaRPr lang="en-US" sz="1400" dirty="0">
                        <a:solidFill>
                          <a:schemeClr val="tx1"/>
                        </a:solidFill>
                      </a:endParaRPr>
                    </a:p>
                  </a:txBody>
                  <a:tcPr/>
                </a:tc>
                <a:tc>
                  <a:txBody>
                    <a:bodyPr/>
                    <a:lstStyle/>
                    <a:p>
                      <a:r>
                        <a:rPr lang="en-US" sz="1600" dirty="0" smtClean="0"/>
                        <a:t>20</a:t>
                      </a:r>
                      <a:r>
                        <a:rPr lang="en-US" sz="1600" baseline="0" dirty="0" smtClean="0"/>
                        <a:t> of 22 (91%)</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6 of 7 (86%)</a:t>
                      </a:r>
                    </a:p>
                    <a:p>
                      <a:endParaRPr lang="en-US" sz="1600" dirty="0"/>
                    </a:p>
                  </a:txBody>
                  <a:tcPr/>
                </a:tc>
              </a:tr>
              <a:tr h="716482">
                <a:tc>
                  <a:txBody>
                    <a:bodyPr/>
                    <a:lstStyle/>
                    <a:p>
                      <a:r>
                        <a:rPr lang="en-US" sz="1600" dirty="0" smtClean="0"/>
                        <a:t>3</a:t>
                      </a:r>
                      <a:endParaRPr lang="en-US" sz="1600" dirty="0"/>
                    </a:p>
                  </a:txBody>
                  <a:tcPr/>
                </a:tc>
                <a:tc>
                  <a:txBody>
                    <a:bodyPr/>
                    <a:lstStyle/>
                    <a:p>
                      <a:r>
                        <a:rPr lang="en-US" sz="1600" dirty="0" smtClean="0"/>
                        <a:t>7 of 7 (100%)</a:t>
                      </a:r>
                    </a:p>
                    <a:p>
                      <a:r>
                        <a:rPr lang="en-US" sz="1400" dirty="0" smtClean="0"/>
                        <a:t>(1 of 7 used hints)</a:t>
                      </a:r>
                      <a:endParaRPr lang="en-US" sz="1200" dirty="0"/>
                    </a:p>
                  </a:txBody>
                  <a:tcPr/>
                </a:tc>
                <a:tc>
                  <a:txBody>
                    <a:bodyPr/>
                    <a:lstStyle/>
                    <a:p>
                      <a:r>
                        <a:rPr lang="en-US" sz="1600" dirty="0" smtClean="0"/>
                        <a:t>19 of 24 (79%)</a:t>
                      </a:r>
                      <a:endParaRPr lang="en-US" sz="1600" dirty="0"/>
                    </a:p>
                  </a:txBody>
                  <a:tcPr/>
                </a:tc>
                <a:tc>
                  <a:txBody>
                    <a:bodyPr/>
                    <a:lstStyle/>
                    <a:p>
                      <a:r>
                        <a:rPr lang="en-US" sz="1600" dirty="0" smtClean="0"/>
                        <a:t>5 of 7 (71%)</a:t>
                      </a:r>
                      <a:endParaRPr lang="en-US" sz="1600" dirty="0"/>
                    </a:p>
                  </a:txBody>
                  <a:tcPr/>
                </a:tc>
              </a:tr>
              <a:tr h="716482">
                <a:tc>
                  <a:txBody>
                    <a:bodyPr/>
                    <a:lstStyle/>
                    <a:p>
                      <a:r>
                        <a:rPr lang="en-US" sz="1600" dirty="0" smtClean="0"/>
                        <a:t>4</a:t>
                      </a:r>
                      <a:endParaRPr lang="en-US" sz="1600" dirty="0"/>
                    </a:p>
                  </a:txBody>
                  <a:tcPr/>
                </a:tc>
                <a:tc>
                  <a:txBody>
                    <a:bodyPr/>
                    <a:lstStyle/>
                    <a:p>
                      <a:r>
                        <a:rPr lang="en-US" sz="1600" dirty="0" smtClean="0"/>
                        <a:t>16 of 20 (80%)</a:t>
                      </a:r>
                      <a:endParaRPr lang="en-US" sz="1800" dirty="0" smtClean="0"/>
                    </a:p>
                    <a:p>
                      <a:r>
                        <a:rPr lang="en-US" sz="1400" dirty="0" smtClean="0"/>
                        <a:t>(no</a:t>
                      </a:r>
                      <a:r>
                        <a:rPr lang="en-US" sz="1400" baseline="0" dirty="0" smtClean="0"/>
                        <a:t> hints allowed)</a:t>
                      </a:r>
                      <a:endParaRPr lang="en-US" sz="1400" dirty="0"/>
                    </a:p>
                  </a:txBody>
                  <a:tcPr/>
                </a:tc>
                <a:tc>
                  <a:txBody>
                    <a:bodyPr/>
                    <a:lstStyle/>
                    <a:p>
                      <a:r>
                        <a:rPr lang="en-US" sz="1600" dirty="0" smtClean="0"/>
                        <a:t>44 of 55 (80%)</a:t>
                      </a:r>
                      <a:r>
                        <a:rPr lang="en-US" sz="1600" baseline="0" dirty="0" smtClean="0"/>
                        <a:t> </a:t>
                      </a:r>
                      <a:r>
                        <a:rPr lang="en-US" sz="1600" dirty="0" smtClean="0"/>
                        <a:t>when beacon detected.</a:t>
                      </a:r>
                    </a:p>
                    <a:p>
                      <a:r>
                        <a:rPr lang="en-US" sz="1600" dirty="0" smtClean="0"/>
                        <a:t>(32 of 63 overall)</a:t>
                      </a:r>
                      <a:endParaRPr lang="en-US" sz="1600" dirty="0"/>
                    </a:p>
                  </a:txBody>
                  <a:tcPr/>
                </a:tc>
                <a:tc>
                  <a:txBody>
                    <a:bodyPr/>
                    <a:lstStyle/>
                    <a:p>
                      <a:r>
                        <a:rPr lang="en-US" sz="1600" dirty="0" smtClean="0"/>
                        <a:t>9 of 16</a:t>
                      </a:r>
                      <a:r>
                        <a:rPr lang="en-US" sz="1600" baseline="0" dirty="0" smtClean="0"/>
                        <a:t> (56%) when beacon detected.</a:t>
                      </a:r>
                    </a:p>
                    <a:p>
                      <a:r>
                        <a:rPr lang="en-US" sz="1600" baseline="0" dirty="0" smtClean="0"/>
                        <a:t>(9 of 20 overall).</a:t>
                      </a:r>
                      <a:endParaRPr lang="en-US" sz="1600" dirty="0"/>
                    </a:p>
                  </a:txBody>
                  <a:tcPr/>
                </a:tc>
              </a:tr>
            </a:tbl>
          </a:graphicData>
        </a:graphic>
      </p:graphicFrame>
      <p:sp>
        <p:nvSpPr>
          <p:cNvPr id="5" name="TextBox 4"/>
          <p:cNvSpPr txBox="1"/>
          <p:nvPr/>
        </p:nvSpPr>
        <p:spPr>
          <a:xfrm>
            <a:off x="457200" y="914400"/>
            <a:ext cx="184731" cy="369332"/>
          </a:xfrm>
          <a:prstGeom prst="rect">
            <a:avLst/>
          </a:prstGeom>
          <a:noFill/>
        </p:spPr>
        <p:txBody>
          <a:bodyPr wrap="none" rtlCol="0">
            <a:spAutoFit/>
          </a:bodyPr>
          <a:lstStyle/>
          <a:p>
            <a:pPr algn="l"/>
            <a:endParaRPr lang="en-US" sz="1800" dirty="0"/>
          </a:p>
        </p:txBody>
      </p:sp>
    </p:spTree>
    <p:extLst>
      <p:ext uri="{BB962C8B-B14F-4D97-AF65-F5344CB8AC3E}">
        <p14:creationId xmlns:p14="http://schemas.microsoft.com/office/powerpoint/2010/main" val="44484744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dirty="0" smtClean="0"/>
              <a:t>Outline</a:t>
            </a:r>
            <a:endParaRPr lang="en-US" dirty="0"/>
          </a:p>
        </p:txBody>
      </p:sp>
      <p:sp>
        <p:nvSpPr>
          <p:cNvPr id="881668" name="AutoShape 4"/>
          <p:cNvSpPr>
            <a:spLocks noChangeArrowheads="1"/>
          </p:cNvSpPr>
          <p:nvPr/>
        </p:nvSpPr>
        <p:spPr bwMode="auto">
          <a:xfrm rot="5400000">
            <a:off x="-50800" y="2978150"/>
            <a:ext cx="412750" cy="311150"/>
          </a:xfrm>
          <a:prstGeom prst="triangle">
            <a:avLst>
              <a:gd name="adj" fmla="val 50000"/>
            </a:avLst>
          </a:prstGeom>
          <a:solidFill>
            <a:srgbClr val="5CA1FB"/>
          </a:solidFill>
          <a:ln w="38100">
            <a:noFill/>
            <a:miter lim="800000"/>
            <a:headEnd/>
            <a:tailEnd/>
          </a:ln>
          <a:effectLst/>
        </p:spPr>
        <p:txBody>
          <a:bodyPr wrap="none" lIns="92309" tIns="46154" rIns="92309" bIns="46154" anchor="ctr"/>
          <a:lstStyle/>
          <a:p>
            <a:endParaRPr lang="en-US"/>
          </a:p>
        </p:txBody>
      </p:sp>
      <p:sp>
        <p:nvSpPr>
          <p:cNvPr id="6" name="Rectangle 3"/>
          <p:cNvSpPr txBox="1">
            <a:spLocks noChangeArrowheads="1"/>
          </p:cNvSpPr>
          <p:nvPr/>
        </p:nvSpPr>
        <p:spPr bwMode="gray">
          <a:xfrm>
            <a:off x="533400" y="1219200"/>
            <a:ext cx="8153400" cy="4495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r>
              <a:rPr lang="en-US" sz="2400" b="0" dirty="0"/>
              <a:t>Problem Statement</a:t>
            </a:r>
          </a:p>
          <a:p>
            <a:r>
              <a:rPr lang="en-US" sz="2400" b="0" kern="0" dirty="0" smtClean="0"/>
              <a:t>Data Exploration</a:t>
            </a:r>
            <a:endParaRPr lang="en-US" sz="2400" b="1" i="1" kern="0" dirty="0" smtClean="0"/>
          </a:p>
          <a:p>
            <a:r>
              <a:rPr lang="en-US" sz="2400" b="0" kern="0" dirty="0" smtClean="0"/>
              <a:t>Our Approach</a:t>
            </a:r>
          </a:p>
          <a:p>
            <a:r>
              <a:rPr lang="en-US" sz="2400" b="0" kern="0" dirty="0" smtClean="0"/>
              <a:t>Results</a:t>
            </a:r>
          </a:p>
          <a:p>
            <a:r>
              <a:rPr lang="en-US" sz="2400" i="1" kern="0" dirty="0" smtClean="0"/>
              <a:t>Open Questions</a:t>
            </a:r>
          </a:p>
        </p:txBody>
      </p:sp>
    </p:spTree>
    <p:extLst>
      <p:ext uri="{BB962C8B-B14F-4D97-AF65-F5344CB8AC3E}">
        <p14:creationId xmlns:p14="http://schemas.microsoft.com/office/powerpoint/2010/main" val="264138700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Work/Open Questions</a:t>
            </a:r>
            <a:endParaRPr lang="en-US" dirty="0"/>
          </a:p>
        </p:txBody>
      </p:sp>
      <p:sp>
        <p:nvSpPr>
          <p:cNvPr id="3" name="Rectangle 3"/>
          <p:cNvSpPr txBox="1">
            <a:spLocks noChangeArrowheads="1"/>
          </p:cNvSpPr>
          <p:nvPr/>
        </p:nvSpPr>
        <p:spPr bwMode="gray">
          <a:xfrm>
            <a:off x="533400" y="1066800"/>
            <a:ext cx="8153400" cy="4495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marL="342900" indent="-342900">
              <a:buFont typeface="Arial" panose="020B0604020202020204" pitchFamily="34" charset="0"/>
              <a:buChar char="•"/>
            </a:pPr>
            <a:r>
              <a:rPr lang="en-US" b="0" kern="0" dirty="0" smtClean="0"/>
              <a:t>Characterize the internal network better</a:t>
            </a:r>
          </a:p>
          <a:p>
            <a:pPr marL="627063" lvl="1" indent="-342900">
              <a:buFont typeface="Arial" panose="020B0604020202020204" pitchFamily="34" charset="0"/>
              <a:buChar char="•"/>
            </a:pPr>
            <a:r>
              <a:rPr lang="en-US" b="0" kern="0" dirty="0" smtClean="0"/>
              <a:t>Know our boundaries, separate internal &amp; external requests </a:t>
            </a:r>
          </a:p>
          <a:p>
            <a:pPr marL="627063" lvl="1" indent="-342900">
              <a:buFont typeface="Arial" panose="020B0604020202020204" pitchFamily="34" charset="0"/>
              <a:buChar char="•"/>
            </a:pPr>
            <a:r>
              <a:rPr lang="en-US" b="0" kern="0" dirty="0" smtClean="0"/>
              <a:t>Produce better whitelists (e.g. TLD whitelists)</a:t>
            </a:r>
          </a:p>
          <a:p>
            <a:pPr marL="342900" indent="-342900">
              <a:buFont typeface="Arial" panose="020B0604020202020204" pitchFamily="34" charset="0"/>
              <a:buChar char="•"/>
            </a:pPr>
            <a:r>
              <a:rPr lang="en-US" b="0" kern="0" dirty="0" smtClean="0"/>
              <a:t>Understand more of the different types of DNS records</a:t>
            </a:r>
          </a:p>
          <a:p>
            <a:pPr marL="627063" lvl="1" indent="-342900">
              <a:buFont typeface="Arial" panose="020B0604020202020204" pitchFamily="34" charset="0"/>
              <a:buChar char="•"/>
            </a:pPr>
            <a:r>
              <a:rPr lang="en-US" b="0" kern="0" dirty="0" smtClean="0"/>
              <a:t>Are we missing something outside of the “A” records?</a:t>
            </a:r>
          </a:p>
          <a:p>
            <a:pPr marL="627063" lvl="1" indent="-342900">
              <a:buFont typeface="Arial" panose="020B0604020202020204" pitchFamily="34" charset="0"/>
              <a:buChar char="•"/>
            </a:pPr>
            <a:r>
              <a:rPr lang="en-US" b="0" kern="0" dirty="0" smtClean="0"/>
              <a:t>e.g., CNAME</a:t>
            </a:r>
          </a:p>
          <a:p>
            <a:pPr marL="342900" indent="-342900">
              <a:buFont typeface="Arial" panose="020B0604020202020204" pitchFamily="34" charset="0"/>
              <a:buChar char="•"/>
            </a:pPr>
            <a:r>
              <a:rPr lang="en-US" b="0" kern="0" dirty="0" smtClean="0"/>
              <a:t>Synthetic nature of this problem</a:t>
            </a:r>
          </a:p>
          <a:p>
            <a:pPr marL="627063" lvl="1" indent="-342900">
              <a:buFont typeface="Arial" panose="020B0604020202020204" pitchFamily="34" charset="0"/>
              <a:buChar char="•"/>
            </a:pPr>
            <a:r>
              <a:rPr lang="en-US" b="0" kern="0" dirty="0" smtClean="0"/>
              <a:t>Can we develop these techniques for use in real datasets?</a:t>
            </a:r>
          </a:p>
          <a:p>
            <a:pPr marL="627063" lvl="1" indent="-342900">
              <a:buFont typeface="Arial" panose="020B0604020202020204" pitchFamily="34" charset="0"/>
              <a:buChar char="•"/>
            </a:pPr>
            <a:r>
              <a:rPr lang="en-US" b="0" kern="0" dirty="0" smtClean="0"/>
              <a:t>Periodic callback assumption questionable in the wild.</a:t>
            </a:r>
          </a:p>
          <a:p>
            <a:pPr marL="627063" lvl="1" indent="-342900">
              <a:buFont typeface="Arial" panose="020B0604020202020204" pitchFamily="34" charset="0"/>
              <a:buChar char="•"/>
            </a:pPr>
            <a:r>
              <a:rPr lang="en-US" b="0" kern="0" dirty="0" smtClean="0"/>
              <a:t>How could the challenge be made more realistic?</a:t>
            </a:r>
          </a:p>
          <a:p>
            <a:pPr marL="342900" indent="-342900">
              <a:buFont typeface="Arial" panose="020B0604020202020204" pitchFamily="34" charset="0"/>
              <a:buChar char="•"/>
            </a:pPr>
            <a:r>
              <a:rPr lang="en-US" b="0" kern="0" dirty="0" smtClean="0"/>
              <a:t>Can we improve and automate more of the link analysis in the final step?</a:t>
            </a:r>
          </a:p>
          <a:p>
            <a:pPr marL="342900" indent="-342900">
              <a:buFont typeface="Arial" panose="020B0604020202020204" pitchFamily="34" charset="0"/>
              <a:buChar char="•"/>
            </a:pPr>
            <a:endParaRPr lang="en-US" b="0" kern="0" dirty="0" smtClean="0"/>
          </a:p>
          <a:p>
            <a:endParaRPr lang="en-US" b="0" kern="0" dirty="0" smtClean="0"/>
          </a:p>
          <a:p>
            <a:pPr marL="225425" indent="-225425"/>
            <a:endParaRPr lang="en-US" b="0" kern="0" dirty="0" smtClean="0"/>
          </a:p>
        </p:txBody>
      </p:sp>
    </p:spTree>
    <p:extLst>
      <p:ext uri="{BB962C8B-B14F-4D97-AF65-F5344CB8AC3E}">
        <p14:creationId xmlns:p14="http://schemas.microsoft.com/office/powerpoint/2010/main" val="88056803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Future Work/Open </a:t>
            </a:r>
            <a:r>
              <a:rPr lang="en-US" dirty="0" smtClean="0"/>
              <a:t>Questions</a:t>
            </a:r>
            <a:endParaRPr lang="en-US" dirty="0"/>
          </a:p>
        </p:txBody>
      </p:sp>
      <p:sp>
        <p:nvSpPr>
          <p:cNvPr id="3" name="Rectangle 3"/>
          <p:cNvSpPr txBox="1">
            <a:spLocks noChangeArrowheads="1"/>
          </p:cNvSpPr>
          <p:nvPr/>
        </p:nvSpPr>
        <p:spPr bwMode="gray">
          <a:xfrm>
            <a:off x="533400" y="1066800"/>
            <a:ext cx="8153400" cy="4495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marL="342900" indent="-342900">
              <a:buFont typeface="Arial" panose="020B0604020202020204" pitchFamily="34" charset="0"/>
              <a:buChar char="•"/>
            </a:pPr>
            <a:r>
              <a:rPr lang="en-US" b="0" kern="0" dirty="0" smtClean="0"/>
              <a:t>Analysis of Process/Tools</a:t>
            </a:r>
          </a:p>
          <a:p>
            <a:pPr marL="627063" lvl="1" indent="-342900">
              <a:buFont typeface="Arial" panose="020B0604020202020204" pitchFamily="34" charset="0"/>
              <a:buChar char="•"/>
            </a:pPr>
            <a:r>
              <a:rPr lang="en-US" b="0" kern="0" dirty="0" smtClean="0"/>
              <a:t>Are any of our “tools” or techniques novel?</a:t>
            </a:r>
          </a:p>
          <a:p>
            <a:pPr marL="627063" lvl="1" indent="-342900">
              <a:buFont typeface="Arial" panose="020B0604020202020204" pitchFamily="34" charset="0"/>
              <a:buChar char="•"/>
            </a:pPr>
            <a:r>
              <a:rPr lang="en-US" b="0" kern="0" dirty="0" smtClean="0"/>
              <a:t>What tools do we wish we had? (better link analysis toolkit)</a:t>
            </a:r>
          </a:p>
          <a:p>
            <a:pPr marL="627063" lvl="1" indent="-342900">
              <a:buFont typeface="Arial" panose="020B0604020202020204" pitchFamily="34" charset="0"/>
              <a:buChar char="•"/>
            </a:pPr>
            <a:r>
              <a:rPr lang="en-US" b="0" kern="0" dirty="0" smtClean="0"/>
              <a:t>FR question: Can we build a process model, tools, guidelines.</a:t>
            </a:r>
          </a:p>
          <a:p>
            <a:pPr marL="627063" lvl="1" indent="-342900">
              <a:buFont typeface="Arial" panose="020B0604020202020204" pitchFamily="34" charset="0"/>
              <a:buChar char="•"/>
            </a:pPr>
            <a:endParaRPr lang="en-US" b="0" kern="0" dirty="0" smtClean="0"/>
          </a:p>
          <a:p>
            <a:pPr marL="342900" indent="-342900">
              <a:buFont typeface="Arial" panose="020B0604020202020204" pitchFamily="34" charset="0"/>
              <a:buChar char="•"/>
            </a:pPr>
            <a:r>
              <a:rPr lang="en-US" b="0" kern="0" dirty="0" smtClean="0"/>
              <a:t>Adding ML analytics</a:t>
            </a:r>
          </a:p>
          <a:p>
            <a:pPr marL="627063" lvl="1" indent="-342900">
              <a:buFont typeface="Arial" panose="020B0604020202020204" pitchFamily="34" charset="0"/>
              <a:buChar char="•"/>
            </a:pPr>
            <a:r>
              <a:rPr lang="en-US" b="0" kern="0" dirty="0" smtClean="0"/>
              <a:t>What are the pertinent features?</a:t>
            </a:r>
          </a:p>
          <a:p>
            <a:pPr marL="627063" lvl="1" indent="-342900">
              <a:buFont typeface="Arial" panose="020B0604020202020204" pitchFamily="34" charset="0"/>
              <a:buChar char="•"/>
            </a:pPr>
            <a:r>
              <a:rPr lang="en-US" b="0" kern="0" dirty="0" smtClean="0"/>
              <a:t>What types of ML are appropriate?</a:t>
            </a:r>
          </a:p>
          <a:p>
            <a:pPr marL="627063" lvl="1" indent="-342900">
              <a:buFont typeface="Arial" panose="020B0604020202020204" pitchFamily="34" charset="0"/>
              <a:buChar char="•"/>
            </a:pPr>
            <a:r>
              <a:rPr lang="en-US" b="0" kern="0" dirty="0" smtClean="0"/>
              <a:t>What could/should be automated with ML?</a:t>
            </a:r>
          </a:p>
          <a:p>
            <a:endParaRPr lang="en-US" b="0" kern="0" dirty="0" smtClean="0"/>
          </a:p>
          <a:p>
            <a:pPr marL="225425" indent="-225425"/>
            <a:endParaRPr lang="en-US" b="0" kern="0" dirty="0" smtClean="0"/>
          </a:p>
        </p:txBody>
      </p:sp>
    </p:spTree>
    <p:extLst>
      <p:ext uri="{BB962C8B-B14F-4D97-AF65-F5344CB8AC3E}">
        <p14:creationId xmlns:p14="http://schemas.microsoft.com/office/powerpoint/2010/main" val="320849759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2542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a:lstStyle>
          <a:p>
            <a:r>
              <a:rPr lang="en-US" kern="0" smtClean="0"/>
              <a:t>Retrospective</a:t>
            </a:r>
            <a:endParaRPr lang="en-US" kern="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552450"/>
            <a:ext cx="7391400" cy="5543550"/>
          </a:xfrm>
          <a:prstGeom prst="rect">
            <a:avLst/>
          </a:prstGeom>
        </p:spPr>
      </p:pic>
    </p:spTree>
    <p:extLst>
      <p:ext uri="{BB962C8B-B14F-4D97-AF65-F5344CB8AC3E}">
        <p14:creationId xmlns:p14="http://schemas.microsoft.com/office/powerpoint/2010/main" val="379403635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425"/>
            <a:ext cx="8153400" cy="384175"/>
          </a:xfrm>
        </p:spPr>
        <p:txBody>
          <a:bodyPr/>
          <a:lstStyle/>
          <a:p>
            <a:r>
              <a:rPr lang="en-US" dirty="0" smtClean="0"/>
              <a:t>Retrospective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533400"/>
            <a:ext cx="7315200" cy="5332603"/>
          </a:xfrm>
          <a:prstGeom prst="rect">
            <a:avLst/>
          </a:prstGeom>
        </p:spPr>
      </p:pic>
    </p:spTree>
    <p:extLst>
      <p:ext uri="{BB962C8B-B14F-4D97-AF65-F5344CB8AC3E}">
        <p14:creationId xmlns:p14="http://schemas.microsoft.com/office/powerpoint/2010/main" val="12721888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What do these attacks look like?</a:t>
            </a:r>
            <a:endParaRPr lang="en-US" dirty="0"/>
          </a:p>
        </p:txBody>
      </p:sp>
      <p:sp>
        <p:nvSpPr>
          <p:cNvPr id="877571" name="Rectangle 3"/>
          <p:cNvSpPr>
            <a:spLocks noGrp="1" noChangeArrowheads="1"/>
          </p:cNvSpPr>
          <p:nvPr>
            <p:ph type="body" idx="1"/>
          </p:nvPr>
        </p:nvSpPr>
        <p:spPr>
          <a:xfrm>
            <a:off x="533400" y="1066800"/>
            <a:ext cx="3962400" cy="4800600"/>
          </a:xfrm>
        </p:spPr>
        <p:txBody>
          <a:bodyPr/>
          <a:lstStyle/>
          <a:p>
            <a:pPr marL="225425" indent="-225425"/>
            <a:r>
              <a:rPr lang="en-US" sz="800" dirty="0"/>
              <a:t>2013-03-10 16:29:20.383769: 74.92.83.97 --&gt; woolliest.mopping.wad</a:t>
            </a:r>
          </a:p>
          <a:p>
            <a:pPr marL="225425" indent="-225425"/>
            <a:r>
              <a:rPr lang="en-US" sz="800" dirty="0"/>
              <a:t>2013-03-10 16:29:20.446735: 74.92.83.97 --&gt; i.fatality.wad</a:t>
            </a:r>
          </a:p>
          <a:p>
            <a:pPr marL="225425" indent="-225425"/>
            <a:r>
              <a:rPr lang="en-US" sz="800" dirty="0"/>
              <a:t>2013-03-10 16:29:22.216041: 74.92.83.97 --&gt; sarto.6.deice.noe</a:t>
            </a:r>
          </a:p>
          <a:p>
            <a:pPr marL="225425" indent="-225425"/>
            <a:r>
              <a:rPr lang="en-US" sz="800" b="1" dirty="0" smtClean="0">
                <a:solidFill>
                  <a:srgbClr val="FF0000"/>
                </a:solidFill>
              </a:rPr>
              <a:t>2013-03-10 </a:t>
            </a:r>
            <a:r>
              <a:rPr lang="en-US" sz="800" b="1" dirty="0">
                <a:solidFill>
                  <a:srgbClr val="FF0000"/>
                </a:solidFill>
              </a:rPr>
              <a:t>16:29:27.000020: 74.92.83.97 --&gt; vanishing.inkly.k3</a:t>
            </a:r>
          </a:p>
          <a:p>
            <a:pPr marL="225425" indent="-225425"/>
            <a:r>
              <a:rPr lang="en-US" sz="800" dirty="0"/>
              <a:t>2013-03-10 16:29:27.481496: 74.92.83.97 --&gt; gel.tad.wad</a:t>
            </a:r>
          </a:p>
          <a:p>
            <a:pPr marL="225425" indent="-225425"/>
            <a:r>
              <a:rPr lang="en-US" sz="800" dirty="0"/>
              <a:t>2013-03-10 16:29:29.642661: 74.92.83.97 --&gt; aeg.deice.noe</a:t>
            </a:r>
          </a:p>
          <a:p>
            <a:pPr marL="225425" indent="-225425"/>
            <a:r>
              <a:rPr lang="en-US" sz="800" dirty="0"/>
              <a:t>2013-03-10 16:29:29.719437: 74.92.83.97 --&gt; quid.vanishing.wad</a:t>
            </a:r>
          </a:p>
          <a:p>
            <a:pPr marL="225425" indent="-225425"/>
            <a:r>
              <a:rPr lang="en-US" sz="800" dirty="0"/>
              <a:t>2013-03-10 16:29:29.797566: 74.92.83.97 --&gt; ulna.emulsions.noe</a:t>
            </a:r>
          </a:p>
          <a:p>
            <a:pPr marL="225425" indent="-225425"/>
            <a:r>
              <a:rPr lang="en-US" sz="800" dirty="0"/>
              <a:t>2013-03-10 16:29:29.844296: 74.92.83.97 --&gt; legitimizing.warrens.glazes.wad</a:t>
            </a:r>
          </a:p>
          <a:p>
            <a:pPr marL="225425" indent="-225425"/>
            <a:r>
              <a:rPr lang="en-US" sz="800" dirty="0"/>
              <a:t>2013-03-10 16:29:29.937753: 74.92.83.97 --&gt; disproportionately.glazes.wad</a:t>
            </a:r>
          </a:p>
          <a:p>
            <a:pPr marL="225425" indent="-225425"/>
            <a:r>
              <a:rPr lang="en-US" sz="800" b="1" dirty="0" smtClean="0">
                <a:solidFill>
                  <a:srgbClr val="FF0000"/>
                </a:solidFill>
              </a:rPr>
              <a:t>2013-03-10 </a:t>
            </a:r>
            <a:r>
              <a:rPr lang="en-US" sz="800" b="1" dirty="0">
                <a:solidFill>
                  <a:srgbClr val="FF0000"/>
                </a:solidFill>
              </a:rPr>
              <a:t>16:29:32.000022: 74.92.83.97 --&gt; glazes.inkly.k3</a:t>
            </a:r>
          </a:p>
          <a:p>
            <a:pPr marL="225425" indent="-225425"/>
            <a:r>
              <a:rPr lang="en-US" sz="800" dirty="0"/>
              <a:t>2013-03-10 16:32:13.953268: 74.92.83.97 --&gt; ulna.emulsions.noe</a:t>
            </a:r>
          </a:p>
          <a:p>
            <a:pPr marL="225425" indent="-225425"/>
            <a:r>
              <a:rPr lang="en-US" sz="800" dirty="0"/>
              <a:t>2013-03-10 16:32:26.452304: 74.92.83.97 --&gt; cot.vet.wad</a:t>
            </a:r>
          </a:p>
          <a:p>
            <a:pPr marL="225425" indent="-225425"/>
            <a:r>
              <a:rPr lang="en-US" sz="800" dirty="0"/>
              <a:t>2013-03-10 16:32:26.553868: 74.92.83.97 --&gt; foam.vet.wad</a:t>
            </a:r>
          </a:p>
          <a:p>
            <a:pPr marL="225425" indent="-225425"/>
            <a:r>
              <a:rPr lang="en-US" sz="800" dirty="0"/>
              <a:t>2013-03-10 16:36:24.836345: 74.92.83.97 --&gt; cot.jeans.tad.wad</a:t>
            </a:r>
          </a:p>
          <a:p>
            <a:pPr marL="225425" indent="-225425"/>
            <a:r>
              <a:rPr lang="en-US" sz="800" dirty="0"/>
              <a:t>2013-03-10 16:36:25.152466: 74.92.83.97 --&gt; men.speccing.wad</a:t>
            </a:r>
          </a:p>
          <a:p>
            <a:pPr marL="225425" indent="-225425"/>
            <a:r>
              <a:rPr lang="en-US" sz="800" dirty="0"/>
              <a:t>2013-03-10 16:36:25.385679: 74.92.83.97 --&gt; cot.exemplifications.wad</a:t>
            </a:r>
          </a:p>
          <a:p>
            <a:pPr marL="225425" indent="-225425"/>
            <a:r>
              <a:rPr lang="en-US" sz="800" dirty="0"/>
              <a:t>...</a:t>
            </a:r>
          </a:p>
          <a:p>
            <a:pPr marL="225425" indent="-225425"/>
            <a:r>
              <a:rPr lang="en-US" sz="800" dirty="0" smtClean="0"/>
              <a:t>2013-03-10 </a:t>
            </a:r>
            <a:r>
              <a:rPr lang="en-US" sz="800" dirty="0"/>
              <a:t>16:40:32.435668: 74.92.83.97 --&gt; ph.eulogy.noe</a:t>
            </a:r>
          </a:p>
          <a:p>
            <a:pPr marL="225425" indent="-225425"/>
            <a:r>
              <a:rPr lang="en-US" sz="800" dirty="0"/>
              <a:t>2013-03-10 16:40:32.888850: 74.92.83.97 --&gt; cot.exemplifications.wad</a:t>
            </a:r>
          </a:p>
          <a:p>
            <a:pPr marL="225425" indent="-225425"/>
            <a:r>
              <a:rPr lang="en-US" sz="800" dirty="0" smtClean="0"/>
              <a:t>2013-03-10 </a:t>
            </a:r>
            <a:r>
              <a:rPr lang="en-US" sz="800" dirty="0"/>
              <a:t>16:40:33.003165: 74.92.83.97 --&gt; cot.fashions.wad</a:t>
            </a:r>
          </a:p>
          <a:p>
            <a:pPr marL="225425" indent="-225425"/>
            <a:r>
              <a:rPr lang="en-US" sz="800" dirty="0"/>
              <a:t>2013-03-10 16:40:33.114696: 74.92.83.97 --&gt; cot.circumnavigations.wad</a:t>
            </a:r>
          </a:p>
          <a:p>
            <a:pPr marL="225425" indent="-225425"/>
            <a:r>
              <a:rPr lang="en-US" sz="800" dirty="0"/>
              <a:t>2013-03-10 16:40:33.227833: 74.92.83.97 --&gt; shrimp.mo.inapt.noe</a:t>
            </a:r>
          </a:p>
          <a:p>
            <a:pPr marL="225425" indent="-225425"/>
            <a:r>
              <a:rPr lang="en-US" sz="800" dirty="0"/>
              <a:t>2013-03-10 16:42:26.463691: 74.92.83.97 --&gt; cot.vet.wad</a:t>
            </a:r>
          </a:p>
          <a:p>
            <a:pPr marL="225425" indent="-225425"/>
            <a:r>
              <a:rPr lang="en-US" sz="800" dirty="0"/>
              <a:t>2013-03-10 16:42:26.648195: 74.92.83.97 --&gt; foam.vet.wad</a:t>
            </a:r>
          </a:p>
          <a:p>
            <a:pPr marL="225425" indent="-225425"/>
            <a:r>
              <a:rPr lang="en-US" sz="800" dirty="0"/>
              <a:t>2013-03-10 16:47:05.660914: 74.92.83.97 --&gt; ulna.emulsions.noe</a:t>
            </a:r>
          </a:p>
          <a:p>
            <a:pPr marL="225425" indent="-225425"/>
            <a:r>
              <a:rPr lang="en-US" sz="800" dirty="0"/>
              <a:t>2013-03-10 16:47:26.479085: 74.92.83.97 --&gt; cot.vet.wad</a:t>
            </a:r>
          </a:p>
          <a:p>
            <a:pPr marL="225425" indent="-225425"/>
            <a:r>
              <a:rPr lang="en-US" sz="800" dirty="0"/>
              <a:t>2013-03-10 16:48:49.231853: 74.92.83.97 --&gt; foam.vet.wad</a:t>
            </a:r>
          </a:p>
          <a:p>
            <a:pPr marL="225425" indent="-225425"/>
            <a:r>
              <a:rPr lang="en-US" sz="800" dirty="0"/>
              <a:t>2013-03-10 16:52:26.484706: 74.92.83.97 --&gt; cot.vet.wad</a:t>
            </a:r>
          </a:p>
          <a:p>
            <a:pPr marL="225425" indent="-225425"/>
            <a:r>
              <a:rPr lang="en-US" sz="800" dirty="0"/>
              <a:t>2013-03-10 16:52:26.673943: 74.92.83.97 --&gt; foam.vet.wad</a:t>
            </a:r>
          </a:p>
          <a:p>
            <a:pPr marL="225425" indent="-225425"/>
            <a:r>
              <a:rPr lang="en-US" sz="800" dirty="0"/>
              <a:t>2013-03-10 16:53:05.945733: 74.92.83.97 --&gt; ulna.emulsions.noe</a:t>
            </a:r>
          </a:p>
          <a:p>
            <a:pPr marL="225425" indent="-225425"/>
            <a:r>
              <a:rPr lang="en-US" sz="800" b="1" dirty="0" smtClean="0">
                <a:solidFill>
                  <a:srgbClr val="FF0000"/>
                </a:solidFill>
              </a:rPr>
              <a:t>2013-03-10 </a:t>
            </a:r>
            <a:r>
              <a:rPr lang="en-US" sz="800" b="1" dirty="0">
                <a:solidFill>
                  <a:srgbClr val="FF0000"/>
                </a:solidFill>
              </a:rPr>
              <a:t>16:54:32.000020: 74.92.83.97 --&gt; glazes.inkly.k3</a:t>
            </a:r>
          </a:p>
          <a:p>
            <a:pPr marL="225425" indent="-225425"/>
            <a:r>
              <a:rPr lang="en-US" sz="800" dirty="0"/>
              <a:t>2013-03-10 16:55:18.006245: 74.92.83.97 --&gt; </a:t>
            </a:r>
            <a:r>
              <a:rPr lang="en-US" sz="800" dirty="0" smtClean="0"/>
              <a:t>cot.suavest.wad</a:t>
            </a:r>
            <a:endParaRPr lang="en-US" sz="800" dirty="0"/>
          </a:p>
        </p:txBody>
      </p:sp>
      <p:sp>
        <p:nvSpPr>
          <p:cNvPr id="4" name="Rectangle 3"/>
          <p:cNvSpPr txBox="1">
            <a:spLocks noChangeArrowheads="1"/>
          </p:cNvSpPr>
          <p:nvPr/>
        </p:nvSpPr>
        <p:spPr bwMode="gray">
          <a:xfrm>
            <a:off x="4572000" y="1066800"/>
            <a:ext cx="41910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marL="225425" indent="-225425"/>
            <a:r>
              <a:rPr lang="en-US" sz="800" b="0" kern="0" dirty="0" smtClean="0"/>
              <a:t>2013-03-10 16:56:01.326800: 74.92.83.97 --&gt; ac3ak6imsj62a.bernard.crusaders.maze.wad</a:t>
            </a:r>
          </a:p>
          <a:p>
            <a:pPr marL="225425" indent="-225425"/>
            <a:r>
              <a:rPr lang="en-US" sz="800" b="0" kern="0" dirty="0" smtClean="0"/>
              <a:t>2013-03-10 16:57:26.487928: 74.92.83.97 --&gt; cot.vet.wad</a:t>
            </a:r>
          </a:p>
          <a:p>
            <a:pPr marL="225425" indent="-225425"/>
            <a:r>
              <a:rPr lang="en-US" sz="800" b="0" kern="0" dirty="0" smtClean="0"/>
              <a:t>2013-03-10 16:57:26.669508: 74.92.83.97 --&gt; foam.vet.wad</a:t>
            </a:r>
          </a:p>
          <a:p>
            <a:pPr marL="225425" indent="-225425"/>
            <a:r>
              <a:rPr lang="en-US" sz="800" b="0" kern="0" dirty="0" smtClean="0"/>
              <a:t>2013-03-10 16:57:26.981415: 74.92.83.97 --&gt; 0.rev.tester.wad</a:t>
            </a:r>
          </a:p>
          <a:p>
            <a:pPr marL="225425" indent="-225425"/>
            <a:r>
              <a:rPr lang="en-US" sz="800" b="0" kern="0" dirty="0" smtClean="0"/>
              <a:t>2013-03-10 16:57:26.992271: 74.92.83.97 --&gt; rev.evidencing.wad</a:t>
            </a:r>
          </a:p>
          <a:p>
            <a:pPr marL="225425" indent="-225425"/>
            <a:r>
              <a:rPr lang="en-US" sz="800" b="0" kern="0" dirty="0" smtClean="0"/>
              <a:t>2013-03-10 16:57:27.049704: 74.92.83.97 --&gt; uh.rev.tester.wad</a:t>
            </a:r>
          </a:p>
          <a:p>
            <a:pPr marL="225425" indent="-225425"/>
            <a:r>
              <a:rPr lang="en-US" sz="800" b="0" kern="0" dirty="0" smtClean="0"/>
              <a:t>2013-03-10 16:57:27.276964: 74.92.83.97 --&gt; riviera.tepees.wad</a:t>
            </a:r>
          </a:p>
          <a:p>
            <a:pPr marL="225425" indent="-225425"/>
            <a:r>
              <a:rPr lang="en-US" sz="800" b="0" kern="0" dirty="0" smtClean="0"/>
              <a:t>...</a:t>
            </a:r>
          </a:p>
          <a:p>
            <a:pPr marL="225425" indent="-225425"/>
            <a:r>
              <a:rPr lang="en-US" sz="800" b="0" kern="0" dirty="0" smtClean="0"/>
              <a:t>2013-03-10 </a:t>
            </a:r>
            <a:r>
              <a:rPr lang="en-US" sz="800" b="0" kern="0" dirty="0"/>
              <a:t>17:02:29.319477: 74.92.83.97 --&gt; foam.vet.wad</a:t>
            </a:r>
          </a:p>
          <a:p>
            <a:pPr marL="225425" indent="-225425"/>
            <a:r>
              <a:rPr lang="en-US" sz="800" b="0" kern="0" dirty="0"/>
              <a:t>2013-03-10 17:11:05.040318: 74.92.83.97 --&gt; ulna.emulsions.noe</a:t>
            </a:r>
          </a:p>
          <a:p>
            <a:pPr marL="225425" indent="-225425"/>
            <a:r>
              <a:rPr lang="en-US" sz="800" b="0" kern="0" dirty="0"/>
              <a:t>2013-03-10 17:12:07.717979: 74.92.83.97 --&gt; jeans.all.les.noe</a:t>
            </a:r>
          </a:p>
          <a:p>
            <a:pPr marL="225425" indent="-225425"/>
            <a:r>
              <a:rPr lang="en-US" sz="800" b="0" kern="0" dirty="0"/>
              <a:t>2013-03-10 17:12:11.847581: 74.92.83.97 --&gt; men.speccing.wad</a:t>
            </a:r>
          </a:p>
          <a:p>
            <a:pPr marL="225425" indent="-225425"/>
            <a:r>
              <a:rPr lang="en-US" sz="800" b="0" kern="0" dirty="0"/>
              <a:t>2013-03-10 17:12:11.870045: 74.92.83.97 --&gt; </a:t>
            </a:r>
            <a:r>
              <a:rPr lang="en-US" sz="800" b="0" kern="0" dirty="0" smtClean="0"/>
              <a:t>byzantine.romanticizes.wad</a:t>
            </a:r>
            <a:endParaRPr lang="en-US" sz="800" b="0" kern="0" dirty="0"/>
          </a:p>
          <a:p>
            <a:pPr marL="225425" indent="-225425"/>
            <a:r>
              <a:rPr lang="en-US" sz="800" b="0" kern="0" dirty="0" smtClean="0"/>
              <a:t>2013-03-10 17:12:12.105164: 74.92.83.97 --&gt; cot.exemplifications.wad</a:t>
            </a:r>
          </a:p>
          <a:p>
            <a:pPr marL="225425" indent="-225425"/>
            <a:r>
              <a:rPr lang="en-US" sz="800" b="0" kern="0" dirty="0" smtClean="0"/>
              <a:t>2013-03-10 17:12:12.146992: 74.92.83.97 --&gt; b.superconductivity.wad</a:t>
            </a:r>
          </a:p>
          <a:p>
            <a:pPr marL="225425" indent="-225425"/>
            <a:r>
              <a:rPr lang="en-US" sz="800" b="0" kern="0" dirty="0" smtClean="0"/>
              <a:t>2013-03-10 17:12:12.107799: 74.92.83.97 --&gt; rev.puke.noe</a:t>
            </a:r>
          </a:p>
          <a:p>
            <a:pPr marL="225425" indent="-225425"/>
            <a:r>
              <a:rPr lang="en-US" sz="800" b="0" kern="0" dirty="0" smtClean="0"/>
              <a:t>2013-03-10 17:12:29.241149: 74.92.83.97 --&gt; cot.vet.wad</a:t>
            </a:r>
          </a:p>
          <a:p>
            <a:pPr marL="225425" indent="-225425"/>
            <a:r>
              <a:rPr lang="en-US" sz="800" b="0" kern="0" dirty="0" smtClean="0"/>
              <a:t>2013-03-10 17:12:29.431466: 74.92.83.97 --&gt; foam.vet.wad</a:t>
            </a:r>
          </a:p>
          <a:p>
            <a:pPr marL="225425" indent="-225425"/>
            <a:r>
              <a:rPr lang="en-US" sz="800" b="0" kern="0" dirty="0" smtClean="0"/>
              <a:t>2013-03-10 17:17:12.013278: 74.92.83.97 --&gt; ulna.emulsions.noe</a:t>
            </a:r>
          </a:p>
          <a:p>
            <a:pPr marL="225425" indent="-225425"/>
            <a:r>
              <a:rPr lang="en-US" sz="800" b="0" kern="0" dirty="0" smtClean="0"/>
              <a:t>2013-03-10 17:17:29.247362: 74.92.83.97 --&gt; cot.vet.wad</a:t>
            </a:r>
          </a:p>
          <a:p>
            <a:pPr marL="225425" indent="-225425"/>
            <a:r>
              <a:rPr lang="en-US" sz="800" b="0" kern="0" dirty="0" smtClean="0"/>
              <a:t>2013-03-10 17:17:29.391525: 74.92.83.97 --&gt; foam.vet.wad</a:t>
            </a:r>
          </a:p>
          <a:p>
            <a:pPr marL="225425" indent="-225425"/>
            <a:r>
              <a:rPr lang="en-US" sz="800" b="0" kern="0" dirty="0" smtClean="0"/>
              <a:t>2013-03-10 17:18:28.086983: 74.92.83.97 --&gt; men.speccing.wad</a:t>
            </a:r>
          </a:p>
          <a:p>
            <a:pPr marL="225425" indent="-225425"/>
            <a:r>
              <a:rPr lang="en-US" sz="800" b="0" kern="0" dirty="0" smtClean="0"/>
              <a:t>2013-03-10 17:18:28.513200: 74.92.83.97 --&gt; cot.exemplifications.wad</a:t>
            </a:r>
          </a:p>
          <a:p>
            <a:pPr marL="225425" indent="-225425"/>
            <a:r>
              <a:rPr lang="en-US" sz="800" b="0" kern="0" dirty="0" smtClean="0"/>
              <a:t>2013-03-10 17:18:28.515345: 74.92.83.97 --&gt; rev.puke.noe</a:t>
            </a:r>
          </a:p>
          <a:p>
            <a:pPr marL="225425" indent="-225425"/>
            <a:r>
              <a:rPr lang="en-US" sz="800" kern="0" dirty="0" smtClean="0">
                <a:solidFill>
                  <a:srgbClr val="FF0000"/>
                </a:solidFill>
              </a:rPr>
              <a:t>2013-03-10 17:19:31.999968: 74.92.83.97 --&gt; glazes.inkly.k3</a:t>
            </a:r>
          </a:p>
          <a:p>
            <a:pPr marL="225425" indent="-225425"/>
            <a:r>
              <a:rPr lang="en-US" sz="800" b="0" kern="0" dirty="0" smtClean="0"/>
              <a:t>2013-03-10 17:26:28.858640: 74.92.83.97 --&gt; aaaqsiothhkjlqn.whiskered.maze.wad</a:t>
            </a:r>
          </a:p>
          <a:p>
            <a:pPr marL="225425" indent="-225425"/>
            <a:r>
              <a:rPr lang="en-US" sz="800" b="0" kern="0" dirty="0" smtClean="0"/>
              <a:t>2013-03-10 17:27:20.394695: 74.92.83.97 --&gt; legitimizing.warrens.glazes.wad</a:t>
            </a:r>
          </a:p>
          <a:p>
            <a:pPr marL="225425" indent="-225425"/>
            <a:r>
              <a:rPr lang="en-US" sz="800" b="0" kern="0" dirty="0" smtClean="0"/>
              <a:t>2013-03-10 17:27:20.488755: 74.92.83.97 --&gt; disproportionately.glazes.wad</a:t>
            </a:r>
          </a:p>
          <a:p>
            <a:pPr marL="225425" indent="-225425"/>
            <a:r>
              <a:rPr lang="en-US" sz="800" kern="0" dirty="0" smtClean="0">
                <a:solidFill>
                  <a:srgbClr val="FF0000"/>
                </a:solidFill>
              </a:rPr>
              <a:t>2013-03-10 17:44:32.000018: 74.92.83.97 --&gt; glazes.inkly.k3</a:t>
            </a:r>
          </a:p>
          <a:p>
            <a:pPr marL="225425" indent="-225425"/>
            <a:r>
              <a:rPr lang="en-US" sz="800" b="0" kern="0" dirty="0" smtClean="0"/>
              <a:t>2013-03-10 17:55:18.097422: 74.92.83.97 --&gt; cot.suavest.wad</a:t>
            </a:r>
          </a:p>
          <a:p>
            <a:pPr marL="225425" indent="-225425"/>
            <a:r>
              <a:rPr lang="en-US" sz="800" b="0" kern="0" dirty="0" smtClean="0"/>
              <a:t>2013-03-10 17:56:19.295996: 74.92.83.97 --&gt; ac3ak6imsj62a.bernard.crusaders.maze.wad</a:t>
            </a:r>
          </a:p>
          <a:p>
            <a:pPr marL="225425" indent="-225425"/>
            <a:r>
              <a:rPr lang="en-US" sz="800" b="0" kern="0" dirty="0" smtClean="0"/>
              <a:t>2013-03-10 17:58:52.742510: 74.92.83.97 --&gt; legitimizing.warrens.glazes.wad</a:t>
            </a:r>
          </a:p>
          <a:p>
            <a:pPr marL="225425" indent="-225425"/>
            <a:r>
              <a:rPr lang="en-US" sz="800" b="0" kern="0" dirty="0" smtClean="0"/>
              <a:t>2013-03-10 17:58:52.837624: 74.92.83.97 --&gt; disproportionately.glazes.wad</a:t>
            </a:r>
          </a:p>
          <a:p>
            <a:pPr marL="225425" indent="-225425"/>
            <a:endParaRPr lang="en-US" sz="800" b="0" kern="0" dirty="0"/>
          </a:p>
        </p:txBody>
      </p:sp>
    </p:spTree>
    <p:extLst>
      <p:ext uri="{BB962C8B-B14F-4D97-AF65-F5344CB8AC3E}">
        <p14:creationId xmlns:p14="http://schemas.microsoft.com/office/powerpoint/2010/main" val="40020765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p:txBody>
          <a:bodyPr/>
          <a:lstStyle/>
          <a:p>
            <a:r>
              <a:rPr lang="en-US" dirty="0" smtClean="0"/>
              <a:t>What do these attacks look like?</a:t>
            </a:r>
            <a:endParaRPr lang="en-US" dirty="0"/>
          </a:p>
        </p:txBody>
      </p:sp>
      <p:sp>
        <p:nvSpPr>
          <p:cNvPr id="877571" name="Rectangle 3"/>
          <p:cNvSpPr>
            <a:spLocks noGrp="1" noChangeArrowheads="1"/>
          </p:cNvSpPr>
          <p:nvPr>
            <p:ph type="body" idx="1"/>
          </p:nvPr>
        </p:nvSpPr>
        <p:spPr>
          <a:xfrm>
            <a:off x="533400" y="1066800"/>
            <a:ext cx="4038600" cy="4800600"/>
          </a:xfrm>
        </p:spPr>
        <p:txBody>
          <a:bodyPr/>
          <a:lstStyle/>
          <a:p>
            <a:pPr marL="225425" indent="-225425"/>
            <a:r>
              <a:rPr lang="en-US" sz="800" dirty="0">
                <a:solidFill>
                  <a:schemeClr val="tx1">
                    <a:lumMod val="50000"/>
                    <a:lumOff val="50000"/>
                  </a:schemeClr>
                </a:solidFill>
              </a:rPr>
              <a:t>2013-03-10 16:29:20.383769: 74.92.83.97 --&gt; woolliest.mopping.wad</a:t>
            </a:r>
          </a:p>
          <a:p>
            <a:pPr marL="225425" indent="-225425"/>
            <a:r>
              <a:rPr lang="en-US" sz="800" dirty="0">
                <a:solidFill>
                  <a:schemeClr val="tx1">
                    <a:lumMod val="50000"/>
                    <a:lumOff val="50000"/>
                  </a:schemeClr>
                </a:solidFill>
              </a:rPr>
              <a:t>2013-03-10 16:29:20.446735: 74.92.83.97 --&gt; i.fatality.wad</a:t>
            </a:r>
          </a:p>
          <a:p>
            <a:pPr marL="225425" indent="-225425"/>
            <a:r>
              <a:rPr lang="en-US" sz="800" dirty="0">
                <a:solidFill>
                  <a:schemeClr val="tx1">
                    <a:lumMod val="50000"/>
                    <a:lumOff val="50000"/>
                  </a:schemeClr>
                </a:solidFill>
              </a:rPr>
              <a:t>2013-03-10 16:29:22.216041: 74.92.83.97 --&gt; sarto.6.deice.noe</a:t>
            </a:r>
          </a:p>
          <a:p>
            <a:pPr marL="225425" indent="-225425"/>
            <a:r>
              <a:rPr lang="en-US" sz="800" b="1" dirty="0" smtClean="0">
                <a:solidFill>
                  <a:srgbClr val="FF0000"/>
                </a:solidFill>
              </a:rPr>
              <a:t>2013-03-10 </a:t>
            </a:r>
            <a:r>
              <a:rPr lang="en-US" sz="800" b="1" dirty="0">
                <a:solidFill>
                  <a:srgbClr val="FF0000"/>
                </a:solidFill>
              </a:rPr>
              <a:t>16:29:27.000020: 74.92.83.97 --&gt; vanishing.inkly.k3</a:t>
            </a:r>
          </a:p>
          <a:p>
            <a:pPr marL="225425" indent="-225425"/>
            <a:r>
              <a:rPr lang="en-US" sz="800" dirty="0">
                <a:solidFill>
                  <a:schemeClr val="tx1">
                    <a:lumMod val="50000"/>
                    <a:lumOff val="50000"/>
                  </a:schemeClr>
                </a:solidFill>
              </a:rPr>
              <a:t>2013-03-10 16:29:27.481496: 74.92.83.97 --&gt; gel.tad.wad</a:t>
            </a:r>
          </a:p>
          <a:p>
            <a:pPr marL="225425" indent="-225425"/>
            <a:r>
              <a:rPr lang="en-US" sz="800" dirty="0">
                <a:solidFill>
                  <a:schemeClr val="tx1">
                    <a:lumMod val="50000"/>
                    <a:lumOff val="50000"/>
                  </a:schemeClr>
                </a:solidFill>
              </a:rPr>
              <a:t>2013-03-10 16:29:29.642661: 74.92.83.97 --&gt; aeg.deice.noe</a:t>
            </a:r>
          </a:p>
          <a:p>
            <a:pPr marL="225425" indent="-225425"/>
            <a:r>
              <a:rPr lang="en-US" sz="800" dirty="0">
                <a:solidFill>
                  <a:schemeClr val="tx1">
                    <a:lumMod val="50000"/>
                    <a:lumOff val="50000"/>
                  </a:schemeClr>
                </a:solidFill>
              </a:rPr>
              <a:t>2013-03-10 16:29:29.719437: 74.92.83.97 --&gt; quid.vanishing.wad</a:t>
            </a:r>
          </a:p>
          <a:p>
            <a:pPr marL="225425" indent="-225425"/>
            <a:r>
              <a:rPr lang="en-US" sz="800" dirty="0">
                <a:solidFill>
                  <a:schemeClr val="tx1">
                    <a:lumMod val="50000"/>
                    <a:lumOff val="50000"/>
                  </a:schemeClr>
                </a:solidFill>
              </a:rPr>
              <a:t>2013-03-10 16:29:29.797566: 74.92.83.97 --&gt; ulna.emulsions.noe</a:t>
            </a:r>
          </a:p>
          <a:p>
            <a:pPr marL="225425" indent="-225425"/>
            <a:r>
              <a:rPr lang="en-US" sz="800" dirty="0">
                <a:solidFill>
                  <a:schemeClr val="tx1">
                    <a:lumMod val="50000"/>
                    <a:lumOff val="50000"/>
                  </a:schemeClr>
                </a:solidFill>
              </a:rPr>
              <a:t>2013-03-10 16:29:29.844296: 74.92.83.97 --&gt; legitimizing.warrens.glazes.wad</a:t>
            </a:r>
          </a:p>
          <a:p>
            <a:pPr marL="225425" indent="-225425"/>
            <a:r>
              <a:rPr lang="en-US" sz="800" dirty="0">
                <a:solidFill>
                  <a:schemeClr val="tx1">
                    <a:lumMod val="50000"/>
                    <a:lumOff val="50000"/>
                  </a:schemeClr>
                </a:solidFill>
              </a:rPr>
              <a:t>2013-03-10 16:29:29.937753: 74.92.83.97 --&gt; disproportionately.glazes.wad</a:t>
            </a:r>
          </a:p>
          <a:p>
            <a:pPr marL="225425" indent="-225425"/>
            <a:r>
              <a:rPr lang="en-US" sz="800" b="1" dirty="0" smtClean="0">
                <a:solidFill>
                  <a:srgbClr val="FF0000"/>
                </a:solidFill>
              </a:rPr>
              <a:t>2013-03-10 </a:t>
            </a:r>
            <a:r>
              <a:rPr lang="en-US" sz="800" b="1" dirty="0">
                <a:solidFill>
                  <a:srgbClr val="FF0000"/>
                </a:solidFill>
              </a:rPr>
              <a:t>16:29:32.000022: 74.92.83.97 --&gt; glazes.inkly.k3</a:t>
            </a:r>
          </a:p>
          <a:p>
            <a:pPr marL="225425" indent="-225425"/>
            <a:r>
              <a:rPr lang="en-US" sz="800" dirty="0">
                <a:solidFill>
                  <a:schemeClr val="tx1">
                    <a:lumMod val="50000"/>
                    <a:lumOff val="50000"/>
                  </a:schemeClr>
                </a:solidFill>
              </a:rPr>
              <a:t>2013-03-10 16:32:13.953268: 74.92.83.97 --&gt; ulna.emulsions.noe</a:t>
            </a:r>
          </a:p>
          <a:p>
            <a:pPr marL="225425" indent="-225425"/>
            <a:r>
              <a:rPr lang="en-US" sz="800" dirty="0">
                <a:solidFill>
                  <a:schemeClr val="tx1">
                    <a:lumMod val="50000"/>
                    <a:lumOff val="50000"/>
                  </a:schemeClr>
                </a:solidFill>
              </a:rPr>
              <a:t>2013-03-10 16:32:26.452304: 74.92.83.97 --&gt; cot.vet.wad</a:t>
            </a:r>
          </a:p>
          <a:p>
            <a:pPr marL="225425" indent="-225425"/>
            <a:r>
              <a:rPr lang="en-US" sz="800" dirty="0">
                <a:solidFill>
                  <a:schemeClr val="tx1">
                    <a:lumMod val="50000"/>
                    <a:lumOff val="50000"/>
                  </a:schemeClr>
                </a:solidFill>
              </a:rPr>
              <a:t>2013-03-10 16:32:26.553868: 74.92.83.97 --&gt; foam.vet.wad</a:t>
            </a:r>
          </a:p>
          <a:p>
            <a:pPr marL="225425" indent="-225425"/>
            <a:r>
              <a:rPr lang="en-US" sz="800" dirty="0">
                <a:solidFill>
                  <a:schemeClr val="tx1">
                    <a:lumMod val="50000"/>
                    <a:lumOff val="50000"/>
                  </a:schemeClr>
                </a:solidFill>
              </a:rPr>
              <a:t>2013-03-10 16:36:24.836345: 74.92.83.97 --&gt; cot.jeans.tad.wad</a:t>
            </a:r>
          </a:p>
          <a:p>
            <a:pPr marL="225425" indent="-225425"/>
            <a:r>
              <a:rPr lang="en-US" sz="800" dirty="0">
                <a:solidFill>
                  <a:schemeClr val="tx1">
                    <a:lumMod val="50000"/>
                    <a:lumOff val="50000"/>
                  </a:schemeClr>
                </a:solidFill>
              </a:rPr>
              <a:t>2013-03-10 16:36:25.152466: 74.92.83.97 --&gt; men.speccing.wad</a:t>
            </a:r>
          </a:p>
          <a:p>
            <a:pPr marL="225425" indent="-225425"/>
            <a:r>
              <a:rPr lang="en-US" sz="800" dirty="0">
                <a:solidFill>
                  <a:schemeClr val="tx1">
                    <a:lumMod val="50000"/>
                    <a:lumOff val="50000"/>
                  </a:schemeClr>
                </a:solidFill>
              </a:rPr>
              <a:t>2013-03-10 16:36:25.385679: 74.92.83.97 --&gt; cot.exemplifications.wad</a:t>
            </a:r>
          </a:p>
          <a:p>
            <a:pPr marL="225425" indent="-225425"/>
            <a:r>
              <a:rPr lang="en-US" sz="800" dirty="0">
                <a:solidFill>
                  <a:schemeClr val="tx1">
                    <a:lumMod val="50000"/>
                    <a:lumOff val="50000"/>
                  </a:schemeClr>
                </a:solidFill>
              </a:rPr>
              <a:t>...</a:t>
            </a:r>
          </a:p>
          <a:p>
            <a:pPr marL="225425" indent="-225425"/>
            <a:r>
              <a:rPr lang="en-US" sz="800" dirty="0" smtClean="0">
                <a:solidFill>
                  <a:schemeClr val="tx1">
                    <a:lumMod val="50000"/>
                    <a:lumOff val="50000"/>
                  </a:schemeClr>
                </a:solidFill>
              </a:rPr>
              <a:t>2013-03-10 </a:t>
            </a:r>
            <a:r>
              <a:rPr lang="en-US" sz="800" dirty="0">
                <a:solidFill>
                  <a:schemeClr val="tx1">
                    <a:lumMod val="50000"/>
                    <a:lumOff val="50000"/>
                  </a:schemeClr>
                </a:solidFill>
              </a:rPr>
              <a:t>16:40:32.435668: 74.92.83.97 --&gt; ph.eulogy.noe</a:t>
            </a:r>
          </a:p>
          <a:p>
            <a:pPr marL="225425" indent="-225425"/>
            <a:r>
              <a:rPr lang="en-US" sz="800" dirty="0">
                <a:solidFill>
                  <a:schemeClr val="tx1">
                    <a:lumMod val="50000"/>
                    <a:lumOff val="50000"/>
                  </a:schemeClr>
                </a:solidFill>
              </a:rPr>
              <a:t>2013-03-10 16:40:32.888850: 74.92.83.97 --&gt; cot.exemplifications.wad</a:t>
            </a:r>
          </a:p>
          <a:p>
            <a:pPr marL="225425" indent="-225425"/>
            <a:r>
              <a:rPr lang="en-US" sz="800" dirty="0" smtClean="0">
                <a:solidFill>
                  <a:schemeClr val="tx1">
                    <a:lumMod val="50000"/>
                    <a:lumOff val="50000"/>
                  </a:schemeClr>
                </a:solidFill>
              </a:rPr>
              <a:t>2013-03-10 </a:t>
            </a:r>
            <a:r>
              <a:rPr lang="en-US" sz="800" dirty="0">
                <a:solidFill>
                  <a:schemeClr val="tx1">
                    <a:lumMod val="50000"/>
                    <a:lumOff val="50000"/>
                  </a:schemeClr>
                </a:solidFill>
              </a:rPr>
              <a:t>16:40:33.003165: 74.92.83.97 --&gt; cot.fashions.wad</a:t>
            </a:r>
          </a:p>
          <a:p>
            <a:pPr marL="225425" indent="-225425"/>
            <a:r>
              <a:rPr lang="en-US" sz="800" dirty="0">
                <a:solidFill>
                  <a:schemeClr val="tx1">
                    <a:lumMod val="50000"/>
                    <a:lumOff val="50000"/>
                  </a:schemeClr>
                </a:solidFill>
              </a:rPr>
              <a:t>2013-03-10 16:40:33.114696: 74.92.83.97 --&gt; cot.circumnavigations.wad</a:t>
            </a:r>
          </a:p>
          <a:p>
            <a:pPr marL="225425" indent="-225425"/>
            <a:r>
              <a:rPr lang="en-US" sz="800" dirty="0">
                <a:solidFill>
                  <a:schemeClr val="tx1">
                    <a:lumMod val="50000"/>
                    <a:lumOff val="50000"/>
                  </a:schemeClr>
                </a:solidFill>
              </a:rPr>
              <a:t>2013-03-10 16:40:33.227833: 74.92.83.97 --&gt; shrimp.mo.inapt.noe</a:t>
            </a:r>
          </a:p>
          <a:p>
            <a:pPr marL="225425" indent="-225425"/>
            <a:r>
              <a:rPr lang="en-US" sz="800" dirty="0">
                <a:solidFill>
                  <a:schemeClr val="tx1">
                    <a:lumMod val="50000"/>
                    <a:lumOff val="50000"/>
                  </a:schemeClr>
                </a:solidFill>
              </a:rPr>
              <a:t>2013-03-10 16:42:26.463691: 74.92.83.97 --&gt; cot.vet.wad</a:t>
            </a:r>
          </a:p>
          <a:p>
            <a:pPr marL="225425" indent="-225425"/>
            <a:r>
              <a:rPr lang="en-US" sz="800" dirty="0">
                <a:solidFill>
                  <a:schemeClr val="tx1">
                    <a:lumMod val="50000"/>
                    <a:lumOff val="50000"/>
                  </a:schemeClr>
                </a:solidFill>
              </a:rPr>
              <a:t>2013-03-10 16:42:26.648195: 74.92.83.97 --&gt; foam.vet.wad</a:t>
            </a:r>
          </a:p>
          <a:p>
            <a:pPr marL="225425" indent="-225425"/>
            <a:r>
              <a:rPr lang="en-US" sz="800" dirty="0">
                <a:solidFill>
                  <a:schemeClr val="tx1">
                    <a:lumMod val="50000"/>
                    <a:lumOff val="50000"/>
                  </a:schemeClr>
                </a:solidFill>
              </a:rPr>
              <a:t>2013-03-10 16:47:05.660914: 74.92.83.97 --&gt; ulna.emulsions.noe</a:t>
            </a:r>
          </a:p>
          <a:p>
            <a:pPr marL="225425" indent="-225425"/>
            <a:r>
              <a:rPr lang="en-US" sz="800" dirty="0">
                <a:solidFill>
                  <a:schemeClr val="tx1">
                    <a:lumMod val="50000"/>
                    <a:lumOff val="50000"/>
                  </a:schemeClr>
                </a:solidFill>
              </a:rPr>
              <a:t>2013-03-10 16:47:26.479085: 74.92.83.97 --&gt; cot.vet.wad</a:t>
            </a:r>
          </a:p>
          <a:p>
            <a:pPr marL="225425" indent="-225425"/>
            <a:r>
              <a:rPr lang="en-US" sz="800" dirty="0">
                <a:solidFill>
                  <a:schemeClr val="tx1">
                    <a:lumMod val="50000"/>
                    <a:lumOff val="50000"/>
                  </a:schemeClr>
                </a:solidFill>
              </a:rPr>
              <a:t>2013-03-10 16:48:49.231853: 74.92.83.97 --&gt; foam.vet.wad</a:t>
            </a:r>
          </a:p>
          <a:p>
            <a:pPr marL="225425" indent="-225425"/>
            <a:r>
              <a:rPr lang="en-US" sz="800" dirty="0">
                <a:solidFill>
                  <a:schemeClr val="tx1">
                    <a:lumMod val="50000"/>
                    <a:lumOff val="50000"/>
                  </a:schemeClr>
                </a:solidFill>
              </a:rPr>
              <a:t>2013-03-10 16:52:26.484706: 74.92.83.97 --&gt; cot.vet.wad</a:t>
            </a:r>
          </a:p>
          <a:p>
            <a:pPr marL="225425" indent="-225425"/>
            <a:r>
              <a:rPr lang="en-US" sz="800" dirty="0">
                <a:solidFill>
                  <a:schemeClr val="tx1">
                    <a:lumMod val="50000"/>
                    <a:lumOff val="50000"/>
                  </a:schemeClr>
                </a:solidFill>
              </a:rPr>
              <a:t>2013-03-10 16:52:26.673943: 74.92.83.97 --&gt; foam.vet.wad</a:t>
            </a:r>
          </a:p>
          <a:p>
            <a:pPr marL="225425" indent="-225425"/>
            <a:r>
              <a:rPr lang="en-US" sz="800" dirty="0">
                <a:solidFill>
                  <a:schemeClr val="tx1">
                    <a:lumMod val="50000"/>
                    <a:lumOff val="50000"/>
                  </a:schemeClr>
                </a:solidFill>
              </a:rPr>
              <a:t>2013-03-10 16:53:05.945733: 74.92.83.97 --&gt; ulna.emulsions.noe</a:t>
            </a:r>
          </a:p>
          <a:p>
            <a:pPr marL="225425" indent="-225425"/>
            <a:r>
              <a:rPr lang="en-US" sz="800" b="1" dirty="0" smtClean="0">
                <a:solidFill>
                  <a:srgbClr val="FF0000"/>
                </a:solidFill>
              </a:rPr>
              <a:t>2013-03-10 </a:t>
            </a:r>
            <a:r>
              <a:rPr lang="en-US" sz="800" b="1" dirty="0">
                <a:solidFill>
                  <a:srgbClr val="FF0000"/>
                </a:solidFill>
              </a:rPr>
              <a:t>16:54:32.000020: 74.92.83.97 --&gt; glazes.inkly.k3</a:t>
            </a:r>
          </a:p>
          <a:p>
            <a:pPr marL="225425" indent="-225425"/>
            <a:r>
              <a:rPr lang="en-US" sz="800" dirty="0">
                <a:solidFill>
                  <a:schemeClr val="tx1">
                    <a:lumMod val="50000"/>
                    <a:lumOff val="50000"/>
                  </a:schemeClr>
                </a:solidFill>
              </a:rPr>
              <a:t>2013-03-10 16:55:18.006245: 74.92.83.97 --&gt; </a:t>
            </a:r>
            <a:r>
              <a:rPr lang="en-US" sz="800" dirty="0" smtClean="0">
                <a:solidFill>
                  <a:schemeClr val="tx1">
                    <a:lumMod val="50000"/>
                    <a:lumOff val="50000"/>
                  </a:schemeClr>
                </a:solidFill>
              </a:rPr>
              <a:t>cot.suavest.wad</a:t>
            </a:r>
            <a:endParaRPr lang="en-US" sz="800" dirty="0">
              <a:solidFill>
                <a:schemeClr val="tx1">
                  <a:lumMod val="50000"/>
                  <a:lumOff val="50000"/>
                </a:schemeClr>
              </a:solidFill>
            </a:endParaRPr>
          </a:p>
        </p:txBody>
      </p:sp>
      <p:sp>
        <p:nvSpPr>
          <p:cNvPr id="4" name="Rectangle 3"/>
          <p:cNvSpPr txBox="1">
            <a:spLocks noChangeArrowheads="1"/>
          </p:cNvSpPr>
          <p:nvPr/>
        </p:nvSpPr>
        <p:spPr bwMode="gray">
          <a:xfrm>
            <a:off x="4572000" y="1066800"/>
            <a:ext cx="41910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marL="225425" indent="-225425"/>
            <a:r>
              <a:rPr lang="en-US" sz="800" b="0" kern="0" dirty="0" smtClean="0">
                <a:solidFill>
                  <a:schemeClr val="tx1">
                    <a:lumMod val="50000"/>
                    <a:lumOff val="50000"/>
                  </a:schemeClr>
                </a:solidFill>
              </a:rPr>
              <a:t>2013-03-10 16:56:01.326800: 74.92.83.97 --&gt; ac3ak6imsj62a.bernard.crusaders.maze.wad</a:t>
            </a:r>
          </a:p>
          <a:p>
            <a:pPr marL="225425" indent="-225425"/>
            <a:r>
              <a:rPr lang="en-US" sz="800" b="0" kern="0" dirty="0" smtClean="0">
                <a:solidFill>
                  <a:schemeClr val="tx1">
                    <a:lumMod val="50000"/>
                    <a:lumOff val="50000"/>
                  </a:schemeClr>
                </a:solidFill>
              </a:rPr>
              <a:t>2013-03-10 16:57:26.487928: 74.92.83.97 --&gt; cot.vet.wad</a:t>
            </a:r>
          </a:p>
          <a:p>
            <a:pPr marL="225425" indent="-225425"/>
            <a:r>
              <a:rPr lang="en-US" sz="800" b="0" kern="0" dirty="0" smtClean="0">
                <a:solidFill>
                  <a:schemeClr val="tx1">
                    <a:lumMod val="50000"/>
                    <a:lumOff val="50000"/>
                  </a:schemeClr>
                </a:solidFill>
              </a:rPr>
              <a:t>2013-03-10 16:57:26.669508: 74.92.83.97 --&gt; foam.vet.wad</a:t>
            </a:r>
          </a:p>
          <a:p>
            <a:pPr marL="225425" indent="-225425"/>
            <a:r>
              <a:rPr lang="en-US" sz="800" b="0" kern="0" dirty="0" smtClean="0">
                <a:solidFill>
                  <a:schemeClr val="tx1">
                    <a:lumMod val="50000"/>
                    <a:lumOff val="50000"/>
                  </a:schemeClr>
                </a:solidFill>
              </a:rPr>
              <a:t>2013-03-10 16:57:26.981415: 74.92.83.97 --&gt; 0.rev.tester.wad</a:t>
            </a:r>
          </a:p>
          <a:p>
            <a:pPr marL="225425" indent="-225425"/>
            <a:r>
              <a:rPr lang="en-US" sz="800" b="0" kern="0" dirty="0" smtClean="0">
                <a:solidFill>
                  <a:schemeClr val="tx1">
                    <a:lumMod val="50000"/>
                    <a:lumOff val="50000"/>
                  </a:schemeClr>
                </a:solidFill>
              </a:rPr>
              <a:t>2013-03-10 16:57:26.992271: 74.92.83.97 --&gt; rev.evidencing.wad</a:t>
            </a:r>
          </a:p>
          <a:p>
            <a:pPr marL="225425" indent="-225425"/>
            <a:r>
              <a:rPr lang="en-US" sz="800" b="0" kern="0" dirty="0" smtClean="0">
                <a:solidFill>
                  <a:schemeClr val="tx1">
                    <a:lumMod val="50000"/>
                    <a:lumOff val="50000"/>
                  </a:schemeClr>
                </a:solidFill>
              </a:rPr>
              <a:t>2013-03-10 16:57:27.049704: 74.92.83.97 --&gt; uh.rev.tester.wad</a:t>
            </a:r>
          </a:p>
          <a:p>
            <a:pPr marL="225425" indent="-225425"/>
            <a:r>
              <a:rPr lang="en-US" sz="800" b="0" kern="0" dirty="0" smtClean="0">
                <a:solidFill>
                  <a:schemeClr val="tx1">
                    <a:lumMod val="50000"/>
                    <a:lumOff val="50000"/>
                  </a:schemeClr>
                </a:solidFill>
              </a:rPr>
              <a:t>2013-03-10 16:57:27.276964: 74.92.83.97 --&gt; riviera.tepees.wad</a:t>
            </a:r>
          </a:p>
          <a:p>
            <a:pPr marL="225425" indent="-225425"/>
            <a:r>
              <a:rPr lang="en-US" sz="800" b="0" kern="0" dirty="0" smtClean="0">
                <a:solidFill>
                  <a:schemeClr val="tx1">
                    <a:lumMod val="50000"/>
                    <a:lumOff val="50000"/>
                  </a:schemeClr>
                </a:solidFill>
              </a:rPr>
              <a:t>...</a:t>
            </a:r>
          </a:p>
          <a:p>
            <a:pPr marL="225425" indent="-225425"/>
            <a:r>
              <a:rPr lang="en-US" sz="800" b="0" kern="0" dirty="0" smtClean="0">
                <a:solidFill>
                  <a:schemeClr val="tx1">
                    <a:lumMod val="50000"/>
                    <a:lumOff val="50000"/>
                  </a:schemeClr>
                </a:solidFill>
              </a:rPr>
              <a:t>2013-03-10 </a:t>
            </a:r>
            <a:r>
              <a:rPr lang="en-US" sz="800" b="0" kern="0" dirty="0">
                <a:solidFill>
                  <a:schemeClr val="tx1">
                    <a:lumMod val="50000"/>
                    <a:lumOff val="50000"/>
                  </a:schemeClr>
                </a:solidFill>
              </a:rPr>
              <a:t>17:02:29.319477: 74.92.83.97 --&gt; foam.vet.wad</a:t>
            </a:r>
          </a:p>
          <a:p>
            <a:pPr marL="225425" indent="-225425"/>
            <a:r>
              <a:rPr lang="en-US" sz="800" b="0" kern="0" dirty="0">
                <a:solidFill>
                  <a:schemeClr val="tx1">
                    <a:lumMod val="50000"/>
                    <a:lumOff val="50000"/>
                  </a:schemeClr>
                </a:solidFill>
              </a:rPr>
              <a:t>2013-03-10 17:11:05.040318: 74.92.83.97 --&gt; ulna.emulsions.noe</a:t>
            </a:r>
          </a:p>
          <a:p>
            <a:pPr marL="225425" indent="-225425"/>
            <a:r>
              <a:rPr lang="en-US" sz="800" b="0" kern="0" dirty="0">
                <a:solidFill>
                  <a:schemeClr val="tx1">
                    <a:lumMod val="50000"/>
                    <a:lumOff val="50000"/>
                  </a:schemeClr>
                </a:solidFill>
              </a:rPr>
              <a:t>2013-03-10 17:12:07.717979: 74.92.83.97 --&gt; jeans.all.les.noe</a:t>
            </a:r>
          </a:p>
          <a:p>
            <a:pPr marL="225425" indent="-225425"/>
            <a:r>
              <a:rPr lang="en-US" sz="800" b="0" kern="0" dirty="0">
                <a:solidFill>
                  <a:schemeClr val="tx1">
                    <a:lumMod val="50000"/>
                    <a:lumOff val="50000"/>
                  </a:schemeClr>
                </a:solidFill>
              </a:rPr>
              <a:t>2013-03-10 17:12:11.847581: 74.92.83.97 --&gt; men.speccing.wad</a:t>
            </a:r>
          </a:p>
          <a:p>
            <a:pPr marL="225425" indent="-225425"/>
            <a:r>
              <a:rPr lang="en-US" sz="800" b="0" kern="0" dirty="0">
                <a:solidFill>
                  <a:schemeClr val="tx1">
                    <a:lumMod val="50000"/>
                    <a:lumOff val="50000"/>
                  </a:schemeClr>
                </a:solidFill>
              </a:rPr>
              <a:t>2013-03-10 17:12:11.870045: 74.92.83.97 --&gt; </a:t>
            </a:r>
            <a:r>
              <a:rPr lang="en-US" sz="800" b="0" kern="0" dirty="0" smtClean="0">
                <a:solidFill>
                  <a:schemeClr val="tx1">
                    <a:lumMod val="50000"/>
                    <a:lumOff val="50000"/>
                  </a:schemeClr>
                </a:solidFill>
              </a:rPr>
              <a:t>byzantine.romanticizes.wad</a:t>
            </a:r>
            <a:endParaRPr lang="en-US" sz="800" b="0" kern="0" dirty="0">
              <a:solidFill>
                <a:schemeClr val="tx1">
                  <a:lumMod val="50000"/>
                  <a:lumOff val="50000"/>
                </a:schemeClr>
              </a:solidFill>
            </a:endParaRPr>
          </a:p>
          <a:p>
            <a:pPr marL="225425" indent="-225425"/>
            <a:r>
              <a:rPr lang="en-US" sz="800" b="0" kern="0" dirty="0" smtClean="0">
                <a:solidFill>
                  <a:schemeClr val="tx1">
                    <a:lumMod val="50000"/>
                    <a:lumOff val="50000"/>
                  </a:schemeClr>
                </a:solidFill>
              </a:rPr>
              <a:t>2013-03-10 17:12:12.105164: 74.92.83.97 --&gt; cot.exemplifications.wad</a:t>
            </a:r>
          </a:p>
          <a:p>
            <a:pPr marL="225425" indent="-225425"/>
            <a:r>
              <a:rPr lang="en-US" sz="800" b="0" kern="0" dirty="0" smtClean="0">
                <a:solidFill>
                  <a:schemeClr val="tx1">
                    <a:lumMod val="50000"/>
                    <a:lumOff val="50000"/>
                  </a:schemeClr>
                </a:solidFill>
              </a:rPr>
              <a:t>2013-03-10 17:12:12.146992: 74.92.83.97 --&gt; b.superconductivity.wad</a:t>
            </a:r>
          </a:p>
          <a:p>
            <a:pPr marL="225425" indent="-225425"/>
            <a:r>
              <a:rPr lang="en-US" sz="800" b="0" kern="0" dirty="0" smtClean="0">
                <a:solidFill>
                  <a:schemeClr val="tx1">
                    <a:lumMod val="50000"/>
                    <a:lumOff val="50000"/>
                  </a:schemeClr>
                </a:solidFill>
              </a:rPr>
              <a:t>2013-03-10 17:12:12.107799: 74.92.83.97 --&gt; rev.puke.noe</a:t>
            </a:r>
          </a:p>
          <a:p>
            <a:pPr marL="225425" indent="-225425"/>
            <a:r>
              <a:rPr lang="en-US" sz="800" b="0" kern="0" dirty="0" smtClean="0">
                <a:solidFill>
                  <a:schemeClr val="tx1">
                    <a:lumMod val="50000"/>
                    <a:lumOff val="50000"/>
                  </a:schemeClr>
                </a:solidFill>
              </a:rPr>
              <a:t>2013-03-10 17:12:29.241149: 74.92.83.97 --&gt; cot.vet.wad</a:t>
            </a:r>
          </a:p>
          <a:p>
            <a:pPr marL="225425" indent="-225425"/>
            <a:r>
              <a:rPr lang="en-US" sz="800" b="0" kern="0" dirty="0" smtClean="0">
                <a:solidFill>
                  <a:schemeClr val="tx1">
                    <a:lumMod val="50000"/>
                    <a:lumOff val="50000"/>
                  </a:schemeClr>
                </a:solidFill>
              </a:rPr>
              <a:t>2013-03-10 17:12:29.431466: 74.92.83.97 --&gt; foam.vet.wad</a:t>
            </a:r>
          </a:p>
          <a:p>
            <a:pPr marL="225425" indent="-225425"/>
            <a:r>
              <a:rPr lang="en-US" sz="800" b="0" kern="0" dirty="0" smtClean="0">
                <a:solidFill>
                  <a:schemeClr val="tx1">
                    <a:lumMod val="50000"/>
                    <a:lumOff val="50000"/>
                  </a:schemeClr>
                </a:solidFill>
              </a:rPr>
              <a:t>2013-03-10 17:17:12.013278: 74.92.83.97 --&gt; ulna.emulsions.noe</a:t>
            </a:r>
          </a:p>
          <a:p>
            <a:pPr marL="225425" indent="-225425"/>
            <a:r>
              <a:rPr lang="en-US" sz="800" b="0" kern="0" dirty="0" smtClean="0">
                <a:solidFill>
                  <a:schemeClr val="tx1">
                    <a:lumMod val="50000"/>
                    <a:lumOff val="50000"/>
                  </a:schemeClr>
                </a:solidFill>
              </a:rPr>
              <a:t>2013-03-10 17:17:29.247362: 74.92.83.97 --&gt; cot.vet.wad</a:t>
            </a:r>
          </a:p>
          <a:p>
            <a:pPr marL="225425" indent="-225425"/>
            <a:r>
              <a:rPr lang="en-US" sz="800" b="0" kern="0" dirty="0" smtClean="0">
                <a:solidFill>
                  <a:schemeClr val="tx1">
                    <a:lumMod val="50000"/>
                    <a:lumOff val="50000"/>
                  </a:schemeClr>
                </a:solidFill>
              </a:rPr>
              <a:t>2013-03-10 17:17:29.391525: 74.92.83.97 --&gt; foam.vet.wad</a:t>
            </a:r>
          </a:p>
          <a:p>
            <a:pPr marL="225425" indent="-225425"/>
            <a:r>
              <a:rPr lang="en-US" sz="800" b="0" kern="0" dirty="0" smtClean="0">
                <a:solidFill>
                  <a:schemeClr val="tx1">
                    <a:lumMod val="50000"/>
                    <a:lumOff val="50000"/>
                  </a:schemeClr>
                </a:solidFill>
              </a:rPr>
              <a:t>2013-03-10 17:18:28.086983: 74.92.83.97 --&gt; men.speccing.wad</a:t>
            </a:r>
          </a:p>
          <a:p>
            <a:pPr marL="225425" indent="-225425"/>
            <a:r>
              <a:rPr lang="en-US" sz="800" b="0" kern="0" dirty="0" smtClean="0">
                <a:solidFill>
                  <a:schemeClr val="tx1">
                    <a:lumMod val="50000"/>
                    <a:lumOff val="50000"/>
                  </a:schemeClr>
                </a:solidFill>
              </a:rPr>
              <a:t>2013-03-10 17:18:28.513200: 74.92.83.97 --&gt; cot.exemplifications.wad</a:t>
            </a:r>
          </a:p>
          <a:p>
            <a:pPr marL="225425" indent="-225425"/>
            <a:r>
              <a:rPr lang="en-US" sz="800" b="0" kern="0" dirty="0" smtClean="0">
                <a:solidFill>
                  <a:schemeClr val="tx1">
                    <a:lumMod val="50000"/>
                    <a:lumOff val="50000"/>
                  </a:schemeClr>
                </a:solidFill>
              </a:rPr>
              <a:t>2013-03-10 17:18:28.515345: 74.92.83.97 --&gt; rev.puke.noe</a:t>
            </a:r>
          </a:p>
          <a:p>
            <a:pPr marL="225425" indent="-225425"/>
            <a:r>
              <a:rPr lang="en-US" sz="800" kern="0" dirty="0" smtClean="0">
                <a:solidFill>
                  <a:srgbClr val="FF0000"/>
                </a:solidFill>
              </a:rPr>
              <a:t>2013-03-10 17:19:31.999968: 74.92.83.97 --&gt; glazes.inkly.k3</a:t>
            </a:r>
          </a:p>
          <a:p>
            <a:pPr marL="225425" indent="-225425"/>
            <a:r>
              <a:rPr lang="en-US" sz="800" b="0" kern="0" dirty="0" smtClean="0">
                <a:solidFill>
                  <a:schemeClr val="tx1">
                    <a:lumMod val="50000"/>
                    <a:lumOff val="50000"/>
                  </a:schemeClr>
                </a:solidFill>
              </a:rPr>
              <a:t>2013-03-10 17:26:28.858640: 74.92.83.97 --&gt; aaaqsiothhkjlqn.whiskered.maze.wad</a:t>
            </a:r>
          </a:p>
          <a:p>
            <a:pPr marL="225425" indent="-225425"/>
            <a:r>
              <a:rPr lang="en-US" sz="800" b="0" kern="0" dirty="0" smtClean="0">
                <a:solidFill>
                  <a:schemeClr val="tx1">
                    <a:lumMod val="50000"/>
                    <a:lumOff val="50000"/>
                  </a:schemeClr>
                </a:solidFill>
              </a:rPr>
              <a:t>2013-03-10 17:27:20.394695: 74.92.83.97 --&gt; legitimizing.warrens.glazes.wad</a:t>
            </a:r>
          </a:p>
          <a:p>
            <a:pPr marL="225425" indent="-225425"/>
            <a:r>
              <a:rPr lang="en-US" sz="800" b="0" kern="0" dirty="0" smtClean="0">
                <a:solidFill>
                  <a:schemeClr val="tx1">
                    <a:lumMod val="50000"/>
                    <a:lumOff val="50000"/>
                  </a:schemeClr>
                </a:solidFill>
              </a:rPr>
              <a:t>2013-03-10 17:27:20.488755: 74.92.83.97 --&gt; disproportionately.glazes.wad</a:t>
            </a:r>
          </a:p>
          <a:p>
            <a:pPr marL="225425" indent="-225425"/>
            <a:r>
              <a:rPr lang="en-US" sz="800" kern="0" dirty="0" smtClean="0">
                <a:solidFill>
                  <a:srgbClr val="FF0000"/>
                </a:solidFill>
              </a:rPr>
              <a:t>2013-03-10 17:44:32.000018: 74.92.83.97 --&gt; glazes.inkly.k3</a:t>
            </a:r>
          </a:p>
          <a:p>
            <a:pPr marL="225425" indent="-225425"/>
            <a:r>
              <a:rPr lang="en-US" sz="800" b="0" kern="0" dirty="0" smtClean="0">
                <a:solidFill>
                  <a:schemeClr val="tx1">
                    <a:lumMod val="50000"/>
                    <a:lumOff val="50000"/>
                  </a:schemeClr>
                </a:solidFill>
              </a:rPr>
              <a:t>2013-03-10 17:55:18.097422: 74.92.83.97 --&gt; cot.suavest.wad</a:t>
            </a:r>
          </a:p>
          <a:p>
            <a:pPr marL="225425" indent="-225425"/>
            <a:r>
              <a:rPr lang="en-US" sz="800" b="0" kern="0" dirty="0" smtClean="0">
                <a:solidFill>
                  <a:schemeClr val="tx1">
                    <a:lumMod val="50000"/>
                    <a:lumOff val="50000"/>
                  </a:schemeClr>
                </a:solidFill>
              </a:rPr>
              <a:t>2013-03-10 17:56:19.295996: 74.92.83.97 --&gt; ac3ak6imsj62a.bernard.crusaders.maze.wad</a:t>
            </a:r>
          </a:p>
          <a:p>
            <a:pPr marL="225425" indent="-225425"/>
            <a:r>
              <a:rPr lang="en-US" sz="800" b="0" kern="0" dirty="0" smtClean="0">
                <a:solidFill>
                  <a:schemeClr val="tx1">
                    <a:lumMod val="50000"/>
                    <a:lumOff val="50000"/>
                  </a:schemeClr>
                </a:solidFill>
              </a:rPr>
              <a:t>2013-03-10 17:58:52.742510: 74.92.83.97 --&gt; legitimizing.warrens.glazes.wad</a:t>
            </a:r>
          </a:p>
          <a:p>
            <a:pPr marL="225425" indent="-225425"/>
            <a:r>
              <a:rPr lang="en-US" sz="800" b="0" kern="0" dirty="0" smtClean="0">
                <a:solidFill>
                  <a:schemeClr val="tx1">
                    <a:lumMod val="50000"/>
                    <a:lumOff val="50000"/>
                  </a:schemeClr>
                </a:solidFill>
              </a:rPr>
              <a:t>2013-03-10 17:58:52.837624: 74.92.83.97 --&gt; disproportionately.glazes.wad</a:t>
            </a:r>
          </a:p>
          <a:p>
            <a:pPr marL="225425" indent="-225425"/>
            <a:endParaRPr lang="en-US" sz="800" b="0" kern="0" dirty="0">
              <a:solidFill>
                <a:schemeClr val="tx1">
                  <a:lumMod val="50000"/>
                  <a:lumOff val="50000"/>
                </a:schemeClr>
              </a:solidFill>
            </a:endParaRPr>
          </a:p>
        </p:txBody>
      </p:sp>
      <p:sp>
        <p:nvSpPr>
          <p:cNvPr id="2" name="TextBox 1"/>
          <p:cNvSpPr txBox="1"/>
          <p:nvPr/>
        </p:nvSpPr>
        <p:spPr>
          <a:xfrm>
            <a:off x="392198" y="2713672"/>
            <a:ext cx="7837402" cy="1477328"/>
          </a:xfrm>
          <a:prstGeom prst="rect">
            <a:avLst/>
          </a:prstGeom>
          <a:solidFill>
            <a:schemeClr val="bg1"/>
          </a:solidFill>
          <a:ln w="28575">
            <a:solidFill>
              <a:schemeClr val="tx1"/>
            </a:solidFill>
          </a:ln>
        </p:spPr>
        <p:txBody>
          <a:bodyPr wrap="none" rtlCol="0">
            <a:spAutoFit/>
          </a:bodyPr>
          <a:lstStyle/>
          <a:p>
            <a:pPr algn="l">
              <a:spcBef>
                <a:spcPts val="0"/>
              </a:spcBef>
            </a:pPr>
            <a:r>
              <a:rPr lang="en-US" sz="1600" dirty="0">
                <a:latin typeface="Courier New" panose="02070309020205020404" pitchFamily="49" charset="0"/>
                <a:cs typeface="Courier New" panose="02070309020205020404" pitchFamily="49" charset="0"/>
              </a:rPr>
              <a:t>2013-03-10 16:29:27.000020: 74.92.83.97 --&gt; </a:t>
            </a:r>
            <a:r>
              <a:rPr lang="en-US" sz="1600" dirty="0" smtClean="0">
                <a:latin typeface="Courier New" panose="02070309020205020404" pitchFamily="49" charset="0"/>
                <a:cs typeface="Courier New" panose="02070309020205020404" pitchFamily="49" charset="0"/>
              </a:rPr>
              <a:t>vanishing.inkly.k3</a:t>
            </a:r>
          </a:p>
          <a:p>
            <a:pPr algn="l">
              <a:spcBef>
                <a:spcPts val="0"/>
              </a:spcBef>
            </a:pPr>
            <a:endParaRPr lang="en-US" sz="1000" dirty="0">
              <a:latin typeface="Courier New" panose="02070309020205020404" pitchFamily="49" charset="0"/>
              <a:cs typeface="Courier New" panose="02070309020205020404" pitchFamily="49" charset="0"/>
            </a:endParaRPr>
          </a:p>
          <a:p>
            <a:pPr algn="l">
              <a:spcBef>
                <a:spcPts val="0"/>
              </a:spcBef>
            </a:pPr>
            <a:r>
              <a:rPr lang="en-US" sz="1600" dirty="0">
                <a:latin typeface="Courier New" panose="02070309020205020404" pitchFamily="49" charset="0"/>
                <a:cs typeface="Courier New" panose="02070309020205020404" pitchFamily="49" charset="0"/>
              </a:rPr>
              <a:t>2013-03-10 16:29:32.000022: 74.92.83.97 --&gt; glazes.inkly.k3</a:t>
            </a:r>
          </a:p>
          <a:p>
            <a:pPr algn="l">
              <a:spcBef>
                <a:spcPts val="0"/>
              </a:spcBef>
            </a:pPr>
            <a:r>
              <a:rPr lang="en-US" sz="1600" dirty="0">
                <a:latin typeface="Courier New" panose="02070309020205020404" pitchFamily="49" charset="0"/>
                <a:cs typeface="Courier New" panose="02070309020205020404" pitchFamily="49" charset="0"/>
              </a:rPr>
              <a:t>2013-03-10 16:54:32.000020: 74.92.83.97 --&gt; glazes.inkly.k3</a:t>
            </a:r>
          </a:p>
          <a:p>
            <a:pPr algn="l">
              <a:spcBef>
                <a:spcPts val="0"/>
              </a:spcBef>
            </a:pPr>
            <a:r>
              <a:rPr lang="en-US" sz="1600" dirty="0">
                <a:latin typeface="Courier New" panose="02070309020205020404" pitchFamily="49" charset="0"/>
                <a:cs typeface="Courier New" panose="02070309020205020404" pitchFamily="49" charset="0"/>
              </a:rPr>
              <a:t>2013-03-10 17:19:31.999968: 74.92.83.97 --&gt; glazes.inkly.k3</a:t>
            </a:r>
          </a:p>
          <a:p>
            <a:pPr algn="l">
              <a:spcBef>
                <a:spcPts val="0"/>
              </a:spcBef>
            </a:pPr>
            <a:r>
              <a:rPr lang="en-US" sz="1600" dirty="0">
                <a:latin typeface="Courier New" panose="02070309020205020404" pitchFamily="49" charset="0"/>
                <a:cs typeface="Courier New" panose="02070309020205020404" pitchFamily="49" charset="0"/>
              </a:rPr>
              <a:t>2013-03-10 17:44:32.000018: 74.92.83.97 --&gt; </a:t>
            </a:r>
            <a:r>
              <a:rPr lang="en-US" sz="1600" dirty="0" smtClean="0">
                <a:latin typeface="Courier New" panose="02070309020205020404" pitchFamily="49" charset="0"/>
                <a:cs typeface="Courier New" panose="02070309020205020404" pitchFamily="49" charset="0"/>
              </a:rPr>
              <a:t>glazes.inkly.k3</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333127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tion-fullcolor-cims">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E0B8F60-6858-4D8E-A8AC-32CACE173DE8}" vid="{0677523E-673F-4886-A3EB-5489450955C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3537</TotalTime>
  <Words>6414</Words>
  <Application>Microsoft Office PowerPoint</Application>
  <PresentationFormat>On-screen Show (4:3)</PresentationFormat>
  <Paragraphs>1467</Paragraphs>
  <Slides>77</Slides>
  <Notes>72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ＭＳ Ｐゴシック</vt:lpstr>
      <vt:lpstr>Arial</vt:lpstr>
      <vt:lpstr>Courier New</vt:lpstr>
      <vt:lpstr>Symbol</vt:lpstr>
      <vt:lpstr>Times</vt:lpstr>
      <vt:lpstr>Times New Roman</vt:lpstr>
      <vt:lpstr>Wingdings</vt:lpstr>
      <vt:lpstr>presentation-fullcolor-cims</vt:lpstr>
      <vt:lpstr>C3E DNS Challenge Report</vt:lpstr>
      <vt:lpstr>Our Team</vt:lpstr>
      <vt:lpstr>Our Approach</vt:lpstr>
      <vt:lpstr>Data Reduction</vt:lpstr>
      <vt:lpstr>Whitelist  Filtering</vt:lpstr>
      <vt:lpstr>Whitelist  Filtering</vt:lpstr>
      <vt:lpstr>What do these attacks look like? (from Case 1, 3/10/2013)</vt:lpstr>
      <vt:lpstr>What do these attacks look like?</vt:lpstr>
      <vt:lpstr>What do these attacks look like?</vt:lpstr>
      <vt:lpstr>Beacon Detection</vt:lpstr>
      <vt:lpstr>Link Analysis</vt:lpstr>
      <vt:lpstr>Results</vt:lpstr>
      <vt:lpstr>Future Work</vt:lpstr>
      <vt:lpstr>Thank you, Los Alamos</vt:lpstr>
      <vt:lpstr>Contact Information</vt:lpstr>
      <vt:lpstr>PowerPoint Presentation</vt:lpstr>
      <vt:lpstr>Backups</vt:lpstr>
      <vt:lpstr>The Challenge</vt:lpstr>
      <vt:lpstr>C3E DNS Challenge Report </vt:lpstr>
      <vt:lpstr>Outline</vt:lpstr>
      <vt:lpstr>Problem Statement</vt:lpstr>
      <vt:lpstr>Problem Statement</vt:lpstr>
      <vt:lpstr>Sample Data</vt:lpstr>
      <vt:lpstr>Sample Data</vt:lpstr>
      <vt:lpstr>Sample Data</vt:lpstr>
      <vt:lpstr>Sample Data</vt:lpstr>
      <vt:lpstr>Sample Data</vt:lpstr>
      <vt:lpstr>Sample Data</vt:lpstr>
      <vt:lpstr>Sample Data</vt:lpstr>
      <vt:lpstr>Sample Data</vt:lpstr>
      <vt:lpstr>Terminology</vt:lpstr>
      <vt:lpstr>Terminology</vt:lpstr>
      <vt:lpstr>Terminology</vt:lpstr>
      <vt:lpstr>Terminology</vt:lpstr>
      <vt:lpstr>Outline</vt:lpstr>
      <vt:lpstr>Data Exploration</vt:lpstr>
      <vt:lpstr>Data Exploration</vt:lpstr>
      <vt:lpstr>Data Exploration</vt:lpstr>
      <vt:lpstr>Data Exploration</vt:lpstr>
      <vt:lpstr>Data Exploration</vt:lpstr>
      <vt:lpstr>Data Exploration</vt:lpstr>
      <vt:lpstr>Data Exploration</vt:lpstr>
      <vt:lpstr>Outline</vt:lpstr>
      <vt:lpstr>Our Approach</vt:lpstr>
      <vt:lpstr>Our Approach: Data Reduction</vt:lpstr>
      <vt:lpstr>Our Approach: Whitelist Generation</vt:lpstr>
      <vt:lpstr>Our Approach: Whitelist Generation</vt:lpstr>
      <vt:lpstr>Our Approach: Whitelist Generation</vt:lpstr>
      <vt:lpstr>Our Approach:  Whitelist  Generation</vt:lpstr>
      <vt:lpstr>Our Approach:  Whitelist  Generation</vt:lpstr>
      <vt:lpstr>Our Approach: Beacon Detection</vt:lpstr>
      <vt:lpstr>Our Approach: FFT Beacon Detection</vt:lpstr>
      <vt:lpstr>Our Approach: Beacon Detection</vt:lpstr>
      <vt:lpstr>Our Approach: Malicious Domain Finder</vt:lpstr>
      <vt:lpstr>Hive Plots</vt:lpstr>
      <vt:lpstr>Link Analysis</vt:lpstr>
      <vt:lpstr>Outline</vt:lpstr>
      <vt:lpstr>Link Analysis – 2013-03-02</vt:lpstr>
      <vt:lpstr>Link Analysis – 2013-03-03</vt:lpstr>
      <vt:lpstr>Link Analysis – 2013-03-04</vt:lpstr>
      <vt:lpstr>Link Analysis – 2013-03-09</vt:lpstr>
      <vt:lpstr>Link Analysis – 2013-03-10</vt:lpstr>
      <vt:lpstr>Results</vt:lpstr>
      <vt:lpstr>Link Analysis – 2013-03-05</vt:lpstr>
      <vt:lpstr>Link Analysis – 2013-03-06</vt:lpstr>
      <vt:lpstr>Link Analysis – 2013-03-07</vt:lpstr>
      <vt:lpstr>Results</vt:lpstr>
      <vt:lpstr>Link Analysis – 2013-03-15</vt:lpstr>
      <vt:lpstr>Results</vt:lpstr>
      <vt:lpstr>Final Challenge: Case 4</vt:lpstr>
      <vt:lpstr>Results</vt:lpstr>
      <vt:lpstr>Results</vt:lpstr>
      <vt:lpstr>Outline</vt:lpstr>
      <vt:lpstr>Future Work/Open Questions</vt:lpstr>
      <vt:lpstr>Future Work/Open Questions</vt:lpstr>
      <vt:lpstr>PowerPoint Presentation</vt:lpstr>
      <vt:lpstr>Retrospective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Presentation (Full Color, CIMS): Preformatted Design and Template Items</dc:title>
  <dc:creator>smcmillan</dc:creator>
  <cp:lastModifiedBy>Lisa Coote</cp:lastModifiedBy>
  <cp:revision>124</cp:revision>
  <cp:lastPrinted>2014-01-10T20:53:21Z</cp:lastPrinted>
  <dcterms:created xsi:type="dcterms:W3CDTF">2013-12-03T15:34:59Z</dcterms:created>
  <dcterms:modified xsi:type="dcterms:W3CDTF">2014-01-21T16:41:23Z</dcterms:modified>
</cp:coreProperties>
</file>