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45" r:id="rId2"/>
    <p:sldId id="349" r:id="rId3"/>
    <p:sldId id="352" r:id="rId4"/>
    <p:sldId id="356" r:id="rId5"/>
    <p:sldId id="357" r:id="rId6"/>
    <p:sldId id="346" r:id="rId7"/>
    <p:sldId id="317" r:id="rId8"/>
    <p:sldId id="347" r:id="rId9"/>
    <p:sldId id="336" r:id="rId10"/>
    <p:sldId id="338" r:id="rId11"/>
    <p:sldId id="313" r:id="rId12"/>
    <p:sldId id="315" r:id="rId13"/>
    <p:sldId id="314" r:id="rId14"/>
    <p:sldId id="341" r:id="rId15"/>
    <p:sldId id="344" r:id="rId16"/>
    <p:sldId id="359" r:id="rId17"/>
    <p:sldId id="316" r:id="rId18"/>
    <p:sldId id="297" r:id="rId19"/>
    <p:sldId id="339" r:id="rId20"/>
    <p:sldId id="340" r:id="rId21"/>
    <p:sldId id="278" r:id="rId22"/>
    <p:sldId id="326" r:id="rId23"/>
    <p:sldId id="327" r:id="rId24"/>
    <p:sldId id="328" r:id="rId25"/>
    <p:sldId id="329" r:id="rId26"/>
    <p:sldId id="330" r:id="rId27"/>
    <p:sldId id="332" r:id="rId28"/>
    <p:sldId id="333" r:id="rId29"/>
    <p:sldId id="296" r:id="rId30"/>
    <p:sldId id="350" r:id="rId31"/>
    <p:sldId id="307" r:id="rId32"/>
    <p:sldId id="353" r:id="rId33"/>
    <p:sldId id="358" r:id="rId34"/>
    <p:sldId id="351" r:id="rId35"/>
    <p:sldId id="355" r:id="rId36"/>
    <p:sldId id="354" r:id="rId37"/>
    <p:sldId id="2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700" autoAdjust="0"/>
  </p:normalViewPr>
  <p:slideViewPr>
    <p:cSldViewPr>
      <p:cViewPr>
        <p:scale>
          <a:sx n="68" d="100"/>
          <a:sy n="68" d="100"/>
        </p:scale>
        <p:origin x="-287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8BB24-C27A-448B-9500-F19E9F3897E4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25D77-F9A2-44D7-85AB-EBF21EAEF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0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5D77-F9A2-44D7-85AB-EBF21EAEF0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5D77-F9A2-44D7-85AB-EBF21EAEF05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5D77-F9A2-44D7-85AB-EBF21EAEF05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5D77-F9A2-44D7-85AB-EBF21EAEF05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5D77-F9A2-44D7-85AB-EBF21EAEF05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5D77-F9A2-44D7-85AB-EBF21EAEF05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WE”ll</a:t>
            </a:r>
            <a:r>
              <a:rPr lang="en-US" dirty="0" smtClean="0"/>
              <a:t> TALKED ABOUT THE FAT COW.  I’LL EXPLAIN THE BANGLES.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90D7C-478D-4CA1-AA22-B882874E3AF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7CDE8-EA9D-4509-AF49-D438048AFFA4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EB082A-1475-4B2D-8BC7-6832EB112B5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Don’t know if it’s scanner, connection, hospital structure, wrong pt, wrong drug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2BF73-5CA8-4807-8A6E-451C2109ED2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92 yr old woman.</a:t>
            </a:r>
            <a:r>
              <a:rPr lang="en-US" baseline="0" dirty="0" smtClean="0"/>
              <a:t>  Cut off arm.   Wheel pt across hosp floor down stairs.    Make extra copy of wrist band.   Make other copies.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2552-1347-4306-A3B1-5D1CDD5D242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5BB5-5BAB-4756-82D3-8E19462BE5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BD739-5E70-425A-8F8D-DCE72856F90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Click 6ish times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 8 x</a:t>
            </a:r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0B609-F55E-4071-8A33-76698A37BF57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5D77-F9A2-44D7-85AB-EBF21EAEF05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5D77-F9A2-44D7-85AB-EBF21EAEF05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48313-ADD8-4BEE-B3CB-6A9E4FD79C0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5D77-F9A2-44D7-85AB-EBF21EAEF0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5D77-F9A2-44D7-85AB-EBF21EAEF0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5D77-F9A2-44D7-85AB-EBF21EAEF0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5D77-F9A2-44D7-85AB-EBF21EAEF0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5D77-F9A2-44D7-85AB-EBF21EAEF05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5D77-F9A2-44D7-85AB-EBF21EAEF0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5D77-F9A2-44D7-85AB-EBF21EAEF05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88E-33A9-4DC8-8A89-B552AF809864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C29-D4B9-4A90-A408-4561C11F3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88E-33A9-4DC8-8A89-B552AF809864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C29-D4B9-4A90-A408-4561C11F3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88E-33A9-4DC8-8A89-B552AF809864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C29-D4B9-4A90-A408-4561C11F3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FDF4-0C10-43D0-99BA-A08DB7CA3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88E-33A9-4DC8-8A89-B552AF809864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C29-D4B9-4A90-A408-4561C11F3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88E-33A9-4DC8-8A89-B552AF809864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C29-D4B9-4A90-A408-4561C11F3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88E-33A9-4DC8-8A89-B552AF809864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C29-D4B9-4A90-A408-4561C11F3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88E-33A9-4DC8-8A89-B552AF809864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C29-D4B9-4A90-A408-4561C11F3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88E-33A9-4DC8-8A89-B552AF809864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C29-D4B9-4A90-A408-4561C11F3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88E-33A9-4DC8-8A89-B552AF809864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C29-D4B9-4A90-A408-4561C11F3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88E-33A9-4DC8-8A89-B552AF809864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C29-D4B9-4A90-A408-4561C11F3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88E-33A9-4DC8-8A89-B552AF809864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C29-D4B9-4A90-A408-4561C11F3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2188E-33A9-4DC8-8A89-B552AF809864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EC29-D4B9-4A90-A408-4561C11F3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rkoppel@sas.upenn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Science </a:t>
            </a:r>
            <a:r>
              <a:rPr lang="en-US" b="1" dirty="0"/>
              <a:t>of Human Circumvention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 smtClean="0"/>
              <a:t>Sean </a:t>
            </a:r>
            <a:r>
              <a:rPr lang="en-US" sz="3800" b="1" dirty="0"/>
              <a:t>Smith, </a:t>
            </a:r>
            <a:r>
              <a:rPr lang="en-US" sz="3800" b="1" dirty="0" smtClean="0"/>
              <a:t>Ph.D., Dartmouth</a:t>
            </a:r>
            <a:endParaRPr lang="en-US" sz="3800" b="1" dirty="0"/>
          </a:p>
          <a:p>
            <a:pPr marL="0" indent="0">
              <a:buNone/>
            </a:pPr>
            <a:r>
              <a:rPr lang="en-US" sz="3800" b="1" dirty="0"/>
              <a:t>Jim </a:t>
            </a:r>
            <a:r>
              <a:rPr lang="en-US" sz="3800" b="1" dirty="0" smtClean="0"/>
              <a:t>Blythe, Ph.D., USC</a:t>
            </a:r>
            <a:endParaRPr lang="en-US" sz="3800" b="1" dirty="0"/>
          </a:p>
          <a:p>
            <a:pPr marL="0" indent="0">
              <a:buNone/>
            </a:pPr>
            <a:r>
              <a:rPr lang="en-US" sz="3800" b="1" dirty="0"/>
              <a:t>Ross Koppel, </a:t>
            </a:r>
            <a:r>
              <a:rPr lang="en-US" sz="3800" b="1" dirty="0" smtClean="0"/>
              <a:t>Ph.D., Univ</a:t>
            </a:r>
            <a:r>
              <a:rPr lang="en-US" sz="3800" b="1" dirty="0"/>
              <a:t>. of </a:t>
            </a:r>
            <a:r>
              <a:rPr lang="en-US" sz="3800" b="1" dirty="0" smtClean="0"/>
              <a:t>Penn</a:t>
            </a:r>
          </a:p>
          <a:p>
            <a:pPr marL="0" indent="0">
              <a:buNone/>
            </a:pP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</a:rPr>
              <a:t>David </a:t>
            </a:r>
            <a:r>
              <a:rPr lang="en-US" sz="3800" b="1" dirty="0" err="1" smtClean="0">
                <a:solidFill>
                  <a:schemeClr val="accent2">
                    <a:lumMod val="75000"/>
                  </a:schemeClr>
                </a:solidFill>
              </a:rPr>
              <a:t>Nicol</a:t>
            </a: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</a:rPr>
              <a:t>, Ph.D., </a:t>
            </a:r>
            <a:r>
              <a:rPr lang="en-US" sz="3800" b="1" dirty="0" err="1" smtClean="0">
                <a:solidFill>
                  <a:schemeClr val="accent2">
                    <a:lumMod val="75000"/>
                  </a:schemeClr>
                </a:solidFill>
              </a:rPr>
              <a:t>Univ</a:t>
            </a: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</a:rPr>
              <a:t> of Ill. </a:t>
            </a:r>
            <a:r>
              <a:rPr lang="en-US" sz="3800" b="1" dirty="0" err="1" smtClean="0">
                <a:solidFill>
                  <a:schemeClr val="accent2">
                    <a:lumMod val="75000"/>
                  </a:schemeClr>
                </a:solidFill>
              </a:rPr>
              <a:t>Uber</a:t>
            </a: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</a:rPr>
              <a:t> PI</a:t>
            </a:r>
            <a:endParaRPr lang="en-US" sz="3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3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90800"/>
            <a:ext cx="4710343" cy="313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Proximity Indicator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2438400" y="1676400"/>
            <a:ext cx="304800" cy="1143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Documents and Settings\Ross\Local Settings\Temporary Internet Files\Content.IE5\33ZKXF8L\MP90030586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36740">
            <a:off x="1734510" y="2398617"/>
            <a:ext cx="2383536" cy="3657600"/>
          </a:xfrm>
          <a:prstGeom prst="rect">
            <a:avLst/>
          </a:prstGeom>
          <a:noFill/>
        </p:spPr>
      </p:pic>
      <p:pic>
        <p:nvPicPr>
          <p:cNvPr id="2057" name="Picture 9" descr="C:\Documents and Settings\Ross\Local Settings\Temporary Internet Files\Content.IE5\A2OS7LPC\MP90043306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44659"/>
            <a:ext cx="2971800" cy="4451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Styrofoam Cup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76400"/>
            <a:ext cx="2971800" cy="429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Proximity Indicator: Defeated 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581400" y="1905000"/>
            <a:ext cx="2971800" cy="429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Stealth Dosing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Bug Beeper (Anti Microbial Monitoring Unit) </a:t>
            </a:r>
          </a:p>
          <a:p>
            <a:pPr>
              <a:buNone/>
            </a:pPr>
            <a:r>
              <a:rPr lang="en-US" dirty="0" smtClean="0"/>
              <a:t>	8 AM to 10 PM</a:t>
            </a:r>
          </a:p>
          <a:p>
            <a:pPr>
              <a:buNone/>
            </a:pPr>
            <a:r>
              <a:rPr lang="en-US" dirty="0" smtClean="0"/>
              <a:t>Reasons: cost and patient safety</a:t>
            </a:r>
          </a:p>
          <a:p>
            <a:pPr>
              <a:buNone/>
            </a:pPr>
            <a:r>
              <a:rPr lang="en-US" dirty="0" smtClean="0"/>
              <a:t>Workaround: Stealth Dosing</a:t>
            </a:r>
          </a:p>
          <a:p>
            <a:endParaRPr lang="en-US" dirty="0" smtClean="0"/>
          </a:p>
        </p:txBody>
      </p:sp>
      <p:pic>
        <p:nvPicPr>
          <p:cNvPr id="1028" name="Picture 4" descr="C:\Documents and Settings\Ross\Local Settings\Temporary Internet Files\Content.IE5\A2OS7LPC\MC9000238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1000"/>
            <a:ext cx="2972218" cy="1905000"/>
          </a:xfrm>
          <a:prstGeom prst="rect">
            <a:avLst/>
          </a:prstGeom>
          <a:noFill/>
        </p:spPr>
      </p:pic>
      <p:pic>
        <p:nvPicPr>
          <p:cNvPr id="1032" name="Picture 8" descr="C:\Documents and Settings\Ross\Local Settings\Temporary Internet Files\Content.IE5\A2OS7LPC\MP900406934[1].jpg"/>
          <p:cNvPicPr>
            <a:picLocks noChangeAspect="1" noChangeArrowheads="1"/>
          </p:cNvPicPr>
          <p:nvPr/>
        </p:nvPicPr>
        <p:blipFill>
          <a:blip r:embed="rId4" cstate="print"/>
          <a:srcRect l="36585"/>
          <a:stretch>
            <a:fillRect/>
          </a:stretch>
        </p:blipFill>
        <p:spPr bwMode="auto">
          <a:xfrm>
            <a:off x="6096000" y="3810000"/>
            <a:ext cx="2488779" cy="2615386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4953000" y="5131409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4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3352800" cy="23939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Unnamed US defense agency rules on passwords;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381000"/>
            <a:ext cx="3511550" cy="5624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Solution:  “Forget” password on day 1 of 90-day change: Get pw reset; and find ALL  previous password info lost or ignored.  </a:t>
            </a:r>
            <a:r>
              <a:rPr lang="en-US" b="1" dirty="0" smtClean="0"/>
              <a:t>Bingo:</a:t>
            </a:r>
            <a:r>
              <a:rPr lang="en-US" b="1" dirty="0" smtClean="0">
                <a:solidFill>
                  <a:srgbClr val="FF0000"/>
                </a:solidFill>
              </a:rPr>
              <a:t> You get to keep same password forever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4724400" cy="32305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Change every 90 days; and must have 2 caps, 2 #s, 2 lower case characters, 2 special characters. </a:t>
            </a:r>
          </a:p>
          <a:p>
            <a:r>
              <a:rPr lang="en-US" sz="3200" b="1" dirty="0" smtClean="0"/>
              <a:t>Can’t reuse for 5 iterations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9031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Reach behind (in)security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Ross\Dropbox\rkbio\c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4770967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0"/>
            <a:ext cx="3124200" cy="32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oss\Local Settings\Temporary Internet Files\Content.IE5\14XSCT0I\MC9000480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3858159" cy="3858159"/>
          </a:xfrm>
          <a:prstGeom prst="rect">
            <a:avLst/>
          </a:prstGeom>
          <a:noFill/>
        </p:spPr>
      </p:pic>
      <p:pic>
        <p:nvPicPr>
          <p:cNvPr id="1028" name="Picture 4" descr="C:\Documents and Settings\Ross\Local Settings\Temporary Internet Files\Content.IE5\A2OS7LPC\MP90040939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828800"/>
            <a:ext cx="2541240" cy="3810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019800" y="3886200"/>
            <a:ext cx="1600200" cy="1447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762000"/>
            <a:ext cx="5437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Menus and Workarounds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Ross\Local Settings\Temporary Internet Files\Content.IE5\33ZKXF8L\MP90044242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940"/>
            <a:ext cx="9144000" cy="61901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150308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Too Low Blood Pressure in the ER for…</a:t>
            </a:r>
          </a:p>
          <a:p>
            <a:r>
              <a:rPr lang="en-US" sz="4000" dirty="0" smtClean="0"/>
              <a:t>the Computer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Project Aims: Human Actions to work with Cyber Access Security Controls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Develop &amp; model metrics so security </a:t>
            </a:r>
            <a:r>
              <a:rPr lang="en-US" dirty="0"/>
              <a:t>engineers </a:t>
            </a:r>
            <a:r>
              <a:rPr lang="en-US" dirty="0" smtClean="0"/>
              <a:t>&amp; other </a:t>
            </a:r>
            <a:r>
              <a:rPr lang="en-US" dirty="0"/>
              <a:t>stakeholders </a:t>
            </a:r>
            <a:r>
              <a:rPr lang="en-US" dirty="0" smtClean="0"/>
              <a:t>can make:</a:t>
            </a:r>
          </a:p>
          <a:p>
            <a:pPr marL="0" indent="0">
              <a:buNone/>
            </a:pPr>
            <a:r>
              <a:rPr lang="en-US" dirty="0" smtClean="0"/>
              <a:t>meaningful</a:t>
            </a:r>
            <a:r>
              <a:rPr lang="en-US" dirty="0"/>
              <a:t>, quantifiable </a:t>
            </a:r>
            <a:r>
              <a:rPr lang="en-US" dirty="0" smtClean="0"/>
              <a:t>comparisons</a:t>
            </a:r>
            <a:r>
              <a:rPr lang="en-US" dirty="0"/>
              <a:t>, decisions, </a:t>
            </a:r>
            <a:r>
              <a:rPr lang="en-US" dirty="0" smtClean="0"/>
              <a:t>&amp; evaluations </a:t>
            </a:r>
            <a:r>
              <a:rPr lang="en-US" dirty="0"/>
              <a:t>of proposed security controls </a:t>
            </a:r>
            <a:r>
              <a:rPr lang="en-US" dirty="0" smtClean="0"/>
              <a:t>when these </a:t>
            </a:r>
            <a:r>
              <a:rPr lang="en-US" dirty="0"/>
              <a:t>controls are </a:t>
            </a:r>
            <a:r>
              <a:rPr lang="en-US" dirty="0" smtClean="0"/>
              <a:t>deployed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with busy humans, rather than just rule books or assumed actions.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image.made-in-china.com/2f0j00gMqaGEQdvcWV/Infusion-Pump-ZNB-XA-with-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7724"/>
            <a:ext cx="4341235" cy="6010276"/>
          </a:xfrm>
          <a:prstGeom prst="rect">
            <a:avLst/>
          </a:prstGeom>
          <a:noFill/>
        </p:spPr>
      </p:pic>
      <p:pic>
        <p:nvPicPr>
          <p:cNvPr id="9220" name="Picture 4" descr="https://encrypted-tbn3.gstatic.com/images?q=tbn:ANd9GcTB42g0lxxMollpHhD5wwl1JVOLkWBQfEL8eo77xemUpAIBw-t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895600"/>
            <a:ext cx="4572000" cy="3473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4876800"/>
            <a:ext cx="23622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INFUSION PUMP AND LARGE PEOPLE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Circumvention &amp; Workarounds Rule (the Rule)</a:t>
            </a:r>
            <a:endParaRPr lang="en-US" sz="3200" dirty="0"/>
          </a:p>
        </p:txBody>
      </p:sp>
      <p:pic>
        <p:nvPicPr>
          <p:cNvPr id="45059" name="Picture 3" descr="C:\Documents and Settings\Ross\Local Settings\Temporary Internet Files\Content.IE5\265ZDSKQ\MP9002628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3657600" cy="2444496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62" name="Picture 6" descr="C:\Documents and Settings\Ross\Local Settings\Temporary Internet Files\Content.IE5\33ZKXF8L\MP90042443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09800"/>
            <a:ext cx="2369120" cy="3221752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latin typeface="+mn-lt"/>
              </a:rPr>
              <a:t>BCMA study Results: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343400" cy="4038600"/>
          </a:xfrm>
        </p:spPr>
        <p:txBody>
          <a:bodyPr/>
          <a:lstStyle/>
          <a:p>
            <a:pPr eaLnBrk="1" hangingPunct="1"/>
            <a:r>
              <a:rPr lang="en-US" dirty="0" smtClean="0"/>
              <a:t>31 CAUSES OF WORKAROUNDS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15 WORKAROUNDS </a:t>
            </a:r>
          </a:p>
        </p:txBody>
      </p:sp>
      <p:pic>
        <p:nvPicPr>
          <p:cNvPr id="25604" name="Picture 4" descr="MPj0178988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685800"/>
            <a:ext cx="2514600" cy="2743200"/>
          </a:xfrm>
          <a:noFill/>
        </p:spPr>
      </p:pic>
      <p:pic>
        <p:nvPicPr>
          <p:cNvPr id="25605" name="Picture 4" descr="MPj0434127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l="10077" t="5997" r="13179" b="34816"/>
          <a:stretch>
            <a:fillRect/>
          </a:stretch>
        </p:blipFill>
        <p:spPr>
          <a:xfrm>
            <a:off x="4648200" y="4038600"/>
            <a:ext cx="3009900" cy="1585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31 Causes of workarounds     e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g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., </a:t>
            </a:r>
            <a:endParaRPr lang="en-US" sz="3200" dirty="0" smtClean="0">
              <a:latin typeface="+mn-lt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Unreadable medication-barcodes (crinkled, smudged, torn, missing, covered by another label)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malfunctioning scanners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  <p:pic>
        <p:nvPicPr>
          <p:cNvPr id="27652" name="Picture 4" descr="MPj03165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95600"/>
            <a:ext cx="1828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638800" y="3200400"/>
            <a:ext cx="2438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Don’t forget to scan label!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Causes: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unreadable or missing patient-ID-wristbands (chewed, soaked, wrong, missing)</a:t>
            </a:r>
          </a:p>
          <a:p>
            <a:pPr lvl="1"/>
            <a:r>
              <a:rPr lang="en-US" dirty="0" smtClean="0"/>
              <a:t>Elderly</a:t>
            </a:r>
          </a:p>
          <a:p>
            <a:pPr lvl="1"/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Moving (unit or floor or nursing home)</a:t>
            </a:r>
          </a:p>
          <a:p>
            <a:r>
              <a:rPr lang="en-US" dirty="0" smtClean="0"/>
              <a:t>And: *Covered and *Contact isolation</a:t>
            </a:r>
          </a:p>
          <a:p>
            <a:r>
              <a:rPr lang="en-US" dirty="0" smtClean="0"/>
              <a:t>New: *Intentional (not in paper)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Uncertain wireless connectivity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Dumb programming   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(2 X 10 = 20?)</a:t>
            </a:r>
          </a:p>
        </p:txBody>
      </p:sp>
      <p:pic>
        <p:nvPicPr>
          <p:cNvPr id="29700" name="Picture 3" descr="C:\Documents and Settings\Ross\Local Settings\Temporary Internet Files\Content.IE5\NIMBOREQ\MCj039849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133600"/>
            <a:ext cx="18415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C:\Documents and Settings\Ross\Local Settings\Temporary Internet Files\Content.IE5\YE4NTSRN\MCj040773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2574">
            <a:off x="7089775" y="2746375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2" name="Straight Connector 7"/>
          <p:cNvCxnSpPr>
            <a:cxnSpLocks noChangeShapeType="1"/>
          </p:cNvCxnSpPr>
          <p:nvPr/>
        </p:nvCxnSpPr>
        <p:spPr bwMode="auto">
          <a:xfrm rot="16200000" flipH="1">
            <a:off x="6210300" y="4305300"/>
            <a:ext cx="3048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3" name="Straight Connector 9"/>
          <p:cNvCxnSpPr>
            <a:cxnSpLocks noChangeShapeType="1"/>
          </p:cNvCxnSpPr>
          <p:nvPr/>
        </p:nvCxnSpPr>
        <p:spPr bwMode="auto">
          <a:xfrm rot="16200000" flipH="1">
            <a:off x="6210300" y="4305300"/>
            <a:ext cx="3048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4" name="Straight Connector 11"/>
          <p:cNvCxnSpPr>
            <a:cxnSpLocks noChangeShapeType="1"/>
          </p:cNvCxnSpPr>
          <p:nvPr/>
        </p:nvCxnSpPr>
        <p:spPr bwMode="auto">
          <a:xfrm rot="16200000" flipH="1">
            <a:off x="6210300" y="4305300"/>
            <a:ext cx="3048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9705" name="Picture 5" descr="C:\Documents and Settings\Ross\Local Settings\Temporary Internet Files\Content.IE5\PFNTGZF0\MPj0321090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10000"/>
            <a:ext cx="15240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Refrigerated Medicines</a:t>
            </a:r>
            <a:endParaRPr lang="en-US" dirty="0"/>
          </a:p>
        </p:txBody>
      </p:sp>
      <p:pic>
        <p:nvPicPr>
          <p:cNvPr id="5122" name="Picture 2" descr="C:\Documents and Settings\Ross\Local Settings\Temporary Internet Files\Content.IE5\PUUTFXZD\MCj03487910000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2669284" cy="3421291"/>
          </a:xfrm>
          <a:prstGeom prst="rect">
            <a:avLst/>
          </a:prstGeom>
          <a:noFill/>
        </p:spPr>
      </p:pic>
      <p:pic>
        <p:nvPicPr>
          <p:cNvPr id="5123" name="Picture 3" descr="C:\Documents and Settings\Ross\Local Settings\Temporary Internet Files\Content.IE5\2AQS0L7B\MPj0427634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39930"/>
            <a:ext cx="4038600" cy="404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1203325"/>
          </a:xfrm>
        </p:spPr>
        <p:txBody>
          <a:bodyPr/>
          <a:lstStyle/>
          <a:p>
            <a:pPr eaLnBrk="1" hangingPunct="1"/>
            <a:r>
              <a:rPr lang="en-US" altLang="ja-JP" sz="2800" u="sng" dirty="0" smtClean="0">
                <a:ea typeface="ＭＳ Ｐゴシック" charset="-128"/>
              </a:rPr>
              <a:t>Now, The fun stuff: </a:t>
            </a:r>
            <a:r>
              <a:rPr lang="en-US" altLang="ja-JP" sz="3600" u="sng" dirty="0" smtClean="0">
                <a:ea typeface="ＭＳ Ｐゴシック" charset="-128"/>
              </a:rPr>
              <a:t/>
            </a:r>
            <a:br>
              <a:rPr lang="en-US" altLang="ja-JP" sz="3600" u="sng" dirty="0" smtClean="0">
                <a:ea typeface="ＭＳ Ｐゴシック" charset="-128"/>
              </a:rPr>
            </a:br>
            <a:r>
              <a:rPr lang="en-US" altLang="ja-JP" sz="3600" u="sng" dirty="0" smtClean="0">
                <a:ea typeface="ＭＳ Ｐゴシック" charset="-128"/>
              </a:rPr>
              <a:t>15 identified Workarounds  </a:t>
            </a:r>
            <a:endParaRPr lang="en-US" sz="2800" b="1" u="sng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Barcodes affixed to: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 RN clipboard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 Scanner itself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 In nurses’ pockets,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 Belt-rings,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 Worn as bangles </a:t>
            </a:r>
            <a:endParaRPr lang="en-US" dirty="0" smtClean="0"/>
          </a:p>
        </p:txBody>
      </p:sp>
      <p:pic>
        <p:nvPicPr>
          <p:cNvPr id="31748" name="Picture 4" descr="MPj04341270000[1]"/>
          <p:cNvPicPr>
            <a:picLocks noChangeAspect="1" noChangeArrowheads="1"/>
          </p:cNvPicPr>
          <p:nvPr/>
        </p:nvPicPr>
        <p:blipFill>
          <a:blip r:embed="rId3" cstate="print"/>
          <a:srcRect l="34816" t="10077" r="5997" b="13179"/>
          <a:stretch>
            <a:fillRect/>
          </a:stretch>
        </p:blipFill>
        <p:spPr bwMode="auto">
          <a:xfrm>
            <a:off x="6324600" y="2514600"/>
            <a:ext cx="2339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MPj031650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33400"/>
            <a:ext cx="1371349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More places we found extra copies of pt. barcodes (1</a:t>
            </a:r>
            <a:r>
              <a:rPr lang="en-US" sz="3600" baseline="30000" smtClean="0"/>
              <a:t>st</a:t>
            </a:r>
            <a:r>
              <a:rPr lang="en-US" sz="3600" smtClean="0"/>
              <a:t> workaround, continued)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Nurses’ desk</a:t>
            </a:r>
          </a:p>
          <a:p>
            <a:r>
              <a:rPr lang="en-US" dirty="0" smtClean="0"/>
              <a:t>Medication cart</a:t>
            </a:r>
          </a:p>
          <a:p>
            <a:r>
              <a:rPr lang="en-US" dirty="0" smtClean="0"/>
              <a:t>Supply room</a:t>
            </a:r>
          </a:p>
          <a:p>
            <a:r>
              <a:rPr lang="en-US" dirty="0" smtClean="0"/>
              <a:t>Med dispensing machine</a:t>
            </a:r>
          </a:p>
          <a:p>
            <a:r>
              <a:rPr lang="en-US" dirty="0" smtClean="0"/>
              <a:t>Doorjamb</a:t>
            </a:r>
          </a:p>
          <a:p>
            <a:r>
              <a:rPr lang="en-US" dirty="0" smtClean="0"/>
              <a:t>Baby crib</a:t>
            </a:r>
          </a:p>
          <a:p>
            <a:r>
              <a:rPr lang="en-US" dirty="0" smtClean="0"/>
              <a:t>Other places…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2772" name="Picture 5" descr="MPj03165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410200"/>
            <a:ext cx="914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MPj03165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10200"/>
            <a:ext cx="914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 descr="MPj03165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524000"/>
            <a:ext cx="914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 descr="MPj03165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362200"/>
            <a:ext cx="914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5" descr="MPj03165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667000"/>
            <a:ext cx="914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5" descr="MPj03165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05200"/>
            <a:ext cx="914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5" descr="MPj03165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962400"/>
            <a:ext cx="914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5" descr="MPj03165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648200"/>
            <a:ext cx="914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MPj03165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410200"/>
            <a:ext cx="914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sz="3600" dirty="0" smtClean="0"/>
              <a:t>And More Workarounds…</a:t>
            </a:r>
            <a:br>
              <a:rPr lang="en-US" sz="3600" dirty="0" smtClean="0"/>
            </a:br>
            <a:r>
              <a:rPr lang="en-US" sz="3600" dirty="0" smtClean="0"/>
              <a:t>BANKS…. and the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Ghost Card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You want a deposit?  </a:t>
            </a:r>
            <a:endParaRPr lang="en-US" sz="3600" dirty="0"/>
          </a:p>
        </p:txBody>
      </p:sp>
      <p:pic>
        <p:nvPicPr>
          <p:cNvPr id="2052" name="Picture 4" descr="C:\Documents and Settings\Ross\Local Settings\Temporary Internet Files\Content.IE5\33ZKXF8L\MC9000566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95600"/>
            <a:ext cx="3548482" cy="2320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Science </a:t>
            </a:r>
            <a:r>
              <a:rPr lang="en-US" sz="3600" b="1" dirty="0"/>
              <a:t>of Human Circumvention of Security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To better understand and </a:t>
            </a:r>
            <a:r>
              <a:rPr lang="en-US" sz="3600" b="1" i="1" u="sng" dirty="0" smtClean="0"/>
              <a:t>to model </a:t>
            </a:r>
            <a:r>
              <a:rPr lang="en-US" sz="3600" b="1" dirty="0" smtClean="0"/>
              <a:t>computer access </a:t>
            </a:r>
            <a:r>
              <a:rPr lang="en-US" sz="3600" b="1" i="1" u="sng" dirty="0" smtClean="0"/>
              <a:t>workarounds</a:t>
            </a:r>
            <a:r>
              <a:rPr lang="en-US" sz="3600" b="1" dirty="0" smtClean="0"/>
              <a:t>—their: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Reasons, Norms, and Justifications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Tasks, Urgency, and Environments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Role in others rule-following behaviors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Methods of discovery 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Sensible (responsible &amp; used) controls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6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Tight building cyber security </a:t>
            </a:r>
            <a:br>
              <a:rPr lang="en-US" dirty="0" smtClean="0"/>
            </a:br>
            <a:r>
              <a:rPr lang="en-US" dirty="0" smtClean="0"/>
              <a:t>and the nearby coffee 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0" y="1685924"/>
            <a:ext cx="422249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10718"/>
            <a:ext cx="3924300" cy="292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4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Computers don’t know when to look away</a:t>
            </a:r>
          </a:p>
          <a:p>
            <a:r>
              <a:rPr lang="en-US" dirty="0" smtClean="0"/>
              <a:t>Failure to design…. </a:t>
            </a:r>
          </a:p>
          <a:p>
            <a:r>
              <a:rPr lang="en-US" dirty="0" smtClean="0"/>
              <a:t>Failure to see work in practice </a:t>
            </a:r>
          </a:p>
          <a:p>
            <a:r>
              <a:rPr lang="en-US" dirty="0" smtClean="0"/>
              <a:t>Failure to Search….Independence helps</a:t>
            </a:r>
          </a:p>
          <a:p>
            <a:r>
              <a:rPr lang="en-US" dirty="0" smtClean="0"/>
              <a:t>Self report/Self examination unreliable. Why?</a:t>
            </a:r>
          </a:p>
          <a:p>
            <a:r>
              <a:rPr lang="en-US" dirty="0" smtClean="0"/>
              <a:t>Every change anywhere means….</a:t>
            </a:r>
          </a:p>
          <a:p>
            <a:r>
              <a:rPr lang="en-US" dirty="0" smtClean="0"/>
              <a:t>A solution: Constant vigilance and an open mind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Our project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b="1" dirty="0" smtClean="0"/>
              <a:t>Almost a year of field work and interviews </a:t>
            </a:r>
          </a:p>
          <a:p>
            <a:pPr marL="0" indent="0">
              <a:buNone/>
            </a:pPr>
            <a:r>
              <a:rPr lang="en-US" sz="3500" b="1" dirty="0" smtClean="0"/>
              <a:t>Survey of users, designers, security leaders, </a:t>
            </a:r>
            <a:r>
              <a:rPr lang="en-US" sz="3500" b="1" dirty="0" err="1" smtClean="0"/>
              <a:t>etc</a:t>
            </a:r>
            <a:endParaRPr lang="en-US" sz="3500" b="1" dirty="0" smtClean="0"/>
          </a:p>
          <a:p>
            <a:pPr marL="0" indent="0">
              <a:buNone/>
            </a:pPr>
            <a:r>
              <a:rPr lang="en-US" sz="3500" dirty="0" smtClean="0"/>
              <a:t>Use </a:t>
            </a:r>
            <a:r>
              <a:rPr lang="en-US" sz="3500" dirty="0" smtClean="0">
                <a:solidFill>
                  <a:srgbClr val="FF0000"/>
                </a:solidFill>
              </a:rPr>
              <a:t>DASH</a:t>
            </a:r>
            <a:r>
              <a:rPr lang="en-US" sz="3500" dirty="0"/>
              <a:t>*</a:t>
            </a:r>
            <a:r>
              <a:rPr lang="en-US" sz="3500" dirty="0" smtClean="0"/>
              <a:t>software to model human actions, responses to frustration, enterprise rules</a:t>
            </a:r>
          </a:p>
          <a:p>
            <a:pPr marL="0" indent="0">
              <a:buNone/>
            </a:pPr>
            <a:r>
              <a:rPr lang="en-US" sz="3500" b="1" dirty="0" smtClean="0"/>
              <a:t>Identify and examine hypotheses about</a:t>
            </a:r>
            <a:r>
              <a:rPr lang="en-US" sz="3500" dirty="0" smtClean="0"/>
              <a:t>:</a:t>
            </a:r>
          </a:p>
          <a:p>
            <a:pPr marL="0" indent="0">
              <a:buNone/>
            </a:pPr>
            <a:r>
              <a:rPr lang="en-US" sz="3500" dirty="0" smtClean="0"/>
              <a:t>-Role </a:t>
            </a:r>
            <a:r>
              <a:rPr lang="en-US" sz="3500" dirty="0"/>
              <a:t>in others rule-following </a:t>
            </a:r>
            <a:r>
              <a:rPr lang="en-US" sz="3500" dirty="0" smtClean="0"/>
              <a:t>behaviors</a:t>
            </a:r>
          </a:p>
          <a:p>
            <a:pPr marL="0" indent="0">
              <a:buNone/>
            </a:pPr>
            <a:r>
              <a:rPr lang="en-US" sz="3500" dirty="0" smtClean="0"/>
              <a:t>-Tasks, Urgency, and Environments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*Blythe, "A Dual-Process Model for Testing Resilient Control Systems", International Symposium on Resilient Control Systems,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(Our Project 1.1)  Publications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J of the </a:t>
            </a:r>
            <a:r>
              <a:rPr lang="en-US" i="1" dirty="0" err="1">
                <a:solidFill>
                  <a:srgbClr val="FF0000"/>
                </a:solidFill>
              </a:rPr>
              <a:t>Amer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Medical </a:t>
            </a:r>
            <a:r>
              <a:rPr lang="en-US" i="1" dirty="0">
                <a:solidFill>
                  <a:srgbClr val="FF0000"/>
                </a:solidFill>
              </a:rPr>
              <a:t>Informatics </a:t>
            </a:r>
            <a:r>
              <a:rPr lang="en-US" i="1" dirty="0" err="1" smtClean="0">
                <a:solidFill>
                  <a:srgbClr val="FF0000"/>
                </a:solidFill>
              </a:rPr>
              <a:t>Assoc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sz="1400" dirty="0">
              <a:latin typeface="Universal-NewswithCommPi"/>
            </a:endParaRPr>
          </a:p>
          <a:p>
            <a:pPr marL="0" indent="0">
              <a:buNone/>
            </a:pPr>
            <a:r>
              <a:rPr lang="en-US" sz="2800" i="1" dirty="0">
                <a:latin typeface="BauerBodoni-Roman"/>
              </a:rPr>
              <a:t>Workarounds to Barcode Medication </a:t>
            </a:r>
            <a:r>
              <a:rPr lang="en-US" sz="2800" i="1" dirty="0" smtClean="0">
                <a:latin typeface="BauerBodoni-Roman"/>
              </a:rPr>
              <a:t>Administration </a:t>
            </a:r>
            <a:r>
              <a:rPr lang="en-US" sz="2800" i="1" dirty="0">
                <a:latin typeface="BauerBodoni-Roman"/>
              </a:rPr>
              <a:t>Systems</a:t>
            </a:r>
            <a:r>
              <a:rPr lang="en-US" sz="2800" i="1" dirty="0" smtClean="0">
                <a:latin typeface="BauerBodoni-Roman"/>
              </a:rPr>
              <a:t>: Their </a:t>
            </a:r>
            <a:r>
              <a:rPr lang="en-US" sz="2800" i="1" dirty="0">
                <a:latin typeface="BauerBodoni-Roman"/>
              </a:rPr>
              <a:t>Occurrences, Causes, </a:t>
            </a:r>
            <a:r>
              <a:rPr lang="en-US" sz="2800" i="1" dirty="0" smtClean="0">
                <a:latin typeface="BauerBodoni-Roman"/>
              </a:rPr>
              <a:t>&amp; </a:t>
            </a:r>
            <a:r>
              <a:rPr lang="en-US" sz="2800" i="1" dirty="0">
                <a:latin typeface="BauerBodoni-Roman"/>
              </a:rPr>
              <a:t>Threats to Patient </a:t>
            </a:r>
            <a:r>
              <a:rPr lang="en-US" sz="2800" i="1" dirty="0" smtClean="0">
                <a:latin typeface="BauerBodoni-Roman"/>
              </a:rPr>
              <a:t>Safety  </a:t>
            </a:r>
            <a:r>
              <a:rPr lang="en-US" sz="2800" dirty="0" smtClean="0">
                <a:latin typeface="BauerBodoni-Roman"/>
              </a:rPr>
              <a:t>Koppel et al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Healthcare Information Technology’s Relativity Problems: A Typology Of How Patients’ Physical Reality, Clinicians’ Mental Models, And Healthcare Information Technology Differ </a:t>
            </a:r>
            <a:r>
              <a:rPr lang="en-US" dirty="0" smtClean="0"/>
              <a:t>Sean W. Smith, </a:t>
            </a:r>
            <a:r>
              <a:rPr lang="en-US" dirty="0"/>
              <a:t>Ross </a:t>
            </a:r>
            <a:r>
              <a:rPr lang="en-US" dirty="0" smtClean="0"/>
              <a:t>Koppel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IEEE: Systems Security </a:t>
            </a:r>
            <a:r>
              <a:rPr lang="en-US" i="1" dirty="0" smtClean="0"/>
              <a:t>  Circumvention </a:t>
            </a:r>
            <a:r>
              <a:rPr lang="en-US" i="1" dirty="0"/>
              <a:t>of Security</a:t>
            </a:r>
            <a:r>
              <a:rPr lang="en-US" b="1" i="1" dirty="0"/>
              <a:t>: </a:t>
            </a:r>
            <a:r>
              <a:rPr lang="en-US" b="1" i="1" dirty="0" smtClean="0"/>
              <a:t> </a:t>
            </a:r>
            <a:r>
              <a:rPr lang="en-US" i="1" dirty="0" smtClean="0"/>
              <a:t>Good </a:t>
            </a:r>
            <a:r>
              <a:rPr lang="en-US" i="1" dirty="0"/>
              <a:t>Users Do Bad Things  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Jim Blythe, Ross Koppel, Sean </a:t>
            </a:r>
            <a:r>
              <a:rPr lang="en-US" dirty="0"/>
              <a:t>W. </a:t>
            </a:r>
            <a:r>
              <a:rPr lang="en-US" dirty="0" smtClean="0"/>
              <a:t>Smith</a:t>
            </a:r>
          </a:p>
          <a:p>
            <a:pPr marL="0" indent="0">
              <a:buNone/>
            </a:pPr>
            <a:endParaRPr lang="en-US" dirty="0"/>
          </a:p>
          <a:p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Our project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More: Identify and examine hypotheses about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-Corrosive role of annoying cyber security rules</a:t>
            </a:r>
          </a:p>
          <a:p>
            <a:pPr marL="0" indent="0">
              <a:buNone/>
            </a:pPr>
            <a:r>
              <a:rPr lang="en-US" dirty="0" smtClean="0"/>
              <a:t>-Corrosive role of “everyone does it”</a:t>
            </a:r>
          </a:p>
          <a:p>
            <a:pPr marL="0" indent="0">
              <a:buNone/>
            </a:pPr>
            <a:r>
              <a:rPr lang="en-US" dirty="0" smtClean="0"/>
              <a:t>-Positive role of responsive cyber security </a:t>
            </a:r>
            <a:r>
              <a:rPr lang="en-US" dirty="0"/>
              <a:t>rules </a:t>
            </a:r>
            <a:r>
              <a:rPr lang="en-US" dirty="0" smtClean="0"/>
              <a:t>--Positive </a:t>
            </a:r>
            <a:r>
              <a:rPr lang="en-US" dirty="0"/>
              <a:t>role of aligning security tasks with </a:t>
            </a:r>
            <a:r>
              <a:rPr lang="en-US" dirty="0" smtClean="0"/>
              <a:t>responsibilities (you break it, you own it &amp;…)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Our project (3)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Parameters of cyber security workarounds:</a:t>
            </a:r>
          </a:p>
          <a:p>
            <a:r>
              <a:rPr lang="en-US" dirty="0" smtClean="0"/>
              <a:t>time </a:t>
            </a:r>
            <a:r>
              <a:rPr lang="en-US" dirty="0"/>
              <a:t>constraints</a:t>
            </a:r>
          </a:p>
          <a:p>
            <a:r>
              <a:rPr lang="en-US" dirty="0"/>
              <a:t>perceived need of the task</a:t>
            </a:r>
          </a:p>
          <a:p>
            <a:r>
              <a:rPr lang="en-US" dirty="0"/>
              <a:t>professional authority and autonomy of the user</a:t>
            </a:r>
          </a:p>
          <a:p>
            <a:r>
              <a:rPr lang="en-US" dirty="0"/>
              <a:t>behavior of the bureaucracy in similar settings</a:t>
            </a:r>
          </a:p>
          <a:p>
            <a:r>
              <a:rPr lang="en-US" dirty="0"/>
              <a:t>laws relevant to the action</a:t>
            </a:r>
          </a:p>
          <a:p>
            <a:r>
              <a:rPr lang="en-US" dirty="0"/>
              <a:t>regulatory conflicts about computer security vs. requirements to do everything possible to perform the task.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Our project (4)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*Create and test reproducible metrics</a:t>
            </a:r>
          </a:p>
          <a:p>
            <a:pPr marL="0" indent="0">
              <a:buNone/>
            </a:pPr>
            <a:r>
              <a:rPr lang="en-US" dirty="0" smtClean="0"/>
              <a:t>*Catalog </a:t>
            </a:r>
            <a:r>
              <a:rPr lang="en-US" dirty="0"/>
              <a:t>types and causes of circumvention by well-intentioned users. </a:t>
            </a:r>
            <a:r>
              <a:rPr lang="en-US" dirty="0" smtClean="0"/>
              <a:t>Data Sources: </a:t>
            </a:r>
          </a:p>
          <a:p>
            <a:r>
              <a:rPr lang="en-US" dirty="0" smtClean="0"/>
              <a:t>Help </a:t>
            </a:r>
            <a:r>
              <a:rPr lang="en-US" dirty="0"/>
              <a:t>desk logs, logs of all security-related computer changes, analysis of user behavior </a:t>
            </a:r>
            <a:r>
              <a:rPr lang="en-US" i="1" dirty="0"/>
              <a:t>in situ</a:t>
            </a:r>
            <a:r>
              <a:rPr lang="en-US" dirty="0"/>
              <a:t>, </a:t>
            </a:r>
            <a:r>
              <a:rPr lang="en-US" dirty="0" smtClean="0"/>
              <a:t>interviews </a:t>
            </a:r>
            <a:r>
              <a:rPr lang="en-US" dirty="0"/>
              <a:t>and </a:t>
            </a:r>
            <a:r>
              <a:rPr lang="en-US" dirty="0" smtClean="0"/>
              <a:t>observations</a:t>
            </a:r>
          </a:p>
          <a:p>
            <a:r>
              <a:rPr lang="en-US" dirty="0" smtClean="0"/>
              <a:t>Simulations and measurement of policy changes and technology decisions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works in reality &amp; the science behind it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5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28600"/>
            <a:ext cx="7772400" cy="2819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Thank you.   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Questions?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452542"/>
            <a:ext cx="8686800" cy="535531"/>
          </a:xfr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Ross </a:t>
            </a:r>
            <a:r>
              <a:rPr lang="en-US" b="1" dirty="0">
                <a:solidFill>
                  <a:schemeClr val="tx1"/>
                </a:solidFill>
              </a:rPr>
              <a:t>Koppel, Ph.D.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4062522"/>
            <a:ext cx="8686800" cy="152041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Sociology Department, School of Arts &amp;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Sciences,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Clinical Epidemiology &amp; Biostatistics,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 of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Medicine,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Pennsylvania;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rkoppel@sas.upenn.edu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1"/>
            <a:ext cx="8229600" cy="260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Workarounds to Security: </a:t>
            </a:r>
            <a:br>
              <a:rPr lang="en-US" b="1" dirty="0" smtClean="0"/>
            </a:br>
            <a:r>
              <a:rPr lang="en-US" b="1" dirty="0" smtClean="0"/>
              <a:t>Rigidity and Rules vs. Reality</a:t>
            </a:r>
            <a:br>
              <a:rPr lang="en-US" b="1" dirty="0" smtClean="0"/>
            </a:br>
            <a:r>
              <a:rPr lang="en-US" sz="3600" b="1" dirty="0" smtClean="0"/>
              <a:t>CMU: September, 2013</a:t>
            </a:r>
            <a:br>
              <a:rPr lang="en-US" sz="3600" b="1" dirty="0" smtClean="0"/>
            </a:br>
            <a:r>
              <a:rPr lang="en-US" sz="2800" dirty="0" smtClean="0"/>
              <a:t> </a:t>
            </a:r>
            <a:r>
              <a:rPr lang="en-US" sz="2800" b="1" dirty="0"/>
              <a:t> </a:t>
            </a:r>
            <a:r>
              <a:rPr lang="en-US" sz="3600" b="1" dirty="0">
                <a:solidFill>
                  <a:srgbClr val="C00000"/>
                </a:solidFill>
              </a:rPr>
              <a:t>Science of Human Circumvention of Security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543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Ross Koppel, Ph.D., FACMI 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University of Pennsylvania and Harvard Medical School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rkoppel@sas.upenn.edu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14400"/>
            <a:ext cx="8610600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		    </a:t>
            </a:r>
            <a:r>
              <a:rPr lang="en-US" sz="3200" b="1" dirty="0" smtClean="0">
                <a:solidFill>
                  <a:schemeClr val="tx1"/>
                </a:solidFill>
              </a:rPr>
              <a:t>Ross Koppel, Ph.D., FACMI</a:t>
            </a:r>
          </a:p>
          <a:p>
            <a:pPr marL="342900" indent="-342900">
              <a:buFont typeface="Wingdings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Pennsylvania: Faculty: Sociology Dept. &amp; PI, School of Medicine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Co-PI: Science of Human Circumvention of Security</a:t>
            </a:r>
          </a:p>
          <a:p>
            <a:pPr marL="342900" indent="-342900">
              <a:buFont typeface="Wingdings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Co-I NSF: Safe Cyber Medical Devices info exchange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Harvard Medical School: Internal Evaluator, Project to create a new HIT architecture with substitutable Apps (SMART); FDA study of CPOE and Medication Errors</a:t>
            </a:r>
          </a:p>
          <a:p>
            <a:pPr marL="342900" indent="-342900">
              <a:buFont typeface="Wingdings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Co-PI AHRQ’s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to Reducing HIT’s Unintended Consequences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&gt;Author: 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Do Less Harm: Confronting The Inconvenient Problems Of Patient Safety. </a:t>
            </a:r>
            <a:endParaRPr lang="en-US" sz="24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		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          rkoppel@sas.upenn.edu </a:t>
            </a:r>
          </a:p>
        </p:txBody>
      </p:sp>
    </p:spTree>
    <p:extLst>
      <p:ext uri="{BB962C8B-B14F-4D97-AF65-F5344CB8AC3E}">
        <p14:creationId xmlns:p14="http://schemas.microsoft.com/office/powerpoint/2010/main" val="15162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Hats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People just trying to do their work</a:t>
            </a:r>
          </a:p>
          <a:p>
            <a:pPr marL="0" indent="0">
              <a:buNone/>
            </a:pPr>
            <a:r>
              <a:rPr lang="en-US" dirty="0" smtClean="0"/>
              <a:t>Workarounds – especially to cyber access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ood intent: unintended outcomes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Usually unfortunate rules: with lousy outcomes: lost productivity, frustration; more circumvention? </a:t>
            </a:r>
            <a:r>
              <a:rPr lang="en-US" b="1" dirty="0">
                <a:solidFill>
                  <a:srgbClr val="C00000"/>
                </a:solidFill>
              </a:rPr>
              <a:t>Security engineering doesn’t work if we base it on the fantasy that all good users fully comply!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98430"/>
          </a:xfrm>
        </p:spPr>
        <p:txBody>
          <a:bodyPr>
            <a:normAutofit/>
          </a:bodyPr>
          <a:lstStyle/>
          <a:p>
            <a:r>
              <a:rPr lang="en-US" dirty="0" smtClean="0"/>
              <a:t>Most Workarounds: </a:t>
            </a:r>
            <a:br>
              <a:rPr lang="en-US" dirty="0" smtClean="0"/>
            </a:br>
            <a:r>
              <a:rPr lang="en-US" dirty="0" smtClean="0"/>
              <a:t>symptoms, not the problem</a:t>
            </a:r>
            <a:br>
              <a:rPr lang="en-US" dirty="0" smtClean="0"/>
            </a:br>
            <a:r>
              <a:rPr lang="en-US" dirty="0" smtClean="0"/>
              <a:t>(but can become the problem)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7384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200" dirty="0" smtClean="0"/>
              <a:t>1</a:t>
            </a:r>
            <a:endParaRPr lang="en-US" sz="1200" dirty="0"/>
          </a:p>
        </p:txBody>
      </p:sp>
      <p:pic>
        <p:nvPicPr>
          <p:cNvPr id="5123" name="Picture 3" descr="C:\Documents and Settings\Ross\Local Settings\Temporary Internet Files\Content.IE5\33ZKXF8L\MC90043491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288" y="2473068"/>
            <a:ext cx="4572000" cy="4572000"/>
          </a:xfrm>
          <a:prstGeom prst="rect">
            <a:avLst/>
          </a:prstGeom>
          <a:noFill/>
        </p:spPr>
      </p:pic>
      <p:pic>
        <p:nvPicPr>
          <p:cNvPr id="5125" name="Picture 5" descr="C:\Documents and Settings\Ross\Local Settings\Temporary Internet Files\Content.IE5\14XSCT0I\MC9004113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352800"/>
            <a:ext cx="3026176" cy="220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Examples of workarounds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medical</a:t>
            </a:r>
          </a:p>
          <a:p>
            <a:r>
              <a:rPr lang="en-US" dirty="0" smtClean="0"/>
              <a:t>Some military</a:t>
            </a:r>
          </a:p>
          <a:p>
            <a:r>
              <a:rPr lang="en-US" dirty="0" smtClean="0"/>
              <a:t>Some engineering</a:t>
            </a:r>
          </a:p>
          <a:p>
            <a:r>
              <a:rPr lang="en-US" dirty="0" smtClean="0"/>
              <a:t>Some business</a:t>
            </a:r>
          </a:p>
          <a:p>
            <a:r>
              <a:rPr lang="en-US" dirty="0" smtClean="0"/>
              <a:t>Some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Canopy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90800"/>
            <a:ext cx="4710343" cy="313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1027</Words>
  <Application>Microsoft Office PowerPoint</Application>
  <PresentationFormat>On-screen Show (4:3)</PresentationFormat>
  <Paragraphs>194</Paragraphs>
  <Slides>37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Science of Human Circumvention of Security</vt:lpstr>
      <vt:lpstr>Project Aims: Human Actions to work with Cyber Access Security Controls</vt:lpstr>
      <vt:lpstr>Science of Human Circumvention of Security</vt:lpstr>
      <vt:lpstr>Workarounds to Security:  Rigidity and Rules vs. Reality CMU: September, 2013   Science of Human Circumvention of Security </vt:lpstr>
      <vt:lpstr>PowerPoint Presentation</vt:lpstr>
      <vt:lpstr>White Hats</vt:lpstr>
      <vt:lpstr>Most Workarounds:  symptoms, not the problem (but can become the problem)</vt:lpstr>
      <vt:lpstr>Examples of workarounds</vt:lpstr>
      <vt:lpstr>Canopy </vt:lpstr>
      <vt:lpstr>Software </vt:lpstr>
      <vt:lpstr>Proximity Indicator</vt:lpstr>
      <vt:lpstr>Styrofoam Cup</vt:lpstr>
      <vt:lpstr>Proximity Indicator: Defeated </vt:lpstr>
      <vt:lpstr>Stealth Dosing</vt:lpstr>
      <vt:lpstr>Unnamed US defense agency rules on passwords; </vt:lpstr>
      <vt:lpstr>Reach behind (in)security</vt:lpstr>
      <vt:lpstr>PowerPoint Presentation</vt:lpstr>
      <vt:lpstr>PowerPoint Presentation</vt:lpstr>
      <vt:lpstr>PowerPoint Presentation</vt:lpstr>
      <vt:lpstr>PowerPoint Presentation</vt:lpstr>
      <vt:lpstr>Circumvention &amp; Workarounds Rule (the Rule)</vt:lpstr>
      <vt:lpstr>BCMA study Results:</vt:lpstr>
      <vt:lpstr>31 Causes of workarounds     e.g., </vt:lpstr>
      <vt:lpstr> Causes:</vt:lpstr>
      <vt:lpstr>Causes</vt:lpstr>
      <vt:lpstr>Refrigerated Medicines</vt:lpstr>
      <vt:lpstr>Now, The fun stuff:  15 identified Workarounds  </vt:lpstr>
      <vt:lpstr>More places we found extra copies of pt. barcodes (1st workaround, continued)</vt:lpstr>
      <vt:lpstr>And More Workarounds… BANKS…. and the Ghost Card </vt:lpstr>
      <vt:lpstr>Tight building cyber security  and the nearby coffee shop</vt:lpstr>
      <vt:lpstr>Why?</vt:lpstr>
      <vt:lpstr>Our project </vt:lpstr>
      <vt:lpstr>(Our Project 1.1)  Publications </vt:lpstr>
      <vt:lpstr>Our project (2)</vt:lpstr>
      <vt:lpstr>Our project (3)</vt:lpstr>
      <vt:lpstr>Our project (4)</vt:lpstr>
      <vt:lpstr>Thank you.   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Ross</dc:creator>
  <cp:lastModifiedBy>Jamie Lou Presken</cp:lastModifiedBy>
  <cp:revision>83</cp:revision>
  <dcterms:created xsi:type="dcterms:W3CDTF">2012-05-02T20:14:00Z</dcterms:created>
  <dcterms:modified xsi:type="dcterms:W3CDTF">2013-10-21T11:50:28Z</dcterms:modified>
</cp:coreProperties>
</file>