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1"/>
  </p:notesMasterIdLst>
  <p:handoutMasterIdLst>
    <p:handoutMasterId r:id="rId42"/>
  </p:handoutMasterIdLst>
  <p:sldIdLst>
    <p:sldId id="257" r:id="rId3"/>
    <p:sldId id="258" r:id="rId4"/>
    <p:sldId id="276" r:id="rId5"/>
    <p:sldId id="259" r:id="rId6"/>
    <p:sldId id="260" r:id="rId7"/>
    <p:sldId id="278" r:id="rId8"/>
    <p:sldId id="261" r:id="rId9"/>
    <p:sldId id="262" r:id="rId10"/>
    <p:sldId id="265" r:id="rId11"/>
    <p:sldId id="289" r:id="rId12"/>
    <p:sldId id="299" r:id="rId13"/>
    <p:sldId id="300" r:id="rId14"/>
    <p:sldId id="298" r:id="rId15"/>
    <p:sldId id="280" r:id="rId16"/>
    <p:sldId id="282" r:id="rId17"/>
    <p:sldId id="269" r:id="rId18"/>
    <p:sldId id="283" r:id="rId19"/>
    <p:sldId id="277" r:id="rId20"/>
    <p:sldId id="279" r:id="rId21"/>
    <p:sldId id="263" r:id="rId22"/>
    <p:sldId id="285" r:id="rId23"/>
    <p:sldId id="284" r:id="rId24"/>
    <p:sldId id="287" r:id="rId25"/>
    <p:sldId id="288" r:id="rId26"/>
    <p:sldId id="270" r:id="rId27"/>
    <p:sldId id="271" r:id="rId28"/>
    <p:sldId id="291" r:id="rId29"/>
    <p:sldId id="268" r:id="rId30"/>
    <p:sldId id="301" r:id="rId31"/>
    <p:sldId id="303" r:id="rId32"/>
    <p:sldId id="302" r:id="rId33"/>
    <p:sldId id="281" r:id="rId34"/>
    <p:sldId id="292" r:id="rId35"/>
    <p:sldId id="293" r:id="rId36"/>
    <p:sldId id="294" r:id="rId37"/>
    <p:sldId id="295" r:id="rId38"/>
    <p:sldId id="296" r:id="rId39"/>
    <p:sldId id="297" r:id="rId4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86102" autoAdjust="0"/>
  </p:normalViewPr>
  <p:slideViewPr>
    <p:cSldViewPr>
      <p:cViewPr varScale="1">
        <p:scale>
          <a:sx n="114" d="100"/>
          <a:sy n="114" d="100"/>
        </p:scale>
        <p:origin x="-360" y="-10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pPr/>
              <a:t>7/20/2015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pPr/>
              <a:t>7/20/2015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mid to late 2000s, cybersecurity experts were having discussions and workshops on moving the practices of cybersecurity from art to a scientific discipline.  This was needed to parlay the ever increasing 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70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Committee:</a:t>
            </a:r>
          </a:p>
          <a:p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Whitfield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Cybersecurity Advisor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Dan Geer, In-Q-Tel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John McLean, Naval Research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Angela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Sasse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University College London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Fred Schneider, Cornell University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Mr. Phil </a:t>
            </a:r>
            <a:r>
              <a:rPr lang="en-US" sz="16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Venables</a:t>
            </a: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Goldman Sachs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Prof. David Wagner, University California at Berkeley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Jeannette Wing, Microsoft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269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74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66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58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6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61633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576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538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152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7247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181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2343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7/20/2015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s-vo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Science of Security Research Update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Stuart Krohn &amp; Adam Tagert, Ph.D.</a:t>
            </a:r>
          </a:p>
          <a:p>
            <a:r>
              <a:rPr lang="en-US" dirty="0" smtClean="0"/>
              <a:t>National Security Agency</a:t>
            </a:r>
          </a:p>
          <a:p>
            <a:r>
              <a:rPr lang="en-US" dirty="0" smtClean="0"/>
              <a:t>Research Directorate</a:t>
            </a:r>
          </a:p>
          <a:p>
            <a:r>
              <a:rPr lang="en-US" dirty="0" smtClean="0"/>
              <a:t>Science of Security</a:t>
            </a:r>
          </a:p>
          <a:p>
            <a:r>
              <a:rPr lang="en-US" dirty="0" smtClean="0"/>
              <a:t>sakrohn@tycho.ncsc.mil</a:t>
            </a:r>
          </a:p>
          <a:p>
            <a:r>
              <a:rPr lang="en-US" dirty="0" smtClean="0"/>
              <a:t>Adam.c.tagert.civ@mail.mil</a:t>
            </a:r>
            <a:endParaRPr lang="en-US" dirty="0"/>
          </a:p>
        </p:txBody>
      </p:sp>
      <p:pic>
        <p:nvPicPr>
          <p:cNvPr id="4" name="Picture 1" descr="S:\SoS\SoS Logos\SoS_VO_Logos\Gold_SoS_LogoSoSVO_black_wording.png"/>
          <p:cNvPicPr>
            <a:picLocks noChangeAspect="1" noChangeArrowheads="1"/>
          </p:cNvPicPr>
          <p:nvPr/>
        </p:nvPicPr>
        <p:blipFill>
          <a:blip r:embed="rId2" cstate="print"/>
          <a:srcRect b="21893"/>
          <a:stretch>
            <a:fillRect/>
          </a:stretch>
        </p:blipFill>
        <p:spPr bwMode="auto">
          <a:xfrm>
            <a:off x="8228012" y="4267200"/>
            <a:ext cx="3810000" cy="2476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639763"/>
          </a:xfrm>
        </p:spPr>
        <p:txBody>
          <a:bodyPr/>
          <a:lstStyle/>
          <a:p>
            <a:r>
              <a:rPr lang="en-US" dirty="0" smtClean="0"/>
              <a:t>Research Aligned to the Hard Problems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2812" y="1447800"/>
          <a:ext cx="108966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304800"/>
                <a:gridCol w="3657600"/>
                <a:gridCol w="228600"/>
                <a:gridCol w="37338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Resilient</a:t>
                      </a:r>
                      <a:r>
                        <a:rPr lang="en-US" baseline="0" dirty="0" smtClean="0"/>
                        <a:t> Architectures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Scalability and </a:t>
                      </a:r>
                      <a:r>
                        <a:rPr lang="en-US" dirty="0" err="1" smtClean="0"/>
                        <a:t>Composability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Policy Governed Secure Collaboration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21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CMU (2)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NCSU (8)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UIUC 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CMU (7)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NCSU (4)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UIUC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(3)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 (3)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CMU (1)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NCSU (3)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UIUC (2)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 (1)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0" marR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Metrics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Human Behavior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21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CMU (5)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NCSU (4)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UIUC (5)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 (2)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CMU (3)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NCSU (5)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UIUC (3)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UMD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(6)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Highlights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Resilient Architectures</a:t>
            </a:r>
          </a:p>
          <a:p>
            <a:pPr lvl="1"/>
            <a:r>
              <a:rPr lang="en-US" dirty="0" smtClean="0"/>
              <a:t>Power Grid (UIUC)</a:t>
            </a:r>
          </a:p>
          <a:p>
            <a:r>
              <a:rPr lang="en-US" dirty="0" smtClean="0"/>
              <a:t>Scalability and </a:t>
            </a:r>
            <a:r>
              <a:rPr lang="en-US" dirty="0" err="1" smtClean="0"/>
              <a:t>Composability</a:t>
            </a:r>
            <a:endParaRPr lang="en-US" dirty="0" smtClean="0"/>
          </a:p>
          <a:p>
            <a:pPr lvl="1"/>
            <a:r>
              <a:rPr lang="en-US" dirty="0" smtClean="0"/>
              <a:t>WYVERN (CMU)</a:t>
            </a:r>
          </a:p>
          <a:p>
            <a:r>
              <a:rPr lang="en-US" dirty="0" smtClean="0"/>
              <a:t>Human Behavior</a:t>
            </a:r>
          </a:p>
          <a:p>
            <a:pPr lvl="1"/>
            <a:r>
              <a:rPr lang="en-US" dirty="0" smtClean="0"/>
              <a:t>USE: User Security Behavior (CMU)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Highlights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Secure Collaboration</a:t>
            </a:r>
          </a:p>
          <a:p>
            <a:pPr lvl="1"/>
            <a:r>
              <a:rPr lang="en-US" dirty="0" smtClean="0"/>
              <a:t>E-voting Protocol (UMD)</a:t>
            </a:r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Attack Surface and Defense-in-Depth Metrics (NCSU)</a:t>
            </a:r>
          </a:p>
          <a:p>
            <a:r>
              <a:rPr lang="en-US" dirty="0" smtClean="0"/>
              <a:t>CPS</a:t>
            </a:r>
          </a:p>
          <a:p>
            <a:pPr lvl="1"/>
            <a:r>
              <a:rPr lang="en-US" dirty="0" smtClean="0"/>
              <a:t>Cube Sat Command &amp; Control (Vanderbilt)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cience of </a:t>
            </a:r>
            <a:r>
              <a:rPr lang="en-US" dirty="0" err="1"/>
              <a:t>Sec</a:t>
            </a:r>
            <a:r>
              <a:rPr lang="en-US" b="1" dirty="0" err="1"/>
              <a:t>U</a:t>
            </a:r>
            <a:r>
              <a:rPr lang="en-US" dirty="0" err="1"/>
              <a:t>re</a:t>
            </a:r>
            <a:r>
              <a:rPr lang="en-US" dirty="0"/>
              <a:t> and </a:t>
            </a:r>
            <a:r>
              <a:rPr lang="en-US" b="1" dirty="0" err="1"/>
              <a:t>RE</a:t>
            </a:r>
            <a:r>
              <a:rPr lang="en-US" dirty="0" err="1"/>
              <a:t>silient</a:t>
            </a:r>
            <a:r>
              <a:rPr lang="en-US" dirty="0"/>
              <a:t> Cyber-Physical Systems (SURE)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Research</a:t>
            </a:r>
          </a:p>
          <a:p>
            <a:r>
              <a:rPr lang="en-US" dirty="0" smtClean="0"/>
              <a:t>Foundational Research on Cyber Physical Systems – Internet of Things</a:t>
            </a:r>
          </a:p>
          <a:p>
            <a:r>
              <a:rPr lang="en-US" dirty="0" smtClean="0"/>
              <a:t>About $1 million / year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641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Rigorous Research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r>
              <a:rPr lang="en-US" dirty="0" smtClean="0"/>
              <a:t> Adding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Science Classes</a:t>
            </a:r>
          </a:p>
          <a:p>
            <a:r>
              <a:rPr lang="en-US" dirty="0" smtClean="0"/>
              <a:t>Revising curriculum to include security</a:t>
            </a:r>
          </a:p>
          <a:p>
            <a:r>
              <a:rPr lang="en-US" dirty="0" smtClean="0"/>
              <a:t>NCSU Industry Day, Summer Workshop</a:t>
            </a:r>
          </a:p>
          <a:p>
            <a:r>
              <a:rPr lang="en-US" dirty="0" smtClean="0"/>
              <a:t>UIUC Summer Internship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Scientific Cybersecurity Paper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and Recognize the best cybersecurity paper</a:t>
            </a:r>
          </a:p>
          <a:p>
            <a:r>
              <a:rPr lang="en-US" dirty="0" smtClean="0"/>
              <a:t>Purpose: to hold up the best example of scientific work as an example</a:t>
            </a:r>
          </a:p>
          <a:p>
            <a:r>
              <a:rPr lang="en-US" dirty="0" smtClean="0"/>
              <a:t>Papers are Reviewed by Panel of Distinguished Experts</a:t>
            </a:r>
          </a:p>
          <a:p>
            <a:pPr lvl="1"/>
            <a:r>
              <a:rPr lang="en-US" dirty="0" smtClean="0"/>
              <a:t>Findings sent to RD Director for Selection</a:t>
            </a:r>
          </a:p>
          <a:p>
            <a:r>
              <a:rPr lang="en-US" dirty="0" smtClean="0"/>
              <a:t>Current Status – Waiting for RD Dir Review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Annual, 50 nominations</a:t>
            </a:r>
          </a:p>
        </p:txBody>
      </p:sp>
      <p:pic>
        <p:nvPicPr>
          <p:cNvPr id="2050" name="Picture 2" descr="S:\SoS\Paper Comp Graphics\3rd Annual Paper Competition Graphics\WIKI_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2012" y="3200400"/>
            <a:ext cx="1870526" cy="2790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59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4570729" cy="4462272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Winners:  Memory Trace Oblivious Program Execution (University of Maryland)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Honorable Mention: Rethinking SSL Development in an </a:t>
            </a:r>
            <a:r>
              <a:rPr lang="en-US" dirty="0" err="1" smtClean="0"/>
              <a:t>Appified</a:t>
            </a:r>
            <a:r>
              <a:rPr lang="en-US" dirty="0" smtClean="0"/>
              <a:t> World (Leibniz University in Hannover, Germany)</a:t>
            </a:r>
          </a:p>
          <a:p>
            <a:endParaRPr lang="en-US" dirty="0"/>
          </a:p>
        </p:txBody>
      </p:sp>
      <p:pic>
        <p:nvPicPr>
          <p:cNvPr id="1026" name="Picture 2" descr="S:\SoS\2013 Paper Competition\77785_RD_Best_Research_paper_on_Cybersecurity_award--ppmurdo-shared\77785 RD Best Research paper on Cybersecurity award\SRM_4503-4x6.jpg"/>
          <p:cNvPicPr>
            <a:picLocks noChangeAspect="1" noChangeArrowheads="1"/>
          </p:cNvPicPr>
          <p:nvPr/>
        </p:nvPicPr>
        <p:blipFill>
          <a:blip r:embed="rId2" cstate="print"/>
          <a:srcRect l="10667" r="12000"/>
          <a:stretch>
            <a:fillRect/>
          </a:stretch>
        </p:blipFill>
        <p:spPr bwMode="auto">
          <a:xfrm>
            <a:off x="5865812" y="1371600"/>
            <a:ext cx="6099048" cy="525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International Science and Engineering Fair Award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Sponsor and Special Award Organization</a:t>
            </a:r>
          </a:p>
          <a:p>
            <a:r>
              <a:rPr lang="en-US" dirty="0" smtClean="0"/>
              <a:t>Recognize top high school cyber security projects</a:t>
            </a:r>
          </a:p>
          <a:p>
            <a:r>
              <a:rPr lang="en-US" dirty="0" smtClean="0"/>
              <a:t>Encourage students to enter cyber security research and careers</a:t>
            </a:r>
          </a:p>
          <a:p>
            <a:r>
              <a:rPr lang="en-US" dirty="0" smtClean="0"/>
              <a:t>Pittsburgh 2015  – 1702 Students, 81 Projects, 18 Interviewed, 3 Winners</a:t>
            </a:r>
          </a:p>
        </p:txBody>
      </p:sp>
      <p:pic>
        <p:nvPicPr>
          <p:cNvPr id="15362" name="Picture 2" descr="https://member.societyforscience.org/view.image?Id=2408"/>
          <p:cNvPicPr>
            <a:picLocks noChangeAspect="1" noChangeArrowheads="1"/>
          </p:cNvPicPr>
          <p:nvPr/>
        </p:nvPicPr>
        <p:blipFill>
          <a:blip r:embed="rId2" cstate="print"/>
          <a:srcRect l="42667" t="22400" r="6667" b="10400"/>
          <a:stretch>
            <a:fillRect/>
          </a:stretch>
        </p:blipFill>
        <p:spPr bwMode="auto">
          <a:xfrm>
            <a:off x="9599612" y="1524000"/>
            <a:ext cx="1219200" cy="1347537"/>
          </a:xfrm>
          <a:prstGeom prst="rect">
            <a:avLst/>
          </a:prstGeom>
          <a:noFill/>
        </p:spPr>
      </p:pic>
      <p:pic>
        <p:nvPicPr>
          <p:cNvPr id="1026" name="Picture 2" descr="S:\SoS\Photos\ISEF 2015\IMG_7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2" y="4191000"/>
            <a:ext cx="3710630" cy="247355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98612" y="4876800"/>
            <a:ext cx="60928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First Place ($3,000): A Novel Algorithm for #SAT Using Inclusion-Exclusion Principle and Memorization by </a:t>
            </a:r>
            <a:r>
              <a:rPr lang="en-US" b="1" dirty="0" smtClean="0"/>
              <a:t>Elliot </a:t>
            </a:r>
            <a:r>
              <a:rPr lang="en-US" b="1" dirty="0" err="1" smtClean="0"/>
              <a:t>Gorokhovsky</a:t>
            </a:r>
            <a:r>
              <a:rPr lang="en-US" dirty="0" smtClean="0"/>
              <a:t>, 16 from Fairview High School in Boulder, Colorado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387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a Community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Fundamental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2000s, a focus effort need to move from Art to Science</a:t>
            </a:r>
          </a:p>
          <a:p>
            <a:r>
              <a:rPr lang="en-US" dirty="0" smtClean="0"/>
              <a:t>Doing it twice, two results</a:t>
            </a:r>
          </a:p>
          <a:p>
            <a:r>
              <a:rPr lang="en-US" dirty="0" smtClean="0"/>
              <a:t>Lack of scientific reasons for taking an approach</a:t>
            </a:r>
          </a:p>
          <a:p>
            <a:pPr lvl="1"/>
            <a:r>
              <a:rPr lang="en-US" dirty="0" smtClean="0"/>
              <a:t>Fundamentals in other disciplines</a:t>
            </a:r>
          </a:p>
          <a:p>
            <a:r>
              <a:rPr lang="en-US" dirty="0" smtClean="0"/>
              <a:t>Many Compare to need for building and fire codes</a:t>
            </a:r>
            <a:endParaRPr lang="en-US" dirty="0"/>
          </a:p>
        </p:txBody>
      </p:sp>
      <p:pic>
        <p:nvPicPr>
          <p:cNvPr id="2055" name="Picture 7" descr="C:\Users\actager\AppData\Local\Microsoft\Windows\Temporary Internet Files\Content.IE5\EK9103RI\fire_hydrant_png_file_by_lavitadistress-d6le4qk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412" y="2914650"/>
            <a:ext cx="3943350" cy="394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770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r>
              <a:rPr lang="en-US" dirty="0" smtClean="0"/>
              <a:t> for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 </a:t>
            </a:r>
            <a:r>
              <a:rPr lang="en-US" dirty="0"/>
              <a:t>and inter institutional collaboration</a:t>
            </a:r>
          </a:p>
          <a:p>
            <a:r>
              <a:rPr lang="en-US" dirty="0"/>
              <a:t>New doctors become </a:t>
            </a:r>
            <a:r>
              <a:rPr lang="en-US" dirty="0" smtClean="0"/>
              <a:t>professors, </a:t>
            </a:r>
            <a:r>
              <a:rPr lang="en-US" dirty="0"/>
              <a:t>other field, carrying </a:t>
            </a:r>
            <a:r>
              <a:rPr lang="en-US" dirty="0" err="1" smtClean="0"/>
              <a:t>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97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812" y="6400800"/>
            <a:ext cx="4599709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812" y="685800"/>
            <a:ext cx="8661236" cy="5479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012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3412" y="6248400"/>
            <a:ext cx="876300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6212" y="533400"/>
            <a:ext cx="9596917" cy="5356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4812" y="304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r>
              <a:rPr lang="en-US" sz="3200" dirty="0" smtClean="0"/>
              <a:t> &amp; Sub-</a:t>
            </a:r>
            <a:r>
              <a:rPr lang="en-US" sz="3200" dirty="0" err="1" smtClean="0"/>
              <a:t>Lablets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10209212" y="152400"/>
            <a:ext cx="1562984" cy="474315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285412" y="304800"/>
            <a:ext cx="1362011" cy="158517"/>
            <a:chOff x="7084546" y="116302"/>
            <a:chExt cx="1938707" cy="225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4546" y="116302"/>
              <a:ext cx="1723031" cy="2256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7618" y="116302"/>
              <a:ext cx="225635" cy="2256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612" y="609600"/>
            <a:ext cx="10209212" cy="5588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012" y="6400800"/>
            <a:ext cx="10495197" cy="295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012" y="152400"/>
            <a:ext cx="1074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</a:t>
            </a:r>
            <a:r>
              <a:rPr lang="en-US" sz="3200" dirty="0" err="1" smtClean="0"/>
              <a:t>Lablets</a:t>
            </a:r>
            <a:r>
              <a:rPr lang="en-US" sz="3200" dirty="0" smtClean="0"/>
              <a:t>, Sub-</a:t>
            </a:r>
            <a:r>
              <a:rPr lang="en-US" sz="3200" dirty="0" err="1" smtClean="0"/>
              <a:t>Lablets</a:t>
            </a:r>
            <a:r>
              <a:rPr lang="en-US" sz="3200" dirty="0" smtClean="0"/>
              <a:t>, SURE and Collaborators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971212" y="762000"/>
            <a:ext cx="809691" cy="245715"/>
            <a:chOff x="10361612" y="381000"/>
            <a:chExt cx="1562984" cy="474315"/>
          </a:xfrm>
        </p:grpSpPr>
        <p:sp>
          <p:nvSpPr>
            <p:cNvPr id="6" name="Right Arrow 5"/>
            <p:cNvSpPr/>
            <p:nvPr/>
          </p:nvSpPr>
          <p:spPr>
            <a:xfrm>
              <a:off x="10361612" y="381000"/>
              <a:ext cx="1562984" cy="474315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5"/>
            <p:cNvGrpSpPr/>
            <p:nvPr/>
          </p:nvGrpSpPr>
          <p:grpSpPr>
            <a:xfrm>
              <a:off x="10437812" y="533400"/>
              <a:ext cx="1362011" cy="158517"/>
              <a:chOff x="7084546" y="116302"/>
              <a:chExt cx="1938707" cy="22563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084546" y="116302"/>
                <a:ext cx="1723031" cy="22563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797618" y="116302"/>
                <a:ext cx="225635" cy="22563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4097"/>
          <a:stretch/>
        </p:blipFill>
        <p:spPr>
          <a:xfrm>
            <a:off x="-10703" y="990600"/>
            <a:ext cx="12067544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412" y="15240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Science of Security International Sub-</a:t>
            </a:r>
            <a:r>
              <a:rPr lang="en-US" sz="3200" dirty="0" err="1" smtClean="0"/>
              <a:t>Lablets</a:t>
            </a:r>
            <a:r>
              <a:rPr lang="en-US" sz="3200" dirty="0" smtClean="0"/>
              <a:t> and Collaborators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9812" y="6096000"/>
            <a:ext cx="4342062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HOT-SOS – Hot Topics in Science of Security: Symposium and </a:t>
            </a:r>
            <a:r>
              <a:rPr lang="en-US" dirty="0" err="1" smtClean="0"/>
              <a:t>Bootcamp</a:t>
            </a:r>
            <a:r>
              <a:rPr lang="en-US" dirty="0" smtClean="0"/>
              <a:t> on the Science of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 Public Meeting for the Science of Security Community</a:t>
            </a:r>
          </a:p>
          <a:p>
            <a:r>
              <a:rPr lang="en-US" dirty="0" smtClean="0"/>
              <a:t>Goal of becoming a premier conference of </a:t>
            </a:r>
            <a:r>
              <a:rPr lang="en-US" dirty="0" err="1" smtClean="0"/>
              <a:t>SoS</a:t>
            </a:r>
            <a:endParaRPr lang="en-US" dirty="0" smtClean="0"/>
          </a:p>
          <a:p>
            <a:r>
              <a:rPr lang="en-US" dirty="0" smtClean="0"/>
              <a:t>Academic Gathering, partial sponsorship by ACM</a:t>
            </a:r>
          </a:p>
          <a:p>
            <a:r>
              <a:rPr lang="en-US" dirty="0" smtClean="0"/>
              <a:t>2015 Meeting in Pittsburgh.  See VO for updates</a:t>
            </a:r>
          </a:p>
          <a:p>
            <a:r>
              <a:rPr lang="en-US" dirty="0" smtClean="0"/>
              <a:t>http://www.hot-sos.org</a:t>
            </a:r>
          </a:p>
        </p:txBody>
      </p:sp>
      <p:pic>
        <p:nvPicPr>
          <p:cNvPr id="1026" name="Picture 2" descr="http://cps-vo.org/sites/default/files/u10106/ACM_In-Cooperation_medium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7212" y="4953000"/>
            <a:ext cx="2106925" cy="6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4812" y="2362200"/>
            <a:ext cx="2438400" cy="232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026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of Security Virtual Organization (</a:t>
            </a:r>
            <a:r>
              <a:rPr lang="en-US" dirty="0" err="1" smtClean="0"/>
              <a:t>SoS</a:t>
            </a:r>
            <a:r>
              <a:rPr lang="en-US" dirty="0" smtClean="0"/>
              <a:t>-VO)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701797"/>
            <a:ext cx="7009129" cy="4462272"/>
          </a:xfrm>
        </p:spPr>
        <p:txBody>
          <a:bodyPr/>
          <a:lstStyle/>
          <a:p>
            <a:r>
              <a:rPr lang="en-US" dirty="0" smtClean="0"/>
              <a:t>A website built on NSF collaboration platform</a:t>
            </a:r>
          </a:p>
          <a:p>
            <a:r>
              <a:rPr lang="en-US" dirty="0" smtClean="0"/>
              <a:t>Building a place to enable a geographically disperse community to engage and collaborate</a:t>
            </a:r>
          </a:p>
          <a:p>
            <a:r>
              <a:rPr lang="en-US" dirty="0" smtClean="0"/>
              <a:t>Find News, </a:t>
            </a:r>
            <a:r>
              <a:rPr lang="en-US" dirty="0" err="1" smtClean="0"/>
              <a:t>SoS</a:t>
            </a:r>
            <a:r>
              <a:rPr lang="en-US" dirty="0" smtClean="0"/>
              <a:t> Projects, Papers, Events, Funding Opportunities, News Letter</a:t>
            </a:r>
          </a:p>
          <a:p>
            <a:r>
              <a:rPr lang="en-US" dirty="0" smtClean="0"/>
              <a:t>Over 650 members</a:t>
            </a:r>
          </a:p>
          <a:p>
            <a:r>
              <a:rPr lang="en-US" dirty="0" smtClean="0"/>
              <a:t>URL: http://www.sos.-vo.org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488" r="24838"/>
          <a:stretch>
            <a:fillRect/>
          </a:stretch>
        </p:blipFill>
        <p:spPr bwMode="auto">
          <a:xfrm>
            <a:off x="8228011" y="1721412"/>
            <a:ext cx="3546027" cy="414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541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=Sum(Slides)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Summing UP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Participating in the Science of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 the </a:t>
            </a:r>
            <a:r>
              <a:rPr lang="en-US" dirty="0" err="1" smtClean="0"/>
              <a:t>SoS</a:t>
            </a:r>
            <a:r>
              <a:rPr lang="en-US" dirty="0" smtClean="0"/>
              <a:t> VO – </a:t>
            </a:r>
            <a:r>
              <a:rPr lang="en-US" dirty="0" smtClean="0">
                <a:hlinkClick r:id="rId2"/>
              </a:rPr>
              <a:t>http://www.sos-vo.org</a:t>
            </a:r>
            <a:endParaRPr lang="en-US" dirty="0" smtClean="0"/>
          </a:p>
          <a:p>
            <a:pPr lvl="1"/>
            <a:r>
              <a:rPr lang="en-US" dirty="0" smtClean="0"/>
              <a:t>Contribute to the Discussion and engage with Researchers</a:t>
            </a:r>
          </a:p>
          <a:p>
            <a:pPr lvl="1"/>
            <a:r>
              <a:rPr lang="en-US" dirty="0" smtClean="0"/>
              <a:t>Find the papers published by </a:t>
            </a:r>
            <a:r>
              <a:rPr lang="en-US" dirty="0" err="1" smtClean="0"/>
              <a:t>SoS</a:t>
            </a:r>
            <a:r>
              <a:rPr lang="en-US" dirty="0" smtClean="0"/>
              <a:t> Researchers</a:t>
            </a:r>
          </a:p>
          <a:p>
            <a:pPr lvl="1"/>
            <a:r>
              <a:rPr lang="en-US" dirty="0" smtClean="0"/>
              <a:t>Other Relevant Materials for </a:t>
            </a:r>
            <a:r>
              <a:rPr lang="en-US" dirty="0" err="1" smtClean="0"/>
              <a:t>SoS</a:t>
            </a:r>
            <a:endParaRPr lang="en-US" dirty="0" smtClean="0"/>
          </a:p>
          <a:p>
            <a:r>
              <a:rPr lang="en-US" dirty="0" smtClean="0"/>
              <a:t>Nominate Papers for the Paper Competition</a:t>
            </a:r>
          </a:p>
          <a:p>
            <a:r>
              <a:rPr lang="en-US" dirty="0" smtClean="0"/>
              <a:t>Attend HOT-</a:t>
            </a:r>
            <a:r>
              <a:rPr lang="en-US" dirty="0" err="1" smtClean="0"/>
              <a:t>SoS</a:t>
            </a:r>
            <a:r>
              <a:rPr lang="en-US" dirty="0" smtClean="0"/>
              <a:t> 16</a:t>
            </a:r>
          </a:p>
          <a:p>
            <a:r>
              <a:rPr lang="en-US" dirty="0" smtClean="0"/>
              <a:t>Read The Next Wave</a:t>
            </a:r>
          </a:p>
          <a:p>
            <a:r>
              <a:rPr lang="en-US" dirty="0" smtClean="0"/>
              <a:t>Apply Scientific Principles to Your Cybersecurity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75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639763"/>
          </a:xfrm>
        </p:spPr>
        <p:txBody>
          <a:bodyPr/>
          <a:lstStyle/>
          <a:p>
            <a:r>
              <a:rPr lang="en-US" dirty="0" smtClean="0"/>
              <a:t>Great Alignment with 2011 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914400"/>
            <a:ext cx="10360501" cy="55626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3.2 Developing Scientific Foundations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 </a:t>
            </a:r>
            <a:r>
              <a:rPr lang="en-US" dirty="0" smtClean="0"/>
              <a:t>…A more fruitful way to ground research efforts, and to nurture and sustain progress in the kinds of improved </a:t>
            </a:r>
            <a:r>
              <a:rPr lang="en-US" dirty="0" err="1" smtClean="0"/>
              <a:t>cybersecurity</a:t>
            </a:r>
            <a:r>
              <a:rPr lang="en-US" dirty="0" smtClean="0"/>
              <a:t> solutions that benefit society, is to develop a science of security. Developing a strong, rigorous scientific foundation to </a:t>
            </a:r>
            <a:r>
              <a:rPr lang="en-US" dirty="0" err="1" smtClean="0"/>
              <a:t>cybersecurity</a:t>
            </a:r>
            <a:r>
              <a:rPr lang="en-US" dirty="0" smtClean="0"/>
              <a:t> helps the field in the following ways:</a:t>
            </a:r>
          </a:p>
          <a:p>
            <a:pPr>
              <a:buNone/>
            </a:pPr>
            <a:r>
              <a:rPr lang="en-US" dirty="0" smtClean="0"/>
              <a:t> ••</a:t>
            </a:r>
            <a:r>
              <a:rPr lang="en-US" i="1" dirty="0" smtClean="0"/>
              <a:t>Organizes disparate areas of knowledge </a:t>
            </a:r>
            <a:r>
              <a:rPr lang="en-US" dirty="0" smtClean="0"/>
              <a:t>– Provides structure and organization to a broad-based body of knowledge in the form of testable models and predictions</a:t>
            </a:r>
          </a:p>
          <a:p>
            <a:pPr>
              <a:buNone/>
            </a:pPr>
            <a:r>
              <a:rPr lang="en-US" dirty="0" smtClean="0"/>
              <a:t>••</a:t>
            </a:r>
            <a:r>
              <a:rPr lang="en-US" i="1" dirty="0" smtClean="0"/>
              <a:t>Enables discovery of universal laws </a:t>
            </a:r>
            <a:r>
              <a:rPr lang="en-US" dirty="0" smtClean="0"/>
              <a:t>– Produces laws that express an understanding of basic, universal dynamics against which to test problems and formulate explanations </a:t>
            </a:r>
          </a:p>
          <a:p>
            <a:pPr>
              <a:buNone/>
            </a:pPr>
            <a:r>
              <a:rPr lang="en-US" dirty="0" smtClean="0"/>
              <a:t> ••</a:t>
            </a:r>
            <a:r>
              <a:rPr lang="en-US" i="1" dirty="0" smtClean="0"/>
              <a:t>Applies the rigor of the scientific method </a:t>
            </a:r>
            <a:r>
              <a:rPr lang="en-US" dirty="0" smtClean="0"/>
              <a:t>– Approaches problems using a systematic methodol­ogy and discipline to formulate hypotheses, design and execute repeatable experiments, and collect and analyze </a:t>
            </a:r>
            <a:r>
              <a:rPr lang="en-US" dirty="0" smtClean="0"/>
              <a:t>data</a:t>
            </a:r>
          </a:p>
          <a:p>
            <a:pPr>
              <a:buNone/>
            </a:pPr>
            <a:r>
              <a:rPr lang="en-US" dirty="0" smtClean="0"/>
              <a:t>class of </a:t>
            </a:r>
            <a:r>
              <a:rPr lang="en-US" dirty="0" smtClean="0"/>
              <a:t>problems; range </a:t>
            </a:r>
            <a:r>
              <a:rPr lang="en-US" dirty="0" smtClean="0"/>
              <a:t>of scientific </a:t>
            </a:r>
            <a:r>
              <a:rPr lang="en-US" dirty="0" smtClean="0"/>
              <a:t>methods; common </a:t>
            </a:r>
            <a:r>
              <a:rPr lang="en-US" dirty="0" smtClean="0"/>
              <a:t>terminology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/>
              <a:t>government portfolio portion of the science of security to support activities that investigate fundamental laws and enable repeatable experimentation to increase our understanding of the underlying principles of </a:t>
            </a:r>
            <a:r>
              <a:rPr lang="en-US" dirty="0" smtClean="0"/>
              <a:t>securing </a:t>
            </a:r>
            <a:r>
              <a:rPr lang="en-US" dirty="0" smtClean="0"/>
              <a:t>complex networked systems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Rigorous</a:t>
            </a:r>
          </a:p>
          <a:p>
            <a:r>
              <a:rPr lang="en-US" dirty="0" smtClean="0"/>
              <a:t>Repeatable</a:t>
            </a:r>
          </a:p>
          <a:p>
            <a:r>
              <a:rPr lang="en-US" dirty="0" smtClean="0"/>
              <a:t>Predictable</a:t>
            </a:r>
          </a:p>
          <a:p>
            <a:r>
              <a:rPr lang="en-US" dirty="0" smtClean="0"/>
              <a:t>Long lasting impact</a:t>
            </a:r>
          </a:p>
          <a:p>
            <a:endParaRPr lang="en-US" dirty="0" smtClean="0"/>
          </a:p>
          <a:p>
            <a:r>
              <a:rPr lang="en-US" dirty="0" smtClean="0"/>
              <a:t>Not completely there yet.</a:t>
            </a:r>
          </a:p>
        </p:txBody>
      </p:sp>
    </p:spTree>
    <p:extLst>
      <p:ext uri="{BB962C8B-B14F-4D97-AF65-F5344CB8AC3E}">
        <p14:creationId xmlns:p14="http://schemas.microsoft.com/office/powerpoint/2010/main" xmlns="" val="405827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639763"/>
          </a:xfrm>
        </p:spPr>
        <p:txBody>
          <a:bodyPr/>
          <a:lstStyle/>
          <a:p>
            <a:r>
              <a:rPr lang="en-US" dirty="0" smtClean="0"/>
              <a:t>Great Alignment with 2011 Strategic </a:t>
            </a:r>
            <a:r>
              <a:rPr lang="en-US" dirty="0" smtClean="0"/>
              <a:t>Plan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024128"/>
            <a:ext cx="10360501" cy="55290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Research is required to develop: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••Methods to model adversaries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••Techniques for component, policy, and system composition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••A control theory for maintaining security in the presence of partially successful attacks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</a:t>
            </a:r>
            <a:r>
              <a:rPr lang="en-US" sz="2000" dirty="0" smtClean="0"/>
              <a:t>Sound methods for integrating humans in the system: usability and security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••Quantifiable, forward-looking security metrics (using formal and stochastic modeling methods)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••Measurement methodologies and </a:t>
            </a:r>
            <a:r>
              <a:rPr lang="en-US" sz="2000" dirty="0" err="1" smtClean="0"/>
              <a:t>testbeds</a:t>
            </a:r>
            <a:r>
              <a:rPr lang="en-US" sz="2000" dirty="0" smtClean="0"/>
              <a:t> for security properties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••</a:t>
            </a:r>
            <a:r>
              <a:rPr lang="en-US" sz="2000" dirty="0" smtClean="0"/>
              <a:t>Comprehensive, open, and </a:t>
            </a:r>
            <a:r>
              <a:rPr lang="en-US" sz="2000" dirty="0" err="1" smtClean="0"/>
              <a:t>anonymized</a:t>
            </a:r>
            <a:r>
              <a:rPr lang="en-US" sz="2000" dirty="0" smtClean="0"/>
              <a:t> data repositories 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An important effect of this strategic plan is that it provides a basis for discussion among researchers aligned to common objectives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Although our national-level initiatives focus on research activities within the United States, cyber­space—with its vast interaction space of information, markets, and services—knows no borders</a:t>
            </a:r>
            <a:r>
              <a:rPr lang="en-US" sz="2200" dirty="0" smtClean="0"/>
              <a:t>.</a:t>
            </a:r>
            <a:endParaRPr lang="en-US" sz="22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 on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/ Questions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Lists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Resilient Architectures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5212" y="1524000"/>
            <a:ext cx="1082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UIUC</a:t>
            </a:r>
            <a:r>
              <a:rPr lang="en-US" dirty="0" smtClean="0"/>
              <a:t> 1.2.2 Measurement Driven Security Analytics</a:t>
            </a:r>
          </a:p>
          <a:p>
            <a:r>
              <a:rPr lang="en-US" b="1" dirty="0" smtClean="0"/>
              <a:t>UIUC</a:t>
            </a:r>
            <a:r>
              <a:rPr lang="en-US" dirty="0" smtClean="0"/>
              <a:t> 1.2.3 Hypothesis Testing for Network Security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 2.1 M1: Attack Surface and Defense-in-Depth Metrics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2.2 M2: Systematization of Knowledge from Intrusion Detection Models 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 2.3 M3: Vulnerability and Resilience Prediction Models 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P1: Understanding Effects of Norms and Policies on the Robustness, </a:t>
            </a:r>
            <a:r>
              <a:rPr lang="en-US" dirty="0" err="1" smtClean="0"/>
              <a:t>liveness</a:t>
            </a:r>
            <a:r>
              <a:rPr lang="en-US" dirty="0" smtClean="0"/>
              <a:t>, 	and Resilience of Systems </a:t>
            </a:r>
          </a:p>
          <a:p>
            <a:r>
              <a:rPr lang="en-US" b="1" dirty="0" smtClean="0"/>
              <a:t>NCSU </a:t>
            </a:r>
            <a:r>
              <a:rPr lang="en-US" dirty="0" smtClean="0"/>
              <a:t> R1: Resilience Requirements, Design, and Testing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 R2: Redundancy for Network Intrusion Prevention Systems (NIPS) </a:t>
            </a:r>
          </a:p>
          <a:p>
            <a:r>
              <a:rPr lang="en-US" b="1" dirty="0" smtClean="0"/>
              <a:t>NCSU</a:t>
            </a:r>
            <a:r>
              <a:rPr lang="en-US" dirty="0" smtClean="0"/>
              <a:t>  R5: Smart Isolation in Large-Scale Production Computing Infrastructures</a:t>
            </a:r>
          </a:p>
          <a:p>
            <a:r>
              <a:rPr lang="en-US" b="1" dirty="0" smtClean="0"/>
              <a:t>NCSU </a:t>
            </a:r>
            <a:r>
              <a:rPr lang="en-US" dirty="0" smtClean="0"/>
              <a:t> R6: Automated Synthesis of Resilient Architectures</a:t>
            </a:r>
          </a:p>
          <a:p>
            <a:r>
              <a:rPr lang="en-US" b="1" dirty="0" smtClean="0"/>
              <a:t>CMU</a:t>
            </a:r>
            <a:r>
              <a:rPr lang="en-US" dirty="0" smtClean="0"/>
              <a:t>  Project 1 – Frameworks, APIs, and </a:t>
            </a:r>
            <a:r>
              <a:rPr lang="en-US" dirty="0" err="1" smtClean="0"/>
              <a:t>Composable</a:t>
            </a:r>
            <a:r>
              <a:rPr lang="en-US" dirty="0" smtClean="0"/>
              <a:t> Security Models </a:t>
            </a:r>
          </a:p>
          <a:p>
            <a:r>
              <a:rPr lang="en-US" b="1" dirty="0" smtClean="0"/>
              <a:t>CMU  </a:t>
            </a:r>
            <a:r>
              <a:rPr lang="en-US" dirty="0" smtClean="0"/>
              <a:t>Project 9 – Multi-model run-time security analysis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715963"/>
          </a:xfrm>
        </p:spPr>
        <p:txBody>
          <a:bodyPr/>
          <a:lstStyle/>
          <a:p>
            <a:r>
              <a:rPr lang="en-US" dirty="0" smtClean="0"/>
              <a:t>Scalability and </a:t>
            </a:r>
            <a:r>
              <a:rPr lang="en-US" dirty="0" err="1" smtClean="0"/>
              <a:t>Composability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5212" y="1026378"/>
            <a:ext cx="107442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UMD Task 1: </a:t>
            </a:r>
            <a:r>
              <a:rPr lang="en-US" sz="2000" dirty="0" err="1" smtClean="0"/>
              <a:t>Verifcation</a:t>
            </a:r>
            <a:r>
              <a:rPr lang="en-US" sz="2000" dirty="0" smtClean="0"/>
              <a:t> of </a:t>
            </a:r>
            <a:r>
              <a:rPr lang="en-US" sz="2000" dirty="0" err="1" smtClean="0"/>
              <a:t>Hyperproperties</a:t>
            </a:r>
            <a:r>
              <a:rPr lang="en-US" sz="2000" dirty="0" smtClean="0"/>
              <a:t> </a:t>
            </a:r>
          </a:p>
          <a:p>
            <a:r>
              <a:rPr lang="en-US" sz="2000" dirty="0" smtClean="0"/>
              <a:t>UMD Task 2: Trustworthy and </a:t>
            </a:r>
            <a:r>
              <a:rPr lang="en-US" sz="2000" dirty="0" err="1" smtClean="0"/>
              <a:t>Composable</a:t>
            </a:r>
            <a:r>
              <a:rPr lang="en-US" sz="2000" dirty="0" smtClean="0"/>
              <a:t> Software Systems with Contracts</a:t>
            </a:r>
          </a:p>
          <a:p>
            <a:r>
              <a:rPr lang="en-US" sz="2000" dirty="0" smtClean="0"/>
              <a:t>UMD Task 10: Trust, Recommendation Systems, and Collaboration</a:t>
            </a:r>
          </a:p>
          <a:p>
            <a:r>
              <a:rPr lang="en-US" sz="2000" dirty="0" smtClean="0"/>
              <a:t>UIUC 1.2.1 Security Metrics for Cyber-Physical Systems</a:t>
            </a:r>
          </a:p>
          <a:p>
            <a:r>
              <a:rPr lang="en-US" sz="2000" dirty="0" smtClean="0"/>
              <a:t>UIUC 1.2.3 Hypothesis Testing for Network Security</a:t>
            </a:r>
          </a:p>
          <a:p>
            <a:r>
              <a:rPr lang="en-US" sz="2000" dirty="0" smtClean="0"/>
              <a:t>UIUC 1.2.6 Science of Human Circumvention of Security</a:t>
            </a:r>
          </a:p>
          <a:p>
            <a:r>
              <a:rPr lang="en-US" sz="2000" dirty="0" smtClean="0"/>
              <a:t>NCSU 2.1 M1: Attack Surface and Defense-in-Depth Metrics</a:t>
            </a:r>
          </a:p>
          <a:p>
            <a:r>
              <a:rPr lang="en-US" sz="2000" dirty="0" smtClean="0"/>
              <a:t>NCSU 2.2 M2: Systematization of Knowledge from Intrusion Detection Models</a:t>
            </a:r>
          </a:p>
          <a:p>
            <a:r>
              <a:rPr lang="en-US" sz="2000" dirty="0" smtClean="0"/>
              <a:t>NCSU 2.3 M3: Vulnerability and Resilience Prediction Models</a:t>
            </a:r>
          </a:p>
          <a:p>
            <a:r>
              <a:rPr lang="en-US" sz="2000" dirty="0" smtClean="0"/>
              <a:t>NCSU  P2: Formal Specification and Analysis of Security-Critical Norms and Policies</a:t>
            </a:r>
          </a:p>
          <a:p>
            <a:r>
              <a:rPr lang="en-US" sz="2000" dirty="0" smtClean="0"/>
              <a:t>CMU  Project 1 – Frameworks, APIs, and </a:t>
            </a:r>
            <a:r>
              <a:rPr lang="en-US" sz="2000" dirty="0" err="1" smtClean="0"/>
              <a:t>Composable</a:t>
            </a:r>
            <a:r>
              <a:rPr lang="en-US" sz="2000" dirty="0" smtClean="0"/>
              <a:t> Security Models</a:t>
            </a:r>
          </a:p>
          <a:p>
            <a:r>
              <a:rPr lang="en-US" sz="2000" dirty="0" smtClean="0"/>
              <a:t>CMU Project 2 – Limiting Recertification in Highly Configurable Systems: Analyzing Interactions and 	Isolation among Configuration Options</a:t>
            </a:r>
          </a:p>
          <a:p>
            <a:r>
              <a:rPr lang="en-US" sz="2000" dirty="0" smtClean="0"/>
              <a:t>CMU  Project 3 – Security Reasoning for Distributed Systems with Uncertainties</a:t>
            </a:r>
          </a:p>
          <a:p>
            <a:r>
              <a:rPr lang="en-US" sz="2000" dirty="0" smtClean="0"/>
              <a:t>CMU  Project 6 – Compositional security</a:t>
            </a:r>
          </a:p>
          <a:p>
            <a:r>
              <a:rPr lang="en-US" sz="2000" dirty="0" smtClean="0"/>
              <a:t>CMU  Project 8 – A Language and Framework for Development of Secure Mobile Applications</a:t>
            </a:r>
          </a:p>
          <a:p>
            <a:r>
              <a:rPr lang="en-US" sz="2000" dirty="0" smtClean="0"/>
              <a:t>CMU  Project 9 – Multi-model run-time security analysis</a:t>
            </a:r>
          </a:p>
          <a:p>
            <a:r>
              <a:rPr lang="en-US" sz="2000" dirty="0" smtClean="0"/>
              <a:t>CMU  Project 10 – Race Vulnerability Study and Hybrid Race Detection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Governed Secure Collaboration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7612" y="1676400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UMD Task 10: Trust, Recommendation Systems, and Collaboration</a:t>
            </a:r>
          </a:p>
          <a:p>
            <a:r>
              <a:rPr lang="en-US" dirty="0" smtClean="0"/>
              <a:t>UIUC 1.2.3 Hypothesis Testing for Network Security</a:t>
            </a:r>
          </a:p>
          <a:p>
            <a:r>
              <a:rPr lang="en-US" dirty="0" smtClean="0"/>
              <a:t>UIUC 1.2.6 Science of Human Circumvention of Security</a:t>
            </a:r>
          </a:p>
          <a:p>
            <a:r>
              <a:rPr lang="en-US" dirty="0" smtClean="0"/>
              <a:t>NCSU P1: Understanding Effects of Norms and Policies on the Robustness, </a:t>
            </a:r>
            <a:r>
              <a:rPr lang="en-US" dirty="0" err="1" smtClean="0"/>
              <a:t>Liveness</a:t>
            </a:r>
            <a:r>
              <a:rPr lang="en-US" dirty="0" smtClean="0"/>
              <a:t>, 	and Resilience of Systems</a:t>
            </a:r>
          </a:p>
          <a:p>
            <a:r>
              <a:rPr lang="en-US" dirty="0" smtClean="0"/>
              <a:t>NCSU P2: Formal Specification and Analysis of Security-Critical Norms and Policies</a:t>
            </a:r>
          </a:p>
          <a:p>
            <a:r>
              <a:rPr lang="en-US" dirty="0" smtClean="0"/>
              <a:t>NCSU P3: Scientific Understanding of Policy Complexity</a:t>
            </a:r>
          </a:p>
          <a:p>
            <a:r>
              <a:rPr lang="en-US" dirty="0" smtClean="0"/>
              <a:t>CMU Project 17 – Geo-Temporal Characterization of Security Threats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639763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9012" y="990600"/>
            <a:ext cx="1089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UMD Task 5: Empirical Models for Vulnerability Exploits</a:t>
            </a:r>
          </a:p>
          <a:p>
            <a:r>
              <a:rPr lang="en-US" sz="2000" dirty="0" smtClean="0"/>
              <a:t>UMD Task 8: User-Centered Design for Security</a:t>
            </a:r>
          </a:p>
          <a:p>
            <a:r>
              <a:rPr lang="en-US" sz="2000" dirty="0" smtClean="0"/>
              <a:t>UIUC 1.2.1 Security Metrics for Cyber-Physical Systems</a:t>
            </a:r>
          </a:p>
          <a:p>
            <a:r>
              <a:rPr lang="en-US" sz="2000" dirty="0" smtClean="0"/>
              <a:t>UIUC 1.2.2 Measurement Driven Security Analytics</a:t>
            </a:r>
          </a:p>
          <a:p>
            <a:r>
              <a:rPr lang="en-US" sz="2000" dirty="0" smtClean="0"/>
              <a:t>UIUC 1.2.3 Hypothesis Testing for Network Security</a:t>
            </a:r>
          </a:p>
          <a:p>
            <a:r>
              <a:rPr lang="en-US" sz="2000" dirty="0" smtClean="0"/>
              <a:t>UIUC 1.2.6 Science of Human Circumvention of Security</a:t>
            </a:r>
          </a:p>
          <a:p>
            <a:r>
              <a:rPr lang="en-US" sz="2000" dirty="0" smtClean="0"/>
              <a:t>UIUC 1.2.7 Data-Driven Model-Based Decision-Making</a:t>
            </a:r>
          </a:p>
          <a:p>
            <a:r>
              <a:rPr lang="en-US" sz="2000" dirty="0" smtClean="0"/>
              <a:t>NCSU 2.1 M1: Attack Surface and Defense-in-Depth Metrics</a:t>
            </a:r>
          </a:p>
          <a:p>
            <a:r>
              <a:rPr lang="en-US" sz="2000" dirty="0" smtClean="0"/>
              <a:t>NCSU 2.2 M2: Systematization of Knowledge from Intrusion Detection Models</a:t>
            </a:r>
          </a:p>
          <a:p>
            <a:r>
              <a:rPr lang="en-US" sz="2000" dirty="0" smtClean="0"/>
              <a:t>NCSU 2.3 M3: Vulnerability and Resilience Prediction Models</a:t>
            </a:r>
          </a:p>
          <a:p>
            <a:r>
              <a:rPr lang="en-US" sz="2000" dirty="0" smtClean="0"/>
              <a:t>NCSU R1: Resilience Requirements, Design, and Testing</a:t>
            </a:r>
          </a:p>
          <a:p>
            <a:r>
              <a:rPr lang="en-US" sz="2000" dirty="0" smtClean="0"/>
              <a:t>CMU  Project 1 – Frameworks, APIs, and </a:t>
            </a:r>
            <a:r>
              <a:rPr lang="en-US" sz="2000" dirty="0" err="1" smtClean="0"/>
              <a:t>Composable</a:t>
            </a:r>
            <a:r>
              <a:rPr lang="en-US" sz="2000" dirty="0" smtClean="0"/>
              <a:t> Security Models</a:t>
            </a:r>
          </a:p>
          <a:p>
            <a:r>
              <a:rPr lang="en-US" sz="2000" dirty="0" smtClean="0"/>
              <a:t>CMU Project 2 – Limiting Recertification in Highly Configurable Systems: Analyzing Interactions and 	Isolation among Configuration Options</a:t>
            </a:r>
          </a:p>
          <a:p>
            <a:r>
              <a:rPr lang="en-US" sz="2000" dirty="0" smtClean="0"/>
              <a:t>CMU  Project 9 – Multi-model run-time security analysis</a:t>
            </a:r>
          </a:p>
          <a:p>
            <a:r>
              <a:rPr lang="en-US" sz="2000" dirty="0" smtClean="0"/>
              <a:t>CMU  Project 10 – Race Vulnerability Study and Hybrid Race Detection</a:t>
            </a:r>
          </a:p>
          <a:p>
            <a:r>
              <a:rPr lang="en-US" sz="2000" dirty="0" smtClean="0"/>
              <a:t>CMU Project 12 –Usable Formal Methods for the Design and Composition of Security and Privacy 	Policies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563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Behavior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2812" y="841712"/>
            <a:ext cx="10972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UMD Task 6: Human Behavior and Cyber Vulnerabilities</a:t>
            </a:r>
          </a:p>
          <a:p>
            <a:r>
              <a:rPr lang="en-US" sz="2000" dirty="0" smtClean="0"/>
              <a:t>UMD Task 7: Does the Presence of Honest Users Affect Intruders' Behavior?</a:t>
            </a:r>
          </a:p>
          <a:p>
            <a:r>
              <a:rPr lang="en-US" sz="2000" dirty="0" smtClean="0"/>
              <a:t>UMD Task 8: User-Centered Design for Security</a:t>
            </a:r>
          </a:p>
          <a:p>
            <a:r>
              <a:rPr lang="en-US" sz="2000" dirty="0" smtClean="0"/>
              <a:t>UMD Task 9: Understanding Developers' Reasoning about Privacy and Security</a:t>
            </a:r>
          </a:p>
          <a:p>
            <a:r>
              <a:rPr lang="en-US" sz="2000" dirty="0" smtClean="0"/>
              <a:t>UMD Task 10: Trust, Recommendation Systems, and Collaboration</a:t>
            </a:r>
          </a:p>
          <a:p>
            <a:r>
              <a:rPr lang="en-US" sz="2000" dirty="0" smtClean="0"/>
              <a:t>UMD Task 11: Reasoning about Protocols with Human Participants</a:t>
            </a:r>
          </a:p>
          <a:p>
            <a:r>
              <a:rPr lang="en-US" sz="2000" dirty="0" smtClean="0"/>
              <a:t>UIUC 1.2.2 Measurement Driven Security Analytics</a:t>
            </a:r>
          </a:p>
          <a:p>
            <a:r>
              <a:rPr lang="en-US" sz="2000" dirty="0" smtClean="0"/>
              <a:t>UIUC 1.2.6 Science of Human Circumvention of Security</a:t>
            </a:r>
          </a:p>
          <a:p>
            <a:r>
              <a:rPr lang="en-US" sz="2000" dirty="0" smtClean="0"/>
              <a:t>UIUC 1.2.7 Data-Driven Model-Based Decision-Making</a:t>
            </a:r>
          </a:p>
          <a:p>
            <a:r>
              <a:rPr lang="en-US" sz="2000" dirty="0" smtClean="0"/>
              <a:t>NCSU 2.2 M2: Systematization of Knowledge from Intrusion Detection Models</a:t>
            </a:r>
          </a:p>
          <a:p>
            <a:r>
              <a:rPr lang="en-US" sz="2000" dirty="0" smtClean="0"/>
              <a:t>NCSU H1: Warning of Phishing Attacks: Supporting Human Information Processing, Identifying Phishing 	Deception Indicators, and Reducing Vulnerability</a:t>
            </a:r>
          </a:p>
          <a:p>
            <a:r>
              <a:rPr lang="en-US" sz="2000" dirty="0" smtClean="0"/>
              <a:t>NCSU H3: A Human Information-Processing Analysis of Online Deception Detection</a:t>
            </a:r>
          </a:p>
          <a:p>
            <a:r>
              <a:rPr lang="en-US" sz="2000" dirty="0" smtClean="0"/>
              <a:t>NCSU H4: Leveraging the Effects of Cognitive Function on Input Device Analytics to Improve Security</a:t>
            </a:r>
          </a:p>
          <a:p>
            <a:r>
              <a:rPr lang="en-US" sz="2000" dirty="0" smtClean="0"/>
              <a:t>NCSU P3: Scientific Understanding of Policy Complexity</a:t>
            </a:r>
          </a:p>
          <a:p>
            <a:r>
              <a:rPr lang="en-US" sz="2000" dirty="0" smtClean="0"/>
              <a:t>CMU  Project 8 – A Language and Framework for Development of Secure Mobile Applications</a:t>
            </a:r>
          </a:p>
          <a:p>
            <a:r>
              <a:rPr lang="en-US" sz="2000" dirty="0" smtClean="0"/>
              <a:t>CMU Project 12 –Usable Formal Methods for the Design and Composition of Security and Privacy 	Policies</a:t>
            </a:r>
          </a:p>
          <a:p>
            <a:r>
              <a:rPr lang="en-US" sz="2000" dirty="0" smtClean="0"/>
              <a:t>CMU  Project 13 – Understanding user behavior when security is a secondary task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Establishment of Science of Security (</a:t>
            </a:r>
            <a:r>
              <a:rPr lang="en-US" dirty="0" err="1" smtClean="0"/>
              <a:t>SoS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nudge the creation of a science?</a:t>
            </a:r>
          </a:p>
          <a:p>
            <a:r>
              <a:rPr lang="en-US" dirty="0" smtClean="0"/>
              <a:t>Lots of meetings, workshop at Berkeley. Greater than NSA</a:t>
            </a:r>
          </a:p>
          <a:p>
            <a:r>
              <a:rPr lang="en-US" dirty="0" smtClean="0"/>
              <a:t>2012 NSA starts a Science of Security Initiative in Research Directorate</a:t>
            </a:r>
          </a:p>
          <a:p>
            <a:pPr lvl="1"/>
            <a:r>
              <a:rPr lang="en-US" dirty="0" smtClean="0"/>
              <a:t>Completely Open and Unclassified</a:t>
            </a:r>
          </a:p>
          <a:p>
            <a:pPr lvl="1"/>
            <a:r>
              <a:rPr lang="en-US" dirty="0" smtClean="0"/>
              <a:t>Foundational</a:t>
            </a:r>
          </a:p>
          <a:p>
            <a:r>
              <a:rPr lang="en-US" dirty="0" smtClean="0"/>
              <a:t>Goal of self sustaining field</a:t>
            </a:r>
          </a:p>
        </p:txBody>
      </p:sp>
    </p:spTree>
    <p:extLst>
      <p:ext uri="{BB962C8B-B14F-4D97-AF65-F5344CB8AC3E}">
        <p14:creationId xmlns:p14="http://schemas.microsoft.com/office/powerpoint/2010/main" xmlns="" val="4836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Building a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Foundational Research</a:t>
            </a:r>
          </a:p>
          <a:p>
            <a:r>
              <a:rPr lang="en-US" dirty="0" smtClean="0"/>
              <a:t>Rigorous Research Methods</a:t>
            </a:r>
          </a:p>
          <a:p>
            <a:r>
              <a:rPr lang="en-US" dirty="0" smtClean="0"/>
              <a:t>Growing a </a:t>
            </a:r>
            <a:r>
              <a:rPr lang="en-US" dirty="0" err="1" smtClean="0"/>
              <a:t>SoS</a:t>
            </a:r>
            <a:r>
              <a:rPr lang="en-US" dirty="0" smtClean="0"/>
              <a:t> Community</a:t>
            </a:r>
          </a:p>
        </p:txBody>
      </p:sp>
    </p:spTree>
    <p:extLst>
      <p:ext uri="{BB962C8B-B14F-4D97-AF65-F5344CB8AC3E}">
        <p14:creationId xmlns:p14="http://schemas.microsoft.com/office/powerpoint/2010/main" xmlns="" val="341812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Foundational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Lablet</a:t>
            </a:r>
            <a:r>
              <a:rPr lang="en-US" dirty="0" smtClean="0"/>
              <a:t> – a small lab</a:t>
            </a:r>
          </a:p>
          <a:p>
            <a:r>
              <a:rPr lang="en-US" dirty="0" smtClean="0"/>
              <a:t>Competitive Selection</a:t>
            </a:r>
          </a:p>
          <a:p>
            <a:r>
              <a:rPr lang="en-US" dirty="0" smtClean="0"/>
              <a:t>Began 2012 using an ARO grant to 3 universities</a:t>
            </a:r>
          </a:p>
          <a:p>
            <a:r>
              <a:rPr lang="en-US" dirty="0" smtClean="0"/>
              <a:t>2014 – NSA contract with 4 Universities </a:t>
            </a:r>
          </a:p>
          <a:p>
            <a:pPr lvl="1"/>
            <a:r>
              <a:rPr lang="en-US" dirty="0" smtClean="0"/>
              <a:t>From a BAA</a:t>
            </a:r>
          </a:p>
          <a:p>
            <a:pPr lvl="1"/>
            <a:r>
              <a:rPr lang="en-US" dirty="0" smtClean="0"/>
              <a:t>About $8 million per year total</a:t>
            </a:r>
          </a:p>
          <a:p>
            <a:pPr lvl="1"/>
            <a:r>
              <a:rPr lang="en-US" dirty="0" smtClean="0"/>
              <a:t>20% of funding to other institutions (29 other Universities)</a:t>
            </a:r>
          </a:p>
          <a:p>
            <a:pPr lvl="1"/>
            <a:r>
              <a:rPr lang="en-US" dirty="0" smtClean="0"/>
              <a:t>For Research and to build a science</a:t>
            </a:r>
          </a:p>
          <a:p>
            <a:r>
              <a:rPr lang="en-US" dirty="0" smtClean="0"/>
              <a:t>260 Published Papers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4824" y="929065"/>
            <a:ext cx="1843088" cy="154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brand.ncsu.edu/img/logo/2x2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2" y="6006846"/>
            <a:ext cx="1335851" cy="609600"/>
          </a:xfrm>
          <a:prstGeom prst="rect">
            <a:avLst/>
          </a:prstGeom>
          <a:noFill/>
        </p:spPr>
      </p:pic>
      <p:pic>
        <p:nvPicPr>
          <p:cNvPr id="6" name="Picture 6" descr="http://urhome.umd.edu/marketing/brandtoolkit/images/6420e6_65635f965637c8d98422afb90604d286.gif_srz_476_78_75_22_0.50_1.20_0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6212" y="6136909"/>
            <a:ext cx="2171700" cy="355867"/>
          </a:xfrm>
          <a:prstGeom prst="rect">
            <a:avLst/>
          </a:prstGeom>
          <a:noFill/>
        </p:spPr>
      </p:pic>
      <p:pic>
        <p:nvPicPr>
          <p:cNvPr id="7" name="Picture 8" descr="http://identitystandards.illinois.edu/assets/images/logos_display/campus_bold_horz_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7293" y="6143759"/>
            <a:ext cx="2028825" cy="335773"/>
          </a:xfrm>
          <a:prstGeom prst="rect">
            <a:avLst/>
          </a:prstGeom>
          <a:noFill/>
        </p:spPr>
      </p:pic>
      <p:pic>
        <p:nvPicPr>
          <p:cNvPr id="8" name="Picture 10" descr="http://www.unmannedsystemstechnology.com/wp-content/uploads/2013/02/CMULOGO.jpg"/>
          <p:cNvPicPr>
            <a:picLocks noChangeAspect="1" noChangeArrowheads="1"/>
          </p:cNvPicPr>
          <p:nvPr/>
        </p:nvPicPr>
        <p:blipFill>
          <a:blip r:embed="rId6" cstate="print"/>
          <a:srcRect t="38793" b="41379"/>
          <a:stretch>
            <a:fillRect/>
          </a:stretch>
        </p:blipFill>
        <p:spPr bwMode="auto">
          <a:xfrm>
            <a:off x="608012" y="6159057"/>
            <a:ext cx="2438400" cy="32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522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Lablet</a:t>
            </a:r>
            <a:r>
              <a:rPr lang="en-US" dirty="0" smtClean="0"/>
              <a:t> Funding Supports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</a:p>
          <a:p>
            <a:r>
              <a:rPr lang="en-US" dirty="0" smtClean="0"/>
              <a:t>Salaries and/or Tuition of Professors, Researchers, Post-Docs, Ph.D. Students, Masters Students, and undergraduate research</a:t>
            </a:r>
          </a:p>
          <a:p>
            <a:r>
              <a:rPr lang="en-US" dirty="0" smtClean="0"/>
              <a:t>Outreach activities for making a science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IMG_85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9812" y="38100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85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Hard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Measure for Progress</a:t>
            </a:r>
          </a:p>
          <a:p>
            <a:r>
              <a:rPr lang="en-US" dirty="0" smtClean="0"/>
              <a:t>Developed by </a:t>
            </a:r>
            <a:r>
              <a:rPr lang="en-US" dirty="0" err="1" smtClean="0"/>
              <a:t>lablet</a:t>
            </a:r>
            <a:r>
              <a:rPr lang="en-US" dirty="0" smtClean="0"/>
              <a:t> PIs</a:t>
            </a:r>
          </a:p>
          <a:p>
            <a:r>
              <a:rPr lang="en-US" dirty="0" smtClean="0"/>
              <a:t>Not all inclusive</a:t>
            </a:r>
          </a:p>
          <a:p>
            <a:r>
              <a:rPr lang="en-US" dirty="0" smtClean="0"/>
              <a:t>Needed for improving cybersecurity situation</a:t>
            </a:r>
          </a:p>
          <a:p>
            <a:r>
              <a:rPr lang="en-US" dirty="0" smtClean="0"/>
              <a:t>Resilient Architectures; Scalability and Composability; Secure Collaboration; Metrics; Human Behavior</a:t>
            </a:r>
          </a:p>
          <a:p>
            <a:r>
              <a:rPr lang="en-US" dirty="0" smtClean="0"/>
              <a:t>Update Paper on Progress; coming soon.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0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0</TotalTime>
  <Words>1316</Words>
  <Application>Microsoft Office PowerPoint</Application>
  <PresentationFormat>Custom</PresentationFormat>
  <Paragraphs>252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Tech 16x9</vt:lpstr>
      <vt:lpstr>Science of Security Research Update</vt:lpstr>
      <vt:lpstr>A Fundamental Challenge</vt:lpstr>
      <vt:lpstr>What is science?</vt:lpstr>
      <vt:lpstr>Establishment of Science of Security (SoS)</vt:lpstr>
      <vt:lpstr>Parts of Building a Science</vt:lpstr>
      <vt:lpstr>Foundational Research</vt:lpstr>
      <vt:lpstr>Lablets</vt:lpstr>
      <vt:lpstr>Lablet Funding Supports</vt:lpstr>
      <vt:lpstr>5 Hard Problems</vt:lpstr>
      <vt:lpstr>Research Aligned to the Hard Problems</vt:lpstr>
      <vt:lpstr>Research Highlights 1</vt:lpstr>
      <vt:lpstr>Research Highlights 2</vt:lpstr>
      <vt:lpstr>Science of SecUre and REsilient Cyber-Physical Systems (SURE)</vt:lpstr>
      <vt:lpstr>Rigorous Research Methods</vt:lpstr>
      <vt:lpstr>Lablets Adding Science</vt:lpstr>
      <vt:lpstr>Best Scientific Cybersecurity Paper Competition</vt:lpstr>
      <vt:lpstr>Winners</vt:lpstr>
      <vt:lpstr>Intel International Science and Engineering Fair Award</vt:lpstr>
      <vt:lpstr>Growing a Community</vt:lpstr>
      <vt:lpstr>Lablets for Growth</vt:lpstr>
      <vt:lpstr>Slide 21</vt:lpstr>
      <vt:lpstr>Slide 22</vt:lpstr>
      <vt:lpstr>Slide 23</vt:lpstr>
      <vt:lpstr>Slide 24</vt:lpstr>
      <vt:lpstr>HOT-SOS – Hot Topics in Science of Security: Symposium and Bootcamp on the Science of Security</vt:lpstr>
      <vt:lpstr>Science of Security Virtual Organization (SoS-VO)</vt:lpstr>
      <vt:lpstr>=Sum(Slides)</vt:lpstr>
      <vt:lpstr>Participating in the Science of Security</vt:lpstr>
      <vt:lpstr>Great Alignment with 2011 Strategic Plan</vt:lpstr>
      <vt:lpstr>Great Alignment with 2011 Strategic Plan (2)</vt:lpstr>
      <vt:lpstr>Thoughts on 2015</vt:lpstr>
      <vt:lpstr>Thank You / Questions</vt:lpstr>
      <vt:lpstr>Project Lists</vt:lpstr>
      <vt:lpstr>Resilient Architectures</vt:lpstr>
      <vt:lpstr>Scalability and Composability</vt:lpstr>
      <vt:lpstr>Policy Governed Secure Collaboration</vt:lpstr>
      <vt:lpstr>Metrics</vt:lpstr>
      <vt:lpstr>Human Behavior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2015-04-06T21:45:30Z</dcterms:created>
  <dcterms:modified xsi:type="dcterms:W3CDTF">2015-07-20T18:59:33Z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</Properties>
</file>