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6" r:id="rId1"/>
  </p:sldMasterIdLst>
  <p:notesMasterIdLst>
    <p:notesMasterId r:id="rId15"/>
  </p:notesMasterIdLst>
  <p:handoutMasterIdLst>
    <p:handoutMasterId r:id="rId16"/>
  </p:handoutMasterIdLst>
  <p:sldIdLst>
    <p:sldId id="564" r:id="rId2"/>
    <p:sldId id="578" r:id="rId3"/>
    <p:sldId id="579" r:id="rId4"/>
    <p:sldId id="580" r:id="rId5"/>
    <p:sldId id="581" r:id="rId6"/>
    <p:sldId id="582" r:id="rId7"/>
    <p:sldId id="583" r:id="rId8"/>
    <p:sldId id="572" r:id="rId9"/>
    <p:sldId id="576" r:id="rId10"/>
    <p:sldId id="573" r:id="rId11"/>
    <p:sldId id="575" r:id="rId12"/>
    <p:sldId id="574" r:id="rId13"/>
    <p:sldId id="577" r:id="rId14"/>
  </p:sldIdLst>
  <p:sldSz cx="9144000" cy="6858000" type="screen4x3"/>
  <p:notesSz cx="6985000" cy="92837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CCFFCC"/>
    <a:srgbClr val="EBC4AF"/>
    <a:srgbClr val="D8668F"/>
    <a:srgbClr val="9DC6FD"/>
    <a:srgbClr val="99C2FF"/>
    <a:srgbClr val="D9D9D9"/>
    <a:srgbClr val="333399"/>
    <a:srgbClr val="CCECFF"/>
    <a:srgbClr val="B2C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5525" autoAdjust="0"/>
    <p:restoredTop sz="76540" autoAdjust="0"/>
  </p:normalViewPr>
  <p:slideViewPr>
    <p:cSldViewPr>
      <p:cViewPr>
        <p:scale>
          <a:sx n="75" d="100"/>
          <a:sy n="75" d="100"/>
        </p:scale>
        <p:origin x="-822" y="-486"/>
      </p:cViewPr>
      <p:guideLst>
        <p:guide orient="horz" pos="288"/>
        <p:guide orient="horz" pos="3744"/>
        <p:guide orient="horz" pos="960"/>
        <p:guide orient="horz" pos="720"/>
        <p:guide pos="336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66" d="100"/>
          <a:sy n="166" d="100"/>
        </p:scale>
        <p:origin x="-1188" y="361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100169" y="8720230"/>
            <a:ext cx="2149231" cy="467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38" tIns="0" rIns="19038" bIns="0" anchor="b"/>
          <a:lstStyle/>
          <a:p>
            <a:pPr algn="r" defTabSz="955970">
              <a:lnSpc>
                <a:spcPct val="89000"/>
              </a:lnSpc>
              <a:spcBef>
                <a:spcPct val="40000"/>
              </a:spcBef>
            </a:pPr>
            <a:r>
              <a:rPr lang="en-US" sz="900" b="0" dirty="0"/>
              <a:t>© 2012 Carnegie Mellon University</a:t>
            </a:r>
          </a:p>
          <a:p>
            <a:pPr algn="l" defTabSz="955970">
              <a:lnSpc>
                <a:spcPct val="89000"/>
              </a:lnSpc>
              <a:spcBef>
                <a:spcPct val="40000"/>
              </a:spcBef>
            </a:pPr>
            <a:r>
              <a:rPr lang="en-US" sz="800" b="0" i="1" dirty="0">
                <a:latin typeface="Times New Roman" pitchFamily="18" charset="0"/>
              </a:rPr>
              <a:t>  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6494714" y="8862295"/>
            <a:ext cx="337725" cy="229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844" tIns="44421" rIns="88844" bIns="44421">
            <a:spAutoFit/>
          </a:bodyPr>
          <a:lstStyle/>
          <a:p>
            <a:pPr defTabSz="908012" eaLnBrk="0" hangingPunct="0">
              <a:lnSpc>
                <a:spcPct val="90000"/>
              </a:lnSpc>
              <a:spcBef>
                <a:spcPct val="0"/>
              </a:spcBef>
            </a:pPr>
            <a:fld id="{91E185CE-3BEA-406E-8409-6B7CF9892343}" type="slidenum">
              <a:rPr lang="en-US" sz="1000"/>
              <a:pPr defTabSz="908012" eaLnBrk="0" hangingPunct="0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000" dirty="0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 flipH="1">
            <a:off x="230275" y="8747366"/>
            <a:ext cx="6524451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80" tIns="46040" rIns="92080" bIns="46040" anchor="ctr">
            <a:spAutoFit/>
          </a:bodyPr>
          <a:lstStyle/>
          <a:p>
            <a:endParaRPr lang="en-US" dirty="0"/>
          </a:p>
        </p:txBody>
      </p:sp>
      <p:pic>
        <p:nvPicPr>
          <p:cNvPr id="46103" name="Picture 23" descr="SEI_CMU_1Line_Bl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257" y="8843139"/>
            <a:ext cx="3754757" cy="223473"/>
          </a:xfrm>
          <a:prstGeom prst="rect">
            <a:avLst/>
          </a:prstGeom>
          <a:noFill/>
        </p:spPr>
      </p:pic>
      <p:sp>
        <p:nvSpPr>
          <p:cNvPr id="46104" name="Rectangle 2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7286" y="298497"/>
            <a:ext cx="2723318" cy="469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55970">
              <a:lnSpc>
                <a:spcPct val="90000"/>
              </a:lnSpc>
              <a:defRPr sz="900"/>
            </a:lvl1pPr>
          </a:lstStyle>
          <a:p>
            <a:r>
              <a:rPr lang="en-US" dirty="0" smtClean="0"/>
              <a:t>JAC EG 2012</a:t>
            </a:r>
            <a:endParaRPr lang="en-US" dirty="0"/>
          </a:p>
        </p:txBody>
      </p:sp>
      <p:sp>
        <p:nvSpPr>
          <p:cNvPr id="46105" name="Rectangle 25"/>
          <p:cNvSpPr>
            <a:spLocks noGrp="1" noChangeArrowheads="1"/>
          </p:cNvSpPr>
          <p:nvPr>
            <p:ph type="dt" idx="1"/>
          </p:nvPr>
        </p:nvSpPr>
        <p:spPr bwMode="auto">
          <a:xfrm>
            <a:off x="3761155" y="298497"/>
            <a:ext cx="2723319" cy="469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38" tIns="0" rIns="19038" bIns="0" numCol="1" anchor="t" anchorCtr="0" compatLnSpc="1">
            <a:prstTxWarp prst="textNoShape">
              <a:avLst/>
            </a:prstTxWarp>
          </a:bodyPr>
          <a:lstStyle>
            <a:lvl1pPr algn="r" defTabSz="955970" eaLnBrk="0" hangingPunct="0">
              <a:spcBef>
                <a:spcPct val="0"/>
              </a:spcBef>
              <a:defRPr sz="1000" b="0"/>
            </a:lvl1pPr>
          </a:lstStyle>
          <a:p>
            <a:r>
              <a:rPr lang="en-US" sz="900" dirty="0"/>
              <a:t>7/12/2012</a:t>
            </a:r>
          </a:p>
        </p:txBody>
      </p:sp>
    </p:spTree>
    <p:extLst>
      <p:ext uri="{BB962C8B-B14F-4D97-AF65-F5344CB8AC3E}">
        <p14:creationId xmlns:p14="http://schemas.microsoft.com/office/powerpoint/2010/main" val="4224422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694" y="4410396"/>
            <a:ext cx="5123613" cy="417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4100169" y="8720230"/>
            <a:ext cx="2149231" cy="467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38" tIns="0" rIns="19038" bIns="0" anchor="b"/>
          <a:lstStyle/>
          <a:p>
            <a:pPr algn="r" defTabSz="955970">
              <a:lnSpc>
                <a:spcPct val="89000"/>
              </a:lnSpc>
              <a:spcBef>
                <a:spcPct val="40000"/>
              </a:spcBef>
            </a:pPr>
            <a:r>
              <a:rPr lang="en-US" sz="900" b="0" dirty="0"/>
              <a:t>© </a:t>
            </a:r>
            <a:r>
              <a:rPr lang="en-US" sz="900" b="0" dirty="0" smtClean="0"/>
              <a:t>2010 </a:t>
            </a:r>
            <a:r>
              <a:rPr lang="en-US" sz="900" b="0" dirty="0"/>
              <a:t>Carnegie Mellon University</a:t>
            </a:r>
          </a:p>
          <a:p>
            <a:pPr algn="l" defTabSz="955970">
              <a:lnSpc>
                <a:spcPct val="89000"/>
              </a:lnSpc>
              <a:spcBef>
                <a:spcPct val="40000"/>
              </a:spcBef>
            </a:pPr>
            <a:r>
              <a:rPr lang="en-US" sz="800" b="0" i="1" dirty="0">
                <a:latin typeface="Times New Roman" pitchFamily="18" charset="0"/>
              </a:rPr>
              <a:t>  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6494714" y="8862295"/>
            <a:ext cx="337725" cy="229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844" tIns="44421" rIns="88844" bIns="44421">
            <a:spAutoFit/>
          </a:bodyPr>
          <a:lstStyle/>
          <a:p>
            <a:pPr defTabSz="908012" eaLnBrk="0" hangingPunct="0">
              <a:lnSpc>
                <a:spcPct val="90000"/>
              </a:lnSpc>
              <a:spcBef>
                <a:spcPct val="0"/>
              </a:spcBef>
            </a:pPr>
            <a:fld id="{2BD2B1FF-AD15-46D7-A490-DDD9BC5D9689}" type="slidenum">
              <a:rPr lang="en-US" sz="1000"/>
              <a:pPr defTabSz="908012" eaLnBrk="0" hangingPunct="0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en-US" sz="1000" dirty="0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230275" y="8747366"/>
            <a:ext cx="6524451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80" tIns="46040" rIns="92080" bIns="46040" anchor="ctr">
            <a:spAutoFit/>
          </a:bodyPr>
          <a:lstStyle/>
          <a:p>
            <a:endParaRPr lang="en-US" dirty="0"/>
          </a:p>
        </p:txBody>
      </p:sp>
      <p:pic>
        <p:nvPicPr>
          <p:cNvPr id="7191" name="Picture 23" descr="SEI_CMU_1Line_Bl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257" y="8843139"/>
            <a:ext cx="3754757" cy="223473"/>
          </a:xfrm>
          <a:prstGeom prst="rect">
            <a:avLst/>
          </a:prstGeom>
          <a:noFill/>
        </p:spPr>
      </p:pic>
      <p:sp>
        <p:nvSpPr>
          <p:cNvPr id="7192" name="Rectangle 2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7286" y="298497"/>
            <a:ext cx="2723318" cy="469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955970">
              <a:lnSpc>
                <a:spcPct val="90000"/>
              </a:lnSpc>
              <a:defRPr sz="900"/>
            </a:lvl1pPr>
          </a:lstStyle>
          <a:p>
            <a:r>
              <a:rPr lang="en-US" dirty="0" smtClean="0"/>
              <a:t>Author</a:t>
            </a:r>
          </a:p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dt" idx="1"/>
          </p:nvPr>
        </p:nvSpPr>
        <p:spPr bwMode="auto">
          <a:xfrm>
            <a:off x="3761155" y="298497"/>
            <a:ext cx="2723319" cy="469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38" tIns="0" rIns="19038" bIns="0" numCol="1" anchor="t" anchorCtr="0" compatLnSpc="1">
            <a:prstTxWarp prst="textNoShape">
              <a:avLst/>
            </a:prstTxWarp>
          </a:bodyPr>
          <a:lstStyle>
            <a:lvl1pPr algn="r" defTabSz="955970" eaLnBrk="0" hangingPunct="0">
              <a:spcBef>
                <a:spcPct val="0"/>
              </a:spcBef>
              <a:defRPr sz="1000" b="0"/>
            </a:lvl1pPr>
          </a:lstStyle>
          <a:p>
            <a:fld id="{1FEEE9EC-F0EA-4553-8CF0-BE990B99D29D}" type="datetime1">
              <a:rPr lang="en-US"/>
              <a:pPr/>
              <a:t>9/27/2013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25392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3429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6350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914400" algn="l" rtl="0" fontAlgn="base">
      <a:spcBef>
        <a:spcPct val="30000"/>
      </a:spcBef>
      <a:spcAft>
        <a:spcPct val="0"/>
      </a:spcAft>
      <a:buChar char="•"/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1245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rgbClr val="5E574E"/>
                </a:solidFill>
                <a:latin typeface="Arial Unicode MS" pitchFamily="34" charset="-128"/>
              </a:defRPr>
            </a:lvl1pPr>
          </a:lstStyle>
          <a:p>
            <a:endParaRPr lang="en-US"/>
          </a:p>
        </p:txBody>
      </p:sp>
      <p:sp>
        <p:nvSpPr>
          <p:cNvPr id="1245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49600" y="6229350"/>
            <a:ext cx="28448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rgbClr val="5E574E"/>
                </a:solidFill>
                <a:latin typeface="Arial Unicode MS" pitchFamily="34" charset="-128"/>
              </a:defRPr>
            </a:lvl1pPr>
          </a:lstStyle>
          <a:p>
            <a:endParaRPr lang="en-US"/>
          </a:p>
        </p:txBody>
      </p:sp>
      <p:sp>
        <p:nvSpPr>
          <p:cNvPr id="124519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z="1400" b="0">
                <a:solidFill>
                  <a:srgbClr val="5E574E"/>
                </a:solidFill>
                <a:latin typeface="Arial Unicode MS" pitchFamily="34" charset="-128"/>
              </a:defRPr>
            </a:lvl1pPr>
          </a:lstStyle>
          <a:p>
            <a:fld id="{D8198FD9-1867-43DF-A28C-7890502DD3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rgbClr val="CC0066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715000" y="6629400"/>
            <a:ext cx="1905000" cy="209550"/>
          </a:xfrm>
        </p:spPr>
        <p:txBody>
          <a:bodyPr/>
          <a:lstStyle>
            <a:lvl1pPr>
              <a:defRPr/>
            </a:lvl1pPr>
          </a:lstStyle>
          <a:p>
            <a:fld id="{9A3EAFBB-0CA4-48F1-A2C1-A1CCBEDA41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31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715000" y="6644137"/>
            <a:ext cx="1905000" cy="209550"/>
          </a:xfrm>
        </p:spPr>
        <p:txBody>
          <a:bodyPr/>
          <a:lstStyle>
            <a:lvl1pPr>
              <a:defRPr/>
            </a:lvl1pPr>
          </a:lstStyle>
          <a:p>
            <a:fld id="{B036DF7C-8CDF-4DAE-97C9-70AF7CD75A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4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13200" cy="5562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990600"/>
            <a:ext cx="4013200" cy="5562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5715000" y="6648450"/>
            <a:ext cx="1905000" cy="209550"/>
          </a:xfrm>
        </p:spPr>
        <p:txBody>
          <a:bodyPr/>
          <a:lstStyle>
            <a:lvl1pPr>
              <a:defRPr/>
            </a:lvl1pPr>
          </a:lstStyle>
          <a:p>
            <a:fld id="{19AA8E01-AB8D-4272-A164-259CD8DCDD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0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715000" y="6648450"/>
            <a:ext cx="1905000" cy="209550"/>
          </a:xfrm>
        </p:spPr>
        <p:txBody>
          <a:bodyPr/>
          <a:lstStyle>
            <a:lvl1pPr>
              <a:defRPr/>
            </a:lvl1pPr>
          </a:lstStyle>
          <a:p>
            <a:fld id="{3FBCC594-FCE6-48D8-944E-30D097CD95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08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5715000" y="6648450"/>
            <a:ext cx="1905000" cy="209550"/>
          </a:xfrm>
        </p:spPr>
        <p:txBody>
          <a:bodyPr/>
          <a:lstStyle>
            <a:lvl1pPr>
              <a:defRPr/>
            </a:lvl1pPr>
          </a:lstStyle>
          <a:p>
            <a:fld id="{159A1B2F-8AD3-472F-9EC5-2D13B2263B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51351F-7C1B-4B00-8D5E-07AE074BA9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1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901070-0C44-43C3-A7AE-36CFA8C4E7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80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990600"/>
            <a:ext cx="8178800" cy="5562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86600" y="6553200"/>
            <a:ext cx="1905000" cy="209550"/>
          </a:xfrm>
        </p:spPr>
        <p:txBody>
          <a:bodyPr/>
          <a:lstStyle>
            <a:lvl1pPr>
              <a:defRPr/>
            </a:lvl1pPr>
          </a:lstStyle>
          <a:p>
            <a:fld id="{ACFA6DDA-2680-4611-BB93-7D765EC928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3FF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804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244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178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4416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553200"/>
            <a:ext cx="19050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000">
                <a:solidFill>
                  <a:srgbClr val="800080"/>
                </a:solidFill>
              </a:defRPr>
            </a:lvl1pPr>
          </a:lstStyle>
          <a:p>
            <a:fld id="{767018C8-C3BD-4E6F-B1D6-1A53F61366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SlideBottomBar"/>
          <p:cNvSpPr>
            <a:spLocks noChangeArrowheads="1"/>
          </p:cNvSpPr>
          <p:nvPr userDrawn="1"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9" descr="CarnegieMellon_log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063" y="6367632"/>
            <a:ext cx="13255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0"/>
          <p:cNvSpPr txBox="1">
            <a:spLocks noChangeArrowheads="1"/>
          </p:cNvSpPr>
          <p:nvPr userDrawn="1"/>
        </p:nvSpPr>
        <p:spPr bwMode="auto">
          <a:xfrm>
            <a:off x="2943765" y="6400800"/>
            <a:ext cx="2986715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700" b="1" dirty="0" smtClean="0">
                <a:solidFill>
                  <a:srgbClr val="C00000"/>
                </a:solidFill>
                <a:latin typeface="Palatino Linotype" pitchFamily="18" charset="0"/>
              </a:rPr>
              <a:t>School of Computer Science</a:t>
            </a:r>
            <a:endParaRPr lang="en-US" b="1" dirty="0">
              <a:solidFill>
                <a:srgbClr val="C00000"/>
              </a:solidFill>
              <a:latin typeface="Palatino Linotype" pitchFamily="18" charset="0"/>
            </a:endParaRPr>
          </a:p>
        </p:txBody>
      </p:sp>
      <p:pic>
        <p:nvPicPr>
          <p:cNvPr id="8195" name="Picture 3" descr="E:\a\CMU\0 Writing\2011 06 NSA visit\isrlogo.jp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1828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94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6600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5002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5002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5002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5002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5002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5002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5002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A50021"/>
          </a:solidFill>
          <a:latin typeface="Verdana" pitchFamily="34" charset="0"/>
        </a:defRPr>
      </a:lvl9pPr>
    </p:titleStyle>
    <p:bodyStyle>
      <a:lvl1pPr marL="228600" indent="-228600" algn="l" rtl="0" eaLnBrk="0" fontAlgn="base" hangingPunct="0">
        <a:lnSpc>
          <a:spcPct val="95000"/>
        </a:lnSpc>
        <a:spcBef>
          <a:spcPct val="55000"/>
        </a:spcBef>
        <a:spcAft>
          <a:spcPct val="0"/>
        </a:spcAft>
        <a:buClr>
          <a:srgbClr val="000099"/>
        </a:buClr>
        <a:buChar char="•"/>
        <a:defRPr kumimoji="1" sz="18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511175" indent="-168275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2pPr>
      <a:lvl3pPr marL="855663" indent="-177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0099"/>
        </a:buClr>
        <a:buChar char="•"/>
        <a:defRPr kumimoji="1" sz="1600">
          <a:solidFill>
            <a:schemeClr val="tx1"/>
          </a:solidFill>
          <a:latin typeface="+mn-lt"/>
        </a:defRPr>
      </a:lvl3pPr>
      <a:lvl4pPr marL="1144588" indent="-174625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0099"/>
        </a:buClr>
        <a:buChar char="•"/>
        <a:defRPr kumimoji="1" sz="1600">
          <a:solidFill>
            <a:schemeClr val="tx1"/>
          </a:solidFill>
          <a:latin typeface="+mn-lt"/>
        </a:defRPr>
      </a:lvl4pPr>
      <a:lvl5pPr marL="1422400" indent="-163513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0099"/>
        </a:buClr>
        <a:buChar char="–"/>
        <a:defRPr kumimoji="1" sz="1600">
          <a:solidFill>
            <a:schemeClr val="tx1"/>
          </a:solidFill>
          <a:latin typeface="+mn-lt"/>
        </a:defRPr>
      </a:lvl5pPr>
      <a:lvl6pPr marL="1879600" indent="-163513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0099"/>
        </a:buClr>
        <a:buChar char="–"/>
        <a:defRPr kumimoji="1" sz="1600">
          <a:solidFill>
            <a:schemeClr val="tx1"/>
          </a:solidFill>
          <a:latin typeface="+mn-lt"/>
        </a:defRPr>
      </a:lvl6pPr>
      <a:lvl7pPr marL="2336800" indent="-163513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0099"/>
        </a:buClr>
        <a:buChar char="–"/>
        <a:defRPr kumimoji="1" sz="1600">
          <a:solidFill>
            <a:schemeClr val="tx1"/>
          </a:solidFill>
          <a:latin typeface="+mn-lt"/>
        </a:defRPr>
      </a:lvl7pPr>
      <a:lvl8pPr marL="2794000" indent="-163513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0099"/>
        </a:buClr>
        <a:buChar char="–"/>
        <a:defRPr kumimoji="1" sz="1600">
          <a:solidFill>
            <a:schemeClr val="tx1"/>
          </a:solidFill>
          <a:latin typeface="+mn-lt"/>
        </a:defRPr>
      </a:lvl8pPr>
      <a:lvl9pPr marL="3251200" indent="-163513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0099"/>
        </a:buClr>
        <a:buChar char="–"/>
        <a:defRPr kumimoji="1"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65175" y="2965451"/>
            <a:ext cx="7772400" cy="1830388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/>
          <a:p>
            <a:pPr algn="ctr"/>
            <a:r>
              <a:rPr lang="en-US" sz="3200" b="1" i="1" dirty="0" err="1" smtClean="0"/>
              <a:t>SoS</a:t>
            </a:r>
            <a:r>
              <a:rPr lang="en-US" sz="3200" b="1" i="1" dirty="0" smtClean="0"/>
              <a:t> and Hard Problems</a:t>
            </a:r>
            <a:endParaRPr lang="en-US" sz="3200" b="1" i="1" dirty="0" smtClean="0"/>
          </a:p>
          <a:p>
            <a:pPr algn="ctr"/>
            <a:r>
              <a:rPr lang="en-US" i="1" dirty="0" smtClean="0"/>
              <a:t>Bill </a:t>
            </a:r>
            <a:r>
              <a:rPr lang="en-US" i="1" dirty="0" smtClean="0"/>
              <a:t>Scherlis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>scherlis@cmu.edu</a:t>
            </a:r>
            <a:r>
              <a:rPr lang="en-US" sz="1400" i="1" dirty="0"/>
              <a:t/>
            </a:r>
            <a:br>
              <a:rPr lang="en-US" sz="1400" i="1" dirty="0"/>
            </a:br>
            <a:r>
              <a:rPr lang="en-US" sz="1400" i="1" dirty="0" smtClean="0"/>
              <a:t>27 Sep 13</a:t>
            </a:r>
            <a:endParaRPr lang="en-US" sz="1400" i="1" dirty="0"/>
          </a:p>
        </p:txBody>
      </p:sp>
      <p:sp>
        <p:nvSpPr>
          <p:cNvPr id="2" name="AutoShape 4" descr="imap://wls@imap.srv.cs.cmu.edu:143/fetch%3EUID%3E.INBOX%3E273491?part=1.2&amp;type=image/jpeg&amp;filename=phot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p://wls@imap.srv.cs.cmu.edu:143/fetch%3EUID%3E.INBOX%3E273491?part=1.2&amp;type=image/jpeg&amp;filename=photo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8" descr="imap://wls@imap.srv.cs.cmu.edu:143/fetch%3EUID%3E.INBOX%3E273491?part=1.2&amp;type=image/jpeg&amp;filename=photo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0" descr="imap://wls@imap.srv.cs.cmu.edu:143/fetch%3EUID%3E.INBOX%3E273491?part=1.2&amp;type=image/jpeg&amp;filename=photo.JPG"/>
          <p:cNvSpPr>
            <a:spLocks noChangeAspect="1" noChangeArrowheads="1"/>
          </p:cNvSpPr>
          <p:nvPr/>
        </p:nvSpPr>
        <p:spPr bwMode="auto">
          <a:xfrm>
            <a:off x="612775" y="381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B1817"/>
              </a:clrFrom>
              <a:clrTo>
                <a:srgbClr val="0B1817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638" t="24062" r="31659" b="31361"/>
          <a:stretch/>
        </p:blipFill>
        <p:spPr>
          <a:xfrm>
            <a:off x="3581400" y="1212851"/>
            <a:ext cx="21336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92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Advancing the Science – Explicating </a:t>
            </a:r>
            <a:r>
              <a:rPr lang="en-US" dirty="0" err="1" smtClean="0"/>
              <a:t>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78800" cy="50292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 smtClean="0"/>
              <a:t>Learning how to do </a:t>
            </a:r>
            <a:r>
              <a:rPr lang="en-US" b="1" dirty="0" smtClean="0"/>
              <a:t>better</a:t>
            </a:r>
            <a:r>
              <a:rPr lang="en-US" dirty="0" smtClean="0"/>
              <a:t>, more </a:t>
            </a:r>
            <a:r>
              <a:rPr lang="en-US" b="1" dirty="0" smtClean="0"/>
              <a:t>productive</a:t>
            </a:r>
            <a:r>
              <a:rPr lang="en-US" dirty="0" smtClean="0"/>
              <a:t> science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Identifying and codifying patterns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Experiment design, validity, scientific productivity, paths to impact</a:t>
            </a:r>
          </a:p>
          <a:p>
            <a:pPr lvl="2">
              <a:spcBef>
                <a:spcPts val="300"/>
              </a:spcBef>
            </a:pP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Accelerate paths to more confident validity</a:t>
            </a:r>
          </a:p>
          <a:p>
            <a:pPr lvl="1">
              <a:spcBef>
                <a:spcPts val="300"/>
              </a:spcBef>
            </a:pP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Methods of analysis and reasoning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Examples of cross-cutting principles of composability [workshop]</a:t>
            </a:r>
          </a:p>
          <a:p>
            <a:pPr lvl="3">
              <a:spcBef>
                <a:spcPts val="300"/>
              </a:spcBef>
            </a:pPr>
            <a:r>
              <a:rPr lang="en-US" dirty="0" smtClean="0"/>
              <a:t>Assume-guarantee reasoning</a:t>
            </a:r>
          </a:p>
          <a:p>
            <a:pPr lvl="3">
              <a:spcBef>
                <a:spcPts val="300"/>
              </a:spcBef>
            </a:pPr>
            <a:r>
              <a:rPr lang="en-US" dirty="0"/>
              <a:t>P</a:t>
            </a:r>
            <a:r>
              <a:rPr lang="en-US" dirty="0" smtClean="0"/>
              <a:t>rogram equivalence</a:t>
            </a:r>
          </a:p>
          <a:p>
            <a:pPr lvl="3">
              <a:spcBef>
                <a:spcPts val="300"/>
              </a:spcBef>
            </a:pPr>
            <a:r>
              <a:rPr lang="en-US" dirty="0"/>
              <a:t>G</a:t>
            </a:r>
            <a:r>
              <a:rPr lang="en-US" dirty="0" smtClean="0"/>
              <a:t>ame theory</a:t>
            </a:r>
          </a:p>
          <a:p>
            <a:pPr lvl="3">
              <a:spcBef>
                <a:spcPts val="300"/>
              </a:spcBef>
            </a:pPr>
            <a:r>
              <a:rPr lang="en-US" dirty="0" smtClean="0"/>
              <a:t>Families of systems</a:t>
            </a:r>
          </a:p>
          <a:p>
            <a:pPr lvl="2">
              <a:spcBef>
                <a:spcPts val="300"/>
              </a:spcBef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EAFBB-0CA4-48F1-A2C1-A1CCBEDA415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Advancing the Science – Explicating </a:t>
            </a:r>
            <a:r>
              <a:rPr lang="en-US" dirty="0" err="1" smtClean="0"/>
              <a:t>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78800" cy="50292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 smtClean="0"/>
              <a:t>Learning how to do </a:t>
            </a:r>
            <a:r>
              <a:rPr lang="en-US" b="1" dirty="0" smtClean="0"/>
              <a:t>better</a:t>
            </a:r>
            <a:r>
              <a:rPr lang="en-US" dirty="0" smtClean="0"/>
              <a:t>, more </a:t>
            </a:r>
            <a:r>
              <a:rPr lang="en-US" b="1" dirty="0" smtClean="0"/>
              <a:t>productive</a:t>
            </a:r>
            <a:r>
              <a:rPr lang="en-US" dirty="0" smtClean="0"/>
              <a:t> science</a:t>
            </a:r>
          </a:p>
          <a:p>
            <a:pPr lvl="2">
              <a:spcBef>
                <a:spcPts val="300"/>
              </a:spcBef>
            </a:pPr>
            <a:endParaRPr lang="en-US" dirty="0" smtClean="0"/>
          </a:p>
          <a:p>
            <a:pPr>
              <a:spcBef>
                <a:spcPts val="300"/>
              </a:spcBef>
            </a:pPr>
            <a:r>
              <a:rPr lang="en-US" dirty="0" smtClean="0"/>
              <a:t>Learning how to do more </a:t>
            </a:r>
            <a:r>
              <a:rPr lang="en-US" b="1" dirty="0" smtClean="0"/>
              <a:t>coherent</a:t>
            </a:r>
            <a:r>
              <a:rPr lang="en-US" dirty="0" smtClean="0"/>
              <a:t> science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Progress </a:t>
            </a:r>
            <a:r>
              <a:rPr lang="en-US" i="1" dirty="0" smtClean="0"/>
              <a:t>as a community 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From </a:t>
            </a:r>
            <a:r>
              <a:rPr lang="en-US" dirty="0"/>
              <a:t>p</a:t>
            </a:r>
            <a:r>
              <a:rPr lang="en-US" dirty="0" smtClean="0"/>
              <a:t>oints of light to a </a:t>
            </a:r>
            <a:r>
              <a:rPr lang="en-US" i="1" dirty="0" smtClean="0"/>
              <a:t>coherent beam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Effective </a:t>
            </a:r>
            <a:r>
              <a:rPr lang="en-US" i="1" dirty="0" smtClean="0"/>
              <a:t>building on results </a:t>
            </a:r>
            <a:r>
              <a:rPr lang="en-US" dirty="0" smtClean="0"/>
              <a:t>– effective reuse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Commonality of perspective on </a:t>
            </a:r>
            <a:r>
              <a:rPr lang="en-US" i="1" dirty="0" smtClean="0"/>
              <a:t>open questions </a:t>
            </a:r>
            <a:r>
              <a:rPr lang="en-US" dirty="0" smtClean="0"/>
              <a:t>and their framing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Evolving </a:t>
            </a:r>
            <a:r>
              <a:rPr lang="en-US" i="1" dirty="0" smtClean="0"/>
              <a:t>common elements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Normative methodologies</a:t>
            </a:r>
          </a:p>
          <a:p>
            <a:pPr lvl="3">
              <a:spcBef>
                <a:spcPts val="300"/>
              </a:spcBef>
            </a:pPr>
            <a:r>
              <a:rPr lang="en-US" dirty="0" smtClean="0"/>
              <a:t>E.g., human-user experiment design for secondary tasks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Conventions for commensurability – scales, metrics, etc.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Potential for reproducibility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Framing of technical problems</a:t>
            </a:r>
          </a:p>
          <a:p>
            <a:pPr lvl="3">
              <a:spcBef>
                <a:spcPts val="300"/>
              </a:spcBef>
            </a:pPr>
            <a:r>
              <a:rPr lang="en-US" dirty="0" smtClean="0"/>
              <a:t>E.g., composition, API, model, analysis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Relating technical traditions</a:t>
            </a:r>
          </a:p>
          <a:p>
            <a:pPr lvl="3">
              <a:spcBef>
                <a:spcPts val="300"/>
              </a:spcBef>
            </a:pPr>
            <a:r>
              <a:rPr lang="en-US" dirty="0" smtClean="0"/>
              <a:t>E.g., state/trace  </a:t>
            </a:r>
            <a:r>
              <a:rPr lang="en-US" dirty="0" smtClean="0">
                <a:sym typeface="Wingdings" pitchFamily="2" charset="2"/>
              </a:rPr>
              <a:t>  types    structures</a:t>
            </a:r>
          </a:p>
          <a:p>
            <a:pPr lvl="1">
              <a:spcBef>
                <a:spcPts val="300"/>
              </a:spcBef>
            </a:pPr>
            <a:r>
              <a:rPr lang="en-US" dirty="0" smtClean="0">
                <a:sym typeface="Wingdings" pitchFamily="2" charset="2"/>
              </a:rPr>
              <a:t>Patterns of community engagement</a:t>
            </a:r>
          </a:p>
          <a:p>
            <a:pPr lvl="2">
              <a:spcBef>
                <a:spcPts val="300"/>
              </a:spcBef>
            </a:pPr>
            <a:r>
              <a:rPr lang="en-US" dirty="0" smtClean="0">
                <a:sym typeface="Wingdings" pitchFamily="2" charset="2"/>
              </a:rPr>
              <a:t>Workshops, Education, Data, etc.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EAFBB-0CA4-48F1-A2C1-A1CCBEDA415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7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Advancing the Science – Explicating </a:t>
            </a:r>
            <a:r>
              <a:rPr lang="en-US" dirty="0" err="1" smtClean="0"/>
              <a:t>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dirty="0" smtClean="0"/>
              <a:t>Kinds of </a:t>
            </a:r>
            <a:r>
              <a:rPr lang="en-US" b="1" dirty="0"/>
              <a:t>d</a:t>
            </a:r>
            <a:r>
              <a:rPr lang="en-US" b="1" dirty="0" smtClean="0"/>
              <a:t>irect</a:t>
            </a:r>
            <a:r>
              <a:rPr lang="en-US" dirty="0" smtClean="0"/>
              <a:t> </a:t>
            </a:r>
            <a:r>
              <a:rPr lang="en-US" b="1" dirty="0" smtClean="0"/>
              <a:t>evidence</a:t>
            </a:r>
            <a:r>
              <a:rPr lang="en-US" dirty="0" smtClean="0"/>
              <a:t> in support of the </a:t>
            </a:r>
            <a:r>
              <a:rPr lang="en-US" dirty="0" err="1" smtClean="0"/>
              <a:t>SoS</a:t>
            </a:r>
            <a:r>
              <a:rPr lang="en-US" dirty="0" smtClean="0"/>
              <a:t> hypothesis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“Hypotheses in common”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E.g., interventions for security/quality can </a:t>
            </a:r>
            <a:r>
              <a:rPr lang="en-US" i="1" dirty="0" smtClean="0"/>
              <a:t>enhance</a:t>
            </a:r>
            <a:r>
              <a:rPr lang="en-US" dirty="0" smtClean="0"/>
              <a:t> productivity</a:t>
            </a:r>
          </a:p>
          <a:p>
            <a:pPr lvl="3">
              <a:spcBef>
                <a:spcPts val="300"/>
              </a:spcBef>
            </a:pPr>
            <a:r>
              <a:rPr lang="en-US" i="1" dirty="0"/>
              <a:t>Development of Secure Mobile Applications </a:t>
            </a:r>
            <a:r>
              <a:rPr lang="en-US" dirty="0"/>
              <a:t>[Aldrich] </a:t>
            </a:r>
            <a:endParaRPr lang="en-US" dirty="0" smtClean="0"/>
          </a:p>
          <a:p>
            <a:pPr lvl="3">
              <a:spcBef>
                <a:spcPts val="300"/>
              </a:spcBef>
            </a:pP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Ability to do a “meta-analysis”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E.g., across password guidance studies</a:t>
            </a:r>
          </a:p>
          <a:p>
            <a:pPr lvl="2">
              <a:spcBef>
                <a:spcPts val="300"/>
              </a:spcBef>
            </a:pP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Diversity of validation techniques for individual results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E.g., mathematical proofs, field trials, developer studies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E.g., direct big-data analysis, modeling and simulation</a:t>
            </a:r>
          </a:p>
          <a:p>
            <a:pPr lvl="3">
              <a:spcBef>
                <a:spcPts val="300"/>
              </a:spcBef>
            </a:pPr>
            <a:r>
              <a:rPr lang="en-US" i="1" dirty="0"/>
              <a:t>Learned Resiliency</a:t>
            </a:r>
            <a:r>
              <a:rPr lang="en-US" dirty="0"/>
              <a:t> [</a:t>
            </a:r>
            <a:r>
              <a:rPr lang="en-US" dirty="0" err="1"/>
              <a:t>Carley</a:t>
            </a:r>
            <a:r>
              <a:rPr lang="en-US" dirty="0" smtClean="0"/>
              <a:t>]</a:t>
            </a:r>
          </a:p>
          <a:p>
            <a:pPr lvl="3">
              <a:spcBef>
                <a:spcPts val="300"/>
              </a:spcBef>
            </a:pP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Sharing of data, reproduction of significant studies</a:t>
            </a:r>
          </a:p>
          <a:p>
            <a:pPr lvl="1">
              <a:spcBef>
                <a:spcPts val="300"/>
              </a:spcBef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EAFBB-0CA4-48F1-A2C1-A1CCBEDA415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0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Advancing the Science – Explicating </a:t>
            </a:r>
            <a:r>
              <a:rPr lang="en-US" dirty="0" err="1" smtClean="0"/>
              <a:t>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dirty="0"/>
              <a:t>Kinds of </a:t>
            </a:r>
            <a:r>
              <a:rPr lang="en-US" b="1" dirty="0"/>
              <a:t>direct</a:t>
            </a:r>
            <a:r>
              <a:rPr lang="en-US" dirty="0"/>
              <a:t> </a:t>
            </a:r>
            <a:r>
              <a:rPr lang="en-US" b="1" dirty="0"/>
              <a:t>evidence</a:t>
            </a:r>
            <a:r>
              <a:rPr lang="en-US" dirty="0"/>
              <a:t> in support of the </a:t>
            </a:r>
            <a:r>
              <a:rPr lang="en-US" dirty="0" err="1"/>
              <a:t>SoS</a:t>
            </a:r>
            <a:r>
              <a:rPr lang="en-US" dirty="0"/>
              <a:t> hypothesis</a:t>
            </a:r>
          </a:p>
          <a:p>
            <a:pPr lvl="1">
              <a:spcBef>
                <a:spcPts val="300"/>
              </a:spcBef>
            </a:pPr>
            <a:endParaRPr lang="en-US" dirty="0" smtClean="0"/>
          </a:p>
          <a:p>
            <a:pPr>
              <a:spcBef>
                <a:spcPts val="300"/>
              </a:spcBef>
            </a:pPr>
            <a:r>
              <a:rPr lang="en-US" b="1" dirty="0" smtClean="0"/>
              <a:t>Indirect</a:t>
            </a:r>
            <a:r>
              <a:rPr lang="en-US" dirty="0" smtClean="0"/>
              <a:t> evidence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Patterns for technical publications in maturing technical areas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Cf. PLDI, SOSP</a:t>
            </a:r>
          </a:p>
          <a:p>
            <a:pPr lvl="2">
              <a:spcBef>
                <a:spcPts val="300"/>
              </a:spcBef>
            </a:pP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Technical/mathematical methods common across technical attributes</a:t>
            </a:r>
          </a:p>
          <a:p>
            <a:pPr lvl="2">
              <a:spcBef>
                <a:spcPts val="300"/>
              </a:spcBef>
            </a:pPr>
            <a:r>
              <a:rPr lang="en-US" i="1" dirty="0"/>
              <a:t>Science of Secure Frameworks </a:t>
            </a:r>
            <a:r>
              <a:rPr lang="en-US" dirty="0"/>
              <a:t>[</a:t>
            </a:r>
            <a:r>
              <a:rPr lang="en-US" dirty="0" err="1"/>
              <a:t>Garlan</a:t>
            </a:r>
            <a:r>
              <a:rPr lang="en-US" dirty="0"/>
              <a:t>, Aldrich, </a:t>
            </a:r>
            <a:r>
              <a:rPr lang="en-US" dirty="0" err="1" smtClean="0"/>
              <a:t>Malek</a:t>
            </a:r>
            <a:r>
              <a:rPr lang="en-US" dirty="0" smtClean="0"/>
              <a:t>, </a:t>
            </a:r>
            <a:r>
              <a:rPr lang="en-US" dirty="0" err="1" smtClean="0"/>
              <a:t>Abi-Antoun</a:t>
            </a:r>
            <a:r>
              <a:rPr lang="en-US" dirty="0" smtClean="0"/>
              <a:t>]</a:t>
            </a:r>
          </a:p>
          <a:p>
            <a:pPr lvl="2">
              <a:spcBef>
                <a:spcPts val="300"/>
              </a:spcBef>
            </a:pP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Shared tooling base for experimentation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Cf. Stats packages, </a:t>
            </a:r>
            <a:r>
              <a:rPr lang="en-US" dirty="0" err="1" smtClean="0"/>
              <a:t>MatLab</a:t>
            </a:r>
            <a:endParaRPr lang="en-US" dirty="0" smtClean="0"/>
          </a:p>
          <a:p>
            <a:pPr lvl="2">
              <a:spcBef>
                <a:spcPts val="3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EAFBB-0CA4-48F1-A2C1-A1CCBEDA415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6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CMU Projects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6DF7C-8CDF-4DAE-97C9-70AF7CD75A02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956566"/>
              </p:ext>
            </p:extLst>
          </p:nvPr>
        </p:nvGraphicFramePr>
        <p:xfrm>
          <a:off x="457199" y="1085850"/>
          <a:ext cx="8229601" cy="4686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987"/>
                <a:gridCol w="645987"/>
                <a:gridCol w="2518027"/>
                <a:gridCol w="4419600"/>
              </a:tblGrid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Kathleen Carley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Learned Resiliency: Secure Multi-Level Systems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Does evidence production provide productivity benefits -- the case of API compliance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Garth Gibson 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Systematic Testing of Distributed and Multi-threaded Systems at Scale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Travis Breaux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Improving the usability of security requirements by software developers through empirical studies and analysis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 Language and Framework for Development of Secure Mobile Applications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Andre Platzer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Security reasoning for distributed systems with uncertainties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Anupam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Datta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Limin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Jia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Robert </a:t>
                      </a:r>
                      <a:r>
                        <a:rPr lang="en-US" sz="1100" u="none" strike="noStrike" dirty="0">
                          <a:effectLst/>
                        </a:rPr>
                        <a:t>Harper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Secure composition of systems and policies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Kathleen Carley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Learned Resiliency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Jason Hong, N. </a:t>
                      </a:r>
                      <a:r>
                        <a:rPr lang="en-US" sz="1100" u="none" strike="noStrike" dirty="0" err="1">
                          <a:effectLst/>
                        </a:rPr>
                        <a:t>Sadeh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err="1" smtClean="0">
                          <a:effectLst/>
                        </a:rPr>
                        <a:t>Shahiriyar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Amini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Jialiu</a:t>
                      </a:r>
                      <a:r>
                        <a:rPr lang="en-US" sz="1100" u="none" strike="noStrike" dirty="0">
                          <a:effectLst/>
                        </a:rPr>
                        <a:t> Lin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Crowdsourcing privacy and security information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Frank Pfenning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Proofs and Signatures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David Garlan, Jonathan Aldrich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Frameworks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Lorie Cranor,Alessandro Acquisti, N. Christin, R.telang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User behavior study cohort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57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CMU Projects – [1] Composability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6DF7C-8CDF-4DAE-97C9-70AF7CD75A0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651407"/>
              </p:ext>
            </p:extLst>
          </p:nvPr>
        </p:nvGraphicFramePr>
        <p:xfrm>
          <a:off x="457199" y="1085850"/>
          <a:ext cx="8229601" cy="4686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987"/>
                <a:gridCol w="645987"/>
                <a:gridCol w="2518027"/>
                <a:gridCol w="4419600"/>
              </a:tblGrid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Kathleen Carley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Learned Resiliency: Secure Multi-Level Systems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Does evidence production provide productivity benefits -- the case of API compliance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Garth Gibson 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Systematic Testing of Distributed and Multi-threaded Systems at Scale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Travis Breaux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Improving the usability of security requirements by software developers through empirical studies and analysis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 Language and Framework for Development of Secure Mobile Applications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Andre </a:t>
                      </a:r>
                      <a:r>
                        <a:rPr lang="en-US" sz="1100" u="none" strike="noStrike" dirty="0" err="1">
                          <a:effectLst/>
                        </a:rPr>
                        <a:t>Platzer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Security reasoning for distributed systems with uncertainties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Anupam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Datta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Limin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Jia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Robert </a:t>
                      </a:r>
                      <a:r>
                        <a:rPr lang="en-US" sz="1100" u="none" strike="noStrike" dirty="0">
                          <a:effectLst/>
                        </a:rPr>
                        <a:t>Harper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Secure composition of systems and policies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Kathleen Carley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Learned Resiliency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Jason Hong, N. </a:t>
                      </a:r>
                      <a:r>
                        <a:rPr lang="en-US" sz="1100" u="none" strike="noStrike" dirty="0" err="1">
                          <a:effectLst/>
                        </a:rPr>
                        <a:t>Sadeh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err="1" smtClean="0">
                          <a:effectLst/>
                        </a:rPr>
                        <a:t>Shahiriyar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Amini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Jialiu</a:t>
                      </a:r>
                      <a:r>
                        <a:rPr lang="en-US" sz="1100" u="none" strike="noStrike" dirty="0">
                          <a:effectLst/>
                        </a:rPr>
                        <a:t> Lin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Crowdsourcing privacy and security information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Frank </a:t>
                      </a:r>
                      <a:r>
                        <a:rPr lang="en-US" sz="1100" u="none" strike="noStrike" dirty="0" err="1">
                          <a:effectLst/>
                        </a:rPr>
                        <a:t>Pfenning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Proofs and Signatures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David Garlan, Jonathan Aldrich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Frameworks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Lorie Cranor,Alessandro Acquisti, N. Christin, R.telang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User behavior study cohort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83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CMU Projects – [5] Usability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6DF7C-8CDF-4DAE-97C9-70AF7CD75A02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762477"/>
              </p:ext>
            </p:extLst>
          </p:nvPr>
        </p:nvGraphicFramePr>
        <p:xfrm>
          <a:off x="457199" y="1085850"/>
          <a:ext cx="8229601" cy="4686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987"/>
                <a:gridCol w="645987"/>
                <a:gridCol w="2518027"/>
                <a:gridCol w="4419600"/>
              </a:tblGrid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Kathleen Carley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Learned Resiliency: Secure Multi-Level Systems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Does evidence production provide productivity benefits -- the case of API compliance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Garth Gibson 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Systematic Testing of Distributed and Multi-threaded Systems at Scale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Travis Breaux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Improving the usability of security requirements by software developers through empirical studies and analysis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 Language and Framework for Development of Secure Mobile Applications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Andre </a:t>
                      </a:r>
                      <a:r>
                        <a:rPr lang="en-US" sz="1100" u="none" strike="noStrike" dirty="0" err="1">
                          <a:effectLst/>
                        </a:rPr>
                        <a:t>Platzer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Security reasoning for distributed systems with uncertainties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Anupam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Datta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Limin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Jia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Robert </a:t>
                      </a:r>
                      <a:r>
                        <a:rPr lang="en-US" sz="1100" u="none" strike="noStrike" dirty="0">
                          <a:effectLst/>
                        </a:rPr>
                        <a:t>Harper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Secure composition of systems and policies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Kathleen </a:t>
                      </a:r>
                      <a:r>
                        <a:rPr lang="en-US" sz="1100" u="none" strike="noStrike" dirty="0" err="1">
                          <a:effectLst/>
                        </a:rPr>
                        <a:t>Carley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Learned Resiliency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Jason Hong, N. </a:t>
                      </a:r>
                      <a:r>
                        <a:rPr lang="en-US" sz="1100" u="none" strike="noStrike" dirty="0" err="1">
                          <a:effectLst/>
                        </a:rPr>
                        <a:t>Sadeh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err="1" smtClean="0">
                          <a:effectLst/>
                        </a:rPr>
                        <a:t>Shahiriyar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Amini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Jialiu</a:t>
                      </a:r>
                      <a:r>
                        <a:rPr lang="en-US" sz="1100" u="none" strike="noStrike" dirty="0">
                          <a:effectLst/>
                        </a:rPr>
                        <a:t> Lin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Crowdsourcing privacy and security information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Frank </a:t>
                      </a:r>
                      <a:r>
                        <a:rPr lang="en-US" sz="1100" u="none" strike="noStrike" dirty="0" err="1">
                          <a:effectLst/>
                        </a:rPr>
                        <a:t>Pfenning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Proofs and Signatures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David Garlan, Jonathan Aldrich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Frameworks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Lorie Cranor,Alessandro Acquisti, N. Christin, R.telang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User behavior study cohort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88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CMU Projects – [2]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6DF7C-8CDF-4DAE-97C9-70AF7CD75A02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060620"/>
              </p:ext>
            </p:extLst>
          </p:nvPr>
        </p:nvGraphicFramePr>
        <p:xfrm>
          <a:off x="457199" y="1085850"/>
          <a:ext cx="8229601" cy="4686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987"/>
                <a:gridCol w="645987"/>
                <a:gridCol w="2518027"/>
                <a:gridCol w="4419600"/>
              </a:tblGrid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Kathleen </a:t>
                      </a:r>
                      <a:r>
                        <a:rPr lang="en-US" sz="1100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Carley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Learned Resiliency: Secure Multi-Level Systems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Does evidence production provide productivity benefits -- the case of API compliance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Garth Gibson 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Systematic Testing of Distributed and Multi-threaded Systems at Scale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Travis Breaux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Improving the usability of security requirements by software developers through empirical studies and analysis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 Language and Framework for Development of Secure Mobile Applications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Andre </a:t>
                      </a:r>
                      <a:r>
                        <a:rPr lang="en-US" sz="1100" u="none" strike="noStrike" dirty="0" err="1">
                          <a:effectLst/>
                        </a:rPr>
                        <a:t>Platzer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Security reasoning for distributed systems with uncertainties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Anupam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Datta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Limin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Jia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Robert </a:t>
                      </a:r>
                      <a:r>
                        <a:rPr lang="en-US" sz="1100" u="none" strike="noStrike" dirty="0">
                          <a:effectLst/>
                        </a:rPr>
                        <a:t>Harper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Secure composition of systems and policies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Kathleen </a:t>
                      </a:r>
                      <a:r>
                        <a:rPr lang="en-US" sz="1100" u="none" strike="noStrike" dirty="0" err="1">
                          <a:effectLst/>
                        </a:rPr>
                        <a:t>Carley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Learned Resiliency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Jason Hong, N. </a:t>
                      </a:r>
                      <a:r>
                        <a:rPr lang="en-US" sz="1100" u="none" strike="noStrike" dirty="0" err="1">
                          <a:effectLst/>
                        </a:rPr>
                        <a:t>Sadeh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err="1" smtClean="0">
                          <a:effectLst/>
                        </a:rPr>
                        <a:t>Shahiriyar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Amini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Jialiu</a:t>
                      </a:r>
                      <a:r>
                        <a:rPr lang="en-US" sz="1100" u="none" strike="noStrike" dirty="0">
                          <a:effectLst/>
                        </a:rPr>
                        <a:t> Lin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Crowdsourcing privacy and security information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Frank </a:t>
                      </a:r>
                      <a:r>
                        <a:rPr lang="en-US" sz="1100" u="none" strike="noStrike" dirty="0" err="1">
                          <a:effectLst/>
                        </a:rPr>
                        <a:t>Pfenning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Proofs and Signatures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David Garlan, Jonathan Aldrich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Frameworks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Lorie Cranor,Alessandro Acquisti, N. Christin, R.telang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User behavior study cohort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5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CMU Projects – [3] Metrics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6DF7C-8CDF-4DAE-97C9-70AF7CD75A02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966579"/>
              </p:ext>
            </p:extLst>
          </p:nvPr>
        </p:nvGraphicFramePr>
        <p:xfrm>
          <a:off x="457199" y="1085850"/>
          <a:ext cx="8229601" cy="4686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987"/>
                <a:gridCol w="645987"/>
                <a:gridCol w="2518027"/>
                <a:gridCol w="4419600"/>
              </a:tblGrid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Kathleen </a:t>
                      </a:r>
                      <a:r>
                        <a:rPr lang="en-US" sz="1100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Carley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Learned Resiliency: Secure Multi-Level Systems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Does evidence production provide productivity benefits -- the case of API compliance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Garth Gibson 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Systematic Testing of Distributed and Multi-threaded Systems at Scale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Travis Breaux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Improving the usability of security requirements by software developers through empirical studies and analysis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 Language and Framework for Development of Secure Mobile Applications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Andre </a:t>
                      </a:r>
                      <a:r>
                        <a:rPr lang="en-US" sz="1100" u="none" strike="noStrike" dirty="0" err="1">
                          <a:effectLst/>
                        </a:rPr>
                        <a:t>Platzer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Security reasoning for distributed systems with uncertainties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Anupam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Datta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Limin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Jia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Robert </a:t>
                      </a:r>
                      <a:r>
                        <a:rPr lang="en-US" sz="1100" u="none" strike="noStrike" dirty="0">
                          <a:effectLst/>
                        </a:rPr>
                        <a:t>Harper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Secure composition of systems and policies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Kathleen </a:t>
                      </a:r>
                      <a:r>
                        <a:rPr lang="en-US" sz="1100" u="none" strike="noStrike" dirty="0" err="1">
                          <a:effectLst/>
                        </a:rPr>
                        <a:t>Carley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Learned Resiliency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Jason Hong, N. </a:t>
                      </a:r>
                      <a:r>
                        <a:rPr lang="en-US" sz="1100" u="none" strike="noStrike" dirty="0" err="1">
                          <a:effectLst/>
                        </a:rPr>
                        <a:t>Sadeh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err="1" smtClean="0">
                          <a:effectLst/>
                        </a:rPr>
                        <a:t>Shahiriyar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Amini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Jialiu</a:t>
                      </a:r>
                      <a:r>
                        <a:rPr lang="en-US" sz="1100" u="none" strike="noStrike" dirty="0">
                          <a:effectLst/>
                        </a:rPr>
                        <a:t> Lin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Crowdsourcing privacy and security information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Frank </a:t>
                      </a:r>
                      <a:r>
                        <a:rPr lang="en-US" sz="1100" u="none" strike="noStrike" dirty="0" err="1">
                          <a:effectLst/>
                        </a:rPr>
                        <a:t>Pfenning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Proofs and Signatures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David Garlan, Jonathan Aldrich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Frameworks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Lorie Cranor,Alessandro Acquisti, N. Christin, R.telang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User behavior study cohort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88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CMU Projects – [4] Resiliency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6DF7C-8CDF-4DAE-97C9-70AF7CD75A02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160171"/>
              </p:ext>
            </p:extLst>
          </p:nvPr>
        </p:nvGraphicFramePr>
        <p:xfrm>
          <a:off x="457199" y="1085850"/>
          <a:ext cx="8229601" cy="4686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987"/>
                <a:gridCol w="645987"/>
                <a:gridCol w="2518027"/>
                <a:gridCol w="4419600"/>
              </a:tblGrid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Kathleen </a:t>
                      </a:r>
                      <a:r>
                        <a:rPr lang="en-US" sz="1100" u="none" strike="noStrike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Carley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Learned Resiliency: Secure Multi-Level Systems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Does evidence production provide productivity benefits -- the case of API compliance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done</a:t>
                      </a:r>
                      <a:endParaRPr lang="en-US" sz="1100" b="0" i="0" u="none" strike="noStrike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Garth Gibson 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Systematic Testing of Distributed and Multi-threaded Systems at Scale</a:t>
                      </a:r>
                      <a:endParaRPr lang="en-US" sz="11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Travis Breaux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Improving the usability of security requirements by software developers through empirical studies and analysis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Jonathan Aldrich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 Language and Framework for Development of Secure Mobile Applications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Andre </a:t>
                      </a:r>
                      <a:r>
                        <a:rPr lang="en-US" sz="1100" u="none" strike="noStrike" dirty="0" err="1">
                          <a:effectLst/>
                        </a:rPr>
                        <a:t>Platzer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Security reasoning for distributed systems with uncertainties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Anupam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Datta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Limin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Jia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smtClean="0">
                          <a:effectLst/>
                        </a:rPr>
                        <a:t>Robert </a:t>
                      </a:r>
                      <a:r>
                        <a:rPr lang="en-US" sz="1100" u="none" strike="noStrike" dirty="0">
                          <a:effectLst/>
                        </a:rPr>
                        <a:t>Harper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Secure composition of systems and policies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Kathleen </a:t>
                      </a:r>
                      <a:r>
                        <a:rPr lang="en-US" sz="1100" u="none" strike="noStrike" dirty="0" err="1">
                          <a:effectLst/>
                        </a:rPr>
                        <a:t>Carley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Learned Resiliency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seed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Jason Hong, N. </a:t>
                      </a:r>
                      <a:r>
                        <a:rPr lang="en-US" sz="1100" u="none" strike="noStrike" dirty="0" err="1">
                          <a:effectLst/>
                        </a:rPr>
                        <a:t>Sadeh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smtClean="0">
                          <a:effectLst/>
                        </a:rPr>
                        <a:t/>
                      </a:r>
                      <a:br>
                        <a:rPr lang="en-US" sz="1100" u="none" strike="noStrike" dirty="0" smtClean="0">
                          <a:effectLst/>
                        </a:rPr>
                      </a:br>
                      <a:r>
                        <a:rPr lang="en-US" sz="1100" u="none" strike="noStrike" dirty="0" err="1" smtClean="0">
                          <a:effectLst/>
                        </a:rPr>
                        <a:t>Shahiriyar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Amini</a:t>
                      </a:r>
                      <a:r>
                        <a:rPr lang="en-US" sz="1100" u="none" strike="noStrike" dirty="0">
                          <a:effectLst/>
                        </a:rPr>
                        <a:t>, </a:t>
                      </a:r>
                      <a:r>
                        <a:rPr lang="en-US" sz="1100" u="none" strike="noStrike" dirty="0" err="1">
                          <a:effectLst/>
                        </a:rPr>
                        <a:t>Jialiu</a:t>
                      </a:r>
                      <a:r>
                        <a:rPr lang="en-US" sz="1100" u="none" strike="noStrike" dirty="0">
                          <a:effectLst/>
                        </a:rPr>
                        <a:t> Lin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Crowdsourcing privacy and security information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Frank </a:t>
                      </a:r>
                      <a:r>
                        <a:rPr lang="en-US" sz="1100" u="none" strike="noStrike" dirty="0" err="1">
                          <a:effectLst/>
                        </a:rPr>
                        <a:t>Pfenning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Proofs and Signatures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David Garlan, Jonathan Aldrich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Frameworks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Lorie Cranor,Alessandro Acquisti, N. Christin, R.telang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User behavior study cohort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91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 from CMU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 smtClean="0"/>
              <a:t>Principal </a:t>
            </a:r>
            <a:r>
              <a:rPr lang="en-US" i="1" dirty="0" smtClean="0"/>
              <a:t>technical</a:t>
            </a:r>
            <a:r>
              <a:rPr lang="en-US" dirty="0" smtClean="0"/>
              <a:t> </a:t>
            </a:r>
            <a:r>
              <a:rPr lang="en-US" i="1" dirty="0" smtClean="0"/>
              <a:t>themes</a:t>
            </a:r>
            <a:r>
              <a:rPr lang="en-US" dirty="0" smtClean="0"/>
              <a:t> – the Hard Problems we emphasize</a:t>
            </a:r>
          </a:p>
          <a:p>
            <a:pPr lvl="1">
              <a:spcBef>
                <a:spcPts val="300"/>
              </a:spcBef>
            </a:pPr>
            <a:r>
              <a:rPr lang="en-US" b="1" i="1" dirty="0" smtClean="0"/>
              <a:t>Composition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As key to scale in complexity, capability, interlinking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Incremental progress, by attributes, components, API richness, etc.</a:t>
            </a:r>
          </a:p>
          <a:p>
            <a:pPr lvl="2">
              <a:spcBef>
                <a:spcPts val="300"/>
              </a:spcBef>
            </a:pPr>
            <a:r>
              <a:rPr lang="en-US" i="1" dirty="0" smtClean="0"/>
              <a:t>What are principles of modeling to enhance potential for composition?</a:t>
            </a:r>
          </a:p>
          <a:p>
            <a:pPr lvl="2">
              <a:spcBef>
                <a:spcPts val="300"/>
              </a:spcBef>
            </a:pP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b="1" i="1" dirty="0" smtClean="0"/>
              <a:t>Usability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Roles</a:t>
            </a:r>
          </a:p>
          <a:p>
            <a:pPr lvl="3">
              <a:spcBef>
                <a:spcPts val="300"/>
              </a:spcBef>
            </a:pPr>
            <a:r>
              <a:rPr lang="en-US" dirty="0" smtClean="0"/>
              <a:t>System developers and evaluators</a:t>
            </a:r>
          </a:p>
          <a:p>
            <a:pPr lvl="3">
              <a:spcBef>
                <a:spcPts val="300"/>
              </a:spcBef>
            </a:pPr>
            <a:r>
              <a:rPr lang="en-US" dirty="0" smtClean="0"/>
              <a:t>Humans as constituent elements of systems</a:t>
            </a:r>
          </a:p>
          <a:p>
            <a:pPr lvl="3">
              <a:spcBef>
                <a:spcPts val="300"/>
              </a:spcBef>
            </a:pPr>
            <a:r>
              <a:rPr lang="en-US" dirty="0" smtClean="0"/>
              <a:t>Human end-users, e.g., with security as secondary focus</a:t>
            </a:r>
          </a:p>
          <a:p>
            <a:pPr lvl="3">
              <a:spcBef>
                <a:spcPts val="300"/>
              </a:spcBef>
            </a:pPr>
            <a:r>
              <a:rPr lang="en-US" dirty="0" smtClean="0"/>
              <a:t>Humans as adversaries</a:t>
            </a:r>
          </a:p>
          <a:p>
            <a:pPr lvl="2">
              <a:spcBef>
                <a:spcPts val="300"/>
              </a:spcBef>
            </a:pPr>
            <a:r>
              <a:rPr lang="en-US" i="1" dirty="0" smtClean="0"/>
              <a:t>How to study and advance usability for these categories of humans?</a:t>
            </a:r>
          </a:p>
          <a:p>
            <a:pPr lvl="2">
              <a:spcBef>
                <a:spcPts val="300"/>
              </a:spcBef>
            </a:pP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 smtClean="0"/>
              <a:t>Interactions between these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Developer / evaluator “usability”</a:t>
            </a:r>
          </a:p>
          <a:p>
            <a:pPr lvl="3">
              <a:spcBef>
                <a:spcPts val="300"/>
              </a:spcBef>
            </a:pPr>
            <a:r>
              <a:rPr lang="en-US" dirty="0" smtClean="0"/>
              <a:t>E.g., Developers dealing with complex APIs – tools vs. simplicity</a:t>
            </a:r>
          </a:p>
          <a:p>
            <a:pPr lvl="2">
              <a:spcBef>
                <a:spcPts val="300"/>
              </a:spcBef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EAFBB-0CA4-48F1-A2C1-A1CCBEDA415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97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 from CMU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dirty="0" smtClean="0"/>
              <a:t>Principal </a:t>
            </a:r>
            <a:r>
              <a:rPr lang="en-US" i="1" dirty="0" smtClean="0"/>
              <a:t>technical</a:t>
            </a:r>
            <a:r>
              <a:rPr lang="en-US" dirty="0" smtClean="0"/>
              <a:t> themes – the Hard Problems we emphasize</a:t>
            </a:r>
          </a:p>
          <a:p>
            <a:pPr lvl="2">
              <a:spcBef>
                <a:spcPts val="300"/>
              </a:spcBef>
            </a:pPr>
            <a:endParaRPr lang="en-US" dirty="0" smtClean="0"/>
          </a:p>
          <a:p>
            <a:pPr>
              <a:spcBef>
                <a:spcPts val="300"/>
              </a:spcBef>
            </a:pPr>
            <a:r>
              <a:rPr lang="en-US" dirty="0" smtClean="0"/>
              <a:t>Principal </a:t>
            </a:r>
            <a:r>
              <a:rPr lang="en-US" i="1" dirty="0" smtClean="0"/>
              <a:t>methodological</a:t>
            </a:r>
            <a:r>
              <a:rPr lang="en-US" dirty="0" smtClean="0"/>
              <a:t> themes</a:t>
            </a:r>
          </a:p>
          <a:p>
            <a:pPr lvl="1">
              <a:spcBef>
                <a:spcPts val="300"/>
              </a:spcBef>
            </a:pPr>
            <a:r>
              <a:rPr lang="en-US" b="1" dirty="0" smtClean="0"/>
              <a:t>Data</a:t>
            </a:r>
            <a:r>
              <a:rPr lang="en-US" dirty="0" smtClean="0"/>
              <a:t> meets </a:t>
            </a:r>
            <a:r>
              <a:rPr lang="en-US" b="1" dirty="0" smtClean="0"/>
              <a:t>models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E.g., </a:t>
            </a:r>
            <a:r>
              <a:rPr lang="en-US" dirty="0" err="1" smtClean="0"/>
              <a:t>socnets</a:t>
            </a:r>
            <a:r>
              <a:rPr lang="en-US" dirty="0" smtClean="0"/>
              <a:t>, developer usability, end-user usability, API complexity</a:t>
            </a:r>
          </a:p>
          <a:p>
            <a:pPr lvl="2">
              <a:spcBef>
                <a:spcPts val="300"/>
              </a:spcBef>
            </a:pP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b="1" dirty="0" smtClean="0"/>
              <a:t>Semantics-based approaches </a:t>
            </a:r>
            <a:r>
              <a:rPr lang="en-US" dirty="0" smtClean="0"/>
              <a:t>meet </a:t>
            </a:r>
            <a:r>
              <a:rPr lang="en-US" b="1" dirty="0" smtClean="0"/>
              <a:t>real engineered systems</a:t>
            </a:r>
          </a:p>
          <a:p>
            <a:pPr lvl="2">
              <a:spcBef>
                <a:spcPts val="300"/>
              </a:spcBef>
            </a:pPr>
            <a:r>
              <a:rPr lang="en-US" dirty="0" smtClean="0"/>
              <a:t>E.g., hypervisors, Web apps, </a:t>
            </a:r>
            <a:r>
              <a:rPr lang="en-US" dirty="0" err="1" smtClean="0"/>
              <a:t>framework+apps</a:t>
            </a:r>
            <a:r>
              <a:rPr lang="en-US" dirty="0" smtClean="0"/>
              <a:t>, large components</a:t>
            </a:r>
          </a:p>
          <a:p>
            <a:pPr lvl="2">
              <a:spcBef>
                <a:spcPts val="300"/>
              </a:spcBef>
            </a:pPr>
            <a:endParaRPr lang="en-US" dirty="0"/>
          </a:p>
          <a:p>
            <a:pPr lvl="1">
              <a:spcBef>
                <a:spcPts val="300"/>
              </a:spcBef>
            </a:pPr>
            <a:r>
              <a:rPr lang="en-US" b="1" dirty="0" smtClean="0"/>
              <a:t>Empirical science (data, people) </a:t>
            </a:r>
            <a:r>
              <a:rPr lang="en-US" dirty="0" smtClean="0"/>
              <a:t>meets </a:t>
            </a:r>
            <a:r>
              <a:rPr lang="en-US" b="1" dirty="0" smtClean="0"/>
              <a:t>mathematical reasoning</a:t>
            </a:r>
            <a:endParaRPr lang="en-US" b="1" dirty="0"/>
          </a:p>
          <a:p>
            <a:pPr lvl="2">
              <a:spcBef>
                <a:spcPts val="300"/>
              </a:spcBef>
            </a:pPr>
            <a:r>
              <a:rPr lang="en-US" dirty="0" smtClean="0"/>
              <a:t>E.g., language design, API design, model design, tool design</a:t>
            </a:r>
          </a:p>
          <a:p>
            <a:pPr lvl="1">
              <a:spcBef>
                <a:spcPts val="300"/>
              </a:spcBef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EAFBB-0CA4-48F1-A2C1-A1CCBEDA415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1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ck 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1_21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211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11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11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11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11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11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11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1324</Words>
  <Application>Microsoft Office PowerPoint</Application>
  <PresentationFormat>On-screen Show (4:3)</PresentationFormat>
  <Paragraphs>295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Mck 1</vt:lpstr>
      <vt:lpstr>PowerPoint Presentation</vt:lpstr>
      <vt:lpstr>CMU Projects</vt:lpstr>
      <vt:lpstr>CMU Projects – [1] Composability </vt:lpstr>
      <vt:lpstr>CMU Projects – [5] Usability</vt:lpstr>
      <vt:lpstr>CMU Projects – [2] Policy</vt:lpstr>
      <vt:lpstr>CMU Projects – [3] Metrics</vt:lpstr>
      <vt:lpstr>CMU Projects – [4] Resiliency</vt:lpstr>
      <vt:lpstr>Perspective from CMU</vt:lpstr>
      <vt:lpstr>Perspective from CMU</vt:lpstr>
      <vt:lpstr>Advancing the Science – Explicating SoS</vt:lpstr>
      <vt:lpstr>Advancing the Science – Explicating SoS</vt:lpstr>
      <vt:lpstr>Advancing the Science – Explicating SoS</vt:lpstr>
      <vt:lpstr>Advancing the Science – Explicating SoS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2013-09-19T21:05:17Z</dcterms:created>
  <dcterms:modified xsi:type="dcterms:W3CDTF">2013-09-27T19:53:46Z</dcterms:modified>
</cp:coreProperties>
</file>