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5" r:id="rId2"/>
    <p:sldId id="316" r:id="rId3"/>
    <p:sldId id="323" r:id="rId4"/>
    <p:sldId id="324" r:id="rId5"/>
    <p:sldId id="320" r:id="rId6"/>
    <p:sldId id="322" r:id="rId7"/>
    <p:sldId id="326" r:id="rId8"/>
    <p:sldId id="329" r:id="rId9"/>
    <p:sldId id="331" r:id="rId10"/>
    <p:sldId id="330" r:id="rId11"/>
    <p:sldId id="341" r:id="rId12"/>
    <p:sldId id="342" r:id="rId13"/>
    <p:sldId id="332" r:id="rId14"/>
    <p:sldId id="334" r:id="rId15"/>
    <p:sldId id="333" r:id="rId16"/>
    <p:sldId id="339" r:id="rId17"/>
    <p:sldId id="336" r:id="rId18"/>
    <p:sldId id="335" r:id="rId19"/>
    <p:sldId id="340" r:id="rId20"/>
    <p:sldId id="338" r:id="rId21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90C6"/>
    <a:srgbClr val="6C0000"/>
    <a:srgbClr val="990000"/>
    <a:srgbClr val="993366"/>
    <a:srgbClr val="000000"/>
    <a:srgbClr val="F4E0E1"/>
    <a:srgbClr val="008080"/>
    <a:srgbClr val="CC0000"/>
    <a:srgbClr val="33CC33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63" autoAdjust="0"/>
    <p:restoredTop sz="99147" autoAdjust="0"/>
  </p:normalViewPr>
  <p:slideViewPr>
    <p:cSldViewPr>
      <p:cViewPr>
        <p:scale>
          <a:sx n="105" d="100"/>
          <a:sy n="105" d="100"/>
        </p:scale>
        <p:origin x="-1128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1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t" anchorCtr="0" compatLnSpc="1">
            <a:prstTxWarp prst="textNoShape">
              <a:avLst/>
            </a:prstTxWarp>
          </a:bodyPr>
          <a:lstStyle>
            <a:lvl1pPr algn="l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t" anchorCtr="0" compatLnSpc="1">
            <a:prstTxWarp prst="textNoShape">
              <a:avLst/>
            </a:prstTxWarp>
          </a:bodyPr>
          <a:lstStyle>
            <a:lvl1pPr algn="r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b" anchorCtr="0" compatLnSpc="1">
            <a:prstTxWarp prst="textNoShape">
              <a:avLst/>
            </a:prstTxWarp>
          </a:bodyPr>
          <a:lstStyle>
            <a:lvl1pPr algn="l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Copyright © 2005 by Michael Reiter</a:t>
            </a:r>
          </a:p>
          <a:p>
            <a:pPr>
              <a:defRPr/>
            </a:pPr>
            <a:r>
              <a:rPr lang="en-US"/>
              <a:t>All rights reserved.</a:t>
            </a:r>
          </a:p>
        </p:txBody>
      </p:sp>
      <p:sp>
        <p:nvSpPr>
          <p:cNvPr id="463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b" anchorCtr="0" compatLnSpc="1">
            <a:prstTxWarp prst="textNoShape">
              <a:avLst/>
            </a:prstTxWarp>
          </a:bodyPr>
          <a:lstStyle>
            <a:lvl1pPr algn="r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fld id="{1D366CD6-78B5-47CC-9C09-6AA044673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22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t" anchorCtr="0" compatLnSpc="1">
            <a:prstTxWarp prst="textNoShape">
              <a:avLst/>
            </a:prstTxWarp>
          </a:bodyPr>
          <a:lstStyle>
            <a:lvl1pPr algn="l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t" anchorCtr="0" compatLnSpc="1">
            <a:prstTxWarp prst="textNoShape">
              <a:avLst/>
            </a:prstTxWarp>
          </a:bodyPr>
          <a:lstStyle>
            <a:lvl1pPr algn="r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9"/>
            <a:ext cx="5607711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4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b" anchorCtr="0" compatLnSpc="1">
            <a:prstTxWarp prst="textNoShape">
              <a:avLst/>
            </a:prstTxWarp>
          </a:bodyPr>
          <a:lstStyle>
            <a:lvl1pPr algn="l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4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1" rIns="93101" bIns="46551" numCol="1" anchor="b" anchorCtr="0" compatLnSpc="1">
            <a:prstTxWarp prst="textNoShape">
              <a:avLst/>
            </a:prstTxWarp>
          </a:bodyPr>
          <a:lstStyle>
            <a:lvl1pPr algn="r" defTabSz="930356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fld id="{5CB2625A-E683-42E5-9B24-D498E65615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95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582D9E-1FEA-6446-A6C6-5CCDC97911A9}" type="slidenum">
              <a:rPr lang="en-US">
                <a:latin typeface="Times" pitchFamily="-111" charset="0"/>
              </a:rPr>
              <a:pPr/>
              <a:t>1</a:t>
            </a:fld>
            <a:endParaRPr lang="en-US">
              <a:latin typeface="Times" pitchFamily="-111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related work in the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2625A-E683-42E5-9B24-D498E656150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73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would like to verify that….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2625A-E683-42E5-9B24-D498E656150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54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</a:t>
            </a:r>
            <a:r>
              <a:rPr lang="en-US" baseline="0" dirty="0" smtClean="0"/>
              <a:t> we briefly review how the memory virtualization works. Each guest OS has a page table that map guest virtual addresses to physical memory addresses. T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page table can be a multi-level page table. Different section of the </a:t>
            </a:r>
            <a:r>
              <a:rPr lang="en-US" baseline="0" dirty="0" err="1" smtClean="0"/>
              <a:t>gva</a:t>
            </a:r>
            <a:r>
              <a:rPr lang="en-US" baseline="0" dirty="0" smtClean="0"/>
              <a:t> address different levels of the page table. For instance,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2625A-E683-42E5-9B24-D498E65615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79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Bit more detail about verification, model</a:t>
            </a:r>
            <a:r>
              <a:rPr lang="en-US" baseline="0" dirty="0" smtClean="0"/>
              <a:t> checking etc…</a:t>
            </a:r>
          </a:p>
          <a:p>
            <a:endParaRPr lang="en-US" baseline="0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Data structures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Analytical results  2^(k)</a:t>
            </a:r>
          </a:p>
          <a:p>
            <a:pPr lvl="3"/>
            <a:r>
              <a:rPr lang="en-US" dirty="0" smtClean="0"/>
              <a:t>k= number of bits in page table </a:t>
            </a: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dirty="0" smtClean="0"/>
              <a:t>Empirical results </a:t>
            </a:r>
            <a:r>
              <a:rPr lang="en-US" dirty="0" smtClean="0">
                <a:sym typeface="Wingdings" pitchFamily="2" charset="2"/>
              </a:rPr>
              <a:t> non-termination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path in this tree corresponds to one </a:t>
            </a:r>
            <a:r>
              <a:rPr lang="en-US" baseline="0" dirty="0" err="1" smtClean="0"/>
              <a:t>gva</a:t>
            </a:r>
            <a:r>
              <a:rPr lang="en-US" baseline="0" dirty="0" smtClean="0"/>
              <a:t>. When we modify the array, each such path is accessed </a:t>
            </a:r>
            <a:r>
              <a:rPr lang="en-US" baseline="0" dirty="0" err="1" smtClean="0"/>
              <a:t>independt</a:t>
            </a:r>
            <a:r>
              <a:rPr lang="en-US" baseline="0" dirty="0" smtClean="0"/>
              <a:t> of other paths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2625A-E683-42E5-9B24-D498E656150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41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carry out the small model analysis, we need to specify</a:t>
            </a:r>
            <a:r>
              <a:rPr lang="en-US" baseline="0" dirty="0" smtClean="0"/>
              <a:t> the properties, model the system and adversary.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2625A-E683-42E5-9B24-D498E656150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2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7556500" y="-82550"/>
            <a:ext cx="1636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6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02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282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aseline="0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30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53" name="Text Box 29"/>
          <p:cNvSpPr txBox="1">
            <a:spLocks noChangeArrowheads="1"/>
          </p:cNvSpPr>
          <p:nvPr userDrawn="1"/>
        </p:nvSpPr>
        <p:spPr bwMode="auto">
          <a:xfrm>
            <a:off x="7556500" y="-82550"/>
            <a:ext cx="1636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6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4E0E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8610600" y="64770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FEEFB2F-50C6-4ABB-9F35-8758CC489318}" type="slidenum">
              <a:rPr lang="en-US" sz="1400" smtClean="0">
                <a:latin typeface="Calibri" pitchFamily="34" charset="0"/>
              </a:rPr>
              <a:pPr/>
              <a:t>‹#›</a:t>
            </a:fld>
            <a:endParaRPr lang="en-US" sz="140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1" r:id="rId3"/>
    <p:sldLayoutId id="2147483693" r:id="rId4"/>
    <p:sldLayoutId id="2147483706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marL="288925" algn="l" rtl="0" eaLnBrk="0" fontAlgn="base" hangingPunct="0">
        <a:spcBef>
          <a:spcPct val="0"/>
        </a:spcBef>
        <a:spcAft>
          <a:spcPct val="0"/>
        </a:spcAft>
        <a:defRPr sz="3600" b="1" baseline="0">
          <a:solidFill>
            <a:srgbClr val="99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  <a:ea typeface="+mj-ea"/>
          <a:cs typeface="+mj-cs"/>
        </a:defRPr>
      </a:lvl1pPr>
      <a:lvl2pPr marL="288925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Candara" pitchFamily="34" charset="0"/>
        </a:defRPr>
      </a:lvl2pPr>
      <a:lvl3pPr marL="288925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Candara" pitchFamily="34" charset="0"/>
        </a:defRPr>
      </a:lvl3pPr>
      <a:lvl4pPr marL="288925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Candara" pitchFamily="34" charset="0"/>
        </a:defRPr>
      </a:lvl4pPr>
      <a:lvl5pPr marL="288925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Candara" pitchFamily="34" charset="0"/>
        </a:defRPr>
      </a:lvl5pPr>
      <a:lvl6pPr marL="5762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Arial Narrow" pitchFamily="34" charset="0"/>
        </a:defRPr>
      </a:lvl6pPr>
      <a:lvl7pPr marL="10334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Arial Narrow" pitchFamily="34" charset="0"/>
        </a:defRPr>
      </a:lvl7pPr>
      <a:lvl8pPr marL="14906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Arial Narrow" pitchFamily="34" charset="0"/>
        </a:defRPr>
      </a:lvl8pPr>
      <a:lvl9pPr marL="19478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 2" pitchFamily="18" charset="2"/>
        <a:buChar char="¢"/>
        <a:defRPr sz="2400" b="1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5000"/>
        <a:buFont typeface="Wingdings 3" pitchFamily="18" charset="2"/>
        <a:buChar char="{"/>
        <a:defRPr sz="2000" baseline="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5000"/>
        <a:buFont typeface="Wingdings 3" pitchFamily="18" charset="2"/>
        <a:buChar char="{"/>
        <a:defRPr sz="2000" baseline="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aseline="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Limin Jia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Joint work with </a:t>
            </a:r>
            <a:r>
              <a:rPr lang="en-US" dirty="0" err="1" smtClean="0"/>
              <a:t>Sagar</a:t>
            </a:r>
            <a:r>
              <a:rPr lang="en-US" dirty="0" smtClean="0"/>
              <a:t> </a:t>
            </a:r>
            <a:r>
              <a:rPr lang="en-US" dirty="0" err="1" smtClean="0"/>
              <a:t>Chaki</a:t>
            </a:r>
            <a:r>
              <a:rPr lang="en-US" dirty="0" smtClean="0"/>
              <a:t>, </a:t>
            </a:r>
            <a:r>
              <a:rPr lang="en-US" dirty="0" err="1"/>
              <a:t>Anupam</a:t>
            </a:r>
            <a:r>
              <a:rPr lang="en-US" dirty="0"/>
              <a:t> </a:t>
            </a:r>
            <a:r>
              <a:rPr lang="en-US" dirty="0" err="1" smtClean="0"/>
              <a:t>Datta</a:t>
            </a:r>
            <a:r>
              <a:rPr lang="en-US" dirty="0" smtClean="0"/>
              <a:t>, </a:t>
            </a:r>
            <a:r>
              <a:rPr lang="en-US" dirty="0"/>
              <a:t>Jason </a:t>
            </a:r>
            <a:r>
              <a:rPr lang="en-US" dirty="0" smtClean="0"/>
              <a:t>Franklin, Jonathan </a:t>
            </a:r>
            <a:r>
              <a:rPr lang="en-US" dirty="0"/>
              <a:t>M. </a:t>
            </a:r>
            <a:r>
              <a:rPr lang="en-US" dirty="0" smtClean="0"/>
              <a:t>McCune and </a:t>
            </a:r>
            <a:r>
              <a:rPr lang="en-US" dirty="0" err="1"/>
              <a:t>Amit</a:t>
            </a:r>
            <a:r>
              <a:rPr lang="en-US" dirty="0"/>
              <a:t> </a:t>
            </a:r>
            <a:r>
              <a:rPr lang="en-US" dirty="0" err="1"/>
              <a:t>Vasudevan</a:t>
            </a:r>
            <a:r>
              <a:rPr lang="en-US" dirty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340" name="Picture 11" descr="CYLAB-LEVEL-BOTTOM-POWER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43663"/>
            <a:ext cx="9144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2" descr="CYLAB-COVER-POWERP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315200" y="152400"/>
            <a:ext cx="1828800" cy="10668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Software Model Checking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Secure </a:t>
            </a:r>
            <a:r>
              <a:rPr lang="en-US" dirty="0">
                <a:effectLst/>
              </a:rPr>
              <a:t>Systems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89"/>
    </mc:Choice>
    <mc:Fallback xmlns="">
      <p:transition xmlns:p14="http://schemas.microsoft.com/office/powerpoint/2010/main" spd="slow" advTm="1238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56388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Express security properties</a:t>
            </a:r>
          </a:p>
          <a:p>
            <a:pPr lvl="1"/>
            <a:r>
              <a:rPr lang="en-US" dirty="0"/>
              <a:t>Parametric Temporal Specification Logic (PTSL+)</a:t>
            </a:r>
          </a:p>
          <a:p>
            <a:r>
              <a:rPr lang="en-US" dirty="0" smtClean="0"/>
              <a:t>Model system and adversaries</a:t>
            </a:r>
          </a:p>
          <a:p>
            <a:pPr lvl="1"/>
            <a:r>
              <a:rPr lang="en-US" dirty="0" smtClean="0"/>
              <a:t>Parametric Guarded Command Language (PGCL+)</a:t>
            </a:r>
          </a:p>
          <a:p>
            <a:pPr lvl="2"/>
            <a:r>
              <a:rPr lang="en-US" dirty="0" smtClean="0"/>
              <a:t>Row-independent nested array accesses</a:t>
            </a:r>
          </a:p>
          <a:p>
            <a:r>
              <a:rPr lang="en-US" dirty="0"/>
              <a:t>Adversaries 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ounded </a:t>
            </a:r>
            <a:r>
              <a:rPr lang="en-US" dirty="0"/>
              <a:t>by interfaces</a:t>
            </a:r>
          </a:p>
          <a:p>
            <a:pPr lvl="2"/>
            <a:r>
              <a:rPr lang="en-US" dirty="0" smtClean="0"/>
              <a:t>f</a:t>
            </a:r>
            <a:r>
              <a:rPr lang="en-US" baseline="-25000" dirty="0" smtClean="0"/>
              <a:t>i</a:t>
            </a:r>
            <a:r>
              <a:rPr lang="en-US" dirty="0" smtClean="0"/>
              <a:t>(</a:t>
            </a:r>
            <a:r>
              <a:rPr lang="en-US" dirty="0"/>
              <a:t>x) = e</a:t>
            </a:r>
          </a:p>
          <a:p>
            <a:pPr lvl="2"/>
            <a:r>
              <a:rPr lang="en-US" dirty="0"/>
              <a:t>e is a PGCL+ </a:t>
            </a:r>
            <a:r>
              <a:rPr lang="en-US" dirty="0" smtClean="0"/>
              <a:t>expression</a:t>
            </a:r>
          </a:p>
          <a:p>
            <a:pPr lvl="1"/>
            <a:r>
              <a:rPr lang="en-US" dirty="0" smtClean="0"/>
              <a:t>A canonical adversary</a:t>
            </a:r>
          </a:p>
          <a:p>
            <a:pPr lvl="2"/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(*) | … |</a:t>
            </a: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dirty="0" smtClean="0"/>
              <a:t>(</a:t>
            </a:r>
            <a:r>
              <a:rPr lang="en-US" dirty="0"/>
              <a:t>*)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Model Analysis</a:t>
            </a:r>
            <a:endParaRPr lang="en-US" dirty="0"/>
          </a:p>
        </p:txBody>
      </p:sp>
      <p:sp>
        <p:nvSpPr>
          <p:cNvPr id="33" name="Vertical Scroll 32"/>
          <p:cNvSpPr/>
          <p:nvPr/>
        </p:nvSpPr>
        <p:spPr>
          <a:xfrm>
            <a:off x="5638800" y="5300664"/>
            <a:ext cx="997783" cy="609600"/>
          </a:xfrm>
          <a:prstGeom prst="verticalScroll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P(1)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638800" y="3962400"/>
            <a:ext cx="3374323" cy="13382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System</a:t>
            </a: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477000" y="2522295"/>
            <a:ext cx="1499700" cy="7209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Adversary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7" name="Up-Down Arrow 36"/>
          <p:cNvSpPr/>
          <p:nvPr/>
        </p:nvSpPr>
        <p:spPr>
          <a:xfrm>
            <a:off x="6858001" y="3319464"/>
            <a:ext cx="304799" cy="585788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38" name="Vertical Scroll 37"/>
          <p:cNvSpPr/>
          <p:nvPr/>
        </p:nvSpPr>
        <p:spPr>
          <a:xfrm>
            <a:off x="5257800" y="4767264"/>
            <a:ext cx="1447105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Property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9" name="Folded Corner 38"/>
          <p:cNvSpPr/>
          <p:nvPr/>
        </p:nvSpPr>
        <p:spPr>
          <a:xfrm>
            <a:off x="6248400" y="1903414"/>
            <a:ext cx="1143000" cy="577850"/>
          </a:xfrm>
          <a:prstGeom prst="foldedCorner">
            <a:avLst>
              <a:gd name="adj" fmla="val 33412"/>
            </a:avLst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ADV(1)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0" name="Folded Corner 39"/>
          <p:cNvSpPr/>
          <p:nvPr/>
        </p:nvSpPr>
        <p:spPr>
          <a:xfrm>
            <a:off x="7924800" y="4157664"/>
            <a:ext cx="1041458" cy="577850"/>
          </a:xfrm>
          <a:prstGeom prst="foldedCorner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SYS(1)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53201" y="4691064"/>
            <a:ext cx="468656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391401" y="4386264"/>
            <a:ext cx="468656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43" name="Straight Arrow Connector 42"/>
          <p:cNvCxnSpPr>
            <a:stCxn id="41" idx="3"/>
            <a:endCxn id="42" idx="1"/>
          </p:cNvCxnSpPr>
          <p:nvPr/>
        </p:nvCxnSpPr>
        <p:spPr>
          <a:xfrm flipV="1">
            <a:off x="7021857" y="4462464"/>
            <a:ext cx="369544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717723" y="3427414"/>
            <a:ext cx="878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Attack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5" name="Left Arrow 44"/>
          <p:cNvSpPr/>
          <p:nvPr/>
        </p:nvSpPr>
        <p:spPr bwMode="auto">
          <a:xfrm>
            <a:off x="7302519" y="3503614"/>
            <a:ext cx="457200" cy="228600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248"/>
    </mc:Choice>
    <mc:Fallback xmlns="">
      <p:transition xmlns:p14="http://schemas.microsoft.com/office/powerpoint/2010/main" spd="slow" advTm="8424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Logic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5638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 smtClean="0">
                <a:latin typeface="Calibri"/>
                <a:cs typeface="Calibri"/>
              </a:rPr>
              <a:t>Basic Proposition    BP              ::= b |</a:t>
            </a:r>
            <a:r>
              <a:rPr lang="en-US" sz="1600" b="0" dirty="0" smtClean="0">
                <a:latin typeface="Calibri"/>
                <a:cs typeface="Calibri"/>
                <a:sym typeface="Symbol"/>
              </a:rPr>
              <a:t> BP | BP  BP</a:t>
            </a:r>
            <a:br>
              <a:rPr lang="en-US" sz="1600" b="0" dirty="0" smtClean="0">
                <a:latin typeface="Calibri"/>
                <a:cs typeface="Calibri"/>
                <a:sym typeface="Symbol"/>
              </a:rPr>
            </a:br>
            <a:r>
              <a:rPr lang="en-US" sz="1600" b="0" dirty="0" smtClean="0">
                <a:latin typeface="Calibri"/>
                <a:cs typeface="Calibri"/>
                <a:sym typeface="Symbol"/>
              </a:rPr>
              <a:t>Parametric Prop </a:t>
            </a:r>
            <a:r>
              <a:rPr lang="en-US" sz="1600" b="0" dirty="0" smtClean="0">
                <a:latin typeface="Calibri"/>
                <a:cs typeface="Calibri"/>
              </a:rPr>
              <a:t>     PP(i</a:t>
            </a:r>
            <a:r>
              <a:rPr lang="en-US" sz="1600" b="0" baseline="-25000" dirty="0" smtClean="0">
                <a:latin typeface="Calibri"/>
                <a:cs typeface="Calibri"/>
              </a:rPr>
              <a:t>1</a:t>
            </a:r>
            <a:r>
              <a:rPr lang="en-US" sz="1600" b="0" dirty="0" smtClean="0">
                <a:latin typeface="Calibri"/>
                <a:cs typeface="Calibri"/>
              </a:rPr>
              <a:t>,…,</a:t>
            </a:r>
            <a:r>
              <a:rPr lang="en-US" sz="1600" b="0" dirty="0" err="1" smtClean="0">
                <a:latin typeface="Calibri"/>
                <a:cs typeface="Calibri"/>
              </a:rPr>
              <a:t>i</a:t>
            </a:r>
            <a:r>
              <a:rPr lang="en-US" sz="1600" b="0" baseline="-25000" dirty="0" err="1" smtClean="0">
                <a:latin typeface="Calibri"/>
                <a:cs typeface="Calibri"/>
              </a:rPr>
              <a:t>z</a:t>
            </a:r>
            <a:r>
              <a:rPr lang="en-US" sz="1600" b="0" dirty="0" smtClean="0">
                <a:latin typeface="Calibri"/>
                <a:cs typeface="Calibri"/>
              </a:rPr>
              <a:t>) ::= </a:t>
            </a:r>
            <a:r>
              <a:rPr lang="en-US" sz="1600" b="0" dirty="0">
                <a:latin typeface="Calibri"/>
                <a:cs typeface="Calibri"/>
              </a:rPr>
              <a:t>A[</a:t>
            </a:r>
            <a:r>
              <a:rPr lang="en-US" sz="1600" b="0" dirty="0" smtClean="0">
                <a:latin typeface="Calibri"/>
                <a:cs typeface="Calibri"/>
              </a:rPr>
              <a:t>i</a:t>
            </a:r>
            <a:r>
              <a:rPr lang="en-US" sz="1600" b="0" baseline="-25000" dirty="0" smtClean="0">
                <a:latin typeface="Calibri"/>
                <a:cs typeface="Calibri"/>
              </a:rPr>
              <a:t>1</a:t>
            </a:r>
            <a:r>
              <a:rPr lang="en-US" sz="1600" b="0" dirty="0" smtClean="0">
                <a:latin typeface="Calibri"/>
                <a:cs typeface="Calibri"/>
              </a:rPr>
              <a:t>]…[</a:t>
            </a:r>
            <a:r>
              <a:rPr lang="en-US" sz="1600" b="0" dirty="0" err="1" smtClean="0">
                <a:latin typeface="Calibri"/>
                <a:cs typeface="Calibri"/>
              </a:rPr>
              <a:t>i</a:t>
            </a:r>
            <a:r>
              <a:rPr lang="en-US" sz="1600" b="0" baseline="-25000" dirty="0" err="1" smtClean="0">
                <a:latin typeface="Calibri"/>
                <a:cs typeface="Calibri"/>
              </a:rPr>
              <a:t>z</a:t>
            </a:r>
            <a:r>
              <a:rPr lang="en-US" sz="1600" b="0" dirty="0" smtClean="0">
                <a:latin typeface="Calibri"/>
                <a:cs typeface="Calibri"/>
              </a:rPr>
              <a:t>].f </a:t>
            </a:r>
            <a:r>
              <a:rPr lang="en-US" sz="1600" b="0" i="1" dirty="0" smtClean="0">
                <a:latin typeface="Calibri"/>
                <a:cs typeface="Calibri"/>
              </a:rPr>
              <a:t>bop </a:t>
            </a:r>
            <a:r>
              <a:rPr lang="en-US" sz="1600" b="0" dirty="0" smtClean="0">
                <a:latin typeface="Calibri"/>
                <a:cs typeface="Calibri"/>
              </a:rPr>
              <a:t>c</a:t>
            </a:r>
            <a:br>
              <a:rPr lang="en-US" sz="1600" b="0" dirty="0" smtClean="0">
                <a:latin typeface="Calibri"/>
                <a:cs typeface="Calibri"/>
              </a:rPr>
            </a:br>
            <a:r>
              <a:rPr lang="en-US" sz="1600" b="0" dirty="0" smtClean="0">
                <a:latin typeface="Calibri"/>
                <a:cs typeface="Calibri"/>
              </a:rPr>
              <a:t>                                                       |  </a:t>
            </a:r>
            <a:r>
              <a:rPr lang="en-US" sz="1600" b="0" dirty="0" smtClean="0">
                <a:latin typeface="Calibri"/>
                <a:cs typeface="Calibri"/>
                <a:sym typeface="Symbol"/>
              </a:rPr>
              <a:t></a:t>
            </a:r>
            <a:r>
              <a:rPr lang="en-US" sz="1600" b="0" dirty="0">
                <a:latin typeface="Calibri"/>
                <a:cs typeface="Calibri"/>
              </a:rPr>
              <a:t>PP(i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dirty="0">
                <a:latin typeface="Calibri"/>
                <a:cs typeface="Calibri"/>
              </a:rPr>
              <a:t>) </a:t>
            </a:r>
            <a:r>
              <a:rPr lang="en-US" sz="1600" b="0" dirty="0" smtClean="0">
                <a:latin typeface="Calibri"/>
                <a:cs typeface="Calibri"/>
              </a:rPr>
              <a:t/>
            </a:r>
            <a:br>
              <a:rPr lang="en-US" sz="1600" b="0" dirty="0" smtClean="0">
                <a:latin typeface="Calibri"/>
                <a:cs typeface="Calibri"/>
              </a:rPr>
            </a:br>
            <a:r>
              <a:rPr lang="en-US" sz="1600" b="0" dirty="0" smtClean="0">
                <a:latin typeface="Calibri"/>
                <a:cs typeface="Calibri"/>
              </a:rPr>
              <a:t> </a:t>
            </a:r>
            <a:r>
              <a:rPr lang="en-US" sz="1600" b="0" dirty="0">
                <a:latin typeface="Calibri"/>
                <a:cs typeface="Calibri"/>
              </a:rPr>
              <a:t> </a:t>
            </a:r>
            <a:r>
              <a:rPr lang="en-US" sz="1600" b="0" dirty="0" smtClean="0">
                <a:latin typeface="Calibri"/>
                <a:cs typeface="Calibri"/>
              </a:rPr>
              <a:t>		</a:t>
            </a:r>
            <a:r>
              <a:rPr lang="en-US" sz="1600" b="0" dirty="0">
                <a:latin typeface="Calibri"/>
                <a:cs typeface="Calibri"/>
              </a:rPr>
              <a:t> </a:t>
            </a:r>
            <a:r>
              <a:rPr lang="en-US" sz="1600" b="0" dirty="0" smtClean="0">
                <a:latin typeface="Calibri"/>
                <a:cs typeface="Calibri"/>
              </a:rPr>
              <a:t>              |  PP</a:t>
            </a:r>
            <a:r>
              <a:rPr lang="en-US" sz="1600" b="0" dirty="0">
                <a:latin typeface="Calibri"/>
                <a:cs typeface="Calibri"/>
              </a:rPr>
              <a:t>(i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dirty="0">
                <a:latin typeface="Calibri"/>
                <a:cs typeface="Calibri"/>
              </a:rPr>
              <a:t>) </a:t>
            </a:r>
            <a:r>
              <a:rPr lang="en-US" sz="1600" b="0" dirty="0" smtClean="0">
                <a:latin typeface="Calibri"/>
                <a:cs typeface="Calibri"/>
                <a:sym typeface="Symbol"/>
              </a:rPr>
              <a:t></a:t>
            </a:r>
            <a:r>
              <a:rPr lang="en-US" sz="1600" b="0" dirty="0" smtClean="0">
                <a:latin typeface="Calibri"/>
                <a:cs typeface="Calibri"/>
              </a:rPr>
              <a:t> </a:t>
            </a:r>
            <a:r>
              <a:rPr lang="en-US" sz="1600" b="0" dirty="0">
                <a:latin typeface="Calibri"/>
                <a:cs typeface="Calibri"/>
              </a:rPr>
              <a:t>PP(i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dirty="0" smtClean="0">
                <a:latin typeface="Calibri"/>
                <a:cs typeface="Calibri"/>
              </a:rPr>
              <a:t>)</a:t>
            </a:r>
          </a:p>
          <a:p>
            <a:pPr algn="l"/>
            <a:endParaRPr lang="en-US" sz="1600" b="0" dirty="0" smtClean="0">
              <a:latin typeface="Calibri"/>
              <a:cs typeface="Calibri"/>
            </a:endParaRPr>
          </a:p>
          <a:p>
            <a:pPr algn="l"/>
            <a:r>
              <a:rPr lang="en-US" sz="1600" b="0" dirty="0">
                <a:latin typeface="Calibri"/>
                <a:cs typeface="Calibri"/>
              </a:rPr>
              <a:t>Universal Form </a:t>
            </a:r>
            <a:r>
              <a:rPr lang="en-US" sz="1600" b="0" dirty="0" smtClean="0">
                <a:latin typeface="Calibri"/>
                <a:cs typeface="Calibri"/>
              </a:rPr>
              <a:t>      </a:t>
            </a:r>
            <a:r>
              <a:rPr lang="en-US" sz="1600" b="0" dirty="0">
                <a:latin typeface="Calibri"/>
                <a:cs typeface="Calibri"/>
              </a:rPr>
              <a:t>USF  </a:t>
            </a:r>
            <a:r>
              <a:rPr lang="en-US" sz="1600" b="0" dirty="0" smtClean="0">
                <a:latin typeface="Calibri"/>
                <a:cs typeface="Calibri"/>
              </a:rPr>
              <a:t>           :</a:t>
            </a:r>
            <a:r>
              <a:rPr lang="en-US" sz="1600" b="0" dirty="0">
                <a:latin typeface="Calibri"/>
                <a:cs typeface="Calibri"/>
              </a:rPr>
              <a:t>:= </a:t>
            </a:r>
            <a:r>
              <a:rPr lang="en-US" sz="1600" b="0" dirty="0">
                <a:latin typeface="Calibri"/>
                <a:cs typeface="Calibri"/>
                <a:sym typeface="Symbol"/>
              </a:rPr>
              <a:t>BP </a:t>
            </a:r>
            <a:br>
              <a:rPr lang="en-US" sz="1600" b="0" dirty="0">
                <a:latin typeface="Calibri"/>
                <a:cs typeface="Calibri"/>
                <a:sym typeface="Symbol"/>
              </a:rPr>
            </a:br>
            <a:r>
              <a:rPr lang="en-US" sz="1600" b="0" dirty="0">
                <a:latin typeface="Calibri"/>
                <a:cs typeface="Calibri"/>
                <a:sym typeface="Symbol"/>
              </a:rPr>
              <a:t>                                       </a:t>
            </a:r>
            <a:r>
              <a:rPr lang="en-US" sz="1600" b="0" dirty="0" smtClean="0">
                <a:latin typeface="Calibri"/>
                <a:cs typeface="Calibri"/>
                <a:sym typeface="Symbol"/>
              </a:rPr>
              <a:t>                | </a:t>
            </a:r>
            <a:r>
              <a:rPr lang="en-US" sz="1600" dirty="0">
                <a:sym typeface="Symbol"/>
              </a:rPr>
              <a:t></a:t>
            </a:r>
            <a:r>
              <a:rPr lang="en-US" sz="1600" b="0" dirty="0">
                <a:latin typeface="Calibri"/>
                <a:cs typeface="Calibri"/>
              </a:rPr>
              <a:t>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baseline="-25000" dirty="0">
                <a:latin typeface="Calibri"/>
                <a:cs typeface="Calibri"/>
              </a:rPr>
              <a:t>,</a:t>
            </a:r>
            <a:r>
              <a:rPr lang="en-US" sz="1600" dirty="0">
                <a:sym typeface="Symbol"/>
              </a:rPr>
              <a:t> </a:t>
            </a:r>
            <a:r>
              <a:rPr lang="en-US" sz="1600" b="0" dirty="0">
                <a:latin typeface="Calibri"/>
                <a:cs typeface="Calibri"/>
              </a:rPr>
              <a:t>PP(i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dirty="0">
                <a:latin typeface="Calibri"/>
                <a:cs typeface="Calibri"/>
              </a:rPr>
              <a:t>) </a:t>
            </a:r>
            <a:r>
              <a:rPr lang="en-US" sz="1600" b="0" dirty="0">
                <a:latin typeface="Calibri"/>
                <a:cs typeface="Calibri"/>
                <a:sym typeface="Symbol"/>
              </a:rPr>
              <a:t>                                       </a:t>
            </a:r>
          </a:p>
          <a:p>
            <a:pPr algn="l"/>
            <a:r>
              <a:rPr lang="en-US" sz="1600" b="0" dirty="0">
                <a:latin typeface="Calibri"/>
                <a:cs typeface="Calibri"/>
                <a:sym typeface="Symbol"/>
              </a:rPr>
              <a:t>                                      </a:t>
            </a:r>
            <a:r>
              <a:rPr lang="en-US" sz="1600" b="0" dirty="0" smtClean="0">
                <a:latin typeface="Calibri"/>
                <a:cs typeface="Calibri"/>
                <a:sym typeface="Symbol"/>
              </a:rPr>
              <a:t>                 </a:t>
            </a:r>
            <a:r>
              <a:rPr lang="en-US" sz="1600" b="0" dirty="0">
                <a:latin typeface="Calibri"/>
                <a:cs typeface="Calibri"/>
                <a:sym typeface="Symbol"/>
              </a:rPr>
              <a:t>| BP  </a:t>
            </a:r>
            <a:r>
              <a:rPr lang="en-US" sz="1600" dirty="0">
                <a:sym typeface="Symbol"/>
              </a:rPr>
              <a:t></a:t>
            </a:r>
            <a:r>
              <a:rPr lang="en-US" sz="1600" b="0" dirty="0">
                <a:latin typeface="Calibri"/>
                <a:cs typeface="Calibri"/>
              </a:rPr>
              <a:t>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baseline="-25000" dirty="0">
                <a:latin typeface="Calibri"/>
                <a:cs typeface="Calibri"/>
              </a:rPr>
              <a:t>,</a:t>
            </a:r>
            <a:r>
              <a:rPr lang="en-US" sz="1600" dirty="0">
                <a:sym typeface="Symbol"/>
              </a:rPr>
              <a:t> </a:t>
            </a:r>
            <a:r>
              <a:rPr lang="en-US" sz="1600" b="0" dirty="0">
                <a:latin typeface="Calibri"/>
                <a:cs typeface="Calibri"/>
              </a:rPr>
              <a:t>PP(i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dirty="0">
                <a:latin typeface="Calibri"/>
                <a:cs typeface="Calibri"/>
              </a:rPr>
              <a:t>) </a:t>
            </a:r>
          </a:p>
          <a:p>
            <a:pPr algn="l"/>
            <a:r>
              <a:rPr lang="en-US" sz="1600" b="0" dirty="0">
                <a:latin typeface="Calibri"/>
                <a:cs typeface="Calibri"/>
              </a:rPr>
              <a:t>Existential Form </a:t>
            </a:r>
            <a:r>
              <a:rPr lang="en-US" sz="1600" b="0" dirty="0" smtClean="0">
                <a:latin typeface="Calibri"/>
                <a:cs typeface="Calibri"/>
              </a:rPr>
              <a:t>     </a:t>
            </a:r>
            <a:r>
              <a:rPr lang="en-US" sz="1600" b="0" dirty="0">
                <a:latin typeface="Calibri"/>
                <a:cs typeface="Calibri"/>
              </a:rPr>
              <a:t>ESF </a:t>
            </a:r>
            <a:r>
              <a:rPr lang="en-US" sz="1600" b="0" dirty="0" smtClean="0">
                <a:latin typeface="Calibri"/>
                <a:cs typeface="Calibri"/>
              </a:rPr>
              <a:t>            </a:t>
            </a:r>
            <a:r>
              <a:rPr lang="en-US" sz="1600" b="0" dirty="0">
                <a:latin typeface="Calibri"/>
                <a:cs typeface="Calibri"/>
              </a:rPr>
              <a:t>::= </a:t>
            </a:r>
            <a:r>
              <a:rPr lang="en-US" sz="1600" b="0" dirty="0">
                <a:latin typeface="Calibri"/>
                <a:cs typeface="Calibri"/>
                <a:sym typeface="Symbol"/>
              </a:rPr>
              <a:t>BP </a:t>
            </a:r>
            <a:br>
              <a:rPr lang="en-US" sz="1600" b="0" dirty="0">
                <a:latin typeface="Calibri"/>
                <a:cs typeface="Calibri"/>
                <a:sym typeface="Symbol"/>
              </a:rPr>
            </a:br>
            <a:r>
              <a:rPr lang="en-US" sz="1600" b="0" dirty="0">
                <a:latin typeface="Calibri"/>
                <a:cs typeface="Calibri"/>
                <a:sym typeface="Symbol"/>
              </a:rPr>
              <a:t>                                     </a:t>
            </a:r>
            <a:r>
              <a:rPr lang="en-US" sz="1600" b="0" dirty="0" smtClean="0">
                <a:latin typeface="Calibri"/>
                <a:cs typeface="Calibri"/>
                <a:sym typeface="Symbol"/>
              </a:rPr>
              <a:t>                  </a:t>
            </a:r>
            <a:r>
              <a:rPr lang="en-US" sz="1600" b="0" dirty="0">
                <a:latin typeface="Calibri"/>
                <a:cs typeface="Calibri"/>
                <a:sym typeface="Symbol"/>
              </a:rPr>
              <a:t>| </a:t>
            </a:r>
            <a:r>
              <a:rPr lang="en-US" sz="1600" dirty="0">
                <a:sym typeface="Symbol"/>
              </a:rPr>
              <a:t>X</a:t>
            </a:r>
            <a:r>
              <a:rPr lang="en-US" sz="1600" b="0" dirty="0">
                <a:latin typeface="Calibri"/>
                <a:cs typeface="Calibri"/>
              </a:rPr>
              <a:t>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Xi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baseline="-25000" dirty="0">
                <a:latin typeface="Calibri"/>
                <a:cs typeface="Calibri"/>
              </a:rPr>
              <a:t>,</a:t>
            </a:r>
            <a:r>
              <a:rPr lang="en-US" sz="1600" dirty="0">
                <a:sym typeface="Symbol"/>
              </a:rPr>
              <a:t> </a:t>
            </a:r>
            <a:r>
              <a:rPr lang="en-US" sz="1600" b="0" dirty="0">
                <a:latin typeface="Calibri"/>
                <a:cs typeface="Calibri"/>
              </a:rPr>
              <a:t>PP(i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dirty="0">
                <a:latin typeface="Calibri"/>
                <a:cs typeface="Calibri"/>
              </a:rPr>
              <a:t>) </a:t>
            </a:r>
            <a:r>
              <a:rPr lang="en-US" sz="1600" b="0" dirty="0">
                <a:latin typeface="Calibri"/>
                <a:cs typeface="Calibri"/>
                <a:sym typeface="Symbol"/>
              </a:rPr>
              <a:t>                                       </a:t>
            </a:r>
          </a:p>
          <a:p>
            <a:pPr algn="l"/>
            <a:r>
              <a:rPr lang="en-US" sz="1600" b="0" dirty="0">
                <a:latin typeface="Calibri"/>
                <a:cs typeface="Calibri"/>
                <a:sym typeface="Symbol"/>
              </a:rPr>
              <a:t>                                     </a:t>
            </a:r>
            <a:r>
              <a:rPr lang="en-US" sz="1600" b="0" dirty="0" smtClean="0">
                <a:latin typeface="Calibri"/>
                <a:cs typeface="Calibri"/>
                <a:sym typeface="Symbol"/>
              </a:rPr>
              <a:t>                  </a:t>
            </a:r>
            <a:r>
              <a:rPr lang="en-US" sz="1600" b="0" dirty="0">
                <a:latin typeface="Calibri"/>
                <a:cs typeface="Calibri"/>
                <a:sym typeface="Symbol"/>
              </a:rPr>
              <a:t>| BP  </a:t>
            </a:r>
            <a:r>
              <a:rPr lang="en-US" sz="1600" dirty="0">
                <a:sym typeface="Symbol"/>
              </a:rPr>
              <a:t>X</a:t>
            </a:r>
            <a:r>
              <a:rPr lang="en-US" sz="1600" b="0" dirty="0">
                <a:latin typeface="Calibri"/>
                <a:cs typeface="Calibri"/>
              </a:rPr>
              <a:t>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baseline="-25000" dirty="0">
                <a:latin typeface="Calibri"/>
                <a:cs typeface="Calibri"/>
              </a:rPr>
              <a:t>,</a:t>
            </a:r>
            <a:r>
              <a:rPr lang="en-US" sz="1600" dirty="0">
                <a:sym typeface="Symbol"/>
              </a:rPr>
              <a:t> </a:t>
            </a:r>
            <a:r>
              <a:rPr lang="en-US" sz="1600" b="0" dirty="0">
                <a:latin typeface="Calibri"/>
                <a:cs typeface="Calibri"/>
              </a:rPr>
              <a:t>PP(i</a:t>
            </a:r>
            <a:r>
              <a:rPr lang="en-US" sz="1600" b="0" baseline="-25000" dirty="0">
                <a:latin typeface="Calibri"/>
                <a:cs typeface="Calibri"/>
              </a:rPr>
              <a:t>1</a:t>
            </a:r>
            <a:r>
              <a:rPr lang="en-US" sz="1600" b="0" dirty="0">
                <a:latin typeface="Calibri"/>
                <a:cs typeface="Calibri"/>
              </a:rPr>
              <a:t>,…,</a:t>
            </a:r>
            <a:r>
              <a:rPr lang="en-US" sz="1600" b="0" dirty="0" err="1">
                <a:latin typeface="Calibri"/>
                <a:cs typeface="Calibri"/>
              </a:rPr>
              <a:t>i</a:t>
            </a:r>
            <a:r>
              <a:rPr lang="en-US" sz="1600" b="0" baseline="-25000" dirty="0" err="1">
                <a:latin typeface="Calibri"/>
                <a:cs typeface="Calibri"/>
              </a:rPr>
              <a:t>z</a:t>
            </a:r>
            <a:r>
              <a:rPr lang="en-US" sz="1600" b="0" dirty="0">
                <a:latin typeface="Calibri"/>
                <a:cs typeface="Calibri"/>
              </a:rPr>
              <a:t>)</a:t>
            </a:r>
            <a:br>
              <a:rPr lang="en-US" sz="1600" b="0" dirty="0">
                <a:latin typeface="Calibri"/>
                <a:cs typeface="Calibri"/>
              </a:rPr>
            </a:br>
            <a:r>
              <a:rPr lang="en-US" sz="1600" b="0" dirty="0">
                <a:latin typeface="Calibri"/>
                <a:cs typeface="Calibri"/>
              </a:rPr>
              <a:t>General </a:t>
            </a:r>
            <a:r>
              <a:rPr lang="en-US" sz="1600" b="0" dirty="0" smtClean="0">
                <a:latin typeface="Calibri"/>
                <a:cs typeface="Calibri"/>
              </a:rPr>
              <a:t>Form           </a:t>
            </a:r>
            <a:r>
              <a:rPr lang="en-US" sz="1600" b="0" dirty="0">
                <a:latin typeface="Calibri"/>
                <a:cs typeface="Calibri"/>
              </a:rPr>
              <a:t>GSF       </a:t>
            </a:r>
            <a:r>
              <a:rPr lang="en-US" sz="1600" b="0" dirty="0" smtClean="0">
                <a:latin typeface="Calibri"/>
                <a:cs typeface="Calibri"/>
              </a:rPr>
              <a:t>     :</a:t>
            </a:r>
            <a:r>
              <a:rPr lang="en-US" sz="1600" b="0" dirty="0">
                <a:latin typeface="Calibri"/>
                <a:cs typeface="Calibri"/>
              </a:rPr>
              <a:t>:= USF | ESF | USF </a:t>
            </a:r>
            <a:r>
              <a:rPr lang="en-US" sz="1600" dirty="0">
                <a:sym typeface="Symbol"/>
              </a:rPr>
              <a:t></a:t>
            </a:r>
            <a:r>
              <a:rPr lang="en-US" sz="1600" b="0" dirty="0">
                <a:latin typeface="Calibri"/>
                <a:cs typeface="Calibri"/>
              </a:rPr>
              <a:t> ESF</a:t>
            </a:r>
          </a:p>
          <a:p>
            <a:pPr algn="l"/>
            <a:endParaRPr lang="en-US" sz="1600" b="0" dirty="0">
              <a:latin typeface="Calibri"/>
              <a:cs typeface="Calibri"/>
            </a:endParaRPr>
          </a:p>
          <a:p>
            <a:pPr algn="l"/>
            <a:r>
              <a:rPr lang="en-US" sz="1600" b="0" dirty="0">
                <a:latin typeface="Calibri"/>
                <a:cs typeface="Calibri"/>
              </a:rPr>
              <a:t>LTL form         </a:t>
            </a:r>
            <a:r>
              <a:rPr lang="en-US" sz="1600" b="0" dirty="0" smtClean="0">
                <a:latin typeface="Calibri"/>
                <a:cs typeface="Calibri"/>
              </a:rPr>
              <a:t>            </a:t>
            </a:r>
            <a:r>
              <a:rPr lang="en-US" sz="1600" b="0" dirty="0">
                <a:latin typeface="Calibri"/>
                <a:cs typeface="Calibri"/>
              </a:rPr>
              <a:t>F            </a:t>
            </a:r>
            <a:r>
              <a:rPr lang="en-US" sz="1600" b="0" dirty="0" smtClean="0">
                <a:latin typeface="Calibri"/>
                <a:cs typeface="Calibri"/>
              </a:rPr>
              <a:t>    :</a:t>
            </a:r>
            <a:r>
              <a:rPr lang="en-US" sz="1600" b="0" dirty="0">
                <a:latin typeface="Calibri"/>
                <a:cs typeface="Calibri"/>
              </a:rPr>
              <a:t>:= </a:t>
            </a:r>
            <a:r>
              <a:rPr lang="en-US" sz="1600" i="1" dirty="0" smtClean="0">
                <a:latin typeface="Calibri"/>
                <a:ea typeface="ＭＳ ゴシック"/>
                <a:cs typeface="Calibri"/>
              </a:rPr>
              <a:t>G</a:t>
            </a:r>
            <a:r>
              <a:rPr lang="en-US" sz="1600" b="0" dirty="0">
                <a:latin typeface="ＭＳ ゴシック"/>
                <a:ea typeface="ＭＳ ゴシック"/>
                <a:cs typeface="ＭＳ ゴシック"/>
              </a:rPr>
              <a:t> </a:t>
            </a:r>
            <a:r>
              <a:rPr lang="en-US" sz="1600" b="0" dirty="0" smtClean="0">
                <a:latin typeface="Calibri"/>
                <a:cs typeface="Calibri"/>
              </a:rPr>
              <a:t>GSF | </a:t>
            </a:r>
            <a:r>
              <a:rPr lang="en-US" sz="1600" i="1" dirty="0" smtClean="0">
                <a:latin typeface="Calibri"/>
                <a:cs typeface="Calibri"/>
              </a:rPr>
              <a:t>F</a:t>
            </a:r>
            <a:r>
              <a:rPr lang="en-US" sz="1600" b="0" dirty="0" smtClean="0">
                <a:latin typeface="Calibri"/>
                <a:cs typeface="Calibri"/>
              </a:rPr>
              <a:t> GSF</a:t>
            </a:r>
            <a:endParaRPr lang="en-US" sz="1600" b="0" dirty="0">
              <a:latin typeface="Calibri"/>
              <a:cs typeface="Calibri"/>
            </a:endParaRPr>
          </a:p>
          <a:p>
            <a:pPr algn="l"/>
            <a:endParaRPr lang="en-US" sz="1600" b="0" dirty="0">
              <a:latin typeface="Calibri"/>
              <a:cs typeface="Calibri"/>
            </a:endParaRPr>
          </a:p>
          <a:p>
            <a:pPr algn="l"/>
            <a:endParaRPr lang="en-US" sz="1600" b="0" dirty="0" smtClean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893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914"/>
    </mc:Choice>
    <mc:Fallback xmlns="">
      <p:transition xmlns:p14="http://schemas.microsoft.com/office/powerpoint/2010/main" spd="slow" advTm="12591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PGCL++</a:t>
            </a:r>
            <a:endParaRPr lang="en-US" dirty="0"/>
          </a:p>
        </p:txBody>
      </p:sp>
      <p:pic>
        <p:nvPicPr>
          <p:cNvPr id="4" name="Picture 3" descr="hcs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201873" cy="3048000"/>
          </a:xfrm>
          <a:prstGeom prst="rect">
            <a:avLst/>
          </a:prstGeom>
        </p:spPr>
      </p:pic>
      <p:pic>
        <p:nvPicPr>
          <p:cNvPr id="6" name="Picture 5" descr="hcss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76800"/>
            <a:ext cx="827772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7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592"/>
    </mc:Choice>
    <mc:Fallback xmlns="">
      <p:transition xmlns:p14="http://schemas.microsoft.com/office/powerpoint/2010/main" spd="slow" advTm="13759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physical address above MEMLIMIT is accessible by </a:t>
            </a:r>
            <a:r>
              <a:rPr lang="en-US" dirty="0" smtClean="0"/>
              <a:t>adversary</a:t>
            </a:r>
            <a:endParaRPr lang="en-US" dirty="0"/>
          </a:p>
          <a:p>
            <a:pPr lvl="1"/>
            <a:r>
              <a:rPr lang="en-US" dirty="0" err="1"/>
              <a:t>Psep</a:t>
            </a:r>
            <a:r>
              <a:rPr lang="en-US" dirty="0"/>
              <a:t> == ∀ i1,i2 . (P[i1].F[PRESENT]⇒(P[i1].F[ADDR] &lt; MEMLIMIT)) AND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sz="2000" b="0" dirty="0"/>
              <a:t>(P[i1].P[i2].F[PRESENT] ⇒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                                                     (</a:t>
            </a:r>
            <a:r>
              <a:rPr lang="en-US" sz="2000" b="0" dirty="0"/>
              <a:t>P[i1].P[i2].F[ADDR] </a:t>
            </a:r>
            <a:r>
              <a:rPr lang="en-US" sz="2000" b="0" dirty="0" smtClean="0"/>
              <a:t>&lt; MEMLIMT</a:t>
            </a:r>
            <a:r>
              <a:rPr lang="en-US" sz="2000" b="0" dirty="0"/>
              <a:t>)) </a:t>
            </a:r>
            <a:endParaRPr lang="en-US" dirty="0" smtClean="0"/>
          </a:p>
          <a:p>
            <a:r>
              <a:rPr lang="en-US" dirty="0" smtClean="0"/>
              <a:t>Interfaces:</a:t>
            </a:r>
          </a:p>
          <a:p>
            <a:pPr lvl="1"/>
            <a:r>
              <a:rPr lang="en-US" dirty="0" err="1" smtClean="0"/>
              <a:t>shadow_new_context</a:t>
            </a:r>
            <a:r>
              <a:rPr lang="en-US" dirty="0" smtClean="0"/>
              <a:t>( )</a:t>
            </a:r>
          </a:p>
          <a:p>
            <a:pPr lvl="1"/>
            <a:r>
              <a:rPr lang="en-US" dirty="0" err="1" smtClean="0"/>
              <a:t>shadow_page_fault</a:t>
            </a:r>
            <a:r>
              <a:rPr lang="en-US" dirty="0" smtClean="0"/>
              <a:t>(*)</a:t>
            </a:r>
          </a:p>
          <a:p>
            <a:pPr lvl="1"/>
            <a:r>
              <a:rPr lang="en-US" dirty="0" err="1" smtClean="0"/>
              <a:t>shadow_page_invalidate</a:t>
            </a:r>
            <a:r>
              <a:rPr lang="en-US" dirty="0" smtClean="0"/>
              <a:t>(*)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ShadowVisor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8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840"/>
    </mc:Choice>
    <mc:Fallback xmlns="">
      <p:transition xmlns:p14="http://schemas.microsoft.com/office/powerpoint/2010/main" spd="slow" advTm="8984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73852"/>
              </p:ext>
            </p:extLst>
          </p:nvPr>
        </p:nvGraphicFramePr>
        <p:xfrm>
          <a:off x="5334000" y="2133600"/>
          <a:ext cx="16002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ShadowVisor</a:t>
            </a:r>
            <a:r>
              <a:rPr lang="en-US" dirty="0" smtClean="0"/>
              <a:t> Vulnerability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546035"/>
              </p:ext>
            </p:extLst>
          </p:nvPr>
        </p:nvGraphicFramePr>
        <p:xfrm>
          <a:off x="1295400" y="2667000"/>
          <a:ext cx="1066800" cy="10972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66800"/>
              </a:tblGrid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074941"/>
              </p:ext>
            </p:extLst>
          </p:nvPr>
        </p:nvGraphicFramePr>
        <p:xfrm>
          <a:off x="3200400" y="2286000"/>
          <a:ext cx="1066800" cy="1295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361124"/>
              </p:ext>
            </p:extLst>
          </p:nvPr>
        </p:nvGraphicFramePr>
        <p:xfrm>
          <a:off x="3200400" y="3962400"/>
          <a:ext cx="1066800" cy="1295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2362200" y="2590800"/>
            <a:ext cx="822960" cy="6096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362200" y="3581400"/>
            <a:ext cx="838200" cy="6096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" y="2819400"/>
            <a:ext cx="822960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267200" y="2895600"/>
            <a:ext cx="1066800" cy="6858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92248"/>
              </p:ext>
            </p:extLst>
          </p:nvPr>
        </p:nvGraphicFramePr>
        <p:xfrm>
          <a:off x="990600" y="1459468"/>
          <a:ext cx="2114550" cy="365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04850"/>
                <a:gridCol w="704850"/>
                <a:gridCol w="704850"/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66800" y="10668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cs typeface="Calibri"/>
              </a:rPr>
              <a:t>Virtual Address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30480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cs typeface="Calibri"/>
              </a:rPr>
              <a:t>i: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43200" y="27432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cs typeface="Calibri"/>
              </a:rPr>
              <a:t>j: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34000" y="3352800"/>
            <a:ext cx="1600200" cy="1143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/>
                <a:cs typeface="Calibri"/>
              </a:rPr>
              <a:t>Adversary Page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0" y="4495800"/>
            <a:ext cx="1600200" cy="838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/>
                <a:cs typeface="Calibri"/>
              </a:rPr>
              <a:t>System</a:t>
            </a:r>
          </a:p>
          <a:p>
            <a:pPr algn="ctr"/>
            <a:r>
              <a:rPr lang="en-US" dirty="0" smtClean="0">
                <a:latin typeface="Calibri"/>
                <a:cs typeface="Calibri"/>
              </a:rPr>
              <a:t>Code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34000" y="4267200"/>
            <a:ext cx="1600200" cy="304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/>
                <a:cs typeface="Calibri"/>
              </a:rPr>
              <a:t>Overlap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9" name="Right Arrow 28"/>
          <p:cNvSpPr/>
          <p:nvPr/>
        </p:nvSpPr>
        <p:spPr>
          <a:xfrm rot="10800000">
            <a:off x="7010401" y="4114800"/>
            <a:ext cx="990600" cy="228600"/>
          </a:xfrm>
          <a:prstGeom prst="right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10400" y="3810000"/>
            <a:ext cx="1219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latin typeface="Calibri"/>
                <a:cs typeface="Calibri"/>
              </a:rPr>
              <a:t>MEM_LIMIT</a:t>
            </a:r>
            <a:endParaRPr lang="en-US" sz="1500" b="1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602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68"/>
    </mc:Choice>
    <mc:Fallback xmlns="">
      <p:transition xmlns:p14="http://schemas.microsoft.com/office/powerpoint/2010/main" spd="slow" advTm="1736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ShadowVisor</a:t>
            </a:r>
            <a:r>
              <a:rPr lang="en-US" dirty="0" smtClean="0"/>
              <a:t> Verification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831948"/>
              </p:ext>
            </p:extLst>
          </p:nvPr>
        </p:nvGraphicFramePr>
        <p:xfrm>
          <a:off x="457200" y="1447800"/>
          <a:ext cx="8229600" cy="25654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Page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Table 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Size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Time (seconds)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Variables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libri"/>
                          <a:cs typeface="Calibri"/>
                        </a:rPr>
                        <a:t>Claues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1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&lt;1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1k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3k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10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3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93k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199k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20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&gt;35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360k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775k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30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Out</a:t>
                      </a:r>
                      <a:r>
                        <a:rPr lang="en-US" sz="2400" b="1" baseline="0" dirty="0" smtClean="0">
                          <a:latin typeface="Calibri"/>
                          <a:cs typeface="Calibri"/>
                        </a:rPr>
                        <a:t> of Memory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Out of Memory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  <a:cs typeface="Calibri"/>
                        </a:rPr>
                        <a:t>Out of Memory</a:t>
                      </a:r>
                      <a:endParaRPr lang="en-US" sz="24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3434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000" b="0" dirty="0" smtClean="0">
                <a:latin typeface="Calibri"/>
                <a:cs typeface="Calibri"/>
              </a:rPr>
              <a:t>Fixed separation check by adding page size to conditional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000" b="0" dirty="0" smtClean="0">
                <a:latin typeface="Calibri"/>
                <a:cs typeface="Calibri"/>
              </a:rPr>
              <a:t>Eliminates 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t>page overlap vulnerability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000" b="0" dirty="0" smtClean="0">
                <a:latin typeface="Calibri"/>
                <a:cs typeface="Calibri"/>
              </a:rPr>
              <a:t>Repaired system verified in less than 1 second</a:t>
            </a:r>
            <a:endParaRPr kumimoji="0" lang="en-US" sz="3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baseline="0" dirty="0" smtClean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717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443"/>
    </mc:Choice>
    <mc:Fallback xmlns="">
      <p:transition xmlns:p14="http://schemas.microsoft.com/office/powerpoint/2010/main" spd="slow" advTm="314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Proved the soundness of the small model analysis</a:t>
            </a:r>
          </a:p>
          <a:p>
            <a:r>
              <a:rPr lang="en-US" dirty="0" smtClean="0"/>
              <a:t>Performed case studies of several hypervisors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                      [Oakland S&amp;P11, Post12]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5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46"/>
    </mc:Choice>
    <mc:Fallback xmlns="">
      <p:transition xmlns:p14="http://schemas.microsoft.com/office/powerpoint/2010/main" spd="slow" advTm="694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PGCL+ more expressive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ccesses include both loop and selection of one row</a:t>
            </a:r>
          </a:p>
          <a:p>
            <a:endParaRPr lang="en-US" dirty="0" smtClean="0"/>
          </a:p>
          <a:p>
            <a:r>
              <a:rPr lang="en-US" dirty="0" smtClean="0"/>
              <a:t>End-to-end sound verification</a:t>
            </a:r>
          </a:p>
          <a:p>
            <a:pPr lvl="1"/>
            <a:r>
              <a:rPr lang="en-US" dirty="0" smtClean="0"/>
              <a:t>Relating C program to abstract PGCL++ model</a:t>
            </a:r>
          </a:p>
          <a:p>
            <a:pPr lvl="1"/>
            <a:endParaRPr lang="en-US" dirty="0"/>
          </a:p>
          <a:p>
            <a:r>
              <a:rPr lang="en-US" dirty="0" smtClean="0"/>
              <a:t>Other security Properties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and 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8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46"/>
    </mc:Choice>
    <mc:Fallback xmlns="">
      <p:transition xmlns:p14="http://schemas.microsoft.com/office/powerpoint/2010/main" spd="slow" advTm="9344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End-to-end Verification</a:t>
            </a:r>
            <a:endParaRPr lang="en-US" dirty="0"/>
          </a:p>
        </p:txBody>
      </p:sp>
      <p:sp>
        <p:nvSpPr>
          <p:cNvPr id="5" name="Vertical Scroll 4"/>
          <p:cNvSpPr/>
          <p:nvPr/>
        </p:nvSpPr>
        <p:spPr>
          <a:xfrm>
            <a:off x="609600" y="5257800"/>
            <a:ext cx="997783" cy="609600"/>
          </a:xfrm>
          <a:prstGeom prst="verticalScroll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P(n)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3919536"/>
            <a:ext cx="3374323" cy="13382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System</a:t>
            </a: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47800" y="2479431"/>
            <a:ext cx="1499700" cy="7209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Adversary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1828801" y="3276600"/>
            <a:ext cx="304799" cy="585788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9" name="Vertical Scroll 8"/>
          <p:cNvSpPr/>
          <p:nvPr/>
        </p:nvSpPr>
        <p:spPr>
          <a:xfrm>
            <a:off x="228600" y="4724400"/>
            <a:ext cx="1447105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Property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1219200" y="1860550"/>
            <a:ext cx="1143000" cy="577850"/>
          </a:xfrm>
          <a:prstGeom prst="foldedCorner">
            <a:avLst>
              <a:gd name="adj" fmla="val 33412"/>
            </a:avLst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ADV(n)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1" name="Folded Corner 10"/>
          <p:cNvSpPr/>
          <p:nvPr/>
        </p:nvSpPr>
        <p:spPr>
          <a:xfrm>
            <a:off x="2895600" y="4114800"/>
            <a:ext cx="1041458" cy="577850"/>
          </a:xfrm>
          <a:prstGeom prst="foldedCorner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SYS(n)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12" name="Group 30"/>
          <p:cNvGrpSpPr/>
          <p:nvPr/>
        </p:nvGrpSpPr>
        <p:grpSpPr>
          <a:xfrm>
            <a:off x="1524001" y="4495800"/>
            <a:ext cx="468656" cy="457200"/>
            <a:chOff x="2590800" y="6019800"/>
            <a:chExt cx="381000" cy="457200"/>
          </a:xfrm>
        </p:grpSpPr>
        <p:sp>
          <p:nvSpPr>
            <p:cNvPr id="13" name="Rectangle 12"/>
            <p:cNvSpPr/>
            <p:nvPr/>
          </p:nvSpPr>
          <p:spPr>
            <a:xfrm>
              <a:off x="2590800" y="6019800"/>
              <a:ext cx="3810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90800" y="6172200"/>
              <a:ext cx="381000" cy="152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</p:grpSp>
      <p:grpSp>
        <p:nvGrpSpPr>
          <p:cNvPr id="15" name="Group 31"/>
          <p:cNvGrpSpPr/>
          <p:nvPr/>
        </p:nvGrpSpPr>
        <p:grpSpPr>
          <a:xfrm>
            <a:off x="2362201" y="4191000"/>
            <a:ext cx="468656" cy="457200"/>
            <a:chOff x="2590800" y="6019800"/>
            <a:chExt cx="381000" cy="457200"/>
          </a:xfrm>
        </p:grpSpPr>
        <p:sp>
          <p:nvSpPr>
            <p:cNvPr id="16" name="Rectangle 15"/>
            <p:cNvSpPr/>
            <p:nvPr/>
          </p:nvSpPr>
          <p:spPr>
            <a:xfrm>
              <a:off x="2590800" y="6019800"/>
              <a:ext cx="3810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90800" y="6172200"/>
              <a:ext cx="381000" cy="152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</p:grpSp>
      <p:grpSp>
        <p:nvGrpSpPr>
          <p:cNvPr id="18" name="Group 34"/>
          <p:cNvGrpSpPr/>
          <p:nvPr/>
        </p:nvGrpSpPr>
        <p:grpSpPr>
          <a:xfrm>
            <a:off x="2362201" y="4724400"/>
            <a:ext cx="468656" cy="457200"/>
            <a:chOff x="2590800" y="6019800"/>
            <a:chExt cx="381000" cy="457200"/>
          </a:xfrm>
        </p:grpSpPr>
        <p:sp>
          <p:nvSpPr>
            <p:cNvPr id="19" name="Rectangle 18"/>
            <p:cNvSpPr/>
            <p:nvPr/>
          </p:nvSpPr>
          <p:spPr>
            <a:xfrm>
              <a:off x="2590800" y="6019800"/>
              <a:ext cx="3810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90800" y="6172200"/>
              <a:ext cx="381000" cy="152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</p:grpSp>
      <p:cxnSp>
        <p:nvCxnSpPr>
          <p:cNvPr id="21" name="Straight Arrow Connector 20"/>
          <p:cNvCxnSpPr>
            <a:stCxn id="14" idx="3"/>
            <a:endCxn id="17" idx="1"/>
          </p:cNvCxnSpPr>
          <p:nvPr/>
        </p:nvCxnSpPr>
        <p:spPr>
          <a:xfrm flipV="1">
            <a:off x="1992657" y="4419600"/>
            <a:ext cx="369544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20" idx="1"/>
          </p:cNvCxnSpPr>
          <p:nvPr/>
        </p:nvCxnSpPr>
        <p:spPr>
          <a:xfrm>
            <a:off x="1905001" y="48768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Vertical Scroll 22"/>
          <p:cNvSpPr/>
          <p:nvPr/>
        </p:nvSpPr>
        <p:spPr>
          <a:xfrm>
            <a:off x="5388677" y="5302250"/>
            <a:ext cx="997783" cy="609600"/>
          </a:xfrm>
          <a:prstGeom prst="verticalScroll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P(1)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388677" y="3963986"/>
            <a:ext cx="3374323" cy="13382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System</a:t>
            </a: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226877" y="2523881"/>
            <a:ext cx="1499700" cy="7209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Adversary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6" name="Up-Down Arrow 25"/>
          <p:cNvSpPr/>
          <p:nvPr/>
        </p:nvSpPr>
        <p:spPr>
          <a:xfrm>
            <a:off x="6607878" y="3321050"/>
            <a:ext cx="304799" cy="585788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27" name="Vertical Scroll 26"/>
          <p:cNvSpPr/>
          <p:nvPr/>
        </p:nvSpPr>
        <p:spPr>
          <a:xfrm>
            <a:off x="5007677" y="4768850"/>
            <a:ext cx="1447105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Property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8" name="Folded Corner 27"/>
          <p:cNvSpPr/>
          <p:nvPr/>
        </p:nvSpPr>
        <p:spPr>
          <a:xfrm>
            <a:off x="5998277" y="1905000"/>
            <a:ext cx="1143000" cy="577850"/>
          </a:xfrm>
          <a:prstGeom prst="foldedCorner">
            <a:avLst>
              <a:gd name="adj" fmla="val 33412"/>
            </a:avLst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ADV(1)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9" name="Folded Corner 28"/>
          <p:cNvSpPr/>
          <p:nvPr/>
        </p:nvSpPr>
        <p:spPr>
          <a:xfrm>
            <a:off x="7674677" y="4159250"/>
            <a:ext cx="1041458" cy="577850"/>
          </a:xfrm>
          <a:prstGeom prst="foldedCorner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SYS(1)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3078" y="4692650"/>
            <a:ext cx="468656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141278" y="4387850"/>
            <a:ext cx="468656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39" name="Straight Arrow Connector 38"/>
          <p:cNvCxnSpPr>
            <a:stCxn id="32" idx="3"/>
            <a:endCxn id="35" idx="1"/>
          </p:cNvCxnSpPr>
          <p:nvPr/>
        </p:nvCxnSpPr>
        <p:spPr>
          <a:xfrm flipV="1">
            <a:off x="6771734" y="4464050"/>
            <a:ext cx="369544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48804" y="3352800"/>
            <a:ext cx="878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Attack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2" name="Left Arrow 41"/>
          <p:cNvSpPr/>
          <p:nvPr/>
        </p:nvSpPr>
        <p:spPr bwMode="auto">
          <a:xfrm>
            <a:off x="2133600" y="3429000"/>
            <a:ext cx="457200" cy="228600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67600" y="3429000"/>
            <a:ext cx="878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Attack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4" name="Left Arrow 43"/>
          <p:cNvSpPr/>
          <p:nvPr/>
        </p:nvSpPr>
        <p:spPr bwMode="auto">
          <a:xfrm>
            <a:off x="7052396" y="3505200"/>
            <a:ext cx="457200" cy="228600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343400" y="1447800"/>
            <a:ext cx="4572000" cy="4648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43400" y="1447800"/>
            <a:ext cx="1861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Model checking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28600" y="1524000"/>
            <a:ext cx="3962400" cy="4572000"/>
          </a:xfrm>
          <a:prstGeom prst="rect">
            <a:avLst/>
          </a:prstGeom>
          <a:solidFill>
            <a:srgbClr val="4D90C6">
              <a:alpha val="18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185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85"/>
    </mc:Choice>
    <mc:Fallback xmlns="">
      <p:transition xmlns:p14="http://schemas.microsoft.com/office/powerpoint/2010/main" spd="slow" advTm="2608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End-to-end Verification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2057400"/>
            <a:ext cx="1981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C Implementation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14800" y="2057400"/>
            <a:ext cx="13716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Abstract Model (n)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8400" y="2057400"/>
            <a:ext cx="13716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Abstract Model (1)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>
            <a:off x="3429000" y="2286000"/>
            <a:ext cx="457200" cy="228600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 Narrow" pitchFamily="34" charset="0"/>
            </a:endParaRPr>
          </a:p>
        </p:txBody>
      </p:sp>
      <p:sp>
        <p:nvSpPr>
          <p:cNvPr id="48" name="Left-Right Arrow 47"/>
          <p:cNvSpPr/>
          <p:nvPr/>
        </p:nvSpPr>
        <p:spPr bwMode="auto">
          <a:xfrm>
            <a:off x="5638800" y="2308086"/>
            <a:ext cx="457200" cy="228600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3657600" y="27432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Content Placeholder 1"/>
          <p:cNvSpPr txBox="1">
            <a:spLocks/>
          </p:cNvSpPr>
          <p:nvPr/>
        </p:nvSpPr>
        <p:spPr bwMode="auto">
          <a:xfrm>
            <a:off x="990600" y="3581400"/>
            <a:ext cx="7239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0000"/>
              <a:buFont typeface="Wingdings 2" pitchFamily="18" charset="2"/>
              <a:buChar char="¢"/>
              <a:defRPr sz="2400" b="1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5000"/>
              <a:buFont typeface="Wingdings 3" pitchFamily="18" charset="2"/>
              <a:buChar char="{"/>
              <a:defRPr sz="2000" baseline="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5000"/>
              <a:buFont typeface="Wingdings 3" pitchFamily="18" charset="2"/>
              <a:buChar char="{"/>
              <a:defRPr sz="2000" baseline="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solidFill>
                  <a:srgbClr val="6C0000"/>
                </a:solidFill>
              </a:rPr>
              <a:t>Identify interfaces</a:t>
            </a:r>
          </a:p>
          <a:p>
            <a:r>
              <a:rPr lang="en-US" dirty="0" smtClean="0">
                <a:solidFill>
                  <a:srgbClr val="6C0000"/>
                </a:solidFill>
              </a:rPr>
              <a:t>Prune irrelevant code</a:t>
            </a:r>
          </a:p>
          <a:p>
            <a:r>
              <a:rPr lang="en-US" dirty="0" smtClean="0">
                <a:solidFill>
                  <a:srgbClr val="6C0000"/>
                </a:solidFill>
              </a:rPr>
              <a:t>Refinement between C code and PGCL++ abstraction</a:t>
            </a:r>
          </a:p>
          <a:p>
            <a:pPr lvl="1"/>
            <a:r>
              <a:rPr lang="en-US" dirty="0" smtClean="0">
                <a:solidFill>
                  <a:srgbClr val="6C0000"/>
                </a:solidFill>
              </a:rPr>
              <a:t>Memory safety of the C implementation is crucial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292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560"/>
    </mc:Choice>
    <mc:Fallback xmlns="">
      <p:transition xmlns:p14="http://schemas.microsoft.com/office/powerpoint/2010/main" spd="slow" advTm="25756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reference monitor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ediating </a:t>
            </a:r>
            <a:r>
              <a:rPr lang="en-US" dirty="0"/>
              <a:t>access to the hardware </a:t>
            </a:r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roviding </a:t>
            </a:r>
            <a:r>
              <a:rPr lang="en-US" dirty="0"/>
              <a:t>virtualization of the underlying </a:t>
            </a:r>
            <a:r>
              <a:rPr lang="en-US" dirty="0" smtClean="0"/>
              <a:t>hardware</a:t>
            </a:r>
          </a:p>
          <a:p>
            <a:pPr lvl="1"/>
            <a:endParaRPr lang="en-US" dirty="0"/>
          </a:p>
          <a:p>
            <a:r>
              <a:rPr lang="en-US" dirty="0" smtClean="0"/>
              <a:t>Maximally privileged software</a:t>
            </a:r>
          </a:p>
          <a:p>
            <a:pPr lvl="1"/>
            <a:r>
              <a:rPr lang="en-US" dirty="0" smtClean="0"/>
              <a:t>Direct access to hardware</a:t>
            </a:r>
          </a:p>
          <a:p>
            <a:pPr lvl="1"/>
            <a:r>
              <a:rPr lang="en-US" dirty="0" smtClean="0"/>
              <a:t>Maintains guest operating system states</a:t>
            </a:r>
          </a:p>
          <a:p>
            <a:pPr lvl="1"/>
            <a:endParaRPr lang="en-US" dirty="0"/>
          </a:p>
          <a:p>
            <a:r>
              <a:rPr lang="en-US" dirty="0" smtClean="0"/>
              <a:t>The security of the entire system depends critically on whether the hypervisor correctly enforces the desired security policies 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Hypervisors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914400" y="2667000"/>
            <a:ext cx="7239000" cy="1600200"/>
          </a:xfrm>
          <a:prstGeom prst="rect">
            <a:avLst/>
          </a:prstGeom>
          <a:solidFill>
            <a:srgbClr val="F4E0E1"/>
          </a:solidFill>
          <a:ln w="9525">
            <a:noFill/>
            <a:miter lim="800000"/>
            <a:headEnd/>
            <a:tailEnd/>
          </a:ln>
          <a:effectLst>
            <a:outerShdw blurRad="82550" dist="2540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0000"/>
              <a:buFont typeface="Wingdings 2" pitchFamily="18" charset="2"/>
              <a:buChar char="¢"/>
              <a:defRPr sz="2400" b="1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5000"/>
              <a:buFont typeface="Wingdings 3" pitchFamily="18" charset="2"/>
              <a:buChar char="{"/>
              <a:defRPr sz="2000" baseline="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5000"/>
              <a:buFont typeface="Wingdings 3" pitchFamily="18" charset="2"/>
              <a:buChar char="{"/>
              <a:defRPr sz="2000" baseline="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6C0000"/>
                </a:solidFill>
              </a:rPr>
              <a:t>Ensure that the hypervisor implementation has desired security properties</a:t>
            </a:r>
          </a:p>
          <a:p>
            <a:r>
              <a:rPr lang="en-US" dirty="0" smtClean="0">
                <a:solidFill>
                  <a:srgbClr val="6C0000"/>
                </a:solidFill>
              </a:rPr>
              <a:t>Address space separation property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640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553"/>
    </mc:Choice>
    <mc:Fallback xmlns="">
      <p:transition xmlns:p14="http://schemas.microsoft.com/office/powerpoint/2010/main" spd="slow" advTm="5755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checking for security</a:t>
            </a:r>
          </a:p>
          <a:p>
            <a:pPr lvl="1"/>
            <a:r>
              <a:rPr lang="en-US" dirty="0" smtClean="0"/>
              <a:t>Study non-parametric verification of secure systems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Guttman</a:t>
            </a:r>
            <a:r>
              <a:rPr lang="en-US" dirty="0" smtClean="0"/>
              <a:t> et al.], [Lie et al.], [Mitchell et al.]</a:t>
            </a:r>
          </a:p>
          <a:p>
            <a:r>
              <a:rPr lang="en-US" dirty="0" smtClean="0"/>
              <a:t>Bug finding with adversaries</a:t>
            </a:r>
          </a:p>
          <a:p>
            <a:pPr lvl="1"/>
            <a:r>
              <a:rPr lang="en-US" dirty="0" smtClean="0"/>
              <a:t>Unsound or incomplete methods </a:t>
            </a:r>
          </a:p>
          <a:p>
            <a:pPr lvl="2"/>
            <a:r>
              <a:rPr lang="en-US" dirty="0" smtClean="0"/>
              <a:t>[Kidd et al.], [</a:t>
            </a:r>
            <a:r>
              <a:rPr lang="en-US" dirty="0" err="1" smtClean="0"/>
              <a:t>Emmi</a:t>
            </a:r>
            <a:r>
              <a:rPr lang="en-US" dirty="0" smtClean="0"/>
              <a:t> et al.]</a:t>
            </a:r>
          </a:p>
          <a:p>
            <a:r>
              <a:rPr lang="en-US" dirty="0" smtClean="0"/>
              <a:t>Operating system verification </a:t>
            </a:r>
          </a:p>
          <a:p>
            <a:pPr lvl="1"/>
            <a:r>
              <a:rPr lang="en-US" dirty="0" smtClean="0"/>
              <a:t>Manual/semi-automated verification</a:t>
            </a:r>
          </a:p>
          <a:p>
            <a:pPr lvl="2"/>
            <a:r>
              <a:rPr lang="en-US" dirty="0" smtClean="0"/>
              <a:t>[Walker et al.], [</a:t>
            </a:r>
            <a:r>
              <a:rPr lang="en-US" dirty="0" err="1" smtClean="0"/>
              <a:t>Heitmeyer</a:t>
            </a:r>
            <a:r>
              <a:rPr lang="en-US" dirty="0" smtClean="0"/>
              <a:t> et al.], [Klein et al.]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9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224"/>
    </mc:Choice>
    <mc:Fallback xmlns="">
      <p:transition xmlns:p14="http://schemas.microsoft.com/office/powerpoint/2010/main" spd="slow" advTm="8722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Space Separation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44196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Protection mechanisms prevent execution contexts from interfering w. each other</a:t>
            </a:r>
          </a:p>
          <a:p>
            <a:pPr marL="457200" lvl="1" indent="0">
              <a:buNone/>
            </a:pPr>
            <a:endParaRPr lang="en-US" sz="2400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Separation achieved by address translation subsystem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362700" y="1676400"/>
            <a:ext cx="1371600" cy="8382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Calibri"/>
                <a:cs typeface="Calibri"/>
              </a:rPr>
              <a:t>Guest</a:t>
            </a:r>
            <a:br>
              <a:rPr lang="en-US" sz="2800" b="0" dirty="0" smtClean="0">
                <a:latin typeface="Calibri"/>
                <a:cs typeface="Calibri"/>
              </a:rPr>
            </a:br>
            <a:r>
              <a:rPr lang="en-US" sz="2800" b="0" dirty="0" smtClean="0">
                <a:latin typeface="Calibri"/>
                <a:cs typeface="Calibri"/>
              </a:rPr>
              <a:t>OS</a:t>
            </a:r>
            <a:endParaRPr lang="en-US" sz="2800" b="0" dirty="0">
              <a:latin typeface="Calibri"/>
              <a:cs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19800" y="3352800"/>
            <a:ext cx="2057400" cy="838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Calibri"/>
                <a:cs typeface="Calibri"/>
              </a:rPr>
              <a:t>Hypervisor</a:t>
            </a:r>
            <a:endParaRPr lang="en-US" sz="3000" b="0" dirty="0">
              <a:latin typeface="Calibri"/>
              <a:cs typeface="Calibri"/>
            </a:endParaRPr>
          </a:p>
        </p:txBody>
      </p:sp>
      <p:sp>
        <p:nvSpPr>
          <p:cNvPr id="8" name="Left-Right Arrow 7"/>
          <p:cNvSpPr/>
          <p:nvPr/>
        </p:nvSpPr>
        <p:spPr>
          <a:xfrm rot="5400000">
            <a:off x="6629400" y="2743200"/>
            <a:ext cx="838200" cy="381000"/>
          </a:xfrm>
          <a:prstGeom prst="leftRight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9" name="&quot;No&quot; Symbol 8"/>
          <p:cNvSpPr/>
          <p:nvPr/>
        </p:nvSpPr>
        <p:spPr>
          <a:xfrm>
            <a:off x="6865620" y="2743200"/>
            <a:ext cx="365760" cy="365760"/>
          </a:xfrm>
          <a:prstGeom prst="noSmoking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85800" y="4648200"/>
            <a:ext cx="3733800" cy="1676400"/>
            <a:chOff x="762000" y="4648200"/>
            <a:chExt cx="3733800" cy="1676400"/>
          </a:xfrm>
        </p:grpSpPr>
        <p:sp>
          <p:nvSpPr>
            <p:cNvPr id="10" name="Rounded Rectangle 9"/>
            <p:cNvSpPr/>
            <p:nvPr/>
          </p:nvSpPr>
          <p:spPr>
            <a:xfrm>
              <a:off x="762000" y="4648200"/>
              <a:ext cx="3733800" cy="1676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Calibri"/>
                  <a:cs typeface="Calibri"/>
                </a:rPr>
                <a:t>Safe Memory</a:t>
              </a:r>
            </a:p>
            <a:p>
              <a:pPr algn="ctr"/>
              <a:endParaRPr lang="en-US" sz="2800" dirty="0" smtClean="0">
                <a:latin typeface="Calibri"/>
                <a:cs typeface="Calibri"/>
              </a:endParaRPr>
            </a:p>
            <a:p>
              <a:pPr algn="ctr"/>
              <a:endParaRPr lang="en-US" sz="2800" dirty="0">
                <a:latin typeface="Calibri"/>
                <a:cs typeface="Calibri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971800" y="5334000"/>
              <a:ext cx="838200" cy="8382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latin typeface="Calibri"/>
                  <a:cs typeface="Calibri"/>
                </a:rPr>
                <a:t>B</a:t>
              </a:r>
              <a:endParaRPr lang="en-US" sz="3000" dirty="0">
                <a:latin typeface="Calibri"/>
                <a:cs typeface="Calibri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447800" y="5334000"/>
              <a:ext cx="838200" cy="838200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latin typeface="Calibri"/>
                  <a:cs typeface="Calibri"/>
                </a:rPr>
                <a:t>A</a:t>
              </a:r>
              <a:endParaRPr lang="en-US" sz="3000" dirty="0">
                <a:latin typeface="Calibri"/>
                <a:cs typeface="Calibri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800600" y="4648200"/>
            <a:ext cx="3733800" cy="1676400"/>
            <a:chOff x="4800600" y="4648200"/>
            <a:chExt cx="3733800" cy="1676400"/>
          </a:xfrm>
        </p:grpSpPr>
        <p:sp>
          <p:nvSpPr>
            <p:cNvPr id="16" name="Rounded Rectangle 15"/>
            <p:cNvSpPr/>
            <p:nvPr/>
          </p:nvSpPr>
          <p:spPr>
            <a:xfrm>
              <a:off x="4800600" y="4648200"/>
              <a:ext cx="3733800" cy="1676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Calibri"/>
                  <a:cs typeface="Calibri"/>
                </a:rPr>
                <a:t>Unsafe Memory</a:t>
              </a:r>
            </a:p>
            <a:p>
              <a:pPr algn="ctr"/>
              <a:endParaRPr lang="en-US" sz="2800" dirty="0" smtClean="0">
                <a:latin typeface="Calibri"/>
                <a:cs typeface="Calibri"/>
              </a:endParaRPr>
            </a:p>
            <a:p>
              <a:pPr algn="ctr"/>
              <a:endParaRPr lang="en-US" sz="2800" dirty="0">
                <a:latin typeface="Calibri"/>
                <a:cs typeface="Calibri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562600" y="5334000"/>
              <a:ext cx="1143000" cy="838200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latin typeface="Calibri"/>
                  <a:cs typeface="Calibri"/>
                </a:rPr>
                <a:t>A</a:t>
              </a:r>
              <a:endParaRPr lang="en-US" sz="3000" dirty="0">
                <a:latin typeface="Calibri"/>
                <a:cs typeface="Calibri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629400" y="5334000"/>
              <a:ext cx="1143000" cy="8382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latin typeface="Calibri"/>
                  <a:cs typeface="Calibri"/>
                </a:rPr>
                <a:t>B</a:t>
              </a:r>
              <a:endParaRPr lang="en-US" sz="3000" dirty="0">
                <a:latin typeface="Calibri"/>
                <a:cs typeface="Calibri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477000" y="5334000"/>
              <a:ext cx="381000" cy="83820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 bwMode="auto">
          <a:xfrm>
            <a:off x="5562600" y="1447800"/>
            <a:ext cx="2819400" cy="3048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911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570"/>
    </mc:Choice>
    <mc:Fallback xmlns="">
      <p:transition xmlns:p14="http://schemas.microsoft.com/office/powerpoint/2010/main" spd="slow" advTm="12557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Automatically verify that separation mechanisms enforce security properties in presence of </a:t>
            </a:r>
            <a:r>
              <a:rPr lang="en-US" dirty="0" smtClean="0"/>
              <a:t>adversary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Task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981200" y="4724400"/>
            <a:ext cx="4876800" cy="1905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3600" y="4800600"/>
            <a:ext cx="10971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Memory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09800" y="2514600"/>
            <a:ext cx="838200" cy="838200"/>
          </a:xfrm>
          <a:prstGeom prst="round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Calibri"/>
                <a:cs typeface="Calibri"/>
              </a:rPr>
              <a:t>OS</a:t>
            </a:r>
            <a:r>
              <a:rPr lang="en-US" sz="2800" b="0" baseline="-25000" dirty="0" smtClean="0">
                <a:latin typeface="Calibri"/>
                <a:cs typeface="Calibri"/>
              </a:rPr>
              <a:t>1</a:t>
            </a:r>
            <a:endParaRPr lang="en-US" sz="2800" b="0" baseline="-25000" dirty="0">
              <a:latin typeface="Calibri"/>
              <a:cs typeface="Calibri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505200" y="2514600"/>
            <a:ext cx="838200" cy="838200"/>
          </a:xfrm>
          <a:prstGeom prst="roundRect">
            <a:avLst/>
          </a:prstGeom>
          <a:solidFill>
            <a:srgbClr val="6C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Calibri"/>
                <a:cs typeface="Calibri"/>
              </a:rPr>
              <a:t>OS</a:t>
            </a:r>
            <a:r>
              <a:rPr lang="en-US" sz="2800" b="0" baseline="-25000" dirty="0" smtClean="0">
                <a:latin typeface="Calibri"/>
                <a:cs typeface="Calibri"/>
              </a:rPr>
              <a:t>2</a:t>
            </a:r>
            <a:endParaRPr lang="en-US" sz="2800" b="0" baseline="-25000" dirty="0">
              <a:latin typeface="Calibri"/>
              <a:cs typeface="Calibri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057400" y="3810000"/>
            <a:ext cx="2514600" cy="457200"/>
          </a:xfrm>
          <a:prstGeom prst="round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alibri"/>
                <a:cs typeface="Calibri"/>
              </a:rPr>
              <a:t>Hypervisor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15" name="Up-Down Arrow 14"/>
          <p:cNvSpPr/>
          <p:nvPr/>
        </p:nvSpPr>
        <p:spPr bwMode="auto">
          <a:xfrm>
            <a:off x="2514600" y="3352800"/>
            <a:ext cx="228600" cy="457200"/>
          </a:xfrm>
          <a:prstGeom prst="upDown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Up-Down Arrow 15"/>
          <p:cNvSpPr/>
          <p:nvPr/>
        </p:nvSpPr>
        <p:spPr bwMode="auto">
          <a:xfrm>
            <a:off x="3733800" y="3352800"/>
            <a:ext cx="228600" cy="457200"/>
          </a:xfrm>
          <a:prstGeom prst="upDown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7" name="Up-Down Arrow 16"/>
          <p:cNvSpPr/>
          <p:nvPr/>
        </p:nvSpPr>
        <p:spPr bwMode="auto">
          <a:xfrm>
            <a:off x="3200400" y="4267200"/>
            <a:ext cx="228600" cy="457200"/>
          </a:xfrm>
          <a:prstGeom prst="upDown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86000" y="5410200"/>
            <a:ext cx="2133600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Hypervisor</a:t>
            </a:r>
            <a:b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Memory</a:t>
            </a:r>
            <a:endParaRPr lang="en-US" sz="2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72000" y="5410200"/>
            <a:ext cx="2133600" cy="914400"/>
          </a:xfrm>
          <a:prstGeom prst="roundRect">
            <a:avLst/>
          </a:prstGeom>
          <a:solidFill>
            <a:srgbClr val="800000"/>
          </a:solidFill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Guest</a:t>
            </a:r>
            <a:b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Memory</a:t>
            </a:r>
            <a:endParaRPr lang="en-US" sz="2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00600" y="2895600"/>
            <a:ext cx="3810000" cy="838200"/>
            <a:chOff x="4800600" y="2895600"/>
            <a:chExt cx="3810000" cy="838200"/>
          </a:xfrm>
          <a:solidFill>
            <a:srgbClr val="F4E0E1"/>
          </a:solidFill>
        </p:grpSpPr>
        <p:sp>
          <p:nvSpPr>
            <p:cNvPr id="2" name="Rounded Rectangular Callout 1"/>
            <p:cNvSpPr/>
            <p:nvPr/>
          </p:nvSpPr>
          <p:spPr bwMode="auto">
            <a:xfrm>
              <a:off x="4800600" y="2895600"/>
              <a:ext cx="3810000" cy="838200"/>
            </a:xfrm>
            <a:prstGeom prst="wedgeRoundRectCallout">
              <a:avLst>
                <a:gd name="adj1" fmla="val -54452"/>
                <a:gd name="adj2" fmla="val 91877"/>
                <a:gd name="adj3" fmla="val 16667"/>
              </a:avLst>
            </a:prstGeom>
            <a:grp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867393" y="2949714"/>
              <a:ext cx="3743207" cy="70788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0" dirty="0" smtClean="0">
                  <a:latin typeface="Calibri"/>
                  <a:cs typeface="Calibri"/>
                </a:rPr>
                <a:t>Guest virtual addresses are never </a:t>
              </a:r>
              <a:br>
                <a:rPr lang="en-US" b="0" dirty="0" smtClean="0">
                  <a:latin typeface="Calibri"/>
                  <a:cs typeface="Calibri"/>
                </a:rPr>
              </a:br>
              <a:r>
                <a:rPr lang="en-US" b="0" dirty="0" smtClean="0">
                  <a:latin typeface="Calibri"/>
                  <a:cs typeface="Calibri"/>
                </a:rPr>
                <a:t>mapped to hypervisor memory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2506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13"/>
    </mc:Choice>
    <mc:Fallback xmlns="">
      <p:transition xmlns:p14="http://schemas.microsoft.com/office/powerpoint/2010/main" spd="slow" advTm="6361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Translation w. Page Tables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613344"/>
              </p:ext>
            </p:extLst>
          </p:nvPr>
        </p:nvGraphicFramePr>
        <p:xfrm>
          <a:off x="1295400" y="2667000"/>
          <a:ext cx="1066800" cy="10972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66800"/>
              </a:tblGrid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092838"/>
              </p:ext>
            </p:extLst>
          </p:nvPr>
        </p:nvGraphicFramePr>
        <p:xfrm>
          <a:off x="3200400" y="2286000"/>
          <a:ext cx="1066800" cy="1295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622720"/>
              </p:ext>
            </p:extLst>
          </p:nvPr>
        </p:nvGraphicFramePr>
        <p:xfrm>
          <a:off x="3200400" y="3962400"/>
          <a:ext cx="1066800" cy="1295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583043"/>
              </p:ext>
            </p:extLst>
          </p:nvPr>
        </p:nvGraphicFramePr>
        <p:xfrm>
          <a:off x="5029200" y="1676400"/>
          <a:ext cx="1066800" cy="1295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13166"/>
              </p:ext>
            </p:extLst>
          </p:nvPr>
        </p:nvGraphicFramePr>
        <p:xfrm>
          <a:off x="5029200" y="3352800"/>
          <a:ext cx="1066800" cy="1295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177308"/>
              </p:ext>
            </p:extLst>
          </p:nvPr>
        </p:nvGraphicFramePr>
        <p:xfrm>
          <a:off x="5029200" y="4953000"/>
          <a:ext cx="1066800" cy="1295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2362200" y="2590800"/>
            <a:ext cx="822960" cy="609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362200" y="3581400"/>
            <a:ext cx="838200" cy="609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267200" y="2133600"/>
            <a:ext cx="762000" cy="762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267200" y="3581400"/>
            <a:ext cx="762000" cy="609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67200" y="5029200"/>
            <a:ext cx="762000" cy="1524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749939"/>
              </p:ext>
            </p:extLst>
          </p:nvPr>
        </p:nvGraphicFramePr>
        <p:xfrm>
          <a:off x="7162800" y="2133600"/>
          <a:ext cx="1600200" cy="32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Memory Pages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Guest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OS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 Data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System Code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457200" y="2819400"/>
            <a:ext cx="82296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96000" y="2667000"/>
            <a:ext cx="1066800" cy="9144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096000" y="4343400"/>
            <a:ext cx="1066800" cy="838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&quot;No&quot; Symbol 20"/>
          <p:cNvSpPr/>
          <p:nvPr/>
        </p:nvSpPr>
        <p:spPr>
          <a:xfrm>
            <a:off x="6248400" y="4419600"/>
            <a:ext cx="762000" cy="685800"/>
          </a:xfrm>
          <a:prstGeom prst="noSmoking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Calibri"/>
              <a:cs typeface="Calibri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14641"/>
              </p:ext>
            </p:extLst>
          </p:nvPr>
        </p:nvGraphicFramePr>
        <p:xfrm>
          <a:off x="685800" y="1459468"/>
          <a:ext cx="2819400" cy="365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04850"/>
                <a:gridCol w="704850"/>
                <a:gridCol w="704850"/>
                <a:gridCol w="704850"/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66800" y="10668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cs typeface="Calibri"/>
              </a:rPr>
              <a:t>Virtual Address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30480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cs typeface="Calibri"/>
              </a:rPr>
              <a:t>i: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43200" y="27432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cs typeface="Calibri"/>
              </a:rPr>
              <a:t>j: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5800" y="2590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cs typeface="Calibri"/>
              </a:rPr>
              <a:t>k:</a:t>
            </a:r>
            <a:endParaRPr lang="en-US" b="1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932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995"/>
    </mc:Choice>
    <mc:Fallback xmlns="">
      <p:transition xmlns:p14="http://schemas.microsoft.com/office/powerpoint/2010/main" spd="slow" advTm="15699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Address translation data structures are complex due to size and hierarchical nesting</a:t>
            </a:r>
          </a:p>
          <a:p>
            <a:pPr lvl="1"/>
            <a:r>
              <a:rPr lang="en-US" dirty="0" smtClean="0"/>
              <a:t>Naïve use of model checker is unsuccessful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Challenges</a:t>
            </a:r>
            <a:endParaRPr lang="en-US" sz="350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53098"/>
              </p:ext>
            </p:extLst>
          </p:nvPr>
        </p:nvGraphicFramePr>
        <p:xfrm>
          <a:off x="457200" y="3501431"/>
          <a:ext cx="8153400" cy="221356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315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/>
                          <a:cs typeface="Calibri"/>
                        </a:rPr>
                        <a:t>Page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Table 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Size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/>
                          <a:cs typeface="Calibri"/>
                        </a:rPr>
                        <a:t>Time (seconds)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/>
                          <a:cs typeface="Calibri"/>
                        </a:rPr>
                        <a:t>Variables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/>
                          <a:cs typeface="Calibri"/>
                        </a:rPr>
                        <a:t>Clauses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143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&lt;1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1k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3k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143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10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3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93k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199k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4143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20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&gt;35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360k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775k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6351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30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latin typeface="Calibri"/>
                          <a:cs typeface="Calibri"/>
                        </a:rPr>
                        <a:t>Out of </a:t>
                      </a:r>
                      <a:r>
                        <a:rPr lang="en-US" sz="2000" baseline="0" dirty="0" err="1" smtClean="0">
                          <a:latin typeface="Calibri"/>
                          <a:cs typeface="Calibri"/>
                        </a:rPr>
                        <a:t>Mem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Out of </a:t>
                      </a:r>
                      <a:r>
                        <a:rPr lang="en-US" sz="2000" dirty="0" err="1" smtClean="0">
                          <a:latin typeface="Calibri"/>
                          <a:cs typeface="Calibri"/>
                        </a:rPr>
                        <a:t>Mem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Out of </a:t>
                      </a:r>
                      <a:r>
                        <a:rPr lang="en-US" sz="2000" dirty="0" err="1" smtClean="0">
                          <a:latin typeface="Calibri"/>
                          <a:cs typeface="Calibri"/>
                        </a:rPr>
                        <a:t>Mem</a:t>
                      </a:r>
                      <a:endParaRPr lang="en-US" sz="2000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8158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52"/>
    </mc:Choice>
    <mc:Fallback xmlns="">
      <p:transition xmlns:p14="http://schemas.microsoft.com/office/powerpoint/2010/main" spd="slow" advTm="5495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Model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 structure in address translation subsystems that can be exploited to improve scalability of model checking?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2182387"/>
              </p:ext>
            </p:extLst>
          </p:nvPr>
        </p:nvGraphicFramePr>
        <p:xfrm>
          <a:off x="2057400" y="3962400"/>
          <a:ext cx="990600" cy="11734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90600"/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103411"/>
              </p:ext>
            </p:extLst>
          </p:nvPr>
        </p:nvGraphicFramePr>
        <p:xfrm>
          <a:off x="3886200" y="4876800"/>
          <a:ext cx="1143000" cy="1143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43000"/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3048000" y="3657600"/>
            <a:ext cx="822960" cy="6096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50800"/>
              </p:ext>
            </p:extLst>
          </p:nvPr>
        </p:nvGraphicFramePr>
        <p:xfrm>
          <a:off x="3886200" y="3429000"/>
          <a:ext cx="1143000" cy="1173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43000"/>
              </a:tblGrid>
              <a:tr h="391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048000" y="4572000"/>
            <a:ext cx="838200" cy="5334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>
            <a:off x="2514600" y="4114800"/>
            <a:ext cx="1752600" cy="304800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562600" y="3200400"/>
            <a:ext cx="2209800" cy="612648"/>
            <a:chOff x="5562600" y="3200400"/>
            <a:chExt cx="2209800" cy="612648"/>
          </a:xfrm>
        </p:grpSpPr>
        <p:sp>
          <p:nvSpPr>
            <p:cNvPr id="14" name="Rounded Rectangular Callout 13"/>
            <p:cNvSpPr/>
            <p:nvPr/>
          </p:nvSpPr>
          <p:spPr bwMode="auto">
            <a:xfrm>
              <a:off x="5562600" y="3200400"/>
              <a:ext cx="2209800" cy="612648"/>
            </a:xfrm>
            <a:prstGeom prst="wedgeRoundRectCallout">
              <a:avLst>
                <a:gd name="adj1" fmla="val -65312"/>
                <a:gd name="adj2" fmla="val 107908"/>
                <a:gd name="adj3" fmla="val 166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62600" y="3276600"/>
              <a:ext cx="20826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Row independent 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8381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924"/>
    </mc:Choice>
    <mc:Fallback xmlns="">
      <p:transition xmlns:p14="http://schemas.microsoft.com/office/powerpoint/2010/main" spd="slow" advTm="9892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52800" y="1447800"/>
          <a:ext cx="1066800" cy="10972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66800"/>
              </a:tblGrid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57800" y="1066800"/>
          <a:ext cx="1066800" cy="1295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2743200"/>
          <a:ext cx="1066800" cy="1295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86600" y="457200"/>
          <a:ext cx="1066800" cy="1295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086600" y="2133600"/>
          <a:ext cx="1066800" cy="1295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086600" y="3733800"/>
          <a:ext cx="1066800" cy="1295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4419600" y="1371600"/>
            <a:ext cx="822960" cy="6096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19600" y="2362200"/>
            <a:ext cx="838200" cy="6096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324600" y="914400"/>
            <a:ext cx="762000" cy="7620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324600" y="2362200"/>
            <a:ext cx="762000" cy="6096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324600" y="3810000"/>
            <a:ext cx="762000" cy="1524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1066800" y="1371600"/>
            <a:ext cx="1219200" cy="1371600"/>
          </a:xfrm>
          <a:prstGeom prst="roundRect">
            <a:avLst/>
          </a:prstGeom>
          <a:solidFill>
            <a:srgbClr val="4D9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Calibri"/>
                <a:cs typeface="Calibri"/>
              </a:rPr>
              <a:t>S</a:t>
            </a:r>
            <a:endParaRPr lang="en-US" sz="5400" dirty="0">
              <a:latin typeface="Calibri"/>
              <a:cs typeface="Calibri"/>
            </a:endParaRPr>
          </a:p>
        </p:txBody>
      </p:sp>
      <p:sp>
        <p:nvSpPr>
          <p:cNvPr id="30" name="Left-Right Arrow 29"/>
          <p:cNvSpPr/>
          <p:nvPr/>
        </p:nvSpPr>
        <p:spPr>
          <a:xfrm>
            <a:off x="2438400" y="1752600"/>
            <a:ext cx="762000" cy="533400"/>
          </a:xfrm>
          <a:prstGeom prst="leftRightArrow">
            <a:avLst/>
          </a:prstGeom>
          <a:solidFill>
            <a:srgbClr val="4D9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ontent Placeholder 3"/>
          <p:cNvGraphicFramePr>
            <a:graphicFrameLocks/>
          </p:cNvGraphicFramePr>
          <p:nvPr/>
        </p:nvGraphicFramePr>
        <p:xfrm>
          <a:off x="3429000" y="5654040"/>
          <a:ext cx="1066800" cy="3657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66800"/>
              </a:tblGrid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334000" y="5588000"/>
          <a:ext cx="1066800" cy="431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086600" y="5588000"/>
          <a:ext cx="1066800" cy="431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68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4495800" y="5791200"/>
            <a:ext cx="838200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400800" y="5791200"/>
            <a:ext cx="685800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1143000" y="5181600"/>
            <a:ext cx="1219200" cy="1371600"/>
          </a:xfrm>
          <a:prstGeom prst="roundRect">
            <a:avLst/>
          </a:prstGeom>
          <a:solidFill>
            <a:srgbClr val="4D9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Calibri"/>
                <a:cs typeface="Calibri"/>
              </a:rPr>
              <a:t>S’</a:t>
            </a:r>
            <a:endParaRPr lang="en-US" sz="5400" dirty="0">
              <a:latin typeface="Calibri"/>
              <a:cs typeface="Calibri"/>
            </a:endParaRPr>
          </a:p>
        </p:txBody>
      </p:sp>
      <p:sp>
        <p:nvSpPr>
          <p:cNvPr id="27" name="Left-Right Arrow 26"/>
          <p:cNvSpPr/>
          <p:nvPr/>
        </p:nvSpPr>
        <p:spPr>
          <a:xfrm>
            <a:off x="2514600" y="5562600"/>
            <a:ext cx="762000" cy="533400"/>
          </a:xfrm>
          <a:prstGeom prst="leftRightArrow">
            <a:avLst/>
          </a:prstGeom>
          <a:solidFill>
            <a:srgbClr val="4D90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-Down Arrow 27"/>
          <p:cNvSpPr/>
          <p:nvPr/>
        </p:nvSpPr>
        <p:spPr>
          <a:xfrm>
            <a:off x="2971800" y="2743200"/>
            <a:ext cx="990600" cy="2362200"/>
          </a:xfrm>
          <a:prstGeom prst="upDownArrow">
            <a:avLst>
              <a:gd name="adj1" fmla="val 40762"/>
              <a:gd name="adj2" fmla="val 52948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</a:t>
            </a: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930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03"/>
    </mc:Choice>
    <mc:Fallback xmlns="">
      <p:transition xmlns:p14="http://schemas.microsoft.com/office/powerpoint/2010/main" spd="slow" advTm="3320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Small Model Analysis</a:t>
            </a:r>
            <a:endParaRPr lang="en-US" dirty="0"/>
          </a:p>
        </p:txBody>
      </p:sp>
      <p:sp>
        <p:nvSpPr>
          <p:cNvPr id="5" name="Vertical Scroll 4"/>
          <p:cNvSpPr/>
          <p:nvPr/>
        </p:nvSpPr>
        <p:spPr>
          <a:xfrm>
            <a:off x="609600" y="5257800"/>
            <a:ext cx="997783" cy="609600"/>
          </a:xfrm>
          <a:prstGeom prst="verticalScroll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P(n)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3919536"/>
            <a:ext cx="3374323" cy="13382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System</a:t>
            </a: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47800" y="2479431"/>
            <a:ext cx="1499700" cy="7209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Adversary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1828801" y="3276600"/>
            <a:ext cx="304799" cy="585788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9" name="Vertical Scroll 8"/>
          <p:cNvSpPr/>
          <p:nvPr/>
        </p:nvSpPr>
        <p:spPr>
          <a:xfrm>
            <a:off x="228600" y="4724400"/>
            <a:ext cx="1447105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Property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1219200" y="1860550"/>
            <a:ext cx="1143000" cy="577850"/>
          </a:xfrm>
          <a:prstGeom prst="foldedCorner">
            <a:avLst>
              <a:gd name="adj" fmla="val 33412"/>
            </a:avLst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ADV(n)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1" name="Folded Corner 10"/>
          <p:cNvSpPr/>
          <p:nvPr/>
        </p:nvSpPr>
        <p:spPr>
          <a:xfrm>
            <a:off x="2895600" y="4114800"/>
            <a:ext cx="1041458" cy="577850"/>
          </a:xfrm>
          <a:prstGeom prst="foldedCorner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SYS(n)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12" name="Group 30"/>
          <p:cNvGrpSpPr/>
          <p:nvPr/>
        </p:nvGrpSpPr>
        <p:grpSpPr>
          <a:xfrm>
            <a:off x="1524001" y="4495800"/>
            <a:ext cx="468656" cy="457200"/>
            <a:chOff x="2590800" y="6019800"/>
            <a:chExt cx="381000" cy="457200"/>
          </a:xfrm>
        </p:grpSpPr>
        <p:sp>
          <p:nvSpPr>
            <p:cNvPr id="13" name="Rectangle 12"/>
            <p:cNvSpPr/>
            <p:nvPr/>
          </p:nvSpPr>
          <p:spPr>
            <a:xfrm>
              <a:off x="2590800" y="6019800"/>
              <a:ext cx="3810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90800" y="6172200"/>
              <a:ext cx="381000" cy="152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</p:grpSp>
      <p:grpSp>
        <p:nvGrpSpPr>
          <p:cNvPr id="15" name="Group 31"/>
          <p:cNvGrpSpPr/>
          <p:nvPr/>
        </p:nvGrpSpPr>
        <p:grpSpPr>
          <a:xfrm>
            <a:off x="2362201" y="4191000"/>
            <a:ext cx="468656" cy="457200"/>
            <a:chOff x="2590800" y="6019800"/>
            <a:chExt cx="381000" cy="457200"/>
          </a:xfrm>
        </p:grpSpPr>
        <p:sp>
          <p:nvSpPr>
            <p:cNvPr id="16" name="Rectangle 15"/>
            <p:cNvSpPr/>
            <p:nvPr/>
          </p:nvSpPr>
          <p:spPr>
            <a:xfrm>
              <a:off x="2590800" y="6019800"/>
              <a:ext cx="3810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90800" y="6172200"/>
              <a:ext cx="381000" cy="152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</p:grpSp>
      <p:grpSp>
        <p:nvGrpSpPr>
          <p:cNvPr id="18" name="Group 34"/>
          <p:cNvGrpSpPr/>
          <p:nvPr/>
        </p:nvGrpSpPr>
        <p:grpSpPr>
          <a:xfrm>
            <a:off x="2362201" y="4724400"/>
            <a:ext cx="468656" cy="457200"/>
            <a:chOff x="2590800" y="6019800"/>
            <a:chExt cx="381000" cy="457200"/>
          </a:xfrm>
        </p:grpSpPr>
        <p:sp>
          <p:nvSpPr>
            <p:cNvPr id="19" name="Rectangle 18"/>
            <p:cNvSpPr/>
            <p:nvPr/>
          </p:nvSpPr>
          <p:spPr>
            <a:xfrm>
              <a:off x="2590800" y="6019800"/>
              <a:ext cx="3810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90800" y="6172200"/>
              <a:ext cx="381000" cy="152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</p:grpSp>
      <p:cxnSp>
        <p:nvCxnSpPr>
          <p:cNvPr id="21" name="Straight Arrow Connector 20"/>
          <p:cNvCxnSpPr>
            <a:stCxn id="14" idx="3"/>
            <a:endCxn id="17" idx="1"/>
          </p:cNvCxnSpPr>
          <p:nvPr/>
        </p:nvCxnSpPr>
        <p:spPr>
          <a:xfrm flipV="1">
            <a:off x="1992657" y="4419600"/>
            <a:ext cx="369544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20" idx="1"/>
          </p:cNvCxnSpPr>
          <p:nvPr/>
        </p:nvCxnSpPr>
        <p:spPr>
          <a:xfrm>
            <a:off x="1905001" y="48768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Vertical Scroll 22"/>
          <p:cNvSpPr/>
          <p:nvPr/>
        </p:nvSpPr>
        <p:spPr>
          <a:xfrm>
            <a:off x="5388677" y="5302250"/>
            <a:ext cx="997783" cy="609600"/>
          </a:xfrm>
          <a:prstGeom prst="verticalScroll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P(1)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388677" y="3963986"/>
            <a:ext cx="3374323" cy="13382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System</a:t>
            </a: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226877" y="2523881"/>
            <a:ext cx="1499700" cy="7209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Adversary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6" name="Up-Down Arrow 25"/>
          <p:cNvSpPr/>
          <p:nvPr/>
        </p:nvSpPr>
        <p:spPr>
          <a:xfrm>
            <a:off x="6607878" y="3321050"/>
            <a:ext cx="304799" cy="585788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27" name="Vertical Scroll 26"/>
          <p:cNvSpPr/>
          <p:nvPr/>
        </p:nvSpPr>
        <p:spPr>
          <a:xfrm>
            <a:off x="5007677" y="4768850"/>
            <a:ext cx="1447105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Property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8" name="Folded Corner 27"/>
          <p:cNvSpPr/>
          <p:nvPr/>
        </p:nvSpPr>
        <p:spPr>
          <a:xfrm>
            <a:off x="5998277" y="1905000"/>
            <a:ext cx="1143000" cy="577850"/>
          </a:xfrm>
          <a:prstGeom prst="foldedCorner">
            <a:avLst>
              <a:gd name="adj" fmla="val 33412"/>
            </a:avLst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ADV(1)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9" name="Folded Corner 28"/>
          <p:cNvSpPr/>
          <p:nvPr/>
        </p:nvSpPr>
        <p:spPr>
          <a:xfrm>
            <a:off x="7674677" y="4159250"/>
            <a:ext cx="1041458" cy="577850"/>
          </a:xfrm>
          <a:prstGeom prst="foldedCorner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/>
                <a:cs typeface="Calibri"/>
              </a:rPr>
              <a:t>SYS(1)</a:t>
            </a:r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3078" y="4692650"/>
            <a:ext cx="468656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141278" y="4387850"/>
            <a:ext cx="468656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39" name="Straight Arrow Connector 38"/>
          <p:cNvCxnSpPr>
            <a:stCxn id="32" idx="3"/>
            <a:endCxn id="35" idx="1"/>
          </p:cNvCxnSpPr>
          <p:nvPr/>
        </p:nvCxnSpPr>
        <p:spPr>
          <a:xfrm flipV="1">
            <a:off x="6771734" y="4464050"/>
            <a:ext cx="369544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48804" y="3352800"/>
            <a:ext cx="878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Attack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2" name="Left Arrow 41"/>
          <p:cNvSpPr/>
          <p:nvPr/>
        </p:nvSpPr>
        <p:spPr bwMode="auto">
          <a:xfrm>
            <a:off x="2133600" y="3429000"/>
            <a:ext cx="457200" cy="228600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67600" y="3429000"/>
            <a:ext cx="878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Attack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4" name="Left Arrow 43"/>
          <p:cNvSpPr/>
          <p:nvPr/>
        </p:nvSpPr>
        <p:spPr bwMode="auto">
          <a:xfrm>
            <a:off x="7052396" y="3505200"/>
            <a:ext cx="457200" cy="228600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343400" y="1447800"/>
            <a:ext cx="4572000" cy="4648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43400" y="1447800"/>
            <a:ext cx="1861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Model checking</a:t>
            </a:r>
            <a:endParaRPr lang="en-US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496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255"/>
    </mc:Choice>
    <mc:Fallback xmlns="">
      <p:transition xmlns:p14="http://schemas.microsoft.com/office/powerpoint/2010/main" spd="slow" advTm="7925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5" grpId="0" animBg="1"/>
      <p:bldP spid="41" grpId="0"/>
      <p:bldP spid="42" grpId="0" animBg="1"/>
      <p:bldP spid="43" grpId="0"/>
      <p:bldP spid="43" grpId="1"/>
      <p:bldP spid="44" grpId="0" animBg="1"/>
      <p:bldP spid="44" grpId="1" animBg="1"/>
      <p:bldP spid="45" grpId="0" animBg="1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5|6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8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9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|1|40.5|4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6.2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2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5|19.6|8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2|7.6|23.9|3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102.7"/>
</p:tagLst>
</file>

<file path=ppt/theme/theme1.xml><?xml version="1.0" encoding="utf-8"?>
<a:theme xmlns:a="http://schemas.openxmlformats.org/drawingml/2006/main" name="ecescreen">
  <a:themeElements>
    <a:clrScheme name="ecescre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escree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Calibri"/>
            <a:cs typeface="Calibri"/>
          </a:defRPr>
        </a:defPPr>
      </a:lstStyle>
    </a:txDef>
  </a:objectDefaults>
  <a:extraClrSchemeLst>
    <a:extraClrScheme>
      <a:clrScheme name="ecescre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scree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escree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scree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scree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scree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scree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49764</TotalTime>
  <Words>884</Words>
  <Application>Microsoft Macintosh PowerPoint</Application>
  <PresentationFormat>On-screen Show (4:3)</PresentationFormat>
  <Paragraphs>242</Paragraphs>
  <Slides>20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ecescreen</vt:lpstr>
      <vt:lpstr>Software Model Checking  Secure Systems </vt:lpstr>
      <vt:lpstr>Hypervisors</vt:lpstr>
      <vt:lpstr>Address Space Separation </vt:lpstr>
      <vt:lpstr>Verification Task</vt:lpstr>
      <vt:lpstr>Address Translation w. Page Tables</vt:lpstr>
      <vt:lpstr>Challenges</vt:lpstr>
      <vt:lpstr>Small Model Analysis</vt:lpstr>
      <vt:lpstr>PowerPoint Presentation</vt:lpstr>
      <vt:lpstr>Application of Small Model Analysis</vt:lpstr>
      <vt:lpstr>Small Model Analysis</vt:lpstr>
      <vt:lpstr>Specification Logic</vt:lpstr>
      <vt:lpstr>PGCL++</vt:lpstr>
      <vt:lpstr>Example: ShadowVisor</vt:lpstr>
      <vt:lpstr>ShadowVisor Vulnerability</vt:lpstr>
      <vt:lpstr>ShadowVisor Verification</vt:lpstr>
      <vt:lpstr>Results                       [Oakland S&amp;P11, Post12]</vt:lpstr>
      <vt:lpstr>Ongoing and Future Work</vt:lpstr>
      <vt:lpstr>End-to-end Verification</vt:lpstr>
      <vt:lpstr>End-to-end Verification</vt:lpstr>
      <vt:lpstr>Related Work</vt:lpstr>
    </vt:vector>
  </TitlesOfParts>
  <Company>CMU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Grey short</dc:title>
  <dc:creator>Lujo Bauer</dc:creator>
  <cp:lastModifiedBy>Katie Dey</cp:lastModifiedBy>
  <cp:revision>2004</cp:revision>
  <cp:lastPrinted>1999-09-20T15:19:18Z</cp:lastPrinted>
  <dcterms:created xsi:type="dcterms:W3CDTF">2000-04-01T21:46:59Z</dcterms:created>
  <dcterms:modified xsi:type="dcterms:W3CDTF">2012-07-05T15:42:45Z</dcterms:modified>
</cp:coreProperties>
</file>