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0"/>
  </p:notesMasterIdLst>
  <p:handoutMasterIdLst>
    <p:handoutMasterId r:id="rId41"/>
  </p:handoutMasterIdLst>
  <p:sldIdLst>
    <p:sldId id="256" r:id="rId2"/>
    <p:sldId id="257" r:id="rId3"/>
    <p:sldId id="260" r:id="rId4"/>
    <p:sldId id="258" r:id="rId5"/>
    <p:sldId id="261" r:id="rId6"/>
    <p:sldId id="263" r:id="rId7"/>
    <p:sldId id="262" r:id="rId8"/>
    <p:sldId id="265" r:id="rId9"/>
    <p:sldId id="264" r:id="rId10"/>
    <p:sldId id="266" r:id="rId11"/>
    <p:sldId id="267" r:id="rId12"/>
    <p:sldId id="268" r:id="rId13"/>
    <p:sldId id="273" r:id="rId14"/>
    <p:sldId id="307" r:id="rId15"/>
    <p:sldId id="308" r:id="rId16"/>
    <p:sldId id="310" r:id="rId17"/>
    <p:sldId id="311" r:id="rId18"/>
    <p:sldId id="312" r:id="rId19"/>
    <p:sldId id="313" r:id="rId20"/>
    <p:sldId id="275" r:id="rId21"/>
    <p:sldId id="276" r:id="rId22"/>
    <p:sldId id="277" r:id="rId23"/>
    <p:sldId id="278" r:id="rId24"/>
    <p:sldId id="314" r:id="rId25"/>
    <p:sldId id="315" r:id="rId26"/>
    <p:sldId id="259" r:id="rId27"/>
    <p:sldId id="285" r:id="rId28"/>
    <p:sldId id="286" r:id="rId29"/>
    <p:sldId id="306" r:id="rId30"/>
    <p:sldId id="287" r:id="rId31"/>
    <p:sldId id="290" r:id="rId32"/>
    <p:sldId id="288" r:id="rId33"/>
    <p:sldId id="289" r:id="rId34"/>
    <p:sldId id="294" r:id="rId35"/>
    <p:sldId id="291" r:id="rId36"/>
    <p:sldId id="295" r:id="rId37"/>
    <p:sldId id="274" r:id="rId38"/>
    <p:sldId id="296"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35" autoAdjust="0"/>
  </p:normalViewPr>
  <p:slideViewPr>
    <p:cSldViewPr snapToGrid="0" snapToObjects="1">
      <p:cViewPr>
        <p:scale>
          <a:sx n="110" d="100"/>
          <a:sy n="110" d="100"/>
        </p:scale>
        <p:origin x="-1256"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8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8C89256-A8EA-4341-83EA-377786B5A481}" type="datetimeFigureOut">
              <a:rPr lang="en-US" smtClean="0"/>
              <a:t>1/30/17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A330EC2-81CF-E24E-BB27-61942FB90623}" type="slidenum">
              <a:rPr lang="en-US" smtClean="0"/>
              <a:t>‹#›</a:t>
            </a:fld>
            <a:endParaRPr lang="en-US"/>
          </a:p>
        </p:txBody>
      </p:sp>
    </p:spTree>
    <p:extLst>
      <p:ext uri="{BB962C8B-B14F-4D97-AF65-F5344CB8AC3E}">
        <p14:creationId xmlns:p14="http://schemas.microsoft.com/office/powerpoint/2010/main" val="1779470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CC87EFB-7CF2-A147-9440-463F68E47C9C}" type="datetimeFigureOut">
              <a:rPr lang="en-US" smtClean="0"/>
              <a:t>1/30/17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FC5B821-CD06-ED45-B330-FE033F2C7577}" type="slidenum">
              <a:rPr lang="en-US" smtClean="0"/>
              <a:t>‹#›</a:t>
            </a:fld>
            <a:endParaRPr lang="en-US"/>
          </a:p>
        </p:txBody>
      </p:sp>
    </p:spTree>
    <p:extLst>
      <p:ext uri="{BB962C8B-B14F-4D97-AF65-F5344CB8AC3E}">
        <p14:creationId xmlns:p14="http://schemas.microsoft.com/office/powerpoint/2010/main" val="1688976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Condense user study</a:t>
            </a:r>
          </a:p>
          <a:p>
            <a:r>
              <a:rPr lang="en-US" dirty="0" smtClean="0"/>
              <a:t>Expand and update classifier</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1</a:t>
            </a:fld>
            <a:endParaRPr lang="en-US"/>
          </a:p>
        </p:txBody>
      </p:sp>
    </p:spTree>
    <p:extLst>
      <p:ext uri="{BB962C8B-B14F-4D97-AF65-F5344CB8AC3E}">
        <p14:creationId xmlns:p14="http://schemas.microsoft.com/office/powerpoint/2010/main" val="62051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Sentiment score distribution from a Naive Bayes </a:t>
            </a:r>
            <a:r>
              <a:rPr lang="en-US" dirty="0" err="1" smtClean="0"/>
              <a:t>analyser</a:t>
            </a:r>
            <a:r>
              <a:rPr lang="en-US" dirty="0" smtClean="0"/>
              <a:t> for 400  privacy news articles and 400 randomly selected news articles, all from the New York Times. Measured sentiment increases in positivity as scores increase. Random news articles are almost uniformly distributed across the range of sentiment scores, but privacy news articles are heavily biased towards the negative end of the spectrum.</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32</a:t>
            </a:fld>
            <a:endParaRPr lang="en-US"/>
          </a:p>
        </p:txBody>
      </p:sp>
    </p:spTree>
    <p:extLst>
      <p:ext uri="{BB962C8B-B14F-4D97-AF65-F5344CB8AC3E}">
        <p14:creationId xmlns:p14="http://schemas.microsoft.com/office/powerpoint/2010/main" val="109240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sizes are small or negligible</a:t>
            </a:r>
            <a:r>
              <a:rPr lang="en-US" baseline="0" dirty="0" smtClean="0"/>
              <a:t> between privacy and other topics EXCEPT for the random samples</a:t>
            </a:r>
            <a:endParaRPr lang="en-US" dirty="0" smtClean="0"/>
          </a:p>
          <a:p>
            <a:r>
              <a:rPr lang="en-US" dirty="0" smtClean="0"/>
              <a:t>All </a:t>
            </a:r>
            <a:r>
              <a:rPr lang="en-US" dirty="0" smtClean="0"/>
              <a:t>diffs are </a:t>
            </a:r>
            <a:r>
              <a:rPr lang="en-US" dirty="0" smtClean="0"/>
              <a:t>significant</a:t>
            </a:r>
            <a:endParaRPr lang="en-US" baseline="0" dirty="0" smtClean="0"/>
          </a:p>
          <a:p>
            <a:r>
              <a:rPr lang="en-US" baseline="0" dirty="0" smtClean="0"/>
              <a:t>Classifier</a:t>
            </a:r>
            <a:r>
              <a:rPr lang="en-US" baseline="0" dirty="0" smtClean="0"/>
              <a:t>: Stanford Core NLP Parser</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33</a:t>
            </a:fld>
            <a:endParaRPr lang="en-US"/>
          </a:p>
        </p:txBody>
      </p:sp>
    </p:spTree>
    <p:extLst>
      <p:ext uri="{BB962C8B-B14F-4D97-AF65-F5344CB8AC3E}">
        <p14:creationId xmlns:p14="http://schemas.microsoft.com/office/powerpoint/2010/main" val="334526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Sentiment and print page of privacy related articles in NYT using the Stanford Core NLP parser</a:t>
            </a:r>
          </a:p>
          <a:p>
            <a:r>
              <a:rPr lang="en-US" dirty="0" smtClean="0"/>
              <a:t>Difficult because we don't have a master list of privacy incidents, positive and negative (related to the DB effort)</a:t>
            </a:r>
          </a:p>
          <a:p>
            <a:r>
              <a:rPr lang="en-US" dirty="0" smtClean="0"/>
              <a:t>but there are positive privacy events -- e.g. new privacy products and features</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34</a:t>
            </a:fld>
            <a:endParaRPr lang="en-US"/>
          </a:p>
        </p:txBody>
      </p:sp>
    </p:spTree>
    <p:extLst>
      <p:ext uri="{BB962C8B-B14F-4D97-AF65-F5344CB8AC3E}">
        <p14:creationId xmlns:p14="http://schemas.microsoft.com/office/powerpoint/2010/main" val="95223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NYT tags for the entities,</a:t>
            </a:r>
            <a:r>
              <a:rPr lang="en-US" baseline="0" dirty="0" smtClean="0"/>
              <a:t> classifier is Stanford sentiment </a:t>
            </a:r>
            <a:r>
              <a:rPr lang="en-US" baseline="0" dirty="0" smtClean="0"/>
              <a:t>parser</a:t>
            </a:r>
          </a:p>
          <a:p>
            <a:r>
              <a:rPr lang="en-US" baseline="0" dirty="0" smtClean="0"/>
              <a:t>2011 – RIM resisted handing over user data to authorities</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35</a:t>
            </a:fld>
            <a:endParaRPr lang="en-US"/>
          </a:p>
        </p:txBody>
      </p:sp>
    </p:spTree>
    <p:extLst>
      <p:ext uri="{BB962C8B-B14F-4D97-AF65-F5344CB8AC3E}">
        <p14:creationId xmlns:p14="http://schemas.microsoft.com/office/powerpoint/2010/main" val="231208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manual coding of 668 NYT articles</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36</a:t>
            </a:fld>
            <a:endParaRPr lang="en-US"/>
          </a:p>
        </p:txBody>
      </p:sp>
    </p:spTree>
    <p:extLst>
      <p:ext uri="{BB962C8B-B14F-4D97-AF65-F5344CB8AC3E}">
        <p14:creationId xmlns:p14="http://schemas.microsoft.com/office/powerpoint/2010/main" val="403900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Plsc</a:t>
            </a:r>
            <a:r>
              <a:rPr lang="en-US" dirty="0" smtClean="0"/>
              <a:t> is supportive, sees</a:t>
            </a:r>
            <a:r>
              <a:rPr lang="en-US" baseline="0" dirty="0" smtClean="0"/>
              <a:t> it as a valuable training mechanism</a:t>
            </a:r>
          </a:p>
          <a:p>
            <a:r>
              <a:rPr lang="en-US" baseline="0" dirty="0" smtClean="0"/>
              <a:t>Wants more information about legal side – cases brought, outcomes</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37</a:t>
            </a:fld>
            <a:endParaRPr lang="en-US"/>
          </a:p>
        </p:txBody>
      </p:sp>
    </p:spTree>
    <p:extLst>
      <p:ext uri="{BB962C8B-B14F-4D97-AF65-F5344CB8AC3E}">
        <p14:creationId xmlns:p14="http://schemas.microsoft.com/office/powerpoint/2010/main" val="90046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might wonder if there are already incident databases we can draw from</a:t>
            </a:r>
          </a:p>
          <a:p>
            <a:r>
              <a:rPr lang="en-US" baseline="0" dirty="0" smtClean="0"/>
              <a:t>Security has a lot of incident databases</a:t>
            </a:r>
          </a:p>
          <a:p>
            <a:r>
              <a:rPr lang="en-US" baseline="0" dirty="0" smtClean="0"/>
              <a:t>Data breach incidents are typically both security and privacy incidents, so we can leverage those databases</a:t>
            </a:r>
          </a:p>
          <a:p>
            <a:r>
              <a:rPr lang="en-US" baseline="0" dirty="0" smtClean="0"/>
              <a:t>But there are many areas of privacy that are not represented</a:t>
            </a:r>
            <a:endParaRPr lang="en-US" dirty="0" smtClean="0"/>
          </a:p>
        </p:txBody>
      </p:sp>
      <p:sp>
        <p:nvSpPr>
          <p:cNvPr id="4" name="Slide Number Placeholder 3"/>
          <p:cNvSpPr>
            <a:spLocks noGrp="1"/>
          </p:cNvSpPr>
          <p:nvPr>
            <p:ph type="sldNum" sz="quarter" idx="10"/>
          </p:nvPr>
        </p:nvSpPr>
        <p:spPr/>
        <p:txBody>
          <a:bodyPr/>
          <a:lstStyle/>
          <a:p>
            <a:fld id="{F0297A6F-C2D4-E649-AB29-C262EABEFF1D}" type="slidenum">
              <a:rPr lang="en-US" smtClean="0"/>
              <a:t>7</a:t>
            </a:fld>
            <a:endParaRPr lang="en-US"/>
          </a:p>
        </p:txBody>
      </p:sp>
    </p:spTree>
    <p:extLst>
      <p:ext uri="{BB962C8B-B14F-4D97-AF65-F5344CB8AC3E}">
        <p14:creationId xmlns:p14="http://schemas.microsoft.com/office/powerpoint/2010/main" val="56666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(6/6/16 09:06) -----</a:t>
            </a:r>
          </a:p>
          <a:p>
            <a:r>
              <a:rPr lang="en-US"/>
              <a:t>read the definition of an incident</a:t>
            </a:r>
          </a:p>
          <a:p>
            <a:r>
              <a:rPr lang="en-US"/>
              <a:t>useful to introduce it before the survey</a:t>
            </a:r>
          </a:p>
        </p:txBody>
      </p:sp>
      <p:sp>
        <p:nvSpPr>
          <p:cNvPr id="4" name="Slide Number Placeholder 3"/>
          <p:cNvSpPr>
            <a:spLocks noGrp="1"/>
          </p:cNvSpPr>
          <p:nvPr>
            <p:ph type="sldNum" sz="quarter" idx="10"/>
          </p:nvPr>
        </p:nvSpPr>
        <p:spPr/>
        <p:txBody>
          <a:bodyPr/>
          <a:lstStyle/>
          <a:p>
            <a:fld id="{9FC5B821-CD06-ED45-B330-FE033F2C7577}" type="slidenum">
              <a:rPr lang="en-US" smtClean="0"/>
              <a:t>11</a:t>
            </a:fld>
            <a:endParaRPr lang="en-US"/>
          </a:p>
        </p:txBody>
      </p:sp>
    </p:spTree>
    <p:extLst>
      <p:ext uri="{BB962C8B-B14F-4D97-AF65-F5344CB8AC3E}">
        <p14:creationId xmlns:p14="http://schemas.microsoft.com/office/powerpoint/2010/main" val="298401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(6/6/16 09:06) -----</a:t>
            </a:r>
          </a:p>
          <a:p>
            <a:r>
              <a:rPr lang="en-US"/>
              <a:t>describe AMT</a:t>
            </a:r>
          </a:p>
          <a:p>
            <a:r>
              <a:rPr lang="en-US"/>
              <a:t>can restrict participants in various -- we restricted to US</a:t>
            </a:r>
          </a:p>
        </p:txBody>
      </p:sp>
      <p:sp>
        <p:nvSpPr>
          <p:cNvPr id="4" name="Slide Number Placeholder 3"/>
          <p:cNvSpPr>
            <a:spLocks noGrp="1"/>
          </p:cNvSpPr>
          <p:nvPr>
            <p:ph type="sldNum" sz="quarter" idx="10"/>
          </p:nvPr>
        </p:nvSpPr>
        <p:spPr/>
        <p:txBody>
          <a:bodyPr/>
          <a:lstStyle/>
          <a:p>
            <a:fld id="{9FC5B821-CD06-ED45-B330-FE033F2C7577}" type="slidenum">
              <a:rPr lang="en-US" smtClean="0"/>
              <a:t>12</a:t>
            </a:fld>
            <a:endParaRPr lang="en-US"/>
          </a:p>
        </p:txBody>
      </p:sp>
    </p:spTree>
    <p:extLst>
      <p:ext uri="{BB962C8B-B14F-4D97-AF65-F5344CB8AC3E}">
        <p14:creationId xmlns:p14="http://schemas.microsoft.com/office/powerpoint/2010/main" val="22296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457200" lvl="0" indent="-228600" rtl="0">
              <a:spcBef>
                <a:spcPts val="0"/>
              </a:spcBef>
            </a:pPr>
            <a:r>
              <a:rPr lang="en-US" dirty="0" smtClean="0"/>
              <a:t>Crawl </a:t>
            </a:r>
            <a:r>
              <a:rPr lang="en" dirty="0" smtClean="0"/>
              <a:t>articles from </a:t>
            </a:r>
            <a:r>
              <a:rPr lang="en-US" dirty="0" smtClean="0"/>
              <a:t>various sources</a:t>
            </a:r>
          </a:p>
          <a:p>
            <a:pPr marL="857250" lvl="1" indent="-228600"/>
            <a:r>
              <a:rPr lang="en-US" dirty="0" smtClean="0"/>
              <a:t>News APIs, RSS feeds, tweets from key privacy-related persons</a:t>
            </a:r>
          </a:p>
          <a:p>
            <a:pPr marL="457200" lvl="0" indent="-228600" rtl="0">
              <a:spcBef>
                <a:spcPts val="0"/>
              </a:spcBef>
            </a:pPr>
            <a:r>
              <a:rPr lang="en-US" dirty="0" smtClean="0"/>
              <a:t>Verify (expert) privacy incidents and add </a:t>
            </a:r>
            <a:r>
              <a:rPr lang="en" dirty="0" smtClean="0"/>
              <a:t>to the database</a:t>
            </a:r>
            <a:endParaRPr lang="en-US" dirty="0" smtClean="0"/>
          </a:p>
          <a:p>
            <a:pPr marL="754380" lvl="1"/>
            <a:r>
              <a:rPr lang="en-US" dirty="0" smtClean="0"/>
              <a:t>Text summarization tools suggest key paragraphs for incident descriptions</a:t>
            </a:r>
            <a:br>
              <a:rPr lang="en-US" dirty="0" smtClean="0"/>
            </a:br>
            <a:endParaRPr lang="en-US" dirty="0" smtClean="0"/>
          </a:p>
          <a:p>
            <a:pPr marL="754380" marR="0" lvl="1" indent="0" algn="l" defTabSz="457200" rtl="0" eaLnBrk="1" fontAlgn="auto" latinLnBrk="0" hangingPunct="1">
              <a:lnSpc>
                <a:spcPct val="100000"/>
              </a:lnSpc>
              <a:spcBef>
                <a:spcPts val="0"/>
              </a:spcBef>
              <a:spcAft>
                <a:spcPts val="0"/>
              </a:spcAft>
              <a:buClrTx/>
              <a:buSzTx/>
              <a:buFontTx/>
              <a:buNone/>
              <a:tabLst/>
              <a:defRPr/>
            </a:pPr>
            <a:r>
              <a:rPr lang="en" dirty="0" smtClean="0"/>
              <a:t>Train the classifier on weekly basis</a:t>
            </a:r>
          </a:p>
          <a:p>
            <a:pPr marL="754380" lvl="1"/>
            <a:endParaRPr lang="en" dirty="0" smtClean="0"/>
          </a:p>
          <a:p>
            <a:pPr marL="857250" lvl="1" indent="-228600"/>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many news sources are represented, 2 most common are NYT and Guardian</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8192 TF unigrams</a:t>
            </a:r>
          </a:p>
          <a:p>
            <a:r>
              <a:rPr lang="en-US" dirty="0" smtClean="0"/>
              <a:t>Top 3 keywords are just in terms of frequency (privacy, security, datum)</a:t>
            </a:r>
            <a:endParaRPr lang="en-US" dirty="0"/>
          </a:p>
        </p:txBody>
      </p:sp>
      <p:sp>
        <p:nvSpPr>
          <p:cNvPr id="4" name="Slide Number Placeholder 3"/>
          <p:cNvSpPr>
            <a:spLocks noGrp="1"/>
          </p:cNvSpPr>
          <p:nvPr>
            <p:ph type="sldNum" sz="quarter" idx="10"/>
          </p:nvPr>
        </p:nvSpPr>
        <p:spPr/>
        <p:txBody>
          <a:bodyPr/>
          <a:lstStyle/>
          <a:p>
            <a:fld id="{9FC5B821-CD06-ED45-B330-FE033F2C7577}" type="slidenum">
              <a:rPr lang="en-US" smtClean="0"/>
              <a:t>24</a:t>
            </a:fld>
            <a:endParaRPr lang="en-US"/>
          </a:p>
        </p:txBody>
      </p:sp>
    </p:spTree>
    <p:extLst>
      <p:ext uri="{BB962C8B-B14F-4D97-AF65-F5344CB8AC3E}">
        <p14:creationId xmlns:p14="http://schemas.microsoft.com/office/powerpoint/2010/main" val="33638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Quora</a:t>
            </a:r>
            <a:r>
              <a:rPr lang="en-US" dirty="0" smtClean="0"/>
              <a:t> </a:t>
            </a:r>
            <a:r>
              <a:rPr lang="en-US" dirty="0"/>
              <a:t>is a question answering service</a:t>
            </a:r>
          </a:p>
          <a:p>
            <a:r>
              <a:rPr lang="en-US" dirty="0"/>
              <a:t>Anyone can ask a question and people in the </a:t>
            </a:r>
            <a:r>
              <a:rPr lang="en-US" dirty="0" err="1"/>
              <a:t>Quora</a:t>
            </a:r>
            <a:r>
              <a:rPr lang="en-US" dirty="0"/>
              <a:t> community will answer it</a:t>
            </a:r>
          </a:p>
        </p:txBody>
      </p:sp>
      <p:sp>
        <p:nvSpPr>
          <p:cNvPr id="4" name="Slide Number Placeholder 3"/>
          <p:cNvSpPr>
            <a:spLocks noGrp="1"/>
          </p:cNvSpPr>
          <p:nvPr>
            <p:ph type="sldNum" sz="quarter" idx="10"/>
          </p:nvPr>
        </p:nvSpPr>
        <p:spPr/>
        <p:txBody>
          <a:bodyPr/>
          <a:lstStyle/>
          <a:p>
            <a:fld id="{9FC5B821-CD06-ED45-B330-FE033F2C7577}" type="slidenum">
              <a:rPr lang="en-US" smtClean="0"/>
              <a:t>27</a:t>
            </a:fld>
            <a:endParaRPr lang="en-US"/>
          </a:p>
        </p:txBody>
      </p:sp>
    </p:spTree>
    <p:extLst>
      <p:ext uri="{BB962C8B-B14F-4D97-AF65-F5344CB8AC3E}">
        <p14:creationId xmlns:p14="http://schemas.microsoft.com/office/powerpoint/2010/main" val="112432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1/30/17</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5756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1/30/17</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1/30/17</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1/30/17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o.ncsu.edu/privacyincidents" TargetMode="Externa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rbes.com/sites/andygreenberg/2014/02/21/whatsapp-comes-under-new-scrutiny-for-privacy-policy-encryption-gaffs/%2360515e532912" TargetMode="External"/><Relationship Id="rId3" Type="http://schemas.openxmlformats.org/officeDocument/2006/relationships/hyperlink" Target="http://www.refinery29.com/2015/06/88714/uber-privacy-policy-changes-july-1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law.upenn.edu/journals/lawreview/articles/volume154/issue3/Solove154U.Pa.L.Rev.477(2006).pdf"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google.com/tren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US" dirty="0" smtClean="0"/>
              <a:t>Jessica </a:t>
            </a:r>
            <a:r>
              <a:rPr lang="en-US" dirty="0" err="1" smtClean="0"/>
              <a:t>Staddon</a:t>
            </a:r>
            <a:r>
              <a:rPr lang="en-US" dirty="0" smtClean="0"/>
              <a:t>, NCSU</a:t>
            </a:r>
          </a:p>
          <a:p>
            <a:r>
              <a:rPr lang="en-US" dirty="0" smtClean="0"/>
              <a:t>NSA Quarterly Meeting, NCSU, February 1, 2017</a:t>
            </a:r>
            <a:endParaRPr lang="en-US" dirty="0"/>
          </a:p>
        </p:txBody>
      </p:sp>
      <p:sp>
        <p:nvSpPr>
          <p:cNvPr id="3" name="Title 2"/>
          <p:cNvSpPr>
            <a:spLocks noGrp="1"/>
          </p:cNvSpPr>
          <p:nvPr>
            <p:ph type="ctrTitle"/>
          </p:nvPr>
        </p:nvSpPr>
        <p:spPr>
          <a:xfrm>
            <a:off x="540656" y="3156282"/>
            <a:ext cx="6751912" cy="1289951"/>
          </a:xfrm>
        </p:spPr>
        <p:txBody>
          <a:bodyPr/>
          <a:lstStyle/>
          <a:p>
            <a:pPr algn="l"/>
            <a:r>
              <a:rPr lang="en-US" sz="3600" dirty="0" smtClean="0"/>
              <a:t>P</a:t>
            </a:r>
            <a:r>
              <a:rPr lang="en-US" sz="3600" cap="none" dirty="0" smtClean="0">
                <a:latin typeface="Book Antiqua"/>
              </a:rPr>
              <a:t>rivacy</a:t>
            </a:r>
            <a:r>
              <a:rPr lang="en-US" sz="3600" dirty="0" smtClean="0"/>
              <a:t> i</a:t>
            </a:r>
            <a:r>
              <a:rPr lang="en-US" sz="3600" cap="none" dirty="0" smtClean="0"/>
              <a:t>ncidents</a:t>
            </a:r>
            <a:r>
              <a:rPr lang="en-US" sz="3600" dirty="0" smtClean="0"/>
              <a:t>, n</a:t>
            </a:r>
            <a:r>
              <a:rPr lang="en-US" sz="3600" cap="none" dirty="0" smtClean="0"/>
              <a:t>ews</a:t>
            </a:r>
            <a:r>
              <a:rPr lang="en-US" sz="3600" dirty="0" smtClean="0"/>
              <a:t>  </a:t>
            </a:r>
            <a:r>
              <a:rPr lang="en-US" sz="3600" cap="none" dirty="0" smtClean="0"/>
              <a:t>and</a:t>
            </a:r>
            <a:r>
              <a:rPr lang="en-US" sz="3600" dirty="0" smtClean="0"/>
              <a:t> N</a:t>
            </a:r>
            <a:r>
              <a:rPr lang="en-US" sz="3600" cap="none" dirty="0" smtClean="0"/>
              <a:t>ews</a:t>
            </a:r>
            <a:r>
              <a:rPr lang="en-US" sz="3600" dirty="0" smtClean="0"/>
              <a:t> a</a:t>
            </a:r>
            <a:r>
              <a:rPr lang="en-US" sz="3600" cap="none" dirty="0" smtClean="0"/>
              <a:t>bout</a:t>
            </a:r>
            <a:r>
              <a:rPr lang="en-US" sz="3600" dirty="0" smtClean="0"/>
              <a:t> i</a:t>
            </a:r>
            <a:r>
              <a:rPr lang="en-US" sz="3600" cap="none" dirty="0" smtClean="0"/>
              <a:t>ncidents</a:t>
            </a:r>
            <a:endParaRPr lang="en-US" sz="3600" cap="none" dirty="0"/>
          </a:p>
        </p:txBody>
      </p:sp>
    </p:spTree>
    <p:extLst>
      <p:ext uri="{BB962C8B-B14F-4D97-AF65-F5344CB8AC3E}">
        <p14:creationId xmlns:p14="http://schemas.microsoft.com/office/powerpoint/2010/main" val="31112267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learn from a privacy incidents database?</a:t>
            </a:r>
            <a:endParaRPr lang="en-US" dirty="0"/>
          </a:p>
        </p:txBody>
      </p:sp>
      <p:sp>
        <p:nvSpPr>
          <p:cNvPr id="3" name="Content Placeholder 2"/>
          <p:cNvSpPr>
            <a:spLocks noGrp="1"/>
          </p:cNvSpPr>
          <p:nvPr>
            <p:ph idx="1"/>
          </p:nvPr>
        </p:nvSpPr>
        <p:spPr/>
        <p:txBody>
          <a:bodyPr/>
          <a:lstStyle/>
          <a:p>
            <a:pPr marL="114300" indent="0">
              <a:buNone/>
            </a:pPr>
            <a:r>
              <a:rPr lang="en-US" i="1" strike="sngStrike" dirty="0" smtClean="0"/>
              <a:t>How much </a:t>
            </a:r>
            <a:r>
              <a:rPr lang="en-US" i="1" strike="sngStrike" dirty="0" err="1" smtClean="0"/>
              <a:t>cyberbullying</a:t>
            </a:r>
            <a:r>
              <a:rPr lang="en-US" i="1" strike="sngStrike" dirty="0" smtClean="0"/>
              <a:t> happened in 2014?</a:t>
            </a:r>
          </a:p>
          <a:p>
            <a:pPr marL="114300" indent="0">
              <a:buNone/>
            </a:pPr>
            <a:r>
              <a:rPr lang="en-US" i="1" dirty="0" smtClean="0"/>
              <a:t>When did awareness of </a:t>
            </a:r>
            <a:r>
              <a:rPr lang="en-US" i="1" dirty="0" err="1" smtClean="0"/>
              <a:t>cyberbullying</a:t>
            </a:r>
            <a:r>
              <a:rPr lang="en-US" i="1" dirty="0" smtClean="0"/>
              <a:t> increase?</a:t>
            </a:r>
          </a:p>
          <a:p>
            <a:pPr marL="411480" lvl="1" indent="0">
              <a:buNone/>
            </a:pPr>
            <a:r>
              <a:rPr lang="en-US" i="1" dirty="0" smtClean="0"/>
              <a:t>How many publicly known incidents were there in 2014?</a:t>
            </a:r>
          </a:p>
          <a:p>
            <a:pPr marL="114300" indent="0">
              <a:buNone/>
            </a:pPr>
            <a:r>
              <a:rPr lang="en-US" i="1" dirty="0" smtClean="0"/>
              <a:t>How many public privacy incidents involving [company] were there last year?</a:t>
            </a:r>
          </a:p>
          <a:p>
            <a:pPr marL="114300" indent="0">
              <a:buNone/>
            </a:pPr>
            <a:r>
              <a:rPr lang="en-US" i="1" dirty="0" smtClean="0"/>
              <a:t>What types of software bugs cause privacy incidents?</a:t>
            </a:r>
          </a:p>
          <a:p>
            <a:pPr marL="114300" indent="0">
              <a:buNone/>
            </a:pPr>
            <a:r>
              <a:rPr lang="en-US" i="1" dirty="0" smtClean="0"/>
              <a:t>What types of privacy incidents are successfully litigated?</a:t>
            </a:r>
          </a:p>
          <a:p>
            <a:pPr marL="114300" indent="0">
              <a:buNone/>
            </a:pPr>
            <a:endParaRPr lang="en-US" i="1" dirty="0" smtClean="0"/>
          </a:p>
          <a:p>
            <a:pPr marL="114300" indent="0">
              <a:buNone/>
            </a:pPr>
            <a:endParaRPr lang="en-US" i="1" dirty="0"/>
          </a:p>
        </p:txBody>
      </p:sp>
    </p:spTree>
    <p:extLst>
      <p:ext uri="{BB962C8B-B14F-4D97-AF65-F5344CB8AC3E}">
        <p14:creationId xmlns:p14="http://schemas.microsoft.com/office/powerpoint/2010/main" val="113427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99"/>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3"/>
              </a:rPr>
              <a:t>go.ncsu.edu</a:t>
            </a:r>
            <a:r>
              <a:rPr lang="en-US" dirty="0">
                <a:hlinkClick r:id="rId3"/>
              </a:rPr>
              <a:t>/</a:t>
            </a:r>
            <a:r>
              <a:rPr lang="en-US" dirty="0" smtClean="0">
                <a:hlinkClick r:id="rId3"/>
              </a:rPr>
              <a:t>privacyincidents</a:t>
            </a:r>
            <a:r>
              <a:rPr lang="en-US" dirty="0" smtClean="0"/>
              <a:t> </a:t>
            </a:r>
            <a:r>
              <a:rPr lang="en-US" dirty="0"/>
              <a:t/>
            </a:r>
            <a:br>
              <a:rPr lang="en-US" dirty="0"/>
            </a:br>
            <a:endParaRPr lang="en-US" dirty="0"/>
          </a:p>
        </p:txBody>
      </p:sp>
      <p:sp>
        <p:nvSpPr>
          <p:cNvPr id="6" name="TextBox 5"/>
          <p:cNvSpPr txBox="1"/>
          <p:nvPr/>
        </p:nvSpPr>
        <p:spPr>
          <a:xfrm>
            <a:off x="5530235" y="6530953"/>
            <a:ext cx="3509818" cy="276999"/>
          </a:xfrm>
          <a:prstGeom prst="rect">
            <a:avLst/>
          </a:prstGeom>
          <a:noFill/>
        </p:spPr>
        <p:txBody>
          <a:bodyPr wrap="square" rtlCol="0">
            <a:spAutoFit/>
          </a:bodyPr>
          <a:lstStyle/>
          <a:p>
            <a:r>
              <a:rPr lang="en-US" sz="1200" dirty="0" smtClean="0"/>
              <a:t>Webmasters: Richard Marshall, </a:t>
            </a:r>
            <a:r>
              <a:rPr lang="en-US" sz="1200" dirty="0" err="1" smtClean="0"/>
              <a:t>Esha</a:t>
            </a:r>
            <a:r>
              <a:rPr lang="en-US" sz="1200" dirty="0" smtClean="0"/>
              <a:t> Sharma</a:t>
            </a:r>
            <a:endParaRPr lang="en-US" sz="1200" dirty="0"/>
          </a:p>
        </p:txBody>
      </p:sp>
      <p:pic>
        <p:nvPicPr>
          <p:cNvPr id="5" name="Picture 4" descr="Screen Shot 2017-01-31 at 4.42.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82" y="2670356"/>
            <a:ext cx="5680364" cy="3233069"/>
          </a:xfrm>
          <a:prstGeom prst="rect">
            <a:avLst/>
          </a:prstGeom>
        </p:spPr>
      </p:pic>
      <p:pic>
        <p:nvPicPr>
          <p:cNvPr id="7" name="Picture 6" descr="Screen Shot 2017-01-31 at 4.42.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091" y="4182982"/>
            <a:ext cx="2770909" cy="2040018"/>
          </a:xfrm>
          <a:prstGeom prst="rect">
            <a:avLst/>
          </a:prstGeom>
        </p:spPr>
      </p:pic>
      <p:pic>
        <p:nvPicPr>
          <p:cNvPr id="8" name="Picture 7" descr="Screen Shot 2017-01-31 at 4.44.2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9091" y="2302535"/>
            <a:ext cx="2770909" cy="1619317"/>
          </a:xfrm>
          <a:prstGeom prst="rect">
            <a:avLst/>
          </a:prstGeom>
        </p:spPr>
      </p:pic>
    </p:spTree>
    <p:extLst>
      <p:ext uri="{BB962C8B-B14F-4D97-AF65-F5344CB8AC3E}">
        <p14:creationId xmlns:p14="http://schemas.microsoft.com/office/powerpoint/2010/main" val="1852312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i="1" dirty="0" smtClean="0"/>
              <a:t>is</a:t>
            </a:r>
            <a:r>
              <a:rPr lang="en-US" dirty="0" smtClean="0"/>
              <a:t> a privacy incident?</a:t>
            </a:r>
            <a:endParaRPr lang="en-US" dirty="0"/>
          </a:p>
        </p:txBody>
      </p:sp>
      <p:sp>
        <p:nvSpPr>
          <p:cNvPr id="5" name="TextBox 4"/>
          <p:cNvSpPr txBox="1"/>
          <p:nvPr/>
        </p:nvSpPr>
        <p:spPr>
          <a:xfrm>
            <a:off x="4751036" y="1754571"/>
            <a:ext cx="4185145" cy="4985981"/>
          </a:xfrm>
          <a:prstGeom prst="rect">
            <a:avLst/>
          </a:prstGeom>
          <a:noFill/>
        </p:spPr>
        <p:txBody>
          <a:bodyPr wrap="square" rtlCol="0">
            <a:spAutoFit/>
          </a:bodyPr>
          <a:lstStyle/>
          <a:p>
            <a:pPr marL="285750" indent="-285750">
              <a:buFont typeface="Arial"/>
              <a:buChar char="•"/>
            </a:pPr>
            <a:r>
              <a:rPr lang="en-US" sz="2400" dirty="0" smtClean="0"/>
              <a:t>Amazon Mechanical Turk study</a:t>
            </a:r>
          </a:p>
          <a:p>
            <a:pPr marL="285750" indent="-285750">
              <a:buFont typeface="Arial"/>
              <a:buChar char="•"/>
            </a:pPr>
            <a:r>
              <a:rPr lang="en-US" sz="2400" dirty="0" smtClean="0"/>
              <a:t>268 news articles</a:t>
            </a:r>
          </a:p>
          <a:p>
            <a:pPr marL="742950" lvl="1" indent="-285750">
              <a:buFont typeface="Arial"/>
              <a:buChar char="•"/>
            </a:pPr>
            <a:r>
              <a:rPr lang="en-US" sz="2400" dirty="0" smtClean="0"/>
              <a:t>200 positive examples</a:t>
            </a:r>
          </a:p>
          <a:p>
            <a:pPr marL="742950" lvl="1" indent="-285750">
              <a:buFont typeface="Arial"/>
              <a:buChar char="•"/>
            </a:pPr>
            <a:r>
              <a:rPr lang="en-US" sz="2400" dirty="0" smtClean="0"/>
              <a:t>68 negative </a:t>
            </a:r>
            <a:r>
              <a:rPr lang="en-US" sz="2400" dirty="0" smtClean="0"/>
              <a:t>examples</a:t>
            </a:r>
          </a:p>
          <a:p>
            <a:pPr marL="1200150" lvl="2" indent="-285750">
              <a:buFont typeface="Arial"/>
              <a:buChar char="•"/>
            </a:pPr>
            <a:r>
              <a:rPr lang="en-US" dirty="0" smtClean="0"/>
              <a:t>Regulatory/legal</a:t>
            </a:r>
          </a:p>
          <a:p>
            <a:pPr marL="1200150" lvl="2" indent="-285750">
              <a:buFont typeface="Arial"/>
              <a:buChar char="•"/>
            </a:pPr>
            <a:r>
              <a:rPr lang="en-US" dirty="0" smtClean="0"/>
              <a:t>Security</a:t>
            </a:r>
          </a:p>
          <a:p>
            <a:pPr marL="1200150" lvl="2" indent="-285750">
              <a:buFont typeface="Arial"/>
              <a:buChar char="•"/>
            </a:pPr>
            <a:r>
              <a:rPr lang="en-US" dirty="0" smtClean="0"/>
              <a:t>Physical privacy</a:t>
            </a:r>
            <a:endParaRPr lang="en-US" dirty="0" smtClean="0"/>
          </a:p>
          <a:p>
            <a:pPr marL="285750" indent="-285750">
              <a:buFont typeface="Arial"/>
              <a:buChar char="•"/>
            </a:pPr>
            <a:r>
              <a:rPr lang="en-US" sz="2400" dirty="0" smtClean="0"/>
              <a:t>482 participants</a:t>
            </a:r>
          </a:p>
          <a:p>
            <a:pPr marL="742950" lvl="1" indent="-285750">
              <a:buFont typeface="Arial"/>
              <a:buChar char="•"/>
            </a:pPr>
            <a:r>
              <a:rPr lang="en-US" sz="2400" dirty="0" smtClean="0"/>
              <a:t>&gt;=3 participants per article</a:t>
            </a:r>
          </a:p>
          <a:p>
            <a:pPr marL="1200150" lvl="2" indent="-285750">
              <a:buFont typeface="Arial"/>
              <a:buChar char="•"/>
            </a:pPr>
            <a:r>
              <a:rPr lang="en-US" dirty="0" smtClean="0"/>
              <a:t>3% of positive examples reviewed by &gt;3 participants</a:t>
            </a:r>
          </a:p>
          <a:p>
            <a:endParaRPr lang="en-US" dirty="0"/>
          </a:p>
        </p:txBody>
      </p:sp>
      <p:sp>
        <p:nvSpPr>
          <p:cNvPr id="6" name="TextBox 5"/>
          <p:cNvSpPr txBox="1"/>
          <p:nvPr/>
        </p:nvSpPr>
        <p:spPr>
          <a:xfrm>
            <a:off x="2840183" y="6500090"/>
            <a:ext cx="6326908"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smtClean="0"/>
              <a:t>USEC</a:t>
            </a:r>
            <a:r>
              <a:rPr lang="en-US" sz="1200" dirty="0" smtClean="0"/>
              <a:t> 2017</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2661542821"/>
              </p:ext>
            </p:extLst>
          </p:nvPr>
        </p:nvGraphicFramePr>
        <p:xfrm>
          <a:off x="426128" y="1639455"/>
          <a:ext cx="4202545" cy="4860634"/>
        </p:xfrm>
        <a:graphic>
          <a:graphicData uri="http://schemas.openxmlformats.org/drawingml/2006/table">
            <a:tbl>
              <a:tblPr firstRow="1" bandRow="1">
                <a:tableStyleId>{5C22544A-7EE6-4342-B048-85BDC9FD1C3A}</a:tableStyleId>
              </a:tblPr>
              <a:tblGrid>
                <a:gridCol w="4202545"/>
              </a:tblGrid>
              <a:tr h="537364">
                <a:tc>
                  <a:txBody>
                    <a:bodyPr/>
                    <a:lstStyle/>
                    <a:p>
                      <a:r>
                        <a:rPr lang="en-US" sz="1400" dirty="0" smtClean="0"/>
                        <a:t>Read the news article</a:t>
                      </a:r>
                      <a:r>
                        <a:rPr lang="en-US" sz="1400" baseline="0" dirty="0" smtClean="0"/>
                        <a:t> from the URL below and answer the following questions. ${</a:t>
                      </a:r>
                      <a:r>
                        <a:rPr lang="en-US" sz="1400" baseline="0" dirty="0" err="1" smtClean="0"/>
                        <a:t>articleUrl</a:t>
                      </a:r>
                      <a:r>
                        <a:rPr lang="en-US" sz="1400" baseline="0" dirty="0" smtClean="0"/>
                        <a:t>}$</a:t>
                      </a:r>
                      <a:endParaRPr lang="en-US" sz="1400" dirty="0"/>
                    </a:p>
                  </a:txBody>
                  <a:tcPr/>
                </a:tc>
              </a:tr>
              <a:tr h="537364">
                <a:tc>
                  <a:txBody>
                    <a:bodyPr/>
                    <a:lstStyle/>
                    <a:p>
                      <a:r>
                        <a:rPr lang="en-US" sz="1400" dirty="0" smtClean="0"/>
                        <a:t>1. In a sentence,</a:t>
                      </a:r>
                      <a:r>
                        <a:rPr lang="en-US" sz="1400" baseline="0" dirty="0" smtClean="0"/>
                        <a:t> please summarize the article:</a:t>
                      </a:r>
                      <a:endParaRPr lang="en-US" sz="1400" dirty="0"/>
                    </a:p>
                  </a:txBody>
                  <a:tcPr/>
                </a:tc>
              </a:tr>
              <a:tr h="537364">
                <a:tc>
                  <a:txBody>
                    <a:bodyPr/>
                    <a:lstStyle/>
                    <a:p>
                      <a:r>
                        <a:rPr lang="en-US" sz="1400" dirty="0" smtClean="0"/>
                        <a:t>2. Is the article primarily about a privacy incident? </a:t>
                      </a:r>
                      <a:endParaRPr lang="en-US" sz="1400" dirty="0"/>
                    </a:p>
                  </a:txBody>
                  <a:tcPr/>
                </a:tc>
              </a:tr>
              <a:tr h="537364">
                <a:tc>
                  <a:txBody>
                    <a:bodyPr/>
                    <a:lstStyle/>
                    <a:p>
                      <a:r>
                        <a:rPr lang="en-US" sz="1400" dirty="0" smtClean="0"/>
                        <a:t>3. Please explain why it is or is not a privacy incident:</a:t>
                      </a:r>
                      <a:endParaRPr lang="en-US" sz="1400" dirty="0"/>
                    </a:p>
                  </a:txBody>
                  <a:tcPr/>
                </a:tc>
              </a:tr>
              <a:tr h="756608">
                <a:tc>
                  <a:txBody>
                    <a:bodyPr/>
                    <a:lstStyle/>
                    <a:p>
                      <a:r>
                        <a:rPr lang="en-US" sz="1400" dirty="0" smtClean="0"/>
                        <a:t>4. Is the article primarily concerned</a:t>
                      </a:r>
                      <a:r>
                        <a:rPr lang="en-US" sz="1400" baseline="0" dirty="0" smtClean="0"/>
                        <a:t> with the collection, use or exposure of sensitive information?</a:t>
                      </a:r>
                      <a:endParaRPr lang="en-US" sz="1400" dirty="0"/>
                    </a:p>
                  </a:txBody>
                  <a:tcPr/>
                </a:tc>
              </a:tr>
              <a:tr h="756608">
                <a:tc>
                  <a:txBody>
                    <a:bodyPr/>
                    <a:lstStyle/>
                    <a:p>
                      <a:r>
                        <a:rPr lang="en-US" sz="1400" dirty="0" smtClean="0"/>
                        <a:t>5. Is the article primarily concerned</a:t>
                      </a:r>
                      <a:r>
                        <a:rPr lang="en-US" sz="1400" baseline="0" dirty="0" smtClean="0"/>
                        <a:t> with information that is either being collected, used or shared in digital form?</a:t>
                      </a:r>
                      <a:endParaRPr lang="en-US" sz="1400" dirty="0"/>
                    </a:p>
                  </a:txBody>
                  <a:tcPr/>
                </a:tc>
              </a:tr>
              <a:tr h="1197962">
                <a:tc>
                  <a:txBody>
                    <a:bodyPr/>
                    <a:lstStyle/>
                    <a:p>
                      <a:r>
                        <a:rPr lang="en-US" sz="1400" dirty="0" smtClean="0"/>
                        <a:t>6. Consider now that for an article to be primarily about a privacy, the answers to the previous questions must be “yes”. Given this, do you still consider the article to be primarily about a privacy incident?</a:t>
                      </a:r>
                      <a:endParaRPr lang="en-US" sz="1400" dirty="0"/>
                    </a:p>
                  </a:txBody>
                  <a:tcPr/>
                </a:tc>
              </a:tr>
            </a:tbl>
          </a:graphicData>
        </a:graphic>
      </p:graphicFrame>
    </p:spTree>
    <p:extLst>
      <p:ext uri="{BB962C8B-B14F-4D97-AF65-F5344CB8AC3E}">
        <p14:creationId xmlns:p14="http://schemas.microsoft.com/office/powerpoint/2010/main" val="32607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4" name="TextBox 3"/>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65727" y="5165498"/>
            <a:ext cx="1772227" cy="1200329"/>
          </a:xfrm>
          <a:prstGeom prst="rect">
            <a:avLst/>
          </a:prstGeom>
          <a:noFill/>
        </p:spPr>
        <p:txBody>
          <a:bodyPr wrap="square" rtlCol="0">
            <a:spAutoFit/>
          </a:bodyPr>
          <a:lstStyle/>
          <a:p>
            <a:r>
              <a:rPr lang="en-US" dirty="0" smtClean="0"/>
              <a:t>collection/usage/sharing of sensitive data</a:t>
            </a:r>
            <a:endParaRPr lang="en-US" dirty="0"/>
          </a:p>
        </p:txBody>
      </p:sp>
      <p:sp>
        <p:nvSpPr>
          <p:cNvPr id="27" name="Line Callout 1 26"/>
          <p:cNvSpPr/>
          <p:nvPr/>
        </p:nvSpPr>
        <p:spPr>
          <a:xfrm>
            <a:off x="1672933" y="2840182"/>
            <a:ext cx="2864431" cy="2170545"/>
          </a:xfrm>
          <a:prstGeom prst="borderCallout1">
            <a:avLst>
              <a:gd name="adj1" fmla="val 18750"/>
              <a:gd name="adj2" fmla="val -8333"/>
              <a:gd name="adj3" fmla="val 110904"/>
              <a:gd name="adj4" fmla="val -2019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2322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65727" y="5165498"/>
            <a:ext cx="1772227" cy="1200329"/>
          </a:xfrm>
          <a:prstGeom prst="rect">
            <a:avLst/>
          </a:prstGeom>
          <a:noFill/>
        </p:spPr>
        <p:txBody>
          <a:bodyPr wrap="square" rtlCol="0">
            <a:spAutoFit/>
          </a:bodyPr>
          <a:lstStyle/>
          <a:p>
            <a:r>
              <a:rPr lang="en-US" dirty="0" smtClean="0"/>
              <a:t>collection/usage/sharing of sensitive data</a:t>
            </a:r>
            <a:endParaRPr lang="en-US" dirty="0"/>
          </a:p>
        </p:txBody>
      </p:sp>
      <p:sp>
        <p:nvSpPr>
          <p:cNvPr id="25" name="TextBox 24"/>
          <p:cNvSpPr txBox="1"/>
          <p:nvPr/>
        </p:nvSpPr>
        <p:spPr>
          <a:xfrm>
            <a:off x="6142182" y="5211878"/>
            <a:ext cx="2916381" cy="923330"/>
          </a:xfrm>
          <a:prstGeom prst="rect">
            <a:avLst/>
          </a:prstGeom>
          <a:noFill/>
        </p:spPr>
        <p:txBody>
          <a:bodyPr wrap="square" rtlCol="0">
            <a:spAutoFit/>
          </a:bodyPr>
          <a:lstStyle/>
          <a:p>
            <a:r>
              <a:rPr lang="en-US" i="1" dirty="0" smtClean="0"/>
              <a:t>Perceived/anticipated </a:t>
            </a:r>
            <a:r>
              <a:rPr lang="en-US" dirty="0" smtClean="0"/>
              <a:t>collection/usage/sharing of sensitive data</a:t>
            </a:r>
            <a:endParaRPr lang="en-US" dirty="0"/>
          </a:p>
        </p:txBody>
      </p:sp>
      <p:sp>
        <p:nvSpPr>
          <p:cNvPr id="27" name="Line Callout 1 26"/>
          <p:cNvSpPr/>
          <p:nvPr/>
        </p:nvSpPr>
        <p:spPr>
          <a:xfrm>
            <a:off x="1672933" y="2840182"/>
            <a:ext cx="2864431" cy="2170545"/>
          </a:xfrm>
          <a:prstGeom prst="borderCallout1">
            <a:avLst>
              <a:gd name="adj1" fmla="val 18750"/>
              <a:gd name="adj2" fmla="val -8333"/>
              <a:gd name="adj3" fmla="val 110904"/>
              <a:gd name="adj4" fmla="val -2019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ne Callout 1 27"/>
          <p:cNvSpPr/>
          <p:nvPr/>
        </p:nvSpPr>
        <p:spPr>
          <a:xfrm>
            <a:off x="4689764" y="2909087"/>
            <a:ext cx="2306781" cy="2302791"/>
          </a:xfrm>
          <a:prstGeom prst="borderCallout1">
            <a:avLst>
              <a:gd name="adj1" fmla="val 29388"/>
              <a:gd name="adj2" fmla="val 100276"/>
              <a:gd name="adj3" fmla="val 105585"/>
              <a:gd name="adj4" fmla="val 12945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1532968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65727" y="5165498"/>
            <a:ext cx="1772227" cy="1200329"/>
          </a:xfrm>
          <a:prstGeom prst="rect">
            <a:avLst/>
          </a:prstGeom>
          <a:noFill/>
        </p:spPr>
        <p:txBody>
          <a:bodyPr wrap="square" rtlCol="0">
            <a:spAutoFit/>
          </a:bodyPr>
          <a:lstStyle/>
          <a:p>
            <a:r>
              <a:rPr lang="en-US" dirty="0" smtClean="0"/>
              <a:t>collection/usage/sharing of sensitive data</a:t>
            </a:r>
            <a:endParaRPr lang="en-US" dirty="0"/>
          </a:p>
        </p:txBody>
      </p:sp>
      <p:sp>
        <p:nvSpPr>
          <p:cNvPr id="25" name="TextBox 24"/>
          <p:cNvSpPr txBox="1"/>
          <p:nvPr/>
        </p:nvSpPr>
        <p:spPr>
          <a:xfrm>
            <a:off x="6142182" y="5211878"/>
            <a:ext cx="2916381" cy="923330"/>
          </a:xfrm>
          <a:prstGeom prst="rect">
            <a:avLst/>
          </a:prstGeom>
          <a:noFill/>
        </p:spPr>
        <p:txBody>
          <a:bodyPr wrap="square" rtlCol="0">
            <a:spAutoFit/>
          </a:bodyPr>
          <a:lstStyle/>
          <a:p>
            <a:r>
              <a:rPr lang="en-US" i="1" dirty="0" smtClean="0"/>
              <a:t>Perceived/anticipated </a:t>
            </a:r>
            <a:r>
              <a:rPr lang="en-US" dirty="0" smtClean="0"/>
              <a:t>collection/usage/sharing of sensitive data</a:t>
            </a:r>
            <a:endParaRPr lang="en-US" dirty="0"/>
          </a:p>
        </p:txBody>
      </p:sp>
      <p:sp>
        <p:nvSpPr>
          <p:cNvPr id="27" name="Line Callout 1 26"/>
          <p:cNvSpPr/>
          <p:nvPr/>
        </p:nvSpPr>
        <p:spPr>
          <a:xfrm>
            <a:off x="1672933" y="2840182"/>
            <a:ext cx="2864431" cy="2170545"/>
          </a:xfrm>
          <a:prstGeom prst="borderCallout1">
            <a:avLst>
              <a:gd name="adj1" fmla="val 18750"/>
              <a:gd name="adj2" fmla="val -8333"/>
              <a:gd name="adj3" fmla="val 110904"/>
              <a:gd name="adj4" fmla="val -2019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ine Callout 1 27"/>
          <p:cNvSpPr/>
          <p:nvPr/>
        </p:nvSpPr>
        <p:spPr>
          <a:xfrm>
            <a:off x="4689764" y="2909087"/>
            <a:ext cx="2306781" cy="2302791"/>
          </a:xfrm>
          <a:prstGeom prst="borderCallout1">
            <a:avLst>
              <a:gd name="adj1" fmla="val 29388"/>
              <a:gd name="adj2" fmla="val 100276"/>
              <a:gd name="adj3" fmla="val 105585"/>
              <a:gd name="adj4" fmla="val 12945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rot="17957611">
            <a:off x="7517592" y="2050561"/>
            <a:ext cx="1108363" cy="214869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5862782" y="2043423"/>
            <a:ext cx="3565236" cy="369332"/>
          </a:xfrm>
          <a:prstGeom prst="rect">
            <a:avLst/>
          </a:prstGeom>
          <a:noFill/>
        </p:spPr>
        <p:txBody>
          <a:bodyPr wrap="square" rtlCol="0">
            <a:spAutoFit/>
          </a:bodyPr>
          <a:lstStyle/>
          <a:p>
            <a:r>
              <a:rPr lang="en-US" i="1" dirty="0" smtClean="0"/>
              <a:t>Are we missing something?</a:t>
            </a:r>
            <a:endParaRPr lang="en-US" i="1" dirty="0"/>
          </a:p>
        </p:txBody>
      </p:sp>
      <p:sp>
        <p:nvSpPr>
          <p:cNvPr id="29" name="TextBox 28"/>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28847541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3" name="TextBox 2"/>
          <p:cNvSpPr txBox="1"/>
          <p:nvPr/>
        </p:nvSpPr>
        <p:spPr>
          <a:xfrm>
            <a:off x="288636" y="1743365"/>
            <a:ext cx="8578273" cy="461665"/>
          </a:xfrm>
          <a:prstGeom prst="rect">
            <a:avLst/>
          </a:prstGeom>
          <a:noFill/>
        </p:spPr>
        <p:txBody>
          <a:bodyPr wrap="square" rtlCol="0">
            <a:spAutoFit/>
          </a:bodyPr>
          <a:lstStyle/>
          <a:p>
            <a:pPr algn="ctr"/>
            <a:r>
              <a:rPr lang="en-US" sz="2400" dirty="0" smtClean="0"/>
              <a:t>Precision: positive set = .8, negative set = .5</a:t>
            </a:r>
            <a:endParaRPr lang="en-US" sz="2400" dirty="0"/>
          </a:p>
        </p:txBody>
      </p:sp>
      <p:sp>
        <p:nvSpPr>
          <p:cNvPr id="25" name="TextBox 24"/>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40539899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25" name="TextBox 24"/>
          <p:cNvSpPr txBox="1"/>
          <p:nvPr/>
        </p:nvSpPr>
        <p:spPr>
          <a:xfrm>
            <a:off x="6142182" y="5211878"/>
            <a:ext cx="2916381" cy="923330"/>
          </a:xfrm>
          <a:prstGeom prst="rect">
            <a:avLst/>
          </a:prstGeom>
          <a:noFill/>
        </p:spPr>
        <p:txBody>
          <a:bodyPr wrap="square" rtlCol="0">
            <a:spAutoFit/>
          </a:bodyPr>
          <a:lstStyle/>
          <a:p>
            <a:r>
              <a:rPr lang="en-US" i="1" dirty="0" smtClean="0"/>
              <a:t>Perceived/anticipated </a:t>
            </a:r>
            <a:r>
              <a:rPr lang="en-US" dirty="0" smtClean="0"/>
              <a:t>collection/usage/sharing of sensitive data</a:t>
            </a:r>
            <a:endParaRPr lang="en-US" dirty="0"/>
          </a:p>
        </p:txBody>
      </p:sp>
      <p:sp>
        <p:nvSpPr>
          <p:cNvPr id="28" name="Line Callout 1 27"/>
          <p:cNvSpPr/>
          <p:nvPr/>
        </p:nvSpPr>
        <p:spPr>
          <a:xfrm>
            <a:off x="4689764" y="2909087"/>
            <a:ext cx="2306781" cy="2302791"/>
          </a:xfrm>
          <a:prstGeom prst="borderCallout1">
            <a:avLst>
              <a:gd name="adj1" fmla="val 29388"/>
              <a:gd name="adj2" fmla="val 100276"/>
              <a:gd name="adj3" fmla="val 105585"/>
              <a:gd name="adj4" fmla="val 129455"/>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88636" y="1638454"/>
            <a:ext cx="8624455" cy="646331"/>
          </a:xfrm>
          <a:prstGeom prst="rect">
            <a:avLst/>
          </a:prstGeom>
          <a:noFill/>
        </p:spPr>
        <p:txBody>
          <a:bodyPr wrap="square" rtlCol="0">
            <a:spAutoFit/>
          </a:bodyPr>
          <a:lstStyle/>
          <a:p>
            <a:r>
              <a:rPr lang="en-US" dirty="0"/>
              <a:t> </a:t>
            </a:r>
            <a:r>
              <a:rPr lang="en-US" dirty="0" smtClean="0"/>
              <a:t>Emerging tech in cars: “</a:t>
            </a:r>
            <a:r>
              <a:rPr lang="en-US" b="1" i="1" dirty="0"/>
              <a:t>The article points out a problem </a:t>
            </a:r>
            <a:r>
              <a:rPr lang="en-US" b="1" i="1" dirty="0" smtClean="0"/>
              <a:t>of data </a:t>
            </a:r>
            <a:r>
              <a:rPr lang="en-US" b="1" i="1" dirty="0"/>
              <a:t>collection in new vehicles without the owner having </a:t>
            </a:r>
            <a:r>
              <a:rPr lang="en-US" b="1" i="1" dirty="0" smtClean="0"/>
              <a:t>any control </a:t>
            </a:r>
            <a:r>
              <a:rPr lang="en-US" b="1" i="1" dirty="0"/>
              <a:t>of the data </a:t>
            </a:r>
            <a:r>
              <a:rPr lang="en-US" b="1" i="1" dirty="0" smtClean="0"/>
              <a:t>recorded</a:t>
            </a:r>
            <a:r>
              <a:rPr lang="en-US" dirty="0" smtClean="0"/>
              <a:t>.</a:t>
            </a:r>
            <a:r>
              <a:rPr lang="en-US" dirty="0"/>
              <a:t>”</a:t>
            </a:r>
            <a:endParaRPr lang="en-US" dirty="0"/>
          </a:p>
        </p:txBody>
      </p:sp>
      <p:sp>
        <p:nvSpPr>
          <p:cNvPr id="29" name="TextBox 28"/>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41984622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3" name="Oval 2"/>
          <p:cNvSpPr/>
          <p:nvPr/>
        </p:nvSpPr>
        <p:spPr>
          <a:xfrm rot="17957611">
            <a:off x="7517592" y="2050561"/>
            <a:ext cx="1108363" cy="214869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02491" y="1674091"/>
            <a:ext cx="8529782" cy="646331"/>
          </a:xfrm>
          <a:prstGeom prst="rect">
            <a:avLst/>
          </a:prstGeom>
          <a:noFill/>
        </p:spPr>
        <p:txBody>
          <a:bodyPr wrap="square" rtlCol="0">
            <a:spAutoFit/>
          </a:bodyPr>
          <a:lstStyle/>
          <a:p>
            <a:r>
              <a:rPr lang="en-US" dirty="0" smtClean="0"/>
              <a:t>Law: “</a:t>
            </a:r>
            <a:r>
              <a:rPr lang="en-US" b="1" i="1" dirty="0"/>
              <a:t>The entire article talks </a:t>
            </a:r>
            <a:r>
              <a:rPr lang="en-US" b="1" i="1" dirty="0" smtClean="0"/>
              <a:t>about privacy</a:t>
            </a:r>
            <a:r>
              <a:rPr lang="en-US" b="1" i="1" dirty="0"/>
              <a:t>. That there is a whole new framework taking </a:t>
            </a:r>
            <a:r>
              <a:rPr lang="en-US" b="1" i="1" dirty="0" smtClean="0"/>
              <a:t>place to </a:t>
            </a:r>
            <a:r>
              <a:rPr lang="en-US" b="1" i="1" dirty="0"/>
              <a:t>protect the privacy of European citizens. </a:t>
            </a:r>
            <a:r>
              <a:rPr lang="en-US" dirty="0"/>
              <a:t>”</a:t>
            </a:r>
            <a:endParaRPr lang="en-US" i="1" dirty="0"/>
          </a:p>
        </p:txBody>
      </p:sp>
      <p:sp>
        <p:nvSpPr>
          <p:cNvPr id="27" name="TextBox 26"/>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23354407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Findings</a:t>
            </a:r>
            <a:endParaRPr lang="en-US" dirty="0"/>
          </a:p>
        </p:txBody>
      </p:sp>
      <p:sp>
        <p:nvSpPr>
          <p:cNvPr id="6" name="Oval 5"/>
          <p:cNvSpPr/>
          <p:nvPr/>
        </p:nvSpPr>
        <p:spPr>
          <a:xfrm>
            <a:off x="1073727" y="2284785"/>
            <a:ext cx="6765637" cy="345209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170545" y="3521364"/>
            <a:ext cx="334819" cy="369332"/>
          </a:xfrm>
          <a:prstGeom prst="rect">
            <a:avLst/>
          </a:prstGeom>
          <a:noFill/>
        </p:spPr>
        <p:txBody>
          <a:bodyPr wrap="square" rtlCol="0">
            <a:spAutoFit/>
          </a:bodyPr>
          <a:lstStyle/>
          <a:p>
            <a:r>
              <a:rPr lang="en-US" dirty="0" smtClean="0"/>
              <a:t>X</a:t>
            </a:r>
            <a:endParaRPr lang="en-US" dirty="0"/>
          </a:p>
        </p:txBody>
      </p:sp>
      <p:sp>
        <p:nvSpPr>
          <p:cNvPr id="8" name="TextBox 7"/>
          <p:cNvSpPr txBox="1"/>
          <p:nvPr/>
        </p:nvSpPr>
        <p:spPr>
          <a:xfrm>
            <a:off x="3045689" y="3119705"/>
            <a:ext cx="334819" cy="369332"/>
          </a:xfrm>
          <a:prstGeom prst="rect">
            <a:avLst/>
          </a:prstGeom>
          <a:noFill/>
        </p:spPr>
        <p:txBody>
          <a:bodyPr wrap="square" rtlCol="0">
            <a:spAutoFit/>
          </a:bodyPr>
          <a:lstStyle/>
          <a:p>
            <a:r>
              <a:rPr lang="en-US" dirty="0" smtClean="0"/>
              <a:t>X</a:t>
            </a:r>
            <a:endParaRPr lang="en-US" dirty="0"/>
          </a:p>
        </p:txBody>
      </p:sp>
      <p:sp>
        <p:nvSpPr>
          <p:cNvPr id="9" name="TextBox 8"/>
          <p:cNvSpPr txBox="1"/>
          <p:nvPr/>
        </p:nvSpPr>
        <p:spPr>
          <a:xfrm>
            <a:off x="2475345" y="3826164"/>
            <a:ext cx="334819" cy="369332"/>
          </a:xfrm>
          <a:prstGeom prst="rect">
            <a:avLst/>
          </a:prstGeom>
          <a:noFill/>
        </p:spPr>
        <p:txBody>
          <a:bodyPr wrap="square" rtlCol="0">
            <a:spAutoFit/>
          </a:bodyPr>
          <a:lstStyle/>
          <a:p>
            <a:r>
              <a:rPr lang="en-US" dirty="0" smtClean="0"/>
              <a:t>X</a:t>
            </a:r>
            <a:endParaRPr lang="en-US" dirty="0"/>
          </a:p>
        </p:txBody>
      </p:sp>
      <p:sp>
        <p:nvSpPr>
          <p:cNvPr id="10" name="TextBox 9"/>
          <p:cNvSpPr txBox="1"/>
          <p:nvPr/>
        </p:nvSpPr>
        <p:spPr>
          <a:xfrm>
            <a:off x="3191162" y="3761632"/>
            <a:ext cx="334819" cy="369332"/>
          </a:xfrm>
          <a:prstGeom prst="rect">
            <a:avLst/>
          </a:prstGeom>
          <a:noFill/>
        </p:spPr>
        <p:txBody>
          <a:bodyPr wrap="square" rtlCol="0">
            <a:spAutoFit/>
          </a:bodyPr>
          <a:lstStyle/>
          <a:p>
            <a:r>
              <a:rPr lang="en-US" dirty="0" smtClean="0"/>
              <a:t>X</a:t>
            </a:r>
            <a:endParaRPr lang="en-US" dirty="0"/>
          </a:p>
        </p:txBody>
      </p:sp>
      <p:sp>
        <p:nvSpPr>
          <p:cNvPr id="11" name="TextBox 10"/>
          <p:cNvSpPr txBox="1"/>
          <p:nvPr/>
        </p:nvSpPr>
        <p:spPr>
          <a:xfrm>
            <a:off x="2337954" y="3052864"/>
            <a:ext cx="334819" cy="369332"/>
          </a:xfrm>
          <a:prstGeom prst="rect">
            <a:avLst/>
          </a:prstGeom>
          <a:noFill/>
        </p:spPr>
        <p:txBody>
          <a:bodyPr wrap="square" rtlCol="0">
            <a:spAutoFit/>
          </a:bodyPr>
          <a:lstStyle/>
          <a:p>
            <a:r>
              <a:rPr lang="en-US" dirty="0" smtClean="0"/>
              <a:t>X</a:t>
            </a:r>
            <a:endParaRPr lang="en-US" dirty="0"/>
          </a:p>
        </p:txBody>
      </p:sp>
      <p:sp>
        <p:nvSpPr>
          <p:cNvPr id="12" name="TextBox 11"/>
          <p:cNvSpPr txBox="1"/>
          <p:nvPr/>
        </p:nvSpPr>
        <p:spPr>
          <a:xfrm>
            <a:off x="1672933" y="4010830"/>
            <a:ext cx="334819" cy="369332"/>
          </a:xfrm>
          <a:prstGeom prst="rect">
            <a:avLst/>
          </a:prstGeom>
          <a:noFill/>
        </p:spPr>
        <p:txBody>
          <a:bodyPr wrap="square" rtlCol="0">
            <a:spAutoFit/>
          </a:bodyPr>
          <a:lstStyle/>
          <a:p>
            <a:r>
              <a:rPr lang="en-US" dirty="0" smtClean="0"/>
              <a:t>X</a:t>
            </a:r>
            <a:endParaRPr lang="en-US" dirty="0"/>
          </a:p>
        </p:txBody>
      </p:sp>
      <p:sp>
        <p:nvSpPr>
          <p:cNvPr id="13" name="TextBox 12"/>
          <p:cNvSpPr txBox="1"/>
          <p:nvPr/>
        </p:nvSpPr>
        <p:spPr>
          <a:xfrm>
            <a:off x="2003135" y="4500296"/>
            <a:ext cx="334819" cy="369332"/>
          </a:xfrm>
          <a:prstGeom prst="rect">
            <a:avLst/>
          </a:prstGeom>
          <a:noFill/>
        </p:spPr>
        <p:txBody>
          <a:bodyPr wrap="square" rtlCol="0">
            <a:spAutoFit/>
          </a:bodyPr>
          <a:lstStyle/>
          <a:p>
            <a:r>
              <a:rPr lang="en-US" dirty="0" smtClean="0"/>
              <a:t>X</a:t>
            </a:r>
            <a:endParaRPr lang="en-US" dirty="0"/>
          </a:p>
        </p:txBody>
      </p:sp>
      <p:sp>
        <p:nvSpPr>
          <p:cNvPr id="14" name="TextBox 13"/>
          <p:cNvSpPr txBox="1"/>
          <p:nvPr/>
        </p:nvSpPr>
        <p:spPr>
          <a:xfrm>
            <a:off x="5107709" y="3152032"/>
            <a:ext cx="334819" cy="369332"/>
          </a:xfrm>
          <a:prstGeom prst="rect">
            <a:avLst/>
          </a:prstGeom>
          <a:noFill/>
        </p:spPr>
        <p:txBody>
          <a:bodyPr wrap="square" rtlCol="0">
            <a:spAutoFit/>
          </a:bodyPr>
          <a:lstStyle/>
          <a:p>
            <a:r>
              <a:rPr lang="en-US" dirty="0" smtClean="0"/>
              <a:t>X</a:t>
            </a:r>
            <a:endParaRPr lang="en-US" dirty="0"/>
          </a:p>
        </p:txBody>
      </p:sp>
      <p:sp>
        <p:nvSpPr>
          <p:cNvPr id="15" name="TextBox 14"/>
          <p:cNvSpPr txBox="1"/>
          <p:nvPr/>
        </p:nvSpPr>
        <p:spPr>
          <a:xfrm>
            <a:off x="6398490" y="3052864"/>
            <a:ext cx="334819" cy="369332"/>
          </a:xfrm>
          <a:prstGeom prst="rect">
            <a:avLst/>
          </a:prstGeom>
          <a:noFill/>
        </p:spPr>
        <p:txBody>
          <a:bodyPr wrap="square" rtlCol="0">
            <a:spAutoFit/>
          </a:bodyPr>
          <a:lstStyle/>
          <a:p>
            <a:r>
              <a:rPr lang="en-US" dirty="0" smtClean="0"/>
              <a:t>X</a:t>
            </a:r>
            <a:endParaRPr lang="en-US" dirty="0"/>
          </a:p>
        </p:txBody>
      </p:sp>
      <p:sp>
        <p:nvSpPr>
          <p:cNvPr id="16" name="TextBox 15"/>
          <p:cNvSpPr txBox="1"/>
          <p:nvPr/>
        </p:nvSpPr>
        <p:spPr>
          <a:xfrm>
            <a:off x="6142182" y="4357378"/>
            <a:ext cx="334819" cy="369332"/>
          </a:xfrm>
          <a:prstGeom prst="rect">
            <a:avLst/>
          </a:prstGeom>
          <a:noFill/>
        </p:spPr>
        <p:txBody>
          <a:bodyPr wrap="square" rtlCol="0">
            <a:spAutoFit/>
          </a:bodyPr>
          <a:lstStyle/>
          <a:p>
            <a:r>
              <a:rPr lang="en-US" dirty="0" smtClean="0"/>
              <a:t>X</a:t>
            </a:r>
            <a:endParaRPr lang="en-US" dirty="0"/>
          </a:p>
        </p:txBody>
      </p:sp>
      <p:sp>
        <p:nvSpPr>
          <p:cNvPr id="17" name="TextBox 16"/>
          <p:cNvSpPr txBox="1"/>
          <p:nvPr/>
        </p:nvSpPr>
        <p:spPr>
          <a:xfrm>
            <a:off x="5807363" y="3521364"/>
            <a:ext cx="334819" cy="369332"/>
          </a:xfrm>
          <a:prstGeom prst="rect">
            <a:avLst/>
          </a:prstGeom>
          <a:noFill/>
        </p:spPr>
        <p:txBody>
          <a:bodyPr wrap="square" rtlCol="0">
            <a:spAutoFit/>
          </a:bodyPr>
          <a:lstStyle/>
          <a:p>
            <a:r>
              <a:rPr lang="en-US" dirty="0" smtClean="0"/>
              <a:t>X</a:t>
            </a:r>
            <a:endParaRPr lang="en-US" dirty="0"/>
          </a:p>
        </p:txBody>
      </p:sp>
      <p:sp>
        <p:nvSpPr>
          <p:cNvPr id="18" name="TextBox 17"/>
          <p:cNvSpPr txBox="1"/>
          <p:nvPr/>
        </p:nvSpPr>
        <p:spPr>
          <a:xfrm>
            <a:off x="4112489" y="3946298"/>
            <a:ext cx="334819" cy="369332"/>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107709" y="4195496"/>
            <a:ext cx="334819" cy="369332"/>
          </a:xfrm>
          <a:prstGeom prst="rect">
            <a:avLst/>
          </a:prstGeom>
          <a:noFill/>
        </p:spPr>
        <p:txBody>
          <a:bodyPr wrap="square" rtlCol="0">
            <a:spAutoFit/>
          </a:bodyPr>
          <a:lstStyle/>
          <a:p>
            <a:r>
              <a:rPr lang="en-US" dirty="0" smtClean="0"/>
              <a:t>X</a:t>
            </a:r>
            <a:endParaRPr lang="en-US" dirty="0"/>
          </a:p>
        </p:txBody>
      </p:sp>
      <p:sp>
        <p:nvSpPr>
          <p:cNvPr id="20" name="TextBox 19"/>
          <p:cNvSpPr txBox="1"/>
          <p:nvPr/>
        </p:nvSpPr>
        <p:spPr>
          <a:xfrm>
            <a:off x="6322290" y="3890696"/>
            <a:ext cx="334819"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354782" y="4777755"/>
            <a:ext cx="334819" cy="369332"/>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8351981" y="3422196"/>
            <a:ext cx="334819" cy="369332"/>
          </a:xfrm>
          <a:prstGeom prst="rect">
            <a:avLst/>
          </a:prstGeom>
          <a:noFill/>
        </p:spPr>
        <p:txBody>
          <a:bodyPr wrap="square" rtlCol="0">
            <a:spAutoFit/>
          </a:bodyPr>
          <a:lstStyle/>
          <a:p>
            <a:r>
              <a:rPr lang="en-US" dirty="0" smtClean="0"/>
              <a:t>X</a:t>
            </a:r>
            <a:endParaRPr lang="en-US" dirty="0"/>
          </a:p>
        </p:txBody>
      </p:sp>
      <p:sp>
        <p:nvSpPr>
          <p:cNvPr id="23" name="TextBox 22"/>
          <p:cNvSpPr txBox="1"/>
          <p:nvPr/>
        </p:nvSpPr>
        <p:spPr>
          <a:xfrm>
            <a:off x="7310581" y="2600036"/>
            <a:ext cx="334819" cy="369332"/>
          </a:xfrm>
          <a:prstGeom prst="rect">
            <a:avLst/>
          </a:prstGeom>
          <a:noFill/>
        </p:spPr>
        <p:txBody>
          <a:bodyPr wrap="square" rtlCol="0">
            <a:spAutoFit/>
          </a:bodyPr>
          <a:lstStyle/>
          <a:p>
            <a:r>
              <a:rPr lang="en-US" dirty="0" smtClean="0"/>
              <a:t>X</a:t>
            </a:r>
            <a:endParaRPr lang="en-US" dirty="0"/>
          </a:p>
        </p:txBody>
      </p:sp>
      <p:sp>
        <p:nvSpPr>
          <p:cNvPr id="3" name="Oval 2"/>
          <p:cNvSpPr/>
          <p:nvPr/>
        </p:nvSpPr>
        <p:spPr>
          <a:xfrm rot="17957611">
            <a:off x="7517592" y="2050561"/>
            <a:ext cx="1108363" cy="2148699"/>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02491" y="1573450"/>
            <a:ext cx="8529782" cy="923330"/>
          </a:xfrm>
          <a:prstGeom prst="rect">
            <a:avLst/>
          </a:prstGeom>
          <a:noFill/>
        </p:spPr>
        <p:txBody>
          <a:bodyPr wrap="square" rtlCol="0">
            <a:spAutoFit/>
          </a:bodyPr>
          <a:lstStyle/>
          <a:p>
            <a:r>
              <a:rPr lang="en-US" dirty="0" smtClean="0"/>
              <a:t>Security: “</a:t>
            </a:r>
            <a:r>
              <a:rPr lang="en-US" b="1" i="1" dirty="0" smtClean="0"/>
              <a:t>There </a:t>
            </a:r>
            <a:r>
              <a:rPr lang="en-US" b="1" i="1" dirty="0"/>
              <a:t>are laws in place to try to </a:t>
            </a:r>
            <a:r>
              <a:rPr lang="en-US" b="1" i="1" dirty="0" smtClean="0"/>
              <a:t>protect the </a:t>
            </a:r>
            <a:r>
              <a:rPr lang="en-US" b="1" i="1" dirty="0"/>
              <a:t>privacy of people’s networks and computers, and </a:t>
            </a:r>
            <a:r>
              <a:rPr lang="en-US" b="1" i="1" dirty="0" smtClean="0"/>
              <a:t>someone (</a:t>
            </a:r>
            <a:r>
              <a:rPr lang="en-US" b="1" i="1" dirty="0"/>
              <a:t>or more than one person) has hacked into the system</a:t>
            </a:r>
            <a:r>
              <a:rPr lang="en-US" b="1" i="1" dirty="0" smtClean="0"/>
              <a:t>.</a:t>
            </a:r>
            <a:r>
              <a:rPr lang="en-US" dirty="0" smtClean="0"/>
              <a:t>”</a:t>
            </a:r>
            <a:endParaRPr lang="en-US" i="1" dirty="0"/>
          </a:p>
        </p:txBody>
      </p:sp>
      <p:sp>
        <p:nvSpPr>
          <p:cNvPr id="24" name="TextBox 23"/>
          <p:cNvSpPr txBox="1"/>
          <p:nvPr/>
        </p:nvSpPr>
        <p:spPr>
          <a:xfrm>
            <a:off x="3045690" y="6388917"/>
            <a:ext cx="5994402" cy="461665"/>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Heather </a:t>
            </a:r>
            <a:r>
              <a:rPr lang="en-US" sz="1200" dirty="0" err="1" smtClean="0"/>
              <a:t>Lipford</a:t>
            </a:r>
            <a:r>
              <a:rPr lang="en-US" sz="1200" dirty="0" smtClean="0"/>
              <a:t> and Bart </a:t>
            </a:r>
            <a:r>
              <a:rPr lang="en-US" sz="1200" dirty="0" err="1" smtClean="0"/>
              <a:t>Knijnenburg</a:t>
            </a:r>
            <a:r>
              <a:rPr lang="en-US" sz="1200" dirty="0" smtClean="0"/>
              <a:t>, </a:t>
            </a:r>
            <a:r>
              <a:rPr lang="en-US" sz="1200" i="1" dirty="0"/>
              <a:t>USEC</a:t>
            </a:r>
            <a:r>
              <a:rPr lang="en-US" sz="1200" dirty="0"/>
              <a:t> 2017</a:t>
            </a:r>
          </a:p>
          <a:p>
            <a:endParaRPr lang="en-US" sz="1200" dirty="0"/>
          </a:p>
        </p:txBody>
      </p:sp>
    </p:spTree>
    <p:extLst>
      <p:ext uri="{BB962C8B-B14F-4D97-AF65-F5344CB8AC3E}">
        <p14:creationId xmlns:p14="http://schemas.microsoft.com/office/powerpoint/2010/main" val="5200990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Articles, Same incident?</a:t>
            </a:r>
            <a:endParaRPr lang="en-US" dirty="0"/>
          </a:p>
        </p:txBody>
      </p:sp>
      <p:sp>
        <p:nvSpPr>
          <p:cNvPr id="3" name="Content Placeholder 2"/>
          <p:cNvSpPr>
            <a:spLocks noGrp="1"/>
          </p:cNvSpPr>
          <p:nvPr>
            <p:ph idx="1"/>
          </p:nvPr>
        </p:nvSpPr>
        <p:spPr/>
        <p:txBody>
          <a:bodyPr>
            <a:normAutofit/>
          </a:bodyPr>
          <a:lstStyle/>
          <a:p>
            <a:r>
              <a:rPr lang="en-US" i="1" dirty="0" smtClean="0"/>
              <a:t>“…its </a:t>
            </a:r>
            <a:r>
              <a:rPr lang="en-US" b="1" i="1" dirty="0"/>
              <a:t>privacy policy </a:t>
            </a:r>
            <a:r>
              <a:rPr lang="en-US" i="1" dirty="0"/>
              <a:t>allows it to periodically </a:t>
            </a:r>
            <a:r>
              <a:rPr lang="en-US" b="1" i="1" dirty="0"/>
              <a:t>scan </a:t>
            </a:r>
            <a:r>
              <a:rPr lang="en-US" b="1" i="1" dirty="0" smtClean="0"/>
              <a:t>the </a:t>
            </a:r>
            <a:r>
              <a:rPr lang="en-US" i="1" dirty="0"/>
              <a:t>[</a:t>
            </a:r>
            <a:r>
              <a:rPr lang="en-US" b="1" i="1" dirty="0"/>
              <a:t>address book contacts</a:t>
            </a:r>
            <a:r>
              <a:rPr lang="en-US" i="1" dirty="0"/>
              <a:t>] of its users and upload the numbers to its </a:t>
            </a:r>
            <a:r>
              <a:rPr lang="en-US" i="1" dirty="0" smtClean="0"/>
              <a:t>server albeit </a:t>
            </a:r>
            <a:r>
              <a:rPr lang="en-US" i="1" dirty="0"/>
              <a:t>without names attached to those numbers</a:t>
            </a:r>
            <a:r>
              <a:rPr lang="en-US" dirty="0"/>
              <a:t>.</a:t>
            </a:r>
            <a:r>
              <a:rPr lang="en-US" i="1" dirty="0" smtClean="0"/>
              <a:t>...”</a:t>
            </a:r>
          </a:p>
          <a:p>
            <a:pPr marL="114300" indent="0">
              <a:buNone/>
            </a:pPr>
            <a:endParaRPr lang="en-US" i="1" dirty="0" smtClean="0"/>
          </a:p>
          <a:p>
            <a:r>
              <a:rPr lang="en-US" i="1" dirty="0" smtClean="0"/>
              <a:t>“.</a:t>
            </a:r>
            <a:r>
              <a:rPr lang="en-US" i="1" dirty="0"/>
              <a:t>..The new </a:t>
            </a:r>
            <a:r>
              <a:rPr lang="en-US" i="1" dirty="0" smtClean="0"/>
              <a:t>[</a:t>
            </a:r>
            <a:r>
              <a:rPr lang="en-US" b="1" i="1" dirty="0" smtClean="0"/>
              <a:t>privacy policies</a:t>
            </a:r>
            <a:r>
              <a:rPr lang="en-US" i="1" dirty="0"/>
              <a:t>] also explain that [company] could start </a:t>
            </a:r>
            <a:r>
              <a:rPr lang="en-US" b="1" i="1" dirty="0"/>
              <a:t>accessing and storing your address book contacts</a:t>
            </a:r>
            <a:r>
              <a:rPr lang="en-US" i="1" dirty="0"/>
              <a:t> "to facilitate social interactions," such as sending special offers to your friends and </a:t>
            </a:r>
            <a:r>
              <a:rPr lang="en-US" i="1" dirty="0" smtClean="0"/>
              <a:t>family”</a:t>
            </a:r>
            <a:endParaRPr lang="en-US" i="1" dirty="0"/>
          </a:p>
        </p:txBody>
      </p:sp>
    </p:spTree>
    <p:extLst>
      <p:ext uri="{BB962C8B-B14F-4D97-AF65-F5344CB8AC3E}">
        <p14:creationId xmlns:p14="http://schemas.microsoft.com/office/powerpoint/2010/main" val="25186641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the database</a:t>
            </a:r>
            <a:endParaRPr lang="en-US" dirty="0"/>
          </a:p>
        </p:txBody>
      </p:sp>
      <p:sp>
        <p:nvSpPr>
          <p:cNvPr id="3" name="Content Placeholder 2"/>
          <p:cNvSpPr>
            <a:spLocks noGrp="1"/>
          </p:cNvSpPr>
          <p:nvPr>
            <p:ph idx="1"/>
          </p:nvPr>
        </p:nvSpPr>
        <p:spPr>
          <a:xfrm>
            <a:off x="265545" y="1651000"/>
            <a:ext cx="8421255" cy="4157663"/>
          </a:xfrm>
        </p:spPr>
        <p:txBody>
          <a:bodyPr>
            <a:normAutofit lnSpcReduction="10000"/>
          </a:bodyPr>
          <a:lstStyle/>
          <a:p>
            <a:pPr marL="114300" indent="0">
              <a:buNone/>
            </a:pPr>
            <a:r>
              <a:rPr lang="en-US" dirty="0">
                <a:solidFill>
                  <a:srgbClr val="C0504D"/>
                </a:solidFill>
              </a:rPr>
              <a:t>Can we train a classifier for efficient, large-scale identification of privacy events from a variety of inputs such as news articles, blog posts and social media</a:t>
            </a:r>
            <a:r>
              <a:rPr lang="en-US" dirty="0" smtClean="0">
                <a:solidFill>
                  <a:srgbClr val="C0504D"/>
                </a:solidFill>
              </a:rPr>
              <a:t>?</a:t>
            </a:r>
          </a:p>
          <a:p>
            <a:pPr marL="114300" indent="0">
              <a:buNone/>
            </a:pPr>
            <a:endParaRPr lang="en-US" dirty="0" smtClean="0"/>
          </a:p>
          <a:p>
            <a:r>
              <a:rPr lang="en-US" dirty="0" smtClean="0"/>
              <a:t>Privacy </a:t>
            </a:r>
            <a:r>
              <a:rPr lang="en-US" dirty="0"/>
              <a:t>incidents </a:t>
            </a:r>
            <a:r>
              <a:rPr lang="en-US" dirty="0" smtClean="0"/>
              <a:t>may have </a:t>
            </a:r>
            <a:r>
              <a:rPr lang="en-US" dirty="0"/>
              <a:t>differentiating </a:t>
            </a:r>
            <a:r>
              <a:rPr lang="en-US" dirty="0" smtClean="0"/>
              <a:t>features</a:t>
            </a:r>
          </a:p>
          <a:p>
            <a:pPr lvl="1"/>
            <a:r>
              <a:rPr lang="en-US" dirty="0" smtClean="0"/>
              <a:t> Sentiment, entities, keywords, authors</a:t>
            </a:r>
            <a:br>
              <a:rPr lang="en-US" dirty="0" smtClean="0"/>
            </a:br>
            <a:endParaRPr lang="en-US" dirty="0" smtClean="0"/>
          </a:p>
          <a:p>
            <a:r>
              <a:rPr lang="en-US" dirty="0" smtClean="0"/>
              <a:t>Keyword “privacy” appears in articles that are </a:t>
            </a:r>
            <a:r>
              <a:rPr lang="en-US" i="1" dirty="0" smtClean="0"/>
              <a:t>not</a:t>
            </a:r>
            <a:r>
              <a:rPr lang="en-US" dirty="0" smtClean="0"/>
              <a:t> about privacy </a:t>
            </a:r>
            <a:r>
              <a:rPr lang="en-US" dirty="0" smtClean="0"/>
              <a:t>incidents</a:t>
            </a:r>
          </a:p>
          <a:p>
            <a:pPr lvl="1"/>
            <a:r>
              <a:rPr lang="en-US" dirty="0" smtClean="0"/>
              <a:t>“</a:t>
            </a:r>
            <a:r>
              <a:rPr lang="en-US" i="1" dirty="0"/>
              <a:t>Johnny </a:t>
            </a:r>
            <a:r>
              <a:rPr lang="en-US" i="1" dirty="0" err="1" smtClean="0"/>
              <a:t>Manziel</a:t>
            </a:r>
            <a:r>
              <a:rPr lang="en-US" i="1" dirty="0"/>
              <a:t> </a:t>
            </a:r>
            <a:r>
              <a:rPr lang="en-US" i="1" dirty="0" smtClean="0"/>
              <a:t>asks </a:t>
            </a:r>
            <a:r>
              <a:rPr lang="en-US" i="1" dirty="0"/>
              <a:t>for privacy as he enters </a:t>
            </a:r>
            <a:r>
              <a:rPr lang="en-US" i="1" dirty="0" smtClean="0"/>
              <a:t>rehab</a:t>
            </a:r>
            <a:r>
              <a:rPr lang="en-US" dirty="0" smtClean="0"/>
              <a:t>”</a:t>
            </a:r>
          </a:p>
          <a:p>
            <a:pPr lvl="1"/>
            <a:r>
              <a:rPr lang="en-US" dirty="0" smtClean="0"/>
              <a:t>“</a:t>
            </a:r>
            <a:r>
              <a:rPr lang="en-US" i="1" dirty="0" smtClean="0"/>
              <a:t>Park </a:t>
            </a:r>
            <a:r>
              <a:rPr lang="en-US" i="1" dirty="0"/>
              <a:t>visitors </a:t>
            </a:r>
            <a:r>
              <a:rPr lang="en-US" i="1" dirty="0" smtClean="0"/>
              <a:t>disturb privacy </a:t>
            </a:r>
            <a:r>
              <a:rPr lang="en-US" i="1" dirty="0"/>
              <a:t>of animals during mating </a:t>
            </a:r>
            <a:r>
              <a:rPr lang="en-US" i="1" dirty="0" smtClean="0"/>
              <a:t>season</a:t>
            </a:r>
            <a:r>
              <a:rPr lang="en-US" dirty="0" smtClean="0"/>
              <a:t>”</a:t>
            </a:r>
            <a:endParaRPr lang="en-US" dirty="0" smtClean="0"/>
          </a:p>
          <a:p>
            <a:endParaRPr lang="en-US" dirty="0" smtClean="0">
              <a:solidFill>
                <a:srgbClr val="C0504D"/>
              </a:solidFill>
            </a:endParaRPr>
          </a:p>
        </p:txBody>
      </p:sp>
      <p:sp>
        <p:nvSpPr>
          <p:cNvPr id="4" name="TextBox 3"/>
          <p:cNvSpPr txBox="1"/>
          <p:nvPr/>
        </p:nvSpPr>
        <p:spPr>
          <a:xfrm>
            <a:off x="2366818" y="6500090"/>
            <a:ext cx="6800273"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a:t>
            </a:r>
            <a:r>
              <a:rPr lang="en-US" sz="1200" dirty="0" err="1" smtClean="0"/>
              <a:t>Chinmaya</a:t>
            </a:r>
            <a:r>
              <a:rPr lang="en-US" sz="1200" dirty="0" smtClean="0"/>
              <a:t> </a:t>
            </a:r>
            <a:r>
              <a:rPr lang="en-US" sz="1200" dirty="0" err="1" smtClean="0"/>
              <a:t>Dabral</a:t>
            </a:r>
            <a:r>
              <a:rPr lang="en-US" sz="1200" dirty="0" smtClean="0"/>
              <a:t>,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Esha</a:t>
            </a:r>
            <a:r>
              <a:rPr lang="en-US" sz="1200" dirty="0" smtClean="0"/>
              <a:t> Sharma</a:t>
            </a:r>
            <a:endParaRPr lang="en-US" sz="1200" dirty="0"/>
          </a:p>
        </p:txBody>
      </p:sp>
    </p:spTree>
    <p:extLst>
      <p:ext uri="{BB962C8B-B14F-4D97-AF65-F5344CB8AC3E}">
        <p14:creationId xmlns:p14="http://schemas.microsoft.com/office/powerpoint/2010/main" val="3520853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US" dirty="0" smtClean="0"/>
              <a:t>Vision: Privacy Incident pipeline</a:t>
            </a:r>
            <a:endParaRPr lang="en" dirty="0"/>
          </a:p>
        </p:txBody>
      </p:sp>
      <p:pic>
        <p:nvPicPr>
          <p:cNvPr id="5" name="Picture 4" descr="semi-automated-framewo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81" y="3128785"/>
            <a:ext cx="8215800" cy="1429462"/>
          </a:xfrm>
          <a:prstGeom prst="rect">
            <a:avLst/>
          </a:prstGeom>
        </p:spPr>
      </p:pic>
      <p:sp>
        <p:nvSpPr>
          <p:cNvPr id="7" name="TextBox 6"/>
          <p:cNvSpPr txBox="1"/>
          <p:nvPr/>
        </p:nvSpPr>
        <p:spPr>
          <a:xfrm>
            <a:off x="2366818" y="6500090"/>
            <a:ext cx="6800273"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a:t>
            </a:r>
            <a:r>
              <a:rPr lang="en-US" sz="1200" dirty="0" err="1" smtClean="0"/>
              <a:t>Chinmaya</a:t>
            </a:r>
            <a:r>
              <a:rPr lang="en-US" sz="1200" dirty="0" smtClean="0"/>
              <a:t> </a:t>
            </a:r>
            <a:r>
              <a:rPr lang="en-US" sz="1200" dirty="0" err="1" smtClean="0"/>
              <a:t>Dabral</a:t>
            </a:r>
            <a:r>
              <a:rPr lang="en-US" sz="1200" dirty="0" smtClean="0"/>
              <a:t>,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Esha</a:t>
            </a:r>
            <a:r>
              <a:rPr lang="en-US" sz="1200" dirty="0" smtClean="0"/>
              <a:t> Sharma</a:t>
            </a:r>
            <a:endParaRPr lang="en-US" sz="1200" dirty="0"/>
          </a:p>
        </p:txBody>
      </p:sp>
    </p:spTree>
    <p:extLst>
      <p:ext uri="{BB962C8B-B14F-4D97-AF65-F5344CB8AC3E}">
        <p14:creationId xmlns:p14="http://schemas.microsoft.com/office/powerpoint/2010/main" val="39635852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spcBef>
                <a:spcPts val="0"/>
              </a:spcBef>
              <a:buNone/>
            </a:pPr>
            <a:r>
              <a:rPr lang="en-US" dirty="0" smtClean="0"/>
              <a:t>Training a </a:t>
            </a:r>
            <a:r>
              <a:rPr lang="en-US" dirty="0" smtClean="0"/>
              <a:t>Classifier</a:t>
            </a:r>
            <a:endParaRPr lang="en" dirty="0"/>
          </a:p>
        </p:txBody>
      </p:sp>
      <p:sp>
        <p:nvSpPr>
          <p:cNvPr id="67" name="Shape 67"/>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r>
              <a:rPr lang="en" b="1" dirty="0"/>
              <a:t>Positive </a:t>
            </a:r>
            <a:r>
              <a:rPr lang="en" b="1" dirty="0" smtClean="0"/>
              <a:t>Articles</a:t>
            </a:r>
            <a:r>
              <a:rPr lang="en-US" b="1" dirty="0" smtClean="0"/>
              <a:t> </a:t>
            </a:r>
            <a:r>
              <a:rPr lang="en-US" b="1" dirty="0" smtClean="0"/>
              <a:t>(543)</a:t>
            </a:r>
            <a:r>
              <a:rPr lang="en" dirty="0" smtClean="0"/>
              <a:t>:</a:t>
            </a:r>
            <a:endParaRPr lang="en-US" dirty="0"/>
          </a:p>
          <a:p>
            <a:pPr lvl="1"/>
            <a:r>
              <a:rPr lang="en" dirty="0" smtClean="0"/>
              <a:t>Articles </a:t>
            </a:r>
            <a:r>
              <a:rPr lang="en" dirty="0"/>
              <a:t>currently present in the </a:t>
            </a:r>
            <a:r>
              <a:rPr lang="en-US" dirty="0"/>
              <a:t>d</a:t>
            </a:r>
            <a:r>
              <a:rPr lang="en" dirty="0" smtClean="0"/>
              <a:t>atabase</a:t>
            </a:r>
            <a:endParaRPr lang="en-US" dirty="0" smtClean="0"/>
          </a:p>
          <a:p>
            <a:pPr lvl="1"/>
            <a:r>
              <a:rPr lang="en-US" dirty="0" smtClean="0"/>
              <a:t>Other articles reviewed by multiple coders</a:t>
            </a:r>
            <a:r>
              <a:rPr lang="en-US" dirty="0" smtClean="0"/>
              <a:t/>
            </a:r>
            <a:br>
              <a:rPr lang="en-US" dirty="0" smtClean="0"/>
            </a:br>
            <a:endParaRPr lang="en-US" dirty="0" smtClean="0"/>
          </a:p>
          <a:p>
            <a:pPr lvl="1"/>
            <a:endParaRPr lang="en" dirty="0"/>
          </a:p>
          <a:p>
            <a:r>
              <a:rPr lang="en" b="1" dirty="0"/>
              <a:t>Negative </a:t>
            </a:r>
            <a:r>
              <a:rPr lang="en" b="1" dirty="0" smtClean="0"/>
              <a:t>Articles</a:t>
            </a:r>
            <a:r>
              <a:rPr lang="en-US" b="1" dirty="0" smtClean="0"/>
              <a:t> </a:t>
            </a:r>
            <a:r>
              <a:rPr lang="en-US" b="1" dirty="0" smtClean="0"/>
              <a:t>(781)</a:t>
            </a:r>
            <a:r>
              <a:rPr lang="en" b="1" dirty="0" smtClean="0"/>
              <a:t>:</a:t>
            </a:r>
            <a:endParaRPr lang="en-US" b="1" dirty="0"/>
          </a:p>
          <a:p>
            <a:pPr lvl="1"/>
            <a:r>
              <a:rPr lang="en" dirty="0" smtClean="0"/>
              <a:t>Articles </a:t>
            </a:r>
            <a:r>
              <a:rPr lang="en-US" dirty="0" smtClean="0"/>
              <a:t>selected at </a:t>
            </a:r>
            <a:r>
              <a:rPr lang="en-US" dirty="0" smtClean="0"/>
              <a:t>random</a:t>
            </a:r>
            <a:endParaRPr lang="en-US" dirty="0" smtClean="0"/>
          </a:p>
          <a:p>
            <a:pPr lvl="1"/>
            <a:r>
              <a:rPr lang="en" dirty="0" smtClean="0"/>
              <a:t>Articles </a:t>
            </a:r>
            <a:r>
              <a:rPr lang="en-US" dirty="0" smtClean="0"/>
              <a:t>tagged as</a:t>
            </a:r>
            <a:r>
              <a:rPr lang="en" dirty="0" smtClean="0"/>
              <a:t> </a:t>
            </a:r>
            <a:r>
              <a:rPr lang="en-US" dirty="0" smtClean="0"/>
              <a:t>“</a:t>
            </a:r>
            <a:r>
              <a:rPr lang="en" dirty="0" smtClean="0"/>
              <a:t>security</a:t>
            </a:r>
            <a:r>
              <a:rPr lang="en-US" dirty="0" smtClean="0"/>
              <a:t>” (not, privacy) </a:t>
            </a:r>
            <a:endParaRPr lang="en-US" dirty="0" smtClean="0"/>
          </a:p>
          <a:p>
            <a:pPr lvl="1"/>
            <a:r>
              <a:rPr lang="en-US" dirty="0" smtClean="0"/>
              <a:t>Articles </a:t>
            </a:r>
            <a:r>
              <a:rPr lang="en-US" dirty="0" smtClean="0"/>
              <a:t>mentioning “privacy,” that are manually determined to not describe privacy incidents</a:t>
            </a:r>
            <a:endParaRPr lang="en" dirty="0"/>
          </a:p>
        </p:txBody>
      </p:sp>
      <p:sp>
        <p:nvSpPr>
          <p:cNvPr id="5" name="TextBox 4"/>
          <p:cNvSpPr txBox="1"/>
          <p:nvPr/>
        </p:nvSpPr>
        <p:spPr>
          <a:xfrm>
            <a:off x="2366818" y="6500090"/>
            <a:ext cx="6800273"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a:t>
            </a:r>
            <a:r>
              <a:rPr lang="en-US" sz="1200" dirty="0" err="1" smtClean="0"/>
              <a:t>Chinmaya</a:t>
            </a:r>
            <a:r>
              <a:rPr lang="en-US" sz="1200" dirty="0" smtClean="0"/>
              <a:t> </a:t>
            </a:r>
            <a:r>
              <a:rPr lang="en-US" sz="1200" dirty="0" err="1" smtClean="0"/>
              <a:t>Dabral</a:t>
            </a:r>
            <a:r>
              <a:rPr lang="en-US" sz="1200" dirty="0" smtClean="0"/>
              <a:t>,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Esha</a:t>
            </a:r>
            <a:r>
              <a:rPr lang="en-US" sz="1200" dirty="0" smtClean="0"/>
              <a:t> Sharma</a:t>
            </a:r>
            <a:endParaRPr lang="en-US" sz="1200" dirty="0"/>
          </a:p>
        </p:txBody>
      </p:sp>
    </p:spTree>
    <p:extLst>
      <p:ext uri="{BB962C8B-B14F-4D97-AF65-F5344CB8AC3E}">
        <p14:creationId xmlns:p14="http://schemas.microsoft.com/office/powerpoint/2010/main" val="26264320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7"/>
            <a:ext cx="8520600" cy="763600"/>
          </a:xfrm>
          <a:prstGeom prst="rect">
            <a:avLst/>
          </a:prstGeom>
        </p:spPr>
        <p:txBody>
          <a:bodyPr lIns="91425" tIns="91425" rIns="91425" bIns="91425" anchor="t" anchorCtr="0">
            <a:noAutofit/>
          </a:bodyPr>
          <a:lstStyle/>
          <a:p>
            <a:pPr lvl="0"/>
            <a:r>
              <a:rPr lang="en-US" dirty="0" smtClean="0"/>
              <a:t>Feature engineering</a:t>
            </a:r>
            <a:endParaRPr lang="en" dirty="0"/>
          </a:p>
        </p:txBody>
      </p:sp>
      <p:sp>
        <p:nvSpPr>
          <p:cNvPr id="73" name="Shape 73"/>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endParaRPr lang="en-US" b="1" dirty="0" smtClean="0"/>
          </a:p>
          <a:p>
            <a:r>
              <a:rPr lang="en-US" b="1" dirty="0" smtClean="0"/>
              <a:t>Text </a:t>
            </a:r>
            <a:r>
              <a:rPr lang="en-US" b="1" dirty="0" smtClean="0"/>
              <a:t>processing</a:t>
            </a:r>
            <a:endParaRPr lang="en-US" b="1" dirty="0" smtClean="0"/>
          </a:p>
          <a:p>
            <a:pPr lvl="1"/>
            <a:r>
              <a:rPr lang="en-US" dirty="0" smtClean="0"/>
              <a:t>Apply </a:t>
            </a:r>
            <a:r>
              <a:rPr lang="en-US" dirty="0" err="1" smtClean="0"/>
              <a:t>PoS</a:t>
            </a:r>
            <a:r>
              <a:rPr lang="en-US" dirty="0" smtClean="0"/>
              <a:t> tagging to retain ‘content’ words </a:t>
            </a:r>
          </a:p>
          <a:p>
            <a:pPr lvl="2"/>
            <a:r>
              <a:rPr lang="en-US" dirty="0" smtClean="0"/>
              <a:t>Nouns, verbs, adjectives, adverbs</a:t>
            </a:r>
          </a:p>
          <a:p>
            <a:pPr lvl="1"/>
            <a:r>
              <a:rPr lang="en-US" dirty="0" smtClean="0"/>
              <a:t>Lemmatization</a:t>
            </a:r>
          </a:p>
          <a:p>
            <a:pPr lvl="1"/>
            <a:r>
              <a:rPr lang="en-US" dirty="0" smtClean="0"/>
              <a:t>Unigrams and bigrams weighted by </a:t>
            </a:r>
            <a:r>
              <a:rPr lang="en-US" dirty="0" err="1" smtClean="0"/>
              <a:t>tf-idf</a:t>
            </a:r>
            <a:endParaRPr lang="en-US" dirty="0"/>
          </a:p>
          <a:p>
            <a:r>
              <a:rPr lang="en-US" b="1" dirty="0" smtClean="0"/>
              <a:t>Dimension reduction</a:t>
            </a:r>
          </a:p>
          <a:p>
            <a:pPr lvl="1"/>
            <a:r>
              <a:rPr lang="en-US" dirty="0" smtClean="0"/>
              <a:t>Reduce feature space with mutual information</a:t>
            </a:r>
          </a:p>
          <a:p>
            <a:pPr lvl="2"/>
            <a:r>
              <a:rPr lang="en-US" dirty="0" smtClean="0"/>
              <a:t>Top k keywords for a variety of values of k</a:t>
            </a:r>
          </a:p>
          <a:p>
            <a:r>
              <a:rPr lang="en-US" b="1" dirty="0" smtClean="0"/>
              <a:t>Train Naïve Bayes, SVM and Random Forest-based classifiers</a:t>
            </a:r>
            <a:r>
              <a:rPr lang="en-US" b="1" dirty="0" smtClean="0"/>
              <a:t/>
            </a:r>
            <a:br>
              <a:rPr lang="en-US" b="1" dirty="0" smtClean="0"/>
            </a:br>
            <a:endParaRPr lang="en-US" b="1" dirty="0" smtClean="0"/>
          </a:p>
        </p:txBody>
      </p:sp>
      <p:sp>
        <p:nvSpPr>
          <p:cNvPr id="5" name="TextBox 4"/>
          <p:cNvSpPr txBox="1"/>
          <p:nvPr/>
        </p:nvSpPr>
        <p:spPr>
          <a:xfrm>
            <a:off x="2366818" y="6500090"/>
            <a:ext cx="6800273"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a:t>
            </a:r>
            <a:r>
              <a:rPr lang="en-US" sz="1200" dirty="0" err="1" smtClean="0"/>
              <a:t>Chinmaya</a:t>
            </a:r>
            <a:r>
              <a:rPr lang="en-US" sz="1200" dirty="0" smtClean="0"/>
              <a:t> </a:t>
            </a:r>
            <a:r>
              <a:rPr lang="en-US" sz="1200" dirty="0" err="1" smtClean="0"/>
              <a:t>Dabral</a:t>
            </a:r>
            <a:r>
              <a:rPr lang="en-US" sz="1200" dirty="0" smtClean="0"/>
              <a:t>,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Esha</a:t>
            </a:r>
            <a:r>
              <a:rPr lang="en-US" sz="1200" dirty="0" smtClean="0"/>
              <a:t> Sharma</a:t>
            </a:r>
            <a:endParaRPr lang="en-US" sz="1200" dirty="0"/>
          </a:p>
        </p:txBody>
      </p:sp>
    </p:spTree>
    <p:extLst>
      <p:ext uri="{BB962C8B-B14F-4D97-AF65-F5344CB8AC3E}">
        <p14:creationId xmlns:p14="http://schemas.microsoft.com/office/powerpoint/2010/main" val="19298234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accuracy</a:t>
            </a:r>
            <a:endParaRPr lang="en-US" dirty="0"/>
          </a:p>
        </p:txBody>
      </p:sp>
      <p:pic>
        <p:nvPicPr>
          <p:cNvPr id="4" name="Picture 3" descr="Screen Shot 2017-01-31 at 6.3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413000"/>
            <a:ext cx="8369300" cy="2032000"/>
          </a:xfrm>
          <a:prstGeom prst="rect">
            <a:avLst/>
          </a:prstGeom>
        </p:spPr>
      </p:pic>
      <p:sp>
        <p:nvSpPr>
          <p:cNvPr id="5" name="TextBox 4"/>
          <p:cNvSpPr txBox="1"/>
          <p:nvPr/>
        </p:nvSpPr>
        <p:spPr>
          <a:xfrm>
            <a:off x="2366818" y="6500090"/>
            <a:ext cx="6800273" cy="276999"/>
          </a:xfrm>
          <a:prstGeom prst="rect">
            <a:avLst/>
          </a:prstGeom>
          <a:noFill/>
        </p:spPr>
        <p:txBody>
          <a:bodyPr wrap="square" rtlCol="0">
            <a:spAutoFit/>
          </a:bodyPr>
          <a:lstStyle/>
          <a:p>
            <a:r>
              <a:rPr lang="en-US" sz="1200" dirty="0" smtClean="0"/>
              <a:t>w/ </a:t>
            </a:r>
            <a:r>
              <a:rPr lang="en-US" sz="1200" dirty="0" err="1" smtClean="0"/>
              <a:t>Pradeep</a:t>
            </a:r>
            <a:r>
              <a:rPr lang="en-US" sz="1200" dirty="0" smtClean="0"/>
              <a:t> </a:t>
            </a:r>
            <a:r>
              <a:rPr lang="en-US" sz="1200" dirty="0" err="1" smtClean="0"/>
              <a:t>Murukannaiah</a:t>
            </a:r>
            <a:r>
              <a:rPr lang="en-US" sz="1200" dirty="0" smtClean="0"/>
              <a:t>, </a:t>
            </a:r>
            <a:r>
              <a:rPr lang="en-US" sz="1200" dirty="0" err="1" smtClean="0"/>
              <a:t>Chinmaya</a:t>
            </a:r>
            <a:r>
              <a:rPr lang="en-US" sz="1200" dirty="0" smtClean="0"/>
              <a:t> </a:t>
            </a:r>
            <a:r>
              <a:rPr lang="en-US" sz="1200" dirty="0" err="1" smtClean="0"/>
              <a:t>Dabral</a:t>
            </a:r>
            <a:r>
              <a:rPr lang="en-US" sz="1200" dirty="0" smtClean="0"/>
              <a:t>,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Esha</a:t>
            </a:r>
            <a:r>
              <a:rPr lang="en-US" sz="1200" dirty="0" smtClean="0"/>
              <a:t> Sharma</a:t>
            </a:r>
            <a:endParaRPr lang="en-US" sz="1200" dirty="0"/>
          </a:p>
        </p:txBody>
      </p:sp>
    </p:spTree>
    <p:extLst>
      <p:ext uri="{BB962C8B-B14F-4D97-AF65-F5344CB8AC3E}">
        <p14:creationId xmlns:p14="http://schemas.microsoft.com/office/powerpoint/2010/main" val="10882164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lstStyle/>
          <a:p>
            <a:r>
              <a:rPr lang="en-US" dirty="0" smtClean="0"/>
              <a:t>Privacy Incidents Database</a:t>
            </a:r>
          </a:p>
          <a:p>
            <a:pPr lvl="1"/>
            <a:r>
              <a:rPr lang="en-US" dirty="0" smtClean="0"/>
              <a:t>Vision and status</a:t>
            </a:r>
          </a:p>
          <a:p>
            <a:pPr lvl="1"/>
            <a:r>
              <a:rPr lang="en-US" dirty="0" smtClean="0"/>
              <a:t>Vetting the definition and data</a:t>
            </a:r>
            <a:endParaRPr lang="en-US" dirty="0" smtClean="0"/>
          </a:p>
          <a:p>
            <a:pPr lvl="1"/>
            <a:r>
              <a:rPr lang="en-US" dirty="0"/>
              <a:t>P</a:t>
            </a:r>
            <a:r>
              <a:rPr lang="en-US" dirty="0" smtClean="0"/>
              <a:t>artially</a:t>
            </a:r>
            <a:r>
              <a:rPr lang="en-US" dirty="0" smtClean="0"/>
              <a:t>-</a:t>
            </a:r>
            <a:r>
              <a:rPr lang="en-US" dirty="0" smtClean="0"/>
              <a:t>automating database maintenance</a:t>
            </a:r>
            <a:endParaRPr lang="en-US" dirty="0" smtClean="0"/>
          </a:p>
          <a:p>
            <a:r>
              <a:rPr lang="en-US" dirty="0" smtClean="0"/>
              <a:t>Privacy </a:t>
            </a:r>
            <a:r>
              <a:rPr lang="en-US" dirty="0" smtClean="0"/>
              <a:t>News</a:t>
            </a:r>
          </a:p>
          <a:p>
            <a:pPr lvl="1"/>
            <a:r>
              <a:rPr lang="en-US" dirty="0" smtClean="0"/>
              <a:t>Trends in sentiment, entities and keywords</a:t>
            </a:r>
            <a:endParaRPr lang="en-US" dirty="0"/>
          </a:p>
        </p:txBody>
      </p:sp>
    </p:spTree>
    <p:extLst>
      <p:ext uri="{BB962C8B-B14F-4D97-AF65-F5344CB8AC3E}">
        <p14:creationId xmlns:p14="http://schemas.microsoft.com/office/powerpoint/2010/main" val="35013315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risky source</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r>
              <a:rPr lang="en-US" dirty="0"/>
              <a:t>D</a:t>
            </a:r>
            <a:r>
              <a:rPr lang="en-US" dirty="0" smtClean="0"/>
              <a:t>ecline in Reporting           </a:t>
            </a:r>
            <a:r>
              <a:rPr lang="en-US" dirty="0"/>
              <a:t>D</a:t>
            </a:r>
            <a:r>
              <a:rPr lang="en-US" dirty="0" smtClean="0"/>
              <a:t>ecline in Rate</a:t>
            </a:r>
            <a:endParaRPr lang="en-US" dirty="0"/>
          </a:p>
        </p:txBody>
      </p:sp>
      <p:pic>
        <p:nvPicPr>
          <p:cNvPr id="6" name="Picture 5" descr="Screen Shot 2016-05-25 at 4.2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32" y="3602213"/>
            <a:ext cx="4329551" cy="2371063"/>
          </a:xfrm>
          <a:prstGeom prst="rect">
            <a:avLst/>
          </a:prstGeom>
        </p:spPr>
      </p:pic>
      <p:sp>
        <p:nvSpPr>
          <p:cNvPr id="7" name="Right Arrow 6"/>
          <p:cNvSpPr/>
          <p:nvPr/>
        </p:nvSpPr>
        <p:spPr>
          <a:xfrm>
            <a:off x="3890826" y="2320638"/>
            <a:ext cx="519546" cy="2540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960092" y="2239817"/>
            <a:ext cx="323273" cy="38100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descr="nytCyberbullyingbyYe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50" y="3602214"/>
            <a:ext cx="3773858" cy="2388122"/>
          </a:xfrm>
          <a:prstGeom prst="rect">
            <a:avLst/>
          </a:prstGeom>
        </p:spPr>
      </p:pic>
    </p:spTree>
    <p:extLst>
      <p:ext uri="{BB962C8B-B14F-4D97-AF65-F5344CB8AC3E}">
        <p14:creationId xmlns:p14="http://schemas.microsoft.com/office/powerpoint/2010/main" val="7021983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31" y="408372"/>
            <a:ext cx="8536709" cy="1039427"/>
          </a:xfrm>
        </p:spPr>
        <p:txBody>
          <a:bodyPr>
            <a:normAutofit/>
          </a:bodyPr>
          <a:lstStyle/>
          <a:p>
            <a:r>
              <a:rPr lang="en-US" dirty="0" smtClean="0"/>
              <a:t>News </a:t>
            </a:r>
            <a:r>
              <a:rPr lang="en-US" dirty="0" smtClean="0"/>
              <a:t>Influences</a:t>
            </a:r>
            <a:r>
              <a:rPr lang="en-US" dirty="0" smtClean="0"/>
              <a:t> Product</a:t>
            </a:r>
            <a:endParaRPr lang="en-US" dirty="0"/>
          </a:p>
        </p:txBody>
      </p:sp>
      <p:sp>
        <p:nvSpPr>
          <p:cNvPr id="4" name="TextBox 3"/>
          <p:cNvSpPr txBox="1"/>
          <p:nvPr/>
        </p:nvSpPr>
        <p:spPr>
          <a:xfrm>
            <a:off x="1" y="3036578"/>
            <a:ext cx="1835728" cy="923330"/>
          </a:xfrm>
          <a:prstGeom prst="rect">
            <a:avLst/>
          </a:prstGeom>
          <a:noFill/>
        </p:spPr>
        <p:txBody>
          <a:bodyPr wrap="square" rtlCol="0">
            <a:spAutoFit/>
          </a:bodyPr>
          <a:lstStyle/>
          <a:p>
            <a:pPr algn="ctr"/>
            <a:r>
              <a:rPr lang="en-US" dirty="0" err="1" smtClean="0"/>
              <a:t>Quora</a:t>
            </a:r>
            <a:r>
              <a:rPr lang="en-US" dirty="0" smtClean="0"/>
              <a:t> releases “Views”  </a:t>
            </a:r>
            <a:endParaRPr lang="en-US" dirty="0"/>
          </a:p>
        </p:txBody>
      </p:sp>
      <p:pic>
        <p:nvPicPr>
          <p:cNvPr id="11" name="Picture 10" descr="open-newspaper-hed-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768" y="3128953"/>
            <a:ext cx="1620389" cy="912090"/>
          </a:xfrm>
          <a:prstGeom prst="rect">
            <a:avLst/>
          </a:prstGeom>
        </p:spPr>
      </p:pic>
      <p:sp>
        <p:nvSpPr>
          <p:cNvPr id="12" name="TextBox 11"/>
          <p:cNvSpPr txBox="1"/>
          <p:nvPr/>
        </p:nvSpPr>
        <p:spPr>
          <a:xfrm>
            <a:off x="4346879" y="3128953"/>
            <a:ext cx="1743356" cy="923330"/>
          </a:xfrm>
          <a:prstGeom prst="rect">
            <a:avLst/>
          </a:prstGeom>
          <a:noFill/>
        </p:spPr>
        <p:txBody>
          <a:bodyPr wrap="square" rtlCol="0">
            <a:spAutoFit/>
          </a:bodyPr>
          <a:lstStyle/>
          <a:p>
            <a:pPr algn="ctr"/>
            <a:r>
              <a:rPr lang="en-US" dirty="0" err="1" smtClean="0"/>
              <a:t>Quora</a:t>
            </a:r>
            <a:r>
              <a:rPr lang="en-US" dirty="0" smtClean="0"/>
              <a:t>      shuts down  “Views” </a:t>
            </a:r>
            <a:endParaRPr lang="en-US" dirty="0"/>
          </a:p>
        </p:txBody>
      </p:sp>
      <p:pic>
        <p:nvPicPr>
          <p:cNvPr id="14" name="Picture 13" descr="open-newspaper-hed-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678" y="3139738"/>
            <a:ext cx="1620389" cy="912090"/>
          </a:xfrm>
          <a:prstGeom prst="rect">
            <a:avLst/>
          </a:prstGeom>
        </p:spPr>
      </p:pic>
      <p:sp>
        <p:nvSpPr>
          <p:cNvPr id="15" name="Right Arrow 14"/>
          <p:cNvSpPr/>
          <p:nvPr/>
        </p:nvSpPr>
        <p:spPr>
          <a:xfrm>
            <a:off x="1547091" y="3475180"/>
            <a:ext cx="484909" cy="173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3881582" y="3475180"/>
            <a:ext cx="484909" cy="173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6124863" y="3475180"/>
            <a:ext cx="484909" cy="173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96441" y="2459182"/>
            <a:ext cx="8045436" cy="23091"/>
          </a:xfrm>
          <a:prstGeom prst="line">
            <a:avLst/>
          </a:prstGeom>
          <a:ln w="254000"/>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27167" y="2055109"/>
            <a:ext cx="2147468" cy="307777"/>
          </a:xfrm>
          <a:prstGeom prst="rect">
            <a:avLst/>
          </a:prstGeom>
          <a:noFill/>
        </p:spPr>
        <p:txBody>
          <a:bodyPr wrap="square" rtlCol="0">
            <a:spAutoFit/>
          </a:bodyPr>
          <a:lstStyle/>
          <a:p>
            <a:r>
              <a:rPr lang="en-US" sz="1400" dirty="0" smtClean="0"/>
              <a:t>August 2012</a:t>
            </a:r>
            <a:endParaRPr lang="en-US" sz="1400" dirty="0"/>
          </a:p>
        </p:txBody>
      </p:sp>
      <p:sp>
        <p:nvSpPr>
          <p:cNvPr id="22" name="TextBox 21"/>
          <p:cNvSpPr txBox="1"/>
          <p:nvPr/>
        </p:nvSpPr>
        <p:spPr>
          <a:xfrm>
            <a:off x="785095" y="2297552"/>
            <a:ext cx="300182" cy="307777"/>
          </a:xfrm>
          <a:prstGeom prst="rect">
            <a:avLst/>
          </a:prstGeom>
          <a:noFill/>
        </p:spPr>
        <p:txBody>
          <a:bodyPr wrap="square" rtlCol="0">
            <a:spAutoFit/>
          </a:bodyPr>
          <a:lstStyle/>
          <a:p>
            <a:r>
              <a:rPr lang="en-US" sz="1400" dirty="0" smtClean="0"/>
              <a:t>1</a:t>
            </a:r>
            <a:endParaRPr lang="en-US" sz="1400" dirty="0"/>
          </a:p>
        </p:txBody>
      </p:sp>
      <p:sp>
        <p:nvSpPr>
          <p:cNvPr id="23" name="TextBox 22"/>
          <p:cNvSpPr txBox="1"/>
          <p:nvPr/>
        </p:nvSpPr>
        <p:spPr>
          <a:xfrm>
            <a:off x="2195948" y="2293749"/>
            <a:ext cx="300182" cy="307777"/>
          </a:xfrm>
          <a:prstGeom prst="rect">
            <a:avLst/>
          </a:prstGeom>
          <a:noFill/>
        </p:spPr>
        <p:txBody>
          <a:bodyPr wrap="square" rtlCol="0">
            <a:spAutoFit/>
          </a:bodyPr>
          <a:lstStyle/>
          <a:p>
            <a:r>
              <a:rPr lang="en-US" sz="1400" dirty="0"/>
              <a:t>5</a:t>
            </a:r>
          </a:p>
        </p:txBody>
      </p:sp>
      <p:sp>
        <p:nvSpPr>
          <p:cNvPr id="24" name="TextBox 23"/>
          <p:cNvSpPr txBox="1"/>
          <p:nvPr/>
        </p:nvSpPr>
        <p:spPr>
          <a:xfrm>
            <a:off x="3581399" y="2282204"/>
            <a:ext cx="505691" cy="307777"/>
          </a:xfrm>
          <a:prstGeom prst="rect">
            <a:avLst/>
          </a:prstGeom>
          <a:noFill/>
        </p:spPr>
        <p:txBody>
          <a:bodyPr wrap="square" rtlCol="0">
            <a:spAutoFit/>
          </a:bodyPr>
          <a:lstStyle/>
          <a:p>
            <a:r>
              <a:rPr lang="en-US" sz="1400" dirty="0" smtClean="0"/>
              <a:t>10</a:t>
            </a:r>
            <a:endParaRPr lang="en-US" sz="1400" dirty="0"/>
          </a:p>
        </p:txBody>
      </p:sp>
      <p:sp>
        <p:nvSpPr>
          <p:cNvPr id="25" name="TextBox 24"/>
          <p:cNvSpPr txBox="1"/>
          <p:nvPr/>
        </p:nvSpPr>
        <p:spPr>
          <a:xfrm>
            <a:off x="4897586" y="2282204"/>
            <a:ext cx="401778" cy="307777"/>
          </a:xfrm>
          <a:prstGeom prst="rect">
            <a:avLst/>
          </a:prstGeom>
          <a:noFill/>
        </p:spPr>
        <p:txBody>
          <a:bodyPr wrap="square" rtlCol="0">
            <a:spAutoFit/>
          </a:bodyPr>
          <a:lstStyle/>
          <a:p>
            <a:r>
              <a:rPr lang="en-US" sz="1400" dirty="0" smtClean="0"/>
              <a:t>15</a:t>
            </a:r>
            <a:endParaRPr lang="en-US" sz="1400" dirty="0"/>
          </a:p>
        </p:txBody>
      </p:sp>
      <p:sp>
        <p:nvSpPr>
          <p:cNvPr id="26" name="TextBox 25"/>
          <p:cNvSpPr txBox="1"/>
          <p:nvPr/>
        </p:nvSpPr>
        <p:spPr>
          <a:xfrm>
            <a:off x="6309590" y="2297552"/>
            <a:ext cx="404088" cy="307777"/>
          </a:xfrm>
          <a:prstGeom prst="rect">
            <a:avLst/>
          </a:prstGeom>
          <a:noFill/>
        </p:spPr>
        <p:txBody>
          <a:bodyPr wrap="square" rtlCol="0">
            <a:spAutoFit/>
          </a:bodyPr>
          <a:lstStyle/>
          <a:p>
            <a:r>
              <a:rPr lang="en-US" sz="1400" dirty="0" smtClean="0"/>
              <a:t>20</a:t>
            </a:r>
            <a:endParaRPr lang="en-US" sz="1400" dirty="0"/>
          </a:p>
        </p:txBody>
      </p:sp>
      <p:sp>
        <p:nvSpPr>
          <p:cNvPr id="27" name="TextBox 26"/>
          <p:cNvSpPr txBox="1"/>
          <p:nvPr/>
        </p:nvSpPr>
        <p:spPr>
          <a:xfrm>
            <a:off x="7553040" y="2309018"/>
            <a:ext cx="413324" cy="307777"/>
          </a:xfrm>
          <a:prstGeom prst="rect">
            <a:avLst/>
          </a:prstGeom>
          <a:noFill/>
        </p:spPr>
        <p:txBody>
          <a:bodyPr wrap="square" rtlCol="0">
            <a:spAutoFit/>
          </a:bodyPr>
          <a:lstStyle/>
          <a:p>
            <a:r>
              <a:rPr lang="en-US" sz="1400" dirty="0" smtClean="0"/>
              <a:t>25</a:t>
            </a:r>
            <a:endParaRPr lang="en-US" sz="1400" dirty="0"/>
          </a:p>
        </p:txBody>
      </p:sp>
    </p:spTree>
    <p:extLst>
      <p:ext uri="{BB962C8B-B14F-4D97-AF65-F5344CB8AC3E}">
        <p14:creationId xmlns:p14="http://schemas.microsoft.com/office/powerpoint/2010/main" val="20018783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70364" y="2103601"/>
            <a:ext cx="2115127" cy="461665"/>
          </a:xfrm>
          <a:prstGeom prst="rect">
            <a:avLst/>
          </a:prstGeom>
          <a:noFill/>
        </p:spPr>
        <p:txBody>
          <a:bodyPr wrap="square" rtlCol="0">
            <a:spAutoFit/>
          </a:bodyPr>
          <a:lstStyle/>
          <a:p>
            <a:r>
              <a:rPr lang="en-US" sz="2400" dirty="0" smtClean="0"/>
              <a:t>Companies</a:t>
            </a:r>
            <a:endParaRPr lang="en-US" sz="2400" dirty="0"/>
          </a:p>
        </p:txBody>
      </p:sp>
      <p:pic>
        <p:nvPicPr>
          <p:cNvPr id="12" name="Picture 11" descr="open-newspaper-hed-2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247" y="2189490"/>
            <a:ext cx="1135480" cy="639143"/>
          </a:xfrm>
          <a:prstGeom prst="rect">
            <a:avLst/>
          </a:prstGeom>
        </p:spPr>
      </p:pic>
      <p:sp>
        <p:nvSpPr>
          <p:cNvPr id="10" name="Left Arrow 9"/>
          <p:cNvSpPr/>
          <p:nvPr/>
        </p:nvSpPr>
        <p:spPr>
          <a:xfrm rot="12601530">
            <a:off x="3899570" y="2665527"/>
            <a:ext cx="1958828" cy="3331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News </a:t>
            </a:r>
            <a:r>
              <a:rPr lang="en-US" dirty="0" smtClean="0"/>
              <a:t>influences </a:t>
            </a:r>
            <a:r>
              <a:rPr lang="en-US" dirty="0" smtClean="0"/>
              <a:t>policy </a:t>
            </a:r>
            <a:endParaRPr lang="en-US" dirty="0"/>
          </a:p>
        </p:txBody>
      </p:sp>
      <p:sp>
        <p:nvSpPr>
          <p:cNvPr id="5" name="TextBox 4"/>
          <p:cNvSpPr txBox="1"/>
          <p:nvPr/>
        </p:nvSpPr>
        <p:spPr>
          <a:xfrm>
            <a:off x="5899727" y="3521356"/>
            <a:ext cx="1581728" cy="461665"/>
          </a:xfrm>
          <a:prstGeom prst="rect">
            <a:avLst/>
          </a:prstGeom>
          <a:noFill/>
        </p:spPr>
        <p:txBody>
          <a:bodyPr wrap="square" rtlCol="0">
            <a:spAutoFit/>
          </a:bodyPr>
          <a:lstStyle/>
          <a:p>
            <a:r>
              <a:rPr lang="en-US" sz="2400" dirty="0" smtClean="0"/>
              <a:t>End-Users</a:t>
            </a:r>
            <a:endParaRPr lang="en-US" sz="2400" dirty="0"/>
          </a:p>
        </p:txBody>
      </p:sp>
      <p:sp>
        <p:nvSpPr>
          <p:cNvPr id="6" name="TextBox 5"/>
          <p:cNvSpPr txBox="1"/>
          <p:nvPr/>
        </p:nvSpPr>
        <p:spPr>
          <a:xfrm>
            <a:off x="1870371" y="4816763"/>
            <a:ext cx="1918855" cy="461665"/>
          </a:xfrm>
          <a:prstGeom prst="rect">
            <a:avLst/>
          </a:prstGeom>
          <a:noFill/>
        </p:spPr>
        <p:txBody>
          <a:bodyPr wrap="square" rtlCol="0">
            <a:spAutoFit/>
          </a:bodyPr>
          <a:lstStyle/>
          <a:p>
            <a:r>
              <a:rPr lang="en-US" sz="2400" dirty="0" smtClean="0"/>
              <a:t>Regulators</a:t>
            </a:r>
            <a:endParaRPr lang="en-US" sz="2400" dirty="0"/>
          </a:p>
        </p:txBody>
      </p:sp>
      <p:pic>
        <p:nvPicPr>
          <p:cNvPr id="14" name="Picture 13" descr="open-newspaper-hed-2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247" y="4479893"/>
            <a:ext cx="1135480" cy="639143"/>
          </a:xfrm>
          <a:prstGeom prst="rect">
            <a:avLst/>
          </a:prstGeom>
        </p:spPr>
      </p:pic>
      <p:sp>
        <p:nvSpPr>
          <p:cNvPr id="8" name="Left Arrow 7"/>
          <p:cNvSpPr/>
          <p:nvPr/>
        </p:nvSpPr>
        <p:spPr>
          <a:xfrm rot="20195545">
            <a:off x="3769388" y="4384478"/>
            <a:ext cx="2090085" cy="3331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5400000">
            <a:off x="1842493" y="3508680"/>
            <a:ext cx="1947185" cy="33310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899727" y="4568258"/>
            <a:ext cx="2787073" cy="369332"/>
          </a:xfrm>
          <a:prstGeom prst="rect">
            <a:avLst/>
          </a:prstGeom>
          <a:noFill/>
        </p:spPr>
        <p:txBody>
          <a:bodyPr wrap="square" rtlCol="0">
            <a:spAutoFit/>
          </a:bodyPr>
          <a:lstStyle/>
          <a:p>
            <a:r>
              <a:rPr lang="en-US" dirty="0" smtClean="0"/>
              <a:t>Press: drone incidents</a:t>
            </a:r>
            <a:endParaRPr lang="en-US" dirty="0"/>
          </a:p>
        </p:txBody>
      </p:sp>
      <p:sp>
        <p:nvSpPr>
          <p:cNvPr id="16" name="TextBox 15"/>
          <p:cNvSpPr txBox="1"/>
          <p:nvPr/>
        </p:nvSpPr>
        <p:spPr>
          <a:xfrm>
            <a:off x="600364" y="3466362"/>
            <a:ext cx="2382272" cy="646331"/>
          </a:xfrm>
          <a:prstGeom prst="rect">
            <a:avLst/>
          </a:prstGeom>
          <a:noFill/>
        </p:spPr>
        <p:txBody>
          <a:bodyPr wrap="square" rtlCol="0">
            <a:spAutoFit/>
          </a:bodyPr>
          <a:lstStyle/>
          <a:p>
            <a:r>
              <a:rPr lang="en-US" dirty="0" smtClean="0"/>
              <a:t>Regulator guidance: drones</a:t>
            </a:r>
            <a:endParaRPr lang="en-US" dirty="0"/>
          </a:p>
        </p:txBody>
      </p:sp>
      <p:sp>
        <p:nvSpPr>
          <p:cNvPr id="17" name="TextBox 16"/>
          <p:cNvSpPr txBox="1"/>
          <p:nvPr/>
        </p:nvSpPr>
        <p:spPr>
          <a:xfrm>
            <a:off x="5980545" y="2197793"/>
            <a:ext cx="2706255" cy="646331"/>
          </a:xfrm>
          <a:prstGeom prst="rect">
            <a:avLst/>
          </a:prstGeom>
          <a:noFill/>
        </p:spPr>
        <p:txBody>
          <a:bodyPr wrap="square" rtlCol="0">
            <a:spAutoFit/>
          </a:bodyPr>
          <a:lstStyle/>
          <a:p>
            <a:r>
              <a:rPr lang="en-US" dirty="0" smtClean="0"/>
              <a:t>Company privacy info through the press</a:t>
            </a:r>
            <a:endParaRPr lang="en-US" dirty="0"/>
          </a:p>
        </p:txBody>
      </p:sp>
      <p:sp>
        <p:nvSpPr>
          <p:cNvPr id="18" name="TextBox 17"/>
          <p:cNvSpPr txBox="1"/>
          <p:nvPr/>
        </p:nvSpPr>
        <p:spPr>
          <a:xfrm>
            <a:off x="-11553" y="5945899"/>
            <a:ext cx="9247909" cy="584776"/>
          </a:xfrm>
          <a:prstGeom prst="rect">
            <a:avLst/>
          </a:prstGeom>
          <a:noFill/>
        </p:spPr>
        <p:txBody>
          <a:bodyPr wrap="square" rtlCol="0">
            <a:spAutoFit/>
          </a:bodyPr>
          <a:lstStyle/>
          <a:p>
            <a:pPr algn="ctr"/>
            <a:r>
              <a:rPr lang="en-US" sz="1600" i="1" dirty="0" smtClean="0"/>
              <a:t>Opinion on privacy and </a:t>
            </a:r>
            <a:r>
              <a:rPr lang="en-US" sz="1600" i="1" dirty="0"/>
              <a:t>data protection issues relating to the </a:t>
            </a:r>
            <a:r>
              <a:rPr lang="en-US" sz="1600" i="1" dirty="0" err="1"/>
              <a:t>utilisation</a:t>
            </a:r>
            <a:r>
              <a:rPr lang="en-US" sz="1600" i="1" dirty="0"/>
              <a:t> </a:t>
            </a:r>
            <a:r>
              <a:rPr lang="en-US" sz="1600" i="1" dirty="0" smtClean="0"/>
              <a:t>of drones</a:t>
            </a:r>
          </a:p>
          <a:p>
            <a:pPr algn="ctr"/>
            <a:r>
              <a:rPr lang="en-US" sz="1600" dirty="0" smtClean="0"/>
              <a:t>January 2015</a:t>
            </a:r>
            <a:r>
              <a:rPr lang="en-US" sz="1600" i="1" dirty="0" smtClean="0"/>
              <a:t>, </a:t>
            </a:r>
            <a:r>
              <a:rPr lang="en-US" sz="1600" dirty="0"/>
              <a:t>Article 29 Working </a:t>
            </a:r>
            <a:r>
              <a:rPr lang="en-US" sz="1600" dirty="0" smtClean="0"/>
              <a:t>Party </a:t>
            </a:r>
            <a:endParaRPr lang="en-US" sz="1600" i="1" dirty="0"/>
          </a:p>
        </p:txBody>
      </p:sp>
    </p:spTree>
    <p:extLst>
      <p:ext uri="{BB962C8B-B14F-4D97-AF65-F5344CB8AC3E}">
        <p14:creationId xmlns:p14="http://schemas.microsoft.com/office/powerpoint/2010/main" val="8680645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a:t>
            </a:r>
            <a:r>
              <a:rPr lang="en-US" dirty="0" smtClean="0"/>
              <a:t>influences Users</a:t>
            </a:r>
            <a:endParaRPr lang="en-US" dirty="0"/>
          </a:p>
        </p:txBody>
      </p:sp>
      <p:sp>
        <p:nvSpPr>
          <p:cNvPr id="19" name="Text Placeholder 2"/>
          <p:cNvSpPr txBox="1">
            <a:spLocks/>
          </p:cNvSpPr>
          <p:nvPr/>
        </p:nvSpPr>
        <p:spPr>
          <a:xfrm>
            <a:off x="311700" y="2251363"/>
            <a:ext cx="8520600" cy="384046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sz="2800" dirty="0" smtClean="0"/>
              <a:t>User concern</a:t>
            </a:r>
          </a:p>
          <a:p>
            <a:pPr lvl="1"/>
            <a:r>
              <a:rPr lang="en-US" dirty="0" smtClean="0"/>
              <a:t>E.g. Facebook News Feed launch (</a:t>
            </a:r>
            <a:r>
              <a:rPr lang="en-US" dirty="0" err="1" smtClean="0"/>
              <a:t>Hoadley</a:t>
            </a:r>
            <a:r>
              <a:rPr lang="en-US" dirty="0" smtClean="0"/>
              <a:t>, et al, 2010)</a:t>
            </a:r>
          </a:p>
          <a:p>
            <a:r>
              <a:rPr lang="en-US" sz="2800" dirty="0" smtClean="0"/>
              <a:t>User behavior</a:t>
            </a:r>
          </a:p>
          <a:p>
            <a:pPr lvl="1"/>
            <a:r>
              <a:rPr lang="en-US" dirty="0" smtClean="0"/>
              <a:t>E.g. ``Fear appeals’’ (Johnston &amp; </a:t>
            </a:r>
            <a:r>
              <a:rPr lang="en-US" dirty="0" err="1" smtClean="0"/>
              <a:t>Warkentin</a:t>
            </a:r>
            <a:r>
              <a:rPr lang="en-US" dirty="0" smtClean="0"/>
              <a:t>, 2016)</a:t>
            </a:r>
          </a:p>
          <a:p>
            <a:r>
              <a:rPr lang="en-US" sz="2800" dirty="0" smtClean="0"/>
              <a:t>Perceptions of public opinion</a:t>
            </a:r>
          </a:p>
          <a:p>
            <a:pPr lvl="1"/>
            <a:r>
              <a:rPr lang="en-US" dirty="0" smtClean="0"/>
              <a:t>Driven by prominence and volume (Smith et al, 2008)</a:t>
            </a:r>
          </a:p>
          <a:p>
            <a:pPr lvl="2"/>
            <a:endParaRPr lang="en-US" dirty="0" smtClean="0"/>
          </a:p>
        </p:txBody>
      </p:sp>
    </p:spTree>
    <p:extLst>
      <p:ext uri="{BB962C8B-B14F-4D97-AF65-F5344CB8AC3E}">
        <p14:creationId xmlns:p14="http://schemas.microsoft.com/office/powerpoint/2010/main" val="285390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incident</a:t>
            </a:r>
            <a:r>
              <a:rPr lang="en-US" dirty="0"/>
              <a:t>s</a:t>
            </a:r>
          </a:p>
        </p:txBody>
      </p:sp>
      <p:sp>
        <p:nvSpPr>
          <p:cNvPr id="3" name="Content Placeholder 2"/>
          <p:cNvSpPr>
            <a:spLocks noGrp="1"/>
          </p:cNvSpPr>
          <p:nvPr>
            <p:ph idx="1"/>
          </p:nvPr>
        </p:nvSpPr>
        <p:spPr/>
        <p:txBody>
          <a:bodyPr>
            <a:normAutofit/>
          </a:bodyPr>
          <a:lstStyle/>
          <a:p>
            <a:r>
              <a:rPr lang="en-US" dirty="0" smtClean="0"/>
              <a:t>“</a:t>
            </a:r>
            <a:r>
              <a:rPr lang="en-US" i="1" dirty="0" smtClean="0"/>
              <a:t>…despite </a:t>
            </a:r>
            <a:r>
              <a:rPr lang="en-US" b="1" i="1" dirty="0" err="1"/>
              <a:t>WhatsApp</a:t>
            </a:r>
            <a:r>
              <a:rPr lang="en-US" i="1" dirty="0" err="1"/>
              <a:t>’s</a:t>
            </a:r>
            <a:r>
              <a:rPr lang="en-US" i="1" dirty="0"/>
              <a:t> lack of ads, its </a:t>
            </a:r>
            <a:r>
              <a:rPr lang="en-US" b="1" i="1" dirty="0"/>
              <a:t>privacy policy </a:t>
            </a:r>
            <a:r>
              <a:rPr lang="en-US" i="1" dirty="0"/>
              <a:t>allows it to periodically </a:t>
            </a:r>
            <a:r>
              <a:rPr lang="en-US" b="1" i="1" dirty="0"/>
              <a:t>scan the mobile address book </a:t>
            </a:r>
            <a:r>
              <a:rPr lang="en-US" i="1" dirty="0"/>
              <a:t>of its users and upload the numbers to its server, albeit without names attached to those numbers</a:t>
            </a:r>
            <a:r>
              <a:rPr lang="en-US" dirty="0" smtClean="0"/>
              <a:t>.” </a:t>
            </a:r>
            <a:r>
              <a:rPr lang="en-US" sz="1900" dirty="0" smtClean="0"/>
              <a:t>[</a:t>
            </a:r>
            <a:r>
              <a:rPr lang="en-US" sz="1900" dirty="0" smtClean="0">
                <a:solidFill>
                  <a:srgbClr val="0000FF"/>
                </a:solidFill>
                <a:hlinkClick r:id="rId2"/>
              </a:rPr>
              <a:t>Forbes, 2/21/14</a:t>
            </a:r>
            <a:r>
              <a:rPr lang="en-US" sz="1900" dirty="0" smtClean="0"/>
              <a:t>]</a:t>
            </a:r>
            <a:endParaRPr lang="en-US" sz="1900" i="1" dirty="0" smtClean="0"/>
          </a:p>
          <a:p>
            <a:pPr marL="114300" indent="0">
              <a:buNone/>
            </a:pPr>
            <a:endParaRPr lang="en-US" i="1" dirty="0" smtClean="0"/>
          </a:p>
          <a:p>
            <a:r>
              <a:rPr lang="en-US" dirty="0" smtClean="0"/>
              <a:t>“</a:t>
            </a:r>
            <a:r>
              <a:rPr lang="en-US" i="1" dirty="0" smtClean="0"/>
              <a:t>…The </a:t>
            </a:r>
            <a:r>
              <a:rPr lang="en-US" i="1" dirty="0"/>
              <a:t>new </a:t>
            </a:r>
            <a:r>
              <a:rPr lang="en-US" b="1" i="1" dirty="0"/>
              <a:t>terms of service </a:t>
            </a:r>
            <a:r>
              <a:rPr lang="en-US" i="1" dirty="0"/>
              <a:t>also explain that </a:t>
            </a:r>
            <a:r>
              <a:rPr lang="en-US" b="1" i="1" dirty="0" err="1"/>
              <a:t>Uber</a:t>
            </a:r>
            <a:r>
              <a:rPr lang="en-US" b="1" i="1" dirty="0"/>
              <a:t> </a:t>
            </a:r>
            <a:r>
              <a:rPr lang="en-US" i="1" dirty="0"/>
              <a:t>could start </a:t>
            </a:r>
            <a:r>
              <a:rPr lang="en-US" b="1" i="1" dirty="0"/>
              <a:t>accessing and storing your address book contacts </a:t>
            </a:r>
            <a:r>
              <a:rPr lang="en-US" i="1" dirty="0"/>
              <a:t>"to facilitate social interactions," such as sending special offers to your friends and family</a:t>
            </a:r>
            <a:r>
              <a:rPr lang="en-US" i="1" dirty="0" smtClean="0"/>
              <a:t>.</a:t>
            </a:r>
            <a:r>
              <a:rPr lang="en-US" dirty="0" smtClean="0"/>
              <a:t>” </a:t>
            </a:r>
            <a:r>
              <a:rPr lang="en-US" sz="1800" dirty="0" smtClean="0"/>
              <a:t>[</a:t>
            </a:r>
            <a:r>
              <a:rPr lang="en-US" sz="1800" dirty="0" smtClean="0">
                <a:hlinkClick r:id="rId3"/>
              </a:rPr>
              <a:t>Refinery29, 6/5/15</a:t>
            </a:r>
            <a:r>
              <a:rPr lang="en-US" sz="1800" dirty="0" smtClean="0"/>
              <a:t>]</a:t>
            </a:r>
            <a:endParaRPr lang="en-US" sz="1800" i="1" dirty="0" smtClean="0"/>
          </a:p>
        </p:txBody>
      </p:sp>
    </p:spTree>
    <p:extLst>
      <p:ext uri="{BB962C8B-B14F-4D97-AF65-F5344CB8AC3E}">
        <p14:creationId xmlns:p14="http://schemas.microsoft.com/office/powerpoint/2010/main" val="35513614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a:xfrm>
            <a:off x="300182" y="1752601"/>
            <a:ext cx="6084454" cy="3292764"/>
          </a:xfrm>
        </p:spPr>
        <p:txBody>
          <a:bodyPr>
            <a:normAutofit fontScale="92500"/>
          </a:bodyPr>
          <a:lstStyle/>
          <a:p>
            <a:r>
              <a:rPr lang="en-US" sz="3000" dirty="0" smtClean="0"/>
              <a:t>What characterizes privacy news</a:t>
            </a:r>
            <a:r>
              <a:rPr lang="en-US" sz="3000" dirty="0" smtClean="0"/>
              <a:t>?</a:t>
            </a:r>
            <a:endParaRPr lang="en-US" sz="3000" dirty="0" smtClean="0"/>
          </a:p>
          <a:p>
            <a:pPr lvl="1"/>
            <a:r>
              <a:rPr lang="en-US" sz="2600" dirty="0" smtClean="0"/>
              <a:t>Is there </a:t>
            </a:r>
            <a:r>
              <a:rPr lang="en-US" sz="2600" dirty="0" smtClean="0"/>
              <a:t>selection/framing bias </a:t>
            </a:r>
            <a:r>
              <a:rPr lang="en-US" sz="2600" dirty="0" smtClean="0"/>
              <a:t>in privacy news</a:t>
            </a:r>
            <a:r>
              <a:rPr lang="en-US" sz="2600" dirty="0" smtClean="0"/>
              <a:t>?</a:t>
            </a:r>
          </a:p>
          <a:p>
            <a:r>
              <a:rPr lang="en-US" sz="3000" dirty="0" smtClean="0"/>
              <a:t>Can automated news analysis enable incident aggregation &amp; categorization?</a:t>
            </a:r>
            <a:endParaRPr lang="en-US" sz="3000" dirty="0"/>
          </a:p>
        </p:txBody>
      </p:sp>
      <p:sp>
        <p:nvSpPr>
          <p:cNvPr id="4" name="TextBox 3"/>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pic>
        <p:nvPicPr>
          <p:cNvPr id="5" name="Picture 4" descr="Screen Shot 2017-01-31 at 7.42.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27" y="5221742"/>
            <a:ext cx="5539509" cy="1278348"/>
          </a:xfrm>
          <a:prstGeom prst="rect">
            <a:avLst/>
          </a:prstGeom>
        </p:spPr>
      </p:pic>
      <p:sp>
        <p:nvSpPr>
          <p:cNvPr id="6" name="Rectangle 5"/>
          <p:cNvSpPr/>
          <p:nvPr/>
        </p:nvSpPr>
        <p:spPr>
          <a:xfrm>
            <a:off x="337127" y="5221742"/>
            <a:ext cx="5539509" cy="127834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7-01-31 at 7.4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337" y="2934856"/>
            <a:ext cx="2735089" cy="2110509"/>
          </a:xfrm>
          <a:prstGeom prst="rect">
            <a:avLst/>
          </a:prstGeom>
        </p:spPr>
      </p:pic>
      <p:sp>
        <p:nvSpPr>
          <p:cNvPr id="8" name="Rectangle 7"/>
          <p:cNvSpPr/>
          <p:nvPr/>
        </p:nvSpPr>
        <p:spPr>
          <a:xfrm>
            <a:off x="6219337" y="2934856"/>
            <a:ext cx="2735089" cy="21105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9587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News data 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682 New York Times articles, 2010-2015</a:t>
            </a:r>
          </a:p>
          <a:p>
            <a:pPr lvl="1"/>
            <a:r>
              <a:rPr lang="en-US" dirty="0" smtClean="0"/>
              <a:t>Manually tagged by NYT with “privacy”</a:t>
            </a:r>
          </a:p>
          <a:p>
            <a:pPr lvl="1"/>
            <a:r>
              <a:rPr lang="en-US" dirty="0" smtClean="0"/>
              <a:t>First paragraph + summary</a:t>
            </a:r>
          </a:p>
          <a:p>
            <a:pPr lvl="1"/>
            <a:r>
              <a:rPr lang="en-US" dirty="0" smtClean="0"/>
              <a:t>Restricted to news category (e.g. no </a:t>
            </a:r>
            <a:r>
              <a:rPr lang="en-US" dirty="0" err="1" smtClean="0"/>
              <a:t>OpEds</a:t>
            </a:r>
            <a:r>
              <a:rPr lang="en-US" dirty="0" smtClean="0"/>
              <a:t>)</a:t>
            </a:r>
          </a:p>
          <a:p>
            <a:pPr lvl="1"/>
            <a:r>
              <a:rPr lang="en-US" dirty="0" smtClean="0"/>
              <a:t>Precision of sample, 2 coders:</a:t>
            </a:r>
          </a:p>
          <a:p>
            <a:pPr lvl="2"/>
            <a:r>
              <a:rPr lang="en-US" dirty="0" smtClean="0"/>
              <a:t>Privacy precision: .96 and .929</a:t>
            </a:r>
          </a:p>
          <a:p>
            <a:pPr lvl="2"/>
            <a:r>
              <a:rPr lang="en-US" dirty="0" smtClean="0"/>
              <a:t>News precision: </a:t>
            </a:r>
            <a:r>
              <a:rPr lang="en-US" dirty="0"/>
              <a:t>.9 and .</a:t>
            </a:r>
            <a:r>
              <a:rPr lang="en-US" dirty="0" smtClean="0"/>
              <a:t>898</a:t>
            </a:r>
          </a:p>
          <a:p>
            <a:r>
              <a:rPr lang="en-US" dirty="0" smtClean="0"/>
              <a:t>1000 Guardian articles (UK publication), 2010-2016</a:t>
            </a:r>
          </a:p>
          <a:p>
            <a:pPr lvl="1"/>
            <a:r>
              <a:rPr lang="en-US" dirty="0" smtClean="0"/>
              <a:t>Manually tagged by Guardian with “privacy”</a:t>
            </a:r>
          </a:p>
          <a:p>
            <a:pPr lvl="1"/>
            <a:r>
              <a:rPr lang="en-US" dirty="0" smtClean="0"/>
              <a:t>Full article text</a:t>
            </a:r>
          </a:p>
          <a:p>
            <a:pPr lvl="1"/>
            <a:r>
              <a:rPr lang="en-US" dirty="0"/>
              <a:t>Precision </a:t>
            </a:r>
            <a:r>
              <a:rPr lang="en-US" dirty="0" smtClean="0"/>
              <a:t>of sample, </a:t>
            </a:r>
            <a:r>
              <a:rPr lang="en-US" dirty="0"/>
              <a:t>2 coders</a:t>
            </a:r>
            <a:r>
              <a:rPr lang="en-US" dirty="0" smtClean="0"/>
              <a:t>:</a:t>
            </a:r>
          </a:p>
          <a:p>
            <a:pPr lvl="2"/>
            <a:r>
              <a:rPr lang="en-US" dirty="0"/>
              <a:t>Privacy </a:t>
            </a:r>
            <a:r>
              <a:rPr lang="en-US" dirty="0" smtClean="0"/>
              <a:t>precision: .97 and .965</a:t>
            </a:r>
            <a:endParaRPr lang="en-US" dirty="0"/>
          </a:p>
          <a:p>
            <a:pPr lvl="2"/>
            <a:r>
              <a:rPr lang="en-US" dirty="0"/>
              <a:t>News </a:t>
            </a:r>
            <a:r>
              <a:rPr lang="en-US" dirty="0" smtClean="0"/>
              <a:t>precision: .685</a:t>
            </a:r>
            <a:endParaRPr lang="en-US" dirty="0"/>
          </a:p>
          <a:p>
            <a:pPr lvl="2"/>
            <a:endParaRPr lang="en-US" dirty="0"/>
          </a:p>
          <a:p>
            <a:pPr lvl="1"/>
            <a:endParaRPr lang="en-US" dirty="0"/>
          </a:p>
        </p:txBody>
      </p:sp>
      <p:sp>
        <p:nvSpPr>
          <p:cNvPr id="4" name="TextBox 3"/>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spTree>
    <p:extLst>
      <p:ext uri="{BB962C8B-B14F-4D97-AF65-F5344CB8AC3E}">
        <p14:creationId xmlns:p14="http://schemas.microsoft.com/office/powerpoint/2010/main" val="6111825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sentiment</a:t>
            </a:r>
            <a:endParaRPr lang="en-US" dirty="0"/>
          </a:p>
        </p:txBody>
      </p:sp>
      <p:pic>
        <p:nvPicPr>
          <p:cNvPr id="5" name="Picture 4" descr="fig_h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4" y="1898001"/>
            <a:ext cx="6441498" cy="4282612"/>
          </a:xfrm>
          <a:prstGeom prst="rect">
            <a:avLst/>
          </a:prstGeom>
        </p:spPr>
      </p:pic>
      <p:sp>
        <p:nvSpPr>
          <p:cNvPr id="6" name="TextBox 5"/>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spTree>
    <p:extLst>
      <p:ext uri="{BB962C8B-B14F-4D97-AF65-F5344CB8AC3E}">
        <p14:creationId xmlns:p14="http://schemas.microsoft.com/office/powerpoint/2010/main" val="37983117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Negative </a:t>
            </a:r>
            <a:r>
              <a:rPr lang="en-US" dirty="0" smtClean="0"/>
              <a:t>sentiment</a:t>
            </a:r>
            <a:endParaRPr lang="en-US" dirty="0"/>
          </a:p>
        </p:txBody>
      </p:sp>
      <p:sp>
        <p:nvSpPr>
          <p:cNvPr id="6" name="TextBox 5"/>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pic>
        <p:nvPicPr>
          <p:cNvPr id="5" name="Picture 4" descr="SentimentByTopic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764" y="1702313"/>
            <a:ext cx="6601691" cy="4713358"/>
          </a:xfrm>
          <a:prstGeom prst="rect">
            <a:avLst/>
          </a:prstGeom>
        </p:spPr>
      </p:pic>
    </p:spTree>
    <p:extLst>
      <p:ext uri="{BB962C8B-B14F-4D97-AF65-F5344CB8AC3E}">
        <p14:creationId xmlns:p14="http://schemas.microsoft.com/office/powerpoint/2010/main" val="40908244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bias</a:t>
            </a:r>
            <a:endParaRPr lang="en-US" dirty="0"/>
          </a:p>
        </p:txBody>
      </p:sp>
      <p:sp>
        <p:nvSpPr>
          <p:cNvPr id="7" name="TextBox 6"/>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pic>
        <p:nvPicPr>
          <p:cNvPr id="3" name="Picture 2" descr="Screen Shot 2016-10-12 at 11.55.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491" y="2359891"/>
            <a:ext cx="6553200" cy="3949700"/>
          </a:xfrm>
          <a:prstGeom prst="rect">
            <a:avLst/>
          </a:prstGeom>
        </p:spPr>
      </p:pic>
      <p:sp>
        <p:nvSpPr>
          <p:cNvPr id="4" name="TextBox 3"/>
          <p:cNvSpPr txBox="1"/>
          <p:nvPr/>
        </p:nvSpPr>
        <p:spPr>
          <a:xfrm>
            <a:off x="103910" y="1720273"/>
            <a:ext cx="8913090" cy="584776"/>
          </a:xfrm>
          <a:prstGeom prst="rect">
            <a:avLst/>
          </a:prstGeom>
          <a:noFill/>
        </p:spPr>
        <p:txBody>
          <a:bodyPr wrap="square" rtlCol="0">
            <a:spAutoFit/>
          </a:bodyPr>
          <a:lstStyle/>
          <a:p>
            <a:pPr algn="ctr"/>
            <a:r>
              <a:rPr lang="en-US" sz="1600" i="1" dirty="0" smtClean="0"/>
              <a:t>Negative privacy news appears more prominent than </a:t>
            </a:r>
            <a:r>
              <a:rPr lang="en-US" sz="1600" i="1" dirty="0" smtClean="0"/>
              <a:t>topics involving significant human suffering</a:t>
            </a:r>
            <a:endParaRPr lang="en-US" sz="1600" i="1" dirty="0"/>
          </a:p>
        </p:txBody>
      </p:sp>
    </p:spTree>
    <p:extLst>
      <p:ext uri="{BB962C8B-B14F-4D97-AF65-F5344CB8AC3E}">
        <p14:creationId xmlns:p14="http://schemas.microsoft.com/office/powerpoint/2010/main" val="39952363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a:t>
            </a:r>
            <a:endParaRPr lang="en-US" dirty="0"/>
          </a:p>
        </p:txBody>
      </p:sp>
      <p:sp>
        <p:nvSpPr>
          <p:cNvPr id="7" name="TextBox 6"/>
          <p:cNvSpPr txBox="1"/>
          <p:nvPr/>
        </p:nvSpPr>
        <p:spPr>
          <a:xfrm>
            <a:off x="6234645" y="2543913"/>
            <a:ext cx="2320637" cy="369332"/>
          </a:xfrm>
          <a:prstGeom prst="rect">
            <a:avLst/>
          </a:prstGeom>
          <a:noFill/>
        </p:spPr>
        <p:txBody>
          <a:bodyPr wrap="square" rtlCol="0">
            <a:spAutoFit/>
          </a:bodyPr>
          <a:lstStyle/>
          <a:p>
            <a:r>
              <a:rPr lang="en-US" dirty="0" smtClean="0"/>
              <a:t>Overall Frequency</a:t>
            </a:r>
            <a:endParaRPr lang="en-US" dirty="0"/>
          </a:p>
        </p:txBody>
      </p:sp>
      <p:sp>
        <p:nvSpPr>
          <p:cNvPr id="8" name="TextBox 7"/>
          <p:cNvSpPr txBox="1"/>
          <p:nvPr/>
        </p:nvSpPr>
        <p:spPr>
          <a:xfrm>
            <a:off x="5818909" y="5509261"/>
            <a:ext cx="3066348" cy="646331"/>
          </a:xfrm>
          <a:prstGeom prst="rect">
            <a:avLst/>
          </a:prstGeom>
          <a:noFill/>
        </p:spPr>
        <p:txBody>
          <a:bodyPr wrap="square" rtlCol="0">
            <a:spAutoFit/>
          </a:bodyPr>
          <a:lstStyle/>
          <a:p>
            <a:pPr algn="ctr"/>
            <a:r>
              <a:rPr lang="en-US" dirty="0" smtClean="0"/>
              <a:t>Negative </a:t>
            </a:r>
            <a:r>
              <a:rPr lang="en-US" dirty="0" smtClean="0"/>
              <a:t>Sentiment Articles</a:t>
            </a:r>
            <a:endParaRPr lang="en-US" dirty="0"/>
          </a:p>
        </p:txBody>
      </p:sp>
      <p:sp>
        <p:nvSpPr>
          <p:cNvPr id="9" name="TextBox 8"/>
          <p:cNvSpPr txBox="1"/>
          <p:nvPr/>
        </p:nvSpPr>
        <p:spPr>
          <a:xfrm>
            <a:off x="5818909" y="6500090"/>
            <a:ext cx="3348181"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pic>
        <p:nvPicPr>
          <p:cNvPr id="6" name="Picture 5" descr="org-pos-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7" y="3817489"/>
            <a:ext cx="3769966" cy="1691772"/>
          </a:xfrm>
          <a:prstGeom prst="rect">
            <a:avLst/>
          </a:prstGeom>
        </p:spPr>
      </p:pic>
      <p:pic>
        <p:nvPicPr>
          <p:cNvPr id="5" name="Picture 4" descr="org-neg-v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246" y="3817489"/>
            <a:ext cx="3200054" cy="1691772"/>
          </a:xfrm>
          <a:prstGeom prst="rect">
            <a:avLst/>
          </a:prstGeom>
        </p:spPr>
      </p:pic>
      <p:sp>
        <p:nvSpPr>
          <p:cNvPr id="10" name="TextBox 9"/>
          <p:cNvSpPr txBox="1"/>
          <p:nvPr/>
        </p:nvSpPr>
        <p:spPr>
          <a:xfrm>
            <a:off x="844337" y="5509261"/>
            <a:ext cx="2656973" cy="646331"/>
          </a:xfrm>
          <a:prstGeom prst="rect">
            <a:avLst/>
          </a:prstGeom>
          <a:noFill/>
        </p:spPr>
        <p:txBody>
          <a:bodyPr wrap="square" rtlCol="0">
            <a:spAutoFit/>
          </a:bodyPr>
          <a:lstStyle/>
          <a:p>
            <a:pPr algn="ctr"/>
            <a:r>
              <a:rPr lang="en-US" dirty="0" smtClean="0"/>
              <a:t>Positive </a:t>
            </a:r>
            <a:r>
              <a:rPr lang="en-US" dirty="0" smtClean="0"/>
              <a:t>Sentiment Articles</a:t>
            </a:r>
            <a:endParaRPr lang="en-US" dirty="0"/>
          </a:p>
        </p:txBody>
      </p:sp>
      <p:pic>
        <p:nvPicPr>
          <p:cNvPr id="11" name="Picture 10" descr="org-all-v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557" y="1696785"/>
            <a:ext cx="3582452" cy="1882305"/>
          </a:xfrm>
          <a:prstGeom prst="rect">
            <a:avLst/>
          </a:prstGeom>
        </p:spPr>
      </p:pic>
    </p:spTree>
    <p:extLst>
      <p:ext uri="{BB962C8B-B14F-4D97-AF65-F5344CB8AC3E}">
        <p14:creationId xmlns:p14="http://schemas.microsoft.com/office/powerpoint/2010/main" val="4766682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Collection</a:t>
            </a:r>
            <a:br>
              <a:rPr lang="en-US" dirty="0" smtClean="0"/>
            </a:br>
            <a:r>
              <a:rPr lang="en-US" sz="2000" dirty="0" smtClean="0"/>
              <a:t>“</a:t>
            </a:r>
            <a:r>
              <a:rPr lang="en-US" sz="2000" dirty="0" smtClean="0">
                <a:hlinkClick r:id="rId3"/>
              </a:rPr>
              <a:t>A Taxonomy of Privacy</a:t>
            </a:r>
            <a:r>
              <a:rPr lang="en-US" sz="2000" dirty="0" smtClean="0"/>
              <a:t>”, Daniel </a:t>
            </a:r>
            <a:r>
              <a:rPr lang="en-US" sz="2000" dirty="0" err="1" smtClean="0"/>
              <a:t>Solove</a:t>
            </a:r>
            <a:endParaRPr lang="en-US" sz="2000" dirty="0"/>
          </a:p>
        </p:txBody>
      </p:sp>
      <p:pic>
        <p:nvPicPr>
          <p:cNvPr id="5" name="Picture 4" descr="Screen Shot 2016-05-26 at 11.43.4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272" y="1690054"/>
            <a:ext cx="3463638" cy="4780676"/>
          </a:xfrm>
          <a:prstGeom prst="rect">
            <a:avLst/>
          </a:prstGeom>
        </p:spPr>
      </p:pic>
      <p:sp>
        <p:nvSpPr>
          <p:cNvPr id="6" name="TextBox 5"/>
          <p:cNvSpPr txBox="1"/>
          <p:nvPr/>
        </p:nvSpPr>
        <p:spPr>
          <a:xfrm>
            <a:off x="5911273" y="6500090"/>
            <a:ext cx="3255817" cy="276999"/>
          </a:xfrm>
          <a:prstGeom prst="rect">
            <a:avLst/>
          </a:prstGeom>
          <a:noFill/>
        </p:spPr>
        <p:txBody>
          <a:bodyPr wrap="square" rtlCol="0">
            <a:spAutoFit/>
          </a:bodyPr>
          <a:lstStyle/>
          <a:p>
            <a:r>
              <a:rPr lang="en-US" sz="1200" dirty="0" smtClean="0"/>
              <a:t>w/ </a:t>
            </a:r>
            <a:r>
              <a:rPr lang="en-US" sz="1200" dirty="0" err="1" smtClean="0"/>
              <a:t>Karthik</a:t>
            </a:r>
            <a:r>
              <a:rPr lang="en-US" sz="1200" dirty="0" smtClean="0"/>
              <a:t> </a:t>
            </a:r>
            <a:r>
              <a:rPr lang="en-US" sz="1200" dirty="0" err="1" smtClean="0"/>
              <a:t>Sheshadri</a:t>
            </a:r>
            <a:r>
              <a:rPr lang="en-US" sz="1200" dirty="0" smtClean="0"/>
              <a:t> and </a:t>
            </a:r>
            <a:r>
              <a:rPr lang="en-US" sz="1200" dirty="0" err="1" smtClean="0"/>
              <a:t>Nirav</a:t>
            </a:r>
            <a:r>
              <a:rPr lang="en-US" sz="1200" dirty="0" smtClean="0"/>
              <a:t> </a:t>
            </a:r>
            <a:r>
              <a:rPr lang="en-US" sz="1200" dirty="0" err="1" smtClean="0"/>
              <a:t>Ajmeri</a:t>
            </a:r>
            <a:endParaRPr lang="en-US" sz="1200" dirty="0"/>
          </a:p>
        </p:txBody>
      </p:sp>
      <p:sp>
        <p:nvSpPr>
          <p:cNvPr id="4" name="TextBox 3"/>
          <p:cNvSpPr txBox="1"/>
          <p:nvPr/>
        </p:nvSpPr>
        <p:spPr>
          <a:xfrm>
            <a:off x="6661727" y="3394364"/>
            <a:ext cx="2025073" cy="923330"/>
          </a:xfrm>
          <a:prstGeom prst="rect">
            <a:avLst/>
          </a:prstGeom>
          <a:noFill/>
        </p:spPr>
        <p:txBody>
          <a:bodyPr wrap="square" rtlCol="0">
            <a:spAutoFit/>
          </a:bodyPr>
          <a:lstStyle/>
          <a:p>
            <a:r>
              <a:rPr lang="en-US" dirty="0" smtClean="0"/>
              <a:t>Information Collection is 50% of NYT sample</a:t>
            </a:r>
            <a:endParaRPr lang="en-US" dirty="0"/>
          </a:p>
        </p:txBody>
      </p:sp>
    </p:spTree>
    <p:extLst>
      <p:ext uri="{BB962C8B-B14F-4D97-AF65-F5344CB8AC3E}">
        <p14:creationId xmlns:p14="http://schemas.microsoft.com/office/powerpoint/2010/main" val="39328661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a:t>
            </a:r>
            <a:r>
              <a:rPr lang="en-US" dirty="0" smtClean="0"/>
              <a:t>steps</a:t>
            </a:r>
            <a:endParaRPr lang="en-US" sz="3100" i="1" dirty="0"/>
          </a:p>
        </p:txBody>
      </p:sp>
      <p:sp>
        <p:nvSpPr>
          <p:cNvPr id="3" name="Content Placeholder 2"/>
          <p:cNvSpPr>
            <a:spLocks noGrp="1"/>
          </p:cNvSpPr>
          <p:nvPr>
            <p:ph idx="1"/>
          </p:nvPr>
        </p:nvSpPr>
        <p:spPr/>
        <p:txBody>
          <a:bodyPr>
            <a:normAutofit/>
          </a:bodyPr>
          <a:lstStyle/>
          <a:p>
            <a:r>
              <a:rPr lang="en-US" dirty="0" smtClean="0"/>
              <a:t>Vet idea with </a:t>
            </a:r>
            <a:r>
              <a:rPr lang="en-US" i="1" dirty="0" smtClean="0"/>
              <a:t>more</a:t>
            </a:r>
            <a:r>
              <a:rPr lang="en-US" dirty="0" smtClean="0"/>
              <a:t> </a:t>
            </a:r>
            <a:r>
              <a:rPr lang="en-US" dirty="0" smtClean="0"/>
              <a:t>stakeholders</a:t>
            </a:r>
          </a:p>
          <a:p>
            <a:pPr lvl="1"/>
            <a:r>
              <a:rPr lang="en-US" dirty="0" smtClean="0"/>
              <a:t>Working with the Laboratory for Analytical Sciences</a:t>
            </a:r>
            <a:endParaRPr lang="en-US" dirty="0" smtClean="0"/>
          </a:p>
          <a:p>
            <a:r>
              <a:rPr lang="en-US" dirty="0" smtClean="0"/>
              <a:t>Continuing to grow the  </a:t>
            </a:r>
            <a:r>
              <a:rPr lang="en-US" dirty="0" smtClean="0"/>
              <a:t>database</a:t>
            </a:r>
          </a:p>
          <a:p>
            <a:pPr lvl="1"/>
            <a:r>
              <a:rPr lang="en-US" dirty="0" smtClean="0"/>
              <a:t>Applying classifiers to new sources</a:t>
            </a:r>
          </a:p>
          <a:p>
            <a:pPr lvl="2"/>
            <a:r>
              <a:rPr lang="en-US" dirty="0" smtClean="0"/>
              <a:t>Privacy classifier for Tweets (</a:t>
            </a:r>
            <a:r>
              <a:rPr lang="en-US" dirty="0" err="1" smtClean="0"/>
              <a:t>Esha</a:t>
            </a:r>
            <a:r>
              <a:rPr lang="en-US" dirty="0" smtClean="0"/>
              <a:t> Sharma)</a:t>
            </a:r>
            <a:endParaRPr lang="en-US" dirty="0" smtClean="0"/>
          </a:p>
          <a:p>
            <a:pPr lvl="1"/>
            <a:r>
              <a:rPr lang="en-US" dirty="0" smtClean="0"/>
              <a:t>Iterative user evaluation of data: </a:t>
            </a:r>
            <a:r>
              <a:rPr lang="en-US" dirty="0"/>
              <a:t>interviews and </a:t>
            </a:r>
            <a:r>
              <a:rPr lang="en-US" dirty="0" smtClean="0"/>
              <a:t>surveys</a:t>
            </a:r>
          </a:p>
          <a:p>
            <a:r>
              <a:rPr lang="en-US" dirty="0" smtClean="0"/>
              <a:t>Database analysis: identify trends</a:t>
            </a:r>
          </a:p>
          <a:p>
            <a:pPr lvl="1"/>
            <a:r>
              <a:rPr lang="en-US" dirty="0" smtClean="0"/>
              <a:t>Exploring visualizations to facilitate discovery of related incidents</a:t>
            </a:r>
            <a:endParaRPr lang="en-US" dirty="0" smtClean="0"/>
          </a:p>
          <a:p>
            <a:pPr marL="114300" indent="0">
              <a:buNone/>
            </a:pPr>
            <a:endParaRPr lang="en-US" dirty="0"/>
          </a:p>
        </p:txBody>
      </p:sp>
    </p:spTree>
    <p:extLst>
      <p:ext uri="{BB962C8B-B14F-4D97-AF65-F5344CB8AC3E}">
        <p14:creationId xmlns:p14="http://schemas.microsoft.com/office/powerpoint/2010/main" val="33493489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36080"/>
            <a:ext cx="8260672" cy="1039427"/>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93854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problems, Same cause?</a:t>
            </a:r>
            <a:endParaRPr lang="en-US" dirty="0"/>
          </a:p>
        </p:txBody>
      </p:sp>
      <p:pic>
        <p:nvPicPr>
          <p:cNvPr id="12" name="Picture 11" descr="Screen Shot 2016-05-24 at 2.39.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50" y="1752600"/>
            <a:ext cx="6667492" cy="1732240"/>
          </a:xfrm>
          <a:prstGeom prst="rect">
            <a:avLst/>
          </a:prstGeom>
        </p:spPr>
      </p:pic>
      <p:pic>
        <p:nvPicPr>
          <p:cNvPr id="17" name="Picture 16" descr="Screen Shot 2016-05-24 at 4.09.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8" y="4360234"/>
            <a:ext cx="5329382" cy="2255311"/>
          </a:xfrm>
          <a:prstGeom prst="rect">
            <a:avLst/>
          </a:prstGeom>
        </p:spPr>
      </p:pic>
      <p:pic>
        <p:nvPicPr>
          <p:cNvPr id="5" name="Picture 4" descr="Screen Shot 2016-05-24 at 2.33.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039" y="3352948"/>
            <a:ext cx="4963761" cy="1603800"/>
          </a:xfrm>
          <a:prstGeom prst="rect">
            <a:avLst/>
          </a:prstGeom>
        </p:spPr>
      </p:pic>
    </p:spTree>
    <p:extLst>
      <p:ext uri="{BB962C8B-B14F-4D97-AF65-F5344CB8AC3E}">
        <p14:creationId xmlns:p14="http://schemas.microsoft.com/office/powerpoint/2010/main" val="169238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Unexpected defaults</a:t>
            </a:r>
            <a:endParaRPr lang="en-US" dirty="0"/>
          </a:p>
        </p:txBody>
      </p:sp>
      <p:pic>
        <p:nvPicPr>
          <p:cNvPr id="7" name="Picture 6" descr="Screen Shot 2016-05-24 at 4.03.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54" y="1538713"/>
            <a:ext cx="5176982" cy="3070961"/>
          </a:xfrm>
          <a:prstGeom prst="rect">
            <a:avLst/>
          </a:prstGeom>
        </p:spPr>
      </p:pic>
      <p:pic>
        <p:nvPicPr>
          <p:cNvPr id="21" name="Content Placeholder 20" descr="facebook.pdf"/>
          <p:cNvPicPr>
            <a:picLocks noGrp="1" noChangeAspect="1"/>
          </p:cNvPicPr>
          <p:nvPr>
            <p:ph idx="1"/>
          </p:nvPr>
        </p:nvPicPr>
        <p:blipFill>
          <a:blip r:embed="rId3">
            <a:extLst>
              <a:ext uri="{28A0092B-C50C-407E-A947-70E740481C1C}">
                <a14:useLocalDpi xmlns:a14="http://schemas.microsoft.com/office/drawing/2010/main" val="0"/>
              </a:ext>
            </a:extLst>
          </a:blip>
          <a:srcRect t="29467" b="29467"/>
          <a:stretch>
            <a:fillRect/>
          </a:stretch>
        </p:blipFill>
        <p:spPr>
          <a:xfrm>
            <a:off x="124821" y="4251765"/>
            <a:ext cx="6379887" cy="3390546"/>
          </a:xfrm>
        </p:spPr>
      </p:pic>
      <p:pic>
        <p:nvPicPr>
          <p:cNvPr id="6" name="Picture 5" descr="Screen Shot 2016-05-24 at 3.46.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363" y="3994320"/>
            <a:ext cx="4734690" cy="919571"/>
          </a:xfrm>
          <a:prstGeom prst="rect">
            <a:avLst/>
          </a:prstGeom>
        </p:spPr>
      </p:pic>
      <p:sp>
        <p:nvSpPr>
          <p:cNvPr id="22" name="Oval 21"/>
          <p:cNvSpPr/>
          <p:nvPr/>
        </p:nvSpPr>
        <p:spPr>
          <a:xfrm>
            <a:off x="124820" y="5160818"/>
            <a:ext cx="5844179" cy="5657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373909" y="3671455"/>
            <a:ext cx="2763454" cy="103909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776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3" name="Content Placeholder 2"/>
          <p:cNvSpPr>
            <a:spLocks noGrp="1"/>
          </p:cNvSpPr>
          <p:nvPr>
            <p:ph idx="1"/>
          </p:nvPr>
        </p:nvSpPr>
        <p:spPr/>
        <p:txBody>
          <a:bodyPr/>
          <a:lstStyle/>
          <a:p>
            <a:r>
              <a:rPr lang="en-US" dirty="0" smtClean="0"/>
              <a:t>Privacy Incidents Database</a:t>
            </a:r>
          </a:p>
          <a:p>
            <a:pPr lvl="1"/>
            <a:r>
              <a:rPr lang="en-US" dirty="0" smtClean="0"/>
              <a:t>Vision and status</a:t>
            </a:r>
          </a:p>
          <a:p>
            <a:pPr lvl="1"/>
            <a:r>
              <a:rPr lang="en-US" dirty="0" smtClean="0"/>
              <a:t>Vetting the definition and data</a:t>
            </a:r>
            <a:endParaRPr lang="en-US" dirty="0" smtClean="0"/>
          </a:p>
          <a:p>
            <a:pPr lvl="1"/>
            <a:r>
              <a:rPr lang="en-US" dirty="0"/>
              <a:t>P</a:t>
            </a:r>
            <a:r>
              <a:rPr lang="en-US" dirty="0" smtClean="0"/>
              <a:t>artially</a:t>
            </a:r>
            <a:r>
              <a:rPr lang="en-US" dirty="0" smtClean="0"/>
              <a:t>-</a:t>
            </a:r>
            <a:r>
              <a:rPr lang="en-US" dirty="0" smtClean="0"/>
              <a:t>automating database maintenance</a:t>
            </a:r>
            <a:endParaRPr lang="en-US" dirty="0" smtClean="0"/>
          </a:p>
          <a:p>
            <a:r>
              <a:rPr lang="en-US" dirty="0" smtClean="0"/>
              <a:t>Privacy </a:t>
            </a:r>
            <a:r>
              <a:rPr lang="en-US" dirty="0" smtClean="0"/>
              <a:t>News</a:t>
            </a:r>
          </a:p>
          <a:p>
            <a:pPr lvl="1"/>
            <a:r>
              <a:rPr lang="en-US" dirty="0" smtClean="0"/>
              <a:t>Trends in sentiment, entities and keywords</a:t>
            </a:r>
            <a:endParaRPr lang="en-US" dirty="0"/>
          </a:p>
        </p:txBody>
      </p:sp>
    </p:spTree>
    <p:extLst>
      <p:ext uri="{BB962C8B-B14F-4D97-AF65-F5344CB8AC3E}">
        <p14:creationId xmlns:p14="http://schemas.microsoft.com/office/powerpoint/2010/main" val="18446668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Privacy vs. Security</a:t>
            </a:r>
            <a:endParaRPr lang="en-US" dirty="0">
              <a:solidFill>
                <a:schemeClr val="bg1">
                  <a:lumMod val="50000"/>
                </a:schemeClr>
              </a:solidFill>
            </a:endParaRPr>
          </a:p>
        </p:txBody>
      </p:sp>
      <p:sp>
        <p:nvSpPr>
          <p:cNvPr id="4" name="Oval 3"/>
          <p:cNvSpPr/>
          <p:nvPr/>
        </p:nvSpPr>
        <p:spPr>
          <a:xfrm>
            <a:off x="832554" y="2716388"/>
            <a:ext cx="4374445" cy="181327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242738" y="2671233"/>
            <a:ext cx="4374445" cy="1813279"/>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53556" y="2923779"/>
            <a:ext cx="1255888" cy="646331"/>
          </a:xfrm>
          <a:prstGeom prst="rect">
            <a:avLst/>
          </a:prstGeom>
          <a:noFill/>
        </p:spPr>
        <p:txBody>
          <a:bodyPr wrap="square" rtlCol="0">
            <a:spAutoFit/>
          </a:bodyPr>
          <a:lstStyle/>
          <a:p>
            <a:r>
              <a:rPr lang="en-US" dirty="0"/>
              <a:t>d</a:t>
            </a:r>
            <a:r>
              <a:rPr lang="en-US" dirty="0" smtClean="0"/>
              <a:t>ata breaches</a:t>
            </a:r>
            <a:endParaRPr lang="en-US" dirty="0"/>
          </a:p>
        </p:txBody>
      </p:sp>
      <p:sp>
        <p:nvSpPr>
          <p:cNvPr id="7" name="TextBox 6"/>
          <p:cNvSpPr txBox="1"/>
          <p:nvPr/>
        </p:nvSpPr>
        <p:spPr>
          <a:xfrm>
            <a:off x="3951111" y="3726471"/>
            <a:ext cx="1255888" cy="369332"/>
          </a:xfrm>
          <a:prstGeom prst="rect">
            <a:avLst/>
          </a:prstGeom>
          <a:noFill/>
        </p:spPr>
        <p:txBody>
          <a:bodyPr wrap="square" rtlCol="0">
            <a:spAutoFit/>
          </a:bodyPr>
          <a:lstStyle/>
          <a:p>
            <a:r>
              <a:rPr lang="en-US" dirty="0" smtClean="0"/>
              <a:t>PII leaks</a:t>
            </a:r>
            <a:endParaRPr lang="en-US" dirty="0"/>
          </a:p>
        </p:txBody>
      </p:sp>
      <p:sp>
        <p:nvSpPr>
          <p:cNvPr id="8" name="TextBox 7"/>
          <p:cNvSpPr txBox="1"/>
          <p:nvPr/>
        </p:nvSpPr>
        <p:spPr>
          <a:xfrm>
            <a:off x="1213556" y="4521970"/>
            <a:ext cx="2540000" cy="369332"/>
          </a:xfrm>
          <a:prstGeom prst="rect">
            <a:avLst/>
          </a:prstGeom>
          <a:noFill/>
        </p:spPr>
        <p:txBody>
          <a:bodyPr wrap="square" rtlCol="0">
            <a:spAutoFit/>
          </a:bodyPr>
          <a:lstStyle/>
          <a:p>
            <a:r>
              <a:rPr lang="en-US" dirty="0" smtClean="0"/>
              <a:t>Privacy Incidents</a:t>
            </a:r>
            <a:endParaRPr lang="en-US" dirty="0"/>
          </a:p>
        </p:txBody>
      </p:sp>
      <p:sp>
        <p:nvSpPr>
          <p:cNvPr id="9" name="TextBox 8"/>
          <p:cNvSpPr txBox="1"/>
          <p:nvPr/>
        </p:nvSpPr>
        <p:spPr>
          <a:xfrm>
            <a:off x="5856112" y="4433332"/>
            <a:ext cx="2300110" cy="369332"/>
          </a:xfrm>
          <a:prstGeom prst="rect">
            <a:avLst/>
          </a:prstGeom>
          <a:noFill/>
        </p:spPr>
        <p:txBody>
          <a:bodyPr wrap="square" rtlCol="0">
            <a:spAutoFit/>
          </a:bodyPr>
          <a:lstStyle/>
          <a:p>
            <a:r>
              <a:rPr lang="en-US" dirty="0" smtClean="0"/>
              <a:t>Security Incidents</a:t>
            </a:r>
            <a:endParaRPr lang="en-US" dirty="0"/>
          </a:p>
        </p:txBody>
      </p:sp>
      <p:sp>
        <p:nvSpPr>
          <p:cNvPr id="10" name="TextBox 9"/>
          <p:cNvSpPr txBox="1"/>
          <p:nvPr/>
        </p:nvSpPr>
        <p:spPr>
          <a:xfrm>
            <a:off x="945447" y="3262195"/>
            <a:ext cx="2297291" cy="646331"/>
          </a:xfrm>
          <a:prstGeom prst="rect">
            <a:avLst/>
          </a:prstGeom>
          <a:noFill/>
        </p:spPr>
        <p:txBody>
          <a:bodyPr wrap="square" rtlCol="0">
            <a:spAutoFit/>
          </a:bodyPr>
          <a:lstStyle/>
          <a:p>
            <a:r>
              <a:rPr lang="en-US" dirty="0"/>
              <a:t>s</a:t>
            </a:r>
            <a:r>
              <a:rPr lang="en-US" dirty="0" smtClean="0"/>
              <a:t>ocial media </a:t>
            </a:r>
            <a:r>
              <a:rPr lang="en-US" dirty="0" err="1" smtClean="0"/>
              <a:t>oversharing</a:t>
            </a:r>
            <a:r>
              <a:rPr lang="en-US" dirty="0" smtClean="0"/>
              <a:t> </a:t>
            </a:r>
            <a:endParaRPr lang="en-US" dirty="0"/>
          </a:p>
        </p:txBody>
      </p:sp>
      <p:sp>
        <p:nvSpPr>
          <p:cNvPr id="11" name="TextBox 10"/>
          <p:cNvSpPr txBox="1"/>
          <p:nvPr/>
        </p:nvSpPr>
        <p:spPr>
          <a:xfrm>
            <a:off x="1489365" y="3809709"/>
            <a:ext cx="1784418" cy="369332"/>
          </a:xfrm>
          <a:prstGeom prst="rect">
            <a:avLst/>
          </a:prstGeom>
          <a:noFill/>
        </p:spPr>
        <p:txBody>
          <a:bodyPr wrap="square" rtlCol="0">
            <a:spAutoFit/>
          </a:bodyPr>
          <a:lstStyle/>
          <a:p>
            <a:r>
              <a:rPr lang="en-US" dirty="0" err="1" smtClean="0"/>
              <a:t>cyberbullying</a:t>
            </a:r>
            <a:endParaRPr lang="en-US" dirty="0"/>
          </a:p>
        </p:txBody>
      </p:sp>
      <p:sp>
        <p:nvSpPr>
          <p:cNvPr id="12" name="TextBox 11"/>
          <p:cNvSpPr txBox="1"/>
          <p:nvPr/>
        </p:nvSpPr>
        <p:spPr>
          <a:xfrm>
            <a:off x="1370189" y="2928012"/>
            <a:ext cx="2029182" cy="369332"/>
          </a:xfrm>
          <a:prstGeom prst="rect">
            <a:avLst/>
          </a:prstGeom>
          <a:noFill/>
        </p:spPr>
        <p:txBody>
          <a:bodyPr wrap="square" rtlCol="0">
            <a:spAutoFit/>
          </a:bodyPr>
          <a:lstStyle/>
          <a:p>
            <a:r>
              <a:rPr lang="en-US" dirty="0" err="1" smtClean="0"/>
              <a:t>reidentification</a:t>
            </a:r>
            <a:endParaRPr lang="en-US" dirty="0"/>
          </a:p>
        </p:txBody>
      </p:sp>
      <p:sp>
        <p:nvSpPr>
          <p:cNvPr id="13" name="TextBox 12"/>
          <p:cNvSpPr txBox="1"/>
          <p:nvPr/>
        </p:nvSpPr>
        <p:spPr>
          <a:xfrm>
            <a:off x="2228261" y="4094240"/>
            <a:ext cx="1775180" cy="369332"/>
          </a:xfrm>
          <a:prstGeom prst="rect">
            <a:avLst/>
          </a:prstGeom>
          <a:noFill/>
        </p:spPr>
        <p:txBody>
          <a:bodyPr wrap="square" rtlCol="0">
            <a:spAutoFit/>
          </a:bodyPr>
          <a:lstStyle/>
          <a:p>
            <a:r>
              <a:rPr lang="en-US" dirty="0" smtClean="0"/>
              <a:t>surveillance</a:t>
            </a:r>
            <a:endParaRPr lang="en-US" dirty="0"/>
          </a:p>
        </p:txBody>
      </p:sp>
      <p:sp>
        <p:nvSpPr>
          <p:cNvPr id="3" name="TextBox 2"/>
          <p:cNvSpPr txBox="1"/>
          <p:nvPr/>
        </p:nvSpPr>
        <p:spPr>
          <a:xfrm>
            <a:off x="5009444" y="2798228"/>
            <a:ext cx="3008629" cy="1522483"/>
          </a:xfrm>
          <a:prstGeom prst="rect">
            <a:avLst/>
          </a:prstGeom>
          <a:noFill/>
        </p:spPr>
        <p:txBody>
          <a:bodyPr wrap="square" rtlCol="0">
            <a:spAutoFit/>
          </a:bodyPr>
          <a:lstStyle/>
          <a:p>
            <a:r>
              <a:rPr lang="en-US" dirty="0"/>
              <a:t>s</a:t>
            </a:r>
            <a:r>
              <a:rPr lang="en-US" dirty="0" smtClean="0"/>
              <a:t>ecurity alerts</a:t>
            </a:r>
          </a:p>
          <a:p>
            <a:endParaRPr lang="en-US" dirty="0">
              <a:solidFill>
                <a:schemeClr val="bg1"/>
              </a:solidFill>
            </a:endParaRPr>
          </a:p>
          <a:p>
            <a:r>
              <a:rPr lang="en-US" dirty="0" smtClean="0">
                <a:solidFill>
                  <a:schemeClr val="bg1"/>
                </a:solidFill>
              </a:rPr>
              <a:t>      </a:t>
            </a:r>
            <a:r>
              <a:rPr lang="en-US" dirty="0" smtClean="0"/>
              <a:t>security updates</a:t>
            </a:r>
          </a:p>
          <a:p>
            <a:endParaRPr lang="en-US" dirty="0">
              <a:solidFill>
                <a:schemeClr val="bg1"/>
              </a:solidFill>
            </a:endParaRPr>
          </a:p>
          <a:p>
            <a:r>
              <a:rPr lang="en-US" dirty="0" smtClean="0"/>
              <a:t>malware</a:t>
            </a:r>
            <a:r>
              <a:rPr lang="en-US" dirty="0" smtClean="0">
                <a:solidFill>
                  <a:schemeClr val="bg1"/>
                </a:solidFill>
              </a:rPr>
              <a:t>  </a:t>
            </a:r>
            <a:r>
              <a:rPr lang="en-US" dirty="0" smtClean="0"/>
              <a:t>viruses</a:t>
            </a:r>
            <a:endParaRPr lang="en-US" dirty="0"/>
          </a:p>
        </p:txBody>
      </p:sp>
    </p:spTree>
    <p:extLst>
      <p:ext uri="{BB962C8B-B14F-4D97-AF65-F5344CB8AC3E}">
        <p14:creationId xmlns:p14="http://schemas.microsoft.com/office/powerpoint/2010/main" val="10738149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457200" y="1602437"/>
            <a:ext cx="8229600" cy="4373563"/>
          </a:xfrm>
        </p:spPr>
        <p:txBody>
          <a:bodyPr/>
          <a:lstStyle/>
          <a:p>
            <a:r>
              <a:rPr lang="en-US" dirty="0" smtClean="0"/>
              <a:t>Wikipedia for </a:t>
            </a:r>
            <a:r>
              <a:rPr lang="en-US" dirty="0" smtClean="0"/>
              <a:t>privacy incidents</a:t>
            </a:r>
            <a:endParaRPr lang="en-US" dirty="0" smtClean="0"/>
          </a:p>
          <a:p>
            <a:pPr lvl="1"/>
            <a:r>
              <a:rPr lang="en-US" dirty="0"/>
              <a:t>c</a:t>
            </a:r>
            <a:r>
              <a:rPr lang="en-US" dirty="0" smtClean="0"/>
              <a:t>rowd-sourced, but moderated</a:t>
            </a:r>
          </a:p>
          <a:p>
            <a:pPr lvl="1"/>
            <a:r>
              <a:rPr lang="en-US" dirty="0" smtClean="0"/>
              <a:t>Who, what, when, where and why of incidents</a:t>
            </a:r>
          </a:p>
          <a:p>
            <a:r>
              <a:rPr lang="en-US" dirty="0" smtClean="0"/>
              <a:t>Visualizations of incident trends</a:t>
            </a:r>
          </a:p>
          <a:p>
            <a:r>
              <a:rPr lang="en-US" dirty="0" smtClean="0"/>
              <a:t>Downloadable data sets</a:t>
            </a:r>
          </a:p>
          <a:p>
            <a:pPr lvl="1"/>
            <a:r>
              <a:rPr lang="en-US" dirty="0" smtClean="0"/>
              <a:t>Training/education</a:t>
            </a:r>
          </a:p>
          <a:p>
            <a:pPr lvl="1"/>
            <a:r>
              <a:rPr lang="en-US" dirty="0" smtClean="0"/>
              <a:t>Product design</a:t>
            </a:r>
          </a:p>
          <a:p>
            <a:pPr lvl="1"/>
            <a:r>
              <a:rPr lang="en-US" dirty="0" smtClean="0"/>
              <a:t>Policy decisions</a:t>
            </a:r>
            <a:endParaRPr lang="en-US" dirty="0"/>
          </a:p>
        </p:txBody>
      </p:sp>
      <p:pic>
        <p:nvPicPr>
          <p:cNvPr id="4" name="Picture 3" descr="Screen Shot 2015-10-17 at 9.26.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892" y="3475182"/>
            <a:ext cx="4257029" cy="2447564"/>
          </a:xfrm>
          <a:prstGeom prst="rect">
            <a:avLst/>
          </a:prstGeom>
        </p:spPr>
      </p:pic>
      <p:sp>
        <p:nvSpPr>
          <p:cNvPr id="5" name="TextBox 4"/>
          <p:cNvSpPr txBox="1"/>
          <p:nvPr/>
        </p:nvSpPr>
        <p:spPr>
          <a:xfrm>
            <a:off x="7600771" y="5894876"/>
            <a:ext cx="1651000" cy="307777"/>
          </a:xfrm>
          <a:prstGeom prst="rect">
            <a:avLst/>
          </a:prstGeom>
          <a:noFill/>
          <a:ln>
            <a:solidFill>
              <a:schemeClr val="bg1"/>
            </a:solidFill>
          </a:ln>
        </p:spPr>
        <p:txBody>
          <a:bodyPr wrap="square" rtlCol="0">
            <a:spAutoFit/>
          </a:bodyPr>
          <a:lstStyle/>
          <a:p>
            <a:r>
              <a:rPr lang="en-US" sz="1400" dirty="0" smtClean="0">
                <a:hlinkClick r:id="rId3"/>
              </a:rPr>
              <a:t>Google Trends</a:t>
            </a:r>
            <a:endParaRPr lang="en-US" sz="1400" dirty="0"/>
          </a:p>
        </p:txBody>
      </p:sp>
    </p:spTree>
    <p:extLst>
      <p:ext uri="{BB962C8B-B14F-4D97-AF65-F5344CB8AC3E}">
        <p14:creationId xmlns:p14="http://schemas.microsoft.com/office/powerpoint/2010/main" val="916097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learn from a privacy incidents database?</a:t>
            </a:r>
            <a:endParaRPr lang="en-US" dirty="0"/>
          </a:p>
        </p:txBody>
      </p:sp>
      <p:sp>
        <p:nvSpPr>
          <p:cNvPr id="3" name="Content Placeholder 2"/>
          <p:cNvSpPr>
            <a:spLocks noGrp="1"/>
          </p:cNvSpPr>
          <p:nvPr>
            <p:ph idx="1"/>
          </p:nvPr>
        </p:nvSpPr>
        <p:spPr/>
        <p:txBody>
          <a:bodyPr/>
          <a:lstStyle/>
          <a:p>
            <a:pPr marL="114300" indent="0">
              <a:buNone/>
            </a:pPr>
            <a:r>
              <a:rPr lang="en-US" i="1" dirty="0" smtClean="0"/>
              <a:t>How much </a:t>
            </a:r>
            <a:r>
              <a:rPr lang="en-US" i="1" dirty="0" err="1" smtClean="0"/>
              <a:t>cyberbullying</a:t>
            </a:r>
            <a:r>
              <a:rPr lang="en-US" i="1" dirty="0" smtClean="0"/>
              <a:t> happened in 2014?</a:t>
            </a:r>
            <a:endParaRPr lang="en-US" i="1" dirty="0"/>
          </a:p>
        </p:txBody>
      </p:sp>
    </p:spTree>
    <p:extLst>
      <p:ext uri="{BB962C8B-B14F-4D97-AF65-F5344CB8AC3E}">
        <p14:creationId xmlns:p14="http://schemas.microsoft.com/office/powerpoint/2010/main" val="3415740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50731</TotalTime>
  <Words>2030</Words>
  <Application>Microsoft Macintosh PowerPoint</Application>
  <PresentationFormat>On-screen Show (4:3)</PresentationFormat>
  <Paragraphs>383</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Apothecary</vt:lpstr>
      <vt:lpstr>Privacy incidents, news  and News about incidents</vt:lpstr>
      <vt:lpstr>Different Articles, Same incident?</vt:lpstr>
      <vt:lpstr>Different incidents</vt:lpstr>
      <vt:lpstr>Different problems, Same cause?</vt:lpstr>
      <vt:lpstr>Unexpected defaults</vt:lpstr>
      <vt:lpstr>This talk</vt:lpstr>
      <vt:lpstr>Privacy vs. Security</vt:lpstr>
      <vt:lpstr>vision</vt:lpstr>
      <vt:lpstr>What can we learn from a privacy incidents database?</vt:lpstr>
      <vt:lpstr>What can we learn from a privacy incidents database?</vt:lpstr>
      <vt:lpstr>go.ncsu.edu/privacyincidents  </vt:lpstr>
      <vt:lpstr>What is a privacy incident?</vt:lpstr>
      <vt:lpstr>Research questions</vt:lpstr>
      <vt:lpstr>Research questions</vt:lpstr>
      <vt:lpstr>Research questions</vt:lpstr>
      <vt:lpstr>Findings</vt:lpstr>
      <vt:lpstr>Findings</vt:lpstr>
      <vt:lpstr>Findings</vt:lpstr>
      <vt:lpstr>Findings</vt:lpstr>
      <vt:lpstr>Learning the database</vt:lpstr>
      <vt:lpstr>Vision: Privacy Incident pipeline</vt:lpstr>
      <vt:lpstr>Training a Classifier</vt:lpstr>
      <vt:lpstr>Feature engineering</vt:lpstr>
      <vt:lpstr>Example accuracy</vt:lpstr>
      <vt:lpstr>This talk</vt:lpstr>
      <vt:lpstr>News: risky source</vt:lpstr>
      <vt:lpstr>News Influences Product</vt:lpstr>
      <vt:lpstr>News influences policy </vt:lpstr>
      <vt:lpstr>News influences Users</vt:lpstr>
      <vt:lpstr>Research questions</vt:lpstr>
      <vt:lpstr>Privacy News data sets</vt:lpstr>
      <vt:lpstr>Negative sentiment</vt:lpstr>
      <vt:lpstr>Negative sentiment</vt:lpstr>
      <vt:lpstr>Selection bias</vt:lpstr>
      <vt:lpstr>organizations</vt:lpstr>
      <vt:lpstr>Information Collection “A Taxonomy of Privacy”, Daniel Solove</vt:lpstr>
      <vt:lpstr>Next steps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incidents, news  and News about incidents</dc:title>
  <dc:creator>Jessica</dc:creator>
  <cp:lastModifiedBy>Jessica</cp:lastModifiedBy>
  <cp:revision>142</cp:revision>
  <cp:lastPrinted>2016-10-18T18:18:56Z</cp:lastPrinted>
  <dcterms:created xsi:type="dcterms:W3CDTF">2016-05-13T13:46:40Z</dcterms:created>
  <dcterms:modified xsi:type="dcterms:W3CDTF">2017-02-01T14:01:44Z</dcterms:modified>
</cp:coreProperties>
</file>