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72" r:id="rId3"/>
    <p:sldId id="279" r:id="rId4"/>
    <p:sldId id="259" r:id="rId5"/>
    <p:sldId id="260" r:id="rId6"/>
    <p:sldId id="261" r:id="rId7"/>
    <p:sldId id="262" r:id="rId8"/>
    <p:sldId id="275" r:id="rId9"/>
    <p:sldId id="268" r:id="rId10"/>
    <p:sldId id="266" r:id="rId11"/>
    <p:sldId id="267" r:id="rId12"/>
    <p:sldId id="269" r:id="rId13"/>
    <p:sldId id="288" r:id="rId14"/>
    <p:sldId id="277" r:id="rId15"/>
    <p:sldId id="271" r:id="rId16"/>
    <p:sldId id="263" r:id="rId17"/>
    <p:sldId id="282" r:id="rId18"/>
    <p:sldId id="280" r:id="rId19"/>
    <p:sldId id="285" r:id="rId20"/>
    <p:sldId id="281" r:id="rId21"/>
    <p:sldId id="286" r:id="rId22"/>
    <p:sldId id="273" r:id="rId23"/>
    <p:sldId id="278" r:id="rId24"/>
    <p:sldId id="264" r:id="rId25"/>
    <p:sldId id="284"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06" autoAdjust="0"/>
  </p:normalViewPr>
  <p:slideViewPr>
    <p:cSldViewPr>
      <p:cViewPr varScale="1">
        <p:scale>
          <a:sx n="71" d="100"/>
          <a:sy n="71" d="100"/>
        </p:scale>
        <p:origin x="-177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arus\Documents\Professional\Talks\End%20of%20the%20World\Linux%20Siz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Linux LoC</a:t>
            </a:r>
          </a:p>
        </c:rich>
      </c:tx>
      <c:layout/>
      <c:overlay val="0"/>
    </c:title>
    <c:autoTitleDeleted val="0"/>
    <c:plotArea>
      <c:layout/>
      <c:scatterChart>
        <c:scatterStyle val="smoothMarker"/>
        <c:varyColors val="0"/>
        <c:ser>
          <c:idx val="0"/>
          <c:order val="0"/>
          <c:tx>
            <c:strRef>
              <c:f>foo!$O$1</c:f>
              <c:strCache>
                <c:ptCount val="1"/>
                <c:pt idx="0">
                  <c:v>LoC</c:v>
                </c:pt>
              </c:strCache>
            </c:strRef>
          </c:tx>
          <c:xVal>
            <c:numRef>
              <c:f>foo!$B$2:$B$1084</c:f>
              <c:numCache>
                <c:formatCode>m/d/yyyy</c:formatCode>
                <c:ptCount val="1083"/>
                <c:pt idx="0">
                  <c:v>34406</c:v>
                </c:pt>
                <c:pt idx="1">
                  <c:v>34477</c:v>
                </c:pt>
                <c:pt idx="2">
                  <c:v>34512</c:v>
                </c:pt>
                <c:pt idx="3">
                  <c:v>34536</c:v>
                </c:pt>
                <c:pt idx="4">
                  <c:v>34561</c:v>
                </c:pt>
                <c:pt idx="5">
                  <c:v>34613</c:v>
                </c:pt>
                <c:pt idx="6">
                  <c:v>34635</c:v>
                </c:pt>
                <c:pt idx="7">
                  <c:v>34666</c:v>
                </c:pt>
                <c:pt idx="8">
                  <c:v>34697</c:v>
                </c:pt>
                <c:pt idx="9">
                  <c:v>34722</c:v>
                </c:pt>
                <c:pt idx="10">
                  <c:v>34752</c:v>
                </c:pt>
                <c:pt idx="11">
                  <c:v>34760</c:v>
                </c:pt>
                <c:pt idx="12">
                  <c:v>34765</c:v>
                </c:pt>
                <c:pt idx="13">
                  <c:v>34795</c:v>
                </c:pt>
                <c:pt idx="14">
                  <c:v>34822</c:v>
                </c:pt>
                <c:pt idx="15">
                  <c:v>34862</c:v>
                </c:pt>
                <c:pt idx="16">
                  <c:v>34893</c:v>
                </c:pt>
                <c:pt idx="17">
                  <c:v>34927</c:v>
                </c:pt>
                <c:pt idx="18">
                  <c:v>34969</c:v>
                </c:pt>
                <c:pt idx="19">
                  <c:v>35014</c:v>
                </c:pt>
                <c:pt idx="20">
                  <c:v>35057</c:v>
                </c:pt>
                <c:pt idx="21">
                  <c:v>35102</c:v>
                </c:pt>
                <c:pt idx="22">
                  <c:v>35125</c:v>
                </c:pt>
                <c:pt idx="23">
                  <c:v>35152</c:v>
                </c:pt>
                <c:pt idx="24">
                  <c:v>35171</c:v>
                </c:pt>
                <c:pt idx="25">
                  <c:v>35195</c:v>
                </c:pt>
                <c:pt idx="26">
                  <c:v>35225</c:v>
                </c:pt>
                <c:pt idx="27">
                  <c:v>35256</c:v>
                </c:pt>
                <c:pt idx="28">
                  <c:v>35273</c:v>
                </c:pt>
                <c:pt idx="29">
                  <c:v>35302</c:v>
                </c:pt>
                <c:pt idx="30">
                  <c:v>35321</c:v>
                </c:pt>
                <c:pt idx="31">
                  <c:v>35328</c:v>
                </c:pt>
                <c:pt idx="32">
                  <c:v>35338</c:v>
                </c:pt>
                <c:pt idx="33">
                  <c:v>35348</c:v>
                </c:pt>
                <c:pt idx="34">
                  <c:v>35367</c:v>
                </c:pt>
                <c:pt idx="35">
                  <c:v>35384</c:v>
                </c:pt>
                <c:pt idx="36">
                  <c:v>35392</c:v>
                </c:pt>
                <c:pt idx="37">
                  <c:v>35417</c:v>
                </c:pt>
                <c:pt idx="38">
                  <c:v>35432</c:v>
                </c:pt>
                <c:pt idx="39">
                  <c:v>35456</c:v>
                </c:pt>
                <c:pt idx="40">
                  <c:v>35487</c:v>
                </c:pt>
                <c:pt idx="41">
                  <c:v>35515</c:v>
                </c:pt>
                <c:pt idx="42">
                  <c:v>35530</c:v>
                </c:pt>
                <c:pt idx="43">
                  <c:v>35543</c:v>
                </c:pt>
                <c:pt idx="44">
                  <c:v>35572</c:v>
                </c:pt>
                <c:pt idx="45">
                  <c:v>35597</c:v>
                </c:pt>
                <c:pt idx="46">
                  <c:v>35630</c:v>
                </c:pt>
                <c:pt idx="47">
                  <c:v>35656</c:v>
                </c:pt>
                <c:pt idx="48">
                  <c:v>35677</c:v>
                </c:pt>
                <c:pt idx="49">
                  <c:v>35693</c:v>
                </c:pt>
                <c:pt idx="50">
                  <c:v>35728</c:v>
                </c:pt>
                <c:pt idx="51">
                  <c:v>35746</c:v>
                </c:pt>
                <c:pt idx="52">
                  <c:v>35760</c:v>
                </c:pt>
                <c:pt idx="53">
                  <c:v>35767</c:v>
                </c:pt>
                <c:pt idx="54">
                  <c:v>35783</c:v>
                </c:pt>
                <c:pt idx="55">
                  <c:v>35788</c:v>
                </c:pt>
                <c:pt idx="56">
                  <c:v>35816</c:v>
                </c:pt>
                <c:pt idx="57">
                  <c:v>35825</c:v>
                </c:pt>
                <c:pt idx="58">
                  <c:v>35837</c:v>
                </c:pt>
                <c:pt idx="59">
                  <c:v>35872</c:v>
                </c:pt>
                <c:pt idx="60">
                  <c:v>35892</c:v>
                </c:pt>
                <c:pt idx="61">
                  <c:v>35899</c:v>
                </c:pt>
                <c:pt idx="62">
                  <c:v>35923</c:v>
                </c:pt>
                <c:pt idx="63">
                  <c:v>35936</c:v>
                </c:pt>
                <c:pt idx="64">
                  <c:v>35959</c:v>
                </c:pt>
                <c:pt idx="65">
                  <c:v>35997</c:v>
                </c:pt>
                <c:pt idx="66">
                  <c:v>36008</c:v>
                </c:pt>
                <c:pt idx="67">
                  <c:v>36026</c:v>
                </c:pt>
                <c:pt idx="68">
                  <c:v>36043</c:v>
                </c:pt>
                <c:pt idx="69">
                  <c:v>36066</c:v>
                </c:pt>
                <c:pt idx="70">
                  <c:v>36092</c:v>
                </c:pt>
                <c:pt idx="71">
                  <c:v>36125</c:v>
                </c:pt>
                <c:pt idx="72">
                  <c:v>36132</c:v>
                </c:pt>
                <c:pt idx="73">
                  <c:v>36151</c:v>
                </c:pt>
                <c:pt idx="74">
                  <c:v>36186</c:v>
                </c:pt>
                <c:pt idx="75">
                  <c:v>36188</c:v>
                </c:pt>
                <c:pt idx="76">
                  <c:v>36214</c:v>
                </c:pt>
                <c:pt idx="77">
                  <c:v>36228</c:v>
                </c:pt>
                <c:pt idx="78">
                  <c:v>36242</c:v>
                </c:pt>
                <c:pt idx="79">
                  <c:v>36248</c:v>
                </c:pt>
                <c:pt idx="80">
                  <c:v>36266</c:v>
                </c:pt>
                <c:pt idx="81">
                  <c:v>36278</c:v>
                </c:pt>
                <c:pt idx="82">
                  <c:v>36291</c:v>
                </c:pt>
                <c:pt idx="83">
                  <c:v>36294</c:v>
                </c:pt>
                <c:pt idx="84">
                  <c:v>36295</c:v>
                </c:pt>
                <c:pt idx="85">
                  <c:v>36297</c:v>
                </c:pt>
                <c:pt idx="86">
                  <c:v>36312</c:v>
                </c:pt>
                <c:pt idx="87">
                  <c:v>36313</c:v>
                </c:pt>
                <c:pt idx="88">
                  <c:v>36321</c:v>
                </c:pt>
                <c:pt idx="89">
                  <c:v>36332</c:v>
                </c:pt>
                <c:pt idx="90">
                  <c:v>36333</c:v>
                </c:pt>
                <c:pt idx="91">
                  <c:v>36341</c:v>
                </c:pt>
                <c:pt idx="92">
                  <c:v>36349</c:v>
                </c:pt>
                <c:pt idx="93">
                  <c:v>36362</c:v>
                </c:pt>
                <c:pt idx="94">
                  <c:v>36369</c:v>
                </c:pt>
                <c:pt idx="95">
                  <c:v>36381</c:v>
                </c:pt>
                <c:pt idx="96">
                  <c:v>36391</c:v>
                </c:pt>
                <c:pt idx="97">
                  <c:v>36397</c:v>
                </c:pt>
                <c:pt idx="98">
                  <c:v>36404</c:v>
                </c:pt>
                <c:pt idx="99">
                  <c:v>36410</c:v>
                </c:pt>
                <c:pt idx="100">
                  <c:v>36413</c:v>
                </c:pt>
                <c:pt idx="101">
                  <c:v>36437</c:v>
                </c:pt>
                <c:pt idx="102">
                  <c:v>36442</c:v>
                </c:pt>
                <c:pt idx="103">
                  <c:v>36444</c:v>
                </c:pt>
                <c:pt idx="104">
                  <c:v>36448</c:v>
                </c:pt>
                <c:pt idx="105">
                  <c:v>36455</c:v>
                </c:pt>
                <c:pt idx="106">
                  <c:v>36460</c:v>
                </c:pt>
                <c:pt idx="107">
                  <c:v>36465</c:v>
                </c:pt>
                <c:pt idx="108">
                  <c:v>36471</c:v>
                </c:pt>
                <c:pt idx="109">
                  <c:v>36476</c:v>
                </c:pt>
                <c:pt idx="110">
                  <c:v>36476</c:v>
                </c:pt>
                <c:pt idx="111">
                  <c:v>36488</c:v>
                </c:pt>
                <c:pt idx="112">
                  <c:v>36501</c:v>
                </c:pt>
                <c:pt idx="113">
                  <c:v>36502</c:v>
                </c:pt>
                <c:pt idx="114">
                  <c:v>36508</c:v>
                </c:pt>
                <c:pt idx="115">
                  <c:v>36508</c:v>
                </c:pt>
                <c:pt idx="116">
                  <c:v>36515</c:v>
                </c:pt>
                <c:pt idx="117">
                  <c:v>36523</c:v>
                </c:pt>
                <c:pt idx="118">
                  <c:v>36529</c:v>
                </c:pt>
                <c:pt idx="119">
                  <c:v>36531</c:v>
                </c:pt>
                <c:pt idx="120">
                  <c:v>36533</c:v>
                </c:pt>
                <c:pt idx="121">
                  <c:v>36536</c:v>
                </c:pt>
                <c:pt idx="122">
                  <c:v>36546</c:v>
                </c:pt>
                <c:pt idx="123">
                  <c:v>36553</c:v>
                </c:pt>
                <c:pt idx="124">
                  <c:v>36557</c:v>
                </c:pt>
                <c:pt idx="125">
                  <c:v>36566</c:v>
                </c:pt>
                <c:pt idx="126">
                  <c:v>36568</c:v>
                </c:pt>
                <c:pt idx="127">
                  <c:v>36570</c:v>
                </c:pt>
                <c:pt idx="128">
                  <c:v>36573</c:v>
                </c:pt>
                <c:pt idx="129">
                  <c:v>36577</c:v>
                </c:pt>
                <c:pt idx="130">
                  <c:v>36583</c:v>
                </c:pt>
                <c:pt idx="131">
                  <c:v>36587</c:v>
                </c:pt>
                <c:pt idx="132">
                  <c:v>36592</c:v>
                </c:pt>
                <c:pt idx="133">
                  <c:v>36596</c:v>
                </c:pt>
                <c:pt idx="134">
                  <c:v>36642</c:v>
                </c:pt>
                <c:pt idx="135">
                  <c:v>36669</c:v>
                </c:pt>
                <c:pt idx="136">
                  <c:v>36895</c:v>
                </c:pt>
                <c:pt idx="137">
                  <c:v>36921</c:v>
                </c:pt>
                <c:pt idx="138">
                  <c:v>36944</c:v>
                </c:pt>
                <c:pt idx="139">
                  <c:v>36980</c:v>
                </c:pt>
                <c:pt idx="140">
                  <c:v>37009</c:v>
                </c:pt>
                <c:pt idx="141">
                  <c:v>37037</c:v>
                </c:pt>
                <c:pt idx="142">
                  <c:v>37076</c:v>
                </c:pt>
                <c:pt idx="143">
                  <c:v>37092</c:v>
                </c:pt>
                <c:pt idx="144">
                  <c:v>37114</c:v>
                </c:pt>
                <c:pt idx="145">
                  <c:v>37119</c:v>
                </c:pt>
                <c:pt idx="146">
                  <c:v>37157</c:v>
                </c:pt>
                <c:pt idx="147">
                  <c:v>37175</c:v>
                </c:pt>
                <c:pt idx="148">
                  <c:v>37188</c:v>
                </c:pt>
                <c:pt idx="149">
                  <c:v>37200</c:v>
                </c:pt>
                <c:pt idx="150">
                  <c:v>37218</c:v>
                </c:pt>
                <c:pt idx="151">
                  <c:v>37242</c:v>
                </c:pt>
                <c:pt idx="152">
                  <c:v>37271</c:v>
                </c:pt>
                <c:pt idx="153">
                  <c:v>37286</c:v>
                </c:pt>
                <c:pt idx="154">
                  <c:v>37298</c:v>
                </c:pt>
                <c:pt idx="155">
                  <c:v>37307</c:v>
                </c:pt>
                <c:pt idx="156">
                  <c:v>37323</c:v>
                </c:pt>
                <c:pt idx="157">
                  <c:v>37333</c:v>
                </c:pt>
                <c:pt idx="158">
                  <c:v>37360</c:v>
                </c:pt>
                <c:pt idx="159">
                  <c:v>37368</c:v>
                </c:pt>
                <c:pt idx="160">
                  <c:v>37370</c:v>
                </c:pt>
                <c:pt idx="161">
                  <c:v>37375</c:v>
                </c:pt>
                <c:pt idx="162">
                  <c:v>37377</c:v>
                </c:pt>
                <c:pt idx="163">
                  <c:v>37379</c:v>
                </c:pt>
                <c:pt idx="164">
                  <c:v>37382</c:v>
                </c:pt>
                <c:pt idx="165">
                  <c:v>37385</c:v>
                </c:pt>
                <c:pt idx="166">
                  <c:v>37394</c:v>
                </c:pt>
                <c:pt idx="167">
                  <c:v>37397</c:v>
                </c:pt>
                <c:pt idx="168">
                  <c:v>37401</c:v>
                </c:pt>
                <c:pt idx="169">
                  <c:v>37405</c:v>
                </c:pt>
                <c:pt idx="170">
                  <c:v>37410</c:v>
                </c:pt>
                <c:pt idx="171">
                  <c:v>37416</c:v>
                </c:pt>
                <c:pt idx="172">
                  <c:v>37424</c:v>
                </c:pt>
                <c:pt idx="173">
                  <c:v>37426</c:v>
                </c:pt>
                <c:pt idx="174">
                  <c:v>37427</c:v>
                </c:pt>
                <c:pt idx="175">
                  <c:v>37442</c:v>
                </c:pt>
                <c:pt idx="176">
                  <c:v>37453</c:v>
                </c:pt>
                <c:pt idx="177">
                  <c:v>37457</c:v>
                </c:pt>
                <c:pt idx="178">
                  <c:v>37461</c:v>
                </c:pt>
                <c:pt idx="179">
                  <c:v>37464</c:v>
                </c:pt>
                <c:pt idx="180">
                  <c:v>37469</c:v>
                </c:pt>
                <c:pt idx="181">
                  <c:v>37479</c:v>
                </c:pt>
                <c:pt idx="182">
                  <c:v>37495</c:v>
                </c:pt>
                <c:pt idx="183">
                  <c:v>37499</c:v>
                </c:pt>
                <c:pt idx="184">
                  <c:v>37508</c:v>
                </c:pt>
                <c:pt idx="185">
                  <c:v>37515</c:v>
                </c:pt>
                <c:pt idx="186">
                  <c:v>37517</c:v>
                </c:pt>
                <c:pt idx="187">
                  <c:v>37519</c:v>
                </c:pt>
                <c:pt idx="188">
                  <c:v>37521</c:v>
                </c:pt>
                <c:pt idx="189">
                  <c:v>37526</c:v>
                </c:pt>
                <c:pt idx="190">
                  <c:v>37530</c:v>
                </c:pt>
                <c:pt idx="191">
                  <c:v>37536</c:v>
                </c:pt>
                <c:pt idx="192">
                  <c:v>37541</c:v>
                </c:pt>
                <c:pt idx="193">
                  <c:v>37545</c:v>
                </c:pt>
                <c:pt idx="194">
                  <c:v>37548</c:v>
                </c:pt>
                <c:pt idx="195">
                  <c:v>37560</c:v>
                </c:pt>
                <c:pt idx="196">
                  <c:v>37564</c:v>
                </c:pt>
                <c:pt idx="197">
                  <c:v>37571</c:v>
                </c:pt>
                <c:pt idx="198">
                  <c:v>37578</c:v>
                </c:pt>
                <c:pt idx="199">
                  <c:v>37582</c:v>
                </c:pt>
                <c:pt idx="200">
                  <c:v>37587</c:v>
                </c:pt>
                <c:pt idx="201">
                  <c:v>37600</c:v>
                </c:pt>
                <c:pt idx="202">
                  <c:v>37606</c:v>
                </c:pt>
                <c:pt idx="203">
                  <c:v>37614</c:v>
                </c:pt>
                <c:pt idx="204">
                  <c:v>37623</c:v>
                </c:pt>
                <c:pt idx="205">
                  <c:v>37630</c:v>
                </c:pt>
                <c:pt idx="206">
                  <c:v>37631</c:v>
                </c:pt>
                <c:pt idx="207">
                  <c:v>37634</c:v>
                </c:pt>
                <c:pt idx="208">
                  <c:v>37635</c:v>
                </c:pt>
                <c:pt idx="209">
                  <c:v>37638</c:v>
                </c:pt>
                <c:pt idx="210">
                  <c:v>37662</c:v>
                </c:pt>
                <c:pt idx="211">
                  <c:v>37667</c:v>
                </c:pt>
                <c:pt idx="212">
                  <c:v>37669</c:v>
                </c:pt>
                <c:pt idx="213">
                  <c:v>37676</c:v>
                </c:pt>
                <c:pt idx="214">
                  <c:v>37685</c:v>
                </c:pt>
                <c:pt idx="215">
                  <c:v>37697</c:v>
                </c:pt>
                <c:pt idx="216">
                  <c:v>37704</c:v>
                </c:pt>
                <c:pt idx="217">
                  <c:v>37718</c:v>
                </c:pt>
                <c:pt idx="218">
                  <c:v>37731</c:v>
                </c:pt>
                <c:pt idx="219">
                  <c:v>37746</c:v>
                </c:pt>
                <c:pt idx="220">
                  <c:v>37768</c:v>
                </c:pt>
                <c:pt idx="221">
                  <c:v>37786</c:v>
                </c:pt>
                <c:pt idx="222">
                  <c:v>37789</c:v>
                </c:pt>
                <c:pt idx="223">
                  <c:v>37794</c:v>
                </c:pt>
                <c:pt idx="224">
                  <c:v>37804</c:v>
                </c:pt>
                <c:pt idx="225">
                  <c:v>37812</c:v>
                </c:pt>
                <c:pt idx="226">
                  <c:v>37973</c:v>
                </c:pt>
                <c:pt idx="227">
                  <c:v>37995</c:v>
                </c:pt>
                <c:pt idx="228">
                  <c:v>38021</c:v>
                </c:pt>
                <c:pt idx="229">
                  <c:v>38035</c:v>
                </c:pt>
                <c:pt idx="230">
                  <c:v>38057</c:v>
                </c:pt>
                <c:pt idx="231">
                  <c:v>38081</c:v>
                </c:pt>
                <c:pt idx="232">
                  <c:v>38117</c:v>
                </c:pt>
                <c:pt idx="233">
                  <c:v>38154</c:v>
                </c:pt>
                <c:pt idx="234">
                  <c:v>38213</c:v>
                </c:pt>
                <c:pt idx="235">
                  <c:v>38279</c:v>
                </c:pt>
                <c:pt idx="236">
                  <c:v>38345</c:v>
                </c:pt>
                <c:pt idx="237">
                  <c:v>38413</c:v>
                </c:pt>
                <c:pt idx="238">
                  <c:v>38520</c:v>
                </c:pt>
                <c:pt idx="239">
                  <c:v>38592</c:v>
                </c:pt>
                <c:pt idx="240">
                  <c:v>38652</c:v>
                </c:pt>
                <c:pt idx="241">
                  <c:v>38719</c:v>
                </c:pt>
                <c:pt idx="242">
                  <c:v>38795</c:v>
                </c:pt>
                <c:pt idx="243">
                  <c:v>38885</c:v>
                </c:pt>
                <c:pt idx="244">
                  <c:v>38979</c:v>
                </c:pt>
                <c:pt idx="245">
                  <c:v>39050</c:v>
                </c:pt>
                <c:pt idx="246">
                  <c:v>39117</c:v>
                </c:pt>
                <c:pt idx="247">
                  <c:v>39197</c:v>
                </c:pt>
                <c:pt idx="248">
                  <c:v>39271</c:v>
                </c:pt>
                <c:pt idx="249">
                  <c:v>39364</c:v>
                </c:pt>
                <c:pt idx="250">
                  <c:v>39471</c:v>
                </c:pt>
                <c:pt idx="251">
                  <c:v>39554</c:v>
                </c:pt>
                <c:pt idx="252">
                  <c:v>39642</c:v>
                </c:pt>
                <c:pt idx="253">
                  <c:v>39730</c:v>
                </c:pt>
                <c:pt idx="254">
                  <c:v>39806</c:v>
                </c:pt>
                <c:pt idx="255">
                  <c:v>39895</c:v>
                </c:pt>
                <c:pt idx="256">
                  <c:v>39973</c:v>
                </c:pt>
                <c:pt idx="257">
                  <c:v>40065</c:v>
                </c:pt>
                <c:pt idx="258">
                  <c:v>40149</c:v>
                </c:pt>
                <c:pt idx="259">
                  <c:v>40233</c:v>
                </c:pt>
                <c:pt idx="260">
                  <c:v>40314</c:v>
                </c:pt>
                <c:pt idx="261">
                  <c:v>40391</c:v>
                </c:pt>
                <c:pt idx="262">
                  <c:v>40471</c:v>
                </c:pt>
                <c:pt idx="263">
                  <c:v>40547</c:v>
                </c:pt>
                <c:pt idx="264">
                  <c:v>40616</c:v>
                </c:pt>
                <c:pt idx="265">
                  <c:v>40681</c:v>
                </c:pt>
                <c:pt idx="266">
                  <c:v>40746</c:v>
                </c:pt>
              </c:numCache>
            </c:numRef>
          </c:xVal>
          <c:yVal>
            <c:numRef>
              <c:f>foo!$O$2:$O$1084</c:f>
              <c:numCache>
                <c:formatCode>General</c:formatCode>
                <c:ptCount val="1083"/>
                <c:pt idx="0">
                  <c:v>464091</c:v>
                </c:pt>
                <c:pt idx="1">
                  <c:v>491127</c:v>
                </c:pt>
                <c:pt idx="2">
                  <c:v>511379.99999999994</c:v>
                </c:pt>
                <c:pt idx="3">
                  <c:v>541785</c:v>
                </c:pt>
                <c:pt idx="4">
                  <c:v>582326.99999999988</c:v>
                </c:pt>
                <c:pt idx="5">
                  <c:v>592039.00000000012</c:v>
                </c:pt>
                <c:pt idx="6">
                  <c:v>600412</c:v>
                </c:pt>
                <c:pt idx="7">
                  <c:v>629898</c:v>
                </c:pt>
                <c:pt idx="8">
                  <c:v>657529</c:v>
                </c:pt>
                <c:pt idx="9">
                  <c:v>707049</c:v>
                </c:pt>
                <c:pt idx="10">
                  <c:v>738325</c:v>
                </c:pt>
                <c:pt idx="11">
                  <c:v>739987.00000000012</c:v>
                </c:pt>
                <c:pt idx="12">
                  <c:v>739987</c:v>
                </c:pt>
                <c:pt idx="13">
                  <c:v>742225</c:v>
                </c:pt>
                <c:pt idx="14">
                  <c:v>749443</c:v>
                </c:pt>
                <c:pt idx="15">
                  <c:v>824155</c:v>
                </c:pt>
                <c:pt idx="16">
                  <c:v>927907</c:v>
                </c:pt>
                <c:pt idx="17">
                  <c:v>944942.99999999988</c:v>
                </c:pt>
                <c:pt idx="18">
                  <c:v>991857.99999999988</c:v>
                </c:pt>
                <c:pt idx="19">
                  <c:v>1031395.0000000002</c:v>
                </c:pt>
                <c:pt idx="20">
                  <c:v>1125218</c:v>
                </c:pt>
                <c:pt idx="21">
                  <c:v>1212193</c:v>
                </c:pt>
                <c:pt idx="22">
                  <c:v>1290522</c:v>
                </c:pt>
                <c:pt idx="23">
                  <c:v>1362276</c:v>
                </c:pt>
                <c:pt idx="24">
                  <c:v>1415053</c:v>
                </c:pt>
                <c:pt idx="25">
                  <c:v>1683134</c:v>
                </c:pt>
                <c:pt idx="26">
                  <c:v>1737424</c:v>
                </c:pt>
                <c:pt idx="27">
                  <c:v>1759910</c:v>
                </c:pt>
                <c:pt idx="28">
                  <c:v>1762437</c:v>
                </c:pt>
                <c:pt idx="29">
                  <c:v>1776565.0000000002</c:v>
                </c:pt>
                <c:pt idx="30">
                  <c:v>1778306.9999999998</c:v>
                </c:pt>
                <c:pt idx="31">
                  <c:v>1779076</c:v>
                </c:pt>
                <c:pt idx="32">
                  <c:v>1785484.9999999998</c:v>
                </c:pt>
                <c:pt idx="33">
                  <c:v>1790074.0000000005</c:v>
                </c:pt>
                <c:pt idx="34">
                  <c:v>1793803</c:v>
                </c:pt>
                <c:pt idx="35">
                  <c:v>1900917.0000000002</c:v>
                </c:pt>
                <c:pt idx="36">
                  <c:v>1917776.9999999998</c:v>
                </c:pt>
                <c:pt idx="37">
                  <c:v>2060165</c:v>
                </c:pt>
                <c:pt idx="38">
                  <c:v>2113120.0000000005</c:v>
                </c:pt>
                <c:pt idx="39">
                  <c:v>2135773.0000000005</c:v>
                </c:pt>
                <c:pt idx="40">
                  <c:v>2163386</c:v>
                </c:pt>
                <c:pt idx="41">
                  <c:v>2300168</c:v>
                </c:pt>
                <c:pt idx="42">
                  <c:v>2381581.9999999995</c:v>
                </c:pt>
                <c:pt idx="43">
                  <c:v>2418679.9999999995</c:v>
                </c:pt>
                <c:pt idx="44">
                  <c:v>2436000.0000000005</c:v>
                </c:pt>
                <c:pt idx="45">
                  <c:v>2494314</c:v>
                </c:pt>
                <c:pt idx="46">
                  <c:v>2563675.9999999995</c:v>
                </c:pt>
                <c:pt idx="47">
                  <c:v>2585637</c:v>
                </c:pt>
                <c:pt idx="48">
                  <c:v>2689943.9999999995</c:v>
                </c:pt>
                <c:pt idx="49">
                  <c:v>2697471.9999999995</c:v>
                </c:pt>
                <c:pt idx="50">
                  <c:v>2709838.9999999995</c:v>
                </c:pt>
                <c:pt idx="51">
                  <c:v>2762279</c:v>
                </c:pt>
                <c:pt idx="52">
                  <c:v>2790049</c:v>
                </c:pt>
                <c:pt idx="53">
                  <c:v>2967549</c:v>
                </c:pt>
                <c:pt idx="54">
                  <c:v>2996547</c:v>
                </c:pt>
                <c:pt idx="55">
                  <c:v>3022401</c:v>
                </c:pt>
                <c:pt idx="56">
                  <c:v>3179912</c:v>
                </c:pt>
                <c:pt idx="57">
                  <c:v>3196195</c:v>
                </c:pt>
                <c:pt idx="58">
                  <c:v>3196609</c:v>
                </c:pt>
                <c:pt idx="59">
                  <c:v>3277928</c:v>
                </c:pt>
                <c:pt idx="60">
                  <c:v>3396276.9999999995</c:v>
                </c:pt>
                <c:pt idx="61">
                  <c:v>3430456</c:v>
                </c:pt>
                <c:pt idx="62">
                  <c:v>3510089</c:v>
                </c:pt>
                <c:pt idx="63">
                  <c:v>3542350.9999999995</c:v>
                </c:pt>
                <c:pt idx="64">
                  <c:v>3596849</c:v>
                </c:pt>
                <c:pt idx="65">
                  <c:v>3716198.9999999995</c:v>
                </c:pt>
                <c:pt idx="66">
                  <c:v>3774761.0000000005</c:v>
                </c:pt>
                <c:pt idx="67">
                  <c:v>3746108</c:v>
                </c:pt>
                <c:pt idx="68">
                  <c:v>3768705</c:v>
                </c:pt>
                <c:pt idx="69">
                  <c:v>3786632</c:v>
                </c:pt>
                <c:pt idx="70">
                  <c:v>3877582</c:v>
                </c:pt>
                <c:pt idx="71">
                  <c:v>3939946.0000000005</c:v>
                </c:pt>
                <c:pt idx="72">
                  <c:v>3940193.0000000005</c:v>
                </c:pt>
                <c:pt idx="73">
                  <c:v>4108825.0000000005</c:v>
                </c:pt>
                <c:pt idx="74">
                  <c:v>4156097.0000000009</c:v>
                </c:pt>
                <c:pt idx="75">
                  <c:v>4155944</c:v>
                </c:pt>
                <c:pt idx="76">
                  <c:v>4157358.9999999995</c:v>
                </c:pt>
                <c:pt idx="77">
                  <c:v>4199769</c:v>
                </c:pt>
                <c:pt idx="78">
                  <c:v>4266268</c:v>
                </c:pt>
                <c:pt idx="79">
                  <c:v>4286163.9999999991</c:v>
                </c:pt>
                <c:pt idx="80">
                  <c:v>4323802</c:v>
                </c:pt>
                <c:pt idx="81">
                  <c:v>4348659.0000000009</c:v>
                </c:pt>
                <c:pt idx="82">
                  <c:v>4384666</c:v>
                </c:pt>
                <c:pt idx="83">
                  <c:v>4407510</c:v>
                </c:pt>
                <c:pt idx="84">
                  <c:v>4433738</c:v>
                </c:pt>
                <c:pt idx="85">
                  <c:v>4434307</c:v>
                </c:pt>
                <c:pt idx="86">
                  <c:v>4561944</c:v>
                </c:pt>
                <c:pt idx="87">
                  <c:v>4562189</c:v>
                </c:pt>
                <c:pt idx="88">
                  <c:v>4614725</c:v>
                </c:pt>
                <c:pt idx="89">
                  <c:v>4645055</c:v>
                </c:pt>
                <c:pt idx="90">
                  <c:v>4645014</c:v>
                </c:pt>
                <c:pt idx="91">
                  <c:v>4684336</c:v>
                </c:pt>
                <c:pt idx="92">
                  <c:v>4737588.0000000009</c:v>
                </c:pt>
                <c:pt idx="93">
                  <c:v>4742108</c:v>
                </c:pt>
                <c:pt idx="94">
                  <c:v>4746113</c:v>
                </c:pt>
                <c:pt idx="95">
                  <c:v>4786797.0000000009</c:v>
                </c:pt>
                <c:pt idx="96">
                  <c:v>4872592</c:v>
                </c:pt>
                <c:pt idx="97">
                  <c:v>5040778</c:v>
                </c:pt>
                <c:pt idx="98">
                  <c:v>5117536</c:v>
                </c:pt>
                <c:pt idx="99">
                  <c:v>5252275</c:v>
                </c:pt>
                <c:pt idx="100">
                  <c:v>5296235.9999999991</c:v>
                </c:pt>
                <c:pt idx="101">
                  <c:v>5319066</c:v>
                </c:pt>
                <c:pt idx="102">
                  <c:v>5359921</c:v>
                </c:pt>
                <c:pt idx="103">
                  <c:v>5378756</c:v>
                </c:pt>
                <c:pt idx="104">
                  <c:v>5383283.9999999991</c:v>
                </c:pt>
                <c:pt idx="105">
                  <c:v>5442965</c:v>
                </c:pt>
                <c:pt idx="106">
                  <c:v>5445517.9999999991</c:v>
                </c:pt>
                <c:pt idx="107">
                  <c:v>5447974</c:v>
                </c:pt>
                <c:pt idx="108">
                  <c:v>5473844.0000000009</c:v>
                </c:pt>
                <c:pt idx="109">
                  <c:v>5501947</c:v>
                </c:pt>
                <c:pt idx="110">
                  <c:v>5504775.0000000009</c:v>
                </c:pt>
                <c:pt idx="111">
                  <c:v>5580704</c:v>
                </c:pt>
                <c:pt idx="112">
                  <c:v>5599212.0000000009</c:v>
                </c:pt>
                <c:pt idx="113">
                  <c:v>5649146</c:v>
                </c:pt>
                <c:pt idx="114">
                  <c:v>5642042.9999999991</c:v>
                </c:pt>
                <c:pt idx="115">
                  <c:v>5642606</c:v>
                </c:pt>
                <c:pt idx="116">
                  <c:v>5687614.9999999991</c:v>
                </c:pt>
                <c:pt idx="117">
                  <c:v>5714263</c:v>
                </c:pt>
                <c:pt idx="118">
                  <c:v>5753503</c:v>
                </c:pt>
                <c:pt idx="119">
                  <c:v>5756077</c:v>
                </c:pt>
                <c:pt idx="120">
                  <c:v>5790639.0000000009</c:v>
                </c:pt>
                <c:pt idx="121">
                  <c:v>5807676.0000000009</c:v>
                </c:pt>
                <c:pt idx="122">
                  <c:v>5858077</c:v>
                </c:pt>
                <c:pt idx="123">
                  <c:v>5890096</c:v>
                </c:pt>
                <c:pt idx="124">
                  <c:v>5880323</c:v>
                </c:pt>
                <c:pt idx="125">
                  <c:v>5998850</c:v>
                </c:pt>
                <c:pt idx="126">
                  <c:v>6004141.0000000009</c:v>
                </c:pt>
                <c:pt idx="127">
                  <c:v>6021938</c:v>
                </c:pt>
                <c:pt idx="128">
                  <c:v>6072103.9999999991</c:v>
                </c:pt>
                <c:pt idx="129">
                  <c:v>6162469.0000000009</c:v>
                </c:pt>
                <c:pt idx="130">
                  <c:v>6244686</c:v>
                </c:pt>
                <c:pt idx="131">
                  <c:v>6257202</c:v>
                </c:pt>
                <c:pt idx="132">
                  <c:v>6269487.0000000009</c:v>
                </c:pt>
                <c:pt idx="133">
                  <c:v>6267846.9999999991</c:v>
                </c:pt>
                <c:pt idx="134">
                  <c:v>6474879</c:v>
                </c:pt>
                <c:pt idx="135">
                  <c:v>6664496.9999999991</c:v>
                </c:pt>
                <c:pt idx="136">
                  <c:v>7658471.0000000009</c:v>
                </c:pt>
                <c:pt idx="137">
                  <c:v>7750735</c:v>
                </c:pt>
                <c:pt idx="138">
                  <c:v>7904538.9999999991</c:v>
                </c:pt>
                <c:pt idx="139">
                  <c:v>8022875.0000000009</c:v>
                </c:pt>
                <c:pt idx="140">
                  <c:v>8211490.9999999991</c:v>
                </c:pt>
                <c:pt idx="141">
                  <c:v>8279374.0000000009</c:v>
                </c:pt>
                <c:pt idx="142">
                  <c:v>8437015</c:v>
                </c:pt>
                <c:pt idx="143">
                  <c:v>8557970</c:v>
                </c:pt>
                <c:pt idx="144">
                  <c:v>8615882</c:v>
                </c:pt>
                <c:pt idx="145">
                  <c:v>8631324</c:v>
                </c:pt>
                <c:pt idx="146">
                  <c:v>8897492</c:v>
                </c:pt>
                <c:pt idx="147">
                  <c:v>8944585</c:v>
                </c:pt>
                <c:pt idx="148">
                  <c:v>8973372.0000000019</c:v>
                </c:pt>
                <c:pt idx="149">
                  <c:v>9024068.0000000019</c:v>
                </c:pt>
                <c:pt idx="150">
                  <c:v>9289712.0000000019</c:v>
                </c:pt>
                <c:pt idx="151">
                  <c:v>9295488.9999999981</c:v>
                </c:pt>
                <c:pt idx="152">
                  <c:v>9355237</c:v>
                </c:pt>
                <c:pt idx="153">
                  <c:v>9402370</c:v>
                </c:pt>
                <c:pt idx="154">
                  <c:v>9410685</c:v>
                </c:pt>
                <c:pt idx="155">
                  <c:v>10914328.999999998</c:v>
                </c:pt>
                <c:pt idx="156">
                  <c:v>11102427.000000002</c:v>
                </c:pt>
                <c:pt idx="157">
                  <c:v>11215682</c:v>
                </c:pt>
                <c:pt idx="158">
                  <c:v>11274195</c:v>
                </c:pt>
                <c:pt idx="159">
                  <c:v>11286895</c:v>
                </c:pt>
                <c:pt idx="160">
                  <c:v>11291519</c:v>
                </c:pt>
                <c:pt idx="161">
                  <c:v>11334496</c:v>
                </c:pt>
                <c:pt idx="162">
                  <c:v>11338778</c:v>
                </c:pt>
                <c:pt idx="163">
                  <c:v>11365470</c:v>
                </c:pt>
                <c:pt idx="164">
                  <c:v>11382013</c:v>
                </c:pt>
                <c:pt idx="165">
                  <c:v>11392943</c:v>
                </c:pt>
                <c:pt idx="166">
                  <c:v>11421214.999999998</c:v>
                </c:pt>
                <c:pt idx="167">
                  <c:v>11431529</c:v>
                </c:pt>
                <c:pt idx="168">
                  <c:v>11441975.000000004</c:v>
                </c:pt>
                <c:pt idx="169">
                  <c:v>11459663</c:v>
                </c:pt>
                <c:pt idx="170">
                  <c:v>11464272.000000002</c:v>
                </c:pt>
                <c:pt idx="171">
                  <c:v>11494862</c:v>
                </c:pt>
                <c:pt idx="172">
                  <c:v>11497893</c:v>
                </c:pt>
                <c:pt idx="173">
                  <c:v>11557765</c:v>
                </c:pt>
                <c:pt idx="174">
                  <c:v>11607292.000000002</c:v>
                </c:pt>
                <c:pt idx="175">
                  <c:v>11625362.000000002</c:v>
                </c:pt>
                <c:pt idx="176">
                  <c:v>11604152</c:v>
                </c:pt>
                <c:pt idx="177">
                  <c:v>11592064.999999998</c:v>
                </c:pt>
                <c:pt idx="178">
                  <c:v>11615393.000000002</c:v>
                </c:pt>
                <c:pt idx="179">
                  <c:v>11622138</c:v>
                </c:pt>
                <c:pt idx="180">
                  <c:v>11613783</c:v>
                </c:pt>
                <c:pt idx="181">
                  <c:v>11592646</c:v>
                </c:pt>
                <c:pt idx="182">
                  <c:v>11642881</c:v>
                </c:pt>
                <c:pt idx="183">
                  <c:v>11717543.999999998</c:v>
                </c:pt>
                <c:pt idx="184">
                  <c:v>11718180</c:v>
                </c:pt>
                <c:pt idx="185">
                  <c:v>11786354.000000002</c:v>
                </c:pt>
                <c:pt idx="186">
                  <c:v>12149839</c:v>
                </c:pt>
                <c:pt idx="187">
                  <c:v>12170971.000000002</c:v>
                </c:pt>
                <c:pt idx="188">
                  <c:v>12176082.000000002</c:v>
                </c:pt>
                <c:pt idx="189">
                  <c:v>12186404.999999998</c:v>
                </c:pt>
                <c:pt idx="190">
                  <c:v>12232862</c:v>
                </c:pt>
                <c:pt idx="191">
                  <c:v>12361154</c:v>
                </c:pt>
                <c:pt idx="192">
                  <c:v>12610723</c:v>
                </c:pt>
                <c:pt idx="193">
                  <c:v>12720522.999999998</c:v>
                </c:pt>
                <c:pt idx="194">
                  <c:v>12733644.000000002</c:v>
                </c:pt>
                <c:pt idx="195">
                  <c:v>13044641</c:v>
                </c:pt>
                <c:pt idx="196">
                  <c:v>13178180.999999998</c:v>
                </c:pt>
                <c:pt idx="197">
                  <c:v>13249546</c:v>
                </c:pt>
                <c:pt idx="198">
                  <c:v>13260604</c:v>
                </c:pt>
                <c:pt idx="199">
                  <c:v>13265216</c:v>
                </c:pt>
                <c:pt idx="200">
                  <c:v>13245574.000000002</c:v>
                </c:pt>
                <c:pt idx="201">
                  <c:v>13219040</c:v>
                </c:pt>
                <c:pt idx="202">
                  <c:v>13229074.999999998</c:v>
                </c:pt>
                <c:pt idx="203">
                  <c:v>13331247</c:v>
                </c:pt>
                <c:pt idx="204">
                  <c:v>13351478.000000002</c:v>
                </c:pt>
                <c:pt idx="205">
                  <c:v>13354023.999999998</c:v>
                </c:pt>
                <c:pt idx="206">
                  <c:v>13362385.999999998</c:v>
                </c:pt>
                <c:pt idx="207">
                  <c:v>13357249</c:v>
                </c:pt>
                <c:pt idx="208">
                  <c:v>13389869</c:v>
                </c:pt>
                <c:pt idx="209">
                  <c:v>13399954</c:v>
                </c:pt>
                <c:pt idx="210">
                  <c:v>13362528.999999998</c:v>
                </c:pt>
                <c:pt idx="211">
                  <c:v>13402683.999999998</c:v>
                </c:pt>
                <c:pt idx="212">
                  <c:v>13411683</c:v>
                </c:pt>
                <c:pt idx="213">
                  <c:v>13384863.999999996</c:v>
                </c:pt>
                <c:pt idx="214">
                  <c:v>13405466</c:v>
                </c:pt>
                <c:pt idx="215">
                  <c:v>13433196</c:v>
                </c:pt>
                <c:pt idx="216">
                  <c:v>13512153</c:v>
                </c:pt>
                <c:pt idx="217">
                  <c:v>13532860.999999998</c:v>
                </c:pt>
                <c:pt idx="218">
                  <c:v>13602075.999999998</c:v>
                </c:pt>
                <c:pt idx="219">
                  <c:v>13640187.000000002</c:v>
                </c:pt>
                <c:pt idx="220">
                  <c:v>13740968.000000002</c:v>
                </c:pt>
                <c:pt idx="221">
                  <c:v>13876532.999999998</c:v>
                </c:pt>
                <c:pt idx="222">
                  <c:v>13879060.999999998</c:v>
                </c:pt>
                <c:pt idx="223">
                  <c:v>13824781.999999998</c:v>
                </c:pt>
                <c:pt idx="224">
                  <c:v>13944761.999999998</c:v>
                </c:pt>
                <c:pt idx="225">
                  <c:v>13945946.999999998</c:v>
                </c:pt>
                <c:pt idx="226">
                  <c:v>14340749.000000002</c:v>
                </c:pt>
                <c:pt idx="227">
                  <c:v>14265656</c:v>
                </c:pt>
                <c:pt idx="228">
                  <c:v>14518081</c:v>
                </c:pt>
                <c:pt idx="229">
                  <c:v>14696752.000000004</c:v>
                </c:pt>
                <c:pt idx="230">
                  <c:v>14815390.000000002</c:v>
                </c:pt>
                <c:pt idx="231">
                  <c:v>14970676</c:v>
                </c:pt>
                <c:pt idx="232">
                  <c:v>15108677</c:v>
                </c:pt>
                <c:pt idx="233">
                  <c:v>15109772.000000002</c:v>
                </c:pt>
                <c:pt idx="234">
                  <c:v>15296311.000000002</c:v>
                </c:pt>
                <c:pt idx="235">
                  <c:v>15534329.000000004</c:v>
                </c:pt>
                <c:pt idx="236">
                  <c:v>15734548</c:v>
                </c:pt>
                <c:pt idx="237">
                  <c:v>15988744.000000002</c:v>
                </c:pt>
                <c:pt idx="238">
                  <c:v>16409658</c:v>
                </c:pt>
                <c:pt idx="239">
                  <c:v>16846987.999999996</c:v>
                </c:pt>
                <c:pt idx="240">
                  <c:v>17311050</c:v>
                </c:pt>
                <c:pt idx="241">
                  <c:v>17579570</c:v>
                </c:pt>
                <c:pt idx="242">
                  <c:v>18119333.000000004</c:v>
                </c:pt>
                <c:pt idx="243">
                  <c:v>18398119</c:v>
                </c:pt>
                <c:pt idx="244">
                  <c:v>18690873</c:v>
                </c:pt>
                <c:pt idx="245">
                  <c:v>19120335.000000004</c:v>
                </c:pt>
                <c:pt idx="246">
                  <c:v>19446790</c:v>
                </c:pt>
                <c:pt idx="247">
                  <c:v>19814788.999999993</c:v>
                </c:pt>
                <c:pt idx="248">
                  <c:v>20294948</c:v>
                </c:pt>
                <c:pt idx="249">
                  <c:v>20452119</c:v>
                </c:pt>
                <c:pt idx="250">
                  <c:v>21110179.999999996</c:v>
                </c:pt>
                <c:pt idx="251">
                  <c:v>21879934</c:v>
                </c:pt>
                <c:pt idx="252">
                  <c:v>22276375</c:v>
                </c:pt>
                <c:pt idx="253">
                  <c:v>23201289</c:v>
                </c:pt>
                <c:pt idx="254">
                  <c:v>24455553.999999996</c:v>
                </c:pt>
                <c:pt idx="255">
                  <c:v>25947309</c:v>
                </c:pt>
                <c:pt idx="256">
                  <c:v>27108994.999999996</c:v>
                </c:pt>
                <c:pt idx="257">
                  <c:v>28102145</c:v>
                </c:pt>
                <c:pt idx="258">
                  <c:v>29230270.000000004</c:v>
                </c:pt>
                <c:pt idx="259">
                  <c:v>30092836</c:v>
                </c:pt>
                <c:pt idx="260">
                  <c:v>30960196</c:v>
                </c:pt>
                <c:pt idx="261">
                  <c:v>31988029</c:v>
                </c:pt>
                <c:pt idx="262">
                  <c:v>32592124</c:v>
                </c:pt>
                <c:pt idx="263">
                  <c:v>33588590</c:v>
                </c:pt>
                <c:pt idx="264">
                  <c:v>34372886</c:v>
                </c:pt>
                <c:pt idx="265">
                  <c:v>35177316.000000007</c:v>
                </c:pt>
                <c:pt idx="266">
                  <c:v>35612129</c:v>
                </c:pt>
              </c:numCache>
            </c:numRef>
          </c:yVal>
          <c:smooth val="1"/>
        </c:ser>
        <c:dLbls>
          <c:showLegendKey val="0"/>
          <c:showVal val="0"/>
          <c:showCatName val="0"/>
          <c:showSerName val="0"/>
          <c:showPercent val="0"/>
          <c:showBubbleSize val="0"/>
        </c:dLbls>
        <c:axId val="79349248"/>
        <c:axId val="79350784"/>
      </c:scatterChart>
      <c:valAx>
        <c:axId val="79349248"/>
        <c:scaling>
          <c:orientation val="minMax"/>
        </c:scaling>
        <c:delete val="0"/>
        <c:axPos val="b"/>
        <c:numFmt formatCode="m/d/yyyy" sourceLinked="1"/>
        <c:majorTickMark val="out"/>
        <c:minorTickMark val="none"/>
        <c:tickLblPos val="nextTo"/>
        <c:crossAx val="79350784"/>
        <c:crosses val="autoZero"/>
        <c:crossBetween val="midCat"/>
      </c:valAx>
      <c:valAx>
        <c:axId val="79350784"/>
        <c:scaling>
          <c:orientation val="minMax"/>
        </c:scaling>
        <c:delete val="0"/>
        <c:axPos val="l"/>
        <c:majorGridlines/>
        <c:numFmt formatCode="General" sourceLinked="1"/>
        <c:majorTickMark val="out"/>
        <c:minorTickMark val="none"/>
        <c:tickLblPos val="nextTo"/>
        <c:crossAx val="79349248"/>
        <c:crosses val="autoZero"/>
        <c:crossBetween val="midCat"/>
        <c:dispUnits>
          <c:builtInUnit val="millions"/>
          <c:dispUnitsLbl>
            <c:layout/>
          </c:dispUnitsLbl>
        </c:dispUnits>
      </c:valAx>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984CFA-C5B6-483E-B619-65FB5569257A}" type="doc">
      <dgm:prSet loTypeId="urn:microsoft.com/office/officeart/2005/8/layout/pyramid2" loCatId="pyramid" qsTypeId="urn:microsoft.com/office/officeart/2005/8/quickstyle/simple1" qsCatId="simple" csTypeId="urn:microsoft.com/office/officeart/2005/8/colors/accent3_4" csCatId="accent3" phldr="1"/>
      <dgm:spPr/>
    </dgm:pt>
    <dgm:pt modelId="{5A26297F-7128-41C8-83A7-B4F9DA411606}">
      <dgm:prSet phldrT="[Text]" custT="1"/>
      <dgm:spPr/>
      <dgm:t>
        <a:bodyPr/>
        <a:lstStyle/>
        <a:p>
          <a:pPr algn="l"/>
          <a:r>
            <a:rPr lang="en-US" sz="1400" dirty="0" smtClean="0">
              <a:sym typeface="Wingdings"/>
            </a:rPr>
            <a:t></a:t>
          </a:r>
          <a:r>
            <a:rPr lang="en-US" sz="1400" dirty="0" smtClean="0"/>
            <a:t> solves desired scenario with real users: random product group A shows up, your system is ready to ship, today, to be used in their scenarios.</a:t>
          </a:r>
          <a:endParaRPr lang="en-US" sz="1400" dirty="0"/>
        </a:p>
      </dgm:t>
    </dgm:pt>
    <dgm:pt modelId="{9C9A5101-F698-4373-B2D2-DFC9C1C8BB1B}" type="parTrans" cxnId="{960F5E8F-05BE-4369-BB14-A9592988224F}">
      <dgm:prSet/>
      <dgm:spPr/>
      <dgm:t>
        <a:bodyPr/>
        <a:lstStyle/>
        <a:p>
          <a:endParaRPr lang="en-US"/>
        </a:p>
      </dgm:t>
    </dgm:pt>
    <dgm:pt modelId="{0372632D-CB32-4E33-A416-9A95A5F81429}" type="sibTrans" cxnId="{960F5E8F-05BE-4369-BB14-A9592988224F}">
      <dgm:prSet/>
      <dgm:spPr/>
      <dgm:t>
        <a:bodyPr/>
        <a:lstStyle/>
        <a:p>
          <a:endParaRPr lang="en-US"/>
        </a:p>
      </dgm:t>
    </dgm:pt>
    <dgm:pt modelId="{1A00EEBD-5FEA-44FB-9295-EDDD2532482C}">
      <dgm:prSet phldrT="[Text]" custT="1"/>
      <dgm:spPr/>
      <dgm:t>
        <a:bodyPr/>
        <a:lstStyle/>
        <a:p>
          <a:pPr algn="l"/>
          <a:r>
            <a:rPr lang="en-US" sz="1400" dirty="0" smtClean="0">
              <a:sym typeface="Wingdings"/>
            </a:rPr>
            <a:t></a:t>
          </a:r>
          <a:r>
            <a:rPr lang="en-US" sz="1400" dirty="0" smtClean="0"/>
            <a:t> works in some scenario with real users: your system can be used in anger.  Customers feel safe to use it in real usage on which their livelihoods depend.  However, it hasn’t been shown to work in all scenarios that a potential product group cares about.</a:t>
          </a:r>
          <a:endParaRPr lang="en-US" sz="1400" dirty="0"/>
        </a:p>
      </dgm:t>
    </dgm:pt>
    <dgm:pt modelId="{439D7E88-C0AA-40F5-93AF-C58854E6BDBA}" type="parTrans" cxnId="{3B6FBFB2-277D-4E36-B902-8823DC452BD4}">
      <dgm:prSet/>
      <dgm:spPr/>
      <dgm:t>
        <a:bodyPr/>
        <a:lstStyle/>
        <a:p>
          <a:endParaRPr lang="en-US"/>
        </a:p>
      </dgm:t>
    </dgm:pt>
    <dgm:pt modelId="{47D4C189-471A-4E9B-ACAD-BF0ABBDFE5D0}" type="sibTrans" cxnId="{3B6FBFB2-277D-4E36-B902-8823DC452BD4}">
      <dgm:prSet/>
      <dgm:spPr/>
      <dgm:t>
        <a:bodyPr/>
        <a:lstStyle/>
        <a:p>
          <a:endParaRPr lang="en-US"/>
        </a:p>
      </dgm:t>
    </dgm:pt>
    <dgm:pt modelId="{12E1BA13-C828-4CD4-B003-3FDA2297A485}">
      <dgm:prSet phldrT="[Text]" custT="1"/>
      <dgm:spPr/>
      <dgm:t>
        <a:bodyPr/>
        <a:lstStyle/>
        <a:p>
          <a:pPr algn="l"/>
          <a:r>
            <a:rPr lang="en-US" sz="1400" dirty="0" smtClean="0">
              <a:sym typeface="Wingdings"/>
            </a:rPr>
            <a:t></a:t>
          </a:r>
          <a:r>
            <a:rPr lang="en-US" sz="1400" dirty="0" smtClean="0"/>
            <a:t> works in constrained environment: people can use your system for some things other than the experiments described in your paper.</a:t>
          </a:r>
          <a:endParaRPr lang="en-US" sz="1400" dirty="0"/>
        </a:p>
      </dgm:t>
    </dgm:pt>
    <dgm:pt modelId="{A9B6A191-4568-4407-BC96-736F247DB248}" type="parTrans" cxnId="{15503C21-F0C0-42EE-B190-8BE47E56A90C}">
      <dgm:prSet/>
      <dgm:spPr/>
      <dgm:t>
        <a:bodyPr/>
        <a:lstStyle/>
        <a:p>
          <a:endParaRPr lang="en-US"/>
        </a:p>
      </dgm:t>
    </dgm:pt>
    <dgm:pt modelId="{C91C019D-5B46-4F9C-BE5B-E321CD74B5F2}" type="sibTrans" cxnId="{15503C21-F0C0-42EE-B190-8BE47E56A90C}">
      <dgm:prSet/>
      <dgm:spPr/>
      <dgm:t>
        <a:bodyPr/>
        <a:lstStyle/>
        <a:p>
          <a:endParaRPr lang="en-US"/>
        </a:p>
      </dgm:t>
    </dgm:pt>
    <dgm:pt modelId="{85728369-3BBE-4231-A8B9-887D54CA2F61}">
      <dgm:prSet phldrT="[Text]" custT="1"/>
      <dgm:spPr/>
      <dgm:t>
        <a:bodyPr/>
        <a:lstStyle/>
        <a:p>
          <a:pPr algn="l"/>
          <a:r>
            <a:rPr lang="en-US" sz="1400" dirty="0" smtClean="0">
              <a:sym typeface="Wingdings"/>
            </a:rPr>
            <a:t></a:t>
          </a:r>
          <a:r>
            <a:rPr lang="en-US" sz="1400" dirty="0" smtClean="0"/>
            <a:t> a great paper: your system is in a published SOSP paper.  It held together long enough to run the experiments needed for the paper.  The features needed for the paper are implemented.</a:t>
          </a:r>
          <a:endParaRPr lang="en-US" sz="1400" dirty="0"/>
        </a:p>
      </dgm:t>
    </dgm:pt>
    <dgm:pt modelId="{764A843E-1E98-474A-80E6-4A3A9ECEE81F}" type="parTrans" cxnId="{C38F59A0-90D6-44E2-9D47-7C026FC356BA}">
      <dgm:prSet/>
      <dgm:spPr/>
      <dgm:t>
        <a:bodyPr/>
        <a:lstStyle/>
        <a:p>
          <a:endParaRPr lang="en-US"/>
        </a:p>
      </dgm:t>
    </dgm:pt>
    <dgm:pt modelId="{5A4B9CF6-112F-4CC4-B753-70C5F1E3862C}" type="sibTrans" cxnId="{C38F59A0-90D6-44E2-9D47-7C026FC356BA}">
      <dgm:prSet/>
      <dgm:spPr/>
      <dgm:t>
        <a:bodyPr/>
        <a:lstStyle/>
        <a:p>
          <a:endParaRPr lang="en-US"/>
        </a:p>
      </dgm:t>
    </dgm:pt>
    <dgm:pt modelId="{CA206F4A-528C-47F8-895B-BAD7FB5E421C}">
      <dgm:prSet phldrT="[Text]" custT="1"/>
      <dgm:spPr/>
      <dgm:t>
        <a:bodyPr/>
        <a:lstStyle/>
        <a:p>
          <a:pPr algn="l"/>
          <a:r>
            <a:rPr lang="en-US" sz="1400" dirty="0" smtClean="0">
              <a:sym typeface="Wingdings"/>
            </a:rPr>
            <a:t></a:t>
          </a:r>
          <a:r>
            <a:rPr lang="en-US" sz="1400" dirty="0" smtClean="0"/>
            <a:t> a great repeatable demo: other people can download your system and run it, repeatedly and consistently, repeat the experiments described in your paper.</a:t>
          </a:r>
          <a:endParaRPr lang="en-US" sz="1400" dirty="0"/>
        </a:p>
      </dgm:t>
    </dgm:pt>
    <dgm:pt modelId="{AD0BD8D7-9167-48A4-8AA7-9DA818BBC7B9}" type="parTrans" cxnId="{227881D7-1180-47E1-8D5A-72F00E13B36E}">
      <dgm:prSet/>
      <dgm:spPr/>
      <dgm:t>
        <a:bodyPr/>
        <a:lstStyle/>
        <a:p>
          <a:endParaRPr lang="en-US"/>
        </a:p>
      </dgm:t>
    </dgm:pt>
    <dgm:pt modelId="{F31B95DE-E3EA-44BF-BCA9-499D0BE53518}" type="sibTrans" cxnId="{227881D7-1180-47E1-8D5A-72F00E13B36E}">
      <dgm:prSet/>
      <dgm:spPr/>
      <dgm:t>
        <a:bodyPr/>
        <a:lstStyle/>
        <a:p>
          <a:endParaRPr lang="en-US"/>
        </a:p>
      </dgm:t>
    </dgm:pt>
    <dgm:pt modelId="{69960427-C0F4-414E-9166-0D4F34D74E0E}" type="pres">
      <dgm:prSet presAssocID="{91984CFA-C5B6-483E-B619-65FB5569257A}" presName="compositeShape" presStyleCnt="0">
        <dgm:presLayoutVars>
          <dgm:dir/>
          <dgm:resizeHandles/>
        </dgm:presLayoutVars>
      </dgm:prSet>
      <dgm:spPr/>
    </dgm:pt>
    <dgm:pt modelId="{A7EAA192-0753-4F87-8C14-B1F192D8DA58}" type="pres">
      <dgm:prSet presAssocID="{91984CFA-C5B6-483E-B619-65FB5569257A}" presName="pyramid" presStyleLbl="node1" presStyleIdx="0" presStyleCnt="1"/>
      <dgm:spPr/>
    </dgm:pt>
    <dgm:pt modelId="{D6B28209-2228-4505-B520-3FC9F45A1282}" type="pres">
      <dgm:prSet presAssocID="{91984CFA-C5B6-483E-B619-65FB5569257A}" presName="theList" presStyleCnt="0"/>
      <dgm:spPr/>
    </dgm:pt>
    <dgm:pt modelId="{D8DFCABF-21DD-4F89-8575-312518D45A65}" type="pres">
      <dgm:prSet presAssocID="{5A26297F-7128-41C8-83A7-B4F9DA411606}" presName="aNode" presStyleLbl="fgAcc1" presStyleIdx="0" presStyleCnt="5" custScaleX="195976" custScaleY="131485">
        <dgm:presLayoutVars>
          <dgm:bulletEnabled val="1"/>
        </dgm:presLayoutVars>
      </dgm:prSet>
      <dgm:spPr/>
      <dgm:t>
        <a:bodyPr/>
        <a:lstStyle/>
        <a:p>
          <a:endParaRPr lang="en-US"/>
        </a:p>
      </dgm:t>
    </dgm:pt>
    <dgm:pt modelId="{379B5CD0-BD92-448E-8A9F-848CE1E6F4DA}" type="pres">
      <dgm:prSet presAssocID="{5A26297F-7128-41C8-83A7-B4F9DA411606}" presName="aSpace" presStyleCnt="0"/>
      <dgm:spPr/>
    </dgm:pt>
    <dgm:pt modelId="{1AEF8F67-4F89-4485-BD51-C399A31A492E}" type="pres">
      <dgm:prSet presAssocID="{1A00EEBD-5FEA-44FB-9295-EDDD2532482C}" presName="aNode" presStyleLbl="fgAcc1" presStyleIdx="1" presStyleCnt="5" custScaleX="195976" custScaleY="131485">
        <dgm:presLayoutVars>
          <dgm:bulletEnabled val="1"/>
        </dgm:presLayoutVars>
      </dgm:prSet>
      <dgm:spPr/>
      <dgm:t>
        <a:bodyPr/>
        <a:lstStyle/>
        <a:p>
          <a:endParaRPr lang="en-US"/>
        </a:p>
      </dgm:t>
    </dgm:pt>
    <dgm:pt modelId="{91B07522-A8A3-4BF2-9464-9D160689F3CB}" type="pres">
      <dgm:prSet presAssocID="{1A00EEBD-5FEA-44FB-9295-EDDD2532482C}" presName="aSpace" presStyleCnt="0"/>
      <dgm:spPr/>
    </dgm:pt>
    <dgm:pt modelId="{6E4043AB-410C-4B15-9B8F-A9530406FE6B}" type="pres">
      <dgm:prSet presAssocID="{12E1BA13-C828-4CD4-B003-3FDA2297A485}" presName="aNode" presStyleLbl="fgAcc1" presStyleIdx="2" presStyleCnt="5" custScaleX="195976" custScaleY="131485">
        <dgm:presLayoutVars>
          <dgm:bulletEnabled val="1"/>
        </dgm:presLayoutVars>
      </dgm:prSet>
      <dgm:spPr/>
      <dgm:t>
        <a:bodyPr/>
        <a:lstStyle/>
        <a:p>
          <a:endParaRPr lang="en-US"/>
        </a:p>
      </dgm:t>
    </dgm:pt>
    <dgm:pt modelId="{C14A1894-40CB-4DFA-BCAF-42D1A6ACF9C6}" type="pres">
      <dgm:prSet presAssocID="{12E1BA13-C828-4CD4-B003-3FDA2297A485}" presName="aSpace" presStyleCnt="0"/>
      <dgm:spPr/>
    </dgm:pt>
    <dgm:pt modelId="{64C862B4-AA60-4BE2-A1B8-B49A0110FF06}" type="pres">
      <dgm:prSet presAssocID="{CA206F4A-528C-47F8-895B-BAD7FB5E421C}" presName="aNode" presStyleLbl="fgAcc1" presStyleIdx="3" presStyleCnt="5" custScaleX="195976" custScaleY="131485">
        <dgm:presLayoutVars>
          <dgm:bulletEnabled val="1"/>
        </dgm:presLayoutVars>
      </dgm:prSet>
      <dgm:spPr/>
      <dgm:t>
        <a:bodyPr/>
        <a:lstStyle/>
        <a:p>
          <a:endParaRPr lang="en-US"/>
        </a:p>
      </dgm:t>
    </dgm:pt>
    <dgm:pt modelId="{71BEA602-FF36-4208-A61A-DFA1498E69E0}" type="pres">
      <dgm:prSet presAssocID="{CA206F4A-528C-47F8-895B-BAD7FB5E421C}" presName="aSpace" presStyleCnt="0"/>
      <dgm:spPr/>
    </dgm:pt>
    <dgm:pt modelId="{2C21B7DC-57A1-464F-BF1A-EC9652EA3715}" type="pres">
      <dgm:prSet presAssocID="{85728369-3BBE-4231-A8B9-887D54CA2F61}" presName="aNode" presStyleLbl="fgAcc1" presStyleIdx="4" presStyleCnt="5" custScaleX="195976" custScaleY="131485">
        <dgm:presLayoutVars>
          <dgm:bulletEnabled val="1"/>
        </dgm:presLayoutVars>
      </dgm:prSet>
      <dgm:spPr/>
      <dgm:t>
        <a:bodyPr/>
        <a:lstStyle/>
        <a:p>
          <a:endParaRPr lang="en-US"/>
        </a:p>
      </dgm:t>
    </dgm:pt>
    <dgm:pt modelId="{77BC429D-A3B7-419D-BCBC-49F28918F397}" type="pres">
      <dgm:prSet presAssocID="{85728369-3BBE-4231-A8B9-887D54CA2F61}" presName="aSpace" presStyleCnt="0"/>
      <dgm:spPr/>
    </dgm:pt>
  </dgm:ptLst>
  <dgm:cxnLst>
    <dgm:cxn modelId="{7746E3C0-25BE-4E19-AC6B-6D344DFED1F5}" type="presOf" srcId="{85728369-3BBE-4231-A8B9-887D54CA2F61}" destId="{2C21B7DC-57A1-464F-BF1A-EC9652EA3715}" srcOrd="0" destOrd="0" presId="urn:microsoft.com/office/officeart/2005/8/layout/pyramid2"/>
    <dgm:cxn modelId="{960F5E8F-05BE-4369-BB14-A9592988224F}" srcId="{91984CFA-C5B6-483E-B619-65FB5569257A}" destId="{5A26297F-7128-41C8-83A7-B4F9DA411606}" srcOrd="0" destOrd="0" parTransId="{9C9A5101-F698-4373-B2D2-DFC9C1C8BB1B}" sibTransId="{0372632D-CB32-4E33-A416-9A95A5F81429}"/>
    <dgm:cxn modelId="{F4F795FB-5615-49C8-AEA4-2F67F1983BDD}" type="presOf" srcId="{5A26297F-7128-41C8-83A7-B4F9DA411606}" destId="{D8DFCABF-21DD-4F89-8575-312518D45A65}" srcOrd="0" destOrd="0" presId="urn:microsoft.com/office/officeart/2005/8/layout/pyramid2"/>
    <dgm:cxn modelId="{15503C21-F0C0-42EE-B190-8BE47E56A90C}" srcId="{91984CFA-C5B6-483E-B619-65FB5569257A}" destId="{12E1BA13-C828-4CD4-B003-3FDA2297A485}" srcOrd="2" destOrd="0" parTransId="{A9B6A191-4568-4407-BC96-736F247DB248}" sibTransId="{C91C019D-5B46-4F9C-BE5B-E321CD74B5F2}"/>
    <dgm:cxn modelId="{3B6FBFB2-277D-4E36-B902-8823DC452BD4}" srcId="{91984CFA-C5B6-483E-B619-65FB5569257A}" destId="{1A00EEBD-5FEA-44FB-9295-EDDD2532482C}" srcOrd="1" destOrd="0" parTransId="{439D7E88-C0AA-40F5-93AF-C58854E6BDBA}" sibTransId="{47D4C189-471A-4E9B-ACAD-BF0ABBDFE5D0}"/>
    <dgm:cxn modelId="{C38F59A0-90D6-44E2-9D47-7C026FC356BA}" srcId="{91984CFA-C5B6-483E-B619-65FB5569257A}" destId="{85728369-3BBE-4231-A8B9-887D54CA2F61}" srcOrd="4" destOrd="0" parTransId="{764A843E-1E98-474A-80E6-4A3A9ECEE81F}" sibTransId="{5A4B9CF6-112F-4CC4-B753-70C5F1E3862C}"/>
    <dgm:cxn modelId="{9C59BBDC-CEBD-451F-AABD-06C53ECAA601}" type="presOf" srcId="{1A00EEBD-5FEA-44FB-9295-EDDD2532482C}" destId="{1AEF8F67-4F89-4485-BD51-C399A31A492E}" srcOrd="0" destOrd="0" presId="urn:microsoft.com/office/officeart/2005/8/layout/pyramid2"/>
    <dgm:cxn modelId="{FF8C336C-3EBD-466F-8B67-566422E049D1}" type="presOf" srcId="{91984CFA-C5B6-483E-B619-65FB5569257A}" destId="{69960427-C0F4-414E-9166-0D4F34D74E0E}" srcOrd="0" destOrd="0" presId="urn:microsoft.com/office/officeart/2005/8/layout/pyramid2"/>
    <dgm:cxn modelId="{E0FCB1DF-E35F-48B5-9402-3324B9512DF9}" type="presOf" srcId="{CA206F4A-528C-47F8-895B-BAD7FB5E421C}" destId="{64C862B4-AA60-4BE2-A1B8-B49A0110FF06}" srcOrd="0" destOrd="0" presId="urn:microsoft.com/office/officeart/2005/8/layout/pyramid2"/>
    <dgm:cxn modelId="{1E45EE29-DB55-48F1-86D6-2AE2016BB7F7}" type="presOf" srcId="{12E1BA13-C828-4CD4-B003-3FDA2297A485}" destId="{6E4043AB-410C-4B15-9B8F-A9530406FE6B}" srcOrd="0" destOrd="0" presId="urn:microsoft.com/office/officeart/2005/8/layout/pyramid2"/>
    <dgm:cxn modelId="{227881D7-1180-47E1-8D5A-72F00E13B36E}" srcId="{91984CFA-C5B6-483E-B619-65FB5569257A}" destId="{CA206F4A-528C-47F8-895B-BAD7FB5E421C}" srcOrd="3" destOrd="0" parTransId="{AD0BD8D7-9167-48A4-8AA7-9DA818BBC7B9}" sibTransId="{F31B95DE-E3EA-44BF-BCA9-499D0BE53518}"/>
    <dgm:cxn modelId="{FAB55DE0-D0F9-45D3-9DD1-5AE14D0F5217}" type="presParOf" srcId="{69960427-C0F4-414E-9166-0D4F34D74E0E}" destId="{A7EAA192-0753-4F87-8C14-B1F192D8DA58}" srcOrd="0" destOrd="0" presId="urn:microsoft.com/office/officeart/2005/8/layout/pyramid2"/>
    <dgm:cxn modelId="{1415CEBD-4692-40A3-85C2-B03B2CD9D76D}" type="presParOf" srcId="{69960427-C0F4-414E-9166-0D4F34D74E0E}" destId="{D6B28209-2228-4505-B520-3FC9F45A1282}" srcOrd="1" destOrd="0" presId="urn:microsoft.com/office/officeart/2005/8/layout/pyramid2"/>
    <dgm:cxn modelId="{592C29D1-41CA-45E1-A071-CBA5FD29842F}" type="presParOf" srcId="{D6B28209-2228-4505-B520-3FC9F45A1282}" destId="{D8DFCABF-21DD-4F89-8575-312518D45A65}" srcOrd="0" destOrd="0" presId="urn:microsoft.com/office/officeart/2005/8/layout/pyramid2"/>
    <dgm:cxn modelId="{8C8F514C-5496-4F2E-87C9-A2D733F95123}" type="presParOf" srcId="{D6B28209-2228-4505-B520-3FC9F45A1282}" destId="{379B5CD0-BD92-448E-8A9F-848CE1E6F4DA}" srcOrd="1" destOrd="0" presId="urn:microsoft.com/office/officeart/2005/8/layout/pyramid2"/>
    <dgm:cxn modelId="{783323BA-26B8-41DE-8BC6-EBD94A500FA9}" type="presParOf" srcId="{D6B28209-2228-4505-B520-3FC9F45A1282}" destId="{1AEF8F67-4F89-4485-BD51-C399A31A492E}" srcOrd="2" destOrd="0" presId="urn:microsoft.com/office/officeart/2005/8/layout/pyramid2"/>
    <dgm:cxn modelId="{8BE8D2E0-7FD4-450D-BE9C-BEAC0FE658FC}" type="presParOf" srcId="{D6B28209-2228-4505-B520-3FC9F45A1282}" destId="{91B07522-A8A3-4BF2-9464-9D160689F3CB}" srcOrd="3" destOrd="0" presId="urn:microsoft.com/office/officeart/2005/8/layout/pyramid2"/>
    <dgm:cxn modelId="{E707B7D7-E8DC-45A2-A714-A1C36DF2624E}" type="presParOf" srcId="{D6B28209-2228-4505-B520-3FC9F45A1282}" destId="{6E4043AB-410C-4B15-9B8F-A9530406FE6B}" srcOrd="4" destOrd="0" presId="urn:microsoft.com/office/officeart/2005/8/layout/pyramid2"/>
    <dgm:cxn modelId="{638FEEF5-47F0-41BD-BF0F-F1D37C7BE2E7}" type="presParOf" srcId="{D6B28209-2228-4505-B520-3FC9F45A1282}" destId="{C14A1894-40CB-4DFA-BCAF-42D1A6ACF9C6}" srcOrd="5" destOrd="0" presId="urn:microsoft.com/office/officeart/2005/8/layout/pyramid2"/>
    <dgm:cxn modelId="{66836CDA-DC8E-44BC-812C-A32541CF81DA}" type="presParOf" srcId="{D6B28209-2228-4505-B520-3FC9F45A1282}" destId="{64C862B4-AA60-4BE2-A1B8-B49A0110FF06}" srcOrd="6" destOrd="0" presId="urn:microsoft.com/office/officeart/2005/8/layout/pyramid2"/>
    <dgm:cxn modelId="{BD897E3D-F9FB-4C74-B508-79954D94E518}" type="presParOf" srcId="{D6B28209-2228-4505-B520-3FC9F45A1282}" destId="{71BEA602-FF36-4208-A61A-DFA1498E69E0}" srcOrd="7" destOrd="0" presId="urn:microsoft.com/office/officeart/2005/8/layout/pyramid2"/>
    <dgm:cxn modelId="{8611D854-A463-418E-A85F-FFE014881BCD}" type="presParOf" srcId="{D6B28209-2228-4505-B520-3FC9F45A1282}" destId="{2C21B7DC-57A1-464F-BF1A-EC9652EA3715}" srcOrd="8" destOrd="0" presId="urn:microsoft.com/office/officeart/2005/8/layout/pyramid2"/>
    <dgm:cxn modelId="{BE9B9B9B-BF9E-4905-A502-0EC766304937}" type="presParOf" srcId="{D6B28209-2228-4505-B520-3FC9F45A1282}" destId="{77BC429D-A3B7-419D-BCBC-49F28918F397}"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AA192-0753-4F87-8C14-B1F192D8DA58}">
      <dsp:nvSpPr>
        <dsp:cNvPr id="0" name=""/>
        <dsp:cNvSpPr/>
      </dsp:nvSpPr>
      <dsp:spPr>
        <a:xfrm>
          <a:off x="494350" y="0"/>
          <a:ext cx="4953000" cy="4953000"/>
        </a:xfrm>
        <a:prstGeom prst="triangle">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DFCABF-21DD-4F89-8575-312518D45A65}">
      <dsp:nvSpPr>
        <dsp:cNvPr id="0" name=""/>
        <dsp:cNvSpPr/>
      </dsp:nvSpPr>
      <dsp:spPr>
        <a:xfrm>
          <a:off x="1425900" y="498601"/>
          <a:ext cx="6309349" cy="722475"/>
        </a:xfrm>
        <a:prstGeom prst="roundRect">
          <a:avLst/>
        </a:prstGeom>
        <a:solidFill>
          <a:schemeClr val="lt1">
            <a:alpha val="90000"/>
            <a:hueOff val="0"/>
            <a:satOff val="0"/>
            <a:lumOff val="0"/>
            <a:alphaOff val="0"/>
          </a:schemeClr>
        </a:solidFill>
        <a:ln w="127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ym typeface="Wingdings"/>
            </a:rPr>
            <a:t></a:t>
          </a:r>
          <a:r>
            <a:rPr lang="en-US" sz="1400" kern="1200" dirty="0" smtClean="0"/>
            <a:t> solves desired scenario with real users: random product group A shows up, your system is ready to ship, today, to be used in their scenarios.</a:t>
          </a:r>
          <a:endParaRPr lang="en-US" sz="1400" kern="1200" dirty="0"/>
        </a:p>
      </dsp:txBody>
      <dsp:txXfrm>
        <a:off x="1461168" y="533869"/>
        <a:ext cx="6238813" cy="651939"/>
      </dsp:txXfrm>
    </dsp:sp>
    <dsp:sp modelId="{1AEF8F67-4F89-4485-BD51-C399A31A492E}">
      <dsp:nvSpPr>
        <dsp:cNvPr id="0" name=""/>
        <dsp:cNvSpPr/>
      </dsp:nvSpPr>
      <dsp:spPr>
        <a:xfrm>
          <a:off x="1425900" y="1289761"/>
          <a:ext cx="6309349" cy="722475"/>
        </a:xfrm>
        <a:prstGeom prst="roundRect">
          <a:avLst/>
        </a:prstGeom>
        <a:solidFill>
          <a:schemeClr val="lt1">
            <a:alpha val="90000"/>
            <a:hueOff val="0"/>
            <a:satOff val="0"/>
            <a:lumOff val="0"/>
            <a:alphaOff val="0"/>
          </a:schemeClr>
        </a:solidFill>
        <a:ln w="12700" cap="flat" cmpd="sng" algn="ctr">
          <a:solidFill>
            <a:schemeClr val="accent3">
              <a:shade val="50000"/>
              <a:hueOff val="-33320"/>
              <a:satOff val="-3408"/>
              <a:lumOff val="168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ym typeface="Wingdings"/>
            </a:rPr>
            <a:t></a:t>
          </a:r>
          <a:r>
            <a:rPr lang="en-US" sz="1400" kern="1200" dirty="0" smtClean="0"/>
            <a:t> works in some scenario with real users: your system can be used in anger.  Customers feel safe to use it in real usage on which their livelihoods depend.  However, it hasn’t been shown to work in all scenarios that a potential product group cares about.</a:t>
          </a:r>
          <a:endParaRPr lang="en-US" sz="1400" kern="1200" dirty="0"/>
        </a:p>
      </dsp:txBody>
      <dsp:txXfrm>
        <a:off x="1461168" y="1325029"/>
        <a:ext cx="6238813" cy="651939"/>
      </dsp:txXfrm>
    </dsp:sp>
    <dsp:sp modelId="{6E4043AB-410C-4B15-9B8F-A9530406FE6B}">
      <dsp:nvSpPr>
        <dsp:cNvPr id="0" name=""/>
        <dsp:cNvSpPr/>
      </dsp:nvSpPr>
      <dsp:spPr>
        <a:xfrm>
          <a:off x="1425900" y="2080920"/>
          <a:ext cx="6309349" cy="722475"/>
        </a:xfrm>
        <a:prstGeom prst="roundRect">
          <a:avLst/>
        </a:prstGeom>
        <a:solidFill>
          <a:schemeClr val="lt1">
            <a:alpha val="90000"/>
            <a:hueOff val="0"/>
            <a:satOff val="0"/>
            <a:lumOff val="0"/>
            <a:alphaOff val="0"/>
          </a:schemeClr>
        </a:solidFill>
        <a:ln w="12700" cap="flat" cmpd="sng" algn="ctr">
          <a:solidFill>
            <a:schemeClr val="accent3">
              <a:shade val="50000"/>
              <a:hueOff val="-66640"/>
              <a:satOff val="-6817"/>
              <a:lumOff val="336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ym typeface="Wingdings"/>
            </a:rPr>
            <a:t></a:t>
          </a:r>
          <a:r>
            <a:rPr lang="en-US" sz="1400" kern="1200" dirty="0" smtClean="0"/>
            <a:t> works in constrained environment: people can use your system for some things other than the experiments described in your paper.</a:t>
          </a:r>
          <a:endParaRPr lang="en-US" sz="1400" kern="1200" dirty="0"/>
        </a:p>
      </dsp:txBody>
      <dsp:txXfrm>
        <a:off x="1461168" y="2116188"/>
        <a:ext cx="6238813" cy="651939"/>
      </dsp:txXfrm>
    </dsp:sp>
    <dsp:sp modelId="{64C862B4-AA60-4BE2-A1B8-B49A0110FF06}">
      <dsp:nvSpPr>
        <dsp:cNvPr id="0" name=""/>
        <dsp:cNvSpPr/>
      </dsp:nvSpPr>
      <dsp:spPr>
        <a:xfrm>
          <a:off x="1425900" y="2872079"/>
          <a:ext cx="6309349" cy="722475"/>
        </a:xfrm>
        <a:prstGeom prst="roundRect">
          <a:avLst/>
        </a:prstGeom>
        <a:solidFill>
          <a:schemeClr val="lt1">
            <a:alpha val="90000"/>
            <a:hueOff val="0"/>
            <a:satOff val="0"/>
            <a:lumOff val="0"/>
            <a:alphaOff val="0"/>
          </a:schemeClr>
        </a:solidFill>
        <a:ln w="12700" cap="flat" cmpd="sng" algn="ctr">
          <a:solidFill>
            <a:schemeClr val="accent3">
              <a:shade val="50000"/>
              <a:hueOff val="-66640"/>
              <a:satOff val="-6817"/>
              <a:lumOff val="336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ym typeface="Wingdings"/>
            </a:rPr>
            <a:t></a:t>
          </a:r>
          <a:r>
            <a:rPr lang="en-US" sz="1400" kern="1200" dirty="0" smtClean="0"/>
            <a:t> a great repeatable demo: other people can download your system and run it, repeatedly and consistently, repeat the experiments described in your paper.</a:t>
          </a:r>
          <a:endParaRPr lang="en-US" sz="1400" kern="1200" dirty="0"/>
        </a:p>
      </dsp:txBody>
      <dsp:txXfrm>
        <a:off x="1461168" y="2907347"/>
        <a:ext cx="6238813" cy="651939"/>
      </dsp:txXfrm>
    </dsp:sp>
    <dsp:sp modelId="{2C21B7DC-57A1-464F-BF1A-EC9652EA3715}">
      <dsp:nvSpPr>
        <dsp:cNvPr id="0" name=""/>
        <dsp:cNvSpPr/>
      </dsp:nvSpPr>
      <dsp:spPr>
        <a:xfrm>
          <a:off x="1425900" y="3663238"/>
          <a:ext cx="6309349" cy="722475"/>
        </a:xfrm>
        <a:prstGeom prst="roundRect">
          <a:avLst/>
        </a:prstGeom>
        <a:solidFill>
          <a:schemeClr val="lt1">
            <a:alpha val="90000"/>
            <a:hueOff val="0"/>
            <a:satOff val="0"/>
            <a:lumOff val="0"/>
            <a:alphaOff val="0"/>
          </a:schemeClr>
        </a:solidFill>
        <a:ln w="12700" cap="flat" cmpd="sng" algn="ctr">
          <a:solidFill>
            <a:schemeClr val="accent3">
              <a:shade val="50000"/>
              <a:hueOff val="-33320"/>
              <a:satOff val="-3408"/>
              <a:lumOff val="168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ym typeface="Wingdings"/>
            </a:rPr>
            <a:t></a:t>
          </a:r>
          <a:r>
            <a:rPr lang="en-US" sz="1400" kern="1200" dirty="0" smtClean="0"/>
            <a:t> a great paper: your system is in a published SOSP paper.  It held together long enough to run the experiments needed for the paper.  The features needed for the paper are implemented.</a:t>
          </a:r>
          <a:endParaRPr lang="en-US" sz="1400" kern="1200" dirty="0"/>
        </a:p>
      </dsp:txBody>
      <dsp:txXfrm>
        <a:off x="1461168" y="3698506"/>
        <a:ext cx="6238813" cy="65193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0.61069</cdr:x>
      <cdr:y>0.82819</cdr:y>
    </cdr:from>
    <cdr:to>
      <cdr:x>0.6662</cdr:x>
      <cdr:y>0.93833</cdr:y>
    </cdr:to>
    <cdr:sp macro="" textlink="">
      <cdr:nvSpPr>
        <cdr:cNvPr id="2" name="TextBox 1"/>
        <cdr:cNvSpPr txBox="1"/>
      </cdr:nvSpPr>
      <cdr:spPr>
        <a:xfrm xmlns:a="http://schemas.openxmlformats.org/drawingml/2006/main">
          <a:off x="4191000" y="3581400"/>
          <a:ext cx="381000" cy="4762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800" dirty="0" smtClean="0">
              <a:solidFill>
                <a:srgbClr val="FF0000"/>
              </a:solidFill>
            </a:rPr>
            <a:t>X</a:t>
          </a:r>
          <a:endParaRPr lang="en-US" sz="2800"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E34B10-0C54-4939-AFE8-3F91C548C6DD}" type="datetimeFigureOut">
              <a:rPr lang="en-US" smtClean="0"/>
              <a:t>5/8/2012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24F44C-1CF5-45E3-9B54-0AA185891D00}" type="slidenum">
              <a:rPr lang="en-US" smtClean="0"/>
              <a:t>‹#›</a:t>
            </a:fld>
            <a:endParaRPr lang="en-US"/>
          </a:p>
        </p:txBody>
      </p:sp>
    </p:spTree>
    <p:extLst>
      <p:ext uri="{BB962C8B-B14F-4D97-AF65-F5344CB8AC3E}">
        <p14:creationId xmlns:p14="http://schemas.microsoft.com/office/powerpoint/2010/main" val="3464368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Hoary fantasy</a:t>
            </a:r>
            <a:r>
              <a:rPr lang="en-US" baseline="0" dirty="0" smtClean="0"/>
              <a:t> still taught to school children</a:t>
            </a:r>
          </a:p>
          <a:p>
            <a:r>
              <a:rPr lang="en-US" dirty="0" smtClean="0"/>
              <a:t>Still</a:t>
            </a:r>
            <a:r>
              <a:rPr lang="en-US" baseline="0" dirty="0" smtClean="0"/>
              <a:t> not true if you replace “chairs or knives” with “software or hardware” and “house” with “office”</a:t>
            </a:r>
            <a:endParaRPr lang="en-US" dirty="0" smtClean="0"/>
          </a:p>
          <a:p>
            <a:endParaRPr lang="en-US" dirty="0"/>
          </a:p>
        </p:txBody>
      </p:sp>
      <p:sp>
        <p:nvSpPr>
          <p:cNvPr id="4" name="Slide Number Placeholder 3"/>
          <p:cNvSpPr>
            <a:spLocks noGrp="1"/>
          </p:cNvSpPr>
          <p:nvPr>
            <p:ph type="sldNum" sz="quarter" idx="10"/>
          </p:nvPr>
        </p:nvSpPr>
        <p:spPr/>
        <p:txBody>
          <a:bodyPr/>
          <a:lstStyle/>
          <a:p>
            <a:fld id="{A524F44C-1CF5-45E3-9B54-0AA185891D00}" type="slidenum">
              <a:rPr lang="en-US" smtClean="0"/>
              <a:t>2</a:t>
            </a:fld>
            <a:endParaRPr lang="en-US"/>
          </a:p>
        </p:txBody>
      </p:sp>
    </p:spTree>
    <p:extLst>
      <p:ext uri="{BB962C8B-B14F-4D97-AF65-F5344CB8AC3E}">
        <p14:creationId xmlns:p14="http://schemas.microsoft.com/office/powerpoint/2010/main" val="2741200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of </a:t>
            </a:r>
            <a:r>
              <a:rPr lang="en-US" baseline="0" dirty="0" err="1" smtClean="0"/>
              <a:t>Prefast</a:t>
            </a:r>
            <a:r>
              <a:rPr lang="en-US" baseline="0" dirty="0" smtClean="0"/>
              <a:t> UI: prioritization, ordering, suppression</a:t>
            </a:r>
            <a:endParaRPr lang="en-US" dirty="0"/>
          </a:p>
        </p:txBody>
      </p:sp>
      <p:sp>
        <p:nvSpPr>
          <p:cNvPr id="4" name="Slide Number Placeholder 3"/>
          <p:cNvSpPr>
            <a:spLocks noGrp="1"/>
          </p:cNvSpPr>
          <p:nvPr>
            <p:ph type="sldNum" sz="quarter" idx="10"/>
          </p:nvPr>
        </p:nvSpPr>
        <p:spPr/>
        <p:txBody>
          <a:bodyPr/>
          <a:lstStyle/>
          <a:p>
            <a:fld id="{A524F44C-1CF5-45E3-9B54-0AA185891D00}" type="slidenum">
              <a:rPr lang="en-US" smtClean="0"/>
              <a:t>12</a:t>
            </a:fld>
            <a:endParaRPr lang="en-US"/>
          </a:p>
        </p:txBody>
      </p:sp>
    </p:spTree>
    <p:extLst>
      <p:ext uri="{BB962C8B-B14F-4D97-AF65-F5344CB8AC3E}">
        <p14:creationId xmlns:p14="http://schemas.microsoft.com/office/powerpoint/2010/main" val="4177295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Bond scale is logarithmic (although perhaps log 2, not log 10).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Very seldom should MSR push something to 4 or 5 stars, but there is great value in communicating (accurately) to each other (say for review calibration) and to product groups (for tech. transfer) the state of our technologies.</a:t>
            </a:r>
            <a:endParaRPr lang="en-US" dirty="0" smtClean="0"/>
          </a:p>
          <a:p>
            <a:endParaRPr lang="en-US" dirty="0"/>
          </a:p>
        </p:txBody>
      </p:sp>
      <p:sp>
        <p:nvSpPr>
          <p:cNvPr id="4" name="Slide Number Placeholder 3"/>
          <p:cNvSpPr>
            <a:spLocks noGrp="1"/>
          </p:cNvSpPr>
          <p:nvPr>
            <p:ph type="sldNum" sz="quarter" idx="10"/>
          </p:nvPr>
        </p:nvSpPr>
        <p:spPr/>
        <p:txBody>
          <a:bodyPr/>
          <a:lstStyle/>
          <a:p>
            <a:fld id="{A524F44C-1CF5-45E3-9B54-0AA185891D00}" type="slidenum">
              <a:rPr lang="en-US" smtClean="0"/>
              <a:t>13</a:t>
            </a:fld>
            <a:endParaRPr lang="en-US"/>
          </a:p>
        </p:txBody>
      </p:sp>
    </p:spTree>
    <p:extLst>
      <p:ext uri="{BB962C8B-B14F-4D97-AF65-F5344CB8AC3E}">
        <p14:creationId xmlns:p14="http://schemas.microsoft.com/office/powerpoint/2010/main" val="2714507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Already</a:t>
            </a:r>
            <a:r>
              <a:rPr lang="en-US" baseline="0" dirty="0" smtClean="0"/>
              <a:t> has too much to deal with</a:t>
            </a:r>
          </a:p>
          <a:p>
            <a:r>
              <a:rPr lang="en-US" baseline="0" dirty="0" smtClean="0"/>
              <a:t>Skeptical of value of new, untested idea / tool</a:t>
            </a:r>
          </a:p>
          <a:p>
            <a:r>
              <a:rPr lang="en-US" baseline="0" dirty="0" smtClean="0"/>
              <a:t>Should he spend X hours getting it working and trying it?</a:t>
            </a:r>
          </a:p>
          <a:p>
            <a:r>
              <a:rPr lang="en-US" baseline="0" dirty="0" smtClean="0"/>
              <a:t>	X hours lost</a:t>
            </a:r>
          </a:p>
          <a:p>
            <a:r>
              <a:rPr lang="en-US" baseline="0" dirty="0" smtClean="0"/>
              <a:t>	How much savings?</a:t>
            </a:r>
          </a:p>
          <a:p>
            <a:endParaRPr lang="en-US" baseline="0" dirty="0" smtClean="0"/>
          </a:p>
          <a:p>
            <a:r>
              <a:rPr lang="en-US" baseline="0" dirty="0" smtClean="0"/>
              <a:t>Does it solve the right problem?</a:t>
            </a:r>
          </a:p>
          <a:p>
            <a:r>
              <a:rPr lang="en-US" baseline="0" dirty="0" smtClean="0"/>
              <a:t>	Static analysis tools find bugs, but are they bugs that will be encountered in real world?</a:t>
            </a:r>
            <a:endParaRPr lang="en-US" dirty="0" smtClean="0"/>
          </a:p>
          <a:p>
            <a:endParaRPr lang="en-US" dirty="0" smtClean="0"/>
          </a:p>
          <a:p>
            <a:r>
              <a:rPr lang="en-US" dirty="0" smtClean="0"/>
              <a:t>Example: </a:t>
            </a:r>
            <a:r>
              <a:rPr lang="en-US" dirty="0" err="1" smtClean="0"/>
              <a:t>Prefast</a:t>
            </a:r>
            <a:r>
              <a:rPr lang="en-US" dirty="0" smtClean="0"/>
              <a:t> (batch) </a:t>
            </a:r>
            <a:r>
              <a:rPr lang="en-US" dirty="0" err="1" smtClean="0"/>
              <a:t>vs</a:t>
            </a:r>
            <a:r>
              <a:rPr lang="en-US" dirty="0" smtClean="0"/>
              <a:t> Prefix</a:t>
            </a:r>
            <a:r>
              <a:rPr lang="en-US" baseline="0" dirty="0" smtClean="0"/>
              <a:t> (desktop)</a:t>
            </a:r>
          </a:p>
          <a:p>
            <a:endParaRPr lang="en-US" dirty="0"/>
          </a:p>
        </p:txBody>
      </p:sp>
      <p:sp>
        <p:nvSpPr>
          <p:cNvPr id="4" name="Slide Number Placeholder 3"/>
          <p:cNvSpPr>
            <a:spLocks noGrp="1"/>
          </p:cNvSpPr>
          <p:nvPr>
            <p:ph type="sldNum" sz="quarter" idx="10"/>
          </p:nvPr>
        </p:nvSpPr>
        <p:spPr/>
        <p:txBody>
          <a:bodyPr/>
          <a:lstStyle/>
          <a:p>
            <a:fld id="{A524F44C-1CF5-45E3-9B54-0AA185891D00}" type="slidenum">
              <a:rPr lang="en-US" smtClean="0"/>
              <a:t>15</a:t>
            </a:fld>
            <a:endParaRPr lang="en-US"/>
          </a:p>
        </p:txBody>
      </p:sp>
    </p:spTree>
    <p:extLst>
      <p:ext uri="{BB962C8B-B14F-4D97-AF65-F5344CB8AC3E}">
        <p14:creationId xmlns:p14="http://schemas.microsoft.com/office/powerpoint/2010/main" val="4222518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Robust prototype</a:t>
            </a:r>
            <a:r>
              <a:rPr lang="en-US" baseline="0" dirty="0" smtClean="0"/>
              <a:t> that can easily be applied to developer’s software is second best way of selling idea</a:t>
            </a:r>
          </a:p>
          <a:p>
            <a:endParaRPr lang="en-US" baseline="0" dirty="0" smtClean="0"/>
          </a:p>
          <a:p>
            <a:r>
              <a:rPr lang="en-US" baseline="0" dirty="0" smtClean="0"/>
              <a:t>Fragile research prototypes are difficult to evaluate</a:t>
            </a:r>
          </a:p>
          <a:p>
            <a:endParaRPr lang="en-US" baseline="0" dirty="0" smtClean="0"/>
          </a:p>
          <a:p>
            <a:r>
              <a:rPr lang="en-US" baseline="0" dirty="0" smtClean="0"/>
              <a:t>Example: Tom, Sriram, Vlad, Byron spent 2 years building SLAM prototype and running it on drivers</a:t>
            </a:r>
          </a:p>
          <a:p>
            <a:endParaRPr lang="en-US" dirty="0"/>
          </a:p>
        </p:txBody>
      </p:sp>
      <p:sp>
        <p:nvSpPr>
          <p:cNvPr id="4" name="Slide Number Placeholder 3"/>
          <p:cNvSpPr>
            <a:spLocks noGrp="1"/>
          </p:cNvSpPr>
          <p:nvPr>
            <p:ph type="sldNum" sz="quarter" idx="10"/>
          </p:nvPr>
        </p:nvSpPr>
        <p:spPr/>
        <p:txBody>
          <a:bodyPr/>
          <a:lstStyle/>
          <a:p>
            <a:fld id="{A524F44C-1CF5-45E3-9B54-0AA185891D00}" type="slidenum">
              <a:rPr lang="en-US" smtClean="0"/>
              <a:t>17</a:t>
            </a:fld>
            <a:endParaRPr lang="en-US"/>
          </a:p>
        </p:txBody>
      </p:sp>
    </p:spTree>
    <p:extLst>
      <p:ext uri="{BB962C8B-B14F-4D97-AF65-F5344CB8AC3E}">
        <p14:creationId xmlns:p14="http://schemas.microsoft.com/office/powerpoint/2010/main" val="1691201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a:t>
            </a:r>
            <a:r>
              <a:rPr lang="en-US" baseline="0" dirty="0" smtClean="0"/>
              <a:t> successful customer is best way to sell an idea</a:t>
            </a:r>
          </a:p>
          <a:p>
            <a:endParaRPr lang="en-US" dirty="0" smtClean="0"/>
          </a:p>
          <a:p>
            <a:r>
              <a:rPr lang="en-US" dirty="0" smtClean="0"/>
              <a:t>Once you have successful and happy customer, it is far easier to get more</a:t>
            </a:r>
          </a:p>
          <a:p>
            <a:endParaRPr lang="en-US" dirty="0" smtClean="0"/>
          </a:p>
          <a:p>
            <a:r>
              <a:rPr lang="en-US" dirty="0" smtClean="0"/>
              <a:t>Have to have turned idea into useful product</a:t>
            </a:r>
          </a:p>
          <a:p>
            <a:r>
              <a:rPr lang="en-US" dirty="0" smtClean="0"/>
              <a:t>Demonstrated its value</a:t>
            </a:r>
          </a:p>
          <a:p>
            <a:endParaRPr lang="en-US" dirty="0" smtClean="0"/>
          </a:p>
          <a:p>
            <a:r>
              <a:rPr lang="en-US" dirty="0" smtClean="0"/>
              <a:t>Customer testimonial more</a:t>
            </a:r>
            <a:r>
              <a:rPr lang="en-US" baseline="0" dirty="0" smtClean="0"/>
              <a:t> creditable</a:t>
            </a:r>
          </a:p>
          <a:p>
            <a:endParaRPr lang="en-US" baseline="0" dirty="0" smtClean="0"/>
          </a:p>
          <a:p>
            <a:r>
              <a:rPr lang="en-US" baseline="0" dirty="0" smtClean="0"/>
              <a:t>Example: Orleans</a:t>
            </a:r>
            <a:endParaRPr lang="en-US" dirty="0"/>
          </a:p>
        </p:txBody>
      </p:sp>
      <p:sp>
        <p:nvSpPr>
          <p:cNvPr id="4" name="Slide Number Placeholder 3"/>
          <p:cNvSpPr>
            <a:spLocks noGrp="1"/>
          </p:cNvSpPr>
          <p:nvPr>
            <p:ph type="sldNum" sz="quarter" idx="10"/>
          </p:nvPr>
        </p:nvSpPr>
        <p:spPr/>
        <p:txBody>
          <a:bodyPr/>
          <a:lstStyle/>
          <a:p>
            <a:fld id="{A524F44C-1CF5-45E3-9B54-0AA185891D00}" type="slidenum">
              <a:rPr lang="en-US" smtClean="0"/>
              <a:t>18</a:t>
            </a:fld>
            <a:endParaRPr lang="en-US"/>
          </a:p>
        </p:txBody>
      </p:sp>
    </p:spTree>
    <p:extLst>
      <p:ext uri="{BB962C8B-B14F-4D97-AF65-F5344CB8AC3E}">
        <p14:creationId xmlns:p14="http://schemas.microsoft.com/office/powerpoint/2010/main" val="2873597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Nothing good to say about this</a:t>
            </a:r>
          </a:p>
          <a:p>
            <a:r>
              <a:rPr lang="en-US" dirty="0" smtClean="0"/>
              <a:t>Do it long enough, and this will happen to you</a:t>
            </a:r>
          </a:p>
          <a:p>
            <a:r>
              <a:rPr lang="en-US" dirty="0" smtClean="0"/>
              <a:t>Helps</a:t>
            </a:r>
            <a:r>
              <a:rPr lang="en-US" baseline="0" dirty="0" smtClean="0"/>
              <a:t> to talk to around and understand why people make their decisions</a:t>
            </a:r>
          </a:p>
          <a:p>
            <a:endParaRPr lang="en-US" baseline="0" dirty="0" smtClean="0"/>
          </a:p>
          <a:p>
            <a:r>
              <a:rPr lang="en-US" baseline="0" dirty="0" smtClean="0"/>
              <a:t>Personal trust and deep engagement</a:t>
            </a:r>
          </a:p>
          <a:p>
            <a:endParaRPr lang="en-US" baseline="0" dirty="0" smtClean="0"/>
          </a:p>
          <a:p>
            <a:r>
              <a:rPr lang="en-US" baseline="0" dirty="0" smtClean="0"/>
              <a:t>Co-location (offices), regular meetings, joint activities, extra effort to help</a:t>
            </a:r>
          </a:p>
          <a:p>
            <a:endParaRPr lang="en-US" baseline="0" dirty="0" smtClean="0"/>
          </a:p>
          <a:p>
            <a:r>
              <a:rPr lang="en-US" baseline="0" dirty="0" smtClean="0"/>
              <a:t>Simple rule: project group is not engaged until they put their headcount in a project</a:t>
            </a:r>
          </a:p>
          <a:p>
            <a:endParaRPr lang="en-US" dirty="0"/>
          </a:p>
        </p:txBody>
      </p:sp>
      <p:sp>
        <p:nvSpPr>
          <p:cNvPr id="4" name="Slide Number Placeholder 3"/>
          <p:cNvSpPr>
            <a:spLocks noGrp="1"/>
          </p:cNvSpPr>
          <p:nvPr>
            <p:ph type="sldNum" sz="quarter" idx="10"/>
          </p:nvPr>
        </p:nvSpPr>
        <p:spPr/>
        <p:txBody>
          <a:bodyPr/>
          <a:lstStyle/>
          <a:p>
            <a:fld id="{A524F44C-1CF5-45E3-9B54-0AA185891D00}" type="slidenum">
              <a:rPr lang="en-US" smtClean="0"/>
              <a:t>20</a:t>
            </a:fld>
            <a:endParaRPr lang="en-US"/>
          </a:p>
        </p:txBody>
      </p:sp>
    </p:spTree>
    <p:extLst>
      <p:ext uri="{BB962C8B-B14F-4D97-AF65-F5344CB8AC3E}">
        <p14:creationId xmlns:p14="http://schemas.microsoft.com/office/powerpoint/2010/main" val="1013619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Galen: Researchers complain to me that they’ve talked to 3 or 4 groups and no one has picked up their idea yet.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My response is to tell them about the first year of trying to sell Drawbridge.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met with *</a:t>
            </a:r>
            <a:r>
              <a:rPr lang="en-US" sz="1200" b="1" kern="1200" dirty="0" smtClean="0">
                <a:solidFill>
                  <a:schemeClr val="tx1"/>
                </a:solidFill>
                <a:effectLst/>
                <a:latin typeface="+mn-lt"/>
                <a:ea typeface="+mn-ea"/>
                <a:cs typeface="+mn-cs"/>
              </a:rPr>
              <a:t>75</a:t>
            </a:r>
            <a:r>
              <a:rPr lang="en-US" sz="1200" kern="1200" dirty="0" smtClean="0">
                <a:solidFill>
                  <a:schemeClr val="tx1"/>
                </a:solidFill>
                <a:effectLst/>
                <a:latin typeface="+mn-lt"/>
                <a:ea typeface="+mn-ea"/>
                <a:cs typeface="+mn-cs"/>
              </a:rPr>
              <a:t>* different groups before we gained traction with xxx.  Then I typically say, “so you’ve just got 72 meetings to go! :-)”.</a:t>
            </a:r>
          </a:p>
          <a:p>
            <a:endParaRPr lang="en-US" dirty="0"/>
          </a:p>
        </p:txBody>
      </p:sp>
      <p:sp>
        <p:nvSpPr>
          <p:cNvPr id="4" name="Slide Number Placeholder 3"/>
          <p:cNvSpPr>
            <a:spLocks noGrp="1"/>
          </p:cNvSpPr>
          <p:nvPr>
            <p:ph type="sldNum" sz="quarter" idx="10"/>
          </p:nvPr>
        </p:nvSpPr>
        <p:spPr/>
        <p:txBody>
          <a:bodyPr/>
          <a:lstStyle/>
          <a:p>
            <a:fld id="{A524F44C-1CF5-45E3-9B54-0AA185891D00}" type="slidenum">
              <a:rPr lang="en-US" smtClean="0"/>
              <a:t>21</a:t>
            </a:fld>
            <a:endParaRPr lang="en-US"/>
          </a:p>
        </p:txBody>
      </p:sp>
    </p:spTree>
    <p:extLst>
      <p:ext uri="{BB962C8B-B14F-4D97-AF65-F5344CB8AC3E}">
        <p14:creationId xmlns:p14="http://schemas.microsoft.com/office/powerpoint/2010/main" val="3117785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MSR: ½</a:t>
            </a:r>
            <a:r>
              <a:rPr lang="en-US" baseline="0" dirty="0" smtClean="0"/>
              <a:t> based on scientific / academic contribution</a:t>
            </a:r>
          </a:p>
          <a:p>
            <a:r>
              <a:rPr lang="en-US" baseline="0" dirty="0" smtClean="0"/>
              <a:t>½ based on contribution to MS</a:t>
            </a:r>
          </a:p>
          <a:p>
            <a:endParaRPr lang="en-US" baseline="0" dirty="0" smtClean="0"/>
          </a:p>
          <a:p>
            <a:r>
              <a:rPr lang="en-US" baseline="0" dirty="0" smtClean="0"/>
              <a:t>Flexible, recognizes work not spread evenly</a:t>
            </a:r>
          </a:p>
          <a:p>
            <a:endParaRPr lang="en-US" baseline="0" dirty="0" smtClean="0"/>
          </a:p>
          <a:p>
            <a:r>
              <a:rPr lang="en-US" baseline="0" dirty="0" smtClean="0"/>
              <a:t>Example: developing new idea, publishing papers =&gt; no transfer</a:t>
            </a:r>
          </a:p>
          <a:p>
            <a:r>
              <a:rPr lang="en-US" dirty="0" smtClean="0"/>
              <a:t>Working</a:t>
            </a:r>
            <a:r>
              <a:rPr lang="en-US" baseline="0" dirty="0" smtClean="0"/>
              <a:t> with product groups =&gt; no papers</a:t>
            </a:r>
          </a:p>
          <a:p>
            <a:endParaRPr lang="en-US" baseline="0" dirty="0" smtClean="0"/>
          </a:p>
          <a:p>
            <a:r>
              <a:rPr lang="en-US" baseline="0" dirty="0" smtClean="0"/>
              <a:t>Big selling point for MSR</a:t>
            </a:r>
          </a:p>
          <a:p>
            <a:endParaRPr lang="en-US" dirty="0"/>
          </a:p>
        </p:txBody>
      </p:sp>
      <p:sp>
        <p:nvSpPr>
          <p:cNvPr id="4" name="Slide Number Placeholder 3"/>
          <p:cNvSpPr>
            <a:spLocks noGrp="1"/>
          </p:cNvSpPr>
          <p:nvPr>
            <p:ph type="sldNum" sz="quarter" idx="10"/>
          </p:nvPr>
        </p:nvSpPr>
        <p:spPr/>
        <p:txBody>
          <a:bodyPr/>
          <a:lstStyle/>
          <a:p>
            <a:fld id="{A524F44C-1CF5-45E3-9B54-0AA185891D00}" type="slidenum">
              <a:rPr lang="en-US" smtClean="0"/>
              <a:t>22</a:t>
            </a:fld>
            <a:endParaRPr lang="en-US"/>
          </a:p>
        </p:txBody>
      </p:sp>
    </p:spTree>
    <p:extLst>
      <p:ext uri="{BB962C8B-B14F-4D97-AF65-F5344CB8AC3E}">
        <p14:creationId xmlns:p14="http://schemas.microsoft.com/office/powerpoint/2010/main" val="1593038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understand the business dynamics of your competition</a:t>
            </a:r>
          </a:p>
          <a:p>
            <a:endParaRPr lang="en-US" dirty="0" smtClean="0"/>
          </a:p>
          <a:p>
            <a:r>
              <a:rPr lang="en-US" dirty="0" smtClean="0"/>
              <a:t>Software</a:t>
            </a:r>
            <a:r>
              <a:rPr lang="en-US" baseline="0" dirty="0" smtClean="0"/>
              <a:t> tools are not an area with many successful companies</a:t>
            </a:r>
          </a:p>
          <a:p>
            <a:r>
              <a:rPr lang="en-US" baseline="0" dirty="0" smtClean="0"/>
              <a:t>	Small, niche firms</a:t>
            </a:r>
          </a:p>
          <a:p>
            <a:endParaRPr lang="en-US" baseline="0" dirty="0" smtClean="0"/>
          </a:p>
          <a:p>
            <a:r>
              <a:rPr lang="en-US" baseline="0" dirty="0" smtClean="0"/>
              <a:t>Competition is “free”, good enough tools</a:t>
            </a:r>
          </a:p>
          <a:p>
            <a:r>
              <a:rPr lang="en-US" dirty="0" smtClean="0"/>
              <a:t>	Loss</a:t>
            </a:r>
            <a:r>
              <a:rPr lang="en-US" baseline="0" dirty="0" smtClean="0"/>
              <a:t> leader to support platform</a:t>
            </a:r>
          </a:p>
          <a:p>
            <a:endParaRPr lang="en-US" baseline="0" dirty="0" smtClean="0"/>
          </a:p>
          <a:p>
            <a:r>
              <a:rPr lang="en-US" baseline="0" dirty="0" smtClean="0"/>
              <a:t>Clear reluctance to pay for tools – productivity benefits not clear</a:t>
            </a:r>
            <a:endParaRPr lang="en-US" dirty="0"/>
          </a:p>
        </p:txBody>
      </p:sp>
      <p:sp>
        <p:nvSpPr>
          <p:cNvPr id="4" name="Slide Number Placeholder 3"/>
          <p:cNvSpPr>
            <a:spLocks noGrp="1"/>
          </p:cNvSpPr>
          <p:nvPr>
            <p:ph type="sldNum" sz="quarter" idx="10"/>
          </p:nvPr>
        </p:nvSpPr>
        <p:spPr/>
        <p:txBody>
          <a:bodyPr/>
          <a:lstStyle/>
          <a:p>
            <a:fld id="{A524F44C-1CF5-45E3-9B54-0AA185891D00}" type="slidenum">
              <a:rPr lang="en-US" smtClean="0"/>
              <a:t>24</a:t>
            </a:fld>
            <a:endParaRPr lang="en-US"/>
          </a:p>
        </p:txBody>
      </p:sp>
    </p:spTree>
    <p:extLst>
      <p:ext uri="{BB962C8B-B14F-4D97-AF65-F5344CB8AC3E}">
        <p14:creationId xmlns:p14="http://schemas.microsoft.com/office/powerpoint/2010/main" val="2745814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a:t>
            </a:r>
            <a:r>
              <a:rPr lang="en-US" baseline="0" dirty="0" smtClean="0"/>
              <a:t> in mind limitations of software tools</a:t>
            </a:r>
            <a:endParaRPr lang="en-US" dirty="0"/>
          </a:p>
        </p:txBody>
      </p:sp>
      <p:sp>
        <p:nvSpPr>
          <p:cNvPr id="4" name="Slide Number Placeholder 3"/>
          <p:cNvSpPr>
            <a:spLocks noGrp="1"/>
          </p:cNvSpPr>
          <p:nvPr>
            <p:ph type="sldNum" sz="quarter" idx="10"/>
          </p:nvPr>
        </p:nvSpPr>
        <p:spPr/>
        <p:txBody>
          <a:bodyPr/>
          <a:lstStyle/>
          <a:p>
            <a:fld id="{A524F44C-1CF5-45E3-9B54-0AA185891D00}" type="slidenum">
              <a:rPr lang="en-US" smtClean="0"/>
              <a:t>25</a:t>
            </a:fld>
            <a:endParaRPr lang="en-US"/>
          </a:p>
        </p:txBody>
      </p:sp>
    </p:spTree>
    <p:extLst>
      <p:ext uri="{BB962C8B-B14F-4D97-AF65-F5344CB8AC3E}">
        <p14:creationId xmlns:p14="http://schemas.microsoft.com/office/powerpoint/2010/main" val="278945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 spectator sport</a:t>
            </a:r>
          </a:p>
          <a:p>
            <a:endParaRPr lang="en-US" dirty="0" smtClean="0"/>
          </a:p>
          <a:p>
            <a:r>
              <a:rPr lang="en-US" dirty="0" smtClean="0"/>
              <a:t>Researchers must be fully engaged in actively work with product group</a:t>
            </a:r>
            <a:r>
              <a:rPr lang="en-US" baseline="0" dirty="0" smtClean="0"/>
              <a:t> to transfer technology</a:t>
            </a:r>
          </a:p>
          <a:p>
            <a:r>
              <a:rPr lang="en-US" baseline="0" dirty="0" smtClean="0"/>
              <a:t>They aren’t going to come to you</a:t>
            </a:r>
          </a:p>
          <a:p>
            <a:r>
              <a:rPr lang="en-US" baseline="0" dirty="0" smtClean="0"/>
              <a:t>And, you cannot just “throw it over the fence”</a:t>
            </a:r>
            <a:endParaRPr lang="en-US" dirty="0"/>
          </a:p>
        </p:txBody>
      </p:sp>
      <p:sp>
        <p:nvSpPr>
          <p:cNvPr id="4" name="Slide Number Placeholder 3"/>
          <p:cNvSpPr>
            <a:spLocks noGrp="1"/>
          </p:cNvSpPr>
          <p:nvPr>
            <p:ph type="sldNum" sz="quarter" idx="10"/>
          </p:nvPr>
        </p:nvSpPr>
        <p:spPr/>
        <p:txBody>
          <a:bodyPr/>
          <a:lstStyle/>
          <a:p>
            <a:fld id="{A524F44C-1CF5-45E3-9B54-0AA185891D00}" type="slidenum">
              <a:rPr lang="en-US" smtClean="0"/>
              <a:t>4</a:t>
            </a:fld>
            <a:endParaRPr lang="en-US"/>
          </a:p>
        </p:txBody>
      </p:sp>
    </p:spTree>
    <p:extLst>
      <p:ext uri="{BB962C8B-B14F-4D97-AF65-F5344CB8AC3E}">
        <p14:creationId xmlns:p14="http://schemas.microsoft.com/office/powerpoint/2010/main" val="936908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knows Tom &amp; Sriram, but Byron and Vlad are equally important</a:t>
            </a:r>
          </a:p>
          <a:p>
            <a:endParaRPr lang="en-US" dirty="0" smtClean="0"/>
          </a:p>
          <a:p>
            <a:r>
              <a:rPr lang="en-US" dirty="0" smtClean="0"/>
              <a:t>Story</a:t>
            </a:r>
            <a:r>
              <a:rPr lang="en-US" baseline="0" dirty="0" smtClean="0"/>
              <a:t> of Windows hiring 2 PhD in formal systems</a:t>
            </a:r>
          </a:p>
          <a:p>
            <a:endParaRPr lang="en-US" baseline="0" dirty="0" smtClean="0"/>
          </a:p>
          <a:p>
            <a:r>
              <a:rPr lang="en-US" baseline="0" dirty="0" smtClean="0"/>
              <a:t>Professors have known for years: students transfer ideas when they are hired</a:t>
            </a:r>
            <a:endParaRPr lang="en-US" dirty="0"/>
          </a:p>
        </p:txBody>
      </p:sp>
      <p:sp>
        <p:nvSpPr>
          <p:cNvPr id="4" name="Slide Number Placeholder 3"/>
          <p:cNvSpPr>
            <a:spLocks noGrp="1"/>
          </p:cNvSpPr>
          <p:nvPr>
            <p:ph type="sldNum" sz="quarter" idx="10"/>
          </p:nvPr>
        </p:nvSpPr>
        <p:spPr/>
        <p:txBody>
          <a:bodyPr/>
          <a:lstStyle/>
          <a:p>
            <a:fld id="{A524F44C-1CF5-45E3-9B54-0AA185891D00}" type="slidenum">
              <a:rPr lang="en-US" smtClean="0"/>
              <a:t>5</a:t>
            </a:fld>
            <a:endParaRPr lang="en-US"/>
          </a:p>
        </p:txBody>
      </p:sp>
    </p:spTree>
    <p:extLst>
      <p:ext uri="{BB962C8B-B14F-4D97-AF65-F5344CB8AC3E}">
        <p14:creationId xmlns:p14="http://schemas.microsoft.com/office/powerpoint/2010/main" val="109242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Eighty percent of success is showing up. – Woody Allen</a:t>
            </a:r>
          </a:p>
          <a:p>
            <a:endParaRPr lang="en-US" dirty="0" smtClean="0"/>
          </a:p>
          <a:p>
            <a:r>
              <a:rPr lang="en-US" dirty="0" smtClean="0"/>
              <a:t>Example: How</a:t>
            </a:r>
            <a:r>
              <a:rPr lang="en-US" baseline="0" dirty="0" smtClean="0"/>
              <a:t> did SLAM get adopted by Windows and become widely popular tool?</a:t>
            </a:r>
          </a:p>
          <a:p>
            <a:r>
              <a:rPr lang="en-US" baseline="0" dirty="0" smtClean="0"/>
              <a:t>Bob </a:t>
            </a:r>
            <a:r>
              <a:rPr lang="en-US" baseline="0" dirty="0" err="1" smtClean="0"/>
              <a:t>Rinne</a:t>
            </a:r>
            <a:r>
              <a:rPr lang="en-US" baseline="0" dirty="0" smtClean="0"/>
              <a:t> given impossible task: improve Windows driver quality, willing (desperate enough) to bet on untried idea from MSR</a:t>
            </a:r>
          </a:p>
          <a:p>
            <a:endParaRPr lang="en-US" baseline="0" dirty="0" smtClean="0"/>
          </a:p>
          <a:p>
            <a:r>
              <a:rPr lang="en-US" baseline="0" dirty="0" smtClean="0"/>
              <a:t>Example: Ravi and Orleans product adoption</a:t>
            </a:r>
          </a:p>
          <a:p>
            <a:endParaRPr lang="en-US" dirty="0"/>
          </a:p>
        </p:txBody>
      </p:sp>
      <p:sp>
        <p:nvSpPr>
          <p:cNvPr id="4" name="Slide Number Placeholder 3"/>
          <p:cNvSpPr>
            <a:spLocks noGrp="1"/>
          </p:cNvSpPr>
          <p:nvPr>
            <p:ph type="sldNum" sz="quarter" idx="10"/>
          </p:nvPr>
        </p:nvSpPr>
        <p:spPr/>
        <p:txBody>
          <a:bodyPr/>
          <a:lstStyle/>
          <a:p>
            <a:fld id="{A524F44C-1CF5-45E3-9B54-0AA185891D00}" type="slidenum">
              <a:rPr lang="en-US" smtClean="0"/>
              <a:t>6</a:t>
            </a:fld>
            <a:endParaRPr lang="en-US"/>
          </a:p>
        </p:txBody>
      </p:sp>
    </p:spTree>
    <p:extLst>
      <p:ext uri="{BB962C8B-B14F-4D97-AF65-F5344CB8AC3E}">
        <p14:creationId xmlns:p14="http://schemas.microsoft.com/office/powerpoint/2010/main" val="2320514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Picking the right problem is</a:t>
            </a:r>
            <a:r>
              <a:rPr lang="en-US" baseline="0" dirty="0" smtClean="0"/>
              <a:t> the difference between good and great research</a:t>
            </a:r>
          </a:p>
          <a:p>
            <a:endParaRPr lang="en-US" baseline="0" dirty="0" smtClean="0"/>
          </a:p>
          <a:p>
            <a:r>
              <a:rPr lang="en-US" baseline="0" dirty="0" smtClean="0"/>
              <a:t>Device drivers were the right problem (still being intensively studied: cf Swift et. al. ASPLOS ‘12)</a:t>
            </a:r>
          </a:p>
          <a:p>
            <a:endParaRPr lang="en-US" baseline="0" dirty="0" smtClean="0"/>
          </a:p>
          <a:p>
            <a:r>
              <a:rPr lang="en-US" baseline="0" dirty="0" smtClean="0"/>
              <a:t>Counter-example: buffer overruns were not analyzed in early 2000s, then Code Red and </a:t>
            </a:r>
            <a:r>
              <a:rPr lang="en-US" baseline="0" dirty="0" err="1" smtClean="0"/>
              <a:t>Nimbda</a:t>
            </a:r>
            <a:r>
              <a:rPr lang="en-US" baseline="0" dirty="0" smtClean="0"/>
              <a:t> viruses</a:t>
            </a:r>
          </a:p>
          <a:p>
            <a:endParaRPr lang="en-US" baseline="0" dirty="0" smtClean="0"/>
          </a:p>
        </p:txBody>
      </p:sp>
      <p:sp>
        <p:nvSpPr>
          <p:cNvPr id="4" name="Slide Number Placeholder 3"/>
          <p:cNvSpPr>
            <a:spLocks noGrp="1"/>
          </p:cNvSpPr>
          <p:nvPr>
            <p:ph type="sldNum" sz="quarter" idx="10"/>
          </p:nvPr>
        </p:nvSpPr>
        <p:spPr/>
        <p:txBody>
          <a:bodyPr/>
          <a:lstStyle/>
          <a:p>
            <a:fld id="{A524F44C-1CF5-45E3-9B54-0AA185891D00}" type="slidenum">
              <a:rPr lang="en-US" smtClean="0"/>
              <a:t>7</a:t>
            </a:fld>
            <a:endParaRPr lang="en-US"/>
          </a:p>
        </p:txBody>
      </p:sp>
    </p:spTree>
    <p:extLst>
      <p:ext uri="{BB962C8B-B14F-4D97-AF65-F5344CB8AC3E}">
        <p14:creationId xmlns:p14="http://schemas.microsoft.com/office/powerpoint/2010/main" val="3651880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4F44C-1CF5-45E3-9B54-0AA185891D00}" type="slidenum">
              <a:rPr lang="en-US" smtClean="0"/>
              <a:t>8</a:t>
            </a:fld>
            <a:endParaRPr lang="en-US"/>
          </a:p>
        </p:txBody>
      </p:sp>
    </p:spTree>
    <p:extLst>
      <p:ext uri="{BB962C8B-B14F-4D97-AF65-F5344CB8AC3E}">
        <p14:creationId xmlns:p14="http://schemas.microsoft.com/office/powerpoint/2010/main" val="1835902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does not produce a usable, saleable product</a:t>
            </a:r>
          </a:p>
          <a:p>
            <a:r>
              <a:rPr lang="en-US" dirty="0" smtClean="0"/>
              <a:t>At best, it enables the construction of a product</a:t>
            </a:r>
          </a:p>
          <a:p>
            <a:endParaRPr lang="en-US" dirty="0" smtClean="0"/>
          </a:p>
          <a:p>
            <a:r>
              <a:rPr lang="en-US" dirty="0" smtClean="0"/>
              <a:t>It may only be a small part of the product, even if crucial or enabling</a:t>
            </a:r>
          </a:p>
          <a:p>
            <a:endParaRPr lang="en-US" dirty="0" smtClean="0"/>
          </a:p>
          <a:p>
            <a:r>
              <a:rPr lang="en-US" dirty="0" smtClean="0"/>
              <a:t>The other parts may matter more</a:t>
            </a:r>
            <a:r>
              <a:rPr lang="en-US" baseline="0" dirty="0" smtClean="0"/>
              <a:t> to customers than the new research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524F44C-1CF5-45E3-9B54-0AA185891D00}" type="slidenum">
              <a:rPr lang="en-US" smtClean="0"/>
              <a:t>9</a:t>
            </a:fld>
            <a:endParaRPr lang="en-US"/>
          </a:p>
        </p:txBody>
      </p:sp>
    </p:spTree>
    <p:extLst>
      <p:ext uri="{BB962C8B-B14F-4D97-AF65-F5344CB8AC3E}">
        <p14:creationId xmlns:p14="http://schemas.microsoft.com/office/powerpoint/2010/main" val="3978933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tie idea</a:t>
            </a:r>
            <a:r>
              <a:rPr lang="en-US" baseline="0" dirty="0" smtClean="0"/>
              <a:t> to problem that matters to (significant number of) people</a:t>
            </a:r>
          </a:p>
          <a:p>
            <a:endParaRPr lang="en-US" baseline="0" dirty="0" smtClean="0"/>
          </a:p>
          <a:p>
            <a:r>
              <a:rPr lang="en-US" baseline="0" dirty="0" smtClean="0"/>
              <a:t>Needs to be implementable</a:t>
            </a:r>
          </a:p>
          <a:p>
            <a:r>
              <a:rPr lang="en-US" baseline="0" dirty="0" smtClean="0"/>
              <a:t>	And implementable in existing code and constraints, manageable, predictable</a:t>
            </a:r>
          </a:p>
          <a:p>
            <a:endParaRPr lang="en-US" baseline="0" dirty="0" smtClean="0"/>
          </a:p>
          <a:p>
            <a:r>
              <a:rPr lang="en-US" baseline="0" dirty="0" smtClean="0"/>
              <a:t>Needs to be better than status quo</a:t>
            </a:r>
          </a:p>
          <a:p>
            <a:r>
              <a:rPr lang="en-US" dirty="0" smtClean="0"/>
              <a:t>	Not just in corner cases</a:t>
            </a:r>
          </a:p>
          <a:p>
            <a:r>
              <a:rPr lang="en-US" dirty="0" smtClean="0"/>
              <a:t>	Fully evaluate</a:t>
            </a:r>
          </a:p>
          <a:p>
            <a:endParaRPr lang="en-US" dirty="0"/>
          </a:p>
        </p:txBody>
      </p:sp>
      <p:sp>
        <p:nvSpPr>
          <p:cNvPr id="4" name="Slide Number Placeholder 3"/>
          <p:cNvSpPr>
            <a:spLocks noGrp="1"/>
          </p:cNvSpPr>
          <p:nvPr>
            <p:ph type="sldNum" sz="quarter" idx="10"/>
          </p:nvPr>
        </p:nvSpPr>
        <p:spPr/>
        <p:txBody>
          <a:bodyPr/>
          <a:lstStyle/>
          <a:p>
            <a:fld id="{A524F44C-1CF5-45E3-9B54-0AA185891D00}" type="slidenum">
              <a:rPr lang="en-US" smtClean="0"/>
              <a:t>10</a:t>
            </a:fld>
            <a:endParaRPr lang="en-US"/>
          </a:p>
        </p:txBody>
      </p:sp>
    </p:spTree>
    <p:extLst>
      <p:ext uri="{BB962C8B-B14F-4D97-AF65-F5344CB8AC3E}">
        <p14:creationId xmlns:p14="http://schemas.microsoft.com/office/powerpoint/2010/main" val="3158395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be surprised if other aspects dominate</a:t>
            </a:r>
          </a:p>
          <a:p>
            <a:endParaRPr lang="en-US" dirty="0"/>
          </a:p>
        </p:txBody>
      </p:sp>
      <p:sp>
        <p:nvSpPr>
          <p:cNvPr id="4" name="Slide Number Placeholder 3"/>
          <p:cNvSpPr>
            <a:spLocks noGrp="1"/>
          </p:cNvSpPr>
          <p:nvPr>
            <p:ph type="sldNum" sz="quarter" idx="10"/>
          </p:nvPr>
        </p:nvSpPr>
        <p:spPr/>
        <p:txBody>
          <a:bodyPr/>
          <a:lstStyle/>
          <a:p>
            <a:fld id="{A524F44C-1CF5-45E3-9B54-0AA185891D00}" type="slidenum">
              <a:rPr lang="en-US" smtClean="0"/>
              <a:t>11</a:t>
            </a:fld>
            <a:endParaRPr lang="en-US"/>
          </a:p>
        </p:txBody>
      </p:sp>
    </p:spTree>
    <p:extLst>
      <p:ext uri="{BB962C8B-B14F-4D97-AF65-F5344CB8AC3E}">
        <p14:creationId xmlns:p14="http://schemas.microsoft.com/office/powerpoint/2010/main" val="1743972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3" name="Rounded Rectangle 12"/>
          <p:cNvSpPr/>
          <p:nvPr userDrawn="1"/>
        </p:nvSpPr>
        <p:spPr>
          <a:xfrm>
            <a:off x="65313" y="69755"/>
            <a:ext cx="9013372" cy="6692201"/>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5/8/2012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0" name="Rounded Rectangle 9"/>
          <p:cNvSpPr/>
          <p:nvPr/>
        </p:nvSpPr>
        <p:spPr>
          <a:xfrm>
            <a:off x="65313" y="69755"/>
            <a:ext cx="9013372" cy="6692201"/>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5/8/2012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5/8/2012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5/8/2012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400" b="1" dirty="0" smtClean="0">
                <a:solidFill>
                  <a:schemeClr val="accent5">
                    <a:lumMod val="50000"/>
                  </a:schemeClr>
                </a:solidFill>
              </a:rPr>
              <a:t>James Larus</a:t>
            </a:r>
          </a:p>
          <a:p>
            <a:r>
              <a:rPr lang="en-US" sz="2400" b="1" dirty="0" smtClean="0">
                <a:solidFill>
                  <a:schemeClr val="accent5">
                    <a:lumMod val="50000"/>
                  </a:schemeClr>
                </a:solidFill>
              </a:rPr>
              <a:t>Microsoft Research</a:t>
            </a:r>
          </a:p>
          <a:p>
            <a:endParaRPr lang="en-US" sz="2400" b="1" dirty="0" smtClean="0">
              <a:solidFill>
                <a:schemeClr val="accent5">
                  <a:lumMod val="50000"/>
                </a:schemeClr>
              </a:solidFill>
            </a:endParaRPr>
          </a:p>
          <a:p>
            <a:r>
              <a:rPr lang="en-US" sz="2400" b="1" dirty="0" smtClean="0">
                <a:solidFill>
                  <a:schemeClr val="accent5">
                    <a:lumMod val="50000"/>
                  </a:schemeClr>
                </a:solidFill>
              </a:rPr>
              <a:t>HCSS</a:t>
            </a:r>
          </a:p>
          <a:p>
            <a:r>
              <a:rPr lang="en-US" sz="2400" b="1" dirty="0" smtClean="0">
                <a:solidFill>
                  <a:schemeClr val="accent5">
                    <a:lumMod val="50000"/>
                  </a:schemeClr>
                </a:solidFill>
              </a:rPr>
              <a:t>May 8, 2012</a:t>
            </a:r>
            <a:endParaRPr lang="en-US" sz="2400" b="1" dirty="0">
              <a:solidFill>
                <a:schemeClr val="accent5">
                  <a:lumMod val="50000"/>
                </a:schemeClr>
              </a:solidFill>
            </a:endParaRPr>
          </a:p>
        </p:txBody>
      </p:sp>
      <p:sp>
        <p:nvSpPr>
          <p:cNvPr id="2" name="Title 1"/>
          <p:cNvSpPr>
            <a:spLocks noGrp="1"/>
          </p:cNvSpPr>
          <p:nvPr>
            <p:ph type="ctrTitle"/>
          </p:nvPr>
        </p:nvSpPr>
        <p:spPr/>
        <p:txBody>
          <a:bodyPr/>
          <a:lstStyle/>
          <a:p>
            <a:r>
              <a:rPr lang="en-US" dirty="0"/>
              <a:t>Tech Transfer </a:t>
            </a:r>
            <a:r>
              <a:rPr lang="en-US" dirty="0" smtClean="0"/>
              <a:t>of Software Tools</a:t>
            </a:r>
            <a:endParaRPr lang="en-US" dirty="0"/>
          </a:p>
        </p:txBody>
      </p:sp>
    </p:spTree>
    <p:extLst>
      <p:ext uri="{BB962C8B-B14F-4D97-AF65-F5344CB8AC3E}">
        <p14:creationId xmlns:p14="http://schemas.microsoft.com/office/powerpoint/2010/main" val="1356308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Lots of Clever Ideas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57350"/>
            <a:ext cx="478155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409950"/>
            <a:ext cx="7410450" cy="1095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629150"/>
            <a:ext cx="7477125" cy="476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508849" y="3793466"/>
            <a:ext cx="4724400" cy="166687"/>
          </a:xfrm>
          <a:prstGeom prst="rect">
            <a:avLst/>
          </a:prstGeom>
          <a:solidFill>
            <a:srgbClr val="FFFF0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685800" y="3960153"/>
            <a:ext cx="1905000" cy="166687"/>
          </a:xfrm>
          <a:prstGeom prst="rect">
            <a:avLst/>
          </a:prstGeom>
          <a:solidFill>
            <a:srgbClr val="FFFF0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1219200" y="4751070"/>
            <a:ext cx="3581400" cy="182880"/>
          </a:xfrm>
          <a:prstGeom prst="rect">
            <a:avLst/>
          </a:prstGeom>
          <a:solidFill>
            <a:srgbClr val="FFFF0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38382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Everyone Has </a:t>
            </a:r>
            <a:r>
              <a:rPr lang="en-US" dirty="0"/>
              <a:t>Ideas </a:t>
            </a:r>
            <a:r>
              <a:rPr lang="en-US" dirty="0" smtClean="0"/>
              <a:t>–</a:t>
            </a:r>
            <a:br>
              <a:rPr lang="en-US" dirty="0" smtClean="0"/>
            </a:br>
            <a:r>
              <a:rPr lang="en-US" dirty="0" smtClean="0"/>
              <a:t>Execution is Hard Work</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272124548"/>
              </p:ext>
            </p:extLst>
          </p:nvPr>
        </p:nvGraphicFramePr>
        <p:xfrm>
          <a:off x="909637" y="1600200"/>
          <a:ext cx="6862763" cy="4324350"/>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descr="http://ts1.mm.bing.net/images/thumbnail.aspx?q=4527578972619560&amp;id=de39ce7263d42cc885306f6fb1555f4a&amp;url=http%3a%2f%2fwww.livehacking.com%2fweb%2fwp-content%2fuploads%2f2010%2f07%2fLinux-penguin-hu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362200"/>
            <a:ext cx="1381633" cy="1638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72200" y="5105400"/>
            <a:ext cx="1219200" cy="369332"/>
          </a:xfrm>
          <a:prstGeom prst="rect">
            <a:avLst/>
          </a:prstGeom>
          <a:noFill/>
        </p:spPr>
        <p:txBody>
          <a:bodyPr wrap="square" rtlCol="0">
            <a:spAutoFit/>
          </a:bodyPr>
          <a:lstStyle/>
          <a:p>
            <a:r>
              <a:rPr lang="en-US" dirty="0" smtClean="0"/>
              <a:t>Singularity</a:t>
            </a:r>
            <a:endParaRPr lang="en-US" dirty="0"/>
          </a:p>
        </p:txBody>
      </p:sp>
      <p:cxnSp>
        <p:nvCxnSpPr>
          <p:cNvPr id="7" name="Straight Arrow Connector 6"/>
          <p:cNvCxnSpPr/>
          <p:nvPr/>
        </p:nvCxnSpPr>
        <p:spPr>
          <a:xfrm flipH="1">
            <a:off x="5638800" y="5290066"/>
            <a:ext cx="533400" cy="120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506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Mundane Matters</a:t>
            </a:r>
            <a:endParaRPr lang="en-US" dirty="0"/>
          </a:p>
        </p:txBody>
      </p:sp>
      <p:pic>
        <p:nvPicPr>
          <p:cNvPr id="1026" name="Picture 2" descr="http://www.boxofficeindia.co.in/wp-content/uploads/2011/11/Steve-Job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752166"/>
            <a:ext cx="1458686"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http://macgateway.com/wp-content/uploads/2011/03/Mac-OS-X-10-5-Leopar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657600"/>
            <a:ext cx="4241800" cy="2651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Cloud Callout 4"/>
          <p:cNvSpPr/>
          <p:nvPr/>
        </p:nvSpPr>
        <p:spPr>
          <a:xfrm>
            <a:off x="1160318" y="1447800"/>
            <a:ext cx="3733800" cy="2209800"/>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“We made the buttons on the screen look so good you’ll want to lick them.” </a:t>
            </a:r>
          </a:p>
        </p:txBody>
      </p:sp>
    </p:spTree>
    <p:extLst>
      <p:ext uri="{BB962C8B-B14F-4D97-AF65-F5344CB8AC3E}">
        <p14:creationId xmlns:p14="http://schemas.microsoft.com/office/powerpoint/2010/main" val="1184921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Bond Scale</a:t>
            </a:r>
          </a:p>
        </p:txBody>
      </p:sp>
      <p:graphicFrame>
        <p:nvGraphicFramePr>
          <p:cNvPr id="5" name="Diagram 4"/>
          <p:cNvGraphicFramePr/>
          <p:nvPr>
            <p:extLst>
              <p:ext uri="{D42A27DB-BD31-4B8C-83A1-F6EECF244321}">
                <p14:modId xmlns:p14="http://schemas.microsoft.com/office/powerpoint/2010/main" val="3361740510"/>
              </p:ext>
            </p:extLst>
          </p:nvPr>
        </p:nvGraphicFramePr>
        <p:xfrm>
          <a:off x="533400" y="16002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4500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Customer</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2554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Yourself in Developer’s Shoes</a:t>
            </a:r>
            <a:endParaRPr lang="en-US" dirty="0"/>
          </a:p>
        </p:txBody>
      </p:sp>
      <p:pic>
        <p:nvPicPr>
          <p:cNvPr id="2051" name="Picture 3" descr="C:\Users\larus\AppData\Local\Microsoft\Windows\Temporary Internet Files\Content.IE5\66KZEXPP\MP90044849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514600"/>
            <a:ext cx="3200400" cy="2133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Right Arrow 3"/>
          <p:cNvSpPr/>
          <p:nvPr/>
        </p:nvSpPr>
        <p:spPr>
          <a:xfrm rot="18000000">
            <a:off x="1966056" y="5352438"/>
            <a:ext cx="1905000" cy="9906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Security</a:t>
            </a:r>
            <a:endParaRPr lang="en-US" dirty="0">
              <a:solidFill>
                <a:schemeClr val="tx1"/>
              </a:solidFill>
            </a:endParaRPr>
          </a:p>
        </p:txBody>
      </p:sp>
      <p:sp>
        <p:nvSpPr>
          <p:cNvPr id="7" name="Right Arrow 6"/>
          <p:cNvSpPr/>
          <p:nvPr/>
        </p:nvSpPr>
        <p:spPr>
          <a:xfrm rot="3006492" flipH="1">
            <a:off x="4910965" y="5161833"/>
            <a:ext cx="1905000" cy="9906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New technologies</a:t>
            </a:r>
            <a:endParaRPr lang="en-US" dirty="0">
              <a:solidFill>
                <a:schemeClr val="tx1"/>
              </a:solidFill>
            </a:endParaRPr>
          </a:p>
        </p:txBody>
      </p:sp>
      <p:sp>
        <p:nvSpPr>
          <p:cNvPr id="8" name="Right Arrow 7"/>
          <p:cNvSpPr/>
          <p:nvPr/>
        </p:nvSpPr>
        <p:spPr>
          <a:xfrm rot="1694673">
            <a:off x="633296" y="1970415"/>
            <a:ext cx="1905000" cy="9906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System complexity</a:t>
            </a:r>
            <a:endParaRPr lang="en-US" dirty="0">
              <a:solidFill>
                <a:schemeClr val="tx1"/>
              </a:solidFill>
            </a:endParaRPr>
          </a:p>
        </p:txBody>
      </p:sp>
      <p:sp>
        <p:nvSpPr>
          <p:cNvPr id="9" name="Right Arrow 8"/>
          <p:cNvSpPr/>
          <p:nvPr/>
        </p:nvSpPr>
        <p:spPr>
          <a:xfrm rot="16200000">
            <a:off x="3390900" y="5257801"/>
            <a:ext cx="1905000" cy="9906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Email overload</a:t>
            </a:r>
            <a:endParaRPr lang="en-US" dirty="0">
              <a:solidFill>
                <a:schemeClr val="tx1"/>
              </a:solidFill>
            </a:endParaRPr>
          </a:p>
        </p:txBody>
      </p:sp>
      <p:sp>
        <p:nvSpPr>
          <p:cNvPr id="10" name="Right Arrow 9"/>
          <p:cNvSpPr/>
          <p:nvPr/>
        </p:nvSpPr>
        <p:spPr>
          <a:xfrm flipH="1">
            <a:off x="6324600" y="2362200"/>
            <a:ext cx="1905000" cy="9906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Bugs</a:t>
            </a:r>
            <a:endParaRPr lang="en-US" dirty="0">
              <a:solidFill>
                <a:schemeClr val="tx1"/>
              </a:solidFill>
            </a:endParaRPr>
          </a:p>
        </p:txBody>
      </p:sp>
      <p:sp>
        <p:nvSpPr>
          <p:cNvPr id="11" name="Right Arrow 10"/>
          <p:cNvSpPr/>
          <p:nvPr/>
        </p:nvSpPr>
        <p:spPr>
          <a:xfrm rot="2700000" flipH="1">
            <a:off x="6172200" y="5029200"/>
            <a:ext cx="1905000" cy="9906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Meetings</a:t>
            </a:r>
            <a:endParaRPr lang="en-US" dirty="0">
              <a:solidFill>
                <a:schemeClr val="tx1"/>
              </a:solidFill>
            </a:endParaRPr>
          </a:p>
        </p:txBody>
      </p:sp>
      <p:sp>
        <p:nvSpPr>
          <p:cNvPr id="12" name="Right Arrow 11"/>
          <p:cNvSpPr/>
          <p:nvPr/>
        </p:nvSpPr>
        <p:spPr>
          <a:xfrm>
            <a:off x="685800" y="3200400"/>
            <a:ext cx="1905000" cy="9906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Deadlines</a:t>
            </a:r>
            <a:endParaRPr lang="en-US" dirty="0">
              <a:solidFill>
                <a:schemeClr val="tx1"/>
              </a:solidFill>
            </a:endParaRPr>
          </a:p>
        </p:txBody>
      </p:sp>
      <p:sp>
        <p:nvSpPr>
          <p:cNvPr id="13" name="Right Arrow 12"/>
          <p:cNvSpPr/>
          <p:nvPr/>
        </p:nvSpPr>
        <p:spPr>
          <a:xfrm rot="19800000">
            <a:off x="805840" y="4600893"/>
            <a:ext cx="1905000" cy="9906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Performance</a:t>
            </a:r>
            <a:endParaRPr lang="en-US" dirty="0">
              <a:solidFill>
                <a:schemeClr val="tx1"/>
              </a:solidFill>
            </a:endParaRPr>
          </a:p>
        </p:txBody>
      </p:sp>
      <p:sp>
        <p:nvSpPr>
          <p:cNvPr id="14" name="Right Arrow 13"/>
          <p:cNvSpPr/>
          <p:nvPr/>
        </p:nvSpPr>
        <p:spPr>
          <a:xfrm rot="900000" flipH="1">
            <a:off x="6262729" y="3794115"/>
            <a:ext cx="1905000" cy="9906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Triage</a:t>
            </a:r>
            <a:endParaRPr lang="en-US" dirty="0">
              <a:solidFill>
                <a:schemeClr val="tx1"/>
              </a:solidFill>
            </a:endParaRPr>
          </a:p>
        </p:txBody>
      </p:sp>
    </p:spTree>
    <p:extLst>
      <p:ext uri="{BB962C8B-B14F-4D97-AF65-F5344CB8AC3E}">
        <p14:creationId xmlns:p14="http://schemas.microsoft.com/office/powerpoint/2010/main" val="3440940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You Sound Like to a Developer</a:t>
            </a:r>
            <a:endParaRPr lang="en-US" dirty="0"/>
          </a:p>
        </p:txBody>
      </p:sp>
      <p:sp>
        <p:nvSpPr>
          <p:cNvPr id="5" name="Content Placeholder 4"/>
          <p:cNvSpPr>
            <a:spLocks noGrp="1"/>
          </p:cNvSpPr>
          <p:nvPr>
            <p:ph sz="half" idx="4294967295"/>
          </p:nvPr>
        </p:nvSpPr>
        <p:spPr>
          <a:xfrm>
            <a:off x="5105400" y="5486400"/>
            <a:ext cx="4038600" cy="4525963"/>
          </a:xfrm>
        </p:spPr>
        <p:txBody>
          <a:bodyPr>
            <a:normAutofit/>
          </a:bodyPr>
          <a:lstStyle/>
          <a:p>
            <a:endParaRPr lang="en-US" dirty="0" smtClean="0"/>
          </a:p>
          <a:p>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64737681"/>
              </p:ext>
            </p:extLst>
          </p:nvPr>
        </p:nvGraphicFramePr>
        <p:xfrm>
          <a:off x="1524000" y="2286000"/>
          <a:ext cx="6096000" cy="33020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Researcher</a:t>
                      </a:r>
                      <a:endParaRPr lang="en-US" dirty="0"/>
                    </a:p>
                  </a:txBody>
                  <a:tcPr/>
                </a:tc>
                <a:tc>
                  <a:txBody>
                    <a:bodyPr/>
                    <a:lstStyle/>
                    <a:p>
                      <a:pPr algn="ctr"/>
                      <a:r>
                        <a:rPr lang="en-US" dirty="0" smtClean="0"/>
                        <a:t>Developer</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have a new tool</a:t>
                      </a:r>
                    </a:p>
                  </a:txBody>
                  <a:tcPr/>
                </a:tc>
                <a:tc>
                  <a:txBody>
                    <a:bodyPr/>
                    <a:lstStyle/>
                    <a:p>
                      <a:r>
                        <a:rPr lang="en-US" dirty="0" smtClean="0"/>
                        <a:t>“Oh no, not another one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that will save you time,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how many hours will it take to find it doesn’t work?</a:t>
                      </a:r>
                    </a:p>
                  </a:txBody>
                  <a:tcPr/>
                </a:tc>
              </a:tr>
              <a:tr h="370840">
                <a:tc>
                  <a:txBody>
                    <a:bodyPr/>
                    <a:lstStyle/>
                    <a:p>
                      <a:r>
                        <a:rPr lang="en-US" dirty="0" smtClean="0"/>
                        <a:t>improve your code quality,</a:t>
                      </a:r>
                      <a:endParaRPr lang="en-US" dirty="0"/>
                    </a:p>
                  </a:txBody>
                  <a:tcPr/>
                </a:tc>
                <a:tc>
                  <a:txBody>
                    <a:bodyPr/>
                    <a:lstStyle/>
                    <a:p>
                      <a:r>
                        <a:rPr lang="en-US" dirty="0" smtClean="0"/>
                        <a:t>What do you know about code quality?</a:t>
                      </a:r>
                      <a:endParaRPr lang="en-US" dirty="0"/>
                    </a:p>
                  </a:txBody>
                  <a:tcPr/>
                </a:tc>
              </a:tr>
              <a:tr h="370840">
                <a:tc>
                  <a:txBody>
                    <a:bodyPr/>
                    <a:lstStyle/>
                    <a:p>
                      <a:r>
                        <a:rPr lang="en-US" dirty="0" smtClean="0"/>
                        <a:t>make you more productive,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a:t>
                      </a:r>
                      <a:r>
                        <a:rPr lang="en-US" baseline="0" dirty="0" smtClean="0"/>
                        <a:t> </a:t>
                      </a:r>
                      <a:r>
                        <a:rPr lang="en-US" dirty="0" smtClean="0"/>
                        <a:t>leaving my office would improve my productivity</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avoid security bugs,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You’re smarter than hackers?</a:t>
                      </a:r>
                    </a:p>
                    <a:p>
                      <a:endParaRPr lang="en-US" dirty="0"/>
                    </a:p>
                  </a:txBody>
                  <a:tcPr/>
                </a:tc>
              </a:tr>
            </a:tbl>
          </a:graphicData>
        </a:graphic>
      </p:graphicFrame>
    </p:spTree>
    <p:extLst>
      <p:ext uri="{BB962C8B-B14F-4D97-AF65-F5344CB8AC3E}">
        <p14:creationId xmlns:p14="http://schemas.microsoft.com/office/powerpoint/2010/main" val="620578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More Convincing?</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798" y="1981200"/>
            <a:ext cx="1763219"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ts3.mm.bing.net/images/thumbnail.aspx?q=5038207607636154&amp;id=5498e777deb93121672168950835c3e3&amp;url=http%3a%2f%2ftoolssite.net%2fwp-content%2fuploads%2f2011%2f06%2fmachinery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599" y="1981200"/>
            <a:ext cx="34290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68335" y="4813012"/>
            <a:ext cx="760144" cy="584775"/>
          </a:xfrm>
          <a:prstGeom prst="rect">
            <a:avLst/>
          </a:prstGeom>
          <a:noFill/>
        </p:spPr>
        <p:txBody>
          <a:bodyPr wrap="none" rtlCol="0">
            <a:spAutoFit/>
          </a:bodyPr>
          <a:lstStyle/>
          <a:p>
            <a:r>
              <a:rPr lang="en-US" sz="3200" b="1" dirty="0" smtClean="0"/>
              <a:t>(A)</a:t>
            </a:r>
            <a:endParaRPr lang="en-US" sz="3200" b="1" dirty="0"/>
          </a:p>
        </p:txBody>
      </p:sp>
      <p:sp>
        <p:nvSpPr>
          <p:cNvPr id="6" name="TextBox 5"/>
          <p:cNvSpPr txBox="1"/>
          <p:nvPr/>
        </p:nvSpPr>
        <p:spPr>
          <a:xfrm>
            <a:off x="6135027" y="4813011"/>
            <a:ext cx="760144" cy="584775"/>
          </a:xfrm>
          <a:prstGeom prst="rect">
            <a:avLst/>
          </a:prstGeom>
          <a:noFill/>
        </p:spPr>
        <p:txBody>
          <a:bodyPr wrap="none" rtlCol="0">
            <a:spAutoFit/>
          </a:bodyPr>
          <a:lstStyle/>
          <a:p>
            <a:r>
              <a:rPr lang="en-US" sz="3200" b="1" dirty="0" smtClean="0"/>
              <a:t>(B)</a:t>
            </a:r>
            <a:endParaRPr lang="en-US" sz="3200" b="1" dirty="0"/>
          </a:p>
        </p:txBody>
      </p:sp>
    </p:spTree>
    <p:extLst>
      <p:ext uri="{BB962C8B-B14F-4D97-AF65-F5344CB8AC3E}">
        <p14:creationId xmlns:p14="http://schemas.microsoft.com/office/powerpoint/2010/main" val="1344524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Sale is the Hardest One</a:t>
            </a:r>
            <a:endParaRPr lang="en-US" dirty="0"/>
          </a:p>
        </p:txBody>
      </p:sp>
      <p:pic>
        <p:nvPicPr>
          <p:cNvPr id="2050" name="Picture 2" descr="http://homepages.wmich.edu/~bdv6003/Adult%20women%20collaborating%20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78527"/>
            <a:ext cx="5029200" cy="5029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54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People</a:t>
            </a: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2578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Mouse Trap</a:t>
            </a:r>
            <a:endParaRPr lang="en-US" dirty="0"/>
          </a:p>
        </p:txBody>
      </p:sp>
      <p:sp>
        <p:nvSpPr>
          <p:cNvPr id="3" name="Content Placeholder 2"/>
          <p:cNvSpPr>
            <a:spLocks noGrp="1"/>
          </p:cNvSpPr>
          <p:nvPr>
            <p:ph sz="quarter" idx="1"/>
          </p:nvPr>
        </p:nvSpPr>
        <p:spPr/>
        <p:txBody>
          <a:bodyPr/>
          <a:lstStyle/>
          <a:p>
            <a:pPr marL="0" indent="0">
              <a:buNone/>
            </a:pPr>
            <a:endParaRPr lang="en-US" sz="3600" dirty="0" smtClean="0">
              <a:latin typeface="Blackadder ITC" pitchFamily="82" charset="0"/>
            </a:endParaRPr>
          </a:p>
          <a:p>
            <a:pPr marL="0" indent="0">
              <a:buNone/>
            </a:pPr>
            <a:r>
              <a:rPr lang="en-US" sz="3600" dirty="0" smtClean="0">
                <a:latin typeface="Blackadder ITC" pitchFamily="82" charset="0"/>
              </a:rPr>
              <a:t>If </a:t>
            </a:r>
            <a:r>
              <a:rPr lang="en-US" sz="3600" dirty="0">
                <a:latin typeface="Blackadder ITC" pitchFamily="82" charset="0"/>
              </a:rPr>
              <a:t>a man has good corn or wood, or boards, or pigs, to sell, or can make better chairs or knives, crucibles or church organs, than anybody else, you will find a broad hard-beaten road to his house, though it be in the woods</a:t>
            </a:r>
            <a:r>
              <a:rPr lang="en-US" sz="3600" dirty="0" smtClean="0">
                <a:latin typeface="Blackadder ITC" pitchFamily="82" charset="0"/>
              </a:rPr>
              <a:t>.</a:t>
            </a:r>
            <a:br>
              <a:rPr lang="en-US" sz="3600" dirty="0" smtClean="0">
                <a:latin typeface="Blackadder ITC" pitchFamily="82" charset="0"/>
              </a:rPr>
            </a:br>
            <a:r>
              <a:rPr lang="en-US" sz="3600" dirty="0" smtClean="0">
                <a:latin typeface="Blackadder ITC" pitchFamily="82" charset="0"/>
              </a:rPr>
              <a:t>  —</a:t>
            </a:r>
            <a:r>
              <a:rPr lang="en-US" sz="3600" dirty="0">
                <a:latin typeface="Blackadder ITC" pitchFamily="82" charset="0"/>
              </a:rPr>
              <a:t>Ralph Waldo Emerson</a:t>
            </a:r>
          </a:p>
          <a:p>
            <a:pPr marL="0" indent="0">
              <a:buNone/>
            </a:pPr>
            <a:endParaRPr lang="en-US" dirty="0"/>
          </a:p>
        </p:txBody>
      </p:sp>
      <p:pic>
        <p:nvPicPr>
          <p:cNvPr id="1028" name="Picture 4" descr="C:\Users\larus\AppData\Local\Microsoft\Windows\Temporary Internet Files\Content.IE5\7GFDUN59\MP90039883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1547" y="4419600"/>
            <a:ext cx="3200400"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9800000">
            <a:off x="5678911" y="4796437"/>
            <a:ext cx="2743380" cy="1200329"/>
          </a:xfrm>
          <a:prstGeom prst="rect">
            <a:avLst/>
          </a:prstGeom>
          <a:noFill/>
        </p:spPr>
        <p:txBody>
          <a:bodyPr wrap="none" rtlCol="0">
            <a:spAutoFit/>
          </a:bodyPr>
          <a:lstStyle/>
          <a:p>
            <a:r>
              <a:rPr lang="en-US" sz="7200" b="1" dirty="0" smtClean="0">
                <a:solidFill>
                  <a:srgbClr val="FF0000"/>
                </a:solidFill>
              </a:rPr>
              <a:t>Wrong</a:t>
            </a:r>
            <a:endParaRPr lang="en-US" sz="7200" b="1" dirty="0">
              <a:solidFill>
                <a:srgbClr val="FF0000"/>
              </a:solidFill>
            </a:endParaRPr>
          </a:p>
        </p:txBody>
      </p:sp>
      <p:sp>
        <p:nvSpPr>
          <p:cNvPr id="5" name="Rectangle 4"/>
          <p:cNvSpPr/>
          <p:nvPr/>
        </p:nvSpPr>
        <p:spPr>
          <a:xfrm>
            <a:off x="5029200" y="663714"/>
            <a:ext cx="1666803" cy="707886"/>
          </a:xfrm>
          <a:prstGeom prst="rect">
            <a:avLst/>
          </a:prstGeom>
        </p:spPr>
        <p:txBody>
          <a:bodyPr wrap="none">
            <a:spAutoFit/>
          </a:bodyPr>
          <a:lstStyle/>
          <a:p>
            <a:r>
              <a:rPr lang="en-US" sz="4000" dirty="0">
                <a:solidFill>
                  <a:schemeClr val="tx2"/>
                </a:solidFill>
                <a:latin typeface="+mj-lt"/>
              </a:rPr>
              <a:t>Fallacy</a:t>
            </a:r>
          </a:p>
        </p:txBody>
      </p:sp>
    </p:spTree>
    <p:extLst>
      <p:ext uri="{BB962C8B-B14F-4D97-AF65-F5344CB8AC3E}">
        <p14:creationId xmlns:p14="http://schemas.microsoft.com/office/powerpoint/2010/main" val="409320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Politics is Real: NIH Happens</a:t>
            </a:r>
            <a:endParaRPr lang="en-US" dirty="0"/>
          </a:p>
        </p:txBody>
      </p:sp>
      <p:pic>
        <p:nvPicPr>
          <p:cNvPr id="1028" name="Picture 4" descr="http://school.familyeducation.com/images/School_Bullies_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057400"/>
            <a:ext cx="3476625"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62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Persistence</a:t>
            </a:r>
            <a:endParaRPr lang="en-US" dirty="0"/>
          </a:p>
        </p:txBody>
      </p:sp>
      <p:pic>
        <p:nvPicPr>
          <p:cNvPr id="1028" name="Picture 4" descr="http://bp3.blogger.com/_kfSAL-G1oiI/SEzoFKYRjDI/AAAAAAAAANI/mXICI76GlUo/s400/Weathering+-+Erosion+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09800"/>
            <a:ext cx="3810000" cy="2638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466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Incentives</a:t>
            </a:r>
            <a:endParaRPr lang="en-US" dirty="0"/>
          </a:p>
        </p:txBody>
      </p:sp>
      <p:pic>
        <p:nvPicPr>
          <p:cNvPr id="1026" name="Picture 2" descr="http://0.tqn.com/d/ancienthistory/1/7/j/F/Jan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067" y="1447800"/>
            <a:ext cx="4724400"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485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Software Tools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792767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Tools Are a Difficult Business</a:t>
            </a:r>
            <a:endParaRPr lang="en-US" dirty="0"/>
          </a:p>
        </p:txBody>
      </p:sp>
      <p:pic>
        <p:nvPicPr>
          <p:cNvPr id="3075" name="Picture 3" descr="C:\Users\larus\AppData\Local\Microsoft\Windows\Temporary Internet Files\Content.IE5\AF92RAH4\MC90008972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2398" y="1676400"/>
            <a:ext cx="1530350" cy="179546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http://ts3.mm.bing.net/images/thumbnail.aspx?q=5022814457037486&amp;id=33a3c2e6088f16572b3147f2f8a26324&amp;url=http%3a%2f%2fwww.redshirtlinux.com%2fwp-content%2fuploads%2f2010%2f09%2fgnu-7808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7619" y="4648200"/>
            <a:ext cx="1409181"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http://3.bp.blogspot.com/_TGANIb_4mFE/TTAxhN8cOSI/AAAAAAAABKU/l3WMUXOPYT0/s1600/Logo_Visual_Studio_20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617" y="4648200"/>
            <a:ext cx="352539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http://www.dexterology.com/wp-content/uploads/2010/06/Eclips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7573" y="4648200"/>
            <a:ext cx="2067488"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4352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They Aren’t Going to Solve the Problem</a:t>
            </a:r>
            <a:endParaRPr lang="en-US" dirty="0"/>
          </a:p>
        </p:txBody>
      </p:sp>
      <p:pic>
        <p:nvPicPr>
          <p:cNvPr id="1026" name="Picture 2" descr="http://www.cs.unc.edu/~brooks/Brookspi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828800"/>
            <a:ext cx="1552575" cy="17049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1803400"/>
            <a:ext cx="330541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088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quarter" idx="1"/>
          </p:nvPr>
        </p:nvSpPr>
        <p:spPr/>
        <p:txBody>
          <a:bodyPr>
            <a:normAutofit/>
          </a:bodyPr>
          <a:lstStyle/>
          <a:p>
            <a:r>
              <a:rPr lang="en-US" dirty="0" smtClean="0"/>
              <a:t>Tech transfer does not just happen; it requires effort</a:t>
            </a:r>
          </a:p>
          <a:p>
            <a:r>
              <a:rPr lang="en-US" dirty="0" smtClean="0"/>
              <a:t>Understand what you have to offer</a:t>
            </a:r>
          </a:p>
          <a:p>
            <a:r>
              <a:rPr lang="en-US" dirty="0" smtClean="0"/>
              <a:t>Understand the needs and requirements of customers</a:t>
            </a:r>
          </a:p>
          <a:p>
            <a:r>
              <a:rPr lang="en-US" dirty="0" smtClean="0"/>
              <a:t>Build personal trust and engagement</a:t>
            </a:r>
          </a:p>
          <a:p>
            <a:r>
              <a:rPr lang="en-US" dirty="0" smtClean="0"/>
              <a:t>Dive in; it is not a spectator sport</a:t>
            </a:r>
          </a:p>
          <a:p>
            <a:endParaRPr lang="en-US" dirty="0"/>
          </a:p>
          <a:p>
            <a:r>
              <a:rPr lang="en-US" dirty="0" smtClean="0"/>
              <a:t>Good luck! It a lot of fun and very satisfying when it works</a:t>
            </a:r>
            <a:endParaRPr lang="en-US" dirty="0"/>
          </a:p>
        </p:txBody>
      </p:sp>
    </p:spTree>
    <p:extLst>
      <p:ext uri="{BB962C8B-B14F-4D97-AF65-F5344CB8AC3E}">
        <p14:creationId xmlns:p14="http://schemas.microsoft.com/office/powerpoint/2010/main" val="617575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Over 15 Years at MSR</a:t>
            </a:r>
            <a:endParaRPr lang="en-US" dirty="0"/>
          </a:p>
        </p:txBody>
      </p:sp>
      <p:sp>
        <p:nvSpPr>
          <p:cNvPr id="3" name="Text Placeholder 2"/>
          <p:cNvSpPr>
            <a:spLocks noGrp="1"/>
          </p:cNvSpPr>
          <p:nvPr>
            <p:ph type="body" idx="1"/>
          </p:nvPr>
        </p:nvSpPr>
        <p:spPr>
          <a:xfrm>
            <a:off x="722313" y="2547938"/>
            <a:ext cx="7772400" cy="3624262"/>
          </a:xfrm>
        </p:spPr>
        <p:txBody>
          <a:bodyPr>
            <a:normAutofit/>
          </a:bodyPr>
          <a:lstStyle/>
          <a:p>
            <a:pPr marL="457200" indent="-457200">
              <a:buFont typeface="+mj-lt"/>
              <a:buAutoNum type="arabicPeriod"/>
            </a:pPr>
            <a:r>
              <a:rPr lang="en-US" dirty="0" smtClean="0"/>
              <a:t>Platitudes</a:t>
            </a:r>
          </a:p>
          <a:p>
            <a:pPr marL="457200" indent="-457200">
              <a:buFont typeface="+mj-lt"/>
              <a:buAutoNum type="arabicPeriod"/>
            </a:pPr>
            <a:r>
              <a:rPr lang="en-US" dirty="0" smtClean="0"/>
              <a:t>Perspective</a:t>
            </a:r>
          </a:p>
          <a:p>
            <a:pPr marL="457200" indent="-457200">
              <a:buFont typeface="+mj-lt"/>
              <a:buAutoNum type="arabicPeriod"/>
            </a:pPr>
            <a:r>
              <a:rPr lang="en-US" dirty="0" smtClean="0"/>
              <a:t>Customer</a:t>
            </a:r>
          </a:p>
          <a:p>
            <a:pPr marL="457200" indent="-457200">
              <a:buFont typeface="+mj-lt"/>
              <a:buAutoNum type="arabicPeriod"/>
            </a:pPr>
            <a:r>
              <a:rPr lang="en-US" dirty="0"/>
              <a:t>People</a:t>
            </a:r>
          </a:p>
          <a:p>
            <a:pPr marL="457200" indent="-457200">
              <a:buFont typeface="+mj-lt"/>
              <a:buAutoNum type="arabicPeriod"/>
            </a:pPr>
            <a:r>
              <a:rPr lang="en-US" dirty="0" smtClean="0"/>
              <a:t>Tools</a:t>
            </a:r>
          </a:p>
          <a:p>
            <a:pPr marL="457200" indent="-457200">
              <a:buFont typeface="+mj-lt"/>
              <a:buAutoNum type="arabicPeriod"/>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3095001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 Transfer is a Full Contact Sport</a:t>
            </a:r>
            <a:r>
              <a:rPr lang="en-US" baseline="30000" dirty="0" smtClean="0"/>
              <a:t>*</a:t>
            </a:r>
            <a:endParaRPr lang="en-US" baseline="30000" dirty="0"/>
          </a:p>
        </p:txBody>
      </p:sp>
      <p:pic>
        <p:nvPicPr>
          <p:cNvPr id="1026" name="Picture 2" descr="http://blog.syracuse.com/today/2008/03/large_sml_080303_ap_brenn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33600"/>
            <a:ext cx="4314825" cy="29337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3505200" y="4114800"/>
            <a:ext cx="5334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91200" y="3415784"/>
            <a:ext cx="2985113" cy="369332"/>
          </a:xfrm>
          <a:prstGeom prst="rect">
            <a:avLst/>
          </a:prstGeom>
          <a:noFill/>
        </p:spPr>
        <p:txBody>
          <a:bodyPr wrap="none" rtlCol="0">
            <a:spAutoFit/>
          </a:bodyPr>
          <a:lstStyle/>
          <a:p>
            <a:r>
              <a:rPr lang="en-US" dirty="0" smtClean="0"/>
              <a:t>But, keep your eye on the ball</a:t>
            </a:r>
            <a:endParaRPr lang="en-US" dirty="0"/>
          </a:p>
        </p:txBody>
      </p:sp>
      <p:cxnSp>
        <p:nvCxnSpPr>
          <p:cNvPr id="8" name="Straight Arrow Connector 7"/>
          <p:cNvCxnSpPr>
            <a:stCxn id="6" idx="1"/>
            <a:endCxn id="3" idx="7"/>
          </p:cNvCxnSpPr>
          <p:nvPr/>
        </p:nvCxnSpPr>
        <p:spPr>
          <a:xfrm flipH="1">
            <a:off x="3960485" y="3600450"/>
            <a:ext cx="1830715" cy="6036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41096" y="5726668"/>
            <a:ext cx="4193649" cy="369332"/>
          </a:xfrm>
          <a:prstGeom prst="rect">
            <a:avLst/>
          </a:prstGeom>
          <a:noFill/>
        </p:spPr>
        <p:txBody>
          <a:bodyPr wrap="none" rtlCol="0">
            <a:spAutoFit/>
          </a:bodyPr>
          <a:lstStyle/>
          <a:p>
            <a:r>
              <a:rPr lang="en-US" baseline="30000" dirty="0" smtClean="0"/>
              <a:t>*</a:t>
            </a:r>
            <a:r>
              <a:rPr lang="en-US" dirty="0" smtClean="0"/>
              <a:t>Rick Rashid, Chief Research Officer, Microsoft</a:t>
            </a:r>
          </a:p>
        </p:txBody>
      </p:sp>
      <p:sp>
        <p:nvSpPr>
          <p:cNvPr id="9" name="Title 1"/>
          <p:cNvSpPr txBox="1">
            <a:spLocks/>
          </p:cNvSpPr>
          <p:nvPr/>
        </p:nvSpPr>
        <p:spPr>
          <a:xfrm>
            <a:off x="989642" y="1295400"/>
            <a:ext cx="7772400" cy="664105"/>
          </a:xfrm>
          <a:prstGeom prst="rect">
            <a:avLst/>
          </a:prstGeom>
        </p:spPr>
        <p:txBody>
          <a:bodyPr bIns="91440" anchor="b" anchorCtr="0">
            <a:normAutofit fontScale="67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t>If you aren’t bloody, you aren’t playing hard enough</a:t>
            </a:r>
            <a:r>
              <a:rPr lang="en-US" baseline="30000" dirty="0" smtClean="0"/>
              <a:t>†</a:t>
            </a:r>
            <a:endParaRPr lang="en-US" baseline="30000" dirty="0"/>
          </a:p>
        </p:txBody>
      </p:sp>
      <p:sp>
        <p:nvSpPr>
          <p:cNvPr id="5" name="TextBox 4"/>
          <p:cNvSpPr txBox="1"/>
          <p:nvPr/>
        </p:nvSpPr>
        <p:spPr>
          <a:xfrm>
            <a:off x="4258029" y="6109732"/>
            <a:ext cx="2292807" cy="369332"/>
          </a:xfrm>
          <a:prstGeom prst="rect">
            <a:avLst/>
          </a:prstGeom>
          <a:noFill/>
        </p:spPr>
        <p:txBody>
          <a:bodyPr wrap="none" rtlCol="0">
            <a:spAutoFit/>
          </a:bodyPr>
          <a:lstStyle/>
          <a:p>
            <a:r>
              <a:rPr lang="en-US" baseline="30000" dirty="0"/>
              <a:t>†</a:t>
            </a:r>
            <a:r>
              <a:rPr lang="en-US" dirty="0"/>
              <a:t>Galen Hunt, </a:t>
            </a:r>
            <a:r>
              <a:rPr lang="en-US" dirty="0" smtClean="0"/>
              <a:t>Researcher</a:t>
            </a:r>
            <a:endParaRPr lang="en-US" dirty="0"/>
          </a:p>
        </p:txBody>
      </p:sp>
    </p:spTree>
    <p:extLst>
      <p:ext uri="{BB962C8B-B14F-4D97-AF65-F5344CB8AC3E}">
        <p14:creationId xmlns:p14="http://schemas.microsoft.com/office/powerpoint/2010/main" val="58068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9"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 Transfer </a:t>
            </a:r>
            <a:r>
              <a:rPr lang="en-US" dirty="0"/>
              <a:t>I</a:t>
            </a:r>
            <a:r>
              <a:rPr lang="en-US" dirty="0" smtClean="0"/>
              <a:t>sn’t About Technology</a:t>
            </a:r>
            <a:br>
              <a:rPr lang="en-US" dirty="0" smtClean="0"/>
            </a:br>
            <a:r>
              <a:rPr lang="en-US" dirty="0" smtClean="0"/>
              <a:t>But About People*</a:t>
            </a:r>
            <a:endParaRPr lang="en-US" dirty="0"/>
          </a:p>
        </p:txBody>
      </p:sp>
      <p:pic>
        <p:nvPicPr>
          <p:cNvPr id="1026" name="Picture 2" descr="http://research.microsoft.com/en-us/people/bycook/byron_lobby.jpg"/>
          <p:cNvPicPr>
            <a:picLocks noChangeAspect="1" noChangeArrowheads="1"/>
          </p:cNvPicPr>
          <p:nvPr/>
        </p:nvPicPr>
        <p:blipFill rotWithShape="1">
          <a:blip r:embed="rId3">
            <a:extLst>
              <a:ext uri="{28A0092B-C50C-407E-A947-70E740481C1C}">
                <a14:useLocalDpi xmlns:a14="http://schemas.microsoft.com/office/drawing/2010/main" val="0"/>
              </a:ext>
            </a:extLst>
          </a:blip>
          <a:srcRect l="33058" t="3663" r="26484" b="51502"/>
          <a:stretch/>
        </p:blipFill>
        <p:spPr bwMode="auto">
          <a:xfrm>
            <a:off x="4811278" y="3533932"/>
            <a:ext cx="2327563" cy="19345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descr="C:\Users\larus\Pictures\MSR\tball 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21" t="226" r="18898" b="24154"/>
          <a:stretch/>
        </p:blipFill>
        <p:spPr bwMode="auto">
          <a:xfrm>
            <a:off x="329047" y="2971800"/>
            <a:ext cx="2567065"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C:\Users\larus\Pictures\MSR\Sriram 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253" t="2512" r="22151" b="33025"/>
          <a:stretch/>
        </p:blipFill>
        <p:spPr bwMode="auto">
          <a:xfrm>
            <a:off x="2286000" y="4377406"/>
            <a:ext cx="2439865"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0" name="Picture 6" descr="http://research.microsoft.com/en-us/projects/slam/slam_metallic.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682" y="1561468"/>
            <a:ext cx="2781300" cy="12573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1597994"/>
            <a:ext cx="4840537" cy="1842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larus\Desktop\DSC0007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75060" y="4501231"/>
            <a:ext cx="2717800" cy="2038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72995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400"/>
                                        <p:tgtEl>
                                          <p:spTgt spid="102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3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Place, Right Time</a:t>
            </a:r>
            <a:endParaRPr lang="en-US" dirty="0"/>
          </a:p>
        </p:txBody>
      </p:sp>
      <p:sp>
        <p:nvSpPr>
          <p:cNvPr id="6" name="Notched Right Arrow 5"/>
          <p:cNvSpPr/>
          <p:nvPr/>
        </p:nvSpPr>
        <p:spPr>
          <a:xfrm>
            <a:off x="762000" y="1682698"/>
            <a:ext cx="7315200" cy="1066800"/>
          </a:xfrm>
          <a:prstGeom prst="notched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14400" y="3288268"/>
            <a:ext cx="1347100" cy="369332"/>
          </a:xfrm>
          <a:prstGeom prst="rect">
            <a:avLst/>
          </a:prstGeom>
          <a:noFill/>
        </p:spPr>
        <p:txBody>
          <a:bodyPr wrap="none" rtlCol="0">
            <a:spAutoFit/>
          </a:bodyPr>
          <a:lstStyle/>
          <a:p>
            <a:r>
              <a:rPr lang="en-US" dirty="0" smtClean="0"/>
              <a:t>Windows 95</a:t>
            </a:r>
            <a:endParaRPr lang="en-US" dirty="0"/>
          </a:p>
        </p:txBody>
      </p:sp>
      <p:cxnSp>
        <p:nvCxnSpPr>
          <p:cNvPr id="13" name="Straight Arrow Connector 12"/>
          <p:cNvCxnSpPr>
            <a:stCxn id="7" idx="0"/>
          </p:cNvCxnSpPr>
          <p:nvPr/>
        </p:nvCxnSpPr>
        <p:spPr>
          <a:xfrm flipH="1" flipV="1">
            <a:off x="1371600" y="2602468"/>
            <a:ext cx="21635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33235" y="3288268"/>
            <a:ext cx="1581138" cy="369332"/>
          </a:xfrm>
          <a:prstGeom prst="rect">
            <a:avLst/>
          </a:prstGeom>
          <a:noFill/>
        </p:spPr>
        <p:txBody>
          <a:bodyPr wrap="none" rtlCol="0">
            <a:spAutoFit/>
          </a:bodyPr>
          <a:lstStyle/>
          <a:p>
            <a:r>
              <a:rPr lang="en-US" dirty="0" smtClean="0"/>
              <a:t>Windows 2000</a:t>
            </a:r>
            <a:endParaRPr lang="en-US" dirty="0"/>
          </a:p>
        </p:txBody>
      </p:sp>
      <p:cxnSp>
        <p:nvCxnSpPr>
          <p:cNvPr id="16" name="Straight Arrow Connector 15"/>
          <p:cNvCxnSpPr>
            <a:stCxn id="14" idx="0"/>
          </p:cNvCxnSpPr>
          <p:nvPr/>
        </p:nvCxnSpPr>
        <p:spPr>
          <a:xfrm flipV="1">
            <a:off x="5623804" y="2602468"/>
            <a:ext cx="395996"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438400" y="2950623"/>
            <a:ext cx="2182813" cy="3188732"/>
            <a:chOff x="2680401" y="3124200"/>
            <a:chExt cx="2182813" cy="3188732"/>
          </a:xfrm>
        </p:grpSpPr>
        <p:pic>
          <p:nvPicPr>
            <p:cNvPr id="2050" name="Picture 2" descr="C:\Users\larus\AppData\Local\Microsoft\Windows\Temporary Internet Files\Content.IE5\OO8RWVU1\MC90028071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0401" y="3124200"/>
              <a:ext cx="2182813" cy="260826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009900" y="5943600"/>
              <a:ext cx="1523815" cy="369332"/>
            </a:xfrm>
            <a:prstGeom prst="rect">
              <a:avLst/>
            </a:prstGeom>
            <a:noFill/>
          </p:spPr>
          <p:txBody>
            <a:bodyPr wrap="none" rtlCol="0">
              <a:spAutoFit/>
            </a:bodyPr>
            <a:lstStyle/>
            <a:p>
              <a:r>
                <a:rPr lang="en-US" dirty="0" smtClean="0"/>
                <a:t>Device Drivers</a:t>
              </a:r>
              <a:endParaRPr lang="en-US" dirty="0"/>
            </a:p>
          </p:txBody>
        </p:sp>
      </p:grpSp>
      <p:sp>
        <p:nvSpPr>
          <p:cNvPr id="21" name="TextBox 20"/>
          <p:cNvSpPr txBox="1"/>
          <p:nvPr/>
        </p:nvSpPr>
        <p:spPr>
          <a:xfrm>
            <a:off x="6934200" y="3288268"/>
            <a:ext cx="1351909" cy="369332"/>
          </a:xfrm>
          <a:prstGeom prst="rect">
            <a:avLst/>
          </a:prstGeom>
          <a:noFill/>
        </p:spPr>
        <p:txBody>
          <a:bodyPr wrap="none" rtlCol="0">
            <a:spAutoFit/>
          </a:bodyPr>
          <a:lstStyle/>
          <a:p>
            <a:r>
              <a:rPr lang="en-US" dirty="0" smtClean="0"/>
              <a:t>Windows XP</a:t>
            </a:r>
            <a:endParaRPr lang="en-US" dirty="0"/>
          </a:p>
        </p:txBody>
      </p:sp>
      <p:cxnSp>
        <p:nvCxnSpPr>
          <p:cNvPr id="25" name="Straight Arrow Connector 24"/>
          <p:cNvCxnSpPr>
            <a:stCxn id="21" idx="0"/>
          </p:cNvCxnSpPr>
          <p:nvPr/>
        </p:nvCxnSpPr>
        <p:spPr>
          <a:xfrm flipH="1" flipV="1">
            <a:off x="7086600" y="2602468"/>
            <a:ext cx="523555"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5" name="Picture 7" descr="C:\Users\larus\Desktop\NTDEV_bobri_L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450" y="5084223"/>
            <a:ext cx="1028700"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6" name="Cloud Callout 25"/>
          <p:cNvSpPr/>
          <p:nvPr/>
        </p:nvSpPr>
        <p:spPr>
          <a:xfrm>
            <a:off x="5623804" y="3657600"/>
            <a:ext cx="2910595" cy="1685131"/>
          </a:xfrm>
          <a:prstGeom prst="cloudCallout">
            <a:avLst>
              <a:gd name="adj1" fmla="val -25766"/>
              <a:gd name="adj2" fmla="val 6070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How am I supposed to make drivers more reliable???</a:t>
            </a:r>
            <a:endParaRPr lang="en-US" dirty="0">
              <a:solidFill>
                <a:schemeClr val="tx1"/>
              </a:solidFill>
            </a:endParaRPr>
          </a:p>
        </p:txBody>
      </p:sp>
    </p:spTree>
    <p:extLst>
      <p:ext uri="{BB962C8B-B14F-4D97-AF65-F5344CB8AC3E}">
        <p14:creationId xmlns:p14="http://schemas.microsoft.com/office/powerpoint/2010/main" val="230536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fade">
                                      <p:cBhvr>
                                        <p:cTn id="7" dur="500"/>
                                        <p:tgtEl>
                                          <p:spTgt spid="205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Luck Favors the Prepared</a:t>
            </a:r>
            <a:endParaRPr lang="en-US" dirty="0"/>
          </a:p>
        </p:txBody>
      </p:sp>
      <p:sp>
        <p:nvSpPr>
          <p:cNvPr id="4" name="Notched Right Arrow 3"/>
          <p:cNvSpPr/>
          <p:nvPr/>
        </p:nvSpPr>
        <p:spPr>
          <a:xfrm>
            <a:off x="762000" y="1682698"/>
            <a:ext cx="7315200" cy="1066800"/>
          </a:xfrm>
          <a:prstGeom prst="notched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14400" y="3124200"/>
            <a:ext cx="1347100" cy="369332"/>
          </a:xfrm>
          <a:prstGeom prst="rect">
            <a:avLst/>
          </a:prstGeom>
          <a:noFill/>
        </p:spPr>
        <p:txBody>
          <a:bodyPr wrap="none" rtlCol="0">
            <a:spAutoFit/>
          </a:bodyPr>
          <a:lstStyle/>
          <a:p>
            <a:r>
              <a:rPr lang="en-US" dirty="0" smtClean="0"/>
              <a:t>Windows 95</a:t>
            </a:r>
            <a:endParaRPr lang="en-US" dirty="0"/>
          </a:p>
        </p:txBody>
      </p:sp>
      <p:cxnSp>
        <p:nvCxnSpPr>
          <p:cNvPr id="6" name="Straight Arrow Connector 5"/>
          <p:cNvCxnSpPr>
            <a:stCxn id="5" idx="0"/>
          </p:cNvCxnSpPr>
          <p:nvPr/>
        </p:nvCxnSpPr>
        <p:spPr>
          <a:xfrm flipV="1">
            <a:off x="1587950" y="2602468"/>
            <a:ext cx="0" cy="521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833235" y="3124200"/>
            <a:ext cx="1581138" cy="369332"/>
          </a:xfrm>
          <a:prstGeom prst="rect">
            <a:avLst/>
          </a:prstGeom>
          <a:noFill/>
        </p:spPr>
        <p:txBody>
          <a:bodyPr wrap="none" rtlCol="0">
            <a:spAutoFit/>
          </a:bodyPr>
          <a:lstStyle/>
          <a:p>
            <a:r>
              <a:rPr lang="en-US" dirty="0" smtClean="0"/>
              <a:t>Windows 2000</a:t>
            </a:r>
            <a:endParaRPr lang="en-US" dirty="0"/>
          </a:p>
        </p:txBody>
      </p:sp>
      <p:cxnSp>
        <p:nvCxnSpPr>
          <p:cNvPr id="8" name="Straight Arrow Connector 7"/>
          <p:cNvCxnSpPr>
            <a:stCxn id="7" idx="0"/>
          </p:cNvCxnSpPr>
          <p:nvPr/>
        </p:nvCxnSpPr>
        <p:spPr>
          <a:xfrm flipV="1">
            <a:off x="5623804" y="2602468"/>
            <a:ext cx="91196" cy="521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34200" y="3124200"/>
            <a:ext cx="1351909" cy="369332"/>
          </a:xfrm>
          <a:prstGeom prst="rect">
            <a:avLst/>
          </a:prstGeom>
          <a:noFill/>
        </p:spPr>
        <p:txBody>
          <a:bodyPr wrap="none" rtlCol="0">
            <a:spAutoFit/>
          </a:bodyPr>
          <a:lstStyle/>
          <a:p>
            <a:r>
              <a:rPr lang="en-US" dirty="0" smtClean="0"/>
              <a:t>Windows XP</a:t>
            </a:r>
            <a:endParaRPr lang="en-US" dirty="0"/>
          </a:p>
        </p:txBody>
      </p:sp>
      <p:cxnSp>
        <p:nvCxnSpPr>
          <p:cNvPr id="10" name="Straight Arrow Connector 9"/>
          <p:cNvCxnSpPr>
            <a:stCxn id="9" idx="0"/>
          </p:cNvCxnSpPr>
          <p:nvPr/>
        </p:nvCxnSpPr>
        <p:spPr>
          <a:xfrm flipH="1" flipV="1">
            <a:off x="7086600" y="2602468"/>
            <a:ext cx="523555" cy="521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4" name="Picture 2" descr="C:\Users\larus\Pictures\MS-Pictures\James Lar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220284"/>
            <a:ext cx="1841982" cy="2286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295400" y="3745468"/>
            <a:ext cx="2483693" cy="369332"/>
          </a:xfrm>
          <a:prstGeom prst="rect">
            <a:avLst/>
          </a:prstGeom>
          <a:noFill/>
        </p:spPr>
        <p:txBody>
          <a:bodyPr wrap="none" rtlCol="0">
            <a:spAutoFit/>
          </a:bodyPr>
          <a:lstStyle/>
          <a:p>
            <a:r>
              <a:rPr lang="en-US" dirty="0" smtClean="0"/>
              <a:t>Joins MSR to sets up SPT</a:t>
            </a:r>
            <a:endParaRPr lang="en-US" dirty="0"/>
          </a:p>
        </p:txBody>
      </p:sp>
      <p:cxnSp>
        <p:nvCxnSpPr>
          <p:cNvPr id="13" name="Straight Arrow Connector 12"/>
          <p:cNvCxnSpPr>
            <a:stCxn id="11" idx="0"/>
          </p:cNvCxnSpPr>
          <p:nvPr/>
        </p:nvCxnSpPr>
        <p:spPr>
          <a:xfrm flipV="1">
            <a:off x="2537247" y="2602468"/>
            <a:ext cx="1348953"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Cloud Callout 13"/>
          <p:cNvSpPr/>
          <p:nvPr/>
        </p:nvSpPr>
        <p:spPr>
          <a:xfrm>
            <a:off x="4572000" y="4114800"/>
            <a:ext cx="4343400" cy="2511617"/>
          </a:xfrm>
          <a:prstGeom prst="cloudCallout">
            <a:avLst>
              <a:gd name="adj1" fmla="val -59980"/>
              <a:gd name="adj2" fmla="val -1110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Ah Device Drivers!</a:t>
            </a:r>
          </a:p>
          <a:p>
            <a:pPr algn="ctr"/>
            <a:endParaRPr lang="en-US" dirty="0" smtClean="0">
              <a:solidFill>
                <a:schemeClr val="tx1"/>
              </a:solidFill>
            </a:endParaRPr>
          </a:p>
          <a:p>
            <a:pPr algn="ctr"/>
            <a:r>
              <a:rPr lang="en-US" dirty="0" smtClean="0">
                <a:solidFill>
                  <a:schemeClr val="tx1"/>
                </a:solidFill>
              </a:rPr>
              <a:t>There are lots of them.</a:t>
            </a:r>
          </a:p>
          <a:p>
            <a:pPr algn="ctr"/>
            <a:r>
              <a:rPr lang="en-US" dirty="0" smtClean="0">
                <a:solidFill>
                  <a:schemeClr val="tx1"/>
                </a:solidFill>
              </a:rPr>
              <a:t>They are small.</a:t>
            </a:r>
          </a:p>
          <a:p>
            <a:pPr algn="ctr"/>
            <a:r>
              <a:rPr lang="en-US" dirty="0" smtClean="0">
                <a:solidFill>
                  <a:schemeClr val="tx1"/>
                </a:solidFill>
              </a:rPr>
              <a:t>We can analyze them.</a:t>
            </a:r>
          </a:p>
          <a:p>
            <a:pPr algn="ctr"/>
            <a:r>
              <a:rPr lang="en-US" dirty="0" smtClean="0">
                <a:solidFill>
                  <a:schemeClr val="tx1"/>
                </a:solidFill>
              </a:rPr>
              <a:t>And they are a big problem.</a:t>
            </a:r>
            <a:endParaRPr lang="en-US" dirty="0">
              <a:solidFill>
                <a:schemeClr val="tx1"/>
              </a:solidFill>
            </a:endParaRPr>
          </a:p>
        </p:txBody>
      </p:sp>
      <p:sp>
        <p:nvSpPr>
          <p:cNvPr id="3" name="Cloud Callout 2"/>
          <p:cNvSpPr/>
          <p:nvPr/>
        </p:nvSpPr>
        <p:spPr>
          <a:xfrm>
            <a:off x="76200" y="4220284"/>
            <a:ext cx="2590800" cy="914400"/>
          </a:xfrm>
          <a:prstGeom prst="cloudCallout">
            <a:avLst>
              <a:gd name="adj1" fmla="val 56573"/>
              <a:gd name="adj2" fmla="val 477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This is GREAT!</a:t>
            </a:r>
            <a:endParaRPr lang="en-US" dirty="0">
              <a:solidFill>
                <a:schemeClr val="tx1"/>
              </a:solidFill>
            </a:endParaRPr>
          </a:p>
        </p:txBody>
      </p:sp>
      <p:sp>
        <p:nvSpPr>
          <p:cNvPr id="15" name="TextBox 14"/>
          <p:cNvSpPr txBox="1"/>
          <p:nvPr/>
        </p:nvSpPr>
        <p:spPr>
          <a:xfrm>
            <a:off x="3883290" y="3745468"/>
            <a:ext cx="1987019" cy="369332"/>
          </a:xfrm>
          <a:prstGeom prst="rect">
            <a:avLst/>
          </a:prstGeom>
          <a:noFill/>
        </p:spPr>
        <p:txBody>
          <a:bodyPr wrap="none" rtlCol="0">
            <a:spAutoFit/>
          </a:bodyPr>
          <a:lstStyle/>
          <a:p>
            <a:r>
              <a:rPr lang="en-US" dirty="0" smtClean="0"/>
              <a:t>Hires Tom &amp; Sriram</a:t>
            </a:r>
            <a:endParaRPr lang="en-US" dirty="0"/>
          </a:p>
        </p:txBody>
      </p:sp>
      <p:cxnSp>
        <p:nvCxnSpPr>
          <p:cNvPr id="17" name="Straight Arrow Connector 16"/>
          <p:cNvCxnSpPr>
            <a:stCxn id="15" idx="0"/>
          </p:cNvCxnSpPr>
          <p:nvPr/>
        </p:nvCxnSpPr>
        <p:spPr>
          <a:xfrm flipH="1" flipV="1">
            <a:off x="4419600" y="2667000"/>
            <a:ext cx="457200" cy="1078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37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Perspective</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4257130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Great Research Solves a Problem –</a:t>
            </a:r>
            <a:br>
              <a:rPr lang="en-US" dirty="0" smtClean="0"/>
            </a:br>
            <a:r>
              <a:rPr lang="en-US" dirty="0" smtClean="0"/>
              <a:t>But a Solution is Not a Product</a:t>
            </a:r>
            <a:endParaRPr lang="en-US" dirty="0"/>
          </a:p>
        </p:txBody>
      </p:sp>
      <p:pic>
        <p:nvPicPr>
          <p:cNvPr id="1028" name="Picture 4" descr="http://us.123rf.com/400wm/400/400/vesilvio/vesilvio1103/vesilvio110300032/9137556-stone-and-brick-w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7315200" cy="4863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0052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431</TotalTime>
  <Words>1210</Words>
  <Application>Microsoft Office PowerPoint</Application>
  <PresentationFormat>On-screen Show (4:3)</PresentationFormat>
  <Paragraphs>217</Paragraphs>
  <Slides>26</Slides>
  <Notes>19</Notes>
  <HiddenSlides>1</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Equity</vt:lpstr>
      <vt:lpstr>Tech Transfer of Software Tools</vt:lpstr>
      <vt:lpstr>Better Mouse Trap</vt:lpstr>
      <vt:lpstr>Observations Over 15 Years at MSR</vt:lpstr>
      <vt:lpstr>Tech Transfer is a Full Contact Sport*</vt:lpstr>
      <vt:lpstr>Tech Transfer Isn’t About Technology But About People*</vt:lpstr>
      <vt:lpstr>Right Place, Right Time</vt:lpstr>
      <vt:lpstr>Luck Favors the Prepared</vt:lpstr>
      <vt:lpstr>Perspective</vt:lpstr>
      <vt:lpstr>Great Research Solves a Problem – But a Solution is Not a Product</vt:lpstr>
      <vt:lpstr>Lots of Clever Ideas</vt:lpstr>
      <vt:lpstr>Everyone Has Ideas – Execution is Hard Work</vt:lpstr>
      <vt:lpstr>Mundane Matters</vt:lpstr>
      <vt:lpstr>Bond Scale</vt:lpstr>
      <vt:lpstr>Customer</vt:lpstr>
      <vt:lpstr>Put Yourself in Developer’s Shoes</vt:lpstr>
      <vt:lpstr>What You Sound Like to a Developer</vt:lpstr>
      <vt:lpstr>Which Is More Convincing?</vt:lpstr>
      <vt:lpstr>First Sale is the Hardest One</vt:lpstr>
      <vt:lpstr>People</vt:lpstr>
      <vt:lpstr>Politics is Real: NIH Happens</vt:lpstr>
      <vt:lpstr>Persistence</vt:lpstr>
      <vt:lpstr>Right Incentives</vt:lpstr>
      <vt:lpstr>Software Tools</vt:lpstr>
      <vt:lpstr>Software Tools Are a Difficult Business</vt:lpstr>
      <vt:lpstr>And, They Aren’t Going to Solve the Problem</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 and Tech Transfer</dc:title>
  <dc:creator>Jim Larus</dc:creator>
  <cp:lastModifiedBy>Jim Larus</cp:lastModifiedBy>
  <cp:revision>150</cp:revision>
  <dcterms:created xsi:type="dcterms:W3CDTF">2006-08-16T00:00:00Z</dcterms:created>
  <dcterms:modified xsi:type="dcterms:W3CDTF">2012-05-08T17:37:58Z</dcterms:modified>
</cp:coreProperties>
</file>